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7.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8.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9.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0.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11.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12.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13.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14.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15.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16.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20"/>
  </p:notesMasterIdLst>
  <p:handoutMasterIdLst>
    <p:handoutMasterId r:id="rId21"/>
  </p:handoutMasterIdLst>
  <p:sldIdLst>
    <p:sldId id="263" r:id="rId3"/>
    <p:sldId id="893" r:id="rId4"/>
    <p:sldId id="265" r:id="rId5"/>
    <p:sldId id="349" r:id="rId6"/>
    <p:sldId id="268" r:id="rId7"/>
    <p:sldId id="894" r:id="rId8"/>
    <p:sldId id="709" r:id="rId9"/>
    <p:sldId id="895" r:id="rId10"/>
    <p:sldId id="295" r:id="rId11"/>
    <p:sldId id="566" r:id="rId12"/>
    <p:sldId id="571" r:id="rId13"/>
    <p:sldId id="898" r:id="rId14"/>
    <p:sldId id="896" r:id="rId15"/>
    <p:sldId id="687" r:id="rId16"/>
    <p:sldId id="711" r:id="rId17"/>
    <p:sldId id="712" r:id="rId18"/>
    <p:sldId id="540" r:id="rId19"/>
  </p:sldIdLst>
  <p:sldSz cx="12192000" cy="6858000"/>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82" userDrawn="1">
          <p15:clr>
            <a:srgbClr val="A4A3A4"/>
          </p15:clr>
        </p15:guide>
        <p15:guide id="3" orient="horz" pos="300" userDrawn="1">
          <p15:clr>
            <a:srgbClr val="A4A3A4"/>
          </p15:clr>
        </p15:guide>
        <p15:guide id="4" orient="horz" pos="572" userDrawn="1">
          <p15:clr>
            <a:srgbClr val="A4A3A4"/>
          </p15:clr>
        </p15:guide>
        <p15:guide id="5" pos="3840" userDrawn="1">
          <p15:clr>
            <a:srgbClr val="A4A3A4"/>
          </p15:clr>
        </p15:guide>
        <p15:guide id="6" pos="66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832CAB-10BA-456A-09F5-A87CBFA40317}" name="Nicolas Bourdeau" initials="NB" userId="S::nbourdeau@Mashakrupp.com::f19a1df7-aed6-458d-9899-31999e893f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47" autoAdjust="0"/>
    <p:restoredTop sz="91892" autoAdjust="0"/>
  </p:normalViewPr>
  <p:slideViewPr>
    <p:cSldViewPr showGuides="1">
      <p:cViewPr>
        <p:scale>
          <a:sx n="96" d="100"/>
          <a:sy n="96" d="100"/>
        </p:scale>
        <p:origin x="1680" y="276"/>
      </p:cViewPr>
      <p:guideLst>
        <p:guide orient="horz" pos="2160"/>
        <p:guide orient="horz" pos="482"/>
        <p:guide orient="horz" pos="300"/>
        <p:guide orient="horz" pos="572"/>
        <p:guide pos="3840"/>
        <p:guide pos="665"/>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85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2022-05-09</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2022-05-09</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CA"/>
              <a:t>This is a presentation that EA can use as part of its outreach program to departments and external stakeholders.</a:t>
            </a:r>
          </a:p>
          <a:p>
            <a:endParaRPr lang="en-CA"/>
          </a:p>
        </p:txBody>
      </p:sp>
      <p:sp>
        <p:nvSpPr>
          <p:cNvPr id="4" name="Slide Number Placeholder 3"/>
          <p:cNvSpPr>
            <a:spLocks noGrp="1"/>
          </p:cNvSpPr>
          <p:nvPr>
            <p:ph type="sldNum" sz="quarter" idx="5"/>
          </p:nvPr>
        </p:nvSpPr>
        <p:spPr/>
        <p:txBody>
          <a:bodyPr/>
          <a:lstStyle/>
          <a:p>
            <a:fld id="{EB3A5D88-BC26-4EFA-A680-927F6A4ACCF4}" type="slidenum">
              <a:rPr lang="en-CA" smtClean="0"/>
              <a:t>1</a:t>
            </a:fld>
            <a:endParaRPr lang="en-CA"/>
          </a:p>
        </p:txBody>
      </p:sp>
    </p:spTree>
    <p:extLst>
      <p:ext uri="{BB962C8B-B14F-4D97-AF65-F5344CB8AC3E}">
        <p14:creationId xmlns:p14="http://schemas.microsoft.com/office/powerpoint/2010/main" val="417638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OLD:</a:t>
            </a:r>
          </a:p>
          <a:p>
            <a:pPr marL="342900" lvl="0" indent="-342900">
              <a:buFont typeface="Arial" panose="020B0604020202020204" pitchFamily="34" charset="0"/>
              <a:buChar char="•"/>
              <a:defRPr/>
            </a:pPr>
            <a:r>
              <a:rPr lang="en-CA" sz="1200">
                <a:solidFill>
                  <a:schemeClr val="tx2"/>
                </a:solidFill>
                <a:latin typeface="Calibri" panose="020F0502020204030204" pitchFamily="34" charset="0"/>
                <a:ea typeface="Times New Roman" panose="02020603050405020304" pitchFamily="18" charset="0"/>
                <a:cs typeface="Mangal"/>
              </a:rPr>
              <a:t>$1 million for Small Depts. /Agencies, $5 million for Large LDAs, and $15 million for DND. </a:t>
            </a:r>
          </a:p>
          <a:p>
            <a:pPr marL="342900" lvl="0" indent="-342900">
              <a:buFont typeface="Arial" panose="020B0604020202020204" pitchFamily="34" charset="0"/>
              <a:buChar char="•"/>
              <a:defRPr/>
            </a:pPr>
            <a:r>
              <a:rPr lang="en-US" sz="1200">
                <a:solidFill>
                  <a:schemeClr val="tx2"/>
                </a:solidFill>
                <a:latin typeface="Calibri" panose="020F0502020204030204" pitchFamily="34" charset="0"/>
                <a:ea typeface="Times New Roman" panose="02020603050405020304" pitchFamily="18" charset="0"/>
                <a:cs typeface="Mangal"/>
              </a:rPr>
              <a:t>IT plan projects </a:t>
            </a:r>
          </a:p>
          <a:p>
            <a:pPr marL="342900" lvl="0" indent="-342900">
              <a:buFont typeface="Arial" panose="020B0604020202020204" pitchFamily="34" charset="0"/>
              <a:buChar char="•"/>
            </a:pPr>
            <a:r>
              <a:rPr lang="en-US" sz="1200">
                <a:solidFill>
                  <a:schemeClr val="tx2"/>
                </a:solidFill>
                <a:latin typeface="Calibri" panose="020F0502020204030204" pitchFamily="34" charset="0"/>
                <a:ea typeface="Times New Roman" panose="02020603050405020304" pitchFamily="18" charset="0"/>
                <a:cs typeface="Mangal"/>
              </a:rPr>
              <a:t>Public facing services</a:t>
            </a:r>
            <a:endParaRPr lang="en-US" sz="120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a:solidFill>
                  <a:schemeClr val="tx2"/>
                </a:solidFill>
                <a:latin typeface="Calibri" panose="020F0502020204030204" pitchFamily="34" charset="0"/>
                <a:ea typeface="Times New Roman" panose="02020603050405020304" pitchFamily="18" charset="0"/>
                <a:cs typeface="Mangal"/>
              </a:rPr>
              <a:t>Enterprise or Enterprise cluster solutions (e.g., can be re-used by other government departments)</a:t>
            </a:r>
            <a:endParaRPr lang="en-US" sz="120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a:solidFill>
                  <a:schemeClr val="tx2"/>
                </a:solidFill>
                <a:latin typeface="Calibri" panose="020F0502020204030204" pitchFamily="34" charset="0"/>
                <a:ea typeface="Times New Roman" panose="02020603050405020304" pitchFamily="18" charset="0"/>
                <a:cs typeface="Mangal"/>
              </a:rPr>
              <a:t>Seeking to establish or update an Enterprise Target Architecture or Standard</a:t>
            </a:r>
            <a:endParaRPr lang="en-US" sz="120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a:solidFill>
                  <a:schemeClr val="tx2"/>
                </a:solidFill>
                <a:latin typeface="Calibri" panose="020F0502020204030204" pitchFamily="34" charset="0"/>
                <a:ea typeface="Times New Roman" panose="02020603050405020304" pitchFamily="18" charset="0"/>
                <a:cs typeface="Mangal"/>
              </a:rPr>
              <a:t>Seeking an Architectural Exemption</a:t>
            </a:r>
            <a:endParaRPr lang="en-US" sz="120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a:solidFill>
                  <a:schemeClr val="tx2"/>
                </a:solidFill>
                <a:latin typeface="Calibri" panose="020F0502020204030204" pitchFamily="34" charset="0"/>
                <a:ea typeface="Times New Roman" panose="02020603050405020304" pitchFamily="18" charset="0"/>
                <a:cs typeface="Mangal"/>
              </a:rPr>
              <a:t>Cloud based or Cloud Services</a:t>
            </a:r>
            <a:endParaRPr lang="en-US" sz="120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a:solidFill>
                  <a:schemeClr val="tx2"/>
                </a:solidFill>
                <a:latin typeface="Calibri" panose="020F0502020204030204" pitchFamily="34" charset="0"/>
                <a:ea typeface="Times New Roman" panose="02020603050405020304" pitchFamily="18" charset="0"/>
                <a:cs typeface="Mangal"/>
              </a:rPr>
              <a:t>Conducting Research, Experiment, or Innovation proposal</a:t>
            </a:r>
            <a:endParaRPr lang="en-US" sz="120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a:solidFill>
                  <a:schemeClr val="tx2"/>
                </a:solidFill>
                <a:latin typeface="Calibri" panose="020F0502020204030204" pitchFamily="34" charset="0"/>
                <a:ea typeface="Times New Roman" panose="02020603050405020304" pitchFamily="18" charset="0"/>
                <a:cs typeface="Mangal"/>
              </a:rPr>
              <a:t>Preparing a contract renewal(s) for long-standing technology (e.g., solutions intended to have a 5-10 year lifecycle) or values that meet the established financial thresholds</a:t>
            </a:r>
            <a:endParaRPr lang="en-US" sz="120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a:solidFill>
                  <a:schemeClr val="tx2"/>
                </a:solidFill>
                <a:latin typeface="Calibri" panose="020F0502020204030204" pitchFamily="34" charset="0"/>
                <a:ea typeface="Times New Roman" panose="02020603050405020304" pitchFamily="18" charset="0"/>
                <a:cs typeface="Mangal"/>
              </a:rPr>
              <a:t>Disruptive/transformational and/or new technology</a:t>
            </a:r>
            <a:endParaRPr lang="en-CA" sz="1200">
              <a:solidFill>
                <a:schemeClr val="tx2"/>
              </a:solidFill>
            </a:endParaRPr>
          </a:p>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4493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02122"/>
                </a:solidFill>
                <a:effectLst/>
                <a:latin typeface="Arial" panose="020B0604020202020204" pitchFamily="34" charset="0"/>
              </a:rPr>
              <a:t>The business capability concept is a top-down view of an organization. It is a key element and often the first step in a Business Architecture discipline. It gives us a different way to look at the major components of our organizations using a shared framework that bridges Programs and Services. This technique helps us in identifying where there are commonalities versus where there are very different or unique activities. With this understanding, we can work towards a more cohesive enterprise.</a:t>
            </a:r>
            <a:endParaRPr lang="en-CA"/>
          </a:p>
        </p:txBody>
      </p:sp>
      <p:sp>
        <p:nvSpPr>
          <p:cNvPr id="4" name="Slide Number Placeholder 3"/>
          <p:cNvSpPr>
            <a:spLocks noGrp="1"/>
          </p:cNvSpPr>
          <p:nvPr>
            <p:ph type="sldNum" sz="quarter" idx="5"/>
          </p:nvPr>
        </p:nvSpPr>
        <p:spPr/>
        <p:txBody>
          <a:bodyPr/>
          <a:lstStyle/>
          <a:p>
            <a:fld id="{EB3A5D88-BC26-4EFA-A680-927F6A4ACCF4}" type="slidenum">
              <a:rPr lang="en-CA" smtClean="0"/>
              <a:t>11</a:t>
            </a:fld>
            <a:endParaRPr lang="en-CA"/>
          </a:p>
        </p:txBody>
      </p:sp>
    </p:spTree>
    <p:extLst>
      <p:ext uri="{BB962C8B-B14F-4D97-AF65-F5344CB8AC3E}">
        <p14:creationId xmlns:p14="http://schemas.microsoft.com/office/powerpoint/2010/main" val="1351172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12</a:t>
            </a:fld>
            <a:endParaRPr lang="en-CA"/>
          </a:p>
        </p:txBody>
      </p:sp>
    </p:spTree>
    <p:extLst>
      <p:ext uri="{BB962C8B-B14F-4D97-AF65-F5344CB8AC3E}">
        <p14:creationId xmlns:p14="http://schemas.microsoft.com/office/powerpoint/2010/main" val="252895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a:p>
        </p:txBody>
      </p:sp>
    </p:spTree>
    <p:extLst>
      <p:ext uri="{BB962C8B-B14F-4D97-AF65-F5344CB8AC3E}">
        <p14:creationId xmlns:p14="http://schemas.microsoft.com/office/powerpoint/2010/main" val="227516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283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A5D88-BC26-4EFA-A680-927F6A4ACCF4}" type="slidenum">
              <a:rPr lang="en-CA" smtClean="0"/>
              <a:t>15</a:t>
            </a:fld>
            <a:endParaRPr lang="en-CA"/>
          </a:p>
        </p:txBody>
      </p:sp>
    </p:spTree>
    <p:extLst>
      <p:ext uri="{BB962C8B-B14F-4D97-AF65-F5344CB8AC3E}">
        <p14:creationId xmlns:p14="http://schemas.microsoft.com/office/powerpoint/2010/main" val="158346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Common language between program and service business folks and IT</a:t>
            </a:r>
          </a:p>
          <a:p>
            <a:r>
              <a:rPr lang="en-CA"/>
              <a:t>GC EARB presentations identify which capabilities they are addressing</a:t>
            </a:r>
          </a:p>
          <a:p>
            <a:pPr marL="0" marR="0" lvl="0" indent="0" algn="l" defTabSz="914400" rtl="0" eaLnBrk="1" fontAlgn="auto" latinLnBrk="0" hangingPunct="1">
              <a:lnSpc>
                <a:spcPct val="100000"/>
              </a:lnSpc>
              <a:spcBef>
                <a:spcPct val="0"/>
              </a:spcBef>
              <a:spcAft>
                <a:spcPct val="0"/>
              </a:spcAft>
              <a:buClrTx/>
              <a:buSzTx/>
              <a:buFontTx/>
              <a:buNone/>
              <a:defRPr/>
            </a:pPr>
            <a:r>
              <a:rPr lang="en-US" b="0" i="0">
                <a:solidFill>
                  <a:srgbClr val="000000"/>
                </a:solidFill>
                <a:effectLst/>
                <a:latin typeface="Fira"/>
              </a:rPr>
              <a:t>A business capability is what an organization needs to deliver its </a:t>
            </a:r>
            <a:r>
              <a:rPr lang="en-CA" b="0" i="0">
                <a:solidFill>
                  <a:srgbClr val="000000"/>
                </a:solidFill>
                <a:effectLst/>
                <a:latin typeface="Fira"/>
              </a:rPr>
              <a:t>programs and services.</a:t>
            </a:r>
          </a:p>
          <a:p>
            <a:pPr marL="0" marR="0" lvl="0" indent="0" algn="l" defTabSz="914400" rtl="0" eaLnBrk="1" fontAlgn="auto" latinLnBrk="0" hangingPunct="1">
              <a:lnSpc>
                <a:spcPct val="100000"/>
              </a:lnSpc>
              <a:spcBef>
                <a:spcPct val="0"/>
              </a:spcBef>
              <a:spcAft>
                <a:spcPct val="0"/>
              </a:spcAft>
              <a:buClrTx/>
              <a:buSzTx/>
              <a:buFontTx/>
              <a:buNone/>
              <a:defRPr/>
            </a:pPr>
            <a:r>
              <a:rPr lang="en-CA" b="0" i="0">
                <a:solidFill>
                  <a:srgbClr val="000000"/>
                </a:solidFill>
                <a:effectLst/>
                <a:latin typeface="Fira"/>
              </a:rPr>
              <a:t>Can identify common capabilities across programs and services.</a:t>
            </a:r>
            <a:endParaRPr lang="en-CA"/>
          </a:p>
          <a:p>
            <a:endParaRPr lang="en-CA"/>
          </a:p>
        </p:txBody>
      </p:sp>
      <p:sp>
        <p:nvSpPr>
          <p:cNvPr id="4" name="Slide Number Placeholder 3"/>
          <p:cNvSpPr>
            <a:spLocks noGrp="1"/>
          </p:cNvSpPr>
          <p:nvPr>
            <p:ph type="sldNum" sz="quarter" idx="5"/>
          </p:nvPr>
        </p:nvSpPr>
        <p:spPr/>
        <p:txBody>
          <a:bodyPr/>
          <a:lstStyle/>
          <a:p>
            <a:fld id="{EB3A5D88-BC26-4EFA-A680-927F6A4ACCF4}" type="slidenum">
              <a:rPr lang="en-CA" smtClean="0"/>
              <a:t>16</a:t>
            </a:fld>
            <a:endParaRPr lang="en-CA"/>
          </a:p>
        </p:txBody>
      </p:sp>
    </p:spTree>
    <p:extLst>
      <p:ext uri="{BB962C8B-B14F-4D97-AF65-F5344CB8AC3E}">
        <p14:creationId xmlns:p14="http://schemas.microsoft.com/office/powerpoint/2010/main" val="2567662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a:p>
        </p:txBody>
      </p:sp>
    </p:spTree>
    <p:extLst>
      <p:ext uri="{BB962C8B-B14F-4D97-AF65-F5344CB8AC3E}">
        <p14:creationId xmlns:p14="http://schemas.microsoft.com/office/powerpoint/2010/main" val="68988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EA is positioned as strategic activity.</a:t>
            </a:r>
          </a:p>
          <a:p>
            <a:r>
              <a:rPr lang="en-CA"/>
              <a:t>This a holistic view of Enterprise Architecture.</a:t>
            </a:r>
          </a:p>
          <a:p>
            <a:r>
              <a:rPr lang="en-CA"/>
              <a:t>It is divided into 5 domains, B, I, A, T and S to facilitate architecture design and reviews but each domain is co dependant on the others.</a:t>
            </a:r>
          </a:p>
          <a:p>
            <a:r>
              <a:rPr lang="en-CA"/>
              <a:t>There is a ying and a yang between modernizing digital services and onboarding new technologies, the 2 must work hand in hand.</a:t>
            </a:r>
          </a:p>
          <a:p>
            <a:endParaRPr lang="en-CA"/>
          </a:p>
        </p:txBody>
      </p:sp>
      <p:sp>
        <p:nvSpPr>
          <p:cNvPr id="4" name="Slide Number Placeholder 3"/>
          <p:cNvSpPr>
            <a:spLocks noGrp="1"/>
          </p:cNvSpPr>
          <p:nvPr>
            <p:ph type="sldNum" sz="quarter" idx="5"/>
          </p:nvPr>
        </p:nvSpPr>
        <p:spPr/>
        <p:txBody>
          <a:bodyPr/>
          <a:lstStyle/>
          <a:p>
            <a:fld id="{EB3A5D88-BC26-4EFA-A680-927F6A4ACCF4}" type="slidenum">
              <a:rPr lang="en-CA" smtClean="0"/>
              <a:t>2</a:t>
            </a:fld>
            <a:endParaRPr lang="en-CA"/>
          </a:p>
        </p:txBody>
      </p:sp>
    </p:spTree>
    <p:extLst>
      <p:ext uri="{BB962C8B-B14F-4D97-AF65-F5344CB8AC3E}">
        <p14:creationId xmlns:p14="http://schemas.microsoft.com/office/powerpoint/2010/main" val="84058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EA is embedded in Policy and Directives.</a:t>
            </a:r>
          </a:p>
          <a:p>
            <a:r>
              <a:rPr lang="en-CA"/>
              <a:t>CIOs have requirements concerning EA and EA review boards</a:t>
            </a:r>
          </a:p>
          <a:p>
            <a:endParaRPr lang="en-CA"/>
          </a:p>
        </p:txBody>
      </p:sp>
      <p:sp>
        <p:nvSpPr>
          <p:cNvPr id="4" name="Slide Number Placeholder 3"/>
          <p:cNvSpPr>
            <a:spLocks noGrp="1"/>
          </p:cNvSpPr>
          <p:nvPr>
            <p:ph type="sldNum" sz="quarter" idx="5"/>
          </p:nvPr>
        </p:nvSpPr>
        <p:spPr/>
        <p:txBody>
          <a:bodyPr/>
          <a:lstStyle/>
          <a:p>
            <a:fld id="{EB3A5D88-BC26-4EFA-A680-927F6A4ACCF4}" type="slidenum">
              <a:rPr lang="en-CA" smtClean="0"/>
              <a:t>3</a:t>
            </a:fld>
            <a:endParaRPr lang="en-CA"/>
          </a:p>
        </p:txBody>
      </p:sp>
    </p:spTree>
    <p:extLst>
      <p:ext uri="{BB962C8B-B14F-4D97-AF65-F5344CB8AC3E}">
        <p14:creationId xmlns:p14="http://schemas.microsoft.com/office/powerpoint/2010/main" val="325204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08"/>
              </a:spcAft>
            </a:pPr>
            <a:r>
              <a:rPr lang="en-CA">
                <a:solidFill>
                  <a:schemeClr val="tx1">
                    <a:lumMod val="65000"/>
                    <a:lumOff val="35000"/>
                  </a:schemeClr>
                </a:solidFill>
                <a:ea typeface="Calibri" panose="020F0502020204030204" pitchFamily="34" charset="0"/>
                <a:cs typeface="Calibri Light" panose="020F0302020204030204" pitchFamily="34" charset="0"/>
              </a:rPr>
              <a:t>Published on Canada.ca</a:t>
            </a:r>
          </a:p>
          <a:p>
            <a:pPr>
              <a:spcAft>
                <a:spcPts val="408"/>
              </a:spcAft>
            </a:pPr>
            <a:r>
              <a:rPr lang="en-CA">
                <a:solidFill>
                  <a:schemeClr val="tx1">
                    <a:lumMod val="65000"/>
                    <a:lumOff val="35000"/>
                  </a:schemeClr>
                </a:solidFill>
                <a:ea typeface="Calibri" panose="020F0502020204030204" pitchFamily="34" charset="0"/>
                <a:cs typeface="Calibri Light" panose="020F0302020204030204" pitchFamily="34" charset="0"/>
              </a:rPr>
              <a:t>This is the target that initiatives are reviewed against</a:t>
            </a:r>
          </a:p>
          <a:p>
            <a:pPr>
              <a:spcAft>
                <a:spcPts val="408"/>
              </a:spcAft>
            </a:pPr>
            <a:r>
              <a:rPr lang="en-CA">
                <a:solidFill>
                  <a:schemeClr val="tx1">
                    <a:lumMod val="65000"/>
                    <a:lumOff val="35000"/>
                  </a:schemeClr>
                </a:solidFill>
                <a:ea typeface="Calibri" panose="020F0502020204030204" pitchFamily="34" charset="0"/>
                <a:cs typeface="Calibri Light" panose="020F0302020204030204" pitchFamily="34" charset="0"/>
              </a:rPr>
              <a:t>Key part of the GC EARB presentation template and EA summary slide.</a:t>
            </a:r>
          </a:p>
          <a:p>
            <a:pPr>
              <a:spcAft>
                <a:spcPts val="408"/>
              </a:spcAft>
            </a:pPr>
            <a:r>
              <a:rPr lang="en-CA">
                <a:solidFill>
                  <a:schemeClr val="tx1">
                    <a:lumMod val="65000"/>
                    <a:lumOff val="35000"/>
                  </a:schemeClr>
                </a:solidFill>
                <a:ea typeface="Calibri" panose="020F0502020204030204" pitchFamily="34" charset="0"/>
                <a:cs typeface="Calibri Light" panose="020F0302020204030204" pitchFamily="34" charset="0"/>
              </a:rPr>
              <a:t>Departments must demonstrated how they are achieving targets across all five layers.</a:t>
            </a:r>
          </a:p>
          <a:p>
            <a:pPr>
              <a:spcAft>
                <a:spcPts val="408"/>
              </a:spcAft>
            </a:pPr>
            <a:r>
              <a:rPr lang="en-CA">
                <a:solidFill>
                  <a:schemeClr val="tx1">
                    <a:lumMod val="65000"/>
                    <a:lumOff val="35000"/>
                  </a:schemeClr>
                </a:solidFill>
                <a:ea typeface="Calibri" panose="020F0502020204030204" pitchFamily="34" charset="0"/>
                <a:cs typeface="Calibri Light" panose="020F0302020204030204" pitchFamily="34" charset="0"/>
              </a:rPr>
              <a:t>If they are unable to meet then recommendations and conditions are prescribed and noted in the RoD.</a:t>
            </a:r>
          </a:p>
          <a:p>
            <a:endParaRPr lang="en-CA"/>
          </a:p>
        </p:txBody>
      </p:sp>
      <p:sp>
        <p:nvSpPr>
          <p:cNvPr id="4" name="Slide Number Placeholder 3"/>
          <p:cNvSpPr>
            <a:spLocks noGrp="1"/>
          </p:cNvSpPr>
          <p:nvPr>
            <p:ph type="sldNum" sz="quarter" idx="5"/>
          </p:nvPr>
        </p:nvSpPr>
        <p:spPr/>
        <p:txBody>
          <a:bodyPr/>
          <a:lstStyle/>
          <a:p>
            <a:fld id="{EB3A5D88-BC26-4EFA-A680-927F6A4ACCF4}" type="slidenum">
              <a:rPr lang="en-CA" smtClean="0"/>
              <a:t>4</a:t>
            </a:fld>
            <a:endParaRPr lang="en-CA"/>
          </a:p>
        </p:txBody>
      </p:sp>
    </p:spTree>
    <p:extLst>
      <p:ext uri="{BB962C8B-B14F-4D97-AF65-F5344CB8AC3E}">
        <p14:creationId xmlns:p14="http://schemas.microsoft.com/office/powerpoint/2010/main" val="139411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t>Developed with EA community</a:t>
            </a:r>
          </a:p>
          <a:p>
            <a:pPr marL="0" marR="0" lvl="0" indent="0" algn="l" defTabSz="914400" rtl="0" eaLnBrk="1" fontAlgn="auto" latinLnBrk="0" hangingPunct="1">
              <a:lnSpc>
                <a:spcPct val="100000"/>
              </a:lnSpc>
              <a:spcBef>
                <a:spcPct val="0"/>
              </a:spcBef>
              <a:spcAft>
                <a:spcPct val="0"/>
              </a:spcAft>
              <a:buClrTx/>
              <a:buSzTx/>
              <a:buFontTx/>
              <a:buNone/>
              <a:defRPr/>
            </a:pPr>
            <a:r>
              <a:rPr lang="en-US" sz="1200"/>
              <a:t>Focus is on designing programs and services for users (external and employees) for a cohesive user experience.</a:t>
            </a:r>
          </a:p>
          <a:p>
            <a:pPr marL="0" marR="0" lvl="0" indent="0" algn="l" defTabSz="914400" rtl="0" eaLnBrk="1" fontAlgn="auto" latinLnBrk="0" hangingPunct="1">
              <a:lnSpc>
                <a:spcPct val="100000"/>
              </a:lnSpc>
              <a:spcBef>
                <a:spcPct val="0"/>
              </a:spcBef>
              <a:spcAft>
                <a:spcPct val="0"/>
              </a:spcAft>
              <a:buClrTx/>
              <a:buSzTx/>
              <a:buFontTx/>
              <a:buNone/>
              <a:defRPr/>
            </a:pPr>
            <a:r>
              <a:rPr lang="en-US" sz="1200"/>
              <a:t>Represents an all of government approach</a:t>
            </a:r>
          </a:p>
          <a:p>
            <a:pPr marL="0" marR="0" lvl="0" indent="0" algn="l" defTabSz="914400" rtl="0" eaLnBrk="1" fontAlgn="auto" latinLnBrk="0" hangingPunct="1">
              <a:lnSpc>
                <a:spcPct val="100000"/>
              </a:lnSpc>
              <a:spcBef>
                <a:spcPct val="0"/>
              </a:spcBef>
              <a:spcAft>
                <a:spcPct val="0"/>
              </a:spcAft>
              <a:buClrTx/>
              <a:buSzTx/>
              <a:buFontTx/>
              <a:buNone/>
              <a:defRPr/>
            </a:pPr>
            <a:r>
              <a:rPr lang="en-US" sz="1200"/>
              <a:t>GC programs and services are enabled by business capabilities</a:t>
            </a:r>
          </a:p>
          <a:p>
            <a:pPr marL="0" marR="0" lvl="0" indent="0" algn="l" defTabSz="914400" rtl="0" eaLnBrk="1" fontAlgn="auto" latinLnBrk="0" hangingPunct="1">
              <a:lnSpc>
                <a:spcPct val="100000"/>
              </a:lnSpc>
              <a:spcBef>
                <a:spcPct val="0"/>
              </a:spcBef>
              <a:spcAft>
                <a:spcPct val="0"/>
              </a:spcAft>
              <a:buClrTx/>
              <a:buSzTx/>
              <a:buFontTx/>
              <a:buNone/>
              <a:defRPr/>
            </a:pPr>
            <a:r>
              <a:rPr lang="en-US" sz="1200"/>
              <a:t>Covers all layers of the EA framework BIATS</a:t>
            </a:r>
          </a:p>
          <a:p>
            <a:pPr marL="0" marR="0" lvl="0" indent="0" algn="l" defTabSz="914400" rtl="0" eaLnBrk="1" fontAlgn="auto" latinLnBrk="0" hangingPunct="1">
              <a:lnSpc>
                <a:spcPct val="100000"/>
              </a:lnSpc>
              <a:spcBef>
                <a:spcPct val="0"/>
              </a:spcBef>
              <a:spcAft>
                <a:spcPct val="0"/>
              </a:spcAft>
              <a:buClrTx/>
              <a:buSzTx/>
              <a:buFontTx/>
              <a:buNone/>
              <a:defRPr/>
            </a:pPr>
            <a:r>
              <a:rPr lang="en-US" sz="1200"/>
              <a:t>Will be published on Canada.ca with the EA framework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a:p>
          <a:p>
            <a:endParaRPr lang="en-CA"/>
          </a:p>
        </p:txBody>
      </p:sp>
      <p:sp>
        <p:nvSpPr>
          <p:cNvPr id="4" name="Slide Number Placeholder 3"/>
          <p:cNvSpPr>
            <a:spLocks noGrp="1"/>
          </p:cNvSpPr>
          <p:nvPr>
            <p:ph type="sldNum" sz="quarter" idx="5"/>
          </p:nvPr>
        </p:nvSpPr>
        <p:spPr/>
        <p:txBody>
          <a:bodyPr/>
          <a:lstStyle/>
          <a:p>
            <a:fld id="{EB3A5D88-BC26-4EFA-A680-927F6A4ACCF4}" type="slidenum">
              <a:rPr lang="en-CA" smtClean="0"/>
              <a:t>5</a:t>
            </a:fld>
            <a:endParaRPr lang="en-CA"/>
          </a:p>
        </p:txBody>
      </p:sp>
    </p:spTree>
    <p:extLst>
      <p:ext uri="{BB962C8B-B14F-4D97-AF65-F5344CB8AC3E}">
        <p14:creationId xmlns:p14="http://schemas.microsoft.com/office/powerpoint/2010/main" val="203751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TBS EA team SSC, CCCS and Cyber, co-architect with departmental EA’s and engages with SME’s</a:t>
            </a:r>
          </a:p>
          <a:p>
            <a:r>
              <a:rPr lang="en-CA"/>
              <a:t>The review process start several months before the GC EARB presentation.</a:t>
            </a:r>
          </a:p>
          <a:p>
            <a:r>
              <a:rPr lang="en-CA"/>
              <a:t>Examples, </a:t>
            </a:r>
          </a:p>
          <a:p>
            <a:r>
              <a:rPr lang="en-CA"/>
              <a:t>-assisting departments with secure cloud to ground architecture</a:t>
            </a:r>
          </a:p>
          <a:p>
            <a:r>
              <a:rPr lang="en-CA"/>
              <a:t>-sharing previous departmental architectures to enable reuse    </a:t>
            </a:r>
          </a:p>
        </p:txBody>
      </p:sp>
      <p:sp>
        <p:nvSpPr>
          <p:cNvPr id="4" name="Slide Number Placeholder 3"/>
          <p:cNvSpPr>
            <a:spLocks noGrp="1"/>
          </p:cNvSpPr>
          <p:nvPr>
            <p:ph type="sldNum" sz="quarter" idx="5"/>
          </p:nvPr>
        </p:nvSpPr>
        <p:spPr/>
        <p:txBody>
          <a:bodyPr/>
          <a:lstStyle/>
          <a:p>
            <a:fld id="{EB3A5D88-BC26-4EFA-A680-927F6A4ACCF4}" type="slidenum">
              <a:rPr lang="en-CA" smtClean="0"/>
              <a:t>6</a:t>
            </a:fld>
            <a:endParaRPr lang="en-CA"/>
          </a:p>
        </p:txBody>
      </p:sp>
    </p:spTree>
    <p:extLst>
      <p:ext uri="{BB962C8B-B14F-4D97-AF65-F5344CB8AC3E}">
        <p14:creationId xmlns:p14="http://schemas.microsoft.com/office/powerpoint/2010/main" val="359842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CA"/>
              <a:t>Focus is GC EARB but EA also reviews MC’s, CC’s, and TB subs.</a:t>
            </a:r>
          </a:p>
        </p:txBody>
      </p:sp>
      <p:sp>
        <p:nvSpPr>
          <p:cNvPr id="4" name="Slide Number Placeholder 3"/>
          <p:cNvSpPr>
            <a:spLocks noGrp="1"/>
          </p:cNvSpPr>
          <p:nvPr>
            <p:ph type="sldNum" sz="quarter" idx="5"/>
          </p:nvPr>
        </p:nvSpPr>
        <p:spPr/>
        <p:txBody>
          <a:bodyPr/>
          <a:lstStyle/>
          <a:p>
            <a:fld id="{EB3A5D88-BC26-4EFA-A680-927F6A4ACCF4}" type="slidenum">
              <a:rPr lang="en-CA" smtClean="0"/>
              <a:t>7</a:t>
            </a:fld>
            <a:endParaRPr lang="en-CA"/>
          </a:p>
        </p:txBody>
      </p:sp>
    </p:spTree>
    <p:extLst>
      <p:ext uri="{BB962C8B-B14F-4D97-AF65-F5344CB8AC3E}">
        <p14:creationId xmlns:p14="http://schemas.microsoft.com/office/powerpoint/2010/main" val="174988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A5D88-BC26-4EFA-A680-927F6A4ACCF4}" type="slidenum">
              <a:rPr lang="en-CA" smtClean="0"/>
              <a:t>8</a:t>
            </a:fld>
            <a:endParaRPr lang="en-CA"/>
          </a:p>
        </p:txBody>
      </p:sp>
    </p:spTree>
    <p:extLst>
      <p:ext uri="{BB962C8B-B14F-4D97-AF65-F5344CB8AC3E}">
        <p14:creationId xmlns:p14="http://schemas.microsoft.com/office/powerpoint/2010/main" val="985141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All major initiatives have been reviewed at GC EARB</a:t>
            </a:r>
          </a:p>
          <a:p>
            <a:r>
              <a:rPr lang="en-CA"/>
              <a:t>EA orchestrates GC EARB in partner ship with OCIO secretariat, extended EA team (SSC, Cyber, CCCS) and departmental EA’s</a:t>
            </a:r>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a:p>
        </p:txBody>
      </p:sp>
    </p:spTree>
    <p:extLst>
      <p:ext uri="{BB962C8B-B14F-4D97-AF65-F5344CB8AC3E}">
        <p14:creationId xmlns:p14="http://schemas.microsoft.com/office/powerpoint/2010/main" val="3873668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8" y="2127980"/>
            <a:ext cx="9585011" cy="987095"/>
          </a:xfrm>
          <a:prstGeom prst="rect">
            <a:avLst/>
          </a:prstGeom>
        </p:spPr>
        <p:txBody>
          <a:bodyPr anchor="t"/>
          <a:lstStyle>
            <a:lvl1pPr algn="ctr">
              <a:defRPr sz="6600" b="0" cap="none" baseline="0">
                <a:solidFill>
                  <a:schemeClr val="tx2"/>
                </a:solidFill>
              </a:defRPr>
            </a:lvl1pPr>
          </a:lstStyle>
          <a:p>
            <a:r>
              <a:rPr lang="en-US"/>
              <a:t>Section title</a:t>
            </a:r>
            <a:endParaRPr lang="en-C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336715" y="3176972"/>
            <a:ext cx="5512513" cy="423568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flipV="1">
            <a:off x="-336715" y="4155924"/>
            <a:ext cx="4148667" cy="2931033"/>
          </a:xfrm>
          <a:prstGeom prst="rect">
            <a:avLst/>
          </a:prstGeom>
        </p:spPr>
      </p:pic>
      <p:sp>
        <p:nvSpPr>
          <p:cNvPr id="13" name="Slide Number Placeholder 5"/>
          <p:cNvSpPr>
            <a:spLocks noGrp="1"/>
          </p:cNvSpPr>
          <p:nvPr>
            <p:ph type="sldNum" sz="quarter" idx="12"/>
          </p:nvPr>
        </p:nvSpPr>
        <p:spPr>
          <a:xfrm>
            <a:off x="8737600" y="6356353"/>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7450359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sic Page With header Bar - No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500" y="138062"/>
            <a:ext cx="7493000" cy="878670"/>
          </a:xfrm>
          <a:prstGeom prst="rect">
            <a:avLst/>
          </a:prstGeom>
        </p:spPr>
        <p:txBody>
          <a:bodyPr lIns="0" tIns="0" rIns="0" bIns="0"/>
          <a:lstStyle>
            <a:lvl1pPr marL="0" marR="0" indent="0" algn="l" defTabSz="685800" rtl="0" eaLnBrk="1" fontAlgn="auto" latinLnBrk="0" hangingPunct="1">
              <a:lnSpc>
                <a:spcPct val="100000"/>
              </a:lnSpc>
              <a:spcBef>
                <a:spcPct val="20000"/>
              </a:spcBef>
              <a:spcAft>
                <a:spcPct val="0"/>
              </a:spcAft>
              <a:buClrTx/>
              <a:buSzTx/>
              <a:buFont typeface="Arial" panose="020B0604020202020204" pitchFamily="34" charset="0"/>
              <a:buNone/>
              <a:defRPr sz="2100" baseline="0">
                <a:solidFill>
                  <a:schemeClr val="accent1"/>
                </a:solidFill>
                <a:latin typeface="Calibri" panose="020F0502020204030204" pitchFamily="34" charset="0"/>
              </a:defRPr>
            </a:lvl1pPr>
            <a:lvl2pPr marL="342900" indent="0">
              <a:buNone/>
              <a:defRPr/>
            </a:lvl2pPr>
          </a:lstStyle>
          <a:p>
            <a:pPr lvl="0"/>
            <a:r>
              <a:rPr lang="en-US"/>
              <a:t>Header text</a:t>
            </a:r>
          </a:p>
        </p:txBody>
      </p:sp>
      <p:sp>
        <p:nvSpPr>
          <p:cNvPr id="4" name="Slide Number Placeholder 5"/>
          <p:cNvSpPr>
            <a:spLocks noGrp="1"/>
          </p:cNvSpPr>
          <p:nvPr>
            <p:ph type="sldNum" sz="quarter" idx="4"/>
          </p:nvPr>
        </p:nvSpPr>
        <p:spPr>
          <a:xfrm>
            <a:off x="11218779" y="6453339"/>
            <a:ext cx="589856" cy="268139"/>
          </a:xfrm>
          <a:prstGeom prst="rect">
            <a:avLst/>
          </a:prstGeom>
        </p:spPr>
        <p:txBody>
          <a:bodyPr vert="horz" lIns="91440" tIns="45720" rIns="91440" bIns="45720" rtlCol="0" anchor="ctr"/>
          <a:lstStyle>
            <a:lvl1pPr algn="r">
              <a:defRPr sz="6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17736365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211905109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314624419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52838019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123438093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22613346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77645" y="6494330"/>
            <a:ext cx="514355" cy="365125"/>
          </a:xfrm>
        </p:spPr>
        <p:txBody>
          <a:bodyPr/>
          <a:lstStyle>
            <a:lvl1pPr>
              <a:defRPr sz="800"/>
            </a:lvl1pPr>
          </a:lstStyle>
          <a:p>
            <a:fld id="{32D4B517-E49B-41B6-9DBC-23634E0F1CDC}" type="slidenum">
              <a:rPr lang="en-CA" smtClean="0"/>
              <a:t>‹#›</a:t>
            </a:fld>
            <a:endParaRPr lang="en-CA"/>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endParaRPr lang="en-CA"/>
          </a:p>
        </p:txBody>
      </p:sp>
    </p:spTree>
    <p:extLst>
      <p:ext uri="{BB962C8B-B14F-4D97-AF65-F5344CB8AC3E}">
        <p14:creationId xmlns:p14="http://schemas.microsoft.com/office/powerpoint/2010/main" val="209317971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499"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861515" y="1124744"/>
            <a:ext cx="1054100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6"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42923165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499"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861515" y="1124744"/>
            <a:ext cx="1054100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6"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27582730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a:t>Section title</a:t>
            </a:r>
            <a:endParaRPr lang="en-C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9"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3528891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1103445" y="2060851"/>
            <a:ext cx="10270067"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p:cNvSpPr>
            <a:spLocks noGrp="1"/>
          </p:cNvSpPr>
          <p:nvPr>
            <p:ph type="body" sz="quarter" idx="13" hasCustomPrompt="1"/>
          </p:nvPr>
        </p:nvSpPr>
        <p:spPr>
          <a:xfrm>
            <a:off x="1103447" y="2708920"/>
            <a:ext cx="10273141" cy="720080"/>
          </a:xfrm>
          <a:prstGeom prst="rect">
            <a:avLst/>
          </a:prstGeom>
        </p:spPr>
        <p:txBody>
          <a:bodyPr/>
          <a:lstStyle>
            <a:lvl1pPr marL="0" indent="0">
              <a:buNone/>
              <a:defRPr sz="2400">
                <a:solidFill>
                  <a:schemeClr val="accent3"/>
                </a:solidFill>
              </a:defRPr>
            </a:lvl1pPr>
          </a:lstStyle>
          <a:p>
            <a:pPr lvl="0"/>
            <a:r>
              <a:rPr lang="en-US"/>
              <a:t>Sub-title</a:t>
            </a:r>
          </a:p>
        </p:txBody>
      </p:sp>
      <p:sp>
        <p:nvSpPr>
          <p:cNvPr id="21" name="Slide Number Placeholder 5"/>
          <p:cNvSpPr>
            <a:spLocks noGrp="1"/>
          </p:cNvSpPr>
          <p:nvPr>
            <p:ph type="sldNum" sz="quarter" idx="12"/>
          </p:nvPr>
        </p:nvSpPr>
        <p:spPr>
          <a:xfrm>
            <a:off x="11172564" y="6356353"/>
            <a:ext cx="409836" cy="365125"/>
          </a:xfrm>
        </p:spPr>
        <p:txBody>
          <a:bodyPr/>
          <a:lstStyle>
            <a:lvl1pPr>
              <a:defRPr sz="800"/>
            </a:lvl1pPr>
          </a:lstStyle>
          <a:p>
            <a:fld id="{32D4B517-E49B-41B6-9DBC-23634E0F1CDC}" type="slidenum">
              <a:rPr lang="en-CA" smtClean="0"/>
              <a:t>‹#›</a:t>
            </a:fld>
            <a:endParaRPr lang="en-CA"/>
          </a:p>
        </p:txBody>
      </p:sp>
      <p:pic>
        <p:nvPicPr>
          <p:cNvPr id="27" name="Picture 26">
            <a:extLst>
              <a:ext uri="{FF2B5EF4-FFF2-40B4-BE49-F238E27FC236}">
                <a16:creationId xmlns:a16="http://schemas.microsoft.com/office/drawing/2014/main" id="{B6A1E8E2-E238-4AD1-A32C-471991AF8E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7932" y="800708"/>
            <a:ext cx="1570676" cy="484291"/>
          </a:xfrm>
          <a:prstGeom prst="rect">
            <a:avLst/>
          </a:prstGeom>
        </p:spPr>
      </p:pic>
      <p:pic>
        <p:nvPicPr>
          <p:cNvPr id="11" name="Picture 10">
            <a:extLst>
              <a:ext uri="{FF2B5EF4-FFF2-40B4-BE49-F238E27FC236}">
                <a16:creationId xmlns:a16="http://schemas.microsoft.com/office/drawing/2014/main" id="{263DDDF0-8A1C-4662-9A4D-00956DA62F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5360" y="947009"/>
            <a:ext cx="4288932" cy="393759"/>
          </a:xfrm>
          <a:prstGeom prst="rect">
            <a:avLst/>
          </a:prstGeom>
        </p:spPr>
      </p:pic>
      <p:grpSp>
        <p:nvGrpSpPr>
          <p:cNvPr id="2" name="Group 1">
            <a:extLst>
              <a:ext uri="{FF2B5EF4-FFF2-40B4-BE49-F238E27FC236}">
                <a16:creationId xmlns:a16="http://schemas.microsoft.com/office/drawing/2014/main" id="{08B071FD-DE56-4F84-B7F0-1C44057F4DA5}"/>
              </a:ext>
            </a:extLst>
          </p:cNvPr>
          <p:cNvGrpSpPr/>
          <p:nvPr userDrawn="1"/>
        </p:nvGrpSpPr>
        <p:grpSpPr>
          <a:xfrm>
            <a:off x="-8156" y="612224"/>
            <a:ext cx="12205664" cy="152480"/>
            <a:chOff x="-8156" y="612224"/>
            <a:chExt cx="12205664" cy="152480"/>
          </a:xfrm>
        </p:grpSpPr>
        <p:sp>
          <p:nvSpPr>
            <p:cNvPr id="23" name="Freeform 15">
              <a:extLst>
                <a:ext uri="{FF2B5EF4-FFF2-40B4-BE49-F238E27FC236}">
                  <a16:creationId xmlns:a16="http://schemas.microsoft.com/office/drawing/2014/main" id="{9B266A96-48D0-4C48-AF2E-F09234B891BC}"/>
                </a:ext>
              </a:extLst>
            </p:cNvPr>
            <p:cNvSpPr/>
            <p:nvPr userDrawn="1"/>
          </p:nvSpPr>
          <p:spPr bwMode="auto">
            <a:xfrm>
              <a:off x="8997108" y="613891"/>
              <a:ext cx="32004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 name="Freeform 13">
              <a:extLst>
                <a:ext uri="{FF2B5EF4-FFF2-40B4-BE49-F238E27FC236}">
                  <a16:creationId xmlns:a16="http://schemas.microsoft.com/office/drawing/2014/main" id="{441DAEEE-4163-485D-BF45-A5857124FE6C}"/>
                </a:ext>
              </a:extLst>
            </p:cNvPr>
            <p:cNvSpPr/>
            <p:nvPr userDrawn="1"/>
          </p:nvSpPr>
          <p:spPr bwMode="auto">
            <a:xfrm>
              <a:off x="-8156" y="613891"/>
              <a:ext cx="9418320"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 name="Freeform 14">
              <a:extLst>
                <a:ext uri="{FF2B5EF4-FFF2-40B4-BE49-F238E27FC236}">
                  <a16:creationId xmlns:a16="http://schemas.microsoft.com/office/drawing/2014/main" id="{7CCA438D-B9F8-441D-9261-988B9701B508}"/>
                </a:ext>
              </a:extLst>
            </p:cNvPr>
            <p:cNvSpPr/>
            <p:nvPr userDrawn="1"/>
          </p:nvSpPr>
          <p:spPr bwMode="auto">
            <a:xfrm>
              <a:off x="9039950" y="612224"/>
              <a:ext cx="404422"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Tree>
    <p:extLst>
      <p:ext uri="{BB962C8B-B14F-4D97-AF65-F5344CB8AC3E}">
        <p14:creationId xmlns:p14="http://schemas.microsoft.com/office/powerpoint/2010/main" val="351661691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grpSp>
        <p:nvGrpSpPr>
          <p:cNvPr id="2" name="Group 1"/>
          <p:cNvGrpSpPr/>
          <p:nvPr userDrawn="1"/>
        </p:nvGrpSpPr>
        <p:grpSpPr>
          <a:xfrm>
            <a:off x="-677" y="563605"/>
            <a:ext cx="12192001" cy="150813"/>
            <a:chOff x="-508" y="563604"/>
            <a:chExt cx="9144001" cy="150813"/>
          </a:xfrm>
        </p:grpSpPr>
        <p:sp>
          <p:nvSpPr>
            <p:cNvPr id="14" name="Freeform 15"/>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 name="Freeform 14"/>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 name="Freeform 13"/>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7" name="Title 1"/>
          <p:cNvSpPr>
            <a:spLocks noGrp="1"/>
          </p:cNvSpPr>
          <p:nvPr>
            <p:ph type="ctrTitle" hasCustomPrompt="1"/>
          </p:nvPr>
        </p:nvSpPr>
        <p:spPr>
          <a:xfrm>
            <a:off x="825500" y="2060849"/>
            <a:ext cx="10541000"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p:cNvSpPr>
            <a:spLocks noGrp="1"/>
          </p:cNvSpPr>
          <p:nvPr>
            <p:ph type="body" sz="quarter" idx="13" hasCustomPrompt="1"/>
          </p:nvPr>
        </p:nvSpPr>
        <p:spPr>
          <a:xfrm>
            <a:off x="825500" y="2708920"/>
            <a:ext cx="10541000" cy="720080"/>
          </a:xfrm>
          <a:prstGeom prst="rect">
            <a:avLst/>
          </a:prstGeom>
        </p:spPr>
        <p:txBody>
          <a:bodyPr/>
          <a:lstStyle>
            <a:lvl1pPr marL="0" indent="0">
              <a:buNone/>
              <a:defRPr sz="2400">
                <a:solidFill>
                  <a:schemeClr val="accent3"/>
                </a:solidFill>
              </a:defRPr>
            </a:lvl1pPr>
          </a:lstStyle>
          <a:p>
            <a:pPr lvl="0"/>
            <a:r>
              <a:rPr lang="en-US"/>
              <a:t>Sub-title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Tree>
    <p:extLst>
      <p:ext uri="{BB962C8B-B14F-4D97-AF65-F5344CB8AC3E}">
        <p14:creationId xmlns:p14="http://schemas.microsoft.com/office/powerpoint/2010/main" val="696253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7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childTnLst>
                                </p:cTn>
                              </p:par>
                            </p:childTnLst>
                          </p:cTn>
                        </p:par>
                        <p:par>
                          <p:cTn id="14" fill="hold" nodeType="afterGroup">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nodeType="afterGroup">
                            <p:stCondLst>
                              <p:cond delay="2000"/>
                            </p:stCondLst>
                            <p:childTnLst>
                              <p:par>
                                <p:cTn id="19" presetID="10" presetClass="entr" presetSubtype="0" fill="hold" grpId="0" nodeType="afterEffect">
                                  <p:stCondLst>
                                    <p:cond delay="25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tmplLst>
          <p:tmpl lvl="1">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499"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861515" y="1124744"/>
            <a:ext cx="1054100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6"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34386381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Page With header Bar - No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500"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4"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34594106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434641" y="4617626"/>
            <a:ext cx="7309764" cy="467559"/>
          </a:xfrm>
          <a:prstGeom prst="rect">
            <a:avLst/>
          </a:prstGeom>
        </p:spPr>
        <p:txBody>
          <a:bodyPr anchor="t"/>
          <a:lstStyle>
            <a:lvl1pPr algn="l">
              <a:defRPr sz="1800" b="1" baseline="0">
                <a:solidFill>
                  <a:schemeClr val="tx2"/>
                </a:solidFill>
              </a:defRPr>
            </a:lvl1pPr>
          </a:lstStyle>
          <a:p>
            <a:r>
              <a:rPr lang="en-US"/>
              <a:t>Photo Caption</a:t>
            </a:r>
            <a:endParaRPr lang="en-CA"/>
          </a:p>
        </p:txBody>
      </p:sp>
      <p:sp>
        <p:nvSpPr>
          <p:cNvPr id="17" name="Picture Placeholder 2"/>
          <p:cNvSpPr>
            <a:spLocks noGrp="1"/>
          </p:cNvSpPr>
          <p:nvPr>
            <p:ph type="pic" idx="1" hasCustomPrompt="1"/>
          </p:nvPr>
        </p:nvSpPr>
        <p:spPr>
          <a:xfrm>
            <a:off x="2429205" y="1196752"/>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19" name="Rectangle 18"/>
          <p:cNvSpPr/>
          <p:nvPr userDrawn="1"/>
        </p:nvSpPr>
        <p:spPr>
          <a:xfrm>
            <a:off x="2429206" y="4617133"/>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6"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271544281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3"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12381268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0" y="841785"/>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4" name="Text Placeholder 5"/>
          <p:cNvSpPr>
            <a:spLocks noGrp="1"/>
          </p:cNvSpPr>
          <p:nvPr>
            <p:ph type="body" sz="quarter" idx="11" hasCustomPrompt="1"/>
          </p:nvPr>
        </p:nvSpPr>
        <p:spPr>
          <a:xfrm>
            <a:off x="0"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add text</a:t>
            </a:r>
            <a:endParaRPr lang="en-CA"/>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a:t>Click to insert a picture</a:t>
            </a:r>
          </a:p>
        </p:txBody>
      </p:sp>
      <p:sp>
        <p:nvSpPr>
          <p:cNvPr id="6" name="Picture Placeholder 7"/>
          <p:cNvSpPr>
            <a:spLocks noGrp="1"/>
          </p:cNvSpPr>
          <p:nvPr>
            <p:ph type="pic" sz="quarter" idx="13" hasCustomPrompt="1"/>
          </p:nvPr>
        </p:nvSpPr>
        <p:spPr>
          <a:xfrm>
            <a:off x="6223592" y="4637498"/>
            <a:ext cx="2895445"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7" name="Picture Placeholder 7"/>
          <p:cNvSpPr>
            <a:spLocks noGrp="1"/>
          </p:cNvSpPr>
          <p:nvPr>
            <p:ph type="pic" sz="quarter" idx="14" hasCustomPrompt="1"/>
          </p:nvPr>
        </p:nvSpPr>
        <p:spPr>
          <a:xfrm>
            <a:off x="9360040" y="4637498"/>
            <a:ext cx="2831961"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9" name="Rectangle 8"/>
          <p:cNvSpPr/>
          <p:nvPr userDrawn="1"/>
        </p:nvSpPr>
        <p:spPr>
          <a:xfrm>
            <a:off x="5982587" y="4637498"/>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0" name="Rectangle 9"/>
          <p:cNvSpPr/>
          <p:nvPr userDrawn="1"/>
        </p:nvSpPr>
        <p:spPr>
          <a:xfrm>
            <a:off x="5982587" y="841785"/>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8" name="Rectangle 7"/>
          <p:cNvSpPr/>
          <p:nvPr userDrawn="1"/>
        </p:nvSpPr>
        <p:spPr>
          <a:xfrm>
            <a:off x="9119037"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3"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306665319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39292820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a:solidFill>
                  <a:prstClr val="black"/>
                </a:solidFill>
              </a:rPr>
              <a:t>This is the sample</a:t>
            </a:r>
            <a:br>
              <a:rPr lang="en-CA" sz="1200">
                <a:solidFill>
                  <a:prstClr val="black"/>
                </a:solidFill>
              </a:rPr>
            </a:br>
            <a:r>
              <a:rPr lang="en-CA" sz="1200">
                <a:solidFill>
                  <a:prstClr val="black"/>
                </a:solidFill>
              </a:rPr>
              <a:t>icon page.</a:t>
            </a:r>
          </a:p>
          <a:p>
            <a:endParaRPr lang="en-CA" sz="1200">
              <a:solidFill>
                <a:prstClr val="black"/>
              </a:solidFill>
            </a:endParaRPr>
          </a:p>
          <a:p>
            <a:r>
              <a:rPr lang="en-CA" sz="1200">
                <a:solidFill>
                  <a:prstClr val="black"/>
                </a:solidFill>
              </a:rPr>
              <a:t>It features a </a:t>
            </a:r>
            <a:br>
              <a:rPr lang="en-CA" sz="1200">
                <a:solidFill>
                  <a:prstClr val="black"/>
                </a:solidFill>
              </a:rPr>
            </a:br>
            <a:r>
              <a:rPr lang="en-CA" sz="1200">
                <a:solidFill>
                  <a:prstClr val="black"/>
                </a:solidFill>
              </a:rPr>
              <a:t>selection of symbols</a:t>
            </a:r>
            <a:br>
              <a:rPr lang="en-CA" sz="1200">
                <a:solidFill>
                  <a:prstClr val="black"/>
                </a:solidFill>
              </a:rPr>
            </a:br>
            <a:r>
              <a:rPr lang="en-CA" sz="1200">
                <a:solidFill>
                  <a:prstClr val="black"/>
                </a:solidFill>
              </a:rPr>
              <a:t>for use in your presentation.</a:t>
            </a:r>
          </a:p>
          <a:p>
            <a:endParaRPr lang="en-CA" sz="1200">
              <a:solidFill>
                <a:prstClr val="black"/>
              </a:solidFill>
            </a:endParaRPr>
          </a:p>
          <a:p>
            <a:r>
              <a:rPr lang="en-CA" sz="1200">
                <a:solidFill>
                  <a:prstClr val="black"/>
                </a:solidFill>
              </a:rPr>
              <a:t>To use a particular symbol, simply go to the </a:t>
            </a:r>
            <a:r>
              <a:rPr lang="en-CA" sz="1200" b="1">
                <a:solidFill>
                  <a:prstClr val="black"/>
                </a:solidFill>
              </a:rPr>
              <a:t>(1) View </a:t>
            </a:r>
            <a:r>
              <a:rPr lang="en-CA" sz="1200">
                <a:solidFill>
                  <a:prstClr val="black"/>
                </a:solidFill>
              </a:rPr>
              <a:t>Tab and select </a:t>
            </a:r>
            <a:r>
              <a:rPr lang="en-CA" sz="1200" b="1">
                <a:solidFill>
                  <a:prstClr val="black"/>
                </a:solidFill>
              </a:rPr>
              <a:t>Slide Master (2)</a:t>
            </a:r>
            <a:r>
              <a:rPr lang="en-CA" sz="1200">
                <a:solidFill>
                  <a:prstClr val="black"/>
                </a:solidFill>
              </a:rPr>
              <a:t>. Navigate to the last layout and select the icon(s) you would like to use. Copy them, return to </a:t>
            </a:r>
            <a:r>
              <a:rPr lang="en-CA" sz="1200" b="1">
                <a:solidFill>
                  <a:prstClr val="black"/>
                </a:solidFill>
              </a:rPr>
              <a:t>(3) Normal</a:t>
            </a:r>
            <a:r>
              <a:rPr lang="en-CA" sz="120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sz="1800" b="1">
                  <a:solidFill>
                    <a:srgbClr val="FFFFFF"/>
                  </a:solidFill>
                </a:rPr>
                <a:t>1</a:t>
              </a: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sz="1800" b="1">
                  <a:solidFill>
                    <a:srgbClr val="FFFFFF"/>
                  </a:solidFill>
                </a:rPr>
                <a:t>2</a:t>
              </a: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sz="1800" b="1">
                  <a:solidFill>
                    <a:srgbClr val="FFFFFF"/>
                  </a:solidFill>
                </a:rPr>
                <a:t>3</a:t>
              </a:r>
            </a:p>
          </p:txBody>
        </p:sp>
      </p:grpSp>
      <p:sp>
        <p:nvSpPr>
          <p:cNvPr id="14" name="Freeform 5"/>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 name="Freeform 7"/>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8" name="Freeform 8"/>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 name="Freeform 9"/>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 name="Freeform 10"/>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 name="Freeform 12"/>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 name="Freeform 15"/>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 name="Freeform 16"/>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 name="Freeform 18"/>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7">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34" name="Group 33"/>
          <p:cNvGrpSpPr/>
          <p:nvPr userDrawn="1"/>
        </p:nvGrpSpPr>
        <p:grpSpPr>
          <a:xfrm>
            <a:off x="8085667" y="1249364"/>
            <a:ext cx="514351" cy="382587"/>
            <a:chOff x="6064250" y="1249363"/>
            <a:chExt cx="385763" cy="382587"/>
          </a:xfrm>
        </p:grpSpPr>
        <p:sp>
          <p:nvSpPr>
            <p:cNvPr id="35" name="Freeform 23"/>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6" name="Freeform 24"/>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7" name="Freeform 25"/>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38" name="Freeform 26"/>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5">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39" name="Group 38"/>
          <p:cNvGrpSpPr/>
          <p:nvPr userDrawn="1"/>
        </p:nvGrpSpPr>
        <p:grpSpPr>
          <a:xfrm>
            <a:off x="8151285" y="3044825"/>
            <a:ext cx="613833" cy="158750"/>
            <a:chOff x="6113463" y="3044825"/>
            <a:chExt cx="460375" cy="158750"/>
          </a:xfrm>
        </p:grpSpPr>
        <p:sp>
          <p:nvSpPr>
            <p:cNvPr id="40" name="Freeform 27"/>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2"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1" name="Freeform 28"/>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2" name="Freeform 29"/>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5" name="Freeform 31"/>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6" name="Freeform 32"/>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7" name="Freeform 33"/>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8" name="Freeform 34"/>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2" name="Freeform 38"/>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4" name="Freeform 40"/>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6" name="Freeform 42"/>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8" name="Freeform 44"/>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115">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1" name="Freeform 46"/>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2" name="Freeform 47"/>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3" name="Freeform 48"/>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6" name="Freeform 51"/>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8" name="Freeform 53"/>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0" name="Freeform 55"/>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2" name="Freeform 57"/>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7" name="Freeform 62"/>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1" name="Line 65"/>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2" name="Line 66"/>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3" name="Freeform 67"/>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7" name="Line 70"/>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8" name="Line 71"/>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1" name="Freeform 73"/>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2" name="Freeform 74"/>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3" name="Freeform 75"/>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4" name="Freeform 76"/>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5" name="Freeform 77"/>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6" name="Freeform 78"/>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7" name="Freeform 79"/>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98" name="Freeform 80"/>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1" name="Line 82"/>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2" name="Freeform 83"/>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3" name="Freeform 84"/>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4" name="Freeform 85"/>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5" name="Freeform 86"/>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6" name="Freeform 87"/>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7" name="Freeform 88"/>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9" name="Freeform 92"/>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0" name="Freeform 93"/>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12" name="Group 111"/>
          <p:cNvGrpSpPr/>
          <p:nvPr userDrawn="1"/>
        </p:nvGrpSpPr>
        <p:grpSpPr>
          <a:xfrm>
            <a:off x="7909984" y="708026"/>
            <a:ext cx="484717" cy="366713"/>
            <a:chOff x="5932488" y="708025"/>
            <a:chExt cx="363538" cy="366713"/>
          </a:xfrm>
        </p:grpSpPr>
        <p:sp>
          <p:nvSpPr>
            <p:cNvPr id="113" name="Freeform 95"/>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4" name="Freeform 96"/>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5" name="Freeform 97"/>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7"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8" name="Freeform 99"/>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9" name="Freeform 100"/>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3" name="Freeform 103"/>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24" name="Freeform 104"/>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5" name="Freeform 105"/>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8" name="Freeform 108"/>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30" name="Group 129"/>
          <p:cNvGrpSpPr/>
          <p:nvPr userDrawn="1"/>
        </p:nvGrpSpPr>
        <p:grpSpPr>
          <a:xfrm>
            <a:off x="4491567" y="2287589"/>
            <a:ext cx="493184" cy="557213"/>
            <a:chOff x="3368675" y="2287588"/>
            <a:chExt cx="369888" cy="557213"/>
          </a:xfrm>
        </p:grpSpPr>
        <p:sp>
          <p:nvSpPr>
            <p:cNvPr id="131" name="Freeform 110"/>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2" name="Freeform 111"/>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2">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34" name="Freeform 113"/>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5" name="Freeform 114"/>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6" name="Freeform 115"/>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7" name="Freeform 116"/>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0">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44" name="Group 143"/>
          <p:cNvGrpSpPr/>
          <p:nvPr userDrawn="1"/>
        </p:nvGrpSpPr>
        <p:grpSpPr>
          <a:xfrm>
            <a:off x="9829801" y="2392363"/>
            <a:ext cx="207433" cy="355600"/>
            <a:chOff x="7372350" y="2392363"/>
            <a:chExt cx="155575" cy="355600"/>
          </a:xfrm>
        </p:grpSpPr>
        <p:sp>
          <p:nvSpPr>
            <p:cNvPr id="145" name="Freeform 123"/>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6" name="Freeform 124"/>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0">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50" name="Group 149"/>
          <p:cNvGrpSpPr/>
          <p:nvPr userDrawn="1"/>
        </p:nvGrpSpPr>
        <p:grpSpPr>
          <a:xfrm>
            <a:off x="9628718" y="2921000"/>
            <a:ext cx="474133" cy="279400"/>
            <a:chOff x="7221538" y="2921000"/>
            <a:chExt cx="355600" cy="279400"/>
          </a:xfrm>
        </p:grpSpPr>
        <p:sp>
          <p:nvSpPr>
            <p:cNvPr id="151" name="Freeform 128"/>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6" name="Freeform 133"/>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0" name="Freeform 134"/>
            <p:cNvSpPr/>
            <p:nvPr userDrawn="1"/>
          </p:nvSpPr>
          <p:spPr bwMode="auto">
            <a:xfrm flipH="1">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2" name="Freeform 136"/>
          <p:cNvSpPr/>
          <p:nvPr userDrawn="1"/>
        </p:nvSpPr>
        <p:spPr bwMode="auto">
          <a:xfrm flipH="1">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3" name="Freeform 137"/>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0">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65" name="Group 164"/>
          <p:cNvGrpSpPr/>
          <p:nvPr userDrawn="1"/>
        </p:nvGrpSpPr>
        <p:grpSpPr>
          <a:xfrm>
            <a:off x="3441700" y="4216400"/>
            <a:ext cx="719667" cy="285750"/>
            <a:chOff x="2581275" y="4216400"/>
            <a:chExt cx="539750" cy="285750"/>
          </a:xfrm>
        </p:grpSpPr>
        <p:sp>
          <p:nvSpPr>
            <p:cNvPr id="166" name="Freeform 139"/>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7" name="Freeform 140"/>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8" name="Freeform 141"/>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9" name="Freeform 142"/>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2" name="Freeform 144"/>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3" name="Freeform 145"/>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4" name="Freeform 146"/>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2" name="Freeform 153"/>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6">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7">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88" name="Group 187"/>
          <p:cNvGrpSpPr/>
          <p:nvPr userDrawn="1"/>
        </p:nvGrpSpPr>
        <p:grpSpPr>
          <a:xfrm>
            <a:off x="10490200" y="673101"/>
            <a:ext cx="891117" cy="781051"/>
            <a:chOff x="7867650" y="673100"/>
            <a:chExt cx="668338" cy="781051"/>
          </a:xfrm>
        </p:grpSpPr>
        <p:sp>
          <p:nvSpPr>
            <p:cNvPr id="189" name="Freeform 161"/>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0" name="Freeform 162"/>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93" name="Group 192"/>
          <p:cNvGrpSpPr/>
          <p:nvPr userDrawn="1"/>
        </p:nvGrpSpPr>
        <p:grpSpPr>
          <a:xfrm>
            <a:off x="11374967" y="4313238"/>
            <a:ext cx="550333" cy="215900"/>
            <a:chOff x="8531225" y="4313238"/>
            <a:chExt cx="412750" cy="215900"/>
          </a:xfrm>
        </p:grpSpPr>
        <p:sp>
          <p:nvSpPr>
            <p:cNvPr id="194" name="Freeform 165"/>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5" name="Freeform 166"/>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7"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6" name="Freeform 167"/>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9" name="Freeform 169"/>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01" name="Group 200"/>
          <p:cNvGrpSpPr/>
          <p:nvPr userDrawn="1"/>
        </p:nvGrpSpPr>
        <p:grpSpPr>
          <a:xfrm>
            <a:off x="10947400" y="3883026"/>
            <a:ext cx="433917" cy="239713"/>
            <a:chOff x="8210550" y="3883025"/>
            <a:chExt cx="325438" cy="239713"/>
          </a:xfrm>
        </p:grpSpPr>
        <p:sp>
          <p:nvSpPr>
            <p:cNvPr id="202" name="Freeform 171"/>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3" name="Freeform 172"/>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4" name="Freeform 173"/>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2"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7" name="Freeform 175"/>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8" name="Freeform 176"/>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9" name="Freeform 177"/>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0">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5" name="Freeform 182"/>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24" name="Freeform 191"/>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5" name="Freeform 192"/>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26" name="Group 225"/>
          <p:cNvGrpSpPr/>
          <p:nvPr userDrawn="1"/>
        </p:nvGrpSpPr>
        <p:grpSpPr>
          <a:xfrm>
            <a:off x="10310284" y="3551239"/>
            <a:ext cx="457200" cy="301625"/>
            <a:chOff x="7732713" y="3551238"/>
            <a:chExt cx="342900" cy="301625"/>
          </a:xfrm>
        </p:grpSpPr>
        <p:sp>
          <p:nvSpPr>
            <p:cNvPr id="227" name="Freeform 193"/>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1" name="Freeform 197"/>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2" name="Freeform 198"/>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33" name="Group 232"/>
          <p:cNvGrpSpPr/>
          <p:nvPr userDrawn="1"/>
        </p:nvGrpSpPr>
        <p:grpSpPr>
          <a:xfrm>
            <a:off x="5782734" y="3381376"/>
            <a:ext cx="649817" cy="339725"/>
            <a:chOff x="4337050" y="3381375"/>
            <a:chExt cx="487363" cy="339725"/>
          </a:xfrm>
        </p:grpSpPr>
        <p:sp>
          <p:nvSpPr>
            <p:cNvPr id="234" name="Freeform 199"/>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1" name="Freeform 206"/>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9" name="Freeform 212"/>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2" name="Freeform 214"/>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3" name="Freeform 215"/>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4" name="Freeform 216"/>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5" name="Freeform 217"/>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6" name="Freeform 218"/>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7" name="Freeform 219"/>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0" name="Freeform 221"/>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3" name="Freeform 223"/>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4" name="Freeform 224"/>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6" name="Freeform 226"/>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7" name="Freeform 227"/>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2">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6" name="Freeform 232"/>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7" name="Freeform 233"/>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8" name="Freeform 234"/>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9" name="Freeform 235"/>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1" name="Freeform 237"/>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2" name="Freeform 238"/>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3" name="Freeform 239"/>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4" name="Freeform 240"/>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5" name="Freeform 241"/>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6" name="Freeform 242"/>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7" name="Freeform 243"/>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8" name="Freeform 244"/>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9" name="Freeform 245"/>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0" name="Freeform 246"/>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1" name="Freeform 247"/>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2" name="Freeform 248"/>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3" name="Freeform 249"/>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4" name="Freeform 250"/>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5" name="Freeform 251"/>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6" name="Freeform 252"/>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7" name="Freeform 253"/>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8" name="Freeform 254"/>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9" name="Freeform 255"/>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0" name="Freeform 256"/>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1" name="Freeform 257"/>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2" name="Freeform 258"/>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303"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4629778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5500" y="731838"/>
            <a:ext cx="8763000" cy="792162"/>
          </a:xfrm>
          <a:prstGeom prst="rect">
            <a:avLst/>
          </a:prstGeom>
        </p:spPr>
        <p:txBody>
          <a:bodyPr/>
          <a:lstStyle>
            <a:lvl1pPr>
              <a:defRPr>
                <a:solidFill>
                  <a:schemeClr val="tx1">
                    <a:lumMod val="85000"/>
                    <a:lumOff val="15000"/>
                  </a:schemeClr>
                </a:solidFill>
                <a:latin typeface="+mj-lt"/>
              </a:defRPr>
            </a:lvl1pPr>
          </a:lstStyle>
          <a:p>
            <a:r>
              <a:rPr lang="en-US"/>
              <a:t>Click to edit Master title style</a:t>
            </a:r>
            <a:endParaRPr lang="en-CA"/>
          </a:p>
        </p:txBody>
      </p:sp>
    </p:spTree>
    <p:extLst>
      <p:ext uri="{BB962C8B-B14F-4D97-AF65-F5344CB8AC3E}">
        <p14:creationId xmlns:p14="http://schemas.microsoft.com/office/powerpoint/2010/main" val="235736072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CA"/>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5DF1D34F-DF40-4564-9E45-9644D26902EE}" type="slidenum">
              <a:rPr lang="en-CA" smtClean="0"/>
              <a:t>‹#›</a:t>
            </a:fld>
            <a:endParaRPr lang="en-CA"/>
          </a:p>
        </p:txBody>
      </p:sp>
    </p:spTree>
    <p:extLst>
      <p:ext uri="{BB962C8B-B14F-4D97-AF65-F5344CB8AC3E}">
        <p14:creationId xmlns:p14="http://schemas.microsoft.com/office/powerpoint/2010/main" val="17844904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64552" y="6356353"/>
            <a:ext cx="517848" cy="365125"/>
          </a:xfrm>
        </p:spPr>
        <p:txBody>
          <a:bodyPr/>
          <a:lstStyle>
            <a:lvl1pPr>
              <a:defRPr sz="800"/>
            </a:lvl1pPr>
          </a:lstStyle>
          <a:p>
            <a:fld id="{32D4B517-E49B-41B6-9DBC-23634E0F1CDC}" type="slidenum">
              <a:rPr lang="en-CA" smtClean="0"/>
              <a:t>‹#›</a:t>
            </a:fld>
            <a:endParaRPr lang="en-CA"/>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r>
              <a:rPr lang="en-US"/>
              <a:t>Click to edit Master title style</a:t>
            </a:r>
            <a:endParaRPr lang="en-CA"/>
          </a:p>
        </p:txBody>
      </p:sp>
    </p:spTree>
    <p:extLst>
      <p:ext uri="{BB962C8B-B14F-4D97-AF65-F5344CB8AC3E}">
        <p14:creationId xmlns:p14="http://schemas.microsoft.com/office/powerpoint/2010/main" val="207711345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02144" y="6482160"/>
            <a:ext cx="589856" cy="365125"/>
          </a:xfrm>
          <a:prstGeom prst="rect">
            <a:avLst/>
          </a:prstGeom>
        </p:spPr>
        <p:txBody>
          <a:bodyPr/>
          <a:lstStyle>
            <a:lvl1pPr>
              <a:defRPr sz="800"/>
            </a:lvl1pPr>
          </a:lstStyle>
          <a:p>
            <a:fld id="{32D4B517-E49B-41B6-9DBC-23634E0F1CDC}" type="slidenum">
              <a:rPr lang="en-CA" smtClean="0"/>
              <a:t>‹#›</a:t>
            </a:fld>
            <a:endParaRPr lang="en-CA"/>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r>
              <a:rPr lang="en-US"/>
              <a:t>Click to edit Master title style</a:t>
            </a:r>
            <a:endParaRPr lang="en-CA"/>
          </a:p>
        </p:txBody>
      </p:sp>
    </p:spTree>
    <p:extLst>
      <p:ext uri="{BB962C8B-B14F-4D97-AF65-F5344CB8AC3E}">
        <p14:creationId xmlns:p14="http://schemas.microsoft.com/office/powerpoint/2010/main" val="52098874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0546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77645" y="6494330"/>
            <a:ext cx="514355" cy="365125"/>
          </a:xfrm>
        </p:spPr>
        <p:txBody>
          <a:bodyPr/>
          <a:lstStyle>
            <a:lvl1pPr>
              <a:defRPr sz="800"/>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endParaRPr lang="en-CA"/>
          </a:p>
        </p:txBody>
      </p:sp>
    </p:spTree>
    <p:extLst>
      <p:ext uri="{BB962C8B-B14F-4D97-AF65-F5344CB8AC3E}">
        <p14:creationId xmlns:p14="http://schemas.microsoft.com/office/powerpoint/2010/main" val="95212466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77645" y="6494330"/>
            <a:ext cx="514355" cy="365125"/>
          </a:xfrm>
        </p:spPr>
        <p:txBody>
          <a:bodyPr/>
          <a:lstStyle>
            <a:lvl1pPr>
              <a:defRPr sz="800"/>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endParaRPr lang="en-CA"/>
          </a:p>
        </p:txBody>
      </p:sp>
    </p:spTree>
    <p:extLst>
      <p:ext uri="{BB962C8B-B14F-4D97-AF65-F5344CB8AC3E}">
        <p14:creationId xmlns:p14="http://schemas.microsoft.com/office/powerpoint/2010/main" val="244533394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3"/>
            <a:ext cx="2844800" cy="365125"/>
          </a:xfrm>
        </p:spPr>
        <p:txBody>
          <a:bodyPr/>
          <a:lstStyle/>
          <a:p>
            <a:fld id="{32D4B517-E49B-41B6-9DBC-23634E0F1CDC}" type="slidenum">
              <a:rPr lang="en-CA" smtClean="0"/>
              <a:t>‹#›</a:t>
            </a:fld>
            <a:endParaRPr lang="en-CA"/>
          </a:p>
        </p:txBody>
      </p:sp>
      <p:sp>
        <p:nvSpPr>
          <p:cNvPr id="16" name="Title 1"/>
          <p:cNvSpPr>
            <a:spLocks noGrp="1"/>
          </p:cNvSpPr>
          <p:nvPr>
            <p:ph type="title" hasCustomPrompt="1"/>
          </p:nvPr>
        </p:nvSpPr>
        <p:spPr>
          <a:xfrm>
            <a:off x="2449156" y="4951455"/>
            <a:ext cx="7309764" cy="467559"/>
          </a:xfrm>
          <a:prstGeom prst="rect">
            <a:avLst/>
          </a:prstGeom>
        </p:spPr>
        <p:txBody>
          <a:bodyPr anchor="t"/>
          <a:lstStyle>
            <a:lvl1pPr algn="l">
              <a:defRPr sz="1800" b="1" baseline="0">
                <a:solidFill>
                  <a:schemeClr val="tx2"/>
                </a:solidFill>
              </a:defRPr>
            </a:lvl1pPr>
          </a:lstStyle>
          <a:p>
            <a:r>
              <a:rPr lang="en-US"/>
              <a:t>Photo Caption</a:t>
            </a:r>
            <a:endParaRPr lang="en-CA"/>
          </a:p>
        </p:txBody>
      </p:sp>
      <p:sp>
        <p:nvSpPr>
          <p:cNvPr id="17" name="Picture Placeholder 2"/>
          <p:cNvSpPr>
            <a:spLocks noGrp="1"/>
          </p:cNvSpPr>
          <p:nvPr>
            <p:ph type="pic" idx="1" hasCustomPrompt="1"/>
          </p:nvPr>
        </p:nvSpPr>
        <p:spPr>
          <a:xfrm>
            <a:off x="2443719" y="1530579"/>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19" name="Rectangle 18"/>
          <p:cNvSpPr/>
          <p:nvPr userDrawn="1"/>
        </p:nvSpPr>
        <p:spPr>
          <a:xfrm>
            <a:off x="2443721" y="4950962"/>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8419844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Tree>
    <p:extLst>
      <p:ext uri="{BB962C8B-B14F-4D97-AF65-F5344CB8AC3E}">
        <p14:creationId xmlns:p14="http://schemas.microsoft.com/office/powerpoint/2010/main" val="13137406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2" y="841787"/>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4" name="Text Placeholder 5"/>
          <p:cNvSpPr>
            <a:spLocks noGrp="1"/>
          </p:cNvSpPr>
          <p:nvPr>
            <p:ph type="body" sz="quarter" idx="11" hasCustomPrompt="1"/>
          </p:nvPr>
        </p:nvSpPr>
        <p:spPr>
          <a:xfrm>
            <a:off x="1"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add text</a:t>
            </a:r>
            <a:endParaRPr lang="en-CA"/>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a:t>Click to insert a picture</a:t>
            </a:r>
          </a:p>
        </p:txBody>
      </p:sp>
      <p:sp>
        <p:nvSpPr>
          <p:cNvPr id="6" name="Picture Placeholder 7"/>
          <p:cNvSpPr>
            <a:spLocks noGrp="1"/>
          </p:cNvSpPr>
          <p:nvPr>
            <p:ph type="pic" sz="quarter" idx="13" hasCustomPrompt="1"/>
          </p:nvPr>
        </p:nvSpPr>
        <p:spPr>
          <a:xfrm>
            <a:off x="6223592" y="4637500"/>
            <a:ext cx="2895445"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7" name="Picture Placeholder 7"/>
          <p:cNvSpPr>
            <a:spLocks noGrp="1"/>
          </p:cNvSpPr>
          <p:nvPr>
            <p:ph type="pic" sz="quarter" idx="14" hasCustomPrompt="1"/>
          </p:nvPr>
        </p:nvSpPr>
        <p:spPr>
          <a:xfrm>
            <a:off x="9360041" y="4637500"/>
            <a:ext cx="2831961"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9" name="Rectangle 8"/>
          <p:cNvSpPr/>
          <p:nvPr userDrawn="1"/>
        </p:nvSpPr>
        <p:spPr>
          <a:xfrm>
            <a:off x="5982587" y="4637500"/>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0" name="Rectangle 9"/>
          <p:cNvSpPr/>
          <p:nvPr userDrawn="1"/>
        </p:nvSpPr>
        <p:spPr>
          <a:xfrm>
            <a:off x="5982587" y="841787"/>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3" name="Slide Number Placeholder 5"/>
          <p:cNvSpPr>
            <a:spLocks noGrp="1"/>
          </p:cNvSpPr>
          <p:nvPr>
            <p:ph type="sldNum" sz="quarter" idx="15"/>
          </p:nvPr>
        </p:nvSpPr>
        <p:spPr>
          <a:xfrm>
            <a:off x="8737600" y="6356353"/>
            <a:ext cx="2844800" cy="365125"/>
          </a:xfrm>
        </p:spPr>
        <p:txBody>
          <a:bodyPr/>
          <a:lstStyle/>
          <a:p>
            <a:fld id="{32D4B517-E49B-41B6-9DBC-23634E0F1CDC}" type="slidenum">
              <a:rPr lang="en-CA" smtClean="0"/>
              <a:t>‹#›</a:t>
            </a:fld>
            <a:endParaRPr lang="en-CA"/>
          </a:p>
        </p:txBody>
      </p:sp>
      <p:sp>
        <p:nvSpPr>
          <p:cNvPr id="8" name="Rectangle 7"/>
          <p:cNvSpPr/>
          <p:nvPr userDrawn="1"/>
        </p:nvSpPr>
        <p:spPr>
          <a:xfrm>
            <a:off x="9119038"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73958275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800"/>
            </a:lvl1pPr>
          </a:lstStyle>
          <a:p>
            <a:fld id="{32D4B517-E49B-41B6-9DBC-23634E0F1CDC}" type="slidenum">
              <a:rPr lang="en-CA" smtClean="0"/>
              <a:t>‹#›</a:t>
            </a:fld>
            <a:endParaRPr lang="en-CA"/>
          </a:p>
        </p:txBody>
      </p:sp>
    </p:spTree>
    <p:extLst>
      <p:ext uri="{BB962C8B-B14F-4D97-AF65-F5344CB8AC3E}">
        <p14:creationId xmlns:p14="http://schemas.microsoft.com/office/powerpoint/2010/main" val="198347379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03" name="TextBox 302">
            <a:extLst>
              <a:ext uri="{FF2B5EF4-FFF2-40B4-BE49-F238E27FC236}">
                <a16:creationId xmlns:a16="http://schemas.microsoft.com/office/drawing/2014/main" id="{3E5294DF-23DD-4896-B9F4-FBF14B44DBA3}"/>
              </a:ext>
            </a:extLst>
          </p:cNvPr>
          <p:cNvSpPr txBox="1"/>
          <p:nvPr userDrawn="1"/>
        </p:nvSpPr>
        <p:spPr>
          <a:xfrm>
            <a:off x="564320" y="877888"/>
            <a:ext cx="2228780" cy="3231654"/>
          </a:xfrm>
          <a:prstGeom prst="rect">
            <a:avLst/>
          </a:prstGeom>
          <a:noFill/>
        </p:spPr>
        <p:txBody>
          <a:bodyPr wrap="square" rtlCol="0">
            <a:spAutoFit/>
          </a:bodyPr>
          <a:lstStyle/>
          <a:p>
            <a:r>
              <a:rPr lang="en-CA" sz="1200"/>
              <a:t>This is</a:t>
            </a:r>
            <a:r>
              <a:rPr lang="en-CA" sz="1200" baseline="0"/>
              <a:t> the sample</a:t>
            </a:r>
            <a:br>
              <a:rPr lang="en-CA" sz="1200" baseline="0"/>
            </a:br>
            <a:r>
              <a:rPr lang="en-CA" sz="1200" baseline="0"/>
              <a:t>icon page.</a:t>
            </a:r>
          </a:p>
          <a:p>
            <a:endParaRPr lang="en-CA" sz="1200"/>
          </a:p>
          <a:p>
            <a:r>
              <a:rPr lang="en-CA" sz="1200"/>
              <a:t>It features a </a:t>
            </a:r>
            <a:br>
              <a:rPr lang="en-CA" sz="1200" baseline="0"/>
            </a:br>
            <a:r>
              <a:rPr lang="en-CA" sz="1200" baseline="0"/>
              <a:t>selection of symbols</a:t>
            </a:r>
            <a:br>
              <a:rPr lang="en-CA" sz="1200" baseline="0"/>
            </a:br>
            <a:r>
              <a:rPr lang="en-CA" sz="1200" baseline="0"/>
              <a:t>for use in your presentation.</a:t>
            </a:r>
          </a:p>
          <a:p>
            <a:endParaRPr lang="en-CA" sz="1200" baseline="0"/>
          </a:p>
          <a:p>
            <a:r>
              <a:rPr lang="en-CA" sz="1200" baseline="0"/>
              <a:t>To use a particular symbol, simply go to the </a:t>
            </a:r>
            <a:r>
              <a:rPr lang="en-CA" sz="1200" b="1" baseline="0"/>
              <a:t>(1) View </a:t>
            </a:r>
            <a:r>
              <a:rPr lang="en-CA" sz="1200" baseline="0"/>
              <a:t>Tab and select </a:t>
            </a:r>
            <a:r>
              <a:rPr lang="en-CA" sz="1200" b="1" baseline="0"/>
              <a:t>Slide Master (2)</a:t>
            </a:r>
            <a:r>
              <a:rPr lang="en-CA" sz="1200" baseline="0"/>
              <a:t>. Navigate to the last layout and select the icon(s) you would like to use. Copy them, return to </a:t>
            </a:r>
            <a:r>
              <a:rPr lang="en-CA" sz="1200" b="1" baseline="0"/>
              <a:t>(3) Normal</a:t>
            </a:r>
            <a:r>
              <a:rPr lang="en-CA" sz="1200" baseline="0"/>
              <a:t> view and paste them on the correct slide. Change the colour by choosing a new shape fill if you wish.</a:t>
            </a:r>
            <a:endParaRPr lang="en-CA" sz="1200"/>
          </a:p>
        </p:txBody>
      </p:sp>
      <p:sp>
        <p:nvSpPr>
          <p:cNvPr id="304" name="Freeform 5">
            <a:extLst>
              <a:ext uri="{FF2B5EF4-FFF2-40B4-BE49-F238E27FC236}">
                <a16:creationId xmlns:a16="http://schemas.microsoft.com/office/drawing/2014/main" id="{7394A4A2-1EC9-4197-AF52-E2BD00FBDE8E}"/>
              </a:ext>
            </a:extLst>
          </p:cNvPr>
          <p:cNvSpPr/>
          <p:nvPr userDrawn="1"/>
        </p:nvSpPr>
        <p:spPr bwMode="auto">
          <a:xfrm>
            <a:off x="6346192" y="840022"/>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05" name="Group 304">
            <a:extLst>
              <a:ext uri="{FF2B5EF4-FFF2-40B4-BE49-F238E27FC236}">
                <a16:creationId xmlns:a16="http://schemas.microsoft.com/office/drawing/2014/main" id="{60C32A3D-CAF0-4200-BBE4-9A136B996357}"/>
              </a:ext>
            </a:extLst>
          </p:cNvPr>
          <p:cNvGrpSpPr/>
          <p:nvPr userDrawn="1"/>
        </p:nvGrpSpPr>
        <p:grpSpPr>
          <a:xfrm>
            <a:off x="7825742" y="2698985"/>
            <a:ext cx="277813" cy="361950"/>
            <a:chOff x="6303963" y="2513013"/>
            <a:chExt cx="277813" cy="361950"/>
          </a:xfrm>
        </p:grpSpPr>
        <p:sp>
          <p:nvSpPr>
            <p:cNvPr id="306" name="Freeform 6">
              <a:extLst>
                <a:ext uri="{FF2B5EF4-FFF2-40B4-BE49-F238E27FC236}">
                  <a16:creationId xmlns:a16="http://schemas.microsoft.com/office/drawing/2014/main" id="{5CCBBB9E-5245-4428-A545-636DD9B3CE66}"/>
                </a:ext>
              </a:extLst>
            </p:cNvPr>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7" name="Freeform 7">
              <a:extLst>
                <a:ext uri="{FF2B5EF4-FFF2-40B4-BE49-F238E27FC236}">
                  <a16:creationId xmlns:a16="http://schemas.microsoft.com/office/drawing/2014/main" id="{7CE4806E-6853-4FC4-9D6A-2C43B5407FA4}"/>
                </a:ext>
              </a:extLst>
            </p:cNvPr>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08" name="Freeform 8">
            <a:extLst>
              <a:ext uri="{FF2B5EF4-FFF2-40B4-BE49-F238E27FC236}">
                <a16:creationId xmlns:a16="http://schemas.microsoft.com/office/drawing/2014/main" id="{145B4AE0-AA49-4DAA-B81A-BEB4380F40A0}"/>
              </a:ext>
            </a:extLst>
          </p:cNvPr>
          <p:cNvSpPr/>
          <p:nvPr userDrawn="1"/>
        </p:nvSpPr>
        <p:spPr bwMode="auto">
          <a:xfrm>
            <a:off x="6879592" y="3135547"/>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9" name="Freeform 9">
            <a:extLst>
              <a:ext uri="{FF2B5EF4-FFF2-40B4-BE49-F238E27FC236}">
                <a16:creationId xmlns:a16="http://schemas.microsoft.com/office/drawing/2014/main" id="{93203D5B-B633-47DC-B7EF-77BDF388F217}"/>
              </a:ext>
            </a:extLst>
          </p:cNvPr>
          <p:cNvSpPr/>
          <p:nvPr userDrawn="1"/>
        </p:nvSpPr>
        <p:spPr bwMode="auto">
          <a:xfrm>
            <a:off x="6820854" y="3311760"/>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0" name="Freeform 10">
            <a:extLst>
              <a:ext uri="{FF2B5EF4-FFF2-40B4-BE49-F238E27FC236}">
                <a16:creationId xmlns:a16="http://schemas.microsoft.com/office/drawing/2014/main" id="{017163B3-7E28-4B68-ADA1-9188187C1633}"/>
              </a:ext>
            </a:extLst>
          </p:cNvPr>
          <p:cNvSpPr/>
          <p:nvPr userDrawn="1"/>
        </p:nvSpPr>
        <p:spPr bwMode="auto">
          <a:xfrm>
            <a:off x="6793867" y="3184760"/>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1" name="Freeform 11">
            <a:extLst>
              <a:ext uri="{FF2B5EF4-FFF2-40B4-BE49-F238E27FC236}">
                <a16:creationId xmlns:a16="http://schemas.microsoft.com/office/drawing/2014/main" id="{71334735-5AF2-40F1-A65D-09A6CA7AFAD7}"/>
              </a:ext>
            </a:extLst>
          </p:cNvPr>
          <p:cNvSpPr>
            <a:spLocks noEditPoints="1"/>
          </p:cNvSpPr>
          <p:nvPr userDrawn="1"/>
        </p:nvSpPr>
        <p:spPr bwMode="auto">
          <a:xfrm>
            <a:off x="6763704" y="925747"/>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2" name="Freeform 12">
            <a:extLst>
              <a:ext uri="{FF2B5EF4-FFF2-40B4-BE49-F238E27FC236}">
                <a16:creationId xmlns:a16="http://schemas.microsoft.com/office/drawing/2014/main" id="{5FCE9EBE-6E40-4F99-85D4-DAE00D6B14B6}"/>
              </a:ext>
            </a:extLst>
          </p:cNvPr>
          <p:cNvSpPr/>
          <p:nvPr userDrawn="1"/>
        </p:nvSpPr>
        <p:spPr bwMode="auto">
          <a:xfrm>
            <a:off x="5766754" y="944797"/>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3" name="Freeform 13">
            <a:extLst>
              <a:ext uri="{FF2B5EF4-FFF2-40B4-BE49-F238E27FC236}">
                <a16:creationId xmlns:a16="http://schemas.microsoft.com/office/drawing/2014/main" id="{D06641F1-A1F8-4F12-9748-99475D350FD8}"/>
              </a:ext>
            </a:extLst>
          </p:cNvPr>
          <p:cNvSpPr>
            <a:spLocks noEditPoints="1"/>
          </p:cNvSpPr>
          <p:nvPr userDrawn="1"/>
        </p:nvSpPr>
        <p:spPr bwMode="auto">
          <a:xfrm>
            <a:off x="4445954" y="1489310"/>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14" name="Group 313">
            <a:extLst>
              <a:ext uri="{FF2B5EF4-FFF2-40B4-BE49-F238E27FC236}">
                <a16:creationId xmlns:a16="http://schemas.microsoft.com/office/drawing/2014/main" id="{992E9B8A-8C54-4EFB-B7E3-B2F363B6D18F}"/>
              </a:ext>
            </a:extLst>
          </p:cNvPr>
          <p:cNvGrpSpPr/>
          <p:nvPr userDrawn="1"/>
        </p:nvGrpSpPr>
        <p:grpSpPr>
          <a:xfrm>
            <a:off x="4971417" y="878122"/>
            <a:ext cx="663575" cy="371476"/>
            <a:chOff x="3449638" y="692150"/>
            <a:chExt cx="663575" cy="371476"/>
          </a:xfrm>
        </p:grpSpPr>
        <p:sp>
          <p:nvSpPr>
            <p:cNvPr id="315" name="Oval 14">
              <a:extLst>
                <a:ext uri="{FF2B5EF4-FFF2-40B4-BE49-F238E27FC236}">
                  <a16:creationId xmlns:a16="http://schemas.microsoft.com/office/drawing/2014/main" id="{B33E12D7-735E-4D26-9B5C-7947CA4AE0AB}"/>
                </a:ext>
              </a:extLst>
            </p:cNvPr>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6" name="Freeform 15">
              <a:extLst>
                <a:ext uri="{FF2B5EF4-FFF2-40B4-BE49-F238E27FC236}">
                  <a16:creationId xmlns:a16="http://schemas.microsoft.com/office/drawing/2014/main" id="{87CD9A0A-4098-4B28-ABBB-A6201152B281}"/>
                </a:ext>
              </a:extLst>
            </p:cNvPr>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7" name="Freeform 16">
              <a:extLst>
                <a:ext uri="{FF2B5EF4-FFF2-40B4-BE49-F238E27FC236}">
                  <a16:creationId xmlns:a16="http://schemas.microsoft.com/office/drawing/2014/main" id="{1D0AE37F-3371-49F4-AFA1-45446E2B42DC}"/>
                </a:ext>
              </a:extLst>
            </p:cNvPr>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8" name="Oval 17">
              <a:extLst>
                <a:ext uri="{FF2B5EF4-FFF2-40B4-BE49-F238E27FC236}">
                  <a16:creationId xmlns:a16="http://schemas.microsoft.com/office/drawing/2014/main" id="{018BC56D-5963-4290-B6E7-079B4B182232}"/>
                </a:ext>
              </a:extLst>
            </p:cNvPr>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9" name="Freeform 18">
              <a:extLst>
                <a:ext uri="{FF2B5EF4-FFF2-40B4-BE49-F238E27FC236}">
                  <a16:creationId xmlns:a16="http://schemas.microsoft.com/office/drawing/2014/main" id="{231610DE-668E-4D9E-8C73-CD7B14F30EA1}"/>
                </a:ext>
              </a:extLst>
            </p:cNvPr>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0" name="Oval 19">
              <a:extLst>
                <a:ext uri="{FF2B5EF4-FFF2-40B4-BE49-F238E27FC236}">
                  <a16:creationId xmlns:a16="http://schemas.microsoft.com/office/drawing/2014/main" id="{CEBBC88B-37B1-4E32-8899-8CB887CAA34A}"/>
                </a:ext>
              </a:extLst>
            </p:cNvPr>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1" name="Freeform 20">
              <a:extLst>
                <a:ext uri="{FF2B5EF4-FFF2-40B4-BE49-F238E27FC236}">
                  <a16:creationId xmlns:a16="http://schemas.microsoft.com/office/drawing/2014/main" id="{33100074-DDF7-40CA-B03D-D15E472953D0}"/>
                </a:ext>
              </a:extLst>
            </p:cNvPr>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7">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22" name="Freeform 21">
            <a:extLst>
              <a:ext uri="{FF2B5EF4-FFF2-40B4-BE49-F238E27FC236}">
                <a16:creationId xmlns:a16="http://schemas.microsoft.com/office/drawing/2014/main" id="{9C81CF61-6F20-4BEF-8658-9420F06DB394}"/>
              </a:ext>
            </a:extLst>
          </p:cNvPr>
          <p:cNvSpPr>
            <a:spLocks noEditPoints="1"/>
          </p:cNvSpPr>
          <p:nvPr userDrawn="1"/>
        </p:nvSpPr>
        <p:spPr bwMode="auto">
          <a:xfrm>
            <a:off x="7179629" y="3173647"/>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3" name="Freeform 22">
            <a:extLst>
              <a:ext uri="{FF2B5EF4-FFF2-40B4-BE49-F238E27FC236}">
                <a16:creationId xmlns:a16="http://schemas.microsoft.com/office/drawing/2014/main" id="{9E7D31EA-6ACE-42E7-86DB-A6C5F5F7D56B}"/>
              </a:ext>
            </a:extLst>
          </p:cNvPr>
          <p:cNvSpPr>
            <a:spLocks noEditPoints="1"/>
          </p:cNvSpPr>
          <p:nvPr userDrawn="1"/>
        </p:nvSpPr>
        <p:spPr bwMode="auto">
          <a:xfrm>
            <a:off x="5820729" y="2578335"/>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24" name="Group 323">
            <a:extLst>
              <a:ext uri="{FF2B5EF4-FFF2-40B4-BE49-F238E27FC236}">
                <a16:creationId xmlns:a16="http://schemas.microsoft.com/office/drawing/2014/main" id="{D77C7BB8-CD1D-4E4C-878A-917FE301D00D}"/>
              </a:ext>
            </a:extLst>
          </p:cNvPr>
          <p:cNvGrpSpPr/>
          <p:nvPr userDrawn="1"/>
        </p:nvGrpSpPr>
        <p:grpSpPr>
          <a:xfrm>
            <a:off x="7586029" y="1435335"/>
            <a:ext cx="385763" cy="382587"/>
            <a:chOff x="6064250" y="1249363"/>
            <a:chExt cx="385763" cy="382587"/>
          </a:xfrm>
        </p:grpSpPr>
        <p:sp>
          <p:nvSpPr>
            <p:cNvPr id="325" name="Freeform 23">
              <a:extLst>
                <a:ext uri="{FF2B5EF4-FFF2-40B4-BE49-F238E27FC236}">
                  <a16:creationId xmlns:a16="http://schemas.microsoft.com/office/drawing/2014/main" id="{8135DB30-83B4-4F9D-A199-498BD3B59AD3}"/>
                </a:ext>
              </a:extLst>
            </p:cNvPr>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6" name="Freeform 24">
              <a:extLst>
                <a:ext uri="{FF2B5EF4-FFF2-40B4-BE49-F238E27FC236}">
                  <a16:creationId xmlns:a16="http://schemas.microsoft.com/office/drawing/2014/main" id="{A4F7CE12-0B0A-4371-B01A-692EA59063C4}"/>
                </a:ext>
              </a:extLst>
            </p:cNvPr>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7" name="Freeform 25">
              <a:extLst>
                <a:ext uri="{FF2B5EF4-FFF2-40B4-BE49-F238E27FC236}">
                  <a16:creationId xmlns:a16="http://schemas.microsoft.com/office/drawing/2014/main" id="{0792B500-1784-40C9-867D-BF3F942A8EC0}"/>
                </a:ext>
              </a:extLst>
            </p:cNvPr>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28" name="Freeform 26">
            <a:extLst>
              <a:ext uri="{FF2B5EF4-FFF2-40B4-BE49-F238E27FC236}">
                <a16:creationId xmlns:a16="http://schemas.microsoft.com/office/drawing/2014/main" id="{9759E542-AE7C-4CC8-84D9-8A0A9869D938}"/>
              </a:ext>
            </a:extLst>
          </p:cNvPr>
          <p:cNvSpPr/>
          <p:nvPr userDrawn="1"/>
        </p:nvSpPr>
        <p:spPr bwMode="auto">
          <a:xfrm>
            <a:off x="5804854" y="1968735"/>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5">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29" name="Group 328">
            <a:extLst>
              <a:ext uri="{FF2B5EF4-FFF2-40B4-BE49-F238E27FC236}">
                <a16:creationId xmlns:a16="http://schemas.microsoft.com/office/drawing/2014/main" id="{78FA2C6F-E4E2-4E4C-9859-CD909DD096A6}"/>
              </a:ext>
            </a:extLst>
          </p:cNvPr>
          <p:cNvGrpSpPr/>
          <p:nvPr userDrawn="1"/>
        </p:nvGrpSpPr>
        <p:grpSpPr>
          <a:xfrm>
            <a:off x="7635242" y="3230797"/>
            <a:ext cx="460375" cy="158750"/>
            <a:chOff x="6113463" y="3044825"/>
            <a:chExt cx="460375" cy="158750"/>
          </a:xfrm>
        </p:grpSpPr>
        <p:sp>
          <p:nvSpPr>
            <p:cNvPr id="330" name="Freeform 27">
              <a:extLst>
                <a:ext uri="{FF2B5EF4-FFF2-40B4-BE49-F238E27FC236}">
                  <a16:creationId xmlns:a16="http://schemas.microsoft.com/office/drawing/2014/main" id="{DA3543BE-480E-4D24-85A0-257644BE7AEC}"/>
                </a:ext>
              </a:extLst>
            </p:cNvPr>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2"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1" name="Freeform 28">
              <a:extLst>
                <a:ext uri="{FF2B5EF4-FFF2-40B4-BE49-F238E27FC236}">
                  <a16:creationId xmlns:a16="http://schemas.microsoft.com/office/drawing/2014/main" id="{B39DF326-D84E-4F16-A918-4FECDC1CF921}"/>
                </a:ext>
              </a:extLst>
            </p:cNvPr>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2" name="Freeform 29">
              <a:extLst>
                <a:ext uri="{FF2B5EF4-FFF2-40B4-BE49-F238E27FC236}">
                  <a16:creationId xmlns:a16="http://schemas.microsoft.com/office/drawing/2014/main" id="{2A6A654F-3FBF-4682-A06F-B315ACC2D0C2}"/>
                </a:ext>
              </a:extLst>
            </p:cNvPr>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33" name="Group 332">
            <a:extLst>
              <a:ext uri="{FF2B5EF4-FFF2-40B4-BE49-F238E27FC236}">
                <a16:creationId xmlns:a16="http://schemas.microsoft.com/office/drawing/2014/main" id="{E0D73FEC-7AD6-4258-AA77-9D7BB4643606}"/>
              </a:ext>
            </a:extLst>
          </p:cNvPr>
          <p:cNvGrpSpPr/>
          <p:nvPr userDrawn="1"/>
        </p:nvGrpSpPr>
        <p:grpSpPr>
          <a:xfrm>
            <a:off x="6341429" y="2017947"/>
            <a:ext cx="436563" cy="441325"/>
            <a:chOff x="4819650" y="1831975"/>
            <a:chExt cx="436563" cy="441325"/>
          </a:xfrm>
        </p:grpSpPr>
        <p:sp>
          <p:nvSpPr>
            <p:cNvPr id="334" name="Freeform 30">
              <a:extLst>
                <a:ext uri="{FF2B5EF4-FFF2-40B4-BE49-F238E27FC236}">
                  <a16:creationId xmlns:a16="http://schemas.microsoft.com/office/drawing/2014/main" id="{B722350F-3254-4C58-898E-E1105DFBD286}"/>
                </a:ext>
              </a:extLst>
            </p:cNvPr>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5" name="Freeform 31">
              <a:extLst>
                <a:ext uri="{FF2B5EF4-FFF2-40B4-BE49-F238E27FC236}">
                  <a16:creationId xmlns:a16="http://schemas.microsoft.com/office/drawing/2014/main" id="{CAC96C8D-E5A0-4020-9940-FC83E2616AB6}"/>
                </a:ext>
              </a:extLst>
            </p:cNvPr>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7" name="Freeform 32">
              <a:extLst>
                <a:ext uri="{FF2B5EF4-FFF2-40B4-BE49-F238E27FC236}">
                  <a16:creationId xmlns:a16="http://schemas.microsoft.com/office/drawing/2014/main" id="{C8C9590B-094A-40AB-9741-39A9060837BD}"/>
                </a:ext>
              </a:extLst>
            </p:cNvPr>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8" name="Freeform 33">
              <a:extLst>
                <a:ext uri="{FF2B5EF4-FFF2-40B4-BE49-F238E27FC236}">
                  <a16:creationId xmlns:a16="http://schemas.microsoft.com/office/drawing/2014/main" id="{4F819AF5-7660-4B4A-8F14-FC95390323EF}"/>
                </a:ext>
              </a:extLst>
            </p:cNvPr>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9" name="Freeform 34">
              <a:extLst>
                <a:ext uri="{FF2B5EF4-FFF2-40B4-BE49-F238E27FC236}">
                  <a16:creationId xmlns:a16="http://schemas.microsoft.com/office/drawing/2014/main" id="{6CB2073C-6FFD-45F1-A0E8-7AD73E82C0D0}"/>
                </a:ext>
              </a:extLst>
            </p:cNvPr>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0" name="Freeform 35">
              <a:extLst>
                <a:ext uri="{FF2B5EF4-FFF2-40B4-BE49-F238E27FC236}">
                  <a16:creationId xmlns:a16="http://schemas.microsoft.com/office/drawing/2014/main" id="{0468D949-22B8-4DF8-890A-D7687325327B}"/>
                </a:ext>
              </a:extLst>
            </p:cNvPr>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1" name="Freeform 36">
              <a:extLst>
                <a:ext uri="{FF2B5EF4-FFF2-40B4-BE49-F238E27FC236}">
                  <a16:creationId xmlns:a16="http://schemas.microsoft.com/office/drawing/2014/main" id="{DAC1F5D9-9EE5-42B2-8AEE-AD6E3E5F85F1}"/>
                </a:ext>
              </a:extLst>
            </p:cNvPr>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2" name="Rectangle 37">
              <a:extLst>
                <a:ext uri="{FF2B5EF4-FFF2-40B4-BE49-F238E27FC236}">
                  <a16:creationId xmlns:a16="http://schemas.microsoft.com/office/drawing/2014/main" id="{98CF9C8A-9588-4EF9-A3DF-5205AB678F5F}"/>
                </a:ext>
              </a:extLst>
            </p:cNvPr>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3" name="Freeform 38">
              <a:extLst>
                <a:ext uri="{FF2B5EF4-FFF2-40B4-BE49-F238E27FC236}">
                  <a16:creationId xmlns:a16="http://schemas.microsoft.com/office/drawing/2014/main" id="{F7A231A8-1B20-4A60-9FC7-D68C351A4777}"/>
                </a:ext>
              </a:extLst>
            </p:cNvPr>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4" name="Rectangle 39">
              <a:extLst>
                <a:ext uri="{FF2B5EF4-FFF2-40B4-BE49-F238E27FC236}">
                  <a16:creationId xmlns:a16="http://schemas.microsoft.com/office/drawing/2014/main" id="{20ADDDFA-F0C8-40F8-9109-16F88AF243C6}"/>
                </a:ext>
              </a:extLst>
            </p:cNvPr>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5" name="Freeform 40">
              <a:extLst>
                <a:ext uri="{FF2B5EF4-FFF2-40B4-BE49-F238E27FC236}">
                  <a16:creationId xmlns:a16="http://schemas.microsoft.com/office/drawing/2014/main" id="{E14E5029-41DC-40A8-9EC6-6CE59ACE620B}"/>
                </a:ext>
              </a:extLst>
            </p:cNvPr>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6" name="Rectangle 41">
              <a:extLst>
                <a:ext uri="{FF2B5EF4-FFF2-40B4-BE49-F238E27FC236}">
                  <a16:creationId xmlns:a16="http://schemas.microsoft.com/office/drawing/2014/main" id="{61D66C85-2B75-477E-BD31-393ADD6F5E27}"/>
                </a:ext>
              </a:extLst>
            </p:cNvPr>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7" name="Freeform 42">
              <a:extLst>
                <a:ext uri="{FF2B5EF4-FFF2-40B4-BE49-F238E27FC236}">
                  <a16:creationId xmlns:a16="http://schemas.microsoft.com/office/drawing/2014/main" id="{7D3D9D4B-D3AA-4C32-B804-3441D0609809}"/>
                </a:ext>
              </a:extLst>
            </p:cNvPr>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8" name="Rectangle 43">
              <a:extLst>
                <a:ext uri="{FF2B5EF4-FFF2-40B4-BE49-F238E27FC236}">
                  <a16:creationId xmlns:a16="http://schemas.microsoft.com/office/drawing/2014/main" id="{79BFA979-C223-4287-A1CE-973F4234C5D1}"/>
                </a:ext>
              </a:extLst>
            </p:cNvPr>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9" name="Freeform 44">
              <a:extLst>
                <a:ext uri="{FF2B5EF4-FFF2-40B4-BE49-F238E27FC236}">
                  <a16:creationId xmlns:a16="http://schemas.microsoft.com/office/drawing/2014/main" id="{0502E4A1-E24A-45CE-90B3-823233A15A9F}"/>
                </a:ext>
              </a:extLst>
            </p:cNvPr>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60" name="Group 359">
            <a:extLst>
              <a:ext uri="{FF2B5EF4-FFF2-40B4-BE49-F238E27FC236}">
                <a16:creationId xmlns:a16="http://schemas.microsoft.com/office/drawing/2014/main" id="{5B595DCE-2162-4A26-865B-78BDF1ADDF3D}"/>
              </a:ext>
            </a:extLst>
          </p:cNvPr>
          <p:cNvGrpSpPr/>
          <p:nvPr userDrawn="1"/>
        </p:nvGrpSpPr>
        <p:grpSpPr>
          <a:xfrm>
            <a:off x="6858954" y="2017947"/>
            <a:ext cx="449263" cy="449263"/>
            <a:chOff x="5337175" y="1831975"/>
            <a:chExt cx="449263" cy="449263"/>
          </a:xfrm>
        </p:grpSpPr>
        <p:sp>
          <p:nvSpPr>
            <p:cNvPr id="361" name="Freeform 45">
              <a:extLst>
                <a:ext uri="{FF2B5EF4-FFF2-40B4-BE49-F238E27FC236}">
                  <a16:creationId xmlns:a16="http://schemas.microsoft.com/office/drawing/2014/main" id="{8DB095D2-60BE-4E98-B958-263AC203CDE0}"/>
                </a:ext>
              </a:extLst>
            </p:cNvPr>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115">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2" name="Freeform 46">
              <a:extLst>
                <a:ext uri="{FF2B5EF4-FFF2-40B4-BE49-F238E27FC236}">
                  <a16:creationId xmlns:a16="http://schemas.microsoft.com/office/drawing/2014/main" id="{D111FE6F-27CD-47DF-93CB-7EE1EB776E70}"/>
                </a:ext>
              </a:extLst>
            </p:cNvPr>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3" name="Freeform 47">
              <a:extLst>
                <a:ext uri="{FF2B5EF4-FFF2-40B4-BE49-F238E27FC236}">
                  <a16:creationId xmlns:a16="http://schemas.microsoft.com/office/drawing/2014/main" id="{96D6F5B4-C26B-423C-8133-AE7106C6E2F1}"/>
                </a:ext>
              </a:extLst>
            </p:cNvPr>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4" name="Freeform 48">
              <a:extLst>
                <a:ext uri="{FF2B5EF4-FFF2-40B4-BE49-F238E27FC236}">
                  <a16:creationId xmlns:a16="http://schemas.microsoft.com/office/drawing/2014/main" id="{40A95C20-43A0-4EB1-851C-3827DD01D84B}"/>
                </a:ext>
              </a:extLst>
            </p:cNvPr>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5" name="Freeform 49">
              <a:extLst>
                <a:ext uri="{FF2B5EF4-FFF2-40B4-BE49-F238E27FC236}">
                  <a16:creationId xmlns:a16="http://schemas.microsoft.com/office/drawing/2014/main" id="{2BC469CF-24A7-43EA-BCD2-06B3F1645A55}"/>
                </a:ext>
              </a:extLst>
            </p:cNvPr>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6" name="Rectangle 50">
              <a:extLst>
                <a:ext uri="{FF2B5EF4-FFF2-40B4-BE49-F238E27FC236}">
                  <a16:creationId xmlns:a16="http://schemas.microsoft.com/office/drawing/2014/main" id="{69B3C561-665D-4A86-839A-E0625B7D3DE0}"/>
                </a:ext>
              </a:extLst>
            </p:cNvPr>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7" name="Freeform 51">
              <a:extLst>
                <a:ext uri="{FF2B5EF4-FFF2-40B4-BE49-F238E27FC236}">
                  <a16:creationId xmlns:a16="http://schemas.microsoft.com/office/drawing/2014/main" id="{068CE333-1C50-4CAD-B97E-D3F074C33F2A}"/>
                </a:ext>
              </a:extLst>
            </p:cNvPr>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8" name="Rectangle 52">
              <a:extLst>
                <a:ext uri="{FF2B5EF4-FFF2-40B4-BE49-F238E27FC236}">
                  <a16:creationId xmlns:a16="http://schemas.microsoft.com/office/drawing/2014/main" id="{1AB9332A-767D-4193-BF5F-BB9F6282251B}"/>
                </a:ext>
              </a:extLst>
            </p:cNvPr>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9" name="Freeform 53">
              <a:extLst>
                <a:ext uri="{FF2B5EF4-FFF2-40B4-BE49-F238E27FC236}">
                  <a16:creationId xmlns:a16="http://schemas.microsoft.com/office/drawing/2014/main" id="{1F7C5F60-44BD-4A5B-BEE8-B11349EFA90D}"/>
                </a:ext>
              </a:extLst>
            </p:cNvPr>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0" name="Rectangle 54">
              <a:extLst>
                <a:ext uri="{FF2B5EF4-FFF2-40B4-BE49-F238E27FC236}">
                  <a16:creationId xmlns:a16="http://schemas.microsoft.com/office/drawing/2014/main" id="{83D63930-6052-4A91-80DF-3942F677F838}"/>
                </a:ext>
              </a:extLst>
            </p:cNvPr>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1" name="Freeform 55">
              <a:extLst>
                <a:ext uri="{FF2B5EF4-FFF2-40B4-BE49-F238E27FC236}">
                  <a16:creationId xmlns:a16="http://schemas.microsoft.com/office/drawing/2014/main" id="{FA59E999-D10A-4AC5-86E1-D4C236F44A02}"/>
                </a:ext>
              </a:extLst>
            </p:cNvPr>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2" name="Rectangle 56">
              <a:extLst>
                <a:ext uri="{FF2B5EF4-FFF2-40B4-BE49-F238E27FC236}">
                  <a16:creationId xmlns:a16="http://schemas.microsoft.com/office/drawing/2014/main" id="{FD8AC542-5A75-4A64-8C2F-AC03225EEAAF}"/>
                </a:ext>
              </a:extLst>
            </p:cNvPr>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3" name="Freeform 57">
              <a:extLst>
                <a:ext uri="{FF2B5EF4-FFF2-40B4-BE49-F238E27FC236}">
                  <a16:creationId xmlns:a16="http://schemas.microsoft.com/office/drawing/2014/main" id="{B76F204F-454F-46E3-BF20-8C180A67C657}"/>
                </a:ext>
              </a:extLst>
            </p:cNvPr>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4" name="Freeform 58">
              <a:extLst>
                <a:ext uri="{FF2B5EF4-FFF2-40B4-BE49-F238E27FC236}">
                  <a16:creationId xmlns:a16="http://schemas.microsoft.com/office/drawing/2014/main" id="{66B60BA7-08F1-4DAA-AFC3-D7D570C16507}"/>
                </a:ext>
              </a:extLst>
            </p:cNvPr>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5" name="Freeform 59">
              <a:extLst>
                <a:ext uri="{FF2B5EF4-FFF2-40B4-BE49-F238E27FC236}">
                  <a16:creationId xmlns:a16="http://schemas.microsoft.com/office/drawing/2014/main" id="{D3AADCCE-ADED-4F65-AB2A-30544B3AA83F}"/>
                </a:ext>
              </a:extLst>
            </p:cNvPr>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76" name="Freeform 60">
            <a:extLst>
              <a:ext uri="{FF2B5EF4-FFF2-40B4-BE49-F238E27FC236}">
                <a16:creationId xmlns:a16="http://schemas.microsoft.com/office/drawing/2014/main" id="{88B11BF2-6A7E-4BB2-AD19-EDD80EED0955}"/>
              </a:ext>
            </a:extLst>
          </p:cNvPr>
          <p:cNvSpPr>
            <a:spLocks noEditPoints="1"/>
          </p:cNvSpPr>
          <p:nvPr userDrawn="1"/>
        </p:nvSpPr>
        <p:spPr bwMode="auto">
          <a:xfrm>
            <a:off x="7141529" y="1152760"/>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7" name="Freeform 61">
            <a:extLst>
              <a:ext uri="{FF2B5EF4-FFF2-40B4-BE49-F238E27FC236}">
                <a16:creationId xmlns:a16="http://schemas.microsoft.com/office/drawing/2014/main" id="{164C0B8D-A8E5-443A-806E-1130E2F73CE2}"/>
              </a:ext>
            </a:extLst>
          </p:cNvPr>
          <p:cNvSpPr>
            <a:spLocks noEditPoints="1"/>
          </p:cNvSpPr>
          <p:nvPr userDrawn="1"/>
        </p:nvSpPr>
        <p:spPr bwMode="auto">
          <a:xfrm>
            <a:off x="7036754" y="1505185"/>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8" name="Freeform 62">
            <a:extLst>
              <a:ext uri="{FF2B5EF4-FFF2-40B4-BE49-F238E27FC236}">
                <a16:creationId xmlns:a16="http://schemas.microsoft.com/office/drawing/2014/main" id="{F639B369-5DA0-4792-933C-37CA6E963A38}"/>
              </a:ext>
            </a:extLst>
          </p:cNvPr>
          <p:cNvSpPr/>
          <p:nvPr userDrawn="1"/>
        </p:nvSpPr>
        <p:spPr bwMode="auto">
          <a:xfrm>
            <a:off x="5600067" y="1481372"/>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9" name="Oval 63">
            <a:extLst>
              <a:ext uri="{FF2B5EF4-FFF2-40B4-BE49-F238E27FC236}">
                <a16:creationId xmlns:a16="http://schemas.microsoft.com/office/drawing/2014/main" id="{389CBF8C-D41F-4CB8-896B-D95AB79EADA3}"/>
              </a:ext>
            </a:extLst>
          </p:cNvPr>
          <p:cNvSpPr>
            <a:spLocks noChangeArrowheads="1"/>
          </p:cNvSpPr>
          <p:nvPr userDrawn="1"/>
        </p:nvSpPr>
        <p:spPr bwMode="auto">
          <a:xfrm>
            <a:off x="5681029" y="1775060"/>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80" name="Group 379">
            <a:extLst>
              <a:ext uri="{FF2B5EF4-FFF2-40B4-BE49-F238E27FC236}">
                <a16:creationId xmlns:a16="http://schemas.microsoft.com/office/drawing/2014/main" id="{EDC81302-3405-4B1A-AD5B-E0C591390248}"/>
              </a:ext>
            </a:extLst>
          </p:cNvPr>
          <p:cNvGrpSpPr/>
          <p:nvPr userDrawn="1"/>
        </p:nvGrpSpPr>
        <p:grpSpPr>
          <a:xfrm>
            <a:off x="4306254" y="1909997"/>
            <a:ext cx="325438" cy="679450"/>
            <a:chOff x="2784475" y="1724025"/>
            <a:chExt cx="325438" cy="679450"/>
          </a:xfrm>
        </p:grpSpPr>
        <p:sp>
          <p:nvSpPr>
            <p:cNvPr id="381" name="Oval 64">
              <a:extLst>
                <a:ext uri="{FF2B5EF4-FFF2-40B4-BE49-F238E27FC236}">
                  <a16:creationId xmlns:a16="http://schemas.microsoft.com/office/drawing/2014/main" id="{6025F118-E66F-4633-964B-C8D237254CB4}"/>
                </a:ext>
              </a:extLst>
            </p:cNvPr>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2" name="Line 65">
              <a:extLst>
                <a:ext uri="{FF2B5EF4-FFF2-40B4-BE49-F238E27FC236}">
                  <a16:creationId xmlns:a16="http://schemas.microsoft.com/office/drawing/2014/main" id="{D2EEF323-05F9-45B3-BE3B-2C687F0BAD64}"/>
                </a:ext>
              </a:extLst>
            </p:cNvPr>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3" name="Line 66">
              <a:extLst>
                <a:ext uri="{FF2B5EF4-FFF2-40B4-BE49-F238E27FC236}">
                  <a16:creationId xmlns:a16="http://schemas.microsoft.com/office/drawing/2014/main" id="{66D1386B-1C78-49FB-A759-8BBAD2AB63BD}"/>
                </a:ext>
              </a:extLst>
            </p:cNvPr>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4" name="Freeform 67">
              <a:extLst>
                <a:ext uri="{FF2B5EF4-FFF2-40B4-BE49-F238E27FC236}">
                  <a16:creationId xmlns:a16="http://schemas.microsoft.com/office/drawing/2014/main" id="{3B53A052-E926-4895-A491-1F146CA9BC5C}"/>
                </a:ext>
              </a:extLst>
            </p:cNvPr>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85" name="Group 384">
            <a:extLst>
              <a:ext uri="{FF2B5EF4-FFF2-40B4-BE49-F238E27FC236}">
                <a16:creationId xmlns:a16="http://schemas.microsoft.com/office/drawing/2014/main" id="{FFE8D936-C927-4764-9A38-E88B15E1369E}"/>
              </a:ext>
            </a:extLst>
          </p:cNvPr>
          <p:cNvGrpSpPr/>
          <p:nvPr userDrawn="1"/>
        </p:nvGrpSpPr>
        <p:grpSpPr>
          <a:xfrm>
            <a:off x="4715829" y="1909997"/>
            <a:ext cx="255588" cy="684213"/>
            <a:chOff x="3194050" y="1724025"/>
            <a:chExt cx="255588" cy="684213"/>
          </a:xfrm>
        </p:grpSpPr>
        <p:sp>
          <p:nvSpPr>
            <p:cNvPr id="386" name="Freeform 68">
              <a:extLst>
                <a:ext uri="{FF2B5EF4-FFF2-40B4-BE49-F238E27FC236}">
                  <a16:creationId xmlns:a16="http://schemas.microsoft.com/office/drawing/2014/main" id="{A110BB96-42FE-4272-AD05-28830A209002}"/>
                </a:ext>
              </a:extLst>
            </p:cNvPr>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7" name="Oval 69">
              <a:extLst>
                <a:ext uri="{FF2B5EF4-FFF2-40B4-BE49-F238E27FC236}">
                  <a16:creationId xmlns:a16="http://schemas.microsoft.com/office/drawing/2014/main" id="{058B6FFA-FA36-405C-A170-F0FD84822704}"/>
                </a:ext>
              </a:extLst>
            </p:cNvPr>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8" name="Line 70">
              <a:extLst>
                <a:ext uri="{FF2B5EF4-FFF2-40B4-BE49-F238E27FC236}">
                  <a16:creationId xmlns:a16="http://schemas.microsoft.com/office/drawing/2014/main" id="{1F9FA955-9782-4699-9523-A436FB6298A6}"/>
                </a:ext>
              </a:extLst>
            </p:cNvPr>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9" name="Line 71">
              <a:extLst>
                <a:ext uri="{FF2B5EF4-FFF2-40B4-BE49-F238E27FC236}">
                  <a16:creationId xmlns:a16="http://schemas.microsoft.com/office/drawing/2014/main" id="{A99ED14E-FC19-4988-B4D4-F0A62EDD86EB}"/>
                </a:ext>
              </a:extLst>
            </p:cNvPr>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90" name="Group 389">
            <a:extLst>
              <a:ext uri="{FF2B5EF4-FFF2-40B4-BE49-F238E27FC236}">
                <a16:creationId xmlns:a16="http://schemas.microsoft.com/office/drawing/2014/main" id="{C27BAF25-A268-4993-9097-2AEDCD05B592}"/>
              </a:ext>
            </a:extLst>
          </p:cNvPr>
          <p:cNvGrpSpPr/>
          <p:nvPr userDrawn="1"/>
        </p:nvGrpSpPr>
        <p:grpSpPr>
          <a:xfrm>
            <a:off x="7701917" y="1929047"/>
            <a:ext cx="469900" cy="649288"/>
            <a:chOff x="6180138" y="1743075"/>
            <a:chExt cx="469900" cy="649288"/>
          </a:xfrm>
        </p:grpSpPr>
        <p:sp>
          <p:nvSpPr>
            <p:cNvPr id="391" name="Freeform 72">
              <a:extLst>
                <a:ext uri="{FF2B5EF4-FFF2-40B4-BE49-F238E27FC236}">
                  <a16:creationId xmlns:a16="http://schemas.microsoft.com/office/drawing/2014/main" id="{7DA5F91E-FAE3-4B1B-8942-822F0B08E5A4}"/>
                </a:ext>
              </a:extLst>
            </p:cNvPr>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2" name="Freeform 73">
              <a:extLst>
                <a:ext uri="{FF2B5EF4-FFF2-40B4-BE49-F238E27FC236}">
                  <a16:creationId xmlns:a16="http://schemas.microsoft.com/office/drawing/2014/main" id="{A2682B30-8EB0-4DE1-9B4F-F6203D56D555}"/>
                </a:ext>
              </a:extLst>
            </p:cNvPr>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3" name="Freeform 74">
              <a:extLst>
                <a:ext uri="{FF2B5EF4-FFF2-40B4-BE49-F238E27FC236}">
                  <a16:creationId xmlns:a16="http://schemas.microsoft.com/office/drawing/2014/main" id="{1428889E-EB6D-4BF6-A4CC-BF19F77F64F8}"/>
                </a:ext>
              </a:extLst>
            </p:cNvPr>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4" name="Freeform 75">
              <a:extLst>
                <a:ext uri="{FF2B5EF4-FFF2-40B4-BE49-F238E27FC236}">
                  <a16:creationId xmlns:a16="http://schemas.microsoft.com/office/drawing/2014/main" id="{9209CD0D-2EEC-4E40-BAEA-8AF3D3F0301D}"/>
                </a:ext>
              </a:extLst>
            </p:cNvPr>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5" name="Freeform 76">
              <a:extLst>
                <a:ext uri="{FF2B5EF4-FFF2-40B4-BE49-F238E27FC236}">
                  <a16:creationId xmlns:a16="http://schemas.microsoft.com/office/drawing/2014/main" id="{B84EA454-74E7-4CF2-92B8-8F52C99CAD40}"/>
                </a:ext>
              </a:extLst>
            </p:cNvPr>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6" name="Freeform 77">
              <a:extLst>
                <a:ext uri="{FF2B5EF4-FFF2-40B4-BE49-F238E27FC236}">
                  <a16:creationId xmlns:a16="http://schemas.microsoft.com/office/drawing/2014/main" id="{7895F752-3656-442E-8EE3-0AED1B0A7664}"/>
                </a:ext>
              </a:extLst>
            </p:cNvPr>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7" name="Freeform 78">
              <a:extLst>
                <a:ext uri="{FF2B5EF4-FFF2-40B4-BE49-F238E27FC236}">
                  <a16:creationId xmlns:a16="http://schemas.microsoft.com/office/drawing/2014/main" id="{959B11E1-BBF7-496A-8C0B-CDBDF138DA4A}"/>
                </a:ext>
              </a:extLst>
            </p:cNvPr>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8" name="Freeform 79">
              <a:extLst>
                <a:ext uri="{FF2B5EF4-FFF2-40B4-BE49-F238E27FC236}">
                  <a16:creationId xmlns:a16="http://schemas.microsoft.com/office/drawing/2014/main" id="{46D39B5B-3EF6-49B3-91E6-9D044488A907}"/>
                </a:ext>
              </a:extLst>
            </p:cNvPr>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99" name="Freeform 80">
            <a:extLst>
              <a:ext uri="{FF2B5EF4-FFF2-40B4-BE49-F238E27FC236}">
                <a16:creationId xmlns:a16="http://schemas.microsoft.com/office/drawing/2014/main" id="{4E747E74-AFD4-4D65-98A4-AC5D4A8E3D96}"/>
              </a:ext>
            </a:extLst>
          </p:cNvPr>
          <p:cNvSpPr/>
          <p:nvPr userDrawn="1"/>
        </p:nvSpPr>
        <p:spPr bwMode="auto">
          <a:xfrm>
            <a:off x="7917817" y="940035"/>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00" name="Group 399">
            <a:extLst>
              <a:ext uri="{FF2B5EF4-FFF2-40B4-BE49-F238E27FC236}">
                <a16:creationId xmlns:a16="http://schemas.microsoft.com/office/drawing/2014/main" id="{6C1E0710-CC72-431B-9CD5-4115404CE97F}"/>
              </a:ext>
            </a:extLst>
          </p:cNvPr>
          <p:cNvGrpSpPr/>
          <p:nvPr userDrawn="1"/>
        </p:nvGrpSpPr>
        <p:grpSpPr>
          <a:xfrm>
            <a:off x="6477954" y="2651360"/>
            <a:ext cx="455613" cy="352425"/>
            <a:chOff x="4956175" y="2465388"/>
            <a:chExt cx="455613" cy="352425"/>
          </a:xfrm>
        </p:grpSpPr>
        <p:sp>
          <p:nvSpPr>
            <p:cNvPr id="401" name="Line 81">
              <a:extLst>
                <a:ext uri="{FF2B5EF4-FFF2-40B4-BE49-F238E27FC236}">
                  <a16:creationId xmlns:a16="http://schemas.microsoft.com/office/drawing/2014/main" id="{5A9B6167-2C92-4052-A256-EC3A0723D5FD}"/>
                </a:ext>
              </a:extLst>
            </p:cNvPr>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2" name="Line 82">
              <a:extLst>
                <a:ext uri="{FF2B5EF4-FFF2-40B4-BE49-F238E27FC236}">
                  <a16:creationId xmlns:a16="http://schemas.microsoft.com/office/drawing/2014/main" id="{92F6851B-EF7C-4FAA-8C82-30210598F014}"/>
                </a:ext>
              </a:extLst>
            </p:cNvPr>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3" name="Freeform 83">
              <a:extLst>
                <a:ext uri="{FF2B5EF4-FFF2-40B4-BE49-F238E27FC236}">
                  <a16:creationId xmlns:a16="http://schemas.microsoft.com/office/drawing/2014/main" id="{11083F61-E443-472E-ACC3-99FEFC5B70E7}"/>
                </a:ext>
              </a:extLst>
            </p:cNvPr>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4" name="Freeform 84">
              <a:extLst>
                <a:ext uri="{FF2B5EF4-FFF2-40B4-BE49-F238E27FC236}">
                  <a16:creationId xmlns:a16="http://schemas.microsoft.com/office/drawing/2014/main" id="{9DE89045-59C6-4D2E-8AE6-FB89ACC45158}"/>
                </a:ext>
              </a:extLst>
            </p:cNvPr>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5" name="Freeform 85">
              <a:extLst>
                <a:ext uri="{FF2B5EF4-FFF2-40B4-BE49-F238E27FC236}">
                  <a16:creationId xmlns:a16="http://schemas.microsoft.com/office/drawing/2014/main" id="{C6F85DE0-DF72-4E2B-9583-8E5A4BA63EBD}"/>
                </a:ext>
              </a:extLst>
            </p:cNvPr>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6" name="Freeform 86">
              <a:extLst>
                <a:ext uri="{FF2B5EF4-FFF2-40B4-BE49-F238E27FC236}">
                  <a16:creationId xmlns:a16="http://schemas.microsoft.com/office/drawing/2014/main" id="{FAD8F3FE-0267-4222-B834-B69BA9A88EDA}"/>
                </a:ext>
              </a:extLst>
            </p:cNvPr>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7" name="Freeform 87">
              <a:extLst>
                <a:ext uri="{FF2B5EF4-FFF2-40B4-BE49-F238E27FC236}">
                  <a16:creationId xmlns:a16="http://schemas.microsoft.com/office/drawing/2014/main" id="{2EE70891-F425-4F3A-AA09-59968C8A9980}"/>
                </a:ext>
              </a:extLst>
            </p:cNvPr>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8" name="Freeform 88">
              <a:extLst>
                <a:ext uri="{FF2B5EF4-FFF2-40B4-BE49-F238E27FC236}">
                  <a16:creationId xmlns:a16="http://schemas.microsoft.com/office/drawing/2014/main" id="{1B6A5C8D-CA0C-4927-A8BA-7C259523E155}"/>
                </a:ext>
              </a:extLst>
            </p:cNvPr>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09" name="Freeform 89">
            <a:extLst>
              <a:ext uri="{FF2B5EF4-FFF2-40B4-BE49-F238E27FC236}">
                <a16:creationId xmlns:a16="http://schemas.microsoft.com/office/drawing/2014/main" id="{8C479E84-6D14-42F0-8AB4-DBBFA37A789B}"/>
              </a:ext>
            </a:extLst>
          </p:cNvPr>
          <p:cNvSpPr>
            <a:spLocks noEditPoints="1"/>
          </p:cNvSpPr>
          <p:nvPr userDrawn="1"/>
        </p:nvSpPr>
        <p:spPr bwMode="auto">
          <a:xfrm>
            <a:off x="6631942" y="1473435"/>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0" name="Freeform 92">
            <a:extLst>
              <a:ext uri="{FF2B5EF4-FFF2-40B4-BE49-F238E27FC236}">
                <a16:creationId xmlns:a16="http://schemas.microsoft.com/office/drawing/2014/main" id="{5C318996-13CA-42AD-8428-86406197B447}"/>
              </a:ext>
            </a:extLst>
          </p:cNvPr>
          <p:cNvSpPr/>
          <p:nvPr userDrawn="1"/>
        </p:nvSpPr>
        <p:spPr bwMode="auto">
          <a:xfrm>
            <a:off x="6033454" y="1163872"/>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1" name="Freeform 93">
            <a:extLst>
              <a:ext uri="{FF2B5EF4-FFF2-40B4-BE49-F238E27FC236}">
                <a16:creationId xmlns:a16="http://schemas.microsoft.com/office/drawing/2014/main" id="{CF1EE444-1E73-4C44-A133-BDCFBE577F7B}"/>
              </a:ext>
            </a:extLst>
          </p:cNvPr>
          <p:cNvSpPr/>
          <p:nvPr userDrawn="1"/>
        </p:nvSpPr>
        <p:spPr bwMode="auto">
          <a:xfrm>
            <a:off x="4411029" y="2841860"/>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2" name="Freeform 94">
            <a:extLst>
              <a:ext uri="{FF2B5EF4-FFF2-40B4-BE49-F238E27FC236}">
                <a16:creationId xmlns:a16="http://schemas.microsoft.com/office/drawing/2014/main" id="{2C003BDF-A2FD-47C6-8AE9-5AEA4AAB2045}"/>
              </a:ext>
            </a:extLst>
          </p:cNvPr>
          <p:cNvSpPr>
            <a:spLocks noEditPoints="1"/>
          </p:cNvSpPr>
          <p:nvPr userDrawn="1"/>
        </p:nvSpPr>
        <p:spPr bwMode="auto">
          <a:xfrm>
            <a:off x="3480754" y="1535347"/>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13" name="Group 412">
            <a:extLst>
              <a:ext uri="{FF2B5EF4-FFF2-40B4-BE49-F238E27FC236}">
                <a16:creationId xmlns:a16="http://schemas.microsoft.com/office/drawing/2014/main" id="{5C859DA5-2253-4BD6-A925-A1F94FCEF2BB}"/>
              </a:ext>
            </a:extLst>
          </p:cNvPr>
          <p:cNvGrpSpPr/>
          <p:nvPr userDrawn="1"/>
        </p:nvGrpSpPr>
        <p:grpSpPr>
          <a:xfrm>
            <a:off x="7454267" y="893997"/>
            <a:ext cx="363538" cy="366713"/>
            <a:chOff x="5932488" y="708025"/>
            <a:chExt cx="363538" cy="366713"/>
          </a:xfrm>
        </p:grpSpPr>
        <p:sp>
          <p:nvSpPr>
            <p:cNvPr id="414" name="Freeform 95">
              <a:extLst>
                <a:ext uri="{FF2B5EF4-FFF2-40B4-BE49-F238E27FC236}">
                  <a16:creationId xmlns:a16="http://schemas.microsoft.com/office/drawing/2014/main" id="{1B52D030-7666-4296-99E5-FACE7F3A2A1E}"/>
                </a:ext>
              </a:extLst>
            </p:cNvPr>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5" name="Freeform 96">
              <a:extLst>
                <a:ext uri="{FF2B5EF4-FFF2-40B4-BE49-F238E27FC236}">
                  <a16:creationId xmlns:a16="http://schemas.microsoft.com/office/drawing/2014/main" id="{B7383297-595C-428E-A756-2778CD8DED7C}"/>
                </a:ext>
              </a:extLst>
            </p:cNvPr>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6" name="Freeform 97">
              <a:extLst>
                <a:ext uri="{FF2B5EF4-FFF2-40B4-BE49-F238E27FC236}">
                  <a16:creationId xmlns:a16="http://schemas.microsoft.com/office/drawing/2014/main" id="{6745B608-A16B-443B-BD17-9BBFA16A380F}"/>
                </a:ext>
              </a:extLst>
            </p:cNvPr>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7"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17" name="Group 416">
            <a:extLst>
              <a:ext uri="{FF2B5EF4-FFF2-40B4-BE49-F238E27FC236}">
                <a16:creationId xmlns:a16="http://schemas.microsoft.com/office/drawing/2014/main" id="{F4F44265-63E4-4374-B49D-16481B9B47AC}"/>
              </a:ext>
            </a:extLst>
          </p:cNvPr>
          <p:cNvGrpSpPr/>
          <p:nvPr userDrawn="1"/>
        </p:nvGrpSpPr>
        <p:grpSpPr>
          <a:xfrm>
            <a:off x="4928554" y="1484547"/>
            <a:ext cx="528638" cy="374650"/>
            <a:chOff x="3406775" y="1298575"/>
            <a:chExt cx="528638" cy="374650"/>
          </a:xfrm>
        </p:grpSpPr>
        <p:sp>
          <p:nvSpPr>
            <p:cNvPr id="418" name="Freeform 98">
              <a:extLst>
                <a:ext uri="{FF2B5EF4-FFF2-40B4-BE49-F238E27FC236}">
                  <a16:creationId xmlns:a16="http://schemas.microsoft.com/office/drawing/2014/main" id="{11265A69-1896-44A7-9473-100101B7FC21}"/>
                </a:ext>
              </a:extLst>
            </p:cNvPr>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9" name="Freeform 99">
              <a:extLst>
                <a:ext uri="{FF2B5EF4-FFF2-40B4-BE49-F238E27FC236}">
                  <a16:creationId xmlns:a16="http://schemas.microsoft.com/office/drawing/2014/main" id="{95744D4D-CC79-40A0-B2B2-A891797643AF}"/>
                </a:ext>
              </a:extLst>
            </p:cNvPr>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0" name="Freeform 100">
              <a:extLst>
                <a:ext uri="{FF2B5EF4-FFF2-40B4-BE49-F238E27FC236}">
                  <a16:creationId xmlns:a16="http://schemas.microsoft.com/office/drawing/2014/main" id="{E3526C46-54A0-4E12-A1CE-CB5EC2C46F66}"/>
                </a:ext>
              </a:extLst>
            </p:cNvPr>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21" name="Group 420">
            <a:extLst>
              <a:ext uri="{FF2B5EF4-FFF2-40B4-BE49-F238E27FC236}">
                <a16:creationId xmlns:a16="http://schemas.microsoft.com/office/drawing/2014/main" id="{203D12E4-149C-42B4-B989-2B0329939D94}"/>
              </a:ext>
            </a:extLst>
          </p:cNvPr>
          <p:cNvGrpSpPr/>
          <p:nvPr userDrawn="1"/>
        </p:nvGrpSpPr>
        <p:grpSpPr>
          <a:xfrm>
            <a:off x="3658554" y="982897"/>
            <a:ext cx="512763" cy="447675"/>
            <a:chOff x="2136775" y="796925"/>
            <a:chExt cx="512763" cy="447675"/>
          </a:xfrm>
        </p:grpSpPr>
        <p:sp>
          <p:nvSpPr>
            <p:cNvPr id="422" name="Freeform 101">
              <a:extLst>
                <a:ext uri="{FF2B5EF4-FFF2-40B4-BE49-F238E27FC236}">
                  <a16:creationId xmlns:a16="http://schemas.microsoft.com/office/drawing/2014/main" id="{0D9ECE3A-6611-43F1-AFFD-1E664EF4C16E}"/>
                </a:ext>
              </a:extLst>
            </p:cNvPr>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3" name="Oval 102">
              <a:extLst>
                <a:ext uri="{FF2B5EF4-FFF2-40B4-BE49-F238E27FC236}">
                  <a16:creationId xmlns:a16="http://schemas.microsoft.com/office/drawing/2014/main" id="{A31ECBB9-4136-4954-921E-8D5F2E094C06}"/>
                </a:ext>
              </a:extLst>
            </p:cNvPr>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4" name="Freeform 103">
              <a:extLst>
                <a:ext uri="{FF2B5EF4-FFF2-40B4-BE49-F238E27FC236}">
                  <a16:creationId xmlns:a16="http://schemas.microsoft.com/office/drawing/2014/main" id="{B83BB154-0B3B-49A3-A83C-A4BAA2A6FBC3}"/>
                </a:ext>
              </a:extLst>
            </p:cNvPr>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25" name="Freeform 104">
            <a:extLst>
              <a:ext uri="{FF2B5EF4-FFF2-40B4-BE49-F238E27FC236}">
                <a16:creationId xmlns:a16="http://schemas.microsoft.com/office/drawing/2014/main" id="{291AB45E-589B-4756-9520-D4D92B164E78}"/>
              </a:ext>
            </a:extLst>
          </p:cNvPr>
          <p:cNvSpPr/>
          <p:nvPr userDrawn="1"/>
        </p:nvSpPr>
        <p:spPr bwMode="auto">
          <a:xfrm>
            <a:off x="5863592" y="3052997"/>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6" name="Freeform 105">
            <a:extLst>
              <a:ext uri="{FF2B5EF4-FFF2-40B4-BE49-F238E27FC236}">
                <a16:creationId xmlns:a16="http://schemas.microsoft.com/office/drawing/2014/main" id="{AB4C6697-D1F9-4BB5-B0A8-7BA54BB64AF0}"/>
              </a:ext>
            </a:extLst>
          </p:cNvPr>
          <p:cNvSpPr/>
          <p:nvPr userDrawn="1"/>
        </p:nvSpPr>
        <p:spPr bwMode="auto">
          <a:xfrm>
            <a:off x="5365117" y="2764072"/>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7" name="Freeform 106">
            <a:extLst>
              <a:ext uri="{FF2B5EF4-FFF2-40B4-BE49-F238E27FC236}">
                <a16:creationId xmlns:a16="http://schemas.microsoft.com/office/drawing/2014/main" id="{B0A51FF5-8193-4AAA-BCF7-0EB2DF8495CF}"/>
              </a:ext>
            </a:extLst>
          </p:cNvPr>
          <p:cNvSpPr>
            <a:spLocks noEditPoints="1"/>
          </p:cNvSpPr>
          <p:nvPr userDrawn="1"/>
        </p:nvSpPr>
        <p:spPr bwMode="auto">
          <a:xfrm>
            <a:off x="3442654" y="2370372"/>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8" name="Freeform 107">
            <a:extLst>
              <a:ext uri="{FF2B5EF4-FFF2-40B4-BE49-F238E27FC236}">
                <a16:creationId xmlns:a16="http://schemas.microsoft.com/office/drawing/2014/main" id="{606F0198-ADB2-4B4B-B1D2-EB7F71AE5E97}"/>
              </a:ext>
            </a:extLst>
          </p:cNvPr>
          <p:cNvSpPr>
            <a:spLocks noEditPoints="1"/>
          </p:cNvSpPr>
          <p:nvPr userDrawn="1"/>
        </p:nvSpPr>
        <p:spPr bwMode="auto">
          <a:xfrm>
            <a:off x="5184142" y="2033822"/>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9" name="Freeform 108">
            <a:extLst>
              <a:ext uri="{FF2B5EF4-FFF2-40B4-BE49-F238E27FC236}">
                <a16:creationId xmlns:a16="http://schemas.microsoft.com/office/drawing/2014/main" id="{BDE99AAC-14C3-45D8-8B30-E4EBD4CB5427}"/>
              </a:ext>
            </a:extLst>
          </p:cNvPr>
          <p:cNvSpPr/>
          <p:nvPr userDrawn="1"/>
        </p:nvSpPr>
        <p:spPr bwMode="auto">
          <a:xfrm>
            <a:off x="3399792" y="1898885"/>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0" name="Freeform 109">
            <a:extLst>
              <a:ext uri="{FF2B5EF4-FFF2-40B4-BE49-F238E27FC236}">
                <a16:creationId xmlns:a16="http://schemas.microsoft.com/office/drawing/2014/main" id="{D1A68148-B7EB-4791-B7F5-90319D662504}"/>
              </a:ext>
            </a:extLst>
          </p:cNvPr>
          <p:cNvSpPr>
            <a:spLocks noEditPoints="1"/>
          </p:cNvSpPr>
          <p:nvPr userDrawn="1"/>
        </p:nvSpPr>
        <p:spPr bwMode="auto">
          <a:xfrm>
            <a:off x="4303079" y="920985"/>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31" name="Group 430">
            <a:extLst>
              <a:ext uri="{FF2B5EF4-FFF2-40B4-BE49-F238E27FC236}">
                <a16:creationId xmlns:a16="http://schemas.microsoft.com/office/drawing/2014/main" id="{C5CF296B-2BB6-4441-AF90-1EACF8947B88}"/>
              </a:ext>
            </a:extLst>
          </p:cNvPr>
          <p:cNvGrpSpPr/>
          <p:nvPr userDrawn="1"/>
        </p:nvGrpSpPr>
        <p:grpSpPr>
          <a:xfrm>
            <a:off x="4890454" y="2473560"/>
            <a:ext cx="369888" cy="557213"/>
            <a:chOff x="3368675" y="2287588"/>
            <a:chExt cx="369888" cy="557213"/>
          </a:xfrm>
        </p:grpSpPr>
        <p:sp>
          <p:nvSpPr>
            <p:cNvPr id="432" name="Freeform 110">
              <a:extLst>
                <a:ext uri="{FF2B5EF4-FFF2-40B4-BE49-F238E27FC236}">
                  <a16:creationId xmlns:a16="http://schemas.microsoft.com/office/drawing/2014/main" id="{EA8D7E23-E394-4D37-AA91-DA03FD7C3AD2}"/>
                </a:ext>
              </a:extLst>
            </p:cNvPr>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3" name="Freeform 111">
              <a:extLst>
                <a:ext uri="{FF2B5EF4-FFF2-40B4-BE49-F238E27FC236}">
                  <a16:creationId xmlns:a16="http://schemas.microsoft.com/office/drawing/2014/main" id="{53FFD295-6F01-40AE-AAB9-EFA19F0612D8}"/>
                </a:ext>
              </a:extLst>
            </p:cNvPr>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2">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4" name="Freeform 112">
              <a:extLst>
                <a:ext uri="{FF2B5EF4-FFF2-40B4-BE49-F238E27FC236}">
                  <a16:creationId xmlns:a16="http://schemas.microsoft.com/office/drawing/2014/main" id="{967E0663-9F6C-4116-9C6B-86E323739382}"/>
                </a:ext>
              </a:extLst>
            </p:cNvPr>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35" name="Freeform 113">
            <a:extLst>
              <a:ext uri="{FF2B5EF4-FFF2-40B4-BE49-F238E27FC236}">
                <a16:creationId xmlns:a16="http://schemas.microsoft.com/office/drawing/2014/main" id="{7A821B3D-07A4-4E58-81FC-E2815423EDCF}"/>
              </a:ext>
            </a:extLst>
          </p:cNvPr>
          <p:cNvSpPr/>
          <p:nvPr userDrawn="1"/>
        </p:nvSpPr>
        <p:spPr bwMode="auto">
          <a:xfrm>
            <a:off x="3947479" y="1678222"/>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6" name="Freeform 114">
            <a:extLst>
              <a:ext uri="{FF2B5EF4-FFF2-40B4-BE49-F238E27FC236}">
                <a16:creationId xmlns:a16="http://schemas.microsoft.com/office/drawing/2014/main" id="{3142C84A-5E38-4360-825B-C1B2C3C3A523}"/>
              </a:ext>
            </a:extLst>
          </p:cNvPr>
          <p:cNvSpPr/>
          <p:nvPr userDrawn="1"/>
        </p:nvSpPr>
        <p:spPr bwMode="auto">
          <a:xfrm>
            <a:off x="7103429" y="2473560"/>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7" name="Freeform 115">
            <a:extLst>
              <a:ext uri="{FF2B5EF4-FFF2-40B4-BE49-F238E27FC236}">
                <a16:creationId xmlns:a16="http://schemas.microsoft.com/office/drawing/2014/main" id="{237F6A55-3415-456F-A6B0-FBB21A5DA775}"/>
              </a:ext>
            </a:extLst>
          </p:cNvPr>
          <p:cNvSpPr/>
          <p:nvPr userDrawn="1"/>
        </p:nvSpPr>
        <p:spPr bwMode="auto">
          <a:xfrm>
            <a:off x="6982779" y="2798997"/>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8" name="Freeform 116">
            <a:extLst>
              <a:ext uri="{FF2B5EF4-FFF2-40B4-BE49-F238E27FC236}">
                <a16:creationId xmlns:a16="http://schemas.microsoft.com/office/drawing/2014/main" id="{8CBC5E8C-99E5-413D-8552-330ACE27C027}"/>
              </a:ext>
            </a:extLst>
          </p:cNvPr>
          <p:cNvSpPr/>
          <p:nvPr userDrawn="1"/>
        </p:nvSpPr>
        <p:spPr bwMode="auto">
          <a:xfrm>
            <a:off x="6308092" y="3157772"/>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9" name="Freeform 117">
            <a:extLst>
              <a:ext uri="{FF2B5EF4-FFF2-40B4-BE49-F238E27FC236}">
                <a16:creationId xmlns:a16="http://schemas.microsoft.com/office/drawing/2014/main" id="{97CB8D03-4936-4255-829C-808D27AAE560}"/>
              </a:ext>
            </a:extLst>
          </p:cNvPr>
          <p:cNvSpPr>
            <a:spLocks noEditPoints="1"/>
          </p:cNvSpPr>
          <p:nvPr userDrawn="1"/>
        </p:nvSpPr>
        <p:spPr bwMode="auto">
          <a:xfrm>
            <a:off x="3836354" y="2192572"/>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0" name="Freeform 118">
            <a:extLst>
              <a:ext uri="{FF2B5EF4-FFF2-40B4-BE49-F238E27FC236}">
                <a16:creationId xmlns:a16="http://schemas.microsoft.com/office/drawing/2014/main" id="{F201393B-1C4F-41B5-AFD7-DB9AB640BB2A}"/>
              </a:ext>
            </a:extLst>
          </p:cNvPr>
          <p:cNvSpPr>
            <a:spLocks noEditPoints="1"/>
          </p:cNvSpPr>
          <p:nvPr userDrawn="1"/>
        </p:nvSpPr>
        <p:spPr bwMode="auto">
          <a:xfrm>
            <a:off x="4076067" y="2559285"/>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1" name="Freeform 119">
            <a:extLst>
              <a:ext uri="{FF2B5EF4-FFF2-40B4-BE49-F238E27FC236}">
                <a16:creationId xmlns:a16="http://schemas.microsoft.com/office/drawing/2014/main" id="{E2CC1896-2B04-44C0-B054-1A4DB0B1D09D}"/>
              </a:ext>
            </a:extLst>
          </p:cNvPr>
          <p:cNvSpPr>
            <a:spLocks noEditPoints="1"/>
          </p:cNvSpPr>
          <p:nvPr userDrawn="1"/>
        </p:nvSpPr>
        <p:spPr bwMode="auto">
          <a:xfrm>
            <a:off x="3356929" y="3311760"/>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0">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2" name="Freeform 120">
            <a:extLst>
              <a:ext uri="{FF2B5EF4-FFF2-40B4-BE49-F238E27FC236}">
                <a16:creationId xmlns:a16="http://schemas.microsoft.com/office/drawing/2014/main" id="{9C3DD87A-C2FF-4C16-B3D3-D851044CF771}"/>
              </a:ext>
            </a:extLst>
          </p:cNvPr>
          <p:cNvSpPr>
            <a:spLocks noEditPoints="1"/>
          </p:cNvSpPr>
          <p:nvPr userDrawn="1"/>
        </p:nvSpPr>
        <p:spPr bwMode="auto">
          <a:xfrm>
            <a:off x="4912679" y="3235560"/>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3" name="Freeform 121">
            <a:extLst>
              <a:ext uri="{FF2B5EF4-FFF2-40B4-BE49-F238E27FC236}">
                <a16:creationId xmlns:a16="http://schemas.microsoft.com/office/drawing/2014/main" id="{5DD50E00-E0ED-47A1-8440-4F9DBEE6B83E}"/>
              </a:ext>
            </a:extLst>
          </p:cNvPr>
          <p:cNvSpPr>
            <a:spLocks noEditPoints="1"/>
          </p:cNvSpPr>
          <p:nvPr userDrawn="1"/>
        </p:nvSpPr>
        <p:spPr bwMode="auto">
          <a:xfrm>
            <a:off x="6839904" y="3591160"/>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4" name="Freeform 122">
            <a:extLst>
              <a:ext uri="{FF2B5EF4-FFF2-40B4-BE49-F238E27FC236}">
                <a16:creationId xmlns:a16="http://schemas.microsoft.com/office/drawing/2014/main" id="{3463D5BF-B070-4EA0-9795-10B6A8BFF944}"/>
              </a:ext>
            </a:extLst>
          </p:cNvPr>
          <p:cNvSpPr>
            <a:spLocks noEditPoints="1"/>
          </p:cNvSpPr>
          <p:nvPr userDrawn="1"/>
        </p:nvSpPr>
        <p:spPr bwMode="auto">
          <a:xfrm>
            <a:off x="7376479" y="3586397"/>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45" name="Group 444">
            <a:extLst>
              <a:ext uri="{FF2B5EF4-FFF2-40B4-BE49-F238E27FC236}">
                <a16:creationId xmlns:a16="http://schemas.microsoft.com/office/drawing/2014/main" id="{058D8C51-6AB4-4DC0-AE38-DE6B372E8496}"/>
              </a:ext>
            </a:extLst>
          </p:cNvPr>
          <p:cNvGrpSpPr/>
          <p:nvPr userDrawn="1"/>
        </p:nvGrpSpPr>
        <p:grpSpPr>
          <a:xfrm>
            <a:off x="8894129" y="2578335"/>
            <a:ext cx="155575" cy="355600"/>
            <a:chOff x="7372350" y="2392363"/>
            <a:chExt cx="155575" cy="355600"/>
          </a:xfrm>
        </p:grpSpPr>
        <p:sp>
          <p:nvSpPr>
            <p:cNvPr id="446" name="Freeform 123">
              <a:extLst>
                <a:ext uri="{FF2B5EF4-FFF2-40B4-BE49-F238E27FC236}">
                  <a16:creationId xmlns:a16="http://schemas.microsoft.com/office/drawing/2014/main" id="{26A2D72A-5659-492A-A273-617185A96BCE}"/>
                </a:ext>
              </a:extLst>
            </p:cNvPr>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7" name="Freeform 124">
              <a:extLst>
                <a:ext uri="{FF2B5EF4-FFF2-40B4-BE49-F238E27FC236}">
                  <a16:creationId xmlns:a16="http://schemas.microsoft.com/office/drawing/2014/main" id="{FD98D418-77C3-4D58-BC1C-A2FF44A35279}"/>
                </a:ext>
              </a:extLst>
            </p:cNvPr>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48" name="Freeform 125">
            <a:extLst>
              <a:ext uri="{FF2B5EF4-FFF2-40B4-BE49-F238E27FC236}">
                <a16:creationId xmlns:a16="http://schemas.microsoft.com/office/drawing/2014/main" id="{01D74325-2E28-443D-9EBA-F65B59A7FDB1}"/>
              </a:ext>
            </a:extLst>
          </p:cNvPr>
          <p:cNvSpPr>
            <a:spLocks noEditPoints="1"/>
          </p:cNvSpPr>
          <p:nvPr userDrawn="1"/>
        </p:nvSpPr>
        <p:spPr bwMode="auto">
          <a:xfrm>
            <a:off x="4141154" y="3370497"/>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9" name="Freeform 126">
            <a:extLst>
              <a:ext uri="{FF2B5EF4-FFF2-40B4-BE49-F238E27FC236}">
                <a16:creationId xmlns:a16="http://schemas.microsoft.com/office/drawing/2014/main" id="{E9E5A70D-DAE8-417E-9F8B-891F8A7E1AC6}"/>
              </a:ext>
            </a:extLst>
          </p:cNvPr>
          <p:cNvSpPr>
            <a:spLocks noEditPoints="1"/>
          </p:cNvSpPr>
          <p:nvPr userDrawn="1"/>
        </p:nvSpPr>
        <p:spPr bwMode="auto">
          <a:xfrm>
            <a:off x="8975092" y="2025885"/>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0">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0" name="Freeform 127">
            <a:extLst>
              <a:ext uri="{FF2B5EF4-FFF2-40B4-BE49-F238E27FC236}">
                <a16:creationId xmlns:a16="http://schemas.microsoft.com/office/drawing/2014/main" id="{88775F74-F266-4CB8-9CD4-1D0511C75F6D}"/>
              </a:ext>
            </a:extLst>
          </p:cNvPr>
          <p:cNvSpPr>
            <a:spLocks noEditPoints="1"/>
          </p:cNvSpPr>
          <p:nvPr userDrawn="1"/>
        </p:nvSpPr>
        <p:spPr bwMode="auto">
          <a:xfrm>
            <a:off x="3707767" y="3788010"/>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51" name="Group 450">
            <a:extLst>
              <a:ext uri="{FF2B5EF4-FFF2-40B4-BE49-F238E27FC236}">
                <a16:creationId xmlns:a16="http://schemas.microsoft.com/office/drawing/2014/main" id="{AE0240CA-5C28-4607-96F3-2FF3B1B3CD86}"/>
              </a:ext>
            </a:extLst>
          </p:cNvPr>
          <p:cNvGrpSpPr/>
          <p:nvPr userDrawn="1"/>
        </p:nvGrpSpPr>
        <p:grpSpPr>
          <a:xfrm>
            <a:off x="8743317" y="3106972"/>
            <a:ext cx="355600" cy="279400"/>
            <a:chOff x="7221538" y="2921000"/>
            <a:chExt cx="355600" cy="279400"/>
          </a:xfrm>
        </p:grpSpPr>
        <p:sp>
          <p:nvSpPr>
            <p:cNvPr id="452" name="Freeform 128">
              <a:extLst>
                <a:ext uri="{FF2B5EF4-FFF2-40B4-BE49-F238E27FC236}">
                  <a16:creationId xmlns:a16="http://schemas.microsoft.com/office/drawing/2014/main" id="{CBA586F7-F371-4AC3-9209-8D254C26CA03}"/>
                </a:ext>
              </a:extLst>
            </p:cNvPr>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3" name="Rectangle 129">
              <a:extLst>
                <a:ext uri="{FF2B5EF4-FFF2-40B4-BE49-F238E27FC236}">
                  <a16:creationId xmlns:a16="http://schemas.microsoft.com/office/drawing/2014/main" id="{1E173C4D-7E0E-436F-9AE5-2EBF583A48A3}"/>
                </a:ext>
              </a:extLst>
            </p:cNvPr>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4" name="Rectangle 130">
              <a:extLst>
                <a:ext uri="{FF2B5EF4-FFF2-40B4-BE49-F238E27FC236}">
                  <a16:creationId xmlns:a16="http://schemas.microsoft.com/office/drawing/2014/main" id="{42267FA0-2C66-4E57-94B9-7947CB7E71E4}"/>
                </a:ext>
              </a:extLst>
            </p:cNvPr>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5" name="Rectangle 131">
              <a:extLst>
                <a:ext uri="{FF2B5EF4-FFF2-40B4-BE49-F238E27FC236}">
                  <a16:creationId xmlns:a16="http://schemas.microsoft.com/office/drawing/2014/main" id="{20C46209-F99A-41AD-B42D-FF32498903FE}"/>
                </a:ext>
              </a:extLst>
            </p:cNvPr>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6" name="Rectangle 132">
              <a:extLst>
                <a:ext uri="{FF2B5EF4-FFF2-40B4-BE49-F238E27FC236}">
                  <a16:creationId xmlns:a16="http://schemas.microsoft.com/office/drawing/2014/main" id="{A8DCF5F0-888E-4754-A61F-C8E15BB8840E}"/>
                </a:ext>
              </a:extLst>
            </p:cNvPr>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7" name="Freeform 133">
              <a:extLst>
                <a:ext uri="{FF2B5EF4-FFF2-40B4-BE49-F238E27FC236}">
                  <a16:creationId xmlns:a16="http://schemas.microsoft.com/office/drawing/2014/main" id="{E74DFDE7-10AD-4B82-B9E4-9482397A2B1C}"/>
                </a:ext>
              </a:extLst>
            </p:cNvPr>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58" name="Group 457">
            <a:extLst>
              <a:ext uri="{FF2B5EF4-FFF2-40B4-BE49-F238E27FC236}">
                <a16:creationId xmlns:a16="http://schemas.microsoft.com/office/drawing/2014/main" id="{557AD401-866E-4123-BED5-E1660DDC1F5D}"/>
              </a:ext>
            </a:extLst>
          </p:cNvPr>
          <p:cNvGrpSpPr/>
          <p:nvPr userDrawn="1"/>
        </p:nvGrpSpPr>
        <p:grpSpPr>
          <a:xfrm>
            <a:off x="3383917" y="2756135"/>
            <a:ext cx="528637" cy="495300"/>
            <a:chOff x="1862138" y="2570163"/>
            <a:chExt cx="528637" cy="495300"/>
          </a:xfrm>
        </p:grpSpPr>
        <p:sp>
          <p:nvSpPr>
            <p:cNvPr id="459" name="Freeform 90">
              <a:extLst>
                <a:ext uri="{FF2B5EF4-FFF2-40B4-BE49-F238E27FC236}">
                  <a16:creationId xmlns:a16="http://schemas.microsoft.com/office/drawing/2014/main" id="{A9C2CC11-E449-41EB-94B7-2FB2DEFD9525}"/>
                </a:ext>
              </a:extLst>
            </p:cNvPr>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0" name="Freeform 91">
              <a:extLst>
                <a:ext uri="{FF2B5EF4-FFF2-40B4-BE49-F238E27FC236}">
                  <a16:creationId xmlns:a16="http://schemas.microsoft.com/office/drawing/2014/main" id="{EF12B32F-FE82-49CB-A65D-F497311CEC4F}"/>
                </a:ext>
              </a:extLst>
            </p:cNvPr>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1" name="Freeform 134">
              <a:extLst>
                <a:ext uri="{FF2B5EF4-FFF2-40B4-BE49-F238E27FC236}">
                  <a16:creationId xmlns:a16="http://schemas.microsoft.com/office/drawing/2014/main" id="{EAE3F9AD-92A9-4F21-B57D-D0902C9FEF8C}"/>
                </a:ext>
              </a:extLst>
            </p:cNvPr>
            <p:cNvSpPr/>
            <p:nvPr userDrawn="1"/>
          </p:nvSpPr>
          <p:spPr bwMode="auto">
            <a:xfrm flipH="1">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62" name="Freeform 135">
            <a:extLst>
              <a:ext uri="{FF2B5EF4-FFF2-40B4-BE49-F238E27FC236}">
                <a16:creationId xmlns:a16="http://schemas.microsoft.com/office/drawing/2014/main" id="{86B39217-4AB4-44F0-996F-35CD6A406E02}"/>
              </a:ext>
            </a:extLst>
          </p:cNvPr>
          <p:cNvSpPr>
            <a:spLocks noEditPoints="1"/>
          </p:cNvSpPr>
          <p:nvPr userDrawn="1"/>
        </p:nvSpPr>
        <p:spPr bwMode="auto">
          <a:xfrm>
            <a:off x="3912554" y="2895835"/>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3" name="Freeform 136">
            <a:extLst>
              <a:ext uri="{FF2B5EF4-FFF2-40B4-BE49-F238E27FC236}">
                <a16:creationId xmlns:a16="http://schemas.microsoft.com/office/drawing/2014/main" id="{6F65FAB4-CAB3-4EF0-B17E-E45EB5516816}"/>
              </a:ext>
            </a:extLst>
          </p:cNvPr>
          <p:cNvSpPr/>
          <p:nvPr userDrawn="1"/>
        </p:nvSpPr>
        <p:spPr bwMode="auto">
          <a:xfrm flipH="1">
            <a:off x="4179254" y="30609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4" name="Freeform 137">
            <a:extLst>
              <a:ext uri="{FF2B5EF4-FFF2-40B4-BE49-F238E27FC236}">
                <a16:creationId xmlns:a16="http://schemas.microsoft.com/office/drawing/2014/main" id="{8B2D392B-B2D7-4310-8CAC-7D0143F35847}"/>
              </a:ext>
            </a:extLst>
          </p:cNvPr>
          <p:cNvSpPr/>
          <p:nvPr userDrawn="1"/>
        </p:nvSpPr>
        <p:spPr bwMode="auto">
          <a:xfrm>
            <a:off x="8786179" y="901935"/>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0">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5" name="Freeform 138">
            <a:extLst>
              <a:ext uri="{FF2B5EF4-FFF2-40B4-BE49-F238E27FC236}">
                <a16:creationId xmlns:a16="http://schemas.microsoft.com/office/drawing/2014/main" id="{F9409348-952F-41E6-82CD-D59A5BCC9120}"/>
              </a:ext>
            </a:extLst>
          </p:cNvPr>
          <p:cNvSpPr>
            <a:spLocks noEditPoints="1"/>
          </p:cNvSpPr>
          <p:nvPr userDrawn="1"/>
        </p:nvSpPr>
        <p:spPr bwMode="auto">
          <a:xfrm>
            <a:off x="5998529" y="1600435"/>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66" name="Group 465">
            <a:extLst>
              <a:ext uri="{FF2B5EF4-FFF2-40B4-BE49-F238E27FC236}">
                <a16:creationId xmlns:a16="http://schemas.microsoft.com/office/drawing/2014/main" id="{E168C608-8F4A-4272-845C-DB594BDAC4CA}"/>
              </a:ext>
            </a:extLst>
          </p:cNvPr>
          <p:cNvGrpSpPr/>
          <p:nvPr userDrawn="1"/>
        </p:nvGrpSpPr>
        <p:grpSpPr>
          <a:xfrm>
            <a:off x="4103054" y="4402372"/>
            <a:ext cx="539750" cy="285750"/>
            <a:chOff x="2581275" y="4216400"/>
            <a:chExt cx="539750" cy="285750"/>
          </a:xfrm>
        </p:grpSpPr>
        <p:sp>
          <p:nvSpPr>
            <p:cNvPr id="467" name="Freeform 139">
              <a:extLst>
                <a:ext uri="{FF2B5EF4-FFF2-40B4-BE49-F238E27FC236}">
                  <a16:creationId xmlns:a16="http://schemas.microsoft.com/office/drawing/2014/main" id="{435811ED-CF54-4923-8D5A-0A4472402C14}"/>
                </a:ext>
              </a:extLst>
            </p:cNvPr>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8" name="Freeform 140">
              <a:extLst>
                <a:ext uri="{FF2B5EF4-FFF2-40B4-BE49-F238E27FC236}">
                  <a16:creationId xmlns:a16="http://schemas.microsoft.com/office/drawing/2014/main" id="{CEA1FCAD-D37B-4299-9784-EBFD02740B80}"/>
                </a:ext>
              </a:extLst>
            </p:cNvPr>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9" name="Freeform 141">
              <a:extLst>
                <a:ext uri="{FF2B5EF4-FFF2-40B4-BE49-F238E27FC236}">
                  <a16:creationId xmlns:a16="http://schemas.microsoft.com/office/drawing/2014/main" id="{1AEA85F5-DC55-41C0-97A1-7D6BC6666B68}"/>
                </a:ext>
              </a:extLst>
            </p:cNvPr>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0" name="Freeform 142">
              <a:extLst>
                <a:ext uri="{FF2B5EF4-FFF2-40B4-BE49-F238E27FC236}">
                  <a16:creationId xmlns:a16="http://schemas.microsoft.com/office/drawing/2014/main" id="{7A19834C-A051-4977-A8EC-3C17063D4453}"/>
                </a:ext>
              </a:extLst>
            </p:cNvPr>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71" name="Group 470">
            <a:extLst>
              <a:ext uri="{FF2B5EF4-FFF2-40B4-BE49-F238E27FC236}">
                <a16:creationId xmlns:a16="http://schemas.microsoft.com/office/drawing/2014/main" id="{655063D6-DB26-4A1E-BE26-4523C296C346}"/>
              </a:ext>
            </a:extLst>
          </p:cNvPr>
          <p:cNvGrpSpPr/>
          <p:nvPr userDrawn="1"/>
        </p:nvGrpSpPr>
        <p:grpSpPr>
          <a:xfrm>
            <a:off x="4844417" y="4402372"/>
            <a:ext cx="539750" cy="285750"/>
            <a:chOff x="3322638" y="4216400"/>
            <a:chExt cx="539750" cy="285750"/>
          </a:xfrm>
        </p:grpSpPr>
        <p:sp>
          <p:nvSpPr>
            <p:cNvPr id="472" name="Freeform 143">
              <a:extLst>
                <a:ext uri="{FF2B5EF4-FFF2-40B4-BE49-F238E27FC236}">
                  <a16:creationId xmlns:a16="http://schemas.microsoft.com/office/drawing/2014/main" id="{277DF362-E591-4FB9-9DFB-4C227BE36C84}"/>
                </a:ext>
              </a:extLst>
            </p:cNvPr>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3" name="Freeform 144">
              <a:extLst>
                <a:ext uri="{FF2B5EF4-FFF2-40B4-BE49-F238E27FC236}">
                  <a16:creationId xmlns:a16="http://schemas.microsoft.com/office/drawing/2014/main" id="{231B23F5-99F3-49AA-AF91-49DB8E5312D5}"/>
                </a:ext>
              </a:extLst>
            </p:cNvPr>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4" name="Freeform 145">
              <a:extLst>
                <a:ext uri="{FF2B5EF4-FFF2-40B4-BE49-F238E27FC236}">
                  <a16:creationId xmlns:a16="http://schemas.microsoft.com/office/drawing/2014/main" id="{431D445D-9CEB-4E29-8E18-4A35691C3F86}"/>
                </a:ext>
              </a:extLst>
            </p:cNvPr>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5" name="Freeform 146">
              <a:extLst>
                <a:ext uri="{FF2B5EF4-FFF2-40B4-BE49-F238E27FC236}">
                  <a16:creationId xmlns:a16="http://schemas.microsoft.com/office/drawing/2014/main" id="{7F47BB3E-925D-4FD2-974D-00A491B4D6D7}"/>
                </a:ext>
              </a:extLst>
            </p:cNvPr>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76" name="Group 475">
            <a:extLst>
              <a:ext uri="{FF2B5EF4-FFF2-40B4-BE49-F238E27FC236}">
                <a16:creationId xmlns:a16="http://schemas.microsoft.com/office/drawing/2014/main" id="{69492311-B66B-4A3C-8E0F-29B4EFFD388E}"/>
              </a:ext>
            </a:extLst>
          </p:cNvPr>
          <p:cNvGrpSpPr/>
          <p:nvPr userDrawn="1"/>
        </p:nvGrpSpPr>
        <p:grpSpPr>
          <a:xfrm>
            <a:off x="8438517" y="4197585"/>
            <a:ext cx="436562" cy="563563"/>
            <a:chOff x="6916738" y="4011613"/>
            <a:chExt cx="436562" cy="563563"/>
          </a:xfrm>
        </p:grpSpPr>
        <p:sp>
          <p:nvSpPr>
            <p:cNvPr id="477" name="Rectangle 147">
              <a:extLst>
                <a:ext uri="{FF2B5EF4-FFF2-40B4-BE49-F238E27FC236}">
                  <a16:creationId xmlns:a16="http://schemas.microsoft.com/office/drawing/2014/main" id="{66555D63-5E00-4829-8FF7-2071D807EC81}"/>
                </a:ext>
              </a:extLst>
            </p:cNvPr>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8" name="Freeform 148">
              <a:extLst>
                <a:ext uri="{FF2B5EF4-FFF2-40B4-BE49-F238E27FC236}">
                  <a16:creationId xmlns:a16="http://schemas.microsoft.com/office/drawing/2014/main" id="{CC645A52-C954-4FE2-B247-5AC9573B6D3D}"/>
                </a:ext>
              </a:extLst>
            </p:cNvPr>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79" name="Freeform 149">
            <a:extLst>
              <a:ext uri="{FF2B5EF4-FFF2-40B4-BE49-F238E27FC236}">
                <a16:creationId xmlns:a16="http://schemas.microsoft.com/office/drawing/2014/main" id="{4442C108-97FE-480B-8A65-660655BA2607}"/>
              </a:ext>
            </a:extLst>
          </p:cNvPr>
          <p:cNvSpPr>
            <a:spLocks noEditPoints="1"/>
          </p:cNvSpPr>
          <p:nvPr userDrawn="1"/>
        </p:nvSpPr>
        <p:spPr bwMode="auto">
          <a:xfrm>
            <a:off x="9106854" y="4189647"/>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0" name="Rectangle 150">
            <a:extLst>
              <a:ext uri="{FF2B5EF4-FFF2-40B4-BE49-F238E27FC236}">
                <a16:creationId xmlns:a16="http://schemas.microsoft.com/office/drawing/2014/main" id="{6A84785D-5A0D-472A-8D48-908D9CD3636B}"/>
              </a:ext>
            </a:extLst>
          </p:cNvPr>
          <p:cNvSpPr>
            <a:spLocks noChangeArrowheads="1"/>
          </p:cNvSpPr>
          <p:nvPr userDrawn="1"/>
        </p:nvSpPr>
        <p:spPr bwMode="auto">
          <a:xfrm>
            <a:off x="9227504" y="4243622"/>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1" name="Rectangle 151">
            <a:extLst>
              <a:ext uri="{FF2B5EF4-FFF2-40B4-BE49-F238E27FC236}">
                <a16:creationId xmlns:a16="http://schemas.microsoft.com/office/drawing/2014/main" id="{98C93D9E-E53E-4696-82DE-23C9CF05ACDB}"/>
              </a:ext>
            </a:extLst>
          </p:cNvPr>
          <p:cNvSpPr>
            <a:spLocks noChangeArrowheads="1"/>
          </p:cNvSpPr>
          <p:nvPr userDrawn="1"/>
        </p:nvSpPr>
        <p:spPr bwMode="auto">
          <a:xfrm>
            <a:off x="9144954" y="4300772"/>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2" name="Rectangle 152">
            <a:extLst>
              <a:ext uri="{FF2B5EF4-FFF2-40B4-BE49-F238E27FC236}">
                <a16:creationId xmlns:a16="http://schemas.microsoft.com/office/drawing/2014/main" id="{C6CC46F8-CC57-47C7-A94E-92E60597C056}"/>
              </a:ext>
            </a:extLst>
          </p:cNvPr>
          <p:cNvSpPr>
            <a:spLocks noChangeArrowheads="1"/>
          </p:cNvSpPr>
          <p:nvPr userDrawn="1"/>
        </p:nvSpPr>
        <p:spPr bwMode="auto">
          <a:xfrm>
            <a:off x="9144954" y="4356335"/>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3" name="Freeform 153">
            <a:extLst>
              <a:ext uri="{FF2B5EF4-FFF2-40B4-BE49-F238E27FC236}">
                <a16:creationId xmlns:a16="http://schemas.microsoft.com/office/drawing/2014/main" id="{3544B4F6-2B23-4148-B149-BD047E047A48}"/>
              </a:ext>
            </a:extLst>
          </p:cNvPr>
          <p:cNvSpPr/>
          <p:nvPr userDrawn="1"/>
        </p:nvSpPr>
        <p:spPr bwMode="auto">
          <a:xfrm>
            <a:off x="9246554" y="4440472"/>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4" name="Freeform 154">
            <a:extLst>
              <a:ext uri="{FF2B5EF4-FFF2-40B4-BE49-F238E27FC236}">
                <a16:creationId xmlns:a16="http://schemas.microsoft.com/office/drawing/2014/main" id="{F05FDF6A-D496-4839-89BA-4BB028A71639}"/>
              </a:ext>
            </a:extLst>
          </p:cNvPr>
          <p:cNvSpPr>
            <a:spLocks noEditPoints="1"/>
          </p:cNvSpPr>
          <p:nvPr userDrawn="1"/>
        </p:nvSpPr>
        <p:spPr bwMode="auto">
          <a:xfrm>
            <a:off x="9832342" y="3653072"/>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5" name="Freeform 155">
            <a:extLst>
              <a:ext uri="{FF2B5EF4-FFF2-40B4-BE49-F238E27FC236}">
                <a16:creationId xmlns:a16="http://schemas.microsoft.com/office/drawing/2014/main" id="{740103EF-F7F0-4361-8EA5-580E720C31EA}"/>
              </a:ext>
            </a:extLst>
          </p:cNvPr>
          <p:cNvSpPr>
            <a:spLocks noEditPoints="1"/>
          </p:cNvSpPr>
          <p:nvPr userDrawn="1"/>
        </p:nvSpPr>
        <p:spPr bwMode="auto">
          <a:xfrm>
            <a:off x="9945054" y="2540235"/>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6">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6" name="Freeform 156">
            <a:extLst>
              <a:ext uri="{FF2B5EF4-FFF2-40B4-BE49-F238E27FC236}">
                <a16:creationId xmlns:a16="http://schemas.microsoft.com/office/drawing/2014/main" id="{54F2984C-5933-450D-A0E1-AC7EED276B5C}"/>
              </a:ext>
            </a:extLst>
          </p:cNvPr>
          <p:cNvSpPr>
            <a:spLocks noEditPoints="1"/>
          </p:cNvSpPr>
          <p:nvPr userDrawn="1"/>
        </p:nvSpPr>
        <p:spPr bwMode="auto">
          <a:xfrm>
            <a:off x="3391854" y="4240447"/>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7" name="Freeform 157">
            <a:extLst>
              <a:ext uri="{FF2B5EF4-FFF2-40B4-BE49-F238E27FC236}">
                <a16:creationId xmlns:a16="http://schemas.microsoft.com/office/drawing/2014/main" id="{39BFB017-074A-4C18-9730-20717AE37921}"/>
              </a:ext>
            </a:extLst>
          </p:cNvPr>
          <p:cNvSpPr>
            <a:spLocks noEditPoints="1"/>
          </p:cNvSpPr>
          <p:nvPr userDrawn="1"/>
        </p:nvSpPr>
        <p:spPr bwMode="auto">
          <a:xfrm>
            <a:off x="6076317" y="4038835"/>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7">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8" name="Freeform 160">
            <a:extLst>
              <a:ext uri="{FF2B5EF4-FFF2-40B4-BE49-F238E27FC236}">
                <a16:creationId xmlns:a16="http://schemas.microsoft.com/office/drawing/2014/main" id="{181C1412-613C-4626-AF10-321AD5459DA4}"/>
              </a:ext>
            </a:extLst>
          </p:cNvPr>
          <p:cNvSpPr>
            <a:spLocks noEditPoints="1"/>
          </p:cNvSpPr>
          <p:nvPr userDrawn="1"/>
        </p:nvSpPr>
        <p:spPr bwMode="auto">
          <a:xfrm>
            <a:off x="5361942" y="4103922"/>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89" name="Group 488">
            <a:extLst>
              <a:ext uri="{FF2B5EF4-FFF2-40B4-BE49-F238E27FC236}">
                <a16:creationId xmlns:a16="http://schemas.microsoft.com/office/drawing/2014/main" id="{BBB53F5B-A6E9-4CDA-8360-8DAFDF506031}"/>
              </a:ext>
            </a:extLst>
          </p:cNvPr>
          <p:cNvGrpSpPr/>
          <p:nvPr userDrawn="1"/>
        </p:nvGrpSpPr>
        <p:grpSpPr>
          <a:xfrm>
            <a:off x="9389429" y="859072"/>
            <a:ext cx="668338" cy="781051"/>
            <a:chOff x="7867650" y="673100"/>
            <a:chExt cx="668338" cy="781051"/>
          </a:xfrm>
        </p:grpSpPr>
        <p:sp>
          <p:nvSpPr>
            <p:cNvPr id="490" name="Freeform 161">
              <a:extLst>
                <a:ext uri="{FF2B5EF4-FFF2-40B4-BE49-F238E27FC236}">
                  <a16:creationId xmlns:a16="http://schemas.microsoft.com/office/drawing/2014/main" id="{31CDF0EE-9537-4B10-BA29-382E52AD7834}"/>
                </a:ext>
              </a:extLst>
            </p:cNvPr>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1" name="Freeform 162">
              <a:extLst>
                <a:ext uri="{FF2B5EF4-FFF2-40B4-BE49-F238E27FC236}">
                  <a16:creationId xmlns:a16="http://schemas.microsoft.com/office/drawing/2014/main" id="{AAD4D485-651A-4B13-8D3C-6DD21DF93EFB}"/>
                </a:ext>
              </a:extLst>
            </p:cNvPr>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2" name="Freeform 163">
              <a:extLst>
                <a:ext uri="{FF2B5EF4-FFF2-40B4-BE49-F238E27FC236}">
                  <a16:creationId xmlns:a16="http://schemas.microsoft.com/office/drawing/2014/main" id="{D49E8A63-06FE-4923-A8A3-ACA8F2E5253C}"/>
                </a:ext>
              </a:extLst>
            </p:cNvPr>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93" name="Freeform 164">
            <a:extLst>
              <a:ext uri="{FF2B5EF4-FFF2-40B4-BE49-F238E27FC236}">
                <a16:creationId xmlns:a16="http://schemas.microsoft.com/office/drawing/2014/main" id="{C70571C0-0CA0-4962-BDEB-C43A24FD254B}"/>
              </a:ext>
            </a:extLst>
          </p:cNvPr>
          <p:cNvSpPr>
            <a:spLocks noEditPoints="1"/>
          </p:cNvSpPr>
          <p:nvPr userDrawn="1"/>
        </p:nvSpPr>
        <p:spPr bwMode="auto">
          <a:xfrm>
            <a:off x="8001954" y="3659422"/>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94" name="Group 493">
            <a:extLst>
              <a:ext uri="{FF2B5EF4-FFF2-40B4-BE49-F238E27FC236}">
                <a16:creationId xmlns:a16="http://schemas.microsoft.com/office/drawing/2014/main" id="{D050C9D3-17DE-4B79-AC69-A89A05F618C0}"/>
              </a:ext>
            </a:extLst>
          </p:cNvPr>
          <p:cNvGrpSpPr/>
          <p:nvPr userDrawn="1"/>
        </p:nvGrpSpPr>
        <p:grpSpPr>
          <a:xfrm>
            <a:off x="10053004" y="4499210"/>
            <a:ext cx="412750" cy="215900"/>
            <a:chOff x="8531225" y="4313238"/>
            <a:chExt cx="412750" cy="215900"/>
          </a:xfrm>
        </p:grpSpPr>
        <p:sp>
          <p:nvSpPr>
            <p:cNvPr id="495" name="Freeform 165">
              <a:extLst>
                <a:ext uri="{FF2B5EF4-FFF2-40B4-BE49-F238E27FC236}">
                  <a16:creationId xmlns:a16="http://schemas.microsoft.com/office/drawing/2014/main" id="{BB3C73B8-EC9B-41D3-87FB-488F6B39AF59}"/>
                </a:ext>
              </a:extLst>
            </p:cNvPr>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6" name="Freeform 166">
              <a:extLst>
                <a:ext uri="{FF2B5EF4-FFF2-40B4-BE49-F238E27FC236}">
                  <a16:creationId xmlns:a16="http://schemas.microsoft.com/office/drawing/2014/main" id="{46D15FAA-B86F-430B-9AFE-B63B218A172E}"/>
                </a:ext>
              </a:extLst>
            </p:cNvPr>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7"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7" name="Freeform 167">
              <a:extLst>
                <a:ext uri="{FF2B5EF4-FFF2-40B4-BE49-F238E27FC236}">
                  <a16:creationId xmlns:a16="http://schemas.microsoft.com/office/drawing/2014/main" id="{F7FB05A8-BC64-44EC-AC96-F506699992D6}"/>
                </a:ext>
              </a:extLst>
            </p:cNvPr>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98" name="Group 497">
            <a:extLst>
              <a:ext uri="{FF2B5EF4-FFF2-40B4-BE49-F238E27FC236}">
                <a16:creationId xmlns:a16="http://schemas.microsoft.com/office/drawing/2014/main" id="{62A3F576-3C22-4430-A8F7-94C036FDA487}"/>
              </a:ext>
            </a:extLst>
          </p:cNvPr>
          <p:cNvGrpSpPr/>
          <p:nvPr userDrawn="1"/>
        </p:nvGrpSpPr>
        <p:grpSpPr>
          <a:xfrm>
            <a:off x="7728904" y="4135672"/>
            <a:ext cx="528638" cy="536576"/>
            <a:chOff x="6207125" y="3949700"/>
            <a:chExt cx="528638" cy="536576"/>
          </a:xfrm>
        </p:grpSpPr>
        <p:sp>
          <p:nvSpPr>
            <p:cNvPr id="499" name="Freeform 168">
              <a:extLst>
                <a:ext uri="{FF2B5EF4-FFF2-40B4-BE49-F238E27FC236}">
                  <a16:creationId xmlns:a16="http://schemas.microsoft.com/office/drawing/2014/main" id="{6951BAF3-BE4A-4714-B77A-157F674CA7C0}"/>
                </a:ext>
              </a:extLst>
            </p:cNvPr>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0" name="Freeform 169">
              <a:extLst>
                <a:ext uri="{FF2B5EF4-FFF2-40B4-BE49-F238E27FC236}">
                  <a16:creationId xmlns:a16="http://schemas.microsoft.com/office/drawing/2014/main" id="{AB2BBD12-157D-4E38-808C-6349FEAAF431}"/>
                </a:ext>
              </a:extLst>
            </p:cNvPr>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501" name="Freeform 170">
            <a:extLst>
              <a:ext uri="{FF2B5EF4-FFF2-40B4-BE49-F238E27FC236}">
                <a16:creationId xmlns:a16="http://schemas.microsoft.com/office/drawing/2014/main" id="{0C371489-D962-4972-A765-9AAB84CA89BC}"/>
              </a:ext>
            </a:extLst>
          </p:cNvPr>
          <p:cNvSpPr>
            <a:spLocks noEditPoints="1"/>
          </p:cNvSpPr>
          <p:nvPr userDrawn="1"/>
        </p:nvSpPr>
        <p:spPr bwMode="auto">
          <a:xfrm>
            <a:off x="5933442" y="4343635"/>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502" name="Group 501">
            <a:extLst>
              <a:ext uri="{FF2B5EF4-FFF2-40B4-BE49-F238E27FC236}">
                <a16:creationId xmlns:a16="http://schemas.microsoft.com/office/drawing/2014/main" id="{8E6AAE27-C8F6-4D10-8B54-FD8EA1B9EB52}"/>
              </a:ext>
            </a:extLst>
          </p:cNvPr>
          <p:cNvGrpSpPr/>
          <p:nvPr userDrawn="1"/>
        </p:nvGrpSpPr>
        <p:grpSpPr>
          <a:xfrm>
            <a:off x="9732329" y="4068997"/>
            <a:ext cx="325438" cy="239713"/>
            <a:chOff x="8210550" y="3883025"/>
            <a:chExt cx="325438" cy="239713"/>
          </a:xfrm>
        </p:grpSpPr>
        <p:sp>
          <p:nvSpPr>
            <p:cNvPr id="503" name="Freeform 171">
              <a:extLst>
                <a:ext uri="{FF2B5EF4-FFF2-40B4-BE49-F238E27FC236}">
                  <a16:creationId xmlns:a16="http://schemas.microsoft.com/office/drawing/2014/main" id="{D5478693-30D7-450C-BC44-1A84D6864CA4}"/>
                </a:ext>
              </a:extLst>
            </p:cNvPr>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4" name="Freeform 172">
              <a:extLst>
                <a:ext uri="{FF2B5EF4-FFF2-40B4-BE49-F238E27FC236}">
                  <a16:creationId xmlns:a16="http://schemas.microsoft.com/office/drawing/2014/main" id="{A15BC8AA-CB24-404A-8134-3833C9760AAA}"/>
                </a:ext>
              </a:extLst>
            </p:cNvPr>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5" name="Freeform 173">
              <a:extLst>
                <a:ext uri="{FF2B5EF4-FFF2-40B4-BE49-F238E27FC236}">
                  <a16:creationId xmlns:a16="http://schemas.microsoft.com/office/drawing/2014/main" id="{FDB20F75-81F5-47B4-9B7C-360C4A72BF99}"/>
                </a:ext>
              </a:extLst>
            </p:cNvPr>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2"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06" name="Group 505">
            <a:extLst>
              <a:ext uri="{FF2B5EF4-FFF2-40B4-BE49-F238E27FC236}">
                <a16:creationId xmlns:a16="http://schemas.microsoft.com/office/drawing/2014/main" id="{94AC57D6-2EC0-4452-9F3A-D6DAE41225AB}"/>
              </a:ext>
            </a:extLst>
          </p:cNvPr>
          <p:cNvGrpSpPr/>
          <p:nvPr userDrawn="1"/>
        </p:nvGrpSpPr>
        <p:grpSpPr>
          <a:xfrm>
            <a:off x="9076692" y="1500422"/>
            <a:ext cx="420687" cy="277813"/>
            <a:chOff x="7554913" y="1314450"/>
            <a:chExt cx="420687" cy="277813"/>
          </a:xfrm>
        </p:grpSpPr>
        <p:sp>
          <p:nvSpPr>
            <p:cNvPr id="507" name="Freeform 174">
              <a:extLst>
                <a:ext uri="{FF2B5EF4-FFF2-40B4-BE49-F238E27FC236}">
                  <a16:creationId xmlns:a16="http://schemas.microsoft.com/office/drawing/2014/main" id="{3295F997-B122-41FE-AAD3-8049BF3AAD4D}"/>
                </a:ext>
              </a:extLst>
            </p:cNvPr>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8" name="Freeform 175">
              <a:extLst>
                <a:ext uri="{FF2B5EF4-FFF2-40B4-BE49-F238E27FC236}">
                  <a16:creationId xmlns:a16="http://schemas.microsoft.com/office/drawing/2014/main" id="{4CE69A47-090E-4098-9AB0-6462CFAB8004}"/>
                </a:ext>
              </a:extLst>
            </p:cNvPr>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9" name="Freeform 176">
              <a:extLst>
                <a:ext uri="{FF2B5EF4-FFF2-40B4-BE49-F238E27FC236}">
                  <a16:creationId xmlns:a16="http://schemas.microsoft.com/office/drawing/2014/main" id="{8BD2E56E-0C95-4B6C-839A-9DF2D6D6EAE8}"/>
                </a:ext>
              </a:extLst>
            </p:cNvPr>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0" name="Freeform 177">
              <a:extLst>
                <a:ext uri="{FF2B5EF4-FFF2-40B4-BE49-F238E27FC236}">
                  <a16:creationId xmlns:a16="http://schemas.microsoft.com/office/drawing/2014/main" id="{F9455FB5-F34F-41CC-A436-7447E7252807}"/>
                </a:ext>
              </a:extLst>
            </p:cNvPr>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511" name="Freeform 178">
            <a:extLst>
              <a:ext uri="{FF2B5EF4-FFF2-40B4-BE49-F238E27FC236}">
                <a16:creationId xmlns:a16="http://schemas.microsoft.com/office/drawing/2014/main" id="{36F347A1-AC60-43B5-B282-68AECE04AC88}"/>
              </a:ext>
            </a:extLst>
          </p:cNvPr>
          <p:cNvSpPr>
            <a:spLocks noEditPoints="1"/>
          </p:cNvSpPr>
          <p:nvPr userDrawn="1"/>
        </p:nvSpPr>
        <p:spPr bwMode="auto">
          <a:xfrm>
            <a:off x="7241542" y="4189647"/>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0">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2" name="Oval 179">
            <a:extLst>
              <a:ext uri="{FF2B5EF4-FFF2-40B4-BE49-F238E27FC236}">
                <a16:creationId xmlns:a16="http://schemas.microsoft.com/office/drawing/2014/main" id="{662AC611-1A9F-4A12-8D61-7EDEA4B03072}"/>
              </a:ext>
            </a:extLst>
          </p:cNvPr>
          <p:cNvSpPr>
            <a:spLocks noChangeArrowheads="1"/>
          </p:cNvSpPr>
          <p:nvPr userDrawn="1"/>
        </p:nvSpPr>
        <p:spPr bwMode="auto">
          <a:xfrm>
            <a:off x="7624129" y="4440472"/>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3" name="Freeform 180">
            <a:extLst>
              <a:ext uri="{FF2B5EF4-FFF2-40B4-BE49-F238E27FC236}">
                <a16:creationId xmlns:a16="http://schemas.microsoft.com/office/drawing/2014/main" id="{608A5BC4-B445-4BE3-B16E-B6033F62A15E}"/>
              </a:ext>
            </a:extLst>
          </p:cNvPr>
          <p:cNvSpPr>
            <a:spLocks noEditPoints="1"/>
          </p:cNvSpPr>
          <p:nvPr userDrawn="1"/>
        </p:nvSpPr>
        <p:spPr bwMode="auto">
          <a:xfrm>
            <a:off x="9133842" y="2535472"/>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514" name="Group 513">
            <a:extLst>
              <a:ext uri="{FF2B5EF4-FFF2-40B4-BE49-F238E27FC236}">
                <a16:creationId xmlns:a16="http://schemas.microsoft.com/office/drawing/2014/main" id="{5116E68C-F950-4A08-80FE-B332E156CCC4}"/>
              </a:ext>
            </a:extLst>
          </p:cNvPr>
          <p:cNvGrpSpPr/>
          <p:nvPr userDrawn="1"/>
        </p:nvGrpSpPr>
        <p:grpSpPr>
          <a:xfrm>
            <a:off x="10003792" y="1203560"/>
            <a:ext cx="520700" cy="498475"/>
            <a:chOff x="8482013" y="1017588"/>
            <a:chExt cx="520700" cy="498475"/>
          </a:xfrm>
        </p:grpSpPr>
        <p:sp>
          <p:nvSpPr>
            <p:cNvPr id="515" name="Oval 181">
              <a:extLst>
                <a:ext uri="{FF2B5EF4-FFF2-40B4-BE49-F238E27FC236}">
                  <a16:creationId xmlns:a16="http://schemas.microsoft.com/office/drawing/2014/main" id="{EC1BF22E-F33C-4B3A-BEFC-6DAB76863593}"/>
                </a:ext>
              </a:extLst>
            </p:cNvPr>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6" name="Freeform 182">
              <a:extLst>
                <a:ext uri="{FF2B5EF4-FFF2-40B4-BE49-F238E27FC236}">
                  <a16:creationId xmlns:a16="http://schemas.microsoft.com/office/drawing/2014/main" id="{9D02CECD-F41C-4E13-97FC-F521035BE907}"/>
                </a:ext>
              </a:extLst>
            </p:cNvPr>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7" name="Oval 183">
              <a:extLst>
                <a:ext uri="{FF2B5EF4-FFF2-40B4-BE49-F238E27FC236}">
                  <a16:creationId xmlns:a16="http://schemas.microsoft.com/office/drawing/2014/main" id="{53992AEF-A85E-49EC-B0A3-BD73B6EDFF02}"/>
                </a:ext>
              </a:extLst>
            </p:cNvPr>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8" name="Oval 184">
              <a:extLst>
                <a:ext uri="{FF2B5EF4-FFF2-40B4-BE49-F238E27FC236}">
                  <a16:creationId xmlns:a16="http://schemas.microsoft.com/office/drawing/2014/main" id="{3A3D8B95-A036-47B1-AA94-AF501F8F08AC}"/>
                </a:ext>
              </a:extLst>
            </p:cNvPr>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9" name="Rectangle 185">
              <a:extLst>
                <a:ext uri="{FF2B5EF4-FFF2-40B4-BE49-F238E27FC236}">
                  <a16:creationId xmlns:a16="http://schemas.microsoft.com/office/drawing/2014/main" id="{9BC560E8-F43C-4C38-8021-C161C5A4458F}"/>
                </a:ext>
              </a:extLst>
            </p:cNvPr>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0" name="Rectangle 186">
              <a:extLst>
                <a:ext uri="{FF2B5EF4-FFF2-40B4-BE49-F238E27FC236}">
                  <a16:creationId xmlns:a16="http://schemas.microsoft.com/office/drawing/2014/main" id="{35AD04AB-9EF8-449F-8744-8B981D22D480}"/>
                </a:ext>
              </a:extLst>
            </p:cNvPr>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1" name="Rectangle 187">
              <a:extLst>
                <a:ext uri="{FF2B5EF4-FFF2-40B4-BE49-F238E27FC236}">
                  <a16:creationId xmlns:a16="http://schemas.microsoft.com/office/drawing/2014/main" id="{5ABE4632-DA14-4E08-9CFE-843E373944D2}"/>
                </a:ext>
              </a:extLst>
            </p:cNvPr>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2" name="Rectangle 188">
              <a:extLst>
                <a:ext uri="{FF2B5EF4-FFF2-40B4-BE49-F238E27FC236}">
                  <a16:creationId xmlns:a16="http://schemas.microsoft.com/office/drawing/2014/main" id="{66AAF69C-41B5-4800-A6D4-51AB592DEF1F}"/>
                </a:ext>
              </a:extLst>
            </p:cNvPr>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3" name="Rectangle 189">
              <a:extLst>
                <a:ext uri="{FF2B5EF4-FFF2-40B4-BE49-F238E27FC236}">
                  <a16:creationId xmlns:a16="http://schemas.microsoft.com/office/drawing/2014/main" id="{290E3680-88FE-4725-9BFE-0EB74B5848A2}"/>
                </a:ext>
              </a:extLst>
            </p:cNvPr>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4" name="Rectangle 190">
              <a:extLst>
                <a:ext uri="{FF2B5EF4-FFF2-40B4-BE49-F238E27FC236}">
                  <a16:creationId xmlns:a16="http://schemas.microsoft.com/office/drawing/2014/main" id="{474CA0B3-3120-4238-B614-194CC7A658CB}"/>
                </a:ext>
              </a:extLst>
            </p:cNvPr>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525" name="Freeform 191">
            <a:extLst>
              <a:ext uri="{FF2B5EF4-FFF2-40B4-BE49-F238E27FC236}">
                <a16:creationId xmlns:a16="http://schemas.microsoft.com/office/drawing/2014/main" id="{90EB7F98-06B8-4F3B-986E-7AE1165BFCAA}"/>
              </a:ext>
            </a:extLst>
          </p:cNvPr>
          <p:cNvSpPr/>
          <p:nvPr userDrawn="1"/>
        </p:nvSpPr>
        <p:spPr bwMode="auto">
          <a:xfrm>
            <a:off x="5036504" y="3761022"/>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6" name="Freeform 192">
            <a:extLst>
              <a:ext uri="{FF2B5EF4-FFF2-40B4-BE49-F238E27FC236}">
                <a16:creationId xmlns:a16="http://schemas.microsoft.com/office/drawing/2014/main" id="{F69E09F4-B867-488C-8A81-6231F6FA8EFB}"/>
              </a:ext>
            </a:extLst>
          </p:cNvPr>
          <p:cNvSpPr/>
          <p:nvPr userDrawn="1"/>
        </p:nvSpPr>
        <p:spPr bwMode="auto">
          <a:xfrm>
            <a:off x="5515929" y="3443522"/>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527" name="Group 526">
            <a:extLst>
              <a:ext uri="{FF2B5EF4-FFF2-40B4-BE49-F238E27FC236}">
                <a16:creationId xmlns:a16="http://schemas.microsoft.com/office/drawing/2014/main" id="{3D4D44ED-DF84-42BF-9C71-A30699013F37}"/>
              </a:ext>
            </a:extLst>
          </p:cNvPr>
          <p:cNvGrpSpPr/>
          <p:nvPr userDrawn="1"/>
        </p:nvGrpSpPr>
        <p:grpSpPr>
          <a:xfrm>
            <a:off x="9254492" y="3737210"/>
            <a:ext cx="342900" cy="301625"/>
            <a:chOff x="7732713" y="3551238"/>
            <a:chExt cx="342900" cy="301625"/>
          </a:xfrm>
        </p:grpSpPr>
        <p:sp>
          <p:nvSpPr>
            <p:cNvPr id="528" name="Freeform 193">
              <a:extLst>
                <a:ext uri="{FF2B5EF4-FFF2-40B4-BE49-F238E27FC236}">
                  <a16:creationId xmlns:a16="http://schemas.microsoft.com/office/drawing/2014/main" id="{50A7353C-32C1-4258-B436-8797D8AF87A0}"/>
                </a:ext>
              </a:extLst>
            </p:cNvPr>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9" name="Oval 194">
              <a:extLst>
                <a:ext uri="{FF2B5EF4-FFF2-40B4-BE49-F238E27FC236}">
                  <a16:creationId xmlns:a16="http://schemas.microsoft.com/office/drawing/2014/main" id="{1BB6A4EC-E172-499F-B7BA-708774EC717E}"/>
                </a:ext>
              </a:extLst>
            </p:cNvPr>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0" name="Oval 195">
              <a:extLst>
                <a:ext uri="{FF2B5EF4-FFF2-40B4-BE49-F238E27FC236}">
                  <a16:creationId xmlns:a16="http://schemas.microsoft.com/office/drawing/2014/main" id="{6F97522D-94E4-4579-8BDD-099EBDE3EB62}"/>
                </a:ext>
              </a:extLst>
            </p:cNvPr>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531" name="Freeform 196">
            <a:extLst>
              <a:ext uri="{FF2B5EF4-FFF2-40B4-BE49-F238E27FC236}">
                <a16:creationId xmlns:a16="http://schemas.microsoft.com/office/drawing/2014/main" id="{43F12576-E48C-412B-9756-08ADF75F5B6A}"/>
              </a:ext>
            </a:extLst>
          </p:cNvPr>
          <p:cNvSpPr>
            <a:spLocks noEditPoints="1"/>
          </p:cNvSpPr>
          <p:nvPr userDrawn="1"/>
        </p:nvSpPr>
        <p:spPr bwMode="auto">
          <a:xfrm>
            <a:off x="9972042" y="1944922"/>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2" name="Freeform 197">
            <a:extLst>
              <a:ext uri="{FF2B5EF4-FFF2-40B4-BE49-F238E27FC236}">
                <a16:creationId xmlns:a16="http://schemas.microsoft.com/office/drawing/2014/main" id="{4340F2D2-2DE4-4415-8C51-59319167D464}"/>
              </a:ext>
            </a:extLst>
          </p:cNvPr>
          <p:cNvSpPr/>
          <p:nvPr userDrawn="1"/>
        </p:nvSpPr>
        <p:spPr bwMode="auto">
          <a:xfrm>
            <a:off x="4299904" y="3830872"/>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3" name="Freeform 198">
            <a:extLst>
              <a:ext uri="{FF2B5EF4-FFF2-40B4-BE49-F238E27FC236}">
                <a16:creationId xmlns:a16="http://schemas.microsoft.com/office/drawing/2014/main" id="{2FF01980-9AFA-446F-8836-C5F5BB1EDFFD}"/>
              </a:ext>
            </a:extLst>
          </p:cNvPr>
          <p:cNvSpPr/>
          <p:nvPr userDrawn="1"/>
        </p:nvSpPr>
        <p:spPr bwMode="auto">
          <a:xfrm>
            <a:off x="4491992" y="4046772"/>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534" name="Group 533">
            <a:extLst>
              <a:ext uri="{FF2B5EF4-FFF2-40B4-BE49-F238E27FC236}">
                <a16:creationId xmlns:a16="http://schemas.microsoft.com/office/drawing/2014/main" id="{532E0CA8-BCF3-4654-84BC-501400776C92}"/>
              </a:ext>
            </a:extLst>
          </p:cNvPr>
          <p:cNvGrpSpPr/>
          <p:nvPr userDrawn="1"/>
        </p:nvGrpSpPr>
        <p:grpSpPr>
          <a:xfrm>
            <a:off x="5858829" y="3567347"/>
            <a:ext cx="487363" cy="339725"/>
            <a:chOff x="4337050" y="3381375"/>
            <a:chExt cx="487363" cy="339725"/>
          </a:xfrm>
        </p:grpSpPr>
        <p:sp>
          <p:nvSpPr>
            <p:cNvPr id="535" name="Freeform 199">
              <a:extLst>
                <a:ext uri="{FF2B5EF4-FFF2-40B4-BE49-F238E27FC236}">
                  <a16:creationId xmlns:a16="http://schemas.microsoft.com/office/drawing/2014/main" id="{1E4D9BFC-8E5B-4ECF-A0B0-9937511AA057}"/>
                </a:ext>
              </a:extLst>
            </p:cNvPr>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6" name="Freeform 200">
              <a:extLst>
                <a:ext uri="{FF2B5EF4-FFF2-40B4-BE49-F238E27FC236}">
                  <a16:creationId xmlns:a16="http://schemas.microsoft.com/office/drawing/2014/main" id="{2B66B807-E6EC-4968-805D-C369F6E78167}"/>
                </a:ext>
              </a:extLst>
            </p:cNvPr>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37" name="Group 536">
            <a:extLst>
              <a:ext uri="{FF2B5EF4-FFF2-40B4-BE49-F238E27FC236}">
                <a16:creationId xmlns:a16="http://schemas.microsoft.com/office/drawing/2014/main" id="{5C951B32-48BE-417B-BAB7-33F8C038425F}"/>
              </a:ext>
            </a:extLst>
          </p:cNvPr>
          <p:cNvGrpSpPr/>
          <p:nvPr userDrawn="1"/>
        </p:nvGrpSpPr>
        <p:grpSpPr>
          <a:xfrm>
            <a:off x="9195754" y="3111735"/>
            <a:ext cx="606425" cy="506413"/>
            <a:chOff x="7673975" y="2925763"/>
            <a:chExt cx="606425" cy="506413"/>
          </a:xfrm>
        </p:grpSpPr>
        <p:sp>
          <p:nvSpPr>
            <p:cNvPr id="538" name="Rectangle 201">
              <a:extLst>
                <a:ext uri="{FF2B5EF4-FFF2-40B4-BE49-F238E27FC236}">
                  <a16:creationId xmlns:a16="http://schemas.microsoft.com/office/drawing/2014/main" id="{46AC4EE7-681B-4CFA-B660-4637B4BE495A}"/>
                </a:ext>
              </a:extLst>
            </p:cNvPr>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9" name="Rectangle 202">
              <a:extLst>
                <a:ext uri="{FF2B5EF4-FFF2-40B4-BE49-F238E27FC236}">
                  <a16:creationId xmlns:a16="http://schemas.microsoft.com/office/drawing/2014/main" id="{DF2FC58E-606B-4C69-ACEC-63FC27291743}"/>
                </a:ext>
              </a:extLst>
            </p:cNvPr>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0" name="Rectangle 203">
              <a:extLst>
                <a:ext uri="{FF2B5EF4-FFF2-40B4-BE49-F238E27FC236}">
                  <a16:creationId xmlns:a16="http://schemas.microsoft.com/office/drawing/2014/main" id="{1EFDC647-C081-494F-B86A-B944498994F8}"/>
                </a:ext>
              </a:extLst>
            </p:cNvPr>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1" name="Freeform 204">
              <a:extLst>
                <a:ext uri="{FF2B5EF4-FFF2-40B4-BE49-F238E27FC236}">
                  <a16:creationId xmlns:a16="http://schemas.microsoft.com/office/drawing/2014/main" id="{9FC3EE1F-FC92-4DED-ADEA-805CF6BEC48D}"/>
                </a:ext>
              </a:extLst>
            </p:cNvPr>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2" name="Freeform 206">
              <a:extLst>
                <a:ext uri="{FF2B5EF4-FFF2-40B4-BE49-F238E27FC236}">
                  <a16:creationId xmlns:a16="http://schemas.microsoft.com/office/drawing/2014/main" id="{D9632EEA-361F-4410-A2EE-3B8A92502A46}"/>
                </a:ext>
              </a:extLst>
            </p:cNvPr>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43" name="Group 542">
            <a:extLst>
              <a:ext uri="{FF2B5EF4-FFF2-40B4-BE49-F238E27FC236}">
                <a16:creationId xmlns:a16="http://schemas.microsoft.com/office/drawing/2014/main" id="{02BCB30B-82EB-40DA-ABD9-DA4BDF1F8A63}"/>
              </a:ext>
            </a:extLst>
          </p:cNvPr>
          <p:cNvGrpSpPr/>
          <p:nvPr userDrawn="1"/>
        </p:nvGrpSpPr>
        <p:grpSpPr>
          <a:xfrm>
            <a:off x="9357679" y="1963972"/>
            <a:ext cx="474663" cy="490538"/>
            <a:chOff x="7835900" y="1778000"/>
            <a:chExt cx="474663" cy="490538"/>
          </a:xfrm>
        </p:grpSpPr>
        <p:sp>
          <p:nvSpPr>
            <p:cNvPr id="544" name="Freeform 207">
              <a:extLst>
                <a:ext uri="{FF2B5EF4-FFF2-40B4-BE49-F238E27FC236}">
                  <a16:creationId xmlns:a16="http://schemas.microsoft.com/office/drawing/2014/main" id="{72643E17-38E5-4F3A-8E8D-35FD898362EA}"/>
                </a:ext>
              </a:extLst>
            </p:cNvPr>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5" name="Freeform 208">
              <a:extLst>
                <a:ext uri="{FF2B5EF4-FFF2-40B4-BE49-F238E27FC236}">
                  <a16:creationId xmlns:a16="http://schemas.microsoft.com/office/drawing/2014/main" id="{6D51358A-5BC6-47D3-8496-F7D943E33EF5}"/>
                </a:ext>
              </a:extLst>
            </p:cNvPr>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46" name="Group 545">
            <a:extLst>
              <a:ext uri="{FF2B5EF4-FFF2-40B4-BE49-F238E27FC236}">
                <a16:creationId xmlns:a16="http://schemas.microsoft.com/office/drawing/2014/main" id="{AD03EE64-8C0E-430B-8218-14DDDD6AEE7F}"/>
              </a:ext>
            </a:extLst>
          </p:cNvPr>
          <p:cNvGrpSpPr/>
          <p:nvPr userDrawn="1"/>
        </p:nvGrpSpPr>
        <p:grpSpPr>
          <a:xfrm>
            <a:off x="8249604" y="1470260"/>
            <a:ext cx="587375" cy="382587"/>
            <a:chOff x="6727825" y="1284288"/>
            <a:chExt cx="587375" cy="382587"/>
          </a:xfrm>
        </p:grpSpPr>
        <p:sp>
          <p:nvSpPr>
            <p:cNvPr id="547" name="Oval 209">
              <a:extLst>
                <a:ext uri="{FF2B5EF4-FFF2-40B4-BE49-F238E27FC236}">
                  <a16:creationId xmlns:a16="http://schemas.microsoft.com/office/drawing/2014/main" id="{ABC058CB-39DC-401B-8007-12DF567F930D}"/>
                </a:ext>
              </a:extLst>
            </p:cNvPr>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8" name="Oval 210">
              <a:extLst>
                <a:ext uri="{FF2B5EF4-FFF2-40B4-BE49-F238E27FC236}">
                  <a16:creationId xmlns:a16="http://schemas.microsoft.com/office/drawing/2014/main" id="{B95BE14F-B8F8-402D-85F5-6AF0BA208D8B}"/>
                </a:ext>
              </a:extLst>
            </p:cNvPr>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9" name="Oval 211">
              <a:extLst>
                <a:ext uri="{FF2B5EF4-FFF2-40B4-BE49-F238E27FC236}">
                  <a16:creationId xmlns:a16="http://schemas.microsoft.com/office/drawing/2014/main" id="{C003B037-9745-485B-976E-6A0CFC41ABB3}"/>
                </a:ext>
              </a:extLst>
            </p:cNvPr>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0" name="Freeform 212">
              <a:extLst>
                <a:ext uri="{FF2B5EF4-FFF2-40B4-BE49-F238E27FC236}">
                  <a16:creationId xmlns:a16="http://schemas.microsoft.com/office/drawing/2014/main" id="{83A066EB-5987-4E47-AE60-4CAE3A797F67}"/>
                </a:ext>
              </a:extLst>
            </p:cNvPr>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51" name="Group 550">
            <a:extLst>
              <a:ext uri="{FF2B5EF4-FFF2-40B4-BE49-F238E27FC236}">
                <a16:creationId xmlns:a16="http://schemas.microsoft.com/office/drawing/2014/main" id="{6E5873AC-B9A0-42B0-A5A0-8E4BCF924514}"/>
              </a:ext>
            </a:extLst>
          </p:cNvPr>
          <p:cNvGrpSpPr/>
          <p:nvPr userDrawn="1"/>
        </p:nvGrpSpPr>
        <p:grpSpPr>
          <a:xfrm>
            <a:off x="6770054" y="4068997"/>
            <a:ext cx="309563" cy="309563"/>
            <a:chOff x="5248275" y="3883025"/>
            <a:chExt cx="309563" cy="309563"/>
          </a:xfrm>
        </p:grpSpPr>
        <p:sp>
          <p:nvSpPr>
            <p:cNvPr id="552" name="Freeform 213">
              <a:extLst>
                <a:ext uri="{FF2B5EF4-FFF2-40B4-BE49-F238E27FC236}">
                  <a16:creationId xmlns:a16="http://schemas.microsoft.com/office/drawing/2014/main" id="{791B519D-3F9A-444A-A0FD-2CADCECD6A11}"/>
                </a:ext>
              </a:extLst>
            </p:cNvPr>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3" name="Freeform 214">
              <a:extLst>
                <a:ext uri="{FF2B5EF4-FFF2-40B4-BE49-F238E27FC236}">
                  <a16:creationId xmlns:a16="http://schemas.microsoft.com/office/drawing/2014/main" id="{898D3F78-68A2-4586-B013-9922F0CB0D3C}"/>
                </a:ext>
              </a:extLst>
            </p:cNvPr>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4" name="Freeform 215">
              <a:extLst>
                <a:ext uri="{FF2B5EF4-FFF2-40B4-BE49-F238E27FC236}">
                  <a16:creationId xmlns:a16="http://schemas.microsoft.com/office/drawing/2014/main" id="{3D5B3C2B-E8E1-468E-A4D2-98D6EA2FD35A}"/>
                </a:ext>
              </a:extLst>
            </p:cNvPr>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5" name="Freeform 216">
              <a:extLst>
                <a:ext uri="{FF2B5EF4-FFF2-40B4-BE49-F238E27FC236}">
                  <a16:creationId xmlns:a16="http://schemas.microsoft.com/office/drawing/2014/main" id="{B0FFFA94-7B45-4A41-8B71-4C824B3D2394}"/>
                </a:ext>
              </a:extLst>
            </p:cNvPr>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6" name="Freeform 217">
              <a:extLst>
                <a:ext uri="{FF2B5EF4-FFF2-40B4-BE49-F238E27FC236}">
                  <a16:creationId xmlns:a16="http://schemas.microsoft.com/office/drawing/2014/main" id="{1E1CB844-7191-4ED6-8F7E-65CA726C402E}"/>
                </a:ext>
              </a:extLst>
            </p:cNvPr>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7" name="Freeform 218">
              <a:extLst>
                <a:ext uri="{FF2B5EF4-FFF2-40B4-BE49-F238E27FC236}">
                  <a16:creationId xmlns:a16="http://schemas.microsoft.com/office/drawing/2014/main" id="{26CB0B90-26CA-412D-8E39-28A6D2E0EEE7}"/>
                </a:ext>
              </a:extLst>
            </p:cNvPr>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8" name="Freeform 219">
              <a:extLst>
                <a:ext uri="{FF2B5EF4-FFF2-40B4-BE49-F238E27FC236}">
                  <a16:creationId xmlns:a16="http://schemas.microsoft.com/office/drawing/2014/main" id="{066EF3F5-5E4E-47AD-B68C-D15BF96638F4}"/>
                </a:ext>
              </a:extLst>
            </p:cNvPr>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59" name="Group 558">
            <a:extLst>
              <a:ext uri="{FF2B5EF4-FFF2-40B4-BE49-F238E27FC236}">
                <a16:creationId xmlns:a16="http://schemas.microsoft.com/office/drawing/2014/main" id="{2A3D4B8E-54EC-4ACD-B5F7-EB3E130D61C9}"/>
              </a:ext>
            </a:extLst>
          </p:cNvPr>
          <p:cNvGrpSpPr/>
          <p:nvPr userDrawn="1"/>
        </p:nvGrpSpPr>
        <p:grpSpPr>
          <a:xfrm>
            <a:off x="6562092" y="4478572"/>
            <a:ext cx="220663" cy="258763"/>
            <a:chOff x="5040313" y="4292600"/>
            <a:chExt cx="220663" cy="258763"/>
          </a:xfrm>
        </p:grpSpPr>
        <p:sp>
          <p:nvSpPr>
            <p:cNvPr id="560" name="Freeform 220">
              <a:extLst>
                <a:ext uri="{FF2B5EF4-FFF2-40B4-BE49-F238E27FC236}">
                  <a16:creationId xmlns:a16="http://schemas.microsoft.com/office/drawing/2014/main" id="{382887DC-7F2B-42B1-B692-E76A64EE6B2A}"/>
                </a:ext>
              </a:extLst>
            </p:cNvPr>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1" name="Freeform 221">
              <a:extLst>
                <a:ext uri="{FF2B5EF4-FFF2-40B4-BE49-F238E27FC236}">
                  <a16:creationId xmlns:a16="http://schemas.microsoft.com/office/drawing/2014/main" id="{F0E3FCD4-CF7A-4687-B4AD-BEF06333956E}"/>
                </a:ext>
              </a:extLst>
            </p:cNvPr>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62" name="Group 561">
            <a:extLst>
              <a:ext uri="{FF2B5EF4-FFF2-40B4-BE49-F238E27FC236}">
                <a16:creationId xmlns:a16="http://schemas.microsoft.com/office/drawing/2014/main" id="{F3F48238-BBF4-433B-A144-F141271901EB}"/>
              </a:ext>
            </a:extLst>
          </p:cNvPr>
          <p:cNvGrpSpPr/>
          <p:nvPr userDrawn="1"/>
        </p:nvGrpSpPr>
        <p:grpSpPr>
          <a:xfrm>
            <a:off x="8284529" y="2119547"/>
            <a:ext cx="409576" cy="593725"/>
            <a:chOff x="6762750" y="1933575"/>
            <a:chExt cx="409576" cy="593725"/>
          </a:xfrm>
        </p:grpSpPr>
        <p:sp>
          <p:nvSpPr>
            <p:cNvPr id="563" name="Rectangle 222">
              <a:extLst>
                <a:ext uri="{FF2B5EF4-FFF2-40B4-BE49-F238E27FC236}">
                  <a16:creationId xmlns:a16="http://schemas.microsoft.com/office/drawing/2014/main" id="{C038FBBE-B2F8-415D-9BFA-F16F501AD222}"/>
                </a:ext>
              </a:extLst>
            </p:cNvPr>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4" name="Freeform 223">
              <a:extLst>
                <a:ext uri="{FF2B5EF4-FFF2-40B4-BE49-F238E27FC236}">
                  <a16:creationId xmlns:a16="http://schemas.microsoft.com/office/drawing/2014/main" id="{AB9C548F-28E8-4CA6-98F9-AC524C34AA64}"/>
                </a:ext>
              </a:extLst>
            </p:cNvPr>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5" name="Freeform 224">
              <a:extLst>
                <a:ext uri="{FF2B5EF4-FFF2-40B4-BE49-F238E27FC236}">
                  <a16:creationId xmlns:a16="http://schemas.microsoft.com/office/drawing/2014/main" id="{15125F9B-BB10-49B1-8889-802317DAD2CE}"/>
                </a:ext>
              </a:extLst>
            </p:cNvPr>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6" name="Rectangle 225">
              <a:extLst>
                <a:ext uri="{FF2B5EF4-FFF2-40B4-BE49-F238E27FC236}">
                  <a16:creationId xmlns:a16="http://schemas.microsoft.com/office/drawing/2014/main" id="{836D207B-6A6D-4505-9226-76802377A38A}"/>
                </a:ext>
              </a:extLst>
            </p:cNvPr>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7" name="Freeform 226">
              <a:extLst>
                <a:ext uri="{FF2B5EF4-FFF2-40B4-BE49-F238E27FC236}">
                  <a16:creationId xmlns:a16="http://schemas.microsoft.com/office/drawing/2014/main" id="{7DD8F258-8B0F-4EE5-B293-9AD25FC8858A}"/>
                </a:ext>
              </a:extLst>
            </p:cNvPr>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8" name="Freeform 227">
              <a:extLst>
                <a:ext uri="{FF2B5EF4-FFF2-40B4-BE49-F238E27FC236}">
                  <a16:creationId xmlns:a16="http://schemas.microsoft.com/office/drawing/2014/main" id="{11C5C696-7143-4CAA-91C8-5B15F82846BF}"/>
                </a:ext>
              </a:extLst>
            </p:cNvPr>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9" name="Freeform 228">
              <a:extLst>
                <a:ext uri="{FF2B5EF4-FFF2-40B4-BE49-F238E27FC236}">
                  <a16:creationId xmlns:a16="http://schemas.microsoft.com/office/drawing/2014/main" id="{16AF8D2E-5CC0-4EB9-B129-802A826C5844}"/>
                </a:ext>
              </a:extLst>
            </p:cNvPr>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570" name="Freeform 229">
            <a:extLst>
              <a:ext uri="{FF2B5EF4-FFF2-40B4-BE49-F238E27FC236}">
                <a16:creationId xmlns:a16="http://schemas.microsoft.com/office/drawing/2014/main" id="{1B351BF0-477B-4086-BE09-84384054754B}"/>
              </a:ext>
            </a:extLst>
          </p:cNvPr>
          <p:cNvSpPr>
            <a:spLocks noEditPoints="1"/>
          </p:cNvSpPr>
          <p:nvPr userDrawn="1"/>
        </p:nvSpPr>
        <p:spPr bwMode="auto">
          <a:xfrm>
            <a:off x="8427404" y="3564172"/>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571" name="Group 570">
            <a:extLst>
              <a:ext uri="{FF2B5EF4-FFF2-40B4-BE49-F238E27FC236}">
                <a16:creationId xmlns:a16="http://schemas.microsoft.com/office/drawing/2014/main" id="{7245180B-D13D-4397-AE37-D0B74CE08959}"/>
              </a:ext>
            </a:extLst>
          </p:cNvPr>
          <p:cNvGrpSpPr/>
          <p:nvPr userDrawn="1"/>
        </p:nvGrpSpPr>
        <p:grpSpPr>
          <a:xfrm>
            <a:off x="8238492" y="2852972"/>
            <a:ext cx="417512" cy="587375"/>
            <a:chOff x="6716713" y="2667000"/>
            <a:chExt cx="417512" cy="587375"/>
          </a:xfrm>
        </p:grpSpPr>
        <p:sp>
          <p:nvSpPr>
            <p:cNvPr id="572" name="Freeform 158">
              <a:extLst>
                <a:ext uri="{FF2B5EF4-FFF2-40B4-BE49-F238E27FC236}">
                  <a16:creationId xmlns:a16="http://schemas.microsoft.com/office/drawing/2014/main" id="{12038BB5-5E2A-485E-BC8E-912F080D28DE}"/>
                </a:ext>
              </a:extLst>
            </p:cNvPr>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3" name="Oval 159">
              <a:extLst>
                <a:ext uri="{FF2B5EF4-FFF2-40B4-BE49-F238E27FC236}">
                  <a16:creationId xmlns:a16="http://schemas.microsoft.com/office/drawing/2014/main" id="{9D44B3DE-34BB-48BB-99DC-C78C65C67A9E}"/>
                </a:ext>
              </a:extLst>
            </p:cNvPr>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4" name="Freeform 230">
              <a:extLst>
                <a:ext uri="{FF2B5EF4-FFF2-40B4-BE49-F238E27FC236}">
                  <a16:creationId xmlns:a16="http://schemas.microsoft.com/office/drawing/2014/main" id="{6692D582-F42C-439E-BBC8-815A2DB6D04F}"/>
                </a:ext>
              </a:extLst>
            </p:cNvPr>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2">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75" name="Group 574">
            <a:extLst>
              <a:ext uri="{FF2B5EF4-FFF2-40B4-BE49-F238E27FC236}">
                <a16:creationId xmlns:a16="http://schemas.microsoft.com/office/drawing/2014/main" id="{67655664-7E38-4834-87D9-6DE36A56E265}"/>
              </a:ext>
            </a:extLst>
          </p:cNvPr>
          <p:cNvGrpSpPr/>
          <p:nvPr userDrawn="1"/>
        </p:nvGrpSpPr>
        <p:grpSpPr>
          <a:xfrm>
            <a:off x="8227379" y="967022"/>
            <a:ext cx="469901" cy="339726"/>
            <a:chOff x="6705600" y="781050"/>
            <a:chExt cx="469901" cy="339726"/>
          </a:xfrm>
        </p:grpSpPr>
        <p:sp>
          <p:nvSpPr>
            <p:cNvPr id="576" name="Freeform 231">
              <a:extLst>
                <a:ext uri="{FF2B5EF4-FFF2-40B4-BE49-F238E27FC236}">
                  <a16:creationId xmlns:a16="http://schemas.microsoft.com/office/drawing/2014/main" id="{369A3E38-B55F-4BFB-AB95-C62F04C78533}"/>
                </a:ext>
              </a:extLst>
            </p:cNvPr>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7" name="Freeform 232">
              <a:extLst>
                <a:ext uri="{FF2B5EF4-FFF2-40B4-BE49-F238E27FC236}">
                  <a16:creationId xmlns:a16="http://schemas.microsoft.com/office/drawing/2014/main" id="{F9EFF7B6-7E7A-4806-9CA5-775A0E1F9EC0}"/>
                </a:ext>
              </a:extLst>
            </p:cNvPr>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8" name="Freeform 233">
              <a:extLst>
                <a:ext uri="{FF2B5EF4-FFF2-40B4-BE49-F238E27FC236}">
                  <a16:creationId xmlns:a16="http://schemas.microsoft.com/office/drawing/2014/main" id="{7B6B7625-3A9C-44F9-8738-C83DE92462A4}"/>
                </a:ext>
              </a:extLst>
            </p:cNvPr>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9" name="Freeform 234">
              <a:extLst>
                <a:ext uri="{FF2B5EF4-FFF2-40B4-BE49-F238E27FC236}">
                  <a16:creationId xmlns:a16="http://schemas.microsoft.com/office/drawing/2014/main" id="{2FEFE104-4441-4756-9D66-3D6BFBD14662}"/>
                </a:ext>
              </a:extLst>
            </p:cNvPr>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0" name="Freeform 235">
              <a:extLst>
                <a:ext uri="{FF2B5EF4-FFF2-40B4-BE49-F238E27FC236}">
                  <a16:creationId xmlns:a16="http://schemas.microsoft.com/office/drawing/2014/main" id="{D2BAB287-8689-4FD3-8247-F5D7EFD69556}"/>
                </a:ext>
              </a:extLst>
            </p:cNvPr>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1" name="Freeform 236">
              <a:extLst>
                <a:ext uri="{FF2B5EF4-FFF2-40B4-BE49-F238E27FC236}">
                  <a16:creationId xmlns:a16="http://schemas.microsoft.com/office/drawing/2014/main" id="{F6003AFB-7BA3-471D-A2D2-30AA08DB6F30}"/>
                </a:ext>
              </a:extLst>
            </p:cNvPr>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2" name="Freeform 237">
              <a:extLst>
                <a:ext uri="{FF2B5EF4-FFF2-40B4-BE49-F238E27FC236}">
                  <a16:creationId xmlns:a16="http://schemas.microsoft.com/office/drawing/2014/main" id="{0AB6404E-8996-4060-8907-810EBFED74CF}"/>
                </a:ext>
              </a:extLst>
            </p:cNvPr>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3" name="Freeform 238">
              <a:extLst>
                <a:ext uri="{FF2B5EF4-FFF2-40B4-BE49-F238E27FC236}">
                  <a16:creationId xmlns:a16="http://schemas.microsoft.com/office/drawing/2014/main" id="{6F61CC71-D078-4E9B-9D13-754791E98392}"/>
                </a:ext>
              </a:extLst>
            </p:cNvPr>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4" name="Freeform 239">
              <a:extLst>
                <a:ext uri="{FF2B5EF4-FFF2-40B4-BE49-F238E27FC236}">
                  <a16:creationId xmlns:a16="http://schemas.microsoft.com/office/drawing/2014/main" id="{8FF85BB4-CE22-45B6-AFF7-743FEAAEA822}"/>
                </a:ext>
              </a:extLst>
            </p:cNvPr>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5" name="Freeform 240">
              <a:extLst>
                <a:ext uri="{FF2B5EF4-FFF2-40B4-BE49-F238E27FC236}">
                  <a16:creationId xmlns:a16="http://schemas.microsoft.com/office/drawing/2014/main" id="{067E0741-9DBF-43EF-A9B4-EB100AE537F8}"/>
                </a:ext>
              </a:extLst>
            </p:cNvPr>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6" name="Freeform 241">
              <a:extLst>
                <a:ext uri="{FF2B5EF4-FFF2-40B4-BE49-F238E27FC236}">
                  <a16:creationId xmlns:a16="http://schemas.microsoft.com/office/drawing/2014/main" id="{C346BBE4-3823-4B3E-B040-CD8871B51A3A}"/>
                </a:ext>
              </a:extLst>
            </p:cNvPr>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7" name="Freeform 242">
              <a:extLst>
                <a:ext uri="{FF2B5EF4-FFF2-40B4-BE49-F238E27FC236}">
                  <a16:creationId xmlns:a16="http://schemas.microsoft.com/office/drawing/2014/main" id="{7BB25A6C-74CE-41E7-81FC-43A09286865F}"/>
                </a:ext>
              </a:extLst>
            </p:cNvPr>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8" name="Freeform 243">
              <a:extLst>
                <a:ext uri="{FF2B5EF4-FFF2-40B4-BE49-F238E27FC236}">
                  <a16:creationId xmlns:a16="http://schemas.microsoft.com/office/drawing/2014/main" id="{D80FD704-E08E-43C5-8CC3-1D129F9B3B8D}"/>
                </a:ext>
              </a:extLst>
            </p:cNvPr>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9" name="Freeform 244">
              <a:extLst>
                <a:ext uri="{FF2B5EF4-FFF2-40B4-BE49-F238E27FC236}">
                  <a16:creationId xmlns:a16="http://schemas.microsoft.com/office/drawing/2014/main" id="{07D5EF17-C40B-4E79-B443-1119CF7512FA}"/>
                </a:ext>
              </a:extLst>
            </p:cNvPr>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0" name="Freeform 245">
              <a:extLst>
                <a:ext uri="{FF2B5EF4-FFF2-40B4-BE49-F238E27FC236}">
                  <a16:creationId xmlns:a16="http://schemas.microsoft.com/office/drawing/2014/main" id="{483F5068-0772-47FC-903B-8EBE7A34B0F2}"/>
                </a:ext>
              </a:extLst>
            </p:cNvPr>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1" name="Freeform 246">
              <a:extLst>
                <a:ext uri="{FF2B5EF4-FFF2-40B4-BE49-F238E27FC236}">
                  <a16:creationId xmlns:a16="http://schemas.microsoft.com/office/drawing/2014/main" id="{4620D790-340A-45F8-87E4-EE61EFC7ED4D}"/>
                </a:ext>
              </a:extLst>
            </p:cNvPr>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2" name="Freeform 247">
              <a:extLst>
                <a:ext uri="{FF2B5EF4-FFF2-40B4-BE49-F238E27FC236}">
                  <a16:creationId xmlns:a16="http://schemas.microsoft.com/office/drawing/2014/main" id="{5C380E67-DF8B-4E83-9121-9210B7F63812}"/>
                </a:ext>
              </a:extLst>
            </p:cNvPr>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3" name="Freeform 248">
              <a:extLst>
                <a:ext uri="{FF2B5EF4-FFF2-40B4-BE49-F238E27FC236}">
                  <a16:creationId xmlns:a16="http://schemas.microsoft.com/office/drawing/2014/main" id="{82E009F5-E0E8-4F09-B1CD-D0E0C8D3B62F}"/>
                </a:ext>
              </a:extLst>
            </p:cNvPr>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4" name="Freeform 249">
              <a:extLst>
                <a:ext uri="{FF2B5EF4-FFF2-40B4-BE49-F238E27FC236}">
                  <a16:creationId xmlns:a16="http://schemas.microsoft.com/office/drawing/2014/main" id="{78E1CD5C-F0B7-4EC5-B32A-E7FE09C05672}"/>
                </a:ext>
              </a:extLst>
            </p:cNvPr>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5" name="Freeform 250">
              <a:extLst>
                <a:ext uri="{FF2B5EF4-FFF2-40B4-BE49-F238E27FC236}">
                  <a16:creationId xmlns:a16="http://schemas.microsoft.com/office/drawing/2014/main" id="{F79E4DA1-8307-430B-8285-448D8B8DF3A4}"/>
                </a:ext>
              </a:extLst>
            </p:cNvPr>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6" name="Freeform 251">
              <a:extLst>
                <a:ext uri="{FF2B5EF4-FFF2-40B4-BE49-F238E27FC236}">
                  <a16:creationId xmlns:a16="http://schemas.microsoft.com/office/drawing/2014/main" id="{50D0CEBF-85B4-47ED-98B9-B55174B9C230}"/>
                </a:ext>
              </a:extLst>
            </p:cNvPr>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7" name="Freeform 252">
              <a:extLst>
                <a:ext uri="{FF2B5EF4-FFF2-40B4-BE49-F238E27FC236}">
                  <a16:creationId xmlns:a16="http://schemas.microsoft.com/office/drawing/2014/main" id="{4BB825FF-80EC-42CC-97A5-993D186653AA}"/>
                </a:ext>
              </a:extLst>
            </p:cNvPr>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8" name="Freeform 253">
              <a:extLst>
                <a:ext uri="{FF2B5EF4-FFF2-40B4-BE49-F238E27FC236}">
                  <a16:creationId xmlns:a16="http://schemas.microsoft.com/office/drawing/2014/main" id="{02876059-E606-42E9-9705-6F934315E59F}"/>
                </a:ext>
              </a:extLst>
            </p:cNvPr>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9" name="Freeform 254">
              <a:extLst>
                <a:ext uri="{FF2B5EF4-FFF2-40B4-BE49-F238E27FC236}">
                  <a16:creationId xmlns:a16="http://schemas.microsoft.com/office/drawing/2014/main" id="{63F2F611-DBA1-4E46-A9E9-C0D48383BFAC}"/>
                </a:ext>
              </a:extLst>
            </p:cNvPr>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00" name="Freeform 255">
              <a:extLst>
                <a:ext uri="{FF2B5EF4-FFF2-40B4-BE49-F238E27FC236}">
                  <a16:creationId xmlns:a16="http://schemas.microsoft.com/office/drawing/2014/main" id="{8A1CD07F-8DA8-4BBB-AD3B-F3B824E11D13}"/>
                </a:ext>
              </a:extLst>
            </p:cNvPr>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01" name="Freeform 256">
              <a:extLst>
                <a:ext uri="{FF2B5EF4-FFF2-40B4-BE49-F238E27FC236}">
                  <a16:creationId xmlns:a16="http://schemas.microsoft.com/office/drawing/2014/main" id="{2820BF2A-20F4-4D03-81FF-84A8C52B5CCE}"/>
                </a:ext>
              </a:extLst>
            </p:cNvPr>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02" name="Freeform 257">
              <a:extLst>
                <a:ext uri="{FF2B5EF4-FFF2-40B4-BE49-F238E27FC236}">
                  <a16:creationId xmlns:a16="http://schemas.microsoft.com/office/drawing/2014/main" id="{88640D49-FE45-483F-937B-62F1D8B42C9A}"/>
                </a:ext>
              </a:extLst>
            </p:cNvPr>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03" name="Freeform 258">
              <a:extLst>
                <a:ext uri="{FF2B5EF4-FFF2-40B4-BE49-F238E27FC236}">
                  <a16:creationId xmlns:a16="http://schemas.microsoft.com/office/drawing/2014/main" id="{B08ABB9E-54B7-4083-B45E-37DEF5598DFB}"/>
                </a:ext>
              </a:extLst>
            </p:cNvPr>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 name="Group 2">
            <a:extLst>
              <a:ext uri="{FF2B5EF4-FFF2-40B4-BE49-F238E27FC236}">
                <a16:creationId xmlns:a16="http://schemas.microsoft.com/office/drawing/2014/main" id="{190B4B52-3144-4D21-A881-158132A5A2FC}"/>
              </a:ext>
            </a:extLst>
          </p:cNvPr>
          <p:cNvGrpSpPr/>
          <p:nvPr userDrawn="1"/>
        </p:nvGrpSpPr>
        <p:grpSpPr>
          <a:xfrm>
            <a:off x="166571" y="4933950"/>
            <a:ext cx="11442451" cy="1644665"/>
            <a:chOff x="-132692" y="-1551550"/>
            <a:chExt cx="11442451" cy="1644665"/>
          </a:xfrm>
        </p:grpSpPr>
        <p:pic>
          <p:nvPicPr>
            <p:cNvPr id="2" name="Picture 1">
              <a:extLst>
                <a:ext uri="{FF2B5EF4-FFF2-40B4-BE49-F238E27FC236}">
                  <a16:creationId xmlns:a16="http://schemas.microsoft.com/office/drawing/2014/main" id="{EB55DDA6-441C-4424-8392-84DE17BE3DE5}"/>
                </a:ext>
              </a:extLst>
            </p:cNvPr>
            <p:cNvPicPr>
              <a:picLocks noChangeAspect="1"/>
            </p:cNvPicPr>
            <p:nvPr userDrawn="1"/>
          </p:nvPicPr>
          <p:blipFill>
            <a:blip r:embed="rId2"/>
            <a:stretch>
              <a:fillRect/>
            </a:stretch>
          </p:blipFill>
          <p:spPr>
            <a:xfrm>
              <a:off x="226123" y="-1203646"/>
              <a:ext cx="11083636" cy="1296761"/>
            </a:xfrm>
            <a:prstGeom prst="rect">
              <a:avLst/>
            </a:prstGeom>
          </p:spPr>
        </p:pic>
        <p:grpSp>
          <p:nvGrpSpPr>
            <p:cNvPr id="604" name="Group 603">
              <a:extLst>
                <a:ext uri="{FF2B5EF4-FFF2-40B4-BE49-F238E27FC236}">
                  <a16:creationId xmlns:a16="http://schemas.microsoft.com/office/drawing/2014/main" id="{181F348D-5E58-473D-90EE-B4EDE73EC243}"/>
                </a:ext>
              </a:extLst>
            </p:cNvPr>
            <p:cNvGrpSpPr/>
            <p:nvPr userDrawn="1"/>
          </p:nvGrpSpPr>
          <p:grpSpPr>
            <a:xfrm>
              <a:off x="7760278" y="-1551550"/>
              <a:ext cx="407963" cy="407963"/>
              <a:chOff x="5159011" y="3985346"/>
              <a:chExt cx="407963" cy="407963"/>
            </a:xfrm>
          </p:grpSpPr>
          <p:sp>
            <p:nvSpPr>
              <p:cNvPr id="605" name="Oval 604">
                <a:extLst>
                  <a:ext uri="{FF2B5EF4-FFF2-40B4-BE49-F238E27FC236}">
                    <a16:creationId xmlns:a16="http://schemas.microsoft.com/office/drawing/2014/main" id="{32A382DE-84F6-4EFD-A4B4-29A21F0F0CC0}"/>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6" name="TextBox 605">
                <a:extLst>
                  <a:ext uri="{FF2B5EF4-FFF2-40B4-BE49-F238E27FC236}">
                    <a16:creationId xmlns:a16="http://schemas.microsoft.com/office/drawing/2014/main" id="{48B97669-26EE-4533-874D-A4DC44DD3B44}"/>
                  </a:ext>
                </a:extLst>
              </p:cNvPr>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1</a:t>
                </a:r>
              </a:p>
            </p:txBody>
          </p:sp>
        </p:grpSp>
        <p:grpSp>
          <p:nvGrpSpPr>
            <p:cNvPr id="607" name="Group 606">
              <a:extLst>
                <a:ext uri="{FF2B5EF4-FFF2-40B4-BE49-F238E27FC236}">
                  <a16:creationId xmlns:a16="http://schemas.microsoft.com/office/drawing/2014/main" id="{DE9173C6-F822-402E-8174-BF25305FAF2B}"/>
                </a:ext>
              </a:extLst>
            </p:cNvPr>
            <p:cNvGrpSpPr/>
            <p:nvPr userDrawn="1"/>
          </p:nvGrpSpPr>
          <p:grpSpPr>
            <a:xfrm>
              <a:off x="2603612" y="-1233697"/>
              <a:ext cx="407963" cy="407963"/>
              <a:chOff x="5159011" y="3985346"/>
              <a:chExt cx="407963" cy="407963"/>
            </a:xfrm>
          </p:grpSpPr>
          <p:sp>
            <p:nvSpPr>
              <p:cNvPr id="608" name="Oval 607">
                <a:extLst>
                  <a:ext uri="{FF2B5EF4-FFF2-40B4-BE49-F238E27FC236}">
                    <a16:creationId xmlns:a16="http://schemas.microsoft.com/office/drawing/2014/main" id="{07C5A1F8-6B1F-4CD6-AD0E-12E04039061F}"/>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9" name="TextBox 608">
                <a:extLst>
                  <a:ext uri="{FF2B5EF4-FFF2-40B4-BE49-F238E27FC236}">
                    <a16:creationId xmlns:a16="http://schemas.microsoft.com/office/drawing/2014/main" id="{12EFEDC2-B313-4759-92AD-C798DEDC5C72}"/>
                  </a:ext>
                </a:extLst>
              </p:cNvPr>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2</a:t>
                </a:r>
              </a:p>
            </p:txBody>
          </p:sp>
        </p:grpSp>
        <p:grpSp>
          <p:nvGrpSpPr>
            <p:cNvPr id="610" name="Group 609">
              <a:extLst>
                <a:ext uri="{FF2B5EF4-FFF2-40B4-BE49-F238E27FC236}">
                  <a16:creationId xmlns:a16="http://schemas.microsoft.com/office/drawing/2014/main" id="{F6CFA0E2-6252-4D6A-B4B1-00BAD19056B2}"/>
                </a:ext>
              </a:extLst>
            </p:cNvPr>
            <p:cNvGrpSpPr/>
            <p:nvPr userDrawn="1"/>
          </p:nvGrpSpPr>
          <p:grpSpPr>
            <a:xfrm>
              <a:off x="-132692" y="-555266"/>
              <a:ext cx="407963" cy="407963"/>
              <a:chOff x="5159011" y="3985346"/>
              <a:chExt cx="407963" cy="407963"/>
            </a:xfrm>
          </p:grpSpPr>
          <p:sp>
            <p:nvSpPr>
              <p:cNvPr id="611" name="Oval 610">
                <a:extLst>
                  <a:ext uri="{FF2B5EF4-FFF2-40B4-BE49-F238E27FC236}">
                    <a16:creationId xmlns:a16="http://schemas.microsoft.com/office/drawing/2014/main" id="{2D80FF3F-2AF7-475E-A0DB-66798629483F}"/>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2" name="TextBox 611">
                <a:extLst>
                  <a:ext uri="{FF2B5EF4-FFF2-40B4-BE49-F238E27FC236}">
                    <a16:creationId xmlns:a16="http://schemas.microsoft.com/office/drawing/2014/main" id="{672C1111-59AF-405B-994E-BF8E732FF826}"/>
                  </a:ext>
                </a:extLst>
              </p:cNvPr>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3</a:t>
                </a:r>
              </a:p>
            </p:txBody>
          </p:sp>
        </p:grpSp>
      </p:grpSp>
    </p:spTree>
    <p:extLst>
      <p:ext uri="{BB962C8B-B14F-4D97-AF65-F5344CB8AC3E}">
        <p14:creationId xmlns:p14="http://schemas.microsoft.com/office/powerpoint/2010/main" val="24967809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499"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861515" y="1124744"/>
            <a:ext cx="1054100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6" name="Slide Number Placeholder 5"/>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14991492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2" name="hr"/>
          <p:cNvSpPr txBox="1"/>
          <p:nvPr userDrawn="1"/>
        </p:nvSpPr>
        <p:spPr>
          <a:xfrm>
            <a:off x="0" y="0"/>
            <a:ext cx="12192000" cy="223138"/>
          </a:xfrm>
          <a:prstGeom prst="rect">
            <a:avLst/>
          </a:prstGeom>
          <a:noFill/>
        </p:spPr>
        <p:txBody>
          <a:bodyPr vert="horz" rtlCol="0">
            <a:spAutoFit/>
          </a:bodyPr>
          <a:lstStyle/>
          <a:p>
            <a:pPr algn="r"/>
            <a:endParaRPr lang="en-CA" sz="850" b="0" i="0" u="none" baseline="0">
              <a:solidFill>
                <a:srgbClr val="000000"/>
              </a:solidFill>
              <a:latin typeface="arial"/>
            </a:endParaRPr>
          </a:p>
        </p:txBody>
      </p:sp>
      <p:sp>
        <p:nvSpPr>
          <p:cNvPr id="3" name="Title Placeholder 2"/>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3" r:id="rId4"/>
    <p:sldLayoutId id="2147483664" r:id="rId5"/>
    <p:sldLayoutId id="2147483666" r:id="rId6"/>
    <p:sldLayoutId id="2147483662" r:id="rId7"/>
    <p:sldLayoutId id="2147483661" r:id="rId8"/>
    <p:sldLayoutId id="2147483668" r:id="rId9"/>
    <p:sldLayoutId id="2147483669" r:id="rId10"/>
    <p:sldLayoutId id="2147483671" r:id="rId11"/>
    <p:sldLayoutId id="2147483672" r:id="rId12"/>
    <p:sldLayoutId id="2147483674" r:id="rId13"/>
    <p:sldLayoutId id="2147483676" r:id="rId14"/>
    <p:sldLayoutId id="2147483677" r:id="rId15"/>
    <p:sldLayoutId id="2147483678" r:id="rId16"/>
    <p:sldLayoutId id="2147483695" r:id="rId17"/>
    <p:sldLayoutId id="2147483696" r:id="rId18"/>
  </p:sldLayoutIdLst>
  <p:transition/>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4" name="hl"/>
          <p:cNvSpPr txBox="1"/>
          <p:nvPr userDrawn="1"/>
        </p:nvSpPr>
        <p:spPr>
          <a:xfrm>
            <a:off x="0" y="0"/>
            <a:ext cx="12192000" cy="369332"/>
          </a:xfrm>
          <a:prstGeom prst="rect">
            <a:avLst/>
          </a:prstGeom>
          <a:noFill/>
        </p:spPr>
        <p:txBody>
          <a:bodyPr vert="horz" rtlCol="0">
            <a:spAutoFit/>
          </a:bodyPr>
          <a:lstStyle/>
          <a:p>
            <a:endParaRPr lang="en-US" sz="1800">
              <a:solidFill>
                <a:schemeClr val="tx1"/>
              </a:solidFill>
            </a:endParaRPr>
          </a:p>
        </p:txBody>
      </p:sp>
    </p:spTree>
    <p:extLst>
      <p:ext uri="{BB962C8B-B14F-4D97-AF65-F5344CB8AC3E}">
        <p14:creationId xmlns:p14="http://schemas.microsoft.com/office/powerpoint/2010/main" val="76023637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tags" Target="../tags/tag224.xml"/><Relationship Id="rId18" Type="http://schemas.openxmlformats.org/officeDocument/2006/relationships/tags" Target="../tags/tag229.xml"/><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tags" Target="../tags/tag223.xml"/><Relationship Id="rId17" Type="http://schemas.openxmlformats.org/officeDocument/2006/relationships/tags" Target="../tags/tag228.xml"/><Relationship Id="rId2" Type="http://schemas.openxmlformats.org/officeDocument/2006/relationships/tags" Target="../tags/tag213.xml"/><Relationship Id="rId16" Type="http://schemas.openxmlformats.org/officeDocument/2006/relationships/tags" Target="../tags/tag227.xml"/><Relationship Id="rId20" Type="http://schemas.openxmlformats.org/officeDocument/2006/relationships/notesSlide" Target="../notesSlides/notesSlide10.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5" Type="http://schemas.openxmlformats.org/officeDocument/2006/relationships/tags" Target="../tags/tag226.xml"/><Relationship Id="rId10" Type="http://schemas.openxmlformats.org/officeDocument/2006/relationships/tags" Target="../tags/tag221.xml"/><Relationship Id="rId19" Type="http://schemas.openxmlformats.org/officeDocument/2006/relationships/slideLayout" Target="../slideLayouts/slideLayout30.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tags" Target="../tags/tag225.xml"/></Relationships>
</file>

<file path=ppt/slides/_rels/slide11.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notesSlide" Target="../notesSlides/notesSlide11.xml"/><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slideLayout" Target="../slideLayouts/slideLayout3.xml"/><Relationship Id="rId2" Type="http://schemas.openxmlformats.org/officeDocument/2006/relationships/tags" Target="../tags/tag231.xml"/><Relationship Id="rId16" Type="http://schemas.openxmlformats.org/officeDocument/2006/relationships/image" Target="../media/image10.png"/><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5" Type="http://schemas.openxmlformats.org/officeDocument/2006/relationships/tags" Target="../tags/tag234.xml"/><Relationship Id="rId15" Type="http://schemas.openxmlformats.org/officeDocument/2006/relationships/hyperlink" Target="https://wiki.gccollab.ca/GC_Enterprise_Architecture/Business_Capability_Model" TargetMode="External"/><Relationship Id="rId10" Type="http://schemas.openxmlformats.org/officeDocument/2006/relationships/tags" Target="../tags/tag239.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tags" Target="../tags/tag253.xml"/><Relationship Id="rId18" Type="http://schemas.openxmlformats.org/officeDocument/2006/relationships/tags" Target="../tags/tag258.xml"/><Relationship Id="rId26" Type="http://schemas.openxmlformats.org/officeDocument/2006/relationships/tags" Target="../tags/tag266.xml"/><Relationship Id="rId3" Type="http://schemas.openxmlformats.org/officeDocument/2006/relationships/tags" Target="../tags/tag243.xml"/><Relationship Id="rId21" Type="http://schemas.openxmlformats.org/officeDocument/2006/relationships/tags" Target="../tags/tag261.xml"/><Relationship Id="rId34" Type="http://schemas.openxmlformats.org/officeDocument/2006/relationships/image" Target="../media/image24.png"/><Relationship Id="rId7" Type="http://schemas.openxmlformats.org/officeDocument/2006/relationships/tags" Target="../tags/tag247.xml"/><Relationship Id="rId12" Type="http://schemas.openxmlformats.org/officeDocument/2006/relationships/tags" Target="../tags/tag252.xml"/><Relationship Id="rId17" Type="http://schemas.openxmlformats.org/officeDocument/2006/relationships/tags" Target="../tags/tag257.xml"/><Relationship Id="rId25" Type="http://schemas.openxmlformats.org/officeDocument/2006/relationships/tags" Target="../tags/tag265.xml"/><Relationship Id="rId33" Type="http://schemas.openxmlformats.org/officeDocument/2006/relationships/image" Target="../media/image23.png"/><Relationship Id="rId38" Type="http://schemas.openxmlformats.org/officeDocument/2006/relationships/hyperlink" Target="https://wiki.gccollab.ca/GC_Enterprise_Architecture/Board" TargetMode="External"/><Relationship Id="rId2" Type="http://schemas.openxmlformats.org/officeDocument/2006/relationships/tags" Target="../tags/tag242.xml"/><Relationship Id="rId16" Type="http://schemas.openxmlformats.org/officeDocument/2006/relationships/tags" Target="../tags/tag256.xml"/><Relationship Id="rId20" Type="http://schemas.openxmlformats.org/officeDocument/2006/relationships/tags" Target="../tags/tag260.xml"/><Relationship Id="rId29" Type="http://schemas.openxmlformats.org/officeDocument/2006/relationships/tags" Target="../tags/tag269.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tags" Target="../tags/tag251.xml"/><Relationship Id="rId24" Type="http://schemas.openxmlformats.org/officeDocument/2006/relationships/tags" Target="../tags/tag264.xml"/><Relationship Id="rId32" Type="http://schemas.openxmlformats.org/officeDocument/2006/relationships/image" Target="../media/image22.png"/><Relationship Id="rId37" Type="http://schemas.openxmlformats.org/officeDocument/2006/relationships/hyperlink" Target="https://www.tbs-sct.canada.ca/pol/doc-fra.aspx?id=32593" TargetMode="External"/><Relationship Id="rId5" Type="http://schemas.openxmlformats.org/officeDocument/2006/relationships/tags" Target="../tags/tag245.xml"/><Relationship Id="rId15" Type="http://schemas.openxmlformats.org/officeDocument/2006/relationships/tags" Target="../tags/tag255.xml"/><Relationship Id="rId23" Type="http://schemas.openxmlformats.org/officeDocument/2006/relationships/tags" Target="../tags/tag263.xml"/><Relationship Id="rId28" Type="http://schemas.openxmlformats.org/officeDocument/2006/relationships/tags" Target="../tags/tag268.xml"/><Relationship Id="rId36" Type="http://schemas.openxmlformats.org/officeDocument/2006/relationships/image" Target="../media/image26.jpeg"/><Relationship Id="rId10" Type="http://schemas.openxmlformats.org/officeDocument/2006/relationships/tags" Target="../tags/tag250.xml"/><Relationship Id="rId19" Type="http://schemas.openxmlformats.org/officeDocument/2006/relationships/tags" Target="../tags/tag259.xml"/><Relationship Id="rId31" Type="http://schemas.openxmlformats.org/officeDocument/2006/relationships/notesSlide" Target="../notesSlides/notesSlide12.xml"/><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tags" Target="../tags/tag254.xml"/><Relationship Id="rId22" Type="http://schemas.openxmlformats.org/officeDocument/2006/relationships/tags" Target="../tags/tag262.xml"/><Relationship Id="rId27" Type="http://schemas.openxmlformats.org/officeDocument/2006/relationships/tags" Target="../tags/tag267.xml"/><Relationship Id="rId30" Type="http://schemas.openxmlformats.org/officeDocument/2006/relationships/slideLayout" Target="../slideLayouts/slideLayout18.xml"/><Relationship Id="rId35"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tags" Target="../tags/tag277.xml"/><Relationship Id="rId13" Type="http://schemas.openxmlformats.org/officeDocument/2006/relationships/notesSlide" Target="../notesSlides/notesSlide13.xml"/><Relationship Id="rId3" Type="http://schemas.openxmlformats.org/officeDocument/2006/relationships/tags" Target="../tags/tag272.xml"/><Relationship Id="rId7" Type="http://schemas.openxmlformats.org/officeDocument/2006/relationships/tags" Target="../tags/tag276.xml"/><Relationship Id="rId12" Type="http://schemas.openxmlformats.org/officeDocument/2006/relationships/slideLayout" Target="../slideLayouts/slideLayout16.xml"/><Relationship Id="rId2" Type="http://schemas.openxmlformats.org/officeDocument/2006/relationships/tags" Target="../tags/tag271.xml"/><Relationship Id="rId16" Type="http://schemas.openxmlformats.org/officeDocument/2006/relationships/image" Target="../media/image10.png"/><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tags" Target="../tags/tag280.xml"/><Relationship Id="rId5" Type="http://schemas.openxmlformats.org/officeDocument/2006/relationships/tags" Target="../tags/tag274.xml"/><Relationship Id="rId15" Type="http://schemas.openxmlformats.org/officeDocument/2006/relationships/hyperlink" Target="https://www.tbs-sct.canada.ca/pol/doc-fra.aspx?id=32593" TargetMode="External"/><Relationship Id="rId10" Type="http://schemas.openxmlformats.org/officeDocument/2006/relationships/tags" Target="../tags/tag279.xml"/><Relationship Id="rId4" Type="http://schemas.openxmlformats.org/officeDocument/2006/relationships/tags" Target="../tags/tag273.xml"/><Relationship Id="rId9" Type="http://schemas.openxmlformats.org/officeDocument/2006/relationships/tags" Target="../tags/tag278.xml"/><Relationship Id="rId14" Type="http://schemas.openxmlformats.org/officeDocument/2006/relationships/hyperlink" Target="https://wiki.gccollab.ca/GC_Enterprise_Architecture/Board/When_to_come" TargetMode="External"/></Relationships>
</file>

<file path=ppt/slides/_rels/slide14.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tags" Target="../tags/tag293.xml"/><Relationship Id="rId18" Type="http://schemas.openxmlformats.org/officeDocument/2006/relationships/image" Target="../media/image29.png"/><Relationship Id="rId3" Type="http://schemas.openxmlformats.org/officeDocument/2006/relationships/tags" Target="../tags/tag283.xml"/><Relationship Id="rId21" Type="http://schemas.openxmlformats.org/officeDocument/2006/relationships/image" Target="../media/image32.png"/><Relationship Id="rId7" Type="http://schemas.openxmlformats.org/officeDocument/2006/relationships/tags" Target="../tags/tag287.xml"/><Relationship Id="rId12" Type="http://schemas.openxmlformats.org/officeDocument/2006/relationships/tags" Target="../tags/tag292.xml"/><Relationship Id="rId17" Type="http://schemas.openxmlformats.org/officeDocument/2006/relationships/image" Target="../media/image28.png"/><Relationship Id="rId25" Type="http://schemas.openxmlformats.org/officeDocument/2006/relationships/hyperlink" Target="https://wiki.gccollab.ca/images/c/c5/2021-03-11_GC_EARB_Presenter_GENERAL_FR.pptx" TargetMode="External"/><Relationship Id="rId2" Type="http://schemas.openxmlformats.org/officeDocument/2006/relationships/tags" Target="../tags/tag282.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tags" Target="../tags/tag291.xml"/><Relationship Id="rId24" Type="http://schemas.openxmlformats.org/officeDocument/2006/relationships/hyperlink" Target="https://wiki.gccollab.ca/images/b/bb/2020-12-15-GC_EARB_Presenter_GENERAL.pptx" TargetMode="External"/><Relationship Id="rId5" Type="http://schemas.openxmlformats.org/officeDocument/2006/relationships/tags" Target="../tags/tag285.xml"/><Relationship Id="rId15" Type="http://schemas.openxmlformats.org/officeDocument/2006/relationships/notesSlide" Target="../notesSlides/notesSlide14.xml"/><Relationship Id="rId23" Type="http://schemas.openxmlformats.org/officeDocument/2006/relationships/image" Target="../media/image34.png"/><Relationship Id="rId10" Type="http://schemas.openxmlformats.org/officeDocument/2006/relationships/tags" Target="../tags/tag290.xml"/><Relationship Id="rId19" Type="http://schemas.openxmlformats.org/officeDocument/2006/relationships/image" Target="../media/image30.png"/><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slideLayout" Target="../slideLayouts/slideLayout21.xml"/><Relationship Id="rId22"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slideLayout" Target="../slideLayouts/slideLayout15.xml"/><Relationship Id="rId18" Type="http://schemas.openxmlformats.org/officeDocument/2006/relationships/hyperlink" Target="https://www.canada.ca/fr/gouvernement/systeme/gouvernement-numerique/politiques-normes/cadre-architecture-integree-gouvernement-canada.html" TargetMode="External"/><Relationship Id="rId26" Type="http://schemas.openxmlformats.org/officeDocument/2006/relationships/hyperlink" Target="https://gccollab.ca/groups/profile/1896301/enenterprise-architecture-community-of-practicefrcommunitu00e9-de-pratique-de-architecture-integru00e9e" TargetMode="External"/><Relationship Id="rId3" Type="http://schemas.openxmlformats.org/officeDocument/2006/relationships/tags" Target="../tags/tag296.xml"/><Relationship Id="rId21" Type="http://schemas.openxmlformats.org/officeDocument/2006/relationships/hyperlink" Target="https://wiki.gccollab.ca/GC_Enterprise_Architecture/Board/Past_Sessions" TargetMode="External"/><Relationship Id="rId7" Type="http://schemas.openxmlformats.org/officeDocument/2006/relationships/tags" Target="../tags/tag300.xml"/><Relationship Id="rId12" Type="http://schemas.openxmlformats.org/officeDocument/2006/relationships/tags" Target="../tags/tag305.xml"/><Relationship Id="rId17" Type="http://schemas.openxmlformats.org/officeDocument/2006/relationships/hyperlink" Target="https://wiki.gccollab.ca/GC_Service_%26_Digital_Target_Enterprise_Architecture" TargetMode="External"/><Relationship Id="rId25" Type="http://schemas.openxmlformats.org/officeDocument/2006/relationships/hyperlink" Target="https://www.canada.ca/fr/gouvernement/systeme/gouvernement-numerique/plans-strategiques-operations-numeriques-gouvernement-canada/plan-strategique-operations-numerique-2021-2024.html" TargetMode="External"/><Relationship Id="rId2" Type="http://schemas.openxmlformats.org/officeDocument/2006/relationships/tags" Target="../tags/tag295.xml"/><Relationship Id="rId16" Type="http://schemas.openxmlformats.org/officeDocument/2006/relationships/hyperlink" Target="https://wiki.gccollab.ca/GC_Enterprise_Architecture/Board" TargetMode="External"/><Relationship Id="rId20" Type="http://schemas.openxmlformats.org/officeDocument/2006/relationships/hyperlink" Target="https://wiki.gccollab.ca/GC_Enterprise_Architecture/Enterprise_Solutions" TargetMode="Externa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tags" Target="../tags/tag304.xml"/><Relationship Id="rId24" Type="http://schemas.openxmlformats.org/officeDocument/2006/relationships/hyperlink" Target="https://www.tbs-sct.canada.ca/pol/doc-fra.aspx?id=32601" TargetMode="External"/><Relationship Id="rId5" Type="http://schemas.openxmlformats.org/officeDocument/2006/relationships/tags" Target="../tags/tag298.xml"/><Relationship Id="rId15" Type="http://schemas.openxmlformats.org/officeDocument/2006/relationships/hyperlink" Target="https://wiki.gccollab.ca/GC_Enterprise_Architecture" TargetMode="External"/><Relationship Id="rId23" Type="http://schemas.openxmlformats.org/officeDocument/2006/relationships/hyperlink" Target="https://www.tbs-sct.canada.ca/pol/doc-fra.aspx?id=32603" TargetMode="External"/><Relationship Id="rId28" Type="http://schemas.openxmlformats.org/officeDocument/2006/relationships/hyperlink" Target="https://www.businessarchitectureguild.org/default.aspx" TargetMode="External"/><Relationship Id="rId10" Type="http://schemas.openxmlformats.org/officeDocument/2006/relationships/tags" Target="../tags/tag303.xml"/><Relationship Id="rId19" Type="http://schemas.openxmlformats.org/officeDocument/2006/relationships/hyperlink" Target="https://wiki.gccollab.ca/GC_Enterprise_Architecture/Business_Capability_Model" TargetMode="Externa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notesSlide" Target="../notesSlides/notesSlide15.xml"/><Relationship Id="rId22" Type="http://schemas.openxmlformats.org/officeDocument/2006/relationships/hyperlink" Target="https://wiki.gccollab.ca/GC_Enterprise_Architecture/Board/Forward_Agenda" TargetMode="External"/><Relationship Id="rId27" Type="http://schemas.openxmlformats.org/officeDocument/2006/relationships/hyperlink" Target="https://www.opengroup.org/toga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308.xml"/><Relationship Id="rId7" Type="http://schemas.openxmlformats.org/officeDocument/2006/relationships/notesSlide" Target="../notesSlides/notesSlide16.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slideLayout" Target="../slideLayouts/slideLayout14.xml"/><Relationship Id="rId5" Type="http://schemas.openxmlformats.org/officeDocument/2006/relationships/tags" Target="../tags/tag310.xml"/><Relationship Id="rId4" Type="http://schemas.openxmlformats.org/officeDocument/2006/relationships/tags" Target="../tags/tag309.xml"/><Relationship Id="rId9" Type="http://schemas.openxmlformats.org/officeDocument/2006/relationships/hyperlink" Target="https://wiki.gccollab.ca/GC_Enterprise_Architecture/Business_Capability_Model" TargetMode="External"/></Relationships>
</file>

<file path=ppt/slides/_rels/slide17.xml.rels><?xml version="1.0" encoding="UTF-8" standalone="yes"?>
<Relationships xmlns="http://schemas.openxmlformats.org/package/2006/relationships"><Relationship Id="rId13" Type="http://schemas.openxmlformats.org/officeDocument/2006/relationships/tags" Target="../tags/tag323.xml"/><Relationship Id="rId18" Type="http://schemas.openxmlformats.org/officeDocument/2006/relationships/tags" Target="../tags/tag328.xml"/><Relationship Id="rId26" Type="http://schemas.openxmlformats.org/officeDocument/2006/relationships/tags" Target="../tags/tag336.xml"/><Relationship Id="rId39" Type="http://schemas.openxmlformats.org/officeDocument/2006/relationships/tags" Target="../tags/tag349.xml"/><Relationship Id="rId21" Type="http://schemas.openxmlformats.org/officeDocument/2006/relationships/tags" Target="../tags/tag331.xml"/><Relationship Id="rId34" Type="http://schemas.openxmlformats.org/officeDocument/2006/relationships/tags" Target="../tags/tag344.xml"/><Relationship Id="rId42" Type="http://schemas.openxmlformats.org/officeDocument/2006/relationships/tags" Target="../tags/tag352.xml"/><Relationship Id="rId47" Type="http://schemas.openxmlformats.org/officeDocument/2006/relationships/tags" Target="../tags/tag357.xml"/><Relationship Id="rId50" Type="http://schemas.openxmlformats.org/officeDocument/2006/relationships/tags" Target="../tags/tag360.xml"/><Relationship Id="rId55" Type="http://schemas.openxmlformats.org/officeDocument/2006/relationships/notesSlide" Target="../notesSlides/notesSlide17.xml"/><Relationship Id="rId7" Type="http://schemas.openxmlformats.org/officeDocument/2006/relationships/tags" Target="../tags/tag317.xml"/><Relationship Id="rId12" Type="http://schemas.openxmlformats.org/officeDocument/2006/relationships/tags" Target="../tags/tag322.xml"/><Relationship Id="rId17" Type="http://schemas.openxmlformats.org/officeDocument/2006/relationships/tags" Target="../tags/tag327.xml"/><Relationship Id="rId25" Type="http://schemas.openxmlformats.org/officeDocument/2006/relationships/tags" Target="../tags/tag335.xml"/><Relationship Id="rId33" Type="http://schemas.openxmlformats.org/officeDocument/2006/relationships/tags" Target="../tags/tag343.xml"/><Relationship Id="rId38" Type="http://schemas.openxmlformats.org/officeDocument/2006/relationships/tags" Target="../tags/tag348.xml"/><Relationship Id="rId46" Type="http://schemas.openxmlformats.org/officeDocument/2006/relationships/tags" Target="../tags/tag356.xml"/><Relationship Id="rId2" Type="http://schemas.openxmlformats.org/officeDocument/2006/relationships/tags" Target="../tags/tag312.xml"/><Relationship Id="rId16" Type="http://schemas.openxmlformats.org/officeDocument/2006/relationships/tags" Target="../tags/tag326.xml"/><Relationship Id="rId20" Type="http://schemas.openxmlformats.org/officeDocument/2006/relationships/tags" Target="../tags/tag330.xml"/><Relationship Id="rId29" Type="http://schemas.openxmlformats.org/officeDocument/2006/relationships/tags" Target="../tags/tag339.xml"/><Relationship Id="rId41" Type="http://schemas.openxmlformats.org/officeDocument/2006/relationships/tags" Target="../tags/tag351.xml"/><Relationship Id="rId54" Type="http://schemas.openxmlformats.org/officeDocument/2006/relationships/slideLayout" Target="../slideLayouts/slideLayout17.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tags" Target="../tags/tag321.xml"/><Relationship Id="rId24" Type="http://schemas.openxmlformats.org/officeDocument/2006/relationships/tags" Target="../tags/tag334.xml"/><Relationship Id="rId32" Type="http://schemas.openxmlformats.org/officeDocument/2006/relationships/tags" Target="../tags/tag342.xml"/><Relationship Id="rId37" Type="http://schemas.openxmlformats.org/officeDocument/2006/relationships/tags" Target="../tags/tag347.xml"/><Relationship Id="rId40" Type="http://schemas.openxmlformats.org/officeDocument/2006/relationships/tags" Target="../tags/tag350.xml"/><Relationship Id="rId45" Type="http://schemas.openxmlformats.org/officeDocument/2006/relationships/tags" Target="../tags/tag355.xml"/><Relationship Id="rId53" Type="http://schemas.openxmlformats.org/officeDocument/2006/relationships/tags" Target="../tags/tag363.xml"/><Relationship Id="rId5" Type="http://schemas.openxmlformats.org/officeDocument/2006/relationships/tags" Target="../tags/tag315.xml"/><Relationship Id="rId15" Type="http://schemas.openxmlformats.org/officeDocument/2006/relationships/tags" Target="../tags/tag325.xml"/><Relationship Id="rId23" Type="http://schemas.openxmlformats.org/officeDocument/2006/relationships/tags" Target="../tags/tag333.xml"/><Relationship Id="rId28" Type="http://schemas.openxmlformats.org/officeDocument/2006/relationships/tags" Target="../tags/tag338.xml"/><Relationship Id="rId36" Type="http://schemas.openxmlformats.org/officeDocument/2006/relationships/tags" Target="../tags/tag346.xml"/><Relationship Id="rId49" Type="http://schemas.openxmlformats.org/officeDocument/2006/relationships/tags" Target="../tags/tag359.xml"/><Relationship Id="rId10" Type="http://schemas.openxmlformats.org/officeDocument/2006/relationships/tags" Target="../tags/tag320.xml"/><Relationship Id="rId19" Type="http://schemas.openxmlformats.org/officeDocument/2006/relationships/tags" Target="../tags/tag329.xml"/><Relationship Id="rId31" Type="http://schemas.openxmlformats.org/officeDocument/2006/relationships/tags" Target="../tags/tag341.xml"/><Relationship Id="rId44" Type="http://schemas.openxmlformats.org/officeDocument/2006/relationships/tags" Target="../tags/tag354.xml"/><Relationship Id="rId52" Type="http://schemas.openxmlformats.org/officeDocument/2006/relationships/tags" Target="../tags/tag362.xml"/><Relationship Id="rId4" Type="http://schemas.openxmlformats.org/officeDocument/2006/relationships/tags" Target="../tags/tag314.xml"/><Relationship Id="rId9" Type="http://schemas.openxmlformats.org/officeDocument/2006/relationships/tags" Target="../tags/tag319.xml"/><Relationship Id="rId14" Type="http://schemas.openxmlformats.org/officeDocument/2006/relationships/tags" Target="../tags/tag324.xml"/><Relationship Id="rId22" Type="http://schemas.openxmlformats.org/officeDocument/2006/relationships/tags" Target="../tags/tag332.xml"/><Relationship Id="rId27" Type="http://schemas.openxmlformats.org/officeDocument/2006/relationships/tags" Target="../tags/tag337.xml"/><Relationship Id="rId30" Type="http://schemas.openxmlformats.org/officeDocument/2006/relationships/tags" Target="../tags/tag340.xml"/><Relationship Id="rId35" Type="http://schemas.openxmlformats.org/officeDocument/2006/relationships/tags" Target="../tags/tag345.xml"/><Relationship Id="rId43" Type="http://schemas.openxmlformats.org/officeDocument/2006/relationships/tags" Target="../tags/tag353.xml"/><Relationship Id="rId48" Type="http://schemas.openxmlformats.org/officeDocument/2006/relationships/tags" Target="../tags/tag358.xml"/><Relationship Id="rId8" Type="http://schemas.openxmlformats.org/officeDocument/2006/relationships/tags" Target="../tags/tag318.xml"/><Relationship Id="rId51" Type="http://schemas.openxmlformats.org/officeDocument/2006/relationships/tags" Target="../tags/tag361.xml"/><Relationship Id="rId3" Type="http://schemas.openxmlformats.org/officeDocument/2006/relationships/tags" Target="../tags/tag313.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slideLayout" Target="../slideLayouts/slideLayout3.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image" Target="../media/image10.png"/><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hyperlink" Target="https://www.tbs-sct.canada.ca/pol/doc-fra.aspx?id=32603" TargetMode="Externa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notesSlide" Target="../notesSlides/notesSlide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slideLayout" Target="../slideLayouts/slideLayout11.xml"/><Relationship Id="rId5" Type="http://schemas.openxmlformats.org/officeDocument/2006/relationships/tags" Target="../tags/tag29.xml"/><Relationship Id="rId15" Type="http://schemas.openxmlformats.org/officeDocument/2006/relationships/image" Target="../media/image10.png"/><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hyperlink" Target="https://www.tbs-sct.canada.ca/pol/doc-fra.aspx?id=32601"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26" Type="http://schemas.openxmlformats.org/officeDocument/2006/relationships/slideLayout" Target="../slideLayouts/slideLayout3.xml"/><Relationship Id="rId3" Type="http://schemas.openxmlformats.org/officeDocument/2006/relationships/tags" Target="../tags/tag37.xml"/><Relationship Id="rId21" Type="http://schemas.openxmlformats.org/officeDocument/2006/relationships/tags" Target="../tags/tag55.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tags" Target="../tags/tag59.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29" Type="http://schemas.openxmlformats.org/officeDocument/2006/relationships/image" Target="../media/image10.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tags" Target="../tags/tag58.xml"/><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tags" Target="../tags/tag57.xml"/><Relationship Id="rId28" Type="http://schemas.openxmlformats.org/officeDocument/2006/relationships/hyperlink" Target="https://www.canada.ca/fr/gouvernement/systeme/gouvernement-numerique/politiques-normes/cadre-architecture-integree-gouvernement-canada.html" TargetMode="External"/><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 Id="rId2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hyperlink" Target="https://www.canada.ca/fr/gouvernement/systeme/gouvernement-numerique/politiques-normes/architecture-integree-cible-services-numerique-livre-blanc.html" TargetMode="Externa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notesSlide" Target="../notesSlides/notesSlide5.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slideLayout" Target="../slideLayouts/slideLayout13.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image" Target="../media/image13.emf"/><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image" Target="../media/image12.emf"/><Relationship Id="rId2" Type="http://schemas.openxmlformats.org/officeDocument/2006/relationships/tags" Target="../tags/tag71.xml"/><Relationship Id="rId16" Type="http://schemas.openxmlformats.org/officeDocument/2006/relationships/notesSlide" Target="../notesSlides/notesSlide6.xml"/><Relationship Id="rId20" Type="http://schemas.openxmlformats.org/officeDocument/2006/relationships/image" Target="../media/image15.emf"/><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slideLayout" Target="../slideLayouts/slideLayout12.xml"/><Relationship Id="rId10" Type="http://schemas.openxmlformats.org/officeDocument/2006/relationships/tags" Target="../tags/tag79.xml"/><Relationship Id="rId19" Type="http://schemas.openxmlformats.org/officeDocument/2006/relationships/image" Target="../media/image14.emf"/><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s>
</file>

<file path=ppt/slides/_rels/slide7.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tags" Target="../tags/tag96.xml"/><Relationship Id="rId18" Type="http://schemas.openxmlformats.org/officeDocument/2006/relationships/tags" Target="../tags/tag101.xml"/><Relationship Id="rId26" Type="http://schemas.openxmlformats.org/officeDocument/2006/relationships/tags" Target="../tags/tag109.xml"/><Relationship Id="rId39" Type="http://schemas.openxmlformats.org/officeDocument/2006/relationships/image" Target="../media/image16.png"/><Relationship Id="rId3" Type="http://schemas.openxmlformats.org/officeDocument/2006/relationships/tags" Target="../tags/tag86.xml"/><Relationship Id="rId21" Type="http://schemas.openxmlformats.org/officeDocument/2006/relationships/tags" Target="../tags/tag104.xml"/><Relationship Id="rId34" Type="http://schemas.openxmlformats.org/officeDocument/2006/relationships/tags" Target="../tags/tag117.xml"/><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tags" Target="../tags/tag100.xml"/><Relationship Id="rId25" Type="http://schemas.openxmlformats.org/officeDocument/2006/relationships/tags" Target="../tags/tag108.xml"/><Relationship Id="rId33" Type="http://schemas.openxmlformats.org/officeDocument/2006/relationships/tags" Target="../tags/tag116.xml"/><Relationship Id="rId38" Type="http://schemas.openxmlformats.org/officeDocument/2006/relationships/notesSlide" Target="../notesSlides/notesSlide7.xml"/><Relationship Id="rId2" Type="http://schemas.openxmlformats.org/officeDocument/2006/relationships/tags" Target="../tags/tag85.xml"/><Relationship Id="rId16" Type="http://schemas.openxmlformats.org/officeDocument/2006/relationships/tags" Target="../tags/tag99.xml"/><Relationship Id="rId20" Type="http://schemas.openxmlformats.org/officeDocument/2006/relationships/tags" Target="../tags/tag103.xml"/><Relationship Id="rId29" Type="http://schemas.openxmlformats.org/officeDocument/2006/relationships/tags" Target="../tags/tag112.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24" Type="http://schemas.openxmlformats.org/officeDocument/2006/relationships/tags" Target="../tags/tag107.xml"/><Relationship Id="rId32" Type="http://schemas.openxmlformats.org/officeDocument/2006/relationships/tags" Target="../tags/tag115.xml"/><Relationship Id="rId37" Type="http://schemas.openxmlformats.org/officeDocument/2006/relationships/slideLayout" Target="../slideLayouts/slideLayout9.xml"/><Relationship Id="rId5" Type="http://schemas.openxmlformats.org/officeDocument/2006/relationships/tags" Target="../tags/tag88.xml"/><Relationship Id="rId15" Type="http://schemas.openxmlformats.org/officeDocument/2006/relationships/tags" Target="../tags/tag98.xml"/><Relationship Id="rId23" Type="http://schemas.openxmlformats.org/officeDocument/2006/relationships/tags" Target="../tags/tag106.xml"/><Relationship Id="rId28" Type="http://schemas.openxmlformats.org/officeDocument/2006/relationships/tags" Target="../tags/tag111.xml"/><Relationship Id="rId36" Type="http://schemas.openxmlformats.org/officeDocument/2006/relationships/tags" Target="../tags/tag119.xml"/><Relationship Id="rId10" Type="http://schemas.openxmlformats.org/officeDocument/2006/relationships/tags" Target="../tags/tag93.xml"/><Relationship Id="rId19" Type="http://schemas.openxmlformats.org/officeDocument/2006/relationships/tags" Target="../tags/tag102.xml"/><Relationship Id="rId31" Type="http://schemas.openxmlformats.org/officeDocument/2006/relationships/tags" Target="../tags/tag114.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tags" Target="../tags/tag97.xml"/><Relationship Id="rId22" Type="http://schemas.openxmlformats.org/officeDocument/2006/relationships/tags" Target="../tags/tag105.xml"/><Relationship Id="rId27" Type="http://schemas.openxmlformats.org/officeDocument/2006/relationships/tags" Target="../tags/tag110.xml"/><Relationship Id="rId30" Type="http://schemas.openxmlformats.org/officeDocument/2006/relationships/tags" Target="../tags/tag113.xml"/><Relationship Id="rId35" Type="http://schemas.openxmlformats.org/officeDocument/2006/relationships/tags" Target="../tags/tag118.xml"/></Relationships>
</file>

<file path=ppt/slides/_rels/slide8.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tags" Target="../tags/tag145.xml"/><Relationship Id="rId39" Type="http://schemas.openxmlformats.org/officeDocument/2006/relationships/image" Target="../media/image17.jpeg"/><Relationship Id="rId3" Type="http://schemas.openxmlformats.org/officeDocument/2006/relationships/tags" Target="../tags/tag122.xml"/><Relationship Id="rId21" Type="http://schemas.openxmlformats.org/officeDocument/2006/relationships/tags" Target="../tags/tag140.xml"/><Relationship Id="rId34" Type="http://schemas.openxmlformats.org/officeDocument/2006/relationships/tags" Target="../tags/tag153.xml"/><Relationship Id="rId42" Type="http://schemas.openxmlformats.org/officeDocument/2006/relationships/image" Target="../media/image10.png"/><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tags" Target="../tags/tag144.xml"/><Relationship Id="rId33" Type="http://schemas.openxmlformats.org/officeDocument/2006/relationships/tags" Target="../tags/tag152.xml"/><Relationship Id="rId38" Type="http://schemas.openxmlformats.org/officeDocument/2006/relationships/notesSlide" Target="../notesSlides/notesSlide8.xml"/><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tags" Target="../tags/tag148.xml"/><Relationship Id="rId41" Type="http://schemas.openxmlformats.org/officeDocument/2006/relationships/image" Target="../media/image19.svg"/><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tags" Target="../tags/tag143.xml"/><Relationship Id="rId32" Type="http://schemas.openxmlformats.org/officeDocument/2006/relationships/tags" Target="../tags/tag151.xml"/><Relationship Id="rId37" Type="http://schemas.openxmlformats.org/officeDocument/2006/relationships/slideLayout" Target="../slideLayouts/slideLayout3.xml"/><Relationship Id="rId40" Type="http://schemas.openxmlformats.org/officeDocument/2006/relationships/image" Target="../media/image18.png"/><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tags" Target="../tags/tag142.xml"/><Relationship Id="rId28" Type="http://schemas.openxmlformats.org/officeDocument/2006/relationships/tags" Target="../tags/tag147.xml"/><Relationship Id="rId36" Type="http://schemas.openxmlformats.org/officeDocument/2006/relationships/tags" Target="../tags/tag155.xml"/><Relationship Id="rId10" Type="http://schemas.openxmlformats.org/officeDocument/2006/relationships/tags" Target="../tags/tag129.xml"/><Relationship Id="rId19" Type="http://schemas.openxmlformats.org/officeDocument/2006/relationships/tags" Target="../tags/tag138.xml"/><Relationship Id="rId31" Type="http://schemas.openxmlformats.org/officeDocument/2006/relationships/tags" Target="../tags/tag150.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tags" Target="../tags/tag141.xml"/><Relationship Id="rId27" Type="http://schemas.openxmlformats.org/officeDocument/2006/relationships/tags" Target="../tags/tag146.xml"/><Relationship Id="rId30" Type="http://schemas.openxmlformats.org/officeDocument/2006/relationships/tags" Target="../tags/tag149.xml"/><Relationship Id="rId35" Type="http://schemas.openxmlformats.org/officeDocument/2006/relationships/tags" Target="../tags/tag154.xml"/></Relationships>
</file>

<file path=ppt/slides/_rels/slide9.xml.rels><?xml version="1.0" encoding="UTF-8" standalone="yes"?>
<Relationships xmlns="http://schemas.openxmlformats.org/package/2006/relationships"><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tags" Target="../tags/tag181.xml"/><Relationship Id="rId39" Type="http://schemas.openxmlformats.org/officeDocument/2006/relationships/tags" Target="../tags/tag194.xml"/><Relationship Id="rId21" Type="http://schemas.openxmlformats.org/officeDocument/2006/relationships/tags" Target="../tags/tag176.xml"/><Relationship Id="rId34" Type="http://schemas.openxmlformats.org/officeDocument/2006/relationships/tags" Target="../tags/tag189.xml"/><Relationship Id="rId42" Type="http://schemas.openxmlformats.org/officeDocument/2006/relationships/tags" Target="../tags/tag197.xml"/><Relationship Id="rId47" Type="http://schemas.openxmlformats.org/officeDocument/2006/relationships/tags" Target="../tags/tag202.xml"/><Relationship Id="rId50" Type="http://schemas.openxmlformats.org/officeDocument/2006/relationships/tags" Target="../tags/tag205.xml"/><Relationship Id="rId55" Type="http://schemas.openxmlformats.org/officeDocument/2006/relationships/tags" Target="../tags/tag210.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tags" Target="../tags/tag180.xml"/><Relationship Id="rId33" Type="http://schemas.openxmlformats.org/officeDocument/2006/relationships/tags" Target="../tags/tag188.xml"/><Relationship Id="rId38" Type="http://schemas.openxmlformats.org/officeDocument/2006/relationships/tags" Target="../tags/tag193.xml"/><Relationship Id="rId46" Type="http://schemas.openxmlformats.org/officeDocument/2006/relationships/tags" Target="../tags/tag201.xml"/><Relationship Id="rId59" Type="http://schemas.openxmlformats.org/officeDocument/2006/relationships/hyperlink" Target="https://gcdocs.tbs-sct.gc.ca/gcdocs/llisapi.dll?func=ll&amp;objaction=overview&amp;objid=45215405" TargetMode="External"/><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tags" Target="../tags/tag175.xml"/><Relationship Id="rId29" Type="http://schemas.openxmlformats.org/officeDocument/2006/relationships/tags" Target="../tags/tag184.xml"/><Relationship Id="rId41" Type="http://schemas.openxmlformats.org/officeDocument/2006/relationships/tags" Target="../tags/tag196.xml"/><Relationship Id="rId54" Type="http://schemas.openxmlformats.org/officeDocument/2006/relationships/tags" Target="../tags/tag209.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tags" Target="../tags/tag179.xml"/><Relationship Id="rId32" Type="http://schemas.openxmlformats.org/officeDocument/2006/relationships/tags" Target="../tags/tag187.xml"/><Relationship Id="rId37" Type="http://schemas.openxmlformats.org/officeDocument/2006/relationships/tags" Target="../tags/tag192.xml"/><Relationship Id="rId40" Type="http://schemas.openxmlformats.org/officeDocument/2006/relationships/tags" Target="../tags/tag195.xml"/><Relationship Id="rId45" Type="http://schemas.openxmlformats.org/officeDocument/2006/relationships/tags" Target="../tags/tag200.xml"/><Relationship Id="rId53" Type="http://schemas.openxmlformats.org/officeDocument/2006/relationships/tags" Target="../tags/tag208.xml"/><Relationship Id="rId58" Type="http://schemas.openxmlformats.org/officeDocument/2006/relationships/notesSlide" Target="../notesSlides/notesSlide9.xml"/><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tags" Target="../tags/tag178.xml"/><Relationship Id="rId28" Type="http://schemas.openxmlformats.org/officeDocument/2006/relationships/tags" Target="../tags/tag183.xml"/><Relationship Id="rId36" Type="http://schemas.openxmlformats.org/officeDocument/2006/relationships/tags" Target="../tags/tag191.xml"/><Relationship Id="rId49" Type="http://schemas.openxmlformats.org/officeDocument/2006/relationships/tags" Target="../tags/tag204.xml"/><Relationship Id="rId57" Type="http://schemas.openxmlformats.org/officeDocument/2006/relationships/slideLayout" Target="../slideLayouts/slideLayout10.xml"/><Relationship Id="rId10" Type="http://schemas.openxmlformats.org/officeDocument/2006/relationships/tags" Target="../tags/tag165.xml"/><Relationship Id="rId19" Type="http://schemas.openxmlformats.org/officeDocument/2006/relationships/tags" Target="../tags/tag174.xml"/><Relationship Id="rId31" Type="http://schemas.openxmlformats.org/officeDocument/2006/relationships/tags" Target="../tags/tag186.xml"/><Relationship Id="rId44" Type="http://schemas.openxmlformats.org/officeDocument/2006/relationships/tags" Target="../tags/tag199.xml"/><Relationship Id="rId52" Type="http://schemas.openxmlformats.org/officeDocument/2006/relationships/tags" Target="../tags/tag207.xml"/><Relationship Id="rId60" Type="http://schemas.openxmlformats.org/officeDocument/2006/relationships/image" Target="../media/image20.emf"/><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tags" Target="../tags/tag177.xml"/><Relationship Id="rId27" Type="http://schemas.openxmlformats.org/officeDocument/2006/relationships/tags" Target="../tags/tag182.xml"/><Relationship Id="rId30" Type="http://schemas.openxmlformats.org/officeDocument/2006/relationships/tags" Target="../tags/tag185.xml"/><Relationship Id="rId35" Type="http://schemas.openxmlformats.org/officeDocument/2006/relationships/tags" Target="../tags/tag190.xml"/><Relationship Id="rId43" Type="http://schemas.openxmlformats.org/officeDocument/2006/relationships/tags" Target="../tags/tag198.xml"/><Relationship Id="rId48" Type="http://schemas.openxmlformats.org/officeDocument/2006/relationships/tags" Target="../tags/tag203.xml"/><Relationship Id="rId56" Type="http://schemas.openxmlformats.org/officeDocument/2006/relationships/tags" Target="../tags/tag211.xml"/><Relationship Id="rId8" Type="http://schemas.openxmlformats.org/officeDocument/2006/relationships/tags" Target="../tags/tag163.xml"/><Relationship Id="rId51" Type="http://schemas.openxmlformats.org/officeDocument/2006/relationships/tags" Target="../tags/tag206.xml"/><Relationship Id="rId3" Type="http://schemas.openxmlformats.org/officeDocument/2006/relationships/tags" Target="../tags/tag1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7613FDED-10C5-4536-8BFB-94D5285EF508}"/>
              </a:ext>
            </a:extLst>
          </p:cNvPr>
          <p:cNvGraphicFramePr>
            <a:graphicFrameLocks noGrp="1"/>
          </p:cNvGraphicFramePr>
          <p:nvPr>
            <p:custDataLst>
              <p:tags r:id="rId1"/>
            </p:custDataLst>
            <p:extLst>
              <p:ext uri="{D42A27DB-BD31-4B8C-83A1-F6EECF244321}">
                <p14:modId xmlns:p14="http://schemas.microsoft.com/office/powerpoint/2010/main" val="380117189"/>
              </p:ext>
            </p:extLst>
          </p:nvPr>
        </p:nvGraphicFramePr>
        <p:xfrm>
          <a:off x="2151856" y="2119391"/>
          <a:ext cx="7840722" cy="2147809"/>
        </p:xfrm>
        <a:graphic>
          <a:graphicData uri="http://schemas.openxmlformats.org/drawingml/2006/table">
            <a:tbl>
              <a:tblPr firstRow="1" bandRow="1">
                <a:tableStyleId>{5C22544A-7EE6-4342-B048-85BDC9FD1C3A}</a:tableStyleId>
              </a:tblPr>
              <a:tblGrid>
                <a:gridCol w="7840722">
                  <a:extLst>
                    <a:ext uri="{9D8B030D-6E8A-4147-A177-3AD203B41FA5}">
                      <a16:colId xmlns:a16="http://schemas.microsoft.com/office/drawing/2014/main" val="20000"/>
                    </a:ext>
                  </a:extLst>
                </a:gridCol>
              </a:tblGrid>
              <a:tr h="537331">
                <a:tc>
                  <a:txBody>
                    <a:bodyPr/>
                    <a:lstStyle/>
                    <a:p>
                      <a:pPr algn="ctr"/>
                      <a:r>
                        <a:rPr lang="en-US" sz="1800">
                          <a:solidFill>
                            <a:srgbClr val="FFC000"/>
                          </a:solidFill>
                        </a:rPr>
                        <a:t>APERÇU</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0000"/>
                  </a:ext>
                </a:extLst>
              </a:tr>
              <a:tr h="1610478">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fr-CA" sz="2400" b="1" kern="0" baseline="0" dirty="0">
                          <a:solidFill>
                            <a:schemeClr val="tx2"/>
                          </a:solidFill>
                          <a:cs typeface="+mj-cs"/>
                        </a:rPr>
                        <a:t>Architecture intégrée (AI) du gouvernement du Canada (GC) </a:t>
                      </a:r>
                    </a:p>
                    <a:p>
                      <a:pPr marL="0" marR="0" lvl="0" indent="0" algn="ctr" defTabSz="914400" rtl="0" eaLnBrk="1" fontAlgn="auto" latinLnBrk="0" hangingPunct="1">
                        <a:lnSpc>
                          <a:spcPct val="100000"/>
                        </a:lnSpc>
                        <a:spcBef>
                          <a:spcPct val="0"/>
                        </a:spcBef>
                        <a:spcAft>
                          <a:spcPct val="0"/>
                        </a:spcAft>
                        <a:buClrTx/>
                        <a:buSzTx/>
                        <a:buFontTx/>
                        <a:buNone/>
                        <a:defRPr/>
                      </a:pPr>
                      <a:r>
                        <a:rPr lang="fr-CA" sz="2400" b="1" kern="0" baseline="0" dirty="0">
                          <a:solidFill>
                            <a:schemeClr val="tx2"/>
                          </a:solidFill>
                          <a:cs typeface="+mj-cs"/>
                        </a:rPr>
                        <a:t>et </a:t>
                      </a:r>
                    </a:p>
                    <a:p>
                      <a:pPr marL="0" marR="0" lvl="0" indent="0" algn="ctr" defTabSz="914400" rtl="0" eaLnBrk="1" fontAlgn="auto" latinLnBrk="0" hangingPunct="1">
                        <a:lnSpc>
                          <a:spcPct val="100000"/>
                        </a:lnSpc>
                        <a:spcBef>
                          <a:spcPct val="0"/>
                        </a:spcBef>
                        <a:spcAft>
                          <a:spcPct val="0"/>
                        </a:spcAft>
                        <a:buClrTx/>
                        <a:buSzTx/>
                        <a:buFontTx/>
                        <a:buNone/>
                        <a:defRPr/>
                      </a:pPr>
                      <a:r>
                        <a:rPr lang="fr-CA" sz="2400" b="1" kern="0" baseline="0" dirty="0">
                          <a:solidFill>
                            <a:schemeClr val="tx2"/>
                          </a:solidFill>
                          <a:cs typeface="+mj-cs"/>
                        </a:rPr>
                        <a:t>Conseil </a:t>
                      </a:r>
                      <a:r>
                        <a:rPr lang="fr-CA" sz="2400" b="1" kern="0" baseline="0" noProof="0" dirty="0">
                          <a:solidFill>
                            <a:schemeClr val="tx2"/>
                          </a:solidFill>
                          <a:cs typeface="+mj-cs"/>
                        </a:rPr>
                        <a:t>d’examen</a:t>
                      </a:r>
                      <a:r>
                        <a:rPr lang="fr-CA" sz="2400" b="1" kern="0" baseline="0" dirty="0">
                          <a:solidFill>
                            <a:schemeClr val="tx2"/>
                          </a:solidFill>
                          <a:cs typeface="+mj-cs"/>
                        </a:rPr>
                        <a:t> de l’architecture intégrée (CEAI) du GC</a:t>
                      </a:r>
                      <a:endParaRPr lang="fr-CA" sz="2400" b="1" kern="0" dirty="0">
                        <a:solidFill>
                          <a:schemeClr val="tx2"/>
                        </a:solidFill>
                        <a:cs typeface="+mj-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78835FC9-58F3-4AD5-9092-351BF37A1A80}"/>
              </a:ext>
            </a:extLst>
          </p:cNvPr>
          <p:cNvSpPr txBox="1"/>
          <p:nvPr>
            <p:custDataLst>
              <p:tags r:id="rId2"/>
            </p:custDataLst>
          </p:nvPr>
        </p:nvSpPr>
        <p:spPr>
          <a:xfrm>
            <a:off x="19616" y="6609360"/>
            <a:ext cx="1754006" cy="215444"/>
          </a:xfrm>
          <a:prstGeom prst="rect">
            <a:avLst/>
          </a:prstGeom>
          <a:noFill/>
        </p:spPr>
        <p:txBody>
          <a:bodyPr wrap="none" rtlCol="0">
            <a:spAutoFit/>
          </a:bodyPr>
          <a:lstStyle/>
          <a:p>
            <a:r>
              <a:rPr lang="fr-CA" sz="800" dirty="0"/>
              <a:t>Dernière mise à jour : Le 26 avril 2022</a:t>
            </a:r>
          </a:p>
        </p:txBody>
      </p:sp>
      <p:pic>
        <p:nvPicPr>
          <p:cNvPr id="4" name="Picture 3">
            <a:extLst>
              <a:ext uri="{FF2B5EF4-FFF2-40B4-BE49-F238E27FC236}">
                <a16:creationId xmlns:a16="http://schemas.microsoft.com/office/drawing/2014/main" id="{6147B64E-386C-C1C1-47F5-9094B8D1729E}"/>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304800" y="990600"/>
            <a:ext cx="4265295" cy="393700"/>
          </a:xfrm>
          <a:prstGeom prst="rect">
            <a:avLst/>
          </a:prstGeom>
        </p:spPr>
      </p:pic>
    </p:spTree>
    <p:extLst>
      <p:ext uri="{BB962C8B-B14F-4D97-AF65-F5344CB8AC3E}">
        <p14:creationId xmlns:p14="http://schemas.microsoft.com/office/powerpoint/2010/main" val="1130587199"/>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p15="http://schemas.microsoft.com/office/powerpoint/2012/main" xmlns:p159="http://schemas.microsoft.com/office/powerpoint/2015/09/main">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11661089" y="6492875"/>
            <a:ext cx="517848" cy="365125"/>
          </a:xfrm>
        </p:spPr>
        <p:txBody>
          <a:bodyPr/>
          <a:lstStyle/>
          <a:p>
            <a:fld id="{32D4B517-E49B-41B6-9DBC-23634E0F1CDC}" type="slidenum">
              <a:rPr lang="fr-CA" smtClean="0">
                <a:solidFill>
                  <a:prstClr val="black">
                    <a:tint val="75000"/>
                  </a:prstClr>
                </a:solidFill>
                <a:latin typeface="Calibri"/>
              </a:rPr>
              <a:t>10</a:t>
            </a:fld>
            <a:endParaRPr lang="fr-CA">
              <a:solidFill>
                <a:prstClr val="black">
                  <a:tint val="75000"/>
                </a:prstClr>
              </a:solidFill>
              <a:latin typeface="Calibri"/>
            </a:endParaRPr>
          </a:p>
        </p:txBody>
      </p:sp>
      <p:sp>
        <p:nvSpPr>
          <p:cNvPr id="18" name="Title 5"/>
          <p:cNvSpPr>
            <a:spLocks noGrp="1"/>
          </p:cNvSpPr>
          <p:nvPr>
            <p:ph type="title"/>
            <p:custDataLst>
              <p:tags r:id="rId2"/>
            </p:custDataLst>
          </p:nvPr>
        </p:nvSpPr>
        <p:spPr>
          <a:xfrm>
            <a:off x="609600" y="-6531"/>
            <a:ext cx="5929064" cy="878670"/>
          </a:xfrm>
        </p:spPr>
        <p:txBody>
          <a:bodyPr/>
          <a:lstStyle/>
          <a:p>
            <a:r>
              <a:rPr lang="fr-CA" dirty="0"/>
              <a:t>Pourquoi nous faisons cela – Incidence précoce</a:t>
            </a:r>
          </a:p>
        </p:txBody>
      </p:sp>
      <p:sp>
        <p:nvSpPr>
          <p:cNvPr id="51" name="TextBox 50"/>
          <p:cNvSpPr txBox="1"/>
          <p:nvPr>
            <p:custDataLst>
              <p:tags r:id="rId3"/>
            </p:custDataLst>
          </p:nvPr>
        </p:nvSpPr>
        <p:spPr>
          <a:xfrm>
            <a:off x="2662092" y="2024209"/>
            <a:ext cx="4043508" cy="369332"/>
          </a:xfrm>
          <a:prstGeom prst="rect">
            <a:avLst/>
          </a:prstGeom>
          <a:noFill/>
        </p:spPr>
        <p:txBody>
          <a:bodyPr wrap="square" rtlCol="0">
            <a:spAutoFit/>
          </a:bodyPr>
          <a:lstStyle/>
          <a:p>
            <a:r>
              <a:rPr lang="fr-CA" b="1">
                <a:solidFill>
                  <a:prstClr val="black"/>
                </a:solidFill>
                <a:latin typeface="Calibri"/>
                <a:cs typeface="Arial" panose="020B0604020202020204" pitchFamily="34" charset="0"/>
              </a:rPr>
              <a:t>Peaufiner le problème opérationnel </a:t>
            </a:r>
          </a:p>
        </p:txBody>
      </p:sp>
      <p:grpSp>
        <p:nvGrpSpPr>
          <p:cNvPr id="3" name="Group 2"/>
          <p:cNvGrpSpPr/>
          <p:nvPr>
            <p:custDataLst>
              <p:tags r:id="rId4"/>
            </p:custDataLst>
          </p:nvPr>
        </p:nvGrpSpPr>
        <p:grpSpPr>
          <a:xfrm>
            <a:off x="2169296" y="1952836"/>
            <a:ext cx="5908655" cy="942764"/>
            <a:chOff x="695833" y="1772817"/>
            <a:chExt cx="5908655" cy="942764"/>
          </a:xfrm>
        </p:grpSpPr>
        <p:sp>
          <p:nvSpPr>
            <p:cNvPr id="60" name="Rounded Rectangle 59"/>
            <p:cNvSpPr/>
            <p:nvPr/>
          </p:nvSpPr>
          <p:spPr>
            <a:xfrm>
              <a:off x="833909" y="1772817"/>
              <a:ext cx="5770579" cy="942764"/>
            </a:xfrm>
            <a:prstGeom prst="roundRect">
              <a:avLst>
                <a:gd name="adj" fmla="val 40104"/>
              </a:avLst>
            </a:prstGeom>
            <a:noFill/>
            <a:ln>
              <a:gradFill flip="none" rotWithShape="1">
                <a:gsLst>
                  <a:gs pos="0">
                    <a:schemeClr val="accent3"/>
                  </a:gs>
                  <a:gs pos="100000">
                    <a:schemeClr val="bg1">
                      <a:alpha val="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a:solidFill>
                  <a:prstClr val="black"/>
                </a:solidFill>
                <a:latin typeface="Calibri"/>
                <a:cs typeface="Arial" panose="020B0604020202020204" pitchFamily="34" charset="0"/>
              </a:endParaRPr>
            </a:p>
          </p:txBody>
        </p:sp>
        <p:sp>
          <p:nvSpPr>
            <p:cNvPr id="63" name="Oval 62"/>
            <p:cNvSpPr/>
            <p:nvPr/>
          </p:nvSpPr>
          <p:spPr>
            <a:xfrm>
              <a:off x="695833" y="2047395"/>
              <a:ext cx="377228" cy="373493"/>
            </a:xfrm>
            <a:prstGeom prst="ellipse">
              <a:avLst/>
            </a:prstGeom>
            <a:gradFill flip="none" rotWithShape="1">
              <a:gsLst>
                <a:gs pos="75000">
                  <a:schemeClr val="accent3"/>
                </a:gs>
                <a:gs pos="0">
                  <a:schemeClr val="bg1"/>
                </a:gs>
              </a:gsLst>
              <a:path path="circle">
                <a:fillToRect l="50000" t="50000" r="50000" b="5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latin typeface="Calibri"/>
              </a:endParaRPr>
            </a:p>
          </p:txBody>
        </p:sp>
      </p:grpSp>
      <p:sp>
        <p:nvSpPr>
          <p:cNvPr id="66" name="TextBox 65"/>
          <p:cNvSpPr txBox="1"/>
          <p:nvPr>
            <p:custDataLst>
              <p:tags r:id="rId5"/>
            </p:custDataLst>
          </p:nvPr>
        </p:nvSpPr>
        <p:spPr>
          <a:xfrm>
            <a:off x="2597061" y="3253449"/>
            <a:ext cx="5603888" cy="369332"/>
          </a:xfrm>
          <a:prstGeom prst="rect">
            <a:avLst/>
          </a:prstGeom>
          <a:noFill/>
        </p:spPr>
        <p:txBody>
          <a:bodyPr wrap="square" rtlCol="0">
            <a:spAutoFit/>
          </a:bodyPr>
          <a:lstStyle/>
          <a:p>
            <a:r>
              <a:rPr lang="fr-CA" b="1">
                <a:solidFill>
                  <a:prstClr val="black"/>
                </a:solidFill>
                <a:latin typeface="Calibri"/>
                <a:cs typeface="Arial" panose="020B0604020202020204" pitchFamily="34" charset="0"/>
              </a:rPr>
              <a:t>Renseignements préliminaires fondés sur l’architecture</a:t>
            </a:r>
            <a:endParaRPr lang="fr-CA" b="1">
              <a:solidFill>
                <a:prstClr val="black"/>
              </a:solidFill>
              <a:latin typeface="Calibri"/>
            </a:endParaRPr>
          </a:p>
        </p:txBody>
      </p:sp>
      <p:sp>
        <p:nvSpPr>
          <p:cNvPr id="79" name="TextBox 78"/>
          <p:cNvSpPr txBox="1"/>
          <p:nvPr>
            <p:custDataLst>
              <p:tags r:id="rId6"/>
            </p:custDataLst>
          </p:nvPr>
        </p:nvSpPr>
        <p:spPr>
          <a:xfrm>
            <a:off x="2650216" y="2351421"/>
            <a:ext cx="5770579" cy="523220"/>
          </a:xfrm>
          <a:prstGeom prst="rect">
            <a:avLst/>
          </a:prstGeom>
          <a:noFill/>
        </p:spPr>
        <p:txBody>
          <a:bodyPr wrap="square" rtlCol="0">
            <a:spAutoFit/>
          </a:bodyPr>
          <a:lstStyle/>
          <a:p>
            <a:r>
              <a:rPr lang="fr-CA" sz="1400" i="1" dirty="0">
                <a:latin typeface="Calibri"/>
              </a:rPr>
              <a:t> Les premières conversations sont importantes pour veiller à l’harmonisation de l’orientation avant de déterminer les solutions</a:t>
            </a:r>
            <a:endParaRPr lang="fr-CA" sz="1400" i="1" dirty="0">
              <a:latin typeface="Calibri"/>
              <a:cs typeface="Arial" panose="020B0604020202020204" pitchFamily="34" charset="0"/>
            </a:endParaRPr>
          </a:p>
        </p:txBody>
      </p:sp>
      <p:sp>
        <p:nvSpPr>
          <p:cNvPr id="80" name="TextBox 79"/>
          <p:cNvSpPr txBox="1"/>
          <p:nvPr>
            <p:custDataLst>
              <p:tags r:id="rId7"/>
            </p:custDataLst>
          </p:nvPr>
        </p:nvSpPr>
        <p:spPr>
          <a:xfrm>
            <a:off x="2607652" y="3589369"/>
            <a:ext cx="6214224" cy="518160"/>
          </a:xfrm>
          <a:prstGeom prst="rect">
            <a:avLst/>
          </a:prstGeom>
          <a:noFill/>
        </p:spPr>
        <p:txBody>
          <a:bodyPr wrap="square" rtlCol="0">
            <a:spAutoFit/>
          </a:bodyPr>
          <a:lstStyle/>
          <a:p>
            <a:r>
              <a:rPr lang="fr-CA" sz="1400" i="1" dirty="0">
                <a:solidFill>
                  <a:prstClr val="black"/>
                </a:solidFill>
                <a:latin typeface="Calibri"/>
                <a:cs typeface="Arial" panose="020B0604020202020204" pitchFamily="34" charset="0"/>
              </a:rPr>
              <a:t>Les normes numériques et les normes d’architecture sont intégrées aux processus de gouvernance et de surveillance</a:t>
            </a:r>
          </a:p>
        </p:txBody>
      </p:sp>
      <p:grpSp>
        <p:nvGrpSpPr>
          <p:cNvPr id="4" name="Group 3"/>
          <p:cNvGrpSpPr/>
          <p:nvPr>
            <p:custDataLst>
              <p:tags r:id="rId8"/>
            </p:custDataLst>
          </p:nvPr>
        </p:nvGrpSpPr>
        <p:grpSpPr>
          <a:xfrm>
            <a:off x="2099936" y="3176972"/>
            <a:ext cx="5959193" cy="968870"/>
            <a:chOff x="645295" y="2878326"/>
            <a:chExt cx="5959193" cy="968870"/>
          </a:xfrm>
        </p:grpSpPr>
        <p:sp>
          <p:nvSpPr>
            <p:cNvPr id="69" name="Rounded Rectangle 68"/>
            <p:cNvSpPr/>
            <p:nvPr/>
          </p:nvSpPr>
          <p:spPr>
            <a:xfrm>
              <a:off x="833909" y="2878326"/>
              <a:ext cx="5770579" cy="968870"/>
            </a:xfrm>
            <a:prstGeom prst="roundRect">
              <a:avLst>
                <a:gd name="adj" fmla="val 40104"/>
              </a:avLst>
            </a:prstGeom>
            <a:noFill/>
            <a:ln>
              <a:gradFill flip="none" rotWithShape="1">
                <a:gsLst>
                  <a:gs pos="0">
                    <a:schemeClr val="accent3"/>
                  </a:gs>
                  <a:gs pos="100000">
                    <a:schemeClr val="bg1">
                      <a:alpha val="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a:solidFill>
                  <a:prstClr val="black"/>
                </a:solidFill>
                <a:latin typeface="Calibri"/>
                <a:cs typeface="Arial" panose="020B0604020202020204" pitchFamily="34" charset="0"/>
              </a:endParaRPr>
            </a:p>
          </p:txBody>
        </p:sp>
        <p:sp>
          <p:nvSpPr>
            <p:cNvPr id="81" name="Oval 80"/>
            <p:cNvSpPr/>
            <p:nvPr/>
          </p:nvSpPr>
          <p:spPr>
            <a:xfrm>
              <a:off x="645295" y="3161586"/>
              <a:ext cx="377228" cy="373493"/>
            </a:xfrm>
            <a:prstGeom prst="ellipse">
              <a:avLst/>
            </a:prstGeom>
            <a:gradFill flip="none" rotWithShape="1">
              <a:gsLst>
                <a:gs pos="75000">
                  <a:schemeClr val="accent3"/>
                </a:gs>
                <a:gs pos="0">
                  <a:schemeClr val="bg1"/>
                </a:gs>
              </a:gsLst>
              <a:path path="circle">
                <a:fillToRect l="50000" t="50000" r="50000" b="5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latin typeface="Calibri"/>
              </a:endParaRPr>
            </a:p>
          </p:txBody>
        </p:sp>
      </p:grpSp>
      <p:sp>
        <p:nvSpPr>
          <p:cNvPr id="19" name="TextBox 18"/>
          <p:cNvSpPr txBox="1"/>
          <p:nvPr>
            <p:custDataLst>
              <p:tags r:id="rId9"/>
            </p:custDataLst>
          </p:nvPr>
        </p:nvSpPr>
        <p:spPr>
          <a:xfrm>
            <a:off x="2666421" y="4477586"/>
            <a:ext cx="7101987" cy="365760"/>
          </a:xfrm>
          <a:prstGeom prst="rect">
            <a:avLst/>
          </a:prstGeom>
          <a:noFill/>
        </p:spPr>
        <p:txBody>
          <a:bodyPr wrap="square" rtlCol="0">
            <a:spAutoFit/>
          </a:bodyPr>
          <a:lstStyle/>
          <a:p>
            <a:r>
              <a:rPr lang="fr-CA" b="1">
                <a:solidFill>
                  <a:prstClr val="black"/>
                </a:solidFill>
                <a:latin typeface="Calibri"/>
                <a:cs typeface="Arial" panose="020B0604020202020204" pitchFamily="34" charset="0"/>
              </a:rPr>
              <a:t>Collaboration élargie </a:t>
            </a:r>
            <a:endParaRPr lang="fr-CA" b="1">
              <a:solidFill>
                <a:prstClr val="black"/>
              </a:solidFill>
              <a:latin typeface="Calibri"/>
            </a:endParaRPr>
          </a:p>
        </p:txBody>
      </p:sp>
      <p:sp>
        <p:nvSpPr>
          <p:cNvPr id="20" name="TextBox 19"/>
          <p:cNvSpPr txBox="1"/>
          <p:nvPr>
            <p:custDataLst>
              <p:tags r:id="rId10"/>
            </p:custDataLst>
          </p:nvPr>
        </p:nvSpPr>
        <p:spPr>
          <a:xfrm>
            <a:off x="2677011" y="4813505"/>
            <a:ext cx="6731829" cy="523220"/>
          </a:xfrm>
          <a:prstGeom prst="rect">
            <a:avLst/>
          </a:prstGeom>
          <a:noFill/>
        </p:spPr>
        <p:txBody>
          <a:bodyPr wrap="square" rtlCol="0">
            <a:spAutoFit/>
          </a:bodyPr>
          <a:lstStyle/>
          <a:p>
            <a:r>
              <a:rPr lang="fr-CA" sz="1400" i="1" dirty="0">
                <a:solidFill>
                  <a:prstClr val="black"/>
                </a:solidFill>
                <a:latin typeface="Calibri"/>
                <a:cs typeface="Arial" panose="020B0604020202020204" pitchFamily="34" charset="0"/>
              </a:rPr>
              <a:t>Mettre à profit les connaissances, l’expérience et l’information existante afin de découvrir des synergies qui mèneront à des solutions à l’échelle de l’organisation</a:t>
            </a:r>
          </a:p>
        </p:txBody>
      </p:sp>
      <p:grpSp>
        <p:nvGrpSpPr>
          <p:cNvPr id="21" name="Group 20"/>
          <p:cNvGrpSpPr/>
          <p:nvPr>
            <p:custDataLst>
              <p:tags r:id="rId11"/>
            </p:custDataLst>
          </p:nvPr>
        </p:nvGrpSpPr>
        <p:grpSpPr>
          <a:xfrm>
            <a:off x="2169296" y="4401108"/>
            <a:ext cx="5959193" cy="968870"/>
            <a:chOff x="645295" y="2878326"/>
            <a:chExt cx="5959193" cy="968870"/>
          </a:xfrm>
        </p:grpSpPr>
        <p:sp>
          <p:nvSpPr>
            <p:cNvPr id="22" name="Rounded Rectangle 21"/>
            <p:cNvSpPr/>
            <p:nvPr/>
          </p:nvSpPr>
          <p:spPr>
            <a:xfrm>
              <a:off x="833909" y="2878326"/>
              <a:ext cx="5770579" cy="968870"/>
            </a:xfrm>
            <a:prstGeom prst="roundRect">
              <a:avLst>
                <a:gd name="adj" fmla="val 40104"/>
              </a:avLst>
            </a:prstGeom>
            <a:noFill/>
            <a:ln>
              <a:gradFill flip="none" rotWithShape="1">
                <a:gsLst>
                  <a:gs pos="0">
                    <a:schemeClr val="accent3"/>
                  </a:gs>
                  <a:gs pos="100000">
                    <a:schemeClr val="bg1">
                      <a:alpha val="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a:solidFill>
                  <a:prstClr val="black"/>
                </a:solidFill>
                <a:latin typeface="Calibri"/>
                <a:cs typeface="Arial" panose="020B0604020202020204" pitchFamily="34" charset="0"/>
              </a:endParaRPr>
            </a:p>
          </p:txBody>
        </p:sp>
        <p:sp>
          <p:nvSpPr>
            <p:cNvPr id="23" name="Oval 22"/>
            <p:cNvSpPr/>
            <p:nvPr/>
          </p:nvSpPr>
          <p:spPr>
            <a:xfrm>
              <a:off x="645295" y="3161586"/>
              <a:ext cx="377228" cy="373493"/>
            </a:xfrm>
            <a:prstGeom prst="ellipse">
              <a:avLst/>
            </a:prstGeom>
            <a:gradFill flip="none" rotWithShape="1">
              <a:gsLst>
                <a:gs pos="75000">
                  <a:schemeClr val="accent3"/>
                </a:gs>
                <a:gs pos="0">
                  <a:schemeClr val="bg1"/>
                </a:gs>
              </a:gsLst>
              <a:path path="circle">
                <a:fillToRect l="50000" t="50000" r="50000" b="5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latin typeface="Calibri"/>
              </a:endParaRPr>
            </a:p>
          </p:txBody>
        </p:sp>
      </p:grpSp>
      <p:sp>
        <p:nvSpPr>
          <p:cNvPr id="39" name="Rectangle 5"/>
          <p:cNvSpPr/>
          <p:nvPr>
            <p:custDataLst>
              <p:tags r:id="rId12"/>
            </p:custDataLst>
          </p:nvPr>
        </p:nvSpPr>
        <p:spPr>
          <a:xfrm>
            <a:off x="9846570" y="1675703"/>
            <a:ext cx="1289536" cy="1596227"/>
          </a:xfrm>
          <a:custGeom>
            <a:avLst/>
            <a:gdLst>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223" h="2561350">
                <a:moveTo>
                  <a:pt x="1029052" y="3"/>
                </a:moveTo>
                <a:cubicBezTo>
                  <a:pt x="1198121" y="-691"/>
                  <a:pt x="1366104" y="120921"/>
                  <a:pt x="1243365" y="286050"/>
                </a:cubicBezTo>
                <a:cubicBezTo>
                  <a:pt x="1227255" y="315682"/>
                  <a:pt x="1215473" y="348101"/>
                  <a:pt x="1221229" y="389002"/>
                </a:cubicBezTo>
                <a:cubicBezTo>
                  <a:pt x="1226297" y="528261"/>
                  <a:pt x="1696392" y="461119"/>
                  <a:pt x="1960083" y="361648"/>
                </a:cubicBezTo>
                <a:cubicBezTo>
                  <a:pt x="2053938" y="496394"/>
                  <a:pt x="2071127" y="822506"/>
                  <a:pt x="2067846" y="961234"/>
                </a:cubicBezTo>
                <a:cubicBezTo>
                  <a:pt x="2071715" y="1080232"/>
                  <a:pt x="2015018" y="1106744"/>
                  <a:pt x="1881338" y="1030865"/>
                </a:cubicBezTo>
                <a:cubicBezTo>
                  <a:pt x="1484062" y="845572"/>
                  <a:pt x="1585310" y="1699608"/>
                  <a:pt x="1847663" y="1535481"/>
                </a:cubicBezTo>
                <a:cubicBezTo>
                  <a:pt x="1929415" y="1495441"/>
                  <a:pt x="2055329" y="1373504"/>
                  <a:pt x="2065360" y="1597847"/>
                </a:cubicBezTo>
                <a:cubicBezTo>
                  <a:pt x="2080367" y="1677957"/>
                  <a:pt x="2053974" y="2093695"/>
                  <a:pt x="1945162" y="2187725"/>
                </a:cubicBezTo>
                <a:cubicBezTo>
                  <a:pt x="1805733" y="2151252"/>
                  <a:pt x="1398565" y="2030230"/>
                  <a:pt x="1223492" y="2167002"/>
                </a:cubicBezTo>
                <a:cubicBezTo>
                  <a:pt x="1210011" y="2193452"/>
                  <a:pt x="1212813" y="2230274"/>
                  <a:pt x="1243365" y="2275300"/>
                </a:cubicBezTo>
                <a:cubicBezTo>
                  <a:pt x="1483871" y="2660267"/>
                  <a:pt x="591323" y="2652331"/>
                  <a:pt x="803256" y="2277680"/>
                </a:cubicBezTo>
                <a:cubicBezTo>
                  <a:pt x="852179" y="2213432"/>
                  <a:pt x="836244" y="2132321"/>
                  <a:pt x="723771" y="2109806"/>
                </a:cubicBezTo>
                <a:cubicBezTo>
                  <a:pt x="609542" y="2086940"/>
                  <a:pt x="401355" y="2119754"/>
                  <a:pt x="117884" y="2215080"/>
                </a:cubicBezTo>
                <a:cubicBezTo>
                  <a:pt x="25248" y="2145089"/>
                  <a:pt x="-7310" y="1771407"/>
                  <a:pt x="1340" y="1657531"/>
                </a:cubicBezTo>
                <a:cubicBezTo>
                  <a:pt x="24910" y="1416831"/>
                  <a:pt x="118063" y="1502066"/>
                  <a:pt x="271736" y="1561668"/>
                </a:cubicBezTo>
                <a:cubicBezTo>
                  <a:pt x="483918" y="1635999"/>
                  <a:pt x="591326" y="1022800"/>
                  <a:pt x="249462" y="1045298"/>
                </a:cubicBezTo>
                <a:cubicBezTo>
                  <a:pt x="168753" y="1050498"/>
                  <a:pt x="31973" y="1183628"/>
                  <a:pt x="8800" y="1018431"/>
                </a:cubicBezTo>
                <a:cubicBezTo>
                  <a:pt x="-14373" y="907943"/>
                  <a:pt x="14056" y="478572"/>
                  <a:pt x="110423" y="382371"/>
                </a:cubicBezTo>
                <a:cubicBezTo>
                  <a:pt x="506629" y="514999"/>
                  <a:pt x="790102" y="488473"/>
                  <a:pt x="828213" y="389002"/>
                </a:cubicBezTo>
                <a:cubicBezTo>
                  <a:pt x="838534" y="365427"/>
                  <a:pt x="828962" y="333342"/>
                  <a:pt x="793309" y="283670"/>
                </a:cubicBezTo>
                <a:cubicBezTo>
                  <a:pt x="687343" y="96344"/>
                  <a:pt x="859983" y="698"/>
                  <a:pt x="1029052" y="3"/>
                </a:cubicBezTo>
                <a:close/>
              </a:path>
            </a:pathLst>
          </a:custGeom>
          <a:gradFill flip="none" rotWithShape="1">
            <a:gsLst>
              <a:gs pos="94000">
                <a:srgbClr val="9BBB59">
                  <a:lumMod val="75000"/>
                </a:srgbClr>
              </a:gs>
              <a:gs pos="0">
                <a:srgbClr val="9BBB59">
                  <a:lumMod val="40000"/>
                  <a:lumOff val="60000"/>
                </a:srgbClr>
              </a:gs>
            </a:gsLst>
            <a:lin ang="5400000" scaled="1"/>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fr-CA" kern="0">
              <a:solidFill>
                <a:prstClr val="white"/>
              </a:solidFill>
              <a:latin typeface="Calibri"/>
            </a:endParaRPr>
          </a:p>
        </p:txBody>
      </p:sp>
      <p:sp>
        <p:nvSpPr>
          <p:cNvPr id="40" name="Rectangle 5"/>
          <p:cNvSpPr/>
          <p:nvPr>
            <p:custDataLst>
              <p:tags r:id="rId13"/>
            </p:custDataLst>
          </p:nvPr>
        </p:nvSpPr>
        <p:spPr>
          <a:xfrm rot="5400000">
            <a:off x="9879521" y="2849219"/>
            <a:ext cx="1271670" cy="1596228"/>
          </a:xfrm>
          <a:custGeom>
            <a:avLst/>
            <a:gdLst>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0556" h="2561350">
                <a:moveTo>
                  <a:pt x="1014747" y="3"/>
                </a:moveTo>
                <a:cubicBezTo>
                  <a:pt x="1183816" y="-691"/>
                  <a:pt x="1351799" y="120921"/>
                  <a:pt x="1229060" y="286050"/>
                </a:cubicBezTo>
                <a:cubicBezTo>
                  <a:pt x="1212950" y="315682"/>
                  <a:pt x="1201168" y="348101"/>
                  <a:pt x="1206924" y="389002"/>
                </a:cubicBezTo>
                <a:cubicBezTo>
                  <a:pt x="1211992" y="528261"/>
                  <a:pt x="1716654" y="452477"/>
                  <a:pt x="1954419" y="344364"/>
                </a:cubicBezTo>
                <a:cubicBezTo>
                  <a:pt x="1970498" y="474789"/>
                  <a:pt x="2061145" y="783619"/>
                  <a:pt x="2036260" y="926667"/>
                </a:cubicBezTo>
                <a:cubicBezTo>
                  <a:pt x="2027166" y="1024060"/>
                  <a:pt x="1970476" y="1153289"/>
                  <a:pt x="1849752" y="1060129"/>
                </a:cubicBezTo>
                <a:cubicBezTo>
                  <a:pt x="1475468" y="853624"/>
                  <a:pt x="1487545" y="1649324"/>
                  <a:pt x="1811756" y="1531159"/>
                </a:cubicBezTo>
                <a:cubicBezTo>
                  <a:pt x="1923754" y="1469515"/>
                  <a:pt x="1987209" y="1400411"/>
                  <a:pt x="2036129" y="1616113"/>
                </a:cubicBezTo>
                <a:cubicBezTo>
                  <a:pt x="2051136" y="1730790"/>
                  <a:pt x="1956393" y="2051666"/>
                  <a:pt x="1938318" y="2180265"/>
                </a:cubicBezTo>
                <a:cubicBezTo>
                  <a:pt x="1741694" y="2153739"/>
                  <a:pt x="1359392" y="2007849"/>
                  <a:pt x="1209187" y="2167002"/>
                </a:cubicBezTo>
                <a:cubicBezTo>
                  <a:pt x="1195706" y="2193452"/>
                  <a:pt x="1198508" y="2230274"/>
                  <a:pt x="1229060" y="2275300"/>
                </a:cubicBezTo>
                <a:cubicBezTo>
                  <a:pt x="1469566" y="2660267"/>
                  <a:pt x="567071" y="2652331"/>
                  <a:pt x="779004" y="2277680"/>
                </a:cubicBezTo>
                <a:cubicBezTo>
                  <a:pt x="817979" y="2223379"/>
                  <a:pt x="825787" y="2190096"/>
                  <a:pt x="808937" y="2167002"/>
                </a:cubicBezTo>
                <a:cubicBezTo>
                  <a:pt x="706169" y="2021111"/>
                  <a:pt x="364670" y="2147108"/>
                  <a:pt x="116012" y="2200159"/>
                </a:cubicBezTo>
                <a:cubicBezTo>
                  <a:pt x="57942" y="2073996"/>
                  <a:pt x="976" y="1794778"/>
                  <a:pt x="0" y="1657530"/>
                </a:cubicBezTo>
                <a:cubicBezTo>
                  <a:pt x="23569" y="1399547"/>
                  <a:pt x="142648" y="1475748"/>
                  <a:pt x="248790" y="1539671"/>
                </a:cubicBezTo>
                <a:cubicBezTo>
                  <a:pt x="563771" y="1555589"/>
                  <a:pt x="485163" y="925406"/>
                  <a:pt x="226518" y="1049619"/>
                </a:cubicBezTo>
                <a:cubicBezTo>
                  <a:pt x="150003" y="1086365"/>
                  <a:pt x="56561" y="1164379"/>
                  <a:pt x="16100" y="1005469"/>
                </a:cubicBezTo>
                <a:cubicBezTo>
                  <a:pt x="-32993" y="864734"/>
                  <a:pt x="47286" y="478570"/>
                  <a:pt x="87479" y="369408"/>
                </a:cubicBezTo>
                <a:cubicBezTo>
                  <a:pt x="483685" y="502036"/>
                  <a:pt x="775797" y="488473"/>
                  <a:pt x="813908" y="389002"/>
                </a:cubicBezTo>
                <a:cubicBezTo>
                  <a:pt x="824229" y="365427"/>
                  <a:pt x="814657" y="333342"/>
                  <a:pt x="779004" y="283670"/>
                </a:cubicBezTo>
                <a:cubicBezTo>
                  <a:pt x="673038" y="96344"/>
                  <a:pt x="845678" y="698"/>
                  <a:pt x="1014747" y="3"/>
                </a:cubicBezTo>
                <a:close/>
              </a:path>
            </a:pathLst>
          </a:custGeom>
          <a:gradFill flip="none" rotWithShape="1">
            <a:gsLst>
              <a:gs pos="94000">
                <a:srgbClr val="9BBB59">
                  <a:lumMod val="75000"/>
                </a:srgbClr>
              </a:gs>
              <a:gs pos="0">
                <a:srgbClr val="9BBB59">
                  <a:lumMod val="40000"/>
                  <a:lumOff val="60000"/>
                </a:srgbClr>
              </a:gs>
            </a:gsLst>
            <a:lin ang="5400000" scaled="1"/>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fr-CA" kern="0">
              <a:solidFill>
                <a:prstClr val="white"/>
              </a:solidFill>
              <a:latin typeface="Calibri"/>
            </a:endParaRPr>
          </a:p>
        </p:txBody>
      </p:sp>
      <p:sp>
        <p:nvSpPr>
          <p:cNvPr id="41" name="Rectangle 5"/>
          <p:cNvSpPr/>
          <p:nvPr>
            <p:custDataLst>
              <p:tags r:id="rId14"/>
            </p:custDataLst>
          </p:nvPr>
        </p:nvSpPr>
        <p:spPr>
          <a:xfrm flipV="1">
            <a:off x="9876814" y="3988348"/>
            <a:ext cx="1289749" cy="1596227"/>
          </a:xfrm>
          <a:custGeom>
            <a:avLst/>
            <a:gdLst>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563" h="2561350">
                <a:moveTo>
                  <a:pt x="1028762" y="3"/>
                </a:moveTo>
                <a:cubicBezTo>
                  <a:pt x="1197831" y="-691"/>
                  <a:pt x="1365814" y="120921"/>
                  <a:pt x="1243075" y="286050"/>
                </a:cubicBezTo>
                <a:cubicBezTo>
                  <a:pt x="1226965" y="315682"/>
                  <a:pt x="1215183" y="348101"/>
                  <a:pt x="1220939" y="389002"/>
                </a:cubicBezTo>
                <a:cubicBezTo>
                  <a:pt x="1226007" y="528261"/>
                  <a:pt x="1696102" y="461119"/>
                  <a:pt x="1959793" y="361648"/>
                </a:cubicBezTo>
                <a:cubicBezTo>
                  <a:pt x="2053648" y="496394"/>
                  <a:pt x="2070837" y="822506"/>
                  <a:pt x="2067556" y="961234"/>
                </a:cubicBezTo>
                <a:cubicBezTo>
                  <a:pt x="2071425" y="1080232"/>
                  <a:pt x="2014728" y="1106744"/>
                  <a:pt x="1881048" y="1030865"/>
                </a:cubicBezTo>
                <a:cubicBezTo>
                  <a:pt x="1483772" y="845572"/>
                  <a:pt x="1585020" y="1699608"/>
                  <a:pt x="1847373" y="1535481"/>
                </a:cubicBezTo>
                <a:cubicBezTo>
                  <a:pt x="1929125" y="1495441"/>
                  <a:pt x="2055039" y="1373504"/>
                  <a:pt x="2065070" y="1597847"/>
                </a:cubicBezTo>
                <a:cubicBezTo>
                  <a:pt x="2080077" y="1677957"/>
                  <a:pt x="2061145" y="2086235"/>
                  <a:pt x="1952333" y="2180265"/>
                </a:cubicBezTo>
                <a:cubicBezTo>
                  <a:pt x="1755709" y="2153739"/>
                  <a:pt x="1373407" y="2007849"/>
                  <a:pt x="1223202" y="2167002"/>
                </a:cubicBezTo>
                <a:cubicBezTo>
                  <a:pt x="1209721" y="2193452"/>
                  <a:pt x="1212523" y="2230274"/>
                  <a:pt x="1243075" y="2275300"/>
                </a:cubicBezTo>
                <a:cubicBezTo>
                  <a:pt x="1483581" y="2660267"/>
                  <a:pt x="581086" y="2652331"/>
                  <a:pt x="793019" y="2277680"/>
                </a:cubicBezTo>
                <a:cubicBezTo>
                  <a:pt x="831994" y="2223379"/>
                  <a:pt x="839802" y="2190096"/>
                  <a:pt x="822952" y="2167002"/>
                </a:cubicBezTo>
                <a:cubicBezTo>
                  <a:pt x="720184" y="2021111"/>
                  <a:pt x="378685" y="2147108"/>
                  <a:pt x="130027" y="2200159"/>
                </a:cubicBezTo>
                <a:cubicBezTo>
                  <a:pt x="37391" y="2130168"/>
                  <a:pt x="-7600" y="1771407"/>
                  <a:pt x="1050" y="1657531"/>
                </a:cubicBezTo>
                <a:cubicBezTo>
                  <a:pt x="24620" y="1416831"/>
                  <a:pt x="117773" y="1502066"/>
                  <a:pt x="271446" y="1561668"/>
                </a:cubicBezTo>
                <a:cubicBezTo>
                  <a:pt x="483628" y="1635999"/>
                  <a:pt x="591036" y="1022800"/>
                  <a:pt x="249172" y="1045298"/>
                </a:cubicBezTo>
                <a:cubicBezTo>
                  <a:pt x="168463" y="1050498"/>
                  <a:pt x="31683" y="1183628"/>
                  <a:pt x="8510" y="1018431"/>
                </a:cubicBezTo>
                <a:cubicBezTo>
                  <a:pt x="-14663" y="907943"/>
                  <a:pt x="13766" y="478572"/>
                  <a:pt x="110133" y="382371"/>
                </a:cubicBezTo>
                <a:cubicBezTo>
                  <a:pt x="506339" y="514999"/>
                  <a:pt x="789812" y="488473"/>
                  <a:pt x="827923" y="389002"/>
                </a:cubicBezTo>
                <a:cubicBezTo>
                  <a:pt x="838244" y="365427"/>
                  <a:pt x="828672" y="333342"/>
                  <a:pt x="793019" y="283670"/>
                </a:cubicBezTo>
                <a:cubicBezTo>
                  <a:pt x="687053" y="96344"/>
                  <a:pt x="859693" y="698"/>
                  <a:pt x="1028762" y="3"/>
                </a:cubicBezTo>
                <a:close/>
              </a:path>
            </a:pathLst>
          </a:custGeom>
          <a:gradFill flip="none" rotWithShape="1">
            <a:gsLst>
              <a:gs pos="94000">
                <a:srgbClr val="9BBB59">
                  <a:lumMod val="75000"/>
                </a:srgbClr>
              </a:gs>
              <a:gs pos="0">
                <a:srgbClr val="9BBB59">
                  <a:lumMod val="40000"/>
                  <a:lumOff val="60000"/>
                </a:srgbClr>
              </a:gs>
            </a:gsLst>
            <a:lin ang="5400000" scaled="1"/>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fr-CA" kern="0">
              <a:solidFill>
                <a:prstClr val="white"/>
              </a:solidFill>
              <a:latin typeface="Calibri"/>
            </a:endParaRPr>
          </a:p>
        </p:txBody>
      </p:sp>
      <p:sp>
        <p:nvSpPr>
          <p:cNvPr id="29" name="TextBox 28"/>
          <p:cNvSpPr txBox="1"/>
          <p:nvPr>
            <p:custDataLst>
              <p:tags r:id="rId15"/>
            </p:custDataLst>
          </p:nvPr>
        </p:nvSpPr>
        <p:spPr>
          <a:xfrm>
            <a:off x="10338169" y="2151420"/>
            <a:ext cx="367037" cy="584775"/>
          </a:xfrm>
          <a:prstGeom prst="rect">
            <a:avLst/>
          </a:prstGeom>
          <a:noFill/>
        </p:spPr>
        <p:txBody>
          <a:bodyPr wrap="square" rtlCol="0">
            <a:spAutoFit/>
          </a:bodyPr>
          <a:lstStyle/>
          <a:p>
            <a:pPr algn="ctr"/>
            <a:r>
              <a:rPr lang="fr-CA" sz="3200" b="1">
                <a:solidFill>
                  <a:prstClr val="white"/>
                </a:solidFill>
                <a:effectLst>
                  <a:outerShdw blurRad="38100" dist="38100" dir="2700000" algn="tl">
                    <a:srgbClr val="000000">
                      <a:alpha val="43137"/>
                    </a:srgbClr>
                  </a:outerShdw>
                </a:effectLst>
                <a:latin typeface="Calibri"/>
              </a:rPr>
              <a:t>1</a:t>
            </a:r>
          </a:p>
        </p:txBody>
      </p:sp>
      <p:sp>
        <p:nvSpPr>
          <p:cNvPr id="30" name="TextBox 29"/>
          <p:cNvSpPr txBox="1"/>
          <p:nvPr>
            <p:custDataLst>
              <p:tags r:id="rId16"/>
            </p:custDataLst>
          </p:nvPr>
        </p:nvSpPr>
        <p:spPr>
          <a:xfrm>
            <a:off x="10338169" y="3351970"/>
            <a:ext cx="367037" cy="584775"/>
          </a:xfrm>
          <a:prstGeom prst="rect">
            <a:avLst/>
          </a:prstGeom>
          <a:noFill/>
        </p:spPr>
        <p:txBody>
          <a:bodyPr wrap="square" rtlCol="0">
            <a:spAutoFit/>
          </a:bodyPr>
          <a:lstStyle/>
          <a:p>
            <a:pPr algn="ctr"/>
            <a:r>
              <a:rPr lang="fr-CA" sz="3200" b="1">
                <a:solidFill>
                  <a:prstClr val="white"/>
                </a:solidFill>
                <a:effectLst>
                  <a:outerShdw blurRad="38100" dist="38100" dir="2700000" algn="tl">
                    <a:srgbClr val="000000">
                      <a:alpha val="43137"/>
                    </a:srgbClr>
                  </a:outerShdw>
                </a:effectLst>
                <a:latin typeface="Calibri"/>
              </a:rPr>
              <a:t>2</a:t>
            </a:r>
          </a:p>
        </p:txBody>
      </p:sp>
      <p:sp>
        <p:nvSpPr>
          <p:cNvPr id="44" name="TextBox 43"/>
          <p:cNvSpPr txBox="1"/>
          <p:nvPr>
            <p:custDataLst>
              <p:tags r:id="rId17"/>
            </p:custDataLst>
          </p:nvPr>
        </p:nvSpPr>
        <p:spPr>
          <a:xfrm>
            <a:off x="10331552" y="4513664"/>
            <a:ext cx="367037" cy="584775"/>
          </a:xfrm>
          <a:prstGeom prst="rect">
            <a:avLst/>
          </a:prstGeom>
          <a:noFill/>
        </p:spPr>
        <p:txBody>
          <a:bodyPr wrap="square" rtlCol="0">
            <a:spAutoFit/>
          </a:bodyPr>
          <a:lstStyle/>
          <a:p>
            <a:pPr algn="ctr"/>
            <a:r>
              <a:rPr lang="fr-CA" sz="3200" b="1">
                <a:solidFill>
                  <a:prstClr val="white"/>
                </a:solidFill>
                <a:effectLst>
                  <a:outerShdw blurRad="38100" dist="38100" dir="2700000" algn="tl">
                    <a:srgbClr val="000000">
                      <a:alpha val="43137"/>
                    </a:srgbClr>
                  </a:outerShdw>
                </a:effectLst>
                <a:latin typeface="Calibri"/>
              </a:rPr>
              <a:t>3</a:t>
            </a:r>
          </a:p>
        </p:txBody>
      </p:sp>
      <p:sp>
        <p:nvSpPr>
          <p:cNvPr id="26" name="TextBox 25"/>
          <p:cNvSpPr txBox="1"/>
          <p:nvPr>
            <p:custDataLst>
              <p:tags r:id="rId18"/>
            </p:custDataLst>
          </p:nvPr>
        </p:nvSpPr>
        <p:spPr>
          <a:xfrm>
            <a:off x="2450224" y="6039476"/>
            <a:ext cx="8141575" cy="307777"/>
          </a:xfrm>
          <a:prstGeom prst="rect">
            <a:avLst/>
          </a:prstGeom>
          <a:noFill/>
        </p:spPr>
        <p:txBody>
          <a:bodyPr wrap="square" rtlCol="0">
            <a:spAutoFit/>
          </a:bodyPr>
          <a:lstStyle/>
          <a:p>
            <a:r>
              <a:rPr lang="fr-CA" sz="1400" i="1" dirty="0">
                <a:solidFill>
                  <a:prstClr val="black"/>
                </a:solidFill>
                <a:latin typeface="Calibri"/>
                <a:cs typeface="Arial" panose="020B0604020202020204" pitchFamily="34" charset="0"/>
              </a:rPr>
              <a:t>L’ajout de normes et de gouvernance continue de faire une différence dans le cadre des projets ministériels. </a:t>
            </a:r>
          </a:p>
        </p:txBody>
      </p:sp>
    </p:spTree>
    <p:extLst>
      <p:ext uri="{BB962C8B-B14F-4D97-AF65-F5344CB8AC3E}">
        <p14:creationId xmlns:p14="http://schemas.microsoft.com/office/powerpoint/2010/main" val="2184259879"/>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xmlns:p15="http://schemas.microsoft.com/office/powerpoint/2012/main" xmlns:p159="http://schemas.microsoft.com/office/powerpoint/2015/09/ma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F7CD4A0-D46F-430E-87D0-BE456759BF14}"/>
              </a:ext>
            </a:extLst>
          </p:cNvPr>
          <p:cNvGrpSpPr/>
          <p:nvPr>
            <p:custDataLst>
              <p:tags r:id="rId1"/>
            </p:custDataLst>
          </p:nvPr>
        </p:nvGrpSpPr>
        <p:grpSpPr>
          <a:xfrm>
            <a:off x="6476999" y="3292041"/>
            <a:ext cx="5141374" cy="3148324"/>
            <a:chOff x="7035032" y="3535438"/>
            <a:chExt cx="4193011" cy="2482242"/>
          </a:xfrm>
        </p:grpSpPr>
        <p:sp>
          <p:nvSpPr>
            <p:cNvPr id="21" name="Rectangle 20"/>
            <p:cNvSpPr/>
            <p:nvPr/>
          </p:nvSpPr>
          <p:spPr>
            <a:xfrm>
              <a:off x="7041355" y="3535438"/>
              <a:ext cx="4186688" cy="2482242"/>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3" name="Rounded Rectangle 22"/>
            <p:cNvSpPr/>
            <p:nvPr/>
          </p:nvSpPr>
          <p:spPr>
            <a:xfrm>
              <a:off x="7035032" y="3535439"/>
              <a:ext cx="4095204" cy="28742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a:solidFill>
                    <a:schemeClr val="bg1"/>
                  </a:solidFill>
                </a:rPr>
                <a:t>Définition… </a:t>
              </a:r>
            </a:p>
          </p:txBody>
        </p:sp>
      </p:grpSp>
      <p:sp>
        <p:nvSpPr>
          <p:cNvPr id="2" name="Slide Number Placeholder 1"/>
          <p:cNvSpPr>
            <a:spLocks noGrp="1"/>
          </p:cNvSpPr>
          <p:nvPr>
            <p:ph type="sldNum" sz="quarter" idx="12"/>
            <p:custDataLst>
              <p:tags r:id="rId2"/>
            </p:custDataLst>
          </p:nvPr>
        </p:nvSpPr>
        <p:spPr>
          <a:xfrm>
            <a:off x="11602144" y="6520259"/>
            <a:ext cx="589856" cy="365125"/>
          </a:xfrm>
        </p:spPr>
        <p:txBody>
          <a:bodyPr/>
          <a:lstStyle/>
          <a:p>
            <a:fld id="{32D4B517-E49B-41B6-9DBC-23634E0F1CDC}" type="slidenum">
              <a:rPr lang="fr-CA" smtClean="0"/>
              <a:t>11</a:t>
            </a:fld>
            <a:endParaRPr lang="fr-CA" dirty="0"/>
          </a:p>
        </p:txBody>
      </p:sp>
      <p:sp>
        <p:nvSpPr>
          <p:cNvPr id="4" name="Title 3"/>
          <p:cNvSpPr>
            <a:spLocks noGrp="1"/>
          </p:cNvSpPr>
          <p:nvPr>
            <p:ph type="title"/>
            <p:custDataLst>
              <p:tags r:id="rId3"/>
            </p:custDataLst>
          </p:nvPr>
        </p:nvSpPr>
        <p:spPr>
          <a:xfrm>
            <a:off x="551384" y="111262"/>
            <a:ext cx="7413202" cy="554634"/>
          </a:xfrm>
        </p:spPr>
        <p:txBody>
          <a:bodyPr/>
          <a:lstStyle/>
          <a:p>
            <a:r>
              <a:rPr lang="fr-CA" b="1" dirty="0">
                <a:latin typeface="+mn-lt"/>
              </a:rPr>
              <a:t>Facteurs opérationnels et le M</a:t>
            </a:r>
            <a:r>
              <a:rPr lang="fr-CA" sz="1800" b="1" dirty="0">
                <a:latin typeface="+mn-lt"/>
              </a:rPr>
              <a:t>odèle des </a:t>
            </a:r>
            <a:r>
              <a:rPr lang="fr-CA" b="1" dirty="0">
                <a:latin typeface="+mn-lt"/>
              </a:rPr>
              <a:t>C</a:t>
            </a:r>
            <a:r>
              <a:rPr lang="fr-CA" sz="1800" b="1" dirty="0">
                <a:latin typeface="+mn-lt"/>
              </a:rPr>
              <a:t>apacités</a:t>
            </a:r>
            <a:r>
              <a:rPr lang="fr-CA" b="1" dirty="0">
                <a:latin typeface="+mn-lt"/>
              </a:rPr>
              <a:t> O</a:t>
            </a:r>
            <a:r>
              <a:rPr lang="fr-CA" sz="1800" b="1" dirty="0">
                <a:latin typeface="+mn-lt"/>
              </a:rPr>
              <a:t>pérationnelles</a:t>
            </a:r>
            <a:r>
              <a:rPr lang="fr-CA" b="1" dirty="0">
                <a:latin typeface="+mn-lt"/>
              </a:rPr>
              <a:t> du GC…</a:t>
            </a:r>
          </a:p>
        </p:txBody>
      </p:sp>
      <p:pic>
        <p:nvPicPr>
          <p:cNvPr id="10" name="Picture 9"/>
          <p:cNvPicPr>
            <a:picLocks noChangeAspect="1"/>
          </p:cNvPicPr>
          <p:nvPr>
            <p:custDataLst>
              <p:tags r:id="rId4"/>
            </p:custDataLst>
          </p:nvPr>
        </p:nvPicPr>
        <p:blipFill>
          <a:blip r:embed="rId14"/>
          <a:stretch>
            <a:fillRect/>
          </a:stretch>
        </p:blipFill>
        <p:spPr>
          <a:xfrm>
            <a:off x="1011671" y="3263686"/>
            <a:ext cx="4864692" cy="3148325"/>
          </a:xfrm>
          <a:prstGeom prst="rect">
            <a:avLst/>
          </a:prstGeom>
        </p:spPr>
      </p:pic>
      <p:sp>
        <p:nvSpPr>
          <p:cNvPr id="13" name="Rounded Rectangle 12"/>
          <p:cNvSpPr/>
          <p:nvPr>
            <p:custDataLst>
              <p:tags r:id="rId5"/>
            </p:custDataLst>
          </p:nvPr>
        </p:nvSpPr>
        <p:spPr>
          <a:xfrm>
            <a:off x="728937" y="1182475"/>
            <a:ext cx="10873207" cy="1828800"/>
          </a:xfrm>
          <a:prstGeom prst="roundRect">
            <a:avLst/>
          </a:prstGeom>
          <a:gradFill flip="none" rotWithShape="1">
            <a:gsLst>
              <a:gs pos="75000">
                <a:schemeClr val="bg1">
                  <a:lumMod val="85000"/>
                </a:schemeClr>
              </a:gs>
              <a:gs pos="0">
                <a:schemeClr val="bg1"/>
              </a:gs>
            </a:gsLst>
            <a:path path="circle">
              <a:fillToRect l="50000" t="50000" r="50000" b="5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Rectangle 4"/>
          <p:cNvSpPr/>
          <p:nvPr>
            <p:custDataLst>
              <p:tags r:id="rId6"/>
            </p:custDataLst>
          </p:nvPr>
        </p:nvSpPr>
        <p:spPr>
          <a:xfrm>
            <a:off x="1199456" y="1274521"/>
            <a:ext cx="10153128" cy="1508760"/>
          </a:xfrm>
          <a:prstGeom prst="rect">
            <a:avLst/>
          </a:prstGeom>
        </p:spPr>
        <p:txBody>
          <a:bodyPr wrap="square">
            <a:spAutoFit/>
          </a:bodyPr>
          <a:lstStyle/>
          <a:p>
            <a:pPr>
              <a:spcAft>
                <a:spcPts val="600"/>
              </a:spcAft>
            </a:pPr>
            <a:r>
              <a:rPr lang="fr-CA" dirty="0"/>
              <a:t>L’</a:t>
            </a:r>
            <a:r>
              <a:rPr lang="fr-CA" b="1" dirty="0"/>
              <a:t>architecture intégrée… </a:t>
            </a:r>
            <a:r>
              <a:rPr lang="fr-CA" dirty="0"/>
              <a:t>représente une vue opérationnelle holistique et multidimensionnelle : </a:t>
            </a:r>
          </a:p>
          <a:p>
            <a:r>
              <a:rPr lang="fr-CA" sz="1400" dirty="0"/>
              <a:t>des capacités, de la prestation de valeur de bout en bout, de l’information et de la structure organisationnelle, ainsi que des relations entre ces vues opérationnelles et les stratégies, les produits, les politiques, les initiatives et les intervenants. </a:t>
            </a:r>
          </a:p>
          <a:p>
            <a:endParaRPr lang="fr-CA" sz="1400" dirty="0"/>
          </a:p>
          <a:p>
            <a:r>
              <a:rPr lang="fr-CA" sz="1400" dirty="0"/>
              <a:t>L’architecture intégrée nous donne une façon d’examiner nos organisations sous un angle différent, afin de </a:t>
            </a:r>
            <a:r>
              <a:rPr lang="fr-CA" sz="1400" b="1" dirty="0"/>
              <a:t>discerner</a:t>
            </a:r>
            <a:r>
              <a:rPr lang="fr-CA" sz="1400" dirty="0"/>
              <a:t> les points </a:t>
            </a:r>
            <a:r>
              <a:rPr lang="fr-CA" sz="1400" b="1" dirty="0"/>
              <a:t>communs</a:t>
            </a:r>
            <a:r>
              <a:rPr lang="fr-CA" sz="1400" dirty="0"/>
              <a:t>, les différences et les particularités uniques. Elle nous permet de travailler en tant qu’organisation cohérente. </a:t>
            </a:r>
          </a:p>
        </p:txBody>
      </p:sp>
      <p:sp>
        <p:nvSpPr>
          <p:cNvPr id="20" name="Oval 19"/>
          <p:cNvSpPr/>
          <p:nvPr>
            <p:custDataLst>
              <p:tags r:id="rId7"/>
            </p:custDataLst>
          </p:nvPr>
        </p:nvSpPr>
        <p:spPr>
          <a:xfrm>
            <a:off x="1215008" y="1703867"/>
            <a:ext cx="986408" cy="228600"/>
          </a:xfrm>
          <a:prstGeom prst="ellipse">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dirty="0"/>
          </a:p>
        </p:txBody>
      </p:sp>
      <p:sp>
        <p:nvSpPr>
          <p:cNvPr id="22" name="Rectangle 21"/>
          <p:cNvSpPr/>
          <p:nvPr>
            <p:custDataLst>
              <p:tags r:id="rId8"/>
            </p:custDataLst>
          </p:nvPr>
        </p:nvSpPr>
        <p:spPr>
          <a:xfrm>
            <a:off x="6705599" y="3798374"/>
            <a:ext cx="4912774" cy="2225040"/>
          </a:xfrm>
          <a:prstGeom prst="rect">
            <a:avLst/>
          </a:prstGeom>
          <a:noFill/>
        </p:spPr>
        <p:txBody>
          <a:bodyPr wrap="square">
            <a:spAutoFit/>
          </a:bodyPr>
          <a:lstStyle/>
          <a:p>
            <a:pPr marL="174625" indent="-174625">
              <a:buFont typeface="Wingdings" panose="05000000000000000000" pitchFamily="2" charset="2"/>
              <a:buChar char="§"/>
              <a:defRPr/>
            </a:pPr>
            <a:r>
              <a:rPr lang="fr-CA" sz="1400" dirty="0"/>
              <a:t>Le </a:t>
            </a:r>
            <a:r>
              <a:rPr lang="fr-CA" sz="1400" b="1" dirty="0"/>
              <a:t>concept de la capacité </a:t>
            </a:r>
            <a:r>
              <a:rPr lang="fr-CA" sz="1400" dirty="0"/>
              <a:t>est une vue descendante d’une organisation.  </a:t>
            </a:r>
          </a:p>
          <a:p>
            <a:pPr marL="174625" indent="-174625">
              <a:buFont typeface="Wingdings" panose="05000000000000000000" pitchFamily="2" charset="2"/>
              <a:buChar char="§"/>
              <a:defRPr/>
            </a:pPr>
            <a:endParaRPr lang="fr-CA" sz="1400" dirty="0"/>
          </a:p>
          <a:p>
            <a:pPr marL="174625" indent="-174625">
              <a:buFont typeface="Wingdings" panose="05000000000000000000" pitchFamily="2" charset="2"/>
              <a:buChar char="§"/>
              <a:defRPr/>
            </a:pPr>
            <a:r>
              <a:rPr lang="fr-CA" sz="1400" dirty="0"/>
              <a:t>Il permet d’examiner les principales composantes d’une organisation de façon holistique, ce qui comprend les personnes, les processus, les renseignements et les technologies.</a:t>
            </a:r>
          </a:p>
          <a:p>
            <a:pPr marL="174625" indent="-174625">
              <a:buFont typeface="Wingdings" panose="05000000000000000000" pitchFamily="2" charset="2"/>
              <a:buChar char="§"/>
              <a:defRPr/>
            </a:pPr>
            <a:endParaRPr lang="fr-CA" sz="1400" dirty="0"/>
          </a:p>
          <a:p>
            <a:pPr marL="174625" indent="-174625">
              <a:buFont typeface="Wingdings" panose="05000000000000000000" pitchFamily="2" charset="2"/>
              <a:buChar char="§"/>
              <a:defRPr/>
            </a:pPr>
            <a:r>
              <a:rPr lang="fr-CA" sz="1400" dirty="0"/>
              <a:t>Il s’agit du « </a:t>
            </a:r>
            <a:r>
              <a:rPr lang="fr-CA" sz="1400" b="1" dirty="0"/>
              <a:t>quoi</a:t>
            </a:r>
            <a:r>
              <a:rPr lang="fr-CA" sz="1400" dirty="0"/>
              <a:t> » et du « pourquoi », et non du « comment », du « qui » ou du « où ».</a:t>
            </a:r>
          </a:p>
        </p:txBody>
      </p:sp>
      <p:sp>
        <p:nvSpPr>
          <p:cNvPr id="14" name="TextBox 13">
            <a:extLst>
              <a:ext uri="{FF2B5EF4-FFF2-40B4-BE49-F238E27FC236}">
                <a16:creationId xmlns:a16="http://schemas.microsoft.com/office/drawing/2014/main" id="{BCC08FD9-3DBE-4218-A7DC-4CD33AE6EF6A}"/>
              </a:ext>
            </a:extLst>
          </p:cNvPr>
          <p:cNvSpPr txBox="1"/>
          <p:nvPr>
            <p:custDataLst>
              <p:tags r:id="rId9"/>
            </p:custDataLst>
          </p:nvPr>
        </p:nvSpPr>
        <p:spPr>
          <a:xfrm>
            <a:off x="1002707" y="6337755"/>
            <a:ext cx="5021445" cy="215444"/>
          </a:xfrm>
          <a:prstGeom prst="rect">
            <a:avLst/>
          </a:prstGeom>
          <a:noFill/>
        </p:spPr>
        <p:txBody>
          <a:bodyPr wrap="square">
            <a:spAutoFit/>
          </a:bodyPr>
          <a:lstStyle/>
          <a:p>
            <a:r>
              <a:rPr lang="fr-CA" sz="800" dirty="0">
                <a:hlinkClick r:id="rId15"/>
              </a:rPr>
              <a:t>Architecture intégrée du gouvernement du Canada (GC)/Modèle des capacités opérationnelles – wiki (gccollab.ca) </a:t>
            </a:r>
            <a:endParaRPr lang="fr-CA" sz="800" dirty="0"/>
          </a:p>
        </p:txBody>
      </p:sp>
      <p:sp>
        <p:nvSpPr>
          <p:cNvPr id="19" name="Freeform: Shape 18">
            <a:extLst>
              <a:ext uri="{FF2B5EF4-FFF2-40B4-BE49-F238E27FC236}">
                <a16:creationId xmlns:a16="http://schemas.microsoft.com/office/drawing/2014/main" id="{84A7EF4E-C5E7-42D1-A14C-D6898FF7A566}"/>
              </a:ext>
            </a:extLst>
          </p:cNvPr>
          <p:cNvSpPr/>
          <p:nvPr>
            <p:custDataLst>
              <p:tags r:id="rId10"/>
            </p:custDataLst>
          </p:nvPr>
        </p:nvSpPr>
        <p:spPr>
          <a:xfrm>
            <a:off x="228600" y="1818167"/>
            <a:ext cx="986408" cy="1828800"/>
          </a:xfrm>
          <a:custGeom>
            <a:avLst/>
            <a:gdLst>
              <a:gd name="connsiteX0" fmla="*/ 831607 w 831607"/>
              <a:gd name="connsiteY0" fmla="*/ 0 h 1828800"/>
              <a:gd name="connsiteX1" fmla="*/ 97961 w 831607"/>
              <a:gd name="connsiteY1" fmla="*/ 404038 h 1828800"/>
              <a:gd name="connsiteX2" fmla="*/ 23533 w 831607"/>
              <a:gd name="connsiteY2" fmla="*/ 1318438 h 1828800"/>
              <a:gd name="connsiteX3" fmla="*/ 246817 w 831607"/>
              <a:gd name="connsiteY3" fmla="*/ 1679945 h 1828800"/>
              <a:gd name="connsiteX4" fmla="*/ 640221 w 831607"/>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606" h="1828800">
                <a:moveTo>
                  <a:pt x="831607" y="0"/>
                </a:moveTo>
                <a:cubicBezTo>
                  <a:pt x="532123" y="92149"/>
                  <a:pt x="232640" y="184298"/>
                  <a:pt x="97961" y="404038"/>
                </a:cubicBezTo>
                <a:cubicBezTo>
                  <a:pt x="-36718" y="623778"/>
                  <a:pt x="-1276" y="1105787"/>
                  <a:pt x="23533" y="1318438"/>
                </a:cubicBezTo>
                <a:cubicBezTo>
                  <a:pt x="48342" y="1531089"/>
                  <a:pt x="144036" y="1594885"/>
                  <a:pt x="246817" y="1679945"/>
                </a:cubicBezTo>
                <a:cubicBezTo>
                  <a:pt x="349598" y="1765005"/>
                  <a:pt x="494909" y="1796902"/>
                  <a:pt x="640221" y="182880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24" name="Group 23">
            <a:extLst>
              <a:ext uri="{FF2B5EF4-FFF2-40B4-BE49-F238E27FC236}">
                <a16:creationId xmlns:a16="http://schemas.microsoft.com/office/drawing/2014/main" id="{068F5301-85CE-447E-8A60-2F8AFA322450}"/>
              </a:ext>
            </a:extLst>
          </p:cNvPr>
          <p:cNvGrpSpPr/>
          <p:nvPr>
            <p:custDataLst>
              <p:tags r:id="rId11"/>
            </p:custDataLst>
          </p:nvPr>
        </p:nvGrpSpPr>
        <p:grpSpPr>
          <a:xfrm>
            <a:off x="10384799" y="121158"/>
            <a:ext cx="1861803" cy="633950"/>
            <a:chOff x="9347725" y="574305"/>
            <a:chExt cx="1861803" cy="2139966"/>
          </a:xfrm>
        </p:grpSpPr>
        <p:grpSp>
          <p:nvGrpSpPr>
            <p:cNvPr id="25" name="Group 24">
              <a:extLst>
                <a:ext uri="{FF2B5EF4-FFF2-40B4-BE49-F238E27FC236}">
                  <a16:creationId xmlns:a16="http://schemas.microsoft.com/office/drawing/2014/main" id="{EC709CE7-4EE8-4888-B026-72C5DE3F169A}"/>
                </a:ext>
              </a:extLst>
            </p:cNvPr>
            <p:cNvGrpSpPr/>
            <p:nvPr/>
          </p:nvGrpSpPr>
          <p:grpSpPr>
            <a:xfrm>
              <a:off x="9347725" y="709978"/>
              <a:ext cx="1861803" cy="2004293"/>
              <a:chOff x="3360738" y="1493838"/>
              <a:chExt cx="2544762" cy="2739520"/>
            </a:xfrm>
          </p:grpSpPr>
          <p:pic>
            <p:nvPicPr>
              <p:cNvPr id="27" name="Picture 26">
                <a:extLst>
                  <a:ext uri="{FF2B5EF4-FFF2-40B4-BE49-F238E27FC236}">
                    <a16:creationId xmlns:a16="http://schemas.microsoft.com/office/drawing/2014/main" id="{B3E8D4F5-1F60-49EB-A4F5-95778EA9AA9F}"/>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17">
                <a:extLst>
                  <a:ext uri="{FF2B5EF4-FFF2-40B4-BE49-F238E27FC236}">
                    <a16:creationId xmlns:a16="http://schemas.microsoft.com/office/drawing/2014/main" id="{546E6FD9-561F-416B-9603-A04BEC2D294E}"/>
                  </a:ext>
                </a:extLst>
              </p:cNvPr>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dirty="0">
                    <a:solidFill>
                      <a:srgbClr val="000000"/>
                    </a:solidFill>
                    <a:latin typeface="Comic Sans MS" panose="030F0702030302020204" pitchFamily="66" charset="0"/>
                  </a:rPr>
                  <a:t>Par où commencer</a:t>
                </a:r>
              </a:p>
            </p:txBody>
          </p:sp>
        </p:grpSp>
        <p:sp>
          <p:nvSpPr>
            <p:cNvPr id="26" name="Freeform 15">
              <a:extLst>
                <a:ext uri="{FF2B5EF4-FFF2-40B4-BE49-F238E27FC236}">
                  <a16:creationId xmlns:a16="http://schemas.microsoft.com/office/drawing/2014/main" id="{8BDD8FDD-B2C2-44EA-B7F1-EAB8D31B6AA0}"/>
                </a:ext>
              </a:extLst>
            </p:cNvPr>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Tree>
    <p:extLst>
      <p:ext uri="{BB962C8B-B14F-4D97-AF65-F5344CB8AC3E}">
        <p14:creationId xmlns:p14="http://schemas.microsoft.com/office/powerpoint/2010/main" val="2372705279"/>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xmlns:p15="http://schemas.microsoft.com/office/powerpoint/2012/main" xmlns:p159="http://schemas.microsoft.com/office/powerpoint/2015/09/main">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custDataLst>
              <p:tags r:id="rId1"/>
            </p:custDataLst>
          </p:nvPr>
        </p:nvSpPr>
        <p:spPr>
          <a:xfrm>
            <a:off x="11749608" y="6519447"/>
            <a:ext cx="442392" cy="338553"/>
          </a:xfrm>
        </p:spPr>
        <p:txBody>
          <a:bodyPr/>
          <a:lstStyle/>
          <a:p>
            <a:fld id="{32D4B517-E49B-41B6-9DBC-23634E0F1CDC}" type="slidenum">
              <a:rPr lang="fr-CA" smtClean="0">
                <a:solidFill>
                  <a:prstClr val="black">
                    <a:tint val="75000"/>
                  </a:prstClr>
                </a:solidFill>
              </a:rPr>
              <a:t>12</a:t>
            </a:fld>
            <a:endParaRPr lang="fr-CA">
              <a:solidFill>
                <a:prstClr val="black">
                  <a:tint val="75000"/>
                </a:prstClr>
              </a:solidFill>
            </a:endParaRPr>
          </a:p>
        </p:txBody>
      </p:sp>
      <p:sp>
        <p:nvSpPr>
          <p:cNvPr id="6" name="Title 5"/>
          <p:cNvSpPr txBox="1"/>
          <p:nvPr>
            <p:custDataLst>
              <p:tags r:id="rId2"/>
            </p:custDataLst>
          </p:nvPr>
        </p:nvSpPr>
        <p:spPr>
          <a:xfrm>
            <a:off x="562023" y="149573"/>
            <a:ext cx="6427881" cy="62664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800" b="1" dirty="0">
                <a:solidFill>
                  <a:schemeClr val="accent1"/>
                </a:solidFill>
                <a:latin typeface="Calibri" panose="020F0502020204030204" pitchFamily="34" charset="0"/>
                <a:ea typeface="+mn-ea"/>
                <a:cs typeface="+mn-cs"/>
              </a:rPr>
              <a:t>Chronologie conceptuelle de haut niveau</a:t>
            </a:r>
          </a:p>
        </p:txBody>
      </p:sp>
      <p:grpSp>
        <p:nvGrpSpPr>
          <p:cNvPr id="9" name="Group 8"/>
          <p:cNvGrpSpPr/>
          <p:nvPr>
            <p:custDataLst>
              <p:tags r:id="rId3"/>
            </p:custDataLst>
          </p:nvPr>
        </p:nvGrpSpPr>
        <p:grpSpPr>
          <a:xfrm>
            <a:off x="743713" y="1323455"/>
            <a:ext cx="2146714" cy="1116219"/>
            <a:chOff x="564317" y="1271522"/>
            <a:chExt cx="2146714" cy="1116219"/>
          </a:xfrm>
        </p:grpSpPr>
        <p:sp>
          <p:nvSpPr>
            <p:cNvPr id="49" name="Rounded Rectangle 48"/>
            <p:cNvSpPr/>
            <p:nvPr/>
          </p:nvSpPr>
          <p:spPr>
            <a:xfrm>
              <a:off x="564317" y="1271522"/>
              <a:ext cx="2146714" cy="1116219"/>
            </a:xfrm>
            <a:prstGeom prst="roundRect">
              <a:avLst/>
            </a:prstGeom>
            <a:solidFill>
              <a:schemeClr val="accent6"/>
            </a:solidFill>
            <a:ln w="12700">
              <a:solidFill>
                <a:schemeClr val="bg1">
                  <a:lumMod val="50000"/>
                </a:schemeClr>
              </a:solidFill>
              <a:prstDash val="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A"/>
            </a:p>
          </p:txBody>
        </p:sp>
        <p:sp>
          <p:nvSpPr>
            <p:cNvPr id="50" name="Rounded Rectangle 4"/>
            <p:cNvSpPr/>
            <p:nvPr/>
          </p:nvSpPr>
          <p:spPr>
            <a:xfrm>
              <a:off x="618806" y="1326011"/>
              <a:ext cx="2037736" cy="1007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spcBef>
                  <a:spcPct val="0"/>
                </a:spcBef>
              </a:pPr>
              <a:r>
                <a:rPr lang="fr-CA" sz="2000">
                  <a:solidFill>
                    <a:srgbClr val="005172"/>
                  </a:solidFill>
                  <a:latin typeface="+mj-lt"/>
                </a:rPr>
                <a:t>Cas conceptuel</a:t>
              </a:r>
              <a:endParaRPr lang="fr-CA" sz="2000">
                <a:solidFill>
                  <a:schemeClr val="tx2"/>
                </a:solidFill>
              </a:endParaRPr>
            </a:p>
            <a:p>
              <a:pPr algn="ctr" defTabSz="1066800">
                <a:lnSpc>
                  <a:spcPct val="90000"/>
                </a:lnSpc>
                <a:spcBef>
                  <a:spcPct val="0"/>
                </a:spcBef>
                <a:spcAft>
                  <a:spcPct val="35000"/>
                </a:spcAft>
              </a:pPr>
              <a:r>
                <a:rPr lang="fr-CA" sz="1200">
                  <a:solidFill>
                    <a:srgbClr val="005172"/>
                  </a:solidFill>
                  <a:ea typeface="Calibri"/>
                  <a:cs typeface="Times New Roman"/>
                </a:rPr>
                <a:t>Détermine et définit les besoins stratégiques opérationnels</a:t>
              </a:r>
            </a:p>
          </p:txBody>
        </p:sp>
      </p:grpSp>
      <p:sp>
        <p:nvSpPr>
          <p:cNvPr id="22" name="TextBox 21"/>
          <p:cNvSpPr txBox="1"/>
          <p:nvPr>
            <p:custDataLst>
              <p:tags r:id="rId4"/>
            </p:custDataLst>
          </p:nvPr>
        </p:nvSpPr>
        <p:spPr>
          <a:xfrm>
            <a:off x="1459440" y="1083818"/>
            <a:ext cx="932180" cy="243840"/>
          </a:xfrm>
          <a:prstGeom prst="rect">
            <a:avLst/>
          </a:prstGeom>
          <a:noFill/>
        </p:spPr>
        <p:txBody>
          <a:bodyPr wrap="none" rtlCol="0">
            <a:spAutoFit/>
          </a:bodyPr>
          <a:lstStyle/>
          <a:p>
            <a:r>
              <a:rPr lang="fr-CA" sz="1000">
                <a:sym typeface="Symbol" panose="05050102010706020507" pitchFamily="18" charset="2"/>
              </a:rPr>
              <a:t>$$$  2,5 M$*</a:t>
            </a:r>
            <a:endParaRPr lang="fr-CA" sz="1000"/>
          </a:p>
        </p:txBody>
      </p:sp>
      <p:pic>
        <p:nvPicPr>
          <p:cNvPr id="53" name="Picture 52"/>
          <p:cNvPicPr>
            <a:picLocks noChangeAspect="1"/>
          </p:cNvPicPr>
          <p:nvPr>
            <p:custDataLst>
              <p:tags r:id="rId5"/>
            </p:custDataLst>
          </p:nvPr>
        </p:nvPicPr>
        <p:blipFill>
          <a:blip r:embed="rId32"/>
          <a:stretch>
            <a:fillRect/>
          </a:stretch>
        </p:blipFill>
        <p:spPr>
          <a:xfrm flipH="1">
            <a:off x="2988720" y="1538609"/>
            <a:ext cx="766571" cy="643706"/>
          </a:xfrm>
          <a:prstGeom prst="rect">
            <a:avLst/>
          </a:prstGeom>
        </p:spPr>
      </p:pic>
      <p:grpSp>
        <p:nvGrpSpPr>
          <p:cNvPr id="60" name="Group 59"/>
          <p:cNvGrpSpPr/>
          <p:nvPr>
            <p:custDataLst>
              <p:tags r:id="rId6"/>
            </p:custDataLst>
          </p:nvPr>
        </p:nvGrpSpPr>
        <p:grpSpPr>
          <a:xfrm>
            <a:off x="6168008" y="3429001"/>
            <a:ext cx="2146714" cy="1116219"/>
            <a:chOff x="564317" y="1271522"/>
            <a:chExt cx="2146714" cy="1116219"/>
          </a:xfrm>
        </p:grpSpPr>
        <p:sp>
          <p:nvSpPr>
            <p:cNvPr id="61" name="Rounded Rectangle 60"/>
            <p:cNvSpPr/>
            <p:nvPr/>
          </p:nvSpPr>
          <p:spPr>
            <a:xfrm>
              <a:off x="564317" y="1271522"/>
              <a:ext cx="2146714" cy="1116219"/>
            </a:xfrm>
            <a:prstGeom prst="roundRect">
              <a:avLst/>
            </a:prstGeom>
            <a:solidFill>
              <a:schemeClr val="accent6"/>
            </a:solidFill>
            <a:ln w="12700">
              <a:solidFill>
                <a:schemeClr val="bg1">
                  <a:lumMod val="50000"/>
                </a:schemeClr>
              </a:solidFill>
              <a:prstDash val="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A"/>
            </a:p>
          </p:txBody>
        </p:sp>
        <p:sp>
          <p:nvSpPr>
            <p:cNvPr id="62" name="Rounded Rectangle 4"/>
            <p:cNvSpPr/>
            <p:nvPr/>
          </p:nvSpPr>
          <p:spPr>
            <a:xfrm>
              <a:off x="637990" y="1370242"/>
              <a:ext cx="2037736" cy="1007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spcBef>
                  <a:spcPct val="0"/>
                </a:spcBef>
              </a:pPr>
              <a:r>
                <a:rPr lang="fr-CA" sz="2000">
                  <a:solidFill>
                    <a:srgbClr val="005172"/>
                  </a:solidFill>
                  <a:latin typeface="+mj-lt"/>
                </a:rPr>
                <a:t>Mission du CEAI du GC</a:t>
              </a:r>
            </a:p>
          </p:txBody>
        </p:sp>
      </p:grpSp>
      <p:sp>
        <p:nvSpPr>
          <p:cNvPr id="64" name="Freeform 63"/>
          <p:cNvSpPr/>
          <p:nvPr>
            <p:custDataLst>
              <p:tags r:id="rId7"/>
            </p:custDataLst>
          </p:nvPr>
        </p:nvSpPr>
        <p:spPr>
          <a:xfrm>
            <a:off x="2839536" y="2309357"/>
            <a:ext cx="1400175" cy="248828"/>
          </a:xfrm>
          <a:custGeom>
            <a:avLst/>
            <a:gdLst>
              <a:gd name="connsiteX0" fmla="*/ 0 w 1400175"/>
              <a:gd name="connsiteY0" fmla="*/ 76200 h 248828"/>
              <a:gd name="connsiteX1" fmla="*/ 742950 w 1400175"/>
              <a:gd name="connsiteY1" fmla="*/ 247650 h 248828"/>
              <a:gd name="connsiteX2" fmla="*/ 1400175 w 1400175"/>
              <a:gd name="connsiteY2" fmla="*/ 0 h 248828"/>
            </a:gdLst>
            <a:ahLst/>
            <a:cxnLst>
              <a:cxn ang="0">
                <a:pos x="connsiteX0" y="connsiteY0"/>
              </a:cxn>
              <a:cxn ang="0">
                <a:pos x="connsiteX1" y="connsiteY1"/>
              </a:cxn>
              <a:cxn ang="0">
                <a:pos x="connsiteX2" y="connsiteY2"/>
              </a:cxn>
            </a:cxnLst>
            <a:rect l="l" t="t" r="r" b="b"/>
            <a:pathLst>
              <a:path w="1400175" h="248828">
                <a:moveTo>
                  <a:pt x="0" y="76200"/>
                </a:moveTo>
                <a:cubicBezTo>
                  <a:pt x="254794" y="168275"/>
                  <a:pt x="509588" y="260350"/>
                  <a:pt x="742950" y="247650"/>
                </a:cubicBezTo>
                <a:cubicBezTo>
                  <a:pt x="976312" y="234950"/>
                  <a:pt x="1188243" y="117475"/>
                  <a:pt x="1400175" y="0"/>
                </a:cubicBezTo>
              </a:path>
            </a:pathLst>
          </a:custGeom>
          <a:noFill/>
          <a:ln>
            <a:solidFill>
              <a:schemeClr val="accent5">
                <a:lumMod val="50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5" name="Freeform 64"/>
          <p:cNvSpPr/>
          <p:nvPr>
            <p:custDataLst>
              <p:tags r:id="rId8"/>
            </p:custDataLst>
          </p:nvPr>
        </p:nvSpPr>
        <p:spPr>
          <a:xfrm flipH="1">
            <a:off x="6944186" y="2689232"/>
            <a:ext cx="45719" cy="731520"/>
          </a:xfrm>
          <a:custGeom>
            <a:avLst/>
            <a:gdLst>
              <a:gd name="connsiteX0" fmla="*/ 0 w 108674"/>
              <a:gd name="connsiteY0" fmla="*/ 0 h 409575"/>
              <a:gd name="connsiteX1" fmla="*/ 104775 w 108674"/>
              <a:gd name="connsiteY1" fmla="*/ 152400 h 409575"/>
              <a:gd name="connsiteX2" fmla="*/ 76200 w 108674"/>
              <a:gd name="connsiteY2" fmla="*/ 409575 h 409575"/>
            </a:gdLst>
            <a:ahLst/>
            <a:cxnLst>
              <a:cxn ang="0">
                <a:pos x="connsiteX0" y="connsiteY0"/>
              </a:cxn>
              <a:cxn ang="0">
                <a:pos x="connsiteX1" y="connsiteY1"/>
              </a:cxn>
              <a:cxn ang="0">
                <a:pos x="connsiteX2" y="connsiteY2"/>
              </a:cxn>
            </a:cxnLst>
            <a:rect l="l" t="t" r="r" b="b"/>
            <a:pathLst>
              <a:path w="108673" h="409575">
                <a:moveTo>
                  <a:pt x="0" y="0"/>
                </a:moveTo>
                <a:cubicBezTo>
                  <a:pt x="46037" y="42068"/>
                  <a:pt x="92075" y="84137"/>
                  <a:pt x="104775" y="152400"/>
                </a:cubicBezTo>
                <a:cubicBezTo>
                  <a:pt x="117475" y="220663"/>
                  <a:pt x="96837" y="315119"/>
                  <a:pt x="76200" y="409575"/>
                </a:cubicBezTo>
              </a:path>
            </a:pathLst>
          </a:custGeom>
          <a:noFill/>
          <a:ln>
            <a:solidFill>
              <a:schemeClr val="accent5">
                <a:lumMod val="50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7" name="Picture 66"/>
          <p:cNvPicPr>
            <a:picLocks noChangeAspect="1"/>
          </p:cNvPicPr>
          <p:nvPr>
            <p:custDataLst>
              <p:tags r:id="rId9"/>
            </p:custDataLst>
          </p:nvPr>
        </p:nvPicPr>
        <p:blipFill>
          <a:blip r:embed="rId33"/>
          <a:stretch>
            <a:fillRect/>
          </a:stretch>
        </p:blipFill>
        <p:spPr>
          <a:xfrm>
            <a:off x="6422569" y="4626845"/>
            <a:ext cx="1691680" cy="1232631"/>
          </a:xfrm>
          <a:prstGeom prst="rect">
            <a:avLst/>
          </a:prstGeom>
          <a:ln>
            <a:solidFill>
              <a:schemeClr val="bg1">
                <a:lumMod val="50000"/>
              </a:schemeClr>
            </a:solidFill>
          </a:ln>
        </p:spPr>
      </p:pic>
      <p:pic>
        <p:nvPicPr>
          <p:cNvPr id="68" name="Picture 67"/>
          <p:cNvPicPr>
            <a:picLocks noChangeAspect="1"/>
          </p:cNvPicPr>
          <p:nvPr>
            <p:custDataLst>
              <p:tags r:id="rId10"/>
            </p:custDataLst>
          </p:nvPr>
        </p:nvPicPr>
        <p:blipFill>
          <a:blip r:embed="rId34"/>
          <a:stretch>
            <a:fillRect/>
          </a:stretch>
        </p:blipFill>
        <p:spPr>
          <a:xfrm>
            <a:off x="8260233" y="4626845"/>
            <a:ext cx="1691640" cy="1232631"/>
          </a:xfrm>
          <a:prstGeom prst="rect">
            <a:avLst/>
          </a:prstGeom>
          <a:ln>
            <a:solidFill>
              <a:schemeClr val="bg1">
                <a:lumMod val="50000"/>
              </a:schemeClr>
            </a:solidFill>
          </a:ln>
        </p:spPr>
      </p:pic>
      <p:pic>
        <p:nvPicPr>
          <p:cNvPr id="72" name="Picture 71"/>
          <p:cNvPicPr>
            <a:picLocks noChangeAspect="1"/>
          </p:cNvPicPr>
          <p:nvPr>
            <p:custDataLst>
              <p:tags r:id="rId11"/>
            </p:custDataLst>
          </p:nvPr>
        </p:nvPicPr>
        <p:blipFill>
          <a:blip r:embed="rId35"/>
          <a:stretch>
            <a:fillRect/>
          </a:stretch>
        </p:blipFill>
        <p:spPr>
          <a:xfrm>
            <a:off x="1016981" y="2583205"/>
            <a:ext cx="1691640" cy="976575"/>
          </a:xfrm>
          <a:prstGeom prst="rect">
            <a:avLst/>
          </a:prstGeom>
          <a:ln>
            <a:solidFill>
              <a:schemeClr val="bg1">
                <a:lumMod val="50000"/>
              </a:schemeClr>
            </a:solidFill>
          </a:ln>
        </p:spPr>
      </p:pic>
      <p:pic>
        <p:nvPicPr>
          <p:cNvPr id="27" name="Picture 26"/>
          <p:cNvPicPr>
            <a:picLocks noChangeAspect="1"/>
          </p:cNvPicPr>
          <p:nvPr>
            <p:custDataLst>
              <p:tags r:id="rId12"/>
            </p:custDataLst>
          </p:nvPr>
        </p:nvPicPr>
        <p:blipFill>
          <a:blip r:embed="rId36" cstate="print">
            <a:extLst>
              <a:ext uri="{28A0092B-C50C-407E-A947-70E740481C1C}">
                <a14:useLocalDpi xmlns:a14="http://schemas.microsoft.com/office/drawing/2010/main" val="0"/>
              </a:ext>
            </a:extLst>
          </a:blip>
          <a:stretch>
            <a:fillRect/>
          </a:stretch>
        </p:blipFill>
        <p:spPr>
          <a:xfrm>
            <a:off x="8550968" y="3482600"/>
            <a:ext cx="792088" cy="1057479"/>
          </a:xfrm>
          <a:prstGeom prst="rect">
            <a:avLst/>
          </a:prstGeom>
        </p:spPr>
      </p:pic>
      <p:sp>
        <p:nvSpPr>
          <p:cNvPr id="24" name="TextBox 23">
            <a:extLst>
              <a:ext uri="{FF2B5EF4-FFF2-40B4-BE49-F238E27FC236}">
                <a16:creationId xmlns:a16="http://schemas.microsoft.com/office/drawing/2014/main" id="{C29CBDF6-F5A2-4024-B5D5-069308792073}"/>
              </a:ext>
            </a:extLst>
          </p:cNvPr>
          <p:cNvSpPr txBox="1"/>
          <p:nvPr>
            <p:custDataLst>
              <p:tags r:id="rId13"/>
            </p:custDataLst>
          </p:nvPr>
        </p:nvSpPr>
        <p:spPr>
          <a:xfrm>
            <a:off x="562024" y="6035854"/>
            <a:ext cx="4655610" cy="335280"/>
          </a:xfrm>
          <a:prstGeom prst="rect">
            <a:avLst/>
          </a:prstGeom>
          <a:noFill/>
        </p:spPr>
        <p:txBody>
          <a:bodyPr wrap="square">
            <a:spAutoFit/>
          </a:bodyPr>
          <a:lstStyle/>
          <a:p>
            <a:r>
              <a:rPr lang="fr-CA" sz="800" i="0">
                <a:solidFill>
                  <a:srgbClr val="333333"/>
                </a:solidFill>
                <a:effectLst/>
                <a:latin typeface="Helvetica" panose="020B0604020202020204" pitchFamily="34" charset="0"/>
              </a:rPr>
              <a:t>Annexe B : Procédures obligatoires pour les cas conceptuels des projets axés sur le numérique</a:t>
            </a:r>
          </a:p>
          <a:p>
            <a:pPr>
              <a:tabLst>
                <a:tab pos="169863" algn="l"/>
              </a:tabLst>
            </a:pPr>
            <a:r>
              <a:rPr lang="fr-CA" sz="800" i="0">
                <a:solidFill>
                  <a:srgbClr val="333333"/>
                </a:solidFill>
                <a:effectLst/>
                <a:latin typeface="Helvetica" panose="020B0604020202020204" pitchFamily="34" charset="0"/>
              </a:rPr>
              <a:t>(</a:t>
            </a:r>
            <a:r>
              <a:rPr lang="fr-CA" sz="800">
                <a:hlinkClick r:id="rId37"/>
              </a:rPr>
              <a:t>https://www.tbs-sct.canada.ca/pol/doc-fra.aspx?id=32593</a:t>
            </a:r>
            <a:r>
              <a:rPr lang="fr-CA" sz="800"/>
              <a:t>)</a:t>
            </a:r>
          </a:p>
        </p:txBody>
      </p:sp>
      <p:sp>
        <p:nvSpPr>
          <p:cNvPr id="26" name="TextBox 25">
            <a:extLst>
              <a:ext uri="{FF2B5EF4-FFF2-40B4-BE49-F238E27FC236}">
                <a16:creationId xmlns:a16="http://schemas.microsoft.com/office/drawing/2014/main" id="{8B988349-1380-4A5F-B676-86B0094523F9}"/>
              </a:ext>
            </a:extLst>
          </p:cNvPr>
          <p:cNvSpPr txBox="1"/>
          <p:nvPr>
            <p:custDataLst>
              <p:tags r:id="rId14"/>
            </p:custDataLst>
          </p:nvPr>
        </p:nvSpPr>
        <p:spPr>
          <a:xfrm>
            <a:off x="562024" y="6411725"/>
            <a:ext cx="3733487" cy="213360"/>
          </a:xfrm>
          <a:prstGeom prst="rect">
            <a:avLst/>
          </a:prstGeom>
          <a:noFill/>
        </p:spPr>
        <p:txBody>
          <a:bodyPr wrap="square">
            <a:spAutoFit/>
          </a:bodyPr>
          <a:lstStyle/>
          <a:p>
            <a:pPr>
              <a:tabLst>
                <a:tab pos="233363" algn="l"/>
              </a:tabLst>
            </a:pPr>
            <a:r>
              <a:rPr lang="fr-CA" sz="800" dirty="0">
                <a:hlinkClick r:id="rId38"/>
              </a:rPr>
              <a:t>Architecture intégrée du GC/Conseil – wiki (gccollab.ca)</a:t>
            </a:r>
            <a:endParaRPr lang="fr-CA" sz="800" dirty="0"/>
          </a:p>
        </p:txBody>
      </p:sp>
      <p:grpSp>
        <p:nvGrpSpPr>
          <p:cNvPr id="43" name="Group 42">
            <a:extLst>
              <a:ext uri="{FF2B5EF4-FFF2-40B4-BE49-F238E27FC236}">
                <a16:creationId xmlns:a16="http://schemas.microsoft.com/office/drawing/2014/main" id="{8876F637-B489-4524-ABB7-6990E92D7A21}"/>
              </a:ext>
            </a:extLst>
          </p:cNvPr>
          <p:cNvGrpSpPr/>
          <p:nvPr>
            <p:custDataLst>
              <p:tags r:id="rId15"/>
            </p:custDataLst>
          </p:nvPr>
        </p:nvGrpSpPr>
        <p:grpSpPr>
          <a:xfrm>
            <a:off x="4348939" y="1371600"/>
            <a:ext cx="7414753" cy="1409515"/>
            <a:chOff x="4348939" y="3482968"/>
            <a:chExt cx="7414753" cy="1409515"/>
          </a:xfrm>
        </p:grpSpPr>
        <p:cxnSp>
          <p:nvCxnSpPr>
            <p:cNvPr id="44" name="Straight Connector 43">
              <a:extLst>
                <a:ext uri="{FF2B5EF4-FFF2-40B4-BE49-F238E27FC236}">
                  <a16:creationId xmlns:a16="http://schemas.microsoft.com/office/drawing/2014/main" id="{7957D71F-7F4E-48FD-BC19-73ADBF523C95}"/>
                </a:ext>
              </a:extLst>
            </p:cNvPr>
            <p:cNvCxnSpPr/>
            <p:nvPr>
              <p:custDataLst>
                <p:tags r:id="rId22"/>
              </p:custDataLst>
            </p:nvPr>
          </p:nvCxnSpPr>
          <p:spPr>
            <a:xfrm>
              <a:off x="4530745" y="4734010"/>
              <a:ext cx="7068536" cy="2164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B26918A2-ACBE-4DBF-8762-113FF2D75E97}"/>
                </a:ext>
              </a:extLst>
            </p:cNvPr>
            <p:cNvSpPr/>
            <p:nvPr/>
          </p:nvSpPr>
          <p:spPr>
            <a:xfrm>
              <a:off x="11296698" y="4584706"/>
              <a:ext cx="344966" cy="307777"/>
            </a:xfrm>
            <a:prstGeom prst="rect">
              <a:avLst/>
            </a:prstGeom>
            <a:solidFill>
              <a:schemeClr val="bg2"/>
            </a:solidFill>
          </p:spPr>
          <p:txBody>
            <a:bodyPr wrap="none">
              <a:spAutoFit/>
            </a:bodyPr>
            <a:lstStyle/>
            <a:p>
              <a:r>
                <a:rPr lang="fr-CA" sz="1400">
                  <a:sym typeface="Wingdings" panose="05000000000000000000" pitchFamily="2" charset="2"/>
                </a:rPr>
                <a:t></a:t>
              </a:r>
              <a:endParaRPr lang="fr-CA" sz="1400"/>
            </a:p>
          </p:txBody>
        </p:sp>
        <p:sp>
          <p:nvSpPr>
            <p:cNvPr id="46" name="Rectangle 45">
              <a:extLst>
                <a:ext uri="{FF2B5EF4-FFF2-40B4-BE49-F238E27FC236}">
                  <a16:creationId xmlns:a16="http://schemas.microsoft.com/office/drawing/2014/main" id="{7EE19461-534D-4A13-AAA2-F2A8402F1E2A}"/>
                </a:ext>
              </a:extLst>
            </p:cNvPr>
            <p:cNvSpPr/>
            <p:nvPr/>
          </p:nvSpPr>
          <p:spPr>
            <a:xfrm>
              <a:off x="10308502" y="4584706"/>
              <a:ext cx="344966" cy="307777"/>
            </a:xfrm>
            <a:prstGeom prst="rect">
              <a:avLst/>
            </a:prstGeom>
            <a:solidFill>
              <a:schemeClr val="bg2"/>
            </a:solidFill>
          </p:spPr>
          <p:txBody>
            <a:bodyPr wrap="none">
              <a:spAutoFit/>
            </a:bodyPr>
            <a:lstStyle/>
            <a:p>
              <a:r>
                <a:rPr lang="fr-CA" sz="1400">
                  <a:sym typeface="Wingdings" panose="05000000000000000000" pitchFamily="2" charset="2"/>
                </a:rPr>
                <a:t></a:t>
              </a:r>
              <a:endParaRPr lang="fr-CA" sz="1400"/>
            </a:p>
          </p:txBody>
        </p:sp>
        <p:sp>
          <p:nvSpPr>
            <p:cNvPr id="47" name="Rectangle 46">
              <a:extLst>
                <a:ext uri="{FF2B5EF4-FFF2-40B4-BE49-F238E27FC236}">
                  <a16:creationId xmlns:a16="http://schemas.microsoft.com/office/drawing/2014/main" id="{841C655E-F5C5-43C4-A21C-334F06E42734}"/>
                </a:ext>
              </a:extLst>
            </p:cNvPr>
            <p:cNvSpPr/>
            <p:nvPr/>
          </p:nvSpPr>
          <p:spPr>
            <a:xfrm>
              <a:off x="9331115" y="4584706"/>
              <a:ext cx="344966" cy="307777"/>
            </a:xfrm>
            <a:prstGeom prst="rect">
              <a:avLst/>
            </a:prstGeom>
            <a:solidFill>
              <a:schemeClr val="bg2"/>
            </a:solidFill>
          </p:spPr>
          <p:txBody>
            <a:bodyPr wrap="none">
              <a:spAutoFit/>
            </a:bodyPr>
            <a:lstStyle/>
            <a:p>
              <a:r>
                <a:rPr lang="fr-CA" sz="1400">
                  <a:sym typeface="Wingdings" panose="05000000000000000000" pitchFamily="2" charset="2"/>
                </a:rPr>
                <a:t></a:t>
              </a:r>
              <a:endParaRPr lang="fr-CA" sz="1400"/>
            </a:p>
          </p:txBody>
        </p:sp>
        <p:sp>
          <p:nvSpPr>
            <p:cNvPr id="48" name="Rectangle 47">
              <a:extLst>
                <a:ext uri="{FF2B5EF4-FFF2-40B4-BE49-F238E27FC236}">
                  <a16:creationId xmlns:a16="http://schemas.microsoft.com/office/drawing/2014/main" id="{3E9D4067-FE2E-42DF-BB5F-E12E7C6BFDC7}"/>
                </a:ext>
              </a:extLst>
            </p:cNvPr>
            <p:cNvSpPr/>
            <p:nvPr/>
          </p:nvSpPr>
          <p:spPr>
            <a:xfrm>
              <a:off x="8322241" y="4584706"/>
              <a:ext cx="344966" cy="307777"/>
            </a:xfrm>
            <a:prstGeom prst="rect">
              <a:avLst/>
            </a:prstGeom>
            <a:solidFill>
              <a:schemeClr val="bg2"/>
            </a:solidFill>
          </p:spPr>
          <p:txBody>
            <a:bodyPr wrap="none">
              <a:spAutoFit/>
            </a:bodyPr>
            <a:lstStyle/>
            <a:p>
              <a:r>
                <a:rPr lang="fr-CA" sz="1400">
                  <a:sym typeface="Wingdings" panose="05000000000000000000" pitchFamily="2" charset="2"/>
                </a:rPr>
                <a:t></a:t>
              </a:r>
              <a:endParaRPr lang="fr-CA" sz="1400"/>
            </a:p>
          </p:txBody>
        </p:sp>
        <p:sp>
          <p:nvSpPr>
            <p:cNvPr id="51" name="Rectangle 50">
              <a:extLst>
                <a:ext uri="{FF2B5EF4-FFF2-40B4-BE49-F238E27FC236}">
                  <a16:creationId xmlns:a16="http://schemas.microsoft.com/office/drawing/2014/main" id="{087B5A8D-7959-4E1F-B42E-785ACBAB3D10}"/>
                </a:ext>
              </a:extLst>
            </p:cNvPr>
            <p:cNvSpPr/>
            <p:nvPr/>
          </p:nvSpPr>
          <p:spPr>
            <a:xfrm>
              <a:off x="7290829" y="4584706"/>
              <a:ext cx="344966" cy="307777"/>
            </a:xfrm>
            <a:prstGeom prst="rect">
              <a:avLst/>
            </a:prstGeom>
            <a:solidFill>
              <a:schemeClr val="bg2"/>
            </a:solidFill>
          </p:spPr>
          <p:txBody>
            <a:bodyPr wrap="none">
              <a:spAutoFit/>
            </a:bodyPr>
            <a:lstStyle/>
            <a:p>
              <a:r>
                <a:rPr lang="fr-CA" sz="1400">
                  <a:sym typeface="Wingdings" panose="05000000000000000000" pitchFamily="2" charset="2"/>
                </a:rPr>
                <a:t></a:t>
              </a:r>
              <a:endParaRPr lang="fr-CA" sz="1400"/>
            </a:p>
          </p:txBody>
        </p:sp>
        <p:sp>
          <p:nvSpPr>
            <p:cNvPr id="52" name="Rectangle 51">
              <a:extLst>
                <a:ext uri="{FF2B5EF4-FFF2-40B4-BE49-F238E27FC236}">
                  <a16:creationId xmlns:a16="http://schemas.microsoft.com/office/drawing/2014/main" id="{22E579D9-DD5D-4A6C-ADEC-A8D19C7C23FD}"/>
                </a:ext>
              </a:extLst>
            </p:cNvPr>
            <p:cNvSpPr/>
            <p:nvPr/>
          </p:nvSpPr>
          <p:spPr>
            <a:xfrm>
              <a:off x="6258988" y="4584706"/>
              <a:ext cx="344966" cy="307777"/>
            </a:xfrm>
            <a:prstGeom prst="rect">
              <a:avLst/>
            </a:prstGeom>
            <a:solidFill>
              <a:schemeClr val="bg2"/>
            </a:solidFill>
          </p:spPr>
          <p:txBody>
            <a:bodyPr wrap="none">
              <a:spAutoFit/>
            </a:bodyPr>
            <a:lstStyle/>
            <a:p>
              <a:r>
                <a:rPr lang="fr-CA" sz="1400">
                  <a:sym typeface="Wingdings" panose="05000000000000000000" pitchFamily="2" charset="2"/>
                </a:rPr>
                <a:t></a:t>
              </a:r>
              <a:endParaRPr lang="fr-CA" sz="1400"/>
            </a:p>
          </p:txBody>
        </p:sp>
        <p:sp>
          <p:nvSpPr>
            <p:cNvPr id="54" name="Rectangle 53">
              <a:extLst>
                <a:ext uri="{FF2B5EF4-FFF2-40B4-BE49-F238E27FC236}">
                  <a16:creationId xmlns:a16="http://schemas.microsoft.com/office/drawing/2014/main" id="{CEC8866E-9D8D-429C-834D-099C7AA80C55}"/>
                </a:ext>
              </a:extLst>
            </p:cNvPr>
            <p:cNvSpPr/>
            <p:nvPr/>
          </p:nvSpPr>
          <p:spPr>
            <a:xfrm>
              <a:off x="5217634" y="4584706"/>
              <a:ext cx="344966" cy="307777"/>
            </a:xfrm>
            <a:prstGeom prst="rect">
              <a:avLst/>
            </a:prstGeom>
            <a:solidFill>
              <a:schemeClr val="bg2"/>
            </a:solidFill>
          </p:spPr>
          <p:txBody>
            <a:bodyPr wrap="none">
              <a:spAutoFit/>
            </a:bodyPr>
            <a:lstStyle/>
            <a:p>
              <a:r>
                <a:rPr lang="fr-CA" sz="1400">
                  <a:sym typeface="Wingdings" panose="05000000000000000000" pitchFamily="2" charset="2"/>
                </a:rPr>
                <a:t></a:t>
              </a:r>
              <a:endParaRPr lang="fr-CA" sz="1400"/>
            </a:p>
          </p:txBody>
        </p:sp>
        <p:sp>
          <p:nvSpPr>
            <p:cNvPr id="57" name="Chevron 8">
              <a:extLst>
                <a:ext uri="{FF2B5EF4-FFF2-40B4-BE49-F238E27FC236}">
                  <a16:creationId xmlns:a16="http://schemas.microsoft.com/office/drawing/2014/main" id="{31151424-A1C2-4F1F-93A6-7432BAE466A4}"/>
                </a:ext>
              </a:extLst>
            </p:cNvPr>
            <p:cNvSpPr/>
            <p:nvPr>
              <p:custDataLst>
                <p:tags r:id="rId23"/>
              </p:custDataLst>
            </p:nvPr>
          </p:nvSpPr>
          <p:spPr>
            <a:xfrm>
              <a:off x="5452732"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sp>
          <p:nvSpPr>
            <p:cNvPr id="58" name="Rounded Rectangle 54">
              <a:extLst>
                <a:ext uri="{FF2B5EF4-FFF2-40B4-BE49-F238E27FC236}">
                  <a16:creationId xmlns:a16="http://schemas.microsoft.com/office/drawing/2014/main" id="{AD6CA085-F74D-4D9A-BBF5-089E4F645E3E}"/>
                </a:ext>
              </a:extLst>
            </p:cNvPr>
            <p:cNvSpPr/>
            <p:nvPr/>
          </p:nvSpPr>
          <p:spPr>
            <a:xfrm>
              <a:off x="4454104" y="3518720"/>
              <a:ext cx="7148516" cy="440470"/>
            </a:xfrm>
            <a:prstGeom prst="roundRect">
              <a:avLst/>
            </a:prstGeom>
            <a:gradFill rotWithShape="0">
              <a:gsLst>
                <a:gs pos="99722">
                  <a:srgbClr val="0070C0"/>
                </a:gs>
                <a:gs pos="100000">
                  <a:srgbClr val="70A5C5"/>
                </a:gs>
                <a:gs pos="0">
                  <a:srgbClr val="1EC0E6"/>
                </a:gs>
              </a:gsLst>
              <a:lin ang="162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A"/>
            </a:p>
          </p:txBody>
        </p:sp>
        <p:sp>
          <p:nvSpPr>
            <p:cNvPr id="59" name="Rounded Rectangle 4">
              <a:extLst>
                <a:ext uri="{FF2B5EF4-FFF2-40B4-BE49-F238E27FC236}">
                  <a16:creationId xmlns:a16="http://schemas.microsoft.com/office/drawing/2014/main" id="{2C4DC006-92F8-4301-BB5A-C0D8D2A79F9E}"/>
                </a:ext>
              </a:extLst>
            </p:cNvPr>
            <p:cNvSpPr/>
            <p:nvPr/>
          </p:nvSpPr>
          <p:spPr>
            <a:xfrm>
              <a:off x="6052774" y="3541358"/>
              <a:ext cx="3644875" cy="3186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spcBef>
                  <a:spcPct val="0"/>
                </a:spcBef>
              </a:pPr>
              <a:r>
                <a:rPr lang="fr-CA" sz="2000">
                  <a:solidFill>
                    <a:srgbClr val="FFFF00"/>
                  </a:solidFill>
                </a:rPr>
                <a:t>Points de contrôle du projet</a:t>
              </a:r>
            </a:p>
          </p:txBody>
        </p:sp>
        <p:sp>
          <p:nvSpPr>
            <p:cNvPr id="66" name="Rounded Rectangle 69">
              <a:extLst>
                <a:ext uri="{FF2B5EF4-FFF2-40B4-BE49-F238E27FC236}">
                  <a16:creationId xmlns:a16="http://schemas.microsoft.com/office/drawing/2014/main" id="{2C9E3B6D-0A3B-4959-BAF7-81A4F1B7F883}"/>
                </a:ext>
              </a:extLst>
            </p:cNvPr>
            <p:cNvSpPr/>
            <p:nvPr/>
          </p:nvSpPr>
          <p:spPr>
            <a:xfrm>
              <a:off x="4348939" y="3482968"/>
              <a:ext cx="7414753" cy="1384177"/>
            </a:xfrm>
            <a:prstGeom prst="roundRect">
              <a:avLst/>
            </a:prstGeom>
            <a:noFill/>
            <a:ln w="19050">
              <a:solidFill>
                <a:schemeClr val="bg1">
                  <a:lumMod val="50000"/>
                </a:schemeClr>
              </a:solidFill>
              <a:prstDash val="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A"/>
            </a:p>
          </p:txBody>
        </p:sp>
        <p:sp>
          <p:nvSpPr>
            <p:cNvPr id="69" name="TextBox 68">
              <a:extLst>
                <a:ext uri="{FF2B5EF4-FFF2-40B4-BE49-F238E27FC236}">
                  <a16:creationId xmlns:a16="http://schemas.microsoft.com/office/drawing/2014/main" id="{E3B7EFBF-C66A-4D77-92EC-13415D0A7502}"/>
                </a:ext>
              </a:extLst>
            </p:cNvPr>
            <p:cNvSpPr txBox="1"/>
            <p:nvPr/>
          </p:nvSpPr>
          <p:spPr>
            <a:xfrm>
              <a:off x="4448788" y="4002686"/>
              <a:ext cx="1061045" cy="627384"/>
            </a:xfrm>
            <a:prstGeom prst="rect">
              <a:avLst/>
            </a:prstGeom>
            <a:noFill/>
          </p:spPr>
          <p:txBody>
            <a:bodyPr wrap="square" rtlCol="0">
              <a:noAutofit/>
            </a:bodyPr>
            <a:lstStyle/>
            <a:p>
              <a:pPr algn="ctr"/>
              <a:r>
                <a:rPr lang="fr-CA" sz="1000" b="1">
                  <a:solidFill>
                    <a:schemeClr val="tx1">
                      <a:lumMod val="65000"/>
                      <a:lumOff val="35000"/>
                    </a:schemeClr>
                  </a:solidFill>
                  <a:cs typeface="Arial" panose="020B0604020202020204" pitchFamily="34" charset="0"/>
                </a:rPr>
                <a:t>Élaboration du concept opérationnel</a:t>
              </a:r>
            </a:p>
          </p:txBody>
        </p:sp>
        <p:sp>
          <p:nvSpPr>
            <p:cNvPr id="71" name="TextBox 70">
              <a:extLst>
                <a:ext uri="{FF2B5EF4-FFF2-40B4-BE49-F238E27FC236}">
                  <a16:creationId xmlns:a16="http://schemas.microsoft.com/office/drawing/2014/main" id="{8757BF01-901B-4F3C-B705-7222BC1B7B93}"/>
                </a:ext>
              </a:extLst>
            </p:cNvPr>
            <p:cNvSpPr txBox="1"/>
            <p:nvPr/>
          </p:nvSpPr>
          <p:spPr>
            <a:xfrm>
              <a:off x="5547048" y="4113380"/>
              <a:ext cx="848689" cy="416382"/>
            </a:xfrm>
            <a:prstGeom prst="rect">
              <a:avLst/>
            </a:prstGeom>
            <a:noFill/>
          </p:spPr>
          <p:txBody>
            <a:bodyPr wrap="square" rtlCol="0">
              <a:noAutofit/>
            </a:bodyPr>
            <a:lstStyle/>
            <a:p>
              <a:pPr algn="ctr"/>
              <a:r>
                <a:rPr lang="fr-CA" sz="1000" b="1">
                  <a:solidFill>
                    <a:schemeClr val="tx1">
                      <a:lumMod val="65000"/>
                      <a:lumOff val="35000"/>
                    </a:schemeClr>
                  </a:solidFill>
                  <a:cs typeface="Arial" panose="020B0604020202020204" pitchFamily="34" charset="0"/>
                </a:rPr>
                <a:t>Approche du projet </a:t>
              </a:r>
            </a:p>
          </p:txBody>
        </p:sp>
        <p:sp>
          <p:nvSpPr>
            <p:cNvPr id="73" name="TextBox 72">
              <a:extLst>
                <a:ext uri="{FF2B5EF4-FFF2-40B4-BE49-F238E27FC236}">
                  <a16:creationId xmlns:a16="http://schemas.microsoft.com/office/drawing/2014/main" id="{72F77C08-938A-4B52-9F4E-F735FDD266DD}"/>
                </a:ext>
              </a:extLst>
            </p:cNvPr>
            <p:cNvSpPr txBox="1"/>
            <p:nvPr/>
          </p:nvSpPr>
          <p:spPr>
            <a:xfrm>
              <a:off x="6420060" y="4056324"/>
              <a:ext cx="1193707" cy="538564"/>
            </a:xfrm>
            <a:prstGeom prst="rect">
              <a:avLst/>
            </a:prstGeom>
            <a:noFill/>
          </p:spPr>
          <p:txBody>
            <a:bodyPr wrap="square" rtlCol="0">
              <a:noAutofit/>
            </a:bodyPr>
            <a:lstStyle/>
            <a:p>
              <a:pPr algn="ctr"/>
              <a:r>
                <a:rPr lang="fr-CA" sz="1000" b="1">
                  <a:solidFill>
                    <a:schemeClr val="tx1">
                      <a:lumMod val="65000"/>
                      <a:lumOff val="35000"/>
                    </a:schemeClr>
                  </a:solidFill>
                  <a:cs typeface="Arial" panose="020B0604020202020204" pitchFamily="34" charset="0"/>
                </a:rPr>
                <a:t>Élaboration de l’analyse de rentabilisation</a:t>
              </a:r>
            </a:p>
          </p:txBody>
        </p:sp>
        <p:sp>
          <p:nvSpPr>
            <p:cNvPr id="74" name="TextBox 73">
              <a:extLst>
                <a:ext uri="{FF2B5EF4-FFF2-40B4-BE49-F238E27FC236}">
                  <a16:creationId xmlns:a16="http://schemas.microsoft.com/office/drawing/2014/main" id="{DA837E9D-DB56-4F23-901E-8410A73B23BB}"/>
                </a:ext>
              </a:extLst>
            </p:cNvPr>
            <p:cNvSpPr txBox="1"/>
            <p:nvPr/>
          </p:nvSpPr>
          <p:spPr>
            <a:xfrm>
              <a:off x="7496333" y="4063246"/>
              <a:ext cx="1145762" cy="461364"/>
            </a:xfrm>
            <a:prstGeom prst="rect">
              <a:avLst/>
            </a:prstGeom>
            <a:noFill/>
          </p:spPr>
          <p:txBody>
            <a:bodyPr wrap="square" rtlCol="0">
              <a:noAutofit/>
            </a:bodyPr>
            <a:lstStyle/>
            <a:p>
              <a:pPr algn="ctr"/>
              <a:r>
                <a:rPr lang="fr-CA" sz="1000" b="1" dirty="0">
                  <a:solidFill>
                    <a:schemeClr val="tx1">
                      <a:lumMod val="65000"/>
                      <a:lumOff val="35000"/>
                    </a:schemeClr>
                  </a:solidFill>
                  <a:cs typeface="Arial" panose="020B0604020202020204" pitchFamily="34" charset="0"/>
                </a:rPr>
                <a:t>Élaboration </a:t>
              </a:r>
            </a:p>
            <a:p>
              <a:pPr algn="ctr"/>
              <a:r>
                <a:rPr lang="fr-CA" sz="1000" b="1" dirty="0">
                  <a:solidFill>
                    <a:schemeClr val="tx1">
                      <a:lumMod val="65000"/>
                      <a:lumOff val="35000"/>
                    </a:schemeClr>
                  </a:solidFill>
                  <a:cs typeface="Arial" panose="020B0604020202020204" pitchFamily="34" charset="0"/>
                </a:rPr>
                <a:t>d’une charte de projet </a:t>
              </a:r>
            </a:p>
          </p:txBody>
        </p:sp>
        <p:sp>
          <p:nvSpPr>
            <p:cNvPr id="75" name="TextBox 74">
              <a:extLst>
                <a:ext uri="{FF2B5EF4-FFF2-40B4-BE49-F238E27FC236}">
                  <a16:creationId xmlns:a16="http://schemas.microsoft.com/office/drawing/2014/main" id="{4DBD1944-25C4-48D5-AFED-0BE3EE8AC9B1}"/>
                </a:ext>
              </a:extLst>
            </p:cNvPr>
            <p:cNvSpPr txBox="1"/>
            <p:nvPr/>
          </p:nvSpPr>
          <p:spPr>
            <a:xfrm>
              <a:off x="8626855" y="4033698"/>
              <a:ext cx="972465" cy="659027"/>
            </a:xfrm>
            <a:prstGeom prst="rect">
              <a:avLst/>
            </a:prstGeom>
            <a:noFill/>
          </p:spPr>
          <p:txBody>
            <a:bodyPr wrap="square" rtlCol="0">
              <a:noAutofit/>
            </a:bodyPr>
            <a:lstStyle/>
            <a:p>
              <a:pPr algn="ctr"/>
              <a:r>
                <a:rPr lang="fr-CA" sz="1000" b="1" dirty="0">
                  <a:solidFill>
                    <a:schemeClr val="tx1">
                      <a:lumMod val="65000"/>
                      <a:lumOff val="35000"/>
                    </a:schemeClr>
                  </a:solidFill>
                  <a:cs typeface="Arial" panose="020B0604020202020204" pitchFamily="34" charset="0"/>
                </a:rPr>
                <a:t>Planification détaillée du projet</a:t>
              </a:r>
            </a:p>
          </p:txBody>
        </p:sp>
        <p:sp>
          <p:nvSpPr>
            <p:cNvPr id="76" name="TextBox 75">
              <a:extLst>
                <a:ext uri="{FF2B5EF4-FFF2-40B4-BE49-F238E27FC236}">
                  <a16:creationId xmlns:a16="http://schemas.microsoft.com/office/drawing/2014/main" id="{665AE2B6-B135-4D8C-9911-41F35CD7E31F}"/>
                </a:ext>
              </a:extLst>
            </p:cNvPr>
            <p:cNvSpPr txBox="1"/>
            <p:nvPr/>
          </p:nvSpPr>
          <p:spPr>
            <a:xfrm>
              <a:off x="9573555" y="3981553"/>
              <a:ext cx="1129238" cy="464434"/>
            </a:xfrm>
            <a:prstGeom prst="rect">
              <a:avLst/>
            </a:prstGeom>
            <a:noFill/>
          </p:spPr>
          <p:txBody>
            <a:bodyPr wrap="square" rtlCol="0">
              <a:noAutofit/>
            </a:bodyPr>
            <a:lstStyle/>
            <a:p>
              <a:pPr algn="ctr"/>
              <a:r>
                <a:rPr lang="fr-CA" sz="1000" b="1">
                  <a:solidFill>
                    <a:schemeClr val="tx1">
                      <a:lumMod val="65000"/>
                      <a:lumOff val="35000"/>
                    </a:schemeClr>
                  </a:solidFill>
                  <a:cs typeface="Arial" panose="020B0604020202020204" pitchFamily="34" charset="0"/>
                </a:rPr>
                <a:t>Mise sur pied, configuration, intégration et mise à l’essai </a:t>
              </a:r>
            </a:p>
          </p:txBody>
        </p:sp>
        <p:sp>
          <p:nvSpPr>
            <p:cNvPr id="77" name="TextBox 76">
              <a:extLst>
                <a:ext uri="{FF2B5EF4-FFF2-40B4-BE49-F238E27FC236}">
                  <a16:creationId xmlns:a16="http://schemas.microsoft.com/office/drawing/2014/main" id="{D1078917-92E7-416A-9226-350F41FE216A}"/>
                </a:ext>
              </a:extLst>
            </p:cNvPr>
            <p:cNvSpPr txBox="1"/>
            <p:nvPr/>
          </p:nvSpPr>
          <p:spPr>
            <a:xfrm>
              <a:off x="10690172" y="4098499"/>
              <a:ext cx="867662" cy="464434"/>
            </a:xfrm>
            <a:prstGeom prst="rect">
              <a:avLst/>
            </a:prstGeom>
            <a:noFill/>
          </p:spPr>
          <p:txBody>
            <a:bodyPr wrap="square" rtlCol="0">
              <a:noAutofit/>
            </a:bodyPr>
            <a:lstStyle/>
            <a:p>
              <a:pPr algn="ctr"/>
              <a:r>
                <a:rPr lang="fr-CA" sz="1000" b="1">
                  <a:solidFill>
                    <a:schemeClr val="tx1">
                      <a:lumMod val="65000"/>
                      <a:lumOff val="35000"/>
                    </a:schemeClr>
                  </a:solidFill>
                  <a:cs typeface="Arial" panose="020B0604020202020204" pitchFamily="34" charset="0"/>
                </a:rPr>
                <a:t>Lancement et clôture </a:t>
              </a:r>
            </a:p>
          </p:txBody>
        </p:sp>
        <p:sp>
          <p:nvSpPr>
            <p:cNvPr id="78" name="Rectangle 77">
              <a:extLst>
                <a:ext uri="{FF2B5EF4-FFF2-40B4-BE49-F238E27FC236}">
                  <a16:creationId xmlns:a16="http://schemas.microsoft.com/office/drawing/2014/main" id="{71B80DE5-9940-4CA7-BDAD-CFEDCE735764}"/>
                </a:ext>
              </a:extLst>
            </p:cNvPr>
            <p:cNvSpPr/>
            <p:nvPr/>
          </p:nvSpPr>
          <p:spPr>
            <a:xfrm>
              <a:off x="4530745" y="4009148"/>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79" name="Rectangle 78">
              <a:extLst>
                <a:ext uri="{FF2B5EF4-FFF2-40B4-BE49-F238E27FC236}">
                  <a16:creationId xmlns:a16="http://schemas.microsoft.com/office/drawing/2014/main" id="{323658A5-95F6-42F4-A0B0-531BCE8DA219}"/>
                </a:ext>
              </a:extLst>
            </p:cNvPr>
            <p:cNvSpPr/>
            <p:nvPr/>
          </p:nvSpPr>
          <p:spPr>
            <a:xfrm>
              <a:off x="5558478" y="4014341"/>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80" name="Rectangle 79">
              <a:extLst>
                <a:ext uri="{FF2B5EF4-FFF2-40B4-BE49-F238E27FC236}">
                  <a16:creationId xmlns:a16="http://schemas.microsoft.com/office/drawing/2014/main" id="{D6F88238-7187-45F8-AD6A-C13359FE93B0}"/>
                </a:ext>
              </a:extLst>
            </p:cNvPr>
            <p:cNvSpPr/>
            <p:nvPr/>
          </p:nvSpPr>
          <p:spPr>
            <a:xfrm>
              <a:off x="6589890" y="4018376"/>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81" name="Rectangle 80">
              <a:extLst>
                <a:ext uri="{FF2B5EF4-FFF2-40B4-BE49-F238E27FC236}">
                  <a16:creationId xmlns:a16="http://schemas.microsoft.com/office/drawing/2014/main" id="{3545C34C-3B85-4001-BC59-976678EB72C1}"/>
                </a:ext>
              </a:extLst>
            </p:cNvPr>
            <p:cNvSpPr/>
            <p:nvPr/>
          </p:nvSpPr>
          <p:spPr>
            <a:xfrm>
              <a:off x="7630810" y="4023486"/>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82" name="Rectangle 81">
              <a:extLst>
                <a:ext uri="{FF2B5EF4-FFF2-40B4-BE49-F238E27FC236}">
                  <a16:creationId xmlns:a16="http://schemas.microsoft.com/office/drawing/2014/main" id="{FEE35716-63BF-49A2-B622-DB964E8D5B19}"/>
                </a:ext>
              </a:extLst>
            </p:cNvPr>
            <p:cNvSpPr/>
            <p:nvPr/>
          </p:nvSpPr>
          <p:spPr>
            <a:xfrm>
              <a:off x="8651380" y="4024969"/>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83" name="Rectangle 82">
              <a:extLst>
                <a:ext uri="{FF2B5EF4-FFF2-40B4-BE49-F238E27FC236}">
                  <a16:creationId xmlns:a16="http://schemas.microsoft.com/office/drawing/2014/main" id="{7BEE8C0F-2B8F-4D95-AD44-372DD6B94150}"/>
                </a:ext>
              </a:extLst>
            </p:cNvPr>
            <p:cNvSpPr/>
            <p:nvPr/>
          </p:nvSpPr>
          <p:spPr>
            <a:xfrm>
              <a:off x="9649589" y="4013592"/>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84" name="Rectangle 83">
              <a:extLst>
                <a:ext uri="{FF2B5EF4-FFF2-40B4-BE49-F238E27FC236}">
                  <a16:creationId xmlns:a16="http://schemas.microsoft.com/office/drawing/2014/main" id="{0CAB984A-D032-471E-9A02-D3C14ED69F4B}"/>
                </a:ext>
              </a:extLst>
            </p:cNvPr>
            <p:cNvSpPr/>
            <p:nvPr/>
          </p:nvSpPr>
          <p:spPr>
            <a:xfrm>
              <a:off x="10656844" y="4023486"/>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85" name="Chevron 8">
              <a:extLst>
                <a:ext uri="{FF2B5EF4-FFF2-40B4-BE49-F238E27FC236}">
                  <a16:creationId xmlns:a16="http://schemas.microsoft.com/office/drawing/2014/main" id="{849F338E-6051-4030-BE25-6194BE3B51E1}"/>
                </a:ext>
              </a:extLst>
            </p:cNvPr>
            <p:cNvSpPr/>
            <p:nvPr>
              <p:custDataLst>
                <p:tags r:id="rId24"/>
              </p:custDataLst>
            </p:nvPr>
          </p:nvSpPr>
          <p:spPr>
            <a:xfrm>
              <a:off x="6490471"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sp>
          <p:nvSpPr>
            <p:cNvPr id="86" name="Chevron 8">
              <a:extLst>
                <a:ext uri="{FF2B5EF4-FFF2-40B4-BE49-F238E27FC236}">
                  <a16:creationId xmlns:a16="http://schemas.microsoft.com/office/drawing/2014/main" id="{33994E36-A65B-47B4-AF38-8C7A6CAE6BA6}"/>
                </a:ext>
              </a:extLst>
            </p:cNvPr>
            <p:cNvSpPr/>
            <p:nvPr>
              <p:custDataLst>
                <p:tags r:id="rId25"/>
              </p:custDataLst>
            </p:nvPr>
          </p:nvSpPr>
          <p:spPr>
            <a:xfrm>
              <a:off x="7523252"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sp>
          <p:nvSpPr>
            <p:cNvPr id="87" name="Chevron 8">
              <a:extLst>
                <a:ext uri="{FF2B5EF4-FFF2-40B4-BE49-F238E27FC236}">
                  <a16:creationId xmlns:a16="http://schemas.microsoft.com/office/drawing/2014/main" id="{59BEA930-11A0-4171-BF7E-DC64E69F7F52}"/>
                </a:ext>
              </a:extLst>
            </p:cNvPr>
            <p:cNvSpPr/>
            <p:nvPr>
              <p:custDataLst>
                <p:tags r:id="rId26"/>
              </p:custDataLst>
            </p:nvPr>
          </p:nvSpPr>
          <p:spPr>
            <a:xfrm>
              <a:off x="8561534"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sp>
          <p:nvSpPr>
            <p:cNvPr id="88" name="Chevron 8">
              <a:extLst>
                <a:ext uri="{FF2B5EF4-FFF2-40B4-BE49-F238E27FC236}">
                  <a16:creationId xmlns:a16="http://schemas.microsoft.com/office/drawing/2014/main" id="{0534566C-4A19-4EE8-A2D6-F4730309771B}"/>
                </a:ext>
              </a:extLst>
            </p:cNvPr>
            <p:cNvSpPr/>
            <p:nvPr>
              <p:custDataLst>
                <p:tags r:id="rId27"/>
              </p:custDataLst>
            </p:nvPr>
          </p:nvSpPr>
          <p:spPr>
            <a:xfrm>
              <a:off x="9560489"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sp>
          <p:nvSpPr>
            <p:cNvPr id="89" name="Chevron 8">
              <a:extLst>
                <a:ext uri="{FF2B5EF4-FFF2-40B4-BE49-F238E27FC236}">
                  <a16:creationId xmlns:a16="http://schemas.microsoft.com/office/drawing/2014/main" id="{E04058E6-D9D9-42B7-AB17-0903A58FA9DD}"/>
                </a:ext>
              </a:extLst>
            </p:cNvPr>
            <p:cNvSpPr/>
            <p:nvPr>
              <p:custDataLst>
                <p:tags r:id="rId28"/>
              </p:custDataLst>
            </p:nvPr>
          </p:nvSpPr>
          <p:spPr>
            <a:xfrm>
              <a:off x="10553012"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sp>
          <p:nvSpPr>
            <p:cNvPr id="90" name="Chevron 8">
              <a:extLst>
                <a:ext uri="{FF2B5EF4-FFF2-40B4-BE49-F238E27FC236}">
                  <a16:creationId xmlns:a16="http://schemas.microsoft.com/office/drawing/2014/main" id="{8CC85902-7433-4A39-85C2-54A78A2B8B1F}"/>
                </a:ext>
              </a:extLst>
            </p:cNvPr>
            <p:cNvSpPr/>
            <p:nvPr>
              <p:custDataLst>
                <p:tags r:id="rId29"/>
              </p:custDataLst>
            </p:nvPr>
          </p:nvSpPr>
          <p:spPr>
            <a:xfrm>
              <a:off x="11530701"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grpSp>
      <p:sp>
        <p:nvSpPr>
          <p:cNvPr id="91" name="Oval 90">
            <a:extLst>
              <a:ext uri="{FF2B5EF4-FFF2-40B4-BE49-F238E27FC236}">
                <a16:creationId xmlns:a16="http://schemas.microsoft.com/office/drawing/2014/main" id="{FF3CE5F0-6C30-4C57-80A6-CADACEAF00B4}"/>
              </a:ext>
            </a:extLst>
          </p:cNvPr>
          <p:cNvSpPr/>
          <p:nvPr>
            <p:custDataLst>
              <p:tags r:id="rId16"/>
            </p:custDataLst>
          </p:nvPr>
        </p:nvSpPr>
        <p:spPr>
          <a:xfrm>
            <a:off x="818323" y="1374464"/>
            <a:ext cx="228600" cy="23684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bg2"/>
              </a:solidFill>
            </a:endParaRPr>
          </a:p>
        </p:txBody>
      </p:sp>
      <p:sp>
        <p:nvSpPr>
          <p:cNvPr id="92" name="TextBox 91">
            <a:extLst>
              <a:ext uri="{FF2B5EF4-FFF2-40B4-BE49-F238E27FC236}">
                <a16:creationId xmlns:a16="http://schemas.microsoft.com/office/drawing/2014/main" id="{A27A6D43-013C-4EE0-A00F-4D806ADDD783}"/>
              </a:ext>
            </a:extLst>
          </p:cNvPr>
          <p:cNvSpPr txBox="1"/>
          <p:nvPr>
            <p:custDataLst>
              <p:tags r:id="rId17"/>
            </p:custDataLst>
          </p:nvPr>
        </p:nvSpPr>
        <p:spPr>
          <a:xfrm>
            <a:off x="805237" y="1369777"/>
            <a:ext cx="250390" cy="246221"/>
          </a:xfrm>
          <a:prstGeom prst="rect">
            <a:avLst/>
          </a:prstGeom>
          <a:noFill/>
        </p:spPr>
        <p:txBody>
          <a:bodyPr wrap="none" rtlCol="0">
            <a:spAutoFit/>
          </a:bodyPr>
          <a:lstStyle/>
          <a:p>
            <a:r>
              <a:rPr lang="fr-CA" sz="1000">
                <a:solidFill>
                  <a:schemeClr val="bg2"/>
                </a:solidFill>
                <a:latin typeface="Franklin Gothic Demi Cond" panose="020B0706030402020204" pitchFamily="34" charset="0"/>
                <a:cs typeface="Aharoni" panose="02010803020104030203" pitchFamily="2" charset="-79"/>
              </a:rPr>
              <a:t>A</a:t>
            </a:r>
          </a:p>
        </p:txBody>
      </p:sp>
      <p:sp>
        <p:nvSpPr>
          <p:cNvPr id="93" name="Oval 92">
            <a:extLst>
              <a:ext uri="{FF2B5EF4-FFF2-40B4-BE49-F238E27FC236}">
                <a16:creationId xmlns:a16="http://schemas.microsoft.com/office/drawing/2014/main" id="{AB61CBFC-64B2-4856-A11E-F16F43B05028}"/>
              </a:ext>
            </a:extLst>
          </p:cNvPr>
          <p:cNvSpPr/>
          <p:nvPr>
            <p:custDataLst>
              <p:tags r:id="rId18"/>
            </p:custDataLst>
          </p:nvPr>
        </p:nvSpPr>
        <p:spPr>
          <a:xfrm>
            <a:off x="6258988" y="3556248"/>
            <a:ext cx="228600" cy="23684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bg2"/>
              </a:solidFill>
            </a:endParaRPr>
          </a:p>
        </p:txBody>
      </p:sp>
      <p:sp>
        <p:nvSpPr>
          <p:cNvPr id="94" name="TextBox 93">
            <a:extLst>
              <a:ext uri="{FF2B5EF4-FFF2-40B4-BE49-F238E27FC236}">
                <a16:creationId xmlns:a16="http://schemas.microsoft.com/office/drawing/2014/main" id="{0AD6040E-BC54-45DD-8FAE-C39CE6D60092}"/>
              </a:ext>
            </a:extLst>
          </p:cNvPr>
          <p:cNvSpPr txBox="1"/>
          <p:nvPr>
            <p:custDataLst>
              <p:tags r:id="rId19"/>
            </p:custDataLst>
          </p:nvPr>
        </p:nvSpPr>
        <p:spPr>
          <a:xfrm>
            <a:off x="6241681" y="3551561"/>
            <a:ext cx="263214" cy="246221"/>
          </a:xfrm>
          <a:prstGeom prst="rect">
            <a:avLst/>
          </a:prstGeom>
          <a:noFill/>
        </p:spPr>
        <p:txBody>
          <a:bodyPr wrap="none" rtlCol="0">
            <a:spAutoFit/>
          </a:bodyPr>
          <a:lstStyle/>
          <a:p>
            <a:r>
              <a:rPr lang="fr-CA" sz="1000">
                <a:solidFill>
                  <a:schemeClr val="bg2"/>
                </a:solidFill>
                <a:latin typeface="Franklin Gothic Demi Cond" panose="020B0706030402020204" pitchFamily="34" charset="0"/>
                <a:cs typeface="Aharoni" panose="02010803020104030203" pitchFamily="2" charset="-79"/>
              </a:rPr>
              <a:t>B</a:t>
            </a:r>
          </a:p>
        </p:txBody>
      </p:sp>
      <p:grpSp>
        <p:nvGrpSpPr>
          <p:cNvPr id="8" name="Group 7">
            <a:extLst>
              <a:ext uri="{FF2B5EF4-FFF2-40B4-BE49-F238E27FC236}">
                <a16:creationId xmlns:a16="http://schemas.microsoft.com/office/drawing/2014/main" id="{2F01175B-5D6E-4479-96AA-037DE56B8FF2}"/>
              </a:ext>
            </a:extLst>
          </p:cNvPr>
          <p:cNvGrpSpPr/>
          <p:nvPr>
            <p:custDataLst>
              <p:tags r:id="rId20"/>
            </p:custDataLst>
          </p:nvPr>
        </p:nvGrpSpPr>
        <p:grpSpPr>
          <a:xfrm>
            <a:off x="367241" y="6050349"/>
            <a:ext cx="243978" cy="215444"/>
            <a:chOff x="678691" y="4408967"/>
            <a:chExt cx="243978" cy="215444"/>
          </a:xfrm>
        </p:grpSpPr>
        <p:sp>
          <p:nvSpPr>
            <p:cNvPr id="95" name="Oval 94">
              <a:extLst>
                <a:ext uri="{FF2B5EF4-FFF2-40B4-BE49-F238E27FC236}">
                  <a16:creationId xmlns:a16="http://schemas.microsoft.com/office/drawing/2014/main" id="{E2AAEF95-A684-4D41-A22A-CAEF43E21023}"/>
                </a:ext>
              </a:extLst>
            </p:cNvPr>
            <p:cNvSpPr/>
            <p:nvPr/>
          </p:nvSpPr>
          <p:spPr>
            <a:xfrm>
              <a:off x="732100" y="4448109"/>
              <a:ext cx="137160" cy="13716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bg2"/>
                </a:solidFill>
              </a:endParaRPr>
            </a:p>
          </p:txBody>
        </p:sp>
        <p:sp>
          <p:nvSpPr>
            <p:cNvPr id="96" name="TextBox 95">
              <a:extLst>
                <a:ext uri="{FF2B5EF4-FFF2-40B4-BE49-F238E27FC236}">
                  <a16:creationId xmlns:a16="http://schemas.microsoft.com/office/drawing/2014/main" id="{7A2BFA0F-7875-47A0-9229-6A3E27BF3FB8}"/>
                </a:ext>
              </a:extLst>
            </p:cNvPr>
            <p:cNvSpPr txBox="1"/>
            <p:nvPr/>
          </p:nvSpPr>
          <p:spPr>
            <a:xfrm>
              <a:off x="678691" y="4408967"/>
              <a:ext cx="243978" cy="215444"/>
            </a:xfrm>
            <a:prstGeom prst="rect">
              <a:avLst/>
            </a:prstGeom>
            <a:noFill/>
          </p:spPr>
          <p:txBody>
            <a:bodyPr wrap="none" rtlCol="0">
              <a:spAutoFit/>
            </a:bodyPr>
            <a:lstStyle/>
            <a:p>
              <a:r>
                <a:rPr lang="fr-CA" sz="800">
                  <a:solidFill>
                    <a:schemeClr val="bg2"/>
                  </a:solidFill>
                  <a:cs typeface="Aharoni" panose="02010803020104030203" pitchFamily="2" charset="-79"/>
                </a:rPr>
                <a:t>A</a:t>
              </a:r>
            </a:p>
          </p:txBody>
        </p:sp>
      </p:grpSp>
      <p:grpSp>
        <p:nvGrpSpPr>
          <p:cNvPr id="10" name="Group 9">
            <a:extLst>
              <a:ext uri="{FF2B5EF4-FFF2-40B4-BE49-F238E27FC236}">
                <a16:creationId xmlns:a16="http://schemas.microsoft.com/office/drawing/2014/main" id="{A6058C33-8B11-4154-BBE1-51FC072E8D5E}"/>
              </a:ext>
            </a:extLst>
          </p:cNvPr>
          <p:cNvGrpSpPr/>
          <p:nvPr>
            <p:custDataLst>
              <p:tags r:id="rId21"/>
            </p:custDataLst>
          </p:nvPr>
        </p:nvGrpSpPr>
        <p:grpSpPr>
          <a:xfrm>
            <a:off x="367241" y="6388903"/>
            <a:ext cx="242374" cy="215444"/>
            <a:chOff x="1149666" y="4461206"/>
            <a:chExt cx="242374" cy="215444"/>
          </a:xfrm>
        </p:grpSpPr>
        <p:sp>
          <p:nvSpPr>
            <p:cNvPr id="97" name="Oval 96">
              <a:extLst>
                <a:ext uri="{FF2B5EF4-FFF2-40B4-BE49-F238E27FC236}">
                  <a16:creationId xmlns:a16="http://schemas.microsoft.com/office/drawing/2014/main" id="{AB2CE2E6-4FCB-4AEA-800D-A611C8AE45AC}"/>
                </a:ext>
              </a:extLst>
            </p:cNvPr>
            <p:cNvSpPr/>
            <p:nvPr/>
          </p:nvSpPr>
          <p:spPr>
            <a:xfrm>
              <a:off x="1202273" y="4500348"/>
              <a:ext cx="137160" cy="13716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bg2"/>
                </a:solidFill>
              </a:endParaRPr>
            </a:p>
          </p:txBody>
        </p:sp>
        <p:sp>
          <p:nvSpPr>
            <p:cNvPr id="98" name="TextBox 97">
              <a:extLst>
                <a:ext uri="{FF2B5EF4-FFF2-40B4-BE49-F238E27FC236}">
                  <a16:creationId xmlns:a16="http://schemas.microsoft.com/office/drawing/2014/main" id="{101BBAF6-B151-4511-8C99-6404478A81F9}"/>
                </a:ext>
              </a:extLst>
            </p:cNvPr>
            <p:cNvSpPr txBox="1"/>
            <p:nvPr/>
          </p:nvSpPr>
          <p:spPr>
            <a:xfrm>
              <a:off x="1149666" y="4461206"/>
              <a:ext cx="242374" cy="215444"/>
            </a:xfrm>
            <a:prstGeom prst="rect">
              <a:avLst/>
            </a:prstGeom>
            <a:noFill/>
          </p:spPr>
          <p:txBody>
            <a:bodyPr wrap="none" rtlCol="0">
              <a:spAutoFit/>
            </a:bodyPr>
            <a:lstStyle/>
            <a:p>
              <a:r>
                <a:rPr lang="fr-CA" sz="800">
                  <a:solidFill>
                    <a:schemeClr val="bg2"/>
                  </a:solidFill>
                  <a:cs typeface="Aharoni" panose="02010803020104030203" pitchFamily="2" charset="-79"/>
                </a:rPr>
                <a:t>B</a:t>
              </a:r>
            </a:p>
          </p:txBody>
        </p:sp>
      </p:grpSp>
    </p:spTree>
    <p:extLst>
      <p:ext uri="{BB962C8B-B14F-4D97-AF65-F5344CB8AC3E}">
        <p14:creationId xmlns:p14="http://schemas.microsoft.com/office/powerpoint/2010/main" val="10104274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fr-CA" smtClean="0"/>
              <a:t>13</a:t>
            </a:fld>
            <a:endParaRPr lang="fr-CA" dirty="0"/>
          </a:p>
        </p:txBody>
      </p:sp>
      <p:sp>
        <p:nvSpPr>
          <p:cNvPr id="6" name="Title 5"/>
          <p:cNvSpPr>
            <a:spLocks noGrp="1"/>
          </p:cNvSpPr>
          <p:nvPr>
            <p:ph type="title"/>
            <p:custDataLst>
              <p:tags r:id="rId2"/>
            </p:custDataLst>
          </p:nvPr>
        </p:nvSpPr>
        <p:spPr>
          <a:xfrm>
            <a:off x="593651" y="203174"/>
            <a:ext cx="5432982" cy="482626"/>
          </a:xfrm>
        </p:spPr>
        <p:txBody>
          <a:bodyPr>
            <a:normAutofit fontScale="90000"/>
          </a:bodyPr>
          <a:lstStyle/>
          <a:p>
            <a:pPr marL="0" indent="0"/>
            <a:r>
              <a:rPr lang="fr-CA" sz="3100" b="1" dirty="0"/>
              <a:t>Quand venir au CEAI du GC?</a:t>
            </a:r>
            <a:br>
              <a:rPr lang="fr-CA" sz="3100" b="1" dirty="0">
                <a:hlinkClick r:id="rId14"/>
              </a:rPr>
            </a:br>
            <a:r>
              <a:rPr lang="fr-CA" sz="1600" b="1" dirty="0">
                <a:hlinkClick r:id="rId14"/>
              </a:rPr>
              <a:t>Architecture intégrée du GC/Conseil/Quand venir – wiki (gccollab.ca)</a:t>
            </a:r>
            <a:endParaRPr lang="fr-CA" sz="1600" dirty="0"/>
          </a:p>
        </p:txBody>
      </p:sp>
      <p:sp>
        <p:nvSpPr>
          <p:cNvPr id="4" name="Rectangle 3"/>
          <p:cNvSpPr/>
          <p:nvPr>
            <p:custDataLst>
              <p:tags r:id="rId3"/>
            </p:custDataLst>
          </p:nvPr>
        </p:nvSpPr>
        <p:spPr>
          <a:xfrm>
            <a:off x="1538110" y="3586877"/>
            <a:ext cx="9053690" cy="2560320"/>
          </a:xfrm>
          <a:prstGeom prst="rect">
            <a:avLst/>
          </a:prstGeom>
        </p:spPr>
        <p:txBody>
          <a:bodyPr wrap="square">
            <a:spAutoFit/>
          </a:bodyPr>
          <a:lstStyle/>
          <a:p>
            <a:pPr marL="171450" indent="-171450">
              <a:buSzPts val="1000"/>
              <a:buFont typeface="Wingdings" panose="05000000000000000000" pitchFamily="2" charset="2"/>
              <a:buChar char="Ø"/>
              <a:tabLst>
                <a:tab pos="914400" algn="l"/>
              </a:tabLst>
            </a:pPr>
            <a:r>
              <a:rPr lang="fr-CA" sz="1200" dirty="0">
                <a:solidFill>
                  <a:schemeClr val="tx2"/>
                </a:solidFill>
              </a:rPr>
              <a:t>Les propositions portent sur la conception, le développement, l’installation et la mise en œuvre de services ou de solutions numériques, de systèmes d’information ou alors d’applications (« initiatives numériques ») dans le cadre desquels le ministère entend investir, au minimum, les montants suivants pour régler le problème ou tirer avantage de la possibilité :</a:t>
            </a:r>
          </a:p>
          <a:p>
            <a:pPr>
              <a:buSzPts val="1000"/>
              <a:tabLst>
                <a:tab pos="914400" algn="l"/>
              </a:tabLst>
            </a:pPr>
            <a:endParaRPr lang="fr-CA" sz="1200" dirty="0">
              <a:solidFill>
                <a:schemeClr val="tx2"/>
              </a:solidFill>
            </a:endParaRPr>
          </a:p>
          <a:p>
            <a:pPr>
              <a:buSzPts val="1000"/>
              <a:tabLst>
                <a:tab pos="914400" algn="l"/>
              </a:tabLst>
            </a:pPr>
            <a:endParaRPr lang="fr-CA" sz="1200" dirty="0">
              <a:solidFill>
                <a:schemeClr val="tx2"/>
              </a:solidFill>
            </a:endParaRPr>
          </a:p>
          <a:p>
            <a:pPr>
              <a:spcBef>
                <a:spcPts val="400"/>
              </a:spcBef>
              <a:spcAft>
                <a:spcPts val="400"/>
              </a:spcAft>
              <a:buSzPts val="1000"/>
              <a:tabLst>
                <a:tab pos="914400" algn="l"/>
              </a:tabLst>
            </a:pPr>
            <a:endParaRPr lang="fr-CA" sz="1200" dirty="0">
              <a:solidFill>
                <a:schemeClr val="tx2"/>
              </a:solidFill>
            </a:endParaRPr>
          </a:p>
          <a:p>
            <a:pPr marL="171450" indent="-171450">
              <a:spcBef>
                <a:spcPts val="400"/>
              </a:spcBef>
              <a:spcAft>
                <a:spcPts val="400"/>
              </a:spcAft>
              <a:buSzPts val="1000"/>
              <a:buFont typeface="Wingdings" panose="05000000000000000000" pitchFamily="2" charset="2"/>
              <a:buChar char="Ø"/>
              <a:tabLst>
                <a:tab pos="914400" algn="l"/>
              </a:tabLst>
            </a:pPr>
            <a:r>
              <a:rPr lang="fr-CA" sz="1200" dirty="0">
                <a:solidFill>
                  <a:schemeClr val="tx2"/>
                </a:solidFill>
              </a:rPr>
              <a:t>qui comportent des technologies émergentes;</a:t>
            </a:r>
          </a:p>
          <a:p>
            <a:pPr marL="171450" indent="-171450">
              <a:spcBef>
                <a:spcPts val="400"/>
              </a:spcBef>
              <a:spcAft>
                <a:spcPts val="400"/>
              </a:spcAft>
              <a:buSzPts val="1000"/>
              <a:buFont typeface="Wingdings" panose="05000000000000000000" pitchFamily="2" charset="2"/>
              <a:buChar char="Ø"/>
              <a:tabLst>
                <a:tab pos="914400" algn="l"/>
              </a:tabLst>
            </a:pPr>
            <a:r>
              <a:rPr lang="fr-CA" sz="1200" dirty="0">
                <a:solidFill>
                  <a:schemeClr val="tx2"/>
                </a:solidFill>
              </a:rPr>
              <a:t>qui exigent une exception à la présente directive ou à d’autres directives liées à la politique;</a:t>
            </a:r>
          </a:p>
          <a:p>
            <a:pPr marL="171450" indent="-171450">
              <a:spcBef>
                <a:spcPts val="400"/>
              </a:spcBef>
              <a:spcAft>
                <a:spcPts val="400"/>
              </a:spcAft>
              <a:buSzPts val="1000"/>
              <a:buFont typeface="Wingdings" panose="05000000000000000000" pitchFamily="2" charset="2"/>
              <a:buChar char="Ø"/>
              <a:tabLst>
                <a:tab pos="914400" algn="l"/>
              </a:tabLst>
            </a:pPr>
            <a:r>
              <a:rPr lang="fr-CA" sz="1200" dirty="0">
                <a:solidFill>
                  <a:schemeClr val="tx2"/>
                </a:solidFill>
              </a:rPr>
              <a:t>qui sont catégorisés au niveau Protégé B ou à un niveau inférieur à l’aide d’un modèle de déploiement autre que le nuage public pour l’hébergement d’applications (y compris l’infrastructure), le déploiement d’applications; </a:t>
            </a:r>
          </a:p>
          <a:p>
            <a:pPr marL="171450" indent="-171450">
              <a:spcBef>
                <a:spcPts val="400"/>
              </a:spcBef>
              <a:spcAft>
                <a:spcPts val="400"/>
              </a:spcAft>
              <a:buSzPts val="1000"/>
              <a:buFont typeface="Wingdings" panose="05000000000000000000" pitchFamily="2" charset="2"/>
              <a:buChar char="Ø"/>
              <a:tabLst>
                <a:tab pos="914400" algn="l"/>
              </a:tabLst>
            </a:pPr>
            <a:r>
              <a:rPr lang="fr-CA" sz="1200" dirty="0">
                <a:solidFill>
                  <a:schemeClr val="tx2"/>
                </a:solidFill>
              </a:rPr>
              <a:t>selon les indications du dirigeant principal de l’information du Canada.</a:t>
            </a:r>
          </a:p>
        </p:txBody>
      </p:sp>
      <p:sp>
        <p:nvSpPr>
          <p:cNvPr id="20" name="Freeform 19"/>
          <p:cNvSpPr>
            <a:spLocks noEditPoints="1"/>
          </p:cNvSpPr>
          <p:nvPr>
            <p:custDataLst>
              <p:tags r:id="rId4"/>
            </p:custDataLst>
          </p:nvPr>
        </p:nvSpPr>
        <p:spPr bwMode="auto">
          <a:xfrm>
            <a:off x="533400" y="3033656"/>
            <a:ext cx="1969864" cy="404018"/>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atin typeface="Aharoni" panose="02010803020104030203" pitchFamily="2" charset="-79"/>
                <a:cs typeface="Aharoni" panose="02010803020104030203" pitchFamily="2" charset="-79"/>
              </a:rPr>
              <a:t>« Les critères »</a:t>
            </a:r>
          </a:p>
        </p:txBody>
      </p:sp>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238957834"/>
              </p:ext>
            </p:extLst>
          </p:nvPr>
        </p:nvGraphicFramePr>
        <p:xfrm>
          <a:off x="1752600" y="4279230"/>
          <a:ext cx="9053690" cy="387461"/>
        </p:xfrm>
        <a:graphic>
          <a:graphicData uri="http://schemas.openxmlformats.org/drawingml/2006/table">
            <a:tbl>
              <a:tblPr>
                <a:tableStyleId>{5C22544A-7EE6-4342-B048-85BDC9FD1C3A}</a:tableStyleId>
              </a:tblPr>
              <a:tblGrid>
                <a:gridCol w="2890761">
                  <a:extLst>
                    <a:ext uri="{9D8B030D-6E8A-4147-A177-3AD203B41FA5}">
                      <a16:colId xmlns:a16="http://schemas.microsoft.com/office/drawing/2014/main" val="20000"/>
                    </a:ext>
                  </a:extLst>
                </a:gridCol>
                <a:gridCol w="3281439">
                  <a:extLst>
                    <a:ext uri="{9D8B030D-6E8A-4147-A177-3AD203B41FA5}">
                      <a16:colId xmlns:a16="http://schemas.microsoft.com/office/drawing/2014/main" val="20001"/>
                    </a:ext>
                  </a:extLst>
                </a:gridCol>
                <a:gridCol w="2881490">
                  <a:extLst>
                    <a:ext uri="{9D8B030D-6E8A-4147-A177-3AD203B41FA5}">
                      <a16:colId xmlns:a16="http://schemas.microsoft.com/office/drawing/2014/main" val="20002"/>
                    </a:ext>
                  </a:extLst>
                </a:gridCol>
              </a:tblGrid>
              <a:tr h="387461">
                <a:tc>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tab pos="809625" algn="l"/>
                        </a:tabLst>
                        <a:defRPr/>
                      </a:pPr>
                      <a:r>
                        <a:rPr lang="fr-CA" sz="900" noProof="0">
                          <a:solidFill>
                            <a:schemeClr val="tx2"/>
                          </a:solidFill>
                        </a:rPr>
                        <a:t>2,5 millions de dollars                + ECOGP de 0 ou 1</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tab pos="809625" algn="l"/>
                        </a:tabLst>
                        <a:defRPr/>
                      </a:pPr>
                      <a:r>
                        <a:rPr lang="fr-CA" sz="900" noProof="0">
                          <a:solidFill>
                            <a:schemeClr val="tx2"/>
                          </a:solidFill>
                        </a:rPr>
                        <a:t>5 millions de dollars                    + ECOGP de 2</a:t>
                      </a:r>
                      <a:endParaRPr lang="fr-CA" sz="2000" noProof="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buSzPts val="1000"/>
                        <a:buFont typeface="Arial" panose="020B0604020202020204" pitchFamily="34" charset="0"/>
                        <a:buChar char="•"/>
                        <a:tabLst>
                          <a:tab pos="809625" algn="l"/>
                          <a:tab pos="1485900" algn="l"/>
                        </a:tabLst>
                      </a:pPr>
                      <a:r>
                        <a:rPr lang="fr-CA" sz="900" noProof="0">
                          <a:solidFill>
                            <a:schemeClr val="tx2"/>
                          </a:solidFill>
                        </a:rPr>
                        <a:t>10 millions de dollars	+ ECOGP de 3</a:t>
                      </a:r>
                    </a:p>
                    <a:p>
                      <a:pPr marL="90488" indent="-90488">
                        <a:buSzPts val="1000"/>
                        <a:buFont typeface="Arial" panose="020B0604020202020204" pitchFamily="34" charset="0"/>
                        <a:buChar char="•"/>
                        <a:tabLst>
                          <a:tab pos="809625" algn="l"/>
                          <a:tab pos="1485900" algn="l"/>
                        </a:tabLst>
                      </a:pPr>
                      <a:r>
                        <a:rPr lang="fr-CA" sz="900" noProof="0">
                          <a:solidFill>
                            <a:schemeClr val="tx2"/>
                          </a:solidFill>
                        </a:rPr>
                        <a:t>15 millions de dollars	Ministère de la Défense nationale</a:t>
                      </a:r>
                      <a:endParaRPr lang="fr-CA" sz="900" noProof="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900" noProof="0" dirty="0">
                          <a:solidFill>
                            <a:schemeClr val="tx2"/>
                          </a:solidFill>
                        </a:rPr>
                        <a:t>25 millions de dollars	+ ECOGP de 4</a:t>
                      </a:r>
                    </a:p>
                    <a:p>
                      <a:endParaRPr lang="fr-CA" sz="900" noProof="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Rectangle 17">
            <a:extLst>
              <a:ext uri="{FF2B5EF4-FFF2-40B4-BE49-F238E27FC236}">
                <a16:creationId xmlns:a16="http://schemas.microsoft.com/office/drawing/2014/main" id="{4C3E921E-BB51-4324-BB56-E8C1DFCF357C}"/>
              </a:ext>
            </a:extLst>
          </p:cNvPr>
          <p:cNvSpPr/>
          <p:nvPr>
            <p:custDataLst>
              <p:tags r:id="rId6"/>
            </p:custDataLst>
          </p:nvPr>
        </p:nvSpPr>
        <p:spPr>
          <a:xfrm>
            <a:off x="533400" y="1029148"/>
            <a:ext cx="3657600" cy="1415772"/>
          </a:xfrm>
          <a:prstGeom prst="rect">
            <a:avLst/>
          </a:prstGeom>
          <a:ln>
            <a:solidFill>
              <a:schemeClr val="tx2"/>
            </a:solidFill>
            <a:prstDash val="sysDash"/>
          </a:ln>
        </p:spPr>
        <p:txBody>
          <a:bodyPr wrap="square">
            <a:spAutoFit/>
          </a:bodyPr>
          <a:lstStyle/>
          <a:p>
            <a:pPr marL="266700" indent="-266700">
              <a:buSzPts val="1000"/>
              <a:tabLst>
                <a:tab pos="266700" algn="l"/>
              </a:tabLst>
            </a:pPr>
            <a:r>
              <a:rPr lang="fr-CA" sz="1400" dirty="0">
                <a:solidFill>
                  <a:schemeClr val="tx2"/>
                </a:solidFill>
                <a:sym typeface="Wingdings" panose="05000000000000000000" pitchFamily="2" charset="2"/>
              </a:rPr>
              <a:t>	</a:t>
            </a:r>
            <a:r>
              <a:rPr lang="fr-CA" sz="1200" dirty="0">
                <a:solidFill>
                  <a:schemeClr val="tx2"/>
                </a:solidFill>
                <a:sym typeface="Wingdings" panose="05000000000000000000" pitchFamily="2" charset="2"/>
              </a:rPr>
              <a:t>Veuillez vous assurer que les propositions présentées à des fins d’études au Conseil d’examen de l’architecture intégrée du gouvernement du Canada ont </a:t>
            </a:r>
            <a:r>
              <a:rPr lang="fr-CA" sz="1200" b="1" dirty="0">
                <a:solidFill>
                  <a:schemeClr val="tx2"/>
                </a:solidFill>
                <a:sym typeface="Wingdings" panose="05000000000000000000" pitchFamily="2" charset="2"/>
              </a:rPr>
              <a:t>d’abord</a:t>
            </a:r>
            <a:r>
              <a:rPr lang="fr-CA" sz="1200" dirty="0">
                <a:solidFill>
                  <a:schemeClr val="tx2"/>
                </a:solidFill>
                <a:sym typeface="Wingdings" panose="05000000000000000000" pitchFamily="2" charset="2"/>
              </a:rPr>
              <a:t> été </a:t>
            </a:r>
            <a:r>
              <a:rPr lang="fr-CA" sz="1200" b="1" dirty="0">
                <a:solidFill>
                  <a:schemeClr val="tx2"/>
                </a:solidFill>
                <a:sym typeface="Wingdings" panose="05000000000000000000" pitchFamily="2" charset="2"/>
              </a:rPr>
              <a:t>évaluées </a:t>
            </a:r>
            <a:r>
              <a:rPr lang="fr-CA" sz="1200" dirty="0">
                <a:solidFill>
                  <a:schemeClr val="tx2"/>
                </a:solidFill>
                <a:sym typeface="Wingdings" panose="05000000000000000000" pitchFamily="2" charset="2"/>
              </a:rPr>
              <a:t>par le conseil d’examen de l’architecture du ministère, lorsqu’il en existe un.</a:t>
            </a:r>
          </a:p>
          <a:p>
            <a:pPr>
              <a:buSzPts val="1000"/>
              <a:tabLst>
                <a:tab pos="228600" algn="l"/>
              </a:tabLst>
            </a:pPr>
            <a:endParaRPr lang="fr-CA" sz="1200" dirty="0">
              <a:solidFill>
                <a:schemeClr val="tx2"/>
              </a:solidFill>
            </a:endParaRPr>
          </a:p>
        </p:txBody>
      </p:sp>
      <p:sp>
        <p:nvSpPr>
          <p:cNvPr id="19" name="Rectangle 18">
            <a:extLst>
              <a:ext uri="{FF2B5EF4-FFF2-40B4-BE49-F238E27FC236}">
                <a16:creationId xmlns:a16="http://schemas.microsoft.com/office/drawing/2014/main" id="{086AB0F9-C526-46A1-B4FD-4B8B1AB8D4C9}"/>
              </a:ext>
            </a:extLst>
          </p:cNvPr>
          <p:cNvSpPr/>
          <p:nvPr>
            <p:custDataLst>
              <p:tags r:id="rId7"/>
            </p:custDataLst>
          </p:nvPr>
        </p:nvSpPr>
        <p:spPr>
          <a:xfrm>
            <a:off x="4343402" y="1030817"/>
            <a:ext cx="3657600" cy="1446550"/>
          </a:xfrm>
          <a:prstGeom prst="rect">
            <a:avLst/>
          </a:prstGeom>
          <a:ln>
            <a:solidFill>
              <a:schemeClr val="tx2"/>
            </a:solidFill>
            <a:prstDash val="sysDash"/>
          </a:ln>
        </p:spPr>
        <p:txBody>
          <a:bodyPr wrap="square">
            <a:spAutoFit/>
          </a:bodyPr>
          <a:lstStyle/>
          <a:p>
            <a:pPr marL="228600" indent="-228600">
              <a:buSzPts val="1000"/>
              <a:tabLst>
                <a:tab pos="1371600" algn="l"/>
              </a:tabLst>
            </a:pPr>
            <a:r>
              <a:rPr lang="fr-CA" sz="1400" dirty="0">
                <a:solidFill>
                  <a:schemeClr val="tx2"/>
                </a:solidFill>
                <a:sym typeface="Wingdings 2" panose="05020102010507070707" pitchFamily="18" charset="2"/>
              </a:rPr>
              <a:t>	</a:t>
            </a:r>
            <a:r>
              <a:rPr lang="fr-CA" sz="1200" dirty="0">
                <a:solidFill>
                  <a:schemeClr val="tx2"/>
                </a:solidFill>
                <a:sym typeface="Wingdings 2" panose="05020102010507070707" pitchFamily="18" charset="2"/>
              </a:rPr>
              <a:t>Assurez-vous que les propositions sont présentées au Conseil d’examen de l’architecture intégrée du gouvernement du Canada après l’examen des </a:t>
            </a:r>
            <a:r>
              <a:rPr lang="fr-CA" sz="1200" b="1" dirty="0">
                <a:solidFill>
                  <a:schemeClr val="tx2"/>
                </a:solidFill>
                <a:sym typeface="Wingdings 2" panose="05020102010507070707" pitchFamily="18" charset="2"/>
              </a:rPr>
              <a:t>cas conceptuels</a:t>
            </a:r>
            <a:r>
              <a:rPr lang="fr-CA" sz="1200" b="1" baseline="30000" dirty="0">
                <a:solidFill>
                  <a:schemeClr val="tx2"/>
                </a:solidFill>
              </a:rPr>
              <a:t>1</a:t>
            </a:r>
            <a:r>
              <a:rPr lang="fr-CA" sz="1200" dirty="0">
                <a:solidFill>
                  <a:schemeClr val="tx2"/>
                </a:solidFill>
                <a:sym typeface="Wingdings 2" panose="05020102010507070707" pitchFamily="18" charset="2"/>
              </a:rPr>
              <a:t>, dans le cas des projets numériques, et</a:t>
            </a:r>
            <a:r>
              <a:rPr lang="fr-CA" sz="1200" b="1" dirty="0">
                <a:solidFill>
                  <a:schemeClr val="tx2"/>
                </a:solidFill>
                <a:sym typeface="Wingdings 2" panose="05020102010507070707" pitchFamily="18" charset="2"/>
              </a:rPr>
              <a:t> avant </a:t>
            </a:r>
            <a:r>
              <a:rPr lang="fr-CA" sz="1200" dirty="0">
                <a:solidFill>
                  <a:schemeClr val="tx2"/>
                </a:solidFill>
                <a:sym typeface="Wingdings 2" panose="05020102010507070707" pitchFamily="18" charset="2"/>
              </a:rPr>
              <a:t>l’élaboration d’une présentation au Conseil du Trésor ou d’une analyse de rentabilisation ministérielle</a:t>
            </a:r>
            <a:r>
              <a:rPr lang="fr-CA" sz="1400" dirty="0">
                <a:solidFill>
                  <a:schemeClr val="tx2"/>
                </a:solidFill>
                <a:sym typeface="Wingdings 2" panose="05020102010507070707" pitchFamily="18" charset="2"/>
              </a:rPr>
              <a:t>.</a:t>
            </a:r>
            <a:endParaRPr lang="fr-CA" sz="1200" dirty="0">
              <a:solidFill>
                <a:schemeClr val="tx2"/>
              </a:solidFill>
            </a:endParaRPr>
          </a:p>
        </p:txBody>
      </p:sp>
      <p:sp>
        <p:nvSpPr>
          <p:cNvPr id="21" name="Rectangle 20">
            <a:extLst>
              <a:ext uri="{FF2B5EF4-FFF2-40B4-BE49-F238E27FC236}">
                <a16:creationId xmlns:a16="http://schemas.microsoft.com/office/drawing/2014/main" id="{E48E9AA0-AB63-4ADA-AF3B-47AF001FF5F5}"/>
              </a:ext>
            </a:extLst>
          </p:cNvPr>
          <p:cNvSpPr/>
          <p:nvPr>
            <p:custDataLst>
              <p:tags r:id="rId8"/>
            </p:custDataLst>
          </p:nvPr>
        </p:nvSpPr>
        <p:spPr>
          <a:xfrm>
            <a:off x="8153403" y="1034475"/>
            <a:ext cx="3624935" cy="1200329"/>
          </a:xfrm>
          <a:prstGeom prst="rect">
            <a:avLst/>
          </a:prstGeom>
          <a:ln>
            <a:solidFill>
              <a:schemeClr val="tx2"/>
            </a:solidFill>
            <a:prstDash val="sysDash"/>
          </a:ln>
        </p:spPr>
        <p:txBody>
          <a:bodyPr wrap="square">
            <a:spAutoFit/>
          </a:bodyPr>
          <a:lstStyle/>
          <a:p>
            <a:pPr marL="228600" indent="-228600">
              <a:buSzPts val="1000"/>
            </a:pPr>
            <a:r>
              <a:rPr lang="fr-CA" sz="1200" dirty="0">
                <a:solidFill>
                  <a:schemeClr val="tx2"/>
                </a:solidFill>
                <a:sym typeface="Wingdings" panose="05000000000000000000" pitchFamily="2" charset="2"/>
              </a:rPr>
              <a:t>	Réalisez une </a:t>
            </a:r>
            <a:r>
              <a:rPr lang="fr-CA" sz="1200" b="1" dirty="0">
                <a:solidFill>
                  <a:schemeClr val="tx2"/>
                </a:solidFill>
                <a:sym typeface="Wingdings" panose="05000000000000000000" pitchFamily="2" charset="2"/>
              </a:rPr>
              <a:t>auto-évaluation </a:t>
            </a:r>
            <a:r>
              <a:rPr lang="fr-CA" sz="1200" dirty="0">
                <a:solidFill>
                  <a:schemeClr val="tx2"/>
                </a:solidFill>
                <a:sym typeface="Wingdings" panose="05000000000000000000" pitchFamily="2" charset="2"/>
              </a:rPr>
              <a:t>de votre initiative en fonction des « critères » de la Directive sur les services et le numérique afin de déterminer si votre initiative doit être présentée au CEAI du GC.</a:t>
            </a:r>
          </a:p>
          <a:p>
            <a:pPr>
              <a:buSzPts val="1000"/>
            </a:pPr>
            <a:endParaRPr lang="fr-CA" sz="1200" dirty="0">
              <a:solidFill>
                <a:schemeClr val="tx2"/>
              </a:solidFill>
            </a:endParaRPr>
          </a:p>
          <a:p>
            <a:pPr>
              <a:buSzPts val="1000"/>
            </a:pPr>
            <a:endParaRPr lang="fr-CA" sz="1200" dirty="0">
              <a:solidFill>
                <a:schemeClr val="tx2"/>
              </a:solidFill>
            </a:endParaRPr>
          </a:p>
        </p:txBody>
      </p:sp>
      <p:sp>
        <p:nvSpPr>
          <p:cNvPr id="51" name="Rectangle 50">
            <a:extLst>
              <a:ext uri="{FF2B5EF4-FFF2-40B4-BE49-F238E27FC236}">
                <a16:creationId xmlns:a16="http://schemas.microsoft.com/office/drawing/2014/main" id="{68398DD6-5A68-4152-9509-95467367D4D7}"/>
              </a:ext>
            </a:extLst>
          </p:cNvPr>
          <p:cNvSpPr/>
          <p:nvPr>
            <p:custDataLst>
              <p:tags r:id="rId9"/>
            </p:custDataLst>
          </p:nvPr>
        </p:nvSpPr>
        <p:spPr>
          <a:xfrm>
            <a:off x="533400" y="2514600"/>
            <a:ext cx="1124493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 name="TextBox 13">
            <a:extLst>
              <a:ext uri="{FF2B5EF4-FFF2-40B4-BE49-F238E27FC236}">
                <a16:creationId xmlns:a16="http://schemas.microsoft.com/office/drawing/2014/main" id="{82237FD9-B46B-4D59-BEEA-1F062B3C4EBC}"/>
              </a:ext>
            </a:extLst>
          </p:cNvPr>
          <p:cNvSpPr txBox="1"/>
          <p:nvPr>
            <p:custDataLst>
              <p:tags r:id="rId10"/>
            </p:custDataLst>
          </p:nvPr>
        </p:nvSpPr>
        <p:spPr>
          <a:xfrm>
            <a:off x="565298" y="6456883"/>
            <a:ext cx="8539108" cy="213360"/>
          </a:xfrm>
          <a:prstGeom prst="rect">
            <a:avLst/>
          </a:prstGeom>
          <a:noFill/>
        </p:spPr>
        <p:txBody>
          <a:bodyPr wrap="square">
            <a:spAutoFit/>
          </a:bodyPr>
          <a:lstStyle/>
          <a:p>
            <a:pPr marL="117475" indent="-117475">
              <a:buAutoNum type="arabicPlain"/>
            </a:pPr>
            <a:r>
              <a:rPr lang="fr-CA" sz="800" i="0" dirty="0">
                <a:solidFill>
                  <a:srgbClr val="333333"/>
                </a:solidFill>
                <a:effectLst/>
                <a:latin typeface="Helvetica" panose="020B0604020202020204" pitchFamily="34" charset="0"/>
              </a:rPr>
              <a:t>Annexe B : Procédures obligatoires pour les cas conceptuels des projets axés sur le numérique (</a:t>
            </a:r>
            <a:r>
              <a:rPr lang="fr-CA" sz="800" i="0" dirty="0">
                <a:solidFill>
                  <a:srgbClr val="333333"/>
                </a:solidFill>
                <a:effectLst/>
                <a:latin typeface="Helvetica" panose="020B0604020202020204" pitchFamily="34" charset="0"/>
                <a:hlinkClick r:id="rId15"/>
              </a:rPr>
              <a:t>https://www.tbs-sct.gc.ca/pol/doc-eng.aspx?id=32593&amp;section=procedure&amp;p=B</a:t>
            </a:r>
            <a:r>
              <a:rPr lang="fr-CA" sz="800" i="0" dirty="0">
                <a:solidFill>
                  <a:srgbClr val="333333"/>
                </a:solidFill>
                <a:effectLst/>
                <a:latin typeface="Helvetica" panose="020B0604020202020204" pitchFamily="34" charset="0"/>
              </a:rPr>
              <a:t>)</a:t>
            </a:r>
          </a:p>
        </p:txBody>
      </p:sp>
      <p:grpSp>
        <p:nvGrpSpPr>
          <p:cNvPr id="15" name="Group 14">
            <a:extLst>
              <a:ext uri="{FF2B5EF4-FFF2-40B4-BE49-F238E27FC236}">
                <a16:creationId xmlns:a16="http://schemas.microsoft.com/office/drawing/2014/main" id="{616449E7-CCD7-4CA5-9B60-5B566DE8EEF8}"/>
              </a:ext>
            </a:extLst>
          </p:cNvPr>
          <p:cNvGrpSpPr/>
          <p:nvPr>
            <p:custDataLst>
              <p:tags r:id="rId11"/>
            </p:custDataLst>
          </p:nvPr>
        </p:nvGrpSpPr>
        <p:grpSpPr>
          <a:xfrm>
            <a:off x="10384799" y="121158"/>
            <a:ext cx="1861803" cy="633950"/>
            <a:chOff x="9347725" y="574305"/>
            <a:chExt cx="1861803" cy="2139966"/>
          </a:xfrm>
        </p:grpSpPr>
        <p:grpSp>
          <p:nvGrpSpPr>
            <p:cNvPr id="16" name="Group 15">
              <a:extLst>
                <a:ext uri="{FF2B5EF4-FFF2-40B4-BE49-F238E27FC236}">
                  <a16:creationId xmlns:a16="http://schemas.microsoft.com/office/drawing/2014/main" id="{51CDA950-54E9-4287-AF2A-3345BB4BCB92}"/>
                </a:ext>
              </a:extLst>
            </p:cNvPr>
            <p:cNvGrpSpPr/>
            <p:nvPr/>
          </p:nvGrpSpPr>
          <p:grpSpPr>
            <a:xfrm>
              <a:off x="9347725" y="709978"/>
              <a:ext cx="1861803" cy="2004293"/>
              <a:chOff x="3360738" y="1493838"/>
              <a:chExt cx="2544762" cy="2739520"/>
            </a:xfrm>
          </p:grpSpPr>
          <p:pic>
            <p:nvPicPr>
              <p:cNvPr id="22" name="Picture 21">
                <a:extLst>
                  <a:ext uri="{FF2B5EF4-FFF2-40B4-BE49-F238E27FC236}">
                    <a16:creationId xmlns:a16="http://schemas.microsoft.com/office/drawing/2014/main" id="{7FC9768C-D7F2-46C7-84C2-7B965F736B35}"/>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17">
                <a:extLst>
                  <a:ext uri="{FF2B5EF4-FFF2-40B4-BE49-F238E27FC236}">
                    <a16:creationId xmlns:a16="http://schemas.microsoft.com/office/drawing/2014/main" id="{EB59B56B-EA90-4C43-B116-3299AB7E5D9E}"/>
                  </a:ext>
                </a:extLst>
              </p:cNvPr>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dirty="0">
                    <a:solidFill>
                      <a:srgbClr val="000000"/>
                    </a:solidFill>
                    <a:latin typeface="Comic Sans MS" panose="030F0702030302020204" pitchFamily="66" charset="0"/>
                  </a:rPr>
                  <a:t>Le processus </a:t>
                </a:r>
              </a:p>
            </p:txBody>
          </p:sp>
        </p:grpSp>
        <p:sp>
          <p:nvSpPr>
            <p:cNvPr id="17" name="Freeform 15">
              <a:extLst>
                <a:ext uri="{FF2B5EF4-FFF2-40B4-BE49-F238E27FC236}">
                  <a16:creationId xmlns:a16="http://schemas.microsoft.com/office/drawing/2014/main" id="{D0B2DA4D-FE33-4F8E-A93A-01D03AD72598}"/>
                </a:ext>
              </a:extLst>
            </p:cNvPr>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Tree>
    <p:extLst>
      <p:ext uri="{BB962C8B-B14F-4D97-AF65-F5344CB8AC3E}">
        <p14:creationId xmlns:p14="http://schemas.microsoft.com/office/powerpoint/2010/main" val="1958745632"/>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xmlns:p15="http://schemas.microsoft.com/office/powerpoint/2012/main" xmlns:p159="http://schemas.microsoft.com/office/powerpoint/2015/09/main">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custDataLst>
              <p:tags r:id="rId1"/>
            </p:custDataLst>
          </p:nvPr>
        </p:nvSpPr>
        <p:spPr>
          <a:xfrm>
            <a:off x="11749608" y="6580336"/>
            <a:ext cx="442392" cy="268139"/>
          </a:xfrm>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2D4B517-E49B-41B6-9DBC-23634E0F1CDC}" type="slidenum">
              <a:rPr kumimoji="0" lang="fr-CA" sz="800" b="0" i="0" u="none" strike="noStrike" kern="1200" cap="none" spc="0" normalizeH="0" baseline="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14</a:t>
            </a:fld>
            <a:endParaRPr kumimoji="0" lang="fr-CA" sz="800" b="0" i="0" u="none" strike="noStrike" kern="1200" cap="none" spc="0" normalizeH="0" baseline="0">
              <a:ln>
                <a:noFill/>
              </a:ln>
              <a:solidFill>
                <a:prstClr val="black">
                  <a:tint val="75000"/>
                </a:prstClr>
              </a:solidFill>
              <a:effectLst/>
              <a:uLnTx/>
              <a:uFillTx/>
              <a:latin typeface="Calibri"/>
              <a:ea typeface="+mn-ea"/>
              <a:cs typeface="+mn-cs"/>
            </a:endParaRPr>
          </a:p>
        </p:txBody>
      </p:sp>
      <p:sp>
        <p:nvSpPr>
          <p:cNvPr id="6" name="Title 5"/>
          <p:cNvSpPr txBox="1"/>
          <p:nvPr>
            <p:custDataLst>
              <p:tags r:id="rId2"/>
            </p:custDataLst>
          </p:nvPr>
        </p:nvSpPr>
        <p:spPr>
          <a:xfrm>
            <a:off x="491133" y="176574"/>
            <a:ext cx="9888016" cy="62664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fr-CA" sz="2800" b="1" dirty="0">
                <a:solidFill>
                  <a:schemeClr val="accent1"/>
                </a:solidFill>
                <a:latin typeface="Calibri" panose="020F0502020204030204" pitchFamily="34" charset="0"/>
                <a:ea typeface="+mn-ea"/>
                <a:cs typeface="+mn-cs"/>
              </a:rPr>
              <a:t>Outil principal = Modèle du CEAI du GC</a:t>
            </a:r>
          </a:p>
        </p:txBody>
      </p:sp>
      <p:pic>
        <p:nvPicPr>
          <p:cNvPr id="11" name="Picture 10">
            <a:extLst>
              <a:ext uri="{FF2B5EF4-FFF2-40B4-BE49-F238E27FC236}">
                <a16:creationId xmlns:a16="http://schemas.microsoft.com/office/drawing/2014/main" id="{6A395DD4-2BDD-4133-BD11-7F847B58CE0D}"/>
              </a:ext>
            </a:extLst>
          </p:cNvPr>
          <p:cNvPicPr>
            <a:picLocks noChangeAspect="1"/>
          </p:cNvPicPr>
          <p:nvPr>
            <p:custDataLst>
              <p:tags r:id="rId3"/>
            </p:custDataLst>
          </p:nvPr>
        </p:nvPicPr>
        <p:blipFill>
          <a:blip r:embed="rId16"/>
          <a:stretch>
            <a:fillRect/>
          </a:stretch>
        </p:blipFill>
        <p:spPr>
          <a:xfrm>
            <a:off x="1258276" y="1536995"/>
            <a:ext cx="4114800" cy="30969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id="{E1680A0B-23B2-467D-B79B-4682C5C16C0F}"/>
              </a:ext>
            </a:extLst>
          </p:cNvPr>
          <p:cNvPicPr>
            <a:picLocks noChangeAspect="1"/>
          </p:cNvPicPr>
          <p:nvPr>
            <p:custDataLst>
              <p:tags r:id="rId4"/>
            </p:custDataLst>
          </p:nvPr>
        </p:nvPicPr>
        <p:blipFill>
          <a:blip r:embed="rId17"/>
          <a:stretch>
            <a:fillRect/>
          </a:stretch>
        </p:blipFill>
        <p:spPr>
          <a:xfrm>
            <a:off x="838200" y="2425894"/>
            <a:ext cx="4139699" cy="28334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0F647B32-51DE-45B6-A242-F96BC21EEBD8}"/>
              </a:ext>
            </a:extLst>
          </p:cNvPr>
          <p:cNvPicPr>
            <a:picLocks noChangeAspect="1"/>
          </p:cNvPicPr>
          <p:nvPr>
            <p:custDataLst>
              <p:tags r:id="rId5"/>
            </p:custDataLst>
          </p:nvPr>
        </p:nvPicPr>
        <p:blipFill>
          <a:blip r:embed="rId18"/>
          <a:stretch>
            <a:fillRect/>
          </a:stretch>
        </p:blipFill>
        <p:spPr>
          <a:xfrm>
            <a:off x="551384" y="3388830"/>
            <a:ext cx="4114800" cy="3088170"/>
          </a:xfrm>
          <a:prstGeom prst="rect">
            <a:avLst/>
          </a:prstGeom>
          <a:ln>
            <a:solidFill>
              <a:schemeClr val="tx2"/>
            </a:solidFill>
          </a:ln>
        </p:spPr>
      </p:pic>
      <p:pic>
        <p:nvPicPr>
          <p:cNvPr id="13" name="Picture 12">
            <a:extLst>
              <a:ext uri="{FF2B5EF4-FFF2-40B4-BE49-F238E27FC236}">
                <a16:creationId xmlns:a16="http://schemas.microsoft.com/office/drawing/2014/main" id="{D49B8F89-4DDF-4DEE-B62B-937CF2B13F1C}"/>
              </a:ext>
            </a:extLst>
          </p:cNvPr>
          <p:cNvPicPr>
            <a:picLocks noChangeAspect="1"/>
          </p:cNvPicPr>
          <p:nvPr>
            <p:custDataLst>
              <p:tags r:id="rId6"/>
            </p:custDataLst>
          </p:nvPr>
        </p:nvPicPr>
        <p:blipFill>
          <a:blip r:embed="rId19"/>
          <a:stretch>
            <a:fillRect/>
          </a:stretch>
        </p:blipFill>
        <p:spPr>
          <a:xfrm>
            <a:off x="8350999" y="1720530"/>
            <a:ext cx="3543352" cy="2009449"/>
          </a:xfrm>
          <a:prstGeom prst="rect">
            <a:avLst/>
          </a:prstGeom>
          <a:ln>
            <a:solidFill>
              <a:schemeClr val="tx2"/>
            </a:solidFill>
          </a:ln>
        </p:spPr>
      </p:pic>
      <p:pic>
        <p:nvPicPr>
          <p:cNvPr id="14" name="Picture 13">
            <a:extLst>
              <a:ext uri="{FF2B5EF4-FFF2-40B4-BE49-F238E27FC236}">
                <a16:creationId xmlns:a16="http://schemas.microsoft.com/office/drawing/2014/main" id="{243C7AD3-A5B8-498F-A168-93BBDAE619CE}"/>
              </a:ext>
            </a:extLst>
          </p:cNvPr>
          <p:cNvPicPr>
            <a:picLocks noChangeAspect="1"/>
          </p:cNvPicPr>
          <p:nvPr>
            <p:custDataLst>
              <p:tags r:id="rId7"/>
            </p:custDataLst>
          </p:nvPr>
        </p:nvPicPr>
        <p:blipFill>
          <a:blip r:embed="rId20"/>
          <a:stretch>
            <a:fillRect/>
          </a:stretch>
        </p:blipFill>
        <p:spPr>
          <a:xfrm>
            <a:off x="7807019" y="2173291"/>
            <a:ext cx="3546781" cy="1794930"/>
          </a:xfrm>
          <a:prstGeom prst="rect">
            <a:avLst/>
          </a:prstGeom>
          <a:ln>
            <a:solidFill>
              <a:schemeClr val="tx2"/>
            </a:solidFill>
          </a:ln>
        </p:spPr>
      </p:pic>
      <p:pic>
        <p:nvPicPr>
          <p:cNvPr id="15" name="Picture 14">
            <a:extLst>
              <a:ext uri="{FF2B5EF4-FFF2-40B4-BE49-F238E27FC236}">
                <a16:creationId xmlns:a16="http://schemas.microsoft.com/office/drawing/2014/main" id="{B9918DC8-3B96-4566-A2F3-AA733FAD933D}"/>
              </a:ext>
            </a:extLst>
          </p:cNvPr>
          <p:cNvPicPr>
            <a:picLocks noChangeAspect="1"/>
          </p:cNvPicPr>
          <p:nvPr>
            <p:custDataLst>
              <p:tags r:id="rId8"/>
            </p:custDataLst>
          </p:nvPr>
        </p:nvPicPr>
        <p:blipFill>
          <a:blip r:embed="rId21"/>
          <a:stretch>
            <a:fillRect/>
          </a:stretch>
        </p:blipFill>
        <p:spPr>
          <a:xfrm>
            <a:off x="7149304" y="2725254"/>
            <a:ext cx="3412183" cy="2288534"/>
          </a:xfrm>
          <a:prstGeom prst="rect">
            <a:avLst/>
          </a:prstGeom>
          <a:ln>
            <a:solidFill>
              <a:schemeClr val="tx2"/>
            </a:solidFill>
          </a:ln>
        </p:spPr>
      </p:pic>
      <p:pic>
        <p:nvPicPr>
          <p:cNvPr id="16" name="Picture 15">
            <a:extLst>
              <a:ext uri="{FF2B5EF4-FFF2-40B4-BE49-F238E27FC236}">
                <a16:creationId xmlns:a16="http://schemas.microsoft.com/office/drawing/2014/main" id="{4D7490C4-6849-4D0A-85A2-8A9934883F17}"/>
              </a:ext>
            </a:extLst>
          </p:cNvPr>
          <p:cNvPicPr>
            <a:picLocks noChangeAspect="1"/>
          </p:cNvPicPr>
          <p:nvPr>
            <p:custDataLst>
              <p:tags r:id="rId9"/>
            </p:custDataLst>
          </p:nvPr>
        </p:nvPicPr>
        <p:blipFill>
          <a:blip r:embed="rId22"/>
          <a:stretch>
            <a:fillRect/>
          </a:stretch>
        </p:blipFill>
        <p:spPr>
          <a:xfrm>
            <a:off x="6505801" y="3228866"/>
            <a:ext cx="3412183" cy="2165424"/>
          </a:xfrm>
          <a:prstGeom prst="rect">
            <a:avLst/>
          </a:prstGeom>
          <a:ln>
            <a:solidFill>
              <a:schemeClr val="tx2"/>
            </a:solidFill>
          </a:ln>
        </p:spPr>
      </p:pic>
      <p:pic>
        <p:nvPicPr>
          <p:cNvPr id="17" name="Picture 16">
            <a:extLst>
              <a:ext uri="{FF2B5EF4-FFF2-40B4-BE49-F238E27FC236}">
                <a16:creationId xmlns:a16="http://schemas.microsoft.com/office/drawing/2014/main" id="{841F2C3A-B3F7-4CE6-ACF6-4D6FD167A1CF}"/>
              </a:ext>
            </a:extLst>
          </p:cNvPr>
          <p:cNvPicPr>
            <a:picLocks noChangeAspect="1"/>
          </p:cNvPicPr>
          <p:nvPr>
            <p:custDataLst>
              <p:tags r:id="rId10"/>
            </p:custDataLst>
          </p:nvPr>
        </p:nvPicPr>
        <p:blipFill>
          <a:blip r:embed="rId23"/>
          <a:stretch>
            <a:fillRect/>
          </a:stretch>
        </p:blipFill>
        <p:spPr>
          <a:xfrm>
            <a:off x="5965250" y="3816568"/>
            <a:ext cx="3466073" cy="2165424"/>
          </a:xfrm>
          <a:prstGeom prst="rect">
            <a:avLst/>
          </a:prstGeom>
          <a:ln>
            <a:solidFill>
              <a:schemeClr val="tx2"/>
            </a:solidFill>
          </a:ln>
        </p:spPr>
      </p:pic>
      <p:sp>
        <p:nvSpPr>
          <p:cNvPr id="19" name="Google Shape;109;p16">
            <a:extLst>
              <a:ext uri="{FF2B5EF4-FFF2-40B4-BE49-F238E27FC236}">
                <a16:creationId xmlns:a16="http://schemas.microsoft.com/office/drawing/2014/main" id="{85EE4741-F7B7-49AB-9F03-2FB9A274BAAF}"/>
              </a:ext>
            </a:extLst>
          </p:cNvPr>
          <p:cNvSpPr/>
          <p:nvPr>
            <p:custDataLst>
              <p:tags r:id="rId11"/>
            </p:custDataLst>
          </p:nvPr>
        </p:nvSpPr>
        <p:spPr>
          <a:xfrm>
            <a:off x="551384" y="990600"/>
            <a:ext cx="11017224" cy="243000"/>
          </a:xfrm>
          <a:prstGeom prst="rect">
            <a:avLst/>
          </a:prstGeom>
          <a:solidFill>
            <a:srgbClr val="0144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975" b="1">
                <a:solidFill>
                  <a:srgbClr val="FFFFFF"/>
                </a:solidFill>
                <a:latin typeface="Verdana"/>
                <a:ea typeface="Verdana"/>
                <a:cs typeface="Verdana"/>
                <a:sym typeface="Verdana"/>
              </a:rPr>
              <a:t>Utiliser le cadre de l’AI </a:t>
            </a:r>
          </a:p>
        </p:txBody>
      </p:sp>
      <p:sp>
        <p:nvSpPr>
          <p:cNvPr id="22" name="Rounded Rectangle 41">
            <a:extLst>
              <a:ext uri="{FF2B5EF4-FFF2-40B4-BE49-F238E27FC236}">
                <a16:creationId xmlns:a16="http://schemas.microsoft.com/office/drawing/2014/main" id="{A2A0896B-E050-4468-BCDD-6828998CC140}"/>
              </a:ext>
            </a:extLst>
          </p:cNvPr>
          <p:cNvSpPr/>
          <p:nvPr>
            <p:custDataLst>
              <p:tags r:id="rId12"/>
            </p:custDataLst>
          </p:nvPr>
        </p:nvSpPr>
        <p:spPr>
          <a:xfrm>
            <a:off x="7396623" y="241080"/>
            <a:ext cx="4114801" cy="531223"/>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fr-CA" sz="1100" b="0" i="0" u="none" strike="noStrike" kern="1200" cap="none" spc="0" normalizeH="0" baseline="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2267E84C-7F45-46D7-ACAB-1B4059CB00C2}"/>
              </a:ext>
            </a:extLst>
          </p:cNvPr>
          <p:cNvSpPr txBox="1"/>
          <p:nvPr>
            <p:custDataLst>
              <p:tags r:id="rId13"/>
            </p:custDataLst>
          </p:nvPr>
        </p:nvSpPr>
        <p:spPr>
          <a:xfrm>
            <a:off x="7467600" y="279808"/>
            <a:ext cx="4114800" cy="46166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800" dirty="0">
                <a:solidFill>
                  <a:schemeClr val="accent1"/>
                </a:solidFill>
                <a:latin typeface="Calibri" panose="020F0502020204030204" pitchFamily="34" charset="0"/>
                <a:ea typeface="+mn-ea"/>
                <a:cs typeface="+mn-cs"/>
                <a:hlinkClick r:id="rId24"/>
              </a:rPr>
              <a:t>https://wiki.gccollab.ca/images/b/bb/2020-12-15-GC_EARB_Presenter_GENERAL.pptx</a:t>
            </a:r>
            <a:endParaRPr lang="fr-CA" sz="800" dirty="0">
              <a:solidFill>
                <a:schemeClr val="accent1"/>
              </a:solidFill>
              <a:latin typeface="Calibri" panose="020F0502020204030204" pitchFamily="34" charset="0"/>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fr-CA" sz="800" dirty="0">
              <a:solidFill>
                <a:schemeClr val="accent1"/>
              </a:solidFill>
              <a:latin typeface="Calibri" panose="020F0502020204030204" pitchFamily="34" charset="0"/>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fr-CA" sz="800" dirty="0">
                <a:solidFill>
                  <a:schemeClr val="accent1"/>
                </a:solidFill>
                <a:latin typeface="Calibri" panose="020F0502020204030204" pitchFamily="34" charset="0"/>
                <a:ea typeface="+mn-ea"/>
                <a:cs typeface="+mn-cs"/>
                <a:hlinkClick r:id="rId25"/>
              </a:rPr>
              <a:t>https://wiki.gccollab.ca/images/c/c5/2021-03-11_GC_EARB_Presenter_GENERAL_FR.pptx</a:t>
            </a:r>
            <a:r>
              <a:rPr lang="fr-CA" sz="800" dirty="0">
                <a:solidFill>
                  <a:schemeClr val="accent1"/>
                </a:solidFill>
                <a:latin typeface="Calibri" panose="020F0502020204030204" pitchFamily="34" charset="0"/>
                <a:ea typeface="+mn-ea"/>
                <a:cs typeface="+mn-cs"/>
              </a:rPr>
              <a:t> </a:t>
            </a:r>
          </a:p>
        </p:txBody>
      </p:sp>
    </p:spTree>
    <p:extLst>
      <p:ext uri="{BB962C8B-B14F-4D97-AF65-F5344CB8AC3E}">
        <p14:creationId xmlns:p14="http://schemas.microsoft.com/office/powerpoint/2010/main" val="30187060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23A77A-EB9A-4313-B9BE-DC7E589F8AAA}"/>
              </a:ext>
            </a:extLst>
          </p:cNvPr>
          <p:cNvSpPr>
            <a:spLocks noGrp="1"/>
          </p:cNvSpPr>
          <p:nvPr>
            <p:ph type="sldNum" sz="quarter" idx="12"/>
            <p:custDataLst>
              <p:tags r:id="rId1"/>
            </p:custDataLst>
          </p:nvPr>
        </p:nvSpPr>
        <p:spPr>
          <a:xfrm>
            <a:off x="11743795" y="6492875"/>
            <a:ext cx="438680" cy="365125"/>
          </a:xfrm>
        </p:spPr>
        <p:txBody>
          <a:bodyPr/>
          <a:lstStyle/>
          <a:p>
            <a:fld id="{32D4B517-E49B-41B6-9DBC-23634E0F1CDC}" type="slidenum">
              <a:rPr lang="fr-CA" sz="800" smtClean="0"/>
              <a:t>15</a:t>
            </a:fld>
            <a:endParaRPr lang="fr-CA" sz="800"/>
          </a:p>
        </p:txBody>
      </p:sp>
      <p:sp>
        <p:nvSpPr>
          <p:cNvPr id="3" name="Text Placeholder 2">
            <a:extLst>
              <a:ext uri="{FF2B5EF4-FFF2-40B4-BE49-F238E27FC236}">
                <a16:creationId xmlns:a16="http://schemas.microsoft.com/office/drawing/2014/main" id="{4AED2CBE-7493-44BF-82C0-85C7BF575F74}"/>
              </a:ext>
            </a:extLst>
          </p:cNvPr>
          <p:cNvSpPr>
            <a:spLocks noGrp="1"/>
          </p:cNvSpPr>
          <p:nvPr>
            <p:ph type="body" sz="quarter" idx="11"/>
            <p:custDataLst>
              <p:tags r:id="rId2"/>
            </p:custDataLst>
          </p:nvPr>
        </p:nvSpPr>
        <p:spPr>
          <a:xfrm>
            <a:off x="609600" y="155164"/>
            <a:ext cx="7243976" cy="623938"/>
          </a:xfrm>
        </p:spPr>
        <p:txBody>
          <a:bodyPr/>
          <a:lstStyle/>
          <a:p>
            <a:r>
              <a:rPr lang="fr-CA" b="1"/>
              <a:t>Documents de référence</a:t>
            </a:r>
          </a:p>
          <a:p>
            <a:endParaRPr lang="fr-CA"/>
          </a:p>
        </p:txBody>
      </p:sp>
      <p:sp>
        <p:nvSpPr>
          <p:cNvPr id="4" name="Content Placeholder 3">
            <a:extLst>
              <a:ext uri="{FF2B5EF4-FFF2-40B4-BE49-F238E27FC236}">
                <a16:creationId xmlns:a16="http://schemas.microsoft.com/office/drawing/2014/main" id="{AB013769-8085-45F9-B180-60476EA59C13}"/>
              </a:ext>
            </a:extLst>
          </p:cNvPr>
          <p:cNvSpPr>
            <a:spLocks noGrp="1"/>
          </p:cNvSpPr>
          <p:nvPr>
            <p:ph idx="10"/>
            <p:custDataLst>
              <p:tags r:id="rId3"/>
            </p:custDataLst>
          </p:nvPr>
        </p:nvSpPr>
        <p:spPr>
          <a:xfrm>
            <a:off x="1048280" y="1124743"/>
            <a:ext cx="4971520" cy="3874191"/>
          </a:xfrm>
        </p:spPr>
        <p:txBody>
          <a:bodyPr/>
          <a:lstStyle/>
          <a:p>
            <a:pPr>
              <a:lnSpc>
                <a:spcPct val="150000"/>
              </a:lnSpc>
            </a:pPr>
            <a:r>
              <a:rPr lang="fr-CA" sz="1200" dirty="0">
                <a:solidFill>
                  <a:srgbClr val="3366FF"/>
                </a:solidFill>
                <a:hlinkClick r:id="rId15">
                  <a:extLst>
                    <a:ext uri="{A12FA001-AC4F-418D-AE19-62706E023703}">
                      <ahyp:hlinkClr xmlns:ahyp="http://schemas.microsoft.com/office/drawing/2018/hyperlinkcolor" val="tx"/>
                    </a:ext>
                  </a:extLst>
                </a:hlinkClick>
              </a:rPr>
              <a:t>Architecture intégrée du GC</a:t>
            </a:r>
            <a:endParaRPr lang="fr-CA" sz="1200" dirty="0">
              <a:solidFill>
                <a:srgbClr val="3366FF"/>
              </a:solidFill>
            </a:endParaRPr>
          </a:p>
          <a:p>
            <a:pPr lvl="0">
              <a:lnSpc>
                <a:spcPct val="150000"/>
              </a:lnSpc>
            </a:pPr>
            <a:r>
              <a:rPr lang="fr-CA" sz="1200" dirty="0">
                <a:hlinkClick r:id="rId16"/>
              </a:rPr>
              <a:t>Conseil d’examen de l’architecture intégrée du GC (CEAI du GC)</a:t>
            </a:r>
            <a:endParaRPr lang="fr-CA" sz="1200" dirty="0"/>
          </a:p>
          <a:p>
            <a:pPr lvl="0">
              <a:lnSpc>
                <a:spcPct val="150000"/>
              </a:lnSpc>
            </a:pPr>
            <a:r>
              <a:rPr lang="fr-CA" sz="1200" dirty="0">
                <a:hlinkClick r:id="rId17"/>
              </a:rPr>
              <a:t>Architecture intégrée cible des services et du numérique du GC</a:t>
            </a:r>
            <a:endParaRPr lang="fr-CA" sz="1200" dirty="0"/>
          </a:p>
          <a:p>
            <a:pPr lvl="0">
              <a:lnSpc>
                <a:spcPct val="150000"/>
              </a:lnSpc>
            </a:pPr>
            <a:r>
              <a:rPr lang="fr-CA" sz="1200" dirty="0">
                <a:hlinkClick r:id="rId18"/>
              </a:rPr>
              <a:t>Cadre de l’architecture intégrée du gouvernement du Canada – Canada.ca</a:t>
            </a:r>
            <a:endParaRPr lang="fr-CA" sz="1200" dirty="0"/>
          </a:p>
          <a:p>
            <a:pPr lvl="0">
              <a:lnSpc>
                <a:spcPct val="150000"/>
              </a:lnSpc>
            </a:pPr>
            <a:r>
              <a:rPr lang="fr-CA" sz="1200" dirty="0">
                <a:hlinkClick r:id="rId19"/>
              </a:rPr>
              <a:t>Architecture intégrée du gouvernement du Canada (GC)/Modèle des capacités opérationnelles – wiki (gccollab.ca) </a:t>
            </a:r>
            <a:endParaRPr lang="fr-CA" sz="1200" dirty="0"/>
          </a:p>
          <a:p>
            <a:pPr lvl="0">
              <a:lnSpc>
                <a:spcPct val="150000"/>
              </a:lnSpc>
            </a:pPr>
            <a:r>
              <a:rPr lang="fr-CA" sz="1200" dirty="0">
                <a:hlinkClick r:id="rId20"/>
              </a:rPr>
              <a:t>Architecture intégrée du GC/Solutions d’entreprise – wiki (gccollab.ca) </a:t>
            </a:r>
          </a:p>
          <a:p>
            <a:pPr lvl="0">
              <a:lnSpc>
                <a:spcPct val="150000"/>
              </a:lnSpc>
            </a:pPr>
            <a:r>
              <a:rPr lang="fr-CA" sz="1200" dirty="0">
                <a:hlinkClick r:id="rId21"/>
              </a:rPr>
              <a:t>Architecture intégrée du GC/Conseil/Séances passées – wiki (gccollab.ca)</a:t>
            </a:r>
            <a:endParaRPr lang="fr-CA" sz="1200" dirty="0"/>
          </a:p>
          <a:p>
            <a:pPr lvl="0">
              <a:lnSpc>
                <a:spcPct val="150000"/>
              </a:lnSpc>
            </a:pPr>
            <a:r>
              <a:rPr lang="fr-CA" sz="1200" dirty="0">
                <a:hlinkClick r:id="rId22"/>
              </a:rPr>
              <a:t>Architecture intégrée du GC/Conseil/Ordre du jour prospectif – wiki (gccollab.ca)</a:t>
            </a:r>
            <a:endParaRPr lang="fr-CA" sz="1200" dirty="0"/>
          </a:p>
          <a:p>
            <a:pPr lvl="0">
              <a:lnSpc>
                <a:spcPct val="150000"/>
              </a:lnSpc>
            </a:pPr>
            <a:r>
              <a:rPr lang="fr-CA" sz="1200" dirty="0">
                <a:hlinkClick r:id="rId23"/>
              </a:rPr>
              <a:t>Politique sur les services et le numérique</a:t>
            </a:r>
            <a:endParaRPr lang="fr-CA" sz="1200" dirty="0"/>
          </a:p>
          <a:p>
            <a:pPr lvl="0">
              <a:lnSpc>
                <a:spcPct val="150000"/>
              </a:lnSpc>
            </a:pPr>
            <a:r>
              <a:rPr lang="fr-CA" sz="1200" dirty="0">
                <a:hlinkClick r:id="rId24"/>
              </a:rPr>
              <a:t>Directive sur les services et le numérique</a:t>
            </a:r>
            <a:endParaRPr lang="fr-CA" sz="1200" dirty="0"/>
          </a:p>
          <a:p>
            <a:pPr lvl="0">
              <a:lnSpc>
                <a:spcPct val="150000"/>
              </a:lnSpc>
            </a:pPr>
            <a:r>
              <a:rPr lang="fr-CA" sz="1200" dirty="0">
                <a:hlinkClick r:id="rId25"/>
              </a:rPr>
              <a:t>Plan stratégique des opérations numériques de 2021 à 2024 – Canada.ca</a:t>
            </a:r>
            <a:endParaRPr lang="fr-CA" sz="1200" dirty="0"/>
          </a:p>
          <a:p>
            <a:pPr lvl="0">
              <a:lnSpc>
                <a:spcPct val="150000"/>
              </a:lnSpc>
            </a:pPr>
            <a:r>
              <a:rPr lang="fr-CA" sz="1050" dirty="0">
                <a:hlinkClick r:id="rId26"/>
              </a:rPr>
              <a:t>Communauté de pratique de l’architecture organisationnelle : </a:t>
            </a:r>
            <a:r>
              <a:rPr lang="fr-CA" sz="1050" dirty="0" err="1">
                <a:hlinkClick r:id="rId26"/>
              </a:rPr>
              <a:t>GCcollab</a:t>
            </a:r>
            <a:endParaRPr lang="fr-CA" sz="1200" dirty="0"/>
          </a:p>
          <a:p>
            <a:endParaRPr lang="fr-CA" dirty="0"/>
          </a:p>
        </p:txBody>
      </p:sp>
      <p:graphicFrame>
        <p:nvGraphicFramePr>
          <p:cNvPr id="5" name="Table 5">
            <a:extLst>
              <a:ext uri="{FF2B5EF4-FFF2-40B4-BE49-F238E27FC236}">
                <a16:creationId xmlns:a16="http://schemas.microsoft.com/office/drawing/2014/main" id="{42B94CE4-F8E4-43A8-9A5A-6318C9371209}"/>
              </a:ext>
            </a:extLst>
          </p:cNvPr>
          <p:cNvGraphicFramePr>
            <a:graphicFrameLocks noGrp="1"/>
          </p:cNvGraphicFramePr>
          <p:nvPr>
            <p:custDataLst>
              <p:tags r:id="rId4"/>
            </p:custDataLst>
            <p:extLst>
              <p:ext uri="{D42A27DB-BD31-4B8C-83A1-F6EECF244321}">
                <p14:modId xmlns:p14="http://schemas.microsoft.com/office/powerpoint/2010/main" val="79338337"/>
              </p:ext>
            </p:extLst>
          </p:nvPr>
        </p:nvGraphicFramePr>
        <p:xfrm>
          <a:off x="1048280" y="5173265"/>
          <a:ext cx="10229320" cy="370840"/>
        </p:xfrm>
        <a:graphic>
          <a:graphicData uri="http://schemas.openxmlformats.org/drawingml/2006/table">
            <a:tbl>
              <a:tblPr firstRow="1" bandRow="1">
                <a:tableStyleId>{5C22544A-7EE6-4342-B048-85BDC9FD1C3A}</a:tableStyleId>
              </a:tblPr>
              <a:tblGrid>
                <a:gridCol w="10229320">
                  <a:extLst>
                    <a:ext uri="{9D8B030D-6E8A-4147-A177-3AD203B41FA5}">
                      <a16:colId xmlns:a16="http://schemas.microsoft.com/office/drawing/2014/main" val="3073448449"/>
                    </a:ext>
                  </a:extLst>
                </a:gridCol>
              </a:tblGrid>
              <a:tr h="370840">
                <a:tc>
                  <a:txBody>
                    <a:bodyPr/>
                    <a:lstStyle/>
                    <a:p>
                      <a:pPr algn="l">
                        <a:tabLst>
                          <a:tab pos="2743200" algn="l"/>
                        </a:tabLst>
                      </a:pPr>
                      <a:r>
                        <a:rPr kumimoji="0" lang="fr-CA" sz="16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Pour communiquer avec nous...  </a:t>
                      </a:r>
                      <a:r>
                        <a:rPr kumimoji="0" lang="fr-CA"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Enterprise Architecture / Architecture d'entreprise </a:t>
                      </a:r>
                      <a:endParaRPr lang="fr-CA" sz="1400" b="0" noProof="0" dirty="0">
                        <a:solidFill>
                          <a:schemeClr val="bg1"/>
                        </a:solidFill>
                      </a:endParaRPr>
                    </a:p>
                  </a:txBody>
                  <a:tcPr/>
                </a:tc>
                <a:extLst>
                  <a:ext uri="{0D108BD9-81ED-4DB2-BD59-A6C34878D82A}">
                    <a16:rowId xmlns:a16="http://schemas.microsoft.com/office/drawing/2014/main" val="2795634373"/>
                  </a:ext>
                </a:extLst>
              </a:tr>
            </a:tbl>
          </a:graphicData>
        </a:graphic>
      </p:graphicFrame>
      <p:grpSp>
        <p:nvGrpSpPr>
          <p:cNvPr id="6" name="Group 5">
            <a:extLst>
              <a:ext uri="{FF2B5EF4-FFF2-40B4-BE49-F238E27FC236}">
                <a16:creationId xmlns:a16="http://schemas.microsoft.com/office/drawing/2014/main" id="{2615EFC5-2367-4592-B092-33576397928C}"/>
              </a:ext>
            </a:extLst>
          </p:cNvPr>
          <p:cNvGrpSpPr/>
          <p:nvPr>
            <p:custDataLst>
              <p:tags r:id="rId5"/>
            </p:custDataLst>
          </p:nvPr>
        </p:nvGrpSpPr>
        <p:grpSpPr>
          <a:xfrm>
            <a:off x="1048280" y="5651157"/>
            <a:ext cx="10229320" cy="531223"/>
            <a:chOff x="888270" y="1287396"/>
            <a:chExt cx="9982520" cy="531223"/>
          </a:xfrm>
        </p:grpSpPr>
        <p:sp>
          <p:nvSpPr>
            <p:cNvPr id="7" name="Rectangle 6">
              <a:extLst>
                <a:ext uri="{FF2B5EF4-FFF2-40B4-BE49-F238E27FC236}">
                  <a16:creationId xmlns:a16="http://schemas.microsoft.com/office/drawing/2014/main" id="{28D1FCD4-7C35-4DC0-823D-CC19EE7F07B0}"/>
                </a:ext>
              </a:extLst>
            </p:cNvPr>
            <p:cNvSpPr/>
            <p:nvPr/>
          </p:nvSpPr>
          <p:spPr>
            <a:xfrm>
              <a:off x="1071163" y="1287396"/>
              <a:ext cx="243840" cy="531223"/>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fr-CA" sz="1100" b="0" i="0" u="none" strike="noStrike" kern="1200" cap="none" spc="0" normalizeH="0" baseline="0">
                <a:ln>
                  <a:noFill/>
                </a:ln>
                <a:solidFill>
                  <a:prstClr val="white"/>
                </a:solidFill>
                <a:effectLst/>
                <a:uLnTx/>
                <a:uFillTx/>
                <a:latin typeface="Calibri"/>
                <a:ea typeface="+mn-ea"/>
                <a:cs typeface="+mn-cs"/>
              </a:endParaRPr>
            </a:p>
          </p:txBody>
        </p:sp>
        <p:sp>
          <p:nvSpPr>
            <p:cNvPr id="8" name="Rounded Rectangle 41">
              <a:extLst>
                <a:ext uri="{FF2B5EF4-FFF2-40B4-BE49-F238E27FC236}">
                  <a16:creationId xmlns:a16="http://schemas.microsoft.com/office/drawing/2014/main" id="{B8240399-F6C6-49ED-BE78-3277C6BAF5CD}"/>
                </a:ext>
              </a:extLst>
            </p:cNvPr>
            <p:cNvSpPr/>
            <p:nvPr>
              <p:custDataLst>
                <p:tags r:id="rId12"/>
              </p:custDataLst>
            </p:nvPr>
          </p:nvSpPr>
          <p:spPr>
            <a:xfrm>
              <a:off x="1141176" y="1287396"/>
              <a:ext cx="9729614" cy="531223"/>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fr-CA" sz="1100" b="0" i="0" u="none" strike="noStrike" kern="1200" cap="none" spc="0" normalizeH="0" baseline="0">
                <a:ln>
                  <a:noFill/>
                </a:ln>
                <a:solidFill>
                  <a:prstClr val="white"/>
                </a:solidFill>
                <a:effectLst/>
                <a:uLnTx/>
                <a:uFillTx/>
                <a:latin typeface="Calibri"/>
                <a:ea typeface="+mn-ea"/>
                <a:cs typeface="+mn-cs"/>
              </a:endParaRPr>
            </a:p>
          </p:txBody>
        </p:sp>
        <p:sp>
          <p:nvSpPr>
            <p:cNvPr id="9" name="Arrow: Chevron 8">
              <a:extLst>
                <a:ext uri="{FF2B5EF4-FFF2-40B4-BE49-F238E27FC236}">
                  <a16:creationId xmlns:a16="http://schemas.microsoft.com/office/drawing/2014/main" id="{C11342BE-79C0-4314-A4C4-8A2BF5B3B322}"/>
                </a:ext>
              </a:extLst>
            </p:cNvPr>
            <p:cNvSpPr/>
            <p:nvPr/>
          </p:nvSpPr>
          <p:spPr>
            <a:xfrm>
              <a:off x="888270" y="1287396"/>
              <a:ext cx="374824" cy="531223"/>
            </a:xfrm>
            <a:prstGeom prst="chevron">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350" b="0" i="0" u="none" strike="noStrike" kern="1200" cap="none" spc="0" normalizeH="0" baseline="0">
                <a:ln>
                  <a:noFill/>
                </a:ln>
                <a:solidFill>
                  <a:prstClr val="white"/>
                </a:solidFill>
                <a:effectLst/>
                <a:uLnTx/>
                <a:uFillTx/>
                <a:latin typeface="Calibri"/>
                <a:ea typeface="+mn-ea"/>
                <a:cs typeface="+mn-cs"/>
              </a:endParaRPr>
            </a:p>
          </p:txBody>
        </p:sp>
      </p:grpSp>
      <p:sp>
        <p:nvSpPr>
          <p:cNvPr id="10" name="Rectangle 9">
            <a:extLst>
              <a:ext uri="{FF2B5EF4-FFF2-40B4-BE49-F238E27FC236}">
                <a16:creationId xmlns:a16="http://schemas.microsoft.com/office/drawing/2014/main" id="{E601A480-FF0C-4ED2-8430-878208C897D6}"/>
              </a:ext>
            </a:extLst>
          </p:cNvPr>
          <p:cNvSpPr/>
          <p:nvPr>
            <p:custDataLst>
              <p:tags r:id="rId6"/>
            </p:custDataLst>
          </p:nvPr>
        </p:nvSpPr>
        <p:spPr>
          <a:xfrm>
            <a:off x="2019643" y="5733256"/>
            <a:ext cx="3542957" cy="338554"/>
          </a:xfrm>
          <a:prstGeom prst="rect">
            <a:avLst/>
          </a:prstGeom>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fr-CA" sz="1600" b="1" i="0" u="none" strike="noStrike" kern="1200" cap="none" spc="0" normalizeH="0" baseline="0" dirty="0">
                <a:ln>
                  <a:noFill/>
                </a:ln>
                <a:solidFill>
                  <a:srgbClr val="4B4747"/>
                </a:solidFill>
                <a:effectLst/>
                <a:uLnTx/>
                <a:uFillTx/>
                <a:latin typeface="Segoe UI" panose="020B0502040204020203" pitchFamily="34" charset="0"/>
                <a:ea typeface="+mn-ea"/>
                <a:cs typeface="Segoe UI" panose="020B0502040204020203" pitchFamily="34" charset="0"/>
              </a:rPr>
              <a:t>EA.AE@tbs-sct.gc.ca</a:t>
            </a:r>
          </a:p>
        </p:txBody>
      </p:sp>
      <p:sp>
        <p:nvSpPr>
          <p:cNvPr id="15" name="Freeform 22" descr="Envelope Outline Icon">
            <a:extLst>
              <a:ext uri="{FF2B5EF4-FFF2-40B4-BE49-F238E27FC236}">
                <a16:creationId xmlns:a16="http://schemas.microsoft.com/office/drawing/2014/main" id="{60265FA7-F930-4C55-8DBF-9CF47F1A08C3}"/>
              </a:ext>
            </a:extLst>
          </p:cNvPr>
          <p:cNvSpPr>
            <a:spLocks noEditPoints="1"/>
          </p:cNvSpPr>
          <p:nvPr>
            <p:custDataLst>
              <p:tags r:id="rId7"/>
            </p:custDataLst>
          </p:nvPr>
        </p:nvSpPr>
        <p:spPr bwMode="auto">
          <a:xfrm>
            <a:off x="1603837" y="5825488"/>
            <a:ext cx="304800" cy="182562"/>
          </a:xfrm>
          <a:custGeom>
            <a:avLst/>
            <a:gdLst>
              <a:gd name="T0" fmla="*/ 138 w 142"/>
              <a:gd name="T1" fmla="*/ 4 h 112"/>
              <a:gd name="T2" fmla="*/ 129 w 142"/>
              <a:gd name="T3" fmla="*/ 0 h 112"/>
              <a:gd name="T4" fmla="*/ 12 w 142"/>
              <a:gd name="T5" fmla="*/ 0 h 112"/>
              <a:gd name="T6" fmla="*/ 3 w 142"/>
              <a:gd name="T7" fmla="*/ 4 h 112"/>
              <a:gd name="T8" fmla="*/ 0 w 142"/>
              <a:gd name="T9" fmla="*/ 13 h 112"/>
              <a:gd name="T10" fmla="*/ 0 w 142"/>
              <a:gd name="T11" fmla="*/ 99 h 112"/>
              <a:gd name="T12" fmla="*/ 3 w 142"/>
              <a:gd name="T13" fmla="*/ 108 h 112"/>
              <a:gd name="T14" fmla="*/ 12 w 142"/>
              <a:gd name="T15" fmla="*/ 112 h 112"/>
              <a:gd name="T16" fmla="*/ 129 w 142"/>
              <a:gd name="T17" fmla="*/ 112 h 112"/>
              <a:gd name="T18" fmla="*/ 138 w 142"/>
              <a:gd name="T19" fmla="*/ 108 h 112"/>
              <a:gd name="T20" fmla="*/ 142 w 142"/>
              <a:gd name="T21" fmla="*/ 99 h 112"/>
              <a:gd name="T22" fmla="*/ 142 w 142"/>
              <a:gd name="T23" fmla="*/ 13 h 112"/>
              <a:gd name="T24" fmla="*/ 138 w 142"/>
              <a:gd name="T25" fmla="*/ 4 h 112"/>
              <a:gd name="T26" fmla="*/ 128 w 142"/>
              <a:gd name="T27" fmla="*/ 26 h 112"/>
              <a:gd name="T28" fmla="*/ 120 w 142"/>
              <a:gd name="T29" fmla="*/ 35 h 112"/>
              <a:gd name="T30" fmla="*/ 88 w 142"/>
              <a:gd name="T31" fmla="*/ 60 h 112"/>
              <a:gd name="T32" fmla="*/ 86 w 142"/>
              <a:gd name="T33" fmla="*/ 63 h 112"/>
              <a:gd name="T34" fmla="*/ 82 w 142"/>
              <a:gd name="T35" fmla="*/ 66 h 112"/>
              <a:gd name="T36" fmla="*/ 78 w 142"/>
              <a:gd name="T37" fmla="*/ 68 h 112"/>
              <a:gd name="T38" fmla="*/ 74 w 142"/>
              <a:gd name="T39" fmla="*/ 70 h 112"/>
              <a:gd name="T40" fmla="*/ 71 w 142"/>
              <a:gd name="T41" fmla="*/ 71 h 112"/>
              <a:gd name="T42" fmla="*/ 71 w 142"/>
              <a:gd name="T43" fmla="*/ 71 h 112"/>
              <a:gd name="T44" fmla="*/ 71 w 142"/>
              <a:gd name="T45" fmla="*/ 71 h 112"/>
              <a:gd name="T46" fmla="*/ 67 w 142"/>
              <a:gd name="T47" fmla="*/ 70 h 112"/>
              <a:gd name="T48" fmla="*/ 63 w 142"/>
              <a:gd name="T49" fmla="*/ 68 h 112"/>
              <a:gd name="T50" fmla="*/ 60 w 142"/>
              <a:gd name="T51" fmla="*/ 66 h 112"/>
              <a:gd name="T52" fmla="*/ 56 w 142"/>
              <a:gd name="T53" fmla="*/ 63 h 112"/>
              <a:gd name="T54" fmla="*/ 53 w 142"/>
              <a:gd name="T55" fmla="*/ 60 h 112"/>
              <a:gd name="T56" fmla="*/ 21 w 142"/>
              <a:gd name="T57" fmla="*/ 35 h 112"/>
              <a:gd name="T58" fmla="*/ 10 w 142"/>
              <a:gd name="T59" fmla="*/ 13 h 112"/>
              <a:gd name="T60" fmla="*/ 11 w 142"/>
              <a:gd name="T61" fmla="*/ 11 h 112"/>
              <a:gd name="T62" fmla="*/ 12 w 142"/>
              <a:gd name="T63" fmla="*/ 10 h 112"/>
              <a:gd name="T64" fmla="*/ 129 w 142"/>
              <a:gd name="T65" fmla="*/ 10 h 112"/>
              <a:gd name="T66" fmla="*/ 131 w 142"/>
              <a:gd name="T67" fmla="*/ 10 h 112"/>
              <a:gd name="T68" fmla="*/ 131 w 142"/>
              <a:gd name="T69" fmla="*/ 11 h 112"/>
              <a:gd name="T70" fmla="*/ 132 w 142"/>
              <a:gd name="T71" fmla="*/ 11 h 112"/>
              <a:gd name="T72" fmla="*/ 132 w 142"/>
              <a:gd name="T73" fmla="*/ 12 h 112"/>
              <a:gd name="T74" fmla="*/ 132 w 142"/>
              <a:gd name="T75" fmla="*/ 14 h 112"/>
              <a:gd name="T76" fmla="*/ 132 w 142"/>
              <a:gd name="T77" fmla="*/ 15 h 112"/>
              <a:gd name="T78" fmla="*/ 132 w 142"/>
              <a:gd name="T79" fmla="*/ 15 h 112"/>
              <a:gd name="T80" fmla="*/ 128 w 142"/>
              <a:gd name="T81" fmla="*/ 26 h 112"/>
              <a:gd name="T82" fmla="*/ 131 w 142"/>
              <a:gd name="T83" fmla="*/ 101 h 112"/>
              <a:gd name="T84" fmla="*/ 129 w 142"/>
              <a:gd name="T85" fmla="*/ 102 h 112"/>
              <a:gd name="T86" fmla="*/ 12 w 142"/>
              <a:gd name="T87" fmla="*/ 102 h 112"/>
              <a:gd name="T88" fmla="*/ 11 w 142"/>
              <a:gd name="T89" fmla="*/ 101 h 112"/>
              <a:gd name="T90" fmla="*/ 10 w 142"/>
              <a:gd name="T91" fmla="*/ 99 h 112"/>
              <a:gd name="T92" fmla="*/ 10 w 142"/>
              <a:gd name="T93" fmla="*/ 38 h 112"/>
              <a:gd name="T94" fmla="*/ 15 w 142"/>
              <a:gd name="T95" fmla="*/ 43 h 112"/>
              <a:gd name="T96" fmla="*/ 49 w 142"/>
              <a:gd name="T97" fmla="*/ 70 h 112"/>
              <a:gd name="T98" fmla="*/ 56 w 142"/>
              <a:gd name="T99" fmla="*/ 75 h 112"/>
              <a:gd name="T100" fmla="*/ 63 w 142"/>
              <a:gd name="T101" fmla="*/ 79 h 112"/>
              <a:gd name="T102" fmla="*/ 71 w 142"/>
              <a:gd name="T103" fmla="*/ 81 h 112"/>
              <a:gd name="T104" fmla="*/ 71 w 142"/>
              <a:gd name="T105" fmla="*/ 81 h 112"/>
              <a:gd name="T106" fmla="*/ 71 w 142"/>
              <a:gd name="T107" fmla="*/ 81 h 112"/>
              <a:gd name="T108" fmla="*/ 79 w 142"/>
              <a:gd name="T109" fmla="*/ 79 h 112"/>
              <a:gd name="T110" fmla="*/ 86 w 142"/>
              <a:gd name="T111" fmla="*/ 75 h 112"/>
              <a:gd name="T112" fmla="*/ 93 w 142"/>
              <a:gd name="T113" fmla="*/ 70 h 112"/>
              <a:gd name="T114" fmla="*/ 126 w 142"/>
              <a:gd name="T115" fmla="*/ 43 h 112"/>
              <a:gd name="T116" fmla="*/ 132 w 142"/>
              <a:gd name="T117" fmla="*/ 38 h 112"/>
              <a:gd name="T118" fmla="*/ 132 w 142"/>
              <a:gd name="T119" fmla="*/ 99 h 112"/>
              <a:gd name="T120" fmla="*/ 131 w 142"/>
              <a:gd name="T121" fmla="*/ 10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12">
                <a:moveTo>
                  <a:pt x="138" y="4"/>
                </a:moveTo>
                <a:cubicBezTo>
                  <a:pt x="136" y="1"/>
                  <a:pt x="133" y="0"/>
                  <a:pt x="129" y="0"/>
                </a:cubicBezTo>
                <a:cubicBezTo>
                  <a:pt x="12" y="0"/>
                  <a:pt x="12" y="0"/>
                  <a:pt x="12" y="0"/>
                </a:cubicBezTo>
                <a:cubicBezTo>
                  <a:pt x="9" y="0"/>
                  <a:pt x="6" y="1"/>
                  <a:pt x="3" y="4"/>
                </a:cubicBezTo>
                <a:cubicBezTo>
                  <a:pt x="1" y="6"/>
                  <a:pt x="0" y="9"/>
                  <a:pt x="0" y="13"/>
                </a:cubicBezTo>
                <a:cubicBezTo>
                  <a:pt x="0" y="99"/>
                  <a:pt x="0" y="99"/>
                  <a:pt x="0" y="99"/>
                </a:cubicBezTo>
                <a:cubicBezTo>
                  <a:pt x="0" y="103"/>
                  <a:pt x="1" y="106"/>
                  <a:pt x="3" y="108"/>
                </a:cubicBezTo>
                <a:cubicBezTo>
                  <a:pt x="6" y="111"/>
                  <a:pt x="9" y="112"/>
                  <a:pt x="12" y="112"/>
                </a:cubicBezTo>
                <a:cubicBezTo>
                  <a:pt x="129" y="112"/>
                  <a:pt x="129" y="112"/>
                  <a:pt x="129" y="112"/>
                </a:cubicBezTo>
                <a:cubicBezTo>
                  <a:pt x="133" y="112"/>
                  <a:pt x="136" y="111"/>
                  <a:pt x="138" y="108"/>
                </a:cubicBezTo>
                <a:cubicBezTo>
                  <a:pt x="141" y="106"/>
                  <a:pt x="142" y="103"/>
                  <a:pt x="142" y="99"/>
                </a:cubicBezTo>
                <a:cubicBezTo>
                  <a:pt x="142" y="13"/>
                  <a:pt x="142" y="13"/>
                  <a:pt x="142" y="13"/>
                </a:cubicBezTo>
                <a:cubicBezTo>
                  <a:pt x="142" y="9"/>
                  <a:pt x="141" y="6"/>
                  <a:pt x="138" y="4"/>
                </a:cubicBezTo>
                <a:close/>
                <a:moveTo>
                  <a:pt x="128" y="26"/>
                </a:moveTo>
                <a:cubicBezTo>
                  <a:pt x="126" y="30"/>
                  <a:pt x="123" y="33"/>
                  <a:pt x="120" y="35"/>
                </a:cubicBezTo>
                <a:cubicBezTo>
                  <a:pt x="110" y="43"/>
                  <a:pt x="99" y="52"/>
                  <a:pt x="88" y="60"/>
                </a:cubicBezTo>
                <a:cubicBezTo>
                  <a:pt x="88" y="61"/>
                  <a:pt x="87" y="61"/>
                  <a:pt x="86" y="63"/>
                </a:cubicBezTo>
                <a:cubicBezTo>
                  <a:pt x="84" y="64"/>
                  <a:pt x="83" y="65"/>
                  <a:pt x="82" y="66"/>
                </a:cubicBezTo>
                <a:cubicBezTo>
                  <a:pt x="81" y="66"/>
                  <a:pt x="80" y="67"/>
                  <a:pt x="78" y="68"/>
                </a:cubicBezTo>
                <a:cubicBezTo>
                  <a:pt x="77" y="69"/>
                  <a:pt x="76" y="70"/>
                  <a:pt x="74" y="70"/>
                </a:cubicBezTo>
                <a:cubicBezTo>
                  <a:pt x="73" y="71"/>
                  <a:pt x="72" y="71"/>
                  <a:pt x="71" y="71"/>
                </a:cubicBezTo>
                <a:cubicBezTo>
                  <a:pt x="71" y="71"/>
                  <a:pt x="71" y="71"/>
                  <a:pt x="71" y="71"/>
                </a:cubicBezTo>
                <a:cubicBezTo>
                  <a:pt x="71" y="71"/>
                  <a:pt x="71" y="71"/>
                  <a:pt x="71" y="71"/>
                </a:cubicBezTo>
                <a:cubicBezTo>
                  <a:pt x="70" y="71"/>
                  <a:pt x="69" y="71"/>
                  <a:pt x="67" y="70"/>
                </a:cubicBezTo>
                <a:cubicBezTo>
                  <a:pt x="66" y="70"/>
                  <a:pt x="65" y="69"/>
                  <a:pt x="63" y="68"/>
                </a:cubicBezTo>
                <a:cubicBezTo>
                  <a:pt x="62" y="67"/>
                  <a:pt x="61" y="66"/>
                  <a:pt x="60" y="66"/>
                </a:cubicBezTo>
                <a:cubicBezTo>
                  <a:pt x="59" y="65"/>
                  <a:pt x="58" y="64"/>
                  <a:pt x="56" y="63"/>
                </a:cubicBezTo>
                <a:cubicBezTo>
                  <a:pt x="55" y="61"/>
                  <a:pt x="54" y="61"/>
                  <a:pt x="53" y="60"/>
                </a:cubicBezTo>
                <a:cubicBezTo>
                  <a:pt x="42" y="52"/>
                  <a:pt x="32" y="43"/>
                  <a:pt x="21" y="35"/>
                </a:cubicBezTo>
                <a:cubicBezTo>
                  <a:pt x="14" y="29"/>
                  <a:pt x="10" y="21"/>
                  <a:pt x="10" y="13"/>
                </a:cubicBezTo>
                <a:cubicBezTo>
                  <a:pt x="11" y="11"/>
                  <a:pt x="11" y="11"/>
                  <a:pt x="11" y="11"/>
                </a:cubicBezTo>
                <a:cubicBezTo>
                  <a:pt x="12" y="10"/>
                  <a:pt x="12" y="10"/>
                  <a:pt x="12" y="10"/>
                </a:cubicBezTo>
                <a:cubicBezTo>
                  <a:pt x="129" y="10"/>
                  <a:pt x="129" y="10"/>
                  <a:pt x="129" y="10"/>
                </a:cubicBezTo>
                <a:cubicBezTo>
                  <a:pt x="131" y="10"/>
                  <a:pt x="131" y="10"/>
                  <a:pt x="131" y="10"/>
                </a:cubicBezTo>
                <a:cubicBezTo>
                  <a:pt x="131" y="11"/>
                  <a:pt x="131" y="11"/>
                  <a:pt x="131" y="11"/>
                </a:cubicBezTo>
                <a:cubicBezTo>
                  <a:pt x="132" y="11"/>
                  <a:pt x="132" y="11"/>
                  <a:pt x="132" y="11"/>
                </a:cubicBezTo>
                <a:cubicBezTo>
                  <a:pt x="132" y="12"/>
                  <a:pt x="132" y="12"/>
                  <a:pt x="132" y="12"/>
                </a:cubicBezTo>
                <a:cubicBezTo>
                  <a:pt x="132" y="14"/>
                  <a:pt x="132" y="14"/>
                  <a:pt x="132" y="14"/>
                </a:cubicBezTo>
                <a:cubicBezTo>
                  <a:pt x="132" y="15"/>
                  <a:pt x="132" y="15"/>
                  <a:pt x="132" y="15"/>
                </a:cubicBezTo>
                <a:cubicBezTo>
                  <a:pt x="132" y="15"/>
                  <a:pt x="132" y="15"/>
                  <a:pt x="132" y="15"/>
                </a:cubicBezTo>
                <a:cubicBezTo>
                  <a:pt x="132" y="19"/>
                  <a:pt x="131" y="22"/>
                  <a:pt x="128" y="26"/>
                </a:cubicBezTo>
                <a:close/>
                <a:moveTo>
                  <a:pt x="131" y="101"/>
                </a:moveTo>
                <a:cubicBezTo>
                  <a:pt x="129" y="102"/>
                  <a:pt x="129" y="102"/>
                  <a:pt x="129" y="102"/>
                </a:cubicBezTo>
                <a:cubicBezTo>
                  <a:pt x="12" y="102"/>
                  <a:pt x="12" y="102"/>
                  <a:pt x="12" y="102"/>
                </a:cubicBezTo>
                <a:cubicBezTo>
                  <a:pt x="11" y="101"/>
                  <a:pt x="11" y="101"/>
                  <a:pt x="11" y="101"/>
                </a:cubicBezTo>
                <a:cubicBezTo>
                  <a:pt x="10" y="99"/>
                  <a:pt x="10" y="99"/>
                  <a:pt x="10" y="99"/>
                </a:cubicBezTo>
                <a:cubicBezTo>
                  <a:pt x="10" y="38"/>
                  <a:pt x="10" y="38"/>
                  <a:pt x="10" y="38"/>
                </a:cubicBezTo>
                <a:cubicBezTo>
                  <a:pt x="11" y="40"/>
                  <a:pt x="13" y="42"/>
                  <a:pt x="15" y="43"/>
                </a:cubicBezTo>
                <a:cubicBezTo>
                  <a:pt x="29" y="54"/>
                  <a:pt x="41" y="63"/>
                  <a:pt x="49" y="70"/>
                </a:cubicBezTo>
                <a:cubicBezTo>
                  <a:pt x="52" y="72"/>
                  <a:pt x="54" y="74"/>
                  <a:pt x="56" y="75"/>
                </a:cubicBezTo>
                <a:cubicBezTo>
                  <a:pt x="57" y="77"/>
                  <a:pt x="60" y="78"/>
                  <a:pt x="63" y="79"/>
                </a:cubicBezTo>
                <a:cubicBezTo>
                  <a:pt x="66" y="81"/>
                  <a:pt x="68" y="81"/>
                  <a:pt x="71" y="81"/>
                </a:cubicBezTo>
                <a:cubicBezTo>
                  <a:pt x="71" y="81"/>
                  <a:pt x="71" y="81"/>
                  <a:pt x="71" y="81"/>
                </a:cubicBezTo>
                <a:cubicBezTo>
                  <a:pt x="71" y="81"/>
                  <a:pt x="71" y="81"/>
                  <a:pt x="71" y="81"/>
                </a:cubicBezTo>
                <a:cubicBezTo>
                  <a:pt x="74" y="81"/>
                  <a:pt x="76" y="81"/>
                  <a:pt x="79" y="79"/>
                </a:cubicBezTo>
                <a:cubicBezTo>
                  <a:pt x="82" y="78"/>
                  <a:pt x="84" y="77"/>
                  <a:pt x="86" y="75"/>
                </a:cubicBezTo>
                <a:cubicBezTo>
                  <a:pt x="88" y="74"/>
                  <a:pt x="90" y="72"/>
                  <a:pt x="93" y="70"/>
                </a:cubicBezTo>
                <a:cubicBezTo>
                  <a:pt x="101" y="63"/>
                  <a:pt x="112" y="54"/>
                  <a:pt x="126" y="43"/>
                </a:cubicBezTo>
                <a:cubicBezTo>
                  <a:pt x="128" y="42"/>
                  <a:pt x="130" y="40"/>
                  <a:pt x="132" y="38"/>
                </a:cubicBezTo>
                <a:cubicBezTo>
                  <a:pt x="132" y="99"/>
                  <a:pt x="132" y="99"/>
                  <a:pt x="132" y="99"/>
                </a:cubicBezTo>
                <a:lnTo>
                  <a:pt x="131" y="10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solidFill>
                <a:schemeClr val="tx2"/>
              </a:solidFill>
            </a:endParaRPr>
          </a:p>
        </p:txBody>
      </p:sp>
      <p:sp>
        <p:nvSpPr>
          <p:cNvPr id="12" name="Rectangle 11">
            <a:extLst>
              <a:ext uri="{FF2B5EF4-FFF2-40B4-BE49-F238E27FC236}">
                <a16:creationId xmlns:a16="http://schemas.microsoft.com/office/drawing/2014/main" id="{E6201962-1FCB-45F6-834A-072346C34992}"/>
              </a:ext>
            </a:extLst>
          </p:cNvPr>
          <p:cNvSpPr/>
          <p:nvPr>
            <p:custDataLst>
              <p:tags r:id="rId8"/>
            </p:custDataLst>
          </p:nvPr>
        </p:nvSpPr>
        <p:spPr>
          <a:xfrm>
            <a:off x="6400800" y="1184033"/>
            <a:ext cx="4875652" cy="1406767"/>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3" name="Rectangle 12">
            <a:extLst>
              <a:ext uri="{FF2B5EF4-FFF2-40B4-BE49-F238E27FC236}">
                <a16:creationId xmlns:a16="http://schemas.microsoft.com/office/drawing/2014/main" id="{9BC445EC-074F-4628-8A43-00B8ED5C03DB}"/>
              </a:ext>
            </a:extLst>
          </p:cNvPr>
          <p:cNvSpPr/>
          <p:nvPr>
            <p:custDataLst>
              <p:tags r:id="rId9"/>
            </p:custDataLst>
          </p:nvPr>
        </p:nvSpPr>
        <p:spPr>
          <a:xfrm>
            <a:off x="6400800" y="1204196"/>
            <a:ext cx="4875652" cy="33009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2"/>
                </a:solidFill>
                <a:latin typeface="Aharoni" panose="02010803020104030203" pitchFamily="2" charset="-79"/>
                <a:ea typeface="Segoe UI Black" panose="020B0A02040204020203" pitchFamily="34" charset="0"/>
                <a:cs typeface="Aharoni" panose="02010803020104030203" pitchFamily="2" charset="-79"/>
              </a:rPr>
              <a:t>Sources de renseignements généraux… </a:t>
            </a:r>
          </a:p>
        </p:txBody>
      </p:sp>
      <p:sp>
        <p:nvSpPr>
          <p:cNvPr id="16" name="TextBox 15">
            <a:extLst>
              <a:ext uri="{FF2B5EF4-FFF2-40B4-BE49-F238E27FC236}">
                <a16:creationId xmlns:a16="http://schemas.microsoft.com/office/drawing/2014/main" id="{34CD3716-2EB5-42D7-BD56-FE4F937F9B2E}"/>
              </a:ext>
            </a:extLst>
          </p:cNvPr>
          <p:cNvSpPr txBox="1"/>
          <p:nvPr>
            <p:custDataLst>
              <p:tags r:id="rId10"/>
            </p:custDataLst>
          </p:nvPr>
        </p:nvSpPr>
        <p:spPr>
          <a:xfrm>
            <a:off x="6553199" y="1569885"/>
            <a:ext cx="4590520" cy="274320"/>
          </a:xfrm>
          <a:prstGeom prst="rect">
            <a:avLst/>
          </a:prstGeom>
          <a:noFill/>
        </p:spPr>
        <p:txBody>
          <a:bodyPr wrap="square">
            <a:spAutoFit/>
          </a:bodyPr>
          <a:lstStyle/>
          <a:p>
            <a:r>
              <a:rPr lang="fr-CA" sz="1200" dirty="0">
                <a:solidFill>
                  <a:srgbClr val="004D71"/>
                </a:solidFill>
                <a:latin typeface="Calibri" panose="020F0502020204030204" pitchFamily="34" charset="0"/>
                <a:hlinkClick r:id="rId27">
                  <a:extLst>
                    <a:ext uri="{A12FA001-AC4F-418D-AE19-62706E023703}">
                      <ahyp:hlinkClr xmlns:ahyp="http://schemas.microsoft.com/office/drawing/2018/hyperlinkcolor" val="tx"/>
                    </a:ext>
                  </a:extLst>
                </a:hlinkClick>
              </a:rPr>
              <a:t>TOGAF! Le site Web de The Open Group</a:t>
            </a:r>
            <a:endParaRPr lang="fr-CA" sz="1200" dirty="0">
              <a:solidFill>
                <a:srgbClr val="004D71"/>
              </a:solidFill>
              <a:latin typeface="Calibri" panose="020F0502020204030204" pitchFamily="34" charset="0"/>
            </a:endParaRPr>
          </a:p>
        </p:txBody>
      </p:sp>
      <p:sp>
        <p:nvSpPr>
          <p:cNvPr id="17" name="TextBox 16">
            <a:extLst>
              <a:ext uri="{FF2B5EF4-FFF2-40B4-BE49-F238E27FC236}">
                <a16:creationId xmlns:a16="http://schemas.microsoft.com/office/drawing/2014/main" id="{7F038CD7-8013-427A-B48C-555C7133CB6F}"/>
              </a:ext>
            </a:extLst>
          </p:cNvPr>
          <p:cNvSpPr txBox="1"/>
          <p:nvPr>
            <p:custDataLst>
              <p:tags r:id="rId11"/>
            </p:custDataLst>
          </p:nvPr>
        </p:nvSpPr>
        <p:spPr>
          <a:xfrm>
            <a:off x="6553200" y="1935372"/>
            <a:ext cx="4723252" cy="276999"/>
          </a:xfrm>
          <a:prstGeom prst="rect">
            <a:avLst/>
          </a:prstGeom>
          <a:noFill/>
        </p:spPr>
        <p:txBody>
          <a:bodyPr wrap="square">
            <a:spAutoFit/>
          </a:bodyPr>
          <a:lstStyle/>
          <a:p>
            <a:r>
              <a:rPr lang="fr-CA" sz="1200">
                <a:solidFill>
                  <a:srgbClr val="004D71"/>
                </a:solidFill>
                <a:latin typeface="Calibri" panose="020F0502020204030204" pitchFamily="34" charset="0"/>
                <a:hlinkClick r:id="rId28">
                  <a:extLst>
                    <a:ext uri="{A12FA001-AC4F-418D-AE19-62706E023703}">
                      <ahyp:hlinkClr xmlns:ahyp="http://schemas.microsoft.com/office/drawing/2018/hyperlinkcolor" val="tx"/>
                    </a:ext>
                  </a:extLst>
                </a:hlinkClick>
              </a:rPr>
              <a:t>Business Architecture Guild</a:t>
            </a:r>
            <a:endParaRPr lang="fr-CA" sz="1200">
              <a:solidFill>
                <a:srgbClr val="004D71"/>
              </a:solidFill>
              <a:latin typeface="Calibri" panose="020F0502020204030204" pitchFamily="34" charset="0"/>
            </a:endParaRPr>
          </a:p>
        </p:txBody>
      </p:sp>
    </p:spTree>
    <p:extLst>
      <p:ext uri="{BB962C8B-B14F-4D97-AF65-F5344CB8AC3E}">
        <p14:creationId xmlns:p14="http://schemas.microsoft.com/office/powerpoint/2010/main" val="2518120358"/>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xmlns:p15="http://schemas.microsoft.com/office/powerpoint/2012/main" xmlns:p159="http://schemas.microsoft.com/office/powerpoint/2015/09/main">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F4D8B1-BF31-4E0E-8D7E-8B03EE8ED600}"/>
              </a:ext>
            </a:extLst>
          </p:cNvPr>
          <p:cNvSpPr>
            <a:spLocks noGrp="1"/>
          </p:cNvSpPr>
          <p:nvPr>
            <p:ph type="sldNum" sz="quarter" idx="12"/>
            <p:custDataLst>
              <p:tags r:id="rId1"/>
            </p:custDataLst>
          </p:nvPr>
        </p:nvSpPr>
        <p:spPr>
          <a:xfrm>
            <a:off x="8387498" y="6416849"/>
            <a:ext cx="2133600" cy="365125"/>
          </a:xfrm>
        </p:spPr>
        <p:txBody>
          <a:bodyPr/>
          <a:lstStyle/>
          <a:p>
            <a:fld id="{32D4B517-E49B-41B6-9DBC-23634E0F1CDC}" type="slidenum">
              <a:rPr lang="fr-CA" smtClean="0"/>
              <a:t>16</a:t>
            </a:fld>
            <a:endParaRPr lang="fr-CA"/>
          </a:p>
        </p:txBody>
      </p:sp>
      <p:pic>
        <p:nvPicPr>
          <p:cNvPr id="34" name="Picture 33">
            <a:extLst>
              <a:ext uri="{FF2B5EF4-FFF2-40B4-BE49-F238E27FC236}">
                <a16:creationId xmlns:a16="http://schemas.microsoft.com/office/drawing/2014/main" id="{4D030577-6626-48D5-9FD5-57C40AE7E72C}"/>
              </a:ext>
            </a:extLst>
          </p:cNvPr>
          <p:cNvPicPr>
            <a:picLocks noChangeAspect="1"/>
          </p:cNvPicPr>
          <p:nvPr>
            <p:custDataLst>
              <p:tags r:id="rId2"/>
            </p:custDataLst>
          </p:nvPr>
        </p:nvPicPr>
        <p:blipFill>
          <a:blip r:embed="rId8"/>
          <a:stretch>
            <a:fillRect/>
          </a:stretch>
        </p:blipFill>
        <p:spPr>
          <a:xfrm>
            <a:off x="1524000" y="974928"/>
            <a:ext cx="9144000" cy="5883072"/>
          </a:xfrm>
          <a:prstGeom prst="rect">
            <a:avLst/>
          </a:prstGeom>
        </p:spPr>
      </p:pic>
      <p:sp>
        <p:nvSpPr>
          <p:cNvPr id="40" name="Text Placeholder 2">
            <a:extLst>
              <a:ext uri="{FF2B5EF4-FFF2-40B4-BE49-F238E27FC236}">
                <a16:creationId xmlns:a16="http://schemas.microsoft.com/office/drawing/2014/main" id="{DA632B59-5EED-407A-9194-31D67690A462}"/>
              </a:ext>
            </a:extLst>
          </p:cNvPr>
          <p:cNvSpPr>
            <a:spLocks noGrp="1"/>
          </p:cNvSpPr>
          <p:nvPr>
            <p:ph type="body" sz="quarter" idx="11"/>
            <p:custDataLst>
              <p:tags r:id="rId3"/>
            </p:custDataLst>
          </p:nvPr>
        </p:nvSpPr>
        <p:spPr>
          <a:xfrm>
            <a:off x="609600" y="76026"/>
            <a:ext cx="10744200" cy="613238"/>
          </a:xfrm>
        </p:spPr>
        <p:txBody>
          <a:bodyPr/>
          <a:lstStyle/>
          <a:p>
            <a:r>
              <a:rPr lang="fr-CA" b="1" dirty="0"/>
              <a:t>Modèle des capacités opérationnelles du gouvernement du Canada </a:t>
            </a:r>
          </a:p>
        </p:txBody>
      </p:sp>
      <p:sp>
        <p:nvSpPr>
          <p:cNvPr id="6" name="TextBox 5">
            <a:extLst>
              <a:ext uri="{FF2B5EF4-FFF2-40B4-BE49-F238E27FC236}">
                <a16:creationId xmlns:a16="http://schemas.microsoft.com/office/drawing/2014/main" id="{54758E7F-4BAF-4AD7-A07B-33E286133155}"/>
              </a:ext>
            </a:extLst>
          </p:cNvPr>
          <p:cNvSpPr txBox="1"/>
          <p:nvPr>
            <p:custDataLst>
              <p:tags r:id="rId4"/>
            </p:custDataLst>
          </p:nvPr>
        </p:nvSpPr>
        <p:spPr>
          <a:xfrm>
            <a:off x="590006" y="508930"/>
            <a:ext cx="5734594" cy="215444"/>
          </a:xfrm>
          <a:prstGeom prst="rect">
            <a:avLst/>
          </a:prstGeom>
          <a:noFill/>
        </p:spPr>
        <p:txBody>
          <a:bodyPr wrap="square">
            <a:spAutoFit/>
          </a:bodyPr>
          <a:lstStyle/>
          <a:p>
            <a:r>
              <a:rPr lang="fr-CA" sz="800">
                <a:hlinkClick r:id="rId9"/>
              </a:rPr>
              <a:t>Architecture intégrée du gouvernement du Canada (GC)/Modèle des capacités opérationnelles – wiki (gccollab.ca) </a:t>
            </a:r>
            <a:endParaRPr lang="fr-CA" sz="800"/>
          </a:p>
        </p:txBody>
      </p:sp>
      <p:sp>
        <p:nvSpPr>
          <p:cNvPr id="7" name="Slide Number Placeholder 1">
            <a:extLst>
              <a:ext uri="{FF2B5EF4-FFF2-40B4-BE49-F238E27FC236}">
                <a16:creationId xmlns:a16="http://schemas.microsoft.com/office/drawing/2014/main" id="{8C7D5ECB-8571-4632-A407-25BFEB6C08D9}"/>
              </a:ext>
            </a:extLst>
          </p:cNvPr>
          <p:cNvSpPr txBox="1"/>
          <p:nvPr>
            <p:custDataLst>
              <p:tags r:id="rId5"/>
            </p:custDataLst>
          </p:nvPr>
        </p:nvSpPr>
        <p:spPr>
          <a:xfrm>
            <a:off x="11743795" y="6492875"/>
            <a:ext cx="4386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fr-CA" sz="800" smtClean="0"/>
              <a:t>16</a:t>
            </a:fld>
            <a:endParaRPr lang="fr-CA" sz="800"/>
          </a:p>
        </p:txBody>
      </p:sp>
    </p:spTree>
    <p:extLst>
      <p:ext uri="{BB962C8B-B14F-4D97-AF65-F5344CB8AC3E}">
        <p14:creationId xmlns:p14="http://schemas.microsoft.com/office/powerpoint/2010/main" val="128827793"/>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xmlns:p15="http://schemas.microsoft.com/office/powerpoint/2012/main" xmlns:p159="http://schemas.microsoft.com/office/powerpoint/2015/09/main">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custDataLst>
              <p:tags r:id="rId1"/>
            </p:custDataLst>
          </p:nvPr>
        </p:nvCxnSpPr>
        <p:spPr>
          <a:xfrm flipV="1">
            <a:off x="1711077" y="1935984"/>
            <a:ext cx="8748972" cy="1659"/>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
            </p:custDataLst>
          </p:nvPr>
        </p:nvSpPr>
        <p:spPr>
          <a:xfrm>
            <a:off x="1746143" y="1149127"/>
            <a:ext cx="1238250" cy="627384"/>
          </a:xfrm>
          <a:prstGeom prst="rect">
            <a:avLst/>
          </a:prstGeom>
          <a:noFill/>
        </p:spPr>
        <p:txBody>
          <a:bodyPr wrap="square" rtlCol="0">
            <a:noAutofit/>
          </a:bodyPr>
          <a:lstStyle/>
          <a:p>
            <a:pPr algn="ctr"/>
            <a:r>
              <a:rPr lang="fr-CA" sz="1200" b="1">
                <a:solidFill>
                  <a:schemeClr val="tx1">
                    <a:lumMod val="65000"/>
                    <a:lumOff val="35000"/>
                  </a:schemeClr>
                </a:solidFill>
                <a:cs typeface="Arial" panose="020B0604020202020204" pitchFamily="34" charset="0"/>
              </a:rPr>
              <a:t>Élaboration du concept opérationnel</a:t>
            </a:r>
          </a:p>
        </p:txBody>
      </p:sp>
      <p:sp>
        <p:nvSpPr>
          <p:cNvPr id="32" name="TextBox 31"/>
          <p:cNvSpPr txBox="1"/>
          <p:nvPr>
            <p:custDataLst>
              <p:tags r:id="rId3"/>
            </p:custDataLst>
          </p:nvPr>
        </p:nvSpPr>
        <p:spPr>
          <a:xfrm>
            <a:off x="2938456" y="1184473"/>
            <a:ext cx="1238250" cy="416382"/>
          </a:xfrm>
          <a:prstGeom prst="rect">
            <a:avLst/>
          </a:prstGeom>
          <a:noFill/>
        </p:spPr>
        <p:txBody>
          <a:bodyPr wrap="square" rtlCol="0">
            <a:noAutofit/>
          </a:bodyPr>
          <a:lstStyle/>
          <a:p>
            <a:pPr algn="ctr"/>
            <a:r>
              <a:rPr lang="fr-CA" sz="1200" b="1">
                <a:solidFill>
                  <a:schemeClr val="tx1">
                    <a:lumMod val="65000"/>
                    <a:lumOff val="35000"/>
                  </a:schemeClr>
                </a:solidFill>
                <a:cs typeface="Arial" panose="020B0604020202020204" pitchFamily="34" charset="0"/>
              </a:rPr>
              <a:t>Approche du projet </a:t>
            </a:r>
          </a:p>
        </p:txBody>
      </p:sp>
      <p:sp>
        <p:nvSpPr>
          <p:cNvPr id="34" name="TextBox 33"/>
          <p:cNvSpPr txBox="1"/>
          <p:nvPr>
            <p:custDataLst>
              <p:tags r:id="rId4"/>
            </p:custDataLst>
          </p:nvPr>
        </p:nvSpPr>
        <p:spPr>
          <a:xfrm>
            <a:off x="4251616" y="1150722"/>
            <a:ext cx="1193707" cy="538564"/>
          </a:xfrm>
          <a:prstGeom prst="rect">
            <a:avLst/>
          </a:prstGeom>
          <a:noFill/>
        </p:spPr>
        <p:txBody>
          <a:bodyPr wrap="square" rtlCol="0">
            <a:noAutofit/>
          </a:bodyPr>
          <a:lstStyle/>
          <a:p>
            <a:pPr algn="ctr"/>
            <a:r>
              <a:rPr lang="fr-CA" sz="1200" b="1">
                <a:solidFill>
                  <a:schemeClr val="tx1">
                    <a:lumMod val="65000"/>
                    <a:lumOff val="35000"/>
                  </a:schemeClr>
                </a:solidFill>
                <a:cs typeface="Arial" panose="020B0604020202020204" pitchFamily="34" charset="0"/>
              </a:rPr>
              <a:t>Élaboration de l’analyse de rentabilisation</a:t>
            </a:r>
          </a:p>
        </p:txBody>
      </p:sp>
      <p:sp>
        <p:nvSpPr>
          <p:cNvPr id="36" name="TextBox 35"/>
          <p:cNvSpPr txBox="1"/>
          <p:nvPr>
            <p:custDataLst>
              <p:tags r:id="rId5"/>
            </p:custDataLst>
          </p:nvPr>
        </p:nvSpPr>
        <p:spPr>
          <a:xfrm>
            <a:off x="5503060" y="1143794"/>
            <a:ext cx="1145762" cy="461364"/>
          </a:xfrm>
          <a:prstGeom prst="rect">
            <a:avLst/>
          </a:prstGeom>
          <a:noFill/>
        </p:spPr>
        <p:txBody>
          <a:bodyPr wrap="square" rtlCol="0">
            <a:noAutofit/>
          </a:bodyPr>
          <a:lstStyle/>
          <a:p>
            <a:pPr algn="ctr"/>
            <a:r>
              <a:rPr lang="fr-CA" sz="1200" b="1">
                <a:solidFill>
                  <a:schemeClr val="tx1">
                    <a:lumMod val="65000"/>
                    <a:lumOff val="35000"/>
                  </a:schemeClr>
                </a:solidFill>
                <a:cs typeface="Arial" panose="020B0604020202020204" pitchFamily="34" charset="0"/>
              </a:rPr>
              <a:t>Élaboration d’une charte de projet </a:t>
            </a:r>
          </a:p>
        </p:txBody>
      </p:sp>
      <p:sp>
        <p:nvSpPr>
          <p:cNvPr id="38" name="TextBox 37"/>
          <p:cNvSpPr txBox="1"/>
          <p:nvPr>
            <p:custDataLst>
              <p:tags r:id="rId6"/>
            </p:custDataLst>
          </p:nvPr>
        </p:nvSpPr>
        <p:spPr>
          <a:xfrm>
            <a:off x="6753598" y="1155782"/>
            <a:ext cx="1179195" cy="659027"/>
          </a:xfrm>
          <a:prstGeom prst="rect">
            <a:avLst/>
          </a:prstGeom>
          <a:noFill/>
        </p:spPr>
        <p:txBody>
          <a:bodyPr wrap="square" rtlCol="0">
            <a:noAutofit/>
          </a:bodyPr>
          <a:lstStyle/>
          <a:p>
            <a:pPr algn="ctr"/>
            <a:r>
              <a:rPr lang="fr-CA" sz="1200" b="1">
                <a:solidFill>
                  <a:schemeClr val="tx1">
                    <a:lumMod val="65000"/>
                    <a:lumOff val="35000"/>
                  </a:schemeClr>
                </a:solidFill>
                <a:cs typeface="Arial" panose="020B0604020202020204" pitchFamily="34" charset="0"/>
              </a:rPr>
              <a:t>Planification détaillée du projet</a:t>
            </a:r>
          </a:p>
        </p:txBody>
      </p:sp>
      <p:sp>
        <p:nvSpPr>
          <p:cNvPr id="31" name="TextBox 30"/>
          <p:cNvSpPr txBox="1"/>
          <p:nvPr>
            <p:custDataLst>
              <p:tags r:id="rId7"/>
            </p:custDataLst>
          </p:nvPr>
        </p:nvSpPr>
        <p:spPr>
          <a:xfrm>
            <a:off x="8026484" y="1140724"/>
            <a:ext cx="1235612" cy="464434"/>
          </a:xfrm>
          <a:prstGeom prst="rect">
            <a:avLst/>
          </a:prstGeom>
          <a:noFill/>
        </p:spPr>
        <p:txBody>
          <a:bodyPr wrap="square" rtlCol="0">
            <a:noAutofit/>
          </a:bodyPr>
          <a:lstStyle/>
          <a:p>
            <a:pPr algn="ctr"/>
            <a:r>
              <a:rPr lang="fr-CA" sz="1050" b="1">
                <a:solidFill>
                  <a:schemeClr val="tx1">
                    <a:lumMod val="65000"/>
                    <a:lumOff val="35000"/>
                  </a:schemeClr>
                </a:solidFill>
                <a:cs typeface="Arial" panose="020B0604020202020204" pitchFamily="34" charset="0"/>
              </a:rPr>
              <a:t>Mise sur pied, configuration, intégration et mise à l’essai </a:t>
            </a:r>
          </a:p>
        </p:txBody>
      </p:sp>
      <p:sp>
        <p:nvSpPr>
          <p:cNvPr id="7" name="Slide Number Placeholder 6"/>
          <p:cNvSpPr>
            <a:spLocks noGrp="1"/>
          </p:cNvSpPr>
          <p:nvPr>
            <p:ph type="sldNum" sz="quarter" idx="4"/>
            <p:custDataLst>
              <p:tags r:id="rId8"/>
            </p:custDataLst>
          </p:nvPr>
        </p:nvSpPr>
        <p:spPr>
          <a:xfrm>
            <a:off x="11586195" y="6516951"/>
            <a:ext cx="589856" cy="268139"/>
          </a:xfrm>
        </p:spPr>
        <p:txBody>
          <a:bodyPr/>
          <a:lstStyle/>
          <a:p>
            <a:fld id="{32D4B517-E49B-41B6-9DBC-23634E0F1CDC}" type="slidenum">
              <a:rPr lang="fr-CA" smtClean="0">
                <a:solidFill>
                  <a:prstClr val="black">
                    <a:tint val="75000"/>
                  </a:prstClr>
                </a:solidFill>
              </a:rPr>
              <a:t>17</a:t>
            </a:fld>
            <a:endParaRPr lang="fr-CA">
              <a:solidFill>
                <a:prstClr val="black">
                  <a:tint val="75000"/>
                </a:prstClr>
              </a:solidFill>
            </a:endParaRPr>
          </a:p>
        </p:txBody>
      </p:sp>
      <p:sp>
        <p:nvSpPr>
          <p:cNvPr id="26" name="Text Placeholder 1"/>
          <p:cNvSpPr>
            <a:spLocks noGrp="1"/>
          </p:cNvSpPr>
          <p:nvPr>
            <p:ph type="body" sz="quarter" idx="11"/>
            <p:custDataLst>
              <p:tags r:id="rId9"/>
            </p:custDataLst>
          </p:nvPr>
        </p:nvSpPr>
        <p:spPr>
          <a:xfrm>
            <a:off x="638410" y="202482"/>
            <a:ext cx="10791590" cy="474799"/>
          </a:xfrm>
        </p:spPr>
        <p:txBody>
          <a:bodyPr/>
          <a:lstStyle/>
          <a:p>
            <a:r>
              <a:rPr lang="fr-CA" b="1"/>
              <a:t>Modèle d’établissement des points de contrôle pour la gestion du projet</a:t>
            </a:r>
          </a:p>
        </p:txBody>
      </p:sp>
      <p:sp>
        <p:nvSpPr>
          <p:cNvPr id="28" name="Rectangle 27"/>
          <p:cNvSpPr/>
          <p:nvPr>
            <p:custDataLst>
              <p:tags r:id="rId10"/>
            </p:custDataLst>
          </p:nvPr>
        </p:nvSpPr>
        <p:spPr>
          <a:xfrm>
            <a:off x="2956223" y="1142896"/>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30" name="Rectangle 29"/>
          <p:cNvSpPr/>
          <p:nvPr>
            <p:custDataLst>
              <p:tags r:id="rId11"/>
            </p:custDataLst>
          </p:nvPr>
        </p:nvSpPr>
        <p:spPr>
          <a:xfrm>
            <a:off x="4223792" y="1142896"/>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33" name="Rectangle 32"/>
          <p:cNvSpPr/>
          <p:nvPr>
            <p:custDataLst>
              <p:tags r:id="rId12"/>
            </p:custDataLst>
          </p:nvPr>
        </p:nvSpPr>
        <p:spPr>
          <a:xfrm>
            <a:off x="5482804" y="1129379"/>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35" name="Rectangle 34"/>
          <p:cNvSpPr/>
          <p:nvPr>
            <p:custDataLst>
              <p:tags r:id="rId13"/>
            </p:custDataLst>
          </p:nvPr>
        </p:nvSpPr>
        <p:spPr>
          <a:xfrm>
            <a:off x="6744072" y="1142896"/>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37" name="Rectangle 36"/>
          <p:cNvSpPr/>
          <p:nvPr>
            <p:custDataLst>
              <p:tags r:id="rId14"/>
            </p:custDataLst>
          </p:nvPr>
        </p:nvSpPr>
        <p:spPr>
          <a:xfrm>
            <a:off x="8022674" y="1135828"/>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39" name="Rectangle 38"/>
          <p:cNvSpPr/>
          <p:nvPr>
            <p:custDataLst>
              <p:tags r:id="rId15"/>
            </p:custDataLst>
          </p:nvPr>
        </p:nvSpPr>
        <p:spPr>
          <a:xfrm>
            <a:off x="9283402" y="1135828"/>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0" name="TextBox 39"/>
          <p:cNvSpPr txBox="1"/>
          <p:nvPr>
            <p:custDataLst>
              <p:tags r:id="rId16"/>
            </p:custDataLst>
          </p:nvPr>
        </p:nvSpPr>
        <p:spPr>
          <a:xfrm>
            <a:off x="9283403" y="1140724"/>
            <a:ext cx="1178517" cy="464434"/>
          </a:xfrm>
          <a:prstGeom prst="rect">
            <a:avLst/>
          </a:prstGeom>
          <a:noFill/>
        </p:spPr>
        <p:txBody>
          <a:bodyPr wrap="square" rtlCol="0">
            <a:noAutofit/>
          </a:bodyPr>
          <a:lstStyle/>
          <a:p>
            <a:pPr algn="ctr"/>
            <a:r>
              <a:rPr lang="fr-CA" sz="1200" b="1">
                <a:solidFill>
                  <a:schemeClr val="tx1">
                    <a:lumMod val="65000"/>
                    <a:lumOff val="35000"/>
                  </a:schemeClr>
                </a:solidFill>
                <a:cs typeface="Arial" panose="020B0604020202020204" pitchFamily="34" charset="0"/>
              </a:rPr>
              <a:t>Lancement et clôture </a:t>
            </a:r>
          </a:p>
        </p:txBody>
      </p:sp>
      <p:sp>
        <p:nvSpPr>
          <p:cNvPr id="42" name="TextBox 41"/>
          <p:cNvSpPr txBox="1"/>
          <p:nvPr>
            <p:custDataLst>
              <p:tags r:id="rId17"/>
            </p:custDataLst>
          </p:nvPr>
        </p:nvSpPr>
        <p:spPr>
          <a:xfrm>
            <a:off x="10122016" y="1751317"/>
            <a:ext cx="389850" cy="369332"/>
          </a:xfrm>
          <a:prstGeom prst="rect">
            <a:avLst/>
          </a:prstGeom>
          <a:solidFill>
            <a:schemeClr val="bg2"/>
          </a:solidFill>
        </p:spPr>
        <p:txBody>
          <a:bodyPr wrap="none" rtlCol="0">
            <a:spAutoFit/>
          </a:bodyPr>
          <a:lstStyle/>
          <a:p>
            <a:r>
              <a:rPr lang="fr-CA">
                <a:sym typeface="Wingdings" panose="05000000000000000000" pitchFamily="2" charset="2"/>
              </a:rPr>
              <a:t></a:t>
            </a:r>
            <a:endParaRPr lang="fr-CA"/>
          </a:p>
        </p:txBody>
      </p:sp>
      <p:sp>
        <p:nvSpPr>
          <p:cNvPr id="13" name="Rectangle 12"/>
          <p:cNvSpPr/>
          <p:nvPr>
            <p:custDataLst>
              <p:tags r:id="rId18"/>
            </p:custDataLst>
          </p:nvPr>
        </p:nvSpPr>
        <p:spPr>
          <a:xfrm>
            <a:off x="2596732" y="1751317"/>
            <a:ext cx="389850" cy="369332"/>
          </a:xfrm>
          <a:prstGeom prst="rect">
            <a:avLst/>
          </a:prstGeom>
          <a:solidFill>
            <a:schemeClr val="bg2"/>
          </a:solidFill>
        </p:spPr>
        <p:txBody>
          <a:bodyPr wrap="none">
            <a:spAutoFit/>
          </a:bodyPr>
          <a:lstStyle/>
          <a:p>
            <a:r>
              <a:rPr lang="fr-CA">
                <a:sym typeface="Wingdings" panose="05000000000000000000" pitchFamily="2" charset="2"/>
              </a:rPr>
              <a:t></a:t>
            </a:r>
            <a:endParaRPr lang="fr-CA"/>
          </a:p>
        </p:txBody>
      </p:sp>
      <p:sp>
        <p:nvSpPr>
          <p:cNvPr id="9" name="Chevron 8"/>
          <p:cNvSpPr/>
          <p:nvPr>
            <p:custDataLst>
              <p:tags r:id="rId19"/>
            </p:custDataLst>
          </p:nvPr>
        </p:nvSpPr>
        <p:spPr>
          <a:xfrm>
            <a:off x="2843064" y="1824136"/>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sp>
        <p:nvSpPr>
          <p:cNvPr id="14" name="Rectangle 13"/>
          <p:cNvSpPr/>
          <p:nvPr>
            <p:custDataLst>
              <p:tags r:id="rId20"/>
            </p:custDataLst>
          </p:nvPr>
        </p:nvSpPr>
        <p:spPr>
          <a:xfrm>
            <a:off x="3843120" y="1751317"/>
            <a:ext cx="389850" cy="369332"/>
          </a:xfrm>
          <a:prstGeom prst="rect">
            <a:avLst/>
          </a:prstGeom>
          <a:solidFill>
            <a:schemeClr val="bg2"/>
          </a:solidFill>
        </p:spPr>
        <p:txBody>
          <a:bodyPr wrap="none">
            <a:spAutoFit/>
          </a:bodyPr>
          <a:lstStyle/>
          <a:p>
            <a:r>
              <a:rPr lang="fr-CA">
                <a:sym typeface="Wingdings" panose="05000000000000000000" pitchFamily="2" charset="2"/>
              </a:rPr>
              <a:t></a:t>
            </a:r>
            <a:endParaRPr lang="fr-CA"/>
          </a:p>
        </p:txBody>
      </p:sp>
      <p:sp>
        <p:nvSpPr>
          <p:cNvPr id="15" name="Rectangle 14"/>
          <p:cNvSpPr/>
          <p:nvPr>
            <p:custDataLst>
              <p:tags r:id="rId21"/>
            </p:custDataLst>
          </p:nvPr>
        </p:nvSpPr>
        <p:spPr>
          <a:xfrm>
            <a:off x="5119867" y="1751317"/>
            <a:ext cx="389850" cy="369332"/>
          </a:xfrm>
          <a:prstGeom prst="rect">
            <a:avLst/>
          </a:prstGeom>
          <a:solidFill>
            <a:schemeClr val="bg2"/>
          </a:solidFill>
        </p:spPr>
        <p:txBody>
          <a:bodyPr wrap="none">
            <a:spAutoFit/>
          </a:bodyPr>
          <a:lstStyle/>
          <a:p>
            <a:r>
              <a:rPr lang="fr-CA">
                <a:sym typeface="Wingdings" panose="05000000000000000000" pitchFamily="2" charset="2"/>
              </a:rPr>
              <a:t></a:t>
            </a:r>
            <a:endParaRPr lang="fr-CA"/>
          </a:p>
        </p:txBody>
      </p:sp>
      <p:sp>
        <p:nvSpPr>
          <p:cNvPr id="16" name="Rectangle 15"/>
          <p:cNvSpPr/>
          <p:nvPr>
            <p:custDataLst>
              <p:tags r:id="rId22"/>
            </p:custDataLst>
          </p:nvPr>
        </p:nvSpPr>
        <p:spPr>
          <a:xfrm>
            <a:off x="6367399" y="1751317"/>
            <a:ext cx="389850" cy="369332"/>
          </a:xfrm>
          <a:prstGeom prst="rect">
            <a:avLst/>
          </a:prstGeom>
          <a:solidFill>
            <a:schemeClr val="bg2"/>
          </a:solidFill>
        </p:spPr>
        <p:txBody>
          <a:bodyPr wrap="none">
            <a:spAutoFit/>
          </a:bodyPr>
          <a:lstStyle/>
          <a:p>
            <a:r>
              <a:rPr lang="fr-CA">
                <a:sym typeface="Wingdings" panose="05000000000000000000" pitchFamily="2" charset="2"/>
              </a:rPr>
              <a:t></a:t>
            </a:r>
            <a:endParaRPr lang="fr-CA"/>
          </a:p>
        </p:txBody>
      </p:sp>
      <p:sp>
        <p:nvSpPr>
          <p:cNvPr id="17" name="Rectangle 16"/>
          <p:cNvSpPr/>
          <p:nvPr>
            <p:custDataLst>
              <p:tags r:id="rId23"/>
            </p:custDataLst>
          </p:nvPr>
        </p:nvSpPr>
        <p:spPr>
          <a:xfrm>
            <a:off x="7655146" y="1751317"/>
            <a:ext cx="389850" cy="369332"/>
          </a:xfrm>
          <a:prstGeom prst="rect">
            <a:avLst/>
          </a:prstGeom>
          <a:solidFill>
            <a:schemeClr val="bg2"/>
          </a:solidFill>
        </p:spPr>
        <p:txBody>
          <a:bodyPr wrap="none">
            <a:spAutoFit/>
          </a:bodyPr>
          <a:lstStyle/>
          <a:p>
            <a:r>
              <a:rPr lang="fr-CA">
                <a:sym typeface="Wingdings" panose="05000000000000000000" pitchFamily="2" charset="2"/>
              </a:rPr>
              <a:t></a:t>
            </a:r>
            <a:endParaRPr lang="fr-CA"/>
          </a:p>
        </p:txBody>
      </p:sp>
      <p:sp>
        <p:nvSpPr>
          <p:cNvPr id="18" name="Rectangle 17"/>
          <p:cNvSpPr/>
          <p:nvPr>
            <p:custDataLst>
              <p:tags r:id="rId24"/>
            </p:custDataLst>
          </p:nvPr>
        </p:nvSpPr>
        <p:spPr>
          <a:xfrm>
            <a:off x="8913306" y="1751317"/>
            <a:ext cx="389850" cy="369332"/>
          </a:xfrm>
          <a:prstGeom prst="rect">
            <a:avLst/>
          </a:prstGeom>
          <a:solidFill>
            <a:schemeClr val="bg2"/>
          </a:solidFill>
        </p:spPr>
        <p:txBody>
          <a:bodyPr wrap="none">
            <a:spAutoFit/>
          </a:bodyPr>
          <a:lstStyle/>
          <a:p>
            <a:r>
              <a:rPr lang="fr-CA">
                <a:sym typeface="Wingdings" panose="05000000000000000000" pitchFamily="2" charset="2"/>
              </a:rPr>
              <a:t></a:t>
            </a:r>
            <a:endParaRPr lang="fr-CA"/>
          </a:p>
        </p:txBody>
      </p:sp>
      <p:sp>
        <p:nvSpPr>
          <p:cNvPr id="56" name="Chevron 55"/>
          <p:cNvSpPr/>
          <p:nvPr>
            <p:custDataLst>
              <p:tags r:id="rId25"/>
            </p:custDataLst>
          </p:nvPr>
        </p:nvSpPr>
        <p:spPr>
          <a:xfrm>
            <a:off x="4079776" y="1824136"/>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sp>
        <p:nvSpPr>
          <p:cNvPr id="57" name="Chevron 56"/>
          <p:cNvSpPr/>
          <p:nvPr>
            <p:custDataLst>
              <p:tags r:id="rId26"/>
            </p:custDataLst>
          </p:nvPr>
        </p:nvSpPr>
        <p:spPr>
          <a:xfrm>
            <a:off x="5363344" y="1824136"/>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sp>
        <p:nvSpPr>
          <p:cNvPr id="58" name="Chevron 57"/>
          <p:cNvSpPr/>
          <p:nvPr>
            <p:custDataLst>
              <p:tags r:id="rId27"/>
            </p:custDataLst>
          </p:nvPr>
        </p:nvSpPr>
        <p:spPr>
          <a:xfrm>
            <a:off x="6600056" y="1824136"/>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sp>
        <p:nvSpPr>
          <p:cNvPr id="59" name="Chevron 58"/>
          <p:cNvSpPr/>
          <p:nvPr>
            <p:custDataLst>
              <p:tags r:id="rId28"/>
            </p:custDataLst>
          </p:nvPr>
        </p:nvSpPr>
        <p:spPr>
          <a:xfrm>
            <a:off x="7896200" y="1824136"/>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sp>
        <p:nvSpPr>
          <p:cNvPr id="60" name="Chevron 59"/>
          <p:cNvSpPr/>
          <p:nvPr>
            <p:custDataLst>
              <p:tags r:id="rId29"/>
            </p:custDataLst>
          </p:nvPr>
        </p:nvSpPr>
        <p:spPr>
          <a:xfrm>
            <a:off x="9148911" y="1824136"/>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sp>
        <p:nvSpPr>
          <p:cNvPr id="41" name="Chevron 40"/>
          <p:cNvSpPr/>
          <p:nvPr>
            <p:custDataLst>
              <p:tags r:id="rId30"/>
            </p:custDataLst>
          </p:nvPr>
        </p:nvSpPr>
        <p:spPr>
          <a:xfrm>
            <a:off x="10351082" y="1814808"/>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A">
              <a:solidFill>
                <a:schemeClr val="tx1">
                  <a:lumMod val="65000"/>
                  <a:lumOff val="35000"/>
                </a:schemeClr>
              </a:solidFill>
              <a:cs typeface="Arial" panose="020B0604020202020204" pitchFamily="34" charset="0"/>
            </a:endParaRPr>
          </a:p>
        </p:txBody>
      </p:sp>
      <p:sp>
        <p:nvSpPr>
          <p:cNvPr id="137" name="Freeform 6"/>
          <p:cNvSpPr/>
          <p:nvPr>
            <p:custDataLst>
              <p:tags r:id="rId31"/>
            </p:custDataLst>
          </p:nvPr>
        </p:nvSpPr>
        <p:spPr bwMode="auto">
          <a:xfrm>
            <a:off x="1707639" y="4493435"/>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gradFill>
          <a:ln w="3175" cap="rnd">
            <a:solidFill>
              <a:srgbClr val="000000"/>
            </a:solidFill>
            <a:prstDash val="solid"/>
            <a:round/>
          </a:ln>
        </p:spPr>
        <p:txBody>
          <a:bodyPr vert="horz" wrap="square" lIns="91440" tIns="45720" rIns="91440" bIns="45720" numCol="1" anchor="t" anchorCtr="0" compatLnSpc="1">
            <a:prstTxWarp prst="textNoShape">
              <a:avLst/>
            </a:prstTxWarp>
          </a:bodyPr>
          <a:lstStyle/>
          <a:p>
            <a:r>
              <a:rPr lang="fr-CA" sz="1200"/>
              <a:t>Pour éliminer les idées qui n’ont pas de sens ou qui seraient impossibles à réaliser</a:t>
            </a:r>
          </a:p>
        </p:txBody>
      </p:sp>
      <p:sp>
        <p:nvSpPr>
          <p:cNvPr id="138" name="Freeform 6"/>
          <p:cNvSpPr/>
          <p:nvPr>
            <p:custDataLst>
              <p:tags r:id="rId32"/>
            </p:custDataLst>
          </p:nvPr>
        </p:nvSpPr>
        <p:spPr bwMode="auto">
          <a:xfrm>
            <a:off x="3000509" y="4493435"/>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gradFill>
          <a:ln w="3175" cap="rnd">
            <a:solidFill>
              <a:srgbClr val="000000"/>
            </a:solidFill>
            <a:prstDash val="solid"/>
            <a:round/>
          </a:ln>
        </p:spPr>
        <p:txBody>
          <a:bodyPr vert="horz" wrap="square" lIns="91440" tIns="45720" rIns="91440" bIns="45720" numCol="1" anchor="t" anchorCtr="0" compatLnSpc="1">
            <a:prstTxWarp prst="textNoShape">
              <a:avLst/>
            </a:prstTxWarp>
          </a:bodyPr>
          <a:lstStyle/>
          <a:p>
            <a:r>
              <a:rPr lang="fr-CA" sz="1200"/>
              <a:t>Pour valider la sagesse et la faisabilité de l’approche proposée pour le projet</a:t>
            </a:r>
          </a:p>
        </p:txBody>
      </p:sp>
      <p:sp>
        <p:nvSpPr>
          <p:cNvPr id="139" name="Freeform 6"/>
          <p:cNvSpPr/>
          <p:nvPr>
            <p:custDataLst>
              <p:tags r:id="rId33"/>
            </p:custDataLst>
          </p:nvPr>
        </p:nvSpPr>
        <p:spPr bwMode="auto">
          <a:xfrm>
            <a:off x="4265822" y="4493435"/>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gradFill>
          <a:ln w="3175" cap="rnd">
            <a:solidFill>
              <a:srgbClr val="000000"/>
            </a:solidFill>
            <a:prstDash val="solid"/>
            <a:round/>
          </a:ln>
        </p:spPr>
        <p:txBody>
          <a:bodyPr vert="horz" wrap="square" lIns="91440" tIns="45720" rIns="91440" bIns="45720" numCol="1" anchor="t" anchorCtr="0" compatLnSpc="1">
            <a:prstTxWarp prst="textNoShape">
              <a:avLst/>
            </a:prstTxWarp>
          </a:bodyPr>
          <a:lstStyle/>
          <a:p>
            <a:r>
              <a:rPr lang="fr-CA" sz="1100"/>
              <a:t>Pour confirmer la pertinence de l’analyse de rentabilité et cerner les lacunes et risques pouvant être gérés</a:t>
            </a:r>
          </a:p>
        </p:txBody>
      </p:sp>
      <p:sp>
        <p:nvSpPr>
          <p:cNvPr id="140" name="Freeform 6"/>
          <p:cNvSpPr/>
          <p:nvPr>
            <p:custDataLst>
              <p:tags r:id="rId34"/>
            </p:custDataLst>
          </p:nvPr>
        </p:nvSpPr>
        <p:spPr bwMode="auto">
          <a:xfrm>
            <a:off x="5513346" y="4493435"/>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gradFill>
          <a:ln w="3175" cap="rnd">
            <a:solidFill>
              <a:srgbClr val="000000"/>
            </a:solidFill>
            <a:prstDash val="solid"/>
            <a:round/>
          </a:ln>
        </p:spPr>
        <p:txBody>
          <a:bodyPr vert="horz" wrap="square" lIns="91440" tIns="45720" rIns="91440" bIns="45720" numCol="1" anchor="t" anchorCtr="0" compatLnSpc="1">
            <a:prstTxWarp prst="textNoShape">
              <a:avLst/>
            </a:prstTxWarp>
          </a:bodyPr>
          <a:lstStyle/>
          <a:p>
            <a:r>
              <a:rPr lang="fr-CA" sz="1100" dirty="0"/>
              <a:t>Pour veiller à ce que tous les ingrédients nécessaires à une exécution réussie soient en place avant d’entamer le projet</a:t>
            </a:r>
          </a:p>
        </p:txBody>
      </p:sp>
      <p:sp>
        <p:nvSpPr>
          <p:cNvPr id="141" name="Freeform 6"/>
          <p:cNvSpPr/>
          <p:nvPr>
            <p:custDataLst>
              <p:tags r:id="rId35"/>
            </p:custDataLst>
          </p:nvPr>
        </p:nvSpPr>
        <p:spPr bwMode="auto">
          <a:xfrm>
            <a:off x="6788358" y="4477763"/>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gradFill>
          <a:ln w="3175" cap="rnd">
            <a:solidFill>
              <a:srgbClr val="000000"/>
            </a:solidFill>
            <a:prstDash val="solid"/>
            <a:round/>
          </a:ln>
        </p:spPr>
        <p:txBody>
          <a:bodyPr vert="horz" wrap="square" lIns="91440" tIns="45720" rIns="91440" bIns="45720" numCol="1" anchor="t" anchorCtr="0" compatLnSpc="1">
            <a:prstTxWarp prst="textNoShape">
              <a:avLst/>
            </a:prstTxWarp>
          </a:bodyPr>
          <a:lstStyle/>
          <a:p>
            <a:r>
              <a:rPr lang="fr-CA" sz="1050" dirty="0"/>
              <a:t>Pour veiller à ce que le projet soit prêt à procéder, avec un nombre minimal de risques liés aux détails essentiels résultant d’un manque d’attention</a:t>
            </a:r>
          </a:p>
        </p:txBody>
      </p:sp>
      <p:sp>
        <p:nvSpPr>
          <p:cNvPr id="142" name="Freeform 6"/>
          <p:cNvSpPr/>
          <p:nvPr>
            <p:custDataLst>
              <p:tags r:id="rId36"/>
            </p:custDataLst>
          </p:nvPr>
        </p:nvSpPr>
        <p:spPr bwMode="auto">
          <a:xfrm>
            <a:off x="8063370" y="4477763"/>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gradFill>
          <a:ln w="3175" cap="rnd">
            <a:solidFill>
              <a:srgbClr val="000000"/>
            </a:solidFill>
            <a:prstDash val="solid"/>
            <a:round/>
          </a:ln>
        </p:spPr>
        <p:txBody>
          <a:bodyPr vert="horz" wrap="square" lIns="91440" tIns="45720" rIns="91440" bIns="45720" numCol="1" anchor="t" anchorCtr="0" compatLnSpc="1">
            <a:prstTxWarp prst="textNoShape">
              <a:avLst/>
            </a:prstTxWarp>
          </a:bodyPr>
          <a:lstStyle/>
          <a:p>
            <a:r>
              <a:rPr lang="fr-CA" sz="1100"/>
              <a:t>Pour veiller à ce que le projet soit prêt au déploiement, avec des plans de migration et des mesures de soutien continu en place</a:t>
            </a:r>
          </a:p>
        </p:txBody>
      </p:sp>
      <p:sp>
        <p:nvSpPr>
          <p:cNvPr id="143" name="Freeform 6"/>
          <p:cNvSpPr/>
          <p:nvPr>
            <p:custDataLst>
              <p:tags r:id="rId37"/>
            </p:custDataLst>
          </p:nvPr>
        </p:nvSpPr>
        <p:spPr bwMode="auto">
          <a:xfrm>
            <a:off x="9318244" y="4470540"/>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gradFill>
          <a:ln w="3175" cap="rnd">
            <a:solidFill>
              <a:srgbClr val="000000"/>
            </a:solidFill>
            <a:prstDash val="solid"/>
            <a:round/>
          </a:ln>
        </p:spPr>
        <p:txBody>
          <a:bodyPr vert="horz" wrap="square" lIns="91440" tIns="45720" rIns="91440" bIns="45720" numCol="1" anchor="t" anchorCtr="0" compatLnSpc="1">
            <a:prstTxWarp prst="textNoShape">
              <a:avLst/>
            </a:prstTxWarp>
          </a:bodyPr>
          <a:lstStyle/>
          <a:p>
            <a:r>
              <a:rPr lang="fr-CA" sz="1100"/>
              <a:t>Pour confirmer la réussite de l’exécution du projet du point de vue opérationnel et examiner les leçons apprises</a:t>
            </a:r>
          </a:p>
        </p:txBody>
      </p:sp>
      <p:sp>
        <p:nvSpPr>
          <p:cNvPr id="27" name="Rectangle 26"/>
          <p:cNvSpPr/>
          <p:nvPr>
            <p:custDataLst>
              <p:tags r:id="rId38"/>
            </p:custDataLst>
          </p:nvPr>
        </p:nvSpPr>
        <p:spPr>
          <a:xfrm>
            <a:off x="1703512" y="1142896"/>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61" name="TextBox 60"/>
          <p:cNvSpPr txBox="1"/>
          <p:nvPr>
            <p:custDataLst>
              <p:tags r:id="rId39"/>
            </p:custDataLst>
          </p:nvPr>
        </p:nvSpPr>
        <p:spPr>
          <a:xfrm>
            <a:off x="1728422" y="2023209"/>
            <a:ext cx="1163810" cy="2256371"/>
          </a:xfrm>
          <a:prstGeom prst="rect">
            <a:avLst/>
          </a:prstGeom>
          <a:noFill/>
        </p:spPr>
        <p:txBody>
          <a:bodyPr wrap="square" rtlCol="0">
            <a:noAutofit/>
          </a:bodyPr>
          <a:lstStyle/>
          <a:p>
            <a:pPr marL="114300" indent="-114300">
              <a:buFont typeface="Arial" panose="020B0604020202020204" pitchFamily="34" charset="0"/>
              <a:buChar char="•"/>
            </a:pPr>
            <a:r>
              <a:rPr lang="fr-CA" sz="900" dirty="0">
                <a:solidFill>
                  <a:schemeClr val="tx1">
                    <a:lumMod val="65000"/>
                    <a:lumOff val="35000"/>
                  </a:schemeClr>
                </a:solidFill>
                <a:cs typeface="Arial" panose="020B0604020202020204" pitchFamily="34" charset="0"/>
              </a:rPr>
              <a:t>Document du concept opérationnel (DCO)</a:t>
            </a:r>
          </a:p>
          <a:p>
            <a:pPr marL="114300" indent="-114300">
              <a:buFont typeface="Arial" panose="020B0604020202020204" pitchFamily="34" charset="0"/>
              <a:buChar char="•"/>
            </a:pPr>
            <a:endParaRPr lang="fr-CA" sz="900" dirty="0">
              <a:solidFill>
                <a:schemeClr val="tx1">
                  <a:lumMod val="65000"/>
                  <a:lumOff val="35000"/>
                </a:schemeClr>
              </a:solidFill>
              <a:cs typeface="Arial" panose="020B0604020202020204" pitchFamily="34" charset="0"/>
            </a:endParaRPr>
          </a:p>
          <a:p>
            <a:pPr marL="114300" indent="-114300">
              <a:buFont typeface="Arial" panose="020B0604020202020204" pitchFamily="34" charset="0"/>
              <a:buChar char="•"/>
            </a:pPr>
            <a:endParaRPr lang="fr-CA" sz="900" dirty="0">
              <a:solidFill>
                <a:schemeClr val="tx1">
                  <a:lumMod val="65000"/>
                  <a:lumOff val="35000"/>
                </a:schemeClr>
              </a:solidFill>
              <a:cs typeface="Arial" panose="020B0604020202020204" pitchFamily="34" charset="0"/>
            </a:endParaRPr>
          </a:p>
          <a:p>
            <a:pPr marL="114300" indent="-114300">
              <a:buFont typeface="Arial" panose="020B0604020202020204" pitchFamily="34" charset="0"/>
              <a:buChar char="•"/>
            </a:pPr>
            <a:r>
              <a:rPr lang="fr-CA" sz="900" dirty="0">
                <a:solidFill>
                  <a:schemeClr val="tx1">
                    <a:lumMod val="65000"/>
                    <a:lumOff val="35000"/>
                  </a:schemeClr>
                </a:solidFill>
                <a:cs typeface="Arial" panose="020B0604020202020204" pitchFamily="34" charset="0"/>
              </a:rPr>
              <a:t>Discussion de haut niveau du Conseil d’examen de l’architecture (CEA)</a:t>
            </a:r>
          </a:p>
          <a:p>
            <a:pPr marL="114300" indent="-114300">
              <a:buFont typeface="Arial" panose="020B0604020202020204" pitchFamily="34" charset="0"/>
              <a:buChar char="•"/>
            </a:pPr>
            <a:endParaRPr lang="fr-CA" sz="900" dirty="0">
              <a:solidFill>
                <a:schemeClr val="tx1">
                  <a:lumMod val="65000"/>
                  <a:lumOff val="35000"/>
                </a:schemeClr>
              </a:solidFill>
              <a:cs typeface="Arial" panose="020B0604020202020204" pitchFamily="34" charset="0"/>
            </a:endParaRPr>
          </a:p>
          <a:p>
            <a:pPr marL="114300" indent="-114300">
              <a:buFont typeface="Arial" panose="020B0604020202020204" pitchFamily="34" charset="0"/>
              <a:buChar char="•"/>
            </a:pPr>
            <a:r>
              <a:rPr lang="fr-CA" sz="900" dirty="0">
                <a:solidFill>
                  <a:schemeClr val="tx1">
                    <a:lumMod val="65000"/>
                    <a:lumOff val="35000"/>
                  </a:schemeClr>
                </a:solidFill>
                <a:cs typeface="Arial" panose="020B0604020202020204" pitchFamily="34" charset="0"/>
              </a:rPr>
              <a:t>Document de présentation pour le point de contrôle 1</a:t>
            </a:r>
          </a:p>
        </p:txBody>
      </p:sp>
      <p:sp>
        <p:nvSpPr>
          <p:cNvPr id="1035" name="Freeform 1034"/>
          <p:cNvSpPr/>
          <p:nvPr>
            <p:custDataLst>
              <p:tags r:id="rId40"/>
            </p:custDataLst>
          </p:nvPr>
        </p:nvSpPr>
        <p:spPr>
          <a:xfrm>
            <a:off x="2733676"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0" name="Freeform 149"/>
          <p:cNvSpPr/>
          <p:nvPr>
            <p:custDataLst>
              <p:tags r:id="rId41"/>
            </p:custDataLst>
          </p:nvPr>
        </p:nvSpPr>
        <p:spPr>
          <a:xfrm>
            <a:off x="4002712"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1" name="Freeform 150"/>
          <p:cNvSpPr/>
          <p:nvPr>
            <p:custDataLst>
              <p:tags r:id="rId42"/>
            </p:custDataLst>
          </p:nvPr>
        </p:nvSpPr>
        <p:spPr>
          <a:xfrm>
            <a:off x="5261784"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2" name="Freeform 151"/>
          <p:cNvSpPr/>
          <p:nvPr>
            <p:custDataLst>
              <p:tags r:id="rId43"/>
            </p:custDataLst>
          </p:nvPr>
        </p:nvSpPr>
        <p:spPr>
          <a:xfrm>
            <a:off x="6520956"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3" name="Freeform 152"/>
          <p:cNvSpPr/>
          <p:nvPr>
            <p:custDataLst>
              <p:tags r:id="rId44"/>
            </p:custDataLst>
          </p:nvPr>
        </p:nvSpPr>
        <p:spPr>
          <a:xfrm>
            <a:off x="7785600"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4" name="Freeform 153"/>
          <p:cNvSpPr/>
          <p:nvPr>
            <p:custDataLst>
              <p:tags r:id="rId45"/>
            </p:custDataLst>
          </p:nvPr>
        </p:nvSpPr>
        <p:spPr>
          <a:xfrm>
            <a:off x="9069611"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5" name="Freeform 154"/>
          <p:cNvSpPr/>
          <p:nvPr>
            <p:custDataLst>
              <p:tags r:id="rId46"/>
            </p:custDataLst>
          </p:nvPr>
        </p:nvSpPr>
        <p:spPr>
          <a:xfrm>
            <a:off x="10312057"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6" name="TextBox 155"/>
          <p:cNvSpPr txBox="1"/>
          <p:nvPr>
            <p:custDataLst>
              <p:tags r:id="rId47"/>
            </p:custDataLst>
          </p:nvPr>
        </p:nvSpPr>
        <p:spPr>
          <a:xfrm>
            <a:off x="2958473" y="2031164"/>
            <a:ext cx="1207776" cy="2256371"/>
          </a:xfrm>
          <a:prstGeom prst="rect">
            <a:avLst/>
          </a:prstGeom>
          <a:noFill/>
        </p:spPr>
        <p:txBody>
          <a:bodyPr wrap="square" rtlCol="0">
            <a:noAutofit/>
          </a:bodyPr>
          <a:lstStyle/>
          <a:p>
            <a:pPr marL="57150" indent="-57150">
              <a:buFont typeface="Arial" panose="020B0604020202020204" pitchFamily="34" charset="0"/>
              <a:buChar char="•"/>
            </a:pPr>
            <a:r>
              <a:rPr lang="fr-CA" sz="800" dirty="0">
                <a:solidFill>
                  <a:schemeClr val="tx1">
                    <a:lumMod val="65000"/>
                    <a:lumOff val="35000"/>
                  </a:schemeClr>
                </a:solidFill>
                <a:cs typeface="Arial" panose="020B0604020202020204" pitchFamily="34" charset="0"/>
              </a:rPr>
              <a:t>Document sur les exigences opérationnelles (DEO)</a:t>
            </a:r>
          </a:p>
          <a:p>
            <a:pPr marL="57150" indent="-57150">
              <a:buFont typeface="Arial" panose="020B0604020202020204" pitchFamily="34" charset="0"/>
              <a:buChar char="•"/>
            </a:pPr>
            <a:endParaRPr lang="fr-CA" sz="800" dirty="0">
              <a:solidFill>
                <a:schemeClr val="tx1">
                  <a:lumMod val="65000"/>
                  <a:lumOff val="35000"/>
                </a:schemeClr>
              </a:solidFill>
              <a:cs typeface="Arial" panose="020B0604020202020204" pitchFamily="34" charset="0"/>
            </a:endParaRPr>
          </a:p>
          <a:p>
            <a:pPr marL="57150" indent="-57150">
              <a:buFont typeface="Arial" panose="020B0604020202020204" pitchFamily="34" charset="0"/>
              <a:buChar char="•"/>
            </a:pPr>
            <a:r>
              <a:rPr lang="fr-CA" sz="800" dirty="0">
                <a:solidFill>
                  <a:schemeClr val="tx1">
                    <a:lumMod val="65000"/>
                    <a:lumOff val="35000"/>
                  </a:schemeClr>
                </a:solidFill>
                <a:cs typeface="Arial" panose="020B0604020202020204" pitchFamily="34" charset="0"/>
              </a:rPr>
              <a:t>Analyse des options (AO) et recommandations</a:t>
            </a:r>
          </a:p>
          <a:p>
            <a:pPr marL="57150" indent="-57150">
              <a:buFont typeface="Arial" panose="020B0604020202020204" pitchFamily="34" charset="0"/>
              <a:buChar char="•"/>
            </a:pPr>
            <a:endParaRPr lang="fr-CA" sz="800" dirty="0">
              <a:solidFill>
                <a:schemeClr val="tx1">
                  <a:lumMod val="65000"/>
                  <a:lumOff val="35000"/>
                </a:schemeClr>
              </a:solidFill>
              <a:cs typeface="Arial" panose="020B0604020202020204" pitchFamily="34" charset="0"/>
            </a:endParaRPr>
          </a:p>
          <a:p>
            <a:pPr marL="57150" indent="-57150">
              <a:buFont typeface="Arial" panose="020B0604020202020204" pitchFamily="34" charset="0"/>
              <a:buChar char="•"/>
            </a:pPr>
            <a:r>
              <a:rPr lang="fr-CA" sz="800" dirty="0">
                <a:solidFill>
                  <a:schemeClr val="tx1">
                    <a:lumMod val="65000"/>
                    <a:lumOff val="35000"/>
                  </a:schemeClr>
                </a:solidFill>
                <a:cs typeface="Arial" panose="020B0604020202020204" pitchFamily="34" charset="0"/>
              </a:rPr>
              <a:t>Énoncé de sensibilité</a:t>
            </a:r>
          </a:p>
          <a:p>
            <a:pPr marL="57150" indent="-57150">
              <a:buFont typeface="Arial" panose="020B0604020202020204" pitchFamily="34" charset="0"/>
              <a:buChar char="•"/>
            </a:pPr>
            <a:endParaRPr lang="fr-CA" sz="800" dirty="0">
              <a:solidFill>
                <a:schemeClr val="tx1">
                  <a:lumMod val="65000"/>
                  <a:lumOff val="35000"/>
                </a:schemeClr>
              </a:solidFill>
              <a:cs typeface="Arial" panose="020B0604020202020204" pitchFamily="34" charset="0"/>
            </a:endParaRPr>
          </a:p>
          <a:p>
            <a:pPr marL="57150" indent="-57150">
              <a:buFont typeface="Arial" panose="020B0604020202020204" pitchFamily="34" charset="0"/>
              <a:buChar char="•"/>
            </a:pPr>
            <a:r>
              <a:rPr lang="fr-CA" sz="800" dirty="0">
                <a:solidFill>
                  <a:schemeClr val="tx1">
                    <a:lumMod val="65000"/>
                    <a:lumOff val="35000"/>
                  </a:schemeClr>
                </a:solidFill>
                <a:cs typeface="Arial" panose="020B0604020202020204" pitchFamily="34" charset="0"/>
              </a:rPr>
              <a:t>Matrice de traçabilité des contrôles de sécurité (MTCS)</a:t>
            </a:r>
          </a:p>
          <a:p>
            <a:pPr marL="57150" indent="-57150">
              <a:buFont typeface="Arial" panose="020B0604020202020204" pitchFamily="34" charset="0"/>
              <a:buChar char="•"/>
            </a:pPr>
            <a:endParaRPr lang="fr-CA" sz="800" dirty="0">
              <a:solidFill>
                <a:schemeClr val="tx1">
                  <a:lumMod val="65000"/>
                  <a:lumOff val="35000"/>
                </a:schemeClr>
              </a:solidFill>
              <a:cs typeface="Arial" panose="020B0604020202020204" pitchFamily="34" charset="0"/>
            </a:endParaRPr>
          </a:p>
          <a:p>
            <a:pPr marL="57150" indent="-57150">
              <a:buFont typeface="Arial" panose="020B0604020202020204" pitchFamily="34" charset="0"/>
              <a:buChar char="•"/>
            </a:pPr>
            <a:r>
              <a:rPr lang="fr-CA" sz="800" dirty="0">
                <a:solidFill>
                  <a:schemeClr val="tx1">
                    <a:lumMod val="65000"/>
                    <a:lumOff val="35000"/>
                  </a:schemeClr>
                </a:solidFill>
                <a:cs typeface="Arial" panose="020B0604020202020204" pitchFamily="34" charset="0"/>
              </a:rPr>
              <a:t>Comité d’examen de l’architecture (CEA)</a:t>
            </a:r>
          </a:p>
        </p:txBody>
      </p:sp>
      <p:sp>
        <p:nvSpPr>
          <p:cNvPr id="157" name="TextBox 156"/>
          <p:cNvSpPr txBox="1"/>
          <p:nvPr>
            <p:custDataLst>
              <p:tags r:id="rId48"/>
            </p:custDataLst>
          </p:nvPr>
        </p:nvSpPr>
        <p:spPr>
          <a:xfrm>
            <a:off x="4223473" y="2031164"/>
            <a:ext cx="1215131" cy="2256371"/>
          </a:xfrm>
          <a:prstGeom prst="rect">
            <a:avLst/>
          </a:prstGeom>
          <a:noFill/>
        </p:spPr>
        <p:txBody>
          <a:bodyPr wrap="square" rtlCol="0">
            <a:noAutofit/>
          </a:bodyPr>
          <a:lstStyle/>
          <a:p>
            <a:pPr marL="114300" indent="-114300">
              <a:buFont typeface="Arial" panose="020B0604020202020204" pitchFamily="34" charset="0"/>
              <a:buChar char="•"/>
            </a:pPr>
            <a:r>
              <a:rPr lang="fr-CA" sz="900" dirty="0">
                <a:solidFill>
                  <a:schemeClr val="tx1">
                    <a:lumMod val="65000"/>
                    <a:lumOff val="35000"/>
                  </a:schemeClr>
                </a:solidFill>
                <a:cs typeface="Arial" panose="020B0604020202020204" pitchFamily="34" charset="0"/>
              </a:rPr>
              <a:t>Estimations des coûts détaillés ( 25 %)</a:t>
            </a:r>
          </a:p>
          <a:p>
            <a:pPr marL="114300" indent="-114300">
              <a:buFont typeface="Arial" panose="020B0604020202020204" pitchFamily="34" charset="0"/>
              <a:buChar char="•"/>
            </a:pPr>
            <a:endParaRPr lang="fr-CA" sz="900" dirty="0">
              <a:solidFill>
                <a:schemeClr val="tx1">
                  <a:lumMod val="65000"/>
                  <a:lumOff val="35000"/>
                </a:schemeClr>
              </a:solidFill>
              <a:cs typeface="Arial" panose="020B0604020202020204" pitchFamily="34" charset="0"/>
              <a:sym typeface="Symbol" panose="05050102010706020507" pitchFamily="18" charset="2"/>
            </a:endParaRPr>
          </a:p>
          <a:p>
            <a:pPr marL="114300" indent="-114300">
              <a:buFont typeface="Arial" panose="020B0604020202020204" pitchFamily="34" charset="0"/>
              <a:buChar char="•"/>
            </a:pPr>
            <a:endParaRPr lang="fr-CA" sz="900" dirty="0">
              <a:solidFill>
                <a:schemeClr val="tx1">
                  <a:lumMod val="65000"/>
                  <a:lumOff val="35000"/>
                </a:schemeClr>
              </a:solidFill>
              <a:cs typeface="Arial" panose="020B0604020202020204" pitchFamily="34" charset="0"/>
              <a:sym typeface="Symbol" panose="05050102010706020507" pitchFamily="18" charset="2"/>
            </a:endParaRPr>
          </a:p>
          <a:p>
            <a:pPr marL="114300" indent="-114300">
              <a:buFont typeface="Arial" panose="020B0604020202020204" pitchFamily="34" charset="0"/>
              <a:buChar char="•"/>
            </a:pPr>
            <a:r>
              <a:rPr lang="fr-CA" sz="900" dirty="0">
                <a:solidFill>
                  <a:schemeClr val="tx1">
                    <a:lumMod val="65000"/>
                    <a:lumOff val="35000"/>
                  </a:schemeClr>
                </a:solidFill>
                <a:cs typeface="Arial" panose="020B0604020202020204" pitchFamily="34" charset="0"/>
                <a:sym typeface="Symbol" panose="05050102010706020507" pitchFamily="18" charset="2"/>
              </a:rPr>
              <a:t>Document sur l’analyse de rentabilisation (AR)</a:t>
            </a:r>
          </a:p>
          <a:p>
            <a:pPr marL="114300" indent="-114300">
              <a:buFont typeface="Arial" panose="020B0604020202020204" pitchFamily="34" charset="0"/>
              <a:buChar char="•"/>
            </a:pPr>
            <a:endParaRPr lang="fr-CA" sz="900" dirty="0">
              <a:solidFill>
                <a:schemeClr val="tx1">
                  <a:lumMod val="65000"/>
                  <a:lumOff val="35000"/>
                </a:schemeClr>
              </a:solidFill>
              <a:cs typeface="Arial" panose="020B0604020202020204" pitchFamily="34" charset="0"/>
              <a:sym typeface="Symbol" panose="05050102010706020507" pitchFamily="18" charset="2"/>
            </a:endParaRPr>
          </a:p>
          <a:p>
            <a:pPr marL="114300" indent="-114300">
              <a:buFont typeface="Arial" panose="020B0604020202020204" pitchFamily="34" charset="0"/>
              <a:buChar char="•"/>
            </a:pPr>
            <a:r>
              <a:rPr lang="fr-CA" sz="900" dirty="0">
                <a:solidFill>
                  <a:schemeClr val="tx1">
                    <a:lumMod val="65000"/>
                    <a:lumOff val="35000"/>
                  </a:schemeClr>
                </a:solidFill>
                <a:cs typeface="Arial" panose="020B0604020202020204" pitchFamily="34" charset="0"/>
                <a:sym typeface="Symbol" panose="05050102010706020507" pitchFamily="18" charset="2"/>
              </a:rPr>
              <a:t>Document de présentation pour le point de contrôle 3</a:t>
            </a:r>
            <a:endParaRPr lang="fr-CA" sz="900" dirty="0">
              <a:solidFill>
                <a:schemeClr val="tx1">
                  <a:lumMod val="65000"/>
                  <a:lumOff val="35000"/>
                </a:schemeClr>
              </a:solidFill>
              <a:cs typeface="Arial" panose="020B0604020202020204" pitchFamily="34" charset="0"/>
            </a:endParaRPr>
          </a:p>
        </p:txBody>
      </p:sp>
      <p:sp>
        <p:nvSpPr>
          <p:cNvPr id="158" name="TextBox 157"/>
          <p:cNvSpPr txBox="1"/>
          <p:nvPr>
            <p:custDataLst>
              <p:tags r:id="rId49"/>
            </p:custDataLst>
          </p:nvPr>
        </p:nvSpPr>
        <p:spPr>
          <a:xfrm>
            <a:off x="5491361" y="2008445"/>
            <a:ext cx="1163810" cy="2256371"/>
          </a:xfrm>
          <a:prstGeom prst="rect">
            <a:avLst/>
          </a:prstGeom>
          <a:noFill/>
        </p:spPr>
        <p:txBody>
          <a:bodyPr wrap="square" rtlCol="0">
            <a:noAutofit/>
          </a:bodyPr>
          <a:lstStyle/>
          <a:p>
            <a:pPr marL="114300" indent="-114300">
              <a:buFont typeface="Arial" panose="020B0604020202020204" pitchFamily="34" charset="0"/>
              <a:buChar char="•"/>
            </a:pPr>
            <a:r>
              <a:rPr lang="fr-CA" sz="900" dirty="0">
                <a:solidFill>
                  <a:schemeClr val="tx1">
                    <a:lumMod val="65000"/>
                    <a:lumOff val="35000"/>
                  </a:schemeClr>
                </a:solidFill>
                <a:cs typeface="Arial" panose="020B0604020202020204" pitchFamily="34" charset="0"/>
              </a:rPr>
              <a:t>Charte du projet (CP) </a:t>
            </a:r>
          </a:p>
          <a:p>
            <a:pPr marL="114300"/>
            <a:r>
              <a:rPr lang="fr-CA" sz="900" dirty="0">
                <a:solidFill>
                  <a:schemeClr val="tx1">
                    <a:lumMod val="65000"/>
                    <a:lumOff val="35000"/>
                  </a:schemeClr>
                </a:solidFill>
                <a:cs typeface="Arial" panose="020B0604020202020204" pitchFamily="34" charset="0"/>
              </a:rPr>
              <a:t>(estimations de  15 %)</a:t>
            </a:r>
          </a:p>
          <a:p>
            <a:pPr marL="114300" indent="-114300">
              <a:buFont typeface="Arial" panose="020B0604020202020204" pitchFamily="34" charset="0"/>
              <a:buChar char="•"/>
            </a:pPr>
            <a:endParaRPr lang="fr-CA" sz="900" dirty="0">
              <a:solidFill>
                <a:schemeClr val="tx1">
                  <a:lumMod val="65000"/>
                  <a:lumOff val="35000"/>
                </a:schemeClr>
              </a:solidFill>
              <a:cs typeface="Arial" panose="020B0604020202020204" pitchFamily="34" charset="0"/>
              <a:sym typeface="Symbol" panose="05050102010706020507" pitchFamily="18" charset="2"/>
            </a:endParaRPr>
          </a:p>
          <a:p>
            <a:pPr marL="114300" indent="-114300">
              <a:buFont typeface="Arial" panose="020B0604020202020204" pitchFamily="34" charset="0"/>
              <a:buChar char="•"/>
            </a:pPr>
            <a:r>
              <a:rPr lang="fr-CA" sz="900" dirty="0">
                <a:solidFill>
                  <a:schemeClr val="tx1">
                    <a:lumMod val="65000"/>
                    <a:lumOff val="35000"/>
                  </a:schemeClr>
                </a:solidFill>
                <a:cs typeface="Arial" panose="020B0604020202020204" pitchFamily="34" charset="0"/>
                <a:sym typeface="Symbol" panose="05050102010706020507" pitchFamily="18" charset="2"/>
              </a:rPr>
              <a:t>Évaluation de la complexité et des risques des projets (ECRP)</a:t>
            </a:r>
          </a:p>
          <a:p>
            <a:r>
              <a:rPr lang="fr-CA" sz="900" dirty="0">
                <a:solidFill>
                  <a:schemeClr val="tx1">
                    <a:lumMod val="65000"/>
                    <a:lumOff val="35000"/>
                  </a:schemeClr>
                </a:solidFill>
                <a:cs typeface="Arial" panose="020B0604020202020204" pitchFamily="34" charset="0"/>
                <a:sym typeface="Symbol" panose="05050102010706020507" pitchFamily="18" charset="2"/>
              </a:rPr>
              <a:t>( 2,5 M$, le cas échéant)</a:t>
            </a:r>
            <a:endParaRPr lang="fr-CA" sz="900" dirty="0">
              <a:solidFill>
                <a:schemeClr val="tx1">
                  <a:lumMod val="65000"/>
                  <a:lumOff val="35000"/>
                </a:schemeClr>
              </a:solidFill>
              <a:cs typeface="Arial" panose="020B0604020202020204" pitchFamily="34" charset="0"/>
            </a:endParaRPr>
          </a:p>
        </p:txBody>
      </p:sp>
      <p:sp>
        <p:nvSpPr>
          <p:cNvPr id="159" name="TextBox 158"/>
          <p:cNvSpPr txBox="1"/>
          <p:nvPr>
            <p:custDataLst>
              <p:tags r:id="rId50"/>
            </p:custDataLst>
          </p:nvPr>
        </p:nvSpPr>
        <p:spPr>
          <a:xfrm>
            <a:off x="6765508" y="2031164"/>
            <a:ext cx="1163810" cy="2256371"/>
          </a:xfrm>
          <a:prstGeom prst="rect">
            <a:avLst/>
          </a:prstGeom>
          <a:noFill/>
        </p:spPr>
        <p:txBody>
          <a:bodyPr wrap="square" rtlCol="0">
            <a:noAutofit/>
          </a:bodyPr>
          <a:lstStyle/>
          <a:p>
            <a:pPr marL="57150" indent="-57150">
              <a:buFont typeface="Arial" panose="020B0604020202020204" pitchFamily="34" charset="0"/>
              <a:buChar char="•"/>
            </a:pPr>
            <a:r>
              <a:rPr lang="fr-CA" sz="900">
                <a:solidFill>
                  <a:schemeClr val="tx1">
                    <a:lumMod val="65000"/>
                    <a:lumOff val="35000"/>
                  </a:schemeClr>
                </a:solidFill>
                <a:cs typeface="Arial" panose="020B0604020202020204" pitchFamily="34" charset="0"/>
              </a:rPr>
              <a:t>Plan de gestion de projet (PGP)</a:t>
            </a:r>
          </a:p>
          <a:p>
            <a:pPr marL="57150" indent="-57150">
              <a:buFont typeface="Arial" panose="020B0604020202020204" pitchFamily="34" charset="0"/>
              <a:buChar char="•"/>
            </a:pPr>
            <a:endParaRPr lang="fr-CA" sz="900">
              <a:solidFill>
                <a:schemeClr val="tx1">
                  <a:lumMod val="65000"/>
                  <a:lumOff val="35000"/>
                </a:schemeClr>
              </a:solidFill>
              <a:cs typeface="Arial" panose="020B0604020202020204" pitchFamily="34" charset="0"/>
            </a:endParaRPr>
          </a:p>
          <a:p>
            <a:pPr marL="57150" indent="-57150">
              <a:buFont typeface="Arial" panose="020B0604020202020204" pitchFamily="34" charset="0"/>
              <a:buChar char="•"/>
            </a:pPr>
            <a:r>
              <a:rPr lang="fr-CA" sz="900">
                <a:solidFill>
                  <a:schemeClr val="tx1">
                    <a:lumMod val="65000"/>
                    <a:lumOff val="35000"/>
                  </a:schemeClr>
                </a:solidFill>
                <a:cs typeface="Arial" panose="020B0604020202020204" pitchFamily="34" charset="0"/>
              </a:rPr>
              <a:t>Mise à jour de l’architecture (CEA)</a:t>
            </a:r>
          </a:p>
          <a:p>
            <a:pPr marL="57150" indent="-57150">
              <a:buFont typeface="Arial" panose="020B0604020202020204" pitchFamily="34" charset="0"/>
              <a:buChar char="•"/>
            </a:pPr>
            <a:endParaRPr lang="fr-CA" sz="900">
              <a:solidFill>
                <a:schemeClr val="tx1">
                  <a:lumMod val="65000"/>
                  <a:lumOff val="35000"/>
                </a:schemeClr>
              </a:solidFill>
              <a:cs typeface="Arial" panose="020B0604020202020204" pitchFamily="34" charset="0"/>
            </a:endParaRPr>
          </a:p>
          <a:p>
            <a:pPr marL="57150" indent="-57150">
              <a:buFont typeface="Arial" panose="020B0604020202020204" pitchFamily="34" charset="0"/>
              <a:buChar char="•"/>
            </a:pPr>
            <a:r>
              <a:rPr lang="fr-CA" sz="900">
                <a:solidFill>
                  <a:schemeClr val="tx1">
                    <a:lumMod val="65000"/>
                    <a:lumOff val="35000"/>
                  </a:schemeClr>
                </a:solidFill>
                <a:cs typeface="Arial" panose="020B0604020202020204" pitchFamily="34" charset="0"/>
              </a:rPr>
              <a:t>Spécification des exigences des solutions (SES)</a:t>
            </a:r>
          </a:p>
          <a:p>
            <a:pPr marL="57150" indent="-57150">
              <a:buFont typeface="Arial" panose="020B0604020202020204" pitchFamily="34" charset="0"/>
              <a:buChar char="•"/>
            </a:pPr>
            <a:endParaRPr lang="fr-CA" sz="900">
              <a:solidFill>
                <a:schemeClr val="tx1">
                  <a:lumMod val="65000"/>
                  <a:lumOff val="35000"/>
                </a:schemeClr>
              </a:solidFill>
              <a:cs typeface="Arial" panose="020B0604020202020204" pitchFamily="34" charset="0"/>
            </a:endParaRPr>
          </a:p>
          <a:p>
            <a:pPr marL="57150" indent="-57150">
              <a:buFont typeface="Arial" panose="020B0604020202020204" pitchFamily="34" charset="0"/>
              <a:buChar char="•"/>
            </a:pPr>
            <a:r>
              <a:rPr lang="fr-CA" sz="900">
                <a:solidFill>
                  <a:schemeClr val="tx1">
                    <a:lumMod val="65000"/>
                    <a:lumOff val="35000"/>
                  </a:schemeClr>
                </a:solidFill>
                <a:cs typeface="Arial" panose="020B0604020202020204" pitchFamily="34" charset="0"/>
              </a:rPr>
              <a:t>Matrice de traçabilité des exigences (MTE)</a:t>
            </a:r>
          </a:p>
        </p:txBody>
      </p:sp>
      <p:sp>
        <p:nvSpPr>
          <p:cNvPr id="160" name="TextBox 159"/>
          <p:cNvSpPr txBox="1"/>
          <p:nvPr>
            <p:custDataLst>
              <p:tags r:id="rId51"/>
            </p:custDataLst>
          </p:nvPr>
        </p:nvSpPr>
        <p:spPr>
          <a:xfrm>
            <a:off x="9277189" y="2023209"/>
            <a:ext cx="1163810" cy="2256371"/>
          </a:xfrm>
          <a:prstGeom prst="rect">
            <a:avLst/>
          </a:prstGeom>
          <a:noFill/>
        </p:spPr>
        <p:txBody>
          <a:bodyPr wrap="square" rtlCol="0">
            <a:noAutofit/>
          </a:bodyPr>
          <a:lstStyle/>
          <a:p>
            <a:pPr marL="114300" indent="-114300">
              <a:buFont typeface="Arial" panose="020B0604020202020204" pitchFamily="34" charset="0"/>
              <a:buChar char="•"/>
            </a:pPr>
            <a:r>
              <a:rPr lang="fr-CA" sz="900">
                <a:solidFill>
                  <a:schemeClr val="tx1">
                    <a:lumMod val="65000"/>
                    <a:lumOff val="35000"/>
                  </a:schemeClr>
                </a:solidFill>
                <a:cs typeface="Arial" panose="020B0604020202020204" pitchFamily="34" charset="0"/>
              </a:rPr>
              <a:t>Rapport de clôture de projet (RCP)</a:t>
            </a:r>
          </a:p>
          <a:p>
            <a:pPr marL="114300" indent="-114300">
              <a:buFont typeface="Arial" panose="020B0604020202020204" pitchFamily="34" charset="0"/>
              <a:buChar char="•"/>
            </a:pPr>
            <a:endParaRPr lang="fr-CA" sz="900">
              <a:solidFill>
                <a:schemeClr val="tx1">
                  <a:lumMod val="65000"/>
                  <a:lumOff val="35000"/>
                </a:schemeClr>
              </a:solidFill>
              <a:cs typeface="Arial" panose="020B0604020202020204" pitchFamily="34" charset="0"/>
            </a:endParaRPr>
          </a:p>
          <a:p>
            <a:pPr marL="114300" indent="-114300">
              <a:buFont typeface="Arial" panose="020B0604020202020204" pitchFamily="34" charset="0"/>
              <a:buChar char="•"/>
            </a:pPr>
            <a:endParaRPr lang="fr-CA" sz="900">
              <a:solidFill>
                <a:schemeClr val="tx1">
                  <a:lumMod val="65000"/>
                  <a:lumOff val="35000"/>
                </a:schemeClr>
              </a:solidFill>
              <a:cs typeface="Arial" panose="020B0604020202020204" pitchFamily="34" charset="0"/>
            </a:endParaRPr>
          </a:p>
          <a:p>
            <a:pPr marL="114300" indent="-114300">
              <a:buFont typeface="Arial" panose="020B0604020202020204" pitchFamily="34" charset="0"/>
              <a:buChar char="•"/>
            </a:pPr>
            <a:r>
              <a:rPr lang="fr-CA" sz="900">
                <a:solidFill>
                  <a:schemeClr val="tx1">
                    <a:lumMod val="65000"/>
                    <a:lumOff val="35000"/>
                  </a:schemeClr>
                </a:solidFill>
                <a:cs typeface="Arial" panose="020B0604020202020204" pitchFamily="34" charset="0"/>
              </a:rPr>
              <a:t>Approbation de l’acceptation du système </a:t>
            </a:r>
          </a:p>
          <a:p>
            <a:pPr marL="114300" indent="-114300">
              <a:buFont typeface="Arial" panose="020B0604020202020204" pitchFamily="34" charset="0"/>
              <a:buChar char="•"/>
            </a:pPr>
            <a:endParaRPr lang="fr-CA" sz="900">
              <a:solidFill>
                <a:schemeClr val="tx1">
                  <a:lumMod val="65000"/>
                  <a:lumOff val="35000"/>
                </a:schemeClr>
              </a:solidFill>
              <a:cs typeface="Arial" panose="020B0604020202020204" pitchFamily="34" charset="0"/>
            </a:endParaRPr>
          </a:p>
          <a:p>
            <a:pPr marL="114300" indent="-114300">
              <a:buFont typeface="Arial" panose="020B0604020202020204" pitchFamily="34" charset="0"/>
              <a:buChar char="•"/>
            </a:pPr>
            <a:r>
              <a:rPr lang="fr-CA" sz="900">
                <a:solidFill>
                  <a:schemeClr val="tx1">
                    <a:lumMod val="65000"/>
                    <a:lumOff val="35000"/>
                  </a:schemeClr>
                </a:solidFill>
                <a:cs typeface="Arial" panose="020B0604020202020204" pitchFamily="34" charset="0"/>
              </a:rPr>
              <a:t>Document de présentation pour le point de contrôle 7 </a:t>
            </a:r>
          </a:p>
        </p:txBody>
      </p:sp>
      <p:sp>
        <p:nvSpPr>
          <p:cNvPr id="161" name="TextBox 160"/>
          <p:cNvSpPr txBox="1"/>
          <p:nvPr>
            <p:custDataLst>
              <p:tags r:id="rId52"/>
            </p:custDataLst>
          </p:nvPr>
        </p:nvSpPr>
        <p:spPr>
          <a:xfrm>
            <a:off x="8025535" y="2023208"/>
            <a:ext cx="1258407" cy="2256371"/>
          </a:xfrm>
          <a:prstGeom prst="rect">
            <a:avLst/>
          </a:prstGeom>
          <a:noFill/>
        </p:spPr>
        <p:txBody>
          <a:bodyPr wrap="square" rtlCol="0">
            <a:noAutofit/>
          </a:bodyPr>
          <a:lstStyle/>
          <a:p>
            <a:pPr marL="57150" indent="-57150">
              <a:buFont typeface="Arial" panose="020B0604020202020204" pitchFamily="34" charset="0"/>
              <a:buChar char="•"/>
            </a:pPr>
            <a:r>
              <a:rPr lang="fr-CA" sz="800">
                <a:solidFill>
                  <a:schemeClr val="tx1">
                    <a:lumMod val="65000"/>
                    <a:lumOff val="35000"/>
                  </a:schemeClr>
                </a:solidFill>
                <a:cs typeface="Arial" panose="020B0604020202020204" pitchFamily="34" charset="0"/>
              </a:rPr>
              <a:t>Conception du système</a:t>
            </a:r>
          </a:p>
          <a:p>
            <a:pPr marL="57150" indent="-57150">
              <a:buFont typeface="Arial" panose="020B0604020202020204" pitchFamily="34" charset="0"/>
              <a:buChar char="•"/>
            </a:pPr>
            <a:r>
              <a:rPr lang="fr-CA" sz="800">
                <a:solidFill>
                  <a:schemeClr val="tx1">
                    <a:lumMod val="65000"/>
                    <a:lumOff val="35000"/>
                  </a:schemeClr>
                </a:solidFill>
                <a:cs typeface="Arial" panose="020B0604020202020204" pitchFamily="34" charset="0"/>
              </a:rPr>
              <a:t>Concept des opérations définitif</a:t>
            </a:r>
          </a:p>
          <a:p>
            <a:pPr marL="57150" indent="-57150">
              <a:buFont typeface="Arial" panose="020B0604020202020204" pitchFamily="34" charset="0"/>
              <a:buChar char="•"/>
            </a:pPr>
            <a:r>
              <a:rPr lang="fr-CA" sz="800">
                <a:solidFill>
                  <a:schemeClr val="tx1">
                    <a:lumMod val="65000"/>
                    <a:lumOff val="35000"/>
                  </a:schemeClr>
                </a:solidFill>
                <a:cs typeface="Arial" panose="020B0604020202020204" pitchFamily="34" charset="0"/>
              </a:rPr>
              <a:t>Évaluation et autorisation de sécurité (EAS)</a:t>
            </a:r>
          </a:p>
          <a:p>
            <a:pPr marL="57150" indent="-57150">
              <a:buFont typeface="Arial" panose="020B0604020202020204" pitchFamily="34" charset="0"/>
              <a:buChar char="•"/>
            </a:pPr>
            <a:r>
              <a:rPr lang="fr-CA" sz="800">
                <a:solidFill>
                  <a:schemeClr val="tx1">
                    <a:lumMod val="65000"/>
                    <a:lumOff val="35000"/>
                  </a:schemeClr>
                </a:solidFill>
                <a:cs typeface="Arial" panose="020B0604020202020204" pitchFamily="34" charset="0"/>
              </a:rPr>
              <a:t>Rapport d’évaluation de la vulnérabilité (EV)</a:t>
            </a:r>
          </a:p>
          <a:p>
            <a:pPr marL="57150" indent="-57150">
              <a:buFont typeface="Arial" panose="020B0604020202020204" pitchFamily="34" charset="0"/>
              <a:buChar char="•"/>
            </a:pPr>
            <a:r>
              <a:rPr lang="fr-CA" sz="800">
                <a:solidFill>
                  <a:schemeClr val="tx1">
                    <a:lumMod val="65000"/>
                    <a:lumOff val="35000"/>
                  </a:schemeClr>
                </a:solidFill>
                <a:cs typeface="Arial" panose="020B0604020202020204" pitchFamily="34" charset="0"/>
              </a:rPr>
              <a:t>Manuel d’installation et de configuration</a:t>
            </a:r>
          </a:p>
          <a:p>
            <a:pPr marL="57150" indent="-57150">
              <a:buFont typeface="Arial" panose="020B0604020202020204" pitchFamily="34" charset="0"/>
              <a:buChar char="•"/>
            </a:pPr>
            <a:r>
              <a:rPr lang="fr-CA" sz="800">
                <a:solidFill>
                  <a:schemeClr val="tx1">
                    <a:lumMod val="65000"/>
                    <a:lumOff val="35000"/>
                  </a:schemeClr>
                </a:solidFill>
                <a:cs typeface="Arial" panose="020B0604020202020204" pitchFamily="34" charset="0"/>
              </a:rPr>
              <a:t>Autorisation des essais d’acceptation pour les utilisateurs (EAU)</a:t>
            </a:r>
          </a:p>
          <a:p>
            <a:pPr marL="57150" indent="-57150">
              <a:buFont typeface="Arial" panose="020B0604020202020204" pitchFamily="34" charset="0"/>
              <a:buChar char="•"/>
            </a:pPr>
            <a:r>
              <a:rPr lang="fr-CA" sz="800">
                <a:solidFill>
                  <a:schemeClr val="tx1">
                    <a:lumMod val="65000"/>
                    <a:lumOff val="35000"/>
                  </a:schemeClr>
                </a:solidFill>
                <a:cs typeface="Arial" panose="020B0604020202020204" pitchFamily="34" charset="0"/>
              </a:rPr>
              <a:t>Transition vers les opérations</a:t>
            </a:r>
          </a:p>
          <a:p>
            <a:pPr marL="57150" indent="-57150">
              <a:buFont typeface="Arial" panose="020B0604020202020204" pitchFamily="34" charset="0"/>
              <a:buChar char="•"/>
            </a:pPr>
            <a:r>
              <a:rPr lang="fr-CA" sz="800">
                <a:solidFill>
                  <a:schemeClr val="tx1">
                    <a:lumMod val="65000"/>
                    <a:lumOff val="35000"/>
                  </a:schemeClr>
                </a:solidFill>
                <a:cs typeface="Arial" panose="020B0604020202020204" pitchFamily="34" charset="0"/>
              </a:rPr>
              <a:t>Autorisation d’exploiter le matériel (AEM)</a:t>
            </a:r>
          </a:p>
        </p:txBody>
      </p:sp>
      <p:sp>
        <p:nvSpPr>
          <p:cNvPr id="2" name="Rectangle 1"/>
          <p:cNvSpPr/>
          <p:nvPr>
            <p:custDataLst>
              <p:tags r:id="rId53"/>
            </p:custDataLst>
          </p:nvPr>
        </p:nvSpPr>
        <p:spPr>
          <a:xfrm>
            <a:off x="383365" y="6543238"/>
            <a:ext cx="8064896" cy="213360"/>
          </a:xfrm>
          <a:prstGeom prst="rect">
            <a:avLst/>
          </a:prstGeom>
        </p:spPr>
        <p:txBody>
          <a:bodyPr wrap="square">
            <a:spAutoFit/>
          </a:bodyPr>
          <a:lstStyle/>
          <a:p>
            <a:r>
              <a:rPr lang="fr-CA" sz="800"/>
              <a:t>https://www.canada.ca/fr/secretariat-conseil-tresor/services/gestion-information-technologie-projets/gestion-projects/guide-etablissement-points-controle-projets-axes-ti.html</a:t>
            </a:r>
          </a:p>
        </p:txBody>
      </p:sp>
    </p:spTree>
    <p:extLst>
      <p:ext uri="{BB962C8B-B14F-4D97-AF65-F5344CB8AC3E}">
        <p14:creationId xmlns:p14="http://schemas.microsoft.com/office/powerpoint/2010/main" val="37152591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6D6ADF-AE14-4A81-852D-D39FEB89A2B9}"/>
              </a:ext>
            </a:extLst>
          </p:cNvPr>
          <p:cNvSpPr>
            <a:spLocks noGrp="1"/>
          </p:cNvSpPr>
          <p:nvPr>
            <p:ph type="sldNum" sz="quarter" idx="12"/>
            <p:custDataLst>
              <p:tags r:id="rId1"/>
            </p:custDataLst>
          </p:nvPr>
        </p:nvSpPr>
        <p:spPr>
          <a:xfrm>
            <a:off x="11652381" y="6356353"/>
            <a:ext cx="517848" cy="501647"/>
          </a:xfrm>
        </p:spPr>
        <p:txBody>
          <a:bodyPr/>
          <a:lstStyle/>
          <a:p>
            <a:fld id="{32D4B517-E49B-41B6-9DBC-23634E0F1CDC}" type="slidenum">
              <a:rPr lang="fr-CA" smtClean="0"/>
              <a:t>2</a:t>
            </a:fld>
            <a:endParaRPr lang="fr-CA" dirty="0"/>
          </a:p>
        </p:txBody>
      </p:sp>
      <p:sp>
        <p:nvSpPr>
          <p:cNvPr id="4" name="Title 3">
            <a:extLst>
              <a:ext uri="{FF2B5EF4-FFF2-40B4-BE49-F238E27FC236}">
                <a16:creationId xmlns:a16="http://schemas.microsoft.com/office/drawing/2014/main" id="{F6A5E861-FB74-470B-92D2-D533E6D5BBD4}"/>
              </a:ext>
            </a:extLst>
          </p:cNvPr>
          <p:cNvSpPr>
            <a:spLocks noGrp="1"/>
          </p:cNvSpPr>
          <p:nvPr>
            <p:ph type="title"/>
            <p:custDataLst>
              <p:tags r:id="rId2"/>
            </p:custDataLst>
          </p:nvPr>
        </p:nvSpPr>
        <p:spPr>
          <a:xfrm>
            <a:off x="609600" y="76200"/>
            <a:ext cx="7243976" cy="700138"/>
          </a:xfrm>
        </p:spPr>
        <p:txBody>
          <a:bodyPr>
            <a:normAutofit/>
          </a:bodyPr>
          <a:lstStyle/>
          <a:p>
            <a:r>
              <a:rPr lang="fr-CA" b="1" dirty="0"/>
              <a:t>AI du GC : Aperçu</a:t>
            </a:r>
          </a:p>
        </p:txBody>
      </p:sp>
      <p:sp>
        <p:nvSpPr>
          <p:cNvPr id="7" name="Rectangle 6">
            <a:extLst>
              <a:ext uri="{FF2B5EF4-FFF2-40B4-BE49-F238E27FC236}">
                <a16:creationId xmlns:a16="http://schemas.microsoft.com/office/drawing/2014/main" id="{0086B7F0-4964-44E0-9D1C-F461DB063F12}"/>
              </a:ext>
            </a:extLst>
          </p:cNvPr>
          <p:cNvSpPr/>
          <p:nvPr>
            <p:custDataLst>
              <p:tags r:id="rId3"/>
            </p:custDataLst>
          </p:nvPr>
        </p:nvSpPr>
        <p:spPr>
          <a:xfrm>
            <a:off x="685800" y="1066800"/>
            <a:ext cx="10668000" cy="999530"/>
          </a:xfrm>
          <a:prstGeom prst="rect">
            <a:avLst/>
          </a:prstGeom>
          <a:gradFill flip="none" rotWithShape="1">
            <a:gsLst>
              <a:gs pos="75000">
                <a:schemeClr val="bg1">
                  <a:lumMod val="85000"/>
                </a:schemeClr>
              </a:gs>
              <a:gs pos="0">
                <a:schemeClr val="bg1"/>
              </a:gs>
            </a:gsLst>
            <a:path path="circle">
              <a:fillToRect l="50000" t="50000" r="50000" b="5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TextBox 5">
            <a:extLst>
              <a:ext uri="{FF2B5EF4-FFF2-40B4-BE49-F238E27FC236}">
                <a16:creationId xmlns:a16="http://schemas.microsoft.com/office/drawing/2014/main" id="{1F4A81E1-E810-4B95-AEB7-009FE6AC172B}"/>
              </a:ext>
            </a:extLst>
          </p:cNvPr>
          <p:cNvSpPr txBox="1"/>
          <p:nvPr>
            <p:custDataLst>
              <p:tags r:id="rId4"/>
            </p:custDataLst>
          </p:nvPr>
        </p:nvSpPr>
        <p:spPr>
          <a:xfrm>
            <a:off x="838200" y="1116873"/>
            <a:ext cx="10439400" cy="923330"/>
          </a:xfrm>
          <a:prstGeom prst="rect">
            <a:avLst/>
          </a:prstGeom>
          <a:noFill/>
        </p:spPr>
        <p:txBody>
          <a:bodyPr wrap="square">
            <a:spAutoFit/>
          </a:bodyPr>
          <a:lstStyle/>
          <a:p>
            <a:r>
              <a:rPr lang="fr-CA" dirty="0">
                <a:solidFill>
                  <a:prstClr val="black"/>
                </a:solidFill>
                <a:latin typeface="Aharoni" panose="02010803020104030203" pitchFamily="2" charset="-79"/>
                <a:cs typeface="Aharoni" panose="02010803020104030203" pitchFamily="2" charset="-79"/>
              </a:rPr>
              <a:t>L’</a:t>
            </a:r>
            <a:r>
              <a:rPr lang="fr-CA" b="1" dirty="0">
                <a:solidFill>
                  <a:prstClr val="black"/>
                </a:solidFill>
                <a:latin typeface="Aharoni" panose="02010803020104030203" pitchFamily="2" charset="-79"/>
                <a:cs typeface="Aharoni" panose="02010803020104030203" pitchFamily="2" charset="-79"/>
              </a:rPr>
              <a:t>architecture intégrée (AI) </a:t>
            </a:r>
            <a:r>
              <a:rPr lang="fr-CA" dirty="0">
                <a:solidFill>
                  <a:prstClr val="black"/>
                </a:solidFill>
                <a:latin typeface="+mj-lt"/>
                <a:cs typeface="Aharoni" panose="02010803020104030203" pitchFamily="2" charset="-79"/>
              </a:rPr>
              <a:t>est un plan conceptuel qui définit la structure et le fonctionnement d’une organisation en prenant en compte et en harmonisant les domaines des affaires, des renseignements, des données, des applications, de la technologie et de la sécurité pour soutenir les résultats stratégiques.</a:t>
            </a:r>
          </a:p>
        </p:txBody>
      </p:sp>
      <p:sp>
        <p:nvSpPr>
          <p:cNvPr id="12" name="Cube 11">
            <a:extLst>
              <a:ext uri="{FF2B5EF4-FFF2-40B4-BE49-F238E27FC236}">
                <a16:creationId xmlns:a16="http://schemas.microsoft.com/office/drawing/2014/main" id="{581F2B63-3AF9-4B2A-8F9C-17BD396EBF2F}"/>
              </a:ext>
            </a:extLst>
          </p:cNvPr>
          <p:cNvSpPr/>
          <p:nvPr>
            <p:custDataLst>
              <p:tags r:id="rId5"/>
            </p:custDataLst>
          </p:nvPr>
        </p:nvSpPr>
        <p:spPr>
          <a:xfrm>
            <a:off x="1256468" y="5626608"/>
            <a:ext cx="6698333" cy="850392"/>
          </a:xfrm>
          <a:prstGeom prst="cube">
            <a:avLst/>
          </a:prstGeom>
          <a:solidFill>
            <a:schemeClr val="accent2">
              <a:lumMod val="75000"/>
            </a:schemeClr>
          </a:solidFill>
          <a:ln w="9525" cap="flat" cmpd="sng" algn="ctr">
            <a:solidFill>
              <a:schemeClr val="accent2">
                <a:lumMod val="75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endParaRPr lang="fr-CA" kern="0" dirty="0">
              <a:solidFill>
                <a:sysClr val="window" lastClr="FFFFFF"/>
              </a:solidFill>
              <a:latin typeface="Calibri"/>
            </a:endParaRPr>
          </a:p>
        </p:txBody>
      </p:sp>
      <p:sp>
        <p:nvSpPr>
          <p:cNvPr id="13" name="Cube 12">
            <a:extLst>
              <a:ext uri="{FF2B5EF4-FFF2-40B4-BE49-F238E27FC236}">
                <a16:creationId xmlns:a16="http://schemas.microsoft.com/office/drawing/2014/main" id="{E3600980-6783-4C54-A687-8A56FFCBDD75}"/>
              </a:ext>
            </a:extLst>
          </p:cNvPr>
          <p:cNvSpPr/>
          <p:nvPr>
            <p:custDataLst>
              <p:tags r:id="rId6"/>
            </p:custDataLst>
          </p:nvPr>
        </p:nvSpPr>
        <p:spPr>
          <a:xfrm>
            <a:off x="1271708" y="4835291"/>
            <a:ext cx="6698333" cy="850392"/>
          </a:xfrm>
          <a:prstGeom prst="cube">
            <a:avLst/>
          </a:prstGeom>
          <a:solidFill>
            <a:schemeClr val="accent6">
              <a:lumMod val="50000"/>
            </a:schemeClr>
          </a:solidFill>
          <a:ln w="9525" cap="flat" cmpd="sng" algn="ctr">
            <a:solidFill>
              <a:schemeClr val="accent6">
                <a:lumMod val="5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endParaRPr lang="fr-CA" kern="0" dirty="0">
              <a:solidFill>
                <a:sysClr val="window" lastClr="FFFFFF"/>
              </a:solidFill>
              <a:latin typeface="Calibri"/>
            </a:endParaRPr>
          </a:p>
        </p:txBody>
      </p:sp>
      <p:sp>
        <p:nvSpPr>
          <p:cNvPr id="17" name="Cube 16">
            <a:extLst>
              <a:ext uri="{FF2B5EF4-FFF2-40B4-BE49-F238E27FC236}">
                <a16:creationId xmlns:a16="http://schemas.microsoft.com/office/drawing/2014/main" id="{22FEE4E3-0D72-428D-8211-81D2DE221D06}"/>
              </a:ext>
            </a:extLst>
          </p:cNvPr>
          <p:cNvSpPr/>
          <p:nvPr>
            <p:custDataLst>
              <p:tags r:id="rId7"/>
            </p:custDataLst>
          </p:nvPr>
        </p:nvSpPr>
        <p:spPr>
          <a:xfrm>
            <a:off x="1271708" y="4026408"/>
            <a:ext cx="6698333" cy="850392"/>
          </a:xfrm>
          <a:prstGeom prst="cube">
            <a:avLst/>
          </a:prstGeom>
          <a:solidFill>
            <a:schemeClr val="accent5">
              <a:lumMod val="5000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endParaRPr lang="fr-CA" kern="0" dirty="0">
              <a:solidFill>
                <a:sysClr val="window" lastClr="FFFFFF"/>
              </a:solidFill>
              <a:latin typeface="Calibri"/>
            </a:endParaRPr>
          </a:p>
        </p:txBody>
      </p:sp>
      <p:sp>
        <p:nvSpPr>
          <p:cNvPr id="21" name="Cube 20">
            <a:extLst>
              <a:ext uri="{FF2B5EF4-FFF2-40B4-BE49-F238E27FC236}">
                <a16:creationId xmlns:a16="http://schemas.microsoft.com/office/drawing/2014/main" id="{5A66F95B-1A2A-40B6-A852-0BD569720E89}"/>
              </a:ext>
            </a:extLst>
          </p:cNvPr>
          <p:cNvSpPr/>
          <p:nvPr>
            <p:custDataLst>
              <p:tags r:id="rId8"/>
            </p:custDataLst>
          </p:nvPr>
        </p:nvSpPr>
        <p:spPr>
          <a:xfrm>
            <a:off x="1295400" y="3188208"/>
            <a:ext cx="6694714" cy="850392"/>
          </a:xfrm>
          <a:prstGeom prst="cube">
            <a:avLst/>
          </a:prstGeom>
          <a:solidFill>
            <a:schemeClr val="accent4">
              <a:lumMod val="50000"/>
            </a:schemeClr>
          </a:solidFill>
          <a:ln w="9525" cap="flat" cmpd="sng" algn="ctr">
            <a:solidFill>
              <a:schemeClr val="accent4">
                <a:lumMod val="5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endParaRPr lang="fr-CA" kern="0" dirty="0">
              <a:solidFill>
                <a:sysClr val="window" lastClr="FFFFFF"/>
              </a:solidFill>
              <a:latin typeface="Calibri"/>
            </a:endParaRPr>
          </a:p>
        </p:txBody>
      </p:sp>
      <p:sp>
        <p:nvSpPr>
          <p:cNvPr id="25" name="Cube 24">
            <a:extLst>
              <a:ext uri="{FF2B5EF4-FFF2-40B4-BE49-F238E27FC236}">
                <a16:creationId xmlns:a16="http://schemas.microsoft.com/office/drawing/2014/main" id="{86D8F8CB-CF66-4080-AA23-8569A3275BEA}"/>
              </a:ext>
            </a:extLst>
          </p:cNvPr>
          <p:cNvSpPr/>
          <p:nvPr>
            <p:custDataLst>
              <p:tags r:id="rId9"/>
            </p:custDataLst>
          </p:nvPr>
        </p:nvSpPr>
        <p:spPr>
          <a:xfrm>
            <a:off x="1270625" y="2378022"/>
            <a:ext cx="6694714" cy="853407"/>
          </a:xfrm>
          <a:prstGeom prst="cube">
            <a:avLst/>
          </a:prstGeom>
          <a:solidFill>
            <a:schemeClr val="accent2"/>
          </a:solidFill>
          <a:ln w="9525" cap="flat" cmpd="sng" algn="ctr">
            <a:solidFill>
              <a:schemeClr val="accent2"/>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algn="ctr"/>
            <a:endParaRPr lang="fr-CA" sz="2800" b="1" dirty="0">
              <a:solidFill>
                <a:schemeClr val="bg1"/>
              </a:solidFill>
              <a:latin typeface="Arial" panose="020B0604020202020204" pitchFamily="34" charset="0"/>
            </a:endParaRPr>
          </a:p>
        </p:txBody>
      </p:sp>
      <p:sp>
        <p:nvSpPr>
          <p:cNvPr id="26" name="TextBox 25">
            <a:extLst>
              <a:ext uri="{FF2B5EF4-FFF2-40B4-BE49-F238E27FC236}">
                <a16:creationId xmlns:a16="http://schemas.microsoft.com/office/drawing/2014/main" id="{3F1710AB-FC04-4B25-A5A4-D54B7D5E56C4}"/>
              </a:ext>
            </a:extLst>
          </p:cNvPr>
          <p:cNvSpPr txBox="1"/>
          <p:nvPr>
            <p:custDataLst>
              <p:tags r:id="rId10"/>
            </p:custDataLst>
          </p:nvPr>
        </p:nvSpPr>
        <p:spPr>
          <a:xfrm>
            <a:off x="1398429" y="2604448"/>
            <a:ext cx="6405776" cy="600164"/>
          </a:xfrm>
          <a:prstGeom prst="rect">
            <a:avLst/>
          </a:prstGeom>
          <a:noFill/>
        </p:spPr>
        <p:txBody>
          <a:bodyPr wrap="square">
            <a:spAutoFit/>
          </a:bodyPr>
          <a:lstStyle/>
          <a:p>
            <a:r>
              <a:rPr lang="fr-CA" sz="1100" b="1" dirty="0">
                <a:solidFill>
                  <a:schemeClr val="bg2">
                    <a:lumMod val="85000"/>
                  </a:schemeClr>
                </a:solidFill>
                <a:latin typeface="Arial" panose="020B0604020202020204" pitchFamily="34" charset="0"/>
              </a:rPr>
              <a:t>Architecture opérationnelle – </a:t>
            </a:r>
            <a:r>
              <a:rPr lang="fr-CA" sz="1100" dirty="0">
                <a:solidFill>
                  <a:schemeClr val="bg2">
                    <a:lumMod val="85000"/>
                  </a:schemeClr>
                </a:solidFill>
                <a:latin typeface="Arial" panose="020B0604020202020204" pitchFamily="34" charset="0"/>
              </a:rPr>
              <a:t>favorise une approche pangouvernementale axée sur les besoins des utilisateurs et des intervenants, où la TI est harmonisée avec les capacités opérationnelles communes en vue d’offrir une expérience utilisateur numérique uniforme.</a:t>
            </a:r>
            <a:endParaRPr lang="fr-CA" sz="1100" dirty="0">
              <a:solidFill>
                <a:schemeClr val="bg1"/>
              </a:solidFill>
              <a:latin typeface="Arial" panose="020B0604020202020204" pitchFamily="34" charset="0"/>
            </a:endParaRPr>
          </a:p>
        </p:txBody>
      </p:sp>
      <p:sp>
        <p:nvSpPr>
          <p:cNvPr id="27" name="TextBox 26">
            <a:extLst>
              <a:ext uri="{FF2B5EF4-FFF2-40B4-BE49-F238E27FC236}">
                <a16:creationId xmlns:a16="http://schemas.microsoft.com/office/drawing/2014/main" id="{A6124CF9-687A-413F-879F-7539FBDDF6A1}"/>
              </a:ext>
            </a:extLst>
          </p:cNvPr>
          <p:cNvSpPr txBox="1"/>
          <p:nvPr>
            <p:custDataLst>
              <p:tags r:id="rId11"/>
            </p:custDataLst>
          </p:nvPr>
        </p:nvSpPr>
        <p:spPr>
          <a:xfrm>
            <a:off x="1402745" y="3391509"/>
            <a:ext cx="6269560" cy="677108"/>
          </a:xfrm>
          <a:prstGeom prst="rect">
            <a:avLst/>
          </a:prstGeom>
          <a:noFill/>
        </p:spPr>
        <p:txBody>
          <a:bodyPr wrap="square">
            <a:spAutoFit/>
          </a:bodyPr>
          <a:lstStyle/>
          <a:p>
            <a:r>
              <a:rPr lang="fr-CA" sz="950" b="1" dirty="0">
                <a:solidFill>
                  <a:schemeClr val="bg2">
                    <a:lumMod val="85000"/>
                  </a:schemeClr>
                </a:solidFill>
                <a:latin typeface="Arial" panose="020B0604020202020204" pitchFamily="34" charset="0"/>
              </a:rPr>
              <a:t>Architecture d’information – c</a:t>
            </a:r>
            <a:r>
              <a:rPr lang="fr-CA" sz="950" dirty="0">
                <a:solidFill>
                  <a:schemeClr val="bg2">
                    <a:lumMod val="85000"/>
                  </a:schemeClr>
                </a:solidFill>
                <a:latin typeface="Arial" panose="020B0604020202020204" pitchFamily="34" charset="0"/>
              </a:rPr>
              <a:t>omprend à la fois des données structurées et des données non structurées. Elle facilite le partage efficace des données et de l’information à l’échelle du gouvernement, ainsi que l’adoption des normes fédérales et internationales. Les renseignements personnels doivent être gérés dans le respect des exigences de la </a:t>
            </a:r>
            <a:r>
              <a:rPr lang="fr-CA" sz="950" i="1" dirty="0">
                <a:solidFill>
                  <a:schemeClr val="bg2">
                    <a:lumMod val="85000"/>
                  </a:schemeClr>
                </a:solidFill>
                <a:latin typeface="Arial" panose="020B0604020202020204" pitchFamily="34" charset="0"/>
              </a:rPr>
              <a:t>Loi sur la protection des renseignements personnels.</a:t>
            </a:r>
            <a:endParaRPr lang="fr-CA" sz="950" dirty="0">
              <a:solidFill>
                <a:schemeClr val="bg1"/>
              </a:solidFill>
              <a:latin typeface="Arial" panose="020B0604020202020204" pitchFamily="34" charset="0"/>
            </a:endParaRPr>
          </a:p>
        </p:txBody>
      </p:sp>
      <p:sp>
        <p:nvSpPr>
          <p:cNvPr id="29" name="TextBox 28">
            <a:extLst>
              <a:ext uri="{FF2B5EF4-FFF2-40B4-BE49-F238E27FC236}">
                <a16:creationId xmlns:a16="http://schemas.microsoft.com/office/drawing/2014/main" id="{7599EEEA-9DEC-4712-A7AC-B346244F334C}"/>
              </a:ext>
            </a:extLst>
          </p:cNvPr>
          <p:cNvSpPr txBox="1"/>
          <p:nvPr>
            <p:custDataLst>
              <p:tags r:id="rId12"/>
            </p:custDataLst>
          </p:nvPr>
        </p:nvSpPr>
        <p:spPr>
          <a:xfrm>
            <a:off x="1398429" y="4171541"/>
            <a:ext cx="6269560" cy="738664"/>
          </a:xfrm>
          <a:prstGeom prst="rect">
            <a:avLst/>
          </a:prstGeom>
          <a:noFill/>
        </p:spPr>
        <p:txBody>
          <a:bodyPr wrap="square">
            <a:spAutoFit/>
          </a:bodyPr>
          <a:lstStyle/>
          <a:p>
            <a:r>
              <a:rPr lang="fr-CA" sz="1050" b="1" dirty="0">
                <a:solidFill>
                  <a:schemeClr val="bg2">
                    <a:lumMod val="85000"/>
                  </a:schemeClr>
                </a:solidFill>
                <a:latin typeface="Arial" panose="020B0604020202020204" pitchFamily="34" charset="0"/>
              </a:rPr>
              <a:t>Architecture d’application – </a:t>
            </a:r>
            <a:r>
              <a:rPr lang="fr-CA" sz="1050" dirty="0">
                <a:solidFill>
                  <a:schemeClr val="bg2">
                    <a:lumMod val="85000"/>
                  </a:schemeClr>
                </a:solidFill>
                <a:latin typeface="Arial" panose="020B0604020202020204" pitchFamily="34" charset="0"/>
              </a:rPr>
              <a:t>axée sur la numérisation des services opérationnels développés à l’aide de capacités opérationnelles réutilisables de source ouverte ou de logiciel en tant que service (SaaS) qui permettent leur interopérabilité par l’intermédiaire d’une interface de programmation d’applications (API)</a:t>
            </a:r>
            <a:endParaRPr lang="fr-CA" sz="1050" dirty="0"/>
          </a:p>
        </p:txBody>
      </p:sp>
      <p:sp>
        <p:nvSpPr>
          <p:cNvPr id="31" name="TextBox 30">
            <a:extLst>
              <a:ext uri="{FF2B5EF4-FFF2-40B4-BE49-F238E27FC236}">
                <a16:creationId xmlns:a16="http://schemas.microsoft.com/office/drawing/2014/main" id="{41FE7E3F-C6F1-4D2B-A43B-B429FD093D22}"/>
              </a:ext>
            </a:extLst>
          </p:cNvPr>
          <p:cNvSpPr txBox="1"/>
          <p:nvPr>
            <p:custDataLst>
              <p:tags r:id="rId13"/>
            </p:custDataLst>
          </p:nvPr>
        </p:nvSpPr>
        <p:spPr>
          <a:xfrm>
            <a:off x="1398429" y="5051045"/>
            <a:ext cx="6309535" cy="600164"/>
          </a:xfrm>
          <a:prstGeom prst="rect">
            <a:avLst/>
          </a:prstGeom>
          <a:noFill/>
        </p:spPr>
        <p:txBody>
          <a:bodyPr wrap="square">
            <a:spAutoFit/>
          </a:bodyPr>
          <a:lstStyle/>
          <a:p>
            <a:r>
              <a:rPr lang="fr-CA" sz="1100" b="1" dirty="0">
                <a:solidFill>
                  <a:schemeClr val="bg2">
                    <a:lumMod val="85000"/>
                  </a:schemeClr>
                </a:solidFill>
                <a:latin typeface="Arial" panose="020B0604020202020204" pitchFamily="34" charset="0"/>
                <a:cs typeface="Arial" panose="020B0604020202020204" pitchFamily="34" charset="0"/>
              </a:rPr>
              <a:t>Architecture technologique –</a:t>
            </a:r>
            <a:r>
              <a:rPr lang="fr-CA" sz="1100" dirty="0">
                <a:solidFill>
                  <a:schemeClr val="bg2">
                    <a:lumMod val="85000"/>
                  </a:schemeClr>
                </a:solidFill>
                <a:latin typeface="Arial" panose="020B0604020202020204" pitchFamily="34" charset="0"/>
                <a:cs typeface="Arial" panose="020B0604020202020204" pitchFamily="34" charset="0"/>
              </a:rPr>
              <a:t>Il s’agit d’un important catalyseur de solutions d’infrastructure hautement disponibles et adaptables qui sont harmonisées avec l’architecture d’application choisie. </a:t>
            </a:r>
            <a:endParaRPr lang="fr-CA" sz="11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328AD4A-5051-4429-AD43-88DDFD4DFFB8}"/>
              </a:ext>
            </a:extLst>
          </p:cNvPr>
          <p:cNvSpPr txBox="1"/>
          <p:nvPr>
            <p:custDataLst>
              <p:tags r:id="rId14"/>
            </p:custDataLst>
          </p:nvPr>
        </p:nvSpPr>
        <p:spPr>
          <a:xfrm>
            <a:off x="1379690" y="5784543"/>
            <a:ext cx="6307037" cy="600164"/>
          </a:xfrm>
          <a:prstGeom prst="rect">
            <a:avLst/>
          </a:prstGeom>
          <a:noFill/>
        </p:spPr>
        <p:txBody>
          <a:bodyPr wrap="square">
            <a:spAutoFit/>
          </a:bodyPr>
          <a:lstStyle/>
          <a:p>
            <a:r>
              <a:rPr lang="fr-CA" sz="1100" b="1" dirty="0">
                <a:solidFill>
                  <a:schemeClr val="bg2">
                    <a:lumMod val="85000"/>
                  </a:schemeClr>
                </a:solidFill>
                <a:latin typeface="Arial" panose="020B0604020202020204" pitchFamily="34" charset="0"/>
                <a:cs typeface="Arial" panose="020B0604020202020204" pitchFamily="34" charset="0"/>
              </a:rPr>
              <a:t>Architecture de sécurité – </a:t>
            </a:r>
            <a:r>
              <a:rPr lang="fr-CA" sz="1100" dirty="0">
                <a:solidFill>
                  <a:schemeClr val="bg2">
                    <a:lumMod val="85000"/>
                  </a:schemeClr>
                </a:solidFill>
                <a:latin typeface="Arial" panose="020B0604020202020204" pitchFamily="34" charset="0"/>
                <a:cs typeface="Arial" panose="020B0604020202020204" pitchFamily="34" charset="0"/>
              </a:rPr>
              <a:t>il s’agit d’une approche normalisée pour le développement d’une architecture de sécurité informatique, qui veille à ce que les blocs de sécurité de base soient mis en œuvre dans l’ensemble de l’entreprise au fil du renouvellement des infrastructures.</a:t>
            </a:r>
            <a:endParaRPr lang="fr-CA" sz="11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DAC9109-3381-4508-B648-8309599171EC}"/>
              </a:ext>
            </a:extLst>
          </p:cNvPr>
          <p:cNvSpPr txBox="1"/>
          <p:nvPr>
            <p:custDataLst>
              <p:tags r:id="rId15"/>
            </p:custDataLst>
          </p:nvPr>
        </p:nvSpPr>
        <p:spPr>
          <a:xfrm>
            <a:off x="9207228" y="5510820"/>
            <a:ext cx="2108472" cy="822960"/>
          </a:xfrm>
          <a:prstGeom prst="rect">
            <a:avLst/>
          </a:prstGeom>
          <a:noFill/>
        </p:spPr>
        <p:txBody>
          <a:bodyPr wrap="square">
            <a:spAutoFit/>
          </a:bodyPr>
          <a:lstStyle/>
          <a:p>
            <a:r>
              <a:rPr lang="fr-CA" sz="1200" dirty="0"/>
              <a:t>La modernisation des services numériques </a:t>
            </a:r>
          </a:p>
          <a:p>
            <a:r>
              <a:rPr lang="fr-CA" sz="1200" dirty="0"/>
              <a:t>stimule l’adoption de nouvelles technologies</a:t>
            </a:r>
          </a:p>
        </p:txBody>
      </p:sp>
      <p:sp>
        <p:nvSpPr>
          <p:cNvPr id="30" name="Rectangle 29">
            <a:extLst>
              <a:ext uri="{FF2B5EF4-FFF2-40B4-BE49-F238E27FC236}">
                <a16:creationId xmlns:a16="http://schemas.microsoft.com/office/drawing/2014/main" id="{FE00EF7A-B9FB-4CC8-A59E-5835B2D52F4B}"/>
              </a:ext>
            </a:extLst>
          </p:cNvPr>
          <p:cNvSpPr/>
          <p:nvPr>
            <p:custDataLst>
              <p:tags r:id="rId16"/>
            </p:custDataLst>
          </p:nvPr>
        </p:nvSpPr>
        <p:spPr>
          <a:xfrm>
            <a:off x="9191418" y="2671944"/>
            <a:ext cx="2162382" cy="3697303"/>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32" name="Rectangle 31">
            <a:extLst>
              <a:ext uri="{FF2B5EF4-FFF2-40B4-BE49-F238E27FC236}">
                <a16:creationId xmlns:a16="http://schemas.microsoft.com/office/drawing/2014/main" id="{48FCDD12-3335-4CBE-96F1-1C70E354372E}"/>
              </a:ext>
            </a:extLst>
          </p:cNvPr>
          <p:cNvSpPr/>
          <p:nvPr>
            <p:custDataLst>
              <p:tags r:id="rId17"/>
            </p:custDataLst>
          </p:nvPr>
        </p:nvSpPr>
        <p:spPr>
          <a:xfrm>
            <a:off x="9217026" y="2199134"/>
            <a:ext cx="2136774" cy="357776"/>
          </a:xfrm>
          <a:prstGeom prst="rect">
            <a:avLst/>
          </a:prstGeom>
          <a:gradFill flip="none" rotWithShape="1">
            <a:gsLst>
              <a:gs pos="75000">
                <a:schemeClr val="bg1">
                  <a:lumMod val="85000"/>
                </a:schemeClr>
              </a:gs>
              <a:gs pos="0">
                <a:schemeClr val="bg1"/>
              </a:gs>
            </a:gsLst>
            <a:path path="circle">
              <a:fillToRect l="50000" t="50000" r="50000" b="5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4" name="TextBox 33">
            <a:extLst>
              <a:ext uri="{FF2B5EF4-FFF2-40B4-BE49-F238E27FC236}">
                <a16:creationId xmlns:a16="http://schemas.microsoft.com/office/drawing/2014/main" id="{61D0B56C-6DA6-4683-B940-0F8274079E29}"/>
              </a:ext>
            </a:extLst>
          </p:cNvPr>
          <p:cNvSpPr txBox="1"/>
          <p:nvPr>
            <p:custDataLst>
              <p:tags r:id="rId18"/>
            </p:custDataLst>
          </p:nvPr>
        </p:nvSpPr>
        <p:spPr>
          <a:xfrm>
            <a:off x="9252887" y="2830944"/>
            <a:ext cx="2088198" cy="2545080"/>
          </a:xfrm>
          <a:prstGeom prst="rect">
            <a:avLst/>
          </a:prstGeom>
          <a:noFill/>
        </p:spPr>
        <p:txBody>
          <a:bodyPr wrap="square" rtlCol="0">
            <a:spAutoFit/>
          </a:bodyPr>
          <a:lstStyle/>
          <a:p>
            <a:r>
              <a:rPr lang="fr-CA" sz="1200" b="1" dirty="0">
                <a:solidFill>
                  <a:srgbClr val="4B4747"/>
                </a:solidFill>
                <a:cs typeface="Segoe UI" panose="020B0502040204020203" pitchFamily="34" charset="0"/>
              </a:rPr>
              <a:t>Interne </a:t>
            </a:r>
          </a:p>
          <a:p>
            <a:pPr marL="171450" indent="-171450">
              <a:buFont typeface="Arial" panose="020B0604020202020204" pitchFamily="34" charset="0"/>
              <a:buChar char="•"/>
            </a:pPr>
            <a:r>
              <a:rPr lang="fr-CA" sz="1200" dirty="0">
                <a:solidFill>
                  <a:srgbClr val="4B4747"/>
                </a:solidFill>
                <a:cs typeface="Segoe UI" panose="020B0502040204020203" pitchFamily="34" charset="0"/>
              </a:rPr>
              <a:t>Politiques </a:t>
            </a:r>
          </a:p>
          <a:p>
            <a:pPr marL="171450" indent="-171450">
              <a:buFont typeface="Arial" panose="020B0604020202020204" pitchFamily="34" charset="0"/>
              <a:buChar char="•"/>
            </a:pPr>
            <a:r>
              <a:rPr lang="fr-CA" sz="1200" dirty="0">
                <a:solidFill>
                  <a:srgbClr val="4B4747"/>
                </a:solidFill>
                <a:cs typeface="Segoe UI" panose="020B0502040204020203" pitchFamily="34" charset="0"/>
              </a:rPr>
              <a:t>Stratégies</a:t>
            </a:r>
          </a:p>
          <a:p>
            <a:pPr marL="171450" indent="-171450">
              <a:buFont typeface="Arial" panose="020B0604020202020204" pitchFamily="34" charset="0"/>
              <a:buChar char="•"/>
            </a:pPr>
            <a:r>
              <a:rPr lang="fr-CA" sz="1200" dirty="0">
                <a:solidFill>
                  <a:srgbClr val="4B4747"/>
                </a:solidFill>
                <a:cs typeface="Segoe UI" panose="020B0502040204020203" pitchFamily="34" charset="0"/>
              </a:rPr>
              <a:t>Mandats</a:t>
            </a:r>
          </a:p>
          <a:p>
            <a:pPr marL="171450" indent="-171450">
              <a:buFont typeface="Arial" panose="020B0604020202020204" pitchFamily="34" charset="0"/>
              <a:buChar char="•"/>
            </a:pPr>
            <a:r>
              <a:rPr lang="fr-CA" sz="1200" dirty="0">
                <a:solidFill>
                  <a:srgbClr val="4B4747"/>
                </a:solidFill>
                <a:cs typeface="Segoe UI" panose="020B0502040204020203" pitchFamily="34" charset="0"/>
              </a:rPr>
              <a:t>Numérique</a:t>
            </a:r>
          </a:p>
          <a:p>
            <a:pPr marL="171450" indent="-171450">
              <a:buFont typeface="Arial" panose="020B0604020202020204" pitchFamily="34" charset="0"/>
              <a:buChar char="•"/>
            </a:pPr>
            <a:r>
              <a:rPr lang="fr-CA" sz="1200" dirty="0">
                <a:solidFill>
                  <a:srgbClr val="4B4747"/>
                </a:solidFill>
                <a:cs typeface="Segoe UI" panose="020B0502040204020203" pitchFamily="34" charset="0"/>
              </a:rPr>
              <a:t>Dette technique</a:t>
            </a:r>
          </a:p>
          <a:p>
            <a:pPr marR="0" lvl="0" fontAlgn="auto">
              <a:spcBef>
                <a:spcPct val="0"/>
              </a:spcBef>
              <a:spcAft>
                <a:spcPts val="600"/>
              </a:spcAft>
              <a:buClrTx/>
              <a:buSzTx/>
              <a:defRPr/>
            </a:pPr>
            <a:endParaRPr lang="fr-CA" sz="1200" dirty="0">
              <a:solidFill>
                <a:srgbClr val="4B4747"/>
              </a:solidFill>
              <a:cs typeface="Segoe UI" panose="020B0502040204020203" pitchFamily="34" charset="0"/>
            </a:endParaRPr>
          </a:p>
          <a:p>
            <a:r>
              <a:rPr lang="fr-CA" sz="1200" b="1" dirty="0"/>
              <a:t>Externe</a:t>
            </a:r>
          </a:p>
          <a:p>
            <a:pPr marL="171450" indent="-171450">
              <a:buFont typeface="Arial" panose="020B0604020202020204" pitchFamily="34" charset="0"/>
              <a:buChar char="•"/>
            </a:pPr>
            <a:r>
              <a:rPr lang="fr-CA" sz="1200" dirty="0"/>
              <a:t>Technologie</a:t>
            </a:r>
          </a:p>
          <a:p>
            <a:pPr marL="171450" indent="-171450">
              <a:buFont typeface="Arial" panose="020B0604020202020204" pitchFamily="34" charset="0"/>
              <a:buChar char="•"/>
            </a:pPr>
            <a:r>
              <a:rPr lang="fr-CA" sz="1200" dirty="0"/>
              <a:t>Réglementation</a:t>
            </a:r>
          </a:p>
          <a:p>
            <a:pPr marL="171450" indent="-171450">
              <a:buFont typeface="Arial" panose="020B0604020202020204" pitchFamily="34" charset="0"/>
              <a:buChar char="•"/>
            </a:pPr>
            <a:r>
              <a:rPr lang="fr-CA" sz="1200" dirty="0"/>
              <a:t>Cybermenaces</a:t>
            </a:r>
          </a:p>
          <a:p>
            <a:pPr marL="171450" indent="-171450">
              <a:buFont typeface="Arial" panose="020B0604020202020204" pitchFamily="34" charset="0"/>
              <a:buChar char="•"/>
            </a:pPr>
            <a:r>
              <a:rPr lang="fr-CA" sz="1200" dirty="0"/>
              <a:t>Économie</a:t>
            </a:r>
          </a:p>
          <a:p>
            <a:pPr marL="171450" indent="-171450">
              <a:buFont typeface="Arial" panose="020B0604020202020204" pitchFamily="34" charset="0"/>
              <a:buChar char="•"/>
            </a:pPr>
            <a:r>
              <a:rPr lang="fr-CA" sz="1200" dirty="0"/>
              <a:t>Concurrence </a:t>
            </a:r>
            <a:endParaRPr kumimoji="0" lang="fr-CA" sz="1200" b="0" i="0" u="none" strike="noStrike" kern="1200" cap="none" spc="0" normalizeH="0" baseline="0" dirty="0">
              <a:ln>
                <a:noFill/>
              </a:ln>
              <a:solidFill>
                <a:srgbClr val="4B4747"/>
              </a:solidFill>
              <a:effectLst/>
              <a:uLnTx/>
              <a:uFillTx/>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47185E48-0A70-40BA-B397-731DA5680B97}"/>
              </a:ext>
            </a:extLst>
          </p:cNvPr>
          <p:cNvSpPr txBox="1"/>
          <p:nvPr>
            <p:custDataLst>
              <p:tags r:id="rId19"/>
            </p:custDataLst>
          </p:nvPr>
        </p:nvSpPr>
        <p:spPr>
          <a:xfrm>
            <a:off x="9128281" y="2199134"/>
            <a:ext cx="2200744" cy="325552"/>
          </a:xfrm>
          <a:prstGeom prst="rect">
            <a:avLst/>
          </a:prstGeom>
          <a:noFill/>
          <a:ln>
            <a:noFill/>
          </a:ln>
        </p:spPr>
        <p:txBody>
          <a:bodyPr wrap="square" lIns="0" tIns="72000" rIns="0" bIns="72000" rtlCol="0" anchor="t">
            <a:noAutofit/>
          </a:bodyPr>
          <a:lstStyle/>
          <a:p>
            <a:pPr marL="0" marR="0" lvl="0" indent="0" algn="ctr" defTabSz="914400" rtl="0" eaLnBrk="1" fontAlgn="auto" latinLnBrk="0" hangingPunct="1">
              <a:lnSpc>
                <a:spcPct val="90000"/>
              </a:lnSpc>
              <a:spcBef>
                <a:spcPct val="0"/>
              </a:spcBef>
              <a:spcAft>
                <a:spcPts val="600"/>
              </a:spcAft>
              <a:buClrTx/>
              <a:buSzTx/>
              <a:buFontTx/>
              <a:buNone/>
              <a:defRPr/>
            </a:pPr>
            <a:r>
              <a:rPr lang="fr-CA" b="1" dirty="0">
                <a:solidFill>
                  <a:prstClr val="black"/>
                </a:solidFill>
                <a:latin typeface="Aharoni" panose="02010803020104030203" pitchFamily="2" charset="-79"/>
                <a:cs typeface="Aharoni" panose="02010803020104030203" pitchFamily="2" charset="-79"/>
              </a:rPr>
              <a:t>Éléments moteurs</a:t>
            </a:r>
          </a:p>
        </p:txBody>
      </p:sp>
      <p:grpSp>
        <p:nvGrpSpPr>
          <p:cNvPr id="22" name="Group 21">
            <a:extLst>
              <a:ext uri="{FF2B5EF4-FFF2-40B4-BE49-F238E27FC236}">
                <a16:creationId xmlns:a16="http://schemas.microsoft.com/office/drawing/2014/main" id="{4B7E6F3B-5296-422D-84E4-83410C45CCC2}"/>
              </a:ext>
            </a:extLst>
          </p:cNvPr>
          <p:cNvGrpSpPr/>
          <p:nvPr>
            <p:custDataLst>
              <p:tags r:id="rId20"/>
            </p:custDataLst>
          </p:nvPr>
        </p:nvGrpSpPr>
        <p:grpSpPr>
          <a:xfrm>
            <a:off x="10384799" y="121158"/>
            <a:ext cx="1861803" cy="633950"/>
            <a:chOff x="9347725" y="574305"/>
            <a:chExt cx="1861803" cy="2139966"/>
          </a:xfrm>
        </p:grpSpPr>
        <p:grpSp>
          <p:nvGrpSpPr>
            <p:cNvPr id="23" name="Group 22">
              <a:extLst>
                <a:ext uri="{FF2B5EF4-FFF2-40B4-BE49-F238E27FC236}">
                  <a16:creationId xmlns:a16="http://schemas.microsoft.com/office/drawing/2014/main" id="{BBECD4CE-EBC6-4102-81E3-7BA6ECC00356}"/>
                </a:ext>
              </a:extLst>
            </p:cNvPr>
            <p:cNvGrpSpPr/>
            <p:nvPr/>
          </p:nvGrpSpPr>
          <p:grpSpPr>
            <a:xfrm>
              <a:off x="9347725" y="709978"/>
              <a:ext cx="1861803" cy="2004293"/>
              <a:chOff x="3360738" y="1493838"/>
              <a:chExt cx="2544762" cy="2739520"/>
            </a:xfrm>
          </p:grpSpPr>
          <p:pic>
            <p:nvPicPr>
              <p:cNvPr id="36" name="Picture 35">
                <a:extLst>
                  <a:ext uri="{FF2B5EF4-FFF2-40B4-BE49-F238E27FC236}">
                    <a16:creationId xmlns:a16="http://schemas.microsoft.com/office/drawing/2014/main" id="{0437DFDF-E42E-4247-963B-3D5B6B627086}"/>
                  </a:ext>
                </a:extLst>
              </p:cNvPr>
              <p:cNvPicPr>
                <a:picLocks noChangeAspect="1" noChangeArrowheads="1"/>
              </p:cNvPicPr>
              <p:nvPr/>
            </p:nvPicPr>
            <p:blipFill>
              <a:blip r:embed="rId23">
                <a:extLst>
                  <a:ext uri="{28A0092B-C50C-407E-A947-70E740481C1C}">
                    <a14:useLocalDpi xmlns:a14="http://schemas.microsoft.com/office/drawing/2010/main" val="0"/>
                  </a:ext>
                </a:extLst>
              </a:blip>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17">
                <a:extLst>
                  <a:ext uri="{FF2B5EF4-FFF2-40B4-BE49-F238E27FC236}">
                    <a16:creationId xmlns:a16="http://schemas.microsoft.com/office/drawing/2014/main" id="{EA778811-97DC-42BF-A143-2AA040EBD23E}"/>
                  </a:ext>
                </a:extLst>
              </p:cNvPr>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dirty="0">
                    <a:solidFill>
                      <a:srgbClr val="000000"/>
                    </a:solidFill>
                    <a:latin typeface="Comic Sans MS" panose="030F0702030302020204" pitchFamily="66" charset="0"/>
                  </a:rPr>
                  <a:t>Le « QUOI » </a:t>
                </a:r>
              </a:p>
            </p:txBody>
          </p:sp>
        </p:grpSp>
        <p:sp>
          <p:nvSpPr>
            <p:cNvPr id="24" name="Freeform 15">
              <a:extLst>
                <a:ext uri="{FF2B5EF4-FFF2-40B4-BE49-F238E27FC236}">
                  <a16:creationId xmlns:a16="http://schemas.microsoft.com/office/drawing/2014/main" id="{80F4F47A-09D1-4676-904E-4C232887147C}"/>
                </a:ext>
              </a:extLst>
            </p:cNvPr>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Tree>
    <p:extLst>
      <p:ext uri="{BB962C8B-B14F-4D97-AF65-F5344CB8AC3E}">
        <p14:creationId xmlns:p14="http://schemas.microsoft.com/office/powerpoint/2010/main" val="1027894759"/>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xmlns:p15="http://schemas.microsoft.com/office/powerpoint/2012/main" xmlns:p159="http://schemas.microsoft.com/office/powerpoint/2015/09/ma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985196-84E5-49A6-BEFF-9EA4985A1749}"/>
              </a:ext>
            </a:extLst>
          </p:cNvPr>
          <p:cNvSpPr>
            <a:spLocks noGrp="1"/>
          </p:cNvSpPr>
          <p:nvPr>
            <p:ph type="sldNum" sz="quarter" idx="12"/>
            <p:custDataLst>
              <p:tags r:id="rId1"/>
            </p:custDataLst>
          </p:nvPr>
        </p:nvSpPr>
        <p:spPr>
          <a:xfrm>
            <a:off x="11734800" y="6492875"/>
            <a:ext cx="406400" cy="365125"/>
          </a:xfrm>
        </p:spPr>
        <p:txBody>
          <a:bodyPr/>
          <a:lstStyle/>
          <a:p>
            <a:fld id="{32D4B517-E49B-41B6-9DBC-23634E0F1CDC}" type="slidenum">
              <a:rPr lang="fr-CA" sz="800" smtClean="0"/>
              <a:t>3</a:t>
            </a:fld>
            <a:endParaRPr lang="fr-CA" sz="800" dirty="0"/>
          </a:p>
        </p:txBody>
      </p:sp>
      <p:sp>
        <p:nvSpPr>
          <p:cNvPr id="3" name="Text Placeholder 2">
            <a:extLst>
              <a:ext uri="{FF2B5EF4-FFF2-40B4-BE49-F238E27FC236}">
                <a16:creationId xmlns:a16="http://schemas.microsoft.com/office/drawing/2014/main" id="{1BC18AE9-87A3-411F-BCDD-ACB92AEB29D5}"/>
              </a:ext>
            </a:extLst>
          </p:cNvPr>
          <p:cNvSpPr>
            <a:spLocks noGrp="1"/>
          </p:cNvSpPr>
          <p:nvPr>
            <p:ph type="body" sz="quarter" idx="11"/>
            <p:custDataLst>
              <p:tags r:id="rId2"/>
            </p:custDataLst>
          </p:nvPr>
        </p:nvSpPr>
        <p:spPr>
          <a:xfrm>
            <a:off x="609599" y="162646"/>
            <a:ext cx="6621487" cy="547686"/>
          </a:xfrm>
        </p:spPr>
        <p:txBody>
          <a:bodyPr/>
          <a:lstStyle/>
          <a:p>
            <a:r>
              <a:rPr lang="fr-CA" b="1" dirty="0"/>
              <a:t>AI du GC : Exigences stratégiques</a:t>
            </a:r>
          </a:p>
        </p:txBody>
      </p:sp>
      <p:sp>
        <p:nvSpPr>
          <p:cNvPr id="6" name="Rectangle 5">
            <a:extLst>
              <a:ext uri="{FF2B5EF4-FFF2-40B4-BE49-F238E27FC236}">
                <a16:creationId xmlns:a16="http://schemas.microsoft.com/office/drawing/2014/main" id="{67305560-CA59-437E-AA43-AF75C0E38EBE}"/>
              </a:ext>
            </a:extLst>
          </p:cNvPr>
          <p:cNvSpPr/>
          <p:nvPr>
            <p:custDataLst>
              <p:tags r:id="rId3"/>
            </p:custDataLst>
          </p:nvPr>
        </p:nvSpPr>
        <p:spPr>
          <a:xfrm>
            <a:off x="594360" y="1600200"/>
            <a:ext cx="4892040" cy="3354765"/>
          </a:xfrm>
          <a:prstGeom prst="rect">
            <a:avLst/>
          </a:prstGeom>
        </p:spPr>
        <p:txBody>
          <a:bodyPr wrap="square">
            <a:spAutoFit/>
          </a:bodyPr>
          <a:lstStyle/>
          <a:p>
            <a:pPr>
              <a:spcBef>
                <a:spcPts val="600"/>
              </a:spcBef>
              <a:spcAft>
                <a:spcPts val="800"/>
              </a:spcAft>
            </a:pPr>
            <a:r>
              <a:rPr lang="fr-CA" dirty="0">
                <a:ea typeface="Verdana" panose="020B0604030504040204" pitchFamily="34" charset="0"/>
                <a:cs typeface="Segoe UI" panose="020B0502040204020203" pitchFamily="34" charset="0"/>
              </a:rPr>
              <a:t>Le dirigeant principal de l’information (DPI) du Canada est responsable de ce qui suit : </a:t>
            </a:r>
          </a:p>
          <a:p>
            <a:pPr marL="285750" indent="-285750">
              <a:spcAft>
                <a:spcPts val="800"/>
              </a:spcAft>
              <a:buFont typeface="Arial" panose="020B0604020202020204" pitchFamily="34" charset="0"/>
              <a:buChar char="•"/>
            </a:pPr>
            <a:r>
              <a:rPr lang="fr-CA" dirty="0">
                <a:ea typeface="Verdana" panose="020B0604030504040204" pitchFamily="34" charset="0"/>
                <a:cs typeface="Segoe UI" panose="020B0502040204020203" pitchFamily="34" charset="0"/>
              </a:rPr>
              <a:t>Prescrire les attentes en matière </a:t>
            </a:r>
            <a:r>
              <a:rPr lang="fr-CA" dirty="0">
                <a:solidFill>
                  <a:schemeClr val="tx2"/>
                </a:solidFill>
                <a:ea typeface="Verdana" panose="020B0604030504040204" pitchFamily="34" charset="0"/>
                <a:cs typeface="Segoe UI" panose="020B0502040204020203" pitchFamily="34" charset="0"/>
              </a:rPr>
              <a:t>d’architecture intégrée.</a:t>
            </a:r>
          </a:p>
          <a:p>
            <a:pPr marL="285750" indent="-285750">
              <a:spcAft>
                <a:spcPts val="800"/>
              </a:spcAft>
              <a:buFont typeface="Arial" panose="020B0604020202020204" pitchFamily="34" charset="0"/>
              <a:buChar char="•"/>
            </a:pPr>
            <a:r>
              <a:rPr lang="fr-CA" dirty="0">
                <a:ea typeface="Verdana" panose="020B0604030504040204" pitchFamily="34" charset="0"/>
                <a:cs typeface="Segoe UI" panose="020B0502040204020203" pitchFamily="34" charset="0"/>
              </a:rPr>
              <a:t>Établir et présider un </a:t>
            </a:r>
            <a:r>
              <a:rPr lang="fr-CA" dirty="0">
                <a:solidFill>
                  <a:schemeClr val="tx2"/>
                </a:solidFill>
                <a:ea typeface="Verdana" panose="020B0604030504040204" pitchFamily="34" charset="0"/>
                <a:cs typeface="Segoe UI" panose="020B0502040204020203" pitchFamily="34" charset="0"/>
              </a:rPr>
              <a:t>Conseil d’examen </a:t>
            </a:r>
            <a:r>
              <a:rPr lang="fr-CA" dirty="0">
                <a:ea typeface="Verdana" panose="020B0604030504040204" pitchFamily="34" charset="0"/>
                <a:cs typeface="Segoe UI" panose="020B0502040204020203" pitchFamily="34" charset="0"/>
              </a:rPr>
              <a:t>de l’architecture intégrée ayant pour mandat d’établir des </a:t>
            </a:r>
            <a:r>
              <a:rPr lang="fr-CA" dirty="0">
                <a:solidFill>
                  <a:schemeClr val="tx2"/>
                </a:solidFill>
                <a:ea typeface="Verdana" panose="020B0604030504040204" pitchFamily="34" charset="0"/>
                <a:cs typeface="Segoe UI" panose="020B0502040204020203" pitchFamily="34" charset="0"/>
              </a:rPr>
              <a:t>normes</a:t>
            </a:r>
            <a:r>
              <a:rPr lang="fr-CA" dirty="0">
                <a:ea typeface="Verdana" panose="020B0604030504040204" pitchFamily="34" charset="0"/>
                <a:cs typeface="Segoe UI" panose="020B0502040204020203" pitchFamily="34" charset="0"/>
              </a:rPr>
              <a:t> d’architecture actuelles et futures pour le gouvernement du Canada et d’effectuer l’examen des propositions ministérielles en matière d’</a:t>
            </a:r>
            <a:r>
              <a:rPr lang="fr-CA" dirty="0">
                <a:solidFill>
                  <a:schemeClr val="tx2"/>
                </a:solidFill>
                <a:ea typeface="Verdana" panose="020B0604030504040204" pitchFamily="34" charset="0"/>
                <a:cs typeface="Segoe UI" panose="020B0502040204020203" pitchFamily="34" charset="0"/>
              </a:rPr>
              <a:t>harmonisation</a:t>
            </a:r>
            <a:r>
              <a:rPr lang="fr-CA" dirty="0">
                <a:ea typeface="Verdana" panose="020B0604030504040204" pitchFamily="34" charset="0"/>
                <a:cs typeface="Segoe UI" panose="020B0502040204020203" pitchFamily="34" charset="0"/>
              </a:rPr>
              <a:t>. </a:t>
            </a:r>
          </a:p>
          <a:p>
            <a:pPr marL="128588" indent="-128588">
              <a:buFont typeface="Arial" panose="020B0604020202020204" pitchFamily="34" charset="0"/>
              <a:buChar char="•"/>
            </a:pPr>
            <a:endParaRPr lang="fr-CA" sz="1200" dirty="0">
              <a:latin typeface="Segoe UI" panose="020B0502040204020203" pitchFamily="34" charset="0"/>
              <a:ea typeface="Verdana" panose="020B0604030504040204" pitchFamily="34" charset="0"/>
              <a:cs typeface="Segoe UI" panose="020B0502040204020203" pitchFamily="34" charset="0"/>
            </a:endParaRPr>
          </a:p>
        </p:txBody>
      </p:sp>
      <p:sp>
        <p:nvSpPr>
          <p:cNvPr id="7" name="Rectangle 6">
            <a:extLst>
              <a:ext uri="{FF2B5EF4-FFF2-40B4-BE49-F238E27FC236}">
                <a16:creationId xmlns:a16="http://schemas.microsoft.com/office/drawing/2014/main" id="{C932FD37-DB99-4D98-BD9F-5BB9D69A0000}"/>
              </a:ext>
            </a:extLst>
          </p:cNvPr>
          <p:cNvSpPr/>
          <p:nvPr>
            <p:custDataLst>
              <p:tags r:id="rId4"/>
            </p:custDataLst>
          </p:nvPr>
        </p:nvSpPr>
        <p:spPr>
          <a:xfrm>
            <a:off x="597064" y="1596571"/>
            <a:ext cx="4953000" cy="4575629"/>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8" name="Rectangle 7">
            <a:extLst>
              <a:ext uri="{FF2B5EF4-FFF2-40B4-BE49-F238E27FC236}">
                <a16:creationId xmlns:a16="http://schemas.microsoft.com/office/drawing/2014/main" id="{6C399FEF-FCEC-400E-AB8D-ED51926369DF}"/>
              </a:ext>
            </a:extLst>
          </p:cNvPr>
          <p:cNvSpPr/>
          <p:nvPr>
            <p:custDataLst>
              <p:tags r:id="rId5"/>
            </p:custDataLst>
          </p:nvPr>
        </p:nvSpPr>
        <p:spPr>
          <a:xfrm>
            <a:off x="597064" y="1204196"/>
            <a:ext cx="4953000" cy="33009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2"/>
                </a:solidFill>
                <a:latin typeface="Aharoni" panose="02010803020104030203" pitchFamily="2" charset="-79"/>
                <a:ea typeface="Segoe UI Black" panose="020B0A02040204020203" pitchFamily="34" charset="0"/>
                <a:cs typeface="Aharoni" panose="02010803020104030203" pitchFamily="2" charset="-79"/>
              </a:rPr>
              <a:t>Politique sur les services et le numérique </a:t>
            </a:r>
          </a:p>
        </p:txBody>
      </p:sp>
      <p:sp>
        <p:nvSpPr>
          <p:cNvPr id="9" name="Rectangle 8">
            <a:extLst>
              <a:ext uri="{FF2B5EF4-FFF2-40B4-BE49-F238E27FC236}">
                <a16:creationId xmlns:a16="http://schemas.microsoft.com/office/drawing/2014/main" id="{BC65D0EB-EF25-469A-BEB6-7C1D5B5A3DAC}"/>
              </a:ext>
            </a:extLst>
          </p:cNvPr>
          <p:cNvSpPr/>
          <p:nvPr>
            <p:custDataLst>
              <p:tags r:id="rId6"/>
            </p:custDataLst>
          </p:nvPr>
        </p:nvSpPr>
        <p:spPr>
          <a:xfrm>
            <a:off x="6398096" y="1600200"/>
            <a:ext cx="4879504" cy="4678204"/>
          </a:xfrm>
          <a:prstGeom prst="rect">
            <a:avLst/>
          </a:prstGeom>
        </p:spPr>
        <p:txBody>
          <a:bodyPr wrap="square">
            <a:spAutoFit/>
          </a:bodyPr>
          <a:lstStyle/>
          <a:p>
            <a:pPr>
              <a:spcAft>
                <a:spcPts val="800"/>
              </a:spcAft>
            </a:pPr>
            <a:r>
              <a:rPr lang="fr-CA" sz="1600" dirty="0">
                <a:ea typeface="Verdana" panose="020B0604030504040204" pitchFamily="34" charset="0"/>
                <a:cs typeface="Segoe UI" panose="020B0502040204020203" pitchFamily="34" charset="0"/>
              </a:rPr>
              <a:t>Le dirigeant principal de l’information (DPI) du ministère est responsable de ce qui suit : </a:t>
            </a:r>
          </a:p>
          <a:p>
            <a:pPr marL="285750" indent="-285750">
              <a:spcAft>
                <a:spcPts val="800"/>
              </a:spcAft>
              <a:buFont typeface="Arial" panose="020B0604020202020204" pitchFamily="34" charset="0"/>
              <a:buChar char="•"/>
            </a:pPr>
            <a:r>
              <a:rPr lang="fr-CA" sz="1600" dirty="0">
                <a:ea typeface="Verdana" panose="020B0604030504040204" pitchFamily="34" charset="0"/>
                <a:cs typeface="Segoe UI" panose="020B0502040204020203" pitchFamily="34" charset="0"/>
              </a:rPr>
              <a:t>Présider un conseil d’examen de l’architecture ministériel dont le mandat est de revoir et d’approuver l’</a:t>
            </a:r>
            <a:r>
              <a:rPr lang="fr-CA" sz="1600" dirty="0">
                <a:solidFill>
                  <a:schemeClr val="tx2"/>
                </a:solidFill>
                <a:ea typeface="Verdana" panose="020B0604030504040204" pitchFamily="34" charset="0"/>
                <a:cs typeface="Segoe UI" panose="020B0502040204020203" pitchFamily="34" charset="0"/>
              </a:rPr>
              <a:t>architecture</a:t>
            </a:r>
            <a:r>
              <a:rPr lang="fr-CA" sz="1600" dirty="0">
                <a:ea typeface="Verdana" panose="020B0604030504040204" pitchFamily="34" charset="0"/>
                <a:cs typeface="Segoe UI" panose="020B0502040204020203" pitchFamily="34" charset="0"/>
              </a:rPr>
              <a:t> de toutes les initiatives numériques ministérielles et de garantir leur harmonisation avec les </a:t>
            </a:r>
            <a:r>
              <a:rPr lang="fr-CA" sz="1600" dirty="0">
                <a:solidFill>
                  <a:schemeClr val="tx2"/>
                </a:solidFill>
                <a:ea typeface="Verdana" panose="020B0604030504040204" pitchFamily="34" charset="0"/>
                <a:cs typeface="Segoe UI" panose="020B0502040204020203" pitchFamily="34" charset="0"/>
              </a:rPr>
              <a:t>architectures intégrées</a:t>
            </a:r>
            <a:r>
              <a:rPr lang="fr-CA" sz="1600" dirty="0">
                <a:ea typeface="Verdana" panose="020B0604030504040204" pitchFamily="34" charset="0"/>
                <a:cs typeface="Segoe UI" panose="020B0502040204020203" pitchFamily="34" charset="0"/>
              </a:rPr>
              <a:t>.</a:t>
            </a:r>
          </a:p>
          <a:p>
            <a:pPr marL="285750" indent="-285750">
              <a:spcAft>
                <a:spcPts val="800"/>
              </a:spcAft>
              <a:buFont typeface="Arial" panose="020B0604020202020204" pitchFamily="34" charset="0"/>
              <a:buChar char="•"/>
            </a:pPr>
            <a:r>
              <a:rPr lang="fr-CA" sz="1600" dirty="0">
                <a:ea typeface="Verdana" panose="020B0604030504040204" pitchFamily="34" charset="0"/>
                <a:cs typeface="Segoe UI" panose="020B0502040204020203" pitchFamily="34" charset="0"/>
              </a:rPr>
              <a:t>Présenter au Conseil d’examen de l’architecture intégrée du gouvernement du Canada des propositions liées à la </a:t>
            </a:r>
            <a:r>
              <a:rPr lang="fr-CA" sz="1600" dirty="0">
                <a:solidFill>
                  <a:schemeClr val="tx2"/>
                </a:solidFill>
                <a:ea typeface="Verdana" panose="020B0604030504040204" pitchFamily="34" charset="0"/>
                <a:cs typeface="Segoe UI" panose="020B0502040204020203" pitchFamily="34" charset="0"/>
              </a:rPr>
              <a:t>conception, à l’élaboration, à l’installation et à la mise en œuvre d’initiatives numériques </a:t>
            </a:r>
            <a:r>
              <a:rPr lang="fr-CA" sz="1600" dirty="0">
                <a:ea typeface="Verdana" panose="020B0604030504040204" pitchFamily="34" charset="0"/>
                <a:cs typeface="Segoe UI" panose="020B0502040204020203" pitchFamily="34" charset="0"/>
              </a:rPr>
              <a:t>qui :</a:t>
            </a:r>
          </a:p>
          <a:p>
            <a:pPr marL="628650" lvl="1" indent="-171450">
              <a:buFont typeface="Arial" panose="020B0604020202020204" pitchFamily="34" charset="0"/>
              <a:buChar char="•"/>
            </a:pPr>
            <a:r>
              <a:rPr lang="fr-CA" sz="1100" dirty="0">
                <a:ea typeface="Verdana" panose="020B0604030504040204" pitchFamily="34" charset="0"/>
                <a:cs typeface="Segoe UI" panose="020B0502040204020203" pitchFamily="34" charset="0"/>
              </a:rPr>
              <a:t>excèdent certains seuils d’investissement ou de capacité organisationnelle de gestion de projet (COGP);</a:t>
            </a:r>
          </a:p>
          <a:p>
            <a:pPr marL="628650" lvl="1" indent="-171450">
              <a:buFont typeface="Arial" panose="020B0604020202020204" pitchFamily="34" charset="0"/>
              <a:buChar char="•"/>
            </a:pPr>
            <a:r>
              <a:rPr lang="fr-CA" sz="1100" dirty="0">
                <a:ea typeface="Verdana" panose="020B0604030504040204" pitchFamily="34" charset="0"/>
                <a:cs typeface="Segoe UI" panose="020B0502040204020203" pitchFamily="34" charset="0"/>
              </a:rPr>
              <a:t>comportent des technologiques émergentes;</a:t>
            </a:r>
          </a:p>
          <a:p>
            <a:pPr marL="628650" lvl="1" indent="-171450">
              <a:buFont typeface="Arial" panose="020B0604020202020204" pitchFamily="34" charset="0"/>
              <a:buChar char="•"/>
            </a:pPr>
            <a:r>
              <a:rPr lang="fr-CA" sz="1100" dirty="0">
                <a:ea typeface="Verdana" panose="020B0604030504040204" pitchFamily="34" charset="0"/>
                <a:cs typeface="Segoe UI" panose="020B0502040204020203" pitchFamily="34" charset="0"/>
              </a:rPr>
              <a:t>nécessitent une exception;</a:t>
            </a:r>
          </a:p>
          <a:p>
            <a:pPr marL="628650" lvl="1" indent="-171450">
              <a:buFont typeface="Arial" panose="020B0604020202020204" pitchFamily="34" charset="0"/>
              <a:buChar char="•"/>
            </a:pPr>
            <a:r>
              <a:rPr lang="fr-CA" sz="1100" dirty="0">
                <a:ea typeface="Verdana" panose="020B0604030504040204" pitchFamily="34" charset="0"/>
                <a:cs typeface="Segoe UI" panose="020B0502040204020203" pitchFamily="34" charset="0"/>
              </a:rPr>
              <a:t>s’appuient sur un modèle de déploiement autre que le nuage public;</a:t>
            </a:r>
          </a:p>
          <a:p>
            <a:pPr marL="628650" lvl="1" indent="-171450">
              <a:buFont typeface="Arial" panose="020B0604020202020204" pitchFamily="34" charset="0"/>
              <a:buChar char="•"/>
            </a:pPr>
            <a:r>
              <a:rPr lang="fr-CA" sz="1100" dirty="0">
                <a:ea typeface="Verdana" panose="020B0604030504040204" pitchFamily="34" charset="0"/>
                <a:cs typeface="Segoe UI" panose="020B0502040204020203" pitchFamily="34" charset="0"/>
              </a:rPr>
              <a:t>sont dirigés par le DPI du Canada.</a:t>
            </a:r>
          </a:p>
          <a:p>
            <a:pPr marL="128588" indent="-128588">
              <a:buFont typeface="Arial" panose="020B0604020202020204" pitchFamily="34" charset="0"/>
              <a:buChar char="•"/>
            </a:pPr>
            <a:endParaRPr lang="fr-CA" sz="1200" dirty="0">
              <a:latin typeface="Segoe UI" panose="020B0502040204020203" pitchFamily="34" charset="0"/>
              <a:ea typeface="Verdana" panose="020B060403050404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8E9347E1-28D7-4698-AF63-7271528913AF}"/>
              </a:ext>
            </a:extLst>
          </p:cNvPr>
          <p:cNvSpPr/>
          <p:nvPr>
            <p:custDataLst>
              <p:tags r:id="rId7"/>
            </p:custDataLst>
          </p:nvPr>
        </p:nvSpPr>
        <p:spPr>
          <a:xfrm>
            <a:off x="6400800" y="1596571"/>
            <a:ext cx="4953000" cy="4575629"/>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11" name="Rectangle 10">
            <a:extLst>
              <a:ext uri="{FF2B5EF4-FFF2-40B4-BE49-F238E27FC236}">
                <a16:creationId xmlns:a16="http://schemas.microsoft.com/office/drawing/2014/main" id="{074FA8F0-1EE4-4B30-9C3E-B66EAC5413BF}"/>
              </a:ext>
            </a:extLst>
          </p:cNvPr>
          <p:cNvSpPr/>
          <p:nvPr>
            <p:custDataLst>
              <p:tags r:id="rId8"/>
            </p:custDataLst>
          </p:nvPr>
        </p:nvSpPr>
        <p:spPr>
          <a:xfrm>
            <a:off x="6400800" y="1204196"/>
            <a:ext cx="4953000" cy="33009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2"/>
                </a:solidFill>
                <a:latin typeface="Aharoni" panose="02010803020104030203" pitchFamily="2" charset="-79"/>
                <a:ea typeface="Segoe UI Black" panose="020B0A02040204020203" pitchFamily="34" charset="0"/>
                <a:cs typeface="Aharoni" panose="02010803020104030203" pitchFamily="2" charset="-79"/>
              </a:rPr>
              <a:t>Directive sur les services et le numérique </a:t>
            </a:r>
          </a:p>
        </p:txBody>
      </p:sp>
      <p:sp>
        <p:nvSpPr>
          <p:cNvPr id="4" name="TextBox 3">
            <a:extLst>
              <a:ext uri="{FF2B5EF4-FFF2-40B4-BE49-F238E27FC236}">
                <a16:creationId xmlns:a16="http://schemas.microsoft.com/office/drawing/2014/main" id="{92B45626-3A23-4296-963A-75DAFD7A7E97}"/>
              </a:ext>
            </a:extLst>
          </p:cNvPr>
          <p:cNvSpPr txBox="1"/>
          <p:nvPr>
            <p:custDataLst>
              <p:tags r:id="rId9"/>
            </p:custDataLst>
          </p:nvPr>
        </p:nvSpPr>
        <p:spPr>
          <a:xfrm>
            <a:off x="504023" y="6262043"/>
            <a:ext cx="3482364" cy="461665"/>
          </a:xfrm>
          <a:prstGeom prst="rect">
            <a:avLst/>
          </a:prstGeom>
          <a:noFill/>
        </p:spPr>
        <p:txBody>
          <a:bodyPr wrap="none" rtlCol="0">
            <a:spAutoFit/>
          </a:bodyPr>
          <a:lstStyle/>
          <a:p>
            <a:r>
              <a:rPr lang="fr-CA" sz="800" dirty="0"/>
              <a:t>_______________________________________________________________</a:t>
            </a:r>
          </a:p>
          <a:p>
            <a:pPr>
              <a:tabLst>
                <a:tab pos="461963" algn="l"/>
              </a:tabLst>
            </a:pPr>
            <a:r>
              <a:rPr lang="fr-CA" sz="800" dirty="0"/>
              <a:t>Politique : 	</a:t>
            </a:r>
            <a:r>
              <a:rPr lang="fr-CA" sz="800" dirty="0">
                <a:hlinkClick r:id="rId13"/>
              </a:rPr>
              <a:t>Politique sur les services et le numérique – Canada.ca (tbs-sct.gc.ca)</a:t>
            </a:r>
            <a:endParaRPr lang="fr-CA" sz="800" dirty="0"/>
          </a:p>
          <a:p>
            <a:pPr>
              <a:tabLst>
                <a:tab pos="461963" algn="l"/>
              </a:tabLst>
            </a:pPr>
            <a:r>
              <a:rPr lang="fr-CA" sz="800" dirty="0"/>
              <a:t>Directive : 	</a:t>
            </a:r>
            <a:r>
              <a:rPr lang="fr-CA" sz="800" dirty="0">
                <a:hlinkClick r:id="rId14"/>
              </a:rPr>
              <a:t>Directive sur les services et le numérique – canada.ca (tbs-sct.gc.ca)</a:t>
            </a:r>
            <a:endParaRPr lang="fr-CA" sz="800" dirty="0"/>
          </a:p>
        </p:txBody>
      </p:sp>
      <p:grpSp>
        <p:nvGrpSpPr>
          <p:cNvPr id="12" name="Group 11">
            <a:extLst>
              <a:ext uri="{FF2B5EF4-FFF2-40B4-BE49-F238E27FC236}">
                <a16:creationId xmlns:a16="http://schemas.microsoft.com/office/drawing/2014/main" id="{7C4D4D7D-0DF6-4C3F-8FAE-771ECD15D20A}"/>
              </a:ext>
            </a:extLst>
          </p:cNvPr>
          <p:cNvGrpSpPr/>
          <p:nvPr>
            <p:custDataLst>
              <p:tags r:id="rId10"/>
            </p:custDataLst>
          </p:nvPr>
        </p:nvGrpSpPr>
        <p:grpSpPr>
          <a:xfrm>
            <a:off x="10384799" y="121158"/>
            <a:ext cx="1861803" cy="633950"/>
            <a:chOff x="9347725" y="574305"/>
            <a:chExt cx="1861803" cy="2139966"/>
          </a:xfrm>
        </p:grpSpPr>
        <p:grpSp>
          <p:nvGrpSpPr>
            <p:cNvPr id="13" name="Group 12">
              <a:extLst>
                <a:ext uri="{FF2B5EF4-FFF2-40B4-BE49-F238E27FC236}">
                  <a16:creationId xmlns:a16="http://schemas.microsoft.com/office/drawing/2014/main" id="{C033C420-B1C8-429F-A7AD-00CD809AA50B}"/>
                </a:ext>
              </a:extLst>
            </p:cNvPr>
            <p:cNvGrpSpPr/>
            <p:nvPr/>
          </p:nvGrpSpPr>
          <p:grpSpPr>
            <a:xfrm>
              <a:off x="9347725" y="709978"/>
              <a:ext cx="1861803" cy="2004293"/>
              <a:chOff x="3360738" y="1493838"/>
              <a:chExt cx="2544762" cy="2739520"/>
            </a:xfrm>
          </p:grpSpPr>
          <p:pic>
            <p:nvPicPr>
              <p:cNvPr id="15" name="Picture 14">
                <a:extLst>
                  <a:ext uri="{FF2B5EF4-FFF2-40B4-BE49-F238E27FC236}">
                    <a16:creationId xmlns:a16="http://schemas.microsoft.com/office/drawing/2014/main" id="{301A0D5D-6931-4652-BBBF-68DF89207D08}"/>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7">
                <a:extLst>
                  <a:ext uri="{FF2B5EF4-FFF2-40B4-BE49-F238E27FC236}">
                    <a16:creationId xmlns:a16="http://schemas.microsoft.com/office/drawing/2014/main" id="{E78FFB3B-CA73-4278-8DD7-726E5E37FE70}"/>
                  </a:ext>
                </a:extLst>
              </p:cNvPr>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dirty="0">
                    <a:solidFill>
                      <a:srgbClr val="000000"/>
                    </a:solidFill>
                    <a:latin typeface="Comic Sans MS" panose="030F0702030302020204" pitchFamily="66" charset="0"/>
                  </a:rPr>
                  <a:t>Le « POURQUOI » </a:t>
                </a:r>
              </a:p>
            </p:txBody>
          </p:sp>
        </p:grpSp>
        <p:sp>
          <p:nvSpPr>
            <p:cNvPr id="14" name="Freeform 15">
              <a:extLst>
                <a:ext uri="{FF2B5EF4-FFF2-40B4-BE49-F238E27FC236}">
                  <a16:creationId xmlns:a16="http://schemas.microsoft.com/office/drawing/2014/main" id="{F4AAF203-F9DE-4B06-906C-1B65B15C51C5}"/>
                </a:ext>
              </a:extLst>
            </p:cNvPr>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Tree>
    <p:extLst>
      <p:ext uri="{BB962C8B-B14F-4D97-AF65-F5344CB8AC3E}">
        <p14:creationId xmlns:p14="http://schemas.microsoft.com/office/powerpoint/2010/main" val="1378191559"/>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xmlns:p15="http://schemas.microsoft.com/office/powerpoint/2012/main" xmlns:p159="http://schemas.microsoft.com/office/powerpoint/2015/09/ma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FC7E07-180C-45FF-97B6-FC9178DBAC22}"/>
              </a:ext>
            </a:extLst>
          </p:cNvPr>
          <p:cNvSpPr>
            <a:spLocks noGrp="1"/>
          </p:cNvSpPr>
          <p:nvPr>
            <p:ph type="sldNum" sz="quarter" idx="12"/>
            <p:custDataLst>
              <p:tags r:id="rId1"/>
            </p:custDataLst>
          </p:nvPr>
        </p:nvSpPr>
        <p:spPr>
          <a:xfrm>
            <a:off x="9448800" y="6492875"/>
            <a:ext cx="2743200" cy="365125"/>
          </a:xfrm>
        </p:spPr>
        <p:txBody>
          <a:bodyPr/>
          <a:lstStyle/>
          <a:p>
            <a:fld id="{32D4B517-E49B-41B6-9DBC-23634E0F1CDC}" type="slidenum">
              <a:rPr lang="fr-CA" smtClean="0"/>
              <a:t>4</a:t>
            </a:fld>
            <a:endParaRPr lang="fr-CA" dirty="0"/>
          </a:p>
        </p:txBody>
      </p:sp>
      <p:sp>
        <p:nvSpPr>
          <p:cNvPr id="56" name="Rounded Rectangle 123">
            <a:extLst>
              <a:ext uri="{FF2B5EF4-FFF2-40B4-BE49-F238E27FC236}">
                <a16:creationId xmlns:a16="http://schemas.microsoft.com/office/drawing/2014/main" id="{16F1B4F8-9E00-4C4A-AB6A-AC110DF80970}"/>
              </a:ext>
            </a:extLst>
          </p:cNvPr>
          <p:cNvSpPr/>
          <p:nvPr>
            <p:custDataLst>
              <p:tags r:id="rId2"/>
            </p:custDataLst>
          </p:nvPr>
        </p:nvSpPr>
        <p:spPr>
          <a:xfrm>
            <a:off x="1153385" y="4309451"/>
            <a:ext cx="2045899" cy="480151"/>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white"/>
                </a:solidFill>
                <a:latin typeface="Graphik" panose="020B0503030202060203" pitchFamily="34" charset="0"/>
                <a:cs typeface="Arial" panose="020B0604020202020204" pitchFamily="34" charset="0"/>
              </a:rPr>
              <a:t>Architecture d’application</a:t>
            </a:r>
          </a:p>
        </p:txBody>
      </p:sp>
      <p:sp>
        <p:nvSpPr>
          <p:cNvPr id="57" name="Rounded Rectangle 124">
            <a:extLst>
              <a:ext uri="{FF2B5EF4-FFF2-40B4-BE49-F238E27FC236}">
                <a16:creationId xmlns:a16="http://schemas.microsoft.com/office/drawing/2014/main" id="{21A6B829-0CBD-407C-93F2-5A5ADB108346}"/>
              </a:ext>
            </a:extLst>
          </p:cNvPr>
          <p:cNvSpPr/>
          <p:nvPr>
            <p:custDataLst>
              <p:tags r:id="rId3"/>
            </p:custDataLst>
          </p:nvPr>
        </p:nvSpPr>
        <p:spPr>
          <a:xfrm>
            <a:off x="1112741" y="5023835"/>
            <a:ext cx="2045899" cy="48015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white"/>
                </a:solidFill>
                <a:latin typeface="Graphik" panose="020B0503030202060203" pitchFamily="34" charset="0"/>
                <a:cs typeface="Arial" panose="020B0604020202020204" pitchFamily="34" charset="0"/>
              </a:rPr>
              <a:t>Architecture de la technologie</a:t>
            </a:r>
          </a:p>
        </p:txBody>
      </p:sp>
      <p:sp>
        <p:nvSpPr>
          <p:cNvPr id="58" name="Rounded Rectangle 125">
            <a:extLst>
              <a:ext uri="{FF2B5EF4-FFF2-40B4-BE49-F238E27FC236}">
                <a16:creationId xmlns:a16="http://schemas.microsoft.com/office/drawing/2014/main" id="{9DF15A10-91F8-473D-9C42-F009828AB122}"/>
              </a:ext>
            </a:extLst>
          </p:cNvPr>
          <p:cNvSpPr/>
          <p:nvPr>
            <p:custDataLst>
              <p:tags r:id="rId4"/>
            </p:custDataLst>
          </p:nvPr>
        </p:nvSpPr>
        <p:spPr>
          <a:xfrm>
            <a:off x="1107720" y="5854603"/>
            <a:ext cx="2049409" cy="48015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white"/>
                </a:solidFill>
                <a:latin typeface="Graphik" panose="020B0503030202060203" pitchFamily="34" charset="0"/>
                <a:cs typeface="Arial" panose="020B0604020202020204" pitchFamily="34" charset="0"/>
              </a:rPr>
              <a:t>Architecture de sécurité </a:t>
            </a:r>
          </a:p>
        </p:txBody>
      </p:sp>
      <p:sp>
        <p:nvSpPr>
          <p:cNvPr id="63" name="Oval 62">
            <a:extLst>
              <a:ext uri="{FF2B5EF4-FFF2-40B4-BE49-F238E27FC236}">
                <a16:creationId xmlns:a16="http://schemas.microsoft.com/office/drawing/2014/main" id="{9DAD8573-CF2C-49E3-B845-7B21339D4986}"/>
              </a:ext>
            </a:extLst>
          </p:cNvPr>
          <p:cNvSpPr/>
          <p:nvPr>
            <p:custDataLst>
              <p:tags r:id="rId5"/>
            </p:custDataLst>
          </p:nvPr>
        </p:nvSpPr>
        <p:spPr>
          <a:xfrm>
            <a:off x="671239" y="4204591"/>
            <a:ext cx="597689" cy="597689"/>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prstClr val="white"/>
              </a:solidFill>
            </a:endParaRPr>
          </a:p>
        </p:txBody>
      </p:sp>
      <p:sp>
        <p:nvSpPr>
          <p:cNvPr id="65" name="Oval 64">
            <a:extLst>
              <a:ext uri="{FF2B5EF4-FFF2-40B4-BE49-F238E27FC236}">
                <a16:creationId xmlns:a16="http://schemas.microsoft.com/office/drawing/2014/main" id="{13B6EB83-B383-4A93-9400-C0F8B67D4A05}"/>
              </a:ext>
            </a:extLst>
          </p:cNvPr>
          <p:cNvSpPr/>
          <p:nvPr>
            <p:custDataLst>
              <p:tags r:id="rId6"/>
            </p:custDataLst>
          </p:nvPr>
        </p:nvSpPr>
        <p:spPr>
          <a:xfrm>
            <a:off x="673032" y="4964911"/>
            <a:ext cx="597689" cy="597689"/>
          </a:xfrm>
          <a:prstGeom prst="ellipse">
            <a:avLst/>
          </a:prstGeom>
          <a:solidFill>
            <a:schemeClr val="accent6">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prstClr val="white"/>
              </a:solidFill>
            </a:endParaRPr>
          </a:p>
        </p:txBody>
      </p:sp>
      <p:sp>
        <p:nvSpPr>
          <p:cNvPr id="67" name="Oval 66">
            <a:extLst>
              <a:ext uri="{FF2B5EF4-FFF2-40B4-BE49-F238E27FC236}">
                <a16:creationId xmlns:a16="http://schemas.microsoft.com/office/drawing/2014/main" id="{692937D6-511E-4185-85D5-B8E27A9EA300}"/>
              </a:ext>
            </a:extLst>
          </p:cNvPr>
          <p:cNvSpPr/>
          <p:nvPr>
            <p:custDataLst>
              <p:tags r:id="rId7"/>
            </p:custDataLst>
          </p:nvPr>
        </p:nvSpPr>
        <p:spPr>
          <a:xfrm>
            <a:off x="672233" y="5803111"/>
            <a:ext cx="597689" cy="597689"/>
          </a:xfrm>
          <a:prstGeom prst="ellipse">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prstClr val="white"/>
              </a:solidFill>
            </a:endParaRPr>
          </a:p>
        </p:txBody>
      </p:sp>
      <p:sp>
        <p:nvSpPr>
          <p:cNvPr id="3" name="TextBox 2">
            <a:extLst>
              <a:ext uri="{FF2B5EF4-FFF2-40B4-BE49-F238E27FC236}">
                <a16:creationId xmlns:a16="http://schemas.microsoft.com/office/drawing/2014/main" id="{80321461-1401-4C6A-B2BE-C143FD96C1A3}"/>
              </a:ext>
            </a:extLst>
          </p:cNvPr>
          <p:cNvSpPr txBox="1"/>
          <p:nvPr>
            <p:custDataLst>
              <p:tags r:id="rId8"/>
            </p:custDataLst>
          </p:nvPr>
        </p:nvSpPr>
        <p:spPr>
          <a:xfrm>
            <a:off x="773555" y="4223892"/>
            <a:ext cx="393056" cy="584775"/>
          </a:xfrm>
          <a:prstGeom prst="rect">
            <a:avLst/>
          </a:prstGeom>
          <a:noFill/>
        </p:spPr>
        <p:txBody>
          <a:bodyPr wrap="none" rtlCol="0">
            <a:spAutoFit/>
          </a:bodyPr>
          <a:lstStyle/>
          <a:p>
            <a:r>
              <a:rPr lang="fr-CA" sz="3200" dirty="0">
                <a:solidFill>
                  <a:schemeClr val="bg1"/>
                </a:solidFill>
                <a:latin typeface="Graphik" panose="020B0503030202060203" pitchFamily="34" charset="0"/>
                <a:cs typeface="Arial" panose="020B0604020202020204" pitchFamily="34" charset="0"/>
              </a:rPr>
              <a:t>3</a:t>
            </a:r>
          </a:p>
        </p:txBody>
      </p:sp>
      <p:sp>
        <p:nvSpPr>
          <p:cNvPr id="70" name="TextBox 69">
            <a:extLst>
              <a:ext uri="{FF2B5EF4-FFF2-40B4-BE49-F238E27FC236}">
                <a16:creationId xmlns:a16="http://schemas.microsoft.com/office/drawing/2014/main" id="{E8C5F02C-F8E2-481D-9A7D-B5B0F027CD4C}"/>
              </a:ext>
            </a:extLst>
          </p:cNvPr>
          <p:cNvSpPr txBox="1"/>
          <p:nvPr>
            <p:custDataLst>
              <p:tags r:id="rId9"/>
            </p:custDataLst>
          </p:nvPr>
        </p:nvSpPr>
        <p:spPr>
          <a:xfrm>
            <a:off x="775348" y="4964911"/>
            <a:ext cx="393056" cy="584775"/>
          </a:xfrm>
          <a:prstGeom prst="rect">
            <a:avLst/>
          </a:prstGeom>
          <a:noFill/>
        </p:spPr>
        <p:txBody>
          <a:bodyPr wrap="none" rtlCol="0">
            <a:spAutoFit/>
          </a:bodyPr>
          <a:lstStyle/>
          <a:p>
            <a:r>
              <a:rPr lang="fr-CA" sz="3200" dirty="0">
                <a:solidFill>
                  <a:schemeClr val="bg1"/>
                </a:solidFill>
                <a:latin typeface="Graphik" panose="020B0503030202060203" pitchFamily="34" charset="0"/>
                <a:cs typeface="Arial" panose="020B0604020202020204" pitchFamily="34" charset="0"/>
              </a:rPr>
              <a:t>4</a:t>
            </a:r>
          </a:p>
        </p:txBody>
      </p:sp>
      <p:sp>
        <p:nvSpPr>
          <p:cNvPr id="71" name="TextBox 70">
            <a:extLst>
              <a:ext uri="{FF2B5EF4-FFF2-40B4-BE49-F238E27FC236}">
                <a16:creationId xmlns:a16="http://schemas.microsoft.com/office/drawing/2014/main" id="{C39B04A3-1C29-4728-8A8D-13F0035B8FA5}"/>
              </a:ext>
            </a:extLst>
          </p:cNvPr>
          <p:cNvSpPr txBox="1"/>
          <p:nvPr>
            <p:custDataLst>
              <p:tags r:id="rId10"/>
            </p:custDataLst>
          </p:nvPr>
        </p:nvSpPr>
        <p:spPr>
          <a:xfrm>
            <a:off x="775348" y="5782754"/>
            <a:ext cx="393056" cy="584775"/>
          </a:xfrm>
          <a:prstGeom prst="rect">
            <a:avLst/>
          </a:prstGeom>
          <a:noFill/>
        </p:spPr>
        <p:txBody>
          <a:bodyPr wrap="none" rtlCol="0">
            <a:spAutoFit/>
          </a:bodyPr>
          <a:lstStyle/>
          <a:p>
            <a:r>
              <a:rPr lang="fr-CA" sz="3200" dirty="0">
                <a:solidFill>
                  <a:schemeClr val="bg1"/>
                </a:solidFill>
                <a:latin typeface="Graphik" panose="020B0503030202060203" pitchFamily="34" charset="0"/>
                <a:cs typeface="Arial" panose="020B0604020202020204" pitchFamily="34" charset="0"/>
              </a:rPr>
              <a:t>5</a:t>
            </a:r>
          </a:p>
        </p:txBody>
      </p:sp>
      <p:sp>
        <p:nvSpPr>
          <p:cNvPr id="16" name="Rounded Rectangle 123">
            <a:extLst>
              <a:ext uri="{FF2B5EF4-FFF2-40B4-BE49-F238E27FC236}">
                <a16:creationId xmlns:a16="http://schemas.microsoft.com/office/drawing/2014/main" id="{6280CAE9-AEAD-4FEF-A89E-1F00A55249A8}"/>
              </a:ext>
            </a:extLst>
          </p:cNvPr>
          <p:cNvSpPr/>
          <p:nvPr>
            <p:custDataLst>
              <p:tags r:id="rId11"/>
            </p:custDataLst>
          </p:nvPr>
        </p:nvSpPr>
        <p:spPr>
          <a:xfrm>
            <a:off x="1109155" y="2602350"/>
            <a:ext cx="2056401" cy="48015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white"/>
                </a:solidFill>
                <a:latin typeface="Graphik" panose="020B0503030202060203" pitchFamily="34" charset="0"/>
                <a:cs typeface="Arial" panose="020B0604020202020204" pitchFamily="34" charset="0"/>
              </a:rPr>
              <a:t>Architecture opérationnelle</a:t>
            </a:r>
          </a:p>
        </p:txBody>
      </p:sp>
      <p:sp>
        <p:nvSpPr>
          <p:cNvPr id="17" name="Rounded Rectangle 124">
            <a:extLst>
              <a:ext uri="{FF2B5EF4-FFF2-40B4-BE49-F238E27FC236}">
                <a16:creationId xmlns:a16="http://schemas.microsoft.com/office/drawing/2014/main" id="{5B023043-BB7C-48CB-9C22-7A70014DC3A9}"/>
              </a:ext>
            </a:extLst>
          </p:cNvPr>
          <p:cNvSpPr/>
          <p:nvPr>
            <p:custDataLst>
              <p:tags r:id="rId12"/>
            </p:custDataLst>
          </p:nvPr>
        </p:nvSpPr>
        <p:spPr>
          <a:xfrm>
            <a:off x="1110948" y="3418963"/>
            <a:ext cx="2045899" cy="480151"/>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white"/>
                </a:solidFill>
                <a:latin typeface="Graphik" panose="020B0503030202060203" pitchFamily="34" charset="0"/>
                <a:cs typeface="Arial" panose="020B0604020202020204" pitchFamily="34" charset="0"/>
              </a:rPr>
              <a:t>Architecture de l’information</a:t>
            </a:r>
          </a:p>
        </p:txBody>
      </p:sp>
      <p:sp>
        <p:nvSpPr>
          <p:cNvPr id="18" name="Oval 17">
            <a:extLst>
              <a:ext uri="{FF2B5EF4-FFF2-40B4-BE49-F238E27FC236}">
                <a16:creationId xmlns:a16="http://schemas.microsoft.com/office/drawing/2014/main" id="{BCF525D6-C8E3-4476-B091-441AA6F73F6F}"/>
              </a:ext>
            </a:extLst>
          </p:cNvPr>
          <p:cNvSpPr/>
          <p:nvPr>
            <p:custDataLst>
              <p:tags r:id="rId13"/>
            </p:custDataLst>
          </p:nvPr>
        </p:nvSpPr>
        <p:spPr>
          <a:xfrm>
            <a:off x="671239" y="2521839"/>
            <a:ext cx="597689" cy="59768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prstClr val="white"/>
              </a:solidFill>
            </a:endParaRPr>
          </a:p>
        </p:txBody>
      </p:sp>
      <p:sp>
        <p:nvSpPr>
          <p:cNvPr id="19" name="Oval 18">
            <a:extLst>
              <a:ext uri="{FF2B5EF4-FFF2-40B4-BE49-F238E27FC236}">
                <a16:creationId xmlns:a16="http://schemas.microsoft.com/office/drawing/2014/main" id="{1EB5569E-1504-4C4D-8F2E-54F78F0CB32A}"/>
              </a:ext>
            </a:extLst>
          </p:cNvPr>
          <p:cNvSpPr/>
          <p:nvPr>
            <p:custDataLst>
              <p:tags r:id="rId14"/>
            </p:custDataLst>
          </p:nvPr>
        </p:nvSpPr>
        <p:spPr>
          <a:xfrm>
            <a:off x="671239" y="3360039"/>
            <a:ext cx="597689" cy="597689"/>
          </a:xfrm>
          <a:prstGeom prst="ellipse">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prstClr val="white"/>
              </a:solidFill>
            </a:endParaRPr>
          </a:p>
        </p:txBody>
      </p:sp>
      <p:sp>
        <p:nvSpPr>
          <p:cNvPr id="20" name="TextBox 19">
            <a:extLst>
              <a:ext uri="{FF2B5EF4-FFF2-40B4-BE49-F238E27FC236}">
                <a16:creationId xmlns:a16="http://schemas.microsoft.com/office/drawing/2014/main" id="{A781E5EA-915D-43BE-9B08-D45FD038DD41}"/>
              </a:ext>
            </a:extLst>
          </p:cNvPr>
          <p:cNvSpPr txBox="1"/>
          <p:nvPr>
            <p:custDataLst>
              <p:tags r:id="rId15"/>
            </p:custDataLst>
          </p:nvPr>
        </p:nvSpPr>
        <p:spPr>
          <a:xfrm>
            <a:off x="773555" y="2514396"/>
            <a:ext cx="393056" cy="584775"/>
          </a:xfrm>
          <a:prstGeom prst="rect">
            <a:avLst/>
          </a:prstGeom>
          <a:noFill/>
        </p:spPr>
        <p:txBody>
          <a:bodyPr wrap="none" rtlCol="0">
            <a:spAutoFit/>
          </a:bodyPr>
          <a:lstStyle/>
          <a:p>
            <a:r>
              <a:rPr lang="fr-CA" sz="3200" dirty="0">
                <a:solidFill>
                  <a:schemeClr val="bg1"/>
                </a:solidFill>
                <a:latin typeface="Graphik" panose="020B0503030202060203" pitchFamily="34" charset="0"/>
                <a:cs typeface="Arial" panose="020B0604020202020204" pitchFamily="34" charset="0"/>
              </a:rPr>
              <a:t>1</a:t>
            </a:r>
          </a:p>
        </p:txBody>
      </p:sp>
      <p:sp>
        <p:nvSpPr>
          <p:cNvPr id="21" name="TextBox 20">
            <a:extLst>
              <a:ext uri="{FF2B5EF4-FFF2-40B4-BE49-F238E27FC236}">
                <a16:creationId xmlns:a16="http://schemas.microsoft.com/office/drawing/2014/main" id="{B183D670-3106-446B-9E89-384BBFADC35A}"/>
              </a:ext>
            </a:extLst>
          </p:cNvPr>
          <p:cNvSpPr txBox="1"/>
          <p:nvPr>
            <p:custDataLst>
              <p:tags r:id="rId16"/>
            </p:custDataLst>
          </p:nvPr>
        </p:nvSpPr>
        <p:spPr>
          <a:xfrm>
            <a:off x="773555" y="3360039"/>
            <a:ext cx="393056" cy="584775"/>
          </a:xfrm>
          <a:prstGeom prst="rect">
            <a:avLst/>
          </a:prstGeom>
          <a:noFill/>
        </p:spPr>
        <p:txBody>
          <a:bodyPr wrap="none" rtlCol="0">
            <a:spAutoFit/>
          </a:bodyPr>
          <a:lstStyle/>
          <a:p>
            <a:r>
              <a:rPr lang="fr-CA" sz="3200" dirty="0">
                <a:solidFill>
                  <a:schemeClr val="bg1"/>
                </a:solidFill>
                <a:latin typeface="Graphik" panose="020B0503030202060203" pitchFamily="34" charset="0"/>
                <a:cs typeface="Arial" panose="020B0604020202020204" pitchFamily="34" charset="0"/>
              </a:rPr>
              <a:t>2</a:t>
            </a:r>
          </a:p>
        </p:txBody>
      </p:sp>
      <p:sp>
        <p:nvSpPr>
          <p:cNvPr id="24" name="Rectangle 23">
            <a:extLst>
              <a:ext uri="{FF2B5EF4-FFF2-40B4-BE49-F238E27FC236}">
                <a16:creationId xmlns:a16="http://schemas.microsoft.com/office/drawing/2014/main" id="{5946D9FD-0379-4596-A3DE-739B076E7FE1}"/>
              </a:ext>
            </a:extLst>
          </p:cNvPr>
          <p:cNvSpPr/>
          <p:nvPr>
            <p:custDataLst>
              <p:tags r:id="rId17"/>
            </p:custDataLst>
          </p:nvPr>
        </p:nvSpPr>
        <p:spPr>
          <a:xfrm>
            <a:off x="461897" y="1070308"/>
            <a:ext cx="11349104" cy="1139492"/>
          </a:xfrm>
          <a:prstGeom prst="rect">
            <a:avLst/>
          </a:prstGeom>
          <a:gradFill flip="none" rotWithShape="1">
            <a:gsLst>
              <a:gs pos="75000">
                <a:schemeClr val="bg1">
                  <a:lumMod val="85000"/>
                </a:schemeClr>
              </a:gs>
              <a:gs pos="0">
                <a:schemeClr val="bg1"/>
              </a:gs>
            </a:gsLst>
            <a:path path="circle">
              <a:fillToRect l="50000" t="50000" r="50000" b="5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6" name="TextBox 25">
            <a:extLst>
              <a:ext uri="{FF2B5EF4-FFF2-40B4-BE49-F238E27FC236}">
                <a16:creationId xmlns:a16="http://schemas.microsoft.com/office/drawing/2014/main" id="{11EB1FDE-CA25-4890-9694-9502DCDDBCFB}"/>
              </a:ext>
            </a:extLst>
          </p:cNvPr>
          <p:cNvSpPr txBox="1"/>
          <p:nvPr>
            <p:custDataLst>
              <p:tags r:id="rId18"/>
            </p:custDataLst>
          </p:nvPr>
        </p:nvSpPr>
        <p:spPr>
          <a:xfrm>
            <a:off x="481490" y="1066800"/>
            <a:ext cx="11349104" cy="1077218"/>
          </a:xfrm>
          <a:prstGeom prst="rect">
            <a:avLst/>
          </a:prstGeom>
          <a:noFill/>
        </p:spPr>
        <p:txBody>
          <a:bodyPr wrap="square">
            <a:spAutoFit/>
          </a:bodyPr>
          <a:lstStyle/>
          <a:p>
            <a:r>
              <a:rPr lang="fr-CA" sz="1600" dirty="0"/>
              <a:t>Le Cadre de l’architecture intégrée est le </a:t>
            </a:r>
            <a:r>
              <a:rPr lang="fr-CA" sz="1600" b="1" dirty="0"/>
              <a:t>critère</a:t>
            </a:r>
            <a:r>
              <a:rPr lang="fr-CA" sz="1600" dirty="0"/>
              <a:t> sur lequel se fonde le Conseil d’examen de l’architecture intégrée du gouvernement du Canada et les comités d’examen d’architecture des ministères lorsqu’ils examinent les initiatives relatives au numérique afin de veiller à ce qu’elles soient harmonisées avec les architectures intégrées dans les domaines des opérations, des renseignements, des applications, des technologies et de la sécurité, afin de soutenir les objectifs stratégiques. </a:t>
            </a:r>
          </a:p>
        </p:txBody>
      </p:sp>
      <p:sp>
        <p:nvSpPr>
          <p:cNvPr id="29" name="Title 14">
            <a:extLst>
              <a:ext uri="{FF2B5EF4-FFF2-40B4-BE49-F238E27FC236}">
                <a16:creationId xmlns:a16="http://schemas.microsoft.com/office/drawing/2014/main" id="{6E80D8E0-8B1E-4B75-AAF0-0995F0CE6F60}"/>
              </a:ext>
            </a:extLst>
          </p:cNvPr>
          <p:cNvSpPr>
            <a:spLocks noGrp="1"/>
          </p:cNvSpPr>
          <p:nvPr>
            <p:ph type="title"/>
            <p:custDataLst>
              <p:tags r:id="rId19"/>
            </p:custDataLst>
          </p:nvPr>
        </p:nvSpPr>
        <p:spPr>
          <a:xfrm>
            <a:off x="643524" y="89320"/>
            <a:ext cx="5833475" cy="598328"/>
          </a:xfr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0" indent="0"/>
            <a:r>
              <a:rPr lang="fr-CA" b="1" dirty="0"/>
              <a:t>Cadre de l’architecture intégrée du GC</a:t>
            </a:r>
            <a:br>
              <a:rPr lang="fr-CA" b="1" dirty="0"/>
            </a:br>
            <a:r>
              <a:rPr lang="fr-CA" sz="1000" dirty="0">
                <a:hlinkClick r:id="rId28"/>
              </a:rPr>
              <a:t>Cadre de l’architecture intégrée du gouvernement du Canada – Canada.ca</a:t>
            </a:r>
            <a:endParaRPr lang="fr-CA" sz="1000" dirty="0"/>
          </a:p>
        </p:txBody>
      </p:sp>
      <p:sp>
        <p:nvSpPr>
          <p:cNvPr id="31" name="TextBox 30">
            <a:extLst>
              <a:ext uri="{FF2B5EF4-FFF2-40B4-BE49-F238E27FC236}">
                <a16:creationId xmlns:a16="http://schemas.microsoft.com/office/drawing/2014/main" id="{38F6CB90-65B7-4D9A-878A-FA184BE98FB6}"/>
              </a:ext>
            </a:extLst>
          </p:cNvPr>
          <p:cNvSpPr txBox="1"/>
          <p:nvPr>
            <p:custDataLst>
              <p:tags r:id="rId20"/>
            </p:custDataLst>
          </p:nvPr>
        </p:nvSpPr>
        <p:spPr>
          <a:xfrm>
            <a:off x="3155054" y="2437311"/>
            <a:ext cx="8817316" cy="822960"/>
          </a:xfrm>
          <a:prstGeom prst="rect">
            <a:avLst/>
          </a:prstGeom>
          <a:noFill/>
        </p:spPr>
        <p:txBody>
          <a:bodyPr wrap="square">
            <a:spAutoFit/>
          </a:bodyPr>
          <a:lstStyle/>
          <a:p>
            <a:pPr marL="171450" indent="-171450">
              <a:buFont typeface="Arial" panose="020B0604020202020204" pitchFamily="34" charset="0"/>
              <a:buChar char="•"/>
            </a:pPr>
            <a:r>
              <a:rPr lang="fr-CA" sz="1200" dirty="0"/>
              <a:t>Concevoir des services entièrement numériques pour répondre aux besoins des utilisateurs du gouvernement du Canada et des autres intervenants</a:t>
            </a:r>
          </a:p>
          <a:p>
            <a:pPr marL="171450" indent="-171450">
              <a:buFont typeface="Arial" panose="020B0604020202020204" pitchFamily="34" charset="0"/>
              <a:buChar char="•"/>
            </a:pPr>
            <a:r>
              <a:rPr lang="fr-CA" sz="1200" dirty="0"/>
              <a:t>L’architecte doit être axé sur les résultats et s’harmoniser stratégiquement avec le ministère et le gouvernement du Canada</a:t>
            </a:r>
          </a:p>
          <a:p>
            <a:pPr marL="171450" indent="-171450">
              <a:buFont typeface="Arial" panose="020B0604020202020204" pitchFamily="34" charset="0"/>
              <a:buChar char="•"/>
            </a:pPr>
            <a:r>
              <a:rPr lang="fr-CA" sz="1200" dirty="0"/>
              <a:t>Promouvoir l’habilitation horizontale du ministère</a:t>
            </a:r>
          </a:p>
        </p:txBody>
      </p:sp>
      <p:sp>
        <p:nvSpPr>
          <p:cNvPr id="33" name="TextBox 32">
            <a:extLst>
              <a:ext uri="{FF2B5EF4-FFF2-40B4-BE49-F238E27FC236}">
                <a16:creationId xmlns:a16="http://schemas.microsoft.com/office/drawing/2014/main" id="{84493C93-1A9F-4DE7-8D53-7B12D6240D46}"/>
              </a:ext>
            </a:extLst>
          </p:cNvPr>
          <p:cNvSpPr txBox="1"/>
          <p:nvPr>
            <p:custDataLst>
              <p:tags r:id="rId21"/>
            </p:custDataLst>
          </p:nvPr>
        </p:nvSpPr>
        <p:spPr>
          <a:xfrm>
            <a:off x="3156847" y="3272949"/>
            <a:ext cx="8817316" cy="1005840"/>
          </a:xfrm>
          <a:prstGeom prst="rect">
            <a:avLst/>
          </a:prstGeom>
          <a:noFill/>
        </p:spPr>
        <p:txBody>
          <a:bodyPr wrap="square">
            <a:spAutoFit/>
          </a:bodyPr>
          <a:lstStyle/>
          <a:p>
            <a:pPr marL="171450" indent="-171450">
              <a:buFont typeface="Arial" panose="020B0604020202020204" pitchFamily="34" charset="0"/>
              <a:buChar char="•"/>
            </a:pPr>
            <a:r>
              <a:rPr lang="fr-CA" sz="1200" dirty="0"/>
              <a:t>Recueillir les données requises pour répondre aux besoins des utilisateurs et des autres intervenants</a:t>
            </a:r>
          </a:p>
          <a:p>
            <a:pPr marL="171450" indent="-171450">
              <a:buFont typeface="Arial" panose="020B0604020202020204" pitchFamily="34" charset="0"/>
              <a:buChar char="•"/>
            </a:pPr>
            <a:r>
              <a:rPr lang="fr-CA" sz="1200" dirty="0"/>
              <a:t>Gérer et réutiliser les données de manière stratégique et responsable</a:t>
            </a:r>
          </a:p>
          <a:p>
            <a:pPr marL="171450" indent="-171450">
              <a:buFont typeface="Arial" panose="020B0604020202020204" pitchFamily="34" charset="0"/>
              <a:buChar char="•"/>
            </a:pPr>
            <a:r>
              <a:rPr lang="fr-CA" sz="1200" dirty="0"/>
              <a:t>Utiliser et partager les données ouvertement de manière éthique et sécuritaire </a:t>
            </a:r>
          </a:p>
          <a:p>
            <a:pPr marL="171450" indent="-171450">
              <a:buFont typeface="Arial" panose="020B0604020202020204" pitchFamily="34" charset="0"/>
              <a:buChar char="•"/>
            </a:pPr>
            <a:r>
              <a:rPr lang="fr-CA" sz="1200" dirty="0"/>
              <a:t>Concevoir en tenant compte de la protection des renseignements personnels pour la collecte, l’utilisation et la gestion des renseignements personnels</a:t>
            </a:r>
          </a:p>
        </p:txBody>
      </p:sp>
      <p:sp>
        <p:nvSpPr>
          <p:cNvPr id="35" name="TextBox 34">
            <a:extLst>
              <a:ext uri="{FF2B5EF4-FFF2-40B4-BE49-F238E27FC236}">
                <a16:creationId xmlns:a16="http://schemas.microsoft.com/office/drawing/2014/main" id="{AA880D08-1711-4C8B-9902-EFC1AC448564}"/>
              </a:ext>
            </a:extLst>
          </p:cNvPr>
          <p:cNvSpPr txBox="1"/>
          <p:nvPr>
            <p:custDataLst>
              <p:tags r:id="rId22"/>
            </p:custDataLst>
          </p:nvPr>
        </p:nvSpPr>
        <p:spPr>
          <a:xfrm>
            <a:off x="3185543" y="4266929"/>
            <a:ext cx="8251096" cy="640080"/>
          </a:xfrm>
          <a:prstGeom prst="rect">
            <a:avLst/>
          </a:prstGeom>
          <a:noFill/>
        </p:spPr>
        <p:txBody>
          <a:bodyPr wrap="square">
            <a:spAutoFit/>
          </a:bodyPr>
          <a:lstStyle/>
          <a:p>
            <a:pPr marL="171450" indent="-171450">
              <a:buFont typeface="Arial" panose="020B0604020202020204" pitchFamily="34" charset="0"/>
              <a:buChar char="•"/>
            </a:pPr>
            <a:r>
              <a:rPr lang="fr-CA" sz="1200" dirty="0"/>
              <a:t>Utiliser des logiciels libres hébergés dans le nuage public</a:t>
            </a:r>
          </a:p>
          <a:p>
            <a:pPr marL="171450" indent="-171450">
              <a:buFont typeface="Arial" panose="020B0604020202020204" pitchFamily="34" charset="0"/>
              <a:buChar char="•"/>
            </a:pPr>
            <a:r>
              <a:rPr lang="fr-CA" sz="1200" dirty="0"/>
              <a:t>Utiliser des logiciels en tant que service (SaaS) hébergés dans le nuage public</a:t>
            </a:r>
          </a:p>
          <a:p>
            <a:pPr marL="171450" indent="-171450">
              <a:buFont typeface="Arial" panose="020B0604020202020204" pitchFamily="34" charset="0"/>
              <a:buChar char="•"/>
            </a:pPr>
            <a:r>
              <a:rPr lang="fr-CA" sz="1200" dirty="0"/>
              <a:t>Conception axée sur l’interopérabilité</a:t>
            </a:r>
          </a:p>
        </p:txBody>
      </p:sp>
      <p:sp>
        <p:nvSpPr>
          <p:cNvPr id="37" name="TextBox 36">
            <a:extLst>
              <a:ext uri="{FF2B5EF4-FFF2-40B4-BE49-F238E27FC236}">
                <a16:creationId xmlns:a16="http://schemas.microsoft.com/office/drawing/2014/main" id="{61CFFA06-4E67-42A2-B89F-388212D2314E}"/>
              </a:ext>
            </a:extLst>
          </p:cNvPr>
          <p:cNvSpPr txBox="1"/>
          <p:nvPr>
            <p:custDataLst>
              <p:tags r:id="rId23"/>
            </p:custDataLst>
          </p:nvPr>
        </p:nvSpPr>
        <p:spPr>
          <a:xfrm>
            <a:off x="3165556" y="4964910"/>
            <a:ext cx="8353412" cy="640080"/>
          </a:xfrm>
          <a:prstGeom prst="rect">
            <a:avLst/>
          </a:prstGeom>
          <a:noFill/>
        </p:spPr>
        <p:txBody>
          <a:bodyPr wrap="square">
            <a:spAutoFit/>
          </a:bodyPr>
          <a:lstStyle/>
          <a:p>
            <a:pPr marL="171450" indent="-171450">
              <a:buFont typeface="Arial" panose="020B0604020202020204" pitchFamily="34" charset="0"/>
              <a:buChar char="•"/>
            </a:pPr>
            <a:r>
              <a:rPr lang="fr-CA" sz="1200" dirty="0"/>
              <a:t>Utiliser le nuage d’abord </a:t>
            </a:r>
          </a:p>
          <a:p>
            <a:pPr marL="171450" indent="-171450">
              <a:buFont typeface="Arial" panose="020B0604020202020204" pitchFamily="34" charset="0"/>
              <a:buChar char="•"/>
            </a:pPr>
            <a:r>
              <a:rPr lang="fr-CA" sz="1200" dirty="0"/>
              <a:t>Conception axée sur le rendement, la disponibilité et l’extensibilité</a:t>
            </a:r>
          </a:p>
          <a:p>
            <a:pPr marL="171450" indent="-171450">
              <a:buFont typeface="Arial" panose="020B0604020202020204" pitchFamily="34" charset="0"/>
              <a:buChar char="•"/>
            </a:pPr>
            <a:r>
              <a:rPr lang="fr-CA" sz="1200" dirty="0"/>
              <a:t>Suivre les principes du développement, de la sécurité et des opérations (</a:t>
            </a:r>
            <a:r>
              <a:rPr lang="fr-CA" sz="1200" dirty="0" err="1"/>
              <a:t>DevSecOps</a:t>
            </a:r>
            <a:r>
              <a:rPr lang="fr-CA" sz="1200" dirty="0"/>
              <a:t>)</a:t>
            </a:r>
          </a:p>
        </p:txBody>
      </p:sp>
      <p:sp>
        <p:nvSpPr>
          <p:cNvPr id="39" name="TextBox 38">
            <a:extLst>
              <a:ext uri="{FF2B5EF4-FFF2-40B4-BE49-F238E27FC236}">
                <a16:creationId xmlns:a16="http://schemas.microsoft.com/office/drawing/2014/main" id="{72769C77-B014-4BBA-AA84-56F684A99439}"/>
              </a:ext>
            </a:extLst>
          </p:cNvPr>
          <p:cNvSpPr txBox="1"/>
          <p:nvPr>
            <p:custDataLst>
              <p:tags r:id="rId24"/>
            </p:custDataLst>
          </p:nvPr>
        </p:nvSpPr>
        <p:spPr>
          <a:xfrm>
            <a:off x="3155054" y="5802847"/>
            <a:ext cx="8198746" cy="640080"/>
          </a:xfrm>
          <a:prstGeom prst="rect">
            <a:avLst/>
          </a:prstGeom>
          <a:noFill/>
        </p:spPr>
        <p:txBody>
          <a:bodyPr wrap="square">
            <a:spAutoFit/>
          </a:bodyPr>
          <a:lstStyle/>
          <a:p>
            <a:pPr marL="171450" indent="-171450">
              <a:buFont typeface="Arial" panose="020B0604020202020204" pitchFamily="34" charset="0"/>
              <a:buChar char="•"/>
            </a:pPr>
            <a:r>
              <a:rPr lang="fr-CA" sz="1200" dirty="0"/>
              <a:t>Intégrer la sécurité au cycle de vie du système à travers toutes les couches architecturales</a:t>
            </a:r>
          </a:p>
          <a:p>
            <a:pPr marL="171450" indent="-171450">
              <a:buFont typeface="Arial" panose="020B0604020202020204" pitchFamily="34" charset="0"/>
              <a:buChar char="•"/>
            </a:pPr>
            <a:r>
              <a:rPr lang="fr-CA" sz="1200" dirty="0"/>
              <a:t>Garantir un accès sécurisé aux systèmes et aux services</a:t>
            </a:r>
          </a:p>
          <a:p>
            <a:pPr marL="171450" indent="-171450">
              <a:buFont typeface="Arial" panose="020B0604020202020204" pitchFamily="34" charset="0"/>
              <a:buChar char="•"/>
            </a:pPr>
            <a:r>
              <a:rPr lang="fr-CA" sz="1200" dirty="0"/>
              <a:t>Maintenir les opérations sécurisées</a:t>
            </a:r>
          </a:p>
        </p:txBody>
      </p:sp>
      <p:grpSp>
        <p:nvGrpSpPr>
          <p:cNvPr id="27" name="Group 26">
            <a:extLst>
              <a:ext uri="{FF2B5EF4-FFF2-40B4-BE49-F238E27FC236}">
                <a16:creationId xmlns:a16="http://schemas.microsoft.com/office/drawing/2014/main" id="{FE7304B6-74C5-4AB0-9D64-FBF176C54C15}"/>
              </a:ext>
            </a:extLst>
          </p:cNvPr>
          <p:cNvGrpSpPr/>
          <p:nvPr>
            <p:custDataLst>
              <p:tags r:id="rId25"/>
            </p:custDataLst>
          </p:nvPr>
        </p:nvGrpSpPr>
        <p:grpSpPr>
          <a:xfrm>
            <a:off x="10384799" y="121158"/>
            <a:ext cx="1861803" cy="633950"/>
            <a:chOff x="9347725" y="574305"/>
            <a:chExt cx="1861803" cy="2139966"/>
          </a:xfrm>
        </p:grpSpPr>
        <p:grpSp>
          <p:nvGrpSpPr>
            <p:cNvPr id="28" name="Group 27">
              <a:extLst>
                <a:ext uri="{FF2B5EF4-FFF2-40B4-BE49-F238E27FC236}">
                  <a16:creationId xmlns:a16="http://schemas.microsoft.com/office/drawing/2014/main" id="{5BF1B5C1-DF75-4445-B58F-4B25B6C20160}"/>
                </a:ext>
              </a:extLst>
            </p:cNvPr>
            <p:cNvGrpSpPr/>
            <p:nvPr/>
          </p:nvGrpSpPr>
          <p:grpSpPr>
            <a:xfrm>
              <a:off x="9347725" y="709978"/>
              <a:ext cx="1861803" cy="2004293"/>
              <a:chOff x="3360738" y="1493838"/>
              <a:chExt cx="2544762" cy="2739520"/>
            </a:xfrm>
          </p:grpSpPr>
          <p:pic>
            <p:nvPicPr>
              <p:cNvPr id="32" name="Picture 31">
                <a:extLst>
                  <a:ext uri="{FF2B5EF4-FFF2-40B4-BE49-F238E27FC236}">
                    <a16:creationId xmlns:a16="http://schemas.microsoft.com/office/drawing/2014/main" id="{B5C9A6B0-CF91-4D52-8AB4-783AC054653A}"/>
                  </a:ext>
                </a:extLst>
              </p:cNvPr>
              <p:cNvPicPr>
                <a:picLocks noChangeAspect="1" noChangeArrowheads="1"/>
              </p:cNvPicPr>
              <p:nvPr/>
            </p:nvPicPr>
            <p:blipFill>
              <a:blip r:embed="rId29">
                <a:extLst>
                  <a:ext uri="{28A0092B-C50C-407E-A947-70E740481C1C}">
                    <a14:useLocalDpi xmlns:a14="http://schemas.microsoft.com/office/drawing/2010/main" val="0"/>
                  </a:ext>
                </a:extLst>
              </a:blip>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17">
                <a:extLst>
                  <a:ext uri="{FF2B5EF4-FFF2-40B4-BE49-F238E27FC236}">
                    <a16:creationId xmlns:a16="http://schemas.microsoft.com/office/drawing/2014/main" id="{CF4D2075-5705-48CF-93FA-E11578A552EF}"/>
                  </a:ext>
                </a:extLst>
              </p:cNvPr>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dirty="0">
                    <a:solidFill>
                      <a:srgbClr val="000000"/>
                    </a:solidFill>
                    <a:latin typeface="Comic Sans MS" panose="030F0702030302020204" pitchFamily="66" charset="0"/>
                  </a:rPr>
                  <a:t>Le « COMMENT » </a:t>
                </a:r>
              </a:p>
            </p:txBody>
          </p:sp>
        </p:grpSp>
        <p:sp>
          <p:nvSpPr>
            <p:cNvPr id="30" name="Freeform 15">
              <a:extLst>
                <a:ext uri="{FF2B5EF4-FFF2-40B4-BE49-F238E27FC236}">
                  <a16:creationId xmlns:a16="http://schemas.microsoft.com/office/drawing/2014/main" id="{7CDBD5DC-A6F0-4F30-8574-21D45732D6A6}"/>
                </a:ext>
              </a:extLst>
            </p:cNvPr>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Tree>
    <p:extLst>
      <p:ext uri="{BB962C8B-B14F-4D97-AF65-F5344CB8AC3E}">
        <p14:creationId xmlns:p14="http://schemas.microsoft.com/office/powerpoint/2010/main" val="3691591302"/>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xmlns:p15="http://schemas.microsoft.com/office/powerpoint/2012/main" xmlns:p159="http://schemas.microsoft.com/office/powerpoint/2015/09/ma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290C41-70C8-46C1-A7FC-E3E22F310E29}"/>
              </a:ext>
            </a:extLst>
          </p:cNvPr>
          <p:cNvSpPr>
            <a:spLocks noGrp="1"/>
          </p:cNvSpPr>
          <p:nvPr>
            <p:ph type="sldNum" sz="quarter" idx="12"/>
            <p:custDataLst>
              <p:tags r:id="rId1"/>
            </p:custDataLst>
          </p:nvPr>
        </p:nvSpPr>
        <p:spPr>
          <a:xfrm>
            <a:off x="11734800" y="6492875"/>
            <a:ext cx="381000" cy="365125"/>
          </a:xfrm>
        </p:spPr>
        <p:txBody>
          <a:bodyPr/>
          <a:lstStyle/>
          <a:p>
            <a:fld id="{32D4B517-E49B-41B6-9DBC-23634E0F1CDC}" type="slidenum">
              <a:rPr lang="fr-CA" sz="800" smtClean="0"/>
              <a:t>5</a:t>
            </a:fld>
            <a:endParaRPr lang="fr-CA" sz="800" dirty="0"/>
          </a:p>
        </p:txBody>
      </p:sp>
      <p:sp>
        <p:nvSpPr>
          <p:cNvPr id="3" name="Text Placeholder 2">
            <a:extLst>
              <a:ext uri="{FF2B5EF4-FFF2-40B4-BE49-F238E27FC236}">
                <a16:creationId xmlns:a16="http://schemas.microsoft.com/office/drawing/2014/main" id="{B24E4401-C787-43D0-8545-CCD2708B7E04}"/>
              </a:ext>
            </a:extLst>
          </p:cNvPr>
          <p:cNvSpPr>
            <a:spLocks noGrp="1"/>
          </p:cNvSpPr>
          <p:nvPr>
            <p:ph type="body" sz="quarter" idx="11"/>
            <p:custDataLst>
              <p:tags r:id="rId2"/>
            </p:custDataLst>
          </p:nvPr>
        </p:nvSpPr>
        <p:spPr>
          <a:xfrm>
            <a:off x="609600" y="211161"/>
            <a:ext cx="9884875" cy="553955"/>
          </a:xfrm>
        </p:spPr>
        <p:txBody>
          <a:bodyPr/>
          <a:lstStyle/>
          <a:p>
            <a:r>
              <a:rPr lang="fr-CA" b="1" dirty="0"/>
              <a:t>Architecture intégrée cible des services et du numérique </a:t>
            </a:r>
          </a:p>
        </p:txBody>
      </p:sp>
      <p:sp>
        <p:nvSpPr>
          <p:cNvPr id="4" name="Content Placeholder 3">
            <a:extLst>
              <a:ext uri="{FF2B5EF4-FFF2-40B4-BE49-F238E27FC236}">
                <a16:creationId xmlns:a16="http://schemas.microsoft.com/office/drawing/2014/main" id="{6BADF7B7-58A3-444C-B9A7-496CB1D43312}"/>
              </a:ext>
            </a:extLst>
          </p:cNvPr>
          <p:cNvSpPr>
            <a:spLocks noGrp="1"/>
          </p:cNvSpPr>
          <p:nvPr>
            <p:ph idx="10"/>
            <p:custDataLst>
              <p:tags r:id="rId3"/>
            </p:custDataLst>
          </p:nvPr>
        </p:nvSpPr>
        <p:spPr>
          <a:xfrm>
            <a:off x="609600" y="1897392"/>
            <a:ext cx="3581400" cy="3882317"/>
          </a:xfrm>
        </p:spPr>
        <p:txBody>
          <a:bodyPr/>
          <a:lstStyle/>
          <a:p>
            <a:pPr marL="0" lvl="1" indent="0">
              <a:spcBef>
                <a:spcPct val="0"/>
              </a:spcBef>
              <a:spcAft>
                <a:spcPts val="1800"/>
              </a:spcAft>
              <a:buNone/>
            </a:pPr>
            <a:r>
              <a:rPr lang="fr-CA" sz="1800" dirty="0">
                <a:solidFill>
                  <a:schemeClr val="tx1">
                    <a:lumMod val="65000"/>
                    <a:lumOff val="35000"/>
                  </a:schemeClr>
                </a:solidFill>
                <a:latin typeface="Calibri"/>
                <a:cs typeface="Arial" panose="020B0604020202020204" pitchFamily="34" charset="0"/>
              </a:rPr>
              <a:t>Favorise une approche pangouvernementale et une expérience utilisateur cohérente</a:t>
            </a:r>
          </a:p>
          <a:p>
            <a:pPr marL="0" lvl="1" indent="0">
              <a:spcBef>
                <a:spcPct val="0"/>
              </a:spcBef>
              <a:spcAft>
                <a:spcPts val="1800"/>
              </a:spcAft>
              <a:buNone/>
            </a:pPr>
            <a:r>
              <a:rPr lang="fr-CA" sz="1800" dirty="0">
                <a:solidFill>
                  <a:schemeClr val="tx1">
                    <a:lumMod val="65000"/>
                    <a:lumOff val="35000"/>
                  </a:schemeClr>
                </a:solidFill>
                <a:latin typeface="Calibri"/>
                <a:cs typeface="Arial" panose="020B0604020202020204" pitchFamily="34" charset="0"/>
              </a:rPr>
              <a:t>Harmonise la TI avec les services opérationnels</a:t>
            </a:r>
          </a:p>
          <a:p>
            <a:pPr marL="0" lvl="1" indent="0">
              <a:spcBef>
                <a:spcPct val="0"/>
              </a:spcBef>
              <a:spcAft>
                <a:spcPts val="1800"/>
              </a:spcAft>
              <a:buNone/>
            </a:pPr>
            <a:r>
              <a:rPr lang="fr-CA" sz="1800" dirty="0">
                <a:solidFill>
                  <a:schemeClr val="tx1">
                    <a:lumMod val="65000"/>
                    <a:lumOff val="35000"/>
                  </a:schemeClr>
                </a:solidFill>
                <a:latin typeface="Calibri"/>
                <a:cs typeface="Arial" panose="020B0604020202020204" pitchFamily="34" charset="0"/>
              </a:rPr>
              <a:t>Fait la promotion de solutions fondées sur des composantes réutilisables afin de réduire les redondances</a:t>
            </a:r>
          </a:p>
          <a:p>
            <a:pPr marL="0" lvl="1" indent="0">
              <a:spcBef>
                <a:spcPct val="0"/>
              </a:spcBef>
              <a:spcAft>
                <a:spcPts val="1800"/>
              </a:spcAft>
              <a:buNone/>
            </a:pPr>
            <a:r>
              <a:rPr lang="fr-CA" sz="1800" dirty="0">
                <a:solidFill>
                  <a:schemeClr val="tx1">
                    <a:lumMod val="65000"/>
                    <a:lumOff val="35000"/>
                  </a:schemeClr>
                </a:solidFill>
                <a:latin typeface="Calibri"/>
                <a:cs typeface="Arial" panose="020B0604020202020204" pitchFamily="34" charset="0"/>
              </a:rPr>
              <a:t>Adopte des technologies modernes et novatrices tout en réduisant la dette technique</a:t>
            </a:r>
          </a:p>
        </p:txBody>
      </p:sp>
      <p:sp>
        <p:nvSpPr>
          <p:cNvPr id="7" name="TextBox 6">
            <a:extLst>
              <a:ext uri="{FF2B5EF4-FFF2-40B4-BE49-F238E27FC236}">
                <a16:creationId xmlns:a16="http://schemas.microsoft.com/office/drawing/2014/main" id="{EFA1AAE3-0BDD-472C-BA2F-D1DD7A52C7C2}"/>
              </a:ext>
            </a:extLst>
          </p:cNvPr>
          <p:cNvSpPr txBox="1"/>
          <p:nvPr>
            <p:custDataLst>
              <p:tags r:id="rId4"/>
            </p:custDataLst>
          </p:nvPr>
        </p:nvSpPr>
        <p:spPr>
          <a:xfrm>
            <a:off x="533400" y="601225"/>
            <a:ext cx="3886200" cy="215444"/>
          </a:xfrm>
          <a:prstGeom prst="rect">
            <a:avLst/>
          </a:prstGeom>
          <a:noFill/>
        </p:spPr>
        <p:txBody>
          <a:bodyPr wrap="square">
            <a:spAutoFit/>
          </a:bodyPr>
          <a:lstStyle/>
          <a:p>
            <a:r>
              <a:rPr lang="fr-CA" sz="800" dirty="0">
                <a:hlinkClick r:id="rId13"/>
              </a:rPr>
              <a:t>Livre blanc de l’architecture intégrée cible des services et du numérique – Canada.ca</a:t>
            </a:r>
            <a:endParaRPr lang="fr-CA" sz="800" dirty="0"/>
          </a:p>
        </p:txBody>
      </p:sp>
      <p:sp>
        <p:nvSpPr>
          <p:cNvPr id="9" name="Rectangle 8">
            <a:extLst>
              <a:ext uri="{FF2B5EF4-FFF2-40B4-BE49-F238E27FC236}">
                <a16:creationId xmlns:a16="http://schemas.microsoft.com/office/drawing/2014/main" id="{2202D221-64BC-40E7-B393-15C6B15537E7}"/>
              </a:ext>
            </a:extLst>
          </p:cNvPr>
          <p:cNvSpPr/>
          <p:nvPr>
            <p:custDataLst>
              <p:tags r:id="rId5"/>
            </p:custDataLst>
          </p:nvPr>
        </p:nvSpPr>
        <p:spPr>
          <a:xfrm>
            <a:off x="533400" y="1150090"/>
            <a:ext cx="11049000" cy="365760"/>
          </a:xfrm>
          <a:prstGeom prst="rect">
            <a:avLst/>
          </a:prstGeom>
        </p:spPr>
        <p:txBody>
          <a:bodyPr wrap="square">
            <a:spAutoFit/>
          </a:bodyPr>
          <a:lstStyle/>
          <a:p>
            <a:pPr marL="342900" indent="-342900">
              <a:defRPr/>
            </a:pPr>
            <a:r>
              <a:rPr lang="fr-CA" b="1" dirty="0">
                <a:solidFill>
                  <a:prstClr val="black"/>
                </a:solidFill>
                <a:latin typeface="Aharoni" panose="02010803020104030203" pitchFamily="2" charset="-79"/>
                <a:cs typeface="Aharoni" panose="02010803020104030203" pitchFamily="2" charset="-79"/>
              </a:rPr>
              <a:t>Définit un modèle stratégique pour l’habilitation numérique des services du GC qui :</a:t>
            </a:r>
          </a:p>
        </p:txBody>
      </p:sp>
      <p:sp>
        <p:nvSpPr>
          <p:cNvPr id="11" name="TextBox 10">
            <a:extLst>
              <a:ext uri="{FF2B5EF4-FFF2-40B4-BE49-F238E27FC236}">
                <a16:creationId xmlns:a16="http://schemas.microsoft.com/office/drawing/2014/main" id="{7B46602C-9792-419A-A233-B105F0C153F8}"/>
              </a:ext>
            </a:extLst>
          </p:cNvPr>
          <p:cNvSpPr txBox="1"/>
          <p:nvPr>
            <p:custDataLst>
              <p:tags r:id="rId6"/>
            </p:custDataLst>
          </p:nvPr>
        </p:nvSpPr>
        <p:spPr>
          <a:xfrm>
            <a:off x="219750" y="2930524"/>
            <a:ext cx="389850" cy="369332"/>
          </a:xfrm>
          <a:prstGeom prst="rect">
            <a:avLst/>
          </a:prstGeom>
          <a:noFill/>
        </p:spPr>
        <p:txBody>
          <a:bodyPr wrap="none" rtlCol="0">
            <a:spAutoFit/>
          </a:bodyPr>
          <a:lstStyle/>
          <a:p>
            <a:pPr>
              <a:defRPr/>
            </a:pPr>
            <a:r>
              <a:rPr lang="fr-CA" dirty="0">
                <a:solidFill>
                  <a:prstClr val="black"/>
                </a:solidFill>
                <a:latin typeface="Calibri"/>
                <a:sym typeface="Wingdings" panose="05000000000000000000" pitchFamily="2" charset="2"/>
              </a:rPr>
              <a:t></a:t>
            </a:r>
            <a:endParaRPr lang="fr-CA" dirty="0">
              <a:solidFill>
                <a:prstClr val="black"/>
              </a:solidFill>
              <a:latin typeface="Calibri"/>
            </a:endParaRPr>
          </a:p>
        </p:txBody>
      </p:sp>
      <p:sp>
        <p:nvSpPr>
          <p:cNvPr id="12" name="TextBox 11">
            <a:extLst>
              <a:ext uri="{FF2B5EF4-FFF2-40B4-BE49-F238E27FC236}">
                <a16:creationId xmlns:a16="http://schemas.microsoft.com/office/drawing/2014/main" id="{F9CE2DB0-0C3D-4410-9A51-D9EE8B850B62}"/>
              </a:ext>
            </a:extLst>
          </p:cNvPr>
          <p:cNvSpPr txBox="1"/>
          <p:nvPr>
            <p:custDataLst>
              <p:tags r:id="rId7"/>
            </p:custDataLst>
          </p:nvPr>
        </p:nvSpPr>
        <p:spPr>
          <a:xfrm>
            <a:off x="219750" y="3709240"/>
            <a:ext cx="389850" cy="369332"/>
          </a:xfrm>
          <a:prstGeom prst="rect">
            <a:avLst/>
          </a:prstGeom>
          <a:noFill/>
        </p:spPr>
        <p:txBody>
          <a:bodyPr wrap="none" rtlCol="0">
            <a:spAutoFit/>
          </a:bodyPr>
          <a:lstStyle/>
          <a:p>
            <a:pPr>
              <a:defRPr/>
            </a:pPr>
            <a:r>
              <a:rPr lang="fr-CA" dirty="0">
                <a:solidFill>
                  <a:prstClr val="black"/>
                </a:solidFill>
                <a:latin typeface="Calibri"/>
                <a:sym typeface="Wingdings" panose="05000000000000000000" pitchFamily="2" charset="2"/>
              </a:rPr>
              <a:t></a:t>
            </a:r>
            <a:endParaRPr lang="fr-CA" dirty="0">
              <a:solidFill>
                <a:prstClr val="black"/>
              </a:solidFill>
              <a:latin typeface="Calibri"/>
            </a:endParaRPr>
          </a:p>
        </p:txBody>
      </p:sp>
      <p:sp>
        <p:nvSpPr>
          <p:cNvPr id="13" name="TextBox 12">
            <a:extLst>
              <a:ext uri="{FF2B5EF4-FFF2-40B4-BE49-F238E27FC236}">
                <a16:creationId xmlns:a16="http://schemas.microsoft.com/office/drawing/2014/main" id="{D5D903A6-86E6-4E77-9569-ED7927646B0B}"/>
              </a:ext>
            </a:extLst>
          </p:cNvPr>
          <p:cNvSpPr txBox="1"/>
          <p:nvPr>
            <p:custDataLst>
              <p:tags r:id="rId8"/>
            </p:custDataLst>
          </p:nvPr>
        </p:nvSpPr>
        <p:spPr>
          <a:xfrm>
            <a:off x="242610" y="1897392"/>
            <a:ext cx="389850" cy="369332"/>
          </a:xfrm>
          <a:prstGeom prst="rect">
            <a:avLst/>
          </a:prstGeom>
          <a:noFill/>
        </p:spPr>
        <p:txBody>
          <a:bodyPr wrap="none" rtlCol="0">
            <a:spAutoFit/>
          </a:bodyPr>
          <a:lstStyle/>
          <a:p>
            <a:pPr>
              <a:defRPr/>
            </a:pPr>
            <a:r>
              <a:rPr lang="fr-CA" dirty="0">
                <a:solidFill>
                  <a:prstClr val="black"/>
                </a:solidFill>
                <a:latin typeface="Calibri"/>
                <a:sym typeface="Wingdings" panose="05000000000000000000" pitchFamily="2" charset="2"/>
              </a:rPr>
              <a:t></a:t>
            </a:r>
            <a:endParaRPr lang="fr-CA" dirty="0">
              <a:solidFill>
                <a:prstClr val="black"/>
              </a:solidFill>
              <a:latin typeface="Calibri"/>
            </a:endParaRPr>
          </a:p>
        </p:txBody>
      </p:sp>
      <p:sp>
        <p:nvSpPr>
          <p:cNvPr id="14" name="TextBox 13">
            <a:extLst>
              <a:ext uri="{FF2B5EF4-FFF2-40B4-BE49-F238E27FC236}">
                <a16:creationId xmlns:a16="http://schemas.microsoft.com/office/drawing/2014/main" id="{65D4C6E0-473C-4745-8FA4-A30C0AFE5757}"/>
              </a:ext>
            </a:extLst>
          </p:cNvPr>
          <p:cNvSpPr txBox="1"/>
          <p:nvPr>
            <p:custDataLst>
              <p:tags r:id="rId9"/>
            </p:custDataLst>
          </p:nvPr>
        </p:nvSpPr>
        <p:spPr>
          <a:xfrm>
            <a:off x="215255" y="4757537"/>
            <a:ext cx="389850" cy="369332"/>
          </a:xfrm>
          <a:prstGeom prst="rect">
            <a:avLst/>
          </a:prstGeom>
          <a:noFill/>
        </p:spPr>
        <p:txBody>
          <a:bodyPr wrap="none" rtlCol="0">
            <a:spAutoFit/>
          </a:bodyPr>
          <a:lstStyle/>
          <a:p>
            <a:pPr>
              <a:defRPr/>
            </a:pPr>
            <a:r>
              <a:rPr lang="fr-CA" dirty="0">
                <a:solidFill>
                  <a:prstClr val="black"/>
                </a:solidFill>
                <a:latin typeface="Calibri"/>
                <a:sym typeface="Wingdings" panose="05000000000000000000" pitchFamily="2" charset="2"/>
              </a:rPr>
              <a:t></a:t>
            </a:r>
            <a:endParaRPr lang="fr-CA" dirty="0">
              <a:solidFill>
                <a:prstClr val="black"/>
              </a:solidFill>
              <a:latin typeface="Calibri"/>
            </a:endParaRPr>
          </a:p>
        </p:txBody>
      </p:sp>
      <p:pic>
        <p:nvPicPr>
          <p:cNvPr id="15" name="Picture 4">
            <a:extLst>
              <a:ext uri="{FF2B5EF4-FFF2-40B4-BE49-F238E27FC236}">
                <a16:creationId xmlns:a16="http://schemas.microsoft.com/office/drawing/2014/main" id="{5E88E16D-48F9-4ABF-92E1-F75F995E2F22}"/>
              </a:ext>
            </a:extLst>
          </p:cNvPr>
          <p:cNvPicPr>
            <a:picLocks noChangeAspect="1" noChangeArrowheads="1"/>
          </p:cNvPicPr>
          <p:nvPr>
            <p:custDataLst>
              <p:tags r:id="rId10"/>
            </p:custDataLst>
          </p:nvPr>
        </p:nvPicPr>
        <p:blipFill>
          <a:blip r:embed="rId14">
            <a:extLst>
              <a:ext uri="{28A0092B-C50C-407E-A947-70E740481C1C}">
                <a14:useLocalDpi xmlns:a14="http://schemas.microsoft.com/office/drawing/2010/main" val="0"/>
              </a:ext>
            </a:extLst>
          </a:blip>
          <a:stretch>
            <a:fillRect/>
          </a:stretch>
        </p:blipFill>
        <p:spPr bwMode="auto">
          <a:xfrm>
            <a:off x="4249481" y="1785372"/>
            <a:ext cx="7847027" cy="4439837"/>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802513"/>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xmlns:p15="http://schemas.microsoft.com/office/powerpoint/2012/main" xmlns:p159="http://schemas.microsoft.com/office/powerpoint/2015/09/ma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4E3175-44B0-4721-9A8A-08B09370DD14}"/>
              </a:ext>
            </a:extLst>
          </p:cNvPr>
          <p:cNvSpPr>
            <a:spLocks noGrp="1"/>
          </p:cNvSpPr>
          <p:nvPr>
            <p:ph type="sldNum" sz="quarter" idx="12"/>
            <p:custDataLst>
              <p:tags r:id="rId1"/>
            </p:custDataLst>
          </p:nvPr>
        </p:nvSpPr>
        <p:spPr>
          <a:xfrm>
            <a:off x="11734800" y="6464300"/>
            <a:ext cx="457200" cy="365125"/>
          </a:xfrm>
        </p:spPr>
        <p:txBody>
          <a:bodyPr/>
          <a:lstStyle/>
          <a:p>
            <a:fld id="{32D4B517-E49B-41B6-9DBC-23634E0F1CDC}" type="slidenum">
              <a:rPr lang="fr-CA" sz="800" smtClean="0"/>
              <a:t>6</a:t>
            </a:fld>
            <a:endParaRPr lang="fr-CA" sz="800"/>
          </a:p>
        </p:txBody>
      </p:sp>
      <p:sp>
        <p:nvSpPr>
          <p:cNvPr id="3" name="Text Placeholder 2">
            <a:extLst>
              <a:ext uri="{FF2B5EF4-FFF2-40B4-BE49-F238E27FC236}">
                <a16:creationId xmlns:a16="http://schemas.microsoft.com/office/drawing/2014/main" id="{8FD2E175-CB9E-487A-917C-E2694562B7A6}"/>
              </a:ext>
            </a:extLst>
          </p:cNvPr>
          <p:cNvSpPr>
            <a:spLocks noGrp="1"/>
          </p:cNvSpPr>
          <p:nvPr>
            <p:ph type="body" sz="quarter" idx="11"/>
            <p:custDataLst>
              <p:tags r:id="rId2"/>
            </p:custDataLst>
          </p:nvPr>
        </p:nvSpPr>
        <p:spPr>
          <a:xfrm>
            <a:off x="591082" y="112496"/>
            <a:ext cx="11556855" cy="608812"/>
          </a:xfrm>
        </p:spPr>
        <p:txBody>
          <a:bodyPr/>
          <a:lstStyle/>
          <a:p>
            <a:r>
              <a:rPr lang="fr-CA" sz="2400" b="1" dirty="0"/>
              <a:t>Rôle de l’équipe de l’architecture intégrée du GC du Secrétariat du Conseil du Trésor du Canada (SCT) </a:t>
            </a:r>
          </a:p>
          <a:p>
            <a:endParaRPr lang="fr-CA" dirty="0"/>
          </a:p>
        </p:txBody>
      </p:sp>
      <p:grpSp>
        <p:nvGrpSpPr>
          <p:cNvPr id="4" name="Group 3">
            <a:extLst>
              <a:ext uri="{FF2B5EF4-FFF2-40B4-BE49-F238E27FC236}">
                <a16:creationId xmlns:a16="http://schemas.microsoft.com/office/drawing/2014/main" id="{8D73E41A-ABD6-4F1A-A2C3-ED0B7AB5028C}"/>
              </a:ext>
            </a:extLst>
          </p:cNvPr>
          <p:cNvGrpSpPr/>
          <p:nvPr>
            <p:custDataLst>
              <p:tags r:id="rId3"/>
            </p:custDataLst>
          </p:nvPr>
        </p:nvGrpSpPr>
        <p:grpSpPr>
          <a:xfrm>
            <a:off x="591082" y="1955228"/>
            <a:ext cx="914400" cy="914400"/>
            <a:chOff x="231728" y="2710545"/>
            <a:chExt cx="1728192" cy="1872208"/>
          </a:xfrm>
        </p:grpSpPr>
        <p:sp>
          <p:nvSpPr>
            <p:cNvPr id="7" name="Rectangle 6">
              <a:extLst>
                <a:ext uri="{FF2B5EF4-FFF2-40B4-BE49-F238E27FC236}">
                  <a16:creationId xmlns:a16="http://schemas.microsoft.com/office/drawing/2014/main" id="{DE5C6F43-F8DF-402A-BAB9-28D3E1D87ECA}"/>
                </a:ext>
              </a:extLst>
            </p:cNvPr>
            <p:cNvSpPr/>
            <p:nvPr/>
          </p:nvSpPr>
          <p:spPr>
            <a:xfrm>
              <a:off x="231728" y="2710545"/>
              <a:ext cx="1728192" cy="1872208"/>
            </a:xfrm>
            <a:prstGeom prst="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1350"/>
            </a:p>
          </p:txBody>
        </p:sp>
        <p:grpSp>
          <p:nvGrpSpPr>
            <p:cNvPr id="8" name="Group 7">
              <a:extLst>
                <a:ext uri="{FF2B5EF4-FFF2-40B4-BE49-F238E27FC236}">
                  <a16:creationId xmlns:a16="http://schemas.microsoft.com/office/drawing/2014/main" id="{BD10D320-A2E3-45A9-925E-0BAE641D8689}"/>
                </a:ext>
              </a:extLst>
            </p:cNvPr>
            <p:cNvGrpSpPr/>
            <p:nvPr/>
          </p:nvGrpSpPr>
          <p:grpSpPr>
            <a:xfrm>
              <a:off x="332674" y="3019257"/>
              <a:ext cx="1402485" cy="1151877"/>
              <a:chOff x="3089893" y="1268760"/>
              <a:chExt cx="797360" cy="577193"/>
            </a:xfrm>
          </p:grpSpPr>
          <p:sp>
            <p:nvSpPr>
              <p:cNvPr id="9" name="Freeform 11">
                <a:extLst>
                  <a:ext uri="{FF2B5EF4-FFF2-40B4-BE49-F238E27FC236}">
                    <a16:creationId xmlns:a16="http://schemas.microsoft.com/office/drawing/2014/main" id="{E94E6940-5021-4A0E-86EF-82394EAB4F55}"/>
                  </a:ext>
                </a:extLst>
              </p:cNvPr>
              <p:cNvSpPr>
                <a:spLocks noEditPoints="1"/>
              </p:cNvSpPr>
              <p:nvPr/>
            </p:nvSpPr>
            <p:spPr bwMode="auto">
              <a:xfrm>
                <a:off x="3259277" y="1268760"/>
                <a:ext cx="627976" cy="577193"/>
              </a:xfrm>
              <a:custGeom>
                <a:avLst/>
                <a:gdLst>
                  <a:gd name="T0" fmla="*/ 68 w 215"/>
                  <a:gd name="T1" fmla="*/ 67 h 197"/>
                  <a:gd name="T2" fmla="*/ 149 w 215"/>
                  <a:gd name="T3" fmla="*/ 66 h 197"/>
                  <a:gd name="T4" fmla="*/ 152 w 215"/>
                  <a:gd name="T5" fmla="*/ 70 h 197"/>
                  <a:gd name="T6" fmla="*/ 147 w 215"/>
                  <a:gd name="T7" fmla="*/ 81 h 197"/>
                  <a:gd name="T8" fmla="*/ 66 w 215"/>
                  <a:gd name="T9" fmla="*/ 83 h 197"/>
                  <a:gd name="T10" fmla="*/ 63 w 215"/>
                  <a:gd name="T11" fmla="*/ 78 h 197"/>
                  <a:gd name="T12" fmla="*/ 77 w 215"/>
                  <a:gd name="T13" fmla="*/ 37 h 197"/>
                  <a:gd name="T14" fmla="*/ 82 w 215"/>
                  <a:gd name="T15" fmla="*/ 33 h 197"/>
                  <a:gd name="T16" fmla="*/ 163 w 215"/>
                  <a:gd name="T17" fmla="*/ 35 h 197"/>
                  <a:gd name="T18" fmla="*/ 160 w 215"/>
                  <a:gd name="T19" fmla="*/ 46 h 197"/>
                  <a:gd name="T20" fmla="*/ 155 w 215"/>
                  <a:gd name="T21" fmla="*/ 50 h 197"/>
                  <a:gd name="T22" fmla="*/ 74 w 215"/>
                  <a:gd name="T23" fmla="*/ 48 h 197"/>
                  <a:gd name="T24" fmla="*/ 77 w 215"/>
                  <a:gd name="T25" fmla="*/ 37 h 197"/>
                  <a:gd name="T26" fmla="*/ 202 w 215"/>
                  <a:gd name="T27" fmla="*/ 47 h 197"/>
                  <a:gd name="T28" fmla="*/ 159 w 215"/>
                  <a:gd name="T29" fmla="*/ 179 h 197"/>
                  <a:gd name="T30" fmla="*/ 34 w 215"/>
                  <a:gd name="T31" fmla="*/ 181 h 197"/>
                  <a:gd name="T32" fmla="*/ 15 w 215"/>
                  <a:gd name="T33" fmla="*/ 167 h 197"/>
                  <a:gd name="T34" fmla="*/ 132 w 215"/>
                  <a:gd name="T35" fmla="*/ 165 h 197"/>
                  <a:gd name="T36" fmla="*/ 157 w 215"/>
                  <a:gd name="T37" fmla="*/ 141 h 197"/>
                  <a:gd name="T38" fmla="*/ 190 w 215"/>
                  <a:gd name="T39" fmla="*/ 8 h 197"/>
                  <a:gd name="T40" fmla="*/ 78 w 215"/>
                  <a:gd name="T41" fmla="*/ 0 h 197"/>
                  <a:gd name="T42" fmla="*/ 71 w 215"/>
                  <a:gd name="T43" fmla="*/ 1 h 197"/>
                  <a:gd name="T44" fmla="*/ 61 w 215"/>
                  <a:gd name="T45" fmla="*/ 2 h 197"/>
                  <a:gd name="T46" fmla="*/ 55 w 215"/>
                  <a:gd name="T47" fmla="*/ 9 h 197"/>
                  <a:gd name="T48" fmla="*/ 51 w 215"/>
                  <a:gd name="T49" fmla="*/ 18 h 197"/>
                  <a:gd name="T50" fmla="*/ 47 w 215"/>
                  <a:gd name="T51" fmla="*/ 25 h 197"/>
                  <a:gd name="T52" fmla="*/ 43 w 215"/>
                  <a:gd name="T53" fmla="*/ 30 h 197"/>
                  <a:gd name="T54" fmla="*/ 44 w 215"/>
                  <a:gd name="T55" fmla="*/ 37 h 197"/>
                  <a:gd name="T56" fmla="*/ 35 w 215"/>
                  <a:gd name="T57" fmla="*/ 60 h 197"/>
                  <a:gd name="T58" fmla="*/ 29 w 215"/>
                  <a:gd name="T59" fmla="*/ 67 h 197"/>
                  <a:gd name="T60" fmla="*/ 29 w 215"/>
                  <a:gd name="T61" fmla="*/ 74 h 197"/>
                  <a:gd name="T62" fmla="*/ 21 w 215"/>
                  <a:gd name="T63" fmla="*/ 98 h 197"/>
                  <a:gd name="T64" fmla="*/ 16 w 215"/>
                  <a:gd name="T65" fmla="*/ 104 h 197"/>
                  <a:gd name="T66" fmla="*/ 16 w 215"/>
                  <a:gd name="T67" fmla="*/ 112 h 197"/>
                  <a:gd name="T68" fmla="*/ 7 w 215"/>
                  <a:gd name="T69" fmla="*/ 135 h 197"/>
                  <a:gd name="T70" fmla="*/ 3 w 215"/>
                  <a:gd name="T71" fmla="*/ 141 h 197"/>
                  <a:gd name="T72" fmla="*/ 2 w 215"/>
                  <a:gd name="T73" fmla="*/ 146 h 197"/>
                  <a:gd name="T74" fmla="*/ 2 w 215"/>
                  <a:gd name="T75" fmla="*/ 154 h 197"/>
                  <a:gd name="T76" fmla="*/ 2 w 215"/>
                  <a:gd name="T77" fmla="*/ 174 h 197"/>
                  <a:gd name="T78" fmla="*/ 34 w 215"/>
                  <a:gd name="T79" fmla="*/ 197 h 197"/>
                  <a:gd name="T80" fmla="*/ 168 w 215"/>
                  <a:gd name="T81" fmla="*/ 192 h 197"/>
                  <a:gd name="T82" fmla="*/ 213 w 215"/>
                  <a:gd name="T83" fmla="*/ 62 h 197"/>
                  <a:gd name="T84" fmla="*/ 203 w 215"/>
                  <a:gd name="T85" fmla="*/ 4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 h="197">
                    <a:moveTo>
                      <a:pt x="66" y="70"/>
                    </a:moveTo>
                    <a:cubicBezTo>
                      <a:pt x="68" y="67"/>
                      <a:pt x="68" y="67"/>
                      <a:pt x="68" y="67"/>
                    </a:cubicBezTo>
                    <a:cubicBezTo>
                      <a:pt x="71" y="66"/>
                      <a:pt x="71" y="66"/>
                      <a:pt x="71" y="66"/>
                    </a:cubicBezTo>
                    <a:cubicBezTo>
                      <a:pt x="149" y="66"/>
                      <a:pt x="149" y="66"/>
                      <a:pt x="149" y="66"/>
                    </a:cubicBezTo>
                    <a:cubicBezTo>
                      <a:pt x="152" y="67"/>
                      <a:pt x="152" y="67"/>
                      <a:pt x="152" y="67"/>
                    </a:cubicBezTo>
                    <a:cubicBezTo>
                      <a:pt x="152" y="70"/>
                      <a:pt x="152" y="70"/>
                      <a:pt x="152" y="70"/>
                    </a:cubicBezTo>
                    <a:cubicBezTo>
                      <a:pt x="149" y="78"/>
                      <a:pt x="149" y="78"/>
                      <a:pt x="149" y="78"/>
                    </a:cubicBezTo>
                    <a:cubicBezTo>
                      <a:pt x="147" y="81"/>
                      <a:pt x="147" y="81"/>
                      <a:pt x="147" y="81"/>
                    </a:cubicBezTo>
                    <a:cubicBezTo>
                      <a:pt x="144" y="83"/>
                      <a:pt x="144" y="83"/>
                      <a:pt x="144" y="83"/>
                    </a:cubicBezTo>
                    <a:cubicBezTo>
                      <a:pt x="66" y="83"/>
                      <a:pt x="66" y="83"/>
                      <a:pt x="66" y="83"/>
                    </a:cubicBezTo>
                    <a:cubicBezTo>
                      <a:pt x="64" y="81"/>
                      <a:pt x="64" y="81"/>
                      <a:pt x="64" y="81"/>
                    </a:cubicBezTo>
                    <a:cubicBezTo>
                      <a:pt x="63" y="78"/>
                      <a:pt x="63" y="78"/>
                      <a:pt x="63" y="78"/>
                    </a:cubicBezTo>
                    <a:lnTo>
                      <a:pt x="66" y="70"/>
                    </a:lnTo>
                    <a:close/>
                    <a:moveTo>
                      <a:pt x="77" y="37"/>
                    </a:moveTo>
                    <a:cubicBezTo>
                      <a:pt x="79" y="35"/>
                      <a:pt x="79" y="35"/>
                      <a:pt x="79" y="35"/>
                    </a:cubicBezTo>
                    <a:cubicBezTo>
                      <a:pt x="82" y="33"/>
                      <a:pt x="82" y="33"/>
                      <a:pt x="82" y="33"/>
                    </a:cubicBezTo>
                    <a:cubicBezTo>
                      <a:pt x="160" y="33"/>
                      <a:pt x="160" y="33"/>
                      <a:pt x="160" y="33"/>
                    </a:cubicBezTo>
                    <a:cubicBezTo>
                      <a:pt x="163" y="35"/>
                      <a:pt x="163" y="35"/>
                      <a:pt x="163" y="35"/>
                    </a:cubicBezTo>
                    <a:cubicBezTo>
                      <a:pt x="163" y="37"/>
                      <a:pt x="163" y="37"/>
                      <a:pt x="163" y="37"/>
                    </a:cubicBezTo>
                    <a:cubicBezTo>
                      <a:pt x="160" y="46"/>
                      <a:pt x="160" y="46"/>
                      <a:pt x="160" y="46"/>
                    </a:cubicBezTo>
                    <a:cubicBezTo>
                      <a:pt x="158" y="48"/>
                      <a:pt x="158" y="48"/>
                      <a:pt x="158" y="48"/>
                    </a:cubicBezTo>
                    <a:cubicBezTo>
                      <a:pt x="155" y="50"/>
                      <a:pt x="155" y="50"/>
                      <a:pt x="155" y="50"/>
                    </a:cubicBezTo>
                    <a:cubicBezTo>
                      <a:pt x="77" y="50"/>
                      <a:pt x="77" y="50"/>
                      <a:pt x="77" y="50"/>
                    </a:cubicBezTo>
                    <a:cubicBezTo>
                      <a:pt x="74" y="48"/>
                      <a:pt x="74" y="48"/>
                      <a:pt x="74" y="48"/>
                    </a:cubicBezTo>
                    <a:cubicBezTo>
                      <a:pt x="74" y="46"/>
                      <a:pt x="74" y="46"/>
                      <a:pt x="74" y="46"/>
                    </a:cubicBezTo>
                    <a:lnTo>
                      <a:pt x="77" y="37"/>
                    </a:lnTo>
                    <a:close/>
                    <a:moveTo>
                      <a:pt x="203" y="40"/>
                    </a:moveTo>
                    <a:cubicBezTo>
                      <a:pt x="203" y="43"/>
                      <a:pt x="203" y="45"/>
                      <a:pt x="202" y="47"/>
                    </a:cubicBezTo>
                    <a:cubicBezTo>
                      <a:pt x="164" y="174"/>
                      <a:pt x="164" y="174"/>
                      <a:pt x="164" y="174"/>
                    </a:cubicBezTo>
                    <a:cubicBezTo>
                      <a:pt x="163" y="176"/>
                      <a:pt x="162" y="178"/>
                      <a:pt x="159" y="179"/>
                    </a:cubicBezTo>
                    <a:cubicBezTo>
                      <a:pt x="157" y="180"/>
                      <a:pt x="155" y="181"/>
                      <a:pt x="152" y="181"/>
                    </a:cubicBezTo>
                    <a:cubicBezTo>
                      <a:pt x="34" y="181"/>
                      <a:pt x="34" y="181"/>
                      <a:pt x="34" y="181"/>
                    </a:cubicBezTo>
                    <a:cubicBezTo>
                      <a:pt x="23" y="181"/>
                      <a:pt x="17" y="178"/>
                      <a:pt x="15" y="172"/>
                    </a:cubicBezTo>
                    <a:cubicBezTo>
                      <a:pt x="14" y="170"/>
                      <a:pt x="14" y="168"/>
                      <a:pt x="15" y="167"/>
                    </a:cubicBezTo>
                    <a:cubicBezTo>
                      <a:pt x="16" y="165"/>
                      <a:pt x="18" y="165"/>
                      <a:pt x="20" y="165"/>
                    </a:cubicBezTo>
                    <a:cubicBezTo>
                      <a:pt x="132" y="165"/>
                      <a:pt x="132" y="165"/>
                      <a:pt x="132" y="165"/>
                    </a:cubicBezTo>
                    <a:cubicBezTo>
                      <a:pt x="140" y="165"/>
                      <a:pt x="145" y="163"/>
                      <a:pt x="148" y="160"/>
                    </a:cubicBezTo>
                    <a:cubicBezTo>
                      <a:pt x="151" y="157"/>
                      <a:pt x="154" y="151"/>
                      <a:pt x="157" y="141"/>
                    </a:cubicBezTo>
                    <a:cubicBezTo>
                      <a:pt x="192" y="24"/>
                      <a:pt x="192" y="24"/>
                      <a:pt x="192" y="24"/>
                    </a:cubicBezTo>
                    <a:cubicBezTo>
                      <a:pt x="194" y="18"/>
                      <a:pt x="194" y="12"/>
                      <a:pt x="190" y="8"/>
                    </a:cubicBezTo>
                    <a:cubicBezTo>
                      <a:pt x="187" y="3"/>
                      <a:pt x="182" y="0"/>
                      <a:pt x="176" y="0"/>
                    </a:cubicBezTo>
                    <a:cubicBezTo>
                      <a:pt x="78" y="0"/>
                      <a:pt x="78" y="0"/>
                      <a:pt x="78" y="0"/>
                    </a:cubicBezTo>
                    <a:cubicBezTo>
                      <a:pt x="77" y="0"/>
                      <a:pt x="75" y="1"/>
                      <a:pt x="71" y="2"/>
                    </a:cubicBezTo>
                    <a:cubicBezTo>
                      <a:pt x="71" y="1"/>
                      <a:pt x="71" y="1"/>
                      <a:pt x="71" y="1"/>
                    </a:cubicBezTo>
                    <a:cubicBezTo>
                      <a:pt x="69" y="1"/>
                      <a:pt x="67" y="0"/>
                      <a:pt x="65" y="1"/>
                    </a:cubicBezTo>
                    <a:cubicBezTo>
                      <a:pt x="61" y="2"/>
                      <a:pt x="61" y="2"/>
                      <a:pt x="61" y="2"/>
                    </a:cubicBezTo>
                    <a:cubicBezTo>
                      <a:pt x="57" y="5"/>
                      <a:pt x="57" y="5"/>
                      <a:pt x="57" y="5"/>
                    </a:cubicBezTo>
                    <a:cubicBezTo>
                      <a:pt x="55" y="9"/>
                      <a:pt x="55" y="9"/>
                      <a:pt x="55" y="9"/>
                    </a:cubicBezTo>
                    <a:cubicBezTo>
                      <a:pt x="53" y="14"/>
                      <a:pt x="53" y="14"/>
                      <a:pt x="53" y="14"/>
                    </a:cubicBezTo>
                    <a:cubicBezTo>
                      <a:pt x="51" y="18"/>
                      <a:pt x="51" y="18"/>
                      <a:pt x="51" y="18"/>
                    </a:cubicBezTo>
                    <a:cubicBezTo>
                      <a:pt x="49" y="22"/>
                      <a:pt x="49" y="22"/>
                      <a:pt x="49" y="22"/>
                    </a:cubicBezTo>
                    <a:cubicBezTo>
                      <a:pt x="47" y="25"/>
                      <a:pt x="47" y="25"/>
                      <a:pt x="47" y="25"/>
                    </a:cubicBezTo>
                    <a:cubicBezTo>
                      <a:pt x="44" y="28"/>
                      <a:pt x="44" y="28"/>
                      <a:pt x="44" y="28"/>
                    </a:cubicBezTo>
                    <a:cubicBezTo>
                      <a:pt x="43" y="30"/>
                      <a:pt x="43" y="30"/>
                      <a:pt x="43" y="30"/>
                    </a:cubicBezTo>
                    <a:cubicBezTo>
                      <a:pt x="43" y="33"/>
                      <a:pt x="43" y="33"/>
                      <a:pt x="43" y="33"/>
                    </a:cubicBezTo>
                    <a:cubicBezTo>
                      <a:pt x="44" y="37"/>
                      <a:pt x="44" y="37"/>
                      <a:pt x="44" y="37"/>
                    </a:cubicBezTo>
                    <a:cubicBezTo>
                      <a:pt x="43" y="40"/>
                      <a:pt x="42" y="44"/>
                      <a:pt x="40" y="49"/>
                    </a:cubicBezTo>
                    <a:cubicBezTo>
                      <a:pt x="38" y="54"/>
                      <a:pt x="36" y="58"/>
                      <a:pt x="35" y="60"/>
                    </a:cubicBezTo>
                    <a:cubicBezTo>
                      <a:pt x="32" y="63"/>
                      <a:pt x="32" y="63"/>
                      <a:pt x="32" y="63"/>
                    </a:cubicBezTo>
                    <a:cubicBezTo>
                      <a:pt x="29" y="67"/>
                      <a:pt x="29" y="67"/>
                      <a:pt x="29" y="67"/>
                    </a:cubicBezTo>
                    <a:cubicBezTo>
                      <a:pt x="29" y="67"/>
                      <a:pt x="29" y="68"/>
                      <a:pt x="29" y="70"/>
                    </a:cubicBezTo>
                    <a:cubicBezTo>
                      <a:pt x="29" y="72"/>
                      <a:pt x="29" y="74"/>
                      <a:pt x="29" y="74"/>
                    </a:cubicBezTo>
                    <a:cubicBezTo>
                      <a:pt x="29" y="77"/>
                      <a:pt x="28" y="81"/>
                      <a:pt x="26" y="86"/>
                    </a:cubicBezTo>
                    <a:cubicBezTo>
                      <a:pt x="24" y="91"/>
                      <a:pt x="23" y="95"/>
                      <a:pt x="21" y="98"/>
                    </a:cubicBezTo>
                    <a:cubicBezTo>
                      <a:pt x="19" y="101"/>
                      <a:pt x="19" y="101"/>
                      <a:pt x="19" y="101"/>
                    </a:cubicBezTo>
                    <a:cubicBezTo>
                      <a:pt x="16" y="104"/>
                      <a:pt x="16" y="104"/>
                      <a:pt x="16" y="104"/>
                    </a:cubicBezTo>
                    <a:cubicBezTo>
                      <a:pt x="17" y="108"/>
                      <a:pt x="17" y="108"/>
                      <a:pt x="17" y="108"/>
                    </a:cubicBezTo>
                    <a:cubicBezTo>
                      <a:pt x="16" y="112"/>
                      <a:pt x="16" y="112"/>
                      <a:pt x="16" y="112"/>
                    </a:cubicBezTo>
                    <a:cubicBezTo>
                      <a:pt x="16" y="115"/>
                      <a:pt x="14" y="119"/>
                      <a:pt x="13" y="124"/>
                    </a:cubicBezTo>
                    <a:cubicBezTo>
                      <a:pt x="11" y="128"/>
                      <a:pt x="9" y="132"/>
                      <a:pt x="7" y="135"/>
                    </a:cubicBezTo>
                    <a:cubicBezTo>
                      <a:pt x="5" y="138"/>
                      <a:pt x="5" y="138"/>
                      <a:pt x="5" y="138"/>
                    </a:cubicBezTo>
                    <a:cubicBezTo>
                      <a:pt x="3" y="141"/>
                      <a:pt x="3" y="141"/>
                      <a:pt x="3" y="141"/>
                    </a:cubicBezTo>
                    <a:cubicBezTo>
                      <a:pt x="2" y="144"/>
                      <a:pt x="2" y="144"/>
                      <a:pt x="2" y="144"/>
                    </a:cubicBezTo>
                    <a:cubicBezTo>
                      <a:pt x="2" y="146"/>
                      <a:pt x="2" y="146"/>
                      <a:pt x="2" y="146"/>
                    </a:cubicBezTo>
                    <a:cubicBezTo>
                      <a:pt x="2" y="149"/>
                      <a:pt x="2" y="149"/>
                      <a:pt x="2" y="149"/>
                    </a:cubicBezTo>
                    <a:cubicBezTo>
                      <a:pt x="2" y="150"/>
                      <a:pt x="2" y="152"/>
                      <a:pt x="2" y="154"/>
                    </a:cubicBezTo>
                    <a:cubicBezTo>
                      <a:pt x="2" y="156"/>
                      <a:pt x="1" y="157"/>
                      <a:pt x="1" y="157"/>
                    </a:cubicBezTo>
                    <a:cubicBezTo>
                      <a:pt x="0" y="163"/>
                      <a:pt x="0" y="168"/>
                      <a:pt x="2" y="174"/>
                    </a:cubicBezTo>
                    <a:cubicBezTo>
                      <a:pt x="4" y="180"/>
                      <a:pt x="8" y="186"/>
                      <a:pt x="14" y="191"/>
                    </a:cubicBezTo>
                    <a:cubicBezTo>
                      <a:pt x="21" y="195"/>
                      <a:pt x="27" y="197"/>
                      <a:pt x="34" y="197"/>
                    </a:cubicBezTo>
                    <a:cubicBezTo>
                      <a:pt x="152" y="197"/>
                      <a:pt x="152" y="197"/>
                      <a:pt x="152" y="197"/>
                    </a:cubicBezTo>
                    <a:cubicBezTo>
                      <a:pt x="157" y="197"/>
                      <a:pt x="163" y="196"/>
                      <a:pt x="168" y="192"/>
                    </a:cubicBezTo>
                    <a:cubicBezTo>
                      <a:pt x="173" y="188"/>
                      <a:pt x="176" y="184"/>
                      <a:pt x="177" y="178"/>
                    </a:cubicBezTo>
                    <a:cubicBezTo>
                      <a:pt x="213" y="62"/>
                      <a:pt x="213" y="62"/>
                      <a:pt x="213" y="62"/>
                    </a:cubicBezTo>
                    <a:cubicBezTo>
                      <a:pt x="215" y="56"/>
                      <a:pt x="214" y="50"/>
                      <a:pt x="210" y="45"/>
                    </a:cubicBezTo>
                    <a:cubicBezTo>
                      <a:pt x="209" y="43"/>
                      <a:pt x="206" y="41"/>
                      <a:pt x="203" y="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p>
            </p:txBody>
          </p:sp>
          <p:grpSp>
            <p:nvGrpSpPr>
              <p:cNvPr id="10" name="Group 9">
                <a:extLst>
                  <a:ext uri="{FF2B5EF4-FFF2-40B4-BE49-F238E27FC236}">
                    <a16:creationId xmlns:a16="http://schemas.microsoft.com/office/drawing/2014/main" id="{ED6AD0E5-9A50-4A56-ACE1-AA6B38584587}"/>
                  </a:ext>
                </a:extLst>
              </p:cNvPr>
              <p:cNvGrpSpPr/>
              <p:nvPr/>
            </p:nvGrpSpPr>
            <p:grpSpPr>
              <a:xfrm>
                <a:off x="3089893" y="1308608"/>
                <a:ext cx="381794" cy="381794"/>
                <a:chOff x="3520900" y="1568823"/>
                <a:chExt cx="381794" cy="381794"/>
              </a:xfrm>
            </p:grpSpPr>
            <p:sp>
              <p:nvSpPr>
                <p:cNvPr id="11" name="Oval 10">
                  <a:extLst>
                    <a:ext uri="{FF2B5EF4-FFF2-40B4-BE49-F238E27FC236}">
                      <a16:creationId xmlns:a16="http://schemas.microsoft.com/office/drawing/2014/main" id="{48CCD1B6-1B09-4B4C-95B9-FA04BF953E71}"/>
                    </a:ext>
                  </a:extLst>
                </p:cNvPr>
                <p:cNvSpPr/>
                <p:nvPr/>
              </p:nvSpPr>
              <p:spPr>
                <a:xfrm>
                  <a:off x="3520900" y="1568823"/>
                  <a:ext cx="381794" cy="38179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 name="Picture 11">
                  <a:extLst>
                    <a:ext uri="{FF2B5EF4-FFF2-40B4-BE49-F238E27FC236}">
                      <a16:creationId xmlns:a16="http://schemas.microsoft.com/office/drawing/2014/main" id="{E72AA60E-5964-499B-A779-CCB2DD34D0E7}"/>
                    </a:ext>
                  </a:extLst>
                </p:cNvPr>
                <p:cNvPicPr>
                  <a:picLocks noChangeAspect="1"/>
                </p:cNvPicPr>
                <p:nvPr/>
              </p:nvPicPr>
              <p:blipFill>
                <a:blip r:embed="rId17"/>
                <a:stretch>
                  <a:fillRect/>
                </a:stretch>
              </p:blipFill>
              <p:spPr>
                <a:xfrm>
                  <a:off x="3594256" y="1623018"/>
                  <a:ext cx="235082" cy="290111"/>
                </a:xfrm>
                <a:prstGeom prst="rect">
                  <a:avLst/>
                </a:prstGeom>
                <a:gradFill>
                  <a:gsLst>
                    <a:gs pos="100000">
                      <a:srgbClr val="679897"/>
                    </a:gs>
                    <a:gs pos="2000">
                      <a:srgbClr val="467EAC"/>
                    </a:gs>
                  </a:gsLst>
                  <a:lin ang="5400000" scaled="0"/>
                </a:gradFill>
                <a:ln>
                  <a:noFill/>
                </a:ln>
              </p:spPr>
            </p:pic>
          </p:grpSp>
        </p:grpSp>
      </p:grpSp>
      <p:grpSp>
        <p:nvGrpSpPr>
          <p:cNvPr id="5" name="Group 4">
            <a:extLst>
              <a:ext uri="{FF2B5EF4-FFF2-40B4-BE49-F238E27FC236}">
                <a16:creationId xmlns:a16="http://schemas.microsoft.com/office/drawing/2014/main" id="{953CB579-7B9B-4F10-900D-1839249F523B}"/>
              </a:ext>
            </a:extLst>
          </p:cNvPr>
          <p:cNvGrpSpPr/>
          <p:nvPr>
            <p:custDataLst>
              <p:tags r:id="rId4"/>
            </p:custDataLst>
          </p:nvPr>
        </p:nvGrpSpPr>
        <p:grpSpPr>
          <a:xfrm>
            <a:off x="3317424" y="1978640"/>
            <a:ext cx="914400" cy="914400"/>
            <a:chOff x="4009861" y="2168860"/>
            <a:chExt cx="1764196" cy="1836204"/>
          </a:xfrm>
        </p:grpSpPr>
        <p:sp>
          <p:nvSpPr>
            <p:cNvPr id="14" name="Rectangle 13">
              <a:extLst>
                <a:ext uri="{FF2B5EF4-FFF2-40B4-BE49-F238E27FC236}">
                  <a16:creationId xmlns:a16="http://schemas.microsoft.com/office/drawing/2014/main" id="{6BE596C3-7718-42ED-A566-41580B9C26F5}"/>
                </a:ext>
              </a:extLst>
            </p:cNvPr>
            <p:cNvSpPr/>
            <p:nvPr/>
          </p:nvSpPr>
          <p:spPr>
            <a:xfrm>
              <a:off x="4009861" y="2168860"/>
              <a:ext cx="1760342" cy="1836204"/>
            </a:xfrm>
            <a:prstGeom prst="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1350"/>
            </a:p>
          </p:txBody>
        </p:sp>
        <p:pic>
          <p:nvPicPr>
            <p:cNvPr id="15" name="Picture 14">
              <a:extLst>
                <a:ext uri="{FF2B5EF4-FFF2-40B4-BE49-F238E27FC236}">
                  <a16:creationId xmlns:a16="http://schemas.microsoft.com/office/drawing/2014/main" id="{A42EF222-1065-4F45-9016-7B51F1A78961}"/>
                </a:ext>
              </a:extLst>
            </p:cNvPr>
            <p:cNvPicPr>
              <a:picLocks noChangeAspect="1"/>
            </p:cNvPicPr>
            <p:nvPr/>
          </p:nvPicPr>
          <p:blipFill>
            <a:blip r:embed="rId18"/>
            <a:stretch>
              <a:fillRect/>
            </a:stretch>
          </p:blipFill>
          <p:spPr>
            <a:xfrm>
              <a:off x="4232782" y="2364824"/>
              <a:ext cx="1541275" cy="1444271"/>
            </a:xfrm>
            <a:prstGeom prst="rect">
              <a:avLst/>
            </a:prstGeom>
          </p:spPr>
        </p:pic>
      </p:grpSp>
      <p:grpSp>
        <p:nvGrpSpPr>
          <p:cNvPr id="31" name="Group 30">
            <a:extLst>
              <a:ext uri="{FF2B5EF4-FFF2-40B4-BE49-F238E27FC236}">
                <a16:creationId xmlns:a16="http://schemas.microsoft.com/office/drawing/2014/main" id="{A0B04590-3755-47CB-9C9B-56B1D965E688}"/>
              </a:ext>
            </a:extLst>
          </p:cNvPr>
          <p:cNvGrpSpPr/>
          <p:nvPr>
            <p:custDataLst>
              <p:tags r:id="rId5"/>
            </p:custDataLst>
          </p:nvPr>
        </p:nvGrpSpPr>
        <p:grpSpPr>
          <a:xfrm>
            <a:off x="9094202" y="1983029"/>
            <a:ext cx="914400" cy="914400"/>
            <a:chOff x="8512734" y="2168860"/>
            <a:chExt cx="914400" cy="914400"/>
          </a:xfrm>
        </p:grpSpPr>
        <p:sp>
          <p:nvSpPr>
            <p:cNvPr id="17" name="Rectangle 16">
              <a:extLst>
                <a:ext uri="{FF2B5EF4-FFF2-40B4-BE49-F238E27FC236}">
                  <a16:creationId xmlns:a16="http://schemas.microsoft.com/office/drawing/2014/main" id="{169CAFDE-EB02-4BF3-A49B-E1D4849DD49F}"/>
                </a:ext>
              </a:extLst>
            </p:cNvPr>
            <p:cNvSpPr/>
            <p:nvPr/>
          </p:nvSpPr>
          <p:spPr>
            <a:xfrm>
              <a:off x="8512734" y="2168860"/>
              <a:ext cx="914400" cy="914400"/>
            </a:xfrm>
            <a:prstGeom prst="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1350"/>
            </a:p>
          </p:txBody>
        </p:sp>
        <p:pic>
          <p:nvPicPr>
            <p:cNvPr id="18" name="Picture 17">
              <a:extLst>
                <a:ext uri="{FF2B5EF4-FFF2-40B4-BE49-F238E27FC236}">
                  <a16:creationId xmlns:a16="http://schemas.microsoft.com/office/drawing/2014/main" id="{0D267CE5-51B3-4CA7-AB66-BF8619DF1AB0}"/>
                </a:ext>
              </a:extLst>
            </p:cNvPr>
            <p:cNvPicPr>
              <a:picLocks noChangeAspect="1"/>
            </p:cNvPicPr>
            <p:nvPr/>
          </p:nvPicPr>
          <p:blipFill>
            <a:blip r:embed="rId19"/>
            <a:stretch>
              <a:fillRect/>
            </a:stretch>
          </p:blipFill>
          <p:spPr>
            <a:xfrm>
              <a:off x="8616292" y="2341201"/>
              <a:ext cx="707283" cy="580265"/>
            </a:xfrm>
            <a:prstGeom prst="rect">
              <a:avLst/>
            </a:prstGeom>
          </p:spPr>
        </p:pic>
      </p:grpSp>
      <p:pic>
        <p:nvPicPr>
          <p:cNvPr id="21" name="Picture 20">
            <a:extLst>
              <a:ext uri="{FF2B5EF4-FFF2-40B4-BE49-F238E27FC236}">
                <a16:creationId xmlns:a16="http://schemas.microsoft.com/office/drawing/2014/main" id="{E7275079-239B-4DF1-BB53-9EEED8C54C76}"/>
              </a:ext>
            </a:extLst>
          </p:cNvPr>
          <p:cNvPicPr>
            <a:picLocks noChangeAspect="1"/>
          </p:cNvPicPr>
          <p:nvPr>
            <p:custDataLst>
              <p:tags r:id="rId6"/>
            </p:custDataLst>
          </p:nvPr>
        </p:nvPicPr>
        <p:blipFill>
          <a:blip r:embed="rId20"/>
          <a:stretch>
            <a:fillRect/>
          </a:stretch>
        </p:blipFill>
        <p:spPr>
          <a:xfrm>
            <a:off x="5943600" y="2003880"/>
            <a:ext cx="914400" cy="892169"/>
          </a:xfrm>
          <a:prstGeom prst="rect">
            <a:avLst/>
          </a:prstGeom>
          <a:gradFill>
            <a:gsLst>
              <a:gs pos="100000">
                <a:srgbClr val="679897"/>
              </a:gs>
              <a:gs pos="2000">
                <a:srgbClr val="467EAC"/>
              </a:gs>
            </a:gsLst>
            <a:lin ang="5400000" scaled="0"/>
          </a:gradFill>
          <a:ln>
            <a:noFill/>
          </a:ln>
        </p:spPr>
      </p:pic>
      <p:sp>
        <p:nvSpPr>
          <p:cNvPr id="22" name="TextBox 21">
            <a:extLst>
              <a:ext uri="{FF2B5EF4-FFF2-40B4-BE49-F238E27FC236}">
                <a16:creationId xmlns:a16="http://schemas.microsoft.com/office/drawing/2014/main" id="{33A9959F-FFAC-43CE-B6B1-56B27166D4BE}"/>
              </a:ext>
            </a:extLst>
          </p:cNvPr>
          <p:cNvSpPr txBox="1"/>
          <p:nvPr>
            <p:custDataLst>
              <p:tags r:id="rId7"/>
            </p:custDataLst>
          </p:nvPr>
        </p:nvSpPr>
        <p:spPr>
          <a:xfrm>
            <a:off x="3217145" y="2974148"/>
            <a:ext cx="2120195" cy="2523768"/>
          </a:xfrm>
          <a:prstGeom prst="rect">
            <a:avLst/>
          </a:prstGeom>
          <a:noFill/>
        </p:spPr>
        <p:txBody>
          <a:bodyPr wrap="square" rtlCol="0">
            <a:spAutoFit/>
          </a:bodyPr>
          <a:lstStyle/>
          <a:p>
            <a:r>
              <a:rPr lang="fr-CA" sz="1600" dirty="0">
                <a:solidFill>
                  <a:schemeClr val="dk1"/>
                </a:solidFill>
                <a:latin typeface="Aharoni" panose="02010803020104030203" pitchFamily="2" charset="-79"/>
                <a:ea typeface="Segoe UI Black" panose="020B0A02040204020203" pitchFamily="34" charset="0"/>
                <a:cs typeface="Aharoni" panose="02010803020104030203" pitchFamily="2" charset="-79"/>
              </a:rPr>
              <a:t>Orienter la mise en œuvre</a:t>
            </a:r>
          </a:p>
          <a:p>
            <a:r>
              <a:rPr lang="fr-CA" sz="1400" dirty="0">
                <a:solidFill>
                  <a:schemeClr val="dk1"/>
                </a:solidFill>
                <a:ea typeface="Verdana" panose="020B0604030504040204" pitchFamily="34" charset="0"/>
              </a:rPr>
              <a:t>du Cadre de l’architecture intégrée au titre de critère utilisé par le CEAI du GC pour l’examen des initiatives relatives au numérique afin de veiller à ce qu’elles soient harmonisées avec les architectures intégrées</a:t>
            </a:r>
          </a:p>
        </p:txBody>
      </p:sp>
      <p:sp>
        <p:nvSpPr>
          <p:cNvPr id="23" name="TextBox 22">
            <a:extLst>
              <a:ext uri="{FF2B5EF4-FFF2-40B4-BE49-F238E27FC236}">
                <a16:creationId xmlns:a16="http://schemas.microsoft.com/office/drawing/2014/main" id="{C239E75F-5FBF-49D0-BEE6-A26A809AC64B}"/>
              </a:ext>
            </a:extLst>
          </p:cNvPr>
          <p:cNvSpPr txBox="1"/>
          <p:nvPr>
            <p:custDataLst>
              <p:tags r:id="rId8"/>
            </p:custDataLst>
          </p:nvPr>
        </p:nvSpPr>
        <p:spPr>
          <a:xfrm>
            <a:off x="5871362" y="3004925"/>
            <a:ext cx="2285381" cy="2708434"/>
          </a:xfrm>
          <a:prstGeom prst="rect">
            <a:avLst/>
          </a:prstGeom>
          <a:noFill/>
        </p:spPr>
        <p:txBody>
          <a:bodyPr wrap="square" rtlCol="0">
            <a:spAutoFit/>
          </a:bodyPr>
          <a:lstStyle/>
          <a:p>
            <a:r>
              <a:rPr lang="fr-CA" sz="1600" dirty="0">
                <a:solidFill>
                  <a:schemeClr val="dk1"/>
                </a:solidFill>
                <a:latin typeface="Aharoni" panose="02010803020104030203" pitchFamily="2" charset="-79"/>
                <a:ea typeface="Segoe UI Black" panose="020B0A02040204020203" pitchFamily="34" charset="0"/>
                <a:cs typeface="Aharoni" panose="02010803020104030203" pitchFamily="2" charset="-79"/>
              </a:rPr>
              <a:t>Réseaux d’experts</a:t>
            </a:r>
          </a:p>
          <a:p>
            <a:r>
              <a:rPr lang="fr-CA" sz="1400" dirty="0">
                <a:solidFill>
                  <a:schemeClr val="dk1"/>
                </a:solidFill>
                <a:ea typeface="Verdana" panose="020B0604030504040204" pitchFamily="34" charset="0"/>
              </a:rPr>
              <a:t>Diriger sur les questions d’architecture intégrée et de code source libre</a:t>
            </a:r>
          </a:p>
          <a:p>
            <a:r>
              <a:rPr lang="fr-CA" sz="1400" dirty="0">
                <a:solidFill>
                  <a:schemeClr val="dk1"/>
                </a:solidFill>
                <a:ea typeface="Verdana" panose="020B0604030504040204" pitchFamily="34" charset="0"/>
              </a:rPr>
              <a:t>Regrouper le contenu tiré des données, des nuages, de l’espace de travail numérique et de l’espace cybernétique pour élaborer des solutions intégrées et communiquer des pratiques exemplaires</a:t>
            </a:r>
          </a:p>
        </p:txBody>
      </p:sp>
      <p:sp>
        <p:nvSpPr>
          <p:cNvPr id="24" name="TextBox 23">
            <a:extLst>
              <a:ext uri="{FF2B5EF4-FFF2-40B4-BE49-F238E27FC236}">
                <a16:creationId xmlns:a16="http://schemas.microsoft.com/office/drawing/2014/main" id="{6666D82C-9C8C-4155-A6BD-63867F974A68}"/>
              </a:ext>
            </a:extLst>
          </p:cNvPr>
          <p:cNvSpPr txBox="1"/>
          <p:nvPr>
            <p:custDataLst>
              <p:tags r:id="rId9"/>
            </p:custDataLst>
          </p:nvPr>
        </p:nvSpPr>
        <p:spPr>
          <a:xfrm>
            <a:off x="8985070" y="3004691"/>
            <a:ext cx="2521130" cy="2062103"/>
          </a:xfrm>
          <a:prstGeom prst="rect">
            <a:avLst/>
          </a:prstGeom>
          <a:noFill/>
        </p:spPr>
        <p:txBody>
          <a:bodyPr wrap="square" rtlCol="0">
            <a:spAutoFit/>
          </a:bodyPr>
          <a:lstStyle/>
          <a:p>
            <a:r>
              <a:rPr lang="fr-CA" sz="1600" dirty="0">
                <a:solidFill>
                  <a:schemeClr val="dk1"/>
                </a:solidFill>
                <a:latin typeface="Aharoni" panose="02010803020104030203" pitchFamily="2" charset="-79"/>
                <a:ea typeface="Segoe UI Black" panose="020B0A02040204020203" pitchFamily="34" charset="0"/>
                <a:cs typeface="Aharoni" panose="02010803020104030203" pitchFamily="2" charset="-79"/>
              </a:rPr>
              <a:t>Mobilisation précoce </a:t>
            </a:r>
          </a:p>
          <a:p>
            <a:r>
              <a:rPr lang="fr-CA" sz="1400" dirty="0">
                <a:solidFill>
                  <a:schemeClr val="dk1"/>
                </a:solidFill>
                <a:ea typeface="Verdana" panose="020B0604030504040204" pitchFamily="34" charset="0"/>
              </a:rPr>
              <a:t>préalable à la date de réunion du CEAI du GC afin de concevoir des propositions conjointement avec les ministères à des fins d’harmonisation avec le cadre d’architecture intégrée, l’architecture de l’état cible</a:t>
            </a:r>
          </a:p>
          <a:p>
            <a:r>
              <a:rPr lang="fr-CA" sz="1400" dirty="0">
                <a:solidFill>
                  <a:schemeClr val="dk1"/>
                </a:solidFill>
                <a:ea typeface="Verdana" panose="020B0604030504040204" pitchFamily="34" charset="0"/>
              </a:rPr>
              <a:t>et les solutions d’entreprise</a:t>
            </a:r>
          </a:p>
        </p:txBody>
      </p:sp>
      <p:sp>
        <p:nvSpPr>
          <p:cNvPr id="25" name="TextBox 24">
            <a:extLst>
              <a:ext uri="{FF2B5EF4-FFF2-40B4-BE49-F238E27FC236}">
                <a16:creationId xmlns:a16="http://schemas.microsoft.com/office/drawing/2014/main" id="{F2A10B1D-4A58-4420-AC6F-08381203ED08}"/>
              </a:ext>
            </a:extLst>
          </p:cNvPr>
          <p:cNvSpPr txBox="1"/>
          <p:nvPr>
            <p:custDataLst>
              <p:tags r:id="rId10"/>
            </p:custDataLst>
          </p:nvPr>
        </p:nvSpPr>
        <p:spPr>
          <a:xfrm>
            <a:off x="508289" y="983133"/>
            <a:ext cx="11455109" cy="914400"/>
          </a:xfrm>
          <a:prstGeom prst="rect">
            <a:avLst/>
          </a:prstGeom>
          <a:noFill/>
        </p:spPr>
        <p:txBody>
          <a:bodyPr wrap="square" rtlCol="0">
            <a:spAutoFit/>
          </a:bodyPr>
          <a:lstStyle/>
          <a:p>
            <a:r>
              <a:rPr lang="fr-CA" dirty="0"/>
              <a:t>Pour respecter les engagements du mandat du CEAI du GC, l’équipe de l’architecture intégrée du Bureau du dirigeant principal de l’information (BDPI) collabore avec l’équipe élargie de l’AI (Services partagés Canada [SPC], Centre canadien pour la cybersécurité [CCC]) et les architectes ministériels aux fins suivantes :</a:t>
            </a:r>
          </a:p>
        </p:txBody>
      </p:sp>
      <p:sp>
        <p:nvSpPr>
          <p:cNvPr id="27" name="TextBox 26">
            <a:extLst>
              <a:ext uri="{FF2B5EF4-FFF2-40B4-BE49-F238E27FC236}">
                <a16:creationId xmlns:a16="http://schemas.microsoft.com/office/drawing/2014/main" id="{1FA3AA49-95C9-4EA8-85F3-939AC79721BA}"/>
              </a:ext>
            </a:extLst>
          </p:cNvPr>
          <p:cNvSpPr txBox="1"/>
          <p:nvPr>
            <p:custDataLst>
              <p:tags r:id="rId11"/>
            </p:custDataLst>
          </p:nvPr>
        </p:nvSpPr>
        <p:spPr>
          <a:xfrm>
            <a:off x="540732" y="3004691"/>
            <a:ext cx="2491251" cy="1859280"/>
          </a:xfrm>
          <a:prstGeom prst="rect">
            <a:avLst/>
          </a:prstGeom>
          <a:noFill/>
        </p:spPr>
        <p:txBody>
          <a:bodyPr wrap="square" rtlCol="0">
            <a:spAutoFit/>
          </a:bodyPr>
          <a:lstStyle/>
          <a:p>
            <a:r>
              <a:rPr lang="fr-CA" sz="1600">
                <a:solidFill>
                  <a:schemeClr val="dk1"/>
                </a:solidFill>
                <a:latin typeface="Aharoni" panose="02010803020104030203" pitchFamily="2" charset="-79"/>
                <a:ea typeface="Segoe UI Black" panose="020B0A02040204020203" pitchFamily="34" charset="0"/>
                <a:cs typeface="Aharoni" panose="02010803020104030203" pitchFamily="2" charset="-79"/>
              </a:rPr>
              <a:t>Élaborer des normes d’architecture ciblées</a:t>
            </a:r>
          </a:p>
          <a:p>
            <a:r>
              <a:rPr lang="fr-CA" sz="1400">
                <a:solidFill>
                  <a:schemeClr val="dk1"/>
                </a:solidFill>
                <a:ea typeface="Verdana" panose="020B0604030504040204" pitchFamily="34" charset="0"/>
              </a:rPr>
              <a:t>pour l’ensemble des domaines : </a:t>
            </a:r>
          </a:p>
          <a:p>
            <a:pPr marL="171450" lvl="1" indent="-171450">
              <a:buFont typeface="Arial" panose="020B0604020202020204" pitchFamily="34" charset="0"/>
              <a:buChar char="•"/>
            </a:pPr>
            <a:r>
              <a:rPr lang="fr-CA" sz="1400" b="1">
                <a:solidFill>
                  <a:schemeClr val="dk1"/>
                </a:solidFill>
                <a:ea typeface="Verdana" panose="020B0604030504040204" pitchFamily="34" charset="0"/>
              </a:rPr>
              <a:t>O</a:t>
            </a:r>
            <a:r>
              <a:rPr lang="fr-CA" sz="1400">
                <a:solidFill>
                  <a:schemeClr val="dk1"/>
                </a:solidFill>
                <a:ea typeface="Verdana" panose="020B0604030504040204" pitchFamily="34" charset="0"/>
              </a:rPr>
              <a:t>pérations</a:t>
            </a:r>
          </a:p>
          <a:p>
            <a:pPr marL="171450" lvl="1" indent="-171450">
              <a:buFont typeface="Arial" panose="020B0604020202020204" pitchFamily="34" charset="0"/>
              <a:buChar char="•"/>
            </a:pPr>
            <a:r>
              <a:rPr lang="fr-CA" sz="1400" b="1">
                <a:solidFill>
                  <a:schemeClr val="dk1"/>
                </a:solidFill>
                <a:ea typeface="Verdana" panose="020B0604030504040204" pitchFamily="34" charset="0"/>
              </a:rPr>
              <a:t>I</a:t>
            </a:r>
            <a:r>
              <a:rPr lang="fr-CA" sz="1400">
                <a:solidFill>
                  <a:schemeClr val="dk1"/>
                </a:solidFill>
                <a:ea typeface="Verdana" panose="020B0604030504040204" pitchFamily="34" charset="0"/>
              </a:rPr>
              <a:t>nformation</a:t>
            </a:r>
          </a:p>
          <a:p>
            <a:pPr marL="171450" lvl="1" indent="-171450">
              <a:buFont typeface="Arial" panose="020B0604020202020204" pitchFamily="34" charset="0"/>
              <a:buChar char="•"/>
            </a:pPr>
            <a:r>
              <a:rPr lang="fr-CA" sz="1400" b="1">
                <a:solidFill>
                  <a:schemeClr val="dk1"/>
                </a:solidFill>
                <a:ea typeface="Verdana" panose="020B0604030504040204" pitchFamily="34" charset="0"/>
              </a:rPr>
              <a:t>A</a:t>
            </a:r>
            <a:r>
              <a:rPr lang="fr-CA" sz="1400">
                <a:solidFill>
                  <a:schemeClr val="dk1"/>
                </a:solidFill>
                <a:ea typeface="Verdana" panose="020B0604030504040204" pitchFamily="34" charset="0"/>
              </a:rPr>
              <a:t>pplications</a:t>
            </a:r>
          </a:p>
          <a:p>
            <a:pPr marL="171450" lvl="1" indent="-171450">
              <a:buFont typeface="Arial" panose="020B0604020202020204" pitchFamily="34" charset="0"/>
              <a:buChar char="•"/>
            </a:pPr>
            <a:r>
              <a:rPr lang="fr-CA" sz="1400" b="1">
                <a:solidFill>
                  <a:schemeClr val="dk1"/>
                </a:solidFill>
                <a:ea typeface="Verdana" panose="020B0604030504040204" pitchFamily="34" charset="0"/>
              </a:rPr>
              <a:t>T</a:t>
            </a:r>
            <a:r>
              <a:rPr lang="fr-CA" sz="1400">
                <a:solidFill>
                  <a:schemeClr val="dk1"/>
                </a:solidFill>
                <a:ea typeface="Verdana" panose="020B0604030504040204" pitchFamily="34" charset="0"/>
              </a:rPr>
              <a:t>echnologie</a:t>
            </a:r>
          </a:p>
          <a:p>
            <a:pPr marL="171450" lvl="1" indent="-171450">
              <a:buFont typeface="Arial" panose="020B0604020202020204" pitchFamily="34" charset="0"/>
              <a:buChar char="•"/>
            </a:pPr>
            <a:r>
              <a:rPr lang="fr-CA" sz="1400" b="1">
                <a:solidFill>
                  <a:schemeClr val="dk1"/>
                </a:solidFill>
                <a:ea typeface="Verdana" panose="020B0604030504040204" pitchFamily="34" charset="0"/>
              </a:rPr>
              <a:t>S</a:t>
            </a:r>
            <a:r>
              <a:rPr lang="fr-CA" sz="1400">
                <a:solidFill>
                  <a:schemeClr val="dk1"/>
                </a:solidFill>
                <a:ea typeface="Verdana" panose="020B0604030504040204" pitchFamily="34" charset="0"/>
              </a:rPr>
              <a:t>écurité</a:t>
            </a:r>
          </a:p>
        </p:txBody>
      </p:sp>
      <p:cxnSp>
        <p:nvCxnSpPr>
          <p:cNvPr id="13" name="Straight Connector 12">
            <a:extLst>
              <a:ext uri="{FF2B5EF4-FFF2-40B4-BE49-F238E27FC236}">
                <a16:creationId xmlns:a16="http://schemas.microsoft.com/office/drawing/2014/main" id="{7B2E7DDC-DF67-448B-94F2-2FBC7292EB1E}"/>
              </a:ext>
            </a:extLst>
          </p:cNvPr>
          <p:cNvCxnSpPr/>
          <p:nvPr>
            <p:custDataLst>
              <p:tags r:id="rId12"/>
            </p:custDataLst>
          </p:nvPr>
        </p:nvCxnSpPr>
        <p:spPr>
          <a:xfrm flipH="1">
            <a:off x="3031983" y="1792023"/>
            <a:ext cx="0" cy="41148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5C37096-4E2F-4521-A586-4903A2DD8CFC}"/>
              </a:ext>
            </a:extLst>
          </p:cNvPr>
          <p:cNvCxnSpPr/>
          <p:nvPr>
            <p:custDataLst>
              <p:tags r:id="rId13"/>
            </p:custDataLst>
          </p:nvPr>
        </p:nvCxnSpPr>
        <p:spPr>
          <a:xfrm flipH="1">
            <a:off x="5715000" y="1792023"/>
            <a:ext cx="0" cy="41148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466B3D8-E1E0-403B-9FD7-19A03C2F2F4F}"/>
              </a:ext>
            </a:extLst>
          </p:cNvPr>
          <p:cNvCxnSpPr/>
          <p:nvPr>
            <p:custDataLst>
              <p:tags r:id="rId14"/>
            </p:custDataLst>
          </p:nvPr>
        </p:nvCxnSpPr>
        <p:spPr>
          <a:xfrm flipH="1">
            <a:off x="8534400" y="1792023"/>
            <a:ext cx="0" cy="41148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188175"/>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xmlns:p15="http://schemas.microsoft.com/office/powerpoint/2012/main" xmlns:p159="http://schemas.microsoft.com/office/powerpoint/2015/09/main">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55E7A2-F4E3-40F5-A5AC-4F9B1870E178}"/>
              </a:ext>
            </a:extLst>
          </p:cNvPr>
          <p:cNvSpPr/>
          <p:nvPr>
            <p:custDataLst>
              <p:tags r:id="rId1"/>
            </p:custDataLst>
          </p:nvPr>
        </p:nvSpPr>
        <p:spPr>
          <a:xfrm>
            <a:off x="838200" y="3284755"/>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1" name="Rectangle 10">
            <a:extLst>
              <a:ext uri="{FF2B5EF4-FFF2-40B4-BE49-F238E27FC236}">
                <a16:creationId xmlns:a16="http://schemas.microsoft.com/office/drawing/2014/main" id="{6A425564-7398-4129-A7DB-D6FB84B35433}"/>
              </a:ext>
            </a:extLst>
          </p:cNvPr>
          <p:cNvSpPr/>
          <p:nvPr>
            <p:custDataLst>
              <p:tags r:id="rId2"/>
            </p:custDataLst>
          </p:nvPr>
        </p:nvSpPr>
        <p:spPr>
          <a:xfrm>
            <a:off x="838201" y="3299499"/>
            <a:ext cx="1747462" cy="2255520"/>
          </a:xfrm>
          <a:prstGeom prst="rect">
            <a:avLst/>
          </a:prstGeom>
        </p:spPr>
        <p:txBody>
          <a:bodyPr wrap="square">
            <a:spAutoFit/>
          </a:bodyPr>
          <a:lstStyle/>
          <a:p>
            <a:pPr marL="85725"/>
            <a:r>
              <a:rPr lang="fr-CA" sz="1100" dirty="0"/>
              <a:t>Quelle décision est demandée au cabinet, c’est-à-dire quel est le problème à résoudre?</a:t>
            </a:r>
          </a:p>
          <a:p>
            <a:pPr marL="85725"/>
            <a:endParaRPr lang="fr-CA" sz="1100" dirty="0"/>
          </a:p>
          <a:p>
            <a:pPr marL="85725"/>
            <a:r>
              <a:rPr lang="fr-CA" sz="1100" dirty="0"/>
              <a:t>Quels sont l’option recommandée et son contexte?</a:t>
            </a:r>
          </a:p>
          <a:p>
            <a:pPr marL="85725"/>
            <a:endParaRPr lang="fr-CA" sz="1100" dirty="0"/>
          </a:p>
          <a:p>
            <a:pPr marL="85725"/>
            <a:r>
              <a:rPr lang="fr-CA" sz="1100" dirty="0"/>
              <a:t>La solution proposée a-t-elle des </a:t>
            </a:r>
            <a:r>
              <a:rPr lang="fr-CA" sz="1100" b="1" i="1" dirty="0"/>
              <a:t>implications pour le BDPI?</a:t>
            </a:r>
          </a:p>
          <a:p>
            <a:endParaRPr lang="fr-CA" sz="1000" dirty="0">
              <a:latin typeface="Verdana" panose="020B0604030504040204" pitchFamily="34" charset="0"/>
              <a:ea typeface="Verdana" panose="020B060403050404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295E487-7366-4062-A97C-AE0E8DA097C0}"/>
              </a:ext>
            </a:extLst>
          </p:cNvPr>
          <p:cNvSpPr/>
          <p:nvPr>
            <p:custDataLst>
              <p:tags r:id="rId3"/>
            </p:custDataLst>
          </p:nvPr>
        </p:nvSpPr>
        <p:spPr>
          <a:xfrm>
            <a:off x="838200" y="2438400"/>
            <a:ext cx="1777921" cy="685712"/>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white"/>
                </a:solidFill>
              </a:rPr>
              <a:t>MÉMOIRE AU CABINET</a:t>
            </a:r>
          </a:p>
        </p:txBody>
      </p:sp>
      <p:sp>
        <p:nvSpPr>
          <p:cNvPr id="13" name="Rectangle 12">
            <a:extLst>
              <a:ext uri="{FF2B5EF4-FFF2-40B4-BE49-F238E27FC236}">
                <a16:creationId xmlns:a16="http://schemas.microsoft.com/office/drawing/2014/main" id="{B7974885-C152-4B35-99AD-FA770ECABE4B}"/>
              </a:ext>
            </a:extLst>
          </p:cNvPr>
          <p:cNvSpPr/>
          <p:nvPr>
            <p:custDataLst>
              <p:tags r:id="rId4"/>
            </p:custDataLst>
          </p:nvPr>
        </p:nvSpPr>
        <p:spPr>
          <a:xfrm>
            <a:off x="2999871" y="3292771"/>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Rectangle 13">
            <a:extLst>
              <a:ext uri="{FF2B5EF4-FFF2-40B4-BE49-F238E27FC236}">
                <a16:creationId xmlns:a16="http://schemas.microsoft.com/office/drawing/2014/main" id="{19326713-9DB1-46E6-833C-DE77132124F3}"/>
              </a:ext>
            </a:extLst>
          </p:cNvPr>
          <p:cNvSpPr/>
          <p:nvPr>
            <p:custDataLst>
              <p:tags r:id="rId5"/>
            </p:custDataLst>
          </p:nvPr>
        </p:nvSpPr>
        <p:spPr>
          <a:xfrm>
            <a:off x="2999871" y="2446416"/>
            <a:ext cx="1777921" cy="685712"/>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a:solidFill>
                  <a:prstClr val="white"/>
                </a:solidFill>
              </a:rPr>
              <a:t>CAS CONCEPTUEL</a:t>
            </a:r>
          </a:p>
          <a:p>
            <a:pPr algn="ctr"/>
            <a:r>
              <a:rPr lang="fr-CA" sz="1200" dirty="0">
                <a:solidFill>
                  <a:prstClr val="white"/>
                </a:solidFill>
              </a:rPr>
              <a:t>Procédure obligatoire</a:t>
            </a:r>
          </a:p>
        </p:txBody>
      </p:sp>
      <p:sp>
        <p:nvSpPr>
          <p:cNvPr id="15" name="Rectangle 14">
            <a:extLst>
              <a:ext uri="{FF2B5EF4-FFF2-40B4-BE49-F238E27FC236}">
                <a16:creationId xmlns:a16="http://schemas.microsoft.com/office/drawing/2014/main" id="{25418E27-F20C-4E7A-AAD7-D3A9FDA1DE48}"/>
              </a:ext>
            </a:extLst>
          </p:cNvPr>
          <p:cNvSpPr/>
          <p:nvPr>
            <p:custDataLst>
              <p:tags r:id="rId6"/>
            </p:custDataLst>
          </p:nvPr>
        </p:nvSpPr>
        <p:spPr>
          <a:xfrm>
            <a:off x="5161542" y="3300787"/>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Rectangle 15">
            <a:extLst>
              <a:ext uri="{FF2B5EF4-FFF2-40B4-BE49-F238E27FC236}">
                <a16:creationId xmlns:a16="http://schemas.microsoft.com/office/drawing/2014/main" id="{7C4CF3E6-20AC-4EFF-B99A-64A4E1AD6B44}"/>
              </a:ext>
            </a:extLst>
          </p:cNvPr>
          <p:cNvSpPr/>
          <p:nvPr>
            <p:custDataLst>
              <p:tags r:id="rId7"/>
            </p:custDataLst>
          </p:nvPr>
        </p:nvSpPr>
        <p:spPr>
          <a:xfrm>
            <a:off x="5161542" y="2454432"/>
            <a:ext cx="1777921" cy="685711"/>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a:solidFill>
                  <a:prstClr val="white"/>
                </a:solidFill>
              </a:rPr>
              <a:t>CEAI DU GC</a:t>
            </a:r>
          </a:p>
          <a:p>
            <a:pPr algn="ctr"/>
            <a:r>
              <a:rPr lang="fr-CA" sz="1200" dirty="0">
                <a:solidFill>
                  <a:prstClr val="white"/>
                </a:solidFill>
              </a:rPr>
              <a:t>Directive</a:t>
            </a:r>
            <a:endParaRPr lang="fr-CA" sz="1200" dirty="0">
              <a:solidFill>
                <a:schemeClr val="bg1"/>
              </a:solidFill>
              <a:latin typeface="Aharoni" panose="02010803020104030203" pitchFamily="2" charset="-79"/>
              <a:ea typeface="Segoe UI Black" panose="020B0A02040204020203" pitchFamily="34" charset="0"/>
              <a:cs typeface="Aharoni" panose="02010803020104030203" pitchFamily="2" charset="-79"/>
            </a:endParaRPr>
          </a:p>
        </p:txBody>
      </p:sp>
      <p:sp>
        <p:nvSpPr>
          <p:cNvPr id="17" name="Rectangle 16">
            <a:extLst>
              <a:ext uri="{FF2B5EF4-FFF2-40B4-BE49-F238E27FC236}">
                <a16:creationId xmlns:a16="http://schemas.microsoft.com/office/drawing/2014/main" id="{D750490E-339E-4A37-92A3-8AD92F514399}"/>
              </a:ext>
            </a:extLst>
          </p:cNvPr>
          <p:cNvSpPr/>
          <p:nvPr>
            <p:custDataLst>
              <p:tags r:id="rId8"/>
            </p:custDataLst>
          </p:nvPr>
        </p:nvSpPr>
        <p:spPr>
          <a:xfrm>
            <a:off x="7323213" y="3308803"/>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8" name="Rectangle 17">
            <a:extLst>
              <a:ext uri="{FF2B5EF4-FFF2-40B4-BE49-F238E27FC236}">
                <a16:creationId xmlns:a16="http://schemas.microsoft.com/office/drawing/2014/main" id="{5A14371E-2F64-4C23-94D8-3C39B0686324}"/>
              </a:ext>
            </a:extLst>
          </p:cNvPr>
          <p:cNvSpPr/>
          <p:nvPr>
            <p:custDataLst>
              <p:tags r:id="rId9"/>
            </p:custDataLst>
          </p:nvPr>
        </p:nvSpPr>
        <p:spPr>
          <a:xfrm>
            <a:off x="7323213" y="2462450"/>
            <a:ext cx="1777921" cy="68571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white"/>
                </a:solidFill>
              </a:rPr>
              <a:t>PRÉSENTATION AU CT</a:t>
            </a:r>
          </a:p>
          <a:p>
            <a:pPr algn="ctr"/>
            <a:r>
              <a:rPr lang="fr-CA" sz="1100" dirty="0">
                <a:solidFill>
                  <a:prstClr val="white"/>
                </a:solidFill>
              </a:rPr>
              <a:t>Autorisations et pouvoirs</a:t>
            </a:r>
          </a:p>
        </p:txBody>
      </p:sp>
      <p:sp>
        <p:nvSpPr>
          <p:cNvPr id="19" name="Rectangle 18">
            <a:extLst>
              <a:ext uri="{FF2B5EF4-FFF2-40B4-BE49-F238E27FC236}">
                <a16:creationId xmlns:a16="http://schemas.microsoft.com/office/drawing/2014/main" id="{A20E192E-5908-494E-9191-E1F2D2C9D612}"/>
              </a:ext>
            </a:extLst>
          </p:cNvPr>
          <p:cNvSpPr/>
          <p:nvPr>
            <p:custDataLst>
              <p:tags r:id="rId10"/>
            </p:custDataLst>
          </p:nvPr>
        </p:nvSpPr>
        <p:spPr>
          <a:xfrm>
            <a:off x="9484884" y="3316819"/>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0" name="Rectangle 19">
            <a:extLst>
              <a:ext uri="{FF2B5EF4-FFF2-40B4-BE49-F238E27FC236}">
                <a16:creationId xmlns:a16="http://schemas.microsoft.com/office/drawing/2014/main" id="{02C9F479-EC0A-4786-B558-441FDF66273A}"/>
              </a:ext>
            </a:extLst>
          </p:cNvPr>
          <p:cNvSpPr/>
          <p:nvPr>
            <p:custDataLst>
              <p:tags r:id="rId11"/>
            </p:custDataLst>
          </p:nvPr>
        </p:nvSpPr>
        <p:spPr>
          <a:xfrm>
            <a:off x="9484884" y="2470466"/>
            <a:ext cx="1868914" cy="68571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prstClr val="white"/>
                </a:solidFill>
              </a:rPr>
              <a:t>SURVEILLANCE DE PROJET</a:t>
            </a:r>
          </a:p>
          <a:p>
            <a:pPr algn="ctr"/>
            <a:r>
              <a:rPr lang="fr-CA" sz="1000" dirty="0">
                <a:solidFill>
                  <a:prstClr val="white"/>
                </a:solidFill>
              </a:rPr>
              <a:t>Surveillance continue des projets</a:t>
            </a:r>
          </a:p>
        </p:txBody>
      </p:sp>
      <p:sp>
        <p:nvSpPr>
          <p:cNvPr id="21" name="Rectangle 20">
            <a:extLst>
              <a:ext uri="{FF2B5EF4-FFF2-40B4-BE49-F238E27FC236}">
                <a16:creationId xmlns:a16="http://schemas.microsoft.com/office/drawing/2014/main" id="{268A2183-4521-4664-AE2F-DD3470D521B3}"/>
              </a:ext>
            </a:extLst>
          </p:cNvPr>
          <p:cNvSpPr/>
          <p:nvPr>
            <p:custDataLst>
              <p:tags r:id="rId12"/>
            </p:custDataLst>
          </p:nvPr>
        </p:nvSpPr>
        <p:spPr>
          <a:xfrm>
            <a:off x="2999871" y="3313778"/>
            <a:ext cx="1752848" cy="1954381"/>
          </a:xfrm>
          <a:prstGeom prst="rect">
            <a:avLst/>
          </a:prstGeom>
        </p:spPr>
        <p:txBody>
          <a:bodyPr wrap="square">
            <a:spAutoFit/>
          </a:bodyPr>
          <a:lstStyle/>
          <a:p>
            <a:pPr marL="85725"/>
            <a:r>
              <a:rPr lang="fr-CA" sz="1100" dirty="0"/>
              <a:t>Le problème ou l’occasion   </a:t>
            </a:r>
            <a:br>
              <a:rPr lang="fr-CA" sz="1100" dirty="0"/>
            </a:br>
            <a:r>
              <a:rPr lang="fr-CA" sz="1100" dirty="0"/>
              <a:t>ont-ils été bien définis? </a:t>
            </a:r>
          </a:p>
          <a:p>
            <a:pPr marL="85725"/>
            <a:endParaRPr lang="fr-CA" sz="1100" dirty="0"/>
          </a:p>
          <a:p>
            <a:pPr marL="85725"/>
            <a:r>
              <a:rPr lang="fr-CA" sz="1100" dirty="0"/>
              <a:t>Existe-t-il une vision claire </a:t>
            </a:r>
            <a:br>
              <a:rPr lang="fr-CA" sz="1100" dirty="0"/>
            </a:br>
            <a:r>
              <a:rPr lang="fr-CA" sz="1100" dirty="0"/>
              <a:t>du résultat opérationnel </a:t>
            </a:r>
            <a:br>
              <a:rPr lang="fr-CA" sz="1100" dirty="0"/>
            </a:br>
            <a:r>
              <a:rPr lang="fr-CA" sz="1100" dirty="0"/>
              <a:t>et de l’état futur </a:t>
            </a:r>
            <a:br>
              <a:rPr lang="fr-CA" sz="1100" dirty="0"/>
            </a:br>
            <a:r>
              <a:rPr lang="fr-CA" sz="1100" dirty="0"/>
              <a:t>souhaités? </a:t>
            </a:r>
          </a:p>
          <a:p>
            <a:pPr marL="85725"/>
            <a:endParaRPr lang="fr-CA" sz="1100" dirty="0"/>
          </a:p>
          <a:p>
            <a:pPr marL="85725"/>
            <a:r>
              <a:rPr lang="fr-CA" sz="1100" dirty="0"/>
              <a:t>L’occasion applique-t-elle les </a:t>
            </a:r>
            <a:r>
              <a:rPr lang="fr-CA" sz="1100" b="1" i="1" dirty="0"/>
              <a:t>normes relatives au numérique</a:t>
            </a:r>
            <a:r>
              <a:rPr lang="fr-CA" sz="1100" dirty="0"/>
              <a:t>?</a:t>
            </a:r>
          </a:p>
        </p:txBody>
      </p:sp>
      <p:sp>
        <p:nvSpPr>
          <p:cNvPr id="22" name="Rectangle 21">
            <a:extLst>
              <a:ext uri="{FF2B5EF4-FFF2-40B4-BE49-F238E27FC236}">
                <a16:creationId xmlns:a16="http://schemas.microsoft.com/office/drawing/2014/main" id="{72B041B3-B312-4725-B9F5-2D819E61B94D}"/>
              </a:ext>
            </a:extLst>
          </p:cNvPr>
          <p:cNvSpPr/>
          <p:nvPr>
            <p:custDataLst>
              <p:tags r:id="rId13"/>
            </p:custDataLst>
          </p:nvPr>
        </p:nvSpPr>
        <p:spPr>
          <a:xfrm>
            <a:off x="5161542" y="3394373"/>
            <a:ext cx="1777921" cy="2087880"/>
          </a:xfrm>
          <a:prstGeom prst="rect">
            <a:avLst/>
          </a:prstGeom>
        </p:spPr>
        <p:txBody>
          <a:bodyPr wrap="square">
            <a:spAutoFit/>
          </a:bodyPr>
          <a:lstStyle/>
          <a:p>
            <a:pPr marL="85725"/>
            <a:r>
              <a:rPr lang="fr-CA" sz="1100" dirty="0"/>
              <a:t>L’initiative est-elle harmonisée avec le </a:t>
            </a:r>
            <a:r>
              <a:rPr lang="fr-CA" sz="1100" b="1" i="1" dirty="0"/>
              <a:t>cadre de l’AI?</a:t>
            </a:r>
          </a:p>
          <a:p>
            <a:pPr marL="85725"/>
            <a:endParaRPr lang="fr-CA" sz="1100" dirty="0"/>
          </a:p>
          <a:p>
            <a:pPr marL="85725"/>
            <a:r>
              <a:rPr lang="fr-CA" sz="1100" dirty="0"/>
              <a:t>L’initiative définit-elle une nouvelle </a:t>
            </a:r>
            <a:r>
              <a:rPr lang="fr-CA" sz="1100" b="1" i="1" dirty="0"/>
              <a:t>norme d’architecture cible?</a:t>
            </a:r>
          </a:p>
          <a:p>
            <a:pPr marL="85725"/>
            <a:endParaRPr lang="fr-CA" sz="1100" dirty="0"/>
          </a:p>
          <a:p>
            <a:pPr marL="85725"/>
            <a:r>
              <a:rPr lang="fr-CA" sz="1100" dirty="0"/>
              <a:t>L’initiative est-elle harmonisée avec les </a:t>
            </a:r>
            <a:r>
              <a:rPr lang="fr-CA" sz="1100" b="1" i="1" dirty="0"/>
              <a:t>solutions d’entreprise?</a:t>
            </a:r>
          </a:p>
          <a:p>
            <a:endParaRPr lang="fr-CA" sz="1000" dirty="0">
              <a:latin typeface="Verdana" panose="020B0604030504040204" pitchFamily="34" charset="0"/>
              <a:ea typeface="Verdana" panose="020B060403050404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71861A7E-E094-454B-994C-33DC5E672DE2}"/>
              </a:ext>
            </a:extLst>
          </p:cNvPr>
          <p:cNvSpPr/>
          <p:nvPr>
            <p:custDataLst>
              <p:tags r:id="rId14"/>
            </p:custDataLst>
          </p:nvPr>
        </p:nvSpPr>
        <p:spPr>
          <a:xfrm>
            <a:off x="7323213" y="3379189"/>
            <a:ext cx="1777921" cy="2133600"/>
          </a:xfrm>
          <a:prstGeom prst="rect">
            <a:avLst/>
          </a:prstGeom>
        </p:spPr>
        <p:txBody>
          <a:bodyPr wrap="square">
            <a:spAutoFit/>
          </a:bodyPr>
          <a:lstStyle/>
          <a:p>
            <a:pPr marL="85725"/>
            <a:r>
              <a:rPr lang="fr-CA" sz="1100" dirty="0"/>
              <a:t>L’initiative ou le projet   </a:t>
            </a:r>
            <a:br>
              <a:rPr lang="fr-CA" sz="1100" dirty="0"/>
            </a:br>
            <a:r>
              <a:rPr lang="fr-CA" sz="1100" dirty="0"/>
              <a:t>sont-ils conformes aux </a:t>
            </a:r>
            <a:r>
              <a:rPr lang="fr-CA" sz="1100" b="1" dirty="0"/>
              <a:t>politiques du CT? </a:t>
            </a:r>
            <a:br>
              <a:rPr lang="fr-CA" sz="1100" b="1" i="1" dirty="0"/>
            </a:br>
            <a:r>
              <a:rPr lang="fr-CA" sz="1100" b="1" i="1" dirty="0"/>
              <a:t> </a:t>
            </a:r>
          </a:p>
          <a:p>
            <a:pPr marL="85725"/>
            <a:r>
              <a:rPr lang="fr-CA" sz="1100" dirty="0"/>
              <a:t>L’initiative est-elle harmonisée avec les </a:t>
            </a:r>
            <a:br>
              <a:rPr lang="fr-CA" sz="1100" dirty="0"/>
            </a:br>
            <a:r>
              <a:rPr lang="fr-CA" sz="1100" b="1" dirty="0"/>
              <a:t>stratégies du GC? </a:t>
            </a:r>
            <a:br>
              <a:rPr lang="fr-CA" sz="1100" b="1" i="1" dirty="0"/>
            </a:br>
            <a:r>
              <a:rPr lang="fr-CA" sz="1100" b="1" i="1" dirty="0"/>
              <a:t> </a:t>
            </a:r>
          </a:p>
          <a:p>
            <a:pPr marL="85725"/>
            <a:r>
              <a:rPr lang="fr-CA" sz="1100" dirty="0"/>
              <a:t>Le projet a-t-il été présenté au </a:t>
            </a:r>
            <a:r>
              <a:rPr lang="fr-CA" sz="1100" b="1" dirty="0"/>
              <a:t>CEAI du GC?  </a:t>
            </a:r>
            <a:br>
              <a:rPr lang="fr-CA" sz="1100" dirty="0"/>
            </a:br>
            <a:endParaRPr lang="fr-CA" sz="1400" dirty="0"/>
          </a:p>
          <a:p>
            <a:endParaRPr lang="fr-CA" sz="1000" dirty="0">
              <a:latin typeface="Verdana" panose="020B0604030504040204" pitchFamily="34" charset="0"/>
              <a:ea typeface="Verdana" panose="020B060403050404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A889C22-E2F2-458E-BE80-4D6E40686BB2}"/>
              </a:ext>
            </a:extLst>
          </p:cNvPr>
          <p:cNvSpPr/>
          <p:nvPr>
            <p:custDataLst>
              <p:tags r:id="rId15"/>
            </p:custDataLst>
          </p:nvPr>
        </p:nvSpPr>
        <p:spPr>
          <a:xfrm>
            <a:off x="9484882" y="3371860"/>
            <a:ext cx="1868914" cy="1310640"/>
          </a:xfrm>
          <a:prstGeom prst="rect">
            <a:avLst/>
          </a:prstGeom>
        </p:spPr>
        <p:txBody>
          <a:bodyPr wrap="square">
            <a:spAutoFit/>
          </a:bodyPr>
          <a:lstStyle/>
          <a:p>
            <a:pPr marL="85725"/>
            <a:r>
              <a:rPr lang="fr-CA" sz="1100" dirty="0"/>
              <a:t>Le projet est-il en bonne position pour réussir? </a:t>
            </a:r>
            <a:br>
              <a:rPr lang="fr-CA" sz="1100" dirty="0"/>
            </a:br>
            <a:r>
              <a:rPr lang="fr-CA" sz="1100" dirty="0"/>
              <a:t> </a:t>
            </a:r>
          </a:p>
          <a:p>
            <a:pPr marL="85725"/>
            <a:r>
              <a:rPr lang="fr-CA" sz="1100" dirty="0"/>
              <a:t>Des corrections de trajectoire sont-elles nécessaires?</a:t>
            </a:r>
            <a:br>
              <a:rPr lang="fr-CA" sz="1100" dirty="0"/>
            </a:br>
            <a:endParaRPr lang="fr-CA" sz="1400" dirty="0"/>
          </a:p>
        </p:txBody>
      </p:sp>
      <p:sp>
        <p:nvSpPr>
          <p:cNvPr id="25" name="Arrow: Right 24">
            <a:extLst>
              <a:ext uri="{FF2B5EF4-FFF2-40B4-BE49-F238E27FC236}">
                <a16:creationId xmlns:a16="http://schemas.microsoft.com/office/drawing/2014/main" id="{F6484C09-A680-40E2-9138-D4C36BF9EEEF}"/>
              </a:ext>
            </a:extLst>
          </p:cNvPr>
          <p:cNvSpPr/>
          <p:nvPr>
            <p:custDataLst>
              <p:tags r:id="rId16"/>
            </p:custDataLst>
          </p:nvPr>
        </p:nvSpPr>
        <p:spPr>
          <a:xfrm>
            <a:off x="2723134" y="2621860"/>
            <a:ext cx="185996" cy="321868"/>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Arrow: Right 25">
            <a:extLst>
              <a:ext uri="{FF2B5EF4-FFF2-40B4-BE49-F238E27FC236}">
                <a16:creationId xmlns:a16="http://schemas.microsoft.com/office/drawing/2014/main" id="{855BD5BB-3444-4A02-9854-144656696AB4}"/>
              </a:ext>
            </a:extLst>
          </p:cNvPr>
          <p:cNvSpPr/>
          <p:nvPr>
            <p:custDataLst>
              <p:tags r:id="rId17"/>
            </p:custDataLst>
          </p:nvPr>
        </p:nvSpPr>
        <p:spPr>
          <a:xfrm>
            <a:off x="4860753" y="2617844"/>
            <a:ext cx="185996" cy="321868"/>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Arrow: Right 26">
            <a:extLst>
              <a:ext uri="{FF2B5EF4-FFF2-40B4-BE49-F238E27FC236}">
                <a16:creationId xmlns:a16="http://schemas.microsoft.com/office/drawing/2014/main" id="{CE25D58F-0742-436E-B223-2B62D5883456}"/>
              </a:ext>
            </a:extLst>
          </p:cNvPr>
          <p:cNvSpPr/>
          <p:nvPr>
            <p:custDataLst>
              <p:tags r:id="rId18"/>
            </p:custDataLst>
          </p:nvPr>
        </p:nvSpPr>
        <p:spPr>
          <a:xfrm>
            <a:off x="7034468" y="2613828"/>
            <a:ext cx="185996" cy="321868"/>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 name="Arrow: Right 27">
            <a:extLst>
              <a:ext uri="{FF2B5EF4-FFF2-40B4-BE49-F238E27FC236}">
                <a16:creationId xmlns:a16="http://schemas.microsoft.com/office/drawing/2014/main" id="{1D255E22-1FC9-478F-AD34-4C2B6F2490BF}"/>
              </a:ext>
            </a:extLst>
          </p:cNvPr>
          <p:cNvSpPr/>
          <p:nvPr>
            <p:custDataLst>
              <p:tags r:id="rId19"/>
            </p:custDataLst>
          </p:nvPr>
        </p:nvSpPr>
        <p:spPr>
          <a:xfrm>
            <a:off x="9208183" y="2609812"/>
            <a:ext cx="185996" cy="321868"/>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30" name="Connector: Elbow 29">
            <a:extLst>
              <a:ext uri="{FF2B5EF4-FFF2-40B4-BE49-F238E27FC236}">
                <a16:creationId xmlns:a16="http://schemas.microsoft.com/office/drawing/2014/main" id="{D3EFA2EE-7A1E-44D0-8C21-DE6624EAFA24}"/>
              </a:ext>
            </a:extLst>
          </p:cNvPr>
          <p:cNvCxnSpPr>
            <a:cxnSpLocks/>
            <a:stCxn id="19" idx="2"/>
            <a:endCxn id="11" idx="2"/>
          </p:cNvCxnSpPr>
          <p:nvPr>
            <p:custDataLst>
              <p:tags r:id="rId20"/>
            </p:custDataLst>
          </p:nvPr>
        </p:nvCxnSpPr>
        <p:spPr>
          <a:xfrm rot="5400000" flipH="1">
            <a:off x="5933601" y="1333351"/>
            <a:ext cx="218575" cy="8661913"/>
          </a:xfrm>
          <a:prstGeom prst="bentConnector3">
            <a:avLst>
              <a:gd name="adj1" fmla="val -104587"/>
            </a:avLst>
          </a:prstGeom>
          <a:ln w="76200">
            <a:solidFill>
              <a:srgbClr val="C6CDD1"/>
            </a:solidFill>
            <a:tailEnd type="triangle"/>
          </a:ln>
        </p:spPr>
        <p:style>
          <a:lnRef idx="3">
            <a:schemeClr val="dk1"/>
          </a:lnRef>
          <a:fillRef idx="0">
            <a:schemeClr val="dk1"/>
          </a:fillRef>
          <a:effectRef idx="2">
            <a:schemeClr val="dk1"/>
          </a:effectRef>
          <a:fontRef idx="minor">
            <a:schemeClr val="tx1"/>
          </a:fontRef>
        </p:style>
      </p:cxnSp>
      <p:sp>
        <p:nvSpPr>
          <p:cNvPr id="31" name="Slide Number Placeholder 5">
            <a:extLst>
              <a:ext uri="{FF2B5EF4-FFF2-40B4-BE49-F238E27FC236}">
                <a16:creationId xmlns:a16="http://schemas.microsoft.com/office/drawing/2014/main" id="{8003D978-3904-4AA6-A84D-6F3D1F82064A}"/>
              </a:ext>
            </a:extLst>
          </p:cNvPr>
          <p:cNvSpPr>
            <a:spLocks noGrp="1"/>
          </p:cNvSpPr>
          <p:nvPr>
            <p:ph type="sldNum" sz="quarter" idx="4"/>
            <p:custDataLst>
              <p:tags r:id="rId21"/>
            </p:custDataLst>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fr-CA" smtClean="0">
                <a:solidFill>
                  <a:prstClr val="black">
                    <a:tint val="75000"/>
                  </a:prstClr>
                </a:solidFill>
              </a:rPr>
              <a:t>7</a:t>
            </a:fld>
            <a:endParaRPr lang="fr-CA">
              <a:solidFill>
                <a:prstClr val="black">
                  <a:tint val="75000"/>
                </a:prstClr>
              </a:solidFill>
            </a:endParaRPr>
          </a:p>
        </p:txBody>
      </p:sp>
      <p:sp>
        <p:nvSpPr>
          <p:cNvPr id="32" name="Text Placeholder 2">
            <a:extLst>
              <a:ext uri="{FF2B5EF4-FFF2-40B4-BE49-F238E27FC236}">
                <a16:creationId xmlns:a16="http://schemas.microsoft.com/office/drawing/2014/main" id="{E1ADD84B-79FA-4AAC-974F-AF8E44377DC3}"/>
              </a:ext>
            </a:extLst>
          </p:cNvPr>
          <p:cNvSpPr>
            <a:spLocks noGrp="1"/>
          </p:cNvSpPr>
          <p:nvPr>
            <p:ph type="body" sz="quarter" idx="11"/>
            <p:custDataLst>
              <p:tags r:id="rId22"/>
            </p:custDataLst>
          </p:nvPr>
        </p:nvSpPr>
        <p:spPr>
          <a:xfrm>
            <a:off x="609600" y="176950"/>
            <a:ext cx="7543800" cy="565832"/>
          </a:xfrm>
        </p:spPr>
        <p:txBody>
          <a:bodyPr/>
          <a:lstStyle/>
          <a:p>
            <a:r>
              <a:rPr lang="fr-CA" b="1"/>
              <a:t>Diligence raisonnable et points d’influence de l’AI </a:t>
            </a:r>
          </a:p>
        </p:txBody>
      </p:sp>
      <p:pic>
        <p:nvPicPr>
          <p:cNvPr id="34" name="Picture 33">
            <a:extLst>
              <a:ext uri="{FF2B5EF4-FFF2-40B4-BE49-F238E27FC236}">
                <a16:creationId xmlns:a16="http://schemas.microsoft.com/office/drawing/2014/main" id="{6CEC6F95-2F6D-416F-93FF-7DF4557139EB}"/>
              </a:ext>
            </a:extLst>
          </p:cNvPr>
          <p:cNvPicPr>
            <a:picLocks noChangeAspect="1"/>
          </p:cNvPicPr>
          <p:nvPr>
            <p:custDataLst>
              <p:tags r:id="rId23"/>
            </p:custDataLst>
          </p:nvPr>
        </p:nvPicPr>
        <p:blipFill>
          <a:blip r:embed="rId3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38200" y="872477"/>
            <a:ext cx="593400" cy="593400"/>
          </a:xfrm>
          <a:prstGeom prst="rect">
            <a:avLst/>
          </a:prstGeom>
        </p:spPr>
      </p:pic>
      <p:sp>
        <p:nvSpPr>
          <p:cNvPr id="3" name="TextBox 2">
            <a:extLst>
              <a:ext uri="{FF2B5EF4-FFF2-40B4-BE49-F238E27FC236}">
                <a16:creationId xmlns:a16="http://schemas.microsoft.com/office/drawing/2014/main" id="{7D8B3C20-00E4-4430-A418-FE4EB0BEB9F1}"/>
              </a:ext>
            </a:extLst>
          </p:cNvPr>
          <p:cNvSpPr txBox="1"/>
          <p:nvPr>
            <p:custDataLst>
              <p:tags r:id="rId24"/>
            </p:custDataLst>
          </p:nvPr>
        </p:nvSpPr>
        <p:spPr>
          <a:xfrm>
            <a:off x="5342401" y="6028977"/>
            <a:ext cx="1741805" cy="228600"/>
          </a:xfrm>
          <a:prstGeom prst="rect">
            <a:avLst/>
          </a:prstGeom>
          <a:noFill/>
        </p:spPr>
        <p:txBody>
          <a:bodyPr wrap="none" rtlCol="0">
            <a:spAutoFit/>
          </a:bodyPr>
          <a:lstStyle/>
          <a:p>
            <a:r>
              <a:rPr lang="fr-CA" sz="900"/>
              <a:t>APPLIQUER LES LEÇONS APPRISES</a:t>
            </a:r>
          </a:p>
        </p:txBody>
      </p:sp>
      <p:sp>
        <p:nvSpPr>
          <p:cNvPr id="4" name="Rectangle 3">
            <a:extLst>
              <a:ext uri="{FF2B5EF4-FFF2-40B4-BE49-F238E27FC236}">
                <a16:creationId xmlns:a16="http://schemas.microsoft.com/office/drawing/2014/main" id="{5544BC02-3A38-4114-9F9D-3073DBC9E275}"/>
              </a:ext>
            </a:extLst>
          </p:cNvPr>
          <p:cNvSpPr/>
          <p:nvPr>
            <p:custDataLst>
              <p:tags r:id="rId25"/>
            </p:custDataLst>
          </p:nvPr>
        </p:nvSpPr>
        <p:spPr>
          <a:xfrm>
            <a:off x="1431600" y="998420"/>
            <a:ext cx="9922196" cy="426791"/>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latin typeface="Calibri"/>
            </a:endParaRPr>
          </a:p>
        </p:txBody>
      </p:sp>
      <p:sp>
        <p:nvSpPr>
          <p:cNvPr id="35" name="Content Placeholder 3">
            <a:extLst>
              <a:ext uri="{FF2B5EF4-FFF2-40B4-BE49-F238E27FC236}">
                <a16:creationId xmlns:a16="http://schemas.microsoft.com/office/drawing/2014/main" id="{592EDDC4-C968-45E7-A66B-AFACB23341B7}"/>
              </a:ext>
            </a:extLst>
          </p:cNvPr>
          <p:cNvSpPr>
            <a:spLocks noGrp="1"/>
          </p:cNvSpPr>
          <p:nvPr>
            <p:ph idx="10"/>
            <p:custDataLst>
              <p:tags r:id="rId26"/>
            </p:custDataLst>
          </p:nvPr>
        </p:nvSpPr>
        <p:spPr>
          <a:xfrm>
            <a:off x="1501414" y="998773"/>
            <a:ext cx="9761391" cy="305112"/>
          </a:xfrm>
        </p:spPr>
        <p:txBody>
          <a:bodyPr/>
          <a:lstStyle/>
          <a:p>
            <a:r>
              <a:rPr lang="fr-CA" sz="1400" dirty="0">
                <a:solidFill>
                  <a:schemeClr val="tx1"/>
                </a:solidFill>
                <a:latin typeface="Aharoni" panose="02010803020104030203" pitchFamily="2" charset="-79"/>
                <a:cs typeface="Aharoni" panose="02010803020104030203" pitchFamily="2" charset="-79"/>
              </a:rPr>
              <a:t>L’équipe de l’AI est axée sur les travaux du CEAI du GC, mais aussi sur la production d’examens et de commentaires pour l’ensemble des processus</a:t>
            </a:r>
          </a:p>
        </p:txBody>
      </p:sp>
      <p:sp>
        <p:nvSpPr>
          <p:cNvPr id="36" name="Rounded Rectangle 34">
            <a:extLst>
              <a:ext uri="{FF2B5EF4-FFF2-40B4-BE49-F238E27FC236}">
                <a16:creationId xmlns:a16="http://schemas.microsoft.com/office/drawing/2014/main" id="{E9B16B5D-BD25-4BF9-A21D-0D5827AC57E3}"/>
              </a:ext>
            </a:extLst>
          </p:cNvPr>
          <p:cNvSpPr/>
          <p:nvPr>
            <p:custDataLst>
              <p:tags r:id="rId27"/>
            </p:custDataLst>
          </p:nvPr>
        </p:nvSpPr>
        <p:spPr>
          <a:xfrm>
            <a:off x="2997015" y="1585854"/>
            <a:ext cx="1755704" cy="57307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b="1">
                <a:solidFill>
                  <a:prstClr val="white"/>
                </a:solidFill>
              </a:rPr>
              <a:t>PROBLÈME OPÉRATIONNEL/</a:t>
            </a:r>
          </a:p>
          <a:p>
            <a:pPr algn="ctr"/>
            <a:r>
              <a:rPr lang="fr-CA" sz="1100" b="1">
                <a:solidFill>
                  <a:prstClr val="white"/>
                </a:solidFill>
              </a:rPr>
              <a:t>CONCEPTUALISATION</a:t>
            </a:r>
          </a:p>
        </p:txBody>
      </p:sp>
      <p:sp>
        <p:nvSpPr>
          <p:cNvPr id="37" name="Rounded Rectangle 36">
            <a:extLst>
              <a:ext uri="{FF2B5EF4-FFF2-40B4-BE49-F238E27FC236}">
                <a16:creationId xmlns:a16="http://schemas.microsoft.com/office/drawing/2014/main" id="{E9489868-ED69-44E5-B637-D566BAF74EF9}"/>
              </a:ext>
            </a:extLst>
          </p:cNvPr>
          <p:cNvSpPr/>
          <p:nvPr>
            <p:custDataLst>
              <p:tags r:id="rId28"/>
            </p:custDataLst>
          </p:nvPr>
        </p:nvSpPr>
        <p:spPr>
          <a:xfrm>
            <a:off x="7307586" y="1800199"/>
            <a:ext cx="1770267" cy="3527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b="1">
                <a:solidFill>
                  <a:prstClr val="white"/>
                </a:solidFill>
              </a:rPr>
              <a:t>AUTORISATIONS DU CT</a:t>
            </a:r>
          </a:p>
        </p:txBody>
      </p:sp>
      <p:sp>
        <p:nvSpPr>
          <p:cNvPr id="38" name="Rounded Rectangle 37">
            <a:extLst>
              <a:ext uri="{FF2B5EF4-FFF2-40B4-BE49-F238E27FC236}">
                <a16:creationId xmlns:a16="http://schemas.microsoft.com/office/drawing/2014/main" id="{20736A4A-6FE0-4777-8A8F-860FCFBB9777}"/>
              </a:ext>
            </a:extLst>
          </p:cNvPr>
          <p:cNvSpPr/>
          <p:nvPr>
            <p:custDataLst>
              <p:tags r:id="rId29"/>
            </p:custDataLst>
          </p:nvPr>
        </p:nvSpPr>
        <p:spPr>
          <a:xfrm>
            <a:off x="9445457" y="1806200"/>
            <a:ext cx="1755943" cy="3527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b="1" dirty="0">
                <a:solidFill>
                  <a:prstClr val="white"/>
                </a:solidFill>
              </a:rPr>
              <a:t>EXÉCUTION</a:t>
            </a:r>
          </a:p>
        </p:txBody>
      </p:sp>
      <p:sp>
        <p:nvSpPr>
          <p:cNvPr id="39" name="Rounded Rectangle 30">
            <a:extLst>
              <a:ext uri="{FF2B5EF4-FFF2-40B4-BE49-F238E27FC236}">
                <a16:creationId xmlns:a16="http://schemas.microsoft.com/office/drawing/2014/main" id="{44D1576A-6F34-4A0F-B45D-0F1B20E896D7}"/>
              </a:ext>
            </a:extLst>
          </p:cNvPr>
          <p:cNvSpPr/>
          <p:nvPr>
            <p:custDataLst>
              <p:tags r:id="rId30"/>
            </p:custDataLst>
          </p:nvPr>
        </p:nvSpPr>
        <p:spPr>
          <a:xfrm>
            <a:off x="5181600" y="1810405"/>
            <a:ext cx="1755704" cy="3527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b="1" dirty="0">
                <a:solidFill>
                  <a:prstClr val="white"/>
                </a:solidFill>
              </a:rPr>
              <a:t>CONCEPTION</a:t>
            </a:r>
          </a:p>
        </p:txBody>
      </p:sp>
      <p:sp>
        <p:nvSpPr>
          <p:cNvPr id="40" name="Rounded Rectangle 34">
            <a:extLst>
              <a:ext uri="{FF2B5EF4-FFF2-40B4-BE49-F238E27FC236}">
                <a16:creationId xmlns:a16="http://schemas.microsoft.com/office/drawing/2014/main" id="{4A4BF9E7-3980-4858-A649-55340C99F9A5}"/>
              </a:ext>
            </a:extLst>
          </p:cNvPr>
          <p:cNvSpPr/>
          <p:nvPr>
            <p:custDataLst>
              <p:tags r:id="rId31"/>
            </p:custDataLst>
          </p:nvPr>
        </p:nvSpPr>
        <p:spPr>
          <a:xfrm>
            <a:off x="829959" y="1807694"/>
            <a:ext cx="1755704" cy="3527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b="1" dirty="0">
                <a:solidFill>
                  <a:prstClr val="white"/>
                </a:solidFill>
              </a:rPr>
              <a:t>ORIENTATION</a:t>
            </a:r>
          </a:p>
        </p:txBody>
      </p:sp>
      <p:cxnSp>
        <p:nvCxnSpPr>
          <p:cNvPr id="6" name="Straight Arrow Connector 5">
            <a:extLst>
              <a:ext uri="{FF2B5EF4-FFF2-40B4-BE49-F238E27FC236}">
                <a16:creationId xmlns:a16="http://schemas.microsoft.com/office/drawing/2014/main" id="{1885C550-FC42-41A7-8398-08B50B3279B6}"/>
              </a:ext>
            </a:extLst>
          </p:cNvPr>
          <p:cNvCxnSpPr/>
          <p:nvPr>
            <p:custDataLst>
              <p:tags r:id="rId32"/>
            </p:custDataLst>
          </p:nvPr>
        </p:nvCxnSpPr>
        <p:spPr>
          <a:xfrm flipH="1">
            <a:off x="1600200" y="2152928"/>
            <a:ext cx="0" cy="270482"/>
          </a:xfrm>
          <a:prstGeom prst="straightConnector1">
            <a:avLst/>
          </a:pr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Arrow Connector 40">
            <a:extLst>
              <a:ext uri="{FF2B5EF4-FFF2-40B4-BE49-F238E27FC236}">
                <a16:creationId xmlns:a16="http://schemas.microsoft.com/office/drawing/2014/main" id="{4F56D948-8D60-4FD6-A8E4-CD26587C5D4B}"/>
              </a:ext>
            </a:extLst>
          </p:cNvPr>
          <p:cNvCxnSpPr/>
          <p:nvPr>
            <p:custDataLst>
              <p:tags r:id="rId33"/>
            </p:custDataLst>
          </p:nvPr>
        </p:nvCxnSpPr>
        <p:spPr>
          <a:xfrm flipH="1">
            <a:off x="3844543" y="2152928"/>
            <a:ext cx="0" cy="270482"/>
          </a:xfrm>
          <a:prstGeom prst="straightConnector1">
            <a:avLst/>
          </a:pr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a:extLst>
              <a:ext uri="{FF2B5EF4-FFF2-40B4-BE49-F238E27FC236}">
                <a16:creationId xmlns:a16="http://schemas.microsoft.com/office/drawing/2014/main" id="{FC3E8B27-7602-408D-9AAC-F39975A0AE1B}"/>
              </a:ext>
            </a:extLst>
          </p:cNvPr>
          <p:cNvCxnSpPr/>
          <p:nvPr>
            <p:custDataLst>
              <p:tags r:id="rId34"/>
            </p:custDataLst>
          </p:nvPr>
        </p:nvCxnSpPr>
        <p:spPr>
          <a:xfrm flipH="1">
            <a:off x="6045856" y="2152928"/>
            <a:ext cx="0" cy="270482"/>
          </a:xfrm>
          <a:prstGeom prst="straightConnector1">
            <a:avLst/>
          </a:pr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Arrow Connector 42">
            <a:extLst>
              <a:ext uri="{FF2B5EF4-FFF2-40B4-BE49-F238E27FC236}">
                <a16:creationId xmlns:a16="http://schemas.microsoft.com/office/drawing/2014/main" id="{E3CA4B55-49E9-40BA-8B9C-E1F7D9CEEA40}"/>
              </a:ext>
            </a:extLst>
          </p:cNvPr>
          <p:cNvCxnSpPr/>
          <p:nvPr>
            <p:custDataLst>
              <p:tags r:id="rId35"/>
            </p:custDataLst>
          </p:nvPr>
        </p:nvCxnSpPr>
        <p:spPr>
          <a:xfrm flipH="1">
            <a:off x="8153400" y="2175934"/>
            <a:ext cx="0" cy="270482"/>
          </a:xfrm>
          <a:prstGeom prst="straightConnector1">
            <a:avLst/>
          </a:pr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Arrow Connector 43">
            <a:extLst>
              <a:ext uri="{FF2B5EF4-FFF2-40B4-BE49-F238E27FC236}">
                <a16:creationId xmlns:a16="http://schemas.microsoft.com/office/drawing/2014/main" id="{65ADBC3A-B8D8-4F04-BD27-36BF6956F4F0}"/>
              </a:ext>
            </a:extLst>
          </p:cNvPr>
          <p:cNvCxnSpPr/>
          <p:nvPr>
            <p:custDataLst>
              <p:tags r:id="rId36"/>
            </p:custDataLst>
          </p:nvPr>
        </p:nvCxnSpPr>
        <p:spPr>
          <a:xfrm flipH="1">
            <a:off x="10343022" y="2191968"/>
            <a:ext cx="0" cy="270482"/>
          </a:xfrm>
          <a:prstGeom prst="straightConnector1">
            <a:avLst/>
          </a:pr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8945233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11674152" y="6475458"/>
            <a:ext cx="517848" cy="365125"/>
          </a:xfrm>
        </p:spPr>
        <p:txBody>
          <a:bodyPr/>
          <a:lstStyle/>
          <a:p>
            <a:fld id="{32D4B517-E49B-41B6-9DBC-23634E0F1CDC}" type="slidenum">
              <a:rPr lang="fr-CA" smtClean="0"/>
              <a:t>8</a:t>
            </a:fld>
            <a:endParaRPr lang="fr-CA" dirty="0"/>
          </a:p>
        </p:txBody>
      </p:sp>
      <p:sp>
        <p:nvSpPr>
          <p:cNvPr id="6" name="Title 5"/>
          <p:cNvSpPr>
            <a:spLocks noGrp="1"/>
          </p:cNvSpPr>
          <p:nvPr>
            <p:ph type="title"/>
            <p:custDataLst>
              <p:tags r:id="rId2"/>
            </p:custDataLst>
          </p:nvPr>
        </p:nvSpPr>
        <p:spPr>
          <a:xfrm>
            <a:off x="604561" y="76781"/>
            <a:ext cx="7243976" cy="676712"/>
          </a:xfrm>
        </p:spPr>
        <p:txBody>
          <a:bodyPr/>
          <a:lstStyle/>
          <a:p>
            <a:r>
              <a:rPr lang="fr-CA" dirty="0"/>
              <a:t>Aperçu de la gouvernance </a:t>
            </a:r>
          </a:p>
        </p:txBody>
      </p:sp>
      <p:sp>
        <p:nvSpPr>
          <p:cNvPr id="48" name="Freeform 109">
            <a:extLst>
              <a:ext uri="{FF2B5EF4-FFF2-40B4-BE49-F238E27FC236}">
                <a16:creationId xmlns:a16="http://schemas.microsoft.com/office/drawing/2014/main" id="{955B426F-5E35-4097-B49A-03E0B25F2BCE}"/>
              </a:ext>
            </a:extLst>
          </p:cNvPr>
          <p:cNvSpPr>
            <a:spLocks noEditPoints="1"/>
          </p:cNvSpPr>
          <p:nvPr>
            <p:custDataLst>
              <p:tags r:id="rId3"/>
            </p:custDataLst>
          </p:nvPr>
        </p:nvSpPr>
        <p:spPr bwMode="auto">
          <a:xfrm>
            <a:off x="1234207" y="1591147"/>
            <a:ext cx="685800" cy="632237"/>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fr-CA" sz="1800" b="0" i="0" u="none" strike="noStrike" kern="0" cap="none" spc="0" normalizeH="0" baseline="0" dirty="0">
              <a:ln>
                <a:noFill/>
              </a:ln>
              <a:solidFill>
                <a:prstClr val="black"/>
              </a:solidFill>
              <a:effectLst/>
              <a:uLnTx/>
              <a:uFillTx/>
            </a:endParaRPr>
          </a:p>
        </p:txBody>
      </p:sp>
      <p:sp>
        <p:nvSpPr>
          <p:cNvPr id="49" name="object 3">
            <a:extLst>
              <a:ext uri="{FF2B5EF4-FFF2-40B4-BE49-F238E27FC236}">
                <a16:creationId xmlns:a16="http://schemas.microsoft.com/office/drawing/2014/main" id="{F4758C79-EA27-4765-AA53-9717C0E59F8C}"/>
              </a:ext>
            </a:extLst>
          </p:cNvPr>
          <p:cNvSpPr/>
          <p:nvPr>
            <p:custDataLst>
              <p:tags r:id="rId4"/>
            </p:custDataLst>
          </p:nvPr>
        </p:nvSpPr>
        <p:spPr>
          <a:xfrm>
            <a:off x="1081807" y="1496248"/>
            <a:ext cx="2971799" cy="820549"/>
          </a:xfrm>
          <a:custGeom>
            <a:avLst/>
            <a:gdLst/>
            <a:ahLst/>
            <a:cxnLst/>
            <a:rect l="l" t="t" r="r" b="b"/>
            <a:pathLst>
              <a:path w="3959859" h="1045844">
                <a:moveTo>
                  <a:pt x="0" y="0"/>
                </a:moveTo>
                <a:lnTo>
                  <a:pt x="3959352" y="0"/>
                </a:lnTo>
                <a:lnTo>
                  <a:pt x="3959352" y="1045463"/>
                </a:lnTo>
                <a:lnTo>
                  <a:pt x="0" y="1045463"/>
                </a:lnTo>
                <a:lnTo>
                  <a:pt x="0" y="0"/>
                </a:lnTo>
                <a:close/>
              </a:path>
            </a:pathLst>
          </a:custGeom>
          <a:solidFill>
            <a:schemeClr val="accent2">
              <a:lumMod val="20000"/>
              <a:lumOff val="80000"/>
              <a:alpha val="59999"/>
            </a:schemeClr>
          </a:solidFill>
          <a:ln>
            <a:solidFill>
              <a:sysClr val="windowText" lastClr="000000"/>
            </a:solidFill>
            <a:prstDash val="solid"/>
          </a:ln>
        </p:spPr>
        <p:txBody>
          <a:bodyPr wrap="square" lIns="0" tIns="0" rIns="0" bIns="0" rtlCol="0"/>
          <a:lstStyle/>
          <a:p>
            <a:pPr marL="0" marR="0" lvl="0" indent="0" defTabSz="457200" eaLnBrk="1" fontAlgn="auto" latinLnBrk="0" hangingPunct="1">
              <a:lnSpc>
                <a:spcPct val="100000"/>
              </a:lnSpc>
              <a:spcBef>
                <a:spcPct val="0"/>
              </a:spcBef>
              <a:spcAft>
                <a:spcPct val="0"/>
              </a:spcAft>
              <a:buClrTx/>
              <a:buSzTx/>
              <a:buFontTx/>
              <a:buNone/>
              <a:defRPr/>
            </a:pPr>
            <a:endParaRPr kumimoji="0" lang="fr-CA" sz="1800" b="0" i="0" u="none" strike="noStrike" kern="0" cap="none" spc="0" normalizeH="0" baseline="0" dirty="0">
              <a:ln>
                <a:noFill/>
              </a:ln>
              <a:solidFill>
                <a:prstClr val="black"/>
              </a:solidFill>
              <a:effectLst/>
              <a:uLnTx/>
              <a:uFillTx/>
            </a:endParaRPr>
          </a:p>
        </p:txBody>
      </p:sp>
      <p:sp>
        <p:nvSpPr>
          <p:cNvPr id="50" name="Rounded Rectangle 49">
            <a:extLst>
              <a:ext uri="{FF2B5EF4-FFF2-40B4-BE49-F238E27FC236}">
                <a16:creationId xmlns:a16="http://schemas.microsoft.com/office/drawing/2014/main" id="{917DE5A5-3DE7-4229-B383-D9F6A3BBB4ED}"/>
              </a:ext>
            </a:extLst>
          </p:cNvPr>
          <p:cNvSpPr/>
          <p:nvPr>
            <p:custDataLst>
              <p:tags r:id="rId5"/>
            </p:custDataLst>
          </p:nvPr>
        </p:nvSpPr>
        <p:spPr>
          <a:xfrm>
            <a:off x="2058004" y="1567403"/>
            <a:ext cx="1868660" cy="675026"/>
          </a:xfrm>
          <a:prstGeom prst="roundRect">
            <a:avLst/>
          </a:prstGeom>
          <a:solidFill>
            <a:srgbClr val="F9FBFD"/>
          </a:solidFill>
          <a:ln w="19050" cap="flat" cmpd="sng" algn="ctr">
            <a:solidFill>
              <a:schemeClr val="accent1"/>
            </a:solidFill>
            <a:prstDash val="sysDot"/>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fr-CA" sz="1800" b="0" i="0" u="none" strike="noStrike" kern="0" cap="none" spc="0" normalizeH="0" baseline="0" dirty="0">
              <a:ln>
                <a:noFill/>
              </a:ln>
              <a:solidFill>
                <a:prstClr val="white"/>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2173580D-4F0E-4DD2-9137-AD33090DF92D}"/>
              </a:ext>
            </a:extLst>
          </p:cNvPr>
          <p:cNvSpPr txBox="1"/>
          <p:nvPr>
            <p:custDataLst>
              <p:tags r:id="rId6"/>
            </p:custDataLst>
          </p:nvPr>
        </p:nvSpPr>
        <p:spPr>
          <a:xfrm>
            <a:off x="2058003" y="1643373"/>
            <a:ext cx="1784422" cy="461665"/>
          </a:xfrm>
          <a:prstGeom prst="rect">
            <a:avLst/>
          </a:prstGeom>
          <a:noFill/>
        </p:spPr>
        <p:txBody>
          <a:bodyPr wrap="square" rtlCol="0">
            <a:spAutoFit/>
          </a:bodyPr>
          <a:lstStyle/>
          <a:p>
            <a:pPr marL="0" marR="0" lvl="0" indent="0" defTabSz="457200" eaLnBrk="1" fontAlgn="auto" latinLnBrk="0" hangingPunct="1">
              <a:lnSpc>
                <a:spcPct val="100000"/>
              </a:lnSpc>
              <a:spcBef>
                <a:spcPct val="0"/>
              </a:spcBef>
              <a:spcAft>
                <a:spcPct val="0"/>
              </a:spcAft>
              <a:buClrTx/>
              <a:buSzTx/>
              <a:buFontTx/>
              <a:buNone/>
              <a:defRPr/>
            </a:pPr>
            <a:r>
              <a:rPr kumimoji="0" lang="fr-CA" sz="800" b="1" i="0" u="none" strike="noStrike" kern="0" cap="none" spc="0" normalizeH="0" baseline="0" dirty="0">
                <a:ln>
                  <a:noFill/>
                </a:ln>
                <a:effectLst/>
                <a:uLnTx/>
                <a:uFillTx/>
              </a:rPr>
              <a:t>La Politique sur les services et le numérique</a:t>
            </a:r>
            <a:r>
              <a:rPr lang="en-US" sz="800" b="1" baseline="30000" dirty="0">
                <a:solidFill>
                  <a:prstClr val="black"/>
                </a:solidFill>
                <a:latin typeface="Segoe UI" panose="020B0502040204020203" pitchFamily="34" charset="0"/>
              </a:rPr>
              <a:t>1</a:t>
            </a:r>
            <a:r>
              <a:rPr kumimoji="0" lang="fr-CA" sz="800" b="1" i="0" u="none" strike="noStrike" kern="0" cap="none" spc="0" normalizeH="0" baseline="0" dirty="0">
                <a:ln>
                  <a:noFill/>
                </a:ln>
                <a:effectLst/>
                <a:uLnTx/>
                <a:uFillTx/>
              </a:rPr>
              <a:t> </a:t>
            </a:r>
            <a:r>
              <a:rPr kumimoji="0" lang="fr-CA" sz="800" i="0" u="none" strike="noStrike" kern="0" cap="none" spc="0" normalizeH="0" baseline="0" dirty="0">
                <a:ln>
                  <a:noFill/>
                </a:ln>
                <a:effectLst/>
                <a:uLnTx/>
                <a:uFillTx/>
              </a:rPr>
              <a:t>pousse les ministères à demander l’approbation du CEAI du G</a:t>
            </a:r>
          </a:p>
        </p:txBody>
      </p:sp>
      <p:cxnSp>
        <p:nvCxnSpPr>
          <p:cNvPr id="52" name="Straight Arrow Connector 51">
            <a:extLst>
              <a:ext uri="{FF2B5EF4-FFF2-40B4-BE49-F238E27FC236}">
                <a16:creationId xmlns:a16="http://schemas.microsoft.com/office/drawing/2014/main" id="{91382227-2A46-4D24-9CAC-AFCD7096CC6B}"/>
              </a:ext>
            </a:extLst>
          </p:cNvPr>
          <p:cNvCxnSpPr/>
          <p:nvPr>
            <p:custDataLst>
              <p:tags r:id="rId7"/>
            </p:custDataLst>
          </p:nvPr>
        </p:nvCxnSpPr>
        <p:spPr>
          <a:xfrm flipH="1">
            <a:off x="3163948" y="3265488"/>
            <a:ext cx="0" cy="228600"/>
          </a:xfrm>
          <a:prstGeom prst="straightConnector1">
            <a:avLst/>
          </a:prstGeom>
          <a:noFill/>
          <a:ln w="38100" cap="flat" cmpd="sng" algn="ctr">
            <a:solidFill>
              <a:srgbClr val="956251"/>
            </a:solidFill>
            <a:prstDash val="solid"/>
            <a:miter lim="800000"/>
            <a:tailEnd type="triangle"/>
          </a:ln>
          <a:effectLst/>
        </p:spPr>
      </p:cxnSp>
      <p:pic>
        <p:nvPicPr>
          <p:cNvPr id="53" name="Picture 2" descr="Office Building Icon – Free Download, PNG and Vector">
            <a:extLst>
              <a:ext uri="{FF2B5EF4-FFF2-40B4-BE49-F238E27FC236}">
                <a16:creationId xmlns:a16="http://schemas.microsoft.com/office/drawing/2014/main" id="{3B9FC4DA-D7DA-4BDE-A005-0C7DD010A09F}"/>
              </a:ext>
            </a:extLst>
          </p:cNvPr>
          <p:cNvPicPr>
            <a:picLocks noChangeAspect="1" noChangeArrowheads="1"/>
          </p:cNvPicPr>
          <p:nvPr>
            <p:custDataLst>
              <p:tags r:id="rId8"/>
            </p:custDataLst>
          </p:nvPr>
        </p:nvPicPr>
        <p:blipFill>
          <a:blip r:embed="rId39" cstate="print">
            <a:extLst>
              <a:ext uri="{28A0092B-C50C-407E-A947-70E740481C1C}">
                <a14:useLocalDpi xmlns:a14="http://schemas.microsoft.com/office/drawing/2010/main" val="0"/>
              </a:ext>
            </a:extLst>
          </a:blip>
          <a:stretch>
            <a:fillRect/>
          </a:stretch>
        </p:blipFill>
        <p:spPr bwMode="auto">
          <a:xfrm>
            <a:off x="1203528" y="2477119"/>
            <a:ext cx="725188" cy="725188"/>
          </a:xfrm>
          <a:prstGeom prst="rect">
            <a:avLst/>
          </a:prstGeom>
          <a:noFill/>
          <a:extLst>
            <a:ext uri="{909E8E84-426E-40DD-AFC4-6F175D3DCCD1}">
              <a14:hiddenFill xmlns:a14="http://schemas.microsoft.com/office/drawing/2010/main">
                <a:solidFill>
                  <a:srgbClr val="FFFFFF"/>
                </a:solidFill>
              </a14:hiddenFill>
            </a:ext>
          </a:extLst>
        </p:spPr>
      </p:pic>
      <p:sp>
        <p:nvSpPr>
          <p:cNvPr id="54" name="object 3">
            <a:extLst>
              <a:ext uri="{FF2B5EF4-FFF2-40B4-BE49-F238E27FC236}">
                <a16:creationId xmlns:a16="http://schemas.microsoft.com/office/drawing/2014/main" id="{038E995A-BF18-41EE-9EC4-5E81CBCFE746}"/>
              </a:ext>
            </a:extLst>
          </p:cNvPr>
          <p:cNvSpPr/>
          <p:nvPr>
            <p:custDataLst>
              <p:tags r:id="rId9"/>
            </p:custDataLst>
          </p:nvPr>
        </p:nvSpPr>
        <p:spPr>
          <a:xfrm>
            <a:off x="1081806" y="2453648"/>
            <a:ext cx="2971799" cy="820549"/>
          </a:xfrm>
          <a:custGeom>
            <a:avLst/>
            <a:gdLst/>
            <a:ahLst/>
            <a:cxnLst/>
            <a:rect l="l" t="t" r="r" b="b"/>
            <a:pathLst>
              <a:path w="3959859" h="1045844">
                <a:moveTo>
                  <a:pt x="0" y="0"/>
                </a:moveTo>
                <a:lnTo>
                  <a:pt x="3959352" y="0"/>
                </a:lnTo>
                <a:lnTo>
                  <a:pt x="3959352" y="1045463"/>
                </a:lnTo>
                <a:lnTo>
                  <a:pt x="0" y="1045463"/>
                </a:lnTo>
                <a:lnTo>
                  <a:pt x="0" y="0"/>
                </a:lnTo>
                <a:close/>
              </a:path>
            </a:pathLst>
          </a:custGeom>
          <a:solidFill>
            <a:schemeClr val="accent2">
              <a:lumMod val="20000"/>
              <a:lumOff val="80000"/>
              <a:alpha val="59999"/>
            </a:schemeClr>
          </a:solidFill>
          <a:ln>
            <a:solidFill>
              <a:sysClr val="windowText" lastClr="000000"/>
            </a:solidFill>
            <a:prstDash val="solid"/>
          </a:ln>
        </p:spPr>
        <p:txBody>
          <a:bodyPr wrap="square" lIns="0" tIns="0" rIns="0" bIns="0" rtlCol="0"/>
          <a:lstStyle/>
          <a:p>
            <a:pPr marL="0" marR="0" lvl="0" indent="0" defTabSz="457200" eaLnBrk="1" fontAlgn="auto" latinLnBrk="0" hangingPunct="1">
              <a:lnSpc>
                <a:spcPct val="100000"/>
              </a:lnSpc>
              <a:spcBef>
                <a:spcPct val="0"/>
              </a:spcBef>
              <a:spcAft>
                <a:spcPct val="0"/>
              </a:spcAft>
              <a:buClrTx/>
              <a:buSzTx/>
              <a:buFontTx/>
              <a:buNone/>
              <a:defRPr/>
            </a:pPr>
            <a:endParaRPr kumimoji="0" lang="fr-CA" sz="1800" b="0" i="0" u="none" strike="noStrike" kern="0" cap="none" spc="0" normalizeH="0" baseline="0" dirty="0">
              <a:ln>
                <a:noFill/>
              </a:ln>
              <a:solidFill>
                <a:prstClr val="black"/>
              </a:solidFill>
              <a:effectLst/>
              <a:uLnTx/>
              <a:uFillTx/>
            </a:endParaRPr>
          </a:p>
        </p:txBody>
      </p:sp>
      <p:sp>
        <p:nvSpPr>
          <p:cNvPr id="55" name="Rounded Rectangle 49">
            <a:extLst>
              <a:ext uri="{FF2B5EF4-FFF2-40B4-BE49-F238E27FC236}">
                <a16:creationId xmlns:a16="http://schemas.microsoft.com/office/drawing/2014/main" id="{772C0B16-7600-42FA-9F42-1EB9A3A4C58A}"/>
              </a:ext>
            </a:extLst>
          </p:cNvPr>
          <p:cNvSpPr/>
          <p:nvPr>
            <p:custDataLst>
              <p:tags r:id="rId10"/>
            </p:custDataLst>
          </p:nvPr>
        </p:nvSpPr>
        <p:spPr>
          <a:xfrm>
            <a:off x="2063028" y="2463923"/>
            <a:ext cx="1868660" cy="783100"/>
          </a:xfrm>
          <a:prstGeom prst="roundRect">
            <a:avLst/>
          </a:prstGeom>
          <a:solidFill>
            <a:srgbClr val="F9FBFD"/>
          </a:solidFill>
          <a:ln w="19050" cap="flat" cmpd="sng" algn="ctr">
            <a:solidFill>
              <a:schemeClr val="tx2"/>
            </a:solidFill>
            <a:prstDash val="sysDot"/>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fr-CA" sz="1800" b="0" i="0" u="none" strike="noStrike" kern="0" cap="none" spc="0" normalizeH="0" baseline="0" dirty="0">
              <a:ln>
                <a:noFill/>
              </a:ln>
              <a:solidFill>
                <a:prstClr val="white"/>
              </a:solidFill>
              <a:effectLst/>
              <a:uLnTx/>
              <a:uFillTx/>
              <a:latin typeface="Calibri"/>
              <a:ea typeface="+mn-ea"/>
              <a:cs typeface="+mn-cs"/>
            </a:endParaRPr>
          </a:p>
        </p:txBody>
      </p:sp>
      <p:sp>
        <p:nvSpPr>
          <p:cNvPr id="56" name="TextBox 55">
            <a:extLst>
              <a:ext uri="{FF2B5EF4-FFF2-40B4-BE49-F238E27FC236}">
                <a16:creationId xmlns:a16="http://schemas.microsoft.com/office/drawing/2014/main" id="{7E07AF6D-F21E-49CB-A80D-8F88511F2E3E}"/>
              </a:ext>
            </a:extLst>
          </p:cNvPr>
          <p:cNvSpPr txBox="1"/>
          <p:nvPr>
            <p:custDataLst>
              <p:tags r:id="rId11"/>
            </p:custDataLst>
          </p:nvPr>
        </p:nvSpPr>
        <p:spPr>
          <a:xfrm>
            <a:off x="2147312" y="2466049"/>
            <a:ext cx="1876226" cy="822960"/>
          </a:xfrm>
          <a:prstGeom prst="rect">
            <a:avLst/>
          </a:prstGeom>
          <a:noFill/>
        </p:spPr>
        <p:txBody>
          <a:bodyPr wrap="square" rtlCol="0">
            <a:spAutoFit/>
          </a:bodyPr>
          <a:lstStyle/>
          <a:p>
            <a:pPr marL="0" marR="0" lvl="0" indent="0" defTabSz="457200" eaLnBrk="1" fontAlgn="auto" latinLnBrk="0" hangingPunct="1">
              <a:lnSpc>
                <a:spcPct val="100000"/>
              </a:lnSpc>
              <a:spcBef>
                <a:spcPct val="0"/>
              </a:spcBef>
              <a:spcAft>
                <a:spcPct val="0"/>
              </a:spcAft>
              <a:buClrTx/>
              <a:buSzTx/>
              <a:buFontTx/>
              <a:buNone/>
              <a:defRPr/>
            </a:pPr>
            <a:r>
              <a:rPr kumimoji="0" lang="fr-CA" sz="800" b="0" i="0" u="none" strike="noStrike" kern="0" cap="none" spc="0" normalizeH="0" baseline="0" dirty="0">
                <a:ln>
                  <a:noFill/>
                </a:ln>
                <a:effectLst/>
                <a:uLnTx/>
                <a:uFillTx/>
              </a:rPr>
              <a:t>Parcours numérique des ministères :</a:t>
            </a:r>
          </a:p>
          <a:p>
            <a:pPr marL="171450" marR="0" lvl="0" indent="-171450" defTabSz="457200" eaLnBrk="1" fontAlgn="auto" latinLnBrk="0" hangingPunct="1">
              <a:lnSpc>
                <a:spcPct val="100000"/>
              </a:lnSpc>
              <a:spcBef>
                <a:spcPct val="0"/>
              </a:spcBef>
              <a:spcAft>
                <a:spcPct val="0"/>
              </a:spcAft>
              <a:buClrTx/>
              <a:buSzTx/>
              <a:buFont typeface="Arial" panose="020B0604020202020204" pitchFamily="34" charset="0"/>
              <a:buChar char="•"/>
              <a:defRPr/>
            </a:pPr>
            <a:r>
              <a:rPr kumimoji="0" lang="fr-CA" sz="800" b="0" i="0" u="none" strike="noStrike" kern="0" cap="none" spc="0" normalizeH="0" baseline="0" dirty="0">
                <a:ln>
                  <a:noFill/>
                </a:ln>
                <a:effectLst/>
                <a:uLnTx/>
                <a:uFillTx/>
              </a:rPr>
              <a:t>Plan min. pour les services et le numérique</a:t>
            </a:r>
          </a:p>
          <a:p>
            <a:pPr marL="171450" marR="0" lvl="0" indent="-171450" defTabSz="457200" eaLnBrk="1" fontAlgn="auto" latinLnBrk="0" hangingPunct="1">
              <a:lnSpc>
                <a:spcPct val="100000"/>
              </a:lnSpc>
              <a:spcBef>
                <a:spcPct val="0"/>
              </a:spcBef>
              <a:spcAft>
                <a:spcPct val="0"/>
              </a:spcAft>
              <a:buClrTx/>
              <a:buSzTx/>
              <a:buFont typeface="Arial" panose="020B0604020202020204" pitchFamily="34" charset="0"/>
              <a:buChar char="•"/>
              <a:defRPr/>
            </a:pPr>
            <a:r>
              <a:rPr kumimoji="0" lang="fr-CA" sz="800" b="0" i="0" u="none" strike="noStrike" kern="0" cap="none" spc="0" normalizeH="0" baseline="0" dirty="0">
                <a:ln>
                  <a:noFill/>
                </a:ln>
                <a:effectLst/>
                <a:uLnTx/>
                <a:uFillTx/>
              </a:rPr>
              <a:t>Cas conceptuel</a:t>
            </a:r>
          </a:p>
          <a:p>
            <a:pPr marL="171450" marR="0" lvl="0" indent="-171450" defTabSz="457200" eaLnBrk="1" fontAlgn="auto" latinLnBrk="0" hangingPunct="1">
              <a:lnSpc>
                <a:spcPct val="100000"/>
              </a:lnSpc>
              <a:spcBef>
                <a:spcPct val="0"/>
              </a:spcBef>
              <a:spcAft>
                <a:spcPct val="0"/>
              </a:spcAft>
              <a:buClrTx/>
              <a:buSzTx/>
              <a:buFont typeface="Arial" panose="020B0604020202020204" pitchFamily="34" charset="0"/>
              <a:buChar char="•"/>
              <a:defRPr/>
            </a:pPr>
            <a:r>
              <a:rPr kumimoji="0" lang="fr-CA" sz="800" b="0" i="0" u="none" strike="noStrike" kern="0" cap="none" spc="0" normalizeH="0" baseline="0" dirty="0">
                <a:ln>
                  <a:noFill/>
                </a:ln>
                <a:effectLst/>
                <a:uLnTx/>
                <a:uFillTx/>
              </a:rPr>
              <a:t>Présentation au CEAI du GC</a:t>
            </a:r>
          </a:p>
          <a:p>
            <a:pPr marL="171450" marR="0" lvl="0" indent="-171450" defTabSz="457200" eaLnBrk="1" fontAlgn="auto" latinLnBrk="0" hangingPunct="1">
              <a:lnSpc>
                <a:spcPct val="100000"/>
              </a:lnSpc>
              <a:spcBef>
                <a:spcPct val="0"/>
              </a:spcBef>
              <a:spcAft>
                <a:spcPct val="0"/>
              </a:spcAft>
              <a:buClrTx/>
              <a:buSzTx/>
              <a:buFont typeface="Arial" panose="020B0604020202020204" pitchFamily="34" charset="0"/>
              <a:buChar char="•"/>
              <a:defRPr/>
            </a:pPr>
            <a:r>
              <a:rPr kumimoji="0" lang="fr-CA" sz="800" b="0" i="0" u="none" strike="noStrike" kern="0" cap="none" spc="0" normalizeH="0" baseline="0" dirty="0">
                <a:ln>
                  <a:noFill/>
                </a:ln>
                <a:effectLst/>
                <a:uLnTx/>
                <a:uFillTx/>
              </a:rPr>
              <a:t>Présentation au CT</a:t>
            </a:r>
          </a:p>
        </p:txBody>
      </p:sp>
      <p:cxnSp>
        <p:nvCxnSpPr>
          <p:cNvPr id="57" name="Straight Arrow Connector 56">
            <a:extLst>
              <a:ext uri="{FF2B5EF4-FFF2-40B4-BE49-F238E27FC236}">
                <a16:creationId xmlns:a16="http://schemas.microsoft.com/office/drawing/2014/main" id="{A7B20A7A-7BF3-49EC-A8C9-3E7B88A1C4EF}"/>
              </a:ext>
            </a:extLst>
          </p:cNvPr>
          <p:cNvCxnSpPr/>
          <p:nvPr>
            <p:custDataLst>
              <p:tags r:id="rId12"/>
            </p:custDataLst>
          </p:nvPr>
        </p:nvCxnSpPr>
        <p:spPr>
          <a:xfrm flipH="1">
            <a:off x="1555958" y="3265488"/>
            <a:ext cx="0" cy="228600"/>
          </a:xfrm>
          <a:prstGeom prst="straightConnector1">
            <a:avLst/>
          </a:prstGeom>
          <a:noFill/>
          <a:ln w="25400" cap="flat" cmpd="sng" algn="ctr">
            <a:solidFill>
              <a:srgbClr val="956251"/>
            </a:solidFill>
            <a:prstDash val="sysDash"/>
            <a:miter lim="800000"/>
            <a:tailEnd type="triangle"/>
          </a:ln>
          <a:effectLst/>
        </p:spPr>
      </p:cxnSp>
      <p:pic>
        <p:nvPicPr>
          <p:cNvPr id="58" name="Graphic 57" descr="Bubbles">
            <a:extLst>
              <a:ext uri="{FF2B5EF4-FFF2-40B4-BE49-F238E27FC236}">
                <a16:creationId xmlns:a16="http://schemas.microsoft.com/office/drawing/2014/main" id="{0FE429A9-A3FF-46BA-B438-BB65FDCEF9AD}"/>
              </a:ext>
            </a:extLst>
          </p:cNvPr>
          <p:cNvPicPr>
            <a:picLocks noChangeAspect="1"/>
          </p:cNvPicPr>
          <p:nvPr>
            <p:custDataLst>
              <p:tags r:id="rId13"/>
            </p:custDataLst>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124507" y="3584872"/>
            <a:ext cx="267026" cy="243066"/>
          </a:xfrm>
          <a:prstGeom prst="rect">
            <a:avLst/>
          </a:prstGeom>
        </p:spPr>
      </p:pic>
      <p:sp>
        <p:nvSpPr>
          <p:cNvPr id="59" name="Round Same Side Corner Rectangle 27">
            <a:extLst>
              <a:ext uri="{FF2B5EF4-FFF2-40B4-BE49-F238E27FC236}">
                <a16:creationId xmlns:a16="http://schemas.microsoft.com/office/drawing/2014/main" id="{5BF13A4F-3BF6-4591-8F97-853B0DBA3E81}"/>
              </a:ext>
            </a:extLst>
          </p:cNvPr>
          <p:cNvSpPr/>
          <p:nvPr>
            <p:custDataLst>
              <p:tags r:id="rId14"/>
            </p:custDataLst>
          </p:nvPr>
        </p:nvSpPr>
        <p:spPr>
          <a:xfrm>
            <a:off x="1121409" y="3552467"/>
            <a:ext cx="1103391" cy="712038"/>
          </a:xfrm>
          <a:prstGeom prst="round2SameRect">
            <a:avLst/>
          </a:prstGeom>
          <a:noFill/>
          <a:ln w="38100" cap="flat" cmpd="sng" algn="ctr">
            <a:solidFill>
              <a:schemeClr val="tx2"/>
            </a:solidFill>
            <a:prstDash val="sysDash"/>
            <a:miter lim="800000"/>
          </a:ln>
          <a:effectLst/>
        </p:spPr>
        <p:txBody>
          <a:bodyPr spcFirstLastPara="0" vert="horz" wrap="square" lIns="35635" tIns="28491" rIns="35635" bIns="28491" numCol="1" spcCol="1270" anchor="ctr" anchorCtr="0">
            <a:normAutofit/>
          </a:bodyPr>
          <a:lstStyle/>
          <a:p>
            <a:pPr marL="0" marR="0" lvl="0" indent="0" algn="ctr" defTabSz="500063" eaLnBrk="1" fontAlgn="auto" latinLnBrk="0" hangingPunct="1">
              <a:lnSpc>
                <a:spcPct val="90000"/>
              </a:lnSpc>
              <a:spcBef>
                <a:spcPct val="0"/>
              </a:spcBef>
              <a:spcAft>
                <a:spcPct val="35000"/>
              </a:spcAft>
              <a:buClrTx/>
              <a:buSzTx/>
              <a:buFontTx/>
              <a:buNone/>
              <a:defRPr/>
            </a:pPr>
            <a:r>
              <a:rPr kumimoji="0" lang="fr-CA" sz="800" b="1" i="0" u="none" strike="noStrike" kern="0" cap="none" spc="0" normalizeH="0" baseline="0" dirty="0">
                <a:ln>
                  <a:noFill/>
                </a:ln>
                <a:solidFill>
                  <a:schemeClr val="tx2"/>
                </a:solidFill>
                <a:effectLst/>
                <a:uLnTx/>
                <a:uFillTx/>
                <a:latin typeface="Calibri"/>
                <a:ea typeface="+mn-ea"/>
                <a:cs typeface="+mn-cs"/>
              </a:rPr>
              <a:t>Communauté de pratique de l’architecture intégrée</a:t>
            </a:r>
          </a:p>
        </p:txBody>
      </p:sp>
      <p:cxnSp>
        <p:nvCxnSpPr>
          <p:cNvPr id="60" name="Straight Arrow Connector 59">
            <a:extLst>
              <a:ext uri="{FF2B5EF4-FFF2-40B4-BE49-F238E27FC236}">
                <a16:creationId xmlns:a16="http://schemas.microsoft.com/office/drawing/2014/main" id="{BEE28FE5-8F18-403E-B01E-6A9483F8B5C8}"/>
              </a:ext>
            </a:extLst>
          </p:cNvPr>
          <p:cNvCxnSpPr/>
          <p:nvPr>
            <p:custDataLst>
              <p:tags r:id="rId15"/>
            </p:custDataLst>
          </p:nvPr>
        </p:nvCxnSpPr>
        <p:spPr>
          <a:xfrm rot="5400000" flipH="1" flipV="1">
            <a:off x="2348292" y="3782616"/>
            <a:ext cx="0" cy="246888"/>
          </a:xfrm>
          <a:prstGeom prst="straightConnector1">
            <a:avLst/>
          </a:prstGeom>
          <a:noFill/>
          <a:ln w="25400" cap="flat" cmpd="sng" algn="ctr">
            <a:solidFill>
              <a:srgbClr val="956251"/>
            </a:solidFill>
            <a:prstDash val="sysDash"/>
            <a:miter lim="800000"/>
            <a:tailEnd type="triangle"/>
          </a:ln>
          <a:effectLst/>
        </p:spPr>
      </p:cxnSp>
      <p:sp>
        <p:nvSpPr>
          <p:cNvPr id="61" name="Rectangle 60">
            <a:extLst>
              <a:ext uri="{FF2B5EF4-FFF2-40B4-BE49-F238E27FC236}">
                <a16:creationId xmlns:a16="http://schemas.microsoft.com/office/drawing/2014/main" id="{C5DF71F2-6B71-4FEF-A8A2-CEA3B640F18E}"/>
              </a:ext>
            </a:extLst>
          </p:cNvPr>
          <p:cNvSpPr/>
          <p:nvPr>
            <p:custDataLst>
              <p:tags r:id="rId16"/>
            </p:custDataLst>
          </p:nvPr>
        </p:nvSpPr>
        <p:spPr>
          <a:xfrm>
            <a:off x="4106514" y="4236831"/>
            <a:ext cx="2964439" cy="201168"/>
          </a:xfrm>
          <a:prstGeom prst="rect">
            <a:avLst/>
          </a:prstGeom>
          <a:noFill/>
        </p:spPr>
        <p:txBody>
          <a:bodyPr wrap="square">
            <a:spAutoFit/>
          </a:bodyPr>
          <a:lstStyle/>
          <a:p>
            <a:pPr defTabSz="500063">
              <a:lnSpc>
                <a:spcPct val="90000"/>
              </a:lnSpc>
              <a:spcBef>
                <a:spcPct val="0"/>
              </a:spcBef>
              <a:spcAft>
                <a:spcPct val="35000"/>
              </a:spcAft>
            </a:pPr>
            <a:r>
              <a:rPr lang="fr-CA" sz="800" dirty="0">
                <a:ea typeface="Verdana" panose="020B0604030504040204" pitchFamily="34" charset="0"/>
                <a:cs typeface="Arial" panose="020B0604020202020204" pitchFamily="34" charset="0"/>
              </a:rPr>
              <a:t>Mises à jour fournies par le CEAI (lorsqu’il y a lieu)</a:t>
            </a:r>
          </a:p>
        </p:txBody>
      </p:sp>
      <p:sp>
        <p:nvSpPr>
          <p:cNvPr id="62" name="Rectangle 61">
            <a:extLst>
              <a:ext uri="{FF2B5EF4-FFF2-40B4-BE49-F238E27FC236}">
                <a16:creationId xmlns:a16="http://schemas.microsoft.com/office/drawing/2014/main" id="{35726D0A-C2E0-4312-9082-33C54431CA15}"/>
              </a:ext>
            </a:extLst>
          </p:cNvPr>
          <p:cNvSpPr/>
          <p:nvPr>
            <p:custDataLst>
              <p:tags r:id="rId17"/>
            </p:custDataLst>
          </p:nvPr>
        </p:nvSpPr>
        <p:spPr>
          <a:xfrm>
            <a:off x="1258021" y="5009462"/>
            <a:ext cx="4074804" cy="1061829"/>
          </a:xfrm>
          <a:prstGeom prst="rect">
            <a:avLst/>
          </a:prstGeom>
          <a:noFill/>
          <a:ln w="12700">
            <a:solidFill>
              <a:sysClr val="windowText" lastClr="000000"/>
            </a:solidFill>
            <a:prstDash val="sysDash"/>
          </a:ln>
        </p:spPr>
        <p:txBody>
          <a:bodyPr wrap="square">
            <a:spAutoFit/>
          </a:bodyPr>
          <a:lstStyle/>
          <a:p>
            <a:pPr marL="0" marR="0" lvl="0" indent="0" defTabSz="500063" eaLnBrk="1" fontAlgn="auto" latinLnBrk="0" hangingPunct="1">
              <a:lnSpc>
                <a:spcPct val="90000"/>
              </a:lnSpc>
              <a:spcBef>
                <a:spcPct val="0"/>
              </a:spcBef>
              <a:spcAft>
                <a:spcPct val="35000"/>
              </a:spcAft>
              <a:buClrTx/>
              <a:buSzTx/>
              <a:buFontTx/>
              <a:buNone/>
              <a:defRPr/>
            </a:pPr>
            <a:r>
              <a:rPr kumimoji="0" lang="fr-CA" sz="1000" b="0" i="0" u="none" strike="noStrike" kern="0" cap="none" spc="0" normalizeH="0" baseline="0" dirty="0">
                <a:ln>
                  <a:noFill/>
                </a:ln>
                <a:solidFill>
                  <a:schemeClr val="tx2"/>
                </a:solidFill>
                <a:effectLst/>
                <a:uLnTx/>
                <a:uFillTx/>
              </a:rPr>
              <a:t>Le </a:t>
            </a:r>
            <a:r>
              <a:rPr kumimoji="0" lang="fr-CA" sz="1000" b="1" i="0" u="none" strike="noStrike" kern="0" cap="none" spc="0" normalizeH="0" baseline="0" dirty="0">
                <a:ln>
                  <a:noFill/>
                </a:ln>
                <a:solidFill>
                  <a:schemeClr val="tx2"/>
                </a:solidFill>
                <a:effectLst/>
                <a:uLnTx/>
                <a:uFillTx/>
              </a:rPr>
              <a:t>Cadre de l’architecture intégrée </a:t>
            </a:r>
            <a:r>
              <a:rPr kumimoji="0" lang="fr-CA" sz="1000" b="0" i="0" u="none" strike="noStrike" kern="0" cap="none" spc="0" normalizeH="0" baseline="0" dirty="0">
                <a:ln>
                  <a:noFill/>
                </a:ln>
                <a:solidFill>
                  <a:schemeClr val="tx2"/>
                </a:solidFill>
                <a:effectLst/>
                <a:uLnTx/>
                <a:uFillTx/>
              </a:rPr>
              <a:t>est le critère sur lequel se fonde le Conseil d’examen de l’architecture intégrée du gouvernement du Canada et les comités d’examen d’architecture des ministères lorsqu’ils examinent les initiatives relatives au numérique afin de veiller à ce qu’elles soient harmonisées avec les architectures intégrées dans les domaines des opérations, des renseignements, des applications, des technologies et de la sécurité, afin de soutenir les objectifs stratégiques.</a:t>
            </a:r>
          </a:p>
        </p:txBody>
      </p:sp>
      <p:sp>
        <p:nvSpPr>
          <p:cNvPr id="63" name="TextBox 62">
            <a:extLst>
              <a:ext uri="{FF2B5EF4-FFF2-40B4-BE49-F238E27FC236}">
                <a16:creationId xmlns:a16="http://schemas.microsoft.com/office/drawing/2014/main" id="{5F15F19E-61C9-48A8-84AC-3A4278DC6417}"/>
              </a:ext>
            </a:extLst>
          </p:cNvPr>
          <p:cNvSpPr txBox="1"/>
          <p:nvPr>
            <p:custDataLst>
              <p:tags r:id="rId18"/>
            </p:custDataLst>
          </p:nvPr>
        </p:nvSpPr>
        <p:spPr>
          <a:xfrm>
            <a:off x="4757832" y="2424063"/>
            <a:ext cx="1693858" cy="822960"/>
          </a:xfrm>
          <a:prstGeom prst="rect">
            <a:avLst/>
          </a:prstGeom>
          <a:noFill/>
        </p:spPr>
        <p:txBody>
          <a:bodyPr wrap="square" rtlCol="0">
            <a:spAutoFit/>
          </a:bodyPr>
          <a:lstStyle/>
          <a:p>
            <a:pPr marL="0" marR="0" lvl="0" indent="0" defTabSz="457200" eaLnBrk="1" fontAlgn="auto" latinLnBrk="0" hangingPunct="1">
              <a:lnSpc>
                <a:spcPct val="100000"/>
              </a:lnSpc>
              <a:spcBef>
                <a:spcPct val="0"/>
              </a:spcBef>
              <a:spcAft>
                <a:spcPct val="0"/>
              </a:spcAft>
              <a:buClrTx/>
              <a:buSzTx/>
              <a:buFontTx/>
              <a:buNone/>
              <a:defRPr/>
            </a:pPr>
            <a:r>
              <a:rPr kumimoji="0" lang="fr-CA" sz="800" b="1" i="0" u="none" strike="noStrike" kern="0" cap="none" spc="0" normalizeH="0" baseline="0" dirty="0">
                <a:ln>
                  <a:noFill/>
                </a:ln>
                <a:solidFill>
                  <a:prstClr val="black"/>
                </a:solidFill>
                <a:effectLst/>
                <a:uLnTx/>
                <a:uFillTx/>
              </a:rPr>
              <a:t>REMARQUE :</a:t>
            </a:r>
          </a:p>
          <a:p>
            <a:pPr marL="0" marR="0" lvl="0" indent="0" defTabSz="457200" eaLnBrk="1" fontAlgn="auto" latinLnBrk="0" hangingPunct="1">
              <a:lnSpc>
                <a:spcPct val="100000"/>
              </a:lnSpc>
              <a:spcBef>
                <a:spcPct val="0"/>
              </a:spcBef>
              <a:spcAft>
                <a:spcPct val="0"/>
              </a:spcAft>
              <a:buClrTx/>
              <a:buSzTx/>
              <a:buFontTx/>
              <a:buNone/>
              <a:defRPr/>
            </a:pPr>
            <a:r>
              <a:rPr kumimoji="0" lang="fr-CA" sz="800" b="0" i="0" u="none" strike="noStrike" kern="0" cap="none" spc="0" normalizeH="0" baseline="0" dirty="0">
                <a:ln>
                  <a:noFill/>
                </a:ln>
                <a:solidFill>
                  <a:prstClr val="black"/>
                </a:solidFill>
                <a:effectLst/>
                <a:uLnTx/>
                <a:uFillTx/>
              </a:rPr>
              <a:t>Le Conseil des dirigeants principaux de l’information (CDPI) et d’autres comités peuvent demander (ponctuellement) de recevoir la présentation du CEAI du GC. </a:t>
            </a:r>
          </a:p>
        </p:txBody>
      </p:sp>
      <p:sp>
        <p:nvSpPr>
          <p:cNvPr id="64" name="Rectangle 63">
            <a:extLst>
              <a:ext uri="{FF2B5EF4-FFF2-40B4-BE49-F238E27FC236}">
                <a16:creationId xmlns:a16="http://schemas.microsoft.com/office/drawing/2014/main" id="{BBF5C3AC-5CBD-42C3-AF21-F75DD3903CEC}"/>
              </a:ext>
            </a:extLst>
          </p:cNvPr>
          <p:cNvSpPr/>
          <p:nvPr>
            <p:custDataLst>
              <p:tags r:id="rId19"/>
            </p:custDataLst>
          </p:nvPr>
        </p:nvSpPr>
        <p:spPr>
          <a:xfrm>
            <a:off x="142328" y="6310794"/>
            <a:ext cx="11287672" cy="497572"/>
          </a:xfrm>
          <a:prstGeom prst="rect">
            <a:avLst/>
          </a:prstGeom>
        </p:spPr>
        <p:txBody>
          <a:bodyPr wrap="square">
            <a:spAutoFit/>
          </a:bodyPr>
          <a:lstStyle/>
          <a:p>
            <a:pPr defTabSz="457200"/>
            <a:r>
              <a:rPr lang="fr-CA" sz="800" b="1" baseline="30000" dirty="0">
                <a:solidFill>
                  <a:prstClr val="black"/>
                </a:solidFill>
                <a:latin typeface="Segoe UI" panose="020B0502040204020203" pitchFamily="34" charset="0"/>
              </a:rPr>
              <a:t>___________________________</a:t>
            </a:r>
          </a:p>
          <a:p>
            <a:pPr marL="112713" indent="-112713" defTabSz="457200">
              <a:tabLst>
                <a:tab pos="112713" algn="l"/>
              </a:tabLst>
            </a:pPr>
            <a:r>
              <a:rPr lang="en-US" sz="700" b="1" baseline="30000" dirty="0">
                <a:solidFill>
                  <a:prstClr val="black"/>
                </a:solidFill>
                <a:latin typeface="Segoe UI" panose="020B0502040204020203" pitchFamily="34" charset="0"/>
              </a:rPr>
              <a:t>1 </a:t>
            </a:r>
            <a:r>
              <a:rPr lang="fr-CA" sz="700" dirty="0">
                <a:solidFill>
                  <a:prstClr val="black"/>
                </a:solidFill>
                <a:latin typeface="Segoe UI" panose="020B0502040204020203" pitchFamily="34" charset="0"/>
              </a:rPr>
              <a:t>Section 4.1.2.3 de la Politique sur les services et le numérique. Le dirigeant principal de l’information (DPI) est responsable de ce qui suit : Prescrire les attentes en matière d’</a:t>
            </a:r>
            <a:r>
              <a:rPr lang="fr-CA" sz="700" b="1" dirty="0">
                <a:solidFill>
                  <a:prstClr val="black"/>
                </a:solidFill>
                <a:latin typeface="Segoe UI" panose="020B0502040204020203" pitchFamily="34" charset="0"/>
              </a:rPr>
              <a:t>architecture intégrée</a:t>
            </a:r>
            <a:r>
              <a:rPr lang="fr-CA" sz="700" dirty="0">
                <a:solidFill>
                  <a:prstClr val="black"/>
                </a:solidFill>
                <a:latin typeface="Segoe UI" panose="020B0502040204020203" pitchFamily="34" charset="0"/>
              </a:rPr>
              <a:t>. </a:t>
            </a:r>
          </a:p>
          <a:p>
            <a:pPr marL="112713" indent="-112713" defTabSz="457200">
              <a:tabLst>
                <a:tab pos="112713" algn="l"/>
              </a:tabLst>
            </a:pPr>
            <a:r>
              <a:rPr lang="fr-CA" sz="700" dirty="0">
                <a:solidFill>
                  <a:prstClr val="black"/>
                </a:solidFill>
                <a:latin typeface="Segoe UI" panose="020B0502040204020203" pitchFamily="34" charset="0"/>
              </a:rPr>
              <a:t>  Section 4.1.2.4 de la Politique sur les services et le numérique. Le dirigeant principal de l’information (DPI) du Canada est responsable de ce qui suit : Établir et présider un conseil d’examen de l’</a:t>
            </a:r>
            <a:r>
              <a:rPr lang="fr-CA" sz="700" b="1" dirty="0">
                <a:solidFill>
                  <a:prstClr val="black"/>
                </a:solidFill>
                <a:latin typeface="Segoe UI" panose="020B0502040204020203" pitchFamily="34" charset="0"/>
              </a:rPr>
              <a:t>architecture intégrée </a:t>
            </a:r>
            <a:r>
              <a:rPr lang="fr-CA" sz="700" dirty="0">
                <a:solidFill>
                  <a:prstClr val="black"/>
                </a:solidFill>
                <a:latin typeface="Segoe UI" panose="020B0502040204020203" pitchFamily="34" charset="0"/>
              </a:rPr>
              <a:t>ayant pour mandat </a:t>
            </a:r>
            <a:r>
              <a:rPr lang="fr-CA" sz="700" b="1" dirty="0">
                <a:solidFill>
                  <a:prstClr val="black"/>
                </a:solidFill>
                <a:latin typeface="Segoe UI" panose="020B0502040204020203" pitchFamily="34" charset="0"/>
              </a:rPr>
              <a:t>d’établir</a:t>
            </a:r>
            <a:r>
              <a:rPr lang="fr-CA" sz="700" dirty="0">
                <a:solidFill>
                  <a:prstClr val="black"/>
                </a:solidFill>
                <a:latin typeface="Segoe UI" panose="020B0502040204020203" pitchFamily="34" charset="0"/>
              </a:rPr>
              <a:t> des </a:t>
            </a:r>
            <a:r>
              <a:rPr lang="fr-CA" sz="700" b="1" dirty="0">
                <a:solidFill>
                  <a:prstClr val="black"/>
                </a:solidFill>
                <a:latin typeface="Segoe UI" panose="020B0502040204020203" pitchFamily="34" charset="0"/>
              </a:rPr>
              <a:t>normes d’architecture actuelles et futures </a:t>
            </a:r>
            <a:r>
              <a:rPr lang="fr-CA" sz="700" dirty="0">
                <a:solidFill>
                  <a:prstClr val="black"/>
                </a:solidFill>
                <a:latin typeface="Segoe UI" panose="020B0502040204020203" pitchFamily="34" charset="0"/>
              </a:rPr>
              <a:t>pour le gouvernement du Canada et d’effectuer l’examen des propositions ministérielles en matière d’</a:t>
            </a:r>
            <a:r>
              <a:rPr lang="fr-CA" sz="700" b="1" dirty="0">
                <a:solidFill>
                  <a:prstClr val="black"/>
                </a:solidFill>
                <a:latin typeface="Segoe UI" panose="020B0502040204020203" pitchFamily="34" charset="0"/>
              </a:rPr>
              <a:t>harmonisation</a:t>
            </a:r>
            <a:endParaRPr lang="fr-CA" sz="700" dirty="0">
              <a:solidFill>
                <a:prstClr val="black"/>
              </a:solidFill>
              <a:latin typeface="Segoe UI" panose="020B0502040204020203" pitchFamily="34" charset="0"/>
            </a:endParaRPr>
          </a:p>
        </p:txBody>
      </p:sp>
      <p:sp>
        <p:nvSpPr>
          <p:cNvPr id="65" name="Round Same Side Corner Rectangle 24">
            <a:extLst>
              <a:ext uri="{FF2B5EF4-FFF2-40B4-BE49-F238E27FC236}">
                <a16:creationId xmlns:a16="http://schemas.microsoft.com/office/drawing/2014/main" id="{AF330DC9-5962-49A7-86B9-7B69FAF42DE2}"/>
              </a:ext>
            </a:extLst>
          </p:cNvPr>
          <p:cNvSpPr/>
          <p:nvPr>
            <p:custDataLst>
              <p:tags r:id="rId20"/>
            </p:custDataLst>
          </p:nvPr>
        </p:nvSpPr>
        <p:spPr>
          <a:xfrm>
            <a:off x="2501550" y="3766146"/>
            <a:ext cx="1572820" cy="1049027"/>
          </a:xfrm>
          <a:prstGeom prst="round2SameRect">
            <a:avLst/>
          </a:prstGeom>
          <a:noFill/>
          <a:ln w="38100" cap="flat" cmpd="sng" algn="ctr">
            <a:solidFill>
              <a:schemeClr val="tx2"/>
            </a:solidFill>
            <a:prstDash val="solid"/>
            <a:miter lim="800000"/>
          </a:ln>
          <a:effectLst/>
        </p:spPr>
        <p:txBody>
          <a:bodyPr spcFirstLastPara="0" vert="horz" wrap="square" lIns="60747" tIns="60747" rIns="60747" bIns="453447" numCol="1" spcCol="1270" anchor="t" anchorCtr="0">
            <a:noAutofit/>
          </a:bodyPr>
          <a:lstStyle/>
          <a:p>
            <a:pPr marL="42863" marR="0" lvl="1" indent="-42863" defTabSz="366713" eaLnBrk="1" fontAlgn="auto" latinLnBrk="0" hangingPunct="1">
              <a:lnSpc>
                <a:spcPct val="90000"/>
              </a:lnSpc>
              <a:spcBef>
                <a:spcPct val="0"/>
              </a:spcBef>
              <a:spcAft>
                <a:spcPct val="15000"/>
              </a:spcAft>
              <a:buClrTx/>
              <a:buSzTx/>
              <a:buFontTx/>
              <a:buChar char="••"/>
              <a:defRPr/>
            </a:pPr>
            <a:endParaRPr kumimoji="0" lang="fr-CA" sz="900" b="0" i="0" u="none" strike="noStrike" kern="0" cap="none" spc="0" normalizeH="0" baseline="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a:p>
            <a:pPr marL="42863" marR="0" lvl="1" indent="-42863" defTabSz="366713" eaLnBrk="1" fontAlgn="auto" latinLnBrk="0" hangingPunct="1">
              <a:lnSpc>
                <a:spcPct val="90000"/>
              </a:lnSpc>
              <a:spcBef>
                <a:spcPct val="0"/>
              </a:spcBef>
              <a:spcAft>
                <a:spcPct val="15000"/>
              </a:spcAft>
              <a:buClrTx/>
              <a:buSzTx/>
              <a:buFontTx/>
              <a:buChar char="••"/>
              <a:defRPr/>
            </a:pPr>
            <a:endParaRPr kumimoji="0" lang="fr-CA" sz="900" b="0" i="0" u="none" strike="noStrike" kern="0" cap="none" spc="0" normalizeH="0" baseline="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1" indent="0" defTabSz="366713" eaLnBrk="1" fontAlgn="auto" latinLnBrk="0" hangingPunct="1">
              <a:lnSpc>
                <a:spcPct val="90000"/>
              </a:lnSpc>
              <a:spcBef>
                <a:spcPct val="0"/>
              </a:spcBef>
              <a:spcAft>
                <a:spcPct val="15000"/>
              </a:spcAft>
              <a:buClrTx/>
              <a:buSzTx/>
              <a:buFontTx/>
              <a:buNone/>
              <a:defRPr/>
            </a:pPr>
            <a:endParaRPr kumimoji="0" lang="fr-CA" sz="900" b="0" i="0" u="none" strike="noStrike" kern="0" cap="none" spc="0" normalizeH="0" baseline="0" dirty="0">
              <a:ln>
                <a:noFill/>
              </a:ln>
              <a:solidFill>
                <a:srgbClr val="696464"/>
              </a:solidFill>
              <a:effectLst/>
              <a:uLnTx/>
              <a:uFillTx/>
              <a:latin typeface="Arial" panose="020B0604020202020204" pitchFamily="34" charset="0"/>
              <a:ea typeface="Verdana" panose="020B0604030504040204" pitchFamily="34" charset="0"/>
              <a:cs typeface="Arial" panose="020B0604020202020204" pitchFamily="34" charset="0"/>
            </a:endParaRPr>
          </a:p>
          <a:p>
            <a:pPr marL="112713" marR="0" lvl="1" indent="-112713" defTabSz="366713" eaLnBrk="1" fontAlgn="auto" latinLnBrk="0" hangingPunct="1">
              <a:lnSpc>
                <a:spcPct val="90000"/>
              </a:lnSpc>
              <a:spcBef>
                <a:spcPct val="0"/>
              </a:spcBef>
              <a:spcAft>
                <a:spcPct val="15000"/>
              </a:spcAft>
              <a:buClrTx/>
              <a:buSzTx/>
              <a:buFont typeface="+mj-lt"/>
              <a:buAutoNum type="arabicPeriod"/>
              <a:defRPr/>
            </a:pPr>
            <a:r>
              <a:rPr kumimoji="0" lang="fr-CA" sz="900" b="0" i="0" u="none" strike="noStrike" kern="0" cap="none" spc="0" normalizeH="0" baseline="0" dirty="0">
                <a:ln>
                  <a:noFill/>
                </a:ln>
                <a:solidFill>
                  <a:prstClr val="black"/>
                </a:solidFill>
                <a:effectLst/>
                <a:uLnTx/>
                <a:uFillTx/>
                <a:ea typeface="Verdana" panose="020B0604030504040204" pitchFamily="34" charset="0"/>
                <a:cs typeface="Arial" panose="020B0604020202020204" pitchFamily="34" charset="0"/>
              </a:rPr>
              <a:t>Définit les normes d’architecture nouvelles et ciblées.</a:t>
            </a:r>
          </a:p>
          <a:p>
            <a:pPr marL="112713" marR="0" lvl="1" indent="-112713" defTabSz="366713" eaLnBrk="1" fontAlgn="auto" latinLnBrk="0" hangingPunct="1">
              <a:lnSpc>
                <a:spcPct val="90000"/>
              </a:lnSpc>
              <a:spcBef>
                <a:spcPct val="0"/>
              </a:spcBef>
              <a:spcAft>
                <a:spcPct val="15000"/>
              </a:spcAft>
              <a:buClrTx/>
              <a:buSzTx/>
              <a:buFont typeface="+mj-lt"/>
              <a:buAutoNum type="arabicPeriod"/>
              <a:defRPr/>
            </a:pPr>
            <a:r>
              <a:rPr kumimoji="0" lang="fr-CA" sz="900" b="0" i="0" u="none" strike="noStrike" kern="0" cap="none" spc="0" normalizeH="0" baseline="0" dirty="0">
                <a:ln>
                  <a:noFill/>
                </a:ln>
                <a:solidFill>
                  <a:prstClr val="black"/>
                </a:solidFill>
                <a:effectLst/>
                <a:uLnTx/>
                <a:uFillTx/>
                <a:ea typeface="Verdana" panose="020B0604030504040204" pitchFamily="34" charset="0"/>
                <a:cs typeface="Arial" panose="020B0604020202020204" pitchFamily="34" charset="0"/>
              </a:rPr>
              <a:t>Assure l’harmonisation</a:t>
            </a:r>
          </a:p>
        </p:txBody>
      </p:sp>
      <p:sp>
        <p:nvSpPr>
          <p:cNvPr id="66" name="Round Same Side Corner Rectangle 27">
            <a:extLst>
              <a:ext uri="{FF2B5EF4-FFF2-40B4-BE49-F238E27FC236}">
                <a16:creationId xmlns:a16="http://schemas.microsoft.com/office/drawing/2014/main" id="{D5E34717-037A-4AA8-9740-5D0CB1608CDA}"/>
              </a:ext>
            </a:extLst>
          </p:cNvPr>
          <p:cNvSpPr/>
          <p:nvPr>
            <p:custDataLst>
              <p:tags r:id="rId21"/>
            </p:custDataLst>
          </p:nvPr>
        </p:nvSpPr>
        <p:spPr>
          <a:xfrm>
            <a:off x="2501549" y="3533300"/>
            <a:ext cx="1572820" cy="712038"/>
          </a:xfrm>
          <a:prstGeom prst="round2SameRect">
            <a:avLst/>
          </a:prstGeom>
          <a:solidFill>
            <a:schemeClr val="tx2"/>
          </a:solidFill>
          <a:ln w="38100" cap="flat" cmpd="sng" algn="ctr">
            <a:solidFill>
              <a:schemeClr val="tx2"/>
            </a:solidFill>
            <a:prstDash val="solid"/>
            <a:miter lim="800000"/>
          </a:ln>
          <a:effectLst/>
        </p:spPr>
        <p:txBody>
          <a:bodyPr spcFirstLastPara="0" vert="horz" wrap="square" lIns="35635" tIns="28491" rIns="35635" bIns="28491" numCol="1" spcCol="1270" anchor="ctr" anchorCtr="0">
            <a:normAutofit fontScale="92500"/>
          </a:bodyPr>
          <a:lstStyle/>
          <a:p>
            <a:pPr marL="0" marR="0" lvl="0" indent="0" algn="ctr" defTabSz="500063" eaLnBrk="1" fontAlgn="auto" latinLnBrk="0" hangingPunct="1">
              <a:lnSpc>
                <a:spcPct val="90000"/>
              </a:lnSpc>
              <a:spcBef>
                <a:spcPct val="0"/>
              </a:spcBef>
              <a:spcAft>
                <a:spcPct val="35000"/>
              </a:spcAft>
              <a:buClrTx/>
              <a:buSzTx/>
              <a:buFontTx/>
              <a:buNone/>
              <a:defRPr/>
            </a:pPr>
            <a:r>
              <a:rPr kumimoji="0" lang="fr-CA" sz="1000" b="1" i="0" u="none" strike="noStrike" kern="0" cap="none" spc="0" normalizeH="0" baseline="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Conseil d’examen de l’architecture intégrée du gouvernement du Canada</a:t>
            </a:r>
          </a:p>
          <a:p>
            <a:pPr marL="0" marR="0" lvl="0" indent="0" algn="ctr" defTabSz="500063" eaLnBrk="1" fontAlgn="auto" latinLnBrk="0" hangingPunct="1">
              <a:lnSpc>
                <a:spcPct val="90000"/>
              </a:lnSpc>
              <a:spcBef>
                <a:spcPct val="0"/>
              </a:spcBef>
              <a:spcAft>
                <a:spcPct val="35000"/>
              </a:spcAft>
              <a:buClrTx/>
              <a:buSzTx/>
              <a:buFontTx/>
              <a:buNone/>
              <a:defRPr/>
            </a:pPr>
            <a:r>
              <a:rPr kumimoji="0" lang="fr-CA" sz="1000" b="1" i="0" u="none" strike="noStrike" kern="0" cap="none" spc="0" normalizeH="0" baseline="0" dirty="0">
                <a:ln>
                  <a:noFill/>
                </a:ln>
                <a:solidFill>
                  <a:srgbClr val="FFFF00"/>
                </a:solidFill>
                <a:effectLst/>
                <a:uLnTx/>
                <a:uFillTx/>
                <a:latin typeface="Arial" panose="020B0604020202020204" pitchFamily="34" charset="0"/>
                <a:ea typeface="Verdana" panose="020B0604030504040204" pitchFamily="34" charset="0"/>
                <a:cs typeface="Arial" panose="020B0604020202020204" pitchFamily="34" charset="0"/>
              </a:rPr>
              <a:t>(CEAI du GC)</a:t>
            </a:r>
          </a:p>
        </p:txBody>
      </p:sp>
      <p:cxnSp>
        <p:nvCxnSpPr>
          <p:cNvPr id="67" name="Straight Arrow Connector 66">
            <a:extLst>
              <a:ext uri="{FF2B5EF4-FFF2-40B4-BE49-F238E27FC236}">
                <a16:creationId xmlns:a16="http://schemas.microsoft.com/office/drawing/2014/main" id="{B1034DC9-8730-4ACD-9C5D-DE8A2C293B4D}"/>
              </a:ext>
            </a:extLst>
          </p:cNvPr>
          <p:cNvCxnSpPr/>
          <p:nvPr>
            <p:custDataLst>
              <p:tags r:id="rId22"/>
            </p:custDataLst>
          </p:nvPr>
        </p:nvCxnSpPr>
        <p:spPr>
          <a:xfrm flipH="1">
            <a:off x="3169302" y="4800902"/>
            <a:ext cx="1177" cy="182880"/>
          </a:xfrm>
          <a:prstGeom prst="straightConnector1">
            <a:avLst/>
          </a:prstGeom>
          <a:noFill/>
          <a:ln w="12700">
            <a:solidFill>
              <a:sysClr val="windowText" lastClr="000000"/>
            </a:solidFill>
            <a:prstDash val="sysDash"/>
            <a:tailEnd type="triangle"/>
          </a:ln>
        </p:spPr>
      </p:cxnSp>
      <p:cxnSp>
        <p:nvCxnSpPr>
          <p:cNvPr id="68" name="Connector: Elbow 158">
            <a:extLst>
              <a:ext uri="{FF2B5EF4-FFF2-40B4-BE49-F238E27FC236}">
                <a16:creationId xmlns:a16="http://schemas.microsoft.com/office/drawing/2014/main" id="{85453CE7-2069-4927-84B7-DE7E12A22C46}"/>
              </a:ext>
            </a:extLst>
          </p:cNvPr>
          <p:cNvCxnSpPr/>
          <p:nvPr>
            <p:custDataLst>
              <p:tags r:id="rId23"/>
            </p:custDataLst>
          </p:nvPr>
        </p:nvCxnSpPr>
        <p:spPr>
          <a:xfrm>
            <a:off x="8953406" y="2662992"/>
            <a:ext cx="653142" cy="0"/>
          </a:xfrm>
          <a:prstGeom prst="straightConnector1">
            <a:avLst/>
          </a:prstGeom>
          <a:noFill/>
          <a:ln w="38100" cap="sq" cmpd="sng" algn="ctr">
            <a:solidFill>
              <a:schemeClr val="tx1"/>
            </a:solidFill>
            <a:prstDash val="sysDot"/>
            <a:miter lim="800000"/>
            <a:headEnd type="oval" w="lg" len="lg"/>
            <a:tailEnd type="triangle" w="lg" len="lg"/>
          </a:ln>
          <a:effectLst/>
        </p:spPr>
      </p:cxnSp>
      <p:grpSp>
        <p:nvGrpSpPr>
          <p:cNvPr id="69" name="Group 68">
            <a:extLst>
              <a:ext uri="{FF2B5EF4-FFF2-40B4-BE49-F238E27FC236}">
                <a16:creationId xmlns:a16="http://schemas.microsoft.com/office/drawing/2014/main" id="{D61BAD4F-82C7-47D5-ACB7-4BE41E1CCF72}"/>
              </a:ext>
            </a:extLst>
          </p:cNvPr>
          <p:cNvGrpSpPr/>
          <p:nvPr>
            <p:custDataLst>
              <p:tags r:id="rId24"/>
            </p:custDataLst>
          </p:nvPr>
        </p:nvGrpSpPr>
        <p:grpSpPr>
          <a:xfrm>
            <a:off x="4726492" y="1880560"/>
            <a:ext cx="1761442" cy="1319564"/>
            <a:chOff x="4247511" y="1723798"/>
            <a:chExt cx="1761442" cy="1319564"/>
          </a:xfrm>
        </p:grpSpPr>
        <p:sp>
          <p:nvSpPr>
            <p:cNvPr id="70" name="Round Same Side Corner Rectangle 24">
              <a:extLst>
                <a:ext uri="{FF2B5EF4-FFF2-40B4-BE49-F238E27FC236}">
                  <a16:creationId xmlns:a16="http://schemas.microsoft.com/office/drawing/2014/main" id="{4A82FAF3-01FB-4F42-9F1C-5F18BF74DB68}"/>
                </a:ext>
              </a:extLst>
            </p:cNvPr>
            <p:cNvSpPr/>
            <p:nvPr/>
          </p:nvSpPr>
          <p:spPr>
            <a:xfrm>
              <a:off x="4247512" y="1835357"/>
              <a:ext cx="1761441" cy="1208005"/>
            </a:xfrm>
            <a:prstGeom prst="round2SameRect">
              <a:avLst>
                <a:gd name="adj1" fmla="val 28931"/>
                <a:gd name="adj2" fmla="val 0"/>
              </a:avLst>
            </a:prstGeom>
            <a:noFill/>
            <a:ln w="38100" cap="flat" cmpd="sng" algn="ctr">
              <a:solidFill>
                <a:schemeClr val="tx1">
                  <a:lumMod val="50000"/>
                  <a:lumOff val="50000"/>
                </a:schemeClr>
              </a:solidFill>
              <a:prstDash val="solid"/>
              <a:miter lim="800000"/>
            </a:ln>
            <a:effectLst/>
          </p:spPr>
          <p:txBody>
            <a:bodyPr spcFirstLastPara="0" vert="horz" wrap="square" lIns="60747" tIns="60747" rIns="60747" bIns="453447" numCol="1" spcCol="1270" anchor="t" anchorCtr="0">
              <a:noAutofit/>
            </a:bodyPr>
            <a:lstStyle/>
            <a:p>
              <a:pPr marL="42863" marR="0" lvl="1" indent="-42863" defTabSz="366713" eaLnBrk="1" fontAlgn="auto" latinLnBrk="0" hangingPunct="1">
                <a:lnSpc>
                  <a:spcPct val="90000"/>
                </a:lnSpc>
                <a:spcBef>
                  <a:spcPct val="0"/>
                </a:spcBef>
                <a:spcAft>
                  <a:spcPct val="15000"/>
                </a:spcAft>
                <a:buClrTx/>
                <a:buSzTx/>
                <a:buFontTx/>
                <a:buChar char="••"/>
                <a:defRPr/>
              </a:pPr>
              <a:endParaRPr kumimoji="0" lang="fr-CA" sz="900" b="0" i="0" u="none" strike="noStrike" kern="0" cap="none" spc="0" normalizeH="0" baseline="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1" indent="0" defTabSz="366713" eaLnBrk="1" fontAlgn="auto" latinLnBrk="0" hangingPunct="1">
                <a:lnSpc>
                  <a:spcPct val="90000"/>
                </a:lnSpc>
                <a:spcBef>
                  <a:spcPct val="0"/>
                </a:spcBef>
                <a:spcAft>
                  <a:spcPct val="15000"/>
                </a:spcAft>
                <a:buClrTx/>
                <a:buSzTx/>
                <a:buFontTx/>
                <a:buNone/>
                <a:defRPr/>
              </a:pPr>
              <a:endParaRPr kumimoji="0" lang="fr-CA" sz="900" b="0" i="0" u="none" strike="noStrike" kern="0" cap="none" spc="0" normalizeH="0" baseline="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1" name="Round Same Side Corner Rectangle 27">
              <a:extLst>
                <a:ext uri="{FF2B5EF4-FFF2-40B4-BE49-F238E27FC236}">
                  <a16:creationId xmlns:a16="http://schemas.microsoft.com/office/drawing/2014/main" id="{C9F1D368-9B5B-4405-9DE0-FC941A89CFE8}"/>
                </a:ext>
              </a:extLst>
            </p:cNvPr>
            <p:cNvSpPr/>
            <p:nvPr/>
          </p:nvSpPr>
          <p:spPr>
            <a:xfrm>
              <a:off x="4247511" y="1723798"/>
              <a:ext cx="1761441" cy="547505"/>
            </a:xfrm>
            <a:prstGeom prst="round2SameRect">
              <a:avLst/>
            </a:prstGeom>
            <a:solidFill>
              <a:schemeClr val="tx1">
                <a:lumMod val="50000"/>
                <a:lumOff val="50000"/>
              </a:schemeClr>
            </a:solidFill>
            <a:ln w="38100" cap="flat" cmpd="sng" algn="ctr">
              <a:solidFill>
                <a:srgbClr val="918485">
                  <a:lumMod val="75000"/>
                </a:srgbClr>
              </a:solidFill>
              <a:prstDash val="solid"/>
              <a:miter lim="800000"/>
            </a:ln>
            <a:effectLst/>
          </p:spPr>
          <p:txBody>
            <a:bodyPr spcFirstLastPara="0" vert="horz" wrap="square" lIns="35635" tIns="28491" rIns="35635" bIns="28491" numCol="1" spcCol="1270" anchor="ctr" anchorCtr="0">
              <a:normAutofit lnSpcReduction="10000"/>
            </a:bodyPr>
            <a:lstStyle/>
            <a:p>
              <a:pPr marL="0" marR="0" lvl="0" indent="0" algn="ctr" defTabSz="500063" eaLnBrk="1" fontAlgn="auto" latinLnBrk="0" hangingPunct="1">
                <a:lnSpc>
                  <a:spcPct val="90000"/>
                </a:lnSpc>
                <a:spcBef>
                  <a:spcPct val="0"/>
                </a:spcBef>
                <a:spcAft>
                  <a:spcPct val="35000"/>
                </a:spcAft>
                <a:buClrTx/>
                <a:buSzTx/>
                <a:buFontTx/>
                <a:buNone/>
                <a:defRPr/>
              </a:pPr>
              <a:r>
                <a:rPr kumimoji="0" lang="fr-CA" sz="1000" b="1" i="0" u="none" strike="noStrike" kern="0" cap="none" spc="0" normalizeH="0" baseline="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Conseil des dirigeants principaux de l’information </a:t>
              </a:r>
            </a:p>
            <a:p>
              <a:pPr marL="0" marR="0" lvl="0" indent="0" algn="ctr" defTabSz="500063" eaLnBrk="1" fontAlgn="auto" latinLnBrk="0" hangingPunct="1">
                <a:lnSpc>
                  <a:spcPct val="90000"/>
                </a:lnSpc>
                <a:spcBef>
                  <a:spcPct val="0"/>
                </a:spcBef>
                <a:spcAft>
                  <a:spcPct val="35000"/>
                </a:spcAft>
                <a:buClrTx/>
                <a:buSzTx/>
                <a:buFontTx/>
                <a:buNone/>
                <a:defRPr/>
              </a:pPr>
              <a:r>
                <a:rPr kumimoji="0" lang="fr-CA" sz="1000" b="1" i="0" u="none" strike="noStrike" kern="0" cap="none" spc="0" normalizeH="0" baseline="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(CDPI)</a:t>
              </a:r>
            </a:p>
          </p:txBody>
        </p:sp>
      </p:grpSp>
      <p:grpSp>
        <p:nvGrpSpPr>
          <p:cNvPr id="72" name="Group 71">
            <a:extLst>
              <a:ext uri="{FF2B5EF4-FFF2-40B4-BE49-F238E27FC236}">
                <a16:creationId xmlns:a16="http://schemas.microsoft.com/office/drawing/2014/main" id="{703CB164-37A6-4D5A-920A-EB43A3355018}"/>
              </a:ext>
            </a:extLst>
          </p:cNvPr>
          <p:cNvGrpSpPr/>
          <p:nvPr>
            <p:custDataLst>
              <p:tags r:id="rId25"/>
            </p:custDataLst>
          </p:nvPr>
        </p:nvGrpSpPr>
        <p:grpSpPr>
          <a:xfrm>
            <a:off x="9606548" y="1880560"/>
            <a:ext cx="1590508" cy="1319564"/>
            <a:chOff x="9127567" y="1723798"/>
            <a:chExt cx="1590508" cy="1319564"/>
          </a:xfrm>
        </p:grpSpPr>
        <p:sp>
          <p:nvSpPr>
            <p:cNvPr id="73" name="Round Same Side Corner Rectangle 34">
              <a:extLst>
                <a:ext uri="{FF2B5EF4-FFF2-40B4-BE49-F238E27FC236}">
                  <a16:creationId xmlns:a16="http://schemas.microsoft.com/office/drawing/2014/main" id="{B83F5791-136A-497C-A49F-129FA15D2D3A}"/>
                </a:ext>
              </a:extLst>
            </p:cNvPr>
            <p:cNvSpPr/>
            <p:nvPr/>
          </p:nvSpPr>
          <p:spPr>
            <a:xfrm>
              <a:off x="9127569" y="1909380"/>
              <a:ext cx="1590506" cy="1133982"/>
            </a:xfrm>
            <a:prstGeom prst="round2SameRect">
              <a:avLst/>
            </a:prstGeom>
            <a:noFill/>
            <a:ln w="28575" cap="flat" cmpd="sng" algn="ctr">
              <a:solidFill>
                <a:schemeClr val="accent4">
                  <a:lumMod val="50000"/>
                </a:schemeClr>
              </a:solidFill>
              <a:prstDash val="solid"/>
              <a:miter lim="800000"/>
            </a:ln>
            <a:effectLst/>
          </p:spPr>
          <p:txBody>
            <a:bodyPr spcFirstLastPara="0" vert="horz" wrap="square" lIns="57959" tIns="57959" rIns="57959" bIns="446729" numCol="1" spcCol="1270" anchor="t" anchorCtr="0">
              <a:noAutofit/>
            </a:bodyPr>
            <a:lstStyle/>
            <a:p>
              <a:pPr marL="0" marR="0" lvl="1" indent="0" defTabSz="400050" eaLnBrk="1" fontAlgn="auto" latinLnBrk="0" hangingPunct="1">
                <a:lnSpc>
                  <a:spcPct val="90000"/>
                </a:lnSpc>
                <a:spcBef>
                  <a:spcPct val="0"/>
                </a:spcBef>
                <a:spcAft>
                  <a:spcPct val="15000"/>
                </a:spcAft>
                <a:buClrTx/>
                <a:buSzTx/>
                <a:buFontTx/>
                <a:buNone/>
                <a:defRPr/>
              </a:pPr>
              <a:endParaRPr kumimoji="0" lang="fr-CA" sz="900" b="0" i="0" u="none" strike="noStrike" kern="0" cap="none" spc="0" normalizeH="0" baseline="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1" indent="0" defTabSz="400050" eaLnBrk="1" fontAlgn="auto" latinLnBrk="0" hangingPunct="1">
                <a:lnSpc>
                  <a:spcPct val="90000"/>
                </a:lnSpc>
                <a:spcBef>
                  <a:spcPct val="0"/>
                </a:spcBef>
                <a:spcAft>
                  <a:spcPct val="15000"/>
                </a:spcAft>
                <a:buClrTx/>
                <a:buSzTx/>
                <a:buFontTx/>
                <a:buNone/>
                <a:defRPr/>
              </a:pPr>
              <a:endParaRPr kumimoji="0" lang="fr-CA" sz="900" b="0" i="0" u="none" strike="noStrike" kern="0" cap="none" spc="0" normalizeH="0" baseline="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1" indent="0" defTabSz="400050" eaLnBrk="1" fontAlgn="auto" latinLnBrk="0" hangingPunct="1">
                <a:lnSpc>
                  <a:spcPct val="90000"/>
                </a:lnSpc>
                <a:spcBef>
                  <a:spcPct val="0"/>
                </a:spcBef>
                <a:spcAft>
                  <a:spcPct val="15000"/>
                </a:spcAft>
                <a:buClrTx/>
                <a:buSzTx/>
                <a:buFontTx/>
                <a:buNone/>
                <a:defRPr/>
              </a:pPr>
              <a:endParaRPr kumimoji="0" lang="fr-CA" sz="900" b="0" i="0" u="none" strike="noStrike" kern="0" cap="none" spc="0" normalizeH="0" baseline="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4" name="Round Same Side Corner Rectangle 38">
              <a:extLst>
                <a:ext uri="{FF2B5EF4-FFF2-40B4-BE49-F238E27FC236}">
                  <a16:creationId xmlns:a16="http://schemas.microsoft.com/office/drawing/2014/main" id="{A0D5C0EA-7EB4-4D6D-B844-0C3A04F4F90F}"/>
                </a:ext>
              </a:extLst>
            </p:cNvPr>
            <p:cNvSpPr/>
            <p:nvPr/>
          </p:nvSpPr>
          <p:spPr>
            <a:xfrm>
              <a:off x="9127567" y="1723798"/>
              <a:ext cx="1590505" cy="547504"/>
            </a:xfrm>
            <a:prstGeom prst="round2SameRect">
              <a:avLst/>
            </a:prstGeom>
            <a:solidFill>
              <a:schemeClr val="accent4">
                <a:lumMod val="50000"/>
              </a:schemeClr>
            </a:solidFill>
            <a:ln w="28575" cap="flat" cmpd="sng" algn="ctr">
              <a:solidFill>
                <a:schemeClr val="accent4">
                  <a:lumMod val="50000"/>
                </a:schemeClr>
              </a:solidFill>
              <a:prstDash val="solid"/>
              <a:miter lim="800000"/>
            </a:ln>
            <a:effectLst/>
          </p:spPr>
          <p:txBody>
            <a:bodyPr spcFirstLastPara="0" vert="horz" wrap="square" lIns="34622" tIns="27478" rIns="34622" bIns="27478" numCol="1" spcCol="1270" anchor="ctr" anchorCtr="0">
              <a:noAutofit/>
            </a:bodyPr>
            <a:lstStyle/>
            <a:p>
              <a:pPr marL="0" marR="0" lvl="0" indent="0" algn="ctr" defTabSz="500063" eaLnBrk="1" fontAlgn="auto" latinLnBrk="0" hangingPunct="1">
                <a:lnSpc>
                  <a:spcPct val="90000"/>
                </a:lnSpc>
                <a:spcBef>
                  <a:spcPct val="0"/>
                </a:spcBef>
                <a:spcAft>
                  <a:spcPct val="35000"/>
                </a:spcAft>
                <a:buClrTx/>
                <a:buSzTx/>
                <a:buFontTx/>
                <a:buNone/>
                <a:defRPr/>
              </a:pPr>
              <a:r>
                <a:rPr kumimoji="0" lang="fr-CA" sz="900" b="1" i="0" u="none" strike="noStrike" kern="0" cap="none" spc="0" normalizeH="0" baseline="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Comité sur les priorités et la planification intégrées (CPPI) des sous-ministres </a:t>
              </a:r>
            </a:p>
            <a:p>
              <a:pPr marL="0" marR="0" lvl="0" indent="0" algn="ctr" defTabSz="500063" eaLnBrk="1" fontAlgn="auto" latinLnBrk="0" hangingPunct="1">
                <a:lnSpc>
                  <a:spcPct val="90000"/>
                </a:lnSpc>
                <a:spcBef>
                  <a:spcPct val="0"/>
                </a:spcBef>
                <a:spcAft>
                  <a:spcPct val="35000"/>
                </a:spcAft>
                <a:buClrTx/>
                <a:buSzTx/>
                <a:buFontTx/>
                <a:buNone/>
                <a:defRPr/>
              </a:pPr>
              <a:r>
                <a:rPr kumimoji="0" lang="fr-CA" sz="900" b="1" i="0" u="none" strike="noStrike" kern="0" cap="none" spc="0" normalizeH="0" baseline="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(SM)</a:t>
              </a:r>
            </a:p>
          </p:txBody>
        </p:sp>
      </p:grpSp>
      <p:grpSp>
        <p:nvGrpSpPr>
          <p:cNvPr id="75" name="Group 74">
            <a:extLst>
              <a:ext uri="{FF2B5EF4-FFF2-40B4-BE49-F238E27FC236}">
                <a16:creationId xmlns:a16="http://schemas.microsoft.com/office/drawing/2014/main" id="{CD61B27A-79B5-4BF7-85C0-75129AE367F1}"/>
              </a:ext>
            </a:extLst>
          </p:cNvPr>
          <p:cNvGrpSpPr/>
          <p:nvPr>
            <p:custDataLst>
              <p:tags r:id="rId26"/>
            </p:custDataLst>
          </p:nvPr>
        </p:nvGrpSpPr>
        <p:grpSpPr>
          <a:xfrm>
            <a:off x="7045276" y="1853466"/>
            <a:ext cx="1871886" cy="1336091"/>
            <a:chOff x="6609840" y="1696704"/>
            <a:chExt cx="1871886" cy="1336091"/>
          </a:xfrm>
        </p:grpSpPr>
        <p:sp>
          <p:nvSpPr>
            <p:cNvPr id="76" name="Round Same Side Corner Rectangle 24">
              <a:extLst>
                <a:ext uri="{FF2B5EF4-FFF2-40B4-BE49-F238E27FC236}">
                  <a16:creationId xmlns:a16="http://schemas.microsoft.com/office/drawing/2014/main" id="{41C75969-77C3-4630-B051-BFC0875FDB07}"/>
                </a:ext>
              </a:extLst>
            </p:cNvPr>
            <p:cNvSpPr/>
            <p:nvPr/>
          </p:nvSpPr>
          <p:spPr>
            <a:xfrm>
              <a:off x="6609840" y="1824790"/>
              <a:ext cx="1871886" cy="1208005"/>
            </a:xfrm>
            <a:prstGeom prst="round2SameRect">
              <a:avLst>
                <a:gd name="adj1" fmla="val 28931"/>
                <a:gd name="adj2" fmla="val 0"/>
              </a:avLst>
            </a:prstGeom>
            <a:noFill/>
            <a:ln w="38100" cap="flat" cmpd="sng" algn="ctr">
              <a:solidFill>
                <a:schemeClr val="tx1"/>
              </a:solidFill>
              <a:prstDash val="solid"/>
              <a:miter lim="800000"/>
            </a:ln>
            <a:effectLst/>
          </p:spPr>
          <p:txBody>
            <a:bodyPr spcFirstLastPara="0" vert="horz" wrap="square" lIns="60747" tIns="60747" rIns="60747" bIns="453447" numCol="1" spcCol="1270" anchor="t" anchorCtr="0">
              <a:noAutofit/>
            </a:bodyPr>
            <a:lstStyle/>
            <a:p>
              <a:pPr marL="42863" marR="0" lvl="1" indent="-42863" defTabSz="366713" eaLnBrk="1" fontAlgn="auto" latinLnBrk="0" hangingPunct="1">
                <a:lnSpc>
                  <a:spcPct val="90000"/>
                </a:lnSpc>
                <a:spcBef>
                  <a:spcPct val="0"/>
                </a:spcBef>
                <a:spcAft>
                  <a:spcPct val="15000"/>
                </a:spcAft>
                <a:buClrTx/>
                <a:buSzTx/>
                <a:buFontTx/>
                <a:buChar char="••"/>
                <a:defRPr/>
              </a:pPr>
              <a:endParaRPr kumimoji="0" lang="fr-CA" sz="900" b="0" i="0" u="none" strike="noStrike" kern="0" cap="none" spc="0" normalizeH="0" baseline="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42863" marR="0" lvl="1" indent="-42863" defTabSz="366713" eaLnBrk="1" fontAlgn="auto" latinLnBrk="0" hangingPunct="1">
                <a:lnSpc>
                  <a:spcPct val="90000"/>
                </a:lnSpc>
                <a:spcBef>
                  <a:spcPct val="0"/>
                </a:spcBef>
                <a:spcAft>
                  <a:spcPct val="15000"/>
                </a:spcAft>
                <a:buClrTx/>
                <a:buSzTx/>
                <a:buFontTx/>
                <a:buChar char="••"/>
                <a:defRPr/>
              </a:pPr>
              <a:endParaRPr kumimoji="0" lang="fr-CA" sz="900" b="0" i="0" u="none" strike="noStrike" kern="0" cap="none" spc="0" normalizeH="0" baseline="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7" name="Round Same Side Corner Rectangle 27">
              <a:extLst>
                <a:ext uri="{FF2B5EF4-FFF2-40B4-BE49-F238E27FC236}">
                  <a16:creationId xmlns:a16="http://schemas.microsoft.com/office/drawing/2014/main" id="{87292841-574E-42F5-8DA4-101978825A84}"/>
                </a:ext>
              </a:extLst>
            </p:cNvPr>
            <p:cNvSpPr/>
            <p:nvPr/>
          </p:nvSpPr>
          <p:spPr>
            <a:xfrm>
              <a:off x="6609842" y="1696704"/>
              <a:ext cx="1868400" cy="547505"/>
            </a:xfrm>
            <a:prstGeom prst="round2SameRect">
              <a:avLst/>
            </a:prstGeom>
            <a:solidFill>
              <a:schemeClr val="tx1"/>
            </a:solidFill>
            <a:ln w="38100" cap="flat" cmpd="sng" algn="ctr">
              <a:solidFill>
                <a:schemeClr val="tx1"/>
              </a:solidFill>
              <a:prstDash val="solid"/>
              <a:miter lim="800000"/>
            </a:ln>
            <a:effectLst/>
          </p:spPr>
          <p:txBody>
            <a:bodyPr spcFirstLastPara="0" vert="horz" wrap="square" lIns="35635" tIns="28491" rIns="35635" bIns="28491" numCol="1" spcCol="1270" anchor="ctr" anchorCtr="0">
              <a:normAutofit fontScale="92500"/>
            </a:bodyPr>
            <a:lstStyle/>
            <a:p>
              <a:pPr marL="0" marR="0" lvl="0" indent="0" algn="ctr" defTabSz="500063" eaLnBrk="1" fontAlgn="auto" latinLnBrk="0" hangingPunct="1">
                <a:lnSpc>
                  <a:spcPct val="90000"/>
                </a:lnSpc>
                <a:spcBef>
                  <a:spcPct val="0"/>
                </a:spcBef>
                <a:spcAft>
                  <a:spcPct val="35000"/>
                </a:spcAft>
                <a:buClrTx/>
                <a:buSzTx/>
                <a:buFontTx/>
                <a:buNone/>
                <a:defRPr/>
              </a:pPr>
              <a:r>
                <a:rPr kumimoji="0" lang="fr-CA" sz="1000" b="1" i="0" u="none" strike="noStrike" kern="0" cap="none" spc="0" normalizeH="0" baseline="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Services et priorités intégrés (SPI) des </a:t>
              </a:r>
            </a:p>
            <a:p>
              <a:pPr marL="0" marR="0" lvl="0" indent="0" algn="ctr" defTabSz="500063" eaLnBrk="1" fontAlgn="auto" latinLnBrk="0" hangingPunct="1">
                <a:lnSpc>
                  <a:spcPct val="90000"/>
                </a:lnSpc>
                <a:spcBef>
                  <a:spcPct val="0"/>
                </a:spcBef>
                <a:spcAft>
                  <a:spcPct val="35000"/>
                </a:spcAft>
                <a:buClrTx/>
                <a:buSzTx/>
                <a:buFontTx/>
                <a:buNone/>
                <a:defRPr/>
              </a:pPr>
              <a:r>
                <a:rPr kumimoji="0" lang="fr-CA" sz="1000" b="1" i="0" u="none" strike="noStrike" kern="0" cap="none" spc="0" normalizeH="0" baseline="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sous-ministres adjoints (SMA)</a:t>
              </a:r>
            </a:p>
          </p:txBody>
        </p:sp>
      </p:grpSp>
      <p:cxnSp>
        <p:nvCxnSpPr>
          <p:cNvPr id="78" name="Connector: Elbow 77">
            <a:extLst>
              <a:ext uri="{FF2B5EF4-FFF2-40B4-BE49-F238E27FC236}">
                <a16:creationId xmlns:a16="http://schemas.microsoft.com/office/drawing/2014/main" id="{6904AC38-AF5E-49F3-A16D-D35026E7ED20}"/>
              </a:ext>
            </a:extLst>
          </p:cNvPr>
          <p:cNvCxnSpPr/>
          <p:nvPr>
            <p:custDataLst>
              <p:tags r:id="rId27"/>
            </p:custDataLst>
          </p:nvPr>
        </p:nvCxnSpPr>
        <p:spPr>
          <a:xfrm flipV="1">
            <a:off x="4104741" y="3198844"/>
            <a:ext cx="1532845" cy="689195"/>
          </a:xfrm>
          <a:prstGeom prst="bentConnector2">
            <a:avLst/>
          </a:prstGeom>
          <a:noFill/>
          <a:ln w="38100" cap="flat" cmpd="sng" algn="ctr">
            <a:solidFill>
              <a:schemeClr val="tx2"/>
            </a:solidFill>
            <a:prstDash val="sysDash"/>
            <a:miter lim="800000"/>
            <a:tailEnd type="triangle"/>
          </a:ln>
          <a:effectLst/>
        </p:spPr>
      </p:cxnSp>
      <p:cxnSp>
        <p:nvCxnSpPr>
          <p:cNvPr id="79" name="Connector: Elbow 78">
            <a:extLst>
              <a:ext uri="{FF2B5EF4-FFF2-40B4-BE49-F238E27FC236}">
                <a16:creationId xmlns:a16="http://schemas.microsoft.com/office/drawing/2014/main" id="{7B752560-BCB3-42AE-98BF-EFB278718637}"/>
              </a:ext>
            </a:extLst>
          </p:cNvPr>
          <p:cNvCxnSpPr/>
          <p:nvPr>
            <p:custDataLst>
              <p:tags r:id="rId28"/>
            </p:custDataLst>
          </p:nvPr>
        </p:nvCxnSpPr>
        <p:spPr>
          <a:xfrm flipV="1">
            <a:off x="4062314" y="3198844"/>
            <a:ext cx="3595450" cy="991088"/>
          </a:xfrm>
          <a:prstGeom prst="bentConnector3">
            <a:avLst>
              <a:gd name="adj1" fmla="val 100138"/>
            </a:avLst>
          </a:prstGeom>
          <a:noFill/>
          <a:ln w="38100" cap="flat" cmpd="sng" algn="ctr">
            <a:solidFill>
              <a:schemeClr val="accent1"/>
            </a:solidFill>
            <a:prstDash val="solid"/>
            <a:miter lim="800000"/>
            <a:headEnd type="triangle" w="lg" len="med"/>
            <a:tailEnd type="triangle"/>
          </a:ln>
          <a:effectLst/>
        </p:spPr>
      </p:cxnSp>
      <p:sp>
        <p:nvSpPr>
          <p:cNvPr id="80" name="Rectangle 79">
            <a:extLst>
              <a:ext uri="{FF2B5EF4-FFF2-40B4-BE49-F238E27FC236}">
                <a16:creationId xmlns:a16="http://schemas.microsoft.com/office/drawing/2014/main" id="{BC4DD0FE-0C70-48B3-9D19-FC633F081F25}"/>
              </a:ext>
            </a:extLst>
          </p:cNvPr>
          <p:cNvSpPr/>
          <p:nvPr>
            <p:custDataLst>
              <p:tags r:id="rId29"/>
            </p:custDataLst>
          </p:nvPr>
        </p:nvSpPr>
        <p:spPr>
          <a:xfrm>
            <a:off x="8009272" y="1306723"/>
            <a:ext cx="2368579" cy="365760"/>
          </a:xfrm>
          <a:prstGeom prst="rect">
            <a:avLst/>
          </a:prstGeom>
          <a:noFill/>
        </p:spPr>
        <p:txBody>
          <a:bodyPr wrap="square">
            <a:spAutoFit/>
          </a:bodyPr>
          <a:lstStyle/>
          <a:p>
            <a:pPr marL="88900" algn="ctr" defTabSz="500063">
              <a:lnSpc>
                <a:spcPct val="90000"/>
              </a:lnSpc>
              <a:spcBef>
                <a:spcPct val="0"/>
              </a:spcBef>
              <a:spcAft>
                <a:spcPct val="35000"/>
              </a:spcAft>
            </a:pPr>
            <a:r>
              <a:rPr lang="fr-CA" sz="1000" dirty="0">
                <a:solidFill>
                  <a:schemeClr val="accent4">
                    <a:lumMod val="50000"/>
                  </a:schemeClr>
                </a:solidFill>
                <a:ea typeface="Verdana" panose="020B0604030504040204" pitchFamily="34" charset="0"/>
                <a:cs typeface="Arial" panose="020B0604020202020204" pitchFamily="34" charset="0"/>
              </a:rPr>
              <a:t>Attribution de tâches par le CPPI des SM.</a:t>
            </a:r>
          </a:p>
        </p:txBody>
      </p:sp>
      <p:cxnSp>
        <p:nvCxnSpPr>
          <p:cNvPr id="81" name="Connector: Elbow 80">
            <a:extLst>
              <a:ext uri="{FF2B5EF4-FFF2-40B4-BE49-F238E27FC236}">
                <a16:creationId xmlns:a16="http://schemas.microsoft.com/office/drawing/2014/main" id="{1E977A12-082E-4FC0-92E5-952E331C9A41}"/>
              </a:ext>
            </a:extLst>
          </p:cNvPr>
          <p:cNvCxnSpPr/>
          <p:nvPr>
            <p:custDataLst>
              <p:tags r:id="rId30"/>
            </p:custDataLst>
          </p:nvPr>
        </p:nvCxnSpPr>
        <p:spPr>
          <a:xfrm rot="16200000" flipV="1">
            <a:off x="9153017" y="599562"/>
            <a:ext cx="12700" cy="2392529"/>
          </a:xfrm>
          <a:prstGeom prst="bentConnector3">
            <a:avLst>
              <a:gd name="adj1" fmla="val 4337142"/>
            </a:avLst>
          </a:prstGeom>
          <a:noFill/>
          <a:ln w="38100" cap="sq" cmpd="sng" algn="ctr">
            <a:solidFill>
              <a:schemeClr val="accent4">
                <a:lumMod val="50000"/>
              </a:schemeClr>
            </a:solidFill>
            <a:prstDash val="sysDot"/>
            <a:miter lim="800000"/>
            <a:headEnd type="oval" w="lg" len="lg"/>
            <a:tailEnd type="triangle" w="lg" len="lg"/>
          </a:ln>
          <a:effectLst/>
        </p:spPr>
      </p:cxnSp>
      <p:sp>
        <p:nvSpPr>
          <p:cNvPr id="82" name="Rectangle 81">
            <a:extLst>
              <a:ext uri="{FF2B5EF4-FFF2-40B4-BE49-F238E27FC236}">
                <a16:creationId xmlns:a16="http://schemas.microsoft.com/office/drawing/2014/main" id="{9A04ED76-E86F-41C2-97CC-0CC51390CC2C}"/>
              </a:ext>
            </a:extLst>
          </p:cNvPr>
          <p:cNvSpPr/>
          <p:nvPr>
            <p:custDataLst>
              <p:tags r:id="rId31"/>
            </p:custDataLst>
          </p:nvPr>
        </p:nvSpPr>
        <p:spPr>
          <a:xfrm>
            <a:off x="8772693" y="2772543"/>
            <a:ext cx="903737" cy="502920"/>
          </a:xfrm>
          <a:prstGeom prst="rect">
            <a:avLst/>
          </a:prstGeom>
          <a:noFill/>
        </p:spPr>
        <p:txBody>
          <a:bodyPr wrap="square">
            <a:spAutoFit/>
          </a:bodyPr>
          <a:lstStyle/>
          <a:p>
            <a:pPr marL="88900" defTabSz="500063">
              <a:lnSpc>
                <a:spcPct val="90000"/>
              </a:lnSpc>
              <a:spcBef>
                <a:spcPct val="0"/>
              </a:spcBef>
              <a:spcAft>
                <a:spcPct val="35000"/>
              </a:spcAft>
            </a:pPr>
            <a:r>
              <a:rPr lang="fr-CA" sz="1000" dirty="0">
                <a:ea typeface="Verdana" panose="020B0604030504040204" pitchFamily="34" charset="0"/>
                <a:cs typeface="Arial" panose="020B0604020202020204" pitchFamily="34" charset="0"/>
              </a:rPr>
              <a:t>Retour des mesures de suivi</a:t>
            </a:r>
          </a:p>
        </p:txBody>
      </p:sp>
      <p:grpSp>
        <p:nvGrpSpPr>
          <p:cNvPr id="3" name="Group 2">
            <a:extLst>
              <a:ext uri="{FF2B5EF4-FFF2-40B4-BE49-F238E27FC236}">
                <a16:creationId xmlns:a16="http://schemas.microsoft.com/office/drawing/2014/main" id="{30347585-4995-4A88-A08C-D26B8A5AF249}"/>
              </a:ext>
            </a:extLst>
          </p:cNvPr>
          <p:cNvGrpSpPr/>
          <p:nvPr>
            <p:custDataLst>
              <p:tags r:id="rId32"/>
            </p:custDataLst>
          </p:nvPr>
        </p:nvGrpSpPr>
        <p:grpSpPr>
          <a:xfrm>
            <a:off x="7408380" y="4395910"/>
            <a:ext cx="1201784" cy="1282776"/>
            <a:chOff x="7180216" y="4665852"/>
            <a:chExt cx="1666231" cy="1687879"/>
          </a:xfrm>
        </p:grpSpPr>
        <p:sp>
          <p:nvSpPr>
            <p:cNvPr id="46" name="Rectangle: Rounded Corners 45">
              <a:extLst>
                <a:ext uri="{FF2B5EF4-FFF2-40B4-BE49-F238E27FC236}">
                  <a16:creationId xmlns:a16="http://schemas.microsoft.com/office/drawing/2014/main" id="{BAF2C49D-9928-44F1-9717-D420BE408458}"/>
                </a:ext>
              </a:extLst>
            </p:cNvPr>
            <p:cNvSpPr/>
            <p:nvPr/>
          </p:nvSpPr>
          <p:spPr>
            <a:xfrm>
              <a:off x="7180216" y="4665852"/>
              <a:ext cx="1666231" cy="1687879"/>
            </a:xfrm>
            <a:prstGeom prst="roundRect">
              <a:avLst/>
            </a:prstGeom>
            <a:solidFill>
              <a:sysClr val="window" lastClr="FFFFFF">
                <a:lumMod val="95000"/>
              </a:sysClr>
            </a:solidFill>
            <a:ln w="12700" cap="flat" cmpd="sng" algn="ctr">
              <a:solidFill>
                <a:sysClr val="window" lastClr="FFFFFF">
                  <a:lumMod val="95000"/>
                </a:sysClr>
              </a:solid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fr-CA" sz="1800" b="0" i="0" u="none" strike="noStrike" kern="0" cap="none" spc="0" normalizeH="0" baseline="0" dirty="0">
                <a:ln>
                  <a:noFill/>
                </a:ln>
                <a:solidFill>
                  <a:prstClr val="white"/>
                </a:solidFill>
                <a:effectLst/>
                <a:uLnTx/>
                <a:uFillTx/>
                <a:latin typeface="Calibri"/>
                <a:ea typeface="+mn-ea"/>
                <a:cs typeface="+mn-cs"/>
              </a:endParaRPr>
            </a:p>
          </p:txBody>
        </p:sp>
        <p:pic>
          <p:nvPicPr>
            <p:cNvPr id="83" name="Graphic 82" descr="Bubbles">
              <a:extLst>
                <a:ext uri="{FF2B5EF4-FFF2-40B4-BE49-F238E27FC236}">
                  <a16:creationId xmlns:a16="http://schemas.microsoft.com/office/drawing/2014/main" id="{590C5C9F-1166-4E8C-A786-F834B137B735}"/>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7349137" y="4708227"/>
              <a:ext cx="1329686" cy="1210374"/>
            </a:xfrm>
            <a:prstGeom prst="rect">
              <a:avLst/>
            </a:prstGeom>
          </p:spPr>
        </p:pic>
      </p:grpSp>
      <p:cxnSp>
        <p:nvCxnSpPr>
          <p:cNvPr id="84" name="Connector: Elbow 158">
            <a:extLst>
              <a:ext uri="{FF2B5EF4-FFF2-40B4-BE49-F238E27FC236}">
                <a16:creationId xmlns:a16="http://schemas.microsoft.com/office/drawing/2014/main" id="{A0101377-F72F-4AFB-B782-A3C800795C66}"/>
              </a:ext>
            </a:extLst>
          </p:cNvPr>
          <p:cNvCxnSpPr/>
          <p:nvPr>
            <p:custDataLst>
              <p:tags r:id="rId33"/>
            </p:custDataLst>
          </p:nvPr>
        </p:nvCxnSpPr>
        <p:spPr>
          <a:xfrm flipH="1" flipV="1">
            <a:off x="7963102" y="3198844"/>
            <a:ext cx="0" cy="1188720"/>
          </a:xfrm>
          <a:prstGeom prst="straightConnector1">
            <a:avLst/>
          </a:prstGeom>
          <a:noFill/>
          <a:ln w="38100" cap="flat" cmpd="sng" algn="ctr">
            <a:solidFill>
              <a:srgbClr val="696464"/>
            </a:solidFill>
            <a:prstDash val="sysDot"/>
            <a:miter lim="800000"/>
            <a:headEnd type="stealth" w="lg" len="lg"/>
            <a:tailEnd type="stealth" w="lg" len="lg"/>
          </a:ln>
          <a:effectLst/>
        </p:spPr>
      </p:cxnSp>
      <p:sp>
        <p:nvSpPr>
          <p:cNvPr id="85" name="Rectangle 84">
            <a:extLst>
              <a:ext uri="{FF2B5EF4-FFF2-40B4-BE49-F238E27FC236}">
                <a16:creationId xmlns:a16="http://schemas.microsoft.com/office/drawing/2014/main" id="{291CB26B-A069-4506-8E62-87642856E972}"/>
              </a:ext>
            </a:extLst>
          </p:cNvPr>
          <p:cNvSpPr/>
          <p:nvPr>
            <p:custDataLst>
              <p:tags r:id="rId34"/>
            </p:custDataLst>
          </p:nvPr>
        </p:nvSpPr>
        <p:spPr>
          <a:xfrm>
            <a:off x="7931183" y="3411624"/>
            <a:ext cx="1201784" cy="640080"/>
          </a:xfrm>
          <a:prstGeom prst="rect">
            <a:avLst/>
          </a:prstGeom>
          <a:noFill/>
        </p:spPr>
        <p:txBody>
          <a:bodyPr wrap="square">
            <a:spAutoFit/>
          </a:bodyPr>
          <a:lstStyle/>
          <a:p>
            <a:pPr algn="ctr" defTabSz="500063">
              <a:lnSpc>
                <a:spcPct val="90000"/>
              </a:lnSpc>
              <a:spcBef>
                <a:spcPct val="0"/>
              </a:spcBef>
              <a:spcAft>
                <a:spcPct val="35000"/>
              </a:spcAft>
            </a:pPr>
            <a:r>
              <a:rPr lang="fr-CA" sz="1000" dirty="0">
                <a:solidFill>
                  <a:srgbClr val="696464"/>
                </a:solidFill>
                <a:ea typeface="Verdana" panose="020B0604030504040204" pitchFamily="34" charset="0"/>
                <a:cs typeface="Arial" panose="020B0604020202020204" pitchFamily="34" charset="0"/>
              </a:rPr>
              <a:t>Mesures de suivies cernées par le Groupe de travail (GT)</a:t>
            </a:r>
          </a:p>
        </p:txBody>
      </p:sp>
      <p:sp>
        <p:nvSpPr>
          <p:cNvPr id="47" name="Rectangle 46">
            <a:extLst>
              <a:ext uri="{FF2B5EF4-FFF2-40B4-BE49-F238E27FC236}">
                <a16:creationId xmlns:a16="http://schemas.microsoft.com/office/drawing/2014/main" id="{655EB027-BB5F-4323-A1DB-E3AEDF8CA897}"/>
              </a:ext>
            </a:extLst>
          </p:cNvPr>
          <p:cNvSpPr/>
          <p:nvPr>
            <p:custDataLst>
              <p:tags r:id="rId35"/>
            </p:custDataLst>
          </p:nvPr>
        </p:nvSpPr>
        <p:spPr>
          <a:xfrm>
            <a:off x="7408380" y="5282453"/>
            <a:ext cx="1201784" cy="461772"/>
          </a:xfrm>
          <a:prstGeom prst="rect">
            <a:avLst/>
          </a:prstGeom>
          <a:noFill/>
        </p:spPr>
        <p:txBody>
          <a:bodyPr wrap="square">
            <a:spAutoFit/>
          </a:bodyPr>
          <a:lstStyle/>
          <a:p>
            <a:pPr marL="88900" algn="ctr" defTabSz="500063">
              <a:lnSpc>
                <a:spcPct val="90000"/>
              </a:lnSpc>
              <a:spcBef>
                <a:spcPct val="0"/>
              </a:spcBef>
              <a:spcAft>
                <a:spcPct val="35000"/>
              </a:spcAft>
            </a:pPr>
            <a:r>
              <a:rPr lang="fr-CA" sz="900" dirty="0">
                <a:solidFill>
                  <a:prstClr val="black"/>
                </a:solidFill>
                <a:ea typeface="Verdana" panose="020B0604030504040204" pitchFamily="34" charset="0"/>
                <a:cs typeface="Arial" panose="020B0604020202020204" pitchFamily="34" charset="0"/>
              </a:rPr>
              <a:t>Groupes de travail liés à des sujets particuliers</a:t>
            </a:r>
          </a:p>
        </p:txBody>
      </p:sp>
      <p:grpSp>
        <p:nvGrpSpPr>
          <p:cNvPr id="45" name="Group 44">
            <a:extLst>
              <a:ext uri="{FF2B5EF4-FFF2-40B4-BE49-F238E27FC236}">
                <a16:creationId xmlns:a16="http://schemas.microsoft.com/office/drawing/2014/main" id="{7F68274D-AC8C-474C-824B-1FE059D3B9E7}"/>
              </a:ext>
            </a:extLst>
          </p:cNvPr>
          <p:cNvGrpSpPr/>
          <p:nvPr>
            <p:custDataLst>
              <p:tags r:id="rId36"/>
            </p:custDataLst>
          </p:nvPr>
        </p:nvGrpSpPr>
        <p:grpSpPr>
          <a:xfrm>
            <a:off x="10384799" y="121158"/>
            <a:ext cx="1861803" cy="633950"/>
            <a:chOff x="9347725" y="574305"/>
            <a:chExt cx="1861803" cy="2139966"/>
          </a:xfrm>
        </p:grpSpPr>
        <p:grpSp>
          <p:nvGrpSpPr>
            <p:cNvPr id="86" name="Group 85">
              <a:extLst>
                <a:ext uri="{FF2B5EF4-FFF2-40B4-BE49-F238E27FC236}">
                  <a16:creationId xmlns:a16="http://schemas.microsoft.com/office/drawing/2014/main" id="{8252898F-0C96-49F3-961A-3B8BE70A162E}"/>
                </a:ext>
              </a:extLst>
            </p:cNvPr>
            <p:cNvGrpSpPr/>
            <p:nvPr/>
          </p:nvGrpSpPr>
          <p:grpSpPr>
            <a:xfrm>
              <a:off x="9347725" y="709978"/>
              <a:ext cx="1861803" cy="2004293"/>
              <a:chOff x="3360738" y="1493838"/>
              <a:chExt cx="2544762" cy="2739520"/>
            </a:xfrm>
          </p:grpSpPr>
          <p:pic>
            <p:nvPicPr>
              <p:cNvPr id="88" name="Picture 87">
                <a:extLst>
                  <a:ext uri="{FF2B5EF4-FFF2-40B4-BE49-F238E27FC236}">
                    <a16:creationId xmlns:a16="http://schemas.microsoft.com/office/drawing/2014/main" id="{F0CB9EBC-7E9D-48DB-847C-77EF6722DF06}"/>
                  </a:ext>
                </a:extLst>
              </p:cNvPr>
              <p:cNvPicPr>
                <a:picLocks noChangeAspect="1" noChangeArrowheads="1"/>
              </p:cNvPicPr>
              <p:nvPr/>
            </p:nvPicPr>
            <p:blipFill>
              <a:blip r:embed="rId42">
                <a:extLst>
                  <a:ext uri="{28A0092B-C50C-407E-A947-70E740481C1C}">
                    <a14:useLocalDpi xmlns:a14="http://schemas.microsoft.com/office/drawing/2010/main" val="0"/>
                  </a:ext>
                </a:extLst>
              </a:blip>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Freeform 17">
                <a:extLst>
                  <a:ext uri="{FF2B5EF4-FFF2-40B4-BE49-F238E27FC236}">
                    <a16:creationId xmlns:a16="http://schemas.microsoft.com/office/drawing/2014/main" id="{60CBA677-90CF-4106-A1A2-60566ED04207}"/>
                  </a:ext>
                </a:extLst>
              </p:cNvPr>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dirty="0">
                    <a:solidFill>
                      <a:srgbClr val="000000"/>
                    </a:solidFill>
                    <a:latin typeface="Comic Sans MS" panose="030F0702030302020204" pitchFamily="66" charset="0"/>
                  </a:rPr>
                  <a:t>Le « QUI » </a:t>
                </a:r>
              </a:p>
            </p:txBody>
          </p:sp>
        </p:grpSp>
        <p:sp>
          <p:nvSpPr>
            <p:cNvPr id="87" name="Freeform 15">
              <a:extLst>
                <a:ext uri="{FF2B5EF4-FFF2-40B4-BE49-F238E27FC236}">
                  <a16:creationId xmlns:a16="http://schemas.microsoft.com/office/drawing/2014/main" id="{368CA07E-BE48-4A4D-B665-C295A18D9C9B}"/>
                </a:ext>
              </a:extLst>
            </p:cNvPr>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Tree>
    <p:extLst>
      <p:ext uri="{BB962C8B-B14F-4D97-AF65-F5344CB8AC3E}">
        <p14:creationId xmlns:p14="http://schemas.microsoft.com/office/powerpoint/2010/main" val="15406147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a:xfrm>
            <a:off x="660361" y="254819"/>
            <a:ext cx="7542011" cy="435200"/>
          </a:xfrm>
        </p:spPr>
        <p:txBody>
          <a:bodyPr/>
          <a:lstStyle/>
          <a:p>
            <a:r>
              <a:rPr lang="fr-CA" b="1" dirty="0"/>
              <a:t>Conseil d’examen de l’architecture intégrée du GC (CEAI du GC)</a:t>
            </a:r>
          </a:p>
          <a:p>
            <a:r>
              <a:rPr lang="fr-CA" sz="800" dirty="0">
                <a:hlinkClick r:id="rId59"/>
              </a:rPr>
              <a:t>Aperçu du document : Réunions antérieures du CEAI du GC – Sommaire complet (tbs-sct.gc.ca)</a:t>
            </a:r>
            <a:endParaRPr lang="fr-CA" sz="800" dirty="0"/>
          </a:p>
        </p:txBody>
      </p:sp>
      <p:sp>
        <p:nvSpPr>
          <p:cNvPr id="3" name="Slide Number Placeholder 2"/>
          <p:cNvSpPr>
            <a:spLocks noGrp="1"/>
          </p:cNvSpPr>
          <p:nvPr>
            <p:ph type="sldNum" sz="quarter" idx="4"/>
            <p:custDataLst>
              <p:tags r:id="rId2"/>
            </p:custDataLst>
          </p:nvPr>
        </p:nvSpPr>
        <p:spPr>
          <a:xfrm>
            <a:off x="11741433" y="6561697"/>
            <a:ext cx="442392" cy="268139"/>
          </a:xfrm>
        </p:spPr>
        <p:txBody>
          <a:bodyPr/>
          <a:lstStyle/>
          <a:p>
            <a:fld id="{32D4B517-E49B-41B6-9DBC-23634E0F1CDC}" type="slidenum">
              <a:rPr lang="fr-CA" smtClean="0">
                <a:solidFill>
                  <a:prstClr val="black">
                    <a:tint val="75000"/>
                  </a:prstClr>
                </a:solidFill>
              </a:rPr>
              <a:t>9</a:t>
            </a:fld>
            <a:endParaRPr lang="fr-CA" dirty="0">
              <a:solidFill>
                <a:prstClr val="black">
                  <a:tint val="75000"/>
                </a:prstClr>
              </a:solidFill>
            </a:endParaRPr>
          </a:p>
        </p:txBody>
      </p:sp>
      <p:grpSp>
        <p:nvGrpSpPr>
          <p:cNvPr id="965" name="Group 964" descr="This is an Engage Timeline infographic.  Use CTRL+SHIFT+D to access the raw data in Excel."/>
          <p:cNvGrpSpPr/>
          <p:nvPr>
            <p:custDataLst>
              <p:tags r:id="rId3"/>
            </p:custDataLst>
          </p:nvPr>
        </p:nvGrpSpPr>
        <p:grpSpPr>
          <a:xfrm>
            <a:off x="1558410" y="1183492"/>
            <a:ext cx="9284608" cy="5172026"/>
            <a:chOff x="185773" y="-2245285"/>
            <a:chExt cx="7488048" cy="5330684"/>
          </a:xfrm>
        </p:grpSpPr>
        <p:cxnSp>
          <p:nvCxnSpPr>
            <p:cNvPr id="962" name="Straight Connector 961"/>
            <p:cNvCxnSpPr/>
            <p:nvPr>
              <p:custDataLst>
                <p:tags r:id="rId19"/>
              </p:custDataLst>
            </p:nvPr>
          </p:nvCxnSpPr>
          <p:spPr>
            <a:xfrm flipH="1" flipV="1">
              <a:off x="5522155" y="-1319054"/>
              <a:ext cx="0" cy="1168753"/>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p:cNvCxnSpPr/>
            <p:nvPr>
              <p:custDataLst>
                <p:tags r:id="rId20"/>
              </p:custDataLst>
            </p:nvPr>
          </p:nvCxnSpPr>
          <p:spPr>
            <a:xfrm>
              <a:off x="5560221" y="299535"/>
              <a:ext cx="14419" cy="1396249"/>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custDataLst>
                <p:tags r:id="rId21"/>
              </p:custDataLst>
            </p:nvPr>
          </p:nvCxnSpPr>
          <p:spPr>
            <a:xfrm flipV="1">
              <a:off x="3705750" y="-370007"/>
              <a:ext cx="1" cy="479600"/>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a:stCxn id="954" idx="2"/>
            </p:cNvCxnSpPr>
            <p:nvPr>
              <p:custDataLst>
                <p:tags r:id="rId22"/>
              </p:custDataLst>
            </p:nvPr>
          </p:nvCxnSpPr>
          <p:spPr>
            <a:xfrm flipH="1">
              <a:off x="3075289" y="-1307047"/>
              <a:ext cx="269" cy="119226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custDataLst>
                <p:tags r:id="rId23"/>
              </p:custDataLst>
            </p:nvPr>
          </p:nvCxnSpPr>
          <p:spPr>
            <a:xfrm flipV="1">
              <a:off x="2654818" y="180433"/>
              <a:ext cx="1" cy="455941"/>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p:nvPr>
              <p:custDataLst>
                <p:tags r:id="rId24"/>
              </p:custDataLst>
            </p:nvPr>
          </p:nvCxnSpPr>
          <p:spPr>
            <a:xfrm flipH="1" flipV="1">
              <a:off x="2399636" y="-370622"/>
              <a:ext cx="0" cy="337830"/>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p:nvPr>
              <p:custDataLst>
                <p:tags r:id="rId25"/>
              </p:custDataLst>
            </p:nvPr>
          </p:nvCxnSpPr>
          <p:spPr>
            <a:xfrm flipH="1" flipV="1">
              <a:off x="1906002" y="-1374747"/>
              <a:ext cx="0" cy="135130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custDataLst>
                <p:tags r:id="rId26"/>
              </p:custDataLst>
            </p:nvPr>
          </p:nvCxnSpPr>
          <p:spPr>
            <a:xfrm flipH="1">
              <a:off x="1456952" y="197497"/>
              <a:ext cx="10177" cy="487013"/>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custDataLst>
                <p:tags r:id="rId27"/>
              </p:custDataLst>
            </p:nvPr>
          </p:nvCxnSpPr>
          <p:spPr>
            <a:xfrm flipH="1">
              <a:off x="970153" y="0"/>
              <a:ext cx="22637" cy="1663423"/>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custDataLst>
                <p:tags r:id="rId28"/>
              </p:custDataLst>
            </p:nvPr>
          </p:nvCxnSpPr>
          <p:spPr>
            <a:xfrm flipV="1">
              <a:off x="654256" y="-879518"/>
              <a:ext cx="9736" cy="80351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custDataLst>
                <p:tags r:id="rId29"/>
              </p:custDataLst>
            </p:nvPr>
          </p:nvCxnSpPr>
          <p:spPr>
            <a:xfrm flipH="1">
              <a:off x="509070" y="0"/>
              <a:ext cx="0" cy="628650"/>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sp>
          <p:nvSpPr>
            <p:cNvPr id="924" name="Rectangle 923"/>
            <p:cNvSpPr/>
            <p:nvPr>
              <p:custDataLst>
                <p:tags r:id="rId30"/>
              </p:custDataLst>
            </p:nvPr>
          </p:nvSpPr>
          <p:spPr>
            <a:xfrm>
              <a:off x="234783" y="628650"/>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Juillet 2017</a:t>
              </a:r>
            </a:p>
          </p:txBody>
        </p:sp>
        <p:sp>
          <p:nvSpPr>
            <p:cNvPr id="925" name="Rectangle 924"/>
            <p:cNvSpPr/>
            <p:nvPr/>
          </p:nvSpPr>
          <p:spPr>
            <a:xfrm>
              <a:off x="234783" y="933450"/>
              <a:ext cx="775400" cy="6283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fr-CA" sz="1000" dirty="0">
                  <a:solidFill>
                    <a:srgbClr val="696969"/>
                  </a:solidFill>
                </a:rPr>
                <a:t>Modèle des capacités opérationnelles du GC</a:t>
              </a:r>
            </a:p>
          </p:txBody>
        </p:sp>
        <p:sp>
          <p:nvSpPr>
            <p:cNvPr id="927" name="Rectangle 926"/>
            <p:cNvSpPr/>
            <p:nvPr>
              <p:custDataLst>
                <p:tags r:id="rId31"/>
              </p:custDataLst>
            </p:nvPr>
          </p:nvSpPr>
          <p:spPr>
            <a:xfrm>
              <a:off x="185773" y="-1181187"/>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5000"/>
            </a:bodyPr>
            <a:lstStyle/>
            <a:p>
              <a:r>
                <a:rPr lang="fr-CA" sz="1400" b="1" dirty="0">
                  <a:solidFill>
                    <a:srgbClr val="005172"/>
                  </a:solidFill>
                </a:rPr>
                <a:t>Octobre 2017</a:t>
              </a:r>
            </a:p>
          </p:txBody>
        </p:sp>
        <p:sp>
          <p:nvSpPr>
            <p:cNvPr id="928" name="Rectangle 927"/>
            <p:cNvSpPr/>
            <p:nvPr/>
          </p:nvSpPr>
          <p:spPr>
            <a:xfrm>
              <a:off x="199526" y="-1970419"/>
              <a:ext cx="952271" cy="79304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r>
                <a:rPr lang="fr-CA" sz="1000" dirty="0">
                  <a:solidFill>
                    <a:srgbClr val="696969"/>
                  </a:solidFill>
                </a:rPr>
                <a:t>Présentation sur l’initiative du service d’incendie au CEAI du GC (Affaires mondiales Canada [AMC])</a:t>
              </a:r>
            </a:p>
          </p:txBody>
        </p:sp>
        <p:sp>
          <p:nvSpPr>
            <p:cNvPr id="930" name="Rectangle 929"/>
            <p:cNvSpPr/>
            <p:nvPr>
              <p:custDataLst>
                <p:tags r:id="rId32"/>
              </p:custDataLst>
            </p:nvPr>
          </p:nvSpPr>
          <p:spPr>
            <a:xfrm>
              <a:off x="624664" y="1693737"/>
              <a:ext cx="823772"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r>
                <a:rPr lang="fr-CA" sz="1400" b="1" dirty="0">
                  <a:solidFill>
                    <a:srgbClr val="005172"/>
                  </a:solidFill>
                </a:rPr>
                <a:t>Novembre 2017</a:t>
              </a:r>
            </a:p>
          </p:txBody>
        </p:sp>
        <p:sp>
          <p:nvSpPr>
            <p:cNvPr id="931" name="Rectangle 930"/>
            <p:cNvSpPr/>
            <p:nvPr/>
          </p:nvSpPr>
          <p:spPr>
            <a:xfrm>
              <a:off x="624665" y="1998532"/>
              <a:ext cx="1042885" cy="475827"/>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fr-CA" sz="1000" dirty="0">
                  <a:solidFill>
                    <a:srgbClr val="696969"/>
                  </a:solidFill>
                </a:rPr>
                <a:t>Le plan stratégique annonce officiellement le CEAI du GC</a:t>
              </a:r>
            </a:p>
          </p:txBody>
        </p:sp>
        <p:sp>
          <p:nvSpPr>
            <p:cNvPr id="933" name="Rectangle 932"/>
            <p:cNvSpPr/>
            <p:nvPr>
              <p:custDataLst>
                <p:tags r:id="rId33"/>
              </p:custDataLst>
            </p:nvPr>
          </p:nvSpPr>
          <p:spPr>
            <a:xfrm>
              <a:off x="1058107" y="-593482"/>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7500" lnSpcReduction="20000"/>
            </a:bodyPr>
            <a:lstStyle/>
            <a:p>
              <a:r>
                <a:rPr lang="fr-CA" sz="1400" b="1" dirty="0">
                  <a:solidFill>
                    <a:srgbClr val="005172"/>
                  </a:solidFill>
                </a:rPr>
                <a:t>Décembre 2017</a:t>
              </a:r>
            </a:p>
          </p:txBody>
        </p:sp>
        <p:sp>
          <p:nvSpPr>
            <p:cNvPr id="934" name="Rectangle 933"/>
            <p:cNvSpPr/>
            <p:nvPr/>
          </p:nvSpPr>
          <p:spPr>
            <a:xfrm>
              <a:off x="1056593" y="-943982"/>
              <a:ext cx="866291" cy="31721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r>
                <a:rPr lang="fr-CA" sz="1000" dirty="0">
                  <a:solidFill>
                    <a:srgbClr val="696969"/>
                  </a:solidFill>
                </a:rPr>
                <a:t>Vision </a:t>
              </a:r>
              <a:r>
                <a:rPr lang="fr-CA" sz="1000" dirty="0" err="1">
                  <a:solidFill>
                    <a:srgbClr val="696969"/>
                  </a:solidFill>
                </a:rPr>
                <a:t>UnGC</a:t>
              </a:r>
              <a:r>
                <a:rPr lang="fr-CA" sz="1000" dirty="0">
                  <a:solidFill>
                    <a:srgbClr val="696969"/>
                  </a:solidFill>
                </a:rPr>
                <a:t> et voie à suivre du SCT</a:t>
              </a:r>
            </a:p>
          </p:txBody>
        </p:sp>
        <p:sp>
          <p:nvSpPr>
            <p:cNvPr id="936" name="Rectangle 935"/>
            <p:cNvSpPr/>
            <p:nvPr>
              <p:custDataLst>
                <p:tags r:id="rId34"/>
              </p:custDataLst>
            </p:nvPr>
          </p:nvSpPr>
          <p:spPr>
            <a:xfrm>
              <a:off x="1202954" y="664488"/>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Février 2018</a:t>
              </a:r>
            </a:p>
          </p:txBody>
        </p:sp>
        <p:sp>
          <p:nvSpPr>
            <p:cNvPr id="937" name="Rectangle 936"/>
            <p:cNvSpPr/>
            <p:nvPr/>
          </p:nvSpPr>
          <p:spPr>
            <a:xfrm>
              <a:off x="1202954" y="969288"/>
              <a:ext cx="800100" cy="4712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r>
                <a:rPr lang="fr-CA" sz="1000" dirty="0">
                  <a:solidFill>
                    <a:srgbClr val="696969"/>
                  </a:solidFill>
                </a:rPr>
                <a:t>Architecture de référence du nuage du SCT</a:t>
              </a:r>
            </a:p>
          </p:txBody>
        </p:sp>
        <p:sp>
          <p:nvSpPr>
            <p:cNvPr id="939" name="Rectangle 938"/>
            <p:cNvSpPr/>
            <p:nvPr>
              <p:custDataLst>
                <p:tags r:id="rId35"/>
              </p:custDataLst>
            </p:nvPr>
          </p:nvSpPr>
          <p:spPr>
            <a:xfrm>
              <a:off x="1626462" y="-1592052"/>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Avril 2018</a:t>
              </a:r>
            </a:p>
          </p:txBody>
        </p:sp>
        <p:sp>
          <p:nvSpPr>
            <p:cNvPr id="940" name="Rectangle 939"/>
            <p:cNvSpPr/>
            <p:nvPr/>
          </p:nvSpPr>
          <p:spPr>
            <a:xfrm>
              <a:off x="1641043" y="-2016325"/>
              <a:ext cx="800100" cy="4712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fr-CA" sz="1000" dirty="0">
                  <a:solidFill>
                    <a:srgbClr val="696969"/>
                  </a:solidFill>
                </a:rPr>
                <a:t>Concept d’</a:t>
              </a:r>
              <a:r>
                <a:rPr lang="fr-CA" sz="1000" dirty="0" err="1">
                  <a:solidFill>
                    <a:srgbClr val="696969"/>
                  </a:solidFill>
                </a:rPr>
                <a:t>Authenti</a:t>
              </a:r>
              <a:r>
                <a:rPr lang="fr-CA" sz="1000" dirty="0">
                  <a:solidFill>
                    <a:srgbClr val="696969"/>
                  </a:solidFill>
                </a:rPr>
                <a:t>-Canada du SCT</a:t>
              </a:r>
            </a:p>
          </p:txBody>
        </p:sp>
        <p:sp>
          <p:nvSpPr>
            <p:cNvPr id="942" name="Rectangle 941"/>
            <p:cNvSpPr/>
            <p:nvPr>
              <p:custDataLst>
                <p:tags r:id="rId36"/>
              </p:custDataLst>
            </p:nvPr>
          </p:nvSpPr>
          <p:spPr>
            <a:xfrm>
              <a:off x="1669126" y="1701880"/>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Mai 2018</a:t>
              </a:r>
            </a:p>
          </p:txBody>
        </p:sp>
        <p:sp>
          <p:nvSpPr>
            <p:cNvPr id="943" name="Rectangle 942"/>
            <p:cNvSpPr/>
            <p:nvPr/>
          </p:nvSpPr>
          <p:spPr>
            <a:xfrm>
              <a:off x="1667550" y="2025902"/>
              <a:ext cx="800100" cy="4712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r>
                <a:rPr lang="fr-CA" sz="1000" dirty="0">
                  <a:solidFill>
                    <a:srgbClr val="696969"/>
                  </a:solidFill>
                </a:rPr>
                <a:t>Architecture des données intégrée du GC</a:t>
              </a:r>
            </a:p>
          </p:txBody>
        </p:sp>
        <p:sp>
          <p:nvSpPr>
            <p:cNvPr id="945" name="Rectangle 944"/>
            <p:cNvSpPr/>
            <p:nvPr>
              <p:custDataLst>
                <p:tags r:id="rId37"/>
              </p:custDataLst>
            </p:nvPr>
          </p:nvSpPr>
          <p:spPr>
            <a:xfrm>
              <a:off x="2109263" y="-589189"/>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Juin 2018</a:t>
              </a:r>
            </a:p>
          </p:txBody>
        </p:sp>
        <p:sp>
          <p:nvSpPr>
            <p:cNvPr id="946" name="Rectangle 945"/>
            <p:cNvSpPr/>
            <p:nvPr/>
          </p:nvSpPr>
          <p:spPr>
            <a:xfrm>
              <a:off x="2109263" y="-1060412"/>
              <a:ext cx="800100" cy="4712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fr-CA" sz="1000" dirty="0">
                  <a:solidFill>
                    <a:srgbClr val="696969"/>
                  </a:solidFill>
                </a:rPr>
                <a:t>Architecture de référence du réseau de SPC</a:t>
              </a:r>
            </a:p>
          </p:txBody>
        </p:sp>
        <p:sp>
          <p:nvSpPr>
            <p:cNvPr id="951" name="Rectangle 950"/>
            <p:cNvSpPr/>
            <p:nvPr>
              <p:custDataLst>
                <p:tags r:id="rId38"/>
              </p:custDataLst>
            </p:nvPr>
          </p:nvSpPr>
          <p:spPr>
            <a:xfrm>
              <a:off x="2296492" y="619832"/>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7500" lnSpcReduction="20000"/>
            </a:bodyPr>
            <a:lstStyle/>
            <a:p>
              <a:r>
                <a:rPr lang="fr-CA" sz="1400" b="1" dirty="0">
                  <a:solidFill>
                    <a:srgbClr val="005172"/>
                  </a:solidFill>
                </a:rPr>
                <a:t>Décembre 2018</a:t>
              </a:r>
            </a:p>
          </p:txBody>
        </p:sp>
        <p:sp>
          <p:nvSpPr>
            <p:cNvPr id="952" name="Rectangle 951"/>
            <p:cNvSpPr/>
            <p:nvPr/>
          </p:nvSpPr>
          <p:spPr>
            <a:xfrm>
              <a:off x="2292022" y="912787"/>
              <a:ext cx="1015217" cy="63443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r>
                <a:rPr lang="fr-CA" sz="1000" dirty="0">
                  <a:solidFill>
                    <a:srgbClr val="696969"/>
                  </a:solidFill>
                </a:rPr>
                <a:t>Normes numériques et procédures obligatoires du SCT pour l’évaluation de l’AI</a:t>
              </a:r>
            </a:p>
          </p:txBody>
        </p:sp>
        <p:sp>
          <p:nvSpPr>
            <p:cNvPr id="954" name="Rectangle 953"/>
            <p:cNvSpPr/>
            <p:nvPr>
              <p:custDataLst>
                <p:tags r:id="rId39"/>
              </p:custDataLst>
            </p:nvPr>
          </p:nvSpPr>
          <p:spPr>
            <a:xfrm>
              <a:off x="2694558" y="-1611847"/>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Avril 2019</a:t>
              </a:r>
            </a:p>
          </p:txBody>
        </p:sp>
        <p:sp>
          <p:nvSpPr>
            <p:cNvPr id="955" name="Rectangle 954"/>
            <p:cNvSpPr/>
            <p:nvPr/>
          </p:nvSpPr>
          <p:spPr>
            <a:xfrm>
              <a:off x="2694558" y="-2040610"/>
              <a:ext cx="800100" cy="4712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r>
                <a:rPr lang="fr-CA" sz="1000" dirty="0">
                  <a:solidFill>
                    <a:srgbClr val="696969"/>
                  </a:solidFill>
                </a:rPr>
                <a:t>Normes et boutique d’API du GC</a:t>
              </a:r>
            </a:p>
          </p:txBody>
        </p:sp>
        <p:sp>
          <p:nvSpPr>
            <p:cNvPr id="957" name="Rectangle 956"/>
            <p:cNvSpPr/>
            <p:nvPr>
              <p:custDataLst>
                <p:tags r:id="rId40"/>
              </p:custDataLst>
            </p:nvPr>
          </p:nvSpPr>
          <p:spPr>
            <a:xfrm>
              <a:off x="3415941" y="-607086"/>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Juin 2019</a:t>
              </a:r>
            </a:p>
          </p:txBody>
        </p:sp>
        <p:sp>
          <p:nvSpPr>
            <p:cNvPr id="958" name="Rectangle 957"/>
            <p:cNvSpPr/>
            <p:nvPr/>
          </p:nvSpPr>
          <p:spPr>
            <a:xfrm>
              <a:off x="3173738" y="-1178560"/>
              <a:ext cx="904912" cy="63443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r>
                <a:rPr lang="fr-CA" sz="1000" dirty="0">
                  <a:solidFill>
                    <a:srgbClr val="696969"/>
                  </a:solidFill>
                </a:rPr>
                <a:t>Stratégie concernant les ordinateurs centraux de SPC et du SCT</a:t>
              </a:r>
            </a:p>
          </p:txBody>
        </p:sp>
        <p:sp>
          <p:nvSpPr>
            <p:cNvPr id="960" name="Rectangle 959"/>
            <p:cNvSpPr/>
            <p:nvPr>
              <p:custDataLst>
                <p:tags r:id="rId41"/>
              </p:custDataLst>
            </p:nvPr>
          </p:nvSpPr>
          <p:spPr>
            <a:xfrm>
              <a:off x="5838037" y="696393"/>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7500" lnSpcReduction="20000"/>
            </a:bodyPr>
            <a:lstStyle/>
            <a:p>
              <a:r>
                <a:rPr lang="fr-CA" sz="1400" b="1" dirty="0">
                  <a:solidFill>
                    <a:srgbClr val="005172"/>
                  </a:solidFill>
                </a:rPr>
                <a:t>Novembre 2020</a:t>
              </a:r>
            </a:p>
          </p:txBody>
        </p:sp>
        <p:sp>
          <p:nvSpPr>
            <p:cNvPr id="961" name="Rectangle 960"/>
            <p:cNvSpPr/>
            <p:nvPr/>
          </p:nvSpPr>
          <p:spPr>
            <a:xfrm>
              <a:off x="6409766" y="2006763"/>
              <a:ext cx="1062141" cy="79304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fr-CA" sz="1000" dirty="0">
                  <a:solidFill>
                    <a:schemeClr val="bg2">
                      <a:lumMod val="50000"/>
                    </a:schemeClr>
                  </a:solidFill>
                </a:rPr>
                <a:t>Plateforme informatique nationale pour la gestion des vaccins de l’Agence de la santé publique du Canada (ASPC)</a:t>
              </a:r>
            </a:p>
          </p:txBody>
        </p:sp>
        <p:cxnSp>
          <p:nvCxnSpPr>
            <p:cNvPr id="66" name="Straight Connector 65"/>
            <p:cNvCxnSpPr/>
            <p:nvPr>
              <p:custDataLst>
                <p:tags r:id="rId42"/>
              </p:custDataLst>
            </p:nvPr>
          </p:nvCxnSpPr>
          <p:spPr>
            <a:xfrm flipH="1" flipV="1">
              <a:off x="7124723" y="256254"/>
              <a:ext cx="0" cy="40823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43"/>
              </p:custDataLst>
            </p:nvPr>
          </p:nvCxnSpPr>
          <p:spPr>
            <a:xfrm flipV="1">
              <a:off x="4106681" y="-1229689"/>
              <a:ext cx="12675" cy="197780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custDataLst>
                <p:tags r:id="rId44"/>
              </p:custDataLst>
            </p:nvPr>
          </p:nvSpPr>
          <p:spPr>
            <a:xfrm>
              <a:off x="3671122" y="737578"/>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5000"/>
            </a:bodyPr>
            <a:lstStyle/>
            <a:p>
              <a:r>
                <a:rPr lang="fr-CA" sz="1400" b="1" dirty="0">
                  <a:solidFill>
                    <a:srgbClr val="005172"/>
                  </a:solidFill>
                </a:rPr>
                <a:t>Octobre 2019</a:t>
              </a:r>
            </a:p>
          </p:txBody>
        </p:sp>
        <p:sp>
          <p:nvSpPr>
            <p:cNvPr id="70" name="Rectangle 69"/>
            <p:cNvSpPr/>
            <p:nvPr/>
          </p:nvSpPr>
          <p:spPr>
            <a:xfrm>
              <a:off x="3671122" y="1034726"/>
              <a:ext cx="800100" cy="4712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fr-CA" sz="1000" dirty="0">
                  <a:solidFill>
                    <a:srgbClr val="696969"/>
                  </a:solidFill>
                </a:rPr>
                <a:t>Politique et livre blanc du SCT sur le code source libre</a:t>
              </a:r>
            </a:p>
          </p:txBody>
        </p:sp>
        <p:sp>
          <p:nvSpPr>
            <p:cNvPr id="71" name="Rectangle 70"/>
            <p:cNvSpPr/>
            <p:nvPr>
              <p:custDataLst>
                <p:tags r:id="rId45"/>
              </p:custDataLst>
            </p:nvPr>
          </p:nvSpPr>
          <p:spPr>
            <a:xfrm>
              <a:off x="2998940" y="1695783"/>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Août 2019</a:t>
              </a:r>
            </a:p>
          </p:txBody>
        </p:sp>
        <p:sp>
          <p:nvSpPr>
            <p:cNvPr id="72" name="Rectangle 71"/>
            <p:cNvSpPr/>
            <p:nvPr/>
          </p:nvSpPr>
          <p:spPr>
            <a:xfrm>
              <a:off x="2897085" y="1982681"/>
              <a:ext cx="876281" cy="95165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r>
                <a:rPr lang="fr-CA" sz="1000" dirty="0">
                  <a:solidFill>
                    <a:srgbClr val="696969"/>
                  </a:solidFill>
                </a:rPr>
                <a:t>Feuille de route de Services publics et Approvisionnement Canada (SPAC) pour la migration de </a:t>
              </a:r>
              <a:r>
                <a:rPr lang="fr-CA" sz="1000" dirty="0" err="1">
                  <a:solidFill>
                    <a:srgbClr val="696969"/>
                  </a:solidFill>
                </a:rPr>
                <a:t>GCCas</a:t>
              </a:r>
              <a:r>
                <a:rPr lang="fr-CA" sz="1000" dirty="0">
                  <a:solidFill>
                    <a:srgbClr val="696969"/>
                  </a:solidFill>
                </a:rPr>
                <a:t> au nuage</a:t>
              </a:r>
            </a:p>
          </p:txBody>
        </p:sp>
        <p:sp>
          <p:nvSpPr>
            <p:cNvPr id="92" name="Rectangle 91"/>
            <p:cNvSpPr/>
            <p:nvPr>
              <p:custDataLst>
                <p:tags r:id="rId46"/>
              </p:custDataLst>
            </p:nvPr>
          </p:nvSpPr>
          <p:spPr>
            <a:xfrm>
              <a:off x="4746552" y="704020"/>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Janvier 2020</a:t>
              </a:r>
            </a:p>
          </p:txBody>
        </p:sp>
        <p:sp>
          <p:nvSpPr>
            <p:cNvPr id="93" name="Rectangle 92"/>
            <p:cNvSpPr/>
            <p:nvPr/>
          </p:nvSpPr>
          <p:spPr>
            <a:xfrm>
              <a:off x="4658784" y="945944"/>
              <a:ext cx="1015217" cy="79304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fr-CA" sz="1000" dirty="0">
                  <a:solidFill>
                    <a:srgbClr val="696969"/>
                  </a:solidFill>
                </a:rPr>
                <a:t>Programme de l’Identité numérique des voyageurs connus de Transport Canada (TC)</a:t>
              </a:r>
            </a:p>
          </p:txBody>
        </p:sp>
        <p:cxnSp>
          <p:nvCxnSpPr>
            <p:cNvPr id="97" name="Straight Connector 96"/>
            <p:cNvCxnSpPr/>
            <p:nvPr>
              <p:custDataLst>
                <p:tags r:id="rId47"/>
              </p:custDataLst>
            </p:nvPr>
          </p:nvCxnSpPr>
          <p:spPr>
            <a:xfrm flipH="1" flipV="1">
              <a:off x="5093949" y="192668"/>
              <a:ext cx="4889" cy="588382"/>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48"/>
              </p:custDataLst>
            </p:nvPr>
          </p:nvCxnSpPr>
          <p:spPr>
            <a:xfrm flipV="1">
              <a:off x="6142535" y="109594"/>
              <a:ext cx="3584" cy="622255"/>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custDataLst>
                <p:tags r:id="rId49"/>
              </p:custDataLst>
            </p:nvPr>
          </p:nvSpPr>
          <p:spPr>
            <a:xfrm>
              <a:off x="6415604" y="1688635"/>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Avril 2021</a:t>
              </a:r>
            </a:p>
          </p:txBody>
        </p:sp>
        <p:sp>
          <p:nvSpPr>
            <p:cNvPr id="78" name="Rectangle 77"/>
            <p:cNvSpPr/>
            <p:nvPr/>
          </p:nvSpPr>
          <p:spPr>
            <a:xfrm>
              <a:off x="5838037" y="932040"/>
              <a:ext cx="804042" cy="7853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r>
                <a:rPr lang="fr-CA" sz="1000" dirty="0">
                  <a:solidFill>
                    <a:schemeClr val="bg2">
                      <a:lumMod val="50000"/>
                    </a:schemeClr>
                  </a:solidFill>
                </a:rPr>
                <a:t>Cadre de l’AI et architecture intégrée cible des services et du numérique du SCT</a:t>
              </a:r>
            </a:p>
          </p:txBody>
        </p:sp>
        <p:sp>
          <p:nvSpPr>
            <p:cNvPr id="79" name="Rectangle 78">
              <a:extLst>
                <a:ext uri="{FF2B5EF4-FFF2-40B4-BE49-F238E27FC236}">
                  <a16:creationId xmlns:a16="http://schemas.microsoft.com/office/drawing/2014/main" id="{46FFA297-9CF9-43C9-838D-5DFB064564AE}"/>
                </a:ext>
              </a:extLst>
            </p:cNvPr>
            <p:cNvSpPr/>
            <p:nvPr>
              <p:custDataLst>
                <p:tags r:id="rId50"/>
              </p:custDataLst>
            </p:nvPr>
          </p:nvSpPr>
          <p:spPr>
            <a:xfrm>
              <a:off x="5223391" y="-1639022"/>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Juin 2020</a:t>
              </a:r>
            </a:p>
          </p:txBody>
        </p:sp>
        <p:sp>
          <p:nvSpPr>
            <p:cNvPr id="80" name="Rectangle 79">
              <a:extLst>
                <a:ext uri="{FF2B5EF4-FFF2-40B4-BE49-F238E27FC236}">
                  <a16:creationId xmlns:a16="http://schemas.microsoft.com/office/drawing/2014/main" id="{E34B9A89-D50D-421F-A816-577E13DE05FC}"/>
                </a:ext>
              </a:extLst>
            </p:cNvPr>
            <p:cNvSpPr/>
            <p:nvPr/>
          </p:nvSpPr>
          <p:spPr>
            <a:xfrm>
              <a:off x="5233477" y="-2245285"/>
              <a:ext cx="821783" cy="6283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fr-CA" sz="1000" dirty="0">
                  <a:solidFill>
                    <a:srgbClr val="696969"/>
                  </a:solidFill>
                </a:rPr>
                <a:t>Cadre de prise de décision du SCT pour les solutions d’entreprise</a:t>
              </a:r>
            </a:p>
          </p:txBody>
        </p:sp>
        <p:cxnSp>
          <p:nvCxnSpPr>
            <p:cNvPr id="90" name="Straight Connector 89">
              <a:extLst>
                <a:ext uri="{FF2B5EF4-FFF2-40B4-BE49-F238E27FC236}">
                  <a16:creationId xmlns:a16="http://schemas.microsoft.com/office/drawing/2014/main" id="{FF4CD42C-D6FF-4E44-B796-F8D0E244D83F}"/>
                </a:ext>
              </a:extLst>
            </p:cNvPr>
            <p:cNvCxnSpPr/>
            <p:nvPr>
              <p:custDataLst>
                <p:tags r:id="rId51"/>
              </p:custDataLst>
            </p:nvPr>
          </p:nvCxnSpPr>
          <p:spPr>
            <a:xfrm flipH="1" flipV="1">
              <a:off x="6923296" y="-1386901"/>
              <a:ext cx="1" cy="1328323"/>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D687BC0C-A458-4E5D-AC46-6CDC97AA3751}"/>
                </a:ext>
              </a:extLst>
            </p:cNvPr>
            <p:cNvSpPr/>
            <p:nvPr>
              <p:custDataLst>
                <p:tags r:id="rId52"/>
              </p:custDataLst>
            </p:nvPr>
          </p:nvSpPr>
          <p:spPr>
            <a:xfrm>
              <a:off x="6849855" y="-1747193"/>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Mai 2021</a:t>
              </a:r>
            </a:p>
          </p:txBody>
        </p:sp>
        <p:sp>
          <p:nvSpPr>
            <p:cNvPr id="113" name="Rectangle 112">
              <a:extLst>
                <a:ext uri="{FF2B5EF4-FFF2-40B4-BE49-F238E27FC236}">
                  <a16:creationId xmlns:a16="http://schemas.microsoft.com/office/drawing/2014/main" id="{863687AC-ED13-4198-87AC-2AFBA466E872}"/>
                </a:ext>
              </a:extLst>
            </p:cNvPr>
            <p:cNvSpPr/>
            <p:nvPr/>
          </p:nvSpPr>
          <p:spPr>
            <a:xfrm>
              <a:off x="6852038" y="-2216235"/>
              <a:ext cx="821783" cy="475827"/>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fr-CA" sz="1000" dirty="0">
                  <a:solidFill>
                    <a:schemeClr val="bg2">
                      <a:lumMod val="50000"/>
                    </a:schemeClr>
                  </a:solidFill>
                </a:rPr>
                <a:t>RH et paye de prochaine génération de SPC</a:t>
              </a:r>
            </a:p>
          </p:txBody>
        </p:sp>
        <p:sp>
          <p:nvSpPr>
            <p:cNvPr id="114" name="Rectangle 113">
              <a:extLst>
                <a:ext uri="{FF2B5EF4-FFF2-40B4-BE49-F238E27FC236}">
                  <a16:creationId xmlns:a16="http://schemas.microsoft.com/office/drawing/2014/main" id="{1CC0BE1C-D4E3-4C81-8E20-9574EE72F914}"/>
                </a:ext>
              </a:extLst>
            </p:cNvPr>
            <p:cNvSpPr/>
            <p:nvPr>
              <p:custDataLst>
                <p:tags r:id="rId53"/>
              </p:custDataLst>
            </p:nvPr>
          </p:nvSpPr>
          <p:spPr>
            <a:xfrm>
              <a:off x="5993849" y="-613291"/>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Mars 2021</a:t>
              </a:r>
            </a:p>
          </p:txBody>
        </p:sp>
        <p:sp>
          <p:nvSpPr>
            <p:cNvPr id="115" name="Rectangle 114">
              <a:extLst>
                <a:ext uri="{FF2B5EF4-FFF2-40B4-BE49-F238E27FC236}">
                  <a16:creationId xmlns:a16="http://schemas.microsoft.com/office/drawing/2014/main" id="{828C3674-04E2-4A3E-872E-E1D62C207A73}"/>
                </a:ext>
              </a:extLst>
            </p:cNvPr>
            <p:cNvSpPr/>
            <p:nvPr/>
          </p:nvSpPr>
          <p:spPr>
            <a:xfrm>
              <a:off x="5992133" y="-1573472"/>
              <a:ext cx="890119" cy="95165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fr-CA" sz="1000" dirty="0">
                  <a:solidFill>
                    <a:schemeClr val="bg2">
                      <a:lumMod val="50000"/>
                    </a:schemeClr>
                  </a:solidFill>
                </a:rPr>
                <a:t>Mise à jour sur la modernisation du versement des prestations d’Emploi et Développement social Canada (EDSC)</a:t>
              </a:r>
            </a:p>
          </p:txBody>
        </p:sp>
        <p:sp>
          <p:nvSpPr>
            <p:cNvPr id="116" name="Rectangle 115">
              <a:extLst>
                <a:ext uri="{FF2B5EF4-FFF2-40B4-BE49-F238E27FC236}">
                  <a16:creationId xmlns:a16="http://schemas.microsoft.com/office/drawing/2014/main" id="{2786959B-A0A9-4C10-AB34-39E881FE3A3B}"/>
                </a:ext>
              </a:extLst>
            </p:cNvPr>
            <p:cNvSpPr/>
            <p:nvPr>
              <p:custDataLst>
                <p:tags r:id="rId54"/>
              </p:custDataLst>
            </p:nvPr>
          </p:nvSpPr>
          <p:spPr>
            <a:xfrm>
              <a:off x="5297210" y="1738988"/>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5000"/>
            </a:bodyPr>
            <a:lstStyle/>
            <a:p>
              <a:r>
                <a:rPr lang="fr-CA" sz="1400" b="1" dirty="0">
                  <a:solidFill>
                    <a:srgbClr val="005172"/>
                  </a:solidFill>
                </a:rPr>
                <a:t>Octobre 2020</a:t>
              </a:r>
            </a:p>
          </p:txBody>
        </p:sp>
        <p:sp>
          <p:nvSpPr>
            <p:cNvPr id="117" name="Rectangle 116">
              <a:extLst>
                <a:ext uri="{FF2B5EF4-FFF2-40B4-BE49-F238E27FC236}">
                  <a16:creationId xmlns:a16="http://schemas.microsoft.com/office/drawing/2014/main" id="{3C86015F-9ACB-4FA3-8FBB-2606798E50A8}"/>
                </a:ext>
              </a:extLst>
            </p:cNvPr>
            <p:cNvSpPr/>
            <p:nvPr/>
          </p:nvSpPr>
          <p:spPr>
            <a:xfrm>
              <a:off x="5299200" y="1985874"/>
              <a:ext cx="821783" cy="1099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fr-CA" sz="1000" dirty="0">
                  <a:solidFill>
                    <a:schemeClr val="bg2">
                      <a:lumMod val="50000"/>
                    </a:schemeClr>
                  </a:solidFill>
                </a:rPr>
                <a:t>Immigration, Réfugiés et Citoyenneté Canada (IRCC), modernisation de la plateforme numérique</a:t>
              </a:r>
            </a:p>
          </p:txBody>
        </p:sp>
        <p:sp>
          <p:nvSpPr>
            <p:cNvPr id="128" name="Rectangle 127">
              <a:extLst>
                <a:ext uri="{FF2B5EF4-FFF2-40B4-BE49-F238E27FC236}">
                  <a16:creationId xmlns:a16="http://schemas.microsoft.com/office/drawing/2014/main" id="{5D86780A-0820-4580-B872-0CAC0066B534}"/>
                </a:ext>
              </a:extLst>
            </p:cNvPr>
            <p:cNvSpPr/>
            <p:nvPr>
              <p:custDataLst>
                <p:tags r:id="rId55"/>
              </p:custDataLst>
            </p:nvPr>
          </p:nvSpPr>
          <p:spPr>
            <a:xfrm>
              <a:off x="6842948" y="688820"/>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fr-CA" sz="1400" b="1" dirty="0">
                  <a:solidFill>
                    <a:srgbClr val="005172"/>
                  </a:solidFill>
                </a:rPr>
                <a:t>Août 2021</a:t>
              </a:r>
            </a:p>
          </p:txBody>
        </p:sp>
        <p:sp>
          <p:nvSpPr>
            <p:cNvPr id="129" name="Rectangle 128">
              <a:extLst>
                <a:ext uri="{FF2B5EF4-FFF2-40B4-BE49-F238E27FC236}">
                  <a16:creationId xmlns:a16="http://schemas.microsoft.com/office/drawing/2014/main" id="{77513510-E3E4-4783-868C-9C19DC777579}"/>
                </a:ext>
              </a:extLst>
            </p:cNvPr>
            <p:cNvSpPr/>
            <p:nvPr/>
          </p:nvSpPr>
          <p:spPr>
            <a:xfrm>
              <a:off x="6843913" y="996802"/>
              <a:ext cx="829907" cy="475827"/>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fr-CA" sz="1000" dirty="0">
                  <a:solidFill>
                    <a:schemeClr val="bg2">
                      <a:lumMod val="50000"/>
                    </a:schemeClr>
                  </a:solidFill>
                </a:rPr>
                <a:t>Commerce électronique du GC</a:t>
              </a:r>
            </a:p>
            <a:p>
              <a:r>
                <a:rPr lang="fr-CA" sz="1000" dirty="0">
                  <a:solidFill>
                    <a:schemeClr val="bg2">
                      <a:lumMod val="50000"/>
                    </a:schemeClr>
                  </a:solidFill>
                </a:rPr>
                <a:t>de SPAC</a:t>
              </a:r>
            </a:p>
          </p:txBody>
        </p:sp>
        <p:cxnSp>
          <p:nvCxnSpPr>
            <p:cNvPr id="132" name="Straight Connector 131">
              <a:extLst>
                <a:ext uri="{FF2B5EF4-FFF2-40B4-BE49-F238E27FC236}">
                  <a16:creationId xmlns:a16="http://schemas.microsoft.com/office/drawing/2014/main" id="{9358A4BC-8C72-458D-BC10-9050126EA02D}"/>
                </a:ext>
              </a:extLst>
            </p:cNvPr>
            <p:cNvCxnSpPr/>
            <p:nvPr>
              <p:custDataLst>
                <p:tags r:id="rId56"/>
              </p:custDataLst>
            </p:nvPr>
          </p:nvCxnSpPr>
          <p:spPr>
            <a:xfrm flipH="1" flipV="1">
              <a:off x="6686766" y="250051"/>
              <a:ext cx="13055" cy="1408257"/>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grpSp>
      <p:sp>
        <p:nvSpPr>
          <p:cNvPr id="54" name="Rectangle 53"/>
          <p:cNvSpPr/>
          <p:nvPr>
            <p:custDataLst>
              <p:tags r:id="rId4"/>
            </p:custDataLst>
          </p:nvPr>
        </p:nvSpPr>
        <p:spPr>
          <a:xfrm>
            <a:off x="6816081" y="2785443"/>
            <a:ext cx="906477" cy="28349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0000" lnSpcReduction="20000"/>
          </a:bodyPr>
          <a:lstStyle/>
          <a:p>
            <a:r>
              <a:rPr lang="fr-CA" sz="1400" b="1" dirty="0">
                <a:solidFill>
                  <a:srgbClr val="005172"/>
                </a:solidFill>
              </a:rPr>
              <a:t>Décembre 2019</a:t>
            </a:r>
          </a:p>
        </p:txBody>
      </p:sp>
      <p:sp>
        <p:nvSpPr>
          <p:cNvPr id="55" name="Rectangle 54"/>
          <p:cNvSpPr/>
          <p:nvPr>
            <p:custDataLst>
              <p:tags r:id="rId5"/>
            </p:custDataLst>
          </p:nvPr>
        </p:nvSpPr>
        <p:spPr>
          <a:xfrm>
            <a:off x="6835529" y="2200946"/>
            <a:ext cx="951801" cy="6096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fr-CA" sz="1000" dirty="0">
                <a:solidFill>
                  <a:srgbClr val="696969"/>
                </a:solidFill>
              </a:rPr>
              <a:t>Modèles de connexion du nuage du SCT et de SPC.</a:t>
            </a:r>
          </a:p>
        </p:txBody>
      </p:sp>
      <p:cxnSp>
        <p:nvCxnSpPr>
          <p:cNvPr id="56" name="Straight Connector 55"/>
          <p:cNvCxnSpPr/>
          <p:nvPr>
            <p:custDataLst>
              <p:tags r:id="rId6"/>
            </p:custDataLst>
          </p:nvPr>
        </p:nvCxnSpPr>
        <p:spPr>
          <a:xfrm flipH="1" flipV="1">
            <a:off x="7032104" y="3049620"/>
            <a:ext cx="0" cy="192624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custDataLst>
              <p:tags r:id="rId7"/>
            </p:custDataLst>
          </p:nvPr>
        </p:nvSpPr>
        <p:spPr>
          <a:xfrm>
            <a:off x="6477766" y="5002127"/>
            <a:ext cx="1011651" cy="28349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7500"/>
          </a:bodyPr>
          <a:lstStyle/>
          <a:p>
            <a:r>
              <a:rPr lang="fr-CA" sz="1400" b="1" dirty="0">
                <a:solidFill>
                  <a:srgbClr val="005172"/>
                </a:solidFill>
              </a:rPr>
              <a:t>Décembre 2019</a:t>
            </a:r>
          </a:p>
        </p:txBody>
      </p:sp>
      <p:sp>
        <p:nvSpPr>
          <p:cNvPr id="60" name="Rectangle 59"/>
          <p:cNvSpPr/>
          <p:nvPr>
            <p:custDataLst>
              <p:tags r:id="rId8"/>
            </p:custDataLst>
          </p:nvPr>
        </p:nvSpPr>
        <p:spPr>
          <a:xfrm>
            <a:off x="6461151" y="5303164"/>
            <a:ext cx="951801" cy="6096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fr-CA" sz="1000" dirty="0">
                <a:solidFill>
                  <a:srgbClr val="696969"/>
                </a:solidFill>
              </a:rPr>
              <a:t>Sécurisation et défense de l’infonuagique de SPC</a:t>
            </a:r>
          </a:p>
        </p:txBody>
      </p:sp>
      <p:sp>
        <p:nvSpPr>
          <p:cNvPr id="64" name="Rectangle 63"/>
          <p:cNvSpPr/>
          <p:nvPr>
            <p:custDataLst>
              <p:tags r:id="rId9"/>
            </p:custDataLst>
          </p:nvPr>
        </p:nvSpPr>
        <p:spPr>
          <a:xfrm>
            <a:off x="6132005" y="1880137"/>
            <a:ext cx="906477" cy="28349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7500"/>
          </a:bodyPr>
          <a:lstStyle/>
          <a:p>
            <a:r>
              <a:rPr lang="fr-CA" sz="1400" b="1" dirty="0">
                <a:solidFill>
                  <a:srgbClr val="005172"/>
                </a:solidFill>
              </a:rPr>
              <a:t>Octobre 2019</a:t>
            </a:r>
          </a:p>
        </p:txBody>
      </p:sp>
      <p:sp>
        <p:nvSpPr>
          <p:cNvPr id="65" name="Rectangle 64"/>
          <p:cNvSpPr/>
          <p:nvPr>
            <p:custDataLst>
              <p:tags r:id="rId10"/>
            </p:custDataLst>
          </p:nvPr>
        </p:nvSpPr>
        <p:spPr>
          <a:xfrm>
            <a:off x="6137368" y="1316882"/>
            <a:ext cx="951801" cy="6096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fr-CA" sz="1000" dirty="0">
                <a:solidFill>
                  <a:srgbClr val="696969"/>
                </a:solidFill>
              </a:rPr>
              <a:t>Espace de travail numérique et normes connexes du SCT et de SPC</a:t>
            </a:r>
          </a:p>
        </p:txBody>
      </p:sp>
      <p:cxnSp>
        <p:nvCxnSpPr>
          <p:cNvPr id="84" name="Straight Connector 83"/>
          <p:cNvCxnSpPr/>
          <p:nvPr>
            <p:custDataLst>
              <p:tags r:id="rId11"/>
            </p:custDataLst>
          </p:nvPr>
        </p:nvCxnSpPr>
        <p:spPr>
          <a:xfrm flipH="1" flipV="1">
            <a:off x="6993825" y="3333828"/>
            <a:ext cx="0" cy="216465"/>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12"/>
            </p:custDataLst>
          </p:nvPr>
        </p:nvCxnSpPr>
        <p:spPr>
          <a:xfrm flipH="1" flipV="1">
            <a:off x="3042749" y="3049620"/>
            <a:ext cx="0" cy="216465"/>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942" idx="0"/>
          </p:cNvCxnSpPr>
          <p:nvPr>
            <p:custDataLst>
              <p:tags r:id="rId13"/>
            </p:custDataLst>
          </p:nvPr>
        </p:nvCxnSpPr>
        <p:spPr>
          <a:xfrm flipH="1" flipV="1">
            <a:off x="3870065" y="3674072"/>
            <a:ext cx="0" cy="133910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custDataLst>
              <p:tags r:id="rId14"/>
            </p:custDataLst>
          </p:nvPr>
        </p:nvSpPr>
        <p:spPr>
          <a:xfrm>
            <a:off x="1558410" y="3241541"/>
            <a:ext cx="9566789" cy="398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1"/>
                </a:solidFill>
                <a:latin typeface="Segoe UI" panose="020B0502040204020203" pitchFamily="34" charset="0"/>
                <a:cs typeface="Segoe UI" panose="020B0502040204020203" pitchFamily="34" charset="0"/>
              </a:rPr>
              <a:t>Réunions bimensuelles présidées par les dirigeants principaux de la technologie (DPT) de SPC et du BDPI – </a:t>
            </a:r>
            <a:r>
              <a:rPr lang="fr-CA" sz="1400" b="1" dirty="0">
                <a:solidFill>
                  <a:srgbClr val="FFFF00"/>
                </a:solidFill>
                <a:latin typeface="Segoe UI" panose="020B0502040204020203" pitchFamily="34" charset="0"/>
                <a:cs typeface="Segoe UI" panose="020B0502040204020203" pitchFamily="34" charset="0"/>
              </a:rPr>
              <a:t>97</a:t>
            </a:r>
            <a:r>
              <a:rPr lang="fr-CA" sz="1400" dirty="0">
                <a:solidFill>
                  <a:srgbClr val="FFFF00"/>
                </a:solidFill>
                <a:latin typeface="Segoe UI" panose="020B0502040204020203" pitchFamily="34" charset="0"/>
                <a:cs typeface="Segoe UI" panose="020B0502040204020203" pitchFamily="34" charset="0"/>
              </a:rPr>
              <a:t> réunions couvrant </a:t>
            </a:r>
            <a:r>
              <a:rPr lang="fr-CA" sz="1400" b="1" dirty="0">
                <a:solidFill>
                  <a:srgbClr val="FFFF00"/>
                </a:solidFill>
                <a:latin typeface="Segoe UI" panose="020B0502040204020203" pitchFamily="34" charset="0"/>
                <a:cs typeface="Segoe UI" panose="020B0502040204020203" pitchFamily="34" charset="0"/>
              </a:rPr>
              <a:t>585</a:t>
            </a:r>
            <a:r>
              <a:rPr lang="fr-CA" sz="1400" dirty="0">
                <a:solidFill>
                  <a:srgbClr val="FFFF00"/>
                </a:solidFill>
                <a:latin typeface="Segoe UI" panose="020B0502040204020203" pitchFamily="34" charset="0"/>
                <a:cs typeface="Segoe UI" panose="020B0502040204020203" pitchFamily="34" charset="0"/>
              </a:rPr>
              <a:t> points à l’ordre du jour*</a:t>
            </a:r>
          </a:p>
        </p:txBody>
      </p:sp>
      <p:cxnSp>
        <p:nvCxnSpPr>
          <p:cNvPr id="81" name="Straight Connector 80">
            <a:extLst>
              <a:ext uri="{FF2B5EF4-FFF2-40B4-BE49-F238E27FC236}">
                <a16:creationId xmlns:a16="http://schemas.microsoft.com/office/drawing/2014/main" id="{F688CB71-29E8-40F5-84C4-28A03376A42F}"/>
              </a:ext>
            </a:extLst>
          </p:cNvPr>
          <p:cNvCxnSpPr/>
          <p:nvPr>
            <p:custDataLst>
              <p:tags r:id="rId15"/>
            </p:custDataLst>
          </p:nvPr>
        </p:nvCxnSpPr>
        <p:spPr>
          <a:xfrm flipH="1" flipV="1">
            <a:off x="9232392" y="3034118"/>
            <a:ext cx="0" cy="216465"/>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67CDF2E-06F7-4838-9913-E01245AEB5CD}"/>
              </a:ext>
            </a:extLst>
          </p:cNvPr>
          <p:cNvCxnSpPr/>
          <p:nvPr>
            <p:custDataLst>
              <p:tags r:id="rId16"/>
            </p:custDataLst>
          </p:nvPr>
        </p:nvCxnSpPr>
        <p:spPr>
          <a:xfrm flipV="1">
            <a:off x="5447929" y="3652570"/>
            <a:ext cx="7369" cy="1349557"/>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BA1FDA92-19BE-49FC-98BE-978B77C9C9BE}"/>
              </a:ext>
            </a:extLst>
          </p:cNvPr>
          <p:cNvGrpSpPr/>
          <p:nvPr>
            <p:custDataLst>
              <p:tags r:id="rId17"/>
            </p:custDataLst>
          </p:nvPr>
        </p:nvGrpSpPr>
        <p:grpSpPr>
          <a:xfrm>
            <a:off x="80674" y="2660722"/>
            <a:ext cx="1489325" cy="1320277"/>
            <a:chOff x="7043212" y="366757"/>
            <a:chExt cx="1764196" cy="1586866"/>
          </a:xfrm>
        </p:grpSpPr>
        <p:sp>
          <p:nvSpPr>
            <p:cNvPr id="99" name="Oval 98">
              <a:extLst>
                <a:ext uri="{FF2B5EF4-FFF2-40B4-BE49-F238E27FC236}">
                  <a16:creationId xmlns:a16="http://schemas.microsoft.com/office/drawing/2014/main" id="{8541B38F-A371-4F7C-B03E-6F10D58CF1F9}"/>
                </a:ext>
              </a:extLst>
            </p:cNvPr>
            <p:cNvSpPr/>
            <p:nvPr/>
          </p:nvSpPr>
          <p:spPr>
            <a:xfrm>
              <a:off x="7131877" y="366757"/>
              <a:ext cx="1586866" cy="15868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0" name="Rectangle 99">
              <a:extLst>
                <a:ext uri="{FF2B5EF4-FFF2-40B4-BE49-F238E27FC236}">
                  <a16:creationId xmlns:a16="http://schemas.microsoft.com/office/drawing/2014/main" id="{5B7CA60C-932C-474C-AABF-F3DF158902ED}"/>
                </a:ext>
              </a:extLst>
            </p:cNvPr>
            <p:cNvSpPr/>
            <p:nvPr/>
          </p:nvSpPr>
          <p:spPr>
            <a:xfrm>
              <a:off x="7043212" y="690793"/>
              <a:ext cx="1764196" cy="32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1" name="TextBox 100">
              <a:extLst>
                <a:ext uri="{FF2B5EF4-FFF2-40B4-BE49-F238E27FC236}">
                  <a16:creationId xmlns:a16="http://schemas.microsoft.com/office/drawing/2014/main" id="{C4F6E746-D50E-4053-AE08-D3E4F53E99E5}"/>
                </a:ext>
              </a:extLst>
            </p:cNvPr>
            <p:cNvSpPr txBox="1"/>
            <p:nvPr/>
          </p:nvSpPr>
          <p:spPr>
            <a:xfrm>
              <a:off x="7168815" y="668145"/>
              <a:ext cx="1482499" cy="369923"/>
            </a:xfrm>
            <a:prstGeom prst="rect">
              <a:avLst/>
            </a:prstGeom>
            <a:noFill/>
          </p:spPr>
          <p:txBody>
            <a:bodyPr wrap="square" rtlCol="0">
              <a:spAutoFit/>
            </a:bodyPr>
            <a:lstStyle/>
            <a:p>
              <a:pPr algn="ctr"/>
              <a:r>
                <a:rPr lang="fr-CA" sz="1400" dirty="0">
                  <a:solidFill>
                    <a:schemeClr val="tx2"/>
                  </a:solidFill>
                  <a:latin typeface="Century Gothic" panose="020B0502020202020204" pitchFamily="34" charset="0"/>
                </a:rPr>
                <a:t>LANCEMENT</a:t>
              </a:r>
            </a:p>
          </p:txBody>
        </p:sp>
        <p:pic>
          <p:nvPicPr>
            <p:cNvPr id="102" name="Picture 101">
              <a:extLst>
                <a:ext uri="{FF2B5EF4-FFF2-40B4-BE49-F238E27FC236}">
                  <a16:creationId xmlns:a16="http://schemas.microsoft.com/office/drawing/2014/main" id="{D09A9B31-DC53-4FE4-94D2-76C39A6BF601}"/>
                </a:ext>
              </a:extLst>
            </p:cNvPr>
            <p:cNvPicPr>
              <a:picLocks noChangeAspect="1"/>
            </p:cNvPicPr>
            <p:nvPr/>
          </p:nvPicPr>
          <p:blipFill>
            <a:blip r:embed="rId60"/>
            <a:stretch>
              <a:fillRect/>
            </a:stretch>
          </p:blipFill>
          <p:spPr>
            <a:xfrm rot="21199112">
              <a:off x="7295235" y="1094311"/>
              <a:ext cx="495051" cy="493390"/>
            </a:xfrm>
            <a:prstGeom prst="rect">
              <a:avLst/>
            </a:prstGeom>
          </p:spPr>
        </p:pic>
        <p:sp>
          <p:nvSpPr>
            <p:cNvPr id="103" name="TextBox 102">
              <a:extLst>
                <a:ext uri="{FF2B5EF4-FFF2-40B4-BE49-F238E27FC236}">
                  <a16:creationId xmlns:a16="http://schemas.microsoft.com/office/drawing/2014/main" id="{961B53AB-E1F4-4458-A0F9-776528229F2B}"/>
                </a:ext>
              </a:extLst>
            </p:cNvPr>
            <p:cNvSpPr txBox="1"/>
            <p:nvPr/>
          </p:nvSpPr>
          <p:spPr>
            <a:xfrm>
              <a:off x="7511702" y="1317228"/>
              <a:ext cx="1181866" cy="302235"/>
            </a:xfrm>
            <a:prstGeom prst="rect">
              <a:avLst/>
            </a:prstGeom>
            <a:noFill/>
          </p:spPr>
          <p:txBody>
            <a:bodyPr wrap="square" rtlCol="0">
              <a:spAutoFit/>
            </a:bodyPr>
            <a:lstStyle/>
            <a:p>
              <a:pPr algn="ctr"/>
              <a:r>
                <a:rPr lang="fr-CA" sz="1050" b="1" dirty="0">
                  <a:solidFill>
                    <a:srgbClr val="FFC000"/>
                  </a:solidFill>
                </a:rPr>
                <a:t>17 mars 2017</a:t>
              </a:r>
            </a:p>
          </p:txBody>
        </p:sp>
      </p:grpSp>
      <p:sp>
        <p:nvSpPr>
          <p:cNvPr id="4" name="TextBox 3">
            <a:extLst>
              <a:ext uri="{FF2B5EF4-FFF2-40B4-BE49-F238E27FC236}">
                <a16:creationId xmlns:a16="http://schemas.microsoft.com/office/drawing/2014/main" id="{3A0770F9-ADA0-4366-B090-B4D0A5A41364}"/>
              </a:ext>
            </a:extLst>
          </p:cNvPr>
          <p:cNvSpPr txBox="1"/>
          <p:nvPr>
            <p:custDataLst>
              <p:tags r:id="rId18"/>
            </p:custDataLst>
          </p:nvPr>
        </p:nvSpPr>
        <p:spPr>
          <a:xfrm>
            <a:off x="124491" y="6503265"/>
            <a:ext cx="2014802" cy="276999"/>
          </a:xfrm>
          <a:prstGeom prst="rect">
            <a:avLst/>
          </a:prstGeom>
          <a:noFill/>
        </p:spPr>
        <p:txBody>
          <a:bodyPr wrap="square" rtlCol="0">
            <a:spAutoFit/>
          </a:bodyPr>
          <a:lstStyle/>
          <a:p>
            <a:r>
              <a:rPr lang="fr-CA" sz="1200" dirty="0"/>
              <a:t>*</a:t>
            </a:r>
            <a:r>
              <a:rPr lang="fr-CA" sz="900" dirty="0"/>
              <a:t>en date du 21 avril 2022</a:t>
            </a:r>
          </a:p>
        </p:txBody>
      </p:sp>
    </p:spTree>
    <p:extLst>
      <p:ext uri="{BB962C8B-B14F-4D97-AF65-F5344CB8AC3E}">
        <p14:creationId xmlns:p14="http://schemas.microsoft.com/office/powerpoint/2010/main" val="36137501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1.14"/>
  <p:tag name="AS_TITLE" val="Aspose.Slides for .NET 4.0 Client Profile"/>
  <p:tag name="AS_VERSION" val="20.1"/>
  <p:tag name="ENGAGE" val="{&quot;SavedSwatch&quot;:&quot;-16756366|-13593164|-13155766|-3334100|-3351552|Conseil du Trésor&quot;,&quot;Id&quot;:&quot;626815b43145392ae02ebd2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17"/>
</p:tagLst>
</file>

<file path=ppt/tags/tag101.xml><?xml version="1.0" encoding="utf-8"?>
<p:tagLst xmlns:a="http://schemas.openxmlformats.org/drawingml/2006/main" xmlns:r="http://schemas.openxmlformats.org/officeDocument/2006/relationships" xmlns:p="http://schemas.openxmlformats.org/presentationml/2006/main">
  <p:tag name="NUM" val="18"/>
</p:tagLst>
</file>

<file path=ppt/tags/tag102.xml><?xml version="1.0" encoding="utf-8"?>
<p:tagLst xmlns:a="http://schemas.openxmlformats.org/drawingml/2006/main" xmlns:r="http://schemas.openxmlformats.org/officeDocument/2006/relationships" xmlns:p="http://schemas.openxmlformats.org/presentationml/2006/main">
  <p:tag name="NUM" val="19"/>
</p:tagLst>
</file>

<file path=ppt/tags/tag103.xml><?xml version="1.0" encoding="utf-8"?>
<p:tagLst xmlns:a="http://schemas.openxmlformats.org/drawingml/2006/main" xmlns:r="http://schemas.openxmlformats.org/officeDocument/2006/relationships" xmlns:p="http://schemas.openxmlformats.org/presentationml/2006/main">
  <p:tag name="NUM" val="20"/>
</p:tagLst>
</file>

<file path=ppt/tags/tag104.xml><?xml version="1.0" encoding="utf-8"?>
<p:tagLst xmlns:a="http://schemas.openxmlformats.org/drawingml/2006/main" xmlns:r="http://schemas.openxmlformats.org/officeDocument/2006/relationships" xmlns:p="http://schemas.openxmlformats.org/presentationml/2006/main">
  <p:tag name="NUM" val="21"/>
</p:tagLst>
</file>

<file path=ppt/tags/tag105.xml><?xml version="1.0" encoding="utf-8"?>
<p:tagLst xmlns:a="http://schemas.openxmlformats.org/drawingml/2006/main" xmlns:r="http://schemas.openxmlformats.org/officeDocument/2006/relationships" xmlns:p="http://schemas.openxmlformats.org/presentationml/2006/main">
  <p:tag name="NUM" val="22"/>
</p:tagLst>
</file>

<file path=ppt/tags/tag106.xml><?xml version="1.0" encoding="utf-8"?>
<p:tagLst xmlns:a="http://schemas.openxmlformats.org/drawingml/2006/main" xmlns:r="http://schemas.openxmlformats.org/officeDocument/2006/relationships" xmlns:p="http://schemas.openxmlformats.org/presentationml/2006/main">
  <p:tag name="NUM" val="23"/>
</p:tagLst>
</file>

<file path=ppt/tags/tag107.xml><?xml version="1.0" encoding="utf-8"?>
<p:tagLst xmlns:a="http://schemas.openxmlformats.org/drawingml/2006/main" xmlns:r="http://schemas.openxmlformats.org/officeDocument/2006/relationships" xmlns:p="http://schemas.openxmlformats.org/presentationml/2006/main">
  <p:tag name="NUM" val="24"/>
</p:tagLst>
</file>

<file path=ppt/tags/tag108.xml><?xml version="1.0" encoding="utf-8"?>
<p:tagLst xmlns:a="http://schemas.openxmlformats.org/drawingml/2006/main" xmlns:r="http://schemas.openxmlformats.org/officeDocument/2006/relationships" xmlns:p="http://schemas.openxmlformats.org/presentationml/2006/main">
  <p:tag name="NUM" val="25"/>
</p:tagLst>
</file>

<file path=ppt/tags/tag109.xml><?xml version="1.0" encoding="utf-8"?>
<p:tagLst xmlns:a="http://schemas.openxmlformats.org/drawingml/2006/main" xmlns:r="http://schemas.openxmlformats.org/officeDocument/2006/relationships" xmlns:p="http://schemas.openxmlformats.org/presentationml/2006/main">
  <p:tag name="NUM" val="26"/>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10.xml><?xml version="1.0" encoding="utf-8"?>
<p:tagLst xmlns:a="http://schemas.openxmlformats.org/drawingml/2006/main" xmlns:r="http://schemas.openxmlformats.org/officeDocument/2006/relationships" xmlns:p="http://schemas.openxmlformats.org/presentationml/2006/main">
  <p:tag name="NUM" val="27"/>
</p:tagLst>
</file>

<file path=ppt/tags/tag111.xml><?xml version="1.0" encoding="utf-8"?>
<p:tagLst xmlns:a="http://schemas.openxmlformats.org/drawingml/2006/main" xmlns:r="http://schemas.openxmlformats.org/officeDocument/2006/relationships" xmlns:p="http://schemas.openxmlformats.org/presentationml/2006/main">
  <p:tag name="NUM" val="28"/>
</p:tagLst>
</file>

<file path=ppt/tags/tag112.xml><?xml version="1.0" encoding="utf-8"?>
<p:tagLst xmlns:a="http://schemas.openxmlformats.org/drawingml/2006/main" xmlns:r="http://schemas.openxmlformats.org/officeDocument/2006/relationships" xmlns:p="http://schemas.openxmlformats.org/presentationml/2006/main">
  <p:tag name="NUM" val="29"/>
</p:tagLst>
</file>

<file path=ppt/tags/tag113.xml><?xml version="1.0" encoding="utf-8"?>
<p:tagLst xmlns:a="http://schemas.openxmlformats.org/drawingml/2006/main" xmlns:r="http://schemas.openxmlformats.org/officeDocument/2006/relationships" xmlns:p="http://schemas.openxmlformats.org/presentationml/2006/main">
  <p:tag name="NUM" val="30"/>
</p:tagLst>
</file>

<file path=ppt/tags/tag114.xml><?xml version="1.0" encoding="utf-8"?>
<p:tagLst xmlns:a="http://schemas.openxmlformats.org/drawingml/2006/main" xmlns:r="http://schemas.openxmlformats.org/officeDocument/2006/relationships" xmlns:p="http://schemas.openxmlformats.org/presentationml/2006/main">
  <p:tag name="NUM" val="31"/>
</p:tagLst>
</file>

<file path=ppt/tags/tag115.xml><?xml version="1.0" encoding="utf-8"?>
<p:tagLst xmlns:a="http://schemas.openxmlformats.org/drawingml/2006/main" xmlns:r="http://schemas.openxmlformats.org/officeDocument/2006/relationships" xmlns:p="http://schemas.openxmlformats.org/presentationml/2006/main">
  <p:tag name="NUM" val="32"/>
</p:tagLst>
</file>

<file path=ppt/tags/tag116.xml><?xml version="1.0" encoding="utf-8"?>
<p:tagLst xmlns:a="http://schemas.openxmlformats.org/drawingml/2006/main" xmlns:r="http://schemas.openxmlformats.org/officeDocument/2006/relationships" xmlns:p="http://schemas.openxmlformats.org/presentationml/2006/main">
  <p:tag name="NUM" val="33"/>
</p:tagLst>
</file>

<file path=ppt/tags/tag117.xml><?xml version="1.0" encoding="utf-8"?>
<p:tagLst xmlns:a="http://schemas.openxmlformats.org/drawingml/2006/main" xmlns:r="http://schemas.openxmlformats.org/officeDocument/2006/relationships" xmlns:p="http://schemas.openxmlformats.org/presentationml/2006/main">
  <p:tag name="NUM" val="34"/>
</p:tagLst>
</file>

<file path=ppt/tags/tag118.xml><?xml version="1.0" encoding="utf-8"?>
<p:tagLst xmlns:a="http://schemas.openxmlformats.org/drawingml/2006/main" xmlns:r="http://schemas.openxmlformats.org/officeDocument/2006/relationships" xmlns:p="http://schemas.openxmlformats.org/presentationml/2006/main">
  <p:tag name="NUM" val="35"/>
</p:tagLst>
</file>

<file path=ppt/tags/tag119.xml><?xml version="1.0" encoding="utf-8"?>
<p:tagLst xmlns:a="http://schemas.openxmlformats.org/drawingml/2006/main" xmlns:r="http://schemas.openxmlformats.org/officeDocument/2006/relationships" xmlns:p="http://schemas.openxmlformats.org/presentationml/2006/main">
  <p:tag name="NUM" val="36"/>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9"/>
</p:tagLst>
</file>

<file path=ppt/tags/tag129.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30.xml><?xml version="1.0" encoding="utf-8"?>
<p:tagLst xmlns:a="http://schemas.openxmlformats.org/drawingml/2006/main" xmlns:r="http://schemas.openxmlformats.org/officeDocument/2006/relationships" xmlns:p="http://schemas.openxmlformats.org/presentationml/2006/main">
  <p:tag name="NUM" val="11"/>
</p:tagLst>
</file>

<file path=ppt/tags/tag131.xml><?xml version="1.0" encoding="utf-8"?>
<p:tagLst xmlns:a="http://schemas.openxmlformats.org/drawingml/2006/main" xmlns:r="http://schemas.openxmlformats.org/officeDocument/2006/relationships" xmlns:p="http://schemas.openxmlformats.org/presentationml/2006/main">
  <p:tag name="NUM" val="12"/>
</p:tagLst>
</file>

<file path=ppt/tags/tag132.xml><?xml version="1.0" encoding="utf-8"?>
<p:tagLst xmlns:a="http://schemas.openxmlformats.org/drawingml/2006/main" xmlns:r="http://schemas.openxmlformats.org/officeDocument/2006/relationships" xmlns:p="http://schemas.openxmlformats.org/presentationml/2006/main">
  <p:tag name="NUM" val="13"/>
</p:tagLst>
</file>

<file path=ppt/tags/tag133.xml><?xml version="1.0" encoding="utf-8"?>
<p:tagLst xmlns:a="http://schemas.openxmlformats.org/drawingml/2006/main" xmlns:r="http://schemas.openxmlformats.org/officeDocument/2006/relationships" xmlns:p="http://schemas.openxmlformats.org/presentationml/2006/main">
  <p:tag name="NUM" val="14"/>
</p:tagLst>
</file>

<file path=ppt/tags/tag134.xml><?xml version="1.0" encoding="utf-8"?>
<p:tagLst xmlns:a="http://schemas.openxmlformats.org/drawingml/2006/main" xmlns:r="http://schemas.openxmlformats.org/officeDocument/2006/relationships" xmlns:p="http://schemas.openxmlformats.org/presentationml/2006/main">
  <p:tag name="NUM" val="15"/>
</p:tagLst>
</file>

<file path=ppt/tags/tag135.xml><?xml version="1.0" encoding="utf-8"?>
<p:tagLst xmlns:a="http://schemas.openxmlformats.org/drawingml/2006/main" xmlns:r="http://schemas.openxmlformats.org/officeDocument/2006/relationships" xmlns:p="http://schemas.openxmlformats.org/presentationml/2006/main">
  <p:tag name="NUM" val="16"/>
</p:tagLst>
</file>

<file path=ppt/tags/tag136.xml><?xml version="1.0" encoding="utf-8"?>
<p:tagLst xmlns:a="http://schemas.openxmlformats.org/drawingml/2006/main" xmlns:r="http://schemas.openxmlformats.org/officeDocument/2006/relationships" xmlns:p="http://schemas.openxmlformats.org/presentationml/2006/main">
  <p:tag name="NUM" val="17"/>
</p:tagLst>
</file>

<file path=ppt/tags/tag137.xml><?xml version="1.0" encoding="utf-8"?>
<p:tagLst xmlns:a="http://schemas.openxmlformats.org/drawingml/2006/main" xmlns:r="http://schemas.openxmlformats.org/officeDocument/2006/relationships" xmlns:p="http://schemas.openxmlformats.org/presentationml/2006/main">
  <p:tag name="NUM" val="18"/>
</p:tagLst>
</file>

<file path=ppt/tags/tag138.xml><?xml version="1.0" encoding="utf-8"?>
<p:tagLst xmlns:a="http://schemas.openxmlformats.org/drawingml/2006/main" xmlns:r="http://schemas.openxmlformats.org/officeDocument/2006/relationships" xmlns:p="http://schemas.openxmlformats.org/presentationml/2006/main">
  <p:tag name="NUM" val="19"/>
</p:tagLst>
</file>

<file path=ppt/tags/tag139.xml><?xml version="1.0" encoding="utf-8"?>
<p:tagLst xmlns:a="http://schemas.openxmlformats.org/drawingml/2006/main" xmlns:r="http://schemas.openxmlformats.org/officeDocument/2006/relationships" xmlns:p="http://schemas.openxmlformats.org/presentationml/2006/main">
  <p:tag name="NUM" val="20"/>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40.xml><?xml version="1.0" encoding="utf-8"?>
<p:tagLst xmlns:a="http://schemas.openxmlformats.org/drawingml/2006/main" xmlns:r="http://schemas.openxmlformats.org/officeDocument/2006/relationships" xmlns:p="http://schemas.openxmlformats.org/presentationml/2006/main">
  <p:tag name="NUM" val="21"/>
</p:tagLst>
</file>

<file path=ppt/tags/tag141.xml><?xml version="1.0" encoding="utf-8"?>
<p:tagLst xmlns:a="http://schemas.openxmlformats.org/drawingml/2006/main" xmlns:r="http://schemas.openxmlformats.org/officeDocument/2006/relationships" xmlns:p="http://schemas.openxmlformats.org/presentationml/2006/main">
  <p:tag name="NUM" val="22"/>
</p:tagLst>
</file>

<file path=ppt/tags/tag142.xml><?xml version="1.0" encoding="utf-8"?>
<p:tagLst xmlns:a="http://schemas.openxmlformats.org/drawingml/2006/main" xmlns:r="http://schemas.openxmlformats.org/officeDocument/2006/relationships" xmlns:p="http://schemas.openxmlformats.org/presentationml/2006/main">
  <p:tag name="NUM" val="23"/>
</p:tagLst>
</file>

<file path=ppt/tags/tag143.xml><?xml version="1.0" encoding="utf-8"?>
<p:tagLst xmlns:a="http://schemas.openxmlformats.org/drawingml/2006/main" xmlns:r="http://schemas.openxmlformats.org/officeDocument/2006/relationships" xmlns:p="http://schemas.openxmlformats.org/presentationml/2006/main">
  <p:tag name="NUM" val="24"/>
</p:tagLst>
</file>

<file path=ppt/tags/tag144.xml><?xml version="1.0" encoding="utf-8"?>
<p:tagLst xmlns:a="http://schemas.openxmlformats.org/drawingml/2006/main" xmlns:r="http://schemas.openxmlformats.org/officeDocument/2006/relationships" xmlns:p="http://schemas.openxmlformats.org/presentationml/2006/main">
  <p:tag name="NUM" val="25"/>
</p:tagLst>
</file>

<file path=ppt/tags/tag145.xml><?xml version="1.0" encoding="utf-8"?>
<p:tagLst xmlns:a="http://schemas.openxmlformats.org/drawingml/2006/main" xmlns:r="http://schemas.openxmlformats.org/officeDocument/2006/relationships" xmlns:p="http://schemas.openxmlformats.org/presentationml/2006/main">
  <p:tag name="NUM" val="26"/>
</p:tagLst>
</file>

<file path=ppt/tags/tag146.xml><?xml version="1.0" encoding="utf-8"?>
<p:tagLst xmlns:a="http://schemas.openxmlformats.org/drawingml/2006/main" xmlns:r="http://schemas.openxmlformats.org/officeDocument/2006/relationships" xmlns:p="http://schemas.openxmlformats.org/presentationml/2006/main">
  <p:tag name="NUM" val="27"/>
</p:tagLst>
</file>

<file path=ppt/tags/tag147.xml><?xml version="1.0" encoding="utf-8"?>
<p:tagLst xmlns:a="http://schemas.openxmlformats.org/drawingml/2006/main" xmlns:r="http://schemas.openxmlformats.org/officeDocument/2006/relationships" xmlns:p="http://schemas.openxmlformats.org/presentationml/2006/main">
  <p:tag name="NUM" val="28"/>
</p:tagLst>
</file>

<file path=ppt/tags/tag148.xml><?xml version="1.0" encoding="utf-8"?>
<p:tagLst xmlns:a="http://schemas.openxmlformats.org/drawingml/2006/main" xmlns:r="http://schemas.openxmlformats.org/officeDocument/2006/relationships" xmlns:p="http://schemas.openxmlformats.org/presentationml/2006/main">
  <p:tag name="NUM" val="29"/>
</p:tagLst>
</file>

<file path=ppt/tags/tag149.xml><?xml version="1.0" encoding="utf-8"?>
<p:tagLst xmlns:a="http://schemas.openxmlformats.org/drawingml/2006/main" xmlns:r="http://schemas.openxmlformats.org/officeDocument/2006/relationships" xmlns:p="http://schemas.openxmlformats.org/presentationml/2006/main">
  <p:tag name="NUM" val="30"/>
</p:tagLst>
</file>

<file path=ppt/tags/tag15.xml><?xml version="1.0" encoding="utf-8"?>
<p:tagLst xmlns:a="http://schemas.openxmlformats.org/drawingml/2006/main" xmlns:r="http://schemas.openxmlformats.org/officeDocument/2006/relationships" xmlns:p="http://schemas.openxmlformats.org/presentationml/2006/main">
  <p:tag name="NUM" val="11"/>
</p:tagLst>
</file>

<file path=ppt/tags/tag150.xml><?xml version="1.0" encoding="utf-8"?>
<p:tagLst xmlns:a="http://schemas.openxmlformats.org/drawingml/2006/main" xmlns:r="http://schemas.openxmlformats.org/officeDocument/2006/relationships" xmlns:p="http://schemas.openxmlformats.org/presentationml/2006/main">
  <p:tag name="NUM" val="31"/>
</p:tagLst>
</file>

<file path=ppt/tags/tag151.xml><?xml version="1.0" encoding="utf-8"?>
<p:tagLst xmlns:a="http://schemas.openxmlformats.org/drawingml/2006/main" xmlns:r="http://schemas.openxmlformats.org/officeDocument/2006/relationships" xmlns:p="http://schemas.openxmlformats.org/presentationml/2006/main">
  <p:tag name="NUM" val="32"/>
</p:tagLst>
</file>

<file path=ppt/tags/tag152.xml><?xml version="1.0" encoding="utf-8"?>
<p:tagLst xmlns:a="http://schemas.openxmlformats.org/drawingml/2006/main" xmlns:r="http://schemas.openxmlformats.org/officeDocument/2006/relationships" xmlns:p="http://schemas.openxmlformats.org/presentationml/2006/main">
  <p:tag name="NUM" val="33"/>
</p:tagLst>
</file>

<file path=ppt/tags/tag153.xml><?xml version="1.0" encoding="utf-8"?>
<p:tagLst xmlns:a="http://schemas.openxmlformats.org/drawingml/2006/main" xmlns:r="http://schemas.openxmlformats.org/officeDocument/2006/relationships" xmlns:p="http://schemas.openxmlformats.org/presentationml/2006/main">
  <p:tag name="NUM" val="34"/>
</p:tagLst>
</file>

<file path=ppt/tags/tag154.xml><?xml version="1.0" encoding="utf-8"?>
<p:tagLst xmlns:a="http://schemas.openxmlformats.org/drawingml/2006/main" xmlns:r="http://schemas.openxmlformats.org/officeDocument/2006/relationships" xmlns:p="http://schemas.openxmlformats.org/presentationml/2006/main">
  <p:tag name="NUM" val="35"/>
</p:tagLst>
</file>

<file path=ppt/tags/tag155.xml><?xml version="1.0" encoding="utf-8"?>
<p:tagLst xmlns:a="http://schemas.openxmlformats.org/drawingml/2006/main" xmlns:r="http://schemas.openxmlformats.org/officeDocument/2006/relationships" xmlns:p="http://schemas.openxmlformats.org/presentationml/2006/main">
  <p:tag name="NUM" val="36"/>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ENGAGEINFOG" val="timelineevent"/>
  <p:tag name="ENGAGETIMELINEEVENTS" val="{&quot;Values&quot;:[{&quot;EventDate&quot;:42856,&quot;EventDateOnScreenValue&quot;:&quot;May 2017&quot;,&quot;EventDateCellFormat&quot;:&quot;mmm yyyy&quot;,&quot;EventText&quot;:&quot;First GC EARB meeting&quot;},{&quot;EventDate&quot;:42917,&quot;EventDateOnScreenValue&quot;:&quot;Jul 2017&quot;,&quot;EventDateCellFormat&quot;:&quot;mmm yyyy&quot;,&quot;EventText&quot;:&quot;Endorses of Business Capability Model&quot;},{&quot;EventDate&quot;:43009,&quot;EventDateOnScreenValue&quot;:&quot;Oct 2017&quot;,&quot;EventDateCellFormat&quot;:&quot;mmm yyyy&quot;,&quot;EventText&quot;:&quot;First Department initiative presentation @ GC EARB (GAC)&quot;},{&quot;EventDate&quot;:43040,&quot;EventDateOnScreenValue&quot;:&quot;Nov 2017&quot;,&quot;EventDateCellFormat&quot;:&quot;mmm yyyy&quot;,&quot;EventText&quot;:&quot;Strategic Plan formally announces GC EARB&quot;},{&quot;EventDate&quot;:43070,&quot;EventDateOnScreenValue&quot;:&quot;Dec 2017&quot;,&quot;EventDateCellFormat&quot;:&quot;mmm yyyy&quot;,&quot;EventText&quot;:&quot;Endorses OneGC Vision &amp; Way Forward&quot;},{&quot;EventDate&quot;:43132,&quot;EventDateOnScreenValue&quot;:&quot;Feb 2018&quot;,&quot;EventDateCellFormat&quot;:&quot;mmm yyyy&quot;,&quot;EventText&quot;:&quot;Endorses Cloud Reference Architecture&quot;},{&quot;EventDate&quot;:43191,&quot;EventDateOnScreenValue&quot;:&quot;Apr-2018&quot;,&quot;EventDateCellFormat&quot;:&quot;mmm/yyyy&quot;,&quot;EventText&quot;:&quot;Endorses Sign-in Canada&quot;},{&quot;EventDate&quot;:43221,&quot;EventDateOnScreenValue&quot;:&quot;May-2018&quot;,&quot;EventDateCellFormat&quot;:&quot;mmm/yyyy&quot;,&quot;EventText&quot;:&quot;Endorses GC Enterprise Data Architecture&quot;},{&quot;EventDate&quot;:43252,&quot;EventDateOnScreenValue&quot;:&quot;Jun-2018&quot;,&quot;EventDateCellFormat&quot;:&quot;mmm/yyyy&quot;,&quot;EventText&quot;:&quot;Endorses Network Reference Architecture&quot;},{&quot;EventDate&quot;:43344,&quot;EventDateOnScreenValue&quot;:&quot;Sep 2018&quot;,&quot;EventDateCellFormat&quot;:&quot;mmm yyyy&quot;,&quot;EventText&quot;:&quot;Introduction of Digital Standards&quot;},{&quot;EventDate&quot;:43435,&quot;EventDateOnScreenValue&quot;:&quot;Dec 2018&quot;,&quot;EventDateCellFormat&quot;:&quot;mmm yyyy&quot;,&quot;EventText&quot;:&quot;Mandatory Procedures for EA Assesement published&quot;},{&quot;EventDate&quot;:43556,&quot;EventDateOnScreenValue&quot;:&quot;Apr 2019&quot;,&quot;EventDateCellFormat&quot;:&quot;mmm yyyy&quot;,&quot;EventText&quot;:&quot;Endorses GC API Store&quot;},{&quot;EventDate&quot;:43617,&quot;EventDateOnScreenValue&quot;:&quot;Jun 2019&quot;,&quot;EventDateCellFormat&quot;:&quot;mmm yyyy&quot;,&quot;EventText&quot;:&quot;Endorses Mainframe Strategy&quot;},{&quot;EventDate&quot;:43891,&quot;EventDateOnScreenValue&quot;:&quot;Mar 2020&quot;,&quot;EventDateCellFormat&quot;:&quot;mmm yyyy&quot;,&quot;EventText&quot;:&quot;Mandatory Procedures for EA Assesement - updated&quot;},{&quot;EventDate&quot;:43922,&quot;EventDateOnScreenValue&quot;:&quot;Apr-2020&quot;,&quot;EventDateCellFormat&quot;:&quot;mmm/yyyy&quot;,&quot;EventText&quot;:&quot;Service and Digital Target Enterprise Architecture White Paper&quot;}],&quot;TimelineColor&quot;:{&quot;SmartColorIndex&quot;:1,&quot;SmartColorModifier&quot;:0,&quot;BrightnessModifier&quot;:0},&quot;TimelineThickness&quot;:5,&quot;TimelineEndPadding&quot;:20,&quot;DateRange&quot;:{&quot;RangeMax&quot;:&quot;\/Date(1585713600000-0000)\/&quot;,&quot;RangeMin&quot;:&quot;\/Date(1493611200000-0000)\/&quot;,&quot;RangeTypeMax&quot;:1,&quot;RangeTypeMin&quot;:1},&quot;EventLineColor&quot;:{&quot;SmartColorIndex&quot;:1,&quot;SmartColorModifier&quot;:1,&quot;BrightnessModifier&quot;:0.3},&quot;EventLineThickness&quot;:1,&quot;EventLineLength&quot;:200,&quot;EventTextWidth&quot;:84,&quot;EventLabelTagData&quot;:{&quot;Size&quot;:10,&quot;Color&quot;:{&quot;Color&quot;:&quot;-9868951&quot;,&quot;SmartColorIndex&quot;:-1,&quot;SmartColorModifier&quot;:0,&quot;BrightnessModifier&quot;:0},&quot;AutoAdjustColorForAccessibility&quot;:false},&quot;DateLabelTagData&quot;:{&quot;Size&quot;:14,&quot;Color&quot;:{&quot;SmartColorIndex&quot;:1,&quot;SmartColorModifier&quot;:0,&quot;BrightnessModifier&quot;:0},&quot;AutoAdjustColorForAccessibility&quot;:false},&quot;EventDateWidth&quot;:80,&quot;EventTextHorizontalAlign&quot;:1,&quot;EventTextHeightType&quot;:0,&quot;AltText&quot;:&quot;This is an Engage Timeline infographic.  Use CTRL+SHIFT+D to access the raw data in Excel.&quot;}"/>
  <p:tag name="NUM" val="3"/>
</p:tagLst>
</file>

<file path=ppt/tags/tag159.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2"/>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 name="NUM" val="6"/>
</p:tagLst>
</file>

<file path=ppt/tags/tag162.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 name="NUM" val="7"/>
</p:tagLst>
</file>

<file path=ppt/tags/tag163.xml><?xml version="1.0" encoding="utf-8"?>
<p:tagLst xmlns:a="http://schemas.openxmlformats.org/drawingml/2006/main" xmlns:r="http://schemas.openxmlformats.org/officeDocument/2006/relationships" xmlns:p="http://schemas.openxmlformats.org/presentationml/2006/main">
  <p:tag name="NUM" val="8"/>
</p:tagLst>
</file>

<file path=ppt/tags/tag164.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 name="NUM" val="9"/>
</p:tagLst>
</file>

<file path=ppt/tags/tag165.xml><?xml version="1.0" encoding="utf-8"?>
<p:tagLst xmlns:a="http://schemas.openxmlformats.org/drawingml/2006/main" xmlns:r="http://schemas.openxmlformats.org/officeDocument/2006/relationships" xmlns:p="http://schemas.openxmlformats.org/presentationml/2006/main">
  <p:tag name="NUM" val="10"/>
</p:tagLst>
</file>

<file path=ppt/tags/tag16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 name="NUM" val="11"/>
</p:tagLst>
</file>

<file path=ppt/tags/tag16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 name="NUM" val="12"/>
</p:tagLst>
</file>

<file path=ppt/tags/tag16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 name="NUM" val="13"/>
</p:tagLst>
</file>

<file path=ppt/tags/tag169.xml><?xml version="1.0" encoding="utf-8"?>
<p:tagLst xmlns:a="http://schemas.openxmlformats.org/drawingml/2006/main" xmlns:r="http://schemas.openxmlformats.org/officeDocument/2006/relationships" xmlns:p="http://schemas.openxmlformats.org/presentationml/2006/main">
  <p:tag name="NUM" val="14"/>
</p:tagLst>
</file>

<file path=ppt/tags/tag17.xml><?xml version="1.0" encoding="utf-8"?>
<p:tagLst xmlns:a="http://schemas.openxmlformats.org/drawingml/2006/main" xmlns:r="http://schemas.openxmlformats.org/officeDocument/2006/relationships" xmlns:p="http://schemas.openxmlformats.org/presentationml/2006/main">
  <p:tag name="NUM" val="13"/>
</p:tagLst>
</file>

<file path=ppt/tags/tag17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 name="NUM" val="15"/>
</p:tagLst>
</file>

<file path=ppt/tags/tag17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 name="NUM" val="16"/>
</p:tagLst>
</file>

<file path=ppt/tags/tag172.xml><?xml version="1.0" encoding="utf-8"?>
<p:tagLst xmlns:a="http://schemas.openxmlformats.org/drawingml/2006/main" xmlns:r="http://schemas.openxmlformats.org/officeDocument/2006/relationships" xmlns:p="http://schemas.openxmlformats.org/presentationml/2006/main">
  <p:tag name="NUM" val="17"/>
</p:tagLst>
</file>

<file path=ppt/tags/tag173.xml><?xml version="1.0" encoding="utf-8"?>
<p:tagLst xmlns:a="http://schemas.openxmlformats.org/drawingml/2006/main" xmlns:r="http://schemas.openxmlformats.org/officeDocument/2006/relationships" xmlns:p="http://schemas.openxmlformats.org/presentationml/2006/main">
  <p:tag name="NUM" val="18"/>
</p:tagLst>
</file>

<file path=ppt/tags/tag17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7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7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7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7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7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8.xml><?xml version="1.0" encoding="utf-8"?>
<p:tagLst xmlns:a="http://schemas.openxmlformats.org/drawingml/2006/main" xmlns:r="http://schemas.openxmlformats.org/officeDocument/2006/relationships" xmlns:p="http://schemas.openxmlformats.org/presentationml/2006/main">
  <p:tag name="NUM" val="14"/>
</p:tagLst>
</file>

<file path=ppt/tags/tag18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8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8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8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8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85.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86.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87.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88.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89.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NUM" val="15"/>
</p:tagLst>
</file>

<file path=ppt/tags/tag190.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91.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92.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93.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94.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95.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96.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9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9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99.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6"/>
</p:tagLst>
</file>

<file path=ppt/tags/tag200.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01.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0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20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204.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05.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0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207.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08.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09.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NUM" val="17"/>
</p:tagLst>
</file>

<file path=ppt/tags/tag210.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5"/>
</p:tagLst>
</file>

<file path=ppt/tags/tag217.xml><?xml version="1.0" encoding="utf-8"?>
<p:tagLst xmlns:a="http://schemas.openxmlformats.org/drawingml/2006/main" xmlns:r="http://schemas.openxmlformats.org/officeDocument/2006/relationships" xmlns:p="http://schemas.openxmlformats.org/presentationml/2006/main">
  <p:tag name="NUM" val="6"/>
</p:tagLst>
</file>

<file path=ppt/tags/tag218.xml><?xml version="1.0" encoding="utf-8"?>
<p:tagLst xmlns:a="http://schemas.openxmlformats.org/drawingml/2006/main" xmlns:r="http://schemas.openxmlformats.org/officeDocument/2006/relationships" xmlns:p="http://schemas.openxmlformats.org/presentationml/2006/main">
  <p:tag name="NUM" val="7"/>
</p:tagLst>
</file>

<file path=ppt/tags/tag219.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18"/>
</p:tagLst>
</file>

<file path=ppt/tags/tag220.xml><?xml version="1.0" encoding="utf-8"?>
<p:tagLst xmlns:a="http://schemas.openxmlformats.org/drawingml/2006/main" xmlns:r="http://schemas.openxmlformats.org/officeDocument/2006/relationships" xmlns:p="http://schemas.openxmlformats.org/presentationml/2006/main">
  <p:tag name="NUM" val="9"/>
</p:tagLst>
</file>

<file path=ppt/tags/tag221.xml><?xml version="1.0" encoding="utf-8"?>
<p:tagLst xmlns:a="http://schemas.openxmlformats.org/drawingml/2006/main" xmlns:r="http://schemas.openxmlformats.org/officeDocument/2006/relationships" xmlns:p="http://schemas.openxmlformats.org/presentationml/2006/main">
  <p:tag name="NUM" val="10"/>
</p:tagLst>
</file>

<file path=ppt/tags/tag222.xml><?xml version="1.0" encoding="utf-8"?>
<p:tagLst xmlns:a="http://schemas.openxmlformats.org/drawingml/2006/main" xmlns:r="http://schemas.openxmlformats.org/officeDocument/2006/relationships" xmlns:p="http://schemas.openxmlformats.org/presentationml/2006/main">
  <p:tag name="NUM" val="11"/>
</p:tagLst>
</file>

<file path=ppt/tags/tag223.xml><?xml version="1.0" encoding="utf-8"?>
<p:tagLst xmlns:a="http://schemas.openxmlformats.org/drawingml/2006/main" xmlns:r="http://schemas.openxmlformats.org/officeDocument/2006/relationships" xmlns:p="http://schemas.openxmlformats.org/presentationml/2006/main">
  <p:tag name="NUM" val="12"/>
</p:tagLst>
</file>

<file path=ppt/tags/tag224.xml><?xml version="1.0" encoding="utf-8"?>
<p:tagLst xmlns:a="http://schemas.openxmlformats.org/drawingml/2006/main" xmlns:r="http://schemas.openxmlformats.org/officeDocument/2006/relationships" xmlns:p="http://schemas.openxmlformats.org/presentationml/2006/main">
  <p:tag name="NUM" val="13"/>
</p:tagLst>
</file>

<file path=ppt/tags/tag225.xml><?xml version="1.0" encoding="utf-8"?>
<p:tagLst xmlns:a="http://schemas.openxmlformats.org/drawingml/2006/main" xmlns:r="http://schemas.openxmlformats.org/officeDocument/2006/relationships" xmlns:p="http://schemas.openxmlformats.org/presentationml/2006/main">
  <p:tag name="NUM" val="14"/>
</p:tagLst>
</file>

<file path=ppt/tags/tag226.xml><?xml version="1.0" encoding="utf-8"?>
<p:tagLst xmlns:a="http://schemas.openxmlformats.org/drawingml/2006/main" xmlns:r="http://schemas.openxmlformats.org/officeDocument/2006/relationships" xmlns:p="http://schemas.openxmlformats.org/presentationml/2006/main">
  <p:tag name="NUM" val="15"/>
</p:tagLst>
</file>

<file path=ppt/tags/tag227.xml><?xml version="1.0" encoding="utf-8"?>
<p:tagLst xmlns:a="http://schemas.openxmlformats.org/drawingml/2006/main" xmlns:r="http://schemas.openxmlformats.org/officeDocument/2006/relationships" xmlns:p="http://schemas.openxmlformats.org/presentationml/2006/main">
  <p:tag name="NUM" val="16"/>
</p:tagLst>
</file>

<file path=ppt/tags/tag228.xml><?xml version="1.0" encoding="utf-8"?>
<p:tagLst xmlns:a="http://schemas.openxmlformats.org/drawingml/2006/main" xmlns:r="http://schemas.openxmlformats.org/officeDocument/2006/relationships" xmlns:p="http://schemas.openxmlformats.org/presentationml/2006/main">
  <p:tag name="NUM" val="17"/>
</p:tagLst>
</file>

<file path=ppt/tags/tag229.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19"/>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3"/>
</p:tagLst>
</file>

<file path=ppt/tags/tag233.xml><?xml version="1.0" encoding="utf-8"?>
<p:tagLst xmlns:a="http://schemas.openxmlformats.org/drawingml/2006/main" xmlns:r="http://schemas.openxmlformats.org/officeDocument/2006/relationships" xmlns:p="http://schemas.openxmlformats.org/presentationml/2006/main">
  <p:tag name="NUM" val="4"/>
</p:tagLst>
</file>

<file path=ppt/tags/tag234.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 name="NUM" val="5"/>
</p:tagLst>
</file>

<file path=ppt/tags/tag235.xml><?xml version="1.0" encoding="utf-8"?>
<p:tagLst xmlns:a="http://schemas.openxmlformats.org/drawingml/2006/main" xmlns:r="http://schemas.openxmlformats.org/officeDocument/2006/relationships" xmlns:p="http://schemas.openxmlformats.org/presentationml/2006/main">
  <p:tag name="NUM" val="6"/>
</p:tagLst>
</file>

<file path=ppt/tags/tag236.xml><?xml version="1.0" encoding="utf-8"?>
<p:tagLst xmlns:a="http://schemas.openxmlformats.org/drawingml/2006/main" xmlns:r="http://schemas.openxmlformats.org/officeDocument/2006/relationships" xmlns:p="http://schemas.openxmlformats.org/presentationml/2006/main">
  <p:tag name="NUM" val="7"/>
</p:tagLst>
</file>

<file path=ppt/tags/tag237.xml><?xml version="1.0" encoding="utf-8"?>
<p:tagLst xmlns:a="http://schemas.openxmlformats.org/drawingml/2006/main" xmlns:r="http://schemas.openxmlformats.org/officeDocument/2006/relationships" xmlns:p="http://schemas.openxmlformats.org/presentationml/2006/main">
  <p:tag name="NUM" val="8"/>
</p:tagLst>
</file>

<file path=ppt/tags/tag238.xml><?xml version="1.0" encoding="utf-8"?>
<p:tagLst xmlns:a="http://schemas.openxmlformats.org/drawingml/2006/main" xmlns:r="http://schemas.openxmlformats.org/officeDocument/2006/relationships" xmlns:p="http://schemas.openxmlformats.org/presentationml/2006/main">
  <p:tag name="NUM" val="9"/>
</p:tagLst>
</file>

<file path=ppt/tags/tag239.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20"/>
</p:tagLst>
</file>

<file path=ppt/tags/tag240.xml><?xml version="1.0" encoding="utf-8"?>
<p:tagLst xmlns:a="http://schemas.openxmlformats.org/drawingml/2006/main" xmlns:r="http://schemas.openxmlformats.org/officeDocument/2006/relationships" xmlns:p="http://schemas.openxmlformats.org/presentationml/2006/main">
  <p:tag name="NUM" val="11"/>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4"/>
</p:tagLst>
</file>

<file path=ppt/tags/tag245.xml><?xml version="1.0" encoding="utf-8"?>
<p:tagLst xmlns:a="http://schemas.openxmlformats.org/drawingml/2006/main" xmlns:r="http://schemas.openxmlformats.org/officeDocument/2006/relationships" xmlns:p="http://schemas.openxmlformats.org/presentationml/2006/main">
  <p:tag name="NUM" val="5"/>
</p:tagLst>
</file>

<file path=ppt/tags/tag246.xml><?xml version="1.0" encoding="utf-8"?>
<p:tagLst xmlns:a="http://schemas.openxmlformats.org/drawingml/2006/main" xmlns:r="http://schemas.openxmlformats.org/officeDocument/2006/relationships" xmlns:p="http://schemas.openxmlformats.org/presentationml/2006/main">
  <p:tag name="NUM" val="6"/>
</p:tagLst>
</file>

<file path=ppt/tags/tag247.xml><?xml version="1.0" encoding="utf-8"?>
<p:tagLst xmlns:a="http://schemas.openxmlformats.org/drawingml/2006/main" xmlns:r="http://schemas.openxmlformats.org/officeDocument/2006/relationships" xmlns:p="http://schemas.openxmlformats.org/presentationml/2006/main">
  <p:tag name="NUM" val="7"/>
</p:tagLst>
</file>

<file path=ppt/tags/tag248.xml><?xml version="1.0" encoding="utf-8"?>
<p:tagLst xmlns:a="http://schemas.openxmlformats.org/drawingml/2006/main" xmlns:r="http://schemas.openxmlformats.org/officeDocument/2006/relationships" xmlns:p="http://schemas.openxmlformats.org/presentationml/2006/main">
  <p:tag name="NUM" val="8"/>
</p:tagLst>
</file>

<file path=ppt/tags/tag249.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50.xml><?xml version="1.0" encoding="utf-8"?>
<p:tagLst xmlns:a="http://schemas.openxmlformats.org/drawingml/2006/main" xmlns:r="http://schemas.openxmlformats.org/officeDocument/2006/relationships" xmlns:p="http://schemas.openxmlformats.org/presentationml/2006/main">
  <p:tag name="NUM" val="10"/>
</p:tagLst>
</file>

<file path=ppt/tags/tag251.xml><?xml version="1.0" encoding="utf-8"?>
<p:tagLst xmlns:a="http://schemas.openxmlformats.org/drawingml/2006/main" xmlns:r="http://schemas.openxmlformats.org/officeDocument/2006/relationships" xmlns:p="http://schemas.openxmlformats.org/presentationml/2006/main">
  <p:tag name="NUM" val="11"/>
</p:tagLst>
</file>

<file path=ppt/tags/tag252.xml><?xml version="1.0" encoding="utf-8"?>
<p:tagLst xmlns:a="http://schemas.openxmlformats.org/drawingml/2006/main" xmlns:r="http://schemas.openxmlformats.org/officeDocument/2006/relationships" xmlns:p="http://schemas.openxmlformats.org/presentationml/2006/main">
  <p:tag name="NUM" val="12"/>
</p:tagLst>
</file>

<file path=ppt/tags/tag253.xml><?xml version="1.0" encoding="utf-8"?>
<p:tagLst xmlns:a="http://schemas.openxmlformats.org/drawingml/2006/main" xmlns:r="http://schemas.openxmlformats.org/officeDocument/2006/relationships" xmlns:p="http://schemas.openxmlformats.org/presentationml/2006/main">
  <p:tag name="NUM" val="13"/>
</p:tagLst>
</file>

<file path=ppt/tags/tag254.xml><?xml version="1.0" encoding="utf-8"?>
<p:tagLst xmlns:a="http://schemas.openxmlformats.org/drawingml/2006/main" xmlns:r="http://schemas.openxmlformats.org/officeDocument/2006/relationships" xmlns:p="http://schemas.openxmlformats.org/presentationml/2006/main">
  <p:tag name="NUM" val="14"/>
</p:tagLst>
</file>

<file path=ppt/tags/tag255.xml><?xml version="1.0" encoding="utf-8"?>
<p:tagLst xmlns:a="http://schemas.openxmlformats.org/drawingml/2006/main" xmlns:r="http://schemas.openxmlformats.org/officeDocument/2006/relationships" xmlns:p="http://schemas.openxmlformats.org/presentationml/2006/main">
  <p:tag name="NUM" val="15"/>
</p:tagLst>
</file>

<file path=ppt/tags/tag256.xml><?xml version="1.0" encoding="utf-8"?>
<p:tagLst xmlns:a="http://schemas.openxmlformats.org/drawingml/2006/main" xmlns:r="http://schemas.openxmlformats.org/officeDocument/2006/relationships" xmlns:p="http://schemas.openxmlformats.org/presentationml/2006/main">
  <p:tag name="NUM" val="16"/>
</p:tagLst>
</file>

<file path=ppt/tags/tag257.xml><?xml version="1.0" encoding="utf-8"?>
<p:tagLst xmlns:a="http://schemas.openxmlformats.org/drawingml/2006/main" xmlns:r="http://schemas.openxmlformats.org/officeDocument/2006/relationships" xmlns:p="http://schemas.openxmlformats.org/presentationml/2006/main">
  <p:tag name="NUM" val="17"/>
</p:tagLst>
</file>

<file path=ppt/tags/tag258.xml><?xml version="1.0" encoding="utf-8"?>
<p:tagLst xmlns:a="http://schemas.openxmlformats.org/drawingml/2006/main" xmlns:r="http://schemas.openxmlformats.org/officeDocument/2006/relationships" xmlns:p="http://schemas.openxmlformats.org/presentationml/2006/main">
  <p:tag name="NUM" val="18"/>
</p:tagLst>
</file>

<file path=ppt/tags/tag259.xml><?xml version="1.0" encoding="utf-8"?>
<p:tagLst xmlns:a="http://schemas.openxmlformats.org/drawingml/2006/main" xmlns:r="http://schemas.openxmlformats.org/officeDocument/2006/relationships" xmlns:p="http://schemas.openxmlformats.org/presentationml/2006/main">
  <p:tag name="NUM" val="19"/>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60.xml><?xml version="1.0" encoding="utf-8"?>
<p:tagLst xmlns:a="http://schemas.openxmlformats.org/drawingml/2006/main" xmlns:r="http://schemas.openxmlformats.org/officeDocument/2006/relationships" xmlns:p="http://schemas.openxmlformats.org/presentationml/2006/main">
  <p:tag name="NUM" val="20"/>
</p:tagLst>
</file>

<file path=ppt/tags/tag261.xml><?xml version="1.0" encoding="utf-8"?>
<p:tagLst xmlns:a="http://schemas.openxmlformats.org/drawingml/2006/main" xmlns:r="http://schemas.openxmlformats.org/officeDocument/2006/relationships" xmlns:p="http://schemas.openxmlformats.org/presentationml/2006/main">
  <p:tag name="NUM" val="21"/>
</p:tagLst>
</file>

<file path=ppt/tags/tag26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6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6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6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6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6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6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6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70.xml><?xml version="1.0" encoding="utf-8"?>
<p:tagLst xmlns:a="http://schemas.openxmlformats.org/drawingml/2006/main" xmlns:r="http://schemas.openxmlformats.org/officeDocument/2006/relationships" xmlns:p="http://schemas.openxmlformats.org/presentationml/2006/main">
  <p:tag name="NUM" val="1"/>
</p:tagLst>
</file>

<file path=ppt/tags/tag271.xml><?xml version="1.0" encoding="utf-8"?>
<p:tagLst xmlns:a="http://schemas.openxmlformats.org/drawingml/2006/main" xmlns:r="http://schemas.openxmlformats.org/officeDocument/2006/relationships" xmlns:p="http://schemas.openxmlformats.org/presentationml/2006/main">
  <p:tag name="NUM" val="2"/>
</p:tagLst>
</file>

<file path=ppt/tags/tag272.xml><?xml version="1.0" encoding="utf-8"?>
<p:tagLst xmlns:a="http://schemas.openxmlformats.org/drawingml/2006/main" xmlns:r="http://schemas.openxmlformats.org/officeDocument/2006/relationships" xmlns:p="http://schemas.openxmlformats.org/presentationml/2006/main">
  <p:tag name="NUM" val="3"/>
</p:tagLst>
</file>

<file path=ppt/tags/tag273.xml><?xml version="1.0" encoding="utf-8"?>
<p:tagLst xmlns:a="http://schemas.openxmlformats.org/drawingml/2006/main" xmlns:r="http://schemas.openxmlformats.org/officeDocument/2006/relationships" xmlns:p="http://schemas.openxmlformats.org/presentationml/2006/main">
  <p:tag name="NUM" val="4"/>
</p:tagLst>
</file>

<file path=ppt/tags/tag274.xml><?xml version="1.0" encoding="utf-8"?>
<p:tagLst xmlns:a="http://schemas.openxmlformats.org/drawingml/2006/main" xmlns:r="http://schemas.openxmlformats.org/officeDocument/2006/relationships" xmlns:p="http://schemas.openxmlformats.org/presentationml/2006/main">
  <p:tag name="NUM" val="5"/>
</p:tagLst>
</file>

<file path=ppt/tags/tag275.xml><?xml version="1.0" encoding="utf-8"?>
<p:tagLst xmlns:a="http://schemas.openxmlformats.org/drawingml/2006/main" xmlns:r="http://schemas.openxmlformats.org/officeDocument/2006/relationships" xmlns:p="http://schemas.openxmlformats.org/presentationml/2006/main">
  <p:tag name="NUM" val="6"/>
</p:tagLst>
</file>

<file path=ppt/tags/tag276.xml><?xml version="1.0" encoding="utf-8"?>
<p:tagLst xmlns:a="http://schemas.openxmlformats.org/drawingml/2006/main" xmlns:r="http://schemas.openxmlformats.org/officeDocument/2006/relationships" xmlns:p="http://schemas.openxmlformats.org/presentationml/2006/main">
  <p:tag name="NUM" val="7"/>
</p:tagLst>
</file>

<file path=ppt/tags/tag277.xml><?xml version="1.0" encoding="utf-8"?>
<p:tagLst xmlns:a="http://schemas.openxmlformats.org/drawingml/2006/main" xmlns:r="http://schemas.openxmlformats.org/officeDocument/2006/relationships" xmlns:p="http://schemas.openxmlformats.org/presentationml/2006/main">
  <p:tag name="NUM" val="8"/>
</p:tagLst>
</file>

<file path=ppt/tags/tag278.xml><?xml version="1.0" encoding="utf-8"?>
<p:tagLst xmlns:a="http://schemas.openxmlformats.org/drawingml/2006/main" xmlns:r="http://schemas.openxmlformats.org/officeDocument/2006/relationships" xmlns:p="http://schemas.openxmlformats.org/presentationml/2006/main">
  <p:tag name="NUM" val="9"/>
</p:tagLst>
</file>

<file path=ppt/tags/tag279.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80.xml><?xml version="1.0" encoding="utf-8"?>
<p:tagLst xmlns:a="http://schemas.openxmlformats.org/drawingml/2006/main" xmlns:r="http://schemas.openxmlformats.org/officeDocument/2006/relationships" xmlns:p="http://schemas.openxmlformats.org/presentationml/2006/main">
  <p:tag name="NUM" val="11"/>
</p:tagLst>
</file>

<file path=ppt/tags/tag281.xml><?xml version="1.0" encoding="utf-8"?>
<p:tagLst xmlns:a="http://schemas.openxmlformats.org/drawingml/2006/main" xmlns:r="http://schemas.openxmlformats.org/officeDocument/2006/relationships" xmlns:p="http://schemas.openxmlformats.org/presentationml/2006/main">
  <p:tag name="NUM" val="1"/>
</p:tagLst>
</file>

<file path=ppt/tags/tag282.xml><?xml version="1.0" encoding="utf-8"?>
<p:tagLst xmlns:a="http://schemas.openxmlformats.org/drawingml/2006/main" xmlns:r="http://schemas.openxmlformats.org/officeDocument/2006/relationships" xmlns:p="http://schemas.openxmlformats.org/presentationml/2006/main">
  <p:tag name="NUM" val="2"/>
</p:tagLst>
</file>

<file path=ppt/tags/tag283.xml><?xml version="1.0" encoding="utf-8"?>
<p:tagLst xmlns:a="http://schemas.openxmlformats.org/drawingml/2006/main" xmlns:r="http://schemas.openxmlformats.org/officeDocument/2006/relationships" xmlns:p="http://schemas.openxmlformats.org/presentationml/2006/main">
  <p:tag name="NUM" val="3"/>
</p:tagLst>
</file>

<file path=ppt/tags/tag284.xml><?xml version="1.0" encoding="utf-8"?>
<p:tagLst xmlns:a="http://schemas.openxmlformats.org/drawingml/2006/main" xmlns:r="http://schemas.openxmlformats.org/officeDocument/2006/relationships" xmlns:p="http://schemas.openxmlformats.org/presentationml/2006/main">
  <p:tag name="NUM" val="4"/>
</p:tagLst>
</file>

<file path=ppt/tags/tag285.xml><?xml version="1.0" encoding="utf-8"?>
<p:tagLst xmlns:a="http://schemas.openxmlformats.org/drawingml/2006/main" xmlns:r="http://schemas.openxmlformats.org/officeDocument/2006/relationships" xmlns:p="http://schemas.openxmlformats.org/presentationml/2006/main">
  <p:tag name="NUM" val="5"/>
</p:tagLst>
</file>

<file path=ppt/tags/tag286.xml><?xml version="1.0" encoding="utf-8"?>
<p:tagLst xmlns:a="http://schemas.openxmlformats.org/drawingml/2006/main" xmlns:r="http://schemas.openxmlformats.org/officeDocument/2006/relationships" xmlns:p="http://schemas.openxmlformats.org/presentationml/2006/main">
  <p:tag name="NUM" val="6"/>
</p:tagLst>
</file>

<file path=ppt/tags/tag287.xml><?xml version="1.0" encoding="utf-8"?>
<p:tagLst xmlns:a="http://schemas.openxmlformats.org/drawingml/2006/main" xmlns:r="http://schemas.openxmlformats.org/officeDocument/2006/relationships" xmlns:p="http://schemas.openxmlformats.org/presentationml/2006/main">
  <p:tag name="NUM" val="7"/>
</p:tagLst>
</file>

<file path=ppt/tags/tag288.xml><?xml version="1.0" encoding="utf-8"?>
<p:tagLst xmlns:a="http://schemas.openxmlformats.org/drawingml/2006/main" xmlns:r="http://schemas.openxmlformats.org/officeDocument/2006/relationships" xmlns:p="http://schemas.openxmlformats.org/presentationml/2006/main">
  <p:tag name="NUM" val="8"/>
</p:tagLst>
</file>

<file path=ppt/tags/tag289.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290.xml><?xml version="1.0" encoding="utf-8"?>
<p:tagLst xmlns:a="http://schemas.openxmlformats.org/drawingml/2006/main" xmlns:r="http://schemas.openxmlformats.org/officeDocument/2006/relationships" xmlns:p="http://schemas.openxmlformats.org/presentationml/2006/main">
  <p:tag name="NUM" val="10"/>
</p:tagLst>
</file>

<file path=ppt/tags/tag291.xml><?xml version="1.0" encoding="utf-8"?>
<p:tagLst xmlns:a="http://schemas.openxmlformats.org/drawingml/2006/main" xmlns:r="http://schemas.openxmlformats.org/officeDocument/2006/relationships" xmlns:p="http://schemas.openxmlformats.org/presentationml/2006/main">
  <p:tag name="NUM" val="11"/>
</p:tagLst>
</file>

<file path=ppt/tags/tag292.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 name="NUM" val="12"/>
</p:tagLst>
</file>

<file path=ppt/tags/tag293.xml><?xml version="1.0" encoding="utf-8"?>
<p:tagLst xmlns:a="http://schemas.openxmlformats.org/drawingml/2006/main" xmlns:r="http://schemas.openxmlformats.org/officeDocument/2006/relationships" xmlns:p="http://schemas.openxmlformats.org/presentationml/2006/main">
  <p:tag name="NUM" val="13"/>
</p:tagLst>
</file>

<file path=ppt/tags/tag294.xml><?xml version="1.0" encoding="utf-8"?>
<p:tagLst xmlns:a="http://schemas.openxmlformats.org/drawingml/2006/main" xmlns:r="http://schemas.openxmlformats.org/officeDocument/2006/relationships" xmlns:p="http://schemas.openxmlformats.org/presentationml/2006/main">
  <p:tag name="NUM" val="1"/>
</p:tagLst>
</file>

<file path=ppt/tags/tag295.xml><?xml version="1.0" encoding="utf-8"?>
<p:tagLst xmlns:a="http://schemas.openxmlformats.org/drawingml/2006/main" xmlns:r="http://schemas.openxmlformats.org/officeDocument/2006/relationships" xmlns:p="http://schemas.openxmlformats.org/presentationml/2006/main">
  <p:tag name="NUM" val="2"/>
</p:tagLst>
</file>

<file path=ppt/tags/tag296.xml><?xml version="1.0" encoding="utf-8"?>
<p:tagLst xmlns:a="http://schemas.openxmlformats.org/drawingml/2006/main" xmlns:r="http://schemas.openxmlformats.org/officeDocument/2006/relationships" xmlns:p="http://schemas.openxmlformats.org/presentationml/2006/main">
  <p:tag name="NUM" val="3"/>
</p:tagLst>
</file>

<file path=ppt/tags/tag297.xml><?xml version="1.0" encoding="utf-8"?>
<p:tagLst xmlns:a="http://schemas.openxmlformats.org/drawingml/2006/main" xmlns:r="http://schemas.openxmlformats.org/officeDocument/2006/relationships" xmlns:p="http://schemas.openxmlformats.org/presentationml/2006/main">
  <p:tag name="NUM" val="4"/>
</p:tagLst>
</file>

<file path=ppt/tags/tag298.xml><?xml version="1.0" encoding="utf-8"?>
<p:tagLst xmlns:a="http://schemas.openxmlformats.org/drawingml/2006/main" xmlns:r="http://schemas.openxmlformats.org/officeDocument/2006/relationships" xmlns:p="http://schemas.openxmlformats.org/presentationml/2006/main">
  <p:tag name="NUM" val="5"/>
</p:tagLst>
</file>

<file path=ppt/tags/tag29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00.xml><?xml version="1.0" encoding="utf-8"?>
<p:tagLst xmlns:a="http://schemas.openxmlformats.org/drawingml/2006/main" xmlns:r="http://schemas.openxmlformats.org/officeDocument/2006/relationships" xmlns:p="http://schemas.openxmlformats.org/presentationml/2006/main">
  <p:tag name="NUM" val="7"/>
</p:tagLst>
</file>

<file path=ppt/tags/tag301.xml><?xml version="1.0" encoding="utf-8"?>
<p:tagLst xmlns:a="http://schemas.openxmlformats.org/drawingml/2006/main" xmlns:r="http://schemas.openxmlformats.org/officeDocument/2006/relationships" xmlns:p="http://schemas.openxmlformats.org/presentationml/2006/main">
  <p:tag name="NUM" val="8"/>
</p:tagLst>
</file>

<file path=ppt/tags/tag302.xml><?xml version="1.0" encoding="utf-8"?>
<p:tagLst xmlns:a="http://schemas.openxmlformats.org/drawingml/2006/main" xmlns:r="http://schemas.openxmlformats.org/officeDocument/2006/relationships" xmlns:p="http://schemas.openxmlformats.org/presentationml/2006/main">
  <p:tag name="NUM" val="9"/>
</p:tagLst>
</file>

<file path=ppt/tags/tag303.xml><?xml version="1.0" encoding="utf-8"?>
<p:tagLst xmlns:a="http://schemas.openxmlformats.org/drawingml/2006/main" xmlns:r="http://schemas.openxmlformats.org/officeDocument/2006/relationships" xmlns:p="http://schemas.openxmlformats.org/presentationml/2006/main">
  <p:tag name="NUM" val="10"/>
</p:tagLst>
</file>

<file path=ppt/tags/tag304.xml><?xml version="1.0" encoding="utf-8"?>
<p:tagLst xmlns:a="http://schemas.openxmlformats.org/drawingml/2006/main" xmlns:r="http://schemas.openxmlformats.org/officeDocument/2006/relationships" xmlns:p="http://schemas.openxmlformats.org/presentationml/2006/main">
  <p:tag name="NUM" val="11"/>
</p:tagLst>
</file>

<file path=ppt/tags/tag305.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06.xml><?xml version="1.0" encoding="utf-8"?>
<p:tagLst xmlns:a="http://schemas.openxmlformats.org/drawingml/2006/main" xmlns:r="http://schemas.openxmlformats.org/officeDocument/2006/relationships" xmlns:p="http://schemas.openxmlformats.org/presentationml/2006/main">
  <p:tag name="NUM" val="1"/>
</p:tagLst>
</file>

<file path=ppt/tags/tag307.xml><?xml version="1.0" encoding="utf-8"?>
<p:tagLst xmlns:a="http://schemas.openxmlformats.org/drawingml/2006/main" xmlns:r="http://schemas.openxmlformats.org/officeDocument/2006/relationships" xmlns:p="http://schemas.openxmlformats.org/presentationml/2006/main">
  <p:tag name="NUM" val="2"/>
</p:tagLst>
</file>

<file path=ppt/tags/tag308.xml><?xml version="1.0" encoding="utf-8"?>
<p:tagLst xmlns:a="http://schemas.openxmlformats.org/drawingml/2006/main" xmlns:r="http://schemas.openxmlformats.org/officeDocument/2006/relationships" xmlns:p="http://schemas.openxmlformats.org/presentationml/2006/main">
  <p:tag name="NUM" val="3"/>
</p:tagLst>
</file>

<file path=ppt/tags/tag309.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10.xml><?xml version="1.0" encoding="utf-8"?>
<p:tagLst xmlns:a="http://schemas.openxmlformats.org/drawingml/2006/main" xmlns:r="http://schemas.openxmlformats.org/officeDocument/2006/relationships" xmlns:p="http://schemas.openxmlformats.org/presentationml/2006/main">
  <p:tag name="NUM" val="5"/>
</p:tagLst>
</file>

<file path=ppt/tags/tag31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NUM" val="1"/>
</p:tagLst>
</file>

<file path=ppt/tags/tag312.xml><?xml version="1.0" encoding="utf-8"?>
<p:tagLst xmlns:a="http://schemas.openxmlformats.org/drawingml/2006/main" xmlns:r="http://schemas.openxmlformats.org/officeDocument/2006/relationships" xmlns:p="http://schemas.openxmlformats.org/presentationml/2006/main">
  <p:tag name="NUM" val="2"/>
</p:tagLst>
</file>

<file path=ppt/tags/tag313.xml><?xml version="1.0" encoding="utf-8"?>
<p:tagLst xmlns:a="http://schemas.openxmlformats.org/drawingml/2006/main" xmlns:r="http://schemas.openxmlformats.org/officeDocument/2006/relationships" xmlns:p="http://schemas.openxmlformats.org/presentationml/2006/main">
  <p:tag name="NUM" val="3"/>
</p:tagLst>
</file>

<file path=ppt/tags/tag314.xml><?xml version="1.0" encoding="utf-8"?>
<p:tagLst xmlns:a="http://schemas.openxmlformats.org/drawingml/2006/main" xmlns:r="http://schemas.openxmlformats.org/officeDocument/2006/relationships" xmlns:p="http://schemas.openxmlformats.org/presentationml/2006/main">
  <p:tag name="NUM" val="4"/>
</p:tagLst>
</file>

<file path=ppt/tags/tag315.xml><?xml version="1.0" encoding="utf-8"?>
<p:tagLst xmlns:a="http://schemas.openxmlformats.org/drawingml/2006/main" xmlns:r="http://schemas.openxmlformats.org/officeDocument/2006/relationships" xmlns:p="http://schemas.openxmlformats.org/presentationml/2006/main">
  <p:tag name="NUM" val="5"/>
</p:tagLst>
</file>

<file path=ppt/tags/tag316.xml><?xml version="1.0" encoding="utf-8"?>
<p:tagLst xmlns:a="http://schemas.openxmlformats.org/drawingml/2006/main" xmlns:r="http://schemas.openxmlformats.org/officeDocument/2006/relationships" xmlns:p="http://schemas.openxmlformats.org/presentationml/2006/main">
  <p:tag name="NUM" val="6"/>
</p:tagLst>
</file>

<file path=ppt/tags/tag317.xml><?xml version="1.0" encoding="utf-8"?>
<p:tagLst xmlns:a="http://schemas.openxmlformats.org/drawingml/2006/main" xmlns:r="http://schemas.openxmlformats.org/officeDocument/2006/relationships" xmlns:p="http://schemas.openxmlformats.org/presentationml/2006/main">
  <p:tag name="NUM" val="7"/>
</p:tagLst>
</file>

<file path=ppt/tags/tag318.xml><?xml version="1.0" encoding="utf-8"?>
<p:tagLst xmlns:a="http://schemas.openxmlformats.org/drawingml/2006/main" xmlns:r="http://schemas.openxmlformats.org/officeDocument/2006/relationships" xmlns:p="http://schemas.openxmlformats.org/presentationml/2006/main">
  <p:tag name="NUM" val="8"/>
</p:tagLst>
</file>

<file path=ppt/tags/tag319.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20.xml><?xml version="1.0" encoding="utf-8"?>
<p:tagLst xmlns:a="http://schemas.openxmlformats.org/drawingml/2006/main" xmlns:r="http://schemas.openxmlformats.org/officeDocument/2006/relationships" xmlns:p="http://schemas.openxmlformats.org/presentationml/2006/main">
  <p:tag name="NUM" val="10"/>
</p:tagLst>
</file>

<file path=ppt/tags/tag321.xml><?xml version="1.0" encoding="utf-8"?>
<p:tagLst xmlns:a="http://schemas.openxmlformats.org/drawingml/2006/main" xmlns:r="http://schemas.openxmlformats.org/officeDocument/2006/relationships" xmlns:p="http://schemas.openxmlformats.org/presentationml/2006/main">
  <p:tag name="NUM" val="11"/>
</p:tagLst>
</file>

<file path=ppt/tags/tag322.xml><?xml version="1.0" encoding="utf-8"?>
<p:tagLst xmlns:a="http://schemas.openxmlformats.org/drawingml/2006/main" xmlns:r="http://schemas.openxmlformats.org/officeDocument/2006/relationships" xmlns:p="http://schemas.openxmlformats.org/presentationml/2006/main">
  <p:tag name="NUM" val="12"/>
</p:tagLst>
</file>

<file path=ppt/tags/tag323.xml><?xml version="1.0" encoding="utf-8"?>
<p:tagLst xmlns:a="http://schemas.openxmlformats.org/drawingml/2006/main" xmlns:r="http://schemas.openxmlformats.org/officeDocument/2006/relationships" xmlns:p="http://schemas.openxmlformats.org/presentationml/2006/main">
  <p:tag name="NUM" val="13"/>
</p:tagLst>
</file>

<file path=ppt/tags/tag324.xml><?xml version="1.0" encoding="utf-8"?>
<p:tagLst xmlns:a="http://schemas.openxmlformats.org/drawingml/2006/main" xmlns:r="http://schemas.openxmlformats.org/officeDocument/2006/relationships" xmlns:p="http://schemas.openxmlformats.org/presentationml/2006/main">
  <p:tag name="NUM" val="14"/>
</p:tagLst>
</file>

<file path=ppt/tags/tag325.xml><?xml version="1.0" encoding="utf-8"?>
<p:tagLst xmlns:a="http://schemas.openxmlformats.org/drawingml/2006/main" xmlns:r="http://schemas.openxmlformats.org/officeDocument/2006/relationships" xmlns:p="http://schemas.openxmlformats.org/presentationml/2006/main">
  <p:tag name="NUM" val="15"/>
</p:tagLst>
</file>

<file path=ppt/tags/tag326.xml><?xml version="1.0" encoding="utf-8"?>
<p:tagLst xmlns:a="http://schemas.openxmlformats.org/drawingml/2006/main" xmlns:r="http://schemas.openxmlformats.org/officeDocument/2006/relationships" xmlns:p="http://schemas.openxmlformats.org/presentationml/2006/main">
  <p:tag name="NUM" val="16"/>
</p:tagLst>
</file>

<file path=ppt/tags/tag327.xml><?xml version="1.0" encoding="utf-8"?>
<p:tagLst xmlns:a="http://schemas.openxmlformats.org/drawingml/2006/main" xmlns:r="http://schemas.openxmlformats.org/officeDocument/2006/relationships" xmlns:p="http://schemas.openxmlformats.org/presentationml/2006/main">
  <p:tag name="NUM" val="17"/>
</p:tagLst>
</file>

<file path=ppt/tags/tag328.xml><?xml version="1.0" encoding="utf-8"?>
<p:tagLst xmlns:a="http://schemas.openxmlformats.org/drawingml/2006/main" xmlns:r="http://schemas.openxmlformats.org/officeDocument/2006/relationships" xmlns:p="http://schemas.openxmlformats.org/presentationml/2006/main">
  <p:tag name="NUM" val="18"/>
</p:tagLst>
</file>

<file path=ppt/tags/tag32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19"/>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30.xml><?xml version="1.0" encoding="utf-8"?>
<p:tagLst xmlns:a="http://schemas.openxmlformats.org/drawingml/2006/main" xmlns:r="http://schemas.openxmlformats.org/officeDocument/2006/relationships" xmlns:p="http://schemas.openxmlformats.org/presentationml/2006/main">
  <p:tag name="NUM" val="20"/>
</p:tagLst>
</file>

<file path=ppt/tags/tag331.xml><?xml version="1.0" encoding="utf-8"?>
<p:tagLst xmlns:a="http://schemas.openxmlformats.org/drawingml/2006/main" xmlns:r="http://schemas.openxmlformats.org/officeDocument/2006/relationships" xmlns:p="http://schemas.openxmlformats.org/presentationml/2006/main">
  <p:tag name="NUM" val="21"/>
</p:tagLst>
</file>

<file path=ppt/tags/tag332.xml><?xml version="1.0" encoding="utf-8"?>
<p:tagLst xmlns:a="http://schemas.openxmlformats.org/drawingml/2006/main" xmlns:r="http://schemas.openxmlformats.org/officeDocument/2006/relationships" xmlns:p="http://schemas.openxmlformats.org/presentationml/2006/main">
  <p:tag name="NUM" val="22"/>
</p:tagLst>
</file>

<file path=ppt/tags/tag333.xml><?xml version="1.0" encoding="utf-8"?>
<p:tagLst xmlns:a="http://schemas.openxmlformats.org/drawingml/2006/main" xmlns:r="http://schemas.openxmlformats.org/officeDocument/2006/relationships" xmlns:p="http://schemas.openxmlformats.org/presentationml/2006/main">
  <p:tag name="NUM" val="23"/>
</p:tagLst>
</file>

<file path=ppt/tags/tag334.xml><?xml version="1.0" encoding="utf-8"?>
<p:tagLst xmlns:a="http://schemas.openxmlformats.org/drawingml/2006/main" xmlns:r="http://schemas.openxmlformats.org/officeDocument/2006/relationships" xmlns:p="http://schemas.openxmlformats.org/presentationml/2006/main">
  <p:tag name="NUM" val="24"/>
</p:tagLst>
</file>

<file path=ppt/tags/tag33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25"/>
</p:tagLst>
</file>

<file path=ppt/tags/tag33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26"/>
</p:tagLst>
</file>

<file path=ppt/tags/tag33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27"/>
</p:tagLst>
</file>

<file path=ppt/tags/tag33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28"/>
</p:tagLst>
</file>

<file path=ppt/tags/tag33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29"/>
</p:tagLst>
</file>

<file path=ppt/tags/tag34.xml><?xml version="1.0" encoding="utf-8"?>
<p:tagLst xmlns:a="http://schemas.openxmlformats.org/drawingml/2006/main" xmlns:r="http://schemas.openxmlformats.org/officeDocument/2006/relationships" xmlns:p="http://schemas.openxmlformats.org/presentationml/2006/main">
  <p:tag name="NUM" val="10"/>
</p:tagLst>
</file>

<file path=ppt/tags/tag34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30"/>
</p:tagLst>
</file>

<file path=ppt/tags/tag341.xml><?xml version="1.0" encoding="utf-8"?>
<p:tagLst xmlns:a="http://schemas.openxmlformats.org/drawingml/2006/main" xmlns:r="http://schemas.openxmlformats.org/officeDocument/2006/relationships" xmlns:p="http://schemas.openxmlformats.org/presentationml/2006/main">
  <p:tag name="NUM" val="31"/>
</p:tagLst>
</file>

<file path=ppt/tags/tag342.xml><?xml version="1.0" encoding="utf-8"?>
<p:tagLst xmlns:a="http://schemas.openxmlformats.org/drawingml/2006/main" xmlns:r="http://schemas.openxmlformats.org/officeDocument/2006/relationships" xmlns:p="http://schemas.openxmlformats.org/presentationml/2006/main">
  <p:tag name="NUM" val="32"/>
</p:tagLst>
</file>

<file path=ppt/tags/tag343.xml><?xml version="1.0" encoding="utf-8"?>
<p:tagLst xmlns:a="http://schemas.openxmlformats.org/drawingml/2006/main" xmlns:r="http://schemas.openxmlformats.org/officeDocument/2006/relationships" xmlns:p="http://schemas.openxmlformats.org/presentationml/2006/main">
  <p:tag name="NUM" val="33"/>
</p:tagLst>
</file>

<file path=ppt/tags/tag344.xml><?xml version="1.0" encoding="utf-8"?>
<p:tagLst xmlns:a="http://schemas.openxmlformats.org/drawingml/2006/main" xmlns:r="http://schemas.openxmlformats.org/officeDocument/2006/relationships" xmlns:p="http://schemas.openxmlformats.org/presentationml/2006/main">
  <p:tag name="NUM" val="34"/>
</p:tagLst>
</file>

<file path=ppt/tags/tag345.xml><?xml version="1.0" encoding="utf-8"?>
<p:tagLst xmlns:a="http://schemas.openxmlformats.org/drawingml/2006/main" xmlns:r="http://schemas.openxmlformats.org/officeDocument/2006/relationships" xmlns:p="http://schemas.openxmlformats.org/presentationml/2006/main">
  <p:tag name="NUM" val="35"/>
</p:tagLst>
</file>

<file path=ppt/tags/tag346.xml><?xml version="1.0" encoding="utf-8"?>
<p:tagLst xmlns:a="http://schemas.openxmlformats.org/drawingml/2006/main" xmlns:r="http://schemas.openxmlformats.org/officeDocument/2006/relationships" xmlns:p="http://schemas.openxmlformats.org/presentationml/2006/main">
  <p:tag name="NUM" val="36"/>
</p:tagLst>
</file>

<file path=ppt/tags/tag347.xml><?xml version="1.0" encoding="utf-8"?>
<p:tagLst xmlns:a="http://schemas.openxmlformats.org/drawingml/2006/main" xmlns:r="http://schemas.openxmlformats.org/officeDocument/2006/relationships" xmlns:p="http://schemas.openxmlformats.org/presentationml/2006/main">
  <p:tag name="NUM" val="37"/>
</p:tagLst>
</file>

<file path=ppt/tags/tag348.xml><?xml version="1.0" encoding="utf-8"?>
<p:tagLst xmlns:a="http://schemas.openxmlformats.org/drawingml/2006/main" xmlns:r="http://schemas.openxmlformats.org/officeDocument/2006/relationships" xmlns:p="http://schemas.openxmlformats.org/presentationml/2006/main">
  <p:tag name="NUM" val="38"/>
</p:tagLst>
</file>

<file path=ppt/tags/tag349.xml><?xml version="1.0" encoding="utf-8"?>
<p:tagLst xmlns:a="http://schemas.openxmlformats.org/drawingml/2006/main" xmlns:r="http://schemas.openxmlformats.org/officeDocument/2006/relationships" xmlns:p="http://schemas.openxmlformats.org/presentationml/2006/main">
  <p:tag name="NUM" val="39"/>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50.xml><?xml version="1.0" encoding="utf-8"?>
<p:tagLst xmlns:a="http://schemas.openxmlformats.org/drawingml/2006/main" xmlns:r="http://schemas.openxmlformats.org/officeDocument/2006/relationships" xmlns:p="http://schemas.openxmlformats.org/presentationml/2006/main">
  <p:tag name="NUM" val="40"/>
</p:tagLst>
</file>

<file path=ppt/tags/tag351.xml><?xml version="1.0" encoding="utf-8"?>
<p:tagLst xmlns:a="http://schemas.openxmlformats.org/drawingml/2006/main" xmlns:r="http://schemas.openxmlformats.org/officeDocument/2006/relationships" xmlns:p="http://schemas.openxmlformats.org/presentationml/2006/main">
  <p:tag name="NUM" val="41"/>
</p:tagLst>
</file>

<file path=ppt/tags/tag352.xml><?xml version="1.0" encoding="utf-8"?>
<p:tagLst xmlns:a="http://schemas.openxmlformats.org/drawingml/2006/main" xmlns:r="http://schemas.openxmlformats.org/officeDocument/2006/relationships" xmlns:p="http://schemas.openxmlformats.org/presentationml/2006/main">
  <p:tag name="NUM" val="42"/>
</p:tagLst>
</file>

<file path=ppt/tags/tag353.xml><?xml version="1.0" encoding="utf-8"?>
<p:tagLst xmlns:a="http://schemas.openxmlformats.org/drawingml/2006/main" xmlns:r="http://schemas.openxmlformats.org/officeDocument/2006/relationships" xmlns:p="http://schemas.openxmlformats.org/presentationml/2006/main">
  <p:tag name="NUM" val="43"/>
</p:tagLst>
</file>

<file path=ppt/tags/tag354.xml><?xml version="1.0" encoding="utf-8"?>
<p:tagLst xmlns:a="http://schemas.openxmlformats.org/drawingml/2006/main" xmlns:r="http://schemas.openxmlformats.org/officeDocument/2006/relationships" xmlns:p="http://schemas.openxmlformats.org/presentationml/2006/main">
  <p:tag name="NUM" val="44"/>
</p:tagLst>
</file>

<file path=ppt/tags/tag355.xml><?xml version="1.0" encoding="utf-8"?>
<p:tagLst xmlns:a="http://schemas.openxmlformats.org/drawingml/2006/main" xmlns:r="http://schemas.openxmlformats.org/officeDocument/2006/relationships" xmlns:p="http://schemas.openxmlformats.org/presentationml/2006/main">
  <p:tag name="NUM" val="45"/>
</p:tagLst>
</file>

<file path=ppt/tags/tag356.xml><?xml version="1.0" encoding="utf-8"?>
<p:tagLst xmlns:a="http://schemas.openxmlformats.org/drawingml/2006/main" xmlns:r="http://schemas.openxmlformats.org/officeDocument/2006/relationships" xmlns:p="http://schemas.openxmlformats.org/presentationml/2006/main">
  <p:tag name="NUM" val="46"/>
</p:tagLst>
</file>

<file path=ppt/tags/tag357.xml><?xml version="1.0" encoding="utf-8"?>
<p:tagLst xmlns:a="http://schemas.openxmlformats.org/drawingml/2006/main" xmlns:r="http://schemas.openxmlformats.org/officeDocument/2006/relationships" xmlns:p="http://schemas.openxmlformats.org/presentationml/2006/main">
  <p:tag name="NUM" val="47"/>
</p:tagLst>
</file>

<file path=ppt/tags/tag358.xml><?xml version="1.0" encoding="utf-8"?>
<p:tagLst xmlns:a="http://schemas.openxmlformats.org/drawingml/2006/main" xmlns:r="http://schemas.openxmlformats.org/officeDocument/2006/relationships" xmlns:p="http://schemas.openxmlformats.org/presentationml/2006/main">
  <p:tag name="NUM" val="48"/>
</p:tagLst>
</file>

<file path=ppt/tags/tag359.xml><?xml version="1.0" encoding="utf-8"?>
<p:tagLst xmlns:a="http://schemas.openxmlformats.org/drawingml/2006/main" xmlns:r="http://schemas.openxmlformats.org/officeDocument/2006/relationships" xmlns:p="http://schemas.openxmlformats.org/presentationml/2006/main">
  <p:tag name="NUM" val="49"/>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60.xml><?xml version="1.0" encoding="utf-8"?>
<p:tagLst xmlns:a="http://schemas.openxmlformats.org/drawingml/2006/main" xmlns:r="http://schemas.openxmlformats.org/officeDocument/2006/relationships" xmlns:p="http://schemas.openxmlformats.org/presentationml/2006/main">
  <p:tag name="NUM" val="50"/>
</p:tagLst>
</file>

<file path=ppt/tags/tag361.xml><?xml version="1.0" encoding="utf-8"?>
<p:tagLst xmlns:a="http://schemas.openxmlformats.org/drawingml/2006/main" xmlns:r="http://schemas.openxmlformats.org/officeDocument/2006/relationships" xmlns:p="http://schemas.openxmlformats.org/presentationml/2006/main">
  <p:tag name="NUM" val="51"/>
</p:tagLst>
</file>

<file path=ppt/tags/tag362.xml><?xml version="1.0" encoding="utf-8"?>
<p:tagLst xmlns:a="http://schemas.openxmlformats.org/drawingml/2006/main" xmlns:r="http://schemas.openxmlformats.org/officeDocument/2006/relationships" xmlns:p="http://schemas.openxmlformats.org/presentationml/2006/main">
  <p:tag name="NUM" val="52"/>
</p:tagLst>
</file>

<file path=ppt/tags/tag363.xml><?xml version="1.0" encoding="utf-8"?>
<p:tagLst xmlns:a="http://schemas.openxmlformats.org/drawingml/2006/main" xmlns:r="http://schemas.openxmlformats.org/officeDocument/2006/relationships" xmlns:p="http://schemas.openxmlformats.org/presentationml/2006/main">
  <p:tag name="NUM" val="53"/>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13"/>
</p:tagLst>
</file>

<file path=ppt/tags/tag48.xml><?xml version="1.0" encoding="utf-8"?>
<p:tagLst xmlns:a="http://schemas.openxmlformats.org/drawingml/2006/main" xmlns:r="http://schemas.openxmlformats.org/officeDocument/2006/relationships" xmlns:p="http://schemas.openxmlformats.org/presentationml/2006/main">
  <p:tag name="NUM" val="14"/>
</p:tagLst>
</file>

<file path=ppt/tags/tag49.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6"/>
</p:tagLst>
</file>

<file path=ppt/tags/tag51.xml><?xml version="1.0" encoding="utf-8"?>
<p:tagLst xmlns:a="http://schemas.openxmlformats.org/drawingml/2006/main" xmlns:r="http://schemas.openxmlformats.org/officeDocument/2006/relationships" xmlns:p="http://schemas.openxmlformats.org/presentationml/2006/main">
  <p:tag name="NUM" val="17"/>
</p:tagLst>
</file>

<file path=ppt/tags/tag52.xml><?xml version="1.0" encoding="utf-8"?>
<p:tagLst xmlns:a="http://schemas.openxmlformats.org/drawingml/2006/main" xmlns:r="http://schemas.openxmlformats.org/officeDocument/2006/relationships" xmlns:p="http://schemas.openxmlformats.org/presentationml/2006/main">
  <p:tag name="NUM" val="18"/>
</p:tagLst>
</file>

<file path=ppt/tags/tag53.xml><?xml version="1.0" encoding="utf-8"?>
<p:tagLst xmlns:a="http://schemas.openxmlformats.org/drawingml/2006/main" xmlns:r="http://schemas.openxmlformats.org/officeDocument/2006/relationships" xmlns:p="http://schemas.openxmlformats.org/presentationml/2006/main">
  <p:tag name="NUM" val="19"/>
</p:tagLst>
</file>

<file path=ppt/tags/tag54.xml><?xml version="1.0" encoding="utf-8"?>
<p:tagLst xmlns:a="http://schemas.openxmlformats.org/drawingml/2006/main" xmlns:r="http://schemas.openxmlformats.org/officeDocument/2006/relationships" xmlns:p="http://schemas.openxmlformats.org/presentationml/2006/main">
  <p:tag name="NUM" val="20"/>
</p:tagLst>
</file>

<file path=ppt/tags/tag55.xml><?xml version="1.0" encoding="utf-8"?>
<p:tagLst xmlns:a="http://schemas.openxmlformats.org/drawingml/2006/main" xmlns:r="http://schemas.openxmlformats.org/officeDocument/2006/relationships" xmlns:p="http://schemas.openxmlformats.org/presentationml/2006/main">
  <p:tag name="NUM" val="21"/>
</p:tagLst>
</file>

<file path=ppt/tags/tag56.xml><?xml version="1.0" encoding="utf-8"?>
<p:tagLst xmlns:a="http://schemas.openxmlformats.org/drawingml/2006/main" xmlns:r="http://schemas.openxmlformats.org/officeDocument/2006/relationships" xmlns:p="http://schemas.openxmlformats.org/presentationml/2006/main">
  <p:tag name="NUM" val="22"/>
</p:tagLst>
</file>

<file path=ppt/tags/tag57.xml><?xml version="1.0" encoding="utf-8"?>
<p:tagLst xmlns:a="http://schemas.openxmlformats.org/drawingml/2006/main" xmlns:r="http://schemas.openxmlformats.org/officeDocument/2006/relationships" xmlns:p="http://schemas.openxmlformats.org/presentationml/2006/main">
  <p:tag name="NUM" val="23"/>
</p:tagLst>
</file>

<file path=ppt/tags/tag58.xml><?xml version="1.0" encoding="utf-8"?>
<p:tagLst xmlns:a="http://schemas.openxmlformats.org/drawingml/2006/main" xmlns:r="http://schemas.openxmlformats.org/officeDocument/2006/relationships" xmlns:p="http://schemas.openxmlformats.org/presentationml/2006/main">
  <p:tag name="NUM" val="24"/>
</p:tagLst>
</file>

<file path=ppt/tags/tag59.xml><?xml version="1.0" encoding="utf-8"?>
<p:tagLst xmlns:a="http://schemas.openxmlformats.org/drawingml/2006/main" xmlns:r="http://schemas.openxmlformats.org/officeDocument/2006/relationships" xmlns:p="http://schemas.openxmlformats.org/presentationml/2006/main">
  <p:tag name="NUM" val="2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9"/>
</p:tagLst>
</file>

<file path=ppt/tags/tag69.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9"/>
</p:tagLst>
</file>

<file path=ppt/tags/tag79.xml><?xml version="1.0" encoding="utf-8"?>
<p:tagLst xmlns:a="http://schemas.openxmlformats.org/drawingml/2006/main" xmlns:r="http://schemas.openxmlformats.org/officeDocument/2006/relationships" xmlns:p="http://schemas.openxmlformats.org/presentationml/2006/main">
  <p:tag name="NUM" val="10"/>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12"/>
</p:tagLst>
</file>

<file path=ppt/tags/tag82.xml><?xml version="1.0" encoding="utf-8"?>
<p:tagLst xmlns:a="http://schemas.openxmlformats.org/drawingml/2006/main" xmlns:r="http://schemas.openxmlformats.org/officeDocument/2006/relationships" xmlns:p="http://schemas.openxmlformats.org/presentationml/2006/main">
  <p:tag name="NUM" val="13"/>
</p:tagLst>
</file>

<file path=ppt/tags/tag83.xml><?xml version="1.0" encoding="utf-8"?>
<p:tagLst xmlns:a="http://schemas.openxmlformats.org/drawingml/2006/main" xmlns:r="http://schemas.openxmlformats.org/officeDocument/2006/relationships" xmlns:p="http://schemas.openxmlformats.org/presentationml/2006/main">
  <p:tag name="NUM" val="14"/>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9"/>
</p:tagLst>
</file>

<file path=ppt/tags/tag93.xml><?xml version="1.0" encoding="utf-8"?>
<p:tagLst xmlns:a="http://schemas.openxmlformats.org/drawingml/2006/main" xmlns:r="http://schemas.openxmlformats.org/officeDocument/2006/relationships" xmlns:p="http://schemas.openxmlformats.org/presentationml/2006/main">
  <p:tag name="NUM" val="10"/>
</p:tagLst>
</file>

<file path=ppt/tags/tag94.xml><?xml version="1.0" encoding="utf-8"?>
<p:tagLst xmlns:a="http://schemas.openxmlformats.org/drawingml/2006/main" xmlns:r="http://schemas.openxmlformats.org/officeDocument/2006/relationships" xmlns:p="http://schemas.openxmlformats.org/presentationml/2006/main">
  <p:tag name="NUM" val="11"/>
</p:tagLst>
</file>

<file path=ppt/tags/tag95.xml><?xml version="1.0" encoding="utf-8"?>
<p:tagLst xmlns:a="http://schemas.openxmlformats.org/drawingml/2006/main" xmlns:r="http://schemas.openxmlformats.org/officeDocument/2006/relationships" xmlns:p="http://schemas.openxmlformats.org/presentationml/2006/main">
  <p:tag name="NUM" val="12"/>
</p:tagLst>
</file>

<file path=ppt/tags/tag96.xml><?xml version="1.0" encoding="utf-8"?>
<p:tagLst xmlns:a="http://schemas.openxmlformats.org/drawingml/2006/main" xmlns:r="http://schemas.openxmlformats.org/officeDocument/2006/relationships" xmlns:p="http://schemas.openxmlformats.org/presentationml/2006/main">
  <p:tag name="NUM" val="13"/>
</p:tagLst>
</file>

<file path=ppt/tags/tag97.xml><?xml version="1.0" encoding="utf-8"?>
<p:tagLst xmlns:a="http://schemas.openxmlformats.org/drawingml/2006/main" xmlns:r="http://schemas.openxmlformats.org/officeDocument/2006/relationships" xmlns:p="http://schemas.openxmlformats.org/presentationml/2006/main">
  <p:tag name="NUM" val="14"/>
</p:tagLst>
</file>

<file path=ppt/tags/tag98.xml><?xml version="1.0" encoding="utf-8"?>
<p:tagLst xmlns:a="http://schemas.openxmlformats.org/drawingml/2006/main" xmlns:r="http://schemas.openxmlformats.org/officeDocument/2006/relationships" xmlns:p="http://schemas.openxmlformats.org/presentationml/2006/main">
  <p:tag name="NUM" val="15"/>
</p:tagLst>
</file>

<file path=ppt/tags/tag99.xml><?xml version="1.0" encoding="utf-8"?>
<p:tagLst xmlns:a="http://schemas.openxmlformats.org/drawingml/2006/main" xmlns:r="http://schemas.openxmlformats.org/officeDocument/2006/relationships" xmlns:p="http://schemas.openxmlformats.org/presentationml/2006/main">
  <p:tag name="NUM" val="16"/>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id="{798B9833-14EE-4CA8-AE3A-D3BA06800105}" vid="{4CDAFB3B-148B-4140-8B5F-A68AC7474A68}"/>
    </a:ext>
  </a:extLst>
</a:theme>
</file>

<file path=ppt/theme/theme2.xml><?xml version="1.0" encoding="utf-8"?>
<a:theme xmlns:a="http://schemas.openxmlformats.org/drawingml/2006/main" name="1_blank">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VERVIEW_Gov of Digital Solns_APR15.pptx" id="{3F0E1028-9C76-47D8-AE53-6E130FFCBA72}" vid="{EDCA7BEA-B625-4647-B6DD-A39FAA7CED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3829</TotalTime>
  <Words>4224</Words>
  <Application>Microsoft Office PowerPoint</Application>
  <PresentationFormat>Widescreen</PresentationFormat>
  <Paragraphs>474</Paragraphs>
  <Slides>17</Slides>
  <Notes>17</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17</vt:i4>
      </vt:variant>
    </vt:vector>
  </HeadingPairs>
  <TitlesOfParts>
    <vt:vector size="33" baseType="lpstr">
      <vt:lpstr>Aharoni</vt:lpstr>
      <vt:lpstr>Arial</vt:lpstr>
      <vt:lpstr>Arial</vt:lpstr>
      <vt:lpstr>Calibri</vt:lpstr>
      <vt:lpstr>Century Gothic</vt:lpstr>
      <vt:lpstr>Comic Sans MS</vt:lpstr>
      <vt:lpstr>Fira</vt:lpstr>
      <vt:lpstr>Franklin Gothic Demi Cond</vt:lpstr>
      <vt:lpstr>Graphik</vt:lpstr>
      <vt:lpstr>Helvetica</vt:lpstr>
      <vt:lpstr>Segoe UI</vt:lpstr>
      <vt:lpstr>Times New Roman</vt:lpstr>
      <vt:lpstr>Verdana</vt:lpstr>
      <vt:lpstr>Wingdings</vt:lpstr>
      <vt:lpstr>Office Theme</vt:lpstr>
      <vt:lpstr>1_blank</vt:lpstr>
      <vt:lpstr>PowerPoint Presentation</vt:lpstr>
      <vt:lpstr>AI du GC : Aperçu</vt:lpstr>
      <vt:lpstr>PowerPoint Presentation</vt:lpstr>
      <vt:lpstr>Cadre de l’architecture intégrée du GC Cadre de l’architecture intégrée du gouvernement du Canada – Canada.ca</vt:lpstr>
      <vt:lpstr>PowerPoint Presentation</vt:lpstr>
      <vt:lpstr>PowerPoint Presentation</vt:lpstr>
      <vt:lpstr>PowerPoint Presentation</vt:lpstr>
      <vt:lpstr>Aperçu de la gouvernance </vt:lpstr>
      <vt:lpstr>PowerPoint Presentation</vt:lpstr>
      <vt:lpstr>Pourquoi nous faisons cela – Incidence précoce</vt:lpstr>
      <vt:lpstr>Facteurs opérationnels et le Modèle des Capacités Opérationnelles du GC…</vt:lpstr>
      <vt:lpstr>PowerPoint Presentation</vt:lpstr>
      <vt:lpstr>Quand venir au CEAI du GC? Architecture intégrée du GC/Conseil/Quand venir – wiki (gccollab.ca)</vt:lpstr>
      <vt:lpstr>PowerPoint Presentation</vt:lpstr>
      <vt:lpstr>PowerPoint Presentation</vt:lpstr>
      <vt:lpstr>PowerPoint Presentation</vt:lpstr>
      <vt:lpstr>PowerPoint Presentation</vt:lpstr>
    </vt:vector>
  </TitlesOfParts>
  <Company>TBS-SCT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Roberge, Nancy</dc:creator>
  <cp:lastModifiedBy>Graciane Tesniere</cp:lastModifiedBy>
  <cp:revision>154</cp:revision>
  <cp:lastPrinted>2015-12-14T14:59:28Z</cp:lastPrinted>
  <dcterms:created xsi:type="dcterms:W3CDTF">2021-11-15T18:53:43Z</dcterms:created>
  <dcterms:modified xsi:type="dcterms:W3CDTF">2022-05-09T16:28:36Z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ActionId">
    <vt:lpwstr>fc443f72-a4af-4966-9506-09020d56ec89</vt:lpwstr>
  </property>
  <property fmtid="{D5CDD505-2E9C-101B-9397-08002B2CF9AE}" pid="3" name="MSIP_Label_3515d617-256d-4284-aedb-1064be1c4b48_ContentBits">
    <vt:lpwstr>0</vt:lpwstr>
  </property>
  <property fmtid="{D5CDD505-2E9C-101B-9397-08002B2CF9AE}" pid="4" name="MSIP_Label_3515d617-256d-4284-aedb-1064be1c4b48_Enabled">
    <vt:lpwstr>true</vt:lpwstr>
  </property>
  <property fmtid="{D5CDD505-2E9C-101B-9397-08002B2CF9AE}" pid="5" name="MSIP_Label_3515d617-256d-4284-aedb-1064be1c4b48_Method">
    <vt:lpwstr>Privileged</vt:lpwstr>
  </property>
  <property fmtid="{D5CDD505-2E9C-101B-9397-08002B2CF9AE}" pid="6" name="MSIP_Label_3515d617-256d-4284-aedb-1064be1c4b48_Name">
    <vt:lpwstr>3515d617-256d-4284-aedb-1064be1c4b48</vt:lpwstr>
  </property>
  <property fmtid="{D5CDD505-2E9C-101B-9397-08002B2CF9AE}" pid="7" name="MSIP_Label_3515d617-256d-4284-aedb-1064be1c4b48_SetDate">
    <vt:lpwstr>2021-10-05T19:53:08Z</vt:lpwstr>
  </property>
  <property fmtid="{D5CDD505-2E9C-101B-9397-08002B2CF9AE}" pid="8" name="MSIP_Label_3515d617-256d-4284-aedb-1064be1c4b48_SiteId">
    <vt:lpwstr>6397df10-4595-4047-9c4f-03311282152b</vt:lpwstr>
  </property>
  <property fmtid="{D5CDD505-2E9C-101B-9397-08002B2CF9AE}" pid="9" name="MSIP_Label_dd4203d7-225b-41a9-8c54-a31e0ceca5df_ActionId">
    <vt:lpwstr>fc443f72-a4af-4966-9506-09020d56ec89</vt:lpwstr>
  </property>
  <property fmtid="{D5CDD505-2E9C-101B-9397-08002B2CF9AE}" pid="10" name="MSIP_Label_dd4203d7-225b-41a9-8c54-a31e0ceca5df_Application">
    <vt:lpwstr>Microsoft Azure Information Protection</vt:lpwstr>
  </property>
  <property fmtid="{D5CDD505-2E9C-101B-9397-08002B2CF9AE}" pid="11" name="MSIP_Label_dd4203d7-225b-41a9-8c54-a31e0ceca5df_Enabled">
    <vt:lpwstr>True</vt:lpwstr>
  </property>
  <property fmtid="{D5CDD505-2E9C-101B-9397-08002B2CF9AE}" pid="12" name="MSIP_Label_dd4203d7-225b-41a9-8c54-a31e0ceca5df_Extended_MSFT_Method">
    <vt:lpwstr>Manual</vt:lpwstr>
  </property>
  <property fmtid="{D5CDD505-2E9C-101B-9397-08002B2CF9AE}" pid="13" name="MSIP_Label_dd4203d7-225b-41a9-8c54-a31e0ceca5df_Name">
    <vt:lpwstr>NO MARKING VISIBLE</vt:lpwstr>
  </property>
  <property fmtid="{D5CDD505-2E9C-101B-9397-08002B2CF9AE}" pid="14" name="MSIP_Label_dd4203d7-225b-41a9-8c54-a31e0ceca5df_Owner">
    <vt:lpwstr>MYLAFLEU@tbs-sct.gc.ca</vt:lpwstr>
  </property>
  <property fmtid="{D5CDD505-2E9C-101B-9397-08002B2CF9AE}" pid="15" name="MSIP_Label_dd4203d7-225b-41a9-8c54-a31e0ceca5df_SetDate">
    <vt:lpwstr>2020-02-26T20:54:12.0218159Z</vt:lpwstr>
  </property>
  <property fmtid="{D5CDD505-2E9C-101B-9397-08002B2CF9AE}" pid="16" name="MSIP_Label_dd4203d7-225b-41a9-8c54-a31e0ceca5df_SiteId">
    <vt:lpwstr>6397df10-4595-4047-9c4f-03311282152b</vt:lpwstr>
  </property>
  <property fmtid="{D5CDD505-2E9C-101B-9397-08002B2CF9AE}" pid="17" name="SECCLASS">
    <vt:lpwstr>CLASSN</vt:lpwstr>
  </property>
  <property fmtid="{D5CDD505-2E9C-101B-9397-08002B2CF9AE}" pid="18" name="TBSSCTCLASSIFICATION">
    <vt:lpwstr>No Classification Selected</vt:lpwstr>
  </property>
  <property fmtid="{D5CDD505-2E9C-101B-9397-08002B2CF9AE}" pid="19" name="TitusGUID">
    <vt:lpwstr>0ae614d2-e518-4ef1-a5c0-a3bc3a01a186</vt:lpwstr>
  </property>
</Properties>
</file>