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6" r:id="rId2"/>
    <p:sldId id="796" r:id="rId3"/>
    <p:sldId id="800" r:id="rId4"/>
    <p:sldId id="798" r:id="rId5"/>
    <p:sldId id="805" r:id="rId6"/>
    <p:sldId id="807" r:id="rId7"/>
    <p:sldId id="799" r:id="rId8"/>
    <p:sldId id="812" r:id="rId9"/>
    <p:sldId id="806" r:id="rId10"/>
    <p:sldId id="813" r:id="rId11"/>
    <p:sldId id="814" r:id="rId12"/>
    <p:sldId id="816" r:id="rId13"/>
    <p:sldId id="810" r:id="rId14"/>
    <p:sldId id="808" r:id="rId15"/>
    <p:sldId id="81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C19FE14-8DF7-6106-1976-F48D74961776}" name="Sebastien Nadeau" initials="SN" userId="S::sebastien.nadeau@pc.gc.ca::41ac76bc-84da-420e-848f-5afdf98fc064" providerId="AD"/>
  <p188:author id="{5BC25088-4998-43FF-E6C1-69C807AD8852}" name="Michael Beaudet" initials="MB" userId="S::michael.beaudet@pc.gc.ca::3abf2a35-d4d6-43cf-8d2a-cf9d5f4a82ee" providerId="AD"/>
  <p188:author id="{A87E21C0-BD5F-8CE2-CA0D-F6117B7AB33C}" name="Michael St-Denis" initials="MSD" userId="S::michael.st-denis@pc.gc.ca::d097397f-5341-4385-adaf-c813e3be8a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000"/>
    <a:srgbClr val="FFBC37"/>
    <a:srgbClr val="66CCFF"/>
    <a:srgbClr val="632D09"/>
    <a:srgbClr val="FF99CC"/>
    <a:srgbClr val="F5C9FF"/>
    <a:srgbClr val="EDA3FF"/>
    <a:srgbClr val="FF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90327" autoAdjust="0"/>
  </p:normalViewPr>
  <p:slideViewPr>
    <p:cSldViewPr snapToGrid="0">
      <p:cViewPr varScale="1">
        <p:scale>
          <a:sx n="74" d="100"/>
          <a:sy n="74" d="100"/>
        </p:scale>
        <p:origin x="1046" y="53"/>
      </p:cViewPr>
      <p:guideLst/>
    </p:cSldViewPr>
  </p:slideViewPr>
  <p:outlineViewPr>
    <p:cViewPr>
      <p:scale>
        <a:sx n="33" d="100"/>
        <a:sy n="33" d="100"/>
      </p:scale>
      <p:origin x="0" y="-299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6"/>
    </p:cViewPr>
  </p:sorter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6180F-842E-4776-A05C-3DF39B60FF50}" type="datetimeFigureOut">
              <a:rPr lang="en-CA" smtClean="0"/>
              <a:t>2024-01-22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1C985-109F-4B08-B342-1DFC612595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095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8A70-033B-440B-A874-F6A3F03CAC87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5124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543FF-701B-48A9-8C50-7E49956A4BDA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5066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543FF-701B-48A9-8C50-7E49956A4BDA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9252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543FF-701B-48A9-8C50-7E49956A4BDA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0005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543FF-701B-48A9-8C50-7E49956A4BDA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1405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543FF-701B-48A9-8C50-7E49956A4BDA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5808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8A70-033B-440B-A874-F6A3F03CAC87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9542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543FF-701B-48A9-8C50-7E49956A4BDA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3804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543FF-701B-48A9-8C50-7E49956A4BDA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30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543FF-701B-48A9-8C50-7E49956A4BDA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8384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543FF-701B-48A9-8C50-7E49956A4BDA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5353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543FF-701B-48A9-8C50-7E49956A4BDA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6314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2013: launch of new (current) reservation service</a:t>
            </a:r>
          </a:p>
          <a:p>
            <a:r>
              <a:rPr lang="en-US" dirty="0"/>
              <a:t>2017: Canada150</a:t>
            </a:r>
          </a:p>
          <a:p>
            <a:r>
              <a:rPr lang="en-US" dirty="0"/>
              <a:t>2018: Addition of parking space reservations</a:t>
            </a:r>
          </a:p>
          <a:p>
            <a:r>
              <a:rPr lang="en-US" dirty="0"/>
              <a:t>2019: Whistlers campground (700+ campsites) closed for 2 years, 10% of all reservations</a:t>
            </a:r>
          </a:p>
          <a:p>
            <a:r>
              <a:rPr lang="en-US" dirty="0"/>
              <a:t>2020: COVID-19 closures, travel restrictions</a:t>
            </a:r>
          </a:p>
          <a:p>
            <a:r>
              <a:rPr lang="en-US" dirty="0"/>
              <a:t>2021: Addition of shuttle seat reservations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543FF-701B-48A9-8C50-7E49956A4BDA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0558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543FF-701B-48A9-8C50-7E49956A4BDA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939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543FF-701B-48A9-8C50-7E49956A4BDA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031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50CD6-984E-1A08-0925-68E12CB0C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A0AF8A-303A-25A0-D55D-5BF81CFDF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94ECD-FC83-71CB-D420-7E507617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37A8-B294-4C63-A8F8-207BDC252689}" type="datetimeFigureOut">
              <a:rPr lang="en-CA" smtClean="0"/>
              <a:t>2024-01-22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A1532-D48A-FB06-06EE-1EA76636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98631-C5AE-EE0C-F234-5C2AF9D07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75ED-AB9C-4D29-8A94-5AEC98F17E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6903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F715D-DACC-E416-10B9-A5EAAF80D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DAE04-2615-8921-E89E-0F24A012B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DF85F-C80E-7BF3-2AAA-BF5B3B9D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37A8-B294-4C63-A8F8-207BDC252689}" type="datetimeFigureOut">
              <a:rPr lang="en-CA" smtClean="0"/>
              <a:t>2024-01-22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D3632-7F5C-03D4-2CEF-731B9EC2B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D857D-C3CC-DA0A-96C3-7BCDEB3E6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75ED-AB9C-4D29-8A94-5AEC98F17E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1543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31C0B-1647-AFA6-C1B9-2B417FD31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545E7F-B9A9-C1C7-4FC1-E462E1400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9ADA1-0EAB-2C5E-3B61-EED596661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37A8-B294-4C63-A8F8-207BDC252689}" type="datetimeFigureOut">
              <a:rPr lang="en-CA" smtClean="0"/>
              <a:t>2024-01-22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C77F-3AF5-049A-0FCF-F0C094105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4F341-D996-03D1-2F3C-C6BD37B93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75ED-AB9C-4D29-8A94-5AEC98F17E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8191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E11">
    <p:bg>
      <p:bgPr>
        <a:solidFill>
          <a:srgbClr val="2B4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87596" y="1304227"/>
            <a:ext cx="10980627" cy="18004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5333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Click to add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5664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1541627" y="6324884"/>
            <a:ext cx="638861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02331D4B-F436-428B-A67B-030348AA8C70}" type="slidenum">
              <a:rPr lang="fr-CA" sz="1333" smtClean="0">
                <a:solidFill>
                  <a:schemeClr val="bg1"/>
                </a:solidFill>
              </a:rPr>
              <a:pPr/>
              <a:t>‹#›</a:t>
            </a:fld>
            <a:endParaRPr lang="fr-CA" sz="133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37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_E11">
    <p:bg>
      <p:bgPr>
        <a:solidFill>
          <a:srgbClr val="2B4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7" y="189092"/>
            <a:ext cx="950977" cy="735585"/>
          </a:xfrm>
          <a:prstGeom prst="rect">
            <a:avLst/>
          </a:prstGeom>
        </p:spPr>
      </p:pic>
      <p:sp>
        <p:nvSpPr>
          <p:cNvPr id="12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87596" y="907285"/>
            <a:ext cx="10980627" cy="18004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5333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Click to add title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87597" y="3153833"/>
            <a:ext cx="8169543" cy="31831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1541627" y="6324884"/>
            <a:ext cx="638861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02331D4B-F436-428B-A67B-030348AA8C70}" type="slidenum">
              <a:rPr lang="fr-CA" sz="1333" smtClean="0">
                <a:solidFill>
                  <a:schemeClr val="bg1"/>
                </a:solidFill>
              </a:rPr>
              <a:pPr/>
              <a:t>‹#›</a:t>
            </a:fld>
            <a:endParaRPr lang="fr-CA" sz="133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0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D60B-9ECF-54A7-4397-98287AE49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C084F-4A6A-C7FB-6965-9BF317828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3FC83-4B5C-DF9E-4C20-D73AD75B9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37A8-B294-4C63-A8F8-207BDC252689}" type="datetimeFigureOut">
              <a:rPr lang="en-CA" smtClean="0"/>
              <a:t>2024-01-22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00F0F-16EA-9971-5E8D-949F98E13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4C7D9-2F9E-302C-473A-6CDEB83BC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75ED-AB9C-4D29-8A94-5AEC98F17E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33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31964-4A64-9621-C3E1-0492BD33C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6F85F0-45F8-DB04-8D1B-A5BB1135C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8F40A-5756-ED5C-8FA4-90017391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37A8-B294-4C63-A8F8-207BDC252689}" type="datetimeFigureOut">
              <a:rPr lang="en-CA" smtClean="0"/>
              <a:t>2024-01-22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C3024-318B-954B-1D79-48829EEAE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12421-49B8-182A-12E8-BEE6CD7F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75ED-AB9C-4D29-8A94-5AEC98F17E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7350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73B51-E49E-8B82-2F0E-02FF435EF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4A811-96C6-5F9D-84A9-9F80D5355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E5FBA2-8C90-A7CA-5640-0E5DA3FCD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05ABA-B281-AC2C-0A28-0367B6A49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37A8-B294-4C63-A8F8-207BDC252689}" type="datetimeFigureOut">
              <a:rPr lang="en-CA" smtClean="0"/>
              <a:t>2024-01-22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78AB8-AEF0-AB32-7742-760BF26C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D95D6-FBF9-D572-5F5A-5A2DDB39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75ED-AB9C-4D29-8A94-5AEC98F17E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932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3285C-82DC-8D8F-D2C7-C0AA9B0B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E9820-B675-BA63-94A2-0EDEAAEE4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CA4797-0F77-A689-0605-A269F6185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8BC026-A6E3-9E27-0464-7A88C0A2C0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D88D99-2E27-EF43-FAE7-DF13F419C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3F1227-69C2-EED2-C622-654A60DFE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37A8-B294-4C63-A8F8-207BDC252689}" type="datetimeFigureOut">
              <a:rPr lang="en-CA" smtClean="0"/>
              <a:t>2024-01-22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ECF5D-8F7E-9401-E4F4-DC2789C6B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0B160B-A371-C749-23E9-67F5089C9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75ED-AB9C-4D29-8A94-5AEC98F17E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375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061CF-DA0F-05D9-CE77-AED5A391F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6C4699-1E68-DB12-ADCD-C39F189E2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37A8-B294-4C63-A8F8-207BDC252689}" type="datetimeFigureOut">
              <a:rPr lang="en-CA" smtClean="0"/>
              <a:t>2024-01-22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E4391B-9830-9A19-01C6-863E8307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70777-9191-23B9-1E25-B5C14A25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75ED-AB9C-4D29-8A94-5AEC98F17E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06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AED37B-05AE-D0DE-5EA4-7503BC4BA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37A8-B294-4C63-A8F8-207BDC252689}" type="datetimeFigureOut">
              <a:rPr lang="en-CA" smtClean="0"/>
              <a:t>2024-01-22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988FB6-8F07-A6C4-78B4-2FDE2B58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6135C-8E6C-8EC0-2738-A89676B5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75ED-AB9C-4D29-8A94-5AEC98F17E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5465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E80D8-135F-247B-80D5-A387AA9E4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70FA6-1252-325D-0B88-F4C9BB321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1EC42-F0AC-FB54-5F8F-FFE50A425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4C4A8A-B7F1-DF1B-D200-A1782E843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37A8-B294-4C63-A8F8-207BDC252689}" type="datetimeFigureOut">
              <a:rPr lang="en-CA" smtClean="0"/>
              <a:t>2024-01-22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5F5A4-0FE7-7445-2E90-B3406EC65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56FB8-2662-177A-FA62-DB0B48857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75ED-AB9C-4D29-8A94-5AEC98F17E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219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67FA1-44B4-E80F-5142-7E3085FB8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EA5A67-9E6D-FF1A-122E-3EA7BA38EF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59AC5F-0821-D4C5-D68B-2DAC91E54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9C9A4-EB31-6218-CE53-3B8CFBCF7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37A8-B294-4C63-A8F8-207BDC252689}" type="datetimeFigureOut">
              <a:rPr lang="en-CA" smtClean="0"/>
              <a:t>2024-01-22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382CA-A678-BB11-DC9F-F0AC7822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97799-97D1-0A40-9A40-6EAF95D3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75ED-AB9C-4D29-8A94-5AEC98F17E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153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9A9780-2A6B-82E8-C015-182E34174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C96F6-703D-5731-04B9-1BE5694E1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AF120-0F29-D03C-1B86-74FBA4919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E37A8-B294-4C63-A8F8-207BDC252689}" type="datetimeFigureOut">
              <a:rPr lang="en-CA" smtClean="0"/>
              <a:t>2024-01-22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98DFF-009F-D484-26E6-5AF836D6C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D3AD7-B8ED-38D1-C37E-DD05547208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375ED-AB9C-4D29-8A94-5AEC98F17E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829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reservation.pc.gc.c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44422" y="1422445"/>
            <a:ext cx="10503156" cy="1800477"/>
          </a:xfrm>
        </p:spPr>
        <p:txBody>
          <a:bodyPr>
            <a:normAutofit/>
          </a:bodyPr>
          <a:lstStyle/>
          <a:p>
            <a:pPr algn="l"/>
            <a:r>
              <a:rPr lang="en-CA" sz="2400" b="1" i="0" dirty="0">
                <a:effectLst/>
                <a:latin typeface="Open Sans ExtraBold" panose="020B0604020202020204" pitchFamily="34" charset="0"/>
              </a:rPr>
              <a:t>20</a:t>
            </a:r>
            <a:r>
              <a:rPr lang="en-CA" sz="2400" b="1" i="0" dirty="0">
                <a:solidFill>
                  <a:srgbClr val="00A69C"/>
                </a:solidFill>
                <a:effectLst/>
                <a:latin typeface="Open Sans ExtraBold" panose="020B0604020202020204" pitchFamily="34" charset="0"/>
              </a:rPr>
              <a:t>24</a:t>
            </a:r>
          </a:p>
          <a:p>
            <a:pPr algn="l"/>
            <a:r>
              <a:rPr lang="en-CA" sz="2400" b="1" i="0" dirty="0">
                <a:solidFill>
                  <a:srgbClr val="00A69C"/>
                </a:solidFill>
                <a:effectLst/>
                <a:latin typeface="Open Sans" panose="020B0606030504020204" pitchFamily="34" charset="0"/>
              </a:rPr>
              <a:t>DIGITAL</a:t>
            </a:r>
            <a:r>
              <a:rPr lang="en-CA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CA" sz="2400" b="1" i="0" dirty="0">
                <a:effectLst/>
                <a:latin typeface="Open Sans" panose="020B0606030504020204" pitchFamily="34" charset="0"/>
              </a:rPr>
              <a:t>GOVERNMENT LEADERS SUMMIT</a:t>
            </a:r>
            <a:endParaRPr lang="en-US" sz="3600" dirty="0">
              <a:latin typeface="HelveticaNeue LT 55 Roman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sz="2400" dirty="0">
                <a:latin typeface="HelveticaNeue LT 55 Roman" panose="020B0604020202020204" pitchFamily="34" charset="0"/>
              </a:rPr>
              <a:t>Parks Canada Reservation Service (PCRS)</a:t>
            </a:r>
          </a:p>
          <a:p>
            <a:pPr algn="ctr"/>
            <a:r>
              <a:rPr lang="en-US" sz="2400" dirty="0">
                <a:latin typeface="HelveticaNeue LT 55 Roman" panose="020B0604020202020204" pitchFamily="34" charset="0"/>
              </a:rPr>
              <a:t>January 29-30, 2024</a:t>
            </a:r>
            <a:endParaRPr lang="en-US" sz="2667" dirty="0"/>
          </a:p>
          <a:p>
            <a:endParaRPr lang="en-US" sz="2133" dirty="0">
              <a:latin typeface="+mn-lt"/>
            </a:endParaRPr>
          </a:p>
          <a:p>
            <a:endParaRPr lang="en-US" sz="2133" dirty="0">
              <a:latin typeface="+mn-lt"/>
            </a:endParaRPr>
          </a:p>
          <a:p>
            <a:endParaRPr lang="en-US" sz="2133" dirty="0">
              <a:latin typeface="+mn-lt"/>
            </a:endParaRPr>
          </a:p>
          <a:p>
            <a:endParaRPr lang="en-US" sz="2133" dirty="0">
              <a:latin typeface="+mn-lt"/>
            </a:endParaRPr>
          </a:p>
          <a:p>
            <a:endParaRPr lang="en-US" sz="2133" dirty="0">
              <a:latin typeface="+mn-lt"/>
            </a:endParaRPr>
          </a:p>
          <a:p>
            <a:endParaRPr lang="en-US" sz="2133" dirty="0">
              <a:latin typeface="+mn-lt"/>
            </a:endParaRPr>
          </a:p>
          <a:p>
            <a:endParaRPr lang="en-US" sz="2133" dirty="0">
              <a:latin typeface="+mn-lt"/>
            </a:endParaRPr>
          </a:p>
          <a:p>
            <a:endParaRPr lang="en-US" sz="2133" dirty="0">
              <a:latin typeface="+mn-lt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6942378" y="5563259"/>
            <a:ext cx="3503757" cy="107215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133" dirty="0">
                <a:solidFill>
                  <a:schemeClr val="bg1"/>
                </a:solidFill>
                <a:latin typeface="Georgia" panose="02040502050405020303" pitchFamily="18" charset="0"/>
              </a:rPr>
              <a:t>Michael Beaudet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CA" sz="1467" dirty="0">
                <a:solidFill>
                  <a:schemeClr val="bg1"/>
                </a:solidFill>
                <a:latin typeface="Georgia" panose="02040502050405020303" pitchFamily="18" charset="0"/>
              </a:rPr>
              <a:t>Advisor, Digital Transaction </a:t>
            </a:r>
            <a:r>
              <a:rPr lang="fr-CA" sz="1467" dirty="0" err="1">
                <a:solidFill>
                  <a:schemeClr val="bg1"/>
                </a:solidFill>
                <a:latin typeface="Georgia" panose="02040502050405020303" pitchFamily="18" charset="0"/>
              </a:rPr>
              <a:t>Renewal</a:t>
            </a:r>
            <a:endParaRPr lang="fr-CA" sz="1467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fr-CA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2C36790E-6B06-6D75-6646-325D0B9D0BF4}"/>
              </a:ext>
            </a:extLst>
          </p:cNvPr>
          <p:cNvSpPr txBox="1">
            <a:spLocks/>
          </p:cNvSpPr>
          <p:nvPr/>
        </p:nvSpPr>
        <p:spPr>
          <a:xfrm>
            <a:off x="2699808" y="5563258"/>
            <a:ext cx="3503757" cy="107215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133" dirty="0">
                <a:solidFill>
                  <a:schemeClr val="bg1"/>
                </a:solidFill>
                <a:latin typeface="Georgia" panose="02040502050405020303" pitchFamily="18" charset="0"/>
              </a:rPr>
              <a:t>Marie-Hélène Brisson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CA" sz="1467" dirty="0" err="1">
                <a:solidFill>
                  <a:schemeClr val="bg1"/>
                </a:solidFill>
                <a:latin typeface="Georgia" panose="02040502050405020303" pitchFamily="18" charset="0"/>
              </a:rPr>
              <a:t>Director</a:t>
            </a:r>
            <a:r>
              <a:rPr lang="fr-CA" sz="1467" dirty="0">
                <a:solidFill>
                  <a:schemeClr val="bg1"/>
                </a:solidFill>
                <a:latin typeface="Georgia" panose="02040502050405020303" pitchFamily="18" charset="0"/>
              </a:rPr>
              <a:t>, Visitor </a:t>
            </a:r>
            <a:r>
              <a:rPr lang="fr-CA" sz="1467" dirty="0" err="1">
                <a:solidFill>
                  <a:schemeClr val="bg1"/>
                </a:solidFill>
                <a:latin typeface="Georgia" panose="02040502050405020303" pitchFamily="18" charset="0"/>
              </a:rPr>
              <a:t>Experience</a:t>
            </a:r>
            <a:endParaRPr lang="fr-CA" sz="1467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fr-CA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34AF7ADF-6B79-CE45-D3C0-16D57B556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779" y="3377421"/>
            <a:ext cx="4120221" cy="17532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5A00D2-86BA-86D1-04AA-E502C9B817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671" r="5380" b="262"/>
          <a:stretch/>
        </p:blipFill>
        <p:spPr>
          <a:xfrm>
            <a:off x="4068740" y="3374743"/>
            <a:ext cx="4003039" cy="175320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4F8AE6E-4584-29E6-655E-780A0BAE62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7420"/>
            <a:ext cx="2629801" cy="17532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0AC89D33-B812-D357-729F-5C1A8FA75D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2"/>
          <a:stretch/>
        </p:blipFill>
        <p:spPr>
          <a:xfrm>
            <a:off x="2495492" y="3380099"/>
            <a:ext cx="1772208" cy="17532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7587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E20ADF-EF75-D392-9CF3-4ACBBDB12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Success of PCRS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FBB9C-A14C-6F2C-4425-8300582048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596" y="1807523"/>
            <a:ext cx="11135480" cy="428828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CA" sz="2800" dirty="0">
                <a:latin typeface="Calibri" panose="020F0502020204030204" pitchFamily="34" charset="0"/>
                <a:ea typeface="Calibri" panose="020F0502020204030204" pitchFamily="34" charset="0"/>
              </a:rPr>
              <a:t>Aligning the online sign-in process with our users’ expectations: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200" dirty="0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CA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uccessfully petitioned TB EARB for a simpler </a:t>
            </a:r>
            <a:r>
              <a:rPr lang="en-CA" sz="2200" dirty="0">
                <a:latin typeface="Calibri" panose="020F0502020204030204" pitchFamily="34" charset="0"/>
                <a:ea typeface="Calibri" panose="020F0502020204030204" pitchFamily="34" charset="0"/>
              </a:rPr>
              <a:t>online sign-in process, resulting in a </a:t>
            </a:r>
            <a:r>
              <a:rPr lang="en-CA" sz="2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GCKey</a:t>
            </a:r>
            <a:r>
              <a:rPr lang="en-CA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/Interac ID </a:t>
            </a:r>
            <a:r>
              <a:rPr lang="en-CA" sz="2200" b="1" dirty="0">
                <a:solidFill>
                  <a:srgbClr val="00B050"/>
                </a:solidFill>
                <a:latin typeface="Calibri" panose="020F0502020204030204" pitchFamily="34" charset="0"/>
              </a:rPr>
              <a:t>exemption</a:t>
            </a:r>
            <a:r>
              <a:rPr lang="en-CA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CA" sz="2200" dirty="0">
                <a:latin typeface="Calibri" panose="020F0502020204030204" pitchFamily="34" charset="0"/>
                <a:ea typeface="Calibri" panose="020F0502020204030204" pitchFamily="34" charset="0"/>
              </a:rPr>
              <a:t>permitt</a:t>
            </a:r>
            <a:r>
              <a:rPr lang="en-CA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ing the use of social media sign-in</a:t>
            </a:r>
          </a:p>
          <a:p>
            <a:pPr>
              <a:spcBef>
                <a:spcPts val="600"/>
              </a:spcBef>
            </a:pPr>
            <a:endParaRPr lang="en-CA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542223-BF17-4FA6-5A8B-FC9B464B2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316" y="3180059"/>
            <a:ext cx="4892198" cy="356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1837EE-F9DF-206F-F7E9-23CBBABC4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4054" y="3161581"/>
            <a:ext cx="2250347" cy="3564000"/>
          </a:xfrm>
          <a:prstGeom prst="rect">
            <a:avLst/>
          </a:prstGeom>
        </p:spPr>
      </p:pic>
      <p:sp>
        <p:nvSpPr>
          <p:cNvPr id="9" name="Plus Sign 8">
            <a:extLst>
              <a:ext uri="{FF2B5EF4-FFF2-40B4-BE49-F238E27FC236}">
                <a16:creationId xmlns:a16="http://schemas.microsoft.com/office/drawing/2014/main" id="{7A3802BD-8B98-A155-8DB8-CFA992754317}"/>
              </a:ext>
            </a:extLst>
          </p:cNvPr>
          <p:cNvSpPr/>
          <p:nvPr/>
        </p:nvSpPr>
        <p:spPr>
          <a:xfrm>
            <a:off x="6587957" y="4434426"/>
            <a:ext cx="1080654" cy="1018309"/>
          </a:xfrm>
          <a:prstGeom prst="mathPlus">
            <a:avLst>
              <a:gd name="adj1" fmla="val 1331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5375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E20ADF-EF75-D392-9CF3-4ACBBDB12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PCRS Renewal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FBB9C-A14C-6F2C-4425-8300582048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596" y="1953490"/>
            <a:ext cx="11434685" cy="490450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CA" sz="3000" dirty="0"/>
              <a:t>In 2018, Parks Canada began the process to procure a new PCRS:</a:t>
            </a:r>
          </a:p>
          <a:p>
            <a:pPr marL="1028700" lvl="1" indent="-342900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CA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Dedicated staff </a:t>
            </a:r>
            <a:r>
              <a:rPr lang="en-CA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(ongoing PCRS operations do not suffer)</a:t>
            </a:r>
          </a:p>
          <a:p>
            <a:pPr marL="1028700" lvl="1" indent="-342900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CA" b="1" dirty="0">
                <a:solidFill>
                  <a:srgbClr val="00B050"/>
                </a:solidFill>
              </a:rPr>
              <a:t>Early and ongoing collaboration </a:t>
            </a:r>
            <a:r>
              <a:rPr lang="en-CA" dirty="0">
                <a:solidFill>
                  <a:schemeClr val="bg1"/>
                </a:solidFill>
              </a:rPr>
              <a:t>between Visitor Experience branch (user experience) and OCIO (technical requirements, modern standards, etc.)</a:t>
            </a:r>
          </a:p>
          <a:p>
            <a:pPr>
              <a:spcBef>
                <a:spcPts val="1200"/>
              </a:spcBef>
            </a:pPr>
            <a:r>
              <a:rPr lang="en-US" sz="3000" dirty="0"/>
              <a:t>Why a SaaS Solution?</a:t>
            </a:r>
          </a:p>
          <a:p>
            <a:pPr marL="1028700" lvl="1" indent="-342900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Expertise → PC can learn from vendor’s experience with other clients</a:t>
            </a:r>
          </a:p>
          <a:p>
            <a:pPr marL="1028700" lvl="1" indent="-342900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Shared goals → PC benefits from enhancements for other clients</a:t>
            </a:r>
          </a:p>
          <a:p>
            <a:pPr marL="1028700" lvl="1" indent="-342900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Familiar interface for users of other solutions</a:t>
            </a:r>
          </a:p>
          <a:p>
            <a:pPr marL="1028700" lvl="1" indent="-342900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Feedback → industry peers have moved away from custom-built solutions</a:t>
            </a:r>
          </a:p>
          <a:p>
            <a:pPr marL="1028700" lvl="1" indent="-342900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Evergreen solution → vendor is responsible to follow evolving industry standards</a:t>
            </a:r>
          </a:p>
          <a:p>
            <a:pPr marL="1703388" lvl="2" indent="-342900">
              <a:spcBef>
                <a:spcPts val="600"/>
              </a:spcBef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In 2017, our vendor migrated the PCRS to MS Azure cloud servers:</a:t>
            </a:r>
          </a:p>
          <a:p>
            <a:pPr marL="2160588" lvl="3" indent="-342900">
              <a:spcBef>
                <a:spcPts val="600"/>
              </a:spcBef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Increased flexibility to deal with demand spikes, develop new test environments, etc.</a:t>
            </a:r>
            <a:endParaRPr lang="en-CA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89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E20ADF-EF75-D392-9CF3-4ACBBDB12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PCRS Renewal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FBB9C-A14C-6F2C-4425-8300582048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596" y="1953491"/>
            <a:ext cx="11434685" cy="3377045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</a:pPr>
            <a:r>
              <a:rPr lang="en-CA" sz="3100" dirty="0"/>
              <a:t>In 2023, Parks Canada awarded our new PCRS contract for the next 10 years:</a:t>
            </a:r>
          </a:p>
          <a:p>
            <a:pPr marL="1028700" lvl="1" indent="-342900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CA" sz="2600" dirty="0">
                <a:solidFill>
                  <a:schemeClr val="bg1"/>
                </a:solidFill>
              </a:rPr>
              <a:t>Months of </a:t>
            </a:r>
            <a:r>
              <a:rPr lang="en-CA" sz="2600" b="1" dirty="0">
                <a:solidFill>
                  <a:srgbClr val="00B050"/>
                </a:solidFill>
                <a:latin typeface="Calibri" panose="020F0502020204030204" pitchFamily="34" charset="0"/>
              </a:rPr>
              <a:t>collaboration and research with colleagues </a:t>
            </a:r>
            <a:r>
              <a:rPr lang="en-CA" sz="2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 provincial parks, US state parks and internationally</a:t>
            </a:r>
          </a:p>
          <a:p>
            <a:pPr marL="1028700" lvl="1" indent="-342900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CA" sz="2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Internal working group of </a:t>
            </a:r>
            <a:r>
              <a:rPr lang="en-CA" sz="26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subject</a:t>
            </a:r>
            <a:r>
              <a:rPr lang="en-CA" sz="2600" b="1" dirty="0">
                <a:solidFill>
                  <a:srgbClr val="00B050"/>
                </a:solidFill>
                <a:latin typeface="Calibri" panose="020F0502020204030204" pitchFamily="34" charset="0"/>
              </a:rPr>
              <a:t> experts </a:t>
            </a:r>
            <a:r>
              <a:rPr lang="en-CA" sz="2600" dirty="0">
                <a:solidFill>
                  <a:schemeClr val="bg1"/>
                </a:solidFill>
                <a:latin typeface="Calibri" panose="020F0502020204030204" pitchFamily="34" charset="0"/>
              </a:rPr>
              <a:t>helped </a:t>
            </a:r>
            <a:r>
              <a:rPr lang="en-CA" sz="2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identify ‘must-haves’ vs. ‘nice-to-haves’</a:t>
            </a:r>
          </a:p>
          <a:p>
            <a:pPr marL="1028700" lvl="1" indent="-342900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CA" sz="2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Supported by a </a:t>
            </a:r>
            <a:r>
              <a:rPr lang="en-CA" sz="2600" b="1" dirty="0">
                <a:solidFill>
                  <a:srgbClr val="00B050"/>
                </a:solidFill>
                <a:latin typeface="Calibri" panose="020F0502020204030204" pitchFamily="34" charset="0"/>
              </a:rPr>
              <a:t>strong procurement team </a:t>
            </a:r>
            <a:r>
              <a:rPr lang="en-CA" sz="2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at PSPC, with internal contracting expertise called on as-needed</a:t>
            </a:r>
          </a:p>
          <a:p>
            <a:pPr marL="1028700" lvl="1" indent="-342900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CA" sz="2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Conducted </a:t>
            </a:r>
            <a:r>
              <a:rPr lang="en-CA" sz="2600" b="1" dirty="0">
                <a:solidFill>
                  <a:srgbClr val="00B050"/>
                </a:solidFill>
                <a:latin typeface="Calibri" panose="020F0502020204030204" pitchFamily="34" charset="0"/>
              </a:rPr>
              <a:t>procurement RFI and RRR </a:t>
            </a:r>
            <a:r>
              <a:rPr lang="en-CA" sz="2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 ensure our needs aligned with what the industry can provide</a:t>
            </a:r>
          </a:p>
          <a:p>
            <a:pPr marL="1028700" lvl="1" indent="-342900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CA" sz="2600" b="1" dirty="0">
                <a:solidFill>
                  <a:srgbClr val="00B050"/>
                </a:solidFill>
                <a:latin typeface="Calibri" panose="020F0502020204030204" pitchFamily="34" charset="0"/>
              </a:rPr>
              <a:t>ITQ phase </a:t>
            </a:r>
            <a:r>
              <a:rPr lang="en-CA" sz="2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narrowed the scope to only experienced vendors: more efficient process</a:t>
            </a:r>
          </a:p>
          <a:p>
            <a:pPr marL="1028700" lvl="1" indent="-342900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CA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28700" lvl="1" indent="-342900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CA" sz="2133" dirty="0">
              <a:solidFill>
                <a:schemeClr val="bg1"/>
              </a:solidFill>
            </a:endParaRPr>
          </a:p>
          <a:p>
            <a:pPr marL="1600200" lvl="2" indent="-457200">
              <a:spcBef>
                <a:spcPts val="600"/>
              </a:spcBef>
            </a:pPr>
            <a:endParaRPr lang="en-CA" sz="2133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4BCA72-8AF2-3C8D-6840-A7F9831902D6}"/>
              </a:ext>
            </a:extLst>
          </p:cNvPr>
          <p:cNvGrpSpPr/>
          <p:nvPr/>
        </p:nvGrpSpPr>
        <p:grpSpPr>
          <a:xfrm>
            <a:off x="675407" y="5340928"/>
            <a:ext cx="10835477" cy="1338978"/>
            <a:chOff x="403114" y="4897006"/>
            <a:chExt cx="11509866" cy="1440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CC533A0-B7BE-E9DD-6938-27C939B86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114" y="4897006"/>
              <a:ext cx="7857781" cy="1440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E8B3607-AE1A-7827-7DC5-F28287196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0895" y="4897006"/>
              <a:ext cx="3652085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5072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E20ADF-EF75-D392-9CF3-4ACBBDB12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Looking to the Future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FBB9C-A14C-6F2C-4425-8300582048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597" y="2048719"/>
            <a:ext cx="11268430" cy="4632636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Our Visitor Journey researched showed that first-time visitors engaged in much more planning prior to their trip vs. repeat visitors, and encountered more challenges. </a:t>
            </a:r>
          </a:p>
          <a:p>
            <a:pPr marL="1143000" lvl="1" indent="-457200">
              <a:spcBef>
                <a:spcPts val="600"/>
              </a:spcBef>
            </a:pPr>
            <a:r>
              <a:rPr lang="en-US" sz="2266" dirty="0">
                <a:solidFill>
                  <a:schemeClr val="bg1"/>
                </a:solidFill>
              </a:rPr>
              <a:t>Through improvements in usability, communications, cross-promotion and third-party integration, Parks Canada aims to </a:t>
            </a:r>
            <a:r>
              <a:rPr lang="en-US" sz="2266" b="1" dirty="0">
                <a:solidFill>
                  <a:srgbClr val="00B050"/>
                </a:solidFill>
              </a:rPr>
              <a:t>improve the experience for first-time visitors </a:t>
            </a:r>
            <a:r>
              <a:rPr lang="en-US" sz="2266" dirty="0">
                <a:solidFill>
                  <a:schemeClr val="bg1"/>
                </a:solidFill>
              </a:rPr>
              <a:t>and increase revenue and engagement at PC-managed locations.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On-site staff are highly valued, and their </a:t>
            </a:r>
            <a:r>
              <a:rPr lang="en-CA" sz="2800" dirty="0"/>
              <a:t>absence can be felt</a:t>
            </a:r>
          </a:p>
          <a:p>
            <a:pPr marL="1143000" lvl="1" indent="-457200">
              <a:spcBef>
                <a:spcPts val="600"/>
              </a:spcBef>
            </a:pPr>
            <a:r>
              <a:rPr lang="en-US" sz="2266" dirty="0">
                <a:solidFill>
                  <a:schemeClr val="bg1"/>
                </a:solidFill>
              </a:rPr>
              <a:t>The new PCRS will host more of Parks Canada’s activities and products under one solution (and one contract), allowing staff to spend less time performing administrative and transactional work, </a:t>
            </a:r>
            <a:r>
              <a:rPr lang="en-US" sz="2266" b="1" dirty="0">
                <a:solidFill>
                  <a:srgbClr val="00B050"/>
                </a:solidFill>
              </a:rPr>
              <a:t>freeing staff to focus on on-site visitor needs</a:t>
            </a:r>
            <a:endParaRPr lang="en-CA" sz="2266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09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E20ADF-EF75-D392-9CF3-4ACBBDB12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Looking to the Future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FBB9C-A14C-6F2C-4425-8300582048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995" y="1880756"/>
            <a:ext cx="5948286" cy="4977244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CA" sz="2600" dirty="0">
                <a:solidFill>
                  <a:schemeClr val="bg1"/>
                </a:solidFill>
              </a:rPr>
              <a:t>Maintain core of flexible campsite reservations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CA" sz="2600" dirty="0">
                <a:solidFill>
                  <a:schemeClr val="bg1"/>
                </a:solidFill>
              </a:rPr>
              <a:t>Expand the variety of offers and products available online → “one-stop shop”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CA" sz="2600" dirty="0">
                <a:solidFill>
                  <a:schemeClr val="bg1"/>
                </a:solidFill>
              </a:rPr>
              <a:t>Improved user experience for our visitors:</a:t>
            </a:r>
          </a:p>
          <a:p>
            <a:pPr marL="1143000" lvl="1" indent="-457200"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Availability alerts</a:t>
            </a:r>
            <a:endParaRPr lang="en-CA" dirty="0">
              <a:solidFill>
                <a:schemeClr val="bg1"/>
              </a:solidFill>
            </a:endParaRPr>
          </a:p>
          <a:p>
            <a:pPr marL="1143000" lvl="1" indent="-457200"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</a:pPr>
            <a:r>
              <a:rPr lang="en-CA" dirty="0">
                <a:solidFill>
                  <a:schemeClr val="bg1"/>
                </a:solidFill>
              </a:rPr>
              <a:t>Targeted communications &amp; promotions</a:t>
            </a:r>
          </a:p>
          <a:p>
            <a:pPr marL="1143000" lvl="1" indent="-457200"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</a:pPr>
            <a:r>
              <a:rPr lang="en-CA" dirty="0">
                <a:solidFill>
                  <a:schemeClr val="bg1"/>
                </a:solidFill>
              </a:rPr>
              <a:t>Improved mobile functionality</a:t>
            </a:r>
          </a:p>
          <a:p>
            <a:pPr marL="1143000" lvl="1" indent="-457200"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Support for tour operators: payment-on-account, custom business rules, etc.</a:t>
            </a:r>
            <a:endParaRPr lang="en-CA" dirty="0">
              <a:solidFill>
                <a:schemeClr val="bg1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CA" sz="2600" dirty="0">
                <a:solidFill>
                  <a:schemeClr val="bg1"/>
                </a:solidFill>
              </a:rPr>
              <a:t>Improved integrations with third-party software:</a:t>
            </a:r>
          </a:p>
          <a:p>
            <a:pPr marL="1143000" lvl="1" indent="-457200">
              <a:lnSpc>
                <a:spcPct val="110000"/>
              </a:lnSpc>
              <a:spcBef>
                <a:spcPts val="0"/>
              </a:spcBef>
            </a:pPr>
            <a:r>
              <a:rPr lang="en-CA" dirty="0">
                <a:solidFill>
                  <a:schemeClr val="bg1"/>
                </a:solidFill>
              </a:rPr>
              <a:t>Parks Canada point-of-sale solution</a:t>
            </a:r>
          </a:p>
          <a:p>
            <a:pPr marL="1143000" lvl="1" indent="-457200">
              <a:lnSpc>
                <a:spcPct val="110000"/>
              </a:lnSpc>
              <a:spcBef>
                <a:spcPts val="0"/>
              </a:spcBef>
            </a:pPr>
            <a:r>
              <a:rPr lang="en-CA" dirty="0">
                <a:solidFill>
                  <a:schemeClr val="bg1"/>
                </a:solidFill>
              </a:rPr>
              <a:t>Parks Canada mobile app</a:t>
            </a:r>
          </a:p>
          <a:p>
            <a:pPr marL="1143000" lvl="1" indent="-457200">
              <a:lnSpc>
                <a:spcPct val="110000"/>
              </a:lnSpc>
              <a:spcBef>
                <a:spcPts val="0"/>
              </a:spcBef>
            </a:pPr>
            <a:r>
              <a:rPr lang="en-CA" dirty="0">
                <a:solidFill>
                  <a:schemeClr val="bg1"/>
                </a:solidFill>
              </a:rPr>
              <a:t>Annual pass print provider</a:t>
            </a:r>
          </a:p>
          <a:p>
            <a:pPr marL="1143000" lvl="1" indent="-457200">
              <a:lnSpc>
                <a:spcPct val="110000"/>
              </a:lnSpc>
              <a:spcBef>
                <a:spcPts val="0"/>
              </a:spcBef>
            </a:pPr>
            <a:r>
              <a:rPr lang="en-CA" dirty="0">
                <a:solidFill>
                  <a:schemeClr val="bg1"/>
                </a:solidFill>
              </a:rPr>
              <a:t>Automated entry gates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4709B8-E986-C4FA-E531-0CEAE21BB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565" y="760467"/>
            <a:ext cx="5874326" cy="559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71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44422" y="1422446"/>
            <a:ext cx="10503156" cy="116715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600" dirty="0">
                <a:latin typeface="HelveticaNeue LT 55 Roman" panose="020B0604020202020204" pitchFamily="34" charset="0"/>
              </a:rPr>
              <a:t>Parks Canada Reservation Service</a:t>
            </a:r>
            <a:endParaRPr lang="en-US" sz="3600" dirty="0">
              <a:latin typeface="+mn-lt"/>
            </a:endParaRPr>
          </a:p>
          <a:p>
            <a:r>
              <a:rPr lang="en-US" sz="2800" dirty="0">
                <a:solidFill>
                  <a:schemeClr val="accent5"/>
                </a:solidFill>
                <a:latin typeface="+mn-lt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reservation.pc.gc.ca </a:t>
            </a:r>
            <a:endParaRPr lang="en-US" sz="2800" dirty="0">
              <a:solidFill>
                <a:schemeClr val="accent5"/>
              </a:solidFill>
              <a:latin typeface="+mn-lt"/>
            </a:endParaRPr>
          </a:p>
          <a:p>
            <a:endParaRPr lang="en-US" sz="2133" dirty="0">
              <a:latin typeface="+mn-lt"/>
            </a:endParaRPr>
          </a:p>
          <a:p>
            <a:endParaRPr lang="en-US" sz="2133" dirty="0">
              <a:latin typeface="+mn-lt"/>
            </a:endParaRPr>
          </a:p>
          <a:p>
            <a:endParaRPr lang="en-US" sz="2133" dirty="0">
              <a:latin typeface="+mn-lt"/>
            </a:endParaRPr>
          </a:p>
          <a:p>
            <a:endParaRPr lang="en-US" sz="2133" dirty="0">
              <a:latin typeface="+mn-lt"/>
            </a:endParaRPr>
          </a:p>
          <a:p>
            <a:endParaRPr lang="en-US" sz="2133" dirty="0">
              <a:latin typeface="+mn-lt"/>
            </a:endParaRPr>
          </a:p>
          <a:p>
            <a:endParaRPr lang="en-US" sz="2133" dirty="0">
              <a:latin typeface="+mn-lt"/>
            </a:endParaRPr>
          </a:p>
          <a:p>
            <a:endParaRPr lang="en-US" sz="2133" dirty="0">
              <a:latin typeface="+mn-lt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7843821" y="4502424"/>
            <a:ext cx="3503757" cy="107215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133" dirty="0">
                <a:solidFill>
                  <a:schemeClr val="bg1"/>
                </a:solidFill>
                <a:latin typeface="Georgia" panose="02040502050405020303" pitchFamily="18" charset="0"/>
              </a:rPr>
              <a:t>Michael Beaudet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CA" sz="1467" dirty="0">
                <a:solidFill>
                  <a:schemeClr val="bg1"/>
                </a:solidFill>
                <a:latin typeface="Georgia" panose="02040502050405020303" pitchFamily="18" charset="0"/>
              </a:rPr>
              <a:t>Advisor, Digital Transaction </a:t>
            </a:r>
            <a:r>
              <a:rPr lang="fr-CA" sz="1467" dirty="0" err="1">
                <a:solidFill>
                  <a:schemeClr val="bg1"/>
                </a:solidFill>
                <a:latin typeface="Georgia" panose="02040502050405020303" pitchFamily="18" charset="0"/>
              </a:rPr>
              <a:t>Renewal</a:t>
            </a:r>
            <a:endParaRPr lang="fr-CA" sz="1467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fr-CA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2C36790E-6B06-6D75-6646-325D0B9D0BF4}"/>
              </a:ext>
            </a:extLst>
          </p:cNvPr>
          <p:cNvSpPr txBox="1">
            <a:spLocks/>
          </p:cNvSpPr>
          <p:nvPr/>
        </p:nvSpPr>
        <p:spPr>
          <a:xfrm>
            <a:off x="1536124" y="4502424"/>
            <a:ext cx="3503757" cy="107215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133" dirty="0">
                <a:solidFill>
                  <a:schemeClr val="bg1"/>
                </a:solidFill>
                <a:latin typeface="Georgia" panose="02040502050405020303" pitchFamily="18" charset="0"/>
              </a:rPr>
              <a:t>Marie-Hélène Brisson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CA" sz="1467" dirty="0" err="1">
                <a:solidFill>
                  <a:schemeClr val="bg1"/>
                </a:solidFill>
                <a:latin typeface="Georgia" panose="02040502050405020303" pitchFamily="18" charset="0"/>
              </a:rPr>
              <a:t>Director</a:t>
            </a:r>
            <a:r>
              <a:rPr lang="fr-CA" sz="1467" dirty="0">
                <a:solidFill>
                  <a:schemeClr val="bg1"/>
                </a:solidFill>
                <a:latin typeface="Georgia" panose="02040502050405020303" pitchFamily="18" charset="0"/>
              </a:rPr>
              <a:t>, Visitor </a:t>
            </a:r>
            <a:r>
              <a:rPr lang="fr-CA" sz="1467" dirty="0" err="1">
                <a:solidFill>
                  <a:schemeClr val="bg1"/>
                </a:solidFill>
                <a:latin typeface="Georgia" panose="02040502050405020303" pitchFamily="18" charset="0"/>
              </a:rPr>
              <a:t>Experience</a:t>
            </a:r>
            <a:endParaRPr lang="fr-CA" sz="1467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fr-CA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01D9BAF9-685C-5F06-3401-062EDEF253F8}"/>
              </a:ext>
            </a:extLst>
          </p:cNvPr>
          <p:cNvSpPr txBox="1">
            <a:spLocks/>
          </p:cNvSpPr>
          <p:nvPr/>
        </p:nvSpPr>
        <p:spPr>
          <a:xfrm>
            <a:off x="5181527" y="3338990"/>
            <a:ext cx="1828944" cy="42001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1600" dirty="0">
                <a:solidFill>
                  <a:schemeClr val="bg1"/>
                </a:solidFill>
              </a:rPr>
              <a:t>Scan for more info!</a:t>
            </a:r>
          </a:p>
          <a:p>
            <a:pPr marL="0" indent="0" algn="ctr">
              <a:buNone/>
            </a:pPr>
            <a:endParaRPr lang="fr-CA" sz="1600" dirty="0">
              <a:solidFill>
                <a:schemeClr val="bg1"/>
              </a:solidFill>
            </a:endParaRPr>
          </a:p>
        </p:txBody>
      </p:sp>
      <p:pic>
        <p:nvPicPr>
          <p:cNvPr id="1030" name="Picture 6" descr="Camping Is In-tents!&quot; Shirt @ That Awesome Shirt!">
            <a:extLst>
              <a:ext uri="{FF2B5EF4-FFF2-40B4-BE49-F238E27FC236}">
                <a16:creationId xmlns:a16="http://schemas.microsoft.com/office/drawing/2014/main" id="{10FEA845-E8A3-8ED2-9B61-D57CB36D68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8" b="12344"/>
          <a:stretch/>
        </p:blipFill>
        <p:spPr bwMode="auto">
          <a:xfrm>
            <a:off x="8717972" y="2006024"/>
            <a:ext cx="308827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qr code with a rabbit logo&#10;&#10;Description automatically generated">
            <a:extLst>
              <a:ext uri="{FF2B5EF4-FFF2-40B4-BE49-F238E27FC236}">
                <a16:creationId xmlns:a16="http://schemas.microsoft.com/office/drawing/2014/main" id="{F5D28F34-763C-F159-541F-B01B29C55B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22" y="3695451"/>
            <a:ext cx="2261755" cy="226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42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E20ADF-EF75-D392-9CF3-4ACBBDB12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Parks Canada Reservation Service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FBB9C-A14C-6F2C-4425-8300582048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597" y="2048720"/>
            <a:ext cx="11135480" cy="4288286"/>
          </a:xfrm>
        </p:spPr>
        <p:txBody>
          <a:bodyPr>
            <a:no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effectLst/>
                <a:ea typeface="Calibri" panose="020F0502020204030204" pitchFamily="34" charset="0"/>
              </a:rPr>
              <a:t>Parks Canada has operated a centralized reservation service since 2004, r</a:t>
            </a:r>
            <a:r>
              <a:rPr lang="en-US" sz="2000" dirty="0" err="1">
                <a:effectLst/>
                <a:ea typeface="Calibri" panose="020F0502020204030204" pitchFamily="34" charset="0"/>
              </a:rPr>
              <a:t>eplacing</a:t>
            </a:r>
            <a:r>
              <a:rPr lang="en-US" sz="2000" dirty="0">
                <a:effectLst/>
                <a:ea typeface="Calibri" panose="020F0502020204030204" pitchFamily="34" charset="0"/>
              </a:rPr>
              <a:t> dozens of patchwork systems at various locations across the country.</a:t>
            </a:r>
            <a:r>
              <a:rPr lang="en-CA" sz="2000" dirty="0">
                <a:effectLst/>
                <a:ea typeface="Calibri" panose="020F0502020204030204" pitchFamily="34" charset="0"/>
              </a:rPr>
              <a:t>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effectLst/>
                <a:ea typeface="Calibri" panose="020F0502020204030204" pitchFamily="34" charset="0"/>
              </a:rPr>
              <a:t>This is the main s</a:t>
            </a:r>
            <a:r>
              <a:rPr lang="en-US" sz="2000" dirty="0" err="1"/>
              <a:t>ervice</a:t>
            </a:r>
            <a:r>
              <a:rPr lang="en-US" sz="2000" dirty="0"/>
              <a:t> for reserving experiences at Parks Canada-managed locations:</a:t>
            </a:r>
          </a:p>
          <a:p>
            <a:pPr marL="1066773" lvl="1" indent="-380990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bg1"/>
                </a:solidFill>
              </a:rPr>
              <a:t>Campsites, roofed accommodations, backcountry sites, guided activities, shuttle bus seats and parking spaces at high-demand lots</a:t>
            </a:r>
          </a:p>
          <a:p>
            <a:pPr marL="1066773" lvl="1" indent="-380990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bg1"/>
                </a:solidFill>
              </a:rPr>
              <a:t>Provides assurance to visitors travelling long distances, helps manage visitation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9CD29-CDEE-33EE-0273-0AD69D056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056" y="4192863"/>
            <a:ext cx="6924562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21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E20ADF-EF75-D392-9CF3-4ACBBDB12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Parks Canada Reservation Service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FBB9C-A14C-6F2C-4425-8300582048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596" y="2020126"/>
            <a:ext cx="11299603" cy="4588492"/>
          </a:xfrm>
        </p:spPr>
        <p:txBody>
          <a:bodyPr>
            <a:no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‘Clients’ are N</a:t>
            </a:r>
            <a:r>
              <a:rPr lang="en-US" sz="2400" dirty="0">
                <a:solidFill>
                  <a:schemeClr val="bg1"/>
                </a:solidFill>
              </a:rPr>
              <a:t>OT departmental employees or industry!</a:t>
            </a:r>
          </a:p>
          <a:p>
            <a:pPr marL="1028700" lvl="1" indent="-342900"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</a:rPr>
              <a:t>Canadians wanting to go camping this weekend</a:t>
            </a:r>
          </a:p>
          <a:p>
            <a:pPr marL="1028700" lvl="1" indent="-342900"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</a:rPr>
              <a:t>An elderly couple trying to plan their RV trip</a:t>
            </a:r>
          </a:p>
          <a:p>
            <a:pPr marL="1028700" lvl="1" indent="-342900"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</a:rPr>
              <a:t>Foreign families visiting Canada for their first time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</a:rPr>
              <a:t>Users have other options </a:t>
            </a:r>
            <a:r>
              <a:rPr lang="en-US" sz="2400" dirty="0"/>
              <a:t>of where to visit and spend their money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An effective PCRS is key to building a </a:t>
            </a:r>
            <a:r>
              <a:rPr lang="en-US" sz="2400" b="1" dirty="0">
                <a:solidFill>
                  <a:srgbClr val="00B050"/>
                </a:solidFill>
              </a:rPr>
              <a:t>sense of connection </a:t>
            </a:r>
            <a:r>
              <a:rPr lang="en-US" sz="2400" dirty="0"/>
              <a:t>and </a:t>
            </a:r>
          </a:p>
          <a:p>
            <a:pPr>
              <a:tabLst>
                <a:tab pos="363538" algn="l"/>
              </a:tabLst>
            </a:pPr>
            <a:r>
              <a:rPr lang="en-US" sz="2400" dirty="0"/>
              <a:t>	maintaining our competitive place in the market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</a:pPr>
            <a:r>
              <a:rPr lang="en-US" sz="2400" dirty="0"/>
              <a:t>The PCRS helps meet the </a:t>
            </a:r>
            <a:r>
              <a:rPr lang="en-US" sz="2400" dirty="0" err="1"/>
              <a:t>GoC</a:t>
            </a:r>
            <a:r>
              <a:rPr lang="en-US" sz="2400" dirty="0"/>
              <a:t> commitment for digital services, </a:t>
            </a:r>
          </a:p>
          <a:p>
            <a:pPr>
              <a:tabLst>
                <a:tab pos="363538" algn="l"/>
              </a:tabLst>
            </a:pPr>
            <a:r>
              <a:rPr lang="en-US" sz="2400" dirty="0"/>
              <a:t>	and aligns with </a:t>
            </a:r>
            <a:r>
              <a:rPr lang="en-US" sz="2400" b="1" dirty="0">
                <a:solidFill>
                  <a:srgbClr val="00B050"/>
                </a:solidFill>
              </a:rPr>
              <a:t>expectations</a:t>
            </a:r>
            <a:r>
              <a:rPr lang="en-US" sz="2400" dirty="0"/>
              <a:t> of tourism industry and younger generations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</a:pPr>
            <a:r>
              <a:rPr lang="en-US" sz="2400" dirty="0"/>
              <a:t>Helps position Parks Canada with more digital tools to </a:t>
            </a:r>
            <a:r>
              <a:rPr lang="en-US" sz="2400" b="1" dirty="0">
                <a:solidFill>
                  <a:srgbClr val="00B050"/>
                </a:solidFill>
              </a:rPr>
              <a:t>improve efficiency </a:t>
            </a:r>
          </a:p>
          <a:p>
            <a:pPr>
              <a:tabLst>
                <a:tab pos="363538" algn="l"/>
              </a:tabLst>
            </a:pPr>
            <a:r>
              <a:rPr lang="en-US" sz="2400" dirty="0"/>
              <a:t>	in a </a:t>
            </a:r>
            <a:r>
              <a:rPr lang="en-US" sz="2400" dirty="0" err="1"/>
              <a:t>labour</a:t>
            </a:r>
            <a:r>
              <a:rPr lang="en-US" sz="2400" dirty="0"/>
              <a:t> market expected to face recruitment challenges into the 2030s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1FB699-FC12-22A1-F6FE-47C4E11F1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850" y="3512522"/>
            <a:ext cx="2700000" cy="1816612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B645323-D80A-A509-30AD-D29466A37209}"/>
              </a:ext>
            </a:extLst>
          </p:cNvPr>
          <p:cNvGrpSpPr/>
          <p:nvPr/>
        </p:nvGrpSpPr>
        <p:grpSpPr>
          <a:xfrm>
            <a:off x="8002004" y="1824757"/>
            <a:ext cx="2370389" cy="1660278"/>
            <a:chOff x="7013957" y="1763526"/>
            <a:chExt cx="2370389" cy="16602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528CCC9-721C-1114-CD8C-0F17B6630D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395" b="3048"/>
            <a:stretch/>
          </p:blipFill>
          <p:spPr>
            <a:xfrm>
              <a:off x="7013957" y="1763526"/>
              <a:ext cx="2370389" cy="1660278"/>
            </a:xfrm>
            <a:prstGeom prst="ellipse">
              <a:avLst/>
            </a:prstGeom>
            <a:ln w="635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461FD2C-24EC-7ED6-6382-9A190E2C7559}"/>
                </a:ext>
              </a:extLst>
            </p:cNvPr>
            <p:cNvCxnSpPr>
              <a:cxnSpLocks/>
              <a:stCxn id="9" idx="1"/>
              <a:endCxn id="9" idx="5"/>
            </p:cNvCxnSpPr>
            <p:nvPr/>
          </p:nvCxnSpPr>
          <p:spPr>
            <a:xfrm>
              <a:off x="7361092" y="2006668"/>
              <a:ext cx="1676119" cy="11739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FD790EF-349D-E881-CC54-63E733EAEB5F}"/>
              </a:ext>
            </a:extLst>
          </p:cNvPr>
          <p:cNvCxnSpPr>
            <a:cxnSpLocks/>
          </p:cNvCxnSpPr>
          <p:nvPr/>
        </p:nvCxnSpPr>
        <p:spPr>
          <a:xfrm>
            <a:off x="10133402" y="3202293"/>
            <a:ext cx="238991" cy="310229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598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E20ADF-EF75-D392-9CF3-4ACBBDB12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is the PCRS Important?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FBB9C-A14C-6F2C-4425-8300582048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597" y="2048720"/>
            <a:ext cx="11135480" cy="4288286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</a:pPr>
            <a:r>
              <a:rPr lang="en-CA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PCRS has become </a:t>
            </a:r>
            <a:r>
              <a:rPr lang="en-CA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much more </a:t>
            </a:r>
            <a:r>
              <a:rPr lang="en-CA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than simply securing a campsite!</a:t>
            </a:r>
          </a:p>
          <a:p>
            <a:pPr lvl="0">
              <a:spcBef>
                <a:spcPts val="1200"/>
              </a:spcBef>
            </a:pPr>
            <a:r>
              <a:rPr lang="en-CA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VISITORS can…</a:t>
            </a:r>
          </a:p>
          <a:p>
            <a:pPr marL="1703388" lvl="1" indent="-342900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CA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…travel at a relaxed pace and enjoy their journey along the way, knowing that their site is waiting for them</a:t>
            </a:r>
          </a:p>
          <a:p>
            <a:pPr marL="1703388" lvl="1" indent="-342900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CA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…keep their wallets in their pocket more often during their visit </a:t>
            </a:r>
          </a:p>
          <a:p>
            <a:pPr marL="1703388" lvl="1" indent="-342900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CA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…</a:t>
            </a:r>
            <a:r>
              <a:rPr lang="en-CA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manage their itinerary at any time of day or night, without needing to visit during office hours</a:t>
            </a:r>
          </a:p>
          <a:p>
            <a:pPr marL="1703388" lvl="1" indent="-342900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CA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…use the online service and go directly to the trailhead, avoiding a </a:t>
            </a:r>
            <a:r>
              <a:rPr lang="en-CA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long drive </a:t>
            </a:r>
            <a:r>
              <a:rPr lang="en-CA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a visitor centre</a:t>
            </a:r>
          </a:p>
          <a:p>
            <a:pPr>
              <a:spcBef>
                <a:spcPts val="1200"/>
              </a:spcBef>
            </a:pPr>
            <a:r>
              <a:rPr lang="en-CA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Even visitors without a reservation arrive with accurate expectations of what is available</a:t>
            </a:r>
            <a:endParaRPr lang="en-CA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311D7E-F73C-C92D-373A-0AEED5A3F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96" y="3652863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93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E20ADF-EF75-D392-9CF3-4ACBBDB12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is the PCRS Important?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FBB9C-A14C-6F2C-4425-8300582048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597" y="2048720"/>
            <a:ext cx="11135480" cy="4288286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</a:pPr>
            <a:r>
              <a:rPr lang="en-CA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PCRS has become much more than simply securing a campsite!</a:t>
            </a:r>
          </a:p>
          <a:p>
            <a:pPr lvl="0">
              <a:spcBef>
                <a:spcPts val="1200"/>
              </a:spcBef>
            </a:pPr>
            <a:r>
              <a:rPr lang="en-CA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PARK STAFF </a:t>
            </a:r>
            <a:r>
              <a:rPr lang="en-CA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enjoy</a:t>
            </a:r>
            <a:r>
              <a:rPr lang="en-CA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</a:t>
            </a:r>
          </a:p>
          <a:p>
            <a:pPr marL="1703388" lvl="1" indent="-342900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CA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…more efficient reception at the park, with people arriving already registered and knowing where to go </a:t>
            </a:r>
          </a:p>
          <a:p>
            <a:pPr marL="1703388" lvl="1" indent="-342900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CA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…less time spent on administrative work like recording people’s contact info and issuing permits</a:t>
            </a:r>
            <a:endParaRPr lang="en-CA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03388" lvl="1" indent="-342900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CA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…reduced congestion; fewer people arrive at the same time</a:t>
            </a:r>
          </a:p>
          <a:p>
            <a:pPr marL="1703388" lvl="1" indent="-342900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CA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…improved interactions with visitors:</a:t>
            </a:r>
          </a:p>
          <a:p>
            <a:pPr marL="2160588" lvl="3" indent="-342900">
              <a:spcBef>
                <a:spcPts val="600"/>
              </a:spcBef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CA" dirty="0">
                <a:solidFill>
                  <a:schemeClr val="bg1"/>
                </a:solidFill>
                <a:latin typeface="Calibri" panose="020F0502020204030204" pitchFamily="34" charset="0"/>
              </a:rPr>
              <a:t>Visitors take out their wallets less often</a:t>
            </a:r>
          </a:p>
          <a:p>
            <a:pPr marL="2160588" lvl="3" indent="-342900">
              <a:spcBef>
                <a:spcPts val="600"/>
              </a:spcBef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CA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More visitors arrive with accurate expectations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6B0C1B-814C-7F5B-0C75-0D8222554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96" y="3652863"/>
            <a:ext cx="108654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81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E20ADF-EF75-D392-9CF3-4ACBBDB12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is the PCRS Important?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FBB9C-A14C-6F2C-4425-8300582048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597" y="2048720"/>
            <a:ext cx="11135480" cy="4288286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</a:pPr>
            <a:r>
              <a:rPr lang="en-CA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PCRS has become much more than simply securing a campsite!</a:t>
            </a:r>
          </a:p>
          <a:p>
            <a:pPr lvl="0">
              <a:spcBef>
                <a:spcPts val="1200"/>
              </a:spcBef>
            </a:pPr>
            <a:r>
              <a:rPr lang="en-CA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PARK MANAGERS </a:t>
            </a:r>
            <a:r>
              <a:rPr lang="en-CA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benefit from</a:t>
            </a:r>
            <a:r>
              <a:rPr lang="en-CA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</a:t>
            </a:r>
          </a:p>
          <a:p>
            <a:pPr marL="1703388" lvl="1" indent="-342900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CA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…improved Visitor Safety tools, to quickly alert visitors of factors affecting their visit, or report on who will be in your park on a future date; reduced cash-handling in remote locations</a:t>
            </a:r>
          </a:p>
          <a:p>
            <a:pPr marL="1703388" lvl="1" indent="-342900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CA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…increased ability to cross-promote and improve awareness of other activities</a:t>
            </a:r>
          </a:p>
          <a:p>
            <a:pPr marL="1703388" lvl="1" indent="-342900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CA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…improved understanding of our visitors and their trip-planning habits</a:t>
            </a:r>
          </a:p>
          <a:p>
            <a:pPr marL="1703388" lvl="1" indent="-342900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CA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…staff that spend less time performing administrative work or turning away visitors → happier staff → improved staff retention</a:t>
            </a:r>
            <a:endParaRPr lang="en-CA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564929-5E5F-2748-56E5-713CC7A07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96" y="3652863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93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E20ADF-EF75-D392-9CF3-4ACBBDB12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596" y="907285"/>
            <a:ext cx="10980627" cy="994251"/>
          </a:xfrm>
        </p:spPr>
        <p:txBody>
          <a:bodyPr>
            <a:normAutofit/>
          </a:bodyPr>
          <a:lstStyle/>
          <a:p>
            <a:r>
              <a:rPr lang="en-US" dirty="0"/>
              <a:t>Success of PCRS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FBB9C-A14C-6F2C-4425-8300582048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9045" y="2562288"/>
            <a:ext cx="4398817" cy="4399622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ea typeface="Calibri" panose="020F0502020204030204" pitchFamily="34" charset="0"/>
              </a:rPr>
              <a:t>Solution refinements based on visitor </a:t>
            </a:r>
            <a:r>
              <a:rPr lang="en-US" sz="2200" dirty="0">
                <a:effectLst/>
                <a:ea typeface="Calibri" panose="020F0502020204030204" pitchFamily="34" charset="0"/>
              </a:rPr>
              <a:t>comments, including </a:t>
            </a:r>
            <a:r>
              <a:rPr lang="en-US" sz="2200" b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emails to Ministers</a:t>
            </a:r>
            <a:r>
              <a:rPr lang="en-US" sz="2200" dirty="0">
                <a:effectLst/>
                <a:ea typeface="Calibri" panose="020F0502020204030204" pitchFamily="34" charset="0"/>
              </a:rPr>
              <a:t>/PMO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ea typeface="Calibri" panose="020F0502020204030204" pitchFamily="34" charset="0"/>
              </a:rPr>
              <a:t>Feedback from </a:t>
            </a:r>
            <a:r>
              <a:rPr lang="en-US" sz="2200" b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campground attendants</a:t>
            </a:r>
            <a:r>
              <a:rPr lang="en-US" sz="2200" dirty="0">
                <a:effectLst/>
                <a:ea typeface="Calibri" panose="020F0502020204030204" pitchFamily="34" charset="0"/>
              </a:rPr>
              <a:t> on the front line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ea typeface="Calibri" panose="020F0502020204030204" pitchFamily="34" charset="0"/>
              </a:rPr>
              <a:t>Discussions with </a:t>
            </a:r>
            <a:r>
              <a:rPr lang="en-US" sz="2200" b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tourism industry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200" dirty="0">
                <a:effectLst/>
                <a:ea typeface="Calibri" panose="020F0502020204030204" pitchFamily="34" charset="0"/>
              </a:rPr>
              <a:t>The reservation service has grown from 120,000 reservations in 2012 to </a:t>
            </a:r>
            <a:r>
              <a:rPr lang="en-CA" sz="2200" b="1" dirty="0">
                <a:solidFill>
                  <a:srgbClr val="00B050"/>
                </a:solidFill>
              </a:rPr>
              <a:t>nearly 700,000 </a:t>
            </a:r>
            <a:r>
              <a:rPr lang="en-CA" sz="2200" dirty="0">
                <a:effectLst/>
                <a:ea typeface="Calibri" panose="020F0502020204030204" pitchFamily="34" charset="0"/>
              </a:rPr>
              <a:t>in 2023.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200" dirty="0">
                <a:effectLst/>
                <a:ea typeface="Calibri" panose="020F0502020204030204" pitchFamily="34" charset="0"/>
              </a:rPr>
              <a:t>Collects </a:t>
            </a:r>
            <a:r>
              <a:rPr lang="en-CA" sz="2200" b="1" dirty="0">
                <a:solidFill>
                  <a:srgbClr val="00B050"/>
                </a:solidFill>
              </a:rPr>
              <a:t>$50M in revenue </a:t>
            </a:r>
            <a:r>
              <a:rPr lang="en-CA" sz="2200" dirty="0">
                <a:effectLst/>
                <a:ea typeface="Calibri" panose="020F0502020204030204" pitchFamily="34" charset="0"/>
              </a:rPr>
              <a:t>for the Agency annually.</a:t>
            </a:r>
            <a:r>
              <a:rPr lang="en-US" sz="2200" dirty="0"/>
              <a:t>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BFC6A24B-9C5E-07F7-F332-D1B89E714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255" y="2464354"/>
            <a:ext cx="7124700" cy="3936446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B065028-B1AC-CAAC-8BE2-6C84BC3F1B81}"/>
              </a:ext>
            </a:extLst>
          </p:cNvPr>
          <p:cNvSpPr txBox="1">
            <a:spLocks/>
          </p:cNvSpPr>
          <p:nvPr/>
        </p:nvSpPr>
        <p:spPr>
          <a:xfrm>
            <a:off x="587597" y="1903246"/>
            <a:ext cx="11135480" cy="648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6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CA" sz="2800" dirty="0">
                <a:latin typeface="Calibri" panose="020F0502020204030204" pitchFamily="34" charset="0"/>
                <a:ea typeface="Calibri" panose="020F0502020204030204" pitchFamily="34" charset="0"/>
              </a:rPr>
              <a:t>Places the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User at the centre of development</a:t>
            </a:r>
            <a:endParaRPr lang="en-CA" sz="2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190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9EA3ED-AD26-0D6B-20BE-E89CFB6A4C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3" t="2369" r="1926" b="833"/>
          <a:stretch/>
        </p:blipFill>
        <p:spPr>
          <a:xfrm>
            <a:off x="3806656" y="3022095"/>
            <a:ext cx="7789597" cy="355534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E20ADF-EF75-D392-9CF3-4ACBBDB12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Success of PCRS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FBB9C-A14C-6F2C-4425-8300582048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597" y="2048720"/>
            <a:ext cx="11135480" cy="428828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CA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Successful pilot and inclusion of</a:t>
            </a:r>
            <a:r>
              <a:rPr lang="en-CA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opening day queue</a:t>
            </a:r>
            <a:r>
              <a:rPr lang="en-CA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en-CA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random draw </a:t>
            </a:r>
            <a:r>
              <a:rPr lang="en-CA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process to manage increasingly competitive reservation launches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46088" algn="l"/>
              </a:tabLst>
            </a:pPr>
            <a:r>
              <a:rPr lang="en-CA" sz="2200" dirty="0">
                <a:latin typeface="Calibri" panose="020F0502020204030204" pitchFamily="34" charset="0"/>
                <a:ea typeface="Calibri" panose="020F0502020204030204" pitchFamily="34" charset="0"/>
              </a:rPr>
              <a:t>Calmer experience </a:t>
            </a:r>
          </a:p>
          <a:p>
            <a:pPr>
              <a:tabLst>
                <a:tab pos="446088" algn="l"/>
              </a:tabLst>
            </a:pPr>
            <a:r>
              <a:rPr lang="en-CA" sz="2200" dirty="0">
                <a:latin typeface="Calibri" panose="020F0502020204030204" pitchFamily="34" charset="0"/>
                <a:ea typeface="Calibri" panose="020F0502020204030204" pitchFamily="34" charset="0"/>
              </a:rPr>
              <a:t>	for users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46088" algn="l"/>
              </a:tabLst>
            </a:pPr>
            <a:r>
              <a:rPr lang="en-CA" sz="2200" dirty="0">
                <a:latin typeface="Calibri" panose="020F0502020204030204" pitchFamily="34" charset="0"/>
                <a:ea typeface="Calibri" panose="020F0502020204030204" pitchFamily="34" charset="0"/>
              </a:rPr>
              <a:t>Less stress on system </a:t>
            </a:r>
          </a:p>
          <a:p>
            <a:pPr>
              <a:tabLst>
                <a:tab pos="446088" algn="l"/>
              </a:tabLst>
            </a:pPr>
            <a:r>
              <a:rPr lang="en-CA" sz="2200" dirty="0">
                <a:latin typeface="Calibri" panose="020F0502020204030204" pitchFamily="34" charset="0"/>
                <a:ea typeface="Calibri" panose="020F0502020204030204" pitchFamily="34" charset="0"/>
              </a:rPr>
              <a:t>	resources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46088" algn="l"/>
              </a:tabLst>
            </a:pPr>
            <a:r>
              <a:rPr lang="en-CA" sz="2200" dirty="0">
                <a:latin typeface="Calibri" panose="020F0502020204030204" pitchFamily="34" charset="0"/>
                <a:ea typeface="Calibri" panose="020F0502020204030204" pitchFamily="34" charset="0"/>
              </a:rPr>
              <a:t>Increased reservations</a:t>
            </a:r>
            <a:endParaRPr lang="en-CA" sz="2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tabLst>
                <a:tab pos="446088" algn="l"/>
              </a:tabLst>
            </a:pPr>
            <a:endParaRPr lang="en-CA" sz="2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E20ADF-EF75-D392-9CF3-4ACBBDB12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Success of PCRS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FBB9C-A14C-6F2C-4425-8300582048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597" y="2048720"/>
            <a:ext cx="11135480" cy="648652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</a:pPr>
            <a:r>
              <a:rPr lang="en-CA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of timed parking reservations at Bruce Peninsula Grotto</a:t>
            </a:r>
            <a:endParaRPr lang="en-CA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E247DA-ED9E-F299-15D4-38B2E77A2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807" y="2697372"/>
            <a:ext cx="6248001" cy="362924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2CCAD41-D835-5538-A31A-F6E1DD0ADCDF}"/>
              </a:ext>
            </a:extLst>
          </p:cNvPr>
          <p:cNvSpPr txBox="1">
            <a:spLocks/>
          </p:cNvSpPr>
          <p:nvPr/>
        </p:nvSpPr>
        <p:spPr>
          <a:xfrm>
            <a:off x="664463" y="2707762"/>
            <a:ext cx="4964344" cy="4288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6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46088" algn="l"/>
              </a:tabLst>
            </a:pPr>
            <a:r>
              <a:rPr lang="en-CA" sz="2200" dirty="0">
                <a:latin typeface="Calibri" panose="020F0502020204030204" pitchFamily="34" charset="0"/>
                <a:ea typeface="Calibri" panose="020F0502020204030204" pitchFamily="34" charset="0"/>
              </a:rPr>
              <a:t>Over 24,000 vehicles turned-away at Grotto parking lot in 2016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46088" algn="l"/>
              </a:tabLst>
            </a:pPr>
            <a:r>
              <a:rPr lang="en-CA" sz="2200" dirty="0">
                <a:latin typeface="Calibri" panose="020F0502020204030204" pitchFamily="34" charset="0"/>
              </a:rPr>
              <a:t>PCRS launched parking reservations in 2017 </a:t>
            </a:r>
            <a:r>
              <a:rPr lang="en-CA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→</a:t>
            </a:r>
            <a:r>
              <a:rPr lang="en-CA" sz="2200" dirty="0">
                <a:latin typeface="Calibri" panose="020F0502020204030204" pitchFamily="34" charset="0"/>
              </a:rPr>
              <a:t> </a:t>
            </a:r>
            <a:r>
              <a:rPr lang="en-CA" sz="2200" b="1" dirty="0">
                <a:solidFill>
                  <a:srgbClr val="00B050"/>
                </a:solidFill>
                <a:latin typeface="Calibri" panose="020F0502020204030204" pitchFamily="34" charset="0"/>
              </a:rPr>
              <a:t>40% fewer turn-aways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46088" algn="l"/>
              </a:tabLst>
            </a:pPr>
            <a:r>
              <a:rPr lang="en-CA" sz="2200" dirty="0">
                <a:latin typeface="Calibri" panose="020F0502020204030204" pitchFamily="34" charset="0"/>
              </a:rPr>
              <a:t>N</a:t>
            </a:r>
            <a:r>
              <a:rPr lang="en-US" sz="2200" dirty="0" err="1">
                <a:latin typeface="Calibri" panose="020F0502020204030204" pitchFamily="34" charset="0"/>
              </a:rPr>
              <a:t>egative</a:t>
            </a:r>
            <a:r>
              <a:rPr lang="en-US" sz="2200" dirty="0">
                <a:latin typeface="Calibri" panose="020F0502020204030204" pitchFamily="34" charset="0"/>
              </a:rPr>
              <a:t> interactions with visitors have been significantly reduced</a:t>
            </a:r>
            <a:endParaRPr lang="en-CA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46088" algn="l"/>
              </a:tabLst>
            </a:pPr>
            <a:r>
              <a:rPr lang="en-CA" sz="2200" dirty="0">
                <a:latin typeface="Calibri" panose="020F0502020204030204" pitchFamily="34" charset="0"/>
              </a:rPr>
              <a:t>58,000 </a:t>
            </a:r>
            <a:r>
              <a:rPr lang="en-CA" sz="2200" dirty="0">
                <a:latin typeface="Calibri" panose="020F0502020204030204" pitchFamily="34" charset="0"/>
                <a:ea typeface="Calibri" panose="020F0502020204030204" pitchFamily="34" charset="0"/>
              </a:rPr>
              <a:t>annual reservations for visitors who now </a:t>
            </a:r>
            <a:r>
              <a:rPr lang="en-CA" sz="2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arrive and immediately begin enjoying</a:t>
            </a:r>
            <a:r>
              <a:rPr lang="en-CA" sz="2200" dirty="0">
                <a:latin typeface="Calibri" panose="020F0502020204030204" pitchFamily="34" charset="0"/>
                <a:ea typeface="Calibri" panose="020F0502020204030204" pitchFamily="34" charset="0"/>
              </a:rPr>
              <a:t> the Grotto </a:t>
            </a:r>
            <a:r>
              <a:rPr lang="en-CA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→ reduced idling, congestion, etc. </a:t>
            </a:r>
            <a:endParaRPr lang="en-CA" sz="2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718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15434</TotalTime>
  <Words>1221</Words>
  <Application>Microsoft Office PowerPoint</Application>
  <PresentationFormat>Widescreen</PresentationFormat>
  <Paragraphs>149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Georgia</vt:lpstr>
      <vt:lpstr>HelveticaNeue LT 55 Roman</vt:lpstr>
      <vt:lpstr>Open Sans</vt:lpstr>
      <vt:lpstr>Open Sans ExtraBold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Beaudet</dc:creator>
  <cp:lastModifiedBy>Michael Beaudet</cp:lastModifiedBy>
  <cp:revision>127</cp:revision>
  <dcterms:created xsi:type="dcterms:W3CDTF">2023-08-21T12:39:06Z</dcterms:created>
  <dcterms:modified xsi:type="dcterms:W3CDTF">2024-01-23T20:34:21Z</dcterms:modified>
</cp:coreProperties>
</file>