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18"/>
  </p:notesMasterIdLst>
  <p:sldIdLst>
    <p:sldId id="256" r:id="rId2"/>
    <p:sldId id="272" r:id="rId3"/>
    <p:sldId id="273" r:id="rId4"/>
    <p:sldId id="290" r:id="rId5"/>
    <p:sldId id="284" r:id="rId6"/>
    <p:sldId id="289" r:id="rId7"/>
    <p:sldId id="286" r:id="rId8"/>
    <p:sldId id="287" r:id="rId9"/>
    <p:sldId id="292" r:id="rId10"/>
    <p:sldId id="293" r:id="rId11"/>
    <p:sldId id="294" r:id="rId12"/>
    <p:sldId id="295" r:id="rId13"/>
    <p:sldId id="300" r:id="rId14"/>
    <p:sldId id="296" r:id="rId15"/>
    <p:sldId id="298" r:id="rId16"/>
    <p:sldId id="299"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960" userDrawn="1">
          <p15:clr>
            <a:srgbClr val="A4A3A4"/>
          </p15:clr>
        </p15:guide>
        <p15:guide id="3" pos="7242" userDrawn="1">
          <p15:clr>
            <a:srgbClr val="A4A3A4"/>
          </p15:clr>
        </p15:guide>
        <p15:guide id="4" orient="horz" pos="2160">
          <p15:clr>
            <a:srgbClr val="A4A3A4"/>
          </p15:clr>
        </p15:guide>
        <p15:guide id="5" pos="440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eel Suresh" initials="AS" lastIdx="1" clrIdx="0">
    <p:extLst>
      <p:ext uri="{19B8F6BF-5375-455C-9EA6-DF929625EA0E}">
        <p15:presenceInfo xmlns:p15="http://schemas.microsoft.com/office/powerpoint/2012/main" userId="S-1-5-21-793608233-524142043-3570203803-225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576"/>
    <a:srgbClr val="3B7D91"/>
    <a:srgbClr val="87A8B3"/>
    <a:srgbClr val="4D9EB7"/>
    <a:srgbClr val="A8C0C8"/>
    <a:srgbClr val="96AC99"/>
    <a:srgbClr val="6E8B72"/>
    <a:srgbClr val="B9CBBF"/>
    <a:srgbClr val="9AB4A2"/>
    <a:srgbClr val="DDDA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33" autoAdjust="0"/>
  </p:normalViewPr>
  <p:slideViewPr>
    <p:cSldViewPr snapToGrid="0">
      <p:cViewPr varScale="1">
        <p:scale>
          <a:sx n="64" d="100"/>
          <a:sy n="64" d="100"/>
        </p:scale>
        <p:origin x="765" y="51"/>
      </p:cViewPr>
      <p:guideLst>
        <p:guide pos="960"/>
        <p:guide pos="7242"/>
        <p:guide orient="horz" pos="2160"/>
        <p:guide pos="440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4A1FA03-C39C-4DB0-A4B8-57AE74866118}" type="datetimeFigureOut">
              <a:rPr lang="en-CA" smtClean="0"/>
              <a:t>2019/06/06</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6AB2B9-E4CD-4964-8019-7AC44F4A50FA}" type="slidenum">
              <a:rPr lang="en-CA" smtClean="0"/>
              <a:t>‹#›</a:t>
            </a:fld>
            <a:endParaRPr lang="en-CA"/>
          </a:p>
        </p:txBody>
      </p:sp>
    </p:spTree>
    <p:extLst>
      <p:ext uri="{BB962C8B-B14F-4D97-AF65-F5344CB8AC3E}">
        <p14:creationId xmlns:p14="http://schemas.microsoft.com/office/powerpoint/2010/main" val="219532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fld id="{B86AB2B9-E4CD-4964-8019-7AC44F4A50FA}" type="slidenum">
              <a:rPr lang="en-CA" smtClean="0"/>
              <a:t>1</a:t>
            </a:fld>
            <a:endParaRPr lang="en-CA"/>
          </a:p>
        </p:txBody>
      </p:sp>
    </p:spTree>
    <p:extLst>
      <p:ext uri="{BB962C8B-B14F-4D97-AF65-F5344CB8AC3E}">
        <p14:creationId xmlns:p14="http://schemas.microsoft.com/office/powerpoint/2010/main" val="3878365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15</a:t>
            </a:fld>
            <a:endParaRPr lang="en-CA"/>
          </a:p>
        </p:txBody>
      </p:sp>
    </p:spTree>
    <p:extLst>
      <p:ext uri="{BB962C8B-B14F-4D97-AF65-F5344CB8AC3E}">
        <p14:creationId xmlns:p14="http://schemas.microsoft.com/office/powerpoint/2010/main" val="443171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16</a:t>
            </a:fld>
            <a:endParaRPr lang="en-CA"/>
          </a:p>
        </p:txBody>
      </p:sp>
    </p:spTree>
    <p:extLst>
      <p:ext uri="{BB962C8B-B14F-4D97-AF65-F5344CB8AC3E}">
        <p14:creationId xmlns:p14="http://schemas.microsoft.com/office/powerpoint/2010/main" val="323399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r-CA" sz="1200" kern="1200" dirty="0" smtClean="0">
              <a:solidFill>
                <a:schemeClr val="tx1"/>
              </a:solidFill>
              <a:effectLst/>
              <a:latin typeface="+mn-lt"/>
              <a:ea typeface="+mn-ea"/>
              <a:cs typeface="+mn-cs"/>
            </a:endParaRPr>
          </a:p>
          <a:p>
            <a:pPr lvl="0"/>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2</a:t>
            </a:fld>
            <a:endParaRPr lang="en-CA"/>
          </a:p>
        </p:txBody>
      </p:sp>
    </p:spTree>
    <p:extLst>
      <p:ext uri="{BB962C8B-B14F-4D97-AF65-F5344CB8AC3E}">
        <p14:creationId xmlns:p14="http://schemas.microsoft.com/office/powerpoint/2010/main" val="376611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3</a:t>
            </a:fld>
            <a:endParaRPr lang="en-CA"/>
          </a:p>
        </p:txBody>
      </p:sp>
    </p:spTree>
    <p:extLst>
      <p:ext uri="{BB962C8B-B14F-4D97-AF65-F5344CB8AC3E}">
        <p14:creationId xmlns:p14="http://schemas.microsoft.com/office/powerpoint/2010/main" val="173331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sz="120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fld id="{B86AB2B9-E4CD-4964-8019-7AC44F4A50FA}" type="slidenum">
              <a:rPr lang="en-CA" smtClean="0"/>
              <a:t>4</a:t>
            </a:fld>
            <a:endParaRPr lang="en-CA"/>
          </a:p>
        </p:txBody>
      </p:sp>
    </p:spTree>
    <p:extLst>
      <p:ext uri="{BB962C8B-B14F-4D97-AF65-F5344CB8AC3E}">
        <p14:creationId xmlns:p14="http://schemas.microsoft.com/office/powerpoint/2010/main" val="140582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5</a:t>
            </a:fld>
            <a:endParaRPr lang="en-CA"/>
          </a:p>
        </p:txBody>
      </p:sp>
    </p:spTree>
    <p:extLst>
      <p:ext uri="{BB962C8B-B14F-4D97-AF65-F5344CB8AC3E}">
        <p14:creationId xmlns:p14="http://schemas.microsoft.com/office/powerpoint/2010/main" val="3362652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r-CA" sz="1200" kern="1200" dirty="0" smtClean="0">
              <a:solidFill>
                <a:schemeClr val="tx1"/>
              </a:solidFill>
              <a:effectLst/>
              <a:latin typeface="+mn-lt"/>
              <a:ea typeface="+mn-ea"/>
              <a:cs typeface="+mn-cs"/>
            </a:endParaRPr>
          </a:p>
          <a:p>
            <a:pPr lvl="0"/>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6</a:t>
            </a:fld>
            <a:endParaRPr lang="en-CA"/>
          </a:p>
        </p:txBody>
      </p:sp>
    </p:spTree>
    <p:extLst>
      <p:ext uri="{BB962C8B-B14F-4D97-AF65-F5344CB8AC3E}">
        <p14:creationId xmlns:p14="http://schemas.microsoft.com/office/powerpoint/2010/main" val="2598377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10</a:t>
            </a:fld>
            <a:endParaRPr lang="en-CA"/>
          </a:p>
        </p:txBody>
      </p:sp>
    </p:spTree>
    <p:extLst>
      <p:ext uri="{BB962C8B-B14F-4D97-AF65-F5344CB8AC3E}">
        <p14:creationId xmlns:p14="http://schemas.microsoft.com/office/powerpoint/2010/main" val="4002269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Danielle:</a:t>
            </a:r>
          </a:p>
          <a:p>
            <a:endParaRPr lang="fr-CA" dirty="0"/>
          </a:p>
          <a:p>
            <a:endParaRPr lang="fr-CA" dirty="0"/>
          </a:p>
          <a:p>
            <a:pPr marL="171450" indent="-171450">
              <a:buFont typeface="Arial" panose="020B0604020202020204" pitchFamily="34" charset="0"/>
              <a:buChar char="•"/>
            </a:pPr>
            <a:r>
              <a:rPr lang="en-US" dirty="0"/>
              <a:t>Our missing piece is discovering more on industry recruiting trends. Information gathered through this RFI will assist in testing and further refining the requirements for the future iterations of GC Jobs. </a:t>
            </a:r>
          </a:p>
        </p:txBody>
      </p:sp>
      <p:sp>
        <p:nvSpPr>
          <p:cNvPr id="4" name="Slide Number Placeholder 3"/>
          <p:cNvSpPr>
            <a:spLocks noGrp="1"/>
          </p:cNvSpPr>
          <p:nvPr>
            <p:ph type="sldNum" sz="quarter" idx="5"/>
          </p:nvPr>
        </p:nvSpPr>
        <p:spPr/>
        <p:txBody>
          <a:bodyPr/>
          <a:lstStyle/>
          <a:p>
            <a:fld id="{B86AB2B9-E4CD-4964-8019-7AC44F4A50FA}" type="slidenum">
              <a:rPr lang="en-CA" smtClean="0"/>
              <a:t>11</a:t>
            </a:fld>
            <a:endParaRPr lang="en-CA"/>
          </a:p>
        </p:txBody>
      </p:sp>
    </p:spTree>
    <p:extLst>
      <p:ext uri="{BB962C8B-B14F-4D97-AF65-F5344CB8AC3E}">
        <p14:creationId xmlns:p14="http://schemas.microsoft.com/office/powerpoint/2010/main" val="1997758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13</a:t>
            </a:fld>
            <a:endParaRPr lang="en-CA"/>
          </a:p>
        </p:txBody>
      </p:sp>
    </p:spTree>
    <p:extLst>
      <p:ext uri="{BB962C8B-B14F-4D97-AF65-F5344CB8AC3E}">
        <p14:creationId xmlns:p14="http://schemas.microsoft.com/office/powerpoint/2010/main" val="3400864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EE35042-0377-4BD9-A563-651B5D9BC099}" type="datetime1">
              <a:rPr lang="en-CA" smtClean="0"/>
              <a:t>2019/06/06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71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E8C07-AC09-4EA2-945B-AA39C634C180}" type="datetime1">
              <a:rPr lang="en-CA" smtClean="0"/>
              <a:t>2019/06/06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226950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18D548-991B-459A-B3D1-A62DDDFC15F8}" type="datetime1">
              <a:rPr lang="en-CA" smtClean="0"/>
              <a:t>2019/06/06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24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509E48-1852-4192-B4D5-ACFECBB35F27}" type="datetime1">
              <a:rPr lang="en-CA" smtClean="0"/>
              <a:t>2019/06/06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sp>
        <p:nvSpPr>
          <p:cNvPr id="10" name="Rectangle 9"/>
          <p:cNvSpPr/>
          <p:nvPr userDrawn="1"/>
        </p:nvSpPr>
        <p:spPr>
          <a:xfrm>
            <a:off x="662473" y="755780"/>
            <a:ext cx="214605" cy="1229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Content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2" y="6713316"/>
            <a:ext cx="12180428" cy="167833"/>
          </a:xfrm>
          <a:prstGeom prst="rect">
            <a:avLst/>
          </a:prstGeom>
        </p:spPr>
      </p:pic>
      <p:sp>
        <p:nvSpPr>
          <p:cNvPr id="14" name="Rectangle 13"/>
          <p:cNvSpPr/>
          <p:nvPr userDrawn="1"/>
        </p:nvSpPr>
        <p:spPr>
          <a:xfrm>
            <a:off x="11572" y="6366727"/>
            <a:ext cx="12192000" cy="512179"/>
          </a:xfrm>
          <a:prstGeom prst="rect">
            <a:avLst/>
          </a:prstGeom>
          <a:gradFill>
            <a:gsLst>
              <a:gs pos="0">
                <a:schemeClr val="bg1">
                  <a:alpha val="0"/>
                </a:schemeClr>
              </a:gs>
              <a:gs pos="65000">
                <a:schemeClr val="bg1"/>
              </a:gs>
              <a:gs pos="83000">
                <a:schemeClr val="bg1"/>
              </a:gs>
              <a:gs pos="100000">
                <a:schemeClr val="bg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Content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986" y="-1621"/>
            <a:ext cx="12180428" cy="167833"/>
          </a:xfrm>
          <a:prstGeom prst="rect">
            <a:avLst/>
          </a:prstGeom>
        </p:spPr>
      </p:pic>
      <p:sp>
        <p:nvSpPr>
          <p:cNvPr id="16" name="Rectangle 15"/>
          <p:cNvSpPr/>
          <p:nvPr userDrawn="1"/>
        </p:nvSpPr>
        <p:spPr>
          <a:xfrm rot="10800000">
            <a:off x="11572" y="3440"/>
            <a:ext cx="12192000" cy="512179"/>
          </a:xfrm>
          <a:prstGeom prst="rect">
            <a:avLst/>
          </a:prstGeom>
          <a:gradFill>
            <a:gsLst>
              <a:gs pos="0">
                <a:schemeClr val="bg1">
                  <a:alpha val="0"/>
                </a:schemeClr>
              </a:gs>
              <a:gs pos="65000">
                <a:schemeClr val="bg1"/>
              </a:gs>
              <a:gs pos="83000">
                <a:schemeClr val="bg1"/>
              </a:gs>
              <a:gs pos="100000">
                <a:schemeClr val="bg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1115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D1DACB-7E4B-4271-961E-01485EC31137}" type="datetime1">
              <a:rPr lang="en-CA" smtClean="0"/>
              <a:t>2019/06/06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80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1456CF-4119-4316-A2F3-F1FA4C56DBAD}" type="datetime1">
              <a:rPr lang="en-CA" smtClean="0"/>
              <a:t>2019/06/06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135903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536E8F-2FE1-4495-A6A3-B0DE719F4464}" type="datetime1">
              <a:rPr lang="en-CA" smtClean="0"/>
              <a:t>2019/06/06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289561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EE4180-4854-4027-99C1-C7A4F4413196}" type="datetime1">
              <a:rPr lang="en-CA" smtClean="0"/>
              <a:t>2019/06/06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384886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69468-D724-4EDE-998C-2E2CF0521158}" type="datetime1">
              <a:rPr lang="en-CA" smtClean="0"/>
              <a:t>2019/06/06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1876514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E2718B-FE70-414C-8AB2-4F6BF35C5340}" type="datetime1">
              <a:rPr lang="en-CA" smtClean="0"/>
              <a:t>2019/06/06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283858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F6462E-B912-49B7-B7A3-4E8A1993FA1D}" type="datetime1">
              <a:rPr lang="en-CA" smtClean="0"/>
              <a:t>2019/06/06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D1AD188-3738-441A-AC94-D3DC541856D0}"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343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206EF0D-55BE-41AC-87B8-6CF118BF434E}" type="datetime1">
              <a:rPr lang="en-CA" smtClean="0"/>
              <a:t>2019/06/06</a:t>
            </a:fld>
            <a:endParaRPr lang="en-CA"/>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CA"/>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D1AD188-3738-441A-AC94-D3DC541856D0}" type="slidenum">
              <a:rPr lang="en-CA" smtClean="0"/>
              <a:t>‹#›</a:t>
            </a:fld>
            <a:endParaRPr lang="en-CA"/>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44545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image" Target="../media/image15.jpeg"/><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hyperlink" Target="https://buyandsell.gc.ca/" TargetMode="Externa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twitter.com/search?l=&amp;q=#transformationemploisGC OR #GCJobsTransformation&amp;src=typd" TargetMode="External"/><Relationship Id="rId3" Type="http://schemas.openxmlformats.org/officeDocument/2006/relationships/image" Target="../media/image17.png"/><Relationship Id="rId7" Type="http://schemas.openxmlformats.org/officeDocument/2006/relationships/hyperlink" Target="https://gcconnex.gc.ca/groups/profile/41376948?language=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twitter.com/DanielleDuboisA"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solidFill>
                  <a:srgbClr val="2D6576"/>
                </a:solidFill>
                <a:latin typeface="Franklin Gothic Medium" panose="020B0603020102020204" pitchFamily="34" charset="0"/>
              </a:rPr>
              <a:t>Transformation </a:t>
            </a:r>
            <a:r>
              <a:rPr lang="en-CA" dirty="0" err="1">
                <a:solidFill>
                  <a:srgbClr val="2D6576"/>
                </a:solidFill>
                <a:latin typeface="Franklin Gothic Medium" panose="020B0603020102020204" pitchFamily="34" charset="0"/>
              </a:rPr>
              <a:t>Emplois</a:t>
            </a:r>
            <a:r>
              <a:rPr lang="en-CA" dirty="0">
                <a:solidFill>
                  <a:srgbClr val="2D6576"/>
                </a:solidFill>
                <a:latin typeface="Franklin Gothic Medium" panose="020B0603020102020204" pitchFamily="34" charset="0"/>
              </a:rPr>
              <a:t> GC</a:t>
            </a:r>
          </a:p>
        </p:txBody>
      </p:sp>
      <p:sp>
        <p:nvSpPr>
          <p:cNvPr id="3" name="Subtitle 2"/>
          <p:cNvSpPr>
            <a:spLocks noGrp="1"/>
          </p:cNvSpPr>
          <p:nvPr>
            <p:ph type="subTitle" idx="1"/>
          </p:nvPr>
        </p:nvSpPr>
        <p:spPr>
          <a:xfrm>
            <a:off x="8610600" y="4960137"/>
            <a:ext cx="3403922" cy="1463040"/>
          </a:xfrm>
        </p:spPr>
        <p:txBody>
          <a:bodyPr>
            <a:normAutofit/>
          </a:bodyPr>
          <a:lstStyle/>
          <a:p>
            <a:r>
              <a:rPr lang="en-CA" sz="2400" dirty="0" err="1">
                <a:solidFill>
                  <a:srgbClr val="00B0F0"/>
                </a:solidFill>
                <a:latin typeface="Calibri" panose="020F0502020204030204" pitchFamily="34" charset="0"/>
              </a:rPr>
              <a:t>Conseil</a:t>
            </a:r>
            <a:r>
              <a:rPr lang="en-CA" sz="2400" dirty="0">
                <a:solidFill>
                  <a:srgbClr val="00B0F0"/>
                </a:solidFill>
                <a:latin typeface="Calibri" panose="020F0502020204030204" pitchFamily="34" charset="0"/>
              </a:rPr>
              <a:t> national de </a:t>
            </a:r>
            <a:r>
              <a:rPr lang="en-CA" sz="2400" dirty="0" smtClean="0">
                <a:solidFill>
                  <a:srgbClr val="00B0F0"/>
                </a:solidFill>
                <a:latin typeface="Calibri" panose="020F0502020204030204" pitchFamily="34" charset="0"/>
              </a:rPr>
              <a:t>dotation</a:t>
            </a:r>
          </a:p>
          <a:p>
            <a:r>
              <a:rPr lang="en-CA" sz="2400" dirty="0" smtClean="0">
                <a:solidFill>
                  <a:srgbClr val="2D6576"/>
                </a:solidFill>
                <a:latin typeface="Calibri" panose="020F0502020204030204" pitchFamily="34" charset="0"/>
              </a:rPr>
              <a:t>11 </a:t>
            </a:r>
            <a:r>
              <a:rPr lang="en-CA" sz="2400" smtClean="0">
                <a:solidFill>
                  <a:srgbClr val="2D6576"/>
                </a:solidFill>
                <a:latin typeface="Calibri" panose="020F0502020204030204" pitchFamily="34" charset="0"/>
              </a:rPr>
              <a:t>sep </a:t>
            </a:r>
            <a:r>
              <a:rPr lang="en-CA" sz="2400" dirty="0" smtClean="0">
                <a:solidFill>
                  <a:srgbClr val="2D6576"/>
                </a:solidFill>
                <a:latin typeface="Calibri" panose="020F0502020204030204" pitchFamily="34" charset="0"/>
              </a:rPr>
              <a:t>2019</a:t>
            </a:r>
            <a:endParaRPr lang="en-CA" sz="2400" dirty="0">
              <a:solidFill>
                <a:srgbClr val="2D6576"/>
              </a:solidFill>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82"/>
            <a:ext cx="12192000" cy="4618305"/>
          </a:xfrm>
          <a:prstGeom prst="rect">
            <a:avLst/>
          </a:prstGeom>
        </p:spPr>
      </p:pic>
      <p:sp>
        <p:nvSpPr>
          <p:cNvPr id="6" name="Slide Number Placeholder 5"/>
          <p:cNvSpPr>
            <a:spLocks noGrp="1"/>
          </p:cNvSpPr>
          <p:nvPr>
            <p:ph type="sldNum" sz="quarter" idx="12"/>
          </p:nvPr>
        </p:nvSpPr>
        <p:spPr/>
        <p:txBody>
          <a:bodyPr/>
          <a:lstStyle/>
          <a:p>
            <a:fld id="{1D1AD188-3738-441A-AC94-D3DC541856D0}" type="slidenum">
              <a:rPr lang="en-CA" smtClean="0"/>
              <a:t>1</a:t>
            </a:fld>
            <a:endParaRPr lang="en-CA"/>
          </a:p>
        </p:txBody>
      </p:sp>
    </p:spTree>
    <p:extLst>
      <p:ext uri="{BB962C8B-B14F-4D97-AF65-F5344CB8AC3E}">
        <p14:creationId xmlns:p14="http://schemas.microsoft.com/office/powerpoint/2010/main" val="3345886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035" y="88269"/>
            <a:ext cx="11639114" cy="1499616"/>
          </a:xfrm>
        </p:spPr>
        <p:txBody>
          <a:bodyPr>
            <a:normAutofit/>
          </a:bodyPr>
          <a:lstStyle/>
          <a:p>
            <a:r>
              <a:rPr lang="fr-CA" sz="4000" dirty="0">
                <a:solidFill>
                  <a:srgbClr val="2D6576"/>
                </a:solidFill>
                <a:latin typeface="Franklin Gothic Medium" panose="020B0603020102020204" pitchFamily="34" charset="0"/>
              </a:rPr>
              <a:t>certaines exigences clés non-fonctionnelles</a:t>
            </a:r>
            <a:endParaRPr lang="en-CA" sz="4000" b="1" dirty="0">
              <a:solidFill>
                <a:srgbClr val="2D6576"/>
              </a:solidFill>
              <a:latin typeface="Franklin Gothic Medium" panose="020B0603020102020204" pitchFamily="34" charset="0"/>
            </a:endParaRPr>
          </a:p>
        </p:txBody>
      </p:sp>
      <p:sp>
        <p:nvSpPr>
          <p:cNvPr id="4" name="Slide Number Placeholder 3"/>
          <p:cNvSpPr>
            <a:spLocks noGrp="1"/>
          </p:cNvSpPr>
          <p:nvPr>
            <p:ph type="sldNum" sz="quarter" idx="12"/>
          </p:nvPr>
        </p:nvSpPr>
        <p:spPr/>
        <p:txBody>
          <a:bodyPr/>
          <a:lstStyle/>
          <a:p>
            <a:fld id="{1D1AD188-3738-441A-AC94-D3DC541856D0}" type="slidenum">
              <a:rPr lang="en-CA" smtClean="0"/>
              <a:t>10</a:t>
            </a:fld>
            <a:endParaRPr lang="en-CA"/>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30" y="536962"/>
            <a:ext cx="11487319" cy="6458463"/>
          </a:xfrm>
          <a:prstGeom prst="rect">
            <a:avLst/>
          </a:prstGeom>
        </p:spPr>
      </p:pic>
      <p:sp>
        <p:nvSpPr>
          <p:cNvPr id="7" name="TextBox 6"/>
          <p:cNvSpPr txBox="1"/>
          <p:nvPr/>
        </p:nvSpPr>
        <p:spPr>
          <a:xfrm>
            <a:off x="5093394" y="2192757"/>
            <a:ext cx="2881421" cy="2554545"/>
          </a:xfrm>
          <a:prstGeom prst="rect">
            <a:avLst/>
          </a:prstGeom>
          <a:noFill/>
        </p:spPr>
        <p:txBody>
          <a:bodyPr wrap="square" rtlCol="0">
            <a:spAutoFit/>
          </a:bodyPr>
          <a:lstStyle/>
          <a:p>
            <a:pPr algn="ctr"/>
            <a:r>
              <a:rPr lang="fr-CA" sz="2000" dirty="0">
                <a:latin typeface="Calibri" panose="020F0502020204030204" pitchFamily="34" charset="0"/>
                <a:cs typeface="Calibri" panose="020F0502020204030204" pitchFamily="34" charset="0"/>
              </a:rPr>
              <a:t>Doit </a:t>
            </a:r>
            <a:r>
              <a:rPr lang="fr-CA" sz="2000" b="1" dirty="0">
                <a:latin typeface="Calibri" panose="020F0502020204030204" pitchFamily="34" charset="0"/>
                <a:cs typeface="Calibri" panose="020F0502020204030204" pitchFamily="34" charset="0"/>
              </a:rPr>
              <a:t>satisfaire aux exigences gouvernementales</a:t>
            </a:r>
            <a:r>
              <a:rPr lang="fr-CA" sz="2000" dirty="0">
                <a:latin typeface="Calibri" panose="020F0502020204030204" pitchFamily="34" charset="0"/>
                <a:cs typeface="Calibri" panose="020F0502020204030204" pitchFamily="34" charset="0"/>
              </a:rPr>
              <a:t> en matière de </a:t>
            </a:r>
            <a:r>
              <a:rPr lang="fr-CA" sz="2000" dirty="0" err="1">
                <a:latin typeface="Calibri" panose="020F0502020204030204" pitchFamily="34" charset="0"/>
                <a:cs typeface="Calibri" panose="020F0502020204030204" pitchFamily="34" charset="0"/>
              </a:rPr>
              <a:t>cybersécurité</a:t>
            </a:r>
            <a:r>
              <a:rPr lang="fr-CA" sz="2000" dirty="0">
                <a:latin typeface="Calibri" panose="020F0502020204030204" pitchFamily="34" charset="0"/>
                <a:cs typeface="Calibri" panose="020F0502020204030204" pitchFamily="34" charset="0"/>
              </a:rPr>
              <a:t>, de gestion de l’information, </a:t>
            </a:r>
            <a:r>
              <a:rPr lang="fr-CA" sz="2000" dirty="0" smtClean="0">
                <a:latin typeface="Calibri" panose="020F0502020204030204" pitchFamily="34" charset="0"/>
                <a:cs typeface="Calibri" panose="020F0502020204030204" pitchFamily="34" charset="0"/>
              </a:rPr>
              <a:t>d’accessibilité et </a:t>
            </a:r>
            <a:r>
              <a:rPr lang="fr-CA" sz="2000" dirty="0">
                <a:latin typeface="Calibri" panose="020F0502020204030204" pitchFamily="34" charset="0"/>
                <a:cs typeface="Calibri" panose="020F0502020204030204" pitchFamily="34" charset="0"/>
              </a:rPr>
              <a:t>de bilinguisme</a:t>
            </a:r>
            <a:endParaRPr lang="en-CA" sz="2000" dirty="0">
              <a:latin typeface="Calibri" panose="020F0502020204030204" pitchFamily="34" charset="0"/>
              <a:cs typeface="Calibri" panose="020F0502020204030204" pitchFamily="34" charset="0"/>
            </a:endParaRPr>
          </a:p>
        </p:txBody>
      </p:sp>
      <p:sp>
        <p:nvSpPr>
          <p:cNvPr id="8" name="TextBox 7"/>
          <p:cNvSpPr txBox="1"/>
          <p:nvPr/>
        </p:nvSpPr>
        <p:spPr>
          <a:xfrm>
            <a:off x="7547019" y="4445302"/>
            <a:ext cx="2445912" cy="1631216"/>
          </a:xfrm>
          <a:prstGeom prst="rect">
            <a:avLst/>
          </a:prstGeom>
          <a:noFill/>
        </p:spPr>
        <p:txBody>
          <a:bodyPr wrap="square" rtlCol="0">
            <a:spAutoFit/>
          </a:bodyPr>
          <a:lstStyle/>
          <a:p>
            <a:pPr algn="ctr"/>
            <a:r>
              <a:rPr lang="fr-CA" sz="2000" dirty="0">
                <a:latin typeface="Calibri" panose="020F0502020204030204" pitchFamily="34" charset="0"/>
                <a:cs typeface="Calibri" panose="020F0502020204030204" pitchFamily="34" charset="0"/>
              </a:rPr>
              <a:t>Doit </a:t>
            </a:r>
            <a:r>
              <a:rPr lang="fr-CA" sz="2000" b="1" dirty="0">
                <a:latin typeface="Calibri" panose="020F0502020204030204" pitchFamily="34" charset="0"/>
                <a:cs typeface="Calibri" panose="020F0502020204030204" pitchFamily="34" charset="0"/>
              </a:rPr>
              <a:t>répondre aux attentes des utilisateurs</a:t>
            </a:r>
            <a:r>
              <a:rPr lang="fr-CA" sz="2000" dirty="0">
                <a:latin typeface="Calibri" panose="020F0502020204030204" pitchFamily="34" charset="0"/>
                <a:cs typeface="Calibri" panose="020F0502020204030204" pitchFamily="34" charset="0"/>
              </a:rPr>
              <a:t> en ce qui concerne la rapidité et </a:t>
            </a:r>
            <a:r>
              <a:rPr lang="fr-CA" sz="2000" dirty="0" smtClean="0">
                <a:latin typeface="Calibri" panose="020F0502020204030204" pitchFamily="34" charset="0"/>
                <a:cs typeface="Calibri" panose="020F0502020204030204" pitchFamily="34" charset="0"/>
              </a:rPr>
              <a:t>la réactivité</a:t>
            </a:r>
            <a:endParaRPr lang="en-CA" sz="2000" dirty="0">
              <a:latin typeface="Calibri" panose="020F0502020204030204" pitchFamily="34" charset="0"/>
              <a:cs typeface="Calibri" panose="020F0502020204030204" pitchFamily="34" charset="0"/>
            </a:endParaRPr>
          </a:p>
        </p:txBody>
      </p:sp>
      <p:sp>
        <p:nvSpPr>
          <p:cNvPr id="9" name="TextBox 8"/>
          <p:cNvSpPr txBox="1"/>
          <p:nvPr/>
        </p:nvSpPr>
        <p:spPr>
          <a:xfrm>
            <a:off x="9244041" y="2808311"/>
            <a:ext cx="2439074" cy="1323439"/>
          </a:xfrm>
          <a:prstGeom prst="rect">
            <a:avLst/>
          </a:prstGeom>
          <a:noFill/>
        </p:spPr>
        <p:txBody>
          <a:bodyPr wrap="square" rtlCol="0">
            <a:spAutoFit/>
          </a:bodyPr>
          <a:lstStyle/>
          <a:p>
            <a:pPr algn="ctr"/>
            <a:r>
              <a:rPr lang="fr-CA" sz="2000" dirty="0">
                <a:latin typeface="Calibri" panose="020F0502020204030204" pitchFamily="34" charset="0"/>
                <a:cs typeface="Calibri" panose="020F0502020204030204" pitchFamily="34" charset="0"/>
              </a:rPr>
              <a:t>Doit </a:t>
            </a:r>
            <a:r>
              <a:rPr lang="fr-CA" sz="2000" b="1" dirty="0">
                <a:latin typeface="Calibri" panose="020F0502020204030204" pitchFamily="34" charset="0"/>
                <a:cs typeface="Calibri" panose="020F0502020204030204" pitchFamily="34" charset="0"/>
              </a:rPr>
              <a:t>s’adapter aux modifications</a:t>
            </a:r>
            <a:r>
              <a:rPr lang="fr-CA" sz="2000" dirty="0">
                <a:latin typeface="Calibri" panose="020F0502020204030204" pitchFamily="34" charset="0"/>
                <a:cs typeface="Calibri" panose="020F0502020204030204" pitchFamily="34" charset="0"/>
              </a:rPr>
              <a:t> apportées au </a:t>
            </a:r>
            <a:r>
              <a:rPr lang="fr-CA" sz="2000" dirty="0" smtClean="0">
                <a:latin typeface="Calibri" panose="020F0502020204030204" pitchFamily="34" charset="0"/>
                <a:cs typeface="Calibri" panose="020F0502020204030204" pitchFamily="34" charset="0"/>
              </a:rPr>
              <a:t>cadre </a:t>
            </a:r>
            <a:r>
              <a:rPr lang="fr-CA" sz="2000" dirty="0">
                <a:latin typeface="Calibri" panose="020F0502020204030204" pitchFamily="34" charset="0"/>
                <a:cs typeface="Calibri" panose="020F0502020204030204" pitchFamily="34" charset="0"/>
              </a:rPr>
              <a:t>législatif </a:t>
            </a:r>
            <a:endParaRPr lang="en-CA" sz="2000" dirty="0">
              <a:latin typeface="Calibri" panose="020F0502020204030204" pitchFamily="34" charset="0"/>
              <a:cs typeface="Calibri" panose="020F0502020204030204" pitchFamily="34" charset="0"/>
            </a:endParaRPr>
          </a:p>
        </p:txBody>
      </p:sp>
      <p:sp>
        <p:nvSpPr>
          <p:cNvPr id="10" name="TextBox 9"/>
          <p:cNvSpPr txBox="1"/>
          <p:nvPr/>
        </p:nvSpPr>
        <p:spPr>
          <a:xfrm>
            <a:off x="2305081" y="3991829"/>
            <a:ext cx="3004165" cy="1323439"/>
          </a:xfrm>
          <a:prstGeom prst="rect">
            <a:avLst/>
          </a:prstGeom>
          <a:noFill/>
        </p:spPr>
        <p:txBody>
          <a:bodyPr wrap="square" rtlCol="0">
            <a:spAutoFit/>
          </a:bodyPr>
          <a:lstStyle/>
          <a:p>
            <a:pPr algn="ctr"/>
            <a:r>
              <a:rPr lang="fr-CA" sz="2000" dirty="0">
                <a:latin typeface="Calibri" panose="020F0502020204030204" pitchFamily="34" charset="0"/>
                <a:cs typeface="Calibri" panose="020F0502020204030204" pitchFamily="34" charset="0"/>
              </a:rPr>
              <a:t>Doit </a:t>
            </a:r>
            <a:r>
              <a:rPr lang="fr-CA" sz="2000" b="1" dirty="0" err="1">
                <a:latin typeface="Calibri" panose="020F0502020204030204" pitchFamily="34" charset="0"/>
                <a:cs typeface="Calibri" panose="020F0502020204030204" pitchFamily="34" charset="0"/>
              </a:rPr>
              <a:t>interopérer</a:t>
            </a:r>
            <a:r>
              <a:rPr lang="fr-CA" sz="2000" b="1" dirty="0">
                <a:latin typeface="Calibri" panose="020F0502020204030204" pitchFamily="34" charset="0"/>
                <a:cs typeface="Calibri" panose="020F0502020204030204" pitchFamily="34" charset="0"/>
              </a:rPr>
              <a:t> avec d’autres systèmes</a:t>
            </a:r>
            <a:r>
              <a:rPr lang="fr-CA" sz="2000" dirty="0">
                <a:latin typeface="Calibri" panose="020F0502020204030204" pitchFamily="34" charset="0"/>
                <a:cs typeface="Calibri" panose="020F0502020204030204" pitchFamily="34" charset="0"/>
              </a:rPr>
              <a:t> au moyen d’interfaces de protocole d’application </a:t>
            </a:r>
            <a:endParaRPr lang="en-CA" sz="2000" dirty="0">
              <a:latin typeface="Calibri" panose="020F0502020204030204" pitchFamily="34" charset="0"/>
              <a:cs typeface="Calibri" panose="020F0502020204030204" pitchFamily="34" charset="0"/>
            </a:endParaRPr>
          </a:p>
        </p:txBody>
      </p:sp>
      <p:sp>
        <p:nvSpPr>
          <p:cNvPr id="11" name="TextBox 10"/>
          <p:cNvSpPr txBox="1"/>
          <p:nvPr/>
        </p:nvSpPr>
        <p:spPr>
          <a:xfrm>
            <a:off x="818878" y="2105561"/>
            <a:ext cx="2493164" cy="1323439"/>
          </a:xfrm>
          <a:prstGeom prst="rect">
            <a:avLst/>
          </a:prstGeom>
          <a:noFill/>
        </p:spPr>
        <p:txBody>
          <a:bodyPr wrap="square" rtlCol="0">
            <a:spAutoFit/>
          </a:bodyPr>
          <a:lstStyle/>
          <a:p>
            <a:pPr algn="ctr"/>
            <a:r>
              <a:rPr lang="fr-CA" sz="2000" dirty="0">
                <a:latin typeface="Calibri" panose="020F0502020204030204" pitchFamily="34" charset="0"/>
                <a:cs typeface="Calibri" panose="020F0502020204030204" pitchFamily="34" charset="0"/>
              </a:rPr>
              <a:t>Doit </a:t>
            </a:r>
            <a:r>
              <a:rPr lang="fr-CA" sz="2000" b="1" dirty="0">
                <a:latin typeface="Calibri" panose="020F0502020204030204" pitchFamily="34" charset="0"/>
                <a:cs typeface="Calibri" panose="020F0502020204030204" pitchFamily="34" charset="0"/>
              </a:rPr>
              <a:t>s’adapter en fonction</a:t>
            </a:r>
            <a:r>
              <a:rPr lang="fr-CA" sz="2000" dirty="0">
                <a:latin typeface="Calibri" panose="020F0502020204030204" pitchFamily="34" charset="0"/>
                <a:cs typeface="Calibri" panose="020F0502020204030204" pitchFamily="34" charset="0"/>
              </a:rPr>
              <a:t> de la fluctuation des volumes</a:t>
            </a:r>
            <a:endParaRPr lang="en-C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3077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BBA485-1E67-4807-BE46-1A0BE0431A8A}"/>
              </a:ext>
            </a:extLst>
          </p:cNvPr>
          <p:cNvSpPr>
            <a:spLocks noGrp="1"/>
          </p:cNvSpPr>
          <p:nvPr>
            <p:ph type="title"/>
          </p:nvPr>
        </p:nvSpPr>
        <p:spPr>
          <a:xfrm>
            <a:off x="1046429" y="86610"/>
            <a:ext cx="13226161" cy="1499616"/>
          </a:xfrm>
        </p:spPr>
        <p:txBody>
          <a:bodyPr>
            <a:normAutofit/>
          </a:bodyPr>
          <a:lstStyle/>
          <a:p>
            <a:r>
              <a:rPr lang="fr-CA" sz="4400" b="1" dirty="0" smtClean="0">
                <a:solidFill>
                  <a:srgbClr val="2D6576"/>
                </a:solidFill>
                <a:latin typeface="Franklin Gothic Medium" panose="020B0603020102020204" pitchFamily="34" charset="0"/>
              </a:rPr>
              <a:t>Pour compléter notre casse-tête</a:t>
            </a:r>
            <a:r>
              <a:rPr lang="fr-CA" sz="4400" b="1" dirty="0">
                <a:solidFill>
                  <a:srgbClr val="2D6576"/>
                </a:solidFill>
                <a:latin typeface="Franklin Gothic Medium" panose="020B0603020102020204" pitchFamily="34" charset="0"/>
              </a:rPr>
              <a:t/>
            </a:r>
            <a:br>
              <a:rPr lang="fr-CA" sz="4400" b="1" dirty="0">
                <a:solidFill>
                  <a:srgbClr val="2D6576"/>
                </a:solidFill>
                <a:latin typeface="Franklin Gothic Medium" panose="020B0603020102020204" pitchFamily="34" charset="0"/>
              </a:rPr>
            </a:br>
            <a:r>
              <a:rPr lang="fr-CA" sz="2000" b="1" dirty="0" smtClean="0">
                <a:solidFill>
                  <a:srgbClr val="2D6576"/>
                </a:solidFill>
                <a:latin typeface="Franklin Gothic Medium" panose="020B0603020102020204" pitchFamily="34" charset="0"/>
              </a:rPr>
              <a:t>un dialogue avec l’industrie sur les tendances et les solutions</a:t>
            </a:r>
            <a:endParaRPr lang="en-US" sz="2000" b="1" dirty="0">
              <a:solidFill>
                <a:srgbClr val="2D6576"/>
              </a:solidFill>
              <a:latin typeface="Franklin Gothic Medium" panose="020B0603020102020204" pitchFamily="34" charset="0"/>
            </a:endParaRPr>
          </a:p>
        </p:txBody>
      </p:sp>
      <p:sp>
        <p:nvSpPr>
          <p:cNvPr id="3" name="Slide Number Placeholder 2"/>
          <p:cNvSpPr>
            <a:spLocks noGrp="1"/>
          </p:cNvSpPr>
          <p:nvPr>
            <p:ph type="sldNum" sz="quarter" idx="12"/>
          </p:nvPr>
        </p:nvSpPr>
        <p:spPr/>
        <p:txBody>
          <a:bodyPr/>
          <a:lstStyle/>
          <a:p>
            <a:fld id="{1D1AD188-3738-441A-AC94-D3DC541856D0}" type="slidenum">
              <a:rPr lang="en-CA" smtClean="0"/>
              <a:t>11</a:t>
            </a:fld>
            <a:endParaRPr lang="en-CA"/>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7142"/>
          <a:stretch/>
        </p:blipFill>
        <p:spPr>
          <a:xfrm>
            <a:off x="5422368" y="481657"/>
            <a:ext cx="7524750" cy="6739904"/>
          </a:xfrm>
          <a:prstGeom prst="rect">
            <a:avLst/>
          </a:prstGeom>
        </p:spPr>
      </p:pic>
      <p:grpSp>
        <p:nvGrpSpPr>
          <p:cNvPr id="6" name="Group 5"/>
          <p:cNvGrpSpPr/>
          <p:nvPr/>
        </p:nvGrpSpPr>
        <p:grpSpPr>
          <a:xfrm>
            <a:off x="709864" y="1416522"/>
            <a:ext cx="4455944" cy="3055544"/>
            <a:chOff x="0" y="1267023"/>
            <a:chExt cx="4741881" cy="3451846"/>
          </a:xfrm>
        </p:grpSpPr>
        <p:sp>
          <p:nvSpPr>
            <p:cNvPr id="7" name="Oval 6"/>
            <p:cNvSpPr/>
            <p:nvPr/>
          </p:nvSpPr>
          <p:spPr>
            <a:xfrm>
              <a:off x="0" y="1267023"/>
              <a:ext cx="4705349" cy="3451846"/>
            </a:xfrm>
            <a:prstGeom prst="ellipse">
              <a:avLst/>
            </a:prstGeom>
            <a:solidFill>
              <a:srgbClr val="9BA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9BAE66"/>
                </a:solidFill>
              </a:endParaRPr>
            </a:p>
          </p:txBody>
        </p:sp>
        <p:sp>
          <p:nvSpPr>
            <p:cNvPr id="9" name="Rectangle 8"/>
            <p:cNvSpPr/>
            <p:nvPr/>
          </p:nvSpPr>
          <p:spPr>
            <a:xfrm>
              <a:off x="430351" y="1922504"/>
              <a:ext cx="4311530" cy="2390403"/>
            </a:xfrm>
            <a:prstGeom prst="rect">
              <a:avLst/>
            </a:prstGeom>
          </p:spPr>
          <p:txBody>
            <a:bodyPr wrap="square">
              <a:spAutoFit/>
            </a:bodyPr>
            <a:lstStyle/>
            <a:p>
              <a:r>
                <a:rPr lang="en-CA" sz="1100" b="1" dirty="0" smtClean="0">
                  <a:solidFill>
                    <a:schemeClr val="tx1">
                      <a:lumMod val="85000"/>
                      <a:lumOff val="15000"/>
                    </a:schemeClr>
                  </a:solidFill>
                  <a:latin typeface="Calibri" panose="020F0502020204030204" pitchFamily="34" charset="0"/>
                </a:rPr>
                <a:t>1. </a:t>
              </a:r>
              <a:r>
                <a:rPr lang="en-CA" sz="1100" b="1" dirty="0" err="1" smtClean="0">
                  <a:solidFill>
                    <a:schemeClr val="tx1">
                      <a:lumMod val="85000"/>
                      <a:lumOff val="15000"/>
                    </a:schemeClr>
                  </a:solidFill>
                  <a:latin typeface="Calibri" panose="020F0502020204030204" pitchFamily="34" charset="0"/>
                </a:rPr>
                <a:t>Concevoir</a:t>
              </a:r>
              <a:r>
                <a:rPr lang="en-CA" sz="1100" b="1" dirty="0" smtClean="0">
                  <a:solidFill>
                    <a:schemeClr val="tx1">
                      <a:lumMod val="85000"/>
                      <a:lumOff val="15000"/>
                    </a:schemeClr>
                  </a:solidFill>
                  <a:latin typeface="Calibri" panose="020F0502020204030204" pitchFamily="34" charset="0"/>
                </a:rPr>
                <a:t> </a:t>
              </a:r>
              <a:r>
                <a:rPr lang="en-CA" sz="1100" b="1" dirty="0">
                  <a:solidFill>
                    <a:schemeClr val="tx1">
                      <a:lumMod val="85000"/>
                      <a:lumOff val="15000"/>
                    </a:schemeClr>
                  </a:solidFill>
                  <a:latin typeface="Calibri" panose="020F0502020204030204" pitchFamily="34" charset="0"/>
                </a:rPr>
                <a:t>avec les </a:t>
              </a:r>
              <a:r>
                <a:rPr lang="en-CA" sz="1100" b="1" dirty="0" smtClean="0">
                  <a:solidFill>
                    <a:schemeClr val="tx1">
                      <a:lumMod val="85000"/>
                      <a:lumOff val="15000"/>
                    </a:schemeClr>
                  </a:solidFill>
                  <a:latin typeface="Calibri" panose="020F0502020204030204" pitchFamily="34" charset="0"/>
                </a:rPr>
                <a:t>utilisateurs</a:t>
              </a:r>
            </a:p>
            <a:p>
              <a:r>
                <a:rPr lang="fr-FR" sz="1100" b="1" dirty="0" smtClean="0">
                  <a:solidFill>
                    <a:schemeClr val="tx1">
                      <a:lumMod val="85000"/>
                      <a:lumOff val="15000"/>
                    </a:schemeClr>
                  </a:solidFill>
                  <a:latin typeface="Calibri" panose="020F0502020204030204" pitchFamily="34" charset="0"/>
                </a:rPr>
                <a:t>2. Effectuer </a:t>
              </a:r>
              <a:r>
                <a:rPr lang="fr-FR" sz="1100" b="1" dirty="0">
                  <a:solidFill>
                    <a:schemeClr val="tx1">
                      <a:lumMod val="85000"/>
                      <a:lumOff val="15000"/>
                    </a:schemeClr>
                  </a:solidFill>
                  <a:latin typeface="Calibri" panose="020F0502020204030204" pitchFamily="34" charset="0"/>
                </a:rPr>
                <a:t>régulièrement des itérations et des </a:t>
              </a:r>
              <a:r>
                <a:rPr lang="fr-FR" sz="1100" b="1" dirty="0" smtClean="0">
                  <a:solidFill>
                    <a:schemeClr val="tx1">
                      <a:lumMod val="85000"/>
                      <a:lumOff val="15000"/>
                    </a:schemeClr>
                  </a:solidFill>
                  <a:latin typeface="Calibri" panose="020F0502020204030204" pitchFamily="34" charset="0"/>
                </a:rPr>
                <a:t>améliorations</a:t>
              </a:r>
            </a:p>
            <a:p>
              <a:r>
                <a:rPr lang="en-CA" sz="1100" b="1" dirty="0" smtClean="0">
                  <a:solidFill>
                    <a:schemeClr val="tx1">
                      <a:lumMod val="85000"/>
                      <a:lumOff val="15000"/>
                    </a:schemeClr>
                  </a:solidFill>
                  <a:latin typeface="Calibri" panose="020F0502020204030204" pitchFamily="34" charset="0"/>
                </a:rPr>
                <a:t>3. </a:t>
              </a:r>
              <a:r>
                <a:rPr lang="en-CA" sz="1100" b="1" dirty="0" err="1" smtClean="0">
                  <a:solidFill>
                    <a:schemeClr val="tx1">
                      <a:lumMod val="85000"/>
                      <a:lumOff val="15000"/>
                    </a:schemeClr>
                  </a:solidFill>
                  <a:latin typeface="Calibri" panose="020F0502020204030204" pitchFamily="34" charset="0"/>
                </a:rPr>
                <a:t>Travailler</a:t>
              </a:r>
              <a:r>
                <a:rPr lang="en-CA" sz="1100" b="1" dirty="0" smtClean="0">
                  <a:solidFill>
                    <a:schemeClr val="tx1">
                      <a:lumMod val="85000"/>
                      <a:lumOff val="15000"/>
                    </a:schemeClr>
                  </a:solidFill>
                  <a:latin typeface="Calibri" panose="020F0502020204030204" pitchFamily="34" charset="0"/>
                </a:rPr>
                <a:t> </a:t>
              </a:r>
              <a:r>
                <a:rPr lang="en-CA" sz="1100" b="1" dirty="0">
                  <a:solidFill>
                    <a:schemeClr val="tx1">
                      <a:lumMod val="85000"/>
                      <a:lumOff val="15000"/>
                    </a:schemeClr>
                  </a:solidFill>
                  <a:latin typeface="Calibri" panose="020F0502020204030204" pitchFamily="34" charset="0"/>
                </a:rPr>
                <a:t>ouvertement par </a:t>
              </a:r>
              <a:r>
                <a:rPr lang="en-CA" sz="1100" b="1" dirty="0" smtClean="0">
                  <a:solidFill>
                    <a:schemeClr val="tx1">
                      <a:lumMod val="85000"/>
                      <a:lumOff val="15000"/>
                    </a:schemeClr>
                  </a:solidFill>
                  <a:latin typeface="Calibri" panose="020F0502020204030204" pitchFamily="34" charset="0"/>
                </a:rPr>
                <a:t>défaut</a:t>
              </a:r>
            </a:p>
            <a:p>
              <a:r>
                <a:rPr lang="fr-FR" sz="1100" b="1" dirty="0" smtClean="0">
                  <a:solidFill>
                    <a:schemeClr val="tx1">
                      <a:lumMod val="85000"/>
                      <a:lumOff val="15000"/>
                    </a:schemeClr>
                  </a:solidFill>
                  <a:latin typeface="Calibri" panose="020F0502020204030204" pitchFamily="34" charset="0"/>
                </a:rPr>
                <a:t>4. Utiliser </a:t>
              </a:r>
              <a:r>
                <a:rPr lang="fr-FR" sz="1100" b="1" dirty="0">
                  <a:solidFill>
                    <a:schemeClr val="tx1">
                      <a:lumMod val="85000"/>
                      <a:lumOff val="15000"/>
                    </a:schemeClr>
                  </a:solidFill>
                  <a:latin typeface="Calibri" panose="020F0502020204030204" pitchFamily="34" charset="0"/>
                </a:rPr>
                <a:t>des normes et des solutions ouvertes </a:t>
              </a:r>
              <a:endParaRPr lang="fr-FR" sz="1100" b="1" dirty="0" smtClean="0">
                <a:solidFill>
                  <a:schemeClr val="tx1">
                    <a:lumMod val="85000"/>
                    <a:lumOff val="15000"/>
                  </a:schemeClr>
                </a:solidFill>
                <a:latin typeface="Calibri" panose="020F0502020204030204" pitchFamily="34" charset="0"/>
              </a:endParaRPr>
            </a:p>
            <a:p>
              <a:r>
                <a:rPr lang="fr-FR" sz="1100" b="1" dirty="0" smtClean="0">
                  <a:solidFill>
                    <a:schemeClr val="tx1">
                      <a:lumMod val="85000"/>
                      <a:lumOff val="15000"/>
                    </a:schemeClr>
                  </a:solidFill>
                  <a:latin typeface="Calibri" panose="020F0502020204030204" pitchFamily="34" charset="0"/>
                </a:rPr>
                <a:t>5. Gérer </a:t>
              </a:r>
              <a:r>
                <a:rPr lang="fr-FR" sz="1100" b="1" dirty="0">
                  <a:solidFill>
                    <a:schemeClr val="tx1">
                      <a:lumMod val="85000"/>
                      <a:lumOff val="15000"/>
                    </a:schemeClr>
                  </a:solidFill>
                  <a:latin typeface="Calibri" panose="020F0502020204030204" pitchFamily="34" charset="0"/>
                </a:rPr>
                <a:t>les risques en matière de sécurité et de protection des </a:t>
              </a:r>
              <a:r>
                <a:rPr lang="fr-FR" sz="1100" b="1" dirty="0" smtClean="0">
                  <a:solidFill>
                    <a:schemeClr val="tx1">
                      <a:lumMod val="85000"/>
                      <a:lumOff val="15000"/>
                    </a:schemeClr>
                  </a:solidFill>
                  <a:latin typeface="Calibri" panose="020F0502020204030204" pitchFamily="34" charset="0"/>
                </a:rPr>
                <a:t> renseignements personnels</a:t>
              </a:r>
            </a:p>
            <a:p>
              <a:r>
                <a:rPr lang="fr-FR" sz="1100" b="1" dirty="0" smtClean="0">
                  <a:solidFill>
                    <a:schemeClr val="tx1">
                      <a:lumMod val="85000"/>
                      <a:lumOff val="15000"/>
                    </a:schemeClr>
                  </a:solidFill>
                  <a:latin typeface="Calibri" panose="020F0502020204030204" pitchFamily="34" charset="0"/>
                </a:rPr>
                <a:t>6. Intégrer </a:t>
              </a:r>
              <a:r>
                <a:rPr lang="fr-FR" sz="1100" b="1" dirty="0">
                  <a:solidFill>
                    <a:schemeClr val="tx1">
                      <a:lumMod val="85000"/>
                      <a:lumOff val="15000"/>
                    </a:schemeClr>
                  </a:solidFill>
                  <a:latin typeface="Calibri" panose="020F0502020204030204" pitchFamily="34" charset="0"/>
                </a:rPr>
                <a:t>l’accessibilité dès le </a:t>
              </a:r>
              <a:r>
                <a:rPr lang="fr-FR" sz="1100" b="1" dirty="0" smtClean="0">
                  <a:solidFill>
                    <a:schemeClr val="tx1">
                      <a:lumMod val="85000"/>
                      <a:lumOff val="15000"/>
                    </a:schemeClr>
                  </a:solidFill>
                  <a:latin typeface="Calibri" panose="020F0502020204030204" pitchFamily="34" charset="0"/>
                </a:rPr>
                <a:t>départ</a:t>
              </a:r>
            </a:p>
            <a:p>
              <a:r>
                <a:rPr lang="fr-FR" sz="1100" b="1" dirty="0" smtClean="0">
                  <a:solidFill>
                    <a:schemeClr val="tx1">
                      <a:lumMod val="85000"/>
                      <a:lumOff val="15000"/>
                    </a:schemeClr>
                  </a:solidFill>
                  <a:latin typeface="Calibri" panose="020F0502020204030204" pitchFamily="34" charset="0"/>
                </a:rPr>
                <a:t>7. Permettre </a:t>
              </a:r>
              <a:r>
                <a:rPr lang="fr-FR" sz="1100" b="1" dirty="0">
                  <a:solidFill>
                    <a:schemeClr val="tx1">
                      <a:lumMod val="85000"/>
                      <a:lumOff val="15000"/>
                    </a:schemeClr>
                  </a:solidFill>
                  <a:latin typeface="Calibri" panose="020F0502020204030204" pitchFamily="34" charset="0"/>
                </a:rPr>
                <a:t>au personnel d’offrir de meilleurs </a:t>
              </a:r>
              <a:r>
                <a:rPr lang="fr-FR" sz="1100" b="1" dirty="0" smtClean="0">
                  <a:solidFill>
                    <a:schemeClr val="tx1">
                      <a:lumMod val="85000"/>
                      <a:lumOff val="15000"/>
                    </a:schemeClr>
                  </a:solidFill>
                  <a:latin typeface="Calibri" panose="020F0502020204030204" pitchFamily="34" charset="0"/>
                </a:rPr>
                <a:t>services</a:t>
              </a:r>
            </a:p>
            <a:p>
              <a:r>
                <a:rPr lang="fr-FR" sz="1100" b="1" dirty="0" smtClean="0">
                  <a:solidFill>
                    <a:schemeClr val="tx1">
                      <a:lumMod val="85000"/>
                      <a:lumOff val="15000"/>
                    </a:schemeClr>
                  </a:solidFill>
                  <a:latin typeface="Calibri" panose="020F0502020204030204" pitchFamily="34" charset="0"/>
                </a:rPr>
                <a:t>8. Être </a:t>
              </a:r>
              <a:r>
                <a:rPr lang="fr-FR" sz="1100" b="1" dirty="0">
                  <a:solidFill>
                    <a:schemeClr val="tx1">
                      <a:lumMod val="85000"/>
                      <a:lumOff val="15000"/>
                    </a:schemeClr>
                  </a:solidFill>
                  <a:latin typeface="Calibri" panose="020F0502020204030204" pitchFamily="34" charset="0"/>
                </a:rPr>
                <a:t>de bons utilisateurs de </a:t>
              </a:r>
              <a:r>
                <a:rPr lang="fr-FR" sz="1100" b="1" dirty="0" smtClean="0">
                  <a:solidFill>
                    <a:schemeClr val="tx1">
                      <a:lumMod val="85000"/>
                      <a:lumOff val="15000"/>
                    </a:schemeClr>
                  </a:solidFill>
                  <a:latin typeface="Calibri" panose="020F0502020204030204" pitchFamily="34" charset="0"/>
                </a:rPr>
                <a:t>données</a:t>
              </a:r>
            </a:p>
            <a:p>
              <a:r>
                <a:rPr lang="en-CA" sz="1100" b="1" dirty="0" smtClean="0">
                  <a:solidFill>
                    <a:schemeClr val="tx1">
                      <a:lumMod val="85000"/>
                      <a:lumOff val="15000"/>
                    </a:schemeClr>
                  </a:solidFill>
                  <a:latin typeface="Calibri" panose="020F0502020204030204" pitchFamily="34" charset="0"/>
                </a:rPr>
                <a:t>9. </a:t>
              </a:r>
              <a:r>
                <a:rPr lang="en-CA" sz="1100" b="1" dirty="0" err="1" smtClean="0">
                  <a:solidFill>
                    <a:schemeClr val="tx1">
                      <a:lumMod val="85000"/>
                      <a:lumOff val="15000"/>
                    </a:schemeClr>
                  </a:solidFill>
                  <a:latin typeface="Calibri" panose="020F0502020204030204" pitchFamily="34" charset="0"/>
                </a:rPr>
                <a:t>Concevoir</a:t>
              </a:r>
              <a:r>
                <a:rPr lang="en-CA" sz="1100" b="1" dirty="0" smtClean="0">
                  <a:solidFill>
                    <a:schemeClr val="tx1">
                      <a:lumMod val="85000"/>
                      <a:lumOff val="15000"/>
                    </a:schemeClr>
                  </a:solidFill>
                  <a:latin typeface="Calibri" panose="020F0502020204030204" pitchFamily="34" charset="0"/>
                </a:rPr>
                <a:t> </a:t>
              </a:r>
              <a:r>
                <a:rPr lang="en-CA" sz="1100" b="1" dirty="0">
                  <a:solidFill>
                    <a:schemeClr val="tx1">
                      <a:lumMod val="85000"/>
                      <a:lumOff val="15000"/>
                    </a:schemeClr>
                  </a:solidFill>
                  <a:latin typeface="Calibri" panose="020F0502020204030204" pitchFamily="34" charset="0"/>
                </a:rPr>
                <a:t>des services </a:t>
              </a:r>
              <a:r>
                <a:rPr lang="en-CA" sz="1100" b="1" dirty="0" smtClean="0">
                  <a:solidFill>
                    <a:schemeClr val="tx1">
                      <a:lumMod val="85000"/>
                      <a:lumOff val="15000"/>
                    </a:schemeClr>
                  </a:solidFill>
                  <a:latin typeface="Calibri" panose="020F0502020204030204" pitchFamily="34" charset="0"/>
                </a:rPr>
                <a:t>éthiques</a:t>
              </a:r>
            </a:p>
            <a:p>
              <a:r>
                <a:rPr lang="en-CA" sz="1100" b="1" dirty="0" smtClean="0">
                  <a:solidFill>
                    <a:schemeClr val="tx1">
                      <a:lumMod val="85000"/>
                      <a:lumOff val="15000"/>
                    </a:schemeClr>
                  </a:solidFill>
                  <a:latin typeface="Calibri" panose="020F0502020204030204" pitchFamily="34" charset="0"/>
                </a:rPr>
                <a:t>10. </a:t>
              </a:r>
              <a:r>
                <a:rPr lang="en-CA" sz="1100" b="1" dirty="0" err="1" smtClean="0">
                  <a:solidFill>
                    <a:schemeClr val="tx1">
                      <a:lumMod val="85000"/>
                      <a:lumOff val="15000"/>
                    </a:schemeClr>
                  </a:solidFill>
                  <a:latin typeface="Calibri" panose="020F0502020204030204" pitchFamily="34" charset="0"/>
                </a:rPr>
                <a:t>Collaborer</a:t>
              </a:r>
              <a:r>
                <a:rPr lang="en-CA" sz="1100" b="1" dirty="0" smtClean="0">
                  <a:solidFill>
                    <a:schemeClr val="tx1">
                      <a:lumMod val="85000"/>
                      <a:lumOff val="15000"/>
                    </a:schemeClr>
                  </a:solidFill>
                  <a:latin typeface="Calibri" panose="020F0502020204030204" pitchFamily="34" charset="0"/>
                </a:rPr>
                <a:t> </a:t>
              </a:r>
              <a:r>
                <a:rPr lang="en-CA" sz="1100" b="1" dirty="0">
                  <a:solidFill>
                    <a:schemeClr val="tx1">
                      <a:lumMod val="85000"/>
                      <a:lumOff val="15000"/>
                    </a:schemeClr>
                  </a:solidFill>
                  <a:latin typeface="Calibri" panose="020F0502020204030204" pitchFamily="34" charset="0"/>
                </a:rPr>
                <a:t>largement</a:t>
              </a:r>
              <a:endParaRPr lang="fr-FR" sz="1100" b="1" dirty="0" smtClean="0">
                <a:solidFill>
                  <a:schemeClr val="tx1">
                    <a:lumMod val="85000"/>
                    <a:lumOff val="15000"/>
                  </a:schemeClr>
                </a:solidFill>
                <a:latin typeface="Calibri" panose="020F0502020204030204" pitchFamily="34" charset="0"/>
              </a:endParaRPr>
            </a:p>
            <a:p>
              <a:endParaRPr lang="en-CA" sz="1050" dirty="0">
                <a:solidFill>
                  <a:schemeClr val="tx1">
                    <a:lumMod val="85000"/>
                    <a:lumOff val="15000"/>
                  </a:schemeClr>
                </a:solidFill>
              </a:endParaRPr>
            </a:p>
          </p:txBody>
        </p:sp>
        <p:sp>
          <p:nvSpPr>
            <p:cNvPr id="10" name="Isosceles Triangle 9"/>
            <p:cNvSpPr/>
            <p:nvPr/>
          </p:nvSpPr>
          <p:spPr>
            <a:xfrm rot="6927898">
              <a:off x="3980836" y="3832197"/>
              <a:ext cx="457200" cy="638175"/>
            </a:xfrm>
            <a:prstGeom prst="triangle">
              <a:avLst>
                <a:gd name="adj" fmla="val 66478"/>
              </a:avLst>
            </a:prstGeom>
            <a:solidFill>
              <a:srgbClr val="9BA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9BAE66"/>
                </a:solidFill>
              </a:endParaRPr>
            </a:p>
          </p:txBody>
        </p:sp>
      </p:grpSp>
      <p:sp>
        <p:nvSpPr>
          <p:cNvPr id="11" name="Rectangle 10"/>
          <p:cNvSpPr/>
          <p:nvPr/>
        </p:nvSpPr>
        <p:spPr>
          <a:xfrm>
            <a:off x="6810582" y="2005336"/>
            <a:ext cx="2063594" cy="646331"/>
          </a:xfrm>
          <a:prstGeom prst="rect">
            <a:avLst/>
          </a:prstGeom>
        </p:spPr>
        <p:txBody>
          <a:bodyPr wrap="square">
            <a:spAutoFit/>
          </a:bodyPr>
          <a:lstStyle/>
          <a:p>
            <a:pPr algn="ctr"/>
            <a:r>
              <a:rPr lang="fr-CA"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Besoins</a:t>
            </a:r>
            <a:r>
              <a:rPr lang="fr-CA" sz="16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4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validés des </a:t>
            </a:r>
            <a:r>
              <a:rPr lang="fr-CA"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utilisateurs</a:t>
            </a:r>
            <a:endParaRPr lang="en-CA" dirty="0">
              <a:solidFill>
                <a:schemeClr val="tx1">
                  <a:lumMod val="85000"/>
                  <a:lumOff val="15000"/>
                </a:schemeClr>
              </a:solidFill>
            </a:endParaRPr>
          </a:p>
        </p:txBody>
      </p:sp>
      <p:sp>
        <p:nvSpPr>
          <p:cNvPr id="12" name="Rectangle 11"/>
          <p:cNvSpPr/>
          <p:nvPr/>
        </p:nvSpPr>
        <p:spPr>
          <a:xfrm>
            <a:off x="5640885" y="3046714"/>
            <a:ext cx="2018624" cy="646331"/>
          </a:xfrm>
          <a:prstGeom prst="rect">
            <a:avLst/>
          </a:prstGeom>
        </p:spPr>
        <p:txBody>
          <a:bodyPr wrap="square">
            <a:spAutoFit/>
          </a:bodyPr>
          <a:lstStyle/>
          <a:p>
            <a:r>
              <a:rPr lang="fr-CA" sz="2000" b="1" dirty="0">
                <a:solidFill>
                  <a:schemeClr val="tx1">
                    <a:lumMod val="85000"/>
                    <a:lumOff val="15000"/>
                  </a:schemeClr>
                </a:solidFill>
                <a:latin typeface="Calibri" panose="020F0502020204030204" pitchFamily="34" charset="0"/>
              </a:rPr>
              <a:t>10</a:t>
            </a:r>
            <a:r>
              <a:rPr lang="fr-CA" b="1" dirty="0">
                <a:solidFill>
                  <a:schemeClr val="tx1">
                    <a:lumMod val="85000"/>
                    <a:lumOff val="15000"/>
                  </a:schemeClr>
                </a:solidFill>
                <a:latin typeface="Calibri" panose="020F0502020204030204" pitchFamily="34" charset="0"/>
              </a:rPr>
              <a:t> </a:t>
            </a:r>
            <a:r>
              <a:rPr lang="fr-CA" sz="1600" b="1" dirty="0" smtClean="0">
                <a:solidFill>
                  <a:schemeClr val="tx1">
                    <a:lumMod val="85000"/>
                    <a:lumOff val="15000"/>
                  </a:schemeClr>
                </a:solidFill>
                <a:latin typeface="Calibri" panose="020F0502020204030204" pitchFamily="34" charset="0"/>
              </a:rPr>
              <a:t>principes numériques</a:t>
            </a:r>
            <a:endParaRPr lang="en-CA" sz="1600" b="1" dirty="0">
              <a:solidFill>
                <a:schemeClr val="tx1">
                  <a:lumMod val="85000"/>
                  <a:lumOff val="15000"/>
                </a:schemeClr>
              </a:solidFill>
              <a:latin typeface="Calibri" panose="020F0502020204030204" pitchFamily="34" charset="0"/>
            </a:endParaRPr>
          </a:p>
        </p:txBody>
      </p:sp>
      <p:sp>
        <p:nvSpPr>
          <p:cNvPr id="13" name="Rectangle 12"/>
          <p:cNvSpPr/>
          <p:nvPr/>
        </p:nvSpPr>
        <p:spPr>
          <a:xfrm>
            <a:off x="5832163" y="4666908"/>
            <a:ext cx="1549726" cy="830997"/>
          </a:xfrm>
          <a:prstGeom prst="rect">
            <a:avLst/>
          </a:prstGeom>
        </p:spPr>
        <p:txBody>
          <a:bodyPr wrap="square">
            <a:spAutoFit/>
          </a:bodyPr>
          <a:lstStyle/>
          <a:p>
            <a:pPr>
              <a:spcAft>
                <a:spcPts val="0"/>
              </a:spcAft>
            </a:pPr>
            <a:r>
              <a:rPr lang="fr-CA" sz="14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Nouvelle orientation en dotation </a:t>
            </a:r>
            <a:r>
              <a:rPr lang="fr-CA"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(NOD)</a:t>
            </a:r>
            <a:endParaRPr lang="en-CA" b="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7327214" y="5680189"/>
            <a:ext cx="1968766" cy="800219"/>
          </a:xfrm>
          <a:prstGeom prst="rect">
            <a:avLst/>
          </a:prstGeom>
        </p:spPr>
        <p:txBody>
          <a:bodyPr wrap="square">
            <a:spAutoFit/>
          </a:bodyPr>
          <a:lstStyle/>
          <a:p>
            <a:pPr algn="ctr">
              <a:spcAft>
                <a:spcPts val="0"/>
              </a:spcAft>
            </a:pPr>
            <a:r>
              <a:rPr lang="fr-CA" sz="14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Prochaine</a:t>
            </a:r>
            <a:r>
              <a:rPr lang="fr-CA" sz="16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génération </a:t>
            </a:r>
            <a:r>
              <a:rPr lang="fr-CA" sz="14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de RH </a:t>
            </a:r>
            <a:r>
              <a:rPr lang="fr-CA" sz="1400" b="1" dirty="0" smtClean="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de </a:t>
            </a:r>
            <a:r>
              <a:rPr lang="fr-CA" sz="14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paye</a:t>
            </a:r>
            <a:endParaRPr lang="en-CA" sz="14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CA" sz="16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CA" sz="1600" b="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9007928" y="4622501"/>
            <a:ext cx="1519473" cy="584775"/>
          </a:xfrm>
          <a:prstGeom prst="rect">
            <a:avLst/>
          </a:prstGeom>
        </p:spPr>
        <p:txBody>
          <a:bodyPr wrap="square">
            <a:spAutoFit/>
          </a:bodyPr>
          <a:lstStyle/>
          <a:p>
            <a:pPr algn="ctr"/>
            <a:r>
              <a:rPr lang="fr-CA" sz="14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Gouvernement </a:t>
            </a:r>
            <a:r>
              <a:rPr lang="fr-CA"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ouvert</a:t>
            </a:r>
            <a:endParaRPr lang="en-CA" b="1" dirty="0">
              <a:solidFill>
                <a:schemeClr val="tx1">
                  <a:lumMod val="85000"/>
                  <a:lumOff val="15000"/>
                </a:schemeClr>
              </a:solidFill>
              <a:latin typeface="Calibri" panose="020F0502020204030204" pitchFamily="34" charset="0"/>
            </a:endParaRPr>
          </a:p>
        </p:txBody>
      </p:sp>
      <p:sp>
        <p:nvSpPr>
          <p:cNvPr id="16" name="Rectangle 15"/>
          <p:cNvSpPr/>
          <p:nvPr/>
        </p:nvSpPr>
        <p:spPr>
          <a:xfrm>
            <a:off x="10058400" y="2104990"/>
            <a:ext cx="1265766" cy="924156"/>
          </a:xfrm>
          <a:prstGeom prst="rect">
            <a:avLst/>
          </a:prstGeom>
        </p:spPr>
        <p:txBody>
          <a:bodyPr wrap="square">
            <a:spAutoFit/>
          </a:bodyPr>
          <a:lstStyle/>
          <a:p>
            <a:pPr algn="ctr">
              <a:spcAft>
                <a:spcPts val="0"/>
              </a:spcAft>
            </a:pPr>
            <a:r>
              <a:rPr lang="fr-CA" sz="14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Tendances</a:t>
            </a:r>
            <a:r>
              <a:rPr lang="fr-CA" sz="12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2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en matière de </a:t>
            </a:r>
            <a:r>
              <a:rPr lang="fr-CA" sz="14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recrutement</a:t>
            </a:r>
            <a:r>
              <a:rPr lang="fr-CA" sz="12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dans l’industrie</a:t>
            </a:r>
            <a:endParaRPr lang="en-CA" sz="1200" b="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6877947" y="3764180"/>
            <a:ext cx="2418033" cy="707886"/>
          </a:xfrm>
          <a:prstGeom prst="rect">
            <a:avLst/>
          </a:prstGeom>
        </p:spPr>
        <p:txBody>
          <a:bodyPr wrap="none">
            <a:spAutoFit/>
          </a:bodyPr>
          <a:lstStyle/>
          <a:p>
            <a:pPr marR="500" algn="ctr"/>
            <a:r>
              <a:rPr lang="en-CA" sz="2000" dirty="0">
                <a:solidFill>
                  <a:schemeClr val="tx1">
                    <a:lumMod val="85000"/>
                    <a:lumOff val="15000"/>
                  </a:schemeClr>
                </a:solidFill>
                <a:latin typeface="Arial Black" panose="020B0A04020102020204" pitchFamily="34" charset="0"/>
              </a:rPr>
              <a:t>Pour compléter </a:t>
            </a:r>
            <a:endParaRPr lang="en-CA" sz="2000" dirty="0" smtClean="0">
              <a:solidFill>
                <a:schemeClr val="tx1">
                  <a:lumMod val="85000"/>
                  <a:lumOff val="15000"/>
                </a:schemeClr>
              </a:solidFill>
              <a:latin typeface="Arial Black" panose="020B0A04020102020204" pitchFamily="34" charset="0"/>
            </a:endParaRPr>
          </a:p>
          <a:p>
            <a:pPr marR="500" algn="ctr"/>
            <a:r>
              <a:rPr lang="en-CA" sz="2000" dirty="0" smtClean="0">
                <a:solidFill>
                  <a:schemeClr val="tx1">
                    <a:lumMod val="85000"/>
                    <a:lumOff val="15000"/>
                  </a:schemeClr>
                </a:solidFill>
                <a:latin typeface="Arial Black" panose="020B0A04020102020204" pitchFamily="34" charset="0"/>
              </a:rPr>
              <a:t>le </a:t>
            </a:r>
            <a:r>
              <a:rPr lang="en-CA" sz="2000" dirty="0" err="1">
                <a:solidFill>
                  <a:schemeClr val="tx1">
                    <a:lumMod val="85000"/>
                    <a:lumOff val="15000"/>
                  </a:schemeClr>
                </a:solidFill>
                <a:latin typeface="Arial Black" panose="020B0A04020102020204" pitchFamily="34" charset="0"/>
              </a:rPr>
              <a:t>casse</a:t>
            </a:r>
            <a:r>
              <a:rPr lang="en-CA" sz="2000" dirty="0">
                <a:solidFill>
                  <a:schemeClr val="tx1">
                    <a:lumMod val="85000"/>
                    <a:lumOff val="15000"/>
                  </a:schemeClr>
                </a:solidFill>
                <a:latin typeface="Arial Black" panose="020B0A04020102020204" pitchFamily="34" charset="0"/>
              </a:rPr>
              <a:t>-tête</a:t>
            </a:r>
          </a:p>
        </p:txBody>
      </p:sp>
    </p:spTree>
    <p:extLst>
      <p:ext uri="{BB962C8B-B14F-4D97-AF65-F5344CB8AC3E}">
        <p14:creationId xmlns:p14="http://schemas.microsoft.com/office/powerpoint/2010/main" val="2154051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543" y="3495526"/>
            <a:ext cx="7352490" cy="1705627"/>
          </a:xfrm>
        </p:spPr>
        <p:txBody>
          <a:bodyPr>
            <a:normAutofit/>
          </a:bodyPr>
          <a:lstStyle/>
          <a:p>
            <a:pPr marL="0" indent="0">
              <a:buNone/>
            </a:pPr>
            <a:r>
              <a:rPr lang="en-CA" dirty="0" smtClean="0">
                <a:solidFill>
                  <a:schemeClr val="tx1">
                    <a:lumMod val="85000"/>
                    <a:lumOff val="15000"/>
                  </a:schemeClr>
                </a:solidFill>
                <a:latin typeface="Calibri" panose="020F0502020204030204" pitchFamily="34" charset="0"/>
              </a:rPr>
              <a:t>Le 16 </a:t>
            </a:r>
            <a:r>
              <a:rPr lang="en-CA" dirty="0" err="1" smtClean="0">
                <a:solidFill>
                  <a:schemeClr val="tx1">
                    <a:lumMod val="85000"/>
                    <a:lumOff val="15000"/>
                  </a:schemeClr>
                </a:solidFill>
                <a:latin typeface="Calibri" panose="020F0502020204030204" pitchFamily="34" charset="0"/>
              </a:rPr>
              <a:t>novembre</a:t>
            </a:r>
            <a:r>
              <a:rPr lang="en-CA" dirty="0" smtClean="0">
                <a:solidFill>
                  <a:schemeClr val="tx1">
                    <a:lumMod val="85000"/>
                    <a:lumOff val="15000"/>
                  </a:schemeClr>
                </a:solidFill>
                <a:latin typeface="Calibri" panose="020F0502020204030204" pitchFamily="34" charset="0"/>
              </a:rPr>
              <a:t>, la CFP a </a:t>
            </a:r>
            <a:r>
              <a:rPr lang="en-CA" dirty="0" err="1" smtClean="0">
                <a:solidFill>
                  <a:schemeClr val="tx1">
                    <a:lumMod val="85000"/>
                    <a:lumOff val="15000"/>
                  </a:schemeClr>
                </a:solidFill>
                <a:latin typeface="Calibri" panose="020F0502020204030204" pitchFamily="34" charset="0"/>
              </a:rPr>
              <a:t>tenu</a:t>
            </a:r>
            <a:r>
              <a:rPr lang="en-CA" dirty="0" smtClean="0">
                <a:solidFill>
                  <a:schemeClr val="tx1">
                    <a:lumMod val="85000"/>
                    <a:lumOff val="15000"/>
                  </a:schemeClr>
                </a:solidFill>
                <a:latin typeface="Calibri" panose="020F0502020204030204" pitchFamily="34" charset="0"/>
              </a:rPr>
              <a:t> un </a:t>
            </a:r>
            <a:r>
              <a:rPr lang="en-CA" dirty="0" err="1" smtClean="0">
                <a:solidFill>
                  <a:schemeClr val="tx1">
                    <a:lumMod val="85000"/>
                    <a:lumOff val="15000"/>
                  </a:schemeClr>
                </a:solidFill>
                <a:latin typeface="Calibri" panose="020F0502020204030204" pitchFamily="34" charset="0"/>
              </a:rPr>
              <a:t>webinaire</a:t>
            </a:r>
            <a:r>
              <a:rPr lang="en-CA" dirty="0" smtClean="0">
                <a:solidFill>
                  <a:schemeClr val="tx1">
                    <a:lumMod val="85000"/>
                    <a:lumOff val="15000"/>
                  </a:schemeClr>
                </a:solidFill>
                <a:latin typeface="Calibri" panose="020F0502020204030204" pitchFamily="34" charset="0"/>
              </a:rPr>
              <a:t> </a:t>
            </a:r>
            <a:r>
              <a:rPr lang="en-CA" dirty="0" err="1" smtClean="0">
                <a:solidFill>
                  <a:schemeClr val="tx1">
                    <a:lumMod val="85000"/>
                    <a:lumOff val="15000"/>
                  </a:schemeClr>
                </a:solidFill>
                <a:latin typeface="Calibri" panose="020F0502020204030204" pitchFamily="34" charset="0"/>
              </a:rPr>
              <a:t>destiné</a:t>
            </a:r>
            <a:r>
              <a:rPr lang="en-CA" dirty="0" smtClean="0">
                <a:solidFill>
                  <a:schemeClr val="tx1">
                    <a:lumMod val="85000"/>
                    <a:lumOff val="15000"/>
                  </a:schemeClr>
                </a:solidFill>
                <a:latin typeface="Calibri" panose="020F0502020204030204" pitchFamily="34" charset="0"/>
              </a:rPr>
              <a:t> à </a:t>
            </a:r>
            <a:r>
              <a:rPr lang="en-CA" dirty="0" err="1" smtClean="0">
                <a:solidFill>
                  <a:schemeClr val="tx1">
                    <a:lumMod val="85000"/>
                    <a:lumOff val="15000"/>
                  </a:schemeClr>
                </a:solidFill>
                <a:latin typeface="Calibri" panose="020F0502020204030204" pitchFamily="34" charset="0"/>
              </a:rPr>
              <a:t>fournir</a:t>
            </a:r>
            <a:r>
              <a:rPr lang="en-CA" dirty="0" smtClean="0">
                <a:solidFill>
                  <a:schemeClr val="tx1">
                    <a:lumMod val="85000"/>
                    <a:lumOff val="15000"/>
                  </a:schemeClr>
                </a:solidFill>
                <a:latin typeface="Calibri" panose="020F0502020204030204" pitchFamily="34" charset="0"/>
              </a:rPr>
              <a:t> un </a:t>
            </a:r>
            <a:r>
              <a:rPr lang="en-CA" dirty="0" err="1" smtClean="0">
                <a:solidFill>
                  <a:schemeClr val="tx1">
                    <a:lumMod val="85000"/>
                    <a:lumOff val="15000"/>
                  </a:schemeClr>
                </a:solidFill>
                <a:latin typeface="Calibri" panose="020F0502020204030204" pitchFamily="34" charset="0"/>
              </a:rPr>
              <a:t>aperçu</a:t>
            </a:r>
            <a:r>
              <a:rPr lang="en-CA" dirty="0" smtClean="0">
                <a:solidFill>
                  <a:schemeClr val="tx1">
                    <a:lumMod val="85000"/>
                    <a:lumOff val="15000"/>
                  </a:schemeClr>
                </a:solidFill>
                <a:latin typeface="Calibri" panose="020F0502020204030204" pitchFamily="34" charset="0"/>
              </a:rPr>
              <a:t> du </a:t>
            </a:r>
            <a:r>
              <a:rPr lang="en-CA" dirty="0" err="1" smtClean="0">
                <a:solidFill>
                  <a:schemeClr val="tx1">
                    <a:lumMod val="85000"/>
                    <a:lumOff val="15000"/>
                  </a:schemeClr>
                </a:solidFill>
                <a:latin typeface="Calibri" panose="020F0502020204030204" pitchFamily="34" charset="0"/>
              </a:rPr>
              <a:t>projet</a:t>
            </a:r>
            <a:r>
              <a:rPr lang="en-CA" dirty="0" smtClean="0">
                <a:solidFill>
                  <a:schemeClr val="tx1">
                    <a:lumMod val="85000"/>
                    <a:lumOff val="15000"/>
                  </a:schemeClr>
                </a:solidFill>
                <a:latin typeface="Calibri" panose="020F0502020204030204" pitchFamily="34" charset="0"/>
              </a:rPr>
              <a:t> aux chefs de file de </a:t>
            </a:r>
            <a:r>
              <a:rPr lang="en-CA" dirty="0" err="1" smtClean="0">
                <a:solidFill>
                  <a:schemeClr val="tx1">
                    <a:lumMod val="85000"/>
                    <a:lumOff val="15000"/>
                  </a:schemeClr>
                </a:solidFill>
                <a:latin typeface="Calibri" panose="020F0502020204030204" pitchFamily="34" charset="0"/>
              </a:rPr>
              <a:t>l’industrie</a:t>
            </a:r>
            <a:r>
              <a:rPr lang="en-CA" dirty="0" smtClean="0">
                <a:solidFill>
                  <a:schemeClr val="tx1">
                    <a:lumMod val="85000"/>
                    <a:lumOff val="15000"/>
                  </a:schemeClr>
                </a:solidFill>
                <a:latin typeface="Calibri" panose="020F0502020204030204" pitchFamily="34" charset="0"/>
              </a:rPr>
              <a:t>. </a:t>
            </a:r>
            <a:r>
              <a:rPr lang="en-CA" dirty="0" err="1" smtClean="0">
                <a:solidFill>
                  <a:schemeClr val="tx1">
                    <a:lumMod val="85000"/>
                    <a:lumOff val="15000"/>
                  </a:schemeClr>
                </a:solidFill>
                <a:latin typeface="Calibri" panose="020F0502020204030204" pitchFamily="34" charset="0"/>
              </a:rPr>
              <a:t>Cela</a:t>
            </a:r>
            <a:r>
              <a:rPr lang="en-CA" dirty="0" smtClean="0">
                <a:solidFill>
                  <a:schemeClr val="tx1">
                    <a:lumMod val="85000"/>
                    <a:lumOff val="15000"/>
                  </a:schemeClr>
                </a:solidFill>
                <a:latin typeface="Calibri" panose="020F0502020204030204" pitchFamily="34" charset="0"/>
              </a:rPr>
              <a:t> </a:t>
            </a:r>
            <a:r>
              <a:rPr lang="en-CA" dirty="0" err="1" smtClean="0">
                <a:solidFill>
                  <a:schemeClr val="tx1">
                    <a:lumMod val="85000"/>
                    <a:lumOff val="15000"/>
                  </a:schemeClr>
                </a:solidFill>
                <a:latin typeface="Calibri" panose="020F0502020204030204" pitchFamily="34" charset="0"/>
              </a:rPr>
              <a:t>leur</a:t>
            </a:r>
            <a:r>
              <a:rPr lang="en-CA" dirty="0" smtClean="0">
                <a:solidFill>
                  <a:schemeClr val="tx1">
                    <a:lumMod val="85000"/>
                    <a:lumOff val="15000"/>
                  </a:schemeClr>
                </a:solidFill>
                <a:latin typeface="Calibri" panose="020F0502020204030204" pitchFamily="34" charset="0"/>
              </a:rPr>
              <a:t> a </a:t>
            </a:r>
            <a:r>
              <a:rPr lang="en-CA" dirty="0" err="1" smtClean="0">
                <a:solidFill>
                  <a:schemeClr val="tx1">
                    <a:lumMod val="85000"/>
                    <a:lumOff val="15000"/>
                  </a:schemeClr>
                </a:solidFill>
                <a:latin typeface="Calibri" panose="020F0502020204030204" pitchFamily="34" charset="0"/>
              </a:rPr>
              <a:t>aussi</a:t>
            </a:r>
            <a:r>
              <a:rPr lang="en-CA" dirty="0" smtClean="0">
                <a:solidFill>
                  <a:schemeClr val="tx1">
                    <a:lumMod val="85000"/>
                    <a:lumOff val="15000"/>
                  </a:schemeClr>
                </a:solidFill>
                <a:latin typeface="Calibri" panose="020F0502020204030204" pitchFamily="34" charset="0"/>
              </a:rPr>
              <a:t> </a:t>
            </a:r>
            <a:r>
              <a:rPr lang="en-CA" dirty="0" err="1" smtClean="0">
                <a:solidFill>
                  <a:schemeClr val="tx1">
                    <a:lumMod val="85000"/>
                    <a:lumOff val="15000"/>
                  </a:schemeClr>
                </a:solidFill>
                <a:latin typeface="Calibri" panose="020F0502020204030204" pitchFamily="34" charset="0"/>
              </a:rPr>
              <a:t>permis</a:t>
            </a:r>
            <a:r>
              <a:rPr lang="en-CA" dirty="0" smtClean="0">
                <a:solidFill>
                  <a:schemeClr val="tx1">
                    <a:lumMod val="85000"/>
                    <a:lumOff val="15000"/>
                  </a:schemeClr>
                </a:solidFill>
                <a:latin typeface="Calibri" panose="020F0502020204030204" pitchFamily="34" charset="0"/>
              </a:rPr>
              <a:t> de poser des questions sur la </a:t>
            </a:r>
            <a:r>
              <a:rPr lang="en-CA" dirty="0" err="1" smtClean="0">
                <a:solidFill>
                  <a:schemeClr val="tx1">
                    <a:lumMod val="85000"/>
                    <a:lumOff val="15000"/>
                  </a:schemeClr>
                </a:solidFill>
                <a:latin typeface="Calibri" panose="020F0502020204030204" pitchFamily="34" charset="0"/>
              </a:rPr>
              <a:t>demande</a:t>
            </a:r>
            <a:r>
              <a:rPr lang="en-CA" dirty="0" smtClean="0">
                <a:solidFill>
                  <a:schemeClr val="tx1">
                    <a:lumMod val="85000"/>
                    <a:lumOff val="15000"/>
                  </a:schemeClr>
                </a:solidFill>
                <a:latin typeface="Calibri" panose="020F0502020204030204" pitchFamily="34" charset="0"/>
              </a:rPr>
              <a:t> de </a:t>
            </a:r>
            <a:r>
              <a:rPr lang="en-CA" dirty="0" err="1" smtClean="0">
                <a:solidFill>
                  <a:schemeClr val="tx1">
                    <a:lumMod val="85000"/>
                    <a:lumOff val="15000"/>
                  </a:schemeClr>
                </a:solidFill>
                <a:latin typeface="Calibri" panose="020F0502020204030204" pitchFamily="34" charset="0"/>
              </a:rPr>
              <a:t>renseignements</a:t>
            </a:r>
            <a:r>
              <a:rPr lang="en-CA" dirty="0" smtClean="0">
                <a:solidFill>
                  <a:schemeClr val="tx1">
                    <a:lumMod val="85000"/>
                    <a:lumOff val="15000"/>
                  </a:schemeClr>
                </a:solidFill>
                <a:latin typeface="Calibri" panose="020F0502020204030204" pitchFamily="34" charset="0"/>
              </a:rPr>
              <a:t> (DR) </a:t>
            </a:r>
            <a:r>
              <a:rPr lang="en-CA" dirty="0" err="1" smtClean="0">
                <a:solidFill>
                  <a:schemeClr val="tx1">
                    <a:lumMod val="85000"/>
                    <a:lumOff val="15000"/>
                  </a:schemeClr>
                </a:solidFill>
                <a:latin typeface="Calibri" panose="020F0502020204030204" pitchFamily="34" charset="0"/>
              </a:rPr>
              <a:t>émise</a:t>
            </a:r>
            <a:r>
              <a:rPr lang="en-CA" dirty="0" smtClean="0">
                <a:solidFill>
                  <a:schemeClr val="tx1">
                    <a:lumMod val="85000"/>
                    <a:lumOff val="15000"/>
                  </a:schemeClr>
                </a:solidFill>
                <a:latin typeface="Calibri" panose="020F0502020204030204" pitchFamily="34" charset="0"/>
              </a:rPr>
              <a:t> </a:t>
            </a:r>
            <a:r>
              <a:rPr lang="en-CA" dirty="0" err="1" smtClean="0">
                <a:solidFill>
                  <a:schemeClr val="tx1">
                    <a:lumMod val="85000"/>
                    <a:lumOff val="15000"/>
                  </a:schemeClr>
                </a:solidFill>
                <a:latin typeface="Calibri" panose="020F0502020204030204" pitchFamily="34" charset="0"/>
              </a:rPr>
              <a:t>en</a:t>
            </a:r>
            <a:r>
              <a:rPr lang="en-CA" dirty="0" smtClean="0">
                <a:solidFill>
                  <a:schemeClr val="tx1">
                    <a:lumMod val="85000"/>
                    <a:lumOff val="15000"/>
                  </a:schemeClr>
                </a:solidFill>
                <a:latin typeface="Calibri" panose="020F0502020204030204" pitchFamily="34" charset="0"/>
              </a:rPr>
              <a:t> lien avec le </a:t>
            </a:r>
            <a:r>
              <a:rPr lang="en-CA" dirty="0" err="1" smtClean="0">
                <a:solidFill>
                  <a:schemeClr val="tx1">
                    <a:lumMod val="85000"/>
                    <a:lumOff val="15000"/>
                  </a:schemeClr>
                </a:solidFill>
                <a:latin typeface="Calibri" panose="020F0502020204030204" pitchFamily="34" charset="0"/>
              </a:rPr>
              <a:t>projet</a:t>
            </a:r>
            <a:r>
              <a:rPr lang="en-CA" dirty="0" smtClean="0">
                <a:solidFill>
                  <a:schemeClr val="tx1">
                    <a:lumMod val="85000"/>
                    <a:lumOff val="15000"/>
                  </a:schemeClr>
                </a:solidFill>
                <a:latin typeface="Calibri" panose="020F0502020204030204" pitchFamily="34" charset="0"/>
              </a:rPr>
              <a:t> de transformation </a:t>
            </a:r>
            <a:r>
              <a:rPr lang="en-CA" dirty="0" err="1" smtClean="0">
                <a:solidFill>
                  <a:schemeClr val="tx1">
                    <a:lumMod val="85000"/>
                    <a:lumOff val="15000"/>
                  </a:schemeClr>
                </a:solidFill>
                <a:latin typeface="Calibri" panose="020F0502020204030204" pitchFamily="34" charset="0"/>
              </a:rPr>
              <a:t>Emplois</a:t>
            </a:r>
            <a:r>
              <a:rPr lang="en-CA" dirty="0" smtClean="0">
                <a:solidFill>
                  <a:schemeClr val="tx1">
                    <a:lumMod val="85000"/>
                    <a:lumOff val="15000"/>
                  </a:schemeClr>
                </a:solidFill>
                <a:latin typeface="Calibri" panose="020F0502020204030204" pitchFamily="34" charset="0"/>
              </a:rPr>
              <a:t> GC. </a:t>
            </a:r>
          </a:p>
        </p:txBody>
      </p:sp>
      <p:sp>
        <p:nvSpPr>
          <p:cNvPr id="2" name="Title 1"/>
          <p:cNvSpPr>
            <a:spLocks noGrp="1"/>
          </p:cNvSpPr>
          <p:nvPr>
            <p:ph type="title"/>
          </p:nvPr>
        </p:nvSpPr>
        <p:spPr>
          <a:xfrm>
            <a:off x="1024128" y="305816"/>
            <a:ext cx="9720072" cy="1499616"/>
          </a:xfrm>
        </p:spPr>
        <p:txBody>
          <a:bodyPr>
            <a:normAutofit/>
          </a:bodyPr>
          <a:lstStyle/>
          <a:p>
            <a:r>
              <a:rPr lang="en-CA" sz="4000" b="1" dirty="0" smtClean="0">
                <a:solidFill>
                  <a:srgbClr val="2D6576"/>
                </a:solidFill>
                <a:latin typeface="Franklin Gothic Medium" panose="020B0603020102020204" pitchFamily="34" charset="0"/>
              </a:rPr>
              <a:t>DR &amp; </a:t>
            </a:r>
            <a:r>
              <a:rPr lang="en-CA" sz="4000" b="1" dirty="0" err="1" smtClean="0">
                <a:solidFill>
                  <a:srgbClr val="2D6576"/>
                </a:solidFill>
                <a:latin typeface="Franklin Gothic Medium" panose="020B0603020102020204" pitchFamily="34" charset="0"/>
              </a:rPr>
              <a:t>Webinaire</a:t>
            </a:r>
            <a:endParaRPr lang="en-CA" sz="4000" b="1" dirty="0">
              <a:solidFill>
                <a:srgbClr val="2D6576"/>
              </a:solidFill>
              <a:latin typeface="Franklin Gothic Medium" panose="020B0603020102020204" pitchFamily="34" charset="0"/>
            </a:endParaRPr>
          </a:p>
        </p:txBody>
      </p:sp>
      <p:grpSp>
        <p:nvGrpSpPr>
          <p:cNvPr id="45" name="Group 44"/>
          <p:cNvGrpSpPr/>
          <p:nvPr/>
        </p:nvGrpSpPr>
        <p:grpSpPr>
          <a:xfrm>
            <a:off x="330200" y="1247821"/>
            <a:ext cx="11337945" cy="1800177"/>
            <a:chOff x="844465" y="1834780"/>
            <a:chExt cx="11115780" cy="1594220"/>
          </a:xfrm>
        </p:grpSpPr>
        <p:cxnSp>
          <p:nvCxnSpPr>
            <p:cNvPr id="46" name="OTLSHAPE_M_8f86d011fcee459cbf8ca9e774ab70a4_Connector1"/>
            <p:cNvCxnSpPr/>
            <p:nvPr>
              <p:custDataLst>
                <p:tags r:id="rId1"/>
              </p:custDataLst>
            </p:nvPr>
          </p:nvCxnSpPr>
          <p:spPr>
            <a:xfrm>
              <a:off x="10523892" y="2428960"/>
              <a:ext cx="0" cy="619040"/>
            </a:xfrm>
            <a:prstGeom prst="line">
              <a:avLst/>
            </a:prstGeom>
            <a:ln w="9525" cap="flat" cmpd="sng" algn="ctr">
              <a:solidFill>
                <a:schemeClr val="dk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OTLSHAPE_M_44721acccfe54611b24160502719cdb0_Connector1"/>
            <p:cNvCxnSpPr/>
            <p:nvPr>
              <p:custDataLst>
                <p:tags r:id="rId2"/>
              </p:custDataLst>
            </p:nvPr>
          </p:nvCxnSpPr>
          <p:spPr>
            <a:xfrm>
              <a:off x="7729949" y="2428960"/>
              <a:ext cx="1391" cy="619039"/>
            </a:xfrm>
            <a:prstGeom prst="line">
              <a:avLst/>
            </a:prstGeom>
            <a:ln w="9525" cap="flat" cmpd="sng" algn="ctr">
              <a:solidFill>
                <a:schemeClr val="accent4">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OTLSHAPE_M_eee1ef8cbdcb4bd7915205961c92d08d_Connector1"/>
            <p:cNvCxnSpPr/>
            <p:nvPr>
              <p:custDataLst>
                <p:tags r:id="rId3"/>
              </p:custDataLst>
            </p:nvPr>
          </p:nvCxnSpPr>
          <p:spPr>
            <a:xfrm>
              <a:off x="7398893" y="2134235"/>
              <a:ext cx="0" cy="913765"/>
            </a:xfrm>
            <a:prstGeom prst="line">
              <a:avLst/>
            </a:prstGeom>
            <a:ln w="9525" cap="flat" cmpd="sng" algn="ctr">
              <a:solidFill>
                <a:schemeClr val="accent1">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OTLSHAPE_M_2018dd6162a548f9aa56e522b141bfba_Connector1"/>
            <p:cNvCxnSpPr/>
            <p:nvPr>
              <p:custDataLst>
                <p:tags r:id="rId4"/>
              </p:custDataLst>
            </p:nvPr>
          </p:nvCxnSpPr>
          <p:spPr>
            <a:xfrm>
              <a:off x="6135595" y="2599478"/>
              <a:ext cx="0" cy="448522"/>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OTLSHAPE_M_4b0b03786a6a47c596fa47c1c22d6a61_Connector1"/>
            <p:cNvCxnSpPr/>
            <p:nvPr>
              <p:custDataLst>
                <p:tags r:id="rId5"/>
              </p:custDataLst>
            </p:nvPr>
          </p:nvCxnSpPr>
          <p:spPr>
            <a:xfrm>
              <a:off x="6069106" y="2134235"/>
              <a:ext cx="0" cy="913765"/>
            </a:xfrm>
            <a:prstGeom prst="line">
              <a:avLst/>
            </a:prstGeom>
            <a:ln w="9525" cap="flat" cmpd="sng" algn="ctr">
              <a:solidFill>
                <a:schemeClr val="accent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OTLSHAPE_M_28167a35590a4354a2ec04c4adc5a812_Connector1"/>
            <p:cNvCxnSpPr/>
            <p:nvPr>
              <p:custDataLst>
                <p:tags r:id="rId6"/>
              </p:custDataLst>
            </p:nvPr>
          </p:nvCxnSpPr>
          <p:spPr>
            <a:xfrm>
              <a:off x="4606340" y="2599478"/>
              <a:ext cx="0" cy="448522"/>
            </a:xfrm>
            <a:prstGeom prst="line">
              <a:avLst/>
            </a:prstGeom>
            <a:ln w="9525" cap="flat" cmpd="sng" algn="ctr">
              <a:solidFill>
                <a:schemeClr val="dk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OTLSHAPE_M_a4b4c6925eda4353b0be5102fbcbbf1d_Connector1"/>
            <p:cNvCxnSpPr/>
            <p:nvPr>
              <p:custDataLst>
                <p:tags r:id="rId7"/>
              </p:custDataLst>
            </p:nvPr>
          </p:nvCxnSpPr>
          <p:spPr>
            <a:xfrm>
              <a:off x="2611660" y="2428960"/>
              <a:ext cx="0" cy="619040"/>
            </a:xfrm>
            <a:prstGeom prst="line">
              <a:avLst/>
            </a:prstGeom>
            <a:ln w="9525" cap="flat" cmpd="sng" algn="ctr">
              <a:solidFill>
                <a:schemeClr val="accent6">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OTLSHAPE_TB_00000000000000000000000000000000_RightEndCaps"/>
            <p:cNvSpPr txBox="1"/>
            <p:nvPr>
              <p:custDataLst>
                <p:tags r:id="rId8"/>
              </p:custDataLst>
            </p:nvPr>
          </p:nvSpPr>
          <p:spPr>
            <a:xfrm>
              <a:off x="11440486" y="3100000"/>
              <a:ext cx="519759" cy="276999"/>
            </a:xfrm>
            <a:prstGeom prst="rect">
              <a:avLst/>
            </a:prstGeom>
            <a:noFill/>
          </p:spPr>
          <p:txBody>
            <a:bodyPr vert="horz" wrap="none" lIns="0" tIns="0" rIns="0" bIns="0" rtlCol="0" anchor="ctr" anchorCtr="0">
              <a:spAutoFit/>
            </a:bodyPr>
            <a:lstStyle/>
            <a:p>
              <a:pPr algn="ctr"/>
              <a:r>
                <a:rPr lang="en-CA" b="1" spc="-38" dirty="0" smtClean="0">
                  <a:solidFill>
                    <a:srgbClr val="418295"/>
                  </a:solidFill>
                  <a:latin typeface="Franklin Gothic Medium" panose="020B0603020102020204" pitchFamily="34" charset="0"/>
                </a:rPr>
                <a:t>2019</a:t>
              </a:r>
              <a:endParaRPr lang="en-CA" b="1" spc="-38" dirty="0">
                <a:solidFill>
                  <a:srgbClr val="418295"/>
                </a:solidFill>
                <a:latin typeface="Franklin Gothic Medium" panose="020B0603020102020204" pitchFamily="34" charset="0"/>
              </a:endParaRPr>
            </a:p>
          </p:txBody>
        </p:sp>
        <p:sp>
          <p:nvSpPr>
            <p:cNvPr id="54" name="OTLSHAPE_TB_00000000000000000000000000000000_ScaleContainer"/>
            <p:cNvSpPr/>
            <p:nvPr>
              <p:custDataLst>
                <p:tags r:id="rId9"/>
              </p:custDataLst>
            </p:nvPr>
          </p:nvSpPr>
          <p:spPr>
            <a:xfrm>
              <a:off x="844465" y="3048000"/>
              <a:ext cx="10515600" cy="381000"/>
            </a:xfrm>
            <a:prstGeom prst="roundRect">
              <a:avLst>
                <a:gd name="adj" fmla="val 100000"/>
              </a:avLst>
            </a:prstGeom>
            <a:solidFill>
              <a:srgbClr val="02B2EE"/>
            </a:soli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OTLSHAPE_TB_00000000000000000000000000000000_ElapsedTime"/>
            <p:cNvSpPr/>
            <p:nvPr>
              <p:custDataLst>
                <p:tags r:id="rId10"/>
              </p:custDataLst>
            </p:nvPr>
          </p:nvSpPr>
          <p:spPr>
            <a:xfrm>
              <a:off x="844465" y="3048000"/>
              <a:ext cx="9194800" cy="381000"/>
            </a:xfrm>
            <a:prstGeom prst="roundRect">
              <a:avLst>
                <a:gd name="adj" fmla="val 10000000"/>
              </a:avLst>
            </a:prstGeom>
            <a:solidFill>
              <a:srgbClr val="418295"/>
            </a:solidFill>
            <a:ln w="12700" cap="flat" cmpd="sng" algn="ctr">
              <a:noFill/>
              <a:prstDash val="solid"/>
              <a:miter lim="800000"/>
            </a:ln>
            <a:effectLst/>
            <a:scene3d>
              <a:camera prst="orthographicFront"/>
              <a:lightRig rig="threePt" dir="t">
                <a:rot lat="0" lon="0" rev="0"/>
              </a:lightRig>
            </a:scene3d>
            <a:sp3d>
              <a:bevelT w="12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OTLSHAPE_TB_00000000000000000000000000000000_TimescaleInterval1"/>
            <p:cNvSpPr txBox="1"/>
            <p:nvPr>
              <p:custDataLst>
                <p:tags r:id="rId11"/>
              </p:custDataLst>
            </p:nvPr>
          </p:nvSpPr>
          <p:spPr>
            <a:xfrm>
              <a:off x="1073065" y="3145473"/>
              <a:ext cx="228600" cy="186055"/>
            </a:xfrm>
            <a:prstGeom prst="rect">
              <a:avLst/>
            </a:prstGeom>
            <a:noFill/>
          </p:spPr>
          <p:txBody>
            <a:bodyPr vert="horz" wrap="none" lIns="0" tIns="0" rIns="0" bIns="0" rtlCol="0" anchor="ctr" anchorCtr="0">
              <a:noAutofit/>
            </a:bodyPr>
            <a:lstStyle/>
            <a:p>
              <a:r>
                <a:rPr lang="en-CA" sz="1200" b="1" spc="-18" dirty="0" smtClean="0">
                  <a:solidFill>
                    <a:schemeClr val="lt1"/>
                  </a:solidFill>
                  <a:latin typeface="Franklin Gothic Medium" panose="020B0603020102020204" pitchFamily="34" charset="0"/>
                </a:rPr>
                <a:t>Sep</a:t>
              </a:r>
              <a:endParaRPr lang="en-CA" sz="1200" b="1" spc="-18" dirty="0">
                <a:solidFill>
                  <a:schemeClr val="lt1"/>
                </a:solidFill>
                <a:latin typeface="Franklin Gothic Medium" panose="020B0603020102020204" pitchFamily="34" charset="0"/>
              </a:endParaRPr>
            </a:p>
          </p:txBody>
        </p:sp>
        <p:cxnSp>
          <p:nvCxnSpPr>
            <p:cNvPr id="57" name="OTLSHAPE_TB_00000000000000000000000000000000_Separator1"/>
            <p:cNvCxnSpPr/>
            <p:nvPr>
              <p:custDataLst>
                <p:tags r:id="rId12"/>
              </p:custDataLst>
            </p:nvPr>
          </p:nvCxnSpPr>
          <p:spPr>
            <a:xfrm>
              <a:off x="3004245" y="31115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OTLSHAPE_TB_00000000000000000000000000000000_TimescaleInterval2"/>
            <p:cNvSpPr txBox="1"/>
            <p:nvPr>
              <p:custDataLst>
                <p:tags r:id="rId13"/>
              </p:custDataLst>
            </p:nvPr>
          </p:nvSpPr>
          <p:spPr>
            <a:xfrm>
              <a:off x="3067746" y="3145473"/>
              <a:ext cx="211148" cy="186055"/>
            </a:xfrm>
            <a:prstGeom prst="rect">
              <a:avLst/>
            </a:prstGeom>
            <a:noFill/>
          </p:spPr>
          <p:txBody>
            <a:bodyPr vert="horz" wrap="none" lIns="0" tIns="0" rIns="0" bIns="0" rtlCol="0" anchor="ctr" anchorCtr="0">
              <a:noAutofit/>
            </a:bodyPr>
            <a:lstStyle/>
            <a:p>
              <a:r>
                <a:rPr lang="en-CA" sz="1200" b="1" spc="-22" dirty="0" smtClean="0">
                  <a:solidFill>
                    <a:schemeClr val="lt1"/>
                  </a:solidFill>
                  <a:latin typeface="Franklin Gothic Medium" panose="020B0603020102020204" pitchFamily="34" charset="0"/>
                </a:rPr>
                <a:t>Oct</a:t>
              </a:r>
              <a:endParaRPr lang="en-CA" sz="1200" b="1" spc="-22" dirty="0">
                <a:solidFill>
                  <a:schemeClr val="lt1"/>
                </a:solidFill>
                <a:latin typeface="Franklin Gothic Medium" panose="020B0603020102020204" pitchFamily="34" charset="0"/>
              </a:endParaRPr>
            </a:p>
          </p:txBody>
        </p:sp>
        <p:cxnSp>
          <p:nvCxnSpPr>
            <p:cNvPr id="59" name="OTLSHAPE_TB_00000000000000000000000000000000_Separator2"/>
            <p:cNvCxnSpPr/>
            <p:nvPr>
              <p:custDataLst>
                <p:tags r:id="rId14"/>
              </p:custDataLst>
            </p:nvPr>
          </p:nvCxnSpPr>
          <p:spPr>
            <a:xfrm>
              <a:off x="5065415" y="31115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OTLSHAPE_TB_00000000000000000000000000000000_TimescaleInterval3"/>
            <p:cNvSpPr txBox="1"/>
            <p:nvPr>
              <p:custDataLst>
                <p:tags r:id="rId15"/>
              </p:custDataLst>
            </p:nvPr>
          </p:nvSpPr>
          <p:spPr>
            <a:xfrm>
              <a:off x="5128916" y="3145473"/>
              <a:ext cx="243978" cy="186055"/>
            </a:xfrm>
            <a:prstGeom prst="rect">
              <a:avLst/>
            </a:prstGeom>
            <a:noFill/>
          </p:spPr>
          <p:txBody>
            <a:bodyPr vert="horz" wrap="none" lIns="0" tIns="0" rIns="0" bIns="0" rtlCol="0" anchor="ctr" anchorCtr="0">
              <a:noAutofit/>
            </a:bodyPr>
            <a:lstStyle/>
            <a:p>
              <a:r>
                <a:rPr lang="en-CA" sz="1200" b="1" spc="-20" dirty="0" smtClean="0">
                  <a:solidFill>
                    <a:schemeClr val="lt1"/>
                  </a:solidFill>
                  <a:latin typeface="Franklin Gothic Medium" panose="020B0603020102020204" pitchFamily="34" charset="0"/>
                </a:rPr>
                <a:t>Nov</a:t>
              </a:r>
              <a:endParaRPr lang="en-CA" sz="1200" b="1" spc="-20" dirty="0">
                <a:solidFill>
                  <a:schemeClr val="lt1"/>
                </a:solidFill>
                <a:latin typeface="Franklin Gothic Medium" panose="020B0603020102020204" pitchFamily="34" charset="0"/>
              </a:endParaRPr>
            </a:p>
          </p:txBody>
        </p:sp>
        <p:cxnSp>
          <p:nvCxnSpPr>
            <p:cNvPr id="61" name="OTLSHAPE_TB_00000000000000000000000000000000_Separator3"/>
            <p:cNvCxnSpPr/>
            <p:nvPr>
              <p:custDataLst>
                <p:tags r:id="rId16"/>
              </p:custDataLst>
            </p:nvPr>
          </p:nvCxnSpPr>
          <p:spPr>
            <a:xfrm>
              <a:off x="7060095" y="31115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OTLSHAPE_TB_00000000000000000000000000000000_TimescaleInterval4"/>
            <p:cNvSpPr txBox="1"/>
            <p:nvPr>
              <p:custDataLst>
                <p:tags r:id="rId17"/>
              </p:custDataLst>
            </p:nvPr>
          </p:nvSpPr>
          <p:spPr>
            <a:xfrm>
              <a:off x="7123596" y="3145473"/>
              <a:ext cx="231858" cy="186055"/>
            </a:xfrm>
            <a:prstGeom prst="rect">
              <a:avLst/>
            </a:prstGeom>
            <a:noFill/>
          </p:spPr>
          <p:txBody>
            <a:bodyPr vert="horz" wrap="none" lIns="0" tIns="0" rIns="0" bIns="0" rtlCol="0" anchor="ctr" anchorCtr="0">
              <a:noAutofit/>
            </a:bodyPr>
            <a:lstStyle/>
            <a:p>
              <a:r>
                <a:rPr lang="en-CA" sz="1200" b="1" spc="-22" dirty="0" smtClean="0">
                  <a:solidFill>
                    <a:schemeClr val="lt1"/>
                  </a:solidFill>
                  <a:latin typeface="Franklin Gothic Medium" panose="020B0603020102020204" pitchFamily="34" charset="0"/>
                </a:rPr>
                <a:t>Dec</a:t>
              </a:r>
              <a:endParaRPr lang="en-CA" sz="1200" b="1" spc="-22" dirty="0">
                <a:solidFill>
                  <a:schemeClr val="lt1"/>
                </a:solidFill>
                <a:latin typeface="Franklin Gothic Medium" panose="020B0603020102020204" pitchFamily="34" charset="0"/>
              </a:endParaRPr>
            </a:p>
          </p:txBody>
        </p:sp>
        <p:cxnSp>
          <p:nvCxnSpPr>
            <p:cNvPr id="63" name="OTLSHAPE_TB_00000000000000000000000000000000_Separator4"/>
            <p:cNvCxnSpPr/>
            <p:nvPr>
              <p:custDataLst>
                <p:tags r:id="rId18"/>
              </p:custDataLst>
            </p:nvPr>
          </p:nvCxnSpPr>
          <p:spPr>
            <a:xfrm>
              <a:off x="9121265" y="31115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OTLSHAPE_TB_00000000000000000000000000000000_TimescaleInterval5"/>
            <p:cNvSpPr txBox="1"/>
            <p:nvPr>
              <p:custDataLst>
                <p:tags r:id="rId19"/>
              </p:custDataLst>
            </p:nvPr>
          </p:nvSpPr>
          <p:spPr>
            <a:xfrm>
              <a:off x="9184766" y="3145473"/>
              <a:ext cx="304955" cy="186055"/>
            </a:xfrm>
            <a:prstGeom prst="rect">
              <a:avLst/>
            </a:prstGeom>
            <a:noFill/>
          </p:spPr>
          <p:txBody>
            <a:bodyPr vert="horz" wrap="none" lIns="0" tIns="0" rIns="0" bIns="0" rtlCol="0" anchor="ctr" anchorCtr="0">
              <a:noAutofit/>
            </a:bodyPr>
            <a:lstStyle/>
            <a:p>
              <a:r>
                <a:rPr lang="en-CA" sz="1200" b="1" spc="-20" dirty="0" smtClean="0">
                  <a:solidFill>
                    <a:schemeClr val="lt1"/>
                  </a:solidFill>
                  <a:latin typeface="Franklin Gothic Medium" panose="020B0603020102020204" pitchFamily="34" charset="0"/>
                </a:rPr>
                <a:t>2018</a:t>
              </a:r>
              <a:endParaRPr lang="en-CA" sz="1200" b="1" spc="-20" dirty="0">
                <a:solidFill>
                  <a:schemeClr val="lt1"/>
                </a:solidFill>
                <a:latin typeface="Franklin Gothic Medium" panose="020B0603020102020204" pitchFamily="34" charset="0"/>
              </a:endParaRPr>
            </a:p>
          </p:txBody>
        </p:sp>
        <p:sp>
          <p:nvSpPr>
            <p:cNvPr id="65" name="OTLSHAPE_M_a4b4c6925eda4353b0be5102fbcbbf1d_Title"/>
            <p:cNvSpPr txBox="1"/>
            <p:nvPr>
              <p:custDataLst>
                <p:tags r:id="rId20"/>
              </p:custDataLst>
            </p:nvPr>
          </p:nvSpPr>
          <p:spPr>
            <a:xfrm>
              <a:off x="2824211" y="1922357"/>
              <a:ext cx="1347332" cy="719779"/>
            </a:xfrm>
            <a:prstGeom prst="rect">
              <a:avLst/>
            </a:prstGeom>
            <a:noFill/>
          </p:spPr>
          <p:txBody>
            <a:bodyPr vert="horz" wrap="square" lIns="0" tIns="0" rIns="0" bIns="0" rtlCol="0" anchor="ctr" anchorCtr="0">
              <a:noAutofit/>
            </a:bodyPr>
            <a:lstStyle/>
            <a:p>
              <a:r>
                <a:rPr lang="en-CA" sz="1200" b="1" spc="-8" dirty="0" smtClean="0">
                  <a:solidFill>
                    <a:schemeClr val="dk1"/>
                  </a:solidFill>
                  <a:latin typeface="Franklin Gothic Medium" panose="020B0603020102020204" pitchFamily="34" charset="0"/>
                </a:rPr>
                <a:t>Concept de </a:t>
              </a:r>
              <a:r>
                <a:rPr lang="en-CA" sz="1200" b="1" spc="-8" dirty="0" err="1" smtClean="0">
                  <a:solidFill>
                    <a:schemeClr val="dk1"/>
                  </a:solidFill>
                  <a:latin typeface="Franklin Gothic Medium" panose="020B0603020102020204" pitchFamily="34" charset="0"/>
                </a:rPr>
                <a:t>projet</a:t>
              </a:r>
              <a:endParaRPr lang="en-CA" sz="1200" b="1" spc="-8" dirty="0" smtClean="0">
                <a:solidFill>
                  <a:schemeClr val="dk1"/>
                </a:solidFill>
                <a:latin typeface="Franklin Gothic Medium" panose="020B0603020102020204" pitchFamily="34" charset="0"/>
              </a:endParaRPr>
            </a:p>
            <a:p>
              <a:r>
                <a:rPr lang="en-CA" sz="1200" b="1" spc="-8" dirty="0" err="1" smtClean="0">
                  <a:solidFill>
                    <a:schemeClr val="dk1"/>
                  </a:solidFill>
                  <a:latin typeface="Franklin Gothic Medium" panose="020B0603020102020204" pitchFamily="34" charset="0"/>
                </a:rPr>
                <a:t>Approuvé</a:t>
              </a:r>
              <a:endParaRPr lang="en-CA" sz="1200" b="1" spc="-8" dirty="0">
                <a:solidFill>
                  <a:schemeClr val="dk1"/>
                </a:solidFill>
                <a:latin typeface="Franklin Gothic Medium" panose="020B0603020102020204" pitchFamily="34" charset="0"/>
              </a:endParaRPr>
            </a:p>
          </p:txBody>
        </p:sp>
        <p:sp>
          <p:nvSpPr>
            <p:cNvPr id="66" name="OTLSHAPE_M_a4b4c6925eda4353b0be5102fbcbbf1d_Date"/>
            <p:cNvSpPr txBox="1"/>
            <p:nvPr>
              <p:custDataLst>
                <p:tags r:id="rId21"/>
              </p:custDataLst>
            </p:nvPr>
          </p:nvSpPr>
          <p:spPr>
            <a:xfrm>
              <a:off x="2833910" y="2561979"/>
              <a:ext cx="558800" cy="163538"/>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24 Sept</a:t>
              </a:r>
              <a:endParaRPr lang="en-CA" sz="1200" b="1" spc="-8" dirty="0">
                <a:solidFill>
                  <a:srgbClr val="809686"/>
                </a:solidFill>
                <a:latin typeface="Franklin Gothic Medium" panose="020B0603020102020204" pitchFamily="34" charset="0"/>
              </a:endParaRPr>
            </a:p>
          </p:txBody>
        </p:sp>
        <p:sp>
          <p:nvSpPr>
            <p:cNvPr id="67" name="OTLSHAPE_M_a4b4c6925eda4353b0be5102fbcbbf1d_Shape"/>
            <p:cNvSpPr/>
            <p:nvPr>
              <p:custDataLst>
                <p:tags r:id="rId22"/>
              </p:custDataLst>
            </p:nvPr>
          </p:nvSpPr>
          <p:spPr>
            <a:xfrm rot="16200000">
              <a:off x="2637060" y="2428960"/>
              <a:ext cx="165100" cy="165100"/>
            </a:xfrm>
            <a:prstGeom prst="flowChartMerge">
              <a:avLst/>
            </a:prstGeom>
            <a:solidFill>
              <a:srgbClr val="99CC0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OTLSHAPE_M_28167a35590a4354a2ec04c4adc5a812_Title"/>
            <p:cNvSpPr txBox="1"/>
            <p:nvPr>
              <p:custDataLst>
                <p:tags r:id="rId23"/>
              </p:custDataLst>
            </p:nvPr>
          </p:nvSpPr>
          <p:spPr>
            <a:xfrm>
              <a:off x="4824952" y="2386865"/>
              <a:ext cx="496233" cy="163538"/>
            </a:xfrm>
            <a:prstGeom prst="rect">
              <a:avLst/>
            </a:prstGeom>
            <a:noFill/>
          </p:spPr>
          <p:txBody>
            <a:bodyPr vert="horz" wrap="square" lIns="0" tIns="0" rIns="0" bIns="0" rtlCol="0" anchor="ctr" anchorCtr="0">
              <a:spAutoFit/>
            </a:bodyPr>
            <a:lstStyle/>
            <a:p>
              <a:r>
                <a:rPr lang="en-CA" sz="1200" b="1" spc="-12" dirty="0" smtClean="0">
                  <a:solidFill>
                    <a:schemeClr val="dk1"/>
                  </a:solidFill>
                  <a:latin typeface="Franklin Gothic Medium" panose="020B0603020102020204" pitchFamily="34" charset="0"/>
                </a:rPr>
                <a:t>DR</a:t>
              </a:r>
              <a:endParaRPr lang="en-CA" sz="1200" b="1" spc="-12" dirty="0">
                <a:solidFill>
                  <a:schemeClr val="dk1"/>
                </a:solidFill>
                <a:latin typeface="Franklin Gothic Medium" panose="020B0603020102020204" pitchFamily="34" charset="0"/>
              </a:endParaRPr>
            </a:p>
          </p:txBody>
        </p:sp>
        <p:sp>
          <p:nvSpPr>
            <p:cNvPr id="69" name="OTLSHAPE_M_28167a35590a4354a2ec04c4adc5a812_Date"/>
            <p:cNvSpPr txBox="1"/>
            <p:nvPr>
              <p:custDataLst>
                <p:tags r:id="rId24"/>
              </p:custDataLst>
            </p:nvPr>
          </p:nvSpPr>
          <p:spPr>
            <a:xfrm>
              <a:off x="4828590" y="2603543"/>
              <a:ext cx="622300" cy="163538"/>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24 </a:t>
              </a:r>
              <a:r>
                <a:rPr lang="en-CA" sz="1200" b="1" spc="-8" dirty="0" err="1" smtClean="0">
                  <a:solidFill>
                    <a:srgbClr val="809686"/>
                  </a:solidFill>
                  <a:latin typeface="Franklin Gothic Medium" panose="020B0603020102020204" pitchFamily="34" charset="0"/>
                </a:rPr>
                <a:t>oct.</a:t>
              </a:r>
              <a:endParaRPr lang="en-CA" sz="1200" b="1" spc="-8" dirty="0">
                <a:solidFill>
                  <a:srgbClr val="809686"/>
                </a:solidFill>
                <a:latin typeface="Franklin Gothic Medium" panose="020B0603020102020204" pitchFamily="34" charset="0"/>
              </a:endParaRPr>
            </a:p>
          </p:txBody>
        </p:sp>
        <p:sp>
          <p:nvSpPr>
            <p:cNvPr id="70" name="OTLSHAPE_M_28167a35590a4354a2ec04c4adc5a812_Shape"/>
            <p:cNvSpPr/>
            <p:nvPr>
              <p:custDataLst>
                <p:tags r:id="rId25"/>
              </p:custDataLst>
            </p:nvPr>
          </p:nvSpPr>
          <p:spPr>
            <a:xfrm rot="16200000">
              <a:off x="4631740" y="2599478"/>
              <a:ext cx="165100" cy="165100"/>
            </a:xfrm>
            <a:prstGeom prst="flowChartMerge">
              <a:avLst/>
            </a:prstGeom>
            <a:solidFill>
              <a:srgbClr val="FF990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OTLSHAPE_M_4b0b03786a6a47c596fa47c1c22d6a61_Title"/>
            <p:cNvSpPr txBox="1"/>
            <p:nvPr>
              <p:custDataLst>
                <p:tags r:id="rId26"/>
              </p:custDataLst>
            </p:nvPr>
          </p:nvSpPr>
          <p:spPr>
            <a:xfrm>
              <a:off x="6267469" y="1834780"/>
              <a:ext cx="1361518" cy="327077"/>
            </a:xfrm>
            <a:prstGeom prst="rect">
              <a:avLst/>
            </a:prstGeom>
            <a:noFill/>
          </p:spPr>
          <p:txBody>
            <a:bodyPr vert="horz" wrap="square" lIns="0" tIns="0" rIns="0" bIns="0" rtlCol="0" anchor="ctr" anchorCtr="0">
              <a:spAutoFit/>
            </a:bodyPr>
            <a:lstStyle/>
            <a:p>
              <a:r>
                <a:rPr lang="en-CA" sz="1200" b="1" spc="-4" dirty="0" smtClean="0">
                  <a:solidFill>
                    <a:schemeClr val="dk1"/>
                  </a:solidFill>
                  <a:latin typeface="Franklin Gothic Medium" panose="020B0603020102020204" pitchFamily="34" charset="0"/>
                </a:rPr>
                <a:t>Engagement </a:t>
              </a:r>
              <a:r>
                <a:rPr lang="en-CA" sz="1200" b="1" spc="-4" dirty="0" err="1" smtClean="0">
                  <a:solidFill>
                    <a:schemeClr val="dk1"/>
                  </a:solidFill>
                  <a:latin typeface="Franklin Gothic Medium" panose="020B0603020102020204" pitchFamily="34" charset="0"/>
                </a:rPr>
                <a:t>auprès</a:t>
              </a:r>
              <a:r>
                <a:rPr lang="en-CA" sz="1200" b="1" spc="-4" dirty="0" smtClean="0">
                  <a:solidFill>
                    <a:schemeClr val="dk1"/>
                  </a:solidFill>
                  <a:latin typeface="Franklin Gothic Medium" panose="020B0603020102020204" pitchFamily="34" charset="0"/>
                </a:rPr>
                <a:t> de </a:t>
              </a:r>
              <a:r>
                <a:rPr lang="en-CA" sz="1200" b="1" spc="-4" dirty="0" err="1" smtClean="0">
                  <a:solidFill>
                    <a:schemeClr val="dk1"/>
                  </a:solidFill>
                  <a:latin typeface="Franklin Gothic Medium" panose="020B0603020102020204" pitchFamily="34" charset="0"/>
                </a:rPr>
                <a:t>l’industrie</a:t>
              </a:r>
              <a:endParaRPr lang="en-CA" sz="1200" b="1" spc="-4" dirty="0">
                <a:solidFill>
                  <a:schemeClr val="dk1"/>
                </a:solidFill>
                <a:latin typeface="Franklin Gothic Medium" panose="020B0603020102020204" pitchFamily="34" charset="0"/>
              </a:endParaRPr>
            </a:p>
          </p:txBody>
        </p:sp>
        <p:sp>
          <p:nvSpPr>
            <p:cNvPr id="72" name="OTLSHAPE_M_4b0b03786a6a47c596fa47c1c22d6a61_Date"/>
            <p:cNvSpPr txBox="1"/>
            <p:nvPr>
              <p:custDataLst>
                <p:tags r:id="rId27"/>
              </p:custDataLst>
            </p:nvPr>
          </p:nvSpPr>
          <p:spPr>
            <a:xfrm>
              <a:off x="6291356" y="2140029"/>
              <a:ext cx="707838" cy="163538"/>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15 </a:t>
              </a:r>
              <a:r>
                <a:rPr lang="en-CA" sz="1200" b="1" spc="-8" dirty="0" err="1" smtClean="0">
                  <a:solidFill>
                    <a:srgbClr val="809686"/>
                  </a:solidFill>
                  <a:latin typeface="Franklin Gothic Medium" panose="020B0603020102020204" pitchFamily="34" charset="0"/>
                </a:rPr>
                <a:t>nov.</a:t>
              </a:r>
              <a:endParaRPr lang="en-CA" sz="1200" b="1" spc="-8" dirty="0">
                <a:solidFill>
                  <a:srgbClr val="809686"/>
                </a:solidFill>
                <a:latin typeface="Franklin Gothic Medium" panose="020B0603020102020204" pitchFamily="34" charset="0"/>
              </a:endParaRPr>
            </a:p>
          </p:txBody>
        </p:sp>
        <p:sp>
          <p:nvSpPr>
            <p:cNvPr id="73" name="OTLSHAPE_M_4b0b03786a6a47c596fa47c1c22d6a61_Shape"/>
            <p:cNvSpPr/>
            <p:nvPr>
              <p:custDataLst>
                <p:tags r:id="rId28"/>
              </p:custDataLst>
            </p:nvPr>
          </p:nvSpPr>
          <p:spPr>
            <a:xfrm rot="16200000">
              <a:off x="6094506" y="2134235"/>
              <a:ext cx="165100" cy="165100"/>
            </a:xfrm>
            <a:prstGeom prst="flowChartMerge">
              <a:avLst/>
            </a:prstGeom>
            <a:solidFill>
              <a:srgbClr val="1598B2"/>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OTLSHAPE_M_2018dd6162a548f9aa56e522b141bfba_Title"/>
            <p:cNvSpPr txBox="1"/>
            <p:nvPr>
              <p:custDataLst>
                <p:tags r:id="rId29"/>
              </p:custDataLst>
            </p:nvPr>
          </p:nvSpPr>
          <p:spPr>
            <a:xfrm>
              <a:off x="6357844" y="2402878"/>
              <a:ext cx="974559" cy="327077"/>
            </a:xfrm>
            <a:prstGeom prst="rect">
              <a:avLst/>
            </a:prstGeom>
            <a:noFill/>
          </p:spPr>
          <p:txBody>
            <a:bodyPr vert="horz" wrap="square" lIns="0" tIns="0" rIns="0" bIns="0" rtlCol="0" anchor="ctr" anchorCtr="0">
              <a:spAutoFit/>
            </a:bodyPr>
            <a:lstStyle/>
            <a:p>
              <a:r>
                <a:rPr lang="en-CA" sz="1200" b="1" spc="-8" dirty="0" err="1" smtClean="0">
                  <a:solidFill>
                    <a:schemeClr val="dk1"/>
                  </a:solidFill>
                  <a:latin typeface="Franklin Gothic Medium" panose="020B0603020102020204" pitchFamily="34" charset="0"/>
                </a:rPr>
                <a:t>Webinaire</a:t>
              </a:r>
              <a:r>
                <a:rPr lang="en-CA" sz="1200" b="1" spc="-8" dirty="0" smtClean="0">
                  <a:solidFill>
                    <a:schemeClr val="dk1"/>
                  </a:solidFill>
                  <a:latin typeface="Franklin Gothic Medium" panose="020B0603020102020204" pitchFamily="34" charset="0"/>
                </a:rPr>
                <a:t> de la DR</a:t>
              </a:r>
              <a:endParaRPr lang="en-CA" sz="1200" b="1" spc="-8" dirty="0">
                <a:solidFill>
                  <a:schemeClr val="dk1"/>
                </a:solidFill>
                <a:latin typeface="Franklin Gothic Medium" panose="020B0603020102020204" pitchFamily="34" charset="0"/>
              </a:endParaRPr>
            </a:p>
          </p:txBody>
        </p:sp>
        <p:sp>
          <p:nvSpPr>
            <p:cNvPr id="75" name="OTLSHAPE_M_2018dd6162a548f9aa56e522b141bfba_Date"/>
            <p:cNvSpPr txBox="1"/>
            <p:nvPr>
              <p:custDataLst>
                <p:tags r:id="rId30"/>
              </p:custDataLst>
            </p:nvPr>
          </p:nvSpPr>
          <p:spPr>
            <a:xfrm>
              <a:off x="6345720" y="2738889"/>
              <a:ext cx="683202" cy="163538"/>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16 </a:t>
              </a:r>
              <a:r>
                <a:rPr lang="en-CA" sz="1200" b="1" spc="-8" dirty="0" err="1" smtClean="0">
                  <a:solidFill>
                    <a:srgbClr val="809686"/>
                  </a:solidFill>
                  <a:latin typeface="Franklin Gothic Medium" panose="020B0603020102020204" pitchFamily="34" charset="0"/>
                </a:rPr>
                <a:t>nov.</a:t>
              </a:r>
              <a:endParaRPr lang="en-CA" sz="1200" b="1" spc="-8" dirty="0">
                <a:solidFill>
                  <a:srgbClr val="809686"/>
                </a:solidFill>
                <a:latin typeface="Franklin Gothic Medium" panose="020B0603020102020204" pitchFamily="34" charset="0"/>
              </a:endParaRPr>
            </a:p>
          </p:txBody>
        </p:sp>
        <p:sp>
          <p:nvSpPr>
            <p:cNvPr id="76" name="OTLSHAPE_M_2018dd6162a548f9aa56e522b141bfba_Shape"/>
            <p:cNvSpPr/>
            <p:nvPr>
              <p:custDataLst>
                <p:tags r:id="rId31"/>
              </p:custDataLst>
            </p:nvPr>
          </p:nvSpPr>
          <p:spPr>
            <a:xfrm rot="16200000">
              <a:off x="6160995" y="2599478"/>
              <a:ext cx="165100" cy="165100"/>
            </a:xfrm>
            <a:prstGeom prst="flowChartMerge">
              <a:avLst/>
            </a:prstGeom>
            <a:solidFill>
              <a:srgbClr val="D203D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OTLSHAPE_M_eee1ef8cbdcb4bd7915205961c92d08d_Title"/>
            <p:cNvSpPr txBox="1"/>
            <p:nvPr>
              <p:custDataLst>
                <p:tags r:id="rId32"/>
              </p:custDataLst>
            </p:nvPr>
          </p:nvSpPr>
          <p:spPr>
            <a:xfrm>
              <a:off x="8025473" y="2312702"/>
              <a:ext cx="1213267" cy="354334"/>
            </a:xfrm>
            <a:prstGeom prst="rect">
              <a:avLst/>
            </a:prstGeom>
            <a:noFill/>
          </p:spPr>
          <p:txBody>
            <a:bodyPr vert="horz" wrap="square" lIns="0" tIns="0" rIns="0" bIns="0" rtlCol="0" anchor="ctr" anchorCtr="0">
              <a:spAutoFit/>
            </a:bodyPr>
            <a:lstStyle/>
            <a:p>
              <a:r>
                <a:rPr lang="en-CA" sz="1200" b="1" spc="-8" dirty="0" err="1" smtClean="0">
                  <a:solidFill>
                    <a:schemeClr val="dk1"/>
                  </a:solidFill>
                  <a:latin typeface="Franklin Gothic Medium" panose="020B0603020102020204" pitchFamily="34" charset="0"/>
                </a:rPr>
                <a:t>Démonstrations</a:t>
              </a:r>
              <a:r>
                <a:rPr lang="en-CA" sz="1400" b="1" spc="-8" dirty="0" smtClean="0">
                  <a:solidFill>
                    <a:schemeClr val="dk1"/>
                  </a:solidFill>
                  <a:latin typeface="Franklin Gothic Medium" panose="020B0603020102020204" pitchFamily="34" charset="0"/>
                </a:rPr>
                <a:t> </a:t>
              </a:r>
              <a:r>
                <a:rPr lang="en-CA" sz="1200" b="1" spc="-8" dirty="0" smtClean="0">
                  <a:solidFill>
                    <a:schemeClr val="dk1"/>
                  </a:solidFill>
                  <a:latin typeface="Franklin Gothic Medium" panose="020B0603020102020204" pitchFamily="34" charset="0"/>
                </a:rPr>
                <a:t>des </a:t>
              </a:r>
              <a:r>
                <a:rPr lang="en-CA" sz="1200" b="1" spc="-8" dirty="0" err="1" smtClean="0">
                  <a:solidFill>
                    <a:schemeClr val="dk1"/>
                  </a:solidFill>
                  <a:latin typeface="Franklin Gothic Medium" panose="020B0603020102020204" pitchFamily="34" charset="0"/>
                </a:rPr>
                <a:t>fournisseurs</a:t>
              </a:r>
              <a:endParaRPr lang="en-CA" sz="1200" b="1" spc="-8" dirty="0">
                <a:solidFill>
                  <a:schemeClr val="dk1"/>
                </a:solidFill>
                <a:latin typeface="Franklin Gothic Medium" panose="020B0603020102020204" pitchFamily="34" charset="0"/>
              </a:endParaRPr>
            </a:p>
          </p:txBody>
        </p:sp>
        <p:sp>
          <p:nvSpPr>
            <p:cNvPr id="78" name="OTLSHAPE_M_eee1ef8cbdcb4bd7915205961c92d08d_Date"/>
            <p:cNvSpPr txBox="1"/>
            <p:nvPr>
              <p:custDataLst>
                <p:tags r:id="rId33"/>
              </p:custDataLst>
            </p:nvPr>
          </p:nvSpPr>
          <p:spPr>
            <a:xfrm>
              <a:off x="8077761" y="2685068"/>
              <a:ext cx="860428" cy="163538"/>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5-14 </a:t>
              </a:r>
              <a:r>
                <a:rPr lang="en-CA" sz="1200" b="1" spc="-8" dirty="0" err="1" smtClean="0">
                  <a:solidFill>
                    <a:srgbClr val="809686"/>
                  </a:solidFill>
                  <a:latin typeface="Franklin Gothic Medium" panose="020B0603020102020204" pitchFamily="34" charset="0"/>
                </a:rPr>
                <a:t>déc</a:t>
              </a:r>
              <a:r>
                <a:rPr lang="en-CA" sz="1200" b="1" spc="-8" dirty="0" smtClean="0">
                  <a:solidFill>
                    <a:srgbClr val="809686"/>
                  </a:solidFill>
                  <a:latin typeface="Franklin Gothic Medium" panose="020B0603020102020204" pitchFamily="34" charset="0"/>
                </a:rPr>
                <a:t>.</a:t>
              </a:r>
              <a:endParaRPr lang="en-CA" sz="1200" b="1" spc="-8" dirty="0">
                <a:solidFill>
                  <a:srgbClr val="809686"/>
                </a:solidFill>
                <a:latin typeface="Franklin Gothic Medium" panose="020B0603020102020204" pitchFamily="34" charset="0"/>
              </a:endParaRPr>
            </a:p>
          </p:txBody>
        </p:sp>
        <p:sp>
          <p:nvSpPr>
            <p:cNvPr id="79" name="OTLSHAPE_M_eee1ef8cbdcb4bd7915205961c92d08d_Shape"/>
            <p:cNvSpPr/>
            <p:nvPr>
              <p:custDataLst>
                <p:tags r:id="rId34"/>
              </p:custDataLst>
            </p:nvPr>
          </p:nvSpPr>
          <p:spPr>
            <a:xfrm rot="16200000">
              <a:off x="7822579" y="2381485"/>
              <a:ext cx="165100" cy="165100"/>
            </a:xfrm>
            <a:prstGeom prst="flowChartMerge">
              <a:avLst/>
            </a:prstGeom>
            <a:solidFill>
              <a:srgbClr val="FFC00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3" name="OTLSHAPE_M_8f86d011fcee459cbf8ca9e774ab70a4_Title"/>
            <p:cNvSpPr txBox="1"/>
            <p:nvPr>
              <p:custDataLst>
                <p:tags r:id="rId35"/>
              </p:custDataLst>
            </p:nvPr>
          </p:nvSpPr>
          <p:spPr>
            <a:xfrm>
              <a:off x="10746142" y="1931896"/>
              <a:ext cx="1070856" cy="719779"/>
            </a:xfrm>
            <a:prstGeom prst="rect">
              <a:avLst/>
            </a:prstGeom>
            <a:noFill/>
          </p:spPr>
          <p:txBody>
            <a:bodyPr vert="horz" wrap="square" lIns="0" tIns="0" rIns="0" bIns="0" rtlCol="0" anchor="ctr" anchorCtr="0">
              <a:noAutofit/>
            </a:bodyPr>
            <a:lstStyle/>
            <a:p>
              <a:r>
                <a:rPr lang="en-CA" sz="1400" b="1" dirty="0" smtClean="0">
                  <a:solidFill>
                    <a:schemeClr val="dk1"/>
                  </a:solidFill>
                  <a:latin typeface="Franklin Gothic Medium" panose="020B0603020102020204" pitchFamily="34" charset="0"/>
                </a:rPr>
                <a:t>Analyse des options</a:t>
              </a:r>
              <a:endParaRPr lang="en-CA" sz="1400" b="1" dirty="0">
                <a:solidFill>
                  <a:schemeClr val="dk1"/>
                </a:solidFill>
                <a:latin typeface="Franklin Gothic Medium" panose="020B0603020102020204" pitchFamily="34" charset="0"/>
              </a:endParaRPr>
            </a:p>
          </p:txBody>
        </p:sp>
        <p:sp>
          <p:nvSpPr>
            <p:cNvPr id="85" name="OTLSHAPE_M_8f86d011fcee459cbf8ca9e774ab70a4_Shape"/>
            <p:cNvSpPr/>
            <p:nvPr>
              <p:custDataLst>
                <p:tags r:id="rId36"/>
              </p:custDataLst>
            </p:nvPr>
          </p:nvSpPr>
          <p:spPr>
            <a:xfrm rot="16200000">
              <a:off x="10549292" y="2428960"/>
              <a:ext cx="165100" cy="165100"/>
            </a:xfrm>
            <a:prstGeom prst="flowChartMerge">
              <a:avLst/>
            </a:prstGeom>
            <a:solidFill>
              <a:srgbClr val="7030A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 name="Rectangle 3"/>
          <p:cNvSpPr/>
          <p:nvPr/>
        </p:nvSpPr>
        <p:spPr>
          <a:xfrm>
            <a:off x="660541" y="5266409"/>
            <a:ext cx="7459404" cy="830997"/>
          </a:xfrm>
          <a:prstGeom prst="rect">
            <a:avLst/>
          </a:prstGeom>
        </p:spPr>
        <p:txBody>
          <a:bodyPr wrap="square">
            <a:spAutoFit/>
          </a:bodyPr>
          <a:lstStyle/>
          <a:p>
            <a:r>
              <a:rPr lang="en-CA" sz="2400" dirty="0" err="1" smtClean="0">
                <a:solidFill>
                  <a:schemeClr val="tx1">
                    <a:lumMod val="85000"/>
                    <a:lumOff val="15000"/>
                  </a:schemeClr>
                </a:solidFill>
                <a:latin typeface="Calibri" panose="020F0502020204030204" pitchFamily="34" charset="0"/>
              </a:rPr>
              <a:t>Toutes</a:t>
            </a:r>
            <a:r>
              <a:rPr lang="en-CA" sz="2400" dirty="0" smtClean="0">
                <a:solidFill>
                  <a:schemeClr val="tx1">
                    <a:lumMod val="85000"/>
                    <a:lumOff val="15000"/>
                  </a:schemeClr>
                </a:solidFill>
                <a:latin typeface="Calibri" panose="020F0502020204030204" pitchFamily="34" charset="0"/>
              </a:rPr>
              <a:t> les questions et </a:t>
            </a:r>
            <a:r>
              <a:rPr lang="en-CA" sz="2400" dirty="0" err="1" smtClean="0">
                <a:solidFill>
                  <a:schemeClr val="tx1">
                    <a:lumMod val="85000"/>
                    <a:lumOff val="15000"/>
                  </a:schemeClr>
                </a:solidFill>
                <a:latin typeface="Calibri" panose="020F0502020204030204" pitchFamily="34" charset="0"/>
              </a:rPr>
              <a:t>réponses</a:t>
            </a:r>
            <a:r>
              <a:rPr lang="en-CA" sz="2400" dirty="0" smtClean="0">
                <a:solidFill>
                  <a:schemeClr val="tx1">
                    <a:lumMod val="85000"/>
                    <a:lumOff val="15000"/>
                  </a:schemeClr>
                </a:solidFill>
                <a:latin typeface="Calibri" panose="020F0502020204030204" pitchFamily="34" charset="0"/>
              </a:rPr>
              <a:t> de </a:t>
            </a:r>
            <a:r>
              <a:rPr lang="en-CA" sz="2400" dirty="0" err="1" smtClean="0">
                <a:solidFill>
                  <a:schemeClr val="tx1">
                    <a:lumMod val="85000"/>
                    <a:lumOff val="15000"/>
                  </a:schemeClr>
                </a:solidFill>
                <a:latin typeface="Calibri" panose="020F0502020204030204" pitchFamily="34" charset="0"/>
              </a:rPr>
              <a:t>cette</a:t>
            </a:r>
            <a:r>
              <a:rPr lang="en-CA" sz="2400" dirty="0" smtClean="0">
                <a:solidFill>
                  <a:schemeClr val="tx1">
                    <a:lumMod val="85000"/>
                    <a:lumOff val="15000"/>
                  </a:schemeClr>
                </a:solidFill>
                <a:latin typeface="Calibri" panose="020F0502020204030204" pitchFamily="34" charset="0"/>
              </a:rPr>
              <a:t> session </a:t>
            </a:r>
            <a:r>
              <a:rPr lang="en-CA" sz="2400" dirty="0" err="1" smtClean="0">
                <a:solidFill>
                  <a:schemeClr val="tx1">
                    <a:lumMod val="85000"/>
                    <a:lumOff val="15000"/>
                  </a:schemeClr>
                </a:solidFill>
                <a:latin typeface="Calibri" panose="020F0502020204030204" pitchFamily="34" charset="0"/>
              </a:rPr>
              <a:t>ont</a:t>
            </a:r>
            <a:r>
              <a:rPr lang="en-CA" sz="2400" dirty="0" smtClean="0">
                <a:solidFill>
                  <a:schemeClr val="tx1">
                    <a:lumMod val="85000"/>
                    <a:lumOff val="15000"/>
                  </a:schemeClr>
                </a:solidFill>
                <a:latin typeface="Calibri" panose="020F0502020204030204" pitchFamily="34" charset="0"/>
              </a:rPr>
              <a:t> </a:t>
            </a:r>
            <a:r>
              <a:rPr lang="en-CA" sz="2400" dirty="0" err="1" smtClean="0">
                <a:solidFill>
                  <a:schemeClr val="tx1">
                    <a:lumMod val="85000"/>
                    <a:lumOff val="15000"/>
                  </a:schemeClr>
                </a:solidFill>
                <a:latin typeface="Calibri" panose="020F0502020204030204" pitchFamily="34" charset="0"/>
              </a:rPr>
              <a:t>été</a:t>
            </a:r>
            <a:r>
              <a:rPr lang="en-CA" sz="2400" dirty="0" smtClean="0">
                <a:solidFill>
                  <a:schemeClr val="tx1">
                    <a:lumMod val="85000"/>
                    <a:lumOff val="15000"/>
                  </a:schemeClr>
                </a:solidFill>
                <a:latin typeface="Calibri" panose="020F0502020204030204" pitchFamily="34" charset="0"/>
              </a:rPr>
              <a:t> </a:t>
            </a:r>
            <a:r>
              <a:rPr lang="en-CA" sz="2400" dirty="0" err="1" smtClean="0">
                <a:solidFill>
                  <a:schemeClr val="tx1">
                    <a:lumMod val="85000"/>
                    <a:lumOff val="15000"/>
                  </a:schemeClr>
                </a:solidFill>
                <a:latin typeface="Calibri" panose="020F0502020204030204" pitchFamily="34" charset="0"/>
              </a:rPr>
              <a:t>publiées</a:t>
            </a:r>
            <a:r>
              <a:rPr lang="en-CA" sz="2400" dirty="0" smtClean="0">
                <a:solidFill>
                  <a:schemeClr val="tx1">
                    <a:lumMod val="85000"/>
                    <a:lumOff val="15000"/>
                  </a:schemeClr>
                </a:solidFill>
                <a:latin typeface="Calibri" panose="020F0502020204030204" pitchFamily="34" charset="0"/>
              </a:rPr>
              <a:t> </a:t>
            </a:r>
            <a:r>
              <a:rPr lang="en-CA" sz="2400" dirty="0" err="1" smtClean="0">
                <a:solidFill>
                  <a:schemeClr val="tx1">
                    <a:lumMod val="85000"/>
                    <a:lumOff val="15000"/>
                  </a:schemeClr>
                </a:solidFill>
                <a:latin typeface="Calibri" panose="020F0502020204030204" pitchFamily="34" charset="0"/>
              </a:rPr>
              <a:t>en</a:t>
            </a:r>
            <a:r>
              <a:rPr lang="en-CA" sz="2400" dirty="0" smtClean="0">
                <a:solidFill>
                  <a:schemeClr val="tx1">
                    <a:lumMod val="85000"/>
                    <a:lumOff val="15000"/>
                  </a:schemeClr>
                </a:solidFill>
                <a:latin typeface="Calibri" panose="020F0502020204030204" pitchFamily="34" charset="0"/>
              </a:rPr>
              <a:t> </a:t>
            </a:r>
            <a:r>
              <a:rPr lang="en-CA" sz="2400" dirty="0" err="1" smtClean="0">
                <a:solidFill>
                  <a:schemeClr val="tx1">
                    <a:lumMod val="85000"/>
                    <a:lumOff val="15000"/>
                  </a:schemeClr>
                </a:solidFill>
                <a:latin typeface="Calibri" panose="020F0502020204030204" pitchFamily="34" charset="0"/>
              </a:rPr>
              <a:t>ligne</a:t>
            </a:r>
            <a:r>
              <a:rPr lang="en-CA" sz="2400" dirty="0" smtClean="0">
                <a:solidFill>
                  <a:schemeClr val="tx1">
                    <a:lumMod val="85000"/>
                    <a:lumOff val="15000"/>
                  </a:schemeClr>
                </a:solidFill>
                <a:latin typeface="Calibri" panose="020F0502020204030204" pitchFamily="34" charset="0"/>
              </a:rPr>
              <a:t> via</a:t>
            </a:r>
            <a:r>
              <a:rPr lang="en-CA" sz="2400" dirty="0">
                <a:solidFill>
                  <a:schemeClr val="tx1">
                    <a:lumMod val="85000"/>
                    <a:lumOff val="15000"/>
                  </a:schemeClr>
                </a:solidFill>
                <a:latin typeface="Calibri" panose="020F0502020204030204" pitchFamily="34" charset="0"/>
              </a:rPr>
              <a:t> </a:t>
            </a:r>
            <a:r>
              <a:rPr lang="en-CA" sz="2400" u="sng" dirty="0">
                <a:solidFill>
                  <a:schemeClr val="tx1">
                    <a:lumMod val="85000"/>
                    <a:lumOff val="15000"/>
                  </a:schemeClr>
                </a:solidFill>
                <a:latin typeface="Calibri" panose="020F0502020204030204" pitchFamily="34" charset="0"/>
                <a:hlinkClick r:id="rId38"/>
              </a:rPr>
              <a:t>https://buyandsell.gc.ca</a:t>
            </a:r>
            <a:r>
              <a:rPr lang="en-CA" sz="2400" dirty="0">
                <a:solidFill>
                  <a:schemeClr val="tx1">
                    <a:lumMod val="85000"/>
                    <a:lumOff val="15000"/>
                  </a:schemeClr>
                </a:solidFill>
                <a:latin typeface="Calibri" panose="020F0502020204030204" pitchFamily="34" charset="0"/>
              </a:rPr>
              <a:t> </a:t>
            </a:r>
          </a:p>
        </p:txBody>
      </p:sp>
      <p:pic>
        <p:nvPicPr>
          <p:cNvPr id="5" name="Picture 4"/>
          <p:cNvPicPr>
            <a:picLocks noChangeAspect="1"/>
          </p:cNvPicPr>
          <p:nvPr/>
        </p:nvPicPr>
        <p:blipFill rotWithShape="1">
          <a:blip r:embed="rId39" cstate="print">
            <a:extLst>
              <a:ext uri="{28A0092B-C50C-407E-A947-70E740481C1C}">
                <a14:useLocalDpi xmlns:a14="http://schemas.microsoft.com/office/drawing/2010/main" val="0"/>
              </a:ext>
            </a:extLst>
          </a:blip>
          <a:srcRect l="11910" t="30843" r="4797" b="-1"/>
          <a:stretch/>
        </p:blipFill>
        <p:spPr>
          <a:xfrm>
            <a:off x="8119945" y="3747014"/>
            <a:ext cx="3429984" cy="2135896"/>
          </a:xfrm>
          <a:prstGeom prst="rect">
            <a:avLst/>
          </a:prstGeom>
        </p:spPr>
      </p:pic>
    </p:spTree>
    <p:extLst>
      <p:ext uri="{BB962C8B-B14F-4D97-AF65-F5344CB8AC3E}">
        <p14:creationId xmlns:p14="http://schemas.microsoft.com/office/powerpoint/2010/main" val="3886923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b="1" dirty="0">
                <a:solidFill>
                  <a:srgbClr val="2D6576"/>
                </a:solidFill>
                <a:latin typeface="Franklin Gothic Medium" panose="020B0603020102020204" pitchFamily="34" charset="0"/>
              </a:rPr>
              <a:t>Démonstrations des fournisseurs</a:t>
            </a:r>
            <a:endParaRPr lang="en-CA" sz="4000" b="1" dirty="0">
              <a:solidFill>
                <a:srgbClr val="2D6576"/>
              </a:solidFill>
              <a:latin typeface="Franklin Gothic Medium" panose="020B0603020102020204" pitchFamily="34" charset="0"/>
            </a:endParaRPr>
          </a:p>
        </p:txBody>
      </p:sp>
      <p:sp>
        <p:nvSpPr>
          <p:cNvPr id="3" name="Content Placeholder 2"/>
          <p:cNvSpPr>
            <a:spLocks noGrp="1"/>
          </p:cNvSpPr>
          <p:nvPr>
            <p:ph idx="1"/>
          </p:nvPr>
        </p:nvSpPr>
        <p:spPr>
          <a:xfrm>
            <a:off x="1024127" y="1799906"/>
            <a:ext cx="10390086" cy="4023360"/>
          </a:xfrm>
        </p:spPr>
        <p:txBody>
          <a:bodyPr>
            <a:normAutofit/>
          </a:bodyPr>
          <a:lstStyle/>
          <a:p>
            <a:pPr marL="0" indent="0">
              <a:buNone/>
            </a:pPr>
            <a:r>
              <a:rPr lang="fr-CA" sz="2400" dirty="0">
                <a:solidFill>
                  <a:schemeClr val="tx1">
                    <a:lumMod val="85000"/>
                    <a:lumOff val="15000"/>
                  </a:schemeClr>
                </a:solidFill>
                <a:latin typeface="Calibri" panose="020F0502020204030204" pitchFamily="34" charset="0"/>
              </a:rPr>
              <a:t>7 démonstrations de fournisseurs ont eu lieu en décembre et en janvier. </a:t>
            </a:r>
            <a:r>
              <a:rPr lang="fr-CA" sz="2400" dirty="0" smtClean="0">
                <a:latin typeface="Calibri" panose="020F0502020204030204" pitchFamily="34" charset="0"/>
              </a:rPr>
              <a:t>Les démonstrations </a:t>
            </a:r>
            <a:r>
              <a:rPr lang="fr-CA" sz="2400" dirty="0">
                <a:latin typeface="Calibri" panose="020F0502020204030204" pitchFamily="34" charset="0"/>
              </a:rPr>
              <a:t>fourniront à l’équipe </a:t>
            </a:r>
            <a:r>
              <a:rPr lang="fr-CA" sz="2400" dirty="0" smtClean="0">
                <a:latin typeface="Calibri" panose="020F0502020204030204" pitchFamily="34" charset="0"/>
              </a:rPr>
              <a:t>de </a:t>
            </a:r>
            <a:r>
              <a:rPr lang="fr-CA" sz="2400" dirty="0">
                <a:latin typeface="Calibri" panose="020F0502020204030204" pitchFamily="34" charset="0"/>
              </a:rPr>
              <a:t>projet </a:t>
            </a:r>
            <a:r>
              <a:rPr lang="fr-CA" sz="2400" dirty="0" smtClean="0">
                <a:latin typeface="Calibri" panose="020F0502020204030204" pitchFamily="34" charset="0"/>
              </a:rPr>
              <a:t>des renseignements importants </a:t>
            </a:r>
            <a:r>
              <a:rPr lang="fr-CA" sz="2400" dirty="0">
                <a:latin typeface="Calibri" panose="020F0502020204030204" pitchFamily="34" charset="0"/>
              </a:rPr>
              <a:t>sur </a:t>
            </a:r>
            <a:r>
              <a:rPr lang="fr-CA" sz="2400" dirty="0" smtClean="0">
                <a:latin typeface="Calibri" panose="020F0502020204030204" pitchFamily="34" charset="0"/>
              </a:rPr>
              <a:t>les tendances </a:t>
            </a:r>
            <a:r>
              <a:rPr lang="fr-CA" sz="2400" dirty="0">
                <a:latin typeface="Calibri" panose="020F0502020204030204" pitchFamily="34" charset="0"/>
              </a:rPr>
              <a:t>en matière de recrutement, </a:t>
            </a:r>
            <a:r>
              <a:rPr lang="fr-CA" sz="2400" dirty="0" smtClean="0">
                <a:latin typeface="Calibri" panose="020F0502020204030204" pitchFamily="34" charset="0"/>
              </a:rPr>
              <a:t>exposeront les défis auxquels nous pourrions être confrontés et contribueront à </a:t>
            </a:r>
            <a:r>
              <a:rPr lang="fr-CA" sz="2400" dirty="0">
                <a:latin typeface="Calibri" panose="020F0502020204030204" pitchFamily="34" charset="0"/>
              </a:rPr>
              <a:t>préciser les exigences des futures itérations </a:t>
            </a:r>
            <a:r>
              <a:rPr lang="fr-CA" sz="2400" dirty="0" smtClean="0">
                <a:latin typeface="Calibri" panose="020F0502020204030204" pitchFamily="34" charset="0"/>
              </a:rPr>
              <a:t>d’Emplois </a:t>
            </a:r>
            <a:r>
              <a:rPr lang="fr-CA" sz="2400" dirty="0">
                <a:latin typeface="Calibri" panose="020F0502020204030204" pitchFamily="34" charset="0"/>
              </a:rPr>
              <a:t>GC.</a:t>
            </a:r>
          </a:p>
          <a:p>
            <a:pPr marL="0" indent="0">
              <a:buNone/>
            </a:pPr>
            <a:r>
              <a:rPr lang="fr-CA" sz="2400" dirty="0" smtClean="0">
                <a:solidFill>
                  <a:schemeClr val="tx1">
                    <a:lumMod val="85000"/>
                    <a:lumOff val="15000"/>
                  </a:schemeClr>
                </a:solidFill>
                <a:latin typeface="Calibri" panose="020F0502020204030204" pitchFamily="34" charset="0"/>
              </a:rPr>
              <a:t>Plus </a:t>
            </a:r>
            <a:r>
              <a:rPr lang="fr-CA" sz="2400" dirty="0">
                <a:solidFill>
                  <a:schemeClr val="tx1">
                    <a:lumMod val="85000"/>
                    <a:lumOff val="15000"/>
                  </a:schemeClr>
                </a:solidFill>
                <a:latin typeface="Calibri" panose="020F0502020204030204" pitchFamily="34" charset="0"/>
              </a:rPr>
              <a:t>de 2</a:t>
            </a:r>
            <a:r>
              <a:rPr lang="fr-CA" sz="2400" dirty="0" smtClean="0">
                <a:solidFill>
                  <a:schemeClr val="tx1">
                    <a:lumMod val="85000"/>
                    <a:lumOff val="15000"/>
                  </a:schemeClr>
                </a:solidFill>
                <a:latin typeface="Calibri" panose="020F0502020204030204" pitchFamily="34" charset="0"/>
              </a:rPr>
              <a:t>0 </a:t>
            </a:r>
            <a:r>
              <a:rPr lang="fr-CA" sz="2400" dirty="0">
                <a:solidFill>
                  <a:schemeClr val="tx1">
                    <a:lumMod val="85000"/>
                    <a:lumOff val="15000"/>
                  </a:schemeClr>
                </a:solidFill>
                <a:latin typeface="Calibri" panose="020F0502020204030204" pitchFamily="34" charset="0"/>
              </a:rPr>
              <a:t>participants de la CFP ainsi que des représentants de </a:t>
            </a:r>
            <a:r>
              <a:rPr lang="fr-CA" sz="2400" dirty="0" err="1">
                <a:solidFill>
                  <a:schemeClr val="tx1">
                    <a:lumMod val="85000"/>
                    <a:lumOff val="15000"/>
                  </a:schemeClr>
                </a:solidFill>
                <a:latin typeface="Calibri" panose="020F0502020204030204" pitchFamily="34" charset="0"/>
              </a:rPr>
              <a:t>ProGen</a:t>
            </a:r>
            <a:r>
              <a:rPr lang="fr-CA" sz="2400" dirty="0">
                <a:solidFill>
                  <a:schemeClr val="tx1">
                    <a:lumMod val="85000"/>
                    <a:lumOff val="15000"/>
                  </a:schemeClr>
                </a:solidFill>
                <a:latin typeface="Calibri" panose="020F0502020204030204" pitchFamily="34" charset="0"/>
              </a:rPr>
              <a:t> RH et paye ont assisté aux démonstrations.</a:t>
            </a:r>
          </a:p>
          <a:p>
            <a:endParaRPr lang="en-CA" sz="2400" dirty="0" smtClean="0">
              <a:solidFill>
                <a:schemeClr val="tx1">
                  <a:lumMod val="85000"/>
                  <a:lumOff val="15000"/>
                </a:schemeClr>
              </a:solidFill>
              <a:latin typeface="Calibri" panose="020F0502020204030204" pitchFamily="34" charset="0"/>
            </a:endParaRPr>
          </a:p>
          <a:p>
            <a:endParaRPr lang="en-CA" sz="2400" dirty="0">
              <a:solidFill>
                <a:schemeClr val="tx1">
                  <a:lumMod val="85000"/>
                  <a:lumOff val="15000"/>
                </a:schemeClr>
              </a:solidFill>
              <a:latin typeface="Calibri" panose="020F0502020204030204" pitchFamily="34" charset="0"/>
            </a:endParaRPr>
          </a:p>
        </p:txBody>
      </p:sp>
      <p:sp>
        <p:nvSpPr>
          <p:cNvPr id="9" name="Rounded Rectangle 8"/>
          <p:cNvSpPr/>
          <p:nvPr/>
        </p:nvSpPr>
        <p:spPr>
          <a:xfrm>
            <a:off x="3968670" y="4908864"/>
            <a:ext cx="1355558" cy="914403"/>
          </a:xfrm>
          <a:prstGeom prst="roundRect">
            <a:avLst/>
          </a:prstGeom>
          <a:solidFill>
            <a:srgbClr val="3B7D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err="1" smtClean="0">
                <a:latin typeface="Calibri" panose="020F0502020204030204" pitchFamily="34" charset="0"/>
              </a:rPr>
              <a:t>Opérations</a:t>
            </a:r>
            <a:endParaRPr lang="en-CA" b="1" dirty="0">
              <a:latin typeface="Calibri" panose="020F0502020204030204" pitchFamily="34" charset="0"/>
            </a:endParaRPr>
          </a:p>
        </p:txBody>
      </p:sp>
      <p:sp>
        <p:nvSpPr>
          <p:cNvPr id="10" name="Rounded Rectangle 9"/>
          <p:cNvSpPr/>
          <p:nvPr/>
        </p:nvSpPr>
        <p:spPr>
          <a:xfrm>
            <a:off x="9922269" y="4908867"/>
            <a:ext cx="1491944" cy="914403"/>
          </a:xfrm>
          <a:prstGeom prst="roundRect">
            <a:avLst/>
          </a:prstGeom>
          <a:solidFill>
            <a:srgbClr val="CECE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latin typeface="Calibri" panose="020F0502020204030204" pitchFamily="34" charset="0"/>
              </a:rPr>
              <a:t>Architecture </a:t>
            </a:r>
            <a:r>
              <a:rPr lang="en-CA" sz="1400" b="1" dirty="0" err="1" smtClean="0">
                <a:latin typeface="Calibri" panose="020F0502020204030204" pitchFamily="34" charset="0"/>
              </a:rPr>
              <a:t>d’entreprise</a:t>
            </a:r>
            <a:endParaRPr lang="en-CA" sz="1400" b="1" dirty="0" smtClean="0">
              <a:latin typeface="Calibri" panose="020F0502020204030204" pitchFamily="34" charset="0"/>
            </a:endParaRPr>
          </a:p>
        </p:txBody>
      </p:sp>
      <p:sp>
        <p:nvSpPr>
          <p:cNvPr id="11" name="Rounded Rectangle 10"/>
          <p:cNvSpPr/>
          <p:nvPr/>
        </p:nvSpPr>
        <p:spPr>
          <a:xfrm>
            <a:off x="6962946" y="4908866"/>
            <a:ext cx="1355558" cy="914403"/>
          </a:xfrm>
          <a:prstGeom prst="roundRect">
            <a:avLst/>
          </a:prstGeom>
          <a:solidFill>
            <a:srgbClr val="99B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latin typeface="Calibri" panose="020F0502020204030204" pitchFamily="34" charset="0"/>
              </a:rPr>
              <a:t>Centre de </a:t>
            </a:r>
            <a:r>
              <a:rPr lang="en-CA" sz="1400" b="1" dirty="0" err="1" smtClean="0">
                <a:latin typeface="Calibri" panose="020F0502020204030204" pitchFamily="34" charset="0"/>
              </a:rPr>
              <a:t>psychologie</a:t>
            </a:r>
            <a:r>
              <a:rPr lang="en-CA" sz="1400" b="1" dirty="0" smtClean="0">
                <a:latin typeface="Calibri" panose="020F0502020204030204" pitchFamily="34" charset="0"/>
              </a:rPr>
              <a:t> du personnel</a:t>
            </a:r>
            <a:endParaRPr lang="en-CA" sz="1400" b="1" dirty="0">
              <a:latin typeface="Calibri" panose="020F0502020204030204" pitchFamily="34" charset="0"/>
            </a:endParaRPr>
          </a:p>
        </p:txBody>
      </p:sp>
      <p:sp>
        <p:nvSpPr>
          <p:cNvPr id="12" name="Rounded Rectangle 11"/>
          <p:cNvSpPr/>
          <p:nvPr/>
        </p:nvSpPr>
        <p:spPr>
          <a:xfrm>
            <a:off x="5454015" y="4908865"/>
            <a:ext cx="1407698" cy="914403"/>
          </a:xfrm>
          <a:prstGeom prst="roundRect">
            <a:avLst/>
          </a:prstGeom>
          <a:solidFill>
            <a:srgbClr val="6E9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Droit de </a:t>
            </a:r>
            <a:r>
              <a:rPr lang="en-CA" b="1" dirty="0" err="1" smtClean="0">
                <a:latin typeface="Calibri" panose="020F0502020204030204" pitchFamily="34" charset="0"/>
              </a:rPr>
              <a:t>priorité</a:t>
            </a:r>
            <a:endParaRPr lang="en-CA" b="1" dirty="0">
              <a:latin typeface="Calibri" panose="020F0502020204030204" pitchFamily="34" charset="0"/>
            </a:endParaRPr>
          </a:p>
        </p:txBody>
      </p:sp>
      <p:sp>
        <p:nvSpPr>
          <p:cNvPr id="13" name="Rounded Rectangle 12"/>
          <p:cNvSpPr/>
          <p:nvPr/>
        </p:nvSpPr>
        <p:spPr>
          <a:xfrm>
            <a:off x="2431185" y="4908863"/>
            <a:ext cx="1407698" cy="914403"/>
          </a:xfrm>
          <a:prstGeom prst="roundRect">
            <a:avLst/>
          </a:prstGeom>
          <a:solidFill>
            <a:srgbClr val="1598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latin typeface="Calibri" panose="020F0502020204030204" pitchFamily="34" charset="0"/>
              </a:rPr>
              <a:t>Programmes </a:t>
            </a:r>
            <a:r>
              <a:rPr lang="en-CA" sz="1600" b="1" dirty="0" err="1" smtClean="0">
                <a:latin typeface="Calibri" panose="020F0502020204030204" pitchFamily="34" charset="0"/>
              </a:rPr>
              <a:t>centraux</a:t>
            </a:r>
            <a:r>
              <a:rPr lang="en-CA" sz="1600" b="1" dirty="0" smtClean="0">
                <a:latin typeface="Calibri" panose="020F0502020204030204" pitchFamily="34" charset="0"/>
              </a:rPr>
              <a:t> et </a:t>
            </a:r>
            <a:r>
              <a:rPr lang="en-CA" sz="1600" b="1" dirty="0" err="1" smtClean="0">
                <a:latin typeface="Calibri" panose="020F0502020204030204" pitchFamily="34" charset="0"/>
              </a:rPr>
              <a:t>régionaux</a:t>
            </a:r>
            <a:endParaRPr lang="en-CA" sz="1600" b="1" dirty="0">
              <a:latin typeface="Calibri" panose="020F0502020204030204" pitchFamily="34" charset="0"/>
            </a:endParaRPr>
          </a:p>
        </p:txBody>
      </p:sp>
      <p:sp>
        <p:nvSpPr>
          <p:cNvPr id="14" name="Rounded Rectangle 13"/>
          <p:cNvSpPr/>
          <p:nvPr/>
        </p:nvSpPr>
        <p:spPr>
          <a:xfrm>
            <a:off x="8445886" y="4908867"/>
            <a:ext cx="1355558" cy="914403"/>
          </a:xfrm>
          <a:prstGeom prst="roundRect">
            <a:avLst/>
          </a:prstGeom>
          <a:solidFill>
            <a:srgbClr val="7192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TI</a:t>
            </a:r>
          </a:p>
        </p:txBody>
      </p:sp>
      <p:sp>
        <p:nvSpPr>
          <p:cNvPr id="15" name="Rounded Rectangle 14"/>
          <p:cNvSpPr/>
          <p:nvPr/>
        </p:nvSpPr>
        <p:spPr>
          <a:xfrm>
            <a:off x="896402" y="4908863"/>
            <a:ext cx="1407698" cy="914403"/>
          </a:xfrm>
          <a:prstGeom prst="roundRect">
            <a:avLst/>
          </a:prstGeom>
          <a:solidFill>
            <a:srgbClr val="23C2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latin typeface="Calibri" panose="020F0502020204030204" pitchFamily="34" charset="0"/>
              </a:rPr>
              <a:t>Surveillance</a:t>
            </a:r>
            <a:endParaRPr lang="en-CA" sz="1600" b="1" dirty="0">
              <a:latin typeface="Calibri" panose="020F0502020204030204" pitchFamily="34" charset="0"/>
            </a:endParaRPr>
          </a:p>
        </p:txBody>
      </p:sp>
    </p:spTree>
    <p:extLst>
      <p:ext uri="{BB962C8B-B14F-4D97-AF65-F5344CB8AC3E}">
        <p14:creationId xmlns:p14="http://schemas.microsoft.com/office/powerpoint/2010/main" val="2858652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78" y="1002201"/>
            <a:ext cx="11573812" cy="5855799"/>
          </a:xfrm>
          <a:prstGeom prst="rect">
            <a:avLst/>
          </a:prstGeom>
        </p:spPr>
      </p:pic>
      <p:sp>
        <p:nvSpPr>
          <p:cNvPr id="2" name="Title 1"/>
          <p:cNvSpPr>
            <a:spLocks noGrp="1"/>
          </p:cNvSpPr>
          <p:nvPr>
            <p:ph type="title"/>
          </p:nvPr>
        </p:nvSpPr>
        <p:spPr>
          <a:xfrm>
            <a:off x="930290" y="40371"/>
            <a:ext cx="9720072" cy="1499616"/>
          </a:xfrm>
        </p:spPr>
        <p:txBody>
          <a:bodyPr>
            <a:normAutofit/>
          </a:bodyPr>
          <a:lstStyle/>
          <a:p>
            <a:r>
              <a:rPr lang="fr-CA" sz="4000" dirty="0">
                <a:solidFill>
                  <a:srgbClr val="2D6576"/>
                </a:solidFill>
                <a:latin typeface="Franklin Gothic Medium" panose="020B0603020102020204" pitchFamily="34" charset="0"/>
              </a:rPr>
              <a:t>Démonstrations des fournisseurs</a:t>
            </a:r>
            <a:endParaRPr lang="en-CA" sz="4000" b="1" dirty="0">
              <a:solidFill>
                <a:srgbClr val="2D6576"/>
              </a:solidFill>
              <a:latin typeface="Franklin Gothic Medium" panose="020B0603020102020204" pitchFamily="34" charset="0"/>
            </a:endParaRPr>
          </a:p>
        </p:txBody>
      </p:sp>
      <p:sp>
        <p:nvSpPr>
          <p:cNvPr id="5" name="Rectangle 4"/>
          <p:cNvSpPr/>
          <p:nvPr/>
        </p:nvSpPr>
        <p:spPr>
          <a:xfrm>
            <a:off x="1054896" y="1002201"/>
            <a:ext cx="10039107" cy="461665"/>
          </a:xfrm>
          <a:prstGeom prst="rect">
            <a:avLst/>
          </a:prstGeom>
        </p:spPr>
        <p:txBody>
          <a:bodyPr wrap="square">
            <a:spAutoFit/>
          </a:bodyPr>
          <a:lstStyle/>
          <a:p>
            <a:r>
              <a:rPr lang="fr-CA" sz="2400" b="1" dirty="0">
                <a:solidFill>
                  <a:srgbClr val="2D6576"/>
                </a:solidFill>
                <a:latin typeface="Calibri" panose="020F0502020204030204" pitchFamily="34" charset="0"/>
                <a:cs typeface="Calibri" panose="020F0502020204030204" pitchFamily="34" charset="0"/>
              </a:rPr>
              <a:t>G</a:t>
            </a:r>
            <a:r>
              <a:rPr lang="fr-CA" sz="2400" b="1" dirty="0" smtClean="0">
                <a:solidFill>
                  <a:srgbClr val="2D6576"/>
                </a:solidFill>
                <a:latin typeface="Calibri" panose="020F0502020204030204" pitchFamily="34" charset="0"/>
                <a:cs typeface="Calibri" panose="020F0502020204030204" pitchFamily="34" charset="0"/>
              </a:rPr>
              <a:t>estionnaires </a:t>
            </a:r>
            <a:r>
              <a:rPr lang="fr-CA" sz="2400" b="1" dirty="0">
                <a:solidFill>
                  <a:srgbClr val="2D6576"/>
                </a:solidFill>
                <a:latin typeface="Calibri" panose="020F0502020204030204" pitchFamily="34" charset="0"/>
                <a:cs typeface="Calibri" panose="020F0502020204030204" pitchFamily="34" charset="0"/>
              </a:rPr>
              <a:t>d’embauche et les </a:t>
            </a:r>
            <a:r>
              <a:rPr lang="fr-CA" sz="2400" b="1" dirty="0" smtClean="0">
                <a:solidFill>
                  <a:srgbClr val="2D6576"/>
                </a:solidFill>
                <a:latin typeface="Calibri" panose="020F0502020204030204" pitchFamily="34" charset="0"/>
                <a:cs typeface="Calibri" panose="020F0502020204030204" pitchFamily="34" charset="0"/>
              </a:rPr>
              <a:t>RH/les chercheurs d ’emplois</a:t>
            </a:r>
            <a:endParaRPr lang="en-CA" sz="2400" b="1" dirty="0">
              <a:solidFill>
                <a:srgbClr val="2D6576"/>
              </a:solidFill>
              <a:latin typeface="Calibri" panose="020F0502020204030204" pitchFamily="34" charset="0"/>
              <a:cs typeface="Calibri" panose="020F0502020204030204" pitchFamily="34" charset="0"/>
            </a:endParaRPr>
          </a:p>
        </p:txBody>
      </p:sp>
      <p:sp>
        <p:nvSpPr>
          <p:cNvPr id="7" name="TextBox 6"/>
          <p:cNvSpPr txBox="1"/>
          <p:nvPr/>
        </p:nvSpPr>
        <p:spPr>
          <a:xfrm>
            <a:off x="1534330" y="1456712"/>
            <a:ext cx="4211367" cy="830997"/>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Inventaires des compétences et analyses des préjugés fondés sur le genre pour appuyer la création d’offres d’emploi</a:t>
            </a:r>
            <a:endParaRPr lang="en-CA" sz="1600" dirty="0">
              <a:latin typeface="Calibri" panose="020F0502020204030204" pitchFamily="34" charset="0"/>
              <a:cs typeface="Calibri" panose="020F0502020204030204" pitchFamily="34" charset="0"/>
            </a:endParaRPr>
          </a:p>
        </p:txBody>
      </p:sp>
      <p:sp>
        <p:nvSpPr>
          <p:cNvPr id="10" name="TextBox 9"/>
          <p:cNvSpPr txBox="1"/>
          <p:nvPr/>
        </p:nvSpPr>
        <p:spPr>
          <a:xfrm>
            <a:off x="1523290" y="2501773"/>
            <a:ext cx="4222407" cy="1077218"/>
          </a:xfrm>
          <a:prstGeom prst="rect">
            <a:avLst/>
          </a:prstGeom>
          <a:noFill/>
        </p:spPr>
        <p:txBody>
          <a:bodyPr wrap="square" rtlCol="0">
            <a:spAutoFit/>
          </a:bodyPr>
          <a:lstStyle/>
          <a:p>
            <a:r>
              <a:rPr lang="fr-CA" sz="1600" dirty="0">
                <a:latin typeface="Calibri" panose="020F0502020204030204" pitchFamily="34" charset="0"/>
                <a:cs typeface="Calibri" panose="020F0502020204030204" pitchFamily="34" charset="0"/>
              </a:rPr>
              <a:t>Fonctions intégrées </a:t>
            </a:r>
            <a:r>
              <a:rPr lang="fr-CA" sz="1600" dirty="0" smtClean="0">
                <a:latin typeface="Calibri" panose="020F0502020204030204" pitchFamily="34" charset="0"/>
                <a:cs typeface="Calibri" panose="020F0502020204030204" pitchFamily="34" charset="0"/>
              </a:rPr>
              <a:t>de </a:t>
            </a:r>
            <a:r>
              <a:rPr lang="fr-CA" sz="1600" dirty="0">
                <a:latin typeface="Calibri" panose="020F0502020204030204" pitchFamily="34" charset="0"/>
                <a:cs typeface="Calibri" panose="020F0502020204030204" pitchFamily="34" charset="0"/>
              </a:rPr>
              <a:t>planificateur d’entrevues </a:t>
            </a:r>
            <a:r>
              <a:rPr lang="fr-CA" sz="1600" dirty="0" smtClean="0">
                <a:latin typeface="Calibri" panose="020F0502020204030204" pitchFamily="34" charset="0"/>
                <a:cs typeface="Calibri" panose="020F0502020204030204" pitchFamily="34" charset="0"/>
              </a:rPr>
              <a:t>et capacités </a:t>
            </a:r>
            <a:r>
              <a:rPr lang="fr-CA" sz="1600" dirty="0">
                <a:latin typeface="Calibri" panose="020F0502020204030204" pitchFamily="34" charset="0"/>
                <a:cs typeface="Calibri" panose="020F0502020204030204" pitchFamily="34" charset="0"/>
              </a:rPr>
              <a:t>de collaboration de l’équipe d’embauche au sein de l’outil</a:t>
            </a:r>
            <a:endParaRPr lang="en-CA" sz="1600" dirty="0">
              <a:latin typeface="Calibri" panose="020F0502020204030204" pitchFamily="34" charset="0"/>
              <a:cs typeface="Calibri" panose="020F0502020204030204" pitchFamily="34" charset="0"/>
            </a:endParaRPr>
          </a:p>
          <a:p>
            <a:pPr lvl="0"/>
            <a:endParaRPr lang="en-CA" sz="1600" dirty="0">
              <a:latin typeface="Calibri" panose="020F0502020204030204" pitchFamily="34" charset="0"/>
              <a:cs typeface="Calibri" panose="020F0502020204030204" pitchFamily="34" charset="0"/>
            </a:endParaRPr>
          </a:p>
        </p:txBody>
      </p:sp>
      <p:sp>
        <p:nvSpPr>
          <p:cNvPr id="13" name="TextBox 12"/>
          <p:cNvSpPr txBox="1"/>
          <p:nvPr/>
        </p:nvSpPr>
        <p:spPr>
          <a:xfrm>
            <a:off x="1528967" y="5671456"/>
            <a:ext cx="4211051" cy="1077218"/>
          </a:xfrm>
          <a:prstGeom prst="rect">
            <a:avLst/>
          </a:prstGeom>
          <a:noFill/>
        </p:spPr>
        <p:txBody>
          <a:bodyPr wrap="square" rtlCol="0">
            <a:spAutoFit/>
          </a:bodyPr>
          <a:lstStyle/>
          <a:p>
            <a:r>
              <a:rPr lang="fr-CA" sz="1600" dirty="0">
                <a:latin typeface="Calibri" panose="020F0502020204030204" pitchFamily="34" charset="0"/>
                <a:cs typeface="Calibri" panose="020F0502020204030204" pitchFamily="34" charset="0"/>
              </a:rPr>
              <a:t>Affichage rotatif </a:t>
            </a:r>
            <a:r>
              <a:rPr lang="fr-CA" sz="1600" dirty="0" smtClean="0">
                <a:latin typeface="Calibri" panose="020F0502020204030204" pitchFamily="34" charset="0"/>
                <a:cs typeface="Calibri" panose="020F0502020204030204" pitchFamily="34" charset="0"/>
              </a:rPr>
              <a:t>des cv </a:t>
            </a:r>
            <a:r>
              <a:rPr lang="fr-CA" sz="1600" dirty="0">
                <a:latin typeface="Calibri" panose="020F0502020204030204" pitchFamily="34" charset="0"/>
                <a:cs typeface="Calibri" panose="020F0502020204030204" pitchFamily="34" charset="0"/>
              </a:rPr>
              <a:t>aux fins de </a:t>
            </a:r>
            <a:r>
              <a:rPr lang="fr-CA" sz="1600" dirty="0" smtClean="0">
                <a:latin typeface="Calibri" panose="020F0502020204030204" pitchFamily="34" charset="0"/>
                <a:cs typeface="Calibri" panose="020F0502020204030204" pitchFamily="34" charset="0"/>
              </a:rPr>
              <a:t>comparaison. Affichage </a:t>
            </a:r>
            <a:r>
              <a:rPr lang="fr-CA" sz="1600" dirty="0">
                <a:latin typeface="Calibri" panose="020F0502020204030204" pitchFamily="34" charset="0"/>
                <a:cs typeface="Calibri" panose="020F0502020204030204" pitchFamily="34" charset="0"/>
              </a:rPr>
              <a:t>en colonnes des résultats d’évaluation des candidats aux fins de comparaison</a:t>
            </a:r>
            <a:endParaRPr lang="en-CA" sz="1600" dirty="0">
              <a:latin typeface="Calibri" panose="020F0502020204030204" pitchFamily="34" charset="0"/>
              <a:cs typeface="Calibri" panose="020F0502020204030204" pitchFamily="34" charset="0"/>
            </a:endParaRPr>
          </a:p>
          <a:p>
            <a:pPr lvl="0"/>
            <a:endParaRPr lang="en-CA" sz="1600" dirty="0">
              <a:latin typeface="Calibri" panose="020F0502020204030204" pitchFamily="34" charset="0"/>
              <a:cs typeface="Calibri" panose="020F0502020204030204" pitchFamily="34" charset="0"/>
            </a:endParaRPr>
          </a:p>
        </p:txBody>
      </p:sp>
      <p:sp>
        <p:nvSpPr>
          <p:cNvPr id="15" name="TextBox 14"/>
          <p:cNvSpPr txBox="1"/>
          <p:nvPr/>
        </p:nvSpPr>
        <p:spPr>
          <a:xfrm>
            <a:off x="1519957" y="4622811"/>
            <a:ext cx="4323800" cy="584775"/>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Affichage chronologique graphique des antécédents professionnels des candidats </a:t>
            </a:r>
            <a:endParaRPr lang="en-CA" sz="1600" dirty="0">
              <a:latin typeface="Calibri" panose="020F0502020204030204" pitchFamily="34" charset="0"/>
              <a:cs typeface="Calibri" panose="020F0502020204030204" pitchFamily="34" charset="0"/>
            </a:endParaRPr>
          </a:p>
        </p:txBody>
      </p:sp>
      <p:sp>
        <p:nvSpPr>
          <p:cNvPr id="16" name="TextBox 15"/>
          <p:cNvSpPr txBox="1"/>
          <p:nvPr/>
        </p:nvSpPr>
        <p:spPr>
          <a:xfrm>
            <a:off x="1534330" y="3570829"/>
            <a:ext cx="4219439" cy="584775"/>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Affichage personnalisé pour les RH, p. ex., état d’avancement, n</a:t>
            </a:r>
            <a:r>
              <a:rPr lang="fr-CA" sz="1600" baseline="30000" dirty="0">
                <a:latin typeface="Calibri" panose="020F0502020204030204" pitchFamily="34" charset="0"/>
                <a:cs typeface="Calibri" panose="020F0502020204030204" pitchFamily="34" charset="0"/>
              </a:rPr>
              <a:t>o</a:t>
            </a:r>
            <a:r>
              <a:rPr lang="fr-CA" sz="1600" dirty="0">
                <a:latin typeface="Calibri" panose="020F0502020204030204" pitchFamily="34" charset="0"/>
                <a:cs typeface="Calibri" panose="020F0502020204030204" pitchFamily="34" charset="0"/>
              </a:rPr>
              <a:t> d’offre </a:t>
            </a:r>
            <a:endParaRPr lang="en-CA" sz="1600" dirty="0">
              <a:latin typeface="Calibri" panose="020F0502020204030204" pitchFamily="34" charset="0"/>
              <a:cs typeface="Calibri" panose="020F0502020204030204" pitchFamily="34" charset="0"/>
            </a:endParaRPr>
          </a:p>
        </p:txBody>
      </p:sp>
      <p:sp>
        <p:nvSpPr>
          <p:cNvPr id="17" name="TextBox 16"/>
          <p:cNvSpPr txBox="1"/>
          <p:nvPr/>
        </p:nvSpPr>
        <p:spPr>
          <a:xfrm>
            <a:off x="7299240" y="5665589"/>
            <a:ext cx="3794743" cy="830997"/>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 </a:t>
            </a:r>
            <a:r>
              <a:rPr lang="fr-CA" sz="1600" dirty="0" smtClean="0">
                <a:latin typeface="Calibri" panose="020F0502020204030204" pitchFamily="34" charset="0"/>
                <a:cs typeface="Calibri" panose="020F0502020204030204" pitchFamily="34" charset="0"/>
              </a:rPr>
              <a:t>Graphiques </a:t>
            </a:r>
            <a:r>
              <a:rPr lang="fr-CA" sz="1600" dirty="0">
                <a:latin typeface="Calibri" panose="020F0502020204030204" pitchFamily="34" charset="0"/>
                <a:cs typeface="Calibri" panose="020F0502020204030204" pitchFamily="34" charset="0"/>
              </a:rPr>
              <a:t>d’occasions d’emploi » pour </a:t>
            </a:r>
            <a:r>
              <a:rPr lang="fr-CA" sz="1600" dirty="0" smtClean="0">
                <a:latin typeface="Calibri" panose="020F0502020204030204" pitchFamily="34" charset="0"/>
                <a:cs typeface="Calibri" panose="020F0502020204030204" pitchFamily="34" charset="0"/>
              </a:rPr>
              <a:t>les candidats </a:t>
            </a:r>
            <a:r>
              <a:rPr lang="fr-CA" sz="1600" dirty="0">
                <a:latin typeface="Calibri" panose="020F0502020204030204" pitchFamily="34" charset="0"/>
                <a:cs typeface="Calibri" panose="020F0502020204030204" pitchFamily="34" charset="0"/>
              </a:rPr>
              <a:t>à partir des activités passées et </a:t>
            </a:r>
            <a:r>
              <a:rPr lang="fr-CA" sz="1600" dirty="0" smtClean="0">
                <a:latin typeface="Calibri" panose="020F0502020204030204" pitchFamily="34" charset="0"/>
                <a:cs typeface="Calibri" panose="020F0502020204030204" pitchFamily="34" charset="0"/>
              </a:rPr>
              <a:t>intelligence artificielle</a:t>
            </a:r>
            <a:endParaRPr lang="en-CA" sz="1600" dirty="0">
              <a:latin typeface="Calibri" panose="020F0502020204030204" pitchFamily="34" charset="0"/>
              <a:cs typeface="Calibri" panose="020F0502020204030204" pitchFamily="34" charset="0"/>
            </a:endParaRPr>
          </a:p>
        </p:txBody>
      </p:sp>
      <p:sp>
        <p:nvSpPr>
          <p:cNvPr id="19" name="TextBox 18"/>
          <p:cNvSpPr txBox="1"/>
          <p:nvPr/>
        </p:nvSpPr>
        <p:spPr>
          <a:xfrm>
            <a:off x="6819387" y="4641731"/>
            <a:ext cx="4078041" cy="584775"/>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Capacité de postuler rapidement en fournissant une adresse courriel</a:t>
            </a:r>
            <a:endParaRPr lang="en-CA" sz="1600" dirty="0">
              <a:latin typeface="Calibri" panose="020F0502020204030204" pitchFamily="34" charset="0"/>
              <a:cs typeface="Calibri" panose="020F0502020204030204" pitchFamily="34" charset="0"/>
            </a:endParaRPr>
          </a:p>
        </p:txBody>
      </p:sp>
      <p:sp>
        <p:nvSpPr>
          <p:cNvPr id="20" name="TextBox 19"/>
          <p:cNvSpPr txBox="1"/>
          <p:nvPr/>
        </p:nvSpPr>
        <p:spPr>
          <a:xfrm>
            <a:off x="6782198" y="3570829"/>
            <a:ext cx="4333194" cy="584775"/>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Affichage rapide sous forme de fiche résumé d’offres d’emploi aux fins de consultation</a:t>
            </a:r>
            <a:endParaRPr lang="en-CA" sz="1600" dirty="0">
              <a:latin typeface="Calibri" panose="020F0502020204030204" pitchFamily="34" charset="0"/>
              <a:cs typeface="Calibri" panose="020F0502020204030204" pitchFamily="34" charset="0"/>
            </a:endParaRPr>
          </a:p>
        </p:txBody>
      </p:sp>
      <p:sp>
        <p:nvSpPr>
          <p:cNvPr id="21" name="TextBox 20"/>
          <p:cNvSpPr txBox="1"/>
          <p:nvPr/>
        </p:nvSpPr>
        <p:spPr>
          <a:xfrm>
            <a:off x="6774012" y="2503523"/>
            <a:ext cx="4089234" cy="830997"/>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Capacité de télécharger des documents, comme les diplômes et de réutiliser les renseignements figurant dans le profil</a:t>
            </a:r>
            <a:endParaRPr lang="en-CA" sz="1600" dirty="0">
              <a:latin typeface="Calibri" panose="020F0502020204030204" pitchFamily="34" charset="0"/>
              <a:cs typeface="Calibri" panose="020F0502020204030204" pitchFamily="34" charset="0"/>
            </a:endParaRPr>
          </a:p>
        </p:txBody>
      </p:sp>
      <p:sp>
        <p:nvSpPr>
          <p:cNvPr id="22" name="TextBox 21"/>
          <p:cNvSpPr txBox="1"/>
          <p:nvPr/>
        </p:nvSpPr>
        <p:spPr>
          <a:xfrm>
            <a:off x="6773901" y="1455032"/>
            <a:ext cx="4097890" cy="830997"/>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Analyse des curriculum vitae pour alimenter automatiquement les renseignements de base dans le profil du candidat</a:t>
            </a:r>
            <a:endParaRPr lang="en-CA"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2466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09" y="942136"/>
            <a:ext cx="12059591" cy="5704056"/>
          </a:xfrm>
          <a:prstGeom prst="rect">
            <a:avLst/>
          </a:prstGeom>
        </p:spPr>
      </p:pic>
      <p:sp>
        <p:nvSpPr>
          <p:cNvPr id="2" name="Title 1"/>
          <p:cNvSpPr>
            <a:spLocks noGrp="1"/>
          </p:cNvSpPr>
          <p:nvPr>
            <p:ph type="title"/>
          </p:nvPr>
        </p:nvSpPr>
        <p:spPr>
          <a:xfrm>
            <a:off x="977829" y="0"/>
            <a:ext cx="9720072" cy="1499616"/>
          </a:xfrm>
        </p:spPr>
        <p:txBody>
          <a:bodyPr>
            <a:normAutofit/>
          </a:bodyPr>
          <a:lstStyle/>
          <a:p>
            <a:r>
              <a:rPr lang="fr-CA" sz="4000" dirty="0">
                <a:solidFill>
                  <a:srgbClr val="2D6576"/>
                </a:solidFill>
                <a:latin typeface="Franklin Gothic Medium" panose="020B0603020102020204" pitchFamily="34" charset="0"/>
              </a:rPr>
              <a:t>Démonstrations des fournisseurs</a:t>
            </a:r>
            <a:endParaRPr lang="en-CA" sz="4000" b="1" dirty="0">
              <a:solidFill>
                <a:srgbClr val="2D6576"/>
              </a:solidFill>
              <a:latin typeface="Franklin Gothic Medium" panose="020B0603020102020204" pitchFamily="34" charset="0"/>
            </a:endParaRPr>
          </a:p>
        </p:txBody>
      </p:sp>
      <p:sp>
        <p:nvSpPr>
          <p:cNvPr id="3" name="Slide Number Placeholder 2"/>
          <p:cNvSpPr>
            <a:spLocks noGrp="1"/>
          </p:cNvSpPr>
          <p:nvPr>
            <p:ph type="sldNum" sz="quarter" idx="12"/>
          </p:nvPr>
        </p:nvSpPr>
        <p:spPr/>
        <p:txBody>
          <a:bodyPr/>
          <a:lstStyle/>
          <a:p>
            <a:r>
              <a:rPr lang="en-CA" smtClean="0"/>
              <a:t>- </a:t>
            </a:r>
            <a:fld id="{21CC6D84-8C7B-491C-8C35-A6BFC79968FD}" type="slidenum">
              <a:rPr lang="en-CA" smtClean="0"/>
              <a:pPr/>
              <a:t>15</a:t>
            </a:fld>
            <a:r>
              <a:rPr lang="en-CA" smtClean="0"/>
              <a:t> -</a:t>
            </a:r>
            <a:endParaRPr lang="en-CA" dirty="0"/>
          </a:p>
        </p:txBody>
      </p:sp>
      <p:sp>
        <p:nvSpPr>
          <p:cNvPr id="4" name="Rectangle 3"/>
          <p:cNvSpPr/>
          <p:nvPr/>
        </p:nvSpPr>
        <p:spPr>
          <a:xfrm>
            <a:off x="1004878" y="942136"/>
            <a:ext cx="3672672" cy="461665"/>
          </a:xfrm>
          <a:prstGeom prst="rect">
            <a:avLst/>
          </a:prstGeom>
        </p:spPr>
        <p:txBody>
          <a:bodyPr wrap="none">
            <a:spAutoFit/>
          </a:bodyPr>
          <a:lstStyle/>
          <a:p>
            <a:pPr lvl="0"/>
            <a:r>
              <a:rPr lang="fr-CA" sz="2400" b="1" dirty="0" smtClean="0">
                <a:solidFill>
                  <a:srgbClr val="2D6576"/>
                </a:solidFill>
                <a:latin typeface="Calibri" panose="020F0502020204030204" pitchFamily="34" charset="0"/>
                <a:cs typeface="Calibri" panose="020F0502020204030204" pitchFamily="34" charset="0"/>
              </a:rPr>
              <a:t>Caractéristiques générales</a:t>
            </a:r>
            <a:endParaRPr lang="en-CA" sz="2400" b="1" dirty="0">
              <a:solidFill>
                <a:srgbClr val="2D6576"/>
              </a:solidFill>
              <a:latin typeface="Calibri" panose="020F0502020204030204" pitchFamily="34" charset="0"/>
              <a:cs typeface="Calibri" panose="020F0502020204030204" pitchFamily="34" charset="0"/>
            </a:endParaRPr>
          </a:p>
        </p:txBody>
      </p:sp>
      <p:sp>
        <p:nvSpPr>
          <p:cNvPr id="8" name="TextBox 7"/>
          <p:cNvSpPr txBox="1"/>
          <p:nvPr/>
        </p:nvSpPr>
        <p:spPr>
          <a:xfrm>
            <a:off x="1525079" y="2419619"/>
            <a:ext cx="4363993" cy="830997"/>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Options de marque propres à </a:t>
            </a:r>
            <a:r>
              <a:rPr lang="fr-CA" sz="1600" dirty="0" smtClean="0">
                <a:latin typeface="Calibri" panose="020F0502020204030204" pitchFamily="34" charset="0"/>
                <a:cs typeface="Calibri" panose="020F0502020204030204" pitchFamily="34" charset="0"/>
              </a:rPr>
              <a:t>l’organisation et des options multimédia</a:t>
            </a:r>
            <a:r>
              <a:rPr lang="fr-CA" sz="1600" dirty="0">
                <a:latin typeface="Calibri" panose="020F0502020204030204" pitchFamily="34" charset="0"/>
                <a:cs typeface="Calibri" panose="020F0502020204030204" pitchFamily="34" charset="0"/>
              </a:rPr>
              <a:t>, p. ex., </a:t>
            </a:r>
            <a:r>
              <a:rPr lang="fr-CA" sz="1600" dirty="0" smtClean="0">
                <a:latin typeface="Calibri" panose="020F0502020204030204" pitchFamily="34" charset="0"/>
                <a:cs typeface="Calibri" panose="020F0502020204030204" pitchFamily="34" charset="0"/>
              </a:rPr>
              <a:t>des vidéos d’employeur  ou site d’emplois</a:t>
            </a:r>
            <a:endParaRPr lang="en-CA" sz="1600" dirty="0">
              <a:latin typeface="Calibri" panose="020F0502020204030204" pitchFamily="34" charset="0"/>
              <a:cs typeface="Calibri" panose="020F0502020204030204" pitchFamily="34" charset="0"/>
            </a:endParaRPr>
          </a:p>
        </p:txBody>
      </p:sp>
      <p:sp>
        <p:nvSpPr>
          <p:cNvPr id="9" name="TextBox 8"/>
          <p:cNvSpPr txBox="1"/>
          <p:nvPr/>
        </p:nvSpPr>
        <p:spPr>
          <a:xfrm>
            <a:off x="1523189" y="3444476"/>
            <a:ext cx="4365883" cy="1077218"/>
          </a:xfrm>
          <a:prstGeom prst="rect">
            <a:avLst/>
          </a:prstGeom>
          <a:noFill/>
        </p:spPr>
        <p:txBody>
          <a:bodyPr wrap="square" rtlCol="0">
            <a:spAutoFit/>
          </a:bodyPr>
          <a:lstStyle/>
          <a:p>
            <a:r>
              <a:rPr lang="fr-CA" sz="1600" dirty="0">
                <a:latin typeface="Calibri" panose="020F0502020204030204" pitchFamily="34" charset="0"/>
                <a:cs typeface="Calibri" panose="020F0502020204030204" pitchFamily="34" charset="0"/>
              </a:rPr>
              <a:t>Déroulement du travail facile à configurer </a:t>
            </a:r>
            <a:r>
              <a:rPr lang="fr-CA" sz="1600" dirty="0" smtClean="0">
                <a:latin typeface="Calibri" panose="020F0502020204030204" pitchFamily="34" charset="0"/>
                <a:cs typeface="Calibri" panose="020F0502020204030204" pitchFamily="34" charset="0"/>
              </a:rPr>
              <a:t>et des mises </a:t>
            </a:r>
            <a:r>
              <a:rPr lang="fr-CA" sz="1600" dirty="0">
                <a:latin typeface="Calibri" panose="020F0502020204030204" pitchFamily="34" charset="0"/>
                <a:cs typeface="Calibri" panose="020F0502020204030204" pitchFamily="34" charset="0"/>
              </a:rPr>
              <a:t>à jour et affichage automatiques du statut  </a:t>
            </a:r>
            <a:r>
              <a:rPr lang="fr-CA" sz="1600" dirty="0" smtClean="0">
                <a:latin typeface="Calibri" panose="020F0502020204030204" pitchFamily="34" charset="0"/>
                <a:cs typeface="Calibri" panose="020F0502020204030204" pitchFamily="34" charset="0"/>
              </a:rPr>
              <a:t>unique par rôle d’utilisateur</a:t>
            </a:r>
            <a:endParaRPr lang="en-CA" sz="1600" dirty="0">
              <a:latin typeface="Calibri" panose="020F0502020204030204" pitchFamily="34" charset="0"/>
              <a:cs typeface="Calibri" panose="020F0502020204030204" pitchFamily="34" charset="0"/>
            </a:endParaRPr>
          </a:p>
          <a:p>
            <a:pPr lvl="0"/>
            <a:endParaRPr lang="en-CA" sz="1600" dirty="0">
              <a:latin typeface="Calibri" panose="020F0502020204030204" pitchFamily="34" charset="0"/>
              <a:cs typeface="Calibri" panose="020F0502020204030204" pitchFamily="34" charset="0"/>
            </a:endParaRPr>
          </a:p>
        </p:txBody>
      </p:sp>
      <p:sp>
        <p:nvSpPr>
          <p:cNvPr id="10" name="TextBox 9"/>
          <p:cNvSpPr txBox="1"/>
          <p:nvPr/>
        </p:nvSpPr>
        <p:spPr>
          <a:xfrm>
            <a:off x="1524000" y="4467829"/>
            <a:ext cx="4365072" cy="830997"/>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Page d’accueil généralement compatible avec des normes d’accessibilité rigoureuses (WCAG 2.0, niveau AA) </a:t>
            </a:r>
            <a:endParaRPr lang="en-CA" sz="1600" dirty="0">
              <a:latin typeface="Calibri" panose="020F0502020204030204" pitchFamily="34" charset="0"/>
              <a:cs typeface="Calibri" panose="020F0502020204030204" pitchFamily="34" charset="0"/>
            </a:endParaRPr>
          </a:p>
        </p:txBody>
      </p:sp>
      <p:sp>
        <p:nvSpPr>
          <p:cNvPr id="11" name="TextBox 10"/>
          <p:cNvSpPr txBox="1"/>
          <p:nvPr/>
        </p:nvSpPr>
        <p:spPr>
          <a:xfrm>
            <a:off x="1523190" y="5507272"/>
            <a:ext cx="4365882" cy="584775"/>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Entièrement mobile et adapté, y compris la capacité de postuler à des emplois</a:t>
            </a:r>
            <a:endParaRPr lang="en-CA" sz="1600" dirty="0">
              <a:latin typeface="Calibri" panose="020F0502020204030204" pitchFamily="34" charset="0"/>
              <a:cs typeface="Calibri" panose="020F0502020204030204" pitchFamily="34" charset="0"/>
            </a:endParaRPr>
          </a:p>
        </p:txBody>
      </p:sp>
      <p:sp>
        <p:nvSpPr>
          <p:cNvPr id="13" name="TextBox 12"/>
          <p:cNvSpPr txBox="1"/>
          <p:nvPr/>
        </p:nvSpPr>
        <p:spPr>
          <a:xfrm>
            <a:off x="6996113" y="1388762"/>
            <a:ext cx="4435744" cy="584775"/>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Interopérabilité avec d’autres systèmes et plateformes</a:t>
            </a:r>
            <a:endParaRPr lang="en-CA" sz="1600" dirty="0">
              <a:latin typeface="Calibri" panose="020F0502020204030204" pitchFamily="34" charset="0"/>
              <a:cs typeface="Calibri" panose="020F0502020204030204" pitchFamily="34" charset="0"/>
            </a:endParaRPr>
          </a:p>
        </p:txBody>
      </p:sp>
      <p:sp>
        <p:nvSpPr>
          <p:cNvPr id="14" name="TextBox 13"/>
          <p:cNvSpPr txBox="1"/>
          <p:nvPr/>
        </p:nvSpPr>
        <p:spPr>
          <a:xfrm>
            <a:off x="6996113" y="2418954"/>
            <a:ext cx="4435744" cy="584775"/>
          </a:xfrm>
          <a:prstGeom prst="rect">
            <a:avLst/>
          </a:prstGeom>
          <a:noFill/>
        </p:spPr>
        <p:txBody>
          <a:bodyPr wrap="square" rtlCol="0">
            <a:spAutoFit/>
          </a:bodyPr>
          <a:lstStyle/>
          <a:p>
            <a:pPr lvl="0"/>
            <a:r>
              <a:rPr lang="fr-CA" sz="1600" dirty="0" smtClean="0">
                <a:latin typeface="Calibri" panose="020F0502020204030204" pitchFamily="34" charset="0"/>
                <a:cs typeface="Calibri" panose="020F0502020204030204" pitchFamily="34" charset="0"/>
              </a:rPr>
              <a:t>Capacité de </a:t>
            </a:r>
            <a:r>
              <a:rPr lang="fr-CA" sz="1600" dirty="0">
                <a:latin typeface="Calibri" panose="020F0502020204030204" pitchFamily="34" charset="0"/>
                <a:cs typeface="Calibri" panose="020F0502020204030204" pitchFamily="34" charset="0"/>
              </a:rPr>
              <a:t>créer des demandes </a:t>
            </a:r>
            <a:r>
              <a:rPr lang="fr-CA" sz="1600" dirty="0" smtClean="0">
                <a:latin typeface="Calibri" panose="020F0502020204030204" pitchFamily="34" charset="0"/>
                <a:cs typeface="Calibri" panose="020F0502020204030204" pitchFamily="34" charset="0"/>
              </a:rPr>
              <a:t>renouvelables </a:t>
            </a:r>
            <a:r>
              <a:rPr lang="fr-CA" sz="1600" dirty="0">
                <a:latin typeface="Calibri" panose="020F0502020204030204" pitchFamily="34" charset="0"/>
                <a:cs typeface="Calibri" panose="020F0502020204030204" pitchFamily="34" charset="0"/>
              </a:rPr>
              <a:t>pour les répertoires de programmes</a:t>
            </a:r>
            <a:endParaRPr lang="en-CA" sz="1600" dirty="0">
              <a:latin typeface="Calibri" panose="020F0502020204030204" pitchFamily="34" charset="0"/>
              <a:cs typeface="Calibri" panose="020F0502020204030204" pitchFamily="34" charset="0"/>
            </a:endParaRPr>
          </a:p>
        </p:txBody>
      </p:sp>
      <p:sp>
        <p:nvSpPr>
          <p:cNvPr id="16" name="TextBox 15"/>
          <p:cNvSpPr txBox="1"/>
          <p:nvPr/>
        </p:nvSpPr>
        <p:spPr>
          <a:xfrm>
            <a:off x="6996113" y="4474217"/>
            <a:ext cx="3912373" cy="830997"/>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Sommaires des parcours des candidats qui indiquent quelle partie du processus demande plus de temps</a:t>
            </a:r>
            <a:endParaRPr lang="en-CA" sz="1600" dirty="0">
              <a:latin typeface="Calibri" panose="020F0502020204030204" pitchFamily="34" charset="0"/>
              <a:cs typeface="Calibri" panose="020F0502020204030204" pitchFamily="34" charset="0"/>
            </a:endParaRPr>
          </a:p>
        </p:txBody>
      </p:sp>
      <p:sp>
        <p:nvSpPr>
          <p:cNvPr id="17" name="TextBox 16"/>
          <p:cNvSpPr txBox="1"/>
          <p:nvPr/>
        </p:nvSpPr>
        <p:spPr>
          <a:xfrm>
            <a:off x="7495383" y="5505651"/>
            <a:ext cx="4001292" cy="830997"/>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Capacités d’offrir des emplois en ligne et sur appareil mobile et d’effectuer des signatures électroniques</a:t>
            </a:r>
            <a:endParaRPr lang="en-CA" sz="1600" dirty="0">
              <a:latin typeface="Calibri" panose="020F0502020204030204" pitchFamily="34" charset="0"/>
              <a:cs typeface="Calibri" panose="020F0502020204030204" pitchFamily="34" charset="0"/>
            </a:endParaRPr>
          </a:p>
        </p:txBody>
      </p:sp>
      <p:sp>
        <p:nvSpPr>
          <p:cNvPr id="18" name="TextBox 17"/>
          <p:cNvSpPr txBox="1"/>
          <p:nvPr/>
        </p:nvSpPr>
        <p:spPr>
          <a:xfrm>
            <a:off x="6996113" y="3468845"/>
            <a:ext cx="4365882" cy="584775"/>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Outils de communication pour suivre les communications avec les candidats</a:t>
            </a:r>
            <a:endParaRPr lang="en-CA" sz="1600" dirty="0">
              <a:latin typeface="Calibri" panose="020F0502020204030204" pitchFamily="34" charset="0"/>
              <a:cs typeface="Calibri" panose="020F0502020204030204" pitchFamily="34" charset="0"/>
            </a:endParaRPr>
          </a:p>
        </p:txBody>
      </p:sp>
      <p:sp>
        <p:nvSpPr>
          <p:cNvPr id="19" name="TextBox 18"/>
          <p:cNvSpPr txBox="1"/>
          <p:nvPr/>
        </p:nvSpPr>
        <p:spPr>
          <a:xfrm>
            <a:off x="1524000" y="1387602"/>
            <a:ext cx="4448261" cy="830997"/>
          </a:xfrm>
          <a:prstGeom prst="rect">
            <a:avLst/>
          </a:prstGeom>
          <a:noFill/>
        </p:spPr>
        <p:txBody>
          <a:bodyPr wrap="square" rtlCol="0">
            <a:spAutoFit/>
          </a:bodyPr>
          <a:lstStyle/>
          <a:p>
            <a:pPr lvl="0"/>
            <a:r>
              <a:rPr lang="fr-CA" sz="1600" dirty="0" smtClean="0">
                <a:latin typeface="Calibri" panose="020F0502020204030204" pitchFamily="34" charset="0"/>
                <a:cs typeface="Calibri" panose="020F0502020204030204" pitchFamily="34" charset="0"/>
              </a:rPr>
              <a:t>Renseignements provenant du marché du travail sur la disponibilité des candidats dans une région donnée</a:t>
            </a:r>
            <a:endParaRPr lang="en-CA"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5405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68258"/>
            <a:ext cx="10472547" cy="1499616"/>
          </a:xfrm>
        </p:spPr>
        <p:txBody>
          <a:bodyPr>
            <a:normAutofit/>
          </a:bodyPr>
          <a:lstStyle/>
          <a:p>
            <a:r>
              <a:rPr lang="fr-CA" sz="4000" b="1" dirty="0" smtClean="0">
                <a:solidFill>
                  <a:srgbClr val="2D6576"/>
                </a:solidFill>
                <a:latin typeface="Franklin Gothic Medium" panose="020B0603020102020204" pitchFamily="34" charset="0"/>
              </a:rPr>
              <a:t>Les prochaines étapes dans la Phase 0</a:t>
            </a:r>
            <a:endParaRPr lang="en-CA" sz="4000" b="1" dirty="0">
              <a:solidFill>
                <a:srgbClr val="2D6576"/>
              </a:solidFill>
              <a:latin typeface="Franklin Gothic Medium" panose="020B0603020102020204" pitchFamily="34" charset="0"/>
            </a:endParaRPr>
          </a:p>
        </p:txBody>
      </p:sp>
      <p:sp>
        <p:nvSpPr>
          <p:cNvPr id="3" name="Content Placeholder 2"/>
          <p:cNvSpPr>
            <a:spLocks noGrp="1"/>
          </p:cNvSpPr>
          <p:nvPr>
            <p:ph idx="1"/>
          </p:nvPr>
        </p:nvSpPr>
        <p:spPr>
          <a:xfrm>
            <a:off x="1024128" y="1786855"/>
            <a:ext cx="9720073" cy="4331119"/>
          </a:xfrm>
        </p:spPr>
        <p:txBody>
          <a:bodyPr>
            <a:normAutofit/>
          </a:bodyPr>
          <a:lstStyle/>
          <a:p>
            <a:pPr marL="268288" indent="-268288">
              <a:buClr>
                <a:srgbClr val="136373"/>
              </a:buClr>
              <a:buFont typeface="Wingdings" panose="05000000000000000000" pitchFamily="2" charset="2"/>
              <a:buChar char="Ø"/>
            </a:pPr>
            <a:r>
              <a:rPr lang="fr-FR" sz="2400" dirty="0" smtClean="0">
                <a:solidFill>
                  <a:schemeClr val="tx2">
                    <a:lumMod val="95000"/>
                    <a:lumOff val="5000"/>
                  </a:schemeClr>
                </a:solidFill>
              </a:rPr>
              <a:t>Notre objectif dans la prochaine année:</a:t>
            </a:r>
          </a:p>
          <a:p>
            <a:pPr marL="814388" indent="-373063">
              <a:buClr>
                <a:srgbClr val="136373"/>
              </a:buClr>
              <a:buFont typeface="Wingdings" panose="05000000000000000000" pitchFamily="2" charset="2"/>
              <a:buChar char="§"/>
            </a:pPr>
            <a:r>
              <a:rPr lang="fr-FR" sz="2400" dirty="0" smtClean="0">
                <a:solidFill>
                  <a:schemeClr val="tx2">
                    <a:lumMod val="95000"/>
                    <a:lumOff val="5000"/>
                  </a:schemeClr>
                </a:solidFill>
              </a:rPr>
              <a:t>Découverte supplémentaire par le biais de preuve de concept</a:t>
            </a:r>
          </a:p>
          <a:p>
            <a:pPr marL="814388" indent="-373063">
              <a:buClr>
                <a:srgbClr val="136373"/>
              </a:buClr>
              <a:buFont typeface="Wingdings" panose="05000000000000000000" pitchFamily="2" charset="2"/>
              <a:buChar char="§"/>
            </a:pPr>
            <a:r>
              <a:rPr lang="fr-FR" sz="2400" dirty="0">
                <a:solidFill>
                  <a:schemeClr val="tx2">
                    <a:lumMod val="95000"/>
                    <a:lumOff val="5000"/>
                  </a:schemeClr>
                </a:solidFill>
              </a:rPr>
              <a:t>A</a:t>
            </a:r>
            <a:r>
              <a:rPr lang="fr-FR" sz="2400" dirty="0" smtClean="0">
                <a:solidFill>
                  <a:schemeClr val="tx2">
                    <a:lumMod val="95000"/>
                    <a:lumOff val="5000"/>
                  </a:schemeClr>
                </a:solidFill>
              </a:rPr>
              <a:t>nalyse </a:t>
            </a:r>
            <a:r>
              <a:rPr lang="fr-FR" sz="2400" dirty="0">
                <a:solidFill>
                  <a:schemeClr val="tx2">
                    <a:lumMod val="95000"/>
                    <a:lumOff val="5000"/>
                  </a:schemeClr>
                </a:solidFill>
              </a:rPr>
              <a:t>de </a:t>
            </a:r>
            <a:r>
              <a:rPr lang="fr-FR" sz="2400" dirty="0" smtClean="0">
                <a:solidFill>
                  <a:schemeClr val="tx2">
                    <a:lumMod val="95000"/>
                    <a:lumOff val="5000"/>
                  </a:schemeClr>
                </a:solidFill>
              </a:rPr>
              <a:t>rentabilité, charte du projet et présentation </a:t>
            </a:r>
            <a:r>
              <a:rPr lang="fr-FR" sz="2400" dirty="0">
                <a:solidFill>
                  <a:schemeClr val="tx2">
                    <a:lumMod val="95000"/>
                    <a:lumOff val="5000"/>
                  </a:schemeClr>
                </a:solidFill>
              </a:rPr>
              <a:t>au Conseil du </a:t>
            </a:r>
            <a:r>
              <a:rPr lang="fr-FR" sz="2400" dirty="0" smtClean="0">
                <a:solidFill>
                  <a:schemeClr val="tx2">
                    <a:lumMod val="95000"/>
                    <a:lumOff val="5000"/>
                  </a:schemeClr>
                </a:solidFill>
              </a:rPr>
              <a:t>Trésor</a:t>
            </a:r>
          </a:p>
          <a:p>
            <a:pPr marL="814388" indent="-373063">
              <a:buClr>
                <a:srgbClr val="136373"/>
              </a:buClr>
              <a:buFont typeface="Wingdings" panose="05000000000000000000" pitchFamily="2" charset="2"/>
              <a:buChar char="§"/>
            </a:pPr>
            <a:r>
              <a:rPr lang="fr-CA" sz="2400" dirty="0" smtClean="0">
                <a:solidFill>
                  <a:schemeClr val="tx2">
                    <a:lumMod val="95000"/>
                    <a:lumOff val="5000"/>
                  </a:schemeClr>
                </a:solidFill>
              </a:rPr>
              <a:t>Travail </a:t>
            </a:r>
            <a:r>
              <a:rPr lang="fr-CA" sz="2400" dirty="0">
                <a:solidFill>
                  <a:schemeClr val="tx2">
                    <a:lumMod val="95000"/>
                    <a:lumOff val="5000"/>
                  </a:schemeClr>
                </a:solidFill>
              </a:rPr>
              <a:t>en transformation des </a:t>
            </a:r>
            <a:r>
              <a:rPr lang="fr-CA" sz="2400" dirty="0" smtClean="0">
                <a:solidFill>
                  <a:schemeClr val="tx2">
                    <a:lumMod val="95000"/>
                    <a:lumOff val="5000"/>
                  </a:schemeClr>
                </a:solidFill>
              </a:rPr>
              <a:t>affaires, y compris une stratégie </a:t>
            </a:r>
            <a:r>
              <a:rPr lang="fr-CA" sz="2400" dirty="0">
                <a:solidFill>
                  <a:schemeClr val="tx2">
                    <a:lumMod val="95000"/>
                    <a:lumOff val="5000"/>
                  </a:schemeClr>
                </a:solidFill>
              </a:rPr>
              <a:t>d'apprentissage </a:t>
            </a:r>
            <a:r>
              <a:rPr lang="fr-CA" sz="2400" dirty="0" smtClean="0">
                <a:solidFill>
                  <a:schemeClr val="tx2">
                    <a:lumMod val="95000"/>
                    <a:lumOff val="5000"/>
                  </a:schemeClr>
                </a:solidFill>
              </a:rPr>
              <a:t>pour un recrutement moderne</a:t>
            </a:r>
            <a:endParaRPr lang="fr-FR" sz="2400" dirty="0">
              <a:solidFill>
                <a:schemeClr val="tx2">
                  <a:lumMod val="95000"/>
                  <a:lumOff val="5000"/>
                </a:schemeClr>
              </a:solidFill>
            </a:endParaRPr>
          </a:p>
        </p:txBody>
      </p:sp>
      <p:sp>
        <p:nvSpPr>
          <p:cNvPr id="4" name="Slide Number Placeholder 3"/>
          <p:cNvSpPr>
            <a:spLocks noGrp="1"/>
          </p:cNvSpPr>
          <p:nvPr>
            <p:ph type="sldNum" sz="quarter" idx="12"/>
          </p:nvPr>
        </p:nvSpPr>
        <p:spPr/>
        <p:txBody>
          <a:bodyPr/>
          <a:lstStyle/>
          <a:p>
            <a:fld id="{1D1AD188-3738-441A-AC94-D3DC541856D0}" type="slidenum">
              <a:rPr lang="en-CA" smtClean="0"/>
              <a:t>16</a:t>
            </a:fld>
            <a:endParaRPr lang="en-CA"/>
          </a:p>
        </p:txBody>
      </p:sp>
      <p:grpSp>
        <p:nvGrpSpPr>
          <p:cNvPr id="5" name="Group 4"/>
          <p:cNvGrpSpPr/>
          <p:nvPr/>
        </p:nvGrpSpPr>
        <p:grpSpPr>
          <a:xfrm>
            <a:off x="1267408" y="4854942"/>
            <a:ext cx="9926724" cy="1682179"/>
            <a:chOff x="1267408" y="4661995"/>
            <a:chExt cx="9926724" cy="1682179"/>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025" y="5274019"/>
              <a:ext cx="447273" cy="447273"/>
            </a:xfrm>
            <a:prstGeom prst="rect">
              <a:avLst/>
            </a:prstGeom>
          </p:spPr>
        </p:pic>
        <p:sp>
          <p:nvSpPr>
            <p:cNvPr id="7" name="Rectangle 6"/>
            <p:cNvSpPr/>
            <p:nvPr/>
          </p:nvSpPr>
          <p:spPr>
            <a:xfrm>
              <a:off x="1267408" y="4661995"/>
              <a:ext cx="2656818" cy="523220"/>
            </a:xfrm>
            <a:prstGeom prst="rect">
              <a:avLst/>
            </a:prstGeom>
          </p:spPr>
          <p:txBody>
            <a:bodyPr wrap="none">
              <a:spAutoFit/>
            </a:bodyPr>
            <a:lstStyle/>
            <a:p>
              <a:r>
                <a:rPr lang="en-CA" sz="2800" b="1" dirty="0" err="1" smtClean="0">
                  <a:solidFill>
                    <a:srgbClr val="136373"/>
                  </a:solidFill>
                  <a:latin typeface="Franklin Gothic Medium" panose="020B0603020102020204" pitchFamily="34" charset="0"/>
                </a:rPr>
                <a:t>Restez</a:t>
              </a:r>
              <a:r>
                <a:rPr lang="en-CA" sz="2800" b="1" dirty="0" smtClean="0">
                  <a:solidFill>
                    <a:srgbClr val="136373"/>
                  </a:solidFill>
                  <a:latin typeface="Franklin Gothic Medium" panose="020B0603020102020204" pitchFamily="34" charset="0"/>
                </a:rPr>
                <a:t> </a:t>
              </a:r>
              <a:r>
                <a:rPr lang="en-CA" sz="2800" b="1" dirty="0" err="1" smtClean="0">
                  <a:solidFill>
                    <a:srgbClr val="136373"/>
                  </a:solidFill>
                  <a:latin typeface="Franklin Gothic Medium" panose="020B0603020102020204" pitchFamily="34" charset="0"/>
                </a:rPr>
                <a:t>branché</a:t>
              </a:r>
              <a:r>
                <a:rPr lang="en-CA" sz="2800" b="1" dirty="0" smtClean="0">
                  <a:solidFill>
                    <a:srgbClr val="136373"/>
                  </a:solidFill>
                  <a:latin typeface="Franklin Gothic Medium" panose="020B0603020102020204" pitchFamily="34" charset="0"/>
                </a:rPr>
                <a:t>!</a:t>
              </a:r>
              <a:endParaRPr lang="en-CA" sz="2800" b="1" dirty="0">
                <a:solidFill>
                  <a:srgbClr val="136373"/>
                </a:solidFill>
                <a:latin typeface="Franklin Gothic Medium" panose="020B06030201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9012" y="5267718"/>
              <a:ext cx="453574" cy="453574"/>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92" b="23066"/>
            <a:stretch/>
          </p:blipFill>
          <p:spPr>
            <a:xfrm>
              <a:off x="1267408" y="5871651"/>
              <a:ext cx="611616" cy="469900"/>
            </a:xfrm>
            <a:prstGeom prst="rect">
              <a:avLst/>
            </a:prstGeom>
          </p:spPr>
        </p:pic>
        <p:sp>
          <p:nvSpPr>
            <p:cNvPr id="10" name="Rectangle 9"/>
            <p:cNvSpPr/>
            <p:nvPr/>
          </p:nvSpPr>
          <p:spPr>
            <a:xfrm>
              <a:off x="1987687" y="5254844"/>
              <a:ext cx="2714205" cy="492443"/>
            </a:xfrm>
            <a:prstGeom prst="rect">
              <a:avLst/>
            </a:prstGeom>
          </p:spPr>
          <p:txBody>
            <a:bodyPr wrap="none">
              <a:spAutoFit/>
            </a:bodyPr>
            <a:lstStyle/>
            <a:p>
              <a:r>
                <a:rPr lang="en-CA" sz="2600" dirty="0">
                  <a:latin typeface="Calibri" panose="020F0502020204030204" pitchFamily="34" charset="0"/>
                  <a:hlinkClick r:id="rId6"/>
                </a:rPr>
                <a:t>@</a:t>
              </a:r>
              <a:r>
                <a:rPr lang="en-CA" sz="2600" dirty="0" err="1" smtClean="0">
                  <a:latin typeface="Calibri" panose="020F0502020204030204" pitchFamily="34" charset="0"/>
                  <a:hlinkClick r:id="rId6"/>
                </a:rPr>
                <a:t>DanielleDuboisA</a:t>
              </a:r>
              <a:endParaRPr lang="en-CA" sz="2600" dirty="0">
                <a:latin typeface="Calibri" panose="020F0502020204030204" pitchFamily="34" charset="0"/>
              </a:endParaRPr>
            </a:p>
          </p:txBody>
        </p:sp>
        <p:sp>
          <p:nvSpPr>
            <p:cNvPr id="11" name="Rectangle 10"/>
            <p:cNvSpPr/>
            <p:nvPr/>
          </p:nvSpPr>
          <p:spPr>
            <a:xfrm>
              <a:off x="1992345" y="5851731"/>
              <a:ext cx="5961504" cy="492443"/>
            </a:xfrm>
            <a:prstGeom prst="rect">
              <a:avLst/>
            </a:prstGeom>
          </p:spPr>
          <p:txBody>
            <a:bodyPr wrap="none">
              <a:spAutoFit/>
            </a:bodyPr>
            <a:lstStyle/>
            <a:p>
              <a:r>
                <a:rPr lang="en-CA" sz="2600" dirty="0">
                  <a:latin typeface="Calibri" panose="020F0502020204030204" pitchFamily="34" charset="0"/>
                  <a:hlinkClick r:id="rId7"/>
                </a:rPr>
                <a:t>sur </a:t>
              </a:r>
              <a:r>
                <a:rPr lang="en-CA" sz="2600" dirty="0" smtClean="0">
                  <a:latin typeface="Calibri" panose="020F0502020204030204" pitchFamily="34" charset="0"/>
                  <a:hlinkClick r:id="rId7"/>
                </a:rPr>
                <a:t>GCconnex: Transformation </a:t>
              </a:r>
              <a:r>
                <a:rPr lang="en-CA" sz="2600" dirty="0" err="1">
                  <a:latin typeface="Calibri" panose="020F0502020204030204" pitchFamily="34" charset="0"/>
                  <a:hlinkClick r:id="rId7"/>
                </a:rPr>
                <a:t>emplois</a:t>
              </a:r>
              <a:r>
                <a:rPr lang="en-CA" sz="2600" dirty="0">
                  <a:latin typeface="Calibri" panose="020F0502020204030204" pitchFamily="34" charset="0"/>
                  <a:hlinkClick r:id="rId7"/>
                </a:rPr>
                <a:t> </a:t>
              </a:r>
              <a:r>
                <a:rPr lang="en-CA" sz="2600" dirty="0" smtClean="0">
                  <a:latin typeface="Calibri" panose="020F0502020204030204" pitchFamily="34" charset="0"/>
                  <a:hlinkClick r:id="rId7"/>
                </a:rPr>
                <a:t>GC</a:t>
              </a:r>
              <a:endParaRPr lang="en-CA" sz="2600" dirty="0">
                <a:latin typeface="Calibri" panose="020F0502020204030204" pitchFamily="34" charset="0"/>
              </a:endParaRPr>
            </a:p>
          </p:txBody>
        </p:sp>
        <p:sp>
          <p:nvSpPr>
            <p:cNvPr id="12" name="Rectangle 11"/>
            <p:cNvSpPr/>
            <p:nvPr/>
          </p:nvSpPr>
          <p:spPr>
            <a:xfrm>
              <a:off x="7353785" y="5228849"/>
              <a:ext cx="3840347" cy="492443"/>
            </a:xfrm>
            <a:prstGeom prst="rect">
              <a:avLst/>
            </a:prstGeom>
          </p:spPr>
          <p:txBody>
            <a:bodyPr wrap="none">
              <a:spAutoFit/>
            </a:bodyPr>
            <a:lstStyle/>
            <a:p>
              <a:r>
                <a:rPr lang="en-CA" sz="2600" dirty="0" smtClean="0">
                  <a:latin typeface="Calibri" panose="020F0502020204030204" pitchFamily="34" charset="0"/>
                  <a:hlinkClick r:id="rId8"/>
                </a:rPr>
                <a:t>#</a:t>
              </a:r>
              <a:r>
                <a:rPr lang="en-CA" sz="2600" dirty="0" err="1" smtClean="0">
                  <a:latin typeface="Calibri" panose="020F0502020204030204" pitchFamily="34" charset="0"/>
                  <a:hlinkClick r:id="rId8"/>
                </a:rPr>
                <a:t>transformationemploisGC</a:t>
              </a:r>
              <a:endParaRPr lang="en-CA" sz="2600" dirty="0">
                <a:latin typeface="Calibri" panose="020F0502020204030204" pitchFamily="34" charset="0"/>
              </a:endParaRPr>
            </a:p>
          </p:txBody>
        </p:sp>
      </p:grpSp>
    </p:spTree>
    <p:extLst>
      <p:ext uri="{BB962C8B-B14F-4D97-AF65-F5344CB8AC3E}">
        <p14:creationId xmlns:p14="http://schemas.microsoft.com/office/powerpoint/2010/main" val="147673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b="1" dirty="0">
                <a:solidFill>
                  <a:srgbClr val="2D6576"/>
                </a:solidFill>
                <a:latin typeface="Franklin Gothic Medium" panose="020B0603020102020204" pitchFamily="34" charset="0"/>
              </a:rPr>
              <a:t>Notre objectif avec transformation emplois GC est…</a:t>
            </a:r>
            <a:endParaRPr lang="en-CA" sz="4000" b="1" dirty="0">
              <a:solidFill>
                <a:srgbClr val="2D6576"/>
              </a:solidFill>
              <a:latin typeface="Franklin Gothic Medium" panose="020B0603020102020204" pitchFamily="34" charset="0"/>
            </a:endParaRPr>
          </a:p>
        </p:txBody>
      </p:sp>
      <p:sp>
        <p:nvSpPr>
          <p:cNvPr id="3" name="Content Placeholder 2"/>
          <p:cNvSpPr>
            <a:spLocks noGrp="1"/>
          </p:cNvSpPr>
          <p:nvPr>
            <p:ph idx="1"/>
          </p:nvPr>
        </p:nvSpPr>
        <p:spPr>
          <a:xfrm>
            <a:off x="1024128" y="2286000"/>
            <a:ext cx="9772209" cy="4023360"/>
          </a:xfrm>
        </p:spPr>
        <p:txBody>
          <a:bodyPr>
            <a:normAutofit/>
          </a:bodyPr>
          <a:lstStyle/>
          <a:p>
            <a:r>
              <a:rPr lang="en-CA" sz="2800" dirty="0">
                <a:latin typeface="Calibri" panose="020F0502020204030204" pitchFamily="34" charset="0"/>
              </a:rPr>
              <a:t>…de </a:t>
            </a:r>
            <a:r>
              <a:rPr lang="en-CA" sz="2800" dirty="0" err="1">
                <a:latin typeface="Calibri" panose="020F0502020204030204" pitchFamily="34" charset="0"/>
              </a:rPr>
              <a:t>fournir</a:t>
            </a:r>
            <a:r>
              <a:rPr lang="en-CA" sz="2800" dirty="0">
                <a:latin typeface="Calibri" panose="020F0502020204030204" pitchFamily="34" charset="0"/>
              </a:rPr>
              <a:t> au GC </a:t>
            </a:r>
            <a:r>
              <a:rPr lang="en-CA" sz="2800" dirty="0" err="1">
                <a:latin typeface="Calibri" panose="020F0502020204030204" pitchFamily="34" charset="0"/>
              </a:rPr>
              <a:t>une</a:t>
            </a:r>
            <a:r>
              <a:rPr lang="en-CA" sz="2800" dirty="0">
                <a:latin typeface="Calibri" panose="020F0502020204030204" pitchFamily="34" charset="0"/>
              </a:rPr>
              <a:t> solution de </a:t>
            </a:r>
            <a:r>
              <a:rPr lang="en-CA" sz="2800" dirty="0" err="1">
                <a:latin typeface="Calibri" panose="020F0502020204030204" pitchFamily="34" charset="0"/>
              </a:rPr>
              <a:t>recrutement</a:t>
            </a:r>
            <a:r>
              <a:rPr lang="en-CA" sz="2800" dirty="0">
                <a:latin typeface="Calibri" panose="020F0502020204030204" pitchFamily="34" charset="0"/>
              </a:rPr>
              <a:t> </a:t>
            </a:r>
            <a:r>
              <a:rPr lang="en-CA" sz="2800" dirty="0" smtClean="0">
                <a:latin typeface="Calibri" panose="020F0502020204030204" pitchFamily="34" charset="0"/>
              </a:rPr>
              <a:t>flexible, </a:t>
            </a:r>
            <a:r>
              <a:rPr lang="en-CA" sz="2800" dirty="0" err="1" smtClean="0">
                <a:latin typeface="Calibri" panose="020F0502020204030204" pitchFamily="34" charset="0"/>
              </a:rPr>
              <a:t>novatrice</a:t>
            </a:r>
            <a:r>
              <a:rPr lang="en-CA" sz="2800" dirty="0">
                <a:latin typeface="Calibri" panose="020F0502020204030204" pitchFamily="34" charset="0"/>
              </a:rPr>
              <a:t>, inclusive et </a:t>
            </a:r>
            <a:r>
              <a:rPr lang="en-CA" sz="2800" dirty="0" err="1">
                <a:latin typeface="Calibri" panose="020F0502020204030204" pitchFamily="34" charset="0"/>
              </a:rPr>
              <a:t>centrée</a:t>
            </a:r>
            <a:r>
              <a:rPr lang="en-CA" sz="2800" dirty="0">
                <a:latin typeface="Calibri" panose="020F0502020204030204" pitchFamily="34" charset="0"/>
              </a:rPr>
              <a:t> sur </a:t>
            </a:r>
            <a:r>
              <a:rPr lang="en-CA" sz="2800" dirty="0" err="1">
                <a:latin typeface="Calibri" panose="020F0502020204030204" pitchFamily="34" charset="0"/>
              </a:rPr>
              <a:t>l’utilisateur</a:t>
            </a:r>
            <a:r>
              <a:rPr lang="en-CA" sz="2800" dirty="0">
                <a:latin typeface="Calibri" panose="020F0502020204030204" pitchFamily="34" charset="0"/>
              </a:rPr>
              <a:t> qui attire les talents et qui </a:t>
            </a:r>
            <a:r>
              <a:rPr lang="en-CA" sz="2800" dirty="0" err="1">
                <a:latin typeface="Calibri" panose="020F0502020204030204" pitchFamily="34" charset="0"/>
              </a:rPr>
              <a:t>répond</a:t>
            </a:r>
            <a:r>
              <a:rPr lang="en-CA" sz="2800" dirty="0">
                <a:latin typeface="Calibri" panose="020F0502020204030204" pitchFamily="34" charset="0"/>
              </a:rPr>
              <a:t> aux </a:t>
            </a:r>
            <a:r>
              <a:rPr lang="en-CA" sz="2800" dirty="0" err="1">
                <a:latin typeface="Calibri" panose="020F0502020204030204" pitchFamily="34" charset="0"/>
              </a:rPr>
              <a:t>besoins</a:t>
            </a:r>
            <a:r>
              <a:rPr lang="en-CA" sz="2800" dirty="0">
                <a:latin typeface="Calibri" panose="020F0502020204030204" pitchFamily="34" charset="0"/>
              </a:rPr>
              <a:t> des </a:t>
            </a:r>
            <a:r>
              <a:rPr lang="en-CA" sz="2800" dirty="0" err="1">
                <a:latin typeface="Calibri" panose="020F0502020204030204" pitchFamily="34" charset="0"/>
              </a:rPr>
              <a:t>chercheurs</a:t>
            </a:r>
            <a:r>
              <a:rPr lang="en-CA" sz="2800" dirty="0">
                <a:latin typeface="Calibri" panose="020F0502020204030204" pitchFamily="34" charset="0"/>
              </a:rPr>
              <a:t> </a:t>
            </a:r>
            <a:r>
              <a:rPr lang="en-CA" sz="2800" dirty="0" err="1">
                <a:latin typeface="Calibri" panose="020F0502020204030204" pitchFamily="34" charset="0"/>
              </a:rPr>
              <a:t>d’emploi</a:t>
            </a:r>
            <a:r>
              <a:rPr lang="en-CA" sz="2800" dirty="0">
                <a:latin typeface="Calibri" panose="020F0502020204030204" pitchFamily="34" charset="0"/>
              </a:rPr>
              <a:t>, des </a:t>
            </a:r>
            <a:r>
              <a:rPr lang="en-CA" sz="2800" dirty="0" err="1">
                <a:latin typeface="Calibri" panose="020F0502020204030204" pitchFamily="34" charset="0"/>
              </a:rPr>
              <a:t>gestionnaires</a:t>
            </a:r>
            <a:r>
              <a:rPr lang="en-CA" sz="2800" dirty="0">
                <a:latin typeface="Calibri" panose="020F0502020204030204" pitchFamily="34" charset="0"/>
              </a:rPr>
              <a:t> </a:t>
            </a:r>
            <a:r>
              <a:rPr lang="en-CA" sz="2800" dirty="0" err="1">
                <a:latin typeface="Calibri" panose="020F0502020204030204" pitchFamily="34" charset="0"/>
              </a:rPr>
              <a:t>d’embauche</a:t>
            </a:r>
            <a:r>
              <a:rPr lang="en-CA" sz="2800" dirty="0">
                <a:latin typeface="Calibri" panose="020F0502020204030204" pitchFamily="34" charset="0"/>
              </a:rPr>
              <a:t> et des </a:t>
            </a:r>
            <a:r>
              <a:rPr lang="en-CA" sz="2800" dirty="0" err="1">
                <a:latin typeface="Calibri" panose="020F0502020204030204" pitchFamily="34" charset="0"/>
              </a:rPr>
              <a:t>professionnels</a:t>
            </a:r>
            <a:r>
              <a:rPr lang="en-CA" sz="2800" dirty="0">
                <a:latin typeface="Calibri" panose="020F0502020204030204" pitchFamily="34" charset="0"/>
              </a:rPr>
              <a:t> </a:t>
            </a:r>
            <a:r>
              <a:rPr lang="en-CA" sz="2800" dirty="0" err="1">
                <a:latin typeface="Calibri" panose="020F0502020204030204" pitchFamily="34" charset="0"/>
              </a:rPr>
              <a:t>en</a:t>
            </a:r>
            <a:r>
              <a:rPr lang="en-CA" sz="2800" dirty="0">
                <a:latin typeface="Calibri" panose="020F0502020204030204" pitchFamily="34" charset="0"/>
              </a:rPr>
              <a:t> </a:t>
            </a:r>
            <a:r>
              <a:rPr lang="en-CA" sz="2800" dirty="0" err="1">
                <a:latin typeface="Calibri" panose="020F0502020204030204" pitchFamily="34" charset="0"/>
              </a:rPr>
              <a:t>ressources</a:t>
            </a:r>
            <a:r>
              <a:rPr lang="en-CA" sz="2800" dirty="0">
                <a:latin typeface="Calibri" panose="020F0502020204030204" pitchFamily="34" charset="0"/>
              </a:rPr>
              <a:t> </a:t>
            </a:r>
            <a:r>
              <a:rPr lang="en-CA" sz="2800" dirty="0" err="1">
                <a:latin typeface="Calibri" panose="020F0502020204030204" pitchFamily="34" charset="0"/>
              </a:rPr>
              <a:t>humaines</a:t>
            </a:r>
            <a:r>
              <a:rPr lang="en-CA" sz="2800" dirty="0">
                <a:latin typeface="Calibri" panose="020F0502020204030204" pitchFamily="34" charset="0"/>
              </a:rPr>
              <a:t>.</a:t>
            </a:r>
          </a:p>
        </p:txBody>
      </p:sp>
      <p:sp>
        <p:nvSpPr>
          <p:cNvPr id="4" name="Slide Number Placeholder 3"/>
          <p:cNvSpPr>
            <a:spLocks noGrp="1"/>
          </p:cNvSpPr>
          <p:nvPr>
            <p:ph type="sldNum" sz="quarter" idx="12"/>
          </p:nvPr>
        </p:nvSpPr>
        <p:spPr/>
        <p:txBody>
          <a:bodyPr/>
          <a:lstStyle/>
          <a:p>
            <a:fld id="{1D1AD188-3738-441A-AC94-D3DC541856D0}" type="slidenum">
              <a:rPr lang="en-CA" smtClean="0"/>
              <a:t>2</a:t>
            </a:fld>
            <a:endParaRPr lang="en-CA"/>
          </a:p>
        </p:txBody>
      </p:sp>
    </p:spTree>
    <p:extLst>
      <p:ext uri="{BB962C8B-B14F-4D97-AF65-F5344CB8AC3E}">
        <p14:creationId xmlns:p14="http://schemas.microsoft.com/office/powerpoint/2010/main" val="3868101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034" y="585216"/>
            <a:ext cx="9720072" cy="1499616"/>
          </a:xfrm>
        </p:spPr>
        <p:txBody>
          <a:bodyPr>
            <a:normAutofit/>
          </a:bodyPr>
          <a:lstStyle/>
          <a:p>
            <a:r>
              <a:rPr lang="en-CA" sz="4000" b="1" dirty="0">
                <a:solidFill>
                  <a:srgbClr val="2D6576"/>
                </a:solidFill>
                <a:latin typeface="Calibri" panose="020F0502020204030204" pitchFamily="34" charset="0"/>
              </a:rPr>
              <a:t>Nous </a:t>
            </a:r>
            <a:r>
              <a:rPr lang="en-CA" sz="4000" b="1" dirty="0" err="1">
                <a:solidFill>
                  <a:srgbClr val="2D6576"/>
                </a:solidFill>
                <a:latin typeface="Calibri" panose="020F0502020204030204" pitchFamily="34" charset="0"/>
              </a:rPr>
              <a:t>envisageons</a:t>
            </a:r>
            <a:r>
              <a:rPr lang="en-CA" sz="4000" b="1" dirty="0">
                <a:solidFill>
                  <a:srgbClr val="2D6576"/>
                </a:solidFill>
                <a:latin typeface="Calibri" panose="020F0502020204030204" pitchFamily="34" charset="0"/>
              </a:rPr>
              <a:t> </a:t>
            </a:r>
            <a:r>
              <a:rPr lang="en-CA" sz="4000" b="1" dirty="0" err="1">
                <a:solidFill>
                  <a:srgbClr val="2D6576"/>
                </a:solidFill>
                <a:latin typeface="Calibri" panose="020F0502020204030204" pitchFamily="34" charset="0"/>
              </a:rPr>
              <a:t>une</a:t>
            </a:r>
            <a:r>
              <a:rPr lang="en-CA" sz="4000" b="1" dirty="0">
                <a:solidFill>
                  <a:srgbClr val="2D6576"/>
                </a:solidFill>
                <a:latin typeface="Calibri" panose="020F0502020204030204" pitchFamily="34" charset="0"/>
              </a:rPr>
              <a:t> solution </a:t>
            </a:r>
            <a:r>
              <a:rPr lang="en-CA" sz="4000" b="1" dirty="0" err="1">
                <a:solidFill>
                  <a:srgbClr val="2D6576"/>
                </a:solidFill>
                <a:latin typeface="Calibri" panose="020F0502020204030204" pitchFamily="34" charset="0"/>
              </a:rPr>
              <a:t>moderne</a:t>
            </a:r>
            <a:r>
              <a:rPr lang="en-CA" sz="4000" b="1" dirty="0">
                <a:solidFill>
                  <a:srgbClr val="2D6576"/>
                </a:solidFill>
                <a:latin typeface="Calibri" panose="020F0502020204030204" pitchFamily="34" charset="0"/>
              </a:rPr>
              <a:t> qui </a:t>
            </a:r>
            <a:r>
              <a:rPr lang="en-CA" sz="4000" b="1" dirty="0" err="1">
                <a:solidFill>
                  <a:srgbClr val="2D6576"/>
                </a:solidFill>
                <a:latin typeface="Calibri" panose="020F0502020204030204" pitchFamily="34" charset="0"/>
              </a:rPr>
              <a:t>offre</a:t>
            </a:r>
            <a:r>
              <a:rPr lang="en-CA" sz="4000" b="1" dirty="0">
                <a:solidFill>
                  <a:srgbClr val="2D6576"/>
                </a:solidFill>
                <a:latin typeface="Calibri" panose="020F0502020204030204" pitchFamily="34" charset="0"/>
              </a:rPr>
              <a:t> :</a:t>
            </a:r>
          </a:p>
        </p:txBody>
      </p:sp>
      <p:sp>
        <p:nvSpPr>
          <p:cNvPr id="3" name="Content Placeholder 2"/>
          <p:cNvSpPr>
            <a:spLocks noGrp="1"/>
          </p:cNvSpPr>
          <p:nvPr>
            <p:ph idx="1"/>
          </p:nvPr>
        </p:nvSpPr>
        <p:spPr>
          <a:xfrm>
            <a:off x="625034" y="2084832"/>
            <a:ext cx="11046106" cy="4281244"/>
          </a:xfrm>
        </p:spPr>
        <p:txBody>
          <a:bodyPr>
            <a:noAutofit/>
          </a:bodyPr>
          <a:lstStyle/>
          <a:p>
            <a:pPr>
              <a:buFont typeface="Wingdings" panose="05000000000000000000" pitchFamily="2" charset="2"/>
              <a:buChar char="ü"/>
            </a:pPr>
            <a:r>
              <a:rPr lang="en-CA" sz="2000" dirty="0" err="1">
                <a:latin typeface="Calibri" panose="020F0502020204030204" pitchFamily="34" charset="0"/>
              </a:rPr>
              <a:t>Une</a:t>
            </a:r>
            <a:r>
              <a:rPr lang="en-CA" sz="2000" dirty="0">
                <a:latin typeface="Calibri" panose="020F0502020204030204" pitchFamily="34" charset="0"/>
              </a:rPr>
              <a:t> </a:t>
            </a:r>
            <a:r>
              <a:rPr lang="en-CA" sz="2000" dirty="0" err="1">
                <a:latin typeface="Calibri" panose="020F0502020204030204" pitchFamily="34" charset="0"/>
              </a:rPr>
              <a:t>expérience</a:t>
            </a:r>
            <a:r>
              <a:rPr lang="en-CA" sz="2000" dirty="0">
                <a:latin typeface="Calibri" panose="020F0502020204030204" pitchFamily="34" charset="0"/>
              </a:rPr>
              <a:t> </a:t>
            </a:r>
            <a:r>
              <a:rPr lang="en-CA" sz="2000" dirty="0" err="1">
                <a:latin typeface="Calibri" panose="020F0502020204030204" pitchFamily="34" charset="0"/>
              </a:rPr>
              <a:t>harmonieuse</a:t>
            </a:r>
            <a:r>
              <a:rPr lang="en-CA" sz="2000" dirty="0">
                <a:latin typeface="Calibri" panose="020F0502020204030204" pitchFamily="34" charset="0"/>
              </a:rPr>
              <a:t> et intuitive pour les </a:t>
            </a:r>
            <a:r>
              <a:rPr lang="en-CA" sz="2000" dirty="0" err="1">
                <a:latin typeface="Calibri" panose="020F0502020204030204" pitchFamily="34" charset="0"/>
              </a:rPr>
              <a:t>chercheurs</a:t>
            </a:r>
            <a:r>
              <a:rPr lang="en-CA" sz="2000" dirty="0">
                <a:latin typeface="Calibri" panose="020F0502020204030204" pitchFamily="34" charset="0"/>
              </a:rPr>
              <a:t> </a:t>
            </a:r>
            <a:r>
              <a:rPr lang="en-CA" sz="2000" dirty="0" err="1">
                <a:latin typeface="Calibri" panose="020F0502020204030204" pitchFamily="34" charset="0"/>
              </a:rPr>
              <a:t>d’emploi</a:t>
            </a:r>
            <a:r>
              <a:rPr lang="en-CA" sz="2000" dirty="0">
                <a:latin typeface="Calibri" panose="020F0502020204030204" pitchFamily="34" charset="0"/>
              </a:rPr>
              <a:t>, les </a:t>
            </a:r>
            <a:r>
              <a:rPr lang="en-CA" sz="2000" dirty="0" err="1">
                <a:latin typeface="Calibri" panose="020F0502020204030204" pitchFamily="34" charset="0"/>
              </a:rPr>
              <a:t>gestionnaires</a:t>
            </a:r>
            <a:r>
              <a:rPr lang="en-CA" sz="2000" dirty="0">
                <a:latin typeface="Calibri" panose="020F0502020204030204" pitchFamily="34" charset="0"/>
              </a:rPr>
              <a:t> </a:t>
            </a:r>
            <a:r>
              <a:rPr lang="en-CA" sz="2000" dirty="0" err="1">
                <a:latin typeface="Calibri" panose="020F0502020204030204" pitchFamily="34" charset="0"/>
              </a:rPr>
              <a:t>d’embauche</a:t>
            </a:r>
            <a:r>
              <a:rPr lang="en-CA" sz="2000" dirty="0">
                <a:latin typeface="Calibri" panose="020F0502020204030204" pitchFamily="34" charset="0"/>
              </a:rPr>
              <a:t> et les </a:t>
            </a:r>
            <a:r>
              <a:rPr lang="en-CA" sz="2000" dirty="0" err="1">
                <a:latin typeface="Calibri" panose="020F0502020204030204" pitchFamily="34" charset="0"/>
              </a:rPr>
              <a:t>professionnels</a:t>
            </a:r>
            <a:r>
              <a:rPr lang="en-CA" sz="2000" dirty="0">
                <a:latin typeface="Calibri" panose="020F0502020204030204" pitchFamily="34" charset="0"/>
              </a:rPr>
              <a:t> </a:t>
            </a:r>
            <a:r>
              <a:rPr lang="en-CA" sz="2000" dirty="0" err="1">
                <a:latin typeface="Calibri" panose="020F0502020204030204" pitchFamily="34" charset="0"/>
              </a:rPr>
              <a:t>en</a:t>
            </a:r>
            <a:r>
              <a:rPr lang="en-CA" sz="2000" dirty="0">
                <a:latin typeface="Calibri" panose="020F0502020204030204" pitchFamily="34" charset="0"/>
              </a:rPr>
              <a:t> </a:t>
            </a:r>
            <a:r>
              <a:rPr lang="en-CA" sz="2000" dirty="0" err="1">
                <a:latin typeface="Calibri" panose="020F0502020204030204" pitchFamily="34" charset="0"/>
              </a:rPr>
              <a:t>ressources</a:t>
            </a:r>
            <a:r>
              <a:rPr lang="en-CA" sz="2000" dirty="0">
                <a:latin typeface="Calibri" panose="020F0502020204030204" pitchFamily="34" charset="0"/>
              </a:rPr>
              <a:t> </a:t>
            </a:r>
            <a:r>
              <a:rPr lang="en-CA" sz="2000" dirty="0" err="1">
                <a:latin typeface="Calibri" panose="020F0502020204030204" pitchFamily="34" charset="0"/>
              </a:rPr>
              <a:t>humaines</a:t>
            </a:r>
            <a:endParaRPr lang="en-CA" sz="2000" dirty="0">
              <a:latin typeface="Calibri" panose="020F0502020204030204" pitchFamily="34" charset="0"/>
            </a:endParaRPr>
          </a:p>
          <a:p>
            <a:pPr>
              <a:buFont typeface="Wingdings" panose="05000000000000000000" pitchFamily="2" charset="2"/>
              <a:buChar char="ü"/>
            </a:pPr>
            <a:r>
              <a:rPr lang="en-CA" sz="2000" dirty="0">
                <a:latin typeface="Calibri" panose="020F0502020204030204" pitchFamily="34" charset="0"/>
              </a:rPr>
              <a:t>Un </a:t>
            </a:r>
            <a:r>
              <a:rPr lang="en-CA" sz="2000" dirty="0" err="1">
                <a:latin typeface="Calibri" panose="020F0502020204030204" pitchFamily="34" charset="0"/>
              </a:rPr>
              <a:t>moyen</a:t>
            </a:r>
            <a:r>
              <a:rPr lang="en-CA" sz="2000" dirty="0">
                <a:latin typeface="Calibri" panose="020F0502020204030204" pitchFamily="34" charset="0"/>
              </a:rPr>
              <a:t> plus direct et plus </a:t>
            </a:r>
            <a:r>
              <a:rPr lang="en-CA" sz="2000" dirty="0" err="1">
                <a:latin typeface="Calibri" panose="020F0502020204030204" pitchFamily="34" charset="0"/>
              </a:rPr>
              <a:t>équitable</a:t>
            </a:r>
            <a:r>
              <a:rPr lang="en-CA" sz="2000" dirty="0">
                <a:latin typeface="Calibri" panose="020F0502020204030204" pitchFamily="34" charset="0"/>
              </a:rPr>
              <a:t> pour </a:t>
            </a:r>
            <a:r>
              <a:rPr lang="en-CA" sz="2000" dirty="0" err="1">
                <a:latin typeface="Calibri" panose="020F0502020204030204" pitchFamily="34" charset="0"/>
              </a:rPr>
              <a:t>tous</a:t>
            </a:r>
            <a:r>
              <a:rPr lang="en-CA" sz="2000" dirty="0">
                <a:latin typeface="Calibri" panose="020F0502020204030204" pitchFamily="34" charset="0"/>
              </a:rPr>
              <a:t> les </a:t>
            </a:r>
            <a:r>
              <a:rPr lang="en-CA" sz="2000" dirty="0" err="1">
                <a:latin typeface="Calibri" panose="020F0502020204030204" pitchFamily="34" charset="0"/>
              </a:rPr>
              <a:t>Canadiens</a:t>
            </a:r>
            <a:r>
              <a:rPr lang="en-CA" sz="2000" dirty="0">
                <a:latin typeface="Calibri" panose="020F0502020204030204" pitchFamily="34" charset="0"/>
              </a:rPr>
              <a:t> de </a:t>
            </a:r>
            <a:r>
              <a:rPr lang="en-CA" sz="2000" dirty="0" err="1">
                <a:latin typeface="Calibri" panose="020F0502020204030204" pitchFamily="34" charset="0"/>
              </a:rPr>
              <a:t>chercher</a:t>
            </a:r>
            <a:r>
              <a:rPr lang="en-CA" sz="2000" dirty="0">
                <a:latin typeface="Calibri" panose="020F0502020204030204" pitchFamily="34" charset="0"/>
              </a:rPr>
              <a:t> et de </a:t>
            </a:r>
            <a:r>
              <a:rPr lang="en-CA" sz="2000" dirty="0" err="1">
                <a:latin typeface="Calibri" panose="020F0502020204030204" pitchFamily="34" charset="0"/>
              </a:rPr>
              <a:t>postuler</a:t>
            </a:r>
            <a:r>
              <a:rPr lang="en-CA" sz="2000" dirty="0">
                <a:latin typeface="Calibri" panose="020F0502020204030204" pitchFamily="34" charset="0"/>
              </a:rPr>
              <a:t> des </a:t>
            </a:r>
            <a:r>
              <a:rPr lang="en-CA" sz="2000" dirty="0" err="1">
                <a:latin typeface="Calibri" panose="020F0502020204030204" pitchFamily="34" charset="0"/>
              </a:rPr>
              <a:t>emplois</a:t>
            </a:r>
            <a:r>
              <a:rPr lang="en-CA" sz="2000" dirty="0">
                <a:latin typeface="Calibri" panose="020F0502020204030204" pitchFamily="34" charset="0"/>
              </a:rPr>
              <a:t> au </a:t>
            </a:r>
            <a:r>
              <a:rPr lang="en-CA" sz="2000" dirty="0" err="1">
                <a:latin typeface="Calibri" panose="020F0502020204030204" pitchFamily="34" charset="0"/>
              </a:rPr>
              <a:t>gouvernement</a:t>
            </a:r>
            <a:r>
              <a:rPr lang="en-CA" sz="2000" dirty="0">
                <a:latin typeface="Calibri" panose="020F0502020204030204" pitchFamily="34" charset="0"/>
              </a:rPr>
              <a:t> </a:t>
            </a:r>
          </a:p>
          <a:p>
            <a:pPr>
              <a:buFont typeface="Wingdings" panose="05000000000000000000" pitchFamily="2" charset="2"/>
              <a:buChar char="ü"/>
            </a:pPr>
            <a:r>
              <a:rPr lang="en-CA" sz="2000" dirty="0">
                <a:latin typeface="Calibri" panose="020F0502020204030204" pitchFamily="34" charset="0"/>
              </a:rPr>
              <a:t>Du </a:t>
            </a:r>
            <a:r>
              <a:rPr lang="en-CA" sz="2000" dirty="0" err="1">
                <a:latin typeface="Calibri" panose="020F0502020204030204" pitchFamily="34" charset="0"/>
              </a:rPr>
              <a:t>soutien</a:t>
            </a:r>
            <a:r>
              <a:rPr lang="en-CA" sz="2000" dirty="0">
                <a:latin typeface="Calibri" panose="020F0502020204030204" pitchFamily="34" charset="0"/>
              </a:rPr>
              <a:t> aux </a:t>
            </a:r>
            <a:r>
              <a:rPr lang="en-CA" sz="2000" dirty="0" err="1">
                <a:latin typeface="Calibri" panose="020F0502020204030204" pitchFamily="34" charset="0"/>
              </a:rPr>
              <a:t>personnes</a:t>
            </a:r>
            <a:r>
              <a:rPr lang="en-CA" sz="2000" dirty="0">
                <a:latin typeface="Calibri" panose="020F0502020204030204" pitchFamily="34" charset="0"/>
              </a:rPr>
              <a:t> </a:t>
            </a:r>
            <a:r>
              <a:rPr lang="en-CA" sz="2000" dirty="0" err="1">
                <a:latin typeface="Calibri" panose="020F0502020204030204" pitchFamily="34" charset="0"/>
              </a:rPr>
              <a:t>ayant</a:t>
            </a:r>
            <a:r>
              <a:rPr lang="en-CA" sz="2000" dirty="0">
                <a:latin typeface="Calibri" panose="020F0502020204030204" pitchFamily="34" charset="0"/>
              </a:rPr>
              <a:t> un droit de </a:t>
            </a:r>
            <a:r>
              <a:rPr lang="en-CA" sz="2000" dirty="0" err="1">
                <a:latin typeface="Calibri" panose="020F0502020204030204" pitchFamily="34" charset="0"/>
              </a:rPr>
              <a:t>priorité</a:t>
            </a:r>
            <a:r>
              <a:rPr lang="en-CA" sz="2000" dirty="0">
                <a:latin typeface="Calibri" panose="020F0502020204030204" pitchFamily="34" charset="0"/>
              </a:rPr>
              <a:t> y </a:t>
            </a:r>
            <a:r>
              <a:rPr lang="en-CA" sz="2000" dirty="0" err="1">
                <a:latin typeface="Calibri" panose="020F0502020204030204" pitchFamily="34" charset="0"/>
              </a:rPr>
              <a:t>compris</a:t>
            </a:r>
            <a:r>
              <a:rPr lang="en-CA" sz="2000" dirty="0">
                <a:latin typeface="Calibri" panose="020F0502020204030204" pitchFamily="34" charset="0"/>
              </a:rPr>
              <a:t> les </a:t>
            </a:r>
            <a:r>
              <a:rPr lang="en-CA" sz="2000" dirty="0" err="1">
                <a:latin typeface="Calibri" panose="020F0502020204030204" pitchFamily="34" charset="0"/>
              </a:rPr>
              <a:t>anciens</a:t>
            </a:r>
            <a:r>
              <a:rPr lang="en-CA" sz="2000" dirty="0">
                <a:latin typeface="Calibri" panose="020F0502020204030204" pitchFamily="34" charset="0"/>
              </a:rPr>
              <a:t> </a:t>
            </a:r>
            <a:r>
              <a:rPr lang="en-CA" sz="2000" dirty="0" err="1">
                <a:latin typeface="Calibri" panose="020F0502020204030204" pitchFamily="34" charset="0"/>
              </a:rPr>
              <a:t>combattants</a:t>
            </a:r>
            <a:r>
              <a:rPr lang="en-CA" sz="2000" dirty="0">
                <a:latin typeface="Calibri" panose="020F0502020204030204" pitchFamily="34" charset="0"/>
              </a:rPr>
              <a:t> </a:t>
            </a:r>
            <a:r>
              <a:rPr lang="en-CA" sz="2000" dirty="0" err="1">
                <a:latin typeface="Calibri" panose="020F0502020204030204" pitchFamily="34" charset="0"/>
              </a:rPr>
              <a:t>libérés</a:t>
            </a:r>
            <a:r>
              <a:rPr lang="en-CA" sz="2000" dirty="0">
                <a:latin typeface="Calibri" panose="020F0502020204030204" pitchFamily="34" charset="0"/>
              </a:rPr>
              <a:t> pour des raisons </a:t>
            </a:r>
            <a:r>
              <a:rPr lang="en-CA" sz="2000" dirty="0" err="1">
                <a:latin typeface="Calibri" panose="020F0502020204030204" pitchFamily="34" charset="0"/>
              </a:rPr>
              <a:t>médicales</a:t>
            </a:r>
            <a:endParaRPr lang="en-CA" sz="2000" dirty="0">
              <a:latin typeface="Calibri" panose="020F0502020204030204" pitchFamily="34" charset="0"/>
            </a:endParaRPr>
          </a:p>
          <a:p>
            <a:pPr>
              <a:buFont typeface="Wingdings" panose="05000000000000000000" pitchFamily="2" charset="2"/>
              <a:buChar char="ü"/>
            </a:pPr>
            <a:r>
              <a:rPr lang="en-CA" sz="2000" dirty="0" err="1">
                <a:latin typeface="Calibri" panose="020F0502020204030204" pitchFamily="34" charset="0"/>
              </a:rPr>
              <a:t>Une</a:t>
            </a:r>
            <a:r>
              <a:rPr lang="en-CA" sz="2000" dirty="0">
                <a:latin typeface="Calibri" panose="020F0502020204030204" pitchFamily="34" charset="0"/>
              </a:rPr>
              <a:t> solution unique </a:t>
            </a:r>
            <a:r>
              <a:rPr lang="en-CA" sz="2000" dirty="0" err="1">
                <a:latin typeface="Calibri" panose="020F0502020204030204" pitchFamily="34" charset="0"/>
              </a:rPr>
              <a:t>adaptée</a:t>
            </a:r>
            <a:r>
              <a:rPr lang="en-CA" sz="2000" dirty="0">
                <a:latin typeface="Calibri" panose="020F0502020204030204" pitchFamily="34" charset="0"/>
              </a:rPr>
              <a:t> à </a:t>
            </a:r>
            <a:r>
              <a:rPr lang="en-CA" sz="2000" dirty="0" err="1">
                <a:latin typeface="Calibri" panose="020F0502020204030204" pitchFamily="34" charset="0"/>
              </a:rPr>
              <a:t>tous</a:t>
            </a:r>
            <a:r>
              <a:rPr lang="en-CA" sz="2000" dirty="0">
                <a:latin typeface="Calibri" panose="020F0502020204030204" pitchFamily="34" charset="0"/>
              </a:rPr>
              <a:t> les </a:t>
            </a:r>
            <a:r>
              <a:rPr lang="en-CA" sz="2000" dirty="0" err="1">
                <a:latin typeface="Calibri" panose="020F0502020204030204" pitchFamily="34" charset="0"/>
              </a:rPr>
              <a:t>ministères</a:t>
            </a:r>
            <a:r>
              <a:rPr lang="en-CA" sz="2000" dirty="0">
                <a:latin typeface="Calibri" panose="020F0502020204030204" pitchFamily="34" charset="0"/>
              </a:rPr>
              <a:t> et </a:t>
            </a:r>
            <a:r>
              <a:rPr lang="en-CA" sz="2000" dirty="0" err="1">
                <a:latin typeface="Calibri" panose="020F0502020204030204" pitchFamily="34" charset="0"/>
              </a:rPr>
              <a:t>agences</a:t>
            </a:r>
            <a:endParaRPr lang="en-CA" sz="2000" dirty="0">
              <a:latin typeface="Calibri" panose="020F0502020204030204" pitchFamily="34" charset="0"/>
            </a:endParaRPr>
          </a:p>
          <a:p>
            <a:pPr>
              <a:buFont typeface="Wingdings" panose="05000000000000000000" pitchFamily="2" charset="2"/>
              <a:buChar char="ü"/>
            </a:pPr>
            <a:r>
              <a:rPr lang="en-CA" sz="2000" dirty="0" err="1">
                <a:latin typeface="Calibri" panose="020F0502020204030204" pitchFamily="34" charset="0"/>
              </a:rPr>
              <a:t>Une</a:t>
            </a:r>
            <a:r>
              <a:rPr lang="en-CA" sz="2000" dirty="0">
                <a:latin typeface="Calibri" panose="020F0502020204030204" pitchFamily="34" charset="0"/>
              </a:rPr>
              <a:t> </a:t>
            </a:r>
            <a:r>
              <a:rPr lang="en-CA" sz="2000" dirty="0" err="1">
                <a:latin typeface="Calibri" panose="020F0502020204030204" pitchFamily="34" charset="0"/>
              </a:rPr>
              <a:t>interopérabilité</a:t>
            </a:r>
            <a:r>
              <a:rPr lang="en-CA" sz="2000" dirty="0">
                <a:latin typeface="Calibri" panose="020F0502020204030204" pitchFamily="34" charset="0"/>
              </a:rPr>
              <a:t> </a:t>
            </a:r>
            <a:r>
              <a:rPr lang="en-CA" sz="2000" dirty="0" err="1">
                <a:latin typeface="Calibri" panose="020F0502020204030204" pitchFamily="34" charset="0"/>
              </a:rPr>
              <a:t>harmonieuse</a:t>
            </a:r>
            <a:r>
              <a:rPr lang="en-CA" sz="2000" dirty="0">
                <a:latin typeface="Calibri" panose="020F0502020204030204" pitchFamily="34" charset="0"/>
              </a:rPr>
              <a:t> avec les programmes et les </a:t>
            </a:r>
            <a:r>
              <a:rPr lang="en-CA" sz="2000" dirty="0" err="1">
                <a:latin typeface="Calibri" panose="020F0502020204030204" pitchFamily="34" charset="0"/>
              </a:rPr>
              <a:t>systèmes</a:t>
            </a:r>
            <a:r>
              <a:rPr lang="en-CA" sz="2000" dirty="0">
                <a:latin typeface="Calibri" panose="020F0502020204030204" pitchFamily="34" charset="0"/>
              </a:rPr>
              <a:t> de RH </a:t>
            </a:r>
            <a:r>
              <a:rPr lang="en-CA" sz="2000" dirty="0" err="1">
                <a:latin typeface="Calibri" panose="020F0502020204030204" pitchFamily="34" charset="0"/>
              </a:rPr>
              <a:t>actuels</a:t>
            </a:r>
            <a:r>
              <a:rPr lang="en-CA" sz="2000" dirty="0">
                <a:latin typeface="Calibri" panose="020F0502020204030204" pitchFamily="34" charset="0"/>
              </a:rPr>
              <a:t> et </a:t>
            </a:r>
            <a:r>
              <a:rPr lang="en-CA" sz="2000" dirty="0" err="1">
                <a:latin typeface="Calibri" panose="020F0502020204030204" pitchFamily="34" charset="0"/>
              </a:rPr>
              <a:t>futurs</a:t>
            </a:r>
            <a:r>
              <a:rPr lang="en-CA" sz="2000" dirty="0">
                <a:latin typeface="Calibri" panose="020F0502020204030204" pitchFamily="34" charset="0"/>
              </a:rPr>
              <a:t> du GC</a:t>
            </a:r>
          </a:p>
          <a:p>
            <a:pPr>
              <a:buFont typeface="Wingdings" panose="05000000000000000000" pitchFamily="2" charset="2"/>
              <a:buChar char="ü"/>
            </a:pPr>
            <a:r>
              <a:rPr lang="en-CA" sz="2000" dirty="0">
                <a:latin typeface="Calibri" panose="020F0502020204030204" pitchFamily="34" charset="0"/>
              </a:rPr>
              <a:t>Un </a:t>
            </a:r>
            <a:r>
              <a:rPr lang="en-CA" sz="2000" dirty="0" err="1">
                <a:latin typeface="Calibri" panose="020F0502020204030204" pitchFamily="34" charset="0"/>
              </a:rPr>
              <a:t>alignement</a:t>
            </a:r>
            <a:r>
              <a:rPr lang="en-CA" sz="2000" dirty="0">
                <a:latin typeface="Calibri" panose="020F0502020204030204" pitchFamily="34" charset="0"/>
              </a:rPr>
              <a:t> sur les </a:t>
            </a:r>
            <a:r>
              <a:rPr lang="en-CA" sz="2000" dirty="0" err="1">
                <a:latin typeface="Calibri" panose="020F0502020204030204" pitchFamily="34" charset="0"/>
              </a:rPr>
              <a:t>principes</a:t>
            </a:r>
            <a:r>
              <a:rPr lang="en-CA" sz="2000" dirty="0">
                <a:latin typeface="Calibri" panose="020F0502020204030204" pitchFamily="34" charset="0"/>
              </a:rPr>
              <a:t> </a:t>
            </a:r>
            <a:r>
              <a:rPr lang="en-CA" sz="2000" dirty="0" err="1">
                <a:latin typeface="Calibri" panose="020F0502020204030204" pitchFamily="34" charset="0"/>
              </a:rPr>
              <a:t>numériques</a:t>
            </a:r>
            <a:r>
              <a:rPr lang="en-CA" sz="2000" dirty="0">
                <a:latin typeface="Calibri" panose="020F0502020204030204" pitchFamily="34" charset="0"/>
              </a:rPr>
              <a:t> du GC pour </a:t>
            </a:r>
            <a:r>
              <a:rPr lang="en-CA" sz="2000" dirty="0" err="1">
                <a:latin typeface="Calibri" panose="020F0502020204030204" pitchFamily="34" charset="0"/>
              </a:rPr>
              <a:t>soutenir</a:t>
            </a:r>
            <a:r>
              <a:rPr lang="en-CA" sz="2000" dirty="0">
                <a:latin typeface="Calibri" panose="020F0502020204030204" pitchFamily="34" charset="0"/>
              </a:rPr>
              <a:t> la plate-</a:t>
            </a:r>
            <a:r>
              <a:rPr lang="en-CA" sz="2000" dirty="0" err="1">
                <a:latin typeface="Calibri" panose="020F0502020204030204" pitchFamily="34" charset="0"/>
              </a:rPr>
              <a:t>forme</a:t>
            </a:r>
            <a:r>
              <a:rPr lang="en-CA" sz="2000" dirty="0">
                <a:latin typeface="Calibri" panose="020F0502020204030204" pitchFamily="34" charset="0"/>
              </a:rPr>
              <a:t> </a:t>
            </a:r>
            <a:r>
              <a:rPr lang="en-CA" sz="2000" dirty="0" err="1">
                <a:latin typeface="Calibri" panose="020F0502020204030204" pitchFamily="34" charset="0"/>
              </a:rPr>
              <a:t>d’échange</a:t>
            </a:r>
            <a:r>
              <a:rPr lang="en-CA" sz="2000" dirty="0">
                <a:latin typeface="Calibri" panose="020F0502020204030204" pitchFamily="34" charset="0"/>
              </a:rPr>
              <a:t> </a:t>
            </a:r>
            <a:r>
              <a:rPr lang="en-CA" sz="2000" dirty="0" err="1">
                <a:latin typeface="Calibri" panose="020F0502020204030204" pitchFamily="34" charset="0"/>
              </a:rPr>
              <a:t>numérique</a:t>
            </a:r>
            <a:r>
              <a:rPr lang="en-CA" sz="2000" dirty="0">
                <a:latin typeface="Calibri" panose="020F0502020204030204" pitchFamily="34" charset="0"/>
              </a:rPr>
              <a:t> </a:t>
            </a:r>
            <a:r>
              <a:rPr lang="en-CA" sz="2000" dirty="0" err="1" smtClean="0">
                <a:latin typeface="Calibri" panose="020F0502020204030204" pitchFamily="34" charset="0"/>
              </a:rPr>
              <a:t>UnGC</a:t>
            </a:r>
            <a:endParaRPr lang="en-CA" sz="2000" dirty="0">
              <a:latin typeface="Calibri" panose="020F0502020204030204" pitchFamily="34" charset="0"/>
            </a:endParaRPr>
          </a:p>
          <a:p>
            <a:pPr>
              <a:buFont typeface="Wingdings" panose="05000000000000000000" pitchFamily="2" charset="2"/>
              <a:buChar char="ü"/>
            </a:pPr>
            <a:r>
              <a:rPr lang="en-CA" sz="2000" dirty="0">
                <a:latin typeface="Calibri" panose="020F0502020204030204" pitchFamily="34" charset="0"/>
              </a:rPr>
              <a:t>Des rapports au </a:t>
            </a:r>
            <a:r>
              <a:rPr lang="en-CA" sz="2000" dirty="0" err="1">
                <a:latin typeface="Calibri" panose="020F0502020204030204" pitchFamily="34" charset="0"/>
              </a:rPr>
              <a:t>Parlement</a:t>
            </a:r>
            <a:r>
              <a:rPr lang="en-CA" sz="2000" dirty="0">
                <a:latin typeface="Calibri" panose="020F0502020204030204" pitchFamily="34" charset="0"/>
              </a:rPr>
              <a:t> protégés et </a:t>
            </a:r>
            <a:r>
              <a:rPr lang="en-CA" sz="2000" dirty="0" err="1">
                <a:latin typeface="Calibri" panose="020F0502020204030204" pitchFamily="34" charset="0"/>
              </a:rPr>
              <a:t>améliorés</a:t>
            </a:r>
            <a:r>
              <a:rPr lang="en-CA" sz="2000" dirty="0">
                <a:latin typeface="Calibri" panose="020F0502020204030204" pitchFamily="34" charset="0"/>
              </a:rPr>
              <a:t> </a:t>
            </a:r>
          </a:p>
        </p:txBody>
      </p:sp>
      <p:sp>
        <p:nvSpPr>
          <p:cNvPr id="4" name="Slide Number Placeholder 3"/>
          <p:cNvSpPr>
            <a:spLocks noGrp="1"/>
          </p:cNvSpPr>
          <p:nvPr>
            <p:ph type="sldNum" sz="quarter" idx="12"/>
          </p:nvPr>
        </p:nvSpPr>
        <p:spPr/>
        <p:txBody>
          <a:bodyPr/>
          <a:lstStyle/>
          <a:p>
            <a:fld id="{1D1AD188-3738-441A-AC94-D3DC541856D0}" type="slidenum">
              <a:rPr lang="en-CA" smtClean="0"/>
              <a:t>3</a:t>
            </a:fld>
            <a:endParaRPr lang="en-CA"/>
          </a:p>
        </p:txBody>
      </p:sp>
    </p:spTree>
    <p:extLst>
      <p:ext uri="{BB962C8B-B14F-4D97-AF65-F5344CB8AC3E}">
        <p14:creationId xmlns:p14="http://schemas.microsoft.com/office/powerpoint/2010/main" val="3252908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582" t="3473" r="547" b="2832"/>
          <a:stretch/>
        </p:blipFill>
        <p:spPr>
          <a:xfrm>
            <a:off x="758446" y="5093370"/>
            <a:ext cx="10769830" cy="1290415"/>
          </a:xfrm>
          <a:prstGeom prst="rect">
            <a:avLst/>
          </a:prstGeom>
        </p:spPr>
      </p:pic>
      <p:pic>
        <p:nvPicPr>
          <p:cNvPr id="6" name="Picture 5"/>
          <p:cNvPicPr>
            <a:picLocks noChangeAspect="1"/>
          </p:cNvPicPr>
          <p:nvPr/>
        </p:nvPicPr>
        <p:blipFill rotWithShape="1">
          <a:blip r:embed="rId4"/>
          <a:srcRect l="630" t="3626" r="407" b="3583"/>
          <a:stretch/>
        </p:blipFill>
        <p:spPr>
          <a:xfrm>
            <a:off x="766763" y="3735199"/>
            <a:ext cx="10761513" cy="1281869"/>
          </a:xfrm>
          <a:prstGeom prst="rect">
            <a:avLst/>
          </a:prstGeom>
        </p:spPr>
      </p:pic>
      <p:pic>
        <p:nvPicPr>
          <p:cNvPr id="5" name="Picture 4"/>
          <p:cNvPicPr>
            <a:picLocks noChangeAspect="1"/>
          </p:cNvPicPr>
          <p:nvPr/>
        </p:nvPicPr>
        <p:blipFill rotWithShape="1">
          <a:blip r:embed="rId5"/>
          <a:srcRect l="404" t="4695" r="554" b="3797"/>
          <a:stretch/>
        </p:blipFill>
        <p:spPr>
          <a:xfrm>
            <a:off x="758446" y="2457259"/>
            <a:ext cx="10769831" cy="1196411"/>
          </a:xfrm>
          <a:prstGeom prst="rect">
            <a:avLst/>
          </a:prstGeom>
        </p:spPr>
      </p:pic>
      <p:sp>
        <p:nvSpPr>
          <p:cNvPr id="2" name="Title 1">
            <a:extLst>
              <a:ext uri="{FF2B5EF4-FFF2-40B4-BE49-F238E27FC236}">
                <a16:creationId xmlns="" xmlns:a16="http://schemas.microsoft.com/office/drawing/2014/main" id="{C3D8EFCB-374C-4740-AAC5-A7B6D784FF28}"/>
              </a:ext>
            </a:extLst>
          </p:cNvPr>
          <p:cNvSpPr>
            <a:spLocks noGrp="1"/>
          </p:cNvSpPr>
          <p:nvPr>
            <p:ph type="title"/>
          </p:nvPr>
        </p:nvSpPr>
        <p:spPr>
          <a:xfrm>
            <a:off x="758446" y="52780"/>
            <a:ext cx="9720072" cy="1499616"/>
          </a:xfrm>
        </p:spPr>
        <p:txBody>
          <a:bodyPr>
            <a:normAutofit/>
          </a:bodyPr>
          <a:lstStyle/>
          <a:p>
            <a:r>
              <a:rPr lang="en-US" sz="4000" b="1" dirty="0">
                <a:solidFill>
                  <a:srgbClr val="2D6576"/>
                </a:solidFill>
                <a:latin typeface="Franklin Gothic Medium" panose="020B0603020102020204" pitchFamily="34" charset="0"/>
              </a:rPr>
              <a:t>Notre </a:t>
            </a:r>
            <a:r>
              <a:rPr lang="en-US" sz="4000" b="1" dirty="0" err="1">
                <a:solidFill>
                  <a:srgbClr val="2D6576"/>
                </a:solidFill>
                <a:latin typeface="Franklin Gothic Medium" panose="020B0603020102020204" pitchFamily="34" charset="0"/>
              </a:rPr>
              <a:t>approche</a:t>
            </a:r>
            <a:endParaRPr lang="en-US" sz="4000" b="1" dirty="0">
              <a:solidFill>
                <a:srgbClr val="2D6576"/>
              </a:solidFill>
              <a:latin typeface="Franklin Gothic Medium" panose="020B0603020102020204" pitchFamily="34" charset="0"/>
            </a:endParaRPr>
          </a:p>
        </p:txBody>
      </p:sp>
      <p:sp>
        <p:nvSpPr>
          <p:cNvPr id="3" name="Slide Number Placeholder 2"/>
          <p:cNvSpPr>
            <a:spLocks noGrp="1"/>
          </p:cNvSpPr>
          <p:nvPr>
            <p:ph type="sldNum" sz="quarter" idx="12"/>
          </p:nvPr>
        </p:nvSpPr>
        <p:spPr/>
        <p:txBody>
          <a:bodyPr/>
          <a:lstStyle/>
          <a:p>
            <a:fld id="{1D1AD188-3738-441A-AC94-D3DC541856D0}" type="slidenum">
              <a:rPr lang="en-CA" smtClean="0"/>
              <a:t>4</a:t>
            </a:fld>
            <a:endParaRPr lang="en-CA"/>
          </a:p>
        </p:txBody>
      </p:sp>
      <p:sp>
        <p:nvSpPr>
          <p:cNvPr id="18" name="TextBox 17"/>
          <p:cNvSpPr txBox="1"/>
          <p:nvPr/>
        </p:nvSpPr>
        <p:spPr>
          <a:xfrm>
            <a:off x="3745148" y="3993859"/>
            <a:ext cx="7676669" cy="738664"/>
          </a:xfrm>
          <a:prstGeom prst="rect">
            <a:avLst/>
          </a:prstGeom>
          <a:noFill/>
        </p:spPr>
        <p:txBody>
          <a:bodyPr wrap="square" rtlCol="0">
            <a:spAutoFit/>
          </a:bodyPr>
          <a:lstStyle/>
          <a:p>
            <a:r>
              <a:rPr lang="en-CA" sz="1400" dirty="0">
                <a:solidFill>
                  <a:schemeClr val="tx1">
                    <a:lumMod val="85000"/>
                    <a:lumOff val="15000"/>
                  </a:schemeClr>
                </a:solidFill>
                <a:latin typeface="Calibri" panose="020F0502020204030204" pitchFamily="34" charset="0"/>
                <a:cs typeface="Calibri" panose="020F0502020204030204" pitchFamily="34" charset="0"/>
              </a:rPr>
              <a:t>La CFP </a:t>
            </a:r>
            <a:r>
              <a:rPr lang="en-CA" sz="1400" dirty="0" err="1">
                <a:solidFill>
                  <a:schemeClr val="tx1">
                    <a:lumMod val="85000"/>
                    <a:lumOff val="15000"/>
                  </a:schemeClr>
                </a:solidFill>
                <a:latin typeface="Calibri" panose="020F0502020204030204" pitchFamily="34" charset="0"/>
                <a:cs typeface="Calibri" panose="020F0502020204030204" pitchFamily="34" charset="0"/>
              </a:rPr>
              <a:t>déploira</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une</a:t>
            </a:r>
            <a:r>
              <a:rPr lang="en-CA" sz="1400" dirty="0">
                <a:solidFill>
                  <a:schemeClr val="tx1">
                    <a:lumMod val="85000"/>
                    <a:lumOff val="15000"/>
                  </a:schemeClr>
                </a:solidFill>
                <a:latin typeface="Calibri" panose="020F0502020204030204" pitchFamily="34" charset="0"/>
                <a:cs typeface="Calibri" panose="020F0502020204030204" pitchFamily="34" charset="0"/>
              </a:rPr>
              <a:t> solution de </a:t>
            </a:r>
            <a:r>
              <a:rPr lang="en-CA" sz="1400" dirty="0" err="1">
                <a:solidFill>
                  <a:schemeClr val="tx1">
                    <a:lumMod val="85000"/>
                    <a:lumOff val="15000"/>
                  </a:schemeClr>
                </a:solidFill>
                <a:latin typeface="Calibri" panose="020F0502020204030204" pitchFamily="34" charset="0"/>
                <a:cs typeface="Calibri" panose="020F0502020204030204" pitchFamily="34" charset="0"/>
              </a:rPr>
              <a:t>recrutement</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numérique</a:t>
            </a:r>
            <a:r>
              <a:rPr lang="en-CA" sz="1400" dirty="0">
                <a:solidFill>
                  <a:schemeClr val="tx1">
                    <a:lumMod val="85000"/>
                    <a:lumOff val="15000"/>
                  </a:schemeClr>
                </a:solidFill>
                <a:latin typeface="Calibri" panose="020F0502020204030204" pitchFamily="34" charset="0"/>
                <a:cs typeface="Calibri" panose="020F0502020204030204" pitchFamily="34" charset="0"/>
              </a:rPr>
              <a:t> inclusive, </a:t>
            </a:r>
            <a:r>
              <a:rPr lang="en-CA" sz="1400" dirty="0" err="1">
                <a:solidFill>
                  <a:schemeClr val="tx1">
                    <a:lumMod val="85000"/>
                    <a:lumOff val="15000"/>
                  </a:schemeClr>
                </a:solidFill>
                <a:latin typeface="Calibri" panose="020F0502020204030204" pitchFamily="34" charset="0"/>
                <a:cs typeface="Calibri" panose="020F0502020204030204" pitchFamily="34" charset="0"/>
              </a:rPr>
              <a:t>moderne</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centrée</a:t>
            </a:r>
            <a:r>
              <a:rPr lang="en-CA" sz="1400" dirty="0">
                <a:solidFill>
                  <a:schemeClr val="tx1">
                    <a:lumMod val="85000"/>
                    <a:lumOff val="15000"/>
                  </a:schemeClr>
                </a:solidFill>
                <a:latin typeface="Calibri" panose="020F0502020204030204" pitchFamily="34" charset="0"/>
                <a:cs typeface="Calibri" panose="020F0502020204030204" pitchFamily="34" charset="0"/>
              </a:rPr>
              <a:t> sur </a:t>
            </a:r>
            <a:r>
              <a:rPr lang="en-CA" sz="1400" dirty="0" err="1">
                <a:solidFill>
                  <a:schemeClr val="tx1">
                    <a:lumMod val="85000"/>
                    <a:lumOff val="15000"/>
                  </a:schemeClr>
                </a:solidFill>
                <a:latin typeface="Calibri" panose="020F0502020204030204" pitchFamily="34" charset="0"/>
                <a:cs typeface="Calibri" panose="020F0502020204030204" pitchFamily="34" charset="0"/>
              </a:rPr>
              <a:t>l’utilisateur</a:t>
            </a:r>
            <a:r>
              <a:rPr lang="en-CA" sz="1400" dirty="0">
                <a:solidFill>
                  <a:schemeClr val="tx1">
                    <a:lumMod val="85000"/>
                    <a:lumOff val="15000"/>
                  </a:schemeClr>
                </a:solidFill>
                <a:latin typeface="Calibri" panose="020F0502020204030204" pitchFamily="34" charset="0"/>
                <a:cs typeface="Calibri" panose="020F0502020204030204" pitchFamily="34" charset="0"/>
              </a:rPr>
              <a:t> et </a:t>
            </a:r>
            <a:r>
              <a:rPr lang="en-CA" sz="1400" dirty="0" err="1">
                <a:solidFill>
                  <a:schemeClr val="tx1">
                    <a:lumMod val="85000"/>
                    <a:lumOff val="15000"/>
                  </a:schemeClr>
                </a:solidFill>
                <a:latin typeface="Calibri" panose="020F0502020204030204" pitchFamily="34" charset="0"/>
                <a:cs typeface="Calibri" panose="020F0502020204030204" pitchFamily="34" charset="0"/>
              </a:rPr>
              <a:t>harmonieuse</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Une</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approche</a:t>
            </a:r>
            <a:r>
              <a:rPr lang="en-CA" sz="1400" dirty="0">
                <a:solidFill>
                  <a:schemeClr val="tx1">
                    <a:lumMod val="85000"/>
                    <a:lumOff val="15000"/>
                  </a:schemeClr>
                </a:solidFill>
                <a:latin typeface="Calibri" panose="020F0502020204030204" pitchFamily="34" charset="0"/>
                <a:cs typeface="Calibri" panose="020F0502020204030204" pitchFamily="34" charset="0"/>
              </a:rPr>
              <a:t> par </a:t>
            </a:r>
            <a:r>
              <a:rPr lang="en-CA" sz="1400" dirty="0" err="1">
                <a:solidFill>
                  <a:schemeClr val="tx1">
                    <a:lumMod val="85000"/>
                    <a:lumOff val="15000"/>
                  </a:schemeClr>
                </a:solidFill>
                <a:latin typeface="Calibri" panose="020F0502020204030204" pitchFamily="34" charset="0"/>
                <a:cs typeface="Calibri" panose="020F0502020204030204" pitchFamily="34" charset="0"/>
              </a:rPr>
              <a:t>étapes</a:t>
            </a:r>
            <a:r>
              <a:rPr lang="en-CA" sz="1400" dirty="0">
                <a:solidFill>
                  <a:schemeClr val="tx1">
                    <a:lumMod val="85000"/>
                    <a:lumOff val="15000"/>
                  </a:schemeClr>
                </a:solidFill>
                <a:latin typeface="Calibri" panose="020F0502020204030204" pitchFamily="34" charset="0"/>
                <a:cs typeface="Calibri" panose="020F0502020204030204" pitchFamily="34" charset="0"/>
              </a:rPr>
              <a:t> sera </a:t>
            </a:r>
            <a:r>
              <a:rPr lang="en-CA" sz="1400" dirty="0" err="1">
                <a:solidFill>
                  <a:schemeClr val="tx1">
                    <a:lumMod val="85000"/>
                    <a:lumOff val="15000"/>
                  </a:schemeClr>
                </a:solidFill>
                <a:latin typeface="Calibri" panose="020F0502020204030204" pitchFamily="34" charset="0"/>
                <a:cs typeface="Calibri" panose="020F0502020204030204" pitchFamily="34" charset="0"/>
              </a:rPr>
              <a:t>utilisée</a:t>
            </a:r>
            <a:r>
              <a:rPr lang="en-CA" sz="1400" dirty="0">
                <a:solidFill>
                  <a:schemeClr val="tx1">
                    <a:lumMod val="85000"/>
                    <a:lumOff val="15000"/>
                  </a:schemeClr>
                </a:solidFill>
                <a:latin typeface="Calibri" panose="020F0502020204030204" pitchFamily="34" charset="0"/>
                <a:cs typeface="Calibri" panose="020F0502020204030204" pitchFamily="34" charset="0"/>
              </a:rPr>
              <a:t> pour </a:t>
            </a:r>
            <a:r>
              <a:rPr lang="en-CA" sz="1400" dirty="0" err="1">
                <a:solidFill>
                  <a:schemeClr val="tx1">
                    <a:lumMod val="85000"/>
                    <a:lumOff val="15000"/>
                  </a:schemeClr>
                </a:solidFill>
                <a:latin typeface="Calibri" panose="020F0502020204030204" pitchFamily="34" charset="0"/>
                <a:cs typeface="Calibri" panose="020F0502020204030204" pitchFamily="34" charset="0"/>
              </a:rPr>
              <a:t>garantir</a:t>
            </a:r>
            <a:r>
              <a:rPr lang="en-CA" sz="1400" dirty="0">
                <a:solidFill>
                  <a:schemeClr val="tx1">
                    <a:lumMod val="85000"/>
                    <a:lumOff val="15000"/>
                  </a:schemeClr>
                </a:solidFill>
                <a:latin typeface="Calibri" panose="020F0502020204030204" pitchFamily="34" charset="0"/>
                <a:cs typeface="Calibri" panose="020F0502020204030204" pitchFamily="34" charset="0"/>
              </a:rPr>
              <a:t> la </a:t>
            </a:r>
            <a:r>
              <a:rPr lang="en-CA" sz="1400" dirty="0" err="1">
                <a:solidFill>
                  <a:schemeClr val="tx1">
                    <a:lumMod val="85000"/>
                    <a:lumOff val="15000"/>
                  </a:schemeClr>
                </a:solidFill>
                <a:latin typeface="Calibri" panose="020F0502020204030204" pitchFamily="34" charset="0"/>
                <a:cs typeface="Calibri" panose="020F0502020204030204" pitchFamily="34" charset="0"/>
              </a:rPr>
              <a:t>stabilité</a:t>
            </a:r>
            <a:r>
              <a:rPr lang="en-CA" sz="1400" dirty="0">
                <a:solidFill>
                  <a:schemeClr val="tx1">
                    <a:lumMod val="85000"/>
                    <a:lumOff val="15000"/>
                  </a:schemeClr>
                </a:solidFill>
                <a:latin typeface="Calibri" panose="020F0502020204030204" pitchFamily="34" charset="0"/>
                <a:cs typeface="Calibri" panose="020F0502020204030204" pitchFamily="34" charset="0"/>
              </a:rPr>
              <a:t> de la plate-</a:t>
            </a:r>
            <a:r>
              <a:rPr lang="en-CA" sz="1400" dirty="0" err="1">
                <a:solidFill>
                  <a:schemeClr val="tx1">
                    <a:lumMod val="85000"/>
                    <a:lumOff val="15000"/>
                  </a:schemeClr>
                </a:solidFill>
                <a:latin typeface="Calibri" panose="020F0502020204030204" pitchFamily="34" charset="0"/>
                <a:cs typeface="Calibri" panose="020F0502020204030204" pitchFamily="34" charset="0"/>
              </a:rPr>
              <a:t>forme</a:t>
            </a:r>
            <a:r>
              <a:rPr lang="en-CA" sz="1400" dirty="0">
                <a:solidFill>
                  <a:schemeClr val="tx1">
                    <a:lumMod val="85000"/>
                    <a:lumOff val="15000"/>
                  </a:schemeClr>
                </a:solidFill>
                <a:latin typeface="Calibri" panose="020F0502020204030204" pitchFamily="34" charset="0"/>
                <a:cs typeface="Calibri" panose="020F0502020204030204" pitchFamily="34" charset="0"/>
              </a:rPr>
              <a:t> et de </a:t>
            </a:r>
            <a:r>
              <a:rPr lang="en-CA" sz="1400" dirty="0" err="1">
                <a:solidFill>
                  <a:schemeClr val="tx1">
                    <a:lumMod val="85000"/>
                    <a:lumOff val="15000"/>
                  </a:schemeClr>
                </a:solidFill>
                <a:latin typeface="Calibri" panose="020F0502020204030204" pitchFamily="34" charset="0"/>
                <a:cs typeface="Calibri" panose="020F0502020204030204" pitchFamily="34" charset="0"/>
              </a:rPr>
              <a:t>ses</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fonctionnalités</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9" name="TextBox 18"/>
          <p:cNvSpPr txBox="1"/>
          <p:nvPr/>
        </p:nvSpPr>
        <p:spPr>
          <a:xfrm>
            <a:off x="674787" y="4114197"/>
            <a:ext cx="2813958" cy="523220"/>
          </a:xfrm>
          <a:prstGeom prst="rect">
            <a:avLst/>
          </a:prstGeom>
          <a:noFill/>
        </p:spPr>
        <p:txBody>
          <a:bodyPr wrap="square" rtlCol="0">
            <a:spAutoFit/>
          </a:bodyPr>
          <a:lstStyle/>
          <a:p>
            <a:pPr algn="ctr"/>
            <a:r>
              <a:rPr lang="en-CA" sz="1400" b="1" dirty="0">
                <a:latin typeface="Calibri" panose="020F0502020204030204" pitchFamily="34" charset="0"/>
                <a:cs typeface="Calibri" panose="020F0502020204030204" pitchFamily="34" charset="0"/>
              </a:rPr>
              <a:t>Phase 1 </a:t>
            </a:r>
            <a:r>
              <a:rPr lang="en-CA" sz="1400" b="1" dirty="0" err="1">
                <a:latin typeface="Calibri" panose="020F0502020204030204" pitchFamily="34" charset="0"/>
                <a:cs typeface="Calibri" panose="020F0502020204030204" pitchFamily="34" charset="0"/>
              </a:rPr>
              <a:t>Déploiement</a:t>
            </a:r>
            <a:r>
              <a:rPr lang="en-CA" sz="1400" b="1" dirty="0">
                <a:latin typeface="Calibri" panose="020F0502020204030204" pitchFamily="34" charset="0"/>
                <a:cs typeface="Calibri" panose="020F0502020204030204" pitchFamily="34" charset="0"/>
              </a:rPr>
              <a:t> et stabilisation (2020-2021)</a:t>
            </a:r>
          </a:p>
        </p:txBody>
      </p:sp>
      <p:sp>
        <p:nvSpPr>
          <p:cNvPr id="20" name="TextBox 19"/>
          <p:cNvSpPr txBox="1"/>
          <p:nvPr/>
        </p:nvSpPr>
        <p:spPr>
          <a:xfrm>
            <a:off x="3721770" y="5358838"/>
            <a:ext cx="7676669" cy="738664"/>
          </a:xfrm>
          <a:prstGeom prst="rect">
            <a:avLst/>
          </a:prstGeom>
          <a:noFill/>
        </p:spPr>
        <p:txBody>
          <a:bodyPr wrap="square" rtlCol="0">
            <a:spAutoFit/>
          </a:bodyPr>
          <a:lstStyle/>
          <a:p>
            <a:r>
              <a:rPr lang="en-CA" sz="1400" dirty="0">
                <a:solidFill>
                  <a:schemeClr val="tx1">
                    <a:lumMod val="85000"/>
                    <a:lumOff val="15000"/>
                  </a:schemeClr>
                </a:solidFill>
                <a:latin typeface="Calibri" panose="020F0502020204030204" pitchFamily="34" charset="0"/>
                <a:cs typeface="Calibri" panose="020F0502020204030204" pitchFamily="34" charset="0"/>
              </a:rPr>
              <a:t>Au </a:t>
            </a:r>
            <a:r>
              <a:rPr lang="en-CA" sz="1400" dirty="0" err="1">
                <a:solidFill>
                  <a:schemeClr val="tx1">
                    <a:lumMod val="85000"/>
                    <a:lumOff val="15000"/>
                  </a:schemeClr>
                </a:solidFill>
                <a:latin typeface="Calibri" panose="020F0502020204030204" pitchFamily="34" charset="0"/>
                <a:cs typeface="Calibri" panose="020F0502020204030204" pitchFamily="34" charset="0"/>
              </a:rPr>
              <a:t>cours</a:t>
            </a:r>
            <a:r>
              <a:rPr lang="en-CA" sz="1400" dirty="0">
                <a:solidFill>
                  <a:schemeClr val="tx1">
                    <a:lumMod val="85000"/>
                    <a:lumOff val="15000"/>
                  </a:schemeClr>
                </a:solidFill>
                <a:latin typeface="Calibri" panose="020F0502020204030204" pitchFamily="34" charset="0"/>
                <a:cs typeface="Calibri" panose="020F0502020204030204" pitchFamily="34" charset="0"/>
              </a:rPr>
              <a:t> de </a:t>
            </a:r>
            <a:r>
              <a:rPr lang="en-CA" sz="1400" dirty="0" err="1">
                <a:solidFill>
                  <a:schemeClr val="tx1">
                    <a:lumMod val="85000"/>
                    <a:lumOff val="15000"/>
                  </a:schemeClr>
                </a:solidFill>
                <a:latin typeface="Calibri" panose="020F0502020204030204" pitchFamily="34" charset="0"/>
                <a:cs typeface="Calibri" panose="020F0502020204030204" pitchFamily="34" charset="0"/>
              </a:rPr>
              <a:t>cette</a:t>
            </a:r>
            <a:r>
              <a:rPr lang="en-CA" sz="1400" dirty="0">
                <a:solidFill>
                  <a:schemeClr val="tx1">
                    <a:lumMod val="85000"/>
                    <a:lumOff val="15000"/>
                  </a:schemeClr>
                </a:solidFill>
                <a:latin typeface="Calibri" panose="020F0502020204030204" pitchFamily="34" charset="0"/>
                <a:cs typeface="Calibri" panose="020F0502020204030204" pitchFamily="34" charset="0"/>
              </a:rPr>
              <a:t> phase, la CFP </a:t>
            </a:r>
            <a:r>
              <a:rPr lang="en-CA" sz="1400" dirty="0" err="1">
                <a:solidFill>
                  <a:schemeClr val="tx1">
                    <a:lumMod val="85000"/>
                    <a:lumOff val="15000"/>
                  </a:schemeClr>
                </a:solidFill>
                <a:latin typeface="Calibri" panose="020F0502020204030204" pitchFamily="34" charset="0"/>
                <a:cs typeface="Calibri" panose="020F0502020204030204" pitchFamily="34" charset="0"/>
              </a:rPr>
              <a:t>continuera</a:t>
            </a:r>
            <a:r>
              <a:rPr lang="en-CA" sz="1400" dirty="0">
                <a:solidFill>
                  <a:schemeClr val="tx1">
                    <a:lumMod val="85000"/>
                    <a:lumOff val="15000"/>
                  </a:schemeClr>
                </a:solidFill>
                <a:latin typeface="Calibri" panose="020F0502020204030204" pitchFamily="34" charset="0"/>
                <a:cs typeface="Calibri" panose="020F0502020204030204" pitchFamily="34" charset="0"/>
              </a:rPr>
              <a:t> de </a:t>
            </a:r>
            <a:r>
              <a:rPr lang="en-CA" sz="1400" dirty="0" err="1">
                <a:solidFill>
                  <a:schemeClr val="tx1">
                    <a:lumMod val="85000"/>
                    <a:lumOff val="15000"/>
                  </a:schemeClr>
                </a:solidFill>
                <a:latin typeface="Calibri" panose="020F0502020204030204" pitchFamily="34" charset="0"/>
                <a:cs typeface="Calibri" panose="020F0502020204030204" pitchFamily="34" charset="0"/>
              </a:rPr>
              <a:t>solliciter</a:t>
            </a:r>
            <a:r>
              <a:rPr lang="en-CA" sz="1400" dirty="0">
                <a:solidFill>
                  <a:schemeClr val="tx1">
                    <a:lumMod val="85000"/>
                    <a:lumOff val="15000"/>
                  </a:schemeClr>
                </a:solidFill>
                <a:latin typeface="Calibri" panose="020F0502020204030204" pitchFamily="34" charset="0"/>
                <a:cs typeface="Calibri" panose="020F0502020204030204" pitchFamily="34" charset="0"/>
              </a:rPr>
              <a:t> des </a:t>
            </a:r>
            <a:r>
              <a:rPr lang="en-CA" sz="1400" dirty="0" err="1">
                <a:solidFill>
                  <a:schemeClr val="tx1">
                    <a:lumMod val="85000"/>
                    <a:lumOff val="15000"/>
                  </a:schemeClr>
                </a:solidFill>
                <a:latin typeface="Calibri" panose="020F0502020204030204" pitchFamily="34" charset="0"/>
                <a:cs typeface="Calibri" panose="020F0502020204030204" pitchFamily="34" charset="0"/>
              </a:rPr>
              <a:t>commentaires</a:t>
            </a:r>
            <a:r>
              <a:rPr lang="en-CA" sz="1400" dirty="0">
                <a:solidFill>
                  <a:schemeClr val="tx1">
                    <a:lumMod val="85000"/>
                    <a:lumOff val="15000"/>
                  </a:schemeClr>
                </a:solidFill>
                <a:latin typeface="Calibri" panose="020F0502020204030204" pitchFamily="34" charset="0"/>
                <a:cs typeface="Calibri" panose="020F0502020204030204" pitchFamily="34" charset="0"/>
              </a:rPr>
              <a:t> sur la nouvelle solution de </a:t>
            </a:r>
            <a:r>
              <a:rPr lang="en-CA" sz="1400" dirty="0" err="1">
                <a:solidFill>
                  <a:schemeClr val="tx1">
                    <a:lumMod val="85000"/>
                    <a:lumOff val="15000"/>
                  </a:schemeClr>
                </a:solidFill>
                <a:latin typeface="Calibri" panose="020F0502020204030204" pitchFamily="34" charset="0"/>
                <a:cs typeface="Calibri" panose="020F0502020204030204" pitchFamily="34" charset="0"/>
              </a:rPr>
              <a:t>recrutement</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afin</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d’apporter</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d’autres</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améliorations</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dans</a:t>
            </a:r>
            <a:r>
              <a:rPr lang="en-CA" sz="1400" dirty="0">
                <a:solidFill>
                  <a:schemeClr val="tx1">
                    <a:lumMod val="85000"/>
                    <a:lumOff val="15000"/>
                  </a:schemeClr>
                </a:solidFill>
                <a:latin typeface="Calibri" panose="020F0502020204030204" pitchFamily="34" charset="0"/>
                <a:cs typeface="Calibri" panose="020F0502020204030204" pitchFamily="34" charset="0"/>
              </a:rPr>
              <a:t> les </a:t>
            </a:r>
            <a:r>
              <a:rPr lang="en-CA" sz="1400" dirty="0" err="1">
                <a:solidFill>
                  <a:schemeClr val="tx1">
                    <a:lumMod val="85000"/>
                    <a:lumOff val="15000"/>
                  </a:schemeClr>
                </a:solidFill>
                <a:latin typeface="Calibri" panose="020F0502020204030204" pitchFamily="34" charset="0"/>
                <a:cs typeface="Calibri" panose="020F0502020204030204" pitchFamily="34" charset="0"/>
              </a:rPr>
              <a:t>domaines</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clés</a:t>
            </a:r>
            <a:r>
              <a:rPr lang="en-CA" sz="1400" dirty="0">
                <a:solidFill>
                  <a:schemeClr val="tx1">
                    <a:lumMod val="85000"/>
                    <a:lumOff val="15000"/>
                  </a:schemeClr>
                </a:solidFill>
                <a:latin typeface="Calibri" panose="020F0502020204030204" pitchFamily="34" charset="0"/>
                <a:cs typeface="Calibri" panose="020F0502020204030204" pitchFamily="34" charset="0"/>
              </a:rPr>
              <a:t> et </a:t>
            </a:r>
            <a:r>
              <a:rPr lang="en-CA" sz="1400" dirty="0" err="1">
                <a:solidFill>
                  <a:schemeClr val="tx1">
                    <a:lumMod val="85000"/>
                    <a:lumOff val="15000"/>
                  </a:schemeClr>
                </a:solidFill>
                <a:latin typeface="Calibri" panose="020F0502020204030204" pitchFamily="34" charset="0"/>
                <a:cs typeface="Calibri" panose="020F0502020204030204" pitchFamily="34" charset="0"/>
              </a:rPr>
              <a:t>d’améliorer</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l’expérience</a:t>
            </a:r>
            <a:r>
              <a:rPr lang="en-CA" sz="1400" dirty="0">
                <a:solidFill>
                  <a:schemeClr val="tx1">
                    <a:lumMod val="85000"/>
                    <a:lumOff val="15000"/>
                  </a:schemeClr>
                </a:solidFill>
                <a:latin typeface="Calibri" panose="020F0502020204030204" pitchFamily="34" charset="0"/>
                <a:cs typeface="Calibri" panose="020F0502020204030204" pitchFamily="34" charset="0"/>
              </a:rPr>
              <a:t> des </a:t>
            </a:r>
            <a:r>
              <a:rPr lang="en-CA" sz="1400" dirty="0" err="1">
                <a:solidFill>
                  <a:schemeClr val="tx1">
                    <a:lumMod val="85000"/>
                    <a:lumOff val="15000"/>
                  </a:schemeClr>
                </a:solidFill>
                <a:latin typeface="Calibri" panose="020F0502020204030204" pitchFamily="34" charset="0"/>
                <a:cs typeface="Calibri" panose="020F0502020204030204" pitchFamily="34" charset="0"/>
              </a:rPr>
              <a:t>utilisateurs</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1" name="Rectangle 20"/>
          <p:cNvSpPr/>
          <p:nvPr/>
        </p:nvSpPr>
        <p:spPr>
          <a:xfrm>
            <a:off x="779588" y="5476967"/>
            <a:ext cx="2738147" cy="523220"/>
          </a:xfrm>
          <a:prstGeom prst="rect">
            <a:avLst/>
          </a:prstGeom>
        </p:spPr>
        <p:txBody>
          <a:bodyPr wrap="square">
            <a:spAutoFit/>
          </a:bodyPr>
          <a:lstStyle/>
          <a:p>
            <a:pPr algn="ctr"/>
            <a:r>
              <a:rPr lang="en-CA"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Phase 2 </a:t>
            </a:r>
            <a:r>
              <a:rPr lang="en-CA" sz="1400" b="1" dirty="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Gestion</a:t>
            </a:r>
            <a:r>
              <a:rPr lang="en-CA"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du </a:t>
            </a:r>
            <a:r>
              <a:rPr lang="en-CA" sz="1400" b="1" dirty="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produit</a:t>
            </a:r>
            <a:r>
              <a:rPr lang="en-CA"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(2021-2022 et au-</a:t>
            </a:r>
            <a:r>
              <a:rPr lang="en-CA" sz="1400" b="1" dirty="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delà</a:t>
            </a:r>
            <a:r>
              <a:rPr lang="en-CA"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t>
            </a:r>
            <a:endParaRPr lang="en-CA" sz="1400" b="1"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6"/>
          <a:srcRect l="551" t="4120" r="752" b="4794"/>
          <a:stretch/>
        </p:blipFill>
        <p:spPr>
          <a:xfrm>
            <a:off x="734938" y="1160463"/>
            <a:ext cx="10793340" cy="1215267"/>
          </a:xfrm>
          <a:prstGeom prst="rect">
            <a:avLst/>
          </a:prstGeom>
        </p:spPr>
      </p:pic>
      <p:sp>
        <p:nvSpPr>
          <p:cNvPr id="17" name="TextBox 16"/>
          <p:cNvSpPr txBox="1"/>
          <p:nvPr/>
        </p:nvSpPr>
        <p:spPr>
          <a:xfrm>
            <a:off x="674787" y="1537279"/>
            <a:ext cx="2813958" cy="523220"/>
          </a:xfrm>
          <a:prstGeom prst="rect">
            <a:avLst/>
          </a:prstGeom>
          <a:noFill/>
        </p:spPr>
        <p:txBody>
          <a:bodyPr wrap="square" rtlCol="0">
            <a:spAutoFit/>
          </a:bodyPr>
          <a:lstStyle/>
          <a:p>
            <a:pPr algn="ctr"/>
            <a:r>
              <a:rPr lang="en-CA" sz="1400" b="1" dirty="0">
                <a:solidFill>
                  <a:schemeClr val="tx1">
                    <a:lumMod val="85000"/>
                    <a:lumOff val="15000"/>
                  </a:schemeClr>
                </a:solidFill>
                <a:latin typeface="Calibri" panose="020F0502020204030204" pitchFamily="34" charset="0"/>
                <a:cs typeface="Calibri" panose="020F0502020204030204" pitchFamily="34" charset="0"/>
              </a:rPr>
              <a:t>Phase 0 </a:t>
            </a:r>
            <a:r>
              <a:rPr lang="en-CA" sz="1400" b="1" dirty="0" err="1">
                <a:solidFill>
                  <a:schemeClr val="tx1">
                    <a:lumMod val="85000"/>
                    <a:lumOff val="15000"/>
                  </a:schemeClr>
                </a:solidFill>
                <a:latin typeface="Calibri" panose="020F0502020204030204" pitchFamily="34" charset="0"/>
                <a:cs typeface="Calibri" panose="020F0502020204030204" pitchFamily="34" charset="0"/>
              </a:rPr>
              <a:t>Découverte</a:t>
            </a:r>
            <a:r>
              <a:rPr lang="en-CA" sz="1400" b="1" dirty="0">
                <a:solidFill>
                  <a:schemeClr val="tx1">
                    <a:lumMod val="85000"/>
                    <a:lumOff val="15000"/>
                  </a:schemeClr>
                </a:solidFill>
                <a:latin typeface="Calibri" panose="020F0502020204030204" pitchFamily="34" charset="0"/>
                <a:cs typeface="Calibri" panose="020F0502020204030204" pitchFamily="34" charset="0"/>
              </a:rPr>
              <a:t> </a:t>
            </a:r>
            <a:r>
              <a:rPr lang="en-CA" sz="1400" b="1" dirty="0" err="1">
                <a:solidFill>
                  <a:schemeClr val="tx1">
                    <a:lumMod val="85000"/>
                    <a:lumOff val="15000"/>
                  </a:schemeClr>
                </a:solidFill>
                <a:latin typeface="Calibri" panose="020F0502020204030204" pitchFamily="34" charset="0"/>
                <a:cs typeface="Calibri" panose="020F0502020204030204" pitchFamily="34" charset="0"/>
              </a:rPr>
              <a:t>pré-projet</a:t>
            </a:r>
            <a:endParaRPr lang="en-CA" sz="1400" b="1" dirty="0">
              <a:solidFill>
                <a:schemeClr val="tx1">
                  <a:lumMod val="85000"/>
                  <a:lumOff val="15000"/>
                </a:schemeClr>
              </a:solidFill>
              <a:latin typeface="Calibri" panose="020F0502020204030204" pitchFamily="34" charset="0"/>
              <a:cs typeface="Calibri" panose="020F0502020204030204" pitchFamily="34" charset="0"/>
            </a:endParaRPr>
          </a:p>
          <a:p>
            <a:pPr algn="ctr"/>
            <a:r>
              <a:rPr lang="en-CA" sz="1400" b="1" dirty="0">
                <a:solidFill>
                  <a:schemeClr val="tx1">
                    <a:lumMod val="85000"/>
                    <a:lumOff val="15000"/>
                  </a:schemeClr>
                </a:solidFill>
                <a:latin typeface="Calibri" panose="020F0502020204030204" pitchFamily="34" charset="0"/>
                <a:cs typeface="Calibri" panose="020F0502020204030204" pitchFamily="34" charset="0"/>
              </a:rPr>
              <a:t>(</a:t>
            </a:r>
            <a:r>
              <a:rPr lang="en-CA" sz="1400" b="1" dirty="0" err="1">
                <a:solidFill>
                  <a:schemeClr val="tx1">
                    <a:lumMod val="85000"/>
                    <a:lumOff val="15000"/>
                  </a:schemeClr>
                </a:solidFill>
                <a:latin typeface="Calibri" panose="020F0502020204030204" pitchFamily="34" charset="0"/>
                <a:cs typeface="Calibri" panose="020F0502020204030204" pitchFamily="34" charset="0"/>
              </a:rPr>
              <a:t>Partie</a:t>
            </a:r>
            <a:r>
              <a:rPr lang="en-CA" sz="1400" b="1" dirty="0">
                <a:solidFill>
                  <a:schemeClr val="tx1">
                    <a:lumMod val="85000"/>
                    <a:lumOff val="15000"/>
                  </a:schemeClr>
                </a:solidFill>
                <a:latin typeface="Calibri" panose="020F0502020204030204" pitchFamily="34" charset="0"/>
                <a:cs typeface="Calibri" panose="020F0502020204030204" pitchFamily="34" charset="0"/>
              </a:rPr>
              <a:t> 1 : 2018-2019) </a:t>
            </a:r>
          </a:p>
        </p:txBody>
      </p:sp>
      <p:sp>
        <p:nvSpPr>
          <p:cNvPr id="16" name="TextBox 15"/>
          <p:cNvSpPr txBox="1"/>
          <p:nvPr/>
        </p:nvSpPr>
        <p:spPr>
          <a:xfrm>
            <a:off x="3721770" y="1214113"/>
            <a:ext cx="7532914" cy="1169551"/>
          </a:xfrm>
          <a:prstGeom prst="rect">
            <a:avLst/>
          </a:prstGeom>
          <a:noFill/>
        </p:spPr>
        <p:txBody>
          <a:bodyPr wrap="square" rtlCol="0">
            <a:spAutoFit/>
          </a:bodyPr>
          <a:lstStyle/>
          <a:p>
            <a:r>
              <a:rPr lang="en-CA" sz="1400" dirty="0">
                <a:solidFill>
                  <a:schemeClr val="tx1">
                    <a:lumMod val="85000"/>
                    <a:lumOff val="15000"/>
                  </a:schemeClr>
                </a:solidFill>
                <a:latin typeface="Calibri" panose="020F0502020204030204" pitchFamily="34" charset="0"/>
                <a:cs typeface="Calibri" panose="020F0502020204030204" pitchFamily="34" charset="0"/>
              </a:rPr>
              <a:t>La phase de </a:t>
            </a:r>
            <a:r>
              <a:rPr lang="en-CA" sz="1400" dirty="0" err="1">
                <a:solidFill>
                  <a:schemeClr val="tx1">
                    <a:lumMod val="85000"/>
                    <a:lumOff val="15000"/>
                  </a:schemeClr>
                </a:solidFill>
                <a:latin typeface="Calibri" panose="020F0502020204030204" pitchFamily="34" charset="0"/>
                <a:cs typeface="Calibri" panose="020F0502020204030204" pitchFamily="34" charset="0"/>
              </a:rPr>
              <a:t>pré-projet</a:t>
            </a:r>
            <a:r>
              <a:rPr lang="en-CA" sz="1400" dirty="0">
                <a:solidFill>
                  <a:schemeClr val="tx1">
                    <a:lumMod val="85000"/>
                    <a:lumOff val="15000"/>
                  </a:schemeClr>
                </a:solidFill>
                <a:latin typeface="Calibri" panose="020F0502020204030204" pitchFamily="34" charset="0"/>
                <a:cs typeface="Calibri" panose="020F0502020204030204" pitchFamily="34" charset="0"/>
              </a:rPr>
              <a:t> vise à </a:t>
            </a:r>
            <a:r>
              <a:rPr lang="en-CA" sz="1400" dirty="0" err="1">
                <a:solidFill>
                  <a:schemeClr val="tx1">
                    <a:lumMod val="85000"/>
                    <a:lumOff val="15000"/>
                  </a:schemeClr>
                </a:solidFill>
                <a:latin typeface="Calibri" panose="020F0502020204030204" pitchFamily="34" charset="0"/>
                <a:cs typeface="Calibri" panose="020F0502020204030204" pitchFamily="34" charset="0"/>
              </a:rPr>
              <a:t>receuillir</a:t>
            </a:r>
            <a:r>
              <a:rPr lang="en-CA" sz="1400" dirty="0">
                <a:solidFill>
                  <a:schemeClr val="tx1">
                    <a:lumMod val="85000"/>
                    <a:lumOff val="15000"/>
                  </a:schemeClr>
                </a:solidFill>
                <a:latin typeface="Calibri" panose="020F0502020204030204" pitchFamily="34" charset="0"/>
                <a:cs typeface="Calibri" panose="020F0502020204030204" pitchFamily="34" charset="0"/>
              </a:rPr>
              <a:t> de </a:t>
            </a:r>
            <a:r>
              <a:rPr lang="en-CA" sz="1400" dirty="0" err="1">
                <a:solidFill>
                  <a:schemeClr val="tx1">
                    <a:lumMod val="85000"/>
                    <a:lumOff val="15000"/>
                  </a:schemeClr>
                </a:solidFill>
                <a:latin typeface="Calibri" panose="020F0502020204030204" pitchFamily="34" charset="0"/>
                <a:cs typeface="Calibri" panose="020F0502020204030204" pitchFamily="34" charset="0"/>
              </a:rPr>
              <a:t>l’information</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p>
          <a:p>
            <a:endParaRPr lang="en-CA" sz="1400" dirty="0">
              <a:solidFill>
                <a:schemeClr val="tx1">
                  <a:lumMod val="85000"/>
                  <a:lumOff val="15000"/>
                </a:schemeClr>
              </a:solidFill>
              <a:latin typeface="Calibri" panose="020F0502020204030204" pitchFamily="34" charset="0"/>
              <a:cs typeface="Calibri" panose="020F0502020204030204" pitchFamily="34" charset="0"/>
            </a:endParaRPr>
          </a:p>
          <a:p>
            <a:pPr marL="171450" indent="-171450" defTabSz="268288">
              <a:buFont typeface="Arial" panose="020B0604020202020204" pitchFamily="34" charset="0"/>
              <a:buChar char="•"/>
            </a:pPr>
            <a:r>
              <a:rPr lang="en-CA" sz="1400" dirty="0">
                <a:solidFill>
                  <a:schemeClr val="tx1">
                    <a:lumMod val="85000"/>
                    <a:lumOff val="15000"/>
                  </a:schemeClr>
                </a:solidFill>
                <a:latin typeface="Calibri" panose="020F0502020204030204" pitchFamily="34" charset="0"/>
                <a:cs typeface="Calibri" panose="020F0502020204030204" pitchFamily="34" charset="0"/>
              </a:rPr>
              <a:t>sur les </a:t>
            </a:r>
            <a:r>
              <a:rPr lang="en-CA" sz="1400" dirty="0" err="1">
                <a:solidFill>
                  <a:schemeClr val="tx1">
                    <a:lumMod val="85000"/>
                    <a:lumOff val="15000"/>
                  </a:schemeClr>
                </a:solidFill>
                <a:latin typeface="Calibri" panose="020F0502020204030204" pitchFamily="34" charset="0"/>
                <a:cs typeface="Calibri" panose="020F0502020204030204" pitchFamily="34" charset="0"/>
              </a:rPr>
              <a:t>besoins</a:t>
            </a:r>
            <a:r>
              <a:rPr lang="en-CA" sz="1400" dirty="0">
                <a:solidFill>
                  <a:schemeClr val="tx1">
                    <a:lumMod val="85000"/>
                    <a:lumOff val="15000"/>
                  </a:schemeClr>
                </a:solidFill>
                <a:latin typeface="Calibri" panose="020F0502020204030204" pitchFamily="34" charset="0"/>
                <a:cs typeface="Calibri" panose="020F0502020204030204" pitchFamily="34" charset="0"/>
              </a:rPr>
              <a:t> des </a:t>
            </a:r>
            <a:r>
              <a:rPr lang="en-CA" sz="1400" dirty="0" err="1">
                <a:solidFill>
                  <a:schemeClr val="tx1">
                    <a:lumMod val="85000"/>
                    <a:lumOff val="15000"/>
                  </a:schemeClr>
                </a:solidFill>
                <a:latin typeface="Calibri" panose="020F0502020204030204" pitchFamily="34" charset="0"/>
                <a:cs typeface="Calibri" panose="020F0502020204030204" pitchFamily="34" charset="0"/>
              </a:rPr>
              <a:t>chercheurs</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d’emplois</a:t>
            </a:r>
            <a:r>
              <a:rPr lang="en-CA" sz="1400" dirty="0">
                <a:solidFill>
                  <a:schemeClr val="tx1">
                    <a:lumMod val="85000"/>
                    <a:lumOff val="15000"/>
                  </a:schemeClr>
                </a:solidFill>
                <a:latin typeface="Calibri" panose="020F0502020204030204" pitchFamily="34" charset="0"/>
                <a:cs typeface="Calibri" panose="020F0502020204030204" pitchFamily="34" charset="0"/>
              </a:rPr>
              <a:t>, des </a:t>
            </a:r>
            <a:r>
              <a:rPr lang="en-CA" sz="1400" dirty="0" err="1">
                <a:solidFill>
                  <a:schemeClr val="tx1">
                    <a:lumMod val="85000"/>
                    <a:lumOff val="15000"/>
                  </a:schemeClr>
                </a:solidFill>
                <a:latin typeface="Calibri" panose="020F0502020204030204" pitchFamily="34" charset="0"/>
                <a:cs typeface="Calibri" panose="020F0502020204030204" pitchFamily="34" charset="0"/>
              </a:rPr>
              <a:t>gestionnaires</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d’embauche</a:t>
            </a:r>
            <a:r>
              <a:rPr lang="en-CA" sz="1400" dirty="0">
                <a:solidFill>
                  <a:schemeClr val="tx1">
                    <a:lumMod val="85000"/>
                    <a:lumOff val="15000"/>
                  </a:schemeClr>
                </a:solidFill>
                <a:latin typeface="Calibri" panose="020F0502020204030204" pitchFamily="34" charset="0"/>
                <a:cs typeface="Calibri" panose="020F0502020204030204" pitchFamily="34" charset="0"/>
              </a:rPr>
              <a:t>, des </a:t>
            </a:r>
            <a:r>
              <a:rPr lang="en-CA" sz="1400" dirty="0" err="1">
                <a:solidFill>
                  <a:schemeClr val="tx1">
                    <a:lumMod val="85000"/>
                    <a:lumOff val="15000"/>
                  </a:schemeClr>
                </a:solidFill>
                <a:latin typeface="Calibri" panose="020F0502020204030204" pitchFamily="34" charset="0"/>
                <a:cs typeface="Calibri" panose="020F0502020204030204" pitchFamily="34" charset="0"/>
              </a:rPr>
              <a:t>professionnels</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en</a:t>
            </a:r>
            <a:r>
              <a:rPr lang="en-CA" sz="1400" dirty="0">
                <a:solidFill>
                  <a:schemeClr val="tx1">
                    <a:lumMod val="85000"/>
                    <a:lumOff val="15000"/>
                  </a:schemeClr>
                </a:solidFill>
                <a:latin typeface="Calibri" panose="020F0502020204030204" pitchFamily="34" charset="0"/>
                <a:cs typeface="Calibri" panose="020F0502020204030204" pitchFamily="34" charset="0"/>
              </a:rPr>
              <a:t> RH et des parties </a:t>
            </a:r>
            <a:r>
              <a:rPr lang="en-CA" sz="1400" dirty="0" err="1">
                <a:solidFill>
                  <a:schemeClr val="tx1">
                    <a:lumMod val="85000"/>
                    <a:lumOff val="15000"/>
                  </a:schemeClr>
                </a:solidFill>
                <a:latin typeface="Calibri" panose="020F0502020204030204" pitchFamily="34" charset="0"/>
                <a:cs typeface="Calibri" panose="020F0502020204030204" pitchFamily="34" charset="0"/>
              </a:rPr>
              <a:t>prenantes</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a:p>
            <a:pPr marL="171450" indent="-171450" defTabSz="268288">
              <a:buFont typeface="Arial" panose="020B0604020202020204" pitchFamily="34" charset="0"/>
              <a:buChar char="•"/>
            </a:pPr>
            <a:r>
              <a:rPr lang="en-CA" sz="1400" dirty="0">
                <a:solidFill>
                  <a:schemeClr val="tx1">
                    <a:lumMod val="85000"/>
                    <a:lumOff val="15000"/>
                  </a:schemeClr>
                </a:solidFill>
                <a:latin typeface="Calibri" panose="020F0502020204030204" pitchFamily="34" charset="0"/>
                <a:cs typeface="Calibri" panose="020F0502020204030204" pitchFamily="34" charset="0"/>
              </a:rPr>
              <a:t>de </a:t>
            </a:r>
            <a:r>
              <a:rPr lang="en-CA" sz="1400" dirty="0" err="1">
                <a:solidFill>
                  <a:schemeClr val="tx1">
                    <a:lumMod val="85000"/>
                    <a:lumOff val="15000"/>
                  </a:schemeClr>
                </a:solidFill>
                <a:latin typeface="Calibri" panose="020F0502020204030204" pitchFamily="34" charset="0"/>
                <a:cs typeface="Calibri" panose="020F0502020204030204" pitchFamily="34" charset="0"/>
              </a:rPr>
              <a:t>l’industrie</a:t>
            </a:r>
            <a:r>
              <a:rPr lang="en-CA" sz="1400" dirty="0">
                <a:solidFill>
                  <a:schemeClr val="tx1">
                    <a:lumMod val="85000"/>
                    <a:lumOff val="15000"/>
                  </a:schemeClr>
                </a:solidFill>
                <a:latin typeface="Calibri" panose="020F0502020204030204" pitchFamily="34" charset="0"/>
                <a:cs typeface="Calibri" panose="020F0502020204030204" pitchFamily="34" charset="0"/>
              </a:rPr>
              <a:t> sur </a:t>
            </a:r>
            <a:r>
              <a:rPr lang="en-CA" sz="1400" dirty="0" err="1">
                <a:solidFill>
                  <a:schemeClr val="tx1">
                    <a:lumMod val="85000"/>
                    <a:lumOff val="15000"/>
                  </a:schemeClr>
                </a:solidFill>
                <a:latin typeface="Calibri" panose="020F0502020204030204" pitchFamily="34" charset="0"/>
                <a:cs typeface="Calibri" panose="020F0502020204030204" pitchFamily="34" charset="0"/>
              </a:rPr>
              <a:t>ce</a:t>
            </a:r>
            <a:r>
              <a:rPr lang="en-CA" sz="1400" dirty="0">
                <a:solidFill>
                  <a:schemeClr val="tx1">
                    <a:lumMod val="85000"/>
                    <a:lumOff val="15000"/>
                  </a:schemeClr>
                </a:solidFill>
                <a:latin typeface="Calibri" panose="020F0502020204030204" pitchFamily="34" charset="0"/>
                <a:cs typeface="Calibri" panose="020F0502020204030204" pitchFamily="34" charset="0"/>
              </a:rPr>
              <a:t> qui </a:t>
            </a:r>
            <a:r>
              <a:rPr lang="en-CA" sz="1400" dirty="0" err="1">
                <a:solidFill>
                  <a:schemeClr val="tx1">
                    <a:lumMod val="85000"/>
                    <a:lumOff val="15000"/>
                  </a:schemeClr>
                </a:solidFill>
                <a:latin typeface="Calibri" panose="020F0502020204030204" pitchFamily="34" charset="0"/>
                <a:cs typeface="Calibri" panose="020F0502020204030204" pitchFamily="34" charset="0"/>
              </a:rPr>
              <a:t>existe</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actuellement</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dans</a:t>
            </a:r>
            <a:r>
              <a:rPr lang="en-CA" sz="1400" dirty="0">
                <a:solidFill>
                  <a:schemeClr val="tx1">
                    <a:lumMod val="85000"/>
                    <a:lumOff val="15000"/>
                  </a:schemeClr>
                </a:solidFill>
                <a:latin typeface="Calibri" panose="020F0502020204030204" pitchFamily="34" charset="0"/>
                <a:cs typeface="Calibri" panose="020F0502020204030204" pitchFamily="34" charset="0"/>
              </a:rPr>
              <a:t> le </a:t>
            </a:r>
            <a:r>
              <a:rPr lang="en-CA" sz="1400" dirty="0" err="1">
                <a:solidFill>
                  <a:schemeClr val="tx1">
                    <a:lumMod val="85000"/>
                    <a:lumOff val="15000"/>
                  </a:schemeClr>
                </a:solidFill>
                <a:latin typeface="Calibri" panose="020F0502020204030204" pitchFamily="34" charset="0"/>
                <a:cs typeface="Calibri" panose="020F0502020204030204" pitchFamily="34" charset="0"/>
              </a:rPr>
              <a:t>secteur</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privé</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comme</a:t>
            </a:r>
            <a:r>
              <a:rPr lang="en-CA" sz="1400" dirty="0">
                <a:solidFill>
                  <a:schemeClr val="tx1">
                    <a:lumMod val="85000"/>
                    <a:lumOff val="15000"/>
                  </a:schemeClr>
                </a:solidFill>
                <a:latin typeface="Calibri" panose="020F0502020204030204" pitchFamily="34" charset="0"/>
                <a:cs typeface="Calibri" panose="020F0502020204030204" pitchFamily="34" charset="0"/>
              </a:rPr>
              <a:t> solution de </a:t>
            </a:r>
            <a:r>
              <a:rPr lang="en-CA" sz="1400" dirty="0" err="1">
                <a:solidFill>
                  <a:schemeClr val="tx1">
                    <a:lumMod val="85000"/>
                    <a:lumOff val="15000"/>
                  </a:schemeClr>
                </a:solidFill>
                <a:latin typeface="Calibri" panose="020F0502020204030204" pitchFamily="34" charset="0"/>
                <a:cs typeface="Calibri" panose="020F0502020204030204" pitchFamily="34" charset="0"/>
              </a:rPr>
              <a:t>recrutement</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5" name="TextBox 14"/>
          <p:cNvSpPr txBox="1"/>
          <p:nvPr/>
        </p:nvSpPr>
        <p:spPr>
          <a:xfrm>
            <a:off x="3745148" y="2583799"/>
            <a:ext cx="7532914" cy="954107"/>
          </a:xfrm>
          <a:prstGeom prst="rect">
            <a:avLst/>
          </a:prstGeom>
          <a:noFill/>
        </p:spPr>
        <p:txBody>
          <a:bodyPr wrap="square" rtlCol="0">
            <a:spAutoFit/>
          </a:bodyPr>
          <a:lstStyle/>
          <a:p>
            <a:r>
              <a:rPr lang="en-CA" sz="1400" dirty="0" err="1">
                <a:solidFill>
                  <a:schemeClr val="tx1">
                    <a:lumMod val="85000"/>
                    <a:lumOff val="15000"/>
                  </a:schemeClr>
                </a:solidFill>
                <a:latin typeface="Calibri" panose="020F0502020204030204" pitchFamily="34" charset="0"/>
                <a:cs typeface="Calibri" panose="020F0502020204030204" pitchFamily="34" charset="0"/>
              </a:rPr>
              <a:t>Évaluer</a:t>
            </a:r>
            <a:r>
              <a:rPr lang="en-CA" sz="1400" dirty="0">
                <a:solidFill>
                  <a:schemeClr val="tx1">
                    <a:lumMod val="85000"/>
                    <a:lumOff val="15000"/>
                  </a:schemeClr>
                </a:solidFill>
                <a:latin typeface="Calibri" panose="020F0502020204030204" pitchFamily="34" charset="0"/>
                <a:cs typeface="Calibri" panose="020F0502020204030204" pitchFamily="34" charset="0"/>
              </a:rPr>
              <a:t> et examiner </a:t>
            </a:r>
            <a:r>
              <a:rPr lang="en-CA" sz="1400" dirty="0" err="1">
                <a:solidFill>
                  <a:schemeClr val="tx1">
                    <a:lumMod val="85000"/>
                    <a:lumOff val="15000"/>
                  </a:schemeClr>
                </a:solidFill>
                <a:latin typeface="Calibri" panose="020F0502020204030204" pitchFamily="34" charset="0"/>
                <a:cs typeface="Calibri" panose="020F0502020204030204" pitchFamily="34" charset="0"/>
              </a:rPr>
              <a:t>l’analyse</a:t>
            </a:r>
            <a:r>
              <a:rPr lang="en-CA" sz="1400" dirty="0">
                <a:solidFill>
                  <a:schemeClr val="tx1">
                    <a:lumMod val="85000"/>
                    <a:lumOff val="15000"/>
                  </a:schemeClr>
                </a:solidFill>
                <a:latin typeface="Calibri" panose="020F0502020204030204" pitchFamily="34" charset="0"/>
                <a:cs typeface="Calibri" panose="020F0502020204030204" pitchFamily="34" charset="0"/>
              </a:rPr>
              <a:t> des options pour </a:t>
            </a:r>
            <a:r>
              <a:rPr lang="en-CA" sz="1400" dirty="0" err="1">
                <a:solidFill>
                  <a:schemeClr val="tx1">
                    <a:lumMod val="85000"/>
                    <a:lumOff val="15000"/>
                  </a:schemeClr>
                </a:solidFill>
                <a:latin typeface="Calibri" panose="020F0502020204030204" pitchFamily="34" charset="0"/>
                <a:cs typeface="Calibri" panose="020F0502020204030204" pitchFamily="34" charset="0"/>
              </a:rPr>
              <a:t>déterminer</a:t>
            </a:r>
            <a:r>
              <a:rPr lang="en-CA" sz="1400" dirty="0">
                <a:solidFill>
                  <a:schemeClr val="tx1">
                    <a:lumMod val="85000"/>
                    <a:lumOff val="15000"/>
                  </a:schemeClr>
                </a:solidFill>
                <a:latin typeface="Calibri" panose="020F0502020204030204" pitchFamily="34" charset="0"/>
                <a:cs typeface="Calibri" panose="020F0502020204030204" pitchFamily="34" charset="0"/>
              </a:rPr>
              <a:t> la </a:t>
            </a:r>
            <a:r>
              <a:rPr lang="en-CA" sz="1400" dirty="0" err="1">
                <a:solidFill>
                  <a:schemeClr val="tx1">
                    <a:lumMod val="85000"/>
                    <a:lumOff val="15000"/>
                  </a:schemeClr>
                </a:solidFill>
                <a:latin typeface="Calibri" panose="020F0502020204030204" pitchFamily="34" charset="0"/>
                <a:cs typeface="Calibri" panose="020F0502020204030204" pitchFamily="34" charset="0"/>
              </a:rPr>
              <a:t>voie</a:t>
            </a:r>
            <a:r>
              <a:rPr lang="en-CA" sz="1400" dirty="0">
                <a:solidFill>
                  <a:schemeClr val="tx1">
                    <a:lumMod val="85000"/>
                    <a:lumOff val="15000"/>
                  </a:schemeClr>
                </a:solidFill>
                <a:latin typeface="Calibri" panose="020F0502020204030204" pitchFamily="34" charset="0"/>
                <a:cs typeface="Calibri" panose="020F0502020204030204" pitchFamily="34" charset="0"/>
              </a:rPr>
              <a:t> à </a:t>
            </a:r>
            <a:r>
              <a:rPr lang="en-CA" sz="1400" dirty="0" err="1">
                <a:solidFill>
                  <a:schemeClr val="tx1">
                    <a:lumMod val="85000"/>
                    <a:lumOff val="15000"/>
                  </a:schemeClr>
                </a:solidFill>
                <a:latin typeface="Calibri" panose="020F0502020204030204" pitchFamily="34" charset="0"/>
                <a:cs typeface="Calibri" panose="020F0502020204030204" pitchFamily="34" charset="0"/>
              </a:rPr>
              <a:t>suivre</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qu’il</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s’agisse</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d’acheter</a:t>
            </a:r>
            <a:r>
              <a:rPr lang="en-CA" sz="1400" dirty="0">
                <a:solidFill>
                  <a:schemeClr val="tx1">
                    <a:lumMod val="85000"/>
                    <a:lumOff val="15000"/>
                  </a:schemeClr>
                </a:solidFill>
                <a:latin typeface="Calibri" panose="020F0502020204030204" pitchFamily="34" charset="0"/>
                <a:cs typeface="Calibri" panose="020F0502020204030204" pitchFamily="34" charset="0"/>
              </a:rPr>
              <a:t>, de </a:t>
            </a:r>
            <a:r>
              <a:rPr lang="en-CA" sz="1400" dirty="0" err="1">
                <a:solidFill>
                  <a:schemeClr val="tx1">
                    <a:lumMod val="85000"/>
                    <a:lumOff val="15000"/>
                  </a:schemeClr>
                </a:solidFill>
                <a:latin typeface="Calibri" panose="020F0502020204030204" pitchFamily="34" charset="0"/>
                <a:cs typeface="Calibri" panose="020F0502020204030204" pitchFamily="34" charset="0"/>
              </a:rPr>
              <a:t>bâtir</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ou</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d’une</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combinaison</a:t>
            </a:r>
            <a:r>
              <a:rPr lang="en-CA" sz="1400" dirty="0">
                <a:solidFill>
                  <a:schemeClr val="tx1">
                    <a:lumMod val="85000"/>
                    <a:lumOff val="15000"/>
                  </a:schemeClr>
                </a:solidFill>
                <a:latin typeface="Calibri" panose="020F0502020204030204" pitchFamily="34" charset="0"/>
                <a:cs typeface="Calibri" panose="020F0502020204030204" pitchFamily="34" charset="0"/>
              </a:rPr>
              <a:t> des </a:t>
            </a:r>
            <a:r>
              <a:rPr lang="en-CA" sz="1400" dirty="0" err="1">
                <a:solidFill>
                  <a:schemeClr val="tx1">
                    <a:lumMod val="85000"/>
                    <a:lumOff val="15000"/>
                  </a:schemeClr>
                </a:solidFill>
                <a:latin typeface="Calibri" panose="020F0502020204030204" pitchFamily="34" charset="0"/>
                <a:cs typeface="Calibri" panose="020F0502020204030204" pitchFamily="34" charset="0"/>
              </a:rPr>
              <a:t>deux</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a:p>
            <a:endParaRPr lang="en-CA" sz="1400" dirty="0">
              <a:solidFill>
                <a:schemeClr val="tx1">
                  <a:lumMod val="85000"/>
                  <a:lumOff val="15000"/>
                </a:schemeClr>
              </a:solidFill>
              <a:latin typeface="Calibri" panose="020F0502020204030204" pitchFamily="34" charset="0"/>
              <a:cs typeface="Calibri" panose="020F0502020204030204" pitchFamily="34" charset="0"/>
            </a:endParaRPr>
          </a:p>
          <a:p>
            <a:r>
              <a:rPr lang="en-CA" sz="1400" dirty="0" err="1">
                <a:solidFill>
                  <a:schemeClr val="tx1">
                    <a:lumMod val="85000"/>
                    <a:lumOff val="15000"/>
                  </a:schemeClr>
                </a:solidFill>
                <a:latin typeface="Calibri" panose="020F0502020204030204" pitchFamily="34" charset="0"/>
                <a:cs typeface="Calibri" panose="020F0502020204030204" pitchFamily="34" charset="0"/>
              </a:rPr>
              <a:t>Essais</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smtClean="0">
                <a:solidFill>
                  <a:schemeClr val="tx1">
                    <a:lumMod val="85000"/>
                    <a:lumOff val="15000"/>
                  </a:schemeClr>
                </a:solidFill>
                <a:latin typeface="Calibri" panose="020F0502020204030204" pitchFamily="34" charset="0"/>
                <a:cs typeface="Calibri" panose="020F0502020204030204" pitchFamily="34" charset="0"/>
              </a:rPr>
              <a:t>des solutions </a:t>
            </a:r>
            <a:r>
              <a:rPr lang="en-CA" sz="1400" dirty="0">
                <a:solidFill>
                  <a:schemeClr val="tx1">
                    <a:lumMod val="85000"/>
                    <a:lumOff val="15000"/>
                  </a:schemeClr>
                </a:solidFill>
                <a:latin typeface="Calibri" panose="020F0502020204030204" pitchFamily="34" charset="0"/>
                <a:cs typeface="Calibri" panose="020F0502020204030204" pitchFamily="34" charset="0"/>
              </a:rPr>
              <a:t>avec des </a:t>
            </a:r>
            <a:r>
              <a:rPr lang="en-CA" sz="1400" dirty="0" err="1">
                <a:solidFill>
                  <a:schemeClr val="tx1">
                    <a:lumMod val="85000"/>
                    <a:lumOff val="15000"/>
                  </a:schemeClr>
                </a:solidFill>
                <a:latin typeface="Calibri" panose="020F0502020204030204" pitchFamily="34" charset="0"/>
                <a:cs typeface="Calibri" panose="020F0502020204030204" pitchFamily="34" charset="0"/>
              </a:rPr>
              <a:t>ministères</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sélectionnés</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3" name="TextBox 22"/>
          <p:cNvSpPr txBox="1"/>
          <p:nvPr/>
        </p:nvSpPr>
        <p:spPr>
          <a:xfrm>
            <a:off x="674787" y="2794575"/>
            <a:ext cx="2813958" cy="523220"/>
          </a:xfrm>
          <a:prstGeom prst="rect">
            <a:avLst/>
          </a:prstGeom>
          <a:noFill/>
        </p:spPr>
        <p:txBody>
          <a:bodyPr wrap="square" rtlCol="0">
            <a:spAutoFit/>
          </a:bodyPr>
          <a:lstStyle/>
          <a:p>
            <a:pPr algn="ctr"/>
            <a:r>
              <a:rPr lang="en-CA" sz="1400" b="1" dirty="0">
                <a:solidFill>
                  <a:schemeClr val="tx1">
                    <a:lumMod val="85000"/>
                    <a:lumOff val="15000"/>
                  </a:schemeClr>
                </a:solidFill>
                <a:latin typeface="Calibri" panose="020F0502020204030204" pitchFamily="34" charset="0"/>
                <a:cs typeface="Calibri" panose="020F0502020204030204" pitchFamily="34" charset="0"/>
              </a:rPr>
              <a:t>Phase 0 </a:t>
            </a:r>
            <a:r>
              <a:rPr lang="en-CA" sz="1400" b="1" dirty="0" err="1">
                <a:solidFill>
                  <a:schemeClr val="tx1">
                    <a:lumMod val="85000"/>
                    <a:lumOff val="15000"/>
                  </a:schemeClr>
                </a:solidFill>
                <a:latin typeface="Calibri" panose="020F0502020204030204" pitchFamily="34" charset="0"/>
                <a:cs typeface="Calibri" panose="020F0502020204030204" pitchFamily="34" charset="0"/>
              </a:rPr>
              <a:t>Découverte</a:t>
            </a:r>
            <a:r>
              <a:rPr lang="en-CA" sz="1400" b="1" dirty="0">
                <a:solidFill>
                  <a:schemeClr val="tx1">
                    <a:lumMod val="85000"/>
                    <a:lumOff val="15000"/>
                  </a:schemeClr>
                </a:solidFill>
                <a:latin typeface="Calibri" panose="020F0502020204030204" pitchFamily="34" charset="0"/>
                <a:cs typeface="Calibri" panose="020F0502020204030204" pitchFamily="34" charset="0"/>
              </a:rPr>
              <a:t> </a:t>
            </a:r>
            <a:r>
              <a:rPr lang="en-CA" sz="1400" b="1" dirty="0" err="1">
                <a:solidFill>
                  <a:schemeClr val="tx1">
                    <a:lumMod val="85000"/>
                    <a:lumOff val="15000"/>
                  </a:schemeClr>
                </a:solidFill>
                <a:latin typeface="Calibri" panose="020F0502020204030204" pitchFamily="34" charset="0"/>
                <a:cs typeface="Calibri" panose="020F0502020204030204" pitchFamily="34" charset="0"/>
              </a:rPr>
              <a:t>pré-projet</a:t>
            </a:r>
            <a:endParaRPr lang="en-CA" sz="1400" b="1" dirty="0">
              <a:solidFill>
                <a:schemeClr val="tx1">
                  <a:lumMod val="85000"/>
                  <a:lumOff val="15000"/>
                </a:schemeClr>
              </a:solidFill>
              <a:latin typeface="Calibri" panose="020F0502020204030204" pitchFamily="34" charset="0"/>
              <a:cs typeface="Calibri" panose="020F0502020204030204" pitchFamily="34" charset="0"/>
            </a:endParaRPr>
          </a:p>
          <a:p>
            <a:pPr algn="ctr"/>
            <a:r>
              <a:rPr lang="en-CA" sz="1400" b="1" dirty="0">
                <a:solidFill>
                  <a:schemeClr val="tx1">
                    <a:lumMod val="85000"/>
                    <a:lumOff val="15000"/>
                  </a:schemeClr>
                </a:solidFill>
                <a:latin typeface="Calibri" panose="020F0502020204030204" pitchFamily="34" charset="0"/>
                <a:cs typeface="Calibri" panose="020F0502020204030204" pitchFamily="34" charset="0"/>
              </a:rPr>
              <a:t>(</a:t>
            </a:r>
            <a:r>
              <a:rPr lang="en-CA" sz="1400" b="1" dirty="0" err="1">
                <a:solidFill>
                  <a:schemeClr val="tx1">
                    <a:lumMod val="85000"/>
                    <a:lumOff val="15000"/>
                  </a:schemeClr>
                </a:solidFill>
                <a:latin typeface="Calibri" panose="020F0502020204030204" pitchFamily="34" charset="0"/>
                <a:cs typeface="Calibri" panose="020F0502020204030204" pitchFamily="34" charset="0"/>
              </a:rPr>
              <a:t>Partie</a:t>
            </a:r>
            <a:r>
              <a:rPr lang="en-CA" sz="1400" b="1" dirty="0">
                <a:solidFill>
                  <a:schemeClr val="tx1">
                    <a:lumMod val="85000"/>
                    <a:lumOff val="15000"/>
                  </a:schemeClr>
                </a:solidFill>
                <a:latin typeface="Calibri" panose="020F0502020204030204" pitchFamily="34" charset="0"/>
                <a:cs typeface="Calibri" panose="020F0502020204030204" pitchFamily="34" charset="0"/>
              </a:rPr>
              <a:t> 2 : 2019-2020) </a:t>
            </a:r>
          </a:p>
        </p:txBody>
      </p:sp>
    </p:spTree>
    <p:extLst>
      <p:ext uri="{BB962C8B-B14F-4D97-AF65-F5344CB8AC3E}">
        <p14:creationId xmlns:p14="http://schemas.microsoft.com/office/powerpoint/2010/main" val="3187273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b="1" dirty="0">
                <a:solidFill>
                  <a:srgbClr val="2D6576"/>
                </a:solidFill>
                <a:latin typeface="Franklin Gothic Medium" panose="020B0603020102020204" pitchFamily="34" charset="0"/>
              </a:rPr>
              <a:t>Notre travail est basé sur les normes numériques du </a:t>
            </a:r>
            <a:r>
              <a:rPr lang="fr-CA" sz="4000" b="1" dirty="0" err="1">
                <a:solidFill>
                  <a:srgbClr val="2D6576"/>
                </a:solidFill>
                <a:latin typeface="Franklin Gothic Medium" panose="020B0603020102020204" pitchFamily="34" charset="0"/>
              </a:rPr>
              <a:t>gc</a:t>
            </a:r>
            <a:endParaRPr lang="en-CA" sz="4000" dirty="0"/>
          </a:p>
        </p:txBody>
      </p:sp>
      <p:pic>
        <p:nvPicPr>
          <p:cNvPr id="4" name="Content Placeholder 3"/>
          <p:cNvPicPr>
            <a:picLocks noGrp="1" noChangeAspect="1"/>
          </p:cNvPicPr>
          <p:nvPr>
            <p:ph idx="1"/>
          </p:nvPr>
        </p:nvPicPr>
        <p:blipFill rotWithShape="1">
          <a:blip r:embed="rId3"/>
          <a:srcRect t="27430" r="-184"/>
          <a:stretch/>
        </p:blipFill>
        <p:spPr>
          <a:xfrm>
            <a:off x="1456238" y="2084832"/>
            <a:ext cx="8855852" cy="4215479"/>
          </a:xfrm>
          <a:prstGeom prst="rect">
            <a:avLst/>
          </a:prstGeom>
        </p:spPr>
      </p:pic>
      <p:sp>
        <p:nvSpPr>
          <p:cNvPr id="3" name="Slide Number Placeholder 2"/>
          <p:cNvSpPr>
            <a:spLocks noGrp="1"/>
          </p:cNvSpPr>
          <p:nvPr>
            <p:ph type="sldNum" sz="quarter" idx="12"/>
          </p:nvPr>
        </p:nvSpPr>
        <p:spPr/>
        <p:txBody>
          <a:bodyPr/>
          <a:lstStyle/>
          <a:p>
            <a:r>
              <a:rPr lang="en-CA" smtClean="0"/>
              <a:t>- </a:t>
            </a:r>
            <a:fld id="{21CC6D84-8C7B-491C-8C35-A6BFC79968FD}" type="slidenum">
              <a:rPr lang="en-CA" smtClean="0"/>
              <a:pPr/>
              <a:t>5</a:t>
            </a:fld>
            <a:r>
              <a:rPr lang="en-CA" smtClean="0"/>
              <a:t> -</a:t>
            </a:r>
            <a:endParaRPr lang="en-CA" dirty="0"/>
          </a:p>
        </p:txBody>
      </p:sp>
      <p:pic>
        <p:nvPicPr>
          <p:cNvPr id="5" name="Image 4"/>
          <p:cNvPicPr>
            <a:picLocks noChangeAspect="1"/>
          </p:cNvPicPr>
          <p:nvPr/>
        </p:nvPicPr>
        <p:blipFill>
          <a:blip r:embed="rId4"/>
          <a:stretch>
            <a:fillRect/>
          </a:stretch>
        </p:blipFill>
        <p:spPr>
          <a:xfrm>
            <a:off x="782595" y="1830527"/>
            <a:ext cx="10054738" cy="4914497"/>
          </a:xfrm>
          <a:prstGeom prst="rect">
            <a:avLst/>
          </a:prstGeom>
        </p:spPr>
      </p:pic>
    </p:spTree>
    <p:extLst>
      <p:ext uri="{BB962C8B-B14F-4D97-AF65-F5344CB8AC3E}">
        <p14:creationId xmlns:p14="http://schemas.microsoft.com/office/powerpoint/2010/main" val="4074544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b="1" dirty="0">
                <a:solidFill>
                  <a:srgbClr val="2D6576"/>
                </a:solidFill>
                <a:latin typeface="Franklin Gothic Medium" panose="020B0603020102020204" pitchFamily="34" charset="0"/>
              </a:rPr>
              <a:t>En partenariat avec le SCT…</a:t>
            </a:r>
            <a:endParaRPr lang="en-CA" sz="4000" b="1" dirty="0">
              <a:solidFill>
                <a:srgbClr val="2D6576"/>
              </a:solidFill>
              <a:latin typeface="Franklin Gothic Medium" panose="020B0603020102020204" pitchFamily="34" charset="0"/>
            </a:endParaRPr>
          </a:p>
        </p:txBody>
      </p:sp>
      <p:sp>
        <p:nvSpPr>
          <p:cNvPr id="3" name="Content Placeholder 2"/>
          <p:cNvSpPr>
            <a:spLocks noGrp="1"/>
          </p:cNvSpPr>
          <p:nvPr>
            <p:ph idx="1"/>
          </p:nvPr>
        </p:nvSpPr>
        <p:spPr>
          <a:xfrm>
            <a:off x="1024128" y="2084832"/>
            <a:ext cx="9720073" cy="3712800"/>
          </a:xfrm>
        </p:spPr>
        <p:txBody>
          <a:bodyPr>
            <a:normAutofit fontScale="92500" lnSpcReduction="10000"/>
          </a:bodyPr>
          <a:lstStyle/>
          <a:p>
            <a:r>
              <a:rPr lang="en-CA" sz="2800" dirty="0">
                <a:latin typeface="Calibri" panose="020F0502020204030204" pitchFamily="34" charset="0"/>
              </a:rPr>
              <a:t>Grâce à un </a:t>
            </a:r>
            <a:r>
              <a:rPr lang="en-CA" sz="2800" dirty="0" err="1" smtClean="0">
                <a:latin typeface="Calibri" panose="020F0502020204030204" pitchFamily="34" charset="0"/>
              </a:rPr>
              <a:t>solide</a:t>
            </a:r>
            <a:r>
              <a:rPr lang="en-CA" sz="2800" dirty="0" smtClean="0">
                <a:latin typeface="Calibri" panose="020F0502020204030204" pitchFamily="34" charset="0"/>
              </a:rPr>
              <a:t> </a:t>
            </a:r>
            <a:r>
              <a:rPr lang="en-CA" sz="2800" dirty="0" err="1" smtClean="0">
                <a:latin typeface="Calibri" panose="020F0502020204030204" pitchFamily="34" charset="0"/>
              </a:rPr>
              <a:t>partenariat</a:t>
            </a:r>
            <a:r>
              <a:rPr lang="en-CA" sz="2800">
                <a:latin typeface="Calibri" panose="020F0502020204030204" pitchFamily="34" charset="0"/>
              </a:rPr>
              <a:t> </a:t>
            </a:r>
            <a:r>
              <a:rPr lang="en-CA" sz="2800" smtClean="0">
                <a:latin typeface="Calibri" panose="020F0502020204030204" pitchFamily="34" charset="0"/>
              </a:rPr>
              <a:t>avec </a:t>
            </a:r>
            <a:r>
              <a:rPr lang="en-CA" sz="2800" dirty="0">
                <a:latin typeface="Calibri" panose="020F0502020204030204" pitchFamily="34" charset="0"/>
              </a:rPr>
              <a:t>le SCT, nous </a:t>
            </a:r>
            <a:r>
              <a:rPr lang="en-CA" sz="2800" dirty="0" err="1">
                <a:latin typeface="Calibri" panose="020F0502020204030204" pitchFamily="34" charset="0"/>
              </a:rPr>
              <a:t>assurons</a:t>
            </a:r>
            <a:r>
              <a:rPr lang="en-CA" sz="2800" dirty="0">
                <a:latin typeface="Calibri" panose="020F0502020204030204" pitchFamily="34" charset="0"/>
              </a:rPr>
              <a:t> </a:t>
            </a:r>
            <a:r>
              <a:rPr lang="en-CA" sz="2800" dirty="0" err="1">
                <a:latin typeface="Calibri" panose="020F0502020204030204" pitchFamily="34" charset="0"/>
              </a:rPr>
              <a:t>l’alignement</a:t>
            </a:r>
            <a:r>
              <a:rPr lang="en-CA" sz="2800" dirty="0">
                <a:latin typeface="Calibri" panose="020F0502020204030204" pitchFamily="34" charset="0"/>
              </a:rPr>
              <a:t> avec </a:t>
            </a:r>
            <a:r>
              <a:rPr lang="en-CA" sz="2800" dirty="0" err="1">
                <a:latin typeface="Calibri" panose="020F0502020204030204" pitchFamily="34" charset="0"/>
              </a:rPr>
              <a:t>l’initiative</a:t>
            </a:r>
            <a:r>
              <a:rPr lang="en-CA" sz="2800" dirty="0">
                <a:latin typeface="Calibri" panose="020F0502020204030204" pitchFamily="34" charset="0"/>
              </a:rPr>
              <a:t> de RH et de </a:t>
            </a:r>
            <a:r>
              <a:rPr lang="en-CA" sz="2800" dirty="0" err="1">
                <a:latin typeface="Calibri" panose="020F0502020204030204" pitchFamily="34" charset="0"/>
              </a:rPr>
              <a:t>paye</a:t>
            </a:r>
            <a:r>
              <a:rPr lang="en-CA" sz="2800" dirty="0">
                <a:latin typeface="Calibri" panose="020F0502020204030204" pitchFamily="34" charset="0"/>
              </a:rPr>
              <a:t> de la </a:t>
            </a:r>
            <a:r>
              <a:rPr lang="en-CA" sz="2800" dirty="0" err="1">
                <a:latin typeface="Calibri" panose="020F0502020204030204" pitchFamily="34" charset="0"/>
              </a:rPr>
              <a:t>prochaine</a:t>
            </a:r>
            <a:r>
              <a:rPr lang="en-CA" sz="2800" dirty="0">
                <a:latin typeface="Calibri" panose="020F0502020204030204" pitchFamily="34" charset="0"/>
              </a:rPr>
              <a:t> </a:t>
            </a:r>
            <a:r>
              <a:rPr lang="en-CA" sz="2800" dirty="0" err="1">
                <a:latin typeface="Calibri" panose="020F0502020204030204" pitchFamily="34" charset="0"/>
              </a:rPr>
              <a:t>génération</a:t>
            </a:r>
            <a:r>
              <a:rPr lang="en-CA" sz="2800" dirty="0">
                <a:latin typeface="Calibri" panose="020F0502020204030204" pitchFamily="34" charset="0"/>
              </a:rPr>
              <a:t> </a:t>
            </a:r>
            <a:r>
              <a:rPr lang="en-CA" sz="2800" dirty="0" err="1">
                <a:latin typeface="Calibri" panose="020F0502020204030204" pitchFamily="34" charset="0"/>
              </a:rPr>
              <a:t>vers</a:t>
            </a:r>
            <a:r>
              <a:rPr lang="en-CA" sz="2800" dirty="0">
                <a:latin typeface="Calibri" panose="020F0502020204030204" pitchFamily="34" charset="0"/>
              </a:rPr>
              <a:t> un </a:t>
            </a:r>
            <a:r>
              <a:rPr lang="en-CA" sz="2800" dirty="0" err="1">
                <a:latin typeface="Calibri" panose="020F0502020204030204" pitchFamily="34" charset="0"/>
              </a:rPr>
              <a:t>objectif</a:t>
            </a:r>
            <a:r>
              <a:rPr lang="en-CA" sz="2800" dirty="0">
                <a:latin typeface="Calibri" panose="020F0502020204030204" pitchFamily="34" charset="0"/>
              </a:rPr>
              <a:t> </a:t>
            </a:r>
            <a:r>
              <a:rPr lang="en-CA" sz="2800" dirty="0" err="1">
                <a:latin typeface="Calibri" panose="020F0502020204030204" pitchFamily="34" charset="0"/>
              </a:rPr>
              <a:t>commun</a:t>
            </a:r>
            <a:r>
              <a:rPr lang="en-CA" sz="2800" dirty="0">
                <a:latin typeface="Calibri" panose="020F0502020204030204" pitchFamily="34" charset="0"/>
              </a:rPr>
              <a:t>, à savoir </a:t>
            </a:r>
            <a:r>
              <a:rPr lang="en-CA" sz="2800" dirty="0" err="1">
                <a:latin typeface="Calibri" panose="020F0502020204030204" pitchFamily="34" charset="0"/>
              </a:rPr>
              <a:t>une</a:t>
            </a:r>
            <a:r>
              <a:rPr lang="en-CA" sz="2800" dirty="0">
                <a:latin typeface="Calibri" panose="020F0502020204030204" pitchFamily="34" charset="0"/>
              </a:rPr>
              <a:t> solution </a:t>
            </a:r>
            <a:r>
              <a:rPr lang="en-CA" sz="2800" dirty="0" err="1">
                <a:latin typeface="Calibri" panose="020F0502020204030204" pitchFamily="34" charset="0"/>
              </a:rPr>
              <a:t>harmonieuse</a:t>
            </a:r>
            <a:r>
              <a:rPr lang="en-CA" sz="2800" dirty="0">
                <a:latin typeface="Calibri" panose="020F0502020204030204" pitchFamily="34" charset="0"/>
              </a:rPr>
              <a:t> du début à la fin qui place les </a:t>
            </a:r>
            <a:r>
              <a:rPr lang="en-CA" sz="2800" dirty="0" err="1">
                <a:latin typeface="Calibri" panose="020F0502020204030204" pitchFamily="34" charset="0"/>
              </a:rPr>
              <a:t>utilisateurs</a:t>
            </a:r>
            <a:r>
              <a:rPr lang="en-CA" sz="2800" dirty="0">
                <a:latin typeface="Calibri" panose="020F0502020204030204" pitchFamily="34" charset="0"/>
              </a:rPr>
              <a:t> au premier plan.</a:t>
            </a:r>
          </a:p>
          <a:p>
            <a:endParaRPr lang="en-CA" sz="1400" dirty="0">
              <a:latin typeface="Calibri" panose="020F0502020204030204" pitchFamily="34" charset="0"/>
            </a:endParaRPr>
          </a:p>
          <a:p>
            <a:pPr>
              <a:buClr>
                <a:srgbClr val="4D9EB7"/>
              </a:buClr>
              <a:buFont typeface="Wingdings" panose="05000000000000000000" pitchFamily="2" charset="2"/>
              <a:buChar char="Ø"/>
            </a:pPr>
            <a:r>
              <a:rPr lang="en-CA" sz="2000" dirty="0" err="1">
                <a:latin typeface="Calibri" panose="020F0502020204030204" pitchFamily="34" charset="0"/>
              </a:rPr>
              <a:t>Collaborer</a:t>
            </a:r>
            <a:r>
              <a:rPr lang="en-CA" sz="2000" dirty="0">
                <a:latin typeface="Calibri" panose="020F0502020204030204" pitchFamily="34" charset="0"/>
              </a:rPr>
              <a:t> avec les </a:t>
            </a:r>
            <a:r>
              <a:rPr lang="en-CA" sz="2000" dirty="0" err="1">
                <a:latin typeface="Calibri" panose="020F0502020204030204" pitchFamily="34" charset="0"/>
              </a:rPr>
              <a:t>responsables</a:t>
            </a:r>
            <a:r>
              <a:rPr lang="en-CA" sz="2000" dirty="0">
                <a:latin typeface="Calibri" panose="020F0502020204030204" pitchFamily="34" charset="0"/>
              </a:rPr>
              <a:t> de </a:t>
            </a:r>
            <a:r>
              <a:rPr lang="en-CA" sz="2000" dirty="0" err="1">
                <a:latin typeface="Calibri" panose="020F0502020204030204" pitchFamily="34" charset="0"/>
              </a:rPr>
              <a:t>ProGen</a:t>
            </a:r>
            <a:r>
              <a:rPr lang="en-CA" sz="2000" dirty="0">
                <a:latin typeface="Calibri" panose="020F0502020204030204" pitchFamily="34" charset="0"/>
              </a:rPr>
              <a:t> au </a:t>
            </a:r>
            <a:r>
              <a:rPr lang="en-CA" sz="2000" dirty="0" err="1">
                <a:latin typeface="Calibri" panose="020F0502020204030204" pitchFamily="34" charset="0"/>
              </a:rPr>
              <a:t>niveau</a:t>
            </a:r>
            <a:r>
              <a:rPr lang="en-CA" sz="2000" dirty="0">
                <a:latin typeface="Calibri" panose="020F0502020204030204" pitchFamily="34" charset="0"/>
              </a:rPr>
              <a:t> SMA et DG pour assurer </a:t>
            </a:r>
            <a:r>
              <a:rPr lang="en-CA" sz="2000" dirty="0" err="1">
                <a:latin typeface="Calibri" panose="020F0502020204030204" pitchFamily="34" charset="0"/>
              </a:rPr>
              <a:t>une</a:t>
            </a:r>
            <a:r>
              <a:rPr lang="en-CA" sz="2000" dirty="0">
                <a:latin typeface="Calibri" panose="020F0502020204030204" pitchFamily="34" charset="0"/>
              </a:rPr>
              <a:t> </a:t>
            </a:r>
            <a:r>
              <a:rPr lang="en-CA" sz="2000" dirty="0" err="1">
                <a:latin typeface="Calibri" panose="020F0502020204030204" pitchFamily="34" charset="0"/>
              </a:rPr>
              <a:t>approche</a:t>
            </a:r>
            <a:r>
              <a:rPr lang="en-CA" sz="2000" dirty="0">
                <a:latin typeface="Calibri" panose="020F0502020204030204" pitchFamily="34" charset="0"/>
              </a:rPr>
              <a:t> </a:t>
            </a:r>
            <a:r>
              <a:rPr lang="en-CA" sz="2000" dirty="0" err="1">
                <a:latin typeface="Calibri" panose="020F0502020204030204" pitchFamily="34" charset="0"/>
              </a:rPr>
              <a:t>unifiée</a:t>
            </a:r>
            <a:endParaRPr lang="en-CA" sz="2000" dirty="0">
              <a:latin typeface="Calibri" panose="020F0502020204030204" pitchFamily="34" charset="0"/>
            </a:endParaRPr>
          </a:p>
          <a:p>
            <a:pPr>
              <a:buClr>
                <a:srgbClr val="4D9EB7"/>
              </a:buClr>
              <a:buFont typeface="Wingdings" panose="05000000000000000000" pitchFamily="2" charset="2"/>
              <a:buChar char="Ø"/>
            </a:pPr>
            <a:r>
              <a:rPr lang="en-CA" sz="2000" dirty="0" err="1">
                <a:latin typeface="Calibri" panose="020F0502020204030204" pitchFamily="34" charset="0"/>
              </a:rPr>
              <a:t>Tirer</a:t>
            </a:r>
            <a:r>
              <a:rPr lang="en-CA" sz="2000" dirty="0">
                <a:latin typeface="Calibri" panose="020F0502020204030204" pitchFamily="34" charset="0"/>
              </a:rPr>
              <a:t> </a:t>
            </a:r>
            <a:r>
              <a:rPr lang="en-CA" sz="2000" dirty="0" err="1">
                <a:latin typeface="Calibri" panose="020F0502020204030204" pitchFamily="34" charset="0"/>
              </a:rPr>
              <a:t>parti</a:t>
            </a:r>
            <a:r>
              <a:rPr lang="en-CA" sz="2000" dirty="0">
                <a:latin typeface="Calibri" panose="020F0502020204030204" pitchFamily="34" charset="0"/>
              </a:rPr>
              <a:t> de la </a:t>
            </a:r>
            <a:r>
              <a:rPr lang="en-CA" sz="2000" dirty="0" err="1">
                <a:latin typeface="Calibri" panose="020F0502020204030204" pitchFamily="34" charset="0"/>
              </a:rPr>
              <a:t>gouvernance</a:t>
            </a:r>
            <a:r>
              <a:rPr lang="en-CA" sz="2000" dirty="0">
                <a:latin typeface="Calibri" panose="020F0502020204030204" pitchFamily="34" charset="0"/>
              </a:rPr>
              <a:t> </a:t>
            </a:r>
            <a:r>
              <a:rPr lang="en-CA" sz="2000" dirty="0" err="1">
                <a:latin typeface="Calibri" panose="020F0502020204030204" pitchFamily="34" charset="0"/>
              </a:rPr>
              <a:t>existante</a:t>
            </a:r>
            <a:r>
              <a:rPr lang="en-CA" sz="2000" dirty="0">
                <a:latin typeface="Calibri" panose="020F0502020204030204" pitchFamily="34" charset="0"/>
              </a:rPr>
              <a:t> </a:t>
            </a:r>
            <a:r>
              <a:rPr lang="en-CA" sz="2000" dirty="0" err="1">
                <a:latin typeface="Calibri" panose="020F0502020204030204" pitchFamily="34" charset="0"/>
              </a:rPr>
              <a:t>telle</a:t>
            </a:r>
            <a:r>
              <a:rPr lang="en-CA" sz="2000" dirty="0">
                <a:latin typeface="Calibri" panose="020F0502020204030204" pitchFamily="34" charset="0"/>
              </a:rPr>
              <a:t> que le </a:t>
            </a:r>
            <a:r>
              <a:rPr lang="en-CA" sz="2000" dirty="0" err="1">
                <a:latin typeface="Calibri" panose="020F0502020204030204" pitchFamily="34" charset="0"/>
              </a:rPr>
              <a:t>comité</a:t>
            </a:r>
            <a:r>
              <a:rPr lang="en-CA" sz="2000" dirty="0">
                <a:latin typeface="Calibri" panose="020F0502020204030204" pitchFamily="34" charset="0"/>
              </a:rPr>
              <a:t> des SMA de </a:t>
            </a:r>
            <a:r>
              <a:rPr lang="en-CA" sz="2000" dirty="0" err="1">
                <a:latin typeface="Calibri" panose="020F0502020204030204" pitchFamily="34" charset="0"/>
              </a:rPr>
              <a:t>ProGen</a:t>
            </a:r>
            <a:r>
              <a:rPr lang="en-CA" sz="2000" dirty="0">
                <a:latin typeface="Calibri" panose="020F0502020204030204" pitchFamily="34" charset="0"/>
              </a:rPr>
              <a:t> et le </a:t>
            </a:r>
            <a:r>
              <a:rPr lang="en-CA" sz="2000" dirty="0" err="1">
                <a:latin typeface="Calibri" panose="020F0502020204030204" pitchFamily="34" charset="0"/>
              </a:rPr>
              <a:t>comité</a:t>
            </a:r>
            <a:r>
              <a:rPr lang="en-CA" sz="2000" dirty="0">
                <a:latin typeface="Calibri" panose="020F0502020204030204" pitchFamily="34" charset="0"/>
              </a:rPr>
              <a:t> </a:t>
            </a:r>
            <a:r>
              <a:rPr lang="en-CA" sz="2000" dirty="0" err="1">
                <a:latin typeface="Calibri" panose="020F0502020204030204" pitchFamily="34" charset="0"/>
              </a:rPr>
              <a:t>directeur</a:t>
            </a:r>
            <a:r>
              <a:rPr lang="en-CA" sz="2000" dirty="0">
                <a:latin typeface="Calibri" panose="020F0502020204030204" pitchFamily="34" charset="0"/>
              </a:rPr>
              <a:t> </a:t>
            </a:r>
            <a:r>
              <a:rPr lang="en-CA" sz="2000" dirty="0" err="1">
                <a:latin typeface="Calibri" panose="020F0502020204030204" pitchFamily="34" charset="0"/>
              </a:rPr>
              <a:t>interministériel</a:t>
            </a:r>
            <a:r>
              <a:rPr lang="en-CA" sz="2000" dirty="0">
                <a:latin typeface="Calibri" panose="020F0502020204030204" pitchFamily="34" charset="0"/>
              </a:rPr>
              <a:t> du SRFP</a:t>
            </a:r>
          </a:p>
          <a:p>
            <a:pPr>
              <a:buClr>
                <a:srgbClr val="4D9EB7"/>
              </a:buClr>
              <a:buFont typeface="Wingdings" panose="05000000000000000000" pitchFamily="2" charset="2"/>
              <a:buChar char="Ø"/>
            </a:pPr>
            <a:r>
              <a:rPr lang="en-CA" sz="2000" dirty="0" err="1">
                <a:latin typeface="Calibri" panose="020F0502020204030204" pitchFamily="34" charset="0"/>
              </a:rPr>
              <a:t>Mettre</a:t>
            </a:r>
            <a:r>
              <a:rPr lang="en-CA" sz="2000" dirty="0">
                <a:latin typeface="Calibri" panose="020F0502020204030204" pitchFamily="34" charset="0"/>
              </a:rPr>
              <a:t> </a:t>
            </a:r>
            <a:r>
              <a:rPr lang="en-CA" sz="2000" dirty="0" err="1">
                <a:latin typeface="Calibri" panose="020F0502020204030204" pitchFamily="34" charset="0"/>
              </a:rPr>
              <a:t>en</a:t>
            </a:r>
            <a:r>
              <a:rPr lang="en-CA" sz="2000" dirty="0">
                <a:latin typeface="Calibri" panose="020F0502020204030204" pitchFamily="34" charset="0"/>
              </a:rPr>
              <a:t> place </a:t>
            </a:r>
            <a:r>
              <a:rPr lang="en-CA" sz="2000" dirty="0" err="1">
                <a:latin typeface="Calibri" panose="020F0502020204030204" pitchFamily="34" charset="0"/>
              </a:rPr>
              <a:t>une</a:t>
            </a:r>
            <a:r>
              <a:rPr lang="en-CA" sz="2000" dirty="0">
                <a:latin typeface="Calibri" panose="020F0502020204030204" pitchFamily="34" charset="0"/>
              </a:rPr>
              <a:t> </a:t>
            </a:r>
            <a:r>
              <a:rPr lang="en-CA" sz="2000" dirty="0" err="1">
                <a:latin typeface="Calibri" panose="020F0502020204030204" pitchFamily="34" charset="0"/>
              </a:rPr>
              <a:t>fonction</a:t>
            </a:r>
            <a:r>
              <a:rPr lang="en-CA" sz="2000" dirty="0">
                <a:latin typeface="Calibri" panose="020F0502020204030204" pitchFamily="34" charset="0"/>
              </a:rPr>
              <a:t> </a:t>
            </a:r>
            <a:r>
              <a:rPr lang="en-CA" sz="2000" dirty="0" err="1">
                <a:latin typeface="Calibri" panose="020F0502020204030204" pitchFamily="34" charset="0"/>
              </a:rPr>
              <a:t>d’intégration</a:t>
            </a:r>
            <a:r>
              <a:rPr lang="en-CA" sz="2000" dirty="0">
                <a:latin typeface="Calibri" panose="020F0502020204030204" pitchFamily="34" charset="0"/>
              </a:rPr>
              <a:t> </a:t>
            </a:r>
            <a:r>
              <a:rPr lang="en-CA" sz="2000" dirty="0" err="1">
                <a:latin typeface="Calibri" panose="020F0502020204030204" pitchFamily="34" charset="0"/>
              </a:rPr>
              <a:t>horizontale</a:t>
            </a:r>
            <a:r>
              <a:rPr lang="en-CA" sz="2000" dirty="0">
                <a:latin typeface="Calibri" panose="020F0502020204030204" pitchFamily="34" charset="0"/>
              </a:rPr>
              <a:t> pour </a:t>
            </a:r>
            <a:r>
              <a:rPr lang="en-CA" sz="2000" dirty="0" err="1">
                <a:latin typeface="Calibri" panose="020F0502020204030204" pitchFamily="34" charset="0"/>
              </a:rPr>
              <a:t>faciliter</a:t>
            </a:r>
            <a:r>
              <a:rPr lang="en-CA" sz="2000" dirty="0">
                <a:latin typeface="Calibri" panose="020F0502020204030204" pitchFamily="34" charset="0"/>
              </a:rPr>
              <a:t> la collaboration avec </a:t>
            </a:r>
            <a:r>
              <a:rPr lang="en-CA" sz="2000" dirty="0" err="1">
                <a:latin typeface="Calibri" panose="020F0502020204030204" pitchFamily="34" charset="0"/>
              </a:rPr>
              <a:t>ProGen</a:t>
            </a:r>
            <a:r>
              <a:rPr lang="en-CA" sz="2000" dirty="0">
                <a:latin typeface="Calibri" panose="020F0502020204030204" pitchFamily="34" charset="0"/>
              </a:rPr>
              <a:t> sur les </a:t>
            </a:r>
            <a:r>
              <a:rPr lang="en-CA" sz="2000" dirty="0" err="1">
                <a:latin typeface="Calibri" panose="020F0502020204030204" pitchFamily="34" charset="0"/>
              </a:rPr>
              <a:t>besoins</a:t>
            </a:r>
            <a:r>
              <a:rPr lang="en-CA" sz="2000" dirty="0">
                <a:latin typeface="Calibri" panose="020F0502020204030204" pitchFamily="34" charset="0"/>
              </a:rPr>
              <a:t> de </a:t>
            </a:r>
            <a:r>
              <a:rPr lang="en-CA" sz="2000" dirty="0" err="1">
                <a:latin typeface="Calibri" panose="020F0502020204030204" pitchFamily="34" charset="0"/>
              </a:rPr>
              <a:t>l’entreprise</a:t>
            </a:r>
            <a:r>
              <a:rPr lang="en-CA" sz="2000" dirty="0">
                <a:latin typeface="Calibri" panose="020F0502020204030204" pitchFamily="34" charset="0"/>
              </a:rPr>
              <a:t> (p. ex., points </a:t>
            </a:r>
            <a:r>
              <a:rPr lang="en-CA" sz="2000" dirty="0" err="1">
                <a:latin typeface="Calibri" panose="020F0502020204030204" pitchFamily="34" charset="0"/>
              </a:rPr>
              <a:t>d’intégration</a:t>
            </a:r>
            <a:r>
              <a:rPr lang="en-CA" sz="2000" dirty="0">
                <a:latin typeface="Calibri" panose="020F0502020204030204" pitchFamily="34" charset="0"/>
              </a:rPr>
              <a:t> des </a:t>
            </a:r>
            <a:r>
              <a:rPr lang="en-CA" sz="2000" dirty="0" err="1">
                <a:latin typeface="Calibri" panose="020F0502020204030204" pitchFamily="34" charset="0"/>
              </a:rPr>
              <a:t>exigences</a:t>
            </a:r>
            <a:r>
              <a:rPr lang="en-CA" sz="2000" dirty="0">
                <a:latin typeface="Calibri" panose="020F0502020204030204" pitchFamily="34" charset="0"/>
              </a:rPr>
              <a:t> de </a:t>
            </a:r>
            <a:r>
              <a:rPr lang="en-CA" sz="2000" dirty="0" err="1">
                <a:latin typeface="Calibri" panose="020F0502020204030204" pitchFamily="34" charset="0"/>
              </a:rPr>
              <a:t>l’entrepise</a:t>
            </a:r>
            <a:r>
              <a:rPr lang="en-CA" sz="2000" dirty="0">
                <a:latin typeface="Calibri" panose="020F0502020204030204" pitchFamily="34" charset="0"/>
              </a:rPr>
              <a:t>)</a:t>
            </a:r>
          </a:p>
          <a:p>
            <a:endParaRPr lang="en-CA" sz="2700" dirty="0">
              <a:latin typeface="Calibri" panose="020F0502020204030204" pitchFamily="34" charset="0"/>
            </a:endParaRPr>
          </a:p>
          <a:p>
            <a:endParaRPr lang="en-CA" sz="2700" dirty="0">
              <a:latin typeface="Calibri" panose="020F0502020204030204" pitchFamily="34" charset="0"/>
            </a:endParaRPr>
          </a:p>
          <a:p>
            <a:endParaRPr lang="en-CA" sz="2700" dirty="0" smtClean="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1D1AD188-3738-441A-AC94-D3DC541856D0}" type="slidenum">
              <a:rPr lang="en-CA" smtClean="0"/>
              <a:t>6</a:t>
            </a:fld>
            <a:endParaRPr lang="en-CA"/>
          </a:p>
        </p:txBody>
      </p:sp>
    </p:spTree>
    <p:extLst>
      <p:ext uri="{BB962C8B-B14F-4D97-AF65-F5344CB8AC3E}">
        <p14:creationId xmlns:p14="http://schemas.microsoft.com/office/powerpoint/2010/main" val="16825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189633" y="6399947"/>
            <a:ext cx="973667" cy="274320"/>
          </a:xfrm>
        </p:spPr>
        <p:txBody>
          <a:bodyPr/>
          <a:lstStyle/>
          <a:p>
            <a:fld id="{1D1AD188-3738-441A-AC94-D3DC541856D0}" type="slidenum">
              <a:rPr lang="en-CA" smtClean="0"/>
              <a:t>7</a:t>
            </a:fld>
            <a:endParaRPr lang="en-C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2541"/>
            <a:ext cx="13889392" cy="7808715"/>
          </a:xfrm>
          <a:prstGeom prst="rect">
            <a:avLst/>
          </a:prstGeom>
        </p:spPr>
      </p:pic>
      <p:sp>
        <p:nvSpPr>
          <p:cNvPr id="6" name="TextBox 5"/>
          <p:cNvSpPr txBox="1"/>
          <p:nvPr/>
        </p:nvSpPr>
        <p:spPr>
          <a:xfrm>
            <a:off x="325704" y="358814"/>
            <a:ext cx="6172200" cy="707886"/>
          </a:xfrm>
          <a:prstGeom prst="rect">
            <a:avLst/>
          </a:prstGeom>
          <a:noFill/>
        </p:spPr>
        <p:txBody>
          <a:bodyPr wrap="square" rtlCol="0">
            <a:spAutoFit/>
          </a:bodyPr>
          <a:lstStyle/>
          <a:p>
            <a:r>
              <a:rPr lang="en-CA" sz="4000" dirty="0">
                <a:solidFill>
                  <a:srgbClr val="2D6576"/>
                </a:solidFill>
                <a:latin typeface="Franklin Gothic Medium" panose="020B0603020102020204" pitchFamily="34" charset="0"/>
              </a:rPr>
              <a:t>EMPLOIS GC EN CHIFFRES</a:t>
            </a:r>
          </a:p>
        </p:txBody>
      </p:sp>
      <p:sp>
        <p:nvSpPr>
          <p:cNvPr id="7" name="TextBox 6"/>
          <p:cNvSpPr txBox="1"/>
          <p:nvPr/>
        </p:nvSpPr>
        <p:spPr>
          <a:xfrm>
            <a:off x="1774371" y="2389646"/>
            <a:ext cx="1826078" cy="707886"/>
          </a:xfrm>
          <a:prstGeom prst="rect">
            <a:avLst/>
          </a:prstGeom>
          <a:noFill/>
        </p:spPr>
        <p:txBody>
          <a:bodyPr wrap="square" rtlCol="0">
            <a:spAutoFit/>
          </a:bodyPr>
          <a:lstStyle/>
          <a:p>
            <a:r>
              <a:rPr lang="en-CA" sz="4000" dirty="0" smtClean="0">
                <a:solidFill>
                  <a:schemeClr val="tx1">
                    <a:lumMod val="75000"/>
                    <a:lumOff val="25000"/>
                  </a:schemeClr>
                </a:solidFill>
                <a:latin typeface="Arial Black" panose="020B0A04020102020204" pitchFamily="34" charset="0"/>
              </a:rPr>
              <a:t>2000</a:t>
            </a:r>
            <a:endParaRPr lang="en-CA" sz="4000" dirty="0">
              <a:solidFill>
                <a:schemeClr val="tx1">
                  <a:lumMod val="75000"/>
                  <a:lumOff val="25000"/>
                </a:schemeClr>
              </a:solidFill>
              <a:latin typeface="Arial Black" panose="020B0A04020102020204" pitchFamily="34" charset="0"/>
            </a:endParaRPr>
          </a:p>
        </p:txBody>
      </p:sp>
      <p:sp>
        <p:nvSpPr>
          <p:cNvPr id="8" name="TextBox 7"/>
          <p:cNvSpPr txBox="1"/>
          <p:nvPr/>
        </p:nvSpPr>
        <p:spPr>
          <a:xfrm>
            <a:off x="1802946" y="2886800"/>
            <a:ext cx="1905000" cy="830997"/>
          </a:xfrm>
          <a:prstGeom prst="rect">
            <a:avLst/>
          </a:prstGeom>
          <a:noFill/>
        </p:spPr>
        <p:txBody>
          <a:bodyPr wrap="square" rtlCol="0">
            <a:spAutoFit/>
          </a:bodyPr>
          <a:lstStyle/>
          <a:p>
            <a:r>
              <a:rPr lang="fr-FR" sz="1600" b="1" dirty="0">
                <a:solidFill>
                  <a:schemeClr val="tx1">
                    <a:lumMod val="85000"/>
                    <a:lumOff val="15000"/>
                  </a:schemeClr>
                </a:solidFill>
                <a:latin typeface="Franklin Gothic Medium" panose="020B0603020102020204" pitchFamily="34" charset="0"/>
              </a:rPr>
              <a:t>professionnels des RH utilisent le système </a:t>
            </a:r>
          </a:p>
        </p:txBody>
      </p:sp>
      <p:sp>
        <p:nvSpPr>
          <p:cNvPr id="9" name="TextBox 8"/>
          <p:cNvSpPr txBox="1"/>
          <p:nvPr/>
        </p:nvSpPr>
        <p:spPr>
          <a:xfrm>
            <a:off x="3771899" y="1741946"/>
            <a:ext cx="1826078" cy="830997"/>
          </a:xfrm>
          <a:prstGeom prst="rect">
            <a:avLst/>
          </a:prstGeom>
          <a:noFill/>
        </p:spPr>
        <p:txBody>
          <a:bodyPr wrap="square" rtlCol="0">
            <a:spAutoFit/>
          </a:bodyPr>
          <a:lstStyle/>
          <a:p>
            <a:r>
              <a:rPr lang="en-CA" sz="4800" dirty="0" smtClean="0">
                <a:solidFill>
                  <a:schemeClr val="tx1">
                    <a:lumMod val="75000"/>
                    <a:lumOff val="25000"/>
                  </a:schemeClr>
                </a:solidFill>
                <a:latin typeface="Arial Black" panose="020B0A04020102020204" pitchFamily="34" charset="0"/>
              </a:rPr>
              <a:t>1.8M</a:t>
            </a:r>
            <a:endParaRPr lang="en-CA" sz="4800" dirty="0">
              <a:solidFill>
                <a:schemeClr val="tx1">
                  <a:lumMod val="75000"/>
                  <a:lumOff val="25000"/>
                </a:schemeClr>
              </a:solidFill>
              <a:latin typeface="Arial Black" panose="020B0A04020102020204" pitchFamily="34" charset="0"/>
            </a:endParaRPr>
          </a:p>
        </p:txBody>
      </p:sp>
      <p:sp>
        <p:nvSpPr>
          <p:cNvPr id="10" name="TextBox 9"/>
          <p:cNvSpPr txBox="1"/>
          <p:nvPr/>
        </p:nvSpPr>
        <p:spPr>
          <a:xfrm>
            <a:off x="3600449" y="2428208"/>
            <a:ext cx="2344511" cy="646331"/>
          </a:xfrm>
          <a:prstGeom prst="rect">
            <a:avLst/>
          </a:prstGeom>
          <a:noFill/>
        </p:spPr>
        <p:txBody>
          <a:bodyPr wrap="square" rtlCol="0">
            <a:spAutoFit/>
          </a:bodyPr>
          <a:lstStyle/>
          <a:p>
            <a:pPr algn="ctr"/>
            <a:r>
              <a:rPr lang="fr-FR" b="1" dirty="0">
                <a:solidFill>
                  <a:schemeClr val="tx1">
                    <a:lumMod val="85000"/>
                    <a:lumOff val="15000"/>
                  </a:schemeClr>
                </a:solidFill>
                <a:latin typeface="Franklin Gothic Medium" panose="020B0603020102020204" pitchFamily="34" charset="0"/>
              </a:rPr>
              <a:t>de comptes de postulant actifs </a:t>
            </a:r>
          </a:p>
        </p:txBody>
      </p:sp>
      <p:sp>
        <p:nvSpPr>
          <p:cNvPr id="11" name="TextBox 10"/>
          <p:cNvSpPr txBox="1"/>
          <p:nvPr/>
        </p:nvSpPr>
        <p:spPr>
          <a:xfrm>
            <a:off x="6053911" y="3063832"/>
            <a:ext cx="1905000" cy="584775"/>
          </a:xfrm>
          <a:prstGeom prst="rect">
            <a:avLst/>
          </a:prstGeom>
          <a:noFill/>
        </p:spPr>
        <p:txBody>
          <a:bodyPr wrap="square" rtlCol="0">
            <a:spAutoFit/>
          </a:bodyPr>
          <a:lstStyle/>
          <a:p>
            <a:r>
              <a:rPr lang="fr-FR" sz="1600" b="1" dirty="0">
                <a:solidFill>
                  <a:schemeClr val="tx1">
                    <a:lumMod val="85000"/>
                    <a:lumOff val="15000"/>
                  </a:schemeClr>
                </a:solidFill>
                <a:latin typeface="Franklin Gothic Medium" panose="020B0603020102020204" pitchFamily="34" charset="0"/>
              </a:rPr>
              <a:t>offres d’emploi affichées</a:t>
            </a:r>
          </a:p>
        </p:txBody>
      </p:sp>
      <p:sp>
        <p:nvSpPr>
          <p:cNvPr id="13" name="TextBox 12"/>
          <p:cNvSpPr txBox="1"/>
          <p:nvPr/>
        </p:nvSpPr>
        <p:spPr>
          <a:xfrm>
            <a:off x="5889171" y="2458985"/>
            <a:ext cx="1517681" cy="830997"/>
          </a:xfrm>
          <a:prstGeom prst="rect">
            <a:avLst/>
          </a:prstGeom>
          <a:noFill/>
        </p:spPr>
        <p:txBody>
          <a:bodyPr wrap="square" rtlCol="0">
            <a:spAutoFit/>
          </a:bodyPr>
          <a:lstStyle/>
          <a:p>
            <a:r>
              <a:rPr lang="en-CA" sz="4800" dirty="0" smtClean="0">
                <a:solidFill>
                  <a:schemeClr val="tx1">
                    <a:lumMod val="75000"/>
                    <a:lumOff val="25000"/>
                  </a:schemeClr>
                </a:solidFill>
                <a:latin typeface="Arial Black" panose="020B0A04020102020204" pitchFamily="34" charset="0"/>
              </a:rPr>
              <a:t>10K</a:t>
            </a:r>
            <a:endParaRPr lang="en-CA" sz="4800" dirty="0">
              <a:solidFill>
                <a:schemeClr val="tx1">
                  <a:lumMod val="75000"/>
                  <a:lumOff val="25000"/>
                </a:schemeClr>
              </a:solidFill>
              <a:latin typeface="Arial Black" panose="020B0A04020102020204" pitchFamily="34" charset="0"/>
            </a:endParaRPr>
          </a:p>
        </p:txBody>
      </p:sp>
      <p:sp>
        <p:nvSpPr>
          <p:cNvPr id="14" name="TextBox 13"/>
          <p:cNvSpPr txBox="1"/>
          <p:nvPr/>
        </p:nvSpPr>
        <p:spPr>
          <a:xfrm>
            <a:off x="7349311" y="1142994"/>
            <a:ext cx="1473560" cy="830997"/>
          </a:xfrm>
          <a:prstGeom prst="rect">
            <a:avLst/>
          </a:prstGeom>
          <a:noFill/>
        </p:spPr>
        <p:txBody>
          <a:bodyPr wrap="square" rtlCol="0">
            <a:spAutoFit/>
          </a:bodyPr>
          <a:lstStyle/>
          <a:p>
            <a:r>
              <a:rPr lang="en-CA" sz="4800" dirty="0" smtClean="0">
                <a:solidFill>
                  <a:schemeClr val="tx1">
                    <a:lumMod val="75000"/>
                    <a:lumOff val="25000"/>
                  </a:schemeClr>
                </a:solidFill>
                <a:latin typeface="Arial Black" panose="020B0A04020102020204" pitchFamily="34" charset="0"/>
              </a:rPr>
              <a:t>115</a:t>
            </a:r>
            <a:endParaRPr lang="en-CA" sz="4800" dirty="0">
              <a:solidFill>
                <a:schemeClr val="tx1">
                  <a:lumMod val="75000"/>
                  <a:lumOff val="25000"/>
                </a:schemeClr>
              </a:solidFill>
              <a:latin typeface="Arial Black" panose="020B0A04020102020204" pitchFamily="34" charset="0"/>
            </a:endParaRPr>
          </a:p>
        </p:txBody>
      </p:sp>
      <p:sp>
        <p:nvSpPr>
          <p:cNvPr id="16" name="TextBox 15"/>
          <p:cNvSpPr txBox="1"/>
          <p:nvPr/>
        </p:nvSpPr>
        <p:spPr>
          <a:xfrm>
            <a:off x="7470368" y="1785601"/>
            <a:ext cx="2128158" cy="707886"/>
          </a:xfrm>
          <a:prstGeom prst="rect">
            <a:avLst/>
          </a:prstGeom>
          <a:noFill/>
        </p:spPr>
        <p:txBody>
          <a:bodyPr wrap="square" rtlCol="0">
            <a:spAutoFit/>
          </a:bodyPr>
          <a:lstStyle/>
          <a:p>
            <a:r>
              <a:rPr lang="en-CA" sz="2000" b="1" dirty="0" err="1">
                <a:solidFill>
                  <a:schemeClr val="tx1">
                    <a:lumMod val="85000"/>
                    <a:lumOff val="15000"/>
                  </a:schemeClr>
                </a:solidFill>
                <a:latin typeface="Franklin Gothic Medium" panose="020B0603020102020204" pitchFamily="34" charset="0"/>
              </a:rPr>
              <a:t>ministères</a:t>
            </a:r>
            <a:r>
              <a:rPr lang="en-CA" sz="2000" b="1" dirty="0">
                <a:solidFill>
                  <a:schemeClr val="tx1">
                    <a:lumMod val="85000"/>
                    <a:lumOff val="15000"/>
                  </a:schemeClr>
                </a:solidFill>
                <a:latin typeface="Franklin Gothic Medium" panose="020B0603020102020204" pitchFamily="34" charset="0"/>
              </a:rPr>
              <a:t> et </a:t>
            </a:r>
            <a:r>
              <a:rPr lang="en-CA" sz="2000" b="1" dirty="0" err="1">
                <a:solidFill>
                  <a:schemeClr val="tx1">
                    <a:lumMod val="85000"/>
                    <a:lumOff val="15000"/>
                  </a:schemeClr>
                </a:solidFill>
                <a:latin typeface="Franklin Gothic Medium" panose="020B0603020102020204" pitchFamily="34" charset="0"/>
              </a:rPr>
              <a:t>organismes</a:t>
            </a:r>
            <a:r>
              <a:rPr lang="en-CA" sz="2000" b="1" dirty="0">
                <a:solidFill>
                  <a:schemeClr val="tx1">
                    <a:lumMod val="85000"/>
                    <a:lumOff val="15000"/>
                  </a:schemeClr>
                </a:solidFill>
                <a:latin typeface="Franklin Gothic Medium" panose="020B0603020102020204" pitchFamily="34" charset="0"/>
              </a:rPr>
              <a:t> </a:t>
            </a:r>
          </a:p>
        </p:txBody>
      </p:sp>
      <p:sp>
        <p:nvSpPr>
          <p:cNvPr id="17" name="TextBox 16"/>
          <p:cNvSpPr txBox="1"/>
          <p:nvPr/>
        </p:nvSpPr>
        <p:spPr>
          <a:xfrm>
            <a:off x="8915399" y="4409931"/>
            <a:ext cx="2247901" cy="738664"/>
          </a:xfrm>
          <a:prstGeom prst="rect">
            <a:avLst/>
          </a:prstGeom>
          <a:noFill/>
        </p:spPr>
        <p:txBody>
          <a:bodyPr wrap="square" rtlCol="0">
            <a:spAutoFit/>
          </a:bodyPr>
          <a:lstStyle/>
          <a:p>
            <a:r>
              <a:rPr lang="fr-FR" sz="1400" b="1" dirty="0">
                <a:solidFill>
                  <a:schemeClr val="tx1">
                    <a:lumMod val="85000"/>
                    <a:lumOff val="15000"/>
                  </a:schemeClr>
                </a:solidFill>
                <a:latin typeface="Franklin Gothic Medium" panose="020B0603020102020204" pitchFamily="34" charset="0"/>
              </a:rPr>
              <a:t>utilisateurs ont ouvert une session au cours de la dernière année </a:t>
            </a:r>
          </a:p>
        </p:txBody>
      </p:sp>
      <p:sp>
        <p:nvSpPr>
          <p:cNvPr id="18" name="Rectangle 17"/>
          <p:cNvSpPr/>
          <p:nvPr/>
        </p:nvSpPr>
        <p:spPr>
          <a:xfrm>
            <a:off x="8534447" y="3821826"/>
            <a:ext cx="1784463" cy="769441"/>
          </a:xfrm>
          <a:prstGeom prst="rect">
            <a:avLst/>
          </a:prstGeom>
        </p:spPr>
        <p:txBody>
          <a:bodyPr wrap="none">
            <a:spAutoFit/>
          </a:bodyPr>
          <a:lstStyle/>
          <a:p>
            <a:r>
              <a:rPr lang="en-CA" sz="4400" dirty="0" smtClean="0">
                <a:solidFill>
                  <a:schemeClr val="tx1">
                    <a:lumMod val="75000"/>
                    <a:lumOff val="25000"/>
                  </a:schemeClr>
                </a:solidFill>
                <a:latin typeface="Arial Black" panose="020B0A04020102020204" pitchFamily="34" charset="0"/>
              </a:rPr>
              <a:t>655K</a:t>
            </a:r>
            <a:endParaRPr lang="en-CA" sz="4400" dirty="0">
              <a:solidFill>
                <a:schemeClr val="tx1">
                  <a:lumMod val="75000"/>
                  <a:lumOff val="25000"/>
                </a:schemeClr>
              </a:solidFill>
              <a:latin typeface="Arial Black" panose="020B0A04020102020204" pitchFamily="34" charset="0"/>
            </a:endParaRPr>
          </a:p>
        </p:txBody>
      </p:sp>
      <p:sp>
        <p:nvSpPr>
          <p:cNvPr id="19" name="Rectangle 18"/>
          <p:cNvSpPr/>
          <p:nvPr/>
        </p:nvSpPr>
        <p:spPr>
          <a:xfrm>
            <a:off x="6154106" y="4154023"/>
            <a:ext cx="2111475" cy="1107996"/>
          </a:xfrm>
          <a:prstGeom prst="rect">
            <a:avLst/>
          </a:prstGeom>
        </p:spPr>
        <p:txBody>
          <a:bodyPr wrap="none">
            <a:spAutoFit/>
          </a:bodyPr>
          <a:lstStyle/>
          <a:p>
            <a:r>
              <a:rPr lang="en-CA" sz="6600" dirty="0" smtClean="0">
                <a:solidFill>
                  <a:schemeClr val="tx1">
                    <a:lumMod val="75000"/>
                    <a:lumOff val="25000"/>
                  </a:schemeClr>
                </a:solidFill>
                <a:latin typeface="Arial Black" panose="020B0A04020102020204" pitchFamily="34" charset="0"/>
              </a:rPr>
              <a:t>10M</a:t>
            </a:r>
            <a:endParaRPr lang="en-CA" sz="6600" dirty="0">
              <a:solidFill>
                <a:schemeClr val="tx1">
                  <a:lumMod val="75000"/>
                  <a:lumOff val="25000"/>
                </a:schemeClr>
              </a:solidFill>
              <a:latin typeface="Arial Black" panose="020B0A04020102020204" pitchFamily="34" charset="0"/>
            </a:endParaRPr>
          </a:p>
        </p:txBody>
      </p:sp>
      <p:sp>
        <p:nvSpPr>
          <p:cNvPr id="21" name="Rectangle 20"/>
          <p:cNvSpPr/>
          <p:nvPr/>
        </p:nvSpPr>
        <p:spPr>
          <a:xfrm>
            <a:off x="6142839" y="5047009"/>
            <a:ext cx="2450864" cy="400110"/>
          </a:xfrm>
          <a:prstGeom prst="rect">
            <a:avLst/>
          </a:prstGeom>
        </p:spPr>
        <p:txBody>
          <a:bodyPr wrap="none">
            <a:spAutoFit/>
          </a:bodyPr>
          <a:lstStyle/>
          <a:p>
            <a:r>
              <a:rPr lang="en-CA" sz="2000" b="1" dirty="0">
                <a:solidFill>
                  <a:schemeClr val="tx1">
                    <a:lumMod val="85000"/>
                    <a:lumOff val="15000"/>
                  </a:schemeClr>
                </a:solidFill>
                <a:latin typeface="Franklin Gothic Medium" panose="020B0603020102020204" pitchFamily="34" charset="0"/>
              </a:rPr>
              <a:t>de </a:t>
            </a:r>
            <a:r>
              <a:rPr lang="en-CA" sz="2000" b="1" dirty="0" err="1">
                <a:solidFill>
                  <a:schemeClr val="tx1">
                    <a:lumMod val="85000"/>
                    <a:lumOff val="15000"/>
                  </a:schemeClr>
                </a:solidFill>
                <a:latin typeface="Franklin Gothic Medium" panose="020B0603020102020204" pitchFamily="34" charset="0"/>
              </a:rPr>
              <a:t>visites</a:t>
            </a:r>
            <a:r>
              <a:rPr lang="en-CA" sz="2000" b="1" dirty="0">
                <a:solidFill>
                  <a:schemeClr val="tx1">
                    <a:lumMod val="85000"/>
                    <a:lumOff val="15000"/>
                  </a:schemeClr>
                </a:solidFill>
                <a:latin typeface="Franklin Gothic Medium" panose="020B0603020102020204" pitchFamily="34" charset="0"/>
              </a:rPr>
              <a:t> par </a:t>
            </a:r>
            <a:r>
              <a:rPr lang="en-CA" sz="2000" b="1" dirty="0" err="1">
                <a:solidFill>
                  <a:schemeClr val="tx1">
                    <a:lumMod val="85000"/>
                    <a:lumOff val="15000"/>
                  </a:schemeClr>
                </a:solidFill>
                <a:latin typeface="Franklin Gothic Medium" panose="020B0603020102020204" pitchFamily="34" charset="0"/>
              </a:rPr>
              <a:t>année</a:t>
            </a:r>
            <a:r>
              <a:rPr lang="en-CA" sz="2000" b="1" dirty="0">
                <a:solidFill>
                  <a:schemeClr val="tx1">
                    <a:lumMod val="85000"/>
                    <a:lumOff val="15000"/>
                  </a:schemeClr>
                </a:solidFill>
                <a:latin typeface="Franklin Gothic Medium" panose="020B0603020102020204" pitchFamily="34" charset="0"/>
              </a:rPr>
              <a:t> </a:t>
            </a:r>
          </a:p>
        </p:txBody>
      </p:sp>
      <p:sp>
        <p:nvSpPr>
          <p:cNvPr id="23" name="Rectangle 22"/>
          <p:cNvSpPr/>
          <p:nvPr/>
        </p:nvSpPr>
        <p:spPr>
          <a:xfrm>
            <a:off x="3531918" y="4145297"/>
            <a:ext cx="957314" cy="369332"/>
          </a:xfrm>
          <a:prstGeom prst="rect">
            <a:avLst/>
          </a:prstGeom>
        </p:spPr>
        <p:txBody>
          <a:bodyPr wrap="none">
            <a:spAutoFit/>
          </a:bodyPr>
          <a:lstStyle/>
          <a:p>
            <a:pPr algn="ctr"/>
            <a:r>
              <a:rPr lang="en-CA" dirty="0" smtClean="0">
                <a:solidFill>
                  <a:schemeClr val="tx1">
                    <a:lumMod val="75000"/>
                    <a:lumOff val="25000"/>
                  </a:schemeClr>
                </a:solidFill>
                <a:latin typeface="Calibri" panose="020F0502020204030204" pitchFamily="34" charset="0"/>
                <a:cs typeface="Calibri" panose="020F0502020204030204" pitchFamily="34" charset="0"/>
              </a:rPr>
              <a:t>2017-18</a:t>
            </a:r>
            <a:endParaRPr lang="en-CA"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4" name="Rectangle 23"/>
          <p:cNvSpPr/>
          <p:nvPr/>
        </p:nvSpPr>
        <p:spPr>
          <a:xfrm>
            <a:off x="3543116" y="4987335"/>
            <a:ext cx="1819729" cy="646331"/>
          </a:xfrm>
          <a:prstGeom prst="rect">
            <a:avLst/>
          </a:prstGeom>
        </p:spPr>
        <p:txBody>
          <a:bodyPr wrap="none">
            <a:spAutoFit/>
          </a:bodyPr>
          <a:lstStyle/>
          <a:p>
            <a:r>
              <a:rPr lang="fr-FR" b="1" dirty="0">
                <a:solidFill>
                  <a:schemeClr val="tx1">
                    <a:lumMod val="85000"/>
                    <a:lumOff val="15000"/>
                  </a:schemeClr>
                </a:solidFill>
                <a:latin typeface="Franklin Gothic Medium" panose="020B0603020102020204" pitchFamily="34" charset="0"/>
              </a:rPr>
              <a:t>demandes </a:t>
            </a:r>
          </a:p>
          <a:p>
            <a:r>
              <a:rPr lang="fr-FR" b="1" dirty="0">
                <a:solidFill>
                  <a:schemeClr val="tx1">
                    <a:lumMod val="85000"/>
                    <a:lumOff val="15000"/>
                  </a:schemeClr>
                </a:solidFill>
                <a:latin typeface="Franklin Gothic Medium" panose="020B0603020102020204" pitchFamily="34" charset="0"/>
              </a:rPr>
              <a:t>d’emploi reçues </a:t>
            </a:r>
          </a:p>
        </p:txBody>
      </p:sp>
      <p:sp>
        <p:nvSpPr>
          <p:cNvPr id="25" name="Rectangle 24"/>
          <p:cNvSpPr/>
          <p:nvPr/>
        </p:nvSpPr>
        <p:spPr>
          <a:xfrm>
            <a:off x="3521375" y="4398292"/>
            <a:ext cx="1636987" cy="707886"/>
          </a:xfrm>
          <a:prstGeom prst="rect">
            <a:avLst/>
          </a:prstGeom>
        </p:spPr>
        <p:txBody>
          <a:bodyPr wrap="none">
            <a:spAutoFit/>
          </a:bodyPr>
          <a:lstStyle/>
          <a:p>
            <a:r>
              <a:rPr lang="en-CA" sz="4000" dirty="0">
                <a:solidFill>
                  <a:schemeClr val="tx1">
                    <a:lumMod val="75000"/>
                    <a:lumOff val="25000"/>
                  </a:schemeClr>
                </a:solidFill>
                <a:latin typeface="Arial Black" panose="020B0A04020102020204" pitchFamily="34" charset="0"/>
              </a:rPr>
              <a:t>7</a:t>
            </a:r>
            <a:r>
              <a:rPr lang="en-CA" sz="4000" dirty="0" smtClean="0">
                <a:solidFill>
                  <a:schemeClr val="tx1">
                    <a:lumMod val="75000"/>
                    <a:lumOff val="25000"/>
                  </a:schemeClr>
                </a:solidFill>
                <a:latin typeface="Arial Black" panose="020B0A04020102020204" pitchFamily="34" charset="0"/>
              </a:rPr>
              <a:t>00K</a:t>
            </a:r>
            <a:endParaRPr lang="en-CA" sz="4000" dirty="0">
              <a:solidFill>
                <a:schemeClr val="tx1">
                  <a:lumMod val="75000"/>
                  <a:lumOff val="25000"/>
                </a:schemeClr>
              </a:solidFill>
              <a:latin typeface="Arial Black" panose="020B0A04020102020204" pitchFamily="34" charset="0"/>
            </a:endParaRPr>
          </a:p>
        </p:txBody>
      </p:sp>
    </p:spTree>
    <p:extLst>
      <p:ext uri="{BB962C8B-B14F-4D97-AF65-F5344CB8AC3E}">
        <p14:creationId xmlns:p14="http://schemas.microsoft.com/office/powerpoint/2010/main" val="3796868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t>8</a:t>
            </a:fld>
            <a:endParaRPr lang="en-C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13" y="61656"/>
            <a:ext cx="12224221" cy="6872544"/>
          </a:xfrm>
          <a:prstGeom prst="rect">
            <a:avLst/>
          </a:prstGeom>
        </p:spPr>
      </p:pic>
      <p:sp>
        <p:nvSpPr>
          <p:cNvPr id="8" name="TextBox 7"/>
          <p:cNvSpPr txBox="1"/>
          <p:nvPr/>
        </p:nvSpPr>
        <p:spPr>
          <a:xfrm>
            <a:off x="1404258" y="1458685"/>
            <a:ext cx="1605642" cy="738664"/>
          </a:xfrm>
          <a:prstGeom prst="rect">
            <a:avLst/>
          </a:prstGeom>
          <a:noFill/>
        </p:spPr>
        <p:txBody>
          <a:bodyPr wrap="square" rtlCol="0">
            <a:spAutoFit/>
          </a:bodyPr>
          <a:lstStyle/>
          <a:p>
            <a:pPr algn="ctr"/>
            <a:r>
              <a:rPr lang="fr-FR" sz="1400" dirty="0">
                <a:solidFill>
                  <a:schemeClr val="accent6">
                    <a:lumMod val="75000"/>
                  </a:schemeClr>
                </a:solidFill>
                <a:latin typeface="Calibri" panose="020F0502020204030204" pitchFamily="34" charset="0"/>
              </a:rPr>
              <a:t>« Site d’emplois plus </a:t>
            </a:r>
            <a:r>
              <a:rPr lang="fr-FR" sz="1400" b="1" dirty="0">
                <a:solidFill>
                  <a:schemeClr val="accent6">
                    <a:lumMod val="75000"/>
                  </a:schemeClr>
                </a:solidFill>
                <a:latin typeface="Calibri" panose="020F0502020204030204" pitchFamily="34" charset="0"/>
              </a:rPr>
              <a:t>interactif </a:t>
            </a:r>
            <a:r>
              <a:rPr lang="fr-FR" sz="1400" dirty="0">
                <a:solidFill>
                  <a:schemeClr val="accent6">
                    <a:lumMod val="75000"/>
                  </a:schemeClr>
                </a:solidFill>
                <a:latin typeface="Calibri" panose="020F0502020204030204" pitchFamily="34" charset="0"/>
              </a:rPr>
              <a:t>et </a:t>
            </a:r>
            <a:r>
              <a:rPr lang="fr-FR" sz="1400" b="1" dirty="0">
                <a:solidFill>
                  <a:schemeClr val="accent6">
                    <a:lumMod val="75000"/>
                  </a:schemeClr>
                </a:solidFill>
                <a:latin typeface="Calibri" panose="020F0502020204030204" pitchFamily="34" charset="0"/>
              </a:rPr>
              <a:t>stimulant</a:t>
            </a:r>
            <a:r>
              <a:rPr lang="fr-FR" sz="1400" dirty="0">
                <a:solidFill>
                  <a:schemeClr val="accent6">
                    <a:lumMod val="75000"/>
                  </a:schemeClr>
                </a:solidFill>
                <a:latin typeface="Calibri" panose="020F0502020204030204" pitchFamily="34" charset="0"/>
              </a:rPr>
              <a:t> »</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0" name="TextBox 9"/>
          <p:cNvSpPr txBox="1"/>
          <p:nvPr/>
        </p:nvSpPr>
        <p:spPr>
          <a:xfrm>
            <a:off x="2657613" y="2179750"/>
            <a:ext cx="1605642" cy="1077218"/>
          </a:xfrm>
          <a:prstGeom prst="rect">
            <a:avLst/>
          </a:prstGeom>
          <a:noFill/>
        </p:spPr>
        <p:txBody>
          <a:bodyPr wrap="square" rtlCol="0">
            <a:spAutoFit/>
          </a:bodyPr>
          <a:lstStyle/>
          <a:p>
            <a:pPr algn="ctr"/>
            <a:r>
              <a:rPr lang="fr-FR" sz="1600" dirty="0">
                <a:solidFill>
                  <a:schemeClr val="accent6">
                    <a:lumMod val="75000"/>
                  </a:schemeClr>
                </a:solidFill>
                <a:latin typeface="Calibri" panose="020F0502020204030204" pitchFamily="34" charset="0"/>
              </a:rPr>
              <a:t>«Plus de </a:t>
            </a:r>
            <a:r>
              <a:rPr lang="fr-FR" sz="1600" b="1" dirty="0">
                <a:solidFill>
                  <a:schemeClr val="accent6">
                    <a:lumMod val="75000"/>
                  </a:schemeClr>
                </a:solidFill>
                <a:latin typeface="Calibri" panose="020F0502020204030204" pitchFamily="34" charset="0"/>
              </a:rPr>
              <a:t>mises à jour régulières </a:t>
            </a:r>
            <a:r>
              <a:rPr lang="fr-FR" sz="1600" dirty="0">
                <a:solidFill>
                  <a:schemeClr val="accent6">
                    <a:lumMod val="75000"/>
                  </a:schemeClr>
                </a:solidFill>
                <a:latin typeface="Calibri" panose="020F0502020204030204" pitchFamily="34" charset="0"/>
              </a:rPr>
              <a:t>sur le statut de la demande »</a:t>
            </a:r>
            <a:endParaRPr lang="en-CA" sz="16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1" name="TextBox 10"/>
          <p:cNvSpPr txBox="1"/>
          <p:nvPr/>
        </p:nvSpPr>
        <p:spPr>
          <a:xfrm>
            <a:off x="3399067" y="1243241"/>
            <a:ext cx="1834242" cy="430887"/>
          </a:xfrm>
          <a:prstGeom prst="rect">
            <a:avLst/>
          </a:prstGeom>
          <a:noFill/>
        </p:spPr>
        <p:txBody>
          <a:bodyPr wrap="square" rtlCol="0">
            <a:spAutoFit/>
          </a:bodyPr>
          <a:lstStyle/>
          <a:p>
            <a:pPr algn="ctr"/>
            <a:r>
              <a:rPr lang="fr-FR" sz="1100" b="1" dirty="0">
                <a:latin typeface="Calibri" panose="020F0502020204030204" pitchFamily="34" charset="0"/>
              </a:rPr>
              <a:t>« Annonces plus simples, langage plus simple »</a:t>
            </a:r>
            <a:endParaRPr lang="en-CA" sz="1100" dirty="0">
              <a:latin typeface="Calibri" panose="020F0502020204030204" pitchFamily="34" charset="0"/>
              <a:cs typeface="Calibri" panose="020F0502020204030204" pitchFamily="34" charset="0"/>
            </a:endParaRPr>
          </a:p>
        </p:txBody>
      </p:sp>
      <p:sp>
        <p:nvSpPr>
          <p:cNvPr id="12" name="TextBox 11"/>
          <p:cNvSpPr txBox="1"/>
          <p:nvPr/>
        </p:nvSpPr>
        <p:spPr>
          <a:xfrm>
            <a:off x="4022271" y="3320663"/>
            <a:ext cx="1915886" cy="1015663"/>
          </a:xfrm>
          <a:prstGeom prst="rect">
            <a:avLst/>
          </a:prstGeom>
          <a:noFill/>
        </p:spPr>
        <p:txBody>
          <a:bodyPr wrap="square" rtlCol="0">
            <a:spAutoFit/>
          </a:bodyPr>
          <a:lstStyle/>
          <a:p>
            <a:pPr algn="ctr"/>
            <a:r>
              <a:rPr lang="fr-FR" sz="2000" dirty="0">
                <a:latin typeface="Calibri" panose="020F0502020204030204" pitchFamily="34" charset="0"/>
              </a:rPr>
              <a:t>« </a:t>
            </a:r>
            <a:r>
              <a:rPr lang="en-CA" sz="2000" dirty="0" err="1">
                <a:latin typeface="Calibri" panose="020F0502020204030204" pitchFamily="34" charset="0"/>
              </a:rPr>
              <a:t>Capacité</a:t>
            </a:r>
            <a:r>
              <a:rPr lang="en-CA" sz="2000" dirty="0">
                <a:latin typeface="Calibri" panose="020F0502020204030204" pitchFamily="34" charset="0"/>
              </a:rPr>
              <a:t> de </a:t>
            </a:r>
            <a:r>
              <a:rPr lang="en-CA" sz="2000" b="1" dirty="0" err="1">
                <a:latin typeface="Calibri" panose="020F0502020204030204" pitchFamily="34" charset="0"/>
              </a:rPr>
              <a:t>réutiliser</a:t>
            </a:r>
            <a:r>
              <a:rPr lang="en-CA" sz="2000" b="1" dirty="0">
                <a:latin typeface="Calibri" panose="020F0502020204030204" pitchFamily="34" charset="0"/>
              </a:rPr>
              <a:t> </a:t>
            </a:r>
            <a:r>
              <a:rPr lang="en-CA" sz="2000" b="1" dirty="0" err="1">
                <a:latin typeface="Calibri" panose="020F0502020204030204" pitchFamily="34" charset="0"/>
              </a:rPr>
              <a:t>l’information</a:t>
            </a:r>
            <a:r>
              <a:rPr lang="en-CA" sz="2000" b="1" dirty="0">
                <a:latin typeface="Calibri" panose="020F0502020204030204" pitchFamily="34" charset="0"/>
              </a:rPr>
              <a:t> </a:t>
            </a:r>
            <a:r>
              <a:rPr lang="fr-FR" sz="2000" b="1" dirty="0">
                <a:latin typeface="Calibri" panose="020F0502020204030204" pitchFamily="34" charset="0"/>
              </a:rPr>
              <a:t>»</a:t>
            </a:r>
            <a:endParaRPr lang="en-CA" sz="2000" dirty="0">
              <a:latin typeface="Calibri" panose="020F0502020204030204" pitchFamily="34" charset="0"/>
              <a:cs typeface="Calibri" panose="020F0502020204030204" pitchFamily="34" charset="0"/>
            </a:endParaRPr>
          </a:p>
        </p:txBody>
      </p:sp>
      <p:sp>
        <p:nvSpPr>
          <p:cNvPr id="13" name="TextBox 12"/>
          <p:cNvSpPr txBox="1"/>
          <p:nvPr/>
        </p:nvSpPr>
        <p:spPr>
          <a:xfrm>
            <a:off x="3156857" y="5019709"/>
            <a:ext cx="1915886" cy="1200329"/>
          </a:xfrm>
          <a:prstGeom prst="rect">
            <a:avLst/>
          </a:prstGeom>
          <a:noFill/>
        </p:spPr>
        <p:txBody>
          <a:bodyPr wrap="square" rtlCol="0">
            <a:spAutoFit/>
          </a:bodyPr>
          <a:lstStyle/>
          <a:p>
            <a:pPr algn="ctr"/>
            <a:r>
              <a:rPr lang="fr-FR" dirty="0">
                <a:latin typeface="Calibri" panose="020F0502020204030204" pitchFamily="34" charset="0"/>
              </a:rPr>
              <a:t>« </a:t>
            </a:r>
            <a:r>
              <a:rPr lang="fr-FR" b="1" dirty="0">
                <a:latin typeface="Calibri" panose="020F0502020204030204" pitchFamily="34" charset="0"/>
              </a:rPr>
              <a:t>Meilleure connaissance </a:t>
            </a:r>
            <a:r>
              <a:rPr lang="fr-FR" dirty="0">
                <a:latin typeface="Calibri" panose="020F0502020204030204" pitchFamily="34" charset="0"/>
              </a:rPr>
              <a:t>des possibilités d’emploi »</a:t>
            </a:r>
            <a:endParaRPr lang="en-CA" dirty="0">
              <a:latin typeface="Calibri" panose="020F0502020204030204" pitchFamily="34" charset="0"/>
              <a:cs typeface="Calibri" panose="020F0502020204030204" pitchFamily="34" charset="0"/>
            </a:endParaRPr>
          </a:p>
        </p:txBody>
      </p:sp>
      <p:sp>
        <p:nvSpPr>
          <p:cNvPr id="14" name="TextBox 13"/>
          <p:cNvSpPr txBox="1"/>
          <p:nvPr/>
        </p:nvSpPr>
        <p:spPr>
          <a:xfrm>
            <a:off x="1387929" y="4107948"/>
            <a:ext cx="1894113" cy="1077218"/>
          </a:xfrm>
          <a:prstGeom prst="rect">
            <a:avLst/>
          </a:prstGeom>
          <a:noFill/>
        </p:spPr>
        <p:txBody>
          <a:bodyPr wrap="square" rtlCol="0">
            <a:spAutoFit/>
          </a:bodyPr>
          <a:lstStyle/>
          <a:p>
            <a:pPr algn="ctr"/>
            <a:r>
              <a:rPr lang="fr-FR" sz="1600" dirty="0">
                <a:solidFill>
                  <a:schemeClr val="accent6">
                    <a:lumMod val="75000"/>
                  </a:schemeClr>
                </a:solidFill>
                <a:latin typeface="Calibri" panose="020F0502020204030204" pitchFamily="34" charset="0"/>
              </a:rPr>
              <a:t>« </a:t>
            </a:r>
            <a:r>
              <a:rPr lang="fr-FR" sz="1600" b="1" dirty="0">
                <a:solidFill>
                  <a:schemeClr val="accent6">
                    <a:lumMod val="75000"/>
                  </a:schemeClr>
                </a:solidFill>
                <a:latin typeface="Calibri" panose="020F0502020204030204" pitchFamily="34" charset="0"/>
              </a:rPr>
              <a:t>Meilleure compréhension </a:t>
            </a:r>
            <a:r>
              <a:rPr lang="fr-FR" sz="1600" dirty="0">
                <a:solidFill>
                  <a:schemeClr val="accent6">
                    <a:lumMod val="75000"/>
                  </a:schemeClr>
                </a:solidFill>
                <a:latin typeface="Calibri" panose="020F0502020204030204" pitchFamily="34" charset="0"/>
              </a:rPr>
              <a:t>du processus et des échéanciers »</a:t>
            </a:r>
          </a:p>
        </p:txBody>
      </p:sp>
      <p:sp>
        <p:nvSpPr>
          <p:cNvPr id="15" name="TextBox 14"/>
          <p:cNvSpPr txBox="1"/>
          <p:nvPr/>
        </p:nvSpPr>
        <p:spPr>
          <a:xfrm>
            <a:off x="6466114" y="4834652"/>
            <a:ext cx="1915886" cy="1077218"/>
          </a:xfrm>
          <a:prstGeom prst="rect">
            <a:avLst/>
          </a:prstGeom>
          <a:noFill/>
        </p:spPr>
        <p:txBody>
          <a:bodyPr wrap="square" rtlCol="0">
            <a:spAutoFit/>
          </a:bodyPr>
          <a:lstStyle/>
          <a:p>
            <a:pPr algn="ctr"/>
            <a:r>
              <a:rPr lang="fr-FR" sz="1600" dirty="0">
                <a:solidFill>
                  <a:schemeClr val="accent6">
                    <a:lumMod val="75000"/>
                  </a:schemeClr>
                </a:solidFill>
                <a:latin typeface="Calibri" panose="020F0502020204030204" pitchFamily="34" charset="0"/>
              </a:rPr>
              <a:t>« </a:t>
            </a:r>
            <a:r>
              <a:rPr lang="fr-FR" sz="1600" b="1" dirty="0">
                <a:solidFill>
                  <a:schemeClr val="accent6">
                    <a:lumMod val="75000"/>
                  </a:schemeClr>
                </a:solidFill>
                <a:latin typeface="Calibri" panose="020F0502020204030204" pitchFamily="34" charset="0"/>
              </a:rPr>
              <a:t>Amélioration </a:t>
            </a:r>
            <a:r>
              <a:rPr lang="fr-FR" sz="1600" dirty="0">
                <a:solidFill>
                  <a:schemeClr val="accent6">
                    <a:lumMod val="75000"/>
                  </a:schemeClr>
                </a:solidFill>
                <a:latin typeface="Calibri" panose="020F0502020204030204" pitchFamily="34" charset="0"/>
              </a:rPr>
              <a:t>des mécanismes de </a:t>
            </a:r>
            <a:r>
              <a:rPr lang="fr-FR" sz="1600" b="1" dirty="0">
                <a:solidFill>
                  <a:schemeClr val="accent6">
                    <a:lumMod val="75000"/>
                  </a:schemeClr>
                </a:solidFill>
                <a:latin typeface="Calibri" panose="020F0502020204030204" pitchFamily="34" charset="0"/>
              </a:rPr>
              <a:t>communication </a:t>
            </a:r>
            <a:r>
              <a:rPr lang="fr-FR" sz="1600" dirty="0">
                <a:solidFill>
                  <a:schemeClr val="accent6">
                    <a:lumMod val="75000"/>
                  </a:schemeClr>
                </a:solidFill>
                <a:latin typeface="Calibri" panose="020F0502020204030204" pitchFamily="34" charset="0"/>
              </a:rPr>
              <a:t>avec les candidats »</a:t>
            </a:r>
            <a:endParaRPr lang="en-CA" sz="16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6" name="TextBox 15"/>
          <p:cNvSpPr txBox="1"/>
          <p:nvPr/>
        </p:nvSpPr>
        <p:spPr>
          <a:xfrm>
            <a:off x="6070065" y="3531651"/>
            <a:ext cx="1915886" cy="830997"/>
          </a:xfrm>
          <a:prstGeom prst="rect">
            <a:avLst/>
          </a:prstGeom>
          <a:noFill/>
        </p:spPr>
        <p:txBody>
          <a:bodyPr wrap="square" rtlCol="0">
            <a:spAutoFit/>
          </a:bodyPr>
          <a:lstStyle/>
          <a:p>
            <a:pPr algn="ctr"/>
            <a:r>
              <a:rPr lang="fr-FR" sz="1600" b="1" dirty="0">
                <a:solidFill>
                  <a:schemeClr val="accent6">
                    <a:lumMod val="75000"/>
                  </a:schemeClr>
                </a:solidFill>
                <a:latin typeface="Calibri" panose="020F0502020204030204" pitchFamily="34" charset="0"/>
              </a:rPr>
              <a:t>« Mécanismes pour attirer les candidats passifs » </a:t>
            </a:r>
            <a:endParaRPr lang="en-CA" sz="16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7" name="TextBox 16"/>
          <p:cNvSpPr txBox="1"/>
          <p:nvPr/>
        </p:nvSpPr>
        <p:spPr>
          <a:xfrm>
            <a:off x="5596681" y="2457531"/>
            <a:ext cx="1915886" cy="646331"/>
          </a:xfrm>
          <a:prstGeom prst="rect">
            <a:avLst/>
          </a:prstGeom>
          <a:noFill/>
        </p:spPr>
        <p:txBody>
          <a:bodyPr wrap="square" rtlCol="0">
            <a:spAutoFit/>
          </a:bodyPr>
          <a:lstStyle/>
          <a:p>
            <a:pPr algn="ctr"/>
            <a:r>
              <a:rPr lang="fr-FR" sz="1200" b="1" dirty="0">
                <a:latin typeface="Calibri" panose="020F0502020204030204" pitchFamily="34" charset="0"/>
              </a:rPr>
              <a:t>« Échéancier amélioré pour la présélection des candidats »</a:t>
            </a:r>
            <a:endParaRPr lang="en-CA" sz="1200" dirty="0">
              <a:latin typeface="Calibri" panose="020F0502020204030204" pitchFamily="34" charset="0"/>
              <a:cs typeface="Calibri" panose="020F0502020204030204" pitchFamily="34" charset="0"/>
            </a:endParaRPr>
          </a:p>
        </p:txBody>
      </p:sp>
      <p:sp>
        <p:nvSpPr>
          <p:cNvPr id="18" name="TextBox 17"/>
          <p:cNvSpPr txBox="1"/>
          <p:nvPr/>
        </p:nvSpPr>
        <p:spPr>
          <a:xfrm>
            <a:off x="7905038" y="2897523"/>
            <a:ext cx="1915886" cy="1077218"/>
          </a:xfrm>
          <a:prstGeom prst="rect">
            <a:avLst/>
          </a:prstGeom>
          <a:noFill/>
        </p:spPr>
        <p:txBody>
          <a:bodyPr wrap="square" rtlCol="0">
            <a:spAutoFit/>
          </a:bodyPr>
          <a:lstStyle/>
          <a:p>
            <a:pPr algn="ctr"/>
            <a:r>
              <a:rPr lang="fr-FR" sz="1600" b="1" dirty="0">
                <a:solidFill>
                  <a:schemeClr val="accent6">
                    <a:lumMod val="75000"/>
                  </a:schemeClr>
                </a:solidFill>
                <a:latin typeface="Calibri" panose="020F0502020204030204" pitchFamily="34" charset="0"/>
              </a:rPr>
              <a:t>« Meilleure compréhension </a:t>
            </a:r>
            <a:r>
              <a:rPr lang="fr-FR" sz="1600" dirty="0">
                <a:solidFill>
                  <a:schemeClr val="accent6">
                    <a:lumMod val="75000"/>
                  </a:schemeClr>
                </a:solidFill>
                <a:latin typeface="Calibri" panose="020F0502020204030204" pitchFamily="34" charset="0"/>
              </a:rPr>
              <a:t>du volet de l’offre du </a:t>
            </a:r>
            <a:r>
              <a:rPr lang="fr-FR" sz="1600" b="1" dirty="0">
                <a:solidFill>
                  <a:schemeClr val="accent6">
                    <a:lumMod val="75000"/>
                  </a:schemeClr>
                </a:solidFill>
                <a:latin typeface="Calibri" panose="020F0502020204030204" pitchFamily="34" charset="0"/>
              </a:rPr>
              <a:t>marché du travail »</a:t>
            </a:r>
            <a:endParaRPr lang="en-CA" sz="16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9" name="TextBox 18"/>
          <p:cNvSpPr txBox="1"/>
          <p:nvPr/>
        </p:nvSpPr>
        <p:spPr>
          <a:xfrm>
            <a:off x="7126709" y="1593889"/>
            <a:ext cx="1915886" cy="923330"/>
          </a:xfrm>
          <a:prstGeom prst="rect">
            <a:avLst/>
          </a:prstGeom>
          <a:noFill/>
        </p:spPr>
        <p:txBody>
          <a:bodyPr wrap="square" rtlCol="0">
            <a:spAutoFit/>
          </a:bodyPr>
          <a:lstStyle/>
          <a:p>
            <a:pPr algn="ctr"/>
            <a:r>
              <a:rPr lang="fr-FR" dirty="0">
                <a:solidFill>
                  <a:schemeClr val="accent6">
                    <a:lumMod val="75000"/>
                  </a:schemeClr>
                </a:solidFill>
                <a:latin typeface="Calibri" panose="020F0502020204030204" pitchFamily="34" charset="0"/>
              </a:rPr>
              <a:t>« </a:t>
            </a:r>
            <a:r>
              <a:rPr lang="en-CA" b="1" dirty="0" err="1">
                <a:solidFill>
                  <a:schemeClr val="accent6">
                    <a:lumMod val="75000"/>
                  </a:schemeClr>
                </a:solidFill>
                <a:latin typeface="Calibri" panose="020F0502020204030204" pitchFamily="34" charset="0"/>
              </a:rPr>
              <a:t>Meilleurs</a:t>
            </a:r>
            <a:r>
              <a:rPr lang="en-CA" b="1" dirty="0">
                <a:solidFill>
                  <a:schemeClr val="accent6">
                    <a:lumMod val="75000"/>
                  </a:schemeClr>
                </a:solidFill>
                <a:latin typeface="Calibri" panose="020F0502020204030204" pitchFamily="34" charset="0"/>
              </a:rPr>
              <a:t> </a:t>
            </a:r>
            <a:r>
              <a:rPr lang="en-CA" dirty="0" err="1">
                <a:solidFill>
                  <a:schemeClr val="accent6">
                    <a:lumMod val="75000"/>
                  </a:schemeClr>
                </a:solidFill>
                <a:latin typeface="Calibri" panose="020F0502020204030204" pitchFamily="34" charset="0"/>
              </a:rPr>
              <a:t>mécanismes</a:t>
            </a:r>
            <a:r>
              <a:rPr lang="en-CA" dirty="0">
                <a:solidFill>
                  <a:schemeClr val="accent6">
                    <a:lumMod val="75000"/>
                  </a:schemeClr>
                </a:solidFill>
                <a:latin typeface="Calibri" panose="020F0502020204030204" pitchFamily="34" charset="0"/>
              </a:rPr>
              <a:t> de preselection </a:t>
            </a:r>
            <a:r>
              <a:rPr lang="fr-FR" dirty="0">
                <a:solidFill>
                  <a:schemeClr val="accent6">
                    <a:lumMod val="75000"/>
                  </a:schemeClr>
                </a:solidFill>
                <a:latin typeface="Calibri" panose="020F0502020204030204" pitchFamily="34" charset="0"/>
              </a:rPr>
              <a:t>»</a:t>
            </a:r>
            <a:endParaRPr lang="en-CA"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0" name="TextBox 19"/>
          <p:cNvSpPr txBox="1"/>
          <p:nvPr/>
        </p:nvSpPr>
        <p:spPr>
          <a:xfrm>
            <a:off x="8921447" y="1193993"/>
            <a:ext cx="1915886" cy="954107"/>
          </a:xfrm>
          <a:prstGeom prst="rect">
            <a:avLst/>
          </a:prstGeom>
          <a:noFill/>
        </p:spPr>
        <p:txBody>
          <a:bodyPr wrap="square" rtlCol="0">
            <a:spAutoFit/>
          </a:bodyPr>
          <a:lstStyle/>
          <a:p>
            <a:pPr algn="ctr"/>
            <a:r>
              <a:rPr lang="fr-FR" sz="1400" b="1" dirty="0">
                <a:solidFill>
                  <a:schemeClr val="accent6">
                    <a:lumMod val="75000"/>
                  </a:schemeClr>
                </a:solidFill>
                <a:latin typeface="Calibri" panose="020F0502020204030204" pitchFamily="34" charset="0"/>
              </a:rPr>
              <a:t>« Souplesse </a:t>
            </a:r>
            <a:r>
              <a:rPr lang="fr-FR" sz="1400" dirty="0">
                <a:solidFill>
                  <a:schemeClr val="accent6">
                    <a:lumMod val="75000"/>
                  </a:schemeClr>
                </a:solidFill>
                <a:latin typeface="Calibri" panose="020F0502020204030204" pitchFamily="34" charset="0"/>
              </a:rPr>
              <a:t>quant aux formes d’affichage </a:t>
            </a:r>
          </a:p>
          <a:p>
            <a:pPr algn="ctr"/>
            <a:r>
              <a:rPr lang="fr-FR" sz="1400" dirty="0">
                <a:solidFill>
                  <a:schemeClr val="accent6">
                    <a:lumMod val="75000"/>
                  </a:schemeClr>
                </a:solidFill>
                <a:latin typeface="Calibri" panose="020F0502020204030204" pitchFamily="34" charset="0"/>
              </a:rPr>
              <a:t>(p. ex. médias sociaux) »</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1" name="TextBox 20"/>
          <p:cNvSpPr txBox="1"/>
          <p:nvPr/>
        </p:nvSpPr>
        <p:spPr>
          <a:xfrm>
            <a:off x="8131630" y="5185166"/>
            <a:ext cx="1915886" cy="461665"/>
          </a:xfrm>
          <a:prstGeom prst="rect">
            <a:avLst/>
          </a:prstGeom>
          <a:noFill/>
        </p:spPr>
        <p:txBody>
          <a:bodyPr wrap="square" rtlCol="0">
            <a:spAutoFit/>
          </a:bodyPr>
          <a:lstStyle/>
          <a:p>
            <a:pPr algn="ctr"/>
            <a:r>
              <a:rPr lang="fr-FR" sz="1200" b="1" dirty="0">
                <a:latin typeface="Calibri" panose="020F0502020204030204" pitchFamily="34" charset="0"/>
              </a:rPr>
              <a:t>« Accès centralisé aux bassins d’emplois »</a:t>
            </a:r>
            <a:endParaRPr lang="en-CA" sz="1200" dirty="0">
              <a:latin typeface="Calibri" panose="020F0502020204030204" pitchFamily="34" charset="0"/>
              <a:cs typeface="Calibri" panose="020F0502020204030204" pitchFamily="34" charset="0"/>
            </a:endParaRPr>
          </a:p>
        </p:txBody>
      </p:sp>
      <p:sp>
        <p:nvSpPr>
          <p:cNvPr id="22" name="Title 1"/>
          <p:cNvSpPr>
            <a:spLocks noGrp="1"/>
          </p:cNvSpPr>
          <p:nvPr>
            <p:ph type="title"/>
          </p:nvPr>
        </p:nvSpPr>
        <p:spPr>
          <a:xfrm>
            <a:off x="330601" y="74131"/>
            <a:ext cx="9876188" cy="863544"/>
          </a:xfrm>
        </p:spPr>
        <p:txBody>
          <a:bodyPr>
            <a:noAutofit/>
          </a:bodyPr>
          <a:lstStyle/>
          <a:p>
            <a:r>
              <a:rPr lang="en-CA" sz="4000" b="1" dirty="0">
                <a:solidFill>
                  <a:srgbClr val="2D6576"/>
                </a:solidFill>
                <a:latin typeface="Franklin Gothic Medium" panose="020B0603020102020204" pitchFamily="34" charset="0"/>
              </a:rPr>
              <a:t>Ce que les </a:t>
            </a:r>
            <a:r>
              <a:rPr lang="en-CA" sz="4000" b="1" dirty="0" err="1">
                <a:solidFill>
                  <a:srgbClr val="2D6576"/>
                </a:solidFill>
                <a:latin typeface="Franklin Gothic Medium" panose="020B0603020102020204" pitchFamily="34" charset="0"/>
              </a:rPr>
              <a:t>usagers</a:t>
            </a:r>
            <a:r>
              <a:rPr lang="en-CA" sz="4000" b="1" dirty="0">
                <a:solidFill>
                  <a:srgbClr val="2D6576"/>
                </a:solidFill>
                <a:latin typeface="Franklin Gothic Medium" panose="020B0603020102020204" pitchFamily="34" charset="0"/>
              </a:rPr>
              <a:t> nous </a:t>
            </a:r>
            <a:r>
              <a:rPr lang="en-CA" sz="4000" b="1" dirty="0" err="1">
                <a:solidFill>
                  <a:srgbClr val="2D6576"/>
                </a:solidFill>
                <a:latin typeface="Franklin Gothic Medium" panose="020B0603020102020204" pitchFamily="34" charset="0"/>
              </a:rPr>
              <a:t>ont</a:t>
            </a:r>
            <a:r>
              <a:rPr lang="en-CA" sz="4000" b="1" dirty="0">
                <a:solidFill>
                  <a:srgbClr val="2D6576"/>
                </a:solidFill>
                <a:latin typeface="Franklin Gothic Medium" panose="020B0603020102020204" pitchFamily="34" charset="0"/>
              </a:rPr>
              <a:t> </a:t>
            </a:r>
            <a:r>
              <a:rPr lang="en-CA" sz="4000" b="1" dirty="0" err="1">
                <a:solidFill>
                  <a:srgbClr val="2D6576"/>
                </a:solidFill>
                <a:latin typeface="Franklin Gothic Medium" panose="020B0603020102020204" pitchFamily="34" charset="0"/>
              </a:rPr>
              <a:t>dit</a:t>
            </a:r>
            <a:r>
              <a:rPr lang="en-CA" sz="4000" b="1" dirty="0">
                <a:solidFill>
                  <a:srgbClr val="2D6576"/>
                </a:solidFill>
                <a:latin typeface="Franklin Gothic Medium" panose="020B0603020102020204" pitchFamily="34" charset="0"/>
              </a:rPr>
              <a:t>…</a:t>
            </a:r>
          </a:p>
        </p:txBody>
      </p:sp>
      <p:sp>
        <p:nvSpPr>
          <p:cNvPr id="3" name="ZoneTexte 2"/>
          <p:cNvSpPr txBox="1"/>
          <p:nvPr/>
        </p:nvSpPr>
        <p:spPr>
          <a:xfrm>
            <a:off x="330601" y="5911870"/>
            <a:ext cx="2327012" cy="923330"/>
          </a:xfrm>
          <a:prstGeom prst="rect">
            <a:avLst/>
          </a:prstGeom>
          <a:noFill/>
        </p:spPr>
        <p:txBody>
          <a:bodyPr wrap="square" rtlCol="0">
            <a:spAutoFit/>
          </a:bodyPr>
          <a:lstStyle/>
          <a:p>
            <a:r>
              <a:rPr lang="fr-CA" b="1" dirty="0">
                <a:solidFill>
                  <a:srgbClr val="3B7D91"/>
                </a:solidFill>
              </a:rPr>
              <a:t>Chercheurs d’emploi </a:t>
            </a:r>
            <a:endParaRPr lang="en-CA" b="1" dirty="0">
              <a:solidFill>
                <a:srgbClr val="3B7D91"/>
              </a:solidFill>
            </a:endParaRPr>
          </a:p>
          <a:p>
            <a:endParaRPr lang="en-CA" dirty="0"/>
          </a:p>
        </p:txBody>
      </p:sp>
      <p:sp>
        <p:nvSpPr>
          <p:cNvPr id="6" name="ZoneTexte 5"/>
          <p:cNvSpPr txBox="1"/>
          <p:nvPr/>
        </p:nvSpPr>
        <p:spPr>
          <a:xfrm>
            <a:off x="9778595" y="298265"/>
            <a:ext cx="2346690" cy="923330"/>
          </a:xfrm>
          <a:prstGeom prst="rect">
            <a:avLst/>
          </a:prstGeom>
          <a:noFill/>
        </p:spPr>
        <p:txBody>
          <a:bodyPr wrap="square" rtlCol="0">
            <a:spAutoFit/>
          </a:bodyPr>
          <a:lstStyle/>
          <a:p>
            <a:r>
              <a:rPr lang="fr-CA" b="1" dirty="0">
                <a:solidFill>
                  <a:srgbClr val="96AF5D"/>
                </a:solidFill>
              </a:rPr>
              <a:t>Gestionnaires d’embauche</a:t>
            </a:r>
            <a:endParaRPr lang="en-CA" b="1" dirty="0">
              <a:solidFill>
                <a:srgbClr val="96AF5D"/>
              </a:solidFill>
            </a:endParaRPr>
          </a:p>
          <a:p>
            <a:endParaRPr lang="en-CA" dirty="0"/>
          </a:p>
        </p:txBody>
      </p:sp>
    </p:spTree>
    <p:extLst>
      <p:ext uri="{BB962C8B-B14F-4D97-AF65-F5344CB8AC3E}">
        <p14:creationId xmlns:p14="http://schemas.microsoft.com/office/powerpoint/2010/main" val="3943326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t>9</a:t>
            </a:fld>
            <a:endParaRPr lang="en-C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30947"/>
            <a:ext cx="11963400" cy="6726127"/>
          </a:xfrm>
          <a:prstGeom prst="rect">
            <a:avLst/>
          </a:prstGeom>
        </p:spPr>
      </p:pic>
      <p:sp>
        <p:nvSpPr>
          <p:cNvPr id="7" name="TextBox 6"/>
          <p:cNvSpPr txBox="1"/>
          <p:nvPr/>
        </p:nvSpPr>
        <p:spPr>
          <a:xfrm>
            <a:off x="766763" y="5494440"/>
            <a:ext cx="4624823" cy="400110"/>
          </a:xfrm>
          <a:prstGeom prst="rect">
            <a:avLst/>
          </a:prstGeom>
          <a:noFill/>
        </p:spPr>
        <p:txBody>
          <a:bodyPr wrap="square" rtlCol="0">
            <a:spAutoFit/>
          </a:bodyPr>
          <a:lstStyle/>
          <a:p>
            <a:pPr algn="ctr"/>
            <a:r>
              <a:rPr lang="fr-CA" sz="2000" dirty="0">
                <a:latin typeface="Calibri" panose="020F0502020204030204" pitchFamily="34" charset="0"/>
                <a:cs typeface="Calibri" panose="020F0502020204030204" pitchFamily="34" charset="0"/>
              </a:rPr>
              <a:t>Tableaux de bord sur </a:t>
            </a:r>
            <a:r>
              <a:rPr lang="fr-CA" sz="2000" b="1" dirty="0">
                <a:latin typeface="Calibri" panose="020F0502020204030204" pitchFamily="34" charset="0"/>
                <a:cs typeface="Calibri" panose="020F0502020204030204" pitchFamily="34" charset="0"/>
              </a:rPr>
              <a:t>l’état d’avancement</a:t>
            </a:r>
            <a:endParaRPr lang="en-CA" sz="2000" dirty="0">
              <a:latin typeface="Calibri" panose="020F0502020204030204" pitchFamily="34" charset="0"/>
              <a:cs typeface="Calibri" panose="020F0502020204030204" pitchFamily="34" charset="0"/>
            </a:endParaRPr>
          </a:p>
        </p:txBody>
      </p:sp>
      <p:sp>
        <p:nvSpPr>
          <p:cNvPr id="8" name="TextBox 7"/>
          <p:cNvSpPr txBox="1"/>
          <p:nvPr/>
        </p:nvSpPr>
        <p:spPr>
          <a:xfrm>
            <a:off x="5740232" y="5409745"/>
            <a:ext cx="5921831" cy="646331"/>
          </a:xfrm>
          <a:prstGeom prst="rect">
            <a:avLst/>
          </a:prstGeom>
          <a:noFill/>
        </p:spPr>
        <p:txBody>
          <a:bodyPr wrap="square" rtlCol="0">
            <a:spAutoFit/>
          </a:bodyPr>
          <a:lstStyle/>
          <a:p>
            <a:pPr algn="ctr"/>
            <a:r>
              <a:rPr lang="fr-CA" dirty="0">
                <a:latin typeface="Calibri" panose="020F0502020204030204" pitchFamily="34" charset="0"/>
                <a:cs typeface="Calibri" panose="020F0502020204030204" pitchFamily="34" charset="0"/>
              </a:rPr>
              <a:t>Options de </a:t>
            </a:r>
            <a:r>
              <a:rPr lang="fr-CA" dirty="0" smtClean="0">
                <a:latin typeface="Calibri" panose="020F0502020204030204" pitchFamily="34" charset="0"/>
                <a:cs typeface="Calibri" panose="020F0502020204030204" pitchFamily="34" charset="0"/>
              </a:rPr>
              <a:t>relations externes </a:t>
            </a:r>
            <a:r>
              <a:rPr lang="fr-CA" b="1" dirty="0" smtClean="0">
                <a:latin typeface="Calibri" panose="020F0502020204030204" pitchFamily="34" charset="0"/>
                <a:cs typeface="Calibri" panose="020F0502020204030204" pitchFamily="34" charset="0"/>
              </a:rPr>
              <a:t>(affichage </a:t>
            </a:r>
            <a:r>
              <a:rPr lang="fr-CA" b="1" dirty="0">
                <a:latin typeface="Calibri" panose="020F0502020204030204" pitchFamily="34" charset="0"/>
                <a:cs typeface="Calibri" panose="020F0502020204030204" pitchFamily="34" charset="0"/>
              </a:rPr>
              <a:t>des offres d’emploi dans les médias sociaux)</a:t>
            </a:r>
            <a:endParaRPr lang="en-CA" dirty="0">
              <a:latin typeface="Calibri" panose="020F0502020204030204" pitchFamily="34" charset="0"/>
              <a:cs typeface="Calibri" panose="020F0502020204030204" pitchFamily="34" charset="0"/>
            </a:endParaRPr>
          </a:p>
        </p:txBody>
      </p:sp>
      <p:sp>
        <p:nvSpPr>
          <p:cNvPr id="9" name="TextBox 8"/>
          <p:cNvSpPr txBox="1"/>
          <p:nvPr/>
        </p:nvSpPr>
        <p:spPr>
          <a:xfrm>
            <a:off x="3880506" y="4408749"/>
            <a:ext cx="4332511" cy="646331"/>
          </a:xfrm>
          <a:prstGeom prst="rect">
            <a:avLst/>
          </a:prstGeom>
          <a:noFill/>
        </p:spPr>
        <p:txBody>
          <a:bodyPr wrap="square" rtlCol="0">
            <a:spAutoFit/>
          </a:bodyPr>
          <a:lstStyle/>
          <a:p>
            <a:pPr algn="ctr"/>
            <a:r>
              <a:rPr lang="fr-CA" b="1" dirty="0">
                <a:latin typeface="Calibri" panose="020F0502020204030204" pitchFamily="34" charset="0"/>
                <a:cs typeface="Calibri" panose="020F0502020204030204" pitchFamily="34" charset="0"/>
              </a:rPr>
              <a:t>Espace de collaboration</a:t>
            </a:r>
            <a:r>
              <a:rPr lang="fr-CA" dirty="0">
                <a:latin typeface="Calibri" panose="020F0502020204030204" pitchFamily="34" charset="0"/>
                <a:cs typeface="Calibri" panose="020F0502020204030204" pitchFamily="34" charset="0"/>
              </a:rPr>
              <a:t> pour les RH et les gestionnaires </a:t>
            </a:r>
            <a:r>
              <a:rPr lang="fr-CA" dirty="0" smtClean="0">
                <a:latin typeface="Calibri" panose="020F0502020204030204" pitchFamily="34" charset="0"/>
                <a:cs typeface="Calibri" panose="020F0502020204030204" pitchFamily="34" charset="0"/>
              </a:rPr>
              <a:t>d’embauche</a:t>
            </a:r>
            <a:endParaRPr lang="en-CA" dirty="0">
              <a:latin typeface="Calibri" panose="020F0502020204030204" pitchFamily="34" charset="0"/>
              <a:cs typeface="Calibri" panose="020F0502020204030204" pitchFamily="34" charset="0"/>
            </a:endParaRPr>
          </a:p>
        </p:txBody>
      </p:sp>
      <p:sp>
        <p:nvSpPr>
          <p:cNvPr id="10" name="TextBox 9"/>
          <p:cNvSpPr txBox="1"/>
          <p:nvPr/>
        </p:nvSpPr>
        <p:spPr>
          <a:xfrm>
            <a:off x="0" y="4329479"/>
            <a:ext cx="4332511" cy="646331"/>
          </a:xfrm>
          <a:prstGeom prst="rect">
            <a:avLst/>
          </a:prstGeom>
          <a:noFill/>
        </p:spPr>
        <p:txBody>
          <a:bodyPr wrap="square" rtlCol="0">
            <a:spAutoFit/>
          </a:bodyPr>
          <a:lstStyle/>
          <a:p>
            <a:pPr algn="ctr"/>
            <a:r>
              <a:rPr lang="fr-CA" dirty="0">
                <a:latin typeface="Calibri" panose="020F0502020204030204" pitchFamily="34" charset="0"/>
                <a:cs typeface="Calibri" panose="020F0502020204030204" pitchFamily="34" charset="0"/>
              </a:rPr>
              <a:t>Options </a:t>
            </a:r>
            <a:r>
              <a:rPr lang="fr-CA" dirty="0" smtClean="0">
                <a:latin typeface="Calibri" panose="020F0502020204030204" pitchFamily="34" charset="0"/>
                <a:cs typeface="Calibri" panose="020F0502020204030204" pitchFamily="34" charset="0"/>
              </a:rPr>
              <a:t>libre-service </a:t>
            </a:r>
          </a:p>
          <a:p>
            <a:pPr algn="ctr"/>
            <a:r>
              <a:rPr lang="fr-CA" dirty="0" smtClean="0">
                <a:latin typeface="Calibri" panose="020F0502020204030204" pitchFamily="34" charset="0"/>
                <a:cs typeface="Calibri" panose="020F0502020204030204" pitchFamily="34" charset="0"/>
              </a:rPr>
              <a:t>(</a:t>
            </a:r>
            <a:r>
              <a:rPr lang="fr-CA" b="1" dirty="0">
                <a:latin typeface="Calibri" panose="020F0502020204030204" pitchFamily="34" charset="0"/>
                <a:cs typeface="Calibri" panose="020F0502020204030204" pitchFamily="34" charset="0"/>
              </a:rPr>
              <a:t>pour tous les groupes ciblés</a:t>
            </a:r>
            <a:r>
              <a:rPr lang="fr-CA" dirty="0">
                <a:latin typeface="Calibri" panose="020F0502020204030204" pitchFamily="34" charset="0"/>
                <a:cs typeface="Calibri" panose="020F0502020204030204" pitchFamily="34" charset="0"/>
              </a:rPr>
              <a:t>)</a:t>
            </a:r>
            <a:endParaRPr lang="en-CA" dirty="0">
              <a:latin typeface="Calibri" panose="020F0502020204030204" pitchFamily="34" charset="0"/>
              <a:cs typeface="Calibri" panose="020F0502020204030204" pitchFamily="34" charset="0"/>
            </a:endParaRPr>
          </a:p>
        </p:txBody>
      </p:sp>
      <p:sp>
        <p:nvSpPr>
          <p:cNvPr id="11" name="TextBox 10"/>
          <p:cNvSpPr txBox="1"/>
          <p:nvPr/>
        </p:nvSpPr>
        <p:spPr>
          <a:xfrm>
            <a:off x="675410" y="3354711"/>
            <a:ext cx="5064822" cy="584775"/>
          </a:xfrm>
          <a:prstGeom prst="rect">
            <a:avLst/>
          </a:prstGeom>
          <a:noFill/>
        </p:spPr>
        <p:txBody>
          <a:bodyPr wrap="square" rtlCol="0">
            <a:spAutoFit/>
          </a:bodyPr>
          <a:lstStyle/>
          <a:p>
            <a:pPr algn="ctr"/>
            <a:r>
              <a:rPr lang="fr-CA" sz="3200" dirty="0">
                <a:latin typeface="Calibri" panose="020F0502020204030204" pitchFamily="34" charset="0"/>
                <a:cs typeface="Calibri" panose="020F0502020204030204" pitchFamily="34" charset="0"/>
              </a:rPr>
              <a:t>Outils de</a:t>
            </a:r>
            <a:r>
              <a:rPr lang="fr-CA" sz="3200" b="1" dirty="0">
                <a:latin typeface="Calibri" panose="020F0502020204030204" pitchFamily="34" charset="0"/>
                <a:cs typeface="Calibri" panose="020F0502020204030204" pitchFamily="34" charset="0"/>
              </a:rPr>
              <a:t> communication</a:t>
            </a:r>
            <a:endParaRPr lang="en-CA" sz="3200" dirty="0">
              <a:latin typeface="Calibri" panose="020F0502020204030204" pitchFamily="34" charset="0"/>
              <a:cs typeface="Calibri" panose="020F0502020204030204" pitchFamily="34" charset="0"/>
            </a:endParaRPr>
          </a:p>
        </p:txBody>
      </p:sp>
      <p:sp>
        <p:nvSpPr>
          <p:cNvPr id="12" name="TextBox 11"/>
          <p:cNvSpPr txBox="1"/>
          <p:nvPr/>
        </p:nvSpPr>
        <p:spPr>
          <a:xfrm>
            <a:off x="6046761" y="3323058"/>
            <a:ext cx="5649546" cy="646331"/>
          </a:xfrm>
          <a:prstGeom prst="rect">
            <a:avLst/>
          </a:prstGeom>
          <a:noFill/>
        </p:spPr>
        <p:txBody>
          <a:bodyPr wrap="square" rtlCol="0">
            <a:spAutoFit/>
          </a:bodyPr>
          <a:lstStyle/>
          <a:p>
            <a:pPr algn="ctr"/>
            <a:r>
              <a:rPr lang="fr-CA" dirty="0">
                <a:latin typeface="Calibri" panose="020F0502020204030204" pitchFamily="34" charset="0"/>
                <a:cs typeface="Calibri" panose="020F0502020204030204" pitchFamily="34" charset="0"/>
              </a:rPr>
              <a:t>Centre de </a:t>
            </a:r>
            <a:r>
              <a:rPr lang="fr-CA" dirty="0" smtClean="0">
                <a:latin typeface="Calibri" panose="020F0502020204030204" pitchFamily="34" charset="0"/>
                <a:cs typeface="Calibri" panose="020F0502020204030204" pitchFamily="34" charset="0"/>
              </a:rPr>
              <a:t>services </a:t>
            </a:r>
            <a:r>
              <a:rPr lang="fr-CA" dirty="0">
                <a:latin typeface="Calibri" panose="020F0502020204030204" pitchFamily="34" charset="0"/>
                <a:cs typeface="Calibri" panose="020F0502020204030204" pitchFamily="34" charset="0"/>
              </a:rPr>
              <a:t>et gestion des personnes-ressources (</a:t>
            </a:r>
            <a:r>
              <a:rPr lang="fr-CA" b="1" dirty="0">
                <a:latin typeface="Calibri" panose="020F0502020204030204" pitchFamily="34" charset="0"/>
                <a:cs typeface="Calibri" panose="020F0502020204030204" pitchFamily="34" charset="0"/>
              </a:rPr>
              <a:t>p. ex., bureau d’aide aux utilisateurs, soutien à la clientèle)</a:t>
            </a:r>
            <a:endParaRPr lang="en-CA" dirty="0">
              <a:latin typeface="Calibri" panose="020F0502020204030204" pitchFamily="34" charset="0"/>
              <a:cs typeface="Calibri" panose="020F0502020204030204" pitchFamily="34" charset="0"/>
            </a:endParaRPr>
          </a:p>
        </p:txBody>
      </p:sp>
      <p:sp>
        <p:nvSpPr>
          <p:cNvPr id="13" name="TextBox 12"/>
          <p:cNvSpPr txBox="1"/>
          <p:nvPr/>
        </p:nvSpPr>
        <p:spPr>
          <a:xfrm>
            <a:off x="8533385" y="4354143"/>
            <a:ext cx="3048000" cy="707886"/>
          </a:xfrm>
          <a:prstGeom prst="rect">
            <a:avLst/>
          </a:prstGeom>
          <a:noFill/>
        </p:spPr>
        <p:txBody>
          <a:bodyPr wrap="square" rtlCol="0">
            <a:spAutoFit/>
          </a:bodyPr>
          <a:lstStyle/>
          <a:p>
            <a:pPr algn="ctr"/>
            <a:r>
              <a:rPr lang="fr-CA" sz="2000" dirty="0" smtClean="0">
                <a:latin typeface="Calibri" panose="020F0502020204030204" pitchFamily="34" charset="0"/>
                <a:cs typeface="Calibri" panose="020F0502020204030204" pitchFamily="34" charset="0"/>
              </a:rPr>
              <a:t>Renseignements sur le </a:t>
            </a:r>
            <a:r>
              <a:rPr lang="fr-CA" sz="2000" b="1" dirty="0" smtClean="0">
                <a:latin typeface="Calibri" panose="020F0502020204030204" pitchFamily="34" charset="0"/>
                <a:cs typeface="Calibri" panose="020F0502020204030204" pitchFamily="34" charset="0"/>
              </a:rPr>
              <a:t>marché du travail</a:t>
            </a:r>
            <a:r>
              <a:rPr lang="fr-CA" sz="2000" dirty="0" smtClean="0">
                <a:latin typeface="Calibri" panose="020F0502020204030204" pitchFamily="34" charset="0"/>
                <a:cs typeface="Calibri" panose="020F0502020204030204" pitchFamily="34" charset="0"/>
              </a:rPr>
              <a:t> </a:t>
            </a:r>
            <a:endParaRPr lang="en-CA" sz="2000" dirty="0">
              <a:latin typeface="Calibri" panose="020F0502020204030204" pitchFamily="34" charset="0"/>
              <a:cs typeface="Calibri" panose="020F0502020204030204" pitchFamily="34" charset="0"/>
            </a:endParaRPr>
          </a:p>
        </p:txBody>
      </p:sp>
      <p:sp>
        <p:nvSpPr>
          <p:cNvPr id="14" name="TextBox 13"/>
          <p:cNvSpPr txBox="1"/>
          <p:nvPr/>
        </p:nvSpPr>
        <p:spPr>
          <a:xfrm>
            <a:off x="922758" y="1312445"/>
            <a:ext cx="5802082" cy="646331"/>
          </a:xfrm>
          <a:prstGeom prst="rect">
            <a:avLst/>
          </a:prstGeom>
          <a:noFill/>
        </p:spPr>
        <p:txBody>
          <a:bodyPr wrap="square" rtlCol="0">
            <a:spAutoFit/>
          </a:bodyPr>
          <a:lstStyle/>
          <a:p>
            <a:pPr algn="ctr"/>
            <a:r>
              <a:rPr lang="fr-CA" b="1" dirty="0">
                <a:latin typeface="Calibri" panose="020F0502020204030204" pitchFamily="34" charset="0"/>
                <a:cs typeface="Calibri" panose="020F0502020204030204" pitchFamily="34" charset="0"/>
              </a:rPr>
              <a:t>Possibilité de réutiliser</a:t>
            </a:r>
            <a:r>
              <a:rPr lang="fr-CA" dirty="0">
                <a:latin typeface="Calibri" panose="020F0502020204030204" pitchFamily="34" charset="0"/>
                <a:cs typeface="Calibri" panose="020F0502020204030204" pitchFamily="34" charset="0"/>
              </a:rPr>
              <a:t> l’application et les renseignements des candidats pour plus d’un processus d’embauche</a:t>
            </a:r>
            <a:endParaRPr lang="en-CA" dirty="0">
              <a:latin typeface="Calibri" panose="020F0502020204030204" pitchFamily="34" charset="0"/>
              <a:cs typeface="Calibri" panose="020F0502020204030204" pitchFamily="34" charset="0"/>
            </a:endParaRPr>
          </a:p>
        </p:txBody>
      </p:sp>
      <p:sp>
        <p:nvSpPr>
          <p:cNvPr id="15" name="TextBox 14"/>
          <p:cNvSpPr txBox="1"/>
          <p:nvPr/>
        </p:nvSpPr>
        <p:spPr>
          <a:xfrm>
            <a:off x="7162563" y="1319606"/>
            <a:ext cx="4533744" cy="646331"/>
          </a:xfrm>
          <a:prstGeom prst="rect">
            <a:avLst/>
          </a:prstGeom>
          <a:noFill/>
        </p:spPr>
        <p:txBody>
          <a:bodyPr wrap="square" rtlCol="0">
            <a:spAutoFit/>
          </a:bodyPr>
          <a:lstStyle/>
          <a:p>
            <a:pPr algn="ctr"/>
            <a:r>
              <a:rPr lang="fr-CA" dirty="0">
                <a:latin typeface="Calibri" panose="020F0502020204030204" pitchFamily="34" charset="0"/>
                <a:cs typeface="Calibri" panose="020F0502020204030204" pitchFamily="34" charset="0"/>
              </a:rPr>
              <a:t>Accès par de multiples </a:t>
            </a:r>
            <a:r>
              <a:rPr lang="fr-CA" dirty="0" smtClean="0">
                <a:latin typeface="Calibri" panose="020F0502020204030204" pitchFamily="34" charset="0"/>
                <a:cs typeface="Calibri" panose="020F0502020204030204" pitchFamily="34" charset="0"/>
              </a:rPr>
              <a:t>canaux                          </a:t>
            </a:r>
            <a:r>
              <a:rPr lang="fr-CA" dirty="0">
                <a:latin typeface="Calibri" panose="020F0502020204030204" pitchFamily="34" charset="0"/>
                <a:cs typeface="Calibri" panose="020F0502020204030204" pitchFamily="34" charset="0"/>
              </a:rPr>
              <a:t>(</a:t>
            </a:r>
            <a:r>
              <a:rPr lang="fr-CA" b="1" dirty="0">
                <a:latin typeface="Calibri" panose="020F0502020204030204" pitchFamily="34" charset="0"/>
                <a:cs typeface="Calibri" panose="020F0502020204030204" pitchFamily="34" charset="0"/>
              </a:rPr>
              <a:t>p. ex., accessible à partir de divers appareils</a:t>
            </a:r>
            <a:r>
              <a:rPr lang="fr-CA" dirty="0">
                <a:latin typeface="Calibri" panose="020F0502020204030204" pitchFamily="34" charset="0"/>
                <a:cs typeface="Calibri" panose="020F0502020204030204" pitchFamily="34" charset="0"/>
              </a:rPr>
              <a:t>)</a:t>
            </a:r>
            <a:endParaRPr lang="en-CA" dirty="0">
              <a:latin typeface="Calibri" panose="020F0502020204030204" pitchFamily="34" charset="0"/>
              <a:cs typeface="Calibri" panose="020F0502020204030204" pitchFamily="34" charset="0"/>
            </a:endParaRPr>
          </a:p>
        </p:txBody>
      </p:sp>
      <p:sp>
        <p:nvSpPr>
          <p:cNvPr id="16" name="TextBox 15"/>
          <p:cNvSpPr txBox="1"/>
          <p:nvPr/>
        </p:nvSpPr>
        <p:spPr>
          <a:xfrm>
            <a:off x="816433" y="2385065"/>
            <a:ext cx="4143656" cy="646331"/>
          </a:xfrm>
          <a:prstGeom prst="rect">
            <a:avLst/>
          </a:prstGeom>
          <a:noFill/>
        </p:spPr>
        <p:txBody>
          <a:bodyPr wrap="square" rtlCol="0">
            <a:spAutoFit/>
          </a:bodyPr>
          <a:lstStyle/>
          <a:p>
            <a:pPr algn="ctr"/>
            <a:r>
              <a:rPr lang="fr-CA" b="1" dirty="0">
                <a:latin typeface="Calibri" panose="020F0502020204030204" pitchFamily="34" charset="0"/>
                <a:cs typeface="Calibri" panose="020F0502020204030204" pitchFamily="34" charset="0"/>
              </a:rPr>
              <a:t>Présentation de rapports, surveillance</a:t>
            </a:r>
            <a:r>
              <a:rPr lang="fr-CA" dirty="0">
                <a:latin typeface="Calibri" panose="020F0502020204030204" pitchFamily="34" charset="0"/>
                <a:cs typeface="Calibri" panose="020F0502020204030204" pitchFamily="34" charset="0"/>
              </a:rPr>
              <a:t>, et mesure du rendement</a:t>
            </a:r>
            <a:endParaRPr lang="en-CA" dirty="0">
              <a:latin typeface="Calibri" panose="020F0502020204030204" pitchFamily="34" charset="0"/>
              <a:cs typeface="Calibri" panose="020F0502020204030204" pitchFamily="34" charset="0"/>
            </a:endParaRPr>
          </a:p>
        </p:txBody>
      </p:sp>
      <p:sp>
        <p:nvSpPr>
          <p:cNvPr id="17" name="TextBox 16"/>
          <p:cNvSpPr txBox="1"/>
          <p:nvPr/>
        </p:nvSpPr>
        <p:spPr>
          <a:xfrm>
            <a:off x="5129374" y="2318387"/>
            <a:ext cx="3404011" cy="646331"/>
          </a:xfrm>
          <a:prstGeom prst="rect">
            <a:avLst/>
          </a:prstGeom>
          <a:noFill/>
        </p:spPr>
        <p:txBody>
          <a:bodyPr wrap="square" rtlCol="0">
            <a:spAutoFit/>
          </a:bodyPr>
          <a:lstStyle/>
          <a:p>
            <a:pPr algn="ctr"/>
            <a:r>
              <a:rPr lang="fr-CA" dirty="0">
                <a:latin typeface="Calibri" panose="020F0502020204030204" pitchFamily="34" charset="0"/>
                <a:cs typeface="Calibri" panose="020F0502020204030204" pitchFamily="34" charset="0"/>
              </a:rPr>
              <a:t>Profil </a:t>
            </a:r>
            <a:r>
              <a:rPr lang="fr-CA" dirty="0" smtClean="0">
                <a:latin typeface="Calibri" panose="020F0502020204030204" pitchFamily="34" charset="0"/>
                <a:cs typeface="Calibri" panose="020F0502020204030204" pitchFamily="34" charset="0"/>
              </a:rPr>
              <a:t>des chercheurs </a:t>
            </a:r>
            <a:r>
              <a:rPr lang="fr-CA" dirty="0">
                <a:latin typeface="Calibri" panose="020F0502020204030204" pitchFamily="34" charset="0"/>
                <a:cs typeface="Calibri" panose="020F0502020204030204" pitchFamily="34" charset="0"/>
              </a:rPr>
              <a:t>d’emploi (</a:t>
            </a:r>
            <a:r>
              <a:rPr lang="fr-CA" b="1" dirty="0">
                <a:latin typeface="Calibri" panose="020F0502020204030204" pitchFamily="34" charset="0"/>
                <a:cs typeface="Calibri" panose="020F0502020204030204" pitchFamily="34" charset="0"/>
              </a:rPr>
              <a:t>passeport du postulant</a:t>
            </a:r>
            <a:r>
              <a:rPr lang="fr-CA" dirty="0">
                <a:latin typeface="Calibri" panose="020F0502020204030204" pitchFamily="34" charset="0"/>
                <a:cs typeface="Calibri" panose="020F0502020204030204" pitchFamily="34" charset="0"/>
              </a:rPr>
              <a:t>)</a:t>
            </a:r>
            <a:endParaRPr lang="en-CA" dirty="0">
              <a:latin typeface="Calibri" panose="020F0502020204030204" pitchFamily="34" charset="0"/>
              <a:cs typeface="Calibri" panose="020F0502020204030204" pitchFamily="34" charset="0"/>
            </a:endParaRPr>
          </a:p>
        </p:txBody>
      </p:sp>
      <p:sp>
        <p:nvSpPr>
          <p:cNvPr id="18" name="TextBox 17"/>
          <p:cNvSpPr txBox="1"/>
          <p:nvPr/>
        </p:nvSpPr>
        <p:spPr>
          <a:xfrm>
            <a:off x="8097114" y="2279134"/>
            <a:ext cx="4332511" cy="830997"/>
          </a:xfrm>
          <a:prstGeom prst="rect">
            <a:avLst/>
          </a:prstGeom>
          <a:noFill/>
        </p:spPr>
        <p:txBody>
          <a:bodyPr wrap="square" rtlCol="0">
            <a:spAutoFit/>
          </a:bodyPr>
          <a:lstStyle/>
          <a:p>
            <a:pPr algn="ctr"/>
            <a:r>
              <a:rPr lang="fr-CA" sz="2400" dirty="0">
                <a:latin typeface="Calibri" panose="020F0502020204030204" pitchFamily="34" charset="0"/>
                <a:cs typeface="Calibri" panose="020F0502020204030204" pitchFamily="34" charset="0"/>
              </a:rPr>
              <a:t>Inventaire des</a:t>
            </a:r>
            <a:r>
              <a:rPr lang="fr-CA" sz="2400" b="1" dirty="0">
                <a:latin typeface="Calibri" panose="020F0502020204030204" pitchFamily="34" charset="0"/>
                <a:cs typeface="Calibri" panose="020F0502020204030204" pitchFamily="34" charset="0"/>
              </a:rPr>
              <a:t> </a:t>
            </a:r>
            <a:endParaRPr lang="fr-CA" sz="2400" b="1" dirty="0" smtClean="0">
              <a:latin typeface="Calibri" panose="020F0502020204030204" pitchFamily="34" charset="0"/>
              <a:cs typeface="Calibri" panose="020F0502020204030204" pitchFamily="34" charset="0"/>
            </a:endParaRPr>
          </a:p>
          <a:p>
            <a:pPr algn="ctr"/>
            <a:r>
              <a:rPr lang="fr-CA" sz="2400" b="1" dirty="0" smtClean="0">
                <a:latin typeface="Calibri" panose="020F0502020204030204" pitchFamily="34" charset="0"/>
                <a:cs typeface="Calibri" panose="020F0502020204030204" pitchFamily="34" charset="0"/>
              </a:rPr>
              <a:t>compétences</a:t>
            </a:r>
            <a:endParaRPr lang="en-CA" sz="2400" dirty="0">
              <a:latin typeface="Calibri" panose="020F0502020204030204" pitchFamily="34" charset="0"/>
              <a:cs typeface="Calibri" panose="020F0502020204030204" pitchFamily="34" charset="0"/>
            </a:endParaRPr>
          </a:p>
        </p:txBody>
      </p:sp>
      <p:sp>
        <p:nvSpPr>
          <p:cNvPr id="19" name="Title 1"/>
          <p:cNvSpPr>
            <a:spLocks noGrp="1"/>
          </p:cNvSpPr>
          <p:nvPr>
            <p:ph type="title"/>
          </p:nvPr>
        </p:nvSpPr>
        <p:spPr>
          <a:xfrm>
            <a:off x="560856" y="0"/>
            <a:ext cx="11250144" cy="1499616"/>
          </a:xfrm>
        </p:spPr>
        <p:txBody>
          <a:bodyPr>
            <a:normAutofit/>
          </a:bodyPr>
          <a:lstStyle/>
          <a:p>
            <a:r>
              <a:rPr lang="fr-CA" sz="4000" b="1" dirty="0" smtClean="0">
                <a:solidFill>
                  <a:srgbClr val="2D6576"/>
                </a:solidFill>
                <a:latin typeface="Franklin Gothic Medium" panose="020B0603020102020204" pitchFamily="34" charset="0"/>
              </a:rPr>
              <a:t>Caractéristiques qui nous intéressent…</a:t>
            </a:r>
            <a:endParaRPr lang="en-CA" sz="4000" b="1" dirty="0">
              <a:solidFill>
                <a:srgbClr val="2D6576"/>
              </a:solidFill>
              <a:latin typeface="Franklin Gothic Medium" panose="020B0603020102020204" pitchFamily="34" charset="0"/>
            </a:endParaRPr>
          </a:p>
        </p:txBody>
      </p:sp>
    </p:spTree>
    <p:extLst>
      <p:ext uri="{BB962C8B-B14F-4D97-AF65-F5344CB8AC3E}">
        <p14:creationId xmlns:p14="http://schemas.microsoft.com/office/powerpoint/2010/main" val="6120222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9400</TotalTime>
  <Words>1505</Words>
  <Application>Microsoft Office PowerPoint</Application>
  <PresentationFormat>Widescreen</PresentationFormat>
  <Paragraphs>206</Paragraphs>
  <Slides>16</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Arial Black</vt:lpstr>
      <vt:lpstr>Calibri</vt:lpstr>
      <vt:lpstr>Franklin Gothic Medium</vt:lpstr>
      <vt:lpstr>Times New Roman</vt:lpstr>
      <vt:lpstr>Tw Cen MT</vt:lpstr>
      <vt:lpstr>Tw Cen MT Condensed</vt:lpstr>
      <vt:lpstr>Wingdings</vt:lpstr>
      <vt:lpstr>Wingdings 3</vt:lpstr>
      <vt:lpstr>Integral</vt:lpstr>
      <vt:lpstr>Transformation Emplois GC</vt:lpstr>
      <vt:lpstr>Notre objectif avec transformation emplois GC est…</vt:lpstr>
      <vt:lpstr>Nous envisageons une solution moderne qui offre :</vt:lpstr>
      <vt:lpstr>Notre approche</vt:lpstr>
      <vt:lpstr>Notre travail est basé sur les normes numériques du gc</vt:lpstr>
      <vt:lpstr>En partenariat avec le SCT…</vt:lpstr>
      <vt:lpstr>PowerPoint Presentation</vt:lpstr>
      <vt:lpstr>Ce que les usagers nous ont dit…</vt:lpstr>
      <vt:lpstr>Caractéristiques qui nous intéressent…</vt:lpstr>
      <vt:lpstr>certaines exigences clés non-fonctionnelles</vt:lpstr>
      <vt:lpstr>Pour compléter notre casse-tête un dialogue avec l’industrie sur les tendances et les solutions</vt:lpstr>
      <vt:lpstr>DR &amp; Webinaire</vt:lpstr>
      <vt:lpstr>Démonstrations des fournisseurs</vt:lpstr>
      <vt:lpstr>Démonstrations des fournisseurs</vt:lpstr>
      <vt:lpstr>Démonstrations des fournisseurs</vt:lpstr>
      <vt:lpstr>Les prochaines étapes dans la Phase 0</vt:lpstr>
    </vt:vector>
  </TitlesOfParts>
  <Company>CFP-PSC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 Jobs transformation</dc:title>
  <dc:creator>Aneel Suresh</dc:creator>
  <cp:lastModifiedBy>David Shepherd</cp:lastModifiedBy>
  <cp:revision>367</cp:revision>
  <cp:lastPrinted>2019-01-17T14:56:13Z</cp:lastPrinted>
  <dcterms:created xsi:type="dcterms:W3CDTF">2018-10-07T10:17:08Z</dcterms:created>
  <dcterms:modified xsi:type="dcterms:W3CDTF">2019-06-06T12:40:55Z</dcterms:modified>
</cp:coreProperties>
</file>