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17"/>
  </p:notesMasterIdLst>
  <p:sldIdLst>
    <p:sldId id="256" r:id="rId7"/>
    <p:sldId id="257" r:id="rId8"/>
    <p:sldId id="282" r:id="rId9"/>
    <p:sldId id="258" r:id="rId10"/>
    <p:sldId id="275" r:id="rId11"/>
    <p:sldId id="276" r:id="rId12"/>
    <p:sldId id="278" r:id="rId13"/>
    <p:sldId id="277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1BC454-266E-28D1-425C-C9B44E3D6614}" name="Dayna Stone (CSPS-EFPC)" initials="D(" userId="S::dayna.stone@csps-efpc.gc.ca::219b8cd4-4267-42c6-83e4-67cb6325f998" providerId="AD"/>
  <p188:author id="{AFAE0DEA-BCB4-99F6-365B-BB6684FF7167}" name="Josef Coban (CSPS-EFPC)" initials="J(" userId="S::josef.coban@csps-efpc.gc.ca::42c6db77-f8ba-42b0-96fc-04b46518ab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86F6F-94B4-456E-BC08-DF52CA4D420C}" type="datetimeFigureOut">
              <a:t>11/18/2025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7FF9E-619E-47AD-BCAD-73A45F66BCCC}" type="slidenum"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215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fr-CA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7FF9E-619E-47AD-BCAD-73A45F66BCCC}" type="slidenum"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3167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7FF9E-619E-47AD-BCAD-73A45F66BCC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66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7FF9E-619E-47AD-BCAD-73A45F66BCC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532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7FF9E-619E-47AD-BCAD-73A45F66BCC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27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7FF9E-619E-47AD-BCAD-73A45F66BCC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67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7FF9E-619E-47AD-BCAD-73A45F66BCC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874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E6EB-F8AA-C7BE-EF5B-43F959DDE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39466-E12C-933D-7762-89213C21E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3BA18-DC2A-8D71-0091-55240B94E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ABDE-3F69-4B32-87AA-26A232B1077D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BAE3D-B19A-A1A5-C403-7D82CF2E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8864B-C8A4-A021-12EF-FB0998F7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4628-3087-4239-BF11-2BBA7745DEB3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3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3024-6FB4-F12B-9AFF-4B64B74F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8FACC-0E35-915C-93DC-CF9ABCBCC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AD0B6-4960-607A-7A67-7FFEF728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ABDE-3F69-4B32-87AA-26A232B1077D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66A44-7198-C8E5-1E2A-F0F60651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0A655-6F65-B495-E657-A370017B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4628-3087-4239-BF11-2BBA7745DEB3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96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8F23D-4764-23D6-2327-86A024FE5A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C7953-FAB2-76E1-3C92-F6B6CA2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AD022-0A60-811A-BFC1-D0C63BEF7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ABDE-3F69-4B32-87AA-26A232B1077D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A3D22-70C0-56FE-4AA3-F3B8CBE3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BA4EF-3574-7A8E-4F70-52B6FFEA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4628-3087-4239-BF11-2BBA7745DEB3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8867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pPr/>
              <a:t>‹n°›</a:t>
            </a:fld>
            <a:endParaRPr lang="en-CA" noProof="0"/>
          </a:p>
        </p:txBody>
      </p:sp>
      <p:pic>
        <p:nvPicPr>
          <p:cNvPr id="5" name="Picture 4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75587E02-DCAC-55FC-6D5F-1A1F239AF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0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9713" y="969264"/>
            <a:ext cx="6857107" cy="3612684"/>
          </a:xfrm>
        </p:spPr>
        <p:txBody>
          <a:bodyPr anchor="b"/>
          <a:lstStyle>
            <a:lvl1pPr>
              <a:defRPr sz="5599" u="none">
                <a:solidFill>
                  <a:srgbClr val="FFFFFF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29712" y="4718940"/>
            <a:ext cx="6857107" cy="113258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5858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9713" y="971177"/>
            <a:ext cx="6857107" cy="3612684"/>
          </a:xfrm>
        </p:spPr>
        <p:txBody>
          <a:bodyPr anchor="b"/>
          <a:lstStyle>
            <a:lvl1pPr>
              <a:defRPr sz="5599" u="none">
                <a:solidFill>
                  <a:srgbClr val="FFFFFF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29712" y="4718940"/>
            <a:ext cx="6857107" cy="113258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24460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9713" y="971177"/>
            <a:ext cx="6857107" cy="3612684"/>
          </a:xfrm>
        </p:spPr>
        <p:txBody>
          <a:bodyPr anchor="b"/>
          <a:lstStyle>
            <a:lvl1pPr>
              <a:defRPr sz="5599" u="none">
                <a:solidFill>
                  <a:srgbClr val="FFFFFF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29712" y="4718940"/>
            <a:ext cx="6857107" cy="113258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394819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2409542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7878" y="190501"/>
            <a:ext cx="11336245" cy="1087686"/>
          </a:xfrm>
        </p:spPr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6720" y="1600203"/>
            <a:ext cx="5485686" cy="4248877"/>
          </a:xfrm>
        </p:spPr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  <p:sp>
        <p:nvSpPr>
          <p:cNvPr id="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278437" y="1600203"/>
            <a:ext cx="5485686" cy="4248877"/>
          </a:xfrm>
        </p:spPr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482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335778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9713" y="1101653"/>
            <a:ext cx="8685669" cy="3430127"/>
          </a:xfrm>
        </p:spPr>
        <p:txBody>
          <a:bodyPr anchor="b"/>
          <a:lstStyle>
            <a:lvl1pPr algn="l">
              <a:defRPr sz="3799" b="0" cap="none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9712" y="4721631"/>
            <a:ext cx="8685669" cy="105508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609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17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3pPr>
            <a:lvl4pPr marL="1828526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438034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3047543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97893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9E91-17DE-EBBF-AD25-50D63E06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95795-E313-13C6-A755-D7C5912D1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DDBD8-B9B9-7851-BFA9-4ADADD56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ABDE-3F69-4B32-87AA-26A232B1077D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C21D9-BF3C-6DA1-1DBE-41B76D76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D1AE1-C10E-936B-F2D9-C2B4289B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4628-3087-4239-BF11-2BBA7745DEB3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8470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9713" y="1101653"/>
            <a:ext cx="8685669" cy="3430127"/>
          </a:xfrm>
        </p:spPr>
        <p:txBody>
          <a:bodyPr anchor="b"/>
          <a:lstStyle>
            <a:lvl1pPr algn="l">
              <a:defRPr sz="3799" b="0" cap="none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9712" y="4721631"/>
            <a:ext cx="8685669" cy="105508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609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17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3pPr>
            <a:lvl4pPr marL="1828526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438034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3047543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56832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9713" y="1101653"/>
            <a:ext cx="8685669" cy="3430127"/>
          </a:xfrm>
        </p:spPr>
        <p:txBody>
          <a:bodyPr anchor="b"/>
          <a:lstStyle>
            <a:lvl1pPr algn="l">
              <a:defRPr sz="3799" b="0" cap="none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9712" y="4721631"/>
            <a:ext cx="8685669" cy="105508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609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17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3pPr>
            <a:lvl4pPr marL="1828526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438034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3047543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559754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7877" y="1171223"/>
            <a:ext cx="5243522" cy="1757964"/>
          </a:xfrm>
        </p:spPr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6720" y="3262489"/>
            <a:ext cx="5244679" cy="2589036"/>
          </a:xfrm>
        </p:spPr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6730124" y="304801"/>
            <a:ext cx="5220608" cy="5546725"/>
          </a:xfrm>
        </p:spPr>
        <p:txBody>
          <a:bodyPr/>
          <a:lstStyle>
            <a:lvl1pPr algn="ctr">
              <a:defRPr/>
            </a:lvl1pPr>
          </a:lstStyle>
          <a:p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871229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pour une image  10"/>
          <p:cNvSpPr>
            <a:spLocks noGrp="1"/>
          </p:cNvSpPr>
          <p:nvPr>
            <p:ph type="pic" sz="quarter" idx="13" hasCustomPrompt="1"/>
          </p:nvPr>
        </p:nvSpPr>
        <p:spPr>
          <a:xfrm>
            <a:off x="31" y="0"/>
            <a:ext cx="12191937" cy="6025896"/>
          </a:xfrm>
        </p:spPr>
        <p:txBody>
          <a:bodyPr anchor="ctr"/>
          <a:lstStyle>
            <a:lvl1pPr algn="ctr">
              <a:defRPr sz="2400" baseline="0">
                <a:latin typeface="+mj-lt"/>
              </a:defRPr>
            </a:lvl1pPr>
          </a:lstStyle>
          <a:p>
            <a:r>
              <a:rPr lang="en-CA" noProof="0"/>
              <a:t>Click on icon to insert image </a:t>
            </a:r>
            <a:br>
              <a:rPr lang="en-CA" noProof="0"/>
            </a:br>
            <a:r>
              <a:rPr lang="en-CA" noProof="0"/>
              <a:t>or drag and drop</a:t>
            </a:r>
          </a:p>
        </p:txBody>
      </p:sp>
    </p:spTree>
    <p:extLst>
      <p:ext uri="{BB962C8B-B14F-4D97-AF65-F5344CB8AC3E}">
        <p14:creationId xmlns:p14="http://schemas.microsoft.com/office/powerpoint/2010/main" val="1718948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‹n°›</a:t>
            </a:fld>
            <a:endParaRPr lang="en-CA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193168" y="421048"/>
            <a:ext cx="9805663" cy="3346450"/>
          </a:xfrm>
        </p:spPr>
        <p:txBody>
          <a:bodyPr anchor="b"/>
          <a:lstStyle>
            <a:lvl1pPr marL="1587" indent="0" algn="ctr">
              <a:buFont typeface="Arial"/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1pPr>
            <a:lvl2pPr marL="1587" indent="0" algn="ctr"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2pPr>
            <a:lvl3pPr marL="1587" indent="0" algn="ctr"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3pPr>
            <a:lvl4pPr marL="1587" indent="0" algn="ctr"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4pPr>
            <a:lvl5pPr marL="1587" indent="0" algn="ctr">
              <a:buFont typeface="Arial"/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5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92482" y="4441096"/>
            <a:ext cx="9807035" cy="319881"/>
          </a:xfrm>
        </p:spPr>
        <p:txBody>
          <a:bodyPr anchor="ctr"/>
          <a:lstStyle>
            <a:lvl1pPr marL="257124" indent="-257124" algn="ctr">
              <a:buFont typeface="Lucida Grande"/>
              <a:buChar char="—"/>
              <a:defRPr sz="1600" b="0" i="1">
                <a:latin typeface="+mj-lt"/>
              </a:defRPr>
            </a:lvl1pPr>
            <a:lvl2pPr marL="228554" indent="0">
              <a:buNone/>
              <a:defRPr sz="1000" b="1"/>
            </a:lvl2pPr>
            <a:lvl3pPr marL="457109" indent="0">
              <a:buNone/>
              <a:defRPr sz="900" b="1"/>
            </a:lvl3pPr>
            <a:lvl4pPr marL="685663" indent="0">
              <a:buNone/>
              <a:defRPr sz="800" b="1"/>
            </a:lvl4pPr>
            <a:lvl5pPr marL="914217" indent="0">
              <a:buNone/>
              <a:defRPr sz="800" b="1"/>
            </a:lvl5pPr>
            <a:lvl6pPr marL="1142771" indent="0">
              <a:buNone/>
              <a:defRPr sz="800" b="1"/>
            </a:lvl6pPr>
            <a:lvl7pPr marL="1371326" indent="0">
              <a:buNone/>
              <a:defRPr sz="800" b="1"/>
            </a:lvl7pPr>
            <a:lvl8pPr marL="1599880" indent="0">
              <a:buNone/>
              <a:defRPr sz="800" b="1"/>
            </a:lvl8pPr>
            <a:lvl9pPr marL="1828434" indent="0">
              <a:buNone/>
              <a:defRPr sz="800" b="1"/>
            </a:lvl9pPr>
          </a:lstStyle>
          <a:p>
            <a:pPr lvl="0"/>
            <a:r>
              <a:rPr lang="en-CA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715659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pPr/>
              <a:t>‹n°›</a:t>
            </a:fld>
            <a:endParaRPr lang="en-CA" noProof="0"/>
          </a:p>
        </p:txBody>
      </p:sp>
      <p:pic>
        <p:nvPicPr>
          <p:cNvPr id="5" name="Picture 4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75587E02-DCAC-55FC-6D5F-1A1F239AF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8113-891E-65DD-6E00-B469DCB6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D94B-A9D8-DC53-7BC2-BF70E1514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2B9F3-B92E-2375-DE87-D07BB14C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ABDE-3F69-4B32-87AA-26A232B1077D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BEC21-B91E-82A3-C2FA-CD9CD39D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49D78-6B55-D3EB-B3E4-5052A7F0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4628-3087-4239-BF11-2BBA7745DEB3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50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A327-93AF-DD7E-F3AD-55A57ED4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1C125-1603-C979-64B2-2EF84BCE4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3DE3B-400F-25E3-F729-F2FBE70DE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11CF7-0368-25DE-DFB4-C04EF2D2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ABDE-3F69-4B32-87AA-26A232B1077D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2C5A-7FDA-DAAC-B01F-77E900D6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582D5-7475-0EED-483D-62E7D803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4628-3087-4239-BF11-2BBA7745DEB3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469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B76F-E234-E71A-8374-5B45DCF1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B8050-150E-DC09-1EB7-55C6FED59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3A9E4-D6F9-932A-35E3-8DE82BEF8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09127-894F-25D0-8389-C1615255B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0F45EA-5607-647B-3AD3-0DA6823F1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A35D8A-E565-1FA3-4388-20866E3D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ABDE-3F69-4B32-87AA-26A232B1077D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EF008D-B59F-FF70-48F8-EEA15E26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62E3B-CD50-7567-F308-59126341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4628-3087-4239-BF11-2BBA7745DEB3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278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688B-D859-E446-9992-4D5075B2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C48B3-C1ED-CC54-3358-128ABE94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ABDE-3F69-4B32-87AA-26A232B1077D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6B436-D840-8212-8803-C0F02CB7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2A537-BF44-F709-A0EE-1647A0C4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4628-3087-4239-BF11-2BBA7745DEB3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14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503B8-6B83-0A2C-B2CC-DE142C4C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ABDE-3F69-4B32-87AA-26A232B1077D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7A906-372C-2763-09E8-F6F503A4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1F89B-02DA-6B52-16FE-90A8D369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4628-3087-4239-BF11-2BBA7745DEB3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05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9590-44DA-9BE6-1917-CF91776AA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0C0E4-0790-D872-FF78-B3913796C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7610E-C184-8B9E-936C-27F0CAB21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0AB70-75F2-EEEB-9E8A-96F659C0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ABDE-3F69-4B32-87AA-26A232B1077D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39C5A-4C11-88D2-B2E5-10A293DF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BC835-3F74-3A47-D561-3659E342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4628-3087-4239-BF11-2BBA7745DEB3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69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16A7-4563-B793-0E94-BE61B899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9BF3A-8477-E8B6-28DC-659FF8F08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ECCF4-B375-F114-8C3D-1D56F21C7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A9F76-6187-7B47-6DE6-DD7B6BF0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ABDE-3F69-4B32-87AA-26A232B1077D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61B26-62DD-CA84-E0C9-D7935DC1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38F98-B422-7567-9462-F6F2D223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4628-3087-4239-BF11-2BBA7745DEB3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177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2B5EC-532D-EBE9-EA4E-BB8248FE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39236-2C16-D24E-6724-7B86FED3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09A72-F3DE-4246-6B93-E219CD200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ABDE-3F69-4B32-87AA-26A232B1077D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5D01A-B303-0B18-BB88-D90D80E2E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9455F-9F05-2D57-2F66-D0A0B182B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4628-3087-4239-BF11-2BBA7745DEB3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42E86-0AC9-FE60-C43C-CB394FFC0A7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89503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7878" y="190501"/>
            <a:ext cx="11336245" cy="10876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6720" y="1600203"/>
            <a:ext cx="11338560" cy="4248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893426" y="6467811"/>
            <a:ext cx="405147" cy="1910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7088BEF1-D3AD-E34F-A3B9-A73E884A7AB2}" type="slidenum">
              <a:rPr lang="en-CA" noProof="0" smtClean="0"/>
              <a:pPr/>
              <a:t>‹n°›</a:t>
            </a:fld>
            <a:endParaRPr lang="en-CA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B3EA8-0E76-529F-A233-9411EF6BE5B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96413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09509" rtl="0" eaLnBrk="1" latinLnBrk="0" hangingPunct="1">
        <a:lnSpc>
          <a:spcPct val="90000"/>
        </a:lnSpc>
        <a:spcBef>
          <a:spcPts val="0"/>
        </a:spcBef>
        <a:buNone/>
        <a:defRPr sz="3749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17" indent="0" algn="l" defTabSz="609509" rtl="0" eaLnBrk="1" latinLnBrk="0" hangingPunct="1">
        <a:spcBef>
          <a:spcPts val="0"/>
        </a:spcBef>
        <a:buFont typeface="Arial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348" indent="-227761" algn="l" defTabSz="609509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902" indent="-227761" algn="l" defTabSz="609509" rtl="0" eaLnBrk="1" latinLnBrk="0" hangingPunct="1">
        <a:spcBef>
          <a:spcPts val="0"/>
        </a:spcBef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7250" indent="-231729" algn="l" defTabSz="609509" rtl="0" eaLnBrk="1" latinLnBrk="0" hangingPunct="1">
        <a:spcBef>
          <a:spcPts val="0"/>
        </a:spcBef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7" indent="0" algn="l" defTabSz="609509" rtl="0" eaLnBrk="1" latinLnBrk="0" hangingPunct="1">
        <a:spcBef>
          <a:spcPts val="0"/>
        </a:spcBef>
        <a:buFont typeface="Arial"/>
        <a:buNone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297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5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4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3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7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4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3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74">
          <p15:clr>
            <a:srgbClr val="F26B43"/>
          </p15:clr>
        </p15:guide>
        <p15:guide id="2" pos="539">
          <p15:clr>
            <a:srgbClr val="F26B43"/>
          </p15:clr>
        </p15:guide>
        <p15:guide id="3" pos="148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FCF2A7D-7DB8-3BA7-B39D-701AE19CE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968" y="2209060"/>
            <a:ext cx="2774046" cy="1778186"/>
          </a:xfrm>
        </p:spPr>
        <p:txBody>
          <a:bodyPr/>
          <a:lstStyle/>
          <a:p>
            <a:pPr algn="r"/>
            <a:r>
              <a:rPr lang="en-CA" sz="4800"/>
              <a:t>Language Pairing Initiative</a:t>
            </a:r>
            <a:endParaRPr lang="en-US" sz="480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CD06799-02C3-DE04-CB31-9969BF889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13" y="5644849"/>
            <a:ext cx="11477487" cy="32730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CA" sz="1600"/>
              <a:t>                     November 2025                                                               Novembre 2025</a:t>
            </a:r>
            <a:endParaRPr lang="en-CA" sz="1600">
              <a:cs typeface="Arial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2B61EDA-A6C4-84B7-0994-4CA1951CE061}"/>
              </a:ext>
            </a:extLst>
          </p:cNvPr>
          <p:cNvSpPr txBox="1">
            <a:spLocks/>
          </p:cNvSpPr>
          <p:nvPr/>
        </p:nvSpPr>
        <p:spPr>
          <a:xfrm>
            <a:off x="8197082" y="2313999"/>
            <a:ext cx="3711089" cy="16689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0950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5599" u="none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/>
              <a:t>Initiative </a:t>
            </a:r>
            <a:r>
              <a:rPr lang="en-CA" sz="4800">
                <a:ea typeface="+mj-lt"/>
                <a:cs typeface="+mj-lt"/>
              </a:rPr>
              <a:t>de </a:t>
            </a:r>
            <a:r>
              <a:rPr lang="fr-CA" sz="4800"/>
              <a:t>jumelage</a:t>
            </a:r>
            <a:r>
              <a:rPr lang="en-CA" sz="4800"/>
              <a:t> </a:t>
            </a:r>
            <a:r>
              <a:rPr lang="fr-CA" sz="4800"/>
              <a:t>linguistique</a:t>
            </a:r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279205-205C-B414-11BA-5D601B8A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055" y="2149"/>
            <a:ext cx="3601330" cy="62301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58CDA-45AE-FCF8-5534-528A563F5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F42D08-3997-CC1E-BEDF-BF9F8C3C45BD}"/>
              </a:ext>
            </a:extLst>
          </p:cNvPr>
          <p:cNvSpPr/>
          <p:nvPr/>
        </p:nvSpPr>
        <p:spPr>
          <a:xfrm>
            <a:off x="0" y="0"/>
            <a:ext cx="12192000" cy="1086926"/>
          </a:xfrm>
          <a:prstGeom prst="rect">
            <a:avLst/>
          </a:prstGeom>
          <a:solidFill>
            <a:srgbClr val="3F2A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08DAF-66C3-FCC6-3302-70664010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9" y="165377"/>
            <a:ext cx="11870266" cy="678784"/>
          </a:xfrm>
        </p:spPr>
        <p:txBody>
          <a:bodyPr>
            <a:normAutofit/>
          </a:bodyPr>
          <a:lstStyle/>
          <a:p>
            <a:pPr algn="ctr"/>
            <a:r>
              <a:rPr lang="en-CA" sz="4000">
                <a:solidFill>
                  <a:schemeClr val="bg1"/>
                </a:solidFill>
                <a:latin typeface="Times New Roman"/>
                <a:cs typeface="Times New Roman"/>
              </a:rPr>
              <a:t>Questions?</a:t>
            </a:r>
            <a:endParaRPr lang="en-CA" sz="2000" err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AE7A8E-3705-1ADD-5499-A13800CB947A}"/>
              </a:ext>
            </a:extLst>
          </p:cNvPr>
          <p:cNvSpPr txBox="1"/>
          <p:nvPr/>
        </p:nvSpPr>
        <p:spPr>
          <a:xfrm>
            <a:off x="91858" y="1481123"/>
            <a:ext cx="468143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CA" sz="3600">
                <a:latin typeface="Times New Roman"/>
                <a:ea typeface="+mn-lt"/>
                <a:cs typeface="Times New Roman"/>
              </a:rPr>
              <a:t>Are you ready to invest in this digital solution and help improve the bilingual capacity of the public service?</a:t>
            </a:r>
            <a:endParaRPr lang="en-US" sz="3600">
              <a:latin typeface="Times New Roman"/>
              <a:cs typeface="Times New Roman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FA1A8D-839E-CFC5-719E-0741D3225075}"/>
              </a:ext>
            </a:extLst>
          </p:cNvPr>
          <p:cNvSpPr txBox="1"/>
          <p:nvPr/>
        </p:nvSpPr>
        <p:spPr>
          <a:xfrm>
            <a:off x="6023668" y="1483192"/>
            <a:ext cx="593808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600">
                <a:latin typeface="Times New Roman"/>
                <a:cs typeface="Times New Roman"/>
              </a:rPr>
              <a:t>Êtes-vous prêts à investir dans cette solution numérique et ainsi participer à l'amélioration de la capacité bilingue de la fonction publique?</a:t>
            </a:r>
          </a:p>
        </p:txBody>
      </p:sp>
      <p:sp>
        <p:nvSpPr>
          <p:cNvPr id="13" name="ZoneTexte 4">
            <a:extLst>
              <a:ext uri="{FF2B5EF4-FFF2-40B4-BE49-F238E27FC236}">
                <a16:creationId xmlns:a16="http://schemas.microsoft.com/office/drawing/2014/main" id="{F6FE809B-DE65-D68A-60D7-0E5D56B940D8}"/>
              </a:ext>
            </a:extLst>
          </p:cNvPr>
          <p:cNvSpPr txBox="1"/>
          <p:nvPr/>
        </p:nvSpPr>
        <p:spPr>
          <a:xfrm>
            <a:off x="170873" y="2365831"/>
            <a:ext cx="44119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CA">
              <a:latin typeface="Times New Roman"/>
              <a:cs typeface="Times New Roman"/>
            </a:endParaRPr>
          </a:p>
          <a:p>
            <a:r>
              <a:rPr lang="en-CA">
                <a:latin typeface="Times New Roman"/>
                <a:cs typeface="Times New Roman"/>
              </a:rPr>
              <a:t>                 </a:t>
            </a:r>
            <a:endParaRPr lang="fr-FR"/>
          </a:p>
        </p:txBody>
      </p:sp>
      <p:pic>
        <p:nvPicPr>
          <p:cNvPr id="4" name="Graphic 3" descr="Bank outline">
            <a:extLst>
              <a:ext uri="{FF2B5EF4-FFF2-40B4-BE49-F238E27FC236}">
                <a16:creationId xmlns:a16="http://schemas.microsoft.com/office/drawing/2014/main" id="{0729E0FF-3179-B7F4-4010-4B1317A0A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9511" y="5007280"/>
            <a:ext cx="914400" cy="914400"/>
          </a:xfrm>
          <a:prstGeom prst="rect">
            <a:avLst/>
          </a:prstGeom>
        </p:spPr>
      </p:pic>
      <p:pic>
        <p:nvPicPr>
          <p:cNvPr id="7" name="Graphic 6" descr="Dollar outline">
            <a:extLst>
              <a:ext uri="{FF2B5EF4-FFF2-40B4-BE49-F238E27FC236}">
                <a16:creationId xmlns:a16="http://schemas.microsoft.com/office/drawing/2014/main" id="{9CB48E24-D13B-D2B8-D82E-56161DAC2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3128" y="5007279"/>
            <a:ext cx="914400" cy="914400"/>
          </a:xfrm>
          <a:prstGeom prst="rect">
            <a:avLst/>
          </a:prstGeom>
        </p:spPr>
      </p:pic>
      <p:pic>
        <p:nvPicPr>
          <p:cNvPr id="9" name="Picture 8" descr="A purple circle with white text&#10;&#10;AI-generated content may be incorrect.">
            <a:extLst>
              <a:ext uri="{FF2B5EF4-FFF2-40B4-BE49-F238E27FC236}">
                <a16:creationId xmlns:a16="http://schemas.microsoft.com/office/drawing/2014/main" id="{6C84B90B-FB2E-BD5E-D0AA-272DFCAB1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263" y="4939692"/>
            <a:ext cx="1304925" cy="1028700"/>
          </a:xfrm>
          <a:prstGeom prst="rect">
            <a:avLst/>
          </a:prstGeom>
        </p:spPr>
      </p:pic>
      <p:pic>
        <p:nvPicPr>
          <p:cNvPr id="10" name="Picture 9" descr="A white handshake in a purple circle&#10;&#10;AI-generated content may be incorrect.">
            <a:extLst>
              <a:ext uri="{FF2B5EF4-FFF2-40B4-BE49-F238E27FC236}">
                <a16:creationId xmlns:a16="http://schemas.microsoft.com/office/drawing/2014/main" id="{9FC3A8DC-CF51-7436-5EA9-38E32A0240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0112" y="4988034"/>
            <a:ext cx="1133475" cy="1057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21F416-688D-A2D7-262F-36290F702C08}"/>
              </a:ext>
            </a:extLst>
          </p:cNvPr>
          <p:cNvSpPr txBox="1"/>
          <p:nvPr/>
        </p:nvSpPr>
        <p:spPr>
          <a:xfrm>
            <a:off x="5438384" y="5052164"/>
            <a:ext cx="117953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>
                <a:ea typeface="Calibri"/>
                <a:cs typeface="Calibri"/>
              </a:rPr>
              <a:t>=</a:t>
            </a:r>
            <a:endParaRPr lang="en-US" sz="5400"/>
          </a:p>
        </p:txBody>
      </p:sp>
      <p:pic>
        <p:nvPicPr>
          <p:cNvPr id="12" name="Graphic 11" descr="Dragon outline">
            <a:extLst>
              <a:ext uri="{FF2B5EF4-FFF2-40B4-BE49-F238E27FC236}">
                <a16:creationId xmlns:a16="http://schemas.microsoft.com/office/drawing/2014/main" id="{7E20BC5C-4DD7-A01C-3127-2370F58C2C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0472" y="5049032"/>
            <a:ext cx="914400" cy="914400"/>
          </a:xfrm>
          <a:prstGeom prst="rect">
            <a:avLst/>
          </a:prstGeom>
        </p:spPr>
      </p:pic>
      <p:pic>
        <p:nvPicPr>
          <p:cNvPr id="15" name="Graphic 14" descr="Exponential Graph with solid fill">
            <a:extLst>
              <a:ext uri="{FF2B5EF4-FFF2-40B4-BE49-F238E27FC236}">
                <a16:creationId xmlns:a16="http://schemas.microsoft.com/office/drawing/2014/main" id="{6407A507-9808-CADD-CC60-B95CBBFA2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60718" y="50490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9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elevision with solid fill">
            <a:extLst>
              <a:ext uri="{FF2B5EF4-FFF2-40B4-BE49-F238E27FC236}">
                <a16:creationId xmlns:a16="http://schemas.microsoft.com/office/drawing/2014/main" id="{F33EA5BA-82E4-90EB-F5D6-F45CB7A4C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0984" y="1034382"/>
            <a:ext cx="4800600" cy="47815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6CFD7F-6BF7-A616-B1EC-1C6366017C32}"/>
              </a:ext>
            </a:extLst>
          </p:cNvPr>
          <p:cNvSpPr/>
          <p:nvPr/>
        </p:nvSpPr>
        <p:spPr>
          <a:xfrm>
            <a:off x="0" y="0"/>
            <a:ext cx="12192000" cy="1086926"/>
          </a:xfrm>
          <a:prstGeom prst="rect">
            <a:avLst/>
          </a:prstGeom>
          <a:solidFill>
            <a:srgbClr val="3F2A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BE0762-1578-5CA0-D3CF-5DF020A52B65}"/>
              </a:ext>
            </a:extLst>
          </p:cNvPr>
          <p:cNvSpPr txBox="1">
            <a:spLocks/>
          </p:cNvSpPr>
          <p:nvPr/>
        </p:nvSpPr>
        <p:spPr>
          <a:xfrm>
            <a:off x="91369" y="165377"/>
            <a:ext cx="11870266" cy="67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>
                <a:solidFill>
                  <a:schemeClr val="bg1"/>
                </a:solidFill>
                <a:latin typeface="Times New Roman"/>
                <a:cs typeface="Times New Roman"/>
              </a:rPr>
              <a:t>Demo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177E5-F3C7-471C-35FB-E6BE3A39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4F2985-F7E5-013E-4AC3-6343DF44C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99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4619CD-70DD-199A-FDD7-014415D7F7AB}"/>
              </a:ext>
            </a:extLst>
          </p:cNvPr>
          <p:cNvSpPr/>
          <p:nvPr/>
        </p:nvSpPr>
        <p:spPr>
          <a:xfrm>
            <a:off x="0" y="0"/>
            <a:ext cx="12192000" cy="1086926"/>
          </a:xfrm>
          <a:prstGeom prst="rect">
            <a:avLst/>
          </a:prstGeom>
          <a:solidFill>
            <a:srgbClr val="3F2A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D9A57-512F-4BE6-0A79-2817FBA0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9" y="165377"/>
            <a:ext cx="11870266" cy="678784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chemeClr val="bg1"/>
                </a:solidFill>
                <a:latin typeface="Times New Roman"/>
                <a:cs typeface="Times New Roman"/>
              </a:rPr>
              <a:t>    Highlights                                   Faits </a:t>
            </a:r>
            <a:r>
              <a:rPr lang="en-CA" sz="4000" err="1">
                <a:solidFill>
                  <a:schemeClr val="bg1"/>
                </a:solidFill>
                <a:latin typeface="Times New Roman"/>
                <a:cs typeface="Times New Roman"/>
              </a:rPr>
              <a:t>saillants</a:t>
            </a:r>
            <a:endParaRPr lang="en-CA" sz="2000" err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C1C3FA-D0DC-F9FA-55FD-D67D764ADCDE}"/>
              </a:ext>
            </a:extLst>
          </p:cNvPr>
          <p:cNvSpPr txBox="1"/>
          <p:nvPr/>
        </p:nvSpPr>
        <p:spPr>
          <a:xfrm>
            <a:off x="591502" y="1295429"/>
            <a:ext cx="46663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>
                <a:latin typeface="Times New Roman"/>
                <a:cs typeface="Times New Roman"/>
              </a:rPr>
              <a:t>Fully automated using M365 applications such as: </a:t>
            </a:r>
            <a:endParaRPr lang="fr-FR" b="1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EC5988-F258-16B6-3F2F-F80F6D151B77}"/>
              </a:ext>
            </a:extLst>
          </p:cNvPr>
          <p:cNvSpPr txBox="1"/>
          <p:nvPr/>
        </p:nvSpPr>
        <p:spPr>
          <a:xfrm>
            <a:off x="7088760" y="1287241"/>
            <a:ext cx="5434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>
                <a:latin typeface="Times New Roman"/>
                <a:cs typeface="Times New Roman"/>
              </a:rPr>
              <a:t>Entièrement automatisé grâce aux applications M365 telles que: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FF0CE-D374-7F3E-EDCA-180BE07D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353" y="2184665"/>
            <a:ext cx="1111447" cy="949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D15AAE-5D50-ABE4-4B12-0EA601057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301" y="2184665"/>
            <a:ext cx="921879" cy="988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B01767-186E-1286-8EFC-7CE6E4536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761" y="2133887"/>
            <a:ext cx="1034905" cy="1021888"/>
          </a:xfrm>
          <a:prstGeom prst="rect">
            <a:avLst/>
          </a:prstGeom>
        </p:spPr>
      </p:pic>
      <p:sp>
        <p:nvSpPr>
          <p:cNvPr id="13" name="ZoneTexte 4">
            <a:extLst>
              <a:ext uri="{FF2B5EF4-FFF2-40B4-BE49-F238E27FC236}">
                <a16:creationId xmlns:a16="http://schemas.microsoft.com/office/drawing/2014/main" id="{08B4EC2C-75F2-EB0B-A027-3D84DCA5A526}"/>
              </a:ext>
            </a:extLst>
          </p:cNvPr>
          <p:cNvSpPr txBox="1"/>
          <p:nvPr/>
        </p:nvSpPr>
        <p:spPr>
          <a:xfrm>
            <a:off x="837782" y="3992910"/>
            <a:ext cx="4485893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CA" dirty="0">
              <a:latin typeface="Times New Roman"/>
              <a:cs typeface="Times New Roman"/>
            </a:endParaRPr>
          </a:p>
          <a:p>
            <a:endParaRPr lang="en-CA" dirty="0"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ü"/>
            </a:pPr>
            <a:r>
              <a:rPr lang="en-CA" dirty="0">
                <a:latin typeface="Times New Roman"/>
                <a:cs typeface="Times New Roman"/>
              </a:rPr>
              <a:t>Satisfied with the meetings with their partner</a:t>
            </a:r>
          </a:p>
          <a:p>
            <a:endParaRPr lang="en-CA" dirty="0">
              <a:latin typeface="Times New Roman"/>
              <a:cs typeface="Times New Roman"/>
            </a:endParaRPr>
          </a:p>
          <a:p>
            <a:pPr marL="285750" indent="-285750">
              <a:buFont typeface="Wingdings,Sans-Serif"/>
              <a:buChar char="ü"/>
            </a:pPr>
            <a:r>
              <a:rPr lang="en-CA" dirty="0">
                <a:latin typeface="Times New Roman"/>
                <a:cs typeface="Times New Roman"/>
              </a:rPr>
              <a:t>Would recommend this initiative to colleagues</a:t>
            </a:r>
            <a:endParaRPr lang="fr-FR" dirty="0">
              <a:latin typeface="Times New Roman"/>
              <a:cs typeface="Times New Roman"/>
            </a:endParaRPr>
          </a:p>
          <a:p>
            <a:pPr marL="285750" indent="-285750">
              <a:buFont typeface="Wingdings,Sans-Serif"/>
              <a:buChar char="ü"/>
            </a:pPr>
            <a:endParaRPr lang="fr-FR" dirty="0">
              <a:latin typeface="Times New Roman"/>
              <a:cs typeface="Times New Roman"/>
            </a:endParaRPr>
          </a:p>
          <a:p>
            <a:endParaRPr lang="en-CA" dirty="0"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ü"/>
            </a:pPr>
            <a:endParaRPr lang="en-CA" dirty="0">
              <a:latin typeface="Times New Roman"/>
              <a:cs typeface="Times New Roman"/>
            </a:endParaRPr>
          </a:p>
          <a:p>
            <a:endParaRPr lang="fr-FR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" name="ZoneTexte 5">
            <a:extLst>
              <a:ext uri="{FF2B5EF4-FFF2-40B4-BE49-F238E27FC236}">
                <a16:creationId xmlns:a16="http://schemas.microsoft.com/office/drawing/2014/main" id="{85ADEAD1-3BB8-DB70-5DF0-828C4B89C217}"/>
              </a:ext>
            </a:extLst>
          </p:cNvPr>
          <p:cNvSpPr txBox="1"/>
          <p:nvPr/>
        </p:nvSpPr>
        <p:spPr>
          <a:xfrm>
            <a:off x="7287494" y="4292486"/>
            <a:ext cx="449051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endParaRPr lang="fr-FR" dirty="0">
              <a:latin typeface="Times New Roman"/>
              <a:cs typeface="Times New Roman"/>
            </a:endParaRPr>
          </a:p>
          <a:p>
            <a:pPr marL="285750" indent="-285750">
              <a:buFont typeface="Wingdings,Sans-Serif"/>
              <a:buChar char="ü"/>
            </a:pPr>
            <a:r>
              <a:rPr lang="fr-FR" dirty="0">
                <a:latin typeface="Times New Roman"/>
                <a:cs typeface="Times New Roman"/>
              </a:rPr>
              <a:t>Satisfait(e) des rencontres avec leur partenaire</a:t>
            </a:r>
            <a:endParaRPr lang="en-US" dirty="0">
              <a:latin typeface="Times New Roman"/>
              <a:cs typeface="Times New Roman"/>
            </a:endParaRPr>
          </a:p>
          <a:p>
            <a:endParaRPr lang="fr-FR" dirty="0"/>
          </a:p>
          <a:p>
            <a:pPr marL="285750" indent="-285750">
              <a:buFont typeface="Wingdings"/>
              <a:buChar char="ü"/>
            </a:pPr>
            <a:r>
              <a:rPr lang="fr-FR" dirty="0">
                <a:latin typeface="Times New Roman"/>
                <a:cs typeface="Times New Roman"/>
              </a:rPr>
              <a:t>Recommanderait l’initiative à leurs collègues</a:t>
            </a:r>
            <a:endParaRPr lang="fr-FR" dirty="0"/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3448A17E-1204-1CFE-2C0D-E0D5B7076FF4}"/>
              </a:ext>
            </a:extLst>
          </p:cNvPr>
          <p:cNvSpPr txBox="1"/>
          <p:nvPr/>
        </p:nvSpPr>
        <p:spPr>
          <a:xfrm>
            <a:off x="590623" y="3696654"/>
            <a:ext cx="46663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>
                <a:latin typeface="Times New Roman"/>
                <a:cs typeface="Times New Roman"/>
              </a:rPr>
              <a:t>Very positive feedback: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98FFA73F-2E46-6F61-E78A-B104E1B78BC9}"/>
              </a:ext>
            </a:extLst>
          </p:cNvPr>
          <p:cNvSpPr txBox="1"/>
          <p:nvPr/>
        </p:nvSpPr>
        <p:spPr>
          <a:xfrm>
            <a:off x="7092476" y="3492325"/>
            <a:ext cx="58271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>
                <a:latin typeface="Times New Roman"/>
                <a:cs typeface="Times New Roman"/>
              </a:rPr>
              <a:t>Rétroaction très positive: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26B800-6F72-2B83-7AC2-2C546A8D7EBF}"/>
              </a:ext>
            </a:extLst>
          </p:cNvPr>
          <p:cNvSpPr txBox="1"/>
          <p:nvPr/>
        </p:nvSpPr>
        <p:spPr>
          <a:xfrm>
            <a:off x="6154110" y="4801035"/>
            <a:ext cx="1408175" cy="769441"/>
          </a:xfrm>
          <a:prstGeom prst="rect">
            <a:avLst/>
          </a:prstGeom>
          <a:noFill/>
          <a:effectLst>
            <a:glow rad="101600">
              <a:srgbClr val="3F2A56">
                <a:alpha val="60000"/>
              </a:srgb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4400">
                <a:solidFill>
                  <a:schemeClr val="bg1"/>
                </a:solidFill>
                <a:latin typeface="Aptos Slab ExtraBold"/>
              </a:rPr>
              <a:t>95%</a:t>
            </a:r>
            <a:endParaRPr lang="en-CA" sz="4400">
              <a:solidFill>
                <a:schemeClr val="bg1"/>
              </a:solidFill>
              <a:latin typeface="Aptos Slab Extra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917AD9-F748-B291-9426-6C997ADA4D52}"/>
              </a:ext>
            </a:extLst>
          </p:cNvPr>
          <p:cNvSpPr txBox="1"/>
          <p:nvPr/>
        </p:nvSpPr>
        <p:spPr>
          <a:xfrm>
            <a:off x="4850095" y="4299655"/>
            <a:ext cx="2328292" cy="646331"/>
          </a:xfrm>
          <a:prstGeom prst="rect">
            <a:avLst/>
          </a:prstGeom>
          <a:noFill/>
          <a:effectLst>
            <a:glow rad="101600">
              <a:srgbClr val="3F2A56">
                <a:alpha val="60000"/>
              </a:srgb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3600" dirty="0">
                <a:latin typeface="Aptos Slab ExtraBold"/>
              </a:rPr>
              <a:t>      93 %</a:t>
            </a:r>
            <a:endParaRPr lang="fr-CA" sz="3600" dirty="0">
              <a:latin typeface="Aptos Slab ExtraBold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710CFB-A248-2722-E8A2-1AB0312BBF82}"/>
              </a:ext>
            </a:extLst>
          </p:cNvPr>
          <p:cNvSpPr txBox="1"/>
          <p:nvPr/>
        </p:nvSpPr>
        <p:spPr>
          <a:xfrm>
            <a:off x="4850095" y="5280860"/>
            <a:ext cx="2328292" cy="646331"/>
          </a:xfrm>
          <a:prstGeom prst="rect">
            <a:avLst/>
          </a:prstGeom>
          <a:noFill/>
          <a:effectLst>
            <a:glow rad="101600">
              <a:srgbClr val="3F2A56">
                <a:alpha val="60000"/>
              </a:srgb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3600" dirty="0">
                <a:latin typeface="Aptos Slab ExtraBold"/>
              </a:rPr>
              <a:t>      96 %</a:t>
            </a:r>
            <a:endParaRPr lang="fr-CA" sz="3600" dirty="0">
              <a:latin typeface="Aptos Slab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5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2245E-E920-FE7F-A6F6-D5E141AE3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canada with different colors of the same map&#10;&#10;AI-generated content may be incorrect.">
            <a:extLst>
              <a:ext uri="{FF2B5EF4-FFF2-40B4-BE49-F238E27FC236}">
                <a16:creationId xmlns:a16="http://schemas.microsoft.com/office/drawing/2014/main" id="{EBEA0A4A-D747-47F2-342A-4BACF5C02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367" y="2523537"/>
            <a:ext cx="5224136" cy="4175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9DF02A-1B3C-1C87-AD3C-004DD08F1E72}"/>
              </a:ext>
            </a:extLst>
          </p:cNvPr>
          <p:cNvSpPr/>
          <p:nvPr/>
        </p:nvSpPr>
        <p:spPr>
          <a:xfrm>
            <a:off x="0" y="0"/>
            <a:ext cx="12192000" cy="1086926"/>
          </a:xfrm>
          <a:prstGeom prst="rect">
            <a:avLst/>
          </a:prstGeom>
          <a:solidFill>
            <a:srgbClr val="3F2A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0FE99-CFB9-4AC7-E30E-B17D97AE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9" y="165377"/>
            <a:ext cx="11870266" cy="678784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chemeClr val="bg1"/>
                </a:solidFill>
                <a:latin typeface="Times New Roman"/>
                <a:cs typeface="Times New Roman"/>
              </a:rPr>
              <a:t> Our objective                            Notre </a:t>
            </a:r>
            <a:r>
              <a:rPr lang="en-CA" sz="4000" err="1">
                <a:solidFill>
                  <a:schemeClr val="bg1"/>
                </a:solidFill>
                <a:latin typeface="Times New Roman"/>
                <a:cs typeface="Times New Roman"/>
              </a:rPr>
              <a:t>objectif</a:t>
            </a:r>
            <a:endParaRPr lang="en-CA" sz="2000" err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717E7F-14AC-F7C9-A601-F4F1DEE6AFCE}"/>
              </a:ext>
            </a:extLst>
          </p:cNvPr>
          <p:cNvSpPr txBox="1"/>
          <p:nvPr/>
        </p:nvSpPr>
        <p:spPr>
          <a:xfrm>
            <a:off x="-304800" y="1481123"/>
            <a:ext cx="590272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CA" sz="3600">
                <a:latin typeface="Times New Roman"/>
                <a:cs typeface="Times New Roman"/>
              </a:rPr>
              <a:t>Expand the initiative across the entire public service!</a:t>
            </a:r>
            <a:endParaRPr lang="fr-FR" sz="3600">
              <a:ea typeface="Calibri"/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53AC4F-89D6-CABD-4F06-4AF806246A47}"/>
              </a:ext>
            </a:extLst>
          </p:cNvPr>
          <p:cNvSpPr txBox="1"/>
          <p:nvPr/>
        </p:nvSpPr>
        <p:spPr>
          <a:xfrm>
            <a:off x="6138490" y="1483192"/>
            <a:ext cx="606334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600">
                <a:latin typeface="Times New Roman"/>
                <a:cs typeface="Times New Roman"/>
              </a:rPr>
              <a:t>Étendre l’initiative à l’échelle de la fonction publique!</a:t>
            </a:r>
          </a:p>
        </p:txBody>
      </p:sp>
      <p:sp>
        <p:nvSpPr>
          <p:cNvPr id="13" name="ZoneTexte 4">
            <a:extLst>
              <a:ext uri="{FF2B5EF4-FFF2-40B4-BE49-F238E27FC236}">
                <a16:creationId xmlns:a16="http://schemas.microsoft.com/office/drawing/2014/main" id="{06F188E2-96E9-DAEB-A50D-332ED8B0A8D9}"/>
              </a:ext>
            </a:extLst>
          </p:cNvPr>
          <p:cNvSpPr txBox="1"/>
          <p:nvPr/>
        </p:nvSpPr>
        <p:spPr>
          <a:xfrm>
            <a:off x="170873" y="2365831"/>
            <a:ext cx="44119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CA">
              <a:latin typeface="Times New Roman"/>
              <a:cs typeface="Times New Roman"/>
            </a:endParaRPr>
          </a:p>
          <a:p>
            <a:r>
              <a:rPr lang="en-CA">
                <a:latin typeface="Times New Roman"/>
                <a:cs typeface="Times New Roman"/>
              </a:rPr>
              <a:t>               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65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1A5F9-CF40-84E6-CC53-A0EF51459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72A77808-8AF8-C465-D4E1-469B1C35722C}"/>
              </a:ext>
            </a:extLst>
          </p:cNvPr>
          <p:cNvSpPr/>
          <p:nvPr/>
        </p:nvSpPr>
        <p:spPr>
          <a:xfrm>
            <a:off x="5135671" y="4853834"/>
            <a:ext cx="1085587" cy="991642"/>
          </a:xfrm>
          <a:prstGeom prst="ellipse">
            <a:avLst/>
          </a:prstGeom>
          <a:solidFill>
            <a:srgbClr val="3F2A56"/>
          </a:solidFill>
          <a:ln>
            <a:solidFill>
              <a:srgbClr val="3F2A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8C1EE2-858C-D3E0-DDBB-1B2ADF5C9290}"/>
              </a:ext>
            </a:extLst>
          </p:cNvPr>
          <p:cNvSpPr/>
          <p:nvPr/>
        </p:nvSpPr>
        <p:spPr>
          <a:xfrm>
            <a:off x="5125234" y="3121068"/>
            <a:ext cx="1085587" cy="960327"/>
          </a:xfrm>
          <a:prstGeom prst="ellipse">
            <a:avLst/>
          </a:prstGeom>
          <a:solidFill>
            <a:srgbClr val="3F2A56"/>
          </a:solidFill>
          <a:ln>
            <a:solidFill>
              <a:srgbClr val="3F2A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1E50F7-E54C-514B-4E65-7D09859A86E2}"/>
              </a:ext>
            </a:extLst>
          </p:cNvPr>
          <p:cNvSpPr/>
          <p:nvPr/>
        </p:nvSpPr>
        <p:spPr>
          <a:xfrm>
            <a:off x="5135671" y="1555314"/>
            <a:ext cx="1012519" cy="908136"/>
          </a:xfrm>
          <a:prstGeom prst="ellipse">
            <a:avLst/>
          </a:prstGeom>
          <a:solidFill>
            <a:srgbClr val="3F2A56"/>
          </a:solidFill>
          <a:ln>
            <a:solidFill>
              <a:srgbClr val="3F2A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E2CFB5-C036-96A1-D948-2B4ABC11B364}"/>
              </a:ext>
            </a:extLst>
          </p:cNvPr>
          <p:cNvSpPr/>
          <p:nvPr/>
        </p:nvSpPr>
        <p:spPr>
          <a:xfrm>
            <a:off x="0" y="0"/>
            <a:ext cx="12192000" cy="1086926"/>
          </a:xfrm>
          <a:prstGeom prst="rect">
            <a:avLst/>
          </a:prstGeom>
          <a:solidFill>
            <a:srgbClr val="3F2A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3E0CB-A90D-4E90-58BE-3D945C63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9" y="165377"/>
            <a:ext cx="11870266" cy="678784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chemeClr val="bg1"/>
                </a:solidFill>
                <a:latin typeface="Times New Roman"/>
                <a:cs typeface="Times New Roman"/>
              </a:rPr>
              <a:t> Positives impacts                       </a:t>
            </a:r>
            <a:r>
              <a:rPr lang="en-CA" sz="4000" err="1">
                <a:solidFill>
                  <a:schemeClr val="bg1"/>
                </a:solidFill>
                <a:latin typeface="Times New Roman"/>
                <a:cs typeface="Times New Roman"/>
              </a:rPr>
              <a:t>Répercussions</a:t>
            </a:r>
            <a:r>
              <a:rPr lang="en-CA" sz="4000">
                <a:solidFill>
                  <a:schemeClr val="bg1"/>
                </a:solidFill>
                <a:latin typeface="Times New Roman"/>
                <a:cs typeface="Times New Roman"/>
              </a:rPr>
              <a:t> positives</a:t>
            </a:r>
            <a:endParaRPr lang="en-CA" sz="2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307978-34A3-8E0E-34E1-456CCAA2B267}"/>
              </a:ext>
            </a:extLst>
          </p:cNvPr>
          <p:cNvSpPr txBox="1"/>
          <p:nvPr/>
        </p:nvSpPr>
        <p:spPr>
          <a:xfrm>
            <a:off x="232429" y="1528380"/>
            <a:ext cx="479605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b="1">
                <a:latin typeface="Times New Roman"/>
                <a:cs typeface="Times New Roman"/>
              </a:rPr>
              <a:t>Increased bilingual capacity in the public service</a:t>
            </a:r>
            <a:endParaRPr lang="en-US" b="1">
              <a:latin typeface="Times New Roman"/>
              <a:ea typeface="Calibri" panose="020F0502020204030204"/>
              <a:cs typeface="Times New Roman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>
                <a:latin typeface="Times New Roman"/>
                <a:cs typeface="Times New Roman"/>
              </a:rPr>
              <a:t>Better client service to the public</a:t>
            </a:r>
          </a:p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714C05-07A4-8732-BDF1-3FB8B43629D8}"/>
              </a:ext>
            </a:extLst>
          </p:cNvPr>
          <p:cNvSpPr txBox="1"/>
          <p:nvPr/>
        </p:nvSpPr>
        <p:spPr>
          <a:xfrm>
            <a:off x="6654388" y="1527468"/>
            <a:ext cx="540038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latin typeface="Times New Roman"/>
                <a:cs typeface="Times New Roman"/>
              </a:rPr>
              <a:t>Augmentation de la capacité bilingue de la fonction publique</a:t>
            </a:r>
            <a:endParaRPr lang="en-US" b="1">
              <a:ea typeface="Calibri"/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>
                <a:latin typeface="Times New Roman"/>
                <a:cs typeface="Times New Roman"/>
              </a:rPr>
              <a:t>Meilleur service à la clientèle au public</a:t>
            </a:r>
          </a:p>
          <a:p>
            <a:pPr lvl="1"/>
            <a:endParaRPr lang="fr-FR">
              <a:latin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D50CD-EC59-D7F4-4424-FDC0504D3393}"/>
              </a:ext>
            </a:extLst>
          </p:cNvPr>
          <p:cNvSpPr txBox="1"/>
          <p:nvPr/>
        </p:nvSpPr>
        <p:spPr>
          <a:xfrm>
            <a:off x="3244" y="2945861"/>
            <a:ext cx="494071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b="1">
                <a:latin typeface="Times New Roman"/>
                <a:cs typeface="Times New Roman"/>
              </a:rPr>
              <a:t>    Increased retention of language skills</a:t>
            </a:r>
            <a:endParaRPr lang="en-US" b="1">
              <a:latin typeface="Times New Roman"/>
              <a:cs typeface="Times New Roman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>
                <a:latin typeface="Times New Roman"/>
                <a:cs typeface="Times New Roman"/>
              </a:rPr>
              <a:t>Reduced language training needs</a:t>
            </a:r>
            <a:endParaRPr lang="en-US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>
                <a:latin typeface="Times New Roman"/>
                <a:cs typeface="Times New Roman"/>
              </a:rPr>
              <a:t>Better preparation for second language evaluations (SLE)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>
                <a:latin typeface="Times New Roman"/>
                <a:cs typeface="Times New Roman"/>
              </a:rPr>
              <a:t>Fewer attempts to achieve desired SLE results</a:t>
            </a:r>
            <a:endParaRPr lang="en-C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483901-8AE6-24A3-FA47-1853FCCC00F4}"/>
              </a:ext>
            </a:extLst>
          </p:cNvPr>
          <p:cNvSpPr txBox="1"/>
          <p:nvPr/>
        </p:nvSpPr>
        <p:spPr>
          <a:xfrm>
            <a:off x="86290" y="5005805"/>
            <a:ext cx="494071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>
                <a:latin typeface="Times New Roman"/>
                <a:cs typeface="Times New Roman"/>
              </a:rPr>
              <a:t>  </a:t>
            </a:r>
            <a:r>
              <a:rPr lang="en-CA" b="1">
                <a:latin typeface="Times New Roman"/>
                <a:cs typeface="Times New Roman"/>
              </a:rPr>
              <a:t>Professional development</a:t>
            </a:r>
            <a:endParaRPr lang="en-US" b="1">
              <a:ea typeface="Calibri"/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Networking opportunities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for mentoring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Overcoming language insecurity</a:t>
            </a:r>
            <a:endParaRPr lang="en-CA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0A9D3A-71B0-E2D7-A276-FCBF5E2B5A1F}"/>
              </a:ext>
            </a:extLst>
          </p:cNvPr>
          <p:cNvSpPr txBox="1"/>
          <p:nvPr/>
        </p:nvSpPr>
        <p:spPr>
          <a:xfrm>
            <a:off x="6486299" y="2862354"/>
            <a:ext cx="591473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Times New Roman"/>
                <a:cs typeface="Times New Roman"/>
              </a:rPr>
              <a:t>   </a:t>
            </a:r>
            <a:r>
              <a:rPr lang="fr-FR" b="1">
                <a:latin typeface="Times New Roman"/>
                <a:cs typeface="Times New Roman"/>
              </a:rPr>
              <a:t>Augmentation du maintien des acquis linguistiques</a:t>
            </a:r>
            <a:endParaRPr lang="en-US" b="1">
              <a:ea typeface="Calibri"/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>
                <a:latin typeface="Times New Roman"/>
                <a:cs typeface="Times New Roman"/>
              </a:rPr>
              <a:t>Diminution des besoins de formation linguistique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>
                <a:latin typeface="Times New Roman"/>
                <a:cs typeface="Times New Roman"/>
              </a:rPr>
              <a:t>Meilleure préparation aux évaluations de langue seconde (ÉLS)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>
                <a:latin typeface="Times New Roman"/>
                <a:cs typeface="Times New Roman"/>
              </a:rPr>
              <a:t>Diminution du nombre d’essais pour obtenir le résultat souhaité lors des ÉLS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DEF6AD-79ED-FC63-23A1-751C89C5AAF9}"/>
              </a:ext>
            </a:extLst>
          </p:cNvPr>
          <p:cNvSpPr txBox="1"/>
          <p:nvPr/>
        </p:nvSpPr>
        <p:spPr>
          <a:xfrm>
            <a:off x="6486299" y="5009473"/>
            <a:ext cx="561022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Times New Roman"/>
                <a:cs typeface="Times New Roman"/>
              </a:rPr>
              <a:t>   </a:t>
            </a:r>
            <a:r>
              <a:rPr lang="fr-FR" b="1">
                <a:latin typeface="Times New Roman"/>
                <a:cs typeface="Times New Roman"/>
              </a:rPr>
              <a:t>Perfectionnement professionnel</a:t>
            </a:r>
            <a:endParaRPr lang="en-US" b="1">
              <a:ea typeface="Calibri"/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>
                <a:latin typeface="Times New Roman"/>
                <a:cs typeface="Times New Roman"/>
              </a:rPr>
              <a:t>Établissement de connexions (réseautage)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>
                <a:latin typeface="Times New Roman"/>
                <a:cs typeface="Times New Roman"/>
              </a:rPr>
              <a:t>Possibilité de mentorat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>
                <a:latin typeface="Times New Roman"/>
                <a:cs typeface="Times New Roman"/>
              </a:rPr>
              <a:t>Combattre l’insécurité linguistique</a:t>
            </a:r>
            <a:endParaRPr lang="en-CA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Graphic 3" descr="Handshake outline">
            <a:extLst>
              <a:ext uri="{FF2B5EF4-FFF2-40B4-BE49-F238E27FC236}">
                <a16:creationId xmlns:a16="http://schemas.microsoft.com/office/drawing/2014/main" id="{FE7F0804-31CA-E743-C47F-A13F45C83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9513" y="4850704"/>
            <a:ext cx="997906" cy="997906"/>
          </a:xfrm>
          <a:prstGeom prst="rect">
            <a:avLst/>
          </a:prstGeom>
        </p:spPr>
      </p:pic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B7203DCD-6C51-6268-2D07-1FE42EBD8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9073" y="1552183"/>
            <a:ext cx="914400" cy="914400"/>
          </a:xfrm>
          <a:prstGeom prst="rect">
            <a:avLst/>
          </a:prstGeom>
        </p:spPr>
      </p:pic>
      <p:pic>
        <p:nvPicPr>
          <p:cNvPr id="13" name="Graphic 12" descr="Boardroom outline">
            <a:extLst>
              <a:ext uri="{FF2B5EF4-FFF2-40B4-BE49-F238E27FC236}">
                <a16:creationId xmlns:a16="http://schemas.microsoft.com/office/drawing/2014/main" id="{D50A8FF4-F572-4A65-866D-2331F66597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9512" y="3117937"/>
            <a:ext cx="977030" cy="9770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656E3A-D299-50BE-551C-E646055F7BDE}"/>
              </a:ext>
            </a:extLst>
          </p:cNvPr>
          <p:cNvSpPr txBox="1"/>
          <p:nvPr/>
        </p:nvSpPr>
        <p:spPr>
          <a:xfrm>
            <a:off x="5542766" y="1826713"/>
            <a:ext cx="553233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FR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77003D-7744-C9A4-61BB-EABC057D0727}"/>
              </a:ext>
            </a:extLst>
          </p:cNvPr>
          <p:cNvSpPr txBox="1"/>
          <p:nvPr/>
        </p:nvSpPr>
        <p:spPr>
          <a:xfrm>
            <a:off x="5219176" y="1732768"/>
            <a:ext cx="553233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131455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54B09-8EAC-9011-BD13-D238C501D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49597B7-B42F-A059-C38A-97B1377D7FCC}"/>
              </a:ext>
            </a:extLst>
          </p:cNvPr>
          <p:cNvSpPr/>
          <p:nvPr/>
        </p:nvSpPr>
        <p:spPr>
          <a:xfrm>
            <a:off x="0" y="0"/>
            <a:ext cx="12192000" cy="1086926"/>
          </a:xfrm>
          <a:prstGeom prst="rect">
            <a:avLst/>
          </a:prstGeom>
          <a:solidFill>
            <a:srgbClr val="3F2A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29119-9258-37E8-3B64-778C0743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9" y="165377"/>
            <a:ext cx="11870266" cy="678784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chemeClr val="bg1"/>
                </a:solidFill>
                <a:latin typeface="Times New Roman"/>
                <a:cs typeface="Times New Roman"/>
              </a:rPr>
              <a:t>Costs                                             </a:t>
            </a:r>
            <a:r>
              <a:rPr lang="en-CA" sz="4000" err="1">
                <a:solidFill>
                  <a:schemeClr val="bg1"/>
                </a:solidFill>
                <a:latin typeface="Times New Roman"/>
                <a:cs typeface="Times New Roman"/>
              </a:rPr>
              <a:t>Coûts</a:t>
            </a:r>
            <a:endParaRPr lang="en-CA" sz="2000" err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6AC9D0-6B75-A952-27E3-24774A259880}"/>
              </a:ext>
            </a:extLst>
          </p:cNvPr>
          <p:cNvSpPr txBox="1"/>
          <p:nvPr/>
        </p:nvSpPr>
        <p:spPr>
          <a:xfrm>
            <a:off x="170873" y="1479068"/>
            <a:ext cx="46663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>
                <a:latin typeface="Times New Roman"/>
                <a:cs typeface="Times New Roman"/>
              </a:rPr>
              <a:t>Costs of implementing the initiative at the School:</a:t>
            </a:r>
            <a:endParaRPr lang="fr-FR" b="1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34D612-40A9-9209-9ED0-B1E697B8A310}"/>
              </a:ext>
            </a:extLst>
          </p:cNvPr>
          <p:cNvSpPr txBox="1"/>
          <p:nvPr/>
        </p:nvSpPr>
        <p:spPr>
          <a:xfrm>
            <a:off x="6959212" y="1526833"/>
            <a:ext cx="58271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>
                <a:latin typeface="Times New Roman"/>
                <a:cs typeface="Times New Roman"/>
              </a:rPr>
              <a:t>Coûts d’implantation de l’initiative à l’École: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4FF4F3-5717-8EF1-5447-1BB5E42E5262}"/>
              </a:ext>
            </a:extLst>
          </p:cNvPr>
          <p:cNvSpPr txBox="1"/>
          <p:nvPr/>
        </p:nvSpPr>
        <p:spPr>
          <a:xfrm>
            <a:off x="5058863" y="1700505"/>
            <a:ext cx="2088210" cy="1446550"/>
          </a:xfrm>
          <a:prstGeom prst="rect">
            <a:avLst/>
          </a:prstGeom>
          <a:noFill/>
          <a:effectLst>
            <a:glow rad="101600">
              <a:srgbClr val="3F2A56">
                <a:alpha val="60000"/>
              </a:srgb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4400">
                <a:latin typeface="Aptos Slab ExtraBold" panose="020F0502020204030204" pitchFamily="34" charset="0"/>
              </a:rPr>
              <a:t>      $</a:t>
            </a:r>
          </a:p>
          <a:p>
            <a:r>
              <a:rPr lang="fr-CA" sz="4400">
                <a:latin typeface="Aptos Slab ExtraBold"/>
              </a:rPr>
              <a:t>17,000</a:t>
            </a:r>
            <a:endParaRPr lang="en-CA" sz="4400">
              <a:latin typeface="Aptos Slab ExtraBold" panose="020F050202020403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FE4D3651-BA5D-D0F1-ADA5-AA0161E41B4B}"/>
              </a:ext>
            </a:extLst>
          </p:cNvPr>
          <p:cNvSpPr txBox="1"/>
          <p:nvPr/>
        </p:nvSpPr>
        <p:spPr>
          <a:xfrm>
            <a:off x="170873" y="3244672"/>
            <a:ext cx="46663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>
                <a:latin typeface="Times New Roman"/>
                <a:cs typeface="Times New Roman"/>
              </a:rPr>
              <a:t>Costs of implementing the initiative in another department:</a:t>
            </a:r>
            <a:endParaRPr lang="fr-FR" b="1"/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5D69DCD3-853D-0FA7-02B1-260606587775}"/>
              </a:ext>
            </a:extLst>
          </p:cNvPr>
          <p:cNvSpPr txBox="1"/>
          <p:nvPr/>
        </p:nvSpPr>
        <p:spPr>
          <a:xfrm>
            <a:off x="6953572" y="3185141"/>
            <a:ext cx="52675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>
                <a:latin typeface="Times New Roman"/>
                <a:cs typeface="Times New Roman"/>
              </a:rPr>
              <a:t>Coûts d’implantation de l’initiative dans un autre ministère: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82849-C1E1-2B7F-D560-FB81DE010AF4}"/>
              </a:ext>
            </a:extLst>
          </p:cNvPr>
          <p:cNvSpPr txBox="1"/>
          <p:nvPr/>
        </p:nvSpPr>
        <p:spPr>
          <a:xfrm>
            <a:off x="5152808" y="4056872"/>
            <a:ext cx="2088210" cy="1446550"/>
          </a:xfrm>
          <a:prstGeom prst="rect">
            <a:avLst/>
          </a:prstGeom>
          <a:noFill/>
          <a:effectLst>
            <a:glow rad="101600">
              <a:srgbClr val="3F2A56">
                <a:alpha val="60000"/>
              </a:srgb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4400">
                <a:latin typeface="Aptos Slab ExtraBold" panose="020F0502020204030204" pitchFamily="34" charset="0"/>
              </a:rPr>
              <a:t>     $  </a:t>
            </a:r>
          </a:p>
          <a:p>
            <a:r>
              <a:rPr lang="fr-CA" sz="4400">
                <a:latin typeface="Aptos Slab ExtraBold"/>
              </a:rPr>
              <a:t> 6,000</a:t>
            </a:r>
            <a:endParaRPr lang="en-CA" sz="4400">
              <a:latin typeface="Aptos Slab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3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A6646-A547-701B-9ED5-5F3BAFE11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CAC2BD71-6FD4-2687-5D96-AA4B0F2D449E}"/>
              </a:ext>
            </a:extLst>
          </p:cNvPr>
          <p:cNvSpPr/>
          <p:nvPr/>
        </p:nvSpPr>
        <p:spPr>
          <a:xfrm>
            <a:off x="3841651" y="2782488"/>
            <a:ext cx="4229100" cy="2124075"/>
          </a:xfrm>
          <a:prstGeom prst="ribbon2">
            <a:avLst/>
          </a:prstGeom>
          <a:solidFill>
            <a:srgbClr val="3F2A56"/>
          </a:solidFill>
          <a:ln>
            <a:solidFill>
              <a:srgbClr val="3F2A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FEE38-D800-0FF3-FDF0-B6B7E1BB0EDD}"/>
              </a:ext>
            </a:extLst>
          </p:cNvPr>
          <p:cNvSpPr/>
          <p:nvPr/>
        </p:nvSpPr>
        <p:spPr>
          <a:xfrm>
            <a:off x="0" y="0"/>
            <a:ext cx="12192000" cy="1086926"/>
          </a:xfrm>
          <a:prstGeom prst="rect">
            <a:avLst/>
          </a:prstGeom>
          <a:solidFill>
            <a:srgbClr val="3F2A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EB64AA-3651-E30F-1E1C-EB08A5B2E176}"/>
              </a:ext>
            </a:extLst>
          </p:cNvPr>
          <p:cNvSpPr txBox="1"/>
          <p:nvPr/>
        </p:nvSpPr>
        <p:spPr>
          <a:xfrm>
            <a:off x="170873" y="1336193"/>
            <a:ext cx="46663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>
                <a:latin typeface="Times New Roman"/>
                <a:cs typeface="Times New Roman"/>
              </a:rPr>
              <a:t>To expand the initiative across the entire public service, we would need:</a:t>
            </a:r>
            <a:endParaRPr lang="fr-FR" b="1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BE32E7-51E1-F0DA-1AF5-2903C6834DD2}"/>
              </a:ext>
            </a:extLst>
          </p:cNvPr>
          <p:cNvSpPr txBox="1"/>
          <p:nvPr/>
        </p:nvSpPr>
        <p:spPr>
          <a:xfrm>
            <a:off x="6530199" y="1388385"/>
            <a:ext cx="58271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>
                <a:latin typeface="Times New Roman"/>
                <a:cs typeface="Times New Roman"/>
              </a:rPr>
              <a:t>Pour étendre l’initiative à l’échelle de la fonction publique, nous aurions besoin de: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31A2A-456E-7E05-2F6C-6614818B7680}"/>
              </a:ext>
            </a:extLst>
          </p:cNvPr>
          <p:cNvSpPr txBox="1"/>
          <p:nvPr/>
        </p:nvSpPr>
        <p:spPr>
          <a:xfrm>
            <a:off x="690045" y="3114921"/>
            <a:ext cx="2088210" cy="1384995"/>
          </a:xfrm>
          <a:prstGeom prst="rect">
            <a:avLst/>
          </a:prstGeom>
          <a:noFill/>
          <a:effectLst>
            <a:glow rad="101600">
              <a:srgbClr val="3F2A56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fr-CA" sz="4400">
                <a:latin typeface="Aptos Slab ExtraBold" panose="020F0502020204030204" pitchFamily="34" charset="0"/>
              </a:rPr>
              <a:t>2 </a:t>
            </a:r>
            <a:r>
              <a:rPr lang="fr-CA" sz="2000">
                <a:latin typeface="Aptos Slab ExtraBold" panose="020F0502020204030204" pitchFamily="34" charset="0"/>
              </a:rPr>
              <a:t>full time </a:t>
            </a:r>
            <a:r>
              <a:rPr lang="fr-CA" sz="2000" err="1">
                <a:latin typeface="Aptos Slab ExtraBold" panose="020F0502020204030204" pitchFamily="34" charset="0"/>
              </a:rPr>
              <a:t>employees</a:t>
            </a:r>
            <a:r>
              <a:rPr lang="fr-CA" sz="2000">
                <a:latin typeface="Aptos Slab ExtraBold" panose="020F0502020204030204" pitchFamily="34" charset="0"/>
              </a:rPr>
              <a:t> for a </a:t>
            </a:r>
            <a:r>
              <a:rPr lang="fr-CA" sz="2000" err="1">
                <a:latin typeface="Aptos Slab ExtraBold" panose="020F0502020204030204" pitchFamily="34" charset="0"/>
              </a:rPr>
              <a:t>year</a:t>
            </a:r>
            <a:endParaRPr lang="en-CA" sz="2000">
              <a:latin typeface="Aptos Slab ExtraBold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2DFBF0-59CA-0A68-5741-3E6A3FC9A1E8}"/>
              </a:ext>
            </a:extLst>
          </p:cNvPr>
          <p:cNvSpPr txBox="1"/>
          <p:nvPr/>
        </p:nvSpPr>
        <p:spPr>
          <a:xfrm>
            <a:off x="9441760" y="3116521"/>
            <a:ext cx="2088210" cy="1384995"/>
          </a:xfrm>
          <a:prstGeom prst="rect">
            <a:avLst/>
          </a:prstGeom>
          <a:noFill/>
          <a:effectLst>
            <a:glow rad="101600">
              <a:srgbClr val="3F2A56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fr-CA" sz="4400">
                <a:latin typeface="Aptos Slab ExtraBold" panose="020F0502020204030204" pitchFamily="34" charset="0"/>
              </a:rPr>
              <a:t>2 </a:t>
            </a:r>
            <a:r>
              <a:rPr lang="fr-CA" sz="2000">
                <a:latin typeface="Aptos Slab ExtraBold" panose="020F0502020204030204" pitchFamily="34" charset="0"/>
              </a:rPr>
              <a:t>employé(e)s à temps plein pour une année</a:t>
            </a:r>
            <a:endParaRPr lang="en-CA" sz="2000">
              <a:latin typeface="Aptos Slab ExtraBold" panose="020F050202020403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37957A-9659-D688-8EAD-6F29FE758217}"/>
              </a:ext>
            </a:extLst>
          </p:cNvPr>
          <p:cNvSpPr txBox="1">
            <a:spLocks/>
          </p:cNvSpPr>
          <p:nvPr/>
        </p:nvSpPr>
        <p:spPr>
          <a:xfrm>
            <a:off x="91369" y="165377"/>
            <a:ext cx="11870266" cy="67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>
                <a:solidFill>
                  <a:schemeClr val="bg1"/>
                </a:solidFill>
                <a:latin typeface="Times New Roman"/>
                <a:cs typeface="Times New Roman"/>
              </a:rPr>
              <a:t> Investment request                              </a:t>
            </a:r>
            <a:r>
              <a:rPr lang="en-CA" sz="4000" err="1">
                <a:solidFill>
                  <a:schemeClr val="bg1"/>
                </a:solidFill>
                <a:latin typeface="Times New Roman"/>
                <a:cs typeface="Times New Roman"/>
              </a:rPr>
              <a:t>Demande</a:t>
            </a:r>
            <a:r>
              <a:rPr lang="en-CA" sz="40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4000" err="1">
                <a:solidFill>
                  <a:schemeClr val="bg1"/>
                </a:solidFill>
                <a:latin typeface="Times New Roman"/>
                <a:cs typeface="Times New Roman"/>
              </a:rPr>
              <a:t>d’investissement</a:t>
            </a:r>
            <a:endParaRPr lang="en-CA" sz="2000" err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3752B0-93D8-9E65-D663-36638ECB52B2}"/>
              </a:ext>
            </a:extLst>
          </p:cNvPr>
          <p:cNvSpPr txBox="1"/>
          <p:nvPr/>
        </p:nvSpPr>
        <p:spPr>
          <a:xfrm>
            <a:off x="4845967" y="2850400"/>
            <a:ext cx="2412005" cy="1446550"/>
          </a:xfrm>
          <a:prstGeom prst="rect">
            <a:avLst/>
          </a:prstGeom>
          <a:noFill/>
          <a:effectLst>
            <a:glow rad="101600">
              <a:srgbClr val="3F2A56">
                <a:alpha val="60000"/>
              </a:srgb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4400">
                <a:solidFill>
                  <a:schemeClr val="bg1"/>
                </a:solidFill>
                <a:latin typeface="Aptos Slab ExtraBold"/>
              </a:rPr>
              <a:t>       $ 191,000</a:t>
            </a:r>
            <a:endParaRPr lang="en-CA" sz="4400">
              <a:solidFill>
                <a:schemeClr val="bg1"/>
              </a:solidFill>
              <a:latin typeface="Aptos Slab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0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0B9A0-FEF2-BCD2-3E73-A457AA2A5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6E24E27-5620-BD4B-EEF6-C5A74E883DE2}"/>
              </a:ext>
            </a:extLst>
          </p:cNvPr>
          <p:cNvSpPr/>
          <p:nvPr/>
        </p:nvSpPr>
        <p:spPr>
          <a:xfrm>
            <a:off x="0" y="0"/>
            <a:ext cx="12192000" cy="1086926"/>
          </a:xfrm>
          <a:prstGeom prst="rect">
            <a:avLst/>
          </a:prstGeom>
          <a:solidFill>
            <a:srgbClr val="3F2A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390BE-116C-65B1-6609-37B31640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9" y="165377"/>
            <a:ext cx="11870266" cy="678784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chemeClr val="bg1"/>
                </a:solidFill>
                <a:latin typeface="Times New Roman"/>
                <a:cs typeface="Times New Roman"/>
              </a:rPr>
              <a:t> Impacts                                         Retombées</a:t>
            </a:r>
            <a:endParaRPr lang="en-CA" sz="2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DB5388-C6F2-A379-1274-F780AB9BDAA9}"/>
              </a:ext>
            </a:extLst>
          </p:cNvPr>
          <p:cNvSpPr txBox="1"/>
          <p:nvPr/>
        </p:nvSpPr>
        <p:spPr>
          <a:xfrm>
            <a:off x="170873" y="2910862"/>
            <a:ext cx="46663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>
                <a:latin typeface="Times New Roman"/>
                <a:cs typeface="Times New Roman"/>
              </a:rPr>
              <a:t>Number of public servants who could benefit from this initiative:</a:t>
            </a:r>
            <a:endParaRPr lang="fr-FR" b="1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0E5E3E7-E1DE-64C8-C78A-6E96019E7617}"/>
              </a:ext>
            </a:extLst>
          </p:cNvPr>
          <p:cNvSpPr txBox="1"/>
          <p:nvPr/>
        </p:nvSpPr>
        <p:spPr>
          <a:xfrm>
            <a:off x="6957073" y="2910862"/>
            <a:ext cx="52321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>
                <a:latin typeface="Times New Roman"/>
                <a:cs typeface="Times New Roman"/>
              </a:rPr>
              <a:t>Nombre de fonctionnaires qui pourraient bénéficier de cette initiative:</a:t>
            </a:r>
          </a:p>
        </p:txBody>
      </p:sp>
      <p:sp>
        <p:nvSpPr>
          <p:cNvPr id="15" name="ZoneTexte 4">
            <a:extLst>
              <a:ext uri="{FF2B5EF4-FFF2-40B4-BE49-F238E27FC236}">
                <a16:creationId xmlns:a16="http://schemas.microsoft.com/office/drawing/2014/main" id="{C85F8032-97F0-E59E-8B73-1C6FFC425414}"/>
              </a:ext>
            </a:extLst>
          </p:cNvPr>
          <p:cNvSpPr txBox="1"/>
          <p:nvPr/>
        </p:nvSpPr>
        <p:spPr>
          <a:xfrm>
            <a:off x="170873" y="1495090"/>
            <a:ext cx="46663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>
                <a:latin typeface="Times New Roman"/>
                <a:cs typeface="Times New Roman"/>
              </a:rPr>
              <a:t>Number of departments that could be supported in implementing the initiative:</a:t>
            </a:r>
            <a:endParaRPr lang="fr-FR" b="1"/>
          </a:p>
        </p:txBody>
      </p:sp>
      <p:sp>
        <p:nvSpPr>
          <p:cNvPr id="16" name="ZoneTexte 5">
            <a:extLst>
              <a:ext uri="{FF2B5EF4-FFF2-40B4-BE49-F238E27FC236}">
                <a16:creationId xmlns:a16="http://schemas.microsoft.com/office/drawing/2014/main" id="{C1CB0168-5460-A9F0-FDD8-B0170A33DCA1}"/>
              </a:ext>
            </a:extLst>
          </p:cNvPr>
          <p:cNvSpPr txBox="1"/>
          <p:nvPr/>
        </p:nvSpPr>
        <p:spPr>
          <a:xfrm>
            <a:off x="6997178" y="1495090"/>
            <a:ext cx="58271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>
                <a:latin typeface="Times New Roman"/>
                <a:cs typeface="Times New Roman"/>
              </a:rPr>
              <a:t>Nombre de ministères qu’on pourrait soutenir à implanter l’initiative: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117725-1B03-CD25-DA00-DFBE7D6E2E51}"/>
              </a:ext>
            </a:extLst>
          </p:cNvPr>
          <p:cNvSpPr txBox="1"/>
          <p:nvPr/>
        </p:nvSpPr>
        <p:spPr>
          <a:xfrm>
            <a:off x="5514571" y="2047842"/>
            <a:ext cx="2088210" cy="769441"/>
          </a:xfrm>
          <a:prstGeom prst="rect">
            <a:avLst/>
          </a:prstGeom>
          <a:noFill/>
          <a:effectLst>
            <a:glow rad="101600">
              <a:srgbClr val="3F2A56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fr-CA" sz="4400">
                <a:latin typeface="Aptos Slab ExtraBold" panose="020F0502020204030204" pitchFamily="34" charset="0"/>
              </a:rPr>
              <a:t>  14</a:t>
            </a:r>
            <a:endParaRPr lang="en-CA" sz="4400">
              <a:latin typeface="Aptos Slab ExtraBold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A74A90-0A7E-E78C-64E1-0D3F25647A3F}"/>
              </a:ext>
            </a:extLst>
          </p:cNvPr>
          <p:cNvSpPr txBox="1"/>
          <p:nvPr/>
        </p:nvSpPr>
        <p:spPr>
          <a:xfrm>
            <a:off x="4693923" y="4312996"/>
            <a:ext cx="3123271" cy="2123658"/>
          </a:xfrm>
          <a:prstGeom prst="rect">
            <a:avLst/>
          </a:prstGeom>
          <a:noFill/>
          <a:effectLst>
            <a:glow rad="101600">
              <a:srgbClr val="3F2A56">
                <a:alpha val="60000"/>
              </a:srgb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4400">
                <a:latin typeface="Aptos Slab ExtraBold"/>
              </a:rPr>
              <a:t>_________</a:t>
            </a:r>
          </a:p>
          <a:p>
            <a:pPr algn="ctr"/>
            <a:r>
              <a:rPr lang="fr-CA" sz="4400">
                <a:latin typeface="Aptos Slab ExtraBold"/>
              </a:rPr>
              <a:t>$</a:t>
            </a:r>
            <a:endParaRPr lang="en-US">
              <a:ea typeface="Calibri"/>
              <a:cs typeface="Calibri"/>
            </a:endParaRPr>
          </a:p>
          <a:p>
            <a:pPr algn="ctr"/>
            <a:r>
              <a:rPr lang="fr-CA" sz="4400">
                <a:latin typeface="Aptos Slab ExtraBold"/>
              </a:rPr>
              <a:t>11</a:t>
            </a:r>
            <a:r>
              <a:rPr lang="fr-CA" sz="4400" baseline="30000">
                <a:latin typeface="Aptos Slab ExtraBold"/>
              </a:rPr>
              <a:t>37</a:t>
            </a:r>
            <a:r>
              <a:rPr lang="fr-CA" sz="4400">
                <a:latin typeface="Aptos Slab ExtraBold"/>
              </a:rPr>
              <a:t>/</a:t>
            </a:r>
            <a:r>
              <a:rPr lang="fr-CA" sz="4400" err="1">
                <a:latin typeface="Aptos Slab ExtraBold"/>
              </a:rPr>
              <a:t>empl</a:t>
            </a:r>
            <a:r>
              <a:rPr lang="fr-CA" sz="4400">
                <a:latin typeface="Aptos Slab ExtraBold"/>
              </a:rPr>
              <a:t>.</a:t>
            </a:r>
            <a:endParaRPr lang="en-CA" sz="4400">
              <a:latin typeface="Aptos Slab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3EE402-2138-1DEB-84E1-79ACC9A2EF34}"/>
              </a:ext>
            </a:extLst>
          </p:cNvPr>
          <p:cNvSpPr txBox="1"/>
          <p:nvPr/>
        </p:nvSpPr>
        <p:spPr>
          <a:xfrm>
            <a:off x="5179438" y="3740478"/>
            <a:ext cx="2163909" cy="769441"/>
          </a:xfrm>
          <a:prstGeom prst="rect">
            <a:avLst/>
          </a:prstGeom>
          <a:noFill/>
          <a:effectLst>
            <a:glow rad="101600">
              <a:srgbClr val="3F2A56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fr-CA" sz="4400">
                <a:latin typeface="Aptos Slab ExtraBold" panose="020F0502020204030204" pitchFamily="34" charset="0"/>
              </a:rPr>
              <a:t> 16,800</a:t>
            </a:r>
            <a:endParaRPr lang="en-CA" sz="4400">
              <a:latin typeface="Aptos Slab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2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nada School of Public Service">
  <a:themeElements>
    <a:clrScheme name="Canada School of Public Service">
      <a:dk1>
        <a:sysClr val="windowText" lastClr="000000"/>
      </a:dk1>
      <a:lt1>
        <a:sysClr val="window" lastClr="FFFFFF"/>
      </a:lt1>
      <a:dk2>
        <a:srgbClr val="3F2A56"/>
      </a:dk2>
      <a:lt2>
        <a:srgbClr val="E6E6E6"/>
      </a:lt2>
      <a:accent1>
        <a:srgbClr val="3F2A56"/>
      </a:accent1>
      <a:accent2>
        <a:srgbClr val="4E5B73"/>
      </a:accent2>
      <a:accent3>
        <a:srgbClr val="DA797A"/>
      </a:accent3>
      <a:accent4>
        <a:srgbClr val="D9D9D9"/>
      </a:accent4>
      <a:accent5>
        <a:srgbClr val="BFBFBF"/>
      </a:accent5>
      <a:accent6>
        <a:srgbClr val="A6A6A6"/>
      </a:accent6>
      <a:hlink>
        <a:srgbClr val="4E5B73"/>
      </a:hlink>
      <a:folHlink>
        <a:srgbClr val="8C8C8C"/>
      </a:folHlink>
    </a:clrScheme>
    <a:fontScheme name="Canada School of Public Servic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3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760878-658a-4717-bbd4-0fd9c09fbb13" xsi:nil="true"/>
    <Sujets xmlns="0406129d-7949-4012-aa34-bff85346a4cf" xsi:nil="true"/>
    <Status xmlns="0406129d-7949-4012-aa34-bff85346a4cf" xsi:nil="true"/>
    <ReviewCompleted xmlns="0406129d-7949-4012-aa34-bff85346a4cf" xsi:nil="true"/>
    <lcf76f155ced4ddcb4097134ff3c332f xmlns="0406129d-7949-4012-aa34-bff85346a4cf">
      <Terms xmlns="http://schemas.microsoft.com/office/infopath/2007/PartnerControls"/>
    </lcf76f155ced4ddcb4097134ff3c332f>
    <InstitutionalCode xmlns="0406129d-7949-4012-aa34-bff85346a4cf" xsi:nil="true"/>
    <Provisionamended xmlns="0406129d-7949-4012-aa34-bff85346a4cf" xsi:nil="true"/>
    <Plannercardnumber_x002d_num_x00e9_rodefiche xmlns="0406129d-7949-4012-aa34-bff85346a4cf" xsi:nil="true"/>
    <_dlc_DocId xmlns="f4760878-658a-4717-bbd4-0fd9c09fbb13">RN4WT4KUCRMT-543564755-25113</_dlc_DocId>
    <_dlc_DocIdUrl xmlns="f4760878-658a-4717-bbd4-0fd9c09fbb13">
      <Url>https://056gc.sharepoint.com/sites/OCHRO-PC-OLCE_BDPRH-PC-CELO/_layouts/15/DocIdRedir.aspx?ID=RN4WT4KUCRMT-543564755-25113</Url>
      <Description>RN4WT4KUCRMT-543564755-25113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860D1223E984692003B2F8D34E609" ma:contentTypeVersion="26" ma:contentTypeDescription="Crée un document." ma:contentTypeScope="" ma:versionID="a9bf23988781163b749de83ef8f550f9">
  <xsd:schema xmlns:xsd="http://www.w3.org/2001/XMLSchema" xmlns:xs="http://www.w3.org/2001/XMLSchema" xmlns:p="http://schemas.microsoft.com/office/2006/metadata/properties" xmlns:ns2="f4760878-658a-4717-bbd4-0fd9c09fbb13" xmlns:ns3="0406129d-7949-4012-aa34-bff85346a4cf" targetNamespace="http://schemas.microsoft.com/office/2006/metadata/properties" ma:root="true" ma:fieldsID="ebedfe50d42d72c7c08009d71ae5c9db" ns2:_="" ns3:_="">
    <xsd:import namespace="f4760878-658a-4717-bbd4-0fd9c09fbb13"/>
    <xsd:import namespace="0406129d-7949-4012-aa34-bff85346a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Provisionamended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Sujets" minOccurs="0"/>
                <xsd:element ref="ns3:Status" minOccurs="0"/>
                <xsd:element ref="ns3:InstitutionalCode" minOccurs="0"/>
                <xsd:element ref="ns3:ReviewCompleted" minOccurs="0"/>
                <xsd:element ref="ns3:Plannercardnumber_x002d_num_x00e9_rodefich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60878-658a-4717-bbd4-0fd9c09fb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1cd2e2e-3050-48af-9cbe-e64569e098d5}" ma:internalName="TaxCatchAll" ma:showField="CatchAllData" ma:web="f4760878-658a-4717-bbd4-0fd9c09fb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6129d-7949-4012-aa34-bff85346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Provisionamended" ma:index="21" nillable="true" ma:displayName="Provision amended" ma:description="indicates what provision of the directive is being amended" ma:format="Dropdown" ma:internalName="Provisionamended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6bf3204f-aabd-4e28-9088-5d29a8bce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ujets" ma:index="26" nillable="true" ma:displayName="Sujets" ma:format="Dropdown" ma:internalName="Sujets">
      <xsd:simpleType>
        <xsd:restriction base="dms:Text">
          <xsd:maxLength value="255"/>
        </xsd:restriction>
      </xsd:simpleType>
    </xsd:element>
    <xsd:element name="Status" ma:index="27" nillable="true" ma:displayName="Status" ma:format="Dropdown" ma:internalName="Status">
      <xsd:simpleType>
        <xsd:restriction base="dms:Choice">
          <xsd:enumeration value="Draft"/>
          <xsd:enumeration value="Final"/>
          <xsd:enumeration value="To be approved"/>
          <xsd:enumeration value="Archived"/>
        </xsd:restriction>
      </xsd:simpleType>
    </xsd:element>
    <xsd:element name="InstitutionalCode" ma:index="28" nillable="true" ma:displayName="Institutional Code" ma:format="Dropdown" ma:internalName="InstitutionalCode">
      <xsd:simpleType>
        <xsd:restriction base="dms:Text">
          <xsd:maxLength value="255"/>
        </xsd:restriction>
      </xsd:simpleType>
    </xsd:element>
    <xsd:element name="ReviewCompleted" ma:index="29" nillable="true" ma:displayName="Review Completed" ma:format="Dropdown" ma:internalName="ReviewCompleted">
      <xsd:simpleType>
        <xsd:restriction base="dms:Text">
          <xsd:maxLength value="255"/>
        </xsd:restriction>
      </xsd:simpleType>
    </xsd:element>
    <xsd:element name="Plannercardnumber_x002d_num_x00e9_rodefiche" ma:index="30" nillable="true" ma:displayName="Planner card number -numéro de fiche" ma:format="Dropdown" ma:internalName="Plannercardnumber_x002d_num_x00e9_rodefiche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8833F2-A6F0-4B74-B616-56FA8F6AA57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0406129d-7949-4012-aa34-bff85346a4cf"/>
    <ds:schemaRef ds:uri="f4760878-658a-4717-bbd4-0fd9c09fbb13"/>
  </ds:schemaRefs>
</ds:datastoreItem>
</file>

<file path=customXml/itemProps2.xml><?xml version="1.0" encoding="utf-8"?>
<ds:datastoreItem xmlns:ds="http://schemas.openxmlformats.org/officeDocument/2006/customXml" ds:itemID="{B987065E-A798-40BA-8037-8C09F215B2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BE4E95-E3B6-4543-9CD9-548D10F31C0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FBBF8E8-8E2D-4A0A-ADE5-B53DD94C6F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60878-658a-4717-bbd4-0fd9c09fbb13"/>
    <ds:schemaRef ds:uri="0406129d-7949-4012-aa34-bff85346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431</Words>
  <Application>Microsoft Office PowerPoint</Application>
  <PresentationFormat>Grand écran</PresentationFormat>
  <Paragraphs>88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Aptos Slab ExtraBold</vt:lpstr>
      <vt:lpstr>Arial</vt:lpstr>
      <vt:lpstr>Calibri</vt:lpstr>
      <vt:lpstr>Calibri Light</vt:lpstr>
      <vt:lpstr>Georgia</vt:lpstr>
      <vt:lpstr>Lucida Grande</vt:lpstr>
      <vt:lpstr>Times New Roman</vt:lpstr>
      <vt:lpstr>Wingdings</vt:lpstr>
      <vt:lpstr>Wingdings,Sans-Serif</vt:lpstr>
      <vt:lpstr>Office Theme</vt:lpstr>
      <vt:lpstr>Canada School of Public Service</vt:lpstr>
      <vt:lpstr>Language Pairing Initiative</vt:lpstr>
      <vt:lpstr>Présentation PowerPoint</vt:lpstr>
      <vt:lpstr>Présentation PowerPoint</vt:lpstr>
      <vt:lpstr>    Highlights                                   Faits saillants</vt:lpstr>
      <vt:lpstr> Our objective                            Notre objectif</vt:lpstr>
      <vt:lpstr> Positives impacts                       Répercussions positives</vt:lpstr>
      <vt:lpstr>Costs                                             Coûts</vt:lpstr>
      <vt:lpstr>Présentation PowerPoint</vt:lpstr>
      <vt:lpstr> Impacts                                         Retombées</vt:lpstr>
      <vt:lpstr>Questions?</vt:lpstr>
    </vt:vector>
  </TitlesOfParts>
  <Company>Government of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Pairing Program  Created by Dayna Stone   With the amazing help of Josef Coban, Marvyn Capco and Claudia Bonneau</dc:title>
  <dc:creator>Dayna Stone (CSPS-EFPC)</dc:creator>
  <cp:lastModifiedBy>Gauthier, Jean-Guy</cp:lastModifiedBy>
  <cp:revision>6</cp:revision>
  <dcterms:created xsi:type="dcterms:W3CDTF">2024-11-04T15:21:39Z</dcterms:created>
  <dcterms:modified xsi:type="dcterms:W3CDTF">2025-11-18T18:20:39Z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-1520017787</vt:i4>
  </property>
  <property fmtid="{D5CDD505-2E9C-101B-9397-08002B2CF9AE}" pid="3" name="_NewReviewCycle">
    <vt:lpwstr/>
  </property>
  <property fmtid="{D5CDD505-2E9C-101B-9397-08002B2CF9AE}" pid="4" name="_EmailSubject">
    <vt:lpwstr>Your thoughts - LP presentation</vt:lpwstr>
  </property>
  <property fmtid="{D5CDD505-2E9C-101B-9397-08002B2CF9AE}" pid="5" name="_AuthorEmail">
    <vt:lpwstr>Marie-Claude.Juneau@csps-efpc.gc.ca</vt:lpwstr>
  </property>
  <property fmtid="{D5CDD505-2E9C-101B-9397-08002B2CF9AE}" pid="6" name="_AuthorEmailDisplayName">
    <vt:lpwstr>Marie-Claude Juneau (CSPS-EFPC)</vt:lpwstr>
  </property>
  <property fmtid="{D5CDD505-2E9C-101B-9397-08002B2CF9AE}" pid="7" name="_PreviousAdHocReviewCycleID">
    <vt:i4>-690539657</vt:i4>
  </property>
  <property fmtid="{D5CDD505-2E9C-101B-9397-08002B2CF9AE}" pid="8" name="ContentTypeId">
    <vt:lpwstr>0x010100ADE860D1223E984692003B2F8D34E609</vt:lpwstr>
  </property>
  <property fmtid="{D5CDD505-2E9C-101B-9397-08002B2CF9AE}" pid="9" name="MSIP_Label_3d0ca00b-3f0e-465a-aac7-1a6a22fcea40_Enabled">
    <vt:lpwstr>true</vt:lpwstr>
  </property>
  <property fmtid="{D5CDD505-2E9C-101B-9397-08002B2CF9AE}" pid="10" name="MSIP_Label_3d0ca00b-3f0e-465a-aac7-1a6a22fcea40_SetDate">
    <vt:lpwstr>2025-11-16T13:37:38Z</vt:lpwstr>
  </property>
  <property fmtid="{D5CDD505-2E9C-101B-9397-08002B2CF9AE}" pid="11" name="MSIP_Label_3d0ca00b-3f0e-465a-aac7-1a6a22fcea40_Method">
    <vt:lpwstr>Privileged</vt:lpwstr>
  </property>
  <property fmtid="{D5CDD505-2E9C-101B-9397-08002B2CF9AE}" pid="12" name="MSIP_Label_3d0ca00b-3f0e-465a-aac7-1a6a22fcea40_Name">
    <vt:lpwstr>3d0ca00b-3f0e-465a-aac7-1a6a22fcea40</vt:lpwstr>
  </property>
  <property fmtid="{D5CDD505-2E9C-101B-9397-08002B2CF9AE}" pid="13" name="MSIP_Label_3d0ca00b-3f0e-465a-aac7-1a6a22fcea40_SiteId">
    <vt:lpwstr>6397df10-4595-4047-9c4f-03311282152b</vt:lpwstr>
  </property>
  <property fmtid="{D5CDD505-2E9C-101B-9397-08002B2CF9AE}" pid="14" name="MSIP_Label_3d0ca00b-3f0e-465a-aac7-1a6a22fcea40_ActionId">
    <vt:lpwstr>2568ae7d-ff07-4d08-9f99-c489119163ef</vt:lpwstr>
  </property>
  <property fmtid="{D5CDD505-2E9C-101B-9397-08002B2CF9AE}" pid="15" name="MSIP_Label_3d0ca00b-3f0e-465a-aac7-1a6a22fcea40_ContentBits">
    <vt:lpwstr>1</vt:lpwstr>
  </property>
  <property fmtid="{D5CDD505-2E9C-101B-9397-08002B2CF9AE}" pid="16" name="MSIP_Label_3d0ca00b-3f0e-465a-aac7-1a6a22fcea40_Tag">
    <vt:lpwstr>10, 0, 1, 1</vt:lpwstr>
  </property>
  <property fmtid="{D5CDD505-2E9C-101B-9397-08002B2CF9AE}" pid="17" name="ClassificationContentMarkingHeaderLocations">
    <vt:lpwstr>Office Theme:8\Canada School of Public Service:5</vt:lpwstr>
  </property>
  <property fmtid="{D5CDD505-2E9C-101B-9397-08002B2CF9AE}" pid="18" name="ClassificationContentMarkingHeaderText">
    <vt:lpwstr>UNCLASSIFIED / NON CLASSIFIÉ</vt:lpwstr>
  </property>
  <property fmtid="{D5CDD505-2E9C-101B-9397-08002B2CF9AE}" pid="19" name="MediaServiceImageTags">
    <vt:lpwstr/>
  </property>
  <property fmtid="{D5CDD505-2E9C-101B-9397-08002B2CF9AE}" pid="20" name="_dlc_DocIdItemGuid">
    <vt:lpwstr>5f09a1e3-b757-4d78-835a-e66d12cb9927</vt:lpwstr>
  </property>
</Properties>
</file>