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 id="2147483670" r:id="rId5"/>
  </p:sldMasterIdLst>
  <p:notesMasterIdLst>
    <p:notesMasterId r:id="rId24"/>
  </p:notesMasterIdLst>
  <p:handoutMasterIdLst>
    <p:handoutMasterId r:id="rId25"/>
  </p:handoutMasterIdLst>
  <p:sldIdLst>
    <p:sldId id="502" r:id="rId6"/>
    <p:sldId id="676" r:id="rId7"/>
    <p:sldId id="683" r:id="rId8"/>
    <p:sldId id="664" r:id="rId9"/>
    <p:sldId id="674" r:id="rId10"/>
    <p:sldId id="665" r:id="rId11"/>
    <p:sldId id="671" r:id="rId12"/>
    <p:sldId id="666" r:id="rId13"/>
    <p:sldId id="685" r:id="rId14"/>
    <p:sldId id="686" r:id="rId15"/>
    <p:sldId id="688" r:id="rId16"/>
    <p:sldId id="689" r:id="rId17"/>
    <p:sldId id="668" r:id="rId18"/>
    <p:sldId id="669" r:id="rId19"/>
    <p:sldId id="662" r:id="rId20"/>
    <p:sldId id="656" r:id="rId21"/>
    <p:sldId id="677" r:id="rId22"/>
    <p:sldId id="657" r:id="rId23"/>
  </p:sldIdLst>
  <p:sldSz cx="9144000" cy="5143500" type="screen16x9"/>
  <p:notesSz cx="9296400" cy="14782800"/>
  <p:custDataLst>
    <p:tags r:id="rId26"/>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521415D9-36F7-43E2-AB2F-B90AF26B5E84}">
      <p14:sectionLst xmlns:p14="http://schemas.microsoft.com/office/powerpoint/2010/main">
        <p14:section name="MAIN" id="{2427DCF5-A672-46E1-93AA-51F719F0A4B2}">
          <p14:sldIdLst>
            <p14:sldId id="502"/>
            <p14:sldId id="676"/>
            <p14:sldId id="683"/>
            <p14:sldId id="664"/>
            <p14:sldId id="674"/>
            <p14:sldId id="665"/>
            <p14:sldId id="671"/>
            <p14:sldId id="666"/>
            <p14:sldId id="685"/>
            <p14:sldId id="686"/>
            <p14:sldId id="688"/>
            <p14:sldId id="689"/>
            <p14:sldId id="668"/>
            <p14:sldId id="669"/>
            <p14:sldId id="662"/>
            <p14:sldId id="656"/>
            <p14:sldId id="677"/>
            <p14:sldId id="657"/>
          </p14:sldIdLst>
        </p14:section>
      </p14:sectionLst>
    </p:ext>
    <p:ext uri="{EFAFB233-063F-42B5-8137-9DF3F51BA10A}">
      <p15:sldGuideLst xmlns:p15="http://schemas.microsoft.com/office/powerpoint/2012/main">
        <p15:guide id="1" orient="horz" pos="540">
          <p15:clr>
            <a:srgbClr val="A4A3A4"/>
          </p15:clr>
        </p15:guide>
        <p15:guide id="2" pos="240">
          <p15:clr>
            <a:srgbClr val="A4A3A4"/>
          </p15:clr>
        </p15:guide>
      </p15:sldGuideLst>
    </p:ext>
    <p:ext uri="{2D200454-40CA-4A62-9FC3-DE9A4176ACB9}">
      <p15:notesGuideLst xmlns:p15="http://schemas.microsoft.com/office/powerpoint/2012/main">
        <p15:guide id="1" orient="horz" pos="4658">
          <p15:clr>
            <a:srgbClr val="A4A3A4"/>
          </p15:clr>
        </p15:guide>
        <p15:guide id="2" pos="2929">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9CAF14-AC5B-5175-AD83-1FB3FDA53AA1}" name="Ly, Winston" initials="LW" userId="S::Winston.Ly@sac-isc.gc.ca::50cabd48-b4b3-4691-a56a-ac6241bfb042" providerId="AD"/>
  <p188:author id="{64068475-BA12-8BD8-AB63-0C687FCF6CFF}" name="Ly, Winston" initials="LW" userId="S::winston.ly@sac-isc.gc.ca::50cabd48-b4b3-4691-a56a-ac6241bfb042" providerId="AD"/>
  <p188:author id="{BCF46F97-190D-203D-D0B1-322933544D05}" name="Parente, Genevieve" initials="PG" userId="S::Genevieve.Parente@sac-isc.gc.ca::f240a496-e9c1-4680-9f9f-5f3851d4e8e0" providerId="AD"/>
  <p188:author id="{7A2C47B1-152C-37F9-C92A-1655CED77A44}" name="Jody Cundy (CSPS-EFPC)" initials="J(" userId="S::jody.cundy@csps-efpc.gc.ca::c33b3978-1f9f-42d3-a660-bb7a0341a638" providerId="AD"/>
  <p188:author id="{1019E4B1-A05D-D2D1-92F4-5D0601C085A3}" name="Leone, Donato" initials="LD" userId="S::donato.leone@sac-isc.gc.ca::e1e23cb9-b45c-467c-a6cd-93d26ed7c294" providerId="AD"/>
  <p188:author id="{F0B085D6-271B-3215-2DE4-91FACC90413A}" name="Christopher Valiquet (CSPS-EFPC)" initials="C(" userId="S::christopher.valiquet@csps-efpc.gc.ca::8a29bea1-9493-48d6-9174-8e35b8926a2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567BB6"/>
    <a:srgbClr val="000000"/>
    <a:srgbClr val="CCECFF"/>
    <a:srgbClr val="FFFFFF"/>
    <a:srgbClr val="336699"/>
    <a:srgbClr val="3366FF"/>
    <a:srgbClr val="3399FF"/>
    <a:srgbClr val="6699FF"/>
    <a:srgbClr val="3366CC"/>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E11F94-B1D5-777B-E7D3-DC3709B0C01C}" v="12" dt="2024-06-06T18:10:13.4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540"/>
        <p:guide pos="240"/>
      </p:guideLst>
    </p:cSldViewPr>
  </p:slideViewPr>
  <p:notesViewPr>
    <p:cSldViewPr snapToGrid="0">
      <p:cViewPr>
        <p:scale>
          <a:sx n="1" d="2"/>
          <a:sy n="1" d="2"/>
        </p:scale>
        <p:origin x="0" y="0"/>
      </p:cViewPr>
      <p:guideLst>
        <p:guide orient="horz" pos="4658"/>
        <p:guide pos="29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2" y="0"/>
            <a:ext cx="4031388" cy="739646"/>
          </a:xfrm>
          <a:prstGeom prst="rect">
            <a:avLst/>
          </a:prstGeom>
          <a:noFill/>
          <a:ln w="9525">
            <a:noFill/>
            <a:miter lim="800000"/>
            <a:headEnd/>
            <a:tailEnd/>
          </a:ln>
          <a:effectLst/>
        </p:spPr>
        <p:txBody>
          <a:bodyPr vert="horz" wrap="square" lIns="136380" tIns="68189" rIns="136380" bIns="68189" numCol="1" anchor="t" anchorCtr="0" compatLnSpc="1">
            <a:prstTxWarp prst="textNoShape">
              <a:avLst/>
            </a:prstTxWarp>
          </a:bodyPr>
          <a:lstStyle>
            <a:lvl1pPr defTabSz="1364204">
              <a:lnSpc>
                <a:spcPct val="100000"/>
              </a:lnSpc>
              <a:spcAft>
                <a:spcPct val="0"/>
              </a:spcAft>
              <a:defRPr sz="1800">
                <a:latin typeface="Arial" charset="0"/>
              </a:defRPr>
            </a:lvl1pPr>
          </a:lstStyle>
          <a:p>
            <a:pPr>
              <a:defRPr/>
            </a:pPr>
            <a:endParaRPr lang="en-CA"/>
          </a:p>
        </p:txBody>
      </p:sp>
      <p:sp>
        <p:nvSpPr>
          <p:cNvPr id="190467" name="Rectangle 3"/>
          <p:cNvSpPr>
            <a:spLocks noGrp="1" noChangeArrowheads="1"/>
          </p:cNvSpPr>
          <p:nvPr>
            <p:ph type="dt" sz="quarter" idx="1"/>
          </p:nvPr>
        </p:nvSpPr>
        <p:spPr bwMode="auto">
          <a:xfrm>
            <a:off x="5262908" y="0"/>
            <a:ext cx="4031388" cy="739646"/>
          </a:xfrm>
          <a:prstGeom prst="rect">
            <a:avLst/>
          </a:prstGeom>
          <a:noFill/>
          <a:ln w="9525">
            <a:noFill/>
            <a:miter lim="800000"/>
            <a:headEnd/>
            <a:tailEnd/>
          </a:ln>
          <a:effectLst/>
        </p:spPr>
        <p:txBody>
          <a:bodyPr vert="horz" wrap="square" lIns="136380" tIns="68189" rIns="136380" bIns="68189" numCol="1" anchor="t" anchorCtr="0" compatLnSpc="1">
            <a:prstTxWarp prst="textNoShape">
              <a:avLst/>
            </a:prstTxWarp>
          </a:bodyPr>
          <a:lstStyle>
            <a:lvl1pPr algn="r" defTabSz="1364204">
              <a:lnSpc>
                <a:spcPct val="100000"/>
              </a:lnSpc>
              <a:spcAft>
                <a:spcPct val="0"/>
              </a:spcAft>
              <a:defRPr sz="1800">
                <a:latin typeface="Arial" charset="0"/>
              </a:defRPr>
            </a:lvl1pPr>
          </a:lstStyle>
          <a:p>
            <a:pPr>
              <a:defRPr/>
            </a:pPr>
            <a:endParaRPr lang="en-CA"/>
          </a:p>
        </p:txBody>
      </p:sp>
      <p:sp>
        <p:nvSpPr>
          <p:cNvPr id="190469" name="Rectangle 5"/>
          <p:cNvSpPr>
            <a:spLocks noGrp="1" noChangeArrowheads="1"/>
          </p:cNvSpPr>
          <p:nvPr>
            <p:ph type="sldNum" sz="quarter" idx="3"/>
          </p:nvPr>
        </p:nvSpPr>
        <p:spPr bwMode="auto">
          <a:xfrm>
            <a:off x="5262908" y="14040631"/>
            <a:ext cx="4031388" cy="739646"/>
          </a:xfrm>
          <a:prstGeom prst="rect">
            <a:avLst/>
          </a:prstGeom>
          <a:noFill/>
          <a:ln w="9525">
            <a:noFill/>
            <a:miter lim="800000"/>
            <a:headEnd/>
            <a:tailEnd/>
          </a:ln>
          <a:effectLst/>
        </p:spPr>
        <p:txBody>
          <a:bodyPr vert="horz" wrap="square" lIns="136380" tIns="68189" rIns="136380" bIns="68189" numCol="1" anchor="b" anchorCtr="0" compatLnSpc="1">
            <a:prstTxWarp prst="textNoShape">
              <a:avLst/>
            </a:prstTxWarp>
          </a:bodyPr>
          <a:lstStyle>
            <a:lvl1pPr algn="r" defTabSz="1364204">
              <a:lnSpc>
                <a:spcPct val="100000"/>
              </a:lnSpc>
              <a:spcAft>
                <a:spcPct val="0"/>
              </a:spcAft>
              <a:defRPr sz="1800">
                <a:latin typeface="Arial" charset="0"/>
              </a:defRPr>
            </a:lvl1pPr>
          </a:lstStyle>
          <a:p>
            <a:pPr>
              <a:defRPr/>
            </a:pPr>
            <a:fld id="{2B19D8C8-5948-455E-A605-1EA89F85FCA0}" type="slidenum">
              <a:rPr lang="en-CA"/>
              <a:pPr>
                <a:defRPr/>
              </a:pPr>
              <a:t>‹#›</a:t>
            </a:fld>
            <a:endParaRPr lang="en-CA"/>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0"/>
            <a:ext cx="4031388" cy="739646"/>
          </a:xfrm>
          <a:prstGeom prst="rect">
            <a:avLst/>
          </a:prstGeom>
          <a:noFill/>
          <a:ln w="9525">
            <a:noFill/>
            <a:miter lim="800000"/>
            <a:headEnd/>
            <a:tailEnd/>
          </a:ln>
          <a:effectLst/>
        </p:spPr>
        <p:txBody>
          <a:bodyPr vert="horz" wrap="square" lIns="136380" tIns="68189" rIns="136380" bIns="68189" numCol="1" anchor="t" anchorCtr="0" compatLnSpc="1">
            <a:prstTxWarp prst="textNoShape">
              <a:avLst/>
            </a:prstTxWarp>
          </a:bodyPr>
          <a:lstStyle>
            <a:lvl1pPr defTabSz="1364204">
              <a:lnSpc>
                <a:spcPct val="100000"/>
              </a:lnSpc>
              <a:spcAft>
                <a:spcPct val="0"/>
              </a:spcAft>
              <a:defRPr sz="1800">
                <a:latin typeface="Arial" charset="0"/>
              </a:defRPr>
            </a:lvl1pPr>
          </a:lstStyle>
          <a:p>
            <a:pPr>
              <a:defRPr/>
            </a:pPr>
            <a:endParaRPr lang="en-CA"/>
          </a:p>
        </p:txBody>
      </p:sp>
      <p:sp>
        <p:nvSpPr>
          <p:cNvPr id="3075" name="Rectangle 3"/>
          <p:cNvSpPr>
            <a:spLocks noGrp="1" noChangeArrowheads="1"/>
          </p:cNvSpPr>
          <p:nvPr>
            <p:ph type="dt" idx="1"/>
          </p:nvPr>
        </p:nvSpPr>
        <p:spPr bwMode="auto">
          <a:xfrm>
            <a:off x="5262908" y="0"/>
            <a:ext cx="4031388" cy="739646"/>
          </a:xfrm>
          <a:prstGeom prst="rect">
            <a:avLst/>
          </a:prstGeom>
          <a:noFill/>
          <a:ln w="9525">
            <a:noFill/>
            <a:miter lim="800000"/>
            <a:headEnd/>
            <a:tailEnd/>
          </a:ln>
          <a:effectLst/>
        </p:spPr>
        <p:txBody>
          <a:bodyPr vert="horz" wrap="square" lIns="136380" tIns="68189" rIns="136380" bIns="68189" numCol="1" anchor="t" anchorCtr="0" compatLnSpc="1">
            <a:prstTxWarp prst="textNoShape">
              <a:avLst/>
            </a:prstTxWarp>
          </a:bodyPr>
          <a:lstStyle>
            <a:lvl1pPr algn="r" defTabSz="1364204">
              <a:lnSpc>
                <a:spcPct val="100000"/>
              </a:lnSpc>
              <a:spcAft>
                <a:spcPct val="0"/>
              </a:spcAft>
              <a:defRPr sz="1800">
                <a:latin typeface="Arial" charset="0"/>
              </a:defRPr>
            </a:lvl1pPr>
          </a:lstStyle>
          <a:p>
            <a:pPr>
              <a:defRPr/>
            </a:pPr>
            <a:endParaRPr lang="en-CA"/>
          </a:p>
        </p:txBody>
      </p:sp>
      <p:sp>
        <p:nvSpPr>
          <p:cNvPr id="5124" name="Rectangle 4"/>
          <p:cNvSpPr>
            <a:spLocks noGrp="1" noRot="1" noChangeAspect="1" noChangeArrowheads="1" noTextEdit="1"/>
          </p:cNvSpPr>
          <p:nvPr>
            <p:ph type="sldImg" idx="2"/>
          </p:nvPr>
        </p:nvSpPr>
        <p:spPr bwMode="auto">
          <a:xfrm>
            <a:off x="-279400" y="1108075"/>
            <a:ext cx="9855200" cy="55435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30482" y="7022842"/>
            <a:ext cx="7435436" cy="6651756"/>
          </a:xfrm>
          <a:prstGeom prst="rect">
            <a:avLst/>
          </a:prstGeom>
          <a:noFill/>
          <a:ln w="9525">
            <a:noFill/>
            <a:miter lim="800000"/>
            <a:headEnd/>
            <a:tailEnd/>
          </a:ln>
          <a:effectLst/>
        </p:spPr>
        <p:txBody>
          <a:bodyPr vert="horz" wrap="square" lIns="136380" tIns="68189" rIns="136380" bIns="68189"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078" name="Rectangle 6"/>
          <p:cNvSpPr>
            <a:spLocks noGrp="1" noChangeArrowheads="1"/>
          </p:cNvSpPr>
          <p:nvPr>
            <p:ph type="ftr" sz="quarter" idx="4"/>
          </p:nvPr>
        </p:nvSpPr>
        <p:spPr bwMode="auto">
          <a:xfrm>
            <a:off x="2" y="14040631"/>
            <a:ext cx="4031388" cy="739646"/>
          </a:xfrm>
          <a:prstGeom prst="rect">
            <a:avLst/>
          </a:prstGeom>
          <a:noFill/>
          <a:ln w="9525">
            <a:noFill/>
            <a:miter lim="800000"/>
            <a:headEnd/>
            <a:tailEnd/>
          </a:ln>
          <a:effectLst/>
        </p:spPr>
        <p:txBody>
          <a:bodyPr vert="horz" wrap="square" lIns="136380" tIns="68189" rIns="136380" bIns="68189" numCol="1" anchor="b" anchorCtr="0" compatLnSpc="1">
            <a:prstTxWarp prst="textNoShape">
              <a:avLst/>
            </a:prstTxWarp>
          </a:bodyPr>
          <a:lstStyle>
            <a:lvl1pPr defTabSz="1364204">
              <a:lnSpc>
                <a:spcPct val="100000"/>
              </a:lnSpc>
              <a:spcAft>
                <a:spcPct val="0"/>
              </a:spcAft>
              <a:defRPr sz="1800">
                <a:latin typeface="Arial" charset="0"/>
              </a:defRPr>
            </a:lvl1pPr>
          </a:lstStyle>
          <a:p>
            <a:pPr>
              <a:defRPr/>
            </a:pPr>
            <a:endParaRPr lang="en-CA"/>
          </a:p>
        </p:txBody>
      </p:sp>
      <p:sp>
        <p:nvSpPr>
          <p:cNvPr id="3079" name="Rectangle 7"/>
          <p:cNvSpPr>
            <a:spLocks noGrp="1" noChangeArrowheads="1"/>
          </p:cNvSpPr>
          <p:nvPr>
            <p:ph type="sldNum" sz="quarter" idx="5"/>
          </p:nvPr>
        </p:nvSpPr>
        <p:spPr bwMode="auto">
          <a:xfrm>
            <a:off x="5262908" y="14040631"/>
            <a:ext cx="4031388" cy="739646"/>
          </a:xfrm>
          <a:prstGeom prst="rect">
            <a:avLst/>
          </a:prstGeom>
          <a:noFill/>
          <a:ln w="9525">
            <a:noFill/>
            <a:miter lim="800000"/>
            <a:headEnd/>
            <a:tailEnd/>
          </a:ln>
          <a:effectLst/>
        </p:spPr>
        <p:txBody>
          <a:bodyPr vert="horz" wrap="square" lIns="136380" tIns="68189" rIns="136380" bIns="68189" numCol="1" anchor="b" anchorCtr="0" compatLnSpc="1">
            <a:prstTxWarp prst="textNoShape">
              <a:avLst/>
            </a:prstTxWarp>
          </a:bodyPr>
          <a:lstStyle>
            <a:lvl1pPr algn="r" defTabSz="1364204">
              <a:lnSpc>
                <a:spcPct val="100000"/>
              </a:lnSpc>
              <a:spcAft>
                <a:spcPct val="0"/>
              </a:spcAft>
              <a:defRPr sz="1800">
                <a:latin typeface="Arial" charset="0"/>
              </a:defRPr>
            </a:lvl1pPr>
          </a:lstStyle>
          <a:p>
            <a:pPr>
              <a:defRPr/>
            </a:pPr>
            <a:fld id="{FE284EBD-CBB1-4A99-ABB1-E39FD7904359}" type="slidenum">
              <a:rPr lang="en-CA"/>
              <a:pPr>
                <a:defRPr/>
              </a:pPr>
              <a:t>‹#›</a:t>
            </a:fld>
            <a:endParaRPr lang="en-CA"/>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Rot="1" noChangeAspect="1" noChangeArrowheads="1" noTextEdit="1"/>
          </p:cNvSpPr>
          <p:nvPr>
            <p:ph type="sldImg"/>
          </p:nvPr>
        </p:nvSpPr>
        <p:spPr>
          <a:xfrm>
            <a:off x="-279400" y="1108075"/>
            <a:ext cx="9855200" cy="5543550"/>
          </a:xfrm>
          <a:ln/>
        </p:spPr>
      </p:sp>
      <p:sp>
        <p:nvSpPr>
          <p:cNvPr id="61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buFont typeface="Arial" panose="020B0604020202020204" pitchFamily="34" charset="0"/>
            </a:pPr>
            <a:endParaRPr lang="en-US">
              <a:latin typeface="Arial"/>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9056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918969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502769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2297527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A9076D-238B-A90A-BDCC-4CDC0CDD28E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4A7307-2746-B50B-C7EE-BCEAAED5ED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16717C4-AEEA-1C8C-E753-54DF91E48BBB}"/>
              </a:ext>
            </a:extLst>
          </p:cNvPr>
          <p:cNvSpPr>
            <a:spLocks noGrp="1"/>
          </p:cNvSpPr>
          <p:nvPr>
            <p:ph type="body" idx="1"/>
          </p:nvPr>
        </p:nvSpPr>
        <p:spPr/>
        <p:txBody>
          <a:bodyPr/>
          <a:lstStyle/>
          <a:p>
            <a:endParaRPr lang="en-US" sz="1800">
              <a:latin typeface="Segoe UI"/>
              <a:cs typeface="Segoe UI"/>
            </a:endParaRPr>
          </a:p>
        </p:txBody>
      </p:sp>
    </p:spTree>
    <p:extLst>
      <p:ext uri="{BB962C8B-B14F-4D97-AF65-F5344CB8AC3E}">
        <p14:creationId xmlns:p14="http://schemas.microsoft.com/office/powerpoint/2010/main" val="2152545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747688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A9076D-238B-A90A-BDCC-4CDC0CDD28E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4A7307-2746-B50B-C7EE-BCEAAED5ED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16717C4-AEEA-1C8C-E753-54DF91E48BBB}"/>
              </a:ext>
            </a:extLst>
          </p:cNvPr>
          <p:cNvSpPr>
            <a:spLocks noGrp="1"/>
          </p:cNvSpPr>
          <p:nvPr>
            <p:ph type="body" idx="1"/>
          </p:nvPr>
        </p:nvSpPr>
        <p:spPr/>
        <p:txBody>
          <a:bodyPr/>
          <a:lstStyle/>
          <a:p>
            <a:endParaRPr lang="en-US">
              <a:cs typeface="Arial"/>
            </a:endParaRPr>
          </a:p>
        </p:txBody>
      </p:sp>
    </p:spTree>
    <p:extLst>
      <p:ext uri="{BB962C8B-B14F-4D97-AF65-F5344CB8AC3E}">
        <p14:creationId xmlns:p14="http://schemas.microsoft.com/office/powerpoint/2010/main" val="33489604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3" name="Picture 2" descr="ISC_Branding_PPT_standard_1600x900_ENG_FINAL_8.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 y="0"/>
            <a:ext cx="9143086" cy="5143500"/>
          </a:xfrm>
          <a:prstGeom prst="rect">
            <a:avLst/>
          </a:prstGeom>
        </p:spPr>
      </p:pic>
    </p:spTree>
    <p:extLst>
      <p:ext uri="{BB962C8B-B14F-4D97-AF65-F5344CB8AC3E}">
        <p14:creationId xmlns:p14="http://schemas.microsoft.com/office/powerpoint/2010/main" val="2462377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591A18E-2C3B-9AD6-7119-EC0CA3A6E7A6}"/>
              </a:ext>
            </a:extLst>
          </p:cNvPr>
          <p:cNvGrpSpPr/>
          <p:nvPr userDrawn="1"/>
        </p:nvGrpSpPr>
        <p:grpSpPr>
          <a:xfrm>
            <a:off x="-6858" y="0"/>
            <a:ext cx="9155430" cy="653256"/>
            <a:chOff x="-6858" y="0"/>
            <a:chExt cx="9155430" cy="341632"/>
          </a:xfrm>
        </p:grpSpPr>
        <p:sp>
          <p:nvSpPr>
            <p:cNvPr id="5" name="TextBox 4">
              <a:extLst>
                <a:ext uri="{FF2B5EF4-FFF2-40B4-BE49-F238E27FC236}">
                  <a16:creationId xmlns:a16="http://schemas.microsoft.com/office/drawing/2014/main" id="{DC6E6269-BD7C-4180-0E0D-EEA32EC87488}"/>
                </a:ext>
              </a:extLst>
            </p:cNvPr>
            <p:cNvSpPr txBox="1"/>
            <p:nvPr userDrawn="1"/>
          </p:nvSpPr>
          <p:spPr>
            <a:xfrm>
              <a:off x="-6858" y="0"/>
              <a:ext cx="9155430" cy="341632"/>
            </a:xfrm>
            <a:custGeom>
              <a:avLst/>
              <a:gdLst>
                <a:gd name="connsiteX0" fmla="*/ 0 w 12185904"/>
                <a:gd name="connsiteY0" fmla="*/ 0 h 914400"/>
                <a:gd name="connsiteX1" fmla="*/ 11728704 w 12185904"/>
                <a:gd name="connsiteY1" fmla="*/ 0 h 914400"/>
                <a:gd name="connsiteX2" fmla="*/ 12185904 w 12185904"/>
                <a:gd name="connsiteY2" fmla="*/ 457200 h 914400"/>
                <a:gd name="connsiteX3" fmla="*/ 11728704 w 12185904"/>
                <a:gd name="connsiteY3" fmla="*/ 914400 h 914400"/>
                <a:gd name="connsiteX4" fmla="*/ 0 w 12185904"/>
                <a:gd name="connsiteY4" fmla="*/ 914400 h 914400"/>
                <a:gd name="connsiteX5" fmla="*/ 0 w 12185904"/>
                <a:gd name="connsiteY5" fmla="*/ 0 h 914400"/>
                <a:gd name="connsiteX0" fmla="*/ 0 w 11984736"/>
                <a:gd name="connsiteY0" fmla="*/ 0 h 914400"/>
                <a:gd name="connsiteX1" fmla="*/ 11728704 w 11984736"/>
                <a:gd name="connsiteY1" fmla="*/ 0 h 914400"/>
                <a:gd name="connsiteX2" fmla="*/ 11984736 w 11984736"/>
                <a:gd name="connsiteY2" fmla="*/ 448056 h 914400"/>
                <a:gd name="connsiteX3" fmla="*/ 11728704 w 11984736"/>
                <a:gd name="connsiteY3" fmla="*/ 914400 h 914400"/>
                <a:gd name="connsiteX4" fmla="*/ 0 w 11984736"/>
                <a:gd name="connsiteY4" fmla="*/ 914400 h 914400"/>
                <a:gd name="connsiteX5" fmla="*/ 0 w 11984736"/>
                <a:gd name="connsiteY5"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84736" h="914400">
                  <a:moveTo>
                    <a:pt x="0" y="0"/>
                  </a:moveTo>
                  <a:lnTo>
                    <a:pt x="11728704" y="0"/>
                  </a:lnTo>
                  <a:lnTo>
                    <a:pt x="11984736" y="448056"/>
                  </a:lnTo>
                  <a:lnTo>
                    <a:pt x="11728704" y="914400"/>
                  </a:lnTo>
                  <a:lnTo>
                    <a:pt x="0" y="914400"/>
                  </a:lnTo>
                  <a:lnTo>
                    <a:pt x="0" y="0"/>
                  </a:lnTo>
                  <a:close/>
                </a:path>
              </a:pathLst>
            </a:custGeom>
            <a:solidFill>
              <a:srgbClr val="009CDF"/>
            </a:solidFill>
          </p:spPr>
          <p:txBody>
            <a:bodyPr wrap="square" rtlCol="0">
              <a:spAutoFit/>
            </a:bodyPr>
            <a:lstStyle/>
            <a:p>
              <a:endParaRPr lang="en-US"/>
            </a:p>
          </p:txBody>
        </p:sp>
        <p:sp>
          <p:nvSpPr>
            <p:cNvPr id="6" name="TextBox 5">
              <a:extLst>
                <a:ext uri="{FF2B5EF4-FFF2-40B4-BE49-F238E27FC236}">
                  <a16:creationId xmlns:a16="http://schemas.microsoft.com/office/drawing/2014/main" id="{E6A93CC0-F66C-E987-3564-3D9CA68E7016}"/>
                </a:ext>
              </a:extLst>
            </p:cNvPr>
            <p:cNvSpPr txBox="1"/>
            <p:nvPr userDrawn="1"/>
          </p:nvSpPr>
          <p:spPr>
            <a:xfrm>
              <a:off x="2286" y="0"/>
              <a:ext cx="8988552" cy="341632"/>
            </a:xfrm>
            <a:custGeom>
              <a:avLst/>
              <a:gdLst>
                <a:gd name="connsiteX0" fmla="*/ 0 w 12185904"/>
                <a:gd name="connsiteY0" fmla="*/ 0 h 914400"/>
                <a:gd name="connsiteX1" fmla="*/ 11728704 w 12185904"/>
                <a:gd name="connsiteY1" fmla="*/ 0 h 914400"/>
                <a:gd name="connsiteX2" fmla="*/ 12185904 w 12185904"/>
                <a:gd name="connsiteY2" fmla="*/ 457200 h 914400"/>
                <a:gd name="connsiteX3" fmla="*/ 11728704 w 12185904"/>
                <a:gd name="connsiteY3" fmla="*/ 914400 h 914400"/>
                <a:gd name="connsiteX4" fmla="*/ 0 w 12185904"/>
                <a:gd name="connsiteY4" fmla="*/ 914400 h 914400"/>
                <a:gd name="connsiteX5" fmla="*/ 0 w 12185904"/>
                <a:gd name="connsiteY5" fmla="*/ 0 h 914400"/>
                <a:gd name="connsiteX0" fmla="*/ 0 w 11984736"/>
                <a:gd name="connsiteY0" fmla="*/ 0 h 914400"/>
                <a:gd name="connsiteX1" fmla="*/ 11728704 w 11984736"/>
                <a:gd name="connsiteY1" fmla="*/ 0 h 914400"/>
                <a:gd name="connsiteX2" fmla="*/ 11984736 w 11984736"/>
                <a:gd name="connsiteY2" fmla="*/ 448056 h 914400"/>
                <a:gd name="connsiteX3" fmla="*/ 11728704 w 11984736"/>
                <a:gd name="connsiteY3" fmla="*/ 914400 h 914400"/>
                <a:gd name="connsiteX4" fmla="*/ 0 w 11984736"/>
                <a:gd name="connsiteY4" fmla="*/ 914400 h 914400"/>
                <a:gd name="connsiteX5" fmla="*/ 0 w 11984736"/>
                <a:gd name="connsiteY5"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84736" h="914400">
                  <a:moveTo>
                    <a:pt x="0" y="0"/>
                  </a:moveTo>
                  <a:lnTo>
                    <a:pt x="11728704" y="0"/>
                  </a:lnTo>
                  <a:lnTo>
                    <a:pt x="11984736" y="448056"/>
                  </a:lnTo>
                  <a:lnTo>
                    <a:pt x="11728704" y="914400"/>
                  </a:lnTo>
                  <a:lnTo>
                    <a:pt x="0" y="914400"/>
                  </a:lnTo>
                  <a:lnTo>
                    <a:pt x="0" y="0"/>
                  </a:lnTo>
                  <a:close/>
                </a:path>
              </a:pathLst>
            </a:custGeom>
            <a:solidFill>
              <a:srgbClr val="FF7400"/>
            </a:solidFill>
          </p:spPr>
          <p:txBody>
            <a:bodyPr wrap="square" rtlCol="0">
              <a:spAutoFit/>
            </a:bodyPr>
            <a:lstStyle/>
            <a:p>
              <a:endParaRPr lang="en-US"/>
            </a:p>
          </p:txBody>
        </p:sp>
        <p:sp>
          <p:nvSpPr>
            <p:cNvPr id="7" name="TextBox 6">
              <a:extLst>
                <a:ext uri="{FF2B5EF4-FFF2-40B4-BE49-F238E27FC236}">
                  <a16:creationId xmlns:a16="http://schemas.microsoft.com/office/drawing/2014/main" id="{818DE72E-A54A-D0B5-A9F1-99CA2738D2EC}"/>
                </a:ext>
              </a:extLst>
            </p:cNvPr>
            <p:cNvSpPr txBox="1"/>
            <p:nvPr userDrawn="1"/>
          </p:nvSpPr>
          <p:spPr>
            <a:xfrm>
              <a:off x="0" y="0"/>
              <a:ext cx="8812530" cy="341632"/>
            </a:xfrm>
            <a:custGeom>
              <a:avLst/>
              <a:gdLst>
                <a:gd name="connsiteX0" fmla="*/ 0 w 12185904"/>
                <a:gd name="connsiteY0" fmla="*/ 0 h 914400"/>
                <a:gd name="connsiteX1" fmla="*/ 11728704 w 12185904"/>
                <a:gd name="connsiteY1" fmla="*/ 0 h 914400"/>
                <a:gd name="connsiteX2" fmla="*/ 12185904 w 12185904"/>
                <a:gd name="connsiteY2" fmla="*/ 457200 h 914400"/>
                <a:gd name="connsiteX3" fmla="*/ 11728704 w 12185904"/>
                <a:gd name="connsiteY3" fmla="*/ 914400 h 914400"/>
                <a:gd name="connsiteX4" fmla="*/ 0 w 12185904"/>
                <a:gd name="connsiteY4" fmla="*/ 914400 h 914400"/>
                <a:gd name="connsiteX5" fmla="*/ 0 w 12185904"/>
                <a:gd name="connsiteY5" fmla="*/ 0 h 914400"/>
                <a:gd name="connsiteX0" fmla="*/ 0 w 11984736"/>
                <a:gd name="connsiteY0" fmla="*/ 0 h 914400"/>
                <a:gd name="connsiteX1" fmla="*/ 11728704 w 11984736"/>
                <a:gd name="connsiteY1" fmla="*/ 0 h 914400"/>
                <a:gd name="connsiteX2" fmla="*/ 11984736 w 11984736"/>
                <a:gd name="connsiteY2" fmla="*/ 448056 h 914400"/>
                <a:gd name="connsiteX3" fmla="*/ 11728704 w 11984736"/>
                <a:gd name="connsiteY3" fmla="*/ 914400 h 914400"/>
                <a:gd name="connsiteX4" fmla="*/ 0 w 11984736"/>
                <a:gd name="connsiteY4" fmla="*/ 914400 h 914400"/>
                <a:gd name="connsiteX5" fmla="*/ 0 w 11984736"/>
                <a:gd name="connsiteY5"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84736" h="914400">
                  <a:moveTo>
                    <a:pt x="0" y="0"/>
                  </a:moveTo>
                  <a:lnTo>
                    <a:pt x="11728704" y="0"/>
                  </a:lnTo>
                  <a:lnTo>
                    <a:pt x="11984736" y="448056"/>
                  </a:lnTo>
                  <a:lnTo>
                    <a:pt x="11728704" y="914400"/>
                  </a:lnTo>
                  <a:lnTo>
                    <a:pt x="0" y="914400"/>
                  </a:lnTo>
                  <a:lnTo>
                    <a:pt x="0" y="0"/>
                  </a:lnTo>
                  <a:close/>
                </a:path>
              </a:pathLst>
            </a:custGeom>
            <a:solidFill>
              <a:srgbClr val="336699"/>
            </a:solidFill>
          </p:spPr>
          <p:txBody>
            <a:bodyPr wrap="square" rtlCol="0">
              <a:spAutoFit/>
            </a:bodyPr>
            <a:lstStyle/>
            <a:p>
              <a:endParaRPr lang="en-US"/>
            </a:p>
          </p:txBody>
        </p:sp>
      </p:grpSp>
      <p:sp>
        <p:nvSpPr>
          <p:cNvPr id="9" name="Content Placeholder 2">
            <a:extLst>
              <a:ext uri="{FF2B5EF4-FFF2-40B4-BE49-F238E27FC236}">
                <a16:creationId xmlns:a16="http://schemas.microsoft.com/office/drawing/2014/main" id="{98D31A4A-7819-4702-6198-D7097B332CD1}"/>
              </a:ext>
            </a:extLst>
          </p:cNvPr>
          <p:cNvSpPr>
            <a:spLocks noGrp="1"/>
          </p:cNvSpPr>
          <p:nvPr>
            <p:ph idx="1"/>
          </p:nvPr>
        </p:nvSpPr>
        <p:spPr>
          <a:xfrm>
            <a:off x="228600" y="744141"/>
            <a:ext cx="8686800" cy="4037409"/>
          </a:xfrm>
        </p:spPr>
        <p:txBody>
          <a:bodyPr/>
          <a:lstStyle>
            <a:lvl2pP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a:extLst>
              <a:ext uri="{FF2B5EF4-FFF2-40B4-BE49-F238E27FC236}">
                <a16:creationId xmlns:a16="http://schemas.microsoft.com/office/drawing/2014/main" id="{1F44FD9A-7978-8705-C892-1667A3ACC8AE}"/>
              </a:ext>
            </a:extLst>
          </p:cNvPr>
          <p:cNvSpPr txBox="1">
            <a:spLocks/>
          </p:cNvSpPr>
          <p:nvPr userDrawn="1"/>
        </p:nvSpPr>
        <p:spPr bwMode="auto">
          <a:xfrm>
            <a:off x="572262" y="90885"/>
            <a:ext cx="7848600" cy="51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rtl="0" eaLnBrk="0" fontAlgn="base" hangingPunct="0">
              <a:lnSpc>
                <a:spcPts val="2400"/>
              </a:lnSpc>
              <a:spcBef>
                <a:spcPct val="0"/>
              </a:spcBef>
              <a:spcAft>
                <a:spcPct val="0"/>
              </a:spcAft>
              <a:defRPr sz="2775" b="1" baseline="0">
                <a:solidFill>
                  <a:srgbClr val="FFFFFF"/>
                </a:solidFill>
                <a:latin typeface="+mj-lt"/>
                <a:ea typeface="+mj-ea"/>
                <a:cs typeface="Calibri Light" panose="020F0302020204030204" pitchFamily="34" charset="0"/>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endParaRPr lang="en-US" kern="0"/>
          </a:p>
        </p:txBody>
      </p:sp>
      <p:sp>
        <p:nvSpPr>
          <p:cNvPr id="2" name="Title 1">
            <a:extLst>
              <a:ext uri="{FF2B5EF4-FFF2-40B4-BE49-F238E27FC236}">
                <a16:creationId xmlns:a16="http://schemas.microsoft.com/office/drawing/2014/main" id="{23B124AA-3969-AAAB-5A41-5BADFF655393}"/>
              </a:ext>
            </a:extLst>
          </p:cNvPr>
          <p:cNvSpPr txBox="1">
            <a:spLocks/>
          </p:cNvSpPr>
          <p:nvPr userDrawn="1"/>
        </p:nvSpPr>
        <p:spPr bwMode="auto">
          <a:xfrm>
            <a:off x="481965" y="90885"/>
            <a:ext cx="7848600" cy="51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rtl="0" eaLnBrk="0" fontAlgn="base" hangingPunct="0">
              <a:lnSpc>
                <a:spcPts val="2400"/>
              </a:lnSpc>
              <a:spcBef>
                <a:spcPct val="0"/>
              </a:spcBef>
              <a:spcAft>
                <a:spcPct val="0"/>
              </a:spcAft>
              <a:defRPr sz="2775" b="1" baseline="0">
                <a:solidFill>
                  <a:srgbClr val="FFFFFF"/>
                </a:solidFill>
                <a:latin typeface="+mj-lt"/>
                <a:ea typeface="+mj-ea"/>
                <a:cs typeface="Calibri Light" panose="020F0302020204030204" pitchFamily="34" charset="0"/>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endParaRPr lang="en-CA" sz="2750" b="1" i="0">
              <a:effectLst/>
              <a:cs typeface="Calibri Light"/>
            </a:endParaRPr>
          </a:p>
        </p:txBody>
      </p:sp>
    </p:spTree>
    <p:extLst>
      <p:ext uri="{BB962C8B-B14F-4D97-AF65-F5344CB8AC3E}">
        <p14:creationId xmlns:p14="http://schemas.microsoft.com/office/powerpoint/2010/main" val="440441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1742626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B3556A8-4D20-FFF1-956C-1716CC8EF393}"/>
              </a:ext>
            </a:extLst>
          </p:cNvPr>
          <p:cNvSpPr txBox="1"/>
          <p:nvPr userDrawn="1"/>
        </p:nvSpPr>
        <p:spPr>
          <a:xfrm>
            <a:off x="-6858" y="0"/>
            <a:ext cx="9155430" cy="685800"/>
          </a:xfrm>
          <a:custGeom>
            <a:avLst/>
            <a:gdLst>
              <a:gd name="connsiteX0" fmla="*/ 0 w 12185904"/>
              <a:gd name="connsiteY0" fmla="*/ 0 h 914400"/>
              <a:gd name="connsiteX1" fmla="*/ 11728704 w 12185904"/>
              <a:gd name="connsiteY1" fmla="*/ 0 h 914400"/>
              <a:gd name="connsiteX2" fmla="*/ 12185904 w 12185904"/>
              <a:gd name="connsiteY2" fmla="*/ 457200 h 914400"/>
              <a:gd name="connsiteX3" fmla="*/ 11728704 w 12185904"/>
              <a:gd name="connsiteY3" fmla="*/ 914400 h 914400"/>
              <a:gd name="connsiteX4" fmla="*/ 0 w 12185904"/>
              <a:gd name="connsiteY4" fmla="*/ 914400 h 914400"/>
              <a:gd name="connsiteX5" fmla="*/ 0 w 12185904"/>
              <a:gd name="connsiteY5" fmla="*/ 0 h 914400"/>
              <a:gd name="connsiteX0" fmla="*/ 0 w 11984736"/>
              <a:gd name="connsiteY0" fmla="*/ 0 h 914400"/>
              <a:gd name="connsiteX1" fmla="*/ 11728704 w 11984736"/>
              <a:gd name="connsiteY1" fmla="*/ 0 h 914400"/>
              <a:gd name="connsiteX2" fmla="*/ 11984736 w 11984736"/>
              <a:gd name="connsiteY2" fmla="*/ 448056 h 914400"/>
              <a:gd name="connsiteX3" fmla="*/ 11728704 w 11984736"/>
              <a:gd name="connsiteY3" fmla="*/ 914400 h 914400"/>
              <a:gd name="connsiteX4" fmla="*/ 0 w 11984736"/>
              <a:gd name="connsiteY4" fmla="*/ 914400 h 914400"/>
              <a:gd name="connsiteX5" fmla="*/ 0 w 11984736"/>
              <a:gd name="connsiteY5"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84736" h="914400">
                <a:moveTo>
                  <a:pt x="0" y="0"/>
                </a:moveTo>
                <a:lnTo>
                  <a:pt x="11728704" y="0"/>
                </a:lnTo>
                <a:lnTo>
                  <a:pt x="11984736" y="448056"/>
                </a:lnTo>
                <a:lnTo>
                  <a:pt x="11728704" y="914400"/>
                </a:lnTo>
                <a:lnTo>
                  <a:pt x="0" y="914400"/>
                </a:lnTo>
                <a:lnTo>
                  <a:pt x="0" y="0"/>
                </a:lnTo>
                <a:close/>
              </a:path>
            </a:pathLst>
          </a:custGeom>
          <a:solidFill>
            <a:srgbClr val="009CDF"/>
          </a:solidFill>
        </p:spPr>
        <p:txBody>
          <a:bodyPr wrap="square" rtlCol="0">
            <a:spAutoFit/>
          </a:bodyPr>
          <a:lstStyle/>
          <a:p>
            <a:endParaRPr lang="en-US" sz="135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Box 4">
            <a:extLst>
              <a:ext uri="{FF2B5EF4-FFF2-40B4-BE49-F238E27FC236}">
                <a16:creationId xmlns:a16="http://schemas.microsoft.com/office/drawing/2014/main" id="{F21D2530-420D-4321-2A6F-8C382BEB6874}"/>
              </a:ext>
            </a:extLst>
          </p:cNvPr>
          <p:cNvSpPr txBox="1"/>
          <p:nvPr userDrawn="1"/>
        </p:nvSpPr>
        <p:spPr>
          <a:xfrm>
            <a:off x="2286" y="0"/>
            <a:ext cx="8988552" cy="685800"/>
          </a:xfrm>
          <a:custGeom>
            <a:avLst/>
            <a:gdLst>
              <a:gd name="connsiteX0" fmla="*/ 0 w 12185904"/>
              <a:gd name="connsiteY0" fmla="*/ 0 h 914400"/>
              <a:gd name="connsiteX1" fmla="*/ 11728704 w 12185904"/>
              <a:gd name="connsiteY1" fmla="*/ 0 h 914400"/>
              <a:gd name="connsiteX2" fmla="*/ 12185904 w 12185904"/>
              <a:gd name="connsiteY2" fmla="*/ 457200 h 914400"/>
              <a:gd name="connsiteX3" fmla="*/ 11728704 w 12185904"/>
              <a:gd name="connsiteY3" fmla="*/ 914400 h 914400"/>
              <a:gd name="connsiteX4" fmla="*/ 0 w 12185904"/>
              <a:gd name="connsiteY4" fmla="*/ 914400 h 914400"/>
              <a:gd name="connsiteX5" fmla="*/ 0 w 12185904"/>
              <a:gd name="connsiteY5" fmla="*/ 0 h 914400"/>
              <a:gd name="connsiteX0" fmla="*/ 0 w 11984736"/>
              <a:gd name="connsiteY0" fmla="*/ 0 h 914400"/>
              <a:gd name="connsiteX1" fmla="*/ 11728704 w 11984736"/>
              <a:gd name="connsiteY1" fmla="*/ 0 h 914400"/>
              <a:gd name="connsiteX2" fmla="*/ 11984736 w 11984736"/>
              <a:gd name="connsiteY2" fmla="*/ 448056 h 914400"/>
              <a:gd name="connsiteX3" fmla="*/ 11728704 w 11984736"/>
              <a:gd name="connsiteY3" fmla="*/ 914400 h 914400"/>
              <a:gd name="connsiteX4" fmla="*/ 0 w 11984736"/>
              <a:gd name="connsiteY4" fmla="*/ 914400 h 914400"/>
              <a:gd name="connsiteX5" fmla="*/ 0 w 11984736"/>
              <a:gd name="connsiteY5"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84736" h="914400">
                <a:moveTo>
                  <a:pt x="0" y="0"/>
                </a:moveTo>
                <a:lnTo>
                  <a:pt x="11728704" y="0"/>
                </a:lnTo>
                <a:lnTo>
                  <a:pt x="11984736" y="448056"/>
                </a:lnTo>
                <a:lnTo>
                  <a:pt x="11728704" y="914400"/>
                </a:lnTo>
                <a:lnTo>
                  <a:pt x="0" y="914400"/>
                </a:lnTo>
                <a:lnTo>
                  <a:pt x="0" y="0"/>
                </a:lnTo>
                <a:close/>
              </a:path>
            </a:pathLst>
          </a:custGeom>
          <a:solidFill>
            <a:srgbClr val="FF7400"/>
          </a:solidFill>
        </p:spPr>
        <p:txBody>
          <a:bodyPr wrap="square" rtlCol="0">
            <a:spAutoFit/>
          </a:bodyPr>
          <a:lstStyle/>
          <a:p>
            <a:endParaRPr lang="en-US" sz="1350"/>
          </a:p>
        </p:txBody>
      </p:sp>
      <p:sp>
        <p:nvSpPr>
          <p:cNvPr id="10" name="TextBox 9">
            <a:extLst>
              <a:ext uri="{FF2B5EF4-FFF2-40B4-BE49-F238E27FC236}">
                <a16:creationId xmlns:a16="http://schemas.microsoft.com/office/drawing/2014/main" id="{F16A1410-D553-BFE8-D08D-BC84687E5FCC}"/>
              </a:ext>
            </a:extLst>
          </p:cNvPr>
          <p:cNvSpPr txBox="1"/>
          <p:nvPr userDrawn="1"/>
        </p:nvSpPr>
        <p:spPr>
          <a:xfrm>
            <a:off x="0" y="0"/>
            <a:ext cx="8812530" cy="685800"/>
          </a:xfrm>
          <a:custGeom>
            <a:avLst/>
            <a:gdLst>
              <a:gd name="connsiteX0" fmla="*/ 0 w 12185904"/>
              <a:gd name="connsiteY0" fmla="*/ 0 h 914400"/>
              <a:gd name="connsiteX1" fmla="*/ 11728704 w 12185904"/>
              <a:gd name="connsiteY1" fmla="*/ 0 h 914400"/>
              <a:gd name="connsiteX2" fmla="*/ 12185904 w 12185904"/>
              <a:gd name="connsiteY2" fmla="*/ 457200 h 914400"/>
              <a:gd name="connsiteX3" fmla="*/ 11728704 w 12185904"/>
              <a:gd name="connsiteY3" fmla="*/ 914400 h 914400"/>
              <a:gd name="connsiteX4" fmla="*/ 0 w 12185904"/>
              <a:gd name="connsiteY4" fmla="*/ 914400 h 914400"/>
              <a:gd name="connsiteX5" fmla="*/ 0 w 12185904"/>
              <a:gd name="connsiteY5" fmla="*/ 0 h 914400"/>
              <a:gd name="connsiteX0" fmla="*/ 0 w 11984736"/>
              <a:gd name="connsiteY0" fmla="*/ 0 h 914400"/>
              <a:gd name="connsiteX1" fmla="*/ 11728704 w 11984736"/>
              <a:gd name="connsiteY1" fmla="*/ 0 h 914400"/>
              <a:gd name="connsiteX2" fmla="*/ 11984736 w 11984736"/>
              <a:gd name="connsiteY2" fmla="*/ 448056 h 914400"/>
              <a:gd name="connsiteX3" fmla="*/ 11728704 w 11984736"/>
              <a:gd name="connsiteY3" fmla="*/ 914400 h 914400"/>
              <a:gd name="connsiteX4" fmla="*/ 0 w 11984736"/>
              <a:gd name="connsiteY4" fmla="*/ 914400 h 914400"/>
              <a:gd name="connsiteX5" fmla="*/ 0 w 11984736"/>
              <a:gd name="connsiteY5"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84736" h="914400">
                <a:moveTo>
                  <a:pt x="0" y="0"/>
                </a:moveTo>
                <a:lnTo>
                  <a:pt x="11728704" y="0"/>
                </a:lnTo>
                <a:lnTo>
                  <a:pt x="11984736" y="448056"/>
                </a:lnTo>
                <a:lnTo>
                  <a:pt x="11728704" y="914400"/>
                </a:lnTo>
                <a:lnTo>
                  <a:pt x="0" y="914400"/>
                </a:lnTo>
                <a:lnTo>
                  <a:pt x="0" y="0"/>
                </a:lnTo>
                <a:close/>
              </a:path>
            </a:pathLst>
          </a:custGeom>
          <a:solidFill>
            <a:srgbClr val="336699"/>
          </a:solidFill>
        </p:spPr>
        <p:txBody>
          <a:bodyPr wrap="square" rtlCol="0">
            <a:spAutoFit/>
          </a:bodyPr>
          <a:lstStyle/>
          <a:p>
            <a:endParaRPr lang="en-US" sz="1350"/>
          </a:p>
        </p:txBody>
      </p:sp>
      <p:sp>
        <p:nvSpPr>
          <p:cNvPr id="2" name="Title 1"/>
          <p:cNvSpPr>
            <a:spLocks noGrp="1"/>
          </p:cNvSpPr>
          <p:nvPr>
            <p:ph type="title"/>
          </p:nvPr>
        </p:nvSpPr>
        <p:spPr>
          <a:xfrm>
            <a:off x="381000" y="171450"/>
            <a:ext cx="7848600" cy="514350"/>
          </a:xfrm>
        </p:spPr>
        <p:txBody>
          <a:bodyPr anchor="ctr"/>
          <a:lstStyle>
            <a:lvl1pPr>
              <a:defRPr sz="2775">
                <a:solidFill>
                  <a:srgbClr val="FFFFFF"/>
                </a:solidFill>
                <a:latin typeface="+mj-lt"/>
                <a:cs typeface="Calibri Light" panose="020F0302020204030204" pitchFamily="34" charset="0"/>
              </a:defRPr>
            </a:lvl1pPr>
          </a:lstStyle>
          <a:p>
            <a:r>
              <a:rPr lang="en-US"/>
              <a:t>Click to edit Master title style</a:t>
            </a:r>
          </a:p>
        </p:txBody>
      </p:sp>
      <p:sp>
        <p:nvSpPr>
          <p:cNvPr id="8" name="TextBox 7">
            <a:extLst>
              <a:ext uri="{FF2B5EF4-FFF2-40B4-BE49-F238E27FC236}">
                <a16:creationId xmlns:a16="http://schemas.microsoft.com/office/drawing/2014/main" id="{95D95E1C-1940-413A-7DE6-0F2B4AC56030}"/>
              </a:ext>
            </a:extLst>
          </p:cNvPr>
          <p:cNvSpPr txBox="1"/>
          <p:nvPr userDrawn="1"/>
        </p:nvSpPr>
        <p:spPr>
          <a:xfrm>
            <a:off x="228600" y="4615338"/>
            <a:ext cx="488950" cy="256224"/>
          </a:xfrm>
          <a:prstGeom prst="rect">
            <a:avLst/>
          </a:prstGeom>
          <a:solidFill>
            <a:srgbClr val="FFFFFF"/>
          </a:solidFill>
        </p:spPr>
        <p:txBody>
          <a:bodyPr wrap="square" rtlCol="0">
            <a:spAutoFit/>
          </a:bodyPr>
          <a:lstStyle/>
          <a:p>
            <a:endParaRPr lang="en-US" sz="1350"/>
          </a:p>
        </p:txBody>
      </p:sp>
    </p:spTree>
    <p:extLst>
      <p:ext uri="{BB962C8B-B14F-4D97-AF65-F5344CB8AC3E}">
        <p14:creationId xmlns:p14="http://schemas.microsoft.com/office/powerpoint/2010/main" val="3636880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628650"/>
            <a:ext cx="7848600"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a:t>Insert section title</a:t>
            </a:r>
          </a:p>
        </p:txBody>
      </p:sp>
      <p:sp>
        <p:nvSpPr>
          <p:cNvPr id="1027" name="Rectangle 3"/>
          <p:cNvSpPr>
            <a:spLocks noGrp="1" noChangeArrowheads="1"/>
          </p:cNvSpPr>
          <p:nvPr>
            <p:ph type="body" idx="1"/>
          </p:nvPr>
        </p:nvSpPr>
        <p:spPr bwMode="auto">
          <a:xfrm>
            <a:off x="368300" y="981076"/>
            <a:ext cx="7861300" cy="36480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a:t>Click to edit master text styles</a:t>
            </a:r>
          </a:p>
          <a:p>
            <a:pPr lvl="1"/>
            <a:r>
              <a:rPr lang="en-CA" altLang="en-GB"/>
              <a:t>Second level</a:t>
            </a:r>
          </a:p>
          <a:p>
            <a:pPr lvl="2"/>
            <a:r>
              <a:rPr lang="en-CA" altLang="en-GB"/>
              <a:t>Third level</a:t>
            </a:r>
          </a:p>
          <a:p>
            <a:pPr lvl="3"/>
            <a:r>
              <a:rPr lang="en-CA" altLang="en-GB"/>
              <a:t>Fourth level</a:t>
            </a:r>
          </a:p>
        </p:txBody>
      </p:sp>
      <p:sp>
        <p:nvSpPr>
          <p:cNvPr id="9" name="TextBox 8"/>
          <p:cNvSpPr txBox="1"/>
          <p:nvPr userDrawn="1"/>
        </p:nvSpPr>
        <p:spPr>
          <a:xfrm>
            <a:off x="8229600" y="4857750"/>
            <a:ext cx="861125" cy="230832"/>
          </a:xfrm>
          <a:prstGeom prst="rect">
            <a:avLst/>
          </a:prstGeom>
          <a:noFill/>
        </p:spPr>
        <p:txBody>
          <a:bodyPr wrap="square" rtlCol="0">
            <a:spAutoFit/>
          </a:bodyPr>
          <a:lstStyle/>
          <a:p>
            <a:pPr algn="ctr"/>
            <a:fld id="{42816EBD-076B-0740-B037-2845E45D885E}" type="slidenum">
              <a:rPr lang="en-US" sz="1000" b="0" i="0" baseline="0" smtClean="0">
                <a:solidFill>
                  <a:srgbClr val="000000"/>
                </a:solidFill>
                <a:latin typeface="Arial"/>
              </a:rPr>
              <a:pPr algn="ctr"/>
              <a:t>‹#›</a:t>
            </a:fld>
            <a:endParaRPr lang="en-US" sz="1000" b="0" i="0" baseline="0">
              <a:solidFill>
                <a:srgbClr val="000000"/>
              </a:solidFill>
              <a:latin typeface="Arial"/>
            </a:endParaRPr>
          </a:p>
        </p:txBody>
      </p:sp>
    </p:spTree>
    <p:extLst>
      <p:ext uri="{BB962C8B-B14F-4D97-AF65-F5344CB8AC3E}">
        <p14:creationId xmlns:p14="http://schemas.microsoft.com/office/powerpoint/2010/main" val="139751002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Lst>
  <p:hf hdr="0" ftr="0" dt="0"/>
  <p:txStyles>
    <p:titleStyle>
      <a:lvl1pPr algn="l" rtl="0" eaLnBrk="1" fontAlgn="base" hangingPunct="1">
        <a:lnSpc>
          <a:spcPts val="2400"/>
        </a:lnSpc>
        <a:spcBef>
          <a:spcPct val="0"/>
        </a:spcBef>
        <a:spcAft>
          <a:spcPct val="0"/>
        </a:spcAft>
        <a:defRPr sz="2400" b="1" baseline="0">
          <a:solidFill>
            <a:srgbClr val="000000"/>
          </a:solidFill>
          <a:latin typeface="+mj-lt"/>
          <a:ea typeface="+mj-ea"/>
          <a:cs typeface="+mj-cs"/>
        </a:defRPr>
      </a:lvl1pPr>
      <a:lvl2pPr algn="l" rtl="0" eaLnBrk="1" fontAlgn="base" hangingPunct="1">
        <a:lnSpc>
          <a:spcPts val="2400"/>
        </a:lnSpc>
        <a:spcBef>
          <a:spcPct val="0"/>
        </a:spcBef>
        <a:spcAft>
          <a:spcPct val="0"/>
        </a:spcAft>
        <a:defRPr sz="2400" b="1">
          <a:solidFill>
            <a:srgbClr val="000000"/>
          </a:solidFill>
          <a:latin typeface="Arial" charset="0"/>
        </a:defRPr>
      </a:lvl2pPr>
      <a:lvl3pPr algn="l" rtl="0" eaLnBrk="1" fontAlgn="base" hangingPunct="1">
        <a:lnSpc>
          <a:spcPts val="2400"/>
        </a:lnSpc>
        <a:spcBef>
          <a:spcPct val="0"/>
        </a:spcBef>
        <a:spcAft>
          <a:spcPct val="0"/>
        </a:spcAft>
        <a:defRPr sz="2400" b="1">
          <a:solidFill>
            <a:srgbClr val="000000"/>
          </a:solidFill>
          <a:latin typeface="Arial" charset="0"/>
        </a:defRPr>
      </a:lvl3pPr>
      <a:lvl4pPr algn="l" rtl="0" eaLnBrk="1" fontAlgn="base" hangingPunct="1">
        <a:lnSpc>
          <a:spcPts val="2400"/>
        </a:lnSpc>
        <a:spcBef>
          <a:spcPct val="0"/>
        </a:spcBef>
        <a:spcAft>
          <a:spcPct val="0"/>
        </a:spcAft>
        <a:defRPr sz="2400" b="1">
          <a:solidFill>
            <a:srgbClr val="000000"/>
          </a:solidFill>
          <a:latin typeface="Arial" charset="0"/>
        </a:defRPr>
      </a:lvl4pPr>
      <a:lvl5pPr algn="l" rtl="0" eaLnBrk="1" fontAlgn="base" hangingPunct="1">
        <a:lnSpc>
          <a:spcPts val="2400"/>
        </a:lnSpc>
        <a:spcBef>
          <a:spcPct val="0"/>
        </a:spcBef>
        <a:spcAft>
          <a:spcPct val="0"/>
        </a:spcAft>
        <a:defRPr sz="2400" b="1">
          <a:solidFill>
            <a:srgbClr val="000000"/>
          </a:solidFill>
          <a:latin typeface="Arial" charset="0"/>
        </a:defRPr>
      </a:lvl5pPr>
      <a:lvl6pPr marL="457200" algn="l" rtl="0" eaLnBrk="1" fontAlgn="base" hangingPunct="1">
        <a:lnSpc>
          <a:spcPts val="2400"/>
        </a:lnSpc>
        <a:spcBef>
          <a:spcPct val="0"/>
        </a:spcBef>
        <a:spcAft>
          <a:spcPct val="0"/>
        </a:spcAft>
        <a:defRPr sz="2400" b="1">
          <a:solidFill>
            <a:srgbClr val="000000"/>
          </a:solidFill>
          <a:latin typeface="Arial" charset="0"/>
        </a:defRPr>
      </a:lvl6pPr>
      <a:lvl7pPr marL="914400" algn="l" rtl="0" eaLnBrk="1" fontAlgn="base" hangingPunct="1">
        <a:lnSpc>
          <a:spcPts val="2400"/>
        </a:lnSpc>
        <a:spcBef>
          <a:spcPct val="0"/>
        </a:spcBef>
        <a:spcAft>
          <a:spcPct val="0"/>
        </a:spcAft>
        <a:defRPr sz="2400" b="1">
          <a:solidFill>
            <a:srgbClr val="000000"/>
          </a:solidFill>
          <a:latin typeface="Arial" charset="0"/>
        </a:defRPr>
      </a:lvl7pPr>
      <a:lvl8pPr marL="1371600" algn="l" rtl="0" eaLnBrk="1" fontAlgn="base" hangingPunct="1">
        <a:lnSpc>
          <a:spcPts val="2400"/>
        </a:lnSpc>
        <a:spcBef>
          <a:spcPct val="0"/>
        </a:spcBef>
        <a:spcAft>
          <a:spcPct val="0"/>
        </a:spcAft>
        <a:defRPr sz="2400" b="1">
          <a:solidFill>
            <a:srgbClr val="000000"/>
          </a:solidFill>
          <a:latin typeface="Arial" charset="0"/>
        </a:defRPr>
      </a:lvl8pPr>
      <a:lvl9pPr marL="1828800" algn="l" rtl="0" eaLnBrk="1" fontAlgn="base" hangingPunct="1">
        <a:lnSpc>
          <a:spcPts val="2400"/>
        </a:lnSpc>
        <a:spcBef>
          <a:spcPct val="0"/>
        </a:spcBef>
        <a:spcAft>
          <a:spcPct val="0"/>
        </a:spcAft>
        <a:defRPr sz="2400" b="1">
          <a:solidFill>
            <a:srgbClr val="000000"/>
          </a:solidFill>
          <a:latin typeface="Arial" charset="0"/>
        </a:defRPr>
      </a:lvl9pPr>
    </p:titleStyle>
    <p:bodyStyle>
      <a:lvl1pPr marL="190500" indent="-190500" algn="l" rtl="0" eaLnBrk="1" fontAlgn="base" hangingPunct="1">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1" fontAlgn="base" hangingPunct="1">
        <a:spcBef>
          <a:spcPct val="0"/>
        </a:spcBef>
        <a:spcAft>
          <a:spcPct val="35000"/>
        </a:spcAft>
        <a:buChar char="–"/>
        <a:tabLst>
          <a:tab pos="5715000" algn="l"/>
        </a:tabLst>
        <a:defRPr sz="1600">
          <a:solidFill>
            <a:srgbClr val="000000"/>
          </a:solidFill>
          <a:latin typeface="+mn-lt"/>
        </a:defRPr>
      </a:lvl2pPr>
      <a:lvl3pPr marL="574675" indent="-190500" algn="l" rtl="0" eaLnBrk="1" fontAlgn="base" hangingPunct="1">
        <a:spcBef>
          <a:spcPct val="0"/>
        </a:spcBef>
        <a:spcAft>
          <a:spcPct val="35000"/>
        </a:spcAft>
        <a:buChar char="–"/>
        <a:tabLst>
          <a:tab pos="5715000" algn="l"/>
        </a:tabLst>
        <a:defRPr sz="1400">
          <a:solidFill>
            <a:srgbClr val="000000"/>
          </a:solidFill>
          <a:latin typeface="+mn-lt"/>
        </a:defRPr>
      </a:lvl3pPr>
      <a:lvl4pPr marL="771525" indent="-195263" algn="l" rtl="0" eaLnBrk="1" fontAlgn="base" hangingPunct="1">
        <a:spcBef>
          <a:spcPct val="0"/>
        </a:spcBef>
        <a:spcAft>
          <a:spcPct val="35000"/>
        </a:spcAft>
        <a:buChar char="–"/>
        <a:tabLst>
          <a:tab pos="5715000" algn="l"/>
        </a:tabLst>
        <a:defRPr sz="1200">
          <a:solidFill>
            <a:srgbClr val="000000"/>
          </a:solidFill>
          <a:latin typeface="+mn-lt"/>
        </a:defRPr>
      </a:lvl4pPr>
      <a:lvl5pPr marL="960438" indent="-187325" algn="l" rtl="0" eaLnBrk="1" fontAlgn="base" hangingPunct="1">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eaLnBrk="1" fontAlgn="base" hangingPunct="1">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eaLnBrk="1" fontAlgn="base" hangingPunct="1">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eaLnBrk="1" fontAlgn="base" hangingPunct="1">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eaLnBrk="1" fontAlgn="base" hangingPunct="1">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628650"/>
            <a:ext cx="7848600"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a:t>Insert section title</a:t>
            </a:r>
          </a:p>
        </p:txBody>
      </p:sp>
      <p:sp>
        <p:nvSpPr>
          <p:cNvPr id="1027" name="Rectangle 3"/>
          <p:cNvSpPr>
            <a:spLocks noGrp="1" noChangeArrowheads="1"/>
          </p:cNvSpPr>
          <p:nvPr>
            <p:ph type="body" idx="1"/>
          </p:nvPr>
        </p:nvSpPr>
        <p:spPr bwMode="auto">
          <a:xfrm>
            <a:off x="368301" y="981076"/>
            <a:ext cx="7861300" cy="3590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a:t>Click to edit master text styles</a:t>
            </a:r>
          </a:p>
          <a:p>
            <a:pPr lvl="1"/>
            <a:r>
              <a:rPr lang="en-CA" altLang="en-GB"/>
              <a:t>Second level</a:t>
            </a:r>
          </a:p>
          <a:p>
            <a:pPr lvl="2"/>
            <a:r>
              <a:rPr lang="en-CA" altLang="en-GB"/>
              <a:t>Third level</a:t>
            </a:r>
          </a:p>
          <a:p>
            <a:pPr lvl="3"/>
            <a:r>
              <a:rPr lang="en-CA" altLang="en-GB"/>
              <a:t>Fourth level</a:t>
            </a:r>
          </a:p>
        </p:txBody>
      </p:sp>
      <p:sp>
        <p:nvSpPr>
          <p:cNvPr id="9" name="TextBox 8"/>
          <p:cNvSpPr txBox="1"/>
          <p:nvPr userDrawn="1"/>
        </p:nvSpPr>
        <p:spPr>
          <a:xfrm>
            <a:off x="33968" y="4679039"/>
            <a:ext cx="861125" cy="230832"/>
          </a:xfrm>
          <a:prstGeom prst="rect">
            <a:avLst/>
          </a:prstGeom>
          <a:noFill/>
        </p:spPr>
        <p:txBody>
          <a:bodyPr wrap="square" rtlCol="0">
            <a:spAutoFit/>
          </a:bodyPr>
          <a:lstStyle/>
          <a:p>
            <a:pPr algn="ctr"/>
            <a:fld id="{42816EBD-076B-0740-B037-2845E45D885E}" type="slidenum">
              <a:rPr lang="en-US" sz="900" b="0" i="0" baseline="0" smtClean="0">
                <a:solidFill>
                  <a:schemeClr val="tx1">
                    <a:lumMod val="85000"/>
                    <a:lumOff val="15000"/>
                  </a:schemeClr>
                </a:solidFill>
                <a:latin typeface="Arial"/>
              </a:rPr>
              <a:pPr algn="ctr"/>
              <a:t>‹#›</a:t>
            </a:fld>
            <a:endParaRPr lang="en-US" sz="900" b="0" i="0" baseline="0">
              <a:solidFill>
                <a:schemeClr val="tx1">
                  <a:lumMod val="85000"/>
                  <a:lumOff val="15000"/>
                </a:schemeClr>
              </a:solidFill>
              <a:latin typeface="Arial"/>
            </a:endParaRPr>
          </a:p>
        </p:txBody>
      </p:sp>
    </p:spTree>
    <p:extLst>
      <p:ext uri="{BB962C8B-B14F-4D97-AF65-F5344CB8AC3E}">
        <p14:creationId xmlns:p14="http://schemas.microsoft.com/office/powerpoint/2010/main" val="1314503130"/>
      </p:ext>
    </p:extLst>
  </p:cSld>
  <p:clrMap bg1="lt1" tx1="dk1" bg2="lt2" tx2="dk2" accent1="accent1" accent2="accent2" accent3="accent3" accent4="accent4" accent5="accent5" accent6="accent6" hlink="hlink" folHlink="folHlink"/>
  <p:sldLayoutIdLst>
    <p:sldLayoutId id="2147483672" r:id="rId1"/>
  </p:sldLayoutIdLst>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gcconnex.gc.ca/groups/profile/72283991/interdepartmental-committee-on-indigenous-data-comite-de-collaboration-interministeriel-sur-les-donnees-autochtones?language=e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gouvernancedesdonnees-datagovernance@sac-isc.gc.c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txBox="1">
            <a:spLocks noGrp="1"/>
          </p:cNvSpPr>
          <p:nvPr>
            <p:ph type="title" idx="4294967295"/>
          </p:nvPr>
        </p:nvSpPr>
        <p:spPr>
          <a:xfrm>
            <a:off x="248225" y="721892"/>
            <a:ext cx="8761096" cy="10341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ts val="667"/>
              </a:spcAft>
              <a:buClrTx/>
              <a:buSzTx/>
              <a:buFontTx/>
              <a:buNone/>
              <a:tabLst/>
              <a:defRPr/>
            </a:pPr>
            <a:r>
              <a:rPr kumimoji="0" lang="en-US" sz="3400" b="1" i="0" u="none" strike="noStrike" kern="1200" cap="none" spc="0" normalizeH="0" baseline="0" noProof="0">
                <a:ln>
                  <a:noFill/>
                </a:ln>
                <a:solidFill>
                  <a:srgbClr val="336698"/>
                </a:solidFill>
                <a:effectLst/>
                <a:uLnTx/>
                <a:uFillTx/>
                <a:latin typeface="Calibri" panose="020F0502020204030204" pitchFamily="34" charset="0"/>
                <a:ea typeface="Calibri" panose="020F0502020204030204" pitchFamily="34" charset="0"/>
                <a:cs typeface="+mn-cs"/>
              </a:rPr>
              <a:t>Sharing Data with Indigenous Partners: the </a:t>
            </a:r>
            <a:r>
              <a:rPr kumimoji="0" lang="en-US" sz="3400" b="1" i="1" u="none" strike="noStrike" kern="1200" cap="none" spc="0" normalizeH="0" baseline="0" noProof="0">
                <a:ln>
                  <a:noFill/>
                </a:ln>
                <a:solidFill>
                  <a:srgbClr val="336698"/>
                </a:solidFill>
                <a:effectLst/>
                <a:uLnTx/>
                <a:uFillTx/>
                <a:latin typeface="Calibri" panose="020F0502020204030204" pitchFamily="34" charset="0"/>
                <a:ea typeface="Calibri" panose="020F0502020204030204" pitchFamily="34" charset="0"/>
                <a:cs typeface="+mn-cs"/>
              </a:rPr>
              <a:t>Transformational Approach to Indigenous Data </a:t>
            </a:r>
            <a:endParaRPr kumimoji="0" lang="en-US" sz="3400" b="1" i="1" u="none" strike="noStrike" kern="1200" cap="none" spc="0" normalizeH="0" baseline="0" noProof="0">
              <a:ln>
                <a:noFill/>
              </a:ln>
              <a:solidFill>
                <a:srgbClr val="336698"/>
              </a:solidFill>
              <a:effectLst/>
              <a:highlight>
                <a:srgbClr val="FFFF00"/>
              </a:highlight>
              <a:uLnTx/>
              <a:uFillTx/>
              <a:latin typeface="Arial"/>
              <a:ea typeface="+mn-ea"/>
              <a:cs typeface="Arial"/>
            </a:endParaRPr>
          </a:p>
        </p:txBody>
      </p:sp>
      <p:sp>
        <p:nvSpPr>
          <p:cNvPr id="2" name="Rectangle 4">
            <a:extLst>
              <a:ext uri="{FF2B5EF4-FFF2-40B4-BE49-F238E27FC236}">
                <a16:creationId xmlns:a16="http://schemas.microsoft.com/office/drawing/2014/main" id="{3A1495A5-4C4D-5E3B-4EED-8CC3D06DDE93}"/>
              </a:ext>
            </a:extLst>
          </p:cNvPr>
          <p:cNvSpPr txBox="1">
            <a:spLocks noChangeArrowheads="1"/>
          </p:cNvSpPr>
          <p:nvPr/>
        </p:nvSpPr>
        <p:spPr bwMode="auto">
          <a:xfrm>
            <a:off x="683279" y="2100585"/>
            <a:ext cx="6858000" cy="9525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a:lstStyle>
          <a:p>
            <a:pPr marL="0" indent="0" eaLnBrk="1" hangingPunct="1">
              <a:lnSpc>
                <a:spcPct val="107000"/>
              </a:lnSpc>
              <a:spcAft>
                <a:spcPct val="0"/>
              </a:spcAft>
              <a:buNone/>
            </a:pPr>
            <a:r>
              <a:rPr lang="en-US" altLang="en-US" sz="1600" kern="0">
                <a:solidFill>
                  <a:srgbClr val="336698"/>
                </a:solidFill>
                <a:latin typeface="Calibri" panose="020F0502020204030204" pitchFamily="34" charset="0"/>
                <a:cs typeface="Calibri" panose="020F0502020204030204" pitchFamily="34" charset="0"/>
              </a:rPr>
              <a:t>Strategic Research and Data Innovation Branch</a:t>
            </a:r>
          </a:p>
          <a:p>
            <a:pPr marL="0" indent="0" eaLnBrk="1" hangingPunct="1">
              <a:lnSpc>
                <a:spcPct val="107000"/>
              </a:lnSpc>
              <a:spcAft>
                <a:spcPct val="0"/>
              </a:spcAft>
              <a:buNone/>
            </a:pPr>
            <a:r>
              <a:rPr lang="en-US" altLang="en-US" sz="1600" kern="0">
                <a:solidFill>
                  <a:srgbClr val="336698"/>
                </a:solidFill>
                <a:latin typeface="Calibri" panose="020F0502020204030204" pitchFamily="34" charset="0"/>
                <a:cs typeface="Calibri" panose="020F0502020204030204" pitchFamily="34" charset="0"/>
              </a:rPr>
              <a:t>Data Innovation and Partnerships Directorate </a:t>
            </a:r>
          </a:p>
          <a:p>
            <a:pPr marL="0" indent="0" eaLnBrk="1" hangingPunct="1">
              <a:lnSpc>
                <a:spcPct val="107000"/>
              </a:lnSpc>
              <a:spcAft>
                <a:spcPct val="0"/>
              </a:spcAft>
              <a:buNone/>
            </a:pPr>
            <a:r>
              <a:rPr lang="en-US" altLang="en-US" sz="1600" kern="0">
                <a:solidFill>
                  <a:srgbClr val="336698"/>
                </a:solidFill>
                <a:latin typeface="Calibri" panose="020F0502020204030204" pitchFamily="34" charset="0"/>
                <a:cs typeface="Calibri" panose="020F0502020204030204" pitchFamily="34" charset="0"/>
              </a:rPr>
              <a:t>Indigenous Services Canada</a:t>
            </a:r>
          </a:p>
          <a:p>
            <a:pPr marL="0" indent="0" eaLnBrk="1" hangingPunct="1">
              <a:lnSpc>
                <a:spcPct val="107000"/>
              </a:lnSpc>
              <a:spcAft>
                <a:spcPct val="0"/>
              </a:spcAft>
              <a:buNone/>
            </a:pPr>
            <a:endParaRPr lang="en-US" altLang="en-US" sz="1400" kern="0">
              <a:solidFill>
                <a:srgbClr val="336698"/>
              </a:solidFill>
            </a:endParaRPr>
          </a:p>
          <a:p>
            <a:pPr marL="0" indent="0">
              <a:lnSpc>
                <a:spcPct val="107000"/>
              </a:lnSpc>
              <a:spcAft>
                <a:spcPct val="0"/>
              </a:spcAft>
              <a:buNone/>
            </a:pPr>
            <a:r>
              <a:rPr lang="en-US" altLang="en-US" sz="1400" kern="0">
                <a:solidFill>
                  <a:srgbClr val="336698"/>
                </a:solidFill>
                <a:latin typeface="Calibri" panose="020F0502020204030204" pitchFamily="34" charset="0"/>
                <a:cs typeface="Calibri" panose="020F0502020204030204" pitchFamily="34" charset="0"/>
              </a:rPr>
              <a:t>CSPS Presentation</a:t>
            </a:r>
          </a:p>
          <a:p>
            <a:pPr marL="0" indent="0">
              <a:lnSpc>
                <a:spcPct val="107000"/>
              </a:lnSpc>
              <a:spcAft>
                <a:spcPct val="0"/>
              </a:spcAft>
              <a:buNone/>
            </a:pPr>
            <a:r>
              <a:rPr lang="en-US" altLang="en-US" sz="1400" kern="0">
                <a:solidFill>
                  <a:srgbClr val="336698"/>
                </a:solidFill>
                <a:latin typeface="Calibri" panose="020F0502020204030204" pitchFamily="34" charset="0"/>
                <a:cs typeface="Calibri" panose="020F0502020204030204" pitchFamily="34" charset="0"/>
              </a:rPr>
              <a:t>June 11, 2024 (Bilingual session)</a:t>
            </a:r>
          </a:p>
          <a:p>
            <a:pPr marL="0" indent="0">
              <a:lnSpc>
                <a:spcPct val="107000"/>
              </a:lnSpc>
              <a:spcAft>
                <a:spcPct val="0"/>
              </a:spcAft>
              <a:buNone/>
            </a:pPr>
            <a:endParaRPr lang="en-US" altLang="en-US" sz="1400" kern="0">
              <a:solidFill>
                <a:srgbClr val="336698"/>
              </a:solidFil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B01C48-28AA-08F3-7687-46664A3BB015}"/>
              </a:ext>
            </a:extLst>
          </p:cNvPr>
          <p:cNvSpPr txBox="1">
            <a:spLocks noGrp="1"/>
          </p:cNvSpPr>
          <p:nvPr>
            <p:ph type="title" idx="4294967295"/>
          </p:nvPr>
        </p:nvSpPr>
        <p:spPr>
          <a:xfrm>
            <a:off x="0" y="114299"/>
            <a:ext cx="8973531" cy="4247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en-US" sz="2400" b="1" i="1"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Guide to External Data Sharing: </a:t>
            </a:r>
            <a:r>
              <a:rPr kumimoji="0" lang="en-CA" sz="2400" b="1" i="0" u="none" strike="noStrike" kern="100" cap="none" spc="0" normalizeH="0" baseline="0" noProof="0">
                <a:ln>
                  <a:noFill/>
                </a:ln>
                <a:solidFill>
                  <a:srgbClr val="FFFFFF"/>
                </a:solidFill>
                <a:effectLst/>
                <a:uLnTx/>
                <a:uFillTx/>
                <a:latin typeface="Calibri" panose="020F0502020204030204" pitchFamily="34" charset="0"/>
                <a:ea typeface="Calibri" panose="020F0502020204030204" pitchFamily="34" charset="0"/>
                <a:cs typeface="Calibri" panose="020F0502020204030204" pitchFamily="34" charset="0"/>
              </a:rPr>
              <a:t>The Screening Tool for Data Requests</a:t>
            </a:r>
            <a:endParaRPr kumimoji="0" lang="en-CA" sz="2400" b="1" i="0" u="none" strike="noStrike" kern="100" cap="none" spc="0" normalizeH="0" baseline="0" noProof="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 name="Content Placeholder 1">
            <a:extLst>
              <a:ext uri="{FF2B5EF4-FFF2-40B4-BE49-F238E27FC236}">
                <a16:creationId xmlns:a16="http://schemas.microsoft.com/office/drawing/2014/main" id="{3E762A77-E37B-EA45-402F-891859A2AE87}"/>
              </a:ext>
            </a:extLst>
          </p:cNvPr>
          <p:cNvSpPr>
            <a:spLocks noGrp="1"/>
          </p:cNvSpPr>
          <p:nvPr>
            <p:ph idx="1"/>
          </p:nvPr>
        </p:nvSpPr>
        <p:spPr>
          <a:xfrm>
            <a:off x="134911" y="786985"/>
            <a:ext cx="5397513" cy="4242216"/>
          </a:xfrm>
        </p:spPr>
        <p:txBody>
          <a:bodyPr/>
          <a:lstStyle/>
          <a:p>
            <a:pPr>
              <a:defRPr/>
            </a:pPr>
            <a:r>
              <a:rPr kumimoji="0" lang="en-US" sz="1200" u="none" strike="noStrike" kern="0" cap="none" spc="0" normalizeH="0" noProof="0">
                <a:ln>
                  <a:noFill/>
                </a:ln>
                <a:solidFill>
                  <a:srgbClr val="000000"/>
                </a:solidFill>
                <a:effectLst/>
                <a:uLnTx/>
                <a:uFillTx/>
                <a:latin typeface="Caibri"/>
              </a:rPr>
              <a:t>When an external data request is received, Executive Data Stewards must conduct an </a:t>
            </a:r>
            <a:r>
              <a:rPr kumimoji="0" lang="en-US" sz="1200" b="1" u="none" strike="noStrike" kern="0" cap="none" spc="0" normalizeH="0" noProof="0">
                <a:ln>
                  <a:noFill/>
                </a:ln>
                <a:solidFill>
                  <a:srgbClr val="336699"/>
                </a:solidFill>
                <a:effectLst/>
                <a:uLnTx/>
                <a:uFillTx/>
                <a:latin typeface="Caibri"/>
              </a:rPr>
              <a:t>initial screening </a:t>
            </a:r>
            <a:r>
              <a:rPr kumimoji="0" lang="en-US" sz="1200" u="none" strike="noStrike" kern="0" cap="none" spc="0" normalizeH="0" noProof="0">
                <a:ln>
                  <a:noFill/>
                </a:ln>
                <a:solidFill>
                  <a:srgbClr val="000000"/>
                </a:solidFill>
                <a:effectLst/>
                <a:uLnTx/>
                <a:uFillTx/>
                <a:latin typeface="Caibri"/>
              </a:rPr>
              <a:t>of the request. </a:t>
            </a:r>
            <a:r>
              <a:rPr kumimoji="0" lang="en-US" sz="1200" b="1" i="0" u="none" strike="noStrike" kern="0" cap="none" spc="0" normalizeH="0" baseline="0" noProof="0">
                <a:ln>
                  <a:noFill/>
                </a:ln>
                <a:solidFill>
                  <a:srgbClr val="567BB6"/>
                </a:solidFill>
                <a:effectLst/>
                <a:uLnTx/>
                <a:uFillTx/>
                <a:latin typeface="Caibri"/>
              </a:rPr>
              <a:t>Key sections </a:t>
            </a:r>
            <a:r>
              <a:rPr kumimoji="0" lang="en-US" sz="1200" b="0" i="0" u="none" strike="noStrike" kern="0" cap="none" spc="0" normalizeH="0" baseline="0" noProof="0">
                <a:ln>
                  <a:noFill/>
                </a:ln>
                <a:solidFill>
                  <a:srgbClr val="000000"/>
                </a:solidFill>
                <a:effectLst/>
                <a:uLnTx/>
                <a:uFillTx/>
                <a:latin typeface="Caibri"/>
              </a:rPr>
              <a:t>of the Screening Tool include:</a:t>
            </a:r>
          </a:p>
          <a:p>
            <a:pPr marL="336153" lvl="2" indent="0">
              <a:lnSpc>
                <a:spcPct val="90000"/>
              </a:lnSpc>
              <a:spcAft>
                <a:spcPts val="600"/>
              </a:spcAft>
              <a:buNone/>
              <a:tabLst/>
              <a:defRPr/>
            </a:pPr>
            <a:r>
              <a:rPr kumimoji="0" lang="en-US" sz="1200" b="1" i="0" u="none" strike="noStrike" kern="0" cap="none" spc="0" normalizeH="0" baseline="0" noProof="0">
                <a:ln>
                  <a:noFill/>
                </a:ln>
                <a:solidFill>
                  <a:prstClr val="black"/>
                </a:solidFill>
                <a:effectLst/>
                <a:uLnTx/>
                <a:uFillTx/>
                <a:latin typeface="Caibri"/>
                <a:ea typeface="+mn-ea"/>
                <a:cs typeface="+mn-cs"/>
              </a:rPr>
              <a:t>Administrative questions </a:t>
            </a:r>
          </a:p>
          <a:p>
            <a:pPr marL="533003" lvl="3" indent="0">
              <a:lnSpc>
                <a:spcPct val="90000"/>
              </a:lnSpc>
              <a:spcAft>
                <a:spcPts val="600"/>
              </a:spcAft>
              <a:buNone/>
              <a:tabLst/>
              <a:defRPr/>
            </a:pPr>
            <a:r>
              <a:rPr kumimoji="0" lang="en-US" sz="1000" b="0" i="0" u="none" strike="noStrike" kern="0" cap="none" spc="0" normalizeH="0" baseline="0" noProof="0">
                <a:ln>
                  <a:noFill/>
                </a:ln>
                <a:solidFill>
                  <a:prstClr val="black"/>
                </a:solidFill>
                <a:effectLst/>
                <a:uLnTx/>
                <a:uFillTx/>
                <a:latin typeface="Caibri"/>
                <a:ea typeface="+mn-ea"/>
                <a:cs typeface="+mn-cs"/>
              </a:rPr>
              <a:t>i</a:t>
            </a:r>
            <a:r>
              <a:rPr kumimoji="0" lang="en-US" sz="1000" b="0" i="0" u="none" strike="noStrike" kern="0" cap="none" spc="0" normalizeH="0" baseline="0" noProof="0">
                <a:ln>
                  <a:noFill/>
                </a:ln>
                <a:solidFill>
                  <a:srgbClr val="000000"/>
                </a:solidFill>
                <a:effectLst/>
                <a:uLnTx/>
                <a:uFillTx/>
                <a:latin typeface="Caibri"/>
                <a:ea typeface="+mn-ea"/>
                <a:cs typeface="+mn-cs"/>
              </a:rPr>
              <a:t>.e., who is requesting the data?</a:t>
            </a:r>
          </a:p>
          <a:p>
            <a:pPr marL="336153" lvl="2" indent="0">
              <a:lnSpc>
                <a:spcPct val="90000"/>
              </a:lnSpc>
              <a:spcAft>
                <a:spcPts val="600"/>
              </a:spcAft>
              <a:buNone/>
              <a:tabLst/>
              <a:defRPr/>
            </a:pPr>
            <a:r>
              <a:rPr kumimoji="0" lang="en-US" sz="1200" b="1" i="0" u="none" strike="noStrike" kern="0" cap="none" spc="0" normalizeH="0" baseline="0" noProof="0">
                <a:ln>
                  <a:noFill/>
                </a:ln>
                <a:solidFill>
                  <a:srgbClr val="000000"/>
                </a:solidFill>
                <a:effectLst/>
                <a:uLnTx/>
                <a:uFillTx/>
                <a:latin typeface="Caibri"/>
                <a:ea typeface="+mn-ea"/>
                <a:cs typeface="+mn-cs"/>
              </a:rPr>
              <a:t>Section 1: </a:t>
            </a:r>
            <a:r>
              <a:rPr kumimoji="0" lang="en-US" sz="1200" b="0" i="0" u="none" strike="noStrike" kern="0" cap="none" spc="0" normalizeH="0" baseline="0" noProof="0">
                <a:ln>
                  <a:noFill/>
                </a:ln>
                <a:solidFill>
                  <a:srgbClr val="000000"/>
                </a:solidFill>
                <a:effectLst/>
                <a:uLnTx/>
                <a:uFillTx/>
                <a:latin typeface="Caibri"/>
                <a:ea typeface="+mn-ea"/>
                <a:cs typeface="+mn-cs"/>
              </a:rPr>
              <a:t>Determine what data are needed</a:t>
            </a:r>
          </a:p>
          <a:p>
            <a:pPr marL="533003" lvl="3" indent="0">
              <a:lnSpc>
                <a:spcPct val="90000"/>
              </a:lnSpc>
              <a:spcAft>
                <a:spcPts val="600"/>
              </a:spcAft>
              <a:buNone/>
              <a:tabLst/>
              <a:defRPr/>
            </a:pPr>
            <a:r>
              <a:rPr kumimoji="0" lang="en-US" sz="1000" b="0" i="0" u="none" strike="noStrike" kern="0" cap="none" spc="0" normalizeH="0" baseline="0" noProof="0">
                <a:ln>
                  <a:noFill/>
                </a:ln>
                <a:solidFill>
                  <a:srgbClr val="000000"/>
                </a:solidFill>
                <a:effectLst/>
                <a:uLnTx/>
                <a:uFillTx/>
                <a:latin typeface="Caibri"/>
                <a:ea typeface="+mn-ea"/>
                <a:cs typeface="+mn-cs"/>
              </a:rPr>
              <a:t>i.e., what are the </a:t>
            </a:r>
            <a:r>
              <a:rPr kumimoji="0" lang="en-US" sz="1000" b="0" i="0" u="none" strike="noStrike" kern="0" cap="none" spc="0" normalizeH="0" baseline="0" noProof="0">
                <a:ln>
                  <a:noFill/>
                </a:ln>
                <a:solidFill>
                  <a:prstClr val="black"/>
                </a:solidFill>
                <a:effectLst/>
                <a:uLnTx/>
                <a:uFillTx/>
                <a:latin typeface="Caibri"/>
                <a:ea typeface="+mn-ea"/>
                <a:cs typeface="+mn-cs"/>
              </a:rPr>
              <a:t>data needs of the requestor?</a:t>
            </a:r>
            <a:endParaRPr kumimoji="0" lang="en-US" sz="1000" b="0" i="0" u="none" strike="noStrike" kern="0" cap="none" spc="0" normalizeH="0" baseline="0" noProof="0">
              <a:ln>
                <a:noFill/>
              </a:ln>
              <a:solidFill>
                <a:srgbClr val="000000"/>
              </a:solidFill>
              <a:effectLst/>
              <a:uLnTx/>
              <a:uFillTx/>
              <a:latin typeface="Caibri"/>
              <a:ea typeface="+mn-ea"/>
              <a:cs typeface="+mn-cs"/>
            </a:endParaRPr>
          </a:p>
          <a:p>
            <a:pPr marL="336153" lvl="2" indent="0">
              <a:lnSpc>
                <a:spcPct val="90000"/>
              </a:lnSpc>
              <a:spcAft>
                <a:spcPts val="600"/>
              </a:spcAft>
              <a:buNone/>
              <a:tabLst/>
              <a:defRPr/>
            </a:pPr>
            <a:r>
              <a:rPr kumimoji="0" lang="en-US" sz="1200" b="1" i="0" u="none" strike="noStrike" kern="0" cap="none" spc="0" normalizeH="0" baseline="0" noProof="0">
                <a:ln>
                  <a:noFill/>
                </a:ln>
                <a:solidFill>
                  <a:prstClr val="black"/>
                </a:solidFill>
                <a:effectLst/>
                <a:uLnTx/>
                <a:uFillTx/>
                <a:latin typeface="Caibri"/>
                <a:ea typeface="+mn-ea"/>
                <a:cs typeface="+mn-cs"/>
              </a:rPr>
              <a:t>Section 2: </a:t>
            </a:r>
            <a:r>
              <a:rPr kumimoji="0" lang="en-US" sz="1200" b="0" i="0" u="none" strike="noStrike" kern="0" cap="none" spc="0" normalizeH="0" baseline="0" noProof="0">
                <a:ln>
                  <a:noFill/>
                </a:ln>
                <a:solidFill>
                  <a:prstClr val="black"/>
                </a:solidFill>
                <a:effectLst/>
                <a:uLnTx/>
                <a:uFillTx/>
                <a:latin typeface="Caibri"/>
                <a:ea typeface="+mn-ea"/>
                <a:cs typeface="+mn-cs"/>
              </a:rPr>
              <a:t>Determine if the requested data are restricted</a:t>
            </a:r>
          </a:p>
          <a:p>
            <a:pPr marL="533003" lvl="3" indent="0">
              <a:lnSpc>
                <a:spcPct val="90000"/>
              </a:lnSpc>
              <a:spcAft>
                <a:spcPts val="600"/>
              </a:spcAft>
              <a:buNone/>
              <a:tabLst/>
              <a:defRPr/>
            </a:pPr>
            <a:r>
              <a:rPr kumimoji="0" lang="en-US" sz="1000" b="0" i="0" u="none" strike="noStrike" kern="0" cap="none" spc="0" normalizeH="0" baseline="0" noProof="0">
                <a:ln>
                  <a:noFill/>
                </a:ln>
                <a:solidFill>
                  <a:prstClr val="black"/>
                </a:solidFill>
                <a:effectLst/>
                <a:uLnTx/>
                <a:uFillTx/>
                <a:latin typeface="Caibri"/>
                <a:ea typeface="+mn-ea"/>
                <a:cs typeface="+mn-cs"/>
              </a:rPr>
              <a:t>i.e., are the requested data considered restricted based on ISC’s data restriction typology?</a:t>
            </a:r>
          </a:p>
          <a:p>
            <a:pPr marL="336153" lvl="2" indent="0" fontAlgn="auto">
              <a:lnSpc>
                <a:spcPct val="90000"/>
              </a:lnSpc>
              <a:spcBef>
                <a:spcPts val="0"/>
              </a:spcBef>
              <a:spcAft>
                <a:spcPts val="600"/>
              </a:spcAft>
              <a:buNone/>
              <a:tabLst/>
              <a:defRPr/>
            </a:pPr>
            <a:r>
              <a:rPr kumimoji="0" lang="en-US" sz="1200" b="1" i="0" u="none" strike="noStrike" kern="0" cap="none" spc="0" normalizeH="0" baseline="0" noProof="0">
                <a:ln>
                  <a:noFill/>
                </a:ln>
                <a:solidFill>
                  <a:prstClr val="black"/>
                </a:solidFill>
                <a:effectLst/>
                <a:uLnTx/>
                <a:uFillTx/>
                <a:latin typeface="Caibri"/>
                <a:ea typeface="+mn-ea"/>
                <a:cs typeface="+mn-cs"/>
              </a:rPr>
              <a:t>Section 3: </a:t>
            </a:r>
            <a:r>
              <a:rPr kumimoji="0" lang="en-US" sz="1200" b="0" i="0" u="none" strike="noStrike" kern="0" cap="none" spc="0" normalizeH="0" baseline="0" noProof="0">
                <a:ln>
                  <a:noFill/>
                </a:ln>
                <a:solidFill>
                  <a:prstClr val="black"/>
                </a:solidFill>
                <a:effectLst/>
                <a:uLnTx/>
                <a:uFillTx/>
                <a:latin typeface="Caibri"/>
                <a:ea typeface="+mn-ea"/>
                <a:cs typeface="+mn-cs"/>
              </a:rPr>
              <a:t>Determine whether there is a legal obligation to provide the data</a:t>
            </a:r>
          </a:p>
          <a:p>
            <a:pPr marL="533003" lvl="3" indent="0" fontAlgn="auto">
              <a:lnSpc>
                <a:spcPct val="90000"/>
              </a:lnSpc>
              <a:spcBef>
                <a:spcPts val="0"/>
              </a:spcBef>
              <a:spcAft>
                <a:spcPts val="600"/>
              </a:spcAft>
              <a:buNone/>
              <a:tabLst/>
              <a:defRPr/>
            </a:pPr>
            <a:r>
              <a:rPr kumimoji="0" lang="en-US" sz="1000" b="0" i="0" u="none" strike="noStrike" kern="0" cap="none" spc="0" normalizeH="0" baseline="0" noProof="0">
                <a:ln>
                  <a:noFill/>
                </a:ln>
                <a:solidFill>
                  <a:srgbClr val="000000"/>
                </a:solidFill>
                <a:effectLst/>
                <a:uLnTx/>
                <a:uFillTx/>
                <a:latin typeface="Caibri"/>
                <a:ea typeface="+mn-ea"/>
                <a:cs typeface="+mn-cs"/>
              </a:rPr>
              <a:t>i.e., is ISC legally obligated to fulfill the request?</a:t>
            </a:r>
            <a:endParaRPr kumimoji="0" lang="en-US" sz="1000" b="0" i="0" u="none" strike="noStrike" kern="0" cap="none" spc="0" normalizeH="0" baseline="0" noProof="0">
              <a:ln>
                <a:noFill/>
              </a:ln>
              <a:solidFill>
                <a:prstClr val="black"/>
              </a:solidFill>
              <a:effectLst/>
              <a:uLnTx/>
              <a:uFillTx/>
              <a:latin typeface="Caibri"/>
              <a:ea typeface="+mn-ea"/>
              <a:cs typeface="+mn-cs"/>
            </a:endParaRPr>
          </a:p>
          <a:p>
            <a:pPr marL="336153" lvl="2" indent="0">
              <a:lnSpc>
                <a:spcPct val="90000"/>
              </a:lnSpc>
              <a:spcAft>
                <a:spcPts val="600"/>
              </a:spcAft>
              <a:buNone/>
              <a:tabLst/>
              <a:defRPr/>
            </a:pPr>
            <a:r>
              <a:rPr kumimoji="0" lang="en-US" sz="1200" b="1" i="0" u="none" strike="noStrike" kern="0" cap="none" spc="0" normalizeH="0" baseline="0" noProof="0">
                <a:ln>
                  <a:noFill/>
                </a:ln>
                <a:solidFill>
                  <a:prstClr val="black"/>
                </a:solidFill>
                <a:effectLst/>
                <a:uLnTx/>
                <a:uFillTx/>
                <a:latin typeface="Caibri"/>
                <a:ea typeface="+mn-ea"/>
                <a:cs typeface="+mn-cs"/>
              </a:rPr>
              <a:t>Section 4:</a:t>
            </a:r>
            <a:r>
              <a:rPr kumimoji="0" lang="en-US" sz="1200" b="0" i="0" u="none" strike="noStrike" kern="0" cap="none" spc="0" normalizeH="0" baseline="0" noProof="0">
                <a:ln>
                  <a:noFill/>
                </a:ln>
                <a:solidFill>
                  <a:prstClr val="black"/>
                </a:solidFill>
                <a:effectLst/>
                <a:uLnTx/>
                <a:uFillTx/>
                <a:latin typeface="Caibri"/>
                <a:ea typeface="+mn-ea"/>
                <a:cs typeface="+mn-cs"/>
              </a:rPr>
              <a:t> Determine the benefit to Indigenous peoples of providing the requested data</a:t>
            </a:r>
          </a:p>
          <a:p>
            <a:pPr marL="533003" lvl="3" indent="0">
              <a:lnSpc>
                <a:spcPct val="90000"/>
              </a:lnSpc>
              <a:spcAft>
                <a:spcPts val="600"/>
              </a:spcAft>
              <a:buNone/>
              <a:tabLst/>
              <a:defRPr/>
            </a:pPr>
            <a:r>
              <a:rPr kumimoji="0" lang="en-US" sz="1000" b="0" i="0" u="none" strike="noStrike" kern="0" cap="none" spc="0" normalizeH="0" baseline="0" noProof="0">
                <a:ln>
                  <a:noFill/>
                </a:ln>
                <a:solidFill>
                  <a:prstClr val="black"/>
                </a:solidFill>
                <a:effectLst/>
                <a:uLnTx/>
                <a:uFillTx/>
                <a:latin typeface="Caibri"/>
                <a:ea typeface="+mn-ea"/>
                <a:cs typeface="+mn-cs"/>
              </a:rPr>
              <a:t>i.e., is the disclosure to the benefit of Indigenous peoples and does it support ISC’s mandate and drive to advance Indigenous self-determination and data sovereignty?</a:t>
            </a:r>
          </a:p>
          <a:p>
            <a:pPr marL="336153" lvl="2" indent="0">
              <a:lnSpc>
                <a:spcPct val="90000"/>
              </a:lnSpc>
              <a:spcAft>
                <a:spcPts val="600"/>
              </a:spcAft>
              <a:buNone/>
              <a:tabLst/>
              <a:defRPr/>
            </a:pPr>
            <a:r>
              <a:rPr kumimoji="0" lang="en-US" sz="1200" b="1" i="0" u="none" strike="noStrike" kern="0" cap="none" spc="0" normalizeH="0" baseline="0" noProof="0">
                <a:ln>
                  <a:noFill/>
                </a:ln>
                <a:solidFill>
                  <a:srgbClr val="000000"/>
                </a:solidFill>
                <a:effectLst/>
                <a:uLnTx/>
                <a:uFillTx/>
                <a:latin typeface="Caibri"/>
                <a:ea typeface="+mn-ea"/>
                <a:cs typeface="+mn-cs"/>
              </a:rPr>
              <a:t>Section </a:t>
            </a:r>
            <a:r>
              <a:rPr kumimoji="0" lang="en-US" sz="1200" b="1" i="0" u="none" strike="noStrike" kern="0" cap="none" spc="0" normalizeH="0" baseline="0" noProof="0">
                <a:ln>
                  <a:noFill/>
                </a:ln>
                <a:solidFill>
                  <a:prstClr val="black"/>
                </a:solidFill>
                <a:effectLst/>
                <a:uLnTx/>
                <a:uFillTx/>
                <a:latin typeface="Caibri"/>
                <a:ea typeface="+mn-ea"/>
                <a:cs typeface="+mn-cs"/>
              </a:rPr>
              <a:t>5</a:t>
            </a:r>
            <a:r>
              <a:rPr kumimoji="0" lang="en-US" sz="1200" b="1" i="0" u="none" strike="noStrike" kern="0" cap="none" spc="0" normalizeH="0" baseline="0" noProof="0">
                <a:ln>
                  <a:noFill/>
                </a:ln>
                <a:solidFill>
                  <a:srgbClr val="000000"/>
                </a:solidFill>
                <a:effectLst/>
                <a:uLnTx/>
                <a:uFillTx/>
                <a:latin typeface="Caibri"/>
                <a:ea typeface="+mn-ea"/>
                <a:cs typeface="+mn-cs"/>
              </a:rPr>
              <a:t>:</a:t>
            </a:r>
            <a:r>
              <a:rPr kumimoji="0" lang="en-US" sz="1200" b="0" i="0" u="none" strike="noStrike" kern="0" cap="none" spc="0" normalizeH="0" baseline="0" noProof="0">
                <a:ln>
                  <a:noFill/>
                </a:ln>
                <a:solidFill>
                  <a:srgbClr val="000000"/>
                </a:solidFill>
                <a:effectLst/>
                <a:uLnTx/>
                <a:uFillTx/>
                <a:latin typeface="Caibri"/>
                <a:ea typeface="+mn-ea"/>
                <a:cs typeface="+mn-cs"/>
              </a:rPr>
              <a:t> Determine the resources required to fulfill the request</a:t>
            </a:r>
          </a:p>
          <a:p>
            <a:pPr marL="533003" lvl="3" indent="0">
              <a:lnSpc>
                <a:spcPct val="90000"/>
              </a:lnSpc>
              <a:spcAft>
                <a:spcPts val="600"/>
              </a:spcAft>
              <a:buNone/>
              <a:tabLst/>
              <a:defRPr/>
            </a:pPr>
            <a:r>
              <a:rPr kumimoji="0" lang="en-US" sz="1000" b="0" i="0" u="none" strike="noStrike" kern="0" cap="none" spc="0" normalizeH="0" baseline="0" noProof="0">
                <a:ln>
                  <a:noFill/>
                </a:ln>
                <a:solidFill>
                  <a:prstClr val="black"/>
                </a:solidFill>
                <a:effectLst/>
                <a:uLnTx/>
                <a:uFillTx/>
                <a:latin typeface="Caibri"/>
                <a:ea typeface="+mn-ea"/>
                <a:cs typeface="+mn-cs"/>
              </a:rPr>
              <a:t>i.e., is it feasible to complete the request, and reasonable given the time and resources to complete it?</a:t>
            </a:r>
            <a:endParaRPr kumimoji="0" lang="en-US" sz="900" b="0" i="0" u="none" strike="noStrike" kern="0" cap="none" spc="0" normalizeH="0" baseline="0" noProof="0">
              <a:ln>
                <a:noFill/>
              </a:ln>
              <a:solidFill>
                <a:prstClr val="black"/>
              </a:solidFill>
              <a:effectLst/>
              <a:uLnTx/>
              <a:uFillTx/>
              <a:latin typeface="Caibri"/>
              <a:ea typeface="+mn-ea"/>
              <a:cs typeface="+mn-cs"/>
            </a:endParaRPr>
          </a:p>
          <a:p>
            <a:pPr marL="533003" lvl="3" indent="0">
              <a:lnSpc>
                <a:spcPct val="90000"/>
              </a:lnSpc>
              <a:spcAft>
                <a:spcPct val="37000"/>
              </a:spcAft>
              <a:buNone/>
              <a:tabLst/>
              <a:defRPr/>
            </a:pPr>
            <a:endParaRPr kumimoji="0" lang="en-US" sz="700" b="0" i="0" u="none" strike="noStrike" kern="0" cap="none" spc="0" normalizeH="0" baseline="0" noProof="0">
              <a:ln>
                <a:noFill/>
              </a:ln>
              <a:solidFill>
                <a:prstClr val="black"/>
              </a:solidFill>
              <a:effectLst/>
              <a:uLnTx/>
              <a:uFillTx/>
              <a:latin typeface="Caibri"/>
              <a:ea typeface="+mn-ea"/>
              <a:cs typeface="+mn-cs"/>
            </a:endParaRPr>
          </a:p>
          <a:p>
            <a:pPr marL="315516" lvl="1" indent="-171450">
              <a:lnSpc>
                <a:spcPct val="90000"/>
              </a:lnSpc>
              <a:spcAft>
                <a:spcPts val="0"/>
              </a:spcAft>
              <a:buFont typeface="Arial" panose="020B0604020202020204" pitchFamily="34" charset="0"/>
              <a:buChar char="•"/>
              <a:tabLst/>
              <a:defRPr/>
            </a:pPr>
            <a:r>
              <a:rPr kumimoji="0" lang="en-US" sz="1200" u="none" strike="noStrike" kern="0" cap="none" spc="0" normalizeH="0" noProof="0">
                <a:ln>
                  <a:noFill/>
                </a:ln>
                <a:solidFill>
                  <a:srgbClr val="000000"/>
                </a:solidFill>
                <a:effectLst/>
                <a:uLnTx/>
                <a:uFillTx/>
                <a:latin typeface="Caibri"/>
              </a:rPr>
              <a:t>Based on the results of this screening, Executive Data Stewards will decide to fulfill (fully or partially) or deny the request and </a:t>
            </a:r>
            <a:r>
              <a:rPr kumimoji="0" lang="en-US" sz="1200" b="1" u="none" strike="noStrike" kern="0" cap="none" spc="0" normalizeH="0" noProof="0">
                <a:ln>
                  <a:noFill/>
                </a:ln>
                <a:solidFill>
                  <a:srgbClr val="336699"/>
                </a:solidFill>
                <a:effectLst/>
                <a:uLnTx/>
                <a:uFillTx/>
                <a:latin typeface="Caibri"/>
              </a:rPr>
              <a:t>how to proceed with the next steps </a:t>
            </a:r>
            <a:r>
              <a:rPr kumimoji="0" lang="en-US" sz="1200" u="none" strike="noStrike" kern="0" cap="none" spc="0" normalizeH="0" noProof="0">
                <a:ln>
                  <a:noFill/>
                </a:ln>
                <a:solidFill>
                  <a:srgbClr val="000000"/>
                </a:solidFill>
                <a:effectLst/>
                <a:uLnTx/>
                <a:uFillTx/>
                <a:latin typeface="Caibri"/>
              </a:rPr>
              <a:t>in the data sharing process</a:t>
            </a:r>
            <a:r>
              <a:rPr kumimoji="0" lang="en-US" sz="1400" u="none" strike="noStrike" kern="0" cap="none" spc="0" normalizeH="0" noProof="0">
                <a:ln>
                  <a:noFill/>
                </a:ln>
                <a:solidFill>
                  <a:srgbClr val="000000"/>
                </a:solidFill>
                <a:effectLst/>
                <a:uLnTx/>
                <a:uFillTx/>
                <a:latin typeface="Caibri"/>
              </a:rPr>
              <a:t>.</a:t>
            </a:r>
          </a:p>
          <a:p>
            <a:endParaRPr lang="en-CA"/>
          </a:p>
        </p:txBody>
      </p:sp>
      <p:pic>
        <p:nvPicPr>
          <p:cNvPr id="9" name="Picture 8" descr="A screenshot of a questionnaire">
            <a:extLst>
              <a:ext uri="{FF2B5EF4-FFF2-40B4-BE49-F238E27FC236}">
                <a16:creationId xmlns:a16="http://schemas.microsoft.com/office/drawing/2014/main" id="{80C4FC40-C2FC-6B00-8BFA-EF2D056682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1714" y="736304"/>
            <a:ext cx="3311817" cy="4292895"/>
          </a:xfrm>
          <a:prstGeom prst="rect">
            <a:avLst/>
          </a:prstGeom>
          <a:ln>
            <a:solidFill>
              <a:srgbClr val="000000"/>
            </a:solidFill>
          </a:ln>
        </p:spPr>
      </p:pic>
    </p:spTree>
    <p:extLst>
      <p:ext uri="{BB962C8B-B14F-4D97-AF65-F5344CB8AC3E}">
        <p14:creationId xmlns:p14="http://schemas.microsoft.com/office/powerpoint/2010/main" val="2414178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45593CC-5FFD-0B5D-7B82-693FF738DFD5}"/>
              </a:ext>
            </a:extLst>
          </p:cNvPr>
          <p:cNvSpPr txBox="1">
            <a:spLocks noGrp="1"/>
          </p:cNvSpPr>
          <p:nvPr>
            <p:ph type="title" idx="4294967295"/>
          </p:nvPr>
        </p:nvSpPr>
        <p:spPr>
          <a:xfrm>
            <a:off x="47612" y="152360"/>
            <a:ext cx="9048776" cy="4247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en-US" sz="2400" b="1" i="1"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Guide to External Data Sharing: </a:t>
            </a:r>
            <a:r>
              <a:rPr kumimoji="0" lang="en-US" sz="24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t>ISC Data Restriction Typology</a:t>
            </a:r>
          </a:p>
        </p:txBody>
      </p:sp>
      <p:sp>
        <p:nvSpPr>
          <p:cNvPr id="2" name="Content Placeholder 1">
            <a:extLst>
              <a:ext uri="{FF2B5EF4-FFF2-40B4-BE49-F238E27FC236}">
                <a16:creationId xmlns:a16="http://schemas.microsoft.com/office/drawing/2014/main" id="{6F76C1AD-26A2-4F98-C066-D025625498EF}"/>
              </a:ext>
            </a:extLst>
          </p:cNvPr>
          <p:cNvSpPr>
            <a:spLocks noGrp="1"/>
          </p:cNvSpPr>
          <p:nvPr>
            <p:ph idx="1"/>
          </p:nvPr>
        </p:nvSpPr>
        <p:spPr>
          <a:xfrm>
            <a:off x="140677" y="881548"/>
            <a:ext cx="4704156" cy="4182821"/>
          </a:xfrm>
        </p:spPr>
        <p:txBody>
          <a:bodyPr/>
          <a:lstStyle/>
          <a:p>
            <a:pPr marL="0" indent="0">
              <a:buNone/>
            </a:pPr>
            <a:r>
              <a:rPr lang="en-US" sz="1400">
                <a:latin typeface="Calibri" panose="020F0502020204030204" pitchFamily="34" charset="0"/>
                <a:cs typeface="Calibri" panose="020F0502020204030204" pitchFamily="34" charset="0"/>
              </a:rPr>
              <a:t>ISC has developed the following typology to illustrate the </a:t>
            </a:r>
            <a:r>
              <a:rPr lang="en-US" sz="1400" b="1">
                <a:solidFill>
                  <a:srgbClr val="567BB6"/>
                </a:solidFill>
                <a:latin typeface="Calibri" panose="020F0502020204030204" pitchFamily="34" charset="0"/>
                <a:cs typeface="Calibri" panose="020F0502020204030204" pitchFamily="34" charset="0"/>
              </a:rPr>
              <a:t>three main ‘types’ of data </a:t>
            </a:r>
            <a:r>
              <a:rPr lang="en-US" sz="1400">
                <a:latin typeface="Calibri" panose="020F0502020204030204" pitchFamily="34" charset="0"/>
                <a:cs typeface="Calibri" panose="020F0502020204030204" pitchFamily="34" charset="0"/>
              </a:rPr>
              <a:t>that should be considered “</a:t>
            </a:r>
            <a:r>
              <a:rPr lang="en-US" sz="1400" b="1">
                <a:latin typeface="Calibri" panose="020F0502020204030204" pitchFamily="34" charset="0"/>
                <a:cs typeface="Calibri" panose="020F0502020204030204" pitchFamily="34" charset="0"/>
              </a:rPr>
              <a:t>restricted.</a:t>
            </a:r>
            <a:r>
              <a:rPr lang="en-US" sz="1400">
                <a:latin typeface="Calibri" panose="020F0502020204030204" pitchFamily="34" charset="0"/>
                <a:cs typeface="Calibri" panose="020F0502020204030204" pitchFamily="34" charset="0"/>
              </a:rPr>
              <a:t>”</a:t>
            </a:r>
          </a:p>
          <a:p>
            <a:pPr marL="0" indent="0">
              <a:buNone/>
            </a:pPr>
            <a:endParaRPr lang="en-US" sz="1000">
              <a:latin typeface="Calibri" panose="020F0502020204030204" pitchFamily="34" charset="0"/>
              <a:cs typeface="Calibri" panose="020F0502020204030204" pitchFamily="34" charset="0"/>
            </a:endParaRPr>
          </a:p>
          <a:p>
            <a:pPr marL="436562" indent="-285750">
              <a:buFont typeface="Arial" panose="020B0604020202020204" pitchFamily="34" charset="0"/>
              <a:buChar char="•"/>
            </a:pPr>
            <a:r>
              <a:rPr lang="en-US" sz="1400" b="1">
                <a:latin typeface="Calibri" panose="020F0502020204030204" pitchFamily="34" charset="0"/>
                <a:cs typeface="Calibri" panose="020F0502020204030204" pitchFamily="34" charset="0"/>
              </a:rPr>
              <a:t>Type A </a:t>
            </a:r>
            <a:r>
              <a:rPr lang="en-US" sz="1400">
                <a:latin typeface="Calibri" panose="020F0502020204030204" pitchFamily="34" charset="0"/>
                <a:cs typeface="Calibri" panose="020F0502020204030204" pitchFamily="34" charset="0"/>
              </a:rPr>
              <a:t>is data containing </a:t>
            </a:r>
            <a:r>
              <a:rPr lang="en-US" sz="1400" b="1">
                <a:solidFill>
                  <a:srgbClr val="567BB6"/>
                </a:solidFill>
                <a:latin typeface="Calibri" panose="020F0502020204030204" pitchFamily="34" charset="0"/>
                <a:cs typeface="Calibri" panose="020F0502020204030204" pitchFamily="34" charset="0"/>
              </a:rPr>
              <a:t>Personal Information </a:t>
            </a:r>
            <a:r>
              <a:rPr lang="en-US" sz="1400">
                <a:latin typeface="Calibri" panose="020F0502020204030204" pitchFamily="34" charset="0"/>
                <a:cs typeface="Calibri" panose="020F0502020204030204" pitchFamily="34" charset="0"/>
              </a:rPr>
              <a:t>as defined by the </a:t>
            </a:r>
            <a:r>
              <a:rPr lang="en-US" sz="1400" i="1">
                <a:latin typeface="Calibri" panose="020F0502020204030204" pitchFamily="34" charset="0"/>
                <a:cs typeface="Calibri" panose="020F0502020204030204" pitchFamily="34" charset="0"/>
              </a:rPr>
              <a:t>Privacy Act.</a:t>
            </a:r>
          </a:p>
          <a:p>
            <a:pPr marL="779463" lvl="1" indent="-285750">
              <a:spcAft>
                <a:spcPts val="0"/>
              </a:spcAft>
              <a:buFont typeface="Arial" panose="020B0604020202020204" pitchFamily="34" charset="0"/>
              <a:buChar char="•"/>
            </a:pPr>
            <a:r>
              <a:rPr lang="en-US" sz="1400">
                <a:latin typeface="Calibri" panose="020F0502020204030204" pitchFamily="34" charset="0"/>
                <a:cs typeface="Calibri" panose="020F0502020204030204" pitchFamily="34" charset="0"/>
              </a:rPr>
              <a:t>GoC security classification of Protected A, B, or C.</a:t>
            </a:r>
          </a:p>
          <a:p>
            <a:pPr marL="779463" lvl="1" indent="-285750">
              <a:spcAft>
                <a:spcPts val="0"/>
              </a:spcAft>
              <a:buFont typeface="Arial" panose="020B0604020202020204" pitchFamily="34" charset="0"/>
              <a:buChar char="•"/>
            </a:pPr>
            <a:endParaRPr lang="en-US">
              <a:latin typeface="Calibri" panose="020F0502020204030204" pitchFamily="34" charset="0"/>
              <a:cs typeface="Calibri" panose="020F0502020204030204" pitchFamily="34" charset="0"/>
            </a:endParaRPr>
          </a:p>
          <a:p>
            <a:pPr marL="436562" indent="-285750">
              <a:spcAft>
                <a:spcPts val="0"/>
              </a:spcAft>
              <a:buFont typeface="Arial" panose="020B0604020202020204" pitchFamily="34" charset="0"/>
              <a:buChar char="•"/>
            </a:pPr>
            <a:r>
              <a:rPr lang="en-US" sz="1400" b="1">
                <a:latin typeface="Calibri" panose="020F0502020204030204" pitchFamily="34" charset="0"/>
                <a:cs typeface="Calibri" panose="020F0502020204030204" pitchFamily="34" charset="0"/>
              </a:rPr>
              <a:t>Type B </a:t>
            </a:r>
            <a:r>
              <a:rPr lang="en-US" sz="1400">
                <a:latin typeface="Calibri" panose="020F0502020204030204" pitchFamily="34" charset="0"/>
                <a:cs typeface="Calibri" panose="020F0502020204030204" pitchFamily="34" charset="0"/>
              </a:rPr>
              <a:t>is data that are subject to other </a:t>
            </a:r>
            <a:r>
              <a:rPr lang="en-US" sz="1400" b="1">
                <a:solidFill>
                  <a:srgbClr val="567BB6"/>
                </a:solidFill>
                <a:latin typeface="Calibri" panose="020F0502020204030204" pitchFamily="34" charset="0"/>
                <a:cs typeface="Calibri" panose="020F0502020204030204" pitchFamily="34" charset="0"/>
              </a:rPr>
              <a:t>legal or national interest</a:t>
            </a:r>
            <a:r>
              <a:rPr lang="en-US" sz="1400">
                <a:latin typeface="Calibri" panose="020F0502020204030204" pitchFamily="34" charset="0"/>
                <a:cs typeface="Calibri" panose="020F0502020204030204" pitchFamily="34" charset="0"/>
              </a:rPr>
              <a:t> restrictions.</a:t>
            </a:r>
          </a:p>
          <a:p>
            <a:pPr marL="665163" lvl="1" indent="-171450">
              <a:spcAft>
                <a:spcPts val="0"/>
              </a:spcAft>
              <a:buFont typeface="Arial" panose="020B0604020202020204" pitchFamily="34" charset="0"/>
              <a:buChar char="•"/>
            </a:pPr>
            <a:endParaRPr lang="en-US" sz="200">
              <a:latin typeface="Calibri" panose="020F0502020204030204" pitchFamily="34" charset="0"/>
              <a:cs typeface="Calibri" panose="020F0502020204030204" pitchFamily="34" charset="0"/>
            </a:endParaRPr>
          </a:p>
          <a:p>
            <a:pPr marL="779463" lvl="1" indent="-285750">
              <a:spcAft>
                <a:spcPts val="0"/>
              </a:spcAft>
              <a:buFont typeface="Arial" panose="020B0604020202020204" pitchFamily="34" charset="0"/>
              <a:buChar char="•"/>
            </a:pPr>
            <a:r>
              <a:rPr lang="en-US" sz="1400">
                <a:latin typeface="Calibri" panose="020F0502020204030204" pitchFamily="34" charset="0"/>
                <a:cs typeface="Calibri" panose="020F0502020204030204" pitchFamily="34" charset="0"/>
              </a:rPr>
              <a:t>GoC security classification of Confidential, Secret, or Top Secret.</a:t>
            </a:r>
          </a:p>
          <a:p>
            <a:pPr marL="779463" lvl="1" indent="-285750">
              <a:spcAft>
                <a:spcPts val="0"/>
              </a:spcAft>
              <a:buFont typeface="Arial" panose="020B0604020202020204" pitchFamily="34" charset="0"/>
              <a:buChar char="•"/>
            </a:pPr>
            <a:endParaRPr lang="en-US">
              <a:latin typeface="Calibri" panose="020F0502020204030204" pitchFamily="34" charset="0"/>
              <a:cs typeface="Calibri" panose="020F0502020204030204" pitchFamily="34" charset="0"/>
            </a:endParaRPr>
          </a:p>
          <a:p>
            <a:pPr marL="436562" indent="-285750">
              <a:spcAft>
                <a:spcPts val="0"/>
              </a:spcAft>
              <a:buFont typeface="Arial" panose="020B0604020202020204" pitchFamily="34" charset="0"/>
              <a:buChar char="•"/>
            </a:pPr>
            <a:r>
              <a:rPr lang="en-US" sz="1400" b="1">
                <a:latin typeface="Calibri" panose="020F0502020204030204" pitchFamily="34" charset="0"/>
                <a:cs typeface="Calibri" panose="020F0502020204030204" pitchFamily="34" charset="0"/>
              </a:rPr>
              <a:t>Type C </a:t>
            </a:r>
            <a:r>
              <a:rPr lang="en-US" sz="1400">
                <a:latin typeface="Calibri" panose="020F0502020204030204" pitchFamily="34" charset="0"/>
                <a:cs typeface="Calibri" panose="020F0502020204030204" pitchFamily="34" charset="0"/>
              </a:rPr>
              <a:t>is data about </a:t>
            </a:r>
            <a:r>
              <a:rPr lang="en-US" sz="1400" b="1">
                <a:solidFill>
                  <a:srgbClr val="567BB6"/>
                </a:solidFill>
                <a:latin typeface="Calibri" panose="020F0502020204030204" pitchFamily="34" charset="0"/>
                <a:cs typeface="Calibri" panose="020F0502020204030204" pitchFamily="34" charset="0"/>
              </a:rPr>
              <a:t>individual First Nations, Inuit, or Métis communities </a:t>
            </a:r>
            <a:r>
              <a:rPr lang="en-US" sz="1400">
                <a:latin typeface="Calibri" panose="020F0502020204030204" pitchFamily="34" charset="0"/>
                <a:cs typeface="Calibri" panose="020F0502020204030204" pitchFamily="34" charset="0"/>
              </a:rPr>
              <a:t>which ISC recognizes as sensitive and may limit its disclosure.</a:t>
            </a:r>
          </a:p>
          <a:p>
            <a:pPr marL="322262" indent="-171450">
              <a:spcAft>
                <a:spcPts val="0"/>
              </a:spcAft>
              <a:buFont typeface="Arial" panose="020B0604020202020204" pitchFamily="34" charset="0"/>
              <a:buChar char="•"/>
            </a:pPr>
            <a:endParaRPr lang="en-US" sz="400">
              <a:latin typeface="Calibri" panose="020F0502020204030204" pitchFamily="34" charset="0"/>
              <a:cs typeface="Calibri" panose="020F0502020204030204" pitchFamily="34" charset="0"/>
            </a:endParaRPr>
          </a:p>
          <a:p>
            <a:pPr marL="779463" lvl="1" indent="-285750">
              <a:buFont typeface="Arial" panose="020B0604020202020204" pitchFamily="34" charset="0"/>
              <a:buChar char="•"/>
            </a:pPr>
            <a:r>
              <a:rPr lang="en-US" sz="1400">
                <a:latin typeface="Calibri" panose="020F0502020204030204" pitchFamily="34" charset="0"/>
                <a:cs typeface="Calibri" panose="020F0502020204030204" pitchFamily="34" charset="0"/>
              </a:rPr>
              <a:t>GoC security classification of Protected A, B, or C.</a:t>
            </a:r>
          </a:p>
          <a:p>
            <a:endParaRPr lang="en-CA"/>
          </a:p>
        </p:txBody>
      </p:sp>
      <p:pic>
        <p:nvPicPr>
          <p:cNvPr id="5" name="Picture 4" descr="A Venn diagram of different types of information categorized into Type A,B, and C.">
            <a:extLst>
              <a:ext uri="{FF2B5EF4-FFF2-40B4-BE49-F238E27FC236}">
                <a16:creationId xmlns:a16="http://schemas.microsoft.com/office/drawing/2014/main" id="{EEB6D013-AE4E-A181-FE77-288739DAA5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7640" y="1025486"/>
            <a:ext cx="3573931" cy="3573931"/>
          </a:xfrm>
          <a:prstGeom prst="rect">
            <a:avLst/>
          </a:prstGeom>
        </p:spPr>
      </p:pic>
    </p:spTree>
    <p:extLst>
      <p:ext uri="{BB962C8B-B14F-4D97-AF65-F5344CB8AC3E}">
        <p14:creationId xmlns:p14="http://schemas.microsoft.com/office/powerpoint/2010/main" val="3590017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9E9F67-2E0C-CD88-9482-79362D73B348}"/>
              </a:ext>
            </a:extLst>
          </p:cNvPr>
          <p:cNvSpPr txBox="1">
            <a:spLocks noGrp="1"/>
          </p:cNvSpPr>
          <p:nvPr>
            <p:ph type="title" idx="4294967295"/>
          </p:nvPr>
        </p:nvSpPr>
        <p:spPr>
          <a:xfrm>
            <a:off x="127617" y="163433"/>
            <a:ext cx="9055273" cy="3693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en-US" sz="2000" b="1" i="1" u="none" strike="noStrike" kern="1200" cap="none" spc="0" normalizeH="0" baseline="0" noProof="0">
                <a:ln>
                  <a:noFill/>
                </a:ln>
                <a:solidFill>
                  <a:srgbClr val="FFFFFF"/>
                </a:solidFill>
                <a:effectLst/>
                <a:uLnTx/>
                <a:uFillTx/>
                <a:latin typeface="Calibri"/>
                <a:ea typeface="Calibri"/>
                <a:cs typeface="Calibri"/>
              </a:rPr>
              <a:t>Guide to External Data Sharing: </a:t>
            </a:r>
            <a:r>
              <a:rPr kumimoji="0" lang="en-CA" sz="2000" b="1" i="0" u="none" strike="noStrike" kern="1200" cap="none" spc="0" normalizeH="0" baseline="0" noProof="0">
                <a:ln>
                  <a:noFill/>
                </a:ln>
                <a:solidFill>
                  <a:srgbClr val="FFFFFF"/>
                </a:solidFill>
                <a:effectLst/>
                <a:uLnTx/>
                <a:uFillTx/>
                <a:latin typeface="Caibri"/>
                <a:ea typeface="+mn-ea"/>
                <a:cs typeface="+mn-cs"/>
              </a:rPr>
              <a:t>Information Sharing Agreement Template</a:t>
            </a:r>
            <a:endParaRPr lang="en-CA" sz="2000" b="1" i="0" u="none" strike="noStrike" kern="1200" cap="none" spc="0" normalizeH="0" baseline="0" noProof="0">
              <a:ln>
                <a:noFill/>
              </a:ln>
              <a:solidFill>
                <a:srgbClr val="FFFFFF"/>
              </a:solidFill>
              <a:effectLst/>
              <a:uLnTx/>
              <a:uFillTx/>
              <a:latin typeface="Caibri"/>
              <a:ea typeface="+mn-ea"/>
              <a:cs typeface="+mn-cs"/>
            </a:endParaRPr>
          </a:p>
        </p:txBody>
      </p:sp>
      <p:pic>
        <p:nvPicPr>
          <p:cNvPr id="15" name="Picture 14" descr="Table describing the importance of certain clauses.">
            <a:extLst>
              <a:ext uri="{FF2B5EF4-FFF2-40B4-BE49-F238E27FC236}">
                <a16:creationId xmlns:a16="http://schemas.microsoft.com/office/drawing/2014/main" id="{913106C1-40FC-8315-2ACA-479A0EC89C3A}"/>
              </a:ext>
            </a:extLst>
          </p:cNvPr>
          <p:cNvPicPr>
            <a:picLocks noChangeAspect="1"/>
          </p:cNvPicPr>
          <p:nvPr/>
        </p:nvPicPr>
        <p:blipFill>
          <a:blip r:embed="rId2"/>
          <a:stretch>
            <a:fillRect/>
          </a:stretch>
        </p:blipFill>
        <p:spPr>
          <a:xfrm>
            <a:off x="1103970" y="784054"/>
            <a:ext cx="6936058" cy="4276492"/>
          </a:xfrm>
          <a:prstGeom prst="rect">
            <a:avLst/>
          </a:prstGeom>
        </p:spPr>
      </p:pic>
    </p:spTree>
    <p:extLst>
      <p:ext uri="{BB962C8B-B14F-4D97-AF65-F5344CB8AC3E}">
        <p14:creationId xmlns:p14="http://schemas.microsoft.com/office/powerpoint/2010/main" val="350267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215289-538B-5638-4F51-AEA691C8E0B6}"/>
              </a:ext>
            </a:extLst>
          </p:cNvPr>
          <p:cNvSpPr txBox="1">
            <a:spLocks noGrp="1"/>
          </p:cNvSpPr>
          <p:nvPr>
            <p:ph type="title" idx="4294967295"/>
          </p:nvPr>
        </p:nvSpPr>
        <p:spPr>
          <a:xfrm>
            <a:off x="201724" y="122509"/>
            <a:ext cx="8549370" cy="4801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en-CA" sz="2800" b="1" i="0" u="none" strike="noStrike" kern="1200" cap="none" spc="0" normalizeH="0" baseline="0" noProof="0">
                <a:ln>
                  <a:noFill/>
                </a:ln>
                <a:solidFill>
                  <a:srgbClr val="FFFFFF"/>
                </a:solidFill>
                <a:effectLst/>
                <a:uLnTx/>
                <a:uFillTx/>
                <a:latin typeface="Calibri" panose="020F0502020204030204" pitchFamily="34" charset="0"/>
                <a:ea typeface="Calibri" panose="020F0502020204030204" pitchFamily="34" charset="0"/>
                <a:cs typeface="+mn-cs"/>
              </a:rPr>
              <a:t>Work in Progress:</a:t>
            </a:r>
            <a:r>
              <a:rPr kumimoji="0" lang="en-CA" sz="2800" b="1" i="1" u="none" strike="noStrike" kern="1200" cap="none" spc="0" normalizeH="0" baseline="0" noProof="0">
                <a:ln>
                  <a:noFill/>
                </a:ln>
                <a:solidFill>
                  <a:srgbClr val="FFFFFF"/>
                </a:solidFill>
                <a:effectLst/>
                <a:uLnTx/>
                <a:uFillTx/>
                <a:latin typeface="Calibri" panose="020F0502020204030204" pitchFamily="34" charset="0"/>
                <a:ea typeface="Calibri" panose="020F0502020204030204" pitchFamily="34" charset="0"/>
                <a:cs typeface="+mn-cs"/>
              </a:rPr>
              <a:t> Policy on External Data Sharing</a:t>
            </a:r>
            <a:endParaRPr kumimoji="0" lang="en-CA" sz="2800" b="1"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2" name="Content Placeholder 1">
            <a:extLst>
              <a:ext uri="{FF2B5EF4-FFF2-40B4-BE49-F238E27FC236}">
                <a16:creationId xmlns:a16="http://schemas.microsoft.com/office/drawing/2014/main" id="{FCD3D4AD-B32F-8C8A-51E3-5503B862A10B}"/>
              </a:ext>
            </a:extLst>
          </p:cNvPr>
          <p:cNvSpPr>
            <a:spLocks noGrp="1"/>
          </p:cNvSpPr>
          <p:nvPr>
            <p:ph idx="1"/>
          </p:nvPr>
        </p:nvSpPr>
        <p:spPr>
          <a:xfrm>
            <a:off x="429065" y="1033205"/>
            <a:ext cx="7884859" cy="3533639"/>
          </a:xfrm>
        </p:spPr>
        <p:txBody>
          <a:bodyPr/>
          <a:lstStyle/>
          <a:p>
            <a:pPr fontAlgn="auto">
              <a:spcBef>
                <a:spcPts val="600"/>
              </a:spcBef>
              <a:spcAft>
                <a:spcPts val="600"/>
              </a:spcAft>
              <a:tabLst/>
              <a:defRPr/>
            </a:pPr>
            <a:r>
              <a:rPr lang="en-US" sz="1400" kern="1200">
                <a:solidFill>
                  <a:prstClr val="black"/>
                </a:solidFill>
                <a:latin typeface="Calibri" panose="020F0502020204030204" pitchFamily="34" charset="0"/>
                <a:cs typeface="Calibri" panose="020F0502020204030204" pitchFamily="34" charset="0"/>
              </a:rPr>
              <a:t>ISC is developing a</a:t>
            </a:r>
            <a:r>
              <a:rPr kumimoji="0" lang="en-US" sz="1400" b="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 </a:t>
            </a:r>
            <a:r>
              <a:rPr kumimoji="0" lang="en-US" sz="1400" b="1" i="1" u="none" strike="noStrike" kern="1200" cap="none" spc="0" normalizeH="0" baseline="0" noProof="0">
                <a:ln>
                  <a:noFill/>
                </a:ln>
                <a:solidFill>
                  <a:srgbClr val="567BB6"/>
                </a:solidFill>
                <a:effectLst/>
                <a:uLnTx/>
                <a:uFillTx/>
                <a:latin typeface="Calibri" panose="020F0502020204030204" pitchFamily="34" charset="0"/>
                <a:cs typeface="Calibri" panose="020F0502020204030204" pitchFamily="34" charset="0"/>
              </a:rPr>
              <a:t>Policy on External Data Sharing</a:t>
            </a:r>
            <a:r>
              <a:rPr lang="en-US" sz="1400" b="1" kern="1200">
                <a:solidFill>
                  <a:srgbClr val="567BB6"/>
                </a:solidFill>
                <a:latin typeface="Calibri" panose="020F0502020204030204" pitchFamily="34" charset="0"/>
                <a:cs typeface="Calibri" panose="020F0502020204030204" pitchFamily="34" charset="0"/>
              </a:rPr>
              <a:t> </a:t>
            </a:r>
            <a:r>
              <a:rPr kumimoji="0" lang="en-US" sz="140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aiming to streamline and improve data sharing outwardly with Indigenous Peoples, governments, organizations and their partners, as well as other external stakeholders. </a:t>
            </a:r>
          </a:p>
          <a:p>
            <a:pPr fontAlgn="auto">
              <a:spcBef>
                <a:spcPts val="600"/>
              </a:spcBef>
              <a:spcAft>
                <a:spcPts val="600"/>
              </a:spcAft>
              <a:tabLst/>
              <a:defRPr/>
            </a:pPr>
            <a:r>
              <a:rPr kumimoji="0" lang="en-US" sz="140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The</a:t>
            </a:r>
            <a:r>
              <a:rPr kumimoji="0" lang="en-US" sz="1400" i="1"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 Policy </a:t>
            </a:r>
            <a:r>
              <a:rPr kumimoji="0" lang="en-US" sz="140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will explore broader questions about data sharing, such as understanding the types of data and information that external partners want and for what purposes, which will help us improve our handling of data and information requests. </a:t>
            </a:r>
          </a:p>
          <a:p>
            <a:pPr fontAlgn="auto">
              <a:spcBef>
                <a:spcPts val="600"/>
              </a:spcBef>
              <a:spcAft>
                <a:spcPts val="600"/>
              </a:spcAft>
              <a:tabLst/>
              <a:defRPr/>
            </a:pPr>
            <a:r>
              <a:rPr lang="en-US" sz="1400" kern="1200">
                <a:solidFill>
                  <a:prstClr val="black"/>
                </a:solidFill>
                <a:latin typeface="Calibri" panose="020F0502020204030204" pitchFamily="34" charset="0"/>
                <a:cs typeface="Calibri" panose="020F0502020204030204" pitchFamily="34" charset="0"/>
              </a:rPr>
              <a:t>The </a:t>
            </a:r>
            <a:r>
              <a:rPr lang="en-US" sz="1400" i="1" kern="1200">
                <a:solidFill>
                  <a:prstClr val="black"/>
                </a:solidFill>
                <a:latin typeface="Calibri" panose="020F0502020204030204" pitchFamily="34" charset="0"/>
                <a:cs typeface="Calibri" panose="020F0502020204030204" pitchFamily="34" charset="0"/>
              </a:rPr>
              <a:t>Policy</a:t>
            </a:r>
            <a:r>
              <a:rPr lang="en-US" sz="1400" kern="1200">
                <a:solidFill>
                  <a:prstClr val="black"/>
                </a:solidFill>
                <a:latin typeface="Calibri" panose="020F0502020204030204" pitchFamily="34" charset="0"/>
                <a:cs typeface="Calibri" panose="020F0502020204030204" pitchFamily="34" charset="0"/>
              </a:rPr>
              <a:t> will c</a:t>
            </a:r>
            <a:r>
              <a:rPr lang="en-US" sz="1400">
                <a:latin typeface="Calibri" panose="020F0502020204030204" pitchFamily="34" charset="0"/>
                <a:cs typeface="Calibri" panose="020F0502020204030204" pitchFamily="34" charset="0"/>
              </a:rPr>
              <a:t>larify the Department’s key data sharing processes, roles and responsibilities </a:t>
            </a:r>
            <a:r>
              <a:rPr kumimoji="0" lang="en-US" sz="1400" i="0" u="none" strike="noStrike" kern="1200" cap="none" spc="0" normalizeH="0" baseline="0" noProof="0">
                <a:ln>
                  <a:noFill/>
                </a:ln>
                <a:effectLst/>
                <a:uLnTx/>
                <a:uFillTx/>
                <a:latin typeface="Calibri" panose="020F0502020204030204" pitchFamily="34" charset="0"/>
                <a:ea typeface="+mn-ea"/>
                <a:cs typeface="Calibri" panose="020F0502020204030204" pitchFamily="34" charset="0"/>
              </a:rPr>
              <a:t>for appropriately sharing data externally, including identifying the types of data that should be shared. </a:t>
            </a:r>
          </a:p>
          <a:p>
            <a:pPr fontAlgn="auto">
              <a:spcBef>
                <a:spcPts val="600"/>
              </a:spcBef>
              <a:spcAft>
                <a:spcPts val="600"/>
              </a:spcAft>
              <a:tabLst/>
              <a:defRPr/>
            </a:pPr>
            <a:r>
              <a:rPr lang="en-US" sz="1400">
                <a:latin typeface="Calibri" panose="020F0502020204030204" pitchFamily="34" charset="0"/>
                <a:cs typeface="Calibri" panose="020F0502020204030204" pitchFamily="34" charset="0"/>
              </a:rPr>
              <a:t>It is an </a:t>
            </a:r>
            <a:r>
              <a:rPr lang="en-US" sz="1400" b="1">
                <a:solidFill>
                  <a:srgbClr val="567BB6"/>
                </a:solidFill>
                <a:latin typeface="Calibri" panose="020F0502020204030204" pitchFamily="34" charset="0"/>
                <a:cs typeface="Calibri" panose="020F0502020204030204" pitchFamily="34" charset="0"/>
              </a:rPr>
              <a:t>evergreen</a:t>
            </a:r>
            <a:r>
              <a:rPr lang="en-US" sz="1400">
                <a:latin typeface="Calibri" panose="020F0502020204030204" pitchFamily="34" charset="0"/>
                <a:cs typeface="Calibri" panose="020F0502020204030204" pitchFamily="34" charset="0"/>
              </a:rPr>
              <a:t> vehicle for implementing Indigenous-driven data sharing priorities and objectives as they emerge and evolve.  </a:t>
            </a:r>
          </a:p>
          <a:p>
            <a:pPr fontAlgn="auto">
              <a:spcBef>
                <a:spcPts val="600"/>
              </a:spcBef>
              <a:spcAft>
                <a:spcPts val="600"/>
              </a:spcAft>
              <a:tabLst/>
              <a:defRPr/>
            </a:pPr>
            <a:r>
              <a:rPr kumimoji="0" lang="en-US" sz="1400" i="0" u="none" strike="noStrike" kern="1200" cap="none" spc="0" normalizeH="0" baseline="0" noProof="0">
                <a:ln>
                  <a:noFill/>
                </a:ln>
                <a:effectLst/>
                <a:uLnTx/>
                <a:uFillTx/>
                <a:latin typeface="Calibri" panose="020F0502020204030204" pitchFamily="34" charset="0"/>
                <a:cs typeface="Calibri" panose="020F0502020204030204" pitchFamily="34" charset="0"/>
              </a:rPr>
              <a:t>The</a:t>
            </a:r>
            <a:r>
              <a:rPr kumimoji="0" lang="en-US" sz="1400" b="1" i="1" u="none" strike="noStrike" kern="1200" cap="none" spc="0" normalizeH="0" baseline="0" noProof="0">
                <a:ln>
                  <a:noFill/>
                </a:ln>
                <a:solidFill>
                  <a:srgbClr val="567BB6"/>
                </a:solidFill>
                <a:effectLst/>
                <a:uLnTx/>
                <a:uFillTx/>
                <a:latin typeface="Calibri" panose="020F0502020204030204" pitchFamily="34" charset="0"/>
                <a:cs typeface="Calibri" panose="020F0502020204030204" pitchFamily="34" charset="0"/>
              </a:rPr>
              <a:t> Guide </a:t>
            </a:r>
            <a:r>
              <a:rPr kumimoji="0" lang="en-US" sz="1400" b="1" i="0" u="none" strike="noStrike" kern="1200" cap="none" spc="0" normalizeH="0" baseline="0" noProof="0">
                <a:ln>
                  <a:noFill/>
                </a:ln>
                <a:solidFill>
                  <a:srgbClr val="567BB6"/>
                </a:solidFill>
                <a:effectLst/>
                <a:uLnTx/>
                <a:uFillTx/>
                <a:latin typeface="Calibri" panose="020F0502020204030204" pitchFamily="34" charset="0"/>
                <a:cs typeface="Calibri" panose="020F0502020204030204" pitchFamily="34" charset="0"/>
              </a:rPr>
              <a:t>and </a:t>
            </a:r>
            <a:r>
              <a:rPr kumimoji="0" lang="en-US" sz="1400" b="1" i="1" u="none" strike="noStrike" kern="1200" cap="none" spc="0" normalizeH="0" baseline="0" noProof="0">
                <a:ln>
                  <a:noFill/>
                </a:ln>
                <a:solidFill>
                  <a:srgbClr val="567BB6"/>
                </a:solidFill>
                <a:effectLst/>
                <a:uLnTx/>
                <a:uFillTx/>
                <a:latin typeface="Calibri" panose="020F0502020204030204" pitchFamily="34" charset="0"/>
                <a:cs typeface="Calibri" panose="020F0502020204030204" pitchFamily="34" charset="0"/>
              </a:rPr>
              <a:t>Policy </a:t>
            </a:r>
            <a:r>
              <a:rPr kumimoji="0" lang="en-US" sz="1400" b="1" i="0" u="none" strike="noStrike" kern="1200" cap="none" spc="0" normalizeH="0" baseline="0" noProof="0">
                <a:ln>
                  <a:noFill/>
                </a:ln>
                <a:solidFill>
                  <a:srgbClr val="567BB6"/>
                </a:solidFill>
                <a:effectLst/>
                <a:uLnTx/>
                <a:uFillTx/>
                <a:latin typeface="Calibri" panose="020F0502020204030204" pitchFamily="34" charset="0"/>
                <a:cs typeface="Calibri" panose="020F0502020204030204" pitchFamily="34" charset="0"/>
              </a:rPr>
              <a:t>are complementary in purpose</a:t>
            </a:r>
            <a:r>
              <a:rPr lang="en-US" sz="1400" b="1" kern="1200">
                <a:solidFill>
                  <a:srgbClr val="567BB6"/>
                </a:solidFill>
                <a:latin typeface="Calibri" panose="020F0502020204030204" pitchFamily="34" charset="0"/>
                <a:cs typeface="Calibri" panose="020F0502020204030204" pitchFamily="34" charset="0"/>
              </a:rPr>
              <a:t> </a:t>
            </a:r>
            <a:r>
              <a:rPr lang="en-US" sz="1400" kern="1200">
                <a:solidFill>
                  <a:prstClr val="black"/>
                </a:solidFill>
                <a:latin typeface="Calibri" panose="020F0502020204030204" pitchFamily="34" charset="0"/>
                <a:cs typeface="Calibri" panose="020F0502020204030204" pitchFamily="34" charset="0"/>
              </a:rPr>
              <a:t>as t</a:t>
            </a:r>
            <a:r>
              <a:rPr kumimoji="0" lang="en-US" sz="1400" b="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he </a:t>
            </a:r>
            <a:r>
              <a:rPr lang="en-US" sz="1400" b="1">
                <a:solidFill>
                  <a:srgbClr val="567BB6"/>
                </a:solidFill>
                <a:latin typeface="Calibri" panose="020F0502020204030204" pitchFamily="34" charset="0"/>
                <a:cs typeface="Calibri" panose="020F0502020204030204" pitchFamily="34" charset="0"/>
              </a:rPr>
              <a:t>Guide</a:t>
            </a:r>
            <a:r>
              <a:rPr lang="en-US" sz="1400" kern="1200">
                <a:solidFill>
                  <a:prstClr val="black"/>
                </a:solidFill>
                <a:latin typeface="Calibri" panose="020F0502020204030204" pitchFamily="34" charset="0"/>
                <a:cs typeface="Calibri" panose="020F0502020204030204" pitchFamily="34" charset="0"/>
              </a:rPr>
              <a:t> </a:t>
            </a:r>
            <a:r>
              <a:rPr kumimoji="0" lang="en-US" sz="1400" b="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addresses </a:t>
            </a:r>
            <a:r>
              <a:rPr kumimoji="0" lang="en-US" sz="1400" i="0" u="none" strike="noStrike" kern="1200" cap="none" spc="0" normalizeH="0" baseline="0" noProof="0">
                <a:ln>
                  <a:noFill/>
                </a:ln>
                <a:effectLst/>
                <a:uLnTx/>
                <a:uFillTx/>
                <a:latin typeface="Calibri" panose="020F0502020204030204" pitchFamily="34" charset="0"/>
                <a:cs typeface="Calibri" panose="020F0502020204030204" pitchFamily="34" charset="0"/>
              </a:rPr>
              <a:t>the </a:t>
            </a:r>
            <a:r>
              <a:rPr lang="en-US" sz="1400" kern="1200">
                <a:latin typeface="Calibri" panose="020F0502020204030204" pitchFamily="34" charset="0"/>
                <a:cs typeface="Calibri" panose="020F0502020204030204" pitchFamily="34" charset="0"/>
              </a:rPr>
              <a:t>“</a:t>
            </a:r>
            <a:r>
              <a:rPr lang="en-US" sz="1400" b="1">
                <a:solidFill>
                  <a:srgbClr val="567BB6"/>
                </a:solidFill>
                <a:latin typeface="Calibri" panose="020F0502020204030204" pitchFamily="34" charset="0"/>
                <a:cs typeface="Calibri" panose="020F0502020204030204" pitchFamily="34" charset="0"/>
              </a:rPr>
              <a:t>how</a:t>
            </a:r>
            <a:r>
              <a:rPr lang="en-US" sz="1400" kern="1200">
                <a:latin typeface="Calibri" panose="020F0502020204030204" pitchFamily="34" charset="0"/>
                <a:cs typeface="Calibri" panose="020F0502020204030204" pitchFamily="34" charset="0"/>
              </a:rPr>
              <a:t>”</a:t>
            </a:r>
            <a:r>
              <a:rPr lang="en-US" sz="1400" b="1">
                <a:solidFill>
                  <a:srgbClr val="567BB6"/>
                </a:solidFill>
                <a:latin typeface="Calibri" panose="020F0502020204030204" pitchFamily="34" charset="0"/>
                <a:cs typeface="Calibri" panose="020F0502020204030204" pitchFamily="34" charset="0"/>
              </a:rPr>
              <a:t> </a:t>
            </a:r>
            <a:r>
              <a:rPr kumimoji="0" lang="en-US" sz="1400" b="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of external data sharing, while</a:t>
            </a:r>
            <a:r>
              <a:rPr lang="en-US" sz="1400" kern="1200">
                <a:solidFill>
                  <a:prstClr val="black"/>
                </a:solidFill>
                <a:latin typeface="Calibri" panose="020F0502020204030204" pitchFamily="34" charset="0"/>
                <a:cs typeface="Calibri" panose="020F0502020204030204" pitchFamily="34" charset="0"/>
              </a:rPr>
              <a:t> the </a:t>
            </a:r>
            <a:r>
              <a:rPr lang="en-US" sz="1400" b="1">
                <a:solidFill>
                  <a:srgbClr val="567BB6"/>
                </a:solidFill>
                <a:latin typeface="Calibri" panose="020F0502020204030204" pitchFamily="34" charset="0"/>
                <a:cs typeface="Calibri" panose="020F0502020204030204" pitchFamily="34" charset="0"/>
              </a:rPr>
              <a:t>Policy</a:t>
            </a:r>
            <a:r>
              <a:rPr lang="en-US" sz="1400" kern="1200">
                <a:solidFill>
                  <a:prstClr val="black"/>
                </a:solidFill>
                <a:latin typeface="Calibri" panose="020F0502020204030204" pitchFamily="34" charset="0"/>
                <a:cs typeface="Calibri" panose="020F0502020204030204" pitchFamily="34" charset="0"/>
              </a:rPr>
              <a:t> address the </a:t>
            </a:r>
            <a:r>
              <a:rPr lang="en-US" sz="1400" kern="1200">
                <a:latin typeface="Calibri" panose="020F0502020204030204" pitchFamily="34" charset="0"/>
                <a:cs typeface="Calibri" panose="020F0502020204030204" pitchFamily="34" charset="0"/>
              </a:rPr>
              <a:t>“</a:t>
            </a:r>
            <a:r>
              <a:rPr lang="en-US" sz="1400" b="1">
                <a:solidFill>
                  <a:srgbClr val="567BB6"/>
                </a:solidFill>
                <a:latin typeface="Calibri" panose="020F0502020204030204" pitchFamily="34" charset="0"/>
                <a:cs typeface="Calibri" panose="020F0502020204030204" pitchFamily="34" charset="0"/>
              </a:rPr>
              <a:t>what</a:t>
            </a:r>
            <a:r>
              <a:rPr lang="en-US" sz="1400" kern="1200">
                <a:latin typeface="Calibri" panose="020F0502020204030204" pitchFamily="34" charset="0"/>
                <a:cs typeface="Calibri" panose="020F0502020204030204" pitchFamily="34" charset="0"/>
              </a:rPr>
              <a:t>”</a:t>
            </a:r>
            <a:r>
              <a:rPr lang="en-US" sz="1400" b="1">
                <a:solidFill>
                  <a:srgbClr val="567BB6"/>
                </a:solidFill>
                <a:latin typeface="Calibri" panose="020F0502020204030204" pitchFamily="34" charset="0"/>
                <a:cs typeface="Calibri" panose="020F0502020204030204" pitchFamily="34" charset="0"/>
              </a:rPr>
              <a:t> </a:t>
            </a:r>
            <a:r>
              <a:rPr lang="en-US" sz="1400" kern="1200">
                <a:solidFill>
                  <a:prstClr val="black"/>
                </a:solidFill>
                <a:latin typeface="Calibri" panose="020F0502020204030204" pitchFamily="34" charset="0"/>
                <a:cs typeface="Calibri" panose="020F0502020204030204" pitchFamily="34" charset="0"/>
              </a:rPr>
              <a:t>and </a:t>
            </a:r>
            <a:r>
              <a:rPr lang="en-US" sz="1400" kern="1200">
                <a:latin typeface="Calibri" panose="020F0502020204030204" pitchFamily="34" charset="0"/>
                <a:cs typeface="Calibri" panose="020F0502020204030204" pitchFamily="34" charset="0"/>
              </a:rPr>
              <a:t>“</a:t>
            </a:r>
            <a:r>
              <a:rPr lang="en-US" sz="1400" b="1">
                <a:solidFill>
                  <a:srgbClr val="567BB6"/>
                </a:solidFill>
                <a:latin typeface="Calibri" panose="020F0502020204030204" pitchFamily="34" charset="0"/>
                <a:cs typeface="Calibri" panose="020F0502020204030204" pitchFamily="34" charset="0"/>
              </a:rPr>
              <a:t>why</a:t>
            </a:r>
            <a:r>
              <a:rPr lang="en-US" sz="1400" kern="1200">
                <a:latin typeface="Calibri" panose="020F0502020204030204" pitchFamily="34" charset="0"/>
                <a:cs typeface="Calibri" panose="020F0502020204030204" pitchFamily="34" charset="0"/>
              </a:rPr>
              <a:t>” of external data sharing. </a:t>
            </a:r>
            <a:endParaRPr lang="en-US" sz="1400">
              <a:latin typeface="Calibri" panose="020F0502020204030204" pitchFamily="34" charset="0"/>
              <a:cs typeface="Calibri" panose="020F0502020204030204" pitchFamily="34" charset="0"/>
            </a:endParaRPr>
          </a:p>
          <a:p>
            <a:endParaRPr lang="en-CA"/>
          </a:p>
        </p:txBody>
      </p:sp>
    </p:spTree>
    <p:extLst>
      <p:ext uri="{BB962C8B-B14F-4D97-AF65-F5344CB8AC3E}">
        <p14:creationId xmlns:p14="http://schemas.microsoft.com/office/powerpoint/2010/main" val="2200085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E6E67D-2F69-591F-6B44-C316480D5AA6}"/>
              </a:ext>
            </a:extLst>
          </p:cNvPr>
          <p:cNvSpPr txBox="1">
            <a:spLocks noGrp="1"/>
          </p:cNvSpPr>
          <p:nvPr>
            <p:ph type="title" idx="4294967295"/>
          </p:nvPr>
        </p:nvSpPr>
        <p:spPr>
          <a:xfrm>
            <a:off x="228599" y="112678"/>
            <a:ext cx="7481047" cy="4801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Developing the</a:t>
            </a:r>
            <a:r>
              <a:rPr kumimoji="0" lang="en-US" sz="2800" b="1" i="1"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 Policy:</a:t>
            </a:r>
            <a:r>
              <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 Engagement </a:t>
            </a:r>
            <a:endParaRPr kumimoji="0" lang="en-CA" sz="28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 name="Content Placeholder 1">
            <a:extLst>
              <a:ext uri="{FF2B5EF4-FFF2-40B4-BE49-F238E27FC236}">
                <a16:creationId xmlns:a16="http://schemas.microsoft.com/office/drawing/2014/main" id="{6E6FB9B3-0B4F-1B49-0675-25000618CA97}"/>
              </a:ext>
            </a:extLst>
          </p:cNvPr>
          <p:cNvSpPr>
            <a:spLocks noGrp="1"/>
          </p:cNvSpPr>
          <p:nvPr>
            <p:ph idx="1"/>
          </p:nvPr>
        </p:nvSpPr>
        <p:spPr>
          <a:xfrm>
            <a:off x="485335" y="977152"/>
            <a:ext cx="7589520" cy="2266631"/>
          </a:xfrm>
        </p:spPr>
        <p:txBody>
          <a:bodyPr/>
          <a:lstStyle/>
          <a:p>
            <a:pPr>
              <a:spcAft>
                <a:spcPts val="0"/>
              </a:spcAft>
            </a:pPr>
            <a:r>
              <a:rPr lang="en-US" sz="1400">
                <a:latin typeface="Calibri" panose="020F0502020204030204" pitchFamily="34" charset="0"/>
                <a:cs typeface="Calibri" panose="020F0502020204030204" pitchFamily="34" charset="0"/>
              </a:rPr>
              <a:t>In the development of this </a:t>
            </a:r>
            <a:r>
              <a:rPr kumimoji="0" lang="en-US" sz="1400" b="1" i="1" u="none" strike="noStrike" kern="1200" cap="none" spc="0" normalizeH="0" baseline="0" noProof="0">
                <a:ln>
                  <a:noFill/>
                </a:ln>
                <a:solidFill>
                  <a:srgbClr val="567BB6"/>
                </a:solidFill>
                <a:effectLst/>
                <a:uLnTx/>
                <a:uFillTx/>
                <a:latin typeface="Calibri" panose="020F0502020204030204" pitchFamily="34" charset="0"/>
                <a:cs typeface="Calibri" panose="020F0502020204030204" pitchFamily="34" charset="0"/>
              </a:rPr>
              <a:t>Policy on External Data Sharing</a:t>
            </a:r>
            <a:r>
              <a:rPr lang="en-US" sz="1400">
                <a:latin typeface="Calibri" panose="020F0502020204030204" pitchFamily="34" charset="0"/>
                <a:cs typeface="Calibri" panose="020F0502020204030204" pitchFamily="34" charset="0"/>
              </a:rPr>
              <a:t>, ISC is committed to engage with Indigenous governments and organizations, and other external stakeholders. </a:t>
            </a:r>
          </a:p>
          <a:p>
            <a:pPr>
              <a:spcAft>
                <a:spcPts val="0"/>
              </a:spcAft>
            </a:pPr>
            <a:endParaRPr lang="en-US" sz="1400">
              <a:latin typeface="Calibri" panose="020F0502020204030204" pitchFamily="34" charset="0"/>
              <a:cs typeface="Calibri" panose="020F0502020204030204" pitchFamily="34" charset="0"/>
            </a:endParaRPr>
          </a:p>
          <a:p>
            <a:pPr>
              <a:spcAft>
                <a:spcPts val="0"/>
              </a:spcAft>
            </a:pPr>
            <a:r>
              <a:rPr lang="en-US" sz="1400">
                <a:latin typeface="Calibri" panose="020F0502020204030204" pitchFamily="34" charset="0"/>
                <a:cs typeface="Calibri" panose="020F0502020204030204" pitchFamily="34" charset="0"/>
              </a:rPr>
              <a:t>In doing so, we will have the </a:t>
            </a:r>
            <a:r>
              <a:rPr lang="en-US" sz="1400" i="1">
                <a:latin typeface="Calibri" panose="020F0502020204030204" pitchFamily="34" charset="0"/>
                <a:cs typeface="Calibri" panose="020F0502020204030204" pitchFamily="34" charset="0"/>
              </a:rPr>
              <a:t>Policy</a:t>
            </a:r>
            <a:r>
              <a:rPr lang="en-US" sz="1400">
                <a:latin typeface="Calibri" panose="020F0502020204030204" pitchFamily="34" charset="0"/>
                <a:cs typeface="Calibri" panose="020F0502020204030204" pitchFamily="34" charset="0"/>
              </a:rPr>
              <a:t> be </a:t>
            </a:r>
            <a:r>
              <a:rPr lang="en-US" sz="1400" b="1">
                <a:solidFill>
                  <a:srgbClr val="567BB6"/>
                </a:solidFill>
                <a:latin typeface="Calibri" panose="020F0502020204030204" pitchFamily="34" charset="0"/>
                <a:cs typeface="Calibri" panose="020F0502020204030204" pitchFamily="34" charset="0"/>
              </a:rPr>
              <a:t>guided by First Nations, Inuit, and Métis-driven principles and objectives</a:t>
            </a:r>
            <a:r>
              <a:rPr lang="en-US" sz="1400">
                <a:latin typeface="Calibri" panose="020F0502020204030204" pitchFamily="34" charset="0"/>
                <a:cs typeface="Calibri" panose="020F0502020204030204" pitchFamily="34" charset="0"/>
              </a:rPr>
              <a:t>, so that we meet the expectations of Indigenous governments and organizations, and other external parties, when it comes to the sharing of data. </a:t>
            </a:r>
          </a:p>
          <a:p>
            <a:pPr>
              <a:spcAft>
                <a:spcPts val="0"/>
              </a:spcAft>
            </a:pPr>
            <a:endParaRPr lang="en-US" sz="1400">
              <a:latin typeface="Calibri" panose="020F0502020204030204" pitchFamily="34" charset="0"/>
              <a:cs typeface="Calibri" panose="020F0502020204030204" pitchFamily="34" charset="0"/>
            </a:endParaRPr>
          </a:p>
          <a:p>
            <a:pPr>
              <a:spcAft>
                <a:spcPts val="0"/>
              </a:spcAft>
            </a:pPr>
            <a:r>
              <a:rPr lang="en-US" sz="1400">
                <a:latin typeface="Calibri" panose="020F0502020204030204" pitchFamily="34" charset="0"/>
                <a:cs typeface="Calibri" panose="020F0502020204030204" pitchFamily="34" charset="0"/>
              </a:rPr>
              <a:t>We are planning to </a:t>
            </a:r>
            <a:r>
              <a:rPr lang="en-US" sz="1400" b="1">
                <a:solidFill>
                  <a:srgbClr val="567BB6"/>
                </a:solidFill>
                <a:latin typeface="Calibri" panose="020F0502020204030204" pitchFamily="34" charset="0"/>
                <a:cs typeface="Calibri" panose="020F0502020204030204" pitchFamily="34" charset="0"/>
              </a:rPr>
              <a:t>launch a multi-stage engagement process </a:t>
            </a:r>
            <a:r>
              <a:rPr lang="en-US" sz="1400">
                <a:latin typeface="Calibri" panose="020F0502020204030204" pitchFamily="34" charset="0"/>
                <a:cs typeface="Calibri" panose="020F0502020204030204" pitchFamily="34" charset="0"/>
              </a:rPr>
              <a:t>with First Nations, Inuit, and Métis governments and organizations by this summer, 2024. </a:t>
            </a:r>
          </a:p>
          <a:p>
            <a:endParaRPr lang="en-CA"/>
          </a:p>
        </p:txBody>
      </p:sp>
    </p:spTree>
    <p:extLst>
      <p:ext uri="{BB962C8B-B14F-4D97-AF65-F5344CB8AC3E}">
        <p14:creationId xmlns:p14="http://schemas.microsoft.com/office/powerpoint/2010/main" val="1630522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AF327B5F-1EB5-AFA7-110F-80BAB87E51F6}"/>
              </a:ext>
            </a:extLst>
          </p:cNvPr>
          <p:cNvSpPr txBox="1">
            <a:spLocks noGrp="1"/>
          </p:cNvSpPr>
          <p:nvPr>
            <p:ph type="title" idx="4294967295"/>
          </p:nvPr>
        </p:nvSpPr>
        <p:spPr bwMode="auto">
          <a:xfrm>
            <a:off x="89648" y="123824"/>
            <a:ext cx="8785411" cy="476250"/>
          </a:xfrm>
          <a:prstGeom prst="rect">
            <a:avLst/>
          </a:prstGeom>
          <a:noFill/>
          <a:ln>
            <a:noFill/>
            <a:prstDash/>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lvl1pPr algn="l" rtl="0" eaLnBrk="1" fontAlgn="base" hangingPunct="1">
              <a:lnSpc>
                <a:spcPts val="2400"/>
              </a:lnSpc>
              <a:spcBef>
                <a:spcPct val="0"/>
              </a:spcBef>
              <a:spcAft>
                <a:spcPct val="0"/>
              </a:spcAft>
              <a:defRPr sz="2400" b="1" baseline="0">
                <a:solidFill>
                  <a:srgbClr val="000000"/>
                </a:solidFill>
                <a:latin typeface="+mj-lt"/>
                <a:ea typeface="+mj-ea"/>
                <a:cs typeface="+mj-cs"/>
              </a:defRPr>
            </a:lvl1pPr>
            <a:lvl2pPr algn="l" rtl="0" eaLnBrk="1" fontAlgn="base" hangingPunct="1">
              <a:lnSpc>
                <a:spcPts val="2400"/>
              </a:lnSpc>
              <a:spcBef>
                <a:spcPct val="0"/>
              </a:spcBef>
              <a:spcAft>
                <a:spcPct val="0"/>
              </a:spcAft>
              <a:defRPr sz="2400" b="1">
                <a:solidFill>
                  <a:srgbClr val="000000"/>
                </a:solidFill>
                <a:latin typeface="Arial" charset="0"/>
              </a:defRPr>
            </a:lvl2pPr>
            <a:lvl3pPr algn="l" rtl="0" eaLnBrk="1" fontAlgn="base" hangingPunct="1">
              <a:lnSpc>
                <a:spcPts val="2400"/>
              </a:lnSpc>
              <a:spcBef>
                <a:spcPct val="0"/>
              </a:spcBef>
              <a:spcAft>
                <a:spcPct val="0"/>
              </a:spcAft>
              <a:defRPr sz="2400" b="1">
                <a:solidFill>
                  <a:srgbClr val="000000"/>
                </a:solidFill>
                <a:latin typeface="Arial" charset="0"/>
              </a:defRPr>
            </a:lvl3pPr>
            <a:lvl4pPr algn="l" rtl="0" eaLnBrk="1" fontAlgn="base" hangingPunct="1">
              <a:lnSpc>
                <a:spcPts val="2400"/>
              </a:lnSpc>
              <a:spcBef>
                <a:spcPct val="0"/>
              </a:spcBef>
              <a:spcAft>
                <a:spcPct val="0"/>
              </a:spcAft>
              <a:defRPr sz="2400" b="1">
                <a:solidFill>
                  <a:srgbClr val="000000"/>
                </a:solidFill>
                <a:latin typeface="Arial" charset="0"/>
              </a:defRPr>
            </a:lvl4pPr>
            <a:lvl5pPr algn="l" rtl="0" eaLnBrk="1" fontAlgn="base" hangingPunct="1">
              <a:lnSpc>
                <a:spcPts val="2400"/>
              </a:lnSpc>
              <a:spcBef>
                <a:spcPct val="0"/>
              </a:spcBef>
              <a:spcAft>
                <a:spcPct val="0"/>
              </a:spcAft>
              <a:defRPr sz="2400" b="1">
                <a:solidFill>
                  <a:srgbClr val="000000"/>
                </a:solidFill>
                <a:latin typeface="Arial" charset="0"/>
              </a:defRPr>
            </a:lvl5pPr>
            <a:lvl6pPr marL="457200" algn="l" rtl="0" eaLnBrk="1" fontAlgn="base" hangingPunct="1">
              <a:lnSpc>
                <a:spcPts val="2400"/>
              </a:lnSpc>
              <a:spcBef>
                <a:spcPct val="0"/>
              </a:spcBef>
              <a:spcAft>
                <a:spcPct val="0"/>
              </a:spcAft>
              <a:defRPr sz="2400" b="1">
                <a:solidFill>
                  <a:srgbClr val="000000"/>
                </a:solidFill>
                <a:latin typeface="Arial" charset="0"/>
              </a:defRPr>
            </a:lvl6pPr>
            <a:lvl7pPr marL="914400" algn="l" rtl="0" eaLnBrk="1" fontAlgn="base" hangingPunct="1">
              <a:lnSpc>
                <a:spcPts val="2400"/>
              </a:lnSpc>
              <a:spcBef>
                <a:spcPct val="0"/>
              </a:spcBef>
              <a:spcAft>
                <a:spcPct val="0"/>
              </a:spcAft>
              <a:defRPr sz="2400" b="1">
                <a:solidFill>
                  <a:srgbClr val="000000"/>
                </a:solidFill>
                <a:latin typeface="Arial" charset="0"/>
              </a:defRPr>
            </a:lvl7pPr>
            <a:lvl8pPr marL="1371600" algn="l" rtl="0" eaLnBrk="1" fontAlgn="base" hangingPunct="1">
              <a:lnSpc>
                <a:spcPts val="2400"/>
              </a:lnSpc>
              <a:spcBef>
                <a:spcPct val="0"/>
              </a:spcBef>
              <a:spcAft>
                <a:spcPct val="0"/>
              </a:spcAft>
              <a:defRPr sz="2400" b="1">
                <a:solidFill>
                  <a:srgbClr val="000000"/>
                </a:solidFill>
                <a:latin typeface="Arial" charset="0"/>
              </a:defRPr>
            </a:lvl8pPr>
            <a:lvl9pPr marL="1828800" algn="l" rtl="0" eaLnBrk="1" fontAlgn="base" hangingPunct="1">
              <a:lnSpc>
                <a:spcPts val="2400"/>
              </a:lnSpc>
              <a:spcBef>
                <a:spcPct val="0"/>
              </a:spcBef>
              <a:spcAft>
                <a:spcPct val="0"/>
              </a:spcAft>
              <a:defRPr sz="2400" b="1">
                <a:solidFill>
                  <a:srgbClr val="000000"/>
                </a:solidFill>
                <a:latin typeface="Arial" charset="0"/>
              </a:defRPr>
            </a:lvl9pPr>
          </a:lstStyle>
          <a:p>
            <a:pPr marL="0" marR="0" lvl="0" indent="0" algn="l" defTabSz="914400" rtl="0" eaLnBrk="1" fontAlgn="base" latinLnBrk="0" hangingPunct="1">
              <a:lnSpc>
                <a:spcPts val="2400"/>
              </a:lnSpc>
              <a:spcBef>
                <a:spcPct val="0"/>
              </a:spcBef>
              <a:spcAft>
                <a:spcPct val="0"/>
              </a:spcAft>
              <a:buClrTx/>
              <a:buSzTx/>
              <a:buFontTx/>
              <a:buNone/>
              <a:tabLst/>
              <a:defRPr/>
            </a:pPr>
            <a:r>
              <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mj-ea"/>
                <a:cs typeface="Calibri" panose="020F0502020204030204" pitchFamily="34" charset="0"/>
              </a:rPr>
              <a:t> Supporting external data sharing: Data governance at ISC</a:t>
            </a:r>
          </a:p>
        </p:txBody>
      </p:sp>
      <p:sp>
        <p:nvSpPr>
          <p:cNvPr id="4" name="TextBox 3">
            <a:extLst>
              <a:ext uri="{FF2B5EF4-FFF2-40B4-BE49-F238E27FC236}">
                <a16:creationId xmlns:a16="http://schemas.microsoft.com/office/drawing/2014/main" id="{2B446184-1217-1A39-07AF-8C2A832CCBF6}"/>
              </a:ext>
            </a:extLst>
          </p:cNvPr>
          <p:cNvSpPr txBox="1"/>
          <p:nvPr/>
        </p:nvSpPr>
        <p:spPr>
          <a:xfrm>
            <a:off x="89648" y="827759"/>
            <a:ext cx="3786000" cy="3942618"/>
          </a:xfrm>
          <a:prstGeom prst="rect">
            <a:avLst/>
          </a:prstGeom>
          <a:noFill/>
        </p:spPr>
        <p:txBody>
          <a:bodyPr wrap="square">
            <a:spAutoFit/>
          </a:bodyPr>
          <a:lstStyle/>
          <a:p>
            <a:pPr marL="285750" lvl="0" indent="-285750">
              <a:spcAft>
                <a:spcPts val="0"/>
              </a:spcAft>
              <a:buFont typeface="Arial" panose="020B0604020202020204" pitchFamily="34" charset="0"/>
              <a:buChar char="•"/>
            </a:pPr>
            <a:r>
              <a:rPr lang="en-US" sz="1400">
                <a:latin typeface="Calibri" panose="020F0502020204030204" pitchFamily="34" charset="0"/>
                <a:cs typeface="Calibri" panose="020F0502020204030204" pitchFamily="34" charset="0"/>
              </a:rPr>
              <a:t>External</a:t>
            </a:r>
            <a:r>
              <a:rPr kumimoji="0" lang="en-US"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 data sharing relies on </a:t>
            </a:r>
            <a:r>
              <a:rPr lang="en-US" sz="1400" b="1" kern="1200">
                <a:solidFill>
                  <a:srgbClr val="567BB6"/>
                </a:solidFill>
                <a:latin typeface="Calibri" panose="020F0502020204030204" pitchFamily="34" charset="0"/>
                <a:cs typeface="Calibri" panose="020F0502020204030204" pitchFamily="34" charset="0"/>
              </a:rPr>
              <a:t>mature departmental data stewardship and data governance processes</a:t>
            </a:r>
            <a:r>
              <a:rPr kumimoji="0" lang="en-US"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 </a:t>
            </a:r>
          </a:p>
          <a:p>
            <a:pPr marL="285750" lvl="0" indent="-285750">
              <a:spcAft>
                <a:spcPts val="0"/>
              </a:spcAft>
              <a:buFont typeface="Arial" panose="020B0604020202020204" pitchFamily="34" charset="0"/>
              <a:buChar char="•"/>
            </a:pPr>
            <a:endParaRPr kumimoji="0" lang="en-US" sz="10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285750" lvl="0" indent="-285750">
              <a:spcAft>
                <a:spcPts val="0"/>
              </a:spcAft>
              <a:buFont typeface="Arial" panose="020B0604020202020204" pitchFamily="34" charset="0"/>
              <a:buChar char="•"/>
            </a:pPr>
            <a:r>
              <a:rPr kumimoji="0" lang="en-US"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This diagram show the many committees that form part of this integral governance structure. </a:t>
            </a:r>
          </a:p>
          <a:p>
            <a:pPr marL="285750" lvl="0" indent="-285750">
              <a:spcAft>
                <a:spcPts val="0"/>
              </a:spcAft>
              <a:buFont typeface="Arial" panose="020B0604020202020204" pitchFamily="34" charset="0"/>
              <a:buChar char="•"/>
            </a:pPr>
            <a:endParaRPr kumimoji="0" lang="en-US" sz="10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285750" lvl="0" indent="-285750">
              <a:spcAft>
                <a:spcPts val="0"/>
              </a:spcAft>
              <a:buFont typeface="Arial" panose="020B0604020202020204" pitchFamily="34" charset="0"/>
              <a:buChar char="•"/>
            </a:pPr>
            <a:r>
              <a:rPr kumimoji="0" lang="en-US"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There is a committee working to </a:t>
            </a:r>
            <a:r>
              <a:rPr kumimoji="0" lang="en-US" sz="1400" b="1" i="0" u="none" strike="noStrike" kern="0" cap="none" spc="0" normalizeH="0" baseline="0" noProof="0">
                <a:ln>
                  <a:noFill/>
                </a:ln>
                <a:solidFill>
                  <a:srgbClr val="567BB6"/>
                </a:solidFill>
                <a:effectLst/>
                <a:uLnTx/>
                <a:uFillTx/>
                <a:latin typeface="Calibri" panose="020F0502020204030204" pitchFamily="34" charset="0"/>
                <a:cs typeface="Calibri" panose="020F0502020204030204" pitchFamily="34" charset="0"/>
              </a:rPr>
              <a:t>implement strong data governance structures </a:t>
            </a:r>
            <a:r>
              <a:rPr kumimoji="0" lang="en-US"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at ISC </a:t>
            </a:r>
            <a:r>
              <a:rPr lang="en-US" sz="1400">
                <a:solidFill>
                  <a:srgbClr val="000000"/>
                </a:solidFill>
                <a:latin typeface="Calibri" panose="020F0502020204030204" pitchFamily="34" charset="0"/>
                <a:cs typeface="Calibri" panose="020F0502020204030204" pitchFamily="34" charset="0"/>
              </a:rPr>
              <a:t>that will help ensure proper oversight over data practices.</a:t>
            </a:r>
          </a:p>
          <a:p>
            <a:pPr marL="285750" lvl="0" indent="-285750">
              <a:spcAft>
                <a:spcPts val="0"/>
              </a:spcAft>
              <a:buFont typeface="Arial" panose="020B0604020202020204" pitchFamily="34" charset="0"/>
              <a:buChar char="•"/>
            </a:pPr>
            <a:endParaRPr lang="en-US" sz="1000">
              <a:solidFill>
                <a:srgbClr val="000000"/>
              </a:solidFill>
              <a:latin typeface="Calibri" panose="020F0502020204030204" pitchFamily="34" charset="0"/>
              <a:cs typeface="Calibri" panose="020F0502020204030204" pitchFamily="34" charset="0"/>
            </a:endParaRPr>
          </a:p>
          <a:p>
            <a:pPr marL="285750" lvl="0" indent="-285750">
              <a:spcAft>
                <a:spcPts val="0"/>
              </a:spcAft>
              <a:buFont typeface="Arial" panose="020B0604020202020204" pitchFamily="34" charset="0"/>
              <a:buChar char="•"/>
            </a:pPr>
            <a:r>
              <a:rPr lang="en-US" sz="1400">
                <a:solidFill>
                  <a:srgbClr val="000000"/>
                </a:solidFill>
                <a:latin typeface="Calibri" panose="020F0502020204030204" pitchFamily="34" charset="0"/>
                <a:cs typeface="Calibri" panose="020F0502020204030204" pitchFamily="34" charset="0"/>
              </a:rPr>
              <a:t>This broader governance structure is critical for the success of ISC’s work under the Transformational Approach to Indigenous Data.</a:t>
            </a:r>
          </a:p>
          <a:p>
            <a:pPr marL="285750" lvl="0" indent="-285750">
              <a:spcAft>
                <a:spcPts val="0"/>
              </a:spcAft>
              <a:buFont typeface="Arial" panose="020B0604020202020204" pitchFamily="34" charset="0"/>
              <a:buChar char="•"/>
            </a:pPr>
            <a:endParaRPr lang="en-US" sz="1000">
              <a:solidFill>
                <a:srgbClr val="000000"/>
              </a:solidFill>
              <a:latin typeface="Calibri" panose="020F0502020204030204" pitchFamily="34" charset="0"/>
              <a:cs typeface="Calibri" panose="020F0502020204030204" pitchFamily="34" charset="0"/>
            </a:endParaRPr>
          </a:p>
          <a:p>
            <a:pPr marL="285750" lvl="0" indent="-285750">
              <a:spcAft>
                <a:spcPts val="0"/>
              </a:spcAft>
              <a:buFont typeface="Arial" panose="020B0604020202020204" pitchFamily="34" charset="0"/>
              <a:buChar char="•"/>
            </a:pPr>
            <a:r>
              <a:rPr lang="en-US" sz="1400">
                <a:solidFill>
                  <a:srgbClr val="000000"/>
                </a:solidFill>
                <a:latin typeface="Calibri" panose="020F0502020204030204" pitchFamily="34" charset="0"/>
                <a:cs typeface="Calibri" panose="020F0502020204030204" pitchFamily="34" charset="0"/>
              </a:rPr>
              <a:t>We leverage this broader governance structure to </a:t>
            </a:r>
            <a:r>
              <a:rPr kumimoji="0" lang="en-US" sz="1400" b="1" i="0" u="none" strike="noStrike" kern="0" cap="none" spc="0" normalizeH="0" baseline="0" noProof="0">
                <a:ln>
                  <a:noFill/>
                </a:ln>
                <a:solidFill>
                  <a:srgbClr val="567BB6"/>
                </a:solidFill>
                <a:effectLst/>
                <a:uLnTx/>
                <a:uFillTx/>
                <a:latin typeface="Calibri" panose="020F0502020204030204" pitchFamily="34" charset="0"/>
                <a:cs typeface="Calibri" panose="020F0502020204030204" pitchFamily="34" charset="0"/>
              </a:rPr>
              <a:t>communicate and seek feedback </a:t>
            </a:r>
            <a:r>
              <a:rPr kumimoji="0" lang="en-US"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on key decision points and deliverables</a:t>
            </a:r>
            <a:r>
              <a:rPr lang="en-US" sz="1400" kern="0">
                <a:solidFill>
                  <a:srgbClr val="000000"/>
                </a:solidFill>
                <a:latin typeface="Calibri" panose="020F0502020204030204" pitchFamily="34" charset="0"/>
                <a:cs typeface="Calibri" panose="020F0502020204030204" pitchFamily="34" charset="0"/>
              </a:rPr>
              <a:t>. </a:t>
            </a:r>
            <a:endParaRPr lang="en-US" sz="1400">
              <a:solidFill>
                <a:srgbClr val="000000"/>
              </a:solidFill>
            </a:endParaRPr>
          </a:p>
        </p:txBody>
      </p:sp>
      <p:pic>
        <p:nvPicPr>
          <p:cNvPr id="6" name="Content Placeholder 4" descr="Indigenous Service Canada Data Governance Model, explaining the involvement of data governance and data management.">
            <a:extLst>
              <a:ext uri="{FF2B5EF4-FFF2-40B4-BE49-F238E27FC236}">
                <a16:creationId xmlns:a16="http://schemas.microsoft.com/office/drawing/2014/main" id="{B2034BF8-5C85-11C0-1833-E2A3AA0362FA}"/>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098114" y="872168"/>
            <a:ext cx="4894373" cy="4147508"/>
          </a:xfrm>
          <a:prstGeom prst="rect">
            <a:avLst/>
          </a:prstGeom>
          <a:ln w="3175">
            <a:noFill/>
          </a:ln>
        </p:spPr>
      </p:pic>
    </p:spTree>
    <p:extLst>
      <p:ext uri="{BB962C8B-B14F-4D97-AF65-F5344CB8AC3E}">
        <p14:creationId xmlns:p14="http://schemas.microsoft.com/office/powerpoint/2010/main" val="2348146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9346DA-FEFB-4C7A-8274-C03D98F2057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DC00F8A-52F7-0030-200B-2530A1751723}"/>
              </a:ext>
            </a:extLst>
          </p:cNvPr>
          <p:cNvSpPr>
            <a:spLocks noGrp="1"/>
          </p:cNvSpPr>
          <p:nvPr>
            <p:ph type="title" idx="4294967295"/>
          </p:nvPr>
        </p:nvSpPr>
        <p:spPr>
          <a:xfrm>
            <a:off x="228600" y="339285"/>
            <a:ext cx="9030661" cy="360452"/>
          </a:xfrm>
          <a:noFill/>
          <a:ln>
            <a:noFill/>
          </a:ln>
        </p:spPr>
        <p:txBody>
          <a:bodyPr vert="horz" wrap="square" lIns="0" tIns="0" rIns="0" bIns="0" numCol="1" anchor="ctr" anchorCtr="0" compatLnSpc="1">
            <a:prstTxWarp prst="textNoShape">
              <a:avLst/>
            </a:prstTxWarp>
          </a:bodyPr>
          <a:lstStyle/>
          <a:p>
            <a:r>
              <a:rPr lang="en-US" kern="1200">
                <a:solidFill>
                  <a:srgbClr val="FFFFFF"/>
                </a:solidFill>
                <a:latin typeface="Calibri" panose="020F0502020204030204" pitchFamily="34" charset="0"/>
                <a:cs typeface="Calibri" panose="020F0502020204030204" pitchFamily="34" charset="0"/>
              </a:rPr>
              <a:t>Collaborating for Success:</a:t>
            </a:r>
            <a:r>
              <a:rPr lang="en-US" b="1" kern="100">
                <a:solidFill>
                  <a:srgbClr val="FFFFFF"/>
                </a:solidFill>
                <a:effectLst/>
                <a:latin typeface="Calibri" panose="020F0502020204030204" pitchFamily="34" charset="0"/>
                <a:ea typeface="Calibri" panose="020F0502020204030204" pitchFamily="34" charset="0"/>
                <a:cs typeface="Calibri" panose="020F0502020204030204" pitchFamily="34" charset="0"/>
              </a:rPr>
              <a:t> Advancing Indigenous Data Sovereignty</a:t>
            </a:r>
            <a:br>
              <a:rPr lang="en-CA" sz="2000" kern="100">
                <a:effectLst/>
                <a:latin typeface="Calibri" panose="020F0502020204030204" pitchFamily="34" charset="0"/>
                <a:ea typeface="Calibri" panose="020F0502020204030204" pitchFamily="34" charset="0"/>
                <a:cs typeface="Times New Roman" panose="02020603050405020304" pitchFamily="18" charset="0"/>
              </a:rPr>
            </a:br>
            <a:endParaRPr lang="en-US" sz="2800"/>
          </a:p>
        </p:txBody>
      </p:sp>
      <p:sp>
        <p:nvSpPr>
          <p:cNvPr id="2" name="Content Placeholder 1">
            <a:extLst>
              <a:ext uri="{FF2B5EF4-FFF2-40B4-BE49-F238E27FC236}">
                <a16:creationId xmlns:a16="http://schemas.microsoft.com/office/drawing/2014/main" id="{5DE38434-012A-4D20-94DD-38161B0177E1}"/>
              </a:ext>
            </a:extLst>
          </p:cNvPr>
          <p:cNvSpPr>
            <a:spLocks noGrp="1"/>
          </p:cNvSpPr>
          <p:nvPr>
            <p:ph idx="1"/>
          </p:nvPr>
        </p:nvSpPr>
        <p:spPr>
          <a:xfrm>
            <a:off x="228600" y="950258"/>
            <a:ext cx="8465344" cy="4052047"/>
          </a:xfrm>
        </p:spPr>
        <p:txBody>
          <a:bodyPr vert="horz" wrap="square" lIns="0" tIns="0" rIns="0" bIns="0" numCol="1" anchor="t" anchorCtr="0" compatLnSpc="1">
            <a:prstTxWarp prst="textNoShape">
              <a:avLst/>
            </a:prstTxWarp>
            <a:normAutofit fontScale="47500" lnSpcReduction="20000"/>
          </a:bodyPr>
          <a:lstStyle/>
          <a:p>
            <a:pPr marL="0" indent="0">
              <a:lnSpc>
                <a:spcPct val="107000"/>
              </a:lnSpc>
              <a:spcBef>
                <a:spcPts val="600"/>
              </a:spcBef>
              <a:spcAft>
                <a:spcPts val="600"/>
              </a:spcAft>
              <a:buNone/>
            </a:pPr>
            <a:r>
              <a:rPr lang="en-US" sz="3400" kern="100">
                <a:effectLst/>
                <a:latin typeface="Calibri" panose="020F0502020204030204" pitchFamily="34" charset="0"/>
                <a:ea typeface="Calibri" panose="020F0502020204030204" pitchFamily="34" charset="0"/>
                <a:cs typeface="Calibri" panose="020F0502020204030204" pitchFamily="34" charset="0"/>
              </a:rPr>
              <a:t>Improving external data sharing in our Department occurs in the context of </a:t>
            </a:r>
            <a:r>
              <a:rPr lang="en-US" sz="3400" b="1" kern="100">
                <a:solidFill>
                  <a:srgbClr val="567BB6"/>
                </a:solidFill>
                <a:effectLst/>
                <a:latin typeface="Calibri" panose="020F0502020204030204" pitchFamily="34" charset="0"/>
                <a:ea typeface="Calibri" panose="020F0502020204030204" pitchFamily="34" charset="0"/>
                <a:cs typeface="Calibri" panose="020F0502020204030204" pitchFamily="34" charset="0"/>
              </a:rPr>
              <a:t>ISC’s </a:t>
            </a:r>
            <a:r>
              <a:rPr lang="en-CA" sz="3400" b="1" kern="100">
                <a:solidFill>
                  <a:srgbClr val="567BB6"/>
                </a:solidFill>
                <a:effectLst/>
                <a:latin typeface="Calibri" panose="020F0502020204030204" pitchFamily="34" charset="0"/>
                <a:ea typeface="Calibri" panose="020F0502020204030204" pitchFamily="34" charset="0"/>
                <a:cs typeface="Calibri" panose="020F0502020204030204" pitchFamily="34" charset="0"/>
              </a:rPr>
              <a:t>support of broader GOC efforts and commitments </a:t>
            </a:r>
            <a:r>
              <a:rPr lang="en-CA" sz="3400" kern="100">
                <a:effectLst/>
                <a:latin typeface="Calibri" panose="020F0502020204030204" pitchFamily="34" charset="0"/>
                <a:ea typeface="Calibri" panose="020F0502020204030204" pitchFamily="34" charset="0"/>
                <a:cs typeface="Calibri" panose="020F0502020204030204" pitchFamily="34" charset="0"/>
              </a:rPr>
              <a:t>to support Indigenous Data Sovereignty.</a:t>
            </a:r>
            <a:endParaRPr lang="en-CA" sz="3400" kern="1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600"/>
              </a:spcBef>
              <a:spcAft>
                <a:spcPts val="600"/>
              </a:spcAft>
              <a:buNone/>
            </a:pPr>
            <a:r>
              <a:rPr lang="en-CA" sz="3400" kern="100">
                <a:effectLst/>
                <a:latin typeface="Calibri" panose="020F0502020204030204" pitchFamily="34" charset="0"/>
                <a:ea typeface="Calibri" panose="020F0502020204030204" pitchFamily="34" charset="0"/>
                <a:cs typeface="Calibri" panose="020F0502020204030204" pitchFamily="34" charset="0"/>
              </a:rPr>
              <a:t>Some work ISC has been doing in this space includes:</a:t>
            </a:r>
            <a:endParaRPr lang="en-CA" sz="3400" kern="100">
              <a:effectLst/>
              <a:latin typeface="Calibri" panose="020F0502020204030204" pitchFamily="34" charset="0"/>
              <a:ea typeface="Calibri" panose="020F0502020204030204" pitchFamily="34" charset="0"/>
              <a:cs typeface="Times New Roman" panose="02020603050405020304" pitchFamily="18" charset="0"/>
            </a:endParaRPr>
          </a:p>
          <a:p>
            <a:pPr marL="722312" indent="-457200">
              <a:lnSpc>
                <a:spcPct val="107000"/>
              </a:lnSpc>
              <a:spcBef>
                <a:spcPts val="600"/>
              </a:spcBef>
              <a:spcAft>
                <a:spcPts val="600"/>
              </a:spcAft>
              <a:buSzPct val="134000"/>
            </a:pPr>
            <a:r>
              <a:rPr lang="en-CA" sz="3400" kern="100">
                <a:effectLst/>
                <a:latin typeface="Calibri" panose="020F0502020204030204" pitchFamily="34" charset="0"/>
                <a:ea typeface="Calibri" panose="020F0502020204030204" pitchFamily="34" charset="0"/>
                <a:cs typeface="Calibri" panose="020F0502020204030204" pitchFamily="34" charset="0"/>
              </a:rPr>
              <a:t>Co-leading a </a:t>
            </a:r>
            <a:r>
              <a:rPr lang="en-CA" sz="3400" b="1" kern="100">
                <a:solidFill>
                  <a:srgbClr val="567BB6"/>
                </a:solidFill>
                <a:effectLst/>
                <a:latin typeface="Calibri" panose="020F0502020204030204" pitchFamily="34" charset="0"/>
                <a:ea typeface="Calibri" panose="020F0502020204030204" pitchFamily="34" charset="0"/>
                <a:cs typeface="Calibri" panose="020F0502020204030204" pitchFamily="34" charset="0"/>
              </a:rPr>
              <a:t>DG-level, interdepartmental working group </a:t>
            </a:r>
            <a:r>
              <a:rPr lang="en-CA" sz="3400" kern="100">
                <a:effectLst/>
                <a:latin typeface="Calibri" panose="020F0502020204030204" pitchFamily="34" charset="0"/>
                <a:ea typeface="Calibri" panose="020F0502020204030204" pitchFamily="34" charset="0"/>
                <a:cs typeface="Calibri" panose="020F0502020204030204" pitchFamily="34" charset="0"/>
              </a:rPr>
              <a:t>to advance support for Indigenous Data Sovereignty;.</a:t>
            </a:r>
          </a:p>
          <a:p>
            <a:pPr marL="722312" indent="-457200">
              <a:lnSpc>
                <a:spcPct val="107000"/>
              </a:lnSpc>
              <a:spcBef>
                <a:spcPts val="600"/>
              </a:spcBef>
              <a:spcAft>
                <a:spcPts val="600"/>
              </a:spcAft>
              <a:buSzPct val="134000"/>
            </a:pPr>
            <a:r>
              <a:rPr lang="en-CA" sz="3400" kern="100">
                <a:latin typeface="Calibri" panose="020F0502020204030204" pitchFamily="34" charset="0"/>
                <a:ea typeface="Arial" panose="020B0604020202020204" pitchFamily="34" charset="0"/>
                <a:cs typeface="Calibri" panose="020F0502020204030204" pitchFamily="34" charset="0"/>
              </a:rPr>
              <a:t>C</a:t>
            </a:r>
            <a:r>
              <a:rPr lang="en-CA" sz="3400" kern="100">
                <a:effectLst/>
                <a:latin typeface="Calibri" panose="020F0502020204030204" pitchFamily="34" charset="0"/>
                <a:ea typeface="Arial" panose="020B0604020202020204" pitchFamily="34" charset="0"/>
                <a:cs typeface="Calibri" panose="020F0502020204030204" pitchFamily="34" charset="0"/>
              </a:rPr>
              <a:t>o-chairing the </a:t>
            </a:r>
            <a:r>
              <a:rPr lang="en-CA" sz="3400" b="1" kern="100">
                <a:solidFill>
                  <a:srgbClr val="567BB6"/>
                </a:solidFill>
                <a:effectLst/>
                <a:latin typeface="Calibri" panose="020F0502020204030204" pitchFamily="34" charset="0"/>
                <a:ea typeface="Arial" panose="020B060402020202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Interdepartmental Collaborative Committee on Indigenous Data (ICCID</a:t>
            </a:r>
            <a:r>
              <a:rPr lang="en-CA" sz="3400" kern="100">
                <a:effectLst/>
                <a:latin typeface="Calibri" panose="020F0502020204030204" pitchFamily="34" charset="0"/>
                <a:ea typeface="Arial" panose="020B0604020202020204" pitchFamily="34" charset="0"/>
                <a:cs typeface="Calibri" panose="020F0502020204030204" pitchFamily="34" charset="0"/>
              </a:rPr>
              <a:t>.</a:t>
            </a:r>
          </a:p>
          <a:p>
            <a:pPr marL="722312" indent="-457200">
              <a:lnSpc>
                <a:spcPct val="107000"/>
              </a:lnSpc>
              <a:spcBef>
                <a:spcPts val="0"/>
              </a:spcBef>
              <a:spcAft>
                <a:spcPts val="0"/>
              </a:spcAft>
              <a:buSzPct val="134000"/>
            </a:pPr>
            <a:endParaRPr lang="en-CA" sz="3400" kern="100">
              <a:effectLst/>
              <a:latin typeface="Calibri" panose="020F0502020204030204" pitchFamily="34" charset="0"/>
              <a:ea typeface="Arial" panose="020B0604020202020204" pitchFamily="34" charset="0"/>
              <a:cs typeface="Calibri" panose="020F0502020204030204" pitchFamily="34" charset="0"/>
            </a:endParaRPr>
          </a:p>
          <a:p>
            <a:pPr marL="722312" indent="-457200">
              <a:lnSpc>
                <a:spcPct val="107000"/>
              </a:lnSpc>
              <a:spcBef>
                <a:spcPts val="0"/>
              </a:spcBef>
              <a:spcAft>
                <a:spcPts val="0"/>
              </a:spcAft>
              <a:buSzPct val="134000"/>
            </a:pPr>
            <a:r>
              <a:rPr lang="en-CA" sz="3400" kern="100">
                <a:effectLst/>
                <a:latin typeface="Calibri" panose="020F0502020204030204" pitchFamily="34" charset="0"/>
                <a:ea typeface="Calibri" panose="020F0502020204030204" pitchFamily="34" charset="0"/>
                <a:cs typeface="Calibri" panose="020F0502020204030204" pitchFamily="34" charset="0"/>
              </a:rPr>
              <a:t>Refreshing our </a:t>
            </a:r>
            <a:r>
              <a:rPr lang="en-CA" sz="3400" b="1" kern="100">
                <a:solidFill>
                  <a:srgbClr val="567BB6"/>
                </a:solidFill>
                <a:effectLst/>
                <a:latin typeface="Calibri" panose="020F0502020204030204" pitchFamily="34" charset="0"/>
                <a:ea typeface="Calibri" panose="020F0502020204030204" pitchFamily="34" charset="0"/>
                <a:cs typeface="Calibri" panose="020F0502020204030204" pitchFamily="34" charset="0"/>
              </a:rPr>
              <a:t>Departmental Data Strategy </a:t>
            </a:r>
            <a:r>
              <a:rPr lang="en-CA" sz="3400" kern="100">
                <a:effectLst/>
                <a:latin typeface="Calibri" panose="020F0502020204030204" pitchFamily="34" charset="0"/>
                <a:ea typeface="Calibri" panose="020F0502020204030204" pitchFamily="34" charset="0"/>
                <a:cs typeface="Calibri" panose="020F0502020204030204" pitchFamily="34" charset="0"/>
              </a:rPr>
              <a:t>to include Indigenous Data Sovereignty as an expected outcome.</a:t>
            </a:r>
          </a:p>
          <a:p>
            <a:pPr marL="722312" indent="-457200">
              <a:lnSpc>
                <a:spcPct val="107000"/>
              </a:lnSpc>
              <a:spcBef>
                <a:spcPts val="0"/>
              </a:spcBef>
              <a:spcAft>
                <a:spcPts val="0"/>
              </a:spcAft>
              <a:buSzPct val="134000"/>
            </a:pPr>
            <a:endParaRPr lang="en-CA" sz="3400" kern="100">
              <a:effectLst/>
              <a:latin typeface="Calibri" panose="020F0502020204030204" pitchFamily="34" charset="0"/>
              <a:ea typeface="Calibri" panose="020F0502020204030204" pitchFamily="34" charset="0"/>
              <a:cs typeface="Times New Roman" panose="02020603050405020304" pitchFamily="18" charset="0"/>
            </a:endParaRPr>
          </a:p>
          <a:p>
            <a:pPr marL="722312" indent="-457200">
              <a:lnSpc>
                <a:spcPct val="107000"/>
              </a:lnSpc>
              <a:spcBef>
                <a:spcPts val="600"/>
              </a:spcBef>
              <a:spcAft>
                <a:spcPts val="600"/>
              </a:spcAft>
              <a:buSzPct val="134000"/>
            </a:pPr>
            <a:r>
              <a:rPr lang="en-CA" sz="3400" kern="100">
                <a:effectLst/>
                <a:latin typeface="Calibri" panose="020F0502020204030204" pitchFamily="34" charset="0"/>
                <a:ea typeface="Calibri" panose="020F0502020204030204" pitchFamily="34" charset="0"/>
                <a:cs typeface="Calibri" panose="020F0502020204030204" pitchFamily="34" charset="0"/>
              </a:rPr>
              <a:t>Presenting ISC’s efforts to advance the Transformational Approach to Indigenous Data and Indigenous Data Sovereignty at </a:t>
            </a:r>
            <a:r>
              <a:rPr lang="en-CA" sz="3400" b="1" kern="100">
                <a:solidFill>
                  <a:srgbClr val="567BB6"/>
                </a:solidFill>
                <a:effectLst/>
                <a:latin typeface="Calibri" panose="020F0502020204030204" pitchFamily="34" charset="0"/>
                <a:ea typeface="Calibri" panose="020F0502020204030204" pitchFamily="34" charset="0"/>
                <a:cs typeface="Calibri" panose="020F0502020204030204" pitchFamily="34" charset="0"/>
              </a:rPr>
              <a:t>interdepartmental venues</a:t>
            </a:r>
            <a:r>
              <a:rPr lang="en-CA" sz="3400" kern="100">
                <a:effectLst/>
                <a:latin typeface="Calibri" panose="020F0502020204030204" pitchFamily="34" charset="0"/>
                <a:ea typeface="Calibri" panose="020F0502020204030204" pitchFamily="34" charset="0"/>
                <a:cs typeface="Calibri" panose="020F0502020204030204" pitchFamily="34" charset="0"/>
              </a:rPr>
              <a:t>. </a:t>
            </a:r>
            <a:endParaRPr lang="en-CA" sz="3400" kern="100">
              <a:effectLst/>
              <a:latin typeface="Calibri" panose="020F0502020204030204" pitchFamily="34" charset="0"/>
              <a:ea typeface="Calibri" panose="020F0502020204030204" pitchFamily="34" charset="0"/>
              <a:cs typeface="Times New Roman" panose="02020603050405020304" pitchFamily="18" charset="0"/>
            </a:endParaRPr>
          </a:p>
          <a:p>
            <a:pPr marL="722312" indent="-457200">
              <a:lnSpc>
                <a:spcPct val="107000"/>
              </a:lnSpc>
              <a:spcBef>
                <a:spcPts val="600"/>
              </a:spcBef>
              <a:spcAft>
                <a:spcPts val="600"/>
              </a:spcAft>
              <a:buSzPct val="134000"/>
            </a:pPr>
            <a:r>
              <a:rPr lang="en-CA" sz="3400" kern="100">
                <a:effectLst/>
                <a:latin typeface="Calibri" panose="020F0502020204030204" pitchFamily="34" charset="0"/>
                <a:ea typeface="Calibri" panose="020F0502020204030204" pitchFamily="34" charset="0"/>
                <a:cs typeface="Calibri" panose="020F0502020204030204" pitchFamily="34" charset="0"/>
              </a:rPr>
              <a:t>Supporting various missions under the </a:t>
            </a:r>
            <a:r>
              <a:rPr lang="en-CA" sz="3400" b="1" kern="100">
                <a:solidFill>
                  <a:srgbClr val="567BB6"/>
                </a:solidFill>
                <a:effectLst/>
                <a:latin typeface="Calibri" panose="020F0502020204030204" pitchFamily="34" charset="0"/>
                <a:ea typeface="Calibri" panose="020F0502020204030204" pitchFamily="34" charset="0"/>
                <a:cs typeface="Calibri" panose="020F0502020204030204" pitchFamily="34" charset="0"/>
              </a:rPr>
              <a:t>Federal Data Strategy </a:t>
            </a:r>
            <a:r>
              <a:rPr lang="en-CA" sz="3400" kern="100">
                <a:effectLst/>
                <a:latin typeface="Calibri" panose="020F0502020204030204" pitchFamily="34" charset="0"/>
                <a:ea typeface="Calibri" panose="020F0502020204030204" pitchFamily="34" charset="0"/>
                <a:cs typeface="Calibri" panose="020F0502020204030204" pitchFamily="34" charset="0"/>
              </a:rPr>
              <a:t>to advance a whole-of-government approach to managing and sharing Indigenous data, and data standards on interoperability.</a:t>
            </a:r>
            <a:endParaRPr lang="en-CA" sz="3400" kern="1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a:latin typeface="+mj-lt"/>
              <a:cs typeface="Arial"/>
            </a:endParaRPr>
          </a:p>
          <a:p>
            <a:pPr marL="0" indent="0">
              <a:buNone/>
            </a:pPr>
            <a:endParaRPr lang="en-US" sz="2000" b="1">
              <a:latin typeface="+mj-lt"/>
              <a:cs typeface="Arial"/>
            </a:endParaRPr>
          </a:p>
        </p:txBody>
      </p:sp>
    </p:spTree>
    <p:extLst>
      <p:ext uri="{BB962C8B-B14F-4D97-AF65-F5344CB8AC3E}">
        <p14:creationId xmlns:p14="http://schemas.microsoft.com/office/powerpoint/2010/main" val="2165092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D5F3B2-FAA6-7554-26D7-64F008A3AB98}"/>
              </a:ext>
            </a:extLst>
          </p:cNvPr>
          <p:cNvSpPr txBox="1">
            <a:spLocks noGrp="1"/>
          </p:cNvSpPr>
          <p:nvPr>
            <p:ph type="title" idx="4294967295"/>
          </p:nvPr>
        </p:nvSpPr>
        <p:spPr>
          <a:xfrm>
            <a:off x="228600" y="149584"/>
            <a:ext cx="8301038" cy="4247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en-CA" sz="24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Re-Cap on ISC’s approach to data sharing</a:t>
            </a:r>
          </a:p>
        </p:txBody>
      </p:sp>
      <p:sp>
        <p:nvSpPr>
          <p:cNvPr id="2" name="Content Placeholder 1">
            <a:extLst>
              <a:ext uri="{FF2B5EF4-FFF2-40B4-BE49-F238E27FC236}">
                <a16:creationId xmlns:a16="http://schemas.microsoft.com/office/drawing/2014/main" id="{E5D7A0FA-A0E1-D528-C0E9-F24A6FD6B067}"/>
              </a:ext>
            </a:extLst>
          </p:cNvPr>
          <p:cNvSpPr>
            <a:spLocks noGrp="1"/>
          </p:cNvSpPr>
          <p:nvPr>
            <p:ph idx="1"/>
          </p:nvPr>
        </p:nvSpPr>
        <p:spPr>
          <a:xfrm>
            <a:off x="228599" y="859557"/>
            <a:ext cx="8430065" cy="4213028"/>
          </a:xfrm>
        </p:spPr>
        <p:txBody>
          <a:bodyPr/>
          <a:lstStyle/>
          <a:p>
            <a:pPr>
              <a:spcAft>
                <a:spcPts val="0"/>
              </a:spcAft>
            </a:pPr>
            <a:r>
              <a:rPr kumimoji="0" lang="en-US" sz="1600" b="0" i="0" u="none" strike="noStrike" kern="0" cap="none" spc="0" normalizeH="0" baseline="0" noProof="0">
                <a:ln>
                  <a:noFill/>
                </a:ln>
                <a:solidFill>
                  <a:srgbClr val="000000"/>
                </a:solidFill>
                <a:effectLst/>
                <a:uLnTx/>
                <a:uFillTx/>
                <a:latin typeface="Calibri"/>
                <a:cs typeface="Calibri"/>
              </a:rPr>
              <a:t>ISC’s</a:t>
            </a:r>
            <a:r>
              <a:rPr kumimoji="0" lang="en-US" sz="1600" b="0" i="0" u="none" strike="noStrike" kern="0" cap="none" spc="0" normalizeH="0" baseline="0" noProof="0">
                <a:ln>
                  <a:noFill/>
                </a:ln>
                <a:solidFill>
                  <a:srgbClr val="3366CC"/>
                </a:solidFill>
                <a:effectLst/>
                <a:uLnTx/>
                <a:uFillTx/>
                <a:latin typeface="Calibri"/>
                <a:cs typeface="Calibri"/>
              </a:rPr>
              <a:t> </a:t>
            </a:r>
            <a:r>
              <a:rPr kumimoji="0" lang="en-US" sz="1600" b="1" i="0" u="none" strike="noStrike" kern="0" cap="none" spc="0" normalizeH="0" baseline="0" noProof="0">
                <a:ln>
                  <a:noFill/>
                </a:ln>
                <a:solidFill>
                  <a:srgbClr val="567BB6"/>
                </a:solidFill>
                <a:effectLst/>
                <a:uLnTx/>
                <a:uFillTx/>
                <a:latin typeface="Calibri"/>
                <a:cs typeface="Calibri"/>
              </a:rPr>
              <a:t>Transformational Approach to Indigenous Data </a:t>
            </a:r>
            <a:r>
              <a:rPr kumimoji="0" lang="en-US" sz="1600" b="0" i="0" u="none" strike="noStrike" kern="0" cap="none" spc="0" normalizeH="0" baseline="0" noProof="0">
                <a:ln>
                  <a:noFill/>
                </a:ln>
                <a:solidFill>
                  <a:srgbClr val="000000"/>
                </a:solidFill>
                <a:effectLst/>
                <a:uLnTx/>
                <a:uFillTx/>
                <a:latin typeface="Calibri"/>
                <a:cs typeface="Calibri"/>
              </a:rPr>
              <a:t>initiative is crucial to the Department’s strategy to bridge data gaps and support Indigenous self-determination and data.</a:t>
            </a:r>
          </a:p>
          <a:p>
            <a:pPr>
              <a:spcAft>
                <a:spcPts val="0"/>
              </a:spcAft>
            </a:pPr>
            <a:endParaRPr kumimoji="0" lang="en-US" sz="16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a:spcAft>
                <a:spcPts val="0"/>
              </a:spcAft>
            </a:pPr>
            <a:r>
              <a:rPr lang="en-US" sz="1600">
                <a:latin typeface="Calibri"/>
                <a:cs typeface="Calibri"/>
              </a:rPr>
              <a:t>ISC's</a:t>
            </a:r>
            <a:r>
              <a:rPr kumimoji="0" lang="en-US" sz="1600" b="0" i="0" u="none" strike="noStrike" kern="0" cap="none" spc="0" normalizeH="0" baseline="0" noProof="0">
                <a:ln>
                  <a:noFill/>
                </a:ln>
                <a:solidFill>
                  <a:srgbClr val="000000"/>
                </a:solidFill>
                <a:effectLst/>
                <a:uLnTx/>
                <a:uFillTx/>
                <a:latin typeface="Calibri"/>
                <a:cs typeface="Calibri"/>
              </a:rPr>
              <a:t> outward data sharing work under the first stream of its initiative includes:</a:t>
            </a:r>
            <a:endParaRPr lang="en-US" sz="1600" b="0" i="0" u="none" strike="noStrike" kern="0" cap="none" spc="0" normalizeH="0" baseline="0" noProof="0">
              <a:ln>
                <a:noFill/>
              </a:ln>
              <a:solidFill>
                <a:srgbClr val="000000"/>
              </a:solidFill>
              <a:effectLst/>
              <a:uLnTx/>
              <a:uFillTx/>
              <a:latin typeface="Calibri"/>
              <a:cs typeface="Calibri"/>
            </a:endParaRPr>
          </a:p>
          <a:p>
            <a:pPr>
              <a:spcAft>
                <a:spcPts val="0"/>
              </a:spcAft>
            </a:pPr>
            <a:endParaRPr kumimoji="0" lang="en-US" sz="1100" i="0" u="none" strike="noStrike" kern="0" cap="none" spc="0" normalizeH="0" baseline="0" noProof="0">
              <a:ln>
                <a:noFill/>
              </a:ln>
              <a:effectLst/>
              <a:uLnTx/>
              <a:uFillTx/>
              <a:latin typeface="Calibri" panose="020F0502020204030204" pitchFamily="34" charset="0"/>
              <a:cs typeface="Calibri" panose="020F0502020204030204" pitchFamily="34" charset="0"/>
            </a:endParaRPr>
          </a:p>
          <a:p>
            <a:pPr lvl="2">
              <a:buFont typeface="Courier New" panose="02070309020205020404" pitchFamily="49" charset="0"/>
              <a:buChar char="o"/>
              <a:defRPr/>
            </a:pPr>
            <a:r>
              <a:rPr lang="en-US" sz="1600" kern="1200">
                <a:latin typeface="Calibri"/>
                <a:ea typeface="+mn-ea"/>
                <a:cs typeface="Calibri"/>
              </a:rPr>
              <a:t>Standardizing the data sharing process across the Department through our </a:t>
            </a:r>
            <a:r>
              <a:rPr lang="en-US" sz="1600" b="1" i="1" kern="1200">
                <a:solidFill>
                  <a:srgbClr val="567BB6"/>
                </a:solidFill>
                <a:latin typeface="Calibri"/>
                <a:ea typeface="+mn-ea"/>
                <a:cs typeface="Calibri"/>
              </a:rPr>
              <a:t>Guide to External Data Sharing</a:t>
            </a:r>
            <a:r>
              <a:rPr lang="en-US" sz="1600" kern="1200">
                <a:latin typeface="Calibri"/>
                <a:ea typeface="+mn-ea"/>
                <a:cs typeface="Calibri"/>
              </a:rPr>
              <a:t>. </a:t>
            </a:r>
          </a:p>
          <a:p>
            <a:pPr marL="384175" lvl="2" indent="0">
              <a:buNone/>
              <a:defRPr/>
            </a:pPr>
            <a:endParaRPr lang="en-US" sz="700" kern="1200">
              <a:latin typeface="Calibri" panose="020F0502020204030204" pitchFamily="34" charset="0"/>
              <a:ea typeface="+mn-ea"/>
              <a:cs typeface="Calibri" panose="020F0502020204030204" pitchFamily="34" charset="0"/>
            </a:endParaRPr>
          </a:p>
          <a:p>
            <a:pPr lvl="2">
              <a:buFont typeface="Courier New" panose="02070309020205020404" pitchFamily="49" charset="0"/>
              <a:buChar char="o"/>
              <a:defRPr/>
            </a:pPr>
            <a:r>
              <a:rPr lang="en-US" sz="1600" kern="1200">
                <a:latin typeface="Calibri"/>
                <a:ea typeface="+mn-ea"/>
                <a:cs typeface="Calibri"/>
              </a:rPr>
              <a:t>The </a:t>
            </a:r>
            <a:r>
              <a:rPr lang="en-US" sz="1600" i="1" kern="1200">
                <a:latin typeface="Calibri"/>
                <a:ea typeface="+mn-ea"/>
                <a:cs typeface="Calibri"/>
              </a:rPr>
              <a:t>Guide </a:t>
            </a:r>
            <a:r>
              <a:rPr lang="en-US" sz="1600" kern="1200">
                <a:latin typeface="Calibri"/>
                <a:ea typeface="+mn-ea"/>
                <a:cs typeface="Calibri"/>
              </a:rPr>
              <a:t>includes </a:t>
            </a:r>
            <a:r>
              <a:rPr lang="en-US" sz="1600" b="1" kern="1200">
                <a:solidFill>
                  <a:srgbClr val="567BB6"/>
                </a:solidFill>
                <a:latin typeface="Calibri"/>
                <a:ea typeface="+mn-ea"/>
                <a:cs typeface="Calibri"/>
              </a:rPr>
              <a:t>tools that empower and support the Executive Data Stewards </a:t>
            </a:r>
            <a:r>
              <a:rPr lang="en-US" sz="1600" kern="1200">
                <a:latin typeface="Calibri"/>
                <a:ea typeface="+mn-ea"/>
                <a:cs typeface="Calibri"/>
              </a:rPr>
              <a:t>to share data responsibly, including a </a:t>
            </a:r>
            <a:r>
              <a:rPr lang="en-US" sz="1600" b="1" kern="1200">
                <a:solidFill>
                  <a:srgbClr val="567BB6"/>
                </a:solidFill>
                <a:latin typeface="Calibri"/>
                <a:ea typeface="+mn-ea"/>
                <a:cs typeface="Calibri"/>
              </a:rPr>
              <a:t>Screening Tool</a:t>
            </a:r>
            <a:r>
              <a:rPr lang="en-US" sz="1600" kern="1200">
                <a:latin typeface="Calibri"/>
                <a:ea typeface="+mn-ea"/>
                <a:cs typeface="Calibri"/>
              </a:rPr>
              <a:t> and an </a:t>
            </a:r>
            <a:r>
              <a:rPr lang="en-US" sz="1600" b="1" kern="1200">
                <a:solidFill>
                  <a:srgbClr val="567BB6"/>
                </a:solidFill>
                <a:latin typeface="Calibri"/>
                <a:ea typeface="+mn-ea"/>
                <a:cs typeface="Calibri"/>
              </a:rPr>
              <a:t>Information Sharing Agreement Template</a:t>
            </a:r>
            <a:r>
              <a:rPr lang="en-US" sz="1600" kern="1200">
                <a:latin typeface="Calibri"/>
                <a:ea typeface="+mn-ea"/>
                <a:cs typeface="Calibri"/>
              </a:rPr>
              <a:t>.</a:t>
            </a:r>
          </a:p>
          <a:p>
            <a:pPr lvl="2">
              <a:spcAft>
                <a:spcPts val="0"/>
              </a:spcAft>
              <a:buFont typeface="Courier New" panose="02070309020205020404" pitchFamily="49" charset="0"/>
              <a:buChar char="o"/>
              <a:defRPr/>
            </a:pPr>
            <a:endParaRPr lang="en-US" sz="1600" kern="1200">
              <a:latin typeface="Calibri" panose="020F0502020204030204" pitchFamily="34" charset="0"/>
              <a:ea typeface="+mn-ea"/>
              <a:cs typeface="Calibri" panose="020F0502020204030204" pitchFamily="34" charset="0"/>
            </a:endParaRPr>
          </a:p>
          <a:p>
            <a:pPr>
              <a:spcAft>
                <a:spcPts val="0"/>
              </a:spcAft>
              <a:defRPr/>
            </a:pPr>
            <a:r>
              <a:rPr lang="en-US" sz="1600" kern="1200">
                <a:latin typeface="Calibri"/>
                <a:cs typeface="Calibri"/>
              </a:rPr>
              <a:t>Under the first stream of this initiative, ISC is preparing to engage and develop a </a:t>
            </a:r>
            <a:r>
              <a:rPr lang="en-US" sz="1600" b="1" i="1" kern="1200">
                <a:solidFill>
                  <a:srgbClr val="567BB6"/>
                </a:solidFill>
                <a:latin typeface="Calibri"/>
                <a:cs typeface="Calibri"/>
              </a:rPr>
              <a:t>Policy on External Data Sharing </a:t>
            </a:r>
            <a:r>
              <a:rPr kumimoji="0" lang="en-US" sz="1600" b="0" i="0" u="none" strike="noStrike" kern="0" cap="none" spc="0" normalizeH="0" noProof="0">
                <a:ln>
                  <a:noFill/>
                </a:ln>
                <a:solidFill>
                  <a:srgbClr val="000000"/>
                </a:solidFill>
                <a:effectLst/>
                <a:uLnTx/>
                <a:uFillTx/>
                <a:latin typeface="Calibri"/>
                <a:cs typeface="Calibri"/>
              </a:rPr>
              <a:t>for </a:t>
            </a:r>
            <a:r>
              <a:rPr kumimoji="0" lang="en-US" sz="1600" i="0" u="none" strike="noStrike" kern="0" cap="none" spc="0" normalizeH="0" noProof="0">
                <a:ln>
                  <a:noFill/>
                </a:ln>
                <a:effectLst/>
                <a:uLnTx/>
                <a:uFillTx/>
                <a:latin typeface="Calibri"/>
                <a:cs typeface="Calibri"/>
              </a:rPr>
              <a:t>departmental use</a:t>
            </a:r>
            <a:r>
              <a:rPr lang="en-US" sz="1600" kern="1200">
                <a:latin typeface="Calibri"/>
                <a:cs typeface="Calibri"/>
              </a:rPr>
              <a:t>. </a:t>
            </a:r>
            <a:endParaRPr kumimoji="0" lang="en-US" sz="1600" i="0" u="none" strike="noStrike" kern="0" cap="none" spc="0" normalizeH="0" baseline="0" noProof="0">
              <a:ln>
                <a:noFill/>
              </a:ln>
              <a:effectLst/>
              <a:uLnTx/>
              <a:uFillTx/>
              <a:latin typeface="Calibri" panose="020F0502020204030204" pitchFamily="34" charset="0"/>
              <a:cs typeface="Calibri" panose="020F0502020204030204" pitchFamily="34" charset="0"/>
            </a:endParaRPr>
          </a:p>
          <a:p>
            <a:endParaRPr lang="en-CA"/>
          </a:p>
        </p:txBody>
      </p:sp>
    </p:spTree>
    <p:extLst>
      <p:ext uri="{BB962C8B-B14F-4D97-AF65-F5344CB8AC3E}">
        <p14:creationId xmlns:p14="http://schemas.microsoft.com/office/powerpoint/2010/main" val="308291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9346DA-FEFB-4C7A-8274-C03D98F2057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DC00F8A-52F7-0030-200B-2530A1751723}"/>
              </a:ext>
            </a:extLst>
          </p:cNvPr>
          <p:cNvSpPr>
            <a:spLocks noGrp="1"/>
          </p:cNvSpPr>
          <p:nvPr>
            <p:ph type="title" idx="4294967295"/>
          </p:nvPr>
        </p:nvSpPr>
        <p:spPr>
          <a:xfrm>
            <a:off x="228600" y="123825"/>
            <a:ext cx="7848600" cy="476250"/>
          </a:xfrm>
          <a:noFill/>
          <a:ln>
            <a:noFill/>
          </a:ln>
        </p:spPr>
        <p:txBody>
          <a:bodyPr vert="horz" wrap="square" lIns="0" tIns="0" rIns="0" bIns="0" numCol="1" anchor="ctr" anchorCtr="0" compatLnSpc="1">
            <a:prstTxWarp prst="textNoShape">
              <a:avLst/>
            </a:prstTxWarp>
          </a:bodyPr>
          <a:lstStyle/>
          <a:p>
            <a:r>
              <a:rPr lang="en-US" sz="2750" kern="1200">
                <a:solidFill>
                  <a:srgbClr val="FFFFFF"/>
                </a:solidFill>
                <a:cs typeface="Calibri Light"/>
              </a:rPr>
              <a:t>Connect with Us</a:t>
            </a:r>
            <a:endParaRPr lang="en-US"/>
          </a:p>
        </p:txBody>
      </p:sp>
      <p:sp>
        <p:nvSpPr>
          <p:cNvPr id="2" name="Content Placeholder 1">
            <a:extLst>
              <a:ext uri="{FF2B5EF4-FFF2-40B4-BE49-F238E27FC236}">
                <a16:creationId xmlns:a16="http://schemas.microsoft.com/office/drawing/2014/main" id="{5DE38434-012A-4D20-94DD-38161B0177E1}"/>
              </a:ext>
            </a:extLst>
          </p:cNvPr>
          <p:cNvSpPr>
            <a:spLocks noGrp="1"/>
          </p:cNvSpPr>
          <p:nvPr>
            <p:ph idx="1"/>
          </p:nvPr>
        </p:nvSpPr>
        <p:spPr>
          <a:xfrm>
            <a:off x="228600" y="828590"/>
            <a:ext cx="8686800" cy="4037409"/>
          </a:xfrm>
        </p:spPr>
        <p:txBody>
          <a:bodyPr vert="horz" wrap="square" lIns="0" tIns="0" rIns="0" bIns="0" numCol="1" anchor="t" anchorCtr="0" compatLnSpc="1">
            <a:prstTxWarp prst="textNoShape">
              <a:avLst/>
            </a:prstTxWarp>
            <a:normAutofit/>
          </a:bodyPr>
          <a:lstStyle/>
          <a:p>
            <a:pPr marL="0" indent="0">
              <a:spcAft>
                <a:spcPts val="0"/>
              </a:spcAft>
              <a:buNone/>
            </a:pPr>
            <a:endParaRPr lang="en-US" sz="2400" b="1">
              <a:cs typeface="Arial"/>
            </a:endParaRPr>
          </a:p>
          <a:p>
            <a:pPr marL="0" indent="0" algn="ctr">
              <a:spcAft>
                <a:spcPts val="0"/>
              </a:spcAft>
              <a:buNone/>
            </a:pPr>
            <a:endParaRPr lang="en-US" sz="2400" b="1">
              <a:cs typeface="Arial"/>
            </a:endParaRPr>
          </a:p>
          <a:p>
            <a:pPr marL="0" indent="0" algn="ctr">
              <a:spcAft>
                <a:spcPts val="0"/>
              </a:spcAft>
              <a:buNone/>
            </a:pPr>
            <a:endParaRPr lang="en-US" sz="2400" b="1">
              <a:latin typeface="Calibri" panose="020F0502020204030204" pitchFamily="34" charset="0"/>
              <a:cs typeface="Calibri" panose="020F0502020204030204" pitchFamily="34" charset="0"/>
            </a:endParaRPr>
          </a:p>
          <a:p>
            <a:pPr marL="0" indent="0" algn="ctr">
              <a:spcAft>
                <a:spcPts val="0"/>
              </a:spcAft>
              <a:buNone/>
            </a:pPr>
            <a:r>
              <a:rPr lang="en-US" sz="2400" b="1">
                <a:latin typeface="Calibri" panose="020F0502020204030204" pitchFamily="34" charset="0"/>
                <a:cs typeface="Calibri" panose="020F0502020204030204" pitchFamily="34" charset="0"/>
              </a:rPr>
              <a:t>Questions? Want to know more about external data sharing</a:t>
            </a:r>
          </a:p>
          <a:p>
            <a:pPr marL="0" indent="0" algn="ctr">
              <a:spcAft>
                <a:spcPts val="0"/>
              </a:spcAft>
              <a:buNone/>
            </a:pPr>
            <a:r>
              <a:rPr lang="en-US" sz="2400" b="1">
                <a:latin typeface="Calibri" panose="020F0502020204030204" pitchFamily="34" charset="0"/>
                <a:cs typeface="Calibri" panose="020F0502020204030204" pitchFamily="34" charset="0"/>
              </a:rPr>
              <a:t> and the Transformational Approach to Indigenous Data? </a:t>
            </a:r>
          </a:p>
          <a:p>
            <a:pPr marL="0" indent="0" algn="ctr">
              <a:spcAft>
                <a:spcPts val="0"/>
              </a:spcAft>
              <a:buNone/>
            </a:pPr>
            <a:endParaRPr lang="en-US" sz="2400" b="1">
              <a:latin typeface="Calibri" panose="020F0502020204030204" pitchFamily="34" charset="0"/>
              <a:cs typeface="Calibri" panose="020F0502020204030204" pitchFamily="34" charset="0"/>
            </a:endParaRPr>
          </a:p>
          <a:p>
            <a:pPr marL="0" indent="0" algn="ctr">
              <a:spcAft>
                <a:spcPts val="0"/>
              </a:spcAft>
              <a:buNone/>
            </a:pPr>
            <a:r>
              <a:rPr lang="en-US" sz="2400">
                <a:latin typeface="Calibri" panose="020F0502020204030204" pitchFamily="34" charset="0"/>
                <a:cs typeface="Calibri" panose="020F0502020204030204" pitchFamily="34" charset="0"/>
              </a:rPr>
              <a:t>Contact us at:</a:t>
            </a:r>
            <a:r>
              <a:rPr lang="en-US" sz="2400" b="1">
                <a:latin typeface="Calibri" panose="020F0502020204030204" pitchFamily="34" charset="0"/>
                <a:cs typeface="Calibri" panose="020F0502020204030204" pitchFamily="34" charset="0"/>
              </a:rPr>
              <a:t> </a:t>
            </a:r>
          </a:p>
          <a:p>
            <a:pPr marL="0" indent="0" algn="ctr">
              <a:spcAft>
                <a:spcPts val="0"/>
              </a:spcAft>
              <a:buNone/>
            </a:pPr>
            <a:r>
              <a:rPr lang="en-US" sz="2400">
                <a:effectLst/>
                <a:latin typeface="Calibri" panose="020F0502020204030204" pitchFamily="34" charset="0"/>
                <a:cs typeface="Calibri" panose="020F0502020204030204" pitchFamily="34" charset="0"/>
                <a:hlinkClick r:id="rId3" tooltip="mailto:gouvernancedesdonnees-datagovernance@sac-isc.gc.ca"/>
              </a:rPr>
              <a:t>gouvernancedesdonnees-datagovernance@sac-isc.gc.ca</a:t>
            </a:r>
            <a:r>
              <a:rPr lang="en-US" sz="2400">
                <a:effectLst/>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030587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2FBF19-38EF-91DC-0950-86CB56652591}"/>
              </a:ext>
            </a:extLst>
          </p:cNvPr>
          <p:cNvSpPr txBox="1">
            <a:spLocks noGrp="1"/>
          </p:cNvSpPr>
          <p:nvPr>
            <p:ph type="title" idx="4294967295"/>
          </p:nvPr>
        </p:nvSpPr>
        <p:spPr>
          <a:xfrm>
            <a:off x="228600" y="125347"/>
            <a:ext cx="4580964" cy="4801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Purpose &amp; Context</a:t>
            </a:r>
            <a:endParaRPr kumimoji="0" lang="en-CA" sz="28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 name="Content Placeholder 1">
            <a:extLst>
              <a:ext uri="{FF2B5EF4-FFF2-40B4-BE49-F238E27FC236}">
                <a16:creationId xmlns:a16="http://schemas.microsoft.com/office/drawing/2014/main" id="{7E8C4364-2C19-0BBC-F7B1-055D1E798F9C}"/>
              </a:ext>
            </a:extLst>
          </p:cNvPr>
          <p:cNvSpPr>
            <a:spLocks noGrp="1"/>
          </p:cNvSpPr>
          <p:nvPr>
            <p:ph idx="1"/>
          </p:nvPr>
        </p:nvSpPr>
        <p:spPr>
          <a:xfrm>
            <a:off x="364273" y="929268"/>
            <a:ext cx="7991707" cy="4088884"/>
          </a:xfrm>
        </p:spPr>
        <p:txBody>
          <a:bodyPr/>
          <a:lstStyle/>
          <a:p>
            <a:pPr marL="0" indent="0">
              <a:spcBef>
                <a:spcPts val="0"/>
              </a:spcBef>
              <a:spcAft>
                <a:spcPts val="0"/>
              </a:spcAft>
              <a:buFontTx/>
              <a:buNone/>
            </a:pPr>
            <a:r>
              <a:rPr lang="en-US" sz="1400" kern="0">
                <a:latin typeface="Calibri" panose="020F0502020204030204" pitchFamily="34" charset="0"/>
                <a:cs typeface="Calibri" panose="020F0502020204030204" pitchFamily="34" charset="0"/>
              </a:rPr>
              <a:t>Today’s presentation will</a:t>
            </a:r>
            <a:r>
              <a:rPr lang="en-US" sz="1400" b="1" kern="0">
                <a:latin typeface="Calibri" panose="020F0502020204030204" pitchFamily="34" charset="0"/>
                <a:cs typeface="Calibri" panose="020F0502020204030204" pitchFamily="34" charset="0"/>
              </a:rPr>
              <a:t>:</a:t>
            </a:r>
          </a:p>
          <a:p>
            <a:pPr marL="0" indent="0">
              <a:spcBef>
                <a:spcPts val="0"/>
              </a:spcBef>
              <a:spcAft>
                <a:spcPts val="0"/>
              </a:spcAft>
              <a:buFontTx/>
              <a:buNone/>
            </a:pPr>
            <a:endParaRPr lang="en-US" sz="1400" kern="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pPr>
            <a:r>
              <a:rPr lang="en-US" sz="1400" kern="0">
                <a:latin typeface="Calibri" panose="020F0502020204030204" pitchFamily="34" charset="0"/>
                <a:cs typeface="Calibri" panose="020F0502020204030204" pitchFamily="34" charset="0"/>
              </a:rPr>
              <a:t>Outline </a:t>
            </a:r>
            <a:r>
              <a:rPr lang="en-US" sz="1400">
                <a:latin typeface="Calibri" panose="020F0502020204030204" pitchFamily="34" charset="0"/>
                <a:cs typeface="Calibri" panose="020F0502020204030204" pitchFamily="34" charset="0"/>
              </a:rPr>
              <a:t>the data sharing work ISC is leading under the </a:t>
            </a:r>
            <a:r>
              <a:rPr lang="en-US" sz="1400" b="1" kern="0">
                <a:solidFill>
                  <a:srgbClr val="567BB6"/>
                </a:solidFill>
                <a:latin typeface="Calibri" panose="020F0502020204030204" pitchFamily="34" charset="0"/>
                <a:cs typeface="Calibri" panose="020F0502020204030204" pitchFamily="34" charset="0"/>
              </a:rPr>
              <a:t>Transformational Approach to Indigenous Data </a:t>
            </a:r>
            <a:r>
              <a:rPr lang="en-US" sz="1400" kern="0">
                <a:latin typeface="Calibri" panose="020F0502020204030204" pitchFamily="34" charset="0"/>
                <a:cs typeface="Calibri" panose="020F0502020204030204" pitchFamily="34" charset="0"/>
              </a:rPr>
              <a:t>initiative.</a:t>
            </a:r>
          </a:p>
          <a:p>
            <a:pPr lvl="1">
              <a:spcBef>
                <a:spcPts val="0"/>
              </a:spcBef>
              <a:spcAft>
                <a:spcPts val="0"/>
              </a:spcAft>
              <a:buFont typeface="Arial" panose="020B0604020202020204" pitchFamily="34" charset="0"/>
              <a:buChar char="•"/>
            </a:pPr>
            <a:endParaRPr lang="en-US" sz="1400" kern="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pPr>
            <a:r>
              <a:rPr lang="en-US" sz="1400" kern="0">
                <a:latin typeface="Calibri" panose="020F0502020204030204" pitchFamily="34" charset="0"/>
                <a:cs typeface="Calibri" panose="020F0502020204030204" pitchFamily="34" charset="0"/>
              </a:rPr>
              <a:t>Focus on the initial phase of this initiative concerning how ISC will facilitate data sharing with Indigenous partners as a first step towards </a:t>
            </a:r>
            <a:r>
              <a:rPr lang="en-US" sz="1400" b="1" kern="0">
                <a:solidFill>
                  <a:srgbClr val="567BB6"/>
                </a:solidFill>
                <a:latin typeface="Calibri" panose="020F0502020204030204" pitchFamily="34" charset="0"/>
                <a:cs typeface="Calibri" panose="020F0502020204030204" pitchFamily="34" charset="0"/>
              </a:rPr>
              <a:t>the eventual transfer of service delivery </a:t>
            </a:r>
            <a:r>
              <a:rPr lang="en-US" sz="1400" kern="0">
                <a:latin typeface="Calibri" panose="020F0502020204030204" pitchFamily="34" charset="0"/>
                <a:cs typeface="Calibri" panose="020F0502020204030204" pitchFamily="34" charset="0"/>
              </a:rPr>
              <a:t>responsibilities to Indigenous control along with related departmental data assets.</a:t>
            </a:r>
          </a:p>
          <a:p>
            <a:pPr lvl="1">
              <a:spcBef>
                <a:spcPts val="0"/>
              </a:spcBef>
              <a:spcAft>
                <a:spcPts val="0"/>
              </a:spcAft>
              <a:buFont typeface="Arial" panose="020B0604020202020204" pitchFamily="34" charset="0"/>
              <a:buChar char="•"/>
            </a:pPr>
            <a:endParaRPr lang="en-US" sz="140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pPr>
            <a:r>
              <a:rPr lang="en-US" sz="1400" kern="0">
                <a:latin typeface="Calibri" panose="020F0502020204030204" pitchFamily="34" charset="0"/>
                <a:cs typeface="Calibri" panose="020F0502020204030204" pitchFamily="34" charset="0"/>
              </a:rPr>
              <a:t>Present the key pillars of ISC’s approach to data sharing with Indigenous partners and other organizations external to government: introducing the </a:t>
            </a:r>
            <a:r>
              <a:rPr lang="en-US" sz="1400" b="1" kern="0">
                <a:solidFill>
                  <a:srgbClr val="567BB6"/>
                </a:solidFill>
                <a:latin typeface="Calibri" panose="020F0502020204030204" pitchFamily="34" charset="0"/>
                <a:cs typeface="Calibri" panose="020F0502020204030204" pitchFamily="34" charset="0"/>
              </a:rPr>
              <a:t>tools, governance structure, and government-wide networks ISC </a:t>
            </a:r>
            <a:r>
              <a:rPr lang="en-US" sz="1400" kern="0">
                <a:latin typeface="Calibri" panose="020F0502020204030204" pitchFamily="34" charset="0"/>
                <a:cs typeface="Calibri" panose="020F0502020204030204" pitchFamily="34" charset="0"/>
              </a:rPr>
              <a:t>is developing in support of this goal.</a:t>
            </a:r>
          </a:p>
          <a:p>
            <a:pPr marL="192088" lvl="1" indent="0">
              <a:spcBef>
                <a:spcPts val="0"/>
              </a:spcBef>
              <a:spcAft>
                <a:spcPts val="0"/>
              </a:spcAft>
              <a:buNone/>
            </a:pPr>
            <a:endParaRPr lang="en-US" sz="1400" kern="0">
              <a:solidFill>
                <a:srgbClr val="000000"/>
              </a:solidFill>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pPr>
            <a:r>
              <a:rPr lang="en-US" sz="1400" kern="0">
                <a:latin typeface="Calibri" panose="020F0502020204030204" pitchFamily="34" charset="0"/>
                <a:cs typeface="Calibri" panose="020F0502020204030204" pitchFamily="34" charset="0"/>
              </a:rPr>
              <a:t>Contextualize data sharing under the initiative in the context of Canada's</a:t>
            </a:r>
            <a:r>
              <a:rPr lang="en-US" sz="1400">
                <a:latin typeface="Calibri" panose="020F0502020204030204" pitchFamily="34" charset="0"/>
                <a:cs typeface="Calibri" panose="020F0502020204030204" pitchFamily="34" charset="0"/>
              </a:rPr>
              <a:t> broader commitments to </a:t>
            </a:r>
            <a:r>
              <a:rPr lang="en-US" sz="1400" b="1">
                <a:solidFill>
                  <a:srgbClr val="567BB6"/>
                </a:solidFill>
                <a:latin typeface="Calibri" panose="020F0502020204030204" pitchFamily="34" charset="0"/>
                <a:cs typeface="Calibri" panose="020F0502020204030204" pitchFamily="34" charset="0"/>
              </a:rPr>
              <a:t>Indigenous Data Sovereignty </a:t>
            </a:r>
            <a:r>
              <a:rPr lang="en-US" sz="1400">
                <a:latin typeface="Calibri" panose="020F0502020204030204" pitchFamily="34" charset="0"/>
                <a:cs typeface="Calibri" panose="020F0502020204030204" pitchFamily="34" charset="0"/>
              </a:rPr>
              <a:t>as a government-wide priority in both the Federal Data Strategy and the UN Declaration Act Action Plan.</a:t>
            </a:r>
            <a:endParaRPr lang="en-US" sz="1400" ker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05471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0DA3B0D4-1FC2-748B-3540-B221C12F4495}"/>
              </a:ext>
            </a:extLst>
          </p:cNvPr>
          <p:cNvSpPr>
            <a:spLocks noGrp="1"/>
          </p:cNvSpPr>
          <p:nvPr>
            <p:ph type="title"/>
          </p:nvPr>
        </p:nvSpPr>
        <p:spPr>
          <a:xfrm>
            <a:off x="368300" y="102621"/>
            <a:ext cx="7848600" cy="514350"/>
          </a:xfrm>
        </p:spPr>
        <p:txBody>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2600">
                <a:solidFill>
                  <a:srgbClr val="FFFFFF"/>
                </a:solidFill>
                <a:latin typeface="Caibri"/>
              </a:rPr>
              <a:t>ISC’s Approach to Data Sharing: Main Drivers</a:t>
            </a:r>
          </a:p>
        </p:txBody>
      </p:sp>
      <p:grpSp>
        <p:nvGrpSpPr>
          <p:cNvPr id="36" name="Group 35">
            <a:extLst>
              <a:ext uri="{FF2B5EF4-FFF2-40B4-BE49-F238E27FC236}">
                <a16:creationId xmlns:a16="http://schemas.microsoft.com/office/drawing/2014/main" id="{0BD9E8F5-AA3E-7DA6-0F7E-5137986092ED}"/>
              </a:ext>
              <a:ext uri="{C183D7F6-B498-43B3-948B-1728B52AA6E4}">
                <adec:decorative xmlns:adec="http://schemas.microsoft.com/office/drawing/2017/decorative" val="1"/>
              </a:ext>
            </a:extLst>
          </p:cNvPr>
          <p:cNvGrpSpPr/>
          <p:nvPr/>
        </p:nvGrpSpPr>
        <p:grpSpPr>
          <a:xfrm>
            <a:off x="552400" y="1151834"/>
            <a:ext cx="7952518" cy="3827222"/>
            <a:chOff x="692193" y="1972217"/>
            <a:chExt cx="10603357" cy="4379379"/>
          </a:xfrm>
        </p:grpSpPr>
        <p:sp>
          <p:nvSpPr>
            <p:cNvPr id="17" name="Freeform 14">
              <a:extLst>
                <a:ext uri="{FF2B5EF4-FFF2-40B4-BE49-F238E27FC236}">
                  <a16:creationId xmlns:a16="http://schemas.microsoft.com/office/drawing/2014/main" id="{3146596B-3244-BFF5-2442-A401D441B1BC}"/>
                </a:ext>
              </a:extLst>
            </p:cNvPr>
            <p:cNvSpPr>
              <a:spLocks/>
            </p:cNvSpPr>
            <p:nvPr/>
          </p:nvSpPr>
          <p:spPr bwMode="auto">
            <a:xfrm>
              <a:off x="3624716" y="1972217"/>
              <a:ext cx="1045948" cy="2942847"/>
            </a:xfrm>
            <a:custGeom>
              <a:avLst/>
              <a:gdLst>
                <a:gd name="T0" fmla="*/ 0 w 377"/>
                <a:gd name="T1" fmla="*/ 1203 h 1203"/>
                <a:gd name="T2" fmla="*/ 377 w 377"/>
                <a:gd name="T3" fmla="*/ 369 h 1203"/>
                <a:gd name="T4" fmla="*/ 377 w 377"/>
                <a:gd name="T5" fmla="*/ 0 h 1203"/>
                <a:gd name="T6" fmla="*/ 0 w 377"/>
                <a:gd name="T7" fmla="*/ 1108 h 1203"/>
                <a:gd name="T8" fmla="*/ 0 w 377"/>
                <a:gd name="T9" fmla="*/ 1203 h 1203"/>
              </a:gdLst>
              <a:ahLst/>
              <a:cxnLst>
                <a:cxn ang="0">
                  <a:pos x="T0" y="T1"/>
                </a:cxn>
                <a:cxn ang="0">
                  <a:pos x="T2" y="T3"/>
                </a:cxn>
                <a:cxn ang="0">
                  <a:pos x="T4" y="T5"/>
                </a:cxn>
                <a:cxn ang="0">
                  <a:pos x="T6" y="T7"/>
                </a:cxn>
                <a:cxn ang="0">
                  <a:pos x="T8" y="T9"/>
                </a:cxn>
              </a:cxnLst>
              <a:rect l="0" t="0" r="r" b="b"/>
              <a:pathLst>
                <a:path w="377" h="1203">
                  <a:moveTo>
                    <a:pt x="0" y="1203"/>
                  </a:moveTo>
                  <a:lnTo>
                    <a:pt x="377" y="369"/>
                  </a:lnTo>
                  <a:lnTo>
                    <a:pt x="377" y="0"/>
                  </a:lnTo>
                  <a:lnTo>
                    <a:pt x="0" y="1108"/>
                  </a:lnTo>
                  <a:lnTo>
                    <a:pt x="0" y="1203"/>
                  </a:lnTo>
                  <a:close/>
                </a:path>
              </a:pathLst>
            </a:custGeom>
            <a:solidFill>
              <a:srgbClr val="336699"/>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4" name="Rectangle 13">
              <a:extLst>
                <a:ext uri="{FF2B5EF4-FFF2-40B4-BE49-F238E27FC236}">
                  <a16:creationId xmlns:a16="http://schemas.microsoft.com/office/drawing/2014/main" id="{ABC3F8AA-5EC9-B846-02BD-A7FEF480214D}"/>
                </a:ext>
              </a:extLst>
            </p:cNvPr>
            <p:cNvSpPr>
              <a:spLocks noChangeArrowheads="1"/>
            </p:cNvSpPr>
            <p:nvPr/>
          </p:nvSpPr>
          <p:spPr bwMode="auto">
            <a:xfrm>
              <a:off x="2918617" y="4033180"/>
              <a:ext cx="5303520" cy="237019"/>
            </a:xfrm>
            <a:prstGeom prst="rect">
              <a:avLst/>
            </a:prstGeom>
            <a:solidFill>
              <a:srgbClr val="6BC2ED">
                <a:lumMod val="50000"/>
              </a:srgbClr>
            </a:solidFill>
            <a:ln w="9525">
              <a:noFill/>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7" name="Rectangle 17">
              <a:extLst>
                <a:ext uri="{FF2B5EF4-FFF2-40B4-BE49-F238E27FC236}">
                  <a16:creationId xmlns:a16="http://schemas.microsoft.com/office/drawing/2014/main" id="{B1480D31-AE7B-FCAA-9530-FE949F3073EF}"/>
                </a:ext>
              </a:extLst>
            </p:cNvPr>
            <p:cNvSpPr>
              <a:spLocks noChangeArrowheads="1"/>
            </p:cNvSpPr>
            <p:nvPr/>
          </p:nvSpPr>
          <p:spPr bwMode="auto">
            <a:xfrm>
              <a:off x="2975984" y="4263846"/>
              <a:ext cx="5303520" cy="237019"/>
            </a:xfrm>
            <a:prstGeom prst="rect">
              <a:avLst/>
            </a:prstGeom>
            <a:solidFill>
              <a:srgbClr val="6BC2ED"/>
            </a:solidFill>
            <a:ln w="9525">
              <a:noFill/>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8" name="Rectangle 19">
              <a:extLst>
                <a:ext uri="{FF2B5EF4-FFF2-40B4-BE49-F238E27FC236}">
                  <a16:creationId xmlns:a16="http://schemas.microsoft.com/office/drawing/2014/main" id="{A6B65887-DD22-D66F-AE12-959099D72B03}"/>
                </a:ext>
              </a:extLst>
            </p:cNvPr>
            <p:cNvSpPr>
              <a:spLocks noChangeArrowheads="1"/>
            </p:cNvSpPr>
            <p:nvPr/>
          </p:nvSpPr>
          <p:spPr bwMode="auto">
            <a:xfrm>
              <a:off x="2975984" y="4500862"/>
              <a:ext cx="5303520" cy="229533"/>
            </a:xfrm>
            <a:prstGeom prst="rect">
              <a:avLst/>
            </a:prstGeom>
            <a:solidFill>
              <a:srgbClr val="6BC2ED">
                <a:lumMod val="75000"/>
              </a:srgbClr>
            </a:solidFill>
            <a:ln w="9525">
              <a:noFill/>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9" name="Rectangle 21">
              <a:extLst>
                <a:ext uri="{FF2B5EF4-FFF2-40B4-BE49-F238E27FC236}">
                  <a16:creationId xmlns:a16="http://schemas.microsoft.com/office/drawing/2014/main" id="{7B90A476-E574-A9B3-424D-33572069363D}"/>
                </a:ext>
              </a:extLst>
            </p:cNvPr>
            <p:cNvSpPr>
              <a:spLocks noChangeArrowheads="1"/>
            </p:cNvSpPr>
            <p:nvPr/>
          </p:nvSpPr>
          <p:spPr bwMode="auto">
            <a:xfrm>
              <a:off x="2975984" y="4730395"/>
              <a:ext cx="5303520" cy="237019"/>
            </a:xfrm>
            <a:prstGeom prst="rect">
              <a:avLst/>
            </a:prstGeom>
            <a:solidFill>
              <a:srgbClr val="136D99"/>
            </a:solidFill>
            <a:ln w="9525">
              <a:noFill/>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12" name="Freeform 8">
              <a:extLst>
                <a:ext uri="{FF2B5EF4-FFF2-40B4-BE49-F238E27FC236}">
                  <a16:creationId xmlns:a16="http://schemas.microsoft.com/office/drawing/2014/main" id="{8B32B6D3-258E-B298-2443-9CE7218319E0}"/>
                </a:ext>
              </a:extLst>
            </p:cNvPr>
            <p:cNvSpPr>
              <a:spLocks/>
            </p:cNvSpPr>
            <p:nvPr/>
          </p:nvSpPr>
          <p:spPr bwMode="auto">
            <a:xfrm>
              <a:off x="4670668" y="4730395"/>
              <a:ext cx="6291471" cy="928113"/>
            </a:xfrm>
            <a:prstGeom prst="homePlate">
              <a:avLst/>
            </a:prstGeom>
            <a:solidFill>
              <a:srgbClr val="136D99"/>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14" name="Freeform 10">
              <a:extLst>
                <a:ext uri="{FF2B5EF4-FFF2-40B4-BE49-F238E27FC236}">
                  <a16:creationId xmlns:a16="http://schemas.microsoft.com/office/drawing/2014/main" id="{0015BD77-69A1-AD06-6B30-AC9019EDB0E6}"/>
                </a:ext>
              </a:extLst>
            </p:cNvPr>
            <p:cNvSpPr>
              <a:spLocks/>
            </p:cNvSpPr>
            <p:nvPr/>
          </p:nvSpPr>
          <p:spPr bwMode="auto">
            <a:xfrm>
              <a:off x="4670665" y="1972219"/>
              <a:ext cx="4823441" cy="925619"/>
            </a:xfrm>
            <a:prstGeom prst="homePlate">
              <a:avLst/>
            </a:prstGeom>
            <a:solidFill>
              <a:srgbClr val="6BC2ED">
                <a:lumMod val="50000"/>
              </a:srgbClr>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15" name="Freeform 11">
              <a:extLst>
                <a:ext uri="{FF2B5EF4-FFF2-40B4-BE49-F238E27FC236}">
                  <a16:creationId xmlns:a16="http://schemas.microsoft.com/office/drawing/2014/main" id="{D4EC5341-3432-31CC-F365-B0141F56AEE0}"/>
                </a:ext>
              </a:extLst>
            </p:cNvPr>
            <p:cNvSpPr>
              <a:spLocks/>
            </p:cNvSpPr>
            <p:nvPr/>
          </p:nvSpPr>
          <p:spPr bwMode="auto">
            <a:xfrm>
              <a:off x="4670666" y="2881655"/>
              <a:ext cx="6388741" cy="920629"/>
            </a:xfrm>
            <a:prstGeom prst="homePlate">
              <a:avLst/>
            </a:prstGeom>
            <a:solidFill>
              <a:srgbClr val="6BC2ED"/>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16" name="Freeform 12">
              <a:extLst>
                <a:ext uri="{FF2B5EF4-FFF2-40B4-BE49-F238E27FC236}">
                  <a16:creationId xmlns:a16="http://schemas.microsoft.com/office/drawing/2014/main" id="{CEF3CC7A-6664-93D1-D3D2-CB2785BD9FAB}"/>
                </a:ext>
              </a:extLst>
            </p:cNvPr>
            <p:cNvSpPr>
              <a:spLocks/>
            </p:cNvSpPr>
            <p:nvPr/>
          </p:nvSpPr>
          <p:spPr bwMode="auto">
            <a:xfrm>
              <a:off x="4670667" y="3802283"/>
              <a:ext cx="4592250" cy="928113"/>
            </a:xfrm>
            <a:prstGeom prst="homePlate">
              <a:avLst/>
            </a:prstGeom>
            <a:solidFill>
              <a:srgbClr val="6BC2ED">
                <a:lumMod val="75000"/>
              </a:srgbClr>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19" name="Freeform 18">
              <a:extLst>
                <a:ext uri="{FF2B5EF4-FFF2-40B4-BE49-F238E27FC236}">
                  <a16:creationId xmlns:a16="http://schemas.microsoft.com/office/drawing/2014/main" id="{745AD336-2DCF-1309-6BD8-6B871E34D9D7}"/>
                </a:ext>
              </a:extLst>
            </p:cNvPr>
            <p:cNvSpPr>
              <a:spLocks/>
            </p:cNvSpPr>
            <p:nvPr/>
          </p:nvSpPr>
          <p:spPr bwMode="auto">
            <a:xfrm>
              <a:off x="3940354" y="2881655"/>
              <a:ext cx="730315" cy="1619209"/>
            </a:xfrm>
            <a:custGeom>
              <a:avLst/>
              <a:gdLst>
                <a:gd name="T0" fmla="*/ 0 w 374"/>
                <a:gd name="T1" fmla="*/ 649 h 649"/>
                <a:gd name="T2" fmla="*/ 374 w 374"/>
                <a:gd name="T3" fmla="*/ 369 h 649"/>
                <a:gd name="T4" fmla="*/ 374 w 374"/>
                <a:gd name="T5" fmla="*/ 0 h 649"/>
                <a:gd name="T6" fmla="*/ 0 w 374"/>
                <a:gd name="T7" fmla="*/ 554 h 649"/>
                <a:gd name="T8" fmla="*/ 0 w 374"/>
                <a:gd name="T9" fmla="*/ 649 h 649"/>
              </a:gdLst>
              <a:ahLst/>
              <a:cxnLst>
                <a:cxn ang="0">
                  <a:pos x="T0" y="T1"/>
                </a:cxn>
                <a:cxn ang="0">
                  <a:pos x="T2" y="T3"/>
                </a:cxn>
                <a:cxn ang="0">
                  <a:pos x="T4" y="T5"/>
                </a:cxn>
                <a:cxn ang="0">
                  <a:pos x="T6" y="T7"/>
                </a:cxn>
                <a:cxn ang="0">
                  <a:pos x="T8" y="T9"/>
                </a:cxn>
              </a:cxnLst>
              <a:rect l="0" t="0" r="r" b="b"/>
              <a:pathLst>
                <a:path w="374" h="649">
                  <a:moveTo>
                    <a:pt x="0" y="649"/>
                  </a:moveTo>
                  <a:lnTo>
                    <a:pt x="374" y="369"/>
                  </a:lnTo>
                  <a:lnTo>
                    <a:pt x="374" y="0"/>
                  </a:lnTo>
                  <a:lnTo>
                    <a:pt x="0" y="554"/>
                  </a:lnTo>
                  <a:lnTo>
                    <a:pt x="0" y="649"/>
                  </a:lnTo>
                  <a:close/>
                </a:path>
              </a:pathLst>
            </a:custGeom>
            <a:gradFill>
              <a:gsLst>
                <a:gs pos="0">
                  <a:srgbClr val="6BC2ED">
                    <a:lumMod val="40000"/>
                    <a:lumOff val="60000"/>
                  </a:srgbClr>
                </a:gs>
                <a:gs pos="100000">
                  <a:srgbClr val="6BC2ED"/>
                </a:gs>
              </a:gsLst>
              <a:lin ang="10800000" scaled="1"/>
            </a:gra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20" name="Freeform 20">
              <a:extLst>
                <a:ext uri="{FF2B5EF4-FFF2-40B4-BE49-F238E27FC236}">
                  <a16:creationId xmlns:a16="http://schemas.microsoft.com/office/drawing/2014/main" id="{65B131B5-BB42-61CE-6E8A-1101B182DC47}"/>
                </a:ext>
              </a:extLst>
            </p:cNvPr>
            <p:cNvSpPr>
              <a:spLocks/>
            </p:cNvSpPr>
            <p:nvPr/>
          </p:nvSpPr>
          <p:spPr bwMode="auto">
            <a:xfrm>
              <a:off x="3912085" y="3741720"/>
              <a:ext cx="758584" cy="988676"/>
            </a:xfrm>
            <a:custGeom>
              <a:avLst/>
              <a:gdLst>
                <a:gd name="T0" fmla="*/ 0 w 374"/>
                <a:gd name="T1" fmla="*/ 372 h 372"/>
                <a:gd name="T2" fmla="*/ 374 w 374"/>
                <a:gd name="T3" fmla="*/ 372 h 372"/>
                <a:gd name="T4" fmla="*/ 374 w 374"/>
                <a:gd name="T5" fmla="*/ 0 h 372"/>
                <a:gd name="T6" fmla="*/ 0 w 374"/>
                <a:gd name="T7" fmla="*/ 280 h 372"/>
                <a:gd name="T8" fmla="*/ 0 w 374"/>
                <a:gd name="T9" fmla="*/ 372 h 372"/>
              </a:gdLst>
              <a:ahLst/>
              <a:cxnLst>
                <a:cxn ang="0">
                  <a:pos x="T0" y="T1"/>
                </a:cxn>
                <a:cxn ang="0">
                  <a:pos x="T2" y="T3"/>
                </a:cxn>
                <a:cxn ang="0">
                  <a:pos x="T4" y="T5"/>
                </a:cxn>
                <a:cxn ang="0">
                  <a:pos x="T6" y="T7"/>
                </a:cxn>
                <a:cxn ang="0">
                  <a:pos x="T8" y="T9"/>
                </a:cxn>
              </a:cxnLst>
              <a:rect l="0" t="0" r="r" b="b"/>
              <a:pathLst>
                <a:path w="374" h="372">
                  <a:moveTo>
                    <a:pt x="0" y="372"/>
                  </a:moveTo>
                  <a:lnTo>
                    <a:pt x="374" y="372"/>
                  </a:lnTo>
                  <a:lnTo>
                    <a:pt x="374" y="0"/>
                  </a:lnTo>
                  <a:lnTo>
                    <a:pt x="0" y="280"/>
                  </a:lnTo>
                  <a:lnTo>
                    <a:pt x="0" y="372"/>
                  </a:lnTo>
                  <a:close/>
                </a:path>
              </a:pathLst>
            </a:custGeom>
            <a:gradFill>
              <a:gsLst>
                <a:gs pos="0">
                  <a:srgbClr val="6BC2ED"/>
                </a:gs>
                <a:gs pos="100000">
                  <a:srgbClr val="6BC2ED">
                    <a:lumMod val="75000"/>
                  </a:srgbClr>
                </a:gs>
              </a:gsLst>
              <a:lin ang="10800000" scaled="1"/>
            </a:gra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21" name="Freeform 22">
              <a:extLst>
                <a:ext uri="{FF2B5EF4-FFF2-40B4-BE49-F238E27FC236}">
                  <a16:creationId xmlns:a16="http://schemas.microsoft.com/office/drawing/2014/main" id="{52DF1DCC-0DF2-BFF2-5701-A10C87A25FA5}"/>
                </a:ext>
              </a:extLst>
            </p:cNvPr>
            <p:cNvSpPr>
              <a:spLocks/>
            </p:cNvSpPr>
            <p:nvPr/>
          </p:nvSpPr>
          <p:spPr bwMode="auto">
            <a:xfrm>
              <a:off x="3959397" y="4722013"/>
              <a:ext cx="711269" cy="937395"/>
            </a:xfrm>
            <a:custGeom>
              <a:avLst/>
              <a:gdLst>
                <a:gd name="T0" fmla="*/ 0 w 377"/>
                <a:gd name="T1" fmla="*/ 95 h 372"/>
                <a:gd name="T2" fmla="*/ 377 w 377"/>
                <a:gd name="T3" fmla="*/ 372 h 372"/>
                <a:gd name="T4" fmla="*/ 377 w 377"/>
                <a:gd name="T5" fmla="*/ 0 h 372"/>
                <a:gd name="T6" fmla="*/ 0 w 377"/>
                <a:gd name="T7" fmla="*/ 0 h 372"/>
                <a:gd name="T8" fmla="*/ 0 w 377"/>
                <a:gd name="T9" fmla="*/ 95 h 372"/>
              </a:gdLst>
              <a:ahLst/>
              <a:cxnLst>
                <a:cxn ang="0">
                  <a:pos x="T0" y="T1"/>
                </a:cxn>
                <a:cxn ang="0">
                  <a:pos x="T2" y="T3"/>
                </a:cxn>
                <a:cxn ang="0">
                  <a:pos x="T4" y="T5"/>
                </a:cxn>
                <a:cxn ang="0">
                  <a:pos x="T6" y="T7"/>
                </a:cxn>
                <a:cxn ang="0">
                  <a:pos x="T8" y="T9"/>
                </a:cxn>
              </a:cxnLst>
              <a:rect l="0" t="0" r="r" b="b"/>
              <a:pathLst>
                <a:path w="377" h="372">
                  <a:moveTo>
                    <a:pt x="0" y="95"/>
                  </a:moveTo>
                  <a:lnTo>
                    <a:pt x="377" y="372"/>
                  </a:lnTo>
                  <a:lnTo>
                    <a:pt x="377" y="0"/>
                  </a:lnTo>
                  <a:lnTo>
                    <a:pt x="0" y="0"/>
                  </a:lnTo>
                  <a:lnTo>
                    <a:pt x="0" y="95"/>
                  </a:lnTo>
                  <a:close/>
                </a:path>
              </a:pathLst>
            </a:custGeom>
            <a:solidFill>
              <a:srgbClr val="328BB7"/>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23" name="TextBox 22">
              <a:extLst>
                <a:ext uri="{FF2B5EF4-FFF2-40B4-BE49-F238E27FC236}">
                  <a16:creationId xmlns:a16="http://schemas.microsoft.com/office/drawing/2014/main" id="{BD6A0765-2584-4DF5-4F16-37B52BCE594A}"/>
                </a:ext>
              </a:extLst>
            </p:cNvPr>
            <p:cNvSpPr txBox="1"/>
            <p:nvPr/>
          </p:nvSpPr>
          <p:spPr>
            <a:xfrm>
              <a:off x="692193" y="3864790"/>
              <a:ext cx="2478909" cy="1272143"/>
            </a:xfrm>
            <a:prstGeom prst="rect">
              <a:avLst/>
            </a:prstGeom>
            <a:solidFill>
              <a:srgbClr val="FFFFFF"/>
            </a:solidFill>
            <a:ln w="38100">
              <a:solidFill>
                <a:srgbClr val="1EA2E4"/>
              </a:solidFill>
            </a:ln>
          </p:spPr>
          <p:txBody>
            <a:bodyPr wrap="square" rtlCol="0" anchor="ctr">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1218987" eaLnBrk="1" fontAlgn="auto" latinLnBrk="0" hangingPunct="1">
                <a:lnSpc>
                  <a:spcPct val="100000"/>
                </a:lnSpc>
                <a:spcBef>
                  <a:spcPts val="0"/>
                </a:spcBef>
                <a:spcAft>
                  <a:spcPts val="0"/>
                </a:spcAft>
                <a:buClrTx/>
                <a:buSzTx/>
                <a:buFontTx/>
                <a:buNone/>
                <a:tabLst/>
                <a:defRPr/>
              </a:pPr>
              <a:r>
                <a:rPr lang="en-US" sz="1400" kern="0">
                  <a:solidFill>
                    <a:srgbClr val="000000"/>
                  </a:solidFill>
                  <a:latin typeface="Calibri" panose="020F0502020204030204" pitchFamily="34" charset="0"/>
                  <a:cs typeface="Calibri" panose="020F0502020204030204" pitchFamily="34" charset="0"/>
                </a:rPr>
                <a:t>ISC is developing a </a:t>
              </a:r>
              <a:r>
                <a:rPr lang="en-US" sz="1400" b="1" kern="0">
                  <a:solidFill>
                    <a:srgbClr val="0070C0"/>
                  </a:solidFill>
                  <a:latin typeface="Calibri" panose="020F0502020204030204" pitchFamily="34" charset="0"/>
                  <a:cs typeface="Calibri" panose="020F0502020204030204" pitchFamily="34" charset="0"/>
                </a:rPr>
                <a:t>standardized approach to external data sharing.</a:t>
              </a:r>
            </a:p>
          </p:txBody>
        </p:sp>
        <p:sp>
          <p:nvSpPr>
            <p:cNvPr id="24" name="TextBox 23">
              <a:extLst>
                <a:ext uri="{FF2B5EF4-FFF2-40B4-BE49-F238E27FC236}">
                  <a16:creationId xmlns:a16="http://schemas.microsoft.com/office/drawing/2014/main" id="{9C038558-81F4-4193-3D78-7A6F6F7A2277}"/>
                </a:ext>
              </a:extLst>
            </p:cNvPr>
            <p:cNvSpPr txBox="1"/>
            <p:nvPr/>
          </p:nvSpPr>
          <p:spPr>
            <a:xfrm>
              <a:off x="5294097" y="2090539"/>
              <a:ext cx="3865328" cy="1006088"/>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914240"/>
              <a:r>
                <a:rPr lang="en-US" sz="1050">
                  <a:solidFill>
                    <a:srgbClr val="FFFFFF"/>
                  </a:solidFill>
                  <a:latin typeface="Calibri" panose="020F0502020204030204" pitchFamily="34" charset="0"/>
                  <a:cs typeface="Calibri" panose="020F0502020204030204" pitchFamily="34" charset="0"/>
                </a:rPr>
                <a:t>To respond to an increasing demand for ISC data holdings, and provide great clarity on ISC’s approach to data sharing</a:t>
              </a:r>
            </a:p>
            <a:p>
              <a:pPr defTabSz="914240"/>
              <a:endParaRPr kumimoji="0" lang="en-US" sz="1200" b="0" i="0" u="none" strike="noStrike" kern="0" cap="none" spc="0" normalizeH="0" baseline="0" noProof="0">
                <a:ln>
                  <a:noFill/>
                </a:ln>
                <a:solidFill>
                  <a:srgbClr val="FFFFFF"/>
                </a:solidFill>
                <a:effectLst/>
                <a:uLnTx/>
                <a:uFillTx/>
                <a:latin typeface="Calibri Light" charset="0"/>
                <a:ea typeface="Calibri Light" charset="0"/>
                <a:cs typeface="Calibri Light" charset="0"/>
              </a:endParaRPr>
            </a:p>
          </p:txBody>
        </p:sp>
        <p:sp>
          <p:nvSpPr>
            <p:cNvPr id="25" name="TextBox 24">
              <a:extLst>
                <a:ext uri="{FF2B5EF4-FFF2-40B4-BE49-F238E27FC236}">
                  <a16:creationId xmlns:a16="http://schemas.microsoft.com/office/drawing/2014/main" id="{B91F4F32-1FC3-2036-38B8-82B55D4F1E33}"/>
                </a:ext>
              </a:extLst>
            </p:cNvPr>
            <p:cNvSpPr txBox="1"/>
            <p:nvPr/>
          </p:nvSpPr>
          <p:spPr>
            <a:xfrm>
              <a:off x="5358564" y="2981457"/>
              <a:ext cx="5936986" cy="317009"/>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914240"/>
              <a:endParaRPr lang="en-US" sz="1050">
                <a:solidFill>
                  <a:srgbClr val="FFFFFF"/>
                </a:solidFill>
                <a:latin typeface="Calibri" panose="020F0502020204030204" pitchFamily="34" charset="0"/>
                <a:cs typeface="Calibri" panose="020F0502020204030204" pitchFamily="34" charset="0"/>
              </a:endParaRPr>
            </a:p>
          </p:txBody>
        </p:sp>
        <p:sp>
          <p:nvSpPr>
            <p:cNvPr id="26" name="TextBox 25">
              <a:extLst>
                <a:ext uri="{FF2B5EF4-FFF2-40B4-BE49-F238E27FC236}">
                  <a16:creationId xmlns:a16="http://schemas.microsoft.com/office/drawing/2014/main" id="{38577D83-78E9-FA24-2A1B-C29733BE9740}"/>
                </a:ext>
              </a:extLst>
            </p:cNvPr>
            <p:cNvSpPr txBox="1"/>
            <p:nvPr/>
          </p:nvSpPr>
          <p:spPr>
            <a:xfrm>
              <a:off x="5358564" y="3993584"/>
              <a:ext cx="3709236" cy="475442"/>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r>
                <a:rPr lang="en-US" sz="1050">
                  <a:solidFill>
                    <a:srgbClr val="FFFFFF"/>
                  </a:solidFill>
                  <a:latin typeface="Calibri" panose="020F0502020204030204" pitchFamily="34" charset="0"/>
                  <a:cs typeface="Calibri" panose="020F0502020204030204" pitchFamily="34" charset="0"/>
                </a:rPr>
                <a:t>to fulfill the commitment ISC made under the </a:t>
              </a:r>
              <a:r>
                <a:rPr lang="en-US" sz="1050" i="1">
                  <a:solidFill>
                    <a:srgbClr val="FFFFFF"/>
                  </a:solidFill>
                  <a:latin typeface="Calibri" panose="020F0502020204030204" pitchFamily="34" charset="0"/>
                  <a:cs typeface="Calibri" panose="020F0502020204030204" pitchFamily="34" charset="0"/>
                </a:rPr>
                <a:t>National Action Plan on Open Government </a:t>
              </a:r>
              <a:endParaRPr kumimoji="0" lang="en-US" sz="1050" b="0" i="1" u="none" strike="noStrike" kern="0" cap="none" spc="0" normalizeH="0" baseline="0" noProof="0">
                <a:ln>
                  <a:noFill/>
                </a:ln>
                <a:solidFill>
                  <a:srgbClr val="FFFFFF"/>
                </a:solidFill>
                <a:effectLst/>
                <a:uLnTx/>
                <a:uFillTx/>
                <a:latin typeface="Calibri Light" charset="0"/>
                <a:ea typeface="Calibri Light" charset="0"/>
                <a:cs typeface="Calibri Light" charset="0"/>
              </a:endParaRPr>
            </a:p>
          </p:txBody>
        </p:sp>
        <p:sp>
          <p:nvSpPr>
            <p:cNvPr id="27" name="TextBox 26">
              <a:extLst>
                <a:ext uri="{FF2B5EF4-FFF2-40B4-BE49-F238E27FC236}">
                  <a16:creationId xmlns:a16="http://schemas.microsoft.com/office/drawing/2014/main" id="{4749EA7B-6BD8-4552-F498-B0424C80B8D5}"/>
                </a:ext>
              </a:extLst>
            </p:cNvPr>
            <p:cNvSpPr txBox="1"/>
            <p:nvPr/>
          </p:nvSpPr>
          <p:spPr>
            <a:xfrm>
              <a:off x="5386832" y="4898785"/>
              <a:ext cx="4997003" cy="738664"/>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914240"/>
              <a:r>
                <a:rPr lang="en-US" sz="1050">
                  <a:solidFill>
                    <a:srgbClr val="FFFFFF"/>
                  </a:solidFill>
                  <a:latin typeface="Calibri" panose="020F0502020204030204" pitchFamily="34" charset="0"/>
                  <a:cs typeface="Calibri" panose="020F0502020204030204" pitchFamily="34" charset="0"/>
                </a:rPr>
                <a:t>to advance the Government of Canada’s support for Indigenous Data Sovereignty as outlined in the </a:t>
              </a:r>
              <a:r>
                <a:rPr lang="en-US" sz="1050" i="1">
                  <a:solidFill>
                    <a:srgbClr val="FFFFFF"/>
                  </a:solidFill>
                  <a:latin typeface="Calibri" panose="020F0502020204030204" pitchFamily="34" charset="0"/>
                  <a:cs typeface="Calibri" panose="020F0502020204030204" pitchFamily="34" charset="0"/>
                </a:rPr>
                <a:t>2023-2026 Data Strategy for the Federal Public Service</a:t>
              </a:r>
              <a:r>
                <a:rPr lang="en-US" sz="1050">
                  <a:solidFill>
                    <a:srgbClr val="FFFFFF"/>
                  </a:solidFill>
                  <a:latin typeface="Calibri" panose="020F0502020204030204" pitchFamily="34" charset="0"/>
                  <a:cs typeface="Calibri" panose="020F0502020204030204" pitchFamily="34" charset="0"/>
                </a:rPr>
                <a:t> and the </a:t>
              </a:r>
              <a:r>
                <a:rPr lang="en-US" sz="1050" i="1">
                  <a:solidFill>
                    <a:srgbClr val="FFFFFF"/>
                  </a:solidFill>
                  <a:latin typeface="Calibri" panose="020F0502020204030204" pitchFamily="34" charset="0"/>
                  <a:cs typeface="Calibri" panose="020F0502020204030204" pitchFamily="34" charset="0"/>
                </a:rPr>
                <a:t>UN Declaration Act Action Plan</a:t>
              </a:r>
              <a:endParaRPr kumimoji="0" lang="en-US" sz="1200" b="0" i="1" u="none" strike="noStrike" kern="0" cap="none" spc="0" normalizeH="0" baseline="0" noProof="0">
                <a:ln>
                  <a:noFill/>
                </a:ln>
                <a:solidFill>
                  <a:srgbClr val="FFFFFF"/>
                </a:solidFill>
                <a:effectLst/>
                <a:uLnTx/>
                <a:uFillTx/>
                <a:latin typeface="Calibri Light" charset="0"/>
                <a:ea typeface="Calibri Light" charset="0"/>
                <a:cs typeface="Calibri Light" charset="0"/>
              </a:endParaRPr>
            </a:p>
          </p:txBody>
        </p:sp>
        <p:sp>
          <p:nvSpPr>
            <p:cNvPr id="29" name="TextBox 28">
              <a:extLst>
                <a:ext uri="{FF2B5EF4-FFF2-40B4-BE49-F238E27FC236}">
                  <a16:creationId xmlns:a16="http://schemas.microsoft.com/office/drawing/2014/main" id="{551755FD-A916-1C11-9896-CE566490F073}"/>
                </a:ext>
              </a:extLst>
            </p:cNvPr>
            <p:cNvSpPr txBox="1"/>
            <p:nvPr/>
          </p:nvSpPr>
          <p:spPr>
            <a:xfrm>
              <a:off x="5065902" y="3071104"/>
              <a:ext cx="6197366" cy="604869"/>
            </a:xfrm>
            <a:prstGeom prst="rect">
              <a:avLst/>
            </a:prstGeom>
            <a:noFill/>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144066" lvl="1"/>
              <a:r>
                <a:rPr kumimoji="0" lang="en-US" sz="1050" b="0" i="0" u="none" strike="noStrike" kern="0" cap="none" spc="0" normalizeH="0" baseline="0" noProof="0">
                  <a:ln>
                    <a:noFill/>
                  </a:ln>
                  <a:solidFill>
                    <a:srgbClr val="FFFFFF"/>
                  </a:solidFill>
                  <a:effectLst/>
                  <a:uLnTx/>
                  <a:uFillTx/>
                  <a:latin typeface="Calibri" panose="020F0502020204030204" pitchFamily="34" charset="0"/>
                  <a:cs typeface="Calibri" panose="020F0502020204030204" pitchFamily="34" charset="0"/>
                </a:rPr>
                <a:t>to </a:t>
              </a:r>
              <a:r>
                <a:rPr lang="en-US" sz="1050">
                  <a:solidFill>
                    <a:srgbClr val="FFFFFF"/>
                  </a:solidFill>
                  <a:latin typeface="Calibri" panose="020F0502020204030204" pitchFamily="34" charset="0"/>
                  <a:cs typeface="Calibri" panose="020F0502020204030204" pitchFamily="34" charset="0"/>
                </a:rPr>
                <a:t>facilitate data sharing as a first step towards the eventual transfer of    service delivery responsibilities to Indigenous control along with related departmental data assets.</a:t>
              </a:r>
            </a:p>
          </p:txBody>
        </p:sp>
        <p:pic>
          <p:nvPicPr>
            <p:cNvPr id="30" name="Graphic 29" descr="Group brainstorm with solid fill">
              <a:extLst>
                <a:ext uri="{FF2B5EF4-FFF2-40B4-BE49-F238E27FC236}">
                  <a16:creationId xmlns:a16="http://schemas.microsoft.com/office/drawing/2014/main" id="{C9CF143E-3162-CD20-92E4-938A18DFCC7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13269" y="4915064"/>
              <a:ext cx="457200" cy="457200"/>
            </a:xfrm>
            <a:prstGeom prst="rect">
              <a:avLst/>
            </a:prstGeom>
          </p:spPr>
        </p:pic>
        <p:pic>
          <p:nvPicPr>
            <p:cNvPr id="31" name="Graphic 30" descr="Internet Of Things with solid fill">
              <a:extLst>
                <a:ext uri="{FF2B5EF4-FFF2-40B4-BE49-F238E27FC236}">
                  <a16:creationId xmlns:a16="http://schemas.microsoft.com/office/drawing/2014/main" id="{3F8D9A8F-BB4B-4EBD-A50A-62689449528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13269" y="2189000"/>
              <a:ext cx="457200" cy="457200"/>
            </a:xfrm>
            <a:prstGeom prst="rect">
              <a:avLst/>
            </a:prstGeom>
          </p:spPr>
        </p:pic>
        <p:pic>
          <p:nvPicPr>
            <p:cNvPr id="32" name="Graphic 31" descr="Remote work with solid fill">
              <a:extLst>
                <a:ext uri="{FF2B5EF4-FFF2-40B4-BE49-F238E27FC236}">
                  <a16:creationId xmlns:a16="http://schemas.microsoft.com/office/drawing/2014/main" id="{53477802-F43F-986F-1674-B1482B6692B6}"/>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817734" y="5894396"/>
              <a:ext cx="457200" cy="457200"/>
            </a:xfrm>
            <a:prstGeom prst="rect">
              <a:avLst/>
            </a:prstGeom>
          </p:spPr>
        </p:pic>
        <p:pic>
          <p:nvPicPr>
            <p:cNvPr id="33" name="Graphic 32" descr="Clipboard Checked with solid fill">
              <a:extLst>
                <a:ext uri="{FF2B5EF4-FFF2-40B4-BE49-F238E27FC236}">
                  <a16:creationId xmlns:a16="http://schemas.microsoft.com/office/drawing/2014/main" id="{C08879AE-7EE5-ADB1-A58A-93020DEEF42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786015" y="4055915"/>
              <a:ext cx="457200" cy="457200"/>
            </a:xfrm>
            <a:prstGeom prst="rect">
              <a:avLst/>
            </a:prstGeom>
          </p:spPr>
        </p:pic>
        <p:pic>
          <p:nvPicPr>
            <p:cNvPr id="35" name="Graphic 34" descr="Books on shelf with solid fill">
              <a:extLst>
                <a:ext uri="{FF2B5EF4-FFF2-40B4-BE49-F238E27FC236}">
                  <a16:creationId xmlns:a16="http://schemas.microsoft.com/office/drawing/2014/main" id="{413994BC-1A71-7744-CA3F-1A847CE1876A}"/>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786015" y="3124390"/>
              <a:ext cx="457200" cy="457200"/>
            </a:xfrm>
            <a:prstGeom prst="rect">
              <a:avLst/>
            </a:prstGeom>
          </p:spPr>
        </p:pic>
      </p:grpSp>
    </p:spTree>
    <p:extLst>
      <p:ext uri="{BB962C8B-B14F-4D97-AF65-F5344CB8AC3E}">
        <p14:creationId xmlns:p14="http://schemas.microsoft.com/office/powerpoint/2010/main" val="721909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08F4A1-90AE-7049-CD16-A0447811F18B}"/>
              </a:ext>
            </a:extLst>
          </p:cNvPr>
          <p:cNvSpPr txBox="1">
            <a:spLocks noGrp="1"/>
          </p:cNvSpPr>
          <p:nvPr>
            <p:ph type="title" idx="4294967295"/>
          </p:nvPr>
        </p:nvSpPr>
        <p:spPr>
          <a:xfrm>
            <a:off x="80682" y="145158"/>
            <a:ext cx="9063318" cy="4108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en-US" sz="23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Background: Transformational Approach to Indigenous Data Initiative</a:t>
            </a:r>
            <a:endParaRPr kumimoji="0" lang="en-CA" sz="23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 name="Content Placeholder 1">
            <a:extLst>
              <a:ext uri="{FF2B5EF4-FFF2-40B4-BE49-F238E27FC236}">
                <a16:creationId xmlns:a16="http://schemas.microsoft.com/office/drawing/2014/main" id="{E0FC2B9A-36E1-30B2-BBCA-FA1D07074921}"/>
              </a:ext>
            </a:extLst>
          </p:cNvPr>
          <p:cNvSpPr>
            <a:spLocks noGrp="1"/>
          </p:cNvSpPr>
          <p:nvPr>
            <p:ph idx="1"/>
          </p:nvPr>
        </p:nvSpPr>
        <p:spPr>
          <a:xfrm>
            <a:off x="428065" y="981634"/>
            <a:ext cx="7787247" cy="3536577"/>
          </a:xfrm>
        </p:spPr>
        <p:txBody>
          <a:bodyPr/>
          <a:lstStyle/>
          <a:p>
            <a:pPr eaLnBrk="0" hangingPunct="0">
              <a:spcAft>
                <a:spcPts val="0"/>
              </a:spcAft>
              <a:defRPr/>
            </a:pPr>
            <a:r>
              <a:rPr kumimoji="0" lang="en-US" sz="1400" b="0" i="0" u="none" strike="noStrike" kern="0" cap="none" spc="0" normalizeH="0" baseline="0" noProof="0">
                <a:ln>
                  <a:noFill/>
                </a:ln>
                <a:solidFill>
                  <a:srgbClr val="000000"/>
                </a:solidFill>
                <a:effectLst/>
                <a:uLnTx/>
                <a:uFillTx/>
                <a:latin typeface="Calibri" panose="020F0502020204030204"/>
                <a:ea typeface="+mn-ea"/>
                <a:cs typeface="+mn-cs"/>
              </a:rPr>
              <a:t>The Transformational Approach to Indigenous Data initiative (supported by Budget 2021 and launched in 2022) will bridge data gaps and encourage Indigenous self-determination and </a:t>
            </a:r>
            <a:r>
              <a:rPr kumimoji="0" lang="en-US" sz="1400" b="0" i="0" u="none" strike="noStrike" kern="0" cap="none" spc="0" normalizeH="0" baseline="0" noProof="0">
                <a:ln>
                  <a:noFill/>
                </a:ln>
                <a:solidFill>
                  <a:srgbClr val="000000"/>
                </a:solidFill>
                <a:effectLst/>
                <a:uLnTx/>
                <a:uFillTx/>
                <a:latin typeface="Calibri" panose="020F0502020204030204"/>
              </a:rPr>
              <a:t>data sovereignty by supporting the development of First Nations-, Inuit-, and Métis-led statistical capacity in the form of distinctions-based institutions, organizations, or functions.</a:t>
            </a:r>
          </a:p>
          <a:p>
            <a:pPr eaLnBrk="0" hangingPunct="0">
              <a:spcAft>
                <a:spcPts val="0"/>
              </a:spcAft>
              <a:defRPr/>
            </a:pPr>
            <a:endParaRPr lang="en-US" sz="1400">
              <a:latin typeface="Calibri" panose="020F0502020204030204"/>
            </a:endParaRPr>
          </a:p>
          <a:p>
            <a:pPr eaLnBrk="0" hangingPunct="0">
              <a:spcAft>
                <a:spcPts val="0"/>
              </a:spcAft>
              <a:defRPr/>
            </a:pPr>
            <a:r>
              <a:rPr kumimoji="0" lang="en-CA" sz="1400" b="0" i="0" u="none" strike="noStrike" kern="0" cap="none" spc="0" normalizeH="0" baseline="0" noProof="0">
                <a:ln>
                  <a:noFill/>
                </a:ln>
                <a:solidFill>
                  <a:srgbClr val="000000"/>
                </a:solidFill>
                <a:effectLst/>
                <a:uLnTx/>
                <a:uFillTx/>
                <a:latin typeface="Caibri"/>
              </a:rPr>
              <a:t>The initiative as a whole is expected to take a </a:t>
            </a:r>
            <a:r>
              <a:rPr kumimoji="0" lang="en-CA" sz="1400" b="1" i="0" u="none" strike="noStrike" kern="0" cap="none" spc="0" normalizeH="0" baseline="0" noProof="0">
                <a:ln>
                  <a:noFill/>
                </a:ln>
                <a:solidFill>
                  <a:srgbClr val="336699"/>
                </a:solidFill>
                <a:effectLst/>
                <a:uLnTx/>
                <a:uFillTx/>
                <a:latin typeface="Caibri"/>
              </a:rPr>
              <a:t>minimum of three phases and six years of development</a:t>
            </a:r>
            <a:r>
              <a:rPr kumimoji="0" lang="en-CA" sz="1400" b="0" i="0" u="none" strike="noStrike" kern="0" cap="none" spc="0" normalizeH="0" baseline="0" noProof="0">
                <a:ln>
                  <a:noFill/>
                </a:ln>
                <a:solidFill>
                  <a:srgbClr val="000000"/>
                </a:solidFill>
                <a:effectLst/>
                <a:uLnTx/>
                <a:uFillTx/>
                <a:latin typeface="Caibri"/>
              </a:rPr>
              <a:t>, and will culminate in First Nations-, Inuit-, and Métis-led statistical capacity in the form of distinctions-based institutions, organizations, or functions.</a:t>
            </a:r>
            <a:r>
              <a:rPr kumimoji="0" lang="en-US" sz="1400" b="0" i="0" u="none" strike="noStrike" kern="0" cap="none" spc="0" normalizeH="0" baseline="0" noProof="0">
                <a:ln>
                  <a:noFill/>
                </a:ln>
                <a:solidFill>
                  <a:srgbClr val="000000"/>
                </a:solidFill>
                <a:effectLst/>
                <a:uLnTx/>
                <a:uFillTx/>
                <a:latin typeface="Caibri"/>
              </a:rPr>
              <a:t> </a:t>
            </a:r>
          </a:p>
          <a:p>
            <a:pPr eaLnBrk="0" hangingPunct="0">
              <a:spcAft>
                <a:spcPts val="0"/>
              </a:spcAft>
              <a:defRPr/>
            </a:pPr>
            <a:endParaRPr kumimoji="0" lang="en-US" sz="1400" b="0" i="0" u="none" strike="noStrike" kern="0" cap="none" spc="0" normalizeH="0" baseline="0" noProof="0">
              <a:ln>
                <a:noFill/>
              </a:ln>
              <a:solidFill>
                <a:srgbClr val="000000"/>
              </a:solidFill>
              <a:effectLst/>
              <a:uLnTx/>
              <a:uFillTx/>
              <a:latin typeface="Caibri"/>
            </a:endParaRPr>
          </a:p>
          <a:p>
            <a:pPr eaLnBrk="0" hangingPunct="0">
              <a:spcAft>
                <a:spcPts val="0"/>
              </a:spcAft>
              <a:defRPr/>
            </a:pPr>
            <a:r>
              <a:rPr lang="en-US" sz="1400">
                <a:latin typeface="Caibri"/>
              </a:rPr>
              <a:t>Stream 1 focuses on improving ISC’s external data sharing with Indigenous partners.</a:t>
            </a:r>
          </a:p>
          <a:p>
            <a:pPr eaLnBrk="0" hangingPunct="0">
              <a:spcAft>
                <a:spcPts val="0"/>
              </a:spcAft>
              <a:defRPr/>
            </a:pPr>
            <a:endParaRPr lang="en-US" sz="1400">
              <a:latin typeface="Caibri"/>
            </a:endParaRPr>
          </a:p>
          <a:p>
            <a:pPr eaLnBrk="0" hangingPunct="0">
              <a:spcAft>
                <a:spcPts val="0"/>
              </a:spcAft>
              <a:defRPr/>
            </a:pPr>
            <a:r>
              <a:rPr lang="en-US" sz="1400">
                <a:latin typeface="Caibri"/>
              </a:rPr>
              <a:t>Streams 2 through 5 focus on supporting First Nations, Inuit, and Métis organizations in building the data capacity they need and increasing their visibility in Canada’s national statistics</a:t>
            </a:r>
            <a:endParaRPr lang="en-CA" sz="1400">
              <a:latin typeface="Caibri"/>
            </a:endParaRPr>
          </a:p>
          <a:p>
            <a:pPr eaLnBrk="0" hangingPunct="0">
              <a:spcAft>
                <a:spcPts val="0"/>
              </a:spcAft>
              <a:defRPr/>
            </a:pPr>
            <a:endParaRPr lang="en-US" sz="1400">
              <a:latin typeface="Calibri" panose="020F0502020204030204"/>
            </a:endParaRPr>
          </a:p>
          <a:p>
            <a:pPr eaLnBrk="0" hangingPunct="0">
              <a:spcAft>
                <a:spcPts val="0"/>
              </a:spcAft>
              <a:defRPr/>
            </a:pPr>
            <a:r>
              <a:rPr kumimoji="0" lang="en-US" sz="1400" b="0" i="0" u="none" strike="noStrike" kern="0" cap="none" spc="0" normalizeH="0" baseline="0" noProof="0">
                <a:ln>
                  <a:noFill/>
                </a:ln>
                <a:solidFill>
                  <a:srgbClr val="000000"/>
                </a:solidFill>
                <a:effectLst/>
                <a:uLnTx/>
                <a:uFillTx/>
                <a:latin typeface="Calibri" panose="020F0502020204030204"/>
                <a:ea typeface="+mn-ea"/>
                <a:cs typeface="+mn-cs"/>
              </a:rPr>
              <a:t>First Nations, Inuit and Métis require </a:t>
            </a:r>
            <a:r>
              <a:rPr kumimoji="0" lang="en-US" sz="1400" b="1" i="0" u="none" strike="noStrike" kern="0" cap="none" spc="0" normalizeH="0" baseline="0" noProof="0">
                <a:ln>
                  <a:noFill/>
                </a:ln>
                <a:solidFill>
                  <a:srgbClr val="336699"/>
                </a:solidFill>
                <a:effectLst/>
                <a:uLnTx/>
                <a:uFillTx/>
                <a:latin typeface="Calibri" panose="020F0502020204030204"/>
                <a:ea typeface="+mn-ea"/>
                <a:cs typeface="+mn-cs"/>
              </a:rPr>
              <a:t>strengthened data capacity </a:t>
            </a:r>
            <a:r>
              <a:rPr kumimoji="0" lang="en-US" sz="1400" b="0" i="0" u="none" strike="noStrike" kern="0" cap="none" spc="0" normalizeH="0" baseline="0" noProof="0">
                <a:ln>
                  <a:noFill/>
                </a:ln>
                <a:solidFill>
                  <a:srgbClr val="000000"/>
                </a:solidFill>
                <a:effectLst/>
                <a:uLnTx/>
                <a:uFillTx/>
                <a:latin typeface="Calibri" panose="020F0502020204030204"/>
                <a:ea typeface="+mn-ea"/>
                <a:cs typeface="+mn-cs"/>
              </a:rPr>
              <a:t>in order to advance self-determination and effectively respond to the distinct and evolving service delivery needs of their citizens.</a:t>
            </a:r>
          </a:p>
          <a:p>
            <a:pPr marL="0" marR="0" lvl="0" indent="0" algn="l" defTabSz="914400" rtl="0" eaLnBrk="0" fontAlgn="base" latinLnBrk="0" hangingPunct="0">
              <a:lnSpc>
                <a:spcPct val="100000"/>
              </a:lnSpc>
              <a:spcBef>
                <a:spcPct val="0"/>
              </a:spcBef>
              <a:spcAft>
                <a:spcPts val="0"/>
              </a:spcAft>
              <a:buClrTx/>
              <a:buSzTx/>
              <a:buNone/>
              <a:tabLst>
                <a:tab pos="5715000" algn="l"/>
              </a:tabLst>
              <a:defRPr/>
            </a:pPr>
            <a:endParaRPr kumimoji="0" lang="en-CA" sz="1400" b="0" i="0" u="none" strike="noStrike" kern="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201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1B297A6-1AC8-D273-E10D-DC8D8A4D8086}"/>
              </a:ext>
            </a:extLst>
          </p:cNvPr>
          <p:cNvSpPr txBox="1">
            <a:spLocks noGrp="1"/>
          </p:cNvSpPr>
          <p:nvPr>
            <p:ph type="title" idx="4294967295"/>
          </p:nvPr>
        </p:nvSpPr>
        <p:spPr>
          <a:xfrm>
            <a:off x="303119" y="107716"/>
            <a:ext cx="6650353" cy="4801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en-US" sz="28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t>Context: The State of Data Sharing at ISC</a:t>
            </a:r>
          </a:p>
        </p:txBody>
      </p:sp>
      <p:sp>
        <p:nvSpPr>
          <p:cNvPr id="2" name="Content Placeholder 1">
            <a:extLst>
              <a:ext uri="{FF2B5EF4-FFF2-40B4-BE49-F238E27FC236}">
                <a16:creationId xmlns:a16="http://schemas.microsoft.com/office/drawing/2014/main" id="{1A9FC99E-5A38-167C-BA83-1F331CA1A748}"/>
              </a:ext>
            </a:extLst>
          </p:cNvPr>
          <p:cNvSpPr>
            <a:spLocks noGrp="1"/>
          </p:cNvSpPr>
          <p:nvPr>
            <p:ph idx="1"/>
          </p:nvPr>
        </p:nvSpPr>
        <p:spPr>
          <a:xfrm>
            <a:off x="124770" y="835818"/>
            <a:ext cx="8592566" cy="3806178"/>
          </a:xfrm>
        </p:spPr>
        <p:txBody>
          <a:bodyPr/>
          <a:lstStyle/>
          <a:p>
            <a:pPr marL="550862" indent="-285750" fontAlgn="auto">
              <a:spcBef>
                <a:spcPts val="0"/>
              </a:spcBef>
              <a:spcAft>
                <a:spcPts val="0"/>
              </a:spcAft>
              <a:tabLst/>
              <a:defRPr/>
            </a:pPr>
            <a:r>
              <a:rPr kumimoji="0" lang="en-US" sz="1400" b="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The Department </a:t>
            </a:r>
            <a:r>
              <a:rPr kumimoji="0" lang="en-US" sz="1400" b="1" i="0" u="none" strike="noStrike" kern="1200" cap="none" spc="0" normalizeH="0" baseline="0" noProof="0">
                <a:ln>
                  <a:noFill/>
                </a:ln>
                <a:solidFill>
                  <a:srgbClr val="567BB6"/>
                </a:solidFill>
                <a:effectLst/>
                <a:uLnTx/>
                <a:uFillTx/>
                <a:latin typeface="Calibri" panose="020F0502020204030204" pitchFamily="34" charset="0"/>
                <a:cs typeface="Calibri" panose="020F0502020204030204" pitchFamily="34" charset="0"/>
              </a:rPr>
              <a:t>regularly responds to requests </a:t>
            </a:r>
            <a:r>
              <a:rPr kumimoji="0" lang="en-US" sz="1400" b="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for data sharing from external parties, including Indigenous organizations, governments, communities, and their partners. </a:t>
            </a:r>
            <a:endParaRPr lang="en-US" sz="1400" kern="1200">
              <a:solidFill>
                <a:prstClr val="black"/>
              </a:solidFill>
              <a:latin typeface="Calibri" panose="020F0502020204030204" pitchFamily="34" charset="0"/>
              <a:cs typeface="Calibri" panose="020F0502020204030204" pitchFamily="34" charset="0"/>
            </a:endParaRPr>
          </a:p>
          <a:p>
            <a:pPr marL="550862" indent="-285750" fontAlgn="auto">
              <a:spcBef>
                <a:spcPts val="0"/>
              </a:spcBef>
              <a:spcAft>
                <a:spcPts val="0"/>
              </a:spcAft>
              <a:tabLst/>
              <a:defRPr/>
            </a:pPr>
            <a:endParaRPr lang="en-US" sz="1400" kern="1200">
              <a:solidFill>
                <a:prstClr val="black"/>
              </a:solidFill>
              <a:effectLst/>
              <a:latin typeface="Calibri" panose="020F0502020204030204" pitchFamily="34" charset="0"/>
              <a:ea typeface="Arial" panose="020B0604020202020204" pitchFamily="34" charset="0"/>
              <a:cs typeface="Calibri" panose="020F0502020204030204" pitchFamily="34" charset="0"/>
            </a:endParaRPr>
          </a:p>
          <a:p>
            <a:pPr marL="550862" indent="-285750" fontAlgn="auto">
              <a:spcBef>
                <a:spcPts val="0"/>
              </a:spcBef>
              <a:spcAft>
                <a:spcPts val="0"/>
              </a:spcAft>
              <a:tabLst/>
              <a:defRPr/>
            </a:pPr>
            <a:r>
              <a:rPr lang="en-US" sz="1400" kern="100">
                <a:effectLst/>
                <a:latin typeface="Calibri" panose="020F0502020204030204" pitchFamily="34" charset="0"/>
                <a:ea typeface="Arial" panose="020B0604020202020204" pitchFamily="34" charset="0"/>
                <a:cs typeface="Calibri" panose="020F0502020204030204" pitchFamily="34" charset="0"/>
              </a:rPr>
              <a:t>The data and information that ISC is requested to share </a:t>
            </a:r>
            <a:r>
              <a:rPr lang="en-CA" sz="1400" kern="100">
                <a:effectLst/>
                <a:latin typeface="Calibri" panose="020F0502020204030204" pitchFamily="34" charset="0"/>
                <a:ea typeface="Calibri" panose="020F0502020204030204" pitchFamily="34" charset="0"/>
                <a:cs typeface="Times New Roman" panose="02020603050405020304" pitchFamily="18" charset="0"/>
              </a:rPr>
              <a:t>include records related to residential schools, department-collected data (e.g., Indian Register), Indigenous knowledge, intellectual property, community-level data, and personal data</a:t>
            </a:r>
            <a:r>
              <a:rPr lang="en-US" sz="1400" kern="100">
                <a:effectLst/>
                <a:latin typeface="Calibri" panose="020F0502020204030204" pitchFamily="34" charset="0"/>
                <a:ea typeface="Calibri" panose="020F0502020204030204" pitchFamily="34" charset="0"/>
                <a:cs typeface="Times New Roman" panose="02020603050405020304" pitchFamily="18" charset="0"/>
              </a:rPr>
              <a:t>.</a:t>
            </a:r>
          </a:p>
          <a:p>
            <a:pPr marL="550862" indent="-285750" fontAlgn="auto">
              <a:spcBef>
                <a:spcPts val="0"/>
              </a:spcBef>
              <a:spcAft>
                <a:spcPts val="0"/>
              </a:spcAft>
              <a:tabLst/>
              <a:defRPr/>
            </a:pPr>
            <a:endParaRPr lang="en-US" sz="1400" b="1" kern="100">
              <a:solidFill>
                <a:srgbClr val="567BB6"/>
              </a:solidFill>
              <a:latin typeface="Calibri" panose="020F0502020204030204" pitchFamily="34" charset="0"/>
              <a:ea typeface="Arial" panose="020B0604020202020204" pitchFamily="34" charset="0"/>
              <a:cs typeface="Times New Roman" panose="02020603050405020304" pitchFamily="18" charset="0"/>
            </a:endParaRPr>
          </a:p>
          <a:p>
            <a:pPr marL="550862" indent="-285750" fontAlgn="auto">
              <a:spcBef>
                <a:spcPts val="0"/>
              </a:spcBef>
              <a:spcAft>
                <a:spcPts val="0"/>
              </a:spcAft>
              <a:tabLst/>
              <a:defRPr/>
            </a:pPr>
            <a:r>
              <a:rPr lang="en-CA" sz="1400" kern="100">
                <a:effectLst/>
                <a:latin typeface="Calibri" panose="020F0502020204030204" pitchFamily="34" charset="0"/>
                <a:ea typeface="Arial" panose="020B0604020202020204" pitchFamily="34" charset="0"/>
                <a:cs typeface="Calibri" panose="020F0502020204030204" pitchFamily="34" charset="0"/>
              </a:rPr>
              <a:t>Data also encompasses </a:t>
            </a:r>
            <a:r>
              <a:rPr lang="en-CA" sz="1400" b="1" kern="100">
                <a:solidFill>
                  <a:srgbClr val="567BB6"/>
                </a:solidFill>
                <a:effectLst/>
                <a:latin typeface="Calibri" panose="020F0502020204030204" pitchFamily="34" charset="0"/>
                <a:ea typeface="Arial" panose="020B0604020202020204" pitchFamily="34" charset="0"/>
                <a:cs typeface="Calibri" panose="020F0502020204030204" pitchFamily="34" charset="0"/>
              </a:rPr>
              <a:t>more than just spreadsheet entries</a:t>
            </a:r>
            <a:r>
              <a:rPr lang="en-CA" sz="1400" kern="100">
                <a:effectLst/>
                <a:latin typeface="Calibri" panose="020F0502020204030204" pitchFamily="34" charset="0"/>
                <a:ea typeface="Arial" panose="020B0604020202020204" pitchFamily="34" charset="0"/>
                <a:cs typeface="Calibri" panose="020F0502020204030204" pitchFamily="34" charset="0"/>
              </a:rPr>
              <a:t>; it includes a broad spectrum of information formats, from electronic files and physical documents to non-sensitive government records.</a:t>
            </a:r>
          </a:p>
          <a:p>
            <a:pPr marL="550862" indent="-285750" fontAlgn="auto">
              <a:spcBef>
                <a:spcPts val="0"/>
              </a:spcBef>
              <a:spcAft>
                <a:spcPts val="0"/>
              </a:spcAft>
              <a:tabLst/>
              <a:defRPr/>
            </a:pPr>
            <a:endParaRPr kumimoji="0" lang="en-US" sz="1400" b="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endParaRPr>
          </a:p>
          <a:p>
            <a:pPr marL="550862" indent="-285750" fontAlgn="auto">
              <a:spcBef>
                <a:spcPts val="0"/>
              </a:spcBef>
              <a:spcAft>
                <a:spcPts val="0"/>
              </a:spcAft>
              <a:tabLst/>
              <a:defRPr/>
            </a:pPr>
            <a:r>
              <a:rPr kumimoji="0" lang="en-US" sz="1400" b="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Historically, this sharing has been done on an </a:t>
            </a:r>
            <a:r>
              <a:rPr kumimoji="0" lang="en-US" sz="1400" b="0" i="1"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ad-hoc, </a:t>
            </a:r>
            <a:r>
              <a:rPr kumimoji="0" lang="en-US" sz="1400" b="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siloed</a:t>
            </a:r>
            <a:r>
              <a:rPr kumimoji="0" lang="en-US" sz="1400" b="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 basis.</a:t>
            </a:r>
            <a:r>
              <a:rPr kumimoji="0" lang="en-US" sz="1400" b="0" i="0" u="none" strike="noStrike" kern="1200" cap="none" spc="0" normalizeH="0" noProof="0">
                <a:ln>
                  <a:noFill/>
                </a:ln>
                <a:solidFill>
                  <a:prstClr val="black"/>
                </a:solidFill>
                <a:effectLst/>
                <a:uLnTx/>
                <a:uFillTx/>
                <a:latin typeface="Calibri" panose="020F0502020204030204" pitchFamily="34" charset="0"/>
                <a:cs typeface="Calibri" panose="020F0502020204030204" pitchFamily="34" charset="0"/>
              </a:rPr>
              <a:t> </a:t>
            </a:r>
            <a:r>
              <a:rPr lang="en-US" sz="1400">
                <a:effectLst/>
                <a:latin typeface="Calibri" panose="020F0502020204030204" pitchFamily="34" charset="0"/>
                <a:ea typeface="Calibri" panose="020F0502020204030204" pitchFamily="34" charset="0"/>
              </a:rPr>
              <a:t>The lack of a consistent and standardized approach to data sharing presents </a:t>
            </a:r>
            <a:r>
              <a:rPr lang="en-US" sz="1400" b="1">
                <a:solidFill>
                  <a:srgbClr val="567BB6"/>
                </a:solidFill>
                <a:effectLst/>
                <a:latin typeface="Calibri" panose="020F0502020204030204" pitchFamily="34" charset="0"/>
                <a:ea typeface="Calibri" panose="020F0502020204030204" pitchFamily="34" charset="0"/>
              </a:rPr>
              <a:t>risks to the Department</a:t>
            </a:r>
            <a:r>
              <a:rPr lang="en-US" sz="1400">
                <a:effectLst/>
                <a:latin typeface="Calibri" panose="020F0502020204030204" pitchFamily="34" charset="0"/>
                <a:ea typeface="Calibri" panose="020F0502020204030204" pitchFamily="34" charset="0"/>
              </a:rPr>
              <a:t>. </a:t>
            </a:r>
          </a:p>
          <a:p>
            <a:pPr marL="550862" indent="-285750" fontAlgn="auto">
              <a:spcBef>
                <a:spcPts val="0"/>
              </a:spcBef>
              <a:spcAft>
                <a:spcPts val="0"/>
              </a:spcAft>
              <a:tabLst/>
              <a:defRPr/>
            </a:pPr>
            <a:endParaRPr kumimoji="0" lang="en-US" sz="1400" b="1" i="0" u="none" strike="noStrike" kern="1200" cap="none" spc="0" normalizeH="0" baseline="0" noProof="0">
              <a:ln>
                <a:noFill/>
              </a:ln>
              <a:solidFill>
                <a:srgbClr val="567BB6"/>
              </a:solidFill>
              <a:uLnTx/>
              <a:uFillTx/>
              <a:latin typeface="Calibri" panose="020F0502020204030204" pitchFamily="34" charset="0"/>
              <a:cs typeface="Calibri" panose="020F0502020204030204" pitchFamily="34" charset="0"/>
            </a:endParaRPr>
          </a:p>
          <a:p>
            <a:pPr marL="550862" indent="-285750" fontAlgn="auto">
              <a:spcBef>
                <a:spcPts val="0"/>
              </a:spcBef>
              <a:spcAft>
                <a:spcPts val="0"/>
              </a:spcAft>
              <a:tabLst/>
              <a:defRPr/>
            </a:pPr>
            <a:r>
              <a:rPr kumimoji="0" lang="en-US" sz="1400" b="1" i="0" u="none" strike="noStrike" kern="1200" cap="none" spc="0" normalizeH="0" baseline="0" noProof="0">
                <a:ln>
                  <a:noFill/>
                </a:ln>
                <a:solidFill>
                  <a:srgbClr val="567BB6"/>
                </a:solidFill>
                <a:effectLst/>
                <a:uLnTx/>
                <a:uFillTx/>
                <a:latin typeface="Calibri" panose="020F0502020204030204" pitchFamily="34" charset="0"/>
                <a:cs typeface="Calibri" panose="020F0502020204030204" pitchFamily="34" charset="0"/>
              </a:rPr>
              <a:t>Data</a:t>
            </a:r>
            <a:r>
              <a:rPr kumimoji="0" lang="en-US" sz="1400" b="1" i="0" u="none" strike="noStrike" kern="1200" cap="none" spc="0" normalizeH="0" baseline="0" noProof="0">
                <a:ln>
                  <a:noFill/>
                </a:ln>
                <a:effectLst/>
                <a:uLnTx/>
                <a:uFillTx/>
                <a:latin typeface="Calibri" panose="020F0502020204030204" pitchFamily="34" charset="0"/>
                <a:cs typeface="Calibri" panose="020F0502020204030204" pitchFamily="34" charset="0"/>
              </a:rPr>
              <a:t> </a:t>
            </a:r>
            <a:r>
              <a:rPr kumimoji="0" lang="en-US" sz="1400" b="1" i="0" u="none" strike="noStrike" kern="1200" cap="none" spc="0" normalizeH="0" baseline="0" noProof="0">
                <a:ln>
                  <a:noFill/>
                </a:ln>
                <a:solidFill>
                  <a:srgbClr val="567BB6"/>
                </a:solidFill>
                <a:effectLst/>
                <a:uLnTx/>
                <a:uFillTx/>
                <a:latin typeface="Calibri" panose="020F0502020204030204" pitchFamily="34" charset="0"/>
                <a:cs typeface="Calibri" panose="020F0502020204030204" pitchFamily="34" charset="0"/>
              </a:rPr>
              <a:t>sharing initiatives will likely only increase </a:t>
            </a:r>
            <a:r>
              <a:rPr kumimoji="0" lang="en-US" sz="1400" b="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in the evolving Indigenous data governance landscape and    with the Department’s mandate to transfer services and programs to Indigenous entities.</a:t>
            </a:r>
          </a:p>
          <a:p>
            <a:pPr marL="550862" indent="-285750" fontAlgn="auto">
              <a:spcBef>
                <a:spcPts val="0"/>
              </a:spcBef>
              <a:spcAft>
                <a:spcPts val="0"/>
              </a:spcAft>
              <a:tabLst/>
              <a:defRPr/>
            </a:pPr>
            <a:endParaRPr lang="en-US" sz="1400" kern="1200">
              <a:solidFill>
                <a:prstClr val="black"/>
              </a:solidFill>
              <a:latin typeface="Calibri" panose="020F0502020204030204" pitchFamily="34" charset="0"/>
              <a:cs typeface="Calibri" panose="020F0502020204030204" pitchFamily="34" charset="0"/>
            </a:endParaRPr>
          </a:p>
          <a:p>
            <a:pPr marL="550862" indent="-285750" fontAlgn="auto">
              <a:spcBef>
                <a:spcPts val="0"/>
              </a:spcBef>
              <a:spcAft>
                <a:spcPts val="0"/>
              </a:spcAft>
              <a:tabLst/>
              <a:defRPr/>
            </a:pPr>
            <a:r>
              <a:rPr lang="en-US" sz="1400">
                <a:latin typeface="Caibri"/>
              </a:rPr>
              <a:t>In view of this context, and in line with our Transformational Approach to Indigenous Data, steps were taken to </a:t>
            </a:r>
            <a:r>
              <a:rPr lang="en-US" sz="1400" b="1">
                <a:solidFill>
                  <a:srgbClr val="567BB6"/>
                </a:solidFill>
                <a:latin typeface="Caibri"/>
              </a:rPr>
              <a:t>formalize a departmental approach </a:t>
            </a:r>
            <a:r>
              <a:rPr lang="en-US" sz="1400">
                <a:latin typeface="Caibri"/>
              </a:rPr>
              <a:t>to improve our outward data sharing process.</a:t>
            </a:r>
            <a:endParaRPr lang="en-CA" sz="1400">
              <a:latin typeface="Caibri"/>
            </a:endParaRPr>
          </a:p>
        </p:txBody>
      </p:sp>
    </p:spTree>
    <p:extLst>
      <p:ext uri="{BB962C8B-B14F-4D97-AF65-F5344CB8AC3E}">
        <p14:creationId xmlns:p14="http://schemas.microsoft.com/office/powerpoint/2010/main" val="3951596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D65F0A-6112-B537-7448-DA5D76AA4472}"/>
              </a:ext>
            </a:extLst>
          </p:cNvPr>
          <p:cNvSpPr txBox="1">
            <a:spLocks noGrp="1"/>
          </p:cNvSpPr>
          <p:nvPr>
            <p:ph type="title" idx="4294967295"/>
          </p:nvPr>
        </p:nvSpPr>
        <p:spPr>
          <a:xfrm>
            <a:off x="464762" y="154260"/>
            <a:ext cx="7303682" cy="4524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en-CA" sz="2600" b="1" i="0" u="none" strike="noStrike" kern="100" cap="none" spc="0" normalizeH="0" baseline="0" noProof="0">
                <a:ln>
                  <a:noFill/>
                </a:ln>
                <a:solidFill>
                  <a:srgbClr val="FFFFFF"/>
                </a:solidFill>
                <a:effectLst/>
                <a:uLnTx/>
                <a:uFillTx/>
                <a:latin typeface="Calibri" panose="020F0502020204030204" pitchFamily="34" charset="0"/>
                <a:ea typeface="Calibri" panose="020F0502020204030204" pitchFamily="34" charset="0"/>
                <a:cs typeface="Calibri" panose="020F0502020204030204" pitchFamily="34" charset="0"/>
              </a:rPr>
              <a:t>Data sharing under </a:t>
            </a:r>
            <a:r>
              <a:rPr kumimoji="0" lang="en-CA" sz="2600" b="1" i="0" u="none" strike="noStrike" kern="100" cap="none" spc="0" normalizeH="0" baseline="0" noProof="0">
                <a:ln>
                  <a:noFill/>
                </a:ln>
                <a:solidFill>
                  <a:srgbClr val="FFFFFF"/>
                </a:solidFill>
                <a:effectLst/>
                <a:uLnTx/>
                <a:uFillTx/>
                <a:latin typeface="Calibri" panose="020F0502020204030204" pitchFamily="34" charset="0"/>
                <a:ea typeface="Arial" panose="020B0604020202020204" pitchFamily="34" charset="0"/>
                <a:cs typeface="Calibri" panose="020F0502020204030204" pitchFamily="34" charset="0"/>
              </a:rPr>
              <a:t>the Initiative’s first stream </a:t>
            </a:r>
            <a:endParaRPr kumimoji="0" lang="en-CA" sz="2600" b="0" i="0" u="none" strike="noStrike" kern="100" cap="none" spc="0" normalizeH="0" baseline="0" noProof="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 name="Content Placeholder 1">
            <a:extLst>
              <a:ext uri="{FF2B5EF4-FFF2-40B4-BE49-F238E27FC236}">
                <a16:creationId xmlns:a16="http://schemas.microsoft.com/office/drawing/2014/main" id="{06631EE5-8973-C18D-3A47-822E8EED4D04}"/>
              </a:ext>
            </a:extLst>
          </p:cNvPr>
          <p:cNvSpPr>
            <a:spLocks noGrp="1"/>
          </p:cNvSpPr>
          <p:nvPr>
            <p:ph idx="1"/>
          </p:nvPr>
        </p:nvSpPr>
        <p:spPr>
          <a:xfrm>
            <a:off x="464762" y="1098697"/>
            <a:ext cx="7507663" cy="3790569"/>
          </a:xfrm>
        </p:spPr>
        <p:txBody>
          <a:bodyPr/>
          <a:lstStyle/>
          <a:p>
            <a:pPr marL="0" lvl="0" indent="0">
              <a:buNone/>
            </a:pPr>
            <a:r>
              <a:rPr kumimoji="0" lang="en-US"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ISC’s Chief Data Officer and Chief Information Officer lead the Department’s efforts </a:t>
            </a:r>
            <a:r>
              <a:rPr kumimoji="0" lang="en-US" sz="1400" b="1" i="0" u="none" strike="noStrike" kern="0" cap="none" spc="0" normalizeH="0" baseline="0" noProof="0">
                <a:ln>
                  <a:noFill/>
                </a:ln>
                <a:solidFill>
                  <a:srgbClr val="567BB6"/>
                </a:solidFill>
                <a:effectLst/>
                <a:uLnTx/>
                <a:uFillTx/>
                <a:latin typeface="Calibri" panose="020F0502020204030204" pitchFamily="34" charset="0"/>
                <a:cs typeface="Calibri" panose="020F0502020204030204" pitchFamily="34" charset="0"/>
              </a:rPr>
              <a:t>to advance and improve the sharing of </a:t>
            </a:r>
            <a:r>
              <a:rPr lang="en-US" sz="1400" b="1" kern="0">
                <a:solidFill>
                  <a:srgbClr val="567BB6"/>
                </a:solidFill>
                <a:latin typeface="Calibri" panose="020F0502020204030204" pitchFamily="34" charset="0"/>
                <a:cs typeface="Calibri" panose="020F0502020204030204" pitchFamily="34" charset="0"/>
              </a:rPr>
              <a:t>ISC</a:t>
            </a:r>
            <a:r>
              <a:rPr kumimoji="0" lang="en-US" sz="1400" b="1" i="0" u="none" strike="noStrike" kern="0" cap="none" spc="0" normalizeH="0" baseline="0" noProof="0">
                <a:ln>
                  <a:noFill/>
                </a:ln>
                <a:solidFill>
                  <a:srgbClr val="567BB6"/>
                </a:solidFill>
                <a:effectLst/>
                <a:uLnTx/>
                <a:uFillTx/>
                <a:latin typeface="Calibri" panose="020F0502020204030204" pitchFamily="34" charset="0"/>
                <a:cs typeface="Calibri" panose="020F0502020204030204" pitchFamily="34" charset="0"/>
              </a:rPr>
              <a:t> data holdings</a:t>
            </a:r>
            <a:r>
              <a:rPr kumimoji="0" lang="en-US"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 with Indigenous partners by strengthening internal capacities and enhancing our data sharing infrastructures. </a:t>
            </a:r>
          </a:p>
          <a:p>
            <a:pPr marL="0" lvl="0" indent="0">
              <a:buNone/>
            </a:pPr>
            <a:endParaRPr kumimoji="0" lang="en-US"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384175" lvl="2" indent="0">
              <a:spcAft>
                <a:spcPts val="0"/>
              </a:spcAft>
              <a:buNone/>
              <a:defRPr/>
            </a:pPr>
            <a:r>
              <a:rPr kumimoji="0" lang="en-US"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This work includes:</a:t>
            </a:r>
          </a:p>
          <a:p>
            <a:pPr lvl="2">
              <a:spcAft>
                <a:spcPts val="0"/>
              </a:spcAft>
              <a:buFont typeface="Arial" panose="020B0604020202020204" pitchFamily="34" charset="0"/>
              <a:buChar char="•"/>
              <a:defRPr/>
            </a:pPr>
            <a:endParaRPr lang="en-US">
              <a:latin typeface="Calibri" panose="020F0502020204030204" pitchFamily="34" charset="0"/>
              <a:ea typeface="+mn-ea"/>
              <a:cs typeface="Calibri" panose="020F0502020204030204" pitchFamily="34" charset="0"/>
            </a:endParaRPr>
          </a:p>
          <a:p>
            <a:pPr lvl="2">
              <a:spcAft>
                <a:spcPts val="0"/>
              </a:spcAft>
              <a:buFont typeface="Arial" panose="020B0604020202020204" pitchFamily="34" charset="0"/>
              <a:buChar char="•"/>
              <a:defRPr/>
            </a:pPr>
            <a:r>
              <a:rPr lang="en-US" b="1" kern="1200">
                <a:latin typeface="Calibri" panose="020F0502020204030204" pitchFamily="34" charset="0"/>
                <a:ea typeface="+mn-ea"/>
                <a:cs typeface="Calibri" panose="020F0502020204030204" pitchFamily="34" charset="0"/>
              </a:rPr>
              <a:t>Directly supporting data sharing requests.</a:t>
            </a:r>
            <a:r>
              <a:rPr lang="en-US" b="1">
                <a:latin typeface="Calibri" panose="020F0502020204030204" pitchFamily="34" charset="0"/>
                <a:cs typeface="Calibri" panose="020F0502020204030204" pitchFamily="34" charset="0"/>
              </a:rPr>
              <a:t> </a:t>
            </a:r>
          </a:p>
          <a:p>
            <a:pPr lvl="2">
              <a:spcAft>
                <a:spcPts val="0"/>
              </a:spcAft>
              <a:buFont typeface="Arial" panose="020B0604020202020204" pitchFamily="34" charset="0"/>
              <a:buChar char="•"/>
              <a:defRPr/>
            </a:pPr>
            <a:endParaRPr lang="en-US">
              <a:latin typeface="Calibri" panose="020F0502020204030204" pitchFamily="34" charset="0"/>
              <a:cs typeface="Calibri" panose="020F0502020204030204" pitchFamily="34" charset="0"/>
            </a:endParaRPr>
          </a:p>
          <a:p>
            <a:pPr lvl="2">
              <a:spcAft>
                <a:spcPts val="0"/>
              </a:spcAft>
              <a:buFont typeface="Arial" panose="020B0604020202020204" pitchFamily="34" charset="0"/>
              <a:buChar char="•"/>
              <a:defRPr/>
            </a:pPr>
            <a:r>
              <a:rPr lang="en-US" b="1" kern="1200">
                <a:latin typeface="Calibri" panose="020F0502020204030204" pitchFamily="34" charset="0"/>
                <a:ea typeface="+mn-ea"/>
                <a:cs typeface="Calibri" panose="020F0502020204030204" pitchFamily="34" charset="0"/>
              </a:rPr>
              <a:t>Standardizing the data sharing process across the Department</a:t>
            </a:r>
            <a:r>
              <a:rPr lang="en-US" sz="1200" b="1" kern="1200">
                <a:solidFill>
                  <a:schemeClr val="tx1"/>
                </a:solidFill>
                <a:latin typeface="Calibri" panose="020F0502020204030204" pitchFamily="34" charset="0"/>
                <a:ea typeface="+mn-ea"/>
                <a:cs typeface="Calibri" panose="020F0502020204030204" pitchFamily="34" charset="0"/>
              </a:rPr>
              <a:t> </a:t>
            </a:r>
            <a:r>
              <a:rPr lang="en-US" kern="1200">
                <a:solidFill>
                  <a:schemeClr val="tx1"/>
                </a:solidFill>
                <a:latin typeface="Calibri" panose="020F0502020204030204" pitchFamily="34" charset="0"/>
                <a:ea typeface="+mn-ea"/>
                <a:cs typeface="Calibri" panose="020F0502020204030204" pitchFamily="34" charset="0"/>
              </a:rPr>
              <a:t>through an internal </a:t>
            </a:r>
            <a:r>
              <a:rPr lang="en-US" b="1" i="1">
                <a:solidFill>
                  <a:srgbClr val="567BB6"/>
                </a:solidFill>
                <a:latin typeface="Calibri" panose="020F0502020204030204" pitchFamily="34" charset="0"/>
                <a:cs typeface="Calibri" panose="020F0502020204030204" pitchFamily="34" charset="0"/>
              </a:rPr>
              <a:t>Guide to External Data Sharing</a:t>
            </a:r>
            <a:r>
              <a:rPr lang="en-US">
                <a:latin typeface="Calibri" panose="020F0502020204030204" pitchFamily="34" charset="0"/>
                <a:cs typeface="Calibri" panose="020F0502020204030204" pitchFamily="34" charset="0"/>
              </a:rPr>
              <a:t> was developed and launched for general use in January 2024.</a:t>
            </a:r>
          </a:p>
          <a:p>
            <a:pPr lvl="2">
              <a:spcAft>
                <a:spcPts val="0"/>
              </a:spcAft>
              <a:buFont typeface="Arial" panose="020B0604020202020204" pitchFamily="34" charset="0"/>
              <a:buChar char="•"/>
              <a:defRPr/>
            </a:pPr>
            <a:endParaRPr lang="en-US">
              <a:latin typeface="Calibri" panose="020F0502020204030204" pitchFamily="34" charset="0"/>
              <a:cs typeface="Calibri" panose="020F0502020204030204" pitchFamily="34" charset="0"/>
            </a:endParaRPr>
          </a:p>
          <a:p>
            <a:pPr lvl="2">
              <a:spcAft>
                <a:spcPts val="0"/>
              </a:spcAft>
              <a:buFont typeface="Arial" panose="020B0604020202020204" pitchFamily="34" charset="0"/>
              <a:buChar char="•"/>
              <a:defRPr/>
            </a:pPr>
            <a:r>
              <a:rPr lang="en-US" b="1" kern="1200">
                <a:latin typeface="Calibri" panose="020F0502020204030204" pitchFamily="34" charset="0"/>
                <a:ea typeface="+mn-ea"/>
                <a:cs typeface="Calibri" panose="020F0502020204030204" pitchFamily="34" charset="0"/>
              </a:rPr>
              <a:t>Preparing to engage and develop a </a:t>
            </a:r>
            <a:r>
              <a:rPr lang="en-US" b="1" i="1" kern="1200">
                <a:solidFill>
                  <a:srgbClr val="567BB6"/>
                </a:solidFill>
                <a:latin typeface="Calibri" panose="020F0502020204030204" pitchFamily="34" charset="0"/>
                <a:ea typeface="+mn-ea"/>
                <a:cs typeface="Calibri" panose="020F0502020204030204" pitchFamily="34" charset="0"/>
              </a:rPr>
              <a:t>Policy on External Data Sharing </a:t>
            </a:r>
            <a:r>
              <a:rPr lang="en-US">
                <a:latin typeface="Calibri" panose="020F0502020204030204" pitchFamily="34" charset="0"/>
                <a:cs typeface="Calibri" panose="020F0502020204030204" pitchFamily="34" charset="0"/>
              </a:rPr>
              <a:t>for departmental use</a:t>
            </a:r>
            <a:r>
              <a:rPr lang="en-US" kern="1200">
                <a:latin typeface="Calibri" panose="020F0502020204030204" pitchFamily="34" charset="0"/>
                <a:ea typeface="+mn-ea"/>
                <a:cs typeface="Calibri" panose="020F0502020204030204" pitchFamily="34" charset="0"/>
              </a:rPr>
              <a:t>. </a:t>
            </a:r>
          </a:p>
          <a:p>
            <a:pPr marL="0" lvl="0" indent="0">
              <a:buNone/>
            </a:pPr>
            <a:endParaRPr kumimoji="0" lang="en-US"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576262" lvl="3" indent="0">
              <a:spcAft>
                <a:spcPts val="0"/>
              </a:spcAft>
              <a:buNone/>
              <a:defRPr/>
            </a:pPr>
            <a:endParaRPr kumimoji="0" lang="en-US" i="0" u="none" strike="noStrike" kern="0" cap="none" spc="0" normalizeH="0" baseline="0" noProof="0">
              <a:ln>
                <a:noFill/>
              </a:ln>
              <a:effectLst/>
              <a:uLnTx/>
              <a:uFillTx/>
              <a:latin typeface="Calibri" panose="020F0502020204030204" pitchFamily="34" charset="0"/>
              <a:cs typeface="Calibri" panose="020F0502020204030204" pitchFamily="34" charset="0"/>
            </a:endParaRPr>
          </a:p>
          <a:p>
            <a:endParaRPr lang="en-CA" sz="1200"/>
          </a:p>
        </p:txBody>
      </p:sp>
    </p:spTree>
    <p:extLst>
      <p:ext uri="{BB962C8B-B14F-4D97-AF65-F5344CB8AC3E}">
        <p14:creationId xmlns:p14="http://schemas.microsoft.com/office/powerpoint/2010/main" val="2902239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67B7AA5-34AD-9F93-1E9F-C9FD6AE4DA42}"/>
              </a:ext>
            </a:extLst>
          </p:cNvPr>
          <p:cNvSpPr txBox="1">
            <a:spLocks noGrp="1"/>
          </p:cNvSpPr>
          <p:nvPr>
            <p:ph type="title" idx="4294967295"/>
          </p:nvPr>
        </p:nvSpPr>
        <p:spPr>
          <a:xfrm>
            <a:off x="164306" y="166936"/>
            <a:ext cx="8915400" cy="3970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en-CA" sz="2200" b="1" i="0" u="none" strike="noStrike" kern="1200" cap="none" spc="0" normalizeH="0" baseline="0" noProof="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Data Sharing Requests &amp; Information Sharing Agreements</a:t>
            </a:r>
            <a:endParaRPr kumimoji="0" lang="en-CA" sz="2200" b="0"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2" name="Content Placeholder 1">
            <a:extLst>
              <a:ext uri="{FF2B5EF4-FFF2-40B4-BE49-F238E27FC236}">
                <a16:creationId xmlns:a16="http://schemas.microsoft.com/office/drawing/2014/main" id="{DE8FC146-DC30-D2B4-08B6-593944888AC9}"/>
              </a:ext>
            </a:extLst>
          </p:cNvPr>
          <p:cNvSpPr>
            <a:spLocks noGrp="1"/>
          </p:cNvSpPr>
          <p:nvPr>
            <p:ph idx="1"/>
          </p:nvPr>
        </p:nvSpPr>
        <p:spPr>
          <a:xfrm>
            <a:off x="164306" y="777946"/>
            <a:ext cx="5168582" cy="4198618"/>
          </a:xfrm>
        </p:spPr>
        <p:txBody>
          <a:bodyPr/>
          <a:lstStyle/>
          <a:p>
            <a:pPr>
              <a:lnSpc>
                <a:spcPct val="107000"/>
              </a:lnSpc>
              <a:spcBef>
                <a:spcPts val="0"/>
              </a:spcBef>
              <a:spcAft>
                <a:spcPts val="0"/>
              </a:spcAft>
            </a:pPr>
            <a:r>
              <a:rPr lang="en-US" sz="1200">
                <a:solidFill>
                  <a:srgbClr val="000000"/>
                </a:solidFill>
                <a:latin typeface="Calibri" panose="020F0502020204030204" pitchFamily="34" charset="0"/>
                <a:cs typeface="Calibri" panose="020F0502020204030204" pitchFamily="34" charset="0"/>
              </a:rPr>
              <a:t>The Department regularly responds to </a:t>
            </a:r>
            <a:r>
              <a:rPr lang="en-US" sz="1200" b="1">
                <a:solidFill>
                  <a:srgbClr val="0070C0"/>
                </a:solidFill>
                <a:latin typeface="Calibri" panose="020F0502020204030204" pitchFamily="34" charset="0"/>
                <a:cs typeface="Calibri" panose="020F0502020204030204" pitchFamily="34" charset="0"/>
              </a:rPr>
              <a:t>data sharing requests </a:t>
            </a:r>
            <a:r>
              <a:rPr lang="en-US" sz="1200">
                <a:solidFill>
                  <a:srgbClr val="000000"/>
                </a:solidFill>
                <a:latin typeface="Calibri" panose="020F0502020204030204" pitchFamily="34" charset="0"/>
                <a:cs typeface="Calibri" panose="020F0502020204030204" pitchFamily="34" charset="0"/>
              </a:rPr>
              <a:t>from Indigenous partners. </a:t>
            </a:r>
          </a:p>
          <a:p>
            <a:pPr>
              <a:lnSpc>
                <a:spcPct val="107000"/>
              </a:lnSpc>
              <a:spcBef>
                <a:spcPts val="0"/>
              </a:spcBef>
              <a:spcAft>
                <a:spcPts val="0"/>
              </a:spcAft>
            </a:pPr>
            <a:endParaRPr lang="en-US" sz="1200">
              <a:solidFill>
                <a:srgbClr val="000000"/>
              </a:solidFill>
              <a:latin typeface="Calibri" panose="020F0502020204030204" pitchFamily="34" charset="0"/>
              <a:cs typeface="Calibri" panose="020F0502020204030204" pitchFamily="34" charset="0"/>
            </a:endParaRPr>
          </a:p>
          <a:p>
            <a:pPr>
              <a:lnSpc>
                <a:spcPct val="107000"/>
              </a:lnSpc>
              <a:spcBef>
                <a:spcPts val="0"/>
              </a:spcBef>
              <a:spcAft>
                <a:spcPts val="0"/>
              </a:spcAft>
            </a:pPr>
            <a:r>
              <a:rPr lang="en-US" sz="1200">
                <a:solidFill>
                  <a:srgbClr val="000000"/>
                </a:solidFill>
                <a:latin typeface="Calibri" panose="020F0502020204030204" pitchFamily="34" charset="0"/>
                <a:cs typeface="Calibri" panose="020F0502020204030204" pitchFamily="34" charset="0"/>
              </a:rPr>
              <a:t>Some requests involve the creation of </a:t>
            </a:r>
            <a:r>
              <a:rPr lang="en-US" sz="1200" b="1">
                <a:solidFill>
                  <a:srgbClr val="0070C0"/>
                </a:solidFill>
                <a:latin typeface="Calibri" panose="020F0502020204030204" pitchFamily="34" charset="0"/>
                <a:cs typeface="Calibri" panose="020F0502020204030204" pitchFamily="34" charset="0"/>
              </a:rPr>
              <a:t>Information Sharing Agreements (ISA) </a:t>
            </a:r>
            <a:r>
              <a:rPr lang="en-US" sz="1200">
                <a:solidFill>
                  <a:srgbClr val="000000"/>
                </a:solidFill>
                <a:latin typeface="Calibri" panose="020F0502020204030204" pitchFamily="34" charset="0"/>
                <a:cs typeface="Calibri" panose="020F0502020204030204" pitchFamily="34" charset="0"/>
              </a:rPr>
              <a:t>– a generic term for any instrument that is signed by both ISC and the party(ies) receiving the data, which contain agreed upon terms and conditions regarding the collection, use, management, and/or subsequent disclosure of the data.</a:t>
            </a:r>
          </a:p>
          <a:p>
            <a:pPr>
              <a:lnSpc>
                <a:spcPct val="107000"/>
              </a:lnSpc>
              <a:spcBef>
                <a:spcPts val="0"/>
              </a:spcBef>
              <a:spcAft>
                <a:spcPts val="0"/>
              </a:spcAft>
            </a:pPr>
            <a:endParaRPr lang="en-US" sz="1200">
              <a:solidFill>
                <a:srgbClr val="000000"/>
              </a:solidFill>
              <a:latin typeface="Calibri" panose="020F0502020204030204" pitchFamily="34" charset="0"/>
              <a:cs typeface="Calibri" panose="020F0502020204030204" pitchFamily="34" charset="0"/>
            </a:endParaRPr>
          </a:p>
          <a:p>
            <a:pPr>
              <a:lnSpc>
                <a:spcPct val="107000"/>
              </a:lnSpc>
              <a:spcBef>
                <a:spcPts val="0"/>
              </a:spcBef>
              <a:spcAft>
                <a:spcPts val="0"/>
              </a:spcAft>
            </a:pPr>
            <a:r>
              <a:rPr lang="en-US" sz="1200">
                <a:solidFill>
                  <a:srgbClr val="000000"/>
                </a:solidFill>
                <a:latin typeface="Calibri" panose="020F0502020204030204" pitchFamily="34" charset="0"/>
                <a:cs typeface="Calibri" panose="020F0502020204030204" pitchFamily="34" charset="0"/>
              </a:rPr>
              <a:t>These Agreements are generally used to fulfill data requests that come into the Department </a:t>
            </a:r>
            <a:r>
              <a:rPr lang="en-US" sz="1200" b="1">
                <a:solidFill>
                  <a:srgbClr val="0070C0"/>
                </a:solidFill>
                <a:latin typeface="Calibri" panose="020F0502020204030204" pitchFamily="34" charset="0"/>
                <a:cs typeface="Calibri" panose="020F0502020204030204" pitchFamily="34" charset="0"/>
              </a:rPr>
              <a:t>outside </a:t>
            </a:r>
            <a:r>
              <a:rPr lang="en-US" sz="1200">
                <a:solidFill>
                  <a:srgbClr val="000000"/>
                </a:solidFill>
                <a:latin typeface="Calibri" panose="020F0502020204030204" pitchFamily="34" charset="0"/>
                <a:cs typeface="Calibri" panose="020F0502020204030204" pitchFamily="34" charset="0"/>
              </a:rPr>
              <a:t>the existing </a:t>
            </a:r>
            <a:r>
              <a:rPr lang="en-US" sz="1200">
                <a:latin typeface="Calibri" panose="020F0502020204030204" pitchFamily="34" charset="0"/>
                <a:cs typeface="Calibri" panose="020F0502020204030204" pitchFamily="34" charset="0"/>
              </a:rPr>
              <a:t>channels,</a:t>
            </a:r>
            <a:r>
              <a:rPr lang="en-US" sz="1200">
                <a:solidFill>
                  <a:srgbClr val="000000"/>
                </a:solidFill>
                <a:latin typeface="Calibri" panose="020F0502020204030204" pitchFamily="34" charset="0"/>
                <a:cs typeface="Calibri" panose="020F0502020204030204" pitchFamily="34" charset="0"/>
              </a:rPr>
              <a:t> and which require </a:t>
            </a:r>
            <a:r>
              <a:rPr lang="en-US" sz="1200" b="1">
                <a:solidFill>
                  <a:srgbClr val="0070C0"/>
                </a:solidFill>
                <a:latin typeface="Calibri" panose="020F0502020204030204" pitchFamily="34" charset="0"/>
                <a:cs typeface="Calibri" panose="020F0502020204030204" pitchFamily="34" charset="0"/>
              </a:rPr>
              <a:t>custom-built datasets</a:t>
            </a:r>
            <a:r>
              <a:rPr lang="en-US" sz="1200">
                <a:solidFill>
                  <a:srgbClr val="000000"/>
                </a:solidFill>
                <a:latin typeface="Calibri" panose="020F0502020204030204" pitchFamily="34" charset="0"/>
                <a:cs typeface="Calibri" panose="020F0502020204030204" pitchFamily="34" charset="0"/>
              </a:rPr>
              <a:t>, and/or </a:t>
            </a:r>
            <a:r>
              <a:rPr lang="en-US" sz="1200" b="1">
                <a:solidFill>
                  <a:srgbClr val="0070C0"/>
                </a:solidFill>
                <a:latin typeface="Calibri" panose="020F0502020204030204" pitchFamily="34" charset="0"/>
                <a:cs typeface="Calibri" panose="020F0502020204030204" pitchFamily="34" charset="0"/>
              </a:rPr>
              <a:t>non-redacted datasets containing restricted information</a:t>
            </a:r>
            <a:r>
              <a:rPr lang="en-US" sz="1200" b="1">
                <a:solidFill>
                  <a:srgbClr val="000000"/>
                </a:solidFill>
                <a:latin typeface="Calibri" panose="020F0502020204030204" pitchFamily="34" charset="0"/>
                <a:cs typeface="Calibri" panose="020F0502020204030204" pitchFamily="34" charset="0"/>
              </a:rPr>
              <a:t>.</a:t>
            </a:r>
          </a:p>
          <a:p>
            <a:pPr>
              <a:lnSpc>
                <a:spcPct val="107000"/>
              </a:lnSpc>
              <a:spcBef>
                <a:spcPts val="0"/>
              </a:spcBef>
              <a:spcAft>
                <a:spcPts val="0"/>
              </a:spcAft>
            </a:pPr>
            <a:endParaRPr lang="en-US" sz="1200" b="1">
              <a:solidFill>
                <a:srgbClr val="000000"/>
              </a:solidFill>
              <a:latin typeface="Calibri" panose="020F0502020204030204" pitchFamily="34" charset="0"/>
              <a:cs typeface="Calibri" panose="020F0502020204030204" pitchFamily="34" charset="0"/>
            </a:endParaRPr>
          </a:p>
          <a:p>
            <a:pPr>
              <a:lnSpc>
                <a:spcPct val="107000"/>
              </a:lnSpc>
              <a:spcBef>
                <a:spcPts val="0"/>
              </a:spcBef>
              <a:spcAft>
                <a:spcPts val="0"/>
              </a:spcAft>
            </a:pPr>
            <a:r>
              <a:rPr lang="en-CA" sz="1200">
                <a:solidFill>
                  <a:srgbClr val="000000"/>
                </a:solidFill>
                <a:latin typeface="Calibri" panose="020F0502020204030204" pitchFamily="34" charset="0"/>
                <a:cs typeface="Calibri" panose="020F0502020204030204" pitchFamily="34" charset="0"/>
              </a:rPr>
              <a:t>Whatever their form, </a:t>
            </a:r>
            <a:r>
              <a:rPr lang="en-US" sz="1200">
                <a:solidFill>
                  <a:srgbClr val="000000"/>
                </a:solidFill>
                <a:latin typeface="Calibri" panose="020F0502020204030204" pitchFamily="34" charset="0"/>
                <a:cs typeface="Calibri" panose="020F0502020204030204" pitchFamily="34" charset="0"/>
              </a:rPr>
              <a:t>Information Sharing Agreements </a:t>
            </a:r>
            <a:r>
              <a:rPr lang="en-CA"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with external parties [i.e., parties</a:t>
            </a:r>
            <a:r>
              <a:rPr lang="en-CA" sz="1200">
                <a:effectLst/>
                <a:latin typeface="Calibri" panose="020F0502020204030204" pitchFamily="34" charset="0"/>
                <a:ea typeface="Calibri" panose="020F0502020204030204" pitchFamily="34" charset="0"/>
                <a:cs typeface="Calibri" panose="020F0502020204030204" pitchFamily="34" charset="0"/>
              </a:rPr>
              <a:t> </a:t>
            </a:r>
            <a:r>
              <a:rPr lang="en-CA" sz="1200" u="sng">
                <a:effectLst/>
                <a:latin typeface="Calibri" panose="020F0502020204030204" pitchFamily="34" charset="0"/>
                <a:ea typeface="Calibri" panose="020F0502020204030204" pitchFamily="34" charset="0"/>
                <a:cs typeface="Calibri" panose="020F0502020204030204" pitchFamily="34" charset="0"/>
              </a:rPr>
              <a:t>externa</a:t>
            </a:r>
            <a:r>
              <a:rPr lang="en-CA" sz="1200">
                <a:effectLst/>
                <a:latin typeface="Calibri" panose="020F0502020204030204" pitchFamily="34" charset="0"/>
                <a:ea typeface="Calibri" panose="020F0502020204030204" pitchFamily="34" charset="0"/>
                <a:cs typeface="Calibri" panose="020F0502020204030204" pitchFamily="34" charset="0"/>
              </a:rPr>
              <a:t>l </a:t>
            </a:r>
            <a:r>
              <a:rPr lang="en-CA"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to federal government] must always be specified and understood as </a:t>
            </a:r>
            <a:r>
              <a:rPr lang="en-CA" sz="1200" b="1">
                <a:solidFill>
                  <a:srgbClr val="0070C0"/>
                </a:solidFill>
                <a:effectLst/>
                <a:latin typeface="Calibri" panose="020F0502020204030204" pitchFamily="34" charset="0"/>
                <a:ea typeface="Calibri" panose="020F0502020204030204" pitchFamily="34" charset="0"/>
                <a:cs typeface="Calibri" panose="020F0502020204030204" pitchFamily="34" charset="0"/>
              </a:rPr>
              <a:t>legally binding</a:t>
            </a:r>
            <a:r>
              <a:rPr lang="en-CA"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marL="0" indent="0">
              <a:lnSpc>
                <a:spcPct val="107000"/>
              </a:lnSpc>
              <a:spcAft>
                <a:spcPts val="0"/>
              </a:spcAft>
              <a:buNone/>
            </a:pPr>
            <a:endParaRPr lang="en-CA"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The CDO and CIO have set up </a:t>
            </a:r>
            <a:r>
              <a:rPr lang="en-US" sz="1200" b="1">
                <a:solidFill>
                  <a:srgbClr val="0070C0"/>
                </a:solidFill>
                <a:effectLst/>
                <a:latin typeface="Calibri" panose="020F0502020204030204" pitchFamily="34" charset="0"/>
                <a:ea typeface="Calibri" panose="020F0502020204030204" pitchFamily="34" charset="0"/>
                <a:cs typeface="Calibri" panose="020F0502020204030204" pitchFamily="34" charset="0"/>
              </a:rPr>
              <a:t>bodies to manage and oversee the development of Information Sharing Agreements</a:t>
            </a: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 and together, they meet regularly to address issues and delays that arise in these often quite complex data sharing requests. </a:t>
            </a:r>
            <a:endParaRPr lang="en-CA"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36562" indent="-171450">
              <a:lnSpc>
                <a:spcPct val="107000"/>
              </a:lnSpc>
              <a:spcBef>
                <a:spcPts val="0"/>
              </a:spcBef>
              <a:spcAft>
                <a:spcPts val="0"/>
              </a:spcAft>
              <a:buSzPts val="1200"/>
            </a:pPr>
            <a:endParaRPr lang="en-CA" sz="1600" kern="100">
              <a:effectLst/>
              <a:latin typeface="Calibri" panose="020F0502020204030204" pitchFamily="34" charset="0"/>
              <a:ea typeface="Calibri" panose="020F0502020204030204" pitchFamily="34" charset="0"/>
              <a:cs typeface="Times New Roman" panose="02020603050405020304" pitchFamily="18" charset="0"/>
            </a:endParaRPr>
          </a:p>
          <a:p>
            <a:endParaRPr lang="en-CA"/>
          </a:p>
        </p:txBody>
      </p:sp>
      <p:pic>
        <p:nvPicPr>
          <p:cNvPr id="5" name="Picture 4">
            <a:extLst>
              <a:ext uri="{FF2B5EF4-FFF2-40B4-BE49-F238E27FC236}">
                <a16:creationId xmlns:a16="http://schemas.microsoft.com/office/drawing/2014/main" id="{DEC565BF-314B-6974-B288-861ABA48DE9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33004" y="777945"/>
            <a:ext cx="3410646" cy="4290377"/>
          </a:xfrm>
          <a:prstGeom prst="rect">
            <a:avLst/>
          </a:prstGeom>
        </p:spPr>
      </p:pic>
    </p:spTree>
    <p:extLst>
      <p:ext uri="{BB962C8B-B14F-4D97-AF65-F5344CB8AC3E}">
        <p14:creationId xmlns:p14="http://schemas.microsoft.com/office/powerpoint/2010/main" val="3960296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20DD73-24C9-EB6C-7FD9-C02E45CA857E}"/>
              </a:ext>
            </a:extLst>
          </p:cNvPr>
          <p:cNvSpPr txBox="1">
            <a:spLocks noGrp="1"/>
          </p:cNvSpPr>
          <p:nvPr>
            <p:ph type="title" idx="4294967295"/>
          </p:nvPr>
        </p:nvSpPr>
        <p:spPr>
          <a:xfrm>
            <a:off x="117927" y="0"/>
            <a:ext cx="8373035"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en-US" sz="2000" b="1" i="1"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Guide to External Data Sharing: </a:t>
            </a:r>
            <a:r>
              <a:rPr kumimoji="0" lang="en-CA" sz="2000" b="1" i="0" u="none" strike="noStrike" kern="1200" cap="none" spc="0" normalizeH="0" baseline="0" noProof="0">
                <a:ln>
                  <a:noFill/>
                </a:ln>
                <a:solidFill>
                  <a:srgbClr val="FFFFFF"/>
                </a:solidFill>
                <a:effectLst/>
                <a:uLnTx/>
                <a:uFillTx/>
                <a:latin typeface="Calibri" panose="020F0502020204030204" pitchFamily="34" charset="0"/>
                <a:ea typeface="Calibri" panose="020F0502020204030204" pitchFamily="34" charset="0"/>
                <a:cs typeface="Calibri" panose="020F0502020204030204" pitchFamily="34" charset="0"/>
              </a:rPr>
              <a:t>Standardizing the data sharing process across the Department</a:t>
            </a:r>
            <a:endParaRPr kumimoji="0" lang="en-CA" sz="2000" b="1" i="1"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 name="Content Placeholder 1">
            <a:extLst>
              <a:ext uri="{FF2B5EF4-FFF2-40B4-BE49-F238E27FC236}">
                <a16:creationId xmlns:a16="http://schemas.microsoft.com/office/drawing/2014/main" id="{1FB0E28D-6E52-0470-6157-147FD39B94F7}"/>
              </a:ext>
            </a:extLst>
          </p:cNvPr>
          <p:cNvSpPr>
            <a:spLocks noGrp="1"/>
          </p:cNvSpPr>
          <p:nvPr>
            <p:ph idx="1"/>
          </p:nvPr>
        </p:nvSpPr>
        <p:spPr>
          <a:xfrm>
            <a:off x="225938" y="927566"/>
            <a:ext cx="5367617" cy="3797945"/>
          </a:xfrm>
        </p:spPr>
        <p:txBody>
          <a:bodyPr/>
          <a:lstStyle/>
          <a:p>
            <a:pPr>
              <a:spcAft>
                <a:spcPts val="1200"/>
              </a:spcAft>
            </a:pPr>
            <a:r>
              <a:rPr lang="en-US" sz="1400" kern="100">
                <a:effectLst/>
                <a:latin typeface="Caibri"/>
                <a:ea typeface="Calibri" panose="020F0502020204030204" pitchFamily="34" charset="0"/>
                <a:cs typeface="Calibri" panose="020F0502020204030204" pitchFamily="34" charset="0"/>
              </a:rPr>
              <a:t>ISC developed a </a:t>
            </a:r>
            <a:r>
              <a:rPr lang="en-US" sz="1400" b="1" kern="100">
                <a:solidFill>
                  <a:srgbClr val="567BB6"/>
                </a:solidFill>
                <a:effectLst/>
                <a:latin typeface="Caibri"/>
                <a:ea typeface="Calibri" panose="020F0502020204030204" pitchFamily="34" charset="0"/>
                <a:cs typeface="Calibri" panose="020F0502020204030204" pitchFamily="34" charset="0"/>
              </a:rPr>
              <a:t>Guide to External Data Sharing</a:t>
            </a:r>
            <a:r>
              <a:rPr lang="en-US" sz="1400" kern="100">
                <a:effectLst/>
                <a:latin typeface="Caibri"/>
                <a:ea typeface="Calibri" panose="020F0502020204030204" pitchFamily="34" charset="0"/>
                <a:cs typeface="Calibri" panose="020F0502020204030204" pitchFamily="34" charset="0"/>
              </a:rPr>
              <a:t>, which sets the departmental standard by presenting the data sharing process over 6 stages. </a:t>
            </a:r>
          </a:p>
          <a:p>
            <a:pPr>
              <a:spcAft>
                <a:spcPts val="1200"/>
              </a:spcAft>
            </a:pPr>
            <a:r>
              <a:rPr lang="en-US" sz="1400" kern="100">
                <a:effectLst/>
                <a:latin typeface="Caibri"/>
                <a:ea typeface="Calibri" panose="020F0502020204030204" pitchFamily="34" charset="0"/>
                <a:cs typeface="Calibri" panose="020F0502020204030204" pitchFamily="34" charset="0"/>
              </a:rPr>
              <a:t>The </a:t>
            </a:r>
            <a:r>
              <a:rPr lang="en-US" sz="1400" i="1" kern="100">
                <a:effectLst/>
                <a:latin typeface="Caibri"/>
                <a:ea typeface="Calibri" panose="020F0502020204030204" pitchFamily="34" charset="0"/>
                <a:cs typeface="Calibri" panose="020F0502020204030204" pitchFamily="34" charset="0"/>
              </a:rPr>
              <a:t>Guide </a:t>
            </a:r>
            <a:r>
              <a:rPr lang="en-US" sz="1400" kern="100">
                <a:effectLst/>
                <a:latin typeface="Caibri"/>
                <a:ea typeface="Calibri" panose="020F0502020204030204" pitchFamily="34" charset="0"/>
                <a:cs typeface="Calibri" panose="020F0502020204030204" pitchFamily="34" charset="0"/>
              </a:rPr>
              <a:t>is one of our biggest accomplishments under the first stream of the Transformational Approach to Indigenous Data.</a:t>
            </a:r>
            <a:r>
              <a:rPr lang="en-CA" sz="1400" kern="100">
                <a:effectLst/>
                <a:latin typeface="Caibri"/>
                <a:ea typeface="Calibri" panose="020F0502020204030204" pitchFamily="34" charset="0"/>
                <a:cs typeface="Calibri" panose="020F0502020204030204" pitchFamily="34" charset="0"/>
              </a:rPr>
              <a:t> It p</a:t>
            </a:r>
            <a:r>
              <a:rPr lang="en-US" sz="1400" err="1">
                <a:latin typeface="Caibri"/>
                <a:cs typeface="Calibri" panose="020F0502020204030204" pitchFamily="34" charset="0"/>
              </a:rPr>
              <a:t>rovides</a:t>
            </a:r>
            <a:r>
              <a:rPr lang="en-US" sz="1400">
                <a:latin typeface="Caibri"/>
                <a:cs typeface="Calibri" panose="020F0502020204030204" pitchFamily="34" charset="0"/>
              </a:rPr>
              <a:t> ISC program areas with a step-by-step/how-to </a:t>
            </a:r>
            <a:r>
              <a:rPr lang="en-US" sz="1400" b="1">
                <a:solidFill>
                  <a:srgbClr val="567BB6"/>
                </a:solidFill>
                <a:latin typeface="Caibri"/>
                <a:cs typeface="Calibri" panose="020F0502020204030204" pitchFamily="34" charset="0"/>
              </a:rPr>
              <a:t>guidance and tools </a:t>
            </a:r>
            <a:r>
              <a:rPr lang="en-US" sz="1400">
                <a:latin typeface="Caibri"/>
                <a:cs typeface="Calibri" panose="020F0502020204030204" pitchFamily="34" charset="0"/>
              </a:rPr>
              <a:t>on fulfilling external requests for data. </a:t>
            </a:r>
          </a:p>
          <a:p>
            <a:pPr>
              <a:spcAft>
                <a:spcPts val="1200"/>
              </a:spcAft>
            </a:pPr>
            <a:r>
              <a:rPr lang="en-US" sz="1400">
                <a:latin typeface="Caibri"/>
                <a:cs typeface="Calibri" panose="020F0502020204030204" pitchFamily="34" charset="0"/>
              </a:rPr>
              <a:t>The </a:t>
            </a:r>
            <a:r>
              <a:rPr lang="en-US" sz="1400" i="1">
                <a:latin typeface="Caibri"/>
                <a:cs typeface="Calibri" panose="020F0502020204030204" pitchFamily="34" charset="0"/>
              </a:rPr>
              <a:t>Guide </a:t>
            </a:r>
            <a:r>
              <a:rPr lang="en-US" sz="1400" b="1">
                <a:solidFill>
                  <a:srgbClr val="567BB6"/>
                </a:solidFill>
                <a:latin typeface="Caibri"/>
                <a:cs typeface="Calibri" panose="020F0502020204030204" pitchFamily="34" charset="0"/>
              </a:rPr>
              <a:t>empowers </a:t>
            </a:r>
            <a:r>
              <a:rPr lang="en-US" sz="1400">
                <a:latin typeface="Caibri"/>
                <a:cs typeface="Calibri" panose="020F0502020204030204" pitchFamily="34" charset="0"/>
              </a:rPr>
              <a:t>sector officials, called </a:t>
            </a:r>
            <a:r>
              <a:rPr lang="en-US" sz="1400" b="1">
                <a:solidFill>
                  <a:srgbClr val="567BB6"/>
                </a:solidFill>
                <a:latin typeface="Caibri"/>
                <a:cs typeface="Calibri" panose="020F0502020204030204" pitchFamily="34" charset="0"/>
              </a:rPr>
              <a:t>Executive Data Stewards, </a:t>
            </a:r>
            <a:r>
              <a:rPr lang="en-US" sz="1400">
                <a:latin typeface="Caibri"/>
                <a:cs typeface="Calibri" panose="020F0502020204030204" pitchFamily="34" charset="0"/>
              </a:rPr>
              <a:t>to responsibly and efficiently process external requests for data, from the initiation of a request to the secure transmission of data. </a:t>
            </a:r>
          </a:p>
          <a:p>
            <a:pPr>
              <a:spcAft>
                <a:spcPts val="1200"/>
              </a:spcAft>
            </a:pPr>
            <a:r>
              <a:rPr lang="en-US" sz="1400">
                <a:latin typeface="Caibri"/>
                <a:cs typeface="Calibri" panose="020F0502020204030204" pitchFamily="34" charset="0"/>
              </a:rPr>
              <a:t>It includes </a:t>
            </a:r>
            <a:r>
              <a:rPr lang="en-US" sz="1400" b="1">
                <a:solidFill>
                  <a:srgbClr val="567BB6"/>
                </a:solidFill>
                <a:latin typeface="Caibri"/>
                <a:cs typeface="Calibri" panose="020F0502020204030204" pitchFamily="34" charset="0"/>
              </a:rPr>
              <a:t>tools</a:t>
            </a:r>
            <a:r>
              <a:rPr lang="en-US" sz="1400">
                <a:latin typeface="Caibri"/>
                <a:cs typeface="Calibri" panose="020F0502020204030204" pitchFamily="34" charset="0"/>
              </a:rPr>
              <a:t> </a:t>
            </a:r>
            <a:r>
              <a:rPr lang="en-US" sz="1400" b="1">
                <a:solidFill>
                  <a:srgbClr val="567BB6"/>
                </a:solidFill>
                <a:latin typeface="Caibri"/>
                <a:cs typeface="Calibri" panose="020F0502020204030204" pitchFamily="34" charset="0"/>
              </a:rPr>
              <a:t>to help Executive Data Stewards execute their role and improve the data sharing process</a:t>
            </a:r>
            <a:r>
              <a:rPr lang="en-US" sz="1400">
                <a:latin typeface="Caibri"/>
                <a:cs typeface="Calibri" panose="020F0502020204030204" pitchFamily="34" charset="0"/>
              </a:rPr>
              <a:t>, including the creation of Information Sharing Agreements if necessary. </a:t>
            </a:r>
          </a:p>
          <a:p>
            <a:pPr>
              <a:spcAft>
                <a:spcPts val="1200"/>
              </a:spcAft>
            </a:pPr>
            <a:r>
              <a:rPr lang="en-US" sz="1400">
                <a:latin typeface="Caibri"/>
                <a:cs typeface="Calibri" panose="020F0502020204030204" pitchFamily="34" charset="0"/>
              </a:rPr>
              <a:t>Department-wide </a:t>
            </a:r>
            <a:r>
              <a:rPr lang="en-US" sz="1400" b="1">
                <a:solidFill>
                  <a:srgbClr val="567BB6"/>
                </a:solidFill>
                <a:latin typeface="Caibri"/>
                <a:cs typeface="Calibri" panose="020F0502020204030204" pitchFamily="34" charset="0"/>
              </a:rPr>
              <a:t>training sessions</a:t>
            </a:r>
            <a:r>
              <a:rPr lang="en-US" sz="1400">
                <a:solidFill>
                  <a:srgbClr val="567BB6"/>
                </a:solidFill>
                <a:latin typeface="Caibri"/>
                <a:cs typeface="Calibri" panose="020F0502020204030204" pitchFamily="34" charset="0"/>
              </a:rPr>
              <a:t> </a:t>
            </a:r>
            <a:r>
              <a:rPr lang="en-US" sz="1400">
                <a:latin typeface="Caibri"/>
                <a:cs typeface="Calibri" panose="020F0502020204030204" pitchFamily="34" charset="0"/>
              </a:rPr>
              <a:t>on the Guide have been carried out. </a:t>
            </a:r>
            <a:endParaRPr lang="en-US" sz="1400">
              <a:latin typeface="Caibri"/>
            </a:endParaRPr>
          </a:p>
          <a:p>
            <a:pPr marL="0" indent="0">
              <a:spcAft>
                <a:spcPts val="1200"/>
              </a:spcAft>
              <a:buNone/>
            </a:pPr>
            <a:endParaRPr lang="en-CA" sz="1400" kern="10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CA"/>
          </a:p>
        </p:txBody>
      </p:sp>
      <p:pic>
        <p:nvPicPr>
          <p:cNvPr id="5" name="Picture 4">
            <a:extLst>
              <a:ext uri="{FF2B5EF4-FFF2-40B4-BE49-F238E27FC236}">
                <a16:creationId xmlns:a16="http://schemas.microsoft.com/office/drawing/2014/main" id="{927303CD-3FB2-564D-2CBC-933728676DEE}"/>
              </a:ex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953" b="3429"/>
          <a:stretch/>
        </p:blipFill>
        <p:spPr>
          <a:xfrm>
            <a:off x="6087877" y="871756"/>
            <a:ext cx="2783748" cy="3853756"/>
          </a:xfrm>
          <a:prstGeom prst="rect">
            <a:avLst/>
          </a:prstGeom>
          <a:ln w="38100">
            <a:solidFill>
              <a:srgbClr val="567BB6"/>
            </a:solidFill>
          </a:ln>
        </p:spPr>
      </p:pic>
    </p:spTree>
    <p:extLst>
      <p:ext uri="{BB962C8B-B14F-4D97-AF65-F5344CB8AC3E}">
        <p14:creationId xmlns:p14="http://schemas.microsoft.com/office/powerpoint/2010/main" val="2016540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C6DA0FF-4520-ABB1-0E1E-8F1257A00953}"/>
              </a:ext>
            </a:extLst>
          </p:cNvPr>
          <p:cNvSpPr txBox="1">
            <a:spLocks noGrp="1"/>
          </p:cNvSpPr>
          <p:nvPr>
            <p:ph type="title" idx="4294967295"/>
          </p:nvPr>
        </p:nvSpPr>
        <p:spPr>
          <a:xfrm>
            <a:off x="82153" y="175179"/>
            <a:ext cx="8979693" cy="3970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en-US" sz="2200" b="1" i="1"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Guide to External Data Sharing: </a:t>
            </a:r>
            <a:r>
              <a:rPr kumimoji="0" lang="en-US" sz="2200" b="1" i="0" u="none" strike="noStrike" kern="1200" cap="none" spc="0" normalizeH="0" baseline="0" noProof="0">
                <a:ln>
                  <a:noFill/>
                </a:ln>
                <a:solidFill>
                  <a:srgbClr val="FFFFFF"/>
                </a:solidFill>
                <a:effectLst/>
                <a:uLnTx/>
                <a:uFillTx/>
                <a:latin typeface="Caibri"/>
                <a:ea typeface="+mn-ea"/>
                <a:cs typeface="+mn-cs"/>
              </a:rPr>
              <a:t>The Executive Data Steward</a:t>
            </a:r>
            <a:endParaRPr kumimoji="0" lang="en-CA" sz="2200" b="1" i="0" u="none" strike="noStrike" kern="1200" cap="none" spc="0" normalizeH="0" baseline="0" noProof="0">
              <a:ln>
                <a:noFill/>
              </a:ln>
              <a:solidFill>
                <a:srgbClr val="FFFFFF"/>
              </a:solidFill>
              <a:effectLst/>
              <a:uLnTx/>
              <a:uFillTx/>
              <a:latin typeface="Caibri"/>
              <a:ea typeface="+mn-ea"/>
              <a:cs typeface="+mn-cs"/>
            </a:endParaRPr>
          </a:p>
        </p:txBody>
      </p:sp>
      <p:sp>
        <p:nvSpPr>
          <p:cNvPr id="2" name="Content Placeholder 1">
            <a:extLst>
              <a:ext uri="{FF2B5EF4-FFF2-40B4-BE49-F238E27FC236}">
                <a16:creationId xmlns:a16="http://schemas.microsoft.com/office/drawing/2014/main" id="{60DAB336-1B40-D4E9-9A4C-0800859FAC0A}"/>
              </a:ext>
            </a:extLst>
          </p:cNvPr>
          <p:cNvSpPr>
            <a:spLocks noGrp="1"/>
          </p:cNvSpPr>
          <p:nvPr>
            <p:ph idx="1"/>
          </p:nvPr>
        </p:nvSpPr>
        <p:spPr>
          <a:xfrm>
            <a:off x="500172" y="859559"/>
            <a:ext cx="7458075" cy="3781597"/>
          </a:xfrm>
        </p:spPr>
        <p:txBody>
          <a:bodyPr/>
          <a:lstStyle/>
          <a:p>
            <a:pPr>
              <a:spcAft>
                <a:spcPts val="0"/>
              </a:spcAft>
            </a:pPr>
            <a:r>
              <a:rPr lang="en-US" sz="1600">
                <a:latin typeface="Caibri"/>
              </a:rPr>
              <a:t>The </a:t>
            </a:r>
            <a:r>
              <a:rPr lang="en-US" sz="1600" i="1">
                <a:latin typeface="Caibri"/>
              </a:rPr>
              <a:t>Guide</a:t>
            </a:r>
            <a:r>
              <a:rPr lang="en-US" sz="1600">
                <a:latin typeface="Caibri"/>
              </a:rPr>
              <a:t> showcases the </a:t>
            </a:r>
            <a:r>
              <a:rPr lang="en-US" sz="1600" b="1">
                <a:solidFill>
                  <a:srgbClr val="567BB6"/>
                </a:solidFill>
                <a:latin typeface="Caibri"/>
              </a:rPr>
              <a:t>role of the Executive Data Steward</a:t>
            </a:r>
            <a:r>
              <a:rPr lang="en-US" sz="1600">
                <a:latin typeface="Caibri"/>
              </a:rPr>
              <a:t>, which is a Sector official (typically at the Director General-level) responsible for managing and making executive decisions about how data under their authority are handled and used. </a:t>
            </a:r>
          </a:p>
          <a:p>
            <a:pPr>
              <a:spcAft>
                <a:spcPts val="0"/>
              </a:spcAft>
            </a:pPr>
            <a:endParaRPr lang="en-US" sz="1400">
              <a:latin typeface="Caibri"/>
            </a:endParaRPr>
          </a:p>
          <a:p>
            <a:pPr>
              <a:spcAft>
                <a:spcPts val="0"/>
              </a:spcAft>
            </a:pPr>
            <a:r>
              <a:rPr lang="en-US" sz="1600">
                <a:latin typeface="Caibri"/>
              </a:rPr>
              <a:t>Through the </a:t>
            </a:r>
            <a:r>
              <a:rPr lang="en-US" sz="1600" i="1">
                <a:latin typeface="Caibri"/>
              </a:rPr>
              <a:t>Guide</a:t>
            </a:r>
            <a:r>
              <a:rPr lang="en-US" sz="1600">
                <a:latin typeface="Caibri"/>
              </a:rPr>
              <a:t>, </a:t>
            </a:r>
            <a:r>
              <a:rPr lang="en-US" sz="1600" b="1">
                <a:solidFill>
                  <a:srgbClr val="567BB6"/>
                </a:solidFill>
                <a:latin typeface="Caibri"/>
              </a:rPr>
              <a:t>Executive Data Stewards are empowered to manage the data request process </a:t>
            </a:r>
            <a:r>
              <a:rPr lang="en-US" sz="1600">
                <a:latin typeface="Caibri"/>
              </a:rPr>
              <a:t>on behalf of their Program Area, consulting with Legal, Privacy and other subject matter experts as required. </a:t>
            </a:r>
          </a:p>
          <a:p>
            <a:pPr>
              <a:spcAft>
                <a:spcPts val="0"/>
              </a:spcAft>
            </a:pPr>
            <a:endParaRPr lang="en-US" sz="1400">
              <a:latin typeface="Caibri"/>
            </a:endParaRPr>
          </a:p>
          <a:p>
            <a:pPr>
              <a:spcAft>
                <a:spcPts val="0"/>
              </a:spcAft>
            </a:pPr>
            <a:r>
              <a:rPr lang="en-US" sz="1600">
                <a:latin typeface="Caibri"/>
              </a:rPr>
              <a:t>The</a:t>
            </a:r>
            <a:r>
              <a:rPr lang="en-US" sz="1600" i="1">
                <a:latin typeface="Caibri"/>
              </a:rPr>
              <a:t> Guide </a:t>
            </a:r>
            <a:r>
              <a:rPr lang="en-US" sz="1600">
                <a:latin typeface="Caibri"/>
              </a:rPr>
              <a:t>walks these stewards through making determinations on how to share data in a manner that aligns with our </a:t>
            </a:r>
            <a:r>
              <a:rPr lang="en-US" sz="1600" b="1">
                <a:solidFill>
                  <a:srgbClr val="567BB6"/>
                </a:solidFill>
                <a:latin typeface="Caibri"/>
              </a:rPr>
              <a:t>legislative responsibilities</a:t>
            </a:r>
            <a:r>
              <a:rPr lang="en-US" sz="1600">
                <a:latin typeface="Caibri"/>
              </a:rPr>
              <a:t> and with consideration to the </a:t>
            </a:r>
            <a:r>
              <a:rPr lang="en-US" sz="1600" b="1">
                <a:solidFill>
                  <a:srgbClr val="567BB6"/>
                </a:solidFill>
                <a:latin typeface="Caibri"/>
              </a:rPr>
              <a:t>interests of our Indigenous partners. </a:t>
            </a:r>
          </a:p>
          <a:p>
            <a:pPr>
              <a:spcAft>
                <a:spcPts val="0"/>
              </a:spcAft>
            </a:pPr>
            <a:endParaRPr lang="en-US" sz="1400" b="1">
              <a:solidFill>
                <a:srgbClr val="567BB6"/>
              </a:solidFill>
              <a:latin typeface="Caibri"/>
            </a:endParaRPr>
          </a:p>
          <a:p>
            <a:pPr>
              <a:spcAft>
                <a:spcPts val="0"/>
              </a:spcAft>
            </a:pPr>
            <a:r>
              <a:rPr lang="en-US" sz="1600">
                <a:latin typeface="Caibri"/>
              </a:rPr>
              <a:t>Executive Data Stewards determine </a:t>
            </a:r>
            <a:r>
              <a:rPr lang="en-US" sz="1600" b="1">
                <a:solidFill>
                  <a:srgbClr val="567BB6"/>
                </a:solidFill>
                <a:latin typeface="Caibri"/>
              </a:rPr>
              <a:t>if an ISA needs to be engaged</a:t>
            </a:r>
            <a:r>
              <a:rPr lang="en-US" sz="1600">
                <a:latin typeface="Caibri"/>
              </a:rPr>
              <a:t> and how to undertake its creation.</a:t>
            </a:r>
          </a:p>
          <a:p>
            <a:pPr>
              <a:spcAft>
                <a:spcPts val="0"/>
              </a:spcAft>
            </a:pPr>
            <a:endParaRPr lang="en-US" sz="1400">
              <a:latin typeface="Caibri"/>
            </a:endParaRPr>
          </a:p>
          <a:p>
            <a:pPr>
              <a:spcAft>
                <a:spcPts val="0"/>
              </a:spcAft>
            </a:pPr>
            <a:r>
              <a:rPr lang="en-US" sz="1600">
                <a:latin typeface="Caibri"/>
              </a:rPr>
              <a:t>As the name suggests, we do not </a:t>
            </a:r>
            <a:r>
              <a:rPr lang="en-US" sz="1600" i="1">
                <a:latin typeface="Caibri"/>
              </a:rPr>
              <a:t>own</a:t>
            </a:r>
            <a:r>
              <a:rPr lang="en-US" sz="1600">
                <a:latin typeface="Caibri"/>
              </a:rPr>
              <a:t> the data, rather the data are under the care and control of the Department, and we are the </a:t>
            </a:r>
            <a:r>
              <a:rPr lang="en-US" sz="1600" i="1">
                <a:latin typeface="Caibri"/>
              </a:rPr>
              <a:t>stewards</a:t>
            </a:r>
            <a:r>
              <a:rPr lang="en-US" sz="1600">
                <a:latin typeface="Caibri"/>
              </a:rPr>
              <a:t>.</a:t>
            </a:r>
          </a:p>
        </p:txBody>
      </p:sp>
    </p:spTree>
    <p:extLst>
      <p:ext uri="{BB962C8B-B14F-4D97-AF65-F5344CB8AC3E}">
        <p14:creationId xmlns:p14="http://schemas.microsoft.com/office/powerpoint/2010/main" val="37855377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578796463533352f046df1a2&quot;,&quot;SmartGridHorizontal&quot;:0,&quot;LinkedExcelSources&quot;:{},&quot;LinkedProjectSources&quot;:{}}"/>
</p:tagLst>
</file>

<file path=ppt/theme/theme1.xml><?xml version="1.0" encoding="utf-8"?>
<a:theme xmlns:a="http://schemas.openxmlformats.org/drawingml/2006/main" name="1_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3EC197CE65E414B8A8246ABCCD13B4C" ma:contentTypeVersion="17" ma:contentTypeDescription="Create a new document." ma:contentTypeScope="" ma:versionID="b73b2d846084f8457fb487334d075871">
  <xsd:schema xmlns:xsd="http://www.w3.org/2001/XMLSchema" xmlns:xs="http://www.w3.org/2001/XMLSchema" xmlns:p="http://schemas.microsoft.com/office/2006/metadata/properties" xmlns:ns2="60bf9140-54b1-4fcb-8191-df4f5e3ae4ec" xmlns:ns3="f6f4ab32-99f9-4752-9cb9-3e8df8a9e2b1" targetNamespace="http://schemas.microsoft.com/office/2006/metadata/properties" ma:root="true" ma:fieldsID="ab23a9bb524f99bdcfa4a0d148a4bf34" ns2:_="" ns3:_="">
    <xsd:import namespace="60bf9140-54b1-4fcb-8191-df4f5e3ae4ec"/>
    <xsd:import namespace="f6f4ab32-99f9-4752-9cb9-3e8df8a9e2b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f9140-54b1-4fcb-8191-df4f5e3ae4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4e2fad2-47b1-4724-b92c-1944d3ff5de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f4ab32-99f9-4752-9cb9-3e8df8a9e2b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59a3380-16a3-4f7c-8f8f-1898b806b14b}" ma:internalName="TaxCatchAll" ma:showField="CatchAllData" ma:web="f6f4ab32-99f9-4752-9cb9-3e8df8a9e2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0bf9140-54b1-4fcb-8191-df4f5e3ae4ec">
      <Terms xmlns="http://schemas.microsoft.com/office/infopath/2007/PartnerControls"/>
    </lcf76f155ced4ddcb4097134ff3c332f>
    <TaxCatchAll xmlns="f6f4ab32-99f9-4752-9cb9-3e8df8a9e2b1" xsi:nil="true"/>
  </documentManagement>
</p:properties>
</file>

<file path=customXml/itemProps1.xml><?xml version="1.0" encoding="utf-8"?>
<ds:datastoreItem xmlns:ds="http://schemas.openxmlformats.org/officeDocument/2006/customXml" ds:itemID="{16301BAA-6B7A-4B56-ACEB-CBBD163DC57D}">
  <ds:schemaRefs>
    <ds:schemaRef ds:uri="http://schemas.microsoft.com/sharepoint/v3/contenttype/forms"/>
  </ds:schemaRefs>
</ds:datastoreItem>
</file>

<file path=customXml/itemProps2.xml><?xml version="1.0" encoding="utf-8"?>
<ds:datastoreItem xmlns:ds="http://schemas.openxmlformats.org/officeDocument/2006/customXml" ds:itemID="{2CDFC63F-9EDD-496A-8F01-ED7CB2A35193}">
  <ds:schemaRefs>
    <ds:schemaRef ds:uri="60bf9140-54b1-4fcb-8191-df4f5e3ae4ec"/>
    <ds:schemaRef ds:uri="f6f4ab32-99f9-4752-9cb9-3e8df8a9e2b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C50781F-539D-43D9-9A27-853A5F731EF5}">
  <ds:schemaRefs>
    <ds:schemaRef ds:uri="60bf9140-54b1-4fcb-8191-df4f5e3ae4ec"/>
    <ds:schemaRef ds:uri="f6f4ab32-99f9-4752-9cb9-3e8df8a9e2b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OUTLINE DECK_External Data Sharing at ISC</Template>
  <Application>Microsoft Office PowerPoint</Application>
  <PresentationFormat>On-screen Show (16:9)</PresentationFormat>
  <Slides>18</Slides>
  <Notes>8</Notes>
  <HiddenSlides>0</HiddenSlide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1_Standard_white</vt:lpstr>
      <vt:lpstr>1_Standard_white</vt:lpstr>
      <vt:lpstr>Sharing Data with Indigenous Partners: the Transformational Approach to Indigenous Data </vt:lpstr>
      <vt:lpstr>Purpose &amp; Context</vt:lpstr>
      <vt:lpstr>ISC’s Approach to Data Sharing: Main Drivers</vt:lpstr>
      <vt:lpstr>Background: Transformational Approach to Indigenous Data Initiative</vt:lpstr>
      <vt:lpstr>Context: The State of Data Sharing at ISC</vt:lpstr>
      <vt:lpstr>Data sharing under the Initiative’s first stream </vt:lpstr>
      <vt:lpstr>Data Sharing Requests &amp; Information Sharing Agreements</vt:lpstr>
      <vt:lpstr>Guide to External Data Sharing: Standardizing the data sharing process across the Department</vt:lpstr>
      <vt:lpstr>Guide to External Data Sharing: The Executive Data Steward</vt:lpstr>
      <vt:lpstr>Guide to External Data Sharing: The Screening Tool for Data Requests</vt:lpstr>
      <vt:lpstr>Guide to External Data Sharing: ISC Data Restriction Typology</vt:lpstr>
      <vt:lpstr>Guide to External Data Sharing: Information Sharing Agreement Template</vt:lpstr>
      <vt:lpstr>Work in Progress: Policy on External Data Sharing</vt:lpstr>
      <vt:lpstr>Developing the Policy: Engagement </vt:lpstr>
      <vt:lpstr> Supporting external data sharing: Data governance at ISC</vt:lpstr>
      <vt:lpstr>Collaborating for Success: Advancing Indigenous Data Sovereignty </vt:lpstr>
      <vt:lpstr>Re-Cap on ISC’s approach to data sharing</vt:lpstr>
      <vt:lpstr>Connect with Us</vt:lpstr>
    </vt:vector>
  </TitlesOfParts>
  <Manager>Ray Luoma</Manager>
  <Company>ISC - CIRNAC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Gersher, Shayna</dc:creator>
  <cp:revision>12</cp:revision>
  <cp:lastPrinted>2016-07-12T16:37:28Z</cp:lastPrinted>
  <dcterms:created xsi:type="dcterms:W3CDTF">2024-01-31T17:52:22Z</dcterms:created>
  <dcterms:modified xsi:type="dcterms:W3CDTF">2024-06-06T18:11:26Z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0x01010093EC197CE65E414B8A8246ABCCD13B4C</vt:lpwstr>
  </property>
  <property fmtid="{D5CDD505-2E9C-101B-9397-08002B2CF9AE}" pid="3" name="MediaServiceImageTags">
    <vt:lpwstr/>
  </property>
</Properties>
</file>