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70" r:id="rId3"/>
    <p:sldId id="265" r:id="rId4"/>
    <p:sldId id="271" r:id="rId5"/>
    <p:sldId id="272" r:id="rId6"/>
    <p:sldId id="268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55500" autoAdjust="0"/>
  </p:normalViewPr>
  <p:slideViewPr>
    <p:cSldViewPr showGuides="1">
      <p:cViewPr varScale="1">
        <p:scale>
          <a:sx n="83" d="100"/>
          <a:sy n="83" d="100"/>
        </p:scale>
        <p:origin x="96" y="264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2019-04-10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832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099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63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292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F7BF-A054-448A-ADEB-2B8EC367AD6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45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2550" cy="460418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Getting Ready for Software-as-a-Service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584" y="2945316"/>
            <a:ext cx="7704856" cy="720080"/>
          </a:xfrm>
        </p:spPr>
        <p:txBody>
          <a:bodyPr>
            <a:normAutofit fontScale="85000" lnSpcReduction="20000"/>
          </a:bodyPr>
          <a:lstStyle/>
          <a:p>
            <a:r>
              <a:rPr lang="en-CA" sz="3000" dirty="0" smtClean="0">
                <a:solidFill>
                  <a:schemeClr val="bg2">
                    <a:lumMod val="25000"/>
                  </a:schemeClr>
                </a:solidFill>
              </a:rPr>
              <a:t>Next Generation HR &amp; Pay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January 22, 2019</a:t>
            </a:r>
            <a:endParaRPr lang="en-C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26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7598591" cy="482626"/>
          </a:xfrm>
        </p:spPr>
        <p:txBody>
          <a:bodyPr/>
          <a:lstStyle/>
          <a:p>
            <a:r>
              <a:rPr lang="en-US" b="1" dirty="0" smtClean="0"/>
              <a:t>Moving Towards a SaaS Approach with NextGen</a:t>
            </a:r>
            <a:endParaRPr lang="en-C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51806" y="2605259"/>
            <a:ext cx="781332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Cloud service models include, in order of preference: </a:t>
            </a:r>
          </a:p>
          <a:p>
            <a:pPr>
              <a:spcAft>
                <a:spcPts val="600"/>
              </a:spcAft>
            </a:pPr>
            <a:endParaRPr lang="en-US" sz="7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Software as a Service (SaaS) </a:t>
            </a:r>
            <a:r>
              <a:rPr lang="en-US" dirty="0" smtClean="0"/>
              <a:t>– to user the provider’s applications running on a cloud infrastructure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Platform as a Service (PaaS) </a:t>
            </a:r>
            <a:r>
              <a:rPr lang="en-US" dirty="0" smtClean="0"/>
              <a:t>– to deploy onto the cloud infrastructure consumer-created or acquired applications created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Infrastructure as a Service (IaaS) </a:t>
            </a:r>
            <a:r>
              <a:rPr lang="en-US" dirty="0" smtClean="0"/>
              <a:t>– to provision processing, storage, networks, and other fundamental computing resources where the consumer can deploy and run arbitrary software</a:t>
            </a:r>
          </a:p>
          <a:p>
            <a:endParaRPr lang="en-US" sz="1200" dirty="0" smtClean="0"/>
          </a:p>
          <a:p>
            <a:r>
              <a:rPr lang="en-US" dirty="0" smtClean="0"/>
              <a:t>To adopt a cloud service model, changes to how we work and the work we lead will be required.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19955" y="1058737"/>
            <a:ext cx="872741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The Government of Canada is taking a </a:t>
            </a:r>
            <a:r>
              <a:rPr lang="en-CA" b="1" dirty="0">
                <a:solidFill>
                  <a:schemeClr val="bg1"/>
                </a:solidFill>
              </a:rPr>
              <a:t>cloud 1</a:t>
            </a:r>
            <a:r>
              <a:rPr lang="en-CA" b="1" baseline="30000" dirty="0">
                <a:solidFill>
                  <a:schemeClr val="bg1"/>
                </a:solidFill>
              </a:rPr>
              <a:t>st</a:t>
            </a:r>
            <a:r>
              <a:rPr lang="en-CA" b="1" dirty="0">
                <a:solidFill>
                  <a:schemeClr val="bg1"/>
                </a:solidFill>
              </a:rPr>
              <a:t> approach </a:t>
            </a:r>
            <a:r>
              <a:rPr lang="en-CA" dirty="0">
                <a:solidFill>
                  <a:schemeClr val="bg1"/>
                </a:solidFill>
              </a:rPr>
              <a:t>to deliver services to citizens.</a:t>
            </a:r>
          </a:p>
        </p:txBody>
      </p:sp>
      <p:sp>
        <p:nvSpPr>
          <p:cNvPr id="9" name="Freeform 197"/>
          <p:cNvSpPr>
            <a:spLocks/>
          </p:cNvSpPr>
          <p:nvPr/>
        </p:nvSpPr>
        <p:spPr bwMode="auto">
          <a:xfrm>
            <a:off x="219955" y="1721801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Freeform 198"/>
          <p:cNvSpPr>
            <a:spLocks/>
          </p:cNvSpPr>
          <p:nvPr/>
        </p:nvSpPr>
        <p:spPr bwMode="auto">
          <a:xfrm>
            <a:off x="412043" y="1937701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51806" y="1554999"/>
            <a:ext cx="7895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Cloud First Adoption Strategy (2017) sets out an order of preference when selecting a cloud deployment model (public cloud services first), recognizing that no one deployment model meets all of the GC’s </a:t>
            </a:r>
            <a:r>
              <a:rPr lang="en-US" dirty="0" smtClean="0"/>
              <a:t>policies.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31898" y="2397047"/>
            <a:ext cx="795" cy="5119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48421" y="3049737"/>
            <a:ext cx="474663" cy="490538"/>
            <a:chOff x="7835900" y="1778000"/>
            <a:chExt cx="474663" cy="490538"/>
          </a:xfrm>
        </p:grpSpPr>
        <p:sp>
          <p:nvSpPr>
            <p:cNvPr id="18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955" y="5520572"/>
            <a:ext cx="639763" cy="491136"/>
            <a:chOff x="4956175" y="2465388"/>
            <a:chExt cx="455613" cy="352425"/>
          </a:xfrm>
        </p:grpSpPr>
        <p:sp>
          <p:nvSpPr>
            <p:cNvPr id="22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0292" y="3637871"/>
            <a:ext cx="387350" cy="478566"/>
            <a:chOff x="6716713" y="2667000"/>
            <a:chExt cx="417512" cy="587375"/>
          </a:xfrm>
        </p:grpSpPr>
        <p:sp>
          <p:nvSpPr>
            <p:cNvPr id="32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8421" y="4290276"/>
            <a:ext cx="341434" cy="497221"/>
            <a:chOff x="6180138" y="1743075"/>
            <a:chExt cx="469900" cy="649288"/>
          </a:xfrm>
        </p:grpSpPr>
        <p:sp>
          <p:nvSpPr>
            <p:cNvPr id="36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H="1">
            <a:off x="503202" y="4909107"/>
            <a:ext cx="795" cy="5119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04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12748" y="260648"/>
            <a:ext cx="8140960" cy="482626"/>
          </a:xfrm>
        </p:spPr>
        <p:txBody>
          <a:bodyPr/>
          <a:lstStyle/>
          <a:p>
            <a:r>
              <a:rPr lang="en-CA" b="1" dirty="0" smtClean="0"/>
              <a:t>Government of Canada Strategic Direction</a:t>
            </a:r>
            <a:endParaRPr lang="en-CA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26673" y="2381154"/>
            <a:ext cx="2336143" cy="240667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100" b="1" dirty="0" smtClean="0"/>
              <a:t>ON PREMISE ERP</a:t>
            </a:r>
            <a:endParaRPr lang="en-CA" sz="2100" b="1" dirty="0"/>
          </a:p>
          <a:p>
            <a:pPr algn="ctr"/>
            <a:endParaRPr lang="en-CA" sz="600" b="1" dirty="0"/>
          </a:p>
          <a:p>
            <a:pPr algn="ctr"/>
            <a:r>
              <a:rPr lang="en-CA" sz="1600" b="1" dirty="0"/>
              <a:t>Your users</a:t>
            </a:r>
          </a:p>
          <a:p>
            <a:pPr algn="ctr"/>
            <a:r>
              <a:rPr lang="en-CA" sz="1600" b="1" i="1" dirty="0"/>
              <a:t>on your process</a:t>
            </a:r>
          </a:p>
          <a:p>
            <a:pPr algn="ctr"/>
            <a:r>
              <a:rPr lang="en-CA" sz="1600" b="1" i="1" dirty="0"/>
              <a:t>on your system</a:t>
            </a:r>
          </a:p>
          <a:p>
            <a:pPr algn="ctr"/>
            <a:r>
              <a:rPr lang="en-CA" sz="1600" b="1" i="1" dirty="0"/>
              <a:t>on your infrastructure</a:t>
            </a:r>
          </a:p>
          <a:p>
            <a:pPr algn="ctr"/>
            <a:r>
              <a:rPr lang="en-CA" sz="1600" b="1" i="1" dirty="0"/>
              <a:t>on your schedule</a:t>
            </a:r>
          </a:p>
          <a:p>
            <a:pPr algn="ctr"/>
            <a:endParaRPr lang="en-CA" sz="600" b="1" i="1" dirty="0"/>
          </a:p>
          <a:p>
            <a:pPr algn="ctr"/>
            <a:r>
              <a:rPr lang="en-CA" sz="1200" b="1" i="1" dirty="0"/>
              <a:t>(i.e. </a:t>
            </a:r>
            <a:r>
              <a:rPr lang="en-CA" sz="1200" b="1" i="1" dirty="0" err="1"/>
              <a:t>myGCHR</a:t>
            </a:r>
            <a:r>
              <a:rPr lang="en-CA" sz="1200" b="1" i="1" dirty="0"/>
              <a:t>)</a:t>
            </a:r>
          </a:p>
          <a:p>
            <a:pPr algn="ctr"/>
            <a:r>
              <a:rPr lang="en-CA" sz="1600" b="1" dirty="0"/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61383" y="2392522"/>
            <a:ext cx="2333811" cy="244177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100" b="1" dirty="0"/>
              <a:t>CLOUD ERP</a:t>
            </a:r>
          </a:p>
          <a:p>
            <a:pPr algn="ctr"/>
            <a:endParaRPr lang="en-CA" sz="600" b="1" dirty="0"/>
          </a:p>
          <a:p>
            <a:pPr algn="ctr"/>
            <a:r>
              <a:rPr lang="en-CA" sz="1600" b="1" dirty="0"/>
              <a:t>Your users</a:t>
            </a:r>
          </a:p>
          <a:p>
            <a:pPr algn="ctr"/>
            <a:r>
              <a:rPr lang="en-CA" sz="1600" b="1" i="1" dirty="0"/>
              <a:t>on your process</a:t>
            </a:r>
          </a:p>
          <a:p>
            <a:pPr algn="ctr"/>
            <a:r>
              <a:rPr lang="en-CA" sz="1600" b="1" i="1" dirty="0"/>
              <a:t>on a shared system</a:t>
            </a:r>
          </a:p>
          <a:p>
            <a:pPr algn="ctr"/>
            <a:r>
              <a:rPr lang="en-CA" sz="1600" b="1" i="1" dirty="0"/>
              <a:t>on their infrastructure</a:t>
            </a:r>
          </a:p>
          <a:p>
            <a:pPr algn="ctr"/>
            <a:r>
              <a:rPr lang="en-CA" sz="1600" b="1" i="1" dirty="0"/>
              <a:t>on their schedule</a:t>
            </a:r>
          </a:p>
          <a:p>
            <a:pPr algn="ctr"/>
            <a:endParaRPr lang="en-CA" sz="600" b="1" i="1" dirty="0"/>
          </a:p>
          <a:p>
            <a:pPr algn="ctr"/>
            <a:r>
              <a:rPr lang="en-CA" sz="1200" b="1" i="1" dirty="0"/>
              <a:t>(i.e. Financial </a:t>
            </a:r>
            <a:r>
              <a:rPr lang="en-CA" sz="1200" b="1" i="1" dirty="0" smtClean="0"/>
              <a:t>Management </a:t>
            </a:r>
            <a:r>
              <a:rPr lang="en-CA" sz="1200" b="1" i="1" dirty="0"/>
              <a:t>Transformation</a:t>
            </a:r>
            <a:r>
              <a:rPr lang="en-CA" sz="1200" b="1" i="1" dirty="0" smtClean="0"/>
              <a:t>)</a:t>
            </a:r>
            <a:endParaRPr lang="en-CA" sz="1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293762" y="2392522"/>
            <a:ext cx="2325494" cy="246241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100" b="1" dirty="0"/>
              <a:t>SaaS</a:t>
            </a:r>
          </a:p>
          <a:p>
            <a:pPr algn="ctr"/>
            <a:endParaRPr lang="en-CA" sz="600" b="1" dirty="0"/>
          </a:p>
          <a:p>
            <a:pPr algn="ctr"/>
            <a:r>
              <a:rPr lang="en-CA" sz="1600" b="1" dirty="0"/>
              <a:t>Your users</a:t>
            </a:r>
          </a:p>
          <a:p>
            <a:pPr algn="ctr"/>
            <a:r>
              <a:rPr lang="en-CA" sz="1600" b="1" i="1" dirty="0"/>
              <a:t>on their process</a:t>
            </a:r>
          </a:p>
          <a:p>
            <a:pPr algn="ctr"/>
            <a:r>
              <a:rPr lang="en-CA" sz="1600" b="1" i="1" dirty="0"/>
              <a:t>on their system</a:t>
            </a:r>
          </a:p>
          <a:p>
            <a:pPr algn="ctr"/>
            <a:r>
              <a:rPr lang="en-CA" sz="1600" b="1" i="1" dirty="0"/>
              <a:t>on their infrastructure</a:t>
            </a:r>
          </a:p>
          <a:p>
            <a:pPr algn="ctr"/>
            <a:r>
              <a:rPr lang="en-CA" sz="1600" b="1" i="1" dirty="0"/>
              <a:t>on their schedule</a:t>
            </a:r>
          </a:p>
          <a:p>
            <a:pPr algn="ctr"/>
            <a:endParaRPr lang="en-CA" sz="1000" b="1" i="1" dirty="0"/>
          </a:p>
          <a:p>
            <a:pPr algn="ctr"/>
            <a:r>
              <a:rPr lang="en-CA" sz="1200" b="1" i="1" dirty="0"/>
              <a:t>(i.e. NextGen HR &amp; PAY)</a:t>
            </a:r>
          </a:p>
          <a:p>
            <a:pPr algn="ctr"/>
            <a:endParaRPr lang="en-CA" sz="21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8600" y="2024682"/>
            <a:ext cx="8388932" cy="141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0851" y="5117697"/>
            <a:ext cx="8406681" cy="249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403303" y="1678742"/>
            <a:ext cx="2457879" cy="284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CUSTOMIZATION</a:t>
            </a:r>
            <a:endParaRPr lang="en-CA" sz="900" b="1" spc="3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3672" y="1687146"/>
            <a:ext cx="1728191" cy="2656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MAXIMUM</a:t>
            </a:r>
            <a:endParaRPr lang="en-CA" sz="1100" b="1" spc="3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97717" y="1694470"/>
            <a:ext cx="2325494" cy="2583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MINIMUM</a:t>
            </a:r>
            <a:endParaRPr lang="en-CA" sz="1600" b="1" spc="3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815541" y="6351290"/>
            <a:ext cx="2133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143508" y="1160748"/>
            <a:ext cx="870740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Business has to respond to constant change in an </a:t>
            </a:r>
            <a:r>
              <a:rPr lang="en-CA" b="1" dirty="0">
                <a:solidFill>
                  <a:schemeClr val="bg1"/>
                </a:solidFill>
              </a:rPr>
              <a:t>agile</a:t>
            </a:r>
            <a:r>
              <a:rPr lang="en-CA" dirty="0">
                <a:solidFill>
                  <a:schemeClr val="bg1"/>
                </a:solidFill>
              </a:rPr>
              <a:t> manner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15541" y="5146398"/>
            <a:ext cx="1728191" cy="2656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MAXIMUM</a:t>
            </a:r>
            <a:endParaRPr lang="en-CA" sz="1100" b="1" spc="3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403303" y="5164162"/>
            <a:ext cx="2457879" cy="284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CONTROL</a:t>
            </a:r>
            <a:endParaRPr lang="en-CA" sz="900" b="1" spc="3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1796" y="5168724"/>
            <a:ext cx="2325494" cy="2583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600" b="1" spc="300" dirty="0" smtClean="0">
                <a:solidFill>
                  <a:schemeClr val="tx1"/>
                </a:solidFill>
              </a:rPr>
              <a:t>MINIMUM</a:t>
            </a:r>
            <a:endParaRPr lang="en-CA" sz="1600" b="1" spc="300" dirty="0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68" y="5652727"/>
            <a:ext cx="581830" cy="604700"/>
          </a:xfrm>
          <a:prstGeom prst="rect">
            <a:avLst/>
          </a:prstGeom>
        </p:spPr>
      </p:pic>
      <p:pic>
        <p:nvPicPr>
          <p:cNvPr id="1030" name="Picture 6" descr="Image result for curved 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2257">
            <a:off x="7907963" y="4412012"/>
            <a:ext cx="1610556" cy="173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367748" y="5652727"/>
            <a:ext cx="8028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Next Generation HR &amp;</a:t>
            </a:r>
            <a:r>
              <a:rPr lang="en-US" dirty="0" smtClean="0"/>
              <a:t> </a:t>
            </a:r>
            <a:r>
              <a:rPr lang="en-US" dirty="0"/>
              <a:t>Pay Team (NextGen) has committed to adopting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SaaS </a:t>
            </a:r>
            <a:r>
              <a:rPr lang="en-US" dirty="0"/>
              <a:t>model to align with GC Digital standards and the Cloud First </a:t>
            </a:r>
            <a:r>
              <a:rPr lang="en-US" dirty="0" smtClean="0"/>
              <a:t>Adoption</a:t>
            </a:r>
            <a:br>
              <a:rPr lang="en-US" dirty="0" smtClean="0"/>
            </a:br>
            <a:r>
              <a:rPr lang="en-US" dirty="0" smtClean="0"/>
              <a:t>Policy.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4996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7593222" cy="684076"/>
          </a:xfrm>
        </p:spPr>
        <p:txBody>
          <a:bodyPr>
            <a:normAutofit/>
          </a:bodyPr>
          <a:lstStyle/>
          <a:p>
            <a:r>
              <a:rPr lang="en-CA" b="1" dirty="0" smtClean="0"/>
              <a:t>Traditional versus Cloud First (SaaS)</a:t>
            </a:r>
            <a:endParaRPr lang="en-CA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28861"/>
              </p:ext>
            </p:extLst>
          </p:nvPr>
        </p:nvGraphicFramePr>
        <p:xfrm>
          <a:off x="251520" y="1235161"/>
          <a:ext cx="8563678" cy="4839200"/>
        </p:xfrm>
        <a:graphic>
          <a:graphicData uri="http://schemas.openxmlformats.org/drawingml/2006/table">
            <a:tbl>
              <a:tblPr firstCol="1"/>
              <a:tblGrid>
                <a:gridCol w="4099182"/>
                <a:gridCol w="4464496"/>
              </a:tblGrid>
              <a:tr h="4243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CA" sz="1600" b="0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CA" sz="16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Traditional (On-premises software)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CA" sz="16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Cloud</a:t>
                      </a:r>
                      <a:r>
                        <a:rPr lang="en-CA" sz="1600" b="0" baseline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 First (</a:t>
                      </a:r>
                      <a:r>
                        <a:rPr lang="en-CA" sz="1600" b="0" dirty="0" smtClean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/>
                          <a:cs typeface="Times New Roman"/>
                        </a:rPr>
                        <a:t>Software-as-a-Service)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47101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Takes </a:t>
                      </a:r>
                      <a:r>
                        <a:rPr lang="en-CA" sz="14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time, personnel and equipment for </a:t>
                      </a:r>
                      <a:r>
                        <a:rPr lang="en-CA" sz="14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CA" sz="14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n-CA" sz="14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set up (installation) – must</a:t>
                      </a:r>
                      <a:r>
                        <a:rPr lang="en-CA" sz="14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be customized to meet business requirements to have a running system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Faster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start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up (installation) – will have a running system but must be configured to</a:t>
                      </a:r>
                      <a:r>
                        <a:rPr lang="en-CA" sz="1400" kern="12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provide a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business solution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85750" marR="0" lvl="0" indent="-19685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Purchase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and maintain server hardware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No server hardware (purchase or maintain)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Long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term planning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to change making change (enduring commitment)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Subscription model –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great flexibility to potential vendor change (lower commitment)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Large upfront</a:t>
                      </a:r>
                      <a:r>
                        <a:rPr lang="en-CA" sz="1400" kern="12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and upgrade costs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Monthly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subscription fees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Tangible capital assets</a:t>
                      </a:r>
                      <a:r>
                        <a:rPr lang="en-CA" sz="1400" kern="12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and infrastructure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No tangible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capital assets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Access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to servers and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organization</a:t>
                      </a:r>
                      <a:r>
                        <a:rPr lang="en-CA" sz="1400" kern="12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`s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storage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No physical access to servers or storage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50825" marR="0" lvl="0" indent="-16192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Slower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, costly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upgrades (i.e., implementation projects)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Software release cycles - faster deployment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routine upgrades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66700" marR="0" lvl="0" indent="-1778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Requires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additional time and software for security</a:t>
                      </a: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Monitored network and server security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600">
                <a:tc>
                  <a:txBody>
                    <a:bodyPr/>
                    <a:lstStyle/>
                    <a:p>
                      <a:pPr marL="285750" marR="0" lvl="0" indent="-19685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Organization arranged backup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or additional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services</a:t>
                      </a:r>
                      <a:endParaRPr lang="en-CA" sz="1400" kern="1200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108000" marR="18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177800" algn="l" defTabSz="914400" rtl="0" eaLnBrk="1" latinLnBrk="0" hangingPunct="1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Off-premises</a:t>
                      </a:r>
                      <a:r>
                        <a:rPr lang="en-CA" sz="1400" kern="1200" baseline="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service provider </a:t>
                      </a:r>
                      <a:r>
                        <a:rPr lang="en-CA" sz="1400" kern="1200" dirty="0" smtClean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backup </a:t>
                      </a:r>
                      <a:r>
                        <a:rPr lang="en-CA" sz="1400" kern="12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facilities</a:t>
                      </a:r>
                    </a:p>
                  </a:txBody>
                  <a:tcPr marL="54000" marR="54000" marT="90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815541" y="6351290"/>
            <a:ext cx="21336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328483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94039" y="285300"/>
            <a:ext cx="8183262" cy="567414"/>
          </a:xfrm>
        </p:spPr>
        <p:txBody>
          <a:bodyPr/>
          <a:lstStyle/>
          <a:p>
            <a:r>
              <a:rPr lang="en-CA" b="1" dirty="0" smtClean="0"/>
              <a:t>IT Layer is Shifted by SaaS Model  </a:t>
            </a:r>
            <a:endParaRPr lang="en-CA" b="1" dirty="0"/>
          </a:p>
        </p:txBody>
      </p:sp>
      <p:sp>
        <p:nvSpPr>
          <p:cNvPr id="41" name="Rectangle 40"/>
          <p:cNvSpPr/>
          <p:nvPr/>
        </p:nvSpPr>
        <p:spPr>
          <a:xfrm>
            <a:off x="179637" y="1013893"/>
            <a:ext cx="8750451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CA" sz="1600" b="1" dirty="0" smtClean="0">
                <a:solidFill>
                  <a:schemeClr val="bg1"/>
                </a:solidFill>
              </a:rPr>
              <a:t>With a SaaS model, the GC has a shared </a:t>
            </a:r>
            <a:r>
              <a:rPr lang="en-CA" sz="1600" b="1" dirty="0">
                <a:solidFill>
                  <a:schemeClr val="bg1"/>
                </a:solidFill>
              </a:rPr>
              <a:t>responsibility with the cloud service provider for security and risk.</a:t>
            </a:r>
            <a:endParaRPr lang="en-CA" sz="12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1334897" y="531882"/>
            <a:ext cx="461665" cy="277218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spc="300" dirty="0" smtClean="0"/>
              <a:t>TRADITIONAL IT</a:t>
            </a:r>
            <a:endParaRPr lang="en-CA" b="1" spc="300" dirty="0"/>
          </a:p>
        </p:txBody>
      </p:sp>
      <p:sp>
        <p:nvSpPr>
          <p:cNvPr id="36" name="TextBox 35"/>
          <p:cNvSpPr txBox="1"/>
          <p:nvPr/>
        </p:nvSpPr>
        <p:spPr>
          <a:xfrm rot="5400000">
            <a:off x="1635202" y="2108680"/>
            <a:ext cx="461665" cy="33439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spc="300" dirty="0" smtClean="0"/>
              <a:t>SOFTWARE-AS-A-SERVICE</a:t>
            </a:r>
            <a:endParaRPr lang="en-CA" sz="2400" b="1" spc="300" dirty="0"/>
          </a:p>
        </p:txBody>
      </p:sp>
      <p:sp>
        <p:nvSpPr>
          <p:cNvPr id="40" name="Slide Number Placeholder 17"/>
          <p:cNvSpPr txBox="1">
            <a:spLocks/>
          </p:cNvSpPr>
          <p:nvPr/>
        </p:nvSpPr>
        <p:spPr>
          <a:xfrm>
            <a:off x="6815541" y="6351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CA" dirty="0"/>
          </a:p>
        </p:txBody>
      </p:sp>
      <p:sp>
        <p:nvSpPr>
          <p:cNvPr id="15" name="Rounded Rectangle 14"/>
          <p:cNvSpPr/>
          <p:nvPr/>
        </p:nvSpPr>
        <p:spPr>
          <a:xfrm>
            <a:off x="179637" y="2125758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Business</a:t>
            </a:r>
            <a:endParaRPr lang="en-CA" sz="1600" dirty="0"/>
          </a:p>
        </p:txBody>
      </p:sp>
      <p:sp>
        <p:nvSpPr>
          <p:cNvPr id="46" name="Rounded Rectangle 45"/>
          <p:cNvSpPr/>
          <p:nvPr/>
        </p:nvSpPr>
        <p:spPr>
          <a:xfrm>
            <a:off x="1295761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 Access/</a:t>
            </a:r>
            <a:br>
              <a:rPr lang="en-US" sz="1600" dirty="0" smtClean="0"/>
            </a:br>
            <a:r>
              <a:rPr lang="en-US" sz="1600" dirty="0" smtClean="0"/>
              <a:t>Identity</a:t>
            </a:r>
            <a:endParaRPr lang="en-CA" sz="1600" dirty="0"/>
          </a:p>
        </p:txBody>
      </p:sp>
      <p:sp>
        <p:nvSpPr>
          <p:cNvPr id="47" name="Rounded Rectangle 46"/>
          <p:cNvSpPr/>
          <p:nvPr/>
        </p:nvSpPr>
        <p:spPr>
          <a:xfrm>
            <a:off x="2411885" y="213011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CA" sz="1600" dirty="0"/>
          </a:p>
        </p:txBody>
      </p:sp>
      <p:sp>
        <p:nvSpPr>
          <p:cNvPr id="48" name="Rounded Rectangle 47"/>
          <p:cNvSpPr/>
          <p:nvPr/>
        </p:nvSpPr>
        <p:spPr>
          <a:xfrm>
            <a:off x="3528009" y="2128598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4644133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Platform</a:t>
            </a:r>
            <a:endParaRPr lang="en-CA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5760257" y="2133466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/>
          </a:p>
        </p:txBody>
      </p:sp>
      <p:sp>
        <p:nvSpPr>
          <p:cNvPr id="51" name="Rounded Rectangle 50"/>
          <p:cNvSpPr/>
          <p:nvPr/>
        </p:nvSpPr>
        <p:spPr>
          <a:xfrm>
            <a:off x="6881046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2" name="Rounded Rectangle 51"/>
          <p:cNvSpPr/>
          <p:nvPr/>
        </p:nvSpPr>
        <p:spPr>
          <a:xfrm>
            <a:off x="8001835" y="2118659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Facility</a:t>
            </a:r>
            <a:endParaRPr lang="en-CA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179637" y="4065473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Business</a:t>
            </a:r>
            <a:endParaRPr lang="en-CA" sz="1600" dirty="0"/>
          </a:p>
        </p:txBody>
      </p:sp>
      <p:sp>
        <p:nvSpPr>
          <p:cNvPr id="54" name="Rounded Rectangle 53"/>
          <p:cNvSpPr/>
          <p:nvPr/>
        </p:nvSpPr>
        <p:spPr>
          <a:xfrm>
            <a:off x="1295761" y="4058374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User Access/ Identity</a:t>
            </a:r>
            <a:endParaRPr lang="en-CA" sz="1600" dirty="0"/>
          </a:p>
        </p:txBody>
      </p:sp>
      <p:sp>
        <p:nvSpPr>
          <p:cNvPr id="55" name="Rounded Rectangle 54"/>
          <p:cNvSpPr/>
          <p:nvPr/>
        </p:nvSpPr>
        <p:spPr>
          <a:xfrm>
            <a:off x="2411885" y="4069834"/>
            <a:ext cx="1044116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CA" sz="1600" dirty="0"/>
          </a:p>
        </p:txBody>
      </p:sp>
      <p:sp>
        <p:nvSpPr>
          <p:cNvPr id="56" name="Rounded Rectangle 55"/>
          <p:cNvSpPr/>
          <p:nvPr/>
        </p:nvSpPr>
        <p:spPr>
          <a:xfrm>
            <a:off x="3528009" y="4068313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ounded Rectangle 56"/>
          <p:cNvSpPr/>
          <p:nvPr/>
        </p:nvSpPr>
        <p:spPr>
          <a:xfrm>
            <a:off x="4644133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Platform</a:t>
            </a:r>
            <a:endParaRPr lang="en-CA" sz="1600" dirty="0"/>
          </a:p>
        </p:txBody>
      </p:sp>
      <p:sp>
        <p:nvSpPr>
          <p:cNvPr id="58" name="Rounded Rectangle 57"/>
          <p:cNvSpPr/>
          <p:nvPr/>
        </p:nvSpPr>
        <p:spPr>
          <a:xfrm>
            <a:off x="5760257" y="4073181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ounded Rectangle 58"/>
          <p:cNvSpPr/>
          <p:nvPr/>
        </p:nvSpPr>
        <p:spPr>
          <a:xfrm>
            <a:off x="6881046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0" name="Rounded Rectangle 59"/>
          <p:cNvSpPr/>
          <p:nvPr/>
        </p:nvSpPr>
        <p:spPr>
          <a:xfrm>
            <a:off x="8001835" y="4058374"/>
            <a:ext cx="1044116" cy="120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Facility</a:t>
            </a:r>
            <a:endParaRPr lang="en-CA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1259107" y="5852640"/>
            <a:ext cx="355430" cy="35751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856648" y="5845541"/>
            <a:ext cx="2176735" cy="3534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b="1" dirty="0" smtClean="0">
                <a:solidFill>
                  <a:schemeClr val="tx1"/>
                </a:solidFill>
              </a:rPr>
              <a:t>GC Managed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157847" y="5890326"/>
            <a:ext cx="2746452" cy="26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b="1" dirty="0" smtClean="0">
                <a:solidFill>
                  <a:schemeClr val="tx1"/>
                </a:solidFill>
              </a:rPr>
              <a:t>SaaS Provider </a:t>
            </a:r>
            <a:r>
              <a:rPr lang="en-CA" sz="1600" b="1" dirty="0">
                <a:solidFill>
                  <a:schemeClr val="tx1"/>
                </a:solidFill>
              </a:rPr>
              <a:t>Managed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560306" y="5843847"/>
            <a:ext cx="355430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2869" y="2568739"/>
            <a:ext cx="1203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Applications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697580" y="2199407"/>
            <a:ext cx="11869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Resource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Abstraction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Control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88624" y="2553932"/>
            <a:ext cx="100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Hardware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45871" y="4518163"/>
            <a:ext cx="1203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Applications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08534" y="4131414"/>
            <a:ext cx="11869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Resource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Abstraction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Control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01909" y="4493647"/>
            <a:ext cx="100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Hardware</a:t>
            </a:r>
            <a:endParaRPr lang="en-CA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92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/>
          <p:nvPr/>
        </p:nvSpPr>
        <p:spPr>
          <a:xfrm>
            <a:off x="2629497" y="4513636"/>
            <a:ext cx="1470301" cy="85404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3870" y="274638"/>
            <a:ext cx="8746622" cy="443470"/>
          </a:xfrm>
        </p:spPr>
        <p:txBody>
          <a:bodyPr/>
          <a:lstStyle/>
          <a:p>
            <a:r>
              <a:rPr lang="en-CA" b="1" dirty="0" smtClean="0"/>
              <a:t>Business Layer is Shifted by SaaS Model</a:t>
            </a:r>
            <a:endParaRPr lang="en-CA" b="1" dirty="0"/>
          </a:p>
        </p:txBody>
      </p:sp>
      <p:sp>
        <p:nvSpPr>
          <p:cNvPr id="41" name="Rectangle 40"/>
          <p:cNvSpPr/>
          <p:nvPr/>
        </p:nvSpPr>
        <p:spPr>
          <a:xfrm>
            <a:off x="179512" y="1060637"/>
            <a:ext cx="8762949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SaaS adoption </a:t>
            </a:r>
            <a:r>
              <a:rPr lang="en-CA" sz="1600" b="1" dirty="0" smtClean="0">
                <a:solidFill>
                  <a:schemeClr val="bg1"/>
                </a:solidFill>
              </a:rPr>
              <a:t>requires </a:t>
            </a:r>
            <a:r>
              <a:rPr lang="en-CA" sz="1600" b="1" dirty="0">
                <a:solidFill>
                  <a:schemeClr val="bg1"/>
                </a:solidFill>
              </a:rPr>
              <a:t>the GC to adapt </a:t>
            </a:r>
            <a:r>
              <a:rPr lang="en-CA" sz="1600" b="1" dirty="0" smtClean="0">
                <a:solidFill>
                  <a:schemeClr val="bg1"/>
                </a:solidFill>
              </a:rPr>
              <a:t>its traditional business </a:t>
            </a:r>
            <a:r>
              <a:rPr lang="en-CA" sz="1600" b="1" dirty="0">
                <a:solidFill>
                  <a:schemeClr val="bg1"/>
                </a:solidFill>
              </a:rPr>
              <a:t>layer in order </a:t>
            </a:r>
            <a:r>
              <a:rPr lang="en-CA" sz="1600" b="1" dirty="0" smtClean="0">
                <a:solidFill>
                  <a:schemeClr val="bg1"/>
                </a:solidFill>
              </a:rPr>
              <a:t/>
            </a:r>
            <a:br>
              <a:rPr lang="en-CA" sz="1600" b="1" dirty="0" smtClean="0">
                <a:solidFill>
                  <a:schemeClr val="bg1"/>
                </a:solidFill>
              </a:rPr>
            </a:br>
            <a:r>
              <a:rPr lang="en-CA" sz="1600" b="1" dirty="0" smtClean="0">
                <a:solidFill>
                  <a:schemeClr val="bg1"/>
                </a:solidFill>
              </a:rPr>
              <a:t>to </a:t>
            </a:r>
            <a:r>
              <a:rPr lang="en-CA" sz="1600" b="1" dirty="0">
                <a:solidFill>
                  <a:schemeClr val="bg1"/>
                </a:solidFill>
              </a:rPr>
              <a:t>maximize the benefits of SaaS.</a:t>
            </a:r>
            <a:endParaRPr lang="en-CA" sz="105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485240" y="2209066"/>
            <a:ext cx="749141" cy="1000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SHIFTING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ROLES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79512" y="1702438"/>
            <a:ext cx="8762949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SaaS Drives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777106" y="2104794"/>
            <a:ext cx="1678769" cy="109179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3" name="Rectangle 2"/>
          <p:cNvSpPr/>
          <p:nvPr/>
        </p:nvSpPr>
        <p:spPr>
          <a:xfrm>
            <a:off x="1543840" y="2129836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>
                <a:solidFill>
                  <a:schemeClr val="bg1"/>
                </a:solidFill>
                <a:latin typeface="Calibri" panose="020F0502020204030204" pitchFamily="34" charset="0"/>
              </a:rPr>
              <a:t>A heavier </a:t>
            </a:r>
            <a:endParaRPr lang="en-CA" sz="1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configuration</a:t>
            </a:r>
            <a:r>
              <a:rPr lang="en-CA" sz="160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endParaRPr lang="en-CA" sz="1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test and analyst </a:t>
            </a:r>
          </a:p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role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09978" y="5615827"/>
            <a:ext cx="355430" cy="357514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07519" y="5608728"/>
            <a:ext cx="2176735" cy="3534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b="1" dirty="0" smtClean="0">
                <a:solidFill>
                  <a:schemeClr val="tx1"/>
                </a:solidFill>
              </a:rPr>
              <a:t>GC Managed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016659" y="6181836"/>
            <a:ext cx="2237085" cy="264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b="1" dirty="0" smtClean="0">
                <a:solidFill>
                  <a:schemeClr val="tx1"/>
                </a:solidFill>
              </a:rPr>
              <a:t>SaaS Provider </a:t>
            </a:r>
            <a:r>
              <a:rPr lang="en-CA" sz="1600" b="1" dirty="0">
                <a:solidFill>
                  <a:schemeClr val="tx1"/>
                </a:solidFill>
              </a:rPr>
              <a:t>Managed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409978" y="6141915"/>
            <a:ext cx="355430" cy="3575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611047" y="2117442"/>
            <a:ext cx="1678769" cy="109493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7" name="Rounded Rectangle 56"/>
          <p:cNvSpPr/>
          <p:nvPr/>
        </p:nvSpPr>
        <p:spPr>
          <a:xfrm>
            <a:off x="5397079" y="2118137"/>
            <a:ext cx="1678769" cy="1094237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58" name="Rounded Rectangle 57"/>
          <p:cNvSpPr/>
          <p:nvPr/>
        </p:nvSpPr>
        <p:spPr>
          <a:xfrm>
            <a:off x="1777733" y="3255127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563766" y="3263296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5349798" y="3263296"/>
            <a:ext cx="1678769" cy="1209100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65" name="Rectangle 64"/>
          <p:cNvSpPr/>
          <p:nvPr/>
        </p:nvSpPr>
        <p:spPr>
          <a:xfrm>
            <a:off x="3375164" y="2135156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Increased financial management capabilities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174137" y="2406879"/>
            <a:ext cx="1836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An opportunity for new roles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51619" y="3314776"/>
            <a:ext cx="1021556" cy="11322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BUSINESS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RELEASE 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READINESS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113916" y="3316519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Service management to support provisioning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59275" y="3310528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Change management to adapt to the new release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278115" y="3232963"/>
            <a:ext cx="19408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Quality management to manage automated testing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769113" y="4515497"/>
            <a:ext cx="1435363" cy="86416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76" name="TextBox 75"/>
          <p:cNvSpPr txBox="1"/>
          <p:nvPr/>
        </p:nvSpPr>
        <p:spPr>
          <a:xfrm rot="5400000">
            <a:off x="615415" y="4665105"/>
            <a:ext cx="476726" cy="9523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SECURITY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375713" y="4527730"/>
            <a:ext cx="27240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Shared responsibility between the GC and SaaS Providers 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5400000">
            <a:off x="538958" y="5263991"/>
            <a:ext cx="749141" cy="1615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CONSTANT USER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ENGAGEMENT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763612" y="5514330"/>
            <a:ext cx="1678769" cy="1083022"/>
          </a:xfrm>
          <a:prstGeom prst="roundRect">
            <a:avLst/>
          </a:prstGeom>
          <a:solidFill>
            <a:srgbClr val="A3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/>
          </a:p>
        </p:txBody>
      </p:sp>
      <p:sp>
        <p:nvSpPr>
          <p:cNvPr id="82" name="Rectangle 81"/>
          <p:cNvSpPr/>
          <p:nvPr/>
        </p:nvSpPr>
        <p:spPr>
          <a:xfrm>
            <a:off x="1538961" y="5494848"/>
            <a:ext cx="1836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r>
              <a:rPr lang="en-CA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Ongoing engagement with users is built-in</a:t>
            </a:r>
            <a:endParaRPr lang="en-CA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Slide Number Placeholder 17"/>
          <p:cNvSpPr txBox="1">
            <a:spLocks/>
          </p:cNvSpPr>
          <p:nvPr/>
        </p:nvSpPr>
        <p:spPr>
          <a:xfrm>
            <a:off x="6815541" y="6351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9086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adfde744443611d4416db2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535</Words>
  <Application>Microsoft Office PowerPoint</Application>
  <PresentationFormat>On-screen Show (4:3)</PresentationFormat>
  <Paragraphs>125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Arial Rounded MT Bold</vt:lpstr>
      <vt:lpstr>Calibri</vt:lpstr>
      <vt:lpstr>Times New Roman</vt:lpstr>
      <vt:lpstr>Office Theme</vt:lpstr>
      <vt:lpstr>Getting Ready for Software-as-a-Service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Kavanagh, Kyra</cp:lastModifiedBy>
  <cp:revision>195</cp:revision>
  <cp:lastPrinted>2019-01-03T20:43:18Z</cp:lastPrinted>
  <dcterms:created xsi:type="dcterms:W3CDTF">2015-11-06T15:38:40Z</dcterms:created>
  <dcterms:modified xsi:type="dcterms:W3CDTF">2019-04-10T14:29:59Z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8ef85c91-1249-4da9-84f5-e2c680093d9f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