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4"/>
  </p:notesMasterIdLst>
  <p:sldIdLst>
    <p:sldId id="256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18288000" cy="10288588"/>
  <p:notesSz cx="6858000" cy="9144000"/>
  <p:defaultTextStyle>
    <a:defPPr>
      <a:defRPr lang="en-US"/>
    </a:defPPr>
    <a:lvl1pPr marL="0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999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998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998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997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996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995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995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994" algn="l" defTabSz="1267998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674"/>
    <a:srgbClr val="F8F8F8"/>
    <a:srgbClr val="FF5252"/>
    <a:srgbClr val="AA6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B25E6-5A72-44E9-8544-B2ADAEEEFD34}" v="2917" dt="2020-04-20T16:11:09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21" autoAdjust="0"/>
  </p:normalViewPr>
  <p:slideViewPr>
    <p:cSldViewPr snapToGrid="0" snapToObjects="1">
      <p:cViewPr varScale="1">
        <p:scale>
          <a:sx n="19" d="100"/>
          <a:sy n="19" d="100"/>
        </p:scale>
        <p:origin x="725" y="3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4A40D-BBEF-414A-9546-F34ABC8131B5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5F9D0-C15A-154A-86D3-4E9662060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0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999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998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998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997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996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995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995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994" algn="l" defTabSz="1267998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23" y="1827633"/>
            <a:ext cx="9930977" cy="2898943"/>
          </a:xfrm>
        </p:spPr>
        <p:txBody>
          <a:bodyPr anchor="b"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7000" b="1" kern="1200" dirty="0">
                <a:solidFill>
                  <a:srgbClr val="0286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423" y="4844128"/>
            <a:ext cx="9930977" cy="1476952"/>
          </a:xfrm>
        </p:spPr>
        <p:txBody>
          <a:bodyPr/>
          <a:lstStyle>
            <a:lvl1pPr marL="0" indent="0" algn="l">
              <a:buNone/>
              <a:defRPr lang="en-US" sz="3200" b="0" kern="12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C6B-CE13-B34A-B299-306B7ADC6DCB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158570D-0705-CA47-8ECB-075ECA88B5A0}"/>
              </a:ext>
            </a:extLst>
          </p:cNvPr>
          <p:cNvSpPr/>
          <p:nvPr userDrawn="1"/>
        </p:nvSpPr>
        <p:spPr>
          <a:xfrm>
            <a:off x="-145774" y="8427723"/>
            <a:ext cx="18579548" cy="1908993"/>
          </a:xfrm>
          <a:custGeom>
            <a:avLst/>
            <a:gdLst>
              <a:gd name="connsiteX0" fmla="*/ 0 w 17145667"/>
              <a:gd name="connsiteY0" fmla="*/ 0 h 2091006"/>
              <a:gd name="connsiteX1" fmla="*/ 17145667 w 17145667"/>
              <a:gd name="connsiteY1" fmla="*/ 0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  <a:gd name="connsiteX0" fmla="*/ 0 w 17145667"/>
              <a:gd name="connsiteY0" fmla="*/ 0 h 2091006"/>
              <a:gd name="connsiteX1" fmla="*/ 15082952 w 17145667"/>
              <a:gd name="connsiteY1" fmla="*/ 0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667" h="2091006">
                <a:moveTo>
                  <a:pt x="0" y="0"/>
                </a:moveTo>
                <a:lnTo>
                  <a:pt x="15082952" y="0"/>
                </a:lnTo>
                <a:lnTo>
                  <a:pt x="17145667" y="2091006"/>
                </a:lnTo>
                <a:lnTo>
                  <a:pt x="0" y="209100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novation.canada.ca">
            <a:extLst>
              <a:ext uri="{FF2B5EF4-FFF2-40B4-BE49-F238E27FC236}">
                <a16:creationId xmlns:a16="http://schemas.microsoft.com/office/drawing/2014/main" id="{9A9AEF12-E7EA-7343-9DA0-1586A539009D}"/>
              </a:ext>
            </a:extLst>
          </p:cNvPr>
          <p:cNvSpPr txBox="1">
            <a:spLocks/>
          </p:cNvSpPr>
          <p:nvPr userDrawn="1"/>
        </p:nvSpPr>
        <p:spPr>
          <a:xfrm>
            <a:off x="914400" y="6658423"/>
            <a:ext cx="9069482" cy="902161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D0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100" spc="0" baseline="0" dirty="0">
                <a:solidFill>
                  <a:schemeClr val="accent6">
                    <a:lumMod val="50000"/>
                  </a:schemeClr>
                </a:solidFill>
              </a:rPr>
              <a:t>innovation.canada.ca</a:t>
            </a:r>
            <a:endParaRPr lang="en-US" sz="4800" kern="100" spc="0" baseline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21B9B4-C858-844E-A582-D6388D1BD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120" y="780566"/>
            <a:ext cx="4145893" cy="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nada">
            <a:extLst>
              <a:ext uri="{FF2B5EF4-FFF2-40B4-BE49-F238E27FC236}">
                <a16:creationId xmlns:a16="http://schemas.microsoft.com/office/drawing/2014/main" id="{88F2766A-D0CC-8E4C-A0AD-ABDB5C513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57296" y="559472"/>
            <a:ext cx="2430338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BB3887D-51E6-2440-BE9F-32E3A876E20D}"/>
              </a:ext>
            </a:extLst>
          </p:cNvPr>
          <p:cNvGrpSpPr/>
          <p:nvPr userDrawn="1"/>
        </p:nvGrpSpPr>
        <p:grpSpPr>
          <a:xfrm>
            <a:off x="11943294" y="2057400"/>
            <a:ext cx="7966583" cy="8229599"/>
            <a:chOff x="11564203" y="1986842"/>
            <a:chExt cx="5667662" cy="5854779"/>
          </a:xfrm>
        </p:grpSpPr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38BAD106-22F3-5645-A132-A1339884BF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3698144" cy="174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5DE1ECC6-517F-C348-B5F7-10DEF67EE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B7C0062F-3B94-CD45-92BF-CF8A59B50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564203" y="2721145"/>
              <a:ext cx="2732192" cy="15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78FB6F82-6361-6146-B95F-F41C4A389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3">
              <a:extLst>
                <a:ext uri="{FF2B5EF4-FFF2-40B4-BE49-F238E27FC236}">
                  <a16:creationId xmlns:a16="http://schemas.microsoft.com/office/drawing/2014/main" id="{1963F135-31F5-B840-A99A-748C458B3B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24749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A934AC8A-A1F9-5346-82EB-7DE29C54F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3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id="{B21EB2CE-D837-ED4D-8576-19573C87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783403" y="1986842"/>
              <a:ext cx="2732192" cy="15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DE4C90F-9EC5-5143-8A57-22FCAECADEA9}"/>
              </a:ext>
            </a:extLst>
          </p:cNvPr>
          <p:cNvSpPr/>
          <p:nvPr userDrawn="1"/>
        </p:nvSpPr>
        <p:spPr>
          <a:xfrm>
            <a:off x="1140120" y="6313727"/>
            <a:ext cx="1119536" cy="254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618-2E58-B24A-A50A-03B4AAE2273A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1A1E5-2094-4944-BDA1-4CC51EA28668}"/>
              </a:ext>
            </a:extLst>
          </p:cNvPr>
          <p:cNvSpPr/>
          <p:nvPr userDrawn="1"/>
        </p:nvSpPr>
        <p:spPr>
          <a:xfrm>
            <a:off x="12792548" y="-476518"/>
            <a:ext cx="5495452" cy="10763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A78521-0074-4240-A07F-B76EA1D5FC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482874" y="1567898"/>
            <a:ext cx="4114800" cy="7418140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0844922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02867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860"/>
            <a:ext cx="10844922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18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547773"/>
            <a:ext cx="10172700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FF52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2738860"/>
            <a:ext cx="10172700" cy="6528015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8B92-95BE-A84D-A10E-BA2834E9FDA2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32BAF9-0260-9445-907D-DA7AFB2A48B3}"/>
              </a:ext>
            </a:extLst>
          </p:cNvPr>
          <p:cNvGrpSpPr/>
          <p:nvPr userDrawn="1"/>
        </p:nvGrpSpPr>
        <p:grpSpPr>
          <a:xfrm>
            <a:off x="-2907401" y="3348836"/>
            <a:ext cx="10739437" cy="6938164"/>
            <a:chOff x="8881009" y="1156832"/>
            <a:chExt cx="13888510" cy="89726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4816B2-C990-A043-ABDB-82EB46C9C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2" b="27390"/>
            <a:stretch/>
          </p:blipFill>
          <p:spPr>
            <a:xfrm>
              <a:off x="8881009" y="1205720"/>
              <a:ext cx="13888510" cy="89237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DE0F01-1283-2747-A8CB-D5B784561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/>
            <a:stretch/>
          </p:blipFill>
          <p:spPr>
            <a:xfrm>
              <a:off x="12520966" y="1156832"/>
              <a:ext cx="3750125" cy="831959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55AE11-E0AB-0B4C-A6E0-1B80AB9D1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/>
            <a:stretch/>
          </p:blipFill>
          <p:spPr>
            <a:xfrm>
              <a:off x="12520966" y="1156832"/>
              <a:ext cx="3750125" cy="831959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B1D78D2-9961-1449-84C8-C6DFB87B7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/>
            <a:stretch/>
          </p:blipFill>
          <p:spPr>
            <a:xfrm>
              <a:off x="12520966" y="1156832"/>
              <a:ext cx="3750125" cy="831959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B828D76-3CD7-574D-9956-93F267BA4D6C}"/>
              </a:ext>
            </a:extLst>
          </p:cNvPr>
          <p:cNvSpPr/>
          <p:nvPr userDrawn="1"/>
        </p:nvSpPr>
        <p:spPr>
          <a:xfrm>
            <a:off x="-145774" y="-450574"/>
            <a:ext cx="5733773" cy="10737574"/>
          </a:xfrm>
          <a:prstGeom prst="rect">
            <a:avLst/>
          </a:prstGeom>
          <a:solidFill>
            <a:srgbClr val="02867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9F2CD01-90A1-2B4C-89B3-A232A99E91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7050" y="547773"/>
            <a:ext cx="4603750" cy="8686503"/>
          </a:xfrm>
        </p:spPr>
        <p:txBody>
          <a:bodyPr/>
          <a:lstStyle>
            <a:lvl1pPr marL="0" indent="0">
              <a:buClr>
                <a:schemeClr val="accent2"/>
              </a:buClr>
              <a:buFont typeface="Wingdings" pitchFamily="2" charset="2"/>
              <a:buNone/>
              <a:defRPr lang="en-US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Clr>
                <a:schemeClr val="accent2"/>
              </a:buClr>
              <a:buFont typeface="Wingdings" pitchFamily="2" charset="2"/>
              <a:buNone/>
              <a:defRPr sz="3200"/>
            </a:lvl2pPr>
            <a:lvl3pPr marL="1371600" indent="0">
              <a:buClr>
                <a:schemeClr val="accent2"/>
              </a:buClr>
              <a:buFont typeface="Wingdings" pitchFamily="2" charset="2"/>
              <a:buNone/>
              <a:defRPr sz="2800"/>
            </a:lvl3pPr>
            <a:lvl4pPr marL="2057400" indent="0">
              <a:buClr>
                <a:schemeClr val="accent2"/>
              </a:buClr>
              <a:buFont typeface="Wingdings" pitchFamily="2" charset="2"/>
              <a:buNone/>
              <a:defRPr sz="2400"/>
            </a:lvl4pPr>
            <a:lvl5pPr marL="2743200" indent="0">
              <a:buClr>
                <a:schemeClr val="accent2"/>
              </a:buClr>
              <a:buFont typeface="Wingdings" pitchFamily="2" charset="2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90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0" y="547773"/>
            <a:ext cx="12331700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02867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2738860"/>
            <a:ext cx="12331700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3866-8BD6-EC47-B52A-9665DBF7DD3E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1E2033-C5B8-2743-83C6-EA0B1F21A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497115"/>
            <a:ext cx="4252832" cy="945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F0BA76-40E7-AA46-A65C-E7D3F1233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1907"/>
          <a:stretch/>
        </p:blipFill>
        <p:spPr>
          <a:xfrm>
            <a:off x="0" y="497115"/>
            <a:ext cx="4252832" cy="73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0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F633BA-5D9C-1F40-B82B-ECDCD864AC9B}"/>
              </a:ext>
            </a:extLst>
          </p:cNvPr>
          <p:cNvSpPr/>
          <p:nvPr userDrawn="1"/>
        </p:nvSpPr>
        <p:spPr>
          <a:xfrm>
            <a:off x="0" y="2754196"/>
            <a:ext cx="18288000" cy="5418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74EB2E-D46A-F546-9BBA-F41289282FD3}"/>
              </a:ext>
            </a:extLst>
          </p:cNvPr>
          <p:cNvGrpSpPr/>
          <p:nvPr userDrawn="1"/>
        </p:nvGrpSpPr>
        <p:grpSpPr>
          <a:xfrm>
            <a:off x="11146776" y="859814"/>
            <a:ext cx="9125895" cy="9427185"/>
            <a:chOff x="11564203" y="1986842"/>
            <a:chExt cx="5667662" cy="5854779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9D9466B9-CE4E-1245-B60B-4E20F943E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3698144" cy="1745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DB85AD9A-8991-DD40-B2EE-0837B741F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7FF74FF5-6E46-A843-8FFB-BACF55457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564203" y="2721145"/>
              <a:ext cx="2732192" cy="15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>
              <a:extLst>
                <a:ext uri="{FF2B5EF4-FFF2-40B4-BE49-F238E27FC236}">
                  <a16:creationId xmlns:a16="http://schemas.microsoft.com/office/drawing/2014/main" id="{E3AFAF91-7627-B846-8424-3C1F26ADB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99786991-1FE8-A54F-BB8E-E9FD6835A6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24749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6D35F31E-2935-0C4E-B4E5-A58C28FFF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3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7">
              <a:extLst>
                <a:ext uri="{FF2B5EF4-FFF2-40B4-BE49-F238E27FC236}">
                  <a16:creationId xmlns:a16="http://schemas.microsoft.com/office/drawing/2014/main" id="{68DE8813-7286-354E-834A-2E8D7D3C5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783403" y="1986842"/>
              <a:ext cx="2732192" cy="157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0614025" cy="4279766"/>
          </a:xfrm>
        </p:spPr>
        <p:txBody>
          <a:bodyPr anchor="b"/>
          <a:lstStyle>
            <a:lvl1pPr>
              <a:defRPr sz="9000">
                <a:solidFill>
                  <a:srgbClr val="FF525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1287547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298E-9AE6-4A40-B488-C21AA9622CD6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7823200" cy="1988651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1"/>
            <a:ext cx="7772400" cy="4398539"/>
          </a:xfrm>
        </p:spPr>
        <p:txBody>
          <a:bodyPr/>
          <a:lstStyle>
            <a:lvl1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6116-3A18-2D42-93D6-22ABDD573639}" type="datetime1">
              <a:rPr lang="en-CA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7805D08-FCB0-E147-A3BF-97E5850159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08100" y="2738861"/>
            <a:ext cx="7772400" cy="4398539"/>
          </a:xfrm>
        </p:spPr>
        <p:txBody>
          <a:bodyPr/>
          <a:lstStyle>
            <a:lvl1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8FBB1-5528-B349-98A1-4407E88593EE}"/>
              </a:ext>
            </a:extLst>
          </p:cNvPr>
          <p:cNvSpPr/>
          <p:nvPr userDrawn="1"/>
        </p:nvSpPr>
        <p:spPr>
          <a:xfrm>
            <a:off x="-90152" y="7599680"/>
            <a:ext cx="18378152" cy="2687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61F9BA5-6784-064E-935E-EFC217D112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58300" y="547773"/>
            <a:ext cx="7772400" cy="1987858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028674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D8982598-4290-C34E-8428-F7EC0B7414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1600" y="8249512"/>
            <a:ext cx="15659100" cy="1648411"/>
          </a:xfrm>
        </p:spPr>
        <p:txBody>
          <a:bodyPr anchor="ctr"/>
          <a:lstStyle>
            <a:lvl1pPr marL="0" indent="0">
              <a:spcBef>
                <a:spcPts val="1200"/>
              </a:spcBef>
              <a:buNone/>
              <a:defRPr b="1">
                <a:solidFill>
                  <a:schemeClr val="bg1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30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F75C9B-8024-9544-8C30-0755AF776D02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DFBABB89-4CED-6143-8915-1699A079DB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16C839-AE36-514B-9E0A-FDE4505C7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7CD8FD-C95B-774D-8F19-8D4D42CBCE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7BDD38-7AA7-B442-8580-4DA2A12DF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F98FB118-BBEC-B14C-87D3-7600464667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AB90DE58-7F55-D041-A96A-5A646A544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E0E5F53F-02F7-D44F-9BC7-4D04D41BB8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>
            <a:lvl1pPr>
              <a:defRPr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>
            <a:lvl1pPr>
              <a:buClr>
                <a:srgbClr val="FF5252"/>
              </a:buClr>
              <a:defRPr/>
            </a:lvl1pPr>
            <a:lvl2pPr>
              <a:buClr>
                <a:srgbClr val="FF5252"/>
              </a:buClr>
              <a:defRPr/>
            </a:lvl2pPr>
            <a:lvl3pPr>
              <a:buClr>
                <a:srgbClr val="FF5252"/>
              </a:buClr>
              <a:defRPr/>
            </a:lvl3pPr>
            <a:lvl4pPr>
              <a:buClr>
                <a:srgbClr val="FF5252"/>
              </a:buClr>
              <a:defRPr/>
            </a:lvl4pPr>
            <a:lvl5pPr>
              <a:buClr>
                <a:srgbClr val="FF525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>
            <a:lvl1pPr>
              <a:buClr>
                <a:srgbClr val="FF5252"/>
              </a:buClr>
              <a:defRPr/>
            </a:lvl1pPr>
            <a:lvl2pPr>
              <a:buClr>
                <a:srgbClr val="FF5252"/>
              </a:buClr>
              <a:defRPr/>
            </a:lvl2pPr>
            <a:lvl3pPr>
              <a:buClr>
                <a:srgbClr val="FF5252"/>
              </a:buClr>
              <a:defRPr/>
            </a:lvl3pPr>
            <a:lvl4pPr>
              <a:buClr>
                <a:srgbClr val="FF5252"/>
              </a:buClr>
              <a:defRPr/>
            </a:lvl4pPr>
            <a:lvl5pPr>
              <a:buClr>
                <a:srgbClr val="FF525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8084-CABE-BB49-8DC9-CD1CCFCC5A51}" type="datetime1">
              <a:rPr lang="en-CA" smtClean="0"/>
              <a:t>24/04/2020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9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01E7-4062-6E4D-888C-EFB5A69A2386}" type="datetime1">
              <a:rPr lang="en-CA" smtClean="0"/>
              <a:t>24/04/2020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FF801D-B0E5-9E4C-AAB7-F3DB29B20AAA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F9227FAE-73F3-5F4A-816A-F6C136585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086D8F-ADAE-6E4D-8F9D-118954925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5F6594-E571-D44E-B8C6-76220E1963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CB9375-2375-FF43-BC74-6CC064417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74E2A767-5BB0-954C-90F4-FC3AFC84EA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12741E4E-F0A9-6C4E-8216-4A9CBB95C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8AA6410F-0F8B-D64C-9182-041780A18F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726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7B63-0C0E-2942-95BC-51A0B9F55F44}" type="datetime1">
              <a:rPr lang="en-CA" smtClean="0"/>
              <a:t>24/04/2020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F5EC37-831F-514F-B38A-3EA2EF8D9E29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6" name="Picture 13">
              <a:extLst>
                <a:ext uri="{FF2B5EF4-FFF2-40B4-BE49-F238E27FC236}">
                  <a16:creationId xmlns:a16="http://schemas.microsoft.com/office/drawing/2014/main" id="{7C4A07FC-6BFB-9842-827A-6072F5156D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7D0F4B-B733-F045-BA68-BD2A96534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D2C893-ABDA-FD45-8466-472C9BFEAA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9F12CC3-DB3A-A84C-93EE-D77B9B770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63628D55-A92B-9E4B-AD73-FDB63D0693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>
              <a:extLst>
                <a:ext uri="{FF2B5EF4-FFF2-40B4-BE49-F238E27FC236}">
                  <a16:creationId xmlns:a16="http://schemas.microsoft.com/office/drawing/2014/main" id="{2BF12FFB-5625-6649-BAC2-A6AE84DA0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6FFF0540-3F68-5044-8314-C3FC75F573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12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>
                <a:solidFill>
                  <a:srgbClr val="FF525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4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9425-BEBF-014C-A31A-4A9C988BCDBA}" type="datetime1">
              <a:rPr lang="en-CA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54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32B0-7A85-204D-B4F2-7C34D6001569}" type="datetime1">
              <a:rPr lang="en-CA" smtClean="0"/>
              <a:t>24/04/2020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23" y="1827633"/>
            <a:ext cx="9930977" cy="2898943"/>
          </a:xfrm>
        </p:spPr>
        <p:txBody>
          <a:bodyPr anchor="b"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7000" b="1" kern="1200" dirty="0">
                <a:solidFill>
                  <a:srgbClr val="0286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423" y="4844128"/>
            <a:ext cx="9930977" cy="1476952"/>
          </a:xfrm>
        </p:spPr>
        <p:txBody>
          <a:bodyPr/>
          <a:lstStyle>
            <a:lvl1pPr marL="0" indent="0" algn="l">
              <a:buNone/>
              <a:defRPr lang="en-US" sz="3200" b="0" kern="12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EC6B-CE13-B34A-B299-306B7ADC6DCB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158570D-0705-CA47-8ECB-075ECA88B5A0}"/>
              </a:ext>
            </a:extLst>
          </p:cNvPr>
          <p:cNvSpPr/>
          <p:nvPr userDrawn="1"/>
        </p:nvSpPr>
        <p:spPr>
          <a:xfrm>
            <a:off x="-145774" y="8427723"/>
            <a:ext cx="18579548" cy="1908993"/>
          </a:xfrm>
          <a:custGeom>
            <a:avLst/>
            <a:gdLst>
              <a:gd name="connsiteX0" fmla="*/ 0 w 17145667"/>
              <a:gd name="connsiteY0" fmla="*/ 0 h 2091006"/>
              <a:gd name="connsiteX1" fmla="*/ 17145667 w 17145667"/>
              <a:gd name="connsiteY1" fmla="*/ 0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  <a:gd name="connsiteX0" fmla="*/ 0 w 17145667"/>
              <a:gd name="connsiteY0" fmla="*/ 0 h 2091006"/>
              <a:gd name="connsiteX1" fmla="*/ 15082952 w 17145667"/>
              <a:gd name="connsiteY1" fmla="*/ 0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  <a:gd name="connsiteX0" fmla="*/ 0 w 17145667"/>
              <a:gd name="connsiteY0" fmla="*/ 0 h 2091006"/>
              <a:gd name="connsiteX1" fmla="*/ 17139048 w 17145667"/>
              <a:gd name="connsiteY1" fmla="*/ 14107 h 2091006"/>
              <a:gd name="connsiteX2" fmla="*/ 17145667 w 17145667"/>
              <a:gd name="connsiteY2" fmla="*/ 2091006 h 2091006"/>
              <a:gd name="connsiteX3" fmla="*/ 0 w 17145667"/>
              <a:gd name="connsiteY3" fmla="*/ 2091006 h 2091006"/>
              <a:gd name="connsiteX4" fmla="*/ 0 w 17145667"/>
              <a:gd name="connsiteY4" fmla="*/ 0 h 209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667" h="2091006">
                <a:moveTo>
                  <a:pt x="0" y="0"/>
                </a:moveTo>
                <a:lnTo>
                  <a:pt x="17139048" y="14107"/>
                </a:lnTo>
                <a:cubicBezTo>
                  <a:pt x="17141254" y="706407"/>
                  <a:pt x="17143461" y="1398706"/>
                  <a:pt x="17145667" y="2091006"/>
                </a:cubicBezTo>
                <a:lnTo>
                  <a:pt x="0" y="209100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novation.canada.ca">
            <a:extLst>
              <a:ext uri="{FF2B5EF4-FFF2-40B4-BE49-F238E27FC236}">
                <a16:creationId xmlns:a16="http://schemas.microsoft.com/office/drawing/2014/main" id="{9A9AEF12-E7EA-7343-9DA0-1586A539009D}"/>
              </a:ext>
            </a:extLst>
          </p:cNvPr>
          <p:cNvSpPr txBox="1">
            <a:spLocks/>
          </p:cNvSpPr>
          <p:nvPr userDrawn="1"/>
        </p:nvSpPr>
        <p:spPr>
          <a:xfrm>
            <a:off x="914400" y="6658423"/>
            <a:ext cx="9069482" cy="902161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D0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100" spc="0" baseline="0" dirty="0">
                <a:solidFill>
                  <a:schemeClr val="accent6">
                    <a:lumMod val="50000"/>
                  </a:schemeClr>
                </a:solidFill>
              </a:rPr>
              <a:t>innovation.canada.ca</a:t>
            </a:r>
            <a:endParaRPr lang="en-US" sz="4800" kern="100" spc="0" baseline="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21B9B4-C858-844E-A582-D6388D1BD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120" y="780566"/>
            <a:ext cx="4145893" cy="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nada">
            <a:extLst>
              <a:ext uri="{FF2B5EF4-FFF2-40B4-BE49-F238E27FC236}">
                <a16:creationId xmlns:a16="http://schemas.microsoft.com/office/drawing/2014/main" id="{88F2766A-D0CC-8E4C-A0AD-ABDB5C513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57296" y="559472"/>
            <a:ext cx="2430338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DE4C90F-9EC5-5143-8A57-22FCAECADEA9}"/>
              </a:ext>
            </a:extLst>
          </p:cNvPr>
          <p:cNvSpPr/>
          <p:nvPr userDrawn="1"/>
        </p:nvSpPr>
        <p:spPr>
          <a:xfrm>
            <a:off x="1140120" y="6313727"/>
            <a:ext cx="1119536" cy="254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Charronc\Desktop\Cube_0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95" y="2152350"/>
            <a:ext cx="11159019" cy="120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0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8511-2BA9-F94F-A35A-7B73D7ABF952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>
            <a:lvl1pPr>
              <a:defRPr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>
            <a:lvl1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525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C692-B575-6145-80D4-BF88C53DF3B4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7">
            <a:extLst>
              <a:ext uri="{FF2B5EF4-FFF2-40B4-BE49-F238E27FC236}">
                <a16:creationId xmlns:a16="http://schemas.microsoft.com/office/drawing/2014/main" id="{ECF3EE81-2CB6-CC4D-A3D2-CADC1EE897A2}"/>
              </a:ext>
            </a:extLst>
          </p:cNvPr>
          <p:cNvSpPr/>
          <p:nvPr userDrawn="1"/>
        </p:nvSpPr>
        <p:spPr>
          <a:xfrm>
            <a:off x="16391035" y="3937118"/>
            <a:ext cx="1935947" cy="5637136"/>
          </a:xfrm>
          <a:custGeom>
            <a:avLst/>
            <a:gdLst>
              <a:gd name="connsiteX0" fmla="*/ 0 w 2369975"/>
              <a:gd name="connsiteY0" fmla="*/ 0 h 5637136"/>
              <a:gd name="connsiteX1" fmla="*/ 2369975 w 2369975"/>
              <a:gd name="connsiteY1" fmla="*/ 0 h 5637136"/>
              <a:gd name="connsiteX2" fmla="*/ 2369975 w 2369975"/>
              <a:gd name="connsiteY2" fmla="*/ 5637136 h 5637136"/>
              <a:gd name="connsiteX3" fmla="*/ 0 w 2369975"/>
              <a:gd name="connsiteY3" fmla="*/ 5637136 h 5637136"/>
              <a:gd name="connsiteX4" fmla="*/ 0 w 2369975"/>
              <a:gd name="connsiteY4" fmla="*/ 0 h 5637136"/>
              <a:gd name="connsiteX0" fmla="*/ 0 w 2369975"/>
              <a:gd name="connsiteY0" fmla="*/ 0 h 5637136"/>
              <a:gd name="connsiteX1" fmla="*/ 2369975 w 2369975"/>
              <a:gd name="connsiteY1" fmla="*/ 0 h 5637136"/>
              <a:gd name="connsiteX2" fmla="*/ 2369975 w 2369975"/>
              <a:gd name="connsiteY2" fmla="*/ 5637136 h 5637136"/>
              <a:gd name="connsiteX3" fmla="*/ 42530 w 2369975"/>
              <a:gd name="connsiteY3" fmla="*/ 4212373 h 5637136"/>
              <a:gd name="connsiteX4" fmla="*/ 0 w 2369975"/>
              <a:gd name="connsiteY4" fmla="*/ 0 h 56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975" h="5637136">
                <a:moveTo>
                  <a:pt x="0" y="0"/>
                </a:moveTo>
                <a:lnTo>
                  <a:pt x="2369975" y="0"/>
                </a:lnTo>
                <a:lnTo>
                  <a:pt x="2369975" y="5637136"/>
                </a:lnTo>
                <a:lnTo>
                  <a:pt x="42530" y="421237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34AFCA-DAD9-7C42-B0E1-96BE6438CE6B}"/>
              </a:ext>
            </a:extLst>
          </p:cNvPr>
          <p:cNvSpPr/>
          <p:nvPr userDrawn="1"/>
        </p:nvSpPr>
        <p:spPr>
          <a:xfrm>
            <a:off x="13888015" y="-489397"/>
            <a:ext cx="4399985" cy="6126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80DE75-2A3D-3F4C-B6C6-9BBC2F0643EE}"/>
              </a:ext>
            </a:extLst>
          </p:cNvPr>
          <p:cNvGrpSpPr/>
          <p:nvPr userDrawn="1"/>
        </p:nvGrpSpPr>
        <p:grpSpPr>
          <a:xfrm>
            <a:off x="11050883" y="3321698"/>
            <a:ext cx="7246340" cy="6965303"/>
            <a:chOff x="8789445" y="1156832"/>
            <a:chExt cx="9498555" cy="913016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105F0C2-BEE7-7142-8734-B54E7FC6D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445" y="1156832"/>
              <a:ext cx="7481646" cy="831959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A2F1D6-85B3-D840-B357-DF908466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445" y="1156832"/>
              <a:ext cx="7481646" cy="831959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FA35692-3442-9E4C-B405-5FEF62BA5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445" y="1156832"/>
              <a:ext cx="7481646" cy="831959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6ADC11C-839F-844B-A011-EDF68DC19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268" b="26108"/>
            <a:stretch/>
          </p:blipFill>
          <p:spPr>
            <a:xfrm>
              <a:off x="8828453" y="1205721"/>
              <a:ext cx="9459547" cy="90812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23" y="1504305"/>
            <a:ext cx="9234094" cy="3222271"/>
          </a:xfrm>
        </p:spPr>
        <p:txBody>
          <a:bodyPr anchor="b"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7000" b="1" kern="1200" dirty="0">
                <a:solidFill>
                  <a:srgbClr val="FF525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423" y="4844127"/>
            <a:ext cx="9234094" cy="1469599"/>
          </a:xfrm>
        </p:spPr>
        <p:txBody>
          <a:bodyPr/>
          <a:lstStyle>
            <a:lvl1pPr marL="0" indent="0" algn="l">
              <a:buNone/>
              <a:defRPr lang="en-US" sz="3200" b="0" kern="12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2654-2BA0-6F40-8CB8-CA8BAEEA22C5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novation.canada.ca">
            <a:extLst>
              <a:ext uri="{FF2B5EF4-FFF2-40B4-BE49-F238E27FC236}">
                <a16:creationId xmlns:a16="http://schemas.microsoft.com/office/drawing/2014/main" id="{9A9AEF12-E7EA-7343-9DA0-1586A539009D}"/>
              </a:ext>
            </a:extLst>
          </p:cNvPr>
          <p:cNvSpPr txBox="1">
            <a:spLocks/>
          </p:cNvSpPr>
          <p:nvPr userDrawn="1"/>
        </p:nvSpPr>
        <p:spPr>
          <a:xfrm>
            <a:off x="914400" y="6658423"/>
            <a:ext cx="9069482" cy="902161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D0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1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innovation.canada.ca</a:t>
            </a:r>
            <a:endParaRPr lang="en-US" sz="4800" kern="1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21B9B4-C858-844E-A582-D6388D1BD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120" y="780566"/>
            <a:ext cx="4145893" cy="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nada">
            <a:extLst>
              <a:ext uri="{FF2B5EF4-FFF2-40B4-BE49-F238E27FC236}">
                <a16:creationId xmlns:a16="http://schemas.microsoft.com/office/drawing/2014/main" id="{88F2766A-D0CC-8E4C-A0AD-ABDB5C513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57296" y="559472"/>
            <a:ext cx="2430338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E4C90F-9EC5-5143-8A57-22FCAECADEA9}"/>
              </a:ext>
            </a:extLst>
          </p:cNvPr>
          <p:cNvSpPr/>
          <p:nvPr userDrawn="1"/>
        </p:nvSpPr>
        <p:spPr>
          <a:xfrm>
            <a:off x="1140120" y="6313727"/>
            <a:ext cx="1119536" cy="254903"/>
          </a:xfrm>
          <a:prstGeom prst="rect">
            <a:avLst/>
          </a:prstGeom>
          <a:solidFill>
            <a:srgbClr val="FF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636D5-1A9C-5C49-A956-68F5916B69B8}"/>
              </a:ext>
            </a:extLst>
          </p:cNvPr>
          <p:cNvSpPr/>
          <p:nvPr userDrawn="1"/>
        </p:nvSpPr>
        <p:spPr>
          <a:xfrm>
            <a:off x="13570248" y="-476518"/>
            <a:ext cx="4717751" cy="103024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48C0EC-CB4C-8E4D-B438-472DFAB2F71D}"/>
              </a:ext>
            </a:extLst>
          </p:cNvPr>
          <p:cNvGrpSpPr/>
          <p:nvPr userDrawn="1"/>
        </p:nvGrpSpPr>
        <p:grpSpPr>
          <a:xfrm>
            <a:off x="7746064" y="3637280"/>
            <a:ext cx="10541935" cy="6649721"/>
            <a:chOff x="6015394" y="2545594"/>
            <a:chExt cx="12272606" cy="774140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BE7458D-5F8B-E849-8C2D-63E17038F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184" y="2774194"/>
              <a:ext cx="6547104" cy="728037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4DF5E9-44C1-D241-ABF0-27230CFBB2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184" y="2545594"/>
              <a:ext cx="6547104" cy="72803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A08AC44-2E67-5247-A911-4D0536484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97" b="38262"/>
            <a:stretch/>
          </p:blipFill>
          <p:spPr>
            <a:xfrm>
              <a:off x="6015394" y="2545595"/>
              <a:ext cx="12272606" cy="77414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423" y="1144623"/>
            <a:ext cx="9093375" cy="3581953"/>
          </a:xfrm>
        </p:spPr>
        <p:txBody>
          <a:bodyPr anchor="b">
            <a:normAutofit/>
          </a:bodyPr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7000" b="1" kern="1200" dirty="0">
                <a:solidFill>
                  <a:srgbClr val="0286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423" y="4844128"/>
            <a:ext cx="9093375" cy="2484026"/>
          </a:xfrm>
        </p:spPr>
        <p:txBody>
          <a:bodyPr/>
          <a:lstStyle>
            <a:lvl1pPr marL="0" indent="0" algn="l">
              <a:buNone/>
              <a:defRPr lang="en-US" sz="3200" b="0" kern="120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5400-A4ED-1840-A74A-18663B806174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novation.canada.ca">
            <a:extLst>
              <a:ext uri="{FF2B5EF4-FFF2-40B4-BE49-F238E27FC236}">
                <a16:creationId xmlns:a16="http://schemas.microsoft.com/office/drawing/2014/main" id="{9A9AEF12-E7EA-7343-9DA0-1586A539009D}"/>
              </a:ext>
            </a:extLst>
          </p:cNvPr>
          <p:cNvSpPr txBox="1">
            <a:spLocks/>
          </p:cNvSpPr>
          <p:nvPr userDrawn="1"/>
        </p:nvSpPr>
        <p:spPr>
          <a:xfrm>
            <a:off x="914400" y="6658423"/>
            <a:ext cx="9069482" cy="902161"/>
          </a:xfrm>
          <a:prstGeom prst="rect">
            <a:avLst/>
          </a:prstGeom>
        </p:spPr>
        <p:txBody>
          <a:bodyPr vert="horz" lIns="182880" tIns="91440" rIns="182880" bIns="9144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D044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100" spc="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innovation.canada.ca</a:t>
            </a:r>
            <a:endParaRPr lang="en-US" sz="4800" kern="1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021B9B4-C858-844E-A582-D6388D1BD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0120" y="780566"/>
            <a:ext cx="4145893" cy="39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anada">
            <a:extLst>
              <a:ext uri="{FF2B5EF4-FFF2-40B4-BE49-F238E27FC236}">
                <a16:creationId xmlns:a16="http://schemas.microsoft.com/office/drawing/2014/main" id="{88F2766A-D0CC-8E4C-A0AD-ABDB5C5132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057296" y="559472"/>
            <a:ext cx="2430338" cy="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E4C90F-9EC5-5143-8A57-22FCAECADEA9}"/>
              </a:ext>
            </a:extLst>
          </p:cNvPr>
          <p:cNvSpPr/>
          <p:nvPr userDrawn="1"/>
        </p:nvSpPr>
        <p:spPr>
          <a:xfrm>
            <a:off x="1140120" y="6313727"/>
            <a:ext cx="1119536" cy="254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02867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595B-9149-554F-92EF-AF196B8AB00B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E7B89-4E6B-4143-B9C4-8EB1D2505036}"/>
              </a:ext>
            </a:extLst>
          </p:cNvPr>
          <p:cNvGrpSpPr/>
          <p:nvPr userDrawn="1"/>
        </p:nvGrpSpPr>
        <p:grpSpPr>
          <a:xfrm>
            <a:off x="13749835" y="-366320"/>
            <a:ext cx="4856872" cy="6747242"/>
            <a:chOff x="11564203" y="3005139"/>
            <a:chExt cx="4094856" cy="5688638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C1820C8D-178A-DE49-A2B1-EB19909645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B9022DEE-9251-BA49-ACDF-E8FB2FFE2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D5D32685-5FA4-554C-8BD7-7883CED65D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1307C902-8829-5648-A0D2-A94A2B788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7B4AA47B-2C9D-9749-B2D7-D35525FED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>
              <a:extLst>
                <a:ext uri="{FF2B5EF4-FFF2-40B4-BE49-F238E27FC236}">
                  <a16:creationId xmlns:a16="http://schemas.microsoft.com/office/drawing/2014/main" id="{C046A828-18EC-6941-B7C1-FE2DA9749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3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7">
              <a:extLst>
                <a:ext uri="{FF2B5EF4-FFF2-40B4-BE49-F238E27FC236}">
                  <a16:creationId xmlns:a16="http://schemas.microsoft.com/office/drawing/2014/main" id="{C857DD0D-D5CC-1D43-88DC-883BD4B20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80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CA09A6A-A9B4-3F49-AD9C-A627EB5BBD50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6F005667-BCE3-2943-8B06-C4DE224536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C738E5-B3CF-C442-A6EA-31DE7FB17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138ABE-619D-5641-A887-847D5D4AF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7C26CD5-81A2-4A4D-8170-7B19770E8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8A65B77B-9416-A149-9F78-BC54837F3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C7A3E313-FFAB-A048-9E2A-792254495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927D8916-B42D-D744-A80B-0A7EDB6C9D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FF52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041-B3AB-CE4E-A2BD-74AE10C0309F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CA09A6A-A9B4-3F49-AD9C-A627EB5BBD50}"/>
              </a:ext>
            </a:extLst>
          </p:cNvPr>
          <p:cNvGrpSpPr/>
          <p:nvPr userDrawn="1"/>
        </p:nvGrpSpPr>
        <p:grpSpPr>
          <a:xfrm>
            <a:off x="13749835" y="-366320"/>
            <a:ext cx="4856871" cy="6747242"/>
            <a:chOff x="11564203" y="3005139"/>
            <a:chExt cx="4094855" cy="5688638"/>
          </a:xfrm>
        </p:grpSpPr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6F005667-BCE3-2943-8B06-C4DE224536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3720" y="6095908"/>
              <a:ext cx="1981875" cy="259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C738E5-B3CF-C442-A6EA-31DE7FB17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412583" y="3739442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138ABE-619D-5641-A887-847D5D4AF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40"/>
            <a:stretch/>
          </p:blipFill>
          <p:spPr bwMode="auto">
            <a:xfrm>
              <a:off x="11564203" y="3188458"/>
              <a:ext cx="2732192" cy="1109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7C26CD5-81A2-4A4D-8170-7B19770E8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2125037" y="4219874"/>
              <a:ext cx="772151" cy="134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8A65B77B-9416-A149-9F78-BC54837F3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756947" y="5372100"/>
              <a:ext cx="750018" cy="219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C7A3E313-FFAB-A048-9E2A-792254495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631782" y="3005139"/>
              <a:ext cx="1027276" cy="291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927D8916-B42D-D744-A80B-0A7EDB6C9D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783403" y="3188458"/>
              <a:ext cx="2732192" cy="37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0972800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028674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860"/>
            <a:ext cx="10972800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A6CC-4242-374E-8F81-041086C05280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022356-574F-5047-B32D-E27BEA0B30BC}"/>
              </a:ext>
            </a:extLst>
          </p:cNvPr>
          <p:cNvSpPr/>
          <p:nvPr userDrawn="1"/>
        </p:nvSpPr>
        <p:spPr>
          <a:xfrm>
            <a:off x="12700000" y="0"/>
            <a:ext cx="5587999" cy="10287000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B9E98BB-F659-3E47-8BF8-872FA9031C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09600" y="1384310"/>
            <a:ext cx="4622800" cy="7882565"/>
          </a:xfrm>
        </p:spPr>
        <p:txBody>
          <a:bodyPr/>
          <a:lstStyle>
            <a:lvl1pPr marL="0" indent="0">
              <a:buClr>
                <a:schemeClr val="accent2"/>
              </a:buClr>
              <a:buFont typeface="Wingdings" pitchFamily="2" charset="2"/>
              <a:buNone/>
              <a:defRPr lang="en-US" sz="3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Clr>
                <a:schemeClr val="accent2"/>
              </a:buClr>
              <a:buFont typeface="Wingdings" pitchFamily="2" charset="2"/>
              <a:buNone/>
              <a:defRPr sz="3200"/>
            </a:lvl2pPr>
            <a:lvl3pPr marL="1371600" indent="0">
              <a:buClr>
                <a:schemeClr val="accent2"/>
              </a:buClr>
              <a:buFont typeface="Wingdings" pitchFamily="2" charset="2"/>
              <a:buNone/>
              <a:defRPr sz="2800"/>
            </a:lvl3pPr>
            <a:lvl4pPr marL="2057400" indent="0">
              <a:buClr>
                <a:schemeClr val="accent2"/>
              </a:buClr>
              <a:buFont typeface="Wingdings" pitchFamily="2" charset="2"/>
              <a:buNone/>
              <a:defRPr sz="2400"/>
            </a:lvl4pPr>
            <a:lvl5pPr marL="2743200" indent="0">
              <a:buClr>
                <a:schemeClr val="accent2"/>
              </a:buClr>
              <a:buFont typeface="Wingdings" pitchFamily="2" charset="2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54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0172700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FF52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860"/>
            <a:ext cx="10172700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E8E4-E9A3-7346-81A1-F0EA4E74F7CE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61FA0F-47FC-5448-99EF-0F8306D8E2B5}"/>
              </a:ext>
            </a:extLst>
          </p:cNvPr>
          <p:cNvSpPr/>
          <p:nvPr userDrawn="1"/>
        </p:nvSpPr>
        <p:spPr>
          <a:xfrm>
            <a:off x="12014200" y="1155709"/>
            <a:ext cx="5334000" cy="7882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B9E98BB-F659-3E47-8BF8-872FA9031C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661900" y="1698719"/>
            <a:ext cx="4152900" cy="6759481"/>
          </a:xfrm>
        </p:spPr>
        <p:txBody>
          <a:bodyPr/>
          <a:lstStyle>
            <a:lvl1pPr marL="0" indent="0">
              <a:buClr>
                <a:schemeClr val="accent2"/>
              </a:buClr>
              <a:buFont typeface="Wingdings" pitchFamily="2" charset="2"/>
              <a:buNone/>
              <a:defRPr lang="en-US" sz="3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>
              <a:buClr>
                <a:schemeClr val="accent2"/>
              </a:buClr>
              <a:buFont typeface="Wingdings" pitchFamily="2" charset="2"/>
              <a:buNone/>
              <a:defRPr sz="3200"/>
            </a:lvl2pPr>
            <a:lvl3pPr marL="1371600" indent="0">
              <a:buClr>
                <a:schemeClr val="accent2"/>
              </a:buClr>
              <a:buFont typeface="Wingdings" pitchFamily="2" charset="2"/>
              <a:buNone/>
              <a:defRPr sz="2800"/>
            </a:lvl3pPr>
            <a:lvl4pPr marL="2057400" indent="0">
              <a:buClr>
                <a:schemeClr val="accent2"/>
              </a:buClr>
              <a:buFont typeface="Wingdings" pitchFamily="2" charset="2"/>
              <a:buNone/>
              <a:defRPr sz="2400"/>
            </a:lvl4pPr>
            <a:lvl5pPr marL="2743200" indent="0">
              <a:buClr>
                <a:schemeClr val="accent2"/>
              </a:buClr>
              <a:buFont typeface="Wingdings" pitchFamily="2" charset="2"/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83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6618-2E58-B24A-A50A-03B4AAE2273A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1A1E5-2094-4944-BDA1-4CC51EA28668}"/>
              </a:ext>
            </a:extLst>
          </p:cNvPr>
          <p:cNvSpPr/>
          <p:nvPr userDrawn="1"/>
        </p:nvSpPr>
        <p:spPr>
          <a:xfrm>
            <a:off x="12792548" y="-476518"/>
            <a:ext cx="5495452" cy="10763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2AB0F3-D3B6-4847-BC50-FB15C2503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96" y="1705659"/>
            <a:ext cx="6547104" cy="7280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22B54-77FB-B749-8172-B3DC19D60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06"/>
          <a:stretch/>
        </p:blipFill>
        <p:spPr>
          <a:xfrm>
            <a:off x="9522184" y="1497380"/>
            <a:ext cx="6547104" cy="294080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8A78521-0074-4240-A07F-B76EA1D5FC6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482874" y="1567898"/>
            <a:ext cx="4114800" cy="7418140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0844922" cy="1988651"/>
          </a:xfrm>
        </p:spPr>
        <p:txBody>
          <a:bodyPr>
            <a:normAutofit/>
          </a:bodyPr>
          <a:lstStyle>
            <a:lvl1pPr>
              <a:defRPr lang="en-US" sz="4800" b="1" kern="1200" dirty="0" smtClean="0">
                <a:solidFill>
                  <a:srgbClr val="FF52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860"/>
            <a:ext cx="10844922" cy="6528015"/>
          </a:xfrm>
        </p:spPr>
        <p:txBody>
          <a:bodyPr/>
          <a:lstStyle>
            <a:lvl1pPr marL="342900" indent="-342900">
              <a:buClr>
                <a:srgbClr val="FF5252"/>
              </a:buClr>
              <a:buFont typeface="Wingdings" pitchFamily="2" charset="2"/>
              <a:buChar char="§"/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00" indent="-342900">
              <a:buClr>
                <a:srgbClr val="FF5252"/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14500" indent="-342900">
              <a:buClr>
                <a:srgbClr val="FF525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400300" indent="-342900">
              <a:buClr>
                <a:srgbClr val="FF525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086100" indent="-342900">
              <a:buClr>
                <a:srgbClr val="FF525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84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0152" y="-104663"/>
            <a:ext cx="18378152" cy="1039325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8601-B439-9148-8F16-BFFD880AEB37}" type="datetime1">
              <a:rPr lang="en-CA" smtClean="0"/>
              <a:t>24/04/2020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F89D-87F0-1641-B309-B52B15665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84" r:id="rId3"/>
    <p:sldLayoutId id="2147483685" r:id="rId4"/>
    <p:sldLayoutId id="2147483674" r:id="rId5"/>
    <p:sldLayoutId id="2147483686" r:id="rId6"/>
    <p:sldLayoutId id="2147483687" r:id="rId7"/>
    <p:sldLayoutId id="2147483688" r:id="rId8"/>
    <p:sldLayoutId id="2147483690" r:id="rId9"/>
    <p:sldLayoutId id="2147483692" r:id="rId10"/>
    <p:sldLayoutId id="2147483689" r:id="rId11"/>
    <p:sldLayoutId id="2147483691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4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2400"/>
        </a:spcBef>
        <a:buClr>
          <a:schemeClr val="accent2"/>
        </a:buClr>
        <a:buFont typeface="Wingdings" pitchFamily="2" charset="2"/>
        <a:buChar char="§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6460-445E-6645-A44C-D96BFDFD8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423" y="1827633"/>
            <a:ext cx="9930977" cy="289894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Helping Businesses find COVID-19 programs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0B678-CD7E-A643-A3AF-050063ABA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028674"/>
                </a:solidFill>
              </a:rPr>
              <a:t>An iterative approach</a:t>
            </a:r>
          </a:p>
          <a:p>
            <a:r>
              <a:rPr lang="en-US" sz="4000" b="1" dirty="0">
                <a:solidFill>
                  <a:srgbClr val="028674"/>
                </a:solidFill>
              </a:rPr>
              <a:t>April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4196B-7D77-4347-883E-17158E27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 descr="\\prod.prv\shared\NCR\ICAN\Service Strategy and Marketing\DO NOT MIGRATE\DESIGNS\IC Templates\PowerPoints\BANFEILD\images\PPT Imag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-1265" r="60886" b="70458"/>
          <a:stretch/>
        </p:blipFill>
        <p:spPr bwMode="auto">
          <a:xfrm>
            <a:off x="9867317" y="6552592"/>
            <a:ext cx="4234102" cy="41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9566" y="6670766"/>
            <a:ext cx="6087291" cy="86214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236460-445E-6645-A44C-D96BFDFD843D}"/>
              </a:ext>
            </a:extLst>
          </p:cNvPr>
          <p:cNvSpPr txBox="1">
            <a:spLocks/>
          </p:cNvSpPr>
          <p:nvPr/>
        </p:nvSpPr>
        <p:spPr>
          <a:xfrm>
            <a:off x="1059964" y="6467755"/>
            <a:ext cx="9063748" cy="911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000" b="1" kern="1200" dirty="0">
                <a:solidFill>
                  <a:srgbClr val="02867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3200" dirty="0"/>
              <a:t>INNOVATION.CANADA.CA</a:t>
            </a:r>
          </a:p>
        </p:txBody>
      </p:sp>
    </p:spTree>
    <p:extLst>
      <p:ext uri="{BB962C8B-B14F-4D97-AF65-F5344CB8AC3E}">
        <p14:creationId xmlns:p14="http://schemas.microsoft.com/office/powerpoint/2010/main" val="16959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1203-9967-4C6D-8FA0-90B1E73B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 little bit of 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F809A-DC2D-41EC-A0B1-E903213CB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Innovation.canada.ca went live in January 2018 to help businesses find government support to grow their business</a:t>
            </a:r>
          </a:p>
          <a:p>
            <a:r>
              <a:rPr lang="en-US">
                <a:cs typeface="Arial"/>
              </a:rPr>
              <a:t>Over the past two years, we have been making iterative improvements based on user feedback</a:t>
            </a:r>
          </a:p>
          <a:p>
            <a:r>
              <a:rPr lang="en-US">
                <a:cs typeface="Arial"/>
              </a:rPr>
              <a:t>When COVID-19 specific programming started to be announced, we moved quickly to incorporate this information into the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9B85-25CC-4C89-B81F-688F7B55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Friday, March 13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4100">
                <a:ea typeface="+mn-lt"/>
                <a:cs typeface="+mn-lt"/>
              </a:rPr>
              <a:t>Team met to discuss approach to add COVID-19 programs to the site</a:t>
            </a:r>
          </a:p>
          <a:p>
            <a:pPr marL="1314450" lvl="1" indent="-285750">
              <a:buFont typeface="Wingdings"/>
              <a:buChar char="§"/>
            </a:pPr>
            <a:r>
              <a:rPr lang="en-US" sz="4100" dirty="0">
                <a:ea typeface="+mn-lt"/>
                <a:cs typeface="+mn-lt"/>
              </a:rPr>
              <a:t>Determined the best/fastest/most feasible approach was to add a new category to the site that would display to all users</a:t>
            </a:r>
          </a:p>
          <a:p>
            <a:pPr marL="1314450" lvl="1" indent="-285750">
              <a:buFont typeface="Wingdings"/>
            </a:pPr>
            <a:r>
              <a:rPr lang="en-US" sz="4100" dirty="0">
                <a:ea typeface="+mn-lt"/>
                <a:cs typeface="+mn-lt"/>
              </a:rPr>
              <a:t>Added a banner to point to the main COVID-19 page for businesses</a:t>
            </a:r>
          </a:p>
          <a:p>
            <a:pPr marL="1314450" lvl="1" indent="-285750">
              <a:buFont typeface="Wingdings"/>
            </a:pPr>
            <a:r>
              <a:rPr lang="en-US" sz="4100" dirty="0">
                <a:ea typeface="+mn-lt"/>
                <a:cs typeface="+mn-lt"/>
              </a:rPr>
              <a:t>Content wasn’t filtered at first – all programs were displayed to all users</a:t>
            </a:r>
          </a:p>
          <a:p>
            <a:pPr lvl="1" indent="0">
              <a:buNone/>
            </a:pPr>
            <a:endParaRPr lang="en-US" sz="4100" dirty="0">
              <a:ea typeface="+mn-lt"/>
              <a:cs typeface="+mn-lt"/>
            </a:endParaRPr>
          </a:p>
          <a:p>
            <a:pPr marL="0" indent="0">
              <a:buNone/>
            </a:pPr>
            <a:endParaRPr lang="en-CA" sz="4100" b="1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416F6D-CFD0-4B16-A737-1B672DD5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Tuesday, March 17 – Changes went live</a:t>
            </a:r>
            <a:endParaRPr lang="en-US"/>
          </a:p>
        </p:txBody>
      </p:sp>
      <p:pic>
        <p:nvPicPr>
          <p:cNvPr id="10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35E5944-86A8-49D4-8743-E919B409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358" y="1974223"/>
            <a:ext cx="9752095" cy="7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6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DA72-A6A4-431B-81E9-5049700C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Thursday, March 26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D55D-AF23-4E51-B298-FFA34340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Added the ability to filter the COVID-19 programs by province as there were more and more becoming available</a:t>
            </a:r>
          </a:p>
          <a:p>
            <a:r>
              <a:rPr lang="en-US">
                <a:cs typeface="Arial"/>
              </a:rPr>
              <a:t>Updated the notice on the homepage to take people to the "list view" of our site to be able to quickly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91E39-5AA3-41F1-8617-62AE681B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498A-DD82-4104-8939-E202CBC8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Monday, March 30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7CAE-2945-4774-9A79-2AF33B657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Started planning to further integrate COVID-19 programs into the site as the list of programs kept growing and the impact will endure</a:t>
            </a:r>
          </a:p>
          <a:p>
            <a:r>
              <a:rPr lang="en-US">
                <a:cs typeface="Arial"/>
              </a:rPr>
              <a:t>Decided on a two-phased approach to be able to release some initial changes and then following up with larger changes to the site</a:t>
            </a:r>
          </a:p>
          <a:p>
            <a:r>
              <a:rPr lang="en-US">
                <a:cs typeface="Arial"/>
              </a:rPr>
              <a:t>These changes would:</a:t>
            </a:r>
          </a:p>
          <a:p>
            <a:pPr lvl="1"/>
            <a:r>
              <a:rPr lang="en-US" dirty="0">
                <a:cs typeface="Arial"/>
              </a:rPr>
              <a:t>Adjust the tone – no longer about "growing", now about "supporting"</a:t>
            </a:r>
          </a:p>
          <a:p>
            <a:pPr lvl="1"/>
            <a:r>
              <a:rPr lang="en-US" dirty="0">
                <a:cs typeface="Arial"/>
              </a:rPr>
              <a:t>Add COVID-19 as a specific selection in the story</a:t>
            </a:r>
          </a:p>
          <a:p>
            <a:pPr lvl="1"/>
            <a:r>
              <a:rPr lang="en-US" dirty="0">
                <a:cs typeface="Arial"/>
              </a:rPr>
              <a:t>Apply the rest of the filters to the COVID-19 programs to provide more accurate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22ADD-D37B-4210-AB52-BBD1DF06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B1BC-0243-4B2B-AB9B-B88B1BB9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Wednesday, April 8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54B3-A0CA-43BF-ADF6-8C26200C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8" y="2257597"/>
            <a:ext cx="7832558" cy="74906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Arial"/>
              </a:rPr>
              <a:t>Phase 1 launched</a:t>
            </a:r>
          </a:p>
          <a:p>
            <a:r>
              <a:rPr lang="en-US" dirty="0">
                <a:cs typeface="Arial"/>
              </a:rPr>
              <a:t>This included:</a:t>
            </a:r>
          </a:p>
          <a:p>
            <a:pPr lvl="1"/>
            <a:r>
              <a:rPr lang="en-US" dirty="0">
                <a:cs typeface="Arial"/>
              </a:rPr>
              <a:t>Updated text and image on the homepage</a:t>
            </a:r>
          </a:p>
          <a:p>
            <a:pPr lvl="1"/>
            <a:r>
              <a:rPr lang="en-US" dirty="0">
                <a:cs typeface="Arial"/>
              </a:rPr>
              <a:t>New category for "COVID-19 support" displayed in the dropdown</a:t>
            </a:r>
          </a:p>
          <a:p>
            <a:pPr lvl="1"/>
            <a:r>
              <a:rPr lang="en-US" dirty="0">
                <a:cs typeface="Arial"/>
              </a:rPr>
              <a:t>Ability to filter COVID-19 programs by all existing criteria (e.g. sector, number of employees, audience, incorporation status, for profit)</a:t>
            </a:r>
          </a:p>
          <a:p>
            <a:pPr lvl="1"/>
            <a:r>
              <a:rPr lang="en-US" dirty="0">
                <a:cs typeface="Arial"/>
              </a:rPr>
              <a:t>Updates to email notification messages to adjust tone</a:t>
            </a:r>
          </a:p>
          <a:p>
            <a:pPr lvl="1"/>
            <a:r>
              <a:rPr lang="en-US" dirty="0">
                <a:cs typeface="Arial"/>
              </a:rPr>
              <a:t>Small round of usability testing – 4 participants + 3 by DTO-TBS</a:t>
            </a: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420A2-1640-4925-A398-04DCA0FB2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ACEF14F-5A11-4A3D-BEAA-E6420C0F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362" y="188181"/>
            <a:ext cx="8558040" cy="758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4A7294-9695-4709-B719-C0AE54FDC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00" r="246" b="-370"/>
          <a:stretch/>
        </p:blipFill>
        <p:spPr>
          <a:xfrm>
            <a:off x="8995118" y="5882774"/>
            <a:ext cx="8116893" cy="381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77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D65A-F817-4B27-A7DF-4BEA9012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Friday, April 17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620B-3E4C-4D0D-B98D-69B6B464A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860"/>
            <a:ext cx="7230980" cy="6528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Phase 2 launched</a:t>
            </a:r>
          </a:p>
          <a:p>
            <a:r>
              <a:rPr lang="en-US">
                <a:cs typeface="Arial"/>
              </a:rPr>
              <a:t>Updates included:</a:t>
            </a:r>
          </a:p>
          <a:p>
            <a:pPr lvl="1"/>
            <a:r>
              <a:rPr lang="en-US" dirty="0">
                <a:cs typeface="Arial"/>
              </a:rPr>
              <a:t>Specific selection up front for COVID-19 support vs other support</a:t>
            </a:r>
          </a:p>
          <a:p>
            <a:pPr lvl="1"/>
            <a:r>
              <a:rPr lang="en-US" dirty="0">
                <a:cs typeface="Arial"/>
              </a:rPr>
              <a:t>Ability to filter COVID-19 support using a COVID-19 specific list</a:t>
            </a:r>
          </a:p>
          <a:p>
            <a:pPr lvl="1"/>
            <a:r>
              <a:rPr lang="en-US" dirty="0">
                <a:cs typeface="Arial"/>
              </a:rPr>
              <a:t>Small adjustments to language</a:t>
            </a:r>
          </a:p>
          <a:p>
            <a:pPr lvl="1"/>
            <a:r>
              <a:rPr lang="en-US" dirty="0">
                <a:cs typeface="Arial"/>
              </a:rPr>
              <a:t>Larger round of usability testing – 10 participants</a:t>
            </a: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98018-BC26-49D7-9BE9-7015D65B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259DEA-535D-4BF6-ACF3-FECBEF6F6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339" y="126401"/>
            <a:ext cx="8738513" cy="658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55E9FFB-A230-413A-ABB0-D3864D964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827" y="5387455"/>
            <a:ext cx="8197092" cy="464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582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61AC-CD78-4591-856E-88025286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April 24/27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1720-4271-44A8-90AC-25CC72F5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Planned updates include:</a:t>
            </a:r>
          </a:p>
          <a:p>
            <a:pPr lvl="1"/>
            <a:r>
              <a:rPr lang="en-US" dirty="0">
                <a:cs typeface="Arial"/>
              </a:rPr>
              <a:t>Hiding "other" programs when "COVID-19 support" was selected</a:t>
            </a:r>
          </a:p>
          <a:p>
            <a:pPr lvl="1"/>
            <a:r>
              <a:rPr lang="en-US" dirty="0">
                <a:cs typeface="Arial"/>
              </a:rPr>
              <a:t>Continuing to update tone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D6551-2563-4CAF-A9AC-08F6A472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F89D-87F0-1641-B309-B52B156653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0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 colours">
      <a:dk1>
        <a:srgbClr val="000000"/>
      </a:dk1>
      <a:lt1>
        <a:srgbClr val="FFFFFF"/>
      </a:lt1>
      <a:dk2>
        <a:srgbClr val="44546A"/>
      </a:dk2>
      <a:lt2>
        <a:srgbClr val="D1D3D3"/>
      </a:lt2>
      <a:accent1>
        <a:srgbClr val="49BFAD"/>
      </a:accent1>
      <a:accent2>
        <a:srgbClr val="E05C54"/>
      </a:accent2>
      <a:accent3>
        <a:srgbClr val="17708F"/>
      </a:accent3>
      <a:accent4>
        <a:srgbClr val="1C5175"/>
      </a:accent4>
      <a:accent5>
        <a:srgbClr val="12756E"/>
      </a:accent5>
      <a:accent6>
        <a:srgbClr val="D1D3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3B8CA245AD6448708CC953CB812C7" ma:contentTypeVersion="5" ma:contentTypeDescription="Create a new document." ma:contentTypeScope="" ma:versionID="c4c6163a6fa48f4ca064ca5de6db7fea">
  <xsd:schema xmlns:xsd="http://www.w3.org/2001/XMLSchema" xmlns:xs="http://www.w3.org/2001/XMLSchema" xmlns:p="http://schemas.microsoft.com/office/2006/metadata/properties" xmlns:ns2="c77afa40-ec15-4528-aacb-c9632d147fe6" targetNamespace="http://schemas.microsoft.com/office/2006/metadata/properties" ma:root="true" ma:fieldsID="34dda6623f7393b71564746592fa2703" ns2:_="">
    <xsd:import namespace="c77afa40-ec15-4528-aacb-c9632d147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afa40-ec15-4528-aacb-c9632d147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781DB0-79EC-4DDB-AC48-6B5B504FA5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8162C9-5C08-455D-8A7F-5B342BA6B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7afa40-ec15-4528-aacb-c9632d147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D84CCB-227E-405D-9090-43B18FA28C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10789</TotalTime>
  <Words>434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Helping Businesses find COVID-19 programs </vt:lpstr>
      <vt:lpstr>A little bit of background</vt:lpstr>
      <vt:lpstr>Friday, March 13</vt:lpstr>
      <vt:lpstr>Tuesday, March 17 – Changes went live</vt:lpstr>
      <vt:lpstr>Thursday, March 26 </vt:lpstr>
      <vt:lpstr>Monday, March 30 </vt:lpstr>
      <vt:lpstr>Wednesday, April 8</vt:lpstr>
      <vt:lpstr>Friday, April 17</vt:lpstr>
      <vt:lpstr>April 24/27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MERRITT</cp:lastModifiedBy>
  <cp:revision>378</cp:revision>
  <dcterms:created xsi:type="dcterms:W3CDTF">2018-12-17T19:10:59Z</dcterms:created>
  <dcterms:modified xsi:type="dcterms:W3CDTF">2020-04-24T20:26:05Z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0x0101007433B8CA245AD6448708CC953CB812C7</vt:lpwstr>
  </property>
</Properties>
</file>