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9"/>
  </p:notesMasterIdLst>
  <p:sldIdLst>
    <p:sldId id="257" r:id="rId4"/>
    <p:sldId id="282" r:id="rId5"/>
    <p:sldId id="272" r:id="rId6"/>
    <p:sldId id="281" r:id="rId7"/>
    <p:sldId id="277" r:id="rId8"/>
    <p:sldId id="271" r:id="rId9"/>
    <p:sldId id="265" r:id="rId10"/>
    <p:sldId id="280" r:id="rId11"/>
    <p:sldId id="274" r:id="rId12"/>
    <p:sldId id="275" r:id="rId13"/>
    <p:sldId id="258" r:id="rId14"/>
    <p:sldId id="261" r:id="rId15"/>
    <p:sldId id="269" r:id="rId16"/>
    <p:sldId id="279" r:id="rId17"/>
    <p:sldId id="270"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SS.KA"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3FAB1-37EC-47F6-9E64-E01820A55948}" v="15" dt="2022-10-03T17:46:10.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8692" autoAdjust="0"/>
  </p:normalViewPr>
  <p:slideViewPr>
    <p:cSldViewPr snapToGrid="0">
      <p:cViewPr varScale="1">
        <p:scale>
          <a:sx n="100" d="100"/>
          <a:sy n="100" d="100"/>
        </p:scale>
        <p:origin x="113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FCFDEDB-C518-4997-B733-C85F978B3F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 xmlns:a16="http://schemas.microsoft.com/office/drawing/2014/main" id="{99F5EED0-7049-4AA4-8A1B-6466D704735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32F5C3A-4DCA-4AB0-82EB-3409F267207C}" type="datetimeFigureOut">
              <a:rPr lang="en-CA"/>
              <a:pPr>
                <a:defRPr/>
              </a:pPr>
              <a:t>2022-10-04</a:t>
            </a:fld>
            <a:endParaRPr lang="en-CA"/>
          </a:p>
        </p:txBody>
      </p:sp>
      <p:sp>
        <p:nvSpPr>
          <p:cNvPr id="4" name="Slide Image Placeholder 3">
            <a:extLst>
              <a:ext uri="{FF2B5EF4-FFF2-40B4-BE49-F238E27FC236}">
                <a16:creationId xmlns="" xmlns:a16="http://schemas.microsoft.com/office/drawing/2014/main" id="{64D1A24F-A534-423C-831D-AB18925C002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 xmlns:a16="http://schemas.microsoft.com/office/drawing/2014/main" id="{6598E211-DFC4-40C6-9EF9-6D57471AE0C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 xmlns:a16="http://schemas.microsoft.com/office/drawing/2014/main" id="{597C3170-977C-46DD-8309-14E87035FB4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 xmlns:a16="http://schemas.microsoft.com/office/drawing/2014/main" id="{AAE07191-CED8-49C4-978A-50D30EA5DCC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A61B532-DBF4-4C1D-8DEA-A5E9BDDC2F76}" type="slidenum">
              <a:rPr lang="en-CA" altLang="en-US"/>
              <a:pPr/>
              <a:t>‹#›</a:t>
            </a:fld>
            <a:endParaRPr lang="en-CA" altLang="en-US"/>
          </a:p>
        </p:txBody>
      </p:sp>
    </p:spTree>
    <p:extLst>
      <p:ext uri="{BB962C8B-B14F-4D97-AF65-F5344CB8AC3E}">
        <p14:creationId xmlns:p14="http://schemas.microsoft.com/office/powerpoint/2010/main" val="2532279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4FF70EA3-75CF-4136-80A7-673E91EF1E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 xmlns:a16="http://schemas.microsoft.com/office/drawing/2014/main" id="{C316EA1E-ADCB-46EC-AD21-D408BF01D2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148" name="Slide Number Placeholder 3">
            <a:extLst>
              <a:ext uri="{FF2B5EF4-FFF2-40B4-BE49-F238E27FC236}">
                <a16:creationId xmlns="" xmlns:a16="http://schemas.microsoft.com/office/drawing/2014/main" id="{6363AF3E-23AC-4A1C-9354-66C8B22897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72D82-433B-4BB1-87D7-4E26BF2D2E5A}" type="slidenum">
              <a:rPr lang="en-CA" altLang="en-US">
                <a:solidFill>
                  <a:srgbClr val="000000"/>
                </a:solidFill>
                <a:latin typeface="Calibri" panose="020F0502020204030204" pitchFamily="34" charset="0"/>
              </a:rPr>
              <a:pPr/>
              <a:t>1</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2485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 xmlns:a16="http://schemas.microsoft.com/office/drawing/2014/main" id="{29F3DEFD-84F7-4FBA-8258-A7B3AEB8B7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 xmlns:a16="http://schemas.microsoft.com/office/drawing/2014/main" id="{C5537C53-47A5-4BE6-891D-114343ACF3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4580" name="Slide Number Placeholder 3">
            <a:extLst>
              <a:ext uri="{FF2B5EF4-FFF2-40B4-BE49-F238E27FC236}">
                <a16:creationId xmlns="" xmlns:a16="http://schemas.microsoft.com/office/drawing/2014/main" id="{0B1B08FB-1DBB-4875-86E0-0172CBBC8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368828-1A40-47D9-B695-4F7CDD709F25}" type="slidenum">
              <a:rPr lang="en-CA" altLang="en-US">
                <a:solidFill>
                  <a:srgbClr val="000000"/>
                </a:solidFill>
                <a:latin typeface="Calibri" panose="020F0502020204030204" pitchFamily="34" charset="0"/>
              </a:rPr>
              <a:pPr/>
              <a:t>12</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47332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 xmlns:a16="http://schemas.microsoft.com/office/drawing/2014/main" id="{C19474EE-3596-4644-A357-6E68599E96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 xmlns:a16="http://schemas.microsoft.com/office/drawing/2014/main" id="{29880E7C-83F1-43F1-BAAD-3F247C3D64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a:extLst>
              <a:ext uri="{FF2B5EF4-FFF2-40B4-BE49-F238E27FC236}">
                <a16:creationId xmlns="" xmlns:a16="http://schemas.microsoft.com/office/drawing/2014/main" id="{7FF55F01-A058-40B3-A2AB-EA23964D3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8F319-0BE4-4C2B-8812-0419A0BEEE25}" type="slidenum">
              <a:rPr lang="en-CA" altLang="en-US">
                <a:solidFill>
                  <a:srgbClr val="000000"/>
                </a:solidFill>
                <a:latin typeface="Calibri" panose="020F0502020204030204" pitchFamily="34" charset="0"/>
              </a:rPr>
              <a:pPr/>
              <a:t>13</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6701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61B532-DBF4-4C1D-8DEA-A5E9BDDC2F76}" type="slidenum">
              <a:rPr lang="en-CA" altLang="en-US" smtClean="0"/>
              <a:pPr/>
              <a:t>14</a:t>
            </a:fld>
            <a:endParaRPr lang="en-CA" altLang="en-US"/>
          </a:p>
        </p:txBody>
      </p:sp>
    </p:spTree>
    <p:extLst>
      <p:ext uri="{BB962C8B-B14F-4D97-AF65-F5344CB8AC3E}">
        <p14:creationId xmlns:p14="http://schemas.microsoft.com/office/powerpoint/2010/main" val="164047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5CAB64AD-A85E-489E-B879-BB32B18C2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 xmlns:a16="http://schemas.microsoft.com/office/drawing/2014/main" id="{331633DE-4928-439D-9460-1A2F81287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a:extLst>
              <a:ext uri="{FF2B5EF4-FFF2-40B4-BE49-F238E27FC236}">
                <a16:creationId xmlns="" xmlns:a16="http://schemas.microsoft.com/office/drawing/2014/main" id="{391575F7-EE71-44CC-A677-94D56BDD4061}"/>
              </a:ext>
            </a:extLst>
          </p:cNvPr>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D2CC9F-BEBE-41ED-BCDB-747959AC6155}" type="slidenum">
              <a:rPr lang="en-CA" altLang="en-US">
                <a:latin typeface="Calibri" panose="020F0502020204030204" pitchFamily="34" charset="0"/>
              </a:rPr>
              <a:pPr/>
              <a:t>15</a:t>
            </a:fld>
            <a:endParaRPr lang="en-CA" altLang="en-US">
              <a:latin typeface="Calibri" panose="020F0502020204030204" pitchFamily="34" charset="0"/>
            </a:endParaRPr>
          </a:p>
        </p:txBody>
      </p:sp>
    </p:spTree>
    <p:extLst>
      <p:ext uri="{BB962C8B-B14F-4D97-AF65-F5344CB8AC3E}">
        <p14:creationId xmlns:p14="http://schemas.microsoft.com/office/powerpoint/2010/main" val="5707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 xmlns:a16="http://schemas.microsoft.com/office/drawing/2014/main" id="{CEBEAE3D-B2EA-4FF6-A0AE-ED6303136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 xmlns:a16="http://schemas.microsoft.com/office/drawing/2014/main" id="{8E014C7D-E821-4922-A124-32D01086A5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 xmlns:a16="http://schemas.microsoft.com/office/drawing/2014/main" id="{573CB3FE-2707-4F24-9C20-04EF0642233B}"/>
              </a:ext>
            </a:extLst>
          </p:cNvPr>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E3C8C2-DDEC-4704-89DB-205236BF7BF1}" type="slidenum">
              <a:rPr lang="en-CA" altLang="en-US">
                <a:latin typeface="Calibri" panose="020F0502020204030204" pitchFamily="34" charset="0"/>
              </a:rPr>
              <a:pPr/>
              <a:t>3</a:t>
            </a:fld>
            <a:endParaRPr lang="en-CA" altLang="en-US">
              <a:latin typeface="Calibri" panose="020F0502020204030204" pitchFamily="34" charset="0"/>
            </a:endParaRPr>
          </a:p>
        </p:txBody>
      </p:sp>
    </p:spTree>
    <p:extLst>
      <p:ext uri="{BB962C8B-B14F-4D97-AF65-F5344CB8AC3E}">
        <p14:creationId xmlns:p14="http://schemas.microsoft.com/office/powerpoint/2010/main" val="207797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 xmlns:a16="http://schemas.microsoft.com/office/drawing/2014/main" id="{F44D973D-180D-4A94-A90E-FF95CB8A72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A57F590F-0E94-493E-94AC-DAEF21D9A15F}"/>
              </a:ext>
            </a:extLst>
          </p:cNvPr>
          <p:cNvSpPr>
            <a:spLocks noGrp="1"/>
          </p:cNvSpPr>
          <p:nvPr>
            <p:ph type="body" idx="1"/>
          </p:nvPr>
        </p:nvSpPr>
        <p:spPr/>
        <p:txBody>
          <a:bodyPr/>
          <a:lstStyle/>
          <a:p>
            <a:pPr>
              <a:buFont typeface="Arial" panose="020B0604020202020204" pitchFamily="34" charset="0"/>
              <a:buNone/>
              <a:defRPr/>
            </a:pPr>
            <a:endParaRPr lang="en-CA" dirty="0"/>
          </a:p>
        </p:txBody>
      </p:sp>
      <p:sp>
        <p:nvSpPr>
          <p:cNvPr id="4" name="Slide Number Placeholder 3">
            <a:extLst>
              <a:ext uri="{FF2B5EF4-FFF2-40B4-BE49-F238E27FC236}">
                <a16:creationId xmlns="" xmlns:a16="http://schemas.microsoft.com/office/drawing/2014/main" id="{7548F534-7ABC-45EE-8D39-5A8E1ECBBA7E}"/>
              </a:ext>
            </a:extLst>
          </p:cNvPr>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17FC09-66CF-4D5A-A6D8-B4975B6F9527}" type="slidenum">
              <a:rPr lang="en-CA" altLang="en-US">
                <a:latin typeface="Calibri" panose="020F0502020204030204" pitchFamily="34" charset="0"/>
              </a:rPr>
              <a:pPr/>
              <a:t>5</a:t>
            </a:fld>
            <a:endParaRPr lang="en-CA" altLang="en-US">
              <a:latin typeface="Calibri" panose="020F0502020204030204" pitchFamily="34" charset="0"/>
            </a:endParaRPr>
          </a:p>
        </p:txBody>
      </p:sp>
    </p:spTree>
    <p:extLst>
      <p:ext uri="{BB962C8B-B14F-4D97-AF65-F5344CB8AC3E}">
        <p14:creationId xmlns:p14="http://schemas.microsoft.com/office/powerpoint/2010/main" val="259507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 xmlns:a16="http://schemas.microsoft.com/office/drawing/2014/main" id="{3733F771-29CB-46F6-9E42-EAB4DAD9F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 xmlns:a16="http://schemas.microsoft.com/office/drawing/2014/main" id="{D1B33F95-9B9B-405A-A618-A460A3540F4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CA" altLang="en-US" dirty="0"/>
          </a:p>
        </p:txBody>
      </p:sp>
      <p:sp>
        <p:nvSpPr>
          <p:cNvPr id="4" name="Slide Number Placeholder 3">
            <a:extLst>
              <a:ext uri="{FF2B5EF4-FFF2-40B4-BE49-F238E27FC236}">
                <a16:creationId xmlns="" xmlns:a16="http://schemas.microsoft.com/office/drawing/2014/main" id="{F24CA806-AD8C-434B-B5FF-B484E0673573}"/>
              </a:ext>
            </a:extLst>
          </p:cNvPr>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9F3C1F-16A5-4A18-96CF-D69D7BEA5CBC}" type="slidenum">
              <a:rPr lang="en-CA" altLang="en-US">
                <a:latin typeface="Calibri" panose="020F0502020204030204" pitchFamily="34" charset="0"/>
              </a:rPr>
              <a:pPr/>
              <a:t>6</a:t>
            </a:fld>
            <a:endParaRPr lang="en-CA" altLang="en-US">
              <a:latin typeface="Calibri" panose="020F0502020204030204" pitchFamily="34" charset="0"/>
            </a:endParaRPr>
          </a:p>
        </p:txBody>
      </p:sp>
    </p:spTree>
    <p:extLst>
      <p:ext uri="{BB962C8B-B14F-4D97-AF65-F5344CB8AC3E}">
        <p14:creationId xmlns:p14="http://schemas.microsoft.com/office/powerpoint/2010/main" val="124902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1659E04E-766F-437E-91C2-6EC1CF7DB3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264E39D0-120C-4BDA-80DA-904D958BD175}"/>
              </a:ext>
            </a:extLst>
          </p:cNvPr>
          <p:cNvSpPr>
            <a:spLocks noGrp="1"/>
          </p:cNvSpPr>
          <p:nvPr>
            <p:ph type="body" idx="1"/>
          </p:nvPr>
        </p:nvSpPr>
        <p:spPr/>
        <p:txBody>
          <a:bodyPr/>
          <a:lstStyle/>
          <a:p>
            <a:pPr>
              <a:defRPr/>
            </a:pPr>
            <a:endParaRPr lang="en-CA" dirty="0"/>
          </a:p>
        </p:txBody>
      </p:sp>
      <p:sp>
        <p:nvSpPr>
          <p:cNvPr id="4" name="Slide Number Placeholder 3">
            <a:extLst>
              <a:ext uri="{FF2B5EF4-FFF2-40B4-BE49-F238E27FC236}">
                <a16:creationId xmlns="" xmlns:a16="http://schemas.microsoft.com/office/drawing/2014/main" id="{254722D4-01EC-4008-9BE9-0A734FD9156A}"/>
              </a:ext>
            </a:extLst>
          </p:cNvPr>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5C3026-4D3D-4CE3-BBC3-5C79768F342A}" type="slidenum">
              <a:rPr lang="en-CA" altLang="en-US">
                <a:latin typeface="Calibri" panose="020F0502020204030204" pitchFamily="34" charset="0"/>
              </a:rPr>
              <a:pPr/>
              <a:t>7</a:t>
            </a:fld>
            <a:endParaRPr lang="en-CA" altLang="en-US">
              <a:latin typeface="Calibri" panose="020F0502020204030204" pitchFamily="34" charset="0"/>
            </a:endParaRPr>
          </a:p>
        </p:txBody>
      </p:sp>
    </p:spTree>
    <p:extLst>
      <p:ext uri="{BB962C8B-B14F-4D97-AF65-F5344CB8AC3E}">
        <p14:creationId xmlns:p14="http://schemas.microsoft.com/office/powerpoint/2010/main" val="168450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61B532-DBF4-4C1D-8DEA-A5E9BDDC2F76}" type="slidenum">
              <a:rPr lang="en-CA" altLang="en-US" smtClean="0"/>
              <a:pPr/>
              <a:t>8</a:t>
            </a:fld>
            <a:endParaRPr lang="en-CA" altLang="en-US"/>
          </a:p>
        </p:txBody>
      </p:sp>
    </p:spTree>
    <p:extLst>
      <p:ext uri="{BB962C8B-B14F-4D97-AF65-F5344CB8AC3E}">
        <p14:creationId xmlns:p14="http://schemas.microsoft.com/office/powerpoint/2010/main" val="254270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ABF801CA-A684-4189-A7C5-9BD733315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91D51DE6-7EEB-4C68-A60A-C78ABB61458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endParaRPr lang="en-CA" altLang="en-US" dirty="0"/>
          </a:p>
        </p:txBody>
      </p:sp>
      <p:sp>
        <p:nvSpPr>
          <p:cNvPr id="18436" name="Slide Number Placeholder 3">
            <a:extLst>
              <a:ext uri="{FF2B5EF4-FFF2-40B4-BE49-F238E27FC236}">
                <a16:creationId xmlns="" xmlns:a16="http://schemas.microsoft.com/office/drawing/2014/main" id="{9709DD80-08E1-4E3C-AF5E-498138169B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CD3F3B-EFF2-42BC-93B9-C24CB2708966}" type="slidenum">
              <a:rPr lang="en-CA" altLang="en-US">
                <a:solidFill>
                  <a:srgbClr val="000000"/>
                </a:solidFill>
                <a:latin typeface="Calibri" panose="020F0502020204030204" pitchFamily="34" charset="0"/>
              </a:rPr>
              <a:pPr/>
              <a:t>9</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011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F8D84592-8D75-414F-94FD-1B4A68922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 xmlns:a16="http://schemas.microsoft.com/office/drawing/2014/main" id="{29DA8C8A-3610-4C73-836D-4A31E01D912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endParaRPr lang="en-CA" altLang="en-US" dirty="0"/>
          </a:p>
        </p:txBody>
      </p:sp>
      <p:sp>
        <p:nvSpPr>
          <p:cNvPr id="20484" name="Slide Number Placeholder 3">
            <a:extLst>
              <a:ext uri="{FF2B5EF4-FFF2-40B4-BE49-F238E27FC236}">
                <a16:creationId xmlns="" xmlns:a16="http://schemas.microsoft.com/office/drawing/2014/main" id="{ABBC0088-0EFB-4148-B11A-0FC1906B3B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8DDBF0-1C54-4762-9CD2-BD01927094E2}" type="slidenum">
              <a:rPr lang="en-CA" altLang="en-US">
                <a:solidFill>
                  <a:srgbClr val="000000"/>
                </a:solidFill>
                <a:latin typeface="Calibri" panose="020F0502020204030204" pitchFamily="34" charset="0"/>
              </a:rPr>
              <a:pPr/>
              <a:t>10</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7018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 xmlns:a16="http://schemas.microsoft.com/office/drawing/2014/main" id="{23475899-97E1-41F6-83ED-66E4BB2DB3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 xmlns:a16="http://schemas.microsoft.com/office/drawing/2014/main" id="{0EE21B14-5475-4CE4-9DC9-D003757F4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a:p>
            <a:pPr eaLnBrk="1" hangingPunct="1">
              <a:spcBef>
                <a:spcPct val="0"/>
              </a:spcBef>
            </a:pPr>
            <a:endParaRPr lang="en-CA" altLang="en-US" dirty="0"/>
          </a:p>
        </p:txBody>
      </p:sp>
      <p:sp>
        <p:nvSpPr>
          <p:cNvPr id="22532" name="Slide Number Placeholder 3">
            <a:extLst>
              <a:ext uri="{FF2B5EF4-FFF2-40B4-BE49-F238E27FC236}">
                <a16:creationId xmlns="" xmlns:a16="http://schemas.microsoft.com/office/drawing/2014/main" id="{79059049-1105-4FA1-B762-2FA062454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AA7FF5-D54D-4EB6-B808-74694B647711}" type="slidenum">
              <a:rPr lang="en-CA" altLang="en-US">
                <a:latin typeface="Calibri" panose="020F0502020204030204" pitchFamily="34" charset="0"/>
              </a:rPr>
              <a:pPr/>
              <a:t>11</a:t>
            </a:fld>
            <a:endParaRPr lang="en-CA" altLang="en-US">
              <a:latin typeface="Calibri" panose="020F0502020204030204" pitchFamily="34" charset="0"/>
            </a:endParaRPr>
          </a:p>
        </p:txBody>
      </p:sp>
    </p:spTree>
    <p:extLst>
      <p:ext uri="{BB962C8B-B14F-4D97-AF65-F5344CB8AC3E}">
        <p14:creationId xmlns:p14="http://schemas.microsoft.com/office/powerpoint/2010/main" val="215201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442937" y="2132857"/>
            <a:ext cx="9313035" cy="1872209"/>
          </a:xfrm>
        </p:spPr>
        <p:txBody>
          <a:bodyPr anchor="b">
            <a:noAutofit/>
          </a:bodyPr>
          <a:lstStyle>
            <a:lvl1pPr algn="ctr">
              <a:defRPr sz="3600">
                <a:solidFill>
                  <a:srgbClr val="007F3E"/>
                </a:solidFill>
                <a:latin typeface="Arial"/>
              </a:defRPr>
            </a:lvl1pPr>
          </a:lstStyle>
          <a:p>
            <a:r>
              <a:rPr lang="en-US"/>
              <a:t>Click to edit Master title style</a:t>
            </a:r>
            <a:endParaRPr lang="en-CA" dirty="0"/>
          </a:p>
        </p:txBody>
      </p:sp>
      <p:sp>
        <p:nvSpPr>
          <p:cNvPr id="10" name="Subtitle 4"/>
          <p:cNvSpPr>
            <a:spLocks noGrp="1"/>
          </p:cNvSpPr>
          <p:nvPr>
            <p:ph type="subTitle" idx="1"/>
          </p:nvPr>
        </p:nvSpPr>
        <p:spPr>
          <a:xfrm>
            <a:off x="1443213" y="4293097"/>
            <a:ext cx="9318383" cy="1008113"/>
          </a:xfrm>
        </p:spPr>
        <p:txBody>
          <a:bodyPr>
            <a:normAutofit/>
          </a:bodyPr>
          <a:lstStyle>
            <a:lvl1pPr marL="0" indent="0" algn="ctr">
              <a:buNone/>
              <a:defRPr sz="1800">
                <a:solidFill>
                  <a:srgbClr val="007F3E"/>
                </a:solidFill>
              </a:defRPr>
            </a:lvl1pPr>
          </a:lstStyle>
          <a:p>
            <a:r>
              <a:rPr lang="en-US"/>
              <a:t>Click to edit Master subtitle style</a:t>
            </a:r>
            <a:endParaRPr lang="en-CA" dirty="0"/>
          </a:p>
        </p:txBody>
      </p:sp>
    </p:spTree>
    <p:extLst>
      <p:ext uri="{BB962C8B-B14F-4D97-AF65-F5344CB8AC3E}">
        <p14:creationId xmlns:p14="http://schemas.microsoft.com/office/powerpoint/2010/main" val="296790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914400"/>
          </a:xfrm>
        </p:spPr>
        <p:txBody>
          <a:bodyPr>
            <a:normAutofit/>
          </a:bodyPr>
          <a:lstStyle>
            <a:lvl1pPr algn="l">
              <a:defRPr sz="2800" b="1">
                <a:latin typeface="Arial"/>
              </a:defRPr>
            </a:lvl1pPr>
          </a:lstStyle>
          <a:p>
            <a:r>
              <a:rPr lang="en-US"/>
              <a:t>Click to edit Master title style</a:t>
            </a:r>
            <a:endParaRPr lang="en-CA" dirty="0"/>
          </a:p>
        </p:txBody>
      </p:sp>
      <p:sp>
        <p:nvSpPr>
          <p:cNvPr id="3" name="Content Placeholder 2"/>
          <p:cNvSpPr>
            <a:spLocks noGrp="1"/>
          </p:cNvSpPr>
          <p:nvPr>
            <p:ph idx="1"/>
          </p:nvPr>
        </p:nvSpPr>
        <p:spPr>
          <a:xfrm>
            <a:off x="609600" y="2286000"/>
            <a:ext cx="10972800" cy="365760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 xmlns:a16="http://schemas.microsoft.com/office/drawing/2014/main" id="{6BE35DDE-7A02-433A-ACAC-6C7D5641CBB4}"/>
              </a:ext>
            </a:extLst>
          </p:cNvPr>
          <p:cNvSpPr>
            <a:spLocks noGrp="1"/>
          </p:cNvSpPr>
          <p:nvPr>
            <p:ph type="dt" sz="half" idx="10"/>
          </p:nvPr>
        </p:nvSpPr>
        <p:spPr/>
        <p:txBody>
          <a:bodyPr/>
          <a:lstStyle>
            <a:lvl1pPr fontAlgn="auto">
              <a:spcBef>
                <a:spcPts val="0"/>
              </a:spcBef>
              <a:spcAft>
                <a:spcPts val="0"/>
              </a:spcAft>
              <a:defRPr>
                <a:ea typeface="+mn-ea"/>
              </a:defRPr>
            </a:lvl1pPr>
          </a:lstStyle>
          <a:p>
            <a:pPr>
              <a:defRPr/>
            </a:pPr>
            <a:fld id="{4B80ED2D-9283-406E-B0CB-06429992D8EE}" type="datetime1">
              <a:rPr lang="en-CA" altLang="en-US"/>
              <a:pPr>
                <a:defRPr/>
              </a:pPr>
              <a:t>2022-10-04</a:t>
            </a:fld>
            <a:endParaRPr lang="en-CA" altLang="en-US" dirty="0"/>
          </a:p>
        </p:txBody>
      </p:sp>
      <p:sp>
        <p:nvSpPr>
          <p:cNvPr id="5" name="Footer Placeholder 4">
            <a:extLst>
              <a:ext uri="{FF2B5EF4-FFF2-40B4-BE49-F238E27FC236}">
                <a16:creationId xmlns="" xmlns:a16="http://schemas.microsoft.com/office/drawing/2014/main" id="{7A3B61A3-F08F-4F70-AE56-84E04C526FF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 xmlns:a16="http://schemas.microsoft.com/office/drawing/2014/main" id="{7588007F-537D-42FC-A119-E63C801B3248}"/>
              </a:ext>
            </a:extLst>
          </p:cNvPr>
          <p:cNvSpPr>
            <a:spLocks noGrp="1"/>
          </p:cNvSpPr>
          <p:nvPr>
            <p:ph type="sldNum" sz="quarter" idx="12"/>
          </p:nvPr>
        </p:nvSpPr>
        <p:spPr/>
        <p:txBody>
          <a:bodyPr/>
          <a:lstStyle>
            <a:lvl1pPr>
              <a:defRPr/>
            </a:lvl1pPr>
          </a:lstStyle>
          <a:p>
            <a:fld id="{115A5FED-423D-40C1-BB36-050209DACB23}" type="slidenum">
              <a:rPr lang="en-CA" altLang="en-US"/>
              <a:pPr/>
              <a:t>‹#›</a:t>
            </a:fld>
            <a:endParaRPr lang="en-CA" altLang="en-US"/>
          </a:p>
        </p:txBody>
      </p:sp>
    </p:spTree>
    <p:extLst>
      <p:ext uri="{BB962C8B-B14F-4D97-AF65-F5344CB8AC3E}">
        <p14:creationId xmlns:p14="http://schemas.microsoft.com/office/powerpoint/2010/main" val="2591558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A57C57F4-F503-483F-B196-6FDCFFDBCC51}"/>
              </a:ext>
            </a:extLst>
          </p:cNvPr>
          <p:cNvSpPr>
            <a:spLocks noGrp="1"/>
          </p:cNvSpPr>
          <p:nvPr>
            <p:ph type="title"/>
          </p:nvPr>
        </p:nvSpPr>
        <p:spPr bwMode="auto">
          <a:xfrm>
            <a:off x="609600" y="1052513"/>
            <a:ext cx="10972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1027" name="Text Placeholder 2">
            <a:extLst>
              <a:ext uri="{FF2B5EF4-FFF2-40B4-BE49-F238E27FC236}">
                <a16:creationId xmlns="" xmlns:a16="http://schemas.microsoft.com/office/drawing/2014/main" id="{9B42BFA8-8201-403B-906E-B3701CB79403}"/>
              </a:ext>
            </a:extLst>
          </p:cNvPr>
          <p:cNvSpPr>
            <a:spLocks noGrp="1"/>
          </p:cNvSpPr>
          <p:nvPr>
            <p:ph type="body" idx="1"/>
          </p:nvPr>
        </p:nvSpPr>
        <p:spPr bwMode="auto">
          <a:xfrm>
            <a:off x="609600" y="22860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 xmlns:a16="http://schemas.microsoft.com/office/drawing/2014/main" id="{AC97C652-1CD0-4422-834A-05E681B32533}"/>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0000"/>
                </a:solidFill>
                <a:latin typeface="+mn-lt"/>
                <a:ea typeface="ＭＳ Ｐゴシック" panose="020B0600070205080204" pitchFamily="34" charset="-128"/>
                <a:cs typeface="Arial" pitchFamily="34" charset="0"/>
              </a:defRPr>
            </a:lvl1pPr>
          </a:lstStyle>
          <a:p>
            <a:pPr>
              <a:defRPr/>
            </a:pPr>
            <a:fld id="{ACC0AA02-BC00-4727-9AA6-CB55A4BF7C50}" type="datetime1">
              <a:rPr lang="en-CA" altLang="en-US"/>
              <a:pPr>
                <a:defRPr/>
              </a:pPr>
              <a:t>2022-10-04</a:t>
            </a:fld>
            <a:endParaRPr lang="en-CA" altLang="en-US" dirty="0"/>
          </a:p>
        </p:txBody>
      </p:sp>
      <p:sp>
        <p:nvSpPr>
          <p:cNvPr id="5" name="Footer Placeholder 4">
            <a:extLst>
              <a:ext uri="{FF2B5EF4-FFF2-40B4-BE49-F238E27FC236}">
                <a16:creationId xmlns="" xmlns:a16="http://schemas.microsoft.com/office/drawing/2014/main" id="{63E123C6-FE4A-4D25-9135-055CE63C6FD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solidFill>
                <a:latin typeface="Arial"/>
                <a:ea typeface="+mn-ea"/>
                <a:cs typeface="Arial"/>
              </a:defRPr>
            </a:lvl1pPr>
          </a:lstStyle>
          <a:p>
            <a:pPr>
              <a:defRPr/>
            </a:pPr>
            <a:endParaRPr lang="en-CA"/>
          </a:p>
        </p:txBody>
      </p:sp>
      <p:sp>
        <p:nvSpPr>
          <p:cNvPr id="6" name="Slide Number Placeholder 5">
            <a:extLst>
              <a:ext uri="{FF2B5EF4-FFF2-40B4-BE49-F238E27FC236}">
                <a16:creationId xmlns="" xmlns:a16="http://schemas.microsoft.com/office/drawing/2014/main" id="{B01B868D-E6E2-4001-9E97-B8919EC429F6}"/>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ea typeface="ＭＳ Ｐゴシック" panose="020B0600070205080204" pitchFamily="34" charset="-128"/>
                <a:cs typeface="Arial" panose="020B0604020202020204" pitchFamily="34" charset="0"/>
              </a:defRPr>
            </a:lvl1pPr>
          </a:lstStyle>
          <a:p>
            <a:fld id="{E79B3EB5-E61C-4DB0-AC49-445044E17750}"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Lst>
  <p:hf hdr="0" ftr="0" dt="0"/>
  <p:txStyles>
    <p:titleStyle>
      <a:lvl1pPr algn="l" rtl="0" eaLnBrk="0" fontAlgn="base" hangingPunct="0">
        <a:spcBef>
          <a:spcPct val="0"/>
        </a:spcBef>
        <a:spcAft>
          <a:spcPct val="0"/>
        </a:spcAft>
        <a:defRPr sz="3200" b="1" kern="1200">
          <a:solidFill>
            <a:srgbClr val="007F3E"/>
          </a:solidFill>
          <a:latin typeface="Arial"/>
          <a:ea typeface="ＭＳ Ｐゴシック" charset="0"/>
          <a:cs typeface="Arial"/>
        </a:defRPr>
      </a:lvl1pPr>
      <a:lvl2pPr algn="l" rtl="0" eaLnBrk="0" fontAlgn="base" hangingPunct="0">
        <a:spcBef>
          <a:spcPct val="0"/>
        </a:spcBef>
        <a:spcAft>
          <a:spcPct val="0"/>
        </a:spcAft>
        <a:defRPr sz="3200" b="1">
          <a:solidFill>
            <a:srgbClr val="007F3E"/>
          </a:solidFill>
          <a:latin typeface="Arial" charset="0"/>
          <a:ea typeface="ＭＳ Ｐゴシック" charset="0"/>
          <a:cs typeface="Arial" panose="020B0604020202020204" pitchFamily="34" charset="0"/>
        </a:defRPr>
      </a:lvl2pPr>
      <a:lvl3pPr algn="l" rtl="0" eaLnBrk="0" fontAlgn="base" hangingPunct="0">
        <a:spcBef>
          <a:spcPct val="0"/>
        </a:spcBef>
        <a:spcAft>
          <a:spcPct val="0"/>
        </a:spcAft>
        <a:defRPr sz="3200" b="1">
          <a:solidFill>
            <a:srgbClr val="007F3E"/>
          </a:solidFill>
          <a:latin typeface="Arial" charset="0"/>
          <a:ea typeface="ＭＳ Ｐゴシック" charset="0"/>
          <a:cs typeface="Arial" panose="020B0604020202020204" pitchFamily="34" charset="0"/>
        </a:defRPr>
      </a:lvl3pPr>
      <a:lvl4pPr algn="l" rtl="0" eaLnBrk="0" fontAlgn="base" hangingPunct="0">
        <a:spcBef>
          <a:spcPct val="0"/>
        </a:spcBef>
        <a:spcAft>
          <a:spcPct val="0"/>
        </a:spcAft>
        <a:defRPr sz="3200" b="1">
          <a:solidFill>
            <a:srgbClr val="007F3E"/>
          </a:solidFill>
          <a:latin typeface="Arial" charset="0"/>
          <a:ea typeface="ＭＳ Ｐゴシック" charset="0"/>
          <a:cs typeface="Arial" panose="020B0604020202020204" pitchFamily="34" charset="0"/>
        </a:defRPr>
      </a:lvl4pPr>
      <a:lvl5pPr algn="l" rtl="0" eaLnBrk="0" fontAlgn="base" hangingPunct="0">
        <a:spcBef>
          <a:spcPct val="0"/>
        </a:spcBef>
        <a:spcAft>
          <a:spcPct val="0"/>
        </a:spcAft>
        <a:defRPr sz="3200" b="1">
          <a:solidFill>
            <a:srgbClr val="007F3E"/>
          </a:solidFill>
          <a:latin typeface="Arial" charset="0"/>
          <a:ea typeface="ＭＳ Ｐゴシック" charset="0"/>
          <a:cs typeface="Arial" panose="020B0604020202020204" pitchFamily="34"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000000"/>
          </a:solidFill>
          <a:latin typeface="Arial"/>
          <a:ea typeface="ＭＳ Ｐゴシック" charset="0"/>
          <a:cs typeface="Arial"/>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Arial"/>
          <a:ea typeface="ＭＳ Ｐゴシック" charset="0"/>
          <a:cs typeface="Arial"/>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Arial"/>
          <a:ea typeface="ＭＳ Ｐゴシック" charset="0"/>
          <a:cs typeface="Arial"/>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Pages/DesignPageV2.aspx?origin=NeoPortalPage&amp;subpage=design&amp;id=lERbMocV1UC7MYtmC38QODWbYXJkWVhLk-betLXeT1JUM0MxQlczUFBKRTc3SFdLVVNOS1MyRzBCSy4u&amp;branchingelementid=ra2547c9cdf5345588f71350062b1e6a0&amp;analysis=false&amp;topview=Pre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r/X6YcsicQv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eams.microsoft.com/l/team/19:lDoBfnFsi7vNJqFe6qUYh6C3eN9GNfYuZe0uSEiB4nM1@thread.tacv2/conversations?groupId=890ce7f4-0ad1-42ef-be3b-41b2299fa900&amp;tenantId=325b4494-1587-40d5-bb31-8b660b7f103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nada.ca/fr/ministere-defense-nationale/organisation/politiques-normes/directives-ordonnances-administratives-defense/serie-8000/8010/8010-0-lecons-retenues.html"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lls-slrd.forces.mil.ca/home" TargetMode="External"/><Relationship Id="rId5" Type="http://schemas.openxmlformats.org/officeDocument/2006/relationships/hyperlink" Target="https://collaboration-materiel.forces.mil.ca/sites/MATKMWG/Shared%20Documents/Forms/AllItems.aspx?id=/sites/MATKMWG/Shared%20Documents/Lessons%20Learned%20Program/MGI%201-48" TargetMode="External"/><Relationship Id="rId4" Type="http://schemas.openxmlformats.org/officeDocument/2006/relationships/hyperlink" Target="http://cjoc-coic.mil.ca/sites/_resources/CFWC/Index/JD/CFJP%20-%20PDF/CFJP%20A2/CFJP%20A2-%20LL%20-%20Curren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lls-slrd.forces.mil.ca/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eb.microsoftstream.com/video/141419d6-d281-4468-b999-633618ae3ec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 xmlns:a16="http://schemas.microsoft.com/office/drawing/2014/main" id="{7C55BA21-5F78-46E6-ACA5-AF42966B082E}"/>
              </a:ext>
            </a:extLst>
          </p:cNvPr>
          <p:cNvSpPr>
            <a:spLocks noGrp="1"/>
          </p:cNvSpPr>
          <p:nvPr>
            <p:ph type="ctrTitle"/>
          </p:nvPr>
        </p:nvSpPr>
        <p:spPr>
          <a:xfrm>
            <a:off x="1341438" y="2593975"/>
            <a:ext cx="9840912" cy="1336675"/>
          </a:xfrm>
        </p:spPr>
        <p:txBody>
          <a:bodyPr/>
          <a:lstStyle/>
          <a:p>
            <a:r>
              <a:rPr lang="fr-CA">
                <a:latin typeface="Arial" panose="020B0604020202020204" pitchFamily="34" charset="0"/>
                <a:ea typeface="ＭＳ Ｐゴシック" panose="020B0600070205080204" pitchFamily="34" charset="-128"/>
                <a:cs typeface="Arial" panose="020B0604020202020204" pitchFamily="34" charset="0"/>
              </a:rPr>
              <a:t/>
            </a:r>
            <a:br>
              <a:rPr lang="fr-CA">
                <a:latin typeface="Arial" panose="020B0604020202020204" pitchFamily="34" charset="0"/>
                <a:ea typeface="ＭＳ Ｐゴシック" panose="020B0600070205080204" pitchFamily="34" charset="-128"/>
                <a:cs typeface="Arial" panose="020B0604020202020204" pitchFamily="34" charset="0"/>
              </a:rPr>
            </a:br>
            <a:r>
              <a:rPr lang="fr-CA">
                <a:latin typeface="Arial" panose="020B0604020202020204" pitchFamily="34" charset="0"/>
                <a:ea typeface="ＭＳ Ｐゴシック" panose="020B0600070205080204" pitchFamily="34" charset="-128"/>
                <a:cs typeface="Arial" panose="020B0604020202020204" pitchFamily="34" charset="0"/>
              </a:rPr>
              <a:t>PROGRAMME DES LEÇONS RETENUES DU SMA(Mat)</a:t>
            </a:r>
          </a:p>
        </p:txBody>
      </p:sp>
      <p:sp>
        <p:nvSpPr>
          <p:cNvPr id="5123" name="Subtitle 2">
            <a:extLst>
              <a:ext uri="{FF2B5EF4-FFF2-40B4-BE49-F238E27FC236}">
                <a16:creationId xmlns="" xmlns:a16="http://schemas.microsoft.com/office/drawing/2014/main" id="{236EBE69-B443-4BF9-A731-E97EF911A885}"/>
              </a:ext>
            </a:extLst>
          </p:cNvPr>
          <p:cNvSpPr>
            <a:spLocks noGrp="1"/>
          </p:cNvSpPr>
          <p:nvPr>
            <p:ph type="subTitle" idx="1"/>
          </p:nvPr>
        </p:nvSpPr>
        <p:spPr>
          <a:xfrm>
            <a:off x="1443038" y="4664075"/>
            <a:ext cx="9318625" cy="993775"/>
          </a:xfrm>
        </p:spPr>
        <p:txBody>
          <a:bodyPr>
            <a:normAutofit fontScale="70000" lnSpcReduction="20000"/>
          </a:bodyPr>
          <a:lstStyle/>
          <a:p>
            <a:pPr>
              <a:defRPr/>
            </a:pPr>
            <a:r>
              <a:rPr lang="fr-CA" sz="2900" dirty="0">
                <a:latin typeface="Arial" panose="020B0604020202020204" pitchFamily="34" charset="0"/>
                <a:ea typeface="ＭＳ Ｐゴシック" panose="020B0600070205080204" pitchFamily="34" charset="-128"/>
                <a:cs typeface="Arial" panose="020B0604020202020204" pitchFamily="34" charset="0"/>
              </a:rPr>
              <a:t>Kim Hess</a:t>
            </a:r>
          </a:p>
          <a:p>
            <a:pPr>
              <a:defRPr/>
            </a:pPr>
            <a:r>
              <a:rPr lang="fr-CA" sz="2900" dirty="0">
                <a:latin typeface="Arial" panose="020B0604020202020204" pitchFamily="34" charset="0"/>
                <a:ea typeface="ＭＳ Ｐゴシック" panose="020B0600070205080204" pitchFamily="34" charset="-128"/>
                <a:cs typeface="Arial" panose="020B0604020202020204" pitchFamily="34" charset="0"/>
              </a:rPr>
              <a:t>Chef de section, Programme de gestion des connaissances</a:t>
            </a:r>
          </a:p>
          <a:p>
            <a:pPr>
              <a:defRPr/>
            </a:pPr>
            <a:r>
              <a:rPr lang="fr-CA" sz="2900" dirty="0" smtClean="0">
                <a:latin typeface="Arial" panose="020B0604020202020204" pitchFamily="34" charset="0"/>
                <a:ea typeface="ＭＳ Ｐゴシック" panose="020B0600070205080204" pitchFamily="34" charset="-128"/>
                <a:cs typeface="Arial" panose="020B0604020202020204" pitchFamily="34" charset="0"/>
              </a:rPr>
              <a:t>DSIGM </a:t>
            </a:r>
            <a:endParaRPr lang="fr-CA" sz="290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CA"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5124" name="Picture 3">
            <a:extLst>
              <a:ext uri="{FF2B5EF4-FFF2-40B4-BE49-F238E27FC236}">
                <a16:creationId xmlns="" xmlns:a16="http://schemas.microsoft.com/office/drawing/2014/main" id="{AAA18EDE-CFD5-485F-B1A0-3BCB64CB26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5075"/>
            <a:ext cx="32829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F1DBBF03-4D2B-4CB7-8BF0-F5C43028B979}"/>
              </a:ext>
            </a:extLst>
          </p:cNvPr>
          <p:cNvSpPr>
            <a:spLocks noGrp="1"/>
          </p:cNvSpPr>
          <p:nvPr>
            <p:ph type="title"/>
          </p:nvPr>
        </p:nvSpPr>
        <p:spPr>
          <a:xfrm>
            <a:off x="609600" y="965200"/>
            <a:ext cx="10972800" cy="793750"/>
          </a:xfrm>
        </p:spPr>
        <p:txBody>
          <a:bodyPr>
            <a:normAutofit fontScale="90000"/>
          </a:bodyPr>
          <a:lstStyle/>
          <a:p>
            <a:r>
              <a:rPr lang="fr-CA" dirty="0">
                <a:latin typeface="Arial" panose="020B0604020202020204" pitchFamily="34" charset="0"/>
                <a:ea typeface="ＭＳ Ｐゴシック" panose="020B0600070205080204" pitchFamily="34" charset="-128"/>
                <a:cs typeface="Arial" panose="020B0604020202020204" pitchFamily="34" charset="0"/>
              </a:rPr>
              <a:t>Rapport de constatation de leçon (RCL)/processus de gestion du changement</a:t>
            </a:r>
          </a:p>
        </p:txBody>
      </p:sp>
      <p:sp>
        <p:nvSpPr>
          <p:cNvPr id="19459" name="Slide Number Placeholder 3">
            <a:extLst>
              <a:ext uri="{FF2B5EF4-FFF2-40B4-BE49-F238E27FC236}">
                <a16:creationId xmlns="" xmlns:a16="http://schemas.microsoft.com/office/drawing/2014/main" id="{A2CFE40D-9249-499C-B525-CAC9ED2491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26FFACAA-939E-47D0-AF76-6EC1E954E41E}" type="slidenum">
              <a:rPr lang="en-CA" altLang="en-US" sz="1200"/>
              <a:pPr>
                <a:spcBef>
                  <a:spcPct val="0"/>
                </a:spcBef>
                <a:buFontTx/>
                <a:buNone/>
              </a:pPr>
              <a:t>10</a:t>
            </a:fld>
            <a:endParaRPr lang="en-CA" altLang="en-US" sz="1200"/>
          </a:p>
        </p:txBody>
      </p:sp>
      <p:sp>
        <p:nvSpPr>
          <p:cNvPr id="19460" name="TextBox 6">
            <a:extLst>
              <a:ext uri="{FF2B5EF4-FFF2-40B4-BE49-F238E27FC236}">
                <a16:creationId xmlns="" xmlns:a16="http://schemas.microsoft.com/office/drawing/2014/main" id="{40C18211-88FA-4B02-919C-23A4FC89A33B}"/>
              </a:ext>
            </a:extLst>
          </p:cNvPr>
          <p:cNvSpPr txBox="1">
            <a:spLocks noChangeArrowheads="1"/>
          </p:cNvSpPr>
          <p:nvPr/>
        </p:nvSpPr>
        <p:spPr bwMode="auto">
          <a:xfrm>
            <a:off x="558800" y="1839913"/>
            <a:ext cx="10972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r>
              <a:rPr lang="fr-CA" sz="1800" dirty="0"/>
              <a:t>Rapport écrit destiné à une autorité supérieure. Il contient une conclusion et des recommandations et sert à amorcer et à gérer le changement. </a:t>
            </a:r>
          </a:p>
          <a:p>
            <a:pPr eaLnBrk="1" hangingPunct="1">
              <a:spcBef>
                <a:spcPct val="0"/>
              </a:spcBef>
            </a:pPr>
            <a:r>
              <a:rPr lang="fr-CA" sz="1800" dirty="0"/>
              <a:t>Seul un coordonnateur des leçons retenues peut créer un RCL dans le SLRD. </a:t>
            </a:r>
          </a:p>
          <a:p>
            <a:pPr eaLnBrk="1" hangingPunct="1">
              <a:spcBef>
                <a:spcPct val="0"/>
              </a:spcBef>
            </a:pPr>
            <a:r>
              <a:rPr lang="fr-CA" sz="1800" dirty="0"/>
              <a:t>Les RCL passent par plusieurs niveaux de révision avant d’être examinés par l’autorité de changement appropriée.</a:t>
            </a:r>
          </a:p>
          <a:p>
            <a:pPr eaLnBrk="1" hangingPunct="1">
              <a:spcBef>
                <a:spcPct val="0"/>
              </a:spcBef>
            </a:pPr>
            <a:r>
              <a:rPr lang="fr-CA" sz="1800" dirty="0"/>
              <a:t>Le changement mis en œuvre est validé plus tard en fonction du RCL pour évaluer la réussite.  </a:t>
            </a:r>
          </a:p>
        </p:txBody>
      </p:sp>
      <p:pic>
        <p:nvPicPr>
          <p:cNvPr id="3" name="Picture 2">
            <a:extLst>
              <a:ext uri="{FF2B5EF4-FFF2-40B4-BE49-F238E27FC236}">
                <a16:creationId xmlns="" xmlns:a16="http://schemas.microsoft.com/office/drawing/2014/main" id="{B40FA46E-E1D3-4596-ADC9-16952A66C6C4}"/>
              </a:ext>
            </a:extLst>
          </p:cNvPr>
          <p:cNvPicPr>
            <a:picLocks noChangeAspect="1"/>
          </p:cNvPicPr>
          <p:nvPr/>
        </p:nvPicPr>
        <p:blipFill>
          <a:blip r:embed="rId3"/>
          <a:stretch>
            <a:fillRect/>
          </a:stretch>
        </p:blipFill>
        <p:spPr>
          <a:xfrm>
            <a:off x="1913271" y="3997325"/>
            <a:ext cx="7820025" cy="1600200"/>
          </a:xfrm>
          <a:prstGeom prst="rect">
            <a:avLst/>
          </a:prstGeom>
        </p:spPr>
      </p:pic>
    </p:spTree>
  </p:cSld>
  <p:clrMapOvr>
    <a:masterClrMapping/>
  </p:clrMapOvr>
  <p:transition spd="slow" advClick="0" advTm="918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95CBAC52-6B79-4A72-9BA0-A922392F809F}"/>
              </a:ext>
            </a:extLst>
          </p:cNvPr>
          <p:cNvSpPr>
            <a:spLocks noGrp="1"/>
          </p:cNvSpPr>
          <p:nvPr>
            <p:ph type="title"/>
          </p:nvPr>
        </p:nvSpPr>
        <p:spPr/>
        <p:txBody>
          <a:bodyPr/>
          <a:lstStyle/>
          <a:p>
            <a:r>
              <a:rPr lang="fr-CA" dirty="0">
                <a:latin typeface="Arial" panose="020B0604020202020204" pitchFamily="34" charset="0"/>
                <a:ea typeface="ＭＳ Ｐゴシック" panose="020B0600070205080204" pitchFamily="34" charset="-128"/>
                <a:cs typeface="Arial" panose="020B0604020202020204" pitchFamily="34" charset="0"/>
              </a:rPr>
              <a:t>Qu’est-ce que le café de la connaissance du SMA(Mat)?</a:t>
            </a:r>
          </a:p>
        </p:txBody>
      </p:sp>
      <p:sp>
        <p:nvSpPr>
          <p:cNvPr id="21507" name="Slide Number Placeholder 3">
            <a:extLst>
              <a:ext uri="{FF2B5EF4-FFF2-40B4-BE49-F238E27FC236}">
                <a16:creationId xmlns="" xmlns:a16="http://schemas.microsoft.com/office/drawing/2014/main" id="{67DC01E0-415F-4B02-AD1D-787A479648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C379C70F-0842-4CF9-A3D9-F93CC6CA219D}" type="slidenum">
              <a:rPr lang="en-CA" altLang="en-US" sz="1200"/>
              <a:pPr>
                <a:spcBef>
                  <a:spcPct val="0"/>
                </a:spcBef>
                <a:buFontTx/>
                <a:buNone/>
              </a:pPr>
              <a:t>11</a:t>
            </a:fld>
            <a:endParaRPr lang="en-CA" altLang="en-US" sz="1200"/>
          </a:p>
        </p:txBody>
      </p:sp>
      <p:sp>
        <p:nvSpPr>
          <p:cNvPr id="7172" name="Content Placeholder 2">
            <a:extLst>
              <a:ext uri="{FF2B5EF4-FFF2-40B4-BE49-F238E27FC236}">
                <a16:creationId xmlns="" xmlns:a16="http://schemas.microsoft.com/office/drawing/2014/main" id="{94033548-F4FB-4A07-AEC9-D6318DEE2BA9}"/>
              </a:ext>
            </a:extLst>
          </p:cNvPr>
          <p:cNvSpPr>
            <a:spLocks noGrp="1"/>
          </p:cNvSpPr>
          <p:nvPr>
            <p:ph idx="1"/>
          </p:nvPr>
        </p:nvSpPr>
        <p:spPr>
          <a:xfrm>
            <a:off x="609600" y="2108199"/>
            <a:ext cx="4660900" cy="4613275"/>
          </a:xfrm>
        </p:spPr>
        <p:txBody>
          <a:bodyPr/>
          <a:lstStyle/>
          <a:p>
            <a:pPr eaLnBrk="1" hangingPunct="1">
              <a:defRPr/>
            </a:pPr>
            <a:r>
              <a:rPr lang="fr-CA" sz="2400" dirty="0">
                <a:latin typeface="Arial" panose="020B0604020202020204" pitchFamily="34" charset="0"/>
                <a:ea typeface="ＭＳ Ｐゴシック" panose="020B0600070205080204" pitchFamily="34" charset="-128"/>
                <a:cs typeface="Arial" panose="020B0604020202020204" pitchFamily="34" charset="0"/>
              </a:rPr>
              <a:t>Plateforme qui favorise les échanges et les discussions à l’appui de </a:t>
            </a:r>
            <a:r>
              <a:rPr lang="fr-CA" sz="2400" b="1" dirty="0">
                <a:latin typeface="Arial" panose="020B0604020202020204" pitchFamily="34" charset="0"/>
                <a:ea typeface="ＭＳ Ｐゴシック" panose="020B0600070205080204" pitchFamily="34" charset="-128"/>
                <a:cs typeface="Arial" panose="020B0604020202020204" pitchFamily="34" charset="0"/>
              </a:rPr>
              <a:t>l’innovation</a:t>
            </a:r>
            <a:r>
              <a:rPr lang="fr-CA" sz="2400" dirty="0">
                <a:latin typeface="Arial" panose="020B0604020202020204" pitchFamily="34" charset="0"/>
                <a:ea typeface="ＭＳ Ｐゴシック" panose="020B0600070205080204" pitchFamily="34" charset="-128"/>
                <a:cs typeface="Arial" panose="020B0604020202020204" pitchFamily="34" charset="0"/>
              </a:rPr>
              <a:t> et les </a:t>
            </a:r>
            <a:r>
              <a:rPr lang="fr-CA" sz="2400" b="1" dirty="0">
                <a:latin typeface="Arial" panose="020B0604020202020204" pitchFamily="34" charset="0"/>
                <a:ea typeface="ＭＳ Ｐゴシック" panose="020B0600070205080204" pitchFamily="34" charset="-128"/>
                <a:cs typeface="Arial" panose="020B0604020202020204" pitchFamily="34" charset="0"/>
              </a:rPr>
              <a:t>améliorations</a:t>
            </a:r>
            <a:r>
              <a:rPr lang="fr-CA" sz="24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defRPr/>
            </a:pPr>
            <a:r>
              <a:rPr lang="fr-CA" sz="2400" dirty="0"/>
              <a:t>Fournit aux praticiens de N2 un forum pour poser des questions, communiquer des idées et travailler en collaboration avec les autres à l’élaboration de </a:t>
            </a:r>
            <a:r>
              <a:rPr lang="fr-CA" sz="2400" b="1" dirty="0"/>
              <a:t>solutions de gestions des connaissances</a:t>
            </a:r>
            <a:r>
              <a:rPr lang="fr-CA" sz="2400" dirty="0"/>
              <a:t>. </a:t>
            </a:r>
          </a:p>
          <a:p>
            <a:pPr marL="0" indent="0" eaLnBrk="1" hangingPunct="1">
              <a:buFont typeface="Arial" panose="020B0604020202020204" pitchFamily="34" charset="0"/>
              <a:buNone/>
              <a:defRPr/>
            </a:pPr>
            <a:endParaRPr lang="en-CA" sz="2400" dirty="0"/>
          </a:p>
          <a:p>
            <a:pPr eaLnBrk="1" hangingPunct="1">
              <a:defRPr/>
            </a:pPr>
            <a:endParaRPr lang="en-CA"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Font typeface="Arial" panose="020B0604020202020204" pitchFamily="34" charset="0"/>
              <a:buNone/>
              <a:defRPr/>
            </a:pPr>
            <a:r>
              <a:rPr lang="fr-CA" sz="2400" dirty="0">
                <a:latin typeface="Arial" panose="020B0604020202020204" pitchFamily="34" charset="0"/>
                <a:ea typeface="ＭＳ Ｐゴシック" panose="020B0600070205080204" pitchFamily="34" charset="-128"/>
                <a:cs typeface="Arial" panose="020B0604020202020204" pitchFamily="34" charset="0"/>
              </a:rPr>
              <a:t>				</a:t>
            </a:r>
          </a:p>
        </p:txBody>
      </p:sp>
      <p:pic>
        <p:nvPicPr>
          <p:cNvPr id="21509" name="Picture 2" descr="Knowledge Cafe - July 2017 - 3">
            <a:extLst>
              <a:ext uri="{FF2B5EF4-FFF2-40B4-BE49-F238E27FC236}">
                <a16:creationId xmlns="" xmlns:a16="http://schemas.microsoft.com/office/drawing/2014/main" id="{3EFCA892-4AC6-432C-AFC0-364EB27FA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20" r="11729"/>
          <a:stretch>
            <a:fillRect/>
          </a:stretch>
        </p:blipFill>
        <p:spPr bwMode="auto">
          <a:xfrm>
            <a:off x="5822950" y="2108200"/>
            <a:ext cx="57594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4364558B-8025-481F-AB2D-2CD9151C37B3}"/>
              </a:ext>
            </a:extLst>
          </p:cNvPr>
          <p:cNvSpPr>
            <a:spLocks noGrp="1"/>
          </p:cNvSpPr>
          <p:nvPr>
            <p:ph type="title"/>
          </p:nvPr>
        </p:nvSpPr>
        <p:spPr/>
        <p:txBody>
          <a:bodyPr>
            <a:normAutofit fontScale="90000"/>
          </a:bodyPr>
          <a:lstStyle/>
          <a:p>
            <a:r>
              <a:rPr lang="fr-CA">
                <a:latin typeface="Arial" panose="020B0604020202020204" pitchFamily="34" charset="0"/>
                <a:ea typeface="ＭＳ Ｐゴシック" panose="020B0600070205080204" pitchFamily="34" charset="-128"/>
                <a:cs typeface="Arial" panose="020B0604020202020204" pitchFamily="34" charset="0"/>
              </a:rPr>
              <a:t>Qu’est-ce que la boîte à suggestions virtuelle de la Gestion des connaissances?</a:t>
            </a:r>
          </a:p>
        </p:txBody>
      </p:sp>
      <p:sp>
        <p:nvSpPr>
          <p:cNvPr id="23555" name="Slide Number Placeholder 3">
            <a:extLst>
              <a:ext uri="{FF2B5EF4-FFF2-40B4-BE49-F238E27FC236}">
                <a16:creationId xmlns="" xmlns:a16="http://schemas.microsoft.com/office/drawing/2014/main" id="{4DE71817-1A9A-4167-A881-FE6FCFE39F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87FD8AEC-75CC-413C-98D6-951C46983D2F}" type="slidenum">
              <a:rPr lang="en-CA" altLang="en-US" sz="1200"/>
              <a:pPr>
                <a:spcBef>
                  <a:spcPct val="0"/>
                </a:spcBef>
                <a:buFontTx/>
                <a:buNone/>
              </a:pPr>
              <a:t>12</a:t>
            </a:fld>
            <a:endParaRPr lang="en-CA" altLang="en-US" sz="1200"/>
          </a:p>
        </p:txBody>
      </p:sp>
      <p:sp>
        <p:nvSpPr>
          <p:cNvPr id="23556" name="Rectangle 11">
            <a:extLst>
              <a:ext uri="{FF2B5EF4-FFF2-40B4-BE49-F238E27FC236}">
                <a16:creationId xmlns="" xmlns:a16="http://schemas.microsoft.com/office/drawing/2014/main" id="{82694483-7633-447E-957E-FF22F855E7EB}"/>
              </a:ext>
            </a:extLst>
          </p:cNvPr>
          <p:cNvSpPr>
            <a:spLocks noChangeArrowheads="1"/>
          </p:cNvSpPr>
          <p:nvPr/>
        </p:nvSpPr>
        <p:spPr bwMode="auto">
          <a:xfrm>
            <a:off x="625475" y="6229350"/>
            <a:ext cx="4632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fr-CA" sz="2000" dirty="0">
                <a:hlinkClick r:id="rId3"/>
              </a:rPr>
              <a:t>Boîte à suggestions virtuelle de la Gestion des connaissances (office.com)</a:t>
            </a:r>
          </a:p>
        </p:txBody>
      </p:sp>
      <p:sp>
        <p:nvSpPr>
          <p:cNvPr id="22535" name="Content Placeholder 5">
            <a:extLst>
              <a:ext uri="{FF2B5EF4-FFF2-40B4-BE49-F238E27FC236}">
                <a16:creationId xmlns="" xmlns:a16="http://schemas.microsoft.com/office/drawing/2014/main" id="{8470DCA8-DFE6-436A-9B5F-84D8C9ED1806}"/>
              </a:ext>
            </a:extLst>
          </p:cNvPr>
          <p:cNvSpPr txBox="1">
            <a:spLocks/>
          </p:cNvSpPr>
          <p:nvPr/>
        </p:nvSpPr>
        <p:spPr bwMode="auto">
          <a:xfrm>
            <a:off x="395288" y="1876425"/>
            <a:ext cx="47148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defRPr/>
            </a:pPr>
            <a:r>
              <a:rPr lang="fr-CA" sz="2250" dirty="0"/>
              <a:t>Des idées et des questions sont présentées dans la boîte à suggestions virtuelle;</a:t>
            </a:r>
          </a:p>
          <a:p>
            <a:pPr>
              <a:defRPr/>
            </a:pPr>
            <a:r>
              <a:rPr lang="fr-CA" sz="2250" dirty="0"/>
              <a:t>Des suggestions d’amélioration sont mises en commun dans le café de la connaissance aux fins d’idéation et de mise au point;</a:t>
            </a:r>
          </a:p>
          <a:p>
            <a:pPr>
              <a:defRPr/>
            </a:pPr>
            <a:r>
              <a:rPr lang="fr-CA" sz="2250" dirty="0"/>
              <a:t>Des questions et des réponses sont diffusées dans le portail de la FAQ;</a:t>
            </a:r>
          </a:p>
          <a:p>
            <a:pPr>
              <a:defRPr/>
            </a:pPr>
            <a:r>
              <a:rPr lang="fr-CA" sz="2250" dirty="0"/>
              <a:t>Toutes les suggestions sont anonymes.</a:t>
            </a:r>
          </a:p>
          <a:p>
            <a:pPr marL="0" indent="0">
              <a:buFont typeface="Arial" panose="020B0604020202020204" pitchFamily="34" charset="0"/>
              <a:buNone/>
              <a:defRPr/>
            </a:pPr>
            <a:endParaRPr lang="en-CA" altLang="en-US" sz="2250" dirty="0"/>
          </a:p>
          <a:p>
            <a:pPr marL="0" indent="0">
              <a:buFont typeface="Arial" panose="020B0604020202020204" pitchFamily="34" charset="0"/>
              <a:buNone/>
              <a:defRPr/>
            </a:pPr>
            <a:endParaRPr lang="en-CA" altLang="en-US" sz="2250" dirty="0"/>
          </a:p>
        </p:txBody>
      </p:sp>
      <p:pic>
        <p:nvPicPr>
          <p:cNvPr id="3" name="Picture 2">
            <a:extLst>
              <a:ext uri="{FF2B5EF4-FFF2-40B4-BE49-F238E27FC236}">
                <a16:creationId xmlns="" xmlns:a16="http://schemas.microsoft.com/office/drawing/2014/main" id="{B684DC81-34FA-40DD-AF6D-37902EF3ABFF}"/>
              </a:ext>
            </a:extLst>
          </p:cNvPr>
          <p:cNvPicPr>
            <a:picLocks noChangeAspect="1"/>
          </p:cNvPicPr>
          <p:nvPr/>
        </p:nvPicPr>
        <p:blipFill>
          <a:blip r:embed="rId4"/>
          <a:stretch>
            <a:fillRect/>
          </a:stretch>
        </p:blipFill>
        <p:spPr>
          <a:xfrm>
            <a:off x="5759116" y="1600200"/>
            <a:ext cx="5464592" cy="4616970"/>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18AC8B6D-B7A3-4624-8ECB-016A38ABA21E}"/>
              </a:ext>
            </a:extLst>
          </p:cNvPr>
          <p:cNvSpPr>
            <a:spLocks noGrp="1"/>
          </p:cNvSpPr>
          <p:nvPr>
            <p:ph type="title"/>
          </p:nvPr>
        </p:nvSpPr>
        <p:spPr/>
        <p:txBody>
          <a:bodyPr/>
          <a:lstStyle/>
          <a:p>
            <a:r>
              <a:rPr lang="fr-CA" dirty="0">
                <a:latin typeface="Arial" panose="020B0604020202020204" pitchFamily="34" charset="0"/>
                <a:ea typeface="ＭＳ Ｐゴシック" panose="020B0600070205080204" pitchFamily="34" charset="-128"/>
                <a:cs typeface="Arial" panose="020B0604020202020204" pitchFamily="34" charset="0"/>
              </a:rPr>
              <a:t>Qu’est-ce que le sondage de départ du SMA(Mat)?</a:t>
            </a:r>
          </a:p>
        </p:txBody>
      </p:sp>
      <p:sp>
        <p:nvSpPr>
          <p:cNvPr id="3" name="Content Placeholder 2">
            <a:extLst>
              <a:ext uri="{FF2B5EF4-FFF2-40B4-BE49-F238E27FC236}">
                <a16:creationId xmlns="" xmlns:a16="http://schemas.microsoft.com/office/drawing/2014/main" id="{2F4F0639-0062-47FF-A3B5-C01BD35127EA}"/>
              </a:ext>
            </a:extLst>
          </p:cNvPr>
          <p:cNvSpPr>
            <a:spLocks noGrp="1"/>
          </p:cNvSpPr>
          <p:nvPr>
            <p:ph idx="1"/>
          </p:nvPr>
        </p:nvSpPr>
        <p:spPr>
          <a:xfrm>
            <a:off x="609600" y="1844675"/>
            <a:ext cx="6005513" cy="3657600"/>
          </a:xfrm>
        </p:spPr>
        <p:txBody>
          <a:bodyPr/>
          <a:lstStyle/>
          <a:p>
            <a:pPr>
              <a:defRPr/>
            </a:pPr>
            <a:r>
              <a:rPr lang="fr-CA" sz="2000" dirty="0"/>
              <a:t>Il donne l’occasion de recueillir les commentaires de l’employé qui quitte l’organisation; </a:t>
            </a:r>
          </a:p>
          <a:p>
            <a:pPr>
              <a:defRPr/>
            </a:pPr>
            <a:r>
              <a:rPr lang="fr-CA" sz="2000" dirty="0"/>
              <a:t>Il donne l’occasion de recueillir les leçons retenues pour déterminer les points à améliorer;</a:t>
            </a:r>
          </a:p>
          <a:p>
            <a:pPr>
              <a:defRPr/>
            </a:pPr>
            <a:r>
              <a:rPr lang="fr-CA" sz="2000" dirty="0">
                <a:latin typeface="Arial" panose="020B0604020202020204" pitchFamily="34" charset="0"/>
                <a:ea typeface="ＭＳ Ｐゴシック" panose="020B0600070205080204" pitchFamily="34" charset="-128"/>
                <a:cs typeface="Arial" panose="020B0604020202020204" pitchFamily="34" charset="0"/>
              </a:rPr>
              <a:t>Le sondage fait partie intégrante du processus de départ;</a:t>
            </a:r>
          </a:p>
          <a:p>
            <a:pPr>
              <a:defRPr/>
            </a:pPr>
            <a:r>
              <a:rPr lang="fr-CA" sz="2000" dirty="0">
                <a:latin typeface="Arial" panose="020B0604020202020204" pitchFamily="34" charset="0"/>
                <a:ea typeface="ＭＳ Ｐゴシック" panose="020B0600070205080204" pitchFamily="34" charset="-128"/>
                <a:cs typeface="Arial" panose="020B0604020202020204" pitchFamily="34" charset="0"/>
              </a:rPr>
              <a:t>Les observations de l’entrevue sont entrées dans le Système des leçons retenues de la Défense (SLRD) pour appuyer la communication de l’information dans l’ensemble du ministère;</a:t>
            </a:r>
          </a:p>
          <a:p>
            <a:pPr>
              <a:defRPr/>
            </a:pPr>
            <a:r>
              <a:rPr lang="fr-CA" sz="2000" dirty="0">
                <a:latin typeface="Arial" panose="020B0604020202020204" pitchFamily="34" charset="0"/>
                <a:ea typeface="ＭＳ Ｐゴシック" panose="020B0600070205080204" pitchFamily="34" charset="-128"/>
                <a:cs typeface="Arial" panose="020B0604020202020204" pitchFamily="34" charset="0"/>
              </a:rPr>
              <a:t>Les leçons retenues contribuent aux initiatives stratégiques à l’appui de l’amélioration continue;</a:t>
            </a:r>
          </a:p>
          <a:p>
            <a:pPr>
              <a:defRPr/>
            </a:pPr>
            <a:r>
              <a:rPr lang="fr-CA" sz="2000" dirty="0">
                <a:latin typeface="Arial" panose="020B0604020202020204" pitchFamily="34" charset="0"/>
                <a:ea typeface="ＭＳ Ｐゴシック" panose="020B0600070205080204" pitchFamily="34" charset="-128"/>
                <a:cs typeface="Arial" panose="020B0604020202020204" pitchFamily="34" charset="0"/>
              </a:rPr>
              <a:t>Toutes les suggestions sont anonymes.</a:t>
            </a:r>
          </a:p>
          <a:p>
            <a:pPr>
              <a:defRPr/>
            </a:pPr>
            <a:endParaRPr lang="en-CA" sz="2000" dirty="0"/>
          </a:p>
          <a:p>
            <a:pPr marL="0" indent="0">
              <a:buFont typeface="Arial" panose="020B0604020202020204" pitchFamily="34" charset="0"/>
              <a:buNone/>
              <a:defRPr/>
            </a:pPr>
            <a:endParaRPr lang="en-CA" sz="2000" dirty="0"/>
          </a:p>
          <a:p>
            <a:pPr marL="0" indent="0">
              <a:buFont typeface="Arial" panose="020B0604020202020204" pitchFamily="34" charset="0"/>
              <a:buNone/>
              <a:defRPr/>
            </a:pPr>
            <a:endParaRPr lang="en-CA" sz="2000" dirty="0"/>
          </a:p>
        </p:txBody>
      </p:sp>
      <p:sp>
        <p:nvSpPr>
          <p:cNvPr id="25604" name="Slide Number Placeholder 3">
            <a:extLst>
              <a:ext uri="{FF2B5EF4-FFF2-40B4-BE49-F238E27FC236}">
                <a16:creationId xmlns="" xmlns:a16="http://schemas.microsoft.com/office/drawing/2014/main" id="{0F763523-2EF7-4F61-9779-A8D152603F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1C61E231-0631-4786-BD9E-46CE32746311}" type="slidenum">
              <a:rPr lang="en-CA" altLang="en-US" sz="1200"/>
              <a:pPr>
                <a:spcBef>
                  <a:spcPct val="0"/>
                </a:spcBef>
                <a:buFontTx/>
                <a:buNone/>
              </a:pPr>
              <a:t>13</a:t>
            </a:fld>
            <a:endParaRPr lang="en-CA" altLang="en-US" sz="1200"/>
          </a:p>
        </p:txBody>
      </p:sp>
      <p:sp>
        <p:nvSpPr>
          <p:cNvPr id="25605" name="Rectangle 1">
            <a:extLst>
              <a:ext uri="{FF2B5EF4-FFF2-40B4-BE49-F238E27FC236}">
                <a16:creationId xmlns="" xmlns:a16="http://schemas.microsoft.com/office/drawing/2014/main" id="{6799408E-132B-4119-AF97-3FA1BAC29248}"/>
              </a:ext>
            </a:extLst>
          </p:cNvPr>
          <p:cNvSpPr>
            <a:spLocks noChangeArrowheads="1"/>
          </p:cNvSpPr>
          <p:nvPr/>
        </p:nvSpPr>
        <p:spPr bwMode="auto">
          <a:xfrm>
            <a:off x="6975475" y="6169025"/>
            <a:ext cx="450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lvl="1" eaLnBrk="1" hangingPunct="1">
              <a:spcBef>
                <a:spcPct val="0"/>
              </a:spcBef>
              <a:buFontTx/>
              <a:buNone/>
            </a:pPr>
            <a:r>
              <a:rPr lang="fr-CA" sz="1800">
                <a:solidFill>
                  <a:schemeClr val="tx1"/>
                </a:solidFill>
                <a:hlinkClick r:id="rId3"/>
              </a:rPr>
              <a:t>https://forms.office.com/r/X6YcsicQvT</a:t>
            </a:r>
          </a:p>
        </p:txBody>
      </p:sp>
      <p:pic>
        <p:nvPicPr>
          <p:cNvPr id="4" name="Picture 3">
            <a:extLst>
              <a:ext uri="{FF2B5EF4-FFF2-40B4-BE49-F238E27FC236}">
                <a16:creationId xmlns="" xmlns:a16="http://schemas.microsoft.com/office/drawing/2014/main" id="{C0F771CF-1581-4C25-9B7B-3F62F605BFC4}"/>
              </a:ext>
            </a:extLst>
          </p:cNvPr>
          <p:cNvPicPr>
            <a:picLocks noChangeAspect="1"/>
          </p:cNvPicPr>
          <p:nvPr/>
        </p:nvPicPr>
        <p:blipFill>
          <a:blip r:embed="rId4"/>
          <a:stretch>
            <a:fillRect/>
          </a:stretch>
        </p:blipFill>
        <p:spPr>
          <a:xfrm>
            <a:off x="6972634" y="1794627"/>
            <a:ext cx="4703986" cy="41918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1C4746B5-996A-4B57-B458-24464954538C}"/>
              </a:ext>
            </a:extLst>
          </p:cNvPr>
          <p:cNvSpPr>
            <a:spLocks noGrp="1"/>
          </p:cNvSpPr>
          <p:nvPr>
            <p:ph type="title"/>
          </p:nvPr>
        </p:nvSpPr>
        <p:spPr>
          <a:xfrm>
            <a:off x="609600" y="1025525"/>
            <a:ext cx="10972800" cy="847725"/>
          </a:xfrm>
        </p:spPr>
        <p:txBody>
          <a:bodyPr/>
          <a:lstStyle/>
          <a:p>
            <a:r>
              <a:rPr lang="fr-CA">
                <a:latin typeface="Arial" panose="020B0604020202020204" pitchFamily="34" charset="0"/>
                <a:ea typeface="ＭＳ Ｐゴシック" panose="020B0600070205080204" pitchFamily="34" charset="-128"/>
                <a:cs typeface="Arial" panose="020B0604020202020204" pitchFamily="34" charset="0"/>
              </a:rPr>
              <a:t>Principaux défis et possibilités</a:t>
            </a:r>
          </a:p>
        </p:txBody>
      </p:sp>
      <p:sp>
        <p:nvSpPr>
          <p:cNvPr id="27651" name="Content Placeholder 2">
            <a:extLst>
              <a:ext uri="{FF2B5EF4-FFF2-40B4-BE49-F238E27FC236}">
                <a16:creationId xmlns="" xmlns:a16="http://schemas.microsoft.com/office/drawing/2014/main" id="{2D66EFB2-2851-4231-8F27-387D3A7E0A23}"/>
              </a:ext>
            </a:extLst>
          </p:cNvPr>
          <p:cNvSpPr>
            <a:spLocks noGrp="1"/>
          </p:cNvSpPr>
          <p:nvPr>
            <p:ph idx="1"/>
          </p:nvPr>
        </p:nvSpPr>
        <p:spPr>
          <a:xfrm>
            <a:off x="609600" y="1873250"/>
            <a:ext cx="10972800" cy="4483100"/>
          </a:xfrm>
        </p:spPr>
        <p:txBody>
          <a:bodyPr/>
          <a:lstStyle/>
          <a:p>
            <a:r>
              <a:rPr lang="fr-CA" sz="2300" dirty="0">
                <a:latin typeface="Arial" panose="020B0604020202020204" pitchFamily="34" charset="0"/>
                <a:ea typeface="ＭＳ Ｐゴシック" panose="020B0600070205080204" pitchFamily="34" charset="-128"/>
                <a:cs typeface="Arial" panose="020B0604020202020204" pitchFamily="34" charset="0"/>
              </a:rPr>
              <a:t>La sélection du bon coordonnateur/de la bonne coordonnatrice des leçons retenues est essentielle au succès du SLRD; </a:t>
            </a:r>
          </a:p>
          <a:p>
            <a:r>
              <a:rPr lang="fr-CA" sz="2300" dirty="0">
                <a:latin typeface="Arial" panose="020B0604020202020204" pitchFamily="34" charset="0"/>
                <a:ea typeface="ＭＳ Ｐゴシック" panose="020B0600070205080204" pitchFamily="34" charset="-128"/>
                <a:cs typeface="Arial" panose="020B0604020202020204" pitchFamily="34" charset="0"/>
              </a:rPr>
              <a:t>Les résultats des leçons retenues contribuent à l’amélioration des pratiques en matière de gestion de projet;</a:t>
            </a:r>
          </a:p>
          <a:p>
            <a:r>
              <a:rPr lang="fr-CA" sz="2300" dirty="0">
                <a:latin typeface="Arial" panose="020B0604020202020204" pitchFamily="34" charset="0"/>
                <a:ea typeface="ＭＳ Ｐゴシック" panose="020B0600070205080204" pitchFamily="34" charset="-128"/>
                <a:cs typeface="Arial" panose="020B0604020202020204" pitchFamily="34" charset="0"/>
              </a:rPr>
              <a:t>Les équipes de projet seront maintenant tenues de consigner les rapports sur les leçons retenues dans le SLRD conformément à la directive d’approbation de projet;</a:t>
            </a:r>
          </a:p>
          <a:p>
            <a:r>
              <a:rPr lang="fr-CA" sz="2300" dirty="0">
                <a:latin typeface="Arial" panose="020B0604020202020204" pitchFamily="34" charset="0"/>
                <a:ea typeface="ＭＳ Ｐゴシック" panose="020B0600070205080204" pitchFamily="34" charset="-128"/>
                <a:cs typeface="Arial" panose="020B0604020202020204" pitchFamily="34" charset="0"/>
              </a:rPr>
              <a:t>C’est l’occasion de mettre en commun des pratiques exemplaires dans l’ensemble du SMA(Mat) et du ministère;</a:t>
            </a:r>
          </a:p>
          <a:p>
            <a:r>
              <a:rPr lang="fr-CA" sz="2300" dirty="0">
                <a:latin typeface="Arial" panose="020B0604020202020204" pitchFamily="34" charset="0"/>
                <a:ea typeface="ＭＳ Ｐゴシック" panose="020B0600070205080204" pitchFamily="34" charset="-128"/>
                <a:cs typeface="Arial" panose="020B0604020202020204" pitchFamily="34" charset="0"/>
              </a:rPr>
              <a:t>Un changement de culture sera nécessaire pour l’utilisation des nouvelles technologies, comme le SLRD et d’autres plateformes de communication de l’information de la Gestion des connaissances, à l’appui d’un environnement d’amélioration et d’innovation continues.</a:t>
            </a:r>
          </a:p>
        </p:txBody>
      </p:sp>
      <p:sp>
        <p:nvSpPr>
          <p:cNvPr id="4" name="Slide Number Placeholder 3">
            <a:extLst>
              <a:ext uri="{FF2B5EF4-FFF2-40B4-BE49-F238E27FC236}">
                <a16:creationId xmlns="" xmlns:a16="http://schemas.microsoft.com/office/drawing/2014/main" id="{1E71A9A5-D027-4519-B45C-F770A5B7331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4CF88E-D646-4BF0-ABB8-A9EE716426D3}" type="slidenum">
              <a:rPr lang="en-CA" altLang="en-US">
                <a:solidFill>
                  <a:srgbClr val="000000"/>
                </a:solidFill>
              </a:rPr>
              <a:pPr/>
              <a:t>14</a:t>
            </a:fld>
            <a:endParaRPr lang="en-CA" alt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 xmlns:a16="http://schemas.microsoft.com/office/drawing/2014/main" id="{5EB9C61B-B877-42E0-BEAD-E30637EA9990}"/>
              </a:ext>
            </a:extLst>
          </p:cNvPr>
          <p:cNvSpPr>
            <a:spLocks noGrp="1"/>
          </p:cNvSpPr>
          <p:nvPr>
            <p:ph idx="1"/>
          </p:nvPr>
        </p:nvSpPr>
        <p:spPr>
          <a:xfrm>
            <a:off x="609600" y="2195513"/>
            <a:ext cx="10972800" cy="3657600"/>
          </a:xfrm>
        </p:spPr>
        <p:txBody>
          <a:bodyPr/>
          <a:lstStyle/>
          <a:p>
            <a:pPr marL="0" indent="0" algn="ctr">
              <a:buFont typeface="Arial" panose="020B0604020202020204" pitchFamily="34" charset="0"/>
              <a:buNone/>
            </a:pPr>
            <a:r>
              <a:rPr lang="fr-CA">
                <a:latin typeface="Arial" panose="020B0604020202020204" pitchFamily="34" charset="0"/>
                <a:ea typeface="ＭＳ Ｐゴシック" panose="020B0600070205080204" pitchFamily="34" charset="-128"/>
                <a:cs typeface="Arial" panose="020B0604020202020204" pitchFamily="34" charset="0"/>
              </a:rPr>
              <a:t>Inscrivez-vous au </a:t>
            </a:r>
            <a:r>
              <a:rPr lang="fr-CA" b="1">
                <a:latin typeface="Arial" panose="020B0604020202020204" pitchFamily="34" charset="0"/>
                <a:ea typeface="ＭＳ Ｐゴシック" panose="020B0600070205080204" pitchFamily="34" charset="-128"/>
                <a:cs typeface="Arial" panose="020B0604020202020204" pitchFamily="34" charset="0"/>
                <a:hlinkClick r:id="rId3"/>
              </a:rPr>
              <a:t>Canal MS Teams du SMA(Mat) sur la Gestion des connaissances</a:t>
            </a:r>
            <a:r>
              <a:rPr lang="fr-CA">
                <a:latin typeface="Arial" panose="020B0604020202020204" pitchFamily="34" charset="0"/>
                <a:ea typeface="ＭＳ Ｐゴシック" panose="020B0600070205080204" pitchFamily="34" charset="-128"/>
                <a:cs typeface="Arial" panose="020B0604020202020204" pitchFamily="34" charset="0"/>
              </a:rPr>
              <a:t> pour vous tenir au courant!</a:t>
            </a:r>
            <a:r>
              <a:rPr lang="fr-CA" b="1">
                <a:latin typeface="Arial" panose="020B0604020202020204" pitchFamily="34" charset="0"/>
                <a:ea typeface="ＭＳ Ｐゴシック" panose="020B0600070205080204" pitchFamily="34" charset="-128"/>
                <a:cs typeface="Arial" panose="020B0604020202020204" pitchFamily="34" charset="0"/>
                <a:hlinkClick r:id="rId3"/>
              </a:rPr>
              <a:t> </a:t>
            </a:r>
          </a:p>
          <a:p>
            <a:pPr marL="0" indent="0" algn="ctr">
              <a:buFont typeface="Arial" panose="020B0604020202020204" pitchFamily="34" charset="0"/>
              <a:buNone/>
            </a:pPr>
            <a:endParaRPr lang="fr-CA" b="1">
              <a:latin typeface="Arial" panose="020B0604020202020204" pitchFamily="34" charset="0"/>
              <a:ea typeface="ＭＳ Ｐゴシック" panose="020B0600070205080204" pitchFamily="34" charset="-128"/>
              <a:cs typeface="Arial" panose="020B0604020202020204" pitchFamily="34" charset="0"/>
              <a:hlinkClick r:id="rId3"/>
            </a:endParaRPr>
          </a:p>
        </p:txBody>
      </p:sp>
      <p:sp>
        <p:nvSpPr>
          <p:cNvPr id="28675" name="Slide Number Placeholder 3">
            <a:extLst>
              <a:ext uri="{FF2B5EF4-FFF2-40B4-BE49-F238E27FC236}">
                <a16:creationId xmlns="" xmlns:a16="http://schemas.microsoft.com/office/drawing/2014/main" id="{F43D5B9B-987F-4A2F-B289-4396C8531D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DA64D863-9785-4681-9AE6-EDBDE793FFC0}" type="slidenum">
              <a:rPr lang="en-CA" altLang="en-US" sz="1200"/>
              <a:pPr>
                <a:spcBef>
                  <a:spcPct val="0"/>
                </a:spcBef>
                <a:buFontTx/>
                <a:buNone/>
              </a:pPr>
              <a:t>15</a:t>
            </a:fld>
            <a:endParaRPr lang="en-CA" altLang="en-US" sz="1200"/>
          </a:p>
        </p:txBody>
      </p:sp>
      <p:pic>
        <p:nvPicPr>
          <p:cNvPr id="28676" name="Picture 1">
            <a:extLst>
              <a:ext uri="{FF2B5EF4-FFF2-40B4-BE49-F238E27FC236}">
                <a16:creationId xmlns="" xmlns:a16="http://schemas.microsoft.com/office/drawing/2014/main" id="{DF091352-0376-412E-9AD2-0A3DF57576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3725" y="3233738"/>
            <a:ext cx="30083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8BE426C-B71F-4D77-AE2B-2A6B91E019B1}"/>
              </a:ext>
            </a:extLst>
          </p:cNvPr>
          <p:cNvSpPr>
            <a:spLocks noGrp="1"/>
          </p:cNvSpPr>
          <p:nvPr>
            <p:ph idx="1"/>
          </p:nvPr>
        </p:nvSpPr>
        <p:spPr/>
        <p:txBody>
          <a:bodyPr/>
          <a:lstStyle/>
          <a:p>
            <a:pPr marL="0" indent="0">
              <a:buNone/>
            </a:pPr>
            <a:r>
              <a:rPr lang="fr-FR" dirty="0"/>
              <a:t>« La seule véritable erreur est celle dont on n'apprend rien. »</a:t>
            </a:r>
          </a:p>
          <a:p>
            <a:pPr marL="0" indent="0">
              <a:buNone/>
            </a:pPr>
            <a:r>
              <a:rPr lang="fr-FR" dirty="0"/>
              <a:t>								Henry Ford</a:t>
            </a:r>
            <a:endParaRPr lang="en-CA" dirty="0"/>
          </a:p>
        </p:txBody>
      </p:sp>
      <p:sp>
        <p:nvSpPr>
          <p:cNvPr id="4" name="Slide Number Placeholder 3">
            <a:extLst>
              <a:ext uri="{FF2B5EF4-FFF2-40B4-BE49-F238E27FC236}">
                <a16:creationId xmlns="" xmlns:a16="http://schemas.microsoft.com/office/drawing/2014/main" id="{E3F5BEDB-5FE1-4B6E-BCCC-72FFA3569C55}"/>
              </a:ext>
            </a:extLst>
          </p:cNvPr>
          <p:cNvSpPr>
            <a:spLocks noGrp="1"/>
          </p:cNvSpPr>
          <p:nvPr>
            <p:ph type="sldNum" sz="quarter" idx="12"/>
          </p:nvPr>
        </p:nvSpPr>
        <p:spPr/>
        <p:txBody>
          <a:bodyPr/>
          <a:lstStyle/>
          <a:p>
            <a:fld id="{115A5FED-423D-40C1-BB36-050209DACB23}" type="slidenum">
              <a:rPr lang="en-CA" altLang="en-US" smtClean="0"/>
              <a:pPr/>
              <a:t>2</a:t>
            </a:fld>
            <a:endParaRPr lang="en-CA" altLang="en-US"/>
          </a:p>
        </p:txBody>
      </p:sp>
    </p:spTree>
    <p:extLst>
      <p:ext uri="{BB962C8B-B14F-4D97-AF65-F5344CB8AC3E}">
        <p14:creationId xmlns:p14="http://schemas.microsoft.com/office/powerpoint/2010/main" val="170381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8C156E2E-33BB-4793-9EA1-C31300E67CA8}"/>
              </a:ext>
            </a:extLst>
          </p:cNvPr>
          <p:cNvSpPr>
            <a:spLocks noGrp="1"/>
          </p:cNvSpPr>
          <p:nvPr>
            <p:ph type="title"/>
          </p:nvPr>
        </p:nvSpPr>
        <p:spPr>
          <a:xfrm>
            <a:off x="609600" y="1117600"/>
            <a:ext cx="10972800" cy="803275"/>
          </a:xfrm>
        </p:spPr>
        <p:txBody>
          <a:bodyPr/>
          <a:lstStyle/>
          <a:p>
            <a:r>
              <a:rPr lang="fr-CA">
                <a:latin typeface="Arial" panose="020B0604020202020204" pitchFamily="34" charset="0"/>
                <a:ea typeface="ＭＳ Ｐゴシック" panose="020B0600070205080204" pitchFamily="34" charset="-128"/>
                <a:cs typeface="Arial" panose="020B0604020202020204" pitchFamily="34" charset="0"/>
              </a:rPr>
              <a:t>Programme</a:t>
            </a:r>
          </a:p>
        </p:txBody>
      </p:sp>
      <p:sp>
        <p:nvSpPr>
          <p:cNvPr id="7171" name="Content Placeholder 2">
            <a:extLst>
              <a:ext uri="{FF2B5EF4-FFF2-40B4-BE49-F238E27FC236}">
                <a16:creationId xmlns="" xmlns:a16="http://schemas.microsoft.com/office/drawing/2014/main" id="{4F828C43-AA0A-423A-A71C-11C555D02473}"/>
              </a:ext>
            </a:extLst>
          </p:cNvPr>
          <p:cNvSpPr>
            <a:spLocks noGrp="1"/>
          </p:cNvSpPr>
          <p:nvPr>
            <p:ph idx="1"/>
          </p:nvPr>
        </p:nvSpPr>
        <p:spPr>
          <a:xfrm>
            <a:off x="609600" y="1920875"/>
            <a:ext cx="10972800" cy="4239293"/>
          </a:xfrm>
        </p:spPr>
        <p:txBody>
          <a:bodyPr/>
          <a:lstStyle/>
          <a:p>
            <a:r>
              <a:rPr lang="fr-CA" sz="2400" dirty="0">
                <a:latin typeface="Arial" panose="020B0604020202020204" pitchFamily="34" charset="0"/>
                <a:ea typeface="ＭＳ Ｐゴシック" panose="020B0600070205080204" pitchFamily="34" charset="-128"/>
                <a:cs typeface="Arial" panose="020B0604020202020204" pitchFamily="34" charset="0"/>
              </a:rPr>
              <a:t>Le but</a:t>
            </a:r>
          </a:p>
          <a:p>
            <a:r>
              <a:rPr lang="fr-CA" sz="2400" dirty="0">
                <a:latin typeface="Arial" panose="020B0604020202020204" pitchFamily="34" charset="0"/>
                <a:ea typeface="ＭＳ Ｐゴシック" panose="020B0600070205080204" pitchFamily="34" charset="-128"/>
                <a:cs typeface="Arial" panose="020B0604020202020204" pitchFamily="34" charset="0"/>
              </a:rPr>
              <a:t>Survol du Programme des leçons retenues du SMA(Mat)</a:t>
            </a:r>
          </a:p>
          <a:p>
            <a:r>
              <a:rPr lang="fr-CA" sz="2400" dirty="0">
                <a:latin typeface="Arial" panose="020B0604020202020204" pitchFamily="34" charset="0"/>
                <a:ea typeface="ＭＳ Ｐゴシック" panose="020B0600070205080204" pitchFamily="34" charset="-128"/>
                <a:cs typeface="Arial" panose="020B0604020202020204" pitchFamily="34" charset="0"/>
              </a:rPr>
              <a:t>Élaboration du Programme des leçons retenues</a:t>
            </a:r>
          </a:p>
          <a:p>
            <a:r>
              <a:rPr lang="fr-CA" sz="2400" dirty="0">
                <a:latin typeface="Arial" panose="020B0604020202020204" pitchFamily="34" charset="0"/>
                <a:ea typeface="ＭＳ Ｐゴシック" panose="020B0600070205080204" pitchFamily="34" charset="-128"/>
                <a:cs typeface="Arial" panose="020B0604020202020204" pitchFamily="34" charset="0"/>
              </a:rPr>
              <a:t>Qu’est-ce que le Système des leçons retenues de la Défense (SLRD)?</a:t>
            </a:r>
          </a:p>
          <a:p>
            <a:r>
              <a:rPr lang="fr-CA" sz="2400" dirty="0">
                <a:latin typeface="Arial" panose="020B0604020202020204" pitchFamily="34" charset="0"/>
                <a:ea typeface="ＭＳ Ｐゴシック" panose="020B0600070205080204" pitchFamily="34" charset="-128"/>
                <a:cs typeface="Arial" panose="020B0604020202020204" pitchFamily="34" charset="0"/>
              </a:rPr>
              <a:t>Survol des rôles et responsabilités du SLRD </a:t>
            </a:r>
          </a:p>
          <a:p>
            <a:r>
              <a:rPr lang="fr-CA" sz="2400" dirty="0">
                <a:latin typeface="Arial" panose="020B0604020202020204" pitchFamily="34" charset="0"/>
                <a:ea typeface="ＭＳ Ｐゴシック" panose="020B0600070205080204" pitchFamily="34" charset="-128"/>
                <a:cs typeface="Arial" panose="020B0604020202020204" pitchFamily="34" charset="0"/>
              </a:rPr>
              <a:t>Qu’est-ce que le café de la connaissance du SMA(Mat)?</a:t>
            </a:r>
          </a:p>
          <a:p>
            <a:r>
              <a:rPr lang="fr-CA" sz="2400" dirty="0">
                <a:latin typeface="Arial" panose="020B0604020202020204" pitchFamily="34" charset="0"/>
                <a:ea typeface="ＭＳ Ｐゴシック" panose="020B0600070205080204" pitchFamily="34" charset="-128"/>
                <a:cs typeface="Arial" panose="020B0604020202020204" pitchFamily="34" charset="0"/>
              </a:rPr>
              <a:t>Qu’est-ce que la boîte à suggestions virtuelle?</a:t>
            </a:r>
          </a:p>
          <a:p>
            <a:r>
              <a:rPr lang="fr-CA" sz="2400" dirty="0">
                <a:latin typeface="Arial" panose="020B0604020202020204" pitchFamily="34" charset="0"/>
                <a:ea typeface="ＭＳ Ｐゴシック" panose="020B0600070205080204" pitchFamily="34" charset="-128"/>
                <a:cs typeface="Arial" panose="020B0604020202020204" pitchFamily="34" charset="0"/>
              </a:rPr>
              <a:t>Qu’est-ce que le sondage de départ?</a:t>
            </a:r>
          </a:p>
          <a:p>
            <a:r>
              <a:rPr lang="fr-CA" sz="2400" dirty="0">
                <a:latin typeface="Arial" panose="020B0604020202020204" pitchFamily="34" charset="0"/>
                <a:ea typeface="ＭＳ Ｐゴシック" panose="020B0600070205080204" pitchFamily="34" charset="-128"/>
                <a:cs typeface="Arial" panose="020B0604020202020204" pitchFamily="34" charset="0"/>
              </a:rPr>
              <a:t>Principaux défis et possibilités</a:t>
            </a:r>
          </a:p>
          <a:p>
            <a:endParaRPr lang="en-CA"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CA"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CA"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CA"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 xmlns:a16="http://schemas.microsoft.com/office/drawing/2014/main" id="{BEA3BA89-874F-4BA6-9619-E829FB4277E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82776A-8E73-4336-ABAE-7599B08E7CED}" type="slidenum">
              <a:rPr lang="en-CA" altLang="en-US">
                <a:solidFill>
                  <a:srgbClr val="000000"/>
                </a:solidFill>
              </a:rPr>
              <a:pPr/>
              <a:t>3</a:t>
            </a:fld>
            <a:endParaRPr lang="en-CA" altLang="en-US">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102CAF2D-898C-4B88-BD18-EB7B98E703D6}"/>
              </a:ext>
            </a:extLst>
          </p:cNvPr>
          <p:cNvSpPr>
            <a:spLocks noGrp="1"/>
          </p:cNvSpPr>
          <p:nvPr>
            <p:ph type="title"/>
          </p:nvPr>
        </p:nvSpPr>
        <p:spPr/>
        <p:txBody>
          <a:bodyPr/>
          <a:lstStyle/>
          <a:p>
            <a:r>
              <a:rPr lang="fr-CA" dirty="0">
                <a:latin typeface="Arial" panose="020B0604020202020204" pitchFamily="34" charset="0"/>
                <a:ea typeface="ＭＳ Ｐゴシック" panose="020B0600070205080204" pitchFamily="34" charset="-128"/>
                <a:cs typeface="Arial" panose="020B0604020202020204" pitchFamily="34" charset="0"/>
              </a:rPr>
              <a:t>Le BUT</a:t>
            </a:r>
          </a:p>
        </p:txBody>
      </p:sp>
      <p:sp>
        <p:nvSpPr>
          <p:cNvPr id="3" name="Content Placeholder 2">
            <a:extLst>
              <a:ext uri="{FF2B5EF4-FFF2-40B4-BE49-F238E27FC236}">
                <a16:creationId xmlns="" xmlns:a16="http://schemas.microsoft.com/office/drawing/2014/main" id="{8182F1AD-F624-4C89-A915-5976006DE7A9}"/>
              </a:ext>
            </a:extLst>
          </p:cNvPr>
          <p:cNvSpPr>
            <a:spLocks noGrp="1"/>
          </p:cNvSpPr>
          <p:nvPr>
            <p:ph idx="1"/>
          </p:nvPr>
        </p:nvSpPr>
        <p:spPr/>
        <p:txBody>
          <a:bodyPr/>
          <a:lstStyle/>
          <a:p>
            <a:pPr marL="0" indent="0">
              <a:buFont typeface="Arial" panose="020B0604020202020204" pitchFamily="34" charset="0"/>
              <a:buNone/>
              <a:defRPr/>
            </a:pPr>
            <a:r>
              <a:rPr lang="fr-CA"/>
              <a:t>La présentation d’aujourd’hui a pour but d’offrir à la communauté de gestion de projet un survol du Programme des leçons retenues du SMA(Mat) et d’expliquer les nouvelles initiatives à l’appui de la collecte des leçons retenues et de l’amélioration continue. </a:t>
            </a:r>
          </a:p>
          <a:p>
            <a:pPr>
              <a:defRPr/>
            </a:pPr>
            <a:endParaRPr lang="en-CA" dirty="0"/>
          </a:p>
        </p:txBody>
      </p:sp>
      <p:sp>
        <p:nvSpPr>
          <p:cNvPr id="4" name="Slide Number Placeholder 3">
            <a:extLst>
              <a:ext uri="{FF2B5EF4-FFF2-40B4-BE49-F238E27FC236}">
                <a16:creationId xmlns="" xmlns:a16="http://schemas.microsoft.com/office/drawing/2014/main" id="{24D46F6D-6097-4A9B-8341-6D14A1259F6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EE64B0-8BC7-41D3-B327-8669664B585F}" type="slidenum">
              <a:rPr lang="en-CA" altLang="en-US">
                <a:solidFill>
                  <a:srgbClr val="000000"/>
                </a:solidFill>
              </a:rPr>
              <a:pPr/>
              <a:t>4</a:t>
            </a:fld>
            <a:endParaRPr lang="en-CA" altLang="en-US">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E6554D7F-7CA6-45B9-9908-1710DDE18760}"/>
              </a:ext>
            </a:extLst>
          </p:cNvPr>
          <p:cNvSpPr>
            <a:spLocks noGrp="1"/>
          </p:cNvSpPr>
          <p:nvPr>
            <p:ph type="title"/>
          </p:nvPr>
        </p:nvSpPr>
        <p:spPr>
          <a:xfrm>
            <a:off x="323850" y="911225"/>
            <a:ext cx="10972800" cy="914400"/>
          </a:xfrm>
        </p:spPr>
        <p:txBody>
          <a:bodyPr/>
          <a:lstStyle/>
          <a:p>
            <a:r>
              <a:rPr lang="fr-CA" dirty="0">
                <a:latin typeface="Arial" panose="020B0604020202020204" pitchFamily="34" charset="0"/>
                <a:ea typeface="ＭＳ Ｐゴシック" panose="020B0600070205080204" pitchFamily="34" charset="-128"/>
                <a:cs typeface="Arial" panose="020B0604020202020204" pitchFamily="34" charset="0"/>
              </a:rPr>
              <a:t>Survol du Programme des leçons retenues</a:t>
            </a:r>
          </a:p>
        </p:txBody>
      </p:sp>
      <p:sp>
        <p:nvSpPr>
          <p:cNvPr id="3" name="Content Placeholder 2">
            <a:extLst>
              <a:ext uri="{FF2B5EF4-FFF2-40B4-BE49-F238E27FC236}">
                <a16:creationId xmlns="" xmlns:a16="http://schemas.microsoft.com/office/drawing/2014/main" id="{114F1E8E-1A1F-4878-BCFB-7A7A43BA84FC}"/>
              </a:ext>
            </a:extLst>
          </p:cNvPr>
          <p:cNvSpPr>
            <a:spLocks noGrp="1"/>
          </p:cNvSpPr>
          <p:nvPr>
            <p:ph idx="1"/>
          </p:nvPr>
        </p:nvSpPr>
        <p:spPr>
          <a:xfrm>
            <a:off x="323850" y="1498599"/>
            <a:ext cx="11771313" cy="5222875"/>
          </a:xfrm>
        </p:spPr>
        <p:txBody>
          <a:bodyPr/>
          <a:lstStyle/>
          <a:p>
            <a:pPr marL="0" indent="0">
              <a:buFont typeface="Arial" panose="020B0604020202020204" pitchFamily="34" charset="0"/>
              <a:buNone/>
              <a:defRPr/>
            </a:pPr>
            <a:r>
              <a:rPr lang="fr-CA" sz="1700" b="1" dirty="0"/>
              <a:t>Orientation stratégique :</a:t>
            </a:r>
          </a:p>
          <a:p>
            <a:pPr>
              <a:defRPr/>
            </a:pPr>
            <a:r>
              <a:rPr lang="fr-CA" sz="1700"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3"/>
              </a:rPr>
              <a:t>DOAD 8010-0</a:t>
            </a:r>
            <a:r>
              <a:rPr lang="fr-CA" sz="17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Leçons retenues (LR) : l’ensemble du MDN et des FAC ont pour mandat d’appuyer le programme des LR</a:t>
            </a:r>
          </a:p>
          <a:p>
            <a:pPr>
              <a:defRPr/>
            </a:pPr>
            <a:r>
              <a:rPr lang="fr-CA" sz="1700" dirty="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4"/>
              </a:rPr>
              <a:t>PIFC  A2 - Leçons retenues</a:t>
            </a:r>
            <a:r>
              <a:rPr lang="fr-CA" sz="17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 explique le processus des LR</a:t>
            </a:r>
          </a:p>
          <a:p>
            <a:pPr>
              <a:defRPr/>
            </a:pPr>
            <a:r>
              <a:rPr lang="fr-CA" sz="1700" dirty="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5"/>
              </a:rPr>
              <a:t>IGM 1-48, Programme des leçons retenues</a:t>
            </a:r>
            <a:r>
              <a:rPr lang="fr-CA" sz="17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 </a:t>
            </a:r>
            <a:r>
              <a:rPr lang="fr-CA" sz="1700" dirty="0"/>
              <a:t>décrit la façon dont le programme des LR doit être géré au sein du Groupe des matériels.</a:t>
            </a:r>
          </a:p>
          <a:p>
            <a:pPr marL="0" indent="0">
              <a:buFont typeface="Arial" panose="020B0604020202020204" pitchFamily="34" charset="0"/>
              <a:buNone/>
              <a:defRPr/>
            </a:pPr>
            <a:endParaRPr lang="en-CA" sz="7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defRPr/>
            </a:pPr>
            <a:r>
              <a:rPr lang="fr-CA" sz="1700" b="1" dirty="0"/>
              <a:t>Avantages :</a:t>
            </a:r>
          </a:p>
          <a:p>
            <a:pPr>
              <a:defRPr/>
            </a:pPr>
            <a:r>
              <a:rPr lang="fr-CA" sz="1700" dirty="0"/>
              <a:t>Améliorer les pratiques, les processus et les outils existants selon </a:t>
            </a:r>
          </a:p>
          <a:p>
            <a:pPr marL="0" indent="0">
              <a:buFont typeface="Arial" panose="020B0604020202020204" pitchFamily="34" charset="0"/>
              <a:buNone/>
              <a:defRPr/>
            </a:pPr>
            <a:r>
              <a:rPr lang="fr-CA" sz="1700" dirty="0"/>
              <a:t>      l’expérience des leçons retenues et les pratiques exemplaires</a:t>
            </a:r>
          </a:p>
          <a:p>
            <a:pPr>
              <a:defRPr/>
            </a:pPr>
            <a:r>
              <a:rPr lang="fr-CA" sz="1700" dirty="0"/>
              <a:t>Mettre à profit </a:t>
            </a:r>
            <a:r>
              <a:rPr lang="fr-CA" sz="1700" dirty="0">
                <a:solidFill>
                  <a:prstClr val="black"/>
                </a:solidFill>
              </a:rPr>
              <a:t>l’expertise </a:t>
            </a:r>
            <a:r>
              <a:rPr lang="fr-CA" sz="1700" dirty="0"/>
              <a:t>pour améliorer l’efficacité, éviter la répétition </a:t>
            </a:r>
          </a:p>
          <a:p>
            <a:pPr marL="0" indent="0">
              <a:buNone/>
              <a:defRPr/>
            </a:pPr>
            <a:r>
              <a:rPr lang="fr-CA" sz="1700" dirty="0"/>
              <a:t>      d’erreurs et réduire les coûts</a:t>
            </a:r>
          </a:p>
          <a:p>
            <a:pPr>
              <a:defRPr/>
            </a:pPr>
            <a:r>
              <a:rPr lang="fr-CA" sz="1700" dirty="0"/>
              <a:t>Cerner les problèmes qui doivent être réglés.</a:t>
            </a:r>
          </a:p>
          <a:p>
            <a:pPr marL="0" indent="0">
              <a:buFont typeface="Arial" panose="020B0604020202020204" pitchFamily="34" charset="0"/>
              <a:buNone/>
              <a:defRPr/>
            </a:pPr>
            <a:endParaRPr lang="en-CA" sz="700" dirty="0"/>
          </a:p>
          <a:p>
            <a:pPr marL="0" indent="0">
              <a:buFont typeface="Arial" panose="020B0604020202020204" pitchFamily="34" charset="0"/>
              <a:buNone/>
              <a:defRPr/>
            </a:pPr>
            <a:r>
              <a:rPr lang="fr-CA" sz="1700" b="1" dirty="0"/>
              <a:t>Appuie : </a:t>
            </a:r>
            <a:r>
              <a:rPr lang="fr-CA" sz="1700" dirty="0"/>
              <a:t>La collecte, le stockage et la communication des leçons retenues </a:t>
            </a:r>
          </a:p>
          <a:p>
            <a:pPr marL="0" indent="0">
              <a:buFont typeface="Arial" panose="020B0604020202020204" pitchFamily="34" charset="0"/>
              <a:buNone/>
              <a:defRPr/>
            </a:pPr>
            <a:r>
              <a:rPr lang="fr-CA" sz="1700" dirty="0"/>
              <a:t>dans l’ensemble du Ministère. </a:t>
            </a:r>
          </a:p>
          <a:p>
            <a:pPr marL="0" indent="0">
              <a:buFont typeface="Arial" panose="020B0604020202020204" pitchFamily="34" charset="0"/>
              <a:buNone/>
              <a:defRPr/>
            </a:pPr>
            <a:endParaRPr lang="en-CA" sz="700" dirty="0"/>
          </a:p>
          <a:p>
            <a:pPr marL="0" indent="0">
              <a:buFont typeface="Arial" panose="020B0604020202020204" pitchFamily="34" charset="0"/>
              <a:buNone/>
              <a:defRPr/>
            </a:pPr>
            <a:r>
              <a:rPr lang="fr-CA" sz="1700" b="1" dirty="0"/>
              <a:t>Outil : </a:t>
            </a:r>
            <a:r>
              <a:rPr lang="fr-CA" sz="1700" dirty="0">
                <a:hlinkClick r:id="rId6"/>
              </a:rPr>
              <a:t>Système des leçons retenues de la Défense</a:t>
            </a:r>
            <a:r>
              <a:rPr lang="fr-CA" sz="1700" dirty="0"/>
              <a:t> (SLRD)</a:t>
            </a:r>
          </a:p>
          <a:p>
            <a:pPr>
              <a:defRPr/>
            </a:pPr>
            <a:endParaRPr lang="en-CA" sz="2000" dirty="0"/>
          </a:p>
        </p:txBody>
      </p:sp>
      <p:sp>
        <p:nvSpPr>
          <p:cNvPr id="4" name="Slide Number Placeholder 3">
            <a:extLst>
              <a:ext uri="{FF2B5EF4-FFF2-40B4-BE49-F238E27FC236}">
                <a16:creationId xmlns="" xmlns:a16="http://schemas.microsoft.com/office/drawing/2014/main" id="{FEF2653E-BCB0-44D8-A62D-1656C3B2B6E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558EBC-88B4-409F-A3DA-D13DAF11EAA4}" type="slidenum">
              <a:rPr lang="en-CA" altLang="en-US">
                <a:solidFill>
                  <a:srgbClr val="000000"/>
                </a:solidFill>
              </a:rPr>
              <a:pPr/>
              <a:t>5</a:t>
            </a:fld>
            <a:endParaRPr lang="en-CA" altLang="en-US">
              <a:solidFill>
                <a:srgbClr val="000000"/>
              </a:solidFill>
            </a:endParaRPr>
          </a:p>
        </p:txBody>
      </p:sp>
      <p:pic>
        <p:nvPicPr>
          <p:cNvPr id="5" name="Picture 4">
            <a:extLst>
              <a:ext uri="{FF2B5EF4-FFF2-40B4-BE49-F238E27FC236}">
                <a16:creationId xmlns="" xmlns:a16="http://schemas.microsoft.com/office/drawing/2014/main" id="{244C7765-3FAC-4119-BA65-D56F223947AA}"/>
              </a:ext>
            </a:extLst>
          </p:cNvPr>
          <p:cNvPicPr>
            <a:picLocks noChangeAspect="1"/>
          </p:cNvPicPr>
          <p:nvPr/>
        </p:nvPicPr>
        <p:blipFill>
          <a:blip r:embed="rId7"/>
          <a:stretch>
            <a:fillRect/>
          </a:stretch>
        </p:blipFill>
        <p:spPr>
          <a:xfrm>
            <a:off x="7610357" y="3479660"/>
            <a:ext cx="4484806" cy="24671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CAD8405D-6F17-479D-A8B3-4997B6ADDF91}"/>
              </a:ext>
            </a:extLst>
          </p:cNvPr>
          <p:cNvSpPr>
            <a:spLocks noGrp="1"/>
          </p:cNvSpPr>
          <p:nvPr>
            <p:ph type="title"/>
          </p:nvPr>
        </p:nvSpPr>
        <p:spPr/>
        <p:txBody>
          <a:bodyPr/>
          <a:lstStyle/>
          <a:p>
            <a:r>
              <a:rPr lang="fr-CA">
                <a:latin typeface="Arial" panose="020B0604020202020204" pitchFamily="34" charset="0"/>
                <a:ea typeface="ＭＳ Ｐゴシック" panose="020B0600070205080204" pitchFamily="34" charset="-128"/>
                <a:cs typeface="Arial" panose="020B0604020202020204" pitchFamily="34" charset="0"/>
              </a:rPr>
              <a:t>Élaboration du Programme des leçons retenues (LR)</a:t>
            </a:r>
          </a:p>
        </p:txBody>
      </p:sp>
      <p:sp>
        <p:nvSpPr>
          <p:cNvPr id="12291" name="Content Placeholder 2">
            <a:extLst>
              <a:ext uri="{FF2B5EF4-FFF2-40B4-BE49-F238E27FC236}">
                <a16:creationId xmlns="" xmlns:a16="http://schemas.microsoft.com/office/drawing/2014/main" id="{0437FBE8-001C-490C-AE2D-A216D835EBFF}"/>
              </a:ext>
            </a:extLst>
          </p:cNvPr>
          <p:cNvSpPr>
            <a:spLocks noGrp="1"/>
          </p:cNvSpPr>
          <p:nvPr>
            <p:ph idx="1"/>
          </p:nvPr>
        </p:nvSpPr>
        <p:spPr>
          <a:xfrm>
            <a:off x="609600" y="1804988"/>
            <a:ext cx="10748963" cy="3657600"/>
          </a:xfrm>
        </p:spPr>
        <p:txBody>
          <a:bodyPr/>
          <a:lstStyle/>
          <a:p>
            <a:r>
              <a:rPr lang="fr-CA" sz="2300" dirty="0">
                <a:latin typeface="Arial" panose="020B0604020202020204" pitchFamily="34" charset="0"/>
                <a:ea typeface="ＭＳ Ｐゴシック" panose="020B0600070205080204" pitchFamily="34" charset="-128"/>
                <a:cs typeface="Arial" panose="020B0604020202020204" pitchFamily="34" charset="0"/>
              </a:rPr>
              <a:t>Nous avons obtenu l’adhésion de la haute direction et des N2 pour l’intégration des leçons retenues dans les pratiques exemplaires du Groupe des matériels</a:t>
            </a:r>
          </a:p>
          <a:p>
            <a:r>
              <a:rPr lang="fr-CA" sz="2300" dirty="0">
                <a:latin typeface="Arial" panose="020B0604020202020204" pitchFamily="34" charset="0"/>
                <a:ea typeface="ＭＳ Ｐゴシック" panose="020B0600070205080204" pitchFamily="34" charset="-128"/>
                <a:cs typeface="Arial" panose="020B0604020202020204" pitchFamily="34" charset="0"/>
              </a:rPr>
              <a:t>Nous avons mis sur pied un Comité de surveillance de la gestion des connaissances composé entre autres de représentants des N2 aux fins de consultation et de discussion de nouveaux concepts pour appuyer le programme</a:t>
            </a:r>
          </a:p>
          <a:p>
            <a:r>
              <a:rPr lang="fr-CA" sz="2300" dirty="0">
                <a:latin typeface="Arial" panose="020B0604020202020204" pitchFamily="34" charset="0"/>
                <a:ea typeface="ＭＳ Ｐゴシック" panose="020B0600070205080204" pitchFamily="34" charset="-128"/>
                <a:cs typeface="Arial" panose="020B0604020202020204" pitchFamily="34" charset="0"/>
              </a:rPr>
              <a:t>Nous avons adopté le </a:t>
            </a:r>
            <a:r>
              <a:rPr lang="fr-CA" sz="2300" b="1" dirty="0">
                <a:latin typeface="Arial" panose="020B0604020202020204" pitchFamily="34" charset="0"/>
                <a:ea typeface="ＭＳ Ｐゴシック" panose="020B0600070205080204" pitchFamily="34" charset="-128"/>
                <a:cs typeface="Arial" panose="020B0604020202020204" pitchFamily="34" charset="0"/>
                <a:hlinkClick r:id="rId3"/>
              </a:rPr>
              <a:t>Système des leçons retenues de la Défense</a:t>
            </a:r>
            <a:r>
              <a:rPr lang="fr-CA" sz="2300" dirty="0">
                <a:latin typeface="Arial" panose="020B0604020202020204" pitchFamily="34" charset="0"/>
                <a:ea typeface="ＭＳ Ｐゴシック" panose="020B0600070205080204" pitchFamily="34" charset="-128"/>
                <a:cs typeface="Arial" panose="020B0604020202020204" pitchFamily="34" charset="0"/>
              </a:rPr>
              <a:t> comme outil pour recueillir, stocker et communiquer les LR dans l’ensemble du ministère. </a:t>
            </a:r>
          </a:p>
          <a:p>
            <a:r>
              <a:rPr lang="fr-CA" sz="2300" dirty="0">
                <a:latin typeface="Arial" panose="020B0604020202020204" pitchFamily="34" charset="0"/>
                <a:ea typeface="ＭＳ Ｐゴシック" panose="020B0600070205080204" pitchFamily="34" charset="-128"/>
                <a:cs typeface="Arial" panose="020B0604020202020204" pitchFamily="34" charset="0"/>
              </a:rPr>
              <a:t>Nous avons établi une politique et du matériel de formation et offrons des séances de formation pour appuyer l’acclimatation au SLRD</a:t>
            </a:r>
          </a:p>
          <a:p>
            <a:r>
              <a:rPr lang="fr-CA" sz="2300" dirty="0">
                <a:latin typeface="Arial" panose="020B0604020202020204" pitchFamily="34" charset="0"/>
                <a:ea typeface="ＭＳ Ｐゴシック" panose="020B0600070205080204" pitchFamily="34" charset="-128"/>
                <a:cs typeface="Arial" panose="020B0604020202020204" pitchFamily="34" charset="0"/>
              </a:rPr>
              <a:t>Nous avons établi des plateformes de communication de l’information pour fournir aux intervenants des mises à jour continues sur les initiatives</a:t>
            </a:r>
          </a:p>
        </p:txBody>
      </p:sp>
      <p:sp>
        <p:nvSpPr>
          <p:cNvPr id="4" name="Slide Number Placeholder 3">
            <a:extLst>
              <a:ext uri="{FF2B5EF4-FFF2-40B4-BE49-F238E27FC236}">
                <a16:creationId xmlns="" xmlns:a16="http://schemas.microsoft.com/office/drawing/2014/main" id="{1C3B114B-C57E-413F-9E03-6AC31B13CCF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F83B8A-C4C2-472A-9B41-3001D162379C}" type="slidenum">
              <a:rPr lang="en-CA" altLang="en-US">
                <a:solidFill>
                  <a:srgbClr val="000000"/>
                </a:solidFill>
              </a:rPr>
              <a:pPr/>
              <a:t>6</a:t>
            </a:fld>
            <a:endParaRPr lang="en-CA" altLang="en-US">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FE6506D6-2518-4B60-A310-4071657218DB}"/>
              </a:ext>
            </a:extLst>
          </p:cNvPr>
          <p:cNvSpPr>
            <a:spLocks noGrp="1"/>
          </p:cNvSpPr>
          <p:nvPr>
            <p:ph type="title"/>
          </p:nvPr>
        </p:nvSpPr>
        <p:spPr>
          <a:xfrm>
            <a:off x="609600" y="1081668"/>
            <a:ext cx="10972800" cy="975732"/>
          </a:xfrm>
        </p:spPr>
        <p:txBody>
          <a:bodyPr>
            <a:normAutofit/>
          </a:bodyPr>
          <a:lstStyle/>
          <a:p>
            <a:r>
              <a:rPr lang="fr-CA" dirty="0">
                <a:latin typeface="Arial" panose="020B0604020202020204" pitchFamily="34" charset="0"/>
                <a:ea typeface="ＭＳ Ｐゴシック" panose="020B0600070205080204" pitchFamily="34" charset="-128"/>
                <a:cs typeface="Arial" panose="020B0604020202020204" pitchFamily="34" charset="0"/>
              </a:rPr>
              <a:t>Qu’est-ce que le Système des leçons retenues de la Défense (SLRD)?</a:t>
            </a:r>
          </a:p>
        </p:txBody>
      </p:sp>
      <p:sp>
        <p:nvSpPr>
          <p:cNvPr id="14340" name="Slide Number Placeholder 3">
            <a:extLst>
              <a:ext uri="{FF2B5EF4-FFF2-40B4-BE49-F238E27FC236}">
                <a16:creationId xmlns="" xmlns:a16="http://schemas.microsoft.com/office/drawing/2014/main" id="{77D99554-2BAE-4D11-BF5D-D2D2DCACFA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069A27B7-55BB-40E6-9F9D-584CC140DC4C}" type="slidenum">
              <a:rPr lang="en-CA" altLang="en-US" sz="1200"/>
              <a:pPr>
                <a:spcBef>
                  <a:spcPct val="0"/>
                </a:spcBef>
                <a:buFontTx/>
                <a:buNone/>
              </a:pPr>
              <a:t>7</a:t>
            </a:fld>
            <a:endParaRPr lang="en-CA" altLang="en-US" sz="1200"/>
          </a:p>
        </p:txBody>
      </p:sp>
      <p:sp>
        <p:nvSpPr>
          <p:cNvPr id="14342" name="TextBox 1">
            <a:extLst>
              <a:ext uri="{FF2B5EF4-FFF2-40B4-BE49-F238E27FC236}">
                <a16:creationId xmlns="" xmlns:a16="http://schemas.microsoft.com/office/drawing/2014/main" id="{F6AF3220-82B6-47F9-926A-32211D3705B9}"/>
              </a:ext>
            </a:extLst>
          </p:cNvPr>
          <p:cNvSpPr txBox="1">
            <a:spLocks noChangeArrowheads="1"/>
          </p:cNvSpPr>
          <p:nvPr/>
        </p:nvSpPr>
        <p:spPr bwMode="auto">
          <a:xfrm>
            <a:off x="3353806" y="1907671"/>
            <a:ext cx="5484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fr-CA" sz="3600" b="1" dirty="0">
                <a:solidFill>
                  <a:schemeClr val="tx1"/>
                </a:solidFill>
                <a:hlinkClick r:id="rId3"/>
              </a:rPr>
              <a:t>VIDÉO SUR LE SLRD</a:t>
            </a:r>
          </a:p>
        </p:txBody>
      </p:sp>
      <p:pic>
        <p:nvPicPr>
          <p:cNvPr id="3" name="Picture 2">
            <a:extLst>
              <a:ext uri="{FF2B5EF4-FFF2-40B4-BE49-F238E27FC236}">
                <a16:creationId xmlns="" xmlns:a16="http://schemas.microsoft.com/office/drawing/2014/main" id="{8DC86FEF-8D8A-4E19-84A5-B0FC97408E72}"/>
              </a:ext>
            </a:extLst>
          </p:cNvPr>
          <p:cNvPicPr>
            <a:picLocks noChangeAspect="1"/>
          </p:cNvPicPr>
          <p:nvPr/>
        </p:nvPicPr>
        <p:blipFill>
          <a:blip r:embed="rId4"/>
          <a:stretch>
            <a:fillRect/>
          </a:stretch>
        </p:blipFill>
        <p:spPr>
          <a:xfrm>
            <a:off x="2181725" y="2670061"/>
            <a:ext cx="7459579" cy="41035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FA8AA0A7-8CBB-4033-AB36-8A695DD2E694}"/>
              </a:ext>
            </a:extLst>
          </p:cNvPr>
          <p:cNvSpPr>
            <a:spLocks noGrp="1"/>
          </p:cNvSpPr>
          <p:nvPr>
            <p:ph type="title"/>
          </p:nvPr>
        </p:nvSpPr>
        <p:spPr/>
        <p:txBody>
          <a:bodyPr>
            <a:normAutofit fontScale="90000"/>
          </a:bodyPr>
          <a:lstStyle/>
          <a:p>
            <a:r>
              <a:rPr lang="fr-CA">
                <a:latin typeface="Arial" panose="020B0604020202020204" pitchFamily="34" charset="0"/>
                <a:ea typeface="ＭＳ Ｐゴシック" panose="020B0600070205080204" pitchFamily="34" charset="-128"/>
                <a:cs typeface="Arial" panose="020B0604020202020204" pitchFamily="34" charset="0"/>
              </a:rPr>
              <a:t>Responsabilités du coordonnateur/de la coordonnatrice des leçons retenues (CLR) :</a:t>
            </a:r>
          </a:p>
        </p:txBody>
      </p:sp>
      <p:sp>
        <p:nvSpPr>
          <p:cNvPr id="16387" name="Content Placeholder 2">
            <a:extLst>
              <a:ext uri="{FF2B5EF4-FFF2-40B4-BE49-F238E27FC236}">
                <a16:creationId xmlns="" xmlns:a16="http://schemas.microsoft.com/office/drawing/2014/main" id="{F8572E99-44B1-4966-A47E-E6C938D41904}"/>
              </a:ext>
            </a:extLst>
          </p:cNvPr>
          <p:cNvSpPr>
            <a:spLocks noGrp="1"/>
          </p:cNvSpPr>
          <p:nvPr>
            <p:ph idx="1"/>
          </p:nvPr>
        </p:nvSpPr>
        <p:spPr>
          <a:xfrm>
            <a:off x="609600" y="2057400"/>
            <a:ext cx="10972800" cy="4064000"/>
          </a:xfrm>
        </p:spPr>
        <p:txBody>
          <a:bodyPr/>
          <a:lstStyle/>
          <a:p>
            <a:r>
              <a:rPr lang="fr-CA" sz="2300" dirty="0">
                <a:latin typeface="Arial" panose="020B0604020202020204" pitchFamily="34" charset="0"/>
                <a:ea typeface="ＭＳ Ｐゴシック" panose="020B0600070205080204" pitchFamily="34" charset="-128"/>
                <a:cs typeface="Arial" panose="020B0604020202020204" pitchFamily="34" charset="0"/>
              </a:rPr>
              <a:t>Gérer et promouvoir le Programme des leçons retenues. </a:t>
            </a:r>
          </a:p>
          <a:p>
            <a:r>
              <a:rPr lang="fr-CA" sz="2300" dirty="0">
                <a:latin typeface="Arial" panose="020B0604020202020204" pitchFamily="34" charset="0"/>
                <a:ea typeface="ＭＳ Ｐゴシック" panose="020B0600070205080204" pitchFamily="34" charset="-128"/>
                <a:cs typeface="Arial" panose="020B0604020202020204" pitchFamily="34" charset="0"/>
              </a:rPr>
              <a:t>Examiner les observations entrées dans le SLRD (y compris les documents de soutien).</a:t>
            </a:r>
          </a:p>
          <a:p>
            <a:r>
              <a:rPr lang="fr-CA" sz="2300" dirty="0">
                <a:latin typeface="Arial" panose="020B0604020202020204" pitchFamily="34" charset="0"/>
                <a:ea typeface="ＭＳ Ｐゴシック" panose="020B0600070205080204" pitchFamily="34" charset="-128"/>
                <a:cs typeface="Arial" panose="020B0604020202020204" pitchFamily="34" charset="0"/>
              </a:rPr>
              <a:t>Approuver ou rejeter les observations aux fins de publication dans le SLRD. </a:t>
            </a:r>
          </a:p>
          <a:p>
            <a:r>
              <a:rPr lang="fr-CA" sz="2300" dirty="0">
                <a:latin typeface="Arial" panose="020B0604020202020204" pitchFamily="34" charset="0"/>
                <a:ea typeface="ＭＳ Ｐゴシック" panose="020B0600070205080204" pitchFamily="34" charset="-128"/>
                <a:cs typeface="Arial" panose="020B0604020202020204" pitchFamily="34" charset="0"/>
              </a:rPr>
              <a:t>Créer des rapports de constatation de leçon (RCL), ce qui comprend la formulation de recommandations claires et valables et l’affectation de l’autorité d’examen appropriée. </a:t>
            </a:r>
          </a:p>
          <a:p>
            <a:r>
              <a:rPr lang="fr-CA" sz="2300" dirty="0">
                <a:latin typeface="Arial" panose="020B0604020202020204" pitchFamily="34" charset="0"/>
                <a:ea typeface="ＭＳ Ｐゴシック" panose="020B0600070205080204" pitchFamily="34" charset="-128"/>
                <a:cs typeface="Arial" panose="020B0604020202020204" pitchFamily="34" charset="0"/>
              </a:rPr>
              <a:t>Consulter des experts pour améliorer le contenu des RCL et des documents de soutien. </a:t>
            </a:r>
          </a:p>
          <a:p>
            <a:r>
              <a:rPr lang="fr-CA" sz="2300" dirty="0">
                <a:latin typeface="Arial" panose="020B0604020202020204" pitchFamily="34" charset="0"/>
                <a:ea typeface="ＭＳ Ｐゴシック" panose="020B0600070205080204" pitchFamily="34" charset="-128"/>
                <a:cs typeface="Arial" panose="020B0604020202020204" pitchFamily="34" charset="0"/>
              </a:rPr>
              <a:t>Surveiller et suivre les progrès des leçons retenues et des changements de N2.</a:t>
            </a:r>
          </a:p>
          <a:p>
            <a:r>
              <a:rPr lang="fr-CA" sz="2300" dirty="0">
                <a:latin typeface="Arial" panose="020B0604020202020204" pitchFamily="34" charset="0"/>
                <a:ea typeface="ＭＳ Ｐゴシック" panose="020B0600070205080204" pitchFamily="34" charset="-128"/>
                <a:cs typeface="Arial" panose="020B0604020202020204" pitchFamily="34" charset="0"/>
              </a:rPr>
              <a:t>Participer à la communauté de pratique des leçons retenues.</a:t>
            </a:r>
          </a:p>
        </p:txBody>
      </p:sp>
      <p:sp>
        <p:nvSpPr>
          <p:cNvPr id="4" name="Slide Number Placeholder 3">
            <a:extLst>
              <a:ext uri="{FF2B5EF4-FFF2-40B4-BE49-F238E27FC236}">
                <a16:creationId xmlns="" xmlns:a16="http://schemas.microsoft.com/office/drawing/2014/main" id="{D3BE4752-DD3F-49A4-9B9D-39C8AE3E9B8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C28182-64F1-4DBA-B4B1-95BAF6D78978}" type="slidenum">
              <a:rPr lang="en-CA" altLang="en-US">
                <a:solidFill>
                  <a:srgbClr val="000000"/>
                </a:solidFill>
              </a:rPr>
              <a:pPr/>
              <a:t>8</a:t>
            </a:fld>
            <a:endParaRPr lang="en-CA" alt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DDCDEFB2-A495-4523-812E-83669775FD0E}"/>
              </a:ext>
            </a:extLst>
          </p:cNvPr>
          <p:cNvSpPr>
            <a:spLocks noGrp="1"/>
          </p:cNvSpPr>
          <p:nvPr>
            <p:ph type="title"/>
          </p:nvPr>
        </p:nvSpPr>
        <p:spPr/>
        <p:txBody>
          <a:bodyPr/>
          <a:lstStyle/>
          <a:p>
            <a:r>
              <a:rPr lang="fr-CA">
                <a:latin typeface="Arial" panose="020B0604020202020204" pitchFamily="34" charset="0"/>
                <a:ea typeface="ＭＳ Ｐゴシック" panose="020B0600070205080204" pitchFamily="34" charset="-128"/>
                <a:cs typeface="Arial" panose="020B0604020202020204" pitchFamily="34" charset="0"/>
              </a:rPr>
              <a:t>Processus d’observation</a:t>
            </a:r>
          </a:p>
        </p:txBody>
      </p:sp>
      <p:sp>
        <p:nvSpPr>
          <p:cNvPr id="17411" name="Slide Number Placeholder 3">
            <a:extLst>
              <a:ext uri="{FF2B5EF4-FFF2-40B4-BE49-F238E27FC236}">
                <a16:creationId xmlns="" xmlns:a16="http://schemas.microsoft.com/office/drawing/2014/main" id="{A232ED06-66FC-4841-B383-3CD89360B7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9DE4DD65-969C-42C5-BA12-9574759FEF49}" type="slidenum">
              <a:rPr lang="en-CA" altLang="en-US" sz="1200"/>
              <a:pPr>
                <a:spcBef>
                  <a:spcPct val="0"/>
                </a:spcBef>
                <a:buFontTx/>
                <a:buNone/>
              </a:pPr>
              <a:t>9</a:t>
            </a:fld>
            <a:endParaRPr lang="en-CA" altLang="en-US" sz="1200"/>
          </a:p>
        </p:txBody>
      </p:sp>
      <p:sp>
        <p:nvSpPr>
          <p:cNvPr id="17412" name="TextBox 2">
            <a:extLst>
              <a:ext uri="{FF2B5EF4-FFF2-40B4-BE49-F238E27FC236}">
                <a16:creationId xmlns="" xmlns:a16="http://schemas.microsoft.com/office/drawing/2014/main" id="{A0D74C8D-79D6-48D0-AEB7-6C3272BC5F7D}"/>
              </a:ext>
            </a:extLst>
          </p:cNvPr>
          <p:cNvSpPr txBox="1">
            <a:spLocks noChangeArrowheads="1"/>
          </p:cNvSpPr>
          <p:nvPr/>
        </p:nvSpPr>
        <p:spPr bwMode="auto">
          <a:xfrm>
            <a:off x="609600" y="1693863"/>
            <a:ext cx="10404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r>
              <a:rPr lang="fr-CA" sz="2000" dirty="0"/>
              <a:t>Une observation décrit de façon brève et factuelle un événement positif ou négatif.</a:t>
            </a:r>
          </a:p>
          <a:p>
            <a:pPr eaLnBrk="1" hangingPunct="1">
              <a:spcBef>
                <a:spcPct val="0"/>
              </a:spcBef>
            </a:pPr>
            <a:r>
              <a:rPr lang="fr-CA" sz="2000" dirty="0"/>
              <a:t>Quiconque ayant accès au RED peut soumettre une observation. </a:t>
            </a:r>
          </a:p>
          <a:p>
            <a:pPr eaLnBrk="1" hangingPunct="1">
              <a:spcBef>
                <a:spcPct val="0"/>
              </a:spcBef>
            </a:pPr>
            <a:r>
              <a:rPr lang="fr-CA" sz="2000" dirty="0"/>
              <a:t>Les observations deviennent seulement visibles pour tous les utilisateurs du SLRD une fois qu’elles ont été examinées et approuvées par le coordonnateur ou la coordonnatrice des leçons retenues.</a:t>
            </a:r>
          </a:p>
        </p:txBody>
      </p:sp>
      <p:grpSp>
        <p:nvGrpSpPr>
          <p:cNvPr id="17413" name="Group 9">
            <a:extLst>
              <a:ext uri="{FF2B5EF4-FFF2-40B4-BE49-F238E27FC236}">
                <a16:creationId xmlns="" xmlns:a16="http://schemas.microsoft.com/office/drawing/2014/main" id="{9415DBAA-1E1C-452A-8A97-6BA27A3849C6}"/>
              </a:ext>
            </a:extLst>
          </p:cNvPr>
          <p:cNvGrpSpPr>
            <a:grpSpLocks/>
          </p:cNvGrpSpPr>
          <p:nvPr/>
        </p:nvGrpSpPr>
        <p:grpSpPr bwMode="auto">
          <a:xfrm>
            <a:off x="3814763" y="3568700"/>
            <a:ext cx="4114800" cy="1874838"/>
            <a:chOff x="0" y="0"/>
            <a:chExt cx="3592543" cy="1885950"/>
          </a:xfrm>
        </p:grpSpPr>
        <p:grpSp>
          <p:nvGrpSpPr>
            <p:cNvPr id="17414" name="Group 10">
              <a:extLst>
                <a:ext uri="{FF2B5EF4-FFF2-40B4-BE49-F238E27FC236}">
                  <a16:creationId xmlns="" xmlns:a16="http://schemas.microsoft.com/office/drawing/2014/main" id="{4752A24E-79D5-4E7B-B27B-8833F9B90C9F}"/>
                </a:ext>
              </a:extLst>
            </p:cNvPr>
            <p:cNvGrpSpPr>
              <a:grpSpLocks/>
            </p:cNvGrpSpPr>
            <p:nvPr/>
          </p:nvGrpSpPr>
          <p:grpSpPr bwMode="auto">
            <a:xfrm>
              <a:off x="0" y="0"/>
              <a:ext cx="1430368" cy="1885950"/>
              <a:chOff x="0" y="0"/>
              <a:chExt cx="1362075" cy="1685925"/>
            </a:xfrm>
          </p:grpSpPr>
          <p:sp>
            <p:nvSpPr>
              <p:cNvPr id="14347" name="Text Box 17">
                <a:extLst>
                  <a:ext uri="{FF2B5EF4-FFF2-40B4-BE49-F238E27FC236}">
                    <a16:creationId xmlns="" xmlns:a16="http://schemas.microsoft.com/office/drawing/2014/main" id="{F657B2CD-CF70-44BB-8421-1ABC9DB22223}"/>
                  </a:ext>
                </a:extLst>
              </p:cNvPr>
              <p:cNvSpPr txBox="1">
                <a:spLocks noChangeArrowheads="1"/>
              </p:cNvSpPr>
              <p:nvPr/>
            </p:nvSpPr>
            <p:spPr bwMode="auto">
              <a:xfrm>
                <a:off x="0" y="0"/>
                <a:ext cx="1362072" cy="1685925"/>
              </a:xfrm>
              <a:prstGeom prst="rect">
                <a:avLst/>
              </a:prstGeom>
              <a:solidFill>
                <a:schemeClr val="accent2">
                  <a:lumMod val="40000"/>
                  <a:lumOff val="60000"/>
                </a:schemeClr>
              </a:solidFill>
              <a:ln w="6350">
                <a:solidFill>
                  <a:srgbClr val="000000"/>
                </a:solidFill>
                <a:miter lim="800000"/>
                <a:headEnd/>
                <a:tailEnd/>
              </a:ln>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lnSpc>
                    <a:spcPct val="107000"/>
                  </a:lnSpc>
                  <a:spcBef>
                    <a:spcPct val="0"/>
                  </a:spcBef>
                  <a:buFontTx/>
                  <a:buNone/>
                  <a:defRPr/>
                </a:pPr>
                <a:r>
                  <a:rPr lang="fr-CA" sz="1100" b="1">
                    <a:latin typeface="Calibri" panose="020F0502020204030204" pitchFamily="34" charset="0"/>
                    <a:ea typeface="Calibri" panose="020F0502020204030204" pitchFamily="34" charset="0"/>
                    <a:cs typeface="Times New Roman" panose="02020603050405020304" pitchFamily="18" charset="0"/>
                  </a:rPr>
                  <a:t>Partie A</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Observation</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Utilisateur du SLRD</a:t>
                </a:r>
              </a:p>
            </p:txBody>
          </p:sp>
          <p:pic>
            <p:nvPicPr>
              <p:cNvPr id="17420" name="Picture 16">
                <a:extLst>
                  <a:ext uri="{FF2B5EF4-FFF2-40B4-BE49-F238E27FC236}">
                    <a16:creationId xmlns="" xmlns:a16="http://schemas.microsoft.com/office/drawing/2014/main" id="{DC7D6BFF-22ED-4BB1-BC5A-9527AFAA4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756285" cy="7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11">
              <a:extLst>
                <a:ext uri="{FF2B5EF4-FFF2-40B4-BE49-F238E27FC236}">
                  <a16:creationId xmlns="" xmlns:a16="http://schemas.microsoft.com/office/drawing/2014/main" id="{2DB61752-8576-485F-8BAC-74DD6A320E84}"/>
                </a:ext>
              </a:extLst>
            </p:cNvPr>
            <p:cNvGrpSpPr>
              <a:grpSpLocks/>
            </p:cNvGrpSpPr>
            <p:nvPr/>
          </p:nvGrpSpPr>
          <p:grpSpPr bwMode="auto">
            <a:xfrm>
              <a:off x="2162175" y="0"/>
              <a:ext cx="1430368" cy="1885950"/>
              <a:chOff x="0" y="0"/>
              <a:chExt cx="1430368" cy="1885950"/>
            </a:xfrm>
          </p:grpSpPr>
          <p:sp>
            <p:nvSpPr>
              <p:cNvPr id="14345" name="Text Box 21">
                <a:extLst>
                  <a:ext uri="{FF2B5EF4-FFF2-40B4-BE49-F238E27FC236}">
                    <a16:creationId xmlns="" xmlns:a16="http://schemas.microsoft.com/office/drawing/2014/main" id="{D75BC945-AFFD-449C-BDA3-9BB9497611FD}"/>
                  </a:ext>
                </a:extLst>
              </p:cNvPr>
              <p:cNvSpPr txBox="1">
                <a:spLocks noChangeArrowheads="1"/>
              </p:cNvSpPr>
              <p:nvPr/>
            </p:nvSpPr>
            <p:spPr bwMode="auto">
              <a:xfrm>
                <a:off x="3" y="0"/>
                <a:ext cx="1430365" cy="1885950"/>
              </a:xfrm>
              <a:prstGeom prst="rect">
                <a:avLst/>
              </a:prstGeom>
              <a:solidFill>
                <a:schemeClr val="accent3">
                  <a:lumMod val="60000"/>
                  <a:lumOff val="40000"/>
                </a:schemeClr>
              </a:solidFill>
              <a:ln w="6350">
                <a:solidFill>
                  <a:srgbClr val="000000"/>
                </a:solidFill>
                <a:miter lim="800000"/>
                <a:headEnd/>
                <a:tailEnd/>
              </a:ln>
            </p:spPr>
            <p:txBody>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lnSpc>
                    <a:spcPct val="107000"/>
                  </a:lnSpc>
                  <a:spcBef>
                    <a:spcPct val="0"/>
                  </a:spcBef>
                  <a:buFontTx/>
                  <a:buNone/>
                  <a:defRPr/>
                </a:pPr>
                <a:r>
                  <a:rPr lang="fr-CA" sz="1100" b="1">
                    <a:latin typeface="Calibri" panose="020F0502020204030204" pitchFamily="34" charset="0"/>
                    <a:ea typeface="Calibri" panose="020F0502020204030204" pitchFamily="34" charset="0"/>
                    <a:cs typeface="Times New Roman" panose="02020603050405020304" pitchFamily="18" charset="0"/>
                  </a:rPr>
                  <a:t>Partie B</a:t>
                </a:r>
              </a:p>
              <a:p>
                <a:pPr algn="ctr">
                  <a:lnSpc>
                    <a:spcPct val="107000"/>
                  </a:lnSpc>
                  <a:spcBef>
                    <a:spcPct val="0"/>
                  </a:spcBef>
                  <a:buFontTx/>
                  <a:buNone/>
                  <a:defRPr/>
                </a:pPr>
                <a:r>
                  <a:rPr lang="fr-CA" sz="1100" b="1">
                    <a:latin typeface="Calibri" panose="020F0502020204030204" pitchFamily="34" charset="0"/>
                    <a:ea typeface="Calibri" panose="020F0502020204030204" pitchFamily="34" charset="0"/>
                    <a:cs typeface="Times New Roman" panose="02020603050405020304" pitchFamily="18" charset="0"/>
                  </a:rPr>
                  <a:t>Examen</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Coordonnateur/coordonnatrice des leçons retenues</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000" b="1">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ct val="0"/>
                  </a:spcBef>
                  <a:buFontTx/>
                  <a:buNone/>
                  <a:defRPr/>
                </a:pPr>
                <a:r>
                  <a:rPr lang="fr-CA" sz="1100" b="1">
                    <a:latin typeface="Calibri" panose="020F0502020204030204" pitchFamily="34" charset="0"/>
                    <a:ea typeface="Calibri" panose="020F0502020204030204" pitchFamily="34" charset="0"/>
                    <a:cs typeface="Times New Roman" panose="02020603050405020304" pitchFamily="18" charset="0"/>
                  </a:rPr>
                  <a:t> </a:t>
                </a:r>
              </a:p>
            </p:txBody>
          </p:sp>
          <p:pic>
            <p:nvPicPr>
              <p:cNvPr id="17418" name="Picture 14">
                <a:extLst>
                  <a:ext uri="{FF2B5EF4-FFF2-40B4-BE49-F238E27FC236}">
                    <a16:creationId xmlns="" xmlns:a16="http://schemas.microsoft.com/office/drawing/2014/main" id="{31062B7F-0949-46AE-A6EF-C8D732EED7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504825"/>
                <a:ext cx="755015" cy="80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6" name="Right Arrow 12">
              <a:extLst>
                <a:ext uri="{FF2B5EF4-FFF2-40B4-BE49-F238E27FC236}">
                  <a16:creationId xmlns="" xmlns:a16="http://schemas.microsoft.com/office/drawing/2014/main" id="{4A481552-E6B9-4BC4-8C42-11CAC747769E}"/>
                </a:ext>
              </a:extLst>
            </p:cNvPr>
            <p:cNvSpPr>
              <a:spLocks noChangeArrowheads="1"/>
            </p:cNvSpPr>
            <p:nvPr/>
          </p:nvSpPr>
          <p:spPr bwMode="auto">
            <a:xfrm>
              <a:off x="1628775" y="847725"/>
              <a:ext cx="396769" cy="307577"/>
            </a:xfrm>
            <a:prstGeom prst="rightArrow">
              <a:avLst>
                <a:gd name="adj1" fmla="val 50000"/>
                <a:gd name="adj2" fmla="val 49999"/>
              </a:avLst>
            </a:prstGeom>
            <a:solidFill>
              <a:srgbClr val="5B9BD5"/>
            </a:solidFill>
            <a:ln w="12700" algn="ctr">
              <a:solidFill>
                <a:srgbClr val="41719C"/>
              </a:solidFill>
              <a:miter lim="800000"/>
              <a:headEnd/>
              <a:tailEnd/>
            </a:ln>
          </p:spPr>
          <p:txBody>
            <a:bodyPr anchor="ct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endParaRPr lang="en-CA" altLang="en-US" sz="1800"/>
            </a:p>
          </p:txBody>
        </p:sp>
      </p:grpSp>
    </p:spTree>
  </p:cSld>
  <p:clrMapOvr>
    <a:masterClrMapping/>
  </p:clrMapOvr>
  <p:transition spd="slow" advClick="0" advTm="9185"/>
</p:sld>
</file>

<file path=ppt/theme/theme1.xml><?xml version="1.0" encoding="utf-8"?>
<a:theme xmlns:a="http://schemas.openxmlformats.org/drawingml/2006/main" name="1_DND-PPT-English-ADM(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ND-PPT-English-ADM(Mat) [Compatibility Mode]" id="{A339D711-CFAE-4259-8962-9933F31C931A}" vid="{0ED3FFB3-7D9B-4B3D-A046-089EAD7C12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3C9EA89C18F94894A555F1F77112C6" ma:contentTypeVersion="4" ma:contentTypeDescription="Create a new document." ma:contentTypeScope="" ma:versionID="ada95ca2f97a4c414592c9a74c8bda66">
  <xsd:schema xmlns:xsd="http://www.w3.org/2001/XMLSchema" xmlns:xs="http://www.w3.org/2001/XMLSchema" xmlns:p="http://schemas.microsoft.com/office/2006/metadata/properties" xmlns:ns2="f99135e6-4e58-436d-affb-8554b232a028" targetNamespace="http://schemas.microsoft.com/office/2006/metadata/properties" ma:root="true" ma:fieldsID="f88050e6ed1d77c083aa67e5832a739a" ns2:_="">
    <xsd:import namespace="f99135e6-4e58-436d-affb-8554b232a02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135e6-4e58-436d-affb-8554b232a0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D26740-228B-4EC0-A6DA-C7DBE7CFB3CD}">
  <ds:schemaRefs>
    <ds:schemaRef ds:uri="http://purl.org/dc/elements/1.1/"/>
    <ds:schemaRef ds:uri="http://schemas.microsoft.com/office/2006/metadata/properties"/>
    <ds:schemaRef ds:uri="f99135e6-4e58-436d-affb-8554b232a02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76DED47-4687-4831-9BC4-B33BC05B3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135e6-4e58-436d-affb-8554b232a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2278</TotalTime>
  <Words>949</Words>
  <Application>Microsoft Office PowerPoint</Application>
  <PresentationFormat>Widescreen</PresentationFormat>
  <Paragraphs>138</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Times New Roman</vt:lpstr>
      <vt:lpstr>1_DND-PPT-English-ADM(Mat)</vt:lpstr>
      <vt:lpstr> PROGRAMME DES LEÇONS RETENUES DU SMA(Mat)</vt:lpstr>
      <vt:lpstr>PowerPoint Presentation</vt:lpstr>
      <vt:lpstr>Programme</vt:lpstr>
      <vt:lpstr>Le BUT</vt:lpstr>
      <vt:lpstr>Survol du Programme des leçons retenues</vt:lpstr>
      <vt:lpstr>Élaboration du Programme des leçons retenues (LR)</vt:lpstr>
      <vt:lpstr>Qu’est-ce que le Système des leçons retenues de la Défense (SLRD)?</vt:lpstr>
      <vt:lpstr>Responsabilités du coordonnateur/de la coordonnatrice des leçons retenues (CLR) :</vt:lpstr>
      <vt:lpstr>Processus d’observation</vt:lpstr>
      <vt:lpstr>Rapport de constatation de leçon (RCL)/processus de gestion du changement</vt:lpstr>
      <vt:lpstr>Qu’est-ce que le café de la connaissance du SMA(Mat)?</vt:lpstr>
      <vt:lpstr>Qu’est-ce que la boîte à suggestions virtuelle de la Gestion des connaissances?</vt:lpstr>
      <vt:lpstr>Qu’est-ce que le sondage de départ du SMA(Mat)?</vt:lpstr>
      <vt:lpstr>Principaux défis et possibilités</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Cahill.L</dc:creator>
  <cp:lastModifiedBy>HESS.KA</cp:lastModifiedBy>
  <cp:revision>110</cp:revision>
  <dcterms:created xsi:type="dcterms:W3CDTF">2022-07-21T14:26:10Z</dcterms:created>
  <dcterms:modified xsi:type="dcterms:W3CDTF">2022-10-04T18:32:11Z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20221004074530962</vt:lpwstr>
  </property>
  <property fmtid="{D5CDD505-2E9C-101B-9397-08002B2CF9AE}" pid="3" name="ContentTypeId">
    <vt:lpwstr>0x010100803C9EA89C18F94894A555F1F77112C6</vt:lpwstr>
  </property>
</Properties>
</file>