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Quattrocento Sans" panose="020B05020500000200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NwnhQc9nJJrYmkjotWPZMv7ps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97a3368a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f97a3368a4_0_10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97a3368a4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f97a3368a4_0_2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97a3368a4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f97a3368a4_0_3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280adb1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10280adb1a1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8" name="Google Shape;98;g10280adb1a1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8" name="Google Shape;128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2b0f609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2a2b0f60987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226dfb83b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a226dfb83b_0_3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f97a3368a4_0_3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gf97a3368a4_0_3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f97a3368a4_0_3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f97a3368a4_0_35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f97a3368a4_0_3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f97a3368a4_0_3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f97a3368a4_0_3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226dfb83b_0_5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37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a226dfb83b_0_574"/>
          <p:cNvSpPr/>
          <p:nvPr/>
        </p:nvSpPr>
        <p:spPr>
          <a:xfrm rot="10800000">
            <a:off x="7697100" y="0"/>
            <a:ext cx="962400" cy="5143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a226dfb83b_0_574"/>
          <p:cNvSpPr/>
          <p:nvPr/>
        </p:nvSpPr>
        <p:spPr>
          <a:xfrm rot="10800000">
            <a:off x="5750475" y="0"/>
            <a:ext cx="1946700" cy="5143500"/>
          </a:xfrm>
          <a:prstGeom prst="rect">
            <a:avLst/>
          </a:prstGeom>
          <a:solidFill>
            <a:srgbClr val="FFFFFF">
              <a:alpha val="12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a226dfb83b_0_574"/>
          <p:cNvSpPr/>
          <p:nvPr/>
        </p:nvSpPr>
        <p:spPr>
          <a:xfrm rot="10800000" flipH="1">
            <a:off x="8659500" y="0"/>
            <a:ext cx="484500" cy="51435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a226dfb83b_0_574"/>
          <p:cNvSpPr txBox="1">
            <a:spLocks noGrp="1"/>
          </p:cNvSpPr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6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g2a226dfb83b_0_5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f97a3368a4_0_3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f97a3368a4_0_3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f97a3368a4_0_3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f97a3368a4_0_3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gf97a3368a4_0_3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f97a3368a4_0_3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f97a3368a4_0_3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gf97a3368a4_0_3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gf97a3368a4_0_3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f97a3368a4_0_3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f97a3368a4_0_3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f97a3368a4_0_3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gf97a3368a4_0_3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gf97a3368a4_0_3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f97a3368a4_0_34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gf97a3368a4_0_3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f97a3368a4_0_3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f97a3368a4_0_34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gf97a3368a4_0_34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gf97a3368a4_0_34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f97a3368a4_0_3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f97a3368a4_0_3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f97a3368a4_0_3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97a3368a4_0_3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f97a3368a4_0_3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f97a3368a4_0_3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style-guide/#wp6-1-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style-guide/#wp6-1-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u/1/d/1_yoe2x8KGH3Hr56X-2x1UNvqxIDUyw0G8A5ZiiAWYXw/edi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97a3368a4_0_106"/>
          <p:cNvSpPr/>
          <p:nvPr/>
        </p:nvSpPr>
        <p:spPr>
          <a:xfrm>
            <a:off x="-30900" y="-272"/>
            <a:ext cx="9187200" cy="51561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f97a3368a4_0_106"/>
          <p:cNvSpPr txBox="1">
            <a:spLocks noGrp="1"/>
          </p:cNvSpPr>
          <p:nvPr>
            <p:ph type="ctrTitle"/>
          </p:nvPr>
        </p:nvSpPr>
        <p:spPr>
          <a:xfrm>
            <a:off x="311708" y="7076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00"/>
              <a:buNone/>
            </a:pPr>
            <a:r>
              <a:rPr lang="en-CA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Canada.ca Style Guide updates</a:t>
            </a:r>
            <a:endParaRPr/>
          </a:p>
        </p:txBody>
      </p:sp>
      <p:sp>
        <p:nvSpPr>
          <p:cNvPr id="67" name="Google Shape;67;gf97a3368a4_0_10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CA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Mises à jour du Guide de rédaction du contenu du site Canada.ca</a:t>
            </a:r>
            <a:endParaRPr sz="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gf97a3368a4_0_106"/>
          <p:cNvSpPr/>
          <p:nvPr/>
        </p:nvSpPr>
        <p:spPr>
          <a:xfrm>
            <a:off x="416054" y="26868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f97a3368a4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7242" y="267817"/>
            <a:ext cx="795681" cy="18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97a3368a4_0_292"/>
          <p:cNvSpPr/>
          <p:nvPr/>
        </p:nvSpPr>
        <p:spPr>
          <a:xfrm>
            <a:off x="-43100" y="-12575"/>
            <a:ext cx="4758616" cy="51561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f97a3368a4_0_292"/>
          <p:cNvSpPr txBox="1"/>
          <p:nvPr/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Overview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gf97a3368a4_0_292"/>
          <p:cNvSpPr txBox="1"/>
          <p:nvPr/>
        </p:nvSpPr>
        <p:spPr>
          <a:xfrm>
            <a:off x="311700" y="1640526"/>
            <a:ext cx="42603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working through </a:t>
            </a:r>
            <a:r>
              <a:rPr lang="en-CA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Style Guide</a:t>
            </a:r>
            <a:r>
              <a:rPr lang="en-CA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lang="en-CA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that have been requested </a:t>
            </a:r>
            <a:r>
              <a:rPr lang="en-CA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last few </a:t>
            </a:r>
            <a:r>
              <a:rPr lang="en-CA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years.</a:t>
            </a:r>
            <a:endParaRPr sz="1850"/>
          </a:p>
          <a:p>
            <a:pPr marL="0" marR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We’re </a:t>
            </a:r>
            <a:r>
              <a:rPr lang="en-CA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improving content </a:t>
            </a:r>
            <a:r>
              <a:rPr lang="en-CA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batches and will </a:t>
            </a:r>
            <a:r>
              <a:rPr lang="en-CA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r>
              <a:rPr lang="en-CA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community </a:t>
            </a:r>
            <a:r>
              <a:rPr lang="en-CA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CA" sz="1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changes. </a:t>
            </a:r>
            <a:endParaRPr sz="18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5"/>
              <a:buFont typeface="Arial"/>
              <a:buNone/>
            </a:pPr>
            <a:endParaRPr sz="185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gf97a3368a4_0_292"/>
          <p:cNvSpPr/>
          <p:nvPr/>
        </p:nvSpPr>
        <p:spPr>
          <a:xfrm>
            <a:off x="401278" y="107622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f97a3368a4_0_2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  <p:sp>
        <p:nvSpPr>
          <p:cNvPr id="79" name="Google Shape;79;gf97a3368a4_0_292"/>
          <p:cNvSpPr txBox="1"/>
          <p:nvPr/>
        </p:nvSpPr>
        <p:spPr>
          <a:xfrm>
            <a:off x="5606062" y="400604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Overview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gf97a3368a4_0_292"/>
          <p:cNvSpPr txBox="1"/>
          <p:nvPr/>
        </p:nvSpPr>
        <p:spPr>
          <a:xfrm>
            <a:off x="5273646" y="400604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Aperçu</a:t>
            </a: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gf97a3368a4_0_292"/>
          <p:cNvSpPr/>
          <p:nvPr/>
        </p:nvSpPr>
        <p:spPr>
          <a:xfrm>
            <a:off x="5363854" y="10318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f97a3368a4_0_292"/>
          <p:cNvSpPr txBox="1"/>
          <p:nvPr/>
        </p:nvSpPr>
        <p:spPr>
          <a:xfrm>
            <a:off x="4853161" y="1601979"/>
            <a:ext cx="42603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8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 travaillons actuellement à des modifications du Guide de rédaction du contenu qui ont été demandées au fil des années. </a:t>
            </a:r>
            <a:endParaRPr sz="1290"/>
          </a:p>
          <a:p>
            <a:pPr marL="0" marR="0" lvl="0" indent="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8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188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 tentons d’apporter les changements par lots et aviserons la collectivité de tout changement apporté.  </a:t>
            </a:r>
            <a:endParaRPr sz="188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8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29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6"/>
              <a:buFont typeface="Arial"/>
              <a:buNone/>
            </a:pPr>
            <a:endParaRPr sz="2759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97a3368a4_0_371"/>
          <p:cNvSpPr/>
          <p:nvPr/>
        </p:nvSpPr>
        <p:spPr>
          <a:xfrm>
            <a:off x="-43102" y="-12575"/>
            <a:ext cx="4509593" cy="5156100"/>
          </a:xfrm>
          <a:prstGeom prst="rect">
            <a:avLst/>
          </a:prstGeom>
          <a:solidFill>
            <a:srgbClr val="3095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f97a3368a4_0_371"/>
          <p:cNvSpPr txBox="1"/>
          <p:nvPr/>
        </p:nvSpPr>
        <p:spPr>
          <a:xfrm>
            <a:off x="311699" y="246745"/>
            <a:ext cx="3866657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2"/>
              <a:buFont typeface="Arial"/>
              <a:buNone/>
            </a:pPr>
            <a:r>
              <a:rPr lang="en-CA" sz="2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1) </a:t>
            </a:r>
            <a:r>
              <a:rPr lang="en-CA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Improve the functional image example</a:t>
            </a:r>
            <a:endParaRPr sz="22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gf97a3368a4_0_371"/>
          <p:cNvSpPr txBox="1"/>
          <p:nvPr/>
        </p:nvSpPr>
        <p:spPr>
          <a:xfrm>
            <a:off x="311700" y="1320453"/>
            <a:ext cx="3672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Improved the example of a </a:t>
            </a:r>
            <a:r>
              <a:rPr lang="en-CA" sz="18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functional image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figure 5.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f97a3368a4_0_371"/>
          <p:cNvSpPr/>
          <p:nvPr/>
        </p:nvSpPr>
        <p:spPr>
          <a:xfrm>
            <a:off x="401278" y="110441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f97a3368a4_0_3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  <p:sp>
        <p:nvSpPr>
          <p:cNvPr id="92" name="Google Shape;92;gf97a3368a4_0_371"/>
          <p:cNvSpPr txBox="1"/>
          <p:nvPr/>
        </p:nvSpPr>
        <p:spPr>
          <a:xfrm>
            <a:off x="4677511" y="158690"/>
            <a:ext cx="4310672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en-CA" sz="2200" b="1">
                <a:latin typeface="Calibri"/>
                <a:ea typeface="Calibri"/>
                <a:cs typeface="Calibri"/>
                <a:sym typeface="Calibri"/>
              </a:rPr>
              <a:t>Amélioration de l’exemple d’image fonctionnelle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gf97a3368a4_0_371"/>
          <p:cNvSpPr/>
          <p:nvPr/>
        </p:nvSpPr>
        <p:spPr>
          <a:xfrm>
            <a:off x="4764839" y="100649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f97a3368a4_0_371"/>
          <p:cNvSpPr txBox="1"/>
          <p:nvPr/>
        </p:nvSpPr>
        <p:spPr>
          <a:xfrm>
            <a:off x="4677511" y="1282958"/>
            <a:ext cx="42177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Amélioration de l’exemple n</a:t>
            </a:r>
            <a:r>
              <a:rPr lang="en-CA" sz="1800" baseline="30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CA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5 d’image fonctionnelle dans la section « Images fonctionnelles ».</a:t>
            </a:r>
            <a:endParaRPr sz="18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280adb1a1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  <p:sp>
        <p:nvSpPr>
          <p:cNvPr id="101" name="Google Shape;101;g10280adb1a1_0_0"/>
          <p:cNvSpPr txBox="1"/>
          <p:nvPr/>
        </p:nvSpPr>
        <p:spPr>
          <a:xfrm>
            <a:off x="4639600" y="2298525"/>
            <a:ext cx="1789800" cy="2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 nouvel exemple démontre plus clairement une image fonctionnelle.</a:t>
            </a:r>
            <a:endParaRPr sz="18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10280adb1a1_0_0"/>
          <p:cNvSpPr/>
          <p:nvPr/>
        </p:nvSpPr>
        <p:spPr>
          <a:xfrm>
            <a:off x="5325115" y="87144"/>
            <a:ext cx="2960524" cy="2095329"/>
          </a:xfrm>
          <a:prstGeom prst="mathMultiply">
            <a:avLst>
              <a:gd name="adj1" fmla="val 23520"/>
            </a:avLst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0280adb1a1_0_0"/>
          <p:cNvSpPr/>
          <p:nvPr/>
        </p:nvSpPr>
        <p:spPr>
          <a:xfrm>
            <a:off x="6620856" y="2072777"/>
            <a:ext cx="184521" cy="2911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1B3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10280adb1a1_0_0"/>
          <p:cNvPicPr preferRelativeResize="0"/>
          <p:nvPr/>
        </p:nvPicPr>
        <p:blipFill rotWithShape="1">
          <a:blip r:embed="rId3">
            <a:alphaModFix/>
          </a:blip>
          <a:srcRect l="17948" r="18425" b="4743"/>
          <a:stretch/>
        </p:blipFill>
        <p:spPr>
          <a:xfrm>
            <a:off x="1780001" y="1772725"/>
            <a:ext cx="2318798" cy="328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0280adb1a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1224" y="1772725"/>
            <a:ext cx="2318800" cy="32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0280adb1a1_0_0"/>
          <p:cNvSpPr/>
          <p:nvPr/>
        </p:nvSpPr>
        <p:spPr>
          <a:xfrm>
            <a:off x="1554350" y="-136794"/>
            <a:ext cx="2960400" cy="2095200"/>
          </a:xfrm>
          <a:prstGeom prst="mathMultiply">
            <a:avLst>
              <a:gd name="adj1" fmla="val 23520"/>
            </a:avLst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10280adb1a1_0_0"/>
          <p:cNvPicPr preferRelativeResize="0"/>
          <p:nvPr/>
        </p:nvPicPr>
        <p:blipFill rotWithShape="1">
          <a:blip r:embed="rId5">
            <a:alphaModFix/>
          </a:blip>
          <a:srcRect l="1720" r="3761"/>
          <a:stretch/>
        </p:blipFill>
        <p:spPr>
          <a:xfrm>
            <a:off x="426713" y="87150"/>
            <a:ext cx="3423600" cy="1508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" name="Google Shape;108;g10280adb1a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0725" y="87150"/>
            <a:ext cx="3423600" cy="150998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g10280adb1a1_0_0"/>
          <p:cNvSpPr/>
          <p:nvPr/>
        </p:nvSpPr>
        <p:spPr>
          <a:xfrm rot="5400000">
            <a:off x="1186550" y="1795900"/>
            <a:ext cx="371100" cy="3711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10280adb1a1_0_0"/>
          <p:cNvSpPr txBox="1"/>
          <p:nvPr/>
        </p:nvSpPr>
        <p:spPr>
          <a:xfrm>
            <a:off x="101325" y="2298525"/>
            <a:ext cx="17349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new example more clearly demonstrates a functional image.</a:t>
            </a:r>
            <a:endParaRPr sz="18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0280adb1a1_0_0"/>
          <p:cNvSpPr/>
          <p:nvPr/>
        </p:nvSpPr>
        <p:spPr>
          <a:xfrm rot="5400000">
            <a:off x="6058300" y="1795900"/>
            <a:ext cx="371100" cy="3711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-43100" y="-12575"/>
            <a:ext cx="4758600" cy="51561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274173" y="140238"/>
            <a:ext cx="4060001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7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2)</a:t>
            </a:r>
            <a:r>
              <a:rPr lang="en-CA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Updated example in Decorative image section</a:t>
            </a:r>
            <a:endParaRPr sz="20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260450" y="1179900"/>
            <a:ext cx="39117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Updated the example in the </a:t>
            </a:r>
            <a:r>
              <a:rPr lang="en-CA" sz="185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Decorative images</a:t>
            </a:r>
            <a:r>
              <a:rPr lang="en-CA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section and added information about using null alt text</a:t>
            </a:r>
            <a:endParaRPr sz="185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60273" y="9469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  <p:sp>
        <p:nvSpPr>
          <p:cNvPr id="121" name="Google Shape;121;p1"/>
          <p:cNvSpPr txBox="1"/>
          <p:nvPr/>
        </p:nvSpPr>
        <p:spPr>
          <a:xfrm>
            <a:off x="5606062" y="400604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Overview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5032789" y="86683"/>
            <a:ext cx="38508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7"/>
              <a:buFont typeface="Arial"/>
              <a:buNone/>
            </a:pPr>
            <a:r>
              <a:rPr lang="en-CA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 Mise à jour de l'exemple dans la section « Image décorative » </a:t>
            </a:r>
            <a:endParaRPr sz="20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5135662" y="92185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4883700" y="1181726"/>
            <a:ext cx="3911700" cy="3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50">
                <a:solidFill>
                  <a:srgbClr val="26374A"/>
                </a:solidFill>
                <a:latin typeface="Calibri"/>
                <a:ea typeface="Calibri"/>
                <a:cs typeface="Calibri"/>
                <a:sym typeface="Calibri"/>
              </a:rPr>
              <a:t>Mise à jour de l'exemple dans la section </a:t>
            </a:r>
            <a:r>
              <a:rPr lang="en-CA" sz="1850">
                <a:solidFill>
                  <a:srgbClr val="26374A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 Images décoratives »</a:t>
            </a:r>
            <a:r>
              <a:rPr lang="en-CA" sz="1850">
                <a:solidFill>
                  <a:srgbClr val="26374A"/>
                </a:solidFill>
                <a:latin typeface="Calibri"/>
                <a:ea typeface="Calibri"/>
                <a:cs typeface="Calibri"/>
                <a:sym typeface="Calibri"/>
              </a:rPr>
              <a:t> et ajout d'informations sur l'utilisation d'un indicateur vide (null) comme texte alternatif</a:t>
            </a:r>
            <a:endParaRPr sz="1850">
              <a:solidFill>
                <a:srgbClr val="2637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083026" y="1905043"/>
            <a:ext cx="184500" cy="29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1B3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236226" y="2257338"/>
            <a:ext cx="39471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600">
                <a:solidFill>
                  <a:srgbClr val="172B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Added a more relatable image. Added details on using the null indicator as an alt tag for decorative images. </a:t>
            </a:r>
            <a:endParaRPr sz="1600">
              <a:solidFill>
                <a:srgbClr val="172B4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172B4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172B4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6620856" y="1950780"/>
            <a:ext cx="184521" cy="2911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1B3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4500376" y="2257338"/>
            <a:ext cx="4613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600">
                <a:solidFill>
                  <a:srgbClr val="172B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Ajout d'une image plus pertinente. Ajout de détails sur l'utilisation de l'indicateur null comme balise alt pour les images décoratives. </a:t>
            </a:r>
            <a:endParaRPr sz="1600">
              <a:solidFill>
                <a:srgbClr val="172B4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172B4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72B4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695025" y="6218"/>
            <a:ext cx="2960524" cy="2095329"/>
          </a:xfrm>
          <a:prstGeom prst="mathMultiply">
            <a:avLst>
              <a:gd name="adj1" fmla="val 23520"/>
            </a:avLst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5325115" y="-6040"/>
            <a:ext cx="2960524" cy="2095329"/>
          </a:xfrm>
          <a:prstGeom prst="mathMultiply">
            <a:avLst>
              <a:gd name="adj1" fmla="val 23520"/>
            </a:avLst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25" y="3176950"/>
            <a:ext cx="4278849" cy="101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400" y="3168475"/>
            <a:ext cx="4278849" cy="101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112" y="400125"/>
            <a:ext cx="4005925" cy="14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5043" y="400125"/>
            <a:ext cx="4754233" cy="14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112" y="4345625"/>
            <a:ext cx="4005925" cy="54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2645" y="4316000"/>
            <a:ext cx="4179028" cy="5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/>
        </p:nvSpPr>
        <p:spPr>
          <a:xfrm>
            <a:off x="4858650" y="242653"/>
            <a:ext cx="41625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-CA" sz="3300" b="1">
                <a:latin typeface="Calibri"/>
                <a:ea typeface="Calibri"/>
                <a:cs typeface="Calibri"/>
                <a:sym typeface="Calibri"/>
              </a:rPr>
              <a:t>Amélioration des exemples de tableaux simples dans la section 5.3, « Utiliser des tableaux pour organiser des données ». </a:t>
            </a: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31462" y="-6300"/>
            <a:ext cx="4579800" cy="5156100"/>
          </a:xfrm>
          <a:prstGeom prst="rect">
            <a:avLst/>
          </a:prstGeom>
          <a:solidFill>
            <a:srgbClr val="3742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264925" y="287771"/>
            <a:ext cx="41130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-CA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Improved the simple table examples in Section 5.3 Use tables to organize data</a:t>
            </a: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84876" y="111722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4949358" y="106922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4844851" y="1271196"/>
            <a:ext cx="415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 t="25854"/>
          <a:stretch/>
        </p:blipFill>
        <p:spPr>
          <a:xfrm>
            <a:off x="264925" y="1242848"/>
            <a:ext cx="6949330" cy="207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225" y="3316925"/>
            <a:ext cx="6995424" cy="18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2b0f60987_0_0"/>
          <p:cNvSpPr/>
          <p:nvPr/>
        </p:nvSpPr>
        <p:spPr>
          <a:xfrm>
            <a:off x="-43100" y="-12575"/>
            <a:ext cx="4758600" cy="51561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a2b0f60987_0_0"/>
          <p:cNvSpPr txBox="1"/>
          <p:nvPr/>
        </p:nvSpPr>
        <p:spPr>
          <a:xfrm>
            <a:off x="274173" y="140238"/>
            <a:ext cx="40599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we’re working on next</a:t>
            </a:r>
            <a:endParaRPr sz="2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7"/>
              <a:buFont typeface="Arial"/>
              <a:buNone/>
            </a:pPr>
            <a:endParaRPr sz="2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g2a2b0f60987_0_0"/>
          <p:cNvSpPr txBox="1"/>
          <p:nvPr/>
        </p:nvSpPr>
        <p:spPr>
          <a:xfrm>
            <a:off x="260450" y="1179900"/>
            <a:ext cx="39117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Replace </a:t>
            </a:r>
            <a:r>
              <a:rPr lang="en-CA" sz="17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Canadian Style</a:t>
            </a:r>
            <a:endParaRPr sz="17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Updates to the ‘Plain language’ section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More guidance for images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9459"/>
              <a:buFont typeface="Arial"/>
              <a:buNone/>
            </a:pPr>
            <a:endParaRPr sz="18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a2b0f60987_0_0"/>
          <p:cNvSpPr/>
          <p:nvPr/>
        </p:nvSpPr>
        <p:spPr>
          <a:xfrm>
            <a:off x="360273" y="9469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a2b0f60987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  <p:sp>
        <p:nvSpPr>
          <p:cNvPr id="165" name="Google Shape;165;g2a2b0f60987_0_0"/>
          <p:cNvSpPr txBox="1"/>
          <p:nvPr/>
        </p:nvSpPr>
        <p:spPr>
          <a:xfrm>
            <a:off x="5606062" y="400604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Overview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g2a2b0f60987_0_0"/>
          <p:cNvSpPr txBox="1"/>
          <p:nvPr/>
        </p:nvSpPr>
        <p:spPr>
          <a:xfrm>
            <a:off x="5032789" y="86683"/>
            <a:ext cx="38508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sur quoi nous travaillons maintenant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7"/>
              <a:buFont typeface="Arial"/>
              <a:buNone/>
            </a:pP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a2b0f60987_0_0"/>
          <p:cNvSpPr/>
          <p:nvPr/>
        </p:nvSpPr>
        <p:spPr>
          <a:xfrm>
            <a:off x="5135662" y="92185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a2b0f60987_0_0"/>
          <p:cNvSpPr txBox="1"/>
          <p:nvPr/>
        </p:nvSpPr>
        <p:spPr>
          <a:xfrm>
            <a:off x="4883700" y="1181726"/>
            <a:ext cx="3911700" cy="3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50">
                <a:solidFill>
                  <a:srgbClr val="26374A"/>
                </a:solidFill>
                <a:latin typeface="Calibri"/>
                <a:ea typeface="Calibri"/>
                <a:cs typeface="Calibri"/>
                <a:sym typeface="Calibri"/>
              </a:rPr>
              <a:t>- Remplacer </a:t>
            </a:r>
            <a:r>
              <a:rPr lang="en-CA" sz="1850" i="1">
                <a:solidFill>
                  <a:srgbClr val="26374A"/>
                </a:solidFill>
                <a:latin typeface="Calibri"/>
                <a:ea typeface="Calibri"/>
                <a:cs typeface="Calibri"/>
                <a:sym typeface="Calibri"/>
              </a:rPr>
              <a:t>The Canadian Style</a:t>
            </a:r>
            <a:endParaRPr sz="1850" i="1">
              <a:solidFill>
                <a:srgbClr val="2637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50">
                <a:solidFill>
                  <a:srgbClr val="26374A"/>
                </a:solidFill>
                <a:latin typeface="Calibri"/>
                <a:ea typeface="Calibri"/>
                <a:cs typeface="Calibri"/>
                <a:sym typeface="Calibri"/>
              </a:rPr>
              <a:t>- Mise à jour de la section « Langage clair et simple»</a:t>
            </a:r>
            <a:endParaRPr sz="185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50">
                <a:solidFill>
                  <a:srgbClr val="26374A"/>
                </a:solidFill>
                <a:latin typeface="Calibri"/>
                <a:ea typeface="Calibri"/>
                <a:cs typeface="Calibri"/>
                <a:sym typeface="Calibri"/>
              </a:rPr>
              <a:t>- Plus des conseils pour les images</a:t>
            </a:r>
            <a:endParaRPr sz="1850">
              <a:solidFill>
                <a:srgbClr val="2637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>
              <a:solidFill>
                <a:srgbClr val="2637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226dfb83b_0_392"/>
          <p:cNvSpPr txBox="1">
            <a:spLocks noGrp="1"/>
          </p:cNvSpPr>
          <p:nvPr>
            <p:ph type="title"/>
          </p:nvPr>
        </p:nvSpPr>
        <p:spPr>
          <a:xfrm>
            <a:off x="180934" y="310376"/>
            <a:ext cx="92010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 / Des questions?</a:t>
            </a:r>
            <a:br>
              <a:rPr lang="en-CA" sz="1800"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a226dfb83b_0_3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  <p:sp>
        <p:nvSpPr>
          <p:cNvPr id="175" name="Google Shape;175;g2a226dfb83b_0_392"/>
          <p:cNvSpPr txBox="1"/>
          <p:nvPr/>
        </p:nvSpPr>
        <p:spPr>
          <a:xfrm>
            <a:off x="332924" y="1756885"/>
            <a:ext cx="5099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Transformation Office: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dto.btn@tbs-sct.gc.ca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Bureau de la transformation numérique 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dto.btn@tbs-sct.gc.ca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On-screen Show (16:9)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Lato</vt:lpstr>
      <vt:lpstr>Open Sans</vt:lpstr>
      <vt:lpstr>Arial</vt:lpstr>
      <vt:lpstr>Calibri</vt:lpstr>
      <vt:lpstr>Quattrocento Sans</vt:lpstr>
      <vt:lpstr>Simple Light</vt:lpstr>
      <vt:lpstr>Canada.ca Style Guide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/ Des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Canada.ca Style Guide updates</dc:title>
  <dc:creator>Pink, Allen</dc:creator>
  <cp:lastModifiedBy>Boudreau, Rob</cp:lastModifiedBy>
  <cp:revision>1</cp:revision>
  <dcterms:created xsi:type="dcterms:W3CDTF">2018-05-07T18:18:37Z</dcterms:created>
  <dcterms:modified xsi:type="dcterms:W3CDTF">2024-01-24T15:17:23Z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f579abc1-edcd-46c3-baf6-7daafcf7bf86</vt:lpwstr>
  </property>
  <property fmtid="{D5CDD505-2E9C-101B-9397-08002B2CF9AE}" pid="3" name="TBSSCTCLASSIFICATION">
    <vt:lpwstr>UNCLASSIFIED</vt:lpwstr>
  </property>
  <property fmtid="{D5CDD505-2E9C-101B-9397-08002B2CF9AE}" pid="4" name="SECCLASS">
    <vt:lpwstr>CLASSU</vt:lpwstr>
  </property>
  <property fmtid="{D5CDD505-2E9C-101B-9397-08002B2CF9AE}" pid="5" name="TBSSCTVISUALMARKINGNO">
    <vt:lpwstr>NO</vt:lpwstr>
  </property>
  <property fmtid="{D5CDD505-2E9C-101B-9397-08002B2CF9AE}" pid="6" name="MSIP_Label_dd4203d7-225b-41a9-8c54-a31e0ceca5df_Enabled">
    <vt:lpwstr>True</vt:lpwstr>
  </property>
  <property fmtid="{D5CDD505-2E9C-101B-9397-08002B2CF9AE}" pid="7" name="MSIP_Label_dd4203d7-225b-41a9-8c54-a31e0ceca5df_SiteId">
    <vt:lpwstr>6397df10-4595-4047-9c4f-03311282152b</vt:lpwstr>
  </property>
  <property fmtid="{D5CDD505-2E9C-101B-9397-08002B2CF9AE}" pid="8" name="MSIP_Label_dd4203d7-225b-41a9-8c54-a31e0ceca5df_Owner">
    <vt:lpwstr>MICCHARB@tbs-sct.gc.ca</vt:lpwstr>
  </property>
  <property fmtid="{D5CDD505-2E9C-101B-9397-08002B2CF9AE}" pid="9" name="MSIP_Label_dd4203d7-225b-41a9-8c54-a31e0ceca5df_SetDate">
    <vt:lpwstr>2020-02-10T14:40:26.7668888Z</vt:lpwstr>
  </property>
  <property fmtid="{D5CDD505-2E9C-101B-9397-08002B2CF9AE}" pid="10" name="MSIP_Label_dd4203d7-225b-41a9-8c54-a31e0ceca5df_Name">
    <vt:lpwstr>NO MARKING VISIBLE</vt:lpwstr>
  </property>
  <property fmtid="{D5CDD505-2E9C-101B-9397-08002B2CF9AE}" pid="11" name="MSIP_Label_dd4203d7-225b-41a9-8c54-a31e0ceca5df_Application">
    <vt:lpwstr>Microsoft Azure Information Protection</vt:lpwstr>
  </property>
  <property fmtid="{D5CDD505-2E9C-101B-9397-08002B2CF9AE}" pid="12" name="MSIP_Label_dd4203d7-225b-41a9-8c54-a31e0ceca5df_ActionId">
    <vt:lpwstr>6fea2bd5-cd9b-4119-8378-45a37a258975</vt:lpwstr>
  </property>
  <property fmtid="{D5CDD505-2E9C-101B-9397-08002B2CF9AE}" pid="13" name="MSIP_Label_dd4203d7-225b-41a9-8c54-a31e0ceca5df_Extended_MSFT_Method">
    <vt:lpwstr>Automatic</vt:lpwstr>
  </property>
  <property fmtid="{D5CDD505-2E9C-101B-9397-08002B2CF9AE}" pid="14" name="MSIP_Label_3515d617-256d-4284-aedb-1064be1c4b48_Enabled">
    <vt:lpwstr>true</vt:lpwstr>
  </property>
  <property fmtid="{D5CDD505-2E9C-101B-9397-08002B2CF9AE}" pid="15" name="MSIP_Label_3515d617-256d-4284-aedb-1064be1c4b48_SetDate">
    <vt:lpwstr>2021-08-27T14:23:44Z</vt:lpwstr>
  </property>
  <property fmtid="{D5CDD505-2E9C-101B-9397-08002B2CF9AE}" pid="16" name="MSIP_Label_3515d617-256d-4284-aedb-1064be1c4b48_Method">
    <vt:lpwstr>Standard</vt:lpwstr>
  </property>
  <property fmtid="{D5CDD505-2E9C-101B-9397-08002B2CF9AE}" pid="17" name="MSIP_Label_3515d617-256d-4284-aedb-1064be1c4b48_Name">
    <vt:lpwstr>3515d617-256d-4284-aedb-1064be1c4b48</vt:lpwstr>
  </property>
  <property fmtid="{D5CDD505-2E9C-101B-9397-08002B2CF9AE}" pid="18" name="MSIP_Label_3515d617-256d-4284-aedb-1064be1c4b48_SiteId">
    <vt:lpwstr>6397df10-4595-4047-9c4f-03311282152b</vt:lpwstr>
  </property>
  <property fmtid="{D5CDD505-2E9C-101B-9397-08002B2CF9AE}" pid="19" name="MSIP_Label_3515d617-256d-4284-aedb-1064be1c4b48_ActionId">
    <vt:lpwstr>6fea2bd5-cd9b-4119-8378-45a37a258975</vt:lpwstr>
  </property>
  <property fmtid="{D5CDD505-2E9C-101B-9397-08002B2CF9AE}" pid="20" name="MSIP_Label_3515d617-256d-4284-aedb-1064be1c4b48_ContentBits">
    <vt:lpwstr>0</vt:lpwstr>
  </property>
</Properties>
</file>