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502" r:id="rId2"/>
    <p:sldId id="503" r:id="rId3"/>
    <p:sldId id="507" r:id="rId4"/>
    <p:sldId id="504" r:id="rId5"/>
    <p:sldId id="505" r:id="rId6"/>
    <p:sldId id="506" r:id="rId7"/>
    <p:sldId id="508" r:id="rId8"/>
    <p:sldId id="509" r:id="rId9"/>
    <p:sldId id="510" r:id="rId10"/>
    <p:sldId id="511" r:id="rId11"/>
    <p:sldId id="512" r:id="rId12"/>
    <p:sldId id="513" r:id="rId13"/>
    <p:sldId id="514" r:id="rId14"/>
  </p:sldIdLst>
  <p:sldSz cx="9144000" cy="6858000" type="screen4x3"/>
  <p:notesSz cx="7315200" cy="9601200"/>
  <p:custDataLst>
    <p:tags r:id="rId17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1DE"/>
    <a:srgbClr val="365979"/>
    <a:srgbClr val="B9611C"/>
    <a:srgbClr val="519C9C"/>
    <a:srgbClr val="736975"/>
    <a:srgbClr val="828EA2"/>
    <a:srgbClr val="828FA3"/>
    <a:srgbClr val="829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7" autoAdjust="0"/>
    <p:restoredTop sz="70729" autoAdjust="0"/>
  </p:normalViewPr>
  <p:slideViewPr>
    <p:cSldViewPr snapToObjects="1">
      <p:cViewPr varScale="1">
        <p:scale>
          <a:sx n="80" d="100"/>
          <a:sy n="80" d="100"/>
        </p:scale>
        <p:origin x="2592" y="78"/>
      </p:cViewPr>
      <p:guideLst>
        <p:guide orient="horz" pos="72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3252" y="-34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B2430-64C8-49D8-A75B-320F54C822FD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5DEB13B-32F2-43E6-AC88-D26E1731A0C8}">
      <dgm:prSet phldrT="[Text]"/>
      <dgm:spPr>
        <a:solidFill>
          <a:srgbClr val="828FA3"/>
        </a:solidFill>
        <a:ln>
          <a:solidFill>
            <a:srgbClr val="828FA3"/>
          </a:solidFill>
        </a:ln>
      </dgm:spPr>
      <dgm:t>
        <a:bodyPr/>
        <a:lstStyle/>
        <a:p>
          <a:r>
            <a:rPr lang="fr-CA" b="1" noProof="0" dirty="0">
              <a:solidFill>
                <a:srgbClr val="FFFFFF"/>
              </a:solidFill>
            </a:rPr>
            <a:t>Le groupe de travail régional sur l’étiquette en milieu de travail</a:t>
          </a:r>
        </a:p>
      </dgm:t>
    </dgm:pt>
    <dgm:pt modelId="{A38D5CF6-1150-4FF6-9782-5F6637C5DB31}" type="parTrans" cxnId="{070AB846-B919-4258-A12F-42A6B921F7EE}">
      <dgm:prSet/>
      <dgm:spPr/>
      <dgm:t>
        <a:bodyPr/>
        <a:lstStyle/>
        <a:p>
          <a:endParaRPr lang="en-US"/>
        </a:p>
      </dgm:t>
    </dgm:pt>
    <dgm:pt modelId="{EFDCD9AA-5C8F-4589-8171-D7DE10277BD2}" type="sibTrans" cxnId="{070AB846-B919-4258-A12F-42A6B921F7EE}">
      <dgm:prSet/>
      <dgm:spPr/>
      <dgm:t>
        <a:bodyPr/>
        <a:lstStyle/>
        <a:p>
          <a:endParaRPr lang="en-US"/>
        </a:p>
      </dgm:t>
    </dgm:pt>
    <dgm:pt modelId="{DE4CFD01-2CBB-4E36-8F24-A34A98CAD4A3}">
      <dgm:prSet/>
      <dgm:spPr>
        <a:solidFill>
          <a:srgbClr val="365979"/>
        </a:solidFill>
        <a:ln>
          <a:solidFill>
            <a:srgbClr val="365979"/>
          </a:solidFill>
        </a:ln>
      </dgm:spPr>
      <dgm:t>
        <a:bodyPr/>
        <a:lstStyle/>
        <a:p>
          <a:r>
            <a:rPr lang="fr-CA" b="1" noProof="0" dirty="0">
              <a:solidFill>
                <a:srgbClr val="FFFFFF"/>
              </a:solidFill>
            </a:rPr>
            <a:t>Révision par l’équipe </a:t>
          </a:r>
          <a:r>
            <a:rPr lang="fr-CA" b="1" noProof="0" dirty="0" err="1">
              <a:solidFill>
                <a:srgbClr val="FFFFFF"/>
              </a:solidFill>
            </a:rPr>
            <a:t>Space</a:t>
          </a:r>
          <a:r>
            <a:rPr lang="fr-CA" b="1" noProof="0" dirty="0">
              <a:solidFill>
                <a:srgbClr val="FFFFFF"/>
              </a:solidFill>
            </a:rPr>
            <a:t> Force</a:t>
          </a:r>
        </a:p>
      </dgm:t>
    </dgm:pt>
    <dgm:pt modelId="{86D34FD4-6B5F-4EAF-AE3A-9EC40A050850}" type="parTrans" cxnId="{1A3E743F-1C5C-41BD-A4F5-88C831B0DB68}">
      <dgm:prSet/>
      <dgm:spPr/>
      <dgm:t>
        <a:bodyPr/>
        <a:lstStyle/>
        <a:p>
          <a:endParaRPr lang="en-US"/>
        </a:p>
      </dgm:t>
    </dgm:pt>
    <dgm:pt modelId="{E7018120-6D75-4506-8DD6-754154936661}" type="sibTrans" cxnId="{1A3E743F-1C5C-41BD-A4F5-88C831B0DB68}">
      <dgm:prSet/>
      <dgm:spPr/>
      <dgm:t>
        <a:bodyPr/>
        <a:lstStyle/>
        <a:p>
          <a:endParaRPr lang="en-US"/>
        </a:p>
      </dgm:t>
    </dgm:pt>
    <dgm:pt modelId="{654807D7-7DDC-4AC9-B07C-B704CD6CB9B2}">
      <dgm:prSet/>
      <dgm:spPr>
        <a:solidFill>
          <a:srgbClr val="519C9C"/>
        </a:solidFill>
        <a:ln>
          <a:solidFill>
            <a:srgbClr val="519C9C"/>
          </a:solidFill>
        </a:ln>
      </dgm:spPr>
      <dgm:t>
        <a:bodyPr/>
        <a:lstStyle/>
        <a:p>
          <a:r>
            <a:rPr lang="fr-CA" b="1" noProof="0" dirty="0">
              <a:solidFill>
                <a:srgbClr val="FFFFFF"/>
              </a:solidFill>
            </a:rPr>
            <a:t>Séance de travail du groupe consultatif autochtone</a:t>
          </a:r>
        </a:p>
      </dgm:t>
    </dgm:pt>
    <dgm:pt modelId="{5B95334A-2E7F-477F-8439-B8E213C4DD20}" type="parTrans" cxnId="{ACF707C6-0C7E-4FC8-899E-AD268CF48982}">
      <dgm:prSet/>
      <dgm:spPr/>
      <dgm:t>
        <a:bodyPr/>
        <a:lstStyle/>
        <a:p>
          <a:endParaRPr lang="en-US"/>
        </a:p>
      </dgm:t>
    </dgm:pt>
    <dgm:pt modelId="{587C2A66-DF68-46ED-A27B-690EC434B2E1}" type="sibTrans" cxnId="{ACF707C6-0C7E-4FC8-899E-AD268CF48982}">
      <dgm:prSet/>
      <dgm:spPr/>
      <dgm:t>
        <a:bodyPr/>
        <a:lstStyle/>
        <a:p>
          <a:endParaRPr lang="en-US"/>
        </a:p>
      </dgm:t>
    </dgm:pt>
    <dgm:pt modelId="{7B2E1428-43F0-4B59-BA3A-F083531D46EA}">
      <dgm:prSet/>
      <dgm:spPr>
        <a:solidFill>
          <a:srgbClr val="B9611C"/>
        </a:solidFill>
        <a:ln>
          <a:solidFill>
            <a:srgbClr val="B9611C"/>
          </a:solidFill>
        </a:ln>
      </dgm:spPr>
      <dgm:t>
        <a:bodyPr/>
        <a:lstStyle/>
        <a:p>
          <a:r>
            <a:rPr lang="fr-CA" b="1" noProof="0" dirty="0">
              <a:solidFill>
                <a:srgbClr val="FFFFFF"/>
              </a:solidFill>
            </a:rPr>
            <a:t>Analyse du milieu de travail</a:t>
          </a:r>
          <a:endParaRPr lang="fr-CA" noProof="0" dirty="0">
            <a:solidFill>
              <a:srgbClr val="FFFFFF"/>
            </a:solidFill>
          </a:endParaRPr>
        </a:p>
      </dgm:t>
    </dgm:pt>
    <dgm:pt modelId="{8D6C5521-2014-4570-ADD5-C677A3EA2CEF}" type="parTrans" cxnId="{BA025C33-7CDC-40E9-A6B6-418BC094FDA1}">
      <dgm:prSet/>
      <dgm:spPr/>
      <dgm:t>
        <a:bodyPr/>
        <a:lstStyle/>
        <a:p>
          <a:endParaRPr lang="en-US"/>
        </a:p>
      </dgm:t>
    </dgm:pt>
    <dgm:pt modelId="{89F49904-316F-43AE-80D2-2E44E8172884}" type="sibTrans" cxnId="{BA025C33-7CDC-40E9-A6B6-418BC094FDA1}">
      <dgm:prSet/>
      <dgm:spPr/>
      <dgm:t>
        <a:bodyPr/>
        <a:lstStyle/>
        <a:p>
          <a:endParaRPr lang="en-US"/>
        </a:p>
      </dgm:t>
    </dgm:pt>
    <dgm:pt modelId="{FF858C43-4B9C-47BB-BA59-5805F6172701}">
      <dgm:prSet/>
      <dgm:spPr>
        <a:solidFill>
          <a:srgbClr val="736975"/>
        </a:solidFill>
        <a:ln>
          <a:solidFill>
            <a:srgbClr val="736975"/>
          </a:solidFill>
        </a:ln>
      </dgm:spPr>
      <dgm:t>
        <a:bodyPr/>
        <a:lstStyle/>
        <a:p>
          <a:r>
            <a:rPr lang="fr-CA" b="1" noProof="0" dirty="0">
              <a:solidFill>
                <a:srgbClr val="FFFFFF"/>
              </a:solidFill>
            </a:rPr>
            <a:t>Révision par le comité de la haute direction</a:t>
          </a:r>
          <a:endParaRPr lang="fr-CA" b="1" noProof="0" dirty="0">
            <a:solidFill>
              <a:srgbClr val="FFFFFF"/>
            </a:solidFill>
            <a:highlight>
              <a:srgbClr val="FFFF00"/>
            </a:highlight>
          </a:endParaRPr>
        </a:p>
      </dgm:t>
    </dgm:pt>
    <dgm:pt modelId="{9CEFDC23-2B97-4318-A1BA-03B97305F14E}" type="parTrans" cxnId="{6202254F-5B0F-4F15-8B4F-20181A6ADFD5}">
      <dgm:prSet/>
      <dgm:spPr/>
      <dgm:t>
        <a:bodyPr/>
        <a:lstStyle/>
        <a:p>
          <a:endParaRPr lang="en-US"/>
        </a:p>
      </dgm:t>
    </dgm:pt>
    <dgm:pt modelId="{87C276E6-2FA3-4723-9F1F-4159B1601FE6}" type="sibTrans" cxnId="{6202254F-5B0F-4F15-8B4F-20181A6ADFD5}">
      <dgm:prSet/>
      <dgm:spPr/>
      <dgm:t>
        <a:bodyPr/>
        <a:lstStyle/>
        <a:p>
          <a:endParaRPr lang="en-US"/>
        </a:p>
      </dgm:t>
    </dgm:pt>
    <dgm:pt modelId="{E965D466-D0CA-42AF-996C-A3BFC47053F5}">
      <dgm:prSet/>
      <dgm:spPr>
        <a:solidFill>
          <a:srgbClr val="828FA3"/>
        </a:solidFill>
        <a:ln>
          <a:solidFill>
            <a:srgbClr val="828FA3"/>
          </a:solidFill>
        </a:ln>
      </dgm:spPr>
      <dgm:t>
        <a:bodyPr/>
        <a:lstStyle/>
        <a:p>
          <a:pPr>
            <a:tabLst>
              <a:tab pos="4056063" algn="l"/>
            </a:tabLst>
          </a:pPr>
          <a:r>
            <a:rPr lang="fr-CA" b="1" noProof="0" dirty="0">
              <a:solidFill>
                <a:srgbClr val="FFFFFF"/>
              </a:solidFill>
            </a:rPr>
            <a:t>Révision et approbation par le comité exécutif</a:t>
          </a:r>
          <a:endParaRPr lang="fr-CA" b="1" noProof="0" dirty="0">
            <a:solidFill>
              <a:srgbClr val="FFFFFF"/>
            </a:solidFill>
            <a:highlight>
              <a:srgbClr val="FFFF00"/>
            </a:highlight>
          </a:endParaRPr>
        </a:p>
      </dgm:t>
    </dgm:pt>
    <dgm:pt modelId="{286749CC-67EA-458B-B62B-A19D6C3E7289}" type="parTrans" cxnId="{C6894B5B-3D1B-4B9F-8D02-F053608CAE1D}">
      <dgm:prSet/>
      <dgm:spPr/>
      <dgm:t>
        <a:bodyPr/>
        <a:lstStyle/>
        <a:p>
          <a:endParaRPr lang="en-US"/>
        </a:p>
      </dgm:t>
    </dgm:pt>
    <dgm:pt modelId="{A43CBC65-64E7-4287-BDA1-BEEF8FE20E31}" type="sibTrans" cxnId="{C6894B5B-3D1B-4B9F-8D02-F053608CAE1D}">
      <dgm:prSet/>
      <dgm:spPr/>
      <dgm:t>
        <a:bodyPr/>
        <a:lstStyle/>
        <a:p>
          <a:endParaRPr lang="en-US"/>
        </a:p>
      </dgm:t>
    </dgm:pt>
    <dgm:pt modelId="{031CCE5F-2963-4ED8-B5FD-A87F17BF5C0A}" type="pres">
      <dgm:prSet presAssocID="{909B2430-64C8-49D8-A75B-320F54C822FD}" presName="Name0" presStyleCnt="0">
        <dgm:presLayoutVars>
          <dgm:chMax val="7"/>
          <dgm:chPref val="7"/>
          <dgm:dir/>
        </dgm:presLayoutVars>
      </dgm:prSet>
      <dgm:spPr/>
    </dgm:pt>
    <dgm:pt modelId="{4F69174E-5B0E-4790-88EF-0095D04CF840}" type="pres">
      <dgm:prSet presAssocID="{909B2430-64C8-49D8-A75B-320F54C822FD}" presName="Name1" presStyleCnt="0"/>
      <dgm:spPr/>
    </dgm:pt>
    <dgm:pt modelId="{A7192AA9-F2DF-44C3-B084-24FF8D5074DE}" type="pres">
      <dgm:prSet presAssocID="{909B2430-64C8-49D8-A75B-320F54C822FD}" presName="cycle" presStyleCnt="0"/>
      <dgm:spPr/>
    </dgm:pt>
    <dgm:pt modelId="{ED8C9108-ABCF-453E-870F-08D8E26079B8}" type="pres">
      <dgm:prSet presAssocID="{909B2430-64C8-49D8-A75B-320F54C822FD}" presName="srcNode" presStyleLbl="node1" presStyleIdx="0" presStyleCnt="6"/>
      <dgm:spPr/>
    </dgm:pt>
    <dgm:pt modelId="{ED0E1435-DC7E-41CE-9F93-0CB43C6CA7D3}" type="pres">
      <dgm:prSet presAssocID="{909B2430-64C8-49D8-A75B-320F54C822FD}" presName="conn" presStyleLbl="parChTrans1D2" presStyleIdx="0" presStyleCnt="1"/>
      <dgm:spPr/>
    </dgm:pt>
    <dgm:pt modelId="{0D83BAB3-D3F1-4D5E-8D9C-AA453F4856BC}" type="pres">
      <dgm:prSet presAssocID="{909B2430-64C8-49D8-A75B-320F54C822FD}" presName="extraNode" presStyleLbl="node1" presStyleIdx="0" presStyleCnt="6"/>
      <dgm:spPr/>
    </dgm:pt>
    <dgm:pt modelId="{92A69D86-7A0E-45C2-ABB6-86879D959AC4}" type="pres">
      <dgm:prSet presAssocID="{909B2430-64C8-49D8-A75B-320F54C822FD}" presName="dstNode" presStyleLbl="node1" presStyleIdx="0" presStyleCnt="6"/>
      <dgm:spPr/>
    </dgm:pt>
    <dgm:pt modelId="{82F952FF-831C-408B-8F21-B8F53204E019}" type="pres">
      <dgm:prSet presAssocID="{65DEB13B-32F2-43E6-AC88-D26E1731A0C8}" presName="text_1" presStyleLbl="node1" presStyleIdx="0" presStyleCnt="6">
        <dgm:presLayoutVars>
          <dgm:bulletEnabled val="1"/>
        </dgm:presLayoutVars>
      </dgm:prSet>
      <dgm:spPr/>
    </dgm:pt>
    <dgm:pt modelId="{F8EBB431-9AFF-4591-ACA6-BF64D3D33945}" type="pres">
      <dgm:prSet presAssocID="{65DEB13B-32F2-43E6-AC88-D26E1731A0C8}" presName="accent_1" presStyleCnt="0"/>
      <dgm:spPr/>
    </dgm:pt>
    <dgm:pt modelId="{4DF6DE17-8F8C-4620-9BCA-285B548AC2D0}" type="pres">
      <dgm:prSet presAssocID="{65DEB13B-32F2-43E6-AC88-D26E1731A0C8}" presName="accentRepeatNode" presStyleLbl="solidFgAcc1" presStyleIdx="0" presStyleCnt="6"/>
      <dgm:spPr>
        <a:solidFill>
          <a:srgbClr val="828FA3"/>
        </a:solidFill>
        <a:ln>
          <a:solidFill>
            <a:srgbClr val="FFFFFF"/>
          </a:solidFill>
        </a:ln>
      </dgm:spPr>
    </dgm:pt>
    <dgm:pt modelId="{0E7D23B3-8864-486D-9A56-A1034F2A23DA}" type="pres">
      <dgm:prSet presAssocID="{7B2E1428-43F0-4B59-BA3A-F083531D46EA}" presName="text_2" presStyleLbl="node1" presStyleIdx="1" presStyleCnt="6" custLinFactNeighborX="427" custLinFactNeighborY="11077">
        <dgm:presLayoutVars>
          <dgm:bulletEnabled val="1"/>
        </dgm:presLayoutVars>
      </dgm:prSet>
      <dgm:spPr/>
    </dgm:pt>
    <dgm:pt modelId="{CF0FBC90-2863-458B-AE83-B3A13B74D91A}" type="pres">
      <dgm:prSet presAssocID="{7B2E1428-43F0-4B59-BA3A-F083531D46EA}" presName="accent_2" presStyleCnt="0"/>
      <dgm:spPr/>
    </dgm:pt>
    <dgm:pt modelId="{40AAEEC2-E963-40A4-A050-D61B06D84FBE}" type="pres">
      <dgm:prSet presAssocID="{7B2E1428-43F0-4B59-BA3A-F083531D46EA}" presName="accentRepeatNode" presStyleLbl="solidFgAcc1" presStyleIdx="1" presStyleCnt="6"/>
      <dgm:spPr>
        <a:solidFill>
          <a:srgbClr val="B9611C"/>
        </a:solidFill>
        <a:ln>
          <a:solidFill>
            <a:srgbClr val="FFFFFF"/>
          </a:solidFill>
        </a:ln>
      </dgm:spPr>
    </dgm:pt>
    <dgm:pt modelId="{67A35FA3-5219-4394-A264-8A6F24917D87}" type="pres">
      <dgm:prSet presAssocID="{654807D7-7DDC-4AC9-B07C-B704CD6CB9B2}" presName="text_3" presStyleLbl="node1" presStyleIdx="2" presStyleCnt="6">
        <dgm:presLayoutVars>
          <dgm:bulletEnabled val="1"/>
        </dgm:presLayoutVars>
      </dgm:prSet>
      <dgm:spPr/>
    </dgm:pt>
    <dgm:pt modelId="{69EE24B0-C5FE-4DC7-89EF-A7CDF34FDF7D}" type="pres">
      <dgm:prSet presAssocID="{654807D7-7DDC-4AC9-B07C-B704CD6CB9B2}" presName="accent_3" presStyleCnt="0"/>
      <dgm:spPr/>
    </dgm:pt>
    <dgm:pt modelId="{9150212F-1901-4133-B0FC-D027EBADB872}" type="pres">
      <dgm:prSet presAssocID="{654807D7-7DDC-4AC9-B07C-B704CD6CB9B2}" presName="accentRepeatNode" presStyleLbl="solidFgAcc1" presStyleIdx="2" presStyleCnt="6"/>
      <dgm:spPr>
        <a:solidFill>
          <a:srgbClr val="519C9C"/>
        </a:solidFill>
        <a:ln>
          <a:solidFill>
            <a:srgbClr val="FFFFFF"/>
          </a:solidFill>
        </a:ln>
      </dgm:spPr>
    </dgm:pt>
    <dgm:pt modelId="{1CDF3EF5-BFD9-41E4-BFB9-F72747A422F8}" type="pres">
      <dgm:prSet presAssocID="{DE4CFD01-2CBB-4E36-8F24-A34A98CAD4A3}" presName="text_4" presStyleLbl="node1" presStyleIdx="3" presStyleCnt="6">
        <dgm:presLayoutVars>
          <dgm:bulletEnabled val="1"/>
        </dgm:presLayoutVars>
      </dgm:prSet>
      <dgm:spPr/>
    </dgm:pt>
    <dgm:pt modelId="{7B4BC317-C8C4-47D5-9F55-D8C72E539F4C}" type="pres">
      <dgm:prSet presAssocID="{DE4CFD01-2CBB-4E36-8F24-A34A98CAD4A3}" presName="accent_4" presStyleCnt="0"/>
      <dgm:spPr/>
    </dgm:pt>
    <dgm:pt modelId="{8217675A-071A-4CC3-917D-E92B807524B9}" type="pres">
      <dgm:prSet presAssocID="{DE4CFD01-2CBB-4E36-8F24-A34A98CAD4A3}" presName="accentRepeatNode" presStyleLbl="solidFgAcc1" presStyleIdx="3" presStyleCnt="6"/>
      <dgm:spPr>
        <a:solidFill>
          <a:srgbClr val="365979"/>
        </a:solidFill>
        <a:ln>
          <a:solidFill>
            <a:srgbClr val="FFFFFF"/>
          </a:solidFill>
        </a:ln>
      </dgm:spPr>
    </dgm:pt>
    <dgm:pt modelId="{97C99775-AEBC-40CF-A18C-A55308255E3C}" type="pres">
      <dgm:prSet presAssocID="{FF858C43-4B9C-47BB-BA59-5805F6172701}" presName="text_5" presStyleLbl="node1" presStyleIdx="4" presStyleCnt="6">
        <dgm:presLayoutVars>
          <dgm:bulletEnabled val="1"/>
        </dgm:presLayoutVars>
      </dgm:prSet>
      <dgm:spPr/>
    </dgm:pt>
    <dgm:pt modelId="{51024D4C-6561-48CA-85F4-FA501CE8A915}" type="pres">
      <dgm:prSet presAssocID="{FF858C43-4B9C-47BB-BA59-5805F6172701}" presName="accent_5" presStyleCnt="0"/>
      <dgm:spPr/>
    </dgm:pt>
    <dgm:pt modelId="{BEFF7F4A-CFD6-47B8-9F77-A1F313E37ACA}" type="pres">
      <dgm:prSet presAssocID="{FF858C43-4B9C-47BB-BA59-5805F6172701}" presName="accentRepeatNode" presStyleLbl="solidFgAcc1" presStyleIdx="4" presStyleCnt="6"/>
      <dgm:spPr>
        <a:solidFill>
          <a:srgbClr val="736975"/>
        </a:solidFill>
        <a:ln>
          <a:solidFill>
            <a:srgbClr val="FFFFFF"/>
          </a:solidFill>
        </a:ln>
      </dgm:spPr>
    </dgm:pt>
    <dgm:pt modelId="{0FD2F83D-45FD-45A9-9E8F-436643C8541A}" type="pres">
      <dgm:prSet presAssocID="{E965D466-D0CA-42AF-996C-A3BFC47053F5}" presName="text_6" presStyleLbl="node1" presStyleIdx="5" presStyleCnt="6">
        <dgm:presLayoutVars>
          <dgm:bulletEnabled val="1"/>
        </dgm:presLayoutVars>
      </dgm:prSet>
      <dgm:spPr/>
    </dgm:pt>
    <dgm:pt modelId="{2D140518-3BE4-4BAE-B281-443B5E14F201}" type="pres">
      <dgm:prSet presAssocID="{E965D466-D0CA-42AF-996C-A3BFC47053F5}" presName="accent_6" presStyleCnt="0"/>
      <dgm:spPr/>
    </dgm:pt>
    <dgm:pt modelId="{6C78FAC6-2BDB-4B15-906F-532A514F7BA0}" type="pres">
      <dgm:prSet presAssocID="{E965D466-D0CA-42AF-996C-A3BFC47053F5}" presName="accentRepeatNode" presStyleLbl="solidFgAcc1" presStyleIdx="5" presStyleCnt="6"/>
      <dgm:spPr>
        <a:solidFill>
          <a:srgbClr val="828FA3"/>
        </a:solidFill>
        <a:ln>
          <a:solidFill>
            <a:srgbClr val="FFFFFF"/>
          </a:solidFill>
        </a:ln>
      </dgm:spPr>
    </dgm:pt>
  </dgm:ptLst>
  <dgm:cxnLst>
    <dgm:cxn modelId="{1899490B-16C5-428A-871B-C358EABC1BF4}" type="presOf" srcId="{E965D466-D0CA-42AF-996C-A3BFC47053F5}" destId="{0FD2F83D-45FD-45A9-9E8F-436643C8541A}" srcOrd="0" destOrd="0" presId="urn:microsoft.com/office/officeart/2008/layout/VerticalCurvedList"/>
    <dgm:cxn modelId="{9667D117-510D-492E-BB7E-59B9C45D9C03}" type="presOf" srcId="{909B2430-64C8-49D8-A75B-320F54C822FD}" destId="{031CCE5F-2963-4ED8-B5FD-A87F17BF5C0A}" srcOrd="0" destOrd="0" presId="urn:microsoft.com/office/officeart/2008/layout/VerticalCurvedList"/>
    <dgm:cxn modelId="{BA025C33-7CDC-40E9-A6B6-418BC094FDA1}" srcId="{909B2430-64C8-49D8-A75B-320F54C822FD}" destId="{7B2E1428-43F0-4B59-BA3A-F083531D46EA}" srcOrd="1" destOrd="0" parTransId="{8D6C5521-2014-4570-ADD5-C677A3EA2CEF}" sibTransId="{89F49904-316F-43AE-80D2-2E44E8172884}"/>
    <dgm:cxn modelId="{1EB9D136-7E70-4A76-9F7E-2F4940019390}" type="presOf" srcId="{DE4CFD01-2CBB-4E36-8F24-A34A98CAD4A3}" destId="{1CDF3EF5-BFD9-41E4-BFB9-F72747A422F8}" srcOrd="0" destOrd="0" presId="urn:microsoft.com/office/officeart/2008/layout/VerticalCurvedList"/>
    <dgm:cxn modelId="{1A3E743F-1C5C-41BD-A4F5-88C831B0DB68}" srcId="{909B2430-64C8-49D8-A75B-320F54C822FD}" destId="{DE4CFD01-2CBB-4E36-8F24-A34A98CAD4A3}" srcOrd="3" destOrd="0" parTransId="{86D34FD4-6B5F-4EAF-AE3A-9EC40A050850}" sibTransId="{E7018120-6D75-4506-8DD6-754154936661}"/>
    <dgm:cxn modelId="{A3F1B93F-0250-4BF4-A008-3E90210413DA}" type="presOf" srcId="{654807D7-7DDC-4AC9-B07C-B704CD6CB9B2}" destId="{67A35FA3-5219-4394-A264-8A6F24917D87}" srcOrd="0" destOrd="0" presId="urn:microsoft.com/office/officeart/2008/layout/VerticalCurvedList"/>
    <dgm:cxn modelId="{C6894B5B-3D1B-4B9F-8D02-F053608CAE1D}" srcId="{909B2430-64C8-49D8-A75B-320F54C822FD}" destId="{E965D466-D0CA-42AF-996C-A3BFC47053F5}" srcOrd="5" destOrd="0" parTransId="{286749CC-67EA-458B-B62B-A19D6C3E7289}" sibTransId="{A43CBC65-64E7-4287-BDA1-BEEF8FE20E31}"/>
    <dgm:cxn modelId="{070AB846-B919-4258-A12F-42A6B921F7EE}" srcId="{909B2430-64C8-49D8-A75B-320F54C822FD}" destId="{65DEB13B-32F2-43E6-AC88-D26E1731A0C8}" srcOrd="0" destOrd="0" parTransId="{A38D5CF6-1150-4FF6-9782-5F6637C5DB31}" sibTransId="{EFDCD9AA-5C8F-4589-8171-D7DE10277BD2}"/>
    <dgm:cxn modelId="{6202254F-5B0F-4F15-8B4F-20181A6ADFD5}" srcId="{909B2430-64C8-49D8-A75B-320F54C822FD}" destId="{FF858C43-4B9C-47BB-BA59-5805F6172701}" srcOrd="4" destOrd="0" parTransId="{9CEFDC23-2B97-4318-A1BA-03B97305F14E}" sibTransId="{87C276E6-2FA3-4723-9F1F-4159B1601FE6}"/>
    <dgm:cxn modelId="{ACF707C6-0C7E-4FC8-899E-AD268CF48982}" srcId="{909B2430-64C8-49D8-A75B-320F54C822FD}" destId="{654807D7-7DDC-4AC9-B07C-B704CD6CB9B2}" srcOrd="2" destOrd="0" parTransId="{5B95334A-2E7F-477F-8439-B8E213C4DD20}" sibTransId="{587C2A66-DF68-46ED-A27B-690EC434B2E1}"/>
    <dgm:cxn modelId="{743543C6-AA75-459E-B85C-8D89F4D74187}" type="presOf" srcId="{EFDCD9AA-5C8F-4589-8171-D7DE10277BD2}" destId="{ED0E1435-DC7E-41CE-9F93-0CB43C6CA7D3}" srcOrd="0" destOrd="0" presId="urn:microsoft.com/office/officeart/2008/layout/VerticalCurvedList"/>
    <dgm:cxn modelId="{5EDB6AD5-44EA-47C6-A4F6-11B02C4BC6A6}" type="presOf" srcId="{FF858C43-4B9C-47BB-BA59-5805F6172701}" destId="{97C99775-AEBC-40CF-A18C-A55308255E3C}" srcOrd="0" destOrd="0" presId="urn:microsoft.com/office/officeart/2008/layout/VerticalCurvedList"/>
    <dgm:cxn modelId="{9B51AFD5-F67B-455A-B462-7F8CF07E472B}" type="presOf" srcId="{65DEB13B-32F2-43E6-AC88-D26E1731A0C8}" destId="{82F952FF-831C-408B-8F21-B8F53204E019}" srcOrd="0" destOrd="0" presId="urn:microsoft.com/office/officeart/2008/layout/VerticalCurvedList"/>
    <dgm:cxn modelId="{B71AEDFC-09E6-4B24-B3D7-C6530FE03ADA}" type="presOf" srcId="{7B2E1428-43F0-4B59-BA3A-F083531D46EA}" destId="{0E7D23B3-8864-486D-9A56-A1034F2A23DA}" srcOrd="0" destOrd="0" presId="urn:microsoft.com/office/officeart/2008/layout/VerticalCurvedList"/>
    <dgm:cxn modelId="{67B2064E-D55B-494A-8361-2E8CB3085323}" type="presParOf" srcId="{031CCE5F-2963-4ED8-B5FD-A87F17BF5C0A}" destId="{4F69174E-5B0E-4790-88EF-0095D04CF840}" srcOrd="0" destOrd="0" presId="urn:microsoft.com/office/officeart/2008/layout/VerticalCurvedList"/>
    <dgm:cxn modelId="{8203E5D5-2653-49EA-A96B-1DF379838963}" type="presParOf" srcId="{4F69174E-5B0E-4790-88EF-0095D04CF840}" destId="{A7192AA9-F2DF-44C3-B084-24FF8D5074DE}" srcOrd="0" destOrd="0" presId="urn:microsoft.com/office/officeart/2008/layout/VerticalCurvedList"/>
    <dgm:cxn modelId="{166B65E2-3C95-432A-B934-D401BDD970A2}" type="presParOf" srcId="{A7192AA9-F2DF-44C3-B084-24FF8D5074DE}" destId="{ED8C9108-ABCF-453E-870F-08D8E26079B8}" srcOrd="0" destOrd="0" presId="urn:microsoft.com/office/officeart/2008/layout/VerticalCurvedList"/>
    <dgm:cxn modelId="{5EB8821E-19B0-42FB-A40C-E330E9391E0C}" type="presParOf" srcId="{A7192AA9-F2DF-44C3-B084-24FF8D5074DE}" destId="{ED0E1435-DC7E-41CE-9F93-0CB43C6CA7D3}" srcOrd="1" destOrd="0" presId="urn:microsoft.com/office/officeart/2008/layout/VerticalCurvedList"/>
    <dgm:cxn modelId="{21ACF1E3-230B-49B2-B1C8-6D591FF9DDBE}" type="presParOf" srcId="{A7192AA9-F2DF-44C3-B084-24FF8D5074DE}" destId="{0D83BAB3-D3F1-4D5E-8D9C-AA453F4856BC}" srcOrd="2" destOrd="0" presId="urn:microsoft.com/office/officeart/2008/layout/VerticalCurvedList"/>
    <dgm:cxn modelId="{6B35A075-2ABE-4BA8-8446-48C78525F49F}" type="presParOf" srcId="{A7192AA9-F2DF-44C3-B084-24FF8D5074DE}" destId="{92A69D86-7A0E-45C2-ABB6-86879D959AC4}" srcOrd="3" destOrd="0" presId="urn:microsoft.com/office/officeart/2008/layout/VerticalCurvedList"/>
    <dgm:cxn modelId="{4AA2E1F5-F405-4EAF-BF72-04D5959AF2A7}" type="presParOf" srcId="{4F69174E-5B0E-4790-88EF-0095D04CF840}" destId="{82F952FF-831C-408B-8F21-B8F53204E019}" srcOrd="1" destOrd="0" presId="urn:microsoft.com/office/officeart/2008/layout/VerticalCurvedList"/>
    <dgm:cxn modelId="{75E5C7A2-C333-4415-8E97-A3B643CAA317}" type="presParOf" srcId="{4F69174E-5B0E-4790-88EF-0095D04CF840}" destId="{F8EBB431-9AFF-4591-ACA6-BF64D3D33945}" srcOrd="2" destOrd="0" presId="urn:microsoft.com/office/officeart/2008/layout/VerticalCurvedList"/>
    <dgm:cxn modelId="{2F0CBFF6-49AC-4604-94F0-85DBDDB2A935}" type="presParOf" srcId="{F8EBB431-9AFF-4591-ACA6-BF64D3D33945}" destId="{4DF6DE17-8F8C-4620-9BCA-285B548AC2D0}" srcOrd="0" destOrd="0" presId="urn:microsoft.com/office/officeart/2008/layout/VerticalCurvedList"/>
    <dgm:cxn modelId="{1EAF86E8-6854-445B-B2D9-A3580970245C}" type="presParOf" srcId="{4F69174E-5B0E-4790-88EF-0095D04CF840}" destId="{0E7D23B3-8864-486D-9A56-A1034F2A23DA}" srcOrd="3" destOrd="0" presId="urn:microsoft.com/office/officeart/2008/layout/VerticalCurvedList"/>
    <dgm:cxn modelId="{5299E4B6-0C7A-4C8E-8FEC-F4202C3448DD}" type="presParOf" srcId="{4F69174E-5B0E-4790-88EF-0095D04CF840}" destId="{CF0FBC90-2863-458B-AE83-B3A13B74D91A}" srcOrd="4" destOrd="0" presId="urn:microsoft.com/office/officeart/2008/layout/VerticalCurvedList"/>
    <dgm:cxn modelId="{02154AAC-E5D3-48F5-811B-9F8BE42DB99A}" type="presParOf" srcId="{CF0FBC90-2863-458B-AE83-B3A13B74D91A}" destId="{40AAEEC2-E963-40A4-A050-D61B06D84FBE}" srcOrd="0" destOrd="0" presId="urn:microsoft.com/office/officeart/2008/layout/VerticalCurvedList"/>
    <dgm:cxn modelId="{BB2A4E0C-3F96-4D3E-B159-BCDBB78BCA2A}" type="presParOf" srcId="{4F69174E-5B0E-4790-88EF-0095D04CF840}" destId="{67A35FA3-5219-4394-A264-8A6F24917D87}" srcOrd="5" destOrd="0" presId="urn:microsoft.com/office/officeart/2008/layout/VerticalCurvedList"/>
    <dgm:cxn modelId="{D238EAE5-74F1-4F96-B7B5-6BC3434979AB}" type="presParOf" srcId="{4F69174E-5B0E-4790-88EF-0095D04CF840}" destId="{69EE24B0-C5FE-4DC7-89EF-A7CDF34FDF7D}" srcOrd="6" destOrd="0" presId="urn:microsoft.com/office/officeart/2008/layout/VerticalCurvedList"/>
    <dgm:cxn modelId="{1AB9D6D8-A8A0-41BB-9B70-2BC81C5C379D}" type="presParOf" srcId="{69EE24B0-C5FE-4DC7-89EF-A7CDF34FDF7D}" destId="{9150212F-1901-4133-B0FC-D027EBADB872}" srcOrd="0" destOrd="0" presId="urn:microsoft.com/office/officeart/2008/layout/VerticalCurvedList"/>
    <dgm:cxn modelId="{EC00CAAE-195E-4413-A0B0-B292E985D86A}" type="presParOf" srcId="{4F69174E-5B0E-4790-88EF-0095D04CF840}" destId="{1CDF3EF5-BFD9-41E4-BFB9-F72747A422F8}" srcOrd="7" destOrd="0" presId="urn:microsoft.com/office/officeart/2008/layout/VerticalCurvedList"/>
    <dgm:cxn modelId="{4A78A35F-5720-4176-86B2-517AEF9B48A2}" type="presParOf" srcId="{4F69174E-5B0E-4790-88EF-0095D04CF840}" destId="{7B4BC317-C8C4-47D5-9F55-D8C72E539F4C}" srcOrd="8" destOrd="0" presId="urn:microsoft.com/office/officeart/2008/layout/VerticalCurvedList"/>
    <dgm:cxn modelId="{F8BD9DF0-5C9B-4B09-AF85-3869A0BF5770}" type="presParOf" srcId="{7B4BC317-C8C4-47D5-9F55-D8C72E539F4C}" destId="{8217675A-071A-4CC3-917D-E92B807524B9}" srcOrd="0" destOrd="0" presId="urn:microsoft.com/office/officeart/2008/layout/VerticalCurvedList"/>
    <dgm:cxn modelId="{DDA376C0-FA29-4045-9435-D1121EA25769}" type="presParOf" srcId="{4F69174E-5B0E-4790-88EF-0095D04CF840}" destId="{97C99775-AEBC-40CF-A18C-A55308255E3C}" srcOrd="9" destOrd="0" presId="urn:microsoft.com/office/officeart/2008/layout/VerticalCurvedList"/>
    <dgm:cxn modelId="{E7D0D12D-ECF6-4F7B-858D-335002DE6D86}" type="presParOf" srcId="{4F69174E-5B0E-4790-88EF-0095D04CF840}" destId="{51024D4C-6561-48CA-85F4-FA501CE8A915}" srcOrd="10" destOrd="0" presId="urn:microsoft.com/office/officeart/2008/layout/VerticalCurvedList"/>
    <dgm:cxn modelId="{50119E4C-4A90-40B9-859B-F9E503EF2B8F}" type="presParOf" srcId="{51024D4C-6561-48CA-85F4-FA501CE8A915}" destId="{BEFF7F4A-CFD6-47B8-9F77-A1F313E37ACA}" srcOrd="0" destOrd="0" presId="urn:microsoft.com/office/officeart/2008/layout/VerticalCurvedList"/>
    <dgm:cxn modelId="{E71373D7-B97B-4632-90C5-7106F896E885}" type="presParOf" srcId="{4F69174E-5B0E-4790-88EF-0095D04CF840}" destId="{0FD2F83D-45FD-45A9-9E8F-436643C8541A}" srcOrd="11" destOrd="0" presId="urn:microsoft.com/office/officeart/2008/layout/VerticalCurvedList"/>
    <dgm:cxn modelId="{FDAEA189-9A8A-4B48-957F-A52F727779B1}" type="presParOf" srcId="{4F69174E-5B0E-4790-88EF-0095D04CF840}" destId="{2D140518-3BE4-4BAE-B281-443B5E14F201}" srcOrd="12" destOrd="0" presId="urn:microsoft.com/office/officeart/2008/layout/VerticalCurvedList"/>
    <dgm:cxn modelId="{F7B75C9D-788A-42D2-8812-A1FB06C83582}" type="presParOf" srcId="{2D140518-3BE4-4BAE-B281-443B5E14F201}" destId="{6C78FAC6-2BDB-4B15-906F-532A514F7B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E1435-DC7E-41CE-9F93-0CB43C6CA7D3}">
      <dsp:nvSpPr>
        <dsp:cNvPr id="0" name=""/>
        <dsp:cNvSpPr/>
      </dsp:nvSpPr>
      <dsp:spPr>
        <a:xfrm>
          <a:off x="-5774354" y="-883802"/>
          <a:ext cx="6874593" cy="6874593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952FF-831C-408B-8F21-B8F53204E019}">
      <dsp:nvSpPr>
        <dsp:cNvPr id="0" name=""/>
        <dsp:cNvSpPr/>
      </dsp:nvSpPr>
      <dsp:spPr>
        <a:xfrm>
          <a:off x="409929" y="268934"/>
          <a:ext cx="6986010" cy="537663"/>
        </a:xfrm>
        <a:prstGeom prst="rect">
          <a:avLst/>
        </a:prstGeom>
        <a:solidFill>
          <a:srgbClr val="828FA3"/>
        </a:solidFill>
        <a:ln w="25400" cap="flat" cmpd="sng" algn="ctr">
          <a:solidFill>
            <a:srgbClr val="828F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7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b="1" kern="1200" noProof="0" dirty="0">
              <a:solidFill>
                <a:srgbClr val="FFFFFF"/>
              </a:solidFill>
            </a:rPr>
            <a:t>Le groupe de travail régional sur l’étiquette en milieu de travail</a:t>
          </a:r>
        </a:p>
      </dsp:txBody>
      <dsp:txXfrm>
        <a:off x="409929" y="268934"/>
        <a:ext cx="6986010" cy="537663"/>
      </dsp:txXfrm>
    </dsp:sp>
    <dsp:sp modelId="{4DF6DE17-8F8C-4620-9BCA-285B548AC2D0}">
      <dsp:nvSpPr>
        <dsp:cNvPr id="0" name=""/>
        <dsp:cNvSpPr/>
      </dsp:nvSpPr>
      <dsp:spPr>
        <a:xfrm>
          <a:off x="73889" y="201726"/>
          <a:ext cx="672079" cy="672079"/>
        </a:xfrm>
        <a:prstGeom prst="ellipse">
          <a:avLst/>
        </a:prstGeom>
        <a:solidFill>
          <a:srgbClr val="828FA3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D23B3-8864-486D-9A56-A1034F2A23DA}">
      <dsp:nvSpPr>
        <dsp:cNvPr id="0" name=""/>
        <dsp:cNvSpPr/>
      </dsp:nvSpPr>
      <dsp:spPr>
        <a:xfrm>
          <a:off x="880136" y="1134884"/>
          <a:ext cx="6543745" cy="537663"/>
        </a:xfrm>
        <a:prstGeom prst="rect">
          <a:avLst/>
        </a:prstGeom>
        <a:solidFill>
          <a:srgbClr val="B9611C"/>
        </a:solidFill>
        <a:ln w="25400" cap="flat" cmpd="sng" algn="ctr">
          <a:solidFill>
            <a:srgbClr val="B961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7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b="1" kern="1200" noProof="0" dirty="0">
              <a:solidFill>
                <a:srgbClr val="FFFFFF"/>
              </a:solidFill>
            </a:rPr>
            <a:t>Analyse du milieu de travail</a:t>
          </a:r>
          <a:endParaRPr lang="fr-CA" sz="1700" kern="1200" noProof="0" dirty="0">
            <a:solidFill>
              <a:srgbClr val="FFFFFF"/>
            </a:solidFill>
          </a:endParaRPr>
        </a:p>
      </dsp:txBody>
      <dsp:txXfrm>
        <a:off x="880136" y="1134884"/>
        <a:ext cx="6543745" cy="537663"/>
      </dsp:txXfrm>
    </dsp:sp>
    <dsp:sp modelId="{40AAEEC2-E963-40A4-A050-D61B06D84FBE}">
      <dsp:nvSpPr>
        <dsp:cNvPr id="0" name=""/>
        <dsp:cNvSpPr/>
      </dsp:nvSpPr>
      <dsp:spPr>
        <a:xfrm>
          <a:off x="516154" y="1008119"/>
          <a:ext cx="672079" cy="672079"/>
        </a:xfrm>
        <a:prstGeom prst="ellipse">
          <a:avLst/>
        </a:prstGeom>
        <a:solidFill>
          <a:srgbClr val="B9611C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35FA3-5219-4394-A264-8A6F24917D87}">
      <dsp:nvSpPr>
        <dsp:cNvPr id="0" name=""/>
        <dsp:cNvSpPr/>
      </dsp:nvSpPr>
      <dsp:spPr>
        <a:xfrm>
          <a:off x="1054431" y="1881721"/>
          <a:ext cx="6341508" cy="537663"/>
        </a:xfrm>
        <a:prstGeom prst="rect">
          <a:avLst/>
        </a:prstGeom>
        <a:solidFill>
          <a:srgbClr val="519C9C"/>
        </a:solidFill>
        <a:ln w="25400" cap="flat" cmpd="sng" algn="ctr">
          <a:solidFill>
            <a:srgbClr val="519C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7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b="1" kern="1200" noProof="0" dirty="0">
              <a:solidFill>
                <a:srgbClr val="FFFFFF"/>
              </a:solidFill>
            </a:rPr>
            <a:t>Séance de travail du groupe consultatif autochtone</a:t>
          </a:r>
        </a:p>
      </dsp:txBody>
      <dsp:txXfrm>
        <a:off x="1054431" y="1881721"/>
        <a:ext cx="6341508" cy="537663"/>
      </dsp:txXfrm>
    </dsp:sp>
    <dsp:sp modelId="{9150212F-1901-4133-B0FC-D027EBADB872}">
      <dsp:nvSpPr>
        <dsp:cNvPr id="0" name=""/>
        <dsp:cNvSpPr/>
      </dsp:nvSpPr>
      <dsp:spPr>
        <a:xfrm>
          <a:off x="718391" y="1814513"/>
          <a:ext cx="672079" cy="672079"/>
        </a:xfrm>
        <a:prstGeom prst="ellipse">
          <a:avLst/>
        </a:prstGeom>
        <a:solidFill>
          <a:srgbClr val="519C9C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F3EF5-BFD9-41E4-BFB9-F72747A422F8}">
      <dsp:nvSpPr>
        <dsp:cNvPr id="0" name=""/>
        <dsp:cNvSpPr/>
      </dsp:nvSpPr>
      <dsp:spPr>
        <a:xfrm>
          <a:off x="1054431" y="2687604"/>
          <a:ext cx="6341508" cy="537663"/>
        </a:xfrm>
        <a:prstGeom prst="rect">
          <a:avLst/>
        </a:prstGeom>
        <a:solidFill>
          <a:srgbClr val="365979"/>
        </a:solidFill>
        <a:ln w="25400" cap="flat" cmpd="sng" algn="ctr">
          <a:solidFill>
            <a:srgbClr val="3659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7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b="1" kern="1200" noProof="0" dirty="0">
              <a:solidFill>
                <a:srgbClr val="FFFFFF"/>
              </a:solidFill>
            </a:rPr>
            <a:t>Révision par l’équipe </a:t>
          </a:r>
          <a:r>
            <a:rPr lang="fr-CA" sz="1700" b="1" kern="1200" noProof="0" dirty="0" err="1">
              <a:solidFill>
                <a:srgbClr val="FFFFFF"/>
              </a:solidFill>
            </a:rPr>
            <a:t>Space</a:t>
          </a:r>
          <a:r>
            <a:rPr lang="fr-CA" sz="1700" b="1" kern="1200" noProof="0" dirty="0">
              <a:solidFill>
                <a:srgbClr val="FFFFFF"/>
              </a:solidFill>
            </a:rPr>
            <a:t> Force</a:t>
          </a:r>
        </a:p>
      </dsp:txBody>
      <dsp:txXfrm>
        <a:off x="1054431" y="2687604"/>
        <a:ext cx="6341508" cy="537663"/>
      </dsp:txXfrm>
    </dsp:sp>
    <dsp:sp modelId="{8217675A-071A-4CC3-917D-E92B807524B9}">
      <dsp:nvSpPr>
        <dsp:cNvPr id="0" name=""/>
        <dsp:cNvSpPr/>
      </dsp:nvSpPr>
      <dsp:spPr>
        <a:xfrm>
          <a:off x="718391" y="2620396"/>
          <a:ext cx="672079" cy="672079"/>
        </a:xfrm>
        <a:prstGeom prst="ellipse">
          <a:avLst/>
        </a:prstGeom>
        <a:solidFill>
          <a:srgbClr val="365979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99775-AEBC-40CF-A18C-A55308255E3C}">
      <dsp:nvSpPr>
        <dsp:cNvPr id="0" name=""/>
        <dsp:cNvSpPr/>
      </dsp:nvSpPr>
      <dsp:spPr>
        <a:xfrm>
          <a:off x="852194" y="3493997"/>
          <a:ext cx="6543745" cy="537663"/>
        </a:xfrm>
        <a:prstGeom prst="rect">
          <a:avLst/>
        </a:prstGeom>
        <a:solidFill>
          <a:srgbClr val="736975"/>
        </a:solidFill>
        <a:ln w="25400" cap="flat" cmpd="sng" algn="ctr">
          <a:solidFill>
            <a:srgbClr val="7369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7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b="1" kern="1200" noProof="0" dirty="0">
              <a:solidFill>
                <a:srgbClr val="FFFFFF"/>
              </a:solidFill>
            </a:rPr>
            <a:t>Révision par le comité de la haute direction</a:t>
          </a:r>
          <a:endParaRPr lang="fr-CA" sz="1700" b="1" kern="1200" noProof="0" dirty="0">
            <a:solidFill>
              <a:srgbClr val="FFFFFF"/>
            </a:solidFill>
            <a:highlight>
              <a:srgbClr val="FFFF00"/>
            </a:highlight>
          </a:endParaRPr>
        </a:p>
      </dsp:txBody>
      <dsp:txXfrm>
        <a:off x="852194" y="3493997"/>
        <a:ext cx="6543745" cy="537663"/>
      </dsp:txXfrm>
    </dsp:sp>
    <dsp:sp modelId="{BEFF7F4A-CFD6-47B8-9F77-A1F313E37ACA}">
      <dsp:nvSpPr>
        <dsp:cNvPr id="0" name=""/>
        <dsp:cNvSpPr/>
      </dsp:nvSpPr>
      <dsp:spPr>
        <a:xfrm>
          <a:off x="516154" y="3426789"/>
          <a:ext cx="672079" cy="672079"/>
        </a:xfrm>
        <a:prstGeom prst="ellipse">
          <a:avLst/>
        </a:prstGeom>
        <a:solidFill>
          <a:srgbClr val="736975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2F83D-45FD-45A9-9E8F-436643C8541A}">
      <dsp:nvSpPr>
        <dsp:cNvPr id="0" name=""/>
        <dsp:cNvSpPr/>
      </dsp:nvSpPr>
      <dsp:spPr>
        <a:xfrm>
          <a:off x="409929" y="4300391"/>
          <a:ext cx="6986010" cy="537663"/>
        </a:xfrm>
        <a:prstGeom prst="rect">
          <a:avLst/>
        </a:prstGeom>
        <a:solidFill>
          <a:srgbClr val="828FA3"/>
        </a:solidFill>
        <a:ln w="25400" cap="flat" cmpd="sng" algn="ctr">
          <a:solidFill>
            <a:srgbClr val="828F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71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4056063" algn="l"/>
            </a:tabLst>
          </a:pPr>
          <a:r>
            <a:rPr lang="fr-CA" sz="1700" b="1" kern="1200" noProof="0" dirty="0">
              <a:solidFill>
                <a:srgbClr val="FFFFFF"/>
              </a:solidFill>
            </a:rPr>
            <a:t>Révision et approbation par le comité exécutif</a:t>
          </a:r>
          <a:endParaRPr lang="fr-CA" sz="1700" b="1" kern="1200" noProof="0" dirty="0">
            <a:solidFill>
              <a:srgbClr val="FFFFFF"/>
            </a:solidFill>
            <a:highlight>
              <a:srgbClr val="FFFF00"/>
            </a:highlight>
          </a:endParaRPr>
        </a:p>
      </dsp:txBody>
      <dsp:txXfrm>
        <a:off x="409929" y="4300391"/>
        <a:ext cx="6986010" cy="537663"/>
      </dsp:txXfrm>
    </dsp:sp>
    <dsp:sp modelId="{6C78FAC6-2BDB-4B15-906F-532A514F7BA0}">
      <dsp:nvSpPr>
        <dsp:cNvPr id="0" name=""/>
        <dsp:cNvSpPr/>
      </dsp:nvSpPr>
      <dsp:spPr>
        <a:xfrm>
          <a:off x="73889" y="4233183"/>
          <a:ext cx="672079" cy="672079"/>
        </a:xfrm>
        <a:prstGeom prst="ellipse">
          <a:avLst/>
        </a:prstGeom>
        <a:solidFill>
          <a:srgbClr val="828FA3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1305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1305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1305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1305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70662" indent="-296408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85634" indent="-237127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59887" indent="-237127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34141" indent="-237127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08395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82648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56902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031155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Une autre occasion de souligner l'importance des relations et des bonnes relations a été le lancement de l'initiative « carte-tente ».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La rétroaction indique qu'avec l'adoption d'un modèle de travail flexible, les employés se sentaient mal à l'aise quant aux conversations interpersonnelles et aux conflits, car ils ne connaissaient pas toujours l'identité de leurs collègues et ne connaissaient pas leur équipe.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En réponse à cette situation, nous avons élaboré un guide et préparé un modèle pour le personnel.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Les employés sont invités à imprimer le modèle réutilisable et à l'afficher sur leur bureau pendant leurs journées de travail.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891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highlight>
                  <a:srgbClr val="FFFF00"/>
                </a:highlight>
              </a:rPr>
              <a:t>La mise en œuvre du cadre n'est qu'à ses débuts.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highlight>
                  <a:srgbClr val="FFFF00"/>
                </a:highlight>
              </a:rPr>
              <a:t>Jusqu'à présent, il s'est avéré être un outil d'orientation précieux pour la région de l'Alberta de SAC alors que nous traversons des périodes de changement.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highlight>
                  <a:srgbClr val="FFFF00"/>
                </a:highlight>
              </a:rPr>
              <a:t>Le cadre nous a aidés à faire face à des situations difficiles en nous fournissant un point de référence au lieu de créer des règles arbitraires.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highlight>
                  <a:srgbClr val="FFFF00"/>
                </a:highlight>
              </a:rPr>
              <a:t>De plus, les communications et l’application du cadre va au-delà de l'équipe du projet « </a:t>
            </a:r>
            <a:r>
              <a:rPr lang="fr-FR" dirty="0" err="1">
                <a:highlight>
                  <a:srgbClr val="FFFF00"/>
                </a:highlight>
              </a:rPr>
              <a:t>Space</a:t>
            </a:r>
            <a:r>
              <a:rPr lang="fr-FR" dirty="0">
                <a:highlight>
                  <a:srgbClr val="FFFF00"/>
                </a:highlight>
              </a:rPr>
              <a:t> Force ».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highlight>
                  <a:srgbClr val="FFFF00"/>
                </a:highlight>
              </a:rPr>
              <a:t>Il s’agit d’une ressource précieuse pour les employés, les équipes et les dirigeants.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265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fr-FR" b="1" dirty="0"/>
              <a:t>Contexte et historique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/>
              <a:t>Au cours de l'exercice 2020-2021, Services aux Autochtones Canada – région de l’Alberta (SAC-AB) a officiellement lancé son projet de modernisation du milieu de travail GC intitulé « </a:t>
            </a:r>
            <a:r>
              <a:rPr lang="fr-FR" dirty="0" err="1"/>
              <a:t>Space</a:t>
            </a:r>
            <a:r>
              <a:rPr lang="fr-FR" dirty="0"/>
              <a:t> Force ».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/>
              <a:t>Avant la pandémie, plus de 500 employés de SAC-Alberta Edmonton occupaient quatre étages différents au bureau de Canada Place à Edmonton, en Alberta.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/>
              <a:t>L'expérience des employés de SAC en cours de modernisation est particulière puisque, en parallèle à la modernisation du MTGC, le personnel est confronté à des changements ministériels, c’est-à-dire la dissolution d'Affaires autochtones et du Nord Canada (AANC) et de son remplacement par deux ministères, Relations Couronne-Autochtones et Affaires du Nord Canada et Services aux Autochtones Canada (SAC)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/>
              <a:t>Une fois les travaux de rénovation terminés, l'équipe de SAC Alberta sera regroupée de façon à ce que tous les points de travail soient situés sur le même étage.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/>
              <a:t>Ce déménagement représente non seulement une transition vers la Modernisation du milieu de travail GC, mais aussi l'intégration de deux entités en un SAC-Alberta cohésif.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4725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/>
              <a:t>À la lumière des changements importants survenus dans la région de l'Alberta, il est devenu évident qu'un outil était nécessaire pour aligner le personnel sur les principes directeurs du bureau.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/>
              <a:t>Il a été décidé d'adopter un cadre plus holistique et plus favorable au lieu de créer des règles strictes pour gérer les changements au sein du bureau.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/>
              <a:t>Le cadre a été conçu comme un outil flexible pour promouvoir l'autonomie, la responsabilisation, une culture positive, une communication uniformisée et des interactions positives en milieu de travail.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783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Group de travail régional sur l’étiquette en milieu de travail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noProof="0" dirty="0"/>
              <a:t>Amorcé en avril 2023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noProof="0" dirty="0"/>
              <a:t>Composé de : la coordinatrice du bien-être, la coordinatrice autochtone, le coordinateur de la diversité et inclusion ainsi que la directrice de la gestion de changement de SAC de l’Alberta.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CA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noProof="0" dirty="0"/>
              <a:t>L'analyse de l'environnement était axée sur les ressources humaines, les établissements d'enseignement supérieur, les gouvernements, les sociétés expert-conseil, les espaces cotravail, les entreprises d’aide informatique pour les espaces cotravail/hôtellerie et a examiné les points suivants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noProof="0" dirty="0"/>
              <a:t>Thèmes communs aux espaces de espaces cotravail/hôtellerie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noProof="0" dirty="0"/>
              <a:t>Principes directeurs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noProof="0" dirty="0"/>
              <a:t>Meilleures pratiques pour l'élaboration et l'application des règles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noProof="0" dirty="0"/>
              <a:t>Règles et étiquette pour les espaces de cotravail</a:t>
            </a:r>
            <a:endParaRPr lang="fr-CA" noProof="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fr-CA" noProof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noProof="0" dirty="0"/>
              <a:t>Séance de travail avec le groupe consultatif autochtone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noProof="0" dirty="0"/>
              <a:t>La séance du 8 novembre de deux heures.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A" noProof="0" dirty="0"/>
              <a:t>C’est dans le cadre de ce processus de collaboration que l’aîné Phillip a mis de l’avant le principe cri de « </a:t>
            </a:r>
            <a:r>
              <a:rPr lang="fr-CA" noProof="0" dirty="0" err="1"/>
              <a:t>miyo-wîcihtowin</a:t>
            </a:r>
            <a:r>
              <a:rPr lang="fr-CA" noProof="0" dirty="0"/>
              <a:t> ». Ce terme, tel qu’enseigné par l’aîné Phillip, signifie « encourager de bonnes relations les uns avec les autres ».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fr-CA" noProof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A" noProof="0" dirty="0"/>
              <a:t>Le comité de la haute direction et le comité exécutif ont fait la révision et approuvé en janvier 2024.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631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cadre encourage le principe cri « </a:t>
            </a:r>
            <a:r>
              <a:rPr lang="fr-CA" sz="12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miyo-wîcihtowin</a:t>
            </a:r>
            <a:r>
              <a:rPr lang="fr-CA" sz="12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qui signifie « encourager de bonnes relations les uns avec les autres ».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principes directeurs ont  été </a:t>
            </a:r>
            <a:r>
              <a:rPr lang="fr-CA" noProof="0" dirty="0"/>
              <a:t>élaborés pour encourager l’introspection et la prise de mesures constructives alors que nous travaillons ensemble à créer un milieu et une culture de travail sûres, saines, collaboratives et productives.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noProof="0" dirty="0"/>
              <a:t>Le cadre vise à donner au personnel les moyens de faire face à des situations nouvelles et difficiles.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noProof="0" dirty="0"/>
              <a:t>Il s’agit d’une transition pour délaisser une approche fondée sur des règles et encourager l’application d’une approche de réflexion à la prise de décision interpersonnelle dans un milieu de travail dynamique.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noProof="0" dirty="0"/>
              <a:t>Le cadre s’applique à tout le monde : il s’agit d’une approche fondamentale pour nous aider à réfléchir aux pratiques exemplaires qui créent un milieu et une culture de travail sains.</a:t>
            </a:r>
            <a:endParaRPr lang="fr-CA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5897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cadre est conçu pour encourager l’introspection et aider le personnel à déterminer le meilleur plan d’action par les moyens suivants :</a:t>
            </a:r>
            <a:endParaRPr lang="fr-CA" sz="1200" b="0" noProof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 - </a:t>
            </a:r>
            <a:r>
              <a:rPr lang="fr-CA" sz="1200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Personnes</a:t>
            </a:r>
            <a:r>
              <a:rPr lang="fr-CA" sz="1200" noProof="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espaces partagés, biens personnels</a:t>
            </a:r>
            <a:endParaRPr lang="fr-CA" sz="1200" b="1" noProof="0" dirty="0">
              <a:solidFill>
                <a:srgbClr val="FFFFFF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 - Collaboration, respect mutuel, réciprocité </a:t>
            </a:r>
            <a:endParaRPr lang="fr-CA" sz="1200" b="0" noProof="0" dirty="0">
              <a:solidFill>
                <a:srgbClr val="FFFFFF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Écoute - Respect de l’espace personnel, écoute active</a:t>
            </a:r>
            <a:endParaRPr lang="fr-CA" sz="1200" b="0" noProof="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- Ouverture, honnêteté</a:t>
            </a:r>
            <a:endParaRPr lang="fr-CA" sz="1200" b="0" noProof="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 des espace communs - Locaux à bureau, espaces virtuels, environnements naturels</a:t>
            </a:r>
            <a:endParaRPr lang="fr-CA" sz="1200" b="0" noProof="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7366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1" noProof="0" dirty="0">
                <a:solidFill>
                  <a:srgbClr val="000000"/>
                </a:solidFill>
                <a:latin typeface="Aptos" panose="020B0004020202020204" pitchFamily="34" charset="0"/>
              </a:rPr>
              <a:t>Communication : </a:t>
            </a:r>
            <a:r>
              <a:rPr lang="fr-CA" sz="1200" noProof="0" dirty="0">
                <a:solidFill>
                  <a:srgbClr val="000000"/>
                </a:solidFill>
                <a:latin typeface="Aptos" panose="020B0004020202020204" pitchFamily="34" charset="0"/>
              </a:rPr>
              <a:t>Faisons preuve de gentillesse et de politesse avec nos collègues qui utilisent l’espace partagé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Communiquez gentiment avec vos collègues lorsque vous vous heurtez à des situations difficiles, comme des réservations doubles, de la confusion dans la salle de conférence, des retards. </a:t>
            </a:r>
            <a:endParaRPr lang="fr-CA" sz="1200" noProof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endParaRPr lang="fr-CA" sz="1200" b="1" noProof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fr-CA" sz="1200" b="1" noProof="0" dirty="0">
                <a:solidFill>
                  <a:srgbClr val="000000"/>
                </a:solidFill>
                <a:latin typeface="Aptos" panose="020B0004020202020204" pitchFamily="34" charset="0"/>
              </a:rPr>
              <a:t>Écoute : </a:t>
            </a:r>
            <a:r>
              <a:rPr lang="fr-CA" sz="1200" noProof="0" dirty="0">
                <a:solidFill>
                  <a:srgbClr val="000000"/>
                </a:solidFill>
                <a:latin typeface="Aptos" panose="020B0004020202020204" pitchFamily="34" charset="0"/>
              </a:rPr>
              <a:t>Faisons preuve de patience et écoutons-nous les uns les autres lorsque nous utilisons l’espace partagé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Les réunions peuvent dépasser le temps alloué : faites de votre mieux pour terminer vos réunions à l’heure et faites preuve de politesse lorsque vous avez besoin de cet espace.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Les salles de conférence ne sont pas toutes insonorisées. N’oubliez pas que les autres peuvent vous entendre.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sz="1200" noProof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fr-CA" sz="1200" b="1" noProof="0" dirty="0">
                <a:solidFill>
                  <a:srgbClr val="000000"/>
                </a:solidFill>
                <a:latin typeface="Aptos" panose="020B0004020202020204" pitchFamily="34" charset="0"/>
              </a:rPr>
              <a:t>Respect : </a:t>
            </a:r>
            <a:r>
              <a:rPr lang="fr-CA" sz="1200" noProof="0" dirty="0">
                <a:solidFill>
                  <a:srgbClr val="000000"/>
                </a:solidFill>
                <a:latin typeface="Aptos" panose="020B0004020202020204" pitchFamily="34" charset="0"/>
              </a:rPr>
              <a:t>Pensez aux autres lorsque vous utilisez l’espace partagé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Dans les espaces pouvant être réservés, respectez les réservations inscrites au calendrier.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Pensez à réserver des salles pour qu’elles commencent ou se terminent avec une période de grâce de 5 minutes afin de vous donner le temps d’entrer et de sortir de la salle de conférence.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Les salles de conférence sont limitées; avant de faire une réservation, demandez-vous si ce travail peut être effectué à un poste de travail en utilisant un casque approprié.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200" noProof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fr-CA" sz="1200" b="1" noProof="0" dirty="0">
                <a:solidFill>
                  <a:srgbClr val="000000"/>
                </a:solidFill>
                <a:latin typeface="Aptos" panose="020B0004020202020204" pitchFamily="34" charset="0"/>
              </a:rPr>
              <a:t>Relation : </a:t>
            </a:r>
            <a:r>
              <a:rPr lang="fr-CA" sz="1200" noProof="0" dirty="0">
                <a:solidFill>
                  <a:srgbClr val="000000"/>
                </a:solidFill>
                <a:latin typeface="Aptos" panose="020B0004020202020204" pitchFamily="34" charset="0"/>
              </a:rPr>
              <a:t>Les salles de conférence sont une ressource dans un espace partagé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Faites preuve de patience et de respect mutuel avec vos collègues.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Assurez-vous d’avoir reçu un courriel confirmant votre réservation d’une salle de conférence.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Prévoyez le coup et réservez une salle de conférence pour vous assurer d’avoir un espace.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Si vous n’avez plus besoin d’une salle de conférence que vous avez réservée, assurez-vous d’annuler la réservation afin que d’autres personnes puissent utiliser l’espace.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sz="1200" noProof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fr-CA" sz="1200" b="1" noProof="0" dirty="0">
                <a:solidFill>
                  <a:srgbClr val="000000"/>
                </a:solidFill>
                <a:latin typeface="Aptos" panose="020B0004020202020204" pitchFamily="34" charset="0"/>
              </a:rPr>
              <a:t>Gestion des espaces communs : </a:t>
            </a:r>
            <a:r>
              <a:rPr lang="fr-CA" sz="1200" noProof="0" dirty="0">
                <a:solidFill>
                  <a:srgbClr val="000000"/>
                </a:solidFill>
                <a:latin typeface="Aptos" panose="020B0004020202020204" pitchFamily="34" charset="0"/>
              </a:rPr>
              <a:t>Appliquons la règle du camping et laissons l’espace dans un état meilleur qu’il ne l’était à notre arrivée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Ne retirez pas de chaises ni de matériel informatique de l’espace.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Essuyez les surfaces partagées avec les lingettes fournies.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Retirez tous vos objets personnels lorsque vous avez terminé.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Jetez les ordures et le recyclage.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noProof="0" dirty="0"/>
              <a:t>Laissez la porte ouverte lorsque vous partez afin qu’il soit clair que l’espace est disponible.</a:t>
            </a:r>
            <a:endParaRPr lang="fr-CA" sz="1200" noProof="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921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Communication </a:t>
            </a:r>
            <a:r>
              <a:rPr lang="fr-FR" dirty="0"/>
              <a:t>: Vérifiez auprès de vos collègues si vous pouvez manger à votre poste de travail. </a:t>
            </a:r>
          </a:p>
          <a:p>
            <a:r>
              <a:rPr lang="fr-FR" dirty="0"/>
              <a:t>- Avant de manger à votre poste de travail, il est conseillé de communiquer avec vos collègues pour vous assurer que vous pouvez le faire.</a:t>
            </a:r>
          </a:p>
          <a:p>
            <a:r>
              <a:rPr lang="fr-FR" b="1" dirty="0"/>
              <a:t>Écouter</a:t>
            </a:r>
            <a:r>
              <a:rPr lang="fr-FR" dirty="0"/>
              <a:t> : Si quelqu'un vous reproche de manger à votre poste de travail, soyez ouvert à l'idée de vous installer dans un espace commun. </a:t>
            </a:r>
          </a:p>
          <a:p>
            <a:r>
              <a:rPr lang="fr-FR" dirty="0"/>
              <a:t>- Pratiquez l'écoute active et soyez réceptif à toute préoccupation soulevée par d'autres personnes concernant le fait de manger à votre poste de travail, et soyez prêt à vous installer dans un espace commun désigné si nécessaire.</a:t>
            </a:r>
          </a:p>
          <a:p>
            <a:r>
              <a:rPr lang="fr-FR" b="1" dirty="0"/>
              <a:t>Respect</a:t>
            </a:r>
            <a:r>
              <a:rPr lang="fr-FR" dirty="0"/>
              <a:t> : Que font les autres autour de vous? </a:t>
            </a:r>
          </a:p>
          <a:p>
            <a:r>
              <a:rPr lang="fr-FR" dirty="0"/>
              <a:t>- Tenez compte des activités des personnes qui vous entourent et voyez si le fait de manger à votre poste de travail peut les déranger.</a:t>
            </a:r>
          </a:p>
          <a:p>
            <a:r>
              <a:rPr lang="fr-FR" b="1" dirty="0"/>
              <a:t>Relations</a:t>
            </a:r>
            <a:r>
              <a:rPr lang="fr-FR" dirty="0"/>
              <a:t> : Des collègues sont-ils assis à votre place? </a:t>
            </a:r>
          </a:p>
          <a:p>
            <a:r>
              <a:rPr lang="fr-FR" dirty="0"/>
              <a:t>- Tenez compte des préférences de vos collègues qui partagent l'espace de travail et évitez de les gêner par vos habitudes alimentaires.</a:t>
            </a:r>
          </a:p>
          <a:p>
            <a:r>
              <a:rPr lang="fr-FR" b="1" dirty="0"/>
              <a:t>Gestion des espaces communs </a:t>
            </a:r>
            <a:r>
              <a:rPr lang="fr-FR" dirty="0"/>
              <a:t>: Appliquez les règles du camping une fois que vous avez fini de manger pour vous assurer que votre poste de travail est en meilleur état que vous l'avez trouvé. </a:t>
            </a:r>
          </a:p>
          <a:p>
            <a:r>
              <a:rPr lang="fr-FR" dirty="0"/>
              <a:t>- Après avoir terminé votre repas, veillez à nettoyer soigneusement votre poste de travail pour le laisser dans un meilleur état qu'à l'arrivée, en éliminant les miettes et le désordre.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3290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noProof="0" dirty="0"/>
              <a:t>Nous avons renforcé les principes du cadre au moyen d’une série d’entrevue avec l’ainé Philip. L’ainé Phillip fait partie du programme « Ainé en résidence » dans notre bureau régionale.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800" noProof="0" dirty="0">
                <a:solidFill>
                  <a:srgbClr val="252525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Dans cette série composée de trois vidéos, l’ainé Phillip nous partage le principe cri « </a:t>
            </a:r>
            <a:r>
              <a:rPr lang="fr-CA" sz="1800" noProof="0" dirty="0" err="1">
                <a:solidFill>
                  <a:srgbClr val="252525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miyo-wîcihtowin</a:t>
            </a:r>
            <a:r>
              <a:rPr lang="fr-CA" sz="1800" noProof="0" dirty="0">
                <a:solidFill>
                  <a:srgbClr val="252525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 », il fournit des conseils sur la façon donc nous pouvons naviguer les périodes de changement et nous enseigner sur l’importance des relations  pendant les périodes de transition.</a:t>
            </a:r>
            <a:endParaRPr lang="fr-CA" sz="1800" noProof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8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C_Branding_PPT_standard_10x7.5_ENG_FINAL_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9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1"/>
            <a:ext cx="38227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787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81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05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283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3962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8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63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1"/>
            <a:ext cx="78613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Click to edit master text styles</a:t>
            </a:r>
          </a:p>
          <a:p>
            <a:pPr lvl="1"/>
            <a:r>
              <a:rPr lang="en-CA" altLang="en-GB" dirty="0"/>
              <a:t>Second level</a:t>
            </a:r>
          </a:p>
          <a:p>
            <a:pPr lvl="2"/>
            <a:r>
              <a:rPr lang="en-CA" altLang="en-GB" dirty="0"/>
              <a:t>Third level</a:t>
            </a:r>
          </a:p>
          <a:p>
            <a:pPr lvl="3"/>
            <a:r>
              <a:rPr lang="en-CA" altLang="en-GB" dirty="0"/>
              <a:t>Fourth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3967" y="6238718"/>
            <a:ext cx="86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2816EBD-076B-0740-B037-2845E45D885E}" type="slidenum">
              <a:rPr lang="en-US" sz="1200" b="0" i="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pPr algn="ctr"/>
              <a:t>‹#›</a:t>
            </a:fld>
            <a:endParaRPr lang="en-US" sz="1200" b="0" i="0" baseline="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  <p:sldLayoutId id="2147483685" r:id="rId5"/>
    <p:sldLayoutId id="2147483680" r:id="rId6"/>
    <p:sldLayoutId id="2147483681" r:id="rId7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DFDC05-CACD-5CA8-1505-5915B20F625C}"/>
              </a:ext>
            </a:extLst>
          </p:cNvPr>
          <p:cNvSpPr txBox="1"/>
          <p:nvPr/>
        </p:nvSpPr>
        <p:spPr>
          <a:xfrm>
            <a:off x="381000" y="533400"/>
            <a:ext cx="8715260" cy="397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>
                <a:solidFill>
                  <a:srgbClr val="5872A6"/>
                </a:solidFill>
                <a:latin typeface="Aptos" panose="020B0004020202020204" pitchFamily="34" charset="0"/>
              </a:rPr>
              <a:t>Services aux Autochtones Canada </a:t>
            </a:r>
          </a:p>
          <a:p>
            <a:r>
              <a:rPr lang="fr-CA" sz="4400" b="1" dirty="0">
                <a:solidFill>
                  <a:srgbClr val="5872A6"/>
                </a:solidFill>
                <a:latin typeface="Aptos" panose="020B0004020202020204" pitchFamily="34" charset="0"/>
              </a:rPr>
              <a:t>Cadre des principes directeurs pour le milieu de travail </a:t>
            </a:r>
          </a:p>
          <a:p>
            <a:r>
              <a:rPr lang="fr-CA" sz="2000" b="1" dirty="0">
                <a:solidFill>
                  <a:srgbClr val="8295BC"/>
                </a:solidFill>
                <a:latin typeface="Aptos" panose="020B0004020202020204" pitchFamily="34" charset="0"/>
              </a:rPr>
              <a:t>La communauté de pratique de la gestion du changement en milieu de travail</a:t>
            </a:r>
          </a:p>
          <a:p>
            <a:r>
              <a:rPr lang="fr-CA" sz="2000" dirty="0">
                <a:solidFill>
                  <a:srgbClr val="DE902B"/>
                </a:solidFill>
                <a:latin typeface="Aptos" panose="020B0004020202020204" pitchFamily="34" charset="0"/>
              </a:rPr>
              <a:t>Mai 2024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506FE-401A-F9F7-FF8B-5151B8E1A570}"/>
              </a:ext>
            </a:extLst>
          </p:cNvPr>
          <p:cNvSpPr txBox="1"/>
          <p:nvPr/>
        </p:nvSpPr>
        <p:spPr>
          <a:xfrm>
            <a:off x="609600" y="457200"/>
            <a:ext cx="8382000" cy="70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>
                <a:solidFill>
                  <a:srgbClr val="365979"/>
                </a:solidFill>
                <a:latin typeface="Aptos" panose="020B0004020202020204" pitchFamily="34" charset="0"/>
              </a:rPr>
              <a:t>L’ainé Phillip - séries de vidéo</a:t>
            </a:r>
            <a:endParaRPr lang="fr-CA" sz="4400" dirty="0">
              <a:solidFill>
                <a:srgbClr val="365979"/>
              </a:solidFill>
              <a:latin typeface="Aptos" panose="020B0004020202020204" pitchFamily="34" charset="0"/>
            </a:endParaRPr>
          </a:p>
        </p:txBody>
      </p:sp>
      <p:pic>
        <p:nvPicPr>
          <p:cNvPr id="3" name="Picture 2" descr="A person sitting in a room&#10;&#10;Description automatically generated">
            <a:extLst>
              <a:ext uri="{FF2B5EF4-FFF2-40B4-BE49-F238E27FC236}">
                <a16:creationId xmlns:a16="http://schemas.microsoft.com/office/drawing/2014/main" id="{00D5141F-3045-6696-100F-CA089DB6B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8795"/>
            <a:ext cx="7062459" cy="397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9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506FE-401A-F9F7-FF8B-5151B8E1A570}"/>
              </a:ext>
            </a:extLst>
          </p:cNvPr>
          <p:cNvSpPr txBox="1"/>
          <p:nvPr/>
        </p:nvSpPr>
        <p:spPr>
          <a:xfrm>
            <a:off x="381000" y="609600"/>
            <a:ext cx="8382000" cy="70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>
                <a:solidFill>
                  <a:srgbClr val="365979"/>
                </a:solidFill>
                <a:latin typeface="Aptos" panose="020B0004020202020204" pitchFamily="34" charset="0"/>
              </a:rPr>
              <a:t>Carte-tente - Présentation</a:t>
            </a:r>
            <a:endParaRPr lang="fr-CA" sz="4400" dirty="0">
              <a:solidFill>
                <a:srgbClr val="365979"/>
              </a:solidFill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28DE2-1678-D411-F82B-813E098AB5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8" t="34312" r="9461" b="29082"/>
          <a:stretch/>
        </p:blipFill>
        <p:spPr>
          <a:xfrm>
            <a:off x="872412" y="1981200"/>
            <a:ext cx="7217222" cy="2590800"/>
          </a:xfrm>
          <a:prstGeom prst="rect">
            <a:avLst/>
          </a:prstGeom>
          <a:ln w="76200">
            <a:solidFill>
              <a:srgbClr val="365979"/>
            </a:solidFill>
          </a:ln>
        </p:spPr>
      </p:pic>
    </p:spTree>
    <p:extLst>
      <p:ext uri="{BB962C8B-B14F-4D97-AF65-F5344CB8AC3E}">
        <p14:creationId xmlns:p14="http://schemas.microsoft.com/office/powerpoint/2010/main" val="299837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363F96-BCAA-FE3A-60BD-22566E70331D}"/>
              </a:ext>
            </a:extLst>
          </p:cNvPr>
          <p:cNvSpPr txBox="1"/>
          <p:nvPr/>
        </p:nvSpPr>
        <p:spPr>
          <a:xfrm>
            <a:off x="381000" y="609600"/>
            <a:ext cx="8382000" cy="70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>
                <a:solidFill>
                  <a:srgbClr val="365979"/>
                </a:solidFill>
                <a:latin typeface="Aptos" panose="020B0004020202020204" pitchFamily="34" charset="0"/>
              </a:rPr>
              <a:t>L’impact du cadre </a:t>
            </a:r>
            <a:endParaRPr lang="fr-CA" sz="4400" dirty="0">
              <a:solidFill>
                <a:srgbClr val="365979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174AA5-4D02-A0DF-FD05-300410BEB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51" t="15475" r="8434" b="11035"/>
          <a:stretch/>
        </p:blipFill>
        <p:spPr>
          <a:xfrm>
            <a:off x="1524000" y="1752600"/>
            <a:ext cx="5852160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8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38E15-4073-CF20-3A07-800C8E457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751"/>
            <a:ext cx="9144000" cy="51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1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F00AB6-CC16-6348-0AA2-C46DA480A26D}"/>
              </a:ext>
            </a:extLst>
          </p:cNvPr>
          <p:cNvSpPr txBox="1">
            <a:spLocks/>
          </p:cNvSpPr>
          <p:nvPr/>
        </p:nvSpPr>
        <p:spPr>
          <a:xfrm>
            <a:off x="490733" y="666749"/>
            <a:ext cx="6138668" cy="83502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CA" sz="4400" kern="0" dirty="0">
                <a:solidFill>
                  <a:srgbClr val="365979"/>
                </a:solidFill>
                <a:latin typeface="Aptos" panose="020B0004020202020204" pitchFamily="34" charset="0"/>
              </a:rPr>
              <a:t>Contexte</a:t>
            </a:r>
            <a:endParaRPr lang="fr-CA" sz="4400" b="0" kern="0" dirty="0">
              <a:solidFill>
                <a:srgbClr val="365979"/>
              </a:solidFill>
              <a:latin typeface="Aptos" panose="020B0004020202020204" pitchFamily="34" charset="0"/>
            </a:endParaRPr>
          </a:p>
        </p:txBody>
      </p:sp>
      <p:pic>
        <p:nvPicPr>
          <p:cNvPr id="3" name="Picture 2" descr="A diagram of different types of services&#10;&#10;Description automatically generated">
            <a:extLst>
              <a:ext uri="{FF2B5EF4-FFF2-40B4-BE49-F238E27FC236}">
                <a16:creationId xmlns:a16="http://schemas.microsoft.com/office/drawing/2014/main" id="{FEA3C96C-DF8F-5FE2-C9E1-7DFA316EB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42" y="1084263"/>
            <a:ext cx="7241116" cy="54308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311ED8-E4AA-BAD2-6519-5D7A1E6D295D}"/>
              </a:ext>
            </a:extLst>
          </p:cNvPr>
          <p:cNvSpPr txBox="1"/>
          <p:nvPr/>
        </p:nvSpPr>
        <p:spPr>
          <a:xfrm>
            <a:off x="5502442" y="5729896"/>
            <a:ext cx="2971800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000000"/>
                </a:solidFill>
                <a:latin typeface="+mj-lt"/>
              </a:rPr>
              <a:t>Transformation du ministère</a:t>
            </a:r>
            <a:endParaRPr lang="en-CA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F43DE-63E0-4EBE-8D93-01A3F9044EF2}"/>
              </a:ext>
            </a:extLst>
          </p:cNvPr>
          <p:cNvSpPr txBox="1"/>
          <p:nvPr/>
        </p:nvSpPr>
        <p:spPr>
          <a:xfrm>
            <a:off x="1066800" y="5646486"/>
            <a:ext cx="2971800" cy="10895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000000"/>
                </a:solidFill>
                <a:latin typeface="+mj-lt"/>
              </a:rPr>
              <a:t>Modernisation du milieu de travail GC</a:t>
            </a:r>
            <a:endParaRPr lang="en-CA" sz="24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71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F00AB6-CC16-6348-0AA2-C46DA480A26D}"/>
              </a:ext>
            </a:extLst>
          </p:cNvPr>
          <p:cNvSpPr txBox="1">
            <a:spLocks/>
          </p:cNvSpPr>
          <p:nvPr/>
        </p:nvSpPr>
        <p:spPr>
          <a:xfrm>
            <a:off x="514795" y="589552"/>
            <a:ext cx="11006345" cy="83502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CA" sz="4400" kern="0" dirty="0">
                <a:solidFill>
                  <a:srgbClr val="365979"/>
                </a:solidFill>
                <a:latin typeface="Aptos" panose="020B0004020202020204" pitchFamily="34" charset="0"/>
              </a:rPr>
              <a:t>Naviguer le changement</a:t>
            </a:r>
            <a:endParaRPr lang="fr-CA" sz="4400" b="0" kern="0" dirty="0">
              <a:solidFill>
                <a:srgbClr val="365979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A6281F-9A7A-CAF3-F3A9-0824B08C461D}"/>
              </a:ext>
            </a:extLst>
          </p:cNvPr>
          <p:cNvSpPr txBox="1"/>
          <p:nvPr/>
        </p:nvSpPr>
        <p:spPr>
          <a:xfrm>
            <a:off x="409797" y="1142103"/>
            <a:ext cx="8324405" cy="309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latin typeface="Aptos" panose="020B0004020202020204" pitchFamily="34" charset="0"/>
              </a:rPr>
              <a:t>La région avait besoin d’un outil pour appuyer les employés quant aux principes directeurs pour le milieu de travail pendant les changements d’importance. 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2000" dirty="0">
                <a:solidFill>
                  <a:srgbClr val="000000"/>
                </a:solidFill>
                <a:latin typeface="Aptos" panose="020B0004020202020204" pitchFamily="34" charset="0"/>
              </a:rPr>
              <a:t>Au lieu de créer une approche fondée sur des règles pour faire face à chaque changement dans le milieu de travail, le cadre vise à mettre en place une culture organisationnelle et solidaire fondée sur des principes.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latin typeface="Aptos" panose="020B0004020202020204" pitchFamily="34" charset="0"/>
              </a:rPr>
              <a:t>Un cadre flexible était la solution pour promouvoir l’autonomie, la responsabilité, une culture positive et simplifier la communication pour soutenir les interactions dans le milieu de travail.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C9EEA-A5BC-F39F-5ABE-A56EDCD91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34" y="4233975"/>
            <a:ext cx="2576866" cy="245518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E44ED4-D099-CFA8-D513-E78BF701CC6E}"/>
              </a:ext>
            </a:extLst>
          </p:cNvPr>
          <p:cNvCxnSpPr>
            <a:cxnSpLocks/>
          </p:cNvCxnSpPr>
          <p:nvPr/>
        </p:nvCxnSpPr>
        <p:spPr bwMode="auto">
          <a:xfrm>
            <a:off x="3746500" y="5065358"/>
            <a:ext cx="1143000" cy="0"/>
          </a:xfrm>
          <a:prstGeom prst="straightConnector1">
            <a:avLst/>
          </a:prstGeom>
          <a:solidFill>
            <a:srgbClr val="E5E5CC"/>
          </a:solidFill>
          <a:ln w="25400" cap="flat" cmpd="sng" algn="ctr">
            <a:solidFill>
              <a:srgbClr val="365979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E81822F-55EF-493A-E3E9-B8B818F6CC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33"/>
          <a:stretch/>
        </p:blipFill>
        <p:spPr>
          <a:xfrm>
            <a:off x="5562600" y="4372051"/>
            <a:ext cx="2032275" cy="17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6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6F66ECC-CA99-258A-6F73-D822D0B72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795504"/>
              </p:ext>
            </p:extLst>
          </p:nvPr>
        </p:nvGraphicFramePr>
        <p:xfrm>
          <a:off x="685800" y="1200149"/>
          <a:ext cx="7467600" cy="5106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95B8D742-4E7E-F0A5-8523-F6822726947B}"/>
              </a:ext>
            </a:extLst>
          </p:cNvPr>
          <p:cNvSpPr txBox="1">
            <a:spLocks/>
          </p:cNvSpPr>
          <p:nvPr/>
        </p:nvSpPr>
        <p:spPr>
          <a:xfrm>
            <a:off x="-108284" y="365122"/>
            <a:ext cx="9360568" cy="83502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CA" sz="4400" kern="0" dirty="0">
                <a:solidFill>
                  <a:srgbClr val="365979"/>
                </a:solidFill>
                <a:latin typeface="Aptos" panose="020B0004020202020204" pitchFamily="34" charset="0"/>
              </a:rPr>
              <a:t>Comment nous sommes arrivés ici?</a:t>
            </a:r>
          </a:p>
        </p:txBody>
      </p:sp>
    </p:spTree>
    <p:extLst>
      <p:ext uri="{BB962C8B-B14F-4D97-AF65-F5344CB8AC3E}">
        <p14:creationId xmlns:p14="http://schemas.microsoft.com/office/powerpoint/2010/main" val="104880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02FD54-B9E7-20D8-06FD-6B70F5EDA022}"/>
              </a:ext>
            </a:extLst>
          </p:cNvPr>
          <p:cNvSpPr txBox="1"/>
          <p:nvPr/>
        </p:nvSpPr>
        <p:spPr>
          <a:xfrm>
            <a:off x="303028" y="228600"/>
            <a:ext cx="8382000" cy="1794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i="0" u="none" strike="noStrike" baseline="0" dirty="0">
                <a:solidFill>
                  <a:srgbClr val="365979"/>
                </a:solidFill>
                <a:latin typeface="Aptos" panose="020B0004020202020204" pitchFamily="34" charset="0"/>
              </a:rPr>
              <a:t>Cadre des principes directeurs pour le milieu de travail</a:t>
            </a:r>
          </a:p>
          <a:p>
            <a:pPr algn="l"/>
            <a:r>
              <a:rPr lang="fr-CA" sz="1800" b="0" i="0" u="none" strike="noStrike" baseline="0" dirty="0">
                <a:solidFill>
                  <a:srgbClr val="414142"/>
                </a:solidFill>
                <a:latin typeface="Aptos" panose="020B0004020202020204" pitchFamily="34" charset="0"/>
              </a:rPr>
              <a:t>Un cadre fondé sur le principe de </a:t>
            </a:r>
            <a:r>
              <a:rPr lang="fr-CA" sz="1800" b="1" i="0" u="none" strike="noStrike" baseline="0" dirty="0" err="1">
                <a:solidFill>
                  <a:srgbClr val="414142"/>
                </a:solidFill>
                <a:latin typeface="EuphemiaUCAS-Bold"/>
              </a:rPr>
              <a:t>ᒥᔪ</a:t>
            </a:r>
            <a:r>
              <a:rPr lang="fr-CA" sz="1800" b="1" i="0" u="none" strike="noStrike" baseline="0" dirty="0">
                <a:solidFill>
                  <a:srgbClr val="414142"/>
                </a:solidFill>
                <a:latin typeface="EuphemiaUCAS-Bold"/>
              </a:rPr>
              <a:t> </a:t>
            </a:r>
            <a:r>
              <a:rPr lang="fr-CA" sz="1800" b="1" i="0" u="none" strike="noStrike" baseline="0" dirty="0" err="1">
                <a:solidFill>
                  <a:srgbClr val="414142"/>
                </a:solidFill>
                <a:latin typeface="EuphemiaUCAS-Bold"/>
              </a:rPr>
              <a:t>ᐑᒉᐦᑐᐏᐣ</a:t>
            </a:r>
            <a:r>
              <a:rPr lang="fr-CA" sz="1800" b="1" i="0" u="none" strike="noStrike" baseline="0" dirty="0">
                <a:solidFill>
                  <a:srgbClr val="414142"/>
                </a:solidFill>
                <a:latin typeface="EuphemiaUCAS-Bold"/>
              </a:rPr>
              <a:t> </a:t>
            </a:r>
            <a:r>
              <a:rPr lang="fr-CA" sz="1800" b="1" i="1" u="none" strike="noStrike" baseline="0" dirty="0" err="1">
                <a:solidFill>
                  <a:srgbClr val="414142"/>
                </a:solidFill>
                <a:latin typeface="Aptos" panose="020B0004020202020204" pitchFamily="34" charset="0"/>
              </a:rPr>
              <a:t>miyo-wîcihtowin</a:t>
            </a:r>
            <a:r>
              <a:rPr lang="fr-CA" b="1" i="1" dirty="0">
                <a:solidFill>
                  <a:srgbClr val="414142"/>
                </a:solidFill>
                <a:latin typeface="Aptos" panose="020B0004020202020204" pitchFamily="34" charset="0"/>
              </a:rPr>
              <a:t>,</a:t>
            </a:r>
            <a:r>
              <a:rPr lang="fr-CA" dirty="0">
                <a:solidFill>
                  <a:srgbClr val="414142"/>
                </a:solidFill>
                <a:latin typeface="Aptos" panose="020B0004020202020204" pitchFamily="34" charset="0"/>
              </a:rPr>
              <a:t> q</a:t>
            </a:r>
            <a:r>
              <a:rPr lang="fr-CA" sz="1800" b="0" i="0" u="none" strike="noStrike" baseline="0" dirty="0">
                <a:solidFill>
                  <a:srgbClr val="414142"/>
                </a:solidFill>
                <a:latin typeface="Aptos" panose="020B0004020202020204" pitchFamily="34" charset="0"/>
              </a:rPr>
              <a:t>ui signifie « encourager de bonnes relations les uns avec les autres ».</a:t>
            </a:r>
            <a:endParaRPr lang="fr-CA" dirty="0">
              <a:latin typeface="Aptos" panose="020B0004020202020204" pitchFamily="34" charset="0"/>
            </a:endParaRPr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F4ACEF9C-F41B-99CC-5867-DD6162DF9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71" y="2057400"/>
            <a:ext cx="5267057" cy="47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3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20869B-6FDB-4DF6-ABD5-85ECE084653C}"/>
              </a:ext>
            </a:extLst>
          </p:cNvPr>
          <p:cNvSpPr txBox="1"/>
          <p:nvPr/>
        </p:nvSpPr>
        <p:spPr>
          <a:xfrm>
            <a:off x="381723" y="525316"/>
            <a:ext cx="8382000" cy="131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>
                <a:solidFill>
                  <a:srgbClr val="365979"/>
                </a:solidFill>
                <a:latin typeface="Aptos" panose="020B0004020202020204" pitchFamily="34" charset="0"/>
              </a:rPr>
              <a:t>Comment peut-on utiliser le cadre?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84CD2-A0F2-545F-3E61-2E07AE11632E}"/>
              </a:ext>
            </a:extLst>
          </p:cNvPr>
          <p:cNvSpPr txBox="1"/>
          <p:nvPr/>
        </p:nvSpPr>
        <p:spPr>
          <a:xfrm>
            <a:off x="864284" y="2194576"/>
            <a:ext cx="7896651" cy="369332"/>
          </a:xfrm>
          <a:prstGeom prst="rect">
            <a:avLst/>
          </a:prstGeom>
          <a:solidFill>
            <a:srgbClr val="519C9C"/>
          </a:solidFill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</a:t>
            </a:r>
            <a:r>
              <a:rPr lang="fr-CA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Personnes</a:t>
            </a:r>
            <a:r>
              <a:rPr lang="fr-CA" sz="20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espaces partagés, biens personnels</a:t>
            </a:r>
            <a:endParaRPr lang="fr-CA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4AE249-29BA-2203-DD91-79B2A1A1E106}"/>
              </a:ext>
            </a:extLst>
          </p:cNvPr>
          <p:cNvSpPr txBox="1"/>
          <p:nvPr/>
        </p:nvSpPr>
        <p:spPr>
          <a:xfrm>
            <a:off x="864282" y="2733462"/>
            <a:ext cx="7896650" cy="369332"/>
          </a:xfrm>
          <a:prstGeom prst="rect">
            <a:avLst/>
          </a:prstGeom>
          <a:solidFill>
            <a:srgbClr val="365979"/>
          </a:solidFill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</a:t>
            </a:r>
            <a:r>
              <a:rPr lang="fr-CA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Collaboration, respect mutuel, réciprocité </a:t>
            </a:r>
            <a:endParaRPr lang="fr-CA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197892-636F-4FAB-54F7-77D9F111EDA2}"/>
              </a:ext>
            </a:extLst>
          </p:cNvPr>
          <p:cNvSpPr txBox="1"/>
          <p:nvPr/>
        </p:nvSpPr>
        <p:spPr>
          <a:xfrm>
            <a:off x="864282" y="3272348"/>
            <a:ext cx="7896651" cy="369332"/>
          </a:xfrm>
          <a:prstGeom prst="rect">
            <a:avLst/>
          </a:prstGeom>
          <a:solidFill>
            <a:srgbClr val="736975"/>
          </a:solidFill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Écoute</a:t>
            </a:r>
            <a:r>
              <a:rPr lang="fr-CA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Respect de l’espace personnel, écoute active</a:t>
            </a:r>
            <a:endParaRPr lang="fr-CA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A64CA1-40AC-F472-727A-DF848379283D}"/>
              </a:ext>
            </a:extLst>
          </p:cNvPr>
          <p:cNvSpPr txBox="1"/>
          <p:nvPr/>
        </p:nvSpPr>
        <p:spPr>
          <a:xfrm>
            <a:off x="864283" y="3834846"/>
            <a:ext cx="7896652" cy="369332"/>
          </a:xfrm>
          <a:prstGeom prst="rect">
            <a:avLst/>
          </a:prstGeom>
          <a:solidFill>
            <a:srgbClr val="828FA3"/>
          </a:solidFill>
          <a:ln>
            <a:solidFill>
              <a:srgbClr val="828FA3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fr-CA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Ouverture, honnêteté</a:t>
            </a:r>
            <a:endParaRPr lang="fr-CA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B8805B-F3A2-E28A-91C4-33F401F68C23}"/>
              </a:ext>
            </a:extLst>
          </p:cNvPr>
          <p:cNvSpPr txBox="1"/>
          <p:nvPr/>
        </p:nvSpPr>
        <p:spPr>
          <a:xfrm>
            <a:off x="864283" y="4397344"/>
            <a:ext cx="7896652" cy="646331"/>
          </a:xfrm>
          <a:prstGeom prst="rect">
            <a:avLst/>
          </a:prstGeom>
          <a:solidFill>
            <a:srgbClr val="B9611C"/>
          </a:solidFill>
          <a:ln>
            <a:solidFill>
              <a:srgbClr val="B9611C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 des espace communs </a:t>
            </a:r>
            <a:r>
              <a:rPr lang="fr-CA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Locaux à bureau, espaces virtuels, environnements naturels</a:t>
            </a:r>
            <a:endParaRPr lang="fr-CA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5271D06-56AC-130E-C378-764EA865D8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 b="30637"/>
          <a:stretch/>
        </p:blipFill>
        <p:spPr>
          <a:xfrm>
            <a:off x="233563" y="2200333"/>
            <a:ext cx="558876" cy="307765"/>
          </a:xfrm>
          <a:prstGeom prst="rect">
            <a:avLst/>
          </a:prstGeom>
        </p:spPr>
      </p:pic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82FB55E-B47E-4377-D87A-8A7E4AE877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7"/>
          <a:stretch/>
        </p:blipFill>
        <p:spPr>
          <a:xfrm>
            <a:off x="301353" y="2753312"/>
            <a:ext cx="423296" cy="360832"/>
          </a:xfrm>
          <a:prstGeom prst="rect">
            <a:avLst/>
          </a:prstGeom>
        </p:spPr>
      </p:pic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FC349F-F663-DA41-007F-2103A76F84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t="10038" r="13744" b="16105"/>
          <a:stretch/>
        </p:blipFill>
        <p:spPr>
          <a:xfrm>
            <a:off x="318268" y="3282474"/>
            <a:ext cx="368198" cy="359206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E8C306-F0A8-DB61-17F0-BE84ED2672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8"/>
          <a:stretch/>
        </p:blipFill>
        <p:spPr>
          <a:xfrm flipH="1">
            <a:off x="343623" y="3931164"/>
            <a:ext cx="317487" cy="273014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EB9C847-4831-C634-5681-B61783361E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9"/>
          <a:stretch/>
        </p:blipFill>
        <p:spPr>
          <a:xfrm>
            <a:off x="335880" y="4439874"/>
            <a:ext cx="332971" cy="2898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80D8A0-4F07-DB81-7E1A-CEE5706AD8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333"/>
          <a:stretch/>
        </p:blipFill>
        <p:spPr>
          <a:xfrm>
            <a:off x="3898762" y="5410200"/>
            <a:ext cx="1346475" cy="114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B870B-043F-3A20-D203-33E555B984B3}"/>
              </a:ext>
            </a:extLst>
          </p:cNvPr>
          <p:cNvSpPr txBox="1"/>
          <p:nvPr/>
        </p:nvSpPr>
        <p:spPr>
          <a:xfrm>
            <a:off x="407123" y="379766"/>
            <a:ext cx="8382000" cy="131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>
                <a:solidFill>
                  <a:srgbClr val="365979"/>
                </a:solidFill>
                <a:latin typeface="Aptos" panose="020B0004020202020204" pitchFamily="34" charset="0"/>
              </a:rPr>
              <a:t>Cadre en action </a:t>
            </a:r>
            <a:r>
              <a:rPr lang="fr-CA" sz="4400" dirty="0">
                <a:solidFill>
                  <a:srgbClr val="365979"/>
                </a:solidFill>
                <a:latin typeface="Aptos" panose="020B0004020202020204" pitchFamily="34" charset="0"/>
              </a:rPr>
              <a:t>- salle de conférence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0881F-8572-8CAC-0B84-4A80C0A86568}"/>
              </a:ext>
            </a:extLst>
          </p:cNvPr>
          <p:cNvSpPr txBox="1"/>
          <p:nvPr/>
        </p:nvSpPr>
        <p:spPr>
          <a:xfrm>
            <a:off x="3492498" y="1606081"/>
            <a:ext cx="5512523" cy="486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b="1" dirty="0">
                <a:solidFill>
                  <a:srgbClr val="828EA2"/>
                </a:solidFill>
                <a:latin typeface="Aptos" panose="020B0004020202020204" pitchFamily="34" charset="0"/>
              </a:rPr>
              <a:t>Communication : </a:t>
            </a:r>
            <a:r>
              <a:rPr lang="fr-CA" sz="2200" dirty="0">
                <a:solidFill>
                  <a:srgbClr val="828EA2"/>
                </a:solidFill>
                <a:latin typeface="Aptos" panose="020B0004020202020204" pitchFamily="34" charset="0"/>
              </a:rPr>
              <a:t>Faisons preuve de gentillesse et de politesse avec nos collègues qui utilisent l’espace partagé</a:t>
            </a:r>
          </a:p>
          <a:p>
            <a:r>
              <a:rPr lang="fr-CA" sz="2200" b="1" dirty="0">
                <a:solidFill>
                  <a:srgbClr val="736975"/>
                </a:solidFill>
                <a:latin typeface="Aptos" panose="020B0004020202020204" pitchFamily="34" charset="0"/>
              </a:rPr>
              <a:t>Écoute : </a:t>
            </a:r>
            <a:r>
              <a:rPr lang="fr-CA" sz="2200" dirty="0">
                <a:solidFill>
                  <a:srgbClr val="736975"/>
                </a:solidFill>
                <a:latin typeface="Aptos" panose="020B0004020202020204" pitchFamily="34" charset="0"/>
              </a:rPr>
              <a:t>Faisons preuve de patience et écoutons-nous les uns les autres lorsque nous utilisons l’espace partagé</a:t>
            </a:r>
          </a:p>
          <a:p>
            <a:r>
              <a:rPr lang="fr-CA" sz="2200" b="1" dirty="0">
                <a:solidFill>
                  <a:srgbClr val="519C9C"/>
                </a:solidFill>
                <a:latin typeface="Aptos" panose="020B0004020202020204" pitchFamily="34" charset="0"/>
              </a:rPr>
              <a:t>Respect : </a:t>
            </a:r>
            <a:r>
              <a:rPr lang="fr-CA" sz="2200" dirty="0">
                <a:solidFill>
                  <a:srgbClr val="519C9C"/>
                </a:solidFill>
                <a:latin typeface="Aptos" panose="020B0004020202020204" pitchFamily="34" charset="0"/>
              </a:rPr>
              <a:t>Pensez aux autres lorsque vous utilisez l’espace partagé</a:t>
            </a:r>
          </a:p>
          <a:p>
            <a:r>
              <a:rPr lang="fr-CA" sz="2200" b="1" dirty="0">
                <a:solidFill>
                  <a:srgbClr val="365979"/>
                </a:solidFill>
                <a:latin typeface="Aptos" panose="020B0004020202020204" pitchFamily="34" charset="0"/>
              </a:rPr>
              <a:t>Relation : </a:t>
            </a:r>
            <a:r>
              <a:rPr lang="fr-CA" sz="2200" dirty="0">
                <a:solidFill>
                  <a:srgbClr val="365979"/>
                </a:solidFill>
                <a:latin typeface="Aptos" panose="020B0004020202020204" pitchFamily="34" charset="0"/>
              </a:rPr>
              <a:t>Les salles de conférence sont une ressource dans un espace partagé</a:t>
            </a:r>
          </a:p>
          <a:p>
            <a:r>
              <a:rPr lang="fr-CA" sz="2200" b="1" dirty="0">
                <a:solidFill>
                  <a:srgbClr val="B9611C"/>
                </a:solidFill>
                <a:latin typeface="Aptos" panose="020B0004020202020204" pitchFamily="34" charset="0"/>
              </a:rPr>
              <a:t>Gestion des espaces communs : </a:t>
            </a:r>
            <a:r>
              <a:rPr lang="fr-CA" sz="2200" dirty="0">
                <a:solidFill>
                  <a:srgbClr val="B9611C"/>
                </a:solidFill>
                <a:latin typeface="Aptos" panose="020B0004020202020204" pitchFamily="34" charset="0"/>
              </a:rPr>
              <a:t>Appliquons la règle du camping et laissons l’espace dans un état meilleur qu’il ne l’était à notre arrivée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3EFF93-4924-1635-A098-F14EEEB6FA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95" t="9144" r="7938" b="6507"/>
          <a:stretch/>
        </p:blipFill>
        <p:spPr>
          <a:xfrm>
            <a:off x="304800" y="2286001"/>
            <a:ext cx="303602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9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069910-AACB-BB50-8593-73EE9E2C7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54" t="12926" r="12752" b="18782"/>
          <a:stretch/>
        </p:blipFill>
        <p:spPr>
          <a:xfrm rot="478697">
            <a:off x="6756845" y="5080572"/>
            <a:ext cx="1939912" cy="14760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D76DD1-892F-FF00-999E-00A39AE9171C}"/>
              </a:ext>
            </a:extLst>
          </p:cNvPr>
          <p:cNvSpPr txBox="1"/>
          <p:nvPr/>
        </p:nvSpPr>
        <p:spPr>
          <a:xfrm>
            <a:off x="407123" y="379766"/>
            <a:ext cx="8382000" cy="70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>
                <a:solidFill>
                  <a:srgbClr val="365979"/>
                </a:solidFill>
                <a:latin typeface="Aptos" panose="020B0004020202020204" pitchFamily="34" charset="0"/>
              </a:rPr>
              <a:t>Cadre en action </a:t>
            </a:r>
            <a:r>
              <a:rPr lang="fr-CA" sz="4400" dirty="0">
                <a:solidFill>
                  <a:srgbClr val="365979"/>
                </a:solidFill>
                <a:latin typeface="Aptos" panose="020B0004020202020204" pitchFamily="34" charset="0"/>
              </a:rPr>
              <a:t>- salle à manger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6E4774-B21C-7DD0-12E3-0BCDF203D4E3}"/>
              </a:ext>
            </a:extLst>
          </p:cNvPr>
          <p:cNvSpPr txBox="1"/>
          <p:nvPr/>
        </p:nvSpPr>
        <p:spPr>
          <a:xfrm>
            <a:off x="407123" y="1694806"/>
            <a:ext cx="8395424" cy="364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b="1" dirty="0">
                <a:solidFill>
                  <a:srgbClr val="828EA2"/>
                </a:solidFill>
                <a:latin typeface="Aptos" panose="020B0004020202020204" pitchFamily="34" charset="0"/>
              </a:rPr>
              <a:t>Communication : </a:t>
            </a:r>
            <a:r>
              <a:rPr lang="fr-CA" sz="2200" dirty="0">
                <a:solidFill>
                  <a:srgbClr val="828EA2"/>
                </a:solidFill>
                <a:latin typeface="Aptos" panose="020B0004020202020204" pitchFamily="34" charset="0"/>
              </a:rPr>
              <a:t>Vérifiez avec vos collègues si vous pouvez manger à votre poste de travail. </a:t>
            </a:r>
          </a:p>
          <a:p>
            <a:r>
              <a:rPr lang="fr-CA" sz="2200" b="1" dirty="0">
                <a:solidFill>
                  <a:srgbClr val="736975"/>
                </a:solidFill>
                <a:latin typeface="Aptos" panose="020B0004020202020204" pitchFamily="34" charset="0"/>
              </a:rPr>
              <a:t>Écoute : </a:t>
            </a:r>
            <a:r>
              <a:rPr lang="fr-CA" sz="2200" dirty="0">
                <a:solidFill>
                  <a:srgbClr val="736975"/>
                </a:solidFill>
                <a:latin typeface="Aptos" panose="020B0004020202020204" pitchFamily="34" charset="0"/>
              </a:rPr>
              <a:t>Si quelqu’un exprime un problème avec le fait que vous mangiez à  votre poste de travail, soyez ouvert à l’idée de vous déplacer dans un espace commun. </a:t>
            </a:r>
          </a:p>
          <a:p>
            <a:r>
              <a:rPr lang="fr-CA" sz="2200" b="1" dirty="0">
                <a:solidFill>
                  <a:srgbClr val="365979"/>
                </a:solidFill>
                <a:latin typeface="Aptos" panose="020B0004020202020204" pitchFamily="34" charset="0"/>
              </a:rPr>
              <a:t>Relation : </a:t>
            </a:r>
            <a:r>
              <a:rPr lang="fr-CA" sz="2200" dirty="0">
                <a:solidFill>
                  <a:srgbClr val="365979"/>
                </a:solidFill>
                <a:latin typeface="Aptos" panose="020B0004020202020204" pitchFamily="34" charset="0"/>
              </a:rPr>
              <a:t>Y a-t-il des collègues qui partage l’espace? </a:t>
            </a:r>
          </a:p>
          <a:p>
            <a:r>
              <a:rPr lang="fr-CA" sz="2200" b="1" dirty="0">
                <a:solidFill>
                  <a:srgbClr val="519C9C"/>
                </a:solidFill>
                <a:latin typeface="Aptos" panose="020B0004020202020204" pitchFamily="34" charset="0"/>
              </a:rPr>
              <a:t>Respect : </a:t>
            </a:r>
            <a:r>
              <a:rPr lang="fr-CA" sz="2200" dirty="0">
                <a:solidFill>
                  <a:srgbClr val="519C9C"/>
                </a:solidFill>
                <a:latin typeface="Aptos" panose="020B0004020202020204" pitchFamily="34" charset="0"/>
              </a:rPr>
              <a:t>Que font les collègues autour de vous?   </a:t>
            </a:r>
          </a:p>
          <a:p>
            <a:r>
              <a:rPr lang="fr-CA" sz="2200" b="1" dirty="0">
                <a:solidFill>
                  <a:srgbClr val="B9611C"/>
                </a:solidFill>
                <a:latin typeface="Aptos" panose="020B0004020202020204" pitchFamily="34" charset="0"/>
              </a:rPr>
              <a:t>Gestion des espaces communs : </a:t>
            </a:r>
            <a:r>
              <a:rPr lang="fr-CA" sz="2200" dirty="0">
                <a:solidFill>
                  <a:srgbClr val="B9611C"/>
                </a:solidFill>
                <a:latin typeface="Aptos" panose="020B0004020202020204" pitchFamily="34" charset="0"/>
              </a:rPr>
              <a:t>Appliquons la règle du camping et laissons l’espace dans un état meilleur qu’il ne l’était à notre arrivée.</a:t>
            </a:r>
          </a:p>
        </p:txBody>
      </p:sp>
    </p:spTree>
    <p:extLst>
      <p:ext uri="{BB962C8B-B14F-4D97-AF65-F5344CB8AC3E}">
        <p14:creationId xmlns:p14="http://schemas.microsoft.com/office/powerpoint/2010/main" val="405204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22923C-E118-1D5E-ECED-E46E330D1AB4}"/>
              </a:ext>
            </a:extLst>
          </p:cNvPr>
          <p:cNvSpPr txBox="1"/>
          <p:nvPr/>
        </p:nvSpPr>
        <p:spPr>
          <a:xfrm>
            <a:off x="407123" y="611019"/>
            <a:ext cx="8382000" cy="70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>
                <a:solidFill>
                  <a:srgbClr val="365979"/>
                </a:solidFill>
                <a:latin typeface="Aptos" panose="020B0004020202020204" pitchFamily="34" charset="0"/>
              </a:rPr>
              <a:t>Mise en application du cadre</a:t>
            </a:r>
            <a:endParaRPr lang="fr-CA" sz="4400" dirty="0">
              <a:solidFill>
                <a:srgbClr val="365979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F605C-1479-90E4-95D9-9B1ADCD3B53A}"/>
              </a:ext>
            </a:extLst>
          </p:cNvPr>
          <p:cNvSpPr txBox="1"/>
          <p:nvPr/>
        </p:nvSpPr>
        <p:spPr>
          <a:xfrm>
            <a:off x="3657600" y="1603310"/>
            <a:ext cx="5257800" cy="4769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latin typeface="Aptos" panose="020B0004020202020204" pitchFamily="34" charset="0"/>
              </a:rPr>
              <a:t>La mise en œuvre du cadre est une initiative continue.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latin typeface="Aptos" panose="020B0004020202020204" pitchFamily="34" charset="0"/>
              </a:rPr>
              <a:t>Nous avons utilisé les différentes méthodes de communication pour souligner l’importance du cadre et l’aligner sur des actions concrètes.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0000"/>
                </a:solidFill>
                <a:latin typeface="Aptos" panose="020B0004020202020204" pitchFamily="34" charset="0"/>
              </a:rPr>
              <a:t>Méthodes de communication incluant : 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CA" sz="200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Mettre en évidence le cadre sur le site web </a:t>
            </a:r>
            <a:r>
              <a:rPr lang="fr-CA" sz="2000" dirty="0" err="1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GCPedia</a:t>
            </a:r>
            <a:r>
              <a:rPr lang="fr-CA" sz="200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 du projet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CA" sz="2000" dirty="0">
                <a:solidFill>
                  <a:srgbClr val="000000"/>
                </a:solidFill>
                <a:latin typeface="Aptos" panose="020B0004020202020204" pitchFamily="34" charset="0"/>
              </a:rPr>
              <a:t>Courriels de l’équipe de projet ainsi que des cadres supérieurs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CA" sz="2000" dirty="0">
                <a:solidFill>
                  <a:srgbClr val="000000"/>
                </a:solidFill>
                <a:latin typeface="Aptos" panose="020B0004020202020204" pitchFamily="34" charset="0"/>
              </a:rPr>
              <a:t>Bulletin interne de SAC de l’Alberta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CA" sz="2000" dirty="0">
                <a:solidFill>
                  <a:srgbClr val="000000"/>
                </a:solidFill>
                <a:latin typeface="Aptos" panose="020B0004020202020204" pitchFamily="34" charset="0"/>
              </a:rPr>
              <a:t>Présentations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CA" sz="2000" dirty="0">
                <a:solidFill>
                  <a:srgbClr val="000000"/>
                </a:solidFill>
                <a:latin typeface="Aptos" panose="020B0004020202020204" pitchFamily="34" charset="0"/>
              </a:rPr>
              <a:t>Séries de vidéo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A5570-FCB9-C761-37CC-33A5410C7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5" r="8241"/>
          <a:stretch/>
        </p:blipFill>
        <p:spPr>
          <a:xfrm>
            <a:off x="483323" y="1600200"/>
            <a:ext cx="246452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90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4d93533352f046df19f&quot;,&quot;SmartGridHorizontal&quot;:0,&quot;LinkedExcelSources&quot;:{},&quot;LinkedProjectSources&quot;:{}}"/>
</p:tagLst>
</file>

<file path=ppt/theme/theme1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Standard_white</Template>
  <TotalTime>29099</TotalTime>
  <Words>2115</Words>
  <Application>Microsoft Office PowerPoint</Application>
  <PresentationFormat>On-screen Show (4:3)</PresentationFormat>
  <Paragraphs>141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EuphemiaUCAS-Bold</vt:lpstr>
      <vt:lpstr>Verdana</vt:lpstr>
      <vt:lpstr>Wingdings</vt:lpstr>
      <vt:lpstr>Standard_white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Ray Luoma</Manager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Genereux, Sophie (SPAC/PSPC) (elle-la / she-her)</cp:lastModifiedBy>
  <cp:revision>628</cp:revision>
  <cp:lastPrinted>2016-07-14T13:03:34Z</cp:lastPrinted>
  <dcterms:created xsi:type="dcterms:W3CDTF">2007-03-13T16:30:24Z</dcterms:created>
  <dcterms:modified xsi:type="dcterms:W3CDTF">2024-06-03T15:20:32Z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2024-05-23T15:36:54Z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f9c3626c-a4cd-445f-a3ea-e5f6966ff544</vt:lpwstr>
  </property>
  <property fmtid="{D5CDD505-2E9C-101B-9397-08002B2CF9AE}" pid="8" name="MSIP_Label_834ed4f5-eae4-40c7-82be-b1cdf720a1b9_ContentBits">
    <vt:lpwstr>0</vt:lpwstr>
  </property>
  <property fmtid="{D5CDD505-2E9C-101B-9397-08002B2CF9AE}" pid="9" name="_AdHocReviewCycleID">
    <vt:i4>-567915249</vt:i4>
  </property>
  <property fmtid="{D5CDD505-2E9C-101B-9397-08002B2CF9AE}" pid="10" name="_NewReviewCycle">
    <vt:lpwstr/>
  </property>
  <property fmtid="{D5CDD505-2E9C-101B-9397-08002B2CF9AE}" pid="11" name="_EmailSubject">
    <vt:lpwstr>Doc de ISC pour la CoP en français</vt:lpwstr>
  </property>
  <property fmtid="{D5CDD505-2E9C-101B-9397-08002B2CF9AE}" pid="12" name="_AuthorEmail">
    <vt:lpwstr>Alain.Dion3@tpsgc-pwgsc.gc.ca</vt:lpwstr>
  </property>
  <property fmtid="{D5CDD505-2E9C-101B-9397-08002B2CF9AE}" pid="13" name="_AuthorEmailDisplayName">
    <vt:lpwstr>Dion3, Alain (SPAC/PSPC) (il-lui / he-him)</vt:lpwstr>
  </property>
</Properties>
</file>