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8288000" cy="10287000"/>
  <p:notesSz cx="6858000" cy="9144000"/>
  <p:embeddedFontLst>
    <p:embeddedFont>
      <p:font typeface="Arimo" panose="020B0604020202020204" pitchFamily="34" charset="0"/>
      <p:regular r:id="rId41"/>
      <p:bold r:id="rId42"/>
      <p:italic r:id="rId43"/>
      <p:boldItalic r:id="rId44"/>
    </p:embeddedFont>
    <p:embeddedFont>
      <p:font typeface="Montserrat" pitchFamily="2" charset="77"/>
      <p:regular r:id="rId45"/>
      <p:bold r:id="rId46"/>
      <p:italic r:id="rId47"/>
      <p:boldItalic r:id="rId48"/>
    </p:embeddedFont>
    <p:embeddedFont>
      <p:font typeface="Montserrat Medium" panose="020F0502020204030204" pitchFamily="34" charset="0"/>
      <p:regular r:id="rId49"/>
      <p:bold r:id="rId50"/>
      <p:italic r:id="rId51"/>
      <p:boldItalic r:id="rId52"/>
    </p:embeddedFont>
    <p:embeddedFont>
      <p:font typeface="Montserrat SemiBold"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37Xmeged46bBPPWq3QPkDq44x0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D38269-D65F-422E-B348-41273319E222}">
  <a:tblStyle styleId="{2FD38269-D65F-422E-B348-41273319E22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D8A88BA-7E2D-4C19-BD17-166DAF20B2C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Bienvenue à toutes et à tous à notre deuxième session du Cercle sur le Leadership inclusif.</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94" name="Google Shape;294;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95" name="Google Shape;295;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381635"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Les citations sont un moyen d'aborder un sujet et d'entamer la discussion sans craindre de dire des choses inappropriées. L'objectif de ces citations est d'inspirer la réflexion, la discussion et l'action pour créer une communauté mondiale plus équitable et plus respectueuse pour tous.</a:t>
            </a:r>
            <a:endParaRPr>
              <a:latin typeface="Montserrat"/>
              <a:ea typeface="Montserrat"/>
              <a:cs typeface="Montserrat"/>
              <a:sym typeface="Montserrat"/>
            </a:endParaRPr>
          </a:p>
          <a:p>
            <a:pPr marL="359410" marR="381635"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Dans la liste ci-dessous, chaque membre choisit une citation et explique pourquoi cette citation résonne en lui.</a:t>
            </a:r>
            <a:endParaRPr>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(2 à 3 minutes pour lire les citations, puis 1 minute par membre pour partager)</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297" name="Google Shape;297;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98" name="Google Shape;298;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marR="381635" lvl="0" indent="-301625" algn="l" rtl="0">
              <a:lnSpc>
                <a:spcPct val="115000"/>
              </a:lnSpc>
              <a:spcBef>
                <a:spcPts val="0"/>
              </a:spcBef>
              <a:spcAft>
                <a:spcPts val="0"/>
              </a:spcAft>
              <a:buClr>
                <a:schemeClr val="dk1"/>
              </a:buClr>
              <a:buSzPts val="1150"/>
              <a:buFont typeface="Montserrat"/>
              <a:buAutoNum type="arabicPeriod"/>
            </a:pPr>
            <a:r>
              <a:rPr lang="en-US" sz="1150" b="1">
                <a:latin typeface="Montserrat"/>
                <a:ea typeface="Montserrat"/>
                <a:cs typeface="Montserrat"/>
                <a:sym typeface="Montserrat"/>
              </a:rPr>
              <a:t>“Nous devons ouvrir les portes et veiller à ce qu'elles restent ouvertes pour que d'autres puissent passer.” </a:t>
            </a:r>
            <a:endParaRPr sz="1150" b="1">
              <a:latin typeface="Montserrat"/>
              <a:ea typeface="Montserrat"/>
              <a:cs typeface="Montserrat"/>
              <a:sym typeface="Montserrat"/>
            </a:endParaRPr>
          </a:p>
          <a:p>
            <a:pPr marL="457200" marR="381635" lvl="0" indent="-301625" algn="l" rtl="0">
              <a:lnSpc>
                <a:spcPct val="115000"/>
              </a:lnSpc>
              <a:spcBef>
                <a:spcPts val="1120"/>
              </a:spcBef>
              <a:spcAft>
                <a:spcPts val="0"/>
              </a:spcAft>
              <a:buClr>
                <a:schemeClr val="dk1"/>
              </a:buClr>
              <a:buSzPts val="1150"/>
              <a:buFont typeface="Montserrat"/>
              <a:buAutoNum type="arabicPeriod"/>
            </a:pPr>
            <a:r>
              <a:rPr lang="en-US" sz="1150" b="1">
                <a:latin typeface="Montserrat"/>
                <a:ea typeface="Montserrat"/>
                <a:cs typeface="Montserrat"/>
                <a:sym typeface="Montserrat"/>
              </a:rPr>
              <a:t>“Les modes de connaissance et d'existence des Inuits sont tout aussi valables que les autres. Nous devons être ouverts à l'apprentissage mutuel ». </a:t>
            </a:r>
            <a:endParaRPr sz="1000">
              <a:latin typeface="Montserrat"/>
              <a:ea typeface="Montserrat"/>
              <a:cs typeface="Montserrat"/>
              <a:sym typeface="Montserrat"/>
            </a:endParaRPr>
          </a:p>
          <a:p>
            <a:pPr marL="457200" marR="381635" lvl="0" indent="-301625" algn="l" rtl="0">
              <a:lnSpc>
                <a:spcPct val="115000"/>
              </a:lnSpc>
              <a:spcBef>
                <a:spcPts val="1120"/>
              </a:spcBef>
              <a:spcAft>
                <a:spcPts val="0"/>
              </a:spcAft>
              <a:buClr>
                <a:schemeClr val="dk1"/>
              </a:buClr>
              <a:buSzPts val="1150"/>
              <a:buFont typeface="Montserrat"/>
              <a:buAutoNum type="arabicPeriod"/>
            </a:pPr>
            <a:r>
              <a:rPr lang="en-US" sz="1150" b="1">
                <a:latin typeface="Montserrat"/>
                <a:ea typeface="Montserrat"/>
                <a:cs typeface="Montserrat"/>
                <a:sym typeface="Montserrat"/>
              </a:rPr>
              <a:t>“Si vous me le dites, je risque d'oublier. Si vous m'enseignez, je me souviendrai. Mais si vous m'impliquez, j'apprendrai à coup sûr. ” </a:t>
            </a:r>
            <a:endParaRPr sz="1150" b="1">
              <a:latin typeface="Montserrat"/>
              <a:ea typeface="Montserrat"/>
              <a:cs typeface="Montserrat"/>
              <a:sym typeface="Montserrat"/>
            </a:endParaRPr>
          </a:p>
          <a:p>
            <a:pPr marL="457200" marR="381635" lvl="0" indent="-301625" algn="l" rtl="0">
              <a:lnSpc>
                <a:spcPct val="115000"/>
              </a:lnSpc>
              <a:spcBef>
                <a:spcPts val="1230"/>
              </a:spcBef>
              <a:spcAft>
                <a:spcPts val="0"/>
              </a:spcAft>
              <a:buClr>
                <a:schemeClr val="dk1"/>
              </a:buClr>
              <a:buSzPts val="1150"/>
              <a:buFont typeface="Montserrat"/>
              <a:buAutoNum type="arabicPeriod"/>
            </a:pPr>
            <a:r>
              <a:rPr lang="en-US" sz="1150" b="1">
                <a:latin typeface="Montserrat"/>
                <a:ea typeface="Montserrat"/>
                <a:cs typeface="Montserrat"/>
                <a:sym typeface="Montserrat"/>
              </a:rPr>
              <a:t>"Leadership consiste à rendre les autres meilleurs grâce à votre présence et à faire en sorte que cet impact perdure en votre absence." </a:t>
            </a:r>
            <a:endParaRPr sz="1150" b="1">
              <a:latin typeface="Montserrat"/>
              <a:ea typeface="Montserrat"/>
              <a:cs typeface="Montserrat"/>
              <a:sym typeface="Montserrat"/>
            </a:endParaRPr>
          </a:p>
          <a:p>
            <a:pPr marL="457200" marR="381635" lvl="0" indent="-301625" algn="l" rtl="0">
              <a:lnSpc>
                <a:spcPct val="115000"/>
              </a:lnSpc>
              <a:spcBef>
                <a:spcPts val="1765"/>
              </a:spcBef>
              <a:spcAft>
                <a:spcPts val="0"/>
              </a:spcAft>
              <a:buClr>
                <a:schemeClr val="dk1"/>
              </a:buClr>
              <a:buSzPts val="1150"/>
              <a:buFont typeface="Montserrat"/>
              <a:buAutoNum type="arabicPeriod"/>
            </a:pPr>
            <a:r>
              <a:rPr lang="en-US" sz="1150" b="1">
                <a:latin typeface="Montserrat"/>
                <a:ea typeface="Montserrat"/>
                <a:cs typeface="Montserrat"/>
                <a:sym typeface="Montserrat"/>
              </a:rPr>
              <a:t>"Il est difficile de garder l'esprit ouvert si l'on n'a pas le cœur ouvert. Il n'est pas nécessaire d'être d'accord avec ce que les gens pensent pour apprendre de leur façon de penser. Il n'est pas nécessaire de partager leur identité pour être curieux de savoir ce qui l'a façonnée. Traiter les gens avec civilité est une condition préalable à la découverte." </a:t>
            </a:r>
            <a:endParaRPr sz="1150" b="1">
              <a:latin typeface="Montserrat"/>
              <a:ea typeface="Montserrat"/>
              <a:cs typeface="Montserrat"/>
              <a:sym typeface="Montserrat"/>
            </a:endParaRPr>
          </a:p>
          <a:p>
            <a:pPr marL="457200" marR="381635" lvl="0" indent="-301625" algn="l" rtl="0">
              <a:lnSpc>
                <a:spcPct val="115000"/>
              </a:lnSpc>
              <a:spcBef>
                <a:spcPts val="1230"/>
              </a:spcBef>
              <a:spcAft>
                <a:spcPts val="0"/>
              </a:spcAft>
              <a:buClr>
                <a:schemeClr val="dk1"/>
              </a:buClr>
              <a:buSzPts val="1150"/>
              <a:buFont typeface="Montserrat"/>
              <a:buAutoNum type="arabicPeriod"/>
            </a:pPr>
            <a:r>
              <a:rPr lang="en-US" sz="1150" b="1">
                <a:latin typeface="Montserrat"/>
                <a:ea typeface="Montserrat"/>
                <a:cs typeface="Montserrat"/>
                <a:sym typeface="Montserrat"/>
              </a:rPr>
              <a:t>“Le leadership ce n'est pas être responsable. Il s'agit de prendre soin de ceux qui sont sous sa responsabilité. ” </a:t>
            </a:r>
            <a:endParaRPr sz="1150" b="1">
              <a:latin typeface="Montserrat"/>
              <a:ea typeface="Montserrat"/>
              <a:cs typeface="Montserrat"/>
              <a:sym typeface="Montserrat"/>
            </a:endParaRPr>
          </a:p>
          <a:p>
            <a:pPr marL="457200" marR="381635" lvl="0" indent="-301625" algn="l" rtl="0">
              <a:lnSpc>
                <a:spcPct val="115000"/>
              </a:lnSpc>
              <a:spcBef>
                <a:spcPts val="1000"/>
              </a:spcBef>
              <a:spcAft>
                <a:spcPts val="0"/>
              </a:spcAft>
              <a:buClr>
                <a:schemeClr val="dk1"/>
              </a:buClr>
              <a:buSzPts val="1150"/>
              <a:buFont typeface="Montserrat"/>
              <a:buAutoNum type="arabicPeriod"/>
            </a:pPr>
            <a:r>
              <a:rPr lang="en-US" sz="1150" b="1">
                <a:latin typeface="Montserrat"/>
                <a:ea typeface="Montserrat"/>
                <a:cs typeface="Montserrat"/>
                <a:sym typeface="Montserrat"/>
              </a:rPr>
              <a:t>“L'appartenance ne peut jamais se faire au détriment de ce que nous sommes. L'appartenance ne se produit que lorsque nous sommes accueillis pour notre authenticité, en particulier pour nos différences.” </a:t>
            </a:r>
            <a:endParaRPr sz="1150" b="1">
              <a:latin typeface="Montserrat"/>
              <a:ea typeface="Montserrat"/>
              <a:cs typeface="Montserrat"/>
              <a:sym typeface="Montserrat"/>
            </a:endParaRPr>
          </a:p>
          <a:p>
            <a:pPr marL="457200" marR="381635" lvl="0" indent="-301625" algn="l" rtl="0">
              <a:lnSpc>
                <a:spcPct val="115000"/>
              </a:lnSpc>
              <a:spcBef>
                <a:spcPts val="1230"/>
              </a:spcBef>
              <a:spcAft>
                <a:spcPts val="0"/>
              </a:spcAft>
              <a:buClr>
                <a:schemeClr val="dk1"/>
              </a:buClr>
              <a:buSzPts val="1150"/>
              <a:buFont typeface="Montserrat"/>
              <a:buAutoNum type="arabicPeriod"/>
            </a:pPr>
            <a:r>
              <a:rPr lang="en-US" sz="1150" b="1">
                <a:latin typeface="Montserrat"/>
                <a:ea typeface="Montserrat"/>
                <a:cs typeface="Montserrat"/>
                <a:sym typeface="Montserrat"/>
              </a:rPr>
              <a:t>“Aucune culture ne peut survivre si elle cherche à être exclusive.” </a:t>
            </a:r>
            <a:endParaRPr sz="1150" b="1">
              <a:latin typeface="Montserrat"/>
              <a:ea typeface="Montserrat"/>
              <a:cs typeface="Montserrat"/>
              <a:sym typeface="Montserrat"/>
            </a:endParaRPr>
          </a:p>
          <a:p>
            <a:pPr marL="457200" marR="381635" lvl="0" indent="-301625" algn="l" rtl="0">
              <a:lnSpc>
                <a:spcPct val="115000"/>
              </a:lnSpc>
              <a:spcBef>
                <a:spcPts val="1230"/>
              </a:spcBef>
              <a:spcAft>
                <a:spcPts val="0"/>
              </a:spcAft>
              <a:buClr>
                <a:schemeClr val="dk1"/>
              </a:buClr>
              <a:buSzPts val="1150"/>
              <a:buFont typeface="Montserrat"/>
              <a:buAutoNum type="arabicPeriod"/>
            </a:pPr>
            <a:r>
              <a:rPr lang="en-US" sz="1150" b="1">
                <a:latin typeface="Montserrat"/>
                <a:ea typeface="Montserrat"/>
                <a:cs typeface="Montserrat"/>
                <a:sym typeface="Montserrat"/>
              </a:rPr>
              <a:t>“La diversité c’est d’être invité à la fête; l’inclusion c’est d’être invité à danser.” </a:t>
            </a:r>
            <a:endParaRPr sz="1150" b="1">
              <a:latin typeface="Montserrat"/>
              <a:ea typeface="Montserrat"/>
              <a:cs typeface="Montserrat"/>
              <a:sym typeface="Montserrat"/>
            </a:endParaRPr>
          </a:p>
          <a:p>
            <a:pPr marL="457200" marR="381635" lvl="0" indent="-298450" algn="l" rtl="0">
              <a:lnSpc>
                <a:spcPct val="115000"/>
              </a:lnSpc>
              <a:spcBef>
                <a:spcPts val="1000"/>
              </a:spcBef>
              <a:spcAft>
                <a:spcPts val="0"/>
              </a:spcAft>
              <a:buClr>
                <a:schemeClr val="dk1"/>
              </a:buClr>
              <a:buSzPts val="1100"/>
              <a:buFont typeface="Montserrat"/>
              <a:buAutoNum type="arabicPeriod"/>
            </a:pPr>
            <a:r>
              <a:rPr lang="en-US" sz="1150" b="1">
                <a:latin typeface="Montserrat"/>
                <a:ea typeface="Montserrat"/>
                <a:cs typeface="Montserrat"/>
                <a:sym typeface="Montserrat"/>
              </a:rPr>
              <a:t>“Nous sommes plus forts lorsque nous voyons les personnes les plus vulnérables de notre société, que nous sommes témoins de leurs luttes et que nous nous efforçons de créer des systèmes pour améliorer la situation.” </a:t>
            </a:r>
            <a:endParaRPr sz="1100" b="1">
              <a:latin typeface="Montserrat"/>
              <a:ea typeface="Montserrat"/>
              <a:cs typeface="Montserrat"/>
              <a:sym typeface="Montserrat"/>
            </a:endParaRPr>
          </a:p>
          <a:p>
            <a:pPr marL="457200" marR="381635" lvl="0" indent="-301625" algn="l" rtl="0">
              <a:lnSpc>
                <a:spcPct val="115000"/>
              </a:lnSpc>
              <a:spcBef>
                <a:spcPts val="1065"/>
              </a:spcBef>
              <a:spcAft>
                <a:spcPts val="0"/>
              </a:spcAft>
              <a:buClr>
                <a:schemeClr val="dk1"/>
              </a:buClr>
              <a:buSzPts val="1150"/>
              <a:buFont typeface="Montserrat"/>
              <a:buAutoNum type="arabicPeriod"/>
            </a:pPr>
            <a:r>
              <a:rPr lang="en-US" sz="1150" b="1">
                <a:latin typeface="Montserrat"/>
                <a:ea typeface="Montserrat"/>
                <a:cs typeface="Montserrat"/>
                <a:sym typeface="Montserrat"/>
              </a:rPr>
              <a:t>“Tout le monde mérite que sa vie soit rehaussée par la beauté d'une représentation véridique.” </a:t>
            </a:r>
            <a:endParaRPr sz="1150" b="1">
              <a:latin typeface="Montserrat"/>
              <a:ea typeface="Montserrat"/>
              <a:cs typeface="Montserrat"/>
              <a:sym typeface="Montserrat"/>
            </a:endParaRPr>
          </a:p>
          <a:p>
            <a:pPr marL="457200" marR="381635" lvl="0" indent="-301625" algn="l" rtl="0">
              <a:lnSpc>
                <a:spcPct val="115000"/>
              </a:lnSpc>
              <a:spcBef>
                <a:spcPts val="1230"/>
              </a:spcBef>
              <a:spcAft>
                <a:spcPts val="0"/>
              </a:spcAft>
              <a:buClr>
                <a:schemeClr val="dk1"/>
              </a:buClr>
              <a:buSzPts val="1150"/>
              <a:buFont typeface="Montserrat"/>
              <a:buAutoNum type="arabicPeriod"/>
            </a:pPr>
            <a:r>
              <a:rPr lang="en-US" sz="1150" b="1">
                <a:latin typeface="Montserrat"/>
                <a:ea typeface="Montserrat"/>
                <a:cs typeface="Montserrat"/>
                <a:sym typeface="Montserrat"/>
              </a:rPr>
              <a:t>“Être un leader signifie jouer un rôle actif dans la lutte contre toutes les formes de discrimination et d'oppression, remettre consciemment et constamment en question nos propres préjugés et créer un environnement dans lequel nos employés se sentent habilités et en sécurité pour s'exprimer lorsqu'ils sont témoins d'obstacles à l'équité et à l'inclusion.” </a:t>
            </a:r>
            <a:endParaRPr sz="1150" b="1">
              <a:latin typeface="Montserrat"/>
              <a:ea typeface="Montserrat"/>
              <a:cs typeface="Montserrat"/>
              <a:sym typeface="Montserrat"/>
            </a:endParaRPr>
          </a:p>
          <a:p>
            <a:pPr marL="457200" marR="381635" lvl="0" indent="0" algn="l" rtl="0">
              <a:lnSpc>
                <a:spcPct val="115000"/>
              </a:lnSpc>
              <a:spcBef>
                <a:spcPts val="65"/>
              </a:spcBef>
              <a:spcAft>
                <a:spcPts val="0"/>
              </a:spcAft>
              <a:buClr>
                <a:schemeClr val="dk1"/>
              </a:buClr>
              <a:buSzPts val="1100"/>
              <a:buFont typeface="Arial"/>
              <a:buNone/>
            </a:pPr>
            <a:endParaRPr sz="1000" b="1">
              <a:latin typeface="Montserrat"/>
              <a:ea typeface="Montserrat"/>
              <a:cs typeface="Montserrat"/>
              <a:sym typeface="Montserrat"/>
            </a:endParaRPr>
          </a:p>
        </p:txBody>
      </p:sp>
      <p:sp>
        <p:nvSpPr>
          <p:cNvPr id="309" name="Google Shape;309;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19" name="Google Shape;319;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20" name="Google Shape;320;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Maintenant que nous sommes échauffés, faisons le tour du cercle et demandons à chacun d'entre nous de partager sa mise à jour de l'action unique de la semaine 1 : Parrainage et développement de carrière. Cette action est un engagement concret que vous avez pris lors de la séance précédente du cercle. </a:t>
            </a:r>
            <a:endParaRPr/>
          </a:p>
          <a:p>
            <a:pPr marL="0" lvl="0" indent="0" algn="l" rtl="0">
              <a:spcBef>
                <a:spcPts val="0"/>
              </a:spcBef>
              <a:spcAft>
                <a:spcPts val="0"/>
              </a:spcAft>
              <a:buClr>
                <a:schemeClr val="dk1"/>
              </a:buClr>
              <a:buSzPts val="1100"/>
              <a:buFont typeface="Arial"/>
              <a:buNone/>
            </a:pPr>
            <a:r>
              <a:rPr lang="en-US"/>
              <a:t>(1 minute ou moins par membre)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US"/>
              <a:t>Nous passons maintenant à l'activité suivante. [lien vers la transcription de la diapositive suivante, la vidéo est intégrée dans deux diapositives].</a:t>
            </a:r>
            <a:endParaRPr/>
          </a:p>
          <a:p>
            <a:pPr marL="0" lvl="0" indent="0" algn="l" rtl="0">
              <a:lnSpc>
                <a:spcPct val="100000"/>
              </a:lnSpc>
              <a:spcBef>
                <a:spcPts val="0"/>
              </a:spcBef>
              <a:spcAft>
                <a:spcPts val="0"/>
              </a:spcAft>
              <a:buSzPts val="1400"/>
              <a:buNone/>
            </a:pPr>
            <a:endParaRPr/>
          </a:p>
          <a:p>
            <a:pPr marL="0" marR="381635"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Instructions : </a:t>
            </a:r>
            <a:r>
              <a:rPr lang="en-US">
                <a:latin typeface="Montserrat"/>
                <a:ea typeface="Montserrat"/>
                <a:cs typeface="Montserrat"/>
                <a:sym typeface="Montserrat"/>
              </a:rPr>
              <a:t>visionnez la conférence TEDTalk de Simon Sinek « Why Good Leaders Make You Feel Safe » (sous-titres en français disponibles). (11m 45s) </a:t>
            </a:r>
            <a:endParaRPr>
              <a:latin typeface="Montserrat"/>
              <a:ea typeface="Montserrat"/>
              <a:cs typeface="Montserrat"/>
              <a:sym typeface="Montserrat"/>
            </a:endParaRPr>
          </a:p>
          <a:p>
            <a:pPr marL="0" marR="3816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Pendant ce visionnement, réfléchissez à vos propres expériences de travail dans des environnements où vous vous êtes senti en sécurité et dans d'autres où vous ne vous êtes pas senti en sécurité. Réfléchissez également à vos propres comportements et à la façon dont vous contribuez à créer un environnement psychologiquement plus sûr pour les autres.</a:t>
            </a:r>
            <a:endParaRPr b="1"/>
          </a:p>
        </p:txBody>
      </p:sp>
      <p:sp>
        <p:nvSpPr>
          <p:cNvPr id="322" name="Google Shape;322;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23" name="Google Shape;323;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37" name="Google Shape;337;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38" name="Google Shape;338;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FF0000"/>
                </a:solidFill>
              </a:rPr>
              <a:t>Si vous souhaitez suivre la transcription pendant que nous regardons la vidéo, scannez le code QR ici. Vous trouverez également plus d'informations sur la vidéo dans la version pdf du guide de discussion. [vidéo sur la diapositive suivante]</a:t>
            </a:r>
            <a:endParaRPr>
              <a:solidFill>
                <a:srgbClr val="FF0000"/>
              </a:solidFill>
            </a:endParaRPr>
          </a:p>
          <a:p>
            <a:pPr marL="0" lvl="0" indent="0" algn="l" rtl="0">
              <a:spcBef>
                <a:spcPts val="0"/>
              </a:spcBef>
              <a:spcAft>
                <a:spcPts val="0"/>
              </a:spcAft>
              <a:buClr>
                <a:schemeClr val="dk1"/>
              </a:buClr>
              <a:buSzPts val="1100"/>
              <a:buFont typeface="Arial"/>
              <a:buNone/>
            </a:pPr>
            <a:endParaRPr>
              <a:solidFill>
                <a:srgbClr val="FF0000"/>
              </a:solidFill>
            </a:endParaRPr>
          </a:p>
          <a:p>
            <a:pPr marL="0" lvl="0" indent="0" algn="l" rtl="0">
              <a:lnSpc>
                <a:spcPct val="100000"/>
              </a:lnSpc>
              <a:spcBef>
                <a:spcPts val="0"/>
              </a:spcBef>
              <a:spcAft>
                <a:spcPts val="0"/>
              </a:spcAft>
              <a:buSzPts val="1400"/>
              <a:buNone/>
            </a:pPr>
            <a:endParaRPr>
              <a:solidFill>
                <a:srgbClr val="FF0000"/>
              </a:solidFill>
            </a:endParaRPr>
          </a:p>
        </p:txBody>
      </p:sp>
      <p:sp>
        <p:nvSpPr>
          <p:cNvPr id="340" name="Google Shape;340;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41" name="Google Shape;341;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59" name="Google Shape;359;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60" name="Google Shape;360;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381635"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Instructions : </a:t>
            </a:r>
            <a:r>
              <a:rPr lang="en-US">
                <a:latin typeface="Montserrat"/>
                <a:ea typeface="Montserrat"/>
                <a:cs typeface="Montserrat"/>
                <a:sym typeface="Montserrat"/>
              </a:rPr>
              <a:t>partagez un point clé de la vidéo  « Why Good Leaders Make You Feel Safe. » (1 minute par membre)</a:t>
            </a:r>
            <a:endParaRPr/>
          </a:p>
        </p:txBody>
      </p:sp>
      <p:sp>
        <p:nvSpPr>
          <p:cNvPr id="362" name="Google Shape;362;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63" name="Google Shape;363;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d3c4b11bdb_3_15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75" name="Google Shape;375;g2d3c4b11bdb_3_15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76" name="Google Shape;376;g2d3c4b11bdb_3_15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d3c4b11bdb_3_15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Avant de passer à l'activité suivante, prenez une pause de 5 minutes pour vos corps et vos esprits. Buvez de l'eau, allez aux toilettes, faites des étirements - tout ce dont vous avez besoin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Nous serons de retour dans 5 minutes.</a:t>
            </a:r>
            <a:endParaRPr/>
          </a:p>
        </p:txBody>
      </p:sp>
      <p:sp>
        <p:nvSpPr>
          <p:cNvPr id="378" name="Google Shape;378;g2d3c4b11bdb_3_15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79" name="Google Shape;379;g2d3c4b11bdb_3_15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91" name="Google Shape;391;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92" name="Google Shape;392;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Bon retour !</a:t>
            </a:r>
            <a:endParaRPr/>
          </a:p>
          <a:p>
            <a:pPr marL="0" lvl="0" indent="0" algn="l" rtl="0">
              <a:lnSpc>
                <a:spcPct val="100000"/>
              </a:lnSpc>
              <a:spcBef>
                <a:spcPts val="0"/>
              </a:spcBef>
              <a:spcAft>
                <a:spcPts val="0"/>
              </a:spcAft>
              <a:buSzPts val="1400"/>
              <a:buNone/>
            </a:pPr>
            <a:endParaRPr/>
          </a:p>
          <a:p>
            <a:pPr marL="0" marR="381635" lvl="0" indent="0" algn="l" rtl="0">
              <a:lnSpc>
                <a:spcPct val="115000"/>
              </a:lnSpc>
              <a:spcBef>
                <a:spcPts val="0"/>
              </a:spcBef>
              <a:spcAft>
                <a:spcPts val="0"/>
              </a:spcAft>
              <a:buClr>
                <a:schemeClr val="dk1"/>
              </a:buClr>
              <a:buSzPts val="1100"/>
              <a:buFont typeface="Arial"/>
              <a:buNone/>
            </a:pPr>
            <a:r>
              <a:rPr lang="en-US" sz="1150">
                <a:latin typeface="Montserrat"/>
                <a:ea typeface="Montserrat"/>
                <a:cs typeface="Montserrat"/>
                <a:sym typeface="Montserrat"/>
              </a:rPr>
              <a:t>Le leadership existe à tous les niveaux. En nous servant de la liste ci-dessous comme guide, nous examinerons les éléments qui contribuent à un milieu de travail inclusif.</a:t>
            </a:r>
            <a:endParaRPr sz="1150">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1150">
                <a:latin typeface="Montserrat"/>
                <a:ea typeface="Montserrat"/>
                <a:cs typeface="Montserrat"/>
                <a:sym typeface="Montserrat"/>
              </a:rPr>
              <a:t>(5 minutes de lecture, puis 1 minute par membre pour partager)</a:t>
            </a:r>
            <a:endParaRPr sz="1150">
              <a:latin typeface="Montserrat"/>
              <a:ea typeface="Montserrat"/>
              <a:cs typeface="Montserrat"/>
              <a:sym typeface="Montserrat"/>
            </a:endParaRPr>
          </a:p>
          <a:p>
            <a:pPr marL="0" marR="381635" lvl="0" indent="0" algn="l" rtl="0">
              <a:lnSpc>
                <a:spcPct val="115000"/>
              </a:lnSpc>
              <a:spcBef>
                <a:spcPts val="1000"/>
              </a:spcBef>
              <a:spcAft>
                <a:spcPts val="0"/>
              </a:spcAft>
              <a:buClr>
                <a:schemeClr val="dk1"/>
              </a:buClr>
              <a:buSzPts val="1100"/>
              <a:buFont typeface="Arial"/>
              <a:buNone/>
            </a:pPr>
            <a:r>
              <a:rPr lang="en-US" sz="1150" b="1">
                <a:latin typeface="Montserrat"/>
                <a:ea typeface="Montserrat"/>
                <a:cs typeface="Montserrat"/>
                <a:sym typeface="Montserrat"/>
              </a:rPr>
              <a:t>Instructions :</a:t>
            </a:r>
            <a:r>
              <a:rPr lang="en-US" sz="1150">
                <a:latin typeface="Montserrat"/>
                <a:ea typeface="Montserrat"/>
                <a:cs typeface="Montserrat"/>
                <a:sym typeface="Montserrat"/>
              </a:rPr>
              <a:t> prenez 5 minutes pour examiner la liste de contrôle sur la page suivante. Réfléchissez à la manière dont chaque point se rapporte à vous en tant qu'individu, à votre équipe, à un responsable (passé ou présent) ou à votre organisation dans son ensemble.</a:t>
            </a:r>
            <a:endParaRPr sz="1150">
              <a:latin typeface="Montserrat"/>
              <a:ea typeface="Montserrat"/>
              <a:cs typeface="Montserrat"/>
              <a:sym typeface="Montserrat"/>
            </a:endParaRPr>
          </a:p>
          <a:p>
            <a:pPr marL="0" marR="381635" lvl="0" indent="0" algn="l" rtl="0">
              <a:lnSpc>
                <a:spcPct val="115000"/>
              </a:lnSpc>
              <a:spcBef>
                <a:spcPts val="1475"/>
              </a:spcBef>
              <a:spcAft>
                <a:spcPts val="0"/>
              </a:spcAft>
              <a:buClr>
                <a:schemeClr val="dk1"/>
              </a:buClr>
              <a:buSzPts val="1100"/>
              <a:buFont typeface="Arial"/>
              <a:buNone/>
            </a:pPr>
            <a:r>
              <a:rPr lang="en-US" sz="1150">
                <a:latin typeface="Montserrat"/>
                <a:ea typeface="Montserrat"/>
                <a:cs typeface="Montserrat"/>
                <a:sym typeface="Montserrat"/>
              </a:rPr>
              <a:t>Cochez les éléments, comportements ou caractéristiques qui sont déjà en place et qui fonctionnent bien pour favoriser l'inclusion. Les zones non cochées mettent en évidence les défis à relever pour renforcer l'inclusion.</a:t>
            </a:r>
            <a:endParaRPr sz="1150">
              <a:latin typeface="Montserrat"/>
              <a:ea typeface="Montserrat"/>
              <a:cs typeface="Montserrat"/>
              <a:sym typeface="Montserrat"/>
            </a:endParaRPr>
          </a:p>
          <a:p>
            <a:pPr marL="0" marR="381635" lvl="0" indent="0" algn="l" rtl="0">
              <a:lnSpc>
                <a:spcPct val="115000"/>
              </a:lnSpc>
              <a:spcBef>
                <a:spcPts val="1140"/>
              </a:spcBef>
              <a:spcAft>
                <a:spcPts val="0"/>
              </a:spcAft>
              <a:buClr>
                <a:schemeClr val="dk1"/>
              </a:buClr>
              <a:buSzPts val="1100"/>
              <a:buFont typeface="Arial"/>
              <a:buNone/>
            </a:pPr>
            <a:r>
              <a:rPr lang="en-US" sz="1150">
                <a:latin typeface="Montserrat"/>
                <a:ea typeface="Montserrat"/>
                <a:cs typeface="Montserrat"/>
                <a:sym typeface="Montserrat"/>
              </a:rPr>
              <a:t>Ensuite, prenez 1 minute par membre pour partager vos observations sur les comportements inclusifs que vous avez regardés. Y a-t-il des domaines qui fonctionnent bien? Quels domaines peuvent être améliorés?</a:t>
            </a:r>
            <a:endParaRPr sz="750">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394" name="Google Shape;394;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95" name="Google Shape;395;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06" name="Google Shape;406;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07" name="Google Shape;407;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Quelles sont vos observations sur les comportements inclusifs de la liste de contrôle suivante. Y a-t-il des domaines qui fonctionnent bien ? Quels sont les domaines qui peuvent être améliorés ?</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409" name="Google Shape;409;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10" name="Google Shape;410;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66" name="Google Shape;466;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67" name="Google Shape;467;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3816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Les employés et les dirigeants à tous les niveaux peuvent pratiquer un leadership inclusif dans leur travail quotidien en adoptant des comportements et des stratégies qui favorisent l'inclusion et le respect de la diversité.</a:t>
            </a:r>
            <a:endParaRPr>
              <a:latin typeface="Montserrat"/>
              <a:ea typeface="Montserrat"/>
              <a:cs typeface="Montserrat"/>
              <a:sym typeface="Montserrat"/>
            </a:endParaRPr>
          </a:p>
          <a:p>
            <a:pPr marL="0" marR="3816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En intégrant intentionnellement des éléments inclusifs dans votre approche de leadership, vous pouvez créer un environnement où les perspectives diverses sont valorisées et où tous les employés se sentent inclus et responsabilisés.</a:t>
            </a:r>
            <a:endParaRPr>
              <a:latin typeface="Montserrat"/>
              <a:ea typeface="Montserrat"/>
              <a:cs typeface="Montserrat"/>
              <a:sym typeface="Montserrat"/>
            </a:endParaRPr>
          </a:p>
          <a:p>
            <a:pPr marL="0" marR="3816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En mettant en œuvre ces mesures pratiques, les dirigeants peuvent créer un environnement plus inclusif et plus solidaire où tous les membres de l'équipe se sentent valorisés et respectés. La pratique du leadership inclusif implique des actions et des comportements concrets qui favorisent un environnement diversifié et inclusif.</a:t>
            </a:r>
            <a:endParaRPr>
              <a:latin typeface="Montserrat"/>
              <a:ea typeface="Montserrat"/>
              <a:cs typeface="Montserrat"/>
              <a:sym typeface="Montserrat"/>
            </a:endParaRPr>
          </a:p>
          <a:p>
            <a:pPr marL="359410" marR="381635"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Vous trouverez ci-dessous quelques moyens pratiques de mettre en œuvre un leadership inclusif. Cette liste est là pour vous aider à transmettre ces connaissances dans votre organisation et à AGIR!</a:t>
            </a:r>
            <a:endParaRPr/>
          </a:p>
        </p:txBody>
      </p:sp>
      <p:sp>
        <p:nvSpPr>
          <p:cNvPr id="469" name="Google Shape;469;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70" name="Google Shape;470;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d3c4b11bdb_3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73" name="Google Shape;173;g2d3c4b11bdb_3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g2d3c4b11bdb_3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d3c4b11bdb_3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[première des deux diapositives].</a:t>
            </a:r>
            <a:endParaRPr/>
          </a:p>
        </p:txBody>
      </p:sp>
      <p:sp>
        <p:nvSpPr>
          <p:cNvPr id="176" name="Google Shape;176;g2d3c4b11bdb_3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77" name="Google Shape;177;g2d3c4b11bdb_3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80" name="Google Shape;480;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81" name="Google Shape;481;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L'individu peut s'exercer :</a:t>
            </a:r>
            <a:endParaRPr/>
          </a:p>
          <a:p>
            <a:pPr marL="457200" marR="381635" lvl="0" indent="-292100" algn="l" rtl="0">
              <a:lnSpc>
                <a:spcPct val="115000"/>
              </a:lnSpc>
              <a:spcBef>
                <a:spcPts val="1000"/>
              </a:spcBef>
              <a:spcAft>
                <a:spcPts val="0"/>
              </a:spcAft>
              <a:buSzPts val="1000"/>
              <a:buFont typeface="Montserrat"/>
              <a:buChar char="●"/>
            </a:pPr>
            <a:r>
              <a:rPr lang="en-US" sz="1000" b="1">
                <a:latin typeface="Montserrat"/>
                <a:ea typeface="Montserrat"/>
                <a:cs typeface="Montserrat"/>
                <a:sym typeface="Montserrat"/>
              </a:rPr>
              <a:t>Écoute active</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Reconnaissez et abordez les préjugés</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Soyez un modèle de comportement inclusif</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Formation continue</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Soyez responsable</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Développez la conscience de soi </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Proposer et solliciter des commentaires </a:t>
            </a:r>
            <a:endParaRPr sz="1000">
              <a:latin typeface="Montserrat"/>
              <a:ea typeface="Montserrat"/>
              <a:cs typeface="Montserrat"/>
              <a:sym typeface="Montserrat"/>
            </a:endParaRPr>
          </a:p>
          <a:p>
            <a:pPr marL="457200" marR="381635" lvl="0" indent="-292100" algn="l" rtl="0">
              <a:lnSpc>
                <a:spcPct val="115000"/>
              </a:lnSpc>
              <a:spcBef>
                <a:spcPts val="0"/>
              </a:spcBef>
              <a:spcAft>
                <a:spcPts val="0"/>
              </a:spcAft>
              <a:buSzPts val="1000"/>
              <a:buFont typeface="Montserrat"/>
              <a:buChar char="●"/>
            </a:pPr>
            <a:r>
              <a:rPr lang="en-US" sz="1000" b="1">
                <a:latin typeface="Montserrat"/>
                <a:ea typeface="Montserrat"/>
                <a:cs typeface="Montserrat"/>
                <a:sym typeface="Montserrat"/>
              </a:rPr>
              <a:t>Soutenez les groupes-ressources employés (GRE) </a:t>
            </a:r>
            <a:endParaRPr/>
          </a:p>
          <a:p>
            <a:pPr marL="0" lvl="0" indent="0" algn="l" rtl="0">
              <a:lnSpc>
                <a:spcPct val="100000"/>
              </a:lnSpc>
              <a:spcBef>
                <a:spcPts val="1000"/>
              </a:spcBef>
              <a:spcAft>
                <a:spcPts val="0"/>
              </a:spcAft>
              <a:buSzPts val="1400"/>
              <a:buNone/>
            </a:pPr>
            <a:r>
              <a:rPr lang="en-US"/>
              <a:t>[prévoir 2 minutes pour lire la diapositive/PDF]</a:t>
            </a:r>
            <a:endParaRPr/>
          </a:p>
        </p:txBody>
      </p:sp>
      <p:sp>
        <p:nvSpPr>
          <p:cNvPr id="483" name="Google Shape;483;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84" name="Google Shape;484;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93" name="Google Shape;493;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494" name="Google Shape;494;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une équipe peut s'exercer :</a:t>
            </a:r>
            <a:endParaRPr/>
          </a:p>
          <a:p>
            <a:pPr marL="457200" marR="381635" lvl="0" indent="-288925" algn="l" rtl="0">
              <a:lnSpc>
                <a:spcPct val="115000"/>
              </a:lnSpc>
              <a:spcBef>
                <a:spcPts val="1000"/>
              </a:spcBef>
              <a:spcAft>
                <a:spcPts val="0"/>
              </a:spcAft>
              <a:buSzPts val="950"/>
              <a:buFont typeface="Montserrat"/>
              <a:buChar char="●"/>
            </a:pPr>
            <a:r>
              <a:rPr lang="en-US" sz="950" b="1">
                <a:latin typeface="Montserrat"/>
                <a:ea typeface="Montserrat"/>
                <a:cs typeface="Montserrat"/>
                <a:sym typeface="Montserrat"/>
              </a:rPr>
              <a:t>Célébrez les différences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Pratiquez des réunions inclusives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Encouragez la collaboration</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Communiquez de manière respectueuse</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Contestez les comportements non inclusifs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Soyez flexible et adaptable</a:t>
            </a:r>
            <a:r>
              <a:rPr lang="en-US" sz="950">
                <a:latin typeface="Montserrat"/>
                <a:ea typeface="Montserrat"/>
                <a:cs typeface="Montserrat"/>
                <a:sym typeface="Montserrat"/>
              </a:rPr>
              <a:t>.</a:t>
            </a:r>
            <a:endParaRPr sz="1000" b="1">
              <a:latin typeface="Montserrat"/>
              <a:ea typeface="Montserrat"/>
              <a:cs typeface="Montserrat"/>
              <a:sym typeface="Montserrat"/>
            </a:endParaRPr>
          </a:p>
          <a:p>
            <a:pPr marL="0" lvl="0" indent="0" algn="l" rtl="0">
              <a:spcBef>
                <a:spcPts val="1000"/>
              </a:spcBef>
              <a:spcAft>
                <a:spcPts val="0"/>
              </a:spcAft>
              <a:buClr>
                <a:schemeClr val="dk1"/>
              </a:buClr>
              <a:buSzPts val="1400"/>
              <a:buFont typeface="Arial"/>
              <a:buNone/>
            </a:pPr>
            <a:r>
              <a:rPr lang="en-US"/>
              <a:t>[prévoir 2 minutes pour lire la diapositive/PDF]</a:t>
            </a:r>
            <a:endParaRPr/>
          </a:p>
          <a:p>
            <a:pPr marL="0" lvl="0" indent="0" algn="l" rtl="0">
              <a:lnSpc>
                <a:spcPct val="100000"/>
              </a:lnSpc>
              <a:spcBef>
                <a:spcPts val="0"/>
              </a:spcBef>
              <a:spcAft>
                <a:spcPts val="0"/>
              </a:spcAft>
              <a:buSzPts val="1400"/>
              <a:buNone/>
            </a:pPr>
            <a:endParaRPr/>
          </a:p>
        </p:txBody>
      </p:sp>
      <p:sp>
        <p:nvSpPr>
          <p:cNvPr id="496" name="Google Shape;496;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497" name="Google Shape;497;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505" name="Google Shape;505;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506" name="Google Shape;506;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un gestionnaire peut pratiquer :</a:t>
            </a:r>
            <a:endParaRPr/>
          </a:p>
          <a:p>
            <a:pPr marL="457200" marR="381635" lvl="0" indent="-288925" algn="l" rtl="0">
              <a:lnSpc>
                <a:spcPct val="115000"/>
              </a:lnSpc>
              <a:spcBef>
                <a:spcPts val="1000"/>
              </a:spcBef>
              <a:spcAft>
                <a:spcPts val="0"/>
              </a:spcAft>
              <a:buSzPts val="950"/>
              <a:buFont typeface="Montserrat"/>
              <a:buChar char="●"/>
            </a:pPr>
            <a:r>
              <a:rPr lang="en-US" sz="950" b="1">
                <a:latin typeface="Montserrat"/>
                <a:ea typeface="Montserrat"/>
                <a:cs typeface="Montserrat"/>
                <a:sym typeface="Montserrat"/>
              </a:rPr>
              <a:t>Recrutement diversifié</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Sélection sans préjugé</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Favoriser une culture inclusive</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Proposez des commentaires inclusifs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Créez des espaces sûrs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Cherchez des points de vue divers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Responsabilisez les autres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Offrez du mentorat et du parrainage</a:t>
            </a:r>
            <a:endParaRPr sz="1000" b="1">
              <a:latin typeface="Montserrat"/>
              <a:ea typeface="Montserrat"/>
              <a:cs typeface="Montserrat"/>
              <a:sym typeface="Montserrat"/>
            </a:endParaRPr>
          </a:p>
          <a:p>
            <a:pPr marL="0" lvl="0" indent="0" algn="l" rtl="0">
              <a:spcBef>
                <a:spcPts val="1000"/>
              </a:spcBef>
              <a:spcAft>
                <a:spcPts val="0"/>
              </a:spcAft>
              <a:buClr>
                <a:schemeClr val="dk1"/>
              </a:buClr>
              <a:buSzPts val="1400"/>
              <a:buFont typeface="Arial"/>
              <a:buNone/>
            </a:pPr>
            <a:r>
              <a:rPr lang="en-US"/>
              <a:t>[prévoir 2 minutes pour lire la diapositive/PDF]</a:t>
            </a:r>
            <a:endParaRPr/>
          </a:p>
          <a:p>
            <a:pPr marL="0" lvl="0" indent="0" algn="l" rtl="0">
              <a:lnSpc>
                <a:spcPct val="100000"/>
              </a:lnSpc>
              <a:spcBef>
                <a:spcPts val="0"/>
              </a:spcBef>
              <a:spcAft>
                <a:spcPts val="0"/>
              </a:spcAft>
              <a:buSzPts val="1400"/>
              <a:buNone/>
            </a:pPr>
            <a:endParaRPr/>
          </a:p>
        </p:txBody>
      </p:sp>
      <p:sp>
        <p:nvSpPr>
          <p:cNvPr id="508" name="Google Shape;508;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509" name="Google Shape;509;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517" name="Google Shape;517;p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518" name="Google Shape;518;p2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une organisation peut mettre en pratique :</a:t>
            </a:r>
            <a:endParaRPr/>
          </a:p>
          <a:p>
            <a:pPr marL="457200" marR="381635" lvl="0" indent="-288925" algn="l" rtl="0">
              <a:lnSpc>
                <a:spcPct val="115000"/>
              </a:lnSpc>
              <a:spcBef>
                <a:spcPts val="1000"/>
              </a:spcBef>
              <a:spcAft>
                <a:spcPts val="0"/>
              </a:spcAft>
              <a:buSzPts val="950"/>
              <a:buFont typeface="Montserrat"/>
              <a:buChar char="●"/>
            </a:pPr>
            <a:r>
              <a:rPr lang="en-US" sz="950" b="1">
                <a:latin typeface="Montserrat"/>
                <a:ea typeface="Montserrat"/>
                <a:cs typeface="Montserrat"/>
                <a:sym typeface="Montserrat"/>
              </a:rPr>
              <a:t>Définir un leadership inclusif</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Fixez des objectifs et des indicateurs clairs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Programmes de développement du leadership</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Politiques et pratiques inclusives</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Mécanismes de rétroaction</a:t>
            </a:r>
            <a:endParaRPr sz="950">
              <a:latin typeface="Montserrat"/>
              <a:ea typeface="Montserrat"/>
              <a:cs typeface="Montserrat"/>
              <a:sym typeface="Montserrat"/>
            </a:endParaRPr>
          </a:p>
          <a:p>
            <a:pPr marL="457200" marR="381635" lvl="0" indent="-288925" algn="l" rtl="0">
              <a:lnSpc>
                <a:spcPct val="115000"/>
              </a:lnSpc>
              <a:spcBef>
                <a:spcPts val="0"/>
              </a:spcBef>
              <a:spcAft>
                <a:spcPts val="0"/>
              </a:spcAft>
              <a:buSzPts val="950"/>
              <a:buFont typeface="Montserrat"/>
              <a:buChar char="●"/>
            </a:pPr>
            <a:r>
              <a:rPr lang="en-US" sz="950" b="1">
                <a:latin typeface="Montserrat"/>
                <a:ea typeface="Montserrat"/>
                <a:cs typeface="Montserrat"/>
                <a:sym typeface="Montserrat"/>
              </a:rPr>
              <a:t>Avoir des modèles de référence</a:t>
            </a:r>
            <a:endParaRPr sz="1000" b="1">
              <a:latin typeface="Montserrat"/>
              <a:ea typeface="Montserrat"/>
              <a:cs typeface="Montserrat"/>
              <a:sym typeface="Montserrat"/>
            </a:endParaRPr>
          </a:p>
          <a:p>
            <a:pPr marL="0" lvl="0" indent="0" algn="l" rtl="0">
              <a:spcBef>
                <a:spcPts val="1000"/>
              </a:spcBef>
              <a:spcAft>
                <a:spcPts val="0"/>
              </a:spcAft>
              <a:buSzPts val="1400"/>
              <a:buNone/>
            </a:pPr>
            <a:r>
              <a:rPr lang="en-US"/>
              <a:t>[prévoir 2 minutes pour lire la diapositive/PDF]</a:t>
            </a:r>
            <a:endParaRPr/>
          </a:p>
          <a:p>
            <a:pPr marL="0" lvl="0" indent="0" algn="l" rtl="0">
              <a:lnSpc>
                <a:spcPct val="100000"/>
              </a:lnSpc>
              <a:spcBef>
                <a:spcPts val="0"/>
              </a:spcBef>
              <a:spcAft>
                <a:spcPts val="0"/>
              </a:spcAft>
              <a:buSzPts val="1400"/>
              <a:buNone/>
            </a:pPr>
            <a:endParaRPr/>
          </a:p>
        </p:txBody>
      </p:sp>
      <p:sp>
        <p:nvSpPr>
          <p:cNvPr id="520" name="Google Shape;520;p2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521" name="Google Shape;521;p2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529" name="Google Shape;529;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530" name="Google Shape;530;p2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Alors, discutons-en :</a:t>
            </a:r>
            <a:endParaRPr/>
          </a:p>
          <a:p>
            <a:pPr marL="457200" marR="381635" lvl="0" indent="-301625" algn="l" rtl="0">
              <a:lnSpc>
                <a:spcPct val="115000"/>
              </a:lnSpc>
              <a:spcBef>
                <a:spcPts val="1350"/>
              </a:spcBef>
              <a:spcAft>
                <a:spcPts val="0"/>
              </a:spcAft>
              <a:buSzPts val="1150"/>
              <a:buFont typeface="Montserrat"/>
              <a:buChar char="●"/>
            </a:pPr>
            <a:r>
              <a:rPr lang="en-US" sz="1150">
                <a:latin typeface="Montserrat"/>
                <a:ea typeface="Montserrat"/>
                <a:cs typeface="Montserrat"/>
                <a:sym typeface="Montserrat"/>
              </a:rPr>
              <a:t>Quels sont les domaines qui fonctionnent bien dans votre lieu de travail?</a:t>
            </a:r>
            <a:endParaRPr sz="1150">
              <a:latin typeface="Montserrat"/>
              <a:ea typeface="Montserrat"/>
              <a:cs typeface="Montserrat"/>
              <a:sym typeface="Montserrat"/>
            </a:endParaRPr>
          </a:p>
          <a:p>
            <a:pPr marL="457200" marR="3816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Quels sont, selon vous, les domaines de croissance dans votre lieu de travail?</a:t>
            </a:r>
            <a:endParaRPr sz="1150">
              <a:latin typeface="Montserrat"/>
              <a:ea typeface="Montserrat"/>
              <a:cs typeface="Montserrat"/>
              <a:sym typeface="Montserrat"/>
            </a:endParaRPr>
          </a:p>
          <a:p>
            <a:pPr marL="457200" marR="3816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Quelles mesures souhaiteriez-vous prendre personnellement pour intégrer davantage d'approches d'inclusion par la conception dans votre travail, votre équipe ou votre organisation?</a:t>
            </a:r>
            <a:endParaRPr/>
          </a:p>
        </p:txBody>
      </p:sp>
      <p:sp>
        <p:nvSpPr>
          <p:cNvPr id="532" name="Google Shape;532;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533" name="Google Shape;533;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d3c4b11bdb_3_16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49" name="Google Shape;549;g2d3c4b11bdb_3_16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50" name="Google Shape;550;g2d3c4b11bdb_3_16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d3c4b11bdb_3_16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Votre « action concrète » est un engagement tangible que vous prendrez cette semaine en lien avec les thèmes abordés au cours de chaque Cercle. L'objectif de l'action concrète est de vous faire sortir de votre zone de confort, de mettre en pratique une nouvelle compétence ou d'essayer quelque chose de nouveau. Vous trouverez des exemples d'actions concrètes pour ce Cercle dans le tableau ci-dessous :</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Chaque membre déclare une « action concrète » que vous avez l'intention d'entreprendre cette semaine. (1 minute par membre)</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552" name="Google Shape;552;g2d3c4b11bdb_3_16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53" name="Google Shape;553;g2d3c4b11bdb_3_16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d3c4b11bdb_3_18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Sur l'écran et dans vos guides de discussion PDF, vous trouverez un tableau qui peut vous aider à choisir votre action concrète.</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563" name="Google Shape;563;g2d3c4b11bdb_3_18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3c4b11bdb_3_18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69" name="Google Shape;569;g2d3c4b11bdb_3_18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70" name="Google Shape;570;g2d3c4b11bdb_3_18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d3c4b11bdb_3_18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381635" lvl="0" indent="0" algn="l" rtl="0">
              <a:lnSpc>
                <a:spcPct val="115000"/>
              </a:lnSpc>
              <a:spcBef>
                <a:spcPts val="1000"/>
              </a:spcBef>
              <a:spcAft>
                <a:spcPts val="0"/>
              </a:spcAft>
              <a:buClr>
                <a:schemeClr val="dk1"/>
              </a:buClr>
              <a:buSzPts val="1100"/>
              <a:buFont typeface="Arial"/>
              <a:buNone/>
            </a:pPr>
            <a:r>
              <a:rPr lang="en-US" sz="1150">
                <a:latin typeface="Montserrat"/>
                <a:ea typeface="Montserrat"/>
                <a:cs typeface="Montserrat"/>
                <a:sym typeface="Montserrat"/>
              </a:rPr>
              <a:t>Merci à tous pour votre participation active à cette séance de Cercle. Nous avons maintenant de nouvelles idées sur le leadership inclusif et sur la manière dont nous pouvons tous utiliser ce que nous avons appris pour créer un environnement de travail plus sûr, plus inclusif et plus diversifié. Nous espérons que vous serez plus en mesure de mettre en pratique ce que vous avez appris.</a:t>
            </a:r>
            <a:endParaRPr sz="1150">
              <a:latin typeface="Montserrat"/>
              <a:ea typeface="Montserrat"/>
              <a:cs typeface="Montserrat"/>
              <a:sym typeface="Montserrat"/>
            </a:endParaRPr>
          </a:p>
          <a:p>
            <a:pPr marL="719455" marR="381635" lvl="0" indent="-301625" algn="l" rtl="0">
              <a:lnSpc>
                <a:spcPct val="115000"/>
              </a:lnSpc>
              <a:spcBef>
                <a:spcPts val="1330"/>
              </a:spcBef>
              <a:spcAft>
                <a:spcPts val="0"/>
              </a:spcAft>
              <a:buClr>
                <a:schemeClr val="dk1"/>
              </a:buClr>
              <a:buSzPts val="1150"/>
              <a:buFont typeface="Montserrat"/>
              <a:buChar char="●"/>
            </a:pPr>
            <a:r>
              <a:rPr lang="en-US" sz="1150" b="1">
                <a:latin typeface="Montserrat"/>
                <a:ea typeface="Montserrat"/>
                <a:cs typeface="Montserrat"/>
                <a:sym typeface="Montserrat"/>
              </a:rPr>
              <a:t>Résumé : </a:t>
            </a:r>
            <a:r>
              <a:rPr lang="en-US" sz="1150">
                <a:latin typeface="Montserrat"/>
                <a:ea typeface="Montserrat"/>
                <a:cs typeface="Montserrat"/>
                <a:sym typeface="Montserrat"/>
              </a:rPr>
              <a:t>Veuillez consulter ce guide de discussion pour aider votre réflexion sur cette session de Cercle et à mettre en pratique votre « action concrète » pour le leadership inclusif.</a:t>
            </a:r>
            <a:endParaRPr sz="1150">
              <a:latin typeface="Montserrat"/>
              <a:ea typeface="Montserrat"/>
              <a:cs typeface="Montserrat"/>
              <a:sym typeface="Montserrat"/>
            </a:endParaRPr>
          </a:p>
          <a:p>
            <a:pPr marL="719455" marR="381635" lvl="0" indent="-301625" algn="l" rtl="0">
              <a:lnSpc>
                <a:spcPct val="115000"/>
              </a:lnSpc>
              <a:spcBef>
                <a:spcPts val="1000"/>
              </a:spcBef>
              <a:spcAft>
                <a:spcPts val="0"/>
              </a:spcAft>
              <a:buClr>
                <a:schemeClr val="dk1"/>
              </a:buClr>
              <a:buSzPts val="1150"/>
              <a:buFont typeface="Montserrat"/>
              <a:buChar char="●"/>
            </a:pPr>
            <a:r>
              <a:rPr lang="en-US" sz="1150" b="1">
                <a:latin typeface="Montserrat"/>
                <a:ea typeface="Montserrat"/>
                <a:cs typeface="Montserrat"/>
                <a:sym typeface="Montserrat"/>
              </a:rPr>
              <a:t>Classe de maître : </a:t>
            </a:r>
            <a:r>
              <a:rPr lang="en-US" sz="1150">
                <a:latin typeface="Montserrat"/>
                <a:ea typeface="Montserrat"/>
                <a:cs typeface="Montserrat"/>
                <a:sym typeface="Montserrat"/>
              </a:rPr>
              <a:t>Notre prochaine Classe de maître aura lieu le lundi 21 octobre à 13 h 00 ET. Cette Classe de maître de 90 minutes est un cours de coaching pratique sur la négociation. Les invitations aux cinq Classes de maître vous ont été envoyées avant le début de cette cohorte DEAPCM. Veuillez consulter votre calendrier pour plus de détails.</a:t>
            </a:r>
            <a:endParaRPr sz="1150">
              <a:latin typeface="Montserrat"/>
              <a:ea typeface="Montserrat"/>
              <a:cs typeface="Montserrat"/>
              <a:sym typeface="Montserrat"/>
            </a:endParaRPr>
          </a:p>
          <a:p>
            <a:pPr marL="719455" marR="381635" lvl="0" indent="-301625" algn="l" rtl="0">
              <a:lnSpc>
                <a:spcPct val="115000"/>
              </a:lnSpc>
              <a:spcBef>
                <a:spcPts val="1000"/>
              </a:spcBef>
              <a:spcAft>
                <a:spcPts val="0"/>
              </a:spcAft>
              <a:buClr>
                <a:schemeClr val="dk1"/>
              </a:buClr>
              <a:buSzPts val="1150"/>
              <a:buFont typeface="Montserrat"/>
              <a:buChar char="●"/>
            </a:pPr>
            <a:r>
              <a:rPr lang="en-US" sz="1150" b="1">
                <a:latin typeface="Montserrat"/>
                <a:ea typeface="Montserrat"/>
                <a:cs typeface="Montserrat"/>
                <a:sym typeface="Montserrat"/>
              </a:rPr>
              <a:t>Le prochain Cercle : </a:t>
            </a:r>
            <a:r>
              <a:rPr lang="en-US" sz="1150">
                <a:latin typeface="Montserrat"/>
                <a:ea typeface="Montserrat"/>
                <a:cs typeface="Montserrat"/>
                <a:sym typeface="Montserrat"/>
              </a:rPr>
              <a:t>La prochaine réunion de Cercle sera consacrée à l’art de la négociation. Au cours de cette séance, nous nous concentrerons sur la manière d'obtenir un résultat gagnant pour toutes dans les négociations. Veuillez consulter le troisième guide de discussion et visionnez la vidéo « Three Steps to Getting What You Want in a Negotiation » (sous-titres en français disponibles) avant la prochaine réunion de Cercle.</a:t>
            </a:r>
            <a:endParaRPr sz="1150">
              <a:latin typeface="Montserrat"/>
              <a:ea typeface="Montserrat"/>
              <a:cs typeface="Montserrat"/>
              <a:sym typeface="Montserrat"/>
            </a:endParaRPr>
          </a:p>
          <a:p>
            <a:pPr marL="719455" marR="381635" lvl="0" indent="-301625" algn="l" rtl="0">
              <a:lnSpc>
                <a:spcPct val="115000"/>
              </a:lnSpc>
              <a:spcBef>
                <a:spcPts val="1000"/>
              </a:spcBef>
              <a:spcAft>
                <a:spcPts val="0"/>
              </a:spcAft>
              <a:buClr>
                <a:schemeClr val="dk1"/>
              </a:buClr>
              <a:buSzPts val="1150"/>
              <a:buFont typeface="Montserrat"/>
              <a:buChar char="●"/>
            </a:pPr>
            <a:r>
              <a:rPr lang="en-US" b="1">
                <a:latin typeface="Montserrat"/>
                <a:ea typeface="Montserrat"/>
                <a:cs typeface="Montserrat"/>
                <a:sym typeface="Montserrat"/>
              </a:rPr>
              <a:t>Sélection de l'animateur(rice) de Cercle et de l'animateur(rice) adjoint(e) de Cercle :</a:t>
            </a:r>
            <a:r>
              <a:rPr lang="en-US">
                <a:latin typeface="Montserrat"/>
                <a:ea typeface="Montserrat"/>
                <a:cs typeface="Montserrat"/>
                <a:sym typeface="Montserrat"/>
              </a:rPr>
              <a:t> Avons-nous choisi l'animateur(rice) et animateur(rice) adjoint(e) de la prochaine réunion Cercle? Si les leaders du prochain Cercle n'ont pas été choisis, veuillez solliciter des volontaires pour les deux postes.</a:t>
            </a:r>
            <a:endParaRPr sz="1150">
              <a:latin typeface="Montserrat"/>
              <a:ea typeface="Montserrat"/>
              <a:cs typeface="Montserrat"/>
              <a:sym typeface="Montserrat"/>
            </a:endParaRPr>
          </a:p>
          <a:p>
            <a:pPr marL="719455" marR="381635" lvl="0" indent="-301625" algn="l" rtl="0">
              <a:lnSpc>
                <a:spcPct val="115000"/>
              </a:lnSpc>
              <a:spcBef>
                <a:spcPts val="1000"/>
              </a:spcBef>
              <a:spcAft>
                <a:spcPts val="0"/>
              </a:spcAft>
              <a:buClr>
                <a:schemeClr val="dk1"/>
              </a:buClr>
              <a:buSzPts val="1150"/>
              <a:buFont typeface="Montserrat"/>
              <a:buChar char="●"/>
            </a:pPr>
            <a:r>
              <a:rPr lang="en-US" b="1">
                <a:latin typeface="Montserrat"/>
                <a:ea typeface="Montserrat"/>
                <a:cs typeface="Montserrat"/>
                <a:sym typeface="Montserrat"/>
              </a:rPr>
              <a:t>Formulaires écrits : </a:t>
            </a:r>
            <a:r>
              <a:rPr lang="en-US">
                <a:latin typeface="Montserrat"/>
                <a:ea typeface="Montserrat"/>
                <a:cs typeface="Montserrat"/>
                <a:sym typeface="Montserrat"/>
              </a:rPr>
              <a:t>Nous vous invitons à nous faire part de vos commentaires en remplissant les formulaires écrits bihebdomadaires. Un lien vers les formulaires se retrouve dans votre calendrier. Remplir ces formulaires est l'un des engagements que vous avez pris lors de votre candidature. L'équipe du programme DEAPCM compte sur vos commentaires pour continuer à développer le programme.</a:t>
            </a:r>
            <a:endParaRPr sz="1150">
              <a:latin typeface="Montserrat"/>
              <a:ea typeface="Montserrat"/>
              <a:cs typeface="Montserrat"/>
              <a:sym typeface="Montserrat"/>
            </a:endParaRPr>
          </a:p>
          <a:p>
            <a:pPr marL="719455" marR="381635" lvl="0" indent="-301625" algn="l" rtl="0">
              <a:lnSpc>
                <a:spcPct val="115000"/>
              </a:lnSpc>
              <a:spcBef>
                <a:spcPts val="1000"/>
              </a:spcBef>
              <a:spcAft>
                <a:spcPts val="0"/>
              </a:spcAft>
              <a:buClr>
                <a:schemeClr val="dk1"/>
              </a:buClr>
              <a:buSzPts val="1150"/>
              <a:buFont typeface="Montserrat"/>
              <a:buChar char="●"/>
            </a:pPr>
            <a:r>
              <a:rPr lang="en-US" b="1">
                <a:latin typeface="Montserrat"/>
                <a:ea typeface="Montserrat"/>
                <a:cs typeface="Montserrat"/>
                <a:sym typeface="Montserrat"/>
              </a:rPr>
              <a:t>Salon DEAPCM : </a:t>
            </a:r>
            <a:r>
              <a:rPr lang="en-US">
                <a:latin typeface="Montserrat"/>
                <a:ea typeface="Montserrat"/>
                <a:cs typeface="Montserrat"/>
                <a:sym typeface="Montserrat"/>
              </a:rPr>
              <a:t>Rejoignez le Salon DEAPCM ce vendredi si vous souhaitez vous connecter et vous engager davantage sur le thème du Cercle de cette semaine, le parrainage et le développement de carrière. Cette session de 60 minutes a lieu tous les vendredis et est animée par l'équipe du programme DEAPCM au Bureau de la diversité et de l'inclusion (BDI) du groupe Matériel. Rejoignez-nous ici.</a:t>
            </a:r>
            <a:endParaRPr sz="1150">
              <a:latin typeface="Montserrat"/>
              <a:ea typeface="Montserrat"/>
              <a:cs typeface="Montserrat"/>
              <a:sym typeface="Montserrat"/>
            </a:endParaRPr>
          </a:p>
          <a:p>
            <a:pPr marL="0" marR="208280" lvl="0" indent="0" algn="ctr"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Merci à toutes et à tous! Portez-vous bien, prenez soin de vous et on se reverra à la troisième réunion de Cercle sur le thème de la négociation.</a:t>
            </a:r>
            <a:endParaRPr b="1">
              <a:latin typeface="Montserrat"/>
              <a:ea typeface="Montserrat"/>
              <a:cs typeface="Montserrat"/>
              <a:sym typeface="Montserrat"/>
            </a:endParaRPr>
          </a:p>
          <a:p>
            <a:pPr marL="0" marR="208280" lvl="0" indent="0" algn="ctr"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p:txBody>
      </p:sp>
      <p:sp>
        <p:nvSpPr>
          <p:cNvPr id="572" name="Google Shape;572;g2d3c4b11bdb_3_18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73" name="Google Shape;573;g2d3c4b11bdb_3_18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d3c4b11bdb_3_20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g2d3c4b11bdb_3_20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d3c4b11bdb_3_24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g2d3c4b11bdb_3_24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3c4b11bdb_3_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91" name="Google Shape;191;g2d3c4b11bdb_3_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92" name="Google Shape;192;g2d3c4b11bdb_3_1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d3c4b11bdb_3_1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[deuxième des deux diapositives].</a:t>
            </a:r>
            <a:endParaRPr/>
          </a:p>
        </p:txBody>
      </p:sp>
      <p:sp>
        <p:nvSpPr>
          <p:cNvPr id="194" name="Google Shape;194;g2d3c4b11bdb_3_1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95" name="Google Shape;195;g2d3c4b11bdb_3_1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3c4b11bdb_3_25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d3c4b11bdb_3_25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d3c4b11bdb_3_26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g2d3c4b11bdb_3_26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d3c4b11bdb_3_27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2d3c4b11bdb_3_27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d3c4b11bdb_3_28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2d3c4b11bdb_3_28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d3c4b11bdb_3_30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2d3c4b11bdb_3_30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d3c4b11bdb_3_30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2d3c4b11bdb_3_30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d3c4b11bdb_3_31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g2d3c4b11bdb_3_31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f42ec2f1c1_0_1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702" name="Google Shape;702;g2f42ec2f1c1_0_1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703" name="Google Shape;703;g2f42ec2f1c1_0_14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f42ec2f1c1_0_14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g2f42ec2f1c1_0_14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706" name="Google Shape;706;g2f42ec2f1c1_0_14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d3c4b11bdb_3_3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09" name="Google Shape;209;g2d3c4b11bdb_3_3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10" name="Google Shape;210;g2d3c4b11bdb_3_3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d3c4b11bdb_3_3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Prenons un moment pour réviser les règles de base et les valeurs des Cercles, ainsi que les règles de base et les valeurs des participants (que vous retrouverez sur la diapositive suivante) :</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b="1">
              <a:solidFill>
                <a:srgbClr val="16524F"/>
              </a:solidFill>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Égalité : Chaque membre participe de manière égale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Substance : Partager ce qui est important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Ouverture : Écoutez sans juger</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Respect : Traiter les autres comme ils aimeraient être traités </a:t>
            </a:r>
            <a:endParaRPr/>
          </a:p>
        </p:txBody>
      </p:sp>
      <p:sp>
        <p:nvSpPr>
          <p:cNvPr id="212" name="Google Shape;212;g2d3c4b11bdb_3_3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13" name="Google Shape;213;g2d3c4b11bdb_3_3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d3c4b11bdb_3_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22" name="Google Shape;222;g2d3c4b11bdb_3_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23" name="Google Shape;223;g2d3c4b11bdb_3_4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d3c4b11bdb_3_4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Confidentialité - la confiance est essentielle.</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Apportez votre pleine entièreté de soi et votre mentalité de débutant à chaque session.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Venez bien nourris et buvez assez d'eau.</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Gardez votre caméra allumée pour que tout le monde se sente en sécurité et connecté.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franc et honnête - écouter avec empathie.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prêt à vous engager avec vos pairs.</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Éliminez les distractions externes.</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Ne pas activer votre microphone, sauf pour poser des questions et contribuer à la discussion.</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pleinement présent et assistez aux cinq semaines - pas de multitâche.</a:t>
            </a:r>
            <a:endParaRPr/>
          </a:p>
        </p:txBody>
      </p:sp>
      <p:sp>
        <p:nvSpPr>
          <p:cNvPr id="225" name="Google Shape;225;g2d3c4b11bdb_3_4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26" name="Google Shape;226;g2d3c4b11bdb_3_4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d3c4b11bdb_3_5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35" name="Google Shape;235;g2d3c4b11bdb_3_5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36" name="Google Shape;236;g2d3c4b11bdb_3_5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d3c4b11bdb_3_5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quelques citations sur le parrainage et le développement de carrière pour commencer :</a:t>
            </a:r>
            <a:endParaRPr/>
          </a:p>
          <a:p>
            <a:pPr marL="0" lvl="0" indent="0" algn="l" rtl="0">
              <a:lnSpc>
                <a:spcPct val="100000"/>
              </a:lnSpc>
              <a:spcBef>
                <a:spcPts val="0"/>
              </a:spcBef>
              <a:spcAft>
                <a:spcPts val="0"/>
              </a:spcAft>
              <a:buSzPts val="1400"/>
              <a:buNone/>
            </a:pPr>
            <a:endParaRPr/>
          </a:p>
          <a:p>
            <a:pPr marL="0" marR="381635"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 Dans le monde interconnecté et globalisé d'aujourd'hui, il est désormais courant de voir cohabiter des personnes de différentes visions du monde, de différentes croyances et de différentes races. Il est donc urgent que nous trouvions des moyens de coopérer les uns avec les autres dans un esprit d'acceptation mutuelle et de respect. »</a:t>
            </a:r>
            <a:endParaRPr>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950" b="1">
                <a:latin typeface="Montserrat"/>
                <a:ea typeface="Montserrat"/>
                <a:cs typeface="Montserrat"/>
                <a:sym typeface="Montserrat"/>
              </a:rPr>
              <a:t>Le 14e dalaï-lama, leader spirituelle et tête du gouvernement du Tibet </a:t>
            </a:r>
            <a:endParaRPr sz="950" b="1">
              <a:latin typeface="Montserrat"/>
              <a:ea typeface="Montserrat"/>
              <a:cs typeface="Montserrat"/>
              <a:sym typeface="Montserrat"/>
            </a:endParaRPr>
          </a:p>
          <a:p>
            <a:pPr marL="359410" marR="381635" lvl="0" indent="28575" algn="l" rtl="0">
              <a:lnSpc>
                <a:spcPct val="115000"/>
              </a:lnSpc>
              <a:spcBef>
                <a:spcPts val="0"/>
              </a:spcBef>
              <a:spcAft>
                <a:spcPts val="0"/>
              </a:spcAft>
              <a:buClr>
                <a:schemeClr val="dk1"/>
              </a:buClr>
              <a:buSzPts val="1100"/>
              <a:buFont typeface="Arial"/>
              <a:buNone/>
            </a:pPr>
            <a:endParaRPr sz="950" b="1">
              <a:highlight>
                <a:srgbClr val="FFFF00"/>
              </a:highlight>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 Le leadership inclusif n'est pas une destination ; c'est un voyage d'apprentissage continu, de croissance et de désapprentissage des préjugés pour créer un monde plus inclusif. »</a:t>
            </a:r>
            <a:endParaRPr>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950" b="1">
                <a:latin typeface="Montserrat"/>
                <a:ea typeface="Montserrat"/>
                <a:cs typeface="Montserrat"/>
                <a:sym typeface="Montserrat"/>
              </a:rPr>
              <a:t>Ava DuVernay, cinéaste primé</a:t>
            </a:r>
            <a:endParaRPr>
              <a:latin typeface="Montserrat"/>
              <a:ea typeface="Montserrat"/>
              <a:cs typeface="Montserrat"/>
              <a:sym typeface="Montserrat"/>
            </a:endParaRPr>
          </a:p>
        </p:txBody>
      </p:sp>
      <p:sp>
        <p:nvSpPr>
          <p:cNvPr id="238" name="Google Shape;238;g2d3c4b11bdb_3_5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39" name="Google Shape;239;g2d3c4b11bdb_3_5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3c4b11bdb_5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48" name="Google Shape;248;g2d3c4b11bdb_5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49" name="Google Shape;249;g2d3c4b11bdb_5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d3c4b11bdb_5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3816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Bienvenue à tous à notre deuxième réunion de Cercle qui porte sur le leadership inclusif.</a:t>
            </a:r>
            <a:endParaRPr>
              <a:latin typeface="Montserrat"/>
              <a:ea typeface="Montserrat"/>
              <a:cs typeface="Montserrat"/>
              <a:sym typeface="Montserrat"/>
            </a:endParaRPr>
          </a:p>
          <a:p>
            <a:pPr marL="0" marR="3816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L'inclusion n'est pas simplement transmise aux membres par le sous-ministre ou le sous-ministre adjoint. En tant qu'individus, nous sommes tous responsables de la création et de la promotion d'une culture d'inclusion, quel que soit notre titre ou notre poste. Dans notre Cercle aujourd'hui, nous explorerons des stratégies recommandées que les gens peuvent utiliser pour promouvoir l'inclusion. Nous examinerons les moyens de créer un climat d'inclusion et de favoriser l'inclusion dans la prise de décision en créant délibérément une « inclusion par design » au niveau de l'individu, de l'équipe et de l'organisation.</a:t>
            </a:r>
            <a:endParaRPr>
              <a:latin typeface="Montserrat"/>
              <a:ea typeface="Montserrat"/>
              <a:cs typeface="Montserrat"/>
              <a:sym typeface="Montserrat"/>
            </a:endParaRPr>
          </a:p>
          <a:p>
            <a:pPr marL="0" marR="381635"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Moment complice : </a:t>
            </a:r>
            <a:r>
              <a:rPr lang="en-US">
                <a:latin typeface="Montserrat"/>
                <a:ea typeface="Montserrat"/>
                <a:cs typeface="Montserrat"/>
                <a:sym typeface="Montserrat"/>
              </a:rPr>
              <a:t>Partagez votre « météo » aujourd'hui : comment vous vous sentez comme si vous étiez le climat. (Par exemple : nuageux, ensoleillé, orageux, etc.) (10 secondes chacun)</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251" name="Google Shape;251;g2d3c4b11bdb_5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52" name="Google Shape;252;g2d3c4b11bdb_5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3c4b11bdb_3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Avant de commencer le Cercle d'aujourd'hui, un rappel important. L'objectif de ces séances est d'avoir des conversations plus sûres sur des sujets importants qui aideront à transformer la fonction publique fédérale en créant des milieux de travail plus diversifiés, inclusifs et sécuritaires psychologiquement.</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Ces sujets peuvent être difficiles à aborder pour certaines personnes. Si pendant une session vous sentez que vous avez besoin de prendre du recul, vous pouvez quitter la session afin de protéger votre santé mentale. Une pause de cinq minutes est également prévue à mi-parcours.</a:t>
            </a:r>
            <a:endParaRPr/>
          </a:p>
        </p:txBody>
      </p:sp>
      <p:sp>
        <p:nvSpPr>
          <p:cNvPr id="264" name="Google Shape;264;g2d3c4b11bdb_3_1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72" name="Google Shape;27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73" name="Google Shape;27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381635" lvl="0" indent="0" algn="l" rtl="0">
              <a:lnSpc>
                <a:spcPct val="115000"/>
              </a:lnSpc>
              <a:spcBef>
                <a:spcPts val="1150"/>
              </a:spcBef>
              <a:spcAft>
                <a:spcPts val="0"/>
              </a:spcAft>
              <a:buClr>
                <a:schemeClr val="dk1"/>
              </a:buClr>
              <a:buSzPts val="1100"/>
              <a:buFont typeface="Arial"/>
              <a:buNone/>
            </a:pPr>
            <a:r>
              <a:rPr lang="en-US" sz="1150">
                <a:latin typeface="Montserrat"/>
                <a:ea typeface="Montserrat"/>
                <a:cs typeface="Montserrat"/>
                <a:sym typeface="Montserrat"/>
              </a:rPr>
              <a:t>Le leadership est souvent considéré comme le rôle le plus important dans une organisation. Être un bon leader, c'est avoir maîtrisé l'art d'influencer et de développer les autres pour qu'ils atteignent leur potentiel le plus élevé.</a:t>
            </a:r>
            <a:endParaRPr sz="1150">
              <a:latin typeface="Montserrat"/>
              <a:ea typeface="Montserrat"/>
              <a:cs typeface="Montserrat"/>
              <a:sym typeface="Montserrat"/>
            </a:endParaRPr>
          </a:p>
          <a:p>
            <a:pPr marL="0" marR="381635" lvl="0" indent="0" algn="l" rtl="0">
              <a:lnSpc>
                <a:spcPct val="115000"/>
              </a:lnSpc>
              <a:spcBef>
                <a:spcPts val="1140"/>
              </a:spcBef>
              <a:spcAft>
                <a:spcPts val="0"/>
              </a:spcAft>
              <a:buClr>
                <a:schemeClr val="dk1"/>
              </a:buClr>
              <a:buSzPts val="1100"/>
              <a:buFont typeface="Arial"/>
              <a:buNone/>
            </a:pPr>
            <a:r>
              <a:rPr lang="en-US" sz="1150">
                <a:latin typeface="Montserrat"/>
                <a:ea typeface="Montserrat"/>
                <a:cs typeface="Montserrat"/>
                <a:sym typeface="Montserrat"/>
              </a:rPr>
              <a:t>Le leadership inclusif fait référence à un style de leadership qui encourage et embrasse la diversité, l'équité, l'inclusion et l'accessibilité au sein d'une organisation ou d'une communauté et qui vise à cultiver un espace de sécurité psychologique. Les leaders inclusifs sont suffisamment courageux pour diriger avec empathie, compassion et attention. Ils favorisent un environnement dans lequel tous les individus se sentent respectés, responsabilisés et inclus et dans lequel les contributions de chacun sont également appréciées et reconnues.</a:t>
            </a:r>
            <a:endParaRPr sz="1150">
              <a:latin typeface="Montserrat"/>
              <a:ea typeface="Montserrat"/>
              <a:cs typeface="Montserrat"/>
              <a:sym typeface="Montserrat"/>
            </a:endParaRPr>
          </a:p>
          <a:p>
            <a:pPr marL="0" marR="381635" lvl="0" indent="0" algn="l" rtl="0">
              <a:lnSpc>
                <a:spcPct val="115000"/>
              </a:lnSpc>
              <a:spcBef>
                <a:spcPts val="1140"/>
              </a:spcBef>
              <a:spcAft>
                <a:spcPts val="0"/>
              </a:spcAft>
              <a:buClr>
                <a:schemeClr val="dk1"/>
              </a:buClr>
              <a:buSzPts val="1100"/>
              <a:buFont typeface="Arial"/>
              <a:buNone/>
            </a:pPr>
            <a:r>
              <a:rPr lang="en-US" sz="1150">
                <a:latin typeface="Montserrat"/>
                <a:ea typeface="Montserrat"/>
                <a:cs typeface="Montserrat"/>
                <a:sym typeface="Montserrat"/>
              </a:rPr>
              <a:t>Apprenons ensemble à améliorer nos compétences en matière de leadership afin de passer par-dessus nos différences pour cultiver un lieu de travail plus inclusif, établir la confiance, nouer des relations (en haut, en bas et dans l'ensemble de la fonction publique), conduire le changement en faisant preuve d'agilité et de résilience, avoir des conversations difficiles et bien d'autres choses encore.</a:t>
            </a:r>
            <a:endParaRPr sz="1150">
              <a:latin typeface="Montserrat"/>
              <a:ea typeface="Montserrat"/>
              <a:cs typeface="Montserrat"/>
              <a:sym typeface="Montserrat"/>
            </a:endParaRPr>
          </a:p>
          <a:p>
            <a:pPr marL="0" marR="381635" lvl="0" indent="0" algn="l" rtl="0">
              <a:lnSpc>
                <a:spcPct val="115000"/>
              </a:lnSpc>
              <a:spcBef>
                <a:spcPts val="1140"/>
              </a:spcBef>
              <a:spcAft>
                <a:spcPts val="0"/>
              </a:spcAft>
              <a:buClr>
                <a:schemeClr val="dk1"/>
              </a:buClr>
              <a:buSzPts val="1100"/>
              <a:buFont typeface="Arial"/>
              <a:buNone/>
            </a:pPr>
            <a:r>
              <a:rPr lang="en-US" sz="1150">
                <a:latin typeface="Montserrat"/>
                <a:ea typeface="Montserrat"/>
                <a:cs typeface="Montserrat"/>
                <a:sym typeface="Montserrat"/>
              </a:rPr>
              <a:t>Le leadership inclusif est devenu un vrai incontournable pour les entreprises, tant au niveau opérationnel que stratégique. La valeur des équipes et des organisations diversifiées est démontrée dans de nombreuses recherches et permet aux entreprises d'améliorer la prise de décision, l'engagement, la fidélisation, etc. C'est parti!</a:t>
            </a:r>
            <a:endParaRPr/>
          </a:p>
        </p:txBody>
      </p:sp>
      <p:sp>
        <p:nvSpPr>
          <p:cNvPr id="275" name="Google Shape;27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76" name="Google Shape;27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d3c4b11bdb_3_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2d3c4b11bdb_3_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2d3c4b11bdb_3_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2d3c4b11bdb_3_8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2d3c4b11bdb_3_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g2d3c4b11bdb_3_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2d3c4b11bdb_3_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2d3c4b11bdb_3_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2d3c4b11bdb_3_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2d3c4b11bdb_3_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g2d3c4b11bdb_3_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2d3c4b11bdb_3_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2d3c4b11bdb_3_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2d3c4b11bdb_3_9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2d3c4b11bdb_3_9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g2d3c4b11bdb_3_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2d3c4b11bdb_3_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2d3c4b11bdb_3_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d3c4b11bdb_3_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2d3c4b11bdb_3_9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g2d3c4b11bdb_3_9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g2d3c4b11bdb_3_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2d3c4b11bdb_3_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d3c4b11bdb_3_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2d3c4b11bdb_3_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2d3c4b11bdb_3_10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g2d3c4b11bdb_3_10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g2d3c4b11bdb_3_10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g2d3c4b11bdb_3_10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g2d3c4b11bdb_3_1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2d3c4b11bdb_3_1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d3c4b11bdb_3_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d3c4b11bdb_3_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2d3c4b11bdb_3_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2d3c4b11bdb_3_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d3c4b11bdb_3_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d3c4b11bdb_3_1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2d3c4b11bdb_3_1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g2d3c4b11bdb_3_1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g2d3c4b11bdb_3_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2d3c4b11bdb_3_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2d3c4b11bdb_3_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d3c4b11bdb_3_1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2d3c4b11bdb_3_127"/>
          <p:cNvSpPr>
            <a:spLocks noGrp="1"/>
          </p:cNvSpPr>
          <p:nvPr>
            <p:ph type="pic" idx="2"/>
          </p:nvPr>
        </p:nvSpPr>
        <p:spPr>
          <a:xfrm>
            <a:off x="1792288" y="612775"/>
            <a:ext cx="5486400" cy="4114800"/>
          </a:xfrm>
          <a:prstGeom prst="rect">
            <a:avLst/>
          </a:prstGeom>
          <a:noFill/>
          <a:ln>
            <a:noFill/>
          </a:ln>
        </p:spPr>
      </p:sp>
      <p:sp>
        <p:nvSpPr>
          <p:cNvPr id="143" name="Google Shape;143;g2d3c4b11bdb_3_1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g2d3c4b11bdb_3_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2d3c4b11bdb_3_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2d3c4b11bdb_3_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d3c4b11bdb_3_1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2d3c4b11bdb_3_1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g2d3c4b11bdb_3_1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d3c4b11bdb_3_1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2d3c4b11bdb_3_1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d3c4b11bdb_3_1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2d3c4b11bdb_3_1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g2d3c4b11bdb_3_1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d3c4b11bdb_3_1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d3c4b11bdb_3_1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d3c4b11bdb_3_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2d3c4b11bdb_3_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2d3c4b11bdb_3_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d3c4b11bdb_3_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d3c4b11bdb_3_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embed.ted.com/talks/simon_sinek_why_good_leaders_make_you_feel_safe"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1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iki.gccollab.ca/Biblioth%C3%A8que_d%27apprentissag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linkedin.com/groups/12904569/" TargetMode="External"/><Relationship Id="rId5" Type="http://schemas.openxmlformats.org/officeDocument/2006/relationships/hyperlink" Target="https://www.ted.com/talks/simon_sinek_why_good_leaders_make_you_feel_safe?subtitle=fr" TargetMode="External"/><Relationship Id="rId4" Type="http://schemas.openxmlformats.org/officeDocument/2006/relationships/hyperlink" Target="https://wiki.gccollab.ca/L%27aper%C3%A7u_du_programme_DEAPCM_Cohorte_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forms.office.com/r/BKEEzfg2Zr" TargetMode="Externa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8" Type="http://schemas.openxmlformats.org/officeDocument/2006/relationships/hyperlink" Target="https://www.canada.ca/fr/ministere-defense-nationale/services/avantages-militaires/sante-soutien/services-aide-militaires-famille.html" TargetMode="External"/><Relationship Id="rId3" Type="http://schemas.openxmlformats.org/officeDocument/2006/relationships/image" Target="../media/image3.png"/><Relationship Id="rId7" Type="http://schemas.openxmlformats.org/officeDocument/2006/relationships/hyperlink" Target="https://www.espoirpourlemieuxetre.ca/"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canada.ca/en/government/publicservice/wellness-inclusion-diversity-public-service/employee-assistance-program.html#E" TargetMode="External"/><Relationship Id="rId5" Type="http://schemas.openxmlformats.org/officeDocument/2006/relationships/hyperlink" Target="https://www.canada.ca/fr/gouvernement/fonctionpublique/mieux-etre-inclusion-diversite-fonction-publique/programme-aide-employes.html" TargetMode="External"/><Relationship Id="rId4" Type="http://schemas.openxmlformats.org/officeDocument/2006/relationships/image" Target="../media/image33.jp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hyperlink" Target="https://wellnesstogether.ca/fr/" TargetMode="External"/><Relationship Id="rId3" Type="http://schemas.openxmlformats.org/officeDocument/2006/relationships/image" Target="../media/image34.jpg"/><Relationship Id="rId7" Type="http://schemas.openxmlformats.org/officeDocument/2006/relationships/hyperlink" Target="https://www.crisisservicescanada.ca/en/"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988.ca/fr" TargetMode="External"/><Relationship Id="rId5" Type="http://schemas.openxmlformats.org/officeDocument/2006/relationships/hyperlink" Target="https://www.canada.ca/en/department-national-defence/services/benefits-military/health-support/sexual-misconduct-response.html" TargetMode="External"/><Relationship Id="rId10" Type="http://schemas.openxmlformats.org/officeDocument/2006/relationships/image" Target="../media/image3.png"/><Relationship Id="rId4" Type="http://schemas.openxmlformats.org/officeDocument/2006/relationships/hyperlink" Target="https://www.canada.ca/fr/ministere-defense-nationale/services/avantages-militaires/sante-soutien/intervention-inconduite-sexuelle.html" TargetMode="External"/><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3.png"/><Relationship Id="rId7" Type="http://schemas.openxmlformats.org/officeDocument/2006/relationships/hyperlink" Target="https://www.linkedin.com/groups/12904569/"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0" y="0"/>
            <a:ext cx="8367623" cy="10287000"/>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3">
              <a:alphaModFix/>
            </a:blip>
            <a:stretch>
              <a:fillRect l="-65550" r="-18849" b="-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1"/>
          <p:cNvSpPr txBox="1"/>
          <p:nvPr/>
        </p:nvSpPr>
        <p:spPr>
          <a:xfrm>
            <a:off x="8591002" y="7273407"/>
            <a:ext cx="9613500" cy="1139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7400"/>
              <a:buFont typeface="Arial"/>
              <a:buNone/>
            </a:pPr>
            <a:r>
              <a:rPr lang="en-US" sz="7400">
                <a:latin typeface="Montserrat"/>
                <a:ea typeface="Montserrat"/>
                <a:cs typeface="Montserrat"/>
                <a:sym typeface="Montserrat"/>
              </a:rPr>
              <a:t>Leadership inclusif</a:t>
            </a:r>
            <a:endParaRPr sz="1400" b="0" i="0" u="none" strike="noStrike" cap="none">
              <a:solidFill>
                <a:srgbClr val="000000"/>
              </a:solidFill>
              <a:latin typeface="Arial"/>
              <a:ea typeface="Arial"/>
              <a:cs typeface="Arial"/>
              <a:sym typeface="Arial"/>
            </a:endParaRPr>
          </a:p>
        </p:txBody>
      </p:sp>
      <p:sp>
        <p:nvSpPr>
          <p:cNvPr id="169" name="Google Shape;169;p1"/>
          <p:cNvSpPr txBox="1"/>
          <p:nvPr/>
        </p:nvSpPr>
        <p:spPr>
          <a:xfrm>
            <a:off x="8507607" y="4166620"/>
            <a:ext cx="9780300" cy="2647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8000"/>
              <a:buFont typeface="Arial"/>
              <a:buNone/>
            </a:pPr>
            <a:r>
              <a:rPr lang="en-US" sz="8000" b="1">
                <a:latin typeface="Montserrat"/>
                <a:ea typeface="Montserrat"/>
                <a:cs typeface="Montserrat"/>
                <a:sym typeface="Montserrat"/>
              </a:rPr>
              <a:t>Guide de discussion</a:t>
            </a:r>
            <a:r>
              <a:rPr lang="en-US" sz="8000" b="1" i="0" u="none" strike="noStrike" cap="none">
                <a:solidFill>
                  <a:srgbClr val="000000"/>
                </a:solidFill>
                <a:latin typeface="Montserrat"/>
                <a:ea typeface="Montserrat"/>
                <a:cs typeface="Montserrat"/>
                <a:sym typeface="Montserrat"/>
              </a:rPr>
              <a:t> #2 </a:t>
            </a:r>
            <a:endParaRPr sz="1400" b="0" i="0" u="none" strike="noStrike" cap="none">
              <a:solidFill>
                <a:srgbClr val="000000"/>
              </a:solidFill>
              <a:latin typeface="Arial"/>
              <a:ea typeface="Arial"/>
              <a:cs typeface="Arial"/>
              <a:sym typeface="Arial"/>
            </a:endParaRPr>
          </a:p>
        </p:txBody>
      </p:sp>
      <p:pic>
        <p:nvPicPr>
          <p:cNvPr id="170" name="Google Shape;170;p1"/>
          <p:cNvPicPr preferRelativeResize="0"/>
          <p:nvPr/>
        </p:nvPicPr>
        <p:blipFill rotWithShape="1">
          <a:blip r:embed="rId4">
            <a:alphaModFix/>
          </a:blip>
          <a:srcRect t="22091" b="20999"/>
          <a:stretch/>
        </p:blipFill>
        <p:spPr>
          <a:xfrm>
            <a:off x="9313859" y="903925"/>
            <a:ext cx="8167779" cy="26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01" name="Google Shape;301;p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9"/>
          <p:cNvSpPr txBox="1"/>
          <p:nvPr/>
        </p:nvSpPr>
        <p:spPr>
          <a:xfrm>
            <a:off x="483118" y="1520034"/>
            <a:ext cx="16918800" cy="1439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1.4 </a:t>
            </a:r>
            <a:r>
              <a:rPr lang="en-US" sz="3150" b="1">
                <a:solidFill>
                  <a:schemeClr val="dk1"/>
                </a:solidFill>
                <a:latin typeface="Montserrat"/>
                <a:ea typeface="Montserrat"/>
                <a:cs typeface="Montserrat"/>
                <a:sym typeface="Montserrat"/>
              </a:rPr>
              <a:t>Activité brise-glace :  Témoignages sur le leadership inclusif : Partagez ce qui vous inspire </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grpSp>
        <p:nvGrpSpPr>
          <p:cNvPr id="303" name="Google Shape;303;p9"/>
          <p:cNvGrpSpPr/>
          <p:nvPr/>
        </p:nvGrpSpPr>
        <p:grpSpPr>
          <a:xfrm>
            <a:off x="4088390" y="2710488"/>
            <a:ext cx="10111220" cy="4866025"/>
            <a:chOff x="0" y="0"/>
            <a:chExt cx="13481626" cy="6488033"/>
          </a:xfrm>
        </p:grpSpPr>
        <p:sp>
          <p:nvSpPr>
            <p:cNvPr id="304" name="Google Shape;304;p9"/>
            <p:cNvSpPr/>
            <p:nvPr/>
          </p:nvSpPr>
          <p:spPr>
            <a:xfrm>
              <a:off x="0" y="0"/>
              <a:ext cx="13481626" cy="6488033"/>
            </a:xfrm>
            <a:custGeom>
              <a:avLst/>
              <a:gdLst/>
              <a:ahLst/>
              <a:cxnLst/>
              <a:rect l="l" t="t" r="r" b="b"/>
              <a:pathLst>
                <a:path w="13481626" h="6488033" extrusionOk="0">
                  <a:moveTo>
                    <a:pt x="0" y="0"/>
                  </a:moveTo>
                  <a:lnTo>
                    <a:pt x="13481626" y="0"/>
                  </a:lnTo>
                  <a:lnTo>
                    <a:pt x="13481626" y="6488033"/>
                  </a:lnTo>
                  <a:lnTo>
                    <a:pt x="0" y="648803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9"/>
            <p:cNvSpPr txBox="1"/>
            <p:nvPr/>
          </p:nvSpPr>
          <p:spPr>
            <a:xfrm>
              <a:off x="1441450" y="1337182"/>
              <a:ext cx="10598700" cy="4502400"/>
            </a:xfrm>
            <a:prstGeom prst="rect">
              <a:avLst/>
            </a:prstGeom>
            <a:noFill/>
            <a:ln>
              <a:noFill/>
            </a:ln>
          </p:spPr>
          <p:txBody>
            <a:bodyPr spcFirstLastPara="1" wrap="square" lIns="0" tIns="0" rIns="0" bIns="0" anchor="t" anchorCtr="0">
              <a:spAutoFit/>
            </a:bodyPr>
            <a:lstStyle/>
            <a:p>
              <a:pPr marL="359410" marR="381635" lvl="0" indent="0" algn="ctr" rtl="0">
                <a:lnSpc>
                  <a:spcPct val="115000"/>
                </a:lnSpc>
                <a:spcBef>
                  <a:spcPts val="0"/>
                </a:spcBef>
                <a:spcAft>
                  <a:spcPts val="0"/>
                </a:spcAft>
                <a:buClr>
                  <a:schemeClr val="dk1"/>
                </a:buClr>
                <a:buSzPts val="1100"/>
                <a:buFont typeface="Arial"/>
                <a:buNone/>
              </a:pPr>
              <a:r>
                <a:rPr lang="en-US" sz="3250">
                  <a:solidFill>
                    <a:schemeClr val="dk1"/>
                  </a:solidFill>
                  <a:latin typeface="Montserrat Medium"/>
                  <a:ea typeface="Montserrat Medium"/>
                  <a:cs typeface="Montserrat Medium"/>
                  <a:sym typeface="Montserrat Medium"/>
                </a:rPr>
                <a:t>L'objectif de ces citations est d'inspirer la réflexion, la discussion et l'action pour créer une communauté mondiale plus équitable et plus respectueuse pour tous.</a:t>
              </a:r>
              <a:endParaRPr sz="3250" i="0" u="none" strike="noStrike" cap="none">
                <a:solidFill>
                  <a:srgbClr val="000000"/>
                </a:solidFill>
                <a:latin typeface="Montserrat Medium"/>
                <a:ea typeface="Montserrat Medium"/>
                <a:cs typeface="Montserrat Medium"/>
                <a:sym typeface="Montserrat Medium"/>
              </a:endParaRPr>
            </a:p>
          </p:txBody>
        </p:sp>
      </p:grpSp>
      <p:graphicFrame>
        <p:nvGraphicFramePr>
          <p:cNvPr id="306" name="Google Shape;306;p9"/>
          <p:cNvGraphicFramePr/>
          <p:nvPr/>
        </p:nvGraphicFramePr>
        <p:xfrm>
          <a:off x="952500" y="8210850"/>
          <a:ext cx="3000000" cy="3000000"/>
        </p:xfrm>
        <a:graphic>
          <a:graphicData uri="http://schemas.openxmlformats.org/drawingml/2006/table">
            <a:tbl>
              <a:tblPr>
                <a:noFill/>
                <a:tableStyleId>{5D8A88BA-7E2D-4C19-BD17-166DAF20B2C7}</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00"/>
                        <a:buFont typeface="Arial"/>
                        <a:buNone/>
                      </a:pPr>
                      <a:r>
                        <a:rPr lang="en-US" sz="2100" b="1" u="none" strike="noStrike" cap="none">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Dans la liste ci-dessous, chaque membre choisit une citation et explique pourquoi cette citation résonne en lui.</a:t>
                      </a:r>
                      <a:endParaRPr sz="2100">
                        <a:solidFill>
                          <a:schemeClr val="dk1"/>
                        </a:solidFill>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2100">
                          <a:solidFill>
                            <a:schemeClr val="dk1"/>
                          </a:solidFill>
                          <a:latin typeface="Montserrat"/>
                          <a:ea typeface="Montserrat"/>
                          <a:cs typeface="Montserrat"/>
                          <a:sym typeface="Montserrat"/>
                        </a:rPr>
                        <a:t>(2 à 3 minutes pour lire les citations, puis 1 minute par membre pour partager)</a:t>
                      </a:r>
                      <a:endParaRPr sz="210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0"/>
          <p:cNvPicPr preferRelativeResize="0"/>
          <p:nvPr/>
        </p:nvPicPr>
        <p:blipFill rotWithShape="1">
          <a:blip r:embed="rId3">
            <a:alphaModFix/>
          </a:blip>
          <a:srcRect/>
          <a:stretch/>
        </p:blipFill>
        <p:spPr>
          <a:xfrm flipH="1">
            <a:off x="15597350" y="7677900"/>
            <a:ext cx="6069125" cy="2913175"/>
          </a:xfrm>
          <a:prstGeom prst="rect">
            <a:avLst/>
          </a:prstGeom>
          <a:noFill/>
          <a:ln>
            <a:noFill/>
          </a:ln>
        </p:spPr>
      </p:pic>
      <p:grpSp>
        <p:nvGrpSpPr>
          <p:cNvPr id="312" name="Google Shape;312;p10"/>
          <p:cNvGrpSpPr/>
          <p:nvPr/>
        </p:nvGrpSpPr>
        <p:grpSpPr>
          <a:xfrm>
            <a:off x="695843" y="1996116"/>
            <a:ext cx="16896220" cy="8007974"/>
            <a:chOff x="0" y="-28575"/>
            <a:chExt cx="22528294" cy="10677300"/>
          </a:xfrm>
        </p:grpSpPr>
        <p:sp>
          <p:nvSpPr>
            <p:cNvPr id="313" name="Google Shape;313;p10"/>
            <p:cNvSpPr txBox="1"/>
            <p:nvPr/>
          </p:nvSpPr>
          <p:spPr>
            <a:xfrm>
              <a:off x="11485894" y="-28575"/>
              <a:ext cx="11042400" cy="1067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7 - </a:t>
              </a:r>
              <a:r>
                <a:rPr lang="en-US" sz="2000">
                  <a:solidFill>
                    <a:schemeClr val="dk1"/>
                  </a:solidFill>
                  <a:latin typeface="Montserrat"/>
                  <a:ea typeface="Montserrat"/>
                  <a:cs typeface="Montserrat"/>
                  <a:sym typeface="Montserrat"/>
                </a:rPr>
                <a:t>« L'appartenance ne peut jamais se faire au détriment de ce que nous sommes. L'appartenance ne se produit que lorsque nous sommes accueillis pour notre authenticité, en particulier pour nos différences. »</a:t>
              </a:r>
              <a:r>
                <a:rPr lang="en-US" sz="2000" i="0" u="none" strike="noStrike" cap="none">
                  <a:solidFill>
                    <a:srgbClr val="000000"/>
                  </a:solidFill>
                  <a:latin typeface="Montserrat"/>
                  <a:ea typeface="Montserrat"/>
                  <a:cs typeface="Montserrat"/>
                  <a:sym typeface="Montserrat"/>
                </a:rPr>
                <a:t>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8 - </a:t>
              </a:r>
              <a:r>
                <a:rPr lang="en-US" sz="2000">
                  <a:solidFill>
                    <a:schemeClr val="dk1"/>
                  </a:solidFill>
                  <a:latin typeface="Montserrat"/>
                  <a:ea typeface="Montserrat"/>
                  <a:cs typeface="Montserrat"/>
                  <a:sym typeface="Montserrat"/>
                </a:rPr>
                <a:t>« Aucune culture ne peut survivre si elle cherche à être exclusive.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9 -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La diversité c’est d’être invité à la fête; l’inclusion c’est d’être invité à danser. »</a:t>
              </a:r>
              <a:r>
                <a:rPr lang="en-US" sz="2000" i="0" u="none" strike="noStrike" cap="none">
                  <a:solidFill>
                    <a:srgbClr val="000000"/>
                  </a:solidFill>
                  <a:latin typeface="Montserrat"/>
                  <a:ea typeface="Montserrat"/>
                  <a:cs typeface="Montserrat"/>
                  <a:sym typeface="Montserrat"/>
                </a:rPr>
                <a:t>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10 -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Nous sommes plus forts lorsque nous voyons les personnes les plus vulnérables de notre société, que nous sommes témoins de leurs luttes et que nous nous efforçons de créer des systèmes pour améliorer la situation.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11 - </a:t>
              </a:r>
              <a:r>
                <a:rPr lang="en-US" sz="2000">
                  <a:solidFill>
                    <a:schemeClr val="dk1"/>
                  </a:solidFill>
                  <a:latin typeface="Montserrat"/>
                  <a:ea typeface="Montserrat"/>
                  <a:cs typeface="Montserrat"/>
                  <a:sym typeface="Montserrat"/>
                </a:rPr>
                <a:t>« Tout le monde mérite que sa vie soit rehaussée par la beauté d'une représentation véridique.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12 -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Être un leader signifie jouer un rôle actif dans la lutte contre toutes les formes de discrimination et d'oppression, remettre consciemment et constamment en question nos propres préjugés et créer un environnement dans lequel nos employés se sentent habilités et en sécurité pour s'exprimer lorsqu'ils sont témoins d'obstacles à l'équité et à l'inclusion. »</a:t>
              </a:r>
              <a:endParaRPr sz="2000" i="0" u="none" strike="noStrike" cap="none">
                <a:solidFill>
                  <a:srgbClr val="000000"/>
                </a:solidFill>
                <a:latin typeface="Montserrat"/>
                <a:ea typeface="Montserrat"/>
                <a:cs typeface="Montserrat"/>
                <a:sym typeface="Montserrat"/>
              </a:endParaRPr>
            </a:p>
          </p:txBody>
        </p:sp>
        <p:sp>
          <p:nvSpPr>
            <p:cNvPr id="314" name="Google Shape;314;p10"/>
            <p:cNvSpPr txBox="1"/>
            <p:nvPr/>
          </p:nvSpPr>
          <p:spPr>
            <a:xfrm>
              <a:off x="0" y="-28575"/>
              <a:ext cx="10569300" cy="10205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1 -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Nous devons ouvrir les portes et veiller à ce qu'elles restent ouvertes pour que d'autres puissent passer.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2 -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Les modes de connaissance et d'existence des Inuits sont tout aussi valables que les autres. Nous devons être ouverts à l'apprentissage mutuel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3 -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Si vous me le dites, je risque d'oublier. Si vous m'enseignez, je me souviendrai. Mais si vous m'impliquez, j'apprendrai à coup sûr.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4 - </a:t>
              </a:r>
              <a:r>
                <a:rPr lang="en-US" sz="2000">
                  <a:solidFill>
                    <a:schemeClr val="dk1"/>
                  </a:solidFill>
                  <a:latin typeface="Montserrat"/>
                  <a:ea typeface="Montserrat"/>
                  <a:cs typeface="Montserrat"/>
                  <a:sym typeface="Montserrat"/>
                </a:rPr>
                <a:t>« Leadership consiste à rendre les autres meilleurs grâce à votre présence et à faire en sorte que cet impact perdure en votre absence.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5 -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Il est difficile de garder l'esprit ouvert si l'on n'a pas le cœur ouvert. Il n'est pas nécessaire d'être d'accord avec ce que les gens pensent pour apprendre de leur façon de penser. Il n'est pas nécessaire de partager leur identité pour être curieux de savoir ce qui l'a façonnée. Traiter les gens avec civilité est une condition préalable à la découverte. »</a:t>
              </a:r>
              <a:endParaRPr sz="20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endParaRPr sz="11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70"/>
                <a:buFont typeface="Arial"/>
                <a:buNone/>
              </a:pPr>
              <a:r>
                <a:rPr lang="en-US" sz="2000" b="1" i="0" u="none" strike="noStrike" cap="none">
                  <a:solidFill>
                    <a:srgbClr val="000000"/>
                  </a:solidFill>
                  <a:latin typeface="Montserrat"/>
                  <a:ea typeface="Montserrat"/>
                  <a:cs typeface="Montserrat"/>
                  <a:sym typeface="Montserrat"/>
                </a:rPr>
                <a:t>6 -</a:t>
              </a:r>
              <a:r>
                <a:rPr lang="en-US" sz="2000" i="0" u="none" strike="noStrike" cap="none">
                  <a:solidFill>
                    <a:srgbClr val="000000"/>
                  </a:solidFill>
                  <a:latin typeface="Montserrat"/>
                  <a:ea typeface="Montserrat"/>
                  <a:cs typeface="Montserrat"/>
                  <a:sym typeface="Montserrat"/>
                </a:rPr>
                <a:t> </a:t>
              </a:r>
              <a:r>
                <a:rPr lang="en-US" sz="2000">
                  <a:solidFill>
                    <a:schemeClr val="dk1"/>
                  </a:solidFill>
                  <a:latin typeface="Montserrat"/>
                  <a:ea typeface="Montserrat"/>
                  <a:cs typeface="Montserrat"/>
                  <a:sym typeface="Montserrat"/>
                </a:rPr>
                <a:t>« Le leadership ce n'est pas être responsable. Il s'agit de prendre soin de ceux qui sont sous sa responsabilité. »</a:t>
              </a:r>
              <a:endParaRPr sz="2000" i="0" u="none" strike="noStrike" cap="none">
                <a:solidFill>
                  <a:srgbClr val="000000"/>
                </a:solidFill>
                <a:latin typeface="Montserrat"/>
                <a:ea typeface="Montserrat"/>
                <a:cs typeface="Montserrat"/>
                <a:sym typeface="Montserrat"/>
              </a:endParaRPr>
            </a:p>
          </p:txBody>
        </p:sp>
      </p:grpSp>
      <p:sp>
        <p:nvSpPr>
          <p:cNvPr id="315" name="Google Shape;315;p10"/>
          <p:cNvSpPr txBox="1"/>
          <p:nvPr/>
        </p:nvSpPr>
        <p:spPr>
          <a:xfrm>
            <a:off x="2123398" y="639762"/>
            <a:ext cx="15135900" cy="615600"/>
          </a:xfrm>
          <a:prstGeom prst="rect">
            <a:avLst/>
          </a:prstGeom>
          <a:noFill/>
          <a:ln>
            <a:noFill/>
          </a:ln>
        </p:spPr>
        <p:txBody>
          <a:bodyPr spcFirstLastPara="1" wrap="square" lIns="0" tIns="0" rIns="0" bIns="0" anchor="t" anchorCtr="0">
            <a:spAutoFit/>
          </a:bodyPr>
          <a:lstStyle/>
          <a:p>
            <a:pPr marL="0" lvl="0" indent="0" algn="l" rtl="0">
              <a:lnSpc>
                <a:spcPct val="122005"/>
              </a:lnSpc>
              <a:spcBef>
                <a:spcPts val="0"/>
              </a:spcBef>
              <a:spcAft>
                <a:spcPts val="0"/>
              </a:spcAft>
              <a:buClr>
                <a:schemeClr val="dk1"/>
              </a:buClr>
              <a:buSzPts val="1100"/>
              <a:buFont typeface="Arial"/>
              <a:buNone/>
            </a:pPr>
            <a:r>
              <a:rPr lang="en-US" sz="3999" b="1">
                <a:latin typeface="Montserrat"/>
                <a:ea typeface="Montserrat"/>
                <a:cs typeface="Montserrat"/>
                <a:sym typeface="Montserrat"/>
              </a:rPr>
              <a:t>Citations sur le leadership inclusif</a:t>
            </a:r>
            <a:endParaRPr sz="3999" b="1">
              <a:latin typeface="Montserrat"/>
              <a:ea typeface="Montserrat"/>
              <a:cs typeface="Montserrat"/>
              <a:sym typeface="Montserrat"/>
            </a:endParaRPr>
          </a:p>
        </p:txBody>
      </p:sp>
      <p:pic>
        <p:nvPicPr>
          <p:cNvPr id="316" name="Google Shape;316;p10"/>
          <p:cNvPicPr preferRelativeResize="0"/>
          <p:nvPr/>
        </p:nvPicPr>
        <p:blipFill rotWithShape="1">
          <a:blip r:embed="rId4">
            <a:alphaModFix/>
          </a:blip>
          <a:srcRect/>
          <a:stretch/>
        </p:blipFill>
        <p:spPr>
          <a:xfrm>
            <a:off x="293000" y="186013"/>
            <a:ext cx="1830401" cy="1525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1"/>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26" name="Google Shape;326;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11"/>
          <p:cNvSpPr txBox="1"/>
          <p:nvPr/>
        </p:nvSpPr>
        <p:spPr>
          <a:xfrm>
            <a:off x="483118" y="4555717"/>
            <a:ext cx="12852300" cy="160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2. </a:t>
            </a:r>
            <a:r>
              <a:rPr lang="en-US" sz="3150" b="1">
                <a:solidFill>
                  <a:schemeClr val="dk1"/>
                </a:solidFill>
                <a:latin typeface="Montserrat"/>
                <a:ea typeface="Montserrat"/>
                <a:cs typeface="Montserrat"/>
                <a:sym typeface="Montserrat"/>
              </a:rPr>
              <a:t>Activité éducative : Participez, laissez-vous inspirer et ajoutez des outils à votre trousse</a:t>
            </a:r>
            <a:endParaRPr sz="31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(22 minutes)</a:t>
            </a:r>
            <a:endParaRPr sz="1400" b="0" i="0" u="none" strike="noStrike" cap="none">
              <a:solidFill>
                <a:srgbClr val="000000"/>
              </a:solidFill>
              <a:latin typeface="Arial"/>
              <a:ea typeface="Arial"/>
              <a:cs typeface="Arial"/>
              <a:sym typeface="Arial"/>
            </a:endParaRPr>
          </a:p>
        </p:txBody>
      </p:sp>
      <p:sp>
        <p:nvSpPr>
          <p:cNvPr id="328" name="Google Shape;328;p11"/>
          <p:cNvSpPr/>
          <p:nvPr/>
        </p:nvSpPr>
        <p:spPr>
          <a:xfrm>
            <a:off x="3128159" y="5646693"/>
            <a:ext cx="361446" cy="476673"/>
          </a:xfrm>
          <a:custGeom>
            <a:avLst/>
            <a:gdLst/>
            <a:ahLst/>
            <a:cxnLst/>
            <a:rect l="l" t="t" r="r" b="b"/>
            <a:pathLst>
              <a:path w="361446" h="476673" extrusionOk="0">
                <a:moveTo>
                  <a:pt x="0" y="0"/>
                </a:moveTo>
                <a:lnTo>
                  <a:pt x="361447" y="0"/>
                </a:lnTo>
                <a:lnTo>
                  <a:pt x="361447" y="476672"/>
                </a:lnTo>
                <a:lnTo>
                  <a:pt x="0" y="4766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11"/>
          <p:cNvSpPr txBox="1"/>
          <p:nvPr/>
        </p:nvSpPr>
        <p:spPr>
          <a:xfrm>
            <a:off x="483127" y="1520025"/>
            <a:ext cx="9542700" cy="847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0" b="1" i="0" u="none" strike="noStrike" cap="none">
                <a:solidFill>
                  <a:srgbClr val="000000"/>
                </a:solidFill>
                <a:latin typeface="Montserrat"/>
                <a:ea typeface="Montserrat"/>
                <a:cs typeface="Montserrat"/>
                <a:sym typeface="Montserrat"/>
              </a:rPr>
              <a:t>1.5 </a:t>
            </a:r>
            <a:r>
              <a:rPr lang="en-US" sz="3050" b="1">
                <a:solidFill>
                  <a:schemeClr val="dk1"/>
                </a:solidFill>
                <a:latin typeface="Montserrat"/>
                <a:ea typeface="Montserrat"/>
                <a:cs typeface="Montserrat"/>
                <a:sym typeface="Montserrat"/>
              </a:rPr>
              <a:t>Action concrète de la dernière réunion</a:t>
            </a:r>
            <a:endParaRPr sz="30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Montserrat"/>
                <a:ea typeface="Montserrat"/>
                <a:cs typeface="Montserrat"/>
                <a:sym typeface="Montserrat"/>
              </a:rPr>
              <a:t>(5 minutes)</a:t>
            </a:r>
            <a:endParaRPr sz="1300" b="0" i="0" u="none" strike="noStrike" cap="none">
              <a:solidFill>
                <a:srgbClr val="000000"/>
              </a:solidFill>
              <a:latin typeface="Arial"/>
              <a:ea typeface="Arial"/>
              <a:cs typeface="Arial"/>
              <a:sym typeface="Arial"/>
            </a:endParaRPr>
          </a:p>
        </p:txBody>
      </p:sp>
      <p:sp>
        <p:nvSpPr>
          <p:cNvPr id="330" name="Google Shape;330;p11"/>
          <p:cNvSpPr txBox="1"/>
          <p:nvPr/>
        </p:nvSpPr>
        <p:spPr>
          <a:xfrm>
            <a:off x="483126" y="6504375"/>
            <a:ext cx="12417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2.1 </a:t>
            </a:r>
            <a:r>
              <a:rPr lang="en-US" sz="3150" b="1">
                <a:solidFill>
                  <a:schemeClr val="dk1"/>
                </a:solidFill>
                <a:latin typeface="Montserrat"/>
                <a:ea typeface="Montserrat"/>
                <a:cs typeface="Montserrat"/>
                <a:sym typeface="Montserrat"/>
              </a:rPr>
              <a:t>Vidéo : « Why Good Leaders Make You Feel Safe »</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(12 minutes)</a:t>
            </a:r>
            <a:endParaRPr sz="1400" b="0" i="0" u="none" strike="noStrike" cap="none">
              <a:solidFill>
                <a:srgbClr val="000000"/>
              </a:solidFill>
              <a:latin typeface="Arial"/>
              <a:ea typeface="Arial"/>
              <a:cs typeface="Arial"/>
              <a:sym typeface="Arial"/>
            </a:endParaRPr>
          </a:p>
        </p:txBody>
      </p:sp>
      <p:sp>
        <p:nvSpPr>
          <p:cNvPr id="331" name="Google Shape;331;p11"/>
          <p:cNvSpPr txBox="1"/>
          <p:nvPr/>
        </p:nvSpPr>
        <p:spPr>
          <a:xfrm>
            <a:off x="483118" y="7592695"/>
            <a:ext cx="17537400" cy="215400"/>
          </a:xfrm>
          <a:prstGeom prst="rect">
            <a:avLst/>
          </a:prstGeom>
          <a:noFill/>
          <a:ln>
            <a:noFill/>
          </a:ln>
        </p:spPr>
        <p:txBody>
          <a:bodyPr spcFirstLastPara="1" wrap="square" lIns="0" tIns="0" rIns="0" bIns="0" anchor="t" anchorCtr="0">
            <a:spAutoFit/>
          </a:bodyPr>
          <a:lstStyle/>
          <a:p>
            <a:pPr marL="0" marR="0" lvl="0" indent="0" algn="l" rtl="0">
              <a:lnSpc>
                <a:spcPct val="140017"/>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32" name="Google Shape;332;p11"/>
          <p:cNvGraphicFramePr/>
          <p:nvPr/>
        </p:nvGraphicFramePr>
        <p:xfrm>
          <a:off x="483125" y="2632463"/>
          <a:ext cx="3000000" cy="3000000"/>
        </p:xfrm>
        <a:graphic>
          <a:graphicData uri="http://schemas.openxmlformats.org/drawingml/2006/table">
            <a:tbl>
              <a:tblPr>
                <a:noFill/>
                <a:tableStyleId>{5D8A88BA-7E2D-4C19-BD17-166DAF20B2C7}</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rgbClr val="000000"/>
                        </a:buClr>
                        <a:buSzPts val="2100"/>
                        <a:buFont typeface="Arial"/>
                        <a:buNone/>
                      </a:pPr>
                      <a:r>
                        <a:rPr lang="en-US" sz="2100" b="1" u="none" strike="noStrike" cap="none">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demandez à chaque membre de votre Cercle de mettre le groupe à jour sur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a:solidFill>
                            <a:schemeClr val="dk1"/>
                          </a:solidFill>
                          <a:latin typeface="Montserrat"/>
                          <a:ea typeface="Montserrat"/>
                          <a:cs typeface="Montserrat"/>
                          <a:sym typeface="Montserrat"/>
                        </a:rPr>
                        <a:t>leurs Actions concrètes de la dernière session, semaine 1 : Parrainage et développement de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a:solidFill>
                            <a:schemeClr val="dk1"/>
                          </a:solidFill>
                          <a:latin typeface="Montserrat"/>
                          <a:ea typeface="Montserrat"/>
                          <a:cs typeface="Montserrat"/>
                          <a:sym typeface="Montserrat"/>
                        </a:rPr>
                        <a:t>carrière. Votre « Action concrète » est un engagement tangible que vous avez pris lors de votre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a:solidFill>
                            <a:schemeClr val="dk1"/>
                          </a:solidFill>
                          <a:latin typeface="Montserrat"/>
                          <a:ea typeface="Montserrat"/>
                          <a:cs typeface="Montserrat"/>
                          <a:sym typeface="Montserrat"/>
                        </a:rPr>
                        <a:t>dernière réunion de Cercle. (1 minute par membre)</a:t>
                      </a:r>
                      <a:endParaRPr sz="210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33" name="Google Shape;333;p11"/>
          <p:cNvGraphicFramePr/>
          <p:nvPr/>
        </p:nvGraphicFramePr>
        <p:xfrm>
          <a:off x="483125" y="7691175"/>
          <a:ext cx="3000000" cy="3000000"/>
        </p:xfrm>
        <a:graphic>
          <a:graphicData uri="http://schemas.openxmlformats.org/drawingml/2006/table">
            <a:tbl>
              <a:tblPr>
                <a:noFill/>
                <a:tableStyleId>{5D8A88BA-7E2D-4C19-BD17-166DAF20B2C7}</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rgbClr val="000000"/>
                        </a:buClr>
                        <a:buSzPts val="2299"/>
                        <a:buFont typeface="Arial"/>
                        <a:buNone/>
                      </a:pPr>
                      <a:r>
                        <a:rPr lang="en-US" sz="2299" b="1" u="none" strike="noStrike" cap="none">
                          <a:solidFill>
                            <a:schemeClr val="dk1"/>
                          </a:solidFill>
                          <a:latin typeface="Montserrat"/>
                          <a:ea typeface="Montserrat"/>
                          <a:cs typeface="Montserrat"/>
                          <a:sym typeface="Montserrat"/>
                        </a:rPr>
                        <a:t>Instructions :</a:t>
                      </a:r>
                      <a:r>
                        <a:rPr lang="en-US" sz="2299" u="none" strike="noStrike" cap="none">
                          <a:solidFill>
                            <a:schemeClr val="dk1"/>
                          </a:solidFill>
                          <a:latin typeface="Montserrat"/>
                          <a:ea typeface="Montserrat"/>
                          <a:cs typeface="Montserrat"/>
                          <a:sym typeface="Montserrat"/>
                        </a:rPr>
                        <a:t> </a:t>
                      </a:r>
                      <a:r>
                        <a:rPr lang="en-US" sz="2250">
                          <a:solidFill>
                            <a:schemeClr val="dk1"/>
                          </a:solidFill>
                          <a:latin typeface="Montserrat"/>
                          <a:ea typeface="Montserrat"/>
                          <a:cs typeface="Montserrat"/>
                          <a:sym typeface="Montserrat"/>
                        </a:rPr>
                        <a:t>visionnez la conférence TEDTalk de Simon Sinek « Why Good Leaders Make You Feel Safe » (sous-titres en français disponibles). Pendant ce visionnement, réfléchissez à vos propres expériences de travail dans des environnements où vous vous êtes senti en sécurité et dans d'autres où vous ne vous êtes pas senti en sécurité. Réfléchissez également à vos propres comportements et à la façon dont vous contribuez à créer un environnement psychologiquement plus sûr pour les autres.</a:t>
                      </a:r>
                      <a:endParaRPr sz="225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4" name="Google Shape;334;p11"/>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24995" r="-2499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2"/>
          <p:cNvPicPr preferRelativeResize="0"/>
          <p:nvPr/>
        </p:nvPicPr>
        <p:blipFill rotWithShape="1">
          <a:blip r:embed="rId3">
            <a:alphaModFix/>
          </a:blip>
          <a:srcRect/>
          <a:stretch/>
        </p:blipFill>
        <p:spPr>
          <a:xfrm>
            <a:off x="0" y="7373825"/>
            <a:ext cx="6069125" cy="2913175"/>
          </a:xfrm>
          <a:prstGeom prst="rect">
            <a:avLst/>
          </a:prstGeom>
          <a:noFill/>
          <a:ln>
            <a:noFill/>
          </a:ln>
        </p:spPr>
      </p:pic>
      <p:sp>
        <p:nvSpPr>
          <p:cNvPr id="344" name="Google Shape;344;p12"/>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12"/>
          <p:cNvSpPr txBox="1"/>
          <p:nvPr/>
        </p:nvSpPr>
        <p:spPr>
          <a:xfrm>
            <a:off x="483118" y="1520034"/>
            <a:ext cx="16978500" cy="160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 </a:t>
            </a:r>
            <a:r>
              <a:rPr lang="en-US" sz="3150" b="1">
                <a:solidFill>
                  <a:schemeClr val="dk1"/>
                </a:solidFill>
                <a:latin typeface="Montserrat"/>
                <a:ea typeface="Montserrat"/>
                <a:cs typeface="Montserrat"/>
                <a:sym typeface="Montserrat"/>
              </a:rPr>
              <a:t>Activité éducative : Participez, laissez-vous inspirer et ajoutez des outils à votre trousse</a:t>
            </a:r>
            <a:endParaRPr sz="315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(22 minutes)</a:t>
            </a:r>
            <a:endParaRPr sz="1400" b="0" i="0" u="none" strike="noStrike" cap="none">
              <a:solidFill>
                <a:srgbClr val="000000"/>
              </a:solidFill>
              <a:latin typeface="Arial"/>
              <a:ea typeface="Arial"/>
              <a:cs typeface="Arial"/>
              <a:sym typeface="Arial"/>
            </a:endParaRPr>
          </a:p>
        </p:txBody>
      </p:sp>
      <p:sp>
        <p:nvSpPr>
          <p:cNvPr id="346" name="Google Shape;346;p12"/>
          <p:cNvSpPr/>
          <p:nvPr/>
        </p:nvSpPr>
        <p:spPr>
          <a:xfrm>
            <a:off x="3299504" y="20585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12"/>
          <p:cNvSpPr/>
          <p:nvPr/>
        </p:nvSpPr>
        <p:spPr>
          <a:xfrm>
            <a:off x="11519591" y="3163882"/>
            <a:ext cx="6094418" cy="6094418"/>
          </a:xfrm>
          <a:custGeom>
            <a:avLst/>
            <a:gdLst/>
            <a:ahLst/>
            <a:cxnLst/>
            <a:rect l="l" t="t" r="r" b="b"/>
            <a:pathLst>
              <a:path w="8125891" h="8125891" extrusionOk="0">
                <a:moveTo>
                  <a:pt x="0" y="0"/>
                </a:moveTo>
                <a:lnTo>
                  <a:pt x="8125891" y="0"/>
                </a:lnTo>
                <a:lnTo>
                  <a:pt x="8125891" y="8125891"/>
                </a:lnTo>
                <a:lnTo>
                  <a:pt x="0" y="812589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12"/>
          <p:cNvSpPr/>
          <p:nvPr/>
        </p:nvSpPr>
        <p:spPr>
          <a:xfrm>
            <a:off x="5169477" y="7381662"/>
            <a:ext cx="5636866" cy="1592415"/>
          </a:xfrm>
          <a:custGeom>
            <a:avLst/>
            <a:gdLst/>
            <a:ahLst/>
            <a:cxnLst/>
            <a:rect l="l" t="t" r="r" b="b"/>
            <a:pathLst>
              <a:path w="5636866" h="1592415" extrusionOk="0">
                <a:moveTo>
                  <a:pt x="0" y="0"/>
                </a:moveTo>
                <a:lnTo>
                  <a:pt x="5636866" y="0"/>
                </a:lnTo>
                <a:lnTo>
                  <a:pt x="5636866" y="1592414"/>
                </a:lnTo>
                <a:lnTo>
                  <a:pt x="0" y="1592414"/>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12"/>
          <p:cNvSpPr txBox="1"/>
          <p:nvPr/>
        </p:nvSpPr>
        <p:spPr>
          <a:xfrm>
            <a:off x="483125" y="3467850"/>
            <a:ext cx="111582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2.1 </a:t>
            </a:r>
            <a:r>
              <a:rPr lang="en-US" sz="3150" b="1">
                <a:solidFill>
                  <a:schemeClr val="dk1"/>
                </a:solidFill>
                <a:latin typeface="Montserrat"/>
                <a:ea typeface="Montserrat"/>
                <a:cs typeface="Montserrat"/>
                <a:sym typeface="Montserrat"/>
              </a:rPr>
              <a:t>Vidéo : « Why Good Leaders Make You Feel Safe »</a:t>
            </a:r>
            <a:endParaRPr sz="315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(12 minutes)</a:t>
            </a:r>
            <a:endParaRPr sz="1400" b="0" i="0" u="none" strike="noStrike" cap="none">
              <a:solidFill>
                <a:srgbClr val="000000"/>
              </a:solidFill>
              <a:latin typeface="Arial"/>
              <a:ea typeface="Arial"/>
              <a:cs typeface="Arial"/>
              <a:sym typeface="Arial"/>
            </a:endParaRPr>
          </a:p>
        </p:txBody>
      </p:sp>
      <p:sp>
        <p:nvSpPr>
          <p:cNvPr id="350" name="Google Shape;350;p12"/>
          <p:cNvSpPr txBox="1"/>
          <p:nvPr/>
        </p:nvSpPr>
        <p:spPr>
          <a:xfrm>
            <a:off x="1360981" y="6396308"/>
            <a:ext cx="8038800" cy="609000"/>
          </a:xfrm>
          <a:prstGeom prst="rect">
            <a:avLst/>
          </a:prstGeom>
          <a:noFill/>
          <a:ln>
            <a:noFill/>
          </a:ln>
        </p:spPr>
        <p:txBody>
          <a:bodyPr spcFirstLastPara="1" wrap="square" lIns="0" tIns="0" rIns="0" bIns="0" anchor="t" anchorCtr="0">
            <a:spAutoFit/>
          </a:bodyPr>
          <a:lstStyle/>
          <a:p>
            <a:pPr marL="0" lvl="0" indent="0" algn="ctr" rtl="0">
              <a:lnSpc>
                <a:spcPct val="140015"/>
              </a:lnSpc>
              <a:spcBef>
                <a:spcPts val="0"/>
              </a:spcBef>
              <a:spcAft>
                <a:spcPts val="0"/>
              </a:spcAft>
              <a:buClr>
                <a:schemeClr val="dk1"/>
              </a:buClr>
              <a:buSzPts val="1100"/>
              <a:buFont typeface="Arial"/>
              <a:buNone/>
            </a:pPr>
            <a:r>
              <a:rPr lang="en-US" sz="3956">
                <a:latin typeface="Montserrat"/>
                <a:ea typeface="Montserrat"/>
                <a:cs typeface="Montserrat"/>
                <a:sym typeface="Montserrat"/>
              </a:rPr>
              <a:t>Suivez la transcription</a:t>
            </a:r>
            <a:endParaRPr sz="3956">
              <a:latin typeface="Montserrat"/>
              <a:ea typeface="Montserrat"/>
              <a:cs typeface="Montserrat"/>
              <a:sym typeface="Montserrat"/>
            </a:endParaRPr>
          </a:p>
        </p:txBody>
      </p:sp>
      <p:graphicFrame>
        <p:nvGraphicFramePr>
          <p:cNvPr id="351" name="Google Shape;351;p12"/>
          <p:cNvGraphicFramePr/>
          <p:nvPr/>
        </p:nvGraphicFramePr>
        <p:xfrm>
          <a:off x="483125" y="4838525"/>
          <a:ext cx="3000000" cy="3000000"/>
        </p:xfrm>
        <a:graphic>
          <a:graphicData uri="http://schemas.openxmlformats.org/drawingml/2006/table">
            <a:tbl>
              <a:tblPr>
                <a:noFill/>
                <a:tableStyleId>{5D8A88BA-7E2D-4C19-BD17-166DAF20B2C7}</a:tableStyleId>
              </a:tblPr>
              <a:tblGrid>
                <a:gridCol w="108057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00"/>
                        <a:buFont typeface="Arial"/>
                        <a:buNone/>
                      </a:pPr>
                      <a:r>
                        <a:rPr lang="en-US" sz="2100" b="1" u="none" strike="noStrike" cap="none">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Regarder le Ted Talk de Simon Sinek</a:t>
                      </a:r>
                      <a:r>
                        <a:rPr lang="en-US" sz="2100" u="none" strike="noStrike" cap="none">
                          <a:solidFill>
                            <a:schemeClr val="dk1"/>
                          </a:solidFill>
                          <a:latin typeface="Montserrat"/>
                          <a:ea typeface="Montserrat"/>
                          <a:cs typeface="Montserrat"/>
                          <a:sym typeface="Montserrat"/>
                        </a:rPr>
                        <a:t> </a:t>
                      </a:r>
                      <a:r>
                        <a:rPr lang="en-US" sz="2100">
                          <a:solidFill>
                            <a:schemeClr val="dk1"/>
                          </a:solidFill>
                          <a:latin typeface="Montserrat"/>
                          <a:ea typeface="Montserrat"/>
                          <a:cs typeface="Montserrat"/>
                          <a:sym typeface="Montserrat"/>
                        </a:rPr>
                        <a:t>« Why Good Leaders Make You Feel Safe »</a:t>
                      </a:r>
                      <a:endParaRPr sz="2100" u="none" strike="noStrike" cap="none">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2" name="Online Media 1" descr="Simon Sinek: Why good leaders make you feel safe">
            <a:hlinkClick r:id="" action="ppaction://media"/>
            <a:extLst>
              <a:ext uri="{FF2B5EF4-FFF2-40B4-BE49-F238E27FC236}">
                <a16:creationId xmlns:a16="http://schemas.microsoft.com/office/drawing/2014/main" id="{7C735B1F-881A-0503-D7FB-7320E5C784B0}"/>
              </a:ext>
            </a:extLst>
          </p:cNvPr>
          <p:cNvPicPr>
            <a:picLocks noRot="1" noChangeAspect="1"/>
          </p:cNvPicPr>
          <p:nvPr>
            <a:videoFile r:link="rId1"/>
          </p:nvPr>
        </p:nvPicPr>
        <p:blipFill>
          <a:blip r:embed="rId4"/>
          <a:stretch>
            <a:fillRect/>
          </a:stretch>
        </p:blipFill>
        <p:spPr>
          <a:xfrm>
            <a:off x="385010" y="200927"/>
            <a:ext cx="17517979" cy="9885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14"/>
          <p:cNvPicPr preferRelativeResize="0"/>
          <p:nvPr/>
        </p:nvPicPr>
        <p:blipFill rotWithShape="1">
          <a:blip r:embed="rId3">
            <a:alphaModFix/>
          </a:blip>
          <a:srcRect/>
          <a:stretch/>
        </p:blipFill>
        <p:spPr>
          <a:xfrm>
            <a:off x="0" y="7373825"/>
            <a:ext cx="6069125" cy="2913175"/>
          </a:xfrm>
          <a:prstGeom prst="rect">
            <a:avLst/>
          </a:prstGeom>
          <a:noFill/>
          <a:ln>
            <a:noFill/>
          </a:ln>
        </p:spPr>
      </p:pic>
      <p:sp>
        <p:nvSpPr>
          <p:cNvPr id="366" name="Google Shape;366;p1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p14"/>
          <p:cNvSpPr/>
          <p:nvPr/>
        </p:nvSpPr>
        <p:spPr>
          <a:xfrm>
            <a:off x="12873269" y="5679408"/>
            <a:ext cx="3955815" cy="3955815"/>
          </a:xfrm>
          <a:custGeom>
            <a:avLst/>
            <a:gdLst/>
            <a:ahLst/>
            <a:cxnLst/>
            <a:rect l="l" t="t" r="r" b="b"/>
            <a:pathLst>
              <a:path w="5274420" h="5274420" extrusionOk="0">
                <a:moveTo>
                  <a:pt x="0" y="0"/>
                </a:moveTo>
                <a:lnTo>
                  <a:pt x="5274420" y="0"/>
                </a:lnTo>
                <a:lnTo>
                  <a:pt x="5274420" y="5274420"/>
                </a:lnTo>
                <a:lnTo>
                  <a:pt x="0" y="52744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4"/>
          <p:cNvSpPr/>
          <p:nvPr/>
        </p:nvSpPr>
        <p:spPr>
          <a:xfrm>
            <a:off x="6873469" y="8230776"/>
            <a:ext cx="4971491" cy="1404446"/>
          </a:xfrm>
          <a:custGeom>
            <a:avLst/>
            <a:gdLst/>
            <a:ahLst/>
            <a:cxnLst/>
            <a:rect l="l" t="t" r="r" b="b"/>
            <a:pathLst>
              <a:path w="4971491" h="1404446" extrusionOk="0">
                <a:moveTo>
                  <a:pt x="0" y="0"/>
                </a:moveTo>
                <a:lnTo>
                  <a:pt x="4971491" y="0"/>
                </a:lnTo>
                <a:lnTo>
                  <a:pt x="4971491" y="1404447"/>
                </a:lnTo>
                <a:lnTo>
                  <a:pt x="0" y="140444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14"/>
          <p:cNvSpPr txBox="1"/>
          <p:nvPr/>
        </p:nvSpPr>
        <p:spPr>
          <a:xfrm>
            <a:off x="877328" y="1520025"/>
            <a:ext cx="129597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2.2 </a:t>
            </a:r>
            <a:r>
              <a:rPr lang="en-US" sz="3150" b="1">
                <a:solidFill>
                  <a:schemeClr val="dk1"/>
                </a:solidFill>
                <a:latin typeface="Montserrat"/>
                <a:ea typeface="Montserrat"/>
                <a:cs typeface="Montserrat"/>
                <a:sym typeface="Montserrat"/>
              </a:rPr>
              <a:t>Discussion en groupe : Partager vos connaissances</a:t>
            </a:r>
            <a:endParaRPr sz="315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sp>
        <p:nvSpPr>
          <p:cNvPr id="370" name="Google Shape;370;p14"/>
          <p:cNvSpPr txBox="1"/>
          <p:nvPr/>
        </p:nvSpPr>
        <p:spPr>
          <a:xfrm>
            <a:off x="877316" y="5109325"/>
            <a:ext cx="11996100" cy="292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100" b="1">
                <a:latin typeface="Montserrat"/>
                <a:ea typeface="Montserrat"/>
                <a:cs typeface="Montserrat"/>
                <a:sym typeface="Montserrat"/>
              </a:rPr>
              <a:t>Vous souhaitez en savoir plus sur le leadership inclusif ?</a:t>
            </a:r>
            <a:endParaRPr sz="2100" b="1">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endParaRPr sz="21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100">
                <a:latin typeface="Montserrat"/>
                <a:ea typeface="Montserrat"/>
                <a:cs typeface="Montserrat"/>
                <a:sym typeface="Montserrat"/>
              </a:rPr>
              <a:t>L'équipe du programme nous recommande de poursuivre notre apprentissage après le Cercle en regardant le Ted Talk « We Need Leaders Who Boldly Champion Inclusion » (Nous avons besoin de leaders qui défendent audacieusement l'inclusion). June Sarpong nous fait réfléchir à la manière dont nous pouvons perturber le statu quo en devenant des leaders inclusifs. Nous pouvons cultiver un sentiment de sécurité au sein des équipes et entre collègues en dirigeant avec compassion, attention, patience et compréhension. </a:t>
            </a:r>
            <a:endParaRPr sz="2100">
              <a:latin typeface="Montserrat"/>
              <a:ea typeface="Montserrat"/>
              <a:cs typeface="Montserrat"/>
              <a:sym typeface="Montserrat"/>
            </a:endParaRPr>
          </a:p>
        </p:txBody>
      </p:sp>
      <p:graphicFrame>
        <p:nvGraphicFramePr>
          <p:cNvPr id="371" name="Google Shape;371;p14"/>
          <p:cNvGraphicFramePr/>
          <p:nvPr/>
        </p:nvGraphicFramePr>
        <p:xfrm>
          <a:off x="877325" y="2759338"/>
          <a:ext cx="3000000" cy="3000000"/>
        </p:xfrm>
        <a:graphic>
          <a:graphicData uri="http://schemas.openxmlformats.org/drawingml/2006/table">
            <a:tbl>
              <a:tblPr>
                <a:noFill/>
                <a:tableStyleId>{5D8A88BA-7E2D-4C19-BD17-166DAF20B2C7}</a:tableStyleId>
              </a:tblPr>
              <a:tblGrid>
                <a:gridCol w="1491345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99"/>
                        <a:buFont typeface="Arial"/>
                        <a:buNone/>
                      </a:pPr>
                      <a:r>
                        <a:rPr lang="en-US" sz="2150" b="1" u="none" strike="noStrike" cap="none">
                          <a:solidFill>
                            <a:schemeClr val="dk1"/>
                          </a:solidFill>
                          <a:latin typeface="Montserrat"/>
                          <a:ea typeface="Montserrat"/>
                          <a:cs typeface="Montserrat"/>
                          <a:sym typeface="Montserrat"/>
                        </a:rPr>
                        <a:t>Instructions :</a:t>
                      </a:r>
                      <a:r>
                        <a:rPr lang="en-US" sz="2150" u="none" strike="noStrike" cap="none">
                          <a:solidFill>
                            <a:schemeClr val="dk1"/>
                          </a:solidFill>
                          <a:latin typeface="Montserrat"/>
                          <a:ea typeface="Montserrat"/>
                          <a:cs typeface="Montserrat"/>
                          <a:sym typeface="Montserrat"/>
                        </a:rPr>
                        <a:t> </a:t>
                      </a:r>
                      <a:r>
                        <a:rPr lang="en-US" sz="2150">
                          <a:solidFill>
                            <a:schemeClr val="dk1"/>
                          </a:solidFill>
                          <a:latin typeface="Montserrat"/>
                          <a:ea typeface="Montserrat"/>
                          <a:cs typeface="Montserrat"/>
                          <a:sym typeface="Montserrat"/>
                        </a:rPr>
                        <a:t>partagez un point clé de la vidéo  « Why Good Leaders Make You Feel Safe. » </a:t>
                      </a:r>
                      <a:endParaRPr sz="21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199"/>
                        <a:buFont typeface="Arial"/>
                        <a:buNone/>
                      </a:pPr>
                      <a:r>
                        <a:rPr lang="en-US" sz="2150">
                          <a:solidFill>
                            <a:schemeClr val="dk1"/>
                          </a:solidFill>
                          <a:latin typeface="Montserrat"/>
                          <a:ea typeface="Montserrat"/>
                          <a:cs typeface="Montserrat"/>
                          <a:sym typeface="Montserrat"/>
                        </a:rPr>
                        <a:t>(1 minute par membre)</a:t>
                      </a:r>
                      <a:endParaRPr sz="2150" u="none" strike="noStrike" cap="none">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2" name="Google Shape;372;p14"/>
          <p:cNvSpPr/>
          <p:nvPr/>
        </p:nvSpPr>
        <p:spPr>
          <a:xfrm>
            <a:off x="13837143" y="618008"/>
            <a:ext cx="3573541" cy="4663675"/>
          </a:xfrm>
          <a:custGeom>
            <a:avLst/>
            <a:gdLst/>
            <a:ahLst/>
            <a:cxnLst/>
            <a:rect l="l" t="t" r="r" b="b"/>
            <a:pathLst>
              <a:path w="3573541" h="4663675" extrusionOk="0">
                <a:moveTo>
                  <a:pt x="0" y="0"/>
                </a:moveTo>
                <a:lnTo>
                  <a:pt x="3573541" y="0"/>
                </a:lnTo>
                <a:lnTo>
                  <a:pt x="3573541" y="4663674"/>
                </a:lnTo>
                <a:lnTo>
                  <a:pt x="0" y="4663674"/>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g2d3c4b11bdb_3_15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82" name="Google Shape;382;g2d3c4b11bdb_3_153"/>
          <p:cNvSpPr/>
          <p:nvPr/>
        </p:nvSpPr>
        <p:spPr>
          <a:xfrm>
            <a:off x="5490872" y="4926212"/>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4">
              <a:alphaModFix amt="75000"/>
            </a:blip>
            <a:stretch>
              <a:fillRect/>
            </a:stretch>
          </a:blipFill>
          <a:ln>
            <a:noFill/>
          </a:ln>
        </p:spPr>
        <p:txBody>
          <a:bodyPr/>
          <a:lstStyle/>
          <a:p>
            <a:endParaRPr lang="en-US"/>
          </a:p>
        </p:txBody>
      </p:sp>
      <p:sp>
        <p:nvSpPr>
          <p:cNvPr id="383" name="Google Shape;383;g2d3c4b11bdb_3_153"/>
          <p:cNvSpPr/>
          <p:nvPr/>
        </p:nvSpPr>
        <p:spPr>
          <a:xfrm>
            <a:off x="5405147" y="4821437"/>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5">
              <a:alphaModFix/>
            </a:blip>
            <a:stretch>
              <a:fillRect/>
            </a:stretch>
          </a:blipFill>
          <a:ln>
            <a:noFill/>
          </a:ln>
        </p:spPr>
        <p:txBody>
          <a:bodyPr/>
          <a:lstStyle/>
          <a:p>
            <a:endParaRPr lang="en-US"/>
          </a:p>
        </p:txBody>
      </p:sp>
      <p:grpSp>
        <p:nvGrpSpPr>
          <p:cNvPr id="384" name="Google Shape;384;g2d3c4b11bdb_3_153"/>
          <p:cNvGrpSpPr/>
          <p:nvPr/>
        </p:nvGrpSpPr>
        <p:grpSpPr>
          <a:xfrm>
            <a:off x="690024" y="925712"/>
            <a:ext cx="16907952" cy="3670688"/>
            <a:chOff x="690024" y="925712"/>
            <a:chExt cx="16907952" cy="3670688"/>
          </a:xfrm>
        </p:grpSpPr>
        <p:sp>
          <p:nvSpPr>
            <p:cNvPr id="385" name="Google Shape;385;g2d3c4b11bdb_3_153"/>
            <p:cNvSpPr/>
            <p:nvPr/>
          </p:nvSpPr>
          <p:spPr>
            <a:xfrm>
              <a:off x="13980373" y="925712"/>
              <a:ext cx="3617603" cy="3002610"/>
            </a:xfrm>
            <a:custGeom>
              <a:avLst/>
              <a:gdLst/>
              <a:ahLst/>
              <a:cxnLst/>
              <a:rect l="l" t="t" r="r" b="b"/>
              <a:pathLst>
                <a:path w="3617603" h="3002610" extrusionOk="0">
                  <a:moveTo>
                    <a:pt x="0" y="0"/>
                  </a:moveTo>
                  <a:lnTo>
                    <a:pt x="3617603" y="0"/>
                  </a:lnTo>
                  <a:lnTo>
                    <a:pt x="3617603" y="3002611"/>
                  </a:lnTo>
                  <a:lnTo>
                    <a:pt x="0" y="3002611"/>
                  </a:lnTo>
                  <a:lnTo>
                    <a:pt x="0" y="0"/>
                  </a:lnTo>
                  <a:close/>
                </a:path>
              </a:pathLst>
            </a:custGeom>
            <a:blipFill rotWithShape="1">
              <a:blip r:embed="rId6">
                <a:alphaModFix/>
              </a:blip>
              <a:stretch>
                <a:fillRect/>
              </a:stretch>
            </a:blipFill>
            <a:ln>
              <a:noFill/>
            </a:ln>
          </p:spPr>
          <p:txBody>
            <a:bodyPr/>
            <a:lstStyle/>
            <a:p>
              <a:endParaRPr lang="en-US"/>
            </a:p>
          </p:txBody>
        </p:sp>
        <p:grpSp>
          <p:nvGrpSpPr>
            <p:cNvPr id="386" name="Google Shape;386;g2d3c4b11bdb_3_153"/>
            <p:cNvGrpSpPr/>
            <p:nvPr/>
          </p:nvGrpSpPr>
          <p:grpSpPr>
            <a:xfrm>
              <a:off x="690024" y="1150465"/>
              <a:ext cx="16907850" cy="3445935"/>
              <a:chOff x="0" y="-66675"/>
              <a:chExt cx="22543800" cy="4594580"/>
            </a:xfrm>
          </p:grpSpPr>
          <p:sp>
            <p:nvSpPr>
              <p:cNvPr id="387" name="Google Shape;387;g2d3c4b11bdb_3_153"/>
              <p:cNvSpPr txBox="1"/>
              <p:nvPr/>
            </p:nvSpPr>
            <p:spPr>
              <a:xfrm>
                <a:off x="0" y="-66675"/>
                <a:ext cx="12028800" cy="831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050"/>
                  <a:buFont typeface="Arial"/>
                  <a:buNone/>
                </a:pPr>
                <a:r>
                  <a:rPr lang="en-US" sz="4050" b="1">
                    <a:latin typeface="Montserrat"/>
                    <a:ea typeface="Montserrat"/>
                    <a:cs typeface="Montserrat"/>
                    <a:sym typeface="Montserrat"/>
                  </a:rPr>
                  <a:t>Votre santé est primordiale !</a:t>
                </a:r>
                <a:endParaRPr sz="1400" b="0" i="0" u="none" strike="noStrike" cap="none">
                  <a:solidFill>
                    <a:srgbClr val="000000"/>
                  </a:solidFill>
                  <a:latin typeface="Arial"/>
                  <a:ea typeface="Arial"/>
                  <a:cs typeface="Arial"/>
                  <a:sym typeface="Arial"/>
                </a:endParaRPr>
              </a:p>
            </p:txBody>
          </p:sp>
          <p:sp>
            <p:nvSpPr>
              <p:cNvPr id="388" name="Google Shape;388;g2d3c4b11bdb_3_153"/>
              <p:cNvSpPr txBox="1"/>
              <p:nvPr/>
            </p:nvSpPr>
            <p:spPr>
              <a:xfrm>
                <a:off x="0" y="1057505"/>
                <a:ext cx="22543800" cy="3470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Avant de passer à l'activité suivante, prenez une pause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de 5 minutes pour vos corps et vos esprits. Buvez de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l'eau, allez aux toilettes, faites des étirements - tout ce dont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vous avez besoin !</a:t>
                </a:r>
                <a:endParaRPr sz="38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1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98" name="Google Shape;398;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16"/>
          <p:cNvSpPr txBox="1"/>
          <p:nvPr/>
        </p:nvSpPr>
        <p:spPr>
          <a:xfrm>
            <a:off x="421587" y="1520034"/>
            <a:ext cx="12154800" cy="160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3. </a:t>
            </a:r>
            <a:r>
              <a:rPr lang="en-US" sz="3150" b="1">
                <a:solidFill>
                  <a:schemeClr val="dk1"/>
                </a:solidFill>
                <a:latin typeface="Montserrat"/>
                <a:ea typeface="Montserrat"/>
                <a:cs typeface="Montserrat"/>
                <a:sym typeface="Montserrat"/>
              </a:rPr>
              <a:t>Activité de groupe : Faire des discours narratifs et du réseautage : Partager, apprendre et se connecter</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a:t>
            </a:r>
            <a:r>
              <a:rPr lang="en-US" sz="3156" b="1">
                <a:latin typeface="Montserrat"/>
                <a:ea typeface="Montserrat"/>
                <a:cs typeface="Montserrat"/>
                <a:sym typeface="Montserrat"/>
              </a:rPr>
              <a:t>4</a:t>
            </a:r>
            <a:r>
              <a:rPr lang="en-US" sz="3156" b="1" i="0" u="none" strike="noStrike" cap="none">
                <a:solidFill>
                  <a:srgbClr val="000000"/>
                </a:solidFill>
                <a:latin typeface="Montserrat"/>
                <a:ea typeface="Montserrat"/>
                <a:cs typeface="Montserrat"/>
                <a:sym typeface="Montserrat"/>
              </a:rPr>
              <a:t> minutes)</a:t>
            </a:r>
            <a:endParaRPr sz="1400" b="0" i="0" u="none" strike="noStrike" cap="none">
              <a:solidFill>
                <a:srgbClr val="000000"/>
              </a:solidFill>
              <a:latin typeface="Arial"/>
              <a:ea typeface="Arial"/>
              <a:cs typeface="Arial"/>
              <a:sym typeface="Arial"/>
            </a:endParaRPr>
          </a:p>
        </p:txBody>
      </p:sp>
      <p:sp>
        <p:nvSpPr>
          <p:cNvPr id="400" name="Google Shape;400;p16"/>
          <p:cNvSpPr/>
          <p:nvPr/>
        </p:nvSpPr>
        <p:spPr>
          <a:xfrm>
            <a:off x="29984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6"/>
          <p:cNvSpPr txBox="1"/>
          <p:nvPr/>
        </p:nvSpPr>
        <p:spPr>
          <a:xfrm>
            <a:off x="421570" y="3593325"/>
            <a:ext cx="9699000" cy="4848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1000"/>
              </a:spcBef>
              <a:spcAft>
                <a:spcPts val="0"/>
              </a:spcAft>
              <a:buClr>
                <a:schemeClr val="dk1"/>
              </a:buClr>
              <a:buSzPts val="1100"/>
              <a:buFont typeface="Arial"/>
              <a:buNone/>
            </a:pPr>
            <a:r>
              <a:rPr lang="en-US" sz="3150" b="1">
                <a:solidFill>
                  <a:schemeClr val="dk1"/>
                </a:solidFill>
                <a:latin typeface="Montserrat"/>
                <a:ea typeface="Montserrat"/>
                <a:cs typeface="Montserrat"/>
                <a:sym typeface="Montserrat"/>
              </a:rPr>
              <a:t>Liste de contrôle : Favoriser l’inclusion</a:t>
            </a:r>
            <a:endParaRPr sz="3150" b="1" i="0" u="none" strike="noStrike" cap="none">
              <a:solidFill>
                <a:srgbClr val="000000"/>
              </a:solidFill>
              <a:latin typeface="Montserrat"/>
              <a:ea typeface="Montserrat"/>
              <a:cs typeface="Montserrat"/>
              <a:sym typeface="Montserrat"/>
            </a:endParaRPr>
          </a:p>
        </p:txBody>
      </p:sp>
      <p:graphicFrame>
        <p:nvGraphicFramePr>
          <p:cNvPr id="402" name="Google Shape;402;p16"/>
          <p:cNvGraphicFramePr/>
          <p:nvPr/>
        </p:nvGraphicFramePr>
        <p:xfrm>
          <a:off x="421575" y="4824225"/>
          <a:ext cx="3000000" cy="3000000"/>
        </p:xfrm>
        <a:graphic>
          <a:graphicData uri="http://schemas.openxmlformats.org/drawingml/2006/table">
            <a:tbl>
              <a:tblPr>
                <a:noFill/>
                <a:tableStyleId>{5D8A88BA-7E2D-4C19-BD17-166DAF20B2C7}</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99"/>
                        <a:buFont typeface="Arial"/>
                        <a:buNone/>
                      </a:pPr>
                      <a:r>
                        <a:rPr lang="en-US" sz="2150" b="1" u="none" strike="noStrike" cap="none">
                          <a:solidFill>
                            <a:schemeClr val="dk1"/>
                          </a:solidFill>
                          <a:latin typeface="Montserrat"/>
                          <a:ea typeface="Montserrat"/>
                          <a:cs typeface="Montserrat"/>
                          <a:sym typeface="Montserrat"/>
                        </a:rPr>
                        <a:t>Instructions: </a:t>
                      </a:r>
                      <a:endParaRPr sz="2150" b="1"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199"/>
                        <a:buFont typeface="Arial"/>
                        <a:buNone/>
                      </a:pPr>
                      <a:endParaRPr sz="2150" u="none" strike="noStrike" cap="none">
                        <a:solidFill>
                          <a:schemeClr val="dk1"/>
                        </a:solidFill>
                        <a:latin typeface="Montserrat"/>
                        <a:ea typeface="Montserrat"/>
                        <a:cs typeface="Montserrat"/>
                        <a:sym typeface="Montserrat"/>
                      </a:endParaRPr>
                    </a:p>
                    <a:p>
                      <a:pPr marL="914400" marR="381635" lvl="1" indent="-365125" algn="l" rtl="0">
                        <a:lnSpc>
                          <a:spcPct val="115000"/>
                        </a:lnSpc>
                        <a:spcBef>
                          <a:spcPts val="100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Prenez 5 minutes pour examiner la liste de contrôle sur la page suivante. </a:t>
                      </a:r>
                      <a:endParaRPr sz="2150">
                        <a:solidFill>
                          <a:schemeClr val="dk1"/>
                        </a:solidFill>
                        <a:latin typeface="Montserrat"/>
                        <a:ea typeface="Montserrat"/>
                        <a:cs typeface="Montserrat"/>
                        <a:sym typeface="Montserrat"/>
                      </a:endParaRPr>
                    </a:p>
                    <a:p>
                      <a:pPr marL="914400" marR="381635" lvl="0" indent="0" algn="l" rtl="0">
                        <a:lnSpc>
                          <a:spcPct val="115000"/>
                        </a:lnSpc>
                        <a:spcBef>
                          <a:spcPts val="0"/>
                        </a:spcBef>
                        <a:spcAft>
                          <a:spcPts val="0"/>
                        </a:spcAft>
                        <a:buNone/>
                      </a:pPr>
                      <a:r>
                        <a:rPr lang="en-US" sz="2150">
                          <a:solidFill>
                            <a:schemeClr val="dk1"/>
                          </a:solidFill>
                          <a:latin typeface="Montserrat"/>
                          <a:ea typeface="Montserrat"/>
                          <a:cs typeface="Montserrat"/>
                          <a:sym typeface="Montserrat"/>
                        </a:rPr>
                        <a:t>Réfléchissez à la manière dont chaque point se rapporte à vous en tant qu'individu, à votre </a:t>
                      </a:r>
                      <a:endParaRPr sz="2150">
                        <a:solidFill>
                          <a:schemeClr val="dk1"/>
                        </a:solidFill>
                        <a:latin typeface="Montserrat"/>
                        <a:ea typeface="Montserrat"/>
                        <a:cs typeface="Montserrat"/>
                        <a:sym typeface="Montserrat"/>
                      </a:endParaRPr>
                    </a:p>
                    <a:p>
                      <a:pPr marL="914400" marR="381635" lvl="0" indent="0" algn="l" rtl="0">
                        <a:lnSpc>
                          <a:spcPct val="115000"/>
                        </a:lnSpc>
                        <a:spcBef>
                          <a:spcPts val="0"/>
                        </a:spcBef>
                        <a:spcAft>
                          <a:spcPts val="0"/>
                        </a:spcAft>
                        <a:buNone/>
                      </a:pPr>
                      <a:r>
                        <a:rPr lang="en-US" sz="2150">
                          <a:solidFill>
                            <a:schemeClr val="dk1"/>
                          </a:solidFill>
                          <a:latin typeface="Montserrat"/>
                          <a:ea typeface="Montserrat"/>
                          <a:cs typeface="Montserrat"/>
                          <a:sym typeface="Montserrat"/>
                        </a:rPr>
                        <a:t>équipe, à un responsable (passé ou présent) ou à votre organisation dans son ensemble.</a:t>
                      </a:r>
                      <a:endParaRPr sz="2150">
                        <a:solidFill>
                          <a:schemeClr val="dk1"/>
                        </a:solidFill>
                        <a:latin typeface="Montserrat"/>
                        <a:ea typeface="Montserrat"/>
                        <a:cs typeface="Montserrat"/>
                        <a:sym typeface="Montserrat"/>
                      </a:endParaRPr>
                    </a:p>
                    <a:p>
                      <a:pPr marL="914400" marR="381635" lvl="1" indent="-365125" algn="l" rtl="0">
                        <a:lnSpc>
                          <a:spcPct val="115000"/>
                        </a:lnSpc>
                        <a:spcBef>
                          <a:spcPts val="1475"/>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Cochez les éléments, comportements ou caractéristiques qui sont déjà en place et qui fonctionnent bien pour favoriser l'inclusion. Les zones non cochées mettent en évidence les défis à relever pour renforcer l'inclusion.</a:t>
                      </a:r>
                      <a:endParaRPr sz="2150">
                        <a:solidFill>
                          <a:schemeClr val="dk1"/>
                        </a:solidFill>
                        <a:latin typeface="Montserrat"/>
                        <a:ea typeface="Montserrat"/>
                        <a:cs typeface="Montserrat"/>
                        <a:sym typeface="Montserrat"/>
                      </a:endParaRPr>
                    </a:p>
                    <a:p>
                      <a:pPr marL="914400" marR="381635" lvl="1" indent="-365125" algn="l" rtl="0">
                        <a:lnSpc>
                          <a:spcPct val="115000"/>
                        </a:lnSpc>
                        <a:spcBef>
                          <a:spcPts val="114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Ensuite, prenez 1 minute par membre pour partager vos observations sur les comportements inclusifs que vous avez regardés. Y a-t-il des domaines qui fonctionnent bien? Quels domaines peuvent être améliorés?</a:t>
                      </a:r>
                      <a:endParaRPr sz="215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03" name="Google Shape;403;p16"/>
          <p:cNvSpPr/>
          <p:nvPr/>
        </p:nvSpPr>
        <p:spPr>
          <a:xfrm>
            <a:off x="13270082" y="1028700"/>
            <a:ext cx="4413525" cy="5551604"/>
          </a:xfrm>
          <a:custGeom>
            <a:avLst/>
            <a:gdLst/>
            <a:ahLst/>
            <a:cxnLst/>
            <a:rect l="l" t="t" r="r" b="b"/>
            <a:pathLst>
              <a:path w="4413525" h="5551604" extrusionOk="0">
                <a:moveTo>
                  <a:pt x="0" y="0"/>
                </a:moveTo>
                <a:lnTo>
                  <a:pt x="4413524" y="0"/>
                </a:lnTo>
                <a:lnTo>
                  <a:pt x="4413524" y="5551604"/>
                </a:lnTo>
                <a:lnTo>
                  <a:pt x="0" y="555160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17"/>
          <p:cNvPicPr preferRelativeResize="0"/>
          <p:nvPr/>
        </p:nvPicPr>
        <p:blipFill rotWithShape="1">
          <a:blip r:embed="rId3">
            <a:alphaModFix/>
          </a:blip>
          <a:srcRect/>
          <a:stretch/>
        </p:blipFill>
        <p:spPr>
          <a:xfrm flipH="1">
            <a:off x="15644875" y="7712700"/>
            <a:ext cx="6069125" cy="2913175"/>
          </a:xfrm>
          <a:prstGeom prst="rect">
            <a:avLst/>
          </a:prstGeom>
          <a:noFill/>
          <a:ln>
            <a:noFill/>
          </a:ln>
        </p:spPr>
      </p:pic>
      <p:grpSp>
        <p:nvGrpSpPr>
          <p:cNvPr id="413" name="Google Shape;413;p17"/>
          <p:cNvGrpSpPr/>
          <p:nvPr/>
        </p:nvGrpSpPr>
        <p:grpSpPr>
          <a:xfrm>
            <a:off x="1784237" y="1625365"/>
            <a:ext cx="15241590" cy="8501621"/>
            <a:chOff x="0" y="-162163"/>
            <a:chExt cx="20322120" cy="11335496"/>
          </a:xfrm>
        </p:grpSpPr>
        <p:grpSp>
          <p:nvGrpSpPr>
            <p:cNvPr id="414" name="Google Shape;414;p17"/>
            <p:cNvGrpSpPr/>
            <p:nvPr/>
          </p:nvGrpSpPr>
          <p:grpSpPr>
            <a:xfrm>
              <a:off x="10342964" y="-162163"/>
              <a:ext cx="421411" cy="634751"/>
              <a:chOff x="0" y="-38100"/>
              <a:chExt cx="75259" cy="113359"/>
            </a:xfrm>
          </p:grpSpPr>
          <p:sp>
            <p:nvSpPr>
              <p:cNvPr id="415" name="Google Shape;415;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6" name="Google Shape;416;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7" name="Google Shape;417;p17"/>
            <p:cNvGrpSpPr/>
            <p:nvPr/>
          </p:nvGrpSpPr>
          <p:grpSpPr>
            <a:xfrm>
              <a:off x="10342964" y="1312574"/>
              <a:ext cx="421411" cy="634751"/>
              <a:chOff x="0" y="-38100"/>
              <a:chExt cx="75259" cy="113359"/>
            </a:xfrm>
          </p:grpSpPr>
          <p:sp>
            <p:nvSpPr>
              <p:cNvPr id="418" name="Google Shape;418;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0" name="Google Shape;420;p17"/>
            <p:cNvGrpSpPr/>
            <p:nvPr/>
          </p:nvGrpSpPr>
          <p:grpSpPr>
            <a:xfrm>
              <a:off x="10342964" y="3694074"/>
              <a:ext cx="421411" cy="634751"/>
              <a:chOff x="0" y="-38100"/>
              <a:chExt cx="75259" cy="113359"/>
            </a:xfrm>
          </p:grpSpPr>
          <p:sp>
            <p:nvSpPr>
              <p:cNvPr id="421" name="Google Shape;421;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3" name="Google Shape;423;p17"/>
            <p:cNvGrpSpPr/>
            <p:nvPr/>
          </p:nvGrpSpPr>
          <p:grpSpPr>
            <a:xfrm>
              <a:off x="10342964" y="5157803"/>
              <a:ext cx="421411" cy="634751"/>
              <a:chOff x="0" y="-38100"/>
              <a:chExt cx="75259" cy="113359"/>
            </a:xfrm>
          </p:grpSpPr>
          <p:sp>
            <p:nvSpPr>
              <p:cNvPr id="424" name="Google Shape;424;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6" name="Google Shape;426;p17"/>
            <p:cNvSpPr/>
            <p:nvPr/>
          </p:nvSpPr>
          <p:spPr>
            <a:xfrm>
              <a:off x="10342964" y="6726273"/>
              <a:ext cx="421450" cy="421450"/>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7" name="Google Shape;427;p17"/>
            <p:cNvSpPr/>
            <p:nvPr/>
          </p:nvSpPr>
          <p:spPr>
            <a:xfrm>
              <a:off x="10342964" y="8211892"/>
              <a:ext cx="421450" cy="421450"/>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28" name="Google Shape;428;p17"/>
            <p:cNvGrpSpPr/>
            <p:nvPr/>
          </p:nvGrpSpPr>
          <p:grpSpPr>
            <a:xfrm>
              <a:off x="0" y="-162163"/>
              <a:ext cx="421411" cy="634751"/>
              <a:chOff x="0" y="-38100"/>
              <a:chExt cx="75259" cy="113359"/>
            </a:xfrm>
          </p:grpSpPr>
          <p:sp>
            <p:nvSpPr>
              <p:cNvPr id="429" name="Google Shape;429;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1" name="Google Shape;431;p17"/>
            <p:cNvGrpSpPr/>
            <p:nvPr/>
          </p:nvGrpSpPr>
          <p:grpSpPr>
            <a:xfrm>
              <a:off x="0" y="1783226"/>
              <a:ext cx="421411" cy="634751"/>
              <a:chOff x="0" y="-38100"/>
              <a:chExt cx="75259" cy="113359"/>
            </a:xfrm>
          </p:grpSpPr>
          <p:sp>
            <p:nvSpPr>
              <p:cNvPr id="432" name="Google Shape;432;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4" name="Google Shape;434;p17"/>
            <p:cNvGrpSpPr/>
            <p:nvPr/>
          </p:nvGrpSpPr>
          <p:grpSpPr>
            <a:xfrm>
              <a:off x="0" y="3246955"/>
              <a:ext cx="421411" cy="634751"/>
              <a:chOff x="0" y="-38100"/>
              <a:chExt cx="75259" cy="113359"/>
            </a:xfrm>
          </p:grpSpPr>
          <p:sp>
            <p:nvSpPr>
              <p:cNvPr id="435" name="Google Shape;435;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7" name="Google Shape;437;p17"/>
            <p:cNvGrpSpPr/>
            <p:nvPr/>
          </p:nvGrpSpPr>
          <p:grpSpPr>
            <a:xfrm>
              <a:off x="0" y="5306197"/>
              <a:ext cx="421641" cy="648834"/>
              <a:chOff x="0" y="68252"/>
              <a:chExt cx="75300" cy="115874"/>
            </a:xfrm>
          </p:grpSpPr>
          <p:sp>
            <p:nvSpPr>
              <p:cNvPr id="438" name="Google Shape;438;p17"/>
              <p:cNvSpPr/>
              <p:nvPr/>
            </p:nvSpPr>
            <p:spPr>
              <a:xfrm>
                <a:off x="0" y="108867"/>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17"/>
              <p:cNvSpPr txBox="1"/>
              <p:nvPr/>
            </p:nvSpPr>
            <p:spPr>
              <a:xfrm>
                <a:off x="0" y="68252"/>
                <a:ext cx="75300" cy="113400"/>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0" name="Google Shape;440;p17"/>
            <p:cNvSpPr/>
            <p:nvPr/>
          </p:nvSpPr>
          <p:spPr>
            <a:xfrm>
              <a:off x="0" y="6895751"/>
              <a:ext cx="421450" cy="421450"/>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41" name="Google Shape;441;p17"/>
            <p:cNvGrpSpPr/>
            <p:nvPr/>
          </p:nvGrpSpPr>
          <p:grpSpPr>
            <a:xfrm>
              <a:off x="0" y="8233654"/>
              <a:ext cx="421641" cy="648834"/>
              <a:chOff x="0" y="68252"/>
              <a:chExt cx="75300" cy="115874"/>
            </a:xfrm>
          </p:grpSpPr>
          <p:sp>
            <p:nvSpPr>
              <p:cNvPr id="442" name="Google Shape;442;p17"/>
              <p:cNvSpPr/>
              <p:nvPr/>
            </p:nvSpPr>
            <p:spPr>
              <a:xfrm>
                <a:off x="0" y="108867"/>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17"/>
              <p:cNvSpPr txBox="1"/>
              <p:nvPr/>
            </p:nvSpPr>
            <p:spPr>
              <a:xfrm>
                <a:off x="0" y="68252"/>
                <a:ext cx="75300" cy="113400"/>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4" name="Google Shape;444;p17"/>
            <p:cNvGrpSpPr/>
            <p:nvPr/>
          </p:nvGrpSpPr>
          <p:grpSpPr>
            <a:xfrm>
              <a:off x="0" y="9697382"/>
              <a:ext cx="421641" cy="648834"/>
              <a:chOff x="0" y="68252"/>
              <a:chExt cx="75300" cy="115874"/>
            </a:xfrm>
          </p:grpSpPr>
          <p:sp>
            <p:nvSpPr>
              <p:cNvPr id="445" name="Google Shape;445;p17"/>
              <p:cNvSpPr/>
              <p:nvPr/>
            </p:nvSpPr>
            <p:spPr>
              <a:xfrm>
                <a:off x="0" y="108867"/>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17"/>
              <p:cNvSpPr txBox="1"/>
              <p:nvPr/>
            </p:nvSpPr>
            <p:spPr>
              <a:xfrm>
                <a:off x="0" y="68252"/>
                <a:ext cx="75300" cy="113400"/>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7" name="Google Shape;447;p17"/>
            <p:cNvSpPr txBox="1"/>
            <p:nvPr/>
          </p:nvSpPr>
          <p:spPr>
            <a:xfrm>
              <a:off x="586459" y="-47625"/>
              <a:ext cx="9226800" cy="12867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1000"/>
                </a:spcBef>
                <a:spcAft>
                  <a:spcPts val="1000"/>
                </a:spcAft>
                <a:buNone/>
              </a:pPr>
              <a:r>
                <a:rPr lang="en-US" sz="1900">
                  <a:solidFill>
                    <a:schemeClr val="dk1"/>
                  </a:solidFill>
                  <a:latin typeface="Montserrat"/>
                  <a:ea typeface="Montserrat"/>
                  <a:cs typeface="Montserrat"/>
                  <a:sym typeface="Montserrat"/>
                </a:rPr>
                <a:t>Fait preuve d'autoréflexion, de croissance et de compréhension grâce à l'utilisation d'un langage intentionnel, professionnel et inclusif.</a:t>
              </a:r>
              <a:endParaRPr sz="1900" i="0" u="none" strike="noStrike" cap="none">
                <a:solidFill>
                  <a:srgbClr val="000000"/>
                </a:solidFill>
                <a:latin typeface="Montserrat"/>
                <a:ea typeface="Montserrat"/>
                <a:cs typeface="Montserrat"/>
                <a:sym typeface="Montserrat"/>
              </a:endParaRPr>
            </a:p>
          </p:txBody>
        </p:sp>
        <p:sp>
          <p:nvSpPr>
            <p:cNvPr id="448" name="Google Shape;448;p17"/>
            <p:cNvSpPr txBox="1"/>
            <p:nvPr/>
          </p:nvSpPr>
          <p:spPr>
            <a:xfrm>
              <a:off x="586459" y="1948941"/>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Accueille les gens de manière authentique (s'intéresse à chacun).</a:t>
              </a:r>
              <a:endParaRPr sz="1900" i="0" u="none" strike="noStrike" cap="none">
                <a:solidFill>
                  <a:srgbClr val="000000"/>
                </a:solidFill>
                <a:latin typeface="Montserrat"/>
                <a:ea typeface="Montserrat"/>
                <a:cs typeface="Montserrat"/>
                <a:sym typeface="Montserrat"/>
              </a:endParaRPr>
            </a:p>
          </p:txBody>
        </p:sp>
        <p:sp>
          <p:nvSpPr>
            <p:cNvPr id="449" name="Google Shape;449;p17"/>
            <p:cNvSpPr txBox="1"/>
            <p:nvPr/>
          </p:nvSpPr>
          <p:spPr>
            <a:xfrm>
              <a:off x="586459" y="3412670"/>
              <a:ext cx="9226800" cy="17352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S'exprime lorsque des personnes sont exclues (inclut intentionnellement tous les membres de l'équipe). S'assure que la représentation égale est respectée quand les décisions sont prises.</a:t>
              </a:r>
              <a:endParaRPr sz="1900" i="0" u="none" strike="noStrike" cap="none">
                <a:solidFill>
                  <a:srgbClr val="000000"/>
                </a:solidFill>
                <a:latin typeface="Montserrat"/>
                <a:ea typeface="Montserrat"/>
                <a:cs typeface="Montserrat"/>
                <a:sym typeface="Montserrat"/>
              </a:endParaRPr>
            </a:p>
          </p:txBody>
        </p:sp>
        <p:sp>
          <p:nvSpPr>
            <p:cNvPr id="450" name="Google Shape;450;p17"/>
            <p:cNvSpPr txBox="1"/>
            <p:nvPr/>
          </p:nvSpPr>
          <p:spPr>
            <a:xfrm>
              <a:off x="586459" y="5471915"/>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 Respecte la confidentialité des informations partagées.</a:t>
              </a:r>
              <a:endParaRPr sz="1900">
                <a:latin typeface="Montserrat"/>
                <a:ea typeface="Montserrat"/>
                <a:cs typeface="Montserrat"/>
                <a:sym typeface="Montserrat"/>
              </a:endParaRPr>
            </a:p>
          </p:txBody>
        </p:sp>
        <p:sp>
          <p:nvSpPr>
            <p:cNvPr id="451" name="Google Shape;451;p17"/>
            <p:cNvSpPr txBox="1"/>
            <p:nvPr/>
          </p:nvSpPr>
          <p:spPr>
            <a:xfrm>
              <a:off x="586459" y="6935643"/>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Utilise les cas de blessure et de malentendus comme des moments d'apprentissage respectueux.</a:t>
              </a:r>
              <a:endParaRPr sz="1900" i="0" u="none" strike="noStrike" cap="none">
                <a:solidFill>
                  <a:srgbClr val="000000"/>
                </a:solidFill>
                <a:latin typeface="Montserrat"/>
                <a:ea typeface="Montserrat"/>
                <a:cs typeface="Montserrat"/>
                <a:sym typeface="Montserrat"/>
              </a:endParaRPr>
            </a:p>
          </p:txBody>
        </p:sp>
        <p:sp>
          <p:nvSpPr>
            <p:cNvPr id="452" name="Google Shape;452;p17"/>
            <p:cNvSpPr txBox="1"/>
            <p:nvPr/>
          </p:nvSpPr>
          <p:spPr>
            <a:xfrm>
              <a:off x="586459" y="8399372"/>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Écoute et s'engage en tant que co-conspirateur pour un changement positif.</a:t>
              </a:r>
              <a:endParaRPr sz="1900">
                <a:latin typeface="Montserrat"/>
                <a:ea typeface="Montserrat"/>
                <a:cs typeface="Montserrat"/>
                <a:sym typeface="Montserrat"/>
              </a:endParaRPr>
            </a:p>
          </p:txBody>
        </p:sp>
        <p:sp>
          <p:nvSpPr>
            <p:cNvPr id="453" name="Google Shape;453;p17"/>
            <p:cNvSpPr txBox="1"/>
            <p:nvPr/>
          </p:nvSpPr>
          <p:spPr>
            <a:xfrm>
              <a:off x="11095320" y="-33991"/>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Adopte le mentorat et le parrainage pour promouvoir l'équité au sein de l'espace de travail.</a:t>
              </a:r>
              <a:endParaRPr sz="1900">
                <a:latin typeface="Montserrat"/>
                <a:ea typeface="Montserrat"/>
                <a:cs typeface="Montserrat"/>
                <a:sym typeface="Montserrat"/>
              </a:endParaRPr>
            </a:p>
          </p:txBody>
        </p:sp>
        <p:sp>
          <p:nvSpPr>
            <p:cNvPr id="454" name="Google Shape;454;p17"/>
            <p:cNvSpPr txBox="1"/>
            <p:nvPr/>
          </p:nvSpPr>
          <p:spPr>
            <a:xfrm>
              <a:off x="11095320" y="1478289"/>
              <a:ext cx="9226800" cy="17352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Aborde le leadership à travers un cadre démocratique en communiquant les résultats des enquêtes sur l'engagement du personnel et en appliquant les données pour améliorer l'espace de travail.</a:t>
              </a:r>
              <a:endParaRPr sz="1900">
                <a:latin typeface="Montserrat"/>
                <a:ea typeface="Montserrat"/>
                <a:cs typeface="Montserrat"/>
                <a:sym typeface="Montserrat"/>
              </a:endParaRPr>
            </a:p>
          </p:txBody>
        </p:sp>
        <p:sp>
          <p:nvSpPr>
            <p:cNvPr id="455" name="Google Shape;455;p17"/>
            <p:cNvSpPr txBox="1"/>
            <p:nvPr/>
          </p:nvSpPr>
          <p:spPr>
            <a:xfrm>
              <a:off x="11095320" y="3859789"/>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Fait preuve d'empathie en établissant de bonnes relations avec les membres de l'équipe.</a:t>
              </a:r>
              <a:endParaRPr sz="1900" i="0" u="none" strike="noStrike" cap="none">
                <a:solidFill>
                  <a:srgbClr val="000000"/>
                </a:solidFill>
                <a:latin typeface="Montserrat"/>
                <a:ea typeface="Montserrat"/>
                <a:cs typeface="Montserrat"/>
                <a:sym typeface="Montserrat"/>
              </a:endParaRPr>
            </a:p>
          </p:txBody>
        </p:sp>
        <p:sp>
          <p:nvSpPr>
            <p:cNvPr id="456" name="Google Shape;456;p17"/>
            <p:cNvSpPr txBox="1"/>
            <p:nvPr/>
          </p:nvSpPr>
          <p:spPr>
            <a:xfrm>
              <a:off x="11095320" y="5323518"/>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S'efforce de comprendre les diverses croyances et pratiques.</a:t>
              </a:r>
              <a:endParaRPr sz="1900">
                <a:latin typeface="Montserrat"/>
                <a:ea typeface="Montserrat"/>
                <a:cs typeface="Montserrat"/>
                <a:sym typeface="Montserrat"/>
              </a:endParaRPr>
            </a:p>
          </p:txBody>
        </p:sp>
        <p:sp>
          <p:nvSpPr>
            <p:cNvPr id="457" name="Google Shape;457;p17"/>
            <p:cNvSpPr txBox="1"/>
            <p:nvPr/>
          </p:nvSpPr>
          <p:spPr>
            <a:xfrm>
              <a:off x="11095320" y="6661577"/>
              <a:ext cx="9226800" cy="12867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Encourage et permet aux autres de participer aux événements et aux programmes au sujet de la diversité, l'équité et l'inclusion.</a:t>
              </a:r>
              <a:endParaRPr sz="1900">
                <a:latin typeface="Montserrat"/>
                <a:ea typeface="Montserrat"/>
                <a:cs typeface="Montserrat"/>
                <a:sym typeface="Montserrat"/>
              </a:endParaRPr>
            </a:p>
          </p:txBody>
        </p:sp>
        <p:sp>
          <p:nvSpPr>
            <p:cNvPr id="458" name="Google Shape;458;p17"/>
            <p:cNvSpPr txBox="1"/>
            <p:nvPr/>
          </p:nvSpPr>
          <p:spPr>
            <a:xfrm>
              <a:off x="11095320" y="8125305"/>
              <a:ext cx="9226800" cy="8385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Dirige l'équipe pour établir et suivre les normes du groupe pour un lieu de travail sûr et inclusif.</a:t>
              </a:r>
              <a:endParaRPr sz="1900" i="0" u="none" strike="noStrike" cap="none">
                <a:solidFill>
                  <a:srgbClr val="000000"/>
                </a:solidFill>
                <a:latin typeface="Montserrat"/>
                <a:ea typeface="Montserrat"/>
                <a:cs typeface="Montserrat"/>
                <a:sym typeface="Montserrat"/>
              </a:endParaRPr>
            </a:p>
          </p:txBody>
        </p:sp>
        <p:sp>
          <p:nvSpPr>
            <p:cNvPr id="459" name="Google Shape;459;p17"/>
            <p:cNvSpPr txBox="1"/>
            <p:nvPr/>
          </p:nvSpPr>
          <p:spPr>
            <a:xfrm>
              <a:off x="586459" y="9886633"/>
              <a:ext cx="9226800" cy="12867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Crée un sentiment de sécurité pour tous en cultivant de manière stratégique et intentionnelle un espace de travail stimulant et affirmatif.</a:t>
              </a:r>
              <a:endParaRPr sz="1900">
                <a:latin typeface="Montserrat"/>
                <a:ea typeface="Montserrat"/>
                <a:cs typeface="Montserrat"/>
                <a:sym typeface="Montserrat"/>
              </a:endParaRPr>
            </a:p>
          </p:txBody>
        </p:sp>
        <p:sp>
          <p:nvSpPr>
            <p:cNvPr id="460" name="Google Shape;460;p17"/>
            <p:cNvSpPr/>
            <p:nvPr/>
          </p:nvSpPr>
          <p:spPr>
            <a:xfrm>
              <a:off x="10342964" y="9675620"/>
              <a:ext cx="421450" cy="421450"/>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17"/>
            <p:cNvSpPr txBox="1"/>
            <p:nvPr/>
          </p:nvSpPr>
          <p:spPr>
            <a:xfrm>
              <a:off x="11095320" y="9589034"/>
              <a:ext cx="9226800" cy="12867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0"/>
                </a:spcBef>
                <a:spcAft>
                  <a:spcPts val="1000"/>
                </a:spcAft>
                <a:buNone/>
              </a:pPr>
              <a:r>
                <a:rPr lang="en-US" sz="1900">
                  <a:solidFill>
                    <a:schemeClr val="dk1"/>
                  </a:solidFill>
                  <a:latin typeface="Montserrat"/>
                  <a:ea typeface="Montserrat"/>
                  <a:cs typeface="Montserrat"/>
                  <a:sym typeface="Montserrat"/>
                </a:rPr>
                <a:t>Ajuste les objectifs de performance des membres de l'équipe de manière à faire preuve de compassion, de soin et d'attention aux circonstances individuelles.</a:t>
              </a:r>
              <a:endParaRPr sz="1900">
                <a:latin typeface="Montserrat"/>
                <a:ea typeface="Montserrat"/>
                <a:cs typeface="Montserrat"/>
                <a:sym typeface="Montserrat"/>
              </a:endParaRPr>
            </a:p>
          </p:txBody>
        </p:sp>
      </p:grpSp>
      <p:sp>
        <p:nvSpPr>
          <p:cNvPr id="462" name="Google Shape;462;p17"/>
          <p:cNvSpPr txBox="1"/>
          <p:nvPr/>
        </p:nvSpPr>
        <p:spPr>
          <a:xfrm>
            <a:off x="2123398" y="639762"/>
            <a:ext cx="15135900" cy="615600"/>
          </a:xfrm>
          <a:prstGeom prst="rect">
            <a:avLst/>
          </a:prstGeom>
          <a:noFill/>
          <a:ln>
            <a:noFill/>
          </a:ln>
        </p:spPr>
        <p:txBody>
          <a:bodyPr spcFirstLastPara="1" wrap="square" lIns="0" tIns="0" rIns="0" bIns="0" anchor="t" anchorCtr="0">
            <a:spAutoFit/>
          </a:bodyPr>
          <a:lstStyle/>
          <a:p>
            <a:pPr marL="0" marR="381635" lvl="0" indent="0" algn="l" rtl="0">
              <a:lnSpc>
                <a:spcPct val="115000"/>
              </a:lnSpc>
              <a:spcBef>
                <a:spcPts val="1000"/>
              </a:spcBef>
              <a:spcAft>
                <a:spcPts val="0"/>
              </a:spcAft>
              <a:buClr>
                <a:schemeClr val="dk1"/>
              </a:buClr>
              <a:buSzPts val="1100"/>
              <a:buFont typeface="Arial"/>
              <a:buNone/>
            </a:pPr>
            <a:r>
              <a:rPr lang="en-US" sz="4000" b="1">
                <a:solidFill>
                  <a:schemeClr val="dk1"/>
                </a:solidFill>
                <a:latin typeface="Montserrat"/>
                <a:ea typeface="Montserrat"/>
                <a:cs typeface="Montserrat"/>
                <a:sym typeface="Montserrat"/>
              </a:rPr>
              <a:t>Liste de contrôle : Favoriser l’inclusion</a:t>
            </a:r>
            <a:endParaRPr sz="4000" b="1" i="0" u="none" strike="noStrike" cap="none">
              <a:solidFill>
                <a:srgbClr val="000000"/>
              </a:solidFill>
              <a:latin typeface="Montserrat"/>
              <a:ea typeface="Montserrat"/>
              <a:cs typeface="Montserrat"/>
              <a:sym typeface="Montserrat"/>
            </a:endParaRPr>
          </a:p>
        </p:txBody>
      </p:sp>
      <p:pic>
        <p:nvPicPr>
          <p:cNvPr id="463" name="Google Shape;463;p17"/>
          <p:cNvPicPr preferRelativeResize="0"/>
          <p:nvPr/>
        </p:nvPicPr>
        <p:blipFill rotWithShape="1">
          <a:blip r:embed="rId4">
            <a:alphaModFix/>
          </a:blip>
          <a:srcRect/>
          <a:stretch/>
        </p:blipFill>
        <p:spPr>
          <a:xfrm>
            <a:off x="240175" y="186013"/>
            <a:ext cx="1830401" cy="15259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1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73" name="Google Shape;473;p1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18"/>
          <p:cNvSpPr txBox="1"/>
          <p:nvPr/>
        </p:nvSpPr>
        <p:spPr>
          <a:xfrm>
            <a:off x="421587" y="1520034"/>
            <a:ext cx="12439500" cy="160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4. </a:t>
            </a:r>
            <a:r>
              <a:rPr lang="en-US" sz="3150" b="1">
                <a:solidFill>
                  <a:schemeClr val="dk1"/>
                </a:solidFill>
                <a:latin typeface="Montserrat"/>
                <a:ea typeface="Montserrat"/>
                <a:cs typeface="Montserrat"/>
                <a:sym typeface="Montserrat"/>
              </a:rPr>
              <a:t>L’inclusion « par design » : Partager, apprendre et se connecter</a:t>
            </a:r>
            <a:endParaRPr sz="31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(15 minutes)</a:t>
            </a:r>
            <a:endParaRPr sz="1400" b="0" i="0" u="none" strike="noStrike" cap="none">
              <a:solidFill>
                <a:srgbClr val="000000"/>
              </a:solidFill>
              <a:latin typeface="Arial"/>
              <a:ea typeface="Arial"/>
              <a:cs typeface="Arial"/>
              <a:sym typeface="Arial"/>
            </a:endParaRPr>
          </a:p>
        </p:txBody>
      </p:sp>
      <p:sp>
        <p:nvSpPr>
          <p:cNvPr id="475" name="Google Shape;475;p18"/>
          <p:cNvSpPr/>
          <p:nvPr/>
        </p:nvSpPr>
        <p:spPr>
          <a:xfrm>
            <a:off x="2998492" y="26872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476" name="Google Shape;476;p18"/>
          <p:cNvGraphicFramePr/>
          <p:nvPr/>
        </p:nvGraphicFramePr>
        <p:xfrm>
          <a:off x="421575" y="3625075"/>
          <a:ext cx="3000000" cy="3000000"/>
        </p:xfrm>
        <a:graphic>
          <a:graphicData uri="http://schemas.openxmlformats.org/drawingml/2006/table">
            <a:tbl>
              <a:tblPr>
                <a:noFill/>
                <a:tableStyleId>{5D8A88BA-7E2D-4C19-BD17-166DAF20B2C7}</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599"/>
                        <a:buFont typeface="Arial"/>
                        <a:buNone/>
                      </a:pPr>
                      <a:r>
                        <a:rPr lang="en-US" sz="2599" b="1" u="none" strike="noStrike" cap="none">
                          <a:solidFill>
                            <a:schemeClr val="dk1"/>
                          </a:solidFill>
                          <a:latin typeface="Montserrat"/>
                          <a:ea typeface="Montserrat"/>
                          <a:cs typeface="Montserrat"/>
                          <a:sym typeface="Montserrat"/>
                        </a:rPr>
                        <a:t>Instructions : </a:t>
                      </a:r>
                      <a:r>
                        <a:rPr lang="en-US" sz="2550">
                          <a:solidFill>
                            <a:schemeClr val="dk1"/>
                          </a:solidFill>
                          <a:latin typeface="Montserrat"/>
                          <a:ea typeface="Montserrat"/>
                          <a:cs typeface="Montserrat"/>
                          <a:sym typeface="Montserrat"/>
                        </a:rPr>
                        <a:t>lisez rapidement les quatre domaines dans lesquels se déroulent </a:t>
                      </a:r>
                      <a:endParaRPr sz="25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599"/>
                        <a:buFont typeface="Arial"/>
                        <a:buNone/>
                      </a:pPr>
                      <a:r>
                        <a:rPr lang="en-US" sz="2550">
                          <a:solidFill>
                            <a:schemeClr val="dk1"/>
                          </a:solidFill>
                          <a:latin typeface="Montserrat"/>
                          <a:ea typeface="Montserrat"/>
                          <a:cs typeface="Montserrat"/>
                          <a:sym typeface="Montserrat"/>
                        </a:rPr>
                        <a:t>les activités d'inclusion « par design » aux niveaux de l'individu, de l'équipe, de la </a:t>
                      </a:r>
                      <a:endParaRPr sz="25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599"/>
                        <a:buFont typeface="Arial"/>
                        <a:buNone/>
                      </a:pPr>
                      <a:r>
                        <a:rPr lang="en-US" sz="2550">
                          <a:solidFill>
                            <a:schemeClr val="dk1"/>
                          </a:solidFill>
                          <a:latin typeface="Montserrat"/>
                          <a:ea typeface="Montserrat"/>
                          <a:cs typeface="Montserrat"/>
                          <a:sym typeface="Montserrat"/>
                        </a:rPr>
                        <a:t>gestion et de l'organisation (vous les retrouvez sur les deux pages suivantes). </a:t>
                      </a:r>
                      <a:endParaRPr sz="25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599"/>
                        <a:buFont typeface="Arial"/>
                        <a:buNone/>
                      </a:pPr>
                      <a:r>
                        <a:rPr lang="en-US" sz="2550">
                          <a:solidFill>
                            <a:schemeClr val="dk1"/>
                          </a:solidFill>
                          <a:latin typeface="Montserrat"/>
                          <a:ea typeface="Montserrat"/>
                          <a:cs typeface="Montserrat"/>
                          <a:sym typeface="Montserrat"/>
                        </a:rPr>
                        <a:t>Discutez ensuite des points suivants avec votre groupe.</a:t>
                      </a:r>
                      <a:endParaRPr sz="25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599"/>
                        <a:buFont typeface="Arial"/>
                        <a:buNone/>
                      </a:pPr>
                      <a:endParaRPr sz="2550">
                        <a:solidFill>
                          <a:schemeClr val="dk1"/>
                        </a:solidFill>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2550">
                          <a:solidFill>
                            <a:schemeClr val="dk1"/>
                          </a:solidFill>
                          <a:latin typeface="Montserrat"/>
                          <a:ea typeface="Montserrat"/>
                          <a:cs typeface="Montserrat"/>
                          <a:sym typeface="Montserrat"/>
                        </a:rPr>
                        <a:t>(5 minutes de lecture, puis 1 minute par membre pour partager)</a:t>
                      </a:r>
                      <a:endParaRPr sz="2550">
                        <a:solidFill>
                          <a:schemeClr val="dk1"/>
                        </a:solidFill>
                        <a:latin typeface="Montserrat"/>
                        <a:ea typeface="Montserrat"/>
                        <a:cs typeface="Montserrat"/>
                        <a:sym typeface="Montserrat"/>
                      </a:endParaRPr>
                    </a:p>
                    <a:p>
                      <a:pPr marL="719455" marR="381635" lvl="0" indent="-390525" algn="l" rtl="0">
                        <a:lnSpc>
                          <a:spcPct val="115000"/>
                        </a:lnSpc>
                        <a:spcBef>
                          <a:spcPts val="1350"/>
                        </a:spcBef>
                        <a:spcAft>
                          <a:spcPts val="0"/>
                        </a:spcAft>
                        <a:buClr>
                          <a:schemeClr val="dk1"/>
                        </a:buClr>
                        <a:buSzPts val="2550"/>
                        <a:buFont typeface="Montserrat"/>
                        <a:buChar char="●"/>
                      </a:pPr>
                      <a:r>
                        <a:rPr lang="en-US" sz="2550">
                          <a:solidFill>
                            <a:schemeClr val="dk1"/>
                          </a:solidFill>
                          <a:latin typeface="Montserrat"/>
                          <a:ea typeface="Montserrat"/>
                          <a:cs typeface="Montserrat"/>
                          <a:sym typeface="Montserrat"/>
                        </a:rPr>
                        <a:t>Quels sont les domaines qui fonctionnent bien dans votre lieu de travail?</a:t>
                      </a:r>
                      <a:endParaRPr sz="2550">
                        <a:solidFill>
                          <a:schemeClr val="dk1"/>
                        </a:solidFill>
                        <a:latin typeface="Montserrat"/>
                        <a:ea typeface="Montserrat"/>
                        <a:cs typeface="Montserrat"/>
                        <a:sym typeface="Montserrat"/>
                      </a:endParaRPr>
                    </a:p>
                    <a:p>
                      <a:pPr marL="719455" marR="381635" lvl="0" indent="-390525" algn="l" rtl="0">
                        <a:lnSpc>
                          <a:spcPct val="115000"/>
                        </a:lnSpc>
                        <a:spcBef>
                          <a:spcPts val="1000"/>
                        </a:spcBef>
                        <a:spcAft>
                          <a:spcPts val="0"/>
                        </a:spcAft>
                        <a:buClr>
                          <a:schemeClr val="dk1"/>
                        </a:buClr>
                        <a:buSzPts val="2550"/>
                        <a:buFont typeface="Montserrat"/>
                        <a:buChar char="●"/>
                      </a:pPr>
                      <a:r>
                        <a:rPr lang="en-US" sz="2550">
                          <a:solidFill>
                            <a:schemeClr val="dk1"/>
                          </a:solidFill>
                          <a:latin typeface="Montserrat"/>
                          <a:ea typeface="Montserrat"/>
                          <a:cs typeface="Montserrat"/>
                          <a:sym typeface="Montserrat"/>
                        </a:rPr>
                        <a:t>Quels sont, selon vous, les domaines de croissance dans votre lieu de travail?</a:t>
                      </a:r>
                      <a:endParaRPr sz="2550">
                        <a:solidFill>
                          <a:schemeClr val="dk1"/>
                        </a:solidFill>
                        <a:latin typeface="Montserrat"/>
                        <a:ea typeface="Montserrat"/>
                        <a:cs typeface="Montserrat"/>
                        <a:sym typeface="Montserrat"/>
                      </a:endParaRPr>
                    </a:p>
                    <a:p>
                      <a:pPr marL="719455" marR="381635" lvl="0" indent="-390525" algn="l" rtl="0">
                        <a:lnSpc>
                          <a:spcPct val="115000"/>
                        </a:lnSpc>
                        <a:spcBef>
                          <a:spcPts val="1000"/>
                        </a:spcBef>
                        <a:spcAft>
                          <a:spcPts val="0"/>
                        </a:spcAft>
                        <a:buClr>
                          <a:schemeClr val="dk1"/>
                        </a:buClr>
                        <a:buSzPts val="2550"/>
                        <a:buFont typeface="Montserrat"/>
                        <a:buChar char="●"/>
                      </a:pPr>
                      <a:r>
                        <a:rPr lang="en-US" sz="2550">
                          <a:solidFill>
                            <a:schemeClr val="dk1"/>
                          </a:solidFill>
                          <a:latin typeface="Montserrat"/>
                          <a:ea typeface="Montserrat"/>
                          <a:cs typeface="Montserrat"/>
                          <a:sym typeface="Montserrat"/>
                        </a:rPr>
                        <a:t>Quelles mesures souhaiteriez-vous prendre personnellement pour intégrer davantage d'approches d'inclusion par la conception dans votre travail, votre équipe ou votre organisation?</a:t>
                      </a:r>
                      <a:endParaRPr sz="255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7" name="Google Shape;477;p18"/>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24995" r="-2499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2d3c4b11bdb_3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80" name="Google Shape;180;g2d3c4b11bdb_3_0"/>
          <p:cNvSpPr txBox="1"/>
          <p:nvPr/>
        </p:nvSpPr>
        <p:spPr>
          <a:xfrm>
            <a:off x="3977700" y="1947850"/>
            <a:ext cx="137277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 Merci » ne suffit pas à décrire à quel point nous sommes heureuses que vous ayez pris l'engagement de vous joindre à la 4e édition de Diriger en élevant les autres : Programme des cercles de mentorat, organisé par le Bureau de la diversité et de l'inclusion, Groupe des matériels, Défense nationale et ouvert à tous les membres de la fonction publique fédérale.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Ce qui a commencé comme une simple idée parvenant de nos consultations est devenue un réseau florissant qui répond au désir pour du réseautage significatif et pour de la croissance professionnelle.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L'union fait la force</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Vous faites maintenant partie d'un réseau diversifié de plus de 1100 de leaders à l'esprit ouvert, répartis dans un Cercle : un petit groupe de confiance pour la réalisation des objectifs dans un espace sécuritaire. Ce Cercle facilitera l’apprentissage des expériences et des perspectives diverses des autres, élargissant ainsi vos connaissances et vos compétences tactiques.</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Le DEAPCM offre une occasion unique à chacun(e) de se sentir valorisé(e) et respecté(e) pour ses contributions. Les relations que vous établissez dans ce programme accéléreront les progrès et favoriseront la responsabilisation.</a:t>
            </a:r>
            <a:endParaRPr sz="2250">
              <a:solidFill>
                <a:schemeClr val="dk1"/>
              </a:solidFill>
              <a:latin typeface="Montserrat"/>
              <a:ea typeface="Montserrat"/>
              <a:cs typeface="Montserrat"/>
              <a:sym typeface="Montserrat"/>
            </a:endParaRPr>
          </a:p>
        </p:txBody>
      </p:sp>
      <p:sp>
        <p:nvSpPr>
          <p:cNvPr id="181" name="Google Shape;181;g2d3c4b11bdb_3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5" t="-2116" r="-35834" b="-69684"/>
            </a:stretch>
          </a:blipFill>
          <a:ln>
            <a:noFill/>
          </a:ln>
        </p:spPr>
        <p:txBody>
          <a:bodyPr/>
          <a:lstStyle/>
          <a:p>
            <a:endParaRPr lang="en-US"/>
          </a:p>
        </p:txBody>
      </p:sp>
      <p:sp>
        <p:nvSpPr>
          <p:cNvPr id="182" name="Google Shape;182;g2d3c4b11bdb_3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1" t="-22527" r="-51541" b="-126426"/>
            </a:stretch>
          </a:blipFill>
          <a:ln>
            <a:noFill/>
          </a:ln>
        </p:spPr>
        <p:txBody>
          <a:bodyPr/>
          <a:lstStyle/>
          <a:p>
            <a:endParaRPr lang="en-US"/>
          </a:p>
        </p:txBody>
      </p:sp>
      <p:sp>
        <p:nvSpPr>
          <p:cNvPr id="183" name="Google Shape;183;g2d3c4b11bdb_3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184" name="Google Shape;184;g2d3c4b11bdb_3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185" name="Google Shape;185;g2d3c4b11bdb_3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186" name="Google Shape;186;g2d3c4b11bdb_3_0"/>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Chef 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a:t>
            </a:r>
            <a:r>
              <a:rPr lang="en-US" sz="1200">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Défense</a:t>
            </a:r>
            <a:r>
              <a:rPr lang="en-US" sz="1200">
                <a:solidFill>
                  <a:schemeClr val="dk1"/>
                </a:solidFill>
                <a:latin typeface="Montserrat"/>
                <a:ea typeface="Montserrat"/>
                <a:cs typeface="Montserrat"/>
                <a:sym typeface="Montserrat"/>
              </a:rPr>
              <a:t> nationale</a:t>
            </a:r>
            <a:endParaRPr sz="1200">
              <a:solidFill>
                <a:schemeClr val="dk1"/>
              </a:solidFill>
              <a:latin typeface="Montserrat"/>
              <a:ea typeface="Montserrat"/>
              <a:cs typeface="Montserrat"/>
              <a:sym typeface="Montserrat"/>
            </a:endParaRPr>
          </a:p>
        </p:txBody>
      </p:sp>
      <p:sp>
        <p:nvSpPr>
          <p:cNvPr id="187" name="Google Shape;187;g2d3c4b11bdb_3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188" name="Google Shape;188;g2d3c4b11bdb_3_0"/>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9"/>
          <p:cNvSpPr/>
          <p:nvPr/>
        </p:nvSpPr>
        <p:spPr>
          <a:xfrm>
            <a:off x="7435300" y="1622238"/>
            <a:ext cx="3417300" cy="690600"/>
          </a:xfrm>
          <a:prstGeom prst="ellipse">
            <a:avLst/>
          </a:prstGeom>
          <a:solidFill>
            <a:srgbClr val="D3615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487" name="Google Shape;487;p19"/>
          <p:cNvGraphicFramePr/>
          <p:nvPr/>
        </p:nvGraphicFramePr>
        <p:xfrm>
          <a:off x="482477" y="2781300"/>
          <a:ext cx="3000000" cy="3000000"/>
        </p:xfrm>
        <a:graphic>
          <a:graphicData uri="http://schemas.openxmlformats.org/drawingml/2006/table">
            <a:tbl>
              <a:tblPr>
                <a:noFill/>
                <a:tableStyleId>{2FD38269-D65F-422E-B348-41273319E222}</a:tableStyleId>
              </a:tblPr>
              <a:tblGrid>
                <a:gridCol w="17214500">
                  <a:extLst>
                    <a:ext uri="{9D8B030D-6E8A-4147-A177-3AD203B41FA5}">
                      <a16:colId xmlns:a16="http://schemas.microsoft.com/office/drawing/2014/main" val="20000"/>
                    </a:ext>
                  </a:extLst>
                </a:gridCol>
              </a:tblGrid>
              <a:tr h="4521200">
                <a:tc>
                  <a:txBody>
                    <a:bodyPr/>
                    <a:lstStyle/>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Écoute active : </a:t>
                      </a:r>
                      <a:r>
                        <a:rPr lang="en-US" sz="2000">
                          <a:solidFill>
                            <a:schemeClr val="dk1"/>
                          </a:solidFill>
                          <a:latin typeface="Montserrat"/>
                          <a:ea typeface="Montserrat"/>
                          <a:cs typeface="Montserrat"/>
                          <a:sym typeface="Montserrat"/>
                        </a:rPr>
                        <a:t>faites un effort conscient pour écouter tous les membres de l'équipe. Encouragez un dialogue ouvert et assurez-vous que la voix de chacun est entendue, en particulier celle de ceux qui sont moins bavards. </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Reconnaissez et abordez les préjugés :</a:t>
                      </a:r>
                      <a:r>
                        <a:rPr lang="en-US" sz="2000">
                          <a:solidFill>
                            <a:schemeClr val="dk1"/>
                          </a:solidFill>
                          <a:latin typeface="Montserrat"/>
                          <a:ea typeface="Montserrat"/>
                          <a:cs typeface="Montserrat"/>
                          <a:sym typeface="Montserrat"/>
                        </a:rPr>
                        <a:t> soyez conscient de vos propres préjugés et efforcez-vous de les atténuer. Encouragez un environnement où les préjugés peuvent être discutés ouvertement et abordés sans jugement.</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Soyez un modèle de comportement inclusif :</a:t>
                      </a:r>
                      <a:r>
                        <a:rPr lang="en-US" sz="2000">
                          <a:solidFill>
                            <a:schemeClr val="dk1"/>
                          </a:solidFill>
                          <a:latin typeface="Montserrat"/>
                          <a:ea typeface="Montserrat"/>
                          <a:cs typeface="Montserrat"/>
                          <a:sym typeface="Montserrat"/>
                        </a:rPr>
                        <a:t> démontrez un comportement inclusif dans vos actions quotidiennes. Cela comprend l'utilisation du langage inclusif, le respect des différents points de vue et la démonstration d'empathie et de compréhension.</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Formation continue : </a:t>
                      </a:r>
                      <a:r>
                        <a:rPr lang="en-US" sz="2000">
                          <a:solidFill>
                            <a:schemeClr val="dk1"/>
                          </a:solidFill>
                          <a:latin typeface="Montserrat"/>
                          <a:ea typeface="Montserrat"/>
                          <a:cs typeface="Montserrat"/>
                          <a:sym typeface="Montserrat"/>
                        </a:rPr>
                        <a:t>enseignez à votre équipe en permanence les sujets comme la diversité, l'équité et l'inclusion. Participez à des ateliers, à des séances de formation et restez informé des meilleures pratiques.</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Soyez responsable : </a:t>
                      </a:r>
                      <a:r>
                        <a:rPr lang="en-US" sz="2000">
                          <a:solidFill>
                            <a:schemeClr val="dk1"/>
                          </a:solidFill>
                          <a:latin typeface="Montserrat"/>
                          <a:ea typeface="Montserrat"/>
                          <a:cs typeface="Montserrat"/>
                          <a:sym typeface="Montserrat"/>
                        </a:rPr>
                        <a:t>fixez-vous des objectifs personnels en matière de leadership inclusif et évaluez régulièrement votre progrès. Sollicitez les commentaires de votre équipe et soyez prêt à apporter des changements en fonction de ceux-ci.</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Développez la conscience de soi :</a:t>
                      </a:r>
                      <a:r>
                        <a:rPr lang="en-US" sz="2000">
                          <a:solidFill>
                            <a:schemeClr val="dk1"/>
                          </a:solidFill>
                          <a:latin typeface="Montserrat"/>
                          <a:ea typeface="Montserrat"/>
                          <a:cs typeface="Montserrat"/>
                          <a:sym typeface="Montserrat"/>
                        </a:rPr>
                        <a:t> réfléchissez à vos propres préjugés et hypothèses. Comprenez comment ceux-ci peuvent avoir un impact sur vos interactions et vos décisions. Travaillez activement à les remettre en question et à les surmonter.</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0"/>
                        </a:spcAft>
                        <a:buClr>
                          <a:schemeClr val="dk1"/>
                        </a:buClr>
                        <a:buSzPts val="2000"/>
                        <a:buFont typeface="Montserrat"/>
                        <a:buChar char="●"/>
                      </a:pPr>
                      <a:r>
                        <a:rPr lang="en-US" sz="2000" b="1">
                          <a:solidFill>
                            <a:schemeClr val="dk1"/>
                          </a:solidFill>
                          <a:latin typeface="Montserrat"/>
                          <a:ea typeface="Montserrat"/>
                          <a:cs typeface="Montserrat"/>
                          <a:sym typeface="Montserrat"/>
                        </a:rPr>
                        <a:t>Proposer et solliciter des commentaires : </a:t>
                      </a:r>
                      <a:r>
                        <a:rPr lang="en-US" sz="2000">
                          <a:solidFill>
                            <a:schemeClr val="dk1"/>
                          </a:solidFill>
                          <a:latin typeface="Montserrat"/>
                          <a:ea typeface="Montserrat"/>
                          <a:cs typeface="Montserrat"/>
                          <a:sym typeface="Montserrat"/>
                        </a:rPr>
                        <a:t>donnez des commentaires constructifs d'une manière favorable et qui encourage la croissance. Soyez ouvert à recevoir des commentaires et utilisez-les pour améliorer vos propres pratiques inclusives. </a:t>
                      </a:r>
                      <a:endParaRPr sz="2000">
                        <a:solidFill>
                          <a:schemeClr val="dk1"/>
                        </a:solidFill>
                        <a:latin typeface="Montserrat"/>
                        <a:ea typeface="Montserrat"/>
                        <a:cs typeface="Montserrat"/>
                        <a:sym typeface="Montserrat"/>
                      </a:endParaRPr>
                    </a:p>
                    <a:p>
                      <a:pPr marL="457200" marR="381635" lvl="0" indent="-355600" algn="l" rtl="0">
                        <a:lnSpc>
                          <a:spcPct val="115000"/>
                        </a:lnSpc>
                        <a:spcBef>
                          <a:spcPts val="1000"/>
                        </a:spcBef>
                        <a:spcAft>
                          <a:spcPts val="1000"/>
                        </a:spcAft>
                        <a:buClr>
                          <a:schemeClr val="dk1"/>
                        </a:buClr>
                        <a:buSzPts val="2000"/>
                        <a:buFont typeface="Montserrat"/>
                        <a:buChar char="●"/>
                      </a:pPr>
                      <a:r>
                        <a:rPr lang="en-US" sz="2000" b="1">
                          <a:solidFill>
                            <a:schemeClr val="dk1"/>
                          </a:solidFill>
                          <a:latin typeface="Montserrat"/>
                          <a:ea typeface="Montserrat"/>
                          <a:cs typeface="Montserrat"/>
                          <a:sym typeface="Montserrat"/>
                        </a:rPr>
                        <a:t>Soutenez les groupes-ressources employés (GRE) : </a:t>
                      </a:r>
                      <a:r>
                        <a:rPr lang="en-US" sz="2000">
                          <a:solidFill>
                            <a:schemeClr val="dk1"/>
                          </a:solidFill>
                          <a:latin typeface="Montserrat"/>
                          <a:ea typeface="Montserrat"/>
                          <a:cs typeface="Montserrat"/>
                          <a:sym typeface="Montserrat"/>
                        </a:rPr>
                        <a:t>participez ou soutenez les GRE au sein de votre organisation. Ces groupes peuvent fournir du soutien, des possibilités de réseautage et peuvent aider à mener des initiatives inclusives. </a:t>
                      </a:r>
                      <a:endParaRPr sz="2000" b="1">
                        <a:latin typeface="Montserrat"/>
                        <a:ea typeface="Montserrat"/>
                        <a:cs typeface="Montserrat"/>
                        <a:sym typeface="Montserrat"/>
                      </a:endParaRPr>
                    </a:p>
                  </a:txBody>
                  <a:tcPr marL="76200" marR="76200" marT="76200" marB="76200">
                    <a:lnL w="25400" cap="flat" cmpd="sng">
                      <a:solidFill>
                        <a:srgbClr val="D36151"/>
                      </a:solidFill>
                      <a:prstDash val="solid"/>
                      <a:round/>
                      <a:headEnd type="none" w="sm" len="sm"/>
                      <a:tailEnd type="none" w="sm" len="sm"/>
                    </a:lnL>
                    <a:lnR w="25400" cap="flat" cmpd="sng">
                      <a:solidFill>
                        <a:srgbClr val="D36151"/>
                      </a:solidFill>
                      <a:prstDash val="solid"/>
                      <a:round/>
                      <a:headEnd type="none" w="sm" len="sm"/>
                      <a:tailEnd type="none" w="sm" len="sm"/>
                    </a:lnR>
                    <a:lnT w="25400" cap="flat" cmpd="sng">
                      <a:solidFill>
                        <a:srgbClr val="D36151"/>
                      </a:solidFill>
                      <a:prstDash val="solid"/>
                      <a:round/>
                      <a:headEnd type="none" w="sm" len="sm"/>
                      <a:tailEnd type="none" w="sm" len="sm"/>
                    </a:lnT>
                    <a:lnB w="25400" cap="flat" cmpd="sng">
                      <a:solidFill>
                        <a:srgbClr val="D3615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88" name="Google Shape;488;p19"/>
          <p:cNvSpPr txBox="1"/>
          <p:nvPr/>
        </p:nvSpPr>
        <p:spPr>
          <a:xfrm>
            <a:off x="2123398" y="714692"/>
            <a:ext cx="15682800" cy="615600"/>
          </a:xfrm>
          <a:prstGeom prst="rect">
            <a:avLst/>
          </a:prstGeom>
          <a:noFill/>
          <a:ln>
            <a:noFill/>
          </a:ln>
        </p:spPr>
        <p:txBody>
          <a:bodyPr spcFirstLastPara="1" wrap="square" lIns="0" tIns="0" rIns="0" bIns="0" anchor="t" anchorCtr="0">
            <a:spAutoFit/>
          </a:bodyPr>
          <a:lstStyle/>
          <a:p>
            <a:pPr marL="0" lvl="0" indent="0" algn="l" rtl="0">
              <a:lnSpc>
                <a:spcPct val="122005"/>
              </a:lnSpc>
              <a:spcBef>
                <a:spcPts val="0"/>
              </a:spcBef>
              <a:spcAft>
                <a:spcPts val="0"/>
              </a:spcAft>
              <a:buClr>
                <a:schemeClr val="dk1"/>
              </a:buClr>
              <a:buSzPts val="1100"/>
              <a:buFont typeface="Arial"/>
              <a:buNone/>
            </a:pPr>
            <a:r>
              <a:rPr lang="en-US" sz="3999" b="1">
                <a:latin typeface="Montserrat"/>
                <a:ea typeface="Montserrat"/>
                <a:cs typeface="Montserrat"/>
                <a:sym typeface="Montserrat"/>
              </a:rPr>
              <a:t>L'inclusion </a:t>
            </a:r>
            <a:r>
              <a:rPr lang="en-US" sz="3950" b="1">
                <a:solidFill>
                  <a:schemeClr val="dk1"/>
                </a:solidFill>
                <a:latin typeface="Montserrat"/>
                <a:ea typeface="Montserrat"/>
                <a:cs typeface="Montserrat"/>
                <a:sym typeface="Montserrat"/>
              </a:rPr>
              <a:t>« par design »</a:t>
            </a:r>
            <a:r>
              <a:rPr lang="en-US" sz="3999" b="1">
                <a:latin typeface="Montserrat"/>
                <a:ea typeface="Montserrat"/>
                <a:cs typeface="Montserrat"/>
                <a:sym typeface="Montserrat"/>
              </a:rPr>
              <a:t> Activités clés</a:t>
            </a:r>
            <a:endParaRPr sz="3999" b="1">
              <a:latin typeface="Montserrat"/>
              <a:ea typeface="Montserrat"/>
              <a:cs typeface="Montserrat"/>
              <a:sym typeface="Montserrat"/>
            </a:endParaRPr>
          </a:p>
        </p:txBody>
      </p:sp>
      <p:sp>
        <p:nvSpPr>
          <p:cNvPr id="489" name="Google Shape;489;p19"/>
          <p:cNvSpPr txBox="1"/>
          <p:nvPr/>
        </p:nvSpPr>
        <p:spPr>
          <a:xfrm>
            <a:off x="8350300" y="1790538"/>
            <a:ext cx="1587300" cy="3540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300"/>
              <a:buFont typeface="Arial"/>
              <a:buNone/>
            </a:pPr>
            <a:r>
              <a:rPr lang="en-US" sz="2300" b="1">
                <a:solidFill>
                  <a:srgbClr val="FFFFFF"/>
                </a:solidFill>
                <a:latin typeface="Montserrat"/>
                <a:ea typeface="Montserrat"/>
                <a:cs typeface="Montserrat"/>
                <a:sym typeface="Montserrat"/>
              </a:rPr>
              <a:t>L’individu</a:t>
            </a:r>
            <a:endParaRPr sz="1300" b="0" i="0" u="none" strike="noStrike" cap="none">
              <a:solidFill>
                <a:srgbClr val="000000"/>
              </a:solidFill>
              <a:latin typeface="Arial"/>
              <a:ea typeface="Arial"/>
              <a:cs typeface="Arial"/>
              <a:sym typeface="Arial"/>
            </a:endParaRPr>
          </a:p>
        </p:txBody>
      </p:sp>
      <p:pic>
        <p:nvPicPr>
          <p:cNvPr id="490" name="Google Shape;490;p19"/>
          <p:cNvPicPr preferRelativeResize="0"/>
          <p:nvPr/>
        </p:nvPicPr>
        <p:blipFill rotWithShape="1">
          <a:blip r:embed="rId3">
            <a:alphaModFix/>
          </a:blip>
          <a:srcRect/>
          <a:stretch/>
        </p:blipFill>
        <p:spPr>
          <a:xfrm>
            <a:off x="222175" y="260950"/>
            <a:ext cx="1830401" cy="15259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0"/>
          <p:cNvSpPr/>
          <p:nvPr/>
        </p:nvSpPr>
        <p:spPr>
          <a:xfrm>
            <a:off x="7435350" y="1401413"/>
            <a:ext cx="3417300" cy="690600"/>
          </a:xfrm>
          <a:prstGeom prst="ellipse">
            <a:avLst/>
          </a:prstGeom>
          <a:solidFill>
            <a:srgbClr val="5FA3A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500" name="Google Shape;500;p20"/>
          <p:cNvGraphicFramePr/>
          <p:nvPr/>
        </p:nvGraphicFramePr>
        <p:xfrm>
          <a:off x="482477" y="2386970"/>
          <a:ext cx="3000000" cy="3000000"/>
        </p:xfrm>
        <a:graphic>
          <a:graphicData uri="http://schemas.openxmlformats.org/drawingml/2006/table">
            <a:tbl>
              <a:tblPr>
                <a:noFill/>
                <a:tableStyleId>{2FD38269-D65F-422E-B348-41273319E222}</a:tableStyleId>
              </a:tblPr>
              <a:tblGrid>
                <a:gridCol w="17462400">
                  <a:extLst>
                    <a:ext uri="{9D8B030D-6E8A-4147-A177-3AD203B41FA5}">
                      <a16:colId xmlns:a16="http://schemas.microsoft.com/office/drawing/2014/main" val="20000"/>
                    </a:ext>
                  </a:extLst>
                </a:gridCol>
              </a:tblGrid>
              <a:tr h="3473450">
                <a:tc>
                  <a:txBody>
                    <a:bodyPr/>
                    <a:lstStyle/>
                    <a:p>
                      <a:pPr marL="457200" marR="381635" lvl="0" indent="-361950" algn="l" rtl="0">
                        <a:lnSpc>
                          <a:spcPct val="115000"/>
                        </a:lnSpc>
                        <a:spcBef>
                          <a:spcPts val="1000"/>
                        </a:spcBef>
                        <a:spcAft>
                          <a:spcPts val="0"/>
                        </a:spcAft>
                        <a:buClr>
                          <a:schemeClr val="dk1"/>
                        </a:buClr>
                        <a:buSzPts val="2100"/>
                        <a:buFont typeface="Montserrat"/>
                        <a:buChar char="●"/>
                      </a:pPr>
                      <a:r>
                        <a:rPr lang="en-US" sz="2100" b="1">
                          <a:solidFill>
                            <a:schemeClr val="dk1"/>
                          </a:solidFill>
                          <a:latin typeface="Montserrat"/>
                          <a:ea typeface="Montserrat"/>
                          <a:cs typeface="Montserrat"/>
                          <a:sym typeface="Montserrat"/>
                        </a:rPr>
                        <a:t>Célébrez les différences : </a:t>
                      </a:r>
                      <a:r>
                        <a:rPr lang="en-US" sz="2100">
                          <a:solidFill>
                            <a:schemeClr val="dk1"/>
                          </a:solidFill>
                          <a:latin typeface="Montserrat"/>
                          <a:ea typeface="Montserrat"/>
                          <a:cs typeface="Montserrat"/>
                          <a:sym typeface="Montserrat"/>
                        </a:rPr>
                        <a:t>reconnaissez et célébrez les origines et les réalisations diverses des membres de votre équipe. Cela peut inclure des célébrations culturelles, la reconnaissance de différentes fêtes et la reconnaissance des contributions uniques.</a:t>
                      </a:r>
                      <a:endParaRPr sz="2100">
                        <a:solidFill>
                          <a:schemeClr val="dk1"/>
                        </a:solidFill>
                        <a:latin typeface="Montserrat"/>
                        <a:ea typeface="Montserrat"/>
                        <a:cs typeface="Montserrat"/>
                        <a:sym typeface="Montserrat"/>
                      </a:endParaRPr>
                    </a:p>
                    <a:p>
                      <a:pPr marL="457200" marR="381635" lvl="0" indent="-361950" algn="l" rtl="0">
                        <a:lnSpc>
                          <a:spcPct val="115000"/>
                        </a:lnSpc>
                        <a:spcBef>
                          <a:spcPts val="1000"/>
                        </a:spcBef>
                        <a:spcAft>
                          <a:spcPts val="0"/>
                        </a:spcAft>
                        <a:buClr>
                          <a:schemeClr val="dk1"/>
                        </a:buClr>
                        <a:buSzPts val="2100"/>
                        <a:buFont typeface="Montserrat"/>
                        <a:buChar char="●"/>
                      </a:pPr>
                      <a:r>
                        <a:rPr lang="en-US" sz="2100" b="1">
                          <a:solidFill>
                            <a:schemeClr val="dk1"/>
                          </a:solidFill>
                          <a:latin typeface="Montserrat"/>
                          <a:ea typeface="Montserrat"/>
                          <a:cs typeface="Montserrat"/>
                          <a:sym typeface="Montserrat"/>
                        </a:rPr>
                        <a:t>Pratiquez des réunions inclusives : </a:t>
                      </a:r>
                      <a:r>
                        <a:rPr lang="en-US" sz="2100">
                          <a:solidFill>
                            <a:schemeClr val="dk1"/>
                          </a:solidFill>
                          <a:latin typeface="Montserrat"/>
                          <a:ea typeface="Montserrat"/>
                          <a:cs typeface="Montserrat"/>
                          <a:sym typeface="Montserrat"/>
                        </a:rPr>
                        <a:t>structurez les réunions de manière inclusive. Cela peut impliquer l'établissement d'ordres du jour plus clairs, la rotation des heures de réunion pour s'adapter aux différents fuseaux horaires et l'utilisation de la technologie pour inclure les membres de l'équipe à distance.</a:t>
                      </a:r>
                      <a:endParaRPr sz="2100">
                        <a:solidFill>
                          <a:schemeClr val="dk1"/>
                        </a:solidFill>
                        <a:latin typeface="Montserrat"/>
                        <a:ea typeface="Montserrat"/>
                        <a:cs typeface="Montserrat"/>
                        <a:sym typeface="Montserrat"/>
                      </a:endParaRPr>
                    </a:p>
                    <a:p>
                      <a:pPr marL="457200" marR="381635" lvl="0" indent="-361950" algn="l" rtl="0">
                        <a:lnSpc>
                          <a:spcPct val="115000"/>
                        </a:lnSpc>
                        <a:spcBef>
                          <a:spcPts val="1000"/>
                        </a:spcBef>
                        <a:spcAft>
                          <a:spcPts val="0"/>
                        </a:spcAft>
                        <a:buClr>
                          <a:schemeClr val="dk1"/>
                        </a:buClr>
                        <a:buSzPts val="2100"/>
                        <a:buFont typeface="Montserrat"/>
                        <a:buChar char="●"/>
                      </a:pPr>
                      <a:r>
                        <a:rPr lang="en-US" sz="2100" b="1">
                          <a:solidFill>
                            <a:schemeClr val="dk1"/>
                          </a:solidFill>
                          <a:latin typeface="Montserrat"/>
                          <a:ea typeface="Montserrat"/>
                          <a:cs typeface="Montserrat"/>
                          <a:sym typeface="Montserrat"/>
                        </a:rPr>
                        <a:t>Encouragez la collaboration : </a:t>
                      </a:r>
                      <a:r>
                        <a:rPr lang="en-US" sz="2100">
                          <a:solidFill>
                            <a:schemeClr val="dk1"/>
                          </a:solidFill>
                          <a:latin typeface="Montserrat"/>
                          <a:ea typeface="Montserrat"/>
                          <a:cs typeface="Montserrat"/>
                          <a:sym typeface="Montserrat"/>
                        </a:rPr>
                        <a:t>favorisez un environnement collaboratif dans lequel les membres de l'équipe travaillent ensemble et se soutiennent mutuellement. Encouragez les projets transversaux et le travail d'équipe.</a:t>
                      </a:r>
                      <a:endParaRPr sz="2100">
                        <a:solidFill>
                          <a:schemeClr val="dk1"/>
                        </a:solidFill>
                        <a:latin typeface="Montserrat"/>
                        <a:ea typeface="Montserrat"/>
                        <a:cs typeface="Montserrat"/>
                        <a:sym typeface="Montserrat"/>
                      </a:endParaRPr>
                    </a:p>
                    <a:p>
                      <a:pPr marL="457200" marR="381635" lvl="0" indent="-361950" algn="l" rtl="0">
                        <a:lnSpc>
                          <a:spcPct val="115000"/>
                        </a:lnSpc>
                        <a:spcBef>
                          <a:spcPts val="1000"/>
                        </a:spcBef>
                        <a:spcAft>
                          <a:spcPts val="0"/>
                        </a:spcAft>
                        <a:buClr>
                          <a:schemeClr val="dk1"/>
                        </a:buClr>
                        <a:buSzPts val="2100"/>
                        <a:buFont typeface="Montserrat"/>
                        <a:buChar char="●"/>
                      </a:pPr>
                      <a:r>
                        <a:rPr lang="en-US" sz="2100" b="1">
                          <a:solidFill>
                            <a:schemeClr val="dk1"/>
                          </a:solidFill>
                          <a:latin typeface="Montserrat"/>
                          <a:ea typeface="Montserrat"/>
                          <a:cs typeface="Montserrat"/>
                          <a:sym typeface="Montserrat"/>
                        </a:rPr>
                        <a:t>Communiquez de manière respectueuse : </a:t>
                      </a:r>
                      <a:r>
                        <a:rPr lang="en-US" sz="2100">
                          <a:solidFill>
                            <a:schemeClr val="dk1"/>
                          </a:solidFill>
                          <a:latin typeface="Montserrat"/>
                          <a:ea typeface="Montserrat"/>
                          <a:cs typeface="Montserrat"/>
                          <a:sym typeface="Montserrat"/>
                        </a:rPr>
                        <a:t>utilisez un langage inclusif qui respecte toutes les identités et toutes les cultures. Évitez du jargon ou de l'argot qui pourraient exclure ou aliéner les autres. Soyez attentif aux différences culturelles dans les styles de communication.</a:t>
                      </a:r>
                      <a:endParaRPr sz="2100">
                        <a:solidFill>
                          <a:schemeClr val="dk1"/>
                        </a:solidFill>
                        <a:latin typeface="Montserrat"/>
                        <a:ea typeface="Montserrat"/>
                        <a:cs typeface="Montserrat"/>
                        <a:sym typeface="Montserrat"/>
                      </a:endParaRPr>
                    </a:p>
                    <a:p>
                      <a:pPr marL="457200" marR="381635" lvl="0" indent="-361950" algn="l" rtl="0">
                        <a:lnSpc>
                          <a:spcPct val="115000"/>
                        </a:lnSpc>
                        <a:spcBef>
                          <a:spcPts val="1000"/>
                        </a:spcBef>
                        <a:spcAft>
                          <a:spcPts val="0"/>
                        </a:spcAft>
                        <a:buClr>
                          <a:schemeClr val="dk1"/>
                        </a:buClr>
                        <a:buSzPts val="2100"/>
                        <a:buFont typeface="Montserrat"/>
                        <a:buChar char="●"/>
                      </a:pPr>
                      <a:r>
                        <a:rPr lang="en-US" sz="2100" b="1">
                          <a:solidFill>
                            <a:schemeClr val="dk1"/>
                          </a:solidFill>
                          <a:latin typeface="Montserrat"/>
                          <a:ea typeface="Montserrat"/>
                          <a:cs typeface="Montserrat"/>
                          <a:sym typeface="Montserrat"/>
                        </a:rPr>
                        <a:t>Contestez les comportements non inclusifs :</a:t>
                      </a:r>
                      <a:r>
                        <a:rPr lang="en-US" sz="2100">
                          <a:solidFill>
                            <a:schemeClr val="dk1"/>
                          </a:solidFill>
                          <a:latin typeface="Montserrat"/>
                          <a:ea typeface="Montserrat"/>
                          <a:cs typeface="Montserrat"/>
                          <a:sym typeface="Montserrat"/>
                        </a:rPr>
                        <a:t> si vous remarquez un comportement ou un langage exclusif, abordez-le de manière respectueuse et constructive. Soutenez une culture où chacun se sent à l'aise pour dénoncer les pratiques non inclusives.</a:t>
                      </a:r>
                      <a:endParaRPr sz="2100">
                        <a:solidFill>
                          <a:schemeClr val="dk1"/>
                        </a:solidFill>
                        <a:latin typeface="Montserrat"/>
                        <a:ea typeface="Montserrat"/>
                        <a:cs typeface="Montserrat"/>
                        <a:sym typeface="Montserrat"/>
                      </a:endParaRPr>
                    </a:p>
                    <a:p>
                      <a:pPr marL="457200" marR="381635" lvl="0" indent="-361950" algn="l" rtl="0">
                        <a:lnSpc>
                          <a:spcPct val="115000"/>
                        </a:lnSpc>
                        <a:spcBef>
                          <a:spcPts val="1000"/>
                        </a:spcBef>
                        <a:spcAft>
                          <a:spcPts val="1000"/>
                        </a:spcAft>
                        <a:buClr>
                          <a:schemeClr val="dk1"/>
                        </a:buClr>
                        <a:buSzPts val="2100"/>
                        <a:buFont typeface="Montserrat"/>
                        <a:buChar char="●"/>
                      </a:pPr>
                      <a:r>
                        <a:rPr lang="en-US" sz="2100" b="1">
                          <a:solidFill>
                            <a:schemeClr val="dk1"/>
                          </a:solidFill>
                          <a:latin typeface="Montserrat"/>
                          <a:ea typeface="Montserrat"/>
                          <a:cs typeface="Montserrat"/>
                          <a:sym typeface="Montserrat"/>
                        </a:rPr>
                        <a:t>Soyez flexible et adaptable : </a:t>
                      </a:r>
                      <a:r>
                        <a:rPr lang="en-US" sz="2100">
                          <a:solidFill>
                            <a:schemeClr val="dk1"/>
                          </a:solidFill>
                          <a:latin typeface="Montserrat"/>
                          <a:ea typeface="Montserrat"/>
                          <a:cs typeface="Montserrat"/>
                          <a:sym typeface="Montserrat"/>
                        </a:rPr>
                        <a:t>faites preuve de souplesse en vous adaptant aux différents styles et besoins de travail. Cela peut inclure le soutien d'horaires de travail flexible ou la compréhension des pratiques culturelles ou religieuses.</a:t>
                      </a:r>
                      <a:endParaRPr sz="2100" b="1">
                        <a:latin typeface="Montserrat"/>
                        <a:ea typeface="Montserrat"/>
                        <a:cs typeface="Montserrat"/>
                        <a:sym typeface="Montserrat"/>
                      </a:endParaRPr>
                    </a:p>
                  </a:txBody>
                  <a:tcPr marL="76200" marR="76200" marT="76200" marB="76200">
                    <a:lnL w="25400" cap="flat" cmpd="sng">
                      <a:solidFill>
                        <a:srgbClr val="5FA3A2"/>
                      </a:solidFill>
                      <a:prstDash val="solid"/>
                      <a:round/>
                      <a:headEnd type="none" w="sm" len="sm"/>
                      <a:tailEnd type="none" w="sm" len="sm"/>
                    </a:lnL>
                    <a:lnR w="25400" cap="flat" cmpd="sng">
                      <a:solidFill>
                        <a:srgbClr val="5FA3A2"/>
                      </a:solidFill>
                      <a:prstDash val="solid"/>
                      <a:round/>
                      <a:headEnd type="none" w="sm" len="sm"/>
                      <a:tailEnd type="none" w="sm" len="sm"/>
                    </a:lnR>
                    <a:lnT w="25400" cap="flat" cmpd="sng">
                      <a:solidFill>
                        <a:srgbClr val="5FA3A2"/>
                      </a:solidFill>
                      <a:prstDash val="solid"/>
                      <a:round/>
                      <a:headEnd type="none" w="sm" len="sm"/>
                      <a:tailEnd type="none" w="sm" len="sm"/>
                    </a:lnT>
                    <a:lnB w="25400" cap="flat" cmpd="sng">
                      <a:solidFill>
                        <a:srgbClr val="5FA3A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1" name="Google Shape;501;p20"/>
          <p:cNvSpPr txBox="1"/>
          <p:nvPr/>
        </p:nvSpPr>
        <p:spPr>
          <a:xfrm>
            <a:off x="8491276" y="1562075"/>
            <a:ext cx="1444800" cy="3693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a:solidFill>
                  <a:srgbClr val="FFFFFF"/>
                </a:solidFill>
                <a:latin typeface="Montserrat"/>
                <a:ea typeface="Montserrat"/>
                <a:cs typeface="Montserrat"/>
                <a:sym typeface="Montserrat"/>
              </a:rPr>
              <a:t>L’équipe</a:t>
            </a:r>
            <a:endParaRPr sz="1400" b="0" i="0" u="none" strike="noStrike" cap="none">
              <a:solidFill>
                <a:srgbClr val="000000"/>
              </a:solidFill>
              <a:latin typeface="Arial"/>
              <a:ea typeface="Arial"/>
              <a:cs typeface="Arial"/>
              <a:sym typeface="Arial"/>
            </a:endParaRPr>
          </a:p>
        </p:txBody>
      </p:sp>
      <p:sp>
        <p:nvSpPr>
          <p:cNvPr id="502" name="Google Shape;502;p2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1"/>
          <p:cNvSpPr/>
          <p:nvPr/>
        </p:nvSpPr>
        <p:spPr>
          <a:xfrm>
            <a:off x="7435350" y="1401413"/>
            <a:ext cx="3417300" cy="690600"/>
          </a:xfrm>
          <a:prstGeom prst="ellipse">
            <a:avLst/>
          </a:prstGeom>
          <a:solidFill>
            <a:srgbClr val="E7C2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512" name="Google Shape;512;p21"/>
          <p:cNvGraphicFramePr/>
          <p:nvPr/>
        </p:nvGraphicFramePr>
        <p:xfrm>
          <a:off x="482477" y="2234570"/>
          <a:ext cx="3000000" cy="3000000"/>
        </p:xfrm>
        <a:graphic>
          <a:graphicData uri="http://schemas.openxmlformats.org/drawingml/2006/table">
            <a:tbl>
              <a:tblPr>
                <a:noFill/>
                <a:tableStyleId>{2FD38269-D65F-422E-B348-41273319E222}</a:tableStyleId>
              </a:tblPr>
              <a:tblGrid>
                <a:gridCol w="17323050">
                  <a:extLst>
                    <a:ext uri="{9D8B030D-6E8A-4147-A177-3AD203B41FA5}">
                      <a16:colId xmlns:a16="http://schemas.microsoft.com/office/drawing/2014/main" val="20000"/>
                    </a:ext>
                  </a:extLst>
                </a:gridCol>
              </a:tblGrid>
              <a:tr h="7381875">
                <a:tc>
                  <a:txBody>
                    <a:bodyPr/>
                    <a:lstStyle/>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Recrutement diversifié : </a:t>
                      </a:r>
                      <a:r>
                        <a:rPr lang="en-US" sz="1950">
                          <a:solidFill>
                            <a:schemeClr val="dk1"/>
                          </a:solidFill>
                          <a:latin typeface="Montserrat"/>
                          <a:ea typeface="Montserrat"/>
                          <a:cs typeface="Montserrat"/>
                          <a:sym typeface="Montserrat"/>
                        </a:rPr>
                        <a:t>mettre en œuvre des pratiques de recrutement qui garantissent un bassin diversifié de candidats. Cela comprend l'utilisation de circuits d'approvisionnement diversifiés, la création de descriptions de poste impartiales et le recours à des comités de sélection diversifiés.</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Sélection sans préjugé : </a:t>
                      </a:r>
                      <a:r>
                        <a:rPr lang="en-US" sz="1950">
                          <a:solidFill>
                            <a:schemeClr val="dk1"/>
                          </a:solidFill>
                          <a:latin typeface="Montserrat"/>
                          <a:ea typeface="Montserrat"/>
                          <a:cs typeface="Montserrat"/>
                          <a:sym typeface="Montserrat"/>
                        </a:rPr>
                        <a:t>utiliser des processus de sélection structurés et standardisés pour minimiser les préjugés. Incorporer des techniques de recrutement anonymes quand cela est possible pour se concentrer sur les compétences des postulants.</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Favoriser une culture inclusive :</a:t>
                      </a:r>
                      <a:r>
                        <a:rPr lang="en-US" sz="1950">
                          <a:solidFill>
                            <a:schemeClr val="dk1"/>
                          </a:solidFill>
                          <a:latin typeface="Montserrat"/>
                          <a:ea typeface="Montserrat"/>
                          <a:cs typeface="Montserrat"/>
                          <a:sym typeface="Montserrat"/>
                        </a:rPr>
                        <a:t> Encourager une culture organisationnelle qui valorise la diversité et l'inclusion. Cela peut se faire par une communication régulière, en célébrant la diversité et en créant des groupes de ressources pour les employés.</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Proposez des commentaires inclusifs : </a:t>
                      </a:r>
                      <a:r>
                        <a:rPr lang="en-US" sz="1950">
                          <a:solidFill>
                            <a:schemeClr val="dk1"/>
                          </a:solidFill>
                          <a:latin typeface="Montserrat"/>
                          <a:ea typeface="Montserrat"/>
                          <a:cs typeface="Montserrat"/>
                          <a:sym typeface="Montserrat"/>
                        </a:rPr>
                        <a:t>lorsque vous donnez des commentaires, tenez compte des différences culturelles et individuelles. Proposez des commentaires constructifs et encourageants qui aident les membres de l'équipe à progresser et à s'améliorer.</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Créez des espaces sûrs : </a:t>
                      </a:r>
                      <a:r>
                        <a:rPr lang="en-US" sz="1950">
                          <a:solidFill>
                            <a:schemeClr val="dk1"/>
                          </a:solidFill>
                          <a:latin typeface="Montserrat"/>
                          <a:ea typeface="Montserrat"/>
                          <a:cs typeface="Montserrat"/>
                          <a:sym typeface="Montserrat"/>
                        </a:rPr>
                        <a:t>créez des espaces sûrs où les employés se sentent à l'aise pour exprimer leurs préoccupations, leurs idées et leurs expériences. Cela peut inclure des contrôles réguliers, une politique de porte ouverte et des canaux de commentaires anonymes.</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Cherchez des points de vue divers : </a:t>
                      </a:r>
                      <a:r>
                        <a:rPr lang="en-US" sz="1950">
                          <a:solidFill>
                            <a:schemeClr val="dk1"/>
                          </a:solidFill>
                          <a:latin typeface="Montserrat"/>
                          <a:ea typeface="Montserrat"/>
                          <a:cs typeface="Montserrat"/>
                          <a:sym typeface="Montserrat"/>
                        </a:rPr>
                        <a:t>recherchez et considérez activement des points de vue divers lors de la prise de décisions. Cela peut se faire par le biais de séances de brainstorming diversifiées, de sondages de rétroaction ou de pratiques de réunion inclusives.</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0"/>
                        </a:spcAft>
                        <a:buClr>
                          <a:schemeClr val="dk1"/>
                        </a:buClr>
                        <a:buSzPts val="1950"/>
                        <a:buFont typeface="Montserrat"/>
                        <a:buChar char="●"/>
                      </a:pPr>
                      <a:r>
                        <a:rPr lang="en-US" sz="1950" b="1">
                          <a:solidFill>
                            <a:schemeClr val="dk1"/>
                          </a:solidFill>
                          <a:latin typeface="Montserrat"/>
                          <a:ea typeface="Montserrat"/>
                          <a:cs typeface="Montserrat"/>
                          <a:sym typeface="Montserrat"/>
                        </a:rPr>
                        <a:t>Responsabilisez les autres : </a:t>
                      </a:r>
                      <a:r>
                        <a:rPr lang="en-US" sz="1950">
                          <a:solidFill>
                            <a:schemeClr val="dk1"/>
                          </a:solidFill>
                          <a:latin typeface="Montserrat"/>
                          <a:ea typeface="Montserrat"/>
                          <a:cs typeface="Montserrat"/>
                          <a:sym typeface="Montserrat"/>
                        </a:rPr>
                        <a:t>déléguez des responsabilités et offrez à tous les membres de l'équipe des occasions de contribuer et d'assumer des rôles de leadership. L'autonomisation renforce la confiance et favorise un environnement inclusif.</a:t>
                      </a:r>
                      <a:endParaRPr sz="1950">
                        <a:solidFill>
                          <a:schemeClr val="dk1"/>
                        </a:solidFill>
                        <a:latin typeface="Montserrat"/>
                        <a:ea typeface="Montserrat"/>
                        <a:cs typeface="Montserrat"/>
                        <a:sym typeface="Montserrat"/>
                      </a:endParaRPr>
                    </a:p>
                    <a:p>
                      <a:pPr marL="457200" marR="381635" lvl="0" indent="-352425" algn="l" rtl="0">
                        <a:lnSpc>
                          <a:spcPct val="115000"/>
                        </a:lnSpc>
                        <a:spcBef>
                          <a:spcPts val="1000"/>
                        </a:spcBef>
                        <a:spcAft>
                          <a:spcPts val="1000"/>
                        </a:spcAft>
                        <a:buClr>
                          <a:schemeClr val="dk1"/>
                        </a:buClr>
                        <a:buSzPts val="1950"/>
                        <a:buFont typeface="Montserrat"/>
                        <a:buChar char="●"/>
                      </a:pPr>
                      <a:r>
                        <a:rPr lang="en-US" sz="1950" b="1">
                          <a:solidFill>
                            <a:schemeClr val="dk1"/>
                          </a:solidFill>
                          <a:latin typeface="Montserrat"/>
                          <a:ea typeface="Montserrat"/>
                          <a:cs typeface="Montserrat"/>
                          <a:sym typeface="Montserrat"/>
                        </a:rPr>
                        <a:t>Offrez du mentorat et du parrainage : </a:t>
                      </a:r>
                      <a:r>
                        <a:rPr lang="en-US" sz="1950">
                          <a:solidFill>
                            <a:schemeClr val="dk1"/>
                          </a:solidFill>
                          <a:latin typeface="Montserrat"/>
                          <a:ea typeface="Montserrat"/>
                          <a:cs typeface="Montserrat"/>
                          <a:sym typeface="Montserrat"/>
                        </a:rPr>
                        <a:t>agissez en tant que mentor ou parrain/marraine pour les employés issus de groupes sous-représentés. Offrez des conseils, du soutien et des opportunités pour les aider à progresser dans leur carrière.</a:t>
                      </a:r>
                      <a:endParaRPr sz="1950" b="1">
                        <a:latin typeface="Montserrat"/>
                        <a:ea typeface="Montserrat"/>
                        <a:cs typeface="Montserrat"/>
                        <a:sym typeface="Montserrat"/>
                      </a:endParaRPr>
                    </a:p>
                  </a:txBody>
                  <a:tcPr marL="76200" marR="76200" marT="76200" marB="76200">
                    <a:lnL w="38100" cap="flat" cmpd="sng">
                      <a:solidFill>
                        <a:srgbClr val="E8C243"/>
                      </a:solidFill>
                      <a:prstDash val="solid"/>
                      <a:round/>
                      <a:headEnd type="none" w="sm" len="sm"/>
                      <a:tailEnd type="none" w="sm" len="sm"/>
                    </a:lnL>
                    <a:lnR w="38100" cap="flat" cmpd="sng">
                      <a:solidFill>
                        <a:srgbClr val="E8C243"/>
                      </a:solidFill>
                      <a:prstDash val="solid"/>
                      <a:round/>
                      <a:headEnd type="none" w="sm" len="sm"/>
                      <a:tailEnd type="none" w="sm" len="sm"/>
                    </a:lnR>
                    <a:lnT w="38100" cap="flat" cmpd="sng">
                      <a:solidFill>
                        <a:srgbClr val="E8C243"/>
                      </a:solidFill>
                      <a:prstDash val="solid"/>
                      <a:round/>
                      <a:headEnd type="none" w="sm" len="sm"/>
                      <a:tailEnd type="none" w="sm" len="sm"/>
                    </a:lnT>
                    <a:lnB w="38100" cap="flat" cmpd="sng">
                      <a:solidFill>
                        <a:srgbClr val="E8C24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13" name="Google Shape;513;p21"/>
          <p:cNvSpPr txBox="1"/>
          <p:nvPr/>
        </p:nvSpPr>
        <p:spPr>
          <a:xfrm>
            <a:off x="8337601" y="1569725"/>
            <a:ext cx="1612800" cy="3540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300"/>
              <a:buFont typeface="Arial"/>
              <a:buNone/>
            </a:pPr>
            <a:r>
              <a:rPr lang="en-US" sz="2300" b="1">
                <a:solidFill>
                  <a:srgbClr val="FFFFFF"/>
                </a:solidFill>
                <a:latin typeface="Montserrat"/>
                <a:ea typeface="Montserrat"/>
                <a:cs typeface="Montserrat"/>
                <a:sym typeface="Montserrat"/>
              </a:rPr>
              <a:t>La gestion</a:t>
            </a:r>
            <a:endParaRPr sz="1300" b="0" i="0" u="none" strike="noStrike" cap="none">
              <a:solidFill>
                <a:srgbClr val="000000"/>
              </a:solidFill>
              <a:latin typeface="Arial"/>
              <a:ea typeface="Arial"/>
              <a:cs typeface="Arial"/>
              <a:sym typeface="Arial"/>
            </a:endParaRPr>
          </a:p>
        </p:txBody>
      </p:sp>
      <p:sp>
        <p:nvSpPr>
          <p:cNvPr id="514" name="Google Shape;514;p2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2"/>
          <p:cNvSpPr/>
          <p:nvPr/>
        </p:nvSpPr>
        <p:spPr>
          <a:xfrm>
            <a:off x="7435350" y="1401413"/>
            <a:ext cx="3417300" cy="690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524" name="Google Shape;524;p22"/>
          <p:cNvGraphicFramePr/>
          <p:nvPr/>
        </p:nvGraphicFramePr>
        <p:xfrm>
          <a:off x="482477" y="2386970"/>
          <a:ext cx="3000000" cy="3000000"/>
        </p:xfrm>
        <a:graphic>
          <a:graphicData uri="http://schemas.openxmlformats.org/drawingml/2006/table">
            <a:tbl>
              <a:tblPr>
                <a:noFill/>
                <a:tableStyleId>{2FD38269-D65F-422E-B348-41273319E222}</a:tableStyleId>
              </a:tblPr>
              <a:tblGrid>
                <a:gridCol w="17323050">
                  <a:extLst>
                    <a:ext uri="{9D8B030D-6E8A-4147-A177-3AD203B41FA5}">
                      <a16:colId xmlns:a16="http://schemas.microsoft.com/office/drawing/2014/main" val="20000"/>
                    </a:ext>
                  </a:extLst>
                </a:gridCol>
              </a:tblGrid>
              <a:tr h="6162675">
                <a:tc>
                  <a:txBody>
                    <a:bodyPr/>
                    <a:lstStyle/>
                    <a:p>
                      <a:pPr marL="457200" marR="381635" lvl="0" indent="-368300" algn="l" rtl="0">
                        <a:lnSpc>
                          <a:spcPct val="115000"/>
                        </a:lnSpc>
                        <a:spcBef>
                          <a:spcPts val="1000"/>
                        </a:spcBef>
                        <a:spcAft>
                          <a:spcPts val="0"/>
                        </a:spcAft>
                        <a:buClr>
                          <a:schemeClr val="dk1"/>
                        </a:buClr>
                        <a:buSzPts val="2200"/>
                        <a:buFont typeface="Montserrat"/>
                        <a:buChar char="●"/>
                      </a:pPr>
                      <a:r>
                        <a:rPr lang="en-US" sz="2200" b="1">
                          <a:solidFill>
                            <a:schemeClr val="dk1"/>
                          </a:solidFill>
                          <a:latin typeface="Montserrat"/>
                          <a:ea typeface="Montserrat"/>
                          <a:cs typeface="Montserrat"/>
                          <a:sym typeface="Montserrat"/>
                        </a:rPr>
                        <a:t>Définir un leadership inclusif :</a:t>
                      </a:r>
                      <a:r>
                        <a:rPr lang="en-US" sz="2200">
                          <a:solidFill>
                            <a:schemeClr val="dk1"/>
                          </a:solidFill>
                          <a:latin typeface="Montserrat"/>
                          <a:ea typeface="Montserrat"/>
                          <a:cs typeface="Montserrat"/>
                          <a:sym typeface="Montserrat"/>
                        </a:rPr>
                        <a:t> exprimez clairement ce que signifie un leadership inclusif pour votre organisation, notamment les comportements, les valeurs et les résultats que vous attendez des dirigeants.</a:t>
                      </a:r>
                      <a:endParaRPr sz="2200">
                        <a:solidFill>
                          <a:schemeClr val="dk1"/>
                        </a:solidFill>
                        <a:latin typeface="Montserrat"/>
                        <a:ea typeface="Montserrat"/>
                        <a:cs typeface="Montserrat"/>
                        <a:sym typeface="Montserrat"/>
                      </a:endParaRPr>
                    </a:p>
                    <a:p>
                      <a:pPr marL="457200" marR="381635" lvl="0" indent="-368300" algn="l" rtl="0">
                        <a:lnSpc>
                          <a:spcPct val="115000"/>
                        </a:lnSpc>
                        <a:spcBef>
                          <a:spcPts val="1000"/>
                        </a:spcBef>
                        <a:spcAft>
                          <a:spcPts val="0"/>
                        </a:spcAft>
                        <a:buClr>
                          <a:schemeClr val="dk1"/>
                        </a:buClr>
                        <a:buSzPts val="2200"/>
                        <a:buFont typeface="Montserrat"/>
                        <a:buChar char="●"/>
                      </a:pPr>
                      <a:r>
                        <a:rPr lang="en-US" sz="2200" b="1">
                          <a:solidFill>
                            <a:schemeClr val="dk1"/>
                          </a:solidFill>
                          <a:latin typeface="Montserrat"/>
                          <a:ea typeface="Montserrat"/>
                          <a:cs typeface="Montserrat"/>
                          <a:sym typeface="Montserrat"/>
                        </a:rPr>
                        <a:t>Fixez des objectifs et des indicateurs clairs : </a:t>
                      </a:r>
                      <a:r>
                        <a:rPr lang="en-US" sz="2200">
                          <a:solidFill>
                            <a:schemeClr val="dk1"/>
                          </a:solidFill>
                          <a:latin typeface="Montserrat"/>
                          <a:ea typeface="Montserrat"/>
                          <a:cs typeface="Montserrat"/>
                          <a:sym typeface="Montserrat"/>
                        </a:rPr>
                        <a:t>établissez des objectifs spécifiques et mesurables en matière de diversité et d'inclusion à tous les niveaux de la direction. Suivez régulièrement les progrès et demandez aux dirigeants de rendre des comptes sur la réalisation de ces objectifs.</a:t>
                      </a:r>
                      <a:endParaRPr sz="2200">
                        <a:solidFill>
                          <a:schemeClr val="dk1"/>
                        </a:solidFill>
                        <a:latin typeface="Montserrat"/>
                        <a:ea typeface="Montserrat"/>
                        <a:cs typeface="Montserrat"/>
                        <a:sym typeface="Montserrat"/>
                      </a:endParaRPr>
                    </a:p>
                    <a:p>
                      <a:pPr marL="457200" marR="381635" lvl="0" indent="-368300" algn="l" rtl="0">
                        <a:lnSpc>
                          <a:spcPct val="115000"/>
                        </a:lnSpc>
                        <a:spcBef>
                          <a:spcPts val="1000"/>
                        </a:spcBef>
                        <a:spcAft>
                          <a:spcPts val="0"/>
                        </a:spcAft>
                        <a:buClr>
                          <a:schemeClr val="dk1"/>
                        </a:buClr>
                        <a:buSzPts val="2200"/>
                        <a:buFont typeface="Montserrat"/>
                        <a:buChar char="●"/>
                      </a:pPr>
                      <a:r>
                        <a:rPr lang="en-US" sz="2200" b="1">
                          <a:solidFill>
                            <a:schemeClr val="dk1"/>
                          </a:solidFill>
                          <a:latin typeface="Montserrat"/>
                          <a:ea typeface="Montserrat"/>
                          <a:cs typeface="Montserrat"/>
                          <a:sym typeface="Montserrat"/>
                        </a:rPr>
                        <a:t>Programmes de développement du leadership : </a:t>
                      </a:r>
                      <a:r>
                        <a:rPr lang="en-US" sz="2200">
                          <a:solidFill>
                            <a:schemeClr val="dk1"/>
                          </a:solidFill>
                          <a:latin typeface="Montserrat"/>
                          <a:ea typeface="Montserrat"/>
                          <a:cs typeface="Montserrat"/>
                          <a:sym typeface="Montserrat"/>
                        </a:rPr>
                        <a:t>proposez des programmes de formation et de développement axés sur les compétences en leadership inclusif. Cela peut inclure des ateliers, du mentorat et du coaching sur des sujets tels que les préjugés inconscients, la compétence culturelle et la prise de décision inclusive.</a:t>
                      </a:r>
                      <a:endParaRPr sz="2200">
                        <a:solidFill>
                          <a:schemeClr val="dk1"/>
                        </a:solidFill>
                        <a:latin typeface="Montserrat"/>
                        <a:ea typeface="Montserrat"/>
                        <a:cs typeface="Montserrat"/>
                        <a:sym typeface="Montserrat"/>
                      </a:endParaRPr>
                    </a:p>
                    <a:p>
                      <a:pPr marL="457200" marR="381635" lvl="0" indent="-368300" algn="l" rtl="0">
                        <a:lnSpc>
                          <a:spcPct val="115000"/>
                        </a:lnSpc>
                        <a:spcBef>
                          <a:spcPts val="1000"/>
                        </a:spcBef>
                        <a:spcAft>
                          <a:spcPts val="0"/>
                        </a:spcAft>
                        <a:buClr>
                          <a:schemeClr val="dk1"/>
                        </a:buClr>
                        <a:buSzPts val="2200"/>
                        <a:buFont typeface="Montserrat"/>
                        <a:buChar char="●"/>
                      </a:pPr>
                      <a:r>
                        <a:rPr lang="en-US" sz="2200" b="1">
                          <a:solidFill>
                            <a:schemeClr val="dk1"/>
                          </a:solidFill>
                          <a:latin typeface="Montserrat"/>
                          <a:ea typeface="Montserrat"/>
                          <a:cs typeface="Montserrat"/>
                          <a:sym typeface="Montserrat"/>
                        </a:rPr>
                        <a:t>Politiques et pratiques inclusives : </a:t>
                      </a:r>
                      <a:r>
                        <a:rPr lang="en-US" sz="2200">
                          <a:solidFill>
                            <a:schemeClr val="dk1"/>
                          </a:solidFill>
                          <a:latin typeface="Montserrat"/>
                          <a:ea typeface="Montserrat"/>
                          <a:cs typeface="Montserrat"/>
                          <a:sym typeface="Montserrat"/>
                        </a:rPr>
                        <a:t>élaborez et appliquez des politiques qui favorisent l'inclusion, telles que des modalités de travail flexible, une rémunération équitable et des politiques contre la discrimination. Assurez-vous que ces politiques soient communiquées efficacement et appliquées de manière cohérente.</a:t>
                      </a:r>
                      <a:endParaRPr sz="2200">
                        <a:solidFill>
                          <a:schemeClr val="dk1"/>
                        </a:solidFill>
                        <a:latin typeface="Montserrat"/>
                        <a:ea typeface="Montserrat"/>
                        <a:cs typeface="Montserrat"/>
                        <a:sym typeface="Montserrat"/>
                      </a:endParaRPr>
                    </a:p>
                    <a:p>
                      <a:pPr marL="457200" marR="381635" lvl="0" indent="-368300" algn="l" rtl="0">
                        <a:lnSpc>
                          <a:spcPct val="115000"/>
                        </a:lnSpc>
                        <a:spcBef>
                          <a:spcPts val="1000"/>
                        </a:spcBef>
                        <a:spcAft>
                          <a:spcPts val="0"/>
                        </a:spcAft>
                        <a:buClr>
                          <a:schemeClr val="dk1"/>
                        </a:buClr>
                        <a:buSzPts val="2200"/>
                        <a:buFont typeface="Montserrat"/>
                        <a:buChar char="●"/>
                      </a:pPr>
                      <a:r>
                        <a:rPr lang="en-US" sz="2200" b="1">
                          <a:solidFill>
                            <a:schemeClr val="dk1"/>
                          </a:solidFill>
                          <a:latin typeface="Montserrat"/>
                          <a:ea typeface="Montserrat"/>
                          <a:cs typeface="Montserrat"/>
                          <a:sym typeface="Montserrat"/>
                        </a:rPr>
                        <a:t>Mécanismes de rétroaction : </a:t>
                      </a:r>
                      <a:r>
                        <a:rPr lang="en-US" sz="2200">
                          <a:solidFill>
                            <a:schemeClr val="dk1"/>
                          </a:solidFill>
                          <a:latin typeface="Montserrat"/>
                          <a:ea typeface="Montserrat"/>
                          <a:cs typeface="Montserrat"/>
                          <a:sym typeface="Montserrat"/>
                        </a:rPr>
                        <a:t>établissez des canaux permettant aux employés de donner leur avis sur le leadership inclusif dans l'organisation. Utilisez des enquêtes, des groupes de discussion et des forums ouverts pour recueillir des informations et apporter des améliorations.</a:t>
                      </a:r>
                      <a:endParaRPr sz="2200">
                        <a:solidFill>
                          <a:schemeClr val="dk1"/>
                        </a:solidFill>
                        <a:latin typeface="Montserrat"/>
                        <a:ea typeface="Montserrat"/>
                        <a:cs typeface="Montserrat"/>
                        <a:sym typeface="Montserrat"/>
                      </a:endParaRPr>
                    </a:p>
                    <a:p>
                      <a:pPr marL="457200" marR="381635" lvl="0" indent="-368300" algn="l" rtl="0">
                        <a:lnSpc>
                          <a:spcPct val="115000"/>
                        </a:lnSpc>
                        <a:spcBef>
                          <a:spcPts val="1000"/>
                        </a:spcBef>
                        <a:spcAft>
                          <a:spcPts val="0"/>
                        </a:spcAft>
                        <a:buClr>
                          <a:schemeClr val="dk1"/>
                        </a:buClr>
                        <a:buSzPts val="2200"/>
                        <a:buFont typeface="Montserrat"/>
                        <a:buChar char="●"/>
                      </a:pPr>
                      <a:r>
                        <a:rPr lang="en-US" sz="2200" b="1">
                          <a:solidFill>
                            <a:schemeClr val="dk1"/>
                          </a:solidFill>
                          <a:latin typeface="Montserrat"/>
                          <a:ea typeface="Montserrat"/>
                          <a:cs typeface="Montserrat"/>
                          <a:sym typeface="Montserrat"/>
                        </a:rPr>
                        <a:t>Avoir des modèles de référence : </a:t>
                      </a:r>
                      <a:r>
                        <a:rPr lang="en-US" sz="2200">
                          <a:solidFill>
                            <a:schemeClr val="dk1"/>
                          </a:solidFill>
                          <a:latin typeface="Montserrat"/>
                          <a:ea typeface="Montserrat"/>
                          <a:cs typeface="Montserrat"/>
                          <a:sym typeface="Montserrat"/>
                        </a:rPr>
                        <a:t>assurez-vous que les hauts dirigeants font preuve d'un comportement inclusif. Lorsque les hauts dirigeants accordent la priorité à l'inclusion et en font preuve, ils donnent un puissant exemple à l'ensemble de l'organisation.</a:t>
                      </a:r>
                      <a:endParaRPr sz="2200" b="1">
                        <a:latin typeface="Montserrat"/>
                        <a:ea typeface="Montserrat"/>
                        <a:cs typeface="Montserrat"/>
                        <a:sym typeface="Montserrat"/>
                      </a:endParaRPr>
                    </a:p>
                  </a:txBody>
                  <a:tcPr marL="76200" marR="76200" marT="76200" marB="762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5" name="Google Shape;525;p22"/>
          <p:cNvSpPr txBox="1"/>
          <p:nvPr/>
        </p:nvSpPr>
        <p:spPr>
          <a:xfrm>
            <a:off x="7945500" y="1562075"/>
            <a:ext cx="2397000" cy="3693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a:solidFill>
                  <a:srgbClr val="FFFFFF"/>
                </a:solidFill>
                <a:latin typeface="Montserrat"/>
                <a:ea typeface="Montserrat"/>
                <a:cs typeface="Montserrat"/>
                <a:sym typeface="Montserrat"/>
              </a:rPr>
              <a:t>L’organisation</a:t>
            </a:r>
            <a:endParaRPr sz="1400" b="0" i="0" u="none" strike="noStrike" cap="none">
              <a:solidFill>
                <a:srgbClr val="000000"/>
              </a:solidFill>
              <a:latin typeface="Arial"/>
              <a:ea typeface="Arial"/>
              <a:cs typeface="Arial"/>
              <a:sym typeface="Arial"/>
            </a:endParaRPr>
          </a:p>
        </p:txBody>
      </p:sp>
      <p:sp>
        <p:nvSpPr>
          <p:cNvPr id="526" name="Google Shape;526;p22"/>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23"/>
          <p:cNvPicPr preferRelativeResize="0"/>
          <p:nvPr/>
        </p:nvPicPr>
        <p:blipFill rotWithShape="1">
          <a:blip r:embed="rId3">
            <a:alphaModFix/>
          </a:blip>
          <a:srcRect/>
          <a:stretch/>
        </p:blipFill>
        <p:spPr>
          <a:xfrm flipH="1">
            <a:off x="12295075" y="7797525"/>
            <a:ext cx="6069125" cy="2913175"/>
          </a:xfrm>
          <a:prstGeom prst="rect">
            <a:avLst/>
          </a:prstGeom>
          <a:noFill/>
          <a:ln>
            <a:noFill/>
          </a:ln>
        </p:spPr>
      </p:pic>
      <p:sp>
        <p:nvSpPr>
          <p:cNvPr id="536" name="Google Shape;536;p23"/>
          <p:cNvSpPr/>
          <p:nvPr/>
        </p:nvSpPr>
        <p:spPr>
          <a:xfrm>
            <a:off x="12615450" y="4166950"/>
            <a:ext cx="1345500" cy="371700"/>
          </a:xfrm>
          <a:prstGeom prst="ellipse">
            <a:avLst/>
          </a:prstGeom>
          <a:solidFill>
            <a:srgbClr val="5FA3A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7" name="Google Shape;537;p23"/>
          <p:cNvSpPr/>
          <p:nvPr/>
        </p:nvSpPr>
        <p:spPr>
          <a:xfrm>
            <a:off x="4327025" y="7210825"/>
            <a:ext cx="1345500" cy="460500"/>
          </a:xfrm>
          <a:prstGeom prst="ellipse">
            <a:avLst/>
          </a:prstGeom>
          <a:solidFill>
            <a:srgbClr val="E7C242"/>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8" name="Google Shape;538;p23"/>
          <p:cNvSpPr/>
          <p:nvPr/>
        </p:nvSpPr>
        <p:spPr>
          <a:xfrm>
            <a:off x="12500200" y="7209175"/>
            <a:ext cx="1593600" cy="460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9" name="Google Shape;539;p23"/>
          <p:cNvSpPr/>
          <p:nvPr/>
        </p:nvSpPr>
        <p:spPr>
          <a:xfrm>
            <a:off x="4327025" y="4166950"/>
            <a:ext cx="1345500" cy="371700"/>
          </a:xfrm>
          <a:prstGeom prst="ellipse">
            <a:avLst/>
          </a:prstGeom>
          <a:solidFill>
            <a:srgbClr val="D3615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0" name="Google Shape;540;p23"/>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541" name="Google Shape;541;p23"/>
          <p:cNvGraphicFramePr/>
          <p:nvPr/>
        </p:nvGraphicFramePr>
        <p:xfrm>
          <a:off x="1109256" y="4049887"/>
          <a:ext cx="3000000" cy="3000000"/>
        </p:xfrm>
        <a:graphic>
          <a:graphicData uri="http://schemas.openxmlformats.org/drawingml/2006/table">
            <a:tbl>
              <a:tblPr>
                <a:noFill/>
                <a:tableStyleId>{2FD38269-D65F-422E-B348-41273319E222}</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Clr>
                          <a:srgbClr val="000000"/>
                        </a:buClr>
                        <a:buSzPts val="1700"/>
                        <a:buFont typeface="Arial"/>
                        <a:buNone/>
                      </a:pPr>
                      <a:r>
                        <a:rPr lang="en-US" sz="1800" b="1">
                          <a:solidFill>
                            <a:schemeClr val="lt1"/>
                          </a:solidFill>
                          <a:latin typeface="Montserrat"/>
                          <a:ea typeface="Montserrat"/>
                          <a:cs typeface="Montserrat"/>
                          <a:sym typeface="Montserrat"/>
                        </a:rPr>
                        <a:t>Individu</a:t>
                      </a:r>
                      <a:endParaRPr sz="18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D36151"/>
                      </a:solidFill>
                      <a:prstDash val="solid"/>
                      <a:round/>
                      <a:headEnd type="none" w="sm" len="sm"/>
                      <a:tailEnd type="none" w="sm" len="sm"/>
                    </a:lnL>
                    <a:lnR w="19050" cap="flat" cmpd="sng">
                      <a:solidFill>
                        <a:srgbClr val="D36151"/>
                      </a:solidFill>
                      <a:prstDash val="solid"/>
                      <a:round/>
                      <a:headEnd type="none" w="sm" len="sm"/>
                      <a:tailEnd type="none" w="sm" len="sm"/>
                    </a:lnR>
                    <a:lnT w="19050" cap="flat" cmpd="sng">
                      <a:solidFill>
                        <a:srgbClr val="D36151"/>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4675">
                <a:tc>
                  <a:txBody>
                    <a:bodyPr/>
                    <a:lstStyle/>
                    <a:p>
                      <a:pPr marL="457200" marR="381635" lvl="0" indent="-311150" algn="l" rtl="0">
                        <a:lnSpc>
                          <a:spcPct val="115000"/>
                        </a:lnSpc>
                        <a:spcBef>
                          <a:spcPts val="100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Écoute active</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Reconnaissez et abordez les préjugés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Soyez un modèle de comportement inclusif</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Formation continue</a:t>
                      </a:r>
                      <a:endParaRPr sz="1300">
                        <a:latin typeface="Montserrat"/>
                        <a:ea typeface="Montserrat"/>
                        <a:cs typeface="Montserrat"/>
                        <a:sym typeface="Montserrat"/>
                      </a:endParaRPr>
                    </a:p>
                  </a:txBody>
                  <a:tcPr marL="190500" marR="190500" marT="190500" marB="190500">
                    <a:lnL w="19050" cap="flat" cmpd="sng">
                      <a:solidFill>
                        <a:srgbClr val="D3615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D36151"/>
                      </a:solidFill>
                      <a:prstDash val="solid"/>
                      <a:round/>
                      <a:headEnd type="none" w="sm" len="sm"/>
                      <a:tailEnd type="none" w="sm" len="sm"/>
                    </a:lnB>
                  </a:tcPr>
                </a:tc>
                <a:tc>
                  <a:txBody>
                    <a:bodyPr/>
                    <a:lstStyle/>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Soyez responsable</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Développez la conscience de soi </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Proposer et solliciter des commentaires </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Soutenez les groupes-ressources employés (GRE) </a:t>
                      </a:r>
                      <a:endParaRPr sz="13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D3615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D3615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42" name="Google Shape;542;p23"/>
          <p:cNvGraphicFramePr/>
          <p:nvPr/>
        </p:nvGraphicFramePr>
        <p:xfrm>
          <a:off x="9397675" y="4049887"/>
          <a:ext cx="3000000" cy="3000000"/>
        </p:xfrm>
        <a:graphic>
          <a:graphicData uri="http://schemas.openxmlformats.org/drawingml/2006/table">
            <a:tbl>
              <a:tblPr>
                <a:noFill/>
                <a:tableStyleId>{2FD38269-D65F-422E-B348-41273319E222}</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Clr>
                          <a:srgbClr val="000000"/>
                        </a:buClr>
                        <a:buSzPts val="1700"/>
                        <a:buFont typeface="Arial"/>
                        <a:buNone/>
                      </a:pPr>
                      <a:r>
                        <a:rPr lang="en-US" sz="1800" b="1">
                          <a:solidFill>
                            <a:schemeClr val="lt1"/>
                          </a:solidFill>
                          <a:latin typeface="Montserrat"/>
                          <a:ea typeface="Montserrat"/>
                          <a:cs typeface="Montserrat"/>
                          <a:sym typeface="Montserrat"/>
                        </a:rPr>
                        <a:t>Équipe</a:t>
                      </a:r>
                      <a:endParaRPr sz="18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85C4BD"/>
                      </a:solidFill>
                      <a:prstDash val="solid"/>
                      <a:round/>
                      <a:headEnd type="none" w="sm" len="sm"/>
                      <a:tailEnd type="none" w="sm" len="sm"/>
                    </a:lnL>
                    <a:lnR w="19050" cap="flat" cmpd="sng">
                      <a:solidFill>
                        <a:srgbClr val="85C4BD"/>
                      </a:solidFill>
                      <a:prstDash val="solid"/>
                      <a:round/>
                      <a:headEnd type="none" w="sm" len="sm"/>
                      <a:tailEnd type="none" w="sm" len="sm"/>
                    </a:lnR>
                    <a:lnT w="19050" cap="flat" cmpd="sng">
                      <a:solidFill>
                        <a:srgbClr val="85C4BD"/>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2950">
                <a:tc>
                  <a:txBody>
                    <a:bodyPr/>
                    <a:lstStyle/>
                    <a:p>
                      <a:pPr marL="457200" marR="381635" lvl="0" indent="-311150" algn="l" rtl="0">
                        <a:lnSpc>
                          <a:spcPct val="115000"/>
                        </a:lnSpc>
                        <a:spcBef>
                          <a:spcPts val="100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Célébrez les différences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Pratiquez des réunions inclusives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Encouragez la collaboration</a:t>
                      </a:r>
                      <a:endParaRPr sz="1300">
                        <a:latin typeface="Montserrat"/>
                        <a:ea typeface="Montserrat"/>
                        <a:cs typeface="Montserrat"/>
                        <a:sym typeface="Montserrat"/>
                      </a:endParaRPr>
                    </a:p>
                  </a:txBody>
                  <a:tcPr marL="190500" marR="190500" marT="190500" marB="190500">
                    <a:lnL w="19050" cap="flat" cmpd="sng">
                      <a:solidFill>
                        <a:srgbClr val="85C4BD"/>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85C4BD"/>
                      </a:solidFill>
                      <a:prstDash val="solid"/>
                      <a:round/>
                      <a:headEnd type="none" w="sm" len="sm"/>
                      <a:tailEnd type="none" w="sm" len="sm"/>
                    </a:lnB>
                  </a:tcPr>
                </a:tc>
                <a:tc>
                  <a:txBody>
                    <a:bodyPr/>
                    <a:lstStyle/>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Communiquez de manière respectueuse</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Contestez les comportements non inclusifs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Soyez flexible et adaptable.</a:t>
                      </a:r>
                      <a:endParaRPr sz="13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85C4BD"/>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85C4B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43" name="Google Shape;543;p23"/>
          <p:cNvGraphicFramePr/>
          <p:nvPr/>
        </p:nvGraphicFramePr>
        <p:xfrm>
          <a:off x="1109256" y="7117436"/>
          <a:ext cx="3000000" cy="3000000"/>
        </p:xfrm>
        <a:graphic>
          <a:graphicData uri="http://schemas.openxmlformats.org/drawingml/2006/table">
            <a:tbl>
              <a:tblPr>
                <a:noFill/>
                <a:tableStyleId>{2FD38269-D65F-422E-B348-41273319E222}</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Clr>
                          <a:srgbClr val="000000"/>
                        </a:buClr>
                        <a:buSzPts val="1700"/>
                        <a:buFont typeface="Arial"/>
                        <a:buNone/>
                      </a:pPr>
                      <a:r>
                        <a:rPr lang="en-US" sz="1800" b="1">
                          <a:solidFill>
                            <a:schemeClr val="lt1"/>
                          </a:solidFill>
                          <a:latin typeface="Montserrat"/>
                          <a:ea typeface="Montserrat"/>
                          <a:cs typeface="Montserrat"/>
                          <a:sym typeface="Montserrat"/>
                        </a:rPr>
                        <a:t>Gestion</a:t>
                      </a:r>
                      <a:endParaRPr sz="18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E7C242"/>
                      </a:solidFill>
                      <a:prstDash val="solid"/>
                      <a:round/>
                      <a:headEnd type="none" w="sm" len="sm"/>
                      <a:tailEnd type="none" w="sm" len="sm"/>
                    </a:lnL>
                    <a:lnR w="19050" cap="flat" cmpd="sng">
                      <a:solidFill>
                        <a:srgbClr val="E7C242"/>
                      </a:solidFill>
                      <a:prstDash val="solid"/>
                      <a:round/>
                      <a:headEnd type="none" w="sm" len="sm"/>
                      <a:tailEnd type="none" w="sm" len="sm"/>
                    </a:lnR>
                    <a:lnT w="19050" cap="flat" cmpd="sng">
                      <a:solidFill>
                        <a:srgbClr val="E7C242"/>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2950">
                <a:tc>
                  <a:txBody>
                    <a:bodyPr/>
                    <a:lstStyle/>
                    <a:p>
                      <a:pPr marL="457200" marR="381635" lvl="0" indent="-311150" algn="l" rtl="0">
                        <a:lnSpc>
                          <a:spcPct val="115000"/>
                        </a:lnSpc>
                        <a:spcBef>
                          <a:spcPts val="100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Recrutement diversifié</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Sélection sans préjugé</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Favoriser une culture inclusive</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Proposez des commentaires inclusifs</a:t>
                      </a:r>
                      <a:endParaRPr sz="1300">
                        <a:latin typeface="Montserrat"/>
                        <a:ea typeface="Montserrat"/>
                        <a:cs typeface="Montserrat"/>
                        <a:sym typeface="Montserrat"/>
                      </a:endParaRPr>
                    </a:p>
                  </a:txBody>
                  <a:tcPr marL="190500" marR="190500" marT="190500" marB="190500">
                    <a:lnL w="19050" cap="flat" cmpd="sng">
                      <a:solidFill>
                        <a:srgbClr val="E7C242"/>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E7C242"/>
                      </a:solidFill>
                      <a:prstDash val="solid"/>
                      <a:round/>
                      <a:headEnd type="none" w="sm" len="sm"/>
                      <a:tailEnd type="none" w="sm" len="sm"/>
                    </a:lnB>
                  </a:tcPr>
                </a:tc>
                <a:tc>
                  <a:txBody>
                    <a:bodyPr/>
                    <a:lstStyle/>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Créez des espaces sûrs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Cherchez des points de vue divers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Responsabilisez les autres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Offrez du mentorat et du parrainage</a:t>
                      </a:r>
                      <a:endParaRPr sz="13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E7C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E7C24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44" name="Google Shape;544;p23"/>
          <p:cNvGraphicFramePr/>
          <p:nvPr/>
        </p:nvGraphicFramePr>
        <p:xfrm>
          <a:off x="9397675" y="7117436"/>
          <a:ext cx="3000000" cy="3000000"/>
        </p:xfrm>
        <a:graphic>
          <a:graphicData uri="http://schemas.openxmlformats.org/drawingml/2006/table">
            <a:tbl>
              <a:tblPr>
                <a:noFill/>
                <a:tableStyleId>{2FD38269-D65F-422E-B348-41273319E222}</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Clr>
                          <a:srgbClr val="000000"/>
                        </a:buClr>
                        <a:buSzPts val="1700"/>
                        <a:buFont typeface="Arial"/>
                        <a:buNone/>
                      </a:pPr>
                      <a:r>
                        <a:rPr lang="en-US" sz="1700" b="1" u="none" strike="noStrike" cap="none">
                          <a:solidFill>
                            <a:schemeClr val="lt1"/>
                          </a:solidFill>
                          <a:latin typeface="Montserrat"/>
                          <a:ea typeface="Montserrat"/>
                          <a:cs typeface="Montserrat"/>
                          <a:sym typeface="Montserrat"/>
                        </a:rPr>
                        <a:t>Organi</a:t>
                      </a:r>
                      <a:r>
                        <a:rPr lang="en-US" sz="1700" b="1">
                          <a:solidFill>
                            <a:schemeClr val="lt1"/>
                          </a:solidFill>
                          <a:latin typeface="Montserrat"/>
                          <a:ea typeface="Montserrat"/>
                          <a:cs typeface="Montserrat"/>
                          <a:sym typeface="Montserrat"/>
                        </a:rPr>
                        <a:t>s</a:t>
                      </a:r>
                      <a:r>
                        <a:rPr lang="en-US" sz="1700" b="1" u="none" strike="noStrike" cap="none">
                          <a:solidFill>
                            <a:schemeClr val="lt1"/>
                          </a:solidFill>
                          <a:latin typeface="Montserrat"/>
                          <a:ea typeface="Montserrat"/>
                          <a:cs typeface="Montserrat"/>
                          <a:sym typeface="Montserrat"/>
                        </a:rPr>
                        <a:t>ation</a:t>
                      </a:r>
                      <a:endParaRPr sz="17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2950">
                <a:tc>
                  <a:txBody>
                    <a:bodyPr/>
                    <a:lstStyle/>
                    <a:p>
                      <a:pPr marL="457200" marR="381635" lvl="0" indent="-311150" algn="l" rtl="0">
                        <a:lnSpc>
                          <a:spcPct val="115000"/>
                        </a:lnSpc>
                        <a:spcBef>
                          <a:spcPts val="100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Définir un leadership inclusif</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Fixez des objectifs et des indicateurs clairs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Programmes de développement du leadership</a:t>
                      </a:r>
                      <a:endParaRPr sz="1300">
                        <a:latin typeface="Montserrat"/>
                        <a:ea typeface="Montserrat"/>
                        <a:cs typeface="Montserrat"/>
                        <a:sym typeface="Montserrat"/>
                      </a:endParaRPr>
                    </a:p>
                  </a:txBody>
                  <a:tcPr marL="190500" marR="190500" marT="190500" marB="190500">
                    <a:lnL w="1905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Politiques et pratiques inclusives</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Mécanismes de rétroaction</a:t>
                      </a:r>
                      <a:endParaRPr sz="1300">
                        <a:solidFill>
                          <a:schemeClr val="dk1"/>
                        </a:solidFill>
                        <a:latin typeface="Montserrat"/>
                        <a:ea typeface="Montserrat"/>
                        <a:cs typeface="Montserrat"/>
                        <a:sym typeface="Montserrat"/>
                      </a:endParaRPr>
                    </a:p>
                    <a:p>
                      <a:pPr marL="457200" marR="381635"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Avoir des modèles de référence</a:t>
                      </a:r>
                      <a:endParaRPr sz="13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45" name="Google Shape;545;p23"/>
          <p:cNvSpPr txBox="1"/>
          <p:nvPr/>
        </p:nvSpPr>
        <p:spPr>
          <a:xfrm>
            <a:off x="877328" y="1520025"/>
            <a:ext cx="124110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4.1 </a:t>
            </a:r>
            <a:r>
              <a:rPr lang="en-US" sz="3156" b="1">
                <a:latin typeface="Montserrat"/>
                <a:ea typeface="Montserrat"/>
                <a:cs typeface="Montserrat"/>
                <a:sym typeface="Montserrat"/>
              </a:rPr>
              <a:t>Discussion de groupe #2 : Partager vos idées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 minute p</a:t>
            </a:r>
            <a:r>
              <a:rPr lang="en-US" sz="2100" b="1">
                <a:latin typeface="Montserrat"/>
                <a:ea typeface="Montserrat"/>
                <a:cs typeface="Montserrat"/>
                <a:sym typeface="Montserrat"/>
              </a:rPr>
              <a:t>a</a:t>
            </a:r>
            <a:r>
              <a:rPr lang="en-US" sz="2100" b="1" i="0" u="none" strike="noStrike" cap="none">
                <a:solidFill>
                  <a:srgbClr val="000000"/>
                </a:solidFill>
                <a:latin typeface="Montserrat"/>
                <a:ea typeface="Montserrat"/>
                <a:cs typeface="Montserrat"/>
                <a:sym typeface="Montserrat"/>
              </a:rPr>
              <a:t>r member)</a:t>
            </a:r>
            <a:endParaRPr sz="1400" b="0" i="0" u="none" strike="noStrike" cap="none">
              <a:solidFill>
                <a:srgbClr val="000000"/>
              </a:solidFill>
              <a:latin typeface="Arial"/>
              <a:ea typeface="Arial"/>
              <a:cs typeface="Arial"/>
              <a:sym typeface="Arial"/>
            </a:endParaRPr>
          </a:p>
        </p:txBody>
      </p:sp>
      <p:sp>
        <p:nvSpPr>
          <p:cNvPr id="546" name="Google Shape;546;p23"/>
          <p:cNvSpPr txBox="1"/>
          <p:nvPr/>
        </p:nvSpPr>
        <p:spPr>
          <a:xfrm>
            <a:off x="877316" y="2565662"/>
            <a:ext cx="17169900" cy="1301400"/>
          </a:xfrm>
          <a:prstGeom prst="rect">
            <a:avLst/>
          </a:prstGeom>
          <a:noFill/>
          <a:ln>
            <a:noFill/>
          </a:ln>
        </p:spPr>
        <p:txBody>
          <a:bodyPr spcFirstLastPara="1" wrap="square" lIns="0" tIns="0" rIns="0" bIns="0" anchor="t" anchorCtr="0">
            <a:spAutoFit/>
          </a:bodyPr>
          <a:lstStyle/>
          <a:p>
            <a:pPr marL="457200" marR="381635" lvl="0" indent="-349250" algn="l" rtl="0">
              <a:lnSpc>
                <a:spcPct val="115000"/>
              </a:lnSpc>
              <a:spcBef>
                <a:spcPts val="135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Quels sont les domaines qui fonctionnent bien dans votre lieu de travail?</a:t>
            </a:r>
            <a:endParaRPr sz="1900">
              <a:solidFill>
                <a:schemeClr val="dk1"/>
              </a:solidFill>
              <a:latin typeface="Montserrat"/>
              <a:ea typeface="Montserrat"/>
              <a:cs typeface="Montserrat"/>
              <a:sym typeface="Montserrat"/>
            </a:endParaRPr>
          </a:p>
          <a:p>
            <a:pPr marL="457200" marR="381635"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Quels sont, selon vous, les domaines de croissance dans votre lieu de travail?</a:t>
            </a:r>
            <a:endParaRPr sz="1900">
              <a:solidFill>
                <a:schemeClr val="dk1"/>
              </a:solidFill>
              <a:latin typeface="Montserrat"/>
              <a:ea typeface="Montserrat"/>
              <a:cs typeface="Montserrat"/>
              <a:sym typeface="Montserrat"/>
            </a:endParaRPr>
          </a:p>
          <a:p>
            <a:pPr marL="457200" marR="381635"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Quelles mesures souhaiteriez-vous prendre personnellement pour intégrer davantage d'approches d'inclusion par la conception dans votre travail, votre équipe ou votre organisation?</a:t>
            </a:r>
            <a:endParaRPr sz="19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g2d3c4b11bdb_3_16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56" name="Google Shape;556;g2d3c4b11bdb_3_16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557" name="Google Shape;557;g2d3c4b11bdb_3_168"/>
          <p:cNvSpPr txBox="1"/>
          <p:nvPr/>
        </p:nvSpPr>
        <p:spPr>
          <a:xfrm>
            <a:off x="421587" y="1520034"/>
            <a:ext cx="12213600" cy="160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a:latin typeface="Montserrat"/>
                <a:ea typeface="Montserrat"/>
                <a:cs typeface="Montserrat"/>
                <a:sym typeface="Montserrat"/>
              </a:rPr>
              <a:t>5</a:t>
            </a:r>
            <a:r>
              <a:rPr lang="en-US" sz="3156"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Action concrète : S'appliquer, s'engager à progresser et inspirer les autres</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sp>
        <p:nvSpPr>
          <p:cNvPr id="558" name="Google Shape;558;g2d3c4b11bdb_3_168"/>
          <p:cNvSpPr/>
          <p:nvPr/>
        </p:nvSpPr>
        <p:spPr>
          <a:xfrm>
            <a:off x="30746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559" name="Google Shape;559;g2d3c4b11bdb_3_168"/>
          <p:cNvGraphicFramePr/>
          <p:nvPr/>
        </p:nvGraphicFramePr>
        <p:xfrm>
          <a:off x="421575" y="3552675"/>
          <a:ext cx="3000000" cy="3000000"/>
        </p:xfrm>
        <a:graphic>
          <a:graphicData uri="http://schemas.openxmlformats.org/drawingml/2006/table">
            <a:tbl>
              <a:tblPr>
                <a:noFill/>
                <a:tableStyleId>{5D8A88BA-7E2D-4C19-BD17-166DAF20B2C7}</a:tableStyleId>
              </a:tblPr>
              <a:tblGrid>
                <a:gridCol w="16383000">
                  <a:extLst>
                    <a:ext uri="{9D8B030D-6E8A-4147-A177-3AD203B41FA5}">
                      <a16:colId xmlns:a16="http://schemas.microsoft.com/office/drawing/2014/main" val="20000"/>
                    </a:ext>
                  </a:extLst>
                </a:gridCol>
              </a:tblGrid>
              <a:tr h="381000">
                <a:tc>
                  <a:txBody>
                    <a:bodyPr/>
                    <a:lstStyle/>
                    <a:p>
                      <a:pPr marL="0" marR="208280" lvl="0" indent="0" algn="l" rtl="0">
                        <a:lnSpc>
                          <a:spcPct val="115000"/>
                        </a:lnSpc>
                        <a:spcBef>
                          <a:spcPts val="0"/>
                        </a:spcBef>
                        <a:spcAft>
                          <a:spcPts val="0"/>
                        </a:spcAft>
                        <a:buClr>
                          <a:schemeClr val="dk1"/>
                        </a:buClr>
                        <a:buSzPts val="1100"/>
                        <a:buFont typeface="Arial"/>
                        <a:buNone/>
                      </a:pPr>
                      <a:r>
                        <a:rPr lang="en-US" sz="2150" b="1">
                          <a:solidFill>
                            <a:schemeClr val="dk1"/>
                          </a:solidFill>
                          <a:latin typeface="Montserrat"/>
                          <a:ea typeface="Montserrat"/>
                          <a:cs typeface="Montserrat"/>
                          <a:sym typeface="Montserrat"/>
                        </a:rPr>
                        <a:t>Instructions :</a:t>
                      </a:r>
                      <a:r>
                        <a:rPr lang="en-US" sz="2150">
                          <a:solidFill>
                            <a:schemeClr val="dk1"/>
                          </a:solidFill>
                          <a:latin typeface="Montserrat"/>
                          <a:ea typeface="Montserrat"/>
                          <a:cs typeface="Montserrat"/>
                          <a:sym typeface="Montserrat"/>
                        </a:rPr>
                        <a:t> Chaque membre déclare une « action concrète » que vous avez l'intention </a:t>
                      </a:r>
                      <a:endParaRPr sz="21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d'entreprendre cette semaine. (1 minute par membre)</a:t>
                      </a:r>
                      <a:endParaRPr sz="215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60" name="Google Shape;560;g2d3c4b11bdb_3_168"/>
          <p:cNvSpPr/>
          <p:nvPr/>
        </p:nvSpPr>
        <p:spPr>
          <a:xfrm flipH="1">
            <a:off x="13504456" y="694865"/>
            <a:ext cx="4516107" cy="4516088"/>
          </a:xfrm>
          <a:custGeom>
            <a:avLst/>
            <a:gdLst/>
            <a:ahLst/>
            <a:cxnLst/>
            <a:rect l="l" t="t" r="r" b="b"/>
            <a:pathLst>
              <a:path w="6350000" h="6349974" extrusionOk="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6">
              <a:alphaModFix/>
            </a:blip>
            <a:stretch>
              <a:fillRect l="-24726" t="-9987" r="-120089" b="-2926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d3c4b11bdb_3_18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a:lstStyle/>
          <a:p>
            <a:endParaRPr lang="en-US"/>
          </a:p>
        </p:txBody>
      </p:sp>
      <p:graphicFrame>
        <p:nvGraphicFramePr>
          <p:cNvPr id="566" name="Google Shape;566;g2d3c4b11bdb_3_181"/>
          <p:cNvGraphicFramePr/>
          <p:nvPr/>
        </p:nvGraphicFramePr>
        <p:xfrm>
          <a:off x="317753" y="1434301"/>
          <a:ext cx="3000000" cy="3000000"/>
        </p:xfrm>
        <a:graphic>
          <a:graphicData uri="http://schemas.openxmlformats.org/drawingml/2006/table">
            <a:tbl>
              <a:tblPr>
                <a:noFill/>
                <a:tableStyleId>{2FD38269-D65F-422E-B348-41273319E222}</a:tableStyleId>
              </a:tblPr>
              <a:tblGrid>
                <a:gridCol w="1196875">
                  <a:extLst>
                    <a:ext uri="{9D8B030D-6E8A-4147-A177-3AD203B41FA5}">
                      <a16:colId xmlns:a16="http://schemas.microsoft.com/office/drawing/2014/main" val="20000"/>
                    </a:ext>
                  </a:extLst>
                </a:gridCol>
                <a:gridCol w="8489700">
                  <a:extLst>
                    <a:ext uri="{9D8B030D-6E8A-4147-A177-3AD203B41FA5}">
                      <a16:colId xmlns:a16="http://schemas.microsoft.com/office/drawing/2014/main" val="20001"/>
                    </a:ext>
                  </a:extLst>
                </a:gridCol>
                <a:gridCol w="8048350">
                  <a:extLst>
                    <a:ext uri="{9D8B030D-6E8A-4147-A177-3AD203B41FA5}">
                      <a16:colId xmlns:a16="http://schemas.microsoft.com/office/drawing/2014/main" val="20002"/>
                    </a:ext>
                  </a:extLst>
                </a:gridCol>
              </a:tblGrid>
              <a:tr h="853425">
                <a:tc gridSpan="2">
                  <a:txBody>
                    <a:bodyPr/>
                    <a:lstStyle/>
                    <a:p>
                      <a:pPr marL="0" lvl="0" indent="0" algn="ctr" rtl="0">
                        <a:spcBef>
                          <a:spcPts val="0"/>
                        </a:spcBef>
                        <a:spcAft>
                          <a:spcPts val="0"/>
                        </a:spcAft>
                        <a:buClr>
                          <a:schemeClr val="dk1"/>
                        </a:buClr>
                        <a:buSzPts val="1100"/>
                        <a:buFont typeface="Arial"/>
                        <a:buNone/>
                      </a:pPr>
                      <a:r>
                        <a:rPr lang="en-US" sz="2200" b="1">
                          <a:solidFill>
                            <a:schemeClr val="dk1"/>
                          </a:solidFill>
                          <a:latin typeface="Montserrat"/>
                          <a:ea typeface="Montserrat"/>
                          <a:cs typeface="Montserrat"/>
                          <a:sym typeface="Montserrat"/>
                        </a:rPr>
                        <a:t>Leadership inclusif</a:t>
                      </a:r>
                      <a:endParaRPr sz="22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40000"/>
                        </a:lnSpc>
                        <a:spcBef>
                          <a:spcPts val="0"/>
                        </a:spcBef>
                        <a:spcAft>
                          <a:spcPts val="0"/>
                        </a:spcAft>
                        <a:buClr>
                          <a:srgbClr val="000000"/>
                        </a:buClr>
                        <a:buSzPts val="2300"/>
                        <a:buFont typeface="Arial"/>
                        <a:buNone/>
                      </a:pPr>
                      <a:r>
                        <a:rPr lang="en-US" sz="2200">
                          <a:latin typeface="Montserrat SemiBold"/>
                          <a:ea typeface="Montserrat SemiBold"/>
                          <a:cs typeface="Montserrat SemiBold"/>
                          <a:sym typeface="Montserrat SemiBold"/>
                        </a:rPr>
                        <a:t>Action concrète</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0145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1</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Je veillerai à équilibrer le mandat de notre travail tout en tenant compte du bien-être des personnes qui composent mon équipe.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rowSpan="3">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Utilisez la vidéo « Why Good Leaders Make You Feel Safe » pour expliquer comment votre action concrète fait de vous un leader inclusif.</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145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2</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J'encouragerai la vulnérabilité et l'attention au sein de mes équipes en modélisant ces caractéristiques.</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65460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3</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Je m'engagerai à aider les autres à développer leurs propres compétences en leadership.</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748825">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4</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Clr>
                          <a:srgbClr val="000000"/>
                        </a:buClr>
                        <a:buSzPts val="1800"/>
                        <a:buFont typeface="Arial"/>
                        <a:buNone/>
                      </a:pPr>
                      <a:r>
                        <a:rPr lang="en-US" sz="1800">
                          <a:latin typeface="Montserrat"/>
                          <a:ea typeface="Montserrat"/>
                          <a:cs typeface="Montserrat"/>
                          <a:sym typeface="Montserrat"/>
                        </a:rPr>
                        <a:t>Emmenez votre apprentissage au-delà du Cercle!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800"/>
                        <a:buFont typeface="Arial"/>
                        <a:buNone/>
                      </a:pPr>
                      <a:r>
                        <a:rPr lang="en-US" sz="1800">
                          <a:latin typeface="Montserrat"/>
                          <a:ea typeface="Montserrat"/>
                          <a:cs typeface="Montserrat"/>
                          <a:sym typeface="Montserrat"/>
                        </a:rPr>
                        <a:t>Explorez les ressources de la Bibliothèque d'apprentissage à la fin de ce guide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3010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5</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marR="0" lvl="0" indent="0" algn="l" rtl="0">
                        <a:lnSpc>
                          <a:spcPct val="89090"/>
                        </a:lnSpc>
                        <a:spcBef>
                          <a:spcPts val="0"/>
                        </a:spcBef>
                        <a:spcAft>
                          <a:spcPts val="0"/>
                        </a:spcAft>
                        <a:buClr>
                          <a:srgbClr val="000000"/>
                        </a:buClr>
                        <a:buSzPts val="1100"/>
                        <a:buFont typeface="Arial"/>
                        <a:buNone/>
                      </a:pP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Écrivez votre engagement d'action concrète dans la cellule à gauche et soyez prêt à donner un compte rendu lors du 3e cercle</a:t>
                      </a:r>
                      <a:endParaRPr sz="1800" b="1" u="none" strike="noStrike" cap="none">
                        <a:latin typeface="Montserrat"/>
                        <a:ea typeface="Montserrat"/>
                        <a:cs typeface="Montserrat"/>
                        <a:sym typeface="Montserrat"/>
                      </a:endParaRPr>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2d3c4b11bdb_3_186"/>
          <p:cNvPicPr preferRelativeResize="0"/>
          <p:nvPr/>
        </p:nvPicPr>
        <p:blipFill>
          <a:blip r:embed="rId3">
            <a:alphaModFix/>
          </a:blip>
          <a:stretch>
            <a:fillRect/>
          </a:stretch>
        </p:blipFill>
        <p:spPr>
          <a:xfrm>
            <a:off x="13526400" y="450100"/>
            <a:ext cx="4837800" cy="4572725"/>
          </a:xfrm>
          <a:prstGeom prst="rect">
            <a:avLst/>
          </a:prstGeom>
          <a:noFill/>
          <a:ln>
            <a:noFill/>
          </a:ln>
        </p:spPr>
      </p:pic>
      <p:pic>
        <p:nvPicPr>
          <p:cNvPr id="576" name="Google Shape;576;g2d3c4b11bdb_3_186"/>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sp>
        <p:nvSpPr>
          <p:cNvPr id="577" name="Google Shape;577;g2d3c4b11bdb_3_18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578" name="Google Shape;578;g2d3c4b11bdb_3_186"/>
          <p:cNvSpPr txBox="1"/>
          <p:nvPr/>
        </p:nvSpPr>
        <p:spPr>
          <a:xfrm>
            <a:off x="375275" y="1367625"/>
            <a:ext cx="146370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a:latin typeface="Montserrat"/>
                <a:ea typeface="Montserrat"/>
                <a:cs typeface="Montserrat"/>
                <a:sym typeface="Montserrat"/>
              </a:rPr>
              <a:t>6</a:t>
            </a:r>
            <a:r>
              <a:rPr lang="en-US" sz="3156"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Synthèse : Prochaines étapes et quelques mots de conclusion</a:t>
            </a:r>
            <a:endParaRPr sz="315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(5 minutes)</a:t>
            </a:r>
            <a:endParaRPr sz="1400" b="0" i="0" u="none" strike="noStrike" cap="none">
              <a:solidFill>
                <a:srgbClr val="000000"/>
              </a:solidFill>
              <a:latin typeface="Arial"/>
              <a:ea typeface="Arial"/>
              <a:cs typeface="Arial"/>
              <a:sym typeface="Arial"/>
            </a:endParaRPr>
          </a:p>
        </p:txBody>
      </p:sp>
      <p:sp>
        <p:nvSpPr>
          <p:cNvPr id="579" name="Google Shape;579;g2d3c4b11bdb_3_186"/>
          <p:cNvSpPr/>
          <p:nvPr/>
        </p:nvSpPr>
        <p:spPr>
          <a:xfrm>
            <a:off x="2808247" y="19061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580" name="Google Shape;580;g2d3c4b11bdb_3_186"/>
          <p:cNvSpPr txBox="1"/>
          <p:nvPr/>
        </p:nvSpPr>
        <p:spPr>
          <a:xfrm>
            <a:off x="375278" y="2881816"/>
            <a:ext cx="17537400" cy="6123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Classe de maître :</a:t>
            </a:r>
            <a:r>
              <a:rPr lang="en-US" sz="2350">
                <a:solidFill>
                  <a:schemeClr val="dk1"/>
                </a:solidFill>
                <a:latin typeface="Montserrat"/>
                <a:ea typeface="Montserrat"/>
                <a:cs typeface="Montserrat"/>
                <a:sym typeface="Montserrat"/>
              </a:rPr>
              <a:t> notre prochaine Classe de maître aura lieu le</a:t>
            </a:r>
            <a:r>
              <a:rPr lang="en-US" sz="2350" b="1">
                <a:solidFill>
                  <a:schemeClr val="dk1"/>
                </a:solidFill>
                <a:latin typeface="Montserrat"/>
                <a:ea typeface="Montserrat"/>
                <a:cs typeface="Montserrat"/>
                <a:sym typeface="Montserrat"/>
              </a:rPr>
              <a:t> lundi 21 octobre à </a:t>
            </a:r>
            <a:endParaRPr sz="2350" b="1">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13 h 00 ET</a:t>
            </a:r>
            <a:r>
              <a:rPr lang="en-US" sz="2350">
                <a:solidFill>
                  <a:schemeClr val="dk1"/>
                </a:solidFill>
                <a:latin typeface="Montserrat"/>
                <a:ea typeface="Montserrat"/>
                <a:cs typeface="Montserrat"/>
                <a:sym typeface="Montserrat"/>
              </a:rPr>
              <a:t>. Cette Classe de maître de 90 minutes est un cours de coaching pratique sur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le leadership inclusif. Les invitations aux cinq Classes de maître vous ont été envoyées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avant le début de cette cohorte DEAPCM. Veuillez consulter votre calendrier pour plus de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détails.</a:t>
            </a:r>
            <a:endParaRPr sz="2350" b="0" i="0" u="none" strike="noStrike" cap="none">
              <a:solidFill>
                <a:srgbClr val="000000"/>
              </a:solidFill>
              <a:latin typeface="Montserrat"/>
              <a:ea typeface="Montserrat"/>
              <a:cs typeface="Montserrat"/>
              <a:sym typeface="Montserrat"/>
            </a:endParaRPr>
          </a:p>
          <a:p>
            <a:pPr marL="0" marR="208280" lvl="0" indent="0" algn="l" rtl="0">
              <a:lnSpc>
                <a:spcPct val="115000"/>
              </a:lnSpc>
              <a:spcBef>
                <a:spcPts val="100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Le prochain Cercle :</a:t>
            </a:r>
            <a:r>
              <a:rPr lang="en-US" sz="2350">
                <a:solidFill>
                  <a:schemeClr val="dk1"/>
                </a:solidFill>
                <a:latin typeface="Montserrat"/>
                <a:ea typeface="Montserrat"/>
                <a:cs typeface="Montserrat"/>
                <a:sym typeface="Montserrat"/>
              </a:rPr>
              <a:t> la prochaine réunion de Cercle sera consacrée à Maîtriser l’art de la négociation</a:t>
            </a:r>
            <a:endParaRPr sz="2350" b="0" i="0" u="none" strike="noStrike" cap="none">
              <a:solidFill>
                <a:srgbClr val="000000"/>
              </a:solidFill>
              <a:latin typeface="Montserrat"/>
              <a:ea typeface="Montserrat"/>
              <a:cs typeface="Montserrat"/>
              <a:sym typeface="Montserrat"/>
            </a:endParaRPr>
          </a:p>
          <a:p>
            <a:pPr marL="0" marR="208280" lvl="0" indent="0" algn="l" rtl="0">
              <a:lnSpc>
                <a:spcPct val="115000"/>
              </a:lnSpc>
              <a:spcBef>
                <a:spcPts val="100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Sélection de l'animateur(rice) de Cercle et de l'animateur(rice) adjoint(e) de Cercle :</a:t>
            </a:r>
            <a:r>
              <a:rPr lang="en-US" sz="2350">
                <a:solidFill>
                  <a:schemeClr val="dk1"/>
                </a:solidFill>
                <a:latin typeface="Montserrat"/>
                <a:ea typeface="Montserrat"/>
                <a:cs typeface="Montserrat"/>
                <a:sym typeface="Montserrat"/>
              </a:rPr>
              <a:t> avons-nous choisi l'animateur(rice) et animateur(rice) adjoint(e) de la prochaine réunion Cercle?</a:t>
            </a:r>
            <a:endParaRPr sz="235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2000"/>
              </a:spcBef>
              <a:spcAft>
                <a:spcPts val="0"/>
              </a:spcAft>
              <a:buClr>
                <a:srgbClr val="000000"/>
              </a:buClr>
              <a:buSzPts val="2599"/>
              <a:buFont typeface="Arial"/>
              <a:buNone/>
            </a:pPr>
            <a:r>
              <a:rPr lang="en-US" sz="2350" b="1">
                <a:solidFill>
                  <a:schemeClr val="dk1"/>
                </a:solidFill>
                <a:latin typeface="Montserrat"/>
                <a:ea typeface="Montserrat"/>
                <a:cs typeface="Montserrat"/>
                <a:sym typeface="Montserrat"/>
              </a:rPr>
              <a:t>Formulaires écrits :</a:t>
            </a:r>
            <a:r>
              <a:rPr lang="en-US" sz="2350" b="0" i="0" u="none" strike="noStrike" cap="none">
                <a:solidFill>
                  <a:srgbClr val="000000"/>
                </a:solidFill>
                <a:latin typeface="Montserrat"/>
                <a:ea typeface="Montserrat"/>
                <a:cs typeface="Montserrat"/>
                <a:sym typeface="Montserrat"/>
              </a:rPr>
              <a:t> </a:t>
            </a:r>
            <a:r>
              <a:rPr lang="en-US" sz="2350">
                <a:latin typeface="Montserrat"/>
                <a:ea typeface="Montserrat"/>
                <a:cs typeface="Montserrat"/>
                <a:sym typeface="Montserrat"/>
              </a:rPr>
              <a:t>Veuillez nous faire part de vos commentaires en remplissant les formulaires écrits bihebdomadaires. </a:t>
            </a:r>
            <a:endParaRPr sz="2350" b="0" i="0" u="none" strike="noStrike" cap="none">
              <a:solidFill>
                <a:srgbClr val="000000"/>
              </a:solidFill>
              <a:latin typeface="Arial"/>
              <a:ea typeface="Arial"/>
              <a:cs typeface="Arial"/>
              <a:sym typeface="Arial"/>
            </a:endParaRPr>
          </a:p>
          <a:p>
            <a:pPr marL="0" marR="0" lvl="0" indent="0" algn="l" rtl="0">
              <a:lnSpc>
                <a:spcPct val="115000"/>
              </a:lnSpc>
              <a:spcBef>
                <a:spcPts val="2000"/>
              </a:spcBef>
              <a:spcAft>
                <a:spcPts val="0"/>
              </a:spcAft>
              <a:buClr>
                <a:srgbClr val="000000"/>
              </a:buClr>
              <a:buSzPts val="2499"/>
              <a:buFont typeface="Arial"/>
              <a:buNone/>
            </a:pPr>
            <a:r>
              <a:rPr lang="en-US" sz="2350" b="1">
                <a:solidFill>
                  <a:schemeClr val="dk1"/>
                </a:solidFill>
                <a:latin typeface="Montserrat"/>
                <a:ea typeface="Montserrat"/>
                <a:cs typeface="Montserrat"/>
                <a:sym typeface="Montserrat"/>
              </a:rPr>
              <a:t>Salon DEAPCM : </a:t>
            </a:r>
            <a:r>
              <a:rPr lang="en-US" sz="2350">
                <a:solidFill>
                  <a:schemeClr val="dk1"/>
                </a:solidFill>
                <a:latin typeface="Montserrat"/>
                <a:ea typeface="Montserrat"/>
                <a:cs typeface="Montserrat"/>
                <a:sym typeface="Montserrat"/>
              </a:rPr>
              <a:t>Rejoignez le </a:t>
            </a:r>
            <a:r>
              <a:rPr lang="en-US" sz="2350" u="sng">
                <a:solidFill>
                  <a:schemeClr val="hlink"/>
                </a:solidFill>
                <a:latin typeface="Montserrat"/>
                <a:ea typeface="Montserrat"/>
                <a:cs typeface="Montserrat"/>
                <a:sym typeface="Montserrat"/>
                <a:hlinkClick r:id="rId7"/>
              </a:rPr>
              <a:t>Salon DEAPCM</a:t>
            </a:r>
            <a:r>
              <a:rPr lang="en-US" sz="2350">
                <a:solidFill>
                  <a:schemeClr val="dk1"/>
                </a:solidFill>
                <a:latin typeface="Montserrat"/>
                <a:ea typeface="Montserrat"/>
                <a:cs typeface="Montserrat"/>
                <a:sym typeface="Montserrat"/>
              </a:rPr>
              <a:t> ce vendredi si vous souhaitez vous connecter et vous engager davantage sur le thème du Cercle de cette semaine.</a:t>
            </a:r>
            <a:r>
              <a:rPr lang="en-US" sz="2350" b="0" i="0" u="none" strike="noStrike" cap="none">
                <a:solidFill>
                  <a:schemeClr val="dk1"/>
                </a:solidFill>
                <a:latin typeface="Montserrat"/>
                <a:ea typeface="Montserrat"/>
                <a:cs typeface="Montserrat"/>
                <a:sym typeface="Montserrat"/>
              </a:rPr>
              <a:t> </a:t>
            </a:r>
            <a:r>
              <a:rPr lang="en-US" sz="2350">
                <a:solidFill>
                  <a:schemeClr val="dk1"/>
                </a:solidFill>
                <a:latin typeface="Montserrat"/>
                <a:ea typeface="Montserrat"/>
                <a:cs typeface="Montserrat"/>
                <a:sym typeface="Montserrat"/>
              </a:rPr>
              <a:t>Cette session de 60 minutes est animée par l'équipe du programme au Bureau de la diversité et de l'inclusion (BDI) du Groupe des matériels, tous les vendredis.</a:t>
            </a:r>
            <a:endParaRPr sz="2350" b="1" i="0" u="none" strike="noStrike" cap="none">
              <a:solidFill>
                <a:schemeClr val="dk1"/>
              </a:solidFill>
              <a:latin typeface="Montserrat"/>
              <a:ea typeface="Montserrat"/>
              <a:cs typeface="Montserrat"/>
              <a:sym typeface="Montserrat"/>
            </a:endParaRPr>
          </a:p>
        </p:txBody>
      </p:sp>
      <p:sp>
        <p:nvSpPr>
          <p:cNvPr id="581" name="Google Shape;581;g2d3c4b11bdb_3_186"/>
          <p:cNvSpPr txBox="1"/>
          <p:nvPr/>
        </p:nvSpPr>
        <p:spPr>
          <a:xfrm>
            <a:off x="2195037" y="9247691"/>
            <a:ext cx="13897800" cy="831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70"/>
              <a:buFont typeface="Arial"/>
              <a:buNone/>
            </a:pPr>
            <a:r>
              <a:rPr lang="en-US" sz="2250" b="1">
                <a:solidFill>
                  <a:schemeClr val="dk1"/>
                </a:solidFill>
                <a:latin typeface="Montserrat"/>
                <a:ea typeface="Montserrat"/>
                <a:cs typeface="Montserrat"/>
                <a:sym typeface="Montserrat"/>
              </a:rPr>
              <a:t>Merci à toutes et à tous! Portez-vous bien, prenez soin de vous et on se reverra à la deuxième réunion de Cercle sur le thème Maîtriser l’art de la négociation.</a:t>
            </a:r>
            <a:endParaRPr sz="225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g2d3c4b11bdb_3_20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87" name="Google Shape;587;g2d3c4b11bdb_3_200"/>
          <p:cNvSpPr txBox="1"/>
          <p:nvPr/>
        </p:nvSpPr>
        <p:spPr>
          <a:xfrm>
            <a:off x="1971000" y="843775"/>
            <a:ext cx="15940500" cy="1766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1000"/>
              </a:spcBef>
              <a:spcAft>
                <a:spcPts val="0"/>
              </a:spcAft>
              <a:buClr>
                <a:schemeClr val="dk1"/>
              </a:buClr>
              <a:buSzPts val="1100"/>
              <a:buFont typeface="Arial"/>
              <a:buNone/>
            </a:pPr>
            <a:r>
              <a:rPr lang="en-US" sz="4950" b="1">
                <a:solidFill>
                  <a:schemeClr val="dk1"/>
                </a:solidFill>
                <a:latin typeface="Montserrat"/>
                <a:ea typeface="Montserrat"/>
                <a:cs typeface="Montserrat"/>
                <a:sym typeface="Montserrat"/>
              </a:rPr>
              <a:t>Liste de tâches à faire : </a:t>
            </a:r>
            <a:endParaRPr sz="4950" b="1">
              <a:solidFill>
                <a:schemeClr val="dk1"/>
              </a:solidFill>
              <a:latin typeface="Montserrat"/>
              <a:ea typeface="Montserrat"/>
              <a:cs typeface="Montserrat"/>
              <a:sym typeface="Montserrat"/>
            </a:endParaRPr>
          </a:p>
          <a:p>
            <a:pPr marL="0" marR="208280" lvl="0" indent="0" algn="l" rtl="0">
              <a:lnSpc>
                <a:spcPct val="115000"/>
              </a:lnSpc>
              <a:spcBef>
                <a:spcPts val="1000"/>
              </a:spcBef>
              <a:spcAft>
                <a:spcPts val="0"/>
              </a:spcAft>
              <a:buClr>
                <a:schemeClr val="dk1"/>
              </a:buClr>
              <a:buSzPts val="1100"/>
              <a:buFont typeface="Arial"/>
              <a:buNone/>
            </a:pPr>
            <a:r>
              <a:rPr lang="en-US" sz="4950" b="1">
                <a:solidFill>
                  <a:schemeClr val="dk1"/>
                </a:solidFill>
                <a:latin typeface="Montserrat"/>
                <a:ea typeface="Montserrat"/>
                <a:cs typeface="Montserrat"/>
                <a:sym typeface="Montserrat"/>
              </a:rPr>
              <a:t>Un coup d'œil sur la prochaine session</a:t>
            </a:r>
            <a:endParaRPr sz="4950" b="1" i="0" u="none" strike="noStrike" cap="none">
              <a:solidFill>
                <a:schemeClr val="dk1"/>
              </a:solidFill>
              <a:latin typeface="Montserrat"/>
              <a:ea typeface="Montserrat"/>
              <a:cs typeface="Montserrat"/>
              <a:sym typeface="Montserrat"/>
            </a:endParaRPr>
          </a:p>
        </p:txBody>
      </p:sp>
      <p:grpSp>
        <p:nvGrpSpPr>
          <p:cNvPr id="588" name="Google Shape;588;g2d3c4b11bdb_3_200"/>
          <p:cNvGrpSpPr/>
          <p:nvPr/>
        </p:nvGrpSpPr>
        <p:grpSpPr>
          <a:xfrm>
            <a:off x="1460483" y="2954592"/>
            <a:ext cx="15366965" cy="6966518"/>
            <a:chOff x="0" y="-360023"/>
            <a:chExt cx="20489286" cy="9288690"/>
          </a:xfrm>
        </p:grpSpPr>
        <p:grpSp>
          <p:nvGrpSpPr>
            <p:cNvPr id="589" name="Google Shape;589;g2d3c4b11bdb_3_200"/>
            <p:cNvGrpSpPr/>
            <p:nvPr/>
          </p:nvGrpSpPr>
          <p:grpSpPr>
            <a:xfrm>
              <a:off x="0" y="-360023"/>
              <a:ext cx="568924" cy="928947"/>
              <a:chOff x="0" y="-47625"/>
              <a:chExt cx="75259" cy="122884"/>
            </a:xfrm>
          </p:grpSpPr>
          <p:sp>
            <p:nvSpPr>
              <p:cNvPr id="590" name="Google Shape;590;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91" name="Google Shape;591;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2" name="Google Shape;592;g2d3c4b11bdb_3_200"/>
            <p:cNvSpPr/>
            <p:nvPr/>
          </p:nvSpPr>
          <p:spPr>
            <a:xfrm>
              <a:off x="0" y="2039283"/>
              <a:ext cx="568958" cy="568958"/>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grpSp>
          <p:nvGrpSpPr>
            <p:cNvPr id="593" name="Google Shape;593;g2d3c4b11bdb_3_200"/>
            <p:cNvGrpSpPr/>
            <p:nvPr/>
          </p:nvGrpSpPr>
          <p:grpSpPr>
            <a:xfrm>
              <a:off x="0" y="3314984"/>
              <a:ext cx="568924" cy="928947"/>
              <a:chOff x="0" y="-47625"/>
              <a:chExt cx="75259" cy="122884"/>
            </a:xfrm>
          </p:grpSpPr>
          <p:sp>
            <p:nvSpPr>
              <p:cNvPr id="594" name="Google Shape;594;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95" name="Google Shape;595;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6" name="Google Shape;596;g2d3c4b11bdb_3_200"/>
            <p:cNvGrpSpPr/>
            <p:nvPr/>
          </p:nvGrpSpPr>
          <p:grpSpPr>
            <a:xfrm>
              <a:off x="0" y="4536322"/>
              <a:ext cx="568924" cy="928947"/>
              <a:chOff x="0" y="-47625"/>
              <a:chExt cx="75259" cy="122884"/>
            </a:xfrm>
          </p:grpSpPr>
          <p:sp>
            <p:nvSpPr>
              <p:cNvPr id="597" name="Google Shape;597;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98" name="Google Shape;598;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9" name="Google Shape;599;g2d3c4b11bdb_3_200"/>
            <p:cNvGrpSpPr/>
            <p:nvPr/>
          </p:nvGrpSpPr>
          <p:grpSpPr>
            <a:xfrm>
              <a:off x="0" y="6168891"/>
              <a:ext cx="568924" cy="928947"/>
              <a:chOff x="0" y="-47625"/>
              <a:chExt cx="75259" cy="122884"/>
            </a:xfrm>
          </p:grpSpPr>
          <p:sp>
            <p:nvSpPr>
              <p:cNvPr id="600" name="Google Shape;600;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01" name="Google Shape;601;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2" name="Google Shape;602;g2d3c4b11bdb_3_200"/>
            <p:cNvSpPr txBox="1"/>
            <p:nvPr/>
          </p:nvSpPr>
          <p:spPr>
            <a:xfrm>
              <a:off x="1120960" y="-38100"/>
              <a:ext cx="9058800" cy="1625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1000"/>
                </a:spcBef>
                <a:spcAft>
                  <a:spcPts val="0"/>
                </a:spcAft>
                <a:buNone/>
              </a:pPr>
              <a:r>
                <a:rPr lang="en-US" sz="2400">
                  <a:solidFill>
                    <a:schemeClr val="dk1"/>
                  </a:solidFill>
                  <a:latin typeface="Montserrat"/>
                  <a:ea typeface="Montserrat"/>
                  <a:cs typeface="Montserrat"/>
                  <a:sym typeface="Montserrat"/>
                </a:rPr>
                <a:t>Consultez la page Wiki du </a:t>
              </a:r>
              <a:r>
                <a:rPr lang="en-US" sz="2400" u="sng">
                  <a:solidFill>
                    <a:schemeClr val="hlink"/>
                  </a:solidFill>
                  <a:latin typeface="Montserrat"/>
                  <a:ea typeface="Montserrat"/>
                  <a:cs typeface="Montserrat"/>
                  <a:sym typeface="Montserrat"/>
                  <a:hlinkClick r:id="rId4"/>
                </a:rPr>
                <a:t>Aperçu du programme DEAPCM</a:t>
              </a:r>
              <a:r>
                <a:rPr lang="en-US" sz="2400">
                  <a:solidFill>
                    <a:schemeClr val="dk1"/>
                  </a:solidFill>
                  <a:latin typeface="Montserrat"/>
                  <a:ea typeface="Montserrat"/>
                  <a:cs typeface="Montserrat"/>
                  <a:sym typeface="Montserrat"/>
                </a:rPr>
                <a:t> pour tous les liens de la liste de tâches</a:t>
              </a:r>
              <a:endParaRPr sz="2400" b="0" i="0" u="none" strike="noStrike" cap="none">
                <a:solidFill>
                  <a:srgbClr val="000000"/>
                </a:solidFill>
                <a:latin typeface="Arial"/>
                <a:ea typeface="Arial"/>
                <a:cs typeface="Arial"/>
                <a:sym typeface="Arial"/>
              </a:endParaRPr>
            </a:p>
          </p:txBody>
        </p:sp>
        <p:sp>
          <p:nvSpPr>
            <p:cNvPr id="603" name="Google Shape;603;g2d3c4b11bdb_3_200"/>
            <p:cNvSpPr txBox="1"/>
            <p:nvPr/>
          </p:nvSpPr>
          <p:spPr>
            <a:xfrm>
              <a:off x="1120960" y="2001183"/>
              <a:ext cx="8632800" cy="1191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Remplir les questions de réflexion </a:t>
              </a:r>
              <a:endParaRPr sz="2420">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(Guide de discussion PDF)</a:t>
              </a:r>
              <a:endParaRPr sz="1400" b="0" i="0" u="none" strike="noStrike" cap="none">
                <a:solidFill>
                  <a:srgbClr val="000000"/>
                </a:solidFill>
                <a:latin typeface="Arial"/>
                <a:ea typeface="Arial"/>
                <a:cs typeface="Arial"/>
                <a:sym typeface="Arial"/>
              </a:endParaRPr>
            </a:p>
          </p:txBody>
        </p:sp>
        <p:sp>
          <p:nvSpPr>
            <p:cNvPr id="604" name="Google Shape;604;g2d3c4b11bdb_3_200"/>
            <p:cNvSpPr txBox="1"/>
            <p:nvPr/>
          </p:nvSpPr>
          <p:spPr>
            <a:xfrm>
              <a:off x="1120960" y="3633713"/>
              <a:ext cx="8632800" cy="4926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Faites votre Action concrète</a:t>
              </a:r>
              <a:endParaRPr sz="2400" b="0" i="0" u="none" strike="noStrike" cap="none">
                <a:solidFill>
                  <a:srgbClr val="000000"/>
                </a:solidFill>
                <a:latin typeface="Arial"/>
                <a:ea typeface="Arial"/>
                <a:cs typeface="Arial"/>
                <a:sym typeface="Arial"/>
              </a:endParaRPr>
            </a:p>
          </p:txBody>
        </p:sp>
        <p:sp>
          <p:nvSpPr>
            <p:cNvPr id="605" name="Google Shape;605;g2d3c4b11bdb_3_200"/>
            <p:cNvSpPr txBox="1"/>
            <p:nvPr/>
          </p:nvSpPr>
          <p:spPr>
            <a:xfrm>
              <a:off x="1120960" y="4897942"/>
              <a:ext cx="8632800" cy="4926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Remplissez votre formulaire écrit</a:t>
              </a:r>
              <a:endParaRPr sz="2400">
                <a:latin typeface="Montserrat"/>
                <a:ea typeface="Montserrat"/>
                <a:cs typeface="Montserrat"/>
                <a:sym typeface="Montserrat"/>
              </a:endParaRPr>
            </a:p>
          </p:txBody>
        </p:sp>
        <p:sp>
          <p:nvSpPr>
            <p:cNvPr id="606" name="Google Shape;606;g2d3c4b11bdb_3_200"/>
            <p:cNvSpPr txBox="1"/>
            <p:nvPr/>
          </p:nvSpPr>
          <p:spPr>
            <a:xfrm>
              <a:off x="1120960" y="6490814"/>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Réviser le deuxième Guide de discussion sur le leadership inclusif</a:t>
              </a:r>
              <a:endParaRPr sz="2400" b="0" i="0" u="none" strike="noStrike" cap="none">
                <a:solidFill>
                  <a:srgbClr val="000000"/>
                </a:solidFill>
                <a:latin typeface="Arial"/>
                <a:ea typeface="Arial"/>
                <a:cs typeface="Arial"/>
                <a:sym typeface="Arial"/>
              </a:endParaRPr>
            </a:p>
          </p:txBody>
        </p:sp>
        <p:sp>
          <p:nvSpPr>
            <p:cNvPr id="607" name="Google Shape;607;g2d3c4b11bdb_3_200"/>
            <p:cNvSpPr txBox="1"/>
            <p:nvPr/>
          </p:nvSpPr>
          <p:spPr>
            <a:xfrm>
              <a:off x="11856486" y="-38100"/>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Visionner « </a:t>
              </a:r>
              <a:r>
                <a:rPr lang="en-US" sz="2400" u="sng">
                  <a:solidFill>
                    <a:schemeClr val="hlink"/>
                  </a:solidFill>
                  <a:latin typeface="Montserrat"/>
                  <a:ea typeface="Montserrat"/>
                  <a:cs typeface="Montserrat"/>
                  <a:sym typeface="Montserrat"/>
                  <a:hlinkClick r:id="rId5"/>
                </a:rPr>
                <a:t>Why Good Leaders Make You Feel Safe</a:t>
              </a:r>
              <a:r>
                <a:rPr lang="en-US" sz="2400">
                  <a:solidFill>
                    <a:schemeClr val="dk1"/>
                  </a:solidFill>
                  <a:latin typeface="Montserrat"/>
                  <a:ea typeface="Montserrat"/>
                  <a:cs typeface="Montserrat"/>
                  <a:sym typeface="Montserrat"/>
                </a:rPr>
                <a:t> »</a:t>
              </a:r>
              <a:endParaRPr sz="2400" b="0" i="0" u="none" strike="noStrike" cap="none">
                <a:solidFill>
                  <a:srgbClr val="000000"/>
                </a:solidFill>
                <a:latin typeface="Arial"/>
                <a:ea typeface="Arial"/>
                <a:cs typeface="Arial"/>
                <a:sym typeface="Arial"/>
              </a:endParaRPr>
            </a:p>
          </p:txBody>
        </p:sp>
        <p:sp>
          <p:nvSpPr>
            <p:cNvPr id="608" name="Google Shape;608;g2d3c4b11bdb_3_200"/>
            <p:cNvSpPr txBox="1"/>
            <p:nvPr/>
          </p:nvSpPr>
          <p:spPr>
            <a:xfrm>
              <a:off x="11856486" y="3636907"/>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Assister au Salon DEAPCM vendredi à 13 h 00 (heure de l'Est) (facultatif)</a:t>
              </a:r>
              <a:endParaRPr sz="2400" b="0" i="0" u="none" strike="noStrike" cap="none">
                <a:solidFill>
                  <a:srgbClr val="000000"/>
                </a:solidFill>
                <a:latin typeface="Arial"/>
                <a:ea typeface="Arial"/>
                <a:cs typeface="Arial"/>
                <a:sym typeface="Arial"/>
              </a:endParaRPr>
            </a:p>
          </p:txBody>
        </p:sp>
        <p:sp>
          <p:nvSpPr>
            <p:cNvPr id="609" name="Google Shape;609;g2d3c4b11bdb_3_200"/>
            <p:cNvSpPr txBox="1"/>
            <p:nvPr/>
          </p:nvSpPr>
          <p:spPr>
            <a:xfrm>
              <a:off x="11856486" y="5269437"/>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Rejoignez le </a:t>
              </a:r>
              <a:r>
                <a:rPr lang="en-US" sz="2400" u="sng">
                  <a:solidFill>
                    <a:schemeClr val="hlink"/>
                  </a:solidFill>
                  <a:latin typeface="Montserrat"/>
                  <a:ea typeface="Montserrat"/>
                  <a:cs typeface="Montserrat"/>
                  <a:sym typeface="Montserrat"/>
                  <a:hlinkClick r:id="rId6"/>
                </a:rPr>
                <a:t>groupe LinkedIn</a:t>
              </a:r>
              <a:r>
                <a:rPr lang="en-US" sz="2400">
                  <a:solidFill>
                    <a:schemeClr val="dk1"/>
                  </a:solidFill>
                  <a:latin typeface="Montserrat"/>
                  <a:ea typeface="Montserrat"/>
                  <a:cs typeface="Montserrat"/>
                  <a:sym typeface="Montserrat"/>
                </a:rPr>
                <a:t> de DEAPCM</a:t>
              </a:r>
              <a:endParaRPr sz="2400" b="0" i="0" u="none" strike="noStrike" cap="none">
                <a:solidFill>
                  <a:srgbClr val="0000FF"/>
                </a:solidFill>
                <a:latin typeface="Arial"/>
                <a:ea typeface="Arial"/>
                <a:cs typeface="Arial"/>
                <a:sym typeface="Arial"/>
              </a:endParaRPr>
            </a:p>
          </p:txBody>
        </p:sp>
        <p:sp>
          <p:nvSpPr>
            <p:cNvPr id="610" name="Google Shape;610;g2d3c4b11bdb_3_200"/>
            <p:cNvSpPr txBox="1"/>
            <p:nvPr/>
          </p:nvSpPr>
          <p:spPr>
            <a:xfrm>
              <a:off x="11856486" y="6736867"/>
              <a:ext cx="8632800" cy="21918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Découvrez le contenu bonus « Au-delà du Cercle » à la fin de ce guide et le contenu de la </a:t>
              </a:r>
              <a:r>
                <a:rPr lang="en-US" sz="2400" u="sng">
                  <a:solidFill>
                    <a:schemeClr val="hlink"/>
                  </a:solidFill>
                  <a:latin typeface="Montserrat"/>
                  <a:ea typeface="Montserrat"/>
                  <a:cs typeface="Montserrat"/>
                  <a:sym typeface="Montserrat"/>
                  <a:hlinkClick r:id="rId7"/>
                </a:rPr>
                <a:t>Bibliothèque d'apprentissage</a:t>
              </a:r>
              <a:r>
                <a:rPr lang="en-US" sz="2400">
                  <a:solidFill>
                    <a:schemeClr val="dk1"/>
                  </a:solidFill>
                  <a:latin typeface="Montserrat"/>
                  <a:ea typeface="Montserrat"/>
                  <a:cs typeface="Montserrat"/>
                  <a:sym typeface="Montserrat"/>
                </a:rPr>
                <a:t> du DEAPCM</a:t>
              </a:r>
              <a:endParaRPr sz="2400" b="0" i="0" u="none" strike="noStrike" cap="none">
                <a:solidFill>
                  <a:srgbClr val="0000FF"/>
                </a:solidFill>
                <a:latin typeface="Arial"/>
                <a:ea typeface="Arial"/>
                <a:cs typeface="Arial"/>
                <a:sym typeface="Arial"/>
              </a:endParaRPr>
            </a:p>
          </p:txBody>
        </p:sp>
        <p:sp>
          <p:nvSpPr>
            <p:cNvPr id="611" name="Google Shape;611;g2d3c4b11bdb_3_200"/>
            <p:cNvSpPr txBox="1"/>
            <p:nvPr/>
          </p:nvSpPr>
          <p:spPr>
            <a:xfrm>
              <a:off x="11856486" y="1797983"/>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Assistez à la Classe de maître le 21 octobre à 13 h 00 heure de l'Est</a:t>
              </a:r>
              <a:endParaRPr sz="2400" b="0" i="0" u="none" strike="noStrike" cap="none">
                <a:solidFill>
                  <a:srgbClr val="000000"/>
                </a:solidFill>
                <a:latin typeface="Arial"/>
                <a:ea typeface="Arial"/>
                <a:cs typeface="Arial"/>
                <a:sym typeface="Arial"/>
              </a:endParaRPr>
            </a:p>
          </p:txBody>
        </p:sp>
        <p:grpSp>
          <p:nvGrpSpPr>
            <p:cNvPr id="612" name="Google Shape;612;g2d3c4b11bdb_3_200"/>
            <p:cNvGrpSpPr/>
            <p:nvPr/>
          </p:nvGrpSpPr>
          <p:grpSpPr>
            <a:xfrm>
              <a:off x="10913357" y="-360023"/>
              <a:ext cx="568924" cy="928947"/>
              <a:chOff x="0" y="-47625"/>
              <a:chExt cx="75259" cy="122884"/>
            </a:xfrm>
          </p:grpSpPr>
          <p:sp>
            <p:nvSpPr>
              <p:cNvPr id="613" name="Google Shape;613;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14" name="Google Shape;614;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5" name="Google Shape;615;g2d3c4b11bdb_3_200"/>
            <p:cNvGrpSpPr/>
            <p:nvPr/>
          </p:nvGrpSpPr>
          <p:grpSpPr>
            <a:xfrm>
              <a:off x="10913357" y="1476060"/>
              <a:ext cx="568924" cy="928947"/>
              <a:chOff x="0" y="-47625"/>
              <a:chExt cx="75259" cy="122884"/>
            </a:xfrm>
          </p:grpSpPr>
          <p:sp>
            <p:nvSpPr>
              <p:cNvPr id="616" name="Google Shape;616;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17" name="Google Shape;617;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8" name="Google Shape;618;g2d3c4b11bdb_3_200"/>
            <p:cNvGrpSpPr/>
            <p:nvPr/>
          </p:nvGrpSpPr>
          <p:grpSpPr>
            <a:xfrm>
              <a:off x="10913357" y="3314984"/>
              <a:ext cx="568924" cy="928947"/>
              <a:chOff x="0" y="-47625"/>
              <a:chExt cx="75259" cy="122884"/>
            </a:xfrm>
          </p:grpSpPr>
          <p:sp>
            <p:nvSpPr>
              <p:cNvPr id="619" name="Google Shape;619;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20" name="Google Shape;620;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1" name="Google Shape;621;g2d3c4b11bdb_3_200"/>
            <p:cNvSpPr/>
            <p:nvPr/>
          </p:nvSpPr>
          <p:spPr>
            <a:xfrm>
              <a:off x="10913357" y="5310732"/>
              <a:ext cx="568958" cy="568958"/>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grpSp>
          <p:nvGrpSpPr>
            <p:cNvPr id="622" name="Google Shape;622;g2d3c4b11bdb_3_200"/>
            <p:cNvGrpSpPr/>
            <p:nvPr/>
          </p:nvGrpSpPr>
          <p:grpSpPr>
            <a:xfrm>
              <a:off x="10913357" y="6414944"/>
              <a:ext cx="568924" cy="928947"/>
              <a:chOff x="0" y="-47625"/>
              <a:chExt cx="75259" cy="122884"/>
            </a:xfrm>
          </p:grpSpPr>
          <p:sp>
            <p:nvSpPr>
              <p:cNvPr id="623" name="Google Shape;623;g2d3c4b11bdb_3_200"/>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624" name="Google Shape;624;g2d3c4b11bdb_3_200"/>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625" name="Google Shape;625;g2d3c4b11bdb_3_200"/>
          <p:cNvPicPr preferRelativeResize="0"/>
          <p:nvPr/>
        </p:nvPicPr>
        <p:blipFill rotWithShape="1">
          <a:blip r:embed="rId8">
            <a:alphaModFix/>
          </a:blip>
          <a:srcRect/>
          <a:stretch/>
        </p:blipFill>
        <p:spPr>
          <a:xfrm>
            <a:off x="140600" y="841788"/>
            <a:ext cx="1830401" cy="15259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g2d3c4b11bdb_3_24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31" name="Google Shape;631;g2d3c4b11bdb_3_243"/>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sp>
        <p:nvSpPr>
          <p:cNvPr id="632" name="Google Shape;632;g2d3c4b11bdb_3_243"/>
          <p:cNvSpPr txBox="1"/>
          <p:nvPr/>
        </p:nvSpPr>
        <p:spPr>
          <a:xfrm>
            <a:off x="1413177" y="2438950"/>
            <a:ext cx="16538700" cy="4820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a:latin typeface="Montserrat"/>
                <a:ea typeface="Montserrat"/>
                <a:cs typeface="Montserrat"/>
                <a:sym typeface="Montserrat"/>
              </a:rPr>
              <a:t>Livres</a:t>
            </a:r>
            <a:endParaRPr sz="1400" b="0" i="0" u="none" strike="noStrike" cap="none">
              <a:solidFill>
                <a:srgbClr val="000000"/>
              </a:solidFill>
              <a:latin typeface="Arial"/>
              <a:ea typeface="Arial"/>
              <a:cs typeface="Arial"/>
              <a:sym typeface="Arial"/>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The Five Dysfunctions of a Team: A Leadership Fable by Patrick Lencioni</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Gestionnaires inspirants: Les 10 règles de communication des leaders par Isabelle Lord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The 21 Irrefutable Laws of Leadership: Follow Them and People Will Follow You by John C. Maxwell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Mastering Leadership by Robert J. Anderson et al.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Le leader sans titre par Robin Sharma </a:t>
            </a:r>
            <a:endParaRPr sz="3000">
              <a:solidFill>
                <a:schemeClr val="dk1"/>
              </a:solidFill>
              <a:latin typeface="Montserrat"/>
              <a:ea typeface="Montserrat"/>
              <a:cs typeface="Montserrat"/>
              <a:sym typeface="Montserrat"/>
            </a:endParaRPr>
          </a:p>
        </p:txBody>
      </p:sp>
      <p:pic>
        <p:nvPicPr>
          <p:cNvPr id="633" name="Google Shape;633;g2d3c4b11bdb_3_243"/>
          <p:cNvPicPr preferRelativeResize="0"/>
          <p:nvPr/>
        </p:nvPicPr>
        <p:blipFill rotWithShape="1">
          <a:blip r:embed="rId4">
            <a:alphaModFix/>
          </a:blip>
          <a:srcRect/>
          <a:stretch/>
        </p:blipFill>
        <p:spPr>
          <a:xfrm>
            <a:off x="293000" y="841788"/>
            <a:ext cx="1830401" cy="15259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2d3c4b11bdb_3_1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98" name="Google Shape;198;g2d3c4b11bdb_3_18"/>
          <p:cNvSpPr txBox="1"/>
          <p:nvPr/>
        </p:nvSpPr>
        <p:spPr>
          <a:xfrm>
            <a:off x="4062975" y="1936950"/>
            <a:ext cx="135288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En vous engageant activement auprès de votre Cercle, en partageant vos expériences et en favorisant les connexions, vous débloquerez des opportunités de croissance personnelle et professionnelle. Ces connaissances vous permettront de progresser dans votre carrière.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Il est temps d'agir!</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Merci d'avoir répondu à l'appel à l'action, en vous engageant à créer un lieu de travail psychologiquement plus sûr pour tous, en particulier pour les personnes appartenant à des groupes qui méritent l'équité. Et ensemble, nous célébrerons tous les efforts que vous avez déployés pour vivre cette expérience.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Nous espérons que vous ressentirez un changement réel et fondamental tout au long du programme.  Merci d'être présent pour vous-même, votre famille, votre organisation et les communautés que vous êtes appelées à servir.</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À l'avenir, profitez de tous les réseaux qui seront mis en place, rencontrez de nouveaux membres de DEAPCM sur MS Teams et sur LinkedIn. Profitez des Classes de maître.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Choisissez de rester conforme avec cette nouvelle version de vous. Nous vous encourageons. </a:t>
            </a:r>
            <a:endParaRPr sz="2250">
              <a:solidFill>
                <a:schemeClr val="dk1"/>
              </a:solidFill>
              <a:latin typeface="Montserrat"/>
              <a:ea typeface="Montserrat"/>
              <a:cs typeface="Montserrat"/>
              <a:sym typeface="Montserrat"/>
            </a:endParaRPr>
          </a:p>
        </p:txBody>
      </p:sp>
      <p:sp>
        <p:nvSpPr>
          <p:cNvPr id="199" name="Google Shape;199;g2d3c4b11bdb_3_18"/>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8" t="-2118" r="-35828" b="-69676"/>
            </a:stretch>
          </a:blipFill>
          <a:ln>
            <a:noFill/>
          </a:ln>
        </p:spPr>
        <p:txBody>
          <a:bodyPr/>
          <a:lstStyle/>
          <a:p>
            <a:endParaRPr lang="en-US"/>
          </a:p>
        </p:txBody>
      </p:sp>
      <p:sp>
        <p:nvSpPr>
          <p:cNvPr id="200" name="Google Shape;200;g2d3c4b11bdb_3_18"/>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598" t="-22527" r="-51548" b="-126426"/>
            </a:stretch>
          </a:blipFill>
          <a:ln>
            <a:noFill/>
          </a:ln>
        </p:spPr>
        <p:txBody>
          <a:bodyPr/>
          <a:lstStyle/>
          <a:p>
            <a:endParaRPr lang="en-US"/>
          </a:p>
        </p:txBody>
      </p:sp>
      <p:sp>
        <p:nvSpPr>
          <p:cNvPr id="201" name="Google Shape;201;g2d3c4b11bdb_3_18"/>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202" name="Google Shape;202;g2d3c4b11bdb_3_18"/>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203" name="Google Shape;203;g2d3c4b11bdb_3_18"/>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204" name="Google Shape;204;g2d3c4b11bdb_3_18"/>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Chef </a:t>
            </a:r>
            <a:r>
              <a:rPr lang="en-US" sz="1200">
                <a:solidFill>
                  <a:schemeClr val="dk1"/>
                </a:solidFill>
                <a:latin typeface="Montserrat"/>
                <a:ea typeface="Montserrat"/>
                <a:cs typeface="Montserrat"/>
                <a:sym typeface="Montserrat"/>
              </a:rPr>
              <a:t>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Défense nationale</a:t>
            </a:r>
            <a:endParaRPr sz="1200">
              <a:solidFill>
                <a:schemeClr val="dk1"/>
              </a:solidFill>
              <a:latin typeface="Montserrat"/>
              <a:ea typeface="Montserrat"/>
              <a:cs typeface="Montserrat"/>
              <a:sym typeface="Montserrat"/>
            </a:endParaRPr>
          </a:p>
        </p:txBody>
      </p:sp>
      <p:sp>
        <p:nvSpPr>
          <p:cNvPr id="205" name="Google Shape;205;g2d3c4b11bdb_3_18"/>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206" name="Google Shape;206;g2d3c4b11bdb_3_18"/>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g2d3c4b11bdb_3_25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39" name="Google Shape;639;g2d3c4b11bdb_3_250"/>
          <p:cNvSpPr txBox="1"/>
          <p:nvPr/>
        </p:nvSpPr>
        <p:spPr>
          <a:xfrm>
            <a:off x="1413177" y="2438950"/>
            <a:ext cx="16538700" cy="3758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i="0" u="none" strike="noStrike" cap="none">
                <a:solidFill>
                  <a:schemeClr val="dk1"/>
                </a:solidFill>
                <a:latin typeface="Montserrat"/>
                <a:ea typeface="Montserrat"/>
                <a:cs typeface="Montserrat"/>
                <a:sym typeface="Montserrat"/>
              </a:rPr>
              <a:t>Articles</a:t>
            </a:r>
            <a:endParaRPr sz="1400" b="0" i="0" u="none" strike="noStrike" cap="none">
              <a:solidFill>
                <a:schemeClr val="dk1"/>
              </a:solidFill>
              <a:latin typeface="Arial"/>
              <a:ea typeface="Arial"/>
              <a:cs typeface="Arial"/>
              <a:sym typeface="Arial"/>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Les 10 qualités d’un vrai leader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How to Mentor and Support Other Women – and Help Them Succeed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Diversity at Work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The Key to Inclusive Leadership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6 Leadership Paradoxes for the Post Pandemic Era </a:t>
            </a:r>
            <a:endParaRPr sz="3000">
              <a:solidFill>
                <a:schemeClr val="dk1"/>
              </a:solidFill>
              <a:latin typeface="Montserrat"/>
              <a:ea typeface="Montserrat"/>
              <a:cs typeface="Montserrat"/>
              <a:sym typeface="Montserrat"/>
            </a:endParaRPr>
          </a:p>
        </p:txBody>
      </p:sp>
      <p:pic>
        <p:nvPicPr>
          <p:cNvPr id="640" name="Google Shape;640;g2d3c4b11bdb_3_250"/>
          <p:cNvPicPr preferRelativeResize="0"/>
          <p:nvPr/>
        </p:nvPicPr>
        <p:blipFill rotWithShape="1">
          <a:blip r:embed="rId4">
            <a:alphaModFix/>
          </a:blip>
          <a:srcRect/>
          <a:stretch/>
        </p:blipFill>
        <p:spPr>
          <a:xfrm>
            <a:off x="293000" y="841788"/>
            <a:ext cx="1830401" cy="1525966"/>
          </a:xfrm>
          <a:prstGeom prst="rect">
            <a:avLst/>
          </a:prstGeom>
          <a:noFill/>
          <a:ln>
            <a:noFill/>
          </a:ln>
        </p:spPr>
      </p:pic>
      <p:sp>
        <p:nvSpPr>
          <p:cNvPr id="641" name="Google Shape;641;g2d3c4b11bdb_3_250"/>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g2d3c4b11bdb_3_26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47" name="Google Shape;647;g2d3c4b11bdb_3_260"/>
          <p:cNvSpPr txBox="1"/>
          <p:nvPr/>
        </p:nvSpPr>
        <p:spPr>
          <a:xfrm>
            <a:off x="1413177" y="2438950"/>
            <a:ext cx="16538700" cy="4161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a:solidFill>
                  <a:schemeClr val="dk1"/>
                </a:solidFill>
                <a:latin typeface="Montserrat"/>
                <a:ea typeface="Montserrat"/>
                <a:cs typeface="Montserrat"/>
                <a:sym typeface="Montserrat"/>
              </a:rPr>
              <a:t>Ressources et sites web du gouvernement du Canada</a:t>
            </a:r>
            <a:endParaRPr sz="1400" b="0" i="0" strike="noStrike" cap="none">
              <a:solidFill>
                <a:schemeClr val="dk1"/>
              </a:solidFill>
              <a:latin typeface="Arial"/>
              <a:ea typeface="Arial"/>
              <a:cs typeface="Arial"/>
              <a:sym typeface="Arial"/>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LinkedIn Learning – apprenez les compétences pratiques dont vous avez besoin pour exceller dans votre carrière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Inhersight – un site Web de conseils de carrière et d'évaluation d'entreprises axé sur les femmes</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École de la fonction publique du Canada - devenir superviseur</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La Conférence canadienne du Gouverneur général sur le leadership</a:t>
            </a:r>
            <a:endParaRPr sz="3000">
              <a:solidFill>
                <a:schemeClr val="dk1"/>
              </a:solidFill>
              <a:latin typeface="Montserrat"/>
              <a:ea typeface="Montserrat"/>
              <a:cs typeface="Montserrat"/>
              <a:sym typeface="Montserrat"/>
            </a:endParaRPr>
          </a:p>
        </p:txBody>
      </p:sp>
      <p:pic>
        <p:nvPicPr>
          <p:cNvPr id="648" name="Google Shape;648;g2d3c4b11bdb_3_260"/>
          <p:cNvPicPr preferRelativeResize="0"/>
          <p:nvPr/>
        </p:nvPicPr>
        <p:blipFill rotWithShape="1">
          <a:blip r:embed="rId4">
            <a:alphaModFix/>
          </a:blip>
          <a:srcRect/>
          <a:stretch/>
        </p:blipFill>
        <p:spPr>
          <a:xfrm>
            <a:off x="293000" y="841788"/>
            <a:ext cx="1830401" cy="1525966"/>
          </a:xfrm>
          <a:prstGeom prst="rect">
            <a:avLst/>
          </a:prstGeom>
          <a:noFill/>
          <a:ln>
            <a:noFill/>
          </a:ln>
        </p:spPr>
      </p:pic>
      <p:sp>
        <p:nvSpPr>
          <p:cNvPr id="649" name="Google Shape;649;g2d3c4b11bdb_3_260"/>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g2d3c4b11bdb_3_27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55" name="Google Shape;655;g2d3c4b11bdb_3_270"/>
          <p:cNvSpPr txBox="1"/>
          <p:nvPr/>
        </p:nvSpPr>
        <p:spPr>
          <a:xfrm>
            <a:off x="1413177" y="2367750"/>
            <a:ext cx="16538700" cy="73167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Clr>
                <a:srgbClr val="000000"/>
              </a:buClr>
              <a:buSzPts val="3000"/>
              <a:buFont typeface="Arial"/>
              <a:buNone/>
            </a:pPr>
            <a:r>
              <a:rPr lang="en-US" sz="3000" b="1" i="0" strike="noStrike" cap="none">
                <a:solidFill>
                  <a:schemeClr val="dk1"/>
                </a:solidFill>
                <a:latin typeface="Montserrat"/>
                <a:ea typeface="Montserrat"/>
                <a:cs typeface="Montserrat"/>
                <a:sym typeface="Montserrat"/>
              </a:rPr>
              <a:t>Vid</a:t>
            </a:r>
            <a:r>
              <a:rPr lang="en-US" sz="3000" b="1">
                <a:solidFill>
                  <a:schemeClr val="dk1"/>
                </a:solidFill>
                <a:latin typeface="Montserrat"/>
                <a:ea typeface="Montserrat"/>
                <a:cs typeface="Montserrat"/>
                <a:sym typeface="Montserrat"/>
              </a:rPr>
              <a:t>é</a:t>
            </a:r>
            <a:r>
              <a:rPr lang="en-US" sz="3000" b="1" i="0" strike="noStrike" cap="none">
                <a:solidFill>
                  <a:schemeClr val="dk1"/>
                </a:solidFill>
                <a:latin typeface="Montserrat"/>
                <a:ea typeface="Montserrat"/>
                <a:cs typeface="Montserrat"/>
                <a:sym typeface="Montserrat"/>
              </a:rPr>
              <a:t>os</a:t>
            </a:r>
            <a:endParaRPr sz="3000" b="1" i="0" strike="noStrike" cap="none">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Inclusive Leadership - 2023 LLMC Masterclass #2 (1h 10m 38s)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We Need Leaders Who Boldly Champion Inclusion (14m 35s)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The LLMC Program Team highly recommends this video. In it, June Sarpong makes us consider how we can disrupt the status quo by being inclusive leaders and how we can cultivate a sense of security within teams and between colleagues by leading with compassion, care, patience, and understanding.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How Reverse Mentorship Can Help Create Better Leaders (4m 38s)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Want to Truly Succeed? Lift Others up While You Climb (5m 33s)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3 Ways to be a Better Ally in the Workplace (9m 27s) </a:t>
            </a:r>
            <a:endParaRPr sz="3000">
              <a:solidFill>
                <a:schemeClr val="dk1"/>
              </a:solidFill>
              <a:latin typeface="Montserrat"/>
              <a:ea typeface="Montserrat"/>
              <a:cs typeface="Montserrat"/>
              <a:sym typeface="Montserrat"/>
            </a:endParaRPr>
          </a:p>
          <a:p>
            <a:pPr marL="457200" marR="3816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How to Foster True Diversity and Inclusion at Work (and in Your Community) (22m 51s) How to Find the Person Who Can Help You Get Ahead at Work (13m 14s) </a:t>
            </a:r>
            <a:endParaRPr sz="3000" b="0" i="0" strike="noStrike" cap="none">
              <a:solidFill>
                <a:schemeClr val="dk1"/>
              </a:solidFill>
              <a:latin typeface="Montserrat"/>
              <a:ea typeface="Montserrat"/>
              <a:cs typeface="Montserrat"/>
              <a:sym typeface="Montserrat"/>
            </a:endParaRPr>
          </a:p>
        </p:txBody>
      </p:sp>
      <p:pic>
        <p:nvPicPr>
          <p:cNvPr id="656" name="Google Shape;656;g2d3c4b11bdb_3_270"/>
          <p:cNvPicPr preferRelativeResize="0"/>
          <p:nvPr/>
        </p:nvPicPr>
        <p:blipFill rotWithShape="1">
          <a:blip r:embed="rId4">
            <a:alphaModFix/>
          </a:blip>
          <a:srcRect/>
          <a:stretch/>
        </p:blipFill>
        <p:spPr>
          <a:xfrm>
            <a:off x="293000" y="841788"/>
            <a:ext cx="1830401" cy="1525966"/>
          </a:xfrm>
          <a:prstGeom prst="rect">
            <a:avLst/>
          </a:prstGeom>
          <a:noFill/>
          <a:ln>
            <a:noFill/>
          </a:ln>
        </p:spPr>
      </p:pic>
      <p:sp>
        <p:nvSpPr>
          <p:cNvPr id="657" name="Google Shape;657;g2d3c4b11bdb_3_270"/>
          <p:cNvSpPr txBox="1"/>
          <p:nvPr/>
        </p:nvSpPr>
        <p:spPr>
          <a:xfrm>
            <a:off x="2351578" y="13819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g2d3c4b11bdb_3_28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63" name="Google Shape;663;g2d3c4b11bdb_3_288"/>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Contactez-nous</a:t>
            </a:r>
            <a:endParaRPr sz="1400" b="0" i="0" u="none" strike="noStrike" cap="none">
              <a:solidFill>
                <a:srgbClr val="000000"/>
              </a:solidFill>
              <a:latin typeface="Arial"/>
              <a:ea typeface="Arial"/>
              <a:cs typeface="Arial"/>
              <a:sym typeface="Arial"/>
            </a:endParaRPr>
          </a:p>
        </p:txBody>
      </p:sp>
      <p:sp>
        <p:nvSpPr>
          <p:cNvPr id="664" name="Google Shape;664;g2d3c4b11bdb_3_288"/>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2d3c4b11bdb_3_288"/>
          <p:cNvSpPr txBox="1"/>
          <p:nvPr/>
        </p:nvSpPr>
        <p:spPr>
          <a:xfrm>
            <a:off x="4434600" y="6394425"/>
            <a:ext cx="87066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solidFill>
                  <a:schemeClr val="dk1"/>
                </a:solidFill>
                <a:latin typeface="Montserrat Medium"/>
                <a:ea typeface="Montserrat Medium"/>
                <a:cs typeface="Montserrat Medium"/>
                <a:sym typeface="Montserrat Medium"/>
              </a:rPr>
              <a:t>Contactez-nous sur le</a:t>
            </a:r>
            <a:r>
              <a:rPr lang="en-US" sz="2400" b="0" i="0" u="none" strike="noStrike" cap="none">
                <a:solidFill>
                  <a:schemeClr val="dk1"/>
                </a:solidFill>
                <a:latin typeface="Montserrat Medium"/>
                <a:ea typeface="Montserrat Medium"/>
                <a:cs typeface="Montserrat Medium"/>
                <a:sym typeface="Montserrat Medium"/>
              </a:rPr>
              <a:t> </a:t>
            </a:r>
            <a:r>
              <a:rPr lang="en-US" sz="2400" u="sng">
                <a:solidFill>
                  <a:schemeClr val="hlink"/>
                </a:solidFill>
                <a:latin typeface="Montserrat Medium"/>
                <a:ea typeface="Montserrat Medium"/>
                <a:cs typeface="Montserrat Medium"/>
                <a:sym typeface="Montserrat Medium"/>
                <a:hlinkClick r:id="rId5"/>
              </a:rPr>
              <a:t>Formulaire d'aide DEAPCM</a:t>
            </a:r>
            <a:endParaRPr sz="2400" b="0" i="0" u="none" strike="noStrike" cap="none">
              <a:solidFill>
                <a:srgbClr val="000000"/>
              </a:solidFill>
              <a:latin typeface="Arimo"/>
              <a:ea typeface="Arimo"/>
              <a:cs typeface="Arimo"/>
              <a:sym typeface="Arimo"/>
            </a:endParaRPr>
          </a:p>
        </p:txBody>
      </p:sp>
      <p:pic>
        <p:nvPicPr>
          <p:cNvPr id="666" name="Google Shape;666;g2d3c4b11bdb_3_288"/>
          <p:cNvPicPr preferRelativeResize="0"/>
          <p:nvPr/>
        </p:nvPicPr>
        <p:blipFill rotWithShape="1">
          <a:blip r:embed="rId6">
            <a:alphaModFix/>
          </a:blip>
          <a:srcRect/>
          <a:stretch/>
        </p:blipFill>
        <p:spPr>
          <a:xfrm>
            <a:off x="293000" y="841788"/>
            <a:ext cx="1830401" cy="1525966"/>
          </a:xfrm>
          <a:prstGeom prst="rect">
            <a:avLst/>
          </a:prstGeom>
          <a:noFill/>
          <a:ln>
            <a:noFill/>
          </a:ln>
        </p:spPr>
      </p:pic>
      <p:grpSp>
        <p:nvGrpSpPr>
          <p:cNvPr id="667" name="Google Shape;667;g2d3c4b11bdb_3_288"/>
          <p:cNvGrpSpPr/>
          <p:nvPr/>
        </p:nvGrpSpPr>
        <p:grpSpPr>
          <a:xfrm>
            <a:off x="3802057" y="7017429"/>
            <a:ext cx="9971700" cy="3269577"/>
            <a:chOff x="4158157" y="6862129"/>
            <a:chExt cx="9971700" cy="3269577"/>
          </a:xfrm>
        </p:grpSpPr>
        <p:sp>
          <p:nvSpPr>
            <p:cNvPr id="668" name="Google Shape;668;g2d3c4b11bdb_3_288"/>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7">
                <a:alphaModFix amt="7000"/>
              </a:blip>
              <a:stretch>
                <a:fillRect t="-2588"/>
              </a:stretch>
            </a:blipFill>
            <a:ln>
              <a:noFill/>
            </a:ln>
          </p:spPr>
          <p:txBody>
            <a:bodyPr/>
            <a:lstStyle/>
            <a:p>
              <a:endParaRPr lang="en-US"/>
            </a:p>
          </p:txBody>
        </p:sp>
        <p:sp>
          <p:nvSpPr>
            <p:cNvPr id="669" name="Google Shape;669;g2d3c4b11bdb_3_288"/>
            <p:cNvSpPr txBox="1"/>
            <p:nvPr/>
          </p:nvSpPr>
          <p:spPr>
            <a:xfrm>
              <a:off x="4158157" y="7767257"/>
              <a:ext cx="9971700" cy="1257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60"/>
                <a:buFont typeface="Arial"/>
                <a:buNone/>
              </a:pPr>
              <a:r>
                <a:rPr lang="en-US" sz="2150" b="1">
                  <a:solidFill>
                    <a:schemeClr val="dk1"/>
                  </a:solidFill>
                  <a:latin typeface="Montserrat"/>
                  <a:ea typeface="Montserrat"/>
                  <a:cs typeface="Montserrat"/>
                  <a:sym typeface="Montserrat"/>
                </a:rPr>
                <a:t>Ce Guide de discussion de Diriger en élevant les autres : Programme des cercles de mentorat a été créé par le Bureau de la diversité et de l'inclusion, Groupe des matériels, Défense nationale.</a:t>
              </a:r>
              <a:endParaRPr sz="2150" b="1" i="0" u="none" strike="noStrike" cap="none">
                <a:solidFill>
                  <a:srgbClr val="000000"/>
                </a:solidFill>
                <a:latin typeface="Montserrat"/>
                <a:ea typeface="Montserrat"/>
                <a:cs typeface="Montserrat"/>
                <a:sym typeface="Montserrat"/>
              </a:endParaRPr>
            </a:p>
          </p:txBody>
        </p:sp>
      </p:grpSp>
      <p:pic>
        <p:nvPicPr>
          <p:cNvPr id="670" name="Google Shape;670;g2d3c4b11bdb_3_288"/>
          <p:cNvPicPr preferRelativeResize="0"/>
          <p:nvPr/>
        </p:nvPicPr>
        <p:blipFill rotWithShape="1">
          <a:blip r:embed="rId8">
            <a:alphaModFix/>
          </a:blip>
          <a:srcRect/>
          <a:stretch/>
        </p:blipFill>
        <p:spPr>
          <a:xfrm>
            <a:off x="6425730" y="2307587"/>
            <a:ext cx="4724355" cy="383313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g2d3c4b11bdb_3_30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76" name="Google Shape;676;g2d3c4b11bdb_3_300"/>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677" name="Google Shape;677;g2d3c4b11bdb_3_300"/>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2" r="-93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2d3c4b11bdb_3_300"/>
          <p:cNvSpPr txBox="1"/>
          <p:nvPr/>
        </p:nvSpPr>
        <p:spPr>
          <a:xfrm>
            <a:off x="483118" y="2571909"/>
            <a:ext cx="17537400" cy="6680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Programme d'aide aux employés (PAE)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PAE offre des conseils gratuits à court terme pour des problèmes personnels ou professionnels,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ainsi que des conseils en cas de crise.</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Sans frais </a:t>
            </a:r>
            <a:r>
              <a:rPr lang="en-US" sz="2000" b="0" i="0" u="none" strike="noStrike" cap="none">
                <a:solidFill>
                  <a:srgbClr val="000000"/>
                </a:solidFill>
                <a:latin typeface="Montserrat"/>
                <a:ea typeface="Montserrat"/>
                <a:cs typeface="Montserrat"/>
                <a:sym typeface="Montserrat"/>
              </a:rPr>
              <a:t>: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TTY (pour les personnes malentendantes) </a:t>
            </a:r>
            <a:r>
              <a:rPr lang="en-US" sz="2000" b="0" i="0" u="none" strike="noStrike" cap="none">
                <a:solidFill>
                  <a:srgbClr val="000000"/>
                </a:solidFill>
                <a:latin typeface="Montserrat"/>
                <a:ea typeface="Montserrat"/>
                <a:cs typeface="Montserrat"/>
                <a:sym typeface="Montserrat"/>
              </a:rPr>
              <a:t>: 1-800-567-5803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https://www.canada.ca/fr/gouvernement/fonctionpublique/mieux-etre-inclusion-diversite-fonction-</a:t>
            </a:r>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publique/programme-aide-employes.html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d'écoute Espoir pour le mieux-être</a:t>
            </a:r>
            <a:endParaRPr sz="20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Accès 24 heures sur 24 et 7 jours sur 7 à des conseillers autochtones.</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Disponible en français et en anglais et, sur demande, en ojibway, en cri et en inuktituk.</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1-855-242-3310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Ligne de chat via </a:t>
            </a:r>
            <a:r>
              <a:rPr lang="en-US" sz="2000" b="0" i="0" u="none" strike="noStrike" cap="none">
                <a:solidFill>
                  <a:srgbClr val="000000"/>
                </a:solidFill>
                <a:latin typeface="Montserrat"/>
                <a:ea typeface="Montserrat"/>
                <a:cs typeface="Montserrat"/>
                <a:sym typeface="Montserrat"/>
              </a:rPr>
              <a:t>: </a:t>
            </a:r>
            <a:r>
              <a:rPr lang="en-US" sz="2000" u="sng">
                <a:solidFill>
                  <a:schemeClr val="hlink"/>
                </a:solidFill>
                <a:latin typeface="Montserrat"/>
                <a:ea typeface="Montserrat"/>
                <a:cs typeface="Montserrat"/>
                <a:sym typeface="Montserrat"/>
                <a:hlinkClick r:id="rId7"/>
              </a:rPr>
              <a:t>https://www.espoirpourlemieuxetre.ca/</a:t>
            </a:r>
            <a:r>
              <a:rPr lang="en-US" sz="2000" b="0" i="0" u="none" strike="noStrike" cap="none">
                <a:solidFill>
                  <a:srgbClr val="0000FF"/>
                </a:solidFill>
                <a:latin typeface="Montserrat"/>
                <a:ea typeface="Montserrat"/>
                <a:cs typeface="Montserrat"/>
                <a:sym typeface="Montserrat"/>
              </a:rPr>
              <a:t> </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Services d'assistance aux membres et aux familles (Forces armées canadiennes)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service d'assistance aux membres et aux familles est un service de conseil bilingue par téléphone et en personne, disponible 24 heures sur 24 et 7 jours sur 7. Ce service est volontaire, confidentiel et disponible pour les membres des Forces armées canadiennes (FAC) et leurs familles qui ont des préoccupations personnelles qui affectent leur bien-être et/ou leur performance au travail.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https://www.canada.ca/fr/ministere-defense-nationale/services/avantages-militaires/sante-soutien/services-aide-militaires-famille.html</a:t>
            </a:r>
            <a:endParaRPr sz="1400" b="0" i="0" u="none" strike="noStrike" cap="none">
              <a:solidFill>
                <a:srgbClr val="0000FF"/>
              </a:solidFill>
              <a:latin typeface="Arial"/>
              <a:ea typeface="Arial"/>
              <a:cs typeface="Arial"/>
              <a:sym typeface="Arial"/>
            </a:endParaRPr>
          </a:p>
        </p:txBody>
      </p:sp>
      <p:pic>
        <p:nvPicPr>
          <p:cNvPr id="679" name="Google Shape;679;g2d3c4b11bdb_3_300"/>
          <p:cNvPicPr preferRelativeResize="0"/>
          <p:nvPr/>
        </p:nvPicPr>
        <p:blipFill rotWithShape="1">
          <a:blip r:embed="rId9">
            <a:alphaModFix/>
          </a:blip>
          <a:srcRect/>
          <a:stretch/>
        </p:blipFill>
        <p:spPr>
          <a:xfrm>
            <a:off x="293000" y="841788"/>
            <a:ext cx="1830401" cy="15259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d3c4b11bdb_3_308"/>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685" name="Google Shape;685;g2d3c4b11bdb_3_308"/>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4" r="-343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2d3c4b11bdb_3_308"/>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Centre de soutien et de ressources sur l'inconduite sexuelle (Défense nationale)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Centre de ressources et de soutien en matière d'inconduite sexuelle (SMSRC) a été créé par le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ministère de la Défense nationale, mais il est indépendant de la chaîne de commandement des FAC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et n'est pas tenu de signaler les incidents d'inconduite sexuelle aux FAC. Services de soutien pour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membres des FAC, les employés de la fonction publique de la Défense nationale, les cadets et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Rangers juniors canadiens touchés par l'inconduite sexuelle et leur famille, âgés de 16 ans et plus. Des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conseils et un soutien aux dirigeants et à la direction sur la manière de traiter les cas d'inconduite sexuelle.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4"/>
              </a:rPr>
              <a:t>https://www.canada.ca/fr/ministere-defense-nationale/services/avantages-militaires/sante-soutien/intervention-inconduite-sexuelle.html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d’aide en cas de crise de suicide</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Talk Suicide Canada offre un soutien bilingue à l'échelle nationale, 24 heures sur 24, à toute personne confrontée au suicide.</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1-833-456-4566.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6"/>
              </a:rPr>
              <a:t>https://988.ca/fr</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Espace Mieux-Être Canada</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Soutien en matière de santé mentale et d'abus de substances. </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1-866-585-0445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https://wellnesstogether.ca/fr/</a:t>
            </a:r>
            <a:endParaRPr sz="1400" b="0" i="0" u="none" strike="noStrike" cap="none">
              <a:solidFill>
                <a:srgbClr val="0000FF"/>
              </a:solidFill>
              <a:latin typeface="Arial"/>
              <a:ea typeface="Arial"/>
              <a:cs typeface="Arial"/>
              <a:sym typeface="Arial"/>
            </a:endParaRPr>
          </a:p>
        </p:txBody>
      </p:sp>
      <p:pic>
        <p:nvPicPr>
          <p:cNvPr id="687" name="Google Shape;687;g2d3c4b11bdb_3_308"/>
          <p:cNvPicPr preferRelativeResize="0"/>
          <p:nvPr/>
        </p:nvPicPr>
        <p:blipFill rotWithShape="1">
          <a:blip r:embed="rId9">
            <a:alphaModFix/>
          </a:blip>
          <a:srcRect/>
          <a:stretch/>
        </p:blipFill>
        <p:spPr>
          <a:xfrm>
            <a:off x="293000" y="841788"/>
            <a:ext cx="1830401" cy="1525966"/>
          </a:xfrm>
          <a:prstGeom prst="rect">
            <a:avLst/>
          </a:prstGeom>
          <a:noFill/>
          <a:ln>
            <a:noFill/>
          </a:ln>
        </p:spPr>
      </p:pic>
      <p:pic>
        <p:nvPicPr>
          <p:cNvPr id="688" name="Google Shape;688;g2d3c4b11bdb_3_308"/>
          <p:cNvPicPr preferRelativeResize="0"/>
          <p:nvPr/>
        </p:nvPicPr>
        <p:blipFill rotWithShape="1">
          <a:blip r:embed="rId10">
            <a:alphaModFix/>
          </a:blip>
          <a:srcRect/>
          <a:stretch/>
        </p:blipFill>
        <p:spPr>
          <a:xfrm flipH="1">
            <a:off x="12295075" y="7416525"/>
            <a:ext cx="6069125" cy="2913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g2d3c4b11bdb_3_31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694" name="Google Shape;694;g2d3c4b11bdb_3_316"/>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Maintenir la conversation</a:t>
            </a:r>
            <a:endParaRPr sz="1400" b="0" i="0" u="none" strike="noStrike" cap="none">
              <a:solidFill>
                <a:srgbClr val="000000"/>
              </a:solidFill>
              <a:latin typeface="Arial"/>
              <a:ea typeface="Arial"/>
              <a:cs typeface="Arial"/>
              <a:sym typeface="Arial"/>
            </a:endParaRPr>
          </a:p>
        </p:txBody>
      </p:sp>
      <p:pic>
        <p:nvPicPr>
          <p:cNvPr id="695" name="Google Shape;695;g2d3c4b11bdb_3_316"/>
          <p:cNvPicPr preferRelativeResize="0"/>
          <p:nvPr/>
        </p:nvPicPr>
        <p:blipFill rotWithShape="1">
          <a:blip r:embed="rId4">
            <a:alphaModFix/>
          </a:blip>
          <a:srcRect/>
          <a:stretch/>
        </p:blipFill>
        <p:spPr>
          <a:xfrm>
            <a:off x="293000" y="841788"/>
            <a:ext cx="1830401" cy="1525966"/>
          </a:xfrm>
          <a:prstGeom prst="rect">
            <a:avLst/>
          </a:prstGeom>
          <a:noFill/>
          <a:ln>
            <a:noFill/>
          </a:ln>
        </p:spPr>
      </p:pic>
      <p:pic>
        <p:nvPicPr>
          <p:cNvPr id="696" name="Google Shape;696;g2d3c4b11bdb_3_316"/>
          <p:cNvPicPr preferRelativeResize="0"/>
          <p:nvPr/>
        </p:nvPicPr>
        <p:blipFill rotWithShape="1">
          <a:blip r:embed="rId5">
            <a:alphaModFix/>
          </a:blip>
          <a:srcRect t="4726" b="4717"/>
          <a:stretch/>
        </p:blipFill>
        <p:spPr>
          <a:xfrm>
            <a:off x="9811400" y="2554125"/>
            <a:ext cx="6069125" cy="5495801"/>
          </a:xfrm>
          <a:prstGeom prst="rect">
            <a:avLst/>
          </a:prstGeom>
          <a:noFill/>
          <a:ln>
            <a:noFill/>
          </a:ln>
        </p:spPr>
      </p:pic>
      <p:pic>
        <p:nvPicPr>
          <p:cNvPr id="697" name="Google Shape;697;g2d3c4b11bdb_3_316"/>
          <p:cNvPicPr preferRelativeResize="0"/>
          <p:nvPr/>
        </p:nvPicPr>
        <p:blipFill rotWithShape="1">
          <a:blip r:embed="rId6">
            <a:alphaModFix/>
          </a:blip>
          <a:srcRect/>
          <a:stretch/>
        </p:blipFill>
        <p:spPr>
          <a:xfrm>
            <a:off x="1731250" y="2367750"/>
            <a:ext cx="6371500" cy="5784776"/>
          </a:xfrm>
          <a:prstGeom prst="rect">
            <a:avLst/>
          </a:prstGeom>
          <a:noFill/>
          <a:ln>
            <a:noFill/>
          </a:ln>
        </p:spPr>
      </p:pic>
      <p:sp>
        <p:nvSpPr>
          <p:cNvPr id="698" name="Google Shape;698;g2d3c4b11bdb_3_316"/>
          <p:cNvSpPr txBox="1"/>
          <p:nvPr/>
        </p:nvSpPr>
        <p:spPr>
          <a:xfrm>
            <a:off x="1900950" y="8250525"/>
            <a:ext cx="6032100" cy="894000"/>
          </a:xfrm>
          <a:prstGeom prst="rect">
            <a:avLst/>
          </a:prstGeom>
          <a:noFill/>
          <a:ln>
            <a:noFill/>
          </a:ln>
        </p:spPr>
        <p:txBody>
          <a:bodyPr spcFirstLastPara="1" wrap="square" lIns="0" tIns="0" rIns="0" bIns="0" anchor="t" anchorCtr="0">
            <a:spAutoFit/>
          </a:bodyPr>
          <a:lstStyle/>
          <a:p>
            <a:pPr marL="0" lvl="0" indent="0" algn="ctr" rtl="0">
              <a:lnSpc>
                <a:spcPct val="140000"/>
              </a:lnSpc>
              <a:spcBef>
                <a:spcPts val="0"/>
              </a:spcBef>
              <a:spcAft>
                <a:spcPts val="0"/>
              </a:spcAft>
              <a:buClr>
                <a:schemeClr val="dk1"/>
              </a:buClr>
              <a:buSzPts val="2420"/>
              <a:buFont typeface="Arial"/>
              <a:buNone/>
            </a:pPr>
            <a:r>
              <a:rPr lang="en-US" sz="2420">
                <a:solidFill>
                  <a:schemeClr val="dk1"/>
                </a:solidFill>
                <a:latin typeface="Montserrat"/>
                <a:ea typeface="Montserrat"/>
                <a:cs typeface="Montserrat"/>
                <a:sym typeface="Montserrat"/>
              </a:rPr>
              <a:t>Rejoignez le groupe </a:t>
            </a:r>
            <a:endParaRPr sz="2420">
              <a:solidFill>
                <a:schemeClr val="dk1"/>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2420"/>
              <a:buFont typeface="Arial"/>
              <a:buNone/>
            </a:pPr>
            <a:r>
              <a:rPr lang="en-US" sz="2420" u="sng">
                <a:solidFill>
                  <a:schemeClr val="hlink"/>
                </a:solidFill>
                <a:latin typeface="Montserrat"/>
                <a:ea typeface="Montserrat"/>
                <a:cs typeface="Montserrat"/>
                <a:sym typeface="Montserrat"/>
                <a:hlinkClick r:id="rId7"/>
              </a:rPr>
              <a:t>LinkedIn de DEAPCM</a:t>
            </a:r>
            <a:endParaRPr sz="2400">
              <a:latin typeface="Montserrat Medium"/>
              <a:ea typeface="Montserrat Medium"/>
              <a:cs typeface="Montserrat Medium"/>
              <a:sym typeface="Montserrat Medium"/>
            </a:endParaRPr>
          </a:p>
        </p:txBody>
      </p:sp>
      <p:sp>
        <p:nvSpPr>
          <p:cNvPr id="699" name="Google Shape;699;g2d3c4b11bdb_3_316"/>
          <p:cNvSpPr txBox="1"/>
          <p:nvPr/>
        </p:nvSpPr>
        <p:spPr>
          <a:xfrm>
            <a:off x="9302774" y="8152520"/>
            <a:ext cx="7441800" cy="1403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latin typeface="Montserrat Medium"/>
                <a:ea typeface="Montserrat Medium"/>
                <a:cs typeface="Montserrat Medium"/>
                <a:sym typeface="Montserrat Medium"/>
              </a:rPr>
              <a:t>Restez au courant de toutes les initiatives du Bureau de la diversité et de l'inclusion sur</a:t>
            </a:r>
            <a:endParaRPr sz="2400">
              <a:latin typeface="Montserrat Medium"/>
              <a:ea typeface="Montserrat Medium"/>
              <a:cs typeface="Montserrat Medium"/>
              <a:sym typeface="Montserrat Medium"/>
            </a:endParaRPr>
          </a:p>
          <a:p>
            <a:pPr marL="0" marR="0" lvl="0" indent="0" algn="ctr" rtl="0">
              <a:lnSpc>
                <a:spcPct val="140008"/>
              </a:lnSpc>
              <a:spcBef>
                <a:spcPts val="0"/>
              </a:spcBef>
              <a:spcAft>
                <a:spcPts val="0"/>
              </a:spcAft>
              <a:buClr>
                <a:srgbClr val="000000"/>
              </a:buClr>
              <a:buSzPts val="2400"/>
              <a:buFont typeface="Arial"/>
              <a:buNone/>
            </a:pPr>
            <a:r>
              <a:rPr lang="en-US" sz="2400" b="0" i="0" u="none" strike="noStrike" cap="none">
                <a:solidFill>
                  <a:srgbClr val="000000"/>
                </a:solidFill>
                <a:latin typeface="Montserrat Medium"/>
                <a:ea typeface="Montserrat Medium"/>
                <a:cs typeface="Montserrat Medium"/>
                <a:sym typeface="Montserrat Medium"/>
              </a:rPr>
              <a:t> </a:t>
            </a:r>
            <a:r>
              <a:rPr lang="en-US" sz="2400" b="0" i="0" u="sng" strike="noStrike" cap="none">
                <a:solidFill>
                  <a:schemeClr val="hlink"/>
                </a:solidFill>
                <a:latin typeface="Montserrat Medium"/>
                <a:ea typeface="Montserrat Medium"/>
                <a:cs typeface="Montserrat Medium"/>
                <a:sym typeface="Montserrat Medium"/>
                <a:hlinkClick r:id="rId8"/>
              </a:rPr>
              <a:t>GC Wiki</a:t>
            </a:r>
            <a:endParaRPr sz="24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2f42ec2f1c1_0_147"/>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3">
              <a:alphaModFix/>
            </a:blip>
            <a:stretch>
              <a:fillRect l="-65554" r="-1884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9" name="Google Shape;709;g2f42ec2f1c1_0_147"/>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sp>
        <p:nvSpPr>
          <p:cNvPr id="710" name="Google Shape;710;g2f42ec2f1c1_0_147"/>
          <p:cNvSpPr txBox="1"/>
          <p:nvPr/>
        </p:nvSpPr>
        <p:spPr>
          <a:xfrm>
            <a:off x="9143900" y="4033500"/>
            <a:ext cx="8507700" cy="4236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000"/>
              </a:spcBef>
              <a:spcAft>
                <a:spcPts val="0"/>
              </a:spcAft>
              <a:buClr>
                <a:schemeClr val="dk1"/>
              </a:buClr>
              <a:buSzPts val="1100"/>
              <a:buFont typeface="Arial"/>
              <a:buNone/>
            </a:pPr>
            <a:r>
              <a:rPr lang="en-US" sz="5500" b="1">
                <a:solidFill>
                  <a:schemeClr val="dk1"/>
                </a:solidFill>
                <a:latin typeface="Montserrat"/>
                <a:ea typeface="Montserrat"/>
                <a:cs typeface="Montserrat"/>
                <a:sym typeface="Montserrat"/>
              </a:rPr>
              <a:t>Merci à tous pour votre participation !</a:t>
            </a:r>
            <a:endParaRPr sz="55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SzPts val="1100"/>
              <a:buFont typeface="Arial"/>
              <a:buNone/>
            </a:pPr>
            <a:endParaRPr sz="12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SzPts val="1100"/>
              <a:buFont typeface="Arial"/>
              <a:buNone/>
            </a:pPr>
            <a:r>
              <a:rPr lang="en-US" sz="5500" b="1">
                <a:solidFill>
                  <a:schemeClr val="dk1"/>
                </a:solidFill>
                <a:latin typeface="Montserrat"/>
                <a:ea typeface="Montserrat"/>
                <a:cs typeface="Montserrat"/>
                <a:sym typeface="Montserrat"/>
              </a:rPr>
              <a:t>Portez-vous bien et prenez soin de vous.</a:t>
            </a:r>
            <a:endParaRPr sz="5500" b="1">
              <a:solidFill>
                <a:schemeClr val="dk1"/>
              </a:solidFill>
              <a:latin typeface="Montserrat"/>
              <a:ea typeface="Montserrat"/>
              <a:cs typeface="Montserrat"/>
              <a:sym typeface="Montserrat"/>
            </a:endParaRPr>
          </a:p>
        </p:txBody>
      </p:sp>
      <p:pic>
        <p:nvPicPr>
          <p:cNvPr id="711" name="Google Shape;711;g2f42ec2f1c1_0_147"/>
          <p:cNvPicPr preferRelativeResize="0"/>
          <p:nvPr/>
        </p:nvPicPr>
        <p:blipFill rotWithShape="1">
          <a:blip r:embed="rId5">
            <a:alphaModFix/>
          </a:blip>
          <a:srcRect t="22091" b="20999"/>
          <a:stretch/>
        </p:blipFill>
        <p:spPr>
          <a:xfrm>
            <a:off x="9313859" y="903925"/>
            <a:ext cx="8167779" cy="26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d3c4b11bdb_3_3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16" name="Google Shape;216;g2d3c4b11bdb_3_35"/>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Règles de base et valeurs des Cercles</a:t>
            </a:r>
            <a:endParaRPr sz="1400" b="0" i="0" u="none" strike="noStrike" cap="none">
              <a:solidFill>
                <a:srgbClr val="000000"/>
              </a:solidFill>
              <a:latin typeface="Arial"/>
              <a:ea typeface="Arial"/>
              <a:cs typeface="Arial"/>
              <a:sym typeface="Arial"/>
            </a:endParaRPr>
          </a:p>
        </p:txBody>
      </p:sp>
      <p:sp>
        <p:nvSpPr>
          <p:cNvPr id="217" name="Google Shape;217;g2d3c4b11bdb_3_35"/>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2d3c4b11bdb_3_35"/>
          <p:cNvSpPr txBox="1"/>
          <p:nvPr/>
        </p:nvSpPr>
        <p:spPr>
          <a:xfrm>
            <a:off x="481831" y="2563818"/>
            <a:ext cx="17019600" cy="6957900"/>
          </a:xfrm>
          <a:prstGeom prst="rect">
            <a:avLst/>
          </a:prstGeom>
          <a:noFill/>
          <a:ln>
            <a:noFill/>
          </a:ln>
        </p:spPr>
        <p:txBody>
          <a:bodyPr spcFirstLastPara="1" wrap="square" lIns="0" tIns="0" rIns="0" bIns="0" anchor="t" anchorCtr="0">
            <a:spAutoFit/>
          </a:bodyPr>
          <a:lstStyle/>
          <a:p>
            <a:pPr marL="951975" marR="0" lvl="1" indent="-475987" algn="just" rtl="0">
              <a:lnSpc>
                <a:spcPct val="100000"/>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Égalité </a:t>
            </a:r>
            <a:r>
              <a:rPr lang="en-US" sz="4409" b="1" i="0" u="none" strike="noStrike" cap="none">
                <a:solidFill>
                  <a:srgbClr val="000000"/>
                </a:solidFill>
                <a:latin typeface="Montserrat"/>
                <a:ea typeface="Montserrat"/>
                <a:cs typeface="Montserrat"/>
                <a:sym typeface="Montserrat"/>
              </a:rPr>
              <a:t>: </a:t>
            </a:r>
            <a:r>
              <a:rPr lang="en-US" sz="4409">
                <a:latin typeface="Montserrat"/>
                <a:ea typeface="Montserrat"/>
                <a:cs typeface="Montserrat"/>
                <a:sym typeface="Montserrat"/>
              </a:rPr>
              <a:t>Chaque membre participe de </a:t>
            </a:r>
            <a:endParaRPr sz="4409">
              <a:latin typeface="Montserrat"/>
              <a:ea typeface="Montserrat"/>
              <a:cs typeface="Montserrat"/>
              <a:sym typeface="Montserrat"/>
            </a:endParaRPr>
          </a:p>
          <a:p>
            <a:pPr marL="914400" marR="0" lvl="0" indent="0" algn="just" rtl="0">
              <a:lnSpc>
                <a:spcPct val="100000"/>
              </a:lnSpc>
              <a:spcBef>
                <a:spcPts val="0"/>
              </a:spcBef>
              <a:spcAft>
                <a:spcPts val="0"/>
              </a:spcAft>
              <a:buNone/>
            </a:pPr>
            <a:r>
              <a:rPr lang="en-US" sz="4409">
                <a:latin typeface="Montserrat"/>
                <a:ea typeface="Montserrat"/>
                <a:cs typeface="Montserrat"/>
                <a:sym typeface="Montserrat"/>
              </a:rPr>
              <a:t>manière égale</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 </a:t>
            </a:r>
            <a:r>
              <a:rPr lang="en-US" sz="4409">
                <a:latin typeface="Montserrat"/>
                <a:ea typeface="Montserrat"/>
                <a:cs typeface="Montserrat"/>
                <a:sym typeface="Montserrat"/>
              </a:rPr>
              <a:t>Partager ce qui est important</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Ouverture </a:t>
            </a:r>
            <a:r>
              <a:rPr lang="en-US" sz="4409" b="1" i="0" u="none" strike="noStrike" cap="none">
                <a:solidFill>
                  <a:srgbClr val="000000"/>
                </a:solidFill>
                <a:latin typeface="Montserrat"/>
                <a:ea typeface="Montserrat"/>
                <a:cs typeface="Montserrat"/>
                <a:sym typeface="Montserrat"/>
              </a:rPr>
              <a:t>: </a:t>
            </a:r>
            <a:r>
              <a:rPr lang="en-US" sz="4409">
                <a:latin typeface="Montserrat"/>
                <a:ea typeface="Montserrat"/>
                <a:cs typeface="Montserrat"/>
                <a:sym typeface="Montserrat"/>
              </a:rPr>
              <a:t>Écoutez sans juger</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00000"/>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 </a:t>
            </a:r>
            <a:r>
              <a:rPr lang="en-US" sz="4409">
                <a:latin typeface="Montserrat"/>
                <a:ea typeface="Montserrat"/>
                <a:cs typeface="Montserrat"/>
                <a:sym typeface="Montserrat"/>
              </a:rPr>
              <a:t>Traiter les autres comme ils aimeraient être traités</a:t>
            </a:r>
            <a:endParaRPr sz="1400" b="0" i="0" u="none" strike="noStrike" cap="none">
              <a:solidFill>
                <a:srgbClr val="000000"/>
              </a:solidFill>
              <a:latin typeface="Arial"/>
              <a:ea typeface="Arial"/>
              <a:cs typeface="Arial"/>
              <a:sym typeface="Arial"/>
            </a:endParaRPr>
          </a:p>
        </p:txBody>
      </p:sp>
      <p:pic>
        <p:nvPicPr>
          <p:cNvPr id="219" name="Google Shape;219;g2d3c4b11bdb_3_35"/>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2d3c4b11bdb_3_4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29" name="Google Shape;229;g2d3c4b11bdb_3_47"/>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4300"/>
              <a:buFont typeface="Arial"/>
              <a:buNone/>
            </a:pPr>
            <a:r>
              <a:rPr lang="en-US" sz="4300" b="1">
                <a:latin typeface="Montserrat"/>
                <a:ea typeface="Montserrat"/>
                <a:cs typeface="Montserrat"/>
                <a:sym typeface="Montserrat"/>
              </a:rPr>
              <a:t>Règles de base et valeurs pour les participants</a:t>
            </a:r>
            <a:endParaRPr sz="1400" b="0" i="0" u="none" strike="noStrike" cap="none">
              <a:solidFill>
                <a:srgbClr val="000000"/>
              </a:solidFill>
              <a:latin typeface="Arial"/>
              <a:ea typeface="Arial"/>
              <a:cs typeface="Arial"/>
              <a:sym typeface="Arial"/>
            </a:endParaRPr>
          </a:p>
        </p:txBody>
      </p:sp>
      <p:sp>
        <p:nvSpPr>
          <p:cNvPr id="230" name="Google Shape;230;g2d3c4b11bdb_3_47"/>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7" r="-134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2d3c4b11bdb_3_47"/>
          <p:cNvSpPr txBox="1"/>
          <p:nvPr/>
        </p:nvSpPr>
        <p:spPr>
          <a:xfrm>
            <a:off x="483118" y="2538458"/>
            <a:ext cx="17428500" cy="7063500"/>
          </a:xfrm>
          <a:prstGeom prst="rect">
            <a:avLst/>
          </a:prstGeom>
          <a:noFill/>
          <a:ln>
            <a:noFill/>
          </a:ln>
        </p:spPr>
        <p:txBody>
          <a:bodyPr spcFirstLastPara="1" wrap="square" lIns="0" tIns="0" rIns="0" bIns="0" anchor="t" anchorCtr="0">
            <a:spAutoFit/>
          </a:bodyPr>
          <a:lstStyle/>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Confidentialité - la confiance est essentielle.</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Apportez votre pleine entièreté de soi et votre mentalité de débutant à </a:t>
            </a:r>
            <a:endParaRPr sz="2650">
              <a:solidFill>
                <a:schemeClr val="dk1"/>
              </a:solidFill>
              <a:latin typeface="Montserrat"/>
              <a:ea typeface="Montserrat"/>
              <a:cs typeface="Montserrat"/>
              <a:sym typeface="Montserrat"/>
            </a:endParaRPr>
          </a:p>
          <a:p>
            <a:pPr marL="457200" marR="208280" lvl="0" indent="0" algn="l" rtl="0">
              <a:lnSpc>
                <a:spcPct val="115000"/>
              </a:lnSpc>
              <a:spcBef>
                <a:spcPts val="0"/>
              </a:spcBef>
              <a:spcAft>
                <a:spcPts val="0"/>
              </a:spcAft>
              <a:buNone/>
            </a:pPr>
            <a:r>
              <a:rPr lang="en-US" sz="2650">
                <a:solidFill>
                  <a:schemeClr val="dk1"/>
                </a:solidFill>
                <a:latin typeface="Montserrat"/>
                <a:ea typeface="Montserrat"/>
                <a:cs typeface="Montserrat"/>
                <a:sym typeface="Montserrat"/>
              </a:rPr>
              <a:t>chaque session.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Venez bien nourris et buvez assez d'eau.</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Gardez votre caméra allumée pour que tout le monde se sente en sécurité et </a:t>
            </a:r>
            <a:endParaRPr sz="2650">
              <a:solidFill>
                <a:schemeClr val="dk1"/>
              </a:solidFill>
              <a:latin typeface="Montserrat"/>
              <a:ea typeface="Montserrat"/>
              <a:cs typeface="Montserrat"/>
              <a:sym typeface="Montserrat"/>
            </a:endParaRPr>
          </a:p>
          <a:p>
            <a:pPr marL="457200" marR="208280" lvl="0" indent="0" algn="l" rtl="0">
              <a:lnSpc>
                <a:spcPct val="115000"/>
              </a:lnSpc>
              <a:spcBef>
                <a:spcPts val="0"/>
              </a:spcBef>
              <a:spcAft>
                <a:spcPts val="0"/>
              </a:spcAft>
              <a:buNone/>
            </a:pPr>
            <a:r>
              <a:rPr lang="en-US" sz="2650">
                <a:solidFill>
                  <a:schemeClr val="dk1"/>
                </a:solidFill>
                <a:latin typeface="Montserrat"/>
                <a:ea typeface="Montserrat"/>
                <a:cs typeface="Montserrat"/>
                <a:sym typeface="Montserrat"/>
              </a:rPr>
              <a:t>connecté.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franc et honnête - écouter avec empathie.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prêt à vous engager avec vos pairs.</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Éliminez les distractions externes.</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Ne pas activer votre microphone, sauf pour poser des questions et contribuer à la discussion.</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pleinement présent et assistez aux cinq semaines - pas de multitâche.</a:t>
            </a:r>
            <a:endParaRPr sz="2650">
              <a:latin typeface="Montserrat"/>
              <a:ea typeface="Montserrat"/>
              <a:cs typeface="Montserrat"/>
              <a:sym typeface="Montserrat"/>
            </a:endParaRPr>
          </a:p>
        </p:txBody>
      </p:sp>
      <p:pic>
        <p:nvPicPr>
          <p:cNvPr id="232" name="Google Shape;232;g2d3c4b11bdb_3_47"/>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2d3c4b11bdb_3_5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42" name="Google Shape;242;g2d3c4b11bdb_3_59"/>
          <p:cNvSpPr txBox="1"/>
          <p:nvPr/>
        </p:nvSpPr>
        <p:spPr>
          <a:xfrm>
            <a:off x="2123393" y="991420"/>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Leadership inclusif</a:t>
            </a:r>
            <a:endParaRPr sz="1400" b="0" i="0" u="none" strike="noStrike" cap="none">
              <a:solidFill>
                <a:srgbClr val="000000"/>
              </a:solidFill>
              <a:latin typeface="Arial"/>
              <a:ea typeface="Arial"/>
              <a:cs typeface="Arial"/>
              <a:sym typeface="Arial"/>
            </a:endParaRPr>
          </a:p>
        </p:txBody>
      </p:sp>
      <p:graphicFrame>
        <p:nvGraphicFramePr>
          <p:cNvPr id="243" name="Google Shape;243;g2d3c4b11bdb_3_59"/>
          <p:cNvGraphicFramePr/>
          <p:nvPr/>
        </p:nvGraphicFramePr>
        <p:xfrm>
          <a:off x="483118" y="2404774"/>
          <a:ext cx="3000000" cy="3000000"/>
        </p:xfrm>
        <a:graphic>
          <a:graphicData uri="http://schemas.openxmlformats.org/drawingml/2006/table">
            <a:tbl>
              <a:tblPr>
                <a:noFill/>
                <a:tableStyleId>{2FD38269-D65F-422E-B348-41273319E222}</a:tableStyleId>
              </a:tblPr>
              <a:tblGrid>
                <a:gridCol w="17329875">
                  <a:extLst>
                    <a:ext uri="{9D8B030D-6E8A-4147-A177-3AD203B41FA5}">
                      <a16:colId xmlns:a16="http://schemas.microsoft.com/office/drawing/2014/main" val="20000"/>
                    </a:ext>
                  </a:extLst>
                </a:gridCol>
              </a:tblGrid>
              <a:tr h="5066750">
                <a:tc>
                  <a:txBody>
                    <a:bodyPr/>
                    <a:lstStyle/>
                    <a:p>
                      <a:pPr marL="0" marR="27940" lvl="0" indent="28575"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 Dans le monde interconnecté et globalisé d'aujourd'hui, il est </a:t>
                      </a:r>
                      <a:endParaRPr sz="2750">
                        <a:solidFill>
                          <a:schemeClr val="dk1"/>
                        </a:solidFill>
                        <a:latin typeface="Montserrat"/>
                        <a:ea typeface="Montserrat"/>
                        <a:cs typeface="Montserrat"/>
                        <a:sym typeface="Montserrat"/>
                      </a:endParaRPr>
                    </a:p>
                    <a:p>
                      <a:pPr marL="0" marR="27940" lvl="0" indent="28575"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désormais courant de voir cohabiter des personnes de différentes </a:t>
                      </a:r>
                      <a:endParaRPr sz="2750">
                        <a:solidFill>
                          <a:schemeClr val="dk1"/>
                        </a:solidFill>
                        <a:latin typeface="Montserrat"/>
                        <a:ea typeface="Montserrat"/>
                        <a:cs typeface="Montserrat"/>
                        <a:sym typeface="Montserrat"/>
                      </a:endParaRPr>
                    </a:p>
                    <a:p>
                      <a:pPr marL="0" marR="27940" lvl="0" indent="28575"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visions du monde, de différentes croyances et de différentes races. Il est </a:t>
                      </a:r>
                      <a:endParaRPr sz="2750">
                        <a:solidFill>
                          <a:schemeClr val="dk1"/>
                        </a:solidFill>
                        <a:latin typeface="Montserrat"/>
                        <a:ea typeface="Montserrat"/>
                        <a:cs typeface="Montserrat"/>
                        <a:sym typeface="Montserrat"/>
                      </a:endParaRPr>
                    </a:p>
                    <a:p>
                      <a:pPr marL="0" marR="27940" lvl="0" indent="28575"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donc urgent que nous trouvions des moyens de coopérer les uns avec les </a:t>
                      </a:r>
                      <a:endParaRPr sz="2750">
                        <a:solidFill>
                          <a:schemeClr val="dk1"/>
                        </a:solidFill>
                        <a:latin typeface="Montserrat"/>
                        <a:ea typeface="Montserrat"/>
                        <a:cs typeface="Montserrat"/>
                        <a:sym typeface="Montserrat"/>
                      </a:endParaRPr>
                    </a:p>
                    <a:p>
                      <a:pPr marL="0" marR="27940" lvl="0" indent="28575"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autres dans un esprit d'acceptation mutuelle et de respect. »</a:t>
                      </a:r>
                      <a:endParaRPr sz="2750">
                        <a:solidFill>
                          <a:schemeClr val="dk1"/>
                        </a:solidFill>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Le 14e dalaï-lama, leader spirituelle et tête du gouvernement du Tibet</a:t>
                      </a:r>
                      <a:endParaRPr sz="2750" b="1">
                        <a:solidFill>
                          <a:schemeClr val="dk1"/>
                        </a:solidFill>
                        <a:latin typeface="Montserrat"/>
                        <a:ea typeface="Montserrat"/>
                        <a:cs typeface="Montserrat"/>
                        <a:sym typeface="Montserrat"/>
                      </a:endParaRPr>
                    </a:p>
                    <a:p>
                      <a:pPr marL="0" marR="27940" lvl="0" indent="0" algn="l" rtl="0">
                        <a:lnSpc>
                          <a:spcPct val="115000"/>
                        </a:lnSpc>
                        <a:spcBef>
                          <a:spcPts val="0"/>
                        </a:spcBef>
                        <a:spcAft>
                          <a:spcPts val="0"/>
                        </a:spcAft>
                        <a:buClr>
                          <a:schemeClr val="dk1"/>
                        </a:buClr>
                        <a:buSzPts val="1100"/>
                        <a:buFont typeface="Arial"/>
                        <a:buNone/>
                      </a:pPr>
                      <a:endParaRPr sz="2750" b="1">
                        <a:solidFill>
                          <a:schemeClr val="dk1"/>
                        </a:solidFill>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 Le leadership inclusif n'est pas une destination ; c'est un voyage d'apprentissage continu, de croissance et de désapprentissage des préjugés pour créer un monde plus inclusif. »</a:t>
                      </a:r>
                      <a:endParaRPr sz="2750">
                        <a:solidFill>
                          <a:schemeClr val="dk1"/>
                        </a:solidFill>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Ava DuVernay, cinéaste primé</a:t>
                      </a:r>
                      <a:endParaRPr sz="2750">
                        <a:solidFill>
                          <a:schemeClr val="dk1"/>
                        </a:solidFill>
                        <a:latin typeface="Montserrat"/>
                        <a:ea typeface="Montserrat"/>
                        <a:cs typeface="Montserrat"/>
                        <a:sym typeface="Montserrat"/>
                      </a:endParaRPr>
                    </a:p>
                  </a:txBody>
                  <a:tcPr marL="126650" marR="126650" marT="126650" marB="126650">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44" name="Google Shape;244;g2d3c4b11bdb_3_59"/>
          <p:cNvPicPr preferRelativeResize="0"/>
          <p:nvPr/>
        </p:nvPicPr>
        <p:blipFill rotWithShape="1">
          <a:blip r:embed="rId4">
            <a:alphaModFix/>
          </a:blip>
          <a:srcRect/>
          <a:stretch/>
        </p:blipFill>
        <p:spPr>
          <a:xfrm>
            <a:off x="293000" y="613188"/>
            <a:ext cx="1830401" cy="1525966"/>
          </a:xfrm>
          <a:prstGeom prst="rect">
            <a:avLst/>
          </a:prstGeom>
          <a:noFill/>
          <a:ln>
            <a:noFill/>
          </a:ln>
        </p:spPr>
      </p:pic>
      <p:pic>
        <p:nvPicPr>
          <p:cNvPr id="245" name="Google Shape;245;g2d3c4b11bdb_3_59"/>
          <p:cNvPicPr preferRelativeResize="0"/>
          <p:nvPr/>
        </p:nvPicPr>
        <p:blipFill rotWithShape="1">
          <a:blip r:embed="rId5">
            <a:alphaModFix/>
          </a:blip>
          <a:srcRect l="5773" r="4023" b="-2553"/>
          <a:stretch/>
        </p:blipFill>
        <p:spPr>
          <a:xfrm>
            <a:off x="13388225" y="174675"/>
            <a:ext cx="4714875" cy="506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2d3c4b11bdb_5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55" name="Google Shape;255;g2d3c4b11bdb_5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256" name="Google Shape;256;g2d3c4b11bdb_5_0"/>
          <p:cNvSpPr txBox="1"/>
          <p:nvPr/>
        </p:nvSpPr>
        <p:spPr>
          <a:xfrm>
            <a:off x="375273" y="1318900"/>
            <a:ext cx="137049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chemeClr val="dk1"/>
                </a:solidFill>
                <a:latin typeface="Montserrat"/>
                <a:ea typeface="Montserrat"/>
                <a:cs typeface="Montserrat"/>
                <a:sym typeface="Montserrat"/>
              </a:rPr>
              <a:t>1. </a:t>
            </a:r>
            <a:r>
              <a:rPr lang="en-US" sz="3150" b="1">
                <a:solidFill>
                  <a:schemeClr val="dk1"/>
                </a:solidFill>
                <a:latin typeface="Montserrat"/>
                <a:ea typeface="Montserrat"/>
                <a:cs typeface="Montserrat"/>
                <a:sym typeface="Montserrat"/>
              </a:rPr>
              <a:t>Arrivée : Échauffement et début de la réunion</a:t>
            </a:r>
            <a:endParaRPr sz="3150" b="0" i="0" u="none" strike="noStrike" cap="none">
              <a:solidFill>
                <a:schemeClr val="dk1"/>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156"/>
              <a:buFont typeface="Arial"/>
              <a:buNone/>
            </a:pPr>
            <a:r>
              <a:rPr lang="en-US" sz="3156" b="1" i="0" u="none" strike="noStrike" cap="none">
                <a:solidFill>
                  <a:schemeClr val="dk1"/>
                </a:solidFill>
                <a:latin typeface="Montserrat"/>
                <a:ea typeface="Montserrat"/>
                <a:cs typeface="Montserrat"/>
                <a:sym typeface="Montserrat"/>
              </a:rPr>
              <a:t>(1</a:t>
            </a:r>
            <a:r>
              <a:rPr lang="en-US" sz="3156" b="1">
                <a:solidFill>
                  <a:schemeClr val="dk1"/>
                </a:solidFill>
                <a:latin typeface="Montserrat"/>
                <a:ea typeface="Montserrat"/>
                <a:cs typeface="Montserrat"/>
                <a:sym typeface="Montserrat"/>
              </a:rPr>
              <a:t>8</a:t>
            </a:r>
            <a:r>
              <a:rPr lang="en-US" sz="3156" b="1" i="0" u="none" strike="noStrike" cap="none">
                <a:solidFill>
                  <a:schemeClr val="dk1"/>
                </a:solidFill>
                <a:latin typeface="Montserrat"/>
                <a:ea typeface="Montserrat"/>
                <a:cs typeface="Montserrat"/>
                <a:sym typeface="Montserrat"/>
              </a:rPr>
              <a:t> minutes)</a:t>
            </a:r>
            <a:endParaRPr sz="1400" b="0" i="0" u="none" strike="noStrike" cap="none">
              <a:solidFill>
                <a:schemeClr val="dk1"/>
              </a:solidFill>
              <a:latin typeface="Arial"/>
              <a:ea typeface="Arial"/>
              <a:cs typeface="Arial"/>
              <a:sym typeface="Arial"/>
            </a:endParaRPr>
          </a:p>
        </p:txBody>
      </p:sp>
      <p:sp>
        <p:nvSpPr>
          <p:cNvPr id="257" name="Google Shape;257;g2d3c4b11bdb_5_0"/>
          <p:cNvSpPr/>
          <p:nvPr/>
        </p:nvSpPr>
        <p:spPr>
          <a:xfrm>
            <a:off x="2966090" y="1857431"/>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258" name="Google Shape;258;g2d3c4b11bdb_5_0"/>
          <p:cNvGraphicFramePr/>
          <p:nvPr/>
        </p:nvGraphicFramePr>
        <p:xfrm>
          <a:off x="375278" y="7741682"/>
          <a:ext cx="3000000" cy="3000000"/>
        </p:xfrm>
        <a:graphic>
          <a:graphicData uri="http://schemas.openxmlformats.org/drawingml/2006/table">
            <a:tbl>
              <a:tblPr>
                <a:noFill/>
                <a:tableStyleId>{2FD38269-D65F-422E-B348-41273319E222}</a:tableStyleId>
              </a:tblPr>
              <a:tblGrid>
                <a:gridCol w="17518400">
                  <a:extLst>
                    <a:ext uri="{9D8B030D-6E8A-4147-A177-3AD203B41FA5}">
                      <a16:colId xmlns:a16="http://schemas.microsoft.com/office/drawing/2014/main" val="20000"/>
                    </a:ext>
                  </a:extLst>
                </a:gridCol>
              </a:tblGrid>
              <a:tr h="1857375">
                <a:tc>
                  <a:txBody>
                    <a:bodyPr/>
                    <a:lstStyle/>
                    <a:p>
                      <a:pPr marL="0" marR="0" lvl="0" indent="0" algn="ctr" rtl="0">
                        <a:lnSpc>
                          <a:spcPct val="115000"/>
                        </a:lnSpc>
                        <a:spcBef>
                          <a:spcPts val="0"/>
                        </a:spcBef>
                        <a:spcAft>
                          <a:spcPts val="0"/>
                        </a:spcAft>
                        <a:buClr>
                          <a:srgbClr val="000000"/>
                        </a:buClr>
                        <a:buSzPts val="2660"/>
                        <a:buFont typeface="Arial"/>
                        <a:buNone/>
                      </a:pPr>
                      <a:r>
                        <a:rPr lang="en-US" sz="2660" b="1">
                          <a:latin typeface="Montserrat"/>
                          <a:ea typeface="Montserrat"/>
                          <a:cs typeface="Montserrat"/>
                          <a:sym typeface="Montserrat"/>
                        </a:rPr>
                        <a:t>Moment complice</a:t>
                      </a:r>
                      <a:endParaRPr sz="1100" u="none" strike="noStrike" cap="none"/>
                    </a:p>
                    <a:p>
                      <a:pPr marL="0" marR="0" lvl="0" indent="0" algn="ctr" rtl="0">
                        <a:lnSpc>
                          <a:spcPct val="127181"/>
                        </a:lnSpc>
                        <a:spcBef>
                          <a:spcPts val="0"/>
                        </a:spcBef>
                        <a:spcAft>
                          <a:spcPts val="0"/>
                        </a:spcAft>
                        <a:buClr>
                          <a:srgbClr val="000000"/>
                        </a:buClr>
                        <a:buSzPts val="1100"/>
                        <a:buFont typeface="Arial"/>
                        <a:buNone/>
                      </a:pPr>
                      <a:endParaRPr sz="1100" u="none" strike="noStrike" cap="none"/>
                    </a:p>
                    <a:p>
                      <a:pPr marL="0" marR="0" lvl="0" indent="0" algn="ctr" rtl="0">
                        <a:lnSpc>
                          <a:spcPct val="140000"/>
                        </a:lnSpc>
                        <a:spcBef>
                          <a:spcPts val="0"/>
                        </a:spcBef>
                        <a:spcAft>
                          <a:spcPts val="0"/>
                        </a:spcAft>
                        <a:buClr>
                          <a:srgbClr val="000000"/>
                        </a:buClr>
                        <a:buSzPts val="2100"/>
                        <a:buFont typeface="Arial"/>
                        <a:buNone/>
                      </a:pPr>
                      <a:r>
                        <a:rPr lang="en-US" sz="2100" u="none" strike="noStrike" cap="none">
                          <a:solidFill>
                            <a:srgbClr val="000000"/>
                          </a:solidFill>
                          <a:latin typeface="Montserrat"/>
                          <a:ea typeface="Montserrat"/>
                          <a:cs typeface="Montserrat"/>
                          <a:sym typeface="Montserrat"/>
                        </a:rPr>
                        <a:t> </a:t>
                      </a:r>
                      <a:r>
                        <a:rPr lang="en-US" sz="2100">
                          <a:solidFill>
                            <a:schemeClr val="dk1"/>
                          </a:solidFill>
                          <a:latin typeface="Montserrat"/>
                          <a:ea typeface="Montserrat"/>
                          <a:cs typeface="Montserrat"/>
                          <a:sym typeface="Montserrat"/>
                        </a:rPr>
                        <a:t>De quoi avez-vous besoin pour établir la confiance, la sécurité et une connexion authentique quand vous vous retrouvez en groupe ou dans le contexte du travail en équipe?</a:t>
                      </a:r>
                      <a:r>
                        <a:rPr lang="en-US" sz="2100" u="none" strike="noStrike" cap="none">
                          <a:solidFill>
                            <a:srgbClr val="000000"/>
                          </a:solidFill>
                          <a:latin typeface="Montserrat"/>
                          <a:ea typeface="Montserrat"/>
                          <a:cs typeface="Montserrat"/>
                          <a:sym typeface="Montserrat"/>
                        </a:rPr>
                        <a:t> </a:t>
                      </a:r>
                      <a:endParaRPr sz="2100" u="none" strike="noStrike" cap="none"/>
                    </a:p>
                    <a:p>
                      <a:pPr marL="0" marR="0" lvl="0" indent="0" algn="ctr" rtl="0">
                        <a:lnSpc>
                          <a:spcPct val="140000"/>
                        </a:lnSpc>
                        <a:spcBef>
                          <a:spcPts val="0"/>
                        </a:spcBef>
                        <a:spcAft>
                          <a:spcPts val="0"/>
                        </a:spcAft>
                        <a:buClr>
                          <a:srgbClr val="000000"/>
                        </a:buClr>
                        <a:buSzPts val="2100"/>
                        <a:buFont typeface="Arial"/>
                        <a:buNone/>
                      </a:pPr>
                      <a:r>
                        <a:rPr lang="en-US" sz="2100" u="none" strike="noStrike" cap="none">
                          <a:solidFill>
                            <a:srgbClr val="000000"/>
                          </a:solidFill>
                          <a:latin typeface="Montserrat"/>
                          <a:ea typeface="Montserrat"/>
                          <a:cs typeface="Montserrat"/>
                          <a:sym typeface="Montserrat"/>
                        </a:rPr>
                        <a:t>(10 seconds </a:t>
                      </a:r>
                      <a:r>
                        <a:rPr lang="en-US" sz="2100">
                          <a:latin typeface="Montserrat"/>
                          <a:ea typeface="Montserrat"/>
                          <a:cs typeface="Montserrat"/>
                          <a:sym typeface="Montserrat"/>
                        </a:rPr>
                        <a:t>chacun</a:t>
                      </a:r>
                      <a:r>
                        <a:rPr lang="en-US" sz="2100" u="none" strike="noStrike" cap="none">
                          <a:solidFill>
                            <a:srgbClr val="000000"/>
                          </a:solidFill>
                          <a:latin typeface="Montserrat"/>
                          <a:ea typeface="Montserrat"/>
                          <a:cs typeface="Montserrat"/>
                          <a:sym typeface="Montserrat"/>
                        </a:rPr>
                        <a:t>)</a:t>
                      </a:r>
                      <a:endParaRPr sz="1400" u="none" strike="noStrike" cap="none"/>
                    </a:p>
                  </a:txBody>
                  <a:tcPr marL="190500" marR="190500" marT="190500" marB="190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9" name="Google Shape;259;g2d3c4b11bdb_5_0"/>
          <p:cNvSpPr/>
          <p:nvPr/>
        </p:nvSpPr>
        <p:spPr>
          <a:xfrm>
            <a:off x="3327536" y="4842984"/>
            <a:ext cx="11161191" cy="2985619"/>
          </a:xfrm>
          <a:custGeom>
            <a:avLst/>
            <a:gdLst/>
            <a:ahLst/>
            <a:cxnLst/>
            <a:rect l="l" t="t" r="r" b="b"/>
            <a:pathLst>
              <a:path w="11161191" h="2985619" extrusionOk="0">
                <a:moveTo>
                  <a:pt x="0" y="0"/>
                </a:moveTo>
                <a:lnTo>
                  <a:pt x="11161191" y="0"/>
                </a:lnTo>
                <a:lnTo>
                  <a:pt x="11161191" y="2985618"/>
                </a:lnTo>
                <a:lnTo>
                  <a:pt x="0" y="2985618"/>
                </a:lnTo>
                <a:lnTo>
                  <a:pt x="0" y="0"/>
                </a:lnTo>
                <a:close/>
              </a:path>
            </a:pathLst>
          </a:custGeom>
          <a:blipFill rotWithShape="1">
            <a:blip r:embed="rId6">
              <a:alphaModFix/>
            </a:blip>
            <a:stretch>
              <a:fillRect/>
            </a:stretch>
          </a:blipFill>
          <a:ln>
            <a:noFill/>
          </a:ln>
        </p:spPr>
        <p:txBody>
          <a:bodyPr/>
          <a:lstStyle/>
          <a:p>
            <a:endParaRPr lang="en-US"/>
          </a:p>
        </p:txBody>
      </p:sp>
      <p:sp>
        <p:nvSpPr>
          <p:cNvPr id="260" name="Google Shape;260;g2d3c4b11bdb_5_0"/>
          <p:cNvSpPr txBox="1"/>
          <p:nvPr/>
        </p:nvSpPr>
        <p:spPr>
          <a:xfrm>
            <a:off x="375278" y="3778500"/>
            <a:ext cx="17537400" cy="943200"/>
          </a:xfrm>
          <a:prstGeom prst="rect">
            <a:avLst/>
          </a:prstGeom>
          <a:noFill/>
          <a:ln>
            <a:noFill/>
          </a:ln>
        </p:spPr>
        <p:txBody>
          <a:bodyPr spcFirstLastPara="1" wrap="square" lIns="0" tIns="0" rIns="0" bIns="0" anchor="t" anchorCtr="0">
            <a:spAutoFit/>
          </a:bodyPr>
          <a:lstStyle/>
          <a:p>
            <a:pPr marL="359410" marR="381635" lvl="0" indent="0" algn="ctr" rtl="0">
              <a:lnSpc>
                <a:spcPct val="115000"/>
              </a:lnSpc>
              <a:spcBef>
                <a:spcPts val="1000"/>
              </a:spcBef>
              <a:spcAft>
                <a:spcPts val="0"/>
              </a:spcAft>
              <a:buClr>
                <a:schemeClr val="dk1"/>
              </a:buClr>
              <a:buSzPts val="1100"/>
              <a:buFont typeface="Arial"/>
              <a:buNone/>
            </a:pPr>
            <a:r>
              <a:rPr lang="en-US" sz="2850">
                <a:solidFill>
                  <a:schemeClr val="dk1"/>
                </a:solidFill>
                <a:latin typeface="Montserrat Medium"/>
                <a:ea typeface="Montserrat Medium"/>
                <a:cs typeface="Montserrat Medium"/>
                <a:sym typeface="Montserrat Medium"/>
              </a:rPr>
              <a:t>En tant qu'individus, nous sommes tous responsables de la création et de la promotion d'une culture d'inclusion, quel que soit notre titre ou notre poste.</a:t>
            </a:r>
            <a:endParaRPr sz="2850" i="0" u="none" strike="noStrike" cap="none">
              <a:solidFill>
                <a:srgbClr val="000000"/>
              </a:solidFill>
              <a:latin typeface="Montserrat Medium"/>
              <a:ea typeface="Montserrat Medium"/>
              <a:cs typeface="Montserrat Medium"/>
              <a:sym typeface="Montserrat Medium"/>
            </a:endParaRPr>
          </a:p>
        </p:txBody>
      </p:sp>
      <p:sp>
        <p:nvSpPr>
          <p:cNvPr id="261" name="Google Shape;261;g2d3c4b11bdb_5_0"/>
          <p:cNvSpPr txBox="1"/>
          <p:nvPr/>
        </p:nvSpPr>
        <p:spPr>
          <a:xfrm>
            <a:off x="375274" y="2554150"/>
            <a:ext cx="2952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chemeClr val="dk1"/>
                </a:solidFill>
                <a:latin typeface="Montserrat"/>
                <a:ea typeface="Montserrat"/>
                <a:cs typeface="Montserrat"/>
                <a:sym typeface="Montserrat"/>
              </a:rPr>
              <a:t>1.1 </a:t>
            </a:r>
            <a:r>
              <a:rPr lang="en-US" sz="3156" b="1">
                <a:solidFill>
                  <a:schemeClr val="dk1"/>
                </a:solidFill>
                <a:latin typeface="Montserrat"/>
                <a:ea typeface="Montserrat"/>
                <a:cs typeface="Montserrat"/>
                <a:sym typeface="Montserrat"/>
              </a:rPr>
              <a:t>Bienvenue</a:t>
            </a:r>
            <a:endParaRPr sz="1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100"/>
              <a:buFont typeface="Arial"/>
              <a:buNone/>
            </a:pPr>
            <a:r>
              <a:rPr lang="en-US" sz="2100" b="1" i="0" u="none" strike="noStrike" cap="none">
                <a:solidFill>
                  <a:schemeClr val="dk1"/>
                </a:solidFill>
                <a:latin typeface="Montserrat"/>
                <a:ea typeface="Montserrat"/>
                <a:cs typeface="Montserrat"/>
                <a:sym typeface="Montserrat"/>
              </a:rPr>
              <a:t>(</a:t>
            </a:r>
            <a:r>
              <a:rPr lang="en-US" sz="2100" b="1">
                <a:solidFill>
                  <a:schemeClr val="dk1"/>
                </a:solidFill>
                <a:latin typeface="Montserrat"/>
                <a:ea typeface="Montserrat"/>
                <a:cs typeface="Montserrat"/>
                <a:sym typeface="Montserrat"/>
              </a:rPr>
              <a:t>1</a:t>
            </a:r>
            <a:r>
              <a:rPr lang="en-US" sz="2100" b="1" i="0" u="none" strike="noStrike" cap="none">
                <a:solidFill>
                  <a:schemeClr val="dk1"/>
                </a:solidFill>
                <a:latin typeface="Montserrat"/>
                <a:ea typeface="Montserrat"/>
                <a:cs typeface="Montserrat"/>
                <a:sym typeface="Montserrat"/>
              </a:rPr>
              <a:t> minute)</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d3c4b11bdb_3_14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267" name="Google Shape;267;g2d3c4b11bdb_3_146"/>
          <p:cNvSpPr txBox="1"/>
          <p:nvPr/>
        </p:nvSpPr>
        <p:spPr>
          <a:xfrm>
            <a:off x="0" y="651234"/>
            <a:ext cx="18288000"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Votre santé est primordiale</a:t>
            </a:r>
            <a:endParaRPr/>
          </a:p>
        </p:txBody>
      </p:sp>
      <p:sp>
        <p:nvSpPr>
          <p:cNvPr id="268" name="Google Shape;268;g2d3c4b11bdb_3_146"/>
          <p:cNvSpPr txBox="1"/>
          <p:nvPr/>
        </p:nvSpPr>
        <p:spPr>
          <a:xfrm>
            <a:off x="1080195" y="2552911"/>
            <a:ext cx="16127700" cy="7199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Ligne d’écoute d’espoir pour le mieux-être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1-855-242-3310</a:t>
            </a:r>
            <a:endParaRPr sz="1000"/>
          </a:p>
          <a:p>
            <a:pPr marL="0" marR="0" lvl="0" indent="0" algn="ctr" rtl="0">
              <a:lnSpc>
                <a:spcPct val="140008"/>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Progamme d’aide aux employés (PAE)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Sans frais : 1-800-268-7708</a:t>
            </a:r>
            <a:endParaRPr sz="1000"/>
          </a:p>
          <a:p>
            <a:pPr marL="0" marR="0" lvl="0" indent="0" algn="ctr" rtl="0">
              <a:lnSpc>
                <a:spcPct val="134173"/>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Pour les personnes sourdes ou malentendantes : </a:t>
            </a:r>
            <a:endParaRPr sz="1000"/>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1-800-567-5803</a:t>
            </a:r>
            <a:endParaRPr sz="1000"/>
          </a:p>
        </p:txBody>
      </p:sp>
      <p:sp>
        <p:nvSpPr>
          <p:cNvPr id="269" name="Google Shape;269;g2d3c4b11bdb_3_146"/>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79" name="Google Shape;279;p8"/>
          <p:cNvGrpSpPr/>
          <p:nvPr/>
        </p:nvGrpSpPr>
        <p:grpSpPr>
          <a:xfrm>
            <a:off x="1383348" y="2290576"/>
            <a:ext cx="5970655" cy="3876924"/>
            <a:chOff x="0" y="0"/>
            <a:chExt cx="827989" cy="537638"/>
          </a:xfrm>
        </p:grpSpPr>
        <p:sp>
          <p:nvSpPr>
            <p:cNvPr id="280" name="Google Shape;280;p8"/>
            <p:cNvSpPr/>
            <p:nvPr/>
          </p:nvSpPr>
          <p:spPr>
            <a:xfrm>
              <a:off x="0" y="0"/>
              <a:ext cx="827989" cy="537638"/>
            </a:xfrm>
            <a:custGeom>
              <a:avLst/>
              <a:gdLst/>
              <a:ahLst/>
              <a:cxnLst/>
              <a:rect l="l" t="t" r="r" b="b"/>
              <a:pathLst>
                <a:path w="827989" h="537638" extrusionOk="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cmpd="sng">
              <a:solidFill>
                <a:srgbClr val="D3615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8"/>
            <p:cNvSpPr txBox="1"/>
            <p:nvPr/>
          </p:nvSpPr>
          <p:spPr>
            <a:xfrm>
              <a:off x="38100" y="50800"/>
              <a:ext cx="736600"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latin typeface="Montserrat"/>
                  <a:ea typeface="Montserrat"/>
                  <a:cs typeface="Montserrat"/>
                  <a:sym typeface="Montserrat"/>
                </a:rPr>
                <a:t>Leadership</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Montserrat"/>
                <a:ea typeface="Montserrat"/>
                <a:cs typeface="Montserrat"/>
                <a:sym typeface="Montserrat"/>
              </a:endParaRPr>
            </a:p>
            <a:p>
              <a:pPr marL="359410" marR="381635" lvl="0" indent="0" algn="ctr" rtl="0">
                <a:lnSpc>
                  <a:spcPct val="115000"/>
                </a:lnSpc>
                <a:spcBef>
                  <a:spcPts val="1150"/>
                </a:spcBef>
                <a:spcAft>
                  <a:spcPts val="0"/>
                </a:spcAft>
                <a:buClr>
                  <a:schemeClr val="dk1"/>
                </a:buClr>
                <a:buSzPts val="1100"/>
                <a:buFont typeface="Arial"/>
                <a:buNone/>
              </a:pPr>
              <a:r>
                <a:rPr lang="en-US" sz="2400" b="1">
                  <a:solidFill>
                    <a:schemeClr val="dk1"/>
                  </a:solidFill>
                  <a:latin typeface="Montserrat"/>
                  <a:ea typeface="Montserrat"/>
                  <a:cs typeface="Montserrat"/>
                  <a:sym typeface="Montserrat"/>
                </a:rPr>
                <a:t>l'art d'influencer et de développer les autres pour qu'ils atteignent leur potentiel le plus élevé.</a:t>
              </a:r>
              <a:endParaRPr sz="2400" b="1" i="0" u="none" strike="noStrike" cap="none">
                <a:solidFill>
                  <a:srgbClr val="000000"/>
                </a:solidFill>
                <a:latin typeface="Montserrat"/>
                <a:ea typeface="Montserrat"/>
                <a:cs typeface="Montserrat"/>
                <a:sym typeface="Montserrat"/>
              </a:endParaRPr>
            </a:p>
          </p:txBody>
        </p:sp>
      </p:grpSp>
      <p:sp>
        <p:nvSpPr>
          <p:cNvPr id="282" name="Google Shape;282;p8"/>
          <p:cNvSpPr/>
          <p:nvPr/>
        </p:nvSpPr>
        <p:spPr>
          <a:xfrm>
            <a:off x="943366" y="5571124"/>
            <a:ext cx="4692297" cy="4715876"/>
          </a:xfrm>
          <a:custGeom>
            <a:avLst/>
            <a:gdLst/>
            <a:ahLst/>
            <a:cxnLst/>
            <a:rect l="l" t="t" r="r" b="b"/>
            <a:pathLst>
              <a:path w="4692297" h="4715876" extrusionOk="0">
                <a:moveTo>
                  <a:pt x="0" y="0"/>
                </a:moveTo>
                <a:lnTo>
                  <a:pt x="4692297" y="0"/>
                </a:lnTo>
                <a:lnTo>
                  <a:pt x="4692297" y="4715876"/>
                </a:lnTo>
                <a:lnTo>
                  <a:pt x="0" y="471587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8"/>
          <p:cNvSpPr/>
          <p:nvPr/>
        </p:nvSpPr>
        <p:spPr>
          <a:xfrm>
            <a:off x="11043525" y="1520025"/>
            <a:ext cx="6171825" cy="5108905"/>
          </a:xfrm>
          <a:custGeom>
            <a:avLst/>
            <a:gdLst/>
            <a:ahLst/>
            <a:cxnLst/>
            <a:rect l="l" t="t" r="r" b="b"/>
            <a:pathLst>
              <a:path w="856009" h="537638" extrusionOk="0">
                <a:moveTo>
                  <a:pt x="477399" y="0"/>
                </a:moveTo>
                <a:cubicBezTo>
                  <a:pt x="486622" y="0"/>
                  <a:pt x="495900" y="0"/>
                  <a:pt x="505104" y="0"/>
                </a:cubicBezTo>
                <a:cubicBezTo>
                  <a:pt x="578488" y="8909"/>
                  <a:pt x="624349" y="38564"/>
                  <a:pt x="645238" y="87090"/>
                </a:cubicBezTo>
                <a:cubicBezTo>
                  <a:pt x="767581" y="80618"/>
                  <a:pt x="856009" y="172373"/>
                  <a:pt x="802323" y="262426"/>
                </a:cubicBezTo>
                <a:cubicBezTo>
                  <a:pt x="820349" y="281349"/>
                  <a:pt x="835388" y="302517"/>
                  <a:pt x="840820" y="330926"/>
                </a:cubicBezTo>
                <a:cubicBezTo>
                  <a:pt x="840820" y="339065"/>
                  <a:pt x="840820" y="347184"/>
                  <a:pt x="840820" y="355321"/>
                </a:cubicBezTo>
                <a:cubicBezTo>
                  <a:pt x="824634" y="427627"/>
                  <a:pt x="754986" y="476486"/>
                  <a:pt x="640644" y="463333"/>
                </a:cubicBezTo>
                <a:cubicBezTo>
                  <a:pt x="611225" y="500459"/>
                  <a:pt x="558876" y="537638"/>
                  <a:pt x="477416" y="533008"/>
                </a:cubicBezTo>
                <a:cubicBezTo>
                  <a:pt x="435311" y="530570"/>
                  <a:pt x="406019" y="516453"/>
                  <a:pt x="380372" y="499302"/>
                </a:cubicBezTo>
                <a:cubicBezTo>
                  <a:pt x="353360" y="513559"/>
                  <a:pt x="324104" y="524747"/>
                  <a:pt x="281835" y="524871"/>
                </a:cubicBezTo>
                <a:cubicBezTo>
                  <a:pt x="184044" y="525082"/>
                  <a:pt x="118625" y="470155"/>
                  <a:pt x="117039" y="394815"/>
                </a:cubicBezTo>
                <a:cubicBezTo>
                  <a:pt x="54172" y="377190"/>
                  <a:pt x="11593" y="344291"/>
                  <a:pt x="0" y="287995"/>
                </a:cubicBezTo>
                <a:cubicBezTo>
                  <a:pt x="0" y="279858"/>
                  <a:pt x="0" y="271704"/>
                  <a:pt x="0" y="263601"/>
                </a:cubicBezTo>
                <a:cubicBezTo>
                  <a:pt x="12796" y="207816"/>
                  <a:pt x="53060" y="172776"/>
                  <a:pt x="120101" y="157922"/>
                </a:cubicBezTo>
                <a:cubicBezTo>
                  <a:pt x="116073" y="63818"/>
                  <a:pt x="250174" y="5016"/>
                  <a:pt x="360341" y="46474"/>
                </a:cubicBezTo>
                <a:cubicBezTo>
                  <a:pt x="386571" y="25973"/>
                  <a:pt x="423681" y="3613"/>
                  <a:pt x="477399" y="0"/>
                </a:cubicBezTo>
                <a:close/>
              </a:path>
            </a:pathLst>
          </a:custGeom>
          <a:solidFill>
            <a:srgbClr val="000000">
              <a:alpha val="0"/>
            </a:srgbClr>
          </a:solidFill>
          <a:ln w="38100" cap="sq" cmpd="sng">
            <a:solidFill>
              <a:srgbClr val="E8C243"/>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8"/>
          <p:cNvSpPr txBox="1"/>
          <p:nvPr/>
        </p:nvSpPr>
        <p:spPr>
          <a:xfrm>
            <a:off x="11327734" y="2500894"/>
            <a:ext cx="5494759" cy="2930563"/>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Clr>
                <a:srgbClr val="000000"/>
              </a:buClr>
              <a:buSzPts val="2399"/>
              <a:buFont typeface="Arial"/>
              <a:buNone/>
            </a:pPr>
            <a:r>
              <a:rPr lang="en-US" sz="2399" b="1">
                <a:latin typeface="Montserrat"/>
                <a:ea typeface="Montserrat"/>
                <a:cs typeface="Montserrat"/>
                <a:sym typeface="Montserrat"/>
              </a:rPr>
              <a:t>Leadership inclusif</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399"/>
              <a:buFont typeface="Arial"/>
              <a:buNone/>
            </a:pPr>
            <a:endParaRPr sz="2399" b="1" i="0" u="none" strike="noStrike" cap="none">
              <a:solidFill>
                <a:srgbClr val="000000"/>
              </a:solidFill>
              <a:latin typeface="Montserrat"/>
              <a:ea typeface="Montserrat"/>
              <a:cs typeface="Montserrat"/>
              <a:sym typeface="Montserrat"/>
            </a:endParaRPr>
          </a:p>
          <a:p>
            <a:pPr marL="359410" marR="381635" lvl="0" indent="0" algn="ctr" rtl="0">
              <a:lnSpc>
                <a:spcPct val="115000"/>
              </a:lnSpc>
              <a:spcBef>
                <a:spcPts val="1140"/>
              </a:spcBef>
              <a:spcAft>
                <a:spcPts val="0"/>
              </a:spcAft>
              <a:buClr>
                <a:schemeClr val="dk1"/>
              </a:buClr>
              <a:buSzPts val="1100"/>
              <a:buFont typeface="Arial"/>
              <a:buNone/>
            </a:pPr>
            <a:r>
              <a:rPr lang="en-US" sz="2400" b="1">
                <a:solidFill>
                  <a:schemeClr val="dk1"/>
                </a:solidFill>
                <a:latin typeface="Montserrat"/>
                <a:ea typeface="Montserrat"/>
                <a:cs typeface="Montserrat"/>
                <a:sym typeface="Montserrat"/>
              </a:rPr>
              <a:t>Encourage et embrasse la diversité, l'équité, l'inclusion et l'accessibilité au sein d'une organisation ou d'une communauté et qui vise à cultiver un espace de sécurité psychologique.</a:t>
            </a:r>
            <a:endParaRPr sz="2400" b="1" i="0" u="none" strike="noStrike" cap="none">
              <a:solidFill>
                <a:srgbClr val="000000"/>
              </a:solidFill>
              <a:latin typeface="Montserrat"/>
              <a:ea typeface="Montserrat"/>
              <a:cs typeface="Montserrat"/>
              <a:sym typeface="Montserrat"/>
            </a:endParaRPr>
          </a:p>
        </p:txBody>
      </p:sp>
      <p:grpSp>
        <p:nvGrpSpPr>
          <p:cNvPr id="285" name="Google Shape;285;p8"/>
          <p:cNvGrpSpPr/>
          <p:nvPr/>
        </p:nvGrpSpPr>
        <p:grpSpPr>
          <a:xfrm>
            <a:off x="7785778" y="2670708"/>
            <a:ext cx="3086100" cy="3086100"/>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8"/>
            <p:cNvSpPr txBox="1"/>
            <p:nvPr/>
          </p:nvSpPr>
          <p:spPr>
            <a:xfrm>
              <a:off x="0" y="165100"/>
              <a:ext cx="7112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8" name="Google Shape;288;p8"/>
          <p:cNvSpPr txBox="1"/>
          <p:nvPr/>
        </p:nvSpPr>
        <p:spPr>
          <a:xfrm>
            <a:off x="483118" y="1520034"/>
            <a:ext cx="26055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1.3 </a:t>
            </a:r>
            <a:r>
              <a:rPr lang="en-US" sz="3056" b="1">
                <a:latin typeface="Montserrat"/>
                <a:ea typeface="Montserrat"/>
                <a:cs typeface="Montserrat"/>
                <a:sym typeface="Montserrat"/>
              </a:rPr>
              <a:t>Aperçu</a:t>
            </a:r>
            <a:endParaRPr sz="13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1"/>
                </a:solidFill>
                <a:latin typeface="Montserrat"/>
                <a:ea typeface="Montserrat"/>
                <a:cs typeface="Montserrat"/>
                <a:sym typeface="Montserrat"/>
              </a:rPr>
              <a:t>(1 minute)</a:t>
            </a:r>
            <a:endParaRPr sz="1300" b="0" i="0" u="none" strike="noStrike" cap="none">
              <a:solidFill>
                <a:schemeClr val="dk1"/>
              </a:solidFill>
              <a:latin typeface="Arial"/>
              <a:ea typeface="Arial"/>
              <a:cs typeface="Arial"/>
              <a:sym typeface="Arial"/>
            </a:endParaRPr>
          </a:p>
        </p:txBody>
      </p:sp>
      <p:grpSp>
        <p:nvGrpSpPr>
          <p:cNvPr id="289" name="Google Shape;289;p8"/>
          <p:cNvGrpSpPr/>
          <p:nvPr/>
        </p:nvGrpSpPr>
        <p:grpSpPr>
          <a:xfrm>
            <a:off x="8552700" y="6167475"/>
            <a:ext cx="9677876" cy="4119789"/>
            <a:chOff x="0" y="0"/>
            <a:chExt cx="13632732" cy="6287835"/>
          </a:xfrm>
        </p:grpSpPr>
        <p:sp>
          <p:nvSpPr>
            <p:cNvPr id="290" name="Google Shape;290;p8"/>
            <p:cNvSpPr/>
            <p:nvPr/>
          </p:nvSpPr>
          <p:spPr>
            <a:xfrm flipH="1">
              <a:off x="0" y="0"/>
              <a:ext cx="6892636" cy="6189040"/>
            </a:xfrm>
            <a:custGeom>
              <a:avLst/>
              <a:gdLst/>
              <a:ahLst/>
              <a:cxnLst/>
              <a:rect l="l" t="t" r="r" b="b"/>
              <a:pathLst>
                <a:path w="6892636" h="6189040" extrusionOk="0">
                  <a:moveTo>
                    <a:pt x="6892636" y="0"/>
                  </a:moveTo>
                  <a:lnTo>
                    <a:pt x="0" y="0"/>
                  </a:lnTo>
                  <a:lnTo>
                    <a:pt x="0" y="6189040"/>
                  </a:lnTo>
                  <a:lnTo>
                    <a:pt x="6892636" y="6189040"/>
                  </a:lnTo>
                  <a:lnTo>
                    <a:pt x="6892636" y="0"/>
                  </a:lnTo>
                  <a:close/>
                </a:path>
              </a:pathLst>
            </a:custGeom>
            <a:blipFill rotWithShape="1">
              <a:blip r:embed="rId5">
                <a:alphaModFix/>
              </a:blip>
              <a:stretch>
                <a:fillRect l="-139423" b="-2994"/>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8"/>
            <p:cNvSpPr/>
            <p:nvPr/>
          </p:nvSpPr>
          <p:spPr>
            <a:xfrm flipH="1">
              <a:off x="6740096" y="98795"/>
              <a:ext cx="6892636" cy="6189040"/>
            </a:xfrm>
            <a:custGeom>
              <a:avLst/>
              <a:gdLst/>
              <a:ahLst/>
              <a:cxnLst/>
              <a:rect l="l" t="t" r="r" b="b"/>
              <a:pathLst>
                <a:path w="6892636" h="6189040" extrusionOk="0">
                  <a:moveTo>
                    <a:pt x="6892637" y="0"/>
                  </a:moveTo>
                  <a:lnTo>
                    <a:pt x="0" y="0"/>
                  </a:lnTo>
                  <a:lnTo>
                    <a:pt x="0" y="6189040"/>
                  </a:lnTo>
                  <a:lnTo>
                    <a:pt x="6892637" y="6189040"/>
                  </a:lnTo>
                  <a:lnTo>
                    <a:pt x="6892637" y="0"/>
                  </a:lnTo>
                  <a:close/>
                </a:path>
              </a:pathLst>
            </a:custGeom>
            <a:blipFill rotWithShape="1">
              <a:blip r:embed="rId6">
                <a:alphaModFix/>
              </a:blip>
              <a:stretch>
                <a:fillRect l="-8812" r="-123648"/>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7844</Words>
  <Application>Microsoft Macintosh PowerPoint</Application>
  <PresentationFormat>Custom</PresentationFormat>
  <Paragraphs>558</Paragraphs>
  <Slides>37</Slides>
  <Notes>37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Arimo</vt:lpstr>
      <vt:lpstr>Calibri</vt:lpstr>
      <vt:lpstr>Montserrat</vt:lpstr>
      <vt:lpstr>Montserrat Medium</vt:lpstr>
      <vt:lpstr>Arial</vt:lpstr>
      <vt:lpstr>Montserrat SemiBold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created xsi:type="dcterms:W3CDTF">2006-08-16T00:00:00Z</dcterms:created>
  <dcterms:modified xsi:type="dcterms:W3CDTF">2024-10-02T15:59:31Z</dcterms:modified>
</cp:coreProperties>
</file>