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26702" autoAdjust="0"/>
  </p:normalViewPr>
  <p:slideViewPr>
    <p:cSldViewPr snapToGrid="0">
      <p:cViewPr varScale="1">
        <p:scale>
          <a:sx n="29" d="100"/>
          <a:sy n="29" d="100"/>
        </p:scale>
        <p:origin x="375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E5AC5-F58E-400B-95E6-D5101EA89C0C}" type="datetimeFigureOut">
              <a:rPr lang="en-AU" smtClean="0"/>
              <a:t>24/01/2019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26B6E-E43A-4A8A-8E22-B986FDA0E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3894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26B6E-E43A-4A8A-8E22-B986FDA0EA9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9226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26B6E-E43A-4A8A-8E22-B986FDA0EA90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3413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26B6E-E43A-4A8A-8E22-B986FDA0EA90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1606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26B6E-E43A-4A8A-8E22-B986FDA0EA90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941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2019-01-24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2019-01-24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Reflections &amp; suggestions – CAPPI exchange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Rachel Livingston, office for women, department of the prime minister and cabinet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9910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– 2018 CAPPI Exchanges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516" y="2603500"/>
            <a:ext cx="10818796" cy="3749174"/>
          </a:xfrm>
        </p:spPr>
        <p:txBody>
          <a:bodyPr>
            <a:normAutofit/>
          </a:bodyPr>
          <a:lstStyle/>
          <a:p>
            <a:r>
              <a:rPr lang="en-AU" sz="2400" b="1" dirty="0" smtClean="0"/>
              <a:t>Innovation April-June 2018 (Tim Bradley). </a:t>
            </a:r>
          </a:p>
          <a:p>
            <a:pPr lvl="1"/>
            <a:r>
              <a:rPr lang="en-AU" sz="2400" dirty="0"/>
              <a:t>C</a:t>
            </a:r>
            <a:r>
              <a:rPr lang="en-AU" sz="2400" dirty="0" smtClean="0"/>
              <a:t>omparative </a:t>
            </a:r>
            <a:r>
              <a:rPr lang="en-AU" sz="2400" dirty="0"/>
              <a:t>analysis of the two countries’ approaches to innovation led </a:t>
            </a:r>
            <a:r>
              <a:rPr lang="en-AU" sz="2400" dirty="0" smtClean="0"/>
              <a:t>growth.</a:t>
            </a:r>
            <a:endParaRPr lang="en-AU" sz="2400" dirty="0"/>
          </a:p>
          <a:p>
            <a:r>
              <a:rPr lang="en-AU" sz="2400" b="1" dirty="0" smtClean="0"/>
              <a:t>Gender October-November 2018 (Rachel Livingston). </a:t>
            </a:r>
          </a:p>
          <a:p>
            <a:pPr lvl="1"/>
            <a:r>
              <a:rPr lang="en-AU" sz="2400" dirty="0"/>
              <a:t>I</a:t>
            </a:r>
            <a:r>
              <a:rPr lang="en-AU" sz="2400" dirty="0" smtClean="0"/>
              <a:t>nsight </a:t>
            </a:r>
            <a:r>
              <a:rPr lang="en-AU" sz="2400" dirty="0"/>
              <a:t>into Canada’s efforts to mainstream gender analysis in public policy, including the recent commitment to </a:t>
            </a:r>
            <a:r>
              <a:rPr lang="en-AU" sz="2400" dirty="0" smtClean="0"/>
              <a:t>gender responsive budgeting. </a:t>
            </a:r>
          </a:p>
        </p:txBody>
      </p:sp>
    </p:spTree>
    <p:extLst>
      <p:ext uri="{BB962C8B-B14F-4D97-AF65-F5344CB8AC3E}">
        <p14:creationId xmlns:p14="http://schemas.microsoft.com/office/powerpoint/2010/main" val="247193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Reflections on the exchange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AU" sz="2000" b="1" dirty="0"/>
              <a:t>Policy insights</a:t>
            </a:r>
            <a:r>
              <a:rPr lang="en-AU" sz="2000" dirty="0"/>
              <a:t> which would have been very difficult to achieve without the benefit of an immersive experience. </a:t>
            </a:r>
          </a:p>
          <a:p>
            <a:pPr>
              <a:buFont typeface="+mj-lt"/>
              <a:buAutoNum type="arabicPeriod"/>
            </a:pPr>
            <a:r>
              <a:rPr lang="en-AU" sz="2000" b="1" dirty="0" smtClean="0"/>
              <a:t>Lasting </a:t>
            </a:r>
            <a:r>
              <a:rPr lang="en-AU" sz="2000" b="1" dirty="0"/>
              <a:t>relationships</a:t>
            </a:r>
            <a:r>
              <a:rPr lang="en-AU" sz="2000" dirty="0"/>
              <a:t> </a:t>
            </a:r>
            <a:r>
              <a:rPr lang="en-AU" sz="2000" dirty="0" smtClean="0"/>
              <a:t>between officials, departments and the public sector.</a:t>
            </a:r>
          </a:p>
          <a:p>
            <a:pPr>
              <a:buFont typeface="+mj-lt"/>
              <a:buAutoNum type="arabicPeriod"/>
            </a:pPr>
            <a:r>
              <a:rPr lang="en-AU" sz="2000" b="1" dirty="0" smtClean="0"/>
              <a:t>Flexibility</a:t>
            </a:r>
            <a:r>
              <a:rPr lang="en-AU" sz="2000" dirty="0" smtClean="0"/>
              <a:t> </a:t>
            </a:r>
            <a:r>
              <a:rPr lang="en-AU" sz="2000" dirty="0"/>
              <a:t>to shape their programme to suit their capabilities and </a:t>
            </a:r>
            <a:r>
              <a:rPr lang="en-AU" sz="2000" dirty="0" smtClean="0"/>
              <a:t>circumstances</a:t>
            </a:r>
            <a:r>
              <a:rPr lang="en-AU" sz="2000" dirty="0"/>
              <a:t>. </a:t>
            </a:r>
            <a:endParaRPr lang="en-AU" sz="2000" dirty="0" smtClean="0"/>
          </a:p>
          <a:p>
            <a:pPr>
              <a:buFont typeface="+mj-lt"/>
              <a:buAutoNum type="arabicPeriod"/>
            </a:pPr>
            <a:r>
              <a:rPr lang="en-AU" sz="2000" b="1" dirty="0" smtClean="0"/>
              <a:t>Professional </a:t>
            </a:r>
            <a:r>
              <a:rPr lang="en-AU" sz="2000" b="1" dirty="0"/>
              <a:t>development</a:t>
            </a:r>
            <a:r>
              <a:rPr lang="en-AU" sz="2000" dirty="0"/>
              <a:t> experience, providing critical representational and networking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1139820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opportunities to strengthen exchange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16936" cy="341630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2000" b="1" dirty="0" smtClean="0"/>
              <a:t>Increasing strategic alignment of exchange &amp; coordination between agencies</a:t>
            </a:r>
          </a:p>
          <a:p>
            <a:pPr lvl="1"/>
            <a:r>
              <a:rPr lang="en-US" sz="1800" dirty="0" smtClean="0"/>
              <a:t>Shaping exchanges to be mutually beneficial, replace unilateral exchange with bilateral model</a:t>
            </a:r>
          </a:p>
          <a:p>
            <a:pPr>
              <a:buFont typeface="+mj-lt"/>
              <a:buAutoNum type="arabicPeriod"/>
            </a:pPr>
            <a:r>
              <a:rPr lang="en-US" sz="2000" b="1" dirty="0" smtClean="0"/>
              <a:t>Greater socialisation of exchanges across public service</a:t>
            </a:r>
          </a:p>
          <a:p>
            <a:pPr lvl="1"/>
            <a:r>
              <a:rPr lang="en-US" sz="1800" dirty="0"/>
              <a:t>Consultation across public service before and after exchanges; establishing time-limited roundtables or policy forums</a:t>
            </a:r>
          </a:p>
          <a:p>
            <a:pPr>
              <a:buFont typeface="+mj-lt"/>
              <a:buAutoNum type="arabicPeriod"/>
            </a:pPr>
            <a:r>
              <a:rPr lang="en-US" sz="2000" b="1" dirty="0" smtClean="0"/>
              <a:t>Increased accountability for exchange participants</a:t>
            </a:r>
          </a:p>
          <a:p>
            <a:pPr lvl="1"/>
            <a:r>
              <a:rPr lang="en-US" sz="1800" dirty="0" err="1"/>
              <a:t>E.g</a:t>
            </a:r>
            <a:r>
              <a:rPr lang="en-US" sz="1800" dirty="0"/>
              <a:t> terms of reference for exchanges; presentations to leaders’ retreat</a:t>
            </a:r>
          </a:p>
          <a:p>
            <a:pPr>
              <a:buFont typeface="+mj-lt"/>
              <a:buAutoNum type="arabicPeriod"/>
            </a:pPr>
            <a:r>
              <a:rPr lang="en-US" sz="2000" b="1" dirty="0" smtClean="0"/>
              <a:t>Alumni network</a:t>
            </a:r>
            <a:endParaRPr lang="en-AU" sz="2000" b="1" dirty="0"/>
          </a:p>
        </p:txBody>
      </p:sp>
    </p:spTree>
    <p:extLst>
      <p:ext uri="{BB962C8B-B14F-4D97-AF65-F5344CB8AC3E}">
        <p14:creationId xmlns:p14="http://schemas.microsoft.com/office/powerpoint/2010/main" val="3556089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204584"/>
            <a:ext cx="8825658" cy="2677648"/>
          </a:xfrm>
        </p:spPr>
        <p:txBody>
          <a:bodyPr/>
          <a:lstStyle/>
          <a:p>
            <a:pPr algn="ctr"/>
            <a:r>
              <a:rPr lang="en-US" b="1" dirty="0" smtClean="0"/>
              <a:t>Thank you </a:t>
            </a:r>
            <a:endParaRPr 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8958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c5611b894cf49d8aeeb8ebf39dc09bc xmlns="63134daf-f59e-4db7-a35c-450a99b2ffd7">
      <Terms xmlns="http://schemas.microsoft.com/office/infopath/2007/PartnerControls">
        <TermInfo xmlns="http://schemas.microsoft.com/office/infopath/2007/PartnerControls">
          <TermName xmlns="http://schemas.microsoft.com/office/infopath/2007/PartnerControls">UNCLASSIFIED</TermName>
          <TermId xmlns="http://schemas.microsoft.com/office/infopath/2007/PartnerControls">9c49a7c7-17c7-412f-8077-62dec89b9196</TermId>
        </TermInfo>
      </Terms>
    </mc5611b894cf49d8aeeb8ebf39dc09bc>
    <ShareHubID xmlns="63134daf-f59e-4db7-a35c-450a99b2ffd7">DOC19-13591</ShareHubID>
    <TaxCatchAll xmlns="63134daf-f59e-4db7-a35c-450a99b2ffd7">
      <Value>1</Value>
    </TaxCatchAll>
    <PMCNotes xmlns="63134daf-f59e-4db7-a35c-450a99b2ffd7" xsi:nil="true"/>
    <jf43624ff82d476f950aa6325c587b1a xmlns="63134daf-f59e-4db7-a35c-450a99b2ffd7">
      <Terms xmlns="http://schemas.microsoft.com/office/infopath/2007/PartnerControls"/>
    </jf43624ff82d476f950aa6325c587b1a>
    <NonRecordJustification xmlns="685f9fda-bd71-4433-b331-92feb9553089">None</NonRecordJustification>
    <jd1c641577414dfdab1686c9d5d0dbd0 xmlns="63134daf-f59e-4db7-a35c-450a99b2ffd7">
      <Terms xmlns="http://schemas.microsoft.com/office/infopath/2007/PartnerControls"/>
    </jd1c641577414dfdab1686c9d5d0dbd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MC Document" ma:contentTypeID="0x0101002825A64A6E1845A99A9D8EE8A5686ECB00EA40AC8314B62849863C79CB39A7E8FA" ma:contentTypeVersion="11" ma:contentTypeDescription="PMC Document" ma:contentTypeScope="" ma:versionID="eadea53713e241ab11bd003c759a383e">
  <xsd:schema xmlns:xsd="http://www.w3.org/2001/XMLSchema" xmlns:xs="http://www.w3.org/2001/XMLSchema" xmlns:p="http://schemas.microsoft.com/office/2006/metadata/properties" xmlns:ns1="63134daf-f59e-4db7-a35c-450a99b2ffd7" xmlns:ns3="685f9fda-bd71-4433-b331-92feb9553089" targetNamespace="http://schemas.microsoft.com/office/2006/metadata/properties" ma:root="true" ma:fieldsID="402bd145446d5de8019a4c6cdf5d6a3c" ns1:_="" ns3:_="">
    <xsd:import namespace="63134daf-f59e-4db7-a35c-450a99b2ffd7"/>
    <xsd:import namespace="685f9fda-bd71-4433-b331-92feb9553089"/>
    <xsd:element name="properties">
      <xsd:complexType>
        <xsd:sequence>
          <xsd:element name="documentManagement">
            <xsd:complexType>
              <xsd:all>
                <xsd:element ref="ns1:ShareHubID" minOccurs="0"/>
                <xsd:element ref="ns3:NonRecordJustification"/>
                <xsd:element ref="ns1:PMCNotes" minOccurs="0"/>
                <xsd:element ref="ns1:mc5611b894cf49d8aeeb8ebf39dc09bc" minOccurs="0"/>
                <xsd:element ref="ns1:TaxCatchAll" minOccurs="0"/>
                <xsd:element ref="ns1:TaxCatchAllLabel" minOccurs="0"/>
                <xsd:element ref="ns1:jd1c641577414dfdab1686c9d5d0dbd0" minOccurs="0"/>
                <xsd:element ref="ns1:SharedWithUsers" minOccurs="0"/>
                <xsd:element ref="ns1:jf43624ff82d476f950aa6325c587b1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134daf-f59e-4db7-a35c-450a99b2ffd7" elementFormDefault="qualified">
    <xsd:import namespace="http://schemas.microsoft.com/office/2006/documentManagement/types"/>
    <xsd:import namespace="http://schemas.microsoft.com/office/infopath/2007/PartnerControls"/>
    <xsd:element name="ShareHubID" ma:index="0" nillable="true" ma:displayName="Record ID" ma:indexed="true" ma:internalName="ShareHubID">
      <xsd:simpleType>
        <xsd:restriction base="dms:Text">
          <xsd:maxLength value="255"/>
        </xsd:restriction>
      </xsd:simpleType>
    </xsd:element>
    <xsd:element name="PMCNotes" ma:index="6" nillable="true" ma:displayName="Notes" ma:internalName="PMCNotes">
      <xsd:simpleType>
        <xsd:restriction base="dms:Note">
          <xsd:maxLength value="255"/>
        </xsd:restriction>
      </xsd:simpleType>
    </xsd:element>
    <xsd:element name="mc5611b894cf49d8aeeb8ebf39dc09bc" ma:index="8" ma:taxonomy="true" ma:internalName="mc5611b894cf49d8aeeb8ebf39dc09bc" ma:taxonomyFieldName="HPRMSecurityLevel" ma:displayName="Security Level" ma:default="1;#UNCLASSIFIED|9c49a7c7-17c7-412f-8077-62dec89b9196" ma:fieldId="{6c5611b8-94cf-49d8-aeeb-8ebf39dc09bc}" ma:sspId="fdd71c70-8dda-4116-8995-314ca52d638a" ma:termSetId="ad616a2a-2f34-42df-868f-846f11d5d89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916cc00d-7fb9-4d4c-8c6f-1d7c7535a8e8}" ma:internalName="TaxCatchAll" ma:showField="CatchAllData" ma:web="63134daf-f59e-4db7-a35c-450a99b2ff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916cc00d-7fb9-4d4c-8c6f-1d7c7535a8e8}" ma:internalName="TaxCatchAllLabel" ma:readOnly="true" ma:showField="CatchAllDataLabel" ma:web="63134daf-f59e-4db7-a35c-450a99b2ff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d1c641577414dfdab1686c9d5d0dbd0" ma:index="12" nillable="true" ma:taxonomy="true" ma:internalName="jd1c641577414dfdab1686c9d5d0dbd0" ma:taxonomyFieldName="HPRMSecurityCaveat" ma:displayName="DLM" ma:fieldId="{3d1c6415-7741-4dfd-ab16-86c9d5d0dbd0}" ma:taxonomyMulti="true" ma:sspId="fdd71c70-8dda-4116-8995-314ca52d638a" ma:termSetId="4779c3b8-a320-4a06-b8c8-666ff4292a5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17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jf43624ff82d476f950aa6325c587b1a" ma:index="18" nillable="true" ma:taxonomy="true" ma:internalName="jf43624ff82d476f950aa6325c587b1a" ma:taxonomyFieldName="ESearchTags" ma:displayName="Tags" ma:fieldId="{3f43624f-f82d-476f-950a-a6325c587b1a}" ma:taxonomyMulti="true" ma:sspId="fdd71c70-8dda-4116-8995-314ca52d638a" ma:termSetId="8f252924-ebd5-4b35-b39d-81596a6204b5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f9fda-bd71-4433-b331-92feb9553089" elementFormDefault="qualified">
    <xsd:import namespace="http://schemas.microsoft.com/office/2006/documentManagement/types"/>
    <xsd:import namespace="http://schemas.microsoft.com/office/infopath/2007/PartnerControls"/>
    <xsd:element name="NonRecordJustification" ma:index="5" ma:displayName="Non-record justification" ma:default="None" ma:format="Dropdown" ma:internalName="NonRecordJustification">
      <xsd:simpleType>
        <xsd:restriction base="dms:Choice">
          <xsd:enumeration value="None"/>
          <xsd:enumeration value="Not defined as a record under the Archives Act of 1983"/>
          <xsd:enumeration value="Duplicate or low value item"/>
          <xsd:enumeration value="Superced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52DF39-F4E5-4EC1-8B7A-D923EE9077FE}">
  <ds:schemaRefs>
    <ds:schemaRef ds:uri="http://purl.org/dc/elements/1.1/"/>
    <ds:schemaRef ds:uri="685f9fda-bd71-4433-b331-92feb9553089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63134daf-f59e-4db7-a35c-450a99b2ffd7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B7D84B1-C357-4295-B4BF-A912753FFD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134daf-f59e-4db7-a35c-450a99b2ffd7"/>
    <ds:schemaRef ds:uri="685f9fda-bd71-4433-b331-92feb95530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04136C-016E-4BFD-AF0D-04C96529D3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465</TotalTime>
  <Words>203</Words>
  <Application>Microsoft Office PowerPoint</Application>
  <PresentationFormat>Widescreen</PresentationFormat>
  <Paragraphs>26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Reflections &amp; suggestions – CAPPI exchange</vt:lpstr>
      <vt:lpstr>Overview – 2018 CAPPI Exchanges</vt:lpstr>
      <vt:lpstr>Reflections on the exchange</vt:lpstr>
      <vt:lpstr>Possible opportunities to strengthen exchange</vt:lpstr>
      <vt:lpstr>Thank you </vt:lpstr>
    </vt:vector>
  </TitlesOfParts>
  <Company>Department of the Prime Minister and Cabinet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Reflections &amp; suggestions – CAPPI exchange</dc:title>
  <dc:creator>Livingston, Rachel</dc:creator>
  <cp:lastModifiedBy>Busby, Jason</cp:lastModifiedBy>
  <cp:revision>27</cp:revision>
  <dcterms:created xsi:type="dcterms:W3CDTF">2019-01-08T23:53:50Z</dcterms:created>
  <dcterms:modified xsi:type="dcterms:W3CDTF">2019-01-24T14:26:59Z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PRMSecurityLevel">
    <vt:lpwstr>1;#UNCLASSIFIED|9c49a7c7-17c7-412f-8077-62dec89b9196</vt:lpwstr>
  </property>
  <property fmtid="{D5CDD505-2E9C-101B-9397-08002B2CF9AE}" pid="3" name="ContentTypeId">
    <vt:lpwstr>0x0101002825A64A6E1845A99A9D8EE8A5686ECB00EA40AC8314B62849863C79CB39A7E8FA</vt:lpwstr>
  </property>
  <property fmtid="{D5CDD505-2E9C-101B-9397-08002B2CF9AE}" pid="4" name="ESearchTags">
    <vt:lpwstr/>
  </property>
  <property fmtid="{D5CDD505-2E9C-101B-9397-08002B2CF9AE}" pid="5" name="PMC.ESearch.TagGeneratedTime">
    <vt:lpwstr>2019-01-21T11:03:50</vt:lpwstr>
  </property>
  <property fmtid="{D5CDD505-2E9C-101B-9397-08002B2CF9AE}" pid="6" name="HPRMSecurityCaveat">
    <vt:lpwstr/>
  </property>
</Properties>
</file>