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0"/>
  </p:notesMasterIdLst>
  <p:handoutMasterIdLst>
    <p:handoutMasterId r:id="rId21"/>
  </p:handoutMasterIdLst>
  <p:sldIdLst>
    <p:sldId id="384" r:id="rId2"/>
    <p:sldId id="5146" r:id="rId3"/>
    <p:sldId id="385" r:id="rId4"/>
    <p:sldId id="5153" r:id="rId5"/>
    <p:sldId id="5154" r:id="rId6"/>
    <p:sldId id="5158" r:id="rId7"/>
    <p:sldId id="5156" r:id="rId8"/>
    <p:sldId id="5157" r:id="rId9"/>
    <p:sldId id="5159" r:id="rId10"/>
    <p:sldId id="5160" r:id="rId11"/>
    <p:sldId id="5161" r:id="rId12"/>
    <p:sldId id="5155" r:id="rId13"/>
    <p:sldId id="5162" r:id="rId14"/>
    <p:sldId id="5163" r:id="rId15"/>
    <p:sldId id="5164" r:id="rId16"/>
    <p:sldId id="5165" r:id="rId17"/>
    <p:sldId id="5166" r:id="rId18"/>
    <p:sldId id="5167" r:id="rId19"/>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AA0112-A5CB-45CF-68FC-DB3613E9B800}" name="Pare, Carine (SPAC/PSPC)" initials="P(" userId="S::carine.pare@tpsgc-pwgsc.gc.ca::71f88b2f-db4c-4269-9577-1025f7fc6543" providerId="AD"/>
  <p188:author id="{E0B58E1D-D7CD-526B-D5DF-113E5B04D636}" name="Bemeur, Chantal (SPAC/PSPC)" initials="BC(" userId="S::Chantal.Bemeur@tpsgc-pwgsc.gc.ca::97d9d3ea-19b5-4147-b2f7-c6eb9c5930c3" providerId="AD"/>
  <p188:author id="{B82E8466-83BB-6317-73B9-A51F2FE0BC10}" name="Pare, Carine (SPAC/PSPC)" initials="PC(" userId="S::Carine.Pare@tpsgc-pwgsc.gc.ca::71f88b2f-db4c-4269-9577-1025f7fc6543" providerId="AD"/>
  <p188:author id="{685D0F8D-5798-DA56-B0ED-0D6E00F4CB73}" name="Dion3, Alain (SPAC/PSPC) (il-lui / he-him)" initials="DA((/h" userId="S::alain.dion3@tpsgc-pwgsc.gc.ca::b5972ad0-fee1-4393-9fd4-8bc589782ac7" providerId="AD"/>
  <p188:author id="{0725D58D-19FC-2C41-5C3A-CFBED0122820}" name="Genereux, Sophie (SPAC/PSPC)" initials="GS(" userId="S::Sophie.Genereux@tpsgc-pwgsc.gc.ca::fb217e55-5cbd-4b07-9ec1-a590548adf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cmAuthor id="2" name="Jeremy N Gooden" initials="JNG" lastIdx="1" clrIdx="1"/>
  <p:cmAuthor id="3" name="Rickey Haley-Colpitts" initials="RH" lastIdx="1" clrIdx="2">
    <p:extLst>
      <p:ext uri="{19B8F6BF-5375-455C-9EA6-DF929625EA0E}">
        <p15:presenceInfo xmlns:p15="http://schemas.microsoft.com/office/powerpoint/2012/main" userId="S::Rickey.Haley-Colpitts@bgis.com::d450c491-4712-4c27-9f1d-d9034ee29bdf" providerId="AD"/>
      </p:ext>
    </p:extLst>
  </p:cmAuthor>
  <p:cmAuthor id="4" name="Carine Pare" initials="CP" lastIdx="3" clrIdx="3">
    <p:extLst>
      <p:ext uri="{19B8F6BF-5375-455C-9EA6-DF929625EA0E}">
        <p15:presenceInfo xmlns:p15="http://schemas.microsoft.com/office/powerpoint/2012/main" userId="S::Carine.Pare@tpsgc-pwgsc.gc.ca::71f88b2f-db4c-4269-9577-1025f7fc65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5C"/>
    <a:srgbClr val="82B33F"/>
    <a:srgbClr val="3B3838"/>
    <a:srgbClr val="FFFFFF"/>
    <a:srgbClr val="2C6A3F"/>
    <a:srgbClr val="C35E2E"/>
    <a:srgbClr val="6DB761"/>
    <a:srgbClr val="409786"/>
    <a:srgbClr val="5B5B5B"/>
    <a:srgbClr val="4B4F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5F0DC-5155-4512-B043-91993CB86DC1}" v="18" dt="2024-01-19T16:08:00.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0" autoAdjust="0"/>
    <p:restoredTop sz="88928" autoAdjust="0"/>
  </p:normalViewPr>
  <p:slideViewPr>
    <p:cSldViewPr snapToGrid="0" snapToObjects="1">
      <p:cViewPr varScale="1">
        <p:scale>
          <a:sx n="100" d="100"/>
          <a:sy n="100" d="100"/>
        </p:scale>
        <p:origin x="858" y="90"/>
      </p:cViewPr>
      <p:guideLst/>
    </p:cSldViewPr>
  </p:slideViewPr>
  <p:outlineViewPr>
    <p:cViewPr>
      <p:scale>
        <a:sx n="33" d="100"/>
        <a:sy n="33" d="100"/>
      </p:scale>
      <p:origin x="0" y="-330"/>
    </p:cViewPr>
    <p:sldLst>
      <p:sld r:id="rId1" collapse="1"/>
      <p:sld r:id="rId2" collapse="1"/>
      <p:sld r:id="rId3" collapse="1"/>
      <p:sld r:id="rId4" collapse="1"/>
      <p:sld r:id="rId5" collapse="1"/>
    </p:sldLst>
  </p:outlineViewPr>
  <p:notesTextViewPr>
    <p:cViewPr>
      <p:scale>
        <a:sx n="1" d="1"/>
        <a:sy n="1" d="1"/>
      </p:scale>
      <p:origin x="0" y="0"/>
    </p:cViewPr>
  </p:notesTextViewPr>
  <p:sorterViewPr>
    <p:cViewPr>
      <p:scale>
        <a:sx n="100" d="100"/>
        <a:sy n="100" d="100"/>
      </p:scale>
      <p:origin x="0" y="-1290"/>
    </p:cViewPr>
  </p:sorterViewPr>
  <p:notesViewPr>
    <p:cSldViewPr snapToGrid="0" snapToObjects="1">
      <p:cViewPr varScale="1">
        <p:scale>
          <a:sx n="42" d="100"/>
          <a:sy n="42" d="100"/>
        </p:scale>
        <p:origin x="231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5" Type="http://schemas.openxmlformats.org/officeDocument/2006/relationships/slide" Target="slides/slide16.xml"/><Relationship Id="rId4"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FBA0B1-8B5E-6C42-BD6E-E01ECCB0DC63}" type="datetimeFigureOut">
              <a:rPr lang="en-US" smtClean="0"/>
              <a:t>3/27/2024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F169B-D4BC-2D47-B1AD-909F43E50BA5}" type="slidenum">
              <a:rPr lang="en-US" smtClean="0"/>
              <a:t>‹N°›</a:t>
            </a:fld>
            <a:endParaRPr lang="en-US" dirty="0"/>
          </a:p>
        </p:txBody>
      </p:sp>
    </p:spTree>
    <p:extLst>
      <p:ext uri="{BB962C8B-B14F-4D97-AF65-F5344CB8AC3E}">
        <p14:creationId xmlns:p14="http://schemas.microsoft.com/office/powerpoint/2010/main" val="32694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6F0F-F449-CC4B-B881-E7F614156AC6}" type="datetimeFigureOut">
              <a:rPr lang="en-US" smtClean="0"/>
              <a:t>3/27/2024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9BAFD-0AFE-FC47-B839-C833EEBF7ECA}" type="slidenum">
              <a:rPr lang="en-US" smtClean="0"/>
              <a:t>‹N°›</a:t>
            </a:fld>
            <a:endParaRPr lang="en-US" dirty="0"/>
          </a:p>
        </p:txBody>
      </p:sp>
    </p:spTree>
    <p:extLst>
      <p:ext uri="{BB962C8B-B14F-4D97-AF65-F5344CB8AC3E}">
        <p14:creationId xmlns:p14="http://schemas.microsoft.com/office/powerpoint/2010/main" val="249455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gccollab.ca/images/6/68/CONCEPT_GUIDE_-_Neurodiversity_-_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24716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10</a:t>
            </a:fld>
            <a:endParaRPr lang="en-US" dirty="0"/>
          </a:p>
        </p:txBody>
      </p:sp>
    </p:spTree>
    <p:extLst>
      <p:ext uri="{BB962C8B-B14F-4D97-AF65-F5344CB8AC3E}">
        <p14:creationId xmlns:p14="http://schemas.microsoft.com/office/powerpoint/2010/main" val="214836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Neurodiversity recognizes that each individual may require a different level of environmental stimulation to feel comfortable and productive in the workplace. </a:t>
            </a:r>
          </a:p>
          <a:p>
            <a:r>
              <a:rPr lang="en-CA" dirty="0"/>
              <a:t>For neurodiversity, we emphasize the importance of having a wide variety of work points, distributed throughout each of the GC Workplace zones.</a:t>
            </a:r>
          </a:p>
          <a:p>
            <a:endParaRPr lang="en-CA" dirty="0"/>
          </a:p>
          <a:p>
            <a:r>
              <a:rPr lang="en-CA" dirty="0"/>
              <a:t>*** Read the Neurodiversity Concept Guide to find out more : </a:t>
            </a:r>
            <a:r>
              <a:rPr lang="en-CA" dirty="0">
                <a:hlinkClick r:id="rId3"/>
              </a:rPr>
              <a:t>Front cover (gccollab.ca)</a:t>
            </a:r>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12</a:t>
            </a:fld>
            <a:endParaRPr lang="en-US" dirty="0"/>
          </a:p>
        </p:txBody>
      </p:sp>
    </p:spTree>
    <p:extLst>
      <p:ext uri="{BB962C8B-B14F-4D97-AF65-F5344CB8AC3E}">
        <p14:creationId xmlns:p14="http://schemas.microsoft.com/office/powerpoint/2010/main" val="39361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 In WTP projects, elements that are part of the base building, such as electricity and lighting, are not modernized.</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13</a:t>
            </a:fld>
            <a:endParaRPr lang="en-US" dirty="0"/>
          </a:p>
        </p:txBody>
      </p:sp>
    </p:spTree>
    <p:extLst>
      <p:ext uri="{BB962C8B-B14F-4D97-AF65-F5344CB8AC3E}">
        <p14:creationId xmlns:p14="http://schemas.microsoft.com/office/powerpoint/2010/main" val="3894324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*The study room is not always integrated into the design of the space. Please check with the PSPC project team.</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14</a:t>
            </a:fld>
            <a:endParaRPr lang="en-US" dirty="0"/>
          </a:p>
        </p:txBody>
      </p:sp>
    </p:spTree>
    <p:extLst>
      <p:ext uri="{BB962C8B-B14F-4D97-AF65-F5344CB8AC3E}">
        <p14:creationId xmlns:p14="http://schemas.microsoft.com/office/powerpoint/2010/main" val="332211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***Check </a:t>
            </a:r>
            <a:r>
              <a:rPr lang="fr-CA" dirty="0" err="1"/>
              <a:t>with</a:t>
            </a:r>
            <a:r>
              <a:rPr lang="fr-CA" dirty="0"/>
              <a:t> the PSPC </a:t>
            </a:r>
            <a:r>
              <a:rPr lang="fr-CA" dirty="0" err="1"/>
              <a:t>project</a:t>
            </a:r>
            <a:r>
              <a:rPr lang="fr-CA" dirty="0"/>
              <a:t> team to </a:t>
            </a:r>
            <a:r>
              <a:rPr lang="fr-CA" dirty="0" err="1"/>
              <a:t>validate</a:t>
            </a:r>
            <a:r>
              <a:rPr lang="fr-CA" dirty="0"/>
              <a:t> how </a:t>
            </a:r>
            <a:r>
              <a:rPr lang="fr-CA" dirty="0" err="1"/>
              <a:t>many</a:t>
            </a:r>
            <a:r>
              <a:rPr lang="fr-CA" dirty="0"/>
              <a:t> </a:t>
            </a:r>
            <a:r>
              <a:rPr lang="fr-CA" dirty="0" err="1"/>
              <a:t>Wellness</a:t>
            </a:r>
            <a:r>
              <a:rPr lang="fr-CA" dirty="0"/>
              <a:t> </a:t>
            </a:r>
            <a:r>
              <a:rPr lang="fr-CA" dirty="0" err="1"/>
              <a:t>rooms</a:t>
            </a:r>
            <a:r>
              <a:rPr lang="fr-CA" dirty="0"/>
              <a:t> are </a:t>
            </a:r>
            <a:r>
              <a:rPr lang="fr-CA" dirty="0" err="1"/>
              <a:t>integrated</a:t>
            </a:r>
            <a:r>
              <a:rPr lang="fr-CA" dirty="0"/>
              <a:t> to </a:t>
            </a:r>
            <a:r>
              <a:rPr lang="fr-CA" dirty="0" err="1"/>
              <a:t>your</a:t>
            </a:r>
            <a:r>
              <a:rPr lang="fr-CA" dirty="0"/>
              <a:t> </a:t>
            </a:r>
            <a:r>
              <a:rPr lang="fr-CA" dirty="0" err="1"/>
              <a:t>project</a:t>
            </a:r>
            <a:r>
              <a:rPr lang="fr-CA" dirty="0"/>
              <a:t>. </a:t>
            </a:r>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15</a:t>
            </a:fld>
            <a:endParaRPr lang="en-US" dirty="0"/>
          </a:p>
        </p:txBody>
      </p:sp>
    </p:spTree>
    <p:extLst>
      <p:ext uri="{BB962C8B-B14F-4D97-AF65-F5344CB8AC3E}">
        <p14:creationId xmlns:p14="http://schemas.microsoft.com/office/powerpoint/2010/main" val="4049149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In support of our organization's commitment to reconciliation, we will incorporate culturally appropriate elements that create economic opportunities for Aboriginal people. </a:t>
            </a:r>
          </a:p>
          <a:p>
            <a:endParaRPr lang="en-CA" sz="1400" dirty="0"/>
          </a:p>
          <a:p>
            <a:r>
              <a:rPr lang="en-CA" sz="1400"/>
              <a:t>Optional : Indicate </a:t>
            </a:r>
            <a:r>
              <a:rPr lang="en-CA" sz="1400" dirty="0"/>
              <a:t>if you will engage with your committee to select artwork.</a:t>
            </a:r>
          </a:p>
          <a:p>
            <a:endParaRPr lang="en-CA" sz="1400" dirty="0"/>
          </a:p>
          <a:p>
            <a:r>
              <a:rPr lang="en-CA" sz="1400" dirty="0"/>
              <a:t>* The acquisition of works of art is a project that will be led by the organization, with the </a:t>
            </a:r>
            <a:r>
              <a:rPr lang="en-CA" sz="1400" dirty="0" err="1"/>
              <a:t>PTMdT</a:t>
            </a:r>
            <a:r>
              <a:rPr lang="en-CA" sz="1400" dirty="0"/>
              <a:t> providing supports for their installation.</a:t>
            </a:r>
          </a:p>
          <a:p>
            <a:r>
              <a:rPr lang="en-CA" sz="1400" dirty="0"/>
              <a:t>**Land Acknowledgement is an element that PSPC is currently developing – final product to be confirmed later in the project.</a:t>
            </a:r>
          </a:p>
        </p:txBody>
      </p:sp>
      <p:sp>
        <p:nvSpPr>
          <p:cNvPr id="4" name="Slide Number Placeholder 3"/>
          <p:cNvSpPr>
            <a:spLocks noGrp="1"/>
          </p:cNvSpPr>
          <p:nvPr>
            <p:ph type="sldNum" sz="quarter" idx="5"/>
          </p:nvPr>
        </p:nvSpPr>
        <p:spPr/>
        <p:txBody>
          <a:bodyPr/>
          <a:lstStyle/>
          <a:p>
            <a:fld id="{11F9BAFD-0AFE-FC47-B839-C833EEBF7ECA}" type="slidenum">
              <a:rPr lang="en-US" smtClean="0"/>
              <a:t>16</a:t>
            </a:fld>
            <a:endParaRPr lang="en-US" dirty="0"/>
          </a:p>
        </p:txBody>
      </p:sp>
    </p:spTree>
    <p:extLst>
      <p:ext uri="{BB962C8B-B14F-4D97-AF65-F5344CB8AC3E}">
        <p14:creationId xmlns:p14="http://schemas.microsoft.com/office/powerpoint/2010/main" val="305761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***Adjust according to the work points on your floor plans.***</a:t>
            </a:r>
          </a:p>
          <a:p>
            <a:endParaRPr lang="en-CA" dirty="0"/>
          </a:p>
          <a:p>
            <a:r>
              <a:rPr lang="en-CA" dirty="0"/>
              <a:t>As mentioned earlier, the GC Workplace concept is a flexible environment where you choose where to work.</a:t>
            </a:r>
          </a:p>
          <a:p>
            <a:endParaRPr lang="en-CA" dirty="0"/>
          </a:p>
          <a:p>
            <a:r>
              <a:rPr lang="en-CA" dirty="0"/>
              <a:t>Here are a variety of work points for individual work. Some are open and others closed, so you can choose according to the level of concentration you need, or the noise you'll make, for example, if you have to make calls or take part in virtual meetings.</a:t>
            </a:r>
          </a:p>
          <a:p>
            <a:endParaRPr lang="en-CA" dirty="0"/>
          </a:p>
          <a:p>
            <a:r>
              <a:rPr lang="en-CA" dirty="0"/>
              <a:t>Many of these workstations offer ergonomic equipment such as ergonomic chairs, height-adjustable desks and two screens (or one gigantic one). </a:t>
            </a:r>
          </a:p>
          <a:p>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17</a:t>
            </a:fld>
            <a:endParaRPr lang="en-US"/>
          </a:p>
        </p:txBody>
      </p:sp>
    </p:spTree>
    <p:extLst>
      <p:ext uri="{BB962C8B-B14F-4D97-AF65-F5344CB8AC3E}">
        <p14:creationId xmlns:p14="http://schemas.microsoft.com/office/powerpoint/2010/main" val="2683440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***Adjust according to the work points on your floor plans.***</a:t>
            </a:r>
          </a:p>
          <a:p>
            <a:endParaRPr lang="en-CA" dirty="0"/>
          </a:p>
          <a:p>
            <a:r>
              <a:rPr lang="en-CA" dirty="0"/>
              <a:t>You'll have access to different types of rooms and work points to collaborate. You'll be able to choose the most appropriate based on capacity and functionality, whether you need to hold a formal meeting, brainstorm or simply chat with a colleague.</a:t>
            </a:r>
          </a:p>
          <a:p>
            <a:endParaRPr lang="en-CA" dirty="0"/>
          </a:p>
          <a:p>
            <a:endParaRPr lang="en-CA" dirty="0"/>
          </a:p>
          <a:p>
            <a:r>
              <a:rPr lang="en-CA" dirty="0"/>
              <a:t>In all, some 15 workstations will be available. Some can be booked in advance via (reservation systems).</a:t>
            </a:r>
          </a:p>
          <a:p>
            <a:endParaRPr lang="en-CA" dirty="0"/>
          </a:p>
          <a:p>
            <a:r>
              <a:rPr lang="en-CA" dirty="0"/>
              <a:t>But don't worry about all these details, our teams will provide you with all the information you need to plan your working days and move around the space optimally.</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18</a:t>
            </a:fld>
            <a:endParaRPr lang="en-US"/>
          </a:p>
        </p:txBody>
      </p:sp>
    </p:spTree>
    <p:extLst>
      <p:ext uri="{BB962C8B-B14F-4D97-AF65-F5344CB8AC3E}">
        <p14:creationId xmlns:p14="http://schemas.microsoft.com/office/powerpoint/2010/main" val="58032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2</a:t>
            </a:fld>
            <a:endParaRPr lang="en-US" dirty="0"/>
          </a:p>
        </p:txBody>
      </p:sp>
    </p:spTree>
    <p:extLst>
      <p:ext uri="{BB962C8B-B14F-4D97-AF65-F5344CB8AC3E}">
        <p14:creationId xmlns:p14="http://schemas.microsoft.com/office/powerpoint/2010/main" val="152342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3</a:t>
            </a:fld>
            <a:endParaRPr lang="en-US" dirty="0"/>
          </a:p>
        </p:txBody>
      </p:sp>
    </p:spTree>
    <p:extLst>
      <p:ext uri="{BB962C8B-B14F-4D97-AF65-F5344CB8AC3E}">
        <p14:creationId xmlns:p14="http://schemas.microsoft.com/office/powerpoint/2010/main" val="284292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1F9BAFD-0AFE-FC47-B839-C833EEBF7ECA}" type="slidenum">
              <a:rPr lang="en-US" smtClean="0"/>
              <a:t>4</a:t>
            </a:fld>
            <a:endParaRPr lang="en-US" dirty="0"/>
          </a:p>
        </p:txBody>
      </p:sp>
    </p:spTree>
    <p:extLst>
      <p:ext uri="{BB962C8B-B14F-4D97-AF65-F5344CB8AC3E}">
        <p14:creationId xmlns:p14="http://schemas.microsoft.com/office/powerpoint/2010/main" val="1436323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Workstations are ergonomically designed by default, which helps to reduce the number of accommodation requests.</a:t>
            </a:r>
          </a:p>
          <a:p>
            <a:endParaRPr lang="en-CA" dirty="0"/>
          </a:p>
          <a:p>
            <a:r>
              <a:rPr lang="en-CA" dirty="0"/>
              <a:t>What's more, with power modules at desk height, there's no need to bend over or reach under the desk to plug in devices.</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5</a:t>
            </a:fld>
            <a:endParaRPr lang="en-US" dirty="0"/>
          </a:p>
        </p:txBody>
      </p:sp>
    </p:spTree>
    <p:extLst>
      <p:ext uri="{BB962C8B-B14F-4D97-AF65-F5344CB8AC3E}">
        <p14:creationId xmlns:p14="http://schemas.microsoft.com/office/powerpoint/2010/main" val="120130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At the all-staff Town Hall, we looked at some of the accessibility elements of GC Workplace design.</a:t>
            </a:r>
          </a:p>
          <a:p>
            <a:r>
              <a:rPr lang="en-CA" dirty="0"/>
              <a:t>This presentation goes into more depth, looking at the ergonomics and accessible functionalities of different workstations. We'll also see how the design supports neurodiversity-related needs.</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6</a:t>
            </a:fld>
            <a:endParaRPr lang="en-US" dirty="0"/>
          </a:p>
        </p:txBody>
      </p:sp>
    </p:spTree>
    <p:extLst>
      <p:ext uri="{BB962C8B-B14F-4D97-AF65-F5344CB8AC3E}">
        <p14:creationId xmlns:p14="http://schemas.microsoft.com/office/powerpoint/2010/main" val="287082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The rooms are more accessible and </a:t>
            </a:r>
            <a:r>
              <a:rPr lang="en-CA" dirty="0" err="1"/>
              <a:t>comfortable.They</a:t>
            </a:r>
            <a:r>
              <a:rPr lang="en-CA" dirty="0"/>
              <a:t> will also offer more privacy than shown in the image, since the glass surfaces are usually covered with frosted film.</a:t>
            </a:r>
          </a:p>
          <a:p>
            <a:endParaRPr lang="en-CA" dirty="0"/>
          </a:p>
          <a:p>
            <a:r>
              <a:rPr lang="en-CA" dirty="0"/>
              <a:t>In the meeting rooms, the power modules will be in the middle of the tables.</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7</a:t>
            </a:fld>
            <a:endParaRPr lang="en-US" dirty="0"/>
          </a:p>
        </p:txBody>
      </p:sp>
    </p:spTree>
    <p:extLst>
      <p:ext uri="{BB962C8B-B14F-4D97-AF65-F5344CB8AC3E}">
        <p14:creationId xmlns:p14="http://schemas.microsoft.com/office/powerpoint/2010/main" val="359351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200" b="1" dirty="0"/>
              <a:t>Design </a:t>
            </a:r>
          </a:p>
          <a:p>
            <a:pPr marL="285750" indent="-285750">
              <a:buFont typeface="Arial" panose="020B0604020202020204" pitchFamily="34" charset="0"/>
              <a:buChar char="•"/>
            </a:pPr>
            <a:r>
              <a:rPr lang="en-CA" sz="1200" dirty="0"/>
              <a:t>Clear space under the sink: for easy wheelchair access </a:t>
            </a:r>
          </a:p>
          <a:p>
            <a:pPr marL="285750" indent="-285750">
              <a:buFont typeface="Arial" panose="020B0604020202020204" pitchFamily="34" charset="0"/>
              <a:buChar char="•"/>
            </a:pPr>
            <a:r>
              <a:rPr lang="en-CA" sz="1200" dirty="0"/>
              <a:t>Varied height between counter and island: different heights to accommodate as many employees as possible</a:t>
            </a:r>
          </a:p>
          <a:p>
            <a:r>
              <a:rPr lang="en-CA" sz="1200" b="1" dirty="0">
                <a:solidFill>
                  <a:schemeClr val="tx1"/>
                </a:solidFill>
              </a:rPr>
              <a:t>Furnishings and use</a:t>
            </a:r>
          </a:p>
          <a:p>
            <a:pPr marL="285750" indent="-285750">
              <a:buFont typeface="Arial" panose="020B0604020202020204" pitchFamily="34" charset="0"/>
              <a:buChar char="•"/>
            </a:pPr>
            <a:r>
              <a:rPr lang="en-CA" sz="1200" dirty="0"/>
              <a:t>Refrigerator with side-by-side doors: opening smaller doors facilitates access for wheelchair users. If the freezer and refrigerator are side by side, it's even more accessible for people for whom the top-mounted freezer would be unreachable.</a:t>
            </a:r>
          </a:p>
          <a:p>
            <a:pPr marL="285750" indent="-285750">
              <a:buFont typeface="Arial" panose="020B0604020202020204" pitchFamily="34" charset="0"/>
              <a:buChar char="•"/>
            </a:pPr>
            <a:r>
              <a:rPr lang="en-CA" sz="1200" dirty="0"/>
              <a:t>This is why the option of the freezer in the lower section and the refrigerated section in the upper section is also preferred.</a:t>
            </a:r>
          </a:p>
          <a:p>
            <a:pPr marL="285750" indent="-285750">
              <a:buFont typeface="Arial" panose="020B0604020202020204" pitchFamily="34" charset="0"/>
              <a:buChar char="•"/>
            </a:pPr>
            <a:r>
              <a:rPr lang="en-CA" sz="1200" dirty="0"/>
              <a:t>What's available in the upper cabinets must also be available in the lower cabinets.</a:t>
            </a:r>
          </a:p>
          <a:p>
            <a:pPr marL="285750" indent="-285750">
              <a:buFont typeface="Arial" panose="020B0604020202020204" pitchFamily="34" charset="0"/>
              <a:buChar char="•"/>
            </a:pPr>
            <a:r>
              <a:rPr lang="en-CA" sz="1200" dirty="0"/>
              <a:t>Variety of seating options: this ensures that people with different levels of mobility can find what they're looking for. For example, a person with reduced mobility will opt for a chair with armrests to help them sit down and stand up.</a:t>
            </a:r>
          </a:p>
          <a:p>
            <a:endParaRPr lang="en-CA" dirty="0"/>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8</a:t>
            </a:fld>
            <a:endParaRPr lang="en-US" dirty="0"/>
          </a:p>
        </p:txBody>
      </p:sp>
    </p:spTree>
    <p:extLst>
      <p:ext uri="{BB962C8B-B14F-4D97-AF65-F5344CB8AC3E}">
        <p14:creationId xmlns:p14="http://schemas.microsoft.com/office/powerpoint/2010/main" val="217768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400" dirty="0"/>
              <a:t>The locker area is designed to be accessible to wheelchair users and people with different mobility needs.</a:t>
            </a:r>
          </a:p>
          <a:p>
            <a:endParaRPr lang="en-CA" sz="1400" dirty="0"/>
          </a:p>
          <a:p>
            <a:r>
              <a:rPr lang="en-CA" sz="1400" dirty="0"/>
              <a:t>We are also looking to provide mechanical locks to accommodate staff with dexterity-related needs. *(This is something the Workplace Transformation Program is currently looking into - final solution to be confirmed).</a:t>
            </a:r>
          </a:p>
        </p:txBody>
      </p:sp>
      <p:sp>
        <p:nvSpPr>
          <p:cNvPr id="4" name="Espace réservé du numéro de diapositive 3"/>
          <p:cNvSpPr>
            <a:spLocks noGrp="1"/>
          </p:cNvSpPr>
          <p:nvPr>
            <p:ph type="sldNum" sz="quarter" idx="5"/>
          </p:nvPr>
        </p:nvSpPr>
        <p:spPr/>
        <p:txBody>
          <a:bodyPr/>
          <a:lstStyle/>
          <a:p>
            <a:fld id="{11F9BAFD-0AFE-FC47-B839-C833EEBF7ECA}" type="slidenum">
              <a:rPr lang="en-US" smtClean="0"/>
              <a:t>9</a:t>
            </a:fld>
            <a:endParaRPr lang="en-US" dirty="0"/>
          </a:p>
        </p:txBody>
      </p:sp>
    </p:spTree>
    <p:extLst>
      <p:ext uri="{BB962C8B-B14F-4D97-AF65-F5344CB8AC3E}">
        <p14:creationId xmlns:p14="http://schemas.microsoft.com/office/powerpoint/2010/main" val="355729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343970" y="919834"/>
            <a:ext cx="11101387" cy="825076"/>
          </a:xfrm>
          <a:prstGeom prst="rect">
            <a:avLst/>
          </a:prstGeom>
        </p:spPr>
        <p:txBody>
          <a:bodyPr anchor="b">
            <a:normAutofit/>
          </a:bodyPr>
          <a:lstStyle>
            <a:lvl1pPr algn="l">
              <a:lnSpc>
                <a:spcPct val="100000"/>
              </a:lnSpc>
              <a:defRPr sz="4800"/>
            </a:lvl1pPr>
          </a:lstStyle>
          <a:p>
            <a:r>
              <a:rPr lang="en-US" dirty="0"/>
              <a:t>Click to edit Master title style</a:t>
            </a:r>
          </a:p>
        </p:txBody>
      </p:sp>
    </p:spTree>
    <p:extLst>
      <p:ext uri="{BB962C8B-B14F-4D97-AF65-F5344CB8AC3E}">
        <p14:creationId xmlns:p14="http://schemas.microsoft.com/office/powerpoint/2010/main" val="1098120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a:prstGeom prst="rect">
            <a:avLst/>
          </a:prstGeo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a:prstGeom prst="rect">
            <a:avLst/>
          </a:prstGeo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a:prstGeom prst="rect">
            <a:avLst/>
          </a:prstGeo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a:prstGeom prst="rect">
            <a:avLst/>
          </a:prstGeo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54478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a:prstGeom prst="rect">
            <a:avLst/>
          </a:prstGeo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264632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a:prstGeom prst="rect">
            <a:avLst/>
          </a:prstGeo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a:prstGeom prst="rect">
            <a:avLst/>
          </a:prstGeo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a:prstGeom prst="rect">
            <a:avLst/>
          </a:prstGeo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596245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a:prstGeom prst="rect">
            <a:avLst/>
          </a:prstGeo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a:prstGeom prst="rect">
            <a:avLst/>
          </a:prstGeo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a:prstGeom prst="rect">
            <a:avLst/>
          </a:prstGeo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a:prstGeom prst="rect">
            <a:avLst/>
          </a:prstGeo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863219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310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a:prstGeom prst="rect">
            <a:avLst/>
          </a:prstGeo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a:prstGeom prst="rect">
            <a:avLst/>
          </a:prstGeo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53701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63585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4050360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224081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259202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a:prstGeom prst="rect">
            <a:avLst/>
          </a:prstGeo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a:prstGeom prst="rect">
            <a:avLst/>
          </a:prstGeo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a:prstGeom prst="rect">
            <a:avLst/>
          </a:prstGeo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010933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72008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42622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300191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a:prstGeom prst="rect">
            <a:avLst/>
          </a:prstGeo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a:prstGeom prst="rect">
            <a:avLst/>
          </a:prstGeo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85545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prstGeom prst="rect">
            <a:avLst/>
          </a:prstGeo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60226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prstGeom prst="rect">
            <a:avLst/>
          </a:prstGeo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a:prstGeom prst="rect">
            <a:avLst/>
          </a:prstGeo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a:prstGeom prst="rect">
            <a:avLst/>
          </a:prstGeo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83405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a:prstGeom prst="rect">
            <a:avLst/>
          </a:prstGeo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a:prstGeom prst="rect">
            <a:avLst/>
          </a:prstGeo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a:prstGeom prst="rect">
            <a:avLst/>
          </a:prstGeo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a:prstGeom prst="rect">
            <a:avLst/>
          </a:prstGeo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a:prstGeom prst="rect">
            <a:avLst/>
          </a:prstGeo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a:prstGeom prst="rect">
            <a:avLst/>
          </a:prstGeo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093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a:prstGeom prst="rect">
            <a:avLst/>
          </a:prstGeo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a:prstGeom prst="rect">
            <a:avLst/>
          </a:prstGeo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72846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a:prstGeom prst="rect">
            <a:avLst/>
          </a:prstGeo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a:prstGeom prst="rect">
            <a:avLst/>
          </a:prstGeo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123682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a:prstGeom prst="rect">
            <a:avLst/>
          </a:prstGeo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287822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a:prstGeom prst="rect">
            <a:avLst/>
          </a:prstGeo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a:prstGeom prst="rect">
            <a:avLst/>
          </a:prstGeo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a:prstGeom prst="rect">
            <a:avLst/>
          </a:prstGeo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a:prstGeom prst="rect">
            <a:avLst/>
          </a:prstGeo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a:prstGeom prst="rect">
            <a:avLst/>
          </a:prstGeo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‹N°›</a:t>
            </a:fld>
            <a:endParaRPr lang="en-US" dirty="0">
              <a:solidFill>
                <a:srgbClr val="000000"/>
              </a:solidFill>
            </a:endParaRPr>
          </a:p>
        </p:txBody>
      </p:sp>
    </p:spTree>
    <p:extLst>
      <p:ext uri="{BB962C8B-B14F-4D97-AF65-F5344CB8AC3E}">
        <p14:creationId xmlns:p14="http://schemas.microsoft.com/office/powerpoint/2010/main" val="386849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473" imgH="473" progId="TCLayout.ActiveDocument.1">
                  <p:embed/>
                </p:oleObj>
              </mc:Choice>
              <mc:Fallback>
                <p:oleObj name="think-cell Slide" r:id="rId26" imgW="473" imgH="473" progId="TCLayout.ActiveDocument.1">
                  <p:embed/>
                  <p:pic>
                    <p:nvPicPr>
                      <p:cNvPr id="4" name="Object 3" hidden="1"/>
                      <p:cNvPicPr/>
                      <p:nvPr/>
                    </p:nvPicPr>
                    <p:blipFill>
                      <a:blip r:embed="rId27"/>
                      <a:stretch>
                        <a:fillRect/>
                      </a:stretch>
                    </p:blipFill>
                    <p:spPr>
                      <a:xfrm>
                        <a:off x="1588" y="1588"/>
                        <a:ext cx="1587" cy="1587"/>
                      </a:xfrm>
                      <a:prstGeom prst="rect">
                        <a:avLst/>
                      </a:prstGeom>
                    </p:spPr>
                  </p:pic>
                </p:oleObj>
              </mc:Fallback>
            </mc:AlternateContent>
          </a:graphicData>
        </a:graphic>
      </p:graphicFrame>
      <p:pic>
        <p:nvPicPr>
          <p:cNvPr id="16" name="Picture 15" descr="Image result for canada wordmark">
            <a:hlinkClick r:id="rId2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a:extLst>
              <a:ext uri="{FF2B5EF4-FFF2-40B4-BE49-F238E27FC236}">
                <a16:creationId xmlns:a16="http://schemas.microsoft.com/office/drawing/2014/main" id="{3A811313-001F-45BE-BB18-1AB810C9E568}"/>
              </a:ext>
            </a:extLst>
          </p:cNvPr>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10758922" y="6396193"/>
            <a:ext cx="885392" cy="229331"/>
          </a:xfrm>
          <a:prstGeom prst="rect">
            <a:avLst/>
          </a:prstGeom>
          <a:noFill/>
          <a:ln>
            <a:noFill/>
          </a:ln>
        </p:spPr>
      </p:pic>
      <p:pic>
        <p:nvPicPr>
          <p:cNvPr id="17" name="Picture 16">
            <a:extLst>
              <a:ext uri="{FF2B5EF4-FFF2-40B4-BE49-F238E27FC236}">
                <a16:creationId xmlns:a16="http://schemas.microsoft.com/office/drawing/2014/main" id="{1CF982D2-D3BA-489C-B6FC-75EBE40BC1CB}"/>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585681" y="6374997"/>
            <a:ext cx="2036645" cy="250665"/>
          </a:xfrm>
          <a:prstGeom prst="rect">
            <a:avLst/>
          </a:prstGeom>
        </p:spPr>
      </p:pic>
      <p:pic>
        <p:nvPicPr>
          <p:cNvPr id="21" name="Image 9">
            <a:extLst>
              <a:ext uri="{FF2B5EF4-FFF2-40B4-BE49-F238E27FC236}">
                <a16:creationId xmlns:a16="http://schemas.microsoft.com/office/drawing/2014/main" id="{37567316-1793-40A1-8E6F-8FC9C47A9FBE}"/>
              </a:ext>
              <a:ext uri="{C183D7F6-B498-43B3-948B-1728B52AA6E4}">
                <adec:decorative xmlns:adec="http://schemas.microsoft.com/office/drawing/2017/decorative" val="1"/>
              </a:ext>
            </a:extLst>
          </p:cNvPr>
          <p:cNvPicPr>
            <a:picLocks noChangeAspect="1"/>
          </p:cNvPicPr>
          <p:nvPr userDrawn="1"/>
        </p:nvPicPr>
        <p:blipFill rotWithShape="1">
          <a:blip r:embed="rId31" cstate="screen">
            <a:extLst>
              <a:ext uri="{28A0092B-C50C-407E-A947-70E740481C1C}">
                <a14:useLocalDpi xmlns:a14="http://schemas.microsoft.com/office/drawing/2010/main"/>
              </a:ext>
            </a:extLst>
          </a:blip>
          <a:srcRect b="-114"/>
          <a:stretch/>
        </p:blipFill>
        <p:spPr>
          <a:xfrm>
            <a:off x="0" y="6124534"/>
            <a:ext cx="12196141" cy="534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7928856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png"/><Relationship Id="rId18" Type="http://schemas.openxmlformats.org/officeDocument/2006/relationships/image" Target="../media/image40.png"/><Relationship Id="rId3" Type="http://schemas.openxmlformats.org/officeDocument/2006/relationships/image" Target="../media/image26.png"/><Relationship Id="rId21" Type="http://schemas.openxmlformats.org/officeDocument/2006/relationships/image" Target="../media/image43.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16.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png"/><Relationship Id="rId19"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7.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hyperlink" Target="https://wiki.gccollab.ca/images/9/9d/GCworkplace_Design_Guide_EN.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10">
            <a:extLst>
              <a:ext uri="{FF2B5EF4-FFF2-40B4-BE49-F238E27FC236}">
                <a16:creationId xmlns:a16="http://schemas.microsoft.com/office/drawing/2014/main" id="{294F5545-1098-491A-829A-A3ED806D20A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9471"/>
          <a:stretch/>
        </p:blipFill>
        <p:spPr>
          <a:xfrm>
            <a:off x="10677239" y="218466"/>
            <a:ext cx="1429838" cy="355276"/>
          </a:xfrm>
          <a:prstGeom prst="rect">
            <a:avLst/>
          </a:prstGeom>
        </p:spPr>
      </p:pic>
      <p:pic>
        <p:nvPicPr>
          <p:cNvPr id="22" name="Content Placeholder 10">
            <a:extLst>
              <a:ext uri="{FF2B5EF4-FFF2-40B4-BE49-F238E27FC236}">
                <a16:creationId xmlns:a16="http://schemas.microsoft.com/office/drawing/2014/main" id="{3F213B2A-499F-44AF-AE46-FE468AC2FE0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1285" y="1607996"/>
            <a:ext cx="3335303" cy="2910612"/>
          </a:xfrm>
          <a:prstGeom prst="rect">
            <a:avLst/>
          </a:prstGeom>
        </p:spPr>
      </p:pic>
      <p:sp>
        <p:nvSpPr>
          <p:cNvPr id="15" name="Rectangle 14">
            <a:extLst>
              <a:ext uri="{FF2B5EF4-FFF2-40B4-BE49-F238E27FC236}">
                <a16:creationId xmlns:a16="http://schemas.microsoft.com/office/drawing/2014/main" id="{411163A5-7CB5-46A7-AE5F-BC3D5AAEA03C}"/>
              </a:ext>
            </a:extLst>
          </p:cNvPr>
          <p:cNvSpPr/>
          <p:nvPr/>
        </p:nvSpPr>
        <p:spPr>
          <a:xfrm>
            <a:off x="3810312" y="2497276"/>
            <a:ext cx="7937684" cy="34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400" b="1" dirty="0">
                <a:solidFill>
                  <a:srgbClr val="003B5C"/>
                </a:solidFill>
                <a:highlight>
                  <a:srgbClr val="FFFF00"/>
                </a:highlight>
                <a:latin typeface="Avenir Next LT Pro Demi" panose="020B0704020202020204" pitchFamily="34" charset="0"/>
              </a:rPr>
              <a:t>[PROJECT LOCATION]</a:t>
            </a:r>
          </a:p>
        </p:txBody>
      </p:sp>
      <p:sp>
        <p:nvSpPr>
          <p:cNvPr id="16" name="Title 15">
            <a:extLst>
              <a:ext uri="{FF2B5EF4-FFF2-40B4-BE49-F238E27FC236}">
                <a16:creationId xmlns:a16="http://schemas.microsoft.com/office/drawing/2014/main" id="{68044161-86F9-4088-A6B9-05999097B37C}"/>
              </a:ext>
            </a:extLst>
          </p:cNvPr>
          <p:cNvSpPr>
            <a:spLocks noGrp="1"/>
          </p:cNvSpPr>
          <p:nvPr>
            <p:ph type="title" idx="4294967295"/>
          </p:nvPr>
        </p:nvSpPr>
        <p:spPr>
          <a:xfrm>
            <a:off x="3810311" y="3063302"/>
            <a:ext cx="6866927" cy="476267"/>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err="1">
                <a:ln>
                  <a:noFill/>
                </a:ln>
                <a:solidFill>
                  <a:schemeClr val="accent3">
                    <a:lumMod val="75000"/>
                  </a:schemeClr>
                </a:solidFill>
                <a:effectLst/>
                <a:uLnTx/>
                <a:uFillTx/>
                <a:latin typeface="Avenir Next LT Pro Demi" panose="020B0704020202020204" pitchFamily="34" charset="0"/>
                <a:ea typeface="+mn-ea"/>
                <a:cs typeface="+mn-cs"/>
              </a:rPr>
              <a:t>Accessibility</a:t>
            </a:r>
            <a:r>
              <a:rPr kumimoji="0" lang="fr-CA" sz="2800" b="1" i="0" u="none" strike="noStrike" kern="1200" cap="none" spc="0" normalizeH="0" baseline="0" noProof="0" dirty="0">
                <a:ln>
                  <a:noFill/>
                </a:ln>
                <a:solidFill>
                  <a:schemeClr val="accent3">
                    <a:lumMod val="75000"/>
                  </a:schemeClr>
                </a:solidFill>
                <a:effectLst/>
                <a:uLnTx/>
                <a:uFillTx/>
                <a:latin typeface="Avenir Next LT Pro Demi" panose="020B0704020202020204" pitchFamily="34" charset="0"/>
                <a:ea typeface="+mn-ea"/>
                <a:cs typeface="+mn-cs"/>
              </a:rPr>
              <a:t>, Diversity and Inclusion</a:t>
            </a:r>
          </a:p>
        </p:txBody>
      </p:sp>
      <p:sp>
        <p:nvSpPr>
          <p:cNvPr id="19" name="Subtitle 2">
            <a:extLst>
              <a:ext uri="{FF2B5EF4-FFF2-40B4-BE49-F238E27FC236}">
                <a16:creationId xmlns:a16="http://schemas.microsoft.com/office/drawing/2014/main" id="{6F17F2A8-C13F-4D59-AEE3-797B6ED58FD3}"/>
              </a:ext>
            </a:extLst>
          </p:cNvPr>
          <p:cNvSpPr txBox="1">
            <a:spLocks/>
          </p:cNvSpPr>
          <p:nvPr/>
        </p:nvSpPr>
        <p:spPr>
          <a:xfrm>
            <a:off x="325283" y="5510285"/>
            <a:ext cx="5519664" cy="50786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600"/>
              </a:spcBef>
              <a:buNone/>
            </a:pPr>
            <a:r>
              <a:rPr lang="fr-CA" sz="1200" dirty="0">
                <a:solidFill>
                  <a:srgbClr val="4B4F54"/>
                </a:solidFill>
                <a:highlight>
                  <a:srgbClr val="FFFF00"/>
                </a:highlight>
                <a:latin typeface="Avenir Next LT Pro Demi" panose="020B0704020202020204" pitchFamily="34" charset="0"/>
              </a:rPr>
              <a:t>DATE</a:t>
            </a:r>
          </a:p>
        </p:txBody>
      </p:sp>
    </p:spTree>
    <p:extLst>
      <p:ext uri="{BB962C8B-B14F-4D97-AF65-F5344CB8AC3E}">
        <p14:creationId xmlns:p14="http://schemas.microsoft.com/office/powerpoint/2010/main" val="173960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 name="Title 3">
            <a:extLst>
              <a:ext uri="{FF2B5EF4-FFF2-40B4-BE49-F238E27FC236}">
                <a16:creationId xmlns:a16="http://schemas.microsoft.com/office/drawing/2014/main" id="{150D6C6B-A8BB-CDA2-4817-A76B6FD20AE4}"/>
              </a:ext>
            </a:extLst>
          </p:cNvPr>
          <p:cNvSpPr txBox="1">
            <a:spLocks noGrp="1"/>
          </p:cNvSpPr>
          <p:nvPr>
            <p:ph type="title" idx="4294967295"/>
          </p:nvPr>
        </p:nvSpPr>
        <p:spPr>
          <a:xfrm>
            <a:off x="170432" y="115833"/>
            <a:ext cx="90192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3200" dirty="0" err="1">
                <a:solidFill>
                  <a:schemeClr val="bg1"/>
                </a:solidFill>
              </a:rPr>
              <a:t>Other</a:t>
            </a:r>
            <a:r>
              <a:rPr lang="fr-CA" sz="3200" dirty="0">
                <a:solidFill>
                  <a:schemeClr val="bg1"/>
                </a:solidFill>
              </a:rPr>
              <a:t> A</a:t>
            </a:r>
            <a:r>
              <a:rPr lang="en-CA" sz="3200" dirty="0" err="1">
                <a:solidFill>
                  <a:schemeClr val="bg1"/>
                </a:solidFill>
              </a:rPr>
              <a:t>ccessibility</a:t>
            </a:r>
            <a:r>
              <a:rPr lang="en-CA" sz="3200" dirty="0">
                <a:solidFill>
                  <a:schemeClr val="bg1"/>
                </a:solidFill>
              </a:rPr>
              <a:t> Elements</a:t>
            </a:r>
            <a:endParaRPr kumimoji="0" lang="en-CA" sz="3200" b="1" i="0" u="none" strike="noStrike" kern="1200" cap="none" spc="0" normalizeH="0" baseline="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170432" y="969514"/>
            <a:ext cx="10362388" cy="3354188"/>
          </a:xfrm>
          <a:prstGeom prst="rect">
            <a:avLst/>
          </a:prstGeom>
          <a:noFill/>
        </p:spPr>
        <p:txBody>
          <a:bodyPr wrap="square">
            <a:spAutoFit/>
          </a:bodyPr>
          <a:lstStyle/>
          <a:p>
            <a:pPr>
              <a:lnSpc>
                <a:spcPct val="110000"/>
              </a:lnSpc>
              <a:spcBef>
                <a:spcPts val="600"/>
              </a:spcBef>
            </a:pPr>
            <a:r>
              <a:rPr lang="en-CA" b="1" dirty="0"/>
              <a:t>Contrast </a:t>
            </a:r>
          </a:p>
          <a:p>
            <a:pPr>
              <a:lnSpc>
                <a:spcPct val="110000"/>
              </a:lnSpc>
              <a:spcBef>
                <a:spcPts val="600"/>
              </a:spcBef>
            </a:pPr>
            <a:r>
              <a:rPr lang="en-CA" dirty="0"/>
              <a:t>Where possible, the design includes </a:t>
            </a:r>
            <a:r>
              <a:rPr lang="en-CA" b="1" dirty="0"/>
              <a:t>contrasting colors </a:t>
            </a:r>
            <a:r>
              <a:rPr lang="en-CA" dirty="0"/>
              <a:t>at transitions between floors and walls, doors and adjacent walls, and doors and door frames.</a:t>
            </a:r>
          </a:p>
          <a:p>
            <a:pPr>
              <a:lnSpc>
                <a:spcPct val="110000"/>
              </a:lnSpc>
              <a:spcBef>
                <a:spcPts val="600"/>
              </a:spcBef>
            </a:pPr>
            <a:endParaRPr lang="en-CA" dirty="0"/>
          </a:p>
          <a:p>
            <a:pPr>
              <a:lnSpc>
                <a:spcPct val="110000"/>
              </a:lnSpc>
              <a:spcBef>
                <a:spcPts val="600"/>
              </a:spcBef>
            </a:pPr>
            <a:r>
              <a:rPr lang="en-CA" b="1" dirty="0"/>
              <a:t>Braille</a:t>
            </a:r>
          </a:p>
          <a:p>
            <a:pPr>
              <a:lnSpc>
                <a:spcPct val="110000"/>
              </a:lnSpc>
              <a:spcBef>
                <a:spcPts val="600"/>
              </a:spcBef>
            </a:pPr>
            <a:r>
              <a:rPr lang="en-CA" dirty="0"/>
              <a:t>The following signs are in Braille in accordance with the Federal Identity Program:</a:t>
            </a:r>
          </a:p>
          <a:p>
            <a:pPr marL="285750" indent="-285750">
              <a:lnSpc>
                <a:spcPct val="110000"/>
              </a:lnSpc>
              <a:spcBef>
                <a:spcPts val="600"/>
              </a:spcBef>
              <a:buFont typeface="Arial" panose="020B0604020202020204" pitchFamily="34" charset="0"/>
              <a:buChar char="•"/>
            </a:pPr>
            <a:r>
              <a:rPr lang="en-CA" dirty="0"/>
              <a:t>Washrooms</a:t>
            </a:r>
          </a:p>
          <a:p>
            <a:pPr marL="285750" indent="-285750">
              <a:lnSpc>
                <a:spcPct val="110000"/>
              </a:lnSpc>
              <a:spcBef>
                <a:spcPts val="600"/>
              </a:spcBef>
              <a:buFont typeface="Arial" panose="020B0604020202020204" pitchFamily="34" charset="0"/>
              <a:buChar char="•"/>
            </a:pPr>
            <a:r>
              <a:rPr lang="en-CA" dirty="0"/>
              <a:t>Stairs</a:t>
            </a:r>
          </a:p>
          <a:p>
            <a:pPr marL="285750" indent="-285750">
              <a:lnSpc>
                <a:spcPct val="110000"/>
              </a:lnSpc>
              <a:spcBef>
                <a:spcPts val="600"/>
              </a:spcBef>
              <a:buFont typeface="Arial" panose="020B0604020202020204" pitchFamily="34" charset="0"/>
              <a:buChar char="•"/>
            </a:pPr>
            <a:r>
              <a:rPr lang="en-CA" dirty="0"/>
              <a:t>Exit stairs</a:t>
            </a:r>
          </a:p>
        </p:txBody>
      </p:sp>
    </p:spTree>
    <p:extLst>
      <p:ext uri="{BB962C8B-B14F-4D97-AF65-F5344CB8AC3E}">
        <p14:creationId xmlns:p14="http://schemas.microsoft.com/office/powerpoint/2010/main" val="3832097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 name="Title 3">
            <a:extLst>
              <a:ext uri="{FF2B5EF4-FFF2-40B4-BE49-F238E27FC236}">
                <a16:creationId xmlns:a16="http://schemas.microsoft.com/office/drawing/2014/main" id="{150D6C6B-A8BB-CDA2-4817-A76B6FD20AE4}"/>
              </a:ext>
            </a:extLst>
          </p:cNvPr>
          <p:cNvSpPr txBox="1">
            <a:spLocks noGrp="1"/>
          </p:cNvSpPr>
          <p:nvPr>
            <p:ph type="title" idx="4294967295"/>
          </p:nvPr>
        </p:nvSpPr>
        <p:spPr>
          <a:xfrm>
            <a:off x="170432" y="115833"/>
            <a:ext cx="90192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3200" dirty="0" err="1">
                <a:solidFill>
                  <a:schemeClr val="bg1"/>
                </a:solidFill>
              </a:rPr>
              <a:t>Other</a:t>
            </a:r>
            <a:r>
              <a:rPr lang="fr-CA" sz="3200" dirty="0">
                <a:solidFill>
                  <a:schemeClr val="bg1"/>
                </a:solidFill>
              </a:rPr>
              <a:t> </a:t>
            </a:r>
            <a:r>
              <a:rPr lang="fr-CA" sz="3200" dirty="0" err="1">
                <a:solidFill>
                  <a:schemeClr val="bg1"/>
                </a:solidFill>
              </a:rPr>
              <a:t>Accessibility</a:t>
            </a:r>
            <a:r>
              <a:rPr lang="fr-CA" sz="3200" dirty="0">
                <a:solidFill>
                  <a:schemeClr val="bg1"/>
                </a:solidFill>
              </a:rPr>
              <a:t> Éléments (</a:t>
            </a:r>
            <a:r>
              <a:rPr lang="fr-CA" sz="3200" dirty="0" err="1">
                <a:solidFill>
                  <a:schemeClr val="bg1"/>
                </a:solidFill>
              </a:rPr>
              <a:t>cont’d</a:t>
            </a:r>
            <a:r>
              <a:rPr lang="fr-CA" sz="3200" dirty="0">
                <a:solidFill>
                  <a:schemeClr val="bg1"/>
                </a:solidFill>
              </a:rPr>
              <a:t>)</a:t>
            </a:r>
            <a:endParaRPr kumimoji="0" lang="en-CA" sz="3200" b="1" i="0" u="none" strike="noStrike" kern="1200" cap="none" spc="0" normalizeH="0" baseline="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170432" y="921118"/>
            <a:ext cx="10362388" cy="4185761"/>
          </a:xfrm>
          <a:prstGeom prst="rect">
            <a:avLst/>
          </a:prstGeom>
          <a:noFill/>
        </p:spPr>
        <p:txBody>
          <a:bodyPr wrap="square">
            <a:spAutoFit/>
          </a:bodyPr>
          <a:lstStyle/>
          <a:p>
            <a:pPr>
              <a:spcBef>
                <a:spcPts val="600"/>
              </a:spcBef>
            </a:pPr>
            <a:r>
              <a:rPr lang="en-CA" sz="1800" b="1" dirty="0">
                <a:latin typeface="Avenir Next LT Pro" panose="020B0504020202020204" pitchFamily="34" charset="0"/>
              </a:rPr>
              <a:t>What's not covered by our organization </a:t>
            </a:r>
          </a:p>
          <a:p>
            <a:pPr>
              <a:spcBef>
                <a:spcPts val="600"/>
              </a:spcBef>
            </a:pPr>
            <a:r>
              <a:rPr lang="en-CA" sz="1800" dirty="0">
                <a:latin typeface="Avenir Next LT Pro" panose="020B0504020202020204" pitchFamily="34" charset="0"/>
              </a:rPr>
              <a:t>For base building components, the CSA B651-23 standard on building accessibility sets out minimum accessibility requirements for people with disabilities. </a:t>
            </a:r>
          </a:p>
          <a:p>
            <a:pPr>
              <a:spcBef>
                <a:spcPts val="600"/>
              </a:spcBef>
            </a:pPr>
            <a:r>
              <a:rPr lang="en-CA" sz="1800" dirty="0">
                <a:latin typeface="Avenir Next LT Pro" panose="020B0504020202020204" pitchFamily="34" charset="0"/>
              </a:rPr>
              <a:t>It covers aspects such as:</a:t>
            </a:r>
          </a:p>
          <a:p>
            <a:pPr marL="285750" indent="-285750">
              <a:spcBef>
                <a:spcPts val="600"/>
              </a:spcBef>
              <a:buFont typeface="Arial" panose="020B0604020202020204" pitchFamily="34" charset="0"/>
              <a:buChar char="•"/>
            </a:pPr>
            <a:r>
              <a:rPr lang="en-CA" dirty="0">
                <a:latin typeface="Avenir Next LT Pro" panose="020B0504020202020204" pitchFamily="34" charset="0"/>
              </a:rPr>
              <a:t>A</a:t>
            </a:r>
            <a:r>
              <a:rPr lang="en-CA" sz="1800" dirty="0">
                <a:latin typeface="Avenir Next LT Pro" panose="020B0504020202020204" pitchFamily="34" charset="0"/>
              </a:rPr>
              <a:t>ccessible routes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Doorways</a:t>
            </a:r>
          </a:p>
          <a:p>
            <a:pPr marL="285750" indent="-285750">
              <a:spcBef>
                <a:spcPts val="600"/>
              </a:spcBef>
              <a:buFont typeface="Arial" panose="020B0604020202020204" pitchFamily="34" charset="0"/>
              <a:buChar char="•"/>
            </a:pPr>
            <a:r>
              <a:rPr lang="en-CA" dirty="0">
                <a:latin typeface="Avenir Next LT Pro" panose="020B0504020202020204" pitchFamily="34" charset="0"/>
              </a:rPr>
              <a:t>R</a:t>
            </a:r>
            <a:r>
              <a:rPr lang="en-CA" sz="1800" dirty="0">
                <a:latin typeface="Avenir Next LT Pro" panose="020B0504020202020204" pitchFamily="34" charset="0"/>
              </a:rPr>
              <a:t>amps </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Elevators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Toilets</a:t>
            </a:r>
          </a:p>
          <a:p>
            <a:pPr marL="285750" indent="-285750">
              <a:spcBef>
                <a:spcPts val="600"/>
              </a:spcBef>
              <a:buFont typeface="Arial" panose="020B0604020202020204" pitchFamily="34" charset="0"/>
              <a:buChar char="•"/>
            </a:pPr>
            <a:r>
              <a:rPr lang="en-CA" dirty="0">
                <a:latin typeface="Avenir Next LT Pro" panose="020B0504020202020204" pitchFamily="34" charset="0"/>
              </a:rPr>
              <a:t>Al</a:t>
            </a:r>
            <a:r>
              <a:rPr lang="en-CA" sz="1800" dirty="0">
                <a:latin typeface="Avenir Next LT Pro" panose="020B0504020202020204" pitchFamily="34" charset="0"/>
              </a:rPr>
              <a:t>arm systems</a:t>
            </a:r>
          </a:p>
          <a:p>
            <a:pPr marL="285750" indent="-285750">
              <a:spcBef>
                <a:spcPts val="600"/>
              </a:spcBef>
              <a:buFont typeface="Arial" panose="020B0604020202020204" pitchFamily="34" charset="0"/>
              <a:buChar char="•"/>
            </a:pPr>
            <a:r>
              <a:rPr lang="en-CA" dirty="0">
                <a:latin typeface="Avenir Next LT Pro" panose="020B0504020202020204" pitchFamily="34" charset="0"/>
              </a:rPr>
              <a:t>S</a:t>
            </a:r>
            <a:r>
              <a:rPr lang="en-CA" sz="1800" dirty="0">
                <a:latin typeface="Avenir Next LT Pro" panose="020B0504020202020204" pitchFamily="34" charset="0"/>
              </a:rPr>
              <a:t>igns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Braille, etc.</a:t>
            </a:r>
            <a:endParaRPr lang="en-CA" dirty="0"/>
          </a:p>
        </p:txBody>
      </p:sp>
      <p:sp>
        <p:nvSpPr>
          <p:cNvPr id="4" name="Rectangle : coins arrondis 3">
            <a:extLst>
              <a:ext uri="{FF2B5EF4-FFF2-40B4-BE49-F238E27FC236}">
                <a16:creationId xmlns:a16="http://schemas.microsoft.com/office/drawing/2014/main" id="{ED0D6779-931F-C4D0-5302-BA4C3E1E759E}"/>
              </a:ext>
            </a:extLst>
          </p:cNvPr>
          <p:cNvSpPr/>
          <p:nvPr/>
        </p:nvSpPr>
        <p:spPr>
          <a:xfrm>
            <a:off x="755374" y="5471927"/>
            <a:ext cx="9090991" cy="4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ZoneTexte 5">
            <a:extLst>
              <a:ext uri="{FF2B5EF4-FFF2-40B4-BE49-F238E27FC236}">
                <a16:creationId xmlns:a16="http://schemas.microsoft.com/office/drawing/2014/main" id="{08E16341-7A18-8213-11CD-E017821F3E0F}"/>
              </a:ext>
            </a:extLst>
          </p:cNvPr>
          <p:cNvSpPr txBox="1"/>
          <p:nvPr/>
        </p:nvSpPr>
        <p:spPr>
          <a:xfrm>
            <a:off x="887897" y="5476646"/>
            <a:ext cx="9276519" cy="369332"/>
          </a:xfrm>
          <a:prstGeom prst="rect">
            <a:avLst/>
          </a:prstGeom>
          <a:noFill/>
        </p:spPr>
        <p:txBody>
          <a:bodyPr wrap="square" rtlCol="0">
            <a:spAutoFit/>
          </a:bodyPr>
          <a:lstStyle/>
          <a:p>
            <a:r>
              <a:rPr lang="en-CA" dirty="0"/>
              <a:t>These elements </a:t>
            </a:r>
            <a:r>
              <a:rPr lang="en-CA" b="1" dirty="0"/>
              <a:t>cannot</a:t>
            </a:r>
            <a:r>
              <a:rPr lang="en-CA" dirty="0"/>
              <a:t> be included in our modernization project.</a:t>
            </a:r>
          </a:p>
        </p:txBody>
      </p:sp>
    </p:spTree>
    <p:extLst>
      <p:ext uri="{BB962C8B-B14F-4D97-AF65-F5344CB8AC3E}">
        <p14:creationId xmlns:p14="http://schemas.microsoft.com/office/powerpoint/2010/main" val="63444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287C46-3652-C060-42F6-50884D889DF7}"/>
              </a:ext>
              <a:ext uri="{C183D7F6-B498-43B3-948B-1728B52AA6E4}">
                <adec:decorative xmlns:adec="http://schemas.microsoft.com/office/drawing/2017/decorative" val="1"/>
              </a:ext>
            </a:extLst>
          </p:cNvPr>
          <p:cNvSpPr txBox="1">
            <a:spLocks/>
          </p:cNvSpPr>
          <p:nvPr/>
        </p:nvSpPr>
        <p:spPr>
          <a:xfrm>
            <a:off x="622057" y="212197"/>
            <a:ext cx="2573108" cy="319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fr-CA" sz="2000" dirty="0">
                <a:solidFill>
                  <a:schemeClr val="bg1"/>
                </a:solidFill>
                <a:ea typeface="+mn-ea"/>
              </a:rPr>
              <a:t>GETTING READY</a:t>
            </a:r>
            <a:endParaRPr lang="en-CA" sz="2000" dirty="0">
              <a:solidFill>
                <a:schemeClr val="bg1"/>
              </a:solidFill>
              <a:ea typeface="+mn-ea"/>
            </a:endParaRPr>
          </a:p>
        </p:txBody>
      </p:sp>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17C83BE0-9C64-3281-F481-AB89FA0E8D43}"/>
              </a:ext>
            </a:extLst>
          </p:cNvPr>
          <p:cNvSpPr txBox="1">
            <a:spLocks noGrp="1"/>
          </p:cNvSpPr>
          <p:nvPr>
            <p:ph type="title" idx="4294967295"/>
          </p:nvPr>
        </p:nvSpPr>
        <p:spPr>
          <a:xfrm>
            <a:off x="86576" y="58165"/>
            <a:ext cx="9381428" cy="62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fr-CA" sz="32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Design for </a:t>
            </a:r>
            <a:r>
              <a:rPr kumimoji="0" lang="fr-CA" sz="3200" b="1" i="0" u="none" strike="noStrike" kern="1200" cap="none" spc="0" normalizeH="0" baseline="0" dirty="0" err="1">
                <a:ln>
                  <a:noFill/>
                </a:ln>
                <a:solidFill>
                  <a:schemeClr val="bg1"/>
                </a:solidFill>
                <a:effectLst/>
                <a:uLnTx/>
                <a:uFillTx/>
                <a:latin typeface="Arial" panose="020B0604020202020204" pitchFamily="34" charset="0"/>
                <a:ea typeface="+mn-ea"/>
                <a:cs typeface="Arial" panose="020B0604020202020204" pitchFamily="34" charset="0"/>
              </a:rPr>
              <a:t>Neurodiversity</a:t>
            </a:r>
            <a:endParaRPr kumimoji="0" lang="fr-CA" sz="32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2" name="Content Placeholder 10">
            <a:extLst>
              <a:ext uri="{FF2B5EF4-FFF2-40B4-BE49-F238E27FC236}">
                <a16:creationId xmlns:a16="http://schemas.microsoft.com/office/drawing/2014/main" id="{D7C98D77-3FD4-79DC-AD8F-7E061ADA68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pic>
        <p:nvPicPr>
          <p:cNvPr id="24" name="Content Placeholder 10">
            <a:extLst>
              <a:ext uri="{FF2B5EF4-FFF2-40B4-BE49-F238E27FC236}">
                <a16:creationId xmlns:a16="http://schemas.microsoft.com/office/drawing/2014/main" id="{4CCFA947-095E-C173-08F8-2C611DE7989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grpSp>
        <p:nvGrpSpPr>
          <p:cNvPr id="25" name="Group 39">
            <a:extLst>
              <a:ext uri="{FF2B5EF4-FFF2-40B4-BE49-F238E27FC236}">
                <a16:creationId xmlns:a16="http://schemas.microsoft.com/office/drawing/2014/main" id="{AE6578E1-720A-15F0-54C8-1923DB4E8F1F}"/>
              </a:ext>
            </a:extLst>
          </p:cNvPr>
          <p:cNvGrpSpPr/>
          <p:nvPr/>
        </p:nvGrpSpPr>
        <p:grpSpPr>
          <a:xfrm>
            <a:off x="-947164" y="767395"/>
            <a:ext cx="13234195" cy="5958305"/>
            <a:chOff x="-1390261" y="314097"/>
            <a:chExt cx="13234195" cy="5958305"/>
          </a:xfrm>
        </p:grpSpPr>
        <p:sp>
          <p:nvSpPr>
            <p:cNvPr id="26" name="Rectangle 25">
              <a:extLst>
                <a:ext uri="{FF2B5EF4-FFF2-40B4-BE49-F238E27FC236}">
                  <a16:creationId xmlns:a16="http://schemas.microsoft.com/office/drawing/2014/main" id="{E251C007-834B-3541-349A-7DD3167494D1}"/>
                </a:ext>
              </a:extLst>
            </p:cNvPr>
            <p:cNvSpPr/>
            <p:nvPr/>
          </p:nvSpPr>
          <p:spPr>
            <a:xfrm>
              <a:off x="8292022" y="1232727"/>
              <a:ext cx="233378" cy="370402"/>
            </a:xfrm>
            <a:prstGeom prst="rect">
              <a:avLst/>
            </a:prstGeom>
            <a:solidFill>
              <a:srgbClr val="A7D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BB4B2C17-094A-8125-1E97-6F0D392FF9AC}"/>
                </a:ext>
              </a:extLst>
            </p:cNvPr>
            <p:cNvSpPr/>
            <p:nvPr/>
          </p:nvSpPr>
          <p:spPr>
            <a:xfrm>
              <a:off x="8520819" y="1232727"/>
              <a:ext cx="3323115" cy="369333"/>
            </a:xfrm>
            <a:prstGeom prst="rect">
              <a:avLst/>
            </a:prstGeom>
            <a:solidFill>
              <a:srgbClr val="A7DFC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38">
              <a:extLst>
                <a:ext uri="{FF2B5EF4-FFF2-40B4-BE49-F238E27FC236}">
                  <a16:creationId xmlns:a16="http://schemas.microsoft.com/office/drawing/2014/main" id="{347C5320-72B0-C511-44CA-5F346E05B2B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390261" y="314097"/>
              <a:ext cx="9617900" cy="5958305"/>
            </a:xfrm>
            <a:prstGeom prst="rect">
              <a:avLst/>
            </a:prstGeom>
          </p:spPr>
        </p:pic>
      </p:grpSp>
      <p:grpSp>
        <p:nvGrpSpPr>
          <p:cNvPr id="29" name="Group 53">
            <a:extLst>
              <a:ext uri="{FF2B5EF4-FFF2-40B4-BE49-F238E27FC236}">
                <a16:creationId xmlns:a16="http://schemas.microsoft.com/office/drawing/2014/main" id="{DB2DFFA1-0EE0-C167-9707-40EAC6896E16}"/>
              </a:ext>
            </a:extLst>
          </p:cNvPr>
          <p:cNvGrpSpPr/>
          <p:nvPr/>
        </p:nvGrpSpPr>
        <p:grpSpPr>
          <a:xfrm>
            <a:off x="-947164" y="797565"/>
            <a:ext cx="13247109" cy="5958304"/>
            <a:chOff x="-1390261" y="314097"/>
            <a:chExt cx="13247109" cy="5958304"/>
          </a:xfrm>
        </p:grpSpPr>
        <p:sp>
          <p:nvSpPr>
            <p:cNvPr id="30" name="Rectangle 29">
              <a:extLst>
                <a:ext uri="{FF2B5EF4-FFF2-40B4-BE49-F238E27FC236}">
                  <a16:creationId xmlns:a16="http://schemas.microsoft.com/office/drawing/2014/main" id="{899F4D96-6B03-4436-5295-4ABEF31EBA3C}"/>
                </a:ext>
              </a:extLst>
            </p:cNvPr>
            <p:cNvSpPr/>
            <p:nvPr/>
          </p:nvSpPr>
          <p:spPr>
            <a:xfrm>
              <a:off x="8292022" y="1625744"/>
              <a:ext cx="246475" cy="366452"/>
            </a:xfrm>
            <a:prstGeom prst="rect">
              <a:avLst/>
            </a:prstGeom>
            <a:solidFill>
              <a:srgbClr val="FEF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718D9181-8DEC-4A20-ECEC-3454639D7C47}"/>
                </a:ext>
              </a:extLst>
            </p:cNvPr>
            <p:cNvSpPr/>
            <p:nvPr/>
          </p:nvSpPr>
          <p:spPr>
            <a:xfrm>
              <a:off x="8538649" y="1654003"/>
              <a:ext cx="3318199" cy="366452"/>
            </a:xfrm>
            <a:prstGeom prst="rect">
              <a:avLst/>
            </a:prstGeom>
            <a:solidFill>
              <a:srgbClr val="FEF58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2" name="Picture 52">
              <a:extLst>
                <a:ext uri="{FF2B5EF4-FFF2-40B4-BE49-F238E27FC236}">
                  <a16:creationId xmlns:a16="http://schemas.microsoft.com/office/drawing/2014/main" id="{6F8D278B-A171-BF67-E36B-EC510F4FE51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90261" y="314097"/>
              <a:ext cx="9634382" cy="5958304"/>
            </a:xfrm>
            <a:prstGeom prst="rect">
              <a:avLst/>
            </a:prstGeom>
          </p:spPr>
        </p:pic>
      </p:grpSp>
      <p:grpSp>
        <p:nvGrpSpPr>
          <p:cNvPr id="33" name="Group 56">
            <a:extLst>
              <a:ext uri="{FF2B5EF4-FFF2-40B4-BE49-F238E27FC236}">
                <a16:creationId xmlns:a16="http://schemas.microsoft.com/office/drawing/2014/main" id="{B0DE4CD3-6037-6E36-F5B5-9EB91F4668B0}"/>
              </a:ext>
            </a:extLst>
          </p:cNvPr>
          <p:cNvGrpSpPr/>
          <p:nvPr/>
        </p:nvGrpSpPr>
        <p:grpSpPr>
          <a:xfrm>
            <a:off x="-948706" y="786278"/>
            <a:ext cx="13206914" cy="5958304"/>
            <a:chOff x="-1166761" y="86115"/>
            <a:chExt cx="13206914" cy="5958304"/>
          </a:xfrm>
        </p:grpSpPr>
        <p:sp>
          <p:nvSpPr>
            <p:cNvPr id="34" name="Rectangle 33">
              <a:extLst>
                <a:ext uri="{FF2B5EF4-FFF2-40B4-BE49-F238E27FC236}">
                  <a16:creationId xmlns:a16="http://schemas.microsoft.com/office/drawing/2014/main" id="{9543E361-F5FF-5E78-8A4F-79E18DD83E13}"/>
                </a:ext>
              </a:extLst>
            </p:cNvPr>
            <p:cNvSpPr/>
            <p:nvPr/>
          </p:nvSpPr>
          <p:spPr>
            <a:xfrm>
              <a:off x="8562288" y="1869992"/>
              <a:ext cx="228704" cy="354932"/>
            </a:xfrm>
            <a:prstGeom prst="rect">
              <a:avLst/>
            </a:prstGeom>
            <a:solidFill>
              <a:srgbClr val="EDB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4DCC6AC1-215B-6893-222F-52A456C306A3}"/>
                </a:ext>
              </a:extLst>
            </p:cNvPr>
            <p:cNvSpPr/>
            <p:nvPr/>
          </p:nvSpPr>
          <p:spPr>
            <a:xfrm>
              <a:off x="8793100" y="1879651"/>
              <a:ext cx="3247053" cy="345273"/>
            </a:xfrm>
            <a:prstGeom prst="rect">
              <a:avLst/>
            </a:prstGeom>
            <a:solidFill>
              <a:srgbClr val="EDB1F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6" name="Picture 55" descr="A picture containing text, electronics&#10;&#10;Description automatically generated">
              <a:extLst>
                <a:ext uri="{FF2B5EF4-FFF2-40B4-BE49-F238E27FC236}">
                  <a16:creationId xmlns:a16="http://schemas.microsoft.com/office/drawing/2014/main" id="{1F11A63A-F39F-03B9-345D-D7A6A8CA262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166761" y="86115"/>
              <a:ext cx="9610418" cy="5958304"/>
            </a:xfrm>
            <a:prstGeom prst="rect">
              <a:avLst/>
            </a:prstGeom>
          </p:spPr>
        </p:pic>
      </p:grpSp>
      <p:sp>
        <p:nvSpPr>
          <p:cNvPr id="37" name="ZoneTexte 36">
            <a:extLst>
              <a:ext uri="{FF2B5EF4-FFF2-40B4-BE49-F238E27FC236}">
                <a16:creationId xmlns:a16="http://schemas.microsoft.com/office/drawing/2014/main" id="{8358B96B-0AE7-E9A7-45BA-DA32C6085230}"/>
              </a:ext>
            </a:extLst>
          </p:cNvPr>
          <p:cNvSpPr txBox="1"/>
          <p:nvPr/>
        </p:nvSpPr>
        <p:spPr>
          <a:xfrm>
            <a:off x="8981746" y="1699837"/>
            <a:ext cx="2947757" cy="338554"/>
          </a:xfrm>
          <a:prstGeom prst="rect">
            <a:avLst/>
          </a:prstGeom>
          <a:noFill/>
        </p:spPr>
        <p:txBody>
          <a:bodyPr wrap="square" rtlCol="0">
            <a:spAutoFit/>
          </a:bodyPr>
          <a:lstStyle/>
          <a:p>
            <a:r>
              <a:rPr lang="fr-CA" sz="1600" b="1" dirty="0">
                <a:latin typeface="Avenir Next LT Pro" panose="020B0504020202020204" pitchFamily="34" charset="0"/>
              </a:rPr>
              <a:t>Quiet Zone </a:t>
            </a:r>
            <a:endParaRPr lang="en-CA" sz="1600" b="1" dirty="0">
              <a:latin typeface="Avenir Next LT Pro" panose="020B0504020202020204" pitchFamily="34" charset="0"/>
            </a:endParaRPr>
          </a:p>
        </p:txBody>
      </p:sp>
      <p:sp>
        <p:nvSpPr>
          <p:cNvPr id="38" name="ZoneTexte 37">
            <a:extLst>
              <a:ext uri="{FF2B5EF4-FFF2-40B4-BE49-F238E27FC236}">
                <a16:creationId xmlns:a16="http://schemas.microsoft.com/office/drawing/2014/main" id="{14DA1106-1083-108D-B4A6-0EB57061E3E3}"/>
              </a:ext>
            </a:extLst>
          </p:cNvPr>
          <p:cNvSpPr txBox="1"/>
          <p:nvPr/>
        </p:nvSpPr>
        <p:spPr>
          <a:xfrm>
            <a:off x="9029495" y="2120504"/>
            <a:ext cx="2947757" cy="338554"/>
          </a:xfrm>
          <a:prstGeom prst="rect">
            <a:avLst/>
          </a:prstGeom>
          <a:noFill/>
        </p:spPr>
        <p:txBody>
          <a:bodyPr wrap="square" rtlCol="0">
            <a:spAutoFit/>
          </a:bodyPr>
          <a:lstStyle/>
          <a:p>
            <a:r>
              <a:rPr lang="fr-CA" sz="1600" b="1" dirty="0">
                <a:latin typeface="Avenir Next LT Pro" panose="020B0504020202020204" pitchFamily="34" charset="0"/>
              </a:rPr>
              <a:t>Transitional Zone</a:t>
            </a:r>
            <a:endParaRPr lang="en-CA" sz="1600" b="1" dirty="0">
              <a:latin typeface="Avenir Next LT Pro" panose="020B0504020202020204" pitchFamily="34" charset="0"/>
            </a:endParaRPr>
          </a:p>
        </p:txBody>
      </p:sp>
      <p:sp>
        <p:nvSpPr>
          <p:cNvPr id="39" name="ZoneTexte 38">
            <a:extLst>
              <a:ext uri="{FF2B5EF4-FFF2-40B4-BE49-F238E27FC236}">
                <a16:creationId xmlns:a16="http://schemas.microsoft.com/office/drawing/2014/main" id="{AE688261-F3D2-2CB8-BE42-39758A4D6DE7}"/>
              </a:ext>
            </a:extLst>
          </p:cNvPr>
          <p:cNvSpPr txBox="1"/>
          <p:nvPr/>
        </p:nvSpPr>
        <p:spPr>
          <a:xfrm>
            <a:off x="9029494" y="2549765"/>
            <a:ext cx="2947757" cy="338554"/>
          </a:xfrm>
          <a:prstGeom prst="rect">
            <a:avLst/>
          </a:prstGeom>
          <a:noFill/>
        </p:spPr>
        <p:txBody>
          <a:bodyPr wrap="square" rtlCol="0">
            <a:spAutoFit/>
          </a:bodyPr>
          <a:lstStyle/>
          <a:p>
            <a:r>
              <a:rPr lang="fr-CA" sz="1600" b="1" dirty="0">
                <a:latin typeface="Avenir Next LT Pro" panose="020B0504020202020204" pitchFamily="34" charset="0"/>
              </a:rPr>
              <a:t>Interactive Zone </a:t>
            </a:r>
            <a:endParaRPr lang="en-CA" sz="1600" b="1" dirty="0">
              <a:latin typeface="Avenir Next LT Pro" panose="020B0504020202020204" pitchFamily="34" charset="0"/>
            </a:endParaRPr>
          </a:p>
        </p:txBody>
      </p:sp>
      <p:sp>
        <p:nvSpPr>
          <p:cNvPr id="40" name="ZoneTexte 39">
            <a:extLst>
              <a:ext uri="{FF2B5EF4-FFF2-40B4-BE49-F238E27FC236}">
                <a16:creationId xmlns:a16="http://schemas.microsoft.com/office/drawing/2014/main" id="{3E50BC97-314A-6C78-6CCE-D3F362ABE730}"/>
              </a:ext>
            </a:extLst>
          </p:cNvPr>
          <p:cNvSpPr txBox="1"/>
          <p:nvPr/>
        </p:nvSpPr>
        <p:spPr>
          <a:xfrm>
            <a:off x="8652290" y="853652"/>
            <a:ext cx="3324962" cy="1107996"/>
          </a:xfrm>
          <a:prstGeom prst="rect">
            <a:avLst/>
          </a:prstGeom>
          <a:noFill/>
        </p:spPr>
        <p:txBody>
          <a:bodyPr wrap="square" rtlCol="0">
            <a:spAutoFit/>
          </a:bodyPr>
          <a:lstStyle/>
          <a:p>
            <a:r>
              <a:rPr lang="fr-CA" sz="1600" dirty="0" err="1">
                <a:latin typeface="Avenir Next LT Pro" panose="020B0504020202020204" pitchFamily="34" charset="0"/>
              </a:rPr>
              <a:t>Three</a:t>
            </a:r>
            <a:r>
              <a:rPr lang="fr-CA" sz="1600" dirty="0">
                <a:latin typeface="Avenir Next LT Pro" panose="020B0504020202020204" pitchFamily="34" charset="0"/>
              </a:rPr>
              <a:t> distinct </a:t>
            </a:r>
            <a:r>
              <a:rPr lang="fr-CA" sz="1600" dirty="0" err="1">
                <a:latin typeface="Avenir Next LT Pro" panose="020B0504020202020204" pitchFamily="34" charset="0"/>
              </a:rPr>
              <a:t>functional</a:t>
            </a:r>
            <a:r>
              <a:rPr lang="fr-CA" sz="1600" dirty="0">
                <a:latin typeface="Avenir Next LT Pro" panose="020B0504020202020204" pitchFamily="34" charset="0"/>
              </a:rPr>
              <a:t> zones </a:t>
            </a:r>
            <a:r>
              <a:rPr lang="fr-CA" sz="1600" dirty="0" err="1">
                <a:latin typeface="Avenir Next LT Pro" panose="020B0504020202020204" pitchFamily="34" charset="0"/>
              </a:rPr>
              <a:t>with</a:t>
            </a:r>
            <a:r>
              <a:rPr lang="fr-CA" sz="1600" dirty="0">
                <a:latin typeface="Avenir Next LT Pro" panose="020B0504020202020204" pitchFamily="34" charset="0"/>
              </a:rPr>
              <a:t> </a:t>
            </a:r>
            <a:r>
              <a:rPr lang="fr-CA" sz="1600" dirty="0" err="1">
                <a:latin typeface="Avenir Next LT Pro" panose="020B0504020202020204" pitchFamily="34" charset="0"/>
              </a:rPr>
              <a:t>different</a:t>
            </a:r>
            <a:r>
              <a:rPr lang="fr-CA" sz="1600" dirty="0">
                <a:latin typeface="Avenir Next LT Pro" panose="020B0504020202020204" pitchFamily="34" charset="0"/>
              </a:rPr>
              <a:t> </a:t>
            </a:r>
            <a:r>
              <a:rPr lang="fr-CA" sz="1600" dirty="0" err="1">
                <a:latin typeface="Avenir Next LT Pro" panose="020B0504020202020204" pitchFamily="34" charset="0"/>
              </a:rPr>
              <a:t>levels</a:t>
            </a:r>
            <a:r>
              <a:rPr lang="fr-CA" sz="1600" dirty="0">
                <a:latin typeface="Avenir Next LT Pro" panose="020B0504020202020204" pitchFamily="34" charset="0"/>
              </a:rPr>
              <a:t> of stimulation (</a:t>
            </a:r>
            <a:r>
              <a:rPr lang="fr-CA" sz="1600" dirty="0" err="1">
                <a:latin typeface="Avenir Next LT Pro" panose="020B0504020202020204" pitchFamily="34" charset="0"/>
              </a:rPr>
              <a:t>visual</a:t>
            </a:r>
            <a:r>
              <a:rPr lang="fr-CA" sz="1600" dirty="0">
                <a:latin typeface="Avenir Next LT Pro" panose="020B0504020202020204" pitchFamily="34" charset="0"/>
              </a:rPr>
              <a:t> and </a:t>
            </a:r>
            <a:r>
              <a:rPr lang="fr-CA" sz="1600" dirty="0" err="1">
                <a:latin typeface="Avenir Next LT Pro" panose="020B0504020202020204" pitchFamily="34" charset="0"/>
              </a:rPr>
              <a:t>acoustic</a:t>
            </a:r>
            <a:r>
              <a:rPr lang="fr-CA" sz="1600" dirty="0">
                <a:latin typeface="Avenir Next LT Pro" panose="020B0504020202020204" pitchFamily="34" charset="0"/>
              </a:rPr>
              <a:t>)</a:t>
            </a:r>
          </a:p>
          <a:p>
            <a:endParaRPr lang="en-CA" dirty="0"/>
          </a:p>
        </p:txBody>
      </p:sp>
      <p:sp>
        <p:nvSpPr>
          <p:cNvPr id="41" name="ZoneTexte 40">
            <a:extLst>
              <a:ext uri="{FF2B5EF4-FFF2-40B4-BE49-F238E27FC236}">
                <a16:creationId xmlns:a16="http://schemas.microsoft.com/office/drawing/2014/main" id="{B7DFFE63-99ED-6773-D83F-BB059F7268BD}"/>
              </a:ext>
            </a:extLst>
          </p:cNvPr>
          <p:cNvSpPr txBox="1"/>
          <p:nvPr/>
        </p:nvSpPr>
        <p:spPr>
          <a:xfrm>
            <a:off x="6073255" y="4762160"/>
            <a:ext cx="2660525" cy="338554"/>
          </a:xfrm>
          <a:prstGeom prst="rect">
            <a:avLst/>
          </a:prstGeom>
          <a:noFill/>
        </p:spPr>
        <p:txBody>
          <a:bodyPr wrap="square" rtlCol="0">
            <a:spAutoFit/>
          </a:bodyPr>
          <a:lstStyle/>
          <a:p>
            <a:r>
              <a:rPr lang="fr-CA" sz="1600" dirty="0"/>
              <a:t>Refuge </a:t>
            </a:r>
            <a:r>
              <a:rPr lang="fr-CA" sz="1600" dirty="0" err="1"/>
              <a:t>spaces</a:t>
            </a:r>
            <a:endParaRPr lang="en-CA" sz="1600" dirty="0"/>
          </a:p>
        </p:txBody>
      </p:sp>
      <p:sp>
        <p:nvSpPr>
          <p:cNvPr id="42" name="ZoneTexte 41">
            <a:extLst>
              <a:ext uri="{FF2B5EF4-FFF2-40B4-BE49-F238E27FC236}">
                <a16:creationId xmlns:a16="http://schemas.microsoft.com/office/drawing/2014/main" id="{53D8254E-E6CB-C85C-E05E-84C533CECB40}"/>
              </a:ext>
            </a:extLst>
          </p:cNvPr>
          <p:cNvSpPr txBox="1"/>
          <p:nvPr/>
        </p:nvSpPr>
        <p:spPr>
          <a:xfrm>
            <a:off x="373578" y="2018069"/>
            <a:ext cx="3365897" cy="584775"/>
          </a:xfrm>
          <a:prstGeom prst="rect">
            <a:avLst/>
          </a:prstGeom>
          <a:noFill/>
        </p:spPr>
        <p:txBody>
          <a:bodyPr wrap="square" rtlCol="0">
            <a:spAutoFit/>
          </a:bodyPr>
          <a:lstStyle/>
          <a:p>
            <a:r>
              <a:rPr lang="fr-CA" sz="1600" dirty="0"/>
              <a:t>Use of </a:t>
            </a:r>
            <a:r>
              <a:rPr lang="fr-CA" sz="1600" dirty="0" err="1"/>
              <a:t>dividers</a:t>
            </a:r>
            <a:r>
              <a:rPr lang="fr-CA" sz="1600" dirty="0"/>
              <a:t> to </a:t>
            </a:r>
            <a:r>
              <a:rPr lang="fr-CA" sz="1600" dirty="0" err="1"/>
              <a:t>reduce</a:t>
            </a:r>
            <a:r>
              <a:rPr lang="fr-CA" sz="1600" dirty="0"/>
              <a:t> </a:t>
            </a:r>
            <a:r>
              <a:rPr lang="fr-CA" sz="1600" dirty="0" err="1"/>
              <a:t>visual</a:t>
            </a:r>
            <a:r>
              <a:rPr lang="fr-CA" sz="1600" dirty="0"/>
              <a:t> distractions</a:t>
            </a:r>
            <a:endParaRPr lang="en-CA" sz="1600" dirty="0"/>
          </a:p>
        </p:txBody>
      </p:sp>
      <p:sp>
        <p:nvSpPr>
          <p:cNvPr id="43" name="ZoneTexte 42">
            <a:extLst>
              <a:ext uri="{FF2B5EF4-FFF2-40B4-BE49-F238E27FC236}">
                <a16:creationId xmlns:a16="http://schemas.microsoft.com/office/drawing/2014/main" id="{D764A925-8DE3-83DE-CD70-E45F266B8F1E}"/>
              </a:ext>
            </a:extLst>
          </p:cNvPr>
          <p:cNvSpPr txBox="1"/>
          <p:nvPr/>
        </p:nvSpPr>
        <p:spPr>
          <a:xfrm>
            <a:off x="86577" y="3249748"/>
            <a:ext cx="1918532" cy="830997"/>
          </a:xfrm>
          <a:prstGeom prst="rect">
            <a:avLst/>
          </a:prstGeom>
          <a:noFill/>
        </p:spPr>
        <p:txBody>
          <a:bodyPr wrap="square" rtlCol="0">
            <a:spAutoFit/>
          </a:bodyPr>
          <a:lstStyle/>
          <a:p>
            <a:r>
              <a:rPr lang="fr-CA" sz="1600" dirty="0"/>
              <a:t>Clear and intuitive circulation</a:t>
            </a:r>
          </a:p>
          <a:p>
            <a:r>
              <a:rPr lang="fr-CA" sz="1600" dirty="0"/>
              <a:t>(</a:t>
            </a:r>
            <a:r>
              <a:rPr lang="fr-CA" sz="1600" dirty="0" err="1"/>
              <a:t>sense</a:t>
            </a:r>
            <a:r>
              <a:rPr lang="fr-CA" sz="1600" dirty="0"/>
              <a:t> of </a:t>
            </a:r>
            <a:r>
              <a:rPr lang="fr-CA" sz="1600" dirty="0" err="1"/>
              <a:t>order</a:t>
            </a:r>
            <a:r>
              <a:rPr lang="fr-CA" sz="1600" dirty="0"/>
              <a:t>)</a:t>
            </a:r>
            <a:endParaRPr lang="en-CA" sz="1600" dirty="0"/>
          </a:p>
        </p:txBody>
      </p:sp>
      <p:sp>
        <p:nvSpPr>
          <p:cNvPr id="44" name="ZoneTexte 43">
            <a:extLst>
              <a:ext uri="{FF2B5EF4-FFF2-40B4-BE49-F238E27FC236}">
                <a16:creationId xmlns:a16="http://schemas.microsoft.com/office/drawing/2014/main" id="{FCFE1988-D94A-734D-FC81-32C47F1BF6A1}"/>
              </a:ext>
            </a:extLst>
          </p:cNvPr>
          <p:cNvSpPr txBox="1"/>
          <p:nvPr/>
        </p:nvSpPr>
        <p:spPr>
          <a:xfrm>
            <a:off x="7403517" y="4035800"/>
            <a:ext cx="4094889" cy="584775"/>
          </a:xfrm>
          <a:prstGeom prst="rect">
            <a:avLst/>
          </a:prstGeom>
          <a:noFill/>
        </p:spPr>
        <p:txBody>
          <a:bodyPr wrap="square" rtlCol="0">
            <a:spAutoFit/>
          </a:bodyPr>
          <a:lstStyle/>
          <a:p>
            <a:r>
              <a:rPr lang="fr-CA" sz="1600" dirty="0"/>
              <a:t>Pleasant </a:t>
            </a:r>
            <a:r>
              <a:rPr lang="fr-CA" sz="1600" dirty="0" err="1"/>
              <a:t>space</a:t>
            </a:r>
            <a:r>
              <a:rPr lang="fr-CA" sz="1600" dirty="0"/>
              <a:t> for </a:t>
            </a:r>
            <a:r>
              <a:rPr lang="fr-CA" sz="1600" dirty="0" err="1"/>
              <a:t>gathering</a:t>
            </a:r>
            <a:r>
              <a:rPr lang="fr-CA" sz="1600" dirty="0"/>
              <a:t>, </a:t>
            </a:r>
            <a:r>
              <a:rPr lang="fr-CA" sz="1600" dirty="0" err="1"/>
              <a:t>socialization</a:t>
            </a:r>
            <a:r>
              <a:rPr lang="fr-CA" sz="1600" dirty="0"/>
              <a:t> and </a:t>
            </a:r>
            <a:r>
              <a:rPr lang="fr-CA" sz="1600" dirty="0" err="1"/>
              <a:t>informal</a:t>
            </a:r>
            <a:r>
              <a:rPr lang="fr-CA" sz="1600" dirty="0"/>
              <a:t> collaboration</a:t>
            </a:r>
            <a:endParaRPr lang="en-CA" sz="1600" dirty="0"/>
          </a:p>
        </p:txBody>
      </p:sp>
      <p:sp>
        <p:nvSpPr>
          <p:cNvPr id="45" name="ZoneTexte 44">
            <a:extLst>
              <a:ext uri="{FF2B5EF4-FFF2-40B4-BE49-F238E27FC236}">
                <a16:creationId xmlns:a16="http://schemas.microsoft.com/office/drawing/2014/main" id="{5FAD490C-8082-7D72-6DD6-F6549B6051FD}"/>
              </a:ext>
            </a:extLst>
          </p:cNvPr>
          <p:cNvSpPr txBox="1"/>
          <p:nvPr/>
        </p:nvSpPr>
        <p:spPr>
          <a:xfrm>
            <a:off x="2017353" y="865409"/>
            <a:ext cx="2660525" cy="584775"/>
          </a:xfrm>
          <a:prstGeom prst="rect">
            <a:avLst/>
          </a:prstGeom>
          <a:noFill/>
        </p:spPr>
        <p:txBody>
          <a:bodyPr wrap="square" rtlCol="0">
            <a:spAutoFit/>
          </a:bodyPr>
          <a:lstStyle/>
          <a:p>
            <a:r>
              <a:rPr lang="fr-CA" sz="1600" dirty="0" err="1"/>
              <a:t>Secluded</a:t>
            </a:r>
            <a:r>
              <a:rPr lang="fr-CA" sz="1600" dirty="0"/>
              <a:t> refuges (phone </a:t>
            </a:r>
            <a:r>
              <a:rPr lang="fr-CA" sz="1600" dirty="0" err="1"/>
              <a:t>booth</a:t>
            </a:r>
            <a:r>
              <a:rPr lang="fr-CA" sz="1600" dirty="0"/>
              <a:t> and focus room)</a:t>
            </a:r>
            <a:endParaRPr lang="en-CA" sz="1600" dirty="0"/>
          </a:p>
        </p:txBody>
      </p:sp>
      <p:sp>
        <p:nvSpPr>
          <p:cNvPr id="46" name="ZoneTexte 45">
            <a:extLst>
              <a:ext uri="{FF2B5EF4-FFF2-40B4-BE49-F238E27FC236}">
                <a16:creationId xmlns:a16="http://schemas.microsoft.com/office/drawing/2014/main" id="{DAA1AFA8-5C4A-FB35-0910-CA736A703477}"/>
              </a:ext>
            </a:extLst>
          </p:cNvPr>
          <p:cNvSpPr txBox="1"/>
          <p:nvPr/>
        </p:nvSpPr>
        <p:spPr>
          <a:xfrm>
            <a:off x="4250940" y="5611523"/>
            <a:ext cx="4987426" cy="338554"/>
          </a:xfrm>
          <a:prstGeom prst="rect">
            <a:avLst/>
          </a:prstGeom>
          <a:noFill/>
        </p:spPr>
        <p:txBody>
          <a:bodyPr wrap="square" rtlCol="0">
            <a:spAutoFit/>
          </a:bodyPr>
          <a:lstStyle/>
          <a:p>
            <a:r>
              <a:rPr lang="en-CA" sz="1600" dirty="0"/>
              <a:t>Variety of station layouts and parameters</a:t>
            </a:r>
          </a:p>
        </p:txBody>
      </p:sp>
      <p:cxnSp>
        <p:nvCxnSpPr>
          <p:cNvPr id="47" name="Connecteur : en arc 46">
            <a:extLst>
              <a:ext uri="{FF2B5EF4-FFF2-40B4-BE49-F238E27FC236}">
                <a16:creationId xmlns:a16="http://schemas.microsoft.com/office/drawing/2014/main" id="{0E204051-C354-5C64-B5FD-3CF88FF201FF}"/>
              </a:ext>
            </a:extLst>
          </p:cNvPr>
          <p:cNvCxnSpPr/>
          <p:nvPr/>
        </p:nvCxnSpPr>
        <p:spPr>
          <a:xfrm>
            <a:off x="4109988" y="1424327"/>
            <a:ext cx="567890" cy="42470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 en arc 47">
            <a:extLst>
              <a:ext uri="{FF2B5EF4-FFF2-40B4-BE49-F238E27FC236}">
                <a16:creationId xmlns:a16="http://schemas.microsoft.com/office/drawing/2014/main" id="{750CC209-B675-F38A-FA7B-98FA2A68F536}"/>
              </a:ext>
            </a:extLst>
          </p:cNvPr>
          <p:cNvCxnSpPr>
            <a:cxnSpLocks/>
          </p:cNvCxnSpPr>
          <p:nvPr/>
        </p:nvCxnSpPr>
        <p:spPr>
          <a:xfrm>
            <a:off x="2212203" y="2394876"/>
            <a:ext cx="1644300" cy="76808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9" name="Connecteur : en arc 48">
            <a:extLst>
              <a:ext uri="{FF2B5EF4-FFF2-40B4-BE49-F238E27FC236}">
                <a16:creationId xmlns:a16="http://schemas.microsoft.com/office/drawing/2014/main" id="{71A33B89-3A06-D51E-6849-7AE101C0979D}"/>
              </a:ext>
            </a:extLst>
          </p:cNvPr>
          <p:cNvCxnSpPr>
            <a:cxnSpLocks/>
          </p:cNvCxnSpPr>
          <p:nvPr/>
        </p:nvCxnSpPr>
        <p:spPr>
          <a:xfrm>
            <a:off x="1721315" y="3886791"/>
            <a:ext cx="1156639" cy="84519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0" name="Connecteur : en arc 49">
            <a:extLst>
              <a:ext uri="{FF2B5EF4-FFF2-40B4-BE49-F238E27FC236}">
                <a16:creationId xmlns:a16="http://schemas.microsoft.com/office/drawing/2014/main" id="{DB76BB40-84A6-1F40-A154-AA72AB71F11F}"/>
              </a:ext>
            </a:extLst>
          </p:cNvPr>
          <p:cNvCxnSpPr>
            <a:cxnSpLocks/>
            <a:stCxn id="41" idx="1"/>
          </p:cNvCxnSpPr>
          <p:nvPr/>
        </p:nvCxnSpPr>
        <p:spPr>
          <a:xfrm rot="10800000">
            <a:off x="5255775" y="4632817"/>
            <a:ext cx="817481" cy="29862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 en arc 50">
            <a:extLst>
              <a:ext uri="{FF2B5EF4-FFF2-40B4-BE49-F238E27FC236}">
                <a16:creationId xmlns:a16="http://schemas.microsoft.com/office/drawing/2014/main" id="{EF30EF0A-6F2C-4FDF-9C7D-1FF9F7DDFF35}"/>
              </a:ext>
            </a:extLst>
          </p:cNvPr>
          <p:cNvCxnSpPr>
            <a:cxnSpLocks/>
          </p:cNvCxnSpPr>
          <p:nvPr/>
        </p:nvCxnSpPr>
        <p:spPr>
          <a:xfrm rot="10800000">
            <a:off x="3739476" y="4035800"/>
            <a:ext cx="2333779" cy="901729"/>
          </a:xfrm>
          <a:prstGeom prst="curvedConnector3">
            <a:avLst>
              <a:gd name="adj1" fmla="val 61548"/>
            </a:avLst>
          </a:prstGeom>
          <a:ln>
            <a:tailEnd type="triangle"/>
          </a:ln>
        </p:spPr>
        <p:style>
          <a:lnRef idx="1">
            <a:schemeClr val="dk1"/>
          </a:lnRef>
          <a:fillRef idx="0">
            <a:schemeClr val="dk1"/>
          </a:fillRef>
          <a:effectRef idx="0">
            <a:schemeClr val="dk1"/>
          </a:effectRef>
          <a:fontRef idx="minor">
            <a:schemeClr val="tx1"/>
          </a:fontRef>
        </p:style>
      </p:cxnSp>
      <p:cxnSp>
        <p:nvCxnSpPr>
          <p:cNvPr id="52" name="Connecteur : en arc 51">
            <a:extLst>
              <a:ext uri="{FF2B5EF4-FFF2-40B4-BE49-F238E27FC236}">
                <a16:creationId xmlns:a16="http://schemas.microsoft.com/office/drawing/2014/main" id="{9C54A25F-D0D3-5FC3-8001-1FF32631E518}"/>
              </a:ext>
            </a:extLst>
          </p:cNvPr>
          <p:cNvCxnSpPr>
            <a:cxnSpLocks/>
          </p:cNvCxnSpPr>
          <p:nvPr/>
        </p:nvCxnSpPr>
        <p:spPr>
          <a:xfrm rot="10800000">
            <a:off x="7899990" y="3654584"/>
            <a:ext cx="715927" cy="351047"/>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3" name="Connecteur : en arc 52">
            <a:extLst>
              <a:ext uri="{FF2B5EF4-FFF2-40B4-BE49-F238E27FC236}">
                <a16:creationId xmlns:a16="http://schemas.microsoft.com/office/drawing/2014/main" id="{6F8B770B-5CCF-188B-6A90-67C9C0C8D51A}"/>
              </a:ext>
            </a:extLst>
          </p:cNvPr>
          <p:cNvCxnSpPr>
            <a:cxnSpLocks/>
          </p:cNvCxnSpPr>
          <p:nvPr/>
        </p:nvCxnSpPr>
        <p:spPr>
          <a:xfrm rot="5400000">
            <a:off x="1978650" y="1797848"/>
            <a:ext cx="2514408" cy="187243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5870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287C46-3652-C060-42F6-50884D889DF7}"/>
              </a:ext>
              <a:ext uri="{C183D7F6-B498-43B3-948B-1728B52AA6E4}">
                <adec:decorative xmlns:adec="http://schemas.microsoft.com/office/drawing/2017/decorative" val="1"/>
              </a:ext>
            </a:extLst>
          </p:cNvPr>
          <p:cNvSpPr txBox="1">
            <a:spLocks/>
          </p:cNvSpPr>
          <p:nvPr/>
        </p:nvSpPr>
        <p:spPr>
          <a:xfrm>
            <a:off x="622057" y="212197"/>
            <a:ext cx="2573108" cy="319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fr-CA" sz="2000" dirty="0">
                <a:solidFill>
                  <a:schemeClr val="bg1"/>
                </a:solidFill>
                <a:ea typeface="+mn-ea"/>
              </a:rPr>
              <a:t>GETTING READY</a:t>
            </a:r>
            <a:endParaRPr lang="en-CA" sz="2000" dirty="0">
              <a:solidFill>
                <a:schemeClr val="bg1"/>
              </a:solidFill>
              <a:ea typeface="+mn-ea"/>
            </a:endParaRPr>
          </a:p>
        </p:txBody>
      </p:sp>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17C83BE0-9C64-3281-F481-AB89FA0E8D43}"/>
              </a:ext>
            </a:extLst>
          </p:cNvPr>
          <p:cNvSpPr txBox="1">
            <a:spLocks noGrp="1"/>
          </p:cNvSpPr>
          <p:nvPr>
            <p:ph type="title" idx="4294967295"/>
          </p:nvPr>
        </p:nvSpPr>
        <p:spPr>
          <a:xfrm>
            <a:off x="86576" y="58165"/>
            <a:ext cx="9381428" cy="62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fr-CA" sz="32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Options for light </a:t>
            </a:r>
            <a:r>
              <a:rPr kumimoji="0" lang="fr-CA" sz="3200" b="1" i="0" u="none" strike="noStrike" kern="1200" cap="none" spc="0" normalizeH="0" baseline="0" dirty="0" err="1">
                <a:ln>
                  <a:noFill/>
                </a:ln>
                <a:solidFill>
                  <a:schemeClr val="bg1"/>
                </a:solidFill>
                <a:effectLst/>
                <a:uLnTx/>
                <a:uFillTx/>
                <a:latin typeface="Arial" panose="020B0604020202020204" pitchFamily="34" charset="0"/>
                <a:ea typeface="+mn-ea"/>
                <a:cs typeface="Arial" panose="020B0604020202020204" pitchFamily="34" charset="0"/>
              </a:rPr>
              <a:t>hypersensitivity</a:t>
            </a:r>
            <a:endParaRPr kumimoji="0" lang="fr-CA" sz="32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2" name="Content Placeholder 10">
            <a:extLst>
              <a:ext uri="{FF2B5EF4-FFF2-40B4-BE49-F238E27FC236}">
                <a16:creationId xmlns:a16="http://schemas.microsoft.com/office/drawing/2014/main" id="{D7C98D77-3FD4-79DC-AD8F-7E061ADA68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3" name="TextBox 12">
            <a:extLst>
              <a:ext uri="{FF2B5EF4-FFF2-40B4-BE49-F238E27FC236}">
                <a16:creationId xmlns:a16="http://schemas.microsoft.com/office/drawing/2014/main" id="{2557B741-5A0A-1BCC-9EA8-6F9E1623DEA8}"/>
              </a:ext>
            </a:extLst>
          </p:cNvPr>
          <p:cNvSpPr txBox="1"/>
          <p:nvPr/>
        </p:nvSpPr>
        <p:spPr>
          <a:xfrm>
            <a:off x="148838" y="869930"/>
            <a:ext cx="10362388" cy="2416046"/>
          </a:xfrm>
          <a:prstGeom prst="rect">
            <a:avLst/>
          </a:prstGeom>
          <a:noFill/>
        </p:spPr>
        <p:txBody>
          <a:bodyPr wrap="square">
            <a:spAutoFit/>
          </a:bodyPr>
          <a:lstStyle/>
          <a:p>
            <a:pPr>
              <a:spcBef>
                <a:spcPts val="600"/>
              </a:spcBef>
            </a:pPr>
            <a:r>
              <a:rPr lang="en-CA" dirty="0"/>
              <a:t>It may be hypersensitivity to bright light, such as natural light, light from fluorescent bulbs or computer screens.</a:t>
            </a:r>
          </a:p>
          <a:p>
            <a:pPr>
              <a:spcBef>
                <a:spcPts val="600"/>
              </a:spcBef>
            </a:pPr>
            <a:r>
              <a:rPr lang="en-CA" dirty="0"/>
              <a:t>Employees can:</a:t>
            </a:r>
          </a:p>
          <a:p>
            <a:pPr marL="285750" indent="-285750">
              <a:spcBef>
                <a:spcPts val="600"/>
              </a:spcBef>
              <a:buFont typeface="Arial" panose="020B0604020202020204" pitchFamily="34" charset="0"/>
              <a:buChar char="•"/>
            </a:pPr>
            <a:r>
              <a:rPr lang="en-CA" dirty="0"/>
              <a:t>Use a concentration room equipped with a lamp</a:t>
            </a:r>
          </a:p>
          <a:p>
            <a:pPr marL="285750" indent="-285750">
              <a:spcBef>
                <a:spcPts val="600"/>
              </a:spcBef>
              <a:buFont typeface="Arial" panose="020B0604020202020204" pitchFamily="34" charset="0"/>
              <a:buChar char="•"/>
            </a:pPr>
            <a:r>
              <a:rPr lang="en-CA" dirty="0"/>
              <a:t>Choose a workstation located in a darker area of the floor</a:t>
            </a:r>
          </a:p>
          <a:p>
            <a:pPr marL="285750" indent="-285750">
              <a:spcBef>
                <a:spcPts val="600"/>
              </a:spcBef>
              <a:buFont typeface="Arial" panose="020B0604020202020204" pitchFamily="34" charset="0"/>
              <a:buChar char="•"/>
            </a:pPr>
            <a:r>
              <a:rPr lang="en-CA" dirty="0"/>
              <a:t>Choose a workstation whose screen is not positioned in front of or behind a window</a:t>
            </a:r>
          </a:p>
          <a:p>
            <a:pPr marL="285750" indent="-285750">
              <a:spcBef>
                <a:spcPts val="600"/>
              </a:spcBef>
              <a:buFont typeface="Arial" panose="020B0604020202020204" pitchFamily="34" charset="0"/>
              <a:buChar char="•"/>
            </a:pPr>
            <a:r>
              <a:rPr lang="en-CA" dirty="0"/>
              <a:t>Adjust window blinds or shade</a:t>
            </a:r>
          </a:p>
        </p:txBody>
      </p:sp>
      <p:sp>
        <p:nvSpPr>
          <p:cNvPr id="5" name="Rectangle 4">
            <a:extLst>
              <a:ext uri="{FF2B5EF4-FFF2-40B4-BE49-F238E27FC236}">
                <a16:creationId xmlns:a16="http://schemas.microsoft.com/office/drawing/2014/main" id="{CDBE23A0-351C-57F8-798F-303C0501519F}"/>
              </a:ext>
            </a:extLst>
          </p:cNvPr>
          <p:cNvSpPr/>
          <p:nvPr/>
        </p:nvSpPr>
        <p:spPr>
          <a:xfrm>
            <a:off x="8931965" y="3541257"/>
            <a:ext cx="3260036" cy="14415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6" name="ZoneTexte 5">
            <a:extLst>
              <a:ext uri="{FF2B5EF4-FFF2-40B4-BE49-F238E27FC236}">
                <a16:creationId xmlns:a16="http://schemas.microsoft.com/office/drawing/2014/main" id="{E60177AA-35B6-1878-30EE-FD4DA517A584}"/>
              </a:ext>
            </a:extLst>
          </p:cNvPr>
          <p:cNvSpPr txBox="1"/>
          <p:nvPr/>
        </p:nvSpPr>
        <p:spPr>
          <a:xfrm>
            <a:off x="8931966" y="3658181"/>
            <a:ext cx="3260034" cy="1200329"/>
          </a:xfrm>
          <a:prstGeom prst="rect">
            <a:avLst/>
          </a:prstGeom>
          <a:noFill/>
        </p:spPr>
        <p:txBody>
          <a:bodyPr wrap="square" rtlCol="0">
            <a:spAutoFit/>
          </a:bodyPr>
          <a:lstStyle/>
          <a:p>
            <a:r>
              <a:rPr lang="fr-CA" b="1" dirty="0"/>
              <a:t>Note</a:t>
            </a:r>
          </a:p>
          <a:p>
            <a:r>
              <a:rPr lang="en-CA" dirty="0"/>
              <a:t>The lighting system is not modified as part of the project.</a:t>
            </a:r>
          </a:p>
        </p:txBody>
      </p:sp>
      <p:sp>
        <p:nvSpPr>
          <p:cNvPr id="7" name="Rectangle : coins arrondis 6">
            <a:extLst>
              <a:ext uri="{FF2B5EF4-FFF2-40B4-BE49-F238E27FC236}">
                <a16:creationId xmlns:a16="http://schemas.microsoft.com/office/drawing/2014/main" id="{67FC30C4-1FCD-F425-A602-A27E2A8D841E}"/>
              </a:ext>
            </a:extLst>
          </p:cNvPr>
          <p:cNvSpPr/>
          <p:nvPr/>
        </p:nvSpPr>
        <p:spPr>
          <a:xfrm>
            <a:off x="622057" y="5602920"/>
            <a:ext cx="9568069" cy="4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ZoneTexte 7">
            <a:extLst>
              <a:ext uri="{FF2B5EF4-FFF2-40B4-BE49-F238E27FC236}">
                <a16:creationId xmlns:a16="http://schemas.microsoft.com/office/drawing/2014/main" id="{B814ABFE-ED2D-0B1C-5EB2-DB02A4704AE5}"/>
              </a:ext>
            </a:extLst>
          </p:cNvPr>
          <p:cNvSpPr txBox="1"/>
          <p:nvPr/>
        </p:nvSpPr>
        <p:spPr>
          <a:xfrm>
            <a:off x="782187" y="5607292"/>
            <a:ext cx="10230678" cy="369332"/>
          </a:xfrm>
          <a:prstGeom prst="rect">
            <a:avLst/>
          </a:prstGeom>
          <a:noFill/>
        </p:spPr>
        <p:txBody>
          <a:bodyPr wrap="square" rtlCol="0">
            <a:spAutoFit/>
          </a:bodyPr>
          <a:lstStyle/>
          <a:p>
            <a:r>
              <a:rPr lang="fr-CA" dirty="0"/>
              <a:t>Focus room and focus </a:t>
            </a:r>
            <a:r>
              <a:rPr lang="fr-CA" dirty="0" err="1"/>
              <a:t>pod</a:t>
            </a:r>
            <a:r>
              <a:rPr lang="fr-CA" dirty="0"/>
              <a:t> </a:t>
            </a:r>
            <a:r>
              <a:rPr lang="fr-CA" dirty="0" err="1"/>
              <a:t>may</a:t>
            </a:r>
            <a:r>
              <a:rPr lang="fr-CA" dirty="0"/>
              <a:t> </a:t>
            </a:r>
            <a:r>
              <a:rPr lang="fr-CA" dirty="0" err="1"/>
              <a:t>be</a:t>
            </a:r>
            <a:r>
              <a:rPr lang="fr-CA" dirty="0"/>
              <a:t> </a:t>
            </a:r>
            <a:r>
              <a:rPr lang="fr-CA" dirty="0" err="1"/>
              <a:t>interesting</a:t>
            </a:r>
            <a:r>
              <a:rPr lang="fr-CA" dirty="0"/>
              <a:t> options.</a:t>
            </a:r>
            <a:endParaRPr lang="en-CA" dirty="0"/>
          </a:p>
        </p:txBody>
      </p:sp>
      <p:pic>
        <p:nvPicPr>
          <p:cNvPr id="9" name="Image 8">
            <a:extLst>
              <a:ext uri="{FF2B5EF4-FFF2-40B4-BE49-F238E27FC236}">
                <a16:creationId xmlns:a16="http://schemas.microsoft.com/office/drawing/2014/main" id="{F59F3785-5B15-8DD6-3679-C17631CBB536}"/>
              </a:ext>
            </a:extLst>
          </p:cNvPr>
          <p:cNvPicPr>
            <a:picLocks noChangeAspect="1"/>
          </p:cNvPicPr>
          <p:nvPr/>
        </p:nvPicPr>
        <p:blipFill>
          <a:blip r:embed="rId4"/>
          <a:stretch>
            <a:fillRect/>
          </a:stretch>
        </p:blipFill>
        <p:spPr>
          <a:xfrm>
            <a:off x="5124524" y="3263580"/>
            <a:ext cx="2635199" cy="2012166"/>
          </a:xfrm>
          <a:prstGeom prst="rect">
            <a:avLst/>
          </a:prstGeom>
        </p:spPr>
      </p:pic>
      <p:pic>
        <p:nvPicPr>
          <p:cNvPr id="10" name="Image 9">
            <a:extLst>
              <a:ext uri="{FF2B5EF4-FFF2-40B4-BE49-F238E27FC236}">
                <a16:creationId xmlns:a16="http://schemas.microsoft.com/office/drawing/2014/main" id="{1D2AF1C8-85DC-E099-222F-5EAA923909EC}"/>
              </a:ext>
            </a:extLst>
          </p:cNvPr>
          <p:cNvPicPr>
            <a:picLocks noChangeAspect="1"/>
          </p:cNvPicPr>
          <p:nvPr/>
        </p:nvPicPr>
        <p:blipFill>
          <a:blip r:embed="rId5"/>
          <a:stretch>
            <a:fillRect/>
          </a:stretch>
        </p:blipFill>
        <p:spPr>
          <a:xfrm>
            <a:off x="1464641" y="3396240"/>
            <a:ext cx="2719794" cy="2012166"/>
          </a:xfrm>
          <a:prstGeom prst="rect">
            <a:avLst/>
          </a:prstGeom>
        </p:spPr>
      </p:pic>
    </p:spTree>
    <p:extLst>
      <p:ext uri="{BB962C8B-B14F-4D97-AF65-F5344CB8AC3E}">
        <p14:creationId xmlns:p14="http://schemas.microsoft.com/office/powerpoint/2010/main" val="214122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C287C46-3652-C060-42F6-50884D889DF7}"/>
              </a:ext>
              <a:ext uri="{C183D7F6-B498-43B3-948B-1728B52AA6E4}">
                <adec:decorative xmlns:adec="http://schemas.microsoft.com/office/drawing/2017/decorative" val="1"/>
              </a:ext>
            </a:extLst>
          </p:cNvPr>
          <p:cNvSpPr txBox="1">
            <a:spLocks/>
          </p:cNvSpPr>
          <p:nvPr/>
        </p:nvSpPr>
        <p:spPr>
          <a:xfrm>
            <a:off x="622057" y="212197"/>
            <a:ext cx="2573108" cy="319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fr-CA" sz="2000" dirty="0">
                <a:solidFill>
                  <a:schemeClr val="bg1"/>
                </a:solidFill>
                <a:ea typeface="+mn-ea"/>
              </a:rPr>
              <a:t>GETTING READY</a:t>
            </a:r>
            <a:endParaRPr lang="en-CA" sz="2000" dirty="0">
              <a:solidFill>
                <a:schemeClr val="bg1"/>
              </a:solidFill>
              <a:ea typeface="+mn-ea"/>
            </a:endParaRPr>
          </a:p>
        </p:txBody>
      </p:sp>
      <p:sp>
        <p:nvSpPr>
          <p:cNvPr id="3" name="Rectangle 2">
            <a:extLst>
              <a:ext uri="{FF2B5EF4-FFF2-40B4-BE49-F238E27FC236}">
                <a16:creationId xmlns:a16="http://schemas.microsoft.com/office/drawing/2014/main" id="{462AB89C-5C60-F514-7F62-BB85882DB24D}"/>
              </a:ext>
              <a:ext uri="{C183D7F6-B498-43B3-948B-1728B52AA6E4}">
                <adec:decorative xmlns:adec="http://schemas.microsoft.com/office/drawing/2017/decorative" val="1"/>
              </a:ext>
            </a:extLst>
          </p:cNvPr>
          <p:cNvSpPr/>
          <p:nvPr/>
        </p:nvSpPr>
        <p:spPr>
          <a:xfrm>
            <a:off x="0" y="-1"/>
            <a:ext cx="12192000" cy="75303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17C83BE0-9C64-3281-F481-AB89FA0E8D43}"/>
              </a:ext>
            </a:extLst>
          </p:cNvPr>
          <p:cNvSpPr txBox="1">
            <a:spLocks noGrp="1"/>
          </p:cNvSpPr>
          <p:nvPr>
            <p:ph type="title" idx="4294967295"/>
          </p:nvPr>
        </p:nvSpPr>
        <p:spPr>
          <a:xfrm>
            <a:off x="86576" y="58165"/>
            <a:ext cx="9381428" cy="6243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a:solidFill>
                  <a:schemeClr val="bg1"/>
                </a:solidFill>
                <a:ea typeface="+mn-ea"/>
              </a:rPr>
              <a:t>Options for sound hypersensitivity</a:t>
            </a:r>
            <a:endParaRPr lang="en-CA" sz="3200" dirty="0">
              <a:solidFill>
                <a:schemeClr val="bg1"/>
              </a:solidFill>
              <a:ea typeface="+mn-ea"/>
            </a:endParaRPr>
          </a:p>
        </p:txBody>
      </p:sp>
      <p:pic>
        <p:nvPicPr>
          <p:cNvPr id="12" name="Content Placeholder 10">
            <a:extLst>
              <a:ext uri="{FF2B5EF4-FFF2-40B4-BE49-F238E27FC236}">
                <a16:creationId xmlns:a16="http://schemas.microsoft.com/office/drawing/2014/main" id="{D7C98D77-3FD4-79DC-AD8F-7E061ADA68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6" name="ZoneTexte 5">
            <a:extLst>
              <a:ext uri="{FF2B5EF4-FFF2-40B4-BE49-F238E27FC236}">
                <a16:creationId xmlns:a16="http://schemas.microsoft.com/office/drawing/2014/main" id="{986A7B26-1911-64F7-BAB9-30437156C53E}"/>
              </a:ext>
            </a:extLst>
          </p:cNvPr>
          <p:cNvSpPr txBox="1"/>
          <p:nvPr/>
        </p:nvSpPr>
        <p:spPr>
          <a:xfrm>
            <a:off x="260497" y="983259"/>
            <a:ext cx="7438122" cy="2693045"/>
          </a:xfrm>
          <a:prstGeom prst="rect">
            <a:avLst/>
          </a:prstGeom>
          <a:noFill/>
        </p:spPr>
        <p:txBody>
          <a:bodyPr wrap="square">
            <a:spAutoFit/>
          </a:bodyPr>
          <a:lstStyle/>
          <a:p>
            <a:pPr>
              <a:spcBef>
                <a:spcPts val="600"/>
              </a:spcBef>
            </a:pPr>
            <a:r>
              <a:rPr lang="en-CA" dirty="0"/>
              <a:t>It may be hypersensitivity to high noise levels in the workplace, related to employee traffic, discussions or office equipment, which cause difficulties in concentrating.</a:t>
            </a:r>
          </a:p>
          <a:p>
            <a:pPr>
              <a:spcBef>
                <a:spcPts val="600"/>
              </a:spcBef>
            </a:pPr>
            <a:r>
              <a:rPr lang="en-CA" dirty="0"/>
              <a:t>Employees can:</a:t>
            </a:r>
          </a:p>
          <a:p>
            <a:pPr marL="285750" indent="-285750">
              <a:spcBef>
                <a:spcPts val="600"/>
              </a:spcBef>
              <a:buFont typeface="Arial" panose="020B0604020202020204" pitchFamily="34" charset="0"/>
              <a:buChar char="•"/>
            </a:pPr>
            <a:r>
              <a:rPr lang="en-CA" dirty="0"/>
              <a:t>Set up a workstation in the quiet area of the floor</a:t>
            </a:r>
          </a:p>
          <a:p>
            <a:pPr marL="285750" indent="-285750">
              <a:spcBef>
                <a:spcPts val="600"/>
              </a:spcBef>
              <a:buFont typeface="Arial" panose="020B0604020202020204" pitchFamily="34" charset="0"/>
              <a:buChar char="•"/>
            </a:pPr>
            <a:r>
              <a:rPr lang="en-CA" dirty="0"/>
              <a:t>Choose a workstation in the study room</a:t>
            </a:r>
          </a:p>
          <a:p>
            <a:pPr marL="285750" indent="-285750">
              <a:spcBef>
                <a:spcPts val="600"/>
              </a:spcBef>
              <a:buFont typeface="Arial" panose="020B0604020202020204" pitchFamily="34" charset="0"/>
              <a:buChar char="•"/>
            </a:pPr>
            <a:r>
              <a:rPr lang="en-CA" dirty="0"/>
              <a:t>Move to a concentration room</a:t>
            </a:r>
          </a:p>
          <a:p>
            <a:pPr marL="285750" indent="-285750">
              <a:spcBef>
                <a:spcPts val="600"/>
              </a:spcBef>
              <a:buFont typeface="Arial" panose="020B0604020202020204" pitchFamily="34" charset="0"/>
              <a:buChar char="•"/>
            </a:pPr>
            <a:r>
              <a:rPr lang="en-CA" dirty="0"/>
              <a:t>Use noise-cancelling headphones</a:t>
            </a:r>
          </a:p>
        </p:txBody>
      </p:sp>
      <p:sp>
        <p:nvSpPr>
          <p:cNvPr id="7" name="Rectangle : coins arrondis 6">
            <a:extLst>
              <a:ext uri="{FF2B5EF4-FFF2-40B4-BE49-F238E27FC236}">
                <a16:creationId xmlns:a16="http://schemas.microsoft.com/office/drawing/2014/main" id="{248F3D6D-BC1A-1ACA-EEDC-47FBEB54762B}"/>
              </a:ext>
            </a:extLst>
          </p:cNvPr>
          <p:cNvSpPr/>
          <p:nvPr/>
        </p:nvSpPr>
        <p:spPr>
          <a:xfrm>
            <a:off x="260497" y="4530743"/>
            <a:ext cx="10407503" cy="965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Image 7">
            <a:extLst>
              <a:ext uri="{FF2B5EF4-FFF2-40B4-BE49-F238E27FC236}">
                <a16:creationId xmlns:a16="http://schemas.microsoft.com/office/drawing/2014/main" id="{039562D2-0F19-2AE5-3F86-C947117015D4}"/>
              </a:ext>
            </a:extLst>
          </p:cNvPr>
          <p:cNvPicPr>
            <a:picLocks noChangeAspect="1"/>
          </p:cNvPicPr>
          <p:nvPr/>
        </p:nvPicPr>
        <p:blipFill rotWithShape="1">
          <a:blip r:embed="rId4"/>
          <a:srcRect l="11282" t="6560" r="5643"/>
          <a:stretch/>
        </p:blipFill>
        <p:spPr>
          <a:xfrm>
            <a:off x="7265815" y="1300325"/>
            <a:ext cx="3710745" cy="3090151"/>
          </a:xfrm>
          <a:prstGeom prst="rect">
            <a:avLst/>
          </a:prstGeom>
        </p:spPr>
      </p:pic>
      <p:sp>
        <p:nvSpPr>
          <p:cNvPr id="9" name="ZoneTexte 8">
            <a:extLst>
              <a:ext uri="{FF2B5EF4-FFF2-40B4-BE49-F238E27FC236}">
                <a16:creationId xmlns:a16="http://schemas.microsoft.com/office/drawing/2014/main" id="{5D6A26C2-D3DE-EE05-D345-A1D146696DAA}"/>
              </a:ext>
            </a:extLst>
          </p:cNvPr>
          <p:cNvSpPr txBox="1"/>
          <p:nvPr/>
        </p:nvSpPr>
        <p:spPr>
          <a:xfrm>
            <a:off x="393018" y="4690199"/>
            <a:ext cx="9934739" cy="646331"/>
          </a:xfrm>
          <a:prstGeom prst="rect">
            <a:avLst/>
          </a:prstGeom>
          <a:noFill/>
        </p:spPr>
        <p:txBody>
          <a:bodyPr wrap="square" rtlCol="0">
            <a:spAutoFit/>
          </a:bodyPr>
          <a:lstStyle/>
          <a:p>
            <a:r>
              <a:rPr lang="en-CA" dirty="0"/>
              <a:t>The study room is a room of absolute tranquility. It's ideal for work requiring a high level of concentration.</a:t>
            </a:r>
          </a:p>
        </p:txBody>
      </p:sp>
    </p:spTree>
    <p:extLst>
      <p:ext uri="{BB962C8B-B14F-4D97-AF65-F5344CB8AC3E}">
        <p14:creationId xmlns:p14="http://schemas.microsoft.com/office/powerpoint/2010/main" val="120569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C3C8-8CC6-4BF9-B9F0-0B29F37F2A1C}"/>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le 1">
            <a:extLst>
              <a:ext uri="{FF2B5EF4-FFF2-40B4-BE49-F238E27FC236}">
                <a16:creationId xmlns:a16="http://schemas.microsoft.com/office/drawing/2014/main" id="{7848FF00-1347-4DA1-9437-1B4A0F154B78}"/>
              </a:ext>
            </a:extLst>
          </p:cNvPr>
          <p:cNvSpPr>
            <a:spLocks noGrp="1"/>
          </p:cNvSpPr>
          <p:nvPr>
            <p:ph type="title" idx="4294967295"/>
          </p:nvPr>
        </p:nvSpPr>
        <p:spPr>
          <a:xfrm>
            <a:off x="206499" y="36753"/>
            <a:ext cx="10326821"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ts val="2400"/>
              </a:lnSpc>
              <a:spcBef>
                <a:spcPts val="1000"/>
              </a:spcBef>
              <a:buFont typeface="Arial" panose="020B0604020202020204" pitchFamily="34" charset="0"/>
            </a:pPr>
            <a:r>
              <a:rPr lang="en-CA" sz="3200" dirty="0">
                <a:solidFill>
                  <a:schemeClr val="bg1"/>
                </a:solidFill>
                <a:ea typeface="+mn-ea"/>
              </a:rPr>
              <a:t>Mental health, physical health and maternity needs</a:t>
            </a:r>
          </a:p>
        </p:txBody>
      </p:sp>
      <p:pic>
        <p:nvPicPr>
          <p:cNvPr id="7" name="Content Placeholder 10">
            <a:extLst>
              <a:ext uri="{FF2B5EF4-FFF2-40B4-BE49-F238E27FC236}">
                <a16:creationId xmlns:a16="http://schemas.microsoft.com/office/drawing/2014/main" id="{4764C197-A1C5-4D1B-9772-6248B9F555B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pic>
        <p:nvPicPr>
          <p:cNvPr id="11" name="Image 9">
            <a:extLst>
              <a:ext uri="{FF2B5EF4-FFF2-40B4-BE49-F238E27FC236}">
                <a16:creationId xmlns:a16="http://schemas.microsoft.com/office/drawing/2014/main" id="{4BE59BA4-5D6C-4A38-8A73-5686AAF2BAF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4"/>
          <a:stretch/>
        </p:blipFill>
        <p:spPr>
          <a:xfrm>
            <a:off x="206500" y="9121734"/>
            <a:ext cx="12196141" cy="53485"/>
          </a:xfrm>
          <a:prstGeom prst="rect">
            <a:avLst/>
          </a:prstGeom>
        </p:spPr>
      </p:pic>
      <p:sp>
        <p:nvSpPr>
          <p:cNvPr id="9" name="TextBox 8">
            <a:extLst>
              <a:ext uri="{FF2B5EF4-FFF2-40B4-BE49-F238E27FC236}">
                <a16:creationId xmlns:a16="http://schemas.microsoft.com/office/drawing/2014/main" id="{92961367-DDD3-8A64-C952-5C76064AAD47}"/>
              </a:ext>
            </a:extLst>
          </p:cNvPr>
          <p:cNvSpPr txBox="1"/>
          <p:nvPr/>
        </p:nvSpPr>
        <p:spPr>
          <a:xfrm>
            <a:off x="170932" y="875461"/>
            <a:ext cx="6696212" cy="5047536"/>
          </a:xfrm>
          <a:prstGeom prst="rect">
            <a:avLst/>
          </a:prstGeom>
          <a:noFill/>
        </p:spPr>
        <p:txBody>
          <a:bodyPr wrap="square">
            <a:spAutoFit/>
          </a:bodyPr>
          <a:lstStyle/>
          <a:p>
            <a:pPr>
              <a:spcBef>
                <a:spcPts val="1200"/>
              </a:spcBef>
            </a:pPr>
            <a:r>
              <a:rPr lang="en-CA" sz="1800" b="1" dirty="0">
                <a:latin typeface="Avenir Next LT Pro" panose="020B0504020202020204" pitchFamily="34" charset="0"/>
              </a:rPr>
              <a:t>Wellness rooms are available to staff </a:t>
            </a:r>
          </a:p>
          <a:p>
            <a:pPr>
              <a:spcBef>
                <a:spcPts val="1200"/>
              </a:spcBef>
            </a:pPr>
            <a:r>
              <a:rPr lang="en-CA" sz="1800" b="1" dirty="0">
                <a:latin typeface="Avenir Next LT Pro" panose="020B0504020202020204" pitchFamily="34" charset="0"/>
              </a:rPr>
              <a:t>Features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Different look and feel from the rest of the workplace</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Comfortable</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Designed to create a sense of isolation in an over-stimulating environment</a:t>
            </a:r>
          </a:p>
          <a:p>
            <a:pPr>
              <a:spcBef>
                <a:spcPts val="1200"/>
              </a:spcBef>
            </a:pPr>
            <a:r>
              <a:rPr lang="en-CA" sz="1800" b="1" dirty="0">
                <a:latin typeface="Avenir Next LT Pro" panose="020B0504020202020204" pitchFamily="34" charset="0"/>
              </a:rPr>
              <a:t>Possible uses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Quiet reflection</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Meditation</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Relaxation exercises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Listening to music</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Breastfeeding</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Sensory relief</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Spiritual practices</a:t>
            </a:r>
            <a:endParaRPr lang="en-CA" dirty="0"/>
          </a:p>
        </p:txBody>
      </p:sp>
      <p:pic>
        <p:nvPicPr>
          <p:cNvPr id="3" name="Image 2">
            <a:extLst>
              <a:ext uri="{FF2B5EF4-FFF2-40B4-BE49-F238E27FC236}">
                <a16:creationId xmlns:a16="http://schemas.microsoft.com/office/drawing/2014/main" id="{BD5107AC-37EC-9F5F-810C-C0EDE1A7C8DF}"/>
              </a:ext>
            </a:extLst>
          </p:cNvPr>
          <p:cNvPicPr>
            <a:picLocks noChangeAspect="1"/>
          </p:cNvPicPr>
          <p:nvPr/>
        </p:nvPicPr>
        <p:blipFill rotWithShape="1">
          <a:blip r:embed="rId5"/>
          <a:srcRect l="7925" t="39834" r="5392"/>
          <a:stretch/>
        </p:blipFill>
        <p:spPr>
          <a:xfrm>
            <a:off x="7389918" y="1013791"/>
            <a:ext cx="2960029" cy="2429754"/>
          </a:xfrm>
          <a:prstGeom prst="rect">
            <a:avLst/>
          </a:prstGeom>
        </p:spPr>
      </p:pic>
      <p:pic>
        <p:nvPicPr>
          <p:cNvPr id="5" name="Image 4">
            <a:extLst>
              <a:ext uri="{FF2B5EF4-FFF2-40B4-BE49-F238E27FC236}">
                <a16:creationId xmlns:a16="http://schemas.microsoft.com/office/drawing/2014/main" id="{A20CC326-0938-C22C-FEBF-B3ACC68D6237}"/>
              </a:ext>
            </a:extLst>
          </p:cNvPr>
          <p:cNvPicPr>
            <a:picLocks noChangeAspect="1"/>
          </p:cNvPicPr>
          <p:nvPr/>
        </p:nvPicPr>
        <p:blipFill rotWithShape="1">
          <a:blip r:embed="rId6"/>
          <a:srcRect l="10829" t="35342" r="10749"/>
          <a:stretch/>
        </p:blipFill>
        <p:spPr>
          <a:xfrm>
            <a:off x="9284979" y="3719874"/>
            <a:ext cx="2700521" cy="2142693"/>
          </a:xfrm>
          <a:prstGeom prst="rect">
            <a:avLst/>
          </a:prstGeom>
        </p:spPr>
      </p:pic>
    </p:spTree>
    <p:extLst>
      <p:ext uri="{BB962C8B-B14F-4D97-AF65-F5344CB8AC3E}">
        <p14:creationId xmlns:p14="http://schemas.microsoft.com/office/powerpoint/2010/main" val="3951751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C3C8-8CC6-4BF9-B9F0-0B29F37F2A1C}"/>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174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le 1">
            <a:extLst>
              <a:ext uri="{FF2B5EF4-FFF2-40B4-BE49-F238E27FC236}">
                <a16:creationId xmlns:a16="http://schemas.microsoft.com/office/drawing/2014/main" id="{7848FF00-1347-4DA1-9437-1B4A0F154B78}"/>
              </a:ext>
            </a:extLst>
          </p:cNvPr>
          <p:cNvSpPr>
            <a:spLocks noGrp="1"/>
          </p:cNvSpPr>
          <p:nvPr>
            <p:ph type="title" idx="4294967295"/>
          </p:nvPr>
        </p:nvSpPr>
        <p:spPr>
          <a:xfrm>
            <a:off x="206499" y="36753"/>
            <a:ext cx="10326821"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ts val="2400"/>
              </a:lnSpc>
              <a:spcBef>
                <a:spcPts val="1000"/>
              </a:spcBef>
              <a:buFont typeface="Arial" panose="020B0604020202020204" pitchFamily="34" charset="0"/>
            </a:pPr>
            <a:r>
              <a:rPr lang="en-CA" sz="3200" dirty="0">
                <a:solidFill>
                  <a:schemeClr val="bg1"/>
                </a:solidFill>
                <a:ea typeface="+mn-ea"/>
              </a:rPr>
              <a:t>Indigenous-inspired design</a:t>
            </a:r>
          </a:p>
        </p:txBody>
      </p:sp>
      <p:pic>
        <p:nvPicPr>
          <p:cNvPr id="7" name="Content Placeholder 10">
            <a:extLst>
              <a:ext uri="{FF2B5EF4-FFF2-40B4-BE49-F238E27FC236}">
                <a16:creationId xmlns:a16="http://schemas.microsoft.com/office/drawing/2014/main" id="{4764C197-A1C5-4D1B-9772-6248B9F555B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pic>
        <p:nvPicPr>
          <p:cNvPr id="11" name="Image 9">
            <a:extLst>
              <a:ext uri="{FF2B5EF4-FFF2-40B4-BE49-F238E27FC236}">
                <a16:creationId xmlns:a16="http://schemas.microsoft.com/office/drawing/2014/main" id="{4BE59BA4-5D6C-4A38-8A73-5686AAF2BAF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4"/>
          <a:stretch/>
        </p:blipFill>
        <p:spPr>
          <a:xfrm>
            <a:off x="206500" y="9121734"/>
            <a:ext cx="12196141" cy="53485"/>
          </a:xfrm>
          <a:prstGeom prst="rect">
            <a:avLst/>
          </a:prstGeom>
        </p:spPr>
      </p:pic>
      <p:sp>
        <p:nvSpPr>
          <p:cNvPr id="9" name="TextBox 8">
            <a:extLst>
              <a:ext uri="{FF2B5EF4-FFF2-40B4-BE49-F238E27FC236}">
                <a16:creationId xmlns:a16="http://schemas.microsoft.com/office/drawing/2014/main" id="{92961367-DDD3-8A64-C952-5C76064AAD47}"/>
              </a:ext>
            </a:extLst>
          </p:cNvPr>
          <p:cNvSpPr txBox="1"/>
          <p:nvPr/>
        </p:nvSpPr>
        <p:spPr>
          <a:xfrm>
            <a:off x="170932" y="875461"/>
            <a:ext cx="6696212" cy="4770537"/>
          </a:xfrm>
          <a:prstGeom prst="rect">
            <a:avLst/>
          </a:prstGeom>
          <a:noFill/>
        </p:spPr>
        <p:txBody>
          <a:bodyPr wrap="square">
            <a:spAutoFit/>
          </a:bodyPr>
          <a:lstStyle/>
          <a:p>
            <a:pPr>
              <a:spcBef>
                <a:spcPts val="1200"/>
              </a:spcBef>
            </a:pPr>
            <a:r>
              <a:rPr lang="en-CA" sz="1800" b="1" dirty="0">
                <a:latin typeface="Avenir Next LT Pro" panose="020B0504020202020204" pitchFamily="34" charset="0"/>
              </a:rPr>
              <a:t>Nature</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Inclusion of natural elements (biophilia)</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Optimizing natural light, views and links with the environment</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Murals </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Choice of colors and materials</a:t>
            </a:r>
          </a:p>
          <a:p>
            <a:pPr>
              <a:spcBef>
                <a:spcPts val="1200"/>
              </a:spcBef>
            </a:pPr>
            <a:r>
              <a:rPr lang="en-CA" sz="1800" b="1" dirty="0">
                <a:latin typeface="Avenir Next LT Pro" panose="020B0504020202020204" pitchFamily="34" charset="0"/>
              </a:rPr>
              <a:t>Sustainability</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Reuse of existing functional furniture and equipment</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Recycling and proper disposal of renovation waste</a:t>
            </a:r>
          </a:p>
          <a:p>
            <a:pPr>
              <a:spcBef>
                <a:spcPts val="1200"/>
              </a:spcBef>
            </a:pPr>
            <a:r>
              <a:rPr lang="en-CA" sz="1800" b="1" dirty="0">
                <a:latin typeface="Avenir Next LT Pro" panose="020B0504020202020204" pitchFamily="34" charset="0"/>
              </a:rPr>
              <a:t>Art</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Possibility of installing indigenous artworks*</a:t>
            </a:r>
          </a:p>
          <a:p>
            <a:pPr>
              <a:spcBef>
                <a:spcPts val="1200"/>
              </a:spcBef>
            </a:pPr>
            <a:r>
              <a:rPr lang="en-CA" b="1" dirty="0">
                <a:latin typeface="Avenir Next LT Pro" panose="020B0504020202020204" pitchFamily="34" charset="0"/>
              </a:rPr>
              <a:t>Land Acknowledgement</a:t>
            </a:r>
            <a:endParaRPr lang="en-CA" sz="1800" b="1" dirty="0">
              <a:latin typeface="Avenir Next LT Pro" panose="020B0504020202020204" pitchFamily="34" charset="0"/>
            </a:endParaRPr>
          </a:p>
          <a:p>
            <a:pPr marL="285750" indent="-285750">
              <a:spcBef>
                <a:spcPts val="600"/>
              </a:spcBef>
              <a:buFont typeface="Arial" panose="020B0604020202020204" pitchFamily="34" charset="0"/>
              <a:buChar char="•"/>
            </a:pPr>
            <a:r>
              <a:rPr lang="en-CA" dirty="0">
                <a:latin typeface="Avenir Next LT Pro" panose="020B0504020202020204" pitchFamily="34" charset="0"/>
              </a:rPr>
              <a:t>Installation of permanent land acknowledgement**</a:t>
            </a:r>
            <a:endParaRPr lang="en-CA" sz="1800" dirty="0">
              <a:latin typeface="Avenir Next LT Pro" panose="020B0504020202020204" pitchFamily="34" charset="0"/>
            </a:endParaRPr>
          </a:p>
        </p:txBody>
      </p:sp>
      <p:pic>
        <p:nvPicPr>
          <p:cNvPr id="6" name="Image 5">
            <a:extLst>
              <a:ext uri="{FF2B5EF4-FFF2-40B4-BE49-F238E27FC236}">
                <a16:creationId xmlns:a16="http://schemas.microsoft.com/office/drawing/2014/main" id="{DEF624AB-E2B4-66CF-F3B1-BC3DC9FBF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266" y="3270738"/>
            <a:ext cx="4054196" cy="2384983"/>
          </a:xfrm>
          <a:prstGeom prst="rect">
            <a:avLst/>
          </a:prstGeom>
        </p:spPr>
      </p:pic>
      <p:pic>
        <p:nvPicPr>
          <p:cNvPr id="8" name="Image 7">
            <a:extLst>
              <a:ext uri="{FF2B5EF4-FFF2-40B4-BE49-F238E27FC236}">
                <a16:creationId xmlns:a16="http://schemas.microsoft.com/office/drawing/2014/main" id="{24068E14-7178-4DEB-8559-5811E5280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0" y="772788"/>
            <a:ext cx="4057912" cy="2447537"/>
          </a:xfrm>
          <a:prstGeom prst="rect">
            <a:avLst/>
          </a:prstGeom>
        </p:spPr>
      </p:pic>
      <p:sp>
        <p:nvSpPr>
          <p:cNvPr id="10" name="ZoneTexte 9">
            <a:extLst>
              <a:ext uri="{FF2B5EF4-FFF2-40B4-BE49-F238E27FC236}">
                <a16:creationId xmlns:a16="http://schemas.microsoft.com/office/drawing/2014/main" id="{040FC475-78C9-7BA9-1ED5-873B147CA896}"/>
              </a:ext>
            </a:extLst>
          </p:cNvPr>
          <p:cNvSpPr txBox="1"/>
          <p:nvPr/>
        </p:nvSpPr>
        <p:spPr>
          <a:xfrm>
            <a:off x="8055551" y="5718275"/>
            <a:ext cx="3847698" cy="430887"/>
          </a:xfrm>
          <a:prstGeom prst="rect">
            <a:avLst/>
          </a:prstGeom>
          <a:noFill/>
        </p:spPr>
        <p:txBody>
          <a:bodyPr wrap="square" rtlCol="0">
            <a:spAutoFit/>
          </a:bodyPr>
          <a:lstStyle/>
          <a:p>
            <a:r>
              <a:rPr lang="en-CA" sz="1050" i="1" dirty="0"/>
              <a:t>Example of integration of biophilic elements and example of a mural.</a:t>
            </a:r>
          </a:p>
        </p:txBody>
      </p:sp>
    </p:spTree>
    <p:extLst>
      <p:ext uri="{BB962C8B-B14F-4D97-AF65-F5344CB8AC3E}">
        <p14:creationId xmlns:p14="http://schemas.microsoft.com/office/powerpoint/2010/main" val="347297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CD43C08-8E61-023B-5A53-0D8AC1237F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05644" y="3346320"/>
            <a:ext cx="2140866" cy="1985841"/>
          </a:xfrm>
          <a:prstGeom prst="rect">
            <a:avLst/>
          </a:prstGeom>
        </p:spPr>
      </p:pic>
      <p:pic>
        <p:nvPicPr>
          <p:cNvPr id="4" name="Picture 18">
            <a:extLst>
              <a:ext uri="{FF2B5EF4-FFF2-40B4-BE49-F238E27FC236}">
                <a16:creationId xmlns:a16="http://schemas.microsoft.com/office/drawing/2014/main" id="{FDA3F9CB-203E-98D8-E4EC-FF3ED514E7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960" y="3112587"/>
            <a:ext cx="1111282" cy="2231171"/>
          </a:xfrm>
          <a:prstGeom prst="rect">
            <a:avLst/>
          </a:prstGeom>
        </p:spPr>
      </p:pic>
      <p:pic>
        <p:nvPicPr>
          <p:cNvPr id="5" name="Picture 4">
            <a:extLst>
              <a:ext uri="{FF2B5EF4-FFF2-40B4-BE49-F238E27FC236}">
                <a16:creationId xmlns:a16="http://schemas.microsoft.com/office/drawing/2014/main" id="{AA7FCCFB-37DF-777B-77E7-2709BC82C3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82193" y="1038152"/>
            <a:ext cx="1858421" cy="1734288"/>
          </a:xfrm>
          <a:prstGeom prst="rect">
            <a:avLst/>
          </a:prstGeom>
        </p:spPr>
      </p:pic>
      <p:pic>
        <p:nvPicPr>
          <p:cNvPr id="6" name="Picture 22">
            <a:extLst>
              <a:ext uri="{FF2B5EF4-FFF2-40B4-BE49-F238E27FC236}">
                <a16:creationId xmlns:a16="http://schemas.microsoft.com/office/drawing/2014/main" id="{D3448F0C-7252-99A0-39EE-B4AECD2CC9B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49993" y="917869"/>
            <a:ext cx="2055651" cy="1716565"/>
          </a:xfrm>
          <a:prstGeom prst="rect">
            <a:avLst/>
          </a:prstGeom>
        </p:spPr>
      </p:pic>
      <p:pic>
        <p:nvPicPr>
          <p:cNvPr id="7" name="Picture 6">
            <a:extLst>
              <a:ext uri="{FF2B5EF4-FFF2-40B4-BE49-F238E27FC236}">
                <a16:creationId xmlns:a16="http://schemas.microsoft.com/office/drawing/2014/main" id="{8AC209E2-5CBA-A35A-55A1-84979AE4ACBD}"/>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691501" y="3855878"/>
            <a:ext cx="2683648" cy="1384091"/>
          </a:xfrm>
          <a:prstGeom prst="rect">
            <a:avLst/>
          </a:prstGeom>
        </p:spPr>
      </p:pic>
      <p:pic>
        <p:nvPicPr>
          <p:cNvPr id="8" name="Picture 24">
            <a:extLst>
              <a:ext uri="{FF2B5EF4-FFF2-40B4-BE49-F238E27FC236}">
                <a16:creationId xmlns:a16="http://schemas.microsoft.com/office/drawing/2014/main" id="{A71F8058-8562-7D26-EF58-75A54D7647E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962629" y="3596902"/>
            <a:ext cx="1858017" cy="1902044"/>
          </a:xfrm>
          <a:prstGeom prst="rect">
            <a:avLst/>
          </a:prstGeom>
        </p:spPr>
      </p:pic>
      <p:pic>
        <p:nvPicPr>
          <p:cNvPr id="9" name="Picture 16">
            <a:extLst>
              <a:ext uri="{FF2B5EF4-FFF2-40B4-BE49-F238E27FC236}">
                <a16:creationId xmlns:a16="http://schemas.microsoft.com/office/drawing/2014/main" id="{A95EAE85-D8C2-C75E-0FA0-58C00AE737B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411789" y="1071367"/>
            <a:ext cx="2268041" cy="1596167"/>
          </a:xfrm>
          <a:prstGeom prst="rect">
            <a:avLst/>
          </a:prstGeom>
        </p:spPr>
      </p:pic>
      <p:pic>
        <p:nvPicPr>
          <p:cNvPr id="10" name="Picture 20">
            <a:extLst>
              <a:ext uri="{FF2B5EF4-FFF2-40B4-BE49-F238E27FC236}">
                <a16:creationId xmlns:a16="http://schemas.microsoft.com/office/drawing/2014/main" id="{F1C964A3-6D5E-918D-593D-0F180F55288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20481" y="3323296"/>
            <a:ext cx="1926994" cy="2120652"/>
          </a:xfrm>
          <a:prstGeom prst="rect">
            <a:avLst/>
          </a:prstGeom>
        </p:spPr>
      </p:pic>
      <p:pic>
        <p:nvPicPr>
          <p:cNvPr id="11" name="Picture 8">
            <a:extLst>
              <a:ext uri="{FF2B5EF4-FFF2-40B4-BE49-F238E27FC236}">
                <a16:creationId xmlns:a16="http://schemas.microsoft.com/office/drawing/2014/main" id="{8307C87F-D59E-0916-DD12-A2FE86D67A1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117"/>
          <a:stretch/>
        </p:blipFill>
        <p:spPr>
          <a:xfrm>
            <a:off x="4721679" y="975748"/>
            <a:ext cx="2195181" cy="1876852"/>
          </a:xfrm>
          <a:prstGeom prst="rect">
            <a:avLst/>
          </a:prstGeom>
        </p:spPr>
      </p:pic>
      <p:pic>
        <p:nvPicPr>
          <p:cNvPr id="12" name="Picture 26">
            <a:extLst>
              <a:ext uri="{FF2B5EF4-FFF2-40B4-BE49-F238E27FC236}">
                <a16:creationId xmlns:a16="http://schemas.microsoft.com/office/drawing/2014/main" id="{0893A3F1-0511-61A9-A009-B36C226B95E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069074" y="790808"/>
            <a:ext cx="2055651" cy="2049790"/>
          </a:xfrm>
          <a:prstGeom prst="rect">
            <a:avLst/>
          </a:prstGeom>
        </p:spPr>
      </p:pic>
      <p:sp>
        <p:nvSpPr>
          <p:cNvPr id="13" name="Rectangle 12">
            <a:extLst>
              <a:ext uri="{FF2B5EF4-FFF2-40B4-BE49-F238E27FC236}">
                <a16:creationId xmlns:a16="http://schemas.microsoft.com/office/drawing/2014/main" id="{CF7DBE81-5330-3862-DBE5-9A98EADEDFD6}"/>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itle 1">
            <a:extLst>
              <a:ext uri="{FF2B5EF4-FFF2-40B4-BE49-F238E27FC236}">
                <a16:creationId xmlns:a16="http://schemas.microsoft.com/office/drawing/2014/main" id="{4AD3C163-FF06-875E-A410-724A7D818BF2}"/>
              </a:ext>
            </a:extLst>
          </p:cNvPr>
          <p:cNvSpPr txBox="1">
            <a:spLocks/>
          </p:cNvSpPr>
          <p:nvPr/>
        </p:nvSpPr>
        <p:spPr>
          <a:xfrm>
            <a:off x="79692" y="67142"/>
            <a:ext cx="11985500"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CA" dirty="0">
                <a:solidFill>
                  <a:schemeClr val="bg1"/>
                </a:solidFill>
                <a:latin typeface="Arial"/>
                <a:cs typeface="Arial"/>
              </a:rPr>
              <a:t>Annex: GC Workplace Design – Individual Workpoints</a:t>
            </a:r>
          </a:p>
        </p:txBody>
      </p:sp>
      <p:pic>
        <p:nvPicPr>
          <p:cNvPr id="15" name="Content Placeholder 10">
            <a:extLst>
              <a:ext uri="{FF2B5EF4-FFF2-40B4-BE49-F238E27FC236}">
                <a16:creationId xmlns:a16="http://schemas.microsoft.com/office/drawing/2014/main" id="{6ED7416B-1E77-EF51-4470-27A37C062DEF}"/>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2" name="ZoneTexte 1">
            <a:extLst>
              <a:ext uri="{FF2B5EF4-FFF2-40B4-BE49-F238E27FC236}">
                <a16:creationId xmlns:a16="http://schemas.microsoft.com/office/drawing/2014/main" id="{C7011CF1-6CD8-67EE-111D-AE532E250818}"/>
              </a:ext>
            </a:extLst>
          </p:cNvPr>
          <p:cNvSpPr txBox="1"/>
          <p:nvPr/>
        </p:nvSpPr>
        <p:spPr>
          <a:xfrm>
            <a:off x="7239146" y="5355356"/>
            <a:ext cx="1769284"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Workstation</a:t>
            </a:r>
          </a:p>
        </p:txBody>
      </p:sp>
      <p:sp>
        <p:nvSpPr>
          <p:cNvPr id="16" name="ZoneTexte 15">
            <a:extLst>
              <a:ext uri="{FF2B5EF4-FFF2-40B4-BE49-F238E27FC236}">
                <a16:creationId xmlns:a16="http://schemas.microsoft.com/office/drawing/2014/main" id="{980C9861-6921-7ECD-A1DB-56E98A968DF2}"/>
              </a:ext>
            </a:extLst>
          </p:cNvPr>
          <p:cNvSpPr txBox="1"/>
          <p:nvPr/>
        </p:nvSpPr>
        <p:spPr>
          <a:xfrm>
            <a:off x="4934628" y="2696509"/>
            <a:ext cx="1769284"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Workstation</a:t>
            </a:r>
          </a:p>
        </p:txBody>
      </p:sp>
      <p:sp>
        <p:nvSpPr>
          <p:cNvPr id="17" name="ZoneTexte 16">
            <a:extLst>
              <a:ext uri="{FF2B5EF4-FFF2-40B4-BE49-F238E27FC236}">
                <a16:creationId xmlns:a16="http://schemas.microsoft.com/office/drawing/2014/main" id="{30B3AA75-2036-DFAA-38C3-83454C9878E5}"/>
              </a:ext>
            </a:extLst>
          </p:cNvPr>
          <p:cNvSpPr txBox="1"/>
          <p:nvPr/>
        </p:nvSpPr>
        <p:spPr>
          <a:xfrm>
            <a:off x="7069075" y="2699843"/>
            <a:ext cx="1974284"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Work pod</a:t>
            </a:r>
          </a:p>
        </p:txBody>
      </p:sp>
      <p:sp>
        <p:nvSpPr>
          <p:cNvPr id="18" name="ZoneTexte 17">
            <a:extLst>
              <a:ext uri="{FF2B5EF4-FFF2-40B4-BE49-F238E27FC236}">
                <a16:creationId xmlns:a16="http://schemas.microsoft.com/office/drawing/2014/main" id="{0D02ED3A-CE97-E3FB-039B-67DD5972D5D2}"/>
              </a:ext>
            </a:extLst>
          </p:cNvPr>
          <p:cNvSpPr txBox="1"/>
          <p:nvPr/>
        </p:nvSpPr>
        <p:spPr>
          <a:xfrm>
            <a:off x="2088862" y="2699045"/>
            <a:ext cx="2797108"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Focus room</a:t>
            </a:r>
          </a:p>
        </p:txBody>
      </p:sp>
      <p:sp>
        <p:nvSpPr>
          <p:cNvPr id="19" name="ZoneTexte 18">
            <a:extLst>
              <a:ext uri="{FF2B5EF4-FFF2-40B4-BE49-F238E27FC236}">
                <a16:creationId xmlns:a16="http://schemas.microsoft.com/office/drawing/2014/main" id="{80966265-661B-95BC-6DE0-B580C4C9B42F}"/>
              </a:ext>
            </a:extLst>
          </p:cNvPr>
          <p:cNvSpPr txBox="1"/>
          <p:nvPr/>
        </p:nvSpPr>
        <p:spPr>
          <a:xfrm>
            <a:off x="79692" y="2696195"/>
            <a:ext cx="2326589"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Touchdown</a:t>
            </a:r>
          </a:p>
        </p:txBody>
      </p:sp>
      <p:sp>
        <p:nvSpPr>
          <p:cNvPr id="20" name="ZoneTexte 19">
            <a:extLst>
              <a:ext uri="{FF2B5EF4-FFF2-40B4-BE49-F238E27FC236}">
                <a16:creationId xmlns:a16="http://schemas.microsoft.com/office/drawing/2014/main" id="{6C9B3B4D-62A2-E188-CF9D-FD9CCB9C4F45}"/>
              </a:ext>
            </a:extLst>
          </p:cNvPr>
          <p:cNvSpPr txBox="1"/>
          <p:nvPr/>
        </p:nvSpPr>
        <p:spPr>
          <a:xfrm>
            <a:off x="9446112" y="2696195"/>
            <a:ext cx="1974284"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Study room</a:t>
            </a:r>
          </a:p>
        </p:txBody>
      </p:sp>
      <p:sp>
        <p:nvSpPr>
          <p:cNvPr id="21" name="ZoneTexte 20">
            <a:extLst>
              <a:ext uri="{FF2B5EF4-FFF2-40B4-BE49-F238E27FC236}">
                <a16:creationId xmlns:a16="http://schemas.microsoft.com/office/drawing/2014/main" id="{1307B372-645F-9A86-7B3B-DC6A47D651B0}"/>
              </a:ext>
            </a:extLst>
          </p:cNvPr>
          <p:cNvSpPr txBox="1"/>
          <p:nvPr/>
        </p:nvSpPr>
        <p:spPr>
          <a:xfrm>
            <a:off x="79692" y="5355356"/>
            <a:ext cx="2250886"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Phonebooth</a:t>
            </a:r>
          </a:p>
        </p:txBody>
      </p:sp>
      <p:sp>
        <p:nvSpPr>
          <p:cNvPr id="22" name="ZoneTexte 21">
            <a:extLst>
              <a:ext uri="{FF2B5EF4-FFF2-40B4-BE49-F238E27FC236}">
                <a16:creationId xmlns:a16="http://schemas.microsoft.com/office/drawing/2014/main" id="{14CD3E4D-6DA0-395F-8ECE-C45164D884C3}"/>
              </a:ext>
            </a:extLst>
          </p:cNvPr>
          <p:cNvSpPr txBox="1"/>
          <p:nvPr/>
        </p:nvSpPr>
        <p:spPr>
          <a:xfrm>
            <a:off x="2537089" y="5355356"/>
            <a:ext cx="1769284"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Workstation</a:t>
            </a:r>
          </a:p>
        </p:txBody>
      </p:sp>
      <p:sp>
        <p:nvSpPr>
          <p:cNvPr id="23" name="ZoneTexte 22">
            <a:extLst>
              <a:ext uri="{FF2B5EF4-FFF2-40B4-BE49-F238E27FC236}">
                <a16:creationId xmlns:a16="http://schemas.microsoft.com/office/drawing/2014/main" id="{C3A5079C-E200-2962-16E2-A6F67770BD98}"/>
              </a:ext>
            </a:extLst>
          </p:cNvPr>
          <p:cNvSpPr txBox="1"/>
          <p:nvPr/>
        </p:nvSpPr>
        <p:spPr>
          <a:xfrm>
            <a:off x="4505976" y="5329669"/>
            <a:ext cx="2250886"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Phonebooth</a:t>
            </a:r>
          </a:p>
        </p:txBody>
      </p:sp>
      <p:sp>
        <p:nvSpPr>
          <p:cNvPr id="24" name="ZoneTexte 23">
            <a:extLst>
              <a:ext uri="{FF2B5EF4-FFF2-40B4-BE49-F238E27FC236}">
                <a16:creationId xmlns:a16="http://schemas.microsoft.com/office/drawing/2014/main" id="{233F378C-FDFC-60EB-FA4F-F8EC5785BD9F}"/>
              </a:ext>
            </a:extLst>
          </p:cNvPr>
          <p:cNvSpPr txBox="1"/>
          <p:nvPr/>
        </p:nvSpPr>
        <p:spPr>
          <a:xfrm>
            <a:off x="9490714" y="5329669"/>
            <a:ext cx="2832687" cy="338554"/>
          </a:xfrm>
          <a:prstGeom prst="rect">
            <a:avLst/>
          </a:prstGeom>
          <a:noFill/>
        </p:spPr>
        <p:txBody>
          <a:bodyPr wrap="square" rtlCol="0">
            <a:spAutoFit/>
          </a:bodyPr>
          <a:lstStyle/>
          <a:p>
            <a:pPr algn="ctr"/>
            <a:r>
              <a:rPr lang="en-CA" sz="1600" b="1" dirty="0">
                <a:solidFill>
                  <a:srgbClr val="6E9F96"/>
                </a:solidFill>
                <a:latin typeface="Avenir Next LT Pro" panose="020B0504020202020204" pitchFamily="34" charset="0"/>
              </a:rPr>
              <a:t>Focus pod</a:t>
            </a:r>
          </a:p>
        </p:txBody>
      </p:sp>
      <p:pic>
        <p:nvPicPr>
          <p:cNvPr id="27" name="Picture 5" descr="A picture containing table&#10;&#10;Description automatically generated">
            <a:extLst>
              <a:ext uri="{FF2B5EF4-FFF2-40B4-BE49-F238E27FC236}">
                <a16:creationId xmlns:a16="http://schemas.microsoft.com/office/drawing/2014/main" id="{B00EFF28-AD23-4994-DEB9-D3A2475A1DD3}"/>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045597" y="3710006"/>
            <a:ext cx="2274803" cy="1555517"/>
          </a:xfrm>
          <a:prstGeom prst="rect">
            <a:avLst/>
          </a:prstGeom>
        </p:spPr>
      </p:pic>
      <p:pic>
        <p:nvPicPr>
          <p:cNvPr id="28" name="Picture 18" descr="A picture containing sketch, design, art&#10;&#10;Description automatically generated">
            <a:extLst>
              <a:ext uri="{FF2B5EF4-FFF2-40B4-BE49-F238E27FC236}">
                <a16:creationId xmlns:a16="http://schemas.microsoft.com/office/drawing/2014/main" id="{17A367B3-C69A-45C1-4A52-B18C5C64D34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371354" y="3127082"/>
            <a:ext cx="1376669" cy="2122282"/>
          </a:xfrm>
          <a:prstGeom prst="rect">
            <a:avLst/>
          </a:prstGeom>
        </p:spPr>
      </p:pic>
      <p:pic>
        <p:nvPicPr>
          <p:cNvPr id="29" name="Picture 4" descr="Engineering drawing&#10;&#10;Description automatically generated with medium confidence">
            <a:extLst>
              <a:ext uri="{FF2B5EF4-FFF2-40B4-BE49-F238E27FC236}">
                <a16:creationId xmlns:a16="http://schemas.microsoft.com/office/drawing/2014/main" id="{78342D2F-EC4A-4698-E02F-BAB23167313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2427836" y="827497"/>
            <a:ext cx="1819981" cy="1939624"/>
          </a:xfrm>
          <a:prstGeom prst="rect">
            <a:avLst/>
          </a:prstGeom>
        </p:spPr>
      </p:pic>
      <p:pic>
        <p:nvPicPr>
          <p:cNvPr id="31" name="Picture 6" descr="A picture containing text, businesscard&#10;&#10;Description automatically generated">
            <a:extLst>
              <a:ext uri="{FF2B5EF4-FFF2-40B4-BE49-F238E27FC236}">
                <a16:creationId xmlns:a16="http://schemas.microsoft.com/office/drawing/2014/main" id="{BB302E5F-26DF-9A6A-3CC3-9C127F1DDFC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867180" y="3657918"/>
            <a:ext cx="2683648" cy="1742339"/>
          </a:xfrm>
          <a:prstGeom prst="rect">
            <a:avLst/>
          </a:prstGeom>
        </p:spPr>
      </p:pic>
      <p:pic>
        <p:nvPicPr>
          <p:cNvPr id="32" name="Picture 24" descr="A picture containing drawing, sketch, design, art&#10;&#10;Description automatically generated">
            <a:extLst>
              <a:ext uri="{FF2B5EF4-FFF2-40B4-BE49-F238E27FC236}">
                <a16:creationId xmlns:a16="http://schemas.microsoft.com/office/drawing/2014/main" id="{7518F466-AF13-16B7-9DB1-D5E31899F2DE}"/>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0095878" y="3595277"/>
            <a:ext cx="1587363" cy="1655908"/>
          </a:xfrm>
          <a:prstGeom prst="rect">
            <a:avLst/>
          </a:prstGeom>
        </p:spPr>
      </p:pic>
      <p:pic>
        <p:nvPicPr>
          <p:cNvPr id="33" name="Picture 16" descr="A picture containing screenshot, circuit, sketch, LEGO&#10;&#10;Description automatically generated">
            <a:extLst>
              <a:ext uri="{FF2B5EF4-FFF2-40B4-BE49-F238E27FC236}">
                <a16:creationId xmlns:a16="http://schemas.microsoft.com/office/drawing/2014/main" id="{1A6F719E-B9AD-238F-DFDB-A55E9570EAA5}"/>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9397539" y="1235775"/>
            <a:ext cx="2590296" cy="1520391"/>
          </a:xfrm>
          <a:prstGeom prst="rect">
            <a:avLst/>
          </a:prstGeom>
        </p:spPr>
      </p:pic>
      <p:pic>
        <p:nvPicPr>
          <p:cNvPr id="34" name="Picture 20" descr="A picture containing fog, window, art&#10;&#10;Description automatically generated">
            <a:extLst>
              <a:ext uri="{FF2B5EF4-FFF2-40B4-BE49-F238E27FC236}">
                <a16:creationId xmlns:a16="http://schemas.microsoft.com/office/drawing/2014/main" id="{8F282561-B201-C200-D03A-41ECAAF1387B}"/>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4724603" y="3277800"/>
            <a:ext cx="1660071" cy="2126445"/>
          </a:xfrm>
          <a:prstGeom prst="rect">
            <a:avLst/>
          </a:prstGeom>
        </p:spPr>
      </p:pic>
      <p:pic>
        <p:nvPicPr>
          <p:cNvPr id="35" name="Picture 8" descr="A picture containing text&#10;&#10;Description automatically generated">
            <a:extLst>
              <a:ext uri="{FF2B5EF4-FFF2-40B4-BE49-F238E27FC236}">
                <a16:creationId xmlns:a16="http://schemas.microsoft.com/office/drawing/2014/main" id="{A386E6A8-4ADE-1677-02A1-0EEB29B487AE}"/>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932889" y="1116052"/>
            <a:ext cx="1621360" cy="1394906"/>
          </a:xfrm>
          <a:prstGeom prst="rect">
            <a:avLst/>
          </a:prstGeom>
        </p:spPr>
      </p:pic>
      <p:pic>
        <p:nvPicPr>
          <p:cNvPr id="36" name="Picture 26" descr="A picture containing computer, sketch, design&#10;&#10;Description automatically generated">
            <a:extLst>
              <a:ext uri="{FF2B5EF4-FFF2-40B4-BE49-F238E27FC236}">
                <a16:creationId xmlns:a16="http://schemas.microsoft.com/office/drawing/2014/main" id="{0AF389FE-E4A6-4846-2444-9CCB5DEEEFC6}"/>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7344410" y="1045653"/>
            <a:ext cx="1679503" cy="1655907"/>
          </a:xfrm>
          <a:prstGeom prst="rect">
            <a:avLst/>
          </a:prstGeom>
        </p:spPr>
      </p:pic>
    </p:spTree>
    <p:extLst>
      <p:ext uri="{BB962C8B-B14F-4D97-AF65-F5344CB8AC3E}">
        <p14:creationId xmlns:p14="http://schemas.microsoft.com/office/powerpoint/2010/main" val="271482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3">
            <a:extLst>
              <a:ext uri="{FF2B5EF4-FFF2-40B4-BE49-F238E27FC236}">
                <a16:creationId xmlns:a16="http://schemas.microsoft.com/office/drawing/2014/main" id="{84C76C90-E7BF-3BE5-671B-C37112E2FD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0399" y="1442293"/>
            <a:ext cx="2018211" cy="1566721"/>
          </a:xfrm>
          <a:prstGeom prst="rect">
            <a:avLst/>
          </a:prstGeom>
        </p:spPr>
      </p:pic>
      <p:pic>
        <p:nvPicPr>
          <p:cNvPr id="4" name="Picture 21">
            <a:extLst>
              <a:ext uri="{FF2B5EF4-FFF2-40B4-BE49-F238E27FC236}">
                <a16:creationId xmlns:a16="http://schemas.microsoft.com/office/drawing/2014/main" id="{228B25E5-D644-D47C-5524-5F5D14F89B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910"/>
          <a:stretch/>
        </p:blipFill>
        <p:spPr>
          <a:xfrm>
            <a:off x="79692" y="1166409"/>
            <a:ext cx="2690856" cy="2028085"/>
          </a:xfrm>
          <a:prstGeom prst="rect">
            <a:avLst/>
          </a:prstGeom>
        </p:spPr>
      </p:pic>
      <p:pic>
        <p:nvPicPr>
          <p:cNvPr id="5" name="Picture 19">
            <a:extLst>
              <a:ext uri="{FF2B5EF4-FFF2-40B4-BE49-F238E27FC236}">
                <a16:creationId xmlns:a16="http://schemas.microsoft.com/office/drawing/2014/main" id="{87ADCF8F-9A75-9260-982E-43730D04923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170"/>
          <a:stretch/>
        </p:blipFill>
        <p:spPr>
          <a:xfrm>
            <a:off x="3727992" y="3788130"/>
            <a:ext cx="2617257" cy="1772994"/>
          </a:xfrm>
          <a:prstGeom prst="rect">
            <a:avLst/>
          </a:prstGeom>
        </p:spPr>
      </p:pic>
      <p:pic>
        <p:nvPicPr>
          <p:cNvPr id="6" name="Picture 25">
            <a:extLst>
              <a:ext uri="{FF2B5EF4-FFF2-40B4-BE49-F238E27FC236}">
                <a16:creationId xmlns:a16="http://schemas.microsoft.com/office/drawing/2014/main" id="{00F62F5C-1945-3F09-D553-8AFC1421D6B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30693" y="1176482"/>
            <a:ext cx="2294175" cy="1994772"/>
          </a:xfrm>
          <a:prstGeom prst="rect">
            <a:avLst/>
          </a:prstGeom>
        </p:spPr>
      </p:pic>
      <p:pic>
        <p:nvPicPr>
          <p:cNvPr id="8" name="Picture 29">
            <a:extLst>
              <a:ext uri="{FF2B5EF4-FFF2-40B4-BE49-F238E27FC236}">
                <a16:creationId xmlns:a16="http://schemas.microsoft.com/office/drawing/2014/main" id="{AD44FECE-7821-374D-933A-835BC122E44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334292" y="3416936"/>
            <a:ext cx="2946732" cy="2356556"/>
          </a:xfrm>
          <a:prstGeom prst="rect">
            <a:avLst/>
          </a:prstGeom>
        </p:spPr>
      </p:pic>
      <p:pic>
        <p:nvPicPr>
          <p:cNvPr id="9" name="Picture 31">
            <a:extLst>
              <a:ext uri="{FF2B5EF4-FFF2-40B4-BE49-F238E27FC236}">
                <a16:creationId xmlns:a16="http://schemas.microsoft.com/office/drawing/2014/main" id="{4B2DAAC2-F4C8-6B07-8534-0552F86CC39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48289" y="3868905"/>
            <a:ext cx="2755563" cy="1718403"/>
          </a:xfrm>
          <a:prstGeom prst="rect">
            <a:avLst/>
          </a:prstGeom>
        </p:spPr>
      </p:pic>
      <p:pic>
        <p:nvPicPr>
          <p:cNvPr id="10" name="Picture 33">
            <a:extLst>
              <a:ext uri="{FF2B5EF4-FFF2-40B4-BE49-F238E27FC236}">
                <a16:creationId xmlns:a16="http://schemas.microsoft.com/office/drawing/2014/main" id="{C4D79D0A-936E-FEA3-EDA5-FF085E3CAC4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660509" y="1257968"/>
            <a:ext cx="3174398" cy="2099808"/>
          </a:xfrm>
          <a:prstGeom prst="rect">
            <a:avLst/>
          </a:prstGeom>
        </p:spPr>
      </p:pic>
      <p:sp>
        <p:nvSpPr>
          <p:cNvPr id="7" name="Rectangle 6">
            <a:extLst>
              <a:ext uri="{FF2B5EF4-FFF2-40B4-BE49-F238E27FC236}">
                <a16:creationId xmlns:a16="http://schemas.microsoft.com/office/drawing/2014/main" id="{AFAA0054-5B72-09A4-3B76-05B6E5266EE0}"/>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itle 1">
            <a:extLst>
              <a:ext uri="{FF2B5EF4-FFF2-40B4-BE49-F238E27FC236}">
                <a16:creationId xmlns:a16="http://schemas.microsoft.com/office/drawing/2014/main" id="{F1CBEDCB-04D0-09C2-01E6-FFEEE5508FF8}"/>
              </a:ext>
            </a:extLst>
          </p:cNvPr>
          <p:cNvSpPr txBox="1">
            <a:spLocks/>
          </p:cNvSpPr>
          <p:nvPr/>
        </p:nvSpPr>
        <p:spPr>
          <a:xfrm>
            <a:off x="79692" y="67142"/>
            <a:ext cx="11985500"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CA" dirty="0">
                <a:solidFill>
                  <a:schemeClr val="bg1"/>
                </a:solidFill>
                <a:latin typeface="Arial"/>
                <a:cs typeface="Arial"/>
              </a:rPr>
              <a:t>Annex: GC Workplace Design – Collaborative Workpoints</a:t>
            </a:r>
          </a:p>
        </p:txBody>
      </p:sp>
      <p:pic>
        <p:nvPicPr>
          <p:cNvPr id="12" name="Content Placeholder 10">
            <a:extLst>
              <a:ext uri="{FF2B5EF4-FFF2-40B4-BE49-F238E27FC236}">
                <a16:creationId xmlns:a16="http://schemas.microsoft.com/office/drawing/2014/main" id="{6B0004A5-F01B-8659-BE92-31D3EFDCC189}"/>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2" name="ZoneTexte 1">
            <a:extLst>
              <a:ext uri="{FF2B5EF4-FFF2-40B4-BE49-F238E27FC236}">
                <a16:creationId xmlns:a16="http://schemas.microsoft.com/office/drawing/2014/main" id="{347F4171-0836-91A0-CBDF-7AA2A422215C}"/>
              </a:ext>
            </a:extLst>
          </p:cNvPr>
          <p:cNvSpPr txBox="1"/>
          <p:nvPr/>
        </p:nvSpPr>
        <p:spPr>
          <a:xfrm>
            <a:off x="589661" y="3091068"/>
            <a:ext cx="2326589" cy="369332"/>
          </a:xfrm>
          <a:prstGeom prst="rect">
            <a:avLst/>
          </a:prstGeom>
          <a:noFill/>
        </p:spPr>
        <p:txBody>
          <a:bodyPr wrap="square" rtlCol="0">
            <a:spAutoFit/>
          </a:bodyPr>
          <a:lstStyle/>
          <a:p>
            <a:pPr algn="ctr"/>
            <a:r>
              <a:rPr lang="en-CA" b="1" dirty="0">
                <a:solidFill>
                  <a:srgbClr val="6E9F96"/>
                </a:solidFill>
                <a:latin typeface="Avenir Next LT Pro" panose="020B0504020202020204" pitchFamily="34" charset="0"/>
              </a:rPr>
              <a:t>Teaming area</a:t>
            </a:r>
          </a:p>
        </p:txBody>
      </p:sp>
      <p:sp>
        <p:nvSpPr>
          <p:cNvPr id="13" name="ZoneTexte 12">
            <a:extLst>
              <a:ext uri="{FF2B5EF4-FFF2-40B4-BE49-F238E27FC236}">
                <a16:creationId xmlns:a16="http://schemas.microsoft.com/office/drawing/2014/main" id="{1856612A-885E-3E7C-AF4D-8D057206B1B0}"/>
              </a:ext>
            </a:extLst>
          </p:cNvPr>
          <p:cNvSpPr txBox="1"/>
          <p:nvPr/>
        </p:nvSpPr>
        <p:spPr>
          <a:xfrm>
            <a:off x="3043011" y="3094184"/>
            <a:ext cx="2326589" cy="369332"/>
          </a:xfrm>
          <a:prstGeom prst="rect">
            <a:avLst/>
          </a:prstGeom>
          <a:noFill/>
        </p:spPr>
        <p:txBody>
          <a:bodyPr wrap="square" rtlCol="0">
            <a:spAutoFit/>
          </a:bodyPr>
          <a:lstStyle/>
          <a:p>
            <a:pPr algn="ctr"/>
            <a:r>
              <a:rPr lang="en-CA" b="1" dirty="0">
                <a:solidFill>
                  <a:srgbClr val="6E9F96"/>
                </a:solidFill>
                <a:latin typeface="Avenir Next LT Pro" panose="020B0504020202020204" pitchFamily="34" charset="0"/>
              </a:rPr>
              <a:t>Huddle</a:t>
            </a:r>
          </a:p>
        </p:txBody>
      </p:sp>
      <p:sp>
        <p:nvSpPr>
          <p:cNvPr id="14" name="ZoneTexte 13">
            <a:extLst>
              <a:ext uri="{FF2B5EF4-FFF2-40B4-BE49-F238E27FC236}">
                <a16:creationId xmlns:a16="http://schemas.microsoft.com/office/drawing/2014/main" id="{E3E9C2D6-972B-3EAA-FBF3-3BB33506298D}"/>
              </a:ext>
            </a:extLst>
          </p:cNvPr>
          <p:cNvSpPr txBox="1"/>
          <p:nvPr/>
        </p:nvSpPr>
        <p:spPr>
          <a:xfrm>
            <a:off x="6508318" y="3094184"/>
            <a:ext cx="2326589" cy="369332"/>
          </a:xfrm>
          <a:prstGeom prst="rect">
            <a:avLst/>
          </a:prstGeom>
          <a:noFill/>
        </p:spPr>
        <p:txBody>
          <a:bodyPr wrap="square" rtlCol="0">
            <a:spAutoFit/>
          </a:bodyPr>
          <a:lstStyle/>
          <a:p>
            <a:r>
              <a:rPr lang="en-CA" b="1" dirty="0">
                <a:solidFill>
                  <a:srgbClr val="6E9F96"/>
                </a:solidFill>
                <a:latin typeface="Avenir Next LT Pro" panose="020B0504020202020204" pitchFamily="34" charset="0"/>
              </a:rPr>
              <a:t>Work room</a:t>
            </a:r>
          </a:p>
        </p:txBody>
      </p:sp>
      <p:sp>
        <p:nvSpPr>
          <p:cNvPr id="15" name="ZoneTexte 14">
            <a:extLst>
              <a:ext uri="{FF2B5EF4-FFF2-40B4-BE49-F238E27FC236}">
                <a16:creationId xmlns:a16="http://schemas.microsoft.com/office/drawing/2014/main" id="{4019B1AD-86C3-96C7-CF45-408DA037AC49}"/>
              </a:ext>
            </a:extLst>
          </p:cNvPr>
          <p:cNvSpPr txBox="1"/>
          <p:nvPr/>
        </p:nvSpPr>
        <p:spPr>
          <a:xfrm>
            <a:off x="9549411" y="3047604"/>
            <a:ext cx="2326589" cy="369332"/>
          </a:xfrm>
          <a:prstGeom prst="rect">
            <a:avLst/>
          </a:prstGeom>
          <a:noFill/>
        </p:spPr>
        <p:txBody>
          <a:bodyPr wrap="square" rtlCol="0">
            <a:spAutoFit/>
          </a:bodyPr>
          <a:lstStyle/>
          <a:p>
            <a:pPr algn="ctr"/>
            <a:r>
              <a:rPr lang="en-CA" b="1" dirty="0">
                <a:solidFill>
                  <a:srgbClr val="6E9F96"/>
                </a:solidFill>
                <a:latin typeface="Avenir Next LT Pro" panose="020B0504020202020204" pitchFamily="34" charset="0"/>
              </a:rPr>
              <a:t>Chat point</a:t>
            </a:r>
          </a:p>
        </p:txBody>
      </p:sp>
      <p:sp>
        <p:nvSpPr>
          <p:cNvPr id="16" name="ZoneTexte 15">
            <a:extLst>
              <a:ext uri="{FF2B5EF4-FFF2-40B4-BE49-F238E27FC236}">
                <a16:creationId xmlns:a16="http://schemas.microsoft.com/office/drawing/2014/main" id="{00FAED27-44E9-97F7-396F-4295A6BCBA84}"/>
              </a:ext>
            </a:extLst>
          </p:cNvPr>
          <p:cNvSpPr txBox="1"/>
          <p:nvPr/>
        </p:nvSpPr>
        <p:spPr>
          <a:xfrm>
            <a:off x="7954435" y="5533512"/>
            <a:ext cx="2326589" cy="369332"/>
          </a:xfrm>
          <a:prstGeom prst="rect">
            <a:avLst/>
          </a:prstGeom>
          <a:noFill/>
        </p:spPr>
        <p:txBody>
          <a:bodyPr wrap="square" rtlCol="0">
            <a:spAutoFit/>
          </a:bodyPr>
          <a:lstStyle/>
          <a:p>
            <a:r>
              <a:rPr lang="en-CA" b="1" dirty="0">
                <a:solidFill>
                  <a:srgbClr val="6E9F96"/>
                </a:solidFill>
                <a:latin typeface="Avenir Next LT Pro" panose="020B0504020202020204" pitchFamily="34" charset="0"/>
              </a:rPr>
              <a:t>Project room</a:t>
            </a:r>
          </a:p>
        </p:txBody>
      </p:sp>
      <p:sp>
        <p:nvSpPr>
          <p:cNvPr id="17" name="ZoneTexte 16">
            <a:extLst>
              <a:ext uri="{FF2B5EF4-FFF2-40B4-BE49-F238E27FC236}">
                <a16:creationId xmlns:a16="http://schemas.microsoft.com/office/drawing/2014/main" id="{42E8FA60-17DB-F3BB-2A1E-DDACE49490E2}"/>
              </a:ext>
            </a:extLst>
          </p:cNvPr>
          <p:cNvSpPr txBox="1"/>
          <p:nvPr/>
        </p:nvSpPr>
        <p:spPr>
          <a:xfrm>
            <a:off x="4548172" y="5561124"/>
            <a:ext cx="2326589" cy="369332"/>
          </a:xfrm>
          <a:prstGeom prst="rect">
            <a:avLst/>
          </a:prstGeom>
          <a:noFill/>
        </p:spPr>
        <p:txBody>
          <a:bodyPr wrap="square" rtlCol="0">
            <a:spAutoFit/>
          </a:bodyPr>
          <a:lstStyle/>
          <a:p>
            <a:r>
              <a:rPr lang="en-CA" b="1" dirty="0">
                <a:solidFill>
                  <a:srgbClr val="6E9F96"/>
                </a:solidFill>
                <a:latin typeface="Avenir Next LT Pro" panose="020B0504020202020204" pitchFamily="34" charset="0"/>
              </a:rPr>
              <a:t>Lounge</a:t>
            </a:r>
          </a:p>
        </p:txBody>
      </p:sp>
      <p:sp>
        <p:nvSpPr>
          <p:cNvPr id="18" name="ZoneTexte 17">
            <a:extLst>
              <a:ext uri="{FF2B5EF4-FFF2-40B4-BE49-F238E27FC236}">
                <a16:creationId xmlns:a16="http://schemas.microsoft.com/office/drawing/2014/main" id="{77137FCD-3CEF-95E6-8DC9-80085935B314}"/>
              </a:ext>
            </a:extLst>
          </p:cNvPr>
          <p:cNvSpPr txBox="1"/>
          <p:nvPr/>
        </p:nvSpPr>
        <p:spPr>
          <a:xfrm>
            <a:off x="541216" y="5533512"/>
            <a:ext cx="2326589" cy="369332"/>
          </a:xfrm>
          <a:prstGeom prst="rect">
            <a:avLst/>
          </a:prstGeom>
          <a:noFill/>
        </p:spPr>
        <p:txBody>
          <a:bodyPr wrap="square" rtlCol="0">
            <a:spAutoFit/>
          </a:bodyPr>
          <a:lstStyle/>
          <a:p>
            <a:pPr algn="ctr"/>
            <a:r>
              <a:rPr lang="en-CA" b="1" dirty="0">
                <a:solidFill>
                  <a:srgbClr val="6E9F96"/>
                </a:solidFill>
                <a:latin typeface="Avenir Next LT Pro" panose="020B0504020202020204" pitchFamily="34" charset="0"/>
              </a:rPr>
              <a:t>Meeting room</a:t>
            </a:r>
          </a:p>
        </p:txBody>
      </p:sp>
    </p:spTree>
    <p:extLst>
      <p:ext uri="{BB962C8B-B14F-4D97-AF65-F5344CB8AC3E}">
        <p14:creationId xmlns:p14="http://schemas.microsoft.com/office/powerpoint/2010/main" val="169207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Google Shape;274;p2">
            <a:extLst>
              <a:ext uri="{FF2B5EF4-FFF2-40B4-BE49-F238E27FC236}">
                <a16:creationId xmlns:a16="http://schemas.microsoft.com/office/drawing/2014/main" id="{249EDED2-ACA5-E482-22BD-5F1403FEDBE4}"/>
              </a:ext>
            </a:extLst>
          </p:cNvPr>
          <p:cNvSpPr txBox="1"/>
          <p:nvPr/>
        </p:nvSpPr>
        <p:spPr>
          <a:xfrm>
            <a:off x="4020105" y="145814"/>
            <a:ext cx="5008788" cy="369332"/>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sym typeface="Calibri"/>
              </a:rPr>
              <a:t>Instructions – Remove this page before using</a:t>
            </a:r>
            <a:endParaRPr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Google Shape;272;p2">
            <a:extLst>
              <a:ext uri="{FF2B5EF4-FFF2-40B4-BE49-F238E27FC236}">
                <a16:creationId xmlns:a16="http://schemas.microsoft.com/office/drawing/2014/main" id="{58BD4A98-E2BD-BCB3-4425-DC3B6B10B60C}"/>
              </a:ext>
            </a:extLst>
          </p:cNvPr>
          <p:cNvSpPr txBox="1">
            <a:spLocks noGrp="1"/>
          </p:cNvSpPr>
          <p:nvPr>
            <p:ph type="title" idx="4294967295"/>
          </p:nvPr>
        </p:nvSpPr>
        <p:spPr>
          <a:xfrm>
            <a:off x="340203" y="424616"/>
            <a:ext cx="11175825" cy="8350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
                <a:schemeClr val="dk1"/>
              </a:buClr>
              <a:buSzPts val="2800"/>
              <a:buFont typeface="Arial"/>
              <a:buNone/>
              <a:tabLst/>
              <a:defRPr/>
            </a:pPr>
            <a:r>
              <a:rPr kumimoji="0" lang="en-CA" sz="3200" b="1" i="0" u="none" strike="noStrike" kern="1200" cap="none" spc="0" normalizeH="0" baseline="0" noProof="0" dirty="0">
                <a:ln>
                  <a:noFill/>
                </a:ln>
                <a:solidFill>
                  <a:schemeClr val="accent5"/>
                </a:solidFill>
                <a:effectLst/>
                <a:uLnTx/>
                <a:uFillTx/>
                <a:latin typeface="Arial Rounded MT Bold" panose="020F0704030504030204" pitchFamily="34" charset="0"/>
                <a:ea typeface="+mj-ea"/>
                <a:cs typeface="Arial" panose="020B0604020202020204" pitchFamily="34" charset="0"/>
              </a:rPr>
              <a:t>How to use this document</a:t>
            </a:r>
            <a:endParaRPr kumimoji="0" lang="fr-FR" sz="3200" b="1" i="0" u="none" strike="noStrike" kern="1200" cap="none" spc="0" normalizeH="0" baseline="0" noProof="0" dirty="0">
              <a:ln>
                <a:noFill/>
              </a:ln>
              <a:solidFill>
                <a:schemeClr val="accent5"/>
              </a:solidFill>
              <a:effectLst/>
              <a:uLnTx/>
              <a:uFillTx/>
              <a:latin typeface="Arial Rounded MT Bold" panose="020F070403050403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000D524A-320F-6BB4-B947-05E0A947FBA7}"/>
              </a:ext>
            </a:extLst>
          </p:cNvPr>
          <p:cNvSpPr txBox="1"/>
          <p:nvPr/>
        </p:nvSpPr>
        <p:spPr>
          <a:xfrm>
            <a:off x="340203" y="1279462"/>
            <a:ext cx="11511593" cy="5632311"/>
          </a:xfrm>
          <a:prstGeom prst="rect">
            <a:avLst/>
          </a:prstGeom>
          <a:solidFill>
            <a:schemeClr val="accent5">
              <a:lumMod val="20000"/>
              <a:lumOff val="80000"/>
            </a:schemeClr>
          </a:solidFill>
        </p:spPr>
        <p:txBody>
          <a:bodyPr wrap="square">
            <a:spAutoFit/>
          </a:bodyPr>
          <a:lstStyle/>
          <a:p>
            <a:pPr algn="just">
              <a:spcAft>
                <a:spcPts val="1200"/>
              </a:spcAft>
            </a:pPr>
            <a:r>
              <a:rPr lang="en-CA" b="1"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OBJECTIVE and FOR WHO</a:t>
            </a:r>
            <a:r>
              <a:rPr lang="en-CA" b="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 This presentation is intended for your organization's diversity and inclusion committees. It is intended to highlight the many design elements that can be used to provide staff with a more accessible workplace that promotes diversity and inclusion.</a:t>
            </a:r>
          </a:p>
          <a:p>
            <a:pPr algn="just">
              <a:spcAft>
                <a:spcPts val="1200"/>
              </a:spcAft>
            </a:pPr>
            <a:r>
              <a:rPr lang="en-CA" b="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You can also use this presentation with human resources and facilities management resources, who are responsible for such things as duty to accommodate requests.</a:t>
            </a:r>
          </a:p>
          <a:p>
            <a:pPr algn="just">
              <a:spcAft>
                <a:spcPts val="1200"/>
              </a:spcAft>
            </a:pPr>
            <a:r>
              <a:rPr lang="en-CA" b="1" dirty="0">
                <a:latin typeface="Calibri Light" panose="020F0302020204030204" pitchFamily="34" charset="0"/>
                <a:ea typeface="Calibri Light" panose="020F0302020204030204" pitchFamily="34" charset="0"/>
                <a:cs typeface="Calibri Light" panose="020F0302020204030204" pitchFamily="34" charset="0"/>
                <a:sym typeface="Calibri"/>
              </a:rPr>
              <a:t>WHEN</a:t>
            </a:r>
            <a:r>
              <a:rPr lang="en-CA" dirty="0">
                <a:latin typeface="Calibri Light" panose="020F0302020204030204" pitchFamily="34" charset="0"/>
                <a:ea typeface="Calibri Light" panose="020F0302020204030204" pitchFamily="34" charset="0"/>
                <a:cs typeface="Calibri Light" panose="020F0302020204030204" pitchFamily="34" charset="0"/>
                <a:sym typeface="Calibri"/>
              </a:rPr>
              <a:t>:</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CA" b="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It's best to involve your committees in phase 1 of the project, after the announcement to all staff.</a:t>
            </a:r>
          </a:p>
          <a:p>
            <a:pPr algn="just">
              <a:spcAft>
                <a:spcPts val="1200"/>
              </a:spcAft>
            </a:pPr>
            <a:r>
              <a:rPr lang="fr-CA" b="1" dirty="0">
                <a:latin typeface="Calibri Light" panose="020F0302020204030204" pitchFamily="34" charset="0"/>
                <a:ea typeface="Calibri Light" panose="020F0302020204030204" pitchFamily="34" charset="0"/>
                <a:cs typeface="Calibri Light" panose="020F0302020204030204" pitchFamily="34" charset="0"/>
                <a:sym typeface="Calibri"/>
              </a:rPr>
              <a:t>HOW:</a:t>
            </a:r>
            <a:r>
              <a:rPr lang="en-CA" dirty="0">
                <a:latin typeface="Calibri Light" panose="020F0302020204030204" pitchFamily="34" charset="0"/>
                <a:ea typeface="Calibri Light" panose="020F0302020204030204" pitchFamily="34" charset="0"/>
                <a:cs typeface="Calibri Light" panose="020F0302020204030204" pitchFamily="34" charset="0"/>
                <a:sym typeface="Calibri"/>
              </a:rPr>
              <a:t> </a:t>
            </a:r>
            <a:r>
              <a:rPr lang="en-CA" b="0" i="0" u="none" strike="noStrike" cap="none" dirty="0">
                <a:latin typeface="Calibri Light" panose="020F0302020204030204" pitchFamily="34" charset="0"/>
                <a:ea typeface="Calibri Light" panose="020F0302020204030204" pitchFamily="34" charset="0"/>
                <a:cs typeface="Calibri Light" panose="020F0302020204030204" pitchFamily="34" charset="0"/>
                <a:sym typeface="Calibri"/>
              </a:rPr>
              <a:t>Virtual or face-to-face meeting.</a:t>
            </a:r>
          </a:p>
          <a:p>
            <a:pPr algn="just">
              <a:spcAft>
                <a:spcPts val="1200"/>
              </a:spcAft>
            </a:pPr>
            <a:r>
              <a:rPr lang="en-CA" b="1" dirty="0">
                <a:latin typeface="Calibri Light" panose="020F0302020204030204" pitchFamily="34" charset="0"/>
                <a:ea typeface="Calibri Light" panose="020F0302020204030204" pitchFamily="34" charset="0"/>
                <a:cs typeface="Calibri Light" panose="020F0302020204030204" pitchFamily="34" charset="0"/>
              </a:rPr>
              <a:t>DISCLAIMER</a:t>
            </a:r>
          </a:p>
          <a:p>
            <a:pPr algn="just">
              <a:spcAft>
                <a:spcPts val="1200"/>
              </a:spcAft>
            </a:pPr>
            <a:r>
              <a:rPr lang="en-CA" dirty="0">
                <a:latin typeface="Calibri Light" panose="020F0302020204030204" pitchFamily="34" charset="0"/>
                <a:ea typeface="Calibri Light" panose="020F0302020204030204" pitchFamily="34" charset="0"/>
                <a:cs typeface="Calibri Light" panose="020F0302020204030204" pitchFamily="34" charset="0"/>
              </a:rPr>
              <a:t>This document presents the main principles for designing a GC workplace. Bear in mind that the Workplace Transformation Program (WTP) focuses on the reuse of existing building divisions, and the conservation of materials and equipment that are still functional. This may limit the application of some of the principles listed in the presentation. </a:t>
            </a:r>
          </a:p>
          <a:p>
            <a:pPr algn="just">
              <a:spcAft>
                <a:spcPts val="1200"/>
              </a:spcAft>
            </a:pPr>
            <a:r>
              <a:rPr lang="en-CA" dirty="0">
                <a:latin typeface="Calibri Light" panose="020F0302020204030204" pitchFamily="34" charset="0"/>
                <a:ea typeface="Calibri Light" panose="020F0302020204030204" pitchFamily="34" charset="0"/>
                <a:cs typeface="Calibri Light" panose="020F0302020204030204" pitchFamily="34" charset="0"/>
              </a:rPr>
              <a:t>Talk to your PSPC project team to ensure that the various elements apply to your project.</a:t>
            </a:r>
          </a:p>
          <a:p>
            <a:pPr algn="just">
              <a:spcAft>
                <a:spcPts val="1200"/>
              </a:spcAft>
            </a:pPr>
            <a:r>
              <a:rPr lang="en-CA" b="1" dirty="0">
                <a:latin typeface="Calibri Light" panose="020F0302020204030204" pitchFamily="34" charset="0"/>
                <a:ea typeface="Calibri Light" panose="020F0302020204030204" pitchFamily="34" charset="0"/>
                <a:cs typeface="Calibri Light" panose="020F0302020204030204" pitchFamily="34" charset="0"/>
              </a:rPr>
              <a:t>SOURCE : </a:t>
            </a:r>
            <a:r>
              <a:rPr lang="en-CA" dirty="0">
                <a:latin typeface="Calibri Light" panose="020F0302020204030204" pitchFamily="34" charset="0"/>
                <a:ea typeface="Calibri Light" panose="020F0302020204030204" pitchFamily="34" charset="0"/>
                <a:cs typeface="Calibri Light" panose="020F0302020204030204" pitchFamily="34" charset="0"/>
              </a:rPr>
              <a:t>The information presented in this document is extracted from the </a:t>
            </a:r>
            <a:r>
              <a:rPr lang="en-CA" dirty="0">
                <a:latin typeface="Calibri Light" panose="020F0302020204030204" pitchFamily="34" charset="0"/>
                <a:ea typeface="Calibri Light" panose="020F0302020204030204" pitchFamily="34" charset="0"/>
                <a:cs typeface="Calibri Light" panose="020F0302020204030204" pitchFamily="34" charset="0"/>
                <a:hlinkClick r:id="rId3"/>
              </a:rPr>
              <a:t>GCworkplace Design Guide</a:t>
            </a:r>
            <a:r>
              <a:rPr lang="en-CA" dirty="0">
                <a:latin typeface="Calibri Light" panose="020F0302020204030204" pitchFamily="34" charset="0"/>
                <a:ea typeface="Calibri Light" panose="020F0302020204030204" pitchFamily="34" charset="0"/>
                <a:cs typeface="Calibri Light" panose="020F0302020204030204" pitchFamily="34" charset="0"/>
              </a:rPr>
              <a:t>.</a:t>
            </a:r>
            <a:endParaRPr lang="en-CA" b="1" dirty="0">
              <a:latin typeface="Calibri Light" panose="020F0302020204030204" pitchFamily="34" charset="0"/>
              <a:ea typeface="Calibri Light" panose="020F0302020204030204" pitchFamily="34" charset="0"/>
              <a:cs typeface="Calibri Light" panose="020F0302020204030204" pitchFamily="34" charset="0"/>
            </a:endParaRPr>
          </a:p>
          <a:p>
            <a:pPr algn="just">
              <a:spcAft>
                <a:spcPts val="1200"/>
              </a:spcAft>
            </a:pPr>
            <a:r>
              <a:rPr lang="en-CA"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The French version of this document is available here:</a:t>
            </a:r>
            <a:r>
              <a:rPr lang="fr-CA" i="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 </a:t>
            </a:r>
            <a:r>
              <a:rPr lang="fr-CA" i="1" dirty="0">
                <a:solidFill>
                  <a:srgbClr val="C00000"/>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rPr>
              <a:t>FR version</a:t>
            </a:r>
            <a:endParaRPr lang="en-CA" i="1" dirty="0">
              <a:solidFill>
                <a:srgbClr val="C00000"/>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a:p>
            <a:pPr algn="just">
              <a:spcAft>
                <a:spcPts val="1200"/>
              </a:spcAft>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9992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D4C3C8-8CC6-4BF9-B9F0-0B29F37F2A1C}"/>
              </a:ext>
              <a:ext uri="{C183D7F6-B498-43B3-948B-1728B52AA6E4}">
                <adec:decorative xmlns:adec="http://schemas.microsoft.com/office/drawing/2017/decorative" val="1"/>
              </a:ext>
            </a:extLst>
          </p:cNvPr>
          <p:cNvSpPr/>
          <p:nvPr/>
        </p:nvSpPr>
        <p:spPr>
          <a:xfrm>
            <a:off x="0" y="-5809"/>
            <a:ext cx="12192001" cy="719951"/>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le 1">
            <a:extLst>
              <a:ext uri="{FF2B5EF4-FFF2-40B4-BE49-F238E27FC236}">
                <a16:creationId xmlns:a16="http://schemas.microsoft.com/office/drawing/2014/main" id="{7848FF00-1347-4DA1-9437-1B4A0F154B78}"/>
              </a:ext>
            </a:extLst>
          </p:cNvPr>
          <p:cNvSpPr>
            <a:spLocks noGrp="1"/>
          </p:cNvSpPr>
          <p:nvPr>
            <p:ph type="title" idx="4294967295"/>
          </p:nvPr>
        </p:nvSpPr>
        <p:spPr>
          <a:xfrm>
            <a:off x="206500" y="36753"/>
            <a:ext cx="6617812"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ts val="2400"/>
              </a:lnSpc>
              <a:spcBef>
                <a:spcPts val="1000"/>
              </a:spcBef>
              <a:buFont typeface="Arial" panose="020B0604020202020204" pitchFamily="34" charset="0"/>
            </a:pPr>
            <a:r>
              <a:rPr lang="en-US" sz="3200" dirty="0">
                <a:solidFill>
                  <a:schemeClr val="bg1"/>
                </a:solidFill>
                <a:ea typeface="+mn-ea"/>
              </a:rPr>
              <a:t>Objectives and Agenda</a:t>
            </a:r>
            <a:endParaRPr lang="en-CA" sz="3200" dirty="0">
              <a:solidFill>
                <a:schemeClr val="bg1"/>
              </a:solidFill>
              <a:ea typeface="+mn-ea"/>
            </a:endParaRPr>
          </a:p>
        </p:txBody>
      </p:sp>
      <p:pic>
        <p:nvPicPr>
          <p:cNvPr id="7" name="Content Placeholder 10">
            <a:extLst>
              <a:ext uri="{FF2B5EF4-FFF2-40B4-BE49-F238E27FC236}">
                <a16:creationId xmlns:a16="http://schemas.microsoft.com/office/drawing/2014/main" id="{4764C197-A1C5-4D1B-9772-6248B9F555B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pic>
        <p:nvPicPr>
          <p:cNvPr id="11" name="Image 9">
            <a:extLst>
              <a:ext uri="{FF2B5EF4-FFF2-40B4-BE49-F238E27FC236}">
                <a16:creationId xmlns:a16="http://schemas.microsoft.com/office/drawing/2014/main" id="{4BE59BA4-5D6C-4A38-8A73-5686AAF2BAF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4"/>
          <a:stretch/>
        </p:blipFill>
        <p:spPr>
          <a:xfrm>
            <a:off x="206500" y="9121734"/>
            <a:ext cx="12196141" cy="53485"/>
          </a:xfrm>
          <a:prstGeom prst="rect">
            <a:avLst/>
          </a:prstGeom>
        </p:spPr>
      </p:pic>
      <p:sp>
        <p:nvSpPr>
          <p:cNvPr id="9" name="TextBox 8">
            <a:extLst>
              <a:ext uri="{FF2B5EF4-FFF2-40B4-BE49-F238E27FC236}">
                <a16:creationId xmlns:a16="http://schemas.microsoft.com/office/drawing/2014/main" id="{92961367-DDD3-8A64-C952-5C76064AAD47}"/>
              </a:ext>
            </a:extLst>
          </p:cNvPr>
          <p:cNvSpPr txBox="1"/>
          <p:nvPr/>
        </p:nvSpPr>
        <p:spPr>
          <a:xfrm>
            <a:off x="581229" y="1201526"/>
            <a:ext cx="10362388" cy="3908762"/>
          </a:xfrm>
          <a:prstGeom prst="rect">
            <a:avLst/>
          </a:prstGeom>
          <a:noFill/>
        </p:spPr>
        <p:txBody>
          <a:bodyPr wrap="square">
            <a:spAutoFit/>
          </a:bodyPr>
          <a:lstStyle/>
          <a:p>
            <a:pPr>
              <a:spcBef>
                <a:spcPts val="1200"/>
              </a:spcBef>
            </a:pPr>
            <a:r>
              <a:rPr lang="en-CA" sz="1800" b="1" dirty="0">
                <a:latin typeface="Avenir Next LT Pro" panose="020B0504020202020204" pitchFamily="34" charset="0"/>
              </a:rPr>
              <a:t>Objective </a:t>
            </a:r>
          </a:p>
          <a:p>
            <a:pPr>
              <a:spcBef>
                <a:spcPts val="1200"/>
              </a:spcBef>
            </a:pPr>
            <a:r>
              <a:rPr lang="en-CA" sz="1800" dirty="0">
                <a:latin typeface="Avenir Next LT Pro" panose="020B0504020202020204" pitchFamily="34" charset="0"/>
              </a:rPr>
              <a:t>To present the new workplace from the angle of accessibility and inclusion, demonstrating that it offers appropriate options for meeting specific needs, or simply for working comfortably on modernized floors.</a:t>
            </a:r>
            <a:endParaRPr lang="en-CA" dirty="0">
              <a:latin typeface="Avenir Next LT Pro" panose="020B0504020202020204" pitchFamily="34" charset="0"/>
            </a:endParaRPr>
          </a:p>
          <a:p>
            <a:pPr>
              <a:spcBef>
                <a:spcPts val="1200"/>
              </a:spcBef>
            </a:pPr>
            <a:r>
              <a:rPr lang="en-CA" sz="1800" b="1" dirty="0">
                <a:latin typeface="Avenir Next LT Pro" panose="020B0504020202020204" pitchFamily="34" charset="0"/>
              </a:rPr>
              <a:t>Topics covered</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Equal access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Ergonomics</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Accessibility</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Design for neurodiversity</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Options for hypersensitivity</a:t>
            </a:r>
          </a:p>
          <a:p>
            <a:pPr marL="285750" indent="-285750">
              <a:spcBef>
                <a:spcPts val="600"/>
              </a:spcBef>
              <a:buFont typeface="Arial" panose="020B0604020202020204" pitchFamily="34" charset="0"/>
              <a:buChar char="•"/>
            </a:pPr>
            <a:r>
              <a:rPr lang="en-CA" sz="1800" dirty="0">
                <a:latin typeface="Avenir Next LT Pro" panose="020B0504020202020204" pitchFamily="34" charset="0"/>
              </a:rPr>
              <a:t>Indigenous-inspired design</a:t>
            </a:r>
            <a:endParaRPr lang="en-CA" dirty="0"/>
          </a:p>
        </p:txBody>
      </p:sp>
    </p:spTree>
    <p:extLst>
      <p:ext uri="{BB962C8B-B14F-4D97-AF65-F5344CB8AC3E}">
        <p14:creationId xmlns:p14="http://schemas.microsoft.com/office/powerpoint/2010/main" val="782836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0D77A7-4E8E-7081-F0AC-4F3053A49FAC}"/>
              </a:ext>
              <a:ext uri="{C183D7F6-B498-43B3-948B-1728B52AA6E4}">
                <adec:decorative xmlns:adec="http://schemas.microsoft.com/office/drawing/2017/decorative" val="1"/>
              </a:ext>
            </a:extLst>
          </p:cNvPr>
          <p:cNvSpPr/>
          <p:nvPr/>
        </p:nvSpPr>
        <p:spPr>
          <a:xfrm>
            <a:off x="0" y="0"/>
            <a:ext cx="12202188" cy="722376"/>
          </a:xfrm>
          <a:prstGeom prst="rect">
            <a:avLst/>
          </a:prstGeom>
          <a:solidFill>
            <a:srgbClr val="17455C"/>
          </a:solidFill>
          <a:ln>
            <a:solidFill>
              <a:srgbClr val="82B33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4629622-F24D-7F71-C460-EBA98FA77BA7}"/>
              </a:ext>
            </a:extLst>
          </p:cNvPr>
          <p:cNvSpPr txBox="1">
            <a:spLocks/>
          </p:cNvSpPr>
          <p:nvPr/>
        </p:nvSpPr>
        <p:spPr>
          <a:xfrm>
            <a:off x="206500" y="36753"/>
            <a:ext cx="3949863" cy="601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nSpc>
                <a:spcPts val="2400"/>
              </a:lnSpc>
              <a:spcBef>
                <a:spcPts val="1000"/>
              </a:spcBef>
              <a:buFont typeface="Arial" panose="020B0604020202020204" pitchFamily="34" charset="0"/>
              <a:buNone/>
            </a:pPr>
            <a:r>
              <a:rPr lang="en-US" sz="3200" dirty="0">
                <a:solidFill>
                  <a:schemeClr val="bg1"/>
                </a:solidFill>
                <a:ea typeface="+mn-ea"/>
              </a:rPr>
              <a:t>Equal Access</a:t>
            </a:r>
            <a:endParaRPr lang="en-CA" sz="3200" dirty="0">
              <a:solidFill>
                <a:schemeClr val="bg1"/>
              </a:solidFill>
              <a:ea typeface="+mn-ea"/>
            </a:endParaRPr>
          </a:p>
        </p:txBody>
      </p:sp>
      <p:pic>
        <p:nvPicPr>
          <p:cNvPr id="8" name="Content Placeholder 10">
            <a:extLst>
              <a:ext uri="{FF2B5EF4-FFF2-40B4-BE49-F238E27FC236}">
                <a16:creationId xmlns:a16="http://schemas.microsoft.com/office/drawing/2014/main" id="{FD01A2D8-B48A-8FE3-B191-E6277126F1A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04891" y="113880"/>
            <a:ext cx="566786" cy="494616"/>
          </a:xfrm>
          <a:prstGeom prst="rect">
            <a:avLst/>
          </a:prstGeom>
        </p:spPr>
      </p:pic>
      <p:sp>
        <p:nvSpPr>
          <p:cNvPr id="10" name="TextBox 9">
            <a:extLst>
              <a:ext uri="{FF2B5EF4-FFF2-40B4-BE49-F238E27FC236}">
                <a16:creationId xmlns:a16="http://schemas.microsoft.com/office/drawing/2014/main" id="{0C83680C-9CCE-49CE-BEE6-C1EA766BA28D}"/>
              </a:ext>
            </a:extLst>
          </p:cNvPr>
          <p:cNvSpPr txBox="1"/>
          <p:nvPr/>
        </p:nvSpPr>
        <p:spPr>
          <a:xfrm>
            <a:off x="581229" y="1201526"/>
            <a:ext cx="10362388" cy="2209259"/>
          </a:xfrm>
          <a:prstGeom prst="rect">
            <a:avLst/>
          </a:prstGeom>
          <a:noFill/>
        </p:spPr>
        <p:txBody>
          <a:bodyPr wrap="square">
            <a:spAutoFit/>
          </a:bodyPr>
          <a:lstStyle/>
          <a:p>
            <a:pPr>
              <a:lnSpc>
                <a:spcPct val="110000"/>
              </a:lnSpc>
              <a:spcBef>
                <a:spcPts val="600"/>
              </a:spcBef>
            </a:pPr>
            <a:r>
              <a:rPr lang="en-CA" sz="1800" dirty="0">
                <a:latin typeface="Avenir Next LT Pro" panose="020B0504020202020204" pitchFamily="34" charset="0"/>
              </a:rPr>
              <a:t>In a GC workplace, work points are </a:t>
            </a:r>
            <a:r>
              <a:rPr lang="en-CA" sz="1800" b="1" dirty="0">
                <a:latin typeface="Avenir Next LT Pro" panose="020B0504020202020204" pitchFamily="34" charset="0"/>
              </a:rPr>
              <a:t>not assigned</a:t>
            </a:r>
            <a:r>
              <a:rPr lang="en-CA" sz="1800" dirty="0">
                <a:latin typeface="Avenir Next LT Pro" panose="020B0504020202020204" pitchFamily="34" charset="0"/>
              </a:rPr>
              <a:t>. This offers several advantages to employees, including: </a:t>
            </a:r>
          </a:p>
          <a:p>
            <a:pPr marL="285750" indent="-285750">
              <a:lnSpc>
                <a:spcPct val="110000"/>
              </a:lnSpc>
              <a:spcBef>
                <a:spcPts val="600"/>
              </a:spcBef>
              <a:buFont typeface="Arial" panose="020B0604020202020204" pitchFamily="34" charset="0"/>
              <a:buChar char="•"/>
            </a:pPr>
            <a:r>
              <a:rPr lang="en-CA" dirty="0">
                <a:latin typeface="Avenir Next LT Pro" panose="020B0504020202020204" pitchFamily="34" charset="0"/>
              </a:rPr>
              <a:t>H</a:t>
            </a:r>
            <a:r>
              <a:rPr lang="en-CA" sz="1800" dirty="0">
                <a:latin typeface="Avenir Next LT Pro" panose="020B0504020202020204" pitchFamily="34" charset="0"/>
              </a:rPr>
              <a:t>ave equal access to numerous work points </a:t>
            </a:r>
          </a:p>
          <a:p>
            <a:pPr marL="285750" indent="-285750">
              <a:lnSpc>
                <a:spcPct val="110000"/>
              </a:lnSpc>
              <a:spcBef>
                <a:spcPts val="600"/>
              </a:spcBef>
              <a:buFont typeface="Arial" panose="020B0604020202020204" pitchFamily="34" charset="0"/>
              <a:buChar char="•"/>
            </a:pPr>
            <a:r>
              <a:rPr lang="en-CA" dirty="0">
                <a:latin typeface="Avenir Next LT Pro" panose="020B0504020202020204" pitchFamily="34" charset="0"/>
              </a:rPr>
              <a:t>C</a:t>
            </a:r>
            <a:r>
              <a:rPr lang="en-CA" sz="1800" dirty="0">
                <a:latin typeface="Avenir Next LT Pro" panose="020B0504020202020204" pitchFamily="34" charset="0"/>
              </a:rPr>
              <a:t>hoose the work point that best suits the tasks and activities they need to perform (noise level, available equipment)</a:t>
            </a:r>
          </a:p>
          <a:p>
            <a:pPr marL="285750" indent="-285750">
              <a:lnSpc>
                <a:spcPct val="110000"/>
              </a:lnSpc>
              <a:spcBef>
                <a:spcPts val="600"/>
              </a:spcBef>
              <a:buFont typeface="Arial" panose="020B0604020202020204" pitchFamily="34" charset="0"/>
              <a:buChar char="•"/>
            </a:pPr>
            <a:r>
              <a:rPr lang="en-CA" dirty="0">
                <a:latin typeface="Avenir Next LT Pro" panose="020B0504020202020204" pitchFamily="34" charset="0"/>
              </a:rPr>
              <a:t>W</a:t>
            </a:r>
            <a:r>
              <a:rPr lang="en-CA" sz="1800" dirty="0">
                <a:latin typeface="Avenir Next LT Pro" panose="020B0504020202020204" pitchFamily="34" charset="0"/>
              </a:rPr>
              <a:t>ork in a spot that suits personal preferences (temperature, brightness, etc.)</a:t>
            </a:r>
            <a:endParaRPr lang="en-CA" dirty="0"/>
          </a:p>
        </p:txBody>
      </p:sp>
    </p:spTree>
    <p:extLst>
      <p:ext uri="{BB962C8B-B14F-4D97-AF65-F5344CB8AC3E}">
        <p14:creationId xmlns:p14="http://schemas.microsoft.com/office/powerpoint/2010/main" val="250948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0E4937-9203-80F1-1D3B-46A2B6309F3A}"/>
              </a:ext>
              <a:ext uri="{C183D7F6-B498-43B3-948B-1728B52AA6E4}">
                <adec:decorative xmlns:adec="http://schemas.microsoft.com/office/drawing/2017/decorative" val="1"/>
              </a:ext>
            </a:extLst>
          </p:cNvPr>
          <p:cNvSpPr/>
          <p:nvPr/>
        </p:nvSpPr>
        <p:spPr>
          <a:xfrm>
            <a:off x="0" y="-6925"/>
            <a:ext cx="12192000" cy="722376"/>
          </a:xfrm>
          <a:prstGeom prst="rect">
            <a:avLst/>
          </a:prstGeom>
          <a:solidFill>
            <a:srgbClr val="82B33F"/>
          </a:solidFill>
          <a:ln>
            <a:solidFill>
              <a:srgbClr val="82B33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6" name="Title 3">
            <a:extLst>
              <a:ext uri="{FF2B5EF4-FFF2-40B4-BE49-F238E27FC236}">
                <a16:creationId xmlns:a16="http://schemas.microsoft.com/office/drawing/2014/main" id="{6FFB233E-DCC9-665B-0348-46EF4617CF4E}"/>
              </a:ext>
            </a:extLst>
          </p:cNvPr>
          <p:cNvSpPr txBox="1">
            <a:spLocks noGrp="1"/>
          </p:cNvSpPr>
          <p:nvPr>
            <p:ph type="title" idx="4294967295"/>
          </p:nvPr>
        </p:nvSpPr>
        <p:spPr>
          <a:xfrm>
            <a:off x="195887" y="74473"/>
            <a:ext cx="9469321" cy="5608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10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fr-CA"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Workstation </a:t>
            </a:r>
            <a:r>
              <a:rPr kumimoji="0" lang="fr-CA" sz="32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Ergonomics</a:t>
            </a:r>
            <a:endParaRPr kumimoji="0" lang="en-CA"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9" name="Content Placeholder 10">
            <a:extLst>
              <a:ext uri="{FF2B5EF4-FFF2-40B4-BE49-F238E27FC236}">
                <a16:creationId xmlns:a16="http://schemas.microsoft.com/office/drawing/2014/main" id="{C9582658-5E06-72C3-3778-67761A9A9E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0" name="TextBox 9">
            <a:extLst>
              <a:ext uri="{FF2B5EF4-FFF2-40B4-BE49-F238E27FC236}">
                <a16:creationId xmlns:a16="http://schemas.microsoft.com/office/drawing/2014/main" id="{7BCCC23E-A650-7C53-6999-ABE35F29D230}"/>
              </a:ext>
            </a:extLst>
          </p:cNvPr>
          <p:cNvSpPr txBox="1"/>
          <p:nvPr/>
        </p:nvSpPr>
        <p:spPr>
          <a:xfrm>
            <a:off x="195887" y="941644"/>
            <a:ext cx="10362388" cy="1477328"/>
          </a:xfrm>
          <a:prstGeom prst="rect">
            <a:avLst/>
          </a:prstGeom>
          <a:noFill/>
        </p:spPr>
        <p:txBody>
          <a:bodyPr wrap="square">
            <a:spAutoFit/>
          </a:bodyPr>
          <a:lstStyle/>
          <a:p>
            <a:pPr marL="285750" indent="-285750">
              <a:buFont typeface="Arial" panose="020B0604020202020204" pitchFamily="34" charset="0"/>
              <a:buChar char="•"/>
            </a:pPr>
            <a:r>
              <a:rPr lang="en-CA" sz="1800" dirty="0">
                <a:latin typeface="Avenir Next LT Pro" panose="020B0504020202020204" pitchFamily="34" charset="0"/>
              </a:rPr>
              <a:t>Height-adjustable work surfaces (sit/stand)</a:t>
            </a:r>
          </a:p>
          <a:p>
            <a:pPr marL="285750" indent="-285750">
              <a:buFont typeface="Arial" panose="020B0604020202020204" pitchFamily="34" charset="0"/>
              <a:buChar char="•"/>
            </a:pPr>
            <a:r>
              <a:rPr lang="en-CA" sz="1800" dirty="0">
                <a:latin typeface="Avenir Next LT Pro" panose="020B0504020202020204" pitchFamily="34" charset="0"/>
              </a:rPr>
              <a:t>Height-adjustable chairs</a:t>
            </a:r>
          </a:p>
          <a:p>
            <a:pPr marL="285750" indent="-285750">
              <a:buFont typeface="Arial" panose="020B0604020202020204" pitchFamily="34" charset="0"/>
              <a:buChar char="•"/>
            </a:pPr>
            <a:r>
              <a:rPr lang="en-CA" sz="1800" dirty="0">
                <a:latin typeface="Avenir Next LT Pro" panose="020B0504020202020204" pitchFamily="34" charset="0"/>
              </a:rPr>
              <a:t>Extendable, easy-to-adjust monitor support arm</a:t>
            </a:r>
          </a:p>
          <a:p>
            <a:pPr marL="285750" indent="-285750">
              <a:buFont typeface="Arial" panose="020B0604020202020204" pitchFamily="34" charset="0"/>
              <a:buChar char="•"/>
            </a:pPr>
            <a:r>
              <a:rPr lang="en-CA" sz="1800" dirty="0">
                <a:latin typeface="Avenir Next LT Pro" panose="020B0504020202020204" pitchFamily="34" charset="0"/>
              </a:rPr>
              <a:t>Accessible power modules</a:t>
            </a:r>
          </a:p>
          <a:p>
            <a:pPr marL="285750" indent="-285750">
              <a:buFont typeface="Arial" panose="020B0604020202020204" pitchFamily="34" charset="0"/>
              <a:buChar char="•"/>
            </a:pPr>
            <a:r>
              <a:rPr lang="en-CA" sz="1800" dirty="0">
                <a:latin typeface="Avenir Next LT Pro" panose="020B0504020202020204" pitchFamily="34" charset="0"/>
              </a:rPr>
              <a:t>Dimmable lighting fixture</a:t>
            </a:r>
            <a:endParaRPr lang="en-CA" dirty="0"/>
          </a:p>
        </p:txBody>
      </p:sp>
      <p:pic>
        <p:nvPicPr>
          <p:cNvPr id="2" name="Picture 8">
            <a:extLst>
              <a:ext uri="{FF2B5EF4-FFF2-40B4-BE49-F238E27FC236}">
                <a16:creationId xmlns:a16="http://schemas.microsoft.com/office/drawing/2014/main" id="{E6CC1B8B-9494-F952-8ED2-25AC081EB1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885" b="14837"/>
          <a:stretch/>
        </p:blipFill>
        <p:spPr>
          <a:xfrm>
            <a:off x="1859925" y="2575152"/>
            <a:ext cx="5349258" cy="3438875"/>
          </a:xfrm>
          <a:prstGeom prst="rect">
            <a:avLst/>
          </a:prstGeom>
        </p:spPr>
      </p:pic>
      <p:pic>
        <p:nvPicPr>
          <p:cNvPr id="3" name="Image 2">
            <a:extLst>
              <a:ext uri="{FF2B5EF4-FFF2-40B4-BE49-F238E27FC236}">
                <a16:creationId xmlns:a16="http://schemas.microsoft.com/office/drawing/2014/main" id="{A0E3669F-A119-FF20-0EA3-93B47CB90F88}"/>
              </a:ext>
            </a:extLst>
          </p:cNvPr>
          <p:cNvPicPr>
            <a:picLocks noChangeAspect="1"/>
          </p:cNvPicPr>
          <p:nvPr/>
        </p:nvPicPr>
        <p:blipFill rotWithShape="1">
          <a:blip r:embed="rId5"/>
          <a:srcRect l="70346" t="26697"/>
          <a:stretch/>
        </p:blipFill>
        <p:spPr>
          <a:xfrm>
            <a:off x="7633253" y="3593734"/>
            <a:ext cx="2419835" cy="2378710"/>
          </a:xfrm>
          <a:prstGeom prst="rect">
            <a:avLst/>
          </a:prstGeom>
        </p:spPr>
      </p:pic>
    </p:spTree>
    <p:extLst>
      <p:ext uri="{BB962C8B-B14F-4D97-AF65-F5344CB8AC3E}">
        <p14:creationId xmlns:p14="http://schemas.microsoft.com/office/powerpoint/2010/main" val="102207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 name="Title 3">
            <a:extLst>
              <a:ext uri="{FF2B5EF4-FFF2-40B4-BE49-F238E27FC236}">
                <a16:creationId xmlns:a16="http://schemas.microsoft.com/office/drawing/2014/main" id="{150D6C6B-A8BB-CDA2-4817-A76B6FD20AE4}"/>
              </a:ext>
            </a:extLst>
          </p:cNvPr>
          <p:cNvSpPr txBox="1">
            <a:spLocks noGrp="1"/>
          </p:cNvSpPr>
          <p:nvPr>
            <p:ph type="title" idx="4294967295"/>
          </p:nvPr>
        </p:nvSpPr>
        <p:spPr>
          <a:xfrm>
            <a:off x="170432" y="115833"/>
            <a:ext cx="90192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3200" dirty="0">
                <a:solidFill>
                  <a:schemeClr val="bg1"/>
                </a:solidFill>
              </a:rPr>
              <a:t>A</a:t>
            </a:r>
            <a:r>
              <a:rPr lang="en-CA" sz="3200" dirty="0" err="1">
                <a:solidFill>
                  <a:schemeClr val="bg1"/>
                </a:solidFill>
              </a:rPr>
              <a:t>ccessibility</a:t>
            </a:r>
            <a:r>
              <a:rPr lang="en-CA" sz="3200" dirty="0">
                <a:solidFill>
                  <a:schemeClr val="bg1"/>
                </a:solidFill>
              </a:rPr>
              <a:t> in a nutshell</a:t>
            </a:r>
            <a:endParaRPr kumimoji="0" lang="en-CA" sz="3200" b="1" i="0" u="none" strike="noStrike" kern="1200" cap="none" spc="0" normalizeH="0" baseline="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grpSp>
        <p:nvGrpSpPr>
          <p:cNvPr id="4" name="Group 7">
            <a:extLst>
              <a:ext uri="{FF2B5EF4-FFF2-40B4-BE49-F238E27FC236}">
                <a16:creationId xmlns:a16="http://schemas.microsoft.com/office/drawing/2014/main" id="{873F76BC-9AF8-9521-783B-E949823008D5}"/>
              </a:ext>
              <a:ext uri="{C183D7F6-B498-43B3-948B-1728B52AA6E4}">
                <adec:decorative xmlns:adec="http://schemas.microsoft.com/office/drawing/2017/decorative" val="1"/>
              </a:ext>
            </a:extLst>
          </p:cNvPr>
          <p:cNvGrpSpPr/>
          <p:nvPr/>
        </p:nvGrpSpPr>
        <p:grpSpPr>
          <a:xfrm>
            <a:off x="447280" y="816441"/>
            <a:ext cx="9254504" cy="5465487"/>
            <a:chOff x="4681779" y="1610159"/>
            <a:chExt cx="7356587" cy="4152365"/>
          </a:xfrm>
        </p:grpSpPr>
        <p:grpSp>
          <p:nvGrpSpPr>
            <p:cNvPr id="5" name="Group 1">
              <a:extLst>
                <a:ext uri="{FF2B5EF4-FFF2-40B4-BE49-F238E27FC236}">
                  <a16:creationId xmlns:a16="http://schemas.microsoft.com/office/drawing/2014/main" id="{435CC2D8-F384-16EB-A385-74D6C2ADC01F}"/>
                </a:ext>
              </a:extLst>
            </p:cNvPr>
            <p:cNvGrpSpPr/>
            <p:nvPr/>
          </p:nvGrpSpPr>
          <p:grpSpPr>
            <a:xfrm>
              <a:off x="4681779" y="1610159"/>
              <a:ext cx="7356587" cy="4152365"/>
              <a:chOff x="29103" y="2653475"/>
              <a:chExt cx="6954375" cy="4430355"/>
            </a:xfrm>
          </p:grpSpPr>
          <p:grpSp>
            <p:nvGrpSpPr>
              <p:cNvPr id="7" name="Group 6">
                <a:extLst>
                  <a:ext uri="{FF2B5EF4-FFF2-40B4-BE49-F238E27FC236}">
                    <a16:creationId xmlns:a16="http://schemas.microsoft.com/office/drawing/2014/main" id="{7ABE9676-EDE1-DB2E-9E4C-0A217C7B142B}"/>
                  </a:ext>
                </a:extLst>
              </p:cNvPr>
              <p:cNvGrpSpPr/>
              <p:nvPr/>
            </p:nvGrpSpPr>
            <p:grpSpPr>
              <a:xfrm>
                <a:off x="300436" y="3192698"/>
                <a:ext cx="6018743" cy="3385543"/>
                <a:chOff x="300436" y="3192698"/>
                <a:chExt cx="6018743" cy="3385543"/>
              </a:xfrm>
            </p:grpSpPr>
            <p:pic>
              <p:nvPicPr>
                <p:cNvPr id="22" name="Picture 26" descr="image of an inclusive workspace ">
                  <a:extLst>
                    <a:ext uri="{FF2B5EF4-FFF2-40B4-BE49-F238E27FC236}">
                      <a16:creationId xmlns:a16="http://schemas.microsoft.com/office/drawing/2014/main" id="{3E7A4B43-6356-4D96-AF27-1E99DF4AB1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436" y="3192698"/>
                  <a:ext cx="6018743" cy="3385543"/>
                </a:xfrm>
                <a:prstGeom prst="rect">
                  <a:avLst/>
                </a:prstGeom>
              </p:spPr>
            </p:pic>
            <p:pic>
              <p:nvPicPr>
                <p:cNvPr id="23" name="Picture 1">
                  <a:extLst>
                    <a:ext uri="{FF2B5EF4-FFF2-40B4-BE49-F238E27FC236}">
                      <a16:creationId xmlns:a16="http://schemas.microsoft.com/office/drawing/2014/main" id="{E4632D1D-3779-65C4-730D-488FE4BE1593}"/>
                    </a:ext>
                  </a:extLst>
                </p:cNvPr>
                <p:cNvPicPr>
                  <a:picLocks noChangeAspect="1" noChangeArrowheads="1"/>
                </p:cNvPicPr>
                <p:nvPr/>
              </p:nvPicPr>
              <p:blipFill>
                <a:blip r:embed="rId5" cstate="screen">
                  <a:clrChange>
                    <a:clrFrom>
                      <a:srgbClr val="FFFFFF"/>
                    </a:clrFrom>
                    <a:clrTo>
                      <a:srgbClr val="FFFFFF">
                        <a:alpha val="0"/>
                      </a:srgbClr>
                    </a:clrTo>
                  </a:clrChange>
                  <a:alphaModFix amt="83000"/>
                  <a:extLst>
                    <a:ext uri="{28A0092B-C50C-407E-A947-70E740481C1C}">
                      <a14:useLocalDpi xmlns:a14="http://schemas.microsoft.com/office/drawing/2010/main"/>
                    </a:ext>
                  </a:extLst>
                </a:blip>
                <a:srcRect/>
                <a:stretch>
                  <a:fillRect/>
                </a:stretch>
              </p:blipFill>
              <p:spPr bwMode="auto">
                <a:xfrm>
                  <a:off x="5163802" y="4099022"/>
                  <a:ext cx="1154620" cy="12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11">
                <a:extLst>
                  <a:ext uri="{FF2B5EF4-FFF2-40B4-BE49-F238E27FC236}">
                    <a16:creationId xmlns:a16="http://schemas.microsoft.com/office/drawing/2014/main" id="{EA62D89B-C18C-18F1-9C3D-3000776BB55A}"/>
                  </a:ext>
                </a:extLst>
              </p:cNvPr>
              <p:cNvSpPr txBox="1"/>
              <p:nvPr/>
            </p:nvSpPr>
            <p:spPr>
              <a:xfrm>
                <a:off x="1724041" y="2701494"/>
                <a:ext cx="2055679" cy="1001564"/>
              </a:xfrm>
              <a:prstGeom prst="rect">
                <a:avLst/>
              </a:prstGeom>
              <a:noFill/>
            </p:spPr>
            <p:txBody>
              <a:bodyPr wrap="square" rtlCol="0">
                <a:spAutoFit/>
              </a:bodyPr>
              <a:lstStyle/>
              <a:p>
                <a:r>
                  <a:rPr lang="en-CA" sz="1100" dirty="0">
                    <a:latin typeface="Avenir Next LT Pro Demi"/>
                  </a:rPr>
                  <a:t>Large enclosed workpoints that can accommodate </a:t>
                </a:r>
                <a:r>
                  <a:rPr lang="en-CA" sz="1100" b="1" dirty="0">
                    <a:latin typeface="Avenir Next LT Pro Demi"/>
                  </a:rPr>
                  <a:t>mobility devices </a:t>
                </a:r>
                <a:r>
                  <a:rPr lang="en-CA" sz="1100" dirty="0">
                    <a:latin typeface="Avenir Next LT Pro Demi"/>
                  </a:rPr>
                  <a:t>and support </a:t>
                </a:r>
                <a:r>
                  <a:rPr lang="en-CA" sz="1100" b="1" dirty="0">
                    <a:latin typeface="Avenir Next LT Pro Demi"/>
                  </a:rPr>
                  <a:t>cognitive impairments and sound sensitivities</a:t>
                </a:r>
              </a:p>
            </p:txBody>
          </p:sp>
          <p:sp>
            <p:nvSpPr>
              <p:cNvPr id="9" name="TextBox 12">
                <a:extLst>
                  <a:ext uri="{FF2B5EF4-FFF2-40B4-BE49-F238E27FC236}">
                    <a16:creationId xmlns:a16="http://schemas.microsoft.com/office/drawing/2014/main" id="{FD60EC05-3F6B-F0AB-9578-91F421328E3B}"/>
                  </a:ext>
                </a:extLst>
              </p:cNvPr>
              <p:cNvSpPr txBox="1"/>
              <p:nvPr/>
            </p:nvSpPr>
            <p:spPr>
              <a:xfrm>
                <a:off x="3618554" y="2986604"/>
                <a:ext cx="1801039" cy="769441"/>
              </a:xfrm>
              <a:prstGeom prst="rect">
                <a:avLst/>
              </a:prstGeom>
              <a:noFill/>
            </p:spPr>
            <p:txBody>
              <a:bodyPr wrap="square" rtlCol="0">
                <a:spAutoFit/>
              </a:bodyPr>
              <a:lstStyle/>
              <a:p>
                <a:r>
                  <a:rPr lang="en-CA" sz="1100" dirty="0">
                    <a:latin typeface="Avenir Next LT Pro Demi"/>
                  </a:rPr>
                  <a:t>Semi-private workpoints with access to daylight and views to support </a:t>
                </a:r>
                <a:r>
                  <a:rPr lang="en-CA" sz="1100" b="1" dirty="0">
                    <a:latin typeface="Avenir Next LT Pro Demi"/>
                  </a:rPr>
                  <a:t>mental health </a:t>
                </a:r>
              </a:p>
            </p:txBody>
          </p:sp>
          <p:sp>
            <p:nvSpPr>
              <p:cNvPr id="10" name="TextBox 14">
                <a:extLst>
                  <a:ext uri="{FF2B5EF4-FFF2-40B4-BE49-F238E27FC236}">
                    <a16:creationId xmlns:a16="http://schemas.microsoft.com/office/drawing/2014/main" id="{106D64A9-9A15-4F9F-BCE9-235BAFB7ABCF}"/>
                  </a:ext>
                </a:extLst>
              </p:cNvPr>
              <p:cNvSpPr txBox="1"/>
              <p:nvPr/>
            </p:nvSpPr>
            <p:spPr>
              <a:xfrm>
                <a:off x="5462017" y="2653475"/>
                <a:ext cx="1521461" cy="1362783"/>
              </a:xfrm>
              <a:prstGeom prst="rect">
                <a:avLst/>
              </a:prstGeom>
              <a:noFill/>
            </p:spPr>
            <p:txBody>
              <a:bodyPr wrap="square" rtlCol="0">
                <a:spAutoFit/>
              </a:bodyPr>
              <a:lstStyle/>
              <a:p>
                <a:r>
                  <a:rPr lang="en-CA" sz="1100" dirty="0">
                    <a:latin typeface="Avenir Next LT Pro Demi"/>
                  </a:rPr>
                  <a:t>Small enclosed workpoints (phonebooths) that can support the need for stimulus free space for various mental health reasons</a:t>
                </a:r>
              </a:p>
            </p:txBody>
          </p:sp>
          <p:sp>
            <p:nvSpPr>
              <p:cNvPr id="13" name="TextBox 15">
                <a:extLst>
                  <a:ext uri="{FF2B5EF4-FFF2-40B4-BE49-F238E27FC236}">
                    <a16:creationId xmlns:a16="http://schemas.microsoft.com/office/drawing/2014/main" id="{FA8BD806-9802-035E-4DE2-E9B172B4C7AE}"/>
                  </a:ext>
                </a:extLst>
              </p:cNvPr>
              <p:cNvSpPr txBox="1"/>
              <p:nvPr/>
            </p:nvSpPr>
            <p:spPr>
              <a:xfrm>
                <a:off x="5386029" y="5617904"/>
                <a:ext cx="1521461" cy="600164"/>
              </a:xfrm>
              <a:prstGeom prst="rect">
                <a:avLst/>
              </a:prstGeom>
              <a:noFill/>
            </p:spPr>
            <p:txBody>
              <a:bodyPr wrap="square" rtlCol="0">
                <a:spAutoFit/>
              </a:bodyPr>
              <a:lstStyle/>
              <a:p>
                <a:r>
                  <a:rPr lang="en-CA" sz="1100" dirty="0">
                    <a:latin typeface="Avenir Next LT Pro Demi"/>
                  </a:rPr>
                  <a:t>Generous circulation areas for various </a:t>
                </a:r>
                <a:r>
                  <a:rPr lang="en-CA" sz="1100" b="1" dirty="0">
                    <a:latin typeface="Avenir Next LT Pro Demi"/>
                  </a:rPr>
                  <a:t>mobility requirements</a:t>
                </a:r>
              </a:p>
            </p:txBody>
          </p:sp>
          <p:sp>
            <p:nvSpPr>
              <p:cNvPr id="14" name="TextBox 16">
                <a:extLst>
                  <a:ext uri="{FF2B5EF4-FFF2-40B4-BE49-F238E27FC236}">
                    <a16:creationId xmlns:a16="http://schemas.microsoft.com/office/drawing/2014/main" id="{23CC481B-0ACA-1739-5006-7203FA0FFFE2}"/>
                  </a:ext>
                </a:extLst>
              </p:cNvPr>
              <p:cNvSpPr txBox="1"/>
              <p:nvPr/>
            </p:nvSpPr>
            <p:spPr>
              <a:xfrm>
                <a:off x="1498439" y="6262877"/>
                <a:ext cx="2159078" cy="820953"/>
              </a:xfrm>
              <a:prstGeom prst="rect">
                <a:avLst/>
              </a:prstGeom>
              <a:noFill/>
            </p:spPr>
            <p:txBody>
              <a:bodyPr wrap="square" rtlCol="0">
                <a:spAutoFit/>
              </a:bodyPr>
              <a:lstStyle/>
              <a:p>
                <a:r>
                  <a:rPr lang="en-CA" sz="1100" dirty="0">
                    <a:latin typeface="Avenir Next LT Pro Demi"/>
                  </a:rPr>
                  <a:t>Standing height workpoints for users with larger, </a:t>
                </a:r>
                <a:r>
                  <a:rPr lang="en-CA" sz="1100" b="1" dirty="0">
                    <a:latin typeface="Avenir Next LT Pro Demi"/>
                  </a:rPr>
                  <a:t>upright mobility devices </a:t>
                </a:r>
                <a:r>
                  <a:rPr lang="en-CA" sz="1100" dirty="0">
                    <a:latin typeface="Avenir Next LT Pro Demi"/>
                  </a:rPr>
                  <a:t>(scooters) or for </a:t>
                </a:r>
                <a:r>
                  <a:rPr lang="en-CA" sz="1100" b="1" dirty="0">
                    <a:latin typeface="Avenir Next LT Pro Demi"/>
                  </a:rPr>
                  <a:t>standing preference</a:t>
                </a:r>
              </a:p>
            </p:txBody>
          </p:sp>
          <p:cxnSp>
            <p:nvCxnSpPr>
              <p:cNvPr id="15" name="Connector: Curved 20" descr="arrow pointing to an employee at home office">
                <a:extLst>
                  <a:ext uri="{FF2B5EF4-FFF2-40B4-BE49-F238E27FC236}">
                    <a16:creationId xmlns:a16="http://schemas.microsoft.com/office/drawing/2014/main" id="{CCBABB2D-792E-1C46-9E00-F0D86B9408A9}"/>
                  </a:ext>
                </a:extLst>
              </p:cNvPr>
              <p:cNvCxnSpPr>
                <a:cxnSpLocks/>
              </p:cNvCxnSpPr>
              <p:nvPr/>
            </p:nvCxnSpPr>
            <p:spPr>
              <a:xfrm>
                <a:off x="1239340" y="3787531"/>
                <a:ext cx="441176" cy="171231"/>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Connector: Curved 21" descr="arrow pointing to an enclosed office space">
                <a:extLst>
                  <a:ext uri="{FF2B5EF4-FFF2-40B4-BE49-F238E27FC236}">
                    <a16:creationId xmlns:a16="http://schemas.microsoft.com/office/drawing/2014/main" id="{1098DE7D-1685-0AEC-C71B-F9B307BD43F5}"/>
                  </a:ext>
                </a:extLst>
              </p:cNvPr>
              <p:cNvCxnSpPr>
                <a:cxnSpLocks/>
              </p:cNvCxnSpPr>
              <p:nvPr/>
            </p:nvCxnSpPr>
            <p:spPr>
              <a:xfrm rot="16200000" flipH="1">
                <a:off x="2131091" y="4149946"/>
                <a:ext cx="1043048" cy="149273"/>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Connector: Curved 22" descr="arrow pointing to a semi-private work point">
                <a:extLst>
                  <a:ext uri="{FF2B5EF4-FFF2-40B4-BE49-F238E27FC236}">
                    <a16:creationId xmlns:a16="http://schemas.microsoft.com/office/drawing/2014/main" id="{3F2941AB-1681-DE52-0256-9B92C9FA3C84}"/>
                  </a:ext>
                </a:extLst>
              </p:cNvPr>
              <p:cNvCxnSpPr>
                <a:cxnSpLocks/>
              </p:cNvCxnSpPr>
              <p:nvPr/>
            </p:nvCxnSpPr>
            <p:spPr>
              <a:xfrm rot="5400000">
                <a:off x="3817696" y="4123356"/>
                <a:ext cx="784469" cy="112819"/>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Connector: Curved 23" descr="arrow pointing to a standing height work point">
                <a:extLst>
                  <a:ext uri="{FF2B5EF4-FFF2-40B4-BE49-F238E27FC236}">
                    <a16:creationId xmlns:a16="http://schemas.microsoft.com/office/drawing/2014/main" id="{D1C90E79-B27A-6504-0A15-F1832DA52613}"/>
                  </a:ext>
                </a:extLst>
              </p:cNvPr>
              <p:cNvCxnSpPr>
                <a:cxnSpLocks/>
              </p:cNvCxnSpPr>
              <p:nvPr/>
            </p:nvCxnSpPr>
            <p:spPr>
              <a:xfrm rot="10800000">
                <a:off x="4986528" y="5617905"/>
                <a:ext cx="381428" cy="276079"/>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9" name="Connector: Curved 24" descr="arrow pointing to small enclosed workpoint">
                <a:extLst>
                  <a:ext uri="{FF2B5EF4-FFF2-40B4-BE49-F238E27FC236}">
                    <a16:creationId xmlns:a16="http://schemas.microsoft.com/office/drawing/2014/main" id="{7C0A415F-1C18-33C7-0979-513DA644BC7C}"/>
                  </a:ext>
                </a:extLst>
              </p:cNvPr>
              <p:cNvCxnSpPr>
                <a:cxnSpLocks/>
              </p:cNvCxnSpPr>
              <p:nvPr/>
            </p:nvCxnSpPr>
            <p:spPr>
              <a:xfrm rot="5400000">
                <a:off x="5369826" y="4149971"/>
                <a:ext cx="527447" cy="262171"/>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20" name="Connector: Curved 25" descr="arrow pointing to generous circulation area">
                <a:extLst>
                  <a:ext uri="{FF2B5EF4-FFF2-40B4-BE49-F238E27FC236}">
                    <a16:creationId xmlns:a16="http://schemas.microsoft.com/office/drawing/2014/main" id="{CE46244E-3DBE-D212-AB28-0A0535EA9D57}"/>
                  </a:ext>
                </a:extLst>
              </p:cNvPr>
              <p:cNvCxnSpPr>
                <a:cxnSpLocks/>
              </p:cNvCxnSpPr>
              <p:nvPr/>
            </p:nvCxnSpPr>
            <p:spPr>
              <a:xfrm flipV="1">
                <a:off x="2652615" y="5851846"/>
                <a:ext cx="928582" cy="448156"/>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21" name="TextBox 10">
                <a:extLst>
                  <a:ext uri="{FF2B5EF4-FFF2-40B4-BE49-F238E27FC236}">
                    <a16:creationId xmlns:a16="http://schemas.microsoft.com/office/drawing/2014/main" id="{4D3680DD-EEA9-9261-1ADE-0E7628C74C0B}"/>
                  </a:ext>
                </a:extLst>
              </p:cNvPr>
              <p:cNvSpPr txBox="1"/>
              <p:nvPr/>
            </p:nvSpPr>
            <p:spPr>
              <a:xfrm>
                <a:off x="29103" y="3538660"/>
                <a:ext cx="1222823" cy="1050820"/>
              </a:xfrm>
              <a:prstGeom prst="rect">
                <a:avLst/>
              </a:prstGeom>
              <a:noFill/>
            </p:spPr>
            <p:txBody>
              <a:bodyPr wrap="square" rtlCol="0">
                <a:spAutoFit/>
              </a:bodyPr>
              <a:lstStyle/>
              <a:p>
                <a:pPr algn="r"/>
                <a:r>
                  <a:rPr lang="en-CA" sz="1100" dirty="0">
                    <a:latin typeface="Avenir Next LT Pro Demi"/>
                  </a:rPr>
                  <a:t>Being able to work from home to support </a:t>
                </a:r>
                <a:r>
                  <a:rPr lang="en-CA" sz="1100" b="1" dirty="0">
                    <a:latin typeface="Avenir Next LT Pro Demi"/>
                  </a:rPr>
                  <a:t>work-life balance</a:t>
                </a:r>
              </a:p>
              <a:p>
                <a:endParaRPr lang="en-CA" sz="1400" dirty="0">
                  <a:latin typeface="+mj-lt"/>
                </a:endParaRPr>
              </a:p>
            </p:txBody>
          </p:sp>
        </p:grpSp>
        <p:sp>
          <p:nvSpPr>
            <p:cNvPr id="6" name="Rectangle 5">
              <a:extLst>
                <a:ext uri="{FF2B5EF4-FFF2-40B4-BE49-F238E27FC236}">
                  <a16:creationId xmlns:a16="http://schemas.microsoft.com/office/drawing/2014/main" id="{0755EBDD-7468-5155-030D-79759410C0BC}"/>
                </a:ext>
              </a:extLst>
            </p:cNvPr>
            <p:cNvSpPr/>
            <p:nvPr/>
          </p:nvSpPr>
          <p:spPr>
            <a:xfrm>
              <a:off x="5447489" y="3293926"/>
              <a:ext cx="1183749" cy="135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26622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1B15EF-AAAF-A36F-5F5D-968909E5FDA1}"/>
              </a:ext>
            </a:extLst>
          </p:cNvPr>
          <p:cNvPicPr>
            <a:picLocks noChangeAspect="1"/>
          </p:cNvPicPr>
          <p:nvPr/>
        </p:nvPicPr>
        <p:blipFill>
          <a:blip r:embed="rId3"/>
          <a:stretch>
            <a:fillRect/>
          </a:stretch>
        </p:blipFill>
        <p:spPr>
          <a:xfrm>
            <a:off x="776438" y="3065151"/>
            <a:ext cx="7127656" cy="2859350"/>
          </a:xfrm>
          <a:prstGeom prst="rect">
            <a:avLst/>
          </a:prstGeom>
        </p:spPr>
      </p:pic>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 name="Title 3">
            <a:extLst>
              <a:ext uri="{FF2B5EF4-FFF2-40B4-BE49-F238E27FC236}">
                <a16:creationId xmlns:a16="http://schemas.microsoft.com/office/drawing/2014/main" id="{150D6C6B-A8BB-CDA2-4817-A76B6FD20AE4}"/>
              </a:ext>
            </a:extLst>
          </p:cNvPr>
          <p:cNvSpPr txBox="1">
            <a:spLocks noGrp="1"/>
          </p:cNvSpPr>
          <p:nvPr>
            <p:ph type="title" idx="4294967295"/>
          </p:nvPr>
        </p:nvSpPr>
        <p:spPr>
          <a:xfrm>
            <a:off x="170432" y="115833"/>
            <a:ext cx="90192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3200" dirty="0">
                <a:solidFill>
                  <a:schemeClr val="bg1"/>
                </a:solidFill>
              </a:rPr>
              <a:t>Room A</a:t>
            </a:r>
            <a:r>
              <a:rPr lang="en-CA" sz="3200" dirty="0" err="1">
                <a:solidFill>
                  <a:schemeClr val="bg1"/>
                </a:solidFill>
              </a:rPr>
              <a:t>ccessibility</a:t>
            </a:r>
            <a:endParaRPr kumimoji="0" lang="en-CA" sz="3200" b="1" i="0" u="none" strike="noStrike" kern="1200" cap="none" spc="0" normalizeH="0" baseline="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170432" y="856497"/>
            <a:ext cx="11245130" cy="2304670"/>
          </a:xfrm>
          <a:prstGeom prst="rect">
            <a:avLst/>
          </a:prstGeom>
          <a:noFill/>
        </p:spPr>
        <p:txBody>
          <a:bodyPr wrap="square">
            <a:spAutoFit/>
          </a:bodyPr>
          <a:lstStyle/>
          <a:p>
            <a:r>
              <a:rPr lang="en-CA" dirty="0"/>
              <a:t>Accessibility features applying to concentration, meeting, work and project rooms, as well as accessible phone booths: </a:t>
            </a:r>
          </a:p>
          <a:p>
            <a:pPr marL="285750" indent="-285750">
              <a:lnSpc>
                <a:spcPct val="110000"/>
              </a:lnSpc>
              <a:spcBef>
                <a:spcPts val="1200"/>
              </a:spcBef>
              <a:buFont typeface="Arial" panose="020B0604020202020204" pitchFamily="34" charset="0"/>
              <a:buChar char="•"/>
            </a:pPr>
            <a:r>
              <a:rPr lang="en-CA" dirty="0"/>
              <a:t>Accessible power modules</a:t>
            </a:r>
          </a:p>
          <a:p>
            <a:pPr marL="285750" indent="-285750">
              <a:lnSpc>
                <a:spcPct val="110000"/>
              </a:lnSpc>
              <a:buFont typeface="Arial" panose="020B0604020202020204" pitchFamily="34" charset="0"/>
              <a:buChar char="•"/>
            </a:pPr>
            <a:r>
              <a:rPr lang="en-CA" dirty="0"/>
              <a:t>Height-adjustable conference chairs on castors</a:t>
            </a:r>
          </a:p>
          <a:p>
            <a:pPr marL="285750" indent="-285750">
              <a:lnSpc>
                <a:spcPct val="110000"/>
              </a:lnSpc>
              <a:buFont typeface="Arial" panose="020B0604020202020204" pitchFamily="34" charset="0"/>
              <a:buChar char="•"/>
            </a:pPr>
            <a:r>
              <a:rPr lang="en-CA" dirty="0"/>
              <a:t>Sliding door (must open easily) with handle and contrasting trim</a:t>
            </a:r>
          </a:p>
          <a:p>
            <a:pPr marL="285750" indent="-285750">
              <a:lnSpc>
                <a:spcPct val="110000"/>
              </a:lnSpc>
              <a:buFont typeface="Arial" panose="020B0604020202020204" pitchFamily="34" charset="0"/>
              <a:buChar char="•"/>
            </a:pPr>
            <a:r>
              <a:rPr lang="en-CA" dirty="0"/>
              <a:t>Appropriate aisle widths</a:t>
            </a:r>
          </a:p>
          <a:p>
            <a:pPr marL="285750" indent="-285750">
              <a:lnSpc>
                <a:spcPct val="110000"/>
              </a:lnSpc>
              <a:buFont typeface="Arial" panose="020B0604020202020204" pitchFamily="34" charset="0"/>
              <a:buChar char="•"/>
            </a:pPr>
            <a:r>
              <a:rPr lang="en-CA" dirty="0"/>
              <a:t>Televisions or screens on more than one wall (meeting rooms only)</a:t>
            </a:r>
          </a:p>
        </p:txBody>
      </p:sp>
      <p:sp>
        <p:nvSpPr>
          <p:cNvPr id="5" name="Rectangle : coins arrondis 4">
            <a:extLst>
              <a:ext uri="{FF2B5EF4-FFF2-40B4-BE49-F238E27FC236}">
                <a16:creationId xmlns:a16="http://schemas.microsoft.com/office/drawing/2014/main" id="{591E4B8E-F4E3-1A94-13EE-D16CAF8BB22A}"/>
              </a:ext>
            </a:extLst>
          </p:cNvPr>
          <p:cNvSpPr/>
          <p:nvPr/>
        </p:nvSpPr>
        <p:spPr>
          <a:xfrm>
            <a:off x="755375" y="5605666"/>
            <a:ext cx="7148720" cy="4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ZoneTexte 5">
            <a:extLst>
              <a:ext uri="{FF2B5EF4-FFF2-40B4-BE49-F238E27FC236}">
                <a16:creationId xmlns:a16="http://schemas.microsoft.com/office/drawing/2014/main" id="{A4DC0FEA-6CF2-6C2C-04DB-709AA0DD1C38}"/>
              </a:ext>
            </a:extLst>
          </p:cNvPr>
          <p:cNvSpPr txBox="1"/>
          <p:nvPr/>
        </p:nvSpPr>
        <p:spPr>
          <a:xfrm>
            <a:off x="916896" y="5672711"/>
            <a:ext cx="5657640" cy="369332"/>
          </a:xfrm>
          <a:prstGeom prst="rect">
            <a:avLst/>
          </a:prstGeom>
          <a:noFill/>
        </p:spPr>
        <p:txBody>
          <a:bodyPr wrap="square" rtlCol="0">
            <a:spAutoFit/>
          </a:bodyPr>
          <a:lstStyle/>
          <a:p>
            <a:r>
              <a:rPr lang="fr-CA" dirty="0"/>
              <a:t>Example of a meeting room for up to 12 people.</a:t>
            </a:r>
            <a:endParaRPr lang="en-CA" dirty="0"/>
          </a:p>
        </p:txBody>
      </p:sp>
    </p:spTree>
    <p:extLst>
      <p:ext uri="{BB962C8B-B14F-4D97-AF65-F5344CB8AC3E}">
        <p14:creationId xmlns:p14="http://schemas.microsoft.com/office/powerpoint/2010/main" val="127833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 name="Title 3">
            <a:extLst>
              <a:ext uri="{FF2B5EF4-FFF2-40B4-BE49-F238E27FC236}">
                <a16:creationId xmlns:a16="http://schemas.microsoft.com/office/drawing/2014/main" id="{150D6C6B-A8BB-CDA2-4817-A76B6FD20AE4}"/>
              </a:ext>
            </a:extLst>
          </p:cNvPr>
          <p:cNvSpPr txBox="1">
            <a:spLocks noGrp="1"/>
          </p:cNvSpPr>
          <p:nvPr>
            <p:ph type="title" idx="4294967295"/>
          </p:nvPr>
        </p:nvSpPr>
        <p:spPr>
          <a:xfrm>
            <a:off x="170432" y="115833"/>
            <a:ext cx="90192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3200" dirty="0">
                <a:solidFill>
                  <a:schemeClr val="bg1"/>
                </a:solidFill>
              </a:rPr>
              <a:t>Kitchenette A</a:t>
            </a:r>
            <a:r>
              <a:rPr lang="en-CA" sz="3200" dirty="0" err="1">
                <a:solidFill>
                  <a:schemeClr val="bg1"/>
                </a:solidFill>
              </a:rPr>
              <a:t>ccessibility</a:t>
            </a:r>
            <a:r>
              <a:rPr lang="en-CA" sz="3200" dirty="0">
                <a:solidFill>
                  <a:schemeClr val="bg1"/>
                </a:solidFill>
              </a:rPr>
              <a:t> </a:t>
            </a:r>
            <a:endParaRPr kumimoji="0" lang="en-CA" sz="3200" b="1" i="0" u="none" strike="noStrike" kern="1200" cap="none" spc="0" normalizeH="0" baseline="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170432" y="941644"/>
            <a:ext cx="7096642" cy="3247043"/>
          </a:xfrm>
          <a:prstGeom prst="rect">
            <a:avLst/>
          </a:prstGeom>
          <a:noFill/>
        </p:spPr>
        <p:txBody>
          <a:bodyPr wrap="square">
            <a:spAutoFit/>
          </a:bodyPr>
          <a:lstStyle/>
          <a:p>
            <a:r>
              <a:rPr lang="en-CA" b="1" dirty="0"/>
              <a:t>Design</a:t>
            </a:r>
          </a:p>
          <a:p>
            <a:pPr marL="285750" indent="-285750">
              <a:spcBef>
                <a:spcPts val="600"/>
              </a:spcBef>
              <a:buFont typeface="Arial" panose="020B0604020202020204" pitchFamily="34" charset="0"/>
              <a:buChar char="•"/>
            </a:pPr>
            <a:r>
              <a:rPr lang="en-CA" dirty="0"/>
              <a:t>Knee clearance under sink</a:t>
            </a:r>
          </a:p>
          <a:p>
            <a:pPr marL="285750" indent="-285750">
              <a:spcBef>
                <a:spcPts val="600"/>
              </a:spcBef>
              <a:buFont typeface="Arial" panose="020B0604020202020204" pitchFamily="34" charset="0"/>
              <a:buChar char="•"/>
            </a:pPr>
            <a:r>
              <a:rPr lang="en-CA" dirty="0"/>
              <a:t>Varied height between countertop and island</a:t>
            </a:r>
          </a:p>
          <a:p>
            <a:endParaRPr lang="en-CA" dirty="0"/>
          </a:p>
          <a:p>
            <a:r>
              <a:rPr lang="en-CA" b="1" dirty="0"/>
              <a:t>Furnishing and use</a:t>
            </a:r>
          </a:p>
          <a:p>
            <a:pPr marL="285750" indent="-285750">
              <a:spcBef>
                <a:spcPts val="600"/>
              </a:spcBef>
              <a:buFont typeface="Arial" panose="020B0604020202020204" pitchFamily="34" charset="0"/>
              <a:buChar char="•"/>
            </a:pPr>
            <a:r>
              <a:rPr lang="en-CA" dirty="0"/>
              <a:t>Refrigerator with side-by-side doors, or with the freezer located in the lower section.</a:t>
            </a:r>
          </a:p>
          <a:p>
            <a:pPr marL="285750" indent="-285750">
              <a:spcBef>
                <a:spcPts val="600"/>
              </a:spcBef>
              <a:buFont typeface="Arial" panose="020B0604020202020204" pitchFamily="34" charset="0"/>
              <a:buChar char="•"/>
            </a:pPr>
            <a:r>
              <a:rPr lang="en-CA" dirty="0"/>
              <a:t>Items stored in upper cabinets must also be stored in lower cabinets</a:t>
            </a:r>
          </a:p>
          <a:p>
            <a:pPr marL="285750" indent="-285750">
              <a:spcBef>
                <a:spcPts val="600"/>
              </a:spcBef>
              <a:buFont typeface="Arial" panose="020B0604020202020204" pitchFamily="34" charset="0"/>
              <a:buChar char="•"/>
            </a:pPr>
            <a:r>
              <a:rPr lang="en-CA" dirty="0"/>
              <a:t>Variety of seating</a:t>
            </a:r>
          </a:p>
        </p:txBody>
      </p:sp>
      <p:pic>
        <p:nvPicPr>
          <p:cNvPr id="8" name="Image 7" descr="Une image contenant intérieur, mur, Électroménager, Cabinet&#10;&#10;Description générée automatiquement">
            <a:extLst>
              <a:ext uri="{FF2B5EF4-FFF2-40B4-BE49-F238E27FC236}">
                <a16:creationId xmlns:a16="http://schemas.microsoft.com/office/drawing/2014/main" id="{BE33C3B1-7210-8E45-5E33-AB2D4169716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76951" y="926681"/>
            <a:ext cx="4222320" cy="2611925"/>
          </a:xfrm>
          <a:prstGeom prst="rect">
            <a:avLst/>
          </a:prstGeom>
        </p:spPr>
      </p:pic>
      <p:pic>
        <p:nvPicPr>
          <p:cNvPr id="9" name="Image 8" descr="Une image contenant mur, intérieur, meubles, sol&#10;&#10;Description générée automatiquement">
            <a:extLst>
              <a:ext uri="{FF2B5EF4-FFF2-40B4-BE49-F238E27FC236}">
                <a16:creationId xmlns:a16="http://schemas.microsoft.com/office/drawing/2014/main" id="{4DD2E03C-E3F0-C6AA-26E6-BB3D21B222D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76951" y="3846978"/>
            <a:ext cx="4128768" cy="1910056"/>
          </a:xfrm>
          <a:prstGeom prst="rect">
            <a:avLst/>
          </a:prstGeom>
        </p:spPr>
      </p:pic>
    </p:spTree>
    <p:extLst>
      <p:ext uri="{BB962C8B-B14F-4D97-AF65-F5344CB8AC3E}">
        <p14:creationId xmlns:p14="http://schemas.microsoft.com/office/powerpoint/2010/main" val="3820195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1C67A-4FAB-556C-5C8D-241597F9DA1B}"/>
              </a:ext>
              <a:ext uri="{C183D7F6-B498-43B3-948B-1728B52AA6E4}">
                <adec:decorative xmlns:adec="http://schemas.microsoft.com/office/drawing/2017/decorative" val="1"/>
              </a:ext>
            </a:extLst>
          </p:cNvPr>
          <p:cNvSpPr/>
          <p:nvPr/>
        </p:nvSpPr>
        <p:spPr>
          <a:xfrm>
            <a:off x="0" y="0"/>
            <a:ext cx="12192000" cy="74066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 name="Title 3">
            <a:extLst>
              <a:ext uri="{FF2B5EF4-FFF2-40B4-BE49-F238E27FC236}">
                <a16:creationId xmlns:a16="http://schemas.microsoft.com/office/drawing/2014/main" id="{150D6C6B-A8BB-CDA2-4817-A76B6FD20AE4}"/>
              </a:ext>
            </a:extLst>
          </p:cNvPr>
          <p:cNvSpPr txBox="1">
            <a:spLocks noGrp="1"/>
          </p:cNvSpPr>
          <p:nvPr>
            <p:ph type="title" idx="4294967295"/>
          </p:nvPr>
        </p:nvSpPr>
        <p:spPr>
          <a:xfrm>
            <a:off x="170432" y="115833"/>
            <a:ext cx="90192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3200" dirty="0" err="1">
                <a:solidFill>
                  <a:schemeClr val="bg1"/>
                </a:solidFill>
              </a:rPr>
              <a:t>Locker</a:t>
            </a:r>
            <a:r>
              <a:rPr lang="fr-CA" sz="3200" dirty="0">
                <a:solidFill>
                  <a:schemeClr val="bg1"/>
                </a:solidFill>
              </a:rPr>
              <a:t> Area </a:t>
            </a:r>
            <a:r>
              <a:rPr lang="fr-CA" sz="3200" dirty="0" err="1">
                <a:solidFill>
                  <a:schemeClr val="bg1"/>
                </a:solidFill>
              </a:rPr>
              <a:t>Accessibility</a:t>
            </a:r>
            <a:endParaRPr kumimoji="0" lang="en-CA" sz="3200" b="1" i="0" u="none" strike="noStrike" kern="1200" cap="none" spc="0" normalizeH="0" baseline="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11" name="Content Placeholder 10">
            <a:extLst>
              <a:ext uri="{FF2B5EF4-FFF2-40B4-BE49-F238E27FC236}">
                <a16:creationId xmlns:a16="http://schemas.microsoft.com/office/drawing/2014/main" id="{6A19A725-B543-029E-8F69-862BA93A34D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8406" y="139086"/>
            <a:ext cx="566786" cy="494616"/>
          </a:xfrm>
          <a:prstGeom prst="rect">
            <a:avLst/>
          </a:prstGeom>
        </p:spPr>
      </p:pic>
      <p:sp>
        <p:nvSpPr>
          <p:cNvPr id="12" name="TextBox 11">
            <a:extLst>
              <a:ext uri="{FF2B5EF4-FFF2-40B4-BE49-F238E27FC236}">
                <a16:creationId xmlns:a16="http://schemas.microsoft.com/office/drawing/2014/main" id="{49BC1508-1F65-AA39-033E-D60F15B261D2}"/>
              </a:ext>
            </a:extLst>
          </p:cNvPr>
          <p:cNvSpPr txBox="1"/>
          <p:nvPr/>
        </p:nvSpPr>
        <p:spPr>
          <a:xfrm>
            <a:off x="195012" y="1392595"/>
            <a:ext cx="5860514" cy="2410212"/>
          </a:xfrm>
          <a:prstGeom prst="rect">
            <a:avLst/>
          </a:prstGeom>
          <a:noFill/>
        </p:spPr>
        <p:txBody>
          <a:bodyPr wrap="square">
            <a:spAutoFit/>
          </a:bodyPr>
          <a:lstStyle/>
          <a:p>
            <a:pPr marL="285750" indent="-285750">
              <a:lnSpc>
                <a:spcPct val="110000"/>
              </a:lnSpc>
              <a:spcBef>
                <a:spcPts val="1200"/>
              </a:spcBef>
              <a:buFont typeface="Arial" panose="020B0604020202020204" pitchFamily="34" charset="0"/>
              <a:buChar char="•"/>
            </a:pPr>
            <a:r>
              <a:rPr lang="en-CA" sz="2000" dirty="0"/>
              <a:t>The locker area includes coat closets. Closet rods are at different heights for easy access.</a:t>
            </a:r>
          </a:p>
          <a:p>
            <a:pPr marL="285750" indent="-285750">
              <a:lnSpc>
                <a:spcPct val="110000"/>
              </a:lnSpc>
              <a:spcBef>
                <a:spcPts val="1200"/>
              </a:spcBef>
              <a:buFont typeface="Arial" panose="020B0604020202020204" pitchFamily="34" charset="0"/>
              <a:buChar char="•"/>
            </a:pPr>
            <a:r>
              <a:rPr lang="en-CA" sz="2000" dirty="0"/>
              <a:t>There are also benches for people who need to sit down to put on or take off their shoes.</a:t>
            </a:r>
          </a:p>
          <a:p>
            <a:pPr marL="285750" indent="-285750">
              <a:lnSpc>
                <a:spcPct val="110000"/>
              </a:lnSpc>
              <a:spcBef>
                <a:spcPts val="1200"/>
              </a:spcBef>
              <a:buFont typeface="Arial" panose="020B0604020202020204" pitchFamily="34" charset="0"/>
              <a:buChar char="•"/>
            </a:pPr>
            <a:r>
              <a:rPr lang="en-CA" sz="2000" dirty="0"/>
              <a:t>Three locker formats offer access at different heights and meet a variety of storage needs.</a:t>
            </a:r>
          </a:p>
        </p:txBody>
      </p:sp>
      <p:pic>
        <p:nvPicPr>
          <p:cNvPr id="4" name="Picture 3">
            <a:extLst>
              <a:ext uri="{FF2B5EF4-FFF2-40B4-BE49-F238E27FC236}">
                <a16:creationId xmlns:a16="http://schemas.microsoft.com/office/drawing/2014/main" id="{0F62B8EF-A993-BB48-611A-5E0901251A64}"/>
              </a:ext>
            </a:extLst>
          </p:cNvPr>
          <p:cNvPicPr>
            <a:picLocks noChangeAspect="1"/>
          </p:cNvPicPr>
          <p:nvPr/>
        </p:nvPicPr>
        <p:blipFill rotWithShape="1">
          <a:blip r:embed="rId4"/>
          <a:srcRect l="20812" t="16937" r="21153" b="5471"/>
          <a:stretch/>
        </p:blipFill>
        <p:spPr>
          <a:xfrm>
            <a:off x="6136475" y="1102477"/>
            <a:ext cx="5928717" cy="4334317"/>
          </a:xfrm>
          <a:prstGeom prst="rect">
            <a:avLst/>
          </a:prstGeom>
        </p:spPr>
      </p:pic>
    </p:spTree>
    <p:extLst>
      <p:ext uri="{BB962C8B-B14F-4D97-AF65-F5344CB8AC3E}">
        <p14:creationId xmlns:p14="http://schemas.microsoft.com/office/powerpoint/2010/main" val="350345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1579311|-10846711|-14797230|-8244963|-11249614|PSPC&quot;,&quot;Id&quot;:&quot;5d3782854232362d9cdb8410&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GCworkplace">
      <a:dk1>
        <a:srgbClr val="000000"/>
      </a:dk1>
      <a:lt1>
        <a:srgbClr val="FFFFFF"/>
      </a:lt1>
      <a:dk2>
        <a:srgbClr val="77797C"/>
      </a:dk2>
      <a:lt2>
        <a:srgbClr val="E7E6E6"/>
      </a:lt2>
      <a:accent1>
        <a:srgbClr val="A8CE75"/>
      </a:accent1>
      <a:accent2>
        <a:srgbClr val="388978"/>
      </a:accent2>
      <a:accent3>
        <a:srgbClr val="18853F"/>
      </a:accent3>
      <a:accent4>
        <a:srgbClr val="B27A0A"/>
      </a:accent4>
      <a:accent5>
        <a:srgbClr val="17455C"/>
      </a:accent5>
      <a:accent6>
        <a:srgbClr val="BBBCBF"/>
      </a:accent6>
      <a:hlink>
        <a:srgbClr val="0563C1"/>
      </a:hlink>
      <a:folHlink>
        <a:srgbClr val="954F72"/>
      </a:folHlink>
    </a:clrScheme>
    <a:fontScheme name="Custom 2">
      <a:majorFont>
        <a:latin typeface="Arial"/>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32731</TotalTime>
  <Words>1939</Words>
  <Application>Microsoft Office PowerPoint</Application>
  <PresentationFormat>Grand écran</PresentationFormat>
  <Paragraphs>229</Paragraphs>
  <Slides>18</Slides>
  <Notes>17</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7" baseType="lpstr">
      <vt:lpstr>Arial</vt:lpstr>
      <vt:lpstr>Arial Rounded MT Bold</vt:lpstr>
      <vt:lpstr>Avenir Next LT Pro</vt:lpstr>
      <vt:lpstr>Avenir Next LT Pro Demi</vt:lpstr>
      <vt:lpstr>Calibri</vt:lpstr>
      <vt:lpstr>Calibri Light</vt:lpstr>
      <vt:lpstr>Georgia</vt:lpstr>
      <vt:lpstr>1_Office Theme</vt:lpstr>
      <vt:lpstr>think-cell Slide</vt:lpstr>
      <vt:lpstr>Accessibility, Diversity and Inclusion</vt:lpstr>
      <vt:lpstr>How to use this document</vt:lpstr>
      <vt:lpstr>Objectives and Agenda</vt:lpstr>
      <vt:lpstr>Présentation PowerPoint</vt:lpstr>
      <vt:lpstr>Workstation Ergonomics</vt:lpstr>
      <vt:lpstr>Accessibility in a nutshell</vt:lpstr>
      <vt:lpstr>Room Accessibility</vt:lpstr>
      <vt:lpstr>Kitchenette Accessibility </vt:lpstr>
      <vt:lpstr>Locker Area Accessibility</vt:lpstr>
      <vt:lpstr>Other Accessibility Elements</vt:lpstr>
      <vt:lpstr>Other Accessibility Éléments (cont’d)</vt:lpstr>
      <vt:lpstr>Design for Neurodiversity</vt:lpstr>
      <vt:lpstr>Options for light hypersensitivity</vt:lpstr>
      <vt:lpstr>Options for sound hypersensitivity</vt:lpstr>
      <vt:lpstr>Mental health, physical health and maternity needs</vt:lpstr>
      <vt:lpstr>Indigenous-inspired design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Tu</dc:creator>
  <cp:lastModifiedBy>Jacob, Karen (SPAC/PSPC) (elle-la / she-her)</cp:lastModifiedBy>
  <cp:revision>630</cp:revision>
  <dcterms:created xsi:type="dcterms:W3CDTF">2018-01-23T15:59:12Z</dcterms:created>
  <dcterms:modified xsi:type="dcterms:W3CDTF">2024-03-27T17:20:03Z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2023-11-23T13:18:28Z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f3974deb-ff59-483b-8d4d-480b77f8e449</vt:lpwstr>
  </property>
  <property fmtid="{D5CDD505-2E9C-101B-9397-08002B2CF9AE}" pid="8" name="MSIP_Label_834ed4f5-eae4-40c7-82be-b1cdf720a1b9_ContentBits">
    <vt:lpwstr>0</vt:lpwstr>
  </property>
</Properties>
</file>