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Lato" panose="020F0502020204030203" pitchFamily="34"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
      <p:font typeface="Roboto" panose="02000000000000000000"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EB5B1D-7B65-451C-B0BA-A1EDF5FC997B}">
  <a:tblStyle styleId="{E4EB5B1D-7B65-451C-B0BA-A1EDF5FC997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afcaefb9e7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afcaefb9e7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Opening slide</a:t>
            </a: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b1e7648039_0_3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b1e7648039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4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02c5b16aad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02c5b16aad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Opening slide</a:t>
            </a: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f2c0145eb0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f2c0145eb0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02c5b16aad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02c5b16aad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02c5b16aad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02c5b16aad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716168ec0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716168ec0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Opening slide</a:t>
            </a: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716168ec05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716168ec0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716168ec05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716168ec0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716168ec05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716168ec05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716168ec05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716168ec05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ac48046bbb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ac48046bbb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716168ec05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716168ec05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716168ec05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716168ec0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Content example slide #2</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716168ec05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2716168ec05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Content example slide #2</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716168ec05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716168ec0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716168ec05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2716168ec05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4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716168ec05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716168ec05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Opening slide</a:t>
            </a:r>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716168ec05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2716168ec05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716168ec05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2716168ec05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716168ec05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2716168ec05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02c5b16aad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02c5b16aa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02c5b16aad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02c5b16aa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da9525a59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da9525a5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b1e7648039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b1e7648039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ac48046bbb_0_2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ac48046bbb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Content example slide #2</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f2c0145eb0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f2c0145eb0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Content example slide #2</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f2c0145eb0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f2c0145eb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mailto:jade.bourdages@ec.gc.ca"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eb.archive.org/web/20240119161946/https:/www.canada.ca/fr/services/environnement/meteo/changementsclimatiques/campagne/crise-climatique.html"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potentialenergycoalition.org/wp-content/uploads/2024/01/Later_is_Too_Late_Global_Report.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eb.archive.org/web/20240117200109/https:/www.canada.ca/en/services/environment/weather/climatechange/campaign/climate-crisis.html"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eb.archive.org/web/20240418091101/https:/www.canada.ca/en/services/environment/weather/climatechange/campaign/climate-crisis.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jade.bourdages@ec.gc.ca"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eb.archive.org/web/20240117200109/https:/www.canada.ca/en/services/environment/weather/climatechange/campaign/climate-crisis.html"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potentialenergycoalition.org/wp-content/uploads/Later_is_Too_Late_Global_Report.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eb.archive.org/web/20240117200109/https:/www.canada.ca/en/services/environment/weather/climatechange/campaign/climate-crisis.htm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eb.archive.org/web/20240418091101/https:/www.canada.ca/en/services/environment/weather/climatechange/campaign/climate-crisis.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22200"/>
            <a:ext cx="9187200" cy="5187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a:spLocks noGrp="1"/>
          </p:cNvSpPr>
          <p:nvPr>
            <p:ph type="ctrTitle"/>
          </p:nvPr>
        </p:nvSpPr>
        <p:spPr>
          <a:xfrm>
            <a:off x="311700" y="1481950"/>
            <a:ext cx="8520600" cy="9075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3700">
                <a:solidFill>
                  <a:schemeClr val="lt1"/>
                </a:solidFill>
                <a:latin typeface="Lato"/>
                <a:ea typeface="Lato"/>
                <a:cs typeface="Lato"/>
                <a:sym typeface="Lato"/>
              </a:rPr>
              <a:t>Climate action awareness advertising campaign 23-24</a:t>
            </a:r>
            <a:endParaRPr sz="4400">
              <a:solidFill>
                <a:schemeClr val="lt1"/>
              </a:solidFill>
              <a:latin typeface="Lato"/>
              <a:ea typeface="Lato"/>
              <a:cs typeface="Lato"/>
              <a:sym typeface="Lato"/>
            </a:endParaRPr>
          </a:p>
        </p:txBody>
      </p:sp>
      <p:sp>
        <p:nvSpPr>
          <p:cNvPr id="56" name="Google Shape;56;p13"/>
          <p:cNvSpPr txBox="1">
            <a:spLocks noGrp="1"/>
          </p:cNvSpPr>
          <p:nvPr>
            <p:ph type="subTitle" idx="1"/>
          </p:nvPr>
        </p:nvSpPr>
        <p:spPr>
          <a:xfrm>
            <a:off x="311700" y="2468025"/>
            <a:ext cx="8520600" cy="7926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ts val="1100"/>
              <a:buFont typeface="Arial"/>
              <a:buNone/>
            </a:pPr>
            <a:r>
              <a:rPr lang="en" sz="2200">
                <a:solidFill>
                  <a:schemeClr val="lt1"/>
                </a:solidFill>
                <a:latin typeface="Lato"/>
                <a:ea typeface="Lato"/>
                <a:cs typeface="Lato"/>
                <a:sym typeface="Lato"/>
              </a:rPr>
              <a:t>A / B test</a:t>
            </a:r>
            <a:endParaRPr sz="2200">
              <a:solidFill>
                <a:schemeClr val="lt1"/>
              </a:solidFill>
              <a:latin typeface="Open Sans"/>
              <a:ea typeface="Open Sans"/>
              <a:cs typeface="Open Sans"/>
              <a:sym typeface="Open Sans"/>
            </a:endParaRPr>
          </a:p>
          <a:p>
            <a:pPr marL="0" lvl="0" indent="0" algn="l" rtl="0">
              <a:spcBef>
                <a:spcPts val="0"/>
              </a:spcBef>
              <a:spcAft>
                <a:spcPts val="0"/>
              </a:spcAft>
              <a:buNone/>
            </a:pPr>
            <a:endParaRPr sz="2200">
              <a:solidFill>
                <a:schemeClr val="lt1"/>
              </a:solidFill>
              <a:latin typeface="Open Sans"/>
              <a:ea typeface="Open Sans"/>
              <a:cs typeface="Open Sans"/>
              <a:sym typeface="Open Sans"/>
            </a:endParaRPr>
          </a:p>
        </p:txBody>
      </p:sp>
      <p:sp>
        <p:nvSpPr>
          <p:cNvPr id="57" name="Google Shape;57;p13"/>
          <p:cNvSpPr/>
          <p:nvPr/>
        </p:nvSpPr>
        <p:spPr>
          <a:xfrm>
            <a:off x="411879" y="2343951"/>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txBox="1">
            <a:spLocks noGrp="1"/>
          </p:cNvSpPr>
          <p:nvPr>
            <p:ph type="subTitle" idx="1"/>
          </p:nvPr>
        </p:nvSpPr>
        <p:spPr>
          <a:xfrm>
            <a:off x="333300" y="4006775"/>
            <a:ext cx="8520600" cy="962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935"/>
              <a:buNone/>
            </a:pPr>
            <a:r>
              <a:rPr lang="en" sz="1679">
                <a:solidFill>
                  <a:schemeClr val="lt1"/>
                </a:solidFill>
                <a:latin typeface="Open Sans"/>
                <a:ea typeface="Open Sans"/>
                <a:cs typeface="Open Sans"/>
                <a:sym typeface="Open Sans"/>
              </a:rPr>
              <a:t>GC Web priorities meeting - May 15, 2024 </a:t>
            </a:r>
            <a:endParaRPr sz="1679">
              <a:solidFill>
                <a:schemeClr val="lt1"/>
              </a:solidFill>
              <a:latin typeface="Open Sans"/>
              <a:ea typeface="Open Sans"/>
              <a:cs typeface="Open Sans"/>
              <a:sym typeface="Open Sans"/>
            </a:endParaRPr>
          </a:p>
          <a:p>
            <a:pPr marL="0" lvl="0" indent="0" algn="l" rtl="0">
              <a:lnSpc>
                <a:spcPct val="100000"/>
              </a:lnSpc>
              <a:spcBef>
                <a:spcPts val="0"/>
              </a:spcBef>
              <a:spcAft>
                <a:spcPts val="0"/>
              </a:spcAft>
              <a:buSzPts val="935"/>
              <a:buNone/>
            </a:pPr>
            <a:endParaRPr sz="1679">
              <a:solidFill>
                <a:schemeClr val="lt1"/>
              </a:solidFill>
              <a:latin typeface="Open Sans"/>
              <a:ea typeface="Open Sans"/>
              <a:cs typeface="Open Sans"/>
              <a:sym typeface="Open Sans"/>
            </a:endParaRPr>
          </a:p>
          <a:p>
            <a:pPr marL="0" lvl="0" indent="0" algn="l" rtl="0">
              <a:lnSpc>
                <a:spcPct val="100000"/>
              </a:lnSpc>
              <a:spcBef>
                <a:spcPts val="0"/>
              </a:spcBef>
              <a:spcAft>
                <a:spcPts val="0"/>
              </a:spcAft>
              <a:buSzPts val="935"/>
              <a:buNone/>
            </a:pPr>
            <a:r>
              <a:rPr lang="en" sz="1679" u="sng">
                <a:solidFill>
                  <a:schemeClr val="hlink"/>
                </a:solidFill>
                <a:latin typeface="Open Sans"/>
                <a:ea typeface="Open Sans"/>
                <a:cs typeface="Open Sans"/>
                <a:sym typeface="Open Sans"/>
                <a:hlinkClick r:id="rId3" action="ppaction://hlinksldjump"/>
              </a:rPr>
              <a:t>Version française de la présentation</a:t>
            </a:r>
            <a:endParaRPr sz="1679">
              <a:solidFill>
                <a:schemeClr val="lt1"/>
              </a:solidFill>
              <a:latin typeface="Open Sans"/>
              <a:ea typeface="Open Sans"/>
              <a:cs typeface="Open Sans"/>
              <a:sym typeface="Open Sans"/>
            </a:endParaRPr>
          </a:p>
        </p:txBody>
      </p:sp>
      <p:pic>
        <p:nvPicPr>
          <p:cNvPr id="59" name="Google Shape;59;p13"/>
          <p:cNvPicPr preferRelativeResize="0"/>
          <p:nvPr/>
        </p:nvPicPr>
        <p:blipFill>
          <a:blip r:embed="rId4">
            <a:alphaModFix/>
          </a:blip>
          <a:stretch>
            <a:fillRect/>
          </a:stretch>
        </p:blipFill>
        <p:spPr>
          <a:xfrm>
            <a:off x="7634867" y="267817"/>
            <a:ext cx="1060908" cy="252256"/>
          </a:xfrm>
          <a:prstGeom prst="rect">
            <a:avLst/>
          </a:prstGeom>
          <a:noFill/>
          <a:ln>
            <a:noFill/>
          </a:ln>
        </p:spPr>
      </p:pic>
      <p:pic>
        <p:nvPicPr>
          <p:cNvPr id="60" name="Google Shape;60;p13"/>
          <p:cNvPicPr preferRelativeResize="0"/>
          <p:nvPr/>
        </p:nvPicPr>
        <p:blipFill>
          <a:blip r:embed="rId5">
            <a:alphaModFix/>
          </a:blip>
          <a:stretch>
            <a:fillRect/>
          </a:stretch>
        </p:blipFill>
        <p:spPr>
          <a:xfrm>
            <a:off x="411883" y="267825"/>
            <a:ext cx="2718376" cy="252250"/>
          </a:xfrm>
          <a:prstGeom prst="rect">
            <a:avLst/>
          </a:prstGeom>
          <a:noFill/>
          <a:ln>
            <a:noFill/>
          </a:ln>
        </p:spPr>
      </p:pic>
      <p:sp>
        <p:nvSpPr>
          <p:cNvPr id="61" name="Google Shape;61;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2"/>
          <p:cNvSpPr/>
          <p:nvPr/>
        </p:nvSpPr>
        <p:spPr>
          <a:xfrm>
            <a:off x="-43100" y="-12575"/>
            <a:ext cx="2991900" cy="51435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2"/>
          <p:cNvSpPr txBox="1">
            <a:spLocks noGrp="1"/>
          </p:cNvSpPr>
          <p:nvPr>
            <p:ph type="title"/>
          </p:nvPr>
        </p:nvSpPr>
        <p:spPr>
          <a:xfrm>
            <a:off x="311700" y="445025"/>
            <a:ext cx="3071700" cy="1432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000" b="1">
                <a:solidFill>
                  <a:schemeClr val="lt1"/>
                </a:solidFill>
                <a:latin typeface="Lato"/>
                <a:ea typeface="Lato"/>
                <a:cs typeface="Lato"/>
                <a:sym typeface="Lato"/>
              </a:rPr>
              <a:t>More information</a:t>
            </a:r>
            <a:endParaRPr sz="3000" b="1">
              <a:solidFill>
                <a:schemeClr val="lt1"/>
              </a:solidFill>
              <a:latin typeface="Lato"/>
              <a:ea typeface="Lato"/>
              <a:cs typeface="Lato"/>
              <a:sym typeface="Lato"/>
            </a:endParaRPr>
          </a:p>
        </p:txBody>
      </p:sp>
      <p:sp>
        <p:nvSpPr>
          <p:cNvPr id="154" name="Google Shape;154;p22"/>
          <p:cNvSpPr/>
          <p:nvPr/>
        </p:nvSpPr>
        <p:spPr>
          <a:xfrm>
            <a:off x="456976" y="1644500"/>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2"/>
          <p:cNvSpPr txBox="1"/>
          <p:nvPr/>
        </p:nvSpPr>
        <p:spPr>
          <a:xfrm>
            <a:off x="3383400" y="199350"/>
            <a:ext cx="5491200" cy="324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900" b="1">
              <a:solidFill>
                <a:srgbClr val="333333"/>
              </a:solidFill>
              <a:latin typeface="Open Sans"/>
              <a:ea typeface="Open Sans"/>
              <a:cs typeface="Open Sans"/>
              <a:sym typeface="Open Sans"/>
            </a:endParaRPr>
          </a:p>
          <a:p>
            <a:pPr marL="0" lvl="0" indent="0" algn="l" rtl="0">
              <a:spcBef>
                <a:spcPts val="0"/>
              </a:spcBef>
              <a:spcAft>
                <a:spcPts val="0"/>
              </a:spcAft>
              <a:buNone/>
            </a:pPr>
            <a:r>
              <a:rPr lang="en" sz="1900" b="1">
                <a:solidFill>
                  <a:srgbClr val="333333"/>
                </a:solidFill>
                <a:latin typeface="Open Sans"/>
                <a:ea typeface="Open Sans"/>
                <a:cs typeface="Open Sans"/>
                <a:sym typeface="Open Sans"/>
              </a:rPr>
              <a:t>Contact person</a:t>
            </a:r>
            <a:endParaRPr sz="1900" b="1">
              <a:solidFill>
                <a:srgbClr val="333333"/>
              </a:solidFill>
              <a:latin typeface="Open Sans"/>
              <a:ea typeface="Open Sans"/>
              <a:cs typeface="Open Sans"/>
              <a:sym typeface="Open Sans"/>
            </a:endParaRPr>
          </a:p>
          <a:p>
            <a:pPr marL="0" lvl="0" indent="0" algn="l" rtl="0">
              <a:spcBef>
                <a:spcPts val="0"/>
              </a:spcBef>
              <a:spcAft>
                <a:spcPts val="0"/>
              </a:spcAft>
              <a:buNone/>
            </a:pPr>
            <a:br>
              <a:rPr lang="en" sz="2000">
                <a:latin typeface="Open Sans"/>
                <a:ea typeface="Open Sans"/>
                <a:cs typeface="Open Sans"/>
                <a:sym typeface="Open Sans"/>
              </a:rPr>
            </a:br>
            <a:r>
              <a:rPr lang="en">
                <a:latin typeface="Open Sans"/>
                <a:ea typeface="Open Sans"/>
                <a:cs typeface="Open Sans"/>
                <a:sym typeface="Open Sans"/>
              </a:rPr>
              <a:t>Jade Bourdages, a/Team lead UX Optimization</a:t>
            </a:r>
            <a:endParaRPr>
              <a:latin typeface="Open Sans"/>
              <a:ea typeface="Open Sans"/>
              <a:cs typeface="Open Sans"/>
              <a:sym typeface="Open Sans"/>
            </a:endParaRPr>
          </a:p>
          <a:p>
            <a:pPr marL="0" lvl="0" indent="0" algn="l" rtl="0">
              <a:spcBef>
                <a:spcPts val="0"/>
              </a:spcBef>
              <a:spcAft>
                <a:spcPts val="0"/>
              </a:spcAft>
              <a:buNone/>
            </a:pPr>
            <a:r>
              <a:rPr lang="en" sz="1500" u="sng">
                <a:solidFill>
                  <a:schemeClr val="hlink"/>
                </a:solidFill>
                <a:latin typeface="Open Sans"/>
                <a:ea typeface="Open Sans"/>
                <a:cs typeface="Open Sans"/>
                <a:sym typeface="Open Sans"/>
                <a:hlinkClick r:id="rId3"/>
              </a:rPr>
              <a:t>jade.bourdages@ec.gc.ca</a:t>
            </a:r>
            <a:endParaRPr sz="2000" b="1">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500">
              <a:latin typeface="Open Sans"/>
              <a:ea typeface="Open Sans"/>
              <a:cs typeface="Open Sans"/>
              <a:sym typeface="Open Sans"/>
            </a:endParaRPr>
          </a:p>
          <a:p>
            <a:pPr marL="0" lvl="0" indent="0" algn="l" rtl="0">
              <a:lnSpc>
                <a:spcPct val="115000"/>
              </a:lnSpc>
              <a:spcBef>
                <a:spcPts val="2400"/>
              </a:spcBef>
              <a:spcAft>
                <a:spcPts val="0"/>
              </a:spcAft>
              <a:buClr>
                <a:schemeClr val="dk1"/>
              </a:buClr>
              <a:buSzPts val="1100"/>
              <a:buFont typeface="Arial"/>
              <a:buNone/>
            </a:pPr>
            <a:endParaRPr sz="1900" b="1">
              <a:solidFill>
                <a:srgbClr val="333333"/>
              </a:solidFill>
              <a:latin typeface="Open Sans"/>
              <a:ea typeface="Open Sans"/>
              <a:cs typeface="Open Sans"/>
              <a:sym typeface="Open Sans"/>
            </a:endParaRPr>
          </a:p>
          <a:p>
            <a:pPr marL="0" lvl="0" indent="0" algn="l" rtl="0">
              <a:spcBef>
                <a:spcPts val="600"/>
              </a:spcBef>
              <a:spcAft>
                <a:spcPts val="0"/>
              </a:spcAft>
              <a:buClr>
                <a:schemeClr val="dk1"/>
              </a:buClr>
              <a:buSzPts val="1100"/>
              <a:buFont typeface="Arial"/>
              <a:buNone/>
            </a:pPr>
            <a:endParaRPr sz="10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0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0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000">
              <a:latin typeface="Open Sans"/>
              <a:ea typeface="Open Sans"/>
              <a:cs typeface="Open Sans"/>
              <a:sym typeface="Open Sans"/>
            </a:endParaRPr>
          </a:p>
          <a:p>
            <a:pPr marL="0" lvl="0" indent="0" algn="l" rtl="0">
              <a:spcBef>
                <a:spcPts val="0"/>
              </a:spcBef>
              <a:spcAft>
                <a:spcPts val="0"/>
              </a:spcAft>
              <a:buNone/>
            </a:pPr>
            <a:endParaRPr sz="1000">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3"/>
          <p:cNvSpPr/>
          <p:nvPr/>
        </p:nvSpPr>
        <p:spPr>
          <a:xfrm>
            <a:off x="0" y="-22200"/>
            <a:ext cx="9187200" cy="5187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3"/>
          <p:cNvSpPr txBox="1">
            <a:spLocks noGrp="1"/>
          </p:cNvSpPr>
          <p:nvPr>
            <p:ph type="ctrTitle"/>
          </p:nvPr>
        </p:nvSpPr>
        <p:spPr>
          <a:xfrm>
            <a:off x="311700" y="1481950"/>
            <a:ext cx="8520600" cy="907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700">
                <a:solidFill>
                  <a:schemeClr val="lt1"/>
                </a:solidFill>
                <a:latin typeface="Lato"/>
                <a:ea typeface="Lato"/>
                <a:cs typeface="Lato"/>
                <a:sym typeface="Lato"/>
              </a:rPr>
              <a:t>A/B test and data numbers</a:t>
            </a:r>
            <a:endParaRPr sz="4400">
              <a:solidFill>
                <a:schemeClr val="lt1"/>
              </a:solidFill>
              <a:latin typeface="Lato"/>
              <a:ea typeface="Lato"/>
              <a:cs typeface="Lato"/>
              <a:sym typeface="Lato"/>
            </a:endParaRPr>
          </a:p>
        </p:txBody>
      </p:sp>
      <p:sp>
        <p:nvSpPr>
          <p:cNvPr id="162" name="Google Shape;162;p23"/>
          <p:cNvSpPr txBox="1">
            <a:spLocks noGrp="1"/>
          </p:cNvSpPr>
          <p:nvPr>
            <p:ph type="subTitle" idx="1"/>
          </p:nvPr>
        </p:nvSpPr>
        <p:spPr>
          <a:xfrm>
            <a:off x="311700" y="2468025"/>
            <a:ext cx="8520600" cy="7926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ts val="1100"/>
              <a:buFont typeface="Arial"/>
              <a:buNone/>
            </a:pPr>
            <a:r>
              <a:rPr lang="en" sz="2200">
                <a:solidFill>
                  <a:schemeClr val="lt1"/>
                </a:solidFill>
                <a:latin typeface="Lato"/>
                <a:ea typeface="Lato"/>
                <a:cs typeface="Lato"/>
                <a:sym typeface="Lato"/>
              </a:rPr>
              <a:t>Annex</a:t>
            </a:r>
            <a:endParaRPr sz="2200">
              <a:solidFill>
                <a:schemeClr val="lt1"/>
              </a:solidFill>
              <a:latin typeface="Open Sans"/>
              <a:ea typeface="Open Sans"/>
              <a:cs typeface="Open Sans"/>
              <a:sym typeface="Open Sans"/>
            </a:endParaRPr>
          </a:p>
          <a:p>
            <a:pPr marL="0" lvl="0" indent="0" algn="l" rtl="0">
              <a:spcBef>
                <a:spcPts val="0"/>
              </a:spcBef>
              <a:spcAft>
                <a:spcPts val="0"/>
              </a:spcAft>
              <a:buNone/>
            </a:pPr>
            <a:endParaRPr sz="2200">
              <a:solidFill>
                <a:schemeClr val="lt1"/>
              </a:solidFill>
              <a:latin typeface="Open Sans"/>
              <a:ea typeface="Open Sans"/>
              <a:cs typeface="Open Sans"/>
              <a:sym typeface="Open Sans"/>
            </a:endParaRPr>
          </a:p>
        </p:txBody>
      </p:sp>
      <p:sp>
        <p:nvSpPr>
          <p:cNvPr id="163" name="Google Shape;163;p23"/>
          <p:cNvSpPr/>
          <p:nvPr/>
        </p:nvSpPr>
        <p:spPr>
          <a:xfrm>
            <a:off x="411879" y="2343951"/>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4"/>
          <p:cNvSpPr/>
          <p:nvPr/>
        </p:nvSpPr>
        <p:spPr>
          <a:xfrm>
            <a:off x="0" y="0"/>
            <a:ext cx="9144000" cy="1155900"/>
          </a:xfrm>
          <a:prstGeom prst="rect">
            <a:avLst/>
          </a:prstGeom>
          <a:solidFill>
            <a:srgbClr val="28416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4"/>
          <p:cNvSpPr txBox="1">
            <a:spLocks noGrp="1"/>
          </p:cNvSpPr>
          <p:nvPr>
            <p:ph type="title"/>
          </p:nvPr>
        </p:nvSpPr>
        <p:spPr>
          <a:xfrm>
            <a:off x="307950" y="194300"/>
            <a:ext cx="849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91"/>
              <a:buFont typeface="Arial"/>
              <a:buNone/>
            </a:pPr>
            <a:r>
              <a:rPr lang="en" sz="2700" b="1">
                <a:solidFill>
                  <a:schemeClr val="lt1"/>
                </a:solidFill>
                <a:latin typeface="Lato"/>
                <a:ea typeface="Lato"/>
                <a:cs typeface="Lato"/>
                <a:sym typeface="Lato"/>
              </a:rPr>
              <a:t>A/B test results - details</a:t>
            </a:r>
            <a:endParaRPr sz="2700" b="1">
              <a:solidFill>
                <a:schemeClr val="lt1"/>
              </a:solidFill>
              <a:latin typeface="Lato"/>
              <a:ea typeface="Lato"/>
              <a:cs typeface="Lato"/>
              <a:sym typeface="Lato"/>
            </a:endParaRPr>
          </a:p>
        </p:txBody>
      </p:sp>
      <p:sp>
        <p:nvSpPr>
          <p:cNvPr id="171" name="Google Shape;171;p24"/>
          <p:cNvSpPr/>
          <p:nvPr/>
        </p:nvSpPr>
        <p:spPr>
          <a:xfrm>
            <a:off x="411876" y="767004"/>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graphicFrame>
        <p:nvGraphicFramePr>
          <p:cNvPr id="173" name="Google Shape;173;p24"/>
          <p:cNvGraphicFramePr/>
          <p:nvPr/>
        </p:nvGraphicFramePr>
        <p:xfrm>
          <a:off x="351725" y="1271988"/>
          <a:ext cx="3000000" cy="3000000"/>
        </p:xfrm>
        <a:graphic>
          <a:graphicData uri="http://schemas.openxmlformats.org/drawingml/2006/table">
            <a:tbl>
              <a:tblPr>
                <a:noFill/>
                <a:tableStyleId>{E4EB5B1D-7B65-451C-B0BA-A1EDF5FC997B}</a:tableStyleId>
              </a:tblPr>
              <a:tblGrid>
                <a:gridCol w="1727100">
                  <a:extLst>
                    <a:ext uri="{9D8B030D-6E8A-4147-A177-3AD203B41FA5}">
                      <a16:colId xmlns:a16="http://schemas.microsoft.com/office/drawing/2014/main" val="20000"/>
                    </a:ext>
                  </a:extLst>
                </a:gridCol>
                <a:gridCol w="1757200">
                  <a:extLst>
                    <a:ext uri="{9D8B030D-6E8A-4147-A177-3AD203B41FA5}">
                      <a16:colId xmlns:a16="http://schemas.microsoft.com/office/drawing/2014/main" val="20001"/>
                    </a:ext>
                  </a:extLst>
                </a:gridCol>
                <a:gridCol w="2277075">
                  <a:extLst>
                    <a:ext uri="{9D8B030D-6E8A-4147-A177-3AD203B41FA5}">
                      <a16:colId xmlns:a16="http://schemas.microsoft.com/office/drawing/2014/main" val="20002"/>
                    </a:ext>
                  </a:extLst>
                </a:gridCol>
                <a:gridCol w="2786125">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endParaRPr/>
                    </a:p>
                  </a:txBody>
                  <a:tcPr marL="91425" marR="91425" marT="91425" marB="91425">
                    <a:lnB w="9525" cap="flat" cmpd="sng">
                      <a:solidFill>
                        <a:schemeClr val="lt1">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lt1"/>
                          </a:solidFill>
                        </a:rPr>
                        <a:t>Take action first</a:t>
                      </a:r>
                      <a:endParaRPr>
                        <a:solidFill>
                          <a:schemeClr val="lt1"/>
                        </a:solidFill>
                      </a:endParaRPr>
                    </a:p>
                  </a:txBody>
                  <a:tcPr marL="91425" marR="91425" marT="91425" marB="91425">
                    <a:solidFill>
                      <a:srgbClr val="284162"/>
                    </a:solidFill>
                  </a:tcPr>
                </a:tc>
                <a:tc>
                  <a:txBody>
                    <a:bodyPr/>
                    <a:lstStyle/>
                    <a:p>
                      <a:pPr marL="0" lvl="0" indent="0" algn="l" rtl="0">
                        <a:spcBef>
                          <a:spcPts val="0"/>
                        </a:spcBef>
                        <a:spcAft>
                          <a:spcPts val="0"/>
                        </a:spcAft>
                        <a:buNone/>
                      </a:pPr>
                      <a:r>
                        <a:rPr lang="en">
                          <a:solidFill>
                            <a:schemeClr val="lt1"/>
                          </a:solidFill>
                        </a:rPr>
                        <a:t>We’re here to help first</a:t>
                      </a:r>
                      <a:endParaRPr>
                        <a:solidFill>
                          <a:schemeClr val="lt1"/>
                        </a:solidFill>
                      </a:endParaRPr>
                    </a:p>
                  </a:txBody>
                  <a:tcPr marL="91425" marR="91425" marT="91425" marB="91425">
                    <a:solidFill>
                      <a:srgbClr val="AF3C43"/>
                    </a:solidFill>
                  </a:tcPr>
                </a:tc>
                <a:tc>
                  <a:txBody>
                    <a:bodyPr/>
                    <a:lstStyle/>
                    <a:p>
                      <a:pPr marL="0" lvl="0" indent="0" algn="l" rtl="0">
                        <a:spcBef>
                          <a:spcPts val="0"/>
                        </a:spcBef>
                        <a:spcAft>
                          <a:spcPts val="0"/>
                        </a:spcAft>
                        <a:buNone/>
                      </a:pPr>
                      <a:r>
                        <a:rPr lang="en"/>
                        <a:t>comparison</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b="1">
                          <a:solidFill>
                            <a:schemeClr val="lt1"/>
                          </a:solidFill>
                        </a:rPr>
                        <a:t>Visits</a:t>
                      </a:r>
                      <a:endParaRPr b="1">
                        <a:solidFill>
                          <a:schemeClr val="lt1"/>
                        </a:solidFill>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
                        <a:t>10,885</a:t>
                      </a:r>
                      <a:endParaRPr/>
                    </a:p>
                  </a:txBody>
                  <a:tcPr marL="91425" marR="91425" marT="91425" marB="91425">
                    <a:lnL w="9525" cap="flat" cmpd="sng">
                      <a:solidFill>
                        <a:schemeClr val="lt1">
                          <a:alpha val="0"/>
                        </a:schemeClr>
                      </a:solidFill>
                      <a:prstDash val="solid"/>
                      <a:round/>
                      <a:headEnd type="none" w="sm" len="sm"/>
                      <a:tailEnd type="none" w="sm" len="sm"/>
                    </a:lnL>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10,774</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b="1">
                          <a:solidFill>
                            <a:schemeClr val="lt1"/>
                          </a:solidFill>
                        </a:rPr>
                        <a:t>Bounce rate</a:t>
                      </a:r>
                      <a:endParaRPr b="1">
                        <a:solidFill>
                          <a:schemeClr val="lt1"/>
                        </a:solidFill>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
                        <a:t>56% (6,095)</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48% (5171)</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1"/>
                          </a:solidFill>
                        </a:rPr>
                        <a:t>We’re here to help is </a:t>
                      </a:r>
                      <a:r>
                        <a:rPr lang="en"/>
                        <a:t>14.29% lower with 99% confidence</a:t>
                      </a:r>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b="1">
                          <a:solidFill>
                            <a:schemeClr val="lt1"/>
                          </a:solidFill>
                        </a:rPr>
                        <a:t>% engaged visits</a:t>
                      </a:r>
                      <a:endParaRPr b="1">
                        <a:solidFill>
                          <a:schemeClr val="lt1"/>
                        </a:solidFill>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
                        <a:t>51% (5.551)</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50% (5387)</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Not significant</a:t>
                      </a:r>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b="1">
                          <a:solidFill>
                            <a:schemeClr val="lt1"/>
                          </a:solidFill>
                        </a:rPr>
                        <a:t>Number of action</a:t>
                      </a:r>
                      <a:endParaRPr b="1">
                        <a:solidFill>
                          <a:schemeClr val="lt1"/>
                        </a:solidFill>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
                        <a:t>0.55</a:t>
                      </a:r>
                      <a:endParaRPr/>
                    </a:p>
                  </a:txBody>
                  <a:tcPr marL="91425" marR="91425" marT="91425" marB="91425">
                    <a:lnL w="9525" cap="flat" cmpd="sng">
                      <a:solidFill>
                        <a:schemeClr val="lt1">
                          <a:alpha val="0"/>
                        </a:schemeClr>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0.52</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solidFill>
                            <a:schemeClr val="dk1"/>
                          </a:solidFill>
                        </a:rPr>
                        <a:t>Not significant</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b="1">
                          <a:solidFill>
                            <a:schemeClr val="lt1"/>
                          </a:solidFill>
                        </a:rPr>
                        <a:t>Negative Feedback</a:t>
                      </a:r>
                      <a:endParaRPr b="1">
                        <a:solidFill>
                          <a:schemeClr val="lt1"/>
                        </a:solidFill>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
                        <a:t> 206</a:t>
                      </a:r>
                      <a:endParaRPr/>
                    </a:p>
                    <a:p>
                      <a:pPr marL="0" lvl="0" indent="0" algn="l" rtl="0">
                        <a:spcBef>
                          <a:spcPts val="0"/>
                        </a:spcBef>
                        <a:spcAft>
                          <a:spcPts val="0"/>
                        </a:spcAft>
                        <a:buNone/>
                      </a:pPr>
                      <a:endParaRPr/>
                    </a:p>
                  </a:txBody>
                  <a:tcPr marL="91425" marR="91425" marT="91425" marB="91425">
                    <a:lnL w="9525" cap="flat" cmpd="sng">
                      <a:solidFill>
                        <a:schemeClr val="lt1">
                          <a:alpha val="0"/>
                        </a:schemeClr>
                      </a:solidFill>
                      <a:prstDash val="solid"/>
                      <a:round/>
                      <a:headEnd type="none" w="sm" len="sm"/>
                      <a:tailEnd type="none" w="sm" len="sm"/>
                    </a:lnL>
                  </a:tcPr>
                </a:tc>
                <a:tc>
                  <a:txBody>
                    <a:bodyPr/>
                    <a:lstStyle/>
                    <a:p>
                      <a:pPr marL="0" lvl="0" indent="0" algn="l" rtl="0">
                        <a:spcBef>
                          <a:spcPts val="0"/>
                        </a:spcBef>
                        <a:spcAft>
                          <a:spcPts val="0"/>
                        </a:spcAft>
                        <a:buNone/>
                      </a:pPr>
                      <a:r>
                        <a:rPr lang="en"/>
                        <a:t>52</a:t>
                      </a:r>
                      <a:endParaRPr/>
                    </a:p>
                  </a:txBody>
                  <a:tcPr marL="91425" marR="91425" marT="91425" marB="91425"/>
                </a:tc>
                <a:tc>
                  <a:txBody>
                    <a:bodyPr/>
                    <a:lstStyle/>
                    <a:p>
                      <a:pPr marL="0" lvl="0" indent="0" algn="l" rtl="0">
                        <a:spcBef>
                          <a:spcPts val="0"/>
                        </a:spcBef>
                        <a:spcAft>
                          <a:spcPts val="0"/>
                        </a:spcAft>
                        <a:buNone/>
                      </a:pPr>
                      <a:r>
                        <a:rPr lang="en"/>
                        <a:t>We’re here to help is 74.5% lower with 99% confidence</a:t>
                      </a:r>
                      <a:endParaRPr/>
                    </a:p>
                  </a:txBody>
                  <a:tcPr marL="91425" marR="91425" marT="91425" marB="91425"/>
                </a:tc>
                <a:extLst>
                  <a:ext uri="{0D108BD9-81ED-4DB2-BD59-A6C34878D82A}">
                    <a16:rowId xmlns:a16="http://schemas.microsoft.com/office/drawing/2014/main" val="10005"/>
                  </a:ext>
                </a:extLst>
              </a:tr>
            </a:tbl>
          </a:graphicData>
        </a:graphic>
      </p:graphicFrame>
      <p:sp>
        <p:nvSpPr>
          <p:cNvPr id="174" name="Google Shape;174;p24"/>
          <p:cNvSpPr txBox="1"/>
          <p:nvPr/>
        </p:nvSpPr>
        <p:spPr>
          <a:xfrm>
            <a:off x="473375" y="4358650"/>
            <a:ext cx="7971300" cy="34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00">
                <a:solidFill>
                  <a:schemeClr val="dk2"/>
                </a:solidFill>
              </a:rPr>
              <a:t>Time frame : Feb 12 at 10AM to Feb 23 12PM</a:t>
            </a:r>
            <a:endParaRPr sz="1600">
              <a:solidFill>
                <a:schemeClr val="dk2"/>
              </a:solidFill>
            </a:endParaRPr>
          </a:p>
          <a:p>
            <a:pPr marL="0" lvl="0" indent="0" algn="l" rtl="0">
              <a:spcBef>
                <a:spcPts val="0"/>
              </a:spcBef>
              <a:spcAft>
                <a:spcPts val="0"/>
              </a:spcAft>
              <a:buNone/>
            </a:pPr>
            <a:endParaRPr sz="11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5"/>
          <p:cNvSpPr/>
          <p:nvPr/>
        </p:nvSpPr>
        <p:spPr>
          <a:xfrm>
            <a:off x="0" y="0"/>
            <a:ext cx="9144000" cy="1155900"/>
          </a:xfrm>
          <a:prstGeom prst="rect">
            <a:avLst/>
          </a:prstGeom>
          <a:solidFill>
            <a:srgbClr val="28416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5"/>
          <p:cNvSpPr txBox="1">
            <a:spLocks noGrp="1"/>
          </p:cNvSpPr>
          <p:nvPr>
            <p:ph type="title"/>
          </p:nvPr>
        </p:nvSpPr>
        <p:spPr>
          <a:xfrm>
            <a:off x="307950" y="194300"/>
            <a:ext cx="849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2760" b="1">
                <a:solidFill>
                  <a:schemeClr val="lt1"/>
                </a:solidFill>
                <a:latin typeface="Lato"/>
                <a:ea typeface="Lato"/>
                <a:cs typeface="Lato"/>
                <a:sym typeface="Lato"/>
              </a:rPr>
              <a:t>Raising the bar page: What visitors are interested in</a:t>
            </a:r>
            <a:endParaRPr sz="2760" b="1">
              <a:solidFill>
                <a:schemeClr val="lt1"/>
              </a:solidFill>
              <a:latin typeface="Lato"/>
              <a:ea typeface="Lato"/>
              <a:cs typeface="Lato"/>
              <a:sym typeface="Lato"/>
            </a:endParaRPr>
          </a:p>
        </p:txBody>
      </p:sp>
      <p:sp>
        <p:nvSpPr>
          <p:cNvPr id="181" name="Google Shape;181;p25"/>
          <p:cNvSpPr/>
          <p:nvPr/>
        </p:nvSpPr>
        <p:spPr>
          <a:xfrm>
            <a:off x="411876" y="767004"/>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graphicFrame>
        <p:nvGraphicFramePr>
          <p:cNvPr id="183" name="Google Shape;183;p25"/>
          <p:cNvGraphicFramePr/>
          <p:nvPr/>
        </p:nvGraphicFramePr>
        <p:xfrm>
          <a:off x="411875" y="1310275"/>
          <a:ext cx="3000000" cy="3000000"/>
        </p:xfrm>
        <a:graphic>
          <a:graphicData uri="http://schemas.openxmlformats.org/drawingml/2006/table">
            <a:tbl>
              <a:tblPr>
                <a:noFill/>
                <a:tableStyleId>{E4EB5B1D-7B65-451C-B0BA-A1EDF5FC997B}</a:tableStyleId>
              </a:tblPr>
              <a:tblGrid>
                <a:gridCol w="3487500">
                  <a:extLst>
                    <a:ext uri="{9D8B030D-6E8A-4147-A177-3AD203B41FA5}">
                      <a16:colId xmlns:a16="http://schemas.microsoft.com/office/drawing/2014/main" val="20000"/>
                    </a:ext>
                  </a:extLst>
                </a:gridCol>
                <a:gridCol w="817725">
                  <a:extLst>
                    <a:ext uri="{9D8B030D-6E8A-4147-A177-3AD203B41FA5}">
                      <a16:colId xmlns:a16="http://schemas.microsoft.com/office/drawing/2014/main" val="20001"/>
                    </a:ext>
                  </a:extLst>
                </a:gridCol>
              </a:tblGrid>
              <a:tr h="381000">
                <a:tc>
                  <a:txBody>
                    <a:bodyPr/>
                    <a:lstStyle/>
                    <a:p>
                      <a:pPr marL="0" lvl="0" indent="0" algn="l" rtl="0">
                        <a:lnSpc>
                          <a:spcPct val="115000"/>
                        </a:lnSpc>
                        <a:spcBef>
                          <a:spcPts val="0"/>
                        </a:spcBef>
                        <a:spcAft>
                          <a:spcPts val="1200"/>
                        </a:spcAft>
                        <a:buNone/>
                      </a:pPr>
                      <a:r>
                        <a:rPr lang="en" sz="1600" b="1">
                          <a:solidFill>
                            <a:schemeClr val="dk2"/>
                          </a:solidFill>
                          <a:latin typeface="Open Sans"/>
                          <a:ea typeface="Open Sans"/>
                          <a:cs typeface="Open Sans"/>
                          <a:sym typeface="Open Sans"/>
                        </a:rPr>
                        <a:t>Most clicked links</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At home</a:t>
                      </a:r>
                      <a:endParaRPr/>
                    </a:p>
                  </a:txBody>
                  <a:tcPr marL="91425" marR="91425" marT="91425" marB="91425"/>
                </a:tc>
                <a:tc>
                  <a:txBody>
                    <a:bodyPr/>
                    <a:lstStyle/>
                    <a:p>
                      <a:pPr marL="0" lvl="0" indent="0" algn="l" rtl="0">
                        <a:spcBef>
                          <a:spcPts val="0"/>
                        </a:spcBef>
                        <a:spcAft>
                          <a:spcPts val="0"/>
                        </a:spcAft>
                        <a:buNone/>
                      </a:pPr>
                      <a:r>
                        <a:rPr lang="en"/>
                        <a:t>20%</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Canada Greener Homes Loan</a:t>
                      </a:r>
                      <a:endParaRPr/>
                    </a:p>
                  </a:txBody>
                  <a:tcPr marL="91425" marR="91425" marT="91425" marB="91425">
                    <a:solidFill>
                      <a:srgbClr val="CFE2F3"/>
                    </a:solidFill>
                  </a:tcPr>
                </a:tc>
                <a:tc>
                  <a:txBody>
                    <a:bodyPr/>
                    <a:lstStyle/>
                    <a:p>
                      <a:pPr marL="0" lvl="0" indent="0" algn="l" rtl="0">
                        <a:spcBef>
                          <a:spcPts val="0"/>
                        </a:spcBef>
                        <a:spcAft>
                          <a:spcPts val="0"/>
                        </a:spcAft>
                        <a:buNone/>
                      </a:pPr>
                      <a:r>
                        <a:rPr lang="en"/>
                        <a:t>13.9%</a:t>
                      </a:r>
                      <a:endParaRPr/>
                    </a:p>
                  </a:txBody>
                  <a:tcPr marL="91425" marR="91425" marT="91425" marB="91425">
                    <a:solidFill>
                      <a:srgbClr val="CFE2F3"/>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Oil to Heat Pump Affordability Program</a:t>
                      </a:r>
                      <a:endParaRPr/>
                    </a:p>
                  </a:txBody>
                  <a:tcPr marL="91425" marR="91425" marT="91425" marB="91425">
                    <a:solidFill>
                      <a:srgbClr val="CFE2F3"/>
                    </a:solidFill>
                  </a:tcPr>
                </a:tc>
                <a:tc>
                  <a:txBody>
                    <a:bodyPr/>
                    <a:lstStyle/>
                    <a:p>
                      <a:pPr marL="0" lvl="0" indent="0" algn="l" rtl="0">
                        <a:spcBef>
                          <a:spcPts val="0"/>
                        </a:spcBef>
                        <a:spcAft>
                          <a:spcPts val="0"/>
                        </a:spcAft>
                        <a:buNone/>
                      </a:pPr>
                      <a:r>
                        <a:rPr lang="en"/>
                        <a:t>9.6%</a:t>
                      </a:r>
                      <a:endParaRPr/>
                    </a:p>
                  </a:txBody>
                  <a:tcPr marL="91425" marR="91425" marT="91425" marB="91425">
                    <a:solidFill>
                      <a:srgbClr val="CFE2F3"/>
                    </a:solidFill>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t>Zero-emission vehicle incentives</a:t>
                      </a:r>
                      <a:endParaRPr/>
                    </a:p>
                  </a:txBody>
                  <a:tcPr marL="91425" marR="91425" marT="91425" marB="91425">
                    <a:solidFill>
                      <a:srgbClr val="CFE2F3"/>
                    </a:solidFill>
                  </a:tcPr>
                </a:tc>
                <a:tc>
                  <a:txBody>
                    <a:bodyPr/>
                    <a:lstStyle/>
                    <a:p>
                      <a:pPr marL="0" lvl="0" indent="0" algn="l" rtl="0">
                        <a:spcBef>
                          <a:spcPts val="0"/>
                        </a:spcBef>
                        <a:spcAft>
                          <a:spcPts val="0"/>
                        </a:spcAft>
                        <a:buNone/>
                      </a:pPr>
                      <a:r>
                        <a:rPr lang="en"/>
                        <a:t>6.4%</a:t>
                      </a:r>
                      <a:endParaRPr/>
                    </a:p>
                  </a:txBody>
                  <a:tcPr marL="91425" marR="91425" marT="91425" marB="91425">
                    <a:solidFill>
                      <a:srgbClr val="CFE2F3"/>
                    </a:solidFill>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t>Government programs and incentives</a:t>
                      </a:r>
                      <a:endParaRPr/>
                    </a:p>
                  </a:txBody>
                  <a:tcPr marL="91425" marR="91425" marT="91425" marB="91425">
                    <a:solidFill>
                      <a:srgbClr val="CFE2F3"/>
                    </a:solidFill>
                  </a:tcPr>
                </a:tc>
                <a:tc>
                  <a:txBody>
                    <a:bodyPr/>
                    <a:lstStyle/>
                    <a:p>
                      <a:pPr marL="0" lvl="0" indent="0" algn="l" rtl="0">
                        <a:spcBef>
                          <a:spcPts val="0"/>
                        </a:spcBef>
                        <a:spcAft>
                          <a:spcPts val="0"/>
                        </a:spcAft>
                        <a:buNone/>
                      </a:pPr>
                      <a:r>
                        <a:rPr lang="en"/>
                        <a:t>5.6%</a:t>
                      </a:r>
                      <a:endParaRPr/>
                    </a:p>
                  </a:txBody>
                  <a:tcPr marL="91425" marR="91425" marT="91425" marB="91425">
                    <a:solidFill>
                      <a:srgbClr val="CFE2F3"/>
                    </a:solidFill>
                  </a:tcPr>
                </a:tc>
                <a:extLst>
                  <a:ext uri="{0D108BD9-81ED-4DB2-BD59-A6C34878D82A}">
                    <a16:rowId xmlns:a16="http://schemas.microsoft.com/office/drawing/2014/main" val="10005"/>
                  </a:ext>
                </a:extLst>
              </a:tr>
            </a:tbl>
          </a:graphicData>
        </a:graphic>
      </p:graphicFrame>
      <p:sp>
        <p:nvSpPr>
          <p:cNvPr id="184" name="Google Shape;184;p25"/>
          <p:cNvSpPr txBox="1"/>
          <p:nvPr/>
        </p:nvSpPr>
        <p:spPr>
          <a:xfrm>
            <a:off x="411875" y="3950200"/>
            <a:ext cx="4353300" cy="930000"/>
          </a:xfrm>
          <a:prstGeom prst="rect">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r>
              <a:rPr lang="en" sz="1600">
                <a:solidFill>
                  <a:srgbClr val="595959"/>
                </a:solidFill>
                <a:latin typeface="Open Sans"/>
                <a:ea typeface="Open Sans"/>
                <a:cs typeface="Open Sans"/>
                <a:sym typeface="Open Sans"/>
              </a:rPr>
              <a:t>4 out of 5 top clicked links are from the </a:t>
            </a:r>
            <a:r>
              <a:rPr lang="en" sz="1600" b="1">
                <a:solidFill>
                  <a:srgbClr val="595959"/>
                </a:solidFill>
                <a:latin typeface="Open Sans"/>
                <a:ea typeface="Open Sans"/>
                <a:cs typeface="Open Sans"/>
                <a:sym typeface="Open Sans"/>
              </a:rPr>
              <a:t>We’re here to help section</a:t>
            </a:r>
            <a:endParaRPr sz="1600" b="1">
              <a:solidFill>
                <a:srgbClr val="595959"/>
              </a:solidFill>
              <a:latin typeface="Open Sans"/>
              <a:ea typeface="Open Sans"/>
              <a:cs typeface="Open Sans"/>
              <a:sym typeface="Open Sans"/>
            </a:endParaRPr>
          </a:p>
        </p:txBody>
      </p:sp>
      <p:pic>
        <p:nvPicPr>
          <p:cNvPr id="185" name="Google Shape;185;p25"/>
          <p:cNvPicPr preferRelativeResize="0"/>
          <p:nvPr/>
        </p:nvPicPr>
        <p:blipFill>
          <a:blip r:embed="rId3">
            <a:alphaModFix/>
          </a:blip>
          <a:stretch>
            <a:fillRect/>
          </a:stretch>
        </p:blipFill>
        <p:spPr>
          <a:xfrm>
            <a:off x="4917575" y="1308300"/>
            <a:ext cx="4074023" cy="2973772"/>
          </a:xfrm>
          <a:prstGeom prst="rect">
            <a:avLst/>
          </a:prstGeom>
          <a:noFill/>
          <a:ln>
            <a:noFill/>
          </a:ln>
        </p:spPr>
      </p:pic>
      <p:sp>
        <p:nvSpPr>
          <p:cNvPr id="186" name="Google Shape;186;p25"/>
          <p:cNvSpPr txBox="1"/>
          <p:nvPr/>
        </p:nvSpPr>
        <p:spPr>
          <a:xfrm>
            <a:off x="5266950" y="3407025"/>
            <a:ext cx="444300" cy="253200"/>
          </a:xfrm>
          <a:prstGeom prst="rect">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2"/>
                </a:solidFill>
              </a:rPr>
              <a:t>#2</a:t>
            </a:r>
            <a:endParaRPr sz="1200">
              <a:solidFill>
                <a:schemeClr val="dk2"/>
              </a:solidFill>
            </a:endParaRPr>
          </a:p>
        </p:txBody>
      </p:sp>
      <p:sp>
        <p:nvSpPr>
          <p:cNvPr id="187" name="Google Shape;187;p25"/>
          <p:cNvSpPr txBox="1"/>
          <p:nvPr/>
        </p:nvSpPr>
        <p:spPr>
          <a:xfrm>
            <a:off x="5266950" y="3407025"/>
            <a:ext cx="444300" cy="253200"/>
          </a:xfrm>
          <a:prstGeom prst="rect">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2"/>
                </a:solidFill>
              </a:rPr>
              <a:t>#2</a:t>
            </a:r>
            <a:endParaRPr sz="1200">
              <a:solidFill>
                <a:schemeClr val="dk2"/>
              </a:solidFill>
            </a:endParaRPr>
          </a:p>
        </p:txBody>
      </p:sp>
      <p:sp>
        <p:nvSpPr>
          <p:cNvPr id="188" name="Google Shape;188;p25"/>
          <p:cNvSpPr txBox="1"/>
          <p:nvPr/>
        </p:nvSpPr>
        <p:spPr>
          <a:xfrm>
            <a:off x="6460250" y="3522225"/>
            <a:ext cx="444300" cy="253200"/>
          </a:xfrm>
          <a:prstGeom prst="rect">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2"/>
                </a:solidFill>
              </a:rPr>
              <a:t>#3</a:t>
            </a:r>
            <a:endParaRPr sz="1200">
              <a:solidFill>
                <a:schemeClr val="dk2"/>
              </a:solidFill>
            </a:endParaRPr>
          </a:p>
        </p:txBody>
      </p:sp>
      <p:sp>
        <p:nvSpPr>
          <p:cNvPr id="189" name="Google Shape;189;p25"/>
          <p:cNvSpPr txBox="1"/>
          <p:nvPr/>
        </p:nvSpPr>
        <p:spPr>
          <a:xfrm>
            <a:off x="7266750" y="3464750"/>
            <a:ext cx="444300" cy="253200"/>
          </a:xfrm>
          <a:prstGeom prst="rect">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2"/>
                </a:solidFill>
              </a:rPr>
              <a:t>#4</a:t>
            </a:r>
            <a:endParaRPr sz="1200">
              <a:solidFill>
                <a:schemeClr val="dk2"/>
              </a:solidFill>
            </a:endParaRPr>
          </a:p>
        </p:txBody>
      </p:sp>
      <p:sp>
        <p:nvSpPr>
          <p:cNvPr id="190" name="Google Shape;190;p25"/>
          <p:cNvSpPr txBox="1"/>
          <p:nvPr/>
        </p:nvSpPr>
        <p:spPr>
          <a:xfrm>
            <a:off x="6131075" y="4288600"/>
            <a:ext cx="444300" cy="253200"/>
          </a:xfrm>
          <a:prstGeom prst="rect">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2"/>
                </a:solidFill>
              </a:rPr>
              <a:t>#5</a:t>
            </a:r>
            <a:endParaRPr sz="12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6"/>
          <p:cNvSpPr/>
          <p:nvPr/>
        </p:nvSpPr>
        <p:spPr>
          <a:xfrm>
            <a:off x="0" y="0"/>
            <a:ext cx="9144000" cy="1155900"/>
          </a:xfrm>
          <a:prstGeom prst="rect">
            <a:avLst/>
          </a:prstGeom>
          <a:solidFill>
            <a:srgbClr val="28416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6"/>
          <p:cNvSpPr txBox="1">
            <a:spLocks noGrp="1"/>
          </p:cNvSpPr>
          <p:nvPr>
            <p:ph type="title"/>
          </p:nvPr>
        </p:nvSpPr>
        <p:spPr>
          <a:xfrm>
            <a:off x="307950" y="194300"/>
            <a:ext cx="849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2860" b="1">
                <a:solidFill>
                  <a:schemeClr val="lt1"/>
                </a:solidFill>
                <a:latin typeface="Lato"/>
                <a:ea typeface="Lato"/>
                <a:cs typeface="Lato"/>
                <a:sym typeface="Lato"/>
              </a:rPr>
              <a:t>Take action page: What visitors are interested in</a:t>
            </a:r>
            <a:endParaRPr sz="2860" b="1">
              <a:solidFill>
                <a:schemeClr val="lt1"/>
              </a:solidFill>
              <a:latin typeface="Lato"/>
              <a:ea typeface="Lato"/>
              <a:cs typeface="Lato"/>
              <a:sym typeface="Lato"/>
            </a:endParaRPr>
          </a:p>
        </p:txBody>
      </p:sp>
      <p:sp>
        <p:nvSpPr>
          <p:cNvPr id="197" name="Google Shape;197;p26"/>
          <p:cNvSpPr/>
          <p:nvPr/>
        </p:nvSpPr>
        <p:spPr>
          <a:xfrm>
            <a:off x="411876" y="767004"/>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graphicFrame>
        <p:nvGraphicFramePr>
          <p:cNvPr id="199" name="Google Shape;199;p26"/>
          <p:cNvGraphicFramePr/>
          <p:nvPr/>
        </p:nvGraphicFramePr>
        <p:xfrm>
          <a:off x="411875" y="1310275"/>
          <a:ext cx="3000000" cy="3000000"/>
        </p:xfrm>
        <a:graphic>
          <a:graphicData uri="http://schemas.openxmlformats.org/drawingml/2006/table">
            <a:tbl>
              <a:tblPr>
                <a:noFill/>
                <a:tableStyleId>{E4EB5B1D-7B65-451C-B0BA-A1EDF5FC997B}</a:tableStyleId>
              </a:tblPr>
              <a:tblGrid>
                <a:gridCol w="3487500">
                  <a:extLst>
                    <a:ext uri="{9D8B030D-6E8A-4147-A177-3AD203B41FA5}">
                      <a16:colId xmlns:a16="http://schemas.microsoft.com/office/drawing/2014/main" val="20000"/>
                    </a:ext>
                  </a:extLst>
                </a:gridCol>
                <a:gridCol w="817725">
                  <a:extLst>
                    <a:ext uri="{9D8B030D-6E8A-4147-A177-3AD203B41FA5}">
                      <a16:colId xmlns:a16="http://schemas.microsoft.com/office/drawing/2014/main" val="20001"/>
                    </a:ext>
                  </a:extLst>
                </a:gridCol>
              </a:tblGrid>
              <a:tr h="381000">
                <a:tc>
                  <a:txBody>
                    <a:bodyPr/>
                    <a:lstStyle/>
                    <a:p>
                      <a:pPr marL="0" lvl="0" indent="0" algn="l" rtl="0">
                        <a:lnSpc>
                          <a:spcPct val="115000"/>
                        </a:lnSpc>
                        <a:spcBef>
                          <a:spcPts val="0"/>
                        </a:spcBef>
                        <a:spcAft>
                          <a:spcPts val="1200"/>
                        </a:spcAft>
                        <a:buNone/>
                      </a:pPr>
                      <a:r>
                        <a:rPr lang="en" sz="1600" b="1">
                          <a:solidFill>
                            <a:schemeClr val="dk2"/>
                          </a:solidFill>
                          <a:latin typeface="Open Sans"/>
                          <a:ea typeface="Open Sans"/>
                          <a:cs typeface="Open Sans"/>
                          <a:sym typeface="Open Sans"/>
                        </a:rPr>
                        <a:t>Most clicked links</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solidFill>
                            <a:schemeClr val="dk1"/>
                          </a:solidFill>
                        </a:rPr>
                        <a:t>Oil to Heat Pump Affordability Program</a:t>
                      </a:r>
                      <a:endParaRPr/>
                    </a:p>
                  </a:txBody>
                  <a:tcPr marL="91425" marR="91425" marT="91425" marB="91425">
                    <a:solidFill>
                      <a:srgbClr val="CFE2F3"/>
                    </a:solidFill>
                  </a:tcPr>
                </a:tc>
                <a:tc>
                  <a:txBody>
                    <a:bodyPr/>
                    <a:lstStyle/>
                    <a:p>
                      <a:pPr marL="0" lvl="0" indent="0" algn="l" rtl="0">
                        <a:spcBef>
                          <a:spcPts val="0"/>
                        </a:spcBef>
                        <a:spcAft>
                          <a:spcPts val="0"/>
                        </a:spcAft>
                        <a:buNone/>
                      </a:pPr>
                      <a:r>
                        <a:rPr lang="en"/>
                        <a:t>13%</a:t>
                      </a:r>
                      <a:endParaRPr/>
                    </a:p>
                  </a:txBody>
                  <a:tcPr marL="91425" marR="91425" marT="91425" marB="91425">
                    <a:solidFill>
                      <a:srgbClr val="CFE2F3"/>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Learn about choosing a zero-emission vehicle</a:t>
                      </a:r>
                      <a:endParaRPr/>
                    </a:p>
                  </a:txBody>
                  <a:tcPr marL="91425" marR="91425" marT="91425" marB="91425">
                    <a:solidFill>
                      <a:srgbClr val="CFE2F3"/>
                    </a:solidFill>
                  </a:tcPr>
                </a:tc>
                <a:tc>
                  <a:txBody>
                    <a:bodyPr/>
                    <a:lstStyle/>
                    <a:p>
                      <a:pPr marL="0" lvl="0" indent="0" algn="l" rtl="0">
                        <a:spcBef>
                          <a:spcPts val="0"/>
                        </a:spcBef>
                        <a:spcAft>
                          <a:spcPts val="0"/>
                        </a:spcAft>
                        <a:buNone/>
                      </a:pPr>
                      <a:r>
                        <a:rPr lang="en"/>
                        <a:t>10%</a:t>
                      </a:r>
                      <a:endParaRPr/>
                    </a:p>
                  </a:txBody>
                  <a:tcPr marL="91425" marR="91425" marT="91425" marB="91425">
                    <a:solidFill>
                      <a:srgbClr val="CFE2F3"/>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At home</a:t>
                      </a:r>
                      <a:endParaRPr/>
                    </a:p>
                  </a:txBody>
                  <a:tcPr marL="91425" marR="91425" marT="91425" marB="91425">
                    <a:lnB w="9525"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a:t>7.4%</a:t>
                      </a:r>
                      <a:endParaRPr/>
                    </a:p>
                  </a:txBody>
                  <a:tcPr marL="91425" marR="91425" marT="91425" marB="91425">
                    <a:lnB w="9525" cap="flat" cmpd="sng">
                      <a:solidFill>
                        <a:srgbClr val="9E9E9E"/>
                      </a:solidFill>
                      <a:prstDash val="solid"/>
                      <a:round/>
                      <a:headEnd type="none" w="sm" len="sm"/>
                      <a:tailEnd type="none" w="sm" len="sm"/>
                    </a:lnB>
                    <a:solidFill>
                      <a:srgbClr val="CFE2F3"/>
                    </a:solidFill>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t>EnerGuide energy efficiency home evaluation</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a:t>6.8%</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t>Learn more about investing in efficient windows, doors and skylights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a:t>5.7%</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extLst>
                  <a:ext uri="{0D108BD9-81ED-4DB2-BD59-A6C34878D82A}">
                    <a16:rowId xmlns:a16="http://schemas.microsoft.com/office/drawing/2014/main" val="10005"/>
                  </a:ext>
                </a:extLst>
              </a:tr>
            </a:tbl>
          </a:graphicData>
        </a:graphic>
      </p:graphicFrame>
      <p:sp>
        <p:nvSpPr>
          <p:cNvPr id="200" name="Google Shape;200;p26"/>
          <p:cNvSpPr txBox="1"/>
          <p:nvPr/>
        </p:nvSpPr>
        <p:spPr>
          <a:xfrm>
            <a:off x="4952075" y="1840300"/>
            <a:ext cx="3894600" cy="902400"/>
          </a:xfrm>
          <a:prstGeom prst="rect">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rgbClr val="595959"/>
                </a:solidFill>
                <a:latin typeface="Open Sans"/>
                <a:ea typeface="Open Sans"/>
                <a:cs typeface="Open Sans"/>
                <a:sym typeface="Open Sans"/>
              </a:rPr>
              <a:t>Top 5 clicks are related to the same content as the </a:t>
            </a:r>
            <a:r>
              <a:rPr lang="en" sz="1600" b="1">
                <a:solidFill>
                  <a:srgbClr val="595959"/>
                </a:solidFill>
                <a:latin typeface="Open Sans"/>
                <a:ea typeface="Open Sans"/>
                <a:cs typeface="Open Sans"/>
                <a:sym typeface="Open Sans"/>
              </a:rPr>
              <a:t>We’re here to help</a:t>
            </a:r>
            <a:endParaRPr sz="1600" b="1">
              <a:solidFill>
                <a:srgbClr val="595959"/>
              </a:solidFill>
              <a:latin typeface="Open Sans"/>
              <a:ea typeface="Open Sans"/>
              <a:cs typeface="Open Sans"/>
              <a:sym typeface="Open Sans"/>
            </a:endParaRPr>
          </a:p>
          <a:p>
            <a:pPr marL="0" lvl="0" indent="0" algn="l" rtl="0">
              <a:lnSpc>
                <a:spcPct val="115000"/>
              </a:lnSpc>
              <a:spcBef>
                <a:spcPts val="1000"/>
              </a:spcBef>
              <a:spcAft>
                <a:spcPts val="1000"/>
              </a:spcAft>
              <a:buNone/>
            </a:pPr>
            <a:endParaRPr sz="1600">
              <a:solidFill>
                <a:srgbClr val="595959"/>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7"/>
          <p:cNvSpPr/>
          <p:nvPr/>
        </p:nvSpPr>
        <p:spPr>
          <a:xfrm>
            <a:off x="0" y="-22200"/>
            <a:ext cx="9187200" cy="5187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7"/>
          <p:cNvSpPr txBox="1">
            <a:spLocks noGrp="1"/>
          </p:cNvSpPr>
          <p:nvPr>
            <p:ph type="ctrTitle"/>
          </p:nvPr>
        </p:nvSpPr>
        <p:spPr>
          <a:xfrm>
            <a:off x="311700" y="1481950"/>
            <a:ext cx="8520600" cy="907500"/>
          </a:xfrm>
          <a:prstGeom prst="rect">
            <a:avLst/>
          </a:prstGeom>
        </p:spPr>
        <p:txBody>
          <a:bodyPr spcFirstLastPara="1" wrap="square" lIns="91425" tIns="91425" rIns="91425" bIns="91425" anchor="b" anchorCtr="0">
            <a:normAutofit fontScale="90000"/>
          </a:bodyPr>
          <a:lstStyle/>
          <a:p>
            <a:pPr marL="0" lvl="0" indent="0" algn="l" rtl="0">
              <a:lnSpc>
                <a:spcPct val="175000"/>
              </a:lnSpc>
              <a:spcBef>
                <a:spcPts val="0"/>
              </a:spcBef>
              <a:spcAft>
                <a:spcPts val="0"/>
              </a:spcAft>
              <a:buNone/>
            </a:pPr>
            <a:r>
              <a:rPr lang="en" sz="3700">
                <a:solidFill>
                  <a:schemeClr val="lt1"/>
                </a:solidFill>
                <a:latin typeface="Lato"/>
                <a:ea typeface="Lato"/>
                <a:cs typeface="Lato"/>
                <a:sym typeface="Lato"/>
              </a:rPr>
              <a:t>Campagne publicitaire de sensibilisation à l'action climatique 23-24</a:t>
            </a:r>
            <a:endParaRPr sz="3700">
              <a:solidFill>
                <a:schemeClr val="lt1"/>
              </a:solidFill>
              <a:latin typeface="Lato"/>
              <a:ea typeface="Lato"/>
              <a:cs typeface="Lato"/>
              <a:sym typeface="Lato"/>
            </a:endParaRPr>
          </a:p>
        </p:txBody>
      </p:sp>
      <p:sp>
        <p:nvSpPr>
          <p:cNvPr id="207" name="Google Shape;207;p27"/>
          <p:cNvSpPr txBox="1">
            <a:spLocks noGrp="1"/>
          </p:cNvSpPr>
          <p:nvPr>
            <p:ph type="subTitle" idx="1"/>
          </p:nvPr>
        </p:nvSpPr>
        <p:spPr>
          <a:xfrm>
            <a:off x="311700" y="2468025"/>
            <a:ext cx="8520600" cy="7926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ts val="1100"/>
              <a:buFont typeface="Arial"/>
              <a:buNone/>
            </a:pPr>
            <a:r>
              <a:rPr lang="en" sz="2200">
                <a:solidFill>
                  <a:schemeClr val="lt1"/>
                </a:solidFill>
                <a:latin typeface="Lato"/>
                <a:ea typeface="Lato"/>
                <a:cs typeface="Lato"/>
                <a:sym typeface="Lato"/>
              </a:rPr>
              <a:t>Test A / B </a:t>
            </a:r>
            <a:endParaRPr sz="2200">
              <a:solidFill>
                <a:schemeClr val="lt1"/>
              </a:solidFill>
              <a:latin typeface="Open Sans"/>
              <a:ea typeface="Open Sans"/>
              <a:cs typeface="Open Sans"/>
              <a:sym typeface="Open Sans"/>
            </a:endParaRPr>
          </a:p>
          <a:p>
            <a:pPr marL="0" lvl="0" indent="0" algn="l" rtl="0">
              <a:spcBef>
                <a:spcPts val="0"/>
              </a:spcBef>
              <a:spcAft>
                <a:spcPts val="0"/>
              </a:spcAft>
              <a:buNone/>
            </a:pPr>
            <a:endParaRPr sz="2200">
              <a:solidFill>
                <a:schemeClr val="lt1"/>
              </a:solidFill>
              <a:latin typeface="Open Sans"/>
              <a:ea typeface="Open Sans"/>
              <a:cs typeface="Open Sans"/>
              <a:sym typeface="Open Sans"/>
            </a:endParaRPr>
          </a:p>
        </p:txBody>
      </p:sp>
      <p:sp>
        <p:nvSpPr>
          <p:cNvPr id="208" name="Google Shape;208;p27"/>
          <p:cNvSpPr/>
          <p:nvPr/>
        </p:nvSpPr>
        <p:spPr>
          <a:xfrm>
            <a:off x="411879" y="2343951"/>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7"/>
          <p:cNvSpPr txBox="1">
            <a:spLocks noGrp="1"/>
          </p:cNvSpPr>
          <p:nvPr>
            <p:ph type="subTitle" idx="1"/>
          </p:nvPr>
        </p:nvSpPr>
        <p:spPr>
          <a:xfrm>
            <a:off x="333300" y="4176700"/>
            <a:ext cx="8520600" cy="5382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935"/>
              <a:buNone/>
            </a:pPr>
            <a:r>
              <a:rPr lang="en" sz="1679">
                <a:solidFill>
                  <a:schemeClr val="lt1"/>
                </a:solidFill>
                <a:latin typeface="Open Sans"/>
                <a:ea typeface="Open Sans"/>
                <a:cs typeface="Open Sans"/>
                <a:sym typeface="Open Sans"/>
              </a:rPr>
              <a:t>Présentation à la rencontre sur les priorités web du GC - 15 mai 2024</a:t>
            </a:r>
            <a:endParaRPr sz="1679">
              <a:solidFill>
                <a:schemeClr val="lt1"/>
              </a:solidFill>
              <a:latin typeface="Open Sans"/>
              <a:ea typeface="Open Sans"/>
              <a:cs typeface="Open Sans"/>
              <a:sym typeface="Open Sans"/>
            </a:endParaRPr>
          </a:p>
        </p:txBody>
      </p:sp>
      <p:pic>
        <p:nvPicPr>
          <p:cNvPr id="210" name="Google Shape;210;p27"/>
          <p:cNvPicPr preferRelativeResize="0"/>
          <p:nvPr/>
        </p:nvPicPr>
        <p:blipFill>
          <a:blip r:embed="rId3">
            <a:alphaModFix/>
          </a:blip>
          <a:stretch>
            <a:fillRect/>
          </a:stretch>
        </p:blipFill>
        <p:spPr>
          <a:xfrm>
            <a:off x="7634867" y="267817"/>
            <a:ext cx="1060908" cy="252256"/>
          </a:xfrm>
          <a:prstGeom prst="rect">
            <a:avLst/>
          </a:prstGeom>
          <a:noFill/>
          <a:ln>
            <a:noFill/>
          </a:ln>
        </p:spPr>
      </p:pic>
      <p:pic>
        <p:nvPicPr>
          <p:cNvPr id="211" name="Google Shape;211;p27"/>
          <p:cNvPicPr preferRelativeResize="0"/>
          <p:nvPr/>
        </p:nvPicPr>
        <p:blipFill>
          <a:blip r:embed="rId4">
            <a:alphaModFix/>
          </a:blip>
          <a:stretch>
            <a:fillRect/>
          </a:stretch>
        </p:blipFill>
        <p:spPr>
          <a:xfrm>
            <a:off x="411883" y="267825"/>
            <a:ext cx="2718376" cy="252250"/>
          </a:xfrm>
          <a:prstGeom prst="rect">
            <a:avLst/>
          </a:prstGeom>
          <a:noFill/>
          <a:ln>
            <a:noFill/>
          </a:ln>
        </p:spPr>
      </p:pic>
      <p:sp>
        <p:nvSpPr>
          <p:cNvPr id="212" name="Google Shape;212;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8"/>
          <p:cNvSpPr/>
          <p:nvPr/>
        </p:nvSpPr>
        <p:spPr>
          <a:xfrm>
            <a:off x="0" y="0"/>
            <a:ext cx="9144000" cy="1155900"/>
          </a:xfrm>
          <a:prstGeom prst="rect">
            <a:avLst/>
          </a:prstGeom>
          <a:solidFill>
            <a:srgbClr val="28416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8"/>
          <p:cNvSpPr txBox="1">
            <a:spLocks noGrp="1"/>
          </p:cNvSpPr>
          <p:nvPr>
            <p:ph type="title"/>
          </p:nvPr>
        </p:nvSpPr>
        <p:spPr>
          <a:xfrm>
            <a:off x="307950" y="194300"/>
            <a:ext cx="849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2352"/>
              <a:buFont typeface="Arial"/>
              <a:buNone/>
            </a:pPr>
            <a:r>
              <a:rPr lang="en" sz="3400" b="1">
                <a:solidFill>
                  <a:schemeClr val="lt1"/>
                </a:solidFill>
                <a:latin typeface="Lato"/>
                <a:ea typeface="Lato"/>
                <a:cs typeface="Lato"/>
                <a:sym typeface="Lato"/>
              </a:rPr>
              <a:t>Mise en contexte</a:t>
            </a:r>
            <a:endParaRPr sz="3400" b="1">
              <a:solidFill>
                <a:schemeClr val="lt1"/>
              </a:solidFill>
              <a:latin typeface="Lato"/>
              <a:ea typeface="Lato"/>
              <a:cs typeface="Lato"/>
              <a:sym typeface="Lato"/>
            </a:endParaRPr>
          </a:p>
        </p:txBody>
      </p:sp>
      <p:sp>
        <p:nvSpPr>
          <p:cNvPr id="219" name="Google Shape;219;p28"/>
          <p:cNvSpPr/>
          <p:nvPr/>
        </p:nvSpPr>
        <p:spPr>
          <a:xfrm>
            <a:off x="411876" y="767004"/>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sp>
        <p:nvSpPr>
          <p:cNvPr id="221" name="Google Shape;221;p28"/>
          <p:cNvSpPr txBox="1"/>
          <p:nvPr/>
        </p:nvSpPr>
        <p:spPr>
          <a:xfrm>
            <a:off x="307950" y="1244450"/>
            <a:ext cx="8300700" cy="37248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chemeClr val="dk1"/>
              </a:buClr>
              <a:buSzPts val="2000"/>
              <a:buChar char="●"/>
            </a:pPr>
            <a:r>
              <a:rPr lang="en" sz="2000">
                <a:solidFill>
                  <a:schemeClr val="dk1"/>
                </a:solidFill>
                <a:highlight>
                  <a:srgbClr val="FFFFFF"/>
                </a:highlight>
              </a:rPr>
              <a:t>Novembre 2023, la campagne publicitaire de sensibilisation à l'action climatique est lancée.</a:t>
            </a:r>
            <a:endParaRPr sz="2000">
              <a:solidFill>
                <a:schemeClr val="dk1"/>
              </a:solidFill>
              <a:highlight>
                <a:srgbClr val="FFFFFF"/>
              </a:highlight>
            </a:endParaRPr>
          </a:p>
          <a:p>
            <a:pPr marL="457200" lvl="0" indent="0" algn="l" rtl="0">
              <a:spcBef>
                <a:spcPts val="0"/>
              </a:spcBef>
              <a:spcAft>
                <a:spcPts val="0"/>
              </a:spcAft>
              <a:buNone/>
            </a:pPr>
            <a:endParaRPr sz="2000">
              <a:solidFill>
                <a:schemeClr val="dk1"/>
              </a:solidFill>
              <a:highlight>
                <a:srgbClr val="FFFFFF"/>
              </a:highlight>
            </a:endParaRPr>
          </a:p>
          <a:p>
            <a:pPr marL="457200" lvl="0" indent="-355600" algn="l" rtl="0">
              <a:spcBef>
                <a:spcPts val="0"/>
              </a:spcBef>
              <a:spcAft>
                <a:spcPts val="0"/>
              </a:spcAft>
              <a:buClr>
                <a:schemeClr val="dk1"/>
              </a:buClr>
              <a:buSzPts val="2000"/>
              <a:buChar char="●"/>
            </a:pPr>
            <a:r>
              <a:rPr lang="en" sz="2000">
                <a:solidFill>
                  <a:schemeClr val="dk1"/>
                </a:solidFill>
                <a:highlight>
                  <a:srgbClr val="FFFFFF"/>
                </a:highlight>
              </a:rPr>
              <a:t>L'objectif est de montrer aux Canadiens ce qu'ils peuvent faire pour le changement climatique. Ainsi, ils agissent pour mettre la barre plus haut dans la lutte contre la crise climatique.</a:t>
            </a:r>
            <a:endParaRPr sz="2000">
              <a:solidFill>
                <a:schemeClr val="dk1"/>
              </a:solidFill>
              <a:highlight>
                <a:srgbClr val="FFFFFF"/>
              </a:highlight>
            </a:endParaRPr>
          </a:p>
          <a:p>
            <a:pPr marL="457200" lvl="0" indent="0" algn="l" rtl="0">
              <a:spcBef>
                <a:spcPts val="0"/>
              </a:spcBef>
              <a:spcAft>
                <a:spcPts val="0"/>
              </a:spcAft>
              <a:buNone/>
            </a:pPr>
            <a:endParaRPr sz="2000">
              <a:solidFill>
                <a:schemeClr val="dk1"/>
              </a:solidFill>
              <a:highlight>
                <a:srgbClr val="FFFFFF"/>
              </a:highlight>
            </a:endParaRPr>
          </a:p>
          <a:p>
            <a:pPr marL="457200" lvl="0" indent="-355600" algn="l" rtl="0">
              <a:spcBef>
                <a:spcPts val="0"/>
              </a:spcBef>
              <a:spcAft>
                <a:spcPts val="0"/>
              </a:spcAft>
              <a:buClr>
                <a:schemeClr val="dk1"/>
              </a:buClr>
              <a:buSzPts val="2000"/>
              <a:buChar char="●"/>
            </a:pPr>
            <a:r>
              <a:rPr lang="en" sz="2000">
                <a:solidFill>
                  <a:schemeClr val="dk1"/>
                </a:solidFill>
                <a:highlight>
                  <a:srgbClr val="FFFFFF"/>
                </a:highlight>
              </a:rPr>
              <a:t>Janvier 2024, un groupe de travail hebdomadaire est mis en place afin de revoir la campagne et de l'améliorer. Les données ont été très important pour convaincre les différentes parties d’appliquer des changements. </a:t>
            </a:r>
            <a:endParaRPr sz="1000">
              <a:latin typeface="Open Sans"/>
              <a:ea typeface="Open Sans"/>
              <a:cs typeface="Open Sans"/>
              <a:sym typeface="Open Sans"/>
            </a:endParaRPr>
          </a:p>
          <a:p>
            <a:pPr marL="0" lvl="0" indent="0" algn="l" rtl="0">
              <a:spcBef>
                <a:spcPts val="0"/>
              </a:spcBef>
              <a:spcAft>
                <a:spcPts val="0"/>
              </a:spcAft>
              <a:buNone/>
            </a:pPr>
            <a:endParaRPr sz="1000">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9"/>
          <p:cNvSpPr/>
          <p:nvPr/>
        </p:nvSpPr>
        <p:spPr>
          <a:xfrm>
            <a:off x="0" y="0"/>
            <a:ext cx="9144000" cy="1155900"/>
          </a:xfrm>
          <a:prstGeom prst="rect">
            <a:avLst/>
          </a:prstGeom>
          <a:solidFill>
            <a:srgbClr val="28416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9"/>
          <p:cNvSpPr txBox="1">
            <a:spLocks noGrp="1"/>
          </p:cNvSpPr>
          <p:nvPr>
            <p:ph type="title"/>
          </p:nvPr>
        </p:nvSpPr>
        <p:spPr>
          <a:xfrm>
            <a:off x="307950" y="194300"/>
            <a:ext cx="849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2352"/>
              <a:buFont typeface="Arial"/>
              <a:buNone/>
            </a:pPr>
            <a:r>
              <a:rPr lang="en" sz="3400" b="1">
                <a:solidFill>
                  <a:schemeClr val="lt1"/>
                </a:solidFill>
                <a:latin typeface="Lato"/>
                <a:ea typeface="Lato"/>
                <a:cs typeface="Lato"/>
                <a:sym typeface="Lato"/>
              </a:rPr>
              <a:t>Axe #1 : ce que les individus peuvent faire</a:t>
            </a:r>
            <a:endParaRPr sz="3400" b="1">
              <a:solidFill>
                <a:schemeClr val="lt1"/>
              </a:solidFill>
              <a:latin typeface="Lato"/>
              <a:ea typeface="Lato"/>
              <a:cs typeface="Lato"/>
              <a:sym typeface="Lato"/>
            </a:endParaRPr>
          </a:p>
        </p:txBody>
      </p:sp>
      <p:sp>
        <p:nvSpPr>
          <p:cNvPr id="228" name="Google Shape;228;p29"/>
          <p:cNvSpPr/>
          <p:nvPr/>
        </p:nvSpPr>
        <p:spPr>
          <a:xfrm>
            <a:off x="411876" y="767004"/>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sp>
        <p:nvSpPr>
          <p:cNvPr id="230" name="Google Shape;230;p29"/>
          <p:cNvSpPr txBox="1"/>
          <p:nvPr/>
        </p:nvSpPr>
        <p:spPr>
          <a:xfrm>
            <a:off x="307950" y="1244450"/>
            <a:ext cx="2244300" cy="341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000"/>
              <a:t>Première section que les visiteurs voient :</a:t>
            </a:r>
            <a:endParaRPr sz="2000"/>
          </a:p>
          <a:p>
            <a:pPr marL="0" lvl="0" indent="0" algn="l" rtl="0">
              <a:spcBef>
                <a:spcPts val="0"/>
              </a:spcBef>
              <a:spcAft>
                <a:spcPts val="0"/>
              </a:spcAft>
              <a:buClr>
                <a:schemeClr val="dk1"/>
              </a:buClr>
              <a:buSzPts val="1100"/>
              <a:buFont typeface="Arial"/>
              <a:buNone/>
            </a:pPr>
            <a:endParaRPr sz="2000"/>
          </a:p>
          <a:p>
            <a:pPr marL="0" lvl="0" indent="0" algn="l" rtl="0">
              <a:spcBef>
                <a:spcPts val="0"/>
              </a:spcBef>
              <a:spcAft>
                <a:spcPts val="0"/>
              </a:spcAft>
              <a:buClr>
                <a:schemeClr val="dk1"/>
              </a:buClr>
              <a:buSzPts val="1100"/>
              <a:buFont typeface="Arial"/>
              <a:buNone/>
            </a:pPr>
            <a:r>
              <a:rPr lang="en" sz="2000"/>
              <a:t>quels habitudes ils peuvent changer afin de lutter contre le changement climatique.  </a:t>
            </a:r>
            <a:endParaRPr sz="2000"/>
          </a:p>
          <a:p>
            <a:pPr marL="0" lvl="0" indent="0" algn="l" rtl="0">
              <a:spcBef>
                <a:spcPts val="0"/>
              </a:spcBef>
              <a:spcAft>
                <a:spcPts val="0"/>
              </a:spcAft>
              <a:buNone/>
            </a:pPr>
            <a:endParaRPr sz="1000"/>
          </a:p>
        </p:txBody>
      </p:sp>
      <p:pic>
        <p:nvPicPr>
          <p:cNvPr id="231" name="Google Shape;231;p29"/>
          <p:cNvPicPr preferRelativeResize="0"/>
          <p:nvPr/>
        </p:nvPicPr>
        <p:blipFill>
          <a:blip r:embed="rId3">
            <a:alphaModFix/>
          </a:blip>
          <a:stretch>
            <a:fillRect/>
          </a:stretch>
        </p:blipFill>
        <p:spPr>
          <a:xfrm>
            <a:off x="2608575" y="1244450"/>
            <a:ext cx="6535425" cy="37000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0"/>
          <p:cNvSpPr/>
          <p:nvPr/>
        </p:nvSpPr>
        <p:spPr>
          <a:xfrm>
            <a:off x="0" y="0"/>
            <a:ext cx="9144000" cy="1155900"/>
          </a:xfrm>
          <a:prstGeom prst="rect">
            <a:avLst/>
          </a:prstGeom>
          <a:solidFill>
            <a:srgbClr val="28416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0"/>
          <p:cNvSpPr txBox="1">
            <a:spLocks noGrp="1"/>
          </p:cNvSpPr>
          <p:nvPr>
            <p:ph type="title"/>
          </p:nvPr>
        </p:nvSpPr>
        <p:spPr>
          <a:xfrm>
            <a:off x="307950" y="194300"/>
            <a:ext cx="849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2352"/>
              <a:buFont typeface="Arial"/>
              <a:buNone/>
            </a:pPr>
            <a:r>
              <a:rPr lang="en" sz="3400" b="1">
                <a:solidFill>
                  <a:schemeClr val="lt1"/>
                </a:solidFill>
                <a:latin typeface="Lato"/>
                <a:ea typeface="Lato"/>
                <a:cs typeface="Lato"/>
                <a:sym typeface="Lato"/>
              </a:rPr>
              <a:t>Axe #2 : Comment le gouvernement peut aider</a:t>
            </a:r>
            <a:endParaRPr sz="3400" b="1">
              <a:solidFill>
                <a:schemeClr val="lt1"/>
              </a:solidFill>
              <a:latin typeface="Lato"/>
              <a:ea typeface="Lato"/>
              <a:cs typeface="Lato"/>
              <a:sym typeface="Lato"/>
            </a:endParaRPr>
          </a:p>
        </p:txBody>
      </p:sp>
      <p:sp>
        <p:nvSpPr>
          <p:cNvPr id="238" name="Google Shape;238;p30"/>
          <p:cNvSpPr/>
          <p:nvPr/>
        </p:nvSpPr>
        <p:spPr>
          <a:xfrm>
            <a:off x="411876" y="767004"/>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sp>
        <p:nvSpPr>
          <p:cNvPr id="240" name="Google Shape;240;p30"/>
          <p:cNvSpPr txBox="1"/>
          <p:nvPr/>
        </p:nvSpPr>
        <p:spPr>
          <a:xfrm>
            <a:off x="307950" y="1244450"/>
            <a:ext cx="3144900" cy="374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100"/>
              <a:t>Deuxième section que les visiteurs voient :</a:t>
            </a:r>
            <a:endParaRPr sz="2100"/>
          </a:p>
          <a:p>
            <a:pPr marL="0" lvl="0" indent="0" algn="l" rtl="0">
              <a:spcBef>
                <a:spcPts val="0"/>
              </a:spcBef>
              <a:spcAft>
                <a:spcPts val="0"/>
              </a:spcAft>
              <a:buClr>
                <a:schemeClr val="dk1"/>
              </a:buClr>
              <a:buSzPts val="1100"/>
              <a:buFont typeface="Arial"/>
              <a:buNone/>
            </a:pPr>
            <a:endParaRPr sz="2100"/>
          </a:p>
          <a:p>
            <a:pPr marL="0" lvl="0" indent="0" algn="l" rtl="0">
              <a:spcBef>
                <a:spcPts val="0"/>
              </a:spcBef>
              <a:spcAft>
                <a:spcPts val="0"/>
              </a:spcAft>
              <a:buClr>
                <a:schemeClr val="dk1"/>
              </a:buClr>
              <a:buSzPts val="1100"/>
              <a:buFont typeface="Arial"/>
              <a:buNone/>
            </a:pPr>
            <a:r>
              <a:rPr lang="en" sz="2100"/>
              <a:t>Comment le gouvernement du Canada peut aider les individus dans leur processus de transition.</a:t>
            </a:r>
            <a:endParaRPr sz="2100"/>
          </a:p>
          <a:p>
            <a:pPr marL="0" lvl="0" indent="0" algn="l" rtl="0">
              <a:spcBef>
                <a:spcPts val="0"/>
              </a:spcBef>
              <a:spcAft>
                <a:spcPts val="0"/>
              </a:spcAft>
              <a:buClr>
                <a:schemeClr val="dk1"/>
              </a:buClr>
              <a:buSzPts val="1100"/>
              <a:buFont typeface="Arial"/>
              <a:buNone/>
            </a:pPr>
            <a:endParaRPr sz="2100"/>
          </a:p>
          <a:p>
            <a:pPr marL="0" lvl="0" indent="0" algn="l" rtl="0">
              <a:spcBef>
                <a:spcPts val="0"/>
              </a:spcBef>
              <a:spcAft>
                <a:spcPts val="0"/>
              </a:spcAft>
              <a:buClr>
                <a:schemeClr val="dk1"/>
              </a:buClr>
              <a:buSzPts val="1100"/>
              <a:buFont typeface="Arial"/>
              <a:buNone/>
            </a:pPr>
            <a:r>
              <a:rPr lang="en" sz="2100" u="sng">
                <a:solidFill>
                  <a:schemeClr val="hlink"/>
                </a:solidFill>
                <a:hlinkClick r:id="rId3"/>
              </a:rPr>
              <a:t>Voir la version archivée sur le web</a:t>
            </a:r>
            <a:endParaRPr sz="2100"/>
          </a:p>
        </p:txBody>
      </p:sp>
      <p:pic>
        <p:nvPicPr>
          <p:cNvPr id="241" name="Google Shape;241;p30"/>
          <p:cNvPicPr preferRelativeResize="0"/>
          <p:nvPr/>
        </p:nvPicPr>
        <p:blipFill>
          <a:blip r:embed="rId4">
            <a:alphaModFix/>
          </a:blip>
          <a:stretch>
            <a:fillRect/>
          </a:stretch>
        </p:blipFill>
        <p:spPr>
          <a:xfrm>
            <a:off x="3593450" y="1168250"/>
            <a:ext cx="5398149" cy="39824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1"/>
          <p:cNvSpPr/>
          <p:nvPr/>
        </p:nvSpPr>
        <p:spPr>
          <a:xfrm>
            <a:off x="0" y="0"/>
            <a:ext cx="9144000" cy="1155900"/>
          </a:xfrm>
          <a:prstGeom prst="rect">
            <a:avLst/>
          </a:prstGeom>
          <a:solidFill>
            <a:srgbClr val="28416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1"/>
          <p:cNvSpPr txBox="1">
            <a:spLocks noGrp="1"/>
          </p:cNvSpPr>
          <p:nvPr>
            <p:ph type="title"/>
          </p:nvPr>
        </p:nvSpPr>
        <p:spPr>
          <a:xfrm>
            <a:off x="307950" y="194300"/>
            <a:ext cx="849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2352"/>
              <a:buFont typeface="Arial"/>
              <a:buNone/>
            </a:pPr>
            <a:r>
              <a:rPr lang="en" sz="3400" b="1">
                <a:solidFill>
                  <a:schemeClr val="lt1"/>
                </a:solidFill>
                <a:latin typeface="Lato"/>
                <a:ea typeface="Lato"/>
                <a:cs typeface="Lato"/>
                <a:sym typeface="Lato"/>
              </a:rPr>
              <a:t>Ce qui intéresse les visiteurs</a:t>
            </a:r>
            <a:endParaRPr sz="3400" b="1">
              <a:solidFill>
                <a:schemeClr val="lt1"/>
              </a:solidFill>
              <a:latin typeface="Lato"/>
              <a:ea typeface="Lato"/>
              <a:cs typeface="Lato"/>
              <a:sym typeface="Lato"/>
            </a:endParaRPr>
          </a:p>
        </p:txBody>
      </p:sp>
      <p:sp>
        <p:nvSpPr>
          <p:cNvPr id="248" name="Google Shape;248;p31"/>
          <p:cNvSpPr/>
          <p:nvPr/>
        </p:nvSpPr>
        <p:spPr>
          <a:xfrm>
            <a:off x="411876" y="767004"/>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1"/>
          <p:cNvSpPr txBox="1">
            <a:spLocks noGrp="1"/>
          </p:cNvSpPr>
          <p:nvPr>
            <p:ph type="sldNum" idx="12"/>
          </p:nvPr>
        </p:nvSpPr>
        <p:spPr>
          <a:xfrm>
            <a:off x="83962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sp>
        <p:nvSpPr>
          <p:cNvPr id="250" name="Google Shape;250;p31"/>
          <p:cNvSpPr txBox="1"/>
          <p:nvPr/>
        </p:nvSpPr>
        <p:spPr>
          <a:xfrm>
            <a:off x="411875" y="1359400"/>
            <a:ext cx="4353300" cy="3182400"/>
          </a:xfrm>
          <a:prstGeom prst="rect">
            <a:avLst/>
          </a:prstGeom>
          <a:solidFill>
            <a:srgbClr val="FCE5CD"/>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rgbClr val="595959"/>
                </a:solidFill>
                <a:latin typeface="Open Sans"/>
                <a:ea typeface="Open Sans"/>
                <a:cs typeface="Open Sans"/>
                <a:sym typeface="Open Sans"/>
              </a:rPr>
              <a:t>Les visiteurs étaient intéressés par </a:t>
            </a:r>
            <a:r>
              <a:rPr lang="en" sz="1600" b="1">
                <a:solidFill>
                  <a:srgbClr val="595959"/>
                </a:solidFill>
                <a:latin typeface="Open Sans"/>
                <a:ea typeface="Open Sans"/>
                <a:cs typeface="Open Sans"/>
                <a:sym typeface="Open Sans"/>
              </a:rPr>
              <a:t>ce que le gouvernement fait pour les aider</a:t>
            </a:r>
            <a:r>
              <a:rPr lang="en" sz="1600">
                <a:solidFill>
                  <a:srgbClr val="595959"/>
                </a:solidFill>
                <a:latin typeface="Open Sans"/>
                <a:ea typeface="Open Sans"/>
                <a:cs typeface="Open Sans"/>
                <a:sym typeface="Open Sans"/>
              </a:rPr>
              <a:t>. Cela inclut les prêts, les incitations et les subventions. </a:t>
            </a:r>
            <a:endParaRPr sz="1600">
              <a:solidFill>
                <a:srgbClr val="595959"/>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595959"/>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600">
                <a:solidFill>
                  <a:srgbClr val="595959"/>
                </a:solidFill>
                <a:latin typeface="Open Sans"/>
                <a:ea typeface="Open Sans"/>
                <a:cs typeface="Open Sans"/>
                <a:sym typeface="Open Sans"/>
              </a:rPr>
              <a:t>Même sur la page "Agissons" dédiée à toutes les actions individuelles pour lutter contre la crise climatique, les visiteurs ont principalement cliqué sur les mêmes aides gouvernementales.</a:t>
            </a:r>
            <a:endParaRPr sz="1600">
              <a:solidFill>
                <a:srgbClr val="595959"/>
              </a:solidFill>
              <a:latin typeface="Open Sans"/>
              <a:ea typeface="Open Sans"/>
              <a:cs typeface="Open Sans"/>
              <a:sym typeface="Open Sans"/>
            </a:endParaRPr>
          </a:p>
          <a:p>
            <a:pPr marL="0" lvl="0" indent="0" algn="l" rtl="0">
              <a:lnSpc>
                <a:spcPct val="115000"/>
              </a:lnSpc>
              <a:spcBef>
                <a:spcPts val="0"/>
              </a:spcBef>
              <a:spcAft>
                <a:spcPts val="1000"/>
              </a:spcAft>
              <a:buNone/>
            </a:pPr>
            <a:endParaRPr sz="1600">
              <a:solidFill>
                <a:srgbClr val="595959"/>
              </a:solidFill>
              <a:latin typeface="Open Sans"/>
              <a:ea typeface="Open Sans"/>
              <a:cs typeface="Open Sans"/>
              <a:sym typeface="Open Sans"/>
            </a:endParaRPr>
          </a:p>
        </p:txBody>
      </p:sp>
      <p:pic>
        <p:nvPicPr>
          <p:cNvPr id="251" name="Google Shape;251;p31"/>
          <p:cNvPicPr preferRelativeResize="0"/>
          <p:nvPr/>
        </p:nvPicPr>
        <p:blipFill>
          <a:blip r:embed="rId3">
            <a:alphaModFix/>
          </a:blip>
          <a:stretch>
            <a:fillRect/>
          </a:stretch>
        </p:blipFill>
        <p:spPr>
          <a:xfrm>
            <a:off x="4841375" y="1917900"/>
            <a:ext cx="4074023" cy="2973772"/>
          </a:xfrm>
          <a:prstGeom prst="rect">
            <a:avLst/>
          </a:prstGeom>
          <a:noFill/>
          <a:ln>
            <a:noFill/>
          </a:ln>
        </p:spPr>
      </p:pic>
      <p:sp>
        <p:nvSpPr>
          <p:cNvPr id="252" name="Google Shape;252;p31"/>
          <p:cNvSpPr txBox="1"/>
          <p:nvPr/>
        </p:nvSpPr>
        <p:spPr>
          <a:xfrm>
            <a:off x="5134600" y="4131825"/>
            <a:ext cx="444300" cy="253200"/>
          </a:xfrm>
          <a:prstGeom prst="rect">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2"/>
                </a:solidFill>
              </a:rPr>
              <a:t>#2</a:t>
            </a:r>
            <a:endParaRPr sz="1200">
              <a:solidFill>
                <a:schemeClr val="dk2"/>
              </a:solidFill>
            </a:endParaRPr>
          </a:p>
        </p:txBody>
      </p:sp>
      <p:sp>
        <p:nvSpPr>
          <p:cNvPr id="253" name="Google Shape;253;p31"/>
          <p:cNvSpPr txBox="1"/>
          <p:nvPr/>
        </p:nvSpPr>
        <p:spPr>
          <a:xfrm>
            <a:off x="6384050" y="4131825"/>
            <a:ext cx="444300" cy="253200"/>
          </a:xfrm>
          <a:prstGeom prst="rect">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2"/>
                </a:solidFill>
              </a:rPr>
              <a:t>#3</a:t>
            </a:r>
            <a:endParaRPr sz="1200">
              <a:solidFill>
                <a:schemeClr val="dk2"/>
              </a:solidFill>
            </a:endParaRPr>
          </a:p>
        </p:txBody>
      </p:sp>
      <p:sp>
        <p:nvSpPr>
          <p:cNvPr id="254" name="Google Shape;254;p31"/>
          <p:cNvSpPr txBox="1"/>
          <p:nvPr/>
        </p:nvSpPr>
        <p:spPr>
          <a:xfrm>
            <a:off x="7190550" y="4074350"/>
            <a:ext cx="444300" cy="253200"/>
          </a:xfrm>
          <a:prstGeom prst="rect">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2"/>
                </a:solidFill>
              </a:rPr>
              <a:t>#4</a:t>
            </a:r>
            <a:endParaRPr sz="1200">
              <a:solidFill>
                <a:schemeClr val="dk2"/>
              </a:solidFill>
            </a:endParaRPr>
          </a:p>
        </p:txBody>
      </p:sp>
      <p:sp>
        <p:nvSpPr>
          <p:cNvPr id="255" name="Google Shape;255;p31"/>
          <p:cNvSpPr txBox="1"/>
          <p:nvPr/>
        </p:nvSpPr>
        <p:spPr>
          <a:xfrm>
            <a:off x="7860925" y="4618000"/>
            <a:ext cx="444300" cy="253200"/>
          </a:xfrm>
          <a:prstGeom prst="rect">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2"/>
                </a:solidFill>
              </a:rPr>
              <a:t>#5</a:t>
            </a:r>
            <a:endParaRPr sz="1200">
              <a:solidFill>
                <a:schemeClr val="dk2"/>
              </a:solidFill>
            </a:endParaRPr>
          </a:p>
        </p:txBody>
      </p:sp>
      <p:sp>
        <p:nvSpPr>
          <p:cNvPr id="256" name="Google Shape;256;p31"/>
          <p:cNvSpPr txBox="1"/>
          <p:nvPr/>
        </p:nvSpPr>
        <p:spPr>
          <a:xfrm>
            <a:off x="4917550" y="1215675"/>
            <a:ext cx="4074000" cy="626100"/>
          </a:xfrm>
          <a:prstGeom prst="rect">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r>
              <a:rPr lang="en" sz="1500">
                <a:solidFill>
                  <a:srgbClr val="595959"/>
                </a:solidFill>
                <a:latin typeface="Open Sans"/>
                <a:ea typeface="Open Sans"/>
                <a:cs typeface="Open Sans"/>
                <a:sym typeface="Open Sans"/>
              </a:rPr>
              <a:t>4 des 5 liens les plus populaires sont lié à la </a:t>
            </a:r>
            <a:r>
              <a:rPr lang="en" sz="1500" b="1">
                <a:solidFill>
                  <a:srgbClr val="595959"/>
                </a:solidFill>
                <a:latin typeface="Open Sans"/>
                <a:ea typeface="Open Sans"/>
                <a:cs typeface="Open Sans"/>
                <a:sym typeface="Open Sans"/>
              </a:rPr>
              <a:t>section d’assistance</a:t>
            </a:r>
            <a:r>
              <a:rPr lang="en" sz="1500">
                <a:solidFill>
                  <a:srgbClr val="595959"/>
                </a:solidFill>
                <a:latin typeface="Open Sans"/>
                <a:ea typeface="Open Sans"/>
                <a:cs typeface="Open Sans"/>
                <a:sym typeface="Open Sans"/>
              </a:rPr>
              <a:t> </a:t>
            </a:r>
            <a:r>
              <a:rPr lang="en" sz="1500" b="1">
                <a:solidFill>
                  <a:srgbClr val="595959"/>
                </a:solidFill>
                <a:latin typeface="Open Sans"/>
                <a:ea typeface="Open Sans"/>
                <a:cs typeface="Open Sans"/>
                <a:sym typeface="Open Sans"/>
              </a:rPr>
              <a:t>gouvernementale</a:t>
            </a:r>
            <a:endParaRPr sz="1500" b="1">
              <a:solidFill>
                <a:srgbClr val="595959"/>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p:nvPr/>
        </p:nvSpPr>
        <p:spPr>
          <a:xfrm>
            <a:off x="0" y="0"/>
            <a:ext cx="9144000" cy="1155900"/>
          </a:xfrm>
          <a:prstGeom prst="rect">
            <a:avLst/>
          </a:prstGeom>
          <a:solidFill>
            <a:srgbClr val="28416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txBox="1">
            <a:spLocks noGrp="1"/>
          </p:cNvSpPr>
          <p:nvPr>
            <p:ph type="title"/>
          </p:nvPr>
        </p:nvSpPr>
        <p:spPr>
          <a:xfrm>
            <a:off x="307950" y="194300"/>
            <a:ext cx="849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2352"/>
              <a:buFont typeface="Arial"/>
              <a:buNone/>
            </a:pPr>
            <a:r>
              <a:rPr lang="en" sz="3400" b="1">
                <a:solidFill>
                  <a:schemeClr val="lt1"/>
                </a:solidFill>
                <a:latin typeface="Lato"/>
                <a:ea typeface="Lato"/>
                <a:cs typeface="Lato"/>
                <a:sym typeface="Lato"/>
              </a:rPr>
              <a:t>Context</a:t>
            </a:r>
            <a:endParaRPr sz="3400" b="1">
              <a:solidFill>
                <a:schemeClr val="lt1"/>
              </a:solidFill>
              <a:latin typeface="Lato"/>
              <a:ea typeface="Lato"/>
              <a:cs typeface="Lato"/>
              <a:sym typeface="Lato"/>
            </a:endParaRPr>
          </a:p>
        </p:txBody>
      </p:sp>
      <p:sp>
        <p:nvSpPr>
          <p:cNvPr id="68" name="Google Shape;68;p14"/>
          <p:cNvSpPr/>
          <p:nvPr/>
        </p:nvSpPr>
        <p:spPr>
          <a:xfrm>
            <a:off x="411876" y="767004"/>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
        <p:nvSpPr>
          <p:cNvPr id="70" name="Google Shape;70;p14"/>
          <p:cNvSpPr txBox="1"/>
          <p:nvPr/>
        </p:nvSpPr>
        <p:spPr>
          <a:xfrm>
            <a:off x="307950" y="1244450"/>
            <a:ext cx="8300700" cy="37248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chemeClr val="dk1"/>
              </a:buClr>
              <a:buSzPts val="2000"/>
              <a:buChar char="●"/>
            </a:pPr>
            <a:r>
              <a:rPr lang="en" sz="2000">
                <a:solidFill>
                  <a:schemeClr val="dk1"/>
                </a:solidFill>
                <a:highlight>
                  <a:srgbClr val="FFFFFF"/>
                </a:highlight>
              </a:rPr>
              <a:t>November 2023, the Climate Action Awareness Advertising Campaign is launched. </a:t>
            </a:r>
            <a:endParaRPr sz="2000">
              <a:solidFill>
                <a:schemeClr val="dk1"/>
              </a:solidFill>
              <a:highlight>
                <a:srgbClr val="FFFFFF"/>
              </a:highlight>
            </a:endParaRPr>
          </a:p>
          <a:p>
            <a:pPr marL="0" lvl="0" indent="0" algn="l" rtl="0">
              <a:spcBef>
                <a:spcPts val="0"/>
              </a:spcBef>
              <a:spcAft>
                <a:spcPts val="0"/>
              </a:spcAft>
              <a:buNone/>
            </a:pPr>
            <a:endParaRPr sz="2000">
              <a:solidFill>
                <a:schemeClr val="dk1"/>
              </a:solidFill>
              <a:highlight>
                <a:srgbClr val="FFFFFF"/>
              </a:highlight>
            </a:endParaRPr>
          </a:p>
          <a:p>
            <a:pPr marL="457200" lvl="0" indent="-355600" algn="l" rtl="0">
              <a:spcBef>
                <a:spcPts val="0"/>
              </a:spcBef>
              <a:spcAft>
                <a:spcPts val="0"/>
              </a:spcAft>
              <a:buClr>
                <a:schemeClr val="dk1"/>
              </a:buClr>
              <a:buSzPts val="2000"/>
              <a:buChar char="●"/>
            </a:pPr>
            <a:r>
              <a:rPr lang="en" sz="2000">
                <a:solidFill>
                  <a:schemeClr val="dk1"/>
                </a:solidFill>
                <a:highlight>
                  <a:srgbClr val="FFFFFF"/>
                </a:highlight>
              </a:rPr>
              <a:t>The goal is to show Canadians what they can do for climate change. For them to take action in raising the bar in the fight against the climate crisis. </a:t>
            </a:r>
            <a:endParaRPr sz="2000">
              <a:solidFill>
                <a:schemeClr val="dk1"/>
              </a:solidFill>
              <a:highlight>
                <a:srgbClr val="FFFFFF"/>
              </a:highlight>
            </a:endParaRPr>
          </a:p>
          <a:p>
            <a:pPr marL="0" lvl="0" indent="0" algn="l" rtl="0">
              <a:spcBef>
                <a:spcPts val="0"/>
              </a:spcBef>
              <a:spcAft>
                <a:spcPts val="0"/>
              </a:spcAft>
              <a:buNone/>
            </a:pPr>
            <a:endParaRPr sz="2000">
              <a:solidFill>
                <a:schemeClr val="dk1"/>
              </a:solidFill>
              <a:highlight>
                <a:srgbClr val="FFFFFF"/>
              </a:highlight>
            </a:endParaRPr>
          </a:p>
          <a:p>
            <a:pPr marL="457200" lvl="0" indent="-355600" algn="l" rtl="0">
              <a:spcBef>
                <a:spcPts val="0"/>
              </a:spcBef>
              <a:spcAft>
                <a:spcPts val="0"/>
              </a:spcAft>
              <a:buClr>
                <a:schemeClr val="dk1"/>
              </a:buClr>
              <a:buSzPts val="2000"/>
              <a:buChar char="●"/>
            </a:pPr>
            <a:r>
              <a:rPr lang="en" sz="2000">
                <a:solidFill>
                  <a:schemeClr val="dk1"/>
                </a:solidFill>
                <a:highlight>
                  <a:srgbClr val="FFFFFF"/>
                </a:highlight>
              </a:rPr>
              <a:t>January 2024, I arrived at ECCC and put in place a weekly working group in order to review the campaign and improve it. Data was valuable to convince all parties to apply changes. </a:t>
            </a:r>
            <a:endParaRPr sz="10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0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000">
              <a:latin typeface="Open Sans"/>
              <a:ea typeface="Open Sans"/>
              <a:cs typeface="Open Sans"/>
              <a:sym typeface="Open Sans"/>
            </a:endParaRPr>
          </a:p>
          <a:p>
            <a:pPr marL="0" lvl="0" indent="0" algn="l" rtl="0">
              <a:spcBef>
                <a:spcPts val="0"/>
              </a:spcBef>
              <a:spcAft>
                <a:spcPts val="0"/>
              </a:spcAft>
              <a:buNone/>
            </a:pPr>
            <a:endParaRPr sz="1000">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2"/>
          <p:cNvSpPr/>
          <p:nvPr/>
        </p:nvSpPr>
        <p:spPr>
          <a:xfrm>
            <a:off x="0" y="0"/>
            <a:ext cx="9144000" cy="1155900"/>
          </a:xfrm>
          <a:prstGeom prst="rect">
            <a:avLst/>
          </a:prstGeom>
          <a:solidFill>
            <a:srgbClr val="28416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2"/>
          <p:cNvSpPr txBox="1">
            <a:spLocks noGrp="1"/>
          </p:cNvSpPr>
          <p:nvPr>
            <p:ph type="title"/>
          </p:nvPr>
        </p:nvSpPr>
        <p:spPr>
          <a:xfrm>
            <a:off x="307950" y="194300"/>
            <a:ext cx="849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2260" b="1">
                <a:solidFill>
                  <a:schemeClr val="lt1"/>
                </a:solidFill>
                <a:latin typeface="Lato"/>
                <a:ea typeface="Lato"/>
                <a:cs typeface="Lato"/>
                <a:sym typeface="Lato"/>
              </a:rPr>
              <a:t>Ce que disent les visiteurs dans l’outil de rétroaction sur la page</a:t>
            </a:r>
            <a:endParaRPr sz="2160" b="1">
              <a:solidFill>
                <a:schemeClr val="lt1"/>
              </a:solidFill>
              <a:latin typeface="Lato"/>
              <a:ea typeface="Lato"/>
              <a:cs typeface="Lato"/>
              <a:sym typeface="Lato"/>
            </a:endParaRPr>
          </a:p>
          <a:p>
            <a:pPr marL="0" lvl="0" indent="0" algn="l" rtl="0">
              <a:spcBef>
                <a:spcPts val="0"/>
              </a:spcBef>
              <a:spcAft>
                <a:spcPts val="0"/>
              </a:spcAft>
              <a:buClr>
                <a:schemeClr val="dk1"/>
              </a:buClr>
              <a:buSzPts val="990"/>
              <a:buFont typeface="Arial"/>
              <a:buNone/>
            </a:pPr>
            <a:endParaRPr sz="3060" b="1">
              <a:solidFill>
                <a:schemeClr val="lt1"/>
              </a:solidFill>
              <a:latin typeface="Lato"/>
              <a:ea typeface="Lato"/>
              <a:cs typeface="Lato"/>
              <a:sym typeface="Lato"/>
            </a:endParaRPr>
          </a:p>
        </p:txBody>
      </p:sp>
      <p:sp>
        <p:nvSpPr>
          <p:cNvPr id="263" name="Google Shape;263;p32"/>
          <p:cNvSpPr/>
          <p:nvPr/>
        </p:nvSpPr>
        <p:spPr>
          <a:xfrm>
            <a:off x="411876" y="767004"/>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sp>
        <p:nvSpPr>
          <p:cNvPr id="265" name="Google Shape;265;p32"/>
          <p:cNvSpPr txBox="1">
            <a:spLocks noGrp="1"/>
          </p:cNvSpPr>
          <p:nvPr>
            <p:ph type="body" idx="1"/>
          </p:nvPr>
        </p:nvSpPr>
        <p:spPr>
          <a:xfrm>
            <a:off x="295150" y="2650825"/>
            <a:ext cx="8490600" cy="240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u="sng">
                <a:solidFill>
                  <a:schemeClr val="dk1"/>
                </a:solidFill>
                <a:latin typeface="Open Sans"/>
                <a:ea typeface="Open Sans"/>
                <a:cs typeface="Open Sans"/>
                <a:sym typeface="Open Sans"/>
              </a:rPr>
              <a:t>Commentaire:</a:t>
            </a:r>
            <a:r>
              <a:rPr lang="en" sz="1500">
                <a:solidFill>
                  <a:schemeClr val="dk1"/>
                </a:solidFill>
                <a:latin typeface="Open Sans"/>
                <a:ea typeface="Open Sans"/>
                <a:cs typeface="Open Sans"/>
                <a:sym typeface="Open Sans"/>
              </a:rPr>
              <a:t> “we need a global plan that attracts people, </a:t>
            </a:r>
            <a:r>
              <a:rPr lang="en" sz="1500">
                <a:solidFill>
                  <a:srgbClr val="AF3C43"/>
                </a:solidFill>
                <a:latin typeface="Open Sans"/>
                <a:ea typeface="Open Sans"/>
                <a:cs typeface="Open Sans"/>
                <a:sym typeface="Open Sans"/>
              </a:rPr>
              <a:t>not one that no one can afford and logically will not help solve the problem” </a:t>
            </a:r>
            <a:endParaRPr sz="1500">
              <a:solidFill>
                <a:srgbClr val="AF3C43"/>
              </a:solidFill>
              <a:latin typeface="Open Sans"/>
              <a:ea typeface="Open Sans"/>
              <a:cs typeface="Open Sans"/>
              <a:sym typeface="Open Sans"/>
            </a:endParaRPr>
          </a:p>
          <a:p>
            <a:pPr marL="0" lvl="0" indent="0" algn="l" rtl="0">
              <a:spcBef>
                <a:spcPts val="1200"/>
              </a:spcBef>
              <a:spcAft>
                <a:spcPts val="0"/>
              </a:spcAft>
              <a:buNone/>
            </a:pPr>
            <a:r>
              <a:rPr lang="en" sz="1500" u="sng">
                <a:solidFill>
                  <a:schemeClr val="dk1"/>
                </a:solidFill>
                <a:latin typeface="Open Sans"/>
                <a:ea typeface="Open Sans"/>
                <a:cs typeface="Open Sans"/>
                <a:sym typeface="Open Sans"/>
              </a:rPr>
              <a:t>Les gens blâment les gouvernements et les entreprises, pas les individus</a:t>
            </a:r>
            <a:endParaRPr sz="1500" u="sng">
              <a:solidFill>
                <a:schemeClr val="dk1"/>
              </a:solidFill>
              <a:latin typeface="Open Sans"/>
              <a:ea typeface="Open Sans"/>
              <a:cs typeface="Open Sans"/>
              <a:sym typeface="Open Sans"/>
            </a:endParaRPr>
          </a:p>
          <a:p>
            <a:pPr marL="0" lvl="0" indent="0" algn="l" rtl="0">
              <a:spcBef>
                <a:spcPts val="1200"/>
              </a:spcBef>
              <a:spcAft>
                <a:spcPts val="0"/>
              </a:spcAft>
              <a:buNone/>
            </a:pPr>
            <a:r>
              <a:rPr lang="en" sz="1500">
                <a:solidFill>
                  <a:srgbClr val="333333"/>
                </a:solidFill>
                <a:latin typeface="Open Sans"/>
                <a:ea typeface="Open Sans"/>
                <a:cs typeface="Open Sans"/>
                <a:sym typeface="Open Sans"/>
              </a:rPr>
              <a:t>Les gens tiennent principalement les gouvernements et les entreprises responsables et ne se voient pas comme les principaux coupables ni la solution. En moyenne, seuls 20 % des Canadiens ont déclaré que les individus devraient être les plus responsables de lutter contre le changement climatique, les autres mettant l'accent sur les gouvernements et les entreprises. Voir la </a:t>
            </a:r>
            <a:r>
              <a:rPr lang="en" sz="1500" u="sng">
                <a:solidFill>
                  <a:schemeClr val="hlink"/>
                </a:solidFill>
                <a:latin typeface="Open Sans"/>
                <a:ea typeface="Open Sans"/>
                <a:cs typeface="Open Sans"/>
                <a:sym typeface="Open Sans"/>
                <a:hlinkClick r:id="rId3"/>
              </a:rPr>
              <a:t>recherche de novembre 2023.</a:t>
            </a:r>
            <a:endParaRPr sz="1500">
              <a:solidFill>
                <a:srgbClr val="333333"/>
              </a:solidFill>
              <a:latin typeface="Open Sans"/>
              <a:ea typeface="Open Sans"/>
              <a:cs typeface="Open Sans"/>
              <a:sym typeface="Open Sans"/>
            </a:endParaRPr>
          </a:p>
          <a:p>
            <a:pPr marL="0" lvl="0" indent="0" algn="l" rtl="0">
              <a:spcBef>
                <a:spcPts val="1200"/>
              </a:spcBef>
              <a:spcAft>
                <a:spcPts val="0"/>
              </a:spcAft>
              <a:buNone/>
            </a:pPr>
            <a:endParaRPr sz="1500">
              <a:solidFill>
                <a:srgbClr val="333333"/>
              </a:solidFill>
              <a:latin typeface="Open Sans"/>
              <a:ea typeface="Open Sans"/>
              <a:cs typeface="Open Sans"/>
              <a:sym typeface="Open Sans"/>
            </a:endParaRPr>
          </a:p>
          <a:p>
            <a:pPr marL="0" lvl="0" indent="0" algn="l" rtl="0">
              <a:spcBef>
                <a:spcPts val="1200"/>
              </a:spcBef>
              <a:spcAft>
                <a:spcPts val="0"/>
              </a:spcAft>
              <a:buNone/>
            </a:pPr>
            <a:endParaRPr sz="1500">
              <a:solidFill>
                <a:srgbClr val="333333"/>
              </a:solidFill>
              <a:latin typeface="Open Sans"/>
              <a:ea typeface="Open Sans"/>
              <a:cs typeface="Open Sans"/>
              <a:sym typeface="Open Sans"/>
            </a:endParaRPr>
          </a:p>
          <a:p>
            <a:pPr marL="0" lvl="0" indent="0" algn="l" rtl="0">
              <a:spcBef>
                <a:spcPts val="1200"/>
              </a:spcBef>
              <a:spcAft>
                <a:spcPts val="0"/>
              </a:spcAft>
              <a:buNone/>
            </a:pPr>
            <a:endParaRPr sz="1500">
              <a:solidFill>
                <a:srgbClr val="333333"/>
              </a:solidFill>
              <a:latin typeface="Open Sans"/>
              <a:ea typeface="Open Sans"/>
              <a:cs typeface="Open Sans"/>
              <a:sym typeface="Open Sans"/>
            </a:endParaRPr>
          </a:p>
          <a:p>
            <a:pPr marL="0" lvl="0" indent="0" algn="l" rtl="0">
              <a:spcBef>
                <a:spcPts val="1200"/>
              </a:spcBef>
              <a:spcAft>
                <a:spcPts val="0"/>
              </a:spcAft>
              <a:buNone/>
            </a:pPr>
            <a:endParaRPr sz="1500">
              <a:solidFill>
                <a:srgbClr val="333333"/>
              </a:solidFill>
              <a:latin typeface="Open Sans"/>
              <a:ea typeface="Open Sans"/>
              <a:cs typeface="Open Sans"/>
              <a:sym typeface="Open Sans"/>
            </a:endParaRPr>
          </a:p>
          <a:p>
            <a:pPr marL="0" lvl="0" indent="0" algn="l" rtl="0">
              <a:spcBef>
                <a:spcPts val="1200"/>
              </a:spcBef>
              <a:spcAft>
                <a:spcPts val="0"/>
              </a:spcAft>
              <a:buNone/>
            </a:pPr>
            <a:endParaRPr sz="1100">
              <a:solidFill>
                <a:srgbClr val="AF3C43"/>
              </a:solidFill>
              <a:highlight>
                <a:srgbClr val="FFFFFF"/>
              </a:highlight>
              <a:latin typeface="Open Sans"/>
              <a:ea typeface="Open Sans"/>
              <a:cs typeface="Open Sans"/>
              <a:sym typeface="Open Sans"/>
            </a:endParaRPr>
          </a:p>
          <a:p>
            <a:pPr marL="0" lvl="0" indent="0" algn="l" rtl="0">
              <a:spcBef>
                <a:spcPts val="1200"/>
              </a:spcBef>
              <a:spcAft>
                <a:spcPts val="0"/>
              </a:spcAft>
              <a:buNone/>
            </a:pPr>
            <a:endParaRPr sz="1200" i="1">
              <a:solidFill>
                <a:srgbClr val="1F1F1F"/>
              </a:solidFill>
              <a:highlight>
                <a:srgbClr val="FFFFFF"/>
              </a:highlight>
              <a:latin typeface="Roboto"/>
              <a:ea typeface="Roboto"/>
              <a:cs typeface="Roboto"/>
              <a:sym typeface="Roboto"/>
            </a:endParaRPr>
          </a:p>
          <a:p>
            <a:pPr marL="0" lvl="0" indent="0" algn="l" rtl="0">
              <a:spcBef>
                <a:spcPts val="1200"/>
              </a:spcBef>
              <a:spcAft>
                <a:spcPts val="0"/>
              </a:spcAft>
              <a:buNone/>
            </a:pPr>
            <a:endParaRPr sz="1900" b="1">
              <a:latin typeface="Open Sans"/>
              <a:ea typeface="Open Sans"/>
              <a:cs typeface="Open Sans"/>
              <a:sym typeface="Open Sans"/>
            </a:endParaRPr>
          </a:p>
          <a:p>
            <a:pPr marL="0" lvl="0" indent="0" algn="l" rtl="0">
              <a:spcBef>
                <a:spcPts val="1200"/>
              </a:spcBef>
              <a:spcAft>
                <a:spcPts val="0"/>
              </a:spcAft>
              <a:buNone/>
            </a:pPr>
            <a:endParaRPr sz="1900" b="1">
              <a:latin typeface="Open Sans"/>
              <a:ea typeface="Open Sans"/>
              <a:cs typeface="Open Sans"/>
              <a:sym typeface="Open Sans"/>
            </a:endParaRPr>
          </a:p>
          <a:p>
            <a:pPr marL="0" lvl="0" indent="0" algn="l" rtl="0">
              <a:spcBef>
                <a:spcPts val="1200"/>
              </a:spcBef>
              <a:spcAft>
                <a:spcPts val="0"/>
              </a:spcAft>
              <a:buNone/>
            </a:pPr>
            <a:endParaRPr sz="1900" b="1">
              <a:latin typeface="Open Sans"/>
              <a:ea typeface="Open Sans"/>
              <a:cs typeface="Open Sans"/>
              <a:sym typeface="Open Sans"/>
            </a:endParaRPr>
          </a:p>
          <a:p>
            <a:pPr marL="0" lvl="0" indent="0" algn="l" rtl="0">
              <a:spcBef>
                <a:spcPts val="1200"/>
              </a:spcBef>
              <a:spcAft>
                <a:spcPts val="0"/>
              </a:spcAft>
              <a:buNone/>
            </a:pPr>
            <a:endParaRPr sz="1900" b="1">
              <a:latin typeface="Open Sans"/>
              <a:ea typeface="Open Sans"/>
              <a:cs typeface="Open Sans"/>
              <a:sym typeface="Open Sans"/>
            </a:endParaRPr>
          </a:p>
          <a:p>
            <a:pPr marL="0" lvl="0" indent="0" algn="l" rtl="0">
              <a:lnSpc>
                <a:spcPct val="115000"/>
              </a:lnSpc>
              <a:spcBef>
                <a:spcPts val="1200"/>
              </a:spcBef>
              <a:spcAft>
                <a:spcPts val="1000"/>
              </a:spcAft>
              <a:buNone/>
            </a:pPr>
            <a:r>
              <a:rPr lang="en" sz="1900">
                <a:latin typeface="Open Sans"/>
                <a:ea typeface="Open Sans"/>
                <a:cs typeface="Open Sans"/>
                <a:sym typeface="Open Sans"/>
              </a:rPr>
              <a:t> </a:t>
            </a:r>
            <a:endParaRPr sz="1900">
              <a:highlight>
                <a:srgbClr val="D9EAD3"/>
              </a:highlight>
              <a:latin typeface="Open Sans"/>
              <a:ea typeface="Open Sans"/>
              <a:cs typeface="Open Sans"/>
              <a:sym typeface="Open Sans"/>
            </a:endParaRPr>
          </a:p>
        </p:txBody>
      </p:sp>
      <p:sp>
        <p:nvSpPr>
          <p:cNvPr id="266" name="Google Shape;266;p32"/>
          <p:cNvSpPr txBox="1"/>
          <p:nvPr/>
        </p:nvSpPr>
        <p:spPr>
          <a:xfrm>
            <a:off x="295150" y="1273950"/>
            <a:ext cx="8490600" cy="1237200"/>
          </a:xfrm>
          <a:prstGeom prst="rect">
            <a:avLst/>
          </a:prstGeom>
          <a:solidFill>
            <a:srgbClr val="FCE5CD"/>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600">
                <a:solidFill>
                  <a:schemeClr val="dk2"/>
                </a:solidFill>
                <a:latin typeface="Open Sans"/>
                <a:ea typeface="Open Sans"/>
                <a:cs typeface="Open Sans"/>
                <a:sym typeface="Open Sans"/>
              </a:rPr>
              <a:t>Les gens sont offensés par l'accent mis sur les individus. Ils ressentent toute la pression de la crise climatique sur leurs épaules individuelles. Ils veulent que le gouvernement fasse partie de la solution à ce problème mondial. Le terme "global" était le troisième terme le plus utilisé dans l'outil de rétroaction sur la page.</a:t>
            </a:r>
            <a:endParaRPr sz="1600">
              <a:solidFill>
                <a:schemeClr val="dk2"/>
              </a:solidFill>
              <a:latin typeface="Open Sans"/>
              <a:ea typeface="Open Sans"/>
              <a:cs typeface="Open Sans"/>
              <a:sym typeface="Open Sans"/>
            </a:endParaRPr>
          </a:p>
          <a:p>
            <a:pPr marL="0" lvl="0" indent="0" algn="l" rtl="0">
              <a:lnSpc>
                <a:spcPct val="115000"/>
              </a:lnSpc>
              <a:spcBef>
                <a:spcPts val="1200"/>
              </a:spcBef>
              <a:spcAft>
                <a:spcPts val="0"/>
              </a:spcAft>
              <a:buClr>
                <a:schemeClr val="dk1"/>
              </a:buClr>
              <a:buSzPts val="1100"/>
              <a:buFont typeface="Arial"/>
              <a:buNone/>
            </a:pPr>
            <a:endParaRPr sz="1600">
              <a:solidFill>
                <a:schemeClr val="dk2"/>
              </a:solidFill>
              <a:latin typeface="Open Sans"/>
              <a:ea typeface="Open Sans"/>
              <a:cs typeface="Open Sans"/>
              <a:sym typeface="Open Sans"/>
            </a:endParaRPr>
          </a:p>
          <a:p>
            <a:pPr marL="0" lvl="0" indent="0" algn="l" rtl="0">
              <a:lnSpc>
                <a:spcPct val="115000"/>
              </a:lnSpc>
              <a:spcBef>
                <a:spcPts val="1200"/>
              </a:spcBef>
              <a:spcAft>
                <a:spcPts val="0"/>
              </a:spcAft>
              <a:buClr>
                <a:schemeClr val="dk1"/>
              </a:buClr>
              <a:buSzPts val="1100"/>
              <a:buFont typeface="Arial"/>
              <a:buNone/>
            </a:pPr>
            <a:endParaRPr sz="1600">
              <a:solidFill>
                <a:schemeClr val="dk2"/>
              </a:solidFill>
              <a:latin typeface="Open Sans"/>
              <a:ea typeface="Open Sans"/>
              <a:cs typeface="Open Sans"/>
              <a:sym typeface="Open Sans"/>
            </a:endParaRPr>
          </a:p>
          <a:p>
            <a:pPr marL="0" lvl="0" indent="0" algn="l" rtl="0">
              <a:lnSpc>
                <a:spcPct val="115000"/>
              </a:lnSpc>
              <a:spcBef>
                <a:spcPts val="1200"/>
              </a:spcBef>
              <a:spcAft>
                <a:spcPts val="0"/>
              </a:spcAft>
              <a:buClr>
                <a:schemeClr val="dk1"/>
              </a:buClr>
              <a:buSzPts val="1100"/>
              <a:buFont typeface="Arial"/>
              <a:buNone/>
            </a:pPr>
            <a:endParaRPr sz="1600">
              <a:solidFill>
                <a:schemeClr val="dk2"/>
              </a:solidFill>
              <a:latin typeface="Open Sans"/>
              <a:ea typeface="Open Sans"/>
              <a:cs typeface="Open Sans"/>
              <a:sym typeface="Open Sans"/>
            </a:endParaRPr>
          </a:p>
          <a:p>
            <a:pPr marL="0" lvl="0" indent="0" algn="l" rtl="0">
              <a:lnSpc>
                <a:spcPct val="115000"/>
              </a:lnSpc>
              <a:spcBef>
                <a:spcPts val="1200"/>
              </a:spcBef>
              <a:spcAft>
                <a:spcPts val="1200"/>
              </a:spcAft>
              <a:buClr>
                <a:schemeClr val="dk1"/>
              </a:buClr>
              <a:buSzPts val="1100"/>
              <a:buFont typeface="Arial"/>
              <a:buNone/>
            </a:pPr>
            <a:endParaRPr sz="1600">
              <a:solidFill>
                <a:schemeClr val="dk2"/>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3"/>
          <p:cNvSpPr/>
          <p:nvPr/>
        </p:nvSpPr>
        <p:spPr>
          <a:xfrm>
            <a:off x="-43100" y="-12575"/>
            <a:ext cx="3706200" cy="51435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sp>
        <p:nvSpPr>
          <p:cNvPr id="273" name="Google Shape;273;p33"/>
          <p:cNvSpPr txBox="1">
            <a:spLocks noGrp="1"/>
          </p:cNvSpPr>
          <p:nvPr>
            <p:ph type="body" idx="1"/>
          </p:nvPr>
        </p:nvSpPr>
        <p:spPr>
          <a:xfrm>
            <a:off x="3975725" y="204875"/>
            <a:ext cx="4814700" cy="44583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latin typeface="Open Sans"/>
                <a:ea typeface="Open Sans"/>
                <a:cs typeface="Open Sans"/>
                <a:sym typeface="Open Sans"/>
              </a:rPr>
              <a:t>Récapitulatif :</a:t>
            </a:r>
            <a:endParaRPr sz="1600" b="1">
              <a:solidFill>
                <a:schemeClr val="dk1"/>
              </a:solidFill>
              <a:latin typeface="Open Sans"/>
              <a:ea typeface="Open Sans"/>
              <a:cs typeface="Open Sans"/>
              <a:sym typeface="Open Sans"/>
            </a:endParaRPr>
          </a:p>
          <a:p>
            <a:pPr marL="457200" lvl="0" indent="-330200" algn="l" rtl="0">
              <a:spcBef>
                <a:spcPts val="100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Les gens s'attendent à savoir ce que fait le gouvernement sur le site du GC.</a:t>
            </a:r>
            <a:endParaRPr sz="1600">
              <a:solidFill>
                <a:schemeClr val="dk1"/>
              </a:solidFill>
              <a:latin typeface="Open Sans"/>
              <a:ea typeface="Open Sans"/>
              <a:cs typeface="Open Sans"/>
              <a:sym typeface="Open Sans"/>
            </a:endParaRPr>
          </a:p>
          <a:p>
            <a:pPr marL="457200" lvl="0" indent="-330200" algn="l" rtl="0">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Commencer par les actions individuelles semble offenser les gens.</a:t>
            </a:r>
            <a:endParaRPr sz="1600">
              <a:solidFill>
                <a:schemeClr val="dk1"/>
              </a:solidFill>
              <a:latin typeface="Open Sans"/>
              <a:ea typeface="Open Sans"/>
              <a:cs typeface="Open Sans"/>
              <a:sym typeface="Open Sans"/>
            </a:endParaRPr>
          </a:p>
          <a:p>
            <a:pPr marL="457200" lvl="0" indent="-330200" algn="l" rtl="0">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Les visiteurs ont eu l'impression que le gouvernement leur mettait la pression (à un seul être humain dans le monde) pour résoudre ce problème mondial.</a:t>
            </a:r>
            <a:endParaRPr sz="1600">
              <a:solidFill>
                <a:schemeClr val="dk1"/>
              </a:solidFill>
              <a:latin typeface="Open Sans"/>
              <a:ea typeface="Open Sans"/>
              <a:cs typeface="Open Sans"/>
              <a:sym typeface="Open Sans"/>
            </a:endParaRPr>
          </a:p>
          <a:p>
            <a:pPr marL="0" lvl="0" indent="0" algn="l" rtl="0">
              <a:spcBef>
                <a:spcPts val="1000"/>
              </a:spcBef>
              <a:spcAft>
                <a:spcPts val="0"/>
              </a:spcAft>
              <a:buNone/>
            </a:pPr>
            <a:r>
              <a:rPr lang="en" sz="1600" b="1">
                <a:solidFill>
                  <a:schemeClr val="dk1"/>
                </a:solidFill>
                <a:latin typeface="Open Sans"/>
                <a:ea typeface="Open Sans"/>
                <a:cs typeface="Open Sans"/>
                <a:sym typeface="Open Sans"/>
              </a:rPr>
              <a:t>Suggestion :</a:t>
            </a:r>
            <a:endParaRPr sz="1600" b="1">
              <a:solidFill>
                <a:schemeClr val="dk1"/>
              </a:solidFill>
              <a:latin typeface="Open Sans"/>
              <a:ea typeface="Open Sans"/>
              <a:cs typeface="Open Sans"/>
              <a:sym typeface="Open Sans"/>
            </a:endParaRPr>
          </a:p>
          <a:p>
            <a:pPr marL="457200" lvl="0" indent="-330200" algn="l" rtl="0">
              <a:spcBef>
                <a:spcPts val="100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Changer l'accent sur le gouvernement et non sur l'individu ; Déplacer la section "Nous sommes là pour aider" vers le haut.</a:t>
            </a:r>
            <a:endParaRPr sz="1600">
              <a:solidFill>
                <a:schemeClr val="dk1"/>
              </a:solidFill>
              <a:latin typeface="Open Sans"/>
              <a:ea typeface="Open Sans"/>
              <a:cs typeface="Open Sans"/>
              <a:sym typeface="Open Sans"/>
            </a:endParaRPr>
          </a:p>
          <a:p>
            <a:pPr marL="0" lvl="0" indent="0" algn="l" rtl="0">
              <a:lnSpc>
                <a:spcPct val="115000"/>
              </a:lnSpc>
              <a:spcBef>
                <a:spcPts val="1000"/>
              </a:spcBef>
              <a:spcAft>
                <a:spcPts val="0"/>
              </a:spcAft>
              <a:buNone/>
            </a:pPr>
            <a:endParaRPr sz="1600">
              <a:solidFill>
                <a:schemeClr val="dk1"/>
              </a:solidFill>
              <a:latin typeface="Open Sans"/>
              <a:ea typeface="Open Sans"/>
              <a:cs typeface="Open Sans"/>
              <a:sym typeface="Open Sans"/>
            </a:endParaRPr>
          </a:p>
          <a:p>
            <a:pPr marL="457200" lvl="0" indent="0" algn="l" rtl="0">
              <a:lnSpc>
                <a:spcPct val="115000"/>
              </a:lnSpc>
              <a:spcBef>
                <a:spcPts val="1000"/>
              </a:spcBef>
              <a:spcAft>
                <a:spcPts val="0"/>
              </a:spcAft>
              <a:buNone/>
            </a:pPr>
            <a:endParaRPr sz="1600" b="1">
              <a:solidFill>
                <a:schemeClr val="dk1"/>
              </a:solidFill>
              <a:latin typeface="Open Sans"/>
              <a:ea typeface="Open Sans"/>
              <a:cs typeface="Open Sans"/>
              <a:sym typeface="Open Sans"/>
            </a:endParaRPr>
          </a:p>
          <a:p>
            <a:pPr marL="0" lvl="0" indent="0" algn="l" rtl="0">
              <a:lnSpc>
                <a:spcPct val="115000"/>
              </a:lnSpc>
              <a:spcBef>
                <a:spcPts val="1000"/>
              </a:spcBef>
              <a:spcAft>
                <a:spcPts val="1000"/>
              </a:spcAft>
              <a:buNone/>
            </a:pPr>
            <a:endParaRPr sz="1600">
              <a:solidFill>
                <a:schemeClr val="dk1"/>
              </a:solidFill>
              <a:latin typeface="Open Sans"/>
              <a:ea typeface="Open Sans"/>
              <a:cs typeface="Open Sans"/>
              <a:sym typeface="Open Sans"/>
            </a:endParaRPr>
          </a:p>
        </p:txBody>
      </p:sp>
      <p:pic>
        <p:nvPicPr>
          <p:cNvPr id="274" name="Google Shape;274;p33"/>
          <p:cNvPicPr preferRelativeResize="0"/>
          <p:nvPr/>
        </p:nvPicPr>
        <p:blipFill>
          <a:blip r:embed="rId3">
            <a:alphaModFix/>
          </a:blip>
          <a:stretch>
            <a:fillRect/>
          </a:stretch>
        </p:blipFill>
        <p:spPr>
          <a:xfrm>
            <a:off x="207188" y="173300"/>
            <a:ext cx="3205625" cy="49576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4"/>
          <p:cNvSpPr/>
          <p:nvPr/>
        </p:nvSpPr>
        <p:spPr>
          <a:xfrm>
            <a:off x="-43100" y="-12575"/>
            <a:ext cx="4256400" cy="51435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4"/>
          <p:cNvSpPr txBox="1"/>
          <p:nvPr/>
        </p:nvSpPr>
        <p:spPr>
          <a:xfrm>
            <a:off x="234825" y="113050"/>
            <a:ext cx="38784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b="1">
                <a:solidFill>
                  <a:schemeClr val="lt1"/>
                </a:solidFill>
                <a:latin typeface="Open Sans"/>
                <a:ea typeface="Open Sans"/>
                <a:cs typeface="Open Sans"/>
                <a:sym typeface="Open Sans"/>
              </a:rPr>
              <a:t>Test A/B </a:t>
            </a:r>
            <a:endParaRPr sz="1900">
              <a:solidFill>
                <a:schemeClr val="lt1"/>
              </a:solidFill>
              <a:latin typeface="Open Sans"/>
              <a:ea typeface="Open Sans"/>
              <a:cs typeface="Open Sans"/>
              <a:sym typeface="Open Sans"/>
            </a:endParaRPr>
          </a:p>
          <a:p>
            <a:pPr marL="0" lvl="0" indent="0" algn="ctr" rtl="0">
              <a:spcBef>
                <a:spcPts val="0"/>
              </a:spcBef>
              <a:spcAft>
                <a:spcPts val="0"/>
              </a:spcAft>
              <a:buNone/>
            </a:pPr>
            <a:r>
              <a:rPr lang="en" sz="1900" u="sng">
                <a:solidFill>
                  <a:schemeClr val="hlink"/>
                </a:solidFill>
                <a:latin typeface="Open Sans"/>
                <a:ea typeface="Open Sans"/>
                <a:cs typeface="Open Sans"/>
                <a:sym typeface="Open Sans"/>
                <a:hlinkClick r:id="rId3"/>
              </a:rPr>
              <a:t>Version A : page originale</a:t>
            </a:r>
            <a:endParaRPr sz="1500">
              <a:solidFill>
                <a:schemeClr val="lt1"/>
              </a:solidFill>
              <a:latin typeface="Open Sans"/>
              <a:ea typeface="Open Sans"/>
              <a:cs typeface="Open Sans"/>
              <a:sym typeface="Open Sans"/>
            </a:endParaRPr>
          </a:p>
          <a:p>
            <a:pPr marL="0" lvl="0" indent="0" algn="l" rtl="0">
              <a:spcBef>
                <a:spcPts val="0"/>
              </a:spcBef>
              <a:spcAft>
                <a:spcPts val="0"/>
              </a:spcAft>
              <a:buNone/>
            </a:pPr>
            <a:endParaRPr sz="1200">
              <a:solidFill>
                <a:schemeClr val="lt1"/>
              </a:solidFill>
              <a:latin typeface="Open Sans"/>
              <a:ea typeface="Open Sans"/>
              <a:cs typeface="Open Sans"/>
              <a:sym typeface="Open Sans"/>
            </a:endParaRPr>
          </a:p>
        </p:txBody>
      </p:sp>
      <p:sp>
        <p:nvSpPr>
          <p:cNvPr id="281" name="Google Shape;281;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sp>
        <p:nvSpPr>
          <p:cNvPr id="282" name="Google Shape;282;p34"/>
          <p:cNvSpPr txBox="1"/>
          <p:nvPr/>
        </p:nvSpPr>
        <p:spPr>
          <a:xfrm>
            <a:off x="5094750" y="195750"/>
            <a:ext cx="2952000" cy="55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2"/>
                </a:solidFill>
                <a:latin typeface="Open Sans"/>
                <a:ea typeface="Open Sans"/>
                <a:cs typeface="Open Sans"/>
                <a:sym typeface="Open Sans"/>
              </a:rPr>
              <a:t>Version B - Changer l’ordre</a:t>
            </a:r>
            <a:endParaRPr>
              <a:solidFill>
                <a:schemeClr val="dk2"/>
              </a:solidFill>
              <a:latin typeface="Open Sans"/>
              <a:ea typeface="Open Sans"/>
              <a:cs typeface="Open Sans"/>
              <a:sym typeface="Open Sans"/>
            </a:endParaRPr>
          </a:p>
          <a:p>
            <a:pPr marL="0" lvl="0" indent="0" algn="ctr" rtl="0">
              <a:spcBef>
                <a:spcPts val="0"/>
              </a:spcBef>
              <a:spcAft>
                <a:spcPts val="0"/>
              </a:spcAft>
              <a:buNone/>
            </a:pPr>
            <a:r>
              <a:rPr lang="en" u="sng">
                <a:solidFill>
                  <a:schemeClr val="hlink"/>
                </a:solidFill>
                <a:latin typeface="Open Sans"/>
                <a:ea typeface="Open Sans"/>
                <a:cs typeface="Open Sans"/>
                <a:sym typeface="Open Sans"/>
                <a:hlinkClick r:id="rId4"/>
              </a:rPr>
              <a:t>We’re here to help en premier </a:t>
            </a:r>
            <a:endParaRPr>
              <a:solidFill>
                <a:srgbClr val="AF3C43"/>
              </a:solidFill>
              <a:latin typeface="Open Sans"/>
              <a:ea typeface="Open Sans"/>
              <a:cs typeface="Open Sans"/>
              <a:sym typeface="Open Sans"/>
            </a:endParaRPr>
          </a:p>
          <a:p>
            <a:pPr marL="0" lvl="0" indent="0" algn="l" rtl="0">
              <a:spcBef>
                <a:spcPts val="0"/>
              </a:spcBef>
              <a:spcAft>
                <a:spcPts val="0"/>
              </a:spcAft>
              <a:buNone/>
            </a:pPr>
            <a:endParaRPr>
              <a:solidFill>
                <a:schemeClr val="dk2"/>
              </a:solidFill>
              <a:latin typeface="Open Sans"/>
              <a:ea typeface="Open Sans"/>
              <a:cs typeface="Open Sans"/>
              <a:sym typeface="Open Sans"/>
            </a:endParaRPr>
          </a:p>
          <a:p>
            <a:pPr marL="0" lvl="0" indent="0" algn="l" rtl="0">
              <a:spcBef>
                <a:spcPts val="0"/>
              </a:spcBef>
              <a:spcAft>
                <a:spcPts val="0"/>
              </a:spcAft>
              <a:buNone/>
            </a:pPr>
            <a:endParaRPr>
              <a:solidFill>
                <a:schemeClr val="dk2"/>
              </a:solidFill>
              <a:latin typeface="Open Sans"/>
              <a:ea typeface="Open Sans"/>
              <a:cs typeface="Open Sans"/>
              <a:sym typeface="Open Sans"/>
            </a:endParaRPr>
          </a:p>
          <a:p>
            <a:pPr marL="457200" lvl="0" indent="0" algn="l" rtl="0">
              <a:spcBef>
                <a:spcPts val="0"/>
              </a:spcBef>
              <a:spcAft>
                <a:spcPts val="0"/>
              </a:spcAft>
              <a:buNone/>
            </a:pPr>
            <a:endParaRPr>
              <a:solidFill>
                <a:schemeClr val="dk2"/>
              </a:solidFill>
              <a:latin typeface="Open Sans"/>
              <a:ea typeface="Open Sans"/>
              <a:cs typeface="Open Sans"/>
              <a:sym typeface="Open Sans"/>
            </a:endParaRPr>
          </a:p>
          <a:p>
            <a:pPr marL="0" lvl="0" indent="0" algn="l" rtl="0">
              <a:spcBef>
                <a:spcPts val="0"/>
              </a:spcBef>
              <a:spcAft>
                <a:spcPts val="0"/>
              </a:spcAft>
              <a:buNone/>
            </a:pPr>
            <a:endParaRPr>
              <a:solidFill>
                <a:schemeClr val="dk2"/>
              </a:solidFill>
              <a:latin typeface="Open Sans"/>
              <a:ea typeface="Open Sans"/>
              <a:cs typeface="Open Sans"/>
              <a:sym typeface="Open Sans"/>
            </a:endParaRPr>
          </a:p>
          <a:p>
            <a:pPr marL="0" lvl="0" indent="0" algn="l" rtl="0">
              <a:spcBef>
                <a:spcPts val="0"/>
              </a:spcBef>
              <a:spcAft>
                <a:spcPts val="0"/>
              </a:spcAft>
              <a:buNone/>
            </a:pPr>
            <a:endParaRPr>
              <a:solidFill>
                <a:schemeClr val="dk2"/>
              </a:solidFill>
              <a:latin typeface="Open Sans"/>
              <a:ea typeface="Open Sans"/>
              <a:cs typeface="Open Sans"/>
              <a:sym typeface="Open Sans"/>
            </a:endParaRPr>
          </a:p>
        </p:txBody>
      </p:sp>
      <p:pic>
        <p:nvPicPr>
          <p:cNvPr id="283" name="Google Shape;283;p34"/>
          <p:cNvPicPr preferRelativeResize="0"/>
          <p:nvPr/>
        </p:nvPicPr>
        <p:blipFill>
          <a:blip r:embed="rId5">
            <a:alphaModFix/>
          </a:blip>
          <a:stretch>
            <a:fillRect/>
          </a:stretch>
        </p:blipFill>
        <p:spPr>
          <a:xfrm>
            <a:off x="609150" y="822450"/>
            <a:ext cx="2951900" cy="4565224"/>
          </a:xfrm>
          <a:prstGeom prst="rect">
            <a:avLst/>
          </a:prstGeom>
          <a:noFill/>
          <a:ln>
            <a:noFill/>
          </a:ln>
        </p:spPr>
      </p:pic>
      <p:pic>
        <p:nvPicPr>
          <p:cNvPr id="284" name="Google Shape;284;p34"/>
          <p:cNvPicPr preferRelativeResize="0"/>
          <p:nvPr/>
        </p:nvPicPr>
        <p:blipFill>
          <a:blip r:embed="rId6">
            <a:alphaModFix/>
          </a:blip>
          <a:stretch>
            <a:fillRect/>
          </a:stretch>
        </p:blipFill>
        <p:spPr>
          <a:xfrm>
            <a:off x="5164875" y="774850"/>
            <a:ext cx="2881878" cy="4458551"/>
          </a:xfrm>
          <a:prstGeom prst="rect">
            <a:avLst/>
          </a:prstGeom>
          <a:noFill/>
          <a:ln w="9525" cap="flat" cmpd="sng">
            <a:solidFill>
              <a:schemeClr val="dk2"/>
            </a:solidFill>
            <a:prstDash val="solid"/>
            <a:round/>
            <a:headEnd type="none" w="sm" len="sm"/>
            <a:tailEnd type="none" w="sm" len="sm"/>
          </a:ln>
        </p:spPr>
      </p:pic>
      <p:cxnSp>
        <p:nvCxnSpPr>
          <p:cNvPr id="285" name="Google Shape;285;p34"/>
          <p:cNvCxnSpPr/>
          <p:nvPr/>
        </p:nvCxnSpPr>
        <p:spPr>
          <a:xfrm rot="10800000" flipH="1">
            <a:off x="3598400" y="2297025"/>
            <a:ext cx="1567800" cy="1772700"/>
          </a:xfrm>
          <a:prstGeom prst="straightConnector1">
            <a:avLst/>
          </a:prstGeom>
          <a:noFill/>
          <a:ln w="19050" cap="flat" cmpd="sng">
            <a:solidFill>
              <a:srgbClr val="AF3C43"/>
            </a:solidFill>
            <a:prstDash val="solid"/>
            <a:round/>
            <a:headEnd type="none" w="med" len="med"/>
            <a:tailEnd type="triangl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5"/>
          <p:cNvSpPr/>
          <p:nvPr/>
        </p:nvSpPr>
        <p:spPr>
          <a:xfrm>
            <a:off x="0" y="0"/>
            <a:ext cx="9144000" cy="1155900"/>
          </a:xfrm>
          <a:prstGeom prst="rect">
            <a:avLst/>
          </a:prstGeom>
          <a:solidFill>
            <a:srgbClr val="28416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5"/>
          <p:cNvSpPr txBox="1">
            <a:spLocks noGrp="1"/>
          </p:cNvSpPr>
          <p:nvPr>
            <p:ph type="title"/>
          </p:nvPr>
        </p:nvSpPr>
        <p:spPr>
          <a:xfrm>
            <a:off x="307950" y="194300"/>
            <a:ext cx="849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6909"/>
              <a:buFont typeface="Arial"/>
              <a:buNone/>
            </a:pPr>
            <a:r>
              <a:rPr lang="en" sz="2682" b="1">
                <a:solidFill>
                  <a:schemeClr val="lt1"/>
                </a:solidFill>
                <a:latin typeface="Lato"/>
                <a:ea typeface="Lato"/>
                <a:cs typeface="Lato"/>
                <a:sym typeface="Lato"/>
              </a:rPr>
              <a:t>Résultats du test A/B</a:t>
            </a:r>
            <a:endParaRPr sz="3622" b="1">
              <a:solidFill>
                <a:schemeClr val="lt1"/>
              </a:solidFill>
              <a:latin typeface="Lato"/>
              <a:ea typeface="Lato"/>
              <a:cs typeface="Lato"/>
              <a:sym typeface="Lato"/>
            </a:endParaRPr>
          </a:p>
        </p:txBody>
      </p:sp>
      <p:sp>
        <p:nvSpPr>
          <p:cNvPr id="292" name="Google Shape;292;p35"/>
          <p:cNvSpPr/>
          <p:nvPr/>
        </p:nvSpPr>
        <p:spPr>
          <a:xfrm>
            <a:off x="411876" y="767004"/>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pic>
        <p:nvPicPr>
          <p:cNvPr id="294" name="Google Shape;294;p35"/>
          <p:cNvPicPr preferRelativeResize="0"/>
          <p:nvPr/>
        </p:nvPicPr>
        <p:blipFill>
          <a:blip r:embed="rId3">
            <a:alphaModFix/>
          </a:blip>
          <a:stretch>
            <a:fillRect/>
          </a:stretch>
        </p:blipFill>
        <p:spPr>
          <a:xfrm>
            <a:off x="307950" y="1246175"/>
            <a:ext cx="2881878" cy="4458551"/>
          </a:xfrm>
          <a:prstGeom prst="rect">
            <a:avLst/>
          </a:prstGeom>
          <a:noFill/>
          <a:ln w="9525" cap="flat" cmpd="sng">
            <a:solidFill>
              <a:schemeClr val="dk2"/>
            </a:solidFill>
            <a:prstDash val="solid"/>
            <a:round/>
            <a:headEnd type="none" w="sm" len="sm"/>
            <a:tailEnd type="none" w="sm" len="sm"/>
          </a:ln>
        </p:spPr>
      </p:pic>
      <p:sp>
        <p:nvSpPr>
          <p:cNvPr id="295" name="Google Shape;295;p35"/>
          <p:cNvSpPr txBox="1"/>
          <p:nvPr/>
        </p:nvSpPr>
        <p:spPr>
          <a:xfrm>
            <a:off x="3383675" y="1322800"/>
            <a:ext cx="54150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dk2"/>
                </a:solidFill>
                <a:latin typeface="Open Sans"/>
                <a:ea typeface="Open Sans"/>
                <a:cs typeface="Open Sans"/>
                <a:sym typeface="Open Sans"/>
              </a:rPr>
              <a:t>Version B - We’re here to help en premier</a:t>
            </a:r>
            <a:endParaRPr sz="1700">
              <a:solidFill>
                <a:schemeClr val="dk1"/>
              </a:solidFill>
              <a:latin typeface="Open Sans"/>
              <a:ea typeface="Open Sans"/>
              <a:cs typeface="Open Sans"/>
              <a:sym typeface="Open Sans"/>
            </a:endParaRPr>
          </a:p>
          <a:p>
            <a:pPr marL="0" lvl="0" indent="0" algn="l" rtl="0">
              <a:spcBef>
                <a:spcPts val="0"/>
              </a:spcBef>
              <a:spcAft>
                <a:spcPts val="0"/>
              </a:spcAft>
              <a:buNone/>
            </a:pPr>
            <a:endParaRPr>
              <a:solidFill>
                <a:srgbClr val="AF3C43"/>
              </a:solidFill>
              <a:latin typeface="Open Sans"/>
              <a:ea typeface="Open Sans"/>
              <a:cs typeface="Open Sans"/>
              <a:sym typeface="Open Sans"/>
            </a:endParaRPr>
          </a:p>
          <a:p>
            <a:pPr marL="0" lvl="0" indent="0" algn="l" rtl="0">
              <a:spcBef>
                <a:spcPts val="0"/>
              </a:spcBef>
              <a:spcAft>
                <a:spcPts val="0"/>
              </a:spcAft>
              <a:buNone/>
            </a:pPr>
            <a:endParaRPr>
              <a:solidFill>
                <a:srgbClr val="AF3C43"/>
              </a:solidFill>
              <a:latin typeface="Open Sans"/>
              <a:ea typeface="Open Sans"/>
              <a:cs typeface="Open Sans"/>
              <a:sym typeface="Open Sans"/>
            </a:endParaRPr>
          </a:p>
          <a:p>
            <a:pPr marL="0" lvl="0" indent="0" algn="l" rtl="0">
              <a:spcBef>
                <a:spcPts val="0"/>
              </a:spcBef>
              <a:spcAft>
                <a:spcPts val="0"/>
              </a:spcAft>
              <a:buNone/>
            </a:pPr>
            <a:endParaRPr>
              <a:solidFill>
                <a:schemeClr val="dk2"/>
              </a:solidFill>
              <a:latin typeface="Open Sans"/>
              <a:ea typeface="Open Sans"/>
              <a:cs typeface="Open Sans"/>
              <a:sym typeface="Open Sans"/>
            </a:endParaRPr>
          </a:p>
          <a:p>
            <a:pPr marL="0" lvl="0" indent="0" algn="l" rtl="0">
              <a:spcBef>
                <a:spcPts val="0"/>
              </a:spcBef>
              <a:spcAft>
                <a:spcPts val="0"/>
              </a:spcAft>
              <a:buNone/>
            </a:pPr>
            <a:endParaRPr>
              <a:solidFill>
                <a:schemeClr val="dk2"/>
              </a:solidFill>
              <a:latin typeface="Open Sans"/>
              <a:ea typeface="Open Sans"/>
              <a:cs typeface="Open Sans"/>
              <a:sym typeface="Open Sans"/>
            </a:endParaRPr>
          </a:p>
          <a:p>
            <a:pPr marL="457200" lvl="0" indent="0" algn="l" rtl="0">
              <a:spcBef>
                <a:spcPts val="0"/>
              </a:spcBef>
              <a:spcAft>
                <a:spcPts val="0"/>
              </a:spcAft>
              <a:buNone/>
            </a:pPr>
            <a:endParaRPr>
              <a:solidFill>
                <a:schemeClr val="dk2"/>
              </a:solidFill>
              <a:latin typeface="Open Sans"/>
              <a:ea typeface="Open Sans"/>
              <a:cs typeface="Open Sans"/>
              <a:sym typeface="Open Sans"/>
            </a:endParaRPr>
          </a:p>
          <a:p>
            <a:pPr marL="0" lvl="0" indent="0" algn="l" rtl="0">
              <a:spcBef>
                <a:spcPts val="0"/>
              </a:spcBef>
              <a:spcAft>
                <a:spcPts val="0"/>
              </a:spcAft>
              <a:buNone/>
            </a:pPr>
            <a:endParaRPr>
              <a:solidFill>
                <a:schemeClr val="dk2"/>
              </a:solidFill>
              <a:latin typeface="Open Sans"/>
              <a:ea typeface="Open Sans"/>
              <a:cs typeface="Open Sans"/>
              <a:sym typeface="Open Sans"/>
            </a:endParaRPr>
          </a:p>
          <a:p>
            <a:pPr marL="0" lvl="0" indent="0" algn="l" rtl="0">
              <a:spcBef>
                <a:spcPts val="0"/>
              </a:spcBef>
              <a:spcAft>
                <a:spcPts val="0"/>
              </a:spcAft>
              <a:buNone/>
            </a:pPr>
            <a:endParaRPr>
              <a:solidFill>
                <a:schemeClr val="dk2"/>
              </a:solidFill>
              <a:latin typeface="Open Sans"/>
              <a:ea typeface="Open Sans"/>
              <a:cs typeface="Open Sans"/>
              <a:sym typeface="Open Sans"/>
            </a:endParaRPr>
          </a:p>
        </p:txBody>
      </p:sp>
      <p:sp>
        <p:nvSpPr>
          <p:cNvPr id="296" name="Google Shape;296;p35"/>
          <p:cNvSpPr txBox="1"/>
          <p:nvPr/>
        </p:nvSpPr>
        <p:spPr>
          <a:xfrm>
            <a:off x="3506175" y="1840725"/>
            <a:ext cx="4966200" cy="737700"/>
          </a:xfrm>
          <a:prstGeom prst="rect">
            <a:avLst/>
          </a:prstGeom>
          <a:solidFill>
            <a:srgbClr val="D9EAD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2"/>
                </a:solidFill>
              </a:rPr>
              <a:t>Meilleur taux de rebond </a:t>
            </a:r>
            <a:r>
              <a:rPr lang="en" sz="1800">
                <a:solidFill>
                  <a:schemeClr val="dk2"/>
                </a:solidFill>
              </a:rPr>
              <a:t>: Réduit par 14% </a:t>
            </a:r>
            <a:endParaRPr sz="1800">
              <a:solidFill>
                <a:schemeClr val="dk2"/>
              </a:solidFill>
            </a:endParaRPr>
          </a:p>
        </p:txBody>
      </p:sp>
      <p:sp>
        <p:nvSpPr>
          <p:cNvPr id="297" name="Google Shape;297;p35"/>
          <p:cNvSpPr txBox="1"/>
          <p:nvPr/>
        </p:nvSpPr>
        <p:spPr>
          <a:xfrm>
            <a:off x="3506175" y="2719475"/>
            <a:ext cx="4966200" cy="980700"/>
          </a:xfrm>
          <a:prstGeom prst="rect">
            <a:avLst/>
          </a:prstGeom>
          <a:solidFill>
            <a:srgbClr val="D9EAD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2"/>
                </a:solidFill>
              </a:rPr>
              <a:t>Meilleur rétroaction</a:t>
            </a:r>
            <a:r>
              <a:rPr lang="en" sz="1800">
                <a:solidFill>
                  <a:schemeClr val="dk2"/>
                </a:solidFill>
              </a:rPr>
              <a:t> : Réduit par 74% le nombre de commentaire négatif sur l’outil de rétroaction sur la page</a:t>
            </a:r>
            <a:endParaRPr sz="1800">
              <a:solidFill>
                <a:schemeClr val="dk2"/>
              </a:solidFill>
            </a:endParaRPr>
          </a:p>
        </p:txBody>
      </p:sp>
      <p:sp>
        <p:nvSpPr>
          <p:cNvPr id="298" name="Google Shape;298;p35"/>
          <p:cNvSpPr txBox="1"/>
          <p:nvPr/>
        </p:nvSpPr>
        <p:spPr>
          <a:xfrm>
            <a:off x="3506175" y="3836925"/>
            <a:ext cx="4966200" cy="737700"/>
          </a:xfrm>
          <a:prstGeom prst="rect">
            <a:avLst/>
          </a:prstGeom>
          <a:solidFill>
            <a:srgbClr val="D9EAD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2"/>
                </a:solidFill>
              </a:rPr>
              <a:t>Aucun impact négatif</a:t>
            </a:r>
            <a:r>
              <a:rPr lang="en" sz="1800">
                <a:solidFill>
                  <a:schemeClr val="dk2"/>
                </a:solidFill>
              </a:rPr>
              <a:t> : sur le nombre d’actions ou pourcentage de visites engagées</a:t>
            </a:r>
            <a:endParaRPr sz="1800">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6"/>
          <p:cNvSpPr/>
          <p:nvPr/>
        </p:nvSpPr>
        <p:spPr>
          <a:xfrm>
            <a:off x="-43100" y="-12575"/>
            <a:ext cx="2991900" cy="51435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6"/>
          <p:cNvSpPr txBox="1">
            <a:spLocks noGrp="1"/>
          </p:cNvSpPr>
          <p:nvPr>
            <p:ph type="title"/>
          </p:nvPr>
        </p:nvSpPr>
        <p:spPr>
          <a:xfrm>
            <a:off x="311700" y="445025"/>
            <a:ext cx="2637000" cy="1432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000" b="1">
                <a:solidFill>
                  <a:schemeClr val="lt1"/>
                </a:solidFill>
                <a:latin typeface="Lato"/>
                <a:ea typeface="Lato"/>
                <a:cs typeface="Lato"/>
                <a:sym typeface="Lato"/>
              </a:rPr>
              <a:t>Pour plus d’informations</a:t>
            </a:r>
            <a:endParaRPr sz="3000" b="1">
              <a:solidFill>
                <a:schemeClr val="lt1"/>
              </a:solidFill>
              <a:latin typeface="Lato"/>
              <a:ea typeface="Lato"/>
              <a:cs typeface="Lato"/>
              <a:sym typeface="Lato"/>
            </a:endParaRPr>
          </a:p>
        </p:txBody>
      </p:sp>
      <p:sp>
        <p:nvSpPr>
          <p:cNvPr id="305" name="Google Shape;305;p36"/>
          <p:cNvSpPr/>
          <p:nvPr/>
        </p:nvSpPr>
        <p:spPr>
          <a:xfrm>
            <a:off x="456976" y="1644500"/>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6"/>
          <p:cNvSpPr txBox="1"/>
          <p:nvPr/>
        </p:nvSpPr>
        <p:spPr>
          <a:xfrm>
            <a:off x="3383400" y="199350"/>
            <a:ext cx="5491200" cy="324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900" b="1">
              <a:solidFill>
                <a:srgbClr val="333333"/>
              </a:solidFill>
              <a:latin typeface="Open Sans"/>
              <a:ea typeface="Open Sans"/>
              <a:cs typeface="Open Sans"/>
              <a:sym typeface="Open Sans"/>
            </a:endParaRPr>
          </a:p>
          <a:p>
            <a:pPr marL="0" lvl="0" indent="0" algn="l" rtl="0">
              <a:spcBef>
                <a:spcPts val="0"/>
              </a:spcBef>
              <a:spcAft>
                <a:spcPts val="0"/>
              </a:spcAft>
              <a:buNone/>
            </a:pPr>
            <a:r>
              <a:rPr lang="en" sz="1900" b="1">
                <a:solidFill>
                  <a:srgbClr val="333333"/>
                </a:solidFill>
                <a:latin typeface="Open Sans"/>
                <a:ea typeface="Open Sans"/>
                <a:cs typeface="Open Sans"/>
                <a:sym typeface="Open Sans"/>
              </a:rPr>
              <a:t>Personne contact</a:t>
            </a:r>
            <a:endParaRPr sz="1900" b="1">
              <a:solidFill>
                <a:srgbClr val="333333"/>
              </a:solidFill>
              <a:latin typeface="Open Sans"/>
              <a:ea typeface="Open Sans"/>
              <a:cs typeface="Open Sans"/>
              <a:sym typeface="Open Sans"/>
            </a:endParaRPr>
          </a:p>
          <a:p>
            <a:pPr marL="0" lvl="0" indent="0" algn="l" rtl="0">
              <a:spcBef>
                <a:spcPts val="0"/>
              </a:spcBef>
              <a:spcAft>
                <a:spcPts val="0"/>
              </a:spcAft>
              <a:buNone/>
            </a:pPr>
            <a:br>
              <a:rPr lang="en" sz="2000">
                <a:latin typeface="Open Sans"/>
                <a:ea typeface="Open Sans"/>
                <a:cs typeface="Open Sans"/>
                <a:sym typeface="Open Sans"/>
              </a:rPr>
            </a:br>
            <a:r>
              <a:rPr lang="en">
                <a:latin typeface="Open Sans"/>
                <a:ea typeface="Open Sans"/>
                <a:cs typeface="Open Sans"/>
                <a:sym typeface="Open Sans"/>
              </a:rPr>
              <a:t>Jade Bourdages, Cheffe d’équipe par intérim optimisation UX</a:t>
            </a:r>
            <a:endParaRPr>
              <a:latin typeface="Open Sans"/>
              <a:ea typeface="Open Sans"/>
              <a:cs typeface="Open Sans"/>
              <a:sym typeface="Open Sans"/>
            </a:endParaRPr>
          </a:p>
          <a:p>
            <a:pPr marL="0" lvl="0" indent="0" algn="l" rtl="0">
              <a:spcBef>
                <a:spcPts val="0"/>
              </a:spcBef>
              <a:spcAft>
                <a:spcPts val="0"/>
              </a:spcAft>
              <a:buNone/>
            </a:pPr>
            <a:r>
              <a:rPr lang="en" sz="1500" u="sng">
                <a:solidFill>
                  <a:schemeClr val="hlink"/>
                </a:solidFill>
                <a:latin typeface="Open Sans"/>
                <a:ea typeface="Open Sans"/>
                <a:cs typeface="Open Sans"/>
                <a:sym typeface="Open Sans"/>
                <a:hlinkClick r:id="rId3"/>
              </a:rPr>
              <a:t>jade.bourdages@ec.gc.ca</a:t>
            </a:r>
            <a:endParaRPr sz="2000" b="1">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500">
              <a:latin typeface="Open Sans"/>
              <a:ea typeface="Open Sans"/>
              <a:cs typeface="Open Sans"/>
              <a:sym typeface="Open Sans"/>
            </a:endParaRPr>
          </a:p>
          <a:p>
            <a:pPr marL="0" lvl="0" indent="0" algn="l" rtl="0">
              <a:lnSpc>
                <a:spcPct val="115000"/>
              </a:lnSpc>
              <a:spcBef>
                <a:spcPts val="2400"/>
              </a:spcBef>
              <a:spcAft>
                <a:spcPts val="0"/>
              </a:spcAft>
              <a:buClr>
                <a:schemeClr val="dk1"/>
              </a:buClr>
              <a:buSzPts val="1100"/>
              <a:buFont typeface="Arial"/>
              <a:buNone/>
            </a:pPr>
            <a:endParaRPr sz="1900" b="1">
              <a:solidFill>
                <a:srgbClr val="333333"/>
              </a:solidFill>
              <a:latin typeface="Open Sans"/>
              <a:ea typeface="Open Sans"/>
              <a:cs typeface="Open Sans"/>
              <a:sym typeface="Open Sans"/>
            </a:endParaRPr>
          </a:p>
          <a:p>
            <a:pPr marL="0" lvl="0" indent="0" algn="l" rtl="0">
              <a:spcBef>
                <a:spcPts val="600"/>
              </a:spcBef>
              <a:spcAft>
                <a:spcPts val="0"/>
              </a:spcAft>
              <a:buClr>
                <a:schemeClr val="dk1"/>
              </a:buClr>
              <a:buSzPts val="1100"/>
              <a:buFont typeface="Arial"/>
              <a:buNone/>
            </a:pPr>
            <a:endParaRPr sz="10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0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0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000">
              <a:latin typeface="Open Sans"/>
              <a:ea typeface="Open Sans"/>
              <a:cs typeface="Open Sans"/>
              <a:sym typeface="Open Sans"/>
            </a:endParaRPr>
          </a:p>
          <a:p>
            <a:pPr marL="0" lvl="0" indent="0" algn="l" rtl="0">
              <a:spcBef>
                <a:spcPts val="0"/>
              </a:spcBef>
              <a:spcAft>
                <a:spcPts val="0"/>
              </a:spcAft>
              <a:buNone/>
            </a:pPr>
            <a:endParaRPr sz="1000">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7"/>
          <p:cNvSpPr/>
          <p:nvPr/>
        </p:nvSpPr>
        <p:spPr>
          <a:xfrm>
            <a:off x="0" y="-22200"/>
            <a:ext cx="9187200" cy="5187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7"/>
          <p:cNvSpPr txBox="1">
            <a:spLocks noGrp="1"/>
          </p:cNvSpPr>
          <p:nvPr>
            <p:ph type="ctrTitle"/>
          </p:nvPr>
        </p:nvSpPr>
        <p:spPr>
          <a:xfrm>
            <a:off x="311700" y="1481950"/>
            <a:ext cx="8520600" cy="907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700">
                <a:solidFill>
                  <a:schemeClr val="lt1"/>
                </a:solidFill>
                <a:latin typeface="Lato"/>
                <a:ea typeface="Lato"/>
                <a:cs typeface="Lato"/>
                <a:sym typeface="Lato"/>
              </a:rPr>
              <a:t>Test A/B et données</a:t>
            </a:r>
            <a:endParaRPr sz="4400">
              <a:solidFill>
                <a:schemeClr val="lt1"/>
              </a:solidFill>
              <a:latin typeface="Lato"/>
              <a:ea typeface="Lato"/>
              <a:cs typeface="Lato"/>
              <a:sym typeface="Lato"/>
            </a:endParaRPr>
          </a:p>
        </p:txBody>
      </p:sp>
      <p:sp>
        <p:nvSpPr>
          <p:cNvPr id="313" name="Google Shape;313;p37"/>
          <p:cNvSpPr txBox="1">
            <a:spLocks noGrp="1"/>
          </p:cNvSpPr>
          <p:nvPr>
            <p:ph type="subTitle" idx="1"/>
          </p:nvPr>
        </p:nvSpPr>
        <p:spPr>
          <a:xfrm>
            <a:off x="311700" y="2468025"/>
            <a:ext cx="8520600" cy="7926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ts val="1100"/>
              <a:buFont typeface="Arial"/>
              <a:buNone/>
            </a:pPr>
            <a:r>
              <a:rPr lang="en" sz="2200">
                <a:solidFill>
                  <a:schemeClr val="lt1"/>
                </a:solidFill>
                <a:latin typeface="Lato"/>
                <a:ea typeface="Lato"/>
                <a:cs typeface="Lato"/>
                <a:sym typeface="Lato"/>
              </a:rPr>
              <a:t>Annexe</a:t>
            </a:r>
            <a:endParaRPr sz="2200">
              <a:solidFill>
                <a:schemeClr val="lt1"/>
              </a:solidFill>
              <a:latin typeface="Open Sans"/>
              <a:ea typeface="Open Sans"/>
              <a:cs typeface="Open Sans"/>
              <a:sym typeface="Open Sans"/>
            </a:endParaRPr>
          </a:p>
          <a:p>
            <a:pPr marL="0" lvl="0" indent="0" algn="l" rtl="0">
              <a:spcBef>
                <a:spcPts val="0"/>
              </a:spcBef>
              <a:spcAft>
                <a:spcPts val="0"/>
              </a:spcAft>
              <a:buNone/>
            </a:pPr>
            <a:endParaRPr sz="2200">
              <a:solidFill>
                <a:schemeClr val="lt1"/>
              </a:solidFill>
              <a:latin typeface="Open Sans"/>
              <a:ea typeface="Open Sans"/>
              <a:cs typeface="Open Sans"/>
              <a:sym typeface="Open Sans"/>
            </a:endParaRPr>
          </a:p>
        </p:txBody>
      </p:sp>
      <p:sp>
        <p:nvSpPr>
          <p:cNvPr id="314" name="Google Shape;314;p37"/>
          <p:cNvSpPr/>
          <p:nvPr/>
        </p:nvSpPr>
        <p:spPr>
          <a:xfrm>
            <a:off x="411879" y="2343951"/>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8"/>
          <p:cNvSpPr/>
          <p:nvPr/>
        </p:nvSpPr>
        <p:spPr>
          <a:xfrm>
            <a:off x="0" y="0"/>
            <a:ext cx="9144000" cy="1155900"/>
          </a:xfrm>
          <a:prstGeom prst="rect">
            <a:avLst/>
          </a:prstGeom>
          <a:solidFill>
            <a:srgbClr val="28416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8"/>
          <p:cNvSpPr txBox="1">
            <a:spLocks noGrp="1"/>
          </p:cNvSpPr>
          <p:nvPr>
            <p:ph type="title"/>
          </p:nvPr>
        </p:nvSpPr>
        <p:spPr>
          <a:xfrm>
            <a:off x="307950" y="194300"/>
            <a:ext cx="849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91"/>
              <a:buFont typeface="Arial"/>
              <a:buNone/>
            </a:pPr>
            <a:r>
              <a:rPr lang="en" sz="2700" b="1">
                <a:solidFill>
                  <a:schemeClr val="lt1"/>
                </a:solidFill>
                <a:latin typeface="Lato"/>
                <a:ea typeface="Lato"/>
                <a:cs typeface="Lato"/>
                <a:sym typeface="Lato"/>
              </a:rPr>
              <a:t>Résultats détaillés du test A/B</a:t>
            </a:r>
            <a:endParaRPr sz="2700" b="1">
              <a:solidFill>
                <a:schemeClr val="lt1"/>
              </a:solidFill>
              <a:latin typeface="Lato"/>
              <a:ea typeface="Lato"/>
              <a:cs typeface="Lato"/>
              <a:sym typeface="Lato"/>
            </a:endParaRPr>
          </a:p>
        </p:txBody>
      </p:sp>
      <p:sp>
        <p:nvSpPr>
          <p:cNvPr id="322" name="Google Shape;322;p38"/>
          <p:cNvSpPr/>
          <p:nvPr/>
        </p:nvSpPr>
        <p:spPr>
          <a:xfrm>
            <a:off x="411876" y="767004"/>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26</a:t>
            </a:fld>
            <a:endParaRPr/>
          </a:p>
        </p:txBody>
      </p:sp>
      <p:graphicFrame>
        <p:nvGraphicFramePr>
          <p:cNvPr id="324" name="Google Shape;324;p38"/>
          <p:cNvGraphicFramePr/>
          <p:nvPr/>
        </p:nvGraphicFramePr>
        <p:xfrm>
          <a:off x="351725" y="1271988"/>
          <a:ext cx="3000000" cy="3000000"/>
        </p:xfrm>
        <a:graphic>
          <a:graphicData uri="http://schemas.openxmlformats.org/drawingml/2006/table">
            <a:tbl>
              <a:tblPr>
                <a:noFill/>
                <a:tableStyleId>{E4EB5B1D-7B65-451C-B0BA-A1EDF5FC997B}</a:tableStyleId>
              </a:tblPr>
              <a:tblGrid>
                <a:gridCol w="1727100">
                  <a:extLst>
                    <a:ext uri="{9D8B030D-6E8A-4147-A177-3AD203B41FA5}">
                      <a16:colId xmlns:a16="http://schemas.microsoft.com/office/drawing/2014/main" val="20000"/>
                    </a:ext>
                  </a:extLst>
                </a:gridCol>
                <a:gridCol w="1757200">
                  <a:extLst>
                    <a:ext uri="{9D8B030D-6E8A-4147-A177-3AD203B41FA5}">
                      <a16:colId xmlns:a16="http://schemas.microsoft.com/office/drawing/2014/main" val="20001"/>
                    </a:ext>
                  </a:extLst>
                </a:gridCol>
                <a:gridCol w="2277075">
                  <a:extLst>
                    <a:ext uri="{9D8B030D-6E8A-4147-A177-3AD203B41FA5}">
                      <a16:colId xmlns:a16="http://schemas.microsoft.com/office/drawing/2014/main" val="20002"/>
                    </a:ext>
                  </a:extLst>
                </a:gridCol>
                <a:gridCol w="2786125">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endParaRPr/>
                    </a:p>
                  </a:txBody>
                  <a:tcPr marL="91425" marR="91425" marT="91425" marB="91425">
                    <a:lnB w="9525" cap="flat" cmpd="sng">
                      <a:solidFill>
                        <a:schemeClr val="lt1">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lt1"/>
                          </a:solidFill>
                        </a:rPr>
                        <a:t>Version A- Take action en premier</a:t>
                      </a:r>
                      <a:endParaRPr>
                        <a:solidFill>
                          <a:schemeClr val="lt1"/>
                        </a:solidFill>
                      </a:endParaRPr>
                    </a:p>
                  </a:txBody>
                  <a:tcPr marL="91425" marR="91425" marT="91425" marB="91425">
                    <a:solidFill>
                      <a:srgbClr val="284162"/>
                    </a:solidFill>
                  </a:tcPr>
                </a:tc>
                <a:tc>
                  <a:txBody>
                    <a:bodyPr/>
                    <a:lstStyle/>
                    <a:p>
                      <a:pPr marL="0" lvl="0" indent="0" algn="l" rtl="0">
                        <a:spcBef>
                          <a:spcPts val="0"/>
                        </a:spcBef>
                        <a:spcAft>
                          <a:spcPts val="0"/>
                        </a:spcAft>
                        <a:buNone/>
                      </a:pPr>
                      <a:r>
                        <a:rPr lang="en">
                          <a:solidFill>
                            <a:schemeClr val="lt1"/>
                          </a:solidFill>
                        </a:rPr>
                        <a:t>Version B - We’re here to help en premier</a:t>
                      </a:r>
                      <a:endParaRPr>
                        <a:solidFill>
                          <a:schemeClr val="lt1"/>
                        </a:solidFill>
                      </a:endParaRPr>
                    </a:p>
                  </a:txBody>
                  <a:tcPr marL="91425" marR="91425" marT="91425" marB="91425">
                    <a:solidFill>
                      <a:srgbClr val="AF3C43"/>
                    </a:solidFill>
                  </a:tcPr>
                </a:tc>
                <a:tc>
                  <a:txBody>
                    <a:bodyPr/>
                    <a:lstStyle/>
                    <a:p>
                      <a:pPr marL="0" lvl="0" indent="0" algn="l" rtl="0">
                        <a:spcBef>
                          <a:spcPts val="0"/>
                        </a:spcBef>
                        <a:spcAft>
                          <a:spcPts val="0"/>
                        </a:spcAft>
                        <a:buNone/>
                      </a:pPr>
                      <a:r>
                        <a:rPr lang="en"/>
                        <a:t>comparaison</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b="1">
                          <a:solidFill>
                            <a:schemeClr val="lt1"/>
                          </a:solidFill>
                        </a:rPr>
                        <a:t>Visites</a:t>
                      </a:r>
                      <a:endParaRPr b="1">
                        <a:solidFill>
                          <a:schemeClr val="lt1"/>
                        </a:solidFill>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
                        <a:t>10,885</a:t>
                      </a:r>
                      <a:endParaRPr/>
                    </a:p>
                  </a:txBody>
                  <a:tcPr marL="91425" marR="91425" marT="91425" marB="91425">
                    <a:lnL w="9525" cap="flat" cmpd="sng">
                      <a:solidFill>
                        <a:schemeClr val="lt1">
                          <a:alpha val="0"/>
                        </a:schemeClr>
                      </a:solidFill>
                      <a:prstDash val="solid"/>
                      <a:round/>
                      <a:headEnd type="none" w="sm" len="sm"/>
                      <a:tailEnd type="none" w="sm" len="sm"/>
                    </a:lnL>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10,774</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b="1">
                          <a:solidFill>
                            <a:schemeClr val="lt1"/>
                          </a:solidFill>
                        </a:rPr>
                        <a:t>Taux de rebond</a:t>
                      </a:r>
                      <a:endParaRPr b="1">
                        <a:solidFill>
                          <a:schemeClr val="lt1"/>
                        </a:solidFill>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
                        <a:t>56% (6,095)</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48% (5171)</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1"/>
                          </a:solidFill>
                        </a:rPr>
                        <a:t>Version B est </a:t>
                      </a:r>
                      <a:r>
                        <a:rPr lang="en"/>
                        <a:t>14.29% plus bas avec 99% de confiance</a:t>
                      </a:r>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b="1">
                          <a:solidFill>
                            <a:schemeClr val="lt1"/>
                          </a:solidFill>
                        </a:rPr>
                        <a:t>Pourcentage des visites engagées</a:t>
                      </a:r>
                      <a:endParaRPr b="1">
                        <a:solidFill>
                          <a:schemeClr val="lt1"/>
                        </a:solidFill>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
                        <a:t>51% (5.551)</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50% (5387)</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Pas significant</a:t>
                      </a:r>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b="1">
                          <a:solidFill>
                            <a:schemeClr val="lt1"/>
                          </a:solidFill>
                        </a:rPr>
                        <a:t>Nombre d’action</a:t>
                      </a:r>
                      <a:endParaRPr b="1">
                        <a:solidFill>
                          <a:schemeClr val="lt1"/>
                        </a:solidFill>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
                        <a:t>0.55</a:t>
                      </a:r>
                      <a:endParaRPr/>
                    </a:p>
                  </a:txBody>
                  <a:tcPr marL="91425" marR="91425" marT="91425" marB="91425">
                    <a:lnL w="9525" cap="flat" cmpd="sng">
                      <a:solidFill>
                        <a:schemeClr val="lt1">
                          <a:alpha val="0"/>
                        </a:schemeClr>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0.52</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solidFill>
                            <a:schemeClr val="dk1"/>
                          </a:solidFill>
                        </a:rPr>
                        <a:t>Pas significant</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b="1">
                          <a:solidFill>
                            <a:schemeClr val="lt1"/>
                          </a:solidFill>
                        </a:rPr>
                        <a:t>Rétroaction négative</a:t>
                      </a:r>
                      <a:endParaRPr b="1">
                        <a:solidFill>
                          <a:schemeClr val="lt1"/>
                        </a:solidFill>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
                        <a:t> 206</a:t>
                      </a:r>
                      <a:endParaRPr/>
                    </a:p>
                    <a:p>
                      <a:pPr marL="0" lvl="0" indent="0" algn="l" rtl="0">
                        <a:spcBef>
                          <a:spcPts val="0"/>
                        </a:spcBef>
                        <a:spcAft>
                          <a:spcPts val="0"/>
                        </a:spcAft>
                        <a:buNone/>
                      </a:pPr>
                      <a:endParaRPr/>
                    </a:p>
                  </a:txBody>
                  <a:tcPr marL="91425" marR="91425" marT="91425" marB="91425">
                    <a:lnL w="9525" cap="flat" cmpd="sng">
                      <a:solidFill>
                        <a:schemeClr val="lt1">
                          <a:alpha val="0"/>
                        </a:schemeClr>
                      </a:solidFill>
                      <a:prstDash val="solid"/>
                      <a:round/>
                      <a:headEnd type="none" w="sm" len="sm"/>
                      <a:tailEnd type="none" w="sm" len="sm"/>
                    </a:lnL>
                  </a:tcPr>
                </a:tc>
                <a:tc>
                  <a:txBody>
                    <a:bodyPr/>
                    <a:lstStyle/>
                    <a:p>
                      <a:pPr marL="0" lvl="0" indent="0" algn="l" rtl="0">
                        <a:spcBef>
                          <a:spcPts val="0"/>
                        </a:spcBef>
                        <a:spcAft>
                          <a:spcPts val="0"/>
                        </a:spcAft>
                        <a:buNone/>
                      </a:pPr>
                      <a:r>
                        <a:rPr lang="en"/>
                        <a:t>52</a:t>
                      </a:r>
                      <a:endParaRPr/>
                    </a:p>
                  </a:txBody>
                  <a:tcPr marL="91425" marR="91425" marT="91425" marB="91425"/>
                </a:tc>
                <a:tc>
                  <a:txBody>
                    <a:bodyPr/>
                    <a:lstStyle/>
                    <a:p>
                      <a:pPr marL="0" lvl="0" indent="0" algn="l" rtl="0">
                        <a:spcBef>
                          <a:spcPts val="0"/>
                        </a:spcBef>
                        <a:spcAft>
                          <a:spcPts val="0"/>
                        </a:spcAft>
                        <a:buNone/>
                      </a:pPr>
                      <a:r>
                        <a:rPr lang="en"/>
                        <a:t>Version B est 74.5% plus bas avec 99% de confiance</a:t>
                      </a:r>
                      <a:endParaRPr/>
                    </a:p>
                  </a:txBody>
                  <a:tcPr marL="91425" marR="91425" marT="91425" marB="91425"/>
                </a:tc>
                <a:extLst>
                  <a:ext uri="{0D108BD9-81ED-4DB2-BD59-A6C34878D82A}">
                    <a16:rowId xmlns:a16="http://schemas.microsoft.com/office/drawing/2014/main" val="10005"/>
                  </a:ext>
                </a:extLst>
              </a:tr>
            </a:tbl>
          </a:graphicData>
        </a:graphic>
      </p:graphicFrame>
      <p:sp>
        <p:nvSpPr>
          <p:cNvPr id="325" name="Google Shape;325;p38"/>
          <p:cNvSpPr txBox="1"/>
          <p:nvPr/>
        </p:nvSpPr>
        <p:spPr>
          <a:xfrm>
            <a:off x="411875" y="4618700"/>
            <a:ext cx="7971300" cy="34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500">
                <a:solidFill>
                  <a:schemeClr val="dk2"/>
                </a:solidFill>
                <a:latin typeface="Open Sans"/>
                <a:ea typeface="Open Sans"/>
                <a:cs typeface="Open Sans"/>
                <a:sym typeface="Open Sans"/>
              </a:rPr>
              <a:t>Période : 12 février à 10h jusqu’au 23 février à 12h.</a:t>
            </a:r>
            <a:endParaRPr sz="1500">
              <a:solidFill>
                <a:schemeClr val="dk2"/>
              </a:solidFill>
              <a:latin typeface="Open Sans"/>
              <a:ea typeface="Open Sans"/>
              <a:cs typeface="Open Sans"/>
              <a:sym typeface="Open Sans"/>
            </a:endParaRPr>
          </a:p>
          <a:p>
            <a:pPr marL="0" lvl="0" indent="0" algn="l" rtl="0">
              <a:spcBef>
                <a:spcPts val="0"/>
              </a:spcBef>
              <a:spcAft>
                <a:spcPts val="0"/>
              </a:spcAft>
              <a:buNone/>
            </a:pPr>
            <a:endParaRPr sz="1100">
              <a:solidFill>
                <a:schemeClr val="dk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9"/>
          <p:cNvSpPr/>
          <p:nvPr/>
        </p:nvSpPr>
        <p:spPr>
          <a:xfrm>
            <a:off x="0" y="0"/>
            <a:ext cx="9144000" cy="1155900"/>
          </a:xfrm>
          <a:prstGeom prst="rect">
            <a:avLst/>
          </a:prstGeom>
          <a:solidFill>
            <a:srgbClr val="28416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9"/>
          <p:cNvSpPr txBox="1">
            <a:spLocks noGrp="1"/>
          </p:cNvSpPr>
          <p:nvPr>
            <p:ph type="title"/>
          </p:nvPr>
        </p:nvSpPr>
        <p:spPr>
          <a:xfrm>
            <a:off x="307950" y="194300"/>
            <a:ext cx="849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2760" b="1">
                <a:solidFill>
                  <a:schemeClr val="lt1"/>
                </a:solidFill>
                <a:latin typeface="Lato"/>
                <a:ea typeface="Lato"/>
                <a:cs typeface="Lato"/>
                <a:sym typeface="Lato"/>
              </a:rPr>
              <a:t>Page Raising the bar: Ce qui intéresse les visiteurs</a:t>
            </a:r>
            <a:endParaRPr sz="2760" b="1">
              <a:solidFill>
                <a:schemeClr val="lt1"/>
              </a:solidFill>
              <a:latin typeface="Lato"/>
              <a:ea typeface="Lato"/>
              <a:cs typeface="Lato"/>
              <a:sym typeface="Lato"/>
            </a:endParaRPr>
          </a:p>
        </p:txBody>
      </p:sp>
      <p:sp>
        <p:nvSpPr>
          <p:cNvPr id="332" name="Google Shape;332;p39"/>
          <p:cNvSpPr/>
          <p:nvPr/>
        </p:nvSpPr>
        <p:spPr>
          <a:xfrm>
            <a:off x="411876" y="767004"/>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graphicFrame>
        <p:nvGraphicFramePr>
          <p:cNvPr id="334" name="Google Shape;334;p39"/>
          <p:cNvGraphicFramePr/>
          <p:nvPr/>
        </p:nvGraphicFramePr>
        <p:xfrm>
          <a:off x="411875" y="1310275"/>
          <a:ext cx="3000000" cy="3000000"/>
        </p:xfrm>
        <a:graphic>
          <a:graphicData uri="http://schemas.openxmlformats.org/drawingml/2006/table">
            <a:tbl>
              <a:tblPr>
                <a:noFill/>
                <a:tableStyleId>{E4EB5B1D-7B65-451C-B0BA-A1EDF5FC997B}</a:tableStyleId>
              </a:tblPr>
              <a:tblGrid>
                <a:gridCol w="3487500">
                  <a:extLst>
                    <a:ext uri="{9D8B030D-6E8A-4147-A177-3AD203B41FA5}">
                      <a16:colId xmlns:a16="http://schemas.microsoft.com/office/drawing/2014/main" val="20000"/>
                    </a:ext>
                  </a:extLst>
                </a:gridCol>
                <a:gridCol w="817725">
                  <a:extLst>
                    <a:ext uri="{9D8B030D-6E8A-4147-A177-3AD203B41FA5}">
                      <a16:colId xmlns:a16="http://schemas.microsoft.com/office/drawing/2014/main" val="20001"/>
                    </a:ext>
                  </a:extLst>
                </a:gridCol>
              </a:tblGrid>
              <a:tr h="381000">
                <a:tc>
                  <a:txBody>
                    <a:bodyPr/>
                    <a:lstStyle/>
                    <a:p>
                      <a:pPr marL="0" lvl="0" indent="0" algn="l" rtl="0">
                        <a:lnSpc>
                          <a:spcPct val="115000"/>
                        </a:lnSpc>
                        <a:spcBef>
                          <a:spcPts val="0"/>
                        </a:spcBef>
                        <a:spcAft>
                          <a:spcPts val="1200"/>
                        </a:spcAft>
                        <a:buNone/>
                      </a:pPr>
                      <a:r>
                        <a:rPr lang="en" sz="1600" b="1">
                          <a:solidFill>
                            <a:schemeClr val="dk2"/>
                          </a:solidFill>
                          <a:latin typeface="Open Sans"/>
                          <a:ea typeface="Open Sans"/>
                          <a:cs typeface="Open Sans"/>
                          <a:sym typeface="Open Sans"/>
                        </a:rPr>
                        <a:t>Liens les plus cliqués</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At home</a:t>
                      </a:r>
                      <a:endParaRPr/>
                    </a:p>
                  </a:txBody>
                  <a:tcPr marL="91425" marR="91425" marT="91425" marB="91425"/>
                </a:tc>
                <a:tc>
                  <a:txBody>
                    <a:bodyPr/>
                    <a:lstStyle/>
                    <a:p>
                      <a:pPr marL="0" lvl="0" indent="0" algn="l" rtl="0">
                        <a:spcBef>
                          <a:spcPts val="0"/>
                        </a:spcBef>
                        <a:spcAft>
                          <a:spcPts val="0"/>
                        </a:spcAft>
                        <a:buNone/>
                      </a:pPr>
                      <a:r>
                        <a:rPr lang="en"/>
                        <a:t>20%</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Canada Greener Homes Loan</a:t>
                      </a:r>
                      <a:endParaRPr/>
                    </a:p>
                  </a:txBody>
                  <a:tcPr marL="91425" marR="91425" marT="91425" marB="91425">
                    <a:solidFill>
                      <a:srgbClr val="CFE2F3"/>
                    </a:solidFill>
                  </a:tcPr>
                </a:tc>
                <a:tc>
                  <a:txBody>
                    <a:bodyPr/>
                    <a:lstStyle/>
                    <a:p>
                      <a:pPr marL="0" lvl="0" indent="0" algn="l" rtl="0">
                        <a:spcBef>
                          <a:spcPts val="0"/>
                        </a:spcBef>
                        <a:spcAft>
                          <a:spcPts val="0"/>
                        </a:spcAft>
                        <a:buNone/>
                      </a:pPr>
                      <a:r>
                        <a:rPr lang="en"/>
                        <a:t>13.9%</a:t>
                      </a:r>
                      <a:endParaRPr/>
                    </a:p>
                  </a:txBody>
                  <a:tcPr marL="91425" marR="91425" marT="91425" marB="91425">
                    <a:solidFill>
                      <a:srgbClr val="CFE2F3"/>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Oil to Heat Pump Affordability Program</a:t>
                      </a:r>
                      <a:endParaRPr/>
                    </a:p>
                  </a:txBody>
                  <a:tcPr marL="91425" marR="91425" marT="91425" marB="91425">
                    <a:solidFill>
                      <a:srgbClr val="CFE2F3"/>
                    </a:solidFill>
                  </a:tcPr>
                </a:tc>
                <a:tc>
                  <a:txBody>
                    <a:bodyPr/>
                    <a:lstStyle/>
                    <a:p>
                      <a:pPr marL="0" lvl="0" indent="0" algn="l" rtl="0">
                        <a:spcBef>
                          <a:spcPts val="0"/>
                        </a:spcBef>
                        <a:spcAft>
                          <a:spcPts val="0"/>
                        </a:spcAft>
                        <a:buNone/>
                      </a:pPr>
                      <a:r>
                        <a:rPr lang="en"/>
                        <a:t>9.6%</a:t>
                      </a:r>
                      <a:endParaRPr/>
                    </a:p>
                  </a:txBody>
                  <a:tcPr marL="91425" marR="91425" marT="91425" marB="91425">
                    <a:solidFill>
                      <a:srgbClr val="CFE2F3"/>
                    </a:solidFill>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t>Zero-emission vehicle incentives</a:t>
                      </a:r>
                      <a:endParaRPr/>
                    </a:p>
                  </a:txBody>
                  <a:tcPr marL="91425" marR="91425" marT="91425" marB="91425">
                    <a:solidFill>
                      <a:srgbClr val="CFE2F3"/>
                    </a:solidFill>
                  </a:tcPr>
                </a:tc>
                <a:tc>
                  <a:txBody>
                    <a:bodyPr/>
                    <a:lstStyle/>
                    <a:p>
                      <a:pPr marL="0" lvl="0" indent="0" algn="l" rtl="0">
                        <a:spcBef>
                          <a:spcPts val="0"/>
                        </a:spcBef>
                        <a:spcAft>
                          <a:spcPts val="0"/>
                        </a:spcAft>
                        <a:buNone/>
                      </a:pPr>
                      <a:r>
                        <a:rPr lang="en"/>
                        <a:t>6.4%</a:t>
                      </a:r>
                      <a:endParaRPr/>
                    </a:p>
                  </a:txBody>
                  <a:tcPr marL="91425" marR="91425" marT="91425" marB="91425">
                    <a:solidFill>
                      <a:srgbClr val="CFE2F3"/>
                    </a:solidFill>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t>Government programs and incentives</a:t>
                      </a:r>
                      <a:endParaRPr/>
                    </a:p>
                  </a:txBody>
                  <a:tcPr marL="91425" marR="91425" marT="91425" marB="91425">
                    <a:solidFill>
                      <a:srgbClr val="CFE2F3"/>
                    </a:solidFill>
                  </a:tcPr>
                </a:tc>
                <a:tc>
                  <a:txBody>
                    <a:bodyPr/>
                    <a:lstStyle/>
                    <a:p>
                      <a:pPr marL="0" lvl="0" indent="0" algn="l" rtl="0">
                        <a:spcBef>
                          <a:spcPts val="0"/>
                        </a:spcBef>
                        <a:spcAft>
                          <a:spcPts val="0"/>
                        </a:spcAft>
                        <a:buNone/>
                      </a:pPr>
                      <a:r>
                        <a:rPr lang="en"/>
                        <a:t>5.6%</a:t>
                      </a:r>
                      <a:endParaRPr/>
                    </a:p>
                  </a:txBody>
                  <a:tcPr marL="91425" marR="91425" marT="91425" marB="91425">
                    <a:solidFill>
                      <a:srgbClr val="CFE2F3"/>
                    </a:solidFill>
                  </a:tcPr>
                </a:tc>
                <a:extLst>
                  <a:ext uri="{0D108BD9-81ED-4DB2-BD59-A6C34878D82A}">
                    <a16:rowId xmlns:a16="http://schemas.microsoft.com/office/drawing/2014/main" val="10005"/>
                  </a:ext>
                </a:extLst>
              </a:tr>
            </a:tbl>
          </a:graphicData>
        </a:graphic>
      </p:graphicFrame>
      <p:sp>
        <p:nvSpPr>
          <p:cNvPr id="335" name="Google Shape;335;p39"/>
          <p:cNvSpPr txBox="1"/>
          <p:nvPr/>
        </p:nvSpPr>
        <p:spPr>
          <a:xfrm>
            <a:off x="411875" y="3950200"/>
            <a:ext cx="4353300" cy="930000"/>
          </a:xfrm>
          <a:prstGeom prst="rect">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r>
              <a:rPr lang="en" sz="1600">
                <a:solidFill>
                  <a:srgbClr val="595959"/>
                </a:solidFill>
                <a:latin typeface="Open Sans"/>
                <a:ea typeface="Open Sans"/>
                <a:cs typeface="Open Sans"/>
                <a:sym typeface="Open Sans"/>
              </a:rPr>
              <a:t>4 des 5 liens les plus cliqués proviennent de la section </a:t>
            </a:r>
            <a:r>
              <a:rPr lang="en" sz="1600" b="1">
                <a:solidFill>
                  <a:srgbClr val="595959"/>
                </a:solidFill>
                <a:latin typeface="Open Sans"/>
                <a:ea typeface="Open Sans"/>
                <a:cs typeface="Open Sans"/>
                <a:sym typeface="Open Sans"/>
              </a:rPr>
              <a:t>We’re here to help</a:t>
            </a:r>
            <a:endParaRPr sz="1600" b="1">
              <a:solidFill>
                <a:srgbClr val="595959"/>
              </a:solidFill>
              <a:latin typeface="Open Sans"/>
              <a:ea typeface="Open Sans"/>
              <a:cs typeface="Open Sans"/>
              <a:sym typeface="Open Sans"/>
            </a:endParaRPr>
          </a:p>
        </p:txBody>
      </p:sp>
      <p:pic>
        <p:nvPicPr>
          <p:cNvPr id="336" name="Google Shape;336;p39"/>
          <p:cNvPicPr preferRelativeResize="0"/>
          <p:nvPr/>
        </p:nvPicPr>
        <p:blipFill>
          <a:blip r:embed="rId3">
            <a:alphaModFix/>
          </a:blip>
          <a:stretch>
            <a:fillRect/>
          </a:stretch>
        </p:blipFill>
        <p:spPr>
          <a:xfrm>
            <a:off x="4917575" y="1308300"/>
            <a:ext cx="4074023" cy="2973772"/>
          </a:xfrm>
          <a:prstGeom prst="rect">
            <a:avLst/>
          </a:prstGeom>
          <a:noFill/>
          <a:ln>
            <a:noFill/>
          </a:ln>
        </p:spPr>
      </p:pic>
      <p:sp>
        <p:nvSpPr>
          <p:cNvPr id="337" name="Google Shape;337;p39"/>
          <p:cNvSpPr txBox="1"/>
          <p:nvPr/>
        </p:nvSpPr>
        <p:spPr>
          <a:xfrm>
            <a:off x="5266950" y="3407025"/>
            <a:ext cx="444300" cy="253200"/>
          </a:xfrm>
          <a:prstGeom prst="rect">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2"/>
                </a:solidFill>
              </a:rPr>
              <a:t>#2</a:t>
            </a:r>
            <a:endParaRPr sz="1200">
              <a:solidFill>
                <a:schemeClr val="dk2"/>
              </a:solidFill>
            </a:endParaRPr>
          </a:p>
        </p:txBody>
      </p:sp>
      <p:sp>
        <p:nvSpPr>
          <p:cNvPr id="338" name="Google Shape;338;p39"/>
          <p:cNvSpPr txBox="1"/>
          <p:nvPr/>
        </p:nvSpPr>
        <p:spPr>
          <a:xfrm>
            <a:off x="5266950" y="3407025"/>
            <a:ext cx="444300" cy="253200"/>
          </a:xfrm>
          <a:prstGeom prst="rect">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2"/>
                </a:solidFill>
              </a:rPr>
              <a:t>#2</a:t>
            </a:r>
            <a:endParaRPr sz="1200">
              <a:solidFill>
                <a:schemeClr val="dk2"/>
              </a:solidFill>
            </a:endParaRPr>
          </a:p>
        </p:txBody>
      </p:sp>
      <p:sp>
        <p:nvSpPr>
          <p:cNvPr id="339" name="Google Shape;339;p39"/>
          <p:cNvSpPr txBox="1"/>
          <p:nvPr/>
        </p:nvSpPr>
        <p:spPr>
          <a:xfrm>
            <a:off x="6460250" y="3522225"/>
            <a:ext cx="444300" cy="253200"/>
          </a:xfrm>
          <a:prstGeom prst="rect">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2"/>
                </a:solidFill>
              </a:rPr>
              <a:t>#3</a:t>
            </a:r>
            <a:endParaRPr sz="1200">
              <a:solidFill>
                <a:schemeClr val="dk2"/>
              </a:solidFill>
            </a:endParaRPr>
          </a:p>
        </p:txBody>
      </p:sp>
      <p:sp>
        <p:nvSpPr>
          <p:cNvPr id="340" name="Google Shape;340;p39"/>
          <p:cNvSpPr txBox="1"/>
          <p:nvPr/>
        </p:nvSpPr>
        <p:spPr>
          <a:xfrm>
            <a:off x="7266750" y="3464750"/>
            <a:ext cx="444300" cy="253200"/>
          </a:xfrm>
          <a:prstGeom prst="rect">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2"/>
                </a:solidFill>
              </a:rPr>
              <a:t>#4</a:t>
            </a:r>
            <a:endParaRPr sz="1200">
              <a:solidFill>
                <a:schemeClr val="dk2"/>
              </a:solidFill>
            </a:endParaRPr>
          </a:p>
        </p:txBody>
      </p:sp>
      <p:sp>
        <p:nvSpPr>
          <p:cNvPr id="341" name="Google Shape;341;p39"/>
          <p:cNvSpPr txBox="1"/>
          <p:nvPr/>
        </p:nvSpPr>
        <p:spPr>
          <a:xfrm>
            <a:off x="6131075" y="4288600"/>
            <a:ext cx="444300" cy="253200"/>
          </a:xfrm>
          <a:prstGeom prst="rect">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2"/>
                </a:solidFill>
              </a:rPr>
              <a:t>#5</a:t>
            </a:r>
            <a:endParaRPr sz="1200">
              <a:solidFill>
                <a:schemeClr val="dk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0"/>
          <p:cNvSpPr/>
          <p:nvPr/>
        </p:nvSpPr>
        <p:spPr>
          <a:xfrm>
            <a:off x="0" y="0"/>
            <a:ext cx="9144000" cy="1155900"/>
          </a:xfrm>
          <a:prstGeom prst="rect">
            <a:avLst/>
          </a:prstGeom>
          <a:solidFill>
            <a:srgbClr val="28416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0"/>
          <p:cNvSpPr txBox="1">
            <a:spLocks noGrp="1"/>
          </p:cNvSpPr>
          <p:nvPr>
            <p:ph type="title"/>
          </p:nvPr>
        </p:nvSpPr>
        <p:spPr>
          <a:xfrm>
            <a:off x="307950" y="194300"/>
            <a:ext cx="849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2860" b="1">
                <a:solidFill>
                  <a:schemeClr val="lt1"/>
                </a:solidFill>
                <a:latin typeface="Lato"/>
                <a:ea typeface="Lato"/>
                <a:cs typeface="Lato"/>
                <a:sym typeface="Lato"/>
              </a:rPr>
              <a:t>Page Take action: Ce qui intéresse les visiteurs</a:t>
            </a:r>
            <a:endParaRPr sz="2860" b="1">
              <a:solidFill>
                <a:schemeClr val="lt1"/>
              </a:solidFill>
              <a:latin typeface="Lato"/>
              <a:ea typeface="Lato"/>
              <a:cs typeface="Lato"/>
              <a:sym typeface="Lato"/>
            </a:endParaRPr>
          </a:p>
        </p:txBody>
      </p:sp>
      <p:sp>
        <p:nvSpPr>
          <p:cNvPr id="348" name="Google Shape;348;p40"/>
          <p:cNvSpPr/>
          <p:nvPr/>
        </p:nvSpPr>
        <p:spPr>
          <a:xfrm>
            <a:off x="411876" y="767004"/>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28</a:t>
            </a:fld>
            <a:endParaRPr/>
          </a:p>
        </p:txBody>
      </p:sp>
      <p:graphicFrame>
        <p:nvGraphicFramePr>
          <p:cNvPr id="350" name="Google Shape;350;p40"/>
          <p:cNvGraphicFramePr/>
          <p:nvPr/>
        </p:nvGraphicFramePr>
        <p:xfrm>
          <a:off x="411875" y="1310275"/>
          <a:ext cx="3000000" cy="3000000"/>
        </p:xfrm>
        <a:graphic>
          <a:graphicData uri="http://schemas.openxmlformats.org/drawingml/2006/table">
            <a:tbl>
              <a:tblPr>
                <a:noFill/>
                <a:tableStyleId>{E4EB5B1D-7B65-451C-B0BA-A1EDF5FC997B}</a:tableStyleId>
              </a:tblPr>
              <a:tblGrid>
                <a:gridCol w="3487500">
                  <a:extLst>
                    <a:ext uri="{9D8B030D-6E8A-4147-A177-3AD203B41FA5}">
                      <a16:colId xmlns:a16="http://schemas.microsoft.com/office/drawing/2014/main" val="20000"/>
                    </a:ext>
                  </a:extLst>
                </a:gridCol>
                <a:gridCol w="817725">
                  <a:extLst>
                    <a:ext uri="{9D8B030D-6E8A-4147-A177-3AD203B41FA5}">
                      <a16:colId xmlns:a16="http://schemas.microsoft.com/office/drawing/2014/main" val="20001"/>
                    </a:ext>
                  </a:extLst>
                </a:gridCol>
              </a:tblGrid>
              <a:tr h="381000">
                <a:tc>
                  <a:txBody>
                    <a:bodyPr/>
                    <a:lstStyle/>
                    <a:p>
                      <a:pPr marL="0" lvl="0" indent="0" algn="l" rtl="0">
                        <a:lnSpc>
                          <a:spcPct val="115000"/>
                        </a:lnSpc>
                        <a:spcBef>
                          <a:spcPts val="0"/>
                        </a:spcBef>
                        <a:spcAft>
                          <a:spcPts val="1200"/>
                        </a:spcAft>
                        <a:buNone/>
                      </a:pPr>
                      <a:r>
                        <a:rPr lang="en" sz="1600" b="1">
                          <a:solidFill>
                            <a:schemeClr val="dk2"/>
                          </a:solidFill>
                          <a:latin typeface="Open Sans"/>
                          <a:ea typeface="Open Sans"/>
                          <a:cs typeface="Open Sans"/>
                          <a:sym typeface="Open Sans"/>
                        </a:rPr>
                        <a:t>Les liens les plus cliqués</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solidFill>
                            <a:schemeClr val="dk1"/>
                          </a:solidFill>
                        </a:rPr>
                        <a:t>Oil to Heat Pump Affordability Program</a:t>
                      </a:r>
                      <a:endParaRPr/>
                    </a:p>
                  </a:txBody>
                  <a:tcPr marL="91425" marR="91425" marT="91425" marB="91425">
                    <a:solidFill>
                      <a:srgbClr val="CFE2F3"/>
                    </a:solidFill>
                  </a:tcPr>
                </a:tc>
                <a:tc>
                  <a:txBody>
                    <a:bodyPr/>
                    <a:lstStyle/>
                    <a:p>
                      <a:pPr marL="0" lvl="0" indent="0" algn="l" rtl="0">
                        <a:spcBef>
                          <a:spcPts val="0"/>
                        </a:spcBef>
                        <a:spcAft>
                          <a:spcPts val="0"/>
                        </a:spcAft>
                        <a:buNone/>
                      </a:pPr>
                      <a:r>
                        <a:rPr lang="en"/>
                        <a:t>13%</a:t>
                      </a:r>
                      <a:endParaRPr/>
                    </a:p>
                  </a:txBody>
                  <a:tcPr marL="91425" marR="91425" marT="91425" marB="91425">
                    <a:solidFill>
                      <a:srgbClr val="CFE2F3"/>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Learn about choosing a zero-emission vehicle</a:t>
                      </a:r>
                      <a:endParaRPr/>
                    </a:p>
                  </a:txBody>
                  <a:tcPr marL="91425" marR="91425" marT="91425" marB="91425">
                    <a:solidFill>
                      <a:srgbClr val="CFE2F3"/>
                    </a:solidFill>
                  </a:tcPr>
                </a:tc>
                <a:tc>
                  <a:txBody>
                    <a:bodyPr/>
                    <a:lstStyle/>
                    <a:p>
                      <a:pPr marL="0" lvl="0" indent="0" algn="l" rtl="0">
                        <a:spcBef>
                          <a:spcPts val="0"/>
                        </a:spcBef>
                        <a:spcAft>
                          <a:spcPts val="0"/>
                        </a:spcAft>
                        <a:buNone/>
                      </a:pPr>
                      <a:r>
                        <a:rPr lang="en"/>
                        <a:t>10%</a:t>
                      </a:r>
                      <a:endParaRPr/>
                    </a:p>
                  </a:txBody>
                  <a:tcPr marL="91425" marR="91425" marT="91425" marB="91425">
                    <a:solidFill>
                      <a:srgbClr val="CFE2F3"/>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At home</a:t>
                      </a:r>
                      <a:endParaRPr/>
                    </a:p>
                  </a:txBody>
                  <a:tcPr marL="91425" marR="91425" marT="91425" marB="91425">
                    <a:lnB w="9525"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a:t>7.4%</a:t>
                      </a:r>
                      <a:endParaRPr/>
                    </a:p>
                  </a:txBody>
                  <a:tcPr marL="91425" marR="91425" marT="91425" marB="91425">
                    <a:lnB w="9525" cap="flat" cmpd="sng">
                      <a:solidFill>
                        <a:srgbClr val="9E9E9E"/>
                      </a:solidFill>
                      <a:prstDash val="solid"/>
                      <a:round/>
                      <a:headEnd type="none" w="sm" len="sm"/>
                      <a:tailEnd type="none" w="sm" len="sm"/>
                    </a:lnB>
                    <a:solidFill>
                      <a:srgbClr val="CFE2F3"/>
                    </a:solidFill>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t>EnerGuide energy efficiency home evaluation</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a:t>6.8%</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t>Learn more about investing in efficient windows, doors and skylights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a:t>5.7%</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extLst>
                  <a:ext uri="{0D108BD9-81ED-4DB2-BD59-A6C34878D82A}">
                    <a16:rowId xmlns:a16="http://schemas.microsoft.com/office/drawing/2014/main" val="10005"/>
                  </a:ext>
                </a:extLst>
              </a:tr>
            </a:tbl>
          </a:graphicData>
        </a:graphic>
      </p:graphicFrame>
      <p:sp>
        <p:nvSpPr>
          <p:cNvPr id="351" name="Google Shape;351;p40"/>
          <p:cNvSpPr txBox="1"/>
          <p:nvPr/>
        </p:nvSpPr>
        <p:spPr>
          <a:xfrm>
            <a:off x="4952075" y="1840300"/>
            <a:ext cx="3894600" cy="902400"/>
          </a:xfrm>
          <a:prstGeom prst="rect">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rgbClr val="595959"/>
                </a:solidFill>
                <a:latin typeface="Open Sans"/>
                <a:ea typeface="Open Sans"/>
                <a:cs typeface="Open Sans"/>
                <a:sym typeface="Open Sans"/>
              </a:rPr>
              <a:t>Les 5 liens les plus populaires sont les mêmes sujets que sous la section </a:t>
            </a:r>
            <a:r>
              <a:rPr lang="en" sz="1600" b="1">
                <a:solidFill>
                  <a:srgbClr val="595959"/>
                </a:solidFill>
                <a:latin typeface="Open Sans"/>
                <a:ea typeface="Open Sans"/>
                <a:cs typeface="Open Sans"/>
                <a:sym typeface="Open Sans"/>
              </a:rPr>
              <a:t>We’re here to help</a:t>
            </a:r>
            <a:endParaRPr sz="1600" b="1">
              <a:solidFill>
                <a:srgbClr val="595959"/>
              </a:solidFill>
              <a:latin typeface="Open Sans"/>
              <a:ea typeface="Open Sans"/>
              <a:cs typeface="Open Sans"/>
              <a:sym typeface="Open Sans"/>
            </a:endParaRPr>
          </a:p>
          <a:p>
            <a:pPr marL="0" lvl="0" indent="0" algn="l" rtl="0">
              <a:lnSpc>
                <a:spcPct val="115000"/>
              </a:lnSpc>
              <a:spcBef>
                <a:spcPts val="1000"/>
              </a:spcBef>
              <a:spcAft>
                <a:spcPts val="1000"/>
              </a:spcAft>
              <a:buNone/>
            </a:pPr>
            <a:endParaRPr sz="1600">
              <a:solidFill>
                <a:srgbClr val="595959"/>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p:nvPr/>
        </p:nvSpPr>
        <p:spPr>
          <a:xfrm>
            <a:off x="0" y="0"/>
            <a:ext cx="9144000" cy="1155900"/>
          </a:xfrm>
          <a:prstGeom prst="rect">
            <a:avLst/>
          </a:prstGeom>
          <a:solidFill>
            <a:srgbClr val="28416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txBox="1">
            <a:spLocks noGrp="1"/>
          </p:cNvSpPr>
          <p:nvPr>
            <p:ph type="title"/>
          </p:nvPr>
        </p:nvSpPr>
        <p:spPr>
          <a:xfrm>
            <a:off x="307950" y="194300"/>
            <a:ext cx="849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2352"/>
              <a:buFont typeface="Arial"/>
              <a:buNone/>
            </a:pPr>
            <a:r>
              <a:rPr lang="en" sz="3400" b="1">
                <a:solidFill>
                  <a:schemeClr val="lt1"/>
                </a:solidFill>
                <a:latin typeface="Lato"/>
                <a:ea typeface="Lato"/>
                <a:cs typeface="Lato"/>
                <a:sym typeface="Lato"/>
              </a:rPr>
              <a:t>Focus #1 : what the individuals can do</a:t>
            </a:r>
            <a:endParaRPr sz="3400" b="1">
              <a:solidFill>
                <a:schemeClr val="lt1"/>
              </a:solidFill>
              <a:latin typeface="Lato"/>
              <a:ea typeface="Lato"/>
              <a:cs typeface="Lato"/>
              <a:sym typeface="Lato"/>
            </a:endParaRPr>
          </a:p>
        </p:txBody>
      </p:sp>
      <p:sp>
        <p:nvSpPr>
          <p:cNvPr id="77" name="Google Shape;77;p15"/>
          <p:cNvSpPr/>
          <p:nvPr/>
        </p:nvSpPr>
        <p:spPr>
          <a:xfrm>
            <a:off x="411876" y="767004"/>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
        <p:nvSpPr>
          <p:cNvPr id="79" name="Google Shape;79;p15"/>
          <p:cNvSpPr txBox="1"/>
          <p:nvPr/>
        </p:nvSpPr>
        <p:spPr>
          <a:xfrm>
            <a:off x="307950" y="1244450"/>
            <a:ext cx="2244300" cy="2493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000"/>
              <a:t>First section visitors see: </a:t>
            </a:r>
            <a:endParaRPr sz="2000"/>
          </a:p>
          <a:p>
            <a:pPr marL="0" lvl="0" indent="0" algn="l" rtl="0">
              <a:spcBef>
                <a:spcPts val="0"/>
              </a:spcBef>
              <a:spcAft>
                <a:spcPts val="0"/>
              </a:spcAft>
              <a:buClr>
                <a:schemeClr val="dk1"/>
              </a:buClr>
              <a:buSzPts val="1100"/>
              <a:buFont typeface="Arial"/>
              <a:buNone/>
            </a:pPr>
            <a:endParaRPr sz="2000"/>
          </a:p>
          <a:p>
            <a:pPr marL="0" lvl="0" indent="0" algn="l" rtl="0">
              <a:spcBef>
                <a:spcPts val="0"/>
              </a:spcBef>
              <a:spcAft>
                <a:spcPts val="0"/>
              </a:spcAft>
              <a:buClr>
                <a:schemeClr val="dk1"/>
              </a:buClr>
              <a:buSzPts val="1100"/>
              <a:buFont typeface="Arial"/>
              <a:buNone/>
            </a:pPr>
            <a:r>
              <a:rPr lang="en" sz="2000"/>
              <a:t>which habits they can change in order to fight climate change.  </a:t>
            </a:r>
            <a:endParaRPr sz="2000"/>
          </a:p>
          <a:p>
            <a:pPr marL="0" lvl="0" indent="0" algn="l" rtl="0">
              <a:spcBef>
                <a:spcPts val="0"/>
              </a:spcBef>
              <a:spcAft>
                <a:spcPts val="0"/>
              </a:spcAft>
              <a:buNone/>
            </a:pPr>
            <a:endParaRPr sz="1000"/>
          </a:p>
        </p:txBody>
      </p:sp>
      <p:pic>
        <p:nvPicPr>
          <p:cNvPr id="80" name="Google Shape;80;p15"/>
          <p:cNvPicPr preferRelativeResize="0"/>
          <p:nvPr/>
        </p:nvPicPr>
        <p:blipFill>
          <a:blip r:embed="rId3">
            <a:alphaModFix/>
          </a:blip>
          <a:stretch>
            <a:fillRect/>
          </a:stretch>
        </p:blipFill>
        <p:spPr>
          <a:xfrm>
            <a:off x="2608575" y="1244450"/>
            <a:ext cx="6535425" cy="3700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p:nvPr/>
        </p:nvSpPr>
        <p:spPr>
          <a:xfrm>
            <a:off x="0" y="0"/>
            <a:ext cx="9144000" cy="1155900"/>
          </a:xfrm>
          <a:prstGeom prst="rect">
            <a:avLst/>
          </a:prstGeom>
          <a:solidFill>
            <a:srgbClr val="28416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txBox="1">
            <a:spLocks noGrp="1"/>
          </p:cNvSpPr>
          <p:nvPr>
            <p:ph type="title"/>
          </p:nvPr>
        </p:nvSpPr>
        <p:spPr>
          <a:xfrm>
            <a:off x="307950" y="194300"/>
            <a:ext cx="849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2352"/>
              <a:buFont typeface="Arial"/>
              <a:buNone/>
            </a:pPr>
            <a:r>
              <a:rPr lang="en" sz="3400" b="1">
                <a:solidFill>
                  <a:schemeClr val="lt1"/>
                </a:solidFill>
                <a:latin typeface="Lato"/>
                <a:ea typeface="Lato"/>
                <a:cs typeface="Lato"/>
                <a:sym typeface="Lato"/>
              </a:rPr>
              <a:t>Focus #2 : How the government can help</a:t>
            </a:r>
            <a:endParaRPr sz="3400" b="1">
              <a:solidFill>
                <a:schemeClr val="lt1"/>
              </a:solidFill>
              <a:latin typeface="Lato"/>
              <a:ea typeface="Lato"/>
              <a:cs typeface="Lato"/>
              <a:sym typeface="Lato"/>
            </a:endParaRPr>
          </a:p>
        </p:txBody>
      </p:sp>
      <p:sp>
        <p:nvSpPr>
          <p:cNvPr id="87" name="Google Shape;87;p16"/>
          <p:cNvSpPr/>
          <p:nvPr/>
        </p:nvSpPr>
        <p:spPr>
          <a:xfrm>
            <a:off x="411876" y="767004"/>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
        <p:nvSpPr>
          <p:cNvPr id="89" name="Google Shape;89;p16"/>
          <p:cNvSpPr txBox="1"/>
          <p:nvPr/>
        </p:nvSpPr>
        <p:spPr>
          <a:xfrm>
            <a:off x="307950" y="1244450"/>
            <a:ext cx="3144900" cy="309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100"/>
              <a:t>Second section visitors see: </a:t>
            </a:r>
            <a:endParaRPr sz="2100"/>
          </a:p>
          <a:p>
            <a:pPr marL="0" lvl="0" indent="0" algn="l" rtl="0">
              <a:spcBef>
                <a:spcPts val="0"/>
              </a:spcBef>
              <a:spcAft>
                <a:spcPts val="0"/>
              </a:spcAft>
              <a:buClr>
                <a:schemeClr val="dk1"/>
              </a:buClr>
              <a:buSzPts val="1100"/>
              <a:buFont typeface="Arial"/>
              <a:buNone/>
            </a:pPr>
            <a:endParaRPr sz="2100"/>
          </a:p>
          <a:p>
            <a:pPr marL="0" lvl="0" indent="0" algn="l" rtl="0">
              <a:spcBef>
                <a:spcPts val="0"/>
              </a:spcBef>
              <a:spcAft>
                <a:spcPts val="0"/>
              </a:spcAft>
              <a:buClr>
                <a:schemeClr val="dk1"/>
              </a:buClr>
              <a:buSzPts val="1100"/>
              <a:buFont typeface="Arial"/>
              <a:buNone/>
            </a:pPr>
            <a:r>
              <a:rPr lang="en" sz="2100"/>
              <a:t>How the Government of Canada can help the individuals in their transition process. </a:t>
            </a:r>
            <a:endParaRPr sz="2100"/>
          </a:p>
          <a:p>
            <a:pPr marL="0" lvl="0" indent="0" algn="l" rtl="0">
              <a:spcBef>
                <a:spcPts val="0"/>
              </a:spcBef>
              <a:spcAft>
                <a:spcPts val="0"/>
              </a:spcAft>
              <a:buClr>
                <a:schemeClr val="dk1"/>
              </a:buClr>
              <a:buSzPts val="1100"/>
              <a:buFont typeface="Arial"/>
              <a:buNone/>
            </a:pPr>
            <a:endParaRPr sz="2100"/>
          </a:p>
          <a:p>
            <a:pPr marL="0" lvl="0" indent="0" algn="l" rtl="0">
              <a:spcBef>
                <a:spcPts val="0"/>
              </a:spcBef>
              <a:spcAft>
                <a:spcPts val="0"/>
              </a:spcAft>
              <a:buClr>
                <a:schemeClr val="dk1"/>
              </a:buClr>
              <a:buSzPts val="1100"/>
              <a:buFont typeface="Arial"/>
              <a:buNone/>
            </a:pPr>
            <a:r>
              <a:rPr lang="en" sz="2100" u="sng">
                <a:solidFill>
                  <a:schemeClr val="hlink"/>
                </a:solidFill>
                <a:hlinkClick r:id="rId3"/>
              </a:rPr>
              <a:t>See web archive version</a:t>
            </a:r>
            <a:endParaRPr sz="2100"/>
          </a:p>
        </p:txBody>
      </p:sp>
      <p:pic>
        <p:nvPicPr>
          <p:cNvPr id="90" name="Google Shape;90;p16"/>
          <p:cNvPicPr preferRelativeResize="0"/>
          <p:nvPr/>
        </p:nvPicPr>
        <p:blipFill>
          <a:blip r:embed="rId4">
            <a:alphaModFix/>
          </a:blip>
          <a:stretch>
            <a:fillRect/>
          </a:stretch>
        </p:blipFill>
        <p:spPr>
          <a:xfrm>
            <a:off x="3593450" y="1168250"/>
            <a:ext cx="5398149" cy="39824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p:nvPr/>
        </p:nvSpPr>
        <p:spPr>
          <a:xfrm>
            <a:off x="0" y="0"/>
            <a:ext cx="9144000" cy="1155900"/>
          </a:xfrm>
          <a:prstGeom prst="rect">
            <a:avLst/>
          </a:prstGeom>
          <a:solidFill>
            <a:srgbClr val="28416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txBox="1">
            <a:spLocks noGrp="1"/>
          </p:cNvSpPr>
          <p:nvPr>
            <p:ph type="title"/>
          </p:nvPr>
        </p:nvSpPr>
        <p:spPr>
          <a:xfrm>
            <a:off x="307950" y="194300"/>
            <a:ext cx="849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2352"/>
              <a:buFont typeface="Arial"/>
              <a:buNone/>
            </a:pPr>
            <a:r>
              <a:rPr lang="en" sz="3400" b="1">
                <a:solidFill>
                  <a:schemeClr val="lt1"/>
                </a:solidFill>
                <a:latin typeface="Lato"/>
                <a:ea typeface="Lato"/>
                <a:cs typeface="Lato"/>
                <a:sym typeface="Lato"/>
              </a:rPr>
              <a:t>What visitors are interested in</a:t>
            </a:r>
            <a:endParaRPr sz="3400" b="1">
              <a:solidFill>
                <a:schemeClr val="lt1"/>
              </a:solidFill>
              <a:latin typeface="Lato"/>
              <a:ea typeface="Lato"/>
              <a:cs typeface="Lato"/>
              <a:sym typeface="Lato"/>
            </a:endParaRPr>
          </a:p>
        </p:txBody>
      </p:sp>
      <p:sp>
        <p:nvSpPr>
          <p:cNvPr id="97" name="Google Shape;97;p17"/>
          <p:cNvSpPr/>
          <p:nvPr/>
        </p:nvSpPr>
        <p:spPr>
          <a:xfrm>
            <a:off x="411876" y="767004"/>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7"/>
          <p:cNvSpPr txBox="1">
            <a:spLocks noGrp="1"/>
          </p:cNvSpPr>
          <p:nvPr>
            <p:ph type="sldNum" idx="12"/>
          </p:nvPr>
        </p:nvSpPr>
        <p:spPr>
          <a:xfrm>
            <a:off x="83962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
        <p:nvSpPr>
          <p:cNvPr id="99" name="Google Shape;99;p17"/>
          <p:cNvSpPr txBox="1"/>
          <p:nvPr/>
        </p:nvSpPr>
        <p:spPr>
          <a:xfrm>
            <a:off x="411875" y="1359400"/>
            <a:ext cx="4353300" cy="3182400"/>
          </a:xfrm>
          <a:prstGeom prst="rect">
            <a:avLst/>
          </a:prstGeom>
          <a:solidFill>
            <a:srgbClr val="FCE5CD"/>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rgbClr val="595959"/>
                </a:solidFill>
                <a:latin typeface="Open Sans"/>
                <a:ea typeface="Open Sans"/>
                <a:cs typeface="Open Sans"/>
                <a:sym typeface="Open Sans"/>
              </a:rPr>
              <a:t>Visitors were interested in what the </a:t>
            </a:r>
            <a:r>
              <a:rPr lang="en" sz="1600" b="1">
                <a:solidFill>
                  <a:srgbClr val="595959"/>
                </a:solidFill>
                <a:latin typeface="Open Sans"/>
                <a:ea typeface="Open Sans"/>
                <a:cs typeface="Open Sans"/>
                <a:sym typeface="Open Sans"/>
              </a:rPr>
              <a:t>Government is doing to help them</a:t>
            </a:r>
            <a:r>
              <a:rPr lang="en" sz="1600">
                <a:solidFill>
                  <a:srgbClr val="595959"/>
                </a:solidFill>
                <a:latin typeface="Open Sans"/>
                <a:ea typeface="Open Sans"/>
                <a:cs typeface="Open Sans"/>
                <a:sym typeface="Open Sans"/>
              </a:rPr>
              <a:t>. </a:t>
            </a:r>
            <a:endParaRPr sz="1600">
              <a:solidFill>
                <a:srgbClr val="595959"/>
              </a:solidFill>
              <a:latin typeface="Open Sans"/>
              <a:ea typeface="Open Sans"/>
              <a:cs typeface="Open Sans"/>
              <a:sym typeface="Open Sans"/>
            </a:endParaRPr>
          </a:p>
          <a:p>
            <a:pPr marL="0" lvl="0" indent="0" algn="l" rtl="0">
              <a:lnSpc>
                <a:spcPct val="115000"/>
              </a:lnSpc>
              <a:spcBef>
                <a:spcPts val="1000"/>
              </a:spcBef>
              <a:spcAft>
                <a:spcPts val="0"/>
              </a:spcAft>
              <a:buNone/>
            </a:pPr>
            <a:r>
              <a:rPr lang="en" sz="1600">
                <a:solidFill>
                  <a:srgbClr val="595959"/>
                </a:solidFill>
                <a:latin typeface="Open Sans"/>
                <a:ea typeface="Open Sans"/>
                <a:cs typeface="Open Sans"/>
                <a:sym typeface="Open Sans"/>
              </a:rPr>
              <a:t>This includes loan, incentives and grants. </a:t>
            </a:r>
            <a:endParaRPr sz="1600">
              <a:solidFill>
                <a:srgbClr val="595959"/>
              </a:solidFill>
              <a:latin typeface="Open Sans"/>
              <a:ea typeface="Open Sans"/>
              <a:cs typeface="Open Sans"/>
              <a:sym typeface="Open Sans"/>
            </a:endParaRPr>
          </a:p>
          <a:p>
            <a:pPr marL="0" lvl="0" indent="0" algn="l" rtl="0">
              <a:lnSpc>
                <a:spcPct val="115000"/>
              </a:lnSpc>
              <a:spcBef>
                <a:spcPts val="1000"/>
              </a:spcBef>
              <a:spcAft>
                <a:spcPts val="0"/>
              </a:spcAft>
              <a:buNone/>
            </a:pPr>
            <a:endParaRPr sz="1600">
              <a:solidFill>
                <a:srgbClr val="595959"/>
              </a:solidFill>
              <a:latin typeface="Open Sans"/>
              <a:ea typeface="Open Sans"/>
              <a:cs typeface="Open Sans"/>
              <a:sym typeface="Open Sans"/>
            </a:endParaRPr>
          </a:p>
          <a:p>
            <a:pPr marL="0" lvl="0" indent="0" algn="l" rtl="0">
              <a:lnSpc>
                <a:spcPct val="115000"/>
              </a:lnSpc>
              <a:spcBef>
                <a:spcPts val="1000"/>
              </a:spcBef>
              <a:spcAft>
                <a:spcPts val="1000"/>
              </a:spcAft>
              <a:buNone/>
            </a:pPr>
            <a:r>
              <a:rPr lang="en" sz="1600">
                <a:solidFill>
                  <a:srgbClr val="595959"/>
                </a:solidFill>
                <a:latin typeface="Open Sans"/>
                <a:ea typeface="Open Sans"/>
                <a:cs typeface="Open Sans"/>
                <a:sym typeface="Open Sans"/>
              </a:rPr>
              <a:t>Even on the page Take Action that is dedicated to all individual actions to fight climate crisis, visitors clicked mainly on the same Government assistance.  </a:t>
            </a:r>
            <a:endParaRPr sz="1600">
              <a:solidFill>
                <a:srgbClr val="595959"/>
              </a:solidFill>
              <a:latin typeface="Open Sans"/>
              <a:ea typeface="Open Sans"/>
              <a:cs typeface="Open Sans"/>
              <a:sym typeface="Open Sans"/>
            </a:endParaRPr>
          </a:p>
        </p:txBody>
      </p:sp>
      <p:pic>
        <p:nvPicPr>
          <p:cNvPr id="100" name="Google Shape;100;p17"/>
          <p:cNvPicPr preferRelativeResize="0"/>
          <p:nvPr/>
        </p:nvPicPr>
        <p:blipFill>
          <a:blip r:embed="rId3">
            <a:alphaModFix/>
          </a:blip>
          <a:stretch>
            <a:fillRect/>
          </a:stretch>
        </p:blipFill>
        <p:spPr>
          <a:xfrm>
            <a:off x="4841375" y="1917900"/>
            <a:ext cx="4074023" cy="2973772"/>
          </a:xfrm>
          <a:prstGeom prst="rect">
            <a:avLst/>
          </a:prstGeom>
          <a:noFill/>
          <a:ln>
            <a:noFill/>
          </a:ln>
        </p:spPr>
      </p:pic>
      <p:sp>
        <p:nvSpPr>
          <p:cNvPr id="101" name="Google Shape;101;p17"/>
          <p:cNvSpPr txBox="1"/>
          <p:nvPr/>
        </p:nvSpPr>
        <p:spPr>
          <a:xfrm>
            <a:off x="5134600" y="4131825"/>
            <a:ext cx="444300" cy="253200"/>
          </a:xfrm>
          <a:prstGeom prst="rect">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2"/>
                </a:solidFill>
              </a:rPr>
              <a:t>#2</a:t>
            </a:r>
            <a:endParaRPr sz="1200">
              <a:solidFill>
                <a:schemeClr val="dk2"/>
              </a:solidFill>
            </a:endParaRPr>
          </a:p>
        </p:txBody>
      </p:sp>
      <p:sp>
        <p:nvSpPr>
          <p:cNvPr id="102" name="Google Shape;102;p17"/>
          <p:cNvSpPr txBox="1"/>
          <p:nvPr/>
        </p:nvSpPr>
        <p:spPr>
          <a:xfrm>
            <a:off x="6384050" y="4131825"/>
            <a:ext cx="444300" cy="253200"/>
          </a:xfrm>
          <a:prstGeom prst="rect">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2"/>
                </a:solidFill>
              </a:rPr>
              <a:t>#3</a:t>
            </a:r>
            <a:endParaRPr sz="1200">
              <a:solidFill>
                <a:schemeClr val="dk2"/>
              </a:solidFill>
            </a:endParaRPr>
          </a:p>
        </p:txBody>
      </p:sp>
      <p:sp>
        <p:nvSpPr>
          <p:cNvPr id="103" name="Google Shape;103;p17"/>
          <p:cNvSpPr txBox="1"/>
          <p:nvPr/>
        </p:nvSpPr>
        <p:spPr>
          <a:xfrm>
            <a:off x="7190550" y="4074350"/>
            <a:ext cx="444300" cy="253200"/>
          </a:xfrm>
          <a:prstGeom prst="rect">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2"/>
                </a:solidFill>
              </a:rPr>
              <a:t>#4</a:t>
            </a:r>
            <a:endParaRPr sz="1200">
              <a:solidFill>
                <a:schemeClr val="dk2"/>
              </a:solidFill>
            </a:endParaRPr>
          </a:p>
        </p:txBody>
      </p:sp>
      <p:sp>
        <p:nvSpPr>
          <p:cNvPr id="104" name="Google Shape;104;p17"/>
          <p:cNvSpPr txBox="1"/>
          <p:nvPr/>
        </p:nvSpPr>
        <p:spPr>
          <a:xfrm>
            <a:off x="7860925" y="4618000"/>
            <a:ext cx="444300" cy="253200"/>
          </a:xfrm>
          <a:prstGeom prst="rect">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2"/>
                </a:solidFill>
              </a:rPr>
              <a:t>#5</a:t>
            </a:r>
            <a:endParaRPr sz="1200">
              <a:solidFill>
                <a:schemeClr val="dk2"/>
              </a:solidFill>
            </a:endParaRPr>
          </a:p>
        </p:txBody>
      </p:sp>
      <p:sp>
        <p:nvSpPr>
          <p:cNvPr id="105" name="Google Shape;105;p17"/>
          <p:cNvSpPr txBox="1"/>
          <p:nvPr/>
        </p:nvSpPr>
        <p:spPr>
          <a:xfrm>
            <a:off x="4917550" y="1215675"/>
            <a:ext cx="4074000" cy="626100"/>
          </a:xfrm>
          <a:prstGeom prst="rect">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r>
              <a:rPr lang="en" sz="1600">
                <a:solidFill>
                  <a:srgbClr val="595959"/>
                </a:solidFill>
                <a:latin typeface="Open Sans"/>
                <a:ea typeface="Open Sans"/>
                <a:cs typeface="Open Sans"/>
                <a:sym typeface="Open Sans"/>
              </a:rPr>
              <a:t>4 out of 5 top clicked links are from the </a:t>
            </a:r>
            <a:r>
              <a:rPr lang="en" sz="1600" b="1">
                <a:solidFill>
                  <a:srgbClr val="595959"/>
                </a:solidFill>
                <a:latin typeface="Open Sans"/>
                <a:ea typeface="Open Sans"/>
                <a:cs typeface="Open Sans"/>
                <a:sym typeface="Open Sans"/>
              </a:rPr>
              <a:t>Government assistance section</a:t>
            </a:r>
            <a:endParaRPr sz="1600" b="1">
              <a:solidFill>
                <a:srgbClr val="595959"/>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p:nvPr/>
        </p:nvSpPr>
        <p:spPr>
          <a:xfrm>
            <a:off x="0" y="0"/>
            <a:ext cx="9144000" cy="1155900"/>
          </a:xfrm>
          <a:prstGeom prst="rect">
            <a:avLst/>
          </a:prstGeom>
          <a:solidFill>
            <a:srgbClr val="28416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8"/>
          <p:cNvSpPr txBox="1">
            <a:spLocks noGrp="1"/>
          </p:cNvSpPr>
          <p:nvPr>
            <p:ph type="title"/>
          </p:nvPr>
        </p:nvSpPr>
        <p:spPr>
          <a:xfrm>
            <a:off x="307950" y="194300"/>
            <a:ext cx="849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2460" b="1">
                <a:solidFill>
                  <a:schemeClr val="lt1"/>
                </a:solidFill>
                <a:latin typeface="Lato"/>
                <a:ea typeface="Lato"/>
                <a:cs typeface="Lato"/>
                <a:sym typeface="Lato"/>
              </a:rPr>
              <a:t>What visitors are saying in the Page Feedback Tool</a:t>
            </a:r>
            <a:endParaRPr sz="2460" b="1">
              <a:solidFill>
                <a:schemeClr val="lt1"/>
              </a:solidFill>
              <a:latin typeface="Lato"/>
              <a:ea typeface="Lato"/>
              <a:cs typeface="Lato"/>
              <a:sym typeface="Lato"/>
            </a:endParaRPr>
          </a:p>
          <a:p>
            <a:pPr marL="0" lvl="0" indent="0" algn="l" rtl="0">
              <a:spcBef>
                <a:spcPts val="0"/>
              </a:spcBef>
              <a:spcAft>
                <a:spcPts val="0"/>
              </a:spcAft>
              <a:buClr>
                <a:schemeClr val="dk1"/>
              </a:buClr>
              <a:buSzPts val="990"/>
              <a:buFont typeface="Arial"/>
              <a:buNone/>
            </a:pPr>
            <a:endParaRPr sz="3060" b="1">
              <a:solidFill>
                <a:schemeClr val="lt1"/>
              </a:solidFill>
              <a:latin typeface="Lato"/>
              <a:ea typeface="Lato"/>
              <a:cs typeface="Lato"/>
              <a:sym typeface="Lato"/>
            </a:endParaRPr>
          </a:p>
        </p:txBody>
      </p:sp>
      <p:sp>
        <p:nvSpPr>
          <p:cNvPr id="112" name="Google Shape;112;p18"/>
          <p:cNvSpPr/>
          <p:nvPr/>
        </p:nvSpPr>
        <p:spPr>
          <a:xfrm>
            <a:off x="411876" y="767004"/>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
        <p:nvSpPr>
          <p:cNvPr id="114" name="Google Shape;114;p18"/>
          <p:cNvSpPr txBox="1">
            <a:spLocks noGrp="1"/>
          </p:cNvSpPr>
          <p:nvPr>
            <p:ph type="body" idx="1"/>
          </p:nvPr>
        </p:nvSpPr>
        <p:spPr>
          <a:xfrm>
            <a:off x="295150" y="2650825"/>
            <a:ext cx="8490600" cy="2706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u="sng">
                <a:solidFill>
                  <a:schemeClr val="dk1"/>
                </a:solidFill>
                <a:latin typeface="Open Sans"/>
                <a:ea typeface="Open Sans"/>
                <a:cs typeface="Open Sans"/>
                <a:sym typeface="Open Sans"/>
              </a:rPr>
              <a:t>Sample of comment:</a:t>
            </a:r>
            <a:r>
              <a:rPr lang="en" sz="1500">
                <a:solidFill>
                  <a:schemeClr val="dk1"/>
                </a:solidFill>
                <a:latin typeface="Open Sans"/>
                <a:ea typeface="Open Sans"/>
                <a:cs typeface="Open Sans"/>
                <a:sym typeface="Open Sans"/>
              </a:rPr>
              <a:t> “we need a global plan that attracts people, </a:t>
            </a:r>
            <a:r>
              <a:rPr lang="en" sz="1500">
                <a:solidFill>
                  <a:srgbClr val="AF3C43"/>
                </a:solidFill>
                <a:latin typeface="Open Sans"/>
                <a:ea typeface="Open Sans"/>
                <a:cs typeface="Open Sans"/>
                <a:sym typeface="Open Sans"/>
              </a:rPr>
              <a:t>not one that no one can afford and logically will not help solve the problem” </a:t>
            </a:r>
            <a:endParaRPr sz="1500">
              <a:solidFill>
                <a:srgbClr val="AF3C43"/>
              </a:solidFill>
              <a:latin typeface="Open Sans"/>
              <a:ea typeface="Open Sans"/>
              <a:cs typeface="Open Sans"/>
              <a:sym typeface="Open Sans"/>
            </a:endParaRPr>
          </a:p>
          <a:p>
            <a:pPr marL="0" lvl="0" indent="0" algn="l" rtl="0">
              <a:spcBef>
                <a:spcPts val="1200"/>
              </a:spcBef>
              <a:spcAft>
                <a:spcPts val="0"/>
              </a:spcAft>
              <a:buNone/>
            </a:pPr>
            <a:r>
              <a:rPr lang="en" sz="1500" u="sng">
                <a:solidFill>
                  <a:schemeClr val="dk1"/>
                </a:solidFill>
                <a:latin typeface="Open Sans"/>
                <a:ea typeface="Open Sans"/>
                <a:cs typeface="Open Sans"/>
                <a:sym typeface="Open Sans"/>
              </a:rPr>
              <a:t>Sample of research : People blame government and business, not individuals</a:t>
            </a:r>
            <a:endParaRPr sz="1500" u="sng">
              <a:solidFill>
                <a:schemeClr val="dk1"/>
              </a:solidFill>
              <a:latin typeface="Open Sans"/>
              <a:ea typeface="Open Sans"/>
              <a:cs typeface="Open Sans"/>
              <a:sym typeface="Open Sans"/>
            </a:endParaRPr>
          </a:p>
          <a:p>
            <a:pPr marL="0" lvl="0" indent="0" algn="l" rtl="0">
              <a:spcBef>
                <a:spcPts val="1200"/>
              </a:spcBef>
              <a:spcAft>
                <a:spcPts val="0"/>
              </a:spcAft>
              <a:buNone/>
            </a:pPr>
            <a:r>
              <a:rPr lang="en" sz="1500">
                <a:solidFill>
                  <a:srgbClr val="333333"/>
                </a:solidFill>
                <a:latin typeface="Open Sans"/>
                <a:ea typeface="Open Sans"/>
                <a:cs typeface="Open Sans"/>
                <a:sym typeface="Open Sans"/>
              </a:rPr>
              <a:t>People primarily hold governments and businesses accountable, and don’t see themselves as the major culprit nor the solution. On average, only 20% of Canadians said individuals should be most responsible for addressing climate change, with the remainder putting the onus on government and businesses. See </a:t>
            </a:r>
            <a:r>
              <a:rPr lang="en" sz="1500" u="sng">
                <a:solidFill>
                  <a:schemeClr val="hlink"/>
                </a:solidFill>
                <a:latin typeface="Open Sans"/>
                <a:ea typeface="Open Sans"/>
                <a:cs typeface="Open Sans"/>
                <a:sym typeface="Open Sans"/>
                <a:hlinkClick r:id="rId3"/>
              </a:rPr>
              <a:t>November 2023 research</a:t>
            </a:r>
            <a:endParaRPr sz="1500">
              <a:solidFill>
                <a:srgbClr val="333333"/>
              </a:solidFill>
              <a:latin typeface="Open Sans"/>
              <a:ea typeface="Open Sans"/>
              <a:cs typeface="Open Sans"/>
              <a:sym typeface="Open Sans"/>
            </a:endParaRPr>
          </a:p>
          <a:p>
            <a:pPr marL="0" lvl="0" indent="0" algn="l" rtl="0">
              <a:spcBef>
                <a:spcPts val="1200"/>
              </a:spcBef>
              <a:spcAft>
                <a:spcPts val="0"/>
              </a:spcAft>
              <a:buNone/>
            </a:pPr>
            <a:endParaRPr sz="1100">
              <a:solidFill>
                <a:srgbClr val="AF3C43"/>
              </a:solidFill>
              <a:highlight>
                <a:srgbClr val="FFFFFF"/>
              </a:highlight>
              <a:latin typeface="Open Sans"/>
              <a:ea typeface="Open Sans"/>
              <a:cs typeface="Open Sans"/>
              <a:sym typeface="Open Sans"/>
            </a:endParaRPr>
          </a:p>
          <a:p>
            <a:pPr marL="0" lvl="0" indent="0" algn="l" rtl="0">
              <a:spcBef>
                <a:spcPts val="1200"/>
              </a:spcBef>
              <a:spcAft>
                <a:spcPts val="0"/>
              </a:spcAft>
              <a:buNone/>
            </a:pPr>
            <a:endParaRPr sz="1200" i="1">
              <a:solidFill>
                <a:srgbClr val="1F1F1F"/>
              </a:solidFill>
              <a:highlight>
                <a:srgbClr val="FFFFFF"/>
              </a:highlight>
              <a:latin typeface="Roboto"/>
              <a:ea typeface="Roboto"/>
              <a:cs typeface="Roboto"/>
              <a:sym typeface="Roboto"/>
            </a:endParaRPr>
          </a:p>
          <a:p>
            <a:pPr marL="0" lvl="0" indent="0" algn="l" rtl="0">
              <a:spcBef>
                <a:spcPts val="1200"/>
              </a:spcBef>
              <a:spcAft>
                <a:spcPts val="0"/>
              </a:spcAft>
              <a:buNone/>
            </a:pPr>
            <a:endParaRPr sz="1900" b="1">
              <a:latin typeface="Open Sans"/>
              <a:ea typeface="Open Sans"/>
              <a:cs typeface="Open Sans"/>
              <a:sym typeface="Open Sans"/>
            </a:endParaRPr>
          </a:p>
          <a:p>
            <a:pPr marL="0" lvl="0" indent="0" algn="l" rtl="0">
              <a:spcBef>
                <a:spcPts val="1200"/>
              </a:spcBef>
              <a:spcAft>
                <a:spcPts val="0"/>
              </a:spcAft>
              <a:buNone/>
            </a:pPr>
            <a:endParaRPr sz="1900" b="1">
              <a:latin typeface="Open Sans"/>
              <a:ea typeface="Open Sans"/>
              <a:cs typeface="Open Sans"/>
              <a:sym typeface="Open Sans"/>
            </a:endParaRPr>
          </a:p>
          <a:p>
            <a:pPr marL="0" lvl="0" indent="0" algn="l" rtl="0">
              <a:spcBef>
                <a:spcPts val="1200"/>
              </a:spcBef>
              <a:spcAft>
                <a:spcPts val="0"/>
              </a:spcAft>
              <a:buNone/>
            </a:pPr>
            <a:endParaRPr sz="1900" b="1">
              <a:latin typeface="Open Sans"/>
              <a:ea typeface="Open Sans"/>
              <a:cs typeface="Open Sans"/>
              <a:sym typeface="Open Sans"/>
            </a:endParaRPr>
          </a:p>
          <a:p>
            <a:pPr marL="0" lvl="0" indent="0" algn="l" rtl="0">
              <a:spcBef>
                <a:spcPts val="1200"/>
              </a:spcBef>
              <a:spcAft>
                <a:spcPts val="0"/>
              </a:spcAft>
              <a:buNone/>
            </a:pPr>
            <a:endParaRPr sz="1900" b="1">
              <a:latin typeface="Open Sans"/>
              <a:ea typeface="Open Sans"/>
              <a:cs typeface="Open Sans"/>
              <a:sym typeface="Open Sans"/>
            </a:endParaRPr>
          </a:p>
          <a:p>
            <a:pPr marL="0" lvl="0" indent="0" algn="l" rtl="0">
              <a:lnSpc>
                <a:spcPct val="115000"/>
              </a:lnSpc>
              <a:spcBef>
                <a:spcPts val="1200"/>
              </a:spcBef>
              <a:spcAft>
                <a:spcPts val="1000"/>
              </a:spcAft>
              <a:buNone/>
            </a:pPr>
            <a:r>
              <a:rPr lang="en" sz="1900">
                <a:latin typeface="Open Sans"/>
                <a:ea typeface="Open Sans"/>
                <a:cs typeface="Open Sans"/>
                <a:sym typeface="Open Sans"/>
              </a:rPr>
              <a:t> </a:t>
            </a:r>
            <a:endParaRPr sz="1900">
              <a:highlight>
                <a:srgbClr val="D9EAD3"/>
              </a:highlight>
              <a:latin typeface="Open Sans"/>
              <a:ea typeface="Open Sans"/>
              <a:cs typeface="Open Sans"/>
              <a:sym typeface="Open Sans"/>
            </a:endParaRPr>
          </a:p>
        </p:txBody>
      </p:sp>
      <p:sp>
        <p:nvSpPr>
          <p:cNvPr id="115" name="Google Shape;115;p18"/>
          <p:cNvSpPr txBox="1"/>
          <p:nvPr/>
        </p:nvSpPr>
        <p:spPr>
          <a:xfrm>
            <a:off x="295150" y="1273950"/>
            <a:ext cx="8490600" cy="1377000"/>
          </a:xfrm>
          <a:prstGeom prst="rect">
            <a:avLst/>
          </a:prstGeom>
          <a:solidFill>
            <a:srgbClr val="FCE5CD"/>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chemeClr val="dk2"/>
                </a:solidFill>
                <a:latin typeface="Open Sans"/>
                <a:ea typeface="Open Sans"/>
                <a:cs typeface="Open Sans"/>
                <a:sym typeface="Open Sans"/>
              </a:rPr>
              <a:t>People get offended by the individual focus. They feel all the climate crisis pressure on their individual shoulders. </a:t>
            </a:r>
            <a:endParaRPr sz="1600">
              <a:solidFill>
                <a:schemeClr val="dk2"/>
              </a:solidFill>
              <a:latin typeface="Open Sans"/>
              <a:ea typeface="Open Sans"/>
              <a:cs typeface="Open Sans"/>
              <a:sym typeface="Open Sans"/>
            </a:endParaRPr>
          </a:p>
          <a:p>
            <a:pPr marL="0" lvl="0" indent="0" algn="l" rtl="0">
              <a:lnSpc>
                <a:spcPct val="115000"/>
              </a:lnSpc>
              <a:spcBef>
                <a:spcPts val="1200"/>
              </a:spcBef>
              <a:spcAft>
                <a:spcPts val="1200"/>
              </a:spcAft>
              <a:buClr>
                <a:schemeClr val="dk1"/>
              </a:buClr>
              <a:buSzPts val="1100"/>
              <a:buFont typeface="Arial"/>
              <a:buNone/>
            </a:pPr>
            <a:r>
              <a:rPr lang="en" sz="1600">
                <a:solidFill>
                  <a:schemeClr val="dk2"/>
                </a:solidFill>
                <a:latin typeface="Open Sans"/>
                <a:ea typeface="Open Sans"/>
                <a:cs typeface="Open Sans"/>
                <a:sym typeface="Open Sans"/>
              </a:rPr>
              <a:t>They want the government to be part of the solution to this global problem. The term “Global” was #3 top term used on the Page Feedback Tool. </a:t>
            </a:r>
            <a:endParaRPr sz="17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p:nvPr/>
        </p:nvSpPr>
        <p:spPr>
          <a:xfrm>
            <a:off x="-43100" y="-12575"/>
            <a:ext cx="3706200" cy="51435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
        <p:nvSpPr>
          <p:cNvPr id="122" name="Google Shape;122;p19"/>
          <p:cNvSpPr txBox="1">
            <a:spLocks noGrp="1"/>
          </p:cNvSpPr>
          <p:nvPr>
            <p:ph type="body" idx="1"/>
          </p:nvPr>
        </p:nvSpPr>
        <p:spPr>
          <a:xfrm>
            <a:off x="3975725" y="204875"/>
            <a:ext cx="4814700" cy="44583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a:solidFill>
                  <a:schemeClr val="dk1"/>
                </a:solidFill>
                <a:latin typeface="Open Sans"/>
                <a:ea typeface="Open Sans"/>
                <a:cs typeface="Open Sans"/>
                <a:sym typeface="Open Sans"/>
              </a:rPr>
              <a:t>Recap</a:t>
            </a:r>
            <a:endParaRPr sz="1600" b="1">
              <a:solidFill>
                <a:schemeClr val="dk1"/>
              </a:solidFill>
              <a:latin typeface="Open Sans"/>
              <a:ea typeface="Open Sans"/>
              <a:cs typeface="Open Sans"/>
              <a:sym typeface="Open Sans"/>
            </a:endParaRPr>
          </a:p>
          <a:p>
            <a:pPr marL="457200" lvl="0" indent="-330200" algn="l" rtl="0">
              <a:lnSpc>
                <a:spcPct val="115000"/>
              </a:lnSpc>
              <a:spcBef>
                <a:spcPts val="100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People expect on the GC website to know what the government is doing.</a:t>
            </a:r>
            <a:endParaRPr sz="1600">
              <a:solidFill>
                <a:schemeClr val="dk1"/>
              </a:solidFill>
              <a:latin typeface="Open Sans"/>
              <a:ea typeface="Open Sans"/>
              <a:cs typeface="Open Sans"/>
              <a:sym typeface="Open Sans"/>
            </a:endParaRPr>
          </a:p>
          <a:p>
            <a:pPr marL="457200" lvl="0" indent="-330200" algn="l" rtl="0">
              <a:lnSpc>
                <a:spcPct val="115000"/>
              </a:lnSpc>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Starting with the individual actions seems to offend people</a:t>
            </a:r>
            <a:endParaRPr sz="1600">
              <a:solidFill>
                <a:schemeClr val="dk1"/>
              </a:solidFill>
              <a:latin typeface="Open Sans"/>
              <a:ea typeface="Open Sans"/>
              <a:cs typeface="Open Sans"/>
              <a:sym typeface="Open Sans"/>
            </a:endParaRPr>
          </a:p>
          <a:p>
            <a:pPr marL="457200" lvl="0" indent="-330200" algn="l" rtl="0">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Visitors felt like the government put the pressure on them (a single human in the world) to fix this global problem. </a:t>
            </a:r>
            <a:endParaRPr sz="1600">
              <a:solidFill>
                <a:schemeClr val="dk1"/>
              </a:solidFill>
              <a:latin typeface="Open Sans"/>
              <a:ea typeface="Open Sans"/>
              <a:cs typeface="Open Sans"/>
              <a:sym typeface="Open Sans"/>
            </a:endParaRPr>
          </a:p>
          <a:p>
            <a:pPr marL="0" lvl="0" indent="0" algn="l" rtl="0">
              <a:lnSpc>
                <a:spcPct val="115000"/>
              </a:lnSpc>
              <a:spcBef>
                <a:spcPts val="1000"/>
              </a:spcBef>
              <a:spcAft>
                <a:spcPts val="0"/>
              </a:spcAft>
              <a:buNone/>
            </a:pPr>
            <a:r>
              <a:rPr lang="en" sz="1600" b="1">
                <a:solidFill>
                  <a:schemeClr val="dk1"/>
                </a:solidFill>
                <a:latin typeface="Open Sans"/>
                <a:ea typeface="Open Sans"/>
                <a:cs typeface="Open Sans"/>
                <a:sym typeface="Open Sans"/>
              </a:rPr>
              <a:t>Suggestion</a:t>
            </a:r>
            <a:endParaRPr sz="1600" b="1">
              <a:solidFill>
                <a:schemeClr val="dk1"/>
              </a:solidFill>
              <a:latin typeface="Open Sans"/>
              <a:ea typeface="Open Sans"/>
              <a:cs typeface="Open Sans"/>
              <a:sym typeface="Open Sans"/>
            </a:endParaRPr>
          </a:p>
          <a:p>
            <a:pPr marL="457200" lvl="0" indent="-330200" algn="l" rtl="0">
              <a:spcBef>
                <a:spcPts val="100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Change the focus on the government and not the individual; Move up the We’re here to help section</a:t>
            </a:r>
            <a:endParaRPr sz="1600">
              <a:solidFill>
                <a:schemeClr val="dk1"/>
              </a:solidFill>
              <a:latin typeface="Open Sans"/>
              <a:ea typeface="Open Sans"/>
              <a:cs typeface="Open Sans"/>
              <a:sym typeface="Open Sans"/>
            </a:endParaRPr>
          </a:p>
          <a:p>
            <a:pPr marL="0" lvl="0" indent="0" algn="l" rtl="0">
              <a:lnSpc>
                <a:spcPct val="115000"/>
              </a:lnSpc>
              <a:spcBef>
                <a:spcPts val="1000"/>
              </a:spcBef>
              <a:spcAft>
                <a:spcPts val="0"/>
              </a:spcAft>
              <a:buNone/>
            </a:pPr>
            <a:endParaRPr sz="1600">
              <a:solidFill>
                <a:schemeClr val="dk1"/>
              </a:solidFill>
              <a:latin typeface="Open Sans"/>
              <a:ea typeface="Open Sans"/>
              <a:cs typeface="Open Sans"/>
              <a:sym typeface="Open Sans"/>
            </a:endParaRPr>
          </a:p>
          <a:p>
            <a:pPr marL="457200" lvl="0" indent="0" algn="l" rtl="0">
              <a:lnSpc>
                <a:spcPct val="115000"/>
              </a:lnSpc>
              <a:spcBef>
                <a:spcPts val="1000"/>
              </a:spcBef>
              <a:spcAft>
                <a:spcPts val="0"/>
              </a:spcAft>
              <a:buNone/>
            </a:pPr>
            <a:endParaRPr sz="1600" b="1">
              <a:solidFill>
                <a:schemeClr val="dk1"/>
              </a:solidFill>
              <a:latin typeface="Open Sans"/>
              <a:ea typeface="Open Sans"/>
              <a:cs typeface="Open Sans"/>
              <a:sym typeface="Open Sans"/>
            </a:endParaRPr>
          </a:p>
          <a:p>
            <a:pPr marL="0" lvl="0" indent="0" algn="l" rtl="0">
              <a:lnSpc>
                <a:spcPct val="115000"/>
              </a:lnSpc>
              <a:spcBef>
                <a:spcPts val="1000"/>
              </a:spcBef>
              <a:spcAft>
                <a:spcPts val="1000"/>
              </a:spcAft>
              <a:buNone/>
            </a:pPr>
            <a:endParaRPr sz="1600">
              <a:solidFill>
                <a:schemeClr val="dk1"/>
              </a:solidFill>
              <a:latin typeface="Open Sans"/>
              <a:ea typeface="Open Sans"/>
              <a:cs typeface="Open Sans"/>
              <a:sym typeface="Open Sans"/>
            </a:endParaRPr>
          </a:p>
        </p:txBody>
      </p:sp>
      <p:pic>
        <p:nvPicPr>
          <p:cNvPr id="123" name="Google Shape;123;p19"/>
          <p:cNvPicPr preferRelativeResize="0"/>
          <p:nvPr/>
        </p:nvPicPr>
        <p:blipFill>
          <a:blip r:embed="rId3">
            <a:alphaModFix/>
          </a:blip>
          <a:stretch>
            <a:fillRect/>
          </a:stretch>
        </p:blipFill>
        <p:spPr>
          <a:xfrm>
            <a:off x="207188" y="173300"/>
            <a:ext cx="3205625" cy="49576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p:nvPr/>
        </p:nvSpPr>
        <p:spPr>
          <a:xfrm>
            <a:off x="-43100" y="-12575"/>
            <a:ext cx="4256400" cy="51435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0"/>
          <p:cNvSpPr txBox="1"/>
          <p:nvPr/>
        </p:nvSpPr>
        <p:spPr>
          <a:xfrm>
            <a:off x="234825" y="113050"/>
            <a:ext cx="38784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b="1">
                <a:solidFill>
                  <a:schemeClr val="lt1"/>
                </a:solidFill>
                <a:latin typeface="Open Sans"/>
                <a:ea typeface="Open Sans"/>
                <a:cs typeface="Open Sans"/>
                <a:sym typeface="Open Sans"/>
              </a:rPr>
              <a:t>A/B TEST </a:t>
            </a:r>
            <a:endParaRPr sz="1900">
              <a:solidFill>
                <a:schemeClr val="lt1"/>
              </a:solidFill>
              <a:latin typeface="Open Sans"/>
              <a:ea typeface="Open Sans"/>
              <a:cs typeface="Open Sans"/>
              <a:sym typeface="Open Sans"/>
            </a:endParaRPr>
          </a:p>
          <a:p>
            <a:pPr marL="0" lvl="0" indent="0" algn="ctr" rtl="0">
              <a:spcBef>
                <a:spcPts val="0"/>
              </a:spcBef>
              <a:spcAft>
                <a:spcPts val="0"/>
              </a:spcAft>
              <a:buNone/>
            </a:pPr>
            <a:r>
              <a:rPr lang="en" sz="1900" u="sng">
                <a:solidFill>
                  <a:schemeClr val="hlink"/>
                </a:solidFill>
                <a:latin typeface="Open Sans"/>
                <a:ea typeface="Open Sans"/>
                <a:cs typeface="Open Sans"/>
                <a:sym typeface="Open Sans"/>
                <a:hlinkClick r:id="rId3"/>
              </a:rPr>
              <a:t>Version A : original page</a:t>
            </a:r>
            <a:endParaRPr sz="1500">
              <a:solidFill>
                <a:schemeClr val="lt1"/>
              </a:solidFill>
              <a:latin typeface="Open Sans"/>
              <a:ea typeface="Open Sans"/>
              <a:cs typeface="Open Sans"/>
              <a:sym typeface="Open Sans"/>
            </a:endParaRPr>
          </a:p>
          <a:p>
            <a:pPr marL="0" lvl="0" indent="0" algn="l" rtl="0">
              <a:spcBef>
                <a:spcPts val="0"/>
              </a:spcBef>
              <a:spcAft>
                <a:spcPts val="0"/>
              </a:spcAft>
              <a:buNone/>
            </a:pPr>
            <a:endParaRPr sz="1200">
              <a:solidFill>
                <a:schemeClr val="lt1"/>
              </a:solidFill>
              <a:latin typeface="Open Sans"/>
              <a:ea typeface="Open Sans"/>
              <a:cs typeface="Open Sans"/>
              <a:sym typeface="Open Sans"/>
            </a:endParaRPr>
          </a:p>
        </p:txBody>
      </p:sp>
      <p:sp>
        <p:nvSpPr>
          <p:cNvPr id="130" name="Google Shape;130;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
        <p:nvSpPr>
          <p:cNvPr id="131" name="Google Shape;131;p20"/>
          <p:cNvSpPr txBox="1"/>
          <p:nvPr/>
        </p:nvSpPr>
        <p:spPr>
          <a:xfrm>
            <a:off x="5094750" y="195750"/>
            <a:ext cx="2952000" cy="55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2"/>
                </a:solidFill>
                <a:latin typeface="Open Sans"/>
                <a:ea typeface="Open Sans"/>
                <a:cs typeface="Open Sans"/>
                <a:sym typeface="Open Sans"/>
              </a:rPr>
              <a:t>Version B - Order switched</a:t>
            </a:r>
            <a:endParaRPr>
              <a:solidFill>
                <a:schemeClr val="dk2"/>
              </a:solidFill>
              <a:latin typeface="Open Sans"/>
              <a:ea typeface="Open Sans"/>
              <a:cs typeface="Open Sans"/>
              <a:sym typeface="Open Sans"/>
            </a:endParaRPr>
          </a:p>
          <a:p>
            <a:pPr marL="0" lvl="0" indent="0" algn="ctr" rtl="0">
              <a:spcBef>
                <a:spcPts val="0"/>
              </a:spcBef>
              <a:spcAft>
                <a:spcPts val="0"/>
              </a:spcAft>
              <a:buNone/>
            </a:pPr>
            <a:r>
              <a:rPr lang="en" u="sng">
                <a:solidFill>
                  <a:schemeClr val="hlink"/>
                </a:solidFill>
                <a:latin typeface="Open Sans"/>
                <a:ea typeface="Open Sans"/>
                <a:cs typeface="Open Sans"/>
                <a:sym typeface="Open Sans"/>
                <a:hlinkClick r:id="rId4"/>
              </a:rPr>
              <a:t>We’re here to help first</a:t>
            </a:r>
            <a:endParaRPr>
              <a:solidFill>
                <a:srgbClr val="AF3C43"/>
              </a:solidFill>
              <a:latin typeface="Open Sans"/>
              <a:ea typeface="Open Sans"/>
              <a:cs typeface="Open Sans"/>
              <a:sym typeface="Open Sans"/>
            </a:endParaRPr>
          </a:p>
          <a:p>
            <a:pPr marL="0" lvl="0" indent="0" algn="l" rtl="0">
              <a:spcBef>
                <a:spcPts val="0"/>
              </a:spcBef>
              <a:spcAft>
                <a:spcPts val="0"/>
              </a:spcAft>
              <a:buNone/>
            </a:pPr>
            <a:endParaRPr>
              <a:solidFill>
                <a:schemeClr val="dk2"/>
              </a:solidFill>
              <a:latin typeface="Open Sans"/>
              <a:ea typeface="Open Sans"/>
              <a:cs typeface="Open Sans"/>
              <a:sym typeface="Open Sans"/>
            </a:endParaRPr>
          </a:p>
          <a:p>
            <a:pPr marL="0" lvl="0" indent="0" algn="l" rtl="0">
              <a:spcBef>
                <a:spcPts val="0"/>
              </a:spcBef>
              <a:spcAft>
                <a:spcPts val="0"/>
              </a:spcAft>
              <a:buNone/>
            </a:pPr>
            <a:endParaRPr>
              <a:solidFill>
                <a:schemeClr val="dk2"/>
              </a:solidFill>
              <a:latin typeface="Open Sans"/>
              <a:ea typeface="Open Sans"/>
              <a:cs typeface="Open Sans"/>
              <a:sym typeface="Open Sans"/>
            </a:endParaRPr>
          </a:p>
          <a:p>
            <a:pPr marL="457200" lvl="0" indent="0" algn="l" rtl="0">
              <a:spcBef>
                <a:spcPts val="0"/>
              </a:spcBef>
              <a:spcAft>
                <a:spcPts val="0"/>
              </a:spcAft>
              <a:buNone/>
            </a:pPr>
            <a:endParaRPr>
              <a:solidFill>
                <a:schemeClr val="dk2"/>
              </a:solidFill>
              <a:latin typeface="Open Sans"/>
              <a:ea typeface="Open Sans"/>
              <a:cs typeface="Open Sans"/>
              <a:sym typeface="Open Sans"/>
            </a:endParaRPr>
          </a:p>
          <a:p>
            <a:pPr marL="0" lvl="0" indent="0" algn="l" rtl="0">
              <a:spcBef>
                <a:spcPts val="0"/>
              </a:spcBef>
              <a:spcAft>
                <a:spcPts val="0"/>
              </a:spcAft>
              <a:buNone/>
            </a:pPr>
            <a:endParaRPr>
              <a:solidFill>
                <a:schemeClr val="dk2"/>
              </a:solidFill>
              <a:latin typeface="Open Sans"/>
              <a:ea typeface="Open Sans"/>
              <a:cs typeface="Open Sans"/>
              <a:sym typeface="Open Sans"/>
            </a:endParaRPr>
          </a:p>
          <a:p>
            <a:pPr marL="0" lvl="0" indent="0" algn="l" rtl="0">
              <a:spcBef>
                <a:spcPts val="0"/>
              </a:spcBef>
              <a:spcAft>
                <a:spcPts val="0"/>
              </a:spcAft>
              <a:buNone/>
            </a:pPr>
            <a:endParaRPr>
              <a:solidFill>
                <a:schemeClr val="dk2"/>
              </a:solidFill>
              <a:latin typeface="Open Sans"/>
              <a:ea typeface="Open Sans"/>
              <a:cs typeface="Open Sans"/>
              <a:sym typeface="Open Sans"/>
            </a:endParaRPr>
          </a:p>
        </p:txBody>
      </p:sp>
      <p:pic>
        <p:nvPicPr>
          <p:cNvPr id="132" name="Google Shape;132;p20"/>
          <p:cNvPicPr preferRelativeResize="0"/>
          <p:nvPr/>
        </p:nvPicPr>
        <p:blipFill>
          <a:blip r:embed="rId5">
            <a:alphaModFix/>
          </a:blip>
          <a:stretch>
            <a:fillRect/>
          </a:stretch>
        </p:blipFill>
        <p:spPr>
          <a:xfrm>
            <a:off x="609150" y="822450"/>
            <a:ext cx="2951900" cy="4565224"/>
          </a:xfrm>
          <a:prstGeom prst="rect">
            <a:avLst/>
          </a:prstGeom>
          <a:noFill/>
          <a:ln>
            <a:noFill/>
          </a:ln>
        </p:spPr>
      </p:pic>
      <p:pic>
        <p:nvPicPr>
          <p:cNvPr id="133" name="Google Shape;133;p20"/>
          <p:cNvPicPr preferRelativeResize="0"/>
          <p:nvPr/>
        </p:nvPicPr>
        <p:blipFill>
          <a:blip r:embed="rId6">
            <a:alphaModFix/>
          </a:blip>
          <a:stretch>
            <a:fillRect/>
          </a:stretch>
        </p:blipFill>
        <p:spPr>
          <a:xfrm>
            <a:off x="5164875" y="774850"/>
            <a:ext cx="2881878" cy="4458551"/>
          </a:xfrm>
          <a:prstGeom prst="rect">
            <a:avLst/>
          </a:prstGeom>
          <a:noFill/>
          <a:ln w="9525" cap="flat" cmpd="sng">
            <a:solidFill>
              <a:schemeClr val="dk2"/>
            </a:solidFill>
            <a:prstDash val="solid"/>
            <a:round/>
            <a:headEnd type="none" w="sm" len="sm"/>
            <a:tailEnd type="none" w="sm" len="sm"/>
          </a:ln>
        </p:spPr>
      </p:pic>
      <p:cxnSp>
        <p:nvCxnSpPr>
          <p:cNvPr id="134" name="Google Shape;134;p20"/>
          <p:cNvCxnSpPr/>
          <p:nvPr/>
        </p:nvCxnSpPr>
        <p:spPr>
          <a:xfrm rot="10800000" flipH="1">
            <a:off x="3598400" y="2297025"/>
            <a:ext cx="1567800" cy="1772700"/>
          </a:xfrm>
          <a:prstGeom prst="straightConnector1">
            <a:avLst/>
          </a:prstGeom>
          <a:noFill/>
          <a:ln w="19050" cap="flat" cmpd="sng">
            <a:solidFill>
              <a:srgbClr val="AF3C43"/>
            </a:solidFill>
            <a:prstDash val="solid"/>
            <a:round/>
            <a:headEnd type="none" w="med" len="med"/>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p:nvPr/>
        </p:nvSpPr>
        <p:spPr>
          <a:xfrm>
            <a:off x="0" y="0"/>
            <a:ext cx="9144000" cy="1155900"/>
          </a:xfrm>
          <a:prstGeom prst="rect">
            <a:avLst/>
          </a:prstGeom>
          <a:solidFill>
            <a:srgbClr val="28416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1"/>
          <p:cNvSpPr txBox="1">
            <a:spLocks noGrp="1"/>
          </p:cNvSpPr>
          <p:nvPr>
            <p:ph type="title"/>
          </p:nvPr>
        </p:nvSpPr>
        <p:spPr>
          <a:xfrm>
            <a:off x="307950" y="194300"/>
            <a:ext cx="849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6909"/>
              <a:buFont typeface="Arial"/>
              <a:buNone/>
            </a:pPr>
            <a:r>
              <a:rPr lang="en" sz="2682" b="1">
                <a:solidFill>
                  <a:schemeClr val="lt1"/>
                </a:solidFill>
                <a:latin typeface="Lato"/>
                <a:ea typeface="Lato"/>
                <a:cs typeface="Lato"/>
                <a:sym typeface="Lato"/>
              </a:rPr>
              <a:t>A/B Test Results</a:t>
            </a:r>
            <a:endParaRPr sz="3622" b="1">
              <a:solidFill>
                <a:schemeClr val="lt1"/>
              </a:solidFill>
              <a:latin typeface="Lato"/>
              <a:ea typeface="Lato"/>
              <a:cs typeface="Lato"/>
              <a:sym typeface="Lato"/>
            </a:endParaRPr>
          </a:p>
        </p:txBody>
      </p:sp>
      <p:sp>
        <p:nvSpPr>
          <p:cNvPr id="141" name="Google Shape;141;p21"/>
          <p:cNvSpPr/>
          <p:nvPr/>
        </p:nvSpPr>
        <p:spPr>
          <a:xfrm>
            <a:off x="411876" y="767004"/>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pic>
        <p:nvPicPr>
          <p:cNvPr id="143" name="Google Shape;143;p21"/>
          <p:cNvPicPr preferRelativeResize="0"/>
          <p:nvPr/>
        </p:nvPicPr>
        <p:blipFill>
          <a:blip r:embed="rId3">
            <a:alphaModFix/>
          </a:blip>
          <a:stretch>
            <a:fillRect/>
          </a:stretch>
        </p:blipFill>
        <p:spPr>
          <a:xfrm>
            <a:off x="307950" y="1246175"/>
            <a:ext cx="2881878" cy="4458551"/>
          </a:xfrm>
          <a:prstGeom prst="rect">
            <a:avLst/>
          </a:prstGeom>
          <a:noFill/>
          <a:ln w="9525" cap="flat" cmpd="sng">
            <a:solidFill>
              <a:schemeClr val="dk2"/>
            </a:solidFill>
            <a:prstDash val="solid"/>
            <a:round/>
            <a:headEnd type="none" w="sm" len="sm"/>
            <a:tailEnd type="none" w="sm" len="sm"/>
          </a:ln>
        </p:spPr>
      </p:pic>
      <p:sp>
        <p:nvSpPr>
          <p:cNvPr id="144" name="Google Shape;144;p21"/>
          <p:cNvSpPr txBox="1"/>
          <p:nvPr/>
        </p:nvSpPr>
        <p:spPr>
          <a:xfrm>
            <a:off x="3383675" y="1322800"/>
            <a:ext cx="54150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dk2"/>
                </a:solidFill>
                <a:latin typeface="Open Sans"/>
                <a:ea typeface="Open Sans"/>
                <a:cs typeface="Open Sans"/>
                <a:sym typeface="Open Sans"/>
              </a:rPr>
              <a:t>Version B - We’re here to help first</a:t>
            </a:r>
            <a:endParaRPr sz="1700">
              <a:solidFill>
                <a:schemeClr val="dk1"/>
              </a:solidFill>
              <a:latin typeface="Open Sans"/>
              <a:ea typeface="Open Sans"/>
              <a:cs typeface="Open Sans"/>
              <a:sym typeface="Open Sans"/>
            </a:endParaRPr>
          </a:p>
          <a:p>
            <a:pPr marL="0" lvl="0" indent="0" algn="l" rtl="0">
              <a:spcBef>
                <a:spcPts val="0"/>
              </a:spcBef>
              <a:spcAft>
                <a:spcPts val="0"/>
              </a:spcAft>
              <a:buNone/>
            </a:pPr>
            <a:endParaRPr>
              <a:solidFill>
                <a:srgbClr val="AF3C43"/>
              </a:solidFill>
              <a:latin typeface="Open Sans"/>
              <a:ea typeface="Open Sans"/>
              <a:cs typeface="Open Sans"/>
              <a:sym typeface="Open Sans"/>
            </a:endParaRPr>
          </a:p>
          <a:p>
            <a:pPr marL="0" lvl="0" indent="0" algn="l" rtl="0">
              <a:spcBef>
                <a:spcPts val="0"/>
              </a:spcBef>
              <a:spcAft>
                <a:spcPts val="0"/>
              </a:spcAft>
              <a:buNone/>
            </a:pPr>
            <a:endParaRPr>
              <a:solidFill>
                <a:srgbClr val="AF3C43"/>
              </a:solidFill>
              <a:latin typeface="Open Sans"/>
              <a:ea typeface="Open Sans"/>
              <a:cs typeface="Open Sans"/>
              <a:sym typeface="Open Sans"/>
            </a:endParaRPr>
          </a:p>
          <a:p>
            <a:pPr marL="0" lvl="0" indent="0" algn="l" rtl="0">
              <a:spcBef>
                <a:spcPts val="0"/>
              </a:spcBef>
              <a:spcAft>
                <a:spcPts val="0"/>
              </a:spcAft>
              <a:buNone/>
            </a:pPr>
            <a:endParaRPr>
              <a:solidFill>
                <a:schemeClr val="dk2"/>
              </a:solidFill>
              <a:latin typeface="Open Sans"/>
              <a:ea typeface="Open Sans"/>
              <a:cs typeface="Open Sans"/>
              <a:sym typeface="Open Sans"/>
            </a:endParaRPr>
          </a:p>
          <a:p>
            <a:pPr marL="0" lvl="0" indent="0" algn="l" rtl="0">
              <a:spcBef>
                <a:spcPts val="0"/>
              </a:spcBef>
              <a:spcAft>
                <a:spcPts val="0"/>
              </a:spcAft>
              <a:buNone/>
            </a:pPr>
            <a:endParaRPr>
              <a:solidFill>
                <a:schemeClr val="dk2"/>
              </a:solidFill>
              <a:latin typeface="Open Sans"/>
              <a:ea typeface="Open Sans"/>
              <a:cs typeface="Open Sans"/>
              <a:sym typeface="Open Sans"/>
            </a:endParaRPr>
          </a:p>
          <a:p>
            <a:pPr marL="457200" lvl="0" indent="0" algn="l" rtl="0">
              <a:spcBef>
                <a:spcPts val="0"/>
              </a:spcBef>
              <a:spcAft>
                <a:spcPts val="0"/>
              </a:spcAft>
              <a:buNone/>
            </a:pPr>
            <a:endParaRPr>
              <a:solidFill>
                <a:schemeClr val="dk2"/>
              </a:solidFill>
              <a:latin typeface="Open Sans"/>
              <a:ea typeface="Open Sans"/>
              <a:cs typeface="Open Sans"/>
              <a:sym typeface="Open Sans"/>
            </a:endParaRPr>
          </a:p>
          <a:p>
            <a:pPr marL="0" lvl="0" indent="0" algn="l" rtl="0">
              <a:spcBef>
                <a:spcPts val="0"/>
              </a:spcBef>
              <a:spcAft>
                <a:spcPts val="0"/>
              </a:spcAft>
              <a:buNone/>
            </a:pPr>
            <a:endParaRPr>
              <a:solidFill>
                <a:schemeClr val="dk2"/>
              </a:solidFill>
              <a:latin typeface="Open Sans"/>
              <a:ea typeface="Open Sans"/>
              <a:cs typeface="Open Sans"/>
              <a:sym typeface="Open Sans"/>
            </a:endParaRPr>
          </a:p>
          <a:p>
            <a:pPr marL="0" lvl="0" indent="0" algn="l" rtl="0">
              <a:spcBef>
                <a:spcPts val="0"/>
              </a:spcBef>
              <a:spcAft>
                <a:spcPts val="0"/>
              </a:spcAft>
              <a:buNone/>
            </a:pPr>
            <a:endParaRPr>
              <a:solidFill>
                <a:schemeClr val="dk2"/>
              </a:solidFill>
              <a:latin typeface="Open Sans"/>
              <a:ea typeface="Open Sans"/>
              <a:cs typeface="Open Sans"/>
              <a:sym typeface="Open Sans"/>
            </a:endParaRPr>
          </a:p>
        </p:txBody>
      </p:sp>
      <p:sp>
        <p:nvSpPr>
          <p:cNvPr id="145" name="Google Shape;145;p21"/>
          <p:cNvSpPr txBox="1"/>
          <p:nvPr/>
        </p:nvSpPr>
        <p:spPr>
          <a:xfrm>
            <a:off x="3506175" y="1840725"/>
            <a:ext cx="4966200" cy="737700"/>
          </a:xfrm>
          <a:prstGeom prst="rect">
            <a:avLst/>
          </a:prstGeom>
          <a:solidFill>
            <a:srgbClr val="D9EAD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2"/>
                </a:solidFill>
              </a:rPr>
              <a:t>Better bounce rate </a:t>
            </a:r>
            <a:r>
              <a:rPr lang="en" sz="1800">
                <a:solidFill>
                  <a:schemeClr val="dk2"/>
                </a:solidFill>
              </a:rPr>
              <a:t>: Reduce by 14% </a:t>
            </a:r>
            <a:endParaRPr sz="1800">
              <a:solidFill>
                <a:schemeClr val="dk2"/>
              </a:solidFill>
            </a:endParaRPr>
          </a:p>
        </p:txBody>
      </p:sp>
      <p:sp>
        <p:nvSpPr>
          <p:cNvPr id="146" name="Google Shape;146;p21"/>
          <p:cNvSpPr txBox="1"/>
          <p:nvPr/>
        </p:nvSpPr>
        <p:spPr>
          <a:xfrm>
            <a:off x="3506175" y="2838825"/>
            <a:ext cx="4966200" cy="737700"/>
          </a:xfrm>
          <a:prstGeom prst="rect">
            <a:avLst/>
          </a:prstGeom>
          <a:solidFill>
            <a:srgbClr val="D9EAD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2"/>
                </a:solidFill>
              </a:rPr>
              <a:t>Better Feedback</a:t>
            </a:r>
            <a:r>
              <a:rPr lang="en" sz="1800">
                <a:solidFill>
                  <a:schemeClr val="dk2"/>
                </a:solidFill>
              </a:rPr>
              <a:t> : Reduce by 74% the negative feedback on the Page Feedback Tool</a:t>
            </a:r>
            <a:endParaRPr sz="1800">
              <a:solidFill>
                <a:schemeClr val="dk2"/>
              </a:solidFill>
            </a:endParaRPr>
          </a:p>
        </p:txBody>
      </p:sp>
      <p:sp>
        <p:nvSpPr>
          <p:cNvPr id="147" name="Google Shape;147;p21"/>
          <p:cNvSpPr txBox="1"/>
          <p:nvPr/>
        </p:nvSpPr>
        <p:spPr>
          <a:xfrm>
            <a:off x="3506175" y="3836925"/>
            <a:ext cx="4966200" cy="737700"/>
          </a:xfrm>
          <a:prstGeom prst="rect">
            <a:avLst/>
          </a:prstGeom>
          <a:solidFill>
            <a:srgbClr val="D9EAD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2"/>
                </a:solidFill>
              </a:rPr>
              <a:t>No negative impact</a:t>
            </a:r>
            <a:r>
              <a:rPr lang="en" sz="1800">
                <a:solidFill>
                  <a:schemeClr val="dk2"/>
                </a:solidFill>
              </a:rPr>
              <a:t> : on number of actions or % engaged visits</a:t>
            </a:r>
            <a:endParaRPr sz="1800">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1714</Words>
  <Application>Microsoft Office PowerPoint</Application>
  <PresentationFormat>On-screen Show (16:9)</PresentationFormat>
  <Paragraphs>307</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Open Sans</vt:lpstr>
      <vt:lpstr>Arial</vt:lpstr>
      <vt:lpstr>Calibri</vt:lpstr>
      <vt:lpstr>Lato</vt:lpstr>
      <vt:lpstr>Roboto</vt:lpstr>
      <vt:lpstr>Simple Light</vt:lpstr>
      <vt:lpstr>Climate action awareness advertising campaign 23-24</vt:lpstr>
      <vt:lpstr>Context</vt:lpstr>
      <vt:lpstr>Focus #1 : what the individuals can do</vt:lpstr>
      <vt:lpstr>Focus #2 : How the government can help</vt:lpstr>
      <vt:lpstr>What visitors are interested in</vt:lpstr>
      <vt:lpstr>What visitors are saying in the Page Feedback Tool </vt:lpstr>
      <vt:lpstr>PowerPoint Presentation</vt:lpstr>
      <vt:lpstr>PowerPoint Presentation</vt:lpstr>
      <vt:lpstr>A/B Test Results</vt:lpstr>
      <vt:lpstr>More information</vt:lpstr>
      <vt:lpstr>A/B test and data numbers</vt:lpstr>
      <vt:lpstr>A/B test results - details</vt:lpstr>
      <vt:lpstr>Raising the bar page: What visitors are interested in</vt:lpstr>
      <vt:lpstr>Take action page: What visitors are interested in</vt:lpstr>
      <vt:lpstr>Campagne publicitaire de sensibilisation à l'action climatique 23-24</vt:lpstr>
      <vt:lpstr>Mise en contexte</vt:lpstr>
      <vt:lpstr>Axe #1 : ce que les individus peuvent faire</vt:lpstr>
      <vt:lpstr>Axe #2 : Comment le gouvernement peut aider</vt:lpstr>
      <vt:lpstr>Ce qui intéresse les visiteurs</vt:lpstr>
      <vt:lpstr>Ce que disent les visiteurs dans l’outil de rétroaction sur la page </vt:lpstr>
      <vt:lpstr>PowerPoint Presentation</vt:lpstr>
      <vt:lpstr>PowerPoint Presentation</vt:lpstr>
      <vt:lpstr>Résultats du test A/B</vt:lpstr>
      <vt:lpstr>Pour plus d’informations</vt:lpstr>
      <vt:lpstr>Test A/B et données</vt:lpstr>
      <vt:lpstr>Résultats détaillés du test A/B</vt:lpstr>
      <vt:lpstr>Page Raising the bar: Ce qui intéresse les visiteurs</vt:lpstr>
      <vt:lpstr>Page Take action: Ce qui intéresse les visiteurs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Rob Boudreau</cp:lastModifiedBy>
  <cp:revision>1</cp:revision>
  <dcterms:modified xsi:type="dcterms:W3CDTF">2024-06-10T19:53:27Z</dcterms:modified>
</cp:coreProperties>
</file>