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0" r:id="rId3"/>
    <p:sldId id="282" r:id="rId4"/>
    <p:sldId id="288" r:id="rId5"/>
    <p:sldId id="287" r:id="rId6"/>
    <p:sldId id="290" r:id="rId7"/>
    <p:sldId id="291" r:id="rId8"/>
    <p:sldId id="292" r:id="rId9"/>
    <p:sldId id="281" r:id="rId10"/>
    <p:sldId id="289"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E6814F-44DB-F820-5DA3-70E1789C7573}" name="Sylvie Laliberté" initials="SL" userId="S::sylvie.laliberte@Cfp-psc.gc.ca::a39159bf-d0a4-44c4-8ea3-e9609b729c2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7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5429" autoAdjust="0"/>
  </p:normalViewPr>
  <p:slideViewPr>
    <p:cSldViewPr snapToGrid="0">
      <p:cViewPr varScale="1">
        <p:scale>
          <a:sx n="97" d="100"/>
          <a:sy n="97" d="100"/>
        </p:scale>
        <p:origin x="312" y="15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FB86AC-61EF-46EA-98FD-DA3D7D22E3F6}" type="datetimeFigureOut">
              <a:rPr lang="en-CA" smtClean="0"/>
              <a:t>2024-08-15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27AB33-2C3D-4A59-AF62-574391AD669B}" type="slidenum">
              <a:rPr lang="en-CA" smtClean="0"/>
              <a:t>‹#›</a:t>
            </a:fld>
            <a:endParaRPr lang="en-CA"/>
          </a:p>
        </p:txBody>
      </p:sp>
    </p:spTree>
    <p:extLst>
      <p:ext uri="{BB962C8B-B14F-4D97-AF65-F5344CB8AC3E}">
        <p14:creationId xmlns:p14="http://schemas.microsoft.com/office/powerpoint/2010/main" val="1737324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1</a:t>
            </a:fld>
            <a:endParaRPr lang="en-CA" dirty="0"/>
          </a:p>
        </p:txBody>
      </p:sp>
    </p:spTree>
    <p:extLst>
      <p:ext uri="{BB962C8B-B14F-4D97-AF65-F5344CB8AC3E}">
        <p14:creationId xmlns:p14="http://schemas.microsoft.com/office/powerpoint/2010/main" val="1494426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26527A51-F9FD-4D9E-B420-126C00800768}" type="slidenum">
              <a:rPr lang="en-CA" smtClean="0"/>
              <a:t>11</a:t>
            </a:fld>
            <a:endParaRPr lang="en-CA"/>
          </a:p>
        </p:txBody>
      </p:sp>
    </p:spTree>
    <p:extLst>
      <p:ext uri="{BB962C8B-B14F-4D97-AF65-F5344CB8AC3E}">
        <p14:creationId xmlns:p14="http://schemas.microsoft.com/office/powerpoint/2010/main" val="2443582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2</a:t>
            </a:fld>
            <a:endParaRPr lang="en-CA" dirty="0"/>
          </a:p>
        </p:txBody>
      </p:sp>
    </p:spTree>
    <p:extLst>
      <p:ext uri="{BB962C8B-B14F-4D97-AF65-F5344CB8AC3E}">
        <p14:creationId xmlns:p14="http://schemas.microsoft.com/office/powerpoint/2010/main" val="115409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3</a:t>
            </a:fld>
            <a:endParaRPr lang="en-CA" dirty="0"/>
          </a:p>
        </p:txBody>
      </p:sp>
    </p:spTree>
    <p:extLst>
      <p:ext uri="{BB962C8B-B14F-4D97-AF65-F5344CB8AC3E}">
        <p14:creationId xmlns:p14="http://schemas.microsoft.com/office/powerpoint/2010/main" val="2050077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4</a:t>
            </a:fld>
            <a:endParaRPr lang="en-CA" dirty="0"/>
          </a:p>
        </p:txBody>
      </p:sp>
    </p:spTree>
    <p:extLst>
      <p:ext uri="{BB962C8B-B14F-4D97-AF65-F5344CB8AC3E}">
        <p14:creationId xmlns:p14="http://schemas.microsoft.com/office/powerpoint/2010/main" val="458535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5</a:t>
            </a:fld>
            <a:endParaRPr lang="en-CA" dirty="0"/>
          </a:p>
        </p:txBody>
      </p:sp>
    </p:spTree>
    <p:extLst>
      <p:ext uri="{BB962C8B-B14F-4D97-AF65-F5344CB8AC3E}">
        <p14:creationId xmlns:p14="http://schemas.microsoft.com/office/powerpoint/2010/main" val="1563010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6</a:t>
            </a:fld>
            <a:endParaRPr lang="en-CA" dirty="0"/>
          </a:p>
        </p:txBody>
      </p:sp>
    </p:spTree>
    <p:extLst>
      <p:ext uri="{BB962C8B-B14F-4D97-AF65-F5344CB8AC3E}">
        <p14:creationId xmlns:p14="http://schemas.microsoft.com/office/powerpoint/2010/main" val="565534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7</a:t>
            </a:fld>
            <a:endParaRPr lang="en-CA" dirty="0"/>
          </a:p>
        </p:txBody>
      </p:sp>
    </p:spTree>
    <p:extLst>
      <p:ext uri="{BB962C8B-B14F-4D97-AF65-F5344CB8AC3E}">
        <p14:creationId xmlns:p14="http://schemas.microsoft.com/office/powerpoint/2010/main" val="3599835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8</a:t>
            </a:fld>
            <a:endParaRPr lang="en-CA" dirty="0"/>
          </a:p>
        </p:txBody>
      </p:sp>
    </p:spTree>
    <p:extLst>
      <p:ext uri="{BB962C8B-B14F-4D97-AF65-F5344CB8AC3E}">
        <p14:creationId xmlns:p14="http://schemas.microsoft.com/office/powerpoint/2010/main" val="465752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10</a:t>
            </a:fld>
            <a:endParaRPr lang="en-CA" dirty="0"/>
          </a:p>
        </p:txBody>
      </p:sp>
    </p:spTree>
    <p:extLst>
      <p:ext uri="{BB962C8B-B14F-4D97-AF65-F5344CB8AC3E}">
        <p14:creationId xmlns:p14="http://schemas.microsoft.com/office/powerpoint/2010/main" val="16041846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ge couverture - FR">
    <p:spTree>
      <p:nvGrpSpPr>
        <p:cNvPr id="1" name=""/>
        <p:cNvGrpSpPr/>
        <p:nvPr/>
      </p:nvGrpSpPr>
      <p:grpSpPr>
        <a:xfrm>
          <a:off x="0" y="0"/>
          <a:ext cx="0" cy="0"/>
          <a:chOff x="0" y="0"/>
          <a:chExt cx="0" cy="0"/>
        </a:xfrm>
      </p:grpSpPr>
      <p:sp>
        <p:nvSpPr>
          <p:cNvPr id="2" name="Title 1"/>
          <p:cNvSpPr>
            <a:spLocks noGrp="1"/>
          </p:cNvSpPr>
          <p:nvPr>
            <p:ph type="ctrTitle"/>
          </p:nvPr>
        </p:nvSpPr>
        <p:spPr>
          <a:xfrm>
            <a:off x="1247775" y="1122363"/>
            <a:ext cx="10297766" cy="2387600"/>
          </a:xfrm>
        </p:spPr>
        <p:txBody>
          <a:bodyPr anchor="t"/>
          <a:lstStyle>
            <a:lvl1pPr algn="l">
              <a:defRPr sz="6000"/>
            </a:lvl1pPr>
          </a:lstStyle>
          <a:p>
            <a:r>
              <a:rPr lang="en-US"/>
              <a:t>Click to edit Master title style</a:t>
            </a:r>
            <a:endParaRPr lang="en-CA"/>
          </a:p>
        </p:txBody>
      </p:sp>
      <p:sp>
        <p:nvSpPr>
          <p:cNvPr id="3" name="Subtitle 2"/>
          <p:cNvSpPr>
            <a:spLocks noGrp="1"/>
          </p:cNvSpPr>
          <p:nvPr>
            <p:ph type="subTitle" idx="1"/>
          </p:nvPr>
        </p:nvSpPr>
        <p:spPr>
          <a:xfrm>
            <a:off x="1247775" y="3582988"/>
            <a:ext cx="6362700" cy="13890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018817"/>
            <a:ext cx="12200592" cy="2848708"/>
          </a:xfrm>
          <a:prstGeom prst="rect">
            <a:avLst/>
          </a:prstGeom>
        </p:spPr>
      </p:pic>
      <p:pic>
        <p:nvPicPr>
          <p:cNvPr id="8" name="Picture 7" descr="Bannière avec la signature en français de la Commission de la fonction publique du Canada à gauche et le mot-symbole Canada à droite / Banner with the Public Service Commission of Canada's French signature on the left and the Canada wordmark on the right "/>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6458" y="376654"/>
            <a:ext cx="10899083" cy="360097"/>
          </a:xfrm>
          <a:prstGeom prst="rect">
            <a:avLst/>
          </a:prstGeom>
        </p:spPr>
      </p:pic>
    </p:spTree>
    <p:extLst>
      <p:ext uri="{BB962C8B-B14F-4D97-AF65-F5344CB8AC3E}">
        <p14:creationId xmlns:p14="http://schemas.microsoft.com/office/powerpoint/2010/main" val="297464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40B101-5F2A-4A1B-B125-8F7A618A4CD7}" type="datetimeFigureOut">
              <a:rPr lang="en-CA" smtClean="0"/>
              <a:t>2024-08-15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59962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2024-08-15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199041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2024-08-15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244873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Cover-Page-EN">
    <p:spTree>
      <p:nvGrpSpPr>
        <p:cNvPr id="1" name=""/>
        <p:cNvGrpSpPr/>
        <p:nvPr/>
      </p:nvGrpSpPr>
      <p:grpSpPr>
        <a:xfrm>
          <a:off x="0" y="0"/>
          <a:ext cx="0" cy="0"/>
          <a:chOff x="0" y="0"/>
          <a:chExt cx="0" cy="0"/>
        </a:xfrm>
      </p:grpSpPr>
      <p:sp>
        <p:nvSpPr>
          <p:cNvPr id="2" name="Title 1"/>
          <p:cNvSpPr>
            <a:spLocks noGrp="1"/>
          </p:cNvSpPr>
          <p:nvPr>
            <p:ph type="ctrTitle"/>
          </p:nvPr>
        </p:nvSpPr>
        <p:spPr>
          <a:xfrm>
            <a:off x="1247775" y="1122363"/>
            <a:ext cx="10297766" cy="2387600"/>
          </a:xfrm>
        </p:spPr>
        <p:txBody>
          <a:bodyPr anchor="t"/>
          <a:lstStyle>
            <a:lvl1pPr algn="l">
              <a:defRPr sz="6000"/>
            </a:lvl1pPr>
          </a:lstStyle>
          <a:p>
            <a:r>
              <a:rPr lang="en-US"/>
              <a:t>Click to edit Master title style</a:t>
            </a:r>
            <a:endParaRPr lang="en-CA"/>
          </a:p>
        </p:txBody>
      </p:sp>
      <p:sp>
        <p:nvSpPr>
          <p:cNvPr id="3" name="Subtitle 2"/>
          <p:cNvSpPr>
            <a:spLocks noGrp="1"/>
          </p:cNvSpPr>
          <p:nvPr>
            <p:ph type="subTitle" idx="1"/>
          </p:nvPr>
        </p:nvSpPr>
        <p:spPr>
          <a:xfrm>
            <a:off x="1247775" y="3582988"/>
            <a:ext cx="6362700" cy="13890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018817"/>
            <a:ext cx="12200592" cy="2848708"/>
          </a:xfrm>
          <a:prstGeom prst="rect">
            <a:avLst/>
          </a:prstGeom>
        </p:spPr>
      </p:pic>
      <p:pic>
        <p:nvPicPr>
          <p:cNvPr id="8" name="Picture 7" descr="Bannière avec la signature en anglais de la Commission de la fonction publique du Canada à gauche et le mot-symbole Canada à droite / Banner with the Public Service Commission of Canada's English signature on the left and the Canada wordmark on the right "/>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6458" y="377509"/>
            <a:ext cx="10899083" cy="358387"/>
          </a:xfrm>
          <a:prstGeom prst="rect">
            <a:avLst/>
          </a:prstGeom>
        </p:spPr>
      </p:pic>
    </p:spTree>
    <p:extLst>
      <p:ext uri="{BB962C8B-B14F-4D97-AF65-F5344CB8AC3E}">
        <p14:creationId xmlns:p14="http://schemas.microsoft.com/office/powerpoint/2010/main" val="2212856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lvl1pPr marL="0" indent="0">
              <a:lnSpc>
                <a:spcPct val="100000"/>
              </a:lnSpc>
              <a:buNone/>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2024-08-15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59704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671513"/>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35512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40B101-5F2A-4A1B-B125-8F7A618A4CD7}" type="datetimeFigureOut">
              <a:rPr lang="en-CA" smtClean="0"/>
              <a:t>2024-08-15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573481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106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106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D140B101-5F2A-4A1B-B125-8F7A618A4CD7}" type="datetimeFigureOut">
              <a:rPr lang="en-CA" smtClean="0"/>
              <a:t>2024-08-15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10782300" y="6418263"/>
            <a:ext cx="1219200" cy="365125"/>
          </a:xfrm>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86506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427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427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D140B101-5F2A-4A1B-B125-8F7A618A4CD7}" type="datetimeFigureOut">
              <a:rPr lang="en-CA" smtClean="0"/>
              <a:t>2024-08-15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33862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D140B101-5F2A-4A1B-B125-8F7A618A4CD7}" type="datetimeFigureOut">
              <a:rPr lang="en-CA" smtClean="0"/>
              <a:t>2024-08-15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07778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B101-5F2A-4A1B-B125-8F7A618A4CD7}" type="datetimeFigureOut">
              <a:rPr lang="en-CA" smtClean="0"/>
              <a:t>2024-08-15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80094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40B101-5F2A-4A1B-B125-8F7A618A4CD7}" type="datetimeFigureOut">
              <a:rPr lang="en-CA" smtClean="0"/>
              <a:t>2024-08-15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666506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1068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593248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B101-5F2A-4A1B-B125-8F7A618A4CD7}" type="datetimeFigureOut">
              <a:rPr lang="en-CA" smtClean="0"/>
              <a:t>2024-08-15</a:t>
            </a:fld>
            <a:endParaRPr lang="en-CA"/>
          </a:p>
        </p:txBody>
      </p:sp>
      <p:sp>
        <p:nvSpPr>
          <p:cNvPr id="5" name="Footer Placeholder 4"/>
          <p:cNvSpPr>
            <a:spLocks noGrp="1"/>
          </p:cNvSpPr>
          <p:nvPr>
            <p:ph type="ftr" sz="quarter" idx="3"/>
          </p:nvPr>
        </p:nvSpPr>
        <p:spPr>
          <a:xfrm>
            <a:off x="4038600" y="593248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778" y="6025960"/>
            <a:ext cx="12194778" cy="832040"/>
          </a:xfrm>
          <a:prstGeom prst="rect">
            <a:avLst/>
          </a:prstGeom>
        </p:spPr>
      </p:pic>
      <p:sp>
        <p:nvSpPr>
          <p:cNvPr id="6" name="Slide Number Placeholder 5"/>
          <p:cNvSpPr>
            <a:spLocks noGrp="1"/>
          </p:cNvSpPr>
          <p:nvPr>
            <p:ph type="sldNum" sz="quarter" idx="4"/>
          </p:nvPr>
        </p:nvSpPr>
        <p:spPr>
          <a:xfrm>
            <a:off x="10801350" y="6418263"/>
            <a:ext cx="12001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7B19F-562E-4687-915F-44F4066EA527}" type="slidenum">
              <a:rPr lang="en-CA" smtClean="0"/>
              <a:t>‹#›</a:t>
            </a:fld>
            <a:endParaRPr lang="en-CA"/>
          </a:p>
        </p:txBody>
      </p:sp>
    </p:spTree>
    <p:extLst>
      <p:ext uri="{BB962C8B-B14F-4D97-AF65-F5344CB8AC3E}">
        <p14:creationId xmlns:p14="http://schemas.microsoft.com/office/powerpoint/2010/main" val="846385033"/>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cfp.psh-prog-pwd.psc@cfp-psc.gc.ca"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www.canada.ca/en/public-service-commission/services/appointment-framework/student-bridging.html"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C71393-32E8-41B2-841C-F4B475721282}"/>
              </a:ext>
            </a:extLst>
          </p:cNvPr>
          <p:cNvSpPr>
            <a:spLocks noGrp="1"/>
          </p:cNvSpPr>
          <p:nvPr>
            <p:ph type="ctrTitle"/>
          </p:nvPr>
        </p:nvSpPr>
        <p:spPr>
          <a:xfrm>
            <a:off x="215937" y="895302"/>
            <a:ext cx="11002669" cy="3843845"/>
          </a:xfrm>
        </p:spPr>
        <p:txBody>
          <a:bodyPr>
            <a:normAutofit/>
          </a:bodyPr>
          <a:lstStyle/>
          <a:p>
            <a:br>
              <a:rPr lang="en-CA" sz="4000" b="1" dirty="0"/>
            </a:br>
            <a:r>
              <a:rPr lang="en-CA" sz="4000" b="1" dirty="0">
                <a:solidFill>
                  <a:schemeClr val="accent3"/>
                </a:solidFill>
              </a:rPr>
              <a:t>EOSD Summer Closing Event</a:t>
            </a:r>
            <a:br>
              <a:rPr lang="en-CA" b="1" dirty="0"/>
            </a:br>
            <a:br>
              <a:rPr lang="en-CA" sz="3000" dirty="0"/>
            </a:br>
            <a:br>
              <a:rPr lang="en-CA" sz="2000" dirty="0"/>
            </a:br>
            <a:r>
              <a:rPr lang="en-CA" sz="2200" b="1" dirty="0">
                <a:solidFill>
                  <a:schemeClr val="accent3"/>
                </a:solidFill>
              </a:rPr>
              <a:t>Employment Opportunity for Students with Disabilities (EOSD)</a:t>
            </a:r>
            <a:endParaRPr lang="fr-CA" sz="3000" dirty="0">
              <a:solidFill>
                <a:schemeClr val="accent3"/>
              </a:solidFill>
            </a:endParaRPr>
          </a:p>
        </p:txBody>
      </p:sp>
      <p:sp>
        <p:nvSpPr>
          <p:cNvPr id="9" name="Subtitle 8">
            <a:extLst>
              <a:ext uri="{FF2B5EF4-FFF2-40B4-BE49-F238E27FC236}">
                <a16:creationId xmlns:a16="http://schemas.microsoft.com/office/drawing/2014/main" id="{325CD1E0-E51A-47C7-AA21-4635048A1273}"/>
              </a:ext>
            </a:extLst>
          </p:cNvPr>
          <p:cNvSpPr>
            <a:spLocks noGrp="1"/>
          </p:cNvSpPr>
          <p:nvPr>
            <p:ph type="subTitle" idx="1"/>
          </p:nvPr>
        </p:nvSpPr>
        <p:spPr>
          <a:xfrm>
            <a:off x="8346332" y="6341568"/>
            <a:ext cx="3720297" cy="516432"/>
          </a:xfrm>
        </p:spPr>
        <p:txBody>
          <a:bodyPr>
            <a:normAutofit/>
          </a:bodyPr>
          <a:lstStyle/>
          <a:p>
            <a:pPr algn="r"/>
            <a:r>
              <a:rPr lang="fr-CA" sz="2200" b="1" dirty="0">
                <a:solidFill>
                  <a:schemeClr val="accent3"/>
                </a:solidFill>
              </a:rPr>
              <a:t>August 21, 2024</a:t>
            </a:r>
          </a:p>
        </p:txBody>
      </p:sp>
    </p:spTree>
    <p:extLst>
      <p:ext uri="{BB962C8B-B14F-4D97-AF65-F5344CB8AC3E}">
        <p14:creationId xmlns:p14="http://schemas.microsoft.com/office/powerpoint/2010/main" val="2811539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4632694" y="626319"/>
            <a:ext cx="2926611" cy="10376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Contact Us!</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3544584" y="2062096"/>
            <a:ext cx="4803003" cy="222607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CA" sz="2400" dirty="0"/>
              <a:t>Have questions, comments, or ideas to share?</a:t>
            </a:r>
          </a:p>
          <a:p>
            <a:pPr algn="ctr"/>
            <a:endParaRPr lang="en-CA" sz="2400" dirty="0"/>
          </a:p>
          <a:p>
            <a:pPr algn="ctr"/>
            <a:r>
              <a:rPr lang="en-CA" sz="2400" dirty="0"/>
              <a:t>Contact us at the email below:</a:t>
            </a:r>
          </a:p>
        </p:txBody>
      </p:sp>
      <p:sp>
        <p:nvSpPr>
          <p:cNvPr id="3" name="TextBox 2">
            <a:extLst>
              <a:ext uri="{FF2B5EF4-FFF2-40B4-BE49-F238E27FC236}">
                <a16:creationId xmlns:a16="http://schemas.microsoft.com/office/drawing/2014/main" id="{48B6C702-F538-620A-297E-77412DE19353}"/>
              </a:ext>
            </a:extLst>
          </p:cNvPr>
          <p:cNvSpPr txBox="1"/>
          <p:nvPr/>
        </p:nvSpPr>
        <p:spPr>
          <a:xfrm>
            <a:off x="2041057" y="4686300"/>
            <a:ext cx="9268691" cy="707886"/>
          </a:xfrm>
          <a:prstGeom prst="rect">
            <a:avLst/>
          </a:prstGeom>
          <a:noFill/>
        </p:spPr>
        <p:txBody>
          <a:bodyPr wrap="square" rtlCol="0">
            <a:spAutoFit/>
          </a:bodyPr>
          <a:lstStyle/>
          <a:p>
            <a:r>
              <a:rPr lang="en-US" sz="4000" b="1" dirty="0">
                <a:solidFill>
                  <a:schemeClr val="accent5">
                    <a:lumMod val="75000"/>
                  </a:schemeClr>
                </a:solidFill>
                <a:hlinkClick r:id="rId3">
                  <a:extLst>
                    <a:ext uri="{A12FA001-AC4F-418D-AE19-62706E023703}">
                      <ahyp:hlinkClr xmlns:ahyp="http://schemas.microsoft.com/office/drawing/2018/hyperlinkcolor" val="tx"/>
                    </a:ext>
                  </a:extLst>
                </a:hlinkClick>
              </a:rPr>
              <a:t>cfp.psh-prog-pwd.psc@cfp-psc.gc.ca</a:t>
            </a:r>
            <a:endParaRPr lang="en-US" sz="4000" b="1" dirty="0">
              <a:solidFill>
                <a:schemeClr val="accent5">
                  <a:lumMod val="75000"/>
                </a:schemeClr>
              </a:solidFill>
            </a:endParaRPr>
          </a:p>
        </p:txBody>
      </p:sp>
    </p:spTree>
    <p:extLst>
      <p:ext uri="{BB962C8B-B14F-4D97-AF65-F5344CB8AC3E}">
        <p14:creationId xmlns:p14="http://schemas.microsoft.com/office/powerpoint/2010/main" val="3568226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636FBBE7-B23F-41DA-8741-13389066DA17}"/>
              </a:ext>
            </a:extLst>
          </p:cNvPr>
          <p:cNvSpPr>
            <a:spLocks noGrp="1"/>
          </p:cNvSpPr>
          <p:nvPr>
            <p:ph type="ctrTitle"/>
          </p:nvPr>
        </p:nvSpPr>
        <p:spPr>
          <a:xfrm>
            <a:off x="947117" y="1041400"/>
            <a:ext cx="10297766" cy="2387600"/>
          </a:xfrm>
        </p:spPr>
        <p:txBody>
          <a:bodyPr vert="horz" lIns="91440" tIns="45720" rIns="91440" bIns="45720" rtlCol="0" anchor="t">
            <a:normAutofit fontScale="90000"/>
          </a:bodyPr>
          <a:lstStyle/>
          <a:p>
            <a:pPr marL="0" indent="0" algn="ctr">
              <a:buNone/>
            </a:pPr>
            <a:r>
              <a:rPr lang="en-US" sz="4400" dirty="0"/>
              <a:t>Thank you  / Merci / </a:t>
            </a:r>
            <a:r>
              <a:rPr lang="en-US" sz="4400" dirty="0" err="1"/>
              <a:t>Ekosani</a:t>
            </a:r>
            <a:r>
              <a:rPr lang="en-US" sz="4400" dirty="0"/>
              <a:t> / Miigwech / Meegwetch / </a:t>
            </a:r>
            <a:r>
              <a:rPr lang="en-US" sz="4400" dirty="0" err="1"/>
              <a:t>Niá:wen</a:t>
            </a:r>
            <a:r>
              <a:rPr lang="en-US" sz="4400" dirty="0"/>
              <a:t> / </a:t>
            </a:r>
            <a:r>
              <a:rPr lang="en-US" sz="4400" dirty="0" err="1"/>
              <a:t>Mahseecho</a:t>
            </a:r>
            <a:r>
              <a:rPr lang="en-US" sz="4400" dirty="0"/>
              <a:t> / </a:t>
            </a:r>
            <a:r>
              <a:rPr lang="en-US" sz="4400" dirty="0" err="1"/>
              <a:t>Mutna</a:t>
            </a:r>
            <a:r>
              <a:rPr lang="en-US" sz="4400" dirty="0"/>
              <a:t> / </a:t>
            </a:r>
            <a:r>
              <a:rPr lang="en-US" sz="4400" dirty="0" err="1"/>
              <a:t>Wopida</a:t>
            </a:r>
            <a:r>
              <a:rPr lang="en-US" sz="4400" dirty="0"/>
              <a:t> / </a:t>
            </a:r>
            <a:r>
              <a:rPr lang="en-US" sz="4400" dirty="0" err="1"/>
              <a:t>Hei</a:t>
            </a:r>
            <a:r>
              <a:rPr lang="en-US" sz="4400" dirty="0"/>
              <a:t> </a:t>
            </a:r>
            <a:r>
              <a:rPr lang="en-US" sz="4400" dirty="0" err="1"/>
              <a:t>Hei</a:t>
            </a:r>
            <a:r>
              <a:rPr lang="en-US" sz="4400" dirty="0"/>
              <a:t> / Marci Cho /  </a:t>
            </a:r>
            <a:r>
              <a:rPr lang="en-US" sz="4400" dirty="0" err="1"/>
              <a:t>ᖁᐊᓇᖅᑯᑎᑦ</a:t>
            </a:r>
            <a:r>
              <a:rPr lang="en-US" sz="4400" dirty="0"/>
              <a:t> / </a:t>
            </a:r>
            <a:r>
              <a:rPr lang="en-US" sz="4400" dirty="0" err="1"/>
              <a:t>Quanaqqutit</a:t>
            </a:r>
            <a:r>
              <a:rPr lang="en-US" sz="4400" dirty="0"/>
              <a:t> / </a:t>
            </a:r>
            <a:r>
              <a:rPr lang="en-US" sz="4400" dirty="0" err="1"/>
              <a:t>ᓇᑯᕐᒦᒃ</a:t>
            </a:r>
            <a:r>
              <a:rPr lang="en-US" sz="4400" dirty="0"/>
              <a:t> (</a:t>
            </a:r>
            <a:r>
              <a:rPr lang="en-US" sz="4400" dirty="0" err="1"/>
              <a:t>Nakurmik</a:t>
            </a:r>
            <a:r>
              <a:rPr lang="en-US" sz="4400" dirty="0"/>
              <a:t>) / </a:t>
            </a:r>
            <a:r>
              <a:rPr lang="en-US" sz="4400" dirty="0" err="1"/>
              <a:t>Qujannamiik</a:t>
            </a:r>
            <a:r>
              <a:rPr lang="en-US" sz="4400" dirty="0"/>
              <a:t> / </a:t>
            </a:r>
            <a:r>
              <a:rPr lang="en-US" sz="4400" dirty="0" err="1"/>
              <a:t>Qujanaq</a:t>
            </a:r>
            <a:r>
              <a:rPr lang="en-US" sz="4400" dirty="0"/>
              <a:t> / </a:t>
            </a:r>
            <a:r>
              <a:rPr lang="en-US" sz="4400" dirty="0" err="1"/>
              <a:t>Kukwstsétsemc</a:t>
            </a:r>
            <a:r>
              <a:rPr lang="en-US" sz="4400" dirty="0"/>
              <a:t> / </a:t>
            </a:r>
            <a:r>
              <a:rPr lang="en-US" sz="4400" dirty="0" err="1"/>
              <a:t>Woliwon</a:t>
            </a:r>
            <a:r>
              <a:rPr lang="en-US" sz="4400" dirty="0"/>
              <a:t> / </a:t>
            </a:r>
            <a:r>
              <a:rPr lang="en-US" sz="4400" dirty="0" err="1"/>
              <a:t>Woliwun</a:t>
            </a:r>
            <a:r>
              <a:rPr lang="en-US" sz="4400" dirty="0"/>
              <a:t> / </a:t>
            </a:r>
            <a:r>
              <a:rPr lang="en-US" sz="4400" dirty="0" err="1"/>
              <a:t>Wela’lin</a:t>
            </a:r>
            <a:endParaRPr lang="en-US" sz="4400" dirty="0"/>
          </a:p>
        </p:txBody>
      </p:sp>
      <p:sp>
        <p:nvSpPr>
          <p:cNvPr id="2" name="Slide Number Placeholder 1" hidden="1"/>
          <p:cNvSpPr>
            <a:spLocks noGrp="1"/>
          </p:cNvSpPr>
          <p:nvPr>
            <p:ph type="sldNum" sz="quarter" idx="4294967295"/>
          </p:nvPr>
        </p:nvSpPr>
        <p:spPr>
          <a:xfrm>
            <a:off x="10801350" y="6418263"/>
            <a:ext cx="1200150" cy="365125"/>
          </a:xfrm>
        </p:spPr>
        <p:txBody>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C9E7B19F-562E-4687-915F-44F4066EA527}" type="slidenum">
              <a:rPr kumimoji="0" lang="en-CA" sz="1200" b="0" i="0" u="none" strike="noStrike" kern="1200" cap="none" spc="0" normalizeH="0" baseline="0" noProof="0" smtClean="0">
                <a:ln>
                  <a:noFill/>
                </a:ln>
                <a:solidFill>
                  <a:srgbClr val="54575A">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CA" sz="1200" b="0" i="0" u="none" strike="noStrike" kern="1200" cap="none" spc="0" normalizeH="0" baseline="0" noProof="0">
              <a:ln>
                <a:noFill/>
              </a:ln>
              <a:solidFill>
                <a:srgbClr val="54575A">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410281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416326" y="102087"/>
            <a:ext cx="5026915"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Land Acknowledgement</a:t>
            </a:r>
          </a:p>
        </p:txBody>
      </p:sp>
      <p:sp>
        <p:nvSpPr>
          <p:cNvPr id="3" name="Content Placeholder 2">
            <a:extLst>
              <a:ext uri="{FF2B5EF4-FFF2-40B4-BE49-F238E27FC236}">
                <a16:creationId xmlns:a16="http://schemas.microsoft.com/office/drawing/2014/main" id="{BAA31434-3536-4D98-8160-DEA7A7803F7E}"/>
              </a:ext>
            </a:extLst>
          </p:cNvPr>
          <p:cNvSpPr>
            <a:spLocks noGrp="1"/>
          </p:cNvSpPr>
          <p:nvPr>
            <p:ph sz="half" idx="1"/>
          </p:nvPr>
        </p:nvSpPr>
        <p:spPr>
          <a:xfrm>
            <a:off x="3416326" y="1427650"/>
            <a:ext cx="5359348" cy="4411704"/>
          </a:xfrm>
        </p:spPr>
        <p:txBody>
          <a:bodyPr>
            <a:noAutofit/>
          </a:bodyPr>
          <a:lstStyle/>
          <a:p>
            <a:r>
              <a:rPr lang="en-CA" sz="2400" dirty="0"/>
              <a:t>Take time to develop our own personal approach and understanding of what these territorial acknowledgements mean to us and be intentional about connecting them to our own participation in systemic change. </a:t>
            </a:r>
          </a:p>
          <a:p>
            <a:r>
              <a:rPr lang="en-CA" sz="2400" dirty="0"/>
              <a:t>We encourage you to use this time to do some personal reflection on your own relationship with the traditional indigenous territory where you work and live. </a:t>
            </a:r>
          </a:p>
          <a:p>
            <a:endParaRPr lang="en-CA" sz="2400" dirty="0"/>
          </a:p>
        </p:txBody>
      </p:sp>
    </p:spTree>
    <p:extLst>
      <p:ext uri="{BB962C8B-B14F-4D97-AF65-F5344CB8AC3E}">
        <p14:creationId xmlns:p14="http://schemas.microsoft.com/office/powerpoint/2010/main" val="116243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582539" y="235974"/>
            <a:ext cx="5026915" cy="10752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Housekeeping Guidelines</a:t>
            </a:r>
          </a:p>
        </p:txBody>
      </p:sp>
      <p:sp>
        <p:nvSpPr>
          <p:cNvPr id="3" name="Content Placeholder 2">
            <a:extLst>
              <a:ext uri="{FF2B5EF4-FFF2-40B4-BE49-F238E27FC236}">
                <a16:creationId xmlns:a16="http://schemas.microsoft.com/office/drawing/2014/main" id="{BAA31434-3536-4D98-8160-DEA7A7803F7E}"/>
              </a:ext>
            </a:extLst>
          </p:cNvPr>
          <p:cNvSpPr>
            <a:spLocks noGrp="1"/>
          </p:cNvSpPr>
          <p:nvPr>
            <p:ph sz="half" idx="1"/>
          </p:nvPr>
        </p:nvSpPr>
        <p:spPr>
          <a:xfrm>
            <a:off x="3310840" y="1427702"/>
            <a:ext cx="5570315" cy="4572865"/>
          </a:xfrm>
        </p:spPr>
        <p:txBody>
          <a:bodyPr>
            <a:noAutofit/>
          </a:bodyPr>
          <a:lstStyle/>
          <a:p>
            <a:pPr marL="342900" indent="-342900">
              <a:buFont typeface="Arial" panose="020B0604020202020204" pitchFamily="34" charset="0"/>
              <a:buChar char="•"/>
            </a:pPr>
            <a:r>
              <a:rPr lang="en-CA" sz="2000" dirty="0"/>
              <a:t>Ensure you’re on mute for the duration of the presentation</a:t>
            </a:r>
          </a:p>
          <a:p>
            <a:pPr marL="342900" indent="-342900">
              <a:buFont typeface="Arial" panose="020B0604020202020204" pitchFamily="34" charset="0"/>
              <a:buChar char="•"/>
            </a:pPr>
            <a:r>
              <a:rPr lang="en-CA" sz="2000" dirty="0"/>
              <a:t>If you would like to ask a question or provide a comment, there are two options:</a:t>
            </a:r>
          </a:p>
          <a:p>
            <a:pPr marL="1143000" lvl="1" indent="-457200">
              <a:buFont typeface="+mj-lt"/>
              <a:buAutoNum type="arabicPeriod"/>
            </a:pPr>
            <a:r>
              <a:rPr lang="en-CA" sz="1600" dirty="0"/>
              <a:t>Raise your hand and wait for the moderator to ask you to unmute</a:t>
            </a:r>
          </a:p>
          <a:p>
            <a:pPr marL="1143000" lvl="1" indent="-457200">
              <a:buFont typeface="+mj-lt"/>
              <a:buAutoNum type="arabicPeriod"/>
            </a:pPr>
            <a:r>
              <a:rPr lang="en-CA" sz="1600" dirty="0"/>
              <a:t>Write in the chat function of MS Teams</a:t>
            </a:r>
          </a:p>
          <a:p>
            <a:pPr marL="342900" indent="-342900">
              <a:buFont typeface="Arial" panose="020B0604020202020204" pitchFamily="34" charset="0"/>
              <a:buChar char="•"/>
            </a:pPr>
            <a:r>
              <a:rPr lang="en-CA" sz="2000" dirty="0"/>
              <a:t>This session is being held in both official languages </a:t>
            </a:r>
          </a:p>
          <a:p>
            <a:pPr marL="342900" indent="-342900">
              <a:buFont typeface="Arial" panose="020B0604020202020204" pitchFamily="34" charset="0"/>
              <a:buChar char="•"/>
            </a:pPr>
            <a:r>
              <a:rPr lang="en-CA" sz="2000" dirty="0"/>
              <a:t>American Sign Language (ASL) is available</a:t>
            </a:r>
          </a:p>
          <a:p>
            <a:pPr marL="342900" indent="-342900">
              <a:buFont typeface="Arial" panose="020B0604020202020204" pitchFamily="34" charset="0"/>
              <a:buChar char="•"/>
            </a:pPr>
            <a:r>
              <a:rPr lang="en-CA" sz="2000" dirty="0"/>
              <a:t>The MS Teams Live Captioning feature has been enabled</a:t>
            </a:r>
          </a:p>
        </p:txBody>
      </p:sp>
    </p:spTree>
    <p:extLst>
      <p:ext uri="{BB962C8B-B14F-4D97-AF65-F5344CB8AC3E}">
        <p14:creationId xmlns:p14="http://schemas.microsoft.com/office/powerpoint/2010/main" val="292673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365291" y="60039"/>
            <a:ext cx="5461418"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Topics and Guest Speakers</a:t>
            </a:r>
          </a:p>
        </p:txBody>
      </p:sp>
      <p:sp>
        <p:nvSpPr>
          <p:cNvPr id="3" name="Content Placeholder 2">
            <a:extLst>
              <a:ext uri="{FF2B5EF4-FFF2-40B4-BE49-F238E27FC236}">
                <a16:creationId xmlns:a16="http://schemas.microsoft.com/office/drawing/2014/main" id="{79E98E69-173E-DCA8-A293-8A5F9EE37249}"/>
              </a:ext>
            </a:extLst>
          </p:cNvPr>
          <p:cNvSpPr txBox="1">
            <a:spLocks/>
          </p:cNvSpPr>
          <p:nvPr/>
        </p:nvSpPr>
        <p:spPr>
          <a:xfrm>
            <a:off x="4857434" y="1385602"/>
            <a:ext cx="4861240" cy="5045495"/>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US" sz="2000" b="1" dirty="0">
                <a:solidFill>
                  <a:schemeClr val="accent3"/>
                </a:solidFill>
              </a:rPr>
              <a:t>Keynote Speech </a:t>
            </a:r>
            <a:endParaRPr lang="en-US" sz="1200" b="1" dirty="0"/>
          </a:p>
          <a:p>
            <a:pPr algn="ctr">
              <a:spcBef>
                <a:spcPts val="0"/>
              </a:spcBef>
            </a:pPr>
            <a:endParaRPr lang="fr-CA" sz="1200" b="1" dirty="0"/>
          </a:p>
          <a:p>
            <a:pPr algn="ctr">
              <a:spcBef>
                <a:spcPts val="0"/>
              </a:spcBef>
            </a:pPr>
            <a:r>
              <a:rPr lang="fr-CA" sz="1200" b="1" dirty="0"/>
              <a:t>Tina Namiesniowski (she/her)</a:t>
            </a:r>
          </a:p>
          <a:p>
            <a:pPr algn="ctr">
              <a:spcBef>
                <a:spcPts val="0"/>
              </a:spcBef>
            </a:pPr>
            <a:r>
              <a:rPr lang="en-CA" sz="1200" dirty="0"/>
              <a:t>Deputy Minister Champion for Federal Employees with Disabilities </a:t>
            </a:r>
          </a:p>
          <a:p>
            <a:pPr algn="ctr">
              <a:spcBef>
                <a:spcPts val="0"/>
              </a:spcBef>
            </a:pPr>
            <a:r>
              <a:rPr lang="en-CA" sz="1200" dirty="0"/>
              <a:t>Senior Associate Deputy Minister</a:t>
            </a:r>
          </a:p>
          <a:p>
            <a:pPr algn="ctr">
              <a:spcBef>
                <a:spcPts val="0"/>
              </a:spcBef>
            </a:pPr>
            <a:r>
              <a:rPr lang="en-CA" sz="1200" dirty="0"/>
              <a:t>Employment and Social Development Canada</a:t>
            </a:r>
          </a:p>
          <a:p>
            <a:pPr algn="ctr">
              <a:spcBef>
                <a:spcPts val="0"/>
              </a:spcBef>
            </a:pPr>
            <a:endParaRPr lang="en-US" sz="1200" b="1" dirty="0"/>
          </a:p>
          <a:p>
            <a:pPr algn="ctr">
              <a:spcBef>
                <a:spcPts val="0"/>
              </a:spcBef>
            </a:pPr>
            <a:r>
              <a:rPr lang="en-US" sz="2000" b="1" dirty="0">
                <a:solidFill>
                  <a:schemeClr val="accent3"/>
                </a:solidFill>
              </a:rPr>
              <a:t>Applying on Government of Canada Jobs</a:t>
            </a:r>
            <a:endParaRPr lang="en-US" sz="1200" b="1" dirty="0"/>
          </a:p>
          <a:p>
            <a:pPr algn="ctr">
              <a:spcBef>
                <a:spcPts val="0"/>
              </a:spcBef>
            </a:pPr>
            <a:endParaRPr lang="en-US" sz="1200" b="1" dirty="0"/>
          </a:p>
          <a:p>
            <a:pPr algn="ctr">
              <a:spcBef>
                <a:spcPts val="0"/>
              </a:spcBef>
            </a:pPr>
            <a:r>
              <a:rPr lang="en-US" sz="1200" b="1" dirty="0"/>
              <a:t>Michel Bougie (he/him) </a:t>
            </a:r>
          </a:p>
          <a:p>
            <a:pPr algn="ctr">
              <a:spcBef>
                <a:spcPts val="0"/>
              </a:spcBef>
            </a:pPr>
            <a:r>
              <a:rPr lang="en-US" sz="1200" dirty="0"/>
              <a:t>HR Specialist Advisor</a:t>
            </a:r>
          </a:p>
          <a:p>
            <a:pPr algn="ctr">
              <a:spcBef>
                <a:spcPts val="0"/>
              </a:spcBef>
            </a:pPr>
            <a:r>
              <a:rPr lang="en-US" sz="1200" dirty="0"/>
              <a:t>National Recruitment Directorate</a:t>
            </a:r>
          </a:p>
          <a:p>
            <a:pPr algn="ctr">
              <a:spcBef>
                <a:spcPts val="0"/>
              </a:spcBef>
            </a:pPr>
            <a:r>
              <a:rPr lang="en-US" sz="1200" dirty="0"/>
              <a:t>Public Service Commission of Canada </a:t>
            </a:r>
          </a:p>
          <a:p>
            <a:pPr algn="ctr">
              <a:spcBef>
                <a:spcPts val="0"/>
              </a:spcBef>
            </a:pPr>
            <a:endParaRPr lang="en-US" sz="2000" dirty="0"/>
          </a:p>
          <a:p>
            <a:pPr algn="ctr">
              <a:spcBef>
                <a:spcPts val="0"/>
              </a:spcBef>
            </a:pPr>
            <a:r>
              <a:rPr lang="en-US" sz="2000" b="1" dirty="0">
                <a:solidFill>
                  <a:schemeClr val="accent3"/>
                </a:solidFill>
              </a:rPr>
              <a:t>Virtual Door to Talent with Disabilities and continued mentorship</a:t>
            </a:r>
            <a:endParaRPr lang="en-US" sz="1200" b="1" dirty="0"/>
          </a:p>
          <a:p>
            <a:pPr algn="ctr">
              <a:spcBef>
                <a:spcPts val="0"/>
              </a:spcBef>
            </a:pPr>
            <a:endParaRPr lang="en-US" sz="1200" b="1" dirty="0"/>
          </a:p>
          <a:p>
            <a:pPr algn="ctr">
              <a:spcBef>
                <a:spcPts val="0"/>
              </a:spcBef>
            </a:pPr>
            <a:r>
              <a:rPr lang="en-US" sz="1200" b="1" dirty="0"/>
              <a:t>Camila Das Gupta (she/her) &amp; </a:t>
            </a:r>
            <a:r>
              <a:rPr lang="fr-CA" sz="1200" b="1" dirty="0"/>
              <a:t>Sylvie Laliberté (she/her) </a:t>
            </a:r>
          </a:p>
          <a:p>
            <a:pPr algn="ctr">
              <a:spcBef>
                <a:spcPts val="0"/>
              </a:spcBef>
            </a:pPr>
            <a:r>
              <a:rPr lang="en-US" sz="1200" dirty="0"/>
              <a:t>Diversity and Inclusion Centre of Expertise</a:t>
            </a:r>
          </a:p>
          <a:p>
            <a:pPr algn="ctr">
              <a:spcBef>
                <a:spcPts val="0"/>
              </a:spcBef>
            </a:pPr>
            <a:r>
              <a:rPr lang="en-US" sz="1200" dirty="0"/>
              <a:t>Public Service Commission of Canada </a:t>
            </a:r>
            <a:endParaRPr lang="en-US" sz="1600" dirty="0"/>
          </a:p>
        </p:txBody>
      </p:sp>
      <p:pic>
        <p:nvPicPr>
          <p:cNvPr id="12" name="Content Placeholder 7">
            <a:extLst>
              <a:ext uri="{FF2B5EF4-FFF2-40B4-BE49-F238E27FC236}">
                <a16:creationId xmlns:a16="http://schemas.microsoft.com/office/drawing/2014/main" id="{9B99B106-1AD7-AE4D-D343-FD2DF5E531DF}"/>
              </a:ext>
              <a:ext uri="{C183D7F6-B498-43B3-948B-1728B52AA6E4}">
                <adec:decorative xmlns:adec="http://schemas.microsoft.com/office/drawing/2017/decorative" val="1"/>
              </a:ext>
            </a:extLst>
          </p:cNvPr>
          <p:cNvPicPr>
            <a:picLocks noChangeAspect="1"/>
          </p:cNvPicPr>
          <p:nvPr>
            <p:custDataLst>
              <p:tags r:id="rId1"/>
            </p:custDataLst>
          </p:nvPr>
        </p:nvPicPr>
        <p:blipFill>
          <a:blip r:embed="rId4"/>
          <a:stretch>
            <a:fillRect/>
          </a:stretch>
        </p:blipFill>
        <p:spPr>
          <a:xfrm>
            <a:off x="1973543" y="3486480"/>
            <a:ext cx="1499984" cy="843741"/>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p:spPr>
      </p:pic>
      <p:pic>
        <p:nvPicPr>
          <p:cNvPr id="13" name="Picture 12">
            <a:extLst>
              <a:ext uri="{FF2B5EF4-FFF2-40B4-BE49-F238E27FC236}">
                <a16:creationId xmlns:a16="http://schemas.microsoft.com/office/drawing/2014/main" id="{2899CE3D-38AD-8248-6AD2-3A8A7ED06448}"/>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91995" y="5204923"/>
            <a:ext cx="3463080" cy="559757"/>
          </a:xfrm>
          <a:prstGeom prst="rect">
            <a:avLst/>
          </a:prstGeom>
          <a:ln w="12700" cap="sq">
            <a:solidFill>
              <a:srgbClr val="000000"/>
            </a:solidFill>
            <a:miter lim="800000"/>
          </a:ln>
          <a:effectLst>
            <a:outerShdw blurRad="57150" dist="50800" dir="2700000" algn="tl" rotWithShape="0">
              <a:srgbClr val="000000">
                <a:alpha val="40000"/>
              </a:srgbClr>
            </a:outerShdw>
          </a:effectLst>
        </p:spPr>
      </p:pic>
      <p:pic>
        <p:nvPicPr>
          <p:cNvPr id="2" name="Picture 1">
            <a:extLst>
              <a:ext uri="{FF2B5EF4-FFF2-40B4-BE49-F238E27FC236}">
                <a16:creationId xmlns:a16="http://schemas.microsoft.com/office/drawing/2014/main" id="{ABA7E1AC-83C7-8FF1-CE62-6E7F4D6891FA}"/>
              </a:ext>
              <a:ext uri="{C183D7F6-B498-43B3-948B-1728B52AA6E4}">
                <adec:decorative xmlns:adec="http://schemas.microsoft.com/office/drawing/2017/decorative" val="1"/>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01" t="2000" r="6601" b="2000"/>
          <a:stretch/>
        </p:blipFill>
        <p:spPr>
          <a:xfrm>
            <a:off x="2193774" y="1130476"/>
            <a:ext cx="1059522" cy="1502051"/>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219661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245806" y="308788"/>
            <a:ext cx="11700387"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Virtual Door to Talent with Disabilities – </a:t>
            </a:r>
            <a:r>
              <a:rPr kumimoji="0" lang="en-CA" sz="3600" b="1" i="0" u="none" strike="noStrike" kern="1200" cap="none" spc="0" normalizeH="0" baseline="0" noProof="0" dirty="0">
                <a:ln>
                  <a:noFill/>
                </a:ln>
                <a:solidFill>
                  <a:schemeClr val="accent3"/>
                </a:solidFill>
                <a:effectLst/>
                <a:uLnTx/>
                <a:uFillTx/>
                <a:latin typeface="+mj-lt"/>
                <a:ea typeface="+mj-ea"/>
                <a:cs typeface="+mj-cs"/>
              </a:rPr>
              <a:t>Graduate Inventory</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1309842" y="1874904"/>
            <a:ext cx="9132016" cy="2520116"/>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3200" b="1" dirty="0">
                <a:effectLst>
                  <a:outerShdw blurRad="38100" dist="38100" dir="2700000" algn="tl">
                    <a:srgbClr val="000000">
                      <a:alpha val="43137"/>
                    </a:srgbClr>
                  </a:outerShdw>
                </a:effectLst>
              </a:rPr>
              <a:t>What is it?</a:t>
            </a:r>
            <a:endParaRPr lang="en-CA" sz="1200" b="1" dirty="0">
              <a:effectLst>
                <a:outerShdw blurRad="38100" dist="38100" dir="2700000" algn="tl">
                  <a:srgbClr val="000000">
                    <a:alpha val="43137"/>
                  </a:srgbClr>
                </a:outerShdw>
              </a:effectLst>
            </a:endParaRPr>
          </a:p>
          <a:p>
            <a:r>
              <a:rPr lang="en-CA" sz="2000" dirty="0"/>
              <a:t>Support in remaining employed with the federal public service</a:t>
            </a:r>
          </a:p>
          <a:p>
            <a:pPr marL="1143000" lvl="1" indent="-457200"/>
            <a:r>
              <a:rPr lang="en-CA" sz="2000" dirty="0"/>
              <a:t>An inventory that will hold your CV and promote your candidacy to hiring managers</a:t>
            </a:r>
          </a:p>
          <a:p>
            <a:pPr marL="1143000" lvl="1" indent="-457200"/>
            <a:r>
              <a:rPr lang="en-CA" sz="2000" dirty="0"/>
              <a:t>Can be hired into a casual, term or indeterminate through </a:t>
            </a:r>
            <a:r>
              <a:rPr lang="en-CA" sz="2000" dirty="0">
                <a:solidFill>
                  <a:schemeClr val="accent3"/>
                </a:solidFill>
                <a:hlinkClick r:id="rId3">
                  <a:extLst>
                    <a:ext uri="{A12FA001-AC4F-418D-AE19-62706E023703}">
                      <ahyp:hlinkClr xmlns:ahyp="http://schemas.microsoft.com/office/drawing/2018/hyperlinkcolor" val="tx"/>
                    </a:ext>
                  </a:extLst>
                </a:hlinkClick>
              </a:rPr>
              <a:t>bridging</a:t>
            </a:r>
            <a:endParaRPr lang="en-CA" sz="2000" dirty="0">
              <a:solidFill>
                <a:schemeClr val="accent3"/>
              </a:solidFill>
            </a:endParaRPr>
          </a:p>
        </p:txBody>
      </p:sp>
    </p:spTree>
    <p:extLst>
      <p:ext uri="{BB962C8B-B14F-4D97-AF65-F5344CB8AC3E}">
        <p14:creationId xmlns:p14="http://schemas.microsoft.com/office/powerpoint/2010/main" val="3087349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D11BF89-1260-E8DD-852E-893F3B66F71F}"/>
              </a:ext>
            </a:extLst>
          </p:cNvPr>
          <p:cNvSpPr txBox="1">
            <a:spLocks noGrp="1"/>
          </p:cNvSpPr>
          <p:nvPr>
            <p:ph type="title" idx="4294967295"/>
          </p:nvPr>
        </p:nvSpPr>
        <p:spPr>
          <a:xfrm>
            <a:off x="245806" y="308788"/>
            <a:ext cx="11700387"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Virtual Door to Talent with Disabilities – </a:t>
            </a:r>
            <a:r>
              <a:rPr kumimoji="0" lang="en-CA" sz="3600" b="1" i="0" u="none" strike="noStrike" kern="1200" cap="none" spc="0" normalizeH="0" baseline="0" noProof="0" dirty="0">
                <a:ln>
                  <a:noFill/>
                </a:ln>
                <a:solidFill>
                  <a:schemeClr val="accent3"/>
                </a:solidFill>
                <a:effectLst/>
                <a:uLnTx/>
                <a:uFillTx/>
                <a:latin typeface="+mj-lt"/>
                <a:ea typeface="+mj-ea"/>
                <a:cs typeface="+mj-cs"/>
              </a:rPr>
              <a:t>Graduate Inventory</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786580" y="2247599"/>
            <a:ext cx="9303469" cy="2362801"/>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3200" b="1" dirty="0">
                <a:effectLst>
                  <a:outerShdw blurRad="38100" dist="38100" dir="2700000" algn="tl">
                    <a:srgbClr val="000000">
                      <a:alpha val="43137"/>
                    </a:srgbClr>
                  </a:outerShdw>
                </a:effectLst>
              </a:rPr>
              <a:t>Who can participate?</a:t>
            </a:r>
            <a:endParaRPr lang="en-CA" sz="1200" b="1" dirty="0">
              <a:effectLst>
                <a:outerShdw blurRad="38100" dist="38100" dir="2700000" algn="tl">
                  <a:srgbClr val="000000">
                    <a:alpha val="43137"/>
                  </a:srgbClr>
                </a:outerShdw>
              </a:effectLst>
            </a:endParaRPr>
          </a:p>
          <a:p>
            <a:r>
              <a:rPr lang="en-CA" sz="2000" dirty="0"/>
              <a:t>Past EOSD participants who are graduating by December 31, 2024.</a:t>
            </a:r>
          </a:p>
          <a:p>
            <a:r>
              <a:rPr lang="en-CA" sz="2000" dirty="0"/>
              <a:t>If you’re not graduating this year, you will be notified of future intake processes.</a:t>
            </a:r>
          </a:p>
        </p:txBody>
      </p:sp>
    </p:spTree>
    <p:extLst>
      <p:ext uri="{BB962C8B-B14F-4D97-AF65-F5344CB8AC3E}">
        <p14:creationId xmlns:p14="http://schemas.microsoft.com/office/powerpoint/2010/main" val="85800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235974" y="377275"/>
            <a:ext cx="11720052"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Virtual Door to Talent with Disabilities – </a:t>
            </a:r>
            <a:r>
              <a:rPr kumimoji="0" lang="en-CA" sz="3600" b="1" i="0" u="none" strike="noStrike" kern="1200" cap="none" spc="0" normalizeH="0" baseline="0" noProof="0" dirty="0">
                <a:ln>
                  <a:noFill/>
                </a:ln>
                <a:solidFill>
                  <a:schemeClr val="accent3"/>
                </a:solidFill>
                <a:effectLst/>
                <a:uLnTx/>
                <a:uFillTx/>
                <a:latin typeface="+mj-lt"/>
                <a:ea typeface="+mj-ea"/>
                <a:cs typeface="+mj-cs"/>
              </a:rPr>
              <a:t>Graduate Inventory</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381334" y="2005781"/>
            <a:ext cx="11429332" cy="3431458"/>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3200" b="1" dirty="0">
                <a:effectLst>
                  <a:outerShdw blurRad="38100" dist="38100" dir="2700000" algn="tl">
                    <a:srgbClr val="000000">
                      <a:alpha val="43137"/>
                    </a:srgbClr>
                  </a:outerShdw>
                </a:effectLst>
              </a:rPr>
              <a:t>How can I apply?</a:t>
            </a:r>
            <a:endParaRPr lang="en-CA" sz="1200" b="1" dirty="0">
              <a:effectLst>
                <a:outerShdw blurRad="38100" dist="38100" dir="2700000" algn="tl">
                  <a:srgbClr val="000000">
                    <a:alpha val="43137"/>
                  </a:srgbClr>
                </a:outerShdw>
              </a:effectLst>
            </a:endParaRPr>
          </a:p>
          <a:p>
            <a:r>
              <a:rPr lang="en-CA" sz="2000" dirty="0"/>
              <a:t>An email gets sent to all EOSD participants to indicate how and when to apply.</a:t>
            </a:r>
          </a:p>
          <a:p>
            <a:pPr marL="342900" indent="-342900">
              <a:buFont typeface="Arial" panose="020B0604020202020204" pitchFamily="34" charset="0"/>
              <a:buChar char="•"/>
            </a:pPr>
            <a:r>
              <a:rPr lang="en-CA" sz="2000" dirty="0"/>
              <a:t>Complete a questionnaire to indicate graduation date, education, professional interests, and skills</a:t>
            </a:r>
          </a:p>
          <a:p>
            <a:pPr marL="342900" indent="-342900">
              <a:buFont typeface="Arial" panose="020B0604020202020204" pitchFamily="34" charset="0"/>
              <a:buChar char="•"/>
            </a:pPr>
            <a:r>
              <a:rPr lang="en-CA" sz="2000" dirty="0"/>
              <a:t>Provide us with your up-to-date CV</a:t>
            </a:r>
          </a:p>
          <a:p>
            <a:pPr marL="342900" indent="-342900">
              <a:buFont typeface="Arial" panose="020B0604020202020204" pitchFamily="34" charset="0"/>
              <a:buChar char="•"/>
            </a:pPr>
            <a:r>
              <a:rPr lang="en-CA" sz="2000" dirty="0"/>
              <a:t>Provide us with your personal email</a:t>
            </a:r>
          </a:p>
        </p:txBody>
      </p:sp>
    </p:spTree>
    <p:extLst>
      <p:ext uri="{BB962C8B-B14F-4D97-AF65-F5344CB8AC3E}">
        <p14:creationId xmlns:p14="http://schemas.microsoft.com/office/powerpoint/2010/main" val="2609286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264308" y="144949"/>
            <a:ext cx="5663381"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Continuing Your Mentorship</a:t>
            </a:r>
            <a:endParaRPr kumimoji="0" lang="en-CA" sz="3600" b="1" i="0" u="none" strike="noStrike" kern="1200" cap="none" spc="0" normalizeH="0" baseline="0" noProof="0" dirty="0">
              <a:ln>
                <a:noFill/>
              </a:ln>
              <a:solidFill>
                <a:schemeClr val="accent3"/>
              </a:solidFill>
              <a:effectLst/>
              <a:uLnTx/>
              <a:uFillTx/>
              <a:latin typeface="+mj-lt"/>
              <a:ea typeface="+mj-ea"/>
              <a:cs typeface="+mj-cs"/>
            </a:endParaRPr>
          </a:p>
        </p:txBody>
      </p:sp>
      <p:sp>
        <p:nvSpPr>
          <p:cNvPr id="3" name="Content Placeholder 2">
            <a:extLst>
              <a:ext uri="{FF2B5EF4-FFF2-40B4-BE49-F238E27FC236}">
                <a16:creationId xmlns:a16="http://schemas.microsoft.com/office/drawing/2014/main" id="{D18BA236-3AB0-0D43-583C-294749A332CB}"/>
              </a:ext>
            </a:extLst>
          </p:cNvPr>
          <p:cNvSpPr txBox="1">
            <a:spLocks/>
          </p:cNvSpPr>
          <p:nvPr/>
        </p:nvSpPr>
        <p:spPr>
          <a:xfrm>
            <a:off x="1818572" y="1460680"/>
            <a:ext cx="8554854" cy="4751143"/>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CA" sz="1600" dirty="0"/>
              <a:t>Continues all year round!</a:t>
            </a:r>
          </a:p>
          <a:p>
            <a:pPr marL="971550" lvl="1" indent="-285750"/>
            <a:r>
              <a:rPr lang="en-CA" sz="1600" dirty="0"/>
              <a:t>Current mentors commit to being available for an entire year.</a:t>
            </a:r>
          </a:p>
          <a:p>
            <a:pPr marL="285750" indent="-285750">
              <a:buFont typeface="Arial" panose="020B0604020202020204" pitchFamily="34" charset="0"/>
              <a:buChar char="•"/>
            </a:pPr>
            <a:r>
              <a:rPr lang="en-CA" sz="1600" dirty="0"/>
              <a:t>The mentor and mentee should have a conversation to discuss:</a:t>
            </a:r>
          </a:p>
          <a:p>
            <a:pPr marL="971550" lvl="1" indent="-285750"/>
            <a:r>
              <a:rPr lang="en-CA" sz="1600" dirty="0"/>
              <a:t>If there is an interest in continued mentorship and a preferred format for ongoing discussions</a:t>
            </a:r>
          </a:p>
          <a:p>
            <a:pPr marL="971550" lvl="1" indent="-285750"/>
            <a:r>
              <a:rPr lang="en-CA" sz="1600" dirty="0"/>
              <a:t>Exchange personal contact emails (work email will not exist past your work term)</a:t>
            </a:r>
          </a:p>
          <a:p>
            <a:pPr marL="342900" indent="-342900">
              <a:buFont typeface="Arial" panose="020B0604020202020204" pitchFamily="34" charset="0"/>
              <a:buChar char="•"/>
            </a:pPr>
            <a:r>
              <a:rPr lang="en-CA" sz="1600" dirty="0"/>
              <a:t>Mentorship takes many different forms</a:t>
            </a:r>
          </a:p>
          <a:p>
            <a:pPr marL="971550" lvl="1" indent="-285750"/>
            <a:r>
              <a:rPr lang="en-CA" sz="1600" dirty="0"/>
              <a:t>Mentees are encouraged to have more than one mentor</a:t>
            </a:r>
          </a:p>
          <a:p>
            <a:pPr marL="971550" lvl="1" indent="-285750"/>
            <a:r>
              <a:rPr lang="en-CA" sz="1600" dirty="0"/>
              <a:t>Builds your network and helps you make connections in multiple departments</a:t>
            </a:r>
          </a:p>
          <a:p>
            <a:pPr marL="971550" lvl="1" indent="-285750"/>
            <a:r>
              <a:rPr lang="en-CA" sz="1600" dirty="0"/>
              <a:t>Can draw on different advice and expertise</a:t>
            </a:r>
          </a:p>
          <a:p>
            <a:pPr marL="285750" indent="-285750">
              <a:buFont typeface="Arial" panose="020B0604020202020204" pitchFamily="34" charset="0"/>
              <a:buChar char="•"/>
            </a:pPr>
            <a:r>
              <a:rPr lang="en-CA" sz="1600" dirty="0"/>
              <a:t>New intake of mentors happening in April 2025</a:t>
            </a:r>
          </a:p>
          <a:p>
            <a:pPr marL="285750" indent="-285750">
              <a:buFont typeface="Arial" panose="020B0604020202020204" pitchFamily="34" charset="0"/>
              <a:buChar char="•"/>
            </a:pPr>
            <a:endParaRPr lang="fr-FR" sz="1600" dirty="0"/>
          </a:p>
        </p:txBody>
      </p:sp>
    </p:spTree>
    <p:extLst>
      <p:ext uri="{BB962C8B-B14F-4D97-AF65-F5344CB8AC3E}">
        <p14:creationId xmlns:p14="http://schemas.microsoft.com/office/powerpoint/2010/main" val="1232396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192AF-398F-47BD-95DD-9938952C4B99}"/>
              </a:ext>
            </a:extLst>
          </p:cNvPr>
          <p:cNvSpPr>
            <a:spLocks noGrp="1"/>
          </p:cNvSpPr>
          <p:nvPr>
            <p:ph type="title"/>
          </p:nvPr>
        </p:nvSpPr>
        <p:spPr>
          <a:xfrm>
            <a:off x="966019" y="964893"/>
            <a:ext cx="10515600" cy="1325563"/>
          </a:xfrm>
        </p:spPr>
        <p:txBody>
          <a:bodyPr anchor="ctr">
            <a:normAutofit/>
          </a:bodyPr>
          <a:lstStyle/>
          <a:p>
            <a:pPr algn="ctr"/>
            <a:r>
              <a:rPr lang="en-CA" sz="7200" dirty="0">
                <a:solidFill>
                  <a:schemeClr val="accent3"/>
                </a:solidFill>
              </a:rPr>
              <a:t>Do you have questions?</a:t>
            </a:r>
          </a:p>
        </p:txBody>
      </p:sp>
      <p:pic>
        <p:nvPicPr>
          <p:cNvPr id="6" name="Graphic 5" descr="Thought bubble with solid fill">
            <a:extLst>
              <a:ext uri="{FF2B5EF4-FFF2-40B4-BE49-F238E27FC236}">
                <a16:creationId xmlns:a16="http://schemas.microsoft.com/office/drawing/2014/main" id="{3BA9B8D8-DAF7-4080-B58A-7F1D70327F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71912" y="2654710"/>
            <a:ext cx="3448176" cy="3448176"/>
          </a:xfrm>
          <a:prstGeom prst="rect">
            <a:avLst/>
          </a:prstGeom>
        </p:spPr>
      </p:pic>
    </p:spTree>
    <p:extLst>
      <p:ext uri="{BB962C8B-B14F-4D97-AF65-F5344CB8AC3E}">
        <p14:creationId xmlns:p14="http://schemas.microsoft.com/office/powerpoint/2010/main" val="40375886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CFP-PSC 2019">
  <a:themeElements>
    <a:clrScheme name="CFP-PSC-2019">
      <a:dk1>
        <a:srgbClr val="54575A"/>
      </a:dk1>
      <a:lt1>
        <a:sysClr val="window" lastClr="FFFFFF"/>
      </a:lt1>
      <a:dk2>
        <a:srgbClr val="54575A"/>
      </a:dk2>
      <a:lt2>
        <a:srgbClr val="F2F2F2"/>
      </a:lt2>
      <a:accent1>
        <a:srgbClr val="D50057"/>
      </a:accent1>
      <a:accent2>
        <a:srgbClr val="5B315E"/>
      </a:accent2>
      <a:accent3>
        <a:srgbClr val="0099A8"/>
      </a:accent3>
      <a:accent4>
        <a:srgbClr val="FF5100"/>
      </a:accent4>
      <a:accent5>
        <a:srgbClr val="C2D500"/>
      </a:accent5>
      <a:accent6>
        <a:srgbClr val="F7BE00"/>
      </a:accent6>
      <a:hlink>
        <a:srgbClr val="D50057"/>
      </a:hlink>
      <a:folHlink>
        <a:srgbClr val="FF4C95"/>
      </a:folHlink>
    </a:clrScheme>
    <a:fontScheme name="Custom 2">
      <a:majorFont>
        <a:latin typeface="Segoe UI Light"/>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C-CFP-PPT-2021.pptx" id="{6D648DEE-6277-4B25-97B0-65E24D95817C}" vid="{F853FB55-511C-469E-9DFD-7B48389635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dd</Template>
  <TotalTime>1469</TotalTime>
  <Words>589</Words>
  <Application>Microsoft Office PowerPoint</Application>
  <PresentationFormat>Widescreen</PresentationFormat>
  <Paragraphs>77</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Segoe UI Light</vt:lpstr>
      <vt:lpstr>Segoe UI Semilight</vt:lpstr>
      <vt:lpstr>CFP-PSC 2019</vt:lpstr>
      <vt:lpstr> EOSD Summer Closing Event   Employment Opportunity for Students with Disabilities (EOSD)</vt:lpstr>
      <vt:lpstr>Land Acknowledgement</vt:lpstr>
      <vt:lpstr>Housekeeping Guidelines</vt:lpstr>
      <vt:lpstr>Topics and Guest Speakers</vt:lpstr>
      <vt:lpstr>Virtual Door to Talent with Disabilities – Graduate Inventory</vt:lpstr>
      <vt:lpstr>Virtual Door to Talent with Disabilities – Graduate Inventory</vt:lpstr>
      <vt:lpstr>Virtual Door to Talent with Disabilities – Graduate Inventory</vt:lpstr>
      <vt:lpstr>Continuing Your Mentorship</vt:lpstr>
      <vt:lpstr>Do you have questions?</vt:lpstr>
      <vt:lpstr>Contact Us!</vt:lpstr>
      <vt:lpstr>Thank you  / Merci / Ekosani / Miigwech / Meegwetch / Niá:wen / Mahseecho / Mutna / Wopida / Hei Hei / Marci Cho /  ᖁᐊᓇᖅᑯᑎᑦ / Quanaqqutit / ᓇᑯᕐᒦᒃ (Nakurmik) / Qujannamiik / Qujanaq / Kukwstsétsemc / Woliwon / Woliwun / Wela’lin</vt:lpstr>
    </vt:vector>
  </TitlesOfParts>
  <Company>CFP-PSC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Camila Das Gupta</dc:creator>
  <cp:lastModifiedBy>Camila Das Gupta</cp:lastModifiedBy>
  <cp:revision>218</cp:revision>
  <dcterms:created xsi:type="dcterms:W3CDTF">2022-04-06T12:41:11Z</dcterms:created>
  <dcterms:modified xsi:type="dcterms:W3CDTF">2024-08-15T14:33:45Z</dcterms:modified>
</cp:coreProperties>
</file>