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Montserrat Light" panose="020B0604020202020204" charset="0"/>
      <p:regular r:id="rId24"/>
      <p:bold r:id="rId25"/>
      <p:italic r:id="rId26"/>
      <p:boldItalic r:id="rId27"/>
    </p:embeddedFont>
    <p:embeddedFont>
      <p:font typeface="Montserrat ExtraBold" panose="020B0604020202020204" charset="0"/>
      <p:bold r:id="rId28"/>
      <p:boldItalic r:id="rId29"/>
    </p:embeddedFont>
    <p:embeddedFont>
      <p:font typeface="Montserrat" panose="020B0604020202020204" charset="0"/>
      <p:regular r:id="rId30"/>
      <p:bold r:id="rId31"/>
      <p:italic r:id="rId32"/>
      <p:boldItalic r:id="rId33"/>
    </p:embeddedFont>
    <p:embeddedFont>
      <p:font typeface="Merriweather Light"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RorCuF4Y9/++Yf1osXHSUJJFs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b5552fcb3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11b5552fcb3_0_5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Je vais me référer à une organisation britannique, la Behavioural Insights' Team UK - elle est considérée comme l'autorité en matière d'application de la BI au gouvernement et au service public. Ils ont en fait commencé comme une équipe au sein du gouvernement britannique et ont fini par se ramifier pour devenir leur propre org qui s'associe avec le gouvernement, les hôpitaux, le secteur privé pour des essais de BI. En 2018, ils ont publié un rapport intitulé "Behavioural Gove" qui examine le comportement des politiciens et des fonctionnaires lorsqu'ils élaborent des politiques et comment atténuer ces biais. Il s'agit de surmonter les préjugés pour améliorer l'élaboration des politiques, mais aussi, je pense, pour élaborer des politiques inclusives.</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b5552fcb3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11b5552fcb3_0_6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CA"/>
              <a:t>Voici quelques-unes des études de cas auxquelles ils font référence. Le premier biais est l'allocation de l'attention</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CA"/>
              <a:t>Essai dans une école danoise : les politiciens ayant obtenu de moins bons résultats après avoir reçu plus d'informations, ce problème ne peut être résolu simplement en fournissant des preuves plus nombreuses ou meilleures pour l'élaboration des politiques.</a:t>
            </a:r>
            <a:endParaRPr/>
          </a:p>
          <a:p>
            <a:pPr marL="0" lvl="0" indent="0" algn="l" rtl="0">
              <a:lnSpc>
                <a:spcPct val="100000"/>
              </a:lnSpc>
              <a:spcBef>
                <a:spcPts val="0"/>
              </a:spcBef>
              <a:spcAft>
                <a:spcPts val="0"/>
              </a:spcAft>
              <a:buNone/>
            </a:pPr>
            <a:r>
              <a:rPr lang="en-CA"/>
              <a:t>Une étude menée auprès de 2 878 employés de la Banque mondiale et du ministère britannique du Développement international a également montré que le raisonnement motivé dégradait le jugement112 .</a:t>
            </a:r>
            <a:endParaRPr/>
          </a:p>
          <a:p>
            <a:pPr marL="0" lvl="0" indent="0" algn="l" rtl="0">
              <a:lnSpc>
                <a:spcPct val="100000"/>
              </a:lnSpc>
              <a:spcBef>
                <a:spcPts val="0"/>
              </a:spcBef>
              <a:spcAft>
                <a:spcPts val="0"/>
              </a:spcAft>
              <a:buNone/>
            </a:pPr>
            <a:r>
              <a:rPr lang="en-CA"/>
              <a:t>identiques, 65% des professionnels de la politique ont correctement évalué une question sur l'efficacité des traitements de la peau.</a:t>
            </a:r>
            <a:endParaRPr/>
          </a:p>
          <a:p>
            <a:pPr marL="0" lvl="0" indent="0" algn="l" rtl="0">
              <a:lnSpc>
                <a:spcPct val="100000"/>
              </a:lnSpc>
              <a:spcBef>
                <a:spcPts val="0"/>
              </a:spcBef>
              <a:spcAft>
                <a:spcPts val="0"/>
              </a:spcAft>
              <a:buNone/>
            </a:pPr>
            <a:r>
              <a:rPr lang="en-CA"/>
              <a:t>correctement une question sur l'efficacité d'une crème pour la</a:t>
            </a:r>
            <a:endParaRPr/>
          </a:p>
          <a:p>
            <a:pPr marL="0" lvl="0" indent="0" algn="l" rtl="0">
              <a:lnSpc>
                <a:spcPct val="100000"/>
              </a:lnSpc>
              <a:spcBef>
                <a:spcPts val="0"/>
              </a:spcBef>
              <a:spcAft>
                <a:spcPts val="0"/>
              </a:spcAft>
              <a:buNone/>
            </a:pPr>
            <a:r>
              <a:rPr lang="en-CA"/>
              <a:t>crème pour la peau, mais seulement 45% ont répondu correctement lorsque la</a:t>
            </a:r>
            <a:endParaRPr/>
          </a:p>
          <a:p>
            <a:pPr marL="0" lvl="0" indent="0" algn="l" rtl="0">
              <a:lnSpc>
                <a:spcPct val="100000"/>
              </a:lnSpc>
              <a:spcBef>
                <a:spcPts val="0"/>
              </a:spcBef>
              <a:spcAft>
                <a:spcPts val="0"/>
              </a:spcAft>
              <a:buNone/>
            </a:pPr>
            <a:r>
              <a:rPr lang="en-CA"/>
              <a:t>question portait sur l'efficacité d'une intervention sur le</a:t>
            </a:r>
            <a:endParaRPr/>
          </a:p>
          <a:p>
            <a:pPr marL="0" lvl="0" indent="0" algn="l" rtl="0">
              <a:lnSpc>
                <a:spcPct val="100000"/>
              </a:lnSpc>
              <a:spcBef>
                <a:spcPts val="0"/>
              </a:spcBef>
              <a:spcAft>
                <a:spcPts val="0"/>
              </a:spcAft>
              <a:buNone/>
            </a:pPr>
            <a:r>
              <a:rPr lang="en-CA"/>
              <a:t>minimum.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b5552fcb3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11b5552fcb3_0_7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1b5552fcb3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11b5552fcb3_0_7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Le biais de confirmation est la tendance à rechercher, interpréter, favoriser et rappeler des informations d'une manière qui confirme ou soutient ses croyances ou valeurs antérieures. Cela peut signifier que même les propositions faibles deviennent rapidement difficiles à écarter. Même si le groupe (et la politique) dans son ensemble bénéficierait de leurs connaissances, la meilleure stratégie personnelle consiste à ne pas remettre en question le point de vue accepté. C'est l'une des raisons pour lesquelles les problèmes émergents du site web de la loi sur les soins abordables n'ont pas été communiqués au président Obama, par exemple.</a:t>
            </a:r>
            <a:endParaRPr/>
          </a:p>
          <a:p>
            <a:pPr marL="457200" lvl="0" indent="-298450" algn="l" rtl="0">
              <a:lnSpc>
                <a:spcPct val="100000"/>
              </a:lnSpc>
              <a:spcBef>
                <a:spcPts val="0"/>
              </a:spcBef>
              <a:spcAft>
                <a:spcPts val="0"/>
              </a:spcAft>
              <a:buSzPts val="1100"/>
              <a:buChar char="●"/>
            </a:pPr>
            <a:r>
              <a:rPr lang="en-CA"/>
              <a:t>Le "renforcement du groupe", où les gens s'autocensurent et se conforment à l'opinion majoritaire, quels que soient ses mérites. Les groupes renforcent également la tendance des décideurs à surestimer a) la mesure dans laquelle les autres personnes partagent leurs opinions et b) la mesure dans laquelle les gens comprendront ou adopteront la politique en question (nous appelons cela "l'illusion de similitude").</a:t>
            </a:r>
            <a:endParaRPr/>
          </a:p>
          <a:p>
            <a:pPr marL="457200" lvl="0" indent="-298450" algn="l" rtl="0">
              <a:lnSpc>
                <a:spcPct val="100000"/>
              </a:lnSpc>
              <a:spcBef>
                <a:spcPts val="0"/>
              </a:spcBef>
              <a:spcAft>
                <a:spcPts val="0"/>
              </a:spcAft>
              <a:buSzPts val="1100"/>
              <a:buChar char="●"/>
            </a:pPr>
            <a:endParaRPr/>
          </a:p>
          <a:p>
            <a:pPr marL="457200" lvl="0" indent="-298450" algn="l" rtl="0">
              <a:lnSpc>
                <a:spcPct val="100000"/>
              </a:lnSpc>
              <a:spcBef>
                <a:spcPts val="0"/>
              </a:spcBef>
              <a:spcAft>
                <a:spcPts val="0"/>
              </a:spcAft>
              <a:buSzPts val="1100"/>
              <a:buChar char="●"/>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b5552fcb3_0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11b5552fcb3_0_8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opposition intergroupe" : tendance systématique à privilégier les opinions de son propre groupe (le groupe interne) ou de ses membres par rapport à celles d'un groupe non membre (le groupe externe) ou de ses membres. Dans ce cas, l'attrait pour l'identité du groupe d'appartenance pousse les responsables politiques à rejeter les arguments provenant d'autres groupes, même s'ils sont bons.</a:t>
            </a:r>
            <a:endParaRPr/>
          </a:p>
          <a:p>
            <a:pPr marL="457200" lvl="0" indent="-298450" algn="l" rtl="0">
              <a:lnSpc>
                <a:spcPct val="100000"/>
              </a:lnSpc>
              <a:spcBef>
                <a:spcPts val="0"/>
              </a:spcBef>
              <a:spcAft>
                <a:spcPts val="0"/>
              </a:spcAft>
              <a:buSzPts val="1100"/>
              <a:buChar char="●"/>
            </a:pPr>
            <a:r>
              <a:rPr lang="en-CA"/>
              <a:t>Les activités d'exécution des politiques sont souvent affectées par le biais de l'optimisme (la tendance à avoir une vision irréaliste des résultats futurs).</a:t>
            </a:r>
            <a:endParaRPr/>
          </a:p>
          <a:p>
            <a:pPr marL="457200" lvl="0" indent="-298450" algn="l" rtl="0">
              <a:lnSpc>
                <a:spcPct val="100000"/>
              </a:lnSpc>
              <a:spcBef>
                <a:spcPts val="0"/>
              </a:spcBef>
              <a:spcAft>
                <a:spcPts val="0"/>
              </a:spcAft>
              <a:buSzPts val="1100"/>
              <a:buChar char="●"/>
            </a:pPr>
            <a:endParaRPr/>
          </a:p>
          <a:p>
            <a:pPr marL="457200" lvl="0" indent="-298450" algn="l" rtl="0">
              <a:lnSpc>
                <a:spcPct val="100000"/>
              </a:lnSpc>
              <a:spcBef>
                <a:spcPts val="0"/>
              </a:spcBef>
              <a:spcAft>
                <a:spcPts val="0"/>
              </a:spcAft>
              <a:buSzPts val="1100"/>
              <a:buChar char="●"/>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b5552fcb3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11b5552fcb3_0_9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b5552fcb3_0_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11b5552fcb3_0_9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1b5552fcb3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11b5552fcb3_0_10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b5552fcb3_0_1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11b5552fcb3_0_1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b5552fcb3_0_1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11b5552fcb3_0_1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Étape 2 : Les responsables de la diversité doivent avoir accès à des données détaillées sur le recrutement, le salaire et la récompense, l'évaluation des performances, la progression de la carrière et la rétention. Ils doivent chercher à identifier et à comprendre toutes les inégalités qui apparaissent. Cela peut nécessiter des ressources de la part des membres de l'équipe qui peuvent collecter et analyser des données complexes. Pour plus de conseils sur la façon de procéder afin d'améliorer l'égalité entre les sexes, consultez notre guide Huit façons de comprendre votre écart de rémunération entre les sexes.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b5552fc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11b5552fcb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a:t>La science comportementale repose sur le concept selon lequel la rationalité des êtres humains est limitée - rationalité limitée : l'idée est que les gens font les choix les plus bénéfiques pour leur vie à court et à long terme. Mais comme les humains sont submergés de préjugés, ainsi que de contraintes de temps, cela nous empêche de faire les choix qui sont les meilleurs pour nous. Parce que nos vies sont si occupées, nous avons tendance à choisir les options qui sont parfois les plus faciles, les plus rapides ou les plus pratiques grâce à notre "système de pensée 1" ou pensée automatique. Nous avons besoin du système 1 (les raccourcis), sinon nous oublierions comment faire automatiquement du café ou mettre notre pantalon le matin.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CA"/>
              <a:t>Mais l'effet secondaire de la pensée du système 1 est qu'elle crée un fossé entre l'action et l'attention que nous devons souvent combler consciemment pour faire les meilleurs choix.</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1b5552fcb3_0_1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11b5552fcb3_0_1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Le biais de confirmation peut signifier que même les propositions faibles deviennent rapidement difficiles à écarter.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b5552fcb3_0_1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11b5552fcb3_0_13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b5552fcb3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11b5552fcb3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Si on convainc la personne, elle agira différemment. Si nous montrons à une personne les avantages d'être non-discriminatoire, elle le fera automatiquement.</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CA"/>
              <a:t>Dans la vie personnelle, par exemple, nous voulons manger sainement, mais je commande Le UberEats pour le souper.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b5552fcb3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11b5552fcb3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Notre façon "irrationnelle" de travailler signifie que, quelle que soit la stratégie d'EDI que nous mettons en place, si nous ne tenons pas compte de la culture, rien ne changera. </a:t>
            </a:r>
            <a:endParaRPr/>
          </a:p>
          <a:p>
            <a:pPr marL="457200" lvl="0" indent="-298450" algn="l" rtl="0">
              <a:lnSpc>
                <a:spcPct val="100000"/>
              </a:lnSpc>
              <a:spcBef>
                <a:spcPts val="0"/>
              </a:spcBef>
              <a:spcAft>
                <a:spcPts val="0"/>
              </a:spcAft>
              <a:buSzPts val="1100"/>
              <a:buChar char="●"/>
            </a:pPr>
            <a:r>
              <a:rPr lang="en-CA"/>
              <a:t>Ce qui nous amène à dire que " la culture mange la stratégie pour le déjeuner ".</a:t>
            </a:r>
            <a:endParaRPr/>
          </a:p>
          <a:p>
            <a:pPr marL="457200" lvl="0" indent="-298450" algn="l" rtl="0">
              <a:lnSpc>
                <a:spcPct val="100000"/>
              </a:lnSpc>
              <a:spcBef>
                <a:spcPts val="0"/>
              </a:spcBef>
              <a:spcAft>
                <a:spcPts val="0"/>
              </a:spcAft>
              <a:buSzPts val="1100"/>
              <a:buChar char="●"/>
            </a:pPr>
            <a:r>
              <a:rPr lang="en-CA"/>
              <a:t>Alors comment faire pour changer la culture ?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b5552fcb3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1b5552fcb3_0_2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Si nous pouvons cibler les petites actions d'une personne au travail, nous pouvons changer les comportements, qui changent les habitudes. Si nous appliquons la science comportementale à nos systèmes, nous pouvons essayer de surmonter nos préjugés.</a:t>
            </a:r>
            <a:endParaRPr/>
          </a:p>
          <a:p>
            <a:pPr marL="457200" lvl="0" indent="-298450" algn="l" rtl="0">
              <a:lnSpc>
                <a:spcPct val="100000"/>
              </a:lnSpc>
              <a:spcBef>
                <a:spcPts val="0"/>
              </a:spcBef>
              <a:spcAft>
                <a:spcPts val="0"/>
              </a:spcAft>
              <a:buSzPts val="1100"/>
              <a:buChar char="●"/>
            </a:pPr>
            <a:r>
              <a:rPr lang="en-CA"/>
              <a:t>En unissant nos efforts, nous avons une chance de créer une culture inclusive.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b5552fcb3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11b5552fcb3_0_2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r>
              <a:rPr lang="en-CA"/>
              <a:t>Un bon candidat pour la BI est un point de contact - comme un affichage dans le public, un kiosque, etc.</a:t>
            </a:r>
            <a:endParaRPr/>
          </a:p>
          <a:p>
            <a:pPr marL="457200" lvl="0" indent="-29845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b5552fcb3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11b5552fcb3_0_3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CA" sz="1100"/>
              <a:t>La formation aux préjugés inconscients au travail vise à sensibiliser les personnes aux préjugés inconscients potentiellement dangereux et à réduire l'impact de ces préjugés sur leur interaction avec les autres. </a:t>
            </a:r>
            <a:endParaRPr/>
          </a:p>
          <a:p>
            <a:pPr marL="457200" marR="0" lvl="0" indent="-298450" algn="l" rtl="0">
              <a:lnSpc>
                <a:spcPct val="100000"/>
              </a:lnSpc>
              <a:spcBef>
                <a:spcPts val="0"/>
              </a:spcBef>
              <a:spcAft>
                <a:spcPts val="0"/>
              </a:spcAft>
              <a:buClr>
                <a:srgbClr val="000000"/>
              </a:buClr>
              <a:buSzPts val="1100"/>
              <a:buFont typeface="Arial"/>
              <a:buChar char="●"/>
            </a:pPr>
            <a:r>
              <a:rPr lang="en-CA" sz="1100"/>
              <a:t>La formation sur les préjugés inconscients peut activer les stéréotypes, les rendant plus susceptibles de revenir à l'esprit après la fin de la formation. Cela peut se produire lorsqu'on nous demande d'essayer de supprimer nos propres stéréotypes, ou lorsqu'on nous demande de les confronter ;</a:t>
            </a:r>
            <a:endParaRPr/>
          </a:p>
          <a:p>
            <a:pPr marL="457200" marR="0" lvl="0" indent="-298450" algn="l" rtl="0">
              <a:lnSpc>
                <a:spcPct val="100000"/>
              </a:lnSpc>
              <a:spcBef>
                <a:spcPts val="0"/>
              </a:spcBef>
              <a:spcAft>
                <a:spcPts val="0"/>
              </a:spcAft>
              <a:buClr>
                <a:srgbClr val="000000"/>
              </a:buClr>
              <a:buSzPts val="1100"/>
              <a:buFont typeface="Arial"/>
              <a:buChar char="●"/>
            </a:pPr>
            <a:r>
              <a:rPr lang="en-CA" sz="1100"/>
              <a:t>La formation peut rendre les employés complaisants à l'égard de leurs propres préjugés - ce qui signifie qu'ils ne prennent pas la responsabilité de réduire la discrimination après la formation, peut-être parce qu'ils croient que le lieu de travail est déjà exempt de préjugés ; </a:t>
            </a:r>
            <a:endParaRPr/>
          </a:p>
          <a:p>
            <a:pPr marL="457200" marR="0" lvl="0" indent="-298450" algn="l" rtl="0">
              <a:lnSpc>
                <a:spcPct val="100000"/>
              </a:lnSpc>
              <a:spcBef>
                <a:spcPts val="0"/>
              </a:spcBef>
              <a:spcAft>
                <a:spcPts val="0"/>
              </a:spcAft>
              <a:buClr>
                <a:srgbClr val="000000"/>
              </a:buClr>
              <a:buSzPts val="1100"/>
              <a:buFont typeface="Arial"/>
              <a:buChar char="●"/>
            </a:pPr>
            <a:r>
              <a:rPr lang="en-CA" sz="1100"/>
              <a:t>La formation peut également avoir un effet de " permis moral ", par lequel une personne qui suit une formation (qui est " bonne " pour la diversité) se sent plus libre de prendre une décision qui n'améliore pas la diversité (par exemple, embaucher un candidat ayant un profil similaire à celui de l'équipe existante), car son sentiment de vertu pour avoir suivi la formation contredit les efforts en cours pour détecter les préjugés persistants.</a:t>
            </a:r>
            <a:endParaRPr/>
          </a:p>
          <a:p>
            <a:pPr marL="457200" marR="0" lvl="0" indent="-298450" algn="l" rtl="0">
              <a:lnSpc>
                <a:spcPct val="100000"/>
              </a:lnSpc>
              <a:spcBef>
                <a:spcPts val="0"/>
              </a:spcBef>
              <a:spcAft>
                <a:spcPts val="0"/>
              </a:spcAft>
              <a:buClr>
                <a:srgbClr val="000000"/>
              </a:buClr>
              <a:buSzPts val="1100"/>
              <a:buFont typeface="Arial"/>
              <a:buChar char="●"/>
            </a:pPr>
            <a:r>
              <a:rPr lang="en-CA" sz="1100"/>
              <a:t>Les gens réagissent négativement aux efforts visant à contrôler leurs opinions personnelles et peuvent donc se montrer particulièrement réticents si la formation professionnelle continue est rendue obligatoire, car ils peuvent se sentir désarmés ;</a:t>
            </a:r>
            <a:endParaRPr/>
          </a:p>
          <a:p>
            <a:pPr marL="317500" lvl="0" indent="-158750" algn="l" rtl="0">
              <a:lnSpc>
                <a:spcPct val="100000"/>
              </a:lnSpc>
              <a:spcBef>
                <a:spcPts val="0"/>
              </a:spcBef>
              <a:spcAft>
                <a:spcPts val="0"/>
              </a:spcAft>
              <a:buSzPts val="1100"/>
              <a:buFont typeface="Arial"/>
              <a:buNone/>
            </a:pPr>
            <a:endParaRPr sz="1100" b="1"/>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b5552fcb3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11b5552fcb3_0_4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CA">
                <a:solidFill>
                  <a:schemeClr val="dk1"/>
                </a:solidFill>
              </a:rPr>
              <a:t>CONTEXTE</a:t>
            </a:r>
            <a:endParaRPr>
              <a:solidFill>
                <a:schemeClr val="dk1"/>
              </a:solidFill>
            </a:endParaRPr>
          </a:p>
          <a:p>
            <a:pPr marL="0" marR="0" lvl="0" indent="0" algn="l" rtl="0">
              <a:lnSpc>
                <a:spcPct val="100000"/>
              </a:lnSpc>
              <a:spcBef>
                <a:spcPts val="0"/>
              </a:spcBef>
              <a:spcAft>
                <a:spcPts val="0"/>
              </a:spcAft>
              <a:buNone/>
            </a:pPr>
            <a:r>
              <a:rPr lang="en-CA">
                <a:solidFill>
                  <a:schemeClr val="dk1"/>
                </a:solidFill>
              </a:rPr>
              <a:t>Les disparités en matière de garde d'enfants sont l'une des principales causes de l'écart de rémunération entre les sexes (en moyenne, les femmes sont toujours payées 18 % de moins par heure que les hommes au Royaume-Uni). Au Royaume-Uni, les femmes s'occupent encore deux fois plus des enfants que les hommes (4,5 heures par semaine contre &gt; 2 heures pour les hommes). </a:t>
            </a:r>
            <a:endParaRPr>
              <a:solidFill>
                <a:schemeClr val="dk1"/>
              </a:solidFill>
            </a:endParaRPr>
          </a:p>
          <a:p>
            <a:pPr marL="0" marR="0" lvl="0" indent="0" algn="l" rtl="0">
              <a:lnSpc>
                <a:spcPct val="100000"/>
              </a:lnSpc>
              <a:spcBef>
                <a:spcPts val="0"/>
              </a:spcBef>
              <a:spcAft>
                <a:spcPts val="0"/>
              </a:spcAft>
              <a:buNone/>
            </a:pPr>
            <a:r>
              <a:rPr lang="en-CA">
                <a:solidFill>
                  <a:schemeClr val="dk1"/>
                </a:solidFill>
              </a:rPr>
              <a:t>En s'impliquant davantage dans la garde des enfants, les hommes peuvent soutenir le bien-être financier et les perspectives de carrière de leur partenaire.</a:t>
            </a:r>
            <a:endParaRPr>
              <a:solidFill>
                <a:schemeClr val="dk1"/>
              </a:solidFill>
            </a:endParaRPr>
          </a:p>
          <a:p>
            <a:pPr marL="0" marR="0" lvl="0" indent="0" algn="l" rtl="0">
              <a:lnSpc>
                <a:spcPct val="100000"/>
              </a:lnSpc>
              <a:spcBef>
                <a:spcPts val="0"/>
              </a:spcBef>
              <a:spcAft>
                <a:spcPts val="0"/>
              </a:spcAft>
              <a:buNone/>
            </a:pPr>
            <a:r>
              <a:rPr lang="en-CA">
                <a:solidFill>
                  <a:schemeClr val="dk1"/>
                </a:solidFill>
              </a:rPr>
              <a:t>BIT + Government Equalities Office ont mené un essai pour inciter les hommes qui attendent des enfants à surmonter les obstacles structurels et comportementaux à la prise d'un congé parental.  </a:t>
            </a:r>
            <a:endParaRPr>
              <a:solidFill>
                <a:schemeClr val="dk1"/>
              </a:solidFill>
            </a:endParaRPr>
          </a:p>
          <a:p>
            <a:pPr marL="0" marR="0" lvl="0" indent="0" algn="l" rtl="0">
              <a:lnSpc>
                <a:spcPct val="100000"/>
              </a:lnSpc>
              <a:spcBef>
                <a:spcPts val="0"/>
              </a:spcBef>
              <a:spcAft>
                <a:spcPts val="0"/>
              </a:spcAft>
              <a:buNone/>
            </a:pPr>
            <a:r>
              <a:rPr lang="en-CA">
                <a:solidFill>
                  <a:schemeClr val="dk1"/>
                </a:solidFill>
              </a:rPr>
              <a:t>RÉSULTATS DE L'ESSAI</a:t>
            </a:r>
            <a:endParaRPr>
              <a:solidFill>
                <a:schemeClr val="dk1"/>
              </a:solidFill>
            </a:endParaRPr>
          </a:p>
          <a:p>
            <a:pPr marL="0" marR="0" lvl="0" indent="0" algn="l" rtl="0">
              <a:lnSpc>
                <a:spcPct val="100000"/>
              </a:lnSpc>
              <a:spcBef>
                <a:spcPts val="0"/>
              </a:spcBef>
              <a:spcAft>
                <a:spcPts val="0"/>
              </a:spcAft>
              <a:buNone/>
            </a:pPr>
            <a:r>
              <a:rPr lang="en-CA">
                <a:solidFill>
                  <a:schemeClr val="dk1"/>
                </a:solidFill>
              </a:rPr>
              <a:t>Essai 1 : 1600 hommes ont reçu des messages tels que l'indication du coût pour les mères ou la mise en avant d'un modèle de rôle positif. Ces messages n'ont pas augmenté l'engagement des pères ou leurs intentions déclarées de prendre un congé parental partagé et de travailler de manière flexible. </a:t>
            </a:r>
            <a:endParaRPr>
              <a:solidFill>
                <a:schemeClr val="dk1"/>
              </a:solidFill>
            </a:endParaRPr>
          </a:p>
          <a:p>
            <a:pPr marL="0" marR="0" lvl="0" indent="0" algn="l" rtl="0">
              <a:lnSpc>
                <a:spcPct val="100000"/>
              </a:lnSpc>
              <a:spcBef>
                <a:spcPts val="0"/>
              </a:spcBef>
              <a:spcAft>
                <a:spcPts val="0"/>
              </a:spcAft>
              <a:buNone/>
            </a:pPr>
            <a:r>
              <a:rPr lang="en-CA">
                <a:solidFill>
                  <a:schemeClr val="dk1"/>
                </a:solidFill>
              </a:rPr>
              <a:t>Essai 2 : 1 244 hommes ont été répartis entre un message de contrôle, un message simplifié et un message simplifié + droit, selon lequel les hommes ont légalement le droit de prendre un congé parental partagé. Ils ont moins l'impression que l'adhésion au programme leur demande beaucoup d'efforts. Le fait d'indiquer clairement que le congé parental partagé est un droit plutôt qu'un élément laissé à la discrétion des employeurs peut aider davantage de parents à y avoir recours.</a:t>
            </a:r>
            <a:endParaRPr>
              <a:solidFill>
                <a:schemeClr val="dk1"/>
              </a:solidFill>
            </a:endParaRPr>
          </a:p>
          <a:p>
            <a:pPr marL="0" marR="0" lvl="0" indent="0" algn="l" rtl="0">
              <a:lnSpc>
                <a:spcPct val="100000"/>
              </a:lnSpc>
              <a:spcBef>
                <a:spcPts val="0"/>
              </a:spcBef>
              <a:spcAft>
                <a:spcPts val="0"/>
              </a:spcAft>
              <a:buNone/>
            </a:pPr>
            <a:endParaRPr>
              <a:solidFill>
                <a:schemeClr val="dk1"/>
              </a:solidFill>
            </a:endParaRPr>
          </a:p>
          <a:p>
            <a:pPr marL="0" marR="0" lvl="0" indent="0" algn="l" rtl="0">
              <a:lnSpc>
                <a:spcPct val="100000"/>
              </a:lnSpc>
              <a:spcBef>
                <a:spcPts val="0"/>
              </a:spcBef>
              <a:spcAft>
                <a:spcPts val="0"/>
              </a:spcAft>
              <a:buNone/>
            </a:pPr>
            <a:r>
              <a:rPr lang="en-CA">
                <a:solidFill>
                  <a:schemeClr val="dk1"/>
                </a:solidFill>
              </a:rPr>
              <a:t>Les évaluations conjointes font appel au système 2 (pensée critique) plutôt qu'au système 1 des évaluations individuelles (pensée automatique), ce qui les rend moins dépendantes de leurs préjugés.</a:t>
            </a:r>
            <a:endParaRPr sz="1400" b="1">
              <a:solidFill>
                <a:schemeClr val="dk2"/>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b5552fcb3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11b5552fcb3_0_5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CA"/>
              <a:t>Les évaluations conjointes font appel au système 2 (pensée critique) plutôt qu'au système 1 des évaluations individuelles (pensée automatique), et sont donc moins tributaires de leurs préjugés. Ce que disait Bing </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32"/>
          <p:cNvPicPr preferRelativeResize="0"/>
          <p:nvPr/>
        </p:nvPicPr>
        <p:blipFill rotWithShape="1">
          <a:blip r:embed="rId2">
            <a:alphaModFix/>
          </a:blip>
          <a:srcRect/>
          <a:stretch/>
        </p:blipFill>
        <p:spPr>
          <a:xfrm>
            <a:off x="0" y="-62"/>
            <a:ext cx="9144000" cy="5143523"/>
          </a:xfrm>
          <a:prstGeom prst="rect">
            <a:avLst/>
          </a:prstGeom>
          <a:noFill/>
          <a:ln>
            <a:noFill/>
          </a:ln>
        </p:spPr>
      </p:pic>
      <p:sp>
        <p:nvSpPr>
          <p:cNvPr id="11" name="Google Shape;11;p32"/>
          <p:cNvSpPr txBox="1">
            <a:spLocks noGrp="1"/>
          </p:cNvSpPr>
          <p:nvPr>
            <p:ph type="ctrTitle"/>
          </p:nvPr>
        </p:nvSpPr>
        <p:spPr>
          <a:xfrm>
            <a:off x="2302050" y="1223200"/>
            <a:ext cx="4539900" cy="26970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pic>
        <p:nvPicPr>
          <p:cNvPr id="54" name="Google Shape;54;p4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5" name="Google Shape;55;p41"/>
          <p:cNvSpPr txBox="1">
            <a:spLocks noGrp="1"/>
          </p:cNvSpPr>
          <p:nvPr>
            <p:ph type="body" idx="1"/>
          </p:nvPr>
        </p:nvSpPr>
        <p:spPr>
          <a:xfrm>
            <a:off x="457200" y="534577"/>
            <a:ext cx="8229600" cy="393600"/>
          </a:xfrm>
          <a:prstGeom prst="rect">
            <a:avLst/>
          </a:prstGeom>
          <a:noFill/>
          <a:ln>
            <a:noFill/>
          </a:ln>
        </p:spPr>
        <p:txBody>
          <a:bodyPr spcFirstLastPara="1" wrap="square" lIns="0" tIns="0" rIns="0" bIns="0" anchor="ctr" anchorCtr="0">
            <a:noAutofit/>
          </a:bodyPr>
          <a:lstStyle>
            <a:lvl1pPr marL="457200" lvl="0" indent="-228600" algn="ctr">
              <a:lnSpc>
                <a:spcPct val="115000"/>
              </a:lnSpc>
              <a:spcBef>
                <a:spcPts val="360"/>
              </a:spcBef>
              <a:spcAft>
                <a:spcPts val="1000"/>
              </a:spcAft>
              <a:buClr>
                <a:srgbClr val="FFFFFF"/>
              </a:buClr>
              <a:buSzPts val="1400"/>
              <a:buNone/>
              <a:defRPr sz="1400">
                <a:solidFill>
                  <a:srgbClr val="FFFFFF"/>
                </a:solidFill>
              </a:defRPr>
            </a:lvl1pPr>
          </a:lstStyle>
          <a:p>
            <a:endParaRPr/>
          </a:p>
        </p:txBody>
      </p:sp>
      <p:sp>
        <p:nvSpPr>
          <p:cNvPr id="56" name="Google Shape;56;p4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42"/>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pic>
        <p:nvPicPr>
          <p:cNvPr id="59" name="Google Shape;59;p4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BLANK_1">
    <p:spTree>
      <p:nvGrpSpPr>
        <p:cNvPr id="1" name="Shape 60"/>
        <p:cNvGrpSpPr/>
        <p:nvPr/>
      </p:nvGrpSpPr>
      <p:grpSpPr>
        <a:xfrm>
          <a:off x="0" y="0"/>
          <a:ext cx="0" cy="0"/>
          <a:chOff x="0" y="0"/>
          <a:chExt cx="0" cy="0"/>
        </a:xfrm>
      </p:grpSpPr>
      <p:sp>
        <p:nvSpPr>
          <p:cNvPr id="61" name="Google Shape;61;p4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pic>
        <p:nvPicPr>
          <p:cNvPr id="62" name="Google Shape;62;p43"/>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63"/>
        <p:cNvGrpSpPr/>
        <p:nvPr/>
      </p:nvGrpSpPr>
      <p:grpSpPr>
        <a:xfrm>
          <a:off x="0" y="0"/>
          <a:ext cx="0" cy="0"/>
          <a:chOff x="0" y="0"/>
          <a:chExt cx="0" cy="0"/>
        </a:xfrm>
      </p:grpSpPr>
      <p:sp>
        <p:nvSpPr>
          <p:cNvPr id="64" name="Google Shape;64;p44"/>
          <p:cNvSpPr txBox="1">
            <a:spLocks noGrp="1"/>
          </p:cNvSpPr>
          <p:nvPr>
            <p:ph type="ctrTitle"/>
          </p:nvPr>
        </p:nvSpPr>
        <p:spPr>
          <a:xfrm>
            <a:off x="311708" y="744575"/>
            <a:ext cx="8520600" cy="2052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5" name="Google Shape;65;p44"/>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ctr" anchorCtr="0">
            <a:noAutofit/>
          </a:bodyPr>
          <a:lstStyle>
            <a:lvl1pPr lvl="0" algn="ctr">
              <a:lnSpc>
                <a:spcPct val="100000"/>
              </a:lnSpc>
              <a:spcBef>
                <a:spcPts val="600"/>
              </a:spcBef>
              <a:spcAft>
                <a:spcPts val="0"/>
              </a:spcAft>
              <a:buSzPts val="2800"/>
              <a:buNone/>
              <a:defRPr sz="2800"/>
            </a:lvl1pPr>
            <a:lvl2pPr lvl="1" algn="ctr">
              <a:lnSpc>
                <a:spcPct val="100000"/>
              </a:lnSpc>
              <a:spcBef>
                <a:spcPts val="480"/>
              </a:spcBef>
              <a:spcAft>
                <a:spcPts val="0"/>
              </a:spcAft>
              <a:buSzPts val="2800"/>
              <a:buNone/>
              <a:defRPr sz="2800"/>
            </a:lvl2pPr>
            <a:lvl3pPr lvl="2" algn="ctr">
              <a:lnSpc>
                <a:spcPct val="100000"/>
              </a:lnSpc>
              <a:spcBef>
                <a:spcPts val="480"/>
              </a:spcBef>
              <a:spcAft>
                <a:spcPts val="0"/>
              </a:spcAft>
              <a:buSzPts val="2800"/>
              <a:buNone/>
              <a:defRPr sz="2800"/>
            </a:lvl3pPr>
            <a:lvl4pPr lvl="3" algn="ctr">
              <a:lnSpc>
                <a:spcPct val="100000"/>
              </a:lnSpc>
              <a:spcBef>
                <a:spcPts val="360"/>
              </a:spcBef>
              <a:spcAft>
                <a:spcPts val="0"/>
              </a:spcAft>
              <a:buSzPts val="2800"/>
              <a:buNone/>
              <a:defRPr sz="2800"/>
            </a:lvl4pPr>
            <a:lvl5pPr lvl="4" algn="ctr">
              <a:lnSpc>
                <a:spcPct val="100000"/>
              </a:lnSpc>
              <a:spcBef>
                <a:spcPts val="360"/>
              </a:spcBef>
              <a:spcAft>
                <a:spcPts val="0"/>
              </a:spcAft>
              <a:buSzPts val="2800"/>
              <a:buNone/>
              <a:defRPr sz="2800"/>
            </a:lvl5pPr>
            <a:lvl6pPr lvl="5" algn="ctr">
              <a:lnSpc>
                <a:spcPct val="100000"/>
              </a:lnSpc>
              <a:spcBef>
                <a:spcPts val="360"/>
              </a:spcBef>
              <a:spcAft>
                <a:spcPts val="0"/>
              </a:spcAft>
              <a:buSzPts val="2800"/>
              <a:buNone/>
              <a:defRPr sz="2800"/>
            </a:lvl6pPr>
            <a:lvl7pPr lvl="6" algn="ctr">
              <a:lnSpc>
                <a:spcPct val="100000"/>
              </a:lnSpc>
              <a:spcBef>
                <a:spcPts val="360"/>
              </a:spcBef>
              <a:spcAft>
                <a:spcPts val="0"/>
              </a:spcAft>
              <a:buSzPts val="2800"/>
              <a:buNone/>
              <a:defRPr sz="2800"/>
            </a:lvl7pPr>
            <a:lvl8pPr lvl="7" algn="ctr">
              <a:lnSpc>
                <a:spcPct val="100000"/>
              </a:lnSpc>
              <a:spcBef>
                <a:spcPts val="360"/>
              </a:spcBef>
              <a:spcAft>
                <a:spcPts val="0"/>
              </a:spcAft>
              <a:buSzPts val="2800"/>
              <a:buNone/>
              <a:defRPr sz="2800"/>
            </a:lvl8pPr>
            <a:lvl9pPr lvl="8" algn="ctr">
              <a:lnSpc>
                <a:spcPct val="100000"/>
              </a:lnSpc>
              <a:spcBef>
                <a:spcPts val="360"/>
              </a:spcBef>
              <a:spcAft>
                <a:spcPts val="0"/>
              </a:spcAft>
              <a:buSzPts val="2800"/>
              <a:buNone/>
              <a:defRPr sz="2800"/>
            </a:lvl9pPr>
          </a:lstStyle>
          <a:p>
            <a:endParaRPr/>
          </a:p>
        </p:txBody>
      </p:sp>
      <p:sp>
        <p:nvSpPr>
          <p:cNvPr id="66" name="Google Shape;66;p44"/>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
        <p:cNvGrpSpPr/>
        <p:nvPr/>
      </p:nvGrpSpPr>
      <p:grpSpPr>
        <a:xfrm>
          <a:off x="0" y="0"/>
          <a:ext cx="0" cy="0"/>
          <a:chOff x="0" y="0"/>
          <a:chExt cx="0" cy="0"/>
        </a:xfrm>
      </p:grpSpPr>
      <p:pic>
        <p:nvPicPr>
          <p:cNvPr id="13" name="Google Shape;13;p3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33"/>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a:endParaRPr/>
          </a:p>
        </p:txBody>
      </p:sp>
      <p:sp>
        <p:nvSpPr>
          <p:cNvPr id="15" name="Google Shape;15;p33"/>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t" anchorCtr="0">
            <a:noAutofit/>
          </a:bodyPr>
          <a:lstStyle>
            <a:lvl1pPr marL="457200" lvl="0" indent="-368300" algn="l">
              <a:lnSpc>
                <a:spcPct val="115000"/>
              </a:lnSpc>
              <a:spcBef>
                <a:spcPts val="600"/>
              </a:spcBef>
              <a:spcAft>
                <a:spcPts val="0"/>
              </a:spcAft>
              <a:buSzPts val="2200"/>
              <a:buChar char="◦"/>
              <a:defRPr/>
            </a:lvl1pPr>
            <a:lvl2pPr marL="914400" lvl="1" indent="-368300" algn="l">
              <a:lnSpc>
                <a:spcPct val="115000"/>
              </a:lnSpc>
              <a:spcBef>
                <a:spcPts val="1000"/>
              </a:spcBef>
              <a:spcAft>
                <a:spcPts val="0"/>
              </a:spcAft>
              <a:buSzPts val="2200"/>
              <a:buChar char="◦"/>
              <a:defRPr/>
            </a:lvl2pPr>
            <a:lvl3pPr marL="1371600" lvl="2" indent="-368300" algn="l">
              <a:lnSpc>
                <a:spcPct val="115000"/>
              </a:lnSpc>
              <a:spcBef>
                <a:spcPts val="1000"/>
              </a:spcBef>
              <a:spcAft>
                <a:spcPts val="0"/>
              </a:spcAft>
              <a:buSzPts val="2200"/>
              <a:buChar char="◦"/>
              <a:defRPr/>
            </a:lvl3pPr>
            <a:lvl4pPr marL="1828800" lvl="3" indent="-368300" algn="l">
              <a:lnSpc>
                <a:spcPct val="115000"/>
              </a:lnSpc>
              <a:spcBef>
                <a:spcPts val="1000"/>
              </a:spcBef>
              <a:spcAft>
                <a:spcPts val="0"/>
              </a:spcAft>
              <a:buSzPts val="2200"/>
              <a:buChar char="◦"/>
              <a:defRPr/>
            </a:lvl4pPr>
            <a:lvl5pPr marL="2286000" lvl="4" indent="-368300" algn="l">
              <a:lnSpc>
                <a:spcPct val="115000"/>
              </a:lnSpc>
              <a:spcBef>
                <a:spcPts val="1000"/>
              </a:spcBef>
              <a:spcAft>
                <a:spcPts val="0"/>
              </a:spcAft>
              <a:buSzPts val="2200"/>
              <a:buChar char="◦"/>
              <a:defRPr/>
            </a:lvl5pPr>
            <a:lvl6pPr marL="2743200" lvl="5" indent="-368300" algn="l">
              <a:lnSpc>
                <a:spcPct val="115000"/>
              </a:lnSpc>
              <a:spcBef>
                <a:spcPts val="1000"/>
              </a:spcBef>
              <a:spcAft>
                <a:spcPts val="0"/>
              </a:spcAft>
              <a:buSzPts val="2200"/>
              <a:buChar char="◦"/>
              <a:defRPr/>
            </a:lvl6pPr>
            <a:lvl7pPr marL="3200400" lvl="6" indent="-368300" algn="l">
              <a:lnSpc>
                <a:spcPct val="115000"/>
              </a:lnSpc>
              <a:spcBef>
                <a:spcPts val="1000"/>
              </a:spcBef>
              <a:spcAft>
                <a:spcPts val="0"/>
              </a:spcAft>
              <a:buSzPts val="2200"/>
              <a:buChar char="◦"/>
              <a:defRPr/>
            </a:lvl7pPr>
            <a:lvl8pPr marL="3657600" lvl="7" indent="-368300" algn="l">
              <a:lnSpc>
                <a:spcPct val="115000"/>
              </a:lnSpc>
              <a:spcBef>
                <a:spcPts val="1000"/>
              </a:spcBef>
              <a:spcAft>
                <a:spcPts val="0"/>
              </a:spcAft>
              <a:buSzPts val="2200"/>
              <a:buChar char="◦"/>
              <a:defRPr/>
            </a:lvl8pPr>
            <a:lvl9pPr marL="4114800" lvl="8" indent="-368300" algn="l">
              <a:lnSpc>
                <a:spcPct val="115000"/>
              </a:lnSpc>
              <a:spcBef>
                <a:spcPts val="1000"/>
              </a:spcBef>
              <a:spcAft>
                <a:spcPts val="1000"/>
              </a:spcAft>
              <a:buSzPts val="2200"/>
              <a:buChar char="◦"/>
              <a:defRPr/>
            </a:lvl9pPr>
          </a:lstStyle>
          <a:p>
            <a:endParaRPr/>
          </a:p>
        </p:txBody>
      </p:sp>
      <p:sp>
        <p:nvSpPr>
          <p:cNvPr id="16" name="Google Shape;16;p3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7"/>
        <p:cNvGrpSpPr/>
        <p:nvPr/>
      </p:nvGrpSpPr>
      <p:grpSpPr>
        <a:xfrm>
          <a:off x="0" y="0"/>
          <a:ext cx="0" cy="0"/>
          <a:chOff x="0" y="0"/>
          <a:chExt cx="0" cy="0"/>
        </a:xfrm>
      </p:grpSpPr>
      <p:pic>
        <p:nvPicPr>
          <p:cNvPr id="18" name="Google Shape;18;p34"/>
          <p:cNvPicPr preferRelativeResize="0"/>
          <p:nvPr/>
        </p:nvPicPr>
        <p:blipFill rotWithShape="1">
          <a:blip r:embed="rId2">
            <a:alphaModFix/>
          </a:blip>
          <a:srcRect/>
          <a:stretch/>
        </p:blipFill>
        <p:spPr>
          <a:xfrm>
            <a:off x="0" y="-26"/>
            <a:ext cx="9144000" cy="5143523"/>
          </a:xfrm>
          <a:prstGeom prst="rect">
            <a:avLst/>
          </a:prstGeom>
          <a:noFill/>
          <a:ln>
            <a:noFill/>
          </a:ln>
        </p:spPr>
      </p:pic>
      <p:sp>
        <p:nvSpPr>
          <p:cNvPr id="19" name="Google Shape;19;p34"/>
          <p:cNvSpPr txBox="1">
            <a:spLocks noGrp="1"/>
          </p:cNvSpPr>
          <p:nvPr>
            <p:ph type="ctrTitle"/>
          </p:nvPr>
        </p:nvSpPr>
        <p:spPr>
          <a:xfrm>
            <a:off x="2438550" y="1811950"/>
            <a:ext cx="4266900" cy="11598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0" name="Google Shape;20;p34"/>
          <p:cNvSpPr txBox="1">
            <a:spLocks noGrp="1"/>
          </p:cNvSpPr>
          <p:nvPr>
            <p:ph type="subTitle" idx="1"/>
          </p:nvPr>
        </p:nvSpPr>
        <p:spPr>
          <a:xfrm>
            <a:off x="2438550" y="2840054"/>
            <a:ext cx="4266900" cy="784800"/>
          </a:xfrm>
          <a:prstGeom prst="rect">
            <a:avLst/>
          </a:prstGeom>
          <a:noFill/>
          <a:ln>
            <a:noFill/>
          </a:ln>
        </p:spPr>
        <p:txBody>
          <a:bodyPr spcFirstLastPara="1" wrap="square" lIns="0" tIns="0" rIns="0" bIns="0" anchor="ctr" anchorCtr="0">
            <a:noAutofit/>
          </a:bodyPr>
          <a:lstStyle>
            <a:lvl1pPr lvl="0" algn="ctr">
              <a:lnSpc>
                <a:spcPct val="115000"/>
              </a:lnSpc>
              <a:spcBef>
                <a:spcPts val="0"/>
              </a:spcBef>
              <a:spcAft>
                <a:spcPts val="0"/>
              </a:spcAft>
              <a:buClr>
                <a:srgbClr val="FFFFFF"/>
              </a:buClr>
              <a:buSzPts val="1800"/>
              <a:buNone/>
              <a:defRPr sz="1800">
                <a:solidFill>
                  <a:srgbClr val="FFFFFF"/>
                </a:solidFill>
              </a:defRPr>
            </a:lvl1pPr>
            <a:lvl2pPr lvl="1" algn="ctr">
              <a:lnSpc>
                <a:spcPct val="115000"/>
              </a:lnSpc>
              <a:spcBef>
                <a:spcPts val="1000"/>
              </a:spcBef>
              <a:spcAft>
                <a:spcPts val="0"/>
              </a:spcAft>
              <a:buClr>
                <a:srgbClr val="FFFFFF"/>
              </a:buClr>
              <a:buSzPts val="1800"/>
              <a:buNone/>
              <a:defRPr sz="1800">
                <a:solidFill>
                  <a:srgbClr val="FFFFFF"/>
                </a:solidFill>
              </a:defRPr>
            </a:lvl2pPr>
            <a:lvl3pPr lvl="2" algn="ctr">
              <a:lnSpc>
                <a:spcPct val="115000"/>
              </a:lnSpc>
              <a:spcBef>
                <a:spcPts val="1000"/>
              </a:spcBef>
              <a:spcAft>
                <a:spcPts val="0"/>
              </a:spcAft>
              <a:buClr>
                <a:srgbClr val="FFFFFF"/>
              </a:buClr>
              <a:buSzPts val="1800"/>
              <a:buNone/>
              <a:defRPr sz="1800">
                <a:solidFill>
                  <a:srgbClr val="FFFFFF"/>
                </a:solidFill>
              </a:defRPr>
            </a:lvl3pPr>
            <a:lvl4pPr lvl="3" algn="ctr">
              <a:lnSpc>
                <a:spcPct val="115000"/>
              </a:lnSpc>
              <a:spcBef>
                <a:spcPts val="1000"/>
              </a:spcBef>
              <a:spcAft>
                <a:spcPts val="0"/>
              </a:spcAft>
              <a:buClr>
                <a:srgbClr val="FFFFFF"/>
              </a:buClr>
              <a:buSzPts val="1800"/>
              <a:buNone/>
              <a:defRPr sz="1800">
                <a:solidFill>
                  <a:srgbClr val="FFFFFF"/>
                </a:solidFill>
              </a:defRPr>
            </a:lvl4pPr>
            <a:lvl5pPr lvl="4" algn="ctr">
              <a:lnSpc>
                <a:spcPct val="115000"/>
              </a:lnSpc>
              <a:spcBef>
                <a:spcPts val="1000"/>
              </a:spcBef>
              <a:spcAft>
                <a:spcPts val="0"/>
              </a:spcAft>
              <a:buClr>
                <a:srgbClr val="FFFFFF"/>
              </a:buClr>
              <a:buSzPts val="1800"/>
              <a:buNone/>
              <a:defRPr sz="1800">
                <a:solidFill>
                  <a:srgbClr val="FFFFFF"/>
                </a:solidFill>
              </a:defRPr>
            </a:lvl5pPr>
            <a:lvl6pPr lvl="5" algn="ctr">
              <a:lnSpc>
                <a:spcPct val="115000"/>
              </a:lnSpc>
              <a:spcBef>
                <a:spcPts val="1000"/>
              </a:spcBef>
              <a:spcAft>
                <a:spcPts val="0"/>
              </a:spcAft>
              <a:buClr>
                <a:srgbClr val="FFFFFF"/>
              </a:buClr>
              <a:buSzPts val="1800"/>
              <a:buNone/>
              <a:defRPr sz="1800">
                <a:solidFill>
                  <a:srgbClr val="FFFFFF"/>
                </a:solidFill>
              </a:defRPr>
            </a:lvl6pPr>
            <a:lvl7pPr lvl="6" algn="ctr">
              <a:lnSpc>
                <a:spcPct val="115000"/>
              </a:lnSpc>
              <a:spcBef>
                <a:spcPts val="1000"/>
              </a:spcBef>
              <a:spcAft>
                <a:spcPts val="0"/>
              </a:spcAft>
              <a:buClr>
                <a:srgbClr val="FFFFFF"/>
              </a:buClr>
              <a:buSzPts val="1800"/>
              <a:buNone/>
              <a:defRPr sz="1800">
                <a:solidFill>
                  <a:srgbClr val="FFFFFF"/>
                </a:solidFill>
              </a:defRPr>
            </a:lvl7pPr>
            <a:lvl8pPr lvl="7" algn="ctr">
              <a:lnSpc>
                <a:spcPct val="115000"/>
              </a:lnSpc>
              <a:spcBef>
                <a:spcPts val="1000"/>
              </a:spcBef>
              <a:spcAft>
                <a:spcPts val="0"/>
              </a:spcAft>
              <a:buClr>
                <a:srgbClr val="FFFFFF"/>
              </a:buClr>
              <a:buSzPts val="1800"/>
              <a:buNone/>
              <a:defRPr sz="1800">
                <a:solidFill>
                  <a:srgbClr val="FFFFFF"/>
                </a:solidFill>
              </a:defRPr>
            </a:lvl8pPr>
            <a:lvl9pPr lvl="8" algn="ctr">
              <a:lnSpc>
                <a:spcPct val="115000"/>
              </a:lnSpc>
              <a:spcBef>
                <a:spcPts val="1000"/>
              </a:spcBef>
              <a:spcAft>
                <a:spcPts val="100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1"/>
        <p:cNvGrpSpPr/>
        <p:nvPr/>
      </p:nvGrpSpPr>
      <p:grpSpPr>
        <a:xfrm>
          <a:off x="0" y="0"/>
          <a:ext cx="0" cy="0"/>
          <a:chOff x="0" y="0"/>
          <a:chExt cx="0" cy="0"/>
        </a:xfrm>
      </p:grpSpPr>
      <p:pic>
        <p:nvPicPr>
          <p:cNvPr id="22" name="Google Shape;22;p3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 name="Google Shape;23;p35"/>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a:endParaRPr/>
          </a:p>
        </p:txBody>
      </p:sp>
      <p:sp>
        <p:nvSpPr>
          <p:cNvPr id="24" name="Google Shape;24;p35"/>
          <p:cNvSpPr txBox="1">
            <a:spLocks noGrp="1"/>
          </p:cNvSpPr>
          <p:nvPr>
            <p:ph type="body" idx="1"/>
          </p:nvPr>
        </p:nvSpPr>
        <p:spPr>
          <a:xfrm>
            <a:off x="3844325" y="805325"/>
            <a:ext cx="2250300" cy="3540600"/>
          </a:xfrm>
          <a:prstGeom prst="rect">
            <a:avLst/>
          </a:prstGeom>
          <a:noFill/>
          <a:ln>
            <a:noFill/>
          </a:ln>
        </p:spPr>
        <p:txBody>
          <a:bodyPr spcFirstLastPara="1" wrap="square" lIns="0" tIns="0" rIns="0" bIns="0" anchor="ctr" anchorCtr="0">
            <a:noAutofit/>
          </a:bodyPr>
          <a:lstStyle>
            <a:lvl1pPr marL="457200" lvl="0" indent="-342900" algn="l">
              <a:lnSpc>
                <a:spcPct val="115000"/>
              </a:lnSpc>
              <a:spcBef>
                <a:spcPts val="600"/>
              </a:spcBef>
              <a:spcAft>
                <a:spcPts val="0"/>
              </a:spcAft>
              <a:buSzPts val="1800"/>
              <a:buChar char="◦"/>
              <a:defRPr sz="1800"/>
            </a:lvl1pPr>
            <a:lvl2pPr marL="914400" lvl="1" indent="-342900" algn="l">
              <a:lnSpc>
                <a:spcPct val="115000"/>
              </a:lnSpc>
              <a:spcBef>
                <a:spcPts val="1000"/>
              </a:spcBef>
              <a:spcAft>
                <a:spcPts val="0"/>
              </a:spcAft>
              <a:buSzPts val="1800"/>
              <a:buChar char="◦"/>
              <a:defRPr sz="1800"/>
            </a:lvl2pPr>
            <a:lvl3pPr marL="1371600" lvl="2" indent="-342900" algn="l">
              <a:lnSpc>
                <a:spcPct val="115000"/>
              </a:lnSpc>
              <a:spcBef>
                <a:spcPts val="1000"/>
              </a:spcBef>
              <a:spcAft>
                <a:spcPts val="0"/>
              </a:spcAft>
              <a:buSzPts val="1800"/>
              <a:buChar char="◦"/>
              <a:defRPr sz="1800"/>
            </a:lvl3pPr>
            <a:lvl4pPr marL="1828800" lvl="3" indent="-342900" algn="l">
              <a:lnSpc>
                <a:spcPct val="115000"/>
              </a:lnSpc>
              <a:spcBef>
                <a:spcPts val="1000"/>
              </a:spcBef>
              <a:spcAft>
                <a:spcPts val="0"/>
              </a:spcAft>
              <a:buSzPts val="1800"/>
              <a:buChar char="◦"/>
              <a:defRPr sz="1800"/>
            </a:lvl4pPr>
            <a:lvl5pPr marL="2286000" lvl="4" indent="-342900" algn="l">
              <a:lnSpc>
                <a:spcPct val="115000"/>
              </a:lnSpc>
              <a:spcBef>
                <a:spcPts val="1000"/>
              </a:spcBef>
              <a:spcAft>
                <a:spcPts val="0"/>
              </a:spcAft>
              <a:buSzPts val="1800"/>
              <a:buChar char="◦"/>
              <a:defRPr sz="1800"/>
            </a:lvl5pPr>
            <a:lvl6pPr marL="2743200" lvl="5" indent="-342900" algn="l">
              <a:lnSpc>
                <a:spcPct val="115000"/>
              </a:lnSpc>
              <a:spcBef>
                <a:spcPts val="1000"/>
              </a:spcBef>
              <a:spcAft>
                <a:spcPts val="0"/>
              </a:spcAft>
              <a:buSzPts val="1800"/>
              <a:buChar char="◦"/>
              <a:defRPr sz="1800"/>
            </a:lvl6pPr>
            <a:lvl7pPr marL="3200400" lvl="6" indent="-342900" algn="l">
              <a:lnSpc>
                <a:spcPct val="115000"/>
              </a:lnSpc>
              <a:spcBef>
                <a:spcPts val="1000"/>
              </a:spcBef>
              <a:spcAft>
                <a:spcPts val="0"/>
              </a:spcAft>
              <a:buSzPts val="1800"/>
              <a:buChar char="◦"/>
              <a:defRPr sz="1800"/>
            </a:lvl7pPr>
            <a:lvl8pPr marL="3657600" lvl="7" indent="-342900" algn="l">
              <a:lnSpc>
                <a:spcPct val="115000"/>
              </a:lnSpc>
              <a:spcBef>
                <a:spcPts val="1000"/>
              </a:spcBef>
              <a:spcAft>
                <a:spcPts val="0"/>
              </a:spcAft>
              <a:buSzPts val="1800"/>
              <a:buChar char="◦"/>
              <a:defRPr sz="1800"/>
            </a:lvl8pPr>
            <a:lvl9pPr marL="4114800" lvl="8" indent="-342900" algn="l">
              <a:lnSpc>
                <a:spcPct val="115000"/>
              </a:lnSpc>
              <a:spcBef>
                <a:spcPts val="1000"/>
              </a:spcBef>
              <a:spcAft>
                <a:spcPts val="1000"/>
              </a:spcAft>
              <a:buSzPts val="1800"/>
              <a:buChar char="◦"/>
              <a:defRPr sz="1800"/>
            </a:lvl9pPr>
          </a:lstStyle>
          <a:p>
            <a:endParaRPr/>
          </a:p>
        </p:txBody>
      </p:sp>
      <p:sp>
        <p:nvSpPr>
          <p:cNvPr id="25" name="Google Shape;25;p35"/>
          <p:cNvSpPr txBox="1">
            <a:spLocks noGrp="1"/>
          </p:cNvSpPr>
          <p:nvPr>
            <p:ph type="body" idx="2"/>
          </p:nvPr>
        </p:nvSpPr>
        <p:spPr>
          <a:xfrm>
            <a:off x="6436624" y="805325"/>
            <a:ext cx="2250300" cy="3540600"/>
          </a:xfrm>
          <a:prstGeom prst="rect">
            <a:avLst/>
          </a:prstGeom>
          <a:noFill/>
          <a:ln>
            <a:noFill/>
          </a:ln>
        </p:spPr>
        <p:txBody>
          <a:bodyPr spcFirstLastPara="1" wrap="square" lIns="0" tIns="0" rIns="0" bIns="0" anchor="ctr" anchorCtr="0">
            <a:noAutofit/>
          </a:bodyPr>
          <a:lstStyle>
            <a:lvl1pPr marL="457200" lvl="0" indent="-342900" algn="l">
              <a:lnSpc>
                <a:spcPct val="115000"/>
              </a:lnSpc>
              <a:spcBef>
                <a:spcPts val="600"/>
              </a:spcBef>
              <a:spcAft>
                <a:spcPts val="0"/>
              </a:spcAft>
              <a:buSzPts val="1800"/>
              <a:buChar char="◦"/>
              <a:defRPr sz="1800"/>
            </a:lvl1pPr>
            <a:lvl2pPr marL="914400" lvl="1" indent="-342900" algn="l">
              <a:lnSpc>
                <a:spcPct val="115000"/>
              </a:lnSpc>
              <a:spcBef>
                <a:spcPts val="1000"/>
              </a:spcBef>
              <a:spcAft>
                <a:spcPts val="0"/>
              </a:spcAft>
              <a:buSzPts val="1800"/>
              <a:buChar char="◦"/>
              <a:defRPr sz="1800"/>
            </a:lvl2pPr>
            <a:lvl3pPr marL="1371600" lvl="2" indent="-342900" algn="l">
              <a:lnSpc>
                <a:spcPct val="115000"/>
              </a:lnSpc>
              <a:spcBef>
                <a:spcPts val="1000"/>
              </a:spcBef>
              <a:spcAft>
                <a:spcPts val="0"/>
              </a:spcAft>
              <a:buSzPts val="1800"/>
              <a:buChar char="◦"/>
              <a:defRPr sz="1800"/>
            </a:lvl3pPr>
            <a:lvl4pPr marL="1828800" lvl="3" indent="-342900" algn="l">
              <a:lnSpc>
                <a:spcPct val="115000"/>
              </a:lnSpc>
              <a:spcBef>
                <a:spcPts val="1000"/>
              </a:spcBef>
              <a:spcAft>
                <a:spcPts val="0"/>
              </a:spcAft>
              <a:buSzPts val="1800"/>
              <a:buChar char="◦"/>
              <a:defRPr sz="1800"/>
            </a:lvl4pPr>
            <a:lvl5pPr marL="2286000" lvl="4" indent="-342900" algn="l">
              <a:lnSpc>
                <a:spcPct val="115000"/>
              </a:lnSpc>
              <a:spcBef>
                <a:spcPts val="1000"/>
              </a:spcBef>
              <a:spcAft>
                <a:spcPts val="0"/>
              </a:spcAft>
              <a:buSzPts val="1800"/>
              <a:buChar char="◦"/>
              <a:defRPr sz="1800"/>
            </a:lvl5pPr>
            <a:lvl6pPr marL="2743200" lvl="5" indent="-342900" algn="l">
              <a:lnSpc>
                <a:spcPct val="115000"/>
              </a:lnSpc>
              <a:spcBef>
                <a:spcPts val="1000"/>
              </a:spcBef>
              <a:spcAft>
                <a:spcPts val="0"/>
              </a:spcAft>
              <a:buSzPts val="1800"/>
              <a:buChar char="◦"/>
              <a:defRPr sz="1800"/>
            </a:lvl6pPr>
            <a:lvl7pPr marL="3200400" lvl="6" indent="-342900" algn="l">
              <a:lnSpc>
                <a:spcPct val="115000"/>
              </a:lnSpc>
              <a:spcBef>
                <a:spcPts val="1000"/>
              </a:spcBef>
              <a:spcAft>
                <a:spcPts val="0"/>
              </a:spcAft>
              <a:buSzPts val="1800"/>
              <a:buChar char="◦"/>
              <a:defRPr sz="1800"/>
            </a:lvl7pPr>
            <a:lvl8pPr marL="3657600" lvl="7" indent="-342900" algn="l">
              <a:lnSpc>
                <a:spcPct val="115000"/>
              </a:lnSpc>
              <a:spcBef>
                <a:spcPts val="1000"/>
              </a:spcBef>
              <a:spcAft>
                <a:spcPts val="0"/>
              </a:spcAft>
              <a:buSzPts val="1800"/>
              <a:buChar char="◦"/>
              <a:defRPr sz="1800"/>
            </a:lvl8pPr>
            <a:lvl9pPr marL="4114800" lvl="8" indent="-342900" algn="l">
              <a:lnSpc>
                <a:spcPct val="115000"/>
              </a:lnSpc>
              <a:spcBef>
                <a:spcPts val="1000"/>
              </a:spcBef>
              <a:spcAft>
                <a:spcPts val="1000"/>
              </a:spcAft>
              <a:buSzPts val="1800"/>
              <a:buChar char="◦"/>
              <a:defRPr sz="1800"/>
            </a:lvl9pPr>
          </a:lstStyle>
          <a:p>
            <a:endParaRPr/>
          </a:p>
        </p:txBody>
      </p:sp>
      <p:sp>
        <p:nvSpPr>
          <p:cNvPr id="26" name="Google Shape;26;p35"/>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1">
  <p:cSld name="1_Title + 1 column 1">
    <p:spTree>
      <p:nvGrpSpPr>
        <p:cNvPr id="1" name="Shape 27"/>
        <p:cNvGrpSpPr/>
        <p:nvPr/>
      </p:nvGrpSpPr>
      <p:grpSpPr>
        <a:xfrm>
          <a:off x="0" y="0"/>
          <a:ext cx="0" cy="0"/>
          <a:chOff x="0" y="0"/>
          <a:chExt cx="0" cy="0"/>
        </a:xfrm>
      </p:grpSpPr>
      <p:sp>
        <p:nvSpPr>
          <p:cNvPr id="28" name="Google Shape;28;p36"/>
          <p:cNvSpPr/>
          <p:nvPr/>
        </p:nvSpPr>
        <p:spPr>
          <a:xfrm>
            <a:off x="0" y="1600275"/>
            <a:ext cx="5265000" cy="3543000"/>
          </a:xfrm>
          <a:prstGeom prst="rect">
            <a:avLst/>
          </a:prstGeom>
          <a:solidFill>
            <a:srgbClr val="F8F4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6"/>
          <p:cNvSpPr/>
          <p:nvPr/>
        </p:nvSpPr>
        <p:spPr>
          <a:xfrm>
            <a:off x="0" y="-1"/>
            <a:ext cx="9459196" cy="5143275"/>
          </a:xfrm>
          <a:prstGeom prst="rect">
            <a:avLst/>
          </a:prstGeom>
          <a:solidFill>
            <a:srgbClr val="F8F4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6"/>
          <p:cNvSpPr txBox="1">
            <a:spLocks noGrp="1"/>
          </p:cNvSpPr>
          <p:nvPr>
            <p:ph type="body" idx="1"/>
          </p:nvPr>
        </p:nvSpPr>
        <p:spPr>
          <a:xfrm>
            <a:off x="841900" y="1558950"/>
            <a:ext cx="7326000" cy="3390900"/>
          </a:xfrm>
          <a:prstGeom prst="rect">
            <a:avLst/>
          </a:prstGeom>
          <a:noFill/>
          <a:ln>
            <a:noFill/>
          </a:ln>
        </p:spPr>
        <p:txBody>
          <a:bodyPr spcFirstLastPara="1" wrap="square" lIns="0" tIns="0" rIns="0" bIns="0" anchor="t" anchorCtr="0">
            <a:noAutofit/>
          </a:bodyPr>
          <a:lstStyle>
            <a:lvl1pPr marL="457200" lvl="0" indent="-368300" algn="l">
              <a:lnSpc>
                <a:spcPct val="115000"/>
              </a:lnSpc>
              <a:spcBef>
                <a:spcPts val="600"/>
              </a:spcBef>
              <a:spcAft>
                <a:spcPts val="0"/>
              </a:spcAft>
              <a:buSzPts val="2200"/>
              <a:buChar char="◦"/>
              <a:defRPr/>
            </a:lvl1pPr>
            <a:lvl2pPr marL="914400" lvl="1" indent="-368300" algn="l">
              <a:lnSpc>
                <a:spcPct val="115000"/>
              </a:lnSpc>
              <a:spcBef>
                <a:spcPts val="1000"/>
              </a:spcBef>
              <a:spcAft>
                <a:spcPts val="0"/>
              </a:spcAft>
              <a:buSzPts val="2200"/>
              <a:buChar char="◦"/>
              <a:defRPr/>
            </a:lvl2pPr>
            <a:lvl3pPr marL="1371600" lvl="2" indent="-368300" algn="l">
              <a:lnSpc>
                <a:spcPct val="115000"/>
              </a:lnSpc>
              <a:spcBef>
                <a:spcPts val="1000"/>
              </a:spcBef>
              <a:spcAft>
                <a:spcPts val="0"/>
              </a:spcAft>
              <a:buSzPts val="2200"/>
              <a:buChar char="◦"/>
              <a:defRPr/>
            </a:lvl3pPr>
            <a:lvl4pPr marL="1828800" lvl="3" indent="-368300" algn="l">
              <a:lnSpc>
                <a:spcPct val="115000"/>
              </a:lnSpc>
              <a:spcBef>
                <a:spcPts val="1000"/>
              </a:spcBef>
              <a:spcAft>
                <a:spcPts val="0"/>
              </a:spcAft>
              <a:buSzPts val="2200"/>
              <a:buChar char="◦"/>
              <a:defRPr/>
            </a:lvl4pPr>
            <a:lvl5pPr marL="2286000" lvl="4" indent="-368300" algn="l">
              <a:lnSpc>
                <a:spcPct val="115000"/>
              </a:lnSpc>
              <a:spcBef>
                <a:spcPts val="1000"/>
              </a:spcBef>
              <a:spcAft>
                <a:spcPts val="0"/>
              </a:spcAft>
              <a:buSzPts val="2200"/>
              <a:buChar char="◦"/>
              <a:defRPr/>
            </a:lvl5pPr>
            <a:lvl6pPr marL="2743200" lvl="5" indent="-368300" algn="l">
              <a:lnSpc>
                <a:spcPct val="115000"/>
              </a:lnSpc>
              <a:spcBef>
                <a:spcPts val="1000"/>
              </a:spcBef>
              <a:spcAft>
                <a:spcPts val="0"/>
              </a:spcAft>
              <a:buSzPts val="2200"/>
              <a:buChar char="◦"/>
              <a:defRPr/>
            </a:lvl6pPr>
            <a:lvl7pPr marL="3200400" lvl="6" indent="-368300" algn="l">
              <a:lnSpc>
                <a:spcPct val="115000"/>
              </a:lnSpc>
              <a:spcBef>
                <a:spcPts val="1000"/>
              </a:spcBef>
              <a:spcAft>
                <a:spcPts val="0"/>
              </a:spcAft>
              <a:buSzPts val="2200"/>
              <a:buChar char="◦"/>
              <a:defRPr/>
            </a:lvl7pPr>
            <a:lvl8pPr marL="3657600" lvl="7" indent="-368300" algn="l">
              <a:lnSpc>
                <a:spcPct val="115000"/>
              </a:lnSpc>
              <a:spcBef>
                <a:spcPts val="1000"/>
              </a:spcBef>
              <a:spcAft>
                <a:spcPts val="0"/>
              </a:spcAft>
              <a:buSzPts val="2200"/>
              <a:buChar char="◦"/>
              <a:defRPr/>
            </a:lvl8pPr>
            <a:lvl9pPr marL="4114800" lvl="8" indent="-368300" algn="l">
              <a:lnSpc>
                <a:spcPct val="115000"/>
              </a:lnSpc>
              <a:spcBef>
                <a:spcPts val="1000"/>
              </a:spcBef>
              <a:spcAft>
                <a:spcPts val="1000"/>
              </a:spcAft>
              <a:buSzPts val="2200"/>
              <a:buChar char="◦"/>
              <a:defRPr/>
            </a:lvl9pPr>
          </a:lstStyle>
          <a:p>
            <a:endParaRPr/>
          </a:p>
        </p:txBody>
      </p:sp>
      <p:sp>
        <p:nvSpPr>
          <p:cNvPr id="31" name="Google Shape;31;p36"/>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2"/>
        <p:cNvGrpSpPr/>
        <p:nvPr/>
      </p:nvGrpSpPr>
      <p:grpSpPr>
        <a:xfrm>
          <a:off x="0" y="0"/>
          <a:ext cx="0" cy="0"/>
          <a:chOff x="0" y="0"/>
          <a:chExt cx="0" cy="0"/>
        </a:xfrm>
      </p:grpSpPr>
      <p:pic>
        <p:nvPicPr>
          <p:cNvPr id="33" name="Google Shape;33;p37"/>
          <p:cNvPicPr preferRelativeResize="0"/>
          <p:nvPr/>
        </p:nvPicPr>
        <p:blipFill rotWithShape="1">
          <a:blip r:embed="rId2">
            <a:alphaModFix/>
          </a:blip>
          <a:srcRect/>
          <a:stretch/>
        </p:blipFill>
        <p:spPr>
          <a:xfrm>
            <a:off x="0" y="-26"/>
            <a:ext cx="9144000" cy="5143523"/>
          </a:xfrm>
          <a:prstGeom prst="rect">
            <a:avLst/>
          </a:prstGeom>
          <a:noFill/>
          <a:ln>
            <a:noFill/>
          </a:ln>
        </p:spPr>
      </p:pic>
      <p:sp>
        <p:nvSpPr>
          <p:cNvPr id="34" name="Google Shape;34;p37"/>
          <p:cNvSpPr txBox="1">
            <a:spLocks noGrp="1"/>
          </p:cNvSpPr>
          <p:nvPr>
            <p:ph type="body" idx="1"/>
          </p:nvPr>
        </p:nvSpPr>
        <p:spPr>
          <a:xfrm>
            <a:off x="2370425" y="1780800"/>
            <a:ext cx="4403100" cy="1944300"/>
          </a:xfrm>
          <a:prstGeom prst="rect">
            <a:avLst/>
          </a:prstGeom>
          <a:noFill/>
          <a:ln>
            <a:noFill/>
          </a:ln>
        </p:spPr>
        <p:txBody>
          <a:bodyPr spcFirstLastPara="1" wrap="square" lIns="0" tIns="0" rIns="0" bIns="0" anchor="t" anchorCtr="0">
            <a:noAutofit/>
          </a:bodyPr>
          <a:lstStyle>
            <a:lvl1pPr marL="457200" lvl="0" indent="-368300" algn="ctr">
              <a:lnSpc>
                <a:spcPct val="115000"/>
              </a:lnSpc>
              <a:spcBef>
                <a:spcPts val="600"/>
              </a:spcBef>
              <a:spcAft>
                <a:spcPts val="0"/>
              </a:spcAft>
              <a:buClr>
                <a:srgbClr val="FFFFFF"/>
              </a:buClr>
              <a:buSzPts val="2200"/>
              <a:buChar char="◦"/>
              <a:defRPr i="1">
                <a:solidFill>
                  <a:srgbClr val="FFFFFF"/>
                </a:solidFill>
              </a:defRPr>
            </a:lvl1pPr>
            <a:lvl2pPr marL="914400" lvl="1" indent="-368300" algn="ctr">
              <a:lnSpc>
                <a:spcPct val="115000"/>
              </a:lnSpc>
              <a:spcBef>
                <a:spcPts val="1000"/>
              </a:spcBef>
              <a:spcAft>
                <a:spcPts val="0"/>
              </a:spcAft>
              <a:buClr>
                <a:srgbClr val="FFFFFF"/>
              </a:buClr>
              <a:buSzPts val="2200"/>
              <a:buChar char="◦"/>
              <a:defRPr i="1">
                <a:solidFill>
                  <a:srgbClr val="FFFFFF"/>
                </a:solidFill>
              </a:defRPr>
            </a:lvl2pPr>
            <a:lvl3pPr marL="1371600" lvl="2" indent="-368300" algn="ctr">
              <a:lnSpc>
                <a:spcPct val="115000"/>
              </a:lnSpc>
              <a:spcBef>
                <a:spcPts val="1000"/>
              </a:spcBef>
              <a:spcAft>
                <a:spcPts val="0"/>
              </a:spcAft>
              <a:buClr>
                <a:srgbClr val="FFFFFF"/>
              </a:buClr>
              <a:buSzPts val="2200"/>
              <a:buChar char="◦"/>
              <a:defRPr i="1">
                <a:solidFill>
                  <a:srgbClr val="FFFFFF"/>
                </a:solidFill>
              </a:defRPr>
            </a:lvl3pPr>
            <a:lvl4pPr marL="1828800" lvl="3" indent="-368300" algn="ctr">
              <a:lnSpc>
                <a:spcPct val="115000"/>
              </a:lnSpc>
              <a:spcBef>
                <a:spcPts val="1000"/>
              </a:spcBef>
              <a:spcAft>
                <a:spcPts val="0"/>
              </a:spcAft>
              <a:buClr>
                <a:srgbClr val="FFFFFF"/>
              </a:buClr>
              <a:buSzPts val="2200"/>
              <a:buChar char="◦"/>
              <a:defRPr i="1">
                <a:solidFill>
                  <a:srgbClr val="FFFFFF"/>
                </a:solidFill>
              </a:defRPr>
            </a:lvl4pPr>
            <a:lvl5pPr marL="2286000" lvl="4" indent="-368300" algn="ctr">
              <a:lnSpc>
                <a:spcPct val="115000"/>
              </a:lnSpc>
              <a:spcBef>
                <a:spcPts val="1000"/>
              </a:spcBef>
              <a:spcAft>
                <a:spcPts val="0"/>
              </a:spcAft>
              <a:buClr>
                <a:srgbClr val="FFFFFF"/>
              </a:buClr>
              <a:buSzPts val="2200"/>
              <a:buChar char="◦"/>
              <a:defRPr i="1">
                <a:solidFill>
                  <a:srgbClr val="FFFFFF"/>
                </a:solidFill>
              </a:defRPr>
            </a:lvl5pPr>
            <a:lvl6pPr marL="2743200" lvl="5" indent="-368300" algn="ctr">
              <a:lnSpc>
                <a:spcPct val="115000"/>
              </a:lnSpc>
              <a:spcBef>
                <a:spcPts val="1000"/>
              </a:spcBef>
              <a:spcAft>
                <a:spcPts val="0"/>
              </a:spcAft>
              <a:buClr>
                <a:srgbClr val="FFFFFF"/>
              </a:buClr>
              <a:buSzPts val="2200"/>
              <a:buChar char="◦"/>
              <a:defRPr i="1">
                <a:solidFill>
                  <a:srgbClr val="FFFFFF"/>
                </a:solidFill>
              </a:defRPr>
            </a:lvl6pPr>
            <a:lvl7pPr marL="3200400" lvl="6" indent="-368300" algn="ctr">
              <a:lnSpc>
                <a:spcPct val="115000"/>
              </a:lnSpc>
              <a:spcBef>
                <a:spcPts val="1000"/>
              </a:spcBef>
              <a:spcAft>
                <a:spcPts val="0"/>
              </a:spcAft>
              <a:buClr>
                <a:srgbClr val="FFFFFF"/>
              </a:buClr>
              <a:buSzPts val="2200"/>
              <a:buChar char="◦"/>
              <a:defRPr i="1">
                <a:solidFill>
                  <a:srgbClr val="FFFFFF"/>
                </a:solidFill>
              </a:defRPr>
            </a:lvl7pPr>
            <a:lvl8pPr marL="3657600" lvl="7" indent="-368300" algn="ctr">
              <a:lnSpc>
                <a:spcPct val="115000"/>
              </a:lnSpc>
              <a:spcBef>
                <a:spcPts val="1000"/>
              </a:spcBef>
              <a:spcAft>
                <a:spcPts val="0"/>
              </a:spcAft>
              <a:buClr>
                <a:srgbClr val="FFFFFF"/>
              </a:buClr>
              <a:buSzPts val="2200"/>
              <a:buChar char="◦"/>
              <a:defRPr i="1">
                <a:solidFill>
                  <a:srgbClr val="FFFFFF"/>
                </a:solidFill>
              </a:defRPr>
            </a:lvl8pPr>
            <a:lvl9pPr marL="4114800" lvl="8" indent="-368300" algn="ctr">
              <a:lnSpc>
                <a:spcPct val="115000"/>
              </a:lnSpc>
              <a:spcBef>
                <a:spcPts val="1000"/>
              </a:spcBef>
              <a:spcAft>
                <a:spcPts val="1000"/>
              </a:spcAft>
              <a:buClr>
                <a:srgbClr val="FFFFFF"/>
              </a:buClr>
              <a:buSzPts val="2200"/>
              <a:buChar char="◦"/>
              <a:defRPr i="1">
                <a:solidFill>
                  <a:srgbClr val="FFFFFF"/>
                </a:solidFill>
              </a:defRPr>
            </a:lvl9pPr>
          </a:lstStyle>
          <a:p>
            <a:endParaRPr/>
          </a:p>
        </p:txBody>
      </p:sp>
      <p:sp>
        <p:nvSpPr>
          <p:cNvPr id="35" name="Google Shape;35;p37"/>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CA" sz="7200" b="1" i="0" u="none" strike="noStrike" cap="none">
                <a:solidFill>
                  <a:srgbClr val="FFFFFF"/>
                </a:solidFill>
                <a:latin typeface="Montserrat"/>
                <a:ea typeface="Montserrat"/>
                <a:cs typeface="Montserrat"/>
                <a:sym typeface="Montserrat"/>
              </a:rPr>
              <a:t>“</a:t>
            </a:r>
            <a:endParaRPr sz="7200" b="1" i="0" u="none" strike="noStrike" cap="none">
              <a:solidFill>
                <a:srgbClr val="FFFFFF"/>
              </a:solidFill>
              <a:latin typeface="Montserrat"/>
              <a:ea typeface="Montserrat"/>
              <a:cs typeface="Montserrat"/>
              <a:sym typeface="Montserrat"/>
            </a:endParaRPr>
          </a:p>
        </p:txBody>
      </p:sp>
      <p:sp>
        <p:nvSpPr>
          <p:cNvPr id="36" name="Google Shape;36;p37"/>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37"/>
        <p:cNvGrpSpPr/>
        <p:nvPr/>
      </p:nvGrpSpPr>
      <p:grpSpPr>
        <a:xfrm>
          <a:off x="0" y="0"/>
          <a:ext cx="0" cy="0"/>
          <a:chOff x="0" y="0"/>
          <a:chExt cx="0" cy="0"/>
        </a:xfrm>
      </p:grpSpPr>
      <p:pic>
        <p:nvPicPr>
          <p:cNvPr id="38" name="Google Shape;38;p3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9" name="Google Shape;39;p38"/>
          <p:cNvSpPr txBox="1">
            <a:spLocks noGrp="1"/>
          </p:cNvSpPr>
          <p:nvPr>
            <p:ph type="title"/>
          </p:nvPr>
        </p:nvSpPr>
        <p:spPr>
          <a:xfrm>
            <a:off x="699000" y="790150"/>
            <a:ext cx="3494700" cy="8280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b" anchorCtr="0">
            <a:noAutofit/>
          </a:bodyPr>
          <a:lstStyle>
            <a:lvl1pPr lvl="0" algn="l">
              <a:lnSpc>
                <a:spcPct val="100000"/>
              </a:lnSpc>
              <a:spcBef>
                <a:spcPts val="0"/>
              </a:spcBef>
              <a:spcAft>
                <a:spcPts val="0"/>
              </a:spcAft>
              <a:buClr>
                <a:srgbClr val="666666"/>
              </a:buClr>
              <a:buSzPts val="2600"/>
              <a:buNone/>
              <a:defRPr>
                <a:solidFill>
                  <a:srgbClr val="666666"/>
                </a:solidFill>
              </a:defRPr>
            </a:lvl1pPr>
            <a:lvl2pPr lvl="1" algn="l">
              <a:lnSpc>
                <a:spcPct val="100000"/>
              </a:lnSpc>
              <a:spcBef>
                <a:spcPts val="0"/>
              </a:spcBef>
              <a:spcAft>
                <a:spcPts val="0"/>
              </a:spcAft>
              <a:buClr>
                <a:srgbClr val="666666"/>
              </a:buClr>
              <a:buSzPts val="2600"/>
              <a:buNone/>
              <a:defRPr>
                <a:solidFill>
                  <a:srgbClr val="666666"/>
                </a:solidFill>
              </a:defRPr>
            </a:lvl2pPr>
            <a:lvl3pPr lvl="2" algn="l">
              <a:lnSpc>
                <a:spcPct val="100000"/>
              </a:lnSpc>
              <a:spcBef>
                <a:spcPts val="0"/>
              </a:spcBef>
              <a:spcAft>
                <a:spcPts val="0"/>
              </a:spcAft>
              <a:buClr>
                <a:srgbClr val="666666"/>
              </a:buClr>
              <a:buSzPts val="2600"/>
              <a:buNone/>
              <a:defRPr>
                <a:solidFill>
                  <a:srgbClr val="666666"/>
                </a:solidFill>
              </a:defRPr>
            </a:lvl3pPr>
            <a:lvl4pPr lvl="3" algn="l">
              <a:lnSpc>
                <a:spcPct val="100000"/>
              </a:lnSpc>
              <a:spcBef>
                <a:spcPts val="0"/>
              </a:spcBef>
              <a:spcAft>
                <a:spcPts val="0"/>
              </a:spcAft>
              <a:buClr>
                <a:srgbClr val="666666"/>
              </a:buClr>
              <a:buSzPts val="2600"/>
              <a:buNone/>
              <a:defRPr>
                <a:solidFill>
                  <a:srgbClr val="666666"/>
                </a:solidFill>
              </a:defRPr>
            </a:lvl4pPr>
            <a:lvl5pPr lvl="4" algn="l">
              <a:lnSpc>
                <a:spcPct val="100000"/>
              </a:lnSpc>
              <a:spcBef>
                <a:spcPts val="0"/>
              </a:spcBef>
              <a:spcAft>
                <a:spcPts val="0"/>
              </a:spcAft>
              <a:buClr>
                <a:srgbClr val="666666"/>
              </a:buClr>
              <a:buSzPts val="2600"/>
              <a:buNone/>
              <a:defRPr>
                <a:solidFill>
                  <a:srgbClr val="666666"/>
                </a:solidFill>
              </a:defRPr>
            </a:lvl5pPr>
            <a:lvl6pPr lvl="5" algn="l">
              <a:lnSpc>
                <a:spcPct val="100000"/>
              </a:lnSpc>
              <a:spcBef>
                <a:spcPts val="0"/>
              </a:spcBef>
              <a:spcAft>
                <a:spcPts val="0"/>
              </a:spcAft>
              <a:buClr>
                <a:srgbClr val="666666"/>
              </a:buClr>
              <a:buSzPts val="2600"/>
              <a:buNone/>
              <a:defRPr>
                <a:solidFill>
                  <a:srgbClr val="666666"/>
                </a:solidFill>
              </a:defRPr>
            </a:lvl6pPr>
            <a:lvl7pPr lvl="6" algn="l">
              <a:lnSpc>
                <a:spcPct val="100000"/>
              </a:lnSpc>
              <a:spcBef>
                <a:spcPts val="0"/>
              </a:spcBef>
              <a:spcAft>
                <a:spcPts val="0"/>
              </a:spcAft>
              <a:buClr>
                <a:srgbClr val="666666"/>
              </a:buClr>
              <a:buSzPts val="2600"/>
              <a:buNone/>
              <a:defRPr>
                <a:solidFill>
                  <a:srgbClr val="666666"/>
                </a:solidFill>
              </a:defRPr>
            </a:lvl7pPr>
            <a:lvl8pPr lvl="7" algn="l">
              <a:lnSpc>
                <a:spcPct val="100000"/>
              </a:lnSpc>
              <a:spcBef>
                <a:spcPts val="0"/>
              </a:spcBef>
              <a:spcAft>
                <a:spcPts val="0"/>
              </a:spcAft>
              <a:buClr>
                <a:srgbClr val="666666"/>
              </a:buClr>
              <a:buSzPts val="2600"/>
              <a:buNone/>
              <a:defRPr>
                <a:solidFill>
                  <a:srgbClr val="666666"/>
                </a:solidFill>
              </a:defRPr>
            </a:lvl8pPr>
            <a:lvl9pPr lvl="8" algn="l">
              <a:lnSpc>
                <a:spcPct val="100000"/>
              </a:lnSpc>
              <a:spcBef>
                <a:spcPts val="0"/>
              </a:spcBef>
              <a:spcAft>
                <a:spcPts val="0"/>
              </a:spcAft>
              <a:buClr>
                <a:srgbClr val="666666"/>
              </a:buClr>
              <a:buSzPts val="2600"/>
              <a:buNone/>
              <a:defRPr>
                <a:solidFill>
                  <a:srgbClr val="666666"/>
                </a:solidFill>
              </a:defRPr>
            </a:lvl9pPr>
          </a:lstStyle>
          <a:p>
            <a:endParaRPr/>
          </a:p>
        </p:txBody>
      </p:sp>
      <p:sp>
        <p:nvSpPr>
          <p:cNvPr id="40" name="Google Shape;40;p38"/>
          <p:cNvSpPr txBox="1">
            <a:spLocks noGrp="1"/>
          </p:cNvSpPr>
          <p:nvPr>
            <p:ph type="body" idx="1"/>
          </p:nvPr>
        </p:nvSpPr>
        <p:spPr>
          <a:xfrm>
            <a:off x="699000" y="1770225"/>
            <a:ext cx="3494700" cy="2583300"/>
          </a:xfrm>
          <a:prstGeom prst="rect">
            <a:avLst/>
          </a:prstGeom>
          <a:noFill/>
          <a:ln>
            <a:noFill/>
          </a:ln>
        </p:spPr>
        <p:txBody>
          <a:bodyPr spcFirstLastPara="1" wrap="square" lIns="0" tIns="0" rIns="0" bIns="0" anchor="t" anchorCtr="0">
            <a:noAutofit/>
          </a:bodyPr>
          <a:lstStyle>
            <a:lvl1pPr marL="457200" lvl="0" indent="-368300" algn="l">
              <a:lnSpc>
                <a:spcPct val="115000"/>
              </a:lnSpc>
              <a:spcBef>
                <a:spcPts val="600"/>
              </a:spcBef>
              <a:spcAft>
                <a:spcPts val="0"/>
              </a:spcAft>
              <a:buSzPts val="2200"/>
              <a:buChar char="◦"/>
              <a:defRPr/>
            </a:lvl1pPr>
            <a:lvl2pPr marL="914400" lvl="1" indent="-368300" algn="l">
              <a:lnSpc>
                <a:spcPct val="115000"/>
              </a:lnSpc>
              <a:spcBef>
                <a:spcPts val="1000"/>
              </a:spcBef>
              <a:spcAft>
                <a:spcPts val="0"/>
              </a:spcAft>
              <a:buSzPts val="2200"/>
              <a:buChar char="◦"/>
              <a:defRPr/>
            </a:lvl2pPr>
            <a:lvl3pPr marL="1371600" lvl="2" indent="-368300" algn="l">
              <a:lnSpc>
                <a:spcPct val="115000"/>
              </a:lnSpc>
              <a:spcBef>
                <a:spcPts val="1000"/>
              </a:spcBef>
              <a:spcAft>
                <a:spcPts val="0"/>
              </a:spcAft>
              <a:buSzPts val="2200"/>
              <a:buChar char="◦"/>
              <a:defRPr/>
            </a:lvl3pPr>
            <a:lvl4pPr marL="1828800" lvl="3" indent="-368300" algn="l">
              <a:lnSpc>
                <a:spcPct val="115000"/>
              </a:lnSpc>
              <a:spcBef>
                <a:spcPts val="1000"/>
              </a:spcBef>
              <a:spcAft>
                <a:spcPts val="0"/>
              </a:spcAft>
              <a:buSzPts val="2200"/>
              <a:buChar char="◦"/>
              <a:defRPr/>
            </a:lvl4pPr>
            <a:lvl5pPr marL="2286000" lvl="4" indent="-368300" algn="l">
              <a:lnSpc>
                <a:spcPct val="115000"/>
              </a:lnSpc>
              <a:spcBef>
                <a:spcPts val="1000"/>
              </a:spcBef>
              <a:spcAft>
                <a:spcPts val="0"/>
              </a:spcAft>
              <a:buSzPts val="2200"/>
              <a:buChar char="◦"/>
              <a:defRPr/>
            </a:lvl5pPr>
            <a:lvl6pPr marL="2743200" lvl="5" indent="-368300" algn="l">
              <a:lnSpc>
                <a:spcPct val="115000"/>
              </a:lnSpc>
              <a:spcBef>
                <a:spcPts val="1000"/>
              </a:spcBef>
              <a:spcAft>
                <a:spcPts val="0"/>
              </a:spcAft>
              <a:buSzPts val="2200"/>
              <a:buChar char="◦"/>
              <a:defRPr/>
            </a:lvl6pPr>
            <a:lvl7pPr marL="3200400" lvl="6" indent="-368300" algn="l">
              <a:lnSpc>
                <a:spcPct val="115000"/>
              </a:lnSpc>
              <a:spcBef>
                <a:spcPts val="1000"/>
              </a:spcBef>
              <a:spcAft>
                <a:spcPts val="0"/>
              </a:spcAft>
              <a:buSzPts val="2200"/>
              <a:buChar char="◦"/>
              <a:defRPr/>
            </a:lvl7pPr>
            <a:lvl8pPr marL="3657600" lvl="7" indent="-368300" algn="l">
              <a:lnSpc>
                <a:spcPct val="115000"/>
              </a:lnSpc>
              <a:spcBef>
                <a:spcPts val="1000"/>
              </a:spcBef>
              <a:spcAft>
                <a:spcPts val="0"/>
              </a:spcAft>
              <a:buSzPts val="2200"/>
              <a:buChar char="◦"/>
              <a:defRPr/>
            </a:lvl8pPr>
            <a:lvl9pPr marL="4114800" lvl="8" indent="-368300" algn="l">
              <a:lnSpc>
                <a:spcPct val="115000"/>
              </a:lnSpc>
              <a:spcBef>
                <a:spcPts val="1000"/>
              </a:spcBef>
              <a:spcAft>
                <a:spcPts val="1000"/>
              </a:spcAft>
              <a:buSzPts val="2200"/>
              <a:buChar char="◦"/>
              <a:defRPr/>
            </a:lvl9pPr>
          </a:lstStyle>
          <a:p>
            <a:endParaRPr/>
          </a:p>
        </p:txBody>
      </p:sp>
      <p:sp>
        <p:nvSpPr>
          <p:cNvPr id="41" name="Google Shape;41;p38"/>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2"/>
        <p:cNvGrpSpPr/>
        <p:nvPr/>
      </p:nvGrpSpPr>
      <p:grpSpPr>
        <a:xfrm>
          <a:off x="0" y="0"/>
          <a:ext cx="0" cy="0"/>
          <a:chOff x="0" y="0"/>
          <a:chExt cx="0" cy="0"/>
        </a:xfrm>
      </p:grpSpPr>
      <p:pic>
        <p:nvPicPr>
          <p:cNvPr id="43" name="Google Shape;43;p3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4" name="Google Shape;44;p39"/>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a:endParaRPr/>
          </a:p>
        </p:txBody>
      </p:sp>
      <p:sp>
        <p:nvSpPr>
          <p:cNvPr id="45" name="Google Shape;45;p39"/>
          <p:cNvSpPr txBox="1">
            <a:spLocks noGrp="1"/>
          </p:cNvSpPr>
          <p:nvPr>
            <p:ph type="body" idx="1"/>
          </p:nvPr>
        </p:nvSpPr>
        <p:spPr>
          <a:xfrm>
            <a:off x="3844325" y="797725"/>
            <a:ext cx="1481700" cy="3540600"/>
          </a:xfrm>
          <a:prstGeom prst="rect">
            <a:avLst/>
          </a:prstGeom>
          <a:noFill/>
          <a:ln>
            <a:noFill/>
          </a:ln>
        </p:spPr>
        <p:txBody>
          <a:bodyPr spcFirstLastPara="1" wrap="square" lIns="0" tIns="0" rIns="0" bIns="0" anchor="ctr" anchorCtr="0">
            <a:noAutofit/>
          </a:bodyPr>
          <a:lstStyle>
            <a:lvl1pPr marL="457200" lvl="0" indent="-317500" algn="l">
              <a:lnSpc>
                <a:spcPct val="115000"/>
              </a:lnSpc>
              <a:spcBef>
                <a:spcPts val="600"/>
              </a:spcBef>
              <a:spcAft>
                <a:spcPts val="0"/>
              </a:spcAft>
              <a:buSzPts val="1400"/>
              <a:buChar char="◦"/>
              <a:defRPr sz="1400"/>
            </a:lvl1pPr>
            <a:lvl2pPr marL="914400" lvl="1" indent="-317500" algn="l">
              <a:lnSpc>
                <a:spcPct val="115000"/>
              </a:lnSpc>
              <a:spcBef>
                <a:spcPts val="1000"/>
              </a:spcBef>
              <a:spcAft>
                <a:spcPts val="0"/>
              </a:spcAft>
              <a:buSzPts val="1400"/>
              <a:buChar char="◦"/>
              <a:defRPr sz="1400"/>
            </a:lvl2pPr>
            <a:lvl3pPr marL="1371600" lvl="2" indent="-317500" algn="l">
              <a:lnSpc>
                <a:spcPct val="115000"/>
              </a:lnSpc>
              <a:spcBef>
                <a:spcPts val="1000"/>
              </a:spcBef>
              <a:spcAft>
                <a:spcPts val="0"/>
              </a:spcAft>
              <a:buSzPts val="1400"/>
              <a:buChar char="◦"/>
              <a:defRPr sz="1400"/>
            </a:lvl3pPr>
            <a:lvl4pPr marL="1828800" lvl="3" indent="-317500" algn="l">
              <a:lnSpc>
                <a:spcPct val="115000"/>
              </a:lnSpc>
              <a:spcBef>
                <a:spcPts val="1000"/>
              </a:spcBef>
              <a:spcAft>
                <a:spcPts val="0"/>
              </a:spcAft>
              <a:buSzPts val="1400"/>
              <a:buChar char="◦"/>
              <a:defRPr sz="1400"/>
            </a:lvl4pPr>
            <a:lvl5pPr marL="2286000" lvl="4" indent="-317500" algn="l">
              <a:lnSpc>
                <a:spcPct val="115000"/>
              </a:lnSpc>
              <a:spcBef>
                <a:spcPts val="1000"/>
              </a:spcBef>
              <a:spcAft>
                <a:spcPts val="0"/>
              </a:spcAft>
              <a:buSzPts val="1400"/>
              <a:buChar char="◦"/>
              <a:defRPr sz="1400"/>
            </a:lvl5pPr>
            <a:lvl6pPr marL="2743200" lvl="5" indent="-317500" algn="l">
              <a:lnSpc>
                <a:spcPct val="115000"/>
              </a:lnSpc>
              <a:spcBef>
                <a:spcPts val="1000"/>
              </a:spcBef>
              <a:spcAft>
                <a:spcPts val="0"/>
              </a:spcAft>
              <a:buSzPts val="1400"/>
              <a:buChar char="◦"/>
              <a:defRPr sz="1400"/>
            </a:lvl6pPr>
            <a:lvl7pPr marL="3200400" lvl="6" indent="-317500" algn="l">
              <a:lnSpc>
                <a:spcPct val="115000"/>
              </a:lnSpc>
              <a:spcBef>
                <a:spcPts val="1000"/>
              </a:spcBef>
              <a:spcAft>
                <a:spcPts val="0"/>
              </a:spcAft>
              <a:buSzPts val="1400"/>
              <a:buChar char="◦"/>
              <a:defRPr sz="1400"/>
            </a:lvl7pPr>
            <a:lvl8pPr marL="3657600" lvl="7" indent="-317500" algn="l">
              <a:lnSpc>
                <a:spcPct val="115000"/>
              </a:lnSpc>
              <a:spcBef>
                <a:spcPts val="1000"/>
              </a:spcBef>
              <a:spcAft>
                <a:spcPts val="0"/>
              </a:spcAft>
              <a:buSzPts val="1400"/>
              <a:buChar char="◦"/>
              <a:defRPr sz="1400"/>
            </a:lvl8pPr>
            <a:lvl9pPr marL="4114800" lvl="8" indent="-317500" algn="l">
              <a:lnSpc>
                <a:spcPct val="115000"/>
              </a:lnSpc>
              <a:spcBef>
                <a:spcPts val="1000"/>
              </a:spcBef>
              <a:spcAft>
                <a:spcPts val="1000"/>
              </a:spcAft>
              <a:buSzPts val="1400"/>
              <a:buChar char="◦"/>
              <a:defRPr sz="1400"/>
            </a:lvl9pPr>
          </a:lstStyle>
          <a:p>
            <a:endParaRPr/>
          </a:p>
        </p:txBody>
      </p:sp>
      <p:sp>
        <p:nvSpPr>
          <p:cNvPr id="46" name="Google Shape;46;p39"/>
          <p:cNvSpPr txBox="1">
            <a:spLocks noGrp="1"/>
          </p:cNvSpPr>
          <p:nvPr>
            <p:ph type="body" idx="2"/>
          </p:nvPr>
        </p:nvSpPr>
        <p:spPr>
          <a:xfrm>
            <a:off x="5524777" y="797725"/>
            <a:ext cx="1481700" cy="3540600"/>
          </a:xfrm>
          <a:prstGeom prst="rect">
            <a:avLst/>
          </a:prstGeom>
          <a:noFill/>
          <a:ln>
            <a:noFill/>
          </a:ln>
        </p:spPr>
        <p:txBody>
          <a:bodyPr spcFirstLastPara="1" wrap="square" lIns="0" tIns="0" rIns="0" bIns="0" anchor="ctr" anchorCtr="0">
            <a:noAutofit/>
          </a:bodyPr>
          <a:lstStyle>
            <a:lvl1pPr marL="457200" lvl="0" indent="-317500" algn="l">
              <a:lnSpc>
                <a:spcPct val="115000"/>
              </a:lnSpc>
              <a:spcBef>
                <a:spcPts val="600"/>
              </a:spcBef>
              <a:spcAft>
                <a:spcPts val="0"/>
              </a:spcAft>
              <a:buSzPts val="1400"/>
              <a:buChar char="◦"/>
              <a:defRPr sz="1400"/>
            </a:lvl1pPr>
            <a:lvl2pPr marL="914400" lvl="1" indent="-317500" algn="l">
              <a:lnSpc>
                <a:spcPct val="115000"/>
              </a:lnSpc>
              <a:spcBef>
                <a:spcPts val="1000"/>
              </a:spcBef>
              <a:spcAft>
                <a:spcPts val="0"/>
              </a:spcAft>
              <a:buSzPts val="1400"/>
              <a:buChar char="◦"/>
              <a:defRPr sz="1400"/>
            </a:lvl2pPr>
            <a:lvl3pPr marL="1371600" lvl="2" indent="-317500" algn="l">
              <a:lnSpc>
                <a:spcPct val="115000"/>
              </a:lnSpc>
              <a:spcBef>
                <a:spcPts val="1000"/>
              </a:spcBef>
              <a:spcAft>
                <a:spcPts val="0"/>
              </a:spcAft>
              <a:buSzPts val="1400"/>
              <a:buChar char="◦"/>
              <a:defRPr sz="1400"/>
            </a:lvl3pPr>
            <a:lvl4pPr marL="1828800" lvl="3" indent="-317500" algn="l">
              <a:lnSpc>
                <a:spcPct val="115000"/>
              </a:lnSpc>
              <a:spcBef>
                <a:spcPts val="1000"/>
              </a:spcBef>
              <a:spcAft>
                <a:spcPts val="0"/>
              </a:spcAft>
              <a:buSzPts val="1400"/>
              <a:buChar char="◦"/>
              <a:defRPr sz="1400"/>
            </a:lvl4pPr>
            <a:lvl5pPr marL="2286000" lvl="4" indent="-317500" algn="l">
              <a:lnSpc>
                <a:spcPct val="115000"/>
              </a:lnSpc>
              <a:spcBef>
                <a:spcPts val="1000"/>
              </a:spcBef>
              <a:spcAft>
                <a:spcPts val="0"/>
              </a:spcAft>
              <a:buSzPts val="1400"/>
              <a:buChar char="◦"/>
              <a:defRPr sz="1400"/>
            </a:lvl5pPr>
            <a:lvl6pPr marL="2743200" lvl="5" indent="-317500" algn="l">
              <a:lnSpc>
                <a:spcPct val="115000"/>
              </a:lnSpc>
              <a:spcBef>
                <a:spcPts val="1000"/>
              </a:spcBef>
              <a:spcAft>
                <a:spcPts val="0"/>
              </a:spcAft>
              <a:buSzPts val="1400"/>
              <a:buChar char="◦"/>
              <a:defRPr sz="1400"/>
            </a:lvl6pPr>
            <a:lvl7pPr marL="3200400" lvl="6" indent="-317500" algn="l">
              <a:lnSpc>
                <a:spcPct val="115000"/>
              </a:lnSpc>
              <a:spcBef>
                <a:spcPts val="1000"/>
              </a:spcBef>
              <a:spcAft>
                <a:spcPts val="0"/>
              </a:spcAft>
              <a:buSzPts val="1400"/>
              <a:buChar char="◦"/>
              <a:defRPr sz="1400"/>
            </a:lvl7pPr>
            <a:lvl8pPr marL="3657600" lvl="7" indent="-317500" algn="l">
              <a:lnSpc>
                <a:spcPct val="115000"/>
              </a:lnSpc>
              <a:spcBef>
                <a:spcPts val="1000"/>
              </a:spcBef>
              <a:spcAft>
                <a:spcPts val="0"/>
              </a:spcAft>
              <a:buSzPts val="1400"/>
              <a:buChar char="◦"/>
              <a:defRPr sz="1400"/>
            </a:lvl8pPr>
            <a:lvl9pPr marL="4114800" lvl="8" indent="-317500" algn="l">
              <a:lnSpc>
                <a:spcPct val="115000"/>
              </a:lnSpc>
              <a:spcBef>
                <a:spcPts val="1000"/>
              </a:spcBef>
              <a:spcAft>
                <a:spcPts val="1000"/>
              </a:spcAft>
              <a:buSzPts val="1400"/>
              <a:buChar char="◦"/>
              <a:defRPr sz="1400"/>
            </a:lvl9pPr>
          </a:lstStyle>
          <a:p>
            <a:endParaRPr/>
          </a:p>
        </p:txBody>
      </p:sp>
      <p:sp>
        <p:nvSpPr>
          <p:cNvPr id="47" name="Google Shape;47;p39"/>
          <p:cNvSpPr txBox="1">
            <a:spLocks noGrp="1"/>
          </p:cNvSpPr>
          <p:nvPr>
            <p:ph type="body" idx="3"/>
          </p:nvPr>
        </p:nvSpPr>
        <p:spPr>
          <a:xfrm>
            <a:off x="7205229" y="797725"/>
            <a:ext cx="1481700" cy="3540600"/>
          </a:xfrm>
          <a:prstGeom prst="rect">
            <a:avLst/>
          </a:prstGeom>
          <a:noFill/>
          <a:ln>
            <a:noFill/>
          </a:ln>
        </p:spPr>
        <p:txBody>
          <a:bodyPr spcFirstLastPara="1" wrap="square" lIns="0" tIns="0" rIns="0" bIns="0" anchor="ctr" anchorCtr="0">
            <a:noAutofit/>
          </a:bodyPr>
          <a:lstStyle>
            <a:lvl1pPr marL="457200" lvl="0" indent="-317500" algn="l">
              <a:lnSpc>
                <a:spcPct val="115000"/>
              </a:lnSpc>
              <a:spcBef>
                <a:spcPts val="600"/>
              </a:spcBef>
              <a:spcAft>
                <a:spcPts val="0"/>
              </a:spcAft>
              <a:buSzPts val="1400"/>
              <a:buChar char="◦"/>
              <a:defRPr sz="1400"/>
            </a:lvl1pPr>
            <a:lvl2pPr marL="914400" lvl="1" indent="-317500" algn="l">
              <a:lnSpc>
                <a:spcPct val="115000"/>
              </a:lnSpc>
              <a:spcBef>
                <a:spcPts val="1000"/>
              </a:spcBef>
              <a:spcAft>
                <a:spcPts val="0"/>
              </a:spcAft>
              <a:buSzPts val="1400"/>
              <a:buChar char="◦"/>
              <a:defRPr sz="1400"/>
            </a:lvl2pPr>
            <a:lvl3pPr marL="1371600" lvl="2" indent="-317500" algn="l">
              <a:lnSpc>
                <a:spcPct val="115000"/>
              </a:lnSpc>
              <a:spcBef>
                <a:spcPts val="1000"/>
              </a:spcBef>
              <a:spcAft>
                <a:spcPts val="0"/>
              </a:spcAft>
              <a:buSzPts val="1400"/>
              <a:buChar char="◦"/>
              <a:defRPr sz="1400"/>
            </a:lvl3pPr>
            <a:lvl4pPr marL="1828800" lvl="3" indent="-317500" algn="l">
              <a:lnSpc>
                <a:spcPct val="115000"/>
              </a:lnSpc>
              <a:spcBef>
                <a:spcPts val="1000"/>
              </a:spcBef>
              <a:spcAft>
                <a:spcPts val="0"/>
              </a:spcAft>
              <a:buSzPts val="1400"/>
              <a:buChar char="◦"/>
              <a:defRPr sz="1400"/>
            </a:lvl4pPr>
            <a:lvl5pPr marL="2286000" lvl="4" indent="-317500" algn="l">
              <a:lnSpc>
                <a:spcPct val="115000"/>
              </a:lnSpc>
              <a:spcBef>
                <a:spcPts val="1000"/>
              </a:spcBef>
              <a:spcAft>
                <a:spcPts val="0"/>
              </a:spcAft>
              <a:buSzPts val="1400"/>
              <a:buChar char="◦"/>
              <a:defRPr sz="1400"/>
            </a:lvl5pPr>
            <a:lvl6pPr marL="2743200" lvl="5" indent="-317500" algn="l">
              <a:lnSpc>
                <a:spcPct val="115000"/>
              </a:lnSpc>
              <a:spcBef>
                <a:spcPts val="1000"/>
              </a:spcBef>
              <a:spcAft>
                <a:spcPts val="0"/>
              </a:spcAft>
              <a:buSzPts val="1400"/>
              <a:buChar char="◦"/>
              <a:defRPr sz="1400"/>
            </a:lvl6pPr>
            <a:lvl7pPr marL="3200400" lvl="6" indent="-317500" algn="l">
              <a:lnSpc>
                <a:spcPct val="115000"/>
              </a:lnSpc>
              <a:spcBef>
                <a:spcPts val="1000"/>
              </a:spcBef>
              <a:spcAft>
                <a:spcPts val="0"/>
              </a:spcAft>
              <a:buSzPts val="1400"/>
              <a:buChar char="◦"/>
              <a:defRPr sz="1400"/>
            </a:lvl7pPr>
            <a:lvl8pPr marL="3657600" lvl="7" indent="-317500" algn="l">
              <a:lnSpc>
                <a:spcPct val="115000"/>
              </a:lnSpc>
              <a:spcBef>
                <a:spcPts val="1000"/>
              </a:spcBef>
              <a:spcAft>
                <a:spcPts val="0"/>
              </a:spcAft>
              <a:buSzPts val="1400"/>
              <a:buChar char="◦"/>
              <a:defRPr sz="1400"/>
            </a:lvl8pPr>
            <a:lvl9pPr marL="4114800" lvl="8" indent="-317500" algn="l">
              <a:lnSpc>
                <a:spcPct val="115000"/>
              </a:lnSpc>
              <a:spcBef>
                <a:spcPts val="1000"/>
              </a:spcBef>
              <a:spcAft>
                <a:spcPts val="1000"/>
              </a:spcAft>
              <a:buSzPts val="1400"/>
              <a:buChar char="◦"/>
              <a:defRPr sz="1400"/>
            </a:lvl9pPr>
          </a:lstStyle>
          <a:p>
            <a:endParaRPr/>
          </a:p>
        </p:txBody>
      </p:sp>
      <p:sp>
        <p:nvSpPr>
          <p:cNvPr id="48" name="Google Shape;48;p39"/>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pic>
        <p:nvPicPr>
          <p:cNvPr id="50" name="Google Shape;50;p4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1" name="Google Shape;51;p40"/>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a:endParaRPr/>
          </a:p>
        </p:txBody>
      </p:sp>
      <p:sp>
        <p:nvSpPr>
          <p:cNvPr id="52" name="Google Shape;52;p40"/>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B0F0"/>
            </a:gs>
          </a:gsLst>
          <a:lin ang="5400012" scaled="0"/>
        </a:gra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marR="0" lvl="0"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FFFFFF"/>
              </a:buClr>
              <a:buSzPts val="2600"/>
              <a:buFont typeface="Montserrat ExtraBold"/>
              <a:buNone/>
              <a:defRPr sz="2600" b="0" i="0" u="none" strike="noStrike" cap="none">
                <a:solidFill>
                  <a:srgbClr val="FFFFFF"/>
                </a:solidFill>
                <a:latin typeface="Montserrat ExtraBold"/>
                <a:ea typeface="Montserrat ExtraBold"/>
                <a:cs typeface="Montserrat ExtraBold"/>
                <a:sym typeface="Montserrat ExtraBold"/>
              </a:defRPr>
            </a:lvl9pPr>
          </a:lstStyle>
          <a:p>
            <a:endParaRPr/>
          </a:p>
        </p:txBody>
      </p:sp>
      <p:sp>
        <p:nvSpPr>
          <p:cNvPr id="7" name="Google Shape;7;p3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marR="0" lvl="0" indent="-368300" algn="l" rtl="0">
              <a:lnSpc>
                <a:spcPct val="115000"/>
              </a:lnSpc>
              <a:spcBef>
                <a:spcPts val="6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1pPr>
            <a:lvl2pPr marL="914400" marR="0" lvl="1"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2pPr>
            <a:lvl3pPr marL="1371600" marR="0" lvl="2"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3pPr>
            <a:lvl4pPr marL="1828800" marR="0" lvl="3"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4pPr>
            <a:lvl5pPr marL="2286000" marR="0" lvl="4"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5pPr>
            <a:lvl6pPr marL="2743200" marR="0" lvl="5"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6pPr>
            <a:lvl7pPr marL="3200400" marR="0" lvl="6"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7pPr>
            <a:lvl8pPr marL="3657600" marR="0" lvl="7"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8pPr>
            <a:lvl9pPr marL="4114800" marR="0" lvl="8" indent="-368300" algn="l" rtl="0">
              <a:lnSpc>
                <a:spcPct val="115000"/>
              </a:lnSpc>
              <a:spcBef>
                <a:spcPts val="1000"/>
              </a:spcBef>
              <a:spcAft>
                <a:spcPts val="100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9pPr>
          </a:lstStyle>
          <a:p>
            <a:endParaRPr/>
          </a:p>
        </p:txBody>
      </p:sp>
      <p:sp>
        <p:nvSpPr>
          <p:cNvPr id="8" name="Google Shape;8;p3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team/publications/behavioural-governme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fr/centre-innovation.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latimes.com/la-op-ayres27jan27-story.html"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stickk.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team/publications/how-to-establish-diversity-leads-and-diversity-task-force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www.beapplied.com/post/the-truth-about-name-blind-recruitment-heres-what-the-science-say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jasmargroup.com/abou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Hyc1aMtnHJo"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cipd.co.uk/Images/7926-diversity-and-inclusion-report-revised_tcm18-65334.pdf#_ga=2.73694743.487480046.1591626211-1813647854.1591626211"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bi.team/blogs/unconscious-bias-and-diversity-training-the-evidenc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i.team/blogs/the-benefits-of-rebalancing-childcar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dash.harvard.edu/bitstream/handle/1/8506867/RWP12-009-Bohnet.pdf?sequence=1" TargetMode="External"/><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now.tufts.edu/news-releases/telling-job-seekers-how-many-other-people-have-applied-increases-applications-coul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p:nvPr>
        </p:nvSpPr>
        <p:spPr>
          <a:xfrm>
            <a:off x="2302050" y="1223200"/>
            <a:ext cx="4539900" cy="26970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3600"/>
              <a:buNone/>
            </a:pPr>
            <a:r>
              <a:rPr lang="en-CA" sz="2400"/>
              <a:t/>
            </a:r>
            <a:br>
              <a:rPr lang="en-CA" sz="2400"/>
            </a:br>
            <a:r>
              <a:rPr lang="en-CA" sz="2400">
                <a:solidFill>
                  <a:schemeClr val="dk1"/>
                </a:solidFill>
              </a:rPr>
              <a:t>Des aperçus comportementaux pour améliorer l'EDI dans le gouvernement</a:t>
            </a:r>
            <a:br>
              <a:rPr lang="en-CA" sz="2400">
                <a:solidFill>
                  <a:schemeClr val="dk1"/>
                </a:solidFill>
              </a:rPr>
            </a:br>
            <a:r>
              <a:rPr lang="en-CA" sz="2400">
                <a:solidFill>
                  <a:schemeClr val="dk1"/>
                </a:solidFill>
              </a:rPr>
              <a:t/>
            </a:r>
            <a:br>
              <a:rPr lang="en-CA" sz="2400">
                <a:solidFill>
                  <a:schemeClr val="dk1"/>
                </a:solidFill>
              </a:rPr>
            </a:br>
            <a:r>
              <a:rPr lang="en-CA" sz="2400">
                <a:solidFill>
                  <a:schemeClr val="dk1"/>
                </a:solidFill>
              </a:rPr>
              <a:t>Niha Shahzad</a:t>
            </a:r>
            <a:endParaRPr sz="24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1b5552fcb3_0_578"/>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2600"/>
              <a:buNone/>
            </a:pPr>
            <a:r>
              <a:rPr lang="en-CA" sz="1800">
                <a:solidFill>
                  <a:schemeClr val="dk1"/>
                </a:solidFill>
              </a:rPr>
              <a:t>Changer les comportements dans la fonction publique</a:t>
            </a:r>
            <a:endParaRPr sz="1800">
              <a:solidFill>
                <a:schemeClr val="dk1"/>
              </a:solidFill>
            </a:endParaRPr>
          </a:p>
        </p:txBody>
      </p:sp>
      <p:sp>
        <p:nvSpPr>
          <p:cNvPr id="167" name="Google Shape;167;g11b5552fcb3_0_578"/>
          <p:cNvSpPr txBox="1"/>
          <p:nvPr/>
        </p:nvSpPr>
        <p:spPr>
          <a:xfrm>
            <a:off x="3292130" y="4719148"/>
            <a:ext cx="4233300" cy="261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CA"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Behavioural Government, </a:t>
            </a:r>
            <a:r>
              <a:rPr lang="en-CA" sz="1100" b="0" i="0" u="none" strike="noStrike" cap="none">
                <a:solidFill>
                  <a:srgbClr val="000000"/>
                </a:solidFill>
                <a:latin typeface="Arial"/>
                <a:ea typeface="Arial"/>
                <a:cs typeface="Arial"/>
                <a:sym typeface="Arial"/>
              </a:rPr>
              <a:t>BIT 2018</a:t>
            </a:r>
            <a:endParaRPr/>
          </a:p>
        </p:txBody>
      </p:sp>
      <p:pic>
        <p:nvPicPr>
          <p:cNvPr id="168" name="Google Shape;168;g11b5552fcb3_0_578"/>
          <p:cNvPicPr preferRelativeResize="0"/>
          <p:nvPr/>
        </p:nvPicPr>
        <p:blipFill rotWithShape="1">
          <a:blip r:embed="rId4">
            <a:alphaModFix/>
          </a:blip>
          <a:srcRect/>
          <a:stretch/>
        </p:blipFill>
        <p:spPr>
          <a:xfrm>
            <a:off x="4575561" y="58678"/>
            <a:ext cx="3349337" cy="46039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1b5552fcb3_0_646"/>
          <p:cNvSpPr txBox="1"/>
          <p:nvPr/>
        </p:nvSpPr>
        <p:spPr>
          <a:xfrm>
            <a:off x="523851" y="146975"/>
            <a:ext cx="88401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600"/>
              <a:buFont typeface="Montserrat ExtraBold"/>
              <a:buNone/>
            </a:pPr>
            <a:r>
              <a:rPr lang="en-CA" sz="2600">
                <a:solidFill>
                  <a:schemeClr val="dk1"/>
                </a:solidFill>
                <a:latin typeface="Montserrat ExtraBold"/>
                <a:ea typeface="Montserrat ExtraBold"/>
                <a:cs typeface="Montserrat ExtraBold"/>
                <a:sym typeface="Montserrat ExtraBold"/>
              </a:rPr>
              <a:t>Les préjugés des politiciens et des fonctionnaires </a:t>
            </a:r>
            <a:endParaRPr b="1">
              <a:solidFill>
                <a:schemeClr val="dk1"/>
              </a:solidFill>
            </a:endParaRPr>
          </a:p>
        </p:txBody>
      </p:sp>
      <p:grpSp>
        <p:nvGrpSpPr>
          <p:cNvPr id="174" name="Google Shape;174;g11b5552fcb3_0_646"/>
          <p:cNvGrpSpPr/>
          <p:nvPr/>
        </p:nvGrpSpPr>
        <p:grpSpPr>
          <a:xfrm>
            <a:off x="528404" y="2900063"/>
            <a:ext cx="2936319" cy="2119092"/>
            <a:chOff x="468911" y="710763"/>
            <a:chExt cx="3234900" cy="2451802"/>
          </a:xfrm>
        </p:grpSpPr>
        <p:pic>
          <p:nvPicPr>
            <p:cNvPr id="175" name="Google Shape;175;g11b5552fcb3_0_646"/>
            <p:cNvPicPr preferRelativeResize="0"/>
            <p:nvPr/>
          </p:nvPicPr>
          <p:blipFill rotWithShape="1">
            <a:blip r:embed="rId3">
              <a:alphaModFix/>
            </a:blip>
            <a:srcRect/>
            <a:stretch/>
          </p:blipFill>
          <p:spPr>
            <a:xfrm>
              <a:off x="471867" y="911266"/>
              <a:ext cx="3231944" cy="2251299"/>
            </a:xfrm>
            <a:prstGeom prst="rect">
              <a:avLst/>
            </a:prstGeom>
            <a:noFill/>
            <a:ln>
              <a:noFill/>
            </a:ln>
          </p:spPr>
        </p:pic>
        <p:sp>
          <p:nvSpPr>
            <p:cNvPr id="176" name="Google Shape;176;g11b5552fcb3_0_646"/>
            <p:cNvSpPr txBox="1"/>
            <p:nvPr/>
          </p:nvSpPr>
          <p:spPr>
            <a:xfrm>
              <a:off x="468911" y="710763"/>
              <a:ext cx="2953200" cy="6054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700" b="1">
                  <a:solidFill>
                    <a:srgbClr val="4CC3D0"/>
                  </a:solidFill>
                </a:rPr>
                <a:t>Les politiciens étaient 38 points de pourcentage plus susceptibles de choisir l'option risquée si l'information était formulée en termes de décès par rapport aux vies sauvées.</a:t>
              </a:r>
              <a:endParaRPr sz="1300"/>
            </a:p>
          </p:txBody>
        </p:sp>
      </p:grpSp>
      <p:grpSp>
        <p:nvGrpSpPr>
          <p:cNvPr id="177" name="Google Shape;177;g11b5552fcb3_0_646"/>
          <p:cNvGrpSpPr/>
          <p:nvPr/>
        </p:nvGrpSpPr>
        <p:grpSpPr>
          <a:xfrm>
            <a:off x="4331067" y="2648544"/>
            <a:ext cx="3212827" cy="2363238"/>
            <a:chOff x="5035197" y="1013466"/>
            <a:chExt cx="3308100" cy="2317354"/>
          </a:xfrm>
        </p:grpSpPr>
        <p:pic>
          <p:nvPicPr>
            <p:cNvPr id="178" name="Google Shape;178;g11b5552fcb3_0_646"/>
            <p:cNvPicPr preferRelativeResize="0"/>
            <p:nvPr/>
          </p:nvPicPr>
          <p:blipFill rotWithShape="1">
            <a:blip r:embed="rId4">
              <a:alphaModFix/>
            </a:blip>
            <a:srcRect r="5908"/>
            <a:stretch/>
          </p:blipFill>
          <p:spPr>
            <a:xfrm>
              <a:off x="5035197" y="1013466"/>
              <a:ext cx="3308032" cy="2317354"/>
            </a:xfrm>
            <a:prstGeom prst="rect">
              <a:avLst/>
            </a:prstGeom>
            <a:noFill/>
            <a:ln>
              <a:noFill/>
            </a:ln>
          </p:spPr>
        </p:pic>
        <p:sp>
          <p:nvSpPr>
            <p:cNvPr id="179" name="Google Shape;179;g11b5552fcb3_0_646"/>
            <p:cNvSpPr txBox="1"/>
            <p:nvPr/>
          </p:nvSpPr>
          <p:spPr>
            <a:xfrm>
              <a:off x="5035197" y="1040806"/>
              <a:ext cx="3308100" cy="4527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800"/>
                <a:t>Parmi les politiciens qui soutiennent fortement les services publics, 92 % ont répondu correctement à une étude de cas montrant qu'une école publique était la plus performante. </a:t>
              </a:r>
              <a:endParaRPr/>
            </a:p>
          </p:txBody>
        </p:sp>
        <p:sp>
          <p:nvSpPr>
            <p:cNvPr id="180" name="Google Shape;180;g11b5552fcb3_0_646"/>
            <p:cNvSpPr txBox="1"/>
            <p:nvPr/>
          </p:nvSpPr>
          <p:spPr>
            <a:xfrm>
              <a:off x="6470776" y="2325997"/>
              <a:ext cx="1358700" cy="8151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800"/>
                <a:t>Mais seulement 56% ont répondu correctement lorsque l'étude de cas montrait qu'une école privée était la plus performante. </a:t>
              </a:r>
              <a:endParaRPr sz="800" b="1" i="0" u="none" strike="noStrike" cap="none">
                <a:solidFill>
                  <a:srgbClr val="4CC3D0"/>
                </a:solidFill>
                <a:latin typeface="Arial"/>
                <a:ea typeface="Arial"/>
                <a:cs typeface="Arial"/>
                <a:sym typeface="Arial"/>
              </a:endParaRPr>
            </a:p>
          </p:txBody>
        </p:sp>
      </p:grpSp>
      <p:sp>
        <p:nvSpPr>
          <p:cNvPr id="181" name="Google Shape;181;g11b5552fcb3_0_646"/>
          <p:cNvSpPr/>
          <p:nvPr/>
        </p:nvSpPr>
        <p:spPr>
          <a:xfrm>
            <a:off x="523840" y="794689"/>
            <a:ext cx="3743400" cy="193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chemeClr val="dk1"/>
              </a:buClr>
              <a:buSzPts val="1100"/>
              <a:buFont typeface="Arial"/>
              <a:buNone/>
            </a:pPr>
            <a:r>
              <a:rPr lang="en-CA" sz="900" b="1">
                <a:latin typeface="Montserrat"/>
                <a:ea typeface="Montserrat"/>
                <a:cs typeface="Montserrat"/>
                <a:sym typeface="Montserrat"/>
              </a:rPr>
              <a:t>154 politiciens</a:t>
            </a:r>
            <a:r>
              <a:rPr lang="en-CA" sz="900">
                <a:latin typeface="Montserrat"/>
                <a:ea typeface="Montserrat"/>
                <a:cs typeface="Montserrat"/>
                <a:sym typeface="Montserrat"/>
              </a:rPr>
              <a:t> - Parlement fédéral belge, Chambre des communes canadienne, Knesset israélienne. </a:t>
            </a:r>
            <a:endParaRPr sz="900">
              <a:latin typeface="Montserrat"/>
              <a:ea typeface="Montserrat"/>
              <a:cs typeface="Montserrat"/>
              <a:sym typeface="Montserrat"/>
            </a:endParaRPr>
          </a:p>
          <a:p>
            <a:pPr marL="0" marR="0" lvl="0" indent="0" algn="l" rtl="0">
              <a:lnSpc>
                <a:spcPct val="100000"/>
              </a:lnSpc>
              <a:spcBef>
                <a:spcPts val="600"/>
              </a:spcBef>
              <a:spcAft>
                <a:spcPts val="0"/>
              </a:spcAft>
              <a:buClr>
                <a:schemeClr val="dk1"/>
              </a:buClr>
              <a:buSzPts val="1100"/>
              <a:buFont typeface="Arial"/>
              <a:buNone/>
            </a:pPr>
            <a:r>
              <a:rPr lang="en-CA" sz="900">
                <a:latin typeface="Montserrat"/>
                <a:ea typeface="Montserrat"/>
                <a:cs typeface="Montserrat"/>
                <a:sym typeface="Montserrat"/>
              </a:rPr>
              <a:t>Les hommes politiques ont été invités à «</a:t>
            </a:r>
            <a:r>
              <a:rPr lang="en-CA" sz="1100">
                <a:solidFill>
                  <a:schemeClr val="dk1"/>
                </a:solidFill>
                <a:latin typeface="Montserrat"/>
                <a:ea typeface="Montserrat"/>
                <a:cs typeface="Montserrat"/>
                <a:sym typeface="Montserrat"/>
              </a:rPr>
              <a:t> </a:t>
            </a:r>
            <a:r>
              <a:rPr lang="en-CA" sz="900">
                <a:latin typeface="Montserrat"/>
                <a:ea typeface="Montserrat"/>
                <a:cs typeface="Montserrat"/>
                <a:sym typeface="Montserrat"/>
              </a:rPr>
              <a:t>imaginer que [leur pays] se prépare à l'apparition d'une maladie asiatique inhabituelle, qui devrait tuer 600 personnes ». Les options étaient une manière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sans risque </a:t>
            </a:r>
            <a:r>
              <a:rPr lang="en-CA" sz="900">
                <a:solidFill>
                  <a:schemeClr val="dk1"/>
                </a:solidFill>
                <a:latin typeface="Montserrat"/>
                <a:ea typeface="Montserrat"/>
                <a:cs typeface="Montserrat"/>
                <a:sym typeface="Montserrat"/>
              </a:rPr>
              <a:t>»</a:t>
            </a:r>
            <a:r>
              <a:rPr lang="en-CA" sz="900">
                <a:latin typeface="Montserrat"/>
                <a:ea typeface="Montserrat"/>
                <a:cs typeface="Montserrat"/>
                <a:sym typeface="Montserrat"/>
              </a:rPr>
              <a:t> ou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risquée</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 de combattre la maladie. </a:t>
            </a:r>
            <a:endParaRPr sz="900">
              <a:latin typeface="Montserrat"/>
              <a:ea typeface="Montserrat"/>
              <a:cs typeface="Montserrat"/>
              <a:sym typeface="Montserrat"/>
            </a:endParaRPr>
          </a:p>
          <a:p>
            <a:pPr marL="0" marR="0" lvl="0" indent="0" algn="l" rtl="0">
              <a:lnSpc>
                <a:spcPct val="100000"/>
              </a:lnSpc>
              <a:spcBef>
                <a:spcPts val="600"/>
              </a:spcBef>
              <a:spcAft>
                <a:spcPts val="0"/>
              </a:spcAft>
              <a:buClr>
                <a:schemeClr val="dk1"/>
              </a:buClr>
              <a:buSzPts val="1100"/>
              <a:buFont typeface="Arial"/>
              <a:buNone/>
            </a:pPr>
            <a:r>
              <a:rPr lang="en-CA" sz="900">
                <a:latin typeface="Montserrat"/>
                <a:ea typeface="Montserrat"/>
                <a:cs typeface="Montserrat"/>
                <a:sym typeface="Montserrat"/>
              </a:rPr>
              <a:t>Les options étaient formulées de manière à mettre l'accent sur </a:t>
            </a:r>
            <a:r>
              <a:rPr lang="en-CA" sz="900" b="1">
                <a:latin typeface="Montserrat"/>
                <a:ea typeface="Montserrat"/>
                <a:cs typeface="Montserrat"/>
                <a:sym typeface="Montserrat"/>
              </a:rPr>
              <a:t>les gains</a:t>
            </a:r>
            <a:r>
              <a:rPr lang="en-CA" sz="900">
                <a:latin typeface="Montserrat"/>
                <a:ea typeface="Montserrat"/>
                <a:cs typeface="Montserrat"/>
                <a:sym typeface="Montserrat"/>
              </a:rPr>
              <a:t> (nombre de vies sauvées) ou </a:t>
            </a:r>
            <a:r>
              <a:rPr lang="en-CA" sz="900" b="1">
                <a:latin typeface="Montserrat"/>
                <a:ea typeface="Montserrat"/>
                <a:cs typeface="Montserrat"/>
                <a:sym typeface="Montserrat"/>
              </a:rPr>
              <a:t>les pertes</a:t>
            </a:r>
            <a:r>
              <a:rPr lang="en-CA" sz="900">
                <a:latin typeface="Montserrat"/>
                <a:ea typeface="Montserrat"/>
                <a:cs typeface="Montserrat"/>
                <a:sym typeface="Montserrat"/>
              </a:rPr>
              <a:t> (nombre de personnes qui devraient mourir) qui résulteraient de leur choix. Les deux options décrivaient </a:t>
            </a:r>
            <a:r>
              <a:rPr lang="en-CA" sz="900" b="1">
                <a:latin typeface="Montserrat"/>
                <a:ea typeface="Montserrat"/>
                <a:cs typeface="Montserrat"/>
                <a:sym typeface="Montserrat"/>
              </a:rPr>
              <a:t>le même résultat</a:t>
            </a:r>
            <a:r>
              <a:rPr lang="en-CA" sz="900">
                <a:latin typeface="Montserrat"/>
                <a:ea typeface="Montserrat"/>
                <a:cs typeface="Montserrat"/>
                <a:sym typeface="Montserrat"/>
              </a:rPr>
              <a:t> (par exemple, en disant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200 personnes seront sauvées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ou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400 personnes mourront</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a:t>
            </a:r>
            <a:endParaRPr sz="900">
              <a:latin typeface="Montserrat"/>
              <a:ea typeface="Montserrat"/>
              <a:cs typeface="Montserrat"/>
              <a:sym typeface="Montserrat"/>
            </a:endParaRPr>
          </a:p>
          <a:p>
            <a:pPr marL="0" marR="0" lvl="0" indent="0" algn="l" rtl="0">
              <a:lnSpc>
                <a:spcPct val="100000"/>
              </a:lnSpc>
              <a:spcBef>
                <a:spcPts val="600"/>
              </a:spcBef>
              <a:spcAft>
                <a:spcPts val="0"/>
              </a:spcAft>
              <a:buNone/>
            </a:pPr>
            <a:endParaRPr sz="900">
              <a:latin typeface="Montserrat"/>
              <a:ea typeface="Montserrat"/>
              <a:cs typeface="Montserrat"/>
              <a:sym typeface="Montserrat"/>
            </a:endParaRPr>
          </a:p>
        </p:txBody>
      </p:sp>
      <p:sp>
        <p:nvSpPr>
          <p:cNvPr id="182" name="Google Shape;182;g11b5552fcb3_0_646"/>
          <p:cNvSpPr/>
          <p:nvPr/>
        </p:nvSpPr>
        <p:spPr>
          <a:xfrm>
            <a:off x="4331051" y="794689"/>
            <a:ext cx="4969500" cy="16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CA" sz="900">
                <a:latin typeface="Montserrat"/>
                <a:ea typeface="Montserrat"/>
                <a:cs typeface="Montserrat"/>
                <a:sym typeface="Montserrat"/>
              </a:rPr>
              <a:t>Le Danemark a montré à 233 politiciens locaux des statistiques de satisfaction pour 2 écoles différentes et leur a demandé d'identifier la plus performante.</a:t>
            </a:r>
            <a:endParaRPr sz="900">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900">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CA" sz="900">
                <a:latin typeface="Montserrat"/>
                <a:ea typeface="Montserrat"/>
                <a:cs typeface="Montserrat"/>
                <a:sym typeface="Montserrat"/>
              </a:rPr>
              <a:t>92 % ont répondu correctement lorsque les options étaient étiquetées de manière anodine (par exemple, </a:t>
            </a:r>
            <a:r>
              <a:rPr lang="en-CA" sz="900">
                <a:solidFill>
                  <a:schemeClr val="dk1"/>
                </a:solidFill>
                <a:latin typeface="Montserrat"/>
                <a:ea typeface="Montserrat"/>
                <a:cs typeface="Montserrat"/>
                <a:sym typeface="Montserrat"/>
              </a:rPr>
              <a:t>«</a:t>
            </a:r>
            <a:r>
              <a:rPr lang="en-CA" sz="1100">
                <a:solidFill>
                  <a:schemeClr val="dk1"/>
                </a:solidFill>
                <a:latin typeface="Montserrat"/>
                <a:ea typeface="Montserrat"/>
                <a:cs typeface="Montserrat"/>
                <a:sym typeface="Montserrat"/>
              </a:rPr>
              <a:t> </a:t>
            </a:r>
            <a:r>
              <a:rPr lang="en-CA" sz="900">
                <a:latin typeface="Montserrat"/>
                <a:ea typeface="Montserrat"/>
                <a:cs typeface="Montserrat"/>
                <a:sym typeface="Montserrat"/>
              </a:rPr>
              <a:t>École A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et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École B</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 Les résultats ont changé lorsque les options étaient intitulées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école privée</a:t>
            </a:r>
            <a:r>
              <a:rPr lang="en-CA" sz="900">
                <a:solidFill>
                  <a:schemeClr val="dk1"/>
                </a:solidFill>
                <a:latin typeface="Montserrat"/>
                <a:ea typeface="Montserrat"/>
                <a:cs typeface="Montserrat"/>
                <a:sym typeface="Montserrat"/>
              </a:rPr>
              <a:t> » </a:t>
            </a:r>
            <a:r>
              <a:rPr lang="en-CA" sz="900">
                <a:latin typeface="Montserrat"/>
                <a:ea typeface="Montserrat"/>
                <a:cs typeface="Montserrat"/>
                <a:sym typeface="Montserrat"/>
              </a:rPr>
              <a:t>et </a:t>
            </a:r>
            <a:r>
              <a:rPr lang="en-CA" sz="900">
                <a:solidFill>
                  <a:schemeClr val="dk1"/>
                </a:solidFill>
                <a:latin typeface="Montserrat"/>
                <a:ea typeface="Montserrat"/>
                <a:cs typeface="Montserrat"/>
                <a:sym typeface="Montserrat"/>
              </a:rPr>
              <a:t>« </a:t>
            </a:r>
            <a:r>
              <a:rPr lang="en-CA" sz="900">
                <a:latin typeface="Montserrat"/>
                <a:ea typeface="Montserrat"/>
                <a:cs typeface="Montserrat"/>
                <a:sym typeface="Montserrat"/>
              </a:rPr>
              <a:t>école publique </a:t>
            </a:r>
            <a:r>
              <a:rPr lang="en-CA" sz="900">
                <a:solidFill>
                  <a:schemeClr val="dk1"/>
                </a:solidFill>
                <a:latin typeface="Montserrat"/>
                <a:ea typeface="Montserrat"/>
                <a:cs typeface="Montserrat"/>
                <a:sym typeface="Montserrat"/>
              </a:rPr>
              <a:t>»</a:t>
            </a:r>
            <a:r>
              <a:rPr lang="en-CA" sz="900">
                <a:latin typeface="Montserrat"/>
                <a:ea typeface="Montserrat"/>
                <a:cs typeface="Montserrat"/>
                <a:sym typeface="Montserrat"/>
              </a:rPr>
              <a:t>, une question controversée dans la politique danoise.</a:t>
            </a:r>
            <a:endParaRPr sz="900">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900">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CA" sz="900">
                <a:latin typeface="Montserrat"/>
                <a:ea typeface="Montserrat"/>
                <a:cs typeface="Montserrat"/>
                <a:sym typeface="Montserrat"/>
              </a:rPr>
              <a:t>Lorsque les politiciens ont reçu davantage d'informations sur les performances, ils ont obtenu de moins bons résultats et se sont davantage appuyés sur leurs attitudes antérieures.</a:t>
            </a:r>
            <a:endParaRPr sz="900">
              <a:latin typeface="Montserrat"/>
              <a:ea typeface="Montserrat"/>
              <a:cs typeface="Montserrat"/>
              <a:sym typeface="Montserrat"/>
            </a:endParaRPr>
          </a:p>
          <a:p>
            <a:pPr marL="0" marR="0" lvl="0" indent="0" algn="l" rtl="0">
              <a:lnSpc>
                <a:spcPct val="100000"/>
              </a:lnSpc>
              <a:spcBef>
                <a:spcPts val="0"/>
              </a:spcBef>
              <a:spcAft>
                <a:spcPts val="0"/>
              </a:spcAft>
              <a:buNone/>
            </a:pPr>
            <a:endParaRPr sz="900">
              <a:latin typeface="Montserrat"/>
              <a:ea typeface="Montserrat"/>
              <a:cs typeface="Montserrat"/>
              <a:sym typeface="Montserrat"/>
            </a:endParaRPr>
          </a:p>
        </p:txBody>
      </p:sp>
      <p:sp>
        <p:nvSpPr>
          <p:cNvPr id="183" name="Google Shape;183;g11b5552fcb3_0_646"/>
          <p:cNvSpPr/>
          <p:nvPr/>
        </p:nvSpPr>
        <p:spPr>
          <a:xfrm>
            <a:off x="7624580" y="2718293"/>
            <a:ext cx="1739400" cy="2169900"/>
          </a:xfrm>
          <a:prstGeom prst="rect">
            <a:avLst/>
          </a:prstGeom>
          <a:solidFill>
            <a:srgbClr val="00B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CA" sz="750" b="1">
                <a:solidFill>
                  <a:schemeClr val="lt1"/>
                </a:solidFill>
                <a:latin typeface="Montserrat"/>
                <a:ea typeface="Montserrat"/>
                <a:cs typeface="Montserrat"/>
                <a:sym typeface="Montserrat"/>
              </a:rPr>
              <a:t>Étude réalisée auprès de 2 878 employés de la Banque mondiale et du ministère britannique du développement international.</a:t>
            </a:r>
            <a:endParaRPr sz="750" b="1">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SzPts val="1100"/>
              <a:buNone/>
            </a:pPr>
            <a:r>
              <a:rPr lang="en-CA" sz="750">
                <a:solidFill>
                  <a:schemeClr val="lt1"/>
                </a:solidFill>
                <a:latin typeface="Montserrat"/>
                <a:ea typeface="Montserrat"/>
                <a:cs typeface="Montserrat"/>
                <a:sym typeface="Montserrat"/>
              </a:rPr>
              <a:t>Lorsqu'on leur a donné des séries de statistiques identiques, 65% des professionnels de la politique ont évalué correctement une question sur l'efficacité d'une crème pour la peau, mais seulement 45% ont répondu correctement lorsque la question portait sur l'efficacité d'une intervention sur le salaire minimum.</a:t>
            </a:r>
            <a:endParaRPr sz="750">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1b5552fcb3_0_722"/>
          <p:cNvSpPr txBox="1">
            <a:spLocks noGrp="1"/>
          </p:cNvSpPr>
          <p:nvPr>
            <p:ph type="title" idx="4294967295"/>
          </p:nvPr>
        </p:nvSpPr>
        <p:spPr>
          <a:xfrm>
            <a:off x="500924" y="358775"/>
            <a:ext cx="8772300" cy="647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1100"/>
              <a:buFont typeface="Arial"/>
              <a:buNone/>
            </a:pPr>
            <a:r>
              <a:rPr lang="en-CA">
                <a:solidFill>
                  <a:schemeClr val="dk1"/>
                </a:solidFill>
              </a:rPr>
              <a:t>Les préjugés présents dans le gouvernement</a:t>
            </a:r>
            <a:endParaRPr>
              <a:solidFill>
                <a:schemeClr val="dk1"/>
              </a:solidFill>
            </a:endParaRPr>
          </a:p>
        </p:txBody>
      </p:sp>
      <p:pic>
        <p:nvPicPr>
          <p:cNvPr id="189" name="Google Shape;189;g11b5552fcb3_0_722"/>
          <p:cNvPicPr preferRelativeResize="0"/>
          <p:nvPr/>
        </p:nvPicPr>
        <p:blipFill rotWithShape="1">
          <a:blip r:embed="rId3">
            <a:alphaModFix/>
          </a:blip>
          <a:srcRect/>
          <a:stretch/>
        </p:blipFill>
        <p:spPr>
          <a:xfrm>
            <a:off x="196132" y="1306282"/>
            <a:ext cx="4524125" cy="2913215"/>
          </a:xfrm>
          <a:prstGeom prst="rect">
            <a:avLst/>
          </a:prstGeom>
          <a:noFill/>
          <a:ln>
            <a:noFill/>
          </a:ln>
        </p:spPr>
      </p:pic>
      <p:pic>
        <p:nvPicPr>
          <p:cNvPr id="190" name="Google Shape;190;g11b5552fcb3_0_722"/>
          <p:cNvPicPr preferRelativeResize="0"/>
          <p:nvPr/>
        </p:nvPicPr>
        <p:blipFill rotWithShape="1">
          <a:blip r:embed="rId4">
            <a:alphaModFix/>
          </a:blip>
          <a:srcRect/>
          <a:stretch/>
        </p:blipFill>
        <p:spPr>
          <a:xfrm>
            <a:off x="4931924" y="1305358"/>
            <a:ext cx="4371208" cy="29141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1b5552fcb3_0_790"/>
          <p:cNvSpPr txBox="1">
            <a:spLocks noGrp="1"/>
          </p:cNvSpPr>
          <p:nvPr>
            <p:ph type="body" idx="1"/>
          </p:nvPr>
        </p:nvSpPr>
        <p:spPr>
          <a:xfrm>
            <a:off x="1540933" y="981100"/>
            <a:ext cx="7603200" cy="40332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1100"/>
              <a:buNone/>
            </a:pPr>
            <a:r>
              <a:rPr lang="en-CA" sz="1100" b="1">
                <a:solidFill>
                  <a:srgbClr val="00B0F0"/>
                </a:solidFill>
              </a:rPr>
              <a:t>BIAIS DE CONFIRMATION</a:t>
            </a:r>
            <a:endParaRPr sz="1100" b="1">
              <a:solidFill>
                <a:srgbClr val="00B0F0"/>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Prévoyez des « points d'arrêt »:</a:t>
            </a:r>
            <a:r>
              <a:rPr lang="en-CA" sz="1100" b="1">
                <a:solidFill>
                  <a:schemeClr val="dk1"/>
                </a:solidFill>
              </a:rPr>
              <a:t> comme en chirurgie, prévoyez des moments où vous devrez voir si les plans actuels doivent être réévalués. Les problèmes de demi-tour peuvent être atténués. </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Exiger la transparence sur les preuves:</a:t>
            </a:r>
            <a:r>
              <a:rPr lang="en-CA" sz="1100" b="1">
                <a:solidFill>
                  <a:schemeClr val="dk1"/>
                </a:solidFill>
              </a:rPr>
              <a:t> les décideurs politiques sont incités à fournir un meilleur examen des preuves s'ils savent qu'elles seront publiées à l'extérieur. La qualité des preuves peut être améliorée grâce à l'apport d'experts extérieurs, mais uniquement lorsque le travail est en cours. </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Considérer l'inverse:</a:t>
            </a:r>
            <a:r>
              <a:rPr lang="en-CA" sz="1100" b="1">
                <a:solidFill>
                  <a:schemeClr val="dk1"/>
                </a:solidFill>
              </a:rPr>
              <a:t> auriez-vous porté le même jugement si la même étude avait produit des résultats de l'autre côté de la question? Cela conduit à une évaluation objective de la qualité des preuves.</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endParaRPr sz="1100" b="1">
              <a:solidFill>
                <a:schemeClr val="dk1"/>
              </a:solidFill>
            </a:endParaRPr>
          </a:p>
          <a:p>
            <a:pPr marL="88900" lvl="0" indent="0" algn="l" rtl="0">
              <a:lnSpc>
                <a:spcPct val="115000"/>
              </a:lnSpc>
              <a:spcBef>
                <a:spcPts val="600"/>
              </a:spcBef>
              <a:spcAft>
                <a:spcPts val="0"/>
              </a:spcAft>
              <a:buSzPts val="2200"/>
              <a:buNone/>
            </a:pPr>
            <a:r>
              <a:rPr lang="en-CA" sz="1100" b="1">
                <a:solidFill>
                  <a:srgbClr val="00B0F0"/>
                </a:solidFill>
              </a:rPr>
              <a:t>RENFORCEMENT DU GROUPE </a:t>
            </a:r>
            <a:endParaRPr/>
          </a:p>
          <a:p>
            <a:pPr marL="88900" lvl="0" indent="0" algn="l" rtl="0">
              <a:lnSpc>
                <a:spcPct val="115000"/>
              </a:lnSpc>
              <a:spcBef>
                <a:spcPts val="600"/>
              </a:spcBef>
              <a:spcAft>
                <a:spcPts val="0"/>
              </a:spcAft>
              <a:buClr>
                <a:schemeClr val="dk1"/>
              </a:buClr>
              <a:buSzPts val="1100"/>
              <a:buFont typeface="Arial"/>
              <a:buNone/>
            </a:pPr>
            <a:r>
              <a:rPr lang="en-CA" sz="1100">
                <a:solidFill>
                  <a:schemeClr val="dk1"/>
                </a:solidFill>
              </a:rPr>
              <a:t>Créez des voies permettant de recueillir des opinions diverses avant, pendant et après les discussions de groupe. Exemples: </a:t>
            </a:r>
            <a:endParaRPr sz="1100">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Contribution anonyme via un formulaire en ligne avant et après les discussions</a:t>
            </a:r>
            <a:r>
              <a:rPr lang="en-CA" sz="1100">
                <a:solidFill>
                  <a:schemeClr val="dk1"/>
                </a:solidFill>
              </a:rPr>
              <a:t> ; </a:t>
            </a:r>
            <a:endParaRPr sz="1100">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Discussions ouvertes en atelier plutôt que réunions dirigées, car celles-ci peuvent fermer le débat en faveur d'un agenda fixe; </a:t>
            </a:r>
            <a:endParaRPr sz="1100" b="1">
              <a:solidFill>
                <a:schemeClr val="dk1"/>
              </a:solidFill>
              <a:latin typeface="Montserrat"/>
              <a:ea typeface="Montserrat"/>
              <a:cs typeface="Montserrat"/>
              <a:sym typeface="Montserrat"/>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Demander l'avis de la personne la moins bien classée avant de solliciter l'avis de la direction lors d'une réunion. </a:t>
            </a:r>
            <a:endParaRPr sz="1100" b="1">
              <a:solidFill>
                <a:schemeClr val="dk1"/>
              </a:solidFill>
              <a:latin typeface="Montserrat"/>
              <a:ea typeface="Montserrat"/>
              <a:cs typeface="Montserrat"/>
              <a:sym typeface="Montserrat"/>
            </a:endParaRPr>
          </a:p>
          <a:p>
            <a:pPr marL="88900" lvl="0" indent="0" algn="l" rtl="0">
              <a:lnSpc>
                <a:spcPct val="115000"/>
              </a:lnSpc>
              <a:spcBef>
                <a:spcPts val="600"/>
              </a:spcBef>
              <a:spcAft>
                <a:spcPts val="0"/>
              </a:spcAft>
              <a:buSzPts val="2200"/>
              <a:buNone/>
            </a:pPr>
            <a:endParaRPr sz="1100">
              <a:solidFill>
                <a:schemeClr val="dk1"/>
              </a:solidFill>
            </a:endParaRPr>
          </a:p>
        </p:txBody>
      </p:sp>
      <p:sp>
        <p:nvSpPr>
          <p:cNvPr id="196" name="Google Shape;196;g11b5552fcb3_0_790"/>
          <p:cNvSpPr txBox="1"/>
          <p:nvPr/>
        </p:nvSpPr>
        <p:spPr>
          <a:xfrm>
            <a:off x="559600" y="204575"/>
            <a:ext cx="82365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CA" sz="2600">
                <a:solidFill>
                  <a:schemeClr val="dk1"/>
                </a:solidFill>
                <a:latin typeface="Montserrat ExtraBold"/>
                <a:ea typeface="Montserrat ExtraBold"/>
                <a:cs typeface="Montserrat ExtraBold"/>
                <a:sym typeface="Montserrat ExtraBold"/>
              </a:rPr>
              <a:t>Comment combattre les préjugés courants</a:t>
            </a:r>
            <a:r>
              <a:rPr lang="en-CA" sz="2600">
                <a:solidFill>
                  <a:srgbClr val="00B0F0"/>
                </a:solidFill>
                <a:latin typeface="Montserrat ExtraBold"/>
                <a:ea typeface="Montserrat ExtraBold"/>
                <a:cs typeface="Montserrat ExtraBold"/>
                <a:sym typeface="Montserrat ExtraBold"/>
              </a:rPr>
              <a:t> </a:t>
            </a:r>
            <a:endParaRPr sz="2600">
              <a:solidFill>
                <a:srgbClr val="00B0F0"/>
              </a:solidFill>
              <a:latin typeface="Montserrat ExtraBold"/>
              <a:ea typeface="Montserrat ExtraBold"/>
              <a:cs typeface="Montserrat ExtraBold"/>
              <a:sym typeface="Montserrat ExtraBold"/>
            </a:endParaRPr>
          </a:p>
        </p:txBody>
      </p:sp>
      <p:pic>
        <p:nvPicPr>
          <p:cNvPr id="197" name="Google Shape;197;g11b5552fcb3_0_790" descr="customer journey Icon - Download customer journey Icon 508797 | Noun Project"/>
          <p:cNvPicPr preferRelativeResize="0"/>
          <p:nvPr/>
        </p:nvPicPr>
        <p:blipFill rotWithShape="1">
          <a:blip r:embed="rId3">
            <a:alphaModFix/>
          </a:blip>
          <a:srcRect/>
          <a:stretch/>
        </p:blipFill>
        <p:spPr>
          <a:xfrm>
            <a:off x="559595" y="1099142"/>
            <a:ext cx="879738" cy="879738"/>
          </a:xfrm>
          <a:prstGeom prst="rect">
            <a:avLst/>
          </a:prstGeom>
          <a:noFill/>
          <a:ln>
            <a:noFill/>
          </a:ln>
        </p:spPr>
      </p:pic>
      <p:pic>
        <p:nvPicPr>
          <p:cNvPr id="198" name="Google Shape;198;g11b5552fcb3_0_790" descr="Opposite opinion linear icon concept. Opposite opinion line vector sign,  symbol, illustration Stock Vector Image &amp;amp; Art - Alamy"/>
          <p:cNvPicPr preferRelativeResize="0"/>
          <p:nvPr/>
        </p:nvPicPr>
        <p:blipFill rotWithShape="1">
          <a:blip r:embed="rId4">
            <a:alphaModFix/>
          </a:blip>
          <a:srcRect b="8458"/>
          <a:stretch/>
        </p:blipFill>
        <p:spPr>
          <a:xfrm>
            <a:off x="627144" y="2225749"/>
            <a:ext cx="717652" cy="575594"/>
          </a:xfrm>
          <a:prstGeom prst="rect">
            <a:avLst/>
          </a:prstGeom>
          <a:noFill/>
          <a:ln>
            <a:noFill/>
          </a:ln>
        </p:spPr>
      </p:pic>
      <p:pic>
        <p:nvPicPr>
          <p:cNvPr id="199" name="Google Shape;199;g11b5552fcb3_0_790" descr="Computer registration icon Images, Stock Photos &amp;amp; Vectors | Shutterstock"/>
          <p:cNvPicPr preferRelativeResize="0"/>
          <p:nvPr/>
        </p:nvPicPr>
        <p:blipFill rotWithShape="1">
          <a:blip r:embed="rId5">
            <a:alphaModFix/>
          </a:blip>
          <a:srcRect b="12049"/>
          <a:stretch/>
        </p:blipFill>
        <p:spPr>
          <a:xfrm>
            <a:off x="698200" y="3388578"/>
            <a:ext cx="575535" cy="573822"/>
          </a:xfrm>
          <a:prstGeom prst="rect">
            <a:avLst/>
          </a:prstGeom>
          <a:noFill/>
          <a:ln>
            <a:noFill/>
          </a:ln>
        </p:spPr>
      </p:pic>
      <p:pic>
        <p:nvPicPr>
          <p:cNvPr id="200" name="Google Shape;200;g11b5552fcb3_0_790" descr="School Boy Putting Up Hand In Class To Gain Attention Royalty Free  Cliparts, Vectors, And Stock Illustration. Image 135653178."/>
          <p:cNvPicPr preferRelativeResize="0"/>
          <p:nvPr/>
        </p:nvPicPr>
        <p:blipFill rotWithShape="1">
          <a:blip r:embed="rId6">
            <a:alphaModFix/>
          </a:blip>
          <a:srcRect/>
          <a:stretch/>
        </p:blipFill>
        <p:spPr>
          <a:xfrm>
            <a:off x="511194" y="3932722"/>
            <a:ext cx="956823" cy="9568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1b5552fcb3_0_861"/>
          <p:cNvSpPr txBox="1">
            <a:spLocks noGrp="1"/>
          </p:cNvSpPr>
          <p:nvPr>
            <p:ph type="body" idx="1"/>
          </p:nvPr>
        </p:nvSpPr>
        <p:spPr>
          <a:xfrm>
            <a:off x="1396999" y="981100"/>
            <a:ext cx="7882500" cy="40332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100" b="1">
                <a:solidFill>
                  <a:srgbClr val="00B0F0"/>
                </a:solidFill>
              </a:rPr>
              <a:t>OPPOSITION ENTRE GROUPES </a:t>
            </a:r>
            <a:endParaRPr/>
          </a:p>
          <a:p>
            <a:pPr marL="88900" lvl="0" indent="0" algn="l" rtl="0">
              <a:lnSpc>
                <a:spcPct val="115000"/>
              </a:lnSpc>
              <a:spcBef>
                <a:spcPts val="600"/>
              </a:spcBef>
              <a:spcAft>
                <a:spcPts val="0"/>
              </a:spcAft>
              <a:buSzPts val="2200"/>
              <a:buNone/>
            </a:pPr>
            <a:r>
              <a:rPr lang="en-CA" sz="1100" b="1">
                <a:solidFill>
                  <a:schemeClr val="dk1"/>
                </a:solidFill>
                <a:latin typeface="Montserrat"/>
                <a:ea typeface="Montserrat"/>
                <a:cs typeface="Montserrat"/>
                <a:sym typeface="Montserrat"/>
              </a:rPr>
              <a:t>Équipes rouges collaboratives:</a:t>
            </a:r>
            <a:r>
              <a:rPr lang="en-CA" sz="1100" b="1">
                <a:solidFill>
                  <a:schemeClr val="dk1"/>
                </a:solidFill>
              </a:rPr>
              <a:t> L'armée utilise des « équipes rouges » pour trouver les failles d'un plan. Divisez certaines personnes de l'équipe chargée de l'élaboration des politiques pour qu'elles fassent partie d'une « équipes rouges »  pour votre projet au cours de son développement……..mais uniquement au sein de votre groupe; en impliquant des personnes extérieures de cette manière, leurs conclusions risquent d'être rejetées de manière défensive.</a:t>
            </a:r>
            <a:endParaRPr/>
          </a:p>
          <a:p>
            <a:pPr marL="88900" lvl="0" indent="0" algn="l" rtl="0">
              <a:spcBef>
                <a:spcPts val="600"/>
              </a:spcBef>
              <a:spcAft>
                <a:spcPts val="0"/>
              </a:spcAft>
              <a:buClr>
                <a:schemeClr val="dk1"/>
              </a:buClr>
              <a:buSzPts val="1100"/>
              <a:buFont typeface="Arial"/>
              <a:buNone/>
            </a:pPr>
            <a:endParaRPr sz="1100" b="1">
              <a:solidFill>
                <a:srgbClr val="4CC3D0"/>
              </a:solidFill>
            </a:endParaRPr>
          </a:p>
          <a:p>
            <a:pPr marL="88900" lvl="0" indent="0" algn="l" rtl="0">
              <a:lnSpc>
                <a:spcPct val="115000"/>
              </a:lnSpc>
              <a:spcBef>
                <a:spcPts val="600"/>
              </a:spcBef>
              <a:spcAft>
                <a:spcPts val="0"/>
              </a:spcAft>
              <a:buSzPts val="2200"/>
              <a:buNone/>
            </a:pPr>
            <a:r>
              <a:rPr lang="en-CA" sz="1100" b="1">
                <a:solidFill>
                  <a:srgbClr val="00B0F0"/>
                </a:solidFill>
              </a:rPr>
              <a:t>BIAIS D'OPTIMISME  </a:t>
            </a:r>
            <a:endParaRPr/>
          </a:p>
          <a:p>
            <a:pPr marL="88900" lvl="0" indent="0" algn="l" rtl="0">
              <a:lnSpc>
                <a:spcPct val="115000"/>
              </a:lnSpc>
              <a:spcBef>
                <a:spcPts val="600"/>
              </a:spcBef>
              <a:spcAft>
                <a:spcPts val="0"/>
              </a:spcAft>
              <a:buSzPts val="2200"/>
              <a:buNone/>
            </a:pPr>
            <a:r>
              <a:rPr lang="en-CA" sz="1000" b="1">
                <a:solidFill>
                  <a:schemeClr val="dk1"/>
                </a:solidFill>
                <a:latin typeface="Montserrat"/>
                <a:ea typeface="Montserrat"/>
                <a:cs typeface="Montserrat"/>
                <a:sym typeface="Montserrat"/>
              </a:rPr>
              <a:t>Réaliser des pré-mortems:</a:t>
            </a:r>
            <a:r>
              <a:rPr lang="en-CA" sz="1000" b="1">
                <a:solidFill>
                  <a:schemeClr val="dk1"/>
                </a:solidFill>
              </a:rPr>
              <a:t> imaginez l'échec futur du projet et travaillez à rebours pour identifier pourquoi les choses ont mal tourné. Cela permet d'explorer les doutes et de mettre en évidence les faiblesses à corriger. Il est prouvé que les pré-mortems sont efficaces dans le monde réel mais peu utilisés dans l'élaboration des politiques.</a:t>
            </a:r>
            <a:endParaRPr sz="2100"/>
          </a:p>
          <a:p>
            <a:pPr marL="88900" lvl="0" indent="0" algn="l" rtl="0">
              <a:lnSpc>
                <a:spcPct val="115000"/>
              </a:lnSpc>
              <a:spcBef>
                <a:spcPts val="600"/>
              </a:spcBef>
              <a:spcAft>
                <a:spcPts val="0"/>
              </a:spcAft>
              <a:buSzPts val="2200"/>
              <a:buNone/>
            </a:pPr>
            <a:r>
              <a:rPr lang="en-CA" sz="1000" b="1">
                <a:solidFill>
                  <a:schemeClr val="dk1"/>
                </a:solidFill>
                <a:latin typeface="Montserrat"/>
                <a:ea typeface="Montserrat"/>
                <a:cs typeface="Montserrat"/>
                <a:sym typeface="Montserrat"/>
              </a:rPr>
              <a:t>Construire des essais et des variations dans l'exécution des politiques:</a:t>
            </a:r>
            <a:r>
              <a:rPr lang="en-CA" sz="1000" b="1">
                <a:solidFill>
                  <a:schemeClr val="dk1"/>
                </a:solidFill>
              </a:rPr>
              <a:t> une expérimentation rapide et continue permet de savoir rapidement si les plans sont réalistes. Si ces expériences sont bien construites, elles seront plus difficiles à ignorer, même si les gens sont motivés pour l'ignorer.</a:t>
            </a:r>
            <a:endParaRPr sz="2100"/>
          </a:p>
          <a:p>
            <a:pPr marL="88900" lvl="0" indent="0" algn="l" rtl="0">
              <a:lnSpc>
                <a:spcPct val="115000"/>
              </a:lnSpc>
              <a:spcBef>
                <a:spcPts val="600"/>
              </a:spcBef>
              <a:spcAft>
                <a:spcPts val="0"/>
              </a:spcAft>
              <a:buSzPts val="2200"/>
              <a:buNone/>
            </a:pPr>
            <a:r>
              <a:rPr lang="en-CA" sz="1000" b="1">
                <a:solidFill>
                  <a:schemeClr val="dk1"/>
                </a:solidFill>
                <a:latin typeface="Montserrat"/>
                <a:ea typeface="Montserrat"/>
                <a:cs typeface="Montserrat"/>
                <a:sym typeface="Montserrat"/>
              </a:rPr>
              <a:t>Corrections des prévisions de référence:</a:t>
            </a:r>
            <a:r>
              <a:rPr lang="en-CA" sz="1000" b="1">
                <a:solidFill>
                  <a:schemeClr val="dk1"/>
                </a:solidFill>
              </a:rPr>
              <a:t> il s'agit d'ajuster les estimations en prenant en compte les données de projets similaires réalisés dans le passé. L'utilisation de ces corrections pourrait être étendue dans le cadre des projets d'infrastructure aux programmes sociaux.</a:t>
            </a:r>
            <a:endParaRPr sz="2100"/>
          </a:p>
          <a:p>
            <a:pPr marL="88900" lvl="0" indent="0" algn="l" rtl="0">
              <a:lnSpc>
                <a:spcPct val="115000"/>
              </a:lnSpc>
              <a:spcBef>
                <a:spcPts val="600"/>
              </a:spcBef>
              <a:spcAft>
                <a:spcPts val="0"/>
              </a:spcAft>
              <a:buSzPts val="2200"/>
              <a:buNone/>
            </a:pPr>
            <a:r>
              <a:rPr lang="en-CA" sz="1000" b="1">
                <a:solidFill>
                  <a:schemeClr val="dk1"/>
                </a:solidFill>
                <a:latin typeface="Montserrat"/>
                <a:ea typeface="Montserrat"/>
                <a:cs typeface="Montserrat"/>
                <a:sym typeface="Montserrat"/>
              </a:rPr>
              <a:t>Conserver deux estimations:</a:t>
            </a:r>
            <a:r>
              <a:rPr lang="en-CA" sz="1000" b="1">
                <a:solidFill>
                  <a:schemeClr val="dk1"/>
                </a:solidFill>
              </a:rPr>
              <a:t> preuve que le jugement est amélioré en faisant deux estimations plutôt qu'une: utiliser l'estimation à coût élevé et à faible impact lors de l'élaboration des politiques.</a:t>
            </a:r>
            <a:endParaRPr sz="2100"/>
          </a:p>
        </p:txBody>
      </p:sp>
      <p:sp>
        <p:nvSpPr>
          <p:cNvPr id="206" name="Google Shape;206;g11b5552fcb3_0_861"/>
          <p:cNvSpPr txBox="1"/>
          <p:nvPr/>
        </p:nvSpPr>
        <p:spPr>
          <a:xfrm>
            <a:off x="550325" y="133575"/>
            <a:ext cx="86049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CA" sz="2600">
                <a:solidFill>
                  <a:schemeClr val="dk1"/>
                </a:solidFill>
                <a:latin typeface="Montserrat ExtraBold"/>
                <a:ea typeface="Montserrat ExtraBold"/>
                <a:cs typeface="Montserrat ExtraBold"/>
                <a:sym typeface="Montserrat ExtraBold"/>
              </a:rPr>
              <a:t>Comment combattre les préjugés courants (suite)</a:t>
            </a:r>
            <a:endParaRPr sz="2600">
              <a:solidFill>
                <a:schemeClr val="dk1"/>
              </a:solidFill>
              <a:latin typeface="Montserrat ExtraBold"/>
              <a:ea typeface="Montserrat ExtraBold"/>
              <a:cs typeface="Montserrat ExtraBold"/>
              <a:sym typeface="Montserrat ExtraBold"/>
            </a:endParaRPr>
          </a:p>
        </p:txBody>
      </p:sp>
      <p:pic>
        <p:nvPicPr>
          <p:cNvPr id="207" name="Google Shape;207;g11b5552fcb3_0_861" descr="So Much More Progress Can Be Made-will Be Made - Team Icon Red Png -  (600x600) Png Clipart Download"/>
          <p:cNvPicPr preferRelativeResize="0"/>
          <p:nvPr/>
        </p:nvPicPr>
        <p:blipFill rotWithShape="1">
          <a:blip r:embed="rId3">
            <a:alphaModFix/>
          </a:blip>
          <a:srcRect/>
          <a:stretch/>
        </p:blipFill>
        <p:spPr>
          <a:xfrm>
            <a:off x="630048" y="1180550"/>
            <a:ext cx="533430" cy="639784"/>
          </a:xfrm>
          <a:prstGeom prst="rect">
            <a:avLst/>
          </a:prstGeom>
          <a:noFill/>
          <a:ln>
            <a:noFill/>
          </a:ln>
        </p:spPr>
      </p:pic>
      <p:pic>
        <p:nvPicPr>
          <p:cNvPr id="208" name="Google Shape;208;g11b5552fcb3_0_861" descr="Renounce Icon - Download Renounce Icon 1715972 | Noun Project"/>
          <p:cNvPicPr preferRelativeResize="0"/>
          <p:nvPr/>
        </p:nvPicPr>
        <p:blipFill rotWithShape="1">
          <a:blip r:embed="rId4">
            <a:alphaModFix/>
          </a:blip>
          <a:srcRect/>
          <a:stretch/>
        </p:blipFill>
        <p:spPr>
          <a:xfrm>
            <a:off x="550332" y="2277453"/>
            <a:ext cx="846667" cy="846667"/>
          </a:xfrm>
          <a:prstGeom prst="rect">
            <a:avLst/>
          </a:prstGeom>
          <a:noFill/>
          <a:ln>
            <a:noFill/>
          </a:ln>
        </p:spPr>
      </p:pic>
      <p:cxnSp>
        <p:nvCxnSpPr>
          <p:cNvPr id="209" name="Google Shape;209;g11b5552fcb3_0_861"/>
          <p:cNvCxnSpPr>
            <a:stCxn id="208" idx="1"/>
          </p:cNvCxnSpPr>
          <p:nvPr/>
        </p:nvCxnSpPr>
        <p:spPr>
          <a:xfrm rot="10800000">
            <a:off x="115032" y="2700787"/>
            <a:ext cx="435300" cy="0"/>
          </a:xfrm>
          <a:prstGeom prst="straightConnector1">
            <a:avLst/>
          </a:prstGeom>
          <a:noFill/>
          <a:ln w="76200" cap="flat" cmpd="sng">
            <a:solidFill>
              <a:srgbClr val="E51937"/>
            </a:solidFill>
            <a:prstDash val="solid"/>
            <a:round/>
            <a:headEnd type="none" w="sm" len="sm"/>
            <a:tailEnd type="triangle" w="med" len="med"/>
          </a:ln>
        </p:spPr>
      </p:cxnSp>
      <p:pic>
        <p:nvPicPr>
          <p:cNvPr id="210" name="Google Shape;210;g11b5552fcb3_0_861" descr="Forecast Icon #233956 - Free Icons Library"/>
          <p:cNvPicPr preferRelativeResize="0"/>
          <p:nvPr/>
        </p:nvPicPr>
        <p:blipFill rotWithShape="1">
          <a:blip r:embed="rId5">
            <a:alphaModFix/>
          </a:blip>
          <a:srcRect/>
          <a:stretch/>
        </p:blipFill>
        <p:spPr>
          <a:xfrm>
            <a:off x="510797" y="3464916"/>
            <a:ext cx="861550" cy="861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1b5552fcb3_0_932"/>
          <p:cNvSpPr txBox="1">
            <a:spLocks noGrp="1"/>
          </p:cNvSpPr>
          <p:nvPr>
            <p:ph type="body" idx="1"/>
          </p:nvPr>
        </p:nvSpPr>
        <p:spPr>
          <a:xfrm>
            <a:off x="510797" y="977462"/>
            <a:ext cx="7882500" cy="40332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100" b="1">
                <a:solidFill>
                  <a:srgbClr val="00B0F0"/>
                </a:solidFill>
              </a:rPr>
              <a:t>L'unité d'expérimentation et d'analyse de RNCan: Elle dispose des ressources et des capacités de partenariat nécessaires pour vous aider à mettre en place des essais d'analyse comportementale, de réflexion conceptuelle et d'autres processus d'innovation politique. </a:t>
            </a:r>
            <a:endParaRPr/>
          </a:p>
          <a:p>
            <a:pPr marL="88900" lvl="0" indent="0" algn="l" rtl="0">
              <a:spcBef>
                <a:spcPts val="600"/>
              </a:spcBef>
              <a:spcAft>
                <a:spcPts val="0"/>
              </a:spcAft>
              <a:buClr>
                <a:schemeClr val="dk1"/>
              </a:buClr>
              <a:buSzPts val="2200"/>
              <a:buFont typeface="Arial"/>
              <a:buNone/>
            </a:pPr>
            <a:endParaRPr sz="1100" b="1">
              <a:solidFill>
                <a:schemeClr val="dk1"/>
              </a:solidFill>
            </a:endParaRPr>
          </a:p>
          <a:p>
            <a:pPr marL="88900" lvl="0" indent="0" algn="l" rtl="0">
              <a:lnSpc>
                <a:spcPct val="115000"/>
              </a:lnSpc>
              <a:spcBef>
                <a:spcPts val="600"/>
              </a:spcBef>
              <a:spcAft>
                <a:spcPts val="0"/>
              </a:spcAft>
              <a:buSzPts val="2200"/>
              <a:buNone/>
            </a:pPr>
            <a:r>
              <a:rPr lang="en-CA" sz="1100" b="1">
                <a:solidFill>
                  <a:schemeClr val="dk1"/>
                </a:solidFill>
              </a:rPr>
              <a:t>L'unité d'impact et d'innovation du BCP: elle gère les essais d'analyse comportementales de Gov et peut « prêter » des scientifiques pour aider les autres ministères à développer des essais : </a:t>
            </a:r>
            <a:r>
              <a:rPr lang="en-CA" sz="1100" b="1" u="sng">
                <a:solidFill>
                  <a:schemeClr val="hlink"/>
                </a:solidFill>
                <a:hlinkClick r:id="rId3"/>
              </a:rPr>
              <a:t>https://www.canada.ca/fr/centre-innovation.html</a:t>
            </a:r>
            <a:endParaRPr/>
          </a:p>
          <a:p>
            <a:pPr marL="0" lvl="0" indent="0" algn="l" rtl="0">
              <a:lnSpc>
                <a:spcPct val="115000"/>
              </a:lnSpc>
              <a:spcBef>
                <a:spcPts val="600"/>
              </a:spcBef>
              <a:spcAft>
                <a:spcPts val="0"/>
              </a:spcAft>
              <a:buNone/>
            </a:pPr>
            <a:r>
              <a:rPr lang="en-CA" sz="1100">
                <a:solidFill>
                  <a:schemeClr val="dk1"/>
                </a:solidFill>
              </a:rPr>
              <a:t>L'équipe collabore avec les agences centrales, les ministères et les organisations externes afin de:</a:t>
            </a:r>
            <a:endParaRPr sz="1100">
              <a:solidFill>
                <a:schemeClr val="dk1"/>
              </a:solidFill>
            </a:endParaRPr>
          </a:p>
          <a:p>
            <a:pPr marL="457200" lvl="0" indent="-368300" algn="l" rtl="0">
              <a:lnSpc>
                <a:spcPct val="115000"/>
              </a:lnSpc>
              <a:spcBef>
                <a:spcPts val="600"/>
              </a:spcBef>
              <a:spcAft>
                <a:spcPts val="0"/>
              </a:spcAft>
              <a:buSzPts val="2200"/>
              <a:buChar char="◦"/>
            </a:pPr>
            <a:r>
              <a:rPr lang="en-CA" sz="1100">
                <a:solidFill>
                  <a:schemeClr val="dk1"/>
                </a:solidFill>
              </a:rPr>
              <a:t>Réduire les obstacles à l'innovation au sein du gouvernement.</a:t>
            </a:r>
            <a:endParaRPr sz="1100">
              <a:solidFill>
                <a:schemeClr val="dk1"/>
              </a:solidFill>
            </a:endParaRPr>
          </a:p>
          <a:p>
            <a:pPr marL="457200" lvl="0" indent="-368300" algn="l" rtl="0">
              <a:lnSpc>
                <a:spcPct val="115000"/>
              </a:lnSpc>
              <a:spcBef>
                <a:spcPts val="600"/>
              </a:spcBef>
              <a:spcAft>
                <a:spcPts val="0"/>
              </a:spcAft>
              <a:buSzPts val="2200"/>
              <a:buChar char="◦"/>
            </a:pPr>
            <a:r>
              <a:rPr lang="en-CA" sz="1100">
                <a:solidFill>
                  <a:schemeClr val="dk1"/>
                </a:solidFill>
              </a:rPr>
              <a:t>Recadrer les problèmes et repenser comment et où trouver des solutions par une approche de co-conception et de co-création</a:t>
            </a:r>
            <a:endParaRPr sz="1100">
              <a:solidFill>
                <a:schemeClr val="dk1"/>
              </a:solidFill>
            </a:endParaRPr>
          </a:p>
          <a:p>
            <a:pPr marL="457200" lvl="0" indent="-368300" algn="l" rtl="0">
              <a:lnSpc>
                <a:spcPct val="115000"/>
              </a:lnSpc>
              <a:spcBef>
                <a:spcPts val="600"/>
              </a:spcBef>
              <a:spcAft>
                <a:spcPts val="0"/>
              </a:spcAft>
              <a:buSzPts val="2200"/>
              <a:buChar char="◦"/>
            </a:pPr>
            <a:r>
              <a:rPr lang="en-CA" sz="1100">
                <a:solidFill>
                  <a:schemeClr val="dk1"/>
                </a:solidFill>
              </a:rPr>
              <a:t>Tirer parti des avantages de la mesure de l'impact pour soutenir la prise de décision fondée sur des preuves.</a:t>
            </a:r>
            <a:endParaRPr sz="1100">
              <a:solidFill>
                <a:schemeClr val="dk1"/>
              </a:solidFill>
            </a:endParaRPr>
          </a:p>
          <a:p>
            <a:pPr marL="457200" lvl="0" indent="-368300" algn="l" rtl="0">
              <a:lnSpc>
                <a:spcPct val="115000"/>
              </a:lnSpc>
              <a:spcBef>
                <a:spcPts val="600"/>
              </a:spcBef>
              <a:spcAft>
                <a:spcPts val="0"/>
              </a:spcAft>
              <a:buSzPts val="2200"/>
              <a:buChar char="◦"/>
            </a:pPr>
            <a:r>
              <a:rPr lang="en-CA" sz="1100">
                <a:solidFill>
                  <a:schemeClr val="dk1"/>
                </a:solidFill>
              </a:rPr>
              <a:t>Grâce à des tests rigoureux, fournir des preuves de </a:t>
            </a:r>
            <a:r>
              <a:rPr lang="en-CA" sz="1100" b="1">
                <a:solidFill>
                  <a:schemeClr val="dk1"/>
                </a:solidFill>
              </a:rPr>
              <a:t>« </a:t>
            </a:r>
            <a:r>
              <a:rPr lang="en-CA" sz="1100">
                <a:solidFill>
                  <a:schemeClr val="dk1"/>
                </a:solidFill>
              </a:rPr>
              <a:t>ce qui fonctionne</a:t>
            </a:r>
            <a:r>
              <a:rPr lang="en-CA" sz="1100" b="1">
                <a:solidFill>
                  <a:schemeClr val="dk1"/>
                </a:solidFill>
              </a:rPr>
              <a:t> »</a:t>
            </a:r>
            <a:r>
              <a:rPr lang="en-CA" sz="1100">
                <a:solidFill>
                  <a:schemeClr val="dk1"/>
                </a:solidFill>
              </a:rPr>
              <a:t>.</a:t>
            </a:r>
            <a:endParaRPr sz="1100">
              <a:solidFill>
                <a:schemeClr val="dk1"/>
              </a:solidFill>
            </a:endParaRPr>
          </a:p>
        </p:txBody>
      </p:sp>
      <p:sp>
        <p:nvSpPr>
          <p:cNvPr id="216" name="Google Shape;216;g11b5552fcb3_0_932"/>
          <p:cNvSpPr txBox="1"/>
          <p:nvPr/>
        </p:nvSpPr>
        <p:spPr>
          <a:xfrm>
            <a:off x="510800" y="192775"/>
            <a:ext cx="87105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CA" sz="2600">
                <a:solidFill>
                  <a:schemeClr val="dk1"/>
                </a:solidFill>
                <a:latin typeface="Montserrat ExtraBold"/>
                <a:ea typeface="Montserrat ExtraBold"/>
                <a:cs typeface="Montserrat ExtraBold"/>
                <a:sym typeface="Montserrat ExtraBold"/>
              </a:rPr>
              <a:t>Comment réaliser votre propre essai d'analyse comportementale? </a:t>
            </a:r>
            <a:endParaRPr sz="2600">
              <a:solidFill>
                <a:schemeClr val="dk1"/>
              </a:solidFill>
              <a:latin typeface="Montserrat ExtraBold"/>
              <a:ea typeface="Montserrat ExtraBold"/>
              <a:cs typeface="Montserrat ExtraBold"/>
              <a:sym typeface="Montserrat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1b5552fcb3_0_999"/>
          <p:cNvSpPr txBox="1">
            <a:spLocks noGrp="1"/>
          </p:cNvSpPr>
          <p:nvPr>
            <p:ph type="ctrTitle"/>
          </p:nvPr>
        </p:nvSpPr>
        <p:spPr>
          <a:xfrm>
            <a:off x="2302050" y="1223200"/>
            <a:ext cx="4539900" cy="26970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3600"/>
              <a:buNone/>
            </a:pPr>
            <a:r>
              <a:rPr lang="en-CA">
                <a:solidFill>
                  <a:schemeClr val="dk1"/>
                </a:solidFill>
              </a:rPr>
              <a:t>Annexe</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1b5552fcb3_0_1065"/>
          <p:cNvSpPr txBox="1">
            <a:spLocks noGrp="1"/>
          </p:cNvSpPr>
          <p:nvPr>
            <p:ph type="body" idx="1"/>
          </p:nvPr>
        </p:nvSpPr>
        <p:spPr>
          <a:xfrm>
            <a:off x="510796" y="977462"/>
            <a:ext cx="8189100" cy="40332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Clr>
                <a:schemeClr val="dk1"/>
              </a:buClr>
              <a:buSzPts val="1100"/>
              <a:buFont typeface="Arial"/>
              <a:buNone/>
            </a:pPr>
            <a:r>
              <a:rPr lang="en-CA" sz="1300" b="1">
                <a:solidFill>
                  <a:schemeClr val="dk1"/>
                </a:solidFill>
                <a:latin typeface="Montserrat"/>
                <a:ea typeface="Montserrat"/>
                <a:cs typeface="Montserrat"/>
                <a:sym typeface="Montserrat"/>
              </a:rPr>
              <a:t>Rendez votre objectif public: </a:t>
            </a:r>
            <a:r>
              <a:rPr lang="en-CA" sz="1300" b="1">
                <a:solidFill>
                  <a:schemeClr val="dk1"/>
                </a:solidFill>
              </a:rPr>
              <a:t>selon la « norme sociale », si vous vous rendez publiquement responsable, vous voudrez travailler plus dur pour vous épargner l'humiliation de ne pas avoir essayé d'atteindre votre objectif. </a:t>
            </a:r>
            <a:endParaRPr sz="13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300" b="1">
                <a:solidFill>
                  <a:schemeClr val="dk1"/>
                </a:solidFill>
                <a:latin typeface="Montserrat"/>
                <a:ea typeface="Montserrat"/>
                <a:cs typeface="Montserrat"/>
                <a:sym typeface="Montserrat"/>
              </a:rPr>
              <a:t>Créez une incitation ou une dissuasion lorsque vous atteignez certains objectifs:</a:t>
            </a:r>
            <a:r>
              <a:rPr lang="en-CA" sz="1300" b="1">
                <a:solidFill>
                  <a:schemeClr val="dk1"/>
                </a:solidFill>
              </a:rPr>
              <a:t> Pro-tip - l'aversion pour la perte dit que nous détestons perdre des choses, plus que nous aimons en gagner (cela doit faire mal).</a:t>
            </a:r>
            <a:endParaRPr sz="13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300" b="1">
                <a:solidFill>
                  <a:schemeClr val="dk1"/>
                </a:solidFill>
                <a:latin typeface="Montserrat"/>
                <a:ea typeface="Montserrat"/>
                <a:cs typeface="Montserrat"/>
                <a:sym typeface="Montserrat"/>
              </a:rPr>
              <a:t>Faites-le avec un ami!</a:t>
            </a:r>
            <a:r>
              <a:rPr lang="en-CA" sz="1300" b="1">
                <a:solidFill>
                  <a:schemeClr val="dk1"/>
                </a:solidFill>
              </a:rPr>
              <a:t> Vous ne vous sentez pas seul et vous avez quelqu'un pour vous encourager. </a:t>
            </a:r>
            <a:endParaRPr sz="13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300" b="1">
                <a:solidFill>
                  <a:schemeClr val="dk1"/>
                </a:solidFill>
                <a:latin typeface="Montserrat"/>
                <a:ea typeface="Montserrat"/>
                <a:cs typeface="Montserrat"/>
                <a:sym typeface="Montserrat"/>
              </a:rPr>
              <a:t>Utilisez un contrat d'engagement avec un ami:</a:t>
            </a:r>
            <a:r>
              <a:rPr lang="en-CA" sz="1300" b="1">
                <a:solidFill>
                  <a:schemeClr val="dk1"/>
                </a:solidFill>
              </a:rPr>
              <a:t> Faites un pari avec $$$ comme </a:t>
            </a:r>
            <a:r>
              <a:rPr lang="en-CA" sz="1300" b="1" u="sng">
                <a:solidFill>
                  <a:schemeClr val="hlink"/>
                </a:solidFill>
                <a:hlinkClick r:id="rId3"/>
              </a:rPr>
              <a:t>ce professeur de Yale</a:t>
            </a:r>
            <a:r>
              <a:rPr lang="en-CA" sz="1300" b="1">
                <a:solidFill>
                  <a:schemeClr val="dk1"/>
                </a:solidFill>
              </a:rPr>
              <a:t>.</a:t>
            </a:r>
            <a:endParaRPr sz="13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300" b="1">
                <a:solidFill>
                  <a:schemeClr val="dk1"/>
                </a:solidFill>
                <a:latin typeface="Montserrat"/>
                <a:ea typeface="Montserrat"/>
                <a:cs typeface="Montserrat"/>
                <a:sym typeface="Montserrat"/>
              </a:rPr>
              <a:t>Pensez au plan de secours dont vous avez besoin en cas d'échec:</a:t>
            </a:r>
            <a:r>
              <a:rPr lang="en-CA" sz="1300" b="1">
                <a:solidFill>
                  <a:schemeClr val="dk1"/>
                </a:solidFill>
              </a:rPr>
              <a:t> par exemple, je sais que je mange des aliments malsains lorsque je suis stressé, je devrais donc boire un Bubly à la place. </a:t>
            </a:r>
            <a:endParaRPr sz="13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300" b="1">
                <a:solidFill>
                  <a:schemeClr val="dk1"/>
                </a:solidFill>
                <a:latin typeface="Montserrat"/>
                <a:ea typeface="Montserrat"/>
                <a:cs typeface="Montserrat"/>
                <a:sym typeface="Montserrat"/>
              </a:rPr>
              <a:t>Pour vous aider, consultez le site </a:t>
            </a:r>
            <a:r>
              <a:rPr lang="en-CA" sz="1300" b="1" u="sng">
                <a:solidFill>
                  <a:schemeClr val="hlink"/>
                </a:solidFill>
                <a:latin typeface="Montserrat"/>
                <a:ea typeface="Montserrat"/>
                <a:cs typeface="Montserrat"/>
                <a:sym typeface="Montserrat"/>
                <a:hlinkClick r:id="rId4"/>
              </a:rPr>
              <a:t>https://www.stickk.com/</a:t>
            </a:r>
            <a:r>
              <a:rPr lang="en-CA" sz="1300" b="1">
                <a:solidFill>
                  <a:schemeClr val="dk1"/>
                </a:solidFill>
                <a:latin typeface="Montserrat"/>
                <a:ea typeface="Montserrat"/>
                <a:cs typeface="Montserrat"/>
                <a:sym typeface="Montserrat"/>
              </a:rPr>
              <a:t>. </a:t>
            </a:r>
            <a:r>
              <a:rPr lang="en-CA" sz="1300" b="1">
                <a:solidFill>
                  <a:schemeClr val="dk1"/>
                </a:solidFill>
              </a:rPr>
              <a:t>Choisissez un objectif, choisissez vos enjeux et décidez même si vous souhaitez qu'un tiers arbitre détermine si vous avez atteint votre objectif. Si vous ne souhaitez pas miser de l'argent, vous pouvez miser votre réputation: Publiez votre objectif et donnez-nous une liste d'amis. Nous leur dirons si vous avez réussi ou échoué.</a:t>
            </a:r>
            <a:endParaRPr sz="13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endParaRPr sz="1400" b="1">
              <a:solidFill>
                <a:srgbClr val="4CC3D0"/>
              </a:solidFill>
            </a:endParaRPr>
          </a:p>
          <a:p>
            <a:pPr marL="88900" lvl="0" indent="0" algn="l" rtl="0">
              <a:lnSpc>
                <a:spcPct val="115000"/>
              </a:lnSpc>
              <a:spcBef>
                <a:spcPts val="600"/>
              </a:spcBef>
              <a:spcAft>
                <a:spcPts val="0"/>
              </a:spcAft>
              <a:buSzPts val="2200"/>
              <a:buNone/>
            </a:pPr>
            <a:endParaRPr sz="1400" b="1">
              <a:solidFill>
                <a:srgbClr val="4CC3D0"/>
              </a:solidFill>
            </a:endParaRPr>
          </a:p>
        </p:txBody>
      </p:sp>
      <p:sp>
        <p:nvSpPr>
          <p:cNvPr id="227" name="Google Shape;227;g11b5552fcb3_0_1065"/>
          <p:cNvSpPr txBox="1"/>
          <p:nvPr/>
        </p:nvSpPr>
        <p:spPr>
          <a:xfrm>
            <a:off x="466375" y="192775"/>
            <a:ext cx="87993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600"/>
              <a:buFont typeface="Montserrat ExtraBold"/>
              <a:buNone/>
            </a:pPr>
            <a:r>
              <a:rPr lang="en-CA" sz="2600">
                <a:solidFill>
                  <a:schemeClr val="dk1"/>
                </a:solidFill>
                <a:latin typeface="Montserrat ExtraBold"/>
                <a:ea typeface="Montserrat ExtraBold"/>
                <a:cs typeface="Montserrat ExtraBold"/>
                <a:sym typeface="Montserrat ExtraBold"/>
              </a:rPr>
              <a:t>Comment atteindre vos objectifs selon les aperçus comportementaux</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b5552fcb3_0_1132"/>
          <p:cNvSpPr txBox="1">
            <a:spLocks noGrp="1"/>
          </p:cNvSpPr>
          <p:nvPr>
            <p:ph type="body" idx="1"/>
          </p:nvPr>
        </p:nvSpPr>
        <p:spPr>
          <a:xfrm>
            <a:off x="510797" y="977462"/>
            <a:ext cx="7882500" cy="4033200"/>
          </a:xfrm>
          <a:prstGeom prst="rect">
            <a:avLst/>
          </a:prstGeom>
          <a:noFill/>
          <a:ln>
            <a:noFill/>
          </a:ln>
        </p:spPr>
        <p:txBody>
          <a:bodyPr spcFirstLastPara="1" wrap="square" lIns="0" tIns="0" rIns="0" bIns="0" anchor="t" anchorCtr="0">
            <a:noAutofit/>
          </a:bodyPr>
          <a:lstStyle/>
          <a:p>
            <a:pPr marL="546100" lvl="0" indent="-450850" algn="l" rtl="0">
              <a:lnSpc>
                <a:spcPct val="115000"/>
              </a:lnSpc>
              <a:spcBef>
                <a:spcPts val="600"/>
              </a:spcBef>
              <a:spcAft>
                <a:spcPts val="0"/>
              </a:spcAft>
              <a:buSzPts val="2100"/>
              <a:buFont typeface="Arial"/>
              <a:buAutoNum type="arabicPeriod"/>
            </a:pPr>
            <a:r>
              <a:rPr lang="en-CA" sz="1900" b="1">
                <a:solidFill>
                  <a:schemeClr val="dk1"/>
                </a:solidFill>
              </a:rPr>
              <a:t>Qu'est-ce qui vous a surpris dans les conclusions de la présentation? Quels sont les points qui ont résonné en vous? Pourquoi?  </a:t>
            </a:r>
            <a:endParaRPr sz="1900" b="1">
              <a:solidFill>
                <a:schemeClr val="dk1"/>
              </a:solidFill>
            </a:endParaRPr>
          </a:p>
          <a:p>
            <a:pPr marL="546100" lvl="0" indent="-450850" algn="l" rtl="0">
              <a:lnSpc>
                <a:spcPct val="115000"/>
              </a:lnSpc>
              <a:spcBef>
                <a:spcPts val="600"/>
              </a:spcBef>
              <a:spcAft>
                <a:spcPts val="0"/>
              </a:spcAft>
              <a:buSzPts val="2100"/>
              <a:buFont typeface="Arial"/>
              <a:buAutoNum type="arabicPeriod"/>
            </a:pPr>
            <a:r>
              <a:rPr lang="en-CA" sz="1900" b="1">
                <a:solidFill>
                  <a:schemeClr val="dk1"/>
                </a:solidFill>
              </a:rPr>
              <a:t>Quels types de défis/problèmes liés à l'EDI voyez-vous/expérimentez-vous dans votre travail à RNCan? </a:t>
            </a:r>
            <a:endParaRPr sz="1900" b="1">
              <a:solidFill>
                <a:schemeClr val="dk1"/>
              </a:solidFill>
            </a:endParaRPr>
          </a:p>
          <a:p>
            <a:pPr marL="546100" lvl="0" indent="-450850" algn="l" rtl="0">
              <a:lnSpc>
                <a:spcPct val="115000"/>
              </a:lnSpc>
              <a:spcBef>
                <a:spcPts val="600"/>
              </a:spcBef>
              <a:spcAft>
                <a:spcPts val="0"/>
              </a:spcAft>
              <a:buSzPts val="2100"/>
              <a:buFont typeface="Arial"/>
              <a:buAutoNum type="arabicPeriod"/>
            </a:pPr>
            <a:r>
              <a:rPr lang="en-CA" sz="1900" b="1">
                <a:solidFill>
                  <a:schemeClr val="dk1"/>
                </a:solidFill>
              </a:rPr>
              <a:t>Comment les aperçus comportementaux pourraient-elles améliorer les politiques et les processus du gouvernement canadien et de RNCan? </a:t>
            </a:r>
            <a:endParaRPr sz="1900" b="1">
              <a:solidFill>
                <a:schemeClr val="dk1"/>
              </a:solidFill>
            </a:endParaRPr>
          </a:p>
          <a:p>
            <a:pPr marL="546100" lvl="0" indent="-450850" algn="l" rtl="0">
              <a:lnSpc>
                <a:spcPct val="115000"/>
              </a:lnSpc>
              <a:spcBef>
                <a:spcPts val="600"/>
              </a:spcBef>
              <a:spcAft>
                <a:spcPts val="0"/>
              </a:spcAft>
              <a:buSzPts val="2100"/>
              <a:buFont typeface="Arial"/>
              <a:buAutoNum type="arabicPeriod"/>
            </a:pPr>
            <a:r>
              <a:rPr lang="en-CA" sz="1900" b="1">
                <a:solidFill>
                  <a:schemeClr val="dk1"/>
                </a:solidFill>
              </a:rPr>
              <a:t>Dans notre direction, quelles sont les prochaines étapes importantes pour faire progresser l'équité, la diversité et l'inclusion, et pour éliminer les écarts et les défis?</a:t>
            </a:r>
            <a:endParaRPr sz="1900" b="1">
              <a:solidFill>
                <a:schemeClr val="dk1"/>
              </a:solidFill>
            </a:endParaRPr>
          </a:p>
        </p:txBody>
      </p:sp>
      <p:sp>
        <p:nvSpPr>
          <p:cNvPr id="233" name="Google Shape;233;g11b5552fcb3_0_1132"/>
          <p:cNvSpPr txBox="1"/>
          <p:nvPr/>
        </p:nvSpPr>
        <p:spPr>
          <a:xfrm>
            <a:off x="539097" y="222375"/>
            <a:ext cx="80658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CA" sz="2600">
                <a:solidFill>
                  <a:schemeClr val="dk1"/>
                </a:solidFill>
                <a:latin typeface="Montserrat ExtraBold"/>
                <a:ea typeface="Montserrat ExtraBold"/>
                <a:cs typeface="Montserrat ExtraBold"/>
                <a:sym typeface="Montserrat ExtraBold"/>
              </a:rPr>
              <a:t>Questions de discussion</a:t>
            </a:r>
            <a:endParaRPr sz="2600">
              <a:solidFill>
                <a:schemeClr val="dk1"/>
              </a:solidFill>
              <a:latin typeface="Montserrat ExtraBold"/>
              <a:ea typeface="Montserrat ExtraBold"/>
              <a:cs typeface="Montserrat ExtraBold"/>
              <a:sym typeface="Montserrat Extra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1b5552fcb3_0_1199"/>
          <p:cNvSpPr txBox="1">
            <a:spLocks noGrp="1"/>
          </p:cNvSpPr>
          <p:nvPr>
            <p:ph type="body" idx="1"/>
          </p:nvPr>
        </p:nvSpPr>
        <p:spPr>
          <a:xfrm>
            <a:off x="1024467" y="930298"/>
            <a:ext cx="6189000" cy="33909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1200"/>
              </a:spcBef>
              <a:spcAft>
                <a:spcPts val="0"/>
              </a:spcAft>
              <a:buClr>
                <a:schemeClr val="dk1"/>
              </a:buClr>
              <a:buSzPts val="1100"/>
              <a:buFont typeface="Arial"/>
              <a:buNone/>
            </a:pPr>
            <a:r>
              <a:rPr lang="en-CA" sz="1000" b="1"/>
              <a:t>Étape 1: Nommer une ou plusieurs personnes de haut niveau qui se soucient de l'égalité et de la diversité.</a:t>
            </a:r>
            <a:endParaRPr sz="1000" b="1"/>
          </a:p>
          <a:p>
            <a:pPr marL="88900" lvl="0" indent="0" algn="l" rtl="0">
              <a:lnSpc>
                <a:spcPct val="115000"/>
              </a:lnSpc>
              <a:spcBef>
                <a:spcPts val="1200"/>
              </a:spcBef>
              <a:spcAft>
                <a:spcPts val="0"/>
              </a:spcAft>
              <a:buClr>
                <a:schemeClr val="dk1"/>
              </a:buClr>
              <a:buSzPts val="1100"/>
              <a:buFont typeface="Arial"/>
              <a:buNone/>
            </a:pPr>
            <a:r>
              <a:rPr lang="en-CA" sz="1000" b="1"/>
              <a:t>Étape 2: S'assurer que le responsable de la diversité a accès aux données.</a:t>
            </a:r>
            <a:endParaRPr sz="1000" b="1"/>
          </a:p>
          <a:p>
            <a:pPr marL="88900" lvl="0" indent="0" algn="l" rtl="0">
              <a:lnSpc>
                <a:spcPct val="115000"/>
              </a:lnSpc>
              <a:spcBef>
                <a:spcPts val="1200"/>
              </a:spcBef>
              <a:spcAft>
                <a:spcPts val="0"/>
              </a:spcAft>
              <a:buClr>
                <a:schemeClr val="dk1"/>
              </a:buClr>
              <a:buSzPts val="1100"/>
              <a:buFont typeface="Arial"/>
              <a:buNone/>
            </a:pPr>
            <a:r>
              <a:rPr lang="en-CA" sz="1000" b="1"/>
              <a:t>Étape 3: Permettre aux responsables de la diversité de demander des explications aux gestionnaires et au personnel sur les politiques équitables.</a:t>
            </a:r>
            <a:endParaRPr sz="1000" b="1"/>
          </a:p>
          <a:p>
            <a:pPr marL="88900" lvl="0" indent="0" algn="l" rtl="0">
              <a:lnSpc>
                <a:spcPct val="115000"/>
              </a:lnSpc>
              <a:spcBef>
                <a:spcPts val="1200"/>
              </a:spcBef>
              <a:spcAft>
                <a:spcPts val="0"/>
              </a:spcAft>
              <a:buClr>
                <a:schemeClr val="dk1"/>
              </a:buClr>
              <a:buSzPts val="1100"/>
              <a:buFont typeface="Arial"/>
              <a:buNone/>
            </a:pPr>
            <a:r>
              <a:rPr lang="en-CA" sz="1000" b="1"/>
              <a:t>Étape 4: Concentrez-vous sur les processus décisionnels plutôt que sur les résultats. Des processus plus équitables = des résultats plus équitables</a:t>
            </a:r>
            <a:endParaRPr sz="1000" b="1"/>
          </a:p>
          <a:p>
            <a:pPr marL="88900" lvl="0" indent="0" algn="l" rtl="0">
              <a:lnSpc>
                <a:spcPct val="115000"/>
              </a:lnSpc>
              <a:spcBef>
                <a:spcPts val="1200"/>
              </a:spcBef>
              <a:spcAft>
                <a:spcPts val="0"/>
              </a:spcAft>
              <a:buSzPts val="1100"/>
              <a:buNone/>
            </a:pPr>
            <a:r>
              <a:rPr lang="en-CA" sz="1000" b="1"/>
              <a:t>Étape 5: Inciter les collègues à s'améliorer - les responsables de la diversité peuvent fournir un retour d'information aux gestionnaires sur la façon dont ils améliorent l'EDI, par exemple: « Quels changements avez-vous apportés au processus de gestion des talents et quel était l'impact prévu? »</a:t>
            </a:r>
            <a:endParaRPr sz="1000" b="1"/>
          </a:p>
          <a:p>
            <a:pPr marL="88900" lvl="0" indent="0" algn="l" rtl="0">
              <a:lnSpc>
                <a:spcPct val="115000"/>
              </a:lnSpc>
              <a:spcBef>
                <a:spcPts val="1200"/>
              </a:spcBef>
              <a:spcAft>
                <a:spcPts val="0"/>
              </a:spcAft>
              <a:buClr>
                <a:schemeClr val="dk1"/>
              </a:buClr>
              <a:buSzPts val="1100"/>
              <a:buFont typeface="Arial"/>
              <a:buNone/>
            </a:pPr>
            <a:r>
              <a:rPr lang="en-CA" sz="1000" b="1"/>
              <a:t>Étape 6: Créez un groupe de travail sur la diversité composé d'un mélange diversifié de représentants.</a:t>
            </a:r>
            <a:endParaRPr sz="1000" b="1"/>
          </a:p>
          <a:p>
            <a:pPr marL="88900" lvl="0" indent="0" algn="l" rtl="0">
              <a:lnSpc>
                <a:spcPct val="115000"/>
              </a:lnSpc>
              <a:spcBef>
                <a:spcPts val="1200"/>
              </a:spcBef>
              <a:spcAft>
                <a:spcPts val="0"/>
              </a:spcAft>
              <a:buClr>
                <a:schemeClr val="dk1"/>
              </a:buClr>
              <a:buSzPts val="1100"/>
              <a:buFont typeface="Arial"/>
              <a:buNone/>
            </a:pPr>
            <a:r>
              <a:rPr lang="en-CA" sz="1000" b="1"/>
              <a:t>Étape 7: Soutenir les groupes de travail sur la diversité pour développer des solutions locales aux défis de la diversité.</a:t>
            </a:r>
            <a:endParaRPr sz="1000" b="1"/>
          </a:p>
          <a:p>
            <a:pPr marL="88900" lvl="0" indent="0" algn="l" rtl="0">
              <a:lnSpc>
                <a:spcPct val="115000"/>
              </a:lnSpc>
              <a:spcBef>
                <a:spcPts val="1200"/>
              </a:spcBef>
              <a:spcAft>
                <a:spcPts val="0"/>
              </a:spcAft>
              <a:buSzPts val="1100"/>
              <a:buNone/>
            </a:pPr>
            <a:r>
              <a:rPr lang="en-CA" sz="1000" b="1"/>
              <a:t>Étape 8: Diffuser les solutions dans l'ensemble de l'organisation: réunions d'équipe individuelles, bulletins/événements de l'EDI, convocation de réseaux de personnel plus larges.</a:t>
            </a:r>
            <a:endParaRPr sz="1000" b="1"/>
          </a:p>
          <a:p>
            <a:pPr marL="88900" lvl="0" indent="0" algn="l" rtl="0">
              <a:lnSpc>
                <a:spcPct val="115000"/>
              </a:lnSpc>
              <a:spcBef>
                <a:spcPts val="1200"/>
              </a:spcBef>
              <a:spcAft>
                <a:spcPts val="0"/>
              </a:spcAft>
              <a:buSzPts val="2200"/>
              <a:buNone/>
            </a:pPr>
            <a:r>
              <a:rPr lang="en-CA" sz="1200"/>
              <a:t> </a:t>
            </a:r>
            <a:endParaRPr sz="1200"/>
          </a:p>
        </p:txBody>
      </p:sp>
      <p:sp>
        <p:nvSpPr>
          <p:cNvPr id="239" name="Google Shape;239;g11b5552fcb3_0_1199"/>
          <p:cNvSpPr txBox="1"/>
          <p:nvPr/>
        </p:nvSpPr>
        <p:spPr>
          <a:xfrm>
            <a:off x="539035" y="170575"/>
            <a:ext cx="80658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CA" sz="2600">
                <a:solidFill>
                  <a:schemeClr val="dk1"/>
                </a:solidFill>
                <a:latin typeface="Montserrat ExtraBold"/>
                <a:ea typeface="Montserrat ExtraBold"/>
                <a:cs typeface="Montserrat ExtraBold"/>
                <a:sym typeface="Montserrat ExtraBold"/>
              </a:rPr>
              <a:t>Création de comités de diversité</a:t>
            </a:r>
            <a:r>
              <a:rPr lang="en-CA" sz="2600">
                <a:solidFill>
                  <a:srgbClr val="4CC3D0"/>
                </a:solidFill>
                <a:latin typeface="Montserrat ExtraBold"/>
                <a:ea typeface="Montserrat ExtraBold"/>
                <a:cs typeface="Montserrat ExtraBold"/>
                <a:sym typeface="Montserrat ExtraBold"/>
              </a:rPr>
              <a:t> </a:t>
            </a:r>
            <a:r>
              <a:rPr lang="en-CA" sz="2600" u="sng">
                <a:solidFill>
                  <a:schemeClr val="hlink"/>
                </a:solidFill>
                <a:latin typeface="Montserrat ExtraBold"/>
                <a:ea typeface="Montserrat ExtraBold"/>
                <a:cs typeface="Montserrat ExtraBold"/>
                <a:sym typeface="Montserrat ExtraBold"/>
                <a:hlinkClick r:id="rId3"/>
              </a:rPr>
              <a:t>(BIT)</a:t>
            </a:r>
            <a:endParaRPr sz="2600">
              <a:solidFill>
                <a:srgbClr val="4CC3D0"/>
              </a:solidFill>
              <a:latin typeface="Montserrat ExtraBold"/>
              <a:ea typeface="Montserrat ExtraBold"/>
              <a:cs typeface="Montserrat ExtraBold"/>
              <a:sym typeface="Montserrat ExtraBold"/>
            </a:endParaRPr>
          </a:p>
        </p:txBody>
      </p:sp>
      <p:pic>
        <p:nvPicPr>
          <p:cNvPr id="240" name="Google Shape;240;g11b5552fcb3_0_1199" descr="How to Make a Check Icon"/>
          <p:cNvPicPr preferRelativeResize="0"/>
          <p:nvPr/>
        </p:nvPicPr>
        <p:blipFill rotWithShape="1">
          <a:blip r:embed="rId4">
            <a:alphaModFix/>
          </a:blip>
          <a:srcRect/>
          <a:stretch/>
        </p:blipFill>
        <p:spPr>
          <a:xfrm>
            <a:off x="274098" y="745902"/>
            <a:ext cx="736015" cy="554176"/>
          </a:xfrm>
          <a:prstGeom prst="rect">
            <a:avLst/>
          </a:prstGeom>
          <a:noFill/>
          <a:ln>
            <a:noFill/>
          </a:ln>
        </p:spPr>
      </p:pic>
      <p:pic>
        <p:nvPicPr>
          <p:cNvPr id="241" name="Google Shape;241;g11b5552fcb3_0_1199" descr="How to Make a Check Icon"/>
          <p:cNvPicPr preferRelativeResize="0"/>
          <p:nvPr/>
        </p:nvPicPr>
        <p:blipFill rotWithShape="1">
          <a:blip r:embed="rId4">
            <a:alphaModFix/>
          </a:blip>
          <a:srcRect/>
          <a:stretch/>
        </p:blipFill>
        <p:spPr>
          <a:xfrm>
            <a:off x="266941" y="1184263"/>
            <a:ext cx="736015" cy="554176"/>
          </a:xfrm>
          <a:prstGeom prst="rect">
            <a:avLst/>
          </a:prstGeom>
          <a:noFill/>
          <a:ln>
            <a:noFill/>
          </a:ln>
        </p:spPr>
      </p:pic>
      <p:pic>
        <p:nvPicPr>
          <p:cNvPr id="242" name="Google Shape;242;g11b5552fcb3_0_1199" descr="How to Make a Check Icon"/>
          <p:cNvPicPr preferRelativeResize="0"/>
          <p:nvPr/>
        </p:nvPicPr>
        <p:blipFill rotWithShape="1">
          <a:blip r:embed="rId4">
            <a:alphaModFix/>
          </a:blip>
          <a:srcRect/>
          <a:stretch/>
        </p:blipFill>
        <p:spPr>
          <a:xfrm>
            <a:off x="236857" y="1654499"/>
            <a:ext cx="736015" cy="554176"/>
          </a:xfrm>
          <a:prstGeom prst="rect">
            <a:avLst/>
          </a:prstGeom>
          <a:noFill/>
          <a:ln>
            <a:noFill/>
          </a:ln>
        </p:spPr>
      </p:pic>
      <p:pic>
        <p:nvPicPr>
          <p:cNvPr id="243" name="Google Shape;243;g11b5552fcb3_0_1199" descr="How to Make a Check Icon"/>
          <p:cNvPicPr preferRelativeResize="0"/>
          <p:nvPr/>
        </p:nvPicPr>
        <p:blipFill rotWithShape="1">
          <a:blip r:embed="rId5">
            <a:alphaModFix/>
          </a:blip>
          <a:srcRect/>
          <a:stretch/>
        </p:blipFill>
        <p:spPr>
          <a:xfrm>
            <a:off x="236862" y="2146251"/>
            <a:ext cx="736015" cy="554176"/>
          </a:xfrm>
          <a:prstGeom prst="rect">
            <a:avLst/>
          </a:prstGeom>
          <a:noFill/>
          <a:ln>
            <a:noFill/>
          </a:ln>
        </p:spPr>
      </p:pic>
      <p:pic>
        <p:nvPicPr>
          <p:cNvPr id="244" name="Google Shape;244;g11b5552fcb3_0_1199" descr="How to Make a Check Icon"/>
          <p:cNvPicPr preferRelativeResize="0"/>
          <p:nvPr/>
        </p:nvPicPr>
        <p:blipFill rotWithShape="1">
          <a:blip r:embed="rId5">
            <a:alphaModFix/>
          </a:blip>
          <a:srcRect/>
          <a:stretch/>
        </p:blipFill>
        <p:spPr>
          <a:xfrm>
            <a:off x="266942" y="2600566"/>
            <a:ext cx="736015" cy="554176"/>
          </a:xfrm>
          <a:prstGeom prst="rect">
            <a:avLst/>
          </a:prstGeom>
          <a:noFill/>
          <a:ln>
            <a:noFill/>
          </a:ln>
        </p:spPr>
      </p:pic>
      <p:pic>
        <p:nvPicPr>
          <p:cNvPr id="245" name="Google Shape;245;g11b5552fcb3_0_1199" descr="How to Make a Check Icon"/>
          <p:cNvPicPr preferRelativeResize="0"/>
          <p:nvPr/>
        </p:nvPicPr>
        <p:blipFill rotWithShape="1">
          <a:blip r:embed="rId4">
            <a:alphaModFix/>
          </a:blip>
          <a:srcRect/>
          <a:stretch/>
        </p:blipFill>
        <p:spPr>
          <a:xfrm>
            <a:off x="266949" y="3546657"/>
            <a:ext cx="736015" cy="554176"/>
          </a:xfrm>
          <a:prstGeom prst="rect">
            <a:avLst/>
          </a:prstGeom>
          <a:noFill/>
          <a:ln>
            <a:noFill/>
          </a:ln>
        </p:spPr>
      </p:pic>
      <p:pic>
        <p:nvPicPr>
          <p:cNvPr id="246" name="Google Shape;246;g11b5552fcb3_0_1199" descr="How to Make a Check Icon"/>
          <p:cNvPicPr preferRelativeResize="0"/>
          <p:nvPr/>
        </p:nvPicPr>
        <p:blipFill rotWithShape="1">
          <a:blip r:embed="rId4">
            <a:alphaModFix/>
          </a:blip>
          <a:srcRect/>
          <a:stretch/>
        </p:blipFill>
        <p:spPr>
          <a:xfrm>
            <a:off x="281282" y="4005630"/>
            <a:ext cx="736015" cy="554176"/>
          </a:xfrm>
          <a:prstGeom prst="rect">
            <a:avLst/>
          </a:prstGeom>
          <a:noFill/>
          <a:ln>
            <a:noFill/>
          </a:ln>
        </p:spPr>
      </p:pic>
      <p:pic>
        <p:nvPicPr>
          <p:cNvPr id="247" name="Google Shape;247;g11b5552fcb3_0_1199" descr="How to Make a Check Icon"/>
          <p:cNvPicPr preferRelativeResize="0"/>
          <p:nvPr/>
        </p:nvPicPr>
        <p:blipFill rotWithShape="1">
          <a:blip r:embed="rId4">
            <a:alphaModFix/>
          </a:blip>
          <a:srcRect/>
          <a:stretch/>
        </p:blipFill>
        <p:spPr>
          <a:xfrm>
            <a:off x="288452" y="4533932"/>
            <a:ext cx="736015" cy="554176"/>
          </a:xfrm>
          <a:prstGeom prst="rect">
            <a:avLst/>
          </a:prstGeom>
          <a:noFill/>
          <a:ln>
            <a:noFill/>
          </a:ln>
        </p:spPr>
      </p:pic>
      <p:pic>
        <p:nvPicPr>
          <p:cNvPr id="248" name="Google Shape;248;g11b5552fcb3_0_1199"/>
          <p:cNvPicPr preferRelativeResize="0"/>
          <p:nvPr/>
        </p:nvPicPr>
        <p:blipFill rotWithShape="1">
          <a:blip r:embed="rId6">
            <a:alphaModFix/>
          </a:blip>
          <a:srcRect/>
          <a:stretch/>
        </p:blipFill>
        <p:spPr>
          <a:xfrm>
            <a:off x="7030731" y="1370351"/>
            <a:ext cx="2308002" cy="30292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1b5552fcb3_0_0"/>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2600"/>
              <a:buNone/>
            </a:pPr>
            <a:r>
              <a:rPr lang="en-CA" sz="2400">
                <a:solidFill>
                  <a:schemeClr val="dk1"/>
                </a:solidFill>
              </a:rPr>
              <a:t>Rationalité limitée</a:t>
            </a:r>
            <a:endParaRPr sz="2400">
              <a:solidFill>
                <a:schemeClr val="dk1"/>
              </a:solidFill>
            </a:endParaRPr>
          </a:p>
        </p:txBody>
      </p:sp>
      <p:sp>
        <p:nvSpPr>
          <p:cNvPr id="77" name="Google Shape;77;g11b5552fcb3_0_0"/>
          <p:cNvSpPr txBox="1">
            <a:spLocks noGrp="1"/>
          </p:cNvSpPr>
          <p:nvPr>
            <p:ph type="body" idx="1"/>
          </p:nvPr>
        </p:nvSpPr>
        <p:spPr>
          <a:xfrm>
            <a:off x="3576172" y="75351"/>
            <a:ext cx="5337000" cy="1042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600"/>
              </a:spcBef>
              <a:spcAft>
                <a:spcPts val="1000"/>
              </a:spcAft>
              <a:buSzPts val="2200"/>
              <a:buNone/>
            </a:pPr>
            <a:r>
              <a:rPr lang="en-CA" sz="1800"/>
              <a:t>Si nous avions tout le temps et toutes les ressources du monde, nous prendrions les meilleures décisions...</a:t>
            </a:r>
            <a:endParaRPr/>
          </a:p>
        </p:txBody>
      </p:sp>
      <p:pic>
        <p:nvPicPr>
          <p:cNvPr id="78" name="Google Shape;78;g11b5552fcb3_0_0"/>
          <p:cNvPicPr preferRelativeResize="0"/>
          <p:nvPr/>
        </p:nvPicPr>
        <p:blipFill rotWithShape="1">
          <a:blip r:embed="rId3">
            <a:alphaModFix amt="58999"/>
          </a:blip>
          <a:srcRect/>
          <a:stretch/>
        </p:blipFill>
        <p:spPr>
          <a:xfrm>
            <a:off x="3823300" y="1267563"/>
            <a:ext cx="4229567" cy="3932476"/>
          </a:xfrm>
          <a:prstGeom prst="rect">
            <a:avLst/>
          </a:prstGeom>
          <a:noFill/>
          <a:ln>
            <a:noFill/>
          </a:ln>
        </p:spPr>
      </p:pic>
      <p:sp>
        <p:nvSpPr>
          <p:cNvPr id="79" name="Google Shape;79;g11b5552fcb3_0_0"/>
          <p:cNvSpPr/>
          <p:nvPr/>
        </p:nvSpPr>
        <p:spPr>
          <a:xfrm>
            <a:off x="4402546" y="1511736"/>
            <a:ext cx="2506200" cy="25668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g11b5552fcb3_0_0"/>
          <p:cNvSpPr txBox="1"/>
          <p:nvPr/>
        </p:nvSpPr>
        <p:spPr>
          <a:xfrm>
            <a:off x="5342101" y="2932886"/>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400" b="1" i="0" u="none" strike="noStrike" cap="none">
                <a:solidFill>
                  <a:srgbClr val="980000"/>
                </a:solidFill>
                <a:latin typeface="Montserrat"/>
                <a:ea typeface="Montserrat"/>
                <a:cs typeface="Montserrat"/>
                <a:sym typeface="Montserrat"/>
              </a:rPr>
              <a:t>Biais de confirmation</a:t>
            </a:r>
            <a:endParaRPr/>
          </a:p>
        </p:txBody>
      </p:sp>
      <p:sp>
        <p:nvSpPr>
          <p:cNvPr id="81" name="Google Shape;81;g11b5552fcb3_0_0"/>
          <p:cNvSpPr txBox="1"/>
          <p:nvPr/>
        </p:nvSpPr>
        <p:spPr>
          <a:xfrm>
            <a:off x="4158604" y="3104865"/>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400" b="1" i="0" u="none" strike="noStrike" cap="none">
                <a:solidFill>
                  <a:srgbClr val="980000"/>
                </a:solidFill>
                <a:latin typeface="Montserrat"/>
                <a:ea typeface="Montserrat"/>
                <a:cs typeface="Montserrat"/>
                <a:sym typeface="Montserrat"/>
              </a:rPr>
              <a:t>Biais intergroupe</a:t>
            </a:r>
            <a:endParaRPr sz="1400" b="1" i="0" u="none" strike="noStrike" cap="none">
              <a:solidFill>
                <a:srgbClr val="980000"/>
              </a:solidFill>
              <a:latin typeface="Montserrat"/>
              <a:ea typeface="Montserrat"/>
              <a:cs typeface="Montserrat"/>
              <a:sym typeface="Montserrat"/>
            </a:endParaRPr>
          </a:p>
        </p:txBody>
      </p:sp>
      <p:sp>
        <p:nvSpPr>
          <p:cNvPr id="82" name="Google Shape;82;g11b5552fcb3_0_0"/>
          <p:cNvSpPr txBox="1"/>
          <p:nvPr/>
        </p:nvSpPr>
        <p:spPr>
          <a:xfrm>
            <a:off x="3988405" y="2391544"/>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200" b="1" i="0" u="none" strike="noStrike" cap="none">
                <a:solidFill>
                  <a:srgbClr val="980000"/>
                </a:solidFill>
                <a:latin typeface="Montserrat"/>
                <a:ea typeface="Montserrat"/>
                <a:cs typeface="Montserrat"/>
                <a:sym typeface="Montserrat"/>
              </a:rPr>
              <a:t>Biais des incitations extrinsèques</a:t>
            </a:r>
            <a:endParaRPr sz="1200" b="1" i="0" u="none" strike="noStrike" cap="none">
              <a:solidFill>
                <a:srgbClr val="980000"/>
              </a:solidFill>
              <a:latin typeface="Montserrat"/>
              <a:ea typeface="Montserrat"/>
              <a:cs typeface="Montserrat"/>
              <a:sym typeface="Montserrat"/>
            </a:endParaRPr>
          </a:p>
        </p:txBody>
      </p:sp>
      <p:sp>
        <p:nvSpPr>
          <p:cNvPr id="83" name="Google Shape;83;g11b5552fcb3_0_0"/>
          <p:cNvSpPr txBox="1"/>
          <p:nvPr/>
        </p:nvSpPr>
        <p:spPr>
          <a:xfrm>
            <a:off x="5942545" y="2497900"/>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200" b="1" i="0" u="none" strike="noStrike" cap="none">
                <a:solidFill>
                  <a:srgbClr val="6FA8DC"/>
                </a:solidFill>
                <a:latin typeface="Montserrat"/>
                <a:ea typeface="Montserrat"/>
                <a:cs typeface="Montserrat"/>
                <a:sym typeface="Montserrat"/>
              </a:rPr>
              <a:t>Biais de distinction</a:t>
            </a:r>
            <a:endParaRPr/>
          </a:p>
        </p:txBody>
      </p:sp>
      <p:sp>
        <p:nvSpPr>
          <p:cNvPr id="84" name="Google Shape;84;g11b5552fcb3_0_0"/>
          <p:cNvSpPr txBox="1"/>
          <p:nvPr/>
        </p:nvSpPr>
        <p:spPr>
          <a:xfrm>
            <a:off x="4994366" y="2413138"/>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200" b="1" i="0" u="none" strike="noStrike" cap="none">
                <a:solidFill>
                  <a:srgbClr val="6FA8DC"/>
                </a:solidFill>
                <a:latin typeface="Montserrat"/>
                <a:ea typeface="Montserrat"/>
                <a:cs typeface="Montserrat"/>
                <a:sym typeface="Montserrat"/>
              </a:rPr>
              <a:t>Dissonance cognitive</a:t>
            </a:r>
            <a:endParaRPr/>
          </a:p>
        </p:txBody>
      </p:sp>
      <p:sp>
        <p:nvSpPr>
          <p:cNvPr id="85" name="Google Shape;85;g11b5552fcb3_0_0"/>
          <p:cNvSpPr txBox="1"/>
          <p:nvPr/>
        </p:nvSpPr>
        <p:spPr>
          <a:xfrm>
            <a:off x="4695700" y="1890563"/>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200" b="1" i="0" u="none" strike="noStrike" cap="none">
                <a:solidFill>
                  <a:srgbClr val="6FA8DC"/>
                </a:solidFill>
                <a:latin typeface="Montserrat"/>
                <a:ea typeface="Montserrat"/>
                <a:cs typeface="Montserrat"/>
                <a:sym typeface="Montserrat"/>
              </a:rPr>
              <a:t>Heuristique de disponibilité </a:t>
            </a:r>
            <a:endParaRPr/>
          </a:p>
        </p:txBody>
      </p:sp>
      <p:sp>
        <p:nvSpPr>
          <p:cNvPr id="86" name="Google Shape;86;g11b5552fcb3_0_0"/>
          <p:cNvSpPr txBox="1"/>
          <p:nvPr/>
        </p:nvSpPr>
        <p:spPr>
          <a:xfrm>
            <a:off x="4958059" y="3571670"/>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400" b="1" i="0" u="none" strike="noStrike" cap="none">
                <a:solidFill>
                  <a:srgbClr val="E06666"/>
                </a:solidFill>
                <a:latin typeface="Montserrat"/>
                <a:ea typeface="Montserrat"/>
                <a:cs typeface="Montserrat"/>
                <a:sym typeface="Montserrat"/>
              </a:rPr>
              <a:t>Biais égocentrique</a:t>
            </a:r>
            <a:endParaRPr sz="1400" b="1" i="0" u="none" strike="noStrike" cap="none">
              <a:solidFill>
                <a:srgbClr val="E06666"/>
              </a:solidFill>
              <a:latin typeface="Montserrat"/>
              <a:ea typeface="Montserrat"/>
              <a:cs typeface="Montserrat"/>
              <a:sym typeface="Montserrat"/>
            </a:endParaRPr>
          </a:p>
        </p:txBody>
      </p:sp>
      <p:sp>
        <p:nvSpPr>
          <p:cNvPr id="87" name="Google Shape;87;g11b5552fcb3_0_0"/>
          <p:cNvSpPr txBox="1"/>
          <p:nvPr/>
        </p:nvSpPr>
        <p:spPr>
          <a:xfrm>
            <a:off x="4762855" y="1457350"/>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400" b="1" i="0" u="none" strike="noStrike" cap="none">
                <a:solidFill>
                  <a:srgbClr val="E06666"/>
                </a:solidFill>
                <a:latin typeface="Montserrat"/>
                <a:ea typeface="Montserrat"/>
                <a:cs typeface="Montserrat"/>
                <a:sym typeface="Montserrat"/>
              </a:rPr>
              <a:t>Biais de projection</a:t>
            </a:r>
            <a:endParaRPr/>
          </a:p>
        </p:txBody>
      </p:sp>
      <p:sp>
        <p:nvSpPr>
          <p:cNvPr id="88" name="Google Shape;88;g11b5552fcb3_0_0"/>
          <p:cNvSpPr txBox="1"/>
          <p:nvPr/>
        </p:nvSpPr>
        <p:spPr>
          <a:xfrm>
            <a:off x="2793738" y="1719226"/>
            <a:ext cx="15489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CA" sz="2400" b="1" i="0" u="none" strike="noStrike" cap="none">
                <a:solidFill>
                  <a:srgbClr val="92D050"/>
                </a:solidFill>
                <a:latin typeface="Montserrat"/>
                <a:ea typeface="Montserrat"/>
                <a:cs typeface="Montserrat"/>
                <a:sym typeface="Montserrat"/>
              </a:rPr>
              <a:t>Temps </a:t>
            </a:r>
            <a:endParaRPr sz="2400" b="1" i="0" u="none" strike="noStrike" cap="none">
              <a:solidFill>
                <a:srgbClr val="92D050"/>
              </a:solidFill>
              <a:latin typeface="Arial"/>
              <a:ea typeface="Arial"/>
              <a:cs typeface="Arial"/>
              <a:sym typeface="Arial"/>
            </a:endParaRPr>
          </a:p>
        </p:txBody>
      </p:sp>
      <p:sp>
        <p:nvSpPr>
          <p:cNvPr id="89" name="Google Shape;89;g11b5552fcb3_0_0"/>
          <p:cNvSpPr txBox="1"/>
          <p:nvPr/>
        </p:nvSpPr>
        <p:spPr>
          <a:xfrm>
            <a:off x="7611413" y="1972372"/>
            <a:ext cx="15480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CA" sz="1200" b="1" i="0" u="none" strike="noStrike" cap="none">
                <a:solidFill>
                  <a:srgbClr val="688031"/>
                </a:solidFill>
                <a:latin typeface="Montserrat"/>
                <a:ea typeface="Montserrat"/>
                <a:cs typeface="Montserrat"/>
                <a:sym typeface="Montserrat"/>
              </a:rPr>
              <a:t>Pensées automatiques (Système 1)</a:t>
            </a:r>
            <a:endParaRPr/>
          </a:p>
          <a:p>
            <a:pPr marL="171450" marR="0" lvl="0" indent="-171450" algn="l" rtl="0">
              <a:lnSpc>
                <a:spcPct val="100000"/>
              </a:lnSpc>
              <a:spcBef>
                <a:spcPts val="0"/>
              </a:spcBef>
              <a:spcAft>
                <a:spcPts val="0"/>
              </a:spcAft>
              <a:buClr>
                <a:srgbClr val="000000"/>
              </a:buClr>
              <a:buSzPts val="1200"/>
              <a:buFont typeface="Arial"/>
              <a:buChar char="•"/>
            </a:pPr>
            <a:r>
              <a:rPr lang="en-CA" sz="1200" b="0" i="0" u="none" strike="noStrike" cap="none">
                <a:solidFill>
                  <a:srgbClr val="688031"/>
                </a:solidFill>
                <a:latin typeface="Montserrat"/>
                <a:ea typeface="Montserrat"/>
                <a:cs typeface="Montserrat"/>
                <a:sym typeface="Montserrat"/>
              </a:rPr>
              <a:t>Rapide</a:t>
            </a:r>
            <a:endParaRPr sz="1200" b="0" i="0" u="none" strike="noStrike" cap="none">
              <a:solidFill>
                <a:srgbClr val="688031"/>
              </a:solidFill>
              <a:latin typeface="Montserrat"/>
              <a:ea typeface="Montserrat"/>
              <a:cs typeface="Montserrat"/>
              <a:sym typeface="Montserrat"/>
            </a:endParaRPr>
          </a:p>
          <a:p>
            <a:pPr marL="171450" marR="0" lvl="0" indent="-171450" algn="l" rtl="0">
              <a:lnSpc>
                <a:spcPct val="100000"/>
              </a:lnSpc>
              <a:spcBef>
                <a:spcPts val="0"/>
              </a:spcBef>
              <a:spcAft>
                <a:spcPts val="0"/>
              </a:spcAft>
              <a:buClr>
                <a:srgbClr val="000000"/>
              </a:buClr>
              <a:buSzPts val="1200"/>
              <a:buFont typeface="Arial"/>
              <a:buChar char="•"/>
            </a:pPr>
            <a:r>
              <a:rPr lang="en-CA" sz="1200" b="0" i="0" u="none" strike="noStrike" cap="none">
                <a:solidFill>
                  <a:srgbClr val="688031"/>
                </a:solidFill>
                <a:latin typeface="Montserrat"/>
                <a:ea typeface="Montserrat"/>
                <a:cs typeface="Montserrat"/>
                <a:sym typeface="Montserrat"/>
              </a:rPr>
              <a:t>Facile </a:t>
            </a:r>
            <a:endParaRPr/>
          </a:p>
          <a:p>
            <a:pPr marL="171450" marR="0" lvl="0" indent="-171450" algn="l" rtl="0">
              <a:lnSpc>
                <a:spcPct val="100000"/>
              </a:lnSpc>
              <a:spcBef>
                <a:spcPts val="0"/>
              </a:spcBef>
              <a:spcAft>
                <a:spcPts val="0"/>
              </a:spcAft>
              <a:buClr>
                <a:srgbClr val="000000"/>
              </a:buClr>
              <a:buSzPts val="1200"/>
              <a:buFont typeface="Arial"/>
              <a:buChar char="•"/>
            </a:pPr>
            <a:r>
              <a:rPr lang="en-CA" sz="1200" b="0" i="0" u="none" strike="noStrike" cap="none">
                <a:solidFill>
                  <a:srgbClr val="688031"/>
                </a:solidFill>
                <a:latin typeface="Montserrat"/>
                <a:ea typeface="Montserrat"/>
                <a:cs typeface="Montserrat"/>
                <a:sym typeface="Montserrat"/>
              </a:rPr>
              <a:t>Pratique</a:t>
            </a:r>
            <a:endParaRPr/>
          </a:p>
        </p:txBody>
      </p:sp>
      <p:sp>
        <p:nvSpPr>
          <p:cNvPr id="90" name="Google Shape;90;g11b5552fcb3_0_0"/>
          <p:cNvSpPr txBox="1"/>
          <p:nvPr/>
        </p:nvSpPr>
        <p:spPr>
          <a:xfrm>
            <a:off x="3819897" y="1759252"/>
            <a:ext cx="11913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CA" sz="2400" b="1" i="0" u="none" strike="noStrike" cap="none">
                <a:solidFill>
                  <a:srgbClr val="93C47D"/>
                </a:solidFill>
                <a:latin typeface="Montserrat"/>
                <a:ea typeface="Montserrat"/>
                <a:cs typeface="Montserrat"/>
                <a:sym typeface="Montserrat"/>
              </a:rPr>
              <a:t>+ </a:t>
            </a:r>
            <a:endParaRPr sz="2400" b="1" i="0" u="none" strike="noStrike" cap="none">
              <a:solidFill>
                <a:srgbClr val="93C47D"/>
              </a:solidFill>
              <a:latin typeface="Arial"/>
              <a:ea typeface="Arial"/>
              <a:cs typeface="Arial"/>
              <a:sym typeface="Arial"/>
            </a:endParaRPr>
          </a:p>
        </p:txBody>
      </p:sp>
      <p:sp>
        <p:nvSpPr>
          <p:cNvPr id="91" name="Google Shape;91;g11b5552fcb3_0_0"/>
          <p:cNvSpPr txBox="1"/>
          <p:nvPr/>
        </p:nvSpPr>
        <p:spPr>
          <a:xfrm>
            <a:off x="6431723" y="1780846"/>
            <a:ext cx="1191300" cy="62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CA" sz="2400" b="1" i="0" u="none" strike="noStrike" cap="none">
                <a:solidFill>
                  <a:srgbClr val="93C47D"/>
                </a:solidFill>
                <a:latin typeface="Montserrat"/>
                <a:ea typeface="Montserrat"/>
                <a:cs typeface="Montserrat"/>
                <a:sym typeface="Montserrat"/>
              </a:rPr>
              <a:t>= </a:t>
            </a:r>
            <a:endParaRPr sz="2400" b="1" i="0" u="none" strike="noStrike" cap="none">
              <a:solidFill>
                <a:srgbClr val="93C47D"/>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85"/>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childTnLst>
                                </p:cTn>
                              </p:par>
                            </p:childTnLst>
                          </p:cTn>
                        </p:par>
                        <p:par>
                          <p:cTn id="16" fill="hold">
                            <p:stCondLst>
                              <p:cond delay="4"/>
                            </p:stCondLst>
                            <p:childTnLst>
                              <p:par>
                                <p:cTn id="17" presetID="1" presetClass="entr" presetSubtype="0"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par>
                          <p:cTn id="19" fill="hold">
                            <p:stCondLst>
                              <p:cond delay="5"/>
                            </p:stCondLst>
                            <p:childTnLst>
                              <p:par>
                                <p:cTn id="20" presetID="1" presetClass="entr" presetSubtype="0"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childTnLst>
                                </p:cTn>
                              </p:par>
                            </p:childTnLst>
                          </p:cTn>
                        </p:par>
                        <p:par>
                          <p:cTn id="22" fill="hold">
                            <p:stCondLst>
                              <p:cond delay="6"/>
                            </p:stCondLst>
                            <p:childTnLst>
                              <p:par>
                                <p:cTn id="23" presetID="1" presetClass="entr" presetSubtype="0" fill="hold" nodeType="after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par>
                          <p:cTn id="25" fill="hold">
                            <p:stCondLst>
                              <p:cond delay="7"/>
                            </p:stCondLst>
                            <p:childTnLst>
                              <p:par>
                                <p:cTn id="26" presetID="1" presetClass="entr" presetSubtype="0" fill="hold" nodeType="afterEffect">
                                  <p:stCondLst>
                                    <p:cond delay="0"/>
                                  </p:stCondLst>
                                  <p:childTnLst>
                                    <p:set>
                                      <p:cBhvr>
                                        <p:cTn id="27" dur="1" fill="hold">
                                          <p:stCondLst>
                                            <p:cond delay="0"/>
                                          </p:stCondLst>
                                        </p:cTn>
                                        <p:tgtEl>
                                          <p:spTgt spid="8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1b5552fcb3_0_1275"/>
          <p:cNvSpPr txBox="1">
            <a:spLocks noGrp="1"/>
          </p:cNvSpPr>
          <p:nvPr>
            <p:ph type="body" idx="1"/>
          </p:nvPr>
        </p:nvSpPr>
        <p:spPr>
          <a:xfrm>
            <a:off x="512847" y="984416"/>
            <a:ext cx="8472300" cy="40332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Recadrage</a:t>
            </a:r>
            <a:r>
              <a:rPr lang="en-CA" sz="1100" b="1">
                <a:solidFill>
                  <a:schemeClr val="dk1"/>
                </a:solidFill>
              </a:rPr>
              <a:t> </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rPr>
              <a:t>Les stratégies de recadrage peuvent aider les acteurs à modifier la présentation ou la substance de leur position afin de trouver un terrain d'entente et de sortir des impasses politiques. </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rPr>
              <a:t>Quatre stratégies: l'incorporation du cadre, la reconnexion du cadre, l'accommodation du cadre et la synthèse du cadre.</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Allocation de l'attention</a:t>
            </a:r>
            <a:endParaRPr sz="1100" b="1">
              <a:solidFill>
                <a:schemeClr val="dk1"/>
              </a:solidFill>
              <a:latin typeface="Montserrat"/>
              <a:ea typeface="Montserrat"/>
              <a:cs typeface="Montserrat"/>
              <a:sym typeface="Montserrat"/>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rPr>
              <a:t>Investir dans les fenêtres d'opportunité: Encourager l'investissement à long terme dans la compréhension des domaines politiques qui attirent peu d'attention aujourd'hui mais qui pourraient en attirer plus tard. Ainsi, en période de pression, le gouvernement peut répondre par des plans réfléchis plutôt que par des réactions. Les partenariats avec le monde universitaire et les groupes de réflexion peuvent être utiles.</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Biais de confirmation</a:t>
            </a:r>
            <a:endParaRPr sz="1100" b="1">
              <a:solidFill>
                <a:schemeClr val="dk1"/>
              </a:solidFill>
              <a:latin typeface="Montserrat"/>
              <a:ea typeface="Montserrat"/>
              <a:cs typeface="Montserrat"/>
              <a:sym typeface="Montserrat"/>
            </a:endParaRPr>
          </a:p>
          <a:p>
            <a:pPr marL="88900" lvl="0" indent="0" algn="l" rtl="0">
              <a:lnSpc>
                <a:spcPct val="115000"/>
              </a:lnSpc>
              <a:spcBef>
                <a:spcPts val="600"/>
              </a:spcBef>
              <a:spcAft>
                <a:spcPts val="0"/>
              </a:spcAft>
              <a:buSzPts val="1100"/>
              <a:buNone/>
            </a:pPr>
            <a:r>
              <a:rPr lang="en-CA" sz="1100" b="1">
                <a:solidFill>
                  <a:schemeClr val="dk1"/>
                </a:solidFill>
              </a:rPr>
              <a:t>Prévoir des « points d'arrêt »: comme en chirurgie, prévoir des moments où vous devez déterminer si les plans actuels doivent être réévalués. Les problèmes de demi-tour peuvent être atténués.</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rPr>
              <a:t>Exiger la transparence des preuves: les décideurs sont incités à fournir un meilleur examen des preuves s'ils savent qu'elles seront publiées à l'extérieur. La qualité des preuves peut être améliorée grâce à l'apport d'experts extérieurs, mais uniquement lorsque le travail est en cours. </a:t>
            </a:r>
            <a:endParaRPr sz="1100" b="1">
              <a:solidFill>
                <a:schemeClr val="dk1"/>
              </a:solidFill>
            </a:endParaRPr>
          </a:p>
          <a:p>
            <a:pPr marL="88900" lvl="0" indent="0" algn="l" rtl="0">
              <a:lnSpc>
                <a:spcPct val="115000"/>
              </a:lnSpc>
              <a:spcBef>
                <a:spcPts val="600"/>
              </a:spcBef>
              <a:spcAft>
                <a:spcPts val="0"/>
              </a:spcAft>
              <a:buClr>
                <a:schemeClr val="dk1"/>
              </a:buClr>
              <a:buSzPts val="1100"/>
              <a:buFont typeface="Arial"/>
              <a:buNone/>
            </a:pPr>
            <a:r>
              <a:rPr lang="en-CA" sz="1100" b="1">
                <a:solidFill>
                  <a:schemeClr val="dk1"/>
                </a:solidFill>
              </a:rPr>
              <a:t>Considérer l'inverse: « auriez-vous porté le même jugement si la même étude avait produit des résultats de l'autre côté de la question? » conduit à une évaluation objective de la qualité des preuves. </a:t>
            </a:r>
            <a:r>
              <a:rPr lang="en-CA" sz="1100" b="1">
                <a:solidFill>
                  <a:srgbClr val="4CC3D0"/>
                </a:solidFill>
              </a:rPr>
              <a:t> </a:t>
            </a:r>
            <a:endParaRPr sz="1100" b="1">
              <a:solidFill>
                <a:srgbClr val="4CC3D0"/>
              </a:solidFill>
            </a:endParaRPr>
          </a:p>
          <a:p>
            <a:pPr marL="88900" lvl="0" indent="0" algn="l" rtl="0">
              <a:lnSpc>
                <a:spcPct val="115000"/>
              </a:lnSpc>
              <a:spcBef>
                <a:spcPts val="600"/>
              </a:spcBef>
              <a:spcAft>
                <a:spcPts val="0"/>
              </a:spcAft>
              <a:buClr>
                <a:schemeClr val="dk1"/>
              </a:buClr>
              <a:buSzPts val="1100"/>
              <a:buFont typeface="Arial"/>
              <a:buNone/>
            </a:pPr>
            <a:endParaRPr sz="1100" b="1">
              <a:solidFill>
                <a:srgbClr val="4CC3D0"/>
              </a:solidFill>
            </a:endParaRPr>
          </a:p>
          <a:p>
            <a:pPr marL="88900" lvl="0" indent="0" algn="l" rtl="0">
              <a:lnSpc>
                <a:spcPct val="115000"/>
              </a:lnSpc>
              <a:spcBef>
                <a:spcPts val="600"/>
              </a:spcBef>
              <a:spcAft>
                <a:spcPts val="0"/>
              </a:spcAft>
              <a:buSzPts val="2200"/>
              <a:buNone/>
            </a:pPr>
            <a:endParaRPr sz="1100" b="1">
              <a:solidFill>
                <a:srgbClr val="4CC3D0"/>
              </a:solidFill>
            </a:endParaRPr>
          </a:p>
        </p:txBody>
      </p:sp>
      <p:sp>
        <p:nvSpPr>
          <p:cNvPr id="254" name="Google Shape;254;g11b5552fcb3_0_1275"/>
          <p:cNvSpPr txBox="1"/>
          <p:nvPr/>
        </p:nvSpPr>
        <p:spPr>
          <a:xfrm>
            <a:off x="512851" y="222325"/>
            <a:ext cx="8118300" cy="647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CA" sz="2600">
                <a:solidFill>
                  <a:schemeClr val="dk1"/>
                </a:solidFill>
                <a:latin typeface="Montserrat ExtraBold"/>
                <a:ea typeface="Montserrat ExtraBold"/>
                <a:cs typeface="Montserrat ExtraBold"/>
                <a:sym typeface="Montserrat ExtraBold"/>
              </a:rPr>
              <a:t>Comment combattre les préjugés courants </a:t>
            </a:r>
            <a:endParaRPr sz="2600">
              <a:solidFill>
                <a:schemeClr val="dk1"/>
              </a:solidFill>
              <a:latin typeface="Montserrat ExtraBold"/>
              <a:ea typeface="Montserrat ExtraBold"/>
              <a:cs typeface="Montserrat ExtraBold"/>
              <a:sym typeface="Montserrat Extra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1b5552fcb3_0_1342"/>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CA"/>
              <a:t>21</a:t>
            </a:fld>
            <a:endParaRPr/>
          </a:p>
        </p:txBody>
      </p:sp>
      <p:grpSp>
        <p:nvGrpSpPr>
          <p:cNvPr id="260" name="Google Shape;260;g11b5552fcb3_0_1342"/>
          <p:cNvGrpSpPr/>
          <p:nvPr/>
        </p:nvGrpSpPr>
        <p:grpSpPr>
          <a:xfrm>
            <a:off x="150033" y="219266"/>
            <a:ext cx="277859" cy="201655"/>
            <a:chOff x="3932350" y="3714775"/>
            <a:chExt cx="439650" cy="319075"/>
          </a:xfrm>
        </p:grpSpPr>
        <p:sp>
          <p:nvSpPr>
            <p:cNvPr id="261" name="Google Shape;261;g11b5552fcb3_0_1342"/>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g11b5552fcb3_0_1342"/>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g11b5552fcb3_0_1342"/>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g11b5552fcb3_0_1342"/>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g11b5552fcb3_0_1342"/>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6" name="Google Shape;266;g11b5552fcb3_0_1342"/>
          <p:cNvSpPr txBox="1"/>
          <p:nvPr/>
        </p:nvSpPr>
        <p:spPr>
          <a:xfrm>
            <a:off x="451750" y="85100"/>
            <a:ext cx="8692200" cy="56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CA" sz="1600" b="1">
                <a:latin typeface="Montserrat"/>
                <a:ea typeface="Montserrat"/>
                <a:cs typeface="Montserrat"/>
                <a:sym typeface="Montserrat"/>
              </a:rPr>
              <a:t>Quelques exemples du travail de l'Unité des connaissances comportementales du SPO avec des partenaires:</a:t>
            </a:r>
            <a:endParaRPr/>
          </a:p>
        </p:txBody>
      </p:sp>
      <p:pic>
        <p:nvPicPr>
          <p:cNvPr id="267" name="Google Shape;267;g11b5552fcb3_0_1342"/>
          <p:cNvPicPr preferRelativeResize="0"/>
          <p:nvPr/>
        </p:nvPicPr>
        <p:blipFill rotWithShape="1">
          <a:blip r:embed="rId3">
            <a:alphaModFix/>
          </a:blip>
          <a:srcRect/>
          <a:stretch/>
        </p:blipFill>
        <p:spPr>
          <a:xfrm>
            <a:off x="492697" y="731293"/>
            <a:ext cx="1033514" cy="1345110"/>
          </a:xfrm>
          <a:prstGeom prst="rect">
            <a:avLst/>
          </a:prstGeom>
          <a:noFill/>
          <a:ln w="9525" cap="flat" cmpd="sng">
            <a:solidFill>
              <a:srgbClr val="BFBFBF"/>
            </a:solidFill>
            <a:prstDash val="solid"/>
            <a:round/>
            <a:headEnd type="none" w="sm" len="sm"/>
            <a:tailEnd type="none" w="sm" len="sm"/>
          </a:ln>
        </p:spPr>
      </p:pic>
      <p:pic>
        <p:nvPicPr>
          <p:cNvPr id="268" name="Google Shape;268;g11b5552fcb3_0_1342"/>
          <p:cNvPicPr preferRelativeResize="0"/>
          <p:nvPr/>
        </p:nvPicPr>
        <p:blipFill rotWithShape="1">
          <a:blip r:embed="rId4">
            <a:alphaModFix/>
          </a:blip>
          <a:srcRect/>
          <a:stretch/>
        </p:blipFill>
        <p:spPr>
          <a:xfrm>
            <a:off x="1825038" y="732381"/>
            <a:ext cx="1039684" cy="1346479"/>
          </a:xfrm>
          <a:prstGeom prst="rect">
            <a:avLst/>
          </a:prstGeom>
          <a:noFill/>
          <a:ln w="9525" cap="flat" cmpd="sng">
            <a:solidFill>
              <a:srgbClr val="BFBFBF"/>
            </a:solidFill>
            <a:prstDash val="solid"/>
            <a:round/>
            <a:headEnd type="none" w="sm" len="sm"/>
            <a:tailEnd type="none" w="sm" len="sm"/>
          </a:ln>
        </p:spPr>
      </p:pic>
      <p:sp>
        <p:nvSpPr>
          <p:cNvPr id="269" name="Google Shape;269;g11b5552fcb3_0_1342"/>
          <p:cNvSpPr/>
          <p:nvPr/>
        </p:nvSpPr>
        <p:spPr>
          <a:xfrm>
            <a:off x="103235" y="2562993"/>
            <a:ext cx="2961600" cy="24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CA" sz="1500">
                <a:solidFill>
                  <a:schemeClr val="dk1"/>
                </a:solidFill>
                <a:latin typeface="Calibri"/>
                <a:ea typeface="Calibri"/>
                <a:cs typeface="Calibri"/>
                <a:sym typeface="Calibri"/>
              </a:rPr>
              <a:t>46 % d'augmentation</a:t>
            </a: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500">
                <a:solidFill>
                  <a:schemeClr val="dk1"/>
                </a:solidFill>
                <a:latin typeface="Calibri"/>
                <a:ea typeface="Calibri"/>
                <a:cs typeface="Calibri"/>
                <a:sym typeface="Calibri"/>
              </a:rPr>
              <a:t>du nombre de renouvellements de permis de conduire en ligne</a:t>
            </a: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500">
                <a:solidFill>
                  <a:schemeClr val="dk1"/>
                </a:solidFill>
                <a:latin typeface="Calibri"/>
                <a:ea typeface="Calibri"/>
                <a:cs typeface="Calibri"/>
                <a:sym typeface="Calibri"/>
              </a:rPr>
              <a:t>&gt;500K </a:t>
            </a: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500">
                <a:solidFill>
                  <a:schemeClr val="dk1"/>
                </a:solidFill>
                <a:latin typeface="Calibri"/>
                <a:ea typeface="Calibri"/>
                <a:cs typeface="Calibri"/>
                <a:sym typeface="Calibri"/>
              </a:rPr>
              <a:t>économies annuelles potentielles</a:t>
            </a: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500">
                <a:solidFill>
                  <a:schemeClr val="dk1"/>
                </a:solidFill>
                <a:latin typeface="Calibri"/>
                <a:ea typeface="Calibri"/>
                <a:cs typeface="Calibri"/>
                <a:sym typeface="Calibri"/>
              </a:rPr>
              <a:t>40 000 $ dépensés</a:t>
            </a: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500">
                <a:solidFill>
                  <a:schemeClr val="dk1"/>
                </a:solidFill>
                <a:latin typeface="Calibri"/>
                <a:ea typeface="Calibri"/>
                <a:cs typeface="Calibri"/>
                <a:sym typeface="Calibri"/>
              </a:rPr>
              <a:t>Pour remanier les avis et extraire les données</a:t>
            </a:r>
            <a:endParaRPr sz="15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p:txBody>
      </p:sp>
      <p:sp>
        <p:nvSpPr>
          <p:cNvPr id="270" name="Google Shape;270;g11b5552fcb3_0_1342"/>
          <p:cNvSpPr/>
          <p:nvPr/>
        </p:nvSpPr>
        <p:spPr>
          <a:xfrm>
            <a:off x="362200" y="2076400"/>
            <a:ext cx="25023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CA" sz="1400" b="1" i="0" u="none" strike="noStrike" cap="none">
                <a:solidFill>
                  <a:srgbClr val="000000"/>
                </a:solidFill>
                <a:latin typeface="Calibri"/>
                <a:ea typeface="Calibri"/>
                <a:cs typeface="Calibri"/>
                <a:sym typeface="Calibri"/>
              </a:rPr>
              <a:t>ServiceOntario – </a:t>
            </a:r>
            <a:r>
              <a:rPr lang="en-CA" b="1">
                <a:latin typeface="Calibri"/>
                <a:ea typeface="Calibri"/>
                <a:cs typeface="Calibri"/>
                <a:sym typeface="Calibri"/>
              </a:rPr>
              <a:t>Changement de canal en ligne</a:t>
            </a:r>
            <a:endParaRPr b="1">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b="1">
              <a:latin typeface="Calibri"/>
              <a:ea typeface="Calibri"/>
              <a:cs typeface="Calibri"/>
              <a:sym typeface="Calibri"/>
            </a:endParaRPr>
          </a:p>
          <a:p>
            <a:pPr marL="0" marR="0" lvl="0" indent="0" algn="ctr" rtl="0">
              <a:lnSpc>
                <a:spcPct val="100000"/>
              </a:lnSpc>
              <a:spcBef>
                <a:spcPts val="0"/>
              </a:spcBef>
              <a:spcAft>
                <a:spcPts val="0"/>
              </a:spcAft>
              <a:buNone/>
            </a:pPr>
            <a:endParaRPr b="1">
              <a:latin typeface="Calibri"/>
              <a:ea typeface="Calibri"/>
              <a:cs typeface="Calibri"/>
              <a:sym typeface="Calibri"/>
            </a:endParaRPr>
          </a:p>
        </p:txBody>
      </p:sp>
      <p:sp>
        <p:nvSpPr>
          <p:cNvPr id="271" name="Google Shape;271;g11b5552fcb3_0_1342"/>
          <p:cNvSpPr/>
          <p:nvPr/>
        </p:nvSpPr>
        <p:spPr>
          <a:xfrm>
            <a:off x="3434745" y="2742077"/>
            <a:ext cx="2502300" cy="2185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CA" sz="1300">
                <a:solidFill>
                  <a:schemeClr val="dk1"/>
                </a:solidFill>
                <a:latin typeface="Calibri"/>
                <a:ea typeface="Calibri"/>
                <a:cs typeface="Calibri"/>
                <a:sym typeface="Calibri"/>
              </a:rPr>
              <a:t>143% d'augmentation</a:t>
            </a: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300">
                <a:solidFill>
                  <a:schemeClr val="dk1"/>
                </a:solidFill>
                <a:latin typeface="Calibri"/>
                <a:ea typeface="Calibri"/>
                <a:cs typeface="Calibri"/>
                <a:sym typeface="Calibri"/>
              </a:rPr>
              <a:t>des enregistrements de dons d'organes et de tissus</a:t>
            </a: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300">
                <a:solidFill>
                  <a:schemeClr val="dk1"/>
                </a:solidFill>
                <a:latin typeface="Calibri"/>
                <a:ea typeface="Calibri"/>
                <a:cs typeface="Calibri"/>
                <a:sym typeface="Calibri"/>
              </a:rPr>
              <a:t>2,5 minutes</a:t>
            </a: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300">
                <a:solidFill>
                  <a:schemeClr val="dk1"/>
                </a:solidFill>
                <a:latin typeface="Calibri"/>
                <a:ea typeface="Calibri"/>
                <a:cs typeface="Calibri"/>
                <a:sym typeface="Calibri"/>
              </a:rPr>
              <a:t>économisées par transaction d'organes et de tissus</a:t>
            </a: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sz="1300">
                <a:solidFill>
                  <a:schemeClr val="dk1"/>
                </a:solidFill>
                <a:latin typeface="Calibri"/>
                <a:ea typeface="Calibri"/>
                <a:cs typeface="Calibri"/>
                <a:sym typeface="Calibri"/>
              </a:rPr>
              <a:t>2 700 $ dépensés</a:t>
            </a: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ts val="1100"/>
              <a:buNone/>
            </a:pPr>
            <a:r>
              <a:rPr lang="en-CA" sz="1300">
                <a:solidFill>
                  <a:schemeClr val="dk1"/>
                </a:solidFill>
                <a:latin typeface="Calibri"/>
                <a:ea typeface="Calibri"/>
                <a:cs typeface="Calibri"/>
                <a:sym typeface="Calibri"/>
              </a:rPr>
              <a:t>pour concevoir et imprimer les nouveaux formulaires</a:t>
            </a:r>
            <a:endParaRPr sz="1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p:txBody>
      </p:sp>
      <p:sp>
        <p:nvSpPr>
          <p:cNvPr id="272" name="Google Shape;272;g11b5552fcb3_0_1342"/>
          <p:cNvSpPr/>
          <p:nvPr/>
        </p:nvSpPr>
        <p:spPr>
          <a:xfrm>
            <a:off x="3252775" y="2076400"/>
            <a:ext cx="3209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CA" b="1">
                <a:latin typeface="Calibri"/>
                <a:ea typeface="Calibri"/>
                <a:cs typeface="Calibri"/>
                <a:sym typeface="Calibri"/>
              </a:rPr>
              <a:t>ServiceOntario et le Réseau Trillium pour le don de vie - Inscriptions au registre des donneurs d'organes</a:t>
            </a:r>
            <a:endParaRPr b="1">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b="1">
              <a:latin typeface="Calibri"/>
              <a:ea typeface="Calibri"/>
              <a:cs typeface="Calibri"/>
              <a:sym typeface="Calibri"/>
            </a:endParaRPr>
          </a:p>
          <a:p>
            <a:pPr marL="0" marR="0" lvl="0" indent="0" algn="l" rtl="0">
              <a:lnSpc>
                <a:spcPct val="100000"/>
              </a:lnSpc>
              <a:spcBef>
                <a:spcPts val="0"/>
              </a:spcBef>
              <a:spcAft>
                <a:spcPts val="0"/>
              </a:spcAft>
              <a:buNone/>
            </a:pPr>
            <a:endParaRPr b="1">
              <a:latin typeface="Calibri"/>
              <a:ea typeface="Calibri"/>
              <a:cs typeface="Calibri"/>
              <a:sym typeface="Calibri"/>
            </a:endParaRPr>
          </a:p>
        </p:txBody>
      </p:sp>
      <p:pic>
        <p:nvPicPr>
          <p:cNvPr id="273" name="Google Shape;273;g11b5552fcb3_0_1342"/>
          <p:cNvPicPr preferRelativeResize="0"/>
          <p:nvPr/>
        </p:nvPicPr>
        <p:blipFill rotWithShape="1">
          <a:blip r:embed="rId5">
            <a:alphaModFix/>
          </a:blip>
          <a:srcRect/>
          <a:stretch/>
        </p:blipFill>
        <p:spPr>
          <a:xfrm>
            <a:off x="3580976" y="731293"/>
            <a:ext cx="1921008" cy="1255491"/>
          </a:xfrm>
          <a:prstGeom prst="rect">
            <a:avLst/>
          </a:prstGeom>
          <a:noFill/>
          <a:ln>
            <a:noFill/>
          </a:ln>
        </p:spPr>
      </p:pic>
      <p:pic>
        <p:nvPicPr>
          <p:cNvPr id="274" name="Google Shape;274;g11b5552fcb3_0_1342"/>
          <p:cNvPicPr preferRelativeResize="0"/>
          <p:nvPr/>
        </p:nvPicPr>
        <p:blipFill rotWithShape="1">
          <a:blip r:embed="rId6">
            <a:alphaModFix/>
          </a:blip>
          <a:srcRect r="52137"/>
          <a:stretch/>
        </p:blipFill>
        <p:spPr>
          <a:xfrm>
            <a:off x="6218237" y="770737"/>
            <a:ext cx="1441849" cy="920774"/>
          </a:xfrm>
          <a:prstGeom prst="rect">
            <a:avLst/>
          </a:prstGeom>
          <a:noFill/>
          <a:ln>
            <a:noFill/>
          </a:ln>
        </p:spPr>
      </p:pic>
      <p:pic>
        <p:nvPicPr>
          <p:cNvPr id="275" name="Google Shape;275;g11b5552fcb3_0_1342"/>
          <p:cNvPicPr preferRelativeResize="0"/>
          <p:nvPr/>
        </p:nvPicPr>
        <p:blipFill rotWithShape="1">
          <a:blip r:embed="rId7">
            <a:alphaModFix/>
          </a:blip>
          <a:srcRect l="49525"/>
          <a:stretch/>
        </p:blipFill>
        <p:spPr>
          <a:xfrm>
            <a:off x="7660086" y="770738"/>
            <a:ext cx="1520489" cy="920773"/>
          </a:xfrm>
          <a:prstGeom prst="rect">
            <a:avLst/>
          </a:prstGeom>
          <a:noFill/>
          <a:ln>
            <a:noFill/>
          </a:ln>
        </p:spPr>
      </p:pic>
      <p:sp>
        <p:nvSpPr>
          <p:cNvPr id="276" name="Google Shape;276;g11b5552fcb3_0_1342"/>
          <p:cNvSpPr/>
          <p:nvPr/>
        </p:nvSpPr>
        <p:spPr>
          <a:xfrm>
            <a:off x="6769756" y="1898779"/>
            <a:ext cx="21339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CA" b="1">
                <a:latin typeface="Calibri"/>
                <a:ea typeface="Calibri"/>
                <a:cs typeface="Calibri"/>
                <a:sym typeface="Calibri"/>
              </a:rPr>
              <a:t>MOECC - Améliorer le comportement en matière de recyclage</a:t>
            </a:r>
            <a:endParaRPr sz="1400" b="1" i="0" u="none" strike="noStrike" cap="none">
              <a:solidFill>
                <a:srgbClr val="000000"/>
              </a:solidFill>
              <a:latin typeface="Calibri"/>
              <a:ea typeface="Calibri"/>
              <a:cs typeface="Calibri"/>
              <a:sym typeface="Calibri"/>
            </a:endParaRPr>
          </a:p>
        </p:txBody>
      </p:sp>
      <p:sp>
        <p:nvSpPr>
          <p:cNvPr id="277" name="Google Shape;277;g11b5552fcb3_0_1342"/>
          <p:cNvSpPr/>
          <p:nvPr/>
        </p:nvSpPr>
        <p:spPr>
          <a:xfrm>
            <a:off x="6306984" y="2557267"/>
            <a:ext cx="2793000" cy="237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82% d'augmentation</a:t>
            </a: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Recyclage correct des matières organiques</a:t>
            </a: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Augmentation de 55 %.</a:t>
            </a: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Dans le nombre de tasses à café correctement triées/recyclées</a:t>
            </a: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14 300 dollars dépensés</a:t>
            </a: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ts val="1100"/>
              <a:buNone/>
            </a:pPr>
            <a:r>
              <a:rPr lang="en-CA">
                <a:solidFill>
                  <a:schemeClr val="dk1"/>
                </a:solidFill>
                <a:latin typeface="Calibri"/>
                <a:ea typeface="Calibri"/>
                <a:cs typeface="Calibri"/>
                <a:sym typeface="Calibri"/>
              </a:rPr>
              <a:t>pour concevoir les étiquettes et mesurer les résultats</a:t>
            </a: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1b5552fcb3_0_81"/>
          <p:cNvSpPr txBox="1">
            <a:spLocks noGrp="1"/>
          </p:cNvSpPr>
          <p:nvPr>
            <p:ph type="title"/>
          </p:nvPr>
        </p:nvSpPr>
        <p:spPr>
          <a:xfrm>
            <a:off x="698999" y="911700"/>
            <a:ext cx="23322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2600"/>
              <a:buNone/>
            </a:pPr>
            <a:r>
              <a:rPr lang="en-CA">
                <a:solidFill>
                  <a:schemeClr val="dk1"/>
                </a:solidFill>
              </a:rPr>
              <a:t>Les approches actuelles de l'inclusion...</a:t>
            </a:r>
            <a:endParaRPr/>
          </a:p>
        </p:txBody>
      </p:sp>
      <p:sp>
        <p:nvSpPr>
          <p:cNvPr id="97" name="Google Shape;97;g11b5552fcb3_0_81"/>
          <p:cNvSpPr txBox="1">
            <a:spLocks noGrp="1"/>
          </p:cNvSpPr>
          <p:nvPr>
            <p:ph type="body" idx="1"/>
          </p:nvPr>
        </p:nvSpPr>
        <p:spPr>
          <a:xfrm>
            <a:off x="3780530" y="156738"/>
            <a:ext cx="5181000" cy="45540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600">
                <a:solidFill>
                  <a:schemeClr val="dk1"/>
                </a:solidFill>
              </a:rPr>
              <a:t>...est de changer les mentalités comme le meilleur moyen de changer les comportements.</a:t>
            </a:r>
            <a:endParaRPr/>
          </a:p>
          <a:p>
            <a:pPr marL="88900" lvl="0" indent="0" algn="l" rtl="0">
              <a:lnSpc>
                <a:spcPct val="115000"/>
              </a:lnSpc>
              <a:spcBef>
                <a:spcPts val="600"/>
              </a:spcBef>
              <a:spcAft>
                <a:spcPts val="0"/>
              </a:spcAft>
              <a:buSzPts val="2200"/>
              <a:buNone/>
            </a:pPr>
            <a:endParaRPr sz="1800">
              <a:solidFill>
                <a:schemeClr val="dk1"/>
              </a:solidFill>
            </a:endParaRPr>
          </a:p>
          <a:p>
            <a:pPr marL="88900" lvl="0" indent="0" algn="l" rtl="0">
              <a:lnSpc>
                <a:spcPct val="115000"/>
              </a:lnSpc>
              <a:spcBef>
                <a:spcPts val="600"/>
              </a:spcBef>
              <a:spcAft>
                <a:spcPts val="0"/>
              </a:spcAft>
              <a:buSzPts val="2200"/>
              <a:buNone/>
            </a:pPr>
            <a:r>
              <a:rPr lang="en-CA" sz="1600">
                <a:solidFill>
                  <a:schemeClr val="dk1"/>
                </a:solidFill>
              </a:rPr>
              <a:t>Mais la plupart de nos décisions ne sont pas "rationnelles", car nous devons constamment combler l'écart entre l'action et l'intention.</a:t>
            </a:r>
            <a:endParaRPr/>
          </a:p>
          <a:p>
            <a:pPr marL="457200" lvl="0" indent="-368300" algn="l" rtl="0">
              <a:lnSpc>
                <a:spcPct val="115000"/>
              </a:lnSpc>
              <a:spcBef>
                <a:spcPts val="600"/>
              </a:spcBef>
              <a:spcAft>
                <a:spcPts val="0"/>
              </a:spcAft>
              <a:buSzPts val="2200"/>
              <a:buChar char="◦"/>
            </a:pPr>
            <a:r>
              <a:rPr lang="en-CA" sz="1400">
                <a:solidFill>
                  <a:schemeClr val="dk1"/>
                </a:solidFill>
              </a:rPr>
              <a:t>Les intervieweurs décident dans les 15 premières secondes de l'embauche d'une personne.</a:t>
            </a:r>
            <a:endParaRPr/>
          </a:p>
          <a:p>
            <a:pPr marL="457200" lvl="0" indent="-368300" algn="l" rtl="0">
              <a:lnSpc>
                <a:spcPct val="115000"/>
              </a:lnSpc>
              <a:spcBef>
                <a:spcPts val="600"/>
              </a:spcBef>
              <a:spcAft>
                <a:spcPts val="0"/>
              </a:spcAft>
              <a:buSzPts val="2200"/>
              <a:buChar char="◦"/>
            </a:pPr>
            <a:r>
              <a:rPr lang="en-CA" sz="1400">
                <a:solidFill>
                  <a:schemeClr val="dk1"/>
                </a:solidFill>
              </a:rPr>
              <a:t>Les noms qui semblent musulmans ont 3x plus de chances d'être rejetés pour un poste au Royaume-Uni.</a:t>
            </a:r>
            <a:endParaRPr/>
          </a:p>
          <a:p>
            <a:pPr marL="457200" lvl="0" indent="-368300" algn="l" rtl="0">
              <a:lnSpc>
                <a:spcPct val="115000"/>
              </a:lnSpc>
              <a:spcBef>
                <a:spcPts val="600"/>
              </a:spcBef>
              <a:spcAft>
                <a:spcPts val="0"/>
              </a:spcAft>
              <a:buSzPts val="2200"/>
              <a:buChar char="◦"/>
            </a:pPr>
            <a:r>
              <a:rPr lang="en-CA" sz="1400">
                <a:solidFill>
                  <a:schemeClr val="dk1"/>
                </a:solidFill>
              </a:rPr>
              <a:t>Aux États-Unis, les candidats dont le nom a une connotation noire ont besoin de 8 années d'expérience supplémentaires pour obtenir le même nombre de rappels que les candidats dont le nom a une connotation blanche.</a:t>
            </a:r>
            <a:endParaRPr/>
          </a:p>
        </p:txBody>
      </p:sp>
      <p:sp>
        <p:nvSpPr>
          <p:cNvPr id="98" name="Google Shape;98;g11b5552fcb3_0_81"/>
          <p:cNvSpPr txBox="1"/>
          <p:nvPr/>
        </p:nvSpPr>
        <p:spPr>
          <a:xfrm>
            <a:off x="127001" y="4818790"/>
            <a:ext cx="2641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a:solidFill>
                  <a:srgbClr val="000000"/>
                </a:solidFill>
                <a:latin typeface="Arial"/>
                <a:ea typeface="Arial"/>
                <a:cs typeface="Arial"/>
                <a:sym typeface="Arial"/>
              </a:rPr>
              <a:t>Source: </a:t>
            </a:r>
            <a:r>
              <a:rPr lang="en-CA"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BeApplied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1b5552fcb3_0_149"/>
          <p:cNvSpPr txBox="1">
            <a:spLocks noGrp="1"/>
          </p:cNvSpPr>
          <p:nvPr>
            <p:ph type="ctrTitle"/>
          </p:nvPr>
        </p:nvSpPr>
        <p:spPr>
          <a:xfrm>
            <a:off x="2328402" y="1358332"/>
            <a:ext cx="4266900" cy="2426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3000"/>
              <a:buNone/>
            </a:pPr>
            <a:r>
              <a:rPr lang="en-CA" sz="4000">
                <a:solidFill>
                  <a:schemeClr val="dk1"/>
                </a:solidFill>
              </a:rPr>
              <a:t>« La culture mange la stratégie pour le déjeuner »</a:t>
            </a:r>
            <a:r>
              <a:rPr lang="en-CA" sz="4000"/>
              <a:t/>
            </a:r>
            <a:br>
              <a:rPr lang="en-CA" sz="4000"/>
            </a:br>
            <a:r>
              <a:rPr lang="en-CA" sz="4000">
                <a:solidFill>
                  <a:schemeClr val="dk1"/>
                </a:solidFill>
              </a:rPr>
              <a:t>- </a:t>
            </a:r>
            <a:r>
              <a:rPr lang="en-CA">
                <a:solidFill>
                  <a:schemeClr val="dk1"/>
                </a:solidFill>
              </a:rPr>
              <a:t>Peter Drucker</a:t>
            </a:r>
            <a:endParaRPr sz="4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1b5552fcb3_0_215"/>
          <p:cNvSpPr txBox="1">
            <a:spLocks noGrp="1"/>
          </p:cNvSpPr>
          <p:nvPr>
            <p:ph type="title"/>
          </p:nvPr>
        </p:nvSpPr>
        <p:spPr>
          <a:xfrm>
            <a:off x="575013" y="911825"/>
            <a:ext cx="22689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2600"/>
              <a:buNone/>
            </a:pPr>
            <a:r>
              <a:rPr lang="en-CA" sz="2000">
                <a:solidFill>
                  <a:schemeClr val="dk1"/>
                </a:solidFill>
              </a:rPr>
              <a:t>« Si vous voulez que quelqu'un fasse quelque chose, rendez-le facile »</a:t>
            </a:r>
            <a:r>
              <a:rPr lang="en-CA" sz="2000"/>
              <a:t/>
            </a:r>
            <a:br>
              <a:rPr lang="en-CA" sz="2000"/>
            </a:br>
            <a:r>
              <a:rPr lang="en-CA" sz="2000"/>
              <a:t/>
            </a:r>
            <a:br>
              <a:rPr lang="en-CA" sz="2000"/>
            </a:br>
            <a:r>
              <a:rPr lang="en-CA" sz="1600" i="1">
                <a:solidFill>
                  <a:schemeClr val="dk1"/>
                </a:solidFill>
              </a:rPr>
              <a:t>- Richard Thaler</a:t>
            </a:r>
            <a:endParaRPr sz="1600" i="1">
              <a:solidFill>
                <a:schemeClr val="dk1"/>
              </a:solidFill>
            </a:endParaRPr>
          </a:p>
        </p:txBody>
      </p:sp>
      <p:sp>
        <p:nvSpPr>
          <p:cNvPr id="109" name="Google Shape;109;g11b5552fcb3_0_215"/>
          <p:cNvSpPr/>
          <p:nvPr/>
        </p:nvSpPr>
        <p:spPr>
          <a:xfrm>
            <a:off x="3305533" y="1666065"/>
            <a:ext cx="1821000" cy="1491600"/>
          </a:xfrm>
          <a:prstGeom prst="ellipse">
            <a:avLst/>
          </a:prstGeom>
          <a:solidFill>
            <a:srgbClr val="E2AC00"/>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CA" sz="1000" b="1" i="0" u="none" strike="noStrike" cap="none">
                <a:solidFill>
                  <a:schemeClr val="lt1"/>
                </a:solidFill>
                <a:latin typeface="Montserrat"/>
                <a:ea typeface="Montserrat"/>
                <a:cs typeface="Montserrat"/>
                <a:sym typeface="Montserrat"/>
              </a:rPr>
              <a:t>COMPORTEMENTS </a:t>
            </a:r>
            <a:endParaRPr/>
          </a:p>
          <a:p>
            <a:pPr marL="0" marR="0" lvl="0" indent="0" algn="ctr" rtl="0">
              <a:lnSpc>
                <a:spcPct val="100000"/>
              </a:lnSpc>
              <a:spcBef>
                <a:spcPts val="0"/>
              </a:spcBef>
              <a:spcAft>
                <a:spcPts val="0"/>
              </a:spcAft>
              <a:buNone/>
            </a:pPr>
            <a:r>
              <a:rPr lang="en-CA" sz="1000" b="0" i="0" u="none" strike="noStrike" cap="none">
                <a:solidFill>
                  <a:schemeClr val="lt1"/>
                </a:solidFill>
                <a:latin typeface="Montserrat"/>
                <a:ea typeface="Montserrat"/>
                <a:cs typeface="Montserrat"/>
                <a:sym typeface="Montserrat"/>
              </a:rPr>
              <a:t> construisent des habitudes</a:t>
            </a:r>
            <a:endParaRPr/>
          </a:p>
        </p:txBody>
      </p:sp>
      <p:sp>
        <p:nvSpPr>
          <p:cNvPr id="110" name="Google Shape;110;g11b5552fcb3_0_215"/>
          <p:cNvSpPr/>
          <p:nvPr/>
        </p:nvSpPr>
        <p:spPr>
          <a:xfrm>
            <a:off x="5510938" y="1666064"/>
            <a:ext cx="1526700" cy="1472400"/>
          </a:xfrm>
          <a:prstGeom prst="ellipse">
            <a:avLst/>
          </a:prstGeom>
          <a:solidFill>
            <a:srgbClr val="4CC3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1200" b="1" i="0" u="none" strike="noStrike" cap="none">
                <a:solidFill>
                  <a:schemeClr val="lt1"/>
                </a:solidFill>
                <a:latin typeface="Montserrat"/>
                <a:ea typeface="Montserrat"/>
                <a:cs typeface="Montserrat"/>
                <a:sym typeface="Montserrat"/>
              </a:rPr>
              <a:t>SYSTEMES </a:t>
            </a:r>
            <a:r>
              <a:rPr lang="en-CA" sz="1200" b="0" i="0" u="none" strike="noStrike" cap="none">
                <a:solidFill>
                  <a:schemeClr val="lt1"/>
                </a:solidFill>
                <a:latin typeface="Montserrat"/>
                <a:ea typeface="Montserrat"/>
                <a:cs typeface="Montserrat"/>
                <a:sym typeface="Montserrat"/>
              </a:rPr>
              <a:t>conçoivent des processus inclusifs</a:t>
            </a:r>
            <a:endParaRPr sz="1200" b="0" i="0" u="none" strike="noStrike" cap="none">
              <a:solidFill>
                <a:schemeClr val="lt1"/>
              </a:solidFill>
              <a:latin typeface="Montserrat"/>
              <a:ea typeface="Montserrat"/>
              <a:cs typeface="Montserrat"/>
              <a:sym typeface="Montserrat"/>
            </a:endParaRPr>
          </a:p>
        </p:txBody>
      </p:sp>
      <p:sp>
        <p:nvSpPr>
          <p:cNvPr id="111" name="Google Shape;111;g11b5552fcb3_0_215"/>
          <p:cNvSpPr/>
          <p:nvPr/>
        </p:nvSpPr>
        <p:spPr>
          <a:xfrm>
            <a:off x="7441769" y="1666064"/>
            <a:ext cx="1526700" cy="147240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1200" b="0" i="0" u="none" strike="noStrike" cap="none">
                <a:solidFill>
                  <a:schemeClr val="lt1"/>
                </a:solidFill>
                <a:latin typeface="Arial"/>
                <a:ea typeface="Arial"/>
                <a:cs typeface="Arial"/>
                <a:sym typeface="Arial"/>
              </a:rPr>
              <a:t>Normes sociales inclusives dans la </a:t>
            </a:r>
            <a:r>
              <a:rPr lang="en-CA" sz="1200" b="1" i="0" u="none" strike="noStrike" cap="none">
                <a:solidFill>
                  <a:schemeClr val="lt1"/>
                </a:solidFill>
              </a:rPr>
              <a:t>CULTURE</a:t>
            </a:r>
            <a:endParaRPr sz="1200" b="1" i="0" u="none" strike="noStrike" cap="none">
              <a:solidFill>
                <a:schemeClr val="lt1"/>
              </a:solidFill>
              <a:latin typeface="Montserrat"/>
              <a:ea typeface="Montserrat"/>
              <a:cs typeface="Montserrat"/>
              <a:sym typeface="Montserrat"/>
            </a:endParaRPr>
          </a:p>
        </p:txBody>
      </p:sp>
      <p:sp>
        <p:nvSpPr>
          <p:cNvPr id="112" name="Google Shape;112;g11b5552fcb3_0_215"/>
          <p:cNvSpPr/>
          <p:nvPr/>
        </p:nvSpPr>
        <p:spPr>
          <a:xfrm>
            <a:off x="5106692" y="2224007"/>
            <a:ext cx="348600" cy="351600"/>
          </a:xfrm>
          <a:prstGeom prst="mathPlus">
            <a:avLst>
              <a:gd name="adj1" fmla="val 23520"/>
            </a:avLst>
          </a:prstGeom>
          <a:solidFill>
            <a:srgbClr val="A3A3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3" name="Google Shape;113;g11b5552fcb3_0_215"/>
          <p:cNvSpPr/>
          <p:nvPr/>
        </p:nvSpPr>
        <p:spPr>
          <a:xfrm>
            <a:off x="7093057" y="2224007"/>
            <a:ext cx="284100" cy="351600"/>
          </a:xfrm>
          <a:prstGeom prst="mathEqual">
            <a:avLst>
              <a:gd name="adj1" fmla="val 23520"/>
              <a:gd name="adj2" fmla="val 11760"/>
            </a:avLst>
          </a:prstGeom>
          <a:solidFill>
            <a:srgbClr val="A3A3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 name="Google Shape;114;g11b5552fcb3_0_215"/>
          <p:cNvSpPr txBox="1"/>
          <p:nvPr/>
        </p:nvSpPr>
        <p:spPr>
          <a:xfrm>
            <a:off x="3580108" y="3285641"/>
            <a:ext cx="182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200" b="0" i="0" u="none" strike="noStrike" cap="none">
                <a:solidFill>
                  <a:srgbClr val="000000"/>
                </a:solidFill>
                <a:latin typeface="Montserrat"/>
                <a:ea typeface="Montserrat"/>
                <a:cs typeface="Montserrat"/>
                <a:sym typeface="Montserrat"/>
              </a:rPr>
              <a:t>La maîtrise des habitudes mène à la maîtrise de la culture</a:t>
            </a:r>
            <a:endParaRPr/>
          </a:p>
        </p:txBody>
      </p:sp>
      <p:sp>
        <p:nvSpPr>
          <p:cNvPr id="115" name="Google Shape;115;g11b5552fcb3_0_215"/>
          <p:cNvSpPr/>
          <p:nvPr/>
        </p:nvSpPr>
        <p:spPr>
          <a:xfrm>
            <a:off x="5528424" y="3285641"/>
            <a:ext cx="16395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1200" b="0" i="0" u="none" strike="noStrike" cap="none">
                <a:solidFill>
                  <a:srgbClr val="000000"/>
                </a:solidFill>
                <a:latin typeface="Montserrat"/>
                <a:ea typeface="Montserrat"/>
                <a:cs typeface="Montserrat"/>
                <a:sym typeface="Montserrat"/>
              </a:rPr>
              <a:t>Appliquer la science comportementale pour de meilleures décisions</a:t>
            </a:r>
            <a:endParaRPr sz="1200" b="0" i="0" u="none" strike="noStrike" cap="none">
              <a:solidFill>
                <a:srgbClr val="000000"/>
              </a:solidFill>
              <a:latin typeface="Montserrat"/>
              <a:ea typeface="Montserrat"/>
              <a:cs typeface="Montserrat"/>
              <a:sym typeface="Montserrat"/>
            </a:endParaRPr>
          </a:p>
        </p:txBody>
      </p:sp>
      <p:sp>
        <p:nvSpPr>
          <p:cNvPr id="116" name="Google Shape;116;g11b5552fcb3_0_215"/>
          <p:cNvSpPr/>
          <p:nvPr/>
        </p:nvSpPr>
        <p:spPr>
          <a:xfrm>
            <a:off x="7560590" y="3285641"/>
            <a:ext cx="14079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1200" b="0" i="0" u="none" strike="noStrike" cap="none">
                <a:solidFill>
                  <a:srgbClr val="000000"/>
                </a:solidFill>
                <a:latin typeface="Montserrat"/>
                <a:ea typeface="Montserrat"/>
                <a:cs typeface="Montserrat"/>
                <a:sym typeface="Montserrat"/>
              </a:rPr>
              <a:t>Petits changements, grande différence</a:t>
            </a:r>
            <a:endParaRPr sz="1200" b="0" i="0" u="none" strike="noStrike" cap="none">
              <a:solidFill>
                <a:srgbClr val="000000"/>
              </a:solidFill>
              <a:latin typeface="Montserrat"/>
              <a:ea typeface="Montserrat"/>
              <a:cs typeface="Montserrat"/>
              <a:sym typeface="Montserrat"/>
            </a:endParaRPr>
          </a:p>
        </p:txBody>
      </p:sp>
      <p:sp>
        <p:nvSpPr>
          <p:cNvPr id="117" name="Google Shape;117;g11b5552fcb3_0_215"/>
          <p:cNvSpPr txBox="1"/>
          <p:nvPr/>
        </p:nvSpPr>
        <p:spPr>
          <a:xfrm>
            <a:off x="4942842" y="971595"/>
            <a:ext cx="2624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200" b="1" i="0" u="none" strike="noStrike" cap="none">
                <a:solidFill>
                  <a:srgbClr val="000000"/>
                </a:solidFill>
                <a:latin typeface="Montserrat"/>
                <a:ea typeface="Montserrat"/>
                <a:cs typeface="Montserrat"/>
                <a:sym typeface="Montserrat"/>
              </a:rPr>
              <a:t>Facilitez l'inclusion:</a:t>
            </a:r>
            <a:endParaRPr sz="1200" b="1" i="0" u="none" strike="noStrike" cap="none">
              <a:solidFill>
                <a:srgbClr val="000000"/>
              </a:solidFill>
              <a:latin typeface="Montserrat"/>
              <a:ea typeface="Montserrat"/>
              <a:cs typeface="Montserrat"/>
              <a:sym typeface="Montserrat"/>
            </a:endParaRPr>
          </a:p>
        </p:txBody>
      </p:sp>
      <p:sp>
        <p:nvSpPr>
          <p:cNvPr id="118" name="Google Shape;118;g11b5552fcb3_0_215"/>
          <p:cNvSpPr/>
          <p:nvPr/>
        </p:nvSpPr>
        <p:spPr>
          <a:xfrm>
            <a:off x="7093057" y="4758106"/>
            <a:ext cx="18822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1100" b="0" i="0" u="none" strike="noStrike" cap="none">
                <a:solidFill>
                  <a:srgbClr val="000000"/>
                </a:solidFill>
                <a:latin typeface="Arial"/>
                <a:ea typeface="Arial"/>
                <a:cs typeface="Arial"/>
                <a:sym typeface="Arial"/>
              </a:rPr>
              <a:t>Source: </a:t>
            </a:r>
            <a:r>
              <a:rPr lang="en-CA"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Jasmar Group</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1b5552fcb3_0_291"/>
          <p:cNvSpPr txBox="1">
            <a:spLocks noGrp="1"/>
          </p:cNvSpPr>
          <p:nvPr>
            <p:ph type="title"/>
          </p:nvPr>
        </p:nvSpPr>
        <p:spPr>
          <a:xfrm>
            <a:off x="669021" y="2353950"/>
            <a:ext cx="2444400" cy="435600"/>
          </a:xfrm>
          <a:prstGeom prst="rect">
            <a:avLst/>
          </a:prstGeom>
          <a:noFill/>
          <a:ln>
            <a:noFill/>
          </a:ln>
          <a:effectLst>
            <a:outerShdw blurRad="42863" dist="95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600"/>
              <a:buNone/>
            </a:pPr>
            <a:r>
              <a:rPr lang="en-CA" sz="2000">
                <a:solidFill>
                  <a:schemeClr val="dk1"/>
                </a:solidFill>
              </a:rPr>
              <a:t>Aperçu du comportement en une page</a:t>
            </a:r>
            <a:endParaRPr sz="2000">
              <a:solidFill>
                <a:schemeClr val="dk1"/>
              </a:solidFill>
              <a:highlight>
                <a:srgbClr val="FFCD00"/>
              </a:highlight>
            </a:endParaRPr>
          </a:p>
        </p:txBody>
      </p:sp>
      <p:sp>
        <p:nvSpPr>
          <p:cNvPr id="124" name="Google Shape;124;g11b5552fcb3_0_291"/>
          <p:cNvSpPr txBox="1"/>
          <p:nvPr/>
        </p:nvSpPr>
        <p:spPr>
          <a:xfrm>
            <a:off x="4304979" y="184761"/>
            <a:ext cx="2987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63"/>
              <a:buFont typeface="Merriweather Light"/>
              <a:buNone/>
            </a:pPr>
            <a:r>
              <a:rPr lang="en-CA" sz="1050" b="1" i="0" u="none" strike="noStrike" cap="none">
                <a:solidFill>
                  <a:schemeClr val="dk1"/>
                </a:solidFill>
                <a:latin typeface="Montserrat"/>
                <a:ea typeface="Montserrat"/>
                <a:cs typeface="Montserrat"/>
                <a:sym typeface="Montserrat"/>
              </a:rPr>
              <a:t>Le comportement d'une personne...</a:t>
            </a:r>
            <a:endParaRPr/>
          </a:p>
        </p:txBody>
      </p:sp>
      <p:sp>
        <p:nvSpPr>
          <p:cNvPr id="125" name="Google Shape;125;g11b5552fcb3_0_291"/>
          <p:cNvSpPr txBox="1"/>
          <p:nvPr/>
        </p:nvSpPr>
        <p:spPr>
          <a:xfrm>
            <a:off x="4304979" y="1561121"/>
            <a:ext cx="4563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63"/>
              <a:buFont typeface="Merriweather Light"/>
              <a:buNone/>
            </a:pPr>
            <a:r>
              <a:rPr lang="en-CA" sz="1050" b="1" i="0" u="none" strike="noStrike" cap="none">
                <a:solidFill>
                  <a:schemeClr val="dk1"/>
                </a:solidFill>
                <a:latin typeface="Montserrat"/>
                <a:ea typeface="Montserrat"/>
                <a:cs typeface="Montserrat"/>
                <a:sym typeface="Montserrat"/>
              </a:rPr>
              <a:t>Une intervention par les aperçus comportementaux (BI)...</a:t>
            </a:r>
            <a:endParaRPr/>
          </a:p>
        </p:txBody>
      </p:sp>
      <p:sp>
        <p:nvSpPr>
          <p:cNvPr id="126" name="Google Shape;126;g11b5552fcb3_0_291"/>
          <p:cNvSpPr txBox="1"/>
          <p:nvPr/>
        </p:nvSpPr>
        <p:spPr>
          <a:xfrm>
            <a:off x="4304978" y="3230852"/>
            <a:ext cx="39057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63"/>
              <a:buFont typeface="Merriweather Light"/>
              <a:buNone/>
            </a:pPr>
            <a:r>
              <a:rPr lang="en-CA" sz="1050" b="1" i="0" u="none" strike="noStrike" cap="none">
                <a:solidFill>
                  <a:schemeClr val="dk1"/>
                </a:solidFill>
                <a:latin typeface="Montserrat"/>
                <a:ea typeface="Montserrat"/>
                <a:cs typeface="Montserrat"/>
                <a:sym typeface="Montserrat"/>
              </a:rPr>
              <a:t>Un bon candidat pour une intervention BI est...</a:t>
            </a:r>
            <a:endParaRPr/>
          </a:p>
        </p:txBody>
      </p:sp>
      <p:sp>
        <p:nvSpPr>
          <p:cNvPr id="127" name="Google Shape;127;g11b5552fcb3_0_291"/>
          <p:cNvSpPr txBox="1">
            <a:spLocks noGrp="1"/>
          </p:cNvSpPr>
          <p:nvPr>
            <p:ph type="sldNum" idx="4294967295"/>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CA"/>
              <a:t>6</a:t>
            </a:fld>
            <a:endParaRPr/>
          </a:p>
        </p:txBody>
      </p:sp>
      <p:pic>
        <p:nvPicPr>
          <p:cNvPr id="128" name="Google Shape;128;g11b5552fcb3_0_291"/>
          <p:cNvPicPr preferRelativeResize="0"/>
          <p:nvPr/>
        </p:nvPicPr>
        <p:blipFill rotWithShape="1">
          <a:blip r:embed="rId3">
            <a:alphaModFix/>
          </a:blip>
          <a:srcRect/>
          <a:stretch/>
        </p:blipFill>
        <p:spPr>
          <a:xfrm>
            <a:off x="3749408" y="393384"/>
            <a:ext cx="555571" cy="682606"/>
          </a:xfrm>
          <a:prstGeom prst="rect">
            <a:avLst/>
          </a:prstGeom>
          <a:noFill/>
          <a:ln>
            <a:noFill/>
          </a:ln>
        </p:spPr>
      </p:pic>
      <p:sp>
        <p:nvSpPr>
          <p:cNvPr id="129" name="Google Shape;129;g11b5552fcb3_0_291"/>
          <p:cNvSpPr txBox="1"/>
          <p:nvPr/>
        </p:nvSpPr>
        <p:spPr>
          <a:xfrm>
            <a:off x="4304979" y="469421"/>
            <a:ext cx="4563000" cy="10158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Est souvent automatique, et basée sur des raccourcis cognitifs communs.</a:t>
            </a:r>
            <a:endParaRPr/>
          </a:p>
          <a:p>
            <a:pPr marL="285750" marR="0" lvl="0" indent="-2857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Dépend de leur contexte mental, émotionnel et physique. </a:t>
            </a:r>
            <a:endParaRPr/>
          </a:p>
          <a:p>
            <a:pPr marL="285750" marR="0" lvl="0" indent="-2857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N'est pas toujours cohérent avec ses attitudes, ses croyances ou ses intentions.</a:t>
            </a:r>
            <a:endParaRPr/>
          </a:p>
        </p:txBody>
      </p:sp>
      <p:sp>
        <p:nvSpPr>
          <p:cNvPr id="130" name="Google Shape;130;g11b5552fcb3_0_291"/>
          <p:cNvSpPr txBox="1"/>
          <p:nvPr/>
        </p:nvSpPr>
        <p:spPr>
          <a:xfrm>
            <a:off x="4304979" y="1850030"/>
            <a:ext cx="4563000" cy="13236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Il s'agit souvent d'un changement subtil, mais calculé, d'un point de décision, d'un produit ou d'un processus.</a:t>
            </a:r>
            <a:endParaRPr/>
          </a:p>
          <a:p>
            <a:pPr marL="171450" marR="0" lvl="0" indent="-1714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Elle donne de meilleurs résultats lorsqu'elle est rigoureusement testée par rapport à d'autres solutions possibles et qu'elle fait l'objet d'itérations dans le cadre d'un processus scientifique.</a:t>
            </a:r>
            <a:endParaRPr/>
          </a:p>
          <a:p>
            <a:pPr marL="171450" marR="0" lvl="0" indent="-1714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N'est pas une solution miracle et n'est souvent « qu’un maillon de la chaîne » pour améliorer les résultats.</a:t>
            </a:r>
            <a:endParaRPr/>
          </a:p>
        </p:txBody>
      </p:sp>
      <p:sp>
        <p:nvSpPr>
          <p:cNvPr id="131" name="Google Shape;131;g11b5552fcb3_0_291"/>
          <p:cNvSpPr txBox="1"/>
          <p:nvPr/>
        </p:nvSpPr>
        <p:spPr>
          <a:xfrm>
            <a:off x="4304978" y="3451685"/>
            <a:ext cx="4563000" cy="16317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Lorsque vous essayez de modifier une action observable et mesurable.</a:t>
            </a:r>
            <a:endParaRPr/>
          </a:p>
          <a:p>
            <a:pPr marL="171450" marR="0" lvl="0" indent="-1714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Lorsque vous avez des points de contact (c'est-à-dire des interactions via un formulaire, un e-mail, un kiosque de service) avec un grand nombre de personnes (potentiellement des milliers).</a:t>
            </a:r>
            <a:endParaRPr/>
          </a:p>
          <a:p>
            <a:pPr marL="171450" marR="0" lvl="0" indent="-171450" algn="l" rtl="0">
              <a:lnSpc>
                <a:spcPct val="100000"/>
              </a:lnSpc>
              <a:spcBef>
                <a:spcPts val="600"/>
              </a:spcBef>
              <a:spcAft>
                <a:spcPts val="0"/>
              </a:spcAft>
              <a:buClr>
                <a:srgbClr val="3F3F3F"/>
              </a:buClr>
              <a:buSzPts val="1000"/>
              <a:buFont typeface="Arial"/>
              <a:buChar char="•"/>
            </a:pPr>
            <a:r>
              <a:rPr lang="en-CA" sz="1000" b="0" i="0" u="none" strike="noStrike" cap="none">
                <a:solidFill>
                  <a:schemeClr val="dk1"/>
                </a:solidFill>
                <a:latin typeface="Montserrat"/>
                <a:ea typeface="Montserrat"/>
                <a:cs typeface="Montserrat"/>
                <a:sym typeface="Montserrat"/>
              </a:rPr>
              <a:t>Lorsqu'il n'y a pas de solution exceptionnelle qui fonctionnerait mieux qu’un petit coup de coudre - et vous n'avez pas besoin de le tester pour le savoir!</a:t>
            </a:r>
            <a:endParaRPr/>
          </a:p>
        </p:txBody>
      </p:sp>
      <p:pic>
        <p:nvPicPr>
          <p:cNvPr id="132" name="Google Shape;132;g11b5552fcb3_0_291"/>
          <p:cNvPicPr preferRelativeResize="0"/>
          <p:nvPr/>
        </p:nvPicPr>
        <p:blipFill rotWithShape="1">
          <a:blip r:embed="rId4">
            <a:alphaModFix/>
          </a:blip>
          <a:srcRect/>
          <a:stretch/>
        </p:blipFill>
        <p:spPr>
          <a:xfrm>
            <a:off x="3682784" y="1571814"/>
            <a:ext cx="711964" cy="695461"/>
          </a:xfrm>
          <a:prstGeom prst="rect">
            <a:avLst/>
          </a:prstGeom>
          <a:noFill/>
          <a:ln>
            <a:noFill/>
          </a:ln>
        </p:spPr>
      </p:pic>
      <p:pic>
        <p:nvPicPr>
          <p:cNvPr id="133" name="Google Shape;133;g11b5552fcb3_0_291" descr="Nudge Icon - Download Nudge Icon 1914992 | Noun Project"/>
          <p:cNvPicPr preferRelativeResize="0"/>
          <p:nvPr/>
        </p:nvPicPr>
        <p:blipFill rotWithShape="1">
          <a:blip r:embed="rId5">
            <a:alphaModFix/>
          </a:blip>
          <a:srcRect/>
          <a:stretch/>
        </p:blipFill>
        <p:spPr>
          <a:xfrm>
            <a:off x="3543953" y="3114221"/>
            <a:ext cx="829875" cy="829875"/>
          </a:xfrm>
          <a:prstGeom prst="rect">
            <a:avLst/>
          </a:prstGeom>
          <a:noFill/>
          <a:ln>
            <a:noFill/>
          </a:ln>
        </p:spPr>
      </p:pic>
      <p:sp>
        <p:nvSpPr>
          <p:cNvPr id="134" name="Google Shape;134;g11b5552fcb3_0_291"/>
          <p:cNvSpPr txBox="1"/>
          <p:nvPr/>
        </p:nvSpPr>
        <p:spPr>
          <a:xfrm>
            <a:off x="-29051" y="4830313"/>
            <a:ext cx="4172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050" b="0" i="0" u="sng" strike="noStrike" cap="none">
                <a:solidFill>
                  <a:srgbClr val="000000"/>
                </a:solidFill>
                <a:latin typeface="Montserrat"/>
                <a:ea typeface="Montserrat"/>
                <a:cs typeface="Montserrat"/>
                <a:sym typeface="Montserrat"/>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 real life example of an in-effective Nudge </a:t>
            </a:r>
            <a:r>
              <a:rPr lang="en-CA" sz="1050" b="0" i="0" u="none" strike="noStrike" cap="none">
                <a:solidFill>
                  <a:srgbClr val="000000"/>
                </a:solidFill>
                <a:latin typeface="Montserrat"/>
                <a:ea typeface="Montserrat"/>
                <a:cs typeface="Montserrat"/>
                <a:sym typeface="Montserrat"/>
              </a:rPr>
              <a:t>in government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1b5552fcb3_0_368"/>
          <p:cNvSpPr txBox="1">
            <a:spLocks noGrp="1"/>
          </p:cNvSpPr>
          <p:nvPr>
            <p:ph type="body" idx="1"/>
          </p:nvPr>
        </p:nvSpPr>
        <p:spPr>
          <a:xfrm>
            <a:off x="325464" y="872965"/>
            <a:ext cx="5207400" cy="41484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100"/>
              <a:t>La formation peut contribuer à la sensibilisation, mais il n'existe aucune </a:t>
            </a:r>
            <a:r>
              <a:rPr lang="en-CA" sz="1100" u="sng">
                <a:solidFill>
                  <a:schemeClr val="hlink"/>
                </a:solidFill>
                <a:hlinkClick r:id="rId3"/>
              </a:rPr>
              <a:t>preuve concluante </a:t>
            </a:r>
            <a:r>
              <a:rPr lang="en-CA" sz="1100"/>
              <a:t>qu'elle modifie durablement les attitudes.</a:t>
            </a:r>
            <a:endParaRPr/>
          </a:p>
          <a:p>
            <a:pPr marL="88900" lvl="0" indent="0" algn="l" rtl="0">
              <a:lnSpc>
                <a:spcPct val="115000"/>
              </a:lnSpc>
              <a:spcBef>
                <a:spcPts val="600"/>
              </a:spcBef>
              <a:spcAft>
                <a:spcPts val="0"/>
              </a:spcAft>
              <a:buSzPts val="2200"/>
              <a:buNone/>
            </a:pPr>
            <a:r>
              <a:rPr lang="en-CA" sz="1100" b="1">
                <a:solidFill>
                  <a:schemeClr val="dk1"/>
                </a:solidFill>
              </a:rPr>
              <a:t>LA FORMATION SUR LES PRÉJUGÉS INCONSCIENTS NE PEUT PAS FONCTIONNER PARCE QU'ELLE...</a:t>
            </a:r>
            <a:endParaRPr/>
          </a:p>
          <a:p>
            <a:pPr marL="317500" lvl="0" indent="-228600" algn="l" rtl="0">
              <a:lnSpc>
                <a:spcPct val="115000"/>
              </a:lnSpc>
              <a:spcBef>
                <a:spcPts val="600"/>
              </a:spcBef>
              <a:spcAft>
                <a:spcPts val="0"/>
              </a:spcAft>
              <a:buSzPts val="1050"/>
              <a:buFont typeface="Arial"/>
              <a:buAutoNum type="arabicPeriod"/>
            </a:pPr>
            <a:r>
              <a:rPr lang="en-CA" sz="1050" b="1"/>
              <a:t>Peut activer les stéréotypes après la formation. </a:t>
            </a:r>
            <a:r>
              <a:rPr lang="en-CA" sz="1050"/>
              <a:t>Cela peut se produire lorsqu'on nous demande d'essayer de supprimer nos propres stéréotypes, ou de les confronter;</a:t>
            </a:r>
            <a:endParaRPr/>
          </a:p>
          <a:p>
            <a:pPr marL="317500" lvl="0" indent="-228600" algn="l" rtl="0">
              <a:lnSpc>
                <a:spcPct val="115000"/>
              </a:lnSpc>
              <a:spcBef>
                <a:spcPts val="600"/>
              </a:spcBef>
              <a:spcAft>
                <a:spcPts val="0"/>
              </a:spcAft>
              <a:buSzPts val="1050"/>
              <a:buFont typeface="Arial"/>
              <a:buAutoNum type="arabicPeriod"/>
            </a:pPr>
            <a:r>
              <a:rPr lang="en-CA" sz="1050" b="1"/>
              <a:t>Peut rendre les employés complaisants - </a:t>
            </a:r>
            <a:r>
              <a:rPr lang="en-CA" sz="1050"/>
              <a:t>ce qui signifie qu'ils ne prennent pas la responsabilité de réduire la discrimination - croyance que le lieu de travail est déjà exempt de préjugés ; </a:t>
            </a:r>
            <a:endParaRPr/>
          </a:p>
          <a:p>
            <a:pPr marL="317500" lvl="0" indent="-228600" algn="l" rtl="0">
              <a:lnSpc>
                <a:spcPct val="115000"/>
              </a:lnSpc>
              <a:spcBef>
                <a:spcPts val="600"/>
              </a:spcBef>
              <a:spcAft>
                <a:spcPts val="0"/>
              </a:spcAft>
              <a:buSzPts val="1050"/>
              <a:buFont typeface="Arial"/>
              <a:buAutoNum type="arabicPeriod"/>
            </a:pPr>
            <a:r>
              <a:rPr lang="en-CA" sz="1050" b="1"/>
              <a:t>Peut avoir un effet de « permis moral » </a:t>
            </a:r>
            <a:r>
              <a:rPr lang="en-CA" sz="1050"/>
              <a:t>: quelqu'un qui participe à une formation (ce qui est « bon » pour la diversité) se sent plus libre de prendre une décision qui n'améliore pas la diversité (par exemple, embaucher un candidat ayant un profil similaire à celui de l'équipe existante), car son sentiment de vertu pour avoir participé à la formation contredit les efforts pour détecter les préjugés persistants;</a:t>
            </a:r>
            <a:endParaRPr/>
          </a:p>
          <a:p>
            <a:pPr marL="317500" lvl="0" indent="-228600" algn="l" rtl="0">
              <a:lnSpc>
                <a:spcPct val="115000"/>
              </a:lnSpc>
              <a:spcBef>
                <a:spcPts val="600"/>
              </a:spcBef>
              <a:spcAft>
                <a:spcPts val="0"/>
              </a:spcAft>
              <a:buSzPts val="1050"/>
              <a:buFont typeface="Arial"/>
              <a:buAutoNum type="arabicPeriod"/>
            </a:pPr>
            <a:r>
              <a:rPr lang="en-CA" sz="1050" b="1"/>
              <a:t>Les personnes peuvent réagir négativement aux efforts visant à contrôler leurs opinions personnelles</a:t>
            </a:r>
            <a:r>
              <a:rPr lang="en-CA" sz="1050"/>
              <a:t> et peuvent donc être particulièrement résistantes si les formations sur les préjugés inconscients sont rendus obligatoires, car elles peuvent se sentir sans pouvoir ;</a:t>
            </a:r>
            <a:endParaRPr/>
          </a:p>
          <a:p>
            <a:pPr marL="317500" lvl="0" indent="-88900" algn="l" rtl="0">
              <a:lnSpc>
                <a:spcPct val="115000"/>
              </a:lnSpc>
              <a:spcBef>
                <a:spcPts val="600"/>
              </a:spcBef>
              <a:spcAft>
                <a:spcPts val="0"/>
              </a:spcAft>
              <a:buSzPts val="2200"/>
              <a:buFont typeface="Arial"/>
              <a:buNone/>
            </a:pPr>
            <a:endParaRPr sz="1100" b="1"/>
          </a:p>
        </p:txBody>
      </p:sp>
      <p:sp>
        <p:nvSpPr>
          <p:cNvPr id="140" name="Google Shape;140;g11b5552fcb3_0_368"/>
          <p:cNvSpPr txBox="1">
            <a:spLocks noGrp="1"/>
          </p:cNvSpPr>
          <p:nvPr>
            <p:ph type="title" idx="4294967295"/>
          </p:nvPr>
        </p:nvSpPr>
        <p:spPr>
          <a:xfrm>
            <a:off x="325464" y="149119"/>
            <a:ext cx="9306600" cy="72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FFFFFF"/>
              </a:buClr>
              <a:buSzPts val="2600"/>
              <a:buFont typeface="Montserrat ExtraBold"/>
              <a:buNone/>
            </a:pPr>
            <a:r>
              <a:rPr lang="en-CA">
                <a:solidFill>
                  <a:schemeClr val="dk1"/>
                </a:solidFill>
              </a:rPr>
              <a:t>Pourquoi la formation à la diversité SEULE ne fonctionne pas</a:t>
            </a:r>
            <a:endParaRPr/>
          </a:p>
        </p:txBody>
      </p:sp>
      <p:sp>
        <p:nvSpPr>
          <p:cNvPr id="141" name="Google Shape;141;g11b5552fcb3_0_368"/>
          <p:cNvSpPr/>
          <p:nvPr/>
        </p:nvSpPr>
        <p:spPr>
          <a:xfrm>
            <a:off x="5759775" y="4793042"/>
            <a:ext cx="35112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1000" b="0" i="0" u="none" strike="noStrike" cap="none">
                <a:solidFill>
                  <a:srgbClr val="000000"/>
                </a:solidFill>
                <a:latin typeface="Arial"/>
                <a:ea typeface="Arial"/>
                <a:cs typeface="Arial"/>
                <a:sym typeface="Arial"/>
              </a:rPr>
              <a:t>Source: </a:t>
            </a:r>
            <a:r>
              <a:rPr lang="en-CA" sz="1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BIT Unconscious bias and diversity training 2020</a:t>
            </a:r>
            <a:endParaRPr sz="1000" b="0" i="0" u="none" strike="noStrike" cap="none">
              <a:solidFill>
                <a:srgbClr val="000000"/>
              </a:solidFill>
              <a:latin typeface="Arial"/>
              <a:ea typeface="Arial"/>
              <a:cs typeface="Arial"/>
              <a:sym typeface="Arial"/>
            </a:endParaRPr>
          </a:p>
        </p:txBody>
      </p:sp>
      <p:sp>
        <p:nvSpPr>
          <p:cNvPr id="142" name="Google Shape;142;g11b5552fcb3_0_368"/>
          <p:cNvSpPr/>
          <p:nvPr/>
        </p:nvSpPr>
        <p:spPr>
          <a:xfrm>
            <a:off x="5962973" y="2299832"/>
            <a:ext cx="3239100" cy="2169900"/>
          </a:xfrm>
          <a:prstGeom prst="rect">
            <a:avLst/>
          </a:prstGeom>
          <a:solidFill>
            <a:srgbClr val="00B0F0"/>
          </a:solidFill>
          <a:ln>
            <a:noFill/>
          </a:ln>
        </p:spPr>
        <p:txBody>
          <a:bodyPr spcFirstLastPara="1" wrap="square" lIns="91425" tIns="45700" rIns="91425" bIns="45700" anchor="t" anchorCtr="0">
            <a:noAutofit/>
          </a:bodyPr>
          <a:lstStyle/>
          <a:p>
            <a:pPr marL="88900" marR="0" lvl="0" indent="0" algn="l" rtl="0">
              <a:lnSpc>
                <a:spcPct val="100000"/>
              </a:lnSpc>
              <a:spcBef>
                <a:spcPts val="0"/>
              </a:spcBef>
              <a:spcAft>
                <a:spcPts val="0"/>
              </a:spcAft>
              <a:buClr>
                <a:srgbClr val="000000"/>
              </a:buClr>
              <a:buSzPts val="900"/>
              <a:buFont typeface="Arial"/>
              <a:buNone/>
            </a:pPr>
            <a:r>
              <a:rPr lang="en-CA" sz="900" b="0" i="1" u="none" strike="noStrike" cap="none">
                <a:solidFill>
                  <a:schemeClr val="lt1"/>
                </a:solidFill>
                <a:latin typeface="Montserrat"/>
                <a:ea typeface="Montserrat"/>
                <a:cs typeface="Montserrat"/>
                <a:sym typeface="Montserrat"/>
              </a:rPr>
              <a:t>"Beaucoup sont ressortis confus, en colère, ou avec plus d'animosité envers les différences. Sans suivi formel, les employés ont été laissés à eux-mêmes pour interpréter et intérioriser ce qu'ils avaient appris. Beaucoup ont interprété le principe de base de l'apprentissage comme la nécessité de marcher sur des œufs en présence de femmes et de minorités, en choisissant soigneusement ses mots pour ne pas les offenser. Certains ont supposé que cela signifiait que les hommes blancs étaient des méchants, d'autres ont supposé qu'ils allaient perdre leur emploi en faveur des minorités et des femmes, tandis que d'autres ont conclu que les femmes et les minorités étaient tout simplement trop sensibles."</a:t>
            </a:r>
            <a:endParaRPr/>
          </a:p>
        </p:txBody>
      </p:sp>
      <p:sp>
        <p:nvSpPr>
          <p:cNvPr id="143" name="Google Shape;143;g11b5552fcb3_0_368"/>
          <p:cNvSpPr/>
          <p:nvPr/>
        </p:nvSpPr>
        <p:spPr>
          <a:xfrm>
            <a:off x="5992032" y="822285"/>
            <a:ext cx="3180900" cy="1400400"/>
          </a:xfrm>
          <a:prstGeom prst="rect">
            <a:avLst/>
          </a:prstGeom>
          <a:noFill/>
          <a:ln w="57150"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88900" marR="0" lvl="0" indent="0" algn="l" rtl="0">
              <a:lnSpc>
                <a:spcPct val="100000"/>
              </a:lnSpc>
              <a:spcBef>
                <a:spcPts val="0"/>
              </a:spcBef>
              <a:spcAft>
                <a:spcPts val="0"/>
              </a:spcAft>
              <a:buClr>
                <a:srgbClr val="000000"/>
              </a:buClr>
              <a:buSzPts val="1100"/>
              <a:buFont typeface="Arial"/>
              <a:buNone/>
            </a:pPr>
            <a:r>
              <a:rPr lang="en-CA" sz="1100" b="1" i="0" u="none" strike="noStrike" cap="none">
                <a:solidFill>
                  <a:srgbClr val="00B0F0"/>
                </a:solidFill>
                <a:latin typeface="Montserrat"/>
                <a:ea typeface="Montserrat"/>
                <a:cs typeface="Montserrat"/>
                <a:sym typeface="Montserrat"/>
              </a:rPr>
              <a:t>Étude: Examen de la formation à la diversité en entreprise 1964-2008</a:t>
            </a:r>
            <a:endParaRPr/>
          </a:p>
          <a:p>
            <a:pPr marL="228600" marR="0" lvl="0" indent="-228600" algn="l" rtl="0">
              <a:lnSpc>
                <a:spcPct val="100000"/>
              </a:lnSpc>
              <a:spcBef>
                <a:spcPts val="0"/>
              </a:spcBef>
              <a:spcAft>
                <a:spcPts val="0"/>
              </a:spcAft>
              <a:buClr>
                <a:srgbClr val="000000"/>
              </a:buClr>
              <a:buSzPts val="900"/>
              <a:buFont typeface="Arial"/>
              <a:buAutoNum type="arabicPeriod"/>
            </a:pPr>
            <a:r>
              <a:rPr lang="en-CA" sz="900" b="0" i="0" u="none" strike="noStrike" cap="none">
                <a:solidFill>
                  <a:srgbClr val="000000"/>
                </a:solidFill>
                <a:latin typeface="Montserrat"/>
                <a:ea typeface="Montserrat"/>
                <a:cs typeface="Montserrat"/>
                <a:sym typeface="Montserrat"/>
              </a:rPr>
              <a:t>La formation est considérée comme un exercice de boîte à cocher; elle est souvent évaluée sur la base du nombre de personnes formées par rapport à l'efficacité de la formation. </a:t>
            </a:r>
            <a:endParaRPr/>
          </a:p>
          <a:p>
            <a:pPr marL="228600" marR="0" lvl="0" indent="-228600" algn="l" rtl="0">
              <a:lnSpc>
                <a:spcPct val="100000"/>
              </a:lnSpc>
              <a:spcBef>
                <a:spcPts val="0"/>
              </a:spcBef>
              <a:spcAft>
                <a:spcPts val="0"/>
              </a:spcAft>
              <a:buClr>
                <a:srgbClr val="000000"/>
              </a:buClr>
              <a:buSzPts val="900"/>
              <a:buFont typeface="Arial"/>
              <a:buAutoNum type="arabicPeriod"/>
            </a:pPr>
            <a:r>
              <a:rPr lang="en-CA" sz="900" b="0" i="0" u="none" strike="noStrike" cap="none">
                <a:solidFill>
                  <a:srgbClr val="000000"/>
                </a:solidFill>
                <a:latin typeface="Montserrat"/>
                <a:ea typeface="Montserrat"/>
                <a:cs typeface="Montserrat"/>
                <a:sym typeface="Montserrat"/>
              </a:rPr>
              <a:t>Laisse les participants sans outils pour changer de comportement et génère des réactions négatives et l'activation de stéréotypes.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1b5552fcb3_0_438"/>
          <p:cNvSpPr txBox="1">
            <a:spLocks noGrp="1"/>
          </p:cNvSpPr>
          <p:nvPr>
            <p:ph type="body" idx="1"/>
          </p:nvPr>
        </p:nvSpPr>
        <p:spPr>
          <a:xfrm>
            <a:off x="4435203" y="523201"/>
            <a:ext cx="4708800" cy="2847900"/>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600"/>
              </a:spcBef>
              <a:spcAft>
                <a:spcPts val="0"/>
              </a:spcAft>
              <a:buSzPts val="2200"/>
              <a:buNone/>
            </a:pPr>
            <a:r>
              <a:rPr lang="en-CA" sz="1600" b="1">
                <a:solidFill>
                  <a:srgbClr val="2B608B"/>
                </a:solidFill>
              </a:rPr>
              <a:t>BIT + Bureau de l'égalité du gouvernement Expérience sur les hommes qui prendre le congé parental </a:t>
            </a:r>
            <a:r>
              <a:rPr lang="en-CA" sz="1800" b="1">
                <a:solidFill>
                  <a:srgbClr val="1C405D"/>
                </a:solidFill>
              </a:rPr>
              <a:t>- </a:t>
            </a:r>
            <a:r>
              <a:rPr lang="en-CA" sz="1400" u="sng">
                <a:solidFill>
                  <a:srgbClr val="1C405D"/>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BIT Team</a:t>
            </a:r>
            <a:endParaRPr sz="1400">
              <a:solidFill>
                <a:srgbClr val="1C405D"/>
              </a:solidFill>
            </a:endParaRPr>
          </a:p>
          <a:p>
            <a:pPr marL="88900" lvl="0" indent="0" algn="l" rtl="0">
              <a:lnSpc>
                <a:spcPct val="115000"/>
              </a:lnSpc>
              <a:spcBef>
                <a:spcPts val="600"/>
              </a:spcBef>
              <a:spcAft>
                <a:spcPts val="0"/>
              </a:spcAft>
              <a:buSzPts val="2200"/>
              <a:buNone/>
            </a:pPr>
            <a:r>
              <a:rPr lang="en-CA" sz="1200">
                <a:solidFill>
                  <a:schemeClr val="dk2"/>
                </a:solidFill>
              </a:rPr>
              <a:t>Au Royaume-Uni, les femmes s'occupent </a:t>
            </a:r>
            <a:r>
              <a:rPr lang="en-CA" sz="1200" b="1">
                <a:solidFill>
                  <a:schemeClr val="dk2"/>
                </a:solidFill>
                <a:latin typeface="Montserrat"/>
                <a:ea typeface="Montserrat"/>
                <a:cs typeface="Montserrat"/>
                <a:sym typeface="Montserrat"/>
              </a:rPr>
              <a:t>2x</a:t>
            </a:r>
            <a:r>
              <a:rPr lang="en-CA" sz="1200">
                <a:solidFill>
                  <a:schemeClr val="dk2"/>
                </a:solidFill>
              </a:rPr>
              <a:t> plus des enfants que les hommes </a:t>
            </a:r>
            <a:r>
              <a:rPr lang="en-CA" sz="1200" b="1">
                <a:solidFill>
                  <a:schemeClr val="dk2"/>
                </a:solidFill>
                <a:latin typeface="Montserrat"/>
                <a:ea typeface="Montserrat"/>
                <a:cs typeface="Montserrat"/>
                <a:sym typeface="Montserrat"/>
              </a:rPr>
              <a:t>(4,5 heures par semaine contre &gt; 2 heures pour les hommes)</a:t>
            </a:r>
            <a:r>
              <a:rPr lang="en-CA" sz="1200">
                <a:solidFill>
                  <a:schemeClr val="dk2"/>
                </a:solidFill>
              </a:rPr>
              <a:t> et sont payées 18% de moins que les hommes.</a:t>
            </a:r>
            <a:endParaRPr/>
          </a:p>
          <a:p>
            <a:pPr marL="88900" lvl="0" indent="0" algn="l" rtl="0">
              <a:lnSpc>
                <a:spcPct val="115000"/>
              </a:lnSpc>
              <a:spcBef>
                <a:spcPts val="600"/>
              </a:spcBef>
              <a:spcAft>
                <a:spcPts val="0"/>
              </a:spcAft>
              <a:buSzPts val="2200"/>
              <a:buNone/>
            </a:pPr>
            <a:r>
              <a:rPr lang="en-CA" sz="1000" b="1">
                <a:solidFill>
                  <a:schemeClr val="dk2"/>
                </a:solidFill>
                <a:latin typeface="Montserrat"/>
                <a:ea typeface="Montserrat"/>
                <a:cs typeface="Montserrat"/>
                <a:sym typeface="Montserrat"/>
              </a:rPr>
              <a:t>Essai 1:</a:t>
            </a:r>
            <a:r>
              <a:rPr lang="en-CA" sz="1000" b="1">
                <a:solidFill>
                  <a:schemeClr val="dk2"/>
                </a:solidFill>
              </a:rPr>
              <a:t> 1600 hommes ont reçu des messages tels que l'indication du coût pour les mères ou l'accent mis sur un modèle de rôle positif. Cela n'a pas augmenté l'engagement des pères ni leurs intentions déclarées de prendre un congé parental partagé et de travailler de manière flexible.</a:t>
            </a:r>
            <a:endParaRPr sz="2000"/>
          </a:p>
          <a:p>
            <a:pPr marL="88900" lvl="0" indent="0" algn="l" rtl="0">
              <a:lnSpc>
                <a:spcPct val="115000"/>
              </a:lnSpc>
              <a:spcBef>
                <a:spcPts val="600"/>
              </a:spcBef>
              <a:spcAft>
                <a:spcPts val="0"/>
              </a:spcAft>
              <a:buSzPts val="2200"/>
              <a:buNone/>
            </a:pPr>
            <a:r>
              <a:rPr lang="en-CA" sz="1000" b="1">
                <a:solidFill>
                  <a:schemeClr val="dk2"/>
                </a:solidFill>
                <a:latin typeface="Montserrat"/>
                <a:ea typeface="Montserrat"/>
                <a:cs typeface="Montserrat"/>
                <a:sym typeface="Montserrat"/>
              </a:rPr>
              <a:t>Essai 2:</a:t>
            </a:r>
            <a:r>
              <a:rPr lang="en-CA" sz="1000" b="1">
                <a:solidFill>
                  <a:schemeClr val="dk2"/>
                </a:solidFill>
              </a:rPr>
              <a:t> Le message de contrôle, le message simplifié, le message simplifié + le message sur le droit (les hommes ont légalement le droit de prendre la SPL.) ont amélioré la compréhension du régime par les parents. Ils ont moins l'impression que cela leur demande beaucoup d'efforts.</a:t>
            </a:r>
            <a:endParaRPr sz="2000"/>
          </a:p>
          <a:p>
            <a:pPr marL="88900" lvl="0" indent="0" algn="l" rtl="0">
              <a:lnSpc>
                <a:spcPct val="115000"/>
              </a:lnSpc>
              <a:spcBef>
                <a:spcPts val="600"/>
              </a:spcBef>
              <a:spcAft>
                <a:spcPts val="0"/>
              </a:spcAft>
              <a:buSzPts val="2200"/>
              <a:buNone/>
            </a:pPr>
            <a:r>
              <a:rPr lang="en-CA" sz="1200" b="1">
                <a:solidFill>
                  <a:srgbClr val="00B0F0"/>
                </a:solidFill>
              </a:rPr>
              <a:t>Le congé parental partagé est un droit plutôt qu'une question de discrétion de la part des employeurs, ce qui peut aider davantage d'hommes à y avoir accès..</a:t>
            </a:r>
            <a:endParaRPr/>
          </a:p>
        </p:txBody>
      </p:sp>
      <p:sp>
        <p:nvSpPr>
          <p:cNvPr id="149" name="Google Shape;149;g11b5552fcb3_0_438"/>
          <p:cNvSpPr txBox="1">
            <a:spLocks noGrp="1"/>
          </p:cNvSpPr>
          <p:nvPr>
            <p:ph type="title" idx="4294967295"/>
          </p:nvPr>
        </p:nvSpPr>
        <p:spPr>
          <a:xfrm>
            <a:off x="284113" y="-104175"/>
            <a:ext cx="9054600" cy="833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FFFFFF"/>
              </a:buClr>
              <a:buSzPts val="2600"/>
              <a:buFont typeface="Montserrat ExtraBold"/>
              <a:buNone/>
            </a:pPr>
            <a:r>
              <a:rPr lang="en-CA" sz="2000">
                <a:solidFill>
                  <a:schemeClr val="dk1"/>
                </a:solidFill>
              </a:rPr>
              <a:t>Étude de cas n° 1: « les coups de coudres » comportementaux peuvent améliorer l'EDI</a:t>
            </a:r>
            <a:endParaRPr sz="2000">
              <a:solidFill>
                <a:schemeClr val="dk1"/>
              </a:solidFill>
            </a:endParaRPr>
          </a:p>
        </p:txBody>
      </p:sp>
      <p:pic>
        <p:nvPicPr>
          <p:cNvPr id="150" name="Google Shape;150;g11b5552fcb3_0_438"/>
          <p:cNvPicPr preferRelativeResize="0"/>
          <p:nvPr/>
        </p:nvPicPr>
        <p:blipFill rotWithShape="1">
          <a:blip r:embed="rId4">
            <a:alphaModFix/>
          </a:blip>
          <a:srcRect r="12518" b="6252"/>
          <a:stretch/>
        </p:blipFill>
        <p:spPr>
          <a:xfrm>
            <a:off x="284113" y="1633932"/>
            <a:ext cx="3970046" cy="23250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1b5552fcb3_0_506"/>
          <p:cNvSpPr txBox="1">
            <a:spLocks noGrp="1"/>
          </p:cNvSpPr>
          <p:nvPr>
            <p:ph type="title" idx="4294967295"/>
          </p:nvPr>
        </p:nvSpPr>
        <p:spPr>
          <a:xfrm>
            <a:off x="284113" y="0"/>
            <a:ext cx="9054600" cy="833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FFFFFF"/>
              </a:buClr>
              <a:buSzPts val="2600"/>
              <a:buFont typeface="Montserrat ExtraBold"/>
              <a:buNone/>
            </a:pPr>
            <a:r>
              <a:rPr lang="en-CA" sz="2000">
                <a:solidFill>
                  <a:schemeClr val="dk1"/>
                </a:solidFill>
              </a:rPr>
              <a:t>Études de cas 2 et 3: les « coups de coudres » fondés sur le comportement peuvent améliorer l'EDI</a:t>
            </a:r>
            <a:endParaRPr>
              <a:solidFill>
                <a:schemeClr val="dk1"/>
              </a:solidFill>
            </a:endParaRPr>
          </a:p>
        </p:txBody>
      </p:sp>
      <p:sp>
        <p:nvSpPr>
          <p:cNvPr id="156" name="Google Shape;156;g11b5552fcb3_0_506"/>
          <p:cNvSpPr txBox="1"/>
          <p:nvPr/>
        </p:nvSpPr>
        <p:spPr>
          <a:xfrm>
            <a:off x="128699" y="3236373"/>
            <a:ext cx="6250800" cy="232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300" b="1">
                <a:solidFill>
                  <a:srgbClr val="2B608B"/>
                </a:solidFill>
                <a:latin typeface="Montserrat"/>
                <a:ea typeface="Montserrat"/>
                <a:cs typeface="Montserrat"/>
                <a:sym typeface="Montserrat"/>
              </a:rPr>
              <a:t>Les évaluations conjointes augmentent la probabilité que les femmes soient promues - </a:t>
            </a:r>
            <a:r>
              <a:rPr lang="en-CA" sz="900" b="0" i="0" u="sng" strike="noStrike" cap="none">
                <a:solidFill>
                  <a:srgbClr val="2B608B"/>
                </a:solid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Harvard </a:t>
            </a:r>
            <a:endParaRPr sz="900" b="0" i="0" u="none" strike="noStrike" cap="none">
              <a:solidFill>
                <a:srgbClr val="2B608B"/>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000" b="1" i="0" u="none" strike="noStrike" cap="none">
              <a:solidFill>
                <a:srgbClr val="2B608B"/>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CA" sz="900">
                <a:solidFill>
                  <a:schemeClr val="dk1"/>
                </a:solidFill>
                <a:latin typeface="Montserrat"/>
                <a:ea typeface="Montserrat"/>
                <a:cs typeface="Montserrat"/>
                <a:sym typeface="Montserrat"/>
              </a:rPr>
              <a:t>Le « coup de coudre » d'évaluation consistant à effectuer des évaluations conjointes plutôt que des évaluations séparées qui augmente les scores des femmes pour les évaluations mathématiques et verbales. </a:t>
            </a:r>
            <a:endParaRPr sz="1300"/>
          </a:p>
          <a:p>
            <a:pPr marL="0" marR="0" lvl="0" indent="0" algn="l" rtl="0">
              <a:lnSpc>
                <a:spcPct val="100000"/>
              </a:lnSpc>
              <a:spcBef>
                <a:spcPts val="0"/>
              </a:spcBef>
              <a:spcAft>
                <a:spcPts val="0"/>
              </a:spcAft>
              <a:buNone/>
            </a:pPr>
            <a:endParaRPr sz="95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CA" sz="850">
                <a:solidFill>
                  <a:schemeClr val="dk1"/>
                </a:solidFill>
                <a:latin typeface="Montserrat"/>
                <a:ea typeface="Montserrat"/>
                <a:cs typeface="Montserrat"/>
                <a:sym typeface="Montserrat"/>
              </a:rPr>
              <a:t>80 participants </a:t>
            </a:r>
            <a:r>
              <a:rPr lang="en-CA" sz="900">
                <a:solidFill>
                  <a:schemeClr val="dk1"/>
                </a:solidFill>
                <a:latin typeface="Montserrat"/>
                <a:ea typeface="Montserrat"/>
                <a:cs typeface="Montserrat"/>
                <a:sym typeface="Montserrat"/>
              </a:rPr>
              <a:t>« </a:t>
            </a:r>
            <a:r>
              <a:rPr lang="en-CA" sz="850">
                <a:solidFill>
                  <a:schemeClr val="dk1"/>
                </a:solidFill>
                <a:latin typeface="Montserrat"/>
                <a:ea typeface="Montserrat"/>
                <a:cs typeface="Montserrat"/>
                <a:sym typeface="Montserrat"/>
              </a:rPr>
              <a:t>employés</a:t>
            </a:r>
            <a:r>
              <a:rPr lang="en-CA" sz="900">
                <a:solidFill>
                  <a:schemeClr val="dk1"/>
                </a:solidFill>
                <a:latin typeface="Montserrat"/>
                <a:ea typeface="Montserrat"/>
                <a:cs typeface="Montserrat"/>
                <a:sym typeface="Montserrat"/>
              </a:rPr>
              <a:t> »</a:t>
            </a:r>
            <a:r>
              <a:rPr lang="en-CA" sz="850">
                <a:solidFill>
                  <a:schemeClr val="dk1"/>
                </a:solidFill>
                <a:latin typeface="Montserrat"/>
                <a:ea typeface="Montserrat"/>
                <a:cs typeface="Montserrat"/>
                <a:sym typeface="Montserrat"/>
              </a:rPr>
              <a:t> jugés par 180 participants </a:t>
            </a:r>
            <a:r>
              <a:rPr lang="en-CA" sz="900">
                <a:solidFill>
                  <a:schemeClr val="dk1"/>
                </a:solidFill>
                <a:latin typeface="Montserrat"/>
                <a:ea typeface="Montserrat"/>
                <a:cs typeface="Montserrat"/>
                <a:sym typeface="Montserrat"/>
              </a:rPr>
              <a:t>« </a:t>
            </a:r>
            <a:r>
              <a:rPr lang="en-CA" sz="850">
                <a:solidFill>
                  <a:schemeClr val="dk1"/>
                </a:solidFill>
                <a:latin typeface="Montserrat"/>
                <a:ea typeface="Montserrat"/>
                <a:cs typeface="Montserrat"/>
                <a:sym typeface="Montserrat"/>
              </a:rPr>
              <a:t>employeurs </a:t>
            </a:r>
            <a:r>
              <a:rPr lang="en-CA" sz="900">
                <a:solidFill>
                  <a:schemeClr val="dk1"/>
                </a:solidFill>
                <a:latin typeface="Montserrat"/>
                <a:ea typeface="Montserrat"/>
                <a:cs typeface="Montserrat"/>
                <a:sym typeface="Montserrat"/>
              </a:rPr>
              <a:t>»</a:t>
            </a:r>
            <a:r>
              <a:rPr lang="en-CA" sz="850">
                <a:solidFill>
                  <a:schemeClr val="dk1"/>
                </a:solidFill>
                <a:latin typeface="Montserrat"/>
                <a:ea typeface="Montserrat"/>
                <a:cs typeface="Montserrat"/>
                <a:sym typeface="Montserrat"/>
              </a:rPr>
              <a:t> pour être payés en fonction des performances de l'employé ou retourner dans la réserve et accepter un employé attribué au hasard.</a:t>
            </a:r>
            <a:endParaRPr sz="85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85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CA" sz="850">
                <a:solidFill>
                  <a:schemeClr val="dk1"/>
                </a:solidFill>
                <a:latin typeface="Montserrat"/>
                <a:ea typeface="Montserrat"/>
                <a:cs typeface="Montserrat"/>
                <a:sym typeface="Montserrat"/>
              </a:rPr>
              <a:t>Les évaluations conjointes font appel au système 2 (pensée critique) plutôt qu'au système 1 (pensée automatique), ce qui permet de contourner les préjugés sexistes.</a:t>
            </a:r>
            <a:endParaRPr sz="85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85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0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100" b="0" i="0" u="none" strike="noStrike" cap="none">
              <a:solidFill>
                <a:schemeClr val="dk1"/>
              </a:solidFill>
              <a:latin typeface="Montserrat"/>
              <a:ea typeface="Montserrat"/>
              <a:cs typeface="Montserrat"/>
              <a:sym typeface="Montserrat"/>
            </a:endParaRPr>
          </a:p>
        </p:txBody>
      </p:sp>
      <p:sp>
        <p:nvSpPr>
          <p:cNvPr id="157" name="Google Shape;157;g11b5552fcb3_0_506"/>
          <p:cNvSpPr txBox="1"/>
          <p:nvPr/>
        </p:nvSpPr>
        <p:spPr>
          <a:xfrm>
            <a:off x="2981414" y="792097"/>
            <a:ext cx="6460800" cy="271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b="1">
                <a:solidFill>
                  <a:srgbClr val="2B608B"/>
                </a:solidFill>
                <a:latin typeface="Montserrat"/>
                <a:ea typeface="Montserrat"/>
                <a:cs typeface="Montserrat"/>
                <a:sym typeface="Montserrat"/>
              </a:rPr>
              <a:t>Un « coup de coudre » de LinkedIn augmente le nombre de candidatures féminines</a:t>
            </a:r>
            <a:r>
              <a:rPr lang="en-CA" sz="1400" b="1" i="0" u="none" strike="noStrike" cap="none">
                <a:solidFill>
                  <a:srgbClr val="2B608B"/>
                </a:solidFill>
                <a:latin typeface="Montserrat"/>
                <a:ea typeface="Montserrat"/>
                <a:cs typeface="Montserrat"/>
                <a:sym typeface="Montserrat"/>
              </a:rPr>
              <a:t> </a:t>
            </a:r>
            <a:r>
              <a:rPr lang="en-CA" sz="1200" b="1" i="0" u="none" strike="noStrike" cap="none">
                <a:solidFill>
                  <a:srgbClr val="2B608B"/>
                </a:solidFill>
                <a:latin typeface="Montserrat"/>
                <a:ea typeface="Montserrat"/>
                <a:cs typeface="Montserrat"/>
                <a:sym typeface="Montserrat"/>
              </a:rPr>
              <a:t>- </a:t>
            </a:r>
            <a:r>
              <a:rPr lang="en-CA" sz="1050" b="0" i="0" u="sng" strike="noStrike" cap="none">
                <a:solidFill>
                  <a:srgbClr val="000000"/>
                </a:solid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Tufts University </a:t>
            </a:r>
            <a:endParaRPr sz="105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CA" sz="1050" b="0" i="0" u="none" strike="noStrike" cap="none">
                <a:solidFill>
                  <a:srgbClr val="000000"/>
                </a:solidFill>
                <a:latin typeface="Montserrat"/>
                <a:ea typeface="Montserrat"/>
                <a:cs typeface="Montserrat"/>
                <a:sym typeface="Montserrat"/>
              </a:rPr>
              <a:t> </a:t>
            </a:r>
            <a:endParaRPr/>
          </a:p>
          <a:p>
            <a:pPr marL="0" marR="0" lvl="0" indent="0" algn="l" rtl="0">
              <a:lnSpc>
                <a:spcPct val="100000"/>
              </a:lnSpc>
              <a:spcBef>
                <a:spcPts val="0"/>
              </a:spcBef>
              <a:spcAft>
                <a:spcPts val="0"/>
              </a:spcAft>
              <a:buNone/>
            </a:pPr>
            <a:r>
              <a:rPr lang="en-CA" sz="1100">
                <a:latin typeface="Montserrat"/>
                <a:ea typeface="Montserrat"/>
                <a:cs typeface="Montserrat"/>
                <a:sym typeface="Montserrat"/>
              </a:rPr>
              <a:t>2,3 millions de demandeurs d'emploi ont consulté un total de 100 000 offres d'emploi émanant de 23 000 entreprises. </a:t>
            </a:r>
            <a:endParaRPr/>
          </a:p>
          <a:p>
            <a:pPr marL="0" marR="0" lvl="0" indent="0" algn="l" rtl="0">
              <a:lnSpc>
                <a:spcPct val="100000"/>
              </a:lnSpc>
              <a:spcBef>
                <a:spcPts val="0"/>
              </a:spcBef>
              <a:spcAft>
                <a:spcPts val="0"/>
              </a:spcAft>
              <a:buNone/>
            </a:pPr>
            <a:endParaRPr sz="11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CA" sz="1100" b="1">
                <a:solidFill>
                  <a:schemeClr val="dk1"/>
                </a:solidFill>
                <a:latin typeface="Montserrat"/>
                <a:ea typeface="Montserrat"/>
                <a:cs typeface="Montserrat"/>
                <a:sym typeface="Montserrat"/>
              </a:rPr>
              <a:t>Un « coup de coudre » qui montrant que le nombre actuel de candidats augmente la probabilité d'une demande de 1,9 à 3,6 %. </a:t>
            </a:r>
            <a:endParaRPr sz="1100" b="1">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SzPts val="1100"/>
              <a:buNone/>
            </a:pPr>
            <a:r>
              <a:rPr lang="en-CA" sz="1100" b="1">
                <a:solidFill>
                  <a:schemeClr val="dk1"/>
                </a:solidFill>
                <a:latin typeface="Montserrat"/>
                <a:ea typeface="Montserrat"/>
                <a:cs typeface="Montserrat"/>
                <a:sym typeface="Montserrat"/>
              </a:rPr>
              <a:t>1,9 à 3,6 % = 1 500 nouvelles demandes par jour.</a:t>
            </a:r>
            <a:endParaRPr sz="1100" b="1">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1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CA" sz="1100">
                <a:latin typeface="Montserrat"/>
                <a:ea typeface="Montserrat"/>
                <a:cs typeface="Montserrat"/>
                <a:sym typeface="Montserrat"/>
              </a:rPr>
              <a:t>Les femmes sont particulièrement plus susceptibles de postuler à des postes avec ce type de « coup de coudre ». # Le nombre de femmes qui ont postulé à des emplois et le nombre de femmes qui ont postulé à des </a:t>
            </a:r>
            <a:r>
              <a:rPr lang="en-CA" sz="1100">
                <a:solidFill>
                  <a:schemeClr val="dk1"/>
                </a:solidFill>
                <a:latin typeface="Montserrat"/>
                <a:ea typeface="Montserrat"/>
                <a:cs typeface="Montserrat"/>
                <a:sym typeface="Montserrat"/>
              </a:rPr>
              <a:t>« </a:t>
            </a:r>
            <a:r>
              <a:rPr lang="en-CA" sz="1100">
                <a:latin typeface="Montserrat"/>
                <a:ea typeface="Montserrat"/>
                <a:cs typeface="Montserrat"/>
                <a:sym typeface="Montserrat"/>
              </a:rPr>
              <a:t>emplois masculins</a:t>
            </a:r>
            <a:r>
              <a:rPr lang="en-CA" sz="1100">
                <a:solidFill>
                  <a:schemeClr val="dk1"/>
                </a:solidFill>
                <a:latin typeface="Montserrat"/>
                <a:ea typeface="Montserrat"/>
                <a:cs typeface="Montserrat"/>
                <a:sym typeface="Montserrat"/>
              </a:rPr>
              <a:t> »</a:t>
            </a:r>
            <a:r>
              <a:rPr lang="en-CA" sz="1100">
                <a:latin typeface="Montserrat"/>
                <a:ea typeface="Montserrat"/>
                <a:cs typeface="Montserrat"/>
                <a:sym typeface="Montserrat"/>
              </a:rPr>
              <a:t> ont augmenté. </a:t>
            </a:r>
            <a:endParaRPr sz="1100">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marR="0" lvl="0" indent="0" algn="l" rtl="0">
              <a:lnSpc>
                <a:spcPct val="100000"/>
              </a:lnSpc>
              <a:spcBef>
                <a:spcPts val="0"/>
              </a:spcBef>
              <a:spcAft>
                <a:spcPts val="0"/>
              </a:spcAft>
              <a:buNone/>
            </a:pPr>
            <a:endParaRPr sz="1100">
              <a:latin typeface="Montserrat"/>
              <a:ea typeface="Montserrat"/>
              <a:cs typeface="Montserrat"/>
              <a:sym typeface="Montserrat"/>
            </a:endParaRPr>
          </a:p>
        </p:txBody>
      </p:sp>
      <p:pic>
        <p:nvPicPr>
          <p:cNvPr id="158" name="Google Shape;158;g11b5552fcb3_0_506"/>
          <p:cNvPicPr preferRelativeResize="0"/>
          <p:nvPr/>
        </p:nvPicPr>
        <p:blipFill rotWithShape="1">
          <a:blip r:embed="rId5">
            <a:alphaModFix/>
          </a:blip>
          <a:srcRect t="48461" r="15980"/>
          <a:stretch/>
        </p:blipFill>
        <p:spPr>
          <a:xfrm>
            <a:off x="175463" y="982960"/>
            <a:ext cx="2702351" cy="1160068"/>
          </a:xfrm>
          <a:prstGeom prst="rect">
            <a:avLst/>
          </a:prstGeom>
          <a:noFill/>
          <a:ln>
            <a:noFill/>
          </a:ln>
        </p:spPr>
      </p:pic>
      <p:grpSp>
        <p:nvGrpSpPr>
          <p:cNvPr id="159" name="Google Shape;159;g11b5552fcb3_0_506"/>
          <p:cNvGrpSpPr/>
          <p:nvPr/>
        </p:nvGrpSpPr>
        <p:grpSpPr>
          <a:xfrm>
            <a:off x="7109732" y="3152400"/>
            <a:ext cx="2170651" cy="1880216"/>
            <a:chOff x="6179570" y="17281"/>
            <a:chExt cx="1662570" cy="2377312"/>
          </a:xfrm>
        </p:grpSpPr>
        <p:pic>
          <p:nvPicPr>
            <p:cNvPr id="160" name="Google Shape;160;g11b5552fcb3_0_506"/>
            <p:cNvPicPr preferRelativeResize="0"/>
            <p:nvPr/>
          </p:nvPicPr>
          <p:blipFill rotWithShape="1">
            <a:blip r:embed="rId6">
              <a:alphaModFix/>
            </a:blip>
            <a:srcRect/>
            <a:stretch/>
          </p:blipFill>
          <p:spPr>
            <a:xfrm>
              <a:off x="6179571" y="17281"/>
              <a:ext cx="1662569" cy="1159586"/>
            </a:xfrm>
            <a:prstGeom prst="rect">
              <a:avLst/>
            </a:prstGeom>
            <a:noFill/>
            <a:ln>
              <a:noFill/>
            </a:ln>
          </p:spPr>
        </p:pic>
        <p:pic>
          <p:nvPicPr>
            <p:cNvPr id="161" name="Google Shape;161;g11b5552fcb3_0_506"/>
            <p:cNvPicPr preferRelativeResize="0"/>
            <p:nvPr/>
          </p:nvPicPr>
          <p:blipFill rotWithShape="1">
            <a:blip r:embed="rId7">
              <a:alphaModFix/>
            </a:blip>
            <a:srcRect/>
            <a:stretch/>
          </p:blipFill>
          <p:spPr>
            <a:xfrm>
              <a:off x="6179570" y="1176867"/>
              <a:ext cx="1662569" cy="1217726"/>
            </a:xfrm>
            <a:prstGeom prst="rect">
              <a:avLst/>
            </a:prstGeom>
            <a:noFill/>
            <a:ln>
              <a:noFill/>
            </a:ln>
          </p:spPr>
        </p:pic>
      </p:grpSp>
    </p:spTree>
  </p:cSld>
  <p:clrMapOvr>
    <a:masterClrMapping/>
  </p:clrMapOvr>
</p:sld>
</file>

<file path=ppt/theme/theme1.xml><?xml version="1.0" encoding="utf-8"?>
<a:theme xmlns:a="http://schemas.openxmlformats.org/drawingml/2006/main"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4884</Words>
  <Application>Microsoft Office PowerPoint</Application>
  <PresentationFormat>On-screen Show (16:9)</PresentationFormat>
  <Paragraphs>241</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Montserrat Light</vt:lpstr>
      <vt:lpstr>Montserrat ExtraBold</vt:lpstr>
      <vt:lpstr>Montserrat</vt:lpstr>
      <vt:lpstr>Arial</vt:lpstr>
      <vt:lpstr>Merriweather Light</vt:lpstr>
      <vt:lpstr>Calibri</vt:lpstr>
      <vt:lpstr>Juliet template</vt:lpstr>
      <vt:lpstr> Des aperçus comportementaux pour améliorer l'EDI dans le gouvernement  Niha Shahzad</vt:lpstr>
      <vt:lpstr>Rationalité limitée</vt:lpstr>
      <vt:lpstr>Les approches actuelles de l'inclusion...</vt:lpstr>
      <vt:lpstr>« La culture mange la stratégie pour le déjeuner » - Peter Drucker</vt:lpstr>
      <vt:lpstr>« Si vous voulez que quelqu'un fasse quelque chose, rendez-le facile »  - Richard Thaler</vt:lpstr>
      <vt:lpstr>Aperçu du comportement en une page</vt:lpstr>
      <vt:lpstr>Pourquoi la formation à la diversité SEULE ne fonctionne pas</vt:lpstr>
      <vt:lpstr>Étude de cas n° 1: « les coups de coudres » comportementaux peuvent améliorer l'EDI</vt:lpstr>
      <vt:lpstr>Études de cas 2 et 3: les « coups de coudres » fondés sur le comportement peuvent améliorer l'EDI</vt:lpstr>
      <vt:lpstr>Changer les comportements dans la fonction publique</vt:lpstr>
      <vt:lpstr>PowerPoint Presentation</vt:lpstr>
      <vt:lpstr>Les préjugés présents dans le gouvernement</vt:lpstr>
      <vt:lpstr>PowerPoint Presentation</vt:lpstr>
      <vt:lpstr>PowerPoint Presentation</vt:lpstr>
      <vt:lpstr>PowerPoint Presentation</vt:lpstr>
      <vt:lpstr>Annexe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Des aperçus comportementaux pour améliorer l'EDI dans le gouvernement  Niha Shahzad</dc:title>
  <cp:lastModifiedBy>Iachelli, Alexa</cp:lastModifiedBy>
  <cp:revision>1</cp:revision>
  <dcterms:modified xsi:type="dcterms:W3CDTF">2022-04-26T13:29:16Z</dcterms:modified>
</cp:coreProperties>
</file>