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8" r:id="rId3"/>
    <p:sldId id="278" r:id="rId4"/>
    <p:sldId id="294" r:id="rId5"/>
    <p:sldId id="281" r:id="rId6"/>
    <p:sldId id="284" r:id="rId7"/>
    <p:sldId id="292" r:id="rId8"/>
    <p:sldId id="287" r:id="rId9"/>
    <p:sldId id="293" r:id="rId10"/>
    <p:sldId id="286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9426" autoAdjust="0"/>
  </p:normalViewPr>
  <p:slideViewPr>
    <p:cSldViewPr showGuides="1">
      <p:cViewPr varScale="1">
        <p:scale>
          <a:sx n="104" d="100"/>
          <a:sy n="104" d="100"/>
        </p:scale>
        <p:origin x="1788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  <dgm:t>
        <a:bodyPr/>
        <a:lstStyle/>
        <a:p>
          <a:endParaRPr lang="en-CA"/>
        </a:p>
      </dgm:t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CA"/>
        </a:p>
      </dgm:t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AD0E5FE2-7479-414C-B416-B61EB59474F2}" type="presOf" srcId="{9F5A0A1F-1B5C-4329-9722-64565B6BD518}" destId="{D9D6AE98-DB4A-4485-B274-50E6754F2ADC}" srcOrd="1" destOrd="0" presId="urn:microsoft.com/office/officeart/2005/8/layout/hList7"/>
    <dgm:cxn modelId="{87FD2C18-C603-4522-B694-12E22300C337}" type="presOf" srcId="{62BB79C9-2C5B-4F97-9659-BAB2E73AD640}" destId="{02FA990A-76CF-4342-B3F1-612C5BA9F31C}" srcOrd="0" destOrd="0" presId="urn:microsoft.com/office/officeart/2005/8/layout/hList7"/>
    <dgm:cxn modelId="{4392109A-AAAA-45CE-B2FE-0E5C591D014E}" type="presOf" srcId="{4DA094E9-1ED1-4EB6-B8CF-645333140427}" destId="{D281BF90-0A56-4E29-8CF0-873F1B7BAD92}" srcOrd="0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71B396A8-D6CE-40A5-BA91-44CC314D7978}" type="presOf" srcId="{D5EA1721-9DB1-40C9-BCE7-0D0BAD774BFE}" destId="{7A9AFFA0-32B9-41C0-B797-6D848D69B28F}" srcOrd="1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37DC4D09-219F-4CEC-8541-523BC13EFCB7}" type="presOf" srcId="{A1B26665-0715-4259-B7C4-B02DDA593884}" destId="{DA394B23-3366-44F6-AA16-32177ED4859D}" srcOrd="0" destOrd="0" presId="urn:microsoft.com/office/officeart/2005/8/layout/hList7"/>
    <dgm:cxn modelId="{F0C6C5CF-8A5D-46E5-9684-BDE91ED1FA2A}" type="presOf" srcId="{7AEA34D4-33B5-47E2-B305-FCCF2D4E096F}" destId="{75F8A789-57D0-4D21-8E85-B5AA08A31DA2}" srcOrd="0" destOrd="0" presId="urn:microsoft.com/office/officeart/2005/8/layout/hList7"/>
    <dgm:cxn modelId="{14A89C30-203F-482E-8CC6-59C985042E72}" type="presOf" srcId="{56DAED77-DD05-4F30-B2D3-96A155CC59E2}" destId="{FCF3262D-5D81-41CD-B3C9-B274DAF2DAEC}" srcOrd="1" destOrd="0" presId="urn:microsoft.com/office/officeart/2005/8/layout/hList7"/>
    <dgm:cxn modelId="{8AA6D468-80D1-4073-A2A7-1984EB0D48E9}" type="presOf" srcId="{D5EA1721-9DB1-40C9-BCE7-0D0BAD774BFE}" destId="{5B1B1DCA-03B7-4E06-99BB-E197FC483A2A}" srcOrd="0" destOrd="0" presId="urn:microsoft.com/office/officeart/2005/8/layout/hList7"/>
    <dgm:cxn modelId="{57E4B977-4468-462E-BB01-C20EFD1B2E1B}" type="presOf" srcId="{56DAED77-DD05-4F30-B2D3-96A155CC59E2}" destId="{574A8716-11A8-4DA7-90C6-530F82B065F6}" srcOrd="0" destOrd="0" presId="urn:microsoft.com/office/officeart/2005/8/layout/hList7"/>
    <dgm:cxn modelId="{D6D04D20-F020-4906-AD79-9830C112B1AF}" type="presOf" srcId="{9F5A0A1F-1B5C-4329-9722-64565B6BD518}" destId="{4CF874C4-4175-4830-9DAC-7FE5E20F7028}" srcOrd="0" destOrd="0" presId="urn:microsoft.com/office/officeart/2005/8/layout/hList7"/>
    <dgm:cxn modelId="{E1F1351F-DFB9-4889-8A91-E8FE5EA531A9}" type="presOf" srcId="{A1B26665-0715-4259-B7C4-B02DDA593884}" destId="{478198D1-2847-40DC-AB27-28E24E98C4D1}" srcOrd="1" destOrd="0" presId="urn:microsoft.com/office/officeart/2005/8/layout/hList7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351682FA-E32F-4974-8006-94C737D080EB}" type="presOf" srcId="{435FE0B0-427B-4A01-9063-DEE4928248A0}" destId="{FBE57016-DE95-456A-9D47-32D442508BFB}" srcOrd="0" destOrd="0" presId="urn:microsoft.com/office/officeart/2005/8/layout/hList7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C746D6ED-5B9F-41C3-98E2-4A1A67B1000A}" type="presParOf" srcId="{FBE57016-DE95-456A-9D47-32D442508BFB}" destId="{FB6CA099-C281-4E6A-8D8B-6D837AA1F353}" srcOrd="0" destOrd="0" presId="urn:microsoft.com/office/officeart/2005/8/layout/hList7"/>
    <dgm:cxn modelId="{E55BEF17-A896-4D12-B2FE-2BCC929F4311}" type="presParOf" srcId="{FBE57016-DE95-456A-9D47-32D442508BFB}" destId="{CF3185F1-BB51-4860-9EDA-41F3350A9919}" srcOrd="1" destOrd="0" presId="urn:microsoft.com/office/officeart/2005/8/layout/hList7"/>
    <dgm:cxn modelId="{787FCC05-D040-4F7F-ACC7-F1080CFFEF85}" type="presParOf" srcId="{CF3185F1-BB51-4860-9EDA-41F3350A9919}" destId="{2C2FC6CB-B1EF-4993-9C4E-9CB260D9911B}" srcOrd="0" destOrd="0" presId="urn:microsoft.com/office/officeart/2005/8/layout/hList7"/>
    <dgm:cxn modelId="{97FF2C7A-BE63-40CC-9EC3-B20BDB54D5C7}" type="presParOf" srcId="{2C2FC6CB-B1EF-4993-9C4E-9CB260D9911B}" destId="{4CF874C4-4175-4830-9DAC-7FE5E20F7028}" srcOrd="0" destOrd="0" presId="urn:microsoft.com/office/officeart/2005/8/layout/hList7"/>
    <dgm:cxn modelId="{980829B6-76DA-4860-AE7A-7B7D0191442F}" type="presParOf" srcId="{2C2FC6CB-B1EF-4993-9C4E-9CB260D9911B}" destId="{D9D6AE98-DB4A-4485-B274-50E6754F2ADC}" srcOrd="1" destOrd="0" presId="urn:microsoft.com/office/officeart/2005/8/layout/hList7"/>
    <dgm:cxn modelId="{11E9F706-3567-49C4-A6E8-1D37AC95D4AB}" type="presParOf" srcId="{2C2FC6CB-B1EF-4993-9C4E-9CB260D9911B}" destId="{770B79C0-0318-463B-BABC-C4EA6C58DABD}" srcOrd="2" destOrd="0" presId="urn:microsoft.com/office/officeart/2005/8/layout/hList7"/>
    <dgm:cxn modelId="{106DE71A-D983-489A-86C1-16AB5CEB383F}" type="presParOf" srcId="{2C2FC6CB-B1EF-4993-9C4E-9CB260D9911B}" destId="{8378BA48-8B1B-432A-99D8-0A17B7A54FF9}" srcOrd="3" destOrd="0" presId="urn:microsoft.com/office/officeart/2005/8/layout/hList7"/>
    <dgm:cxn modelId="{48046D25-7E45-4D9B-B225-3E888D848E8C}" type="presParOf" srcId="{CF3185F1-BB51-4860-9EDA-41F3350A9919}" destId="{02FA990A-76CF-4342-B3F1-612C5BA9F31C}" srcOrd="1" destOrd="0" presId="urn:microsoft.com/office/officeart/2005/8/layout/hList7"/>
    <dgm:cxn modelId="{7162127F-170A-4E4E-869E-6FB7F58A9E8F}" type="presParOf" srcId="{CF3185F1-BB51-4860-9EDA-41F3350A9919}" destId="{441173D0-F0EA-4860-8ABE-BA0C9A491809}" srcOrd="2" destOrd="0" presId="urn:microsoft.com/office/officeart/2005/8/layout/hList7"/>
    <dgm:cxn modelId="{809D7F3A-9BD9-4D3A-9F4C-39ACD8C7FEC3}" type="presParOf" srcId="{441173D0-F0EA-4860-8ABE-BA0C9A491809}" destId="{5B1B1DCA-03B7-4E06-99BB-E197FC483A2A}" srcOrd="0" destOrd="0" presId="urn:microsoft.com/office/officeart/2005/8/layout/hList7"/>
    <dgm:cxn modelId="{934806B4-06A3-4F3A-A4F2-62CFDAF25BDA}" type="presParOf" srcId="{441173D0-F0EA-4860-8ABE-BA0C9A491809}" destId="{7A9AFFA0-32B9-41C0-B797-6D848D69B28F}" srcOrd="1" destOrd="0" presId="urn:microsoft.com/office/officeart/2005/8/layout/hList7"/>
    <dgm:cxn modelId="{689ADE7D-F7D7-4CCC-8474-B04253442F9E}" type="presParOf" srcId="{441173D0-F0EA-4860-8ABE-BA0C9A491809}" destId="{5966F17E-72A4-4CDE-9C19-18E495662A2D}" srcOrd="2" destOrd="0" presId="urn:microsoft.com/office/officeart/2005/8/layout/hList7"/>
    <dgm:cxn modelId="{CC394E19-FBF4-494D-A4EA-496B542BB693}" type="presParOf" srcId="{441173D0-F0EA-4860-8ABE-BA0C9A491809}" destId="{83BDDDF5-31BE-4EB6-BB92-90201CDD76EA}" srcOrd="3" destOrd="0" presId="urn:microsoft.com/office/officeart/2005/8/layout/hList7"/>
    <dgm:cxn modelId="{E442D8EC-4B78-4AA8-AC98-2BB33F2FDC69}" type="presParOf" srcId="{CF3185F1-BB51-4860-9EDA-41F3350A9919}" destId="{75F8A789-57D0-4D21-8E85-B5AA08A31DA2}" srcOrd="3" destOrd="0" presId="urn:microsoft.com/office/officeart/2005/8/layout/hList7"/>
    <dgm:cxn modelId="{3538119C-B253-4D13-A218-E18C6507E12C}" type="presParOf" srcId="{CF3185F1-BB51-4860-9EDA-41F3350A9919}" destId="{72C19D6E-88C6-4D9B-8772-A89C17E026AE}" srcOrd="4" destOrd="0" presId="urn:microsoft.com/office/officeart/2005/8/layout/hList7"/>
    <dgm:cxn modelId="{6E3AD315-4EB9-4F7F-90FC-D373A9800326}" type="presParOf" srcId="{72C19D6E-88C6-4D9B-8772-A89C17E026AE}" destId="{574A8716-11A8-4DA7-90C6-530F82B065F6}" srcOrd="0" destOrd="0" presId="urn:microsoft.com/office/officeart/2005/8/layout/hList7"/>
    <dgm:cxn modelId="{85519B25-BBBB-4024-B364-3A28F31FE5DC}" type="presParOf" srcId="{72C19D6E-88C6-4D9B-8772-A89C17E026AE}" destId="{FCF3262D-5D81-41CD-B3C9-B274DAF2DAEC}" srcOrd="1" destOrd="0" presId="urn:microsoft.com/office/officeart/2005/8/layout/hList7"/>
    <dgm:cxn modelId="{DFC1C585-E116-4A77-A314-8E213AAA81A3}" type="presParOf" srcId="{72C19D6E-88C6-4D9B-8772-A89C17E026AE}" destId="{DB1F31CA-400F-4533-8EDD-48CEE5BB8FAA}" srcOrd="2" destOrd="0" presId="urn:microsoft.com/office/officeart/2005/8/layout/hList7"/>
    <dgm:cxn modelId="{B5C7EB48-7699-4FC3-8080-4829369478E4}" type="presParOf" srcId="{72C19D6E-88C6-4D9B-8772-A89C17E026AE}" destId="{1C2F0ACD-AC16-4231-AC0B-791071296017}" srcOrd="3" destOrd="0" presId="urn:microsoft.com/office/officeart/2005/8/layout/hList7"/>
    <dgm:cxn modelId="{FD5A1321-5D20-4B74-AD71-F527AFD6A9F5}" type="presParOf" srcId="{CF3185F1-BB51-4860-9EDA-41F3350A9919}" destId="{D281BF90-0A56-4E29-8CF0-873F1B7BAD92}" srcOrd="5" destOrd="0" presId="urn:microsoft.com/office/officeart/2005/8/layout/hList7"/>
    <dgm:cxn modelId="{D0AF39EC-A7F8-4D87-815D-306184E8EC95}" type="presParOf" srcId="{CF3185F1-BB51-4860-9EDA-41F3350A9919}" destId="{D4135C4C-D38D-4678-B712-664E2F535BC0}" srcOrd="6" destOrd="0" presId="urn:microsoft.com/office/officeart/2005/8/layout/hList7"/>
    <dgm:cxn modelId="{AD6677C5-78EF-4053-B10D-595406A527B0}" type="presParOf" srcId="{D4135C4C-D38D-4678-B712-664E2F535BC0}" destId="{DA394B23-3366-44F6-AA16-32177ED4859D}" srcOrd="0" destOrd="0" presId="urn:microsoft.com/office/officeart/2005/8/layout/hList7"/>
    <dgm:cxn modelId="{0F19EBD0-64C8-4F74-9D73-DDFDAB91A043}" type="presParOf" srcId="{D4135C4C-D38D-4678-B712-664E2F535BC0}" destId="{478198D1-2847-40DC-AB27-28E24E98C4D1}" srcOrd="1" destOrd="0" presId="urn:microsoft.com/office/officeart/2005/8/layout/hList7"/>
    <dgm:cxn modelId="{813054C3-3BF1-4F60-98A5-4879095129EA}" type="presParOf" srcId="{D4135C4C-D38D-4678-B712-664E2F535BC0}" destId="{7312C42F-3A0B-4832-8C85-1A3E682B36FA}" srcOrd="2" destOrd="0" presId="urn:microsoft.com/office/officeart/2005/8/layout/hList7"/>
    <dgm:cxn modelId="{23554CEE-3B6B-4EFB-B487-BAD1644A202E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3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01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1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828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902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92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cs typeface="Arial" panose="020B0604020202020204" pitchFamily="34" charset="0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5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77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25020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6029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7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tags" Target="../tags/tag9.xml"/><Relationship Id="rId16" Type="http://schemas.openxmlformats.org/officeDocument/2006/relationships/image" Target="../media/image23.png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jpeg"/><Relationship Id="rId3" Type="http://schemas.openxmlformats.org/officeDocument/2006/relationships/tags" Target="../tags/tag12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2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tags" Target="../tags/tag15.xml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42.jpe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02550" cy="613891"/>
          </a:xfrm>
        </p:spPr>
        <p:txBody>
          <a:bodyPr/>
          <a:lstStyle/>
          <a:p>
            <a:r>
              <a:rPr lang="en-US" dirty="0" smtClean="0"/>
              <a:t>Next Generation HR and Pay Initiative</a:t>
            </a:r>
            <a:br>
              <a:rPr lang="en-US" dirty="0" smtClean="0"/>
            </a:br>
            <a:r>
              <a:rPr lang="en-US" sz="2800" dirty="0" smtClean="0"/>
              <a:t>June 2019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7745272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39053" y="6415390"/>
            <a:ext cx="2133600" cy="365125"/>
          </a:xfrm>
        </p:spPr>
        <p:txBody>
          <a:bodyPr/>
          <a:lstStyle/>
          <a:p>
            <a:r>
              <a:rPr lang="en-CA" dirty="0"/>
              <a:t>9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en-US" b="1" dirty="0" smtClean="0"/>
              <a:t>Key Observations</a:t>
            </a:r>
            <a:endParaRPr lang="en-CA" b="1" dirty="0"/>
          </a:p>
        </p:txBody>
      </p:sp>
      <p:sp>
        <p:nvSpPr>
          <p:cNvPr id="10" name="Rectangle 9"/>
          <p:cNvSpPr/>
          <p:nvPr/>
        </p:nvSpPr>
        <p:spPr>
          <a:xfrm>
            <a:off x="179512" y="1088740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586270" y="1088739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77818" y="3719911"/>
            <a:ext cx="4298746" cy="26364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570864" y="3735347"/>
            <a:ext cx="4298746" cy="262100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87437" y="1125899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Transparency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97234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Speed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01786" y="1151032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Engagement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60640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Vendor Relationship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5491" y="1481933"/>
            <a:ext cx="399644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Committed to working openly by sharing materials online has proven beneficial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Regularly updating public servants through blogs and departmental communications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Regularly briefing the DM community, as well as unions, PBO, OCG, OPC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32249" y="1596224"/>
            <a:ext cx="4006788" cy="166249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Leveraging feedback, lessons learned and best practices to course correct as needed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Putting the user at the centre through in-person and digital engagements , such as fourteen user expos across the country. 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4030" y="4362705"/>
            <a:ext cx="4006788" cy="1733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Working in smaller, faster sprints as opposed to the traditional waterfall approach 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Mandate results in one-year with $8M instead of two years and $16M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Flexible and adaptable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GC current system has not adapted to newer ways of working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0012" y="4362705"/>
            <a:ext cx="4006788" cy="18270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Interaction with vendors has been ongoing throughout the process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Developing a partnership as opposed to procuring a system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New public relations/approaches by vendors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" y="715085"/>
            <a:ext cx="881139" cy="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4" y="743274"/>
            <a:ext cx="815516" cy="815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peed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1925" r="6817" b="15825"/>
          <a:stretch/>
        </p:blipFill>
        <p:spPr bwMode="auto">
          <a:xfrm>
            <a:off x="131220" y="3563227"/>
            <a:ext cx="719416" cy="726469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artnership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8262" r="8544" b="15976"/>
          <a:stretch/>
        </p:blipFill>
        <p:spPr bwMode="auto">
          <a:xfrm>
            <a:off x="4476564" y="3509692"/>
            <a:ext cx="792088" cy="780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412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err="1" smtClean="0"/>
              <a:t>NextGen</a:t>
            </a:r>
            <a:r>
              <a:rPr lang="en-US" b="1" dirty="0" smtClean="0"/>
              <a:t> Mandate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6" name="TextBox 10"/>
          <p:cNvSpPr txBox="1"/>
          <p:nvPr/>
        </p:nvSpPr>
        <p:spPr>
          <a:xfrm>
            <a:off x="2440495" y="1267057"/>
            <a:ext cx="636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2018 announced the government’s intention to identify options for a long-term and sustainable pay system alternative.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2026982" y="2421073"/>
            <a:ext cx="6783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OCIO,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digital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advisors,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OCHRO,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the business owner, are working together as the NextGen team to identify options that will be presented in Spring 2019.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2440495" y="3739587"/>
            <a:ext cx="627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NextGen has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initiated an iterative dialogue with vendors as a means to identify the technological options that will address the HR and Pay needs of the GC.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xagon 8"/>
          <p:cNvSpPr/>
          <p:nvPr>
            <p:custDataLst>
              <p:tags r:id="rId1"/>
            </p:custDataLst>
          </p:nvPr>
        </p:nvSpPr>
        <p:spPr>
          <a:xfrm rot="5400000">
            <a:off x="931094" y="1075849"/>
            <a:ext cx="1395047" cy="1295401"/>
          </a:xfrm>
          <a:prstGeom prst="hexago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Hexagon 9"/>
          <p:cNvSpPr/>
          <p:nvPr>
            <p:custDataLst>
              <p:tags r:id="rId2"/>
            </p:custDataLst>
          </p:nvPr>
        </p:nvSpPr>
        <p:spPr>
          <a:xfrm rot="5400000">
            <a:off x="231080" y="2294186"/>
            <a:ext cx="1395047" cy="1295401"/>
          </a:xfrm>
          <a:prstGeom prst="hexag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Hexagon 10"/>
          <p:cNvSpPr/>
          <p:nvPr>
            <p:custDataLst>
              <p:tags r:id="rId3"/>
            </p:custDataLst>
          </p:nvPr>
        </p:nvSpPr>
        <p:spPr>
          <a:xfrm rot="5400000">
            <a:off x="923873" y="3560000"/>
            <a:ext cx="1395047" cy="1295401"/>
          </a:xfrm>
          <a:prstGeom prst="hexago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Hexagon 14"/>
          <p:cNvSpPr/>
          <p:nvPr>
            <p:custDataLst>
              <p:tags r:id="rId4"/>
            </p:custDataLst>
          </p:nvPr>
        </p:nvSpPr>
        <p:spPr>
          <a:xfrm rot="5400000">
            <a:off x="165693" y="4809532"/>
            <a:ext cx="1395047" cy="1295401"/>
          </a:xfrm>
          <a:prstGeom prst="hexagon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TextBox 12"/>
          <p:cNvSpPr txBox="1"/>
          <p:nvPr/>
        </p:nvSpPr>
        <p:spPr>
          <a:xfrm>
            <a:off x="2026982" y="4974608"/>
            <a:ext cx="6685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new solution will be driven by the GC’s business needs, which will be informed by engagement with employees, unions, HR practitioners at all stages of design and delivery.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93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Adopting an Agile Approach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262149" cy="4147276"/>
            <a:chOff x="601272" y="1297948"/>
            <a:chExt cx="8262149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3901055"/>
              <a:chOff x="604819" y="944724"/>
              <a:chExt cx="4327221" cy="390105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Smaller/faster sprints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AGILE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Gated Approach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as needed throughout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flexible and adaptable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Interaction with vendors and users is ongoing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Enables industry feedback, best practices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3571341" cy="4147276"/>
              <a:chOff x="601273" y="944724"/>
              <a:chExt cx="3571341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Process run in its entirety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TRADITIONAL WATERFALL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only available at the end of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6408" y="332681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determined and set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8" y="3895468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Limited interactions with vendors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and users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All requirements need to be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known and documented up front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Long blackout periods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The NextGen </a:t>
            </a:r>
            <a:r>
              <a:rPr lang="en-CA" sz="2000" smtClean="0"/>
              <a:t>team has </a:t>
            </a:r>
            <a:r>
              <a:rPr lang="en-CA" sz="2000" dirty="0" smtClean="0"/>
              <a:t>adopted an agile method to support </a:t>
            </a:r>
            <a:r>
              <a:rPr lang="en-CA" sz="2000" dirty="0"/>
              <a:t>an </a:t>
            </a:r>
            <a:r>
              <a:rPr lang="en-CA" sz="2000" dirty="0" smtClean="0"/>
              <a:t>iterative </a:t>
            </a:r>
            <a:r>
              <a:rPr lang="en-CA" sz="2000" dirty="0"/>
              <a:t>conversation with industry and </a:t>
            </a:r>
            <a:r>
              <a:rPr lang="en-CA" sz="2000" dirty="0" smtClean="0"/>
              <a:t>stakeholders.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26794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1367" y="6201308"/>
            <a:ext cx="2133600" cy="365125"/>
          </a:xfrm>
        </p:spPr>
        <p:txBody>
          <a:bodyPr/>
          <a:lstStyle/>
          <a:p>
            <a:r>
              <a:rPr lang="en-CA" dirty="0">
                <a:solidFill>
                  <a:prstClr val="black">
                    <a:tint val="75000"/>
                  </a:prstClr>
                </a:solidFill>
              </a:rPr>
              <a:t>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5432982" cy="410618"/>
          </a:xfrm>
        </p:spPr>
        <p:txBody>
          <a:bodyPr/>
          <a:lstStyle/>
          <a:p>
            <a:r>
              <a:rPr lang="en-US" b="1" dirty="0" smtClean="0"/>
              <a:t>Working through a Gated Approach</a:t>
            </a:r>
            <a:endParaRPr lang="en-CA" b="1" dirty="0"/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Launch of Gate One</a:t>
            </a:r>
            <a:endParaRPr lang="en-CA" sz="3200" dirty="0">
              <a:solidFill>
                <a:prstClr val="white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05149" y="298275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One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“Show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4219" y="2985128"/>
            <a:ext cx="3171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Two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“Let </a:t>
            </a:r>
            <a:r>
              <a:rPr lang="en-US" dirty="0">
                <a:solidFill>
                  <a:prstClr val="white"/>
                </a:solidFill>
              </a:rPr>
              <a:t>Us</a:t>
            </a:r>
            <a:r>
              <a:rPr lang="en-US" dirty="0" smtClean="0">
                <a:solidFill>
                  <a:prstClr val="white"/>
                </a:solidFill>
              </a:rPr>
              <a:t>”</a:t>
            </a:r>
            <a:endParaRPr lang="en-CA" sz="28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9244" y="298749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Three</a:t>
            </a:r>
            <a:r>
              <a:rPr lang="en-US" sz="2800" b="1" dirty="0" smtClean="0">
                <a:solidFill>
                  <a:prstClr val="white"/>
                </a:solidFill>
              </a:rPr>
              <a:t/>
            </a:r>
            <a:br>
              <a:rPr lang="en-US" sz="28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“Convince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October 1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</a:t>
            </a:r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November 23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Spring 2019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06148" y="2978904"/>
            <a:ext cx="1751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CA" sz="2000" b="1" dirty="0" smtClean="0">
                <a:solidFill>
                  <a:prstClr val="white"/>
                </a:solidFill>
              </a:rPr>
              <a:t>Achievements </a:t>
            </a:r>
            <a:br>
              <a:rPr lang="en-CA" sz="2000" b="1" dirty="0" smtClean="0">
                <a:solidFill>
                  <a:prstClr val="white"/>
                </a:solidFill>
              </a:rPr>
            </a:br>
            <a:r>
              <a:rPr lang="en-CA" sz="2000" b="1" dirty="0" smtClean="0">
                <a:solidFill>
                  <a:prstClr val="white"/>
                </a:solidFill>
              </a:rPr>
              <a:t>by</a:t>
            </a:r>
            <a:r>
              <a:rPr lang="en-CA" sz="2000" b="1" dirty="0">
                <a:solidFill>
                  <a:prstClr val="white"/>
                </a:solidFill>
              </a:rPr>
              <a:t> </a:t>
            </a:r>
            <a:r>
              <a:rPr lang="en-CA" sz="2000" b="1" dirty="0" smtClean="0">
                <a:solidFill>
                  <a:prstClr val="white"/>
                </a:solidFill>
              </a:rPr>
              <a:t>Spring 2019</a:t>
            </a:r>
            <a:endParaRPr lang="en-CA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1931" y="3778332"/>
            <a:ext cx="21794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prstClr val="white"/>
                </a:solidFill>
              </a:rPr>
              <a:t>Viable market solution(s</a:t>
            </a:r>
            <a:r>
              <a:rPr lang="en-CA" sz="1400" dirty="0" smtClean="0">
                <a:solidFill>
                  <a:prstClr val="white"/>
                </a:solidFill>
              </a:rPr>
              <a:t>)</a:t>
            </a:r>
            <a:endParaRPr lang="en-US" sz="1400" dirty="0">
              <a:solidFill>
                <a:prstClr val="white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Engagement with users and vendors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Recommended </a:t>
            </a:r>
            <a:r>
              <a:rPr lang="en-US" sz="1400" dirty="0" smtClean="0">
                <a:solidFill>
                  <a:prstClr val="white"/>
                </a:solidFill>
              </a:rPr>
              <a:t>system options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black"/>
                </a:solidFill>
              </a:rPr>
              <a:t>Decrease in number of Qualified Vendors</a:t>
            </a:r>
            <a:endParaRPr lang="en-CA" sz="160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3200" b="1" dirty="0" smtClean="0">
                <a:solidFill>
                  <a:prstClr val="black"/>
                </a:solidFill>
              </a:rPr>
              <a:t>STEPS</a:t>
            </a:r>
          </a:p>
          <a:p>
            <a:pPr algn="ctr" defTabSz="914400"/>
            <a:r>
              <a:rPr lang="en-CA" sz="1600" dirty="0" smtClean="0">
                <a:solidFill>
                  <a:prstClr val="black"/>
                </a:solidFill>
              </a:rPr>
              <a:t>within each gate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1: </a:t>
            </a:r>
            <a:r>
              <a:rPr lang="en-CA" sz="1050" dirty="0" smtClean="0">
                <a:solidFill>
                  <a:prstClr val="white"/>
                </a:solidFill>
              </a:rPr>
              <a:t/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Information </a:t>
            </a:r>
            <a:r>
              <a:rPr lang="en-CA" sz="1050" dirty="0">
                <a:solidFill>
                  <a:prstClr val="white"/>
                </a:solidFill>
              </a:rPr>
              <a:t>Sharing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2: </a:t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Co-Design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3</a:t>
            </a:r>
            <a:r>
              <a:rPr lang="en-CA" sz="1050" dirty="0" smtClean="0">
                <a:solidFill>
                  <a:prstClr val="white"/>
                </a:solidFill>
              </a:rPr>
              <a:t>: Development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4: Evaluation</a:t>
            </a:r>
            <a:endParaRPr lang="en-CA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111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064896" cy="482626"/>
          </a:xfrm>
        </p:spPr>
        <p:txBody>
          <a:bodyPr/>
          <a:lstStyle/>
          <a:p>
            <a:r>
              <a:rPr lang="en-US" b="1" dirty="0" smtClean="0"/>
              <a:t>Working Through a Gated Approach – Gate One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Digital Standards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Demonstrate Corporate Capabilities</a:t>
            </a:r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User Experience – can be used on a variety of platforms (e.g., mobile)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79613" y="245689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Cloud – can be offered through Software as a Service (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Saas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Interoperability – communication between other solutions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Accessibility – meet Web Compliance Accessibility Guidelines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Official Languages – available in both English and French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Security Certification and Data Residency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Scalability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2350" y="1772816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IP must be owned by the bidder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43405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Platform owner to be prime contractor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Commercial Demonstration Environment (Sandbox)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Costing Model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Socio-Economic Development Benefits – how a partnership with the GC could provide benefits to Canadians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71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Two 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Business Capabilities, Outcomes and Solution Architecture 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Hands on User Experience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Implementation, Sustain Support and Socio-Economic Benefits</a:t>
            </a:r>
            <a:endParaRPr lang="en-US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Enables users to compete tasks and goals effectively and efficiently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Allows users to complete tasks in complex usage scenarios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Digitally enables the GC to deliver, sustain and evolve required outcomes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2228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Supports integration with future products or services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Includes management lifecycle and supporting practices for security incident responses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Privacy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Key activities the vendor will support during implementation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Explain largest implementation failure and lessons learned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Gate One Requirements, such as interoperability, accessibility and official languages were tested further during Gate Two.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58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Three </a:t>
            </a:r>
            <a:endParaRPr lang="en-CA" b="1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6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Solution	</a:t>
            </a:r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Contract Terms and Conditions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Change managements capacity and strategy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Potential deployment models and roadmap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Data cleansing, migration and governance approach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Pay rules and pay load testing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Solution, pilot and enterprise implementation costing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Maintenance and on-going costs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Of the five vendors in Gate Two, three have been successful in advancing to Gate Three.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Service level agreement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2297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Engagement Built-in</a:t>
            </a:r>
            <a:endParaRPr lang="en-CA" b="1" dirty="0"/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83" dirty="0">
                <a:solidFill>
                  <a:prstClr val="white"/>
                </a:solidFill>
              </a:rPr>
              <a:t>EXTERNAL ENGAGEMENT</a:t>
            </a:r>
            <a:endParaRPr lang="en-CA" sz="1400" spc="283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02" dirty="0">
                <a:solidFill>
                  <a:prstClr val="white"/>
                </a:solidFill>
              </a:rPr>
              <a:t>INTERNAL ENGAGEMENT</a:t>
            </a:r>
            <a:endParaRPr lang="en-CA" sz="1400" spc="202" dirty="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ORGANIZATIONS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INDUSTRY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Vendors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Consulting firms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Other Governments (Alberta, Australia, California)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Large enterprises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Digital Advisory Board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02" dirty="0">
                <a:solidFill>
                  <a:srgbClr val="004D71"/>
                </a:solidFill>
              </a:rPr>
              <a:t>USERS</a:t>
            </a:r>
            <a:endParaRPr lang="en-CA" sz="1409" b="1" spc="202" dirty="0">
              <a:solidFill>
                <a:srgbClr val="004D7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COMMUNITY OF SPECIALISTS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UNIQUE 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1969121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Core public service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Central agencies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Agencies/Crown Corporations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1619140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Individual pay system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(DND, RCMP, CRA)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Secure environments</a:t>
            </a: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(CSE, CSIS)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CFOs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CIOs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Heads of HR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Deputy 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Parliamentary Committees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Bargaining agents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PSPC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SSC, PSC, CSPS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Official Languages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UX/UI Design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Enterprise Architecture Review Board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SENIOR OFFICIALS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Employees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HR practitioners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Compensation Advisors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Managers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>
                <a:solidFill>
                  <a:prstClr val="white"/>
                </a:solidFill>
              </a:rPr>
              <a:t>LEARNINGS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Industry best practices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Lessons learned from similar </a:t>
            </a: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undertakings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Interoperability with existing systems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Compatibility requirements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User interface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Functionality (e.g. onboarding, talent management, recruitment)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Complex work environments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Business transformation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Data migration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Cloud Connectivity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PROJECT PARTNERS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 smtClean="0">
                <a:solidFill>
                  <a:prstClr val="white"/>
                </a:solidFill>
              </a:rPr>
              <a:t>ENGAGEMENT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61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Parliamentary Briefings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HR Workshops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Industry Day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Online - #NextGenHRPay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391455" y="5789401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88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2000" dirty="0">
                <a:solidFill>
                  <a:prstClr val="black"/>
                </a:solidFill>
                <a:ea typeface="Calibri" panose="020F0502020204030204" pitchFamily="34" charset="0"/>
              </a:rPr>
              <a:t>The NextGen </a:t>
            </a:r>
            <a:r>
              <a:rPr lang="en-CA" sz="2000" dirty="0" smtClean="0">
                <a:solidFill>
                  <a:prstClr val="black"/>
                </a:solidFill>
                <a:ea typeface="Calibri" panose="020F0502020204030204" pitchFamily="34" charset="0"/>
              </a:rPr>
              <a:t>Team has initiated a broad engagement strategy with external and internal stakeholders to ensure investments are both strategic and representative.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82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4176" y="6492875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2964" y="332656"/>
            <a:ext cx="8205290" cy="468052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n-CA" b="1" dirty="0" smtClean="0">
                <a:latin typeface="Calibri"/>
                <a:cs typeface="Calibri"/>
              </a:rPr>
              <a:t>Work to Date</a:t>
            </a:r>
            <a:endParaRPr lang="en-CA" b="1" dirty="0">
              <a:latin typeface="Calibri"/>
              <a:cs typeface="Calibri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12258"/>
              </p:ext>
            </p:extLst>
          </p:nvPr>
        </p:nvGraphicFramePr>
        <p:xfrm>
          <a:off x="312964" y="1052737"/>
          <a:ext cx="8651524" cy="549480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6708"/>
                <a:gridCol w="7344816"/>
              </a:tblGrid>
              <a:tr h="1966862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Engagement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Engaged with users,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unions and HR practitioners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throughout the process to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gather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business outcomes, capabilities and requirements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Through a comprehensive engagement effort we have heard from more than 3,000 public servants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(i.e. workshops, surveys, emails and social media)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Established a positive relationship with Unions through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regular on-going dialogues as well as the creation of a Joint Union Management Meeting for Next Generation HR and Pay. The new committee has met monthly since December 2018 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Consulting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with organizations who have been through similar transformations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57573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Viable</a:t>
                      </a:r>
                      <a:br>
                        <a:rPr lang="en-US" sz="13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marketplace solutions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Hosted an Industry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Day to launch the Agile Procurement Process with 90 in-person participants representing 46 vendors and 25 employees from various departments which included Canada Revenue Agency, Public Services and Procurement Canada and Shared Services Canada)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Identified HR and Pay solutions and services that are proven, scalable and follow GC standards and principles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Assessed solutions with users through use of real scenarios and case studies (173 users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participated in testing for Gate 2 of the Agile Procurement Process and 6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0 Subject Matter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Experts were engaged in formal evaluations)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0366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HR </a:t>
                      </a:r>
                      <a:br>
                        <a:rPr lang="en-US" sz="13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Transformation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Started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explore </a:t>
                      </a: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areas requiring HR transformation, including change management, process re-engineering and systems consolidation and interoperability streams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Begun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identify an </a:t>
                      </a: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engagement strategy that will be required to address business transformation needs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Identified and documented the pay rules defined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27 collective agreements of the Core Public Administration</a:t>
                      </a:r>
                      <a:endParaRPr lang="en-CA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91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d0ba39f463039112c056662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3526</TotalTime>
  <Words>1128</Words>
  <Application>Microsoft Office PowerPoint</Application>
  <PresentationFormat>On-screen Show (4:3)</PresentationFormat>
  <Paragraphs>192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Arial Narrow</vt:lpstr>
      <vt:lpstr>Calibri</vt:lpstr>
      <vt:lpstr>Wingdings</vt:lpstr>
      <vt:lpstr>Office Theme</vt:lpstr>
      <vt:lpstr>Next Generation HR and Pay Initiative June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275</cp:revision>
  <cp:lastPrinted>2019-05-28T17:29:43Z</cp:lastPrinted>
  <dcterms:created xsi:type="dcterms:W3CDTF">2015-11-06T15:38:40Z</dcterms:created>
  <dcterms:modified xsi:type="dcterms:W3CDTF">2019-06-20T15:17:55Z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7c97bda0-2ea7-49f0-b9c6-c4575436f1b1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