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6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8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9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0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4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5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6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7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8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9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0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21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22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23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24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25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6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27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28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29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30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7" r:id="rId4"/>
    <p:sldMasterId id="2147483823" r:id="rId5"/>
    <p:sldMasterId id="2147483800" r:id="rId6"/>
  </p:sldMasterIdLst>
  <p:notesMasterIdLst>
    <p:notesMasterId r:id="rId48"/>
  </p:notesMasterIdLst>
  <p:handoutMasterIdLst>
    <p:handoutMasterId r:id="rId49"/>
  </p:handoutMasterIdLst>
  <p:sldIdLst>
    <p:sldId id="472" r:id="rId7"/>
    <p:sldId id="431" r:id="rId8"/>
    <p:sldId id="567" r:id="rId9"/>
    <p:sldId id="536" r:id="rId10"/>
    <p:sldId id="523" r:id="rId11"/>
    <p:sldId id="524" r:id="rId12"/>
    <p:sldId id="552" r:id="rId13"/>
    <p:sldId id="568" r:id="rId14"/>
    <p:sldId id="569" r:id="rId15"/>
    <p:sldId id="570" r:id="rId16"/>
    <p:sldId id="571" r:id="rId17"/>
    <p:sldId id="525" r:id="rId18"/>
    <p:sldId id="572" r:id="rId19"/>
    <p:sldId id="590" r:id="rId20"/>
    <p:sldId id="562" r:id="rId21"/>
    <p:sldId id="526" r:id="rId22"/>
    <p:sldId id="563" r:id="rId23"/>
    <p:sldId id="559" r:id="rId24"/>
    <p:sldId id="573" r:id="rId25"/>
    <p:sldId id="587" r:id="rId26"/>
    <p:sldId id="527" r:id="rId27"/>
    <p:sldId id="588" r:id="rId28"/>
    <p:sldId id="528" r:id="rId29"/>
    <p:sldId id="589" r:id="rId30"/>
    <p:sldId id="529" r:id="rId31"/>
    <p:sldId id="539" r:id="rId32"/>
    <p:sldId id="592" r:id="rId33"/>
    <p:sldId id="594" r:id="rId34"/>
    <p:sldId id="595" r:id="rId35"/>
    <p:sldId id="564" r:id="rId36"/>
    <p:sldId id="533" r:id="rId37"/>
    <p:sldId id="487" r:id="rId38"/>
    <p:sldId id="586" r:id="rId39"/>
    <p:sldId id="578" r:id="rId40"/>
    <p:sldId id="580" r:id="rId41"/>
    <p:sldId id="581" r:id="rId42"/>
    <p:sldId id="561" r:id="rId43"/>
    <p:sldId id="544" r:id="rId44"/>
    <p:sldId id="495" r:id="rId45"/>
    <p:sldId id="534" r:id="rId46"/>
    <p:sldId id="430" r:id="rId47"/>
  </p:sldIdLst>
  <p:sldSz cx="24387175" cy="13716000"/>
  <p:notesSz cx="6858000" cy="9144000"/>
  <p:defaultTextStyle>
    <a:defPPr>
      <a:defRPr lang="fr-FR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orient="horz" pos="2778" userDrawn="1">
          <p15:clr>
            <a:srgbClr val="A4A3A4"/>
          </p15:clr>
        </p15:guide>
        <p15:guide id="3" pos="7681">
          <p15:clr>
            <a:srgbClr val="A4A3A4"/>
          </p15:clr>
        </p15:guide>
        <p15:guide id="4" orient="horz" pos="2007" userDrawn="1">
          <p15:clr>
            <a:srgbClr val="A4A3A4"/>
          </p15:clr>
        </p15:guide>
        <p15:guide id="5" pos="15075" userDrawn="1">
          <p15:clr>
            <a:srgbClr val="A4A3A4"/>
          </p15:clr>
        </p15:guide>
        <p15:guide id="6" pos="2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BADD"/>
    <a:srgbClr val="CBBADC"/>
    <a:srgbClr val="C7B5DA"/>
    <a:srgbClr val="000000"/>
    <a:srgbClr val="FFFFFF"/>
    <a:srgbClr val="3F2A56"/>
    <a:srgbClr val="4E5B73"/>
    <a:srgbClr val="3F2A55"/>
    <a:srgbClr val="604084"/>
    <a:srgbClr val="AD8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61558-0FE8-41A1-B901-DC5006DE29FF}" v="40" dt="2020-10-19T14:14:35.490"/>
    <p1510:client id="{0F7800B9-37E3-4B88-B5FC-3D555AB742DA}" v="4" dt="2020-10-20T16:06:05.986"/>
    <p1510:client id="{16636EB6-FA01-449B-8B66-98F031155834}" v="3" dt="2021-01-06T04:16:02.254"/>
    <p1510:client id="{17F2DFD4-04FB-4D13-917C-DD1970039EDB}" v="8" dt="2020-12-29T20:21:40.882"/>
    <p1510:client id="{1C41691C-CA4D-4639-BC42-85ABE3418191}" v="2" dt="2020-11-25T16:10:08.804"/>
    <p1510:client id="{1E0932A9-C030-4A1F-AB28-DA6B48D6E7F8}" v="3" dt="2021-01-06T04:26:38.273"/>
    <p1510:client id="{25A39B2F-52CD-48A1-BCB2-4E8CAB0BAFDD}" v="6" dt="2020-10-20T19:20:12.789"/>
    <p1510:client id="{2C34ABAA-6AD6-4132-B2B6-EB1468589448}" v="10" dt="2020-11-24T20:08:16.325"/>
    <p1510:client id="{53E55380-76AB-45CB-B5BF-D6284EDA9ADA}" v="2" dt="2020-12-24T13:30:48.070"/>
    <p1510:client id="{573CC4F6-7157-4241-9A3F-24EA72E3D646}" v="6" dt="2020-10-19T14:03:10.061"/>
    <p1510:client id="{59D22427-07DB-479B-9444-BD3796F5F68F}" v="3" dt="2020-11-23T19:49:04.880"/>
    <p1510:client id="{6A8C78BD-F3D4-4157-8BA4-425E12DE5B16}" v="2" dt="2020-12-29T20:28:01.124"/>
    <p1510:client id="{71B49E62-972A-4140-961F-755EDF60E33F}" v="8" dt="2020-11-30T13:14:16.139"/>
    <p1510:client id="{733609E5-B42C-4DAA-B0CB-223C58EACEFA}" v="186" dt="2020-11-23T16:09:36.918"/>
    <p1510:client id="{80A6ACD7-3C07-43A6-B2AE-D4C3F5D68B92}" v="28" dt="2020-12-24T12:50:01.952"/>
    <p1510:client id="{8766B873-CDF8-4FC3-860A-D3D55F62276B}" v="268" dt="2020-11-23T14:56:57.279"/>
    <p1510:client id="{8895E0DA-AAD9-4609-B40E-60A853C33F75}" v="55" dt="2020-11-24T20:14:19.417"/>
    <p1510:client id="{ABF5B6CF-C3DF-43D6-94F2-75F5B4944D5D}" v="3" dt="2020-12-29T20:30:53.656"/>
    <p1510:client id="{B4EC884E-EE87-4927-97EA-0EB7DE99EF1A}" v="16" dt="2020-11-27T20:11:52.951"/>
    <p1510:client id="{DD40EAEF-CBA7-4FAE-86BC-6192D764BABA}" v="5" dt="2020-12-23T14:47:54.320"/>
    <p1510:client id="{E168F40D-8EE9-47A2-8A7D-E3F743A27743}" v="10" dt="2020-11-25T16:01:45.284"/>
    <p1510:client id="{E3216015-97D1-4A49-839E-1DEB2A1980E5}" v="21" dt="2020-10-20T19:24:14.180"/>
    <p1510:client id="{F348A463-D2ED-4AA8-900A-28DEB7B78411}" v="4" dt="2020-11-24T22:17:52.790"/>
    <p1510:client id="{F9A3D811-C3A8-4DC5-9021-183D776B6585}" v="752" dt="2020-11-23T15:39:49.958"/>
    <p1510:client id="{FB2BFC19-8C02-4B74-BCA2-1E2836847D5F}" v="119" dt="2020-11-24T20:04:09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8" autoAdjust="0"/>
    <p:restoredTop sz="93979" autoAdjust="0"/>
  </p:normalViewPr>
  <p:slideViewPr>
    <p:cSldViewPr snapToGrid="0">
      <p:cViewPr varScale="1">
        <p:scale>
          <a:sx n="41" d="100"/>
          <a:sy n="41" d="100"/>
        </p:scale>
        <p:origin x="706" y="43"/>
      </p:cViewPr>
      <p:guideLst>
        <p:guide orient="horz" pos="4320"/>
        <p:guide orient="horz" pos="2778"/>
        <p:guide pos="7681"/>
        <p:guide orient="horz" pos="2007"/>
        <p:guide pos="15075"/>
        <p:guide pos="242"/>
      </p:guideLst>
    </p:cSldViewPr>
  </p:slideViewPr>
  <p:outlineViewPr>
    <p:cViewPr>
      <p:scale>
        <a:sx n="33" d="100"/>
        <a:sy n="33" d="100"/>
      </p:scale>
      <p:origin x="0" y="-3170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951EA8B-6097-3C40-A2A9-D1A81574A2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6021394-C298-9242-AEC6-42A2E746FC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2F266-A183-A947-8D16-3FCF859B7092}" type="datetimeFigureOut">
              <a:rPr lang="en-CA" smtClean="0"/>
              <a:t>2021-06-14</a:t>
            </a:fld>
            <a:endParaRPr lang="en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0A2F57-EBB5-0C47-ABE0-A9DA7ED360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009F76-9FEA-2A44-8E2E-FB8543AA51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2D903-EF84-0146-ACDB-F5DB8CBE6E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588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AF3E2-AC04-4FD1-9A54-82BA837149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186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424" userDrawn="1">
          <p15:clr>
            <a:srgbClr val="F26B43"/>
          </p15:clr>
        </p15:guide>
        <p15:guide id="2" pos="3893" userDrawn="1">
          <p15:clr>
            <a:srgbClr val="F26B43"/>
          </p15:clr>
        </p15:guide>
        <p15:guide id="3" orient="horz" pos="714" userDrawn="1">
          <p15:clr>
            <a:srgbClr val="F26B43"/>
          </p15:clr>
        </p15:guide>
        <p15:guide id="4" orient="horz" pos="2664" userDrawn="1">
          <p15:clr>
            <a:srgbClr val="F26B43"/>
          </p15:clr>
        </p15:guide>
        <p15:guide id="5" orient="horz" pos="2766" userDrawn="1">
          <p15:clr>
            <a:srgbClr val="F26B43"/>
          </p15:clr>
        </p15:guide>
        <p15:guide id="6" orient="horz" pos="504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fr/commission-fonction-publique/services/publications/rapport-annuel-2018-2019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fr/commission-fonction-publique/services/publications/rapport-annuel-2018-2019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fr/commission-fonction-publique/services/publications/rapport-annuel-2018-2019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anada.ca/fr/patrimoine-canadien/services/langues-officielles-bilinguisme/publications/statistique.html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fr/commission-fonction-publique/services/publications/rapport-annuel-2018-2019.html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.ca/fr/commission-fonction-publique/services/publications/rapport-annuel-2018-2019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9A2A-8FEE-4857-A891-DC1BF43345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16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1981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505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9A2A-8FEE-4857-A891-DC1BF43345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599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29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pPr/>
              <a:t>17</a:t>
            </a:fld>
            <a:endParaRPr lang="en-CA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190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pPr/>
              <a:t>18</a:t>
            </a:fld>
            <a:endParaRPr lang="en-CA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57472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9A2A-8FEE-4857-A891-DC1BF43345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88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6108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797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2C9A2A-8FEE-4857-A891-DC1BF43345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03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69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pPr/>
              <a:t>28</a:t>
            </a:fld>
            <a:endParaRPr lang="en-CA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75984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pPr/>
              <a:t>30</a:t>
            </a:fld>
            <a:endParaRPr lang="en-CA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7251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848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560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5430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447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endParaRPr lang="fr-CA" sz="1200" dirty="0">
              <a:cs typeface="Calibri"/>
            </a:endParaRPr>
          </a:p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369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03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497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946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10181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</p:spPr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4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64" indent="-2857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68" indent="-2285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15" indent="-2285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162" indent="-2285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09" indent="-2285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455" indent="-2285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03" indent="-2285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750" indent="-2285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2A77D09-70F3-4B9D-936F-0564B5A18319}" type="slidenum">
              <a:rPr lang="en-CA" altLang="en-US" smtClean="0"/>
              <a:pPr/>
              <a:t>41</a:t>
            </a:fld>
            <a:endParaRPr lang="en-CA" altLang="en-US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923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Sources : </a:t>
            </a:r>
            <a:r>
              <a:rPr lang="fr-CA" dirty="0">
                <a:hlinkClick r:id="rId3"/>
              </a:rPr>
              <a:t>https://www.canada.ca/fr/commission-fonction-publique/services/publications/rapport-annuel-2018-2019.html</a:t>
            </a:r>
            <a:endParaRPr lang="fr-CA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7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Sources : </a:t>
            </a:r>
            <a:r>
              <a:rPr lang="fr-CA" dirty="0">
                <a:hlinkClick r:id="rId3"/>
              </a:rPr>
              <a:t>https://www.canada.ca/fr/commission-fonction-publique/services/publications/rapport-annuel-2018-2019.html</a:t>
            </a:r>
            <a:endParaRPr lang="fr-CA" dirty="0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03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Sources : </a:t>
            </a:r>
            <a:r>
              <a:rPr lang="fr-CA" dirty="0">
                <a:hlinkClick r:id="rId3"/>
              </a:rPr>
              <a:t>https://www.canada.ca/fr/commission-fonction-publique/services/publications/rapport-annuel-2018-2019.html</a:t>
            </a:r>
          </a:p>
          <a:p>
            <a:r>
              <a:rPr lang="fr-CA" dirty="0">
                <a:hlinkClick r:id="rId4"/>
              </a:rPr>
              <a:t>https://www.canada.ca/fr/patrimoine-canadien/services/langues-officielles-bilinguisme/publications/statistique.html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66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Sources : </a:t>
            </a:r>
            <a:r>
              <a:rPr lang="fr-CA" dirty="0">
                <a:hlinkClick r:id="rId3"/>
              </a:rPr>
              <a:t>https://www.canada.ca/fr/commission-fonction-publique/services/publications/rapport-annuel-2018-2019.html</a:t>
            </a:r>
            <a:endParaRPr lang="fr-CA" dirty="0">
              <a:cs typeface="Calibri" panose="020F0502020204030204"/>
            </a:endParaRPr>
          </a:p>
          <a:p>
            <a:endParaRPr lang="fr-CA" dirty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918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Sources : </a:t>
            </a:r>
            <a:r>
              <a:rPr lang="fr-CA" dirty="0">
                <a:hlinkClick r:id="rId3"/>
              </a:rPr>
              <a:t>https://www.canada.ca/fr/commission-fonction-publique/services/publications/rapport-annuel-2018-2019.html</a:t>
            </a:r>
            <a:endParaRPr lang="fr-CA" dirty="0">
              <a:cs typeface="Calibri" panose="020F0502020204030204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AF3E2-AC04-4FD1-9A54-82BA83714998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98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AF3E2-AC04-4FD1-9A54-82BA8371499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30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6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59537" y="1938528"/>
            <a:ext cx="13716000" cy="7225367"/>
          </a:xfrm>
        </p:spPr>
        <p:txBody>
          <a:bodyPr anchor="b"/>
          <a:lstStyle>
            <a:lvl1pPr>
              <a:defRPr sz="11200" u="none">
                <a:solidFill>
                  <a:srgbClr val="FFFFFF"/>
                </a:solidFill>
              </a:defRPr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9536" y="9437879"/>
            <a:ext cx="13716000" cy="2265171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/>
              <a:t>Modifier le style des sous-titres du masque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132342314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-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readcrumb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"/>
            <a:ext cx="24260638" cy="793630"/>
          </a:xfrm>
          <a:solidFill>
            <a:srgbClr val="604084"/>
          </a:solidFill>
        </p:spPr>
        <p:txBody>
          <a:bodyPr anchor="ctr">
            <a:normAutofit/>
          </a:bodyPr>
          <a:lstStyle>
            <a:lvl1pPr marL="720000" algn="l"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Course Title : Module Title</a:t>
            </a:r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6BC18-1C9B-493A-ABAB-16041D41FE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5976" y="1169581"/>
            <a:ext cx="22678397" cy="1386794"/>
          </a:xfrm>
        </p:spPr>
        <p:txBody>
          <a:bodyPr>
            <a:normAutofit/>
          </a:bodyPr>
          <a:lstStyle>
            <a:lvl1pPr>
              <a:defRPr sz="7200"/>
            </a:lvl1pPr>
          </a:lstStyle>
          <a:p>
            <a:r>
              <a:rPr lang="en-US"/>
              <a:t>Comparison Title of 4 items - rows</a:t>
            </a:r>
            <a:endParaRPr lang="en-CA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0B9D142D-E731-4E6B-946B-59BE3458871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5659" y="3098429"/>
            <a:ext cx="10430499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compare 1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DBC95E5-0B75-4C18-A6CD-CD50EE2B13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5773" y="4438997"/>
            <a:ext cx="10430384" cy="2207131"/>
          </a:xfrm>
        </p:spPr>
        <p:txBody>
          <a:bodyPr/>
          <a:lstStyle>
            <a:lvl1pPr marL="0" marR="0" indent="4233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4pPr marL="932389" indent="0">
              <a:buNone/>
              <a:defRPr/>
            </a:lvl4pPr>
          </a:lstStyle>
          <a:p>
            <a:pPr marL="0" marR="0" lvl="0" indent="4233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Body level 1 (Important - levels are only for looks. The levels are not differentiated by screen reader)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4A610FF2-0CEF-482F-9C4C-120CDFB9DC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101018" y="3098429"/>
            <a:ext cx="10430500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compare 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746015-9203-456C-9A91-D801E85FD77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100904" y="4438997"/>
            <a:ext cx="10430383" cy="22071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AEE313B4-DB22-4424-8142-0FF51E71019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55659" y="7730236"/>
            <a:ext cx="10430499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compare 3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94D6482-6FF9-49F9-836D-4F8ABB7B958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55773" y="9070804"/>
            <a:ext cx="10430384" cy="22071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325A93A-F5AB-4797-89D5-50A5E178C6E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3101018" y="7730236"/>
            <a:ext cx="10430500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compare 4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96309E2-8273-489E-A715-1A4DA9C392A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100904" y="9070804"/>
            <a:ext cx="10430383" cy="22071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486B2-2854-4E4C-A675-EC3FF2EED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5866" y="2342445"/>
            <a:ext cx="10488409" cy="3515928"/>
          </a:xfrm>
        </p:spPr>
        <p:txBody>
          <a:bodyPr/>
          <a:lstStyle>
            <a:lvl1pPr>
              <a:defRPr sz="9600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53551" y="6524978"/>
            <a:ext cx="10490724" cy="5178072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CA" noProof="0"/>
              <a:t>Cliquer pour modifier le style du texte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3"/>
          </p:nvPr>
        </p:nvSpPr>
        <p:spPr>
          <a:xfrm>
            <a:off x="13462000" y="609601"/>
            <a:ext cx="10442575" cy="1109345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noProof="0"/>
              <a:t>Cliquez sur l'icône pour ajouter une image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34951515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éparateur de 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9537" y="2203306"/>
            <a:ext cx="17373600" cy="6860253"/>
          </a:xfrm>
        </p:spPr>
        <p:txBody>
          <a:bodyPr anchor="b"/>
          <a:lstStyle>
            <a:lvl1pPr algn="l">
              <a:defRPr sz="9600" b="0" cap="none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59536" y="9443261"/>
            <a:ext cx="17373600" cy="2110164"/>
          </a:xfrm>
        </p:spPr>
        <p:txBody>
          <a:bodyPr anchor="t"/>
          <a:lstStyle>
            <a:lvl1pPr marL="0" indent="0">
              <a:buNone/>
              <a:defRPr sz="6000" b="1">
                <a:solidFill>
                  <a:schemeClr val="accent2"/>
                </a:solidFill>
              </a:defRPr>
            </a:lvl1pPr>
            <a:lvl2pPr marL="12192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522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78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7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630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56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82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408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noProof="0"/>
              <a:t>Modifier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80388073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éparateur de 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9537" y="2203306"/>
            <a:ext cx="17373600" cy="6860253"/>
          </a:xfrm>
        </p:spPr>
        <p:txBody>
          <a:bodyPr anchor="b"/>
          <a:lstStyle>
            <a:lvl1pPr algn="l">
              <a:defRPr sz="9600" b="0" cap="none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59536" y="9443261"/>
            <a:ext cx="17373600" cy="2110164"/>
          </a:xfrm>
        </p:spPr>
        <p:txBody>
          <a:bodyPr anchor="t"/>
          <a:lstStyle>
            <a:lvl1pPr marL="0" indent="0">
              <a:buNone/>
              <a:defRPr sz="6000" b="1">
                <a:solidFill>
                  <a:schemeClr val="accent2"/>
                </a:solidFill>
              </a:defRPr>
            </a:lvl1pPr>
            <a:lvl2pPr marL="12192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522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78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7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630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56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82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408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noProof="0"/>
              <a:t>Modifier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7818611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éparateur de sec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9537" y="2203306"/>
            <a:ext cx="17373600" cy="6860253"/>
          </a:xfrm>
        </p:spPr>
        <p:txBody>
          <a:bodyPr anchor="b"/>
          <a:lstStyle>
            <a:lvl1pPr algn="l">
              <a:defRPr sz="9600" b="0" cap="none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59536" y="9443261"/>
            <a:ext cx="17373600" cy="2110164"/>
          </a:xfrm>
        </p:spPr>
        <p:txBody>
          <a:bodyPr anchor="t"/>
          <a:lstStyle>
            <a:lvl1pPr marL="0" indent="0">
              <a:buNone/>
              <a:defRPr sz="6000" b="1">
                <a:solidFill>
                  <a:schemeClr val="accent2"/>
                </a:solidFill>
              </a:defRPr>
            </a:lvl1pPr>
            <a:lvl2pPr marL="12192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522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78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7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630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56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82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408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noProof="0"/>
              <a:t>Modifier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19893934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éparateur de 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6" name="Rectangle 5" descr="rectangle violet"/>
          <p:cNvSpPr/>
          <p:nvPr>
            <p:custDataLst>
              <p:tags r:id="rId1"/>
            </p:custDataLst>
          </p:nvPr>
        </p:nvSpPr>
        <p:spPr>
          <a:xfrm>
            <a:off x="0" y="5416550"/>
            <a:ext cx="24387175" cy="288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878400" y="6703182"/>
            <a:ext cx="4732336" cy="309637"/>
            <a:chOff x="777617" y="6491249"/>
            <a:chExt cx="4732336" cy="309637"/>
          </a:xfrm>
        </p:grpSpPr>
        <p:sp>
          <p:nvSpPr>
            <p:cNvPr id="7" name="Oval 9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777617" y="6491249"/>
              <a:ext cx="309637" cy="3096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5"/>
              </p:custDataLst>
            </p:nvPr>
          </p:nvSpPr>
          <p:spPr>
            <a:xfrm rot="5400000">
              <a:off x="3237093" y="4406143"/>
              <a:ext cx="45719" cy="450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 rot="10800000">
            <a:off x="18799200" y="6703182"/>
            <a:ext cx="4732336" cy="309637"/>
            <a:chOff x="19208450" y="6489649"/>
            <a:chExt cx="4732336" cy="309637"/>
          </a:xfrm>
        </p:grpSpPr>
        <p:sp>
          <p:nvSpPr>
            <p:cNvPr id="12" name="Oval 9"/>
            <p:cNvSpPr/>
            <p:nvPr>
              <p:custDataLst>
                <p:tags r:id="rId2"/>
              </p:custDataLst>
            </p:nvPr>
          </p:nvSpPr>
          <p:spPr>
            <a:xfrm rot="5400000" flipH="1">
              <a:off x="19208450" y="6489649"/>
              <a:ext cx="309637" cy="3096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>
              <p:custDataLst>
                <p:tags r:id="rId3"/>
              </p:custDataLst>
            </p:nvPr>
          </p:nvSpPr>
          <p:spPr>
            <a:xfrm rot="5400000">
              <a:off x="21667926" y="4404543"/>
              <a:ext cx="45719" cy="450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5610224" y="5416550"/>
            <a:ext cx="13188975" cy="2882900"/>
          </a:xfrm>
        </p:spPr>
        <p:txBody>
          <a:bodyPr anchor="ctr"/>
          <a:lstStyle>
            <a:lvl1pPr algn="ctr">
              <a:defRPr sz="9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Titre de section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301696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dans boîte vio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Cliquer pour modifier le style du titre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fr-CA" noProof="0" smtClean="0"/>
              <a:pPr/>
              <a:t>‹#›</a:t>
            </a:fld>
            <a:endParaRPr lang="fr-CA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1385887" y="5457217"/>
            <a:ext cx="21615400" cy="2782109"/>
          </a:xfrm>
          <a:prstGeom prst="roundRect">
            <a:avLst/>
          </a:prstGeom>
          <a:solidFill>
            <a:srgbClr val="3F2A56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Cliquer pour modifier le texte de la phrase</a:t>
            </a:r>
          </a:p>
        </p:txBody>
      </p:sp>
    </p:spTree>
    <p:extLst>
      <p:ext uri="{BB962C8B-B14F-4D97-AF65-F5344CB8AC3E}">
        <p14:creationId xmlns:p14="http://schemas.microsoft.com/office/powerpoint/2010/main" val="84981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,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en-US"/>
              <a:t>Cliquer pour modifier le style du </a:t>
            </a:r>
            <a:r>
              <a:rPr lang="en-US" err="1"/>
              <a:t>titre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55663" y="3200400"/>
            <a:ext cx="22680612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/>
              <a:t>Cliquer pour modifier le style du texte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042938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, fond mauve avec boîte texte vio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86822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en-US"/>
              <a:t>Cliquer pour modifier le style du </a:t>
            </a:r>
            <a:r>
              <a:rPr lang="en-US" err="1"/>
              <a:t>titre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55663" y="3200400"/>
            <a:ext cx="22680612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/>
              <a:t>Cliquer pour modifier le style du texte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4" y="10080702"/>
            <a:ext cx="22669351" cy="1366163"/>
          </a:xfrm>
          <a:prstGeom prst="roundRect">
            <a:avLst/>
          </a:prstGeom>
          <a:solidFill>
            <a:srgbClr val="3F2A56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Cliquer pour modifier le texte de la phrase</a:t>
            </a:r>
          </a:p>
        </p:txBody>
      </p:sp>
    </p:spTree>
    <p:extLst>
      <p:ext uri="{BB962C8B-B14F-4D97-AF65-F5344CB8AC3E}">
        <p14:creationId xmlns:p14="http://schemas.microsoft.com/office/powerpoint/2010/main" val="121604873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2 contenus,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en-US"/>
              <a:t>Cliquer pour modifier le style du </a:t>
            </a:r>
            <a:r>
              <a:rPr lang="en-US" err="1"/>
              <a:t>titre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1"/>
          </p:nvPr>
        </p:nvSpPr>
        <p:spPr>
          <a:xfrm>
            <a:off x="840317" y="3230565"/>
            <a:ext cx="10933112" cy="8499474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12" name="Espace réservé du contenu 10"/>
          <p:cNvSpPr>
            <a:spLocks noGrp="1"/>
          </p:cNvSpPr>
          <p:nvPr>
            <p:ph sz="quarter" idx="12"/>
          </p:nvPr>
        </p:nvSpPr>
        <p:spPr>
          <a:xfrm>
            <a:off x="12613746" y="3230564"/>
            <a:ext cx="10933112" cy="8499475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FR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700668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59537" y="1942353"/>
            <a:ext cx="13716000" cy="7225367"/>
          </a:xfrm>
        </p:spPr>
        <p:txBody>
          <a:bodyPr anchor="b"/>
          <a:lstStyle>
            <a:lvl1pPr>
              <a:defRPr sz="11200" u="none">
                <a:solidFill>
                  <a:srgbClr val="FFFFFF"/>
                </a:solidFill>
              </a:defRPr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9536" y="9437879"/>
            <a:ext cx="13716000" cy="2265171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/>
              <a:t>Modifier le style des sous-titres du masque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348286544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iste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en-US"/>
              <a:t>Cliquer pour modifier le style du </a:t>
            </a:r>
            <a:r>
              <a:rPr lang="en-US" err="1"/>
              <a:t>titre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12" name="Espace réservé du graphique SmartArt 11"/>
          <p:cNvSpPr>
            <a:spLocks noGrp="1"/>
          </p:cNvSpPr>
          <p:nvPr>
            <p:ph type="dgm" sz="quarter" idx="11"/>
          </p:nvPr>
        </p:nvSpPr>
        <p:spPr>
          <a:xfrm>
            <a:off x="855663" y="3219450"/>
            <a:ext cx="22490112" cy="8510588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481375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,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489167" y="3200400"/>
            <a:ext cx="14047108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/>
              <a:t>Cliquer pour modifier le style du texte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12" name="Oval 4"/>
          <p:cNvSpPr/>
          <p:nvPr>
            <p:custDataLst>
              <p:tags r:id="rId1"/>
            </p:custDataLst>
          </p:nvPr>
        </p:nvSpPr>
        <p:spPr>
          <a:xfrm>
            <a:off x="853552" y="381001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9600" baseline="0"/>
            </a:lvl1pPr>
          </a:lstStyle>
          <a:p>
            <a:r>
              <a:rPr lang="en-US" err="1"/>
              <a:t>Titre</a:t>
            </a:r>
            <a:r>
              <a:rPr lang="en-US"/>
              <a:t> pour </a:t>
            </a:r>
            <a:r>
              <a:rPr lang="en-US" err="1"/>
              <a:t>l’accessibilité</a:t>
            </a:r>
            <a:r>
              <a:rPr lang="en-US"/>
              <a:t>, à </a:t>
            </a:r>
            <a:r>
              <a:rPr lang="en-US" err="1"/>
              <a:t>cacher</a:t>
            </a:r>
            <a:endParaRPr lang="en-CA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13033" y="381001"/>
            <a:ext cx="8315325" cy="8145417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Zone de texte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579011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avec détails,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489167" y="3200400"/>
            <a:ext cx="14047108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/>
              <a:t>Cliquer pour modifier le style du texte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12" name="Oval 4"/>
          <p:cNvSpPr/>
          <p:nvPr>
            <p:custDataLst>
              <p:tags r:id="rId1"/>
            </p:custDataLst>
          </p:nvPr>
        </p:nvSpPr>
        <p:spPr>
          <a:xfrm>
            <a:off x="853552" y="381001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9600" baseline="0"/>
            </a:lvl1pPr>
          </a:lstStyle>
          <a:p>
            <a:r>
              <a:rPr lang="en-US" err="1"/>
              <a:t>Titre</a:t>
            </a:r>
            <a:r>
              <a:rPr lang="en-US"/>
              <a:t> pour </a:t>
            </a:r>
            <a:r>
              <a:rPr lang="en-US" err="1"/>
              <a:t>l’accessibilité</a:t>
            </a:r>
            <a:r>
              <a:rPr lang="en-US"/>
              <a:t>, à </a:t>
            </a:r>
            <a:r>
              <a:rPr lang="en-US" err="1"/>
              <a:t>cacher</a:t>
            </a:r>
            <a:endParaRPr lang="en-CA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13033" y="381001"/>
            <a:ext cx="8315325" cy="8145417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Zone de texte</a:t>
            </a:r>
            <a:endParaRPr lang="fr-CA"/>
          </a:p>
        </p:txBody>
      </p:sp>
      <p:sp>
        <p:nvSpPr>
          <p:cNvPr id="14" name="Rectangle à coins arrondis 13"/>
          <p:cNvSpPr/>
          <p:nvPr>
            <p:custDataLst>
              <p:tags r:id="rId2"/>
            </p:custDataLst>
          </p:nvPr>
        </p:nvSpPr>
        <p:spPr>
          <a:xfrm>
            <a:off x="2235200" y="9347200"/>
            <a:ext cx="5664200" cy="1651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35200" y="9347200"/>
            <a:ext cx="5664200" cy="1651000"/>
          </a:xfr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Zone de texte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447243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nd,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489167" y="3200400"/>
            <a:ext cx="14047108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/>
              <a:t>Cliquer pour modifier le style du texte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12" name="Oval 4"/>
          <p:cNvSpPr/>
          <p:nvPr>
            <p:custDataLst>
              <p:tags r:id="rId1"/>
            </p:custDataLst>
          </p:nvPr>
        </p:nvSpPr>
        <p:spPr>
          <a:xfrm>
            <a:off x="853552" y="3378201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9600" baseline="0"/>
            </a:lvl1pPr>
          </a:lstStyle>
          <a:p>
            <a:r>
              <a:rPr lang="en-US"/>
              <a:t>Cliquer pour modifier le style du </a:t>
            </a:r>
            <a:r>
              <a:rPr lang="en-US" err="1"/>
              <a:t>titre</a:t>
            </a:r>
            <a:endParaRPr lang="en-CA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55865" y="3481411"/>
            <a:ext cx="8313149" cy="8145417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Zone de texte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388111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, fond mauv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title="élément décoratif"/>
          <p:cNvGrpSpPr/>
          <p:nvPr>
            <p:custDataLst>
              <p:tags r:id="rId1"/>
            </p:custDataLst>
          </p:nvPr>
        </p:nvGrpSpPr>
        <p:grpSpPr>
          <a:xfrm>
            <a:off x="736600" y="2263778"/>
            <a:ext cx="22927367" cy="9239251"/>
            <a:chOff x="736600" y="2263778"/>
            <a:chExt cx="22927367" cy="9239251"/>
          </a:xfrm>
        </p:grpSpPr>
        <p:sp>
          <p:nvSpPr>
            <p:cNvPr id="5" name="Rectangle 4"/>
            <p:cNvSpPr/>
            <p:nvPr/>
          </p:nvSpPr>
          <p:spPr>
            <a:xfrm>
              <a:off x="9169400" y="2635253"/>
              <a:ext cx="14266069" cy="8472485"/>
            </a:xfrm>
            <a:prstGeom prst="rect">
              <a:avLst/>
            </a:prstGeom>
            <a:gradFill flip="none" rotWithShape="1">
              <a:gsLst>
                <a:gs pos="63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/>
            <p:cNvSpPr/>
            <p:nvPr/>
          </p:nvSpPr>
          <p:spPr>
            <a:xfrm flipH="1" flipV="1">
              <a:off x="965098" y="2659069"/>
              <a:ext cx="14266069" cy="8472485"/>
            </a:xfrm>
            <a:prstGeom prst="rect">
              <a:avLst/>
            </a:prstGeom>
            <a:gradFill flip="none" rotWithShape="1">
              <a:gsLst>
                <a:gs pos="6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55865" y="4630830"/>
              <a:ext cx="2267544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CA" sz="6000">
                <a:solidFill>
                  <a:schemeClr val="tx2"/>
                </a:solidFill>
                <a:latin typeface="Arial (body)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3292492" y="2263778"/>
              <a:ext cx="371475" cy="37147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3435469" y="2435224"/>
              <a:ext cx="85521" cy="8686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/>
            <p:cNvSpPr/>
            <p:nvPr/>
          </p:nvSpPr>
          <p:spPr>
            <a:xfrm flipH="1" flipV="1">
              <a:off x="736600" y="11131554"/>
              <a:ext cx="371475" cy="37147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 flipH="1" flipV="1">
              <a:off x="879577" y="2644778"/>
              <a:ext cx="85521" cy="8686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Cliquer pour modifier le style du </a:t>
            </a:r>
            <a:r>
              <a:rPr lang="en-US" err="1"/>
              <a:t>titre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 hasCustomPrompt="1"/>
          </p:nvPr>
        </p:nvSpPr>
        <p:spPr>
          <a:xfrm>
            <a:off x="965200" y="2644779"/>
            <a:ext cx="22471063" cy="8462960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CA" noProof="0"/>
              <a:t>Cliquer pour modifier le style du texte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2336605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fr-CA" smtClean="0"/>
              <a:t>‹#›</a:t>
            </a:fld>
            <a:endParaRPr lang="fr-CA"/>
          </a:p>
        </p:txBody>
      </p:sp>
      <p:sp>
        <p:nvSpPr>
          <p:cNvPr id="7" name="Espace réservé pour une image  10"/>
          <p:cNvSpPr>
            <a:spLocks noGrp="1"/>
          </p:cNvSpPr>
          <p:nvPr>
            <p:ph type="pic" sz="quarter" idx="13" hasCustomPrompt="1"/>
          </p:nvPr>
        </p:nvSpPr>
        <p:spPr>
          <a:xfrm>
            <a:off x="63" y="0"/>
            <a:ext cx="24387048" cy="12051792"/>
          </a:xfrm>
        </p:spPr>
        <p:txBody>
          <a:bodyPr anchor="ctr"/>
          <a:lstStyle>
            <a:lvl1pPr algn="ctr">
              <a:defRPr sz="4800" baseline="0">
                <a:latin typeface="+mj-lt"/>
              </a:defRPr>
            </a:lvl1pPr>
          </a:lstStyle>
          <a:p>
            <a:r>
              <a:rPr lang="fr-CA" noProof="0"/>
              <a:t>Cliquer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32552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386647" y="842096"/>
            <a:ext cx="19613880" cy="6692900"/>
          </a:xfrm>
        </p:spPr>
        <p:txBody>
          <a:bodyPr anchor="b"/>
          <a:lstStyle>
            <a:lvl1pPr marL="3175" indent="0" algn="ctr">
              <a:buFont typeface="Arial"/>
              <a:buNone/>
              <a:tabLst/>
              <a:defRPr sz="4800" b="0" i="1" baseline="0">
                <a:solidFill>
                  <a:srgbClr val="3F2A56"/>
                </a:solidFill>
                <a:latin typeface="+mj-lt"/>
              </a:defRPr>
            </a:lvl1pPr>
            <a:lvl2pPr marL="3175" indent="0" algn="ctr"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2pPr>
            <a:lvl3pPr marL="3175" indent="0" algn="ctr"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3pPr>
            <a:lvl4pPr marL="3175" indent="0" algn="ctr"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4pPr>
            <a:lvl5pPr marL="3175" indent="0" algn="ctr">
              <a:buFont typeface="Arial"/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5pPr>
          </a:lstStyle>
          <a:p>
            <a:pPr lvl="0"/>
            <a:r>
              <a:rPr lang="en-CA" noProof="0"/>
              <a:t>Cliquer pour modifier le style du </a:t>
            </a:r>
            <a:r>
              <a:rPr lang="en-CA" noProof="0" err="1"/>
              <a:t>texte</a:t>
            </a:r>
            <a:endParaRPr lang="en-CA" noProof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85275" y="8882192"/>
            <a:ext cx="19616624" cy="639762"/>
          </a:xfrm>
        </p:spPr>
        <p:txBody>
          <a:bodyPr anchor="ctr"/>
          <a:lstStyle>
            <a:lvl1pPr marL="514350" indent="-514350" algn="ctr">
              <a:buFont typeface="Lucida Grande"/>
              <a:buChar char="—"/>
              <a:defRPr sz="32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noProof="0"/>
              <a:t>Nom</a:t>
            </a:r>
          </a:p>
        </p:txBody>
      </p:sp>
    </p:spTree>
    <p:extLst>
      <p:ext uri="{BB962C8B-B14F-4D97-AF65-F5344CB8AC3E}">
        <p14:creationId xmlns:p14="http://schemas.microsoft.com/office/powerpoint/2010/main" val="176665810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95F305-BC14-4F12-A5F4-451B9EDF2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45563B-CFC6-45CA-8355-BFD66893C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652202-4017-48A1-B9D6-6830C756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E28C1-8DB0-4845-AF9B-7C8FBC45C6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249193-37C2-43AB-9B61-37F891D1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7E785A-BF93-4237-B06F-D70639D3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FF9AE-085C-5D4E-AD16-8DFB1CF7F5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739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0" y="12869335"/>
            <a:ext cx="4284453" cy="506809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ctrTitle" hasCustomPrompt="1"/>
          </p:nvPr>
        </p:nvSpPr>
        <p:spPr>
          <a:xfrm>
            <a:off x="859537" y="1942353"/>
            <a:ext cx="13716000" cy="7225367"/>
          </a:xfrm>
        </p:spPr>
        <p:txBody>
          <a:bodyPr anchor="b"/>
          <a:lstStyle>
            <a:lvl1pPr>
              <a:defRPr sz="11200" u="none">
                <a:solidFill>
                  <a:srgbClr val="FFFFFF"/>
                </a:solidFill>
              </a:defRPr>
            </a:lvl1pPr>
          </a:lstStyle>
          <a:p>
            <a:r>
              <a:rPr lang="en-CA" noProof="0"/>
              <a:t>Click to edit master title style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59536" y="9437879"/>
            <a:ext cx="13716000" cy="2265171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45332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59537" y="1942353"/>
            <a:ext cx="13716000" cy="7225367"/>
          </a:xfrm>
        </p:spPr>
        <p:txBody>
          <a:bodyPr anchor="b"/>
          <a:lstStyle>
            <a:lvl1pPr>
              <a:defRPr sz="11200" u="none">
                <a:solidFill>
                  <a:srgbClr val="FFFFFF"/>
                </a:solidFill>
              </a:defRPr>
            </a:lvl1pPr>
          </a:lstStyle>
          <a:p>
            <a:r>
              <a:rPr lang="en-CA" noProof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59536" y="9437879"/>
            <a:ext cx="13716000" cy="2265171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edit master text style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0" y="12869335"/>
            <a:ext cx="4284453" cy="5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7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59537" y="1942353"/>
            <a:ext cx="13716000" cy="7225367"/>
          </a:xfrm>
        </p:spPr>
        <p:txBody>
          <a:bodyPr anchor="b"/>
          <a:lstStyle>
            <a:lvl1pPr>
              <a:defRPr sz="11200" u="none">
                <a:solidFill>
                  <a:srgbClr val="FFFFFF"/>
                </a:solidFill>
              </a:defRPr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9536" y="9437879"/>
            <a:ext cx="13716000" cy="2265171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/>
              <a:t>Modifier le style des sous-titres du masque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4153775168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859537" y="1942353"/>
            <a:ext cx="13716000" cy="7225367"/>
          </a:xfrm>
        </p:spPr>
        <p:txBody>
          <a:bodyPr anchor="b"/>
          <a:lstStyle>
            <a:lvl1pPr>
              <a:defRPr sz="11200" u="none">
                <a:solidFill>
                  <a:srgbClr val="FFFFFF"/>
                </a:solidFill>
              </a:defRPr>
            </a:lvl1pPr>
          </a:lstStyle>
          <a:p>
            <a:r>
              <a:rPr lang="en-CA" noProof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859536" y="9437879"/>
            <a:ext cx="13716000" cy="2265171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87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096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315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534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75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edit master text style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0" y="12869335"/>
            <a:ext cx="4284453" cy="5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32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aker">
    <p:bg>
      <p:bgPr>
        <a:blipFill dpi="0" rotWithShape="1">
          <a:blip r:embed="rId4">
            <a:alphaModFix amt="52000"/>
            <a:lum/>
          </a:blip>
          <a:srcRect/>
          <a:stretch>
            <a:fillRect t="-6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-1" y="6062133"/>
            <a:ext cx="16747067" cy="2438400"/>
          </a:xfrm>
          <a:prstGeom prst="rect">
            <a:avLst/>
          </a:prstGeom>
          <a:solidFill>
            <a:schemeClr val="tx2">
              <a:alpha val="60000"/>
            </a:schemeClr>
          </a:solidFill>
          <a:ln w="28575" cmpd="dbl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/>
          <p:nvPr>
            <p:custDataLst>
              <p:tags r:id="rId2"/>
            </p:custDataLst>
          </p:nvPr>
        </p:nvSpPr>
        <p:spPr>
          <a:xfrm>
            <a:off x="15489453" y="3064823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5489452" y="3065463"/>
            <a:ext cx="8315463" cy="8145462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err="1"/>
              <a:t>Text</a:t>
            </a:r>
            <a:r>
              <a:rPr lang="fr-FR"/>
              <a:t> area</a:t>
            </a:r>
            <a:endParaRPr lang="fr-CA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061449"/>
            <a:ext cx="15489450" cy="1406152"/>
          </a:xfrm>
        </p:spPr>
        <p:txBody>
          <a:bodyPr anchor="b"/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err="1"/>
              <a:t>Title</a:t>
            </a:r>
            <a:endParaRPr lang="fr-CA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-2" y="7518400"/>
            <a:ext cx="15489450" cy="982133"/>
          </a:xfrm>
        </p:spPr>
        <p:txBody>
          <a:bodyPr anchor="t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err="1"/>
              <a:t>Subtitle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2990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noProof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CA" noProof="0"/>
              <a:t>Click to edit master text style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1618363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5866" y="381001"/>
            <a:ext cx="22675443" cy="2175372"/>
          </a:xfrm>
        </p:spPr>
        <p:txBody>
          <a:bodyPr/>
          <a:lstStyle/>
          <a:p>
            <a:r>
              <a:rPr lang="en-CA" noProof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53551" y="3200405"/>
            <a:ext cx="10972800" cy="8497754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CA" noProof="0"/>
              <a:t>Click to edit master text style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  <p:sp>
        <p:nvSpPr>
          <p:cNvPr id="5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12558509" y="3200405"/>
            <a:ext cx="10972800" cy="8497754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CA" noProof="0"/>
              <a:t>Click to edit master text style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920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 with a purp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5866" y="381001"/>
            <a:ext cx="22675443" cy="2175372"/>
          </a:xfrm>
        </p:spPr>
        <p:txBody>
          <a:bodyPr/>
          <a:lstStyle/>
          <a:p>
            <a:r>
              <a:rPr lang="en-CA" noProof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53551" y="3200405"/>
            <a:ext cx="22677758" cy="4865909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CA" noProof="0"/>
              <a:t>Click to edit master text style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818904" y="10080702"/>
            <a:ext cx="22669351" cy="1366163"/>
          </a:xfrm>
          <a:prstGeom prst="roundRect">
            <a:avLst/>
          </a:prstGeom>
          <a:solidFill>
            <a:srgbClr val="3F2A56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55103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noProof="0"/>
              <a:t>Click to edit master title style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120016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in purp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title</a:t>
            </a:r>
            <a:r>
              <a:rPr lang="fr-FR"/>
              <a:t> style 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1385887" y="5457217"/>
            <a:ext cx="21615400" cy="2782109"/>
          </a:xfrm>
          <a:prstGeom prst="roundRect">
            <a:avLst/>
          </a:prstGeom>
          <a:solidFill>
            <a:srgbClr val="3F2A56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</a:t>
            </a:r>
            <a:r>
              <a:rPr lang="fr-FR" err="1"/>
              <a:t>text</a:t>
            </a:r>
            <a:r>
              <a:rPr lang="fr-FR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40079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4 text colo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CA" noProof="0"/>
              <a:t>Click to edit master title style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0B9D142D-E731-4E6B-946B-59BE3458871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5659" y="3098429"/>
            <a:ext cx="10430499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DBC95E5-0B75-4C18-A6CD-CD50EE2B13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5773" y="4438997"/>
            <a:ext cx="10430384" cy="2207131"/>
          </a:xfrm>
        </p:spPr>
        <p:txBody>
          <a:bodyPr/>
          <a:lstStyle>
            <a:lvl1pPr marL="0" marR="0" indent="4233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lvl1pPr>
            <a:lvl2pPr>
              <a:defRPr sz="3600"/>
            </a:lvl2pPr>
            <a:lvl3pPr>
              <a:defRPr sz="3600"/>
            </a:lvl3pPr>
            <a:lvl4pPr marL="1503889" indent="-571500">
              <a:buFont typeface="Arial" panose="020B0604020202020204" pitchFamily="34" charset="0"/>
              <a:buChar char="•"/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4A610FF2-0CEF-482F-9C4C-120CDFB9DC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101018" y="3098429"/>
            <a:ext cx="10430500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C746015-9203-456C-9A91-D801E85FD77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100904" y="4438997"/>
            <a:ext cx="10430383" cy="2207131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AEE313B4-DB22-4424-8142-0FF51E71019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55659" y="7730236"/>
            <a:ext cx="10430499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694D6482-6FF9-49F9-836D-4F8ABB7B958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55773" y="9070804"/>
            <a:ext cx="10430384" cy="2207131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5325A93A-F5AB-4797-89D5-50A5E178C6E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3101018" y="7730236"/>
            <a:ext cx="10430500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796309E2-8273-489E-A715-1A4DA9C392A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100904" y="9070804"/>
            <a:ext cx="10430383" cy="2207131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8670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5866" y="2342445"/>
            <a:ext cx="10488409" cy="3515928"/>
          </a:xfrm>
        </p:spPr>
        <p:txBody>
          <a:bodyPr/>
          <a:lstStyle/>
          <a:p>
            <a:r>
              <a:rPr lang="en-CA" noProof="0"/>
              <a:t>Click to edit master title style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  <p:sp>
        <p:nvSpPr>
          <p:cNvPr id="9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53551" y="6524978"/>
            <a:ext cx="10490724" cy="5178072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en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CA" noProof="0"/>
              <a:t>Click to edit master text style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3"/>
          </p:nvPr>
        </p:nvSpPr>
        <p:spPr>
          <a:xfrm>
            <a:off x="13462000" y="609601"/>
            <a:ext cx="10442575" cy="11093450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1301286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9537" y="2203306"/>
            <a:ext cx="17373600" cy="6860253"/>
          </a:xfrm>
        </p:spPr>
        <p:txBody>
          <a:bodyPr anchor="b"/>
          <a:lstStyle>
            <a:lvl1pPr algn="l">
              <a:defRPr sz="9600" b="0" cap="none"/>
            </a:lvl1pPr>
          </a:lstStyle>
          <a:p>
            <a:r>
              <a:rPr lang="en-CA" noProof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59536" y="9443261"/>
            <a:ext cx="17373600" cy="2110164"/>
          </a:xfrm>
        </p:spPr>
        <p:txBody>
          <a:bodyPr anchor="t"/>
          <a:lstStyle>
            <a:lvl1pPr marL="0" indent="0">
              <a:buNone/>
              <a:defRPr sz="6000" b="1">
                <a:solidFill>
                  <a:schemeClr val="accent2"/>
                </a:solidFill>
              </a:defRPr>
            </a:lvl1pPr>
            <a:lvl2pPr marL="12192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522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78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7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630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56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82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408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edit master text style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125685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nimateur">
    <p:bg>
      <p:bgPr>
        <a:blipFill dpi="0" rotWithShape="1">
          <a:blip r:embed="rId4">
            <a:alphaModFix amt="52000"/>
            <a:lum/>
          </a:blip>
          <a:srcRect/>
          <a:stretch>
            <a:fillRect t="-6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4" name="Rectangle 3"/>
          <p:cNvSpPr/>
          <p:nvPr>
            <p:custDataLst>
              <p:tags r:id="rId1"/>
            </p:custDataLst>
          </p:nvPr>
        </p:nvSpPr>
        <p:spPr>
          <a:xfrm>
            <a:off x="-1" y="6062133"/>
            <a:ext cx="16747067" cy="2438400"/>
          </a:xfrm>
          <a:prstGeom prst="rect">
            <a:avLst/>
          </a:prstGeom>
          <a:solidFill>
            <a:schemeClr val="tx2">
              <a:alpha val="60000"/>
            </a:schemeClr>
          </a:solidFill>
          <a:ln w="28575" cmpd="dbl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val 4"/>
          <p:cNvSpPr/>
          <p:nvPr>
            <p:custDataLst>
              <p:tags r:id="rId2"/>
            </p:custDataLst>
          </p:nvPr>
        </p:nvSpPr>
        <p:spPr>
          <a:xfrm>
            <a:off x="15489453" y="3064823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5489452" y="3065463"/>
            <a:ext cx="8315463" cy="8145462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Zone de texte</a:t>
            </a:r>
            <a:endParaRPr lang="fr-CA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061449"/>
            <a:ext cx="15489450" cy="1406152"/>
          </a:xfrm>
        </p:spPr>
        <p:txBody>
          <a:bodyPr anchor="b"/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Titre</a:t>
            </a:r>
            <a:endParaRPr lang="fr-CA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-2" y="7518400"/>
            <a:ext cx="15489450" cy="982133"/>
          </a:xfrm>
        </p:spPr>
        <p:txBody>
          <a:bodyPr anchor="t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Sous-titre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8158981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9537" y="2203306"/>
            <a:ext cx="17373600" cy="6860253"/>
          </a:xfrm>
        </p:spPr>
        <p:txBody>
          <a:bodyPr anchor="b"/>
          <a:lstStyle>
            <a:lvl1pPr algn="l">
              <a:defRPr sz="9600" b="0" cap="none"/>
            </a:lvl1pPr>
          </a:lstStyle>
          <a:p>
            <a:r>
              <a:rPr lang="en-CA" noProof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59536" y="9443261"/>
            <a:ext cx="17373600" cy="2110164"/>
          </a:xfrm>
        </p:spPr>
        <p:txBody>
          <a:bodyPr anchor="t"/>
          <a:lstStyle>
            <a:lvl1pPr marL="0" indent="0">
              <a:buNone/>
              <a:defRPr sz="6000" b="1">
                <a:solidFill>
                  <a:schemeClr val="accent2"/>
                </a:solidFill>
              </a:defRPr>
            </a:lvl1pPr>
            <a:lvl2pPr marL="12192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522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78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7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630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56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82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408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edit master text style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283157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9537" y="2203306"/>
            <a:ext cx="17373600" cy="6860253"/>
          </a:xfrm>
        </p:spPr>
        <p:txBody>
          <a:bodyPr anchor="b"/>
          <a:lstStyle>
            <a:lvl1pPr algn="l">
              <a:defRPr sz="9600" b="0" cap="none"/>
            </a:lvl1pPr>
          </a:lstStyle>
          <a:p>
            <a:r>
              <a:rPr lang="en-CA" noProof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59536" y="9443261"/>
            <a:ext cx="17373600" cy="2110164"/>
          </a:xfrm>
        </p:spPr>
        <p:txBody>
          <a:bodyPr anchor="t"/>
          <a:lstStyle>
            <a:lvl1pPr marL="0" indent="0">
              <a:buNone/>
              <a:defRPr sz="6000" b="1">
                <a:solidFill>
                  <a:schemeClr val="accent2"/>
                </a:solidFill>
              </a:defRPr>
            </a:lvl1pPr>
            <a:lvl2pPr marL="12192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438522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657783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4pPr>
            <a:lvl5pPr marL="4877044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5pPr>
            <a:lvl6pPr marL="6096305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6pPr>
            <a:lvl7pPr marL="7315566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7pPr>
            <a:lvl8pPr marL="8534827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8pPr>
            <a:lvl9pPr marL="975408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edit master text style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529785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fr-CA" noProof="0"/>
              <a:t>Click to </a:t>
            </a:r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title</a:t>
            </a:r>
            <a:r>
              <a:rPr lang="fr-CA" noProof="0"/>
              <a:t> style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  <p:sp>
        <p:nvSpPr>
          <p:cNvPr id="6" name="Rectangle 5" descr="rectangle violet"/>
          <p:cNvSpPr/>
          <p:nvPr>
            <p:custDataLst>
              <p:tags r:id="rId1"/>
            </p:custDataLst>
          </p:nvPr>
        </p:nvSpPr>
        <p:spPr>
          <a:xfrm>
            <a:off x="0" y="5416550"/>
            <a:ext cx="24387175" cy="288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878400" y="6703182"/>
            <a:ext cx="4732336" cy="309637"/>
            <a:chOff x="777617" y="6491249"/>
            <a:chExt cx="4732336" cy="309637"/>
          </a:xfrm>
        </p:grpSpPr>
        <p:sp>
          <p:nvSpPr>
            <p:cNvPr id="7" name="Oval 9"/>
            <p:cNvSpPr/>
            <p:nvPr>
              <p:custDataLst>
                <p:tags r:id="rId4"/>
              </p:custDataLst>
            </p:nvPr>
          </p:nvSpPr>
          <p:spPr>
            <a:xfrm rot="5400000" flipH="1">
              <a:off x="777617" y="6491249"/>
              <a:ext cx="309637" cy="3096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5"/>
              </p:custDataLst>
            </p:nvPr>
          </p:nvSpPr>
          <p:spPr>
            <a:xfrm rot="5400000">
              <a:off x="3237093" y="4406143"/>
              <a:ext cx="45719" cy="450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 rot="10800000">
            <a:off x="18799200" y="6703182"/>
            <a:ext cx="4732336" cy="309637"/>
            <a:chOff x="19208450" y="6489649"/>
            <a:chExt cx="4732336" cy="309637"/>
          </a:xfrm>
        </p:grpSpPr>
        <p:sp>
          <p:nvSpPr>
            <p:cNvPr id="12" name="Oval 9"/>
            <p:cNvSpPr/>
            <p:nvPr>
              <p:custDataLst>
                <p:tags r:id="rId2"/>
              </p:custDataLst>
            </p:nvPr>
          </p:nvSpPr>
          <p:spPr>
            <a:xfrm rot="5400000" flipH="1">
              <a:off x="19208450" y="6489649"/>
              <a:ext cx="309637" cy="30963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>
              <p:custDataLst>
                <p:tags r:id="rId3"/>
              </p:custDataLst>
            </p:nvPr>
          </p:nvSpPr>
          <p:spPr>
            <a:xfrm rot="5400000">
              <a:off x="21667926" y="4404543"/>
              <a:ext cx="45719" cy="4500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Espace réservé du texte 15"/>
          <p:cNvSpPr>
            <a:spLocks noGrp="1"/>
          </p:cNvSpPr>
          <p:nvPr>
            <p:ph type="body" sz="quarter" idx="13" hasCustomPrompt="1"/>
          </p:nvPr>
        </p:nvSpPr>
        <p:spPr>
          <a:xfrm>
            <a:off x="5610224" y="5416550"/>
            <a:ext cx="13188975" cy="2882900"/>
          </a:xfrm>
        </p:spPr>
        <p:txBody>
          <a:bodyPr anchor="ctr"/>
          <a:lstStyle>
            <a:lvl1pPr algn="ctr">
              <a:defRPr sz="9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/>
              <a:t>Section </a:t>
            </a:r>
            <a:r>
              <a:rPr lang="fr-FR" err="1"/>
              <a:t>Title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9615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purp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69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55663" y="3200400"/>
            <a:ext cx="22680612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en-US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SzPct val="120000"/>
              <a:defRPr/>
            </a:lvl2pPr>
            <a:lvl3pPr>
              <a:defRPr baseline="0"/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US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/>
            </a:lvl5pPr>
            <a:lvl6pPr marL="1968500" indent="-60960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US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15396959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purple background with purpl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69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Master </a:t>
            </a:r>
            <a:r>
              <a:rPr lang="fr-FR" err="1"/>
              <a:t>title</a:t>
            </a:r>
            <a:r>
              <a:rPr lang="fr-FR"/>
              <a:t>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855663" y="3200400"/>
            <a:ext cx="22680612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en-US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buSzPct val="120000"/>
              <a:defRPr/>
            </a:lvl2pPr>
            <a:lvl3pPr>
              <a:defRPr baseline="0"/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US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/>
            </a:lvl5pPr>
            <a:lvl6pPr marL="1968500" indent="-60960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en-US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818904" y="10080702"/>
            <a:ext cx="22669351" cy="1366163"/>
          </a:xfrm>
          <a:prstGeom prst="roundRect">
            <a:avLst/>
          </a:prstGeom>
          <a:solidFill>
            <a:srgbClr val="3F2A56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Click to </a:t>
            </a:r>
            <a:r>
              <a:rPr lang="fr-FR" err="1"/>
              <a:t>edit</a:t>
            </a:r>
            <a:r>
              <a:rPr lang="fr-FR"/>
              <a:t>  </a:t>
            </a:r>
            <a:r>
              <a:rPr lang="fr-FR" err="1"/>
              <a:t>text</a:t>
            </a:r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696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s, purp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1" hasCustomPrompt="1"/>
          </p:nvPr>
        </p:nvSpPr>
        <p:spPr>
          <a:xfrm>
            <a:off x="840317" y="3230565"/>
            <a:ext cx="10933112" cy="8499474"/>
          </a:xfrm>
        </p:spPr>
        <p:txBody>
          <a:bodyPr/>
          <a:lstStyle/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  <p:sp>
        <p:nvSpPr>
          <p:cNvPr id="12" name="Espace réservé du contenu 10"/>
          <p:cNvSpPr>
            <a:spLocks noGrp="1"/>
          </p:cNvSpPr>
          <p:nvPr>
            <p:ph sz="quarter" idx="12" hasCustomPrompt="1"/>
          </p:nvPr>
        </p:nvSpPr>
        <p:spPr>
          <a:xfrm>
            <a:off x="12613746" y="3230564"/>
            <a:ext cx="10933112" cy="8499475"/>
          </a:xfrm>
        </p:spPr>
        <p:txBody>
          <a:bodyPr/>
          <a:lstStyle/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3112178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iste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12" name="Espace réservé du graphique SmartArt 11"/>
          <p:cNvSpPr>
            <a:spLocks noGrp="1"/>
          </p:cNvSpPr>
          <p:nvPr>
            <p:ph type="dgm" sz="quarter" idx="11"/>
          </p:nvPr>
        </p:nvSpPr>
        <p:spPr>
          <a:xfrm>
            <a:off x="855663" y="3219450"/>
            <a:ext cx="22490112" cy="8510588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330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, fond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489167" y="3200400"/>
            <a:ext cx="14047108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  <p:sp>
        <p:nvSpPr>
          <p:cNvPr id="12" name="Oval 4"/>
          <p:cNvSpPr/>
          <p:nvPr>
            <p:custDataLst>
              <p:tags r:id="rId1"/>
            </p:custDataLst>
          </p:nvPr>
        </p:nvSpPr>
        <p:spPr>
          <a:xfrm>
            <a:off x="853552" y="381001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9600" baseline="0"/>
            </a:lvl1pPr>
          </a:lstStyle>
          <a:p>
            <a:r>
              <a:rPr lang="en-US"/>
              <a:t>Title for accessibility, to hide</a:t>
            </a:r>
            <a:endParaRPr lang="en-CA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13033" y="381001"/>
            <a:ext cx="8315325" cy="8145417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area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13492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with details, purp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489167" y="3200400"/>
            <a:ext cx="14047108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  <p:sp>
        <p:nvSpPr>
          <p:cNvPr id="12" name="Oval 4"/>
          <p:cNvSpPr/>
          <p:nvPr>
            <p:custDataLst>
              <p:tags r:id="rId1"/>
            </p:custDataLst>
          </p:nvPr>
        </p:nvSpPr>
        <p:spPr>
          <a:xfrm>
            <a:off x="853552" y="381001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9600" baseline="0"/>
            </a:lvl1pPr>
          </a:lstStyle>
          <a:p>
            <a:r>
              <a:rPr lang="en-US"/>
              <a:t>Title for accessibility, to hide</a:t>
            </a:r>
            <a:endParaRPr lang="en-CA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13033" y="381001"/>
            <a:ext cx="8315325" cy="8145417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area</a:t>
            </a:r>
            <a:endParaRPr lang="fr-CA"/>
          </a:p>
        </p:txBody>
      </p:sp>
      <p:sp>
        <p:nvSpPr>
          <p:cNvPr id="14" name="Rectangle à coins arrondis 13"/>
          <p:cNvSpPr/>
          <p:nvPr>
            <p:custDataLst>
              <p:tags r:id="rId2"/>
            </p:custDataLst>
          </p:nvPr>
        </p:nvSpPr>
        <p:spPr>
          <a:xfrm>
            <a:off x="2235200" y="9347200"/>
            <a:ext cx="5664200" cy="1651000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2235200" y="9347200"/>
            <a:ext cx="5664200" cy="1651000"/>
          </a:xfrm>
        </p:spPr>
        <p:txBody>
          <a:bodyPr anchor="ctr"/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err="1"/>
              <a:t>Text</a:t>
            </a:r>
            <a:r>
              <a:rPr lang="fr-FR"/>
              <a:t> area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3435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, purp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2847978"/>
            <a:ext cx="23181367" cy="8896351"/>
            <a:chOff x="546100" y="2847978"/>
            <a:chExt cx="23384567" cy="8896351"/>
          </a:xfrm>
        </p:grpSpPr>
        <p:sp>
          <p:nvSpPr>
            <p:cNvPr id="7" name="Rectangle 6"/>
            <p:cNvSpPr/>
            <p:nvPr/>
          </p:nvSpPr>
          <p:spPr>
            <a:xfrm>
              <a:off x="546100" y="3200401"/>
              <a:ext cx="23156070" cy="85296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3559192" y="2847978"/>
              <a:ext cx="371475" cy="8896351"/>
              <a:chOff x="23559192" y="2847978"/>
              <a:chExt cx="371475" cy="889635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3559192" y="2847978"/>
                <a:ext cx="371475" cy="3714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3702169" y="3057524"/>
                <a:ext cx="85521" cy="868680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489167" y="3200400"/>
            <a:ext cx="14047108" cy="8534400"/>
          </a:xfrm>
        </p:spPr>
        <p:txBody>
          <a:bodyPr/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68500" indent="-609600">
              <a:buClr>
                <a:schemeClr val="tx2">
                  <a:lumMod val="60000"/>
                  <a:lumOff val="40000"/>
                </a:schemeClr>
              </a:buClr>
              <a:defRPr/>
            </a:lvl6pPr>
          </a:lstStyle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  <p:sp>
        <p:nvSpPr>
          <p:cNvPr id="12" name="Oval 4"/>
          <p:cNvSpPr/>
          <p:nvPr>
            <p:custDataLst>
              <p:tags r:id="rId1"/>
            </p:custDataLst>
          </p:nvPr>
        </p:nvSpPr>
        <p:spPr>
          <a:xfrm>
            <a:off x="853552" y="3378201"/>
            <a:ext cx="8315463" cy="8145417"/>
          </a:xfrm>
          <a:prstGeom prst="ellipse">
            <a:avLst/>
          </a:prstGeom>
          <a:solidFill>
            <a:srgbClr val="3F2A56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9600" baseline="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855865" y="3481411"/>
            <a:ext cx="8313149" cy="8145417"/>
          </a:xfrm>
        </p:spPr>
        <p:txBody>
          <a:bodyPr anchor="ctr"/>
          <a:lstStyle>
            <a:lvl1pPr algn="ctr">
              <a:defRPr sz="1150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area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5219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1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235" indent="0"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sz="6000"/>
            </a:lvl1pPr>
            <a:lvl2pPr marL="458788" indent="-455613"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sz="6000"/>
            </a:lvl2pPr>
            <a:lvl3pPr marL="915988" indent="-455613"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sz="6000"/>
            </a:lvl3pPr>
            <a:lvl4pPr marL="1374775" indent="-463550"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sz="6000"/>
            </a:lvl4pPr>
            <a:lvl5pPr marL="4235" indent="0"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sz="6000"/>
            </a:lvl5pPr>
          </a:lstStyle>
          <a:p>
            <a:pPr lvl="0"/>
            <a:r>
              <a:rPr lang="fr-CA" noProof="0"/>
              <a:t>Cliquer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333837606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, purpl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title="élément décoratif"/>
          <p:cNvGrpSpPr/>
          <p:nvPr>
            <p:custDataLst>
              <p:tags r:id="rId1"/>
            </p:custDataLst>
          </p:nvPr>
        </p:nvGrpSpPr>
        <p:grpSpPr>
          <a:xfrm>
            <a:off x="736600" y="2263778"/>
            <a:ext cx="22927367" cy="9239251"/>
            <a:chOff x="736600" y="2263778"/>
            <a:chExt cx="22927367" cy="9239251"/>
          </a:xfrm>
        </p:grpSpPr>
        <p:sp>
          <p:nvSpPr>
            <p:cNvPr id="5" name="Rectangle 4"/>
            <p:cNvSpPr/>
            <p:nvPr/>
          </p:nvSpPr>
          <p:spPr>
            <a:xfrm>
              <a:off x="9169400" y="2635253"/>
              <a:ext cx="14266069" cy="8472485"/>
            </a:xfrm>
            <a:prstGeom prst="rect">
              <a:avLst/>
            </a:prstGeom>
            <a:gradFill flip="none" rotWithShape="1">
              <a:gsLst>
                <a:gs pos="63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/>
            <p:cNvSpPr/>
            <p:nvPr/>
          </p:nvSpPr>
          <p:spPr>
            <a:xfrm flipH="1" flipV="1">
              <a:off x="965098" y="2659069"/>
              <a:ext cx="14266069" cy="8472485"/>
            </a:xfrm>
            <a:prstGeom prst="rect">
              <a:avLst/>
            </a:prstGeom>
            <a:gradFill flip="none" rotWithShape="1">
              <a:gsLst>
                <a:gs pos="64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55865" y="4630830"/>
              <a:ext cx="2267544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CA" sz="6000">
                <a:solidFill>
                  <a:schemeClr val="tx2"/>
                </a:solidFill>
                <a:latin typeface="Arial (body)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3292492" y="2263778"/>
              <a:ext cx="371475" cy="37147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3435469" y="2435224"/>
              <a:ext cx="85521" cy="8686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Oval 9"/>
            <p:cNvSpPr/>
            <p:nvPr/>
          </p:nvSpPr>
          <p:spPr>
            <a:xfrm flipH="1" flipV="1">
              <a:off x="736600" y="11131554"/>
              <a:ext cx="371475" cy="37147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 flipH="1" flipV="1">
              <a:off x="879577" y="2644778"/>
              <a:ext cx="85521" cy="868680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fr-CA" noProof="0" smtClean="0"/>
              <a:pPr/>
              <a:t>‹#›</a:t>
            </a:fld>
            <a:endParaRPr lang="fr-CA" noProof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 hasCustomPrompt="1"/>
          </p:nvPr>
        </p:nvSpPr>
        <p:spPr>
          <a:xfrm>
            <a:off x="965200" y="2644779"/>
            <a:ext cx="22471063" cy="8462960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CA" noProof="0" err="1"/>
              <a:t>Edit</a:t>
            </a:r>
            <a:r>
              <a:rPr lang="fr-CA" noProof="0"/>
              <a:t> master </a:t>
            </a:r>
            <a:r>
              <a:rPr lang="fr-CA" noProof="0" err="1"/>
              <a:t>text</a:t>
            </a:r>
            <a:r>
              <a:rPr lang="fr-CA" noProof="0"/>
              <a:t> style</a:t>
            </a:r>
          </a:p>
          <a:p>
            <a:pPr lvl="1"/>
            <a:r>
              <a:rPr lang="fr-CA" noProof="0"/>
              <a:t>Second </a:t>
            </a:r>
            <a:r>
              <a:rPr lang="fr-CA" noProof="0" err="1"/>
              <a:t>level</a:t>
            </a:r>
            <a:endParaRPr lang="fr-CA" noProof="0"/>
          </a:p>
          <a:p>
            <a:pPr lvl="2"/>
            <a:r>
              <a:rPr lang="fr-CA" noProof="0" err="1"/>
              <a:t>Third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3"/>
            <a:r>
              <a:rPr lang="fr-CA" noProof="0" err="1"/>
              <a:t>Fourth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  <a:p>
            <a:pPr lvl="4"/>
            <a:r>
              <a:rPr lang="fr-CA" noProof="0" err="1"/>
              <a:t>Fifth</a:t>
            </a:r>
            <a:r>
              <a:rPr lang="fr-CA" noProof="0"/>
              <a:t> </a:t>
            </a:r>
            <a:r>
              <a:rPr lang="fr-CA" noProof="0" err="1"/>
              <a:t>level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2757380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fr-CA" smtClean="0"/>
              <a:t>‹#›</a:t>
            </a:fld>
            <a:endParaRPr lang="fr-CA"/>
          </a:p>
        </p:txBody>
      </p:sp>
      <p:sp>
        <p:nvSpPr>
          <p:cNvPr id="7" name="Espace réservé pour une image  10"/>
          <p:cNvSpPr>
            <a:spLocks noGrp="1"/>
          </p:cNvSpPr>
          <p:nvPr>
            <p:ph type="pic" sz="quarter" idx="13" hasCustomPrompt="1"/>
          </p:nvPr>
        </p:nvSpPr>
        <p:spPr>
          <a:xfrm>
            <a:off x="63" y="0"/>
            <a:ext cx="24387048" cy="12051792"/>
          </a:xfrm>
        </p:spPr>
        <p:txBody>
          <a:bodyPr anchor="ctr"/>
          <a:lstStyle>
            <a:lvl1pPr algn="ctr">
              <a:defRPr sz="4800" baseline="0">
                <a:latin typeface="+mj-lt"/>
              </a:defRPr>
            </a:lvl1pPr>
          </a:lstStyle>
          <a:p>
            <a:r>
              <a:rPr lang="en-CA" noProof="0"/>
              <a:t>Click on icon to insert image </a:t>
            </a:r>
            <a:br>
              <a:rPr lang="en-CA" noProof="0"/>
            </a:br>
            <a:r>
              <a:rPr lang="en-CA" noProof="0"/>
              <a:t>or drag and drop</a:t>
            </a:r>
          </a:p>
        </p:txBody>
      </p:sp>
    </p:spTree>
    <p:extLst>
      <p:ext uri="{BB962C8B-B14F-4D97-AF65-F5344CB8AC3E}">
        <p14:creationId xmlns:p14="http://schemas.microsoft.com/office/powerpoint/2010/main" val="3373874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‹#›</a:t>
            </a:fld>
            <a:endParaRPr lang="en-CA" noProof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386647" y="842096"/>
            <a:ext cx="19613880" cy="6692900"/>
          </a:xfrm>
        </p:spPr>
        <p:txBody>
          <a:bodyPr anchor="b"/>
          <a:lstStyle>
            <a:lvl1pPr marL="3175" indent="0" algn="ctr">
              <a:buFont typeface="Arial"/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1pPr>
            <a:lvl2pPr marL="3175" indent="0" algn="ctr"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2pPr>
            <a:lvl3pPr marL="3175" indent="0" algn="ctr"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3pPr>
            <a:lvl4pPr marL="3175" indent="0" algn="ctr"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4pPr>
            <a:lvl5pPr marL="3175" indent="0" algn="ctr">
              <a:buFont typeface="Arial"/>
              <a:buNone/>
              <a:tabLst/>
              <a:defRPr sz="4800" b="0" i="1">
                <a:solidFill>
                  <a:srgbClr val="3F2A56"/>
                </a:solidFill>
                <a:latin typeface="+mj-lt"/>
              </a:defRPr>
            </a:lvl5pPr>
          </a:lstStyle>
          <a:p>
            <a:pPr lvl="0"/>
            <a:r>
              <a:rPr lang="en-CA" noProof="0"/>
              <a:t>Click to edit master text style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85275" y="8882192"/>
            <a:ext cx="19616624" cy="639762"/>
          </a:xfrm>
        </p:spPr>
        <p:txBody>
          <a:bodyPr anchor="ctr"/>
          <a:lstStyle>
            <a:lvl1pPr marL="514350" indent="-514350" algn="ctr">
              <a:buFont typeface="Lucida Grande"/>
              <a:buChar char="—"/>
              <a:defRPr sz="3200" b="0" i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71282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5866" y="381001"/>
            <a:ext cx="22675443" cy="2175372"/>
          </a:xfrm>
        </p:spPr>
        <p:txBody>
          <a:bodyPr/>
          <a:lstStyle>
            <a:lvl1pPr>
              <a:defRPr sz="9600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53551" y="3200405"/>
            <a:ext cx="10972800" cy="8497754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CA" noProof="0"/>
              <a:t>Cliquer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5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12558509" y="3200405"/>
            <a:ext cx="10972800" cy="8497754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CA" noProof="0"/>
              <a:t>Cliquer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6056100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 dont 1 boîte vio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55866" y="381001"/>
            <a:ext cx="22675443" cy="2175372"/>
          </a:xfrm>
        </p:spPr>
        <p:txBody>
          <a:bodyPr/>
          <a:lstStyle>
            <a:lvl1pPr>
              <a:defRPr sz="9600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5165" y="3330381"/>
            <a:ext cx="22673089" cy="6140190"/>
          </a:xfrm>
        </p:spPr>
        <p:txBody>
          <a:bodyPr/>
          <a:lstStyle>
            <a:lvl1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fr-CA" noProof="0"/>
              <a:t>Cliquer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818904" y="10080702"/>
            <a:ext cx="22669351" cy="1366163"/>
          </a:xfrm>
          <a:prstGeom prst="roundRect">
            <a:avLst/>
          </a:prstGeom>
          <a:solidFill>
            <a:srgbClr val="3F2A56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Cliquer pour modifier le texte de la phrase</a:t>
            </a:r>
          </a:p>
        </p:txBody>
      </p:sp>
    </p:spTree>
    <p:extLst>
      <p:ext uri="{BB962C8B-B14F-4D97-AF65-F5344CB8AC3E}">
        <p14:creationId xmlns:p14="http://schemas.microsoft.com/office/powerpoint/2010/main" val="71627852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9600"/>
            </a:lvl1pPr>
          </a:lstStyle>
          <a:p>
            <a:r>
              <a:rPr lang="fr-CA" noProof="0"/>
              <a:t>Cliquer pour modifier le style du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61339858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bjets en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Cliquer pour modifier le style du titre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8BEF1-D3AD-E34F-A3B9-A73E884A7AB2}" type="slidenum">
              <a:rPr lang="fr-CA" noProof="0" smtClean="0"/>
              <a:pPr/>
              <a:t>‹#›</a:t>
            </a:fld>
            <a:endParaRPr lang="fr-CA" noProof="0"/>
          </a:p>
        </p:txBody>
      </p:sp>
      <p:sp>
        <p:nvSpPr>
          <p:cNvPr id="4" name="Content Placeholder 13">
            <a:extLst>
              <a:ext uri="{FF2B5EF4-FFF2-40B4-BE49-F238E27FC236}">
                <a16:creationId xmlns:a16="http://schemas.microsoft.com/office/drawing/2014/main" id="{0B9D142D-E731-4E6B-946B-59BE3458871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5659" y="3098429"/>
            <a:ext cx="10430499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Titre</a:t>
            </a:r>
            <a:r>
              <a:rPr lang="en-US"/>
              <a:t> 1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DBC95E5-0B75-4C18-A6CD-CD50EE2B13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5773" y="4438997"/>
            <a:ext cx="10430384" cy="2207131"/>
          </a:xfrm>
        </p:spPr>
        <p:txBody>
          <a:bodyPr/>
          <a:lstStyle>
            <a:lvl1pPr marL="0" marR="0" indent="4233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lvl1pPr>
            <a:lvl2pPr>
              <a:defRPr sz="3600"/>
            </a:lvl2pPr>
            <a:lvl3pPr>
              <a:defRPr sz="3600"/>
            </a:lvl3pPr>
            <a:lvl4pPr marL="1503889" indent="-571500">
              <a:buFont typeface="Arial" panose="020B0604020202020204" pitchFamily="34" charset="0"/>
              <a:buChar char="•"/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4A610FF2-0CEF-482F-9C4C-120CDFB9DC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101018" y="3098429"/>
            <a:ext cx="10430500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Titre</a:t>
            </a:r>
            <a:r>
              <a:rPr lang="en-US"/>
              <a:t> 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746015-9203-456C-9A91-D801E85FD77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100904" y="4438997"/>
            <a:ext cx="10430383" cy="2207131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AEE313B4-DB22-4424-8142-0FF51E71019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55659" y="7730236"/>
            <a:ext cx="10430499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Titre</a:t>
            </a:r>
            <a:r>
              <a:rPr lang="en-US"/>
              <a:t> 3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94D6482-6FF9-49F9-836D-4F8ABB7B958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55773" y="9070804"/>
            <a:ext cx="10430384" cy="2207131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5325A93A-F5AB-4797-89D5-50A5E178C6E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3101018" y="7730236"/>
            <a:ext cx="10430500" cy="798512"/>
          </a:xfrm>
        </p:spPr>
        <p:txBody>
          <a:bodyPr>
            <a:no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err="1"/>
              <a:t>Titre</a:t>
            </a:r>
            <a:r>
              <a:rPr lang="en-US"/>
              <a:t> 4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96309E2-8273-489E-A715-1A4DA9C392A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3100904" y="9070804"/>
            <a:ext cx="10430383" cy="2207131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</a:lstStyle>
          <a:p>
            <a:pPr lvl="0"/>
            <a:r>
              <a:rPr lang="en-US"/>
              <a:t>Body level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1780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55866" y="381001"/>
            <a:ext cx="22675443" cy="21753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r-CA" noProof="0"/>
              <a:t>Masque de diapositive français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3551" y="3200405"/>
            <a:ext cx="22680073" cy="84977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CA" noProof="0"/>
              <a:t>Cliquer pour modifier les styles du texte du masque</a:t>
            </a:r>
          </a:p>
          <a:p>
            <a:pPr lvl="1"/>
            <a:r>
              <a:rPr lang="fr-CA" noProof="0"/>
              <a:t>Deuxième niveau</a:t>
            </a:r>
          </a:p>
          <a:p>
            <a:pPr lvl="2"/>
            <a:r>
              <a:rPr lang="fr-CA" noProof="0"/>
              <a:t>Troisième niveau</a:t>
            </a:r>
          </a:p>
          <a:p>
            <a:pPr lvl="3"/>
            <a:r>
              <a:rPr lang="fr-CA" noProof="0"/>
              <a:t>Quatrième niveau</a:t>
            </a:r>
          </a:p>
          <a:p>
            <a:pPr lvl="4"/>
            <a:r>
              <a:rPr lang="fr-CA" noProof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788387" y="12935621"/>
            <a:ext cx="810400" cy="3820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</a:lstStyle>
          <a:p>
            <a:fld id="{7088BEF1-D3AD-E34F-A3B9-A73E884A7AB2}" type="slidenum">
              <a:rPr lang="fr-CA" noProof="0" smtClean="0"/>
              <a:pPr/>
              <a:t>‹#›</a:t>
            </a:fld>
            <a:endParaRPr lang="fr-CA" noProof="0"/>
          </a:p>
        </p:txBody>
      </p:sp>
      <p:grpSp>
        <p:nvGrpSpPr>
          <p:cNvPr id="5" name="Group 4"/>
          <p:cNvGrpSpPr/>
          <p:nvPr/>
        </p:nvGrpSpPr>
        <p:grpSpPr>
          <a:xfrm>
            <a:off x="338389" y="12352387"/>
            <a:ext cx="5778752" cy="1152562"/>
            <a:chOff x="338389" y="12352387"/>
            <a:chExt cx="5778752" cy="1152562"/>
          </a:xfrm>
        </p:grpSpPr>
        <p:sp>
          <p:nvSpPr>
            <p:cNvPr id="7" name="Rectangle 6"/>
            <p:cNvSpPr/>
            <p:nvPr/>
          </p:nvSpPr>
          <p:spPr>
            <a:xfrm>
              <a:off x="412750" y="12352387"/>
              <a:ext cx="4892675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38389" y="12766285"/>
              <a:ext cx="5778752" cy="738664"/>
              <a:chOff x="-688786" y="6383729"/>
              <a:chExt cx="2974786" cy="37590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6383729"/>
                <a:ext cx="2286000" cy="375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/>
                <a:endParaRPr lang="en-CA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88786" y="6425918"/>
                <a:ext cx="2286000" cy="280375"/>
              </a:xfrm>
              <a:prstGeom prst="rect">
                <a:avLst/>
              </a:prstGeom>
            </p:spPr>
          </p:pic>
        </p:grpSp>
      </p:grpSp>
      <p:grpSp>
        <p:nvGrpSpPr>
          <p:cNvPr id="11" name="Group 9"/>
          <p:cNvGrpSpPr/>
          <p:nvPr userDrawn="1"/>
        </p:nvGrpSpPr>
        <p:grpSpPr>
          <a:xfrm>
            <a:off x="338389" y="12352387"/>
            <a:ext cx="5778752" cy="1152562"/>
            <a:chOff x="338389" y="12352387"/>
            <a:chExt cx="5778752" cy="115256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12750" y="12352387"/>
              <a:ext cx="4892675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3" name="Group 4"/>
            <p:cNvGrpSpPr/>
            <p:nvPr userDrawn="1"/>
          </p:nvGrpSpPr>
          <p:grpSpPr>
            <a:xfrm>
              <a:off x="338389" y="12766285"/>
              <a:ext cx="5778752" cy="738664"/>
              <a:chOff x="-688786" y="6383729"/>
              <a:chExt cx="2974786" cy="375902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0" y="6383729"/>
                <a:ext cx="2286000" cy="3759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/>
                <a:endParaRPr lang="en-CA"/>
              </a:p>
            </p:txBody>
          </p:sp>
          <p:pic>
            <p:nvPicPr>
              <p:cNvPr id="15" name="Picture 7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88786" y="6425918"/>
                <a:ext cx="2286000" cy="280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6449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831" r:id="rId7"/>
    <p:sldLayoutId id="2147483784" r:id="rId8"/>
    <p:sldLayoutId id="2147483822" r:id="rId9"/>
    <p:sldLayoutId id="214748382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826" r:id="rId16"/>
    <p:sldLayoutId id="2147483790" r:id="rId17"/>
    <p:sldLayoutId id="2147483829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</p:sldLayoutIdLst>
  <p:hf hdr="0" ftr="0" dt="0"/>
  <p:txStyles>
    <p:titleStyle>
      <a:lvl1pPr algn="l" defTabSz="1219261" rtl="0" eaLnBrk="1" latinLnBrk="0" hangingPunct="1">
        <a:lnSpc>
          <a:spcPct val="90000"/>
        </a:lnSpc>
        <a:spcBef>
          <a:spcPts val="0"/>
        </a:spcBef>
        <a:buNone/>
        <a:defRPr sz="9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235" indent="0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None/>
        <a:defRPr lang="fr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455613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Char char="•"/>
        <a:defRPr lang="fr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455613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Char char="•"/>
        <a:tabLst/>
        <a:defRPr lang="fr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3pPr>
      <a:lvl4pPr marL="1374775" indent="-463550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Char char="•"/>
        <a:tabLst/>
        <a:defRPr lang="fr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4pPr>
      <a:lvl5pPr marL="4235" indent="0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None/>
        <a:defRPr lang="fr-CA" sz="6000" b="1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74">
          <p15:clr>
            <a:srgbClr val="F26B43"/>
          </p15:clr>
        </p15:guide>
        <p15:guide id="2" pos="539">
          <p15:clr>
            <a:srgbClr val="F26B43"/>
          </p15:clr>
        </p15:guide>
        <p15:guide id="3" pos="14826">
          <p15:clr>
            <a:srgbClr val="F26B43"/>
          </p15:clr>
        </p15:guide>
        <p15:guide id="4" pos="296" userDrawn="1">
          <p15:clr>
            <a:srgbClr val="F26B43"/>
          </p15:clr>
        </p15:guide>
        <p15:guide id="5" pos="718" userDrawn="1">
          <p15:clr>
            <a:srgbClr val="F26B43"/>
          </p15:clr>
        </p15:guide>
        <p15:guide id="6" orient="horz" pos="8155" userDrawn="1">
          <p15:clr>
            <a:srgbClr val="F26B43"/>
          </p15:clr>
        </p15:guide>
        <p15:guide id="7" orient="horz" pos="83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20C577-7050-BF43-8BBB-9C06103D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2E6D0-0B50-D44B-9C88-CF656E334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0519D-C7E6-4246-8302-00A91EA66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E28C1-8DB0-4845-AF9B-7C8FBC45C6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5F0D4-060F-1E4F-8FDB-CAFD01033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F2C23-8675-C346-AD5E-8C6A97A5D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FF9AE-085C-5D4E-AD16-8DFB1CF7F5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8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55866" y="381001"/>
            <a:ext cx="22675443" cy="21753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CA" noProof="0"/>
              <a:t>English Slide Master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53551" y="3200405"/>
            <a:ext cx="22680073" cy="84977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CA" noProof="0"/>
              <a:t>Click to edit master text style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788387" y="12935621"/>
            <a:ext cx="810400" cy="3820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</a:defRPr>
            </a:lvl1pPr>
          </a:lstStyle>
          <a:p>
            <a:fld id="{7088BEF1-D3AD-E34F-A3B9-A73E884A7AB2}" type="slidenum">
              <a:rPr lang="en-CA" noProof="0" smtClean="0"/>
              <a:pPr/>
              <a:t>‹#›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90833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32" r:id="rId7"/>
    <p:sldLayoutId id="2147483807" r:id="rId8"/>
    <p:sldLayoutId id="2147483827" r:id="rId9"/>
    <p:sldLayoutId id="2147483825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30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</p:sldLayoutIdLst>
  <p:hf hdr="0" ftr="0" dt="0"/>
  <p:txStyles>
    <p:titleStyle>
      <a:lvl1pPr algn="l" defTabSz="1219261" rtl="0" eaLnBrk="1" latinLnBrk="0" hangingPunct="1">
        <a:lnSpc>
          <a:spcPct val="90000"/>
        </a:lnSpc>
        <a:spcBef>
          <a:spcPts val="0"/>
        </a:spcBef>
        <a:buNone/>
        <a:defRPr sz="9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4235" indent="0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None/>
        <a:defRPr lang="en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455613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Char char="•"/>
        <a:defRPr lang="en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455613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Char char="•"/>
        <a:tabLst/>
        <a:defRPr lang="en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3pPr>
      <a:lvl4pPr marL="1374775" indent="-463550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Char char="•"/>
        <a:tabLst/>
        <a:defRPr lang="en-CA" sz="60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4pPr>
      <a:lvl5pPr marL="4235" indent="0" algn="l" defTabSz="1219261" rtl="0" eaLnBrk="1" latinLnBrk="0" hangingPunct="1">
        <a:spcBef>
          <a:spcPts val="0"/>
        </a:spcBef>
        <a:buClr>
          <a:srgbClr val="AD84C6"/>
        </a:buClr>
        <a:buSzPct val="120000"/>
        <a:buFont typeface="Arial" panose="020B0604020202020204" pitchFamily="34" charset="0"/>
        <a:buNone/>
        <a:defRPr lang="en-CA" sz="6000" b="1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74">
          <p15:clr>
            <a:srgbClr val="F26B43"/>
          </p15:clr>
        </p15:guide>
        <p15:guide id="2" pos="539">
          <p15:clr>
            <a:srgbClr val="F26B43"/>
          </p15:clr>
        </p15:guide>
        <p15:guide id="3" pos="148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21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22.jpe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7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23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24.jpe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8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8.jpe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25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9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0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27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1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23.xml"/><Relationship Id="rId7" Type="http://schemas.openxmlformats.org/officeDocument/2006/relationships/image" Target="../media/image28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7" Type="http://schemas.openxmlformats.org/officeDocument/2006/relationships/image" Target="../media/image31.jp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image" Target="../media/image18.jpe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32.jpe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image" Target="../media/image33.jpe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53.xml"/><Relationship Id="rId7" Type="http://schemas.openxmlformats.org/officeDocument/2006/relationships/image" Target="../media/image34.jpe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5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57.xml"/><Relationship Id="rId7" Type="http://schemas.openxmlformats.org/officeDocument/2006/relationships/notesSlide" Target="../notesSlides/notesSlide2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9.xml"/><Relationship Id="rId4" Type="http://schemas.openxmlformats.org/officeDocument/2006/relationships/tags" Target="../tags/tag1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joshua.frame@canada.ca" TargetMode="External"/><Relationship Id="rId3" Type="http://schemas.openxmlformats.org/officeDocument/2006/relationships/tags" Target="../tags/tag165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8.png"/><Relationship Id="rId5" Type="http://schemas.openxmlformats.org/officeDocument/2006/relationships/tags" Target="../tags/tag167.xml"/><Relationship Id="rId10" Type="http://schemas.openxmlformats.org/officeDocument/2006/relationships/image" Target="../media/image37.png"/><Relationship Id="rId4" Type="http://schemas.openxmlformats.org/officeDocument/2006/relationships/tags" Target="../tags/tag166.xml"/><Relationship Id="rId9" Type="http://schemas.openxmlformats.org/officeDocument/2006/relationships/hyperlink" Target="mailto:jennifer.macdougall@canada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4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19.jpe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20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59536" y="1938529"/>
            <a:ext cx="21492463" cy="5545348"/>
          </a:xfrm>
          <a:prstGeom prst="rect">
            <a:avLst/>
          </a:prstGeom>
        </p:spPr>
        <p:txBody>
          <a:bodyPr/>
          <a:lstStyle/>
          <a:p>
            <a:r>
              <a:rPr lang="fr-CA" dirty="0">
                <a:latin typeface="+mj-lt"/>
              </a:rPr>
              <a:t>ÉFPC et RJFF présente :</a:t>
            </a:r>
            <a:br>
              <a:rPr lang="fr-CA" dirty="0">
                <a:latin typeface="+mj-lt"/>
              </a:rPr>
            </a:br>
            <a:r>
              <a:rPr lang="fr-CA" dirty="0">
                <a:latin typeface="+mj-lt"/>
              </a:rPr>
              <a:t>Orientation à la fonction publique</a:t>
            </a:r>
            <a:br>
              <a:rPr lang="fr-CA" dirty="0"/>
            </a:br>
            <a:r>
              <a:rPr lang="fr-CA" dirty="0"/>
              <a:t>Édition spéciale</a:t>
            </a:r>
            <a:endParaRPr sz="48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994299" y="7421733"/>
            <a:ext cx="21697024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À NOTER 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Les microphones et les caméras des participants sont désactivés.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Veuillez utiliser la fonction Q&amp;A pour poser des questions. Votez pour une question qui vous plaît en appuyant sur les « </a:t>
            </a:r>
            <a:r>
              <a:rPr lang="fr-FR" sz="4400" b="1" dirty="0" err="1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Thumbs</a:t>
            </a:r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 Up 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Utiliser la fonction chat pour ajouter des commentaires.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Veuillez choisir « All </a:t>
            </a:r>
            <a:r>
              <a:rPr lang="fr-FR" sz="4400" b="1" dirty="0" err="1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Panelists</a:t>
            </a:r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 and </a:t>
            </a:r>
            <a:r>
              <a:rPr lang="fr-FR" sz="4400" b="1" dirty="0" err="1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Attendees</a:t>
            </a:r>
            <a:r>
              <a:rPr lang="fr-FR" sz="4400" b="1" dirty="0">
                <a:solidFill>
                  <a:schemeClr val="bg1"/>
                </a:solidFill>
                <a:ea typeface="Arimo" panose="020B0604020202020204" charset="0"/>
                <a:cs typeface="Arimo" panose="020B0604020202020204" charset="0"/>
              </a:rPr>
              <a:t> » lorsque vous utilisez l'espace de discussion</a:t>
            </a:r>
          </a:p>
        </p:txBody>
      </p:sp>
    </p:spTree>
    <p:extLst>
      <p:ext uri="{BB962C8B-B14F-4D97-AF65-F5344CB8AC3E}">
        <p14:creationId xmlns:p14="http://schemas.microsoft.com/office/powerpoint/2010/main" val="144475662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Qui sommes-nous? (4 de 5)</a:t>
            </a: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53551" y="3200405"/>
            <a:ext cx="10972800" cy="8497754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fr-CA" sz="4800" b="1"/>
              <a:t>Peuples autochtones</a:t>
            </a:r>
          </a:p>
          <a:p>
            <a:r>
              <a:rPr lang="fr-CA" sz="4800"/>
              <a:t>5 % à la fonction publique</a:t>
            </a:r>
          </a:p>
          <a:p>
            <a:r>
              <a:rPr lang="fr-CA" sz="4800"/>
              <a:t>5 % au Canada </a:t>
            </a: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fr-CA" sz="4800" b="1"/>
              <a:t>Minorités visibles</a:t>
            </a:r>
          </a:p>
          <a:p>
            <a:r>
              <a:rPr lang="fr-CA" sz="4800"/>
              <a:t>18 % à la fonction publique</a:t>
            </a:r>
          </a:p>
          <a:p>
            <a:r>
              <a:rPr lang="fr-CA" sz="4800"/>
              <a:t>22 % au Canada</a:t>
            </a:r>
          </a:p>
        </p:txBody>
      </p:sp>
      <p:pic>
        <p:nvPicPr>
          <p:cNvPr id="4" name="Espace réservé du contenu 3" descr="silhouettes de visages de différentes couleurs de peau "/>
          <p:cNvPicPr>
            <a:picLocks noGrp="1" noChangeAspect="1"/>
          </p:cNvPicPr>
          <p:nvPr>
            <p:ph idx="13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343" y="4348161"/>
            <a:ext cx="13744170" cy="620224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8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Qui sommes-nous? (5 de 5)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3"/>
            <p:custDataLst>
              <p:tags r:id="rId2"/>
            </p:custDataLst>
          </p:nvPr>
        </p:nvSpPr>
        <p:spPr>
          <a:xfrm>
            <a:off x="13748657" y="3200405"/>
            <a:ext cx="9782652" cy="8497754"/>
          </a:xfrm>
        </p:spPr>
        <p:txBody>
          <a:bodyPr anchor="ctr"/>
          <a:lstStyle/>
          <a:p>
            <a:pPr lvl="0">
              <a:lnSpc>
                <a:spcPct val="150000"/>
              </a:lnSpc>
            </a:pPr>
            <a:r>
              <a:rPr lang="fr-CA" sz="4800" b="1" dirty="0">
                <a:solidFill>
                  <a:prstClr val="black"/>
                </a:solidFill>
              </a:rPr>
              <a:t>Femmes</a:t>
            </a:r>
          </a:p>
          <a:p>
            <a:pPr lvl="0"/>
            <a:r>
              <a:rPr lang="fr-CA" sz="4800" dirty="0">
                <a:solidFill>
                  <a:prstClr val="black"/>
                </a:solidFill>
              </a:rPr>
              <a:t>55 % à la fonction publique</a:t>
            </a:r>
          </a:p>
          <a:p>
            <a:pPr lvl="0"/>
            <a:r>
              <a:rPr lang="fr-CA" sz="4800" dirty="0">
                <a:solidFill>
                  <a:prstClr val="black"/>
                </a:solidFill>
              </a:rPr>
              <a:t>53 % au Canada</a:t>
            </a:r>
          </a:p>
          <a:p>
            <a:pPr lvl="0">
              <a:lnSpc>
                <a:spcPct val="150000"/>
              </a:lnSpc>
              <a:spcBef>
                <a:spcPts val="1800"/>
              </a:spcBef>
            </a:pPr>
            <a:r>
              <a:rPr lang="fr-CA" sz="4800" b="1" dirty="0">
                <a:solidFill>
                  <a:prstClr val="black"/>
                </a:solidFill>
              </a:rPr>
              <a:t>Personnes avec handicap</a:t>
            </a:r>
          </a:p>
          <a:p>
            <a:pPr marL="3810"/>
            <a:r>
              <a:rPr lang="fr-CA" sz="4800"/>
              <a:t>  7 % à la fonction publique</a:t>
            </a:r>
            <a:endParaRPr lang="fr-CA" sz="4800">
              <a:cs typeface="Arial"/>
            </a:endParaRPr>
          </a:p>
          <a:p>
            <a:pPr lvl="0"/>
            <a:r>
              <a:rPr lang="fr-CA" sz="4800" dirty="0">
                <a:solidFill>
                  <a:prstClr val="black"/>
                </a:solidFill>
              </a:rPr>
              <a:t>22 % au Canada</a:t>
            </a:r>
            <a:endParaRPr lang="fr-CA" dirty="0"/>
          </a:p>
        </p:txBody>
      </p:sp>
      <p:pic>
        <p:nvPicPr>
          <p:cNvPr id="7" name="Espace réservé du contenu 6" descr="décoratif - femme de dos en fauteuil roulant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5" y="3875780"/>
            <a:ext cx="10972800" cy="7147128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680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La fonction publique - question 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11140031" y="3200400"/>
            <a:ext cx="12396244" cy="8534400"/>
          </a:xfrm>
        </p:spPr>
        <p:txBody>
          <a:bodyPr anchor="ctr"/>
          <a:lstStyle/>
          <a:p>
            <a:r>
              <a:rPr lang="fr-FR" dirty="0"/>
              <a:t>Pour quelles raisons avez-vous choisi de travailler à la fonction publique?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75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Raison d’être de la fonction publique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855663" y="3200400"/>
            <a:ext cx="22680612" cy="8839200"/>
          </a:xfrm>
        </p:spPr>
        <p:txBody>
          <a:bodyPr anchor="t"/>
          <a:lstStyle/>
          <a:p>
            <a:pPr marL="4235" indent="0">
              <a:buNone/>
            </a:pPr>
            <a:r>
              <a:rPr lang="fr-FR" sz="4400" dirty="0"/>
              <a:t>Fournir une variété de biens et de services publics à la population canadienne afin de répondre à ses besoins et à ses priorités.</a:t>
            </a:r>
          </a:p>
          <a:p>
            <a:pPr marL="4235" indent="0">
              <a:lnSpc>
                <a:spcPct val="150000"/>
              </a:lnSpc>
              <a:spcBef>
                <a:spcPts val="1800"/>
              </a:spcBef>
              <a:buNone/>
            </a:pPr>
            <a:r>
              <a:rPr lang="fr-FR" sz="4400" dirty="0"/>
              <a:t>Notre rôle </a:t>
            </a:r>
          </a:p>
          <a:p>
            <a:pPr marL="1030288" lvl="1" indent="-571500">
              <a:lnSpc>
                <a:spcPct val="150000"/>
              </a:lnSpc>
            </a:pPr>
            <a:r>
              <a:rPr lang="fr-FR" sz="4400" dirty="0"/>
              <a:t>Servir les Canadiens</a:t>
            </a:r>
          </a:p>
          <a:p>
            <a:pPr marL="1030288" lvl="1" indent="-571500">
              <a:lnSpc>
                <a:spcPct val="150000"/>
              </a:lnSpc>
            </a:pPr>
            <a:r>
              <a:rPr lang="fr-CA" sz="4400" dirty="0"/>
              <a:t>Servir le gouvernement élu </a:t>
            </a:r>
            <a:r>
              <a:rPr lang="fr-FR" sz="4400" dirty="0"/>
              <a:t>en mettant ses décisions en œuvre avec loyauté et d’une manière non partisane</a:t>
            </a:r>
          </a:p>
          <a:p>
            <a:pPr marL="1030288" lvl="1" indent="-571500">
              <a:lnSpc>
                <a:spcPct val="150000"/>
              </a:lnSpc>
            </a:pPr>
            <a:r>
              <a:rPr lang="fr-CA" sz="4400" dirty="0"/>
              <a:t>Conseiller sans crainte </a:t>
            </a:r>
          </a:p>
          <a:p>
            <a:endParaRPr lang="fr-CA" sz="4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77787" y="10080702"/>
            <a:ext cx="24231600" cy="1958898"/>
          </a:xfrm>
        </p:spPr>
        <p:txBody>
          <a:bodyPr/>
          <a:lstStyle/>
          <a:p>
            <a:r>
              <a:rPr lang="fr-CA" sz="4400" b="1" dirty="0"/>
              <a:t>Nous devons aussi intégrer les valeurs de la fonction publique dans notre travail </a:t>
            </a:r>
          </a:p>
          <a:p>
            <a:r>
              <a:rPr lang="fr-CA" sz="4400" b="1" dirty="0"/>
              <a:t>(respect de la démocratie, respect envers les personnes, intégrité, intendance, excellence)</a:t>
            </a:r>
            <a:endParaRPr lang="fr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48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La fonction publique - question 3	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11140031" y="3200400"/>
            <a:ext cx="12396244" cy="8534400"/>
          </a:xfrm>
        </p:spPr>
        <p:txBody>
          <a:bodyPr anchor="ctr"/>
          <a:lstStyle/>
          <a:p>
            <a:pPr marL="3810"/>
            <a:r>
              <a:rPr lang="fr-FR" dirty="0"/>
              <a:t>Dans quels documents trouve-t-on les priorités qui guident le travail de la fonction publique?</a:t>
            </a:r>
            <a:endParaRPr lang="fr-FR" dirty="0">
              <a:cs typeface="Arial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150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9600"/>
              <a:t>Priorités gouvernementales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marL="635000" lvl="0" indent="-635000">
              <a:lnSpc>
                <a:spcPct val="150000"/>
              </a:lnSpc>
              <a:spcBef>
                <a:spcPts val="480"/>
              </a:spcBef>
              <a:buFont typeface="Arial"/>
              <a:buChar char="•"/>
              <a:defRPr/>
            </a:pPr>
            <a:r>
              <a:rPr lang="fr-CA">
                <a:solidFill>
                  <a:prstClr val="black"/>
                </a:solidFill>
              </a:rPr>
              <a:t>Discours du Trône</a:t>
            </a:r>
            <a:endParaRPr lang="fr-FR">
              <a:solidFill>
                <a:prstClr val="black"/>
              </a:solidFill>
            </a:endParaRPr>
          </a:p>
          <a:p>
            <a:pPr marL="635000" lvl="0" indent="-635000">
              <a:lnSpc>
                <a:spcPct val="150000"/>
              </a:lnSpc>
              <a:buFont typeface="Arial"/>
              <a:buChar char="•"/>
              <a:defRPr/>
            </a:pPr>
            <a:r>
              <a:rPr lang="en-CA">
                <a:solidFill>
                  <a:prstClr val="black"/>
                </a:solidFill>
              </a:rPr>
              <a:t>Budget fédéral</a:t>
            </a:r>
          </a:p>
          <a:p>
            <a:pPr marL="635000" lvl="0" indent="-635000">
              <a:lnSpc>
                <a:spcPct val="150000"/>
              </a:lnSpc>
              <a:spcBef>
                <a:spcPts val="480"/>
              </a:spcBef>
              <a:buFont typeface="Arial"/>
              <a:buChar char="•"/>
              <a:defRPr/>
            </a:pPr>
            <a:r>
              <a:rPr lang="en-CA">
                <a:solidFill>
                  <a:prstClr val="black"/>
                </a:solidFill>
              </a:rPr>
              <a:t>Lettres de mandat</a:t>
            </a:r>
          </a:p>
          <a:p>
            <a:pPr marL="635000" lvl="0" indent="-635000">
              <a:lnSpc>
                <a:spcPct val="150000"/>
              </a:lnSpc>
              <a:spcBef>
                <a:spcPts val="480"/>
              </a:spcBef>
              <a:buFont typeface="Arial"/>
              <a:buChar char="•"/>
              <a:defRPr/>
            </a:pPr>
            <a:r>
              <a:rPr lang="en-CA">
                <a:solidFill>
                  <a:prstClr val="black"/>
                </a:solidFill>
              </a:rPr>
              <a:t>Rapport du greffier</a:t>
            </a:r>
          </a:p>
          <a:p>
            <a:endParaRPr lang="fr-CA"/>
          </a:p>
        </p:txBody>
      </p:sp>
      <p:pic>
        <p:nvPicPr>
          <p:cNvPr id="6" name="Espace réservé du contenu 5" descr="Édifice du Parlement fédéral du Canada à Ottawa"/>
          <p:cNvPicPr>
            <a:picLocks noGrp="1" noChangeAspect="1"/>
          </p:cNvPicPr>
          <p:nvPr>
            <p:ph idx="13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713" y="3796260"/>
            <a:ext cx="10972800" cy="730616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6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Fin de section 1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803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/>
              <a:t>Apprenez sans cesse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/>
        <p:txBody>
          <a:bodyPr anchor="ctr"/>
          <a:lstStyle/>
          <a:p>
            <a:pPr lvl="0" algn="ctr">
              <a:lnSpc>
                <a:spcPct val="150000"/>
              </a:lnSpc>
              <a:buClr>
                <a:srgbClr val="3F2A56">
                  <a:lumMod val="60000"/>
                  <a:lumOff val="40000"/>
                </a:srgbClr>
              </a:buClr>
              <a:buSzPct val="150000"/>
            </a:pPr>
            <a:r>
              <a:rPr lang="en-CA">
                <a:solidFill>
                  <a:prstClr val="black"/>
                </a:solidFill>
              </a:rPr>
              <a:t>Les employeurs d’aujourd’hui recherchent la faculté d’</a:t>
            </a:r>
            <a:r>
              <a:rPr lang="en-CA" b="1">
                <a:solidFill>
                  <a:prstClr val="black"/>
                </a:solidFill>
              </a:rPr>
              <a:t>adaptation</a:t>
            </a:r>
            <a:r>
              <a:rPr lang="en-CA">
                <a:solidFill>
                  <a:prstClr val="black"/>
                </a:solidFill>
              </a:rPr>
              <a:t> et la </a:t>
            </a:r>
            <a:r>
              <a:rPr lang="en-CA" b="1">
                <a:solidFill>
                  <a:prstClr val="black"/>
                </a:solidFill>
              </a:rPr>
              <a:t>curiosité</a:t>
            </a:r>
            <a:r>
              <a:rPr lang="en-CA">
                <a:solidFill>
                  <a:prstClr val="black"/>
                </a:solidFill>
              </a:rPr>
              <a:t>.</a:t>
            </a:r>
          </a:p>
          <a:p>
            <a:endParaRPr lang="fr-CA"/>
          </a:p>
        </p:txBody>
      </p:sp>
      <p:pic>
        <p:nvPicPr>
          <p:cNvPr id="8" name="Espace réservé du contenu 7" descr="tête dessinée à la craie sur un tableau avec des points d&amp;#39;interrogation sur des notes autocollantes de différentes couleurs"/>
          <p:cNvPicPr>
            <a:picLocks noGrp="1" noChangeAspect="1"/>
          </p:cNvPicPr>
          <p:nvPr>
            <p:ph sz="quarter" idx="12"/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596300" y="4160686"/>
            <a:ext cx="9943306" cy="66615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77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>
                <a:solidFill>
                  <a:srgbClr val="4E5B73"/>
                </a:solidFill>
              </a:rPr>
              <a:t>Tirez profit de votre apprentissage</a:t>
            </a:r>
            <a:endParaRPr lang="fr-CA">
              <a:solidFill>
                <a:srgbClr val="4E5B73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/>
        <p:txBody>
          <a:bodyPr anchor="ctr"/>
          <a:lstStyle/>
          <a:p>
            <a:pPr lvl="0">
              <a:lnSpc>
                <a:spcPct val="150000"/>
              </a:lnSpc>
              <a:buClr>
                <a:srgbClr val="3F2A56">
                  <a:lumMod val="60000"/>
                  <a:lumOff val="40000"/>
                </a:srgbClr>
              </a:buClr>
              <a:buSzPct val="150000"/>
            </a:pPr>
            <a:r>
              <a:rPr lang="en-CA" sz="5400" dirty="0">
                <a:solidFill>
                  <a:prstClr val="black"/>
                </a:solidFill>
              </a:rPr>
              <a:t>La </a:t>
            </a:r>
            <a:r>
              <a:rPr lang="en-CA" sz="5400" dirty="0" err="1">
                <a:solidFill>
                  <a:prstClr val="black"/>
                </a:solidFill>
              </a:rPr>
              <a:t>fonction</a:t>
            </a:r>
            <a:r>
              <a:rPr lang="en-CA" sz="5400" dirty="0">
                <a:solidFill>
                  <a:prstClr val="black"/>
                </a:solidFill>
              </a:rPr>
              <a:t> </a:t>
            </a:r>
            <a:r>
              <a:rPr lang="en-CA" sz="5400" dirty="0" err="1">
                <a:solidFill>
                  <a:prstClr val="black"/>
                </a:solidFill>
              </a:rPr>
              <a:t>publique</a:t>
            </a:r>
            <a:r>
              <a:rPr lang="en-CA" sz="5400" dirty="0">
                <a:solidFill>
                  <a:prstClr val="black"/>
                </a:solidFill>
              </a:rPr>
              <a:t> :</a:t>
            </a:r>
          </a:p>
          <a:p>
            <a:pPr lvl="2">
              <a:lnSpc>
                <a:spcPct val="150000"/>
              </a:lnSpc>
              <a:buClr>
                <a:srgbClr val="3F2A56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US" sz="5400" dirty="0" err="1">
                <a:solidFill>
                  <a:prstClr val="black"/>
                </a:solidFill>
              </a:rPr>
              <a:t>est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vaste</a:t>
            </a:r>
            <a:r>
              <a:rPr lang="en-US" sz="5400" dirty="0">
                <a:solidFill>
                  <a:prstClr val="black"/>
                </a:solidFill>
              </a:rPr>
              <a:t> et </a:t>
            </a:r>
            <a:r>
              <a:rPr lang="en-US" sz="5400" dirty="0" err="1">
                <a:solidFill>
                  <a:prstClr val="black"/>
                </a:solidFill>
              </a:rPr>
              <a:t>offre</a:t>
            </a:r>
            <a:r>
              <a:rPr lang="en-US" sz="5400" dirty="0">
                <a:solidFill>
                  <a:prstClr val="black"/>
                </a:solidFill>
              </a:rPr>
              <a:t> </a:t>
            </a:r>
            <a:r>
              <a:rPr lang="en-US" sz="5400" dirty="0" err="1">
                <a:solidFill>
                  <a:prstClr val="black"/>
                </a:solidFill>
              </a:rPr>
              <a:t>une</a:t>
            </a:r>
            <a:r>
              <a:rPr lang="en-US" sz="5400" dirty="0">
                <a:solidFill>
                  <a:prstClr val="black"/>
                </a:solidFill>
              </a:rPr>
              <a:t> multitude de </a:t>
            </a:r>
            <a:r>
              <a:rPr lang="en-US" sz="5400" dirty="0" err="1">
                <a:solidFill>
                  <a:prstClr val="black"/>
                </a:solidFill>
              </a:rPr>
              <a:t>possibilités</a:t>
            </a:r>
            <a:r>
              <a:rPr lang="en-US" sz="5400" dirty="0">
                <a:solidFill>
                  <a:prstClr val="black"/>
                </a:solidFill>
              </a:rPr>
              <a:t>;</a:t>
            </a:r>
          </a:p>
          <a:p>
            <a:pPr lvl="2">
              <a:lnSpc>
                <a:spcPct val="150000"/>
              </a:lnSpc>
              <a:buClr>
                <a:srgbClr val="3F2A56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fr-FR" sz="5400" dirty="0">
                <a:solidFill>
                  <a:prstClr val="black"/>
                </a:solidFill>
              </a:rPr>
              <a:t>change et évolue à l’image de la population qu’elle sert;</a:t>
            </a:r>
            <a:endParaRPr lang="en-CA" sz="5400" dirty="0">
              <a:solidFill>
                <a:prstClr val="black"/>
              </a:solidFill>
            </a:endParaRPr>
          </a:p>
          <a:p>
            <a:pPr lvl="2">
              <a:lnSpc>
                <a:spcPct val="150000"/>
              </a:lnSpc>
              <a:buClr>
                <a:srgbClr val="3F2A56">
                  <a:lumMod val="60000"/>
                  <a:lumOff val="40000"/>
                </a:srgbClr>
              </a:buClr>
              <a:buFont typeface="Arial"/>
              <a:buChar char="•"/>
            </a:pPr>
            <a:r>
              <a:rPr lang="en-CA" sz="5400" dirty="0" err="1">
                <a:solidFill>
                  <a:prstClr val="black"/>
                </a:solidFill>
              </a:rPr>
              <a:t>fera</a:t>
            </a:r>
            <a:r>
              <a:rPr lang="en-CA" sz="5400" dirty="0">
                <a:solidFill>
                  <a:prstClr val="black"/>
                </a:solidFill>
              </a:rPr>
              <a:t> </a:t>
            </a:r>
            <a:r>
              <a:rPr lang="en-CA" sz="5400" dirty="0" err="1">
                <a:solidFill>
                  <a:prstClr val="black"/>
                </a:solidFill>
              </a:rPr>
              <a:t>appel</a:t>
            </a:r>
            <a:r>
              <a:rPr lang="en-CA" sz="5400" dirty="0">
                <a:solidFill>
                  <a:prstClr val="black"/>
                </a:solidFill>
              </a:rPr>
              <a:t> à </a:t>
            </a:r>
            <a:r>
              <a:rPr lang="en-CA" sz="5400" dirty="0" err="1">
                <a:solidFill>
                  <a:prstClr val="black"/>
                </a:solidFill>
              </a:rPr>
              <a:t>votre</a:t>
            </a:r>
            <a:r>
              <a:rPr lang="en-CA" sz="5400" dirty="0">
                <a:solidFill>
                  <a:prstClr val="black"/>
                </a:solidFill>
              </a:rPr>
              <a:t> </a:t>
            </a:r>
            <a:r>
              <a:rPr lang="en-CA" sz="5400" dirty="0" err="1">
                <a:solidFill>
                  <a:prstClr val="black"/>
                </a:solidFill>
              </a:rPr>
              <a:t>flexibilité</a:t>
            </a:r>
            <a:r>
              <a:rPr lang="en-CA" sz="5400" dirty="0">
                <a:solidFill>
                  <a:prstClr val="black"/>
                </a:solidFill>
              </a:rPr>
              <a:t> et à </a:t>
            </a:r>
            <a:r>
              <a:rPr lang="en-CA" sz="5400" dirty="0" err="1">
                <a:solidFill>
                  <a:prstClr val="black"/>
                </a:solidFill>
              </a:rPr>
              <a:t>votre</a:t>
            </a:r>
            <a:r>
              <a:rPr lang="en-CA" sz="5400" dirty="0">
                <a:solidFill>
                  <a:prstClr val="black"/>
                </a:solidFill>
              </a:rPr>
              <a:t> capacité à </a:t>
            </a:r>
            <a:r>
              <a:rPr lang="en-CA" sz="5400" dirty="0" err="1">
                <a:solidFill>
                  <a:prstClr val="black"/>
                </a:solidFill>
              </a:rPr>
              <a:t>vous</a:t>
            </a:r>
            <a:r>
              <a:rPr lang="en-CA" sz="5400" dirty="0">
                <a:solidFill>
                  <a:prstClr val="black"/>
                </a:solidFill>
              </a:rPr>
              <a:t> </a:t>
            </a:r>
            <a:r>
              <a:rPr lang="en-CA" sz="5400" dirty="0" err="1">
                <a:solidFill>
                  <a:prstClr val="black"/>
                </a:solidFill>
              </a:rPr>
              <a:t>outiller</a:t>
            </a:r>
            <a:r>
              <a:rPr lang="en-CA" sz="5400" dirty="0">
                <a:solidFill>
                  <a:prstClr val="black"/>
                </a:solidFill>
              </a:rPr>
              <a:t>.</a:t>
            </a:r>
          </a:p>
          <a:p>
            <a:endParaRPr lang="fr-CA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sz="4800" dirty="0"/>
              <a:t>La clé du succès, c’est l’apprentissage continu.</a:t>
            </a:r>
            <a:endParaRPr lang="fr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11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9600"/>
              <a:t>Différentes façons d’apprendre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53551" y="3200405"/>
            <a:ext cx="20736449" cy="8497754"/>
          </a:xfrm>
        </p:spPr>
        <p:txBody>
          <a:bodyPr anchor="ctr"/>
          <a:lstStyle/>
          <a:p>
            <a:pPr lvl="1" indent="0" algn="r">
              <a:lnSpc>
                <a:spcPct val="150000"/>
              </a:lnSpc>
              <a:buNone/>
            </a:pPr>
            <a:r>
              <a:rPr lang="fr-CA" sz="5400" dirty="0"/>
              <a:t>Apprentissage en milieu de travail</a:t>
            </a:r>
          </a:p>
          <a:p>
            <a:pPr lvl="1" indent="0" algn="r">
              <a:lnSpc>
                <a:spcPct val="150000"/>
              </a:lnSpc>
              <a:buNone/>
            </a:pPr>
            <a:r>
              <a:rPr lang="fr-CA" sz="5400" dirty="0"/>
              <a:t>Cours </a:t>
            </a:r>
            <a:r>
              <a:rPr lang="fr-CA" sz="4400" dirty="0"/>
              <a:t>(suivis à l’intérieur ou à l’extérieur du gouvernement du Canada)</a:t>
            </a:r>
          </a:p>
          <a:p>
            <a:pPr lvl="1" indent="0" algn="r">
              <a:lnSpc>
                <a:spcPct val="150000"/>
              </a:lnSpc>
              <a:buNone/>
            </a:pPr>
            <a:r>
              <a:rPr lang="fr-CA" sz="5400" dirty="0"/>
              <a:t>Apprentissage en ligne</a:t>
            </a:r>
          </a:p>
          <a:p>
            <a:pPr lvl="1" indent="0" algn="r">
              <a:lnSpc>
                <a:spcPct val="150000"/>
              </a:lnSpc>
              <a:buNone/>
            </a:pPr>
            <a:r>
              <a:rPr lang="fr-CA" sz="5400" dirty="0"/>
              <a:t>Affectation, détachement, </a:t>
            </a:r>
            <a:r>
              <a:rPr lang="fr-CA" sz="5400" dirty="0" err="1"/>
              <a:t>micromission</a:t>
            </a:r>
            <a:endParaRPr lang="fr-CA" sz="5400" dirty="0"/>
          </a:p>
          <a:p>
            <a:pPr lvl="1" indent="0" algn="r">
              <a:lnSpc>
                <a:spcPct val="150000"/>
              </a:lnSpc>
              <a:buNone/>
            </a:pPr>
            <a:r>
              <a:rPr lang="fr-CA" sz="5400" dirty="0"/>
              <a:t>Jumelage, mentorat, réseautage</a:t>
            </a:r>
          </a:p>
          <a:p>
            <a:pPr lvl="1" indent="0" algn="r">
              <a:lnSpc>
                <a:spcPct val="150000"/>
              </a:lnSpc>
              <a:buNone/>
            </a:pPr>
            <a:r>
              <a:rPr lang="fr-CA" sz="5400" dirty="0"/>
              <a:t>Comité, bénévolat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fld id="{7088BEF1-D3AD-E34F-A3B9-A73E884A7AB2}" type="slidenum">
              <a:rPr lang="en-CA" noProof="0" smtClean="0"/>
              <a:pPr lvl="0"/>
              <a:t>19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722755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2000"/>
            <a:lum/>
          </a:blip>
          <a:srcRect/>
          <a:stretch>
            <a:fillRect t="-6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 hidden="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22675850" cy="2174875"/>
          </a:xfrm>
        </p:spPr>
        <p:txBody>
          <a:bodyPr/>
          <a:lstStyle/>
          <a:p>
            <a:r>
              <a:rPr lang="fr-CA"/>
              <a:t>Bienvenue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Bienvenue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Stéphanie Lévis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/>
              <a:t>Gestionnaire, École de la fonction publique du Canada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820940" y="13173489"/>
            <a:ext cx="809625" cy="382588"/>
          </a:xfrm>
        </p:spPr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42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Apprentissage personnalisé : Keïla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840316" y="3230565"/>
            <a:ext cx="14584281" cy="8499474"/>
          </a:xfrm>
        </p:spPr>
        <p:txBody>
          <a:bodyPr anchor="ctr"/>
          <a:lstStyle/>
          <a:p>
            <a:pPr marL="3810">
              <a:spcAft>
                <a:spcPts val="1200"/>
              </a:spcAft>
            </a:pPr>
            <a:r>
              <a:rPr lang="fr-CA" dirty="0"/>
              <a:t>Poste : commis à la paye</a:t>
            </a:r>
            <a:endParaRPr lang="fr-FR"/>
          </a:p>
          <a:p>
            <a:pPr marL="3810">
              <a:spcBef>
                <a:spcPts val="3000"/>
              </a:spcBef>
            </a:pPr>
            <a:r>
              <a:rPr lang="fr-CA" dirty="0"/>
              <a:t>Expérience : baccalauréat en chimie </a:t>
            </a:r>
            <a:endParaRPr lang="fr-CA" dirty="0">
              <a:cs typeface="Arial"/>
            </a:endParaRPr>
          </a:p>
          <a:p>
            <a:pPr marL="3810">
              <a:spcBef>
                <a:spcPts val="1200"/>
              </a:spcBef>
            </a:pPr>
            <a:r>
              <a:rPr lang="fr-CA" sz="4800" dirty="0"/>
              <a:t>(Elle ne souhaite pas travailler dans ce domaine.)</a:t>
            </a:r>
            <a:endParaRPr lang="fr-CA" sz="4800" dirty="0">
              <a:cs typeface="Arial"/>
            </a:endParaRPr>
          </a:p>
          <a:p>
            <a:pPr marL="3810">
              <a:spcBef>
                <a:spcPts val="3000"/>
              </a:spcBef>
            </a:pPr>
            <a:r>
              <a:rPr lang="fr-CA" dirty="0"/>
              <a:t>Ambition : découvrir </a:t>
            </a:r>
            <a:r>
              <a:rPr lang="fr-CA"/>
              <a:t>diverses opportunités</a:t>
            </a:r>
            <a:endParaRPr lang="fr-CA">
              <a:cs typeface="Arial"/>
            </a:endParaRPr>
          </a:p>
          <a:p>
            <a:pPr marL="3810"/>
            <a:r>
              <a:rPr lang="fr-CA" sz="4800" dirty="0"/>
              <a:t>(Pour le moment, elle adore son équipe et son milieu de travail, mais elle souhaite progresser dans sa carrière.)</a:t>
            </a:r>
            <a:endParaRPr lang="fr-CA" sz="4800" dirty="0">
              <a:cs typeface="Arial"/>
            </a:endParaRPr>
          </a:p>
        </p:txBody>
      </p:sp>
      <p:pic>
        <p:nvPicPr>
          <p:cNvPr id="6" name="Espace réservé du contenu 5" descr="Keila, debout devant un bureau, avec un dossier à la main"/>
          <p:cNvPicPr>
            <a:picLocks noGrp="1" noChangeAspect="1"/>
          </p:cNvPicPr>
          <p:nvPr>
            <p:ph sz="quarter" idx="12"/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033326" y="3224395"/>
            <a:ext cx="6438142" cy="888673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20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1017755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Apprentissage - question 1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11140031" y="3200400"/>
            <a:ext cx="12396244" cy="8534400"/>
          </a:xfrm>
        </p:spPr>
        <p:txBody>
          <a:bodyPr anchor="ctr"/>
          <a:lstStyle/>
          <a:p>
            <a:r>
              <a:rPr lang="fr-FR" dirty="0"/>
              <a:t>Quelles opportunités d’apprentissage recommandez-</a:t>
            </a:r>
          </a:p>
          <a:p>
            <a:r>
              <a:rPr lang="fr-FR" dirty="0"/>
              <a:t>vous à </a:t>
            </a:r>
            <a:r>
              <a:rPr lang="fr-FR" dirty="0" err="1"/>
              <a:t>Keïla</a:t>
            </a:r>
            <a:r>
              <a:rPr lang="fr-FR" dirty="0"/>
              <a:t>?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0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Apprentissage personnalisé : Mikom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840317" y="3230565"/>
            <a:ext cx="14170695" cy="8499474"/>
          </a:xfrm>
        </p:spPr>
        <p:txBody>
          <a:bodyPr anchor="ctr"/>
          <a:lstStyle/>
          <a:p>
            <a:r>
              <a:rPr lang="fr-CA" dirty="0"/>
              <a:t>Poste : Agent des services correctionnels</a:t>
            </a:r>
          </a:p>
          <a:p>
            <a:pPr>
              <a:spcBef>
                <a:spcPts val="3000"/>
              </a:spcBef>
              <a:spcAft>
                <a:spcPts val="3000"/>
              </a:spcAft>
            </a:pPr>
            <a:r>
              <a:rPr lang="fr-CA" dirty="0"/>
              <a:t>Expérience : études collégiales en travail social</a:t>
            </a:r>
          </a:p>
          <a:p>
            <a:r>
              <a:rPr lang="fr-CA" dirty="0"/>
              <a:t>Ambition : Occupe actuellement son emploi de rêve et souhaite y rester.</a:t>
            </a:r>
          </a:p>
          <a:p>
            <a:endParaRPr lang="fr-CA" sz="4800" dirty="0"/>
          </a:p>
        </p:txBody>
      </p:sp>
      <p:pic>
        <p:nvPicPr>
          <p:cNvPr id="6" name="Espace réservé du contenu 5" descr="Mikom debout devant un bureau"/>
          <p:cNvPicPr>
            <a:picLocks noGrp="1" noChangeAspect="1"/>
          </p:cNvPicPr>
          <p:nvPr>
            <p:ph sz="quarter" idx="12"/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032643" y="2233415"/>
            <a:ext cx="6017940" cy="10702206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22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325824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Apprentissage - question 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11140031" y="3200400"/>
            <a:ext cx="12396244" cy="8534400"/>
          </a:xfrm>
        </p:spPr>
        <p:txBody>
          <a:bodyPr anchor="ctr"/>
          <a:lstStyle/>
          <a:p>
            <a:r>
              <a:rPr lang="fr-FR" dirty="0"/>
              <a:t>Quelles opportunités d’apprentissage recommandez-</a:t>
            </a:r>
          </a:p>
          <a:p>
            <a:r>
              <a:rPr lang="fr-FR" dirty="0"/>
              <a:t>vous à </a:t>
            </a:r>
            <a:r>
              <a:rPr lang="fr-FR" dirty="0" err="1"/>
              <a:t>Mikom</a:t>
            </a:r>
            <a:r>
              <a:rPr lang="fr-FR" dirty="0"/>
              <a:t>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4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Apprentissage personnalisé : Sasha</a:t>
            </a:r>
          </a:p>
        </p:txBody>
      </p:sp>
      <p:sp>
        <p:nvSpPr>
          <p:cNvPr id="4" name="Espace réservé du texte 3" descr="silhouette d'une femme avec un foulard et un sac debout devant un bureau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840316" y="3230565"/>
            <a:ext cx="14230113" cy="8499474"/>
          </a:xfrm>
        </p:spPr>
        <p:txBody>
          <a:bodyPr anchor="ctr"/>
          <a:lstStyle/>
          <a:p>
            <a:r>
              <a:rPr lang="fr-CA" dirty="0"/>
              <a:t>Poste : analyste des politiques</a:t>
            </a:r>
          </a:p>
          <a:p>
            <a:pPr>
              <a:spcBef>
                <a:spcPts val="3000"/>
              </a:spcBef>
              <a:spcAft>
                <a:spcPts val="3000"/>
              </a:spcAft>
            </a:pPr>
            <a:r>
              <a:rPr lang="fr-CA" dirty="0"/>
              <a:t>Expériences : préalablement cadre supérieur dans une moyenne entreprise, possède un MBA</a:t>
            </a:r>
            <a:endParaRPr lang="fr-CA" sz="4800" dirty="0"/>
          </a:p>
          <a:p>
            <a:r>
              <a:rPr lang="fr-CA" dirty="0"/>
              <a:t>Ambition : Atteindre rapidement un poste de direction</a:t>
            </a:r>
            <a:endParaRPr lang="fr-CA" sz="4800" dirty="0"/>
          </a:p>
          <a:p>
            <a:endParaRPr lang="fr-CA" sz="4800" dirty="0"/>
          </a:p>
        </p:txBody>
      </p:sp>
      <p:pic>
        <p:nvPicPr>
          <p:cNvPr id="7" name="Espace réservé du contenu 7" descr="Sasha debout devant un bureau"/>
          <p:cNvPicPr>
            <a:picLocks noGrp="1" noChangeAspect="1"/>
          </p:cNvPicPr>
          <p:nvPr>
            <p:ph sz="quarter" idx="12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129" y="2222392"/>
            <a:ext cx="6130636" cy="10904231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24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016880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Apprentissage - question 3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11140031" y="3200400"/>
            <a:ext cx="12396244" cy="8534400"/>
          </a:xfrm>
        </p:spPr>
        <p:txBody>
          <a:bodyPr anchor="ctr"/>
          <a:lstStyle/>
          <a:p>
            <a:r>
              <a:rPr lang="fr-FR" dirty="0"/>
              <a:t>Quelles opportunités d’apprentissage recommandez-</a:t>
            </a:r>
          </a:p>
          <a:p>
            <a:r>
              <a:rPr lang="fr-FR" dirty="0"/>
              <a:t>vous à Sasha?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78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9600"/>
              <a:t>Plan d’apprentissage</a:t>
            </a:r>
          </a:p>
        </p:txBody>
      </p:sp>
      <p:sp>
        <p:nvSpPr>
          <p:cNvPr id="5" name="ZoneTexte 4"/>
          <p:cNvSpPr txBox="1"/>
          <p:nvPr>
            <p:custDataLst>
              <p:tags r:id="rId2"/>
            </p:custDataLst>
          </p:nvPr>
        </p:nvSpPr>
        <p:spPr>
          <a:xfrm>
            <a:off x="855865" y="5156826"/>
            <a:ext cx="20835735" cy="51783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635000" marR="0" lvl="0" indent="-635000" algn="l" defTabSz="1219261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AD84C6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Se fixer des objectifs d’apprentissage et en discuter avec son superviseur</a:t>
            </a:r>
          </a:p>
          <a:p>
            <a:pPr marL="635000" indent="-635000">
              <a:lnSpc>
                <a:spcPct val="150000"/>
              </a:lnSpc>
              <a:spcBef>
                <a:spcPts val="480"/>
              </a:spcBef>
              <a:buClr>
                <a:srgbClr val="AD84C6"/>
              </a:buClr>
              <a:buSzPct val="120000"/>
              <a:buFont typeface="Arial"/>
              <a:buChar char="•"/>
              <a:defRPr/>
            </a:pPr>
            <a:r>
              <a:rPr lang="fr-CA">
                <a:solidFill>
                  <a:prstClr val="black"/>
                </a:solidFill>
              </a:rPr>
              <a:t>Avoir des objectifs réalisables, pertinents et modifiables</a:t>
            </a:r>
          </a:p>
          <a:p>
            <a:pPr marL="635000" lvl="0" indent="-635000">
              <a:lnSpc>
                <a:spcPct val="150000"/>
              </a:lnSpc>
              <a:spcBef>
                <a:spcPts val="480"/>
              </a:spcBef>
              <a:buClr>
                <a:srgbClr val="AD84C6"/>
              </a:buClr>
              <a:buSzPct val="120000"/>
              <a:buFont typeface="Arial"/>
              <a:buChar char="•"/>
              <a:defRPr/>
            </a:pPr>
            <a:r>
              <a:rPr lang="fr-CA">
                <a:solidFill>
                  <a:prstClr val="black"/>
                </a:solidFill>
              </a:rPr>
              <a:t>Être tourné vers l’avenir</a:t>
            </a:r>
            <a:endParaRPr kumimoji="0" lang="fr-CA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635000" marR="0" lvl="0" indent="-635000" algn="l" defTabSz="1219261" rtl="0" eaLnBrk="1" fontAlgn="auto" latinLnBrk="0" hangingPunct="1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AD84C6"/>
              </a:buClr>
              <a:buSzPct val="120000"/>
              <a:buFont typeface="Arial"/>
              <a:buChar char="•"/>
              <a:tabLst/>
              <a:defRPr/>
            </a:pPr>
            <a:r>
              <a:rPr kumimoji="0" lang="fr-CA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Avoir l’esprit ouvert et oser sortir de sa zone de confort</a:t>
            </a:r>
            <a:endParaRPr kumimoji="0" lang="en-CA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3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482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Formation indispensable</a:t>
            </a:r>
          </a:p>
        </p:txBody>
      </p:sp>
      <p:sp>
        <p:nvSpPr>
          <p:cNvPr id="13" name="Espace réservé du contenu 3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14387" y="3330575"/>
            <a:ext cx="10973999" cy="6140450"/>
          </a:xfrm>
        </p:spPr>
        <p:txBody>
          <a:bodyPr anchor="t"/>
          <a:lstStyle/>
          <a:p>
            <a:r>
              <a:rPr lang="fr-CA" dirty="0"/>
              <a:t>Pour qui travaillons-nous</a:t>
            </a:r>
            <a:r>
              <a:rPr lang="en-CA" dirty="0"/>
              <a:t>? (C218)</a:t>
            </a:r>
            <a:endParaRPr lang="en-CA" dirty="0">
              <a:cs typeface="Arial"/>
            </a:endParaRPr>
          </a:p>
          <a:p>
            <a:endParaRPr lang="fr-CA" dirty="0"/>
          </a:p>
        </p:txBody>
      </p:sp>
      <p:sp>
        <p:nvSpPr>
          <p:cNvPr id="15" name="Espace réservé du contenu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453314" y="3248312"/>
            <a:ext cx="10843104" cy="61404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87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5988" indent="-455613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tabLst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46355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Char char="•"/>
              <a:tabLst/>
              <a:defRPr lang="fr-CA" sz="60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235" indent="0" algn="l" defTabSz="1219261" rtl="0" eaLnBrk="1" latinLnBrk="0" hangingPunct="1">
              <a:spcBef>
                <a:spcPts val="0"/>
              </a:spcBef>
              <a:buClr>
                <a:srgbClr val="AD84C6"/>
              </a:buClr>
              <a:buSzPct val="120000"/>
              <a:buFont typeface="Arial" panose="020B0604020202020204" pitchFamily="34" charset="0"/>
              <a:buNone/>
              <a:defRPr lang="fr-CA" sz="6000" b="1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Fondements des valeurs et de l’éthique pour les employés (C255)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818904" y="9642764"/>
            <a:ext cx="22669351" cy="2223654"/>
          </a:xfrm>
        </p:spPr>
        <p:txBody>
          <a:bodyPr/>
          <a:lstStyle/>
          <a:p>
            <a:r>
              <a:rPr lang="fr-CA" sz="4400" dirty="0"/>
              <a:t>La formation indispensable est déterminée par le </a:t>
            </a:r>
          </a:p>
          <a:p>
            <a:r>
              <a:rPr lang="fr-CA" sz="4400" dirty="0"/>
              <a:t>Bureau du dirigeant principal des ressources humaines (BDPRH).</a:t>
            </a:r>
          </a:p>
        </p:txBody>
      </p:sp>
      <p:pic>
        <p:nvPicPr>
          <p:cNvPr id="16" name="Image 15" descr="main supportant un réseau virtuel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6677" y="5389253"/>
            <a:ext cx="3810330" cy="3810330"/>
          </a:xfrm>
          <a:prstGeom prst="rect">
            <a:avLst/>
          </a:prstGeom>
        </p:spPr>
      </p:pic>
      <p:pic>
        <p:nvPicPr>
          <p:cNvPr id="17" name="Image 16" descr="personnes debout en train de discuter en petits groupe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8568" y="5389253"/>
            <a:ext cx="3810330" cy="38103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27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2917867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CA" dirty="0"/>
              <a:t>Parcours d’apprentissage</a:t>
            </a:r>
            <a:endParaRPr lang="fr-CA" dirty="0"/>
          </a:p>
        </p:txBody>
      </p:sp>
      <p:pic>
        <p:nvPicPr>
          <p:cNvPr id="5" name="Image 5" descr="un hexagone avec les 6 éléments du parcours d&amp;#39;apprentissage : fondements, réseautage, développement de carrière, fonctionnement du gouvernement, essentiels du service public, milieux de travail sains et inclusifs">
            <a:extLst>
              <a:ext uri="{FF2B5EF4-FFF2-40B4-BE49-F238E27FC236}">
                <a16:creationId xmlns:a16="http://schemas.microsoft.com/office/drawing/2014/main" id="{F510529C-4F05-4207-884D-8DCD1FF71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72284" y="3019767"/>
            <a:ext cx="15600848" cy="856675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84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013F2-B8AC-461A-B65E-4FFAAEA73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866" y="381001"/>
            <a:ext cx="22675443" cy="1596389"/>
          </a:xfrm>
        </p:spPr>
        <p:txBody>
          <a:bodyPr/>
          <a:lstStyle/>
          <a:p>
            <a:r>
              <a:rPr lang="fr-CA" dirty="0"/>
              <a:t>Parcours d’apprentissage - à la carte</a:t>
            </a:r>
            <a:endParaRPr lang="fr-FR" dirty="0"/>
          </a:p>
        </p:txBody>
      </p:sp>
      <p:graphicFrame>
        <p:nvGraphicFramePr>
          <p:cNvPr id="6" name="Espace réservé du contenu 5" descr="detailed learning plan : see long description available in Moodle">
            <a:extLst>
              <a:ext uri="{FF2B5EF4-FFF2-40B4-BE49-F238E27FC236}">
                <a16:creationId xmlns:a16="http://schemas.microsoft.com/office/drawing/2014/main" id="{C53A6F03-70BA-4FAC-A575-0AC8E2BA7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56677"/>
              </p:ext>
            </p:extLst>
          </p:nvPr>
        </p:nvGraphicFramePr>
        <p:xfrm>
          <a:off x="855866" y="1851660"/>
          <a:ext cx="23023193" cy="999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3204">
                  <a:extLst>
                    <a:ext uri="{9D8B030D-6E8A-4147-A177-3AD203B41FA5}">
                      <a16:colId xmlns:a16="http://schemas.microsoft.com/office/drawing/2014/main" val="2284342212"/>
                    </a:ext>
                  </a:extLst>
                </a:gridCol>
                <a:gridCol w="4857750">
                  <a:extLst>
                    <a:ext uri="{9D8B030D-6E8A-4147-A177-3AD203B41FA5}">
                      <a16:colId xmlns:a16="http://schemas.microsoft.com/office/drawing/2014/main" val="667944555"/>
                    </a:ext>
                  </a:extLst>
                </a:gridCol>
                <a:gridCol w="4766310">
                  <a:extLst>
                    <a:ext uri="{9D8B030D-6E8A-4147-A177-3AD203B41FA5}">
                      <a16:colId xmlns:a16="http://schemas.microsoft.com/office/drawing/2014/main" val="3214842297"/>
                    </a:ext>
                  </a:extLst>
                </a:gridCol>
                <a:gridCol w="10265929">
                  <a:extLst>
                    <a:ext uri="{9D8B030D-6E8A-4147-A177-3AD203B41FA5}">
                      <a16:colId xmlns:a16="http://schemas.microsoft.com/office/drawing/2014/main" val="3835079663"/>
                    </a:ext>
                  </a:extLst>
                </a:gridCol>
              </a:tblGrid>
              <a:tr h="422910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2000" noProof="0" dirty="0">
                          <a:effectLst/>
                        </a:rPr>
                        <a:t>Sujet</a:t>
                      </a:r>
                      <a:endParaRPr lang="fr-CA" sz="6600" noProof="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2000" noProof="0" dirty="0">
                          <a:effectLst/>
                        </a:rPr>
                        <a:t>Idée</a:t>
                      </a:r>
                      <a:endParaRPr lang="fr-CA" sz="6600" noProof="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2000" noProof="0" dirty="0">
                          <a:effectLst/>
                        </a:rPr>
                        <a:t>Exemples</a:t>
                      </a:r>
                      <a:endParaRPr lang="fr-CA" sz="6600" noProof="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2000" noProof="0" dirty="0">
                          <a:effectLst/>
                        </a:rPr>
                        <a:t>Produits</a:t>
                      </a:r>
                      <a:r>
                        <a:rPr lang="fr-CA" sz="2000" baseline="0" noProof="0" dirty="0">
                          <a:effectLst/>
                        </a:rPr>
                        <a:t> à</a:t>
                      </a:r>
                      <a:r>
                        <a:rPr lang="fr-CA" sz="2000" noProof="0" dirty="0">
                          <a:effectLst/>
                        </a:rPr>
                        <a:t> la carte</a:t>
                      </a:r>
                      <a:endParaRPr lang="fr-CA" sz="6600" noProof="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300638"/>
                  </a:ext>
                </a:extLst>
              </a:tr>
              <a:tr h="1598748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3200" noProof="0" dirty="0">
                          <a:effectLst/>
                        </a:rPr>
                        <a:t>Développement de carrière</a:t>
                      </a:r>
                      <a:endParaRPr lang="fr-CA" sz="8800" noProof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A3AEA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Encourager un esprit de croissance pour que les employés soient curieux et s'adaptent tout au long de leur carrière​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 élaborer un plan d'apprentissage​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Comment postuler pour un emploi​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Comprendre les exigences en matière de langues officielles​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Orientation à la fonction publique (G340)​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processus d’embauche dans la fonction publique (vidéo)​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Bootcamp</a:t>
                      </a: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sur les carrières (événement)​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Préparer une entente de rendement et un plan d’apprentissage (G133)​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Modules interactifs de grammaire en français langue seconde (E438) 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3749104"/>
                  </a:ext>
                </a:extLst>
              </a:tr>
              <a:tr h="1106828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3200" kern="1200" noProof="0" dirty="0">
                          <a:solidFill>
                            <a:schemeClr val="bg1"/>
                          </a:solidFill>
                          <a:effectLst/>
                        </a:rPr>
                        <a:t>Fonctionnement du gouvernement</a:t>
                      </a:r>
                      <a:endParaRPr lang="fr-CA" sz="8800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5963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Pour savoir ce qui se passe réellement dans les coulisses du système gouvernemental​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Rôle des ministères et des organismes centraux et la façon dont ils travaillent ensemble​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rouages du gouvernement : Se préparer pour obtenir des résultats (G180)​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Faites tourner la roue de Westminster pour tester vos connaissances ! (G182)​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Code canadien du travail, Partie II : un aperçu (Z065)​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7025630"/>
                  </a:ext>
                </a:extLst>
              </a:tr>
              <a:tr h="1783220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3200" kern="1200" noProof="0" dirty="0">
                          <a:solidFill>
                            <a:schemeClr val="bg1"/>
                          </a:solidFill>
                          <a:effectLst/>
                        </a:rPr>
                        <a:t>Milieu de travail</a:t>
                      </a:r>
                      <a:r>
                        <a:rPr lang="fr-CA" sz="3200" kern="1200" baseline="0" noProof="0" dirty="0">
                          <a:solidFill>
                            <a:schemeClr val="bg1"/>
                          </a:solidFill>
                          <a:effectLst/>
                        </a:rPr>
                        <a:t> sain et inclusif</a:t>
                      </a:r>
                      <a:endParaRPr lang="fr-CA" sz="8800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723B5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 lieu de travail où toutes les personnes sont traitées avec respect et dignité, dans un environnement de travail inclusif, diversifié et sûr. 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Prévention du harcèlement​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Santé au travail 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Biais inconscient​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Santé mentale​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Espace positif​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Accessibilité​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Apprentissages autochtones​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Santé mentale : Sensibilisation (Z041)​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​Compréhension des préjugés inconscients (W005)​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Création d’un environnement de travail respectueux (G417)​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Santé mentale : Stratégies en matière de santé et de bien-être (Z042)​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 le sentier de la réconciliation : Le Canada sous une autre perspective (série en ligne)​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4647458"/>
                  </a:ext>
                </a:extLst>
              </a:tr>
              <a:tr h="1229805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3200" noProof="0" dirty="0">
                          <a:effectLst/>
                        </a:rPr>
                        <a:t>Essentiels de la fonction publique</a:t>
                      </a:r>
                      <a:endParaRPr lang="fr-CA" sz="8800" noProof="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D2A26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outils et les fonctions qui font fonctionner le service public</a:t>
                      </a:r>
                      <a:endParaRPr lang="en-US" sz="2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Sécurité 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Informatique et gestion de l'information 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Ressources humaines​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 de base sur </a:t>
                      </a:r>
                      <a:r>
                        <a:rPr lang="fr-CA" sz="20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GCdocs</a:t>
                      </a: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: en ligne, à rythme libre (I010)​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 de base sur l'accès à l'information et la protection des renseignements personnels (I015) 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 de base sur </a:t>
                      </a:r>
                      <a:r>
                        <a:rPr lang="fr-CA" sz="20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GCdocs</a:t>
                      </a: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: cours en salle de classe (I007)​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Sensibilisation à la sécurité (A230)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0053803"/>
                  </a:ext>
                </a:extLst>
              </a:tr>
              <a:tr h="1918707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3200" kern="1200" noProof="0" dirty="0">
                          <a:solidFill>
                            <a:schemeClr val="bg1"/>
                          </a:solidFill>
                          <a:effectLst/>
                        </a:rPr>
                        <a:t>Fondamentaux</a:t>
                      </a:r>
                      <a:endParaRPr lang="fr-CA" sz="8800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1B7487"/>
                    </a:solidFill>
                  </a:tcPr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2000" noProof="0" dirty="0">
                          <a:effectLst/>
                        </a:rPr>
                        <a:t>Aider à créer un service public qui soit dynamique, connecté et collaboratif</a:t>
                      </a:r>
                      <a:endParaRPr lang="en-CA" sz="8000" noProof="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Innovation​</a:t>
                      </a:r>
                      <a:endParaRPr lang="en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Travail </a:t>
                      </a:r>
                      <a:r>
                        <a:rPr lang="en-CA" sz="20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virtuel</a:t>
                      </a:r>
                      <a:r>
                        <a:rPr lang="en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CA" sz="20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Numérique</a:t>
                      </a:r>
                      <a:r>
                        <a:rPr lang="en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CA" sz="2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Composer avec le changement (E236)​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Travailler virtuellement (outil de travail)​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Constituer des équipes virtuelles efficaces (X175)​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design </a:t>
                      </a:r>
                      <a:r>
                        <a:rPr lang="fr-CA" sz="20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thinking</a:t>
                      </a: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au service de l'innovation (T937; T938; T939; T940)​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Innover avec le </a:t>
                      </a:r>
                      <a:r>
                        <a:rPr lang="fr-CA" sz="2000" b="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lean</a:t>
                      </a: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management (T935)​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Salon de l'innovation (événement)​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495548"/>
                  </a:ext>
                </a:extLst>
              </a:tr>
              <a:tr h="1229805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3200" kern="1200" noProof="0" dirty="0">
                          <a:solidFill>
                            <a:schemeClr val="bg1"/>
                          </a:solidFill>
                          <a:effectLst/>
                        </a:rPr>
                        <a:t>Réseautage</a:t>
                      </a:r>
                      <a:endParaRPr lang="fr-CA" sz="8800" noProof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24393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Favoriser et promouvoir l'engagement, l'innovation et le développement de carrière​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Réseaux des jeunes fonctionnaires fédéraux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Groupes sur la diversité​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Réseaux des communautés fonctionnelles​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Bâtir votre réseau professionnel (D006) 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fr-CA" sz="20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médias sociaux au travail (vidéo)​</a:t>
                      </a:r>
                      <a:endParaRPr lang="fr-CA" sz="20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548544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5BBA18-ADDD-4E3C-95AD-F6FC9A045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29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3653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9600" dirty="0"/>
              <a:t>Outils d’interaction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372863" y="3276600"/>
            <a:ext cx="23158446" cy="8534400"/>
          </a:xfrm>
        </p:spPr>
        <p:txBody>
          <a:bodyPr anchor="ctr"/>
          <a:lstStyle/>
          <a:p>
            <a:pPr marL="1089553" lvl="1" indent="-635000">
              <a:lnSpc>
                <a:spcPct val="150000"/>
              </a:lnSpc>
              <a:spcBef>
                <a:spcPts val="480"/>
              </a:spcBef>
              <a:buFont typeface="Arial"/>
              <a:buChar char="•"/>
              <a:defRPr/>
            </a:pPr>
            <a:r>
              <a:rPr lang="fr-FR" sz="5400" dirty="0">
                <a:solidFill>
                  <a:prstClr val="black"/>
                </a:solidFill>
              </a:rPr>
              <a:t>Les microphones et les caméras des participants sont désactivés.</a:t>
            </a:r>
          </a:p>
          <a:p>
            <a:pPr marL="1089553" lvl="1" indent="-635000">
              <a:lnSpc>
                <a:spcPct val="150000"/>
              </a:lnSpc>
              <a:spcBef>
                <a:spcPts val="480"/>
              </a:spcBef>
              <a:buFont typeface="Arial"/>
              <a:buChar char="•"/>
              <a:defRPr/>
            </a:pPr>
            <a:r>
              <a:rPr lang="fr-FR" sz="5400" dirty="0">
                <a:solidFill>
                  <a:prstClr val="black"/>
                </a:solidFill>
              </a:rPr>
              <a:t>Veuillez utiliser la fonction Q&amp;A pour poser des questions. Votez pour une question qui vous plaît en appuyant sur les « </a:t>
            </a:r>
            <a:r>
              <a:rPr lang="fr-FR" sz="5400" dirty="0" err="1">
                <a:solidFill>
                  <a:prstClr val="black"/>
                </a:solidFill>
              </a:rPr>
              <a:t>Thumbs</a:t>
            </a:r>
            <a:r>
              <a:rPr lang="fr-FR" sz="5400" dirty="0">
                <a:solidFill>
                  <a:prstClr val="black"/>
                </a:solidFill>
              </a:rPr>
              <a:t> Up »</a:t>
            </a:r>
          </a:p>
          <a:p>
            <a:pPr marL="1089553" lvl="1" indent="-635000">
              <a:lnSpc>
                <a:spcPct val="150000"/>
              </a:lnSpc>
              <a:spcBef>
                <a:spcPts val="480"/>
              </a:spcBef>
              <a:buFont typeface="Arial"/>
              <a:buChar char="•"/>
              <a:defRPr/>
            </a:pPr>
            <a:r>
              <a:rPr lang="fr-FR" sz="5400" dirty="0">
                <a:solidFill>
                  <a:prstClr val="black"/>
                </a:solidFill>
              </a:rPr>
              <a:t>Utiliser la fonction chat pour ajouter des commentaires.</a:t>
            </a:r>
          </a:p>
          <a:p>
            <a:pPr marL="1089553" lvl="1" indent="-635000">
              <a:lnSpc>
                <a:spcPct val="150000"/>
              </a:lnSpc>
              <a:spcBef>
                <a:spcPts val="480"/>
              </a:spcBef>
              <a:buFont typeface="Arial"/>
              <a:buChar char="•"/>
              <a:defRPr/>
            </a:pPr>
            <a:r>
              <a:rPr lang="fr-FR" sz="5400" dirty="0">
                <a:solidFill>
                  <a:prstClr val="black"/>
                </a:solidFill>
              </a:rPr>
              <a:t>Veuillez choisir « All </a:t>
            </a:r>
            <a:r>
              <a:rPr lang="fr-FR" sz="5400" dirty="0" err="1">
                <a:solidFill>
                  <a:prstClr val="black"/>
                </a:solidFill>
              </a:rPr>
              <a:t>Panelists</a:t>
            </a:r>
            <a:r>
              <a:rPr lang="fr-FR" sz="5400" dirty="0">
                <a:solidFill>
                  <a:prstClr val="black"/>
                </a:solidFill>
              </a:rPr>
              <a:t> and </a:t>
            </a:r>
            <a:r>
              <a:rPr lang="fr-FR" sz="5400" dirty="0" err="1">
                <a:solidFill>
                  <a:prstClr val="black"/>
                </a:solidFill>
              </a:rPr>
              <a:t>Attendees</a:t>
            </a:r>
            <a:r>
              <a:rPr lang="fr-FR" sz="5400" dirty="0">
                <a:solidFill>
                  <a:prstClr val="black"/>
                </a:solidFill>
              </a:rPr>
              <a:t> » lorsque vous utilisez l'espace de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0" y="12934950"/>
            <a:ext cx="809625" cy="382588"/>
          </a:xfrm>
        </p:spPr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07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55867" y="381001"/>
            <a:ext cx="10303970" cy="3858490"/>
          </a:xfrm>
        </p:spPr>
        <p:txBody>
          <a:bodyPr/>
          <a:lstStyle/>
          <a:p>
            <a:r>
              <a:rPr lang="en-CA" dirty="0"/>
              <a:t>Respecter son rythme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53552" y="3200405"/>
            <a:ext cx="6102419" cy="8067598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fr-CA" sz="4800" dirty="0"/>
              <a:t>Au fil des répétitions, le trajet sera de plus en plus facile à emprunter.</a:t>
            </a:r>
            <a:endParaRPr lang="fr-CA" dirty="0"/>
          </a:p>
        </p:txBody>
      </p:sp>
      <p:pic>
        <p:nvPicPr>
          <p:cNvPr id="7" name="Espace réservé du contenu 7" descr="traces de pas formant un chemin dans la neige"/>
          <p:cNvPicPr>
            <a:picLocks noGrp="1" noChangeAspect="1"/>
          </p:cNvPicPr>
          <p:nvPr>
            <p:ph idx="13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09" y="1584000"/>
            <a:ext cx="12912004" cy="96840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09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Fin de section 2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70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2000"/>
            <a:lum/>
          </a:blip>
          <a:srcRect/>
          <a:stretch>
            <a:fillRect t="-6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 hidden="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Section</a:t>
            </a:r>
            <a:r>
              <a:rPr lang="fr-CA" baseline="0" dirty="0"/>
              <a:t> 2 : réseautage</a:t>
            </a:r>
            <a:endParaRPr lang="fr-CA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Line Landry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CA" dirty="0" err="1"/>
              <a:t>Spécialiste</a:t>
            </a:r>
            <a:r>
              <a:rPr lang="en-CA" dirty="0"/>
              <a:t> en apprentissage et en </a:t>
            </a:r>
            <a:r>
              <a:rPr lang="en-CA" dirty="0" err="1"/>
              <a:t>développement</a:t>
            </a:r>
            <a:endParaRPr lang="en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sz="6600" dirty="0"/>
              <a:t>École de la fonction publique du Canada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2377531" y="13120480"/>
            <a:ext cx="809625" cy="382588"/>
          </a:xfrm>
        </p:spPr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1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anchor="b">
            <a:normAutofit/>
          </a:bodyPr>
          <a:lstStyle/>
          <a:p>
            <a:r>
              <a:rPr lang="fr-CA" dirty="0"/>
              <a:t>Pourquoi réseauter 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8696" y="3200466"/>
            <a:ext cx="10972800" cy="8497754"/>
          </a:xfrm>
        </p:spPr>
        <p:txBody>
          <a:bodyPr anchor="ctr"/>
          <a:lstStyle/>
          <a:p>
            <a:pPr marL="915670" lvl="2" indent="-455295">
              <a:spcAft>
                <a:spcPts val="600"/>
              </a:spcAft>
            </a:pPr>
            <a:r>
              <a:rPr lang="fr-CA" sz="4000" dirty="0"/>
              <a:t>Créer des occasions d'apprentissage sur : </a:t>
            </a:r>
          </a:p>
          <a:p>
            <a:pPr lvl="3">
              <a:spcAft>
                <a:spcPts val="600"/>
              </a:spcAft>
            </a:pPr>
            <a:r>
              <a:rPr lang="fr-CA" sz="4000" dirty="0"/>
              <a:t>le gouvernement </a:t>
            </a:r>
            <a:endParaRPr lang="fr-CA" sz="4000" dirty="0">
              <a:cs typeface="Arial"/>
            </a:endParaRPr>
          </a:p>
          <a:p>
            <a:pPr lvl="3">
              <a:spcAft>
                <a:spcPts val="600"/>
              </a:spcAft>
            </a:pPr>
            <a:r>
              <a:rPr lang="fr-CA" sz="4000" dirty="0"/>
              <a:t>les emplois possibles </a:t>
            </a:r>
            <a:endParaRPr lang="fr-CA" sz="4000" dirty="0">
              <a:cs typeface="Arial"/>
            </a:endParaRPr>
          </a:p>
          <a:p>
            <a:pPr lvl="3">
              <a:spcAft>
                <a:spcPts val="600"/>
              </a:spcAft>
            </a:pPr>
            <a:r>
              <a:rPr lang="fr-CA" sz="4000" dirty="0"/>
              <a:t>la dynamique des ministères </a:t>
            </a:r>
            <a:endParaRPr lang="fr-CA" sz="4000" dirty="0">
              <a:cs typeface="Arial"/>
            </a:endParaRPr>
          </a:p>
          <a:p>
            <a:pPr lvl="3">
              <a:spcAft>
                <a:spcPts val="600"/>
              </a:spcAft>
            </a:pPr>
            <a:r>
              <a:rPr lang="fr-CA" sz="4000" dirty="0"/>
              <a:t>les façons de faire innovantes, etc. </a:t>
            </a:r>
          </a:p>
          <a:p>
            <a:pPr marL="915670" lvl="2" indent="-455295">
              <a:spcBef>
                <a:spcPts val="1800"/>
              </a:spcBef>
              <a:spcAft>
                <a:spcPts val="1200"/>
              </a:spcAft>
            </a:pPr>
            <a:r>
              <a:rPr lang="fr-CA" sz="4000" dirty="0"/>
              <a:t>Multiplier les opportunités professionnelles pour soi et pour son réseau</a:t>
            </a:r>
            <a:endParaRPr lang="fr-CA" sz="4000" dirty="0">
              <a:cs typeface="Arial"/>
            </a:endParaRPr>
          </a:p>
          <a:p>
            <a:pPr marL="915670" lvl="2" indent="-455295">
              <a:spcBef>
                <a:spcPts val="1800"/>
              </a:spcBef>
              <a:spcAft>
                <a:spcPts val="1200"/>
              </a:spcAft>
            </a:pPr>
            <a:r>
              <a:rPr lang="fr-CA" sz="4000" dirty="0"/>
              <a:t>Initier des collaborations</a:t>
            </a:r>
            <a:endParaRPr lang="fr-CA" sz="4000" dirty="0">
              <a:cs typeface="Arial"/>
            </a:endParaRPr>
          </a:p>
          <a:p>
            <a:pPr marL="915670" lvl="2" indent="-455295">
              <a:spcBef>
                <a:spcPts val="1800"/>
              </a:spcBef>
              <a:spcAft>
                <a:spcPts val="1200"/>
              </a:spcAft>
            </a:pPr>
            <a:r>
              <a:rPr lang="fr-CA" sz="4000" dirty="0"/>
              <a:t>Fonder des amitiés, briser l'isolement</a:t>
            </a:r>
            <a:endParaRPr lang="fr-CA" dirty="0"/>
          </a:p>
        </p:txBody>
      </p:sp>
      <p:pic>
        <p:nvPicPr>
          <p:cNvPr id="7" name="Espace réservé du contenu 7" descr="groupes de personnes interconnectées"/>
          <p:cNvPicPr>
            <a:picLocks noGrp="1" noChangeAspect="1"/>
          </p:cNvPicPr>
          <p:nvPr>
            <p:ph idx="13"/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196169" y="5410630"/>
            <a:ext cx="10731847" cy="5370788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088BEF1-D3AD-E34F-A3B9-A73E884A7AB2}" type="slidenum">
              <a:rPr lang="en-CA" noProof="0" smtClean="0"/>
              <a:pPr>
                <a:spcAft>
                  <a:spcPts val="600"/>
                </a:spcAft>
              </a:pPr>
              <a:t>33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436866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Les trois C du réseautage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53551" y="3117011"/>
            <a:ext cx="8539831" cy="8497754"/>
          </a:xfrm>
        </p:spPr>
        <p:txBody>
          <a:bodyPr anchor="ctr"/>
          <a:lstStyle/>
          <a:p>
            <a:pPr marL="86106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dirty="0">
                <a:cs typeface="Arial"/>
              </a:rPr>
              <a:t>Créer des réseaux </a:t>
            </a:r>
            <a:endParaRPr lang="fr-FR" dirty="0"/>
          </a:p>
          <a:p>
            <a:pPr marL="86106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dirty="0">
                <a:cs typeface="Arial"/>
              </a:rPr>
              <a:t>Connecter </a:t>
            </a:r>
          </a:p>
          <a:p>
            <a:pPr marL="861060" indent="-8572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dirty="0">
                <a:cs typeface="Arial"/>
              </a:rPr>
              <a:t>Contribuer </a:t>
            </a:r>
          </a:p>
        </p:txBody>
      </p:sp>
      <p:pic>
        <p:nvPicPr>
          <p:cNvPr id="6" name="Espace réservé du contenu 5" descr="Personnes qui communiquent entre elles électroniquement et en personne"/>
          <p:cNvPicPr>
            <a:picLocks noGrp="1" noChangeAspect="1"/>
          </p:cNvPicPr>
          <p:nvPr>
            <p:ph idx="13"/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64736" y="3440473"/>
            <a:ext cx="12318628" cy="820987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073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Les règles d'or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55866" y="2708793"/>
            <a:ext cx="22211952" cy="8989366"/>
          </a:xfrm>
        </p:spPr>
        <p:txBody>
          <a:bodyPr anchor="ctr"/>
          <a:lstStyle/>
          <a:p>
            <a:pPr marL="3810">
              <a:spcAft>
                <a:spcPts val="1200"/>
              </a:spcAft>
            </a:pPr>
            <a:r>
              <a:rPr lang="fr-CA" dirty="0">
                <a:cs typeface="Arial"/>
              </a:rPr>
              <a:t>Donnez plus, prenez moins</a:t>
            </a:r>
            <a:endParaRPr lang="fr-FR" dirty="0"/>
          </a:p>
          <a:p>
            <a:pPr marL="915670" lvl="2" indent="-455295">
              <a:spcAft>
                <a:spcPts val="1200"/>
              </a:spcAft>
            </a:pPr>
            <a:r>
              <a:rPr lang="fr-CA" sz="4800" dirty="0">
                <a:cs typeface="Arial"/>
              </a:rPr>
              <a:t>Soyez généreux. En partageant vos connaissances et vos ressources, vous ferez bonne figure et on se souviendra de vous positivement au moment opportun. </a:t>
            </a:r>
          </a:p>
          <a:p>
            <a:pPr marL="3810">
              <a:spcAft>
                <a:spcPts val="1200"/>
              </a:spcAft>
            </a:pPr>
            <a:r>
              <a:rPr lang="fr-CA" dirty="0">
                <a:cs typeface="Arial"/>
              </a:rPr>
              <a:t>Restez-vous-mêmes et soyez transparents</a:t>
            </a:r>
            <a:endParaRPr lang="fr-CA" dirty="0"/>
          </a:p>
          <a:p>
            <a:pPr marL="915670" lvl="2" indent="-455295">
              <a:spcAft>
                <a:spcPts val="1200"/>
              </a:spcAft>
            </a:pPr>
            <a:r>
              <a:rPr lang="fr-CA" sz="4800" dirty="0">
                <a:cs typeface="Arial"/>
              </a:rPr>
              <a:t>N'essayez pas de vendre une version « améliorée » de vous. Soyez vrais et honnêtes face à vos objectifs.</a:t>
            </a:r>
          </a:p>
          <a:p>
            <a:pPr marL="3810">
              <a:spcAft>
                <a:spcPts val="1200"/>
              </a:spcAft>
            </a:pPr>
            <a:endParaRPr lang="fr-CA" sz="4800" dirty="0">
              <a:cs typeface="Aria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939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Conseils 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09625" y="3138059"/>
            <a:ext cx="15296284" cy="8497754"/>
          </a:xfrm>
        </p:spPr>
        <p:txBody>
          <a:bodyPr vert="horz" lIns="0" tIns="0" rIns="0" bIns="0" rtlCol="0" anchor="ctr">
            <a:noAutofit/>
          </a:bodyPr>
          <a:lstStyle/>
          <a:p>
            <a:pPr marL="0">
              <a:spcBef>
                <a:spcPts val="3000"/>
              </a:spcBef>
            </a:pPr>
            <a:r>
              <a:rPr lang="fr-CA" sz="4800" dirty="0">
                <a:cs typeface="Arial"/>
              </a:rPr>
              <a:t>Les réseaux sociaux sont conçus pour permettre l’échange.</a:t>
            </a:r>
          </a:p>
          <a:p>
            <a:pPr marL="571500" indent="-571500">
              <a:spcBef>
                <a:spcPts val="3000"/>
              </a:spcBef>
              <a:buFont typeface="Arial,Sans-Serif" panose="020B0604020202020204" pitchFamily="34" charset="0"/>
              <a:buChar char="•"/>
            </a:pPr>
            <a:r>
              <a:rPr lang="fr-CA" sz="4800" dirty="0">
                <a:cs typeface="Arial"/>
              </a:rPr>
              <a:t>Créez un profil LinkedIn et gardez-le à jour.</a:t>
            </a:r>
            <a:endParaRPr lang="en-US" sz="4800" dirty="0">
              <a:ea typeface="+mn-lt"/>
              <a:cs typeface="+mn-lt"/>
            </a:endParaRPr>
          </a:p>
          <a:p>
            <a:pPr marL="571500" indent="-571500">
              <a:spcBef>
                <a:spcPts val="3000"/>
              </a:spcBef>
              <a:buFont typeface="Arial,Sans-Serif" panose="020B0604020202020204" pitchFamily="34" charset="0"/>
              <a:buChar char="•"/>
            </a:pPr>
            <a:r>
              <a:rPr lang="fr-CA" sz="4800" dirty="0">
                <a:ea typeface="+mn-lt"/>
                <a:cs typeface="+mn-lt"/>
              </a:rPr>
              <a:t>Explorez les possibilités offertes par les outils GC.</a:t>
            </a:r>
          </a:p>
          <a:p>
            <a:pPr marL="571500" indent="-571500">
              <a:spcBef>
                <a:spcPts val="3000"/>
              </a:spcBef>
              <a:buFont typeface="Arial,Sans-Serif" panose="020B0604020202020204" pitchFamily="34" charset="0"/>
              <a:buChar char="•"/>
            </a:pPr>
            <a:r>
              <a:rPr lang="fr-CA" sz="4800" dirty="0">
                <a:ea typeface="+mn-lt"/>
                <a:cs typeface="+mn-lt"/>
              </a:rPr>
              <a:t>Essayez les conversations café virtuel.</a:t>
            </a:r>
            <a:endParaRPr lang="fr-CA" sz="4800" dirty="0">
              <a:cs typeface="Arial"/>
            </a:endParaRPr>
          </a:p>
        </p:txBody>
      </p:sp>
      <p:pic>
        <p:nvPicPr>
          <p:cNvPr id="14" name="Espace réservé du contenu 13" descr="Logos des outils GC avec l'inscription Vos connaissances au travail"/>
          <p:cNvPicPr>
            <a:picLocks noGrp="1" noChangeAspect="1"/>
          </p:cNvPicPr>
          <p:nvPr>
            <p:ph idx="13"/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854" y="1579355"/>
            <a:ext cx="5858455" cy="2971018"/>
          </a:xfrm>
        </p:spPr>
      </p:pic>
      <p:pic>
        <p:nvPicPr>
          <p:cNvPr id="3" name="Image 2" descr="2 tasses de café à côté d'un ordinateur portab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2854" y="5205340"/>
            <a:ext cx="5858455" cy="674059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788774" y="12914169"/>
            <a:ext cx="809625" cy="382588"/>
          </a:xfrm>
        </p:spPr>
        <p:txBody>
          <a:bodyPr/>
          <a:lstStyle/>
          <a:p>
            <a:fld id="{7088BEF1-D3AD-E34F-A3B9-A73E884A7AB2}" type="slidenum">
              <a:rPr lang="en-CA" noProof="0" smtClean="0"/>
              <a:t>36</a:t>
            </a:fld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2084514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Valeurs et éthique sur les réseaux sociaux </a:t>
            </a:r>
          </a:p>
        </p:txBody>
      </p:sp>
      <p:pic>
        <p:nvPicPr>
          <p:cNvPr id="4" name="Image 3" descr="4 bulles de texte avec les mots respect, loyauté, neutralité et intégrité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14" y="2995159"/>
            <a:ext cx="20148943" cy="6659550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941094" y="5336201"/>
            <a:ext cx="18253392" cy="1824119"/>
          </a:xfrm>
        </p:spPr>
        <p:txBody>
          <a:bodyPr/>
          <a:lstStyle/>
          <a:p>
            <a:r>
              <a:rPr lang="fr-CA">
                <a:solidFill>
                  <a:schemeClr val="tx1">
                    <a:lumMod val="95000"/>
                    <a:lumOff val="5000"/>
                  </a:schemeClr>
                </a:solidFill>
              </a:rPr>
              <a:t>Respect		 Loyauté		 Neutralité		 Intégrité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822558" y="9862881"/>
            <a:ext cx="22669351" cy="2093438"/>
          </a:xfrm>
        </p:spPr>
        <p:txBody>
          <a:bodyPr/>
          <a:lstStyle/>
          <a:p>
            <a:r>
              <a:rPr lang="fr-CA" sz="5400" b="1"/>
              <a:t>Tenez toujours compte de la façon dont vos actions et vos commentaires peuvent être perçus!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pPr/>
              <a:t>37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46370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Utilisation professionnelle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55866" y="3200405"/>
            <a:ext cx="16238334" cy="8497754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fr-CA"/>
              <a:t>En cas de doute…</a:t>
            </a:r>
          </a:p>
          <a:p>
            <a:pPr marL="1316038" lvl="1" indent="-857250"/>
            <a:r>
              <a:rPr lang="fr-CA"/>
              <a:t>Faites preuve de retenue</a:t>
            </a:r>
          </a:p>
          <a:p>
            <a:pPr marL="1316038" lvl="1" indent="-857250"/>
            <a:r>
              <a:rPr lang="fr-CA"/>
              <a:t>Parlez à votre gestionnaire</a:t>
            </a:r>
          </a:p>
          <a:p>
            <a:pPr marL="1316038" lvl="1" indent="-857250"/>
            <a:r>
              <a:rPr lang="fr-CA"/>
              <a:t>Consultez votre bureau chargé des valeurs et de l’éthique</a:t>
            </a:r>
          </a:p>
          <a:p>
            <a:pPr marL="1316038" lvl="1" indent="-857250"/>
            <a:r>
              <a:rPr lang="fr-CA"/>
              <a:t>Consultez l’équipe des communications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86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On reste en contact!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855663" y="3200400"/>
            <a:ext cx="17367023" cy="8534400"/>
          </a:xfrm>
        </p:spPr>
        <p:txBody>
          <a:bodyPr/>
          <a:lstStyle/>
          <a:p>
            <a:pPr>
              <a:spcAft>
                <a:spcPts val="4800"/>
              </a:spcAft>
            </a:pPr>
            <a:r>
              <a:rPr lang="en-CA" dirty="0"/>
              <a:t>Établissons une connexion ensemble.</a:t>
            </a:r>
          </a:p>
          <a:p>
            <a:pPr algn="r"/>
            <a:r>
              <a:rPr lang="en-CA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Sur Twitter : </a:t>
            </a:r>
            <a:r>
              <a:rPr lang="en-CA" dirty="0"/>
              <a:t>@line_landry</a:t>
            </a:r>
            <a:r>
              <a:rPr lang="en-CA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 </a:t>
            </a:r>
          </a:p>
          <a:p>
            <a:pPr algn="r"/>
            <a:endParaRPr lang="en-CA" dirty="0">
              <a:solidFill>
                <a:prstClr val="black"/>
              </a:solidFill>
              <a:latin typeface="Calibri"/>
              <a:hlinkClick r:id="rId8"/>
            </a:endParaRPr>
          </a:p>
          <a:p>
            <a:pPr algn="r"/>
            <a:endParaRPr lang="en-CA" dirty="0">
              <a:solidFill>
                <a:prstClr val="black"/>
              </a:solidFill>
              <a:latin typeface="Calibri"/>
            </a:endParaRPr>
          </a:p>
          <a:p>
            <a:pPr algn="r"/>
            <a:r>
              <a:rPr lang="en-CA" dirty="0">
                <a:solidFill>
                  <a:prstClr val="black"/>
                </a:solidFill>
                <a:latin typeface="Calibri"/>
              </a:rPr>
              <a:t>Par courriel : </a:t>
            </a:r>
            <a:r>
              <a:rPr lang="en-CA" dirty="0">
                <a:solidFill>
                  <a:prstClr val="black"/>
                </a:solidFill>
                <a:latin typeface="Calibri"/>
                <a:hlinkClick r:id="rId9"/>
              </a:rPr>
              <a:t>line.landry@canada.ca</a:t>
            </a:r>
            <a:endParaRPr lang="en-CA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endParaRPr lang="en-CA" dirty="0">
              <a:solidFill>
                <a:prstClr val="black">
                  <a:lumMod val="95000"/>
                  <a:lumOff val="5000"/>
                </a:prstClr>
              </a:solidFill>
              <a:latin typeface="Calibri"/>
            </a:endParaRPr>
          </a:p>
          <a:p>
            <a:endParaRPr lang="en-CA" dirty="0"/>
          </a:p>
          <a:p>
            <a:endParaRPr lang="fr-CA" dirty="0"/>
          </a:p>
        </p:txBody>
      </p:sp>
      <p:pic>
        <p:nvPicPr>
          <p:cNvPr id="3" name="Image 2" descr="logo de Twitter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101915" y="4216451"/>
            <a:ext cx="1560711" cy="1274174"/>
          </a:xfrm>
          <a:prstGeom prst="rect">
            <a:avLst/>
          </a:prstGeom>
        </p:spPr>
      </p:pic>
      <p:pic>
        <p:nvPicPr>
          <p:cNvPr id="6" name="Image 5" descr="grande quantité de messages qui arrivent dans une boîte aux lettres 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573166" y="7150703"/>
            <a:ext cx="2618207" cy="182365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088BEF1-D3AD-E34F-A3B9-A73E884A7AB2}" type="slidenum">
              <a:rPr lang="en-CA" noProof="0" smtClean="0"/>
              <a:t>39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97739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Objectifs d’apprentissage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4722120" y="3175000"/>
            <a:ext cx="16944080" cy="8534400"/>
          </a:xfrm>
        </p:spPr>
        <p:txBody>
          <a:bodyPr anchor="ctr"/>
          <a:lstStyle/>
          <a:p>
            <a:pPr algn="r"/>
            <a:r>
              <a:rPr lang="fr-CA"/>
              <a:t>Section 1 : Fonction publique</a:t>
            </a:r>
          </a:p>
          <a:p>
            <a:pPr algn="r"/>
            <a:r>
              <a:rPr lang="fr-CA" sz="4800"/>
              <a:t>Se situer dans la fonction publique</a:t>
            </a:r>
          </a:p>
          <a:p>
            <a:pPr algn="r">
              <a:spcBef>
                <a:spcPts val="2400"/>
              </a:spcBef>
            </a:pPr>
            <a:r>
              <a:rPr lang="fr-CA"/>
              <a:t>Section 2 : Apprentissage </a:t>
            </a:r>
          </a:p>
          <a:p>
            <a:pPr algn="r"/>
            <a:r>
              <a:rPr lang="fr-CA" sz="4800"/>
              <a:t>Maximiser les expériences d’apprentissage</a:t>
            </a:r>
          </a:p>
          <a:p>
            <a:pPr algn="r"/>
            <a:r>
              <a:rPr lang="fr-CA" sz="4800"/>
              <a:t>Explorer les possibilités de cheminement professionnel</a:t>
            </a:r>
          </a:p>
          <a:p>
            <a:pPr algn="r">
              <a:spcBef>
                <a:spcPts val="2400"/>
              </a:spcBef>
            </a:pPr>
            <a:r>
              <a:rPr lang="fr-CA"/>
              <a:t>Section 3 : Réseautage</a:t>
            </a:r>
          </a:p>
          <a:p>
            <a:pPr algn="r"/>
            <a:r>
              <a:rPr lang="fr-CA" sz="4800"/>
              <a:t>S’outiller pour réseauter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45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Fin de section 3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07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1"/>
            <p:custDataLst>
              <p:tags r:id="rId1"/>
            </p:custDataLst>
          </p:nvPr>
        </p:nvSpPr>
        <p:spPr>
          <a:xfrm>
            <a:off x="1360487" y="2644779"/>
            <a:ext cx="21666201" cy="5306041"/>
          </a:xfrm>
        </p:spPr>
        <p:txBody>
          <a:bodyPr anchor="b"/>
          <a:lstStyle/>
          <a:p>
            <a:pPr algn="ctr"/>
            <a:r>
              <a:rPr lang="fr-CA" sz="8800" b="1" dirty="0"/>
              <a:t>Merci d’avoir été des nôtres aujourd’hui!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  <p:custDataLst>
              <p:tags r:id="rId2"/>
            </p:custDataLst>
          </p:nvPr>
        </p:nvSpPr>
        <p:spPr>
          <a:xfrm>
            <a:off x="11795918" y="13044488"/>
            <a:ext cx="809625" cy="382588"/>
          </a:xfrm>
        </p:spPr>
        <p:txBody>
          <a:bodyPr/>
          <a:lstStyle/>
          <a:p>
            <a:fld id="{7088BEF1-D3AD-E34F-A3B9-A73E884A7AB2}" type="slidenum">
              <a:rPr lang="en-CA" noProof="0" smtClean="0"/>
              <a:t>41</a:t>
            </a:fld>
            <a:endParaRPr lang="en-CA" noProof="0"/>
          </a:p>
        </p:txBody>
      </p:sp>
    </p:spTree>
    <p:extLst>
      <p:ext uri="{BB962C8B-B14F-4D97-AF65-F5344CB8AC3E}">
        <p14:creationId xmlns:p14="http://schemas.microsoft.com/office/powerpoint/2010/main" val="321809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Question brise-glace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11140031" y="3200400"/>
            <a:ext cx="12396244" cy="8534400"/>
          </a:xfrm>
        </p:spPr>
        <p:txBody>
          <a:bodyPr anchor="ctr"/>
          <a:lstStyle/>
          <a:p>
            <a:r>
              <a:rPr lang="fr-FR" dirty="0"/>
              <a:t>À quel </a:t>
            </a:r>
            <a:r>
              <a:rPr lang="fr-FR" dirty="0">
                <a:solidFill>
                  <a:srgbClr val="000000"/>
                </a:solidFill>
              </a:rPr>
              <a:t>ministère</a:t>
            </a:r>
            <a:r>
              <a:rPr lang="fr-FR" dirty="0"/>
              <a:t> ou organisme gouvernemental travaillez-vous?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73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La fonction publique - question 1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Question?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  <p:custDataLst>
              <p:tags r:id="rId3"/>
            </p:custDataLst>
          </p:nvPr>
        </p:nvSpPr>
        <p:spPr>
          <a:xfrm>
            <a:off x="11140031" y="3200400"/>
            <a:ext cx="12396243" cy="8534400"/>
          </a:xfrm>
        </p:spPr>
        <p:txBody>
          <a:bodyPr anchor="ctr"/>
          <a:lstStyle/>
          <a:p>
            <a:r>
              <a:rPr lang="fr-FR" dirty="0"/>
              <a:t>À combien estimez-vous le nombre d’employés à la fonction publique?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1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Qui sommes-nous? (1 de 5)</a:t>
            </a:r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4294967295"/>
            <p:custDataLst>
              <p:tags r:id="rId2"/>
            </p:custDataLst>
          </p:nvPr>
        </p:nvSpPr>
        <p:spPr>
          <a:xfrm>
            <a:off x="855865" y="2895513"/>
            <a:ext cx="22675443" cy="8970252"/>
          </a:xfrm>
        </p:spPr>
        <p:txBody>
          <a:bodyPr anchor="ctr"/>
          <a:lstStyle/>
          <a:p>
            <a:pPr lvl="0">
              <a:lnSpc>
                <a:spcPct val="150000"/>
              </a:lnSpc>
            </a:pPr>
            <a:r>
              <a:rPr lang="fr-CA" sz="4800" b="1" dirty="0">
                <a:solidFill>
                  <a:prstClr val="black"/>
                </a:solidFill>
              </a:rPr>
              <a:t>Types d’emploi</a:t>
            </a:r>
          </a:p>
          <a:p>
            <a:pPr marL="861485" lvl="0" indent="-857250">
              <a:buFont typeface="Arial" panose="020B0604020202020204" pitchFamily="34" charset="0"/>
              <a:buChar char="•"/>
            </a:pPr>
            <a:r>
              <a:rPr lang="fr-CA" sz="4800" dirty="0">
                <a:solidFill>
                  <a:prstClr val="black"/>
                </a:solidFill>
              </a:rPr>
              <a:t>84 % : durée indéterminée </a:t>
            </a:r>
          </a:p>
          <a:p>
            <a:pPr marL="861485" lvl="0" indent="-857250">
              <a:buFont typeface="Arial" panose="020B0604020202020204" pitchFamily="34" charset="0"/>
              <a:buChar char="•"/>
            </a:pPr>
            <a:r>
              <a:rPr lang="fr-CA" sz="4800" dirty="0">
                <a:solidFill>
                  <a:prstClr val="black"/>
                </a:solidFill>
              </a:rPr>
              <a:t>10 % : durée déterminée </a:t>
            </a:r>
          </a:p>
          <a:p>
            <a:pPr marL="861485" lvl="0" indent="-857250">
              <a:buFont typeface="Arial" panose="020B0604020202020204" pitchFamily="34" charset="0"/>
              <a:buChar char="•"/>
            </a:pPr>
            <a:r>
              <a:rPr lang="fr-CA" sz="4800" dirty="0">
                <a:solidFill>
                  <a:prstClr val="black"/>
                </a:solidFill>
              </a:rPr>
              <a:t>  3 % : occasionnel</a:t>
            </a:r>
          </a:p>
          <a:p>
            <a:pPr marL="861485" lvl="0" indent="-857250">
              <a:buFont typeface="Arial" panose="020B0604020202020204" pitchFamily="34" charset="0"/>
              <a:buChar char="•"/>
            </a:pPr>
            <a:r>
              <a:rPr lang="fr-CA" sz="4800" dirty="0">
                <a:solidFill>
                  <a:prstClr val="black"/>
                </a:solidFill>
              </a:rPr>
              <a:t>  3 % : étudiant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fr-CA" sz="4800" b="1" dirty="0"/>
              <a:t>Classifications</a:t>
            </a:r>
          </a:p>
          <a:p>
            <a:r>
              <a:rPr lang="fr-CA" sz="4800" dirty="0"/>
              <a:t>Au total, plus de 70 classifications, par exemple :</a:t>
            </a:r>
          </a:p>
          <a:p>
            <a:pPr marL="861485" indent="-857250">
              <a:buFont typeface="Arial" panose="020B0604020202020204" pitchFamily="34" charset="0"/>
              <a:buChar char="•"/>
            </a:pPr>
            <a:r>
              <a:rPr lang="fr-CA" sz="4800" dirty="0"/>
              <a:t>14 % : AS </a:t>
            </a:r>
            <a:r>
              <a:rPr lang="fr-CA" sz="4400" dirty="0"/>
              <a:t>(Services administratifs)</a:t>
            </a:r>
          </a:p>
          <a:p>
            <a:pPr marL="861485" indent="-857250">
              <a:buFont typeface="Arial" panose="020B0604020202020204" pitchFamily="34" charset="0"/>
              <a:buChar char="•"/>
            </a:pPr>
            <a:r>
              <a:rPr lang="fr-CA" sz="4800" dirty="0"/>
              <a:t>12 % : PM </a:t>
            </a:r>
            <a:r>
              <a:rPr lang="fr-CA" sz="4400" dirty="0"/>
              <a:t>(Administration des programmes)</a:t>
            </a:r>
          </a:p>
          <a:p>
            <a:pPr marL="861485" indent="-857250">
              <a:buFont typeface="Arial" panose="020B0604020202020204" pitchFamily="34" charset="0"/>
              <a:buChar char="•"/>
            </a:pPr>
            <a:r>
              <a:rPr lang="fr-CA" sz="4800" dirty="0"/>
              <a:t>11 % : CR </a:t>
            </a:r>
            <a:r>
              <a:rPr lang="fr-CA" sz="4400" dirty="0"/>
              <a:t>(Commis aux écritures et aux règlements)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926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Qui sommes-nous? (2 de 5)</a:t>
            </a:r>
          </a:p>
        </p:txBody>
      </p:sp>
      <p:sp>
        <p:nvSpPr>
          <p:cNvPr id="15" name="Espace réservé du contenu 1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marL="3810" lvl="0">
              <a:lnSpc>
                <a:spcPct val="150000"/>
              </a:lnSpc>
            </a:pPr>
            <a:r>
              <a:rPr lang="fr-CA" sz="4800" b="1" dirty="0"/>
              <a:t>Lieu de travail</a:t>
            </a:r>
            <a:endParaRPr lang="fr-FR" dirty="0"/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52</a:t>
            </a:r>
            <a:r>
              <a:rPr lang="fr-CA" sz="4800" dirty="0"/>
              <a:t> % : en régions </a:t>
            </a:r>
            <a:endParaRPr lang="fr-CA" sz="4800" dirty="0">
              <a:cs typeface="Arial"/>
            </a:endParaRPr>
          </a:p>
          <a:p>
            <a:pPr marL="575310" indent="-571500">
              <a:buFont typeface="Arial" panose="020B0604020202020204" pitchFamily="34" charset="0"/>
              <a:buChar char="•"/>
            </a:pPr>
            <a:r>
              <a:rPr lang="fr-CA" sz="4800"/>
              <a:t>47</a:t>
            </a:r>
            <a:r>
              <a:rPr lang="fr-CA" sz="4800" dirty="0"/>
              <a:t> % : région de la capitale nationale</a:t>
            </a:r>
            <a:endParaRPr lang="fr-CA" sz="4800" dirty="0">
              <a:cs typeface="Arial"/>
            </a:endParaRPr>
          </a:p>
          <a:p>
            <a:pPr marL="575310" indent="-571500">
              <a:buFont typeface="Arial" panose="020B0604020202020204" pitchFamily="34" charset="0"/>
              <a:buChar char="•"/>
            </a:pPr>
            <a:r>
              <a:rPr lang="fr-CA" sz="4800"/>
              <a:t>  1 %</a:t>
            </a:r>
            <a:r>
              <a:rPr lang="fr-CA" sz="4800">
                <a:solidFill>
                  <a:srgbClr val="FF0000"/>
                </a:solidFill>
              </a:rPr>
              <a:t> </a:t>
            </a:r>
            <a:r>
              <a:rPr lang="fr-CA" sz="4800" dirty="0"/>
              <a:t>: à l’étranger </a:t>
            </a:r>
            <a:endParaRPr lang="fr-CA" sz="4800" dirty="0">
              <a:cs typeface="Arial"/>
            </a:endParaRPr>
          </a:p>
          <a:p>
            <a:pPr marL="3810">
              <a:lnSpc>
                <a:spcPct val="150000"/>
              </a:lnSpc>
              <a:spcBef>
                <a:spcPts val="1800"/>
              </a:spcBef>
            </a:pPr>
            <a:r>
              <a:rPr lang="fr-CA" sz="4800" b="1" dirty="0"/>
              <a:t>Fournisseur de services</a:t>
            </a:r>
            <a:endParaRPr lang="fr-CA" sz="4800" b="1" dirty="0">
              <a:cs typeface="Arial"/>
            </a:endParaRPr>
          </a:p>
          <a:p>
            <a:pPr marL="575310" indent="-571500">
              <a:buFont typeface="Arial" panose="020B0604020202020204" pitchFamily="34" charset="0"/>
              <a:buChar char="•"/>
            </a:pPr>
            <a:r>
              <a:rPr lang="fr-CA" sz="4800" dirty="0"/>
              <a:t>33 % : services de première ligne</a:t>
            </a:r>
            <a:endParaRPr lang="fr-CA" sz="4800" dirty="0">
              <a:cs typeface="Arial"/>
            </a:endParaRPr>
          </a:p>
          <a:p>
            <a:pPr marL="575310" indent="-571500">
              <a:buFont typeface="Arial" panose="020B0604020202020204" pitchFamily="34" charset="0"/>
              <a:buChar char="•"/>
            </a:pPr>
            <a:r>
              <a:rPr lang="fr-CA" sz="4800" dirty="0"/>
              <a:t>67 % : autre</a:t>
            </a:r>
            <a:endParaRPr lang="fr-CA" sz="4800" dirty="0">
              <a:cs typeface="Arial"/>
            </a:endParaRPr>
          </a:p>
        </p:txBody>
      </p:sp>
      <p:pic>
        <p:nvPicPr>
          <p:cNvPr id="4" name="Espace réservé du contenu 3" descr="carte du Canada"/>
          <p:cNvPicPr>
            <a:picLocks noGrp="1" noChangeAspect="1"/>
          </p:cNvPicPr>
          <p:nvPr>
            <p:ph idx="13"/>
            <p:custDataLst>
              <p:tags r:id="rId3"/>
            </p:custData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713" y="4157504"/>
            <a:ext cx="10972800" cy="6583680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90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/>
              <a:t>Qui sommes-nous? (3 de 5)</a:t>
            </a:r>
            <a:endParaRPr lang="fr-CA" sz="4000">
              <a:solidFill>
                <a:srgbClr val="FF0000"/>
              </a:solidFill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3"/>
            <p:custDataLst>
              <p:tags r:id="rId2"/>
            </p:custDataLst>
          </p:nvPr>
        </p:nvSpPr>
        <p:spPr/>
        <p:txBody>
          <a:bodyPr anchor="ctr"/>
          <a:lstStyle/>
          <a:p>
            <a:pPr marL="3810" lvl="0">
              <a:lnSpc>
                <a:spcPct val="150000"/>
              </a:lnSpc>
            </a:pPr>
            <a:r>
              <a:rPr lang="fr-CA" sz="4800" b="1">
                <a:solidFill>
                  <a:prstClr val="black"/>
                </a:solidFill>
              </a:rPr>
              <a:t>Première langue officielle</a:t>
            </a:r>
            <a:endParaRPr lang="fr-FR"/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71 % anglais (Canada : 75 %)</a:t>
            </a:r>
            <a:endParaRPr lang="fr-CA" sz="4800">
              <a:cs typeface="Arial"/>
            </a:endParaRPr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29 % français (Canada : 23 %)</a:t>
            </a:r>
            <a:endParaRPr lang="fr-CA" sz="4800">
              <a:cs typeface="Arial"/>
            </a:endParaRPr>
          </a:p>
          <a:p>
            <a:pPr marL="3810">
              <a:lnSpc>
                <a:spcPct val="150000"/>
              </a:lnSpc>
              <a:spcBef>
                <a:spcPts val="1800"/>
              </a:spcBef>
            </a:pPr>
            <a:r>
              <a:rPr lang="fr-CA" sz="4800" b="1"/>
              <a:t>Âge</a:t>
            </a:r>
            <a:endParaRPr lang="fr-CA" sz="4800" b="1">
              <a:cs typeface="Arial"/>
            </a:endParaRPr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14 % : moins de 29 ans</a:t>
            </a:r>
            <a:endParaRPr lang="fr-CA" sz="4800">
              <a:cs typeface="Arial"/>
            </a:endParaRPr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23 % : 30-39 ans </a:t>
            </a:r>
            <a:endParaRPr lang="fr-CA" sz="4800">
              <a:cs typeface="Arial"/>
            </a:endParaRPr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29 % : 40-49 ans</a:t>
            </a:r>
            <a:endParaRPr lang="fr-CA" sz="4800">
              <a:cs typeface="Arial"/>
            </a:endParaRPr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26 % : 50-59 ans</a:t>
            </a:r>
            <a:endParaRPr lang="fr-CA" sz="4800">
              <a:cs typeface="Arial"/>
            </a:endParaRPr>
          </a:p>
          <a:p>
            <a:pPr marL="689610" indent="-685800">
              <a:buFont typeface="Arial" panose="020B0604020202020204" pitchFamily="34" charset="0"/>
              <a:buChar char="•"/>
            </a:pPr>
            <a:r>
              <a:rPr lang="fr-CA" sz="4800"/>
              <a:t>  8 % : plus de 60 ans</a:t>
            </a:r>
            <a:endParaRPr lang="fr-CA" sz="4800">
              <a:cs typeface="Arial"/>
            </a:endParaRPr>
          </a:p>
        </p:txBody>
      </p:sp>
      <p:pic>
        <p:nvPicPr>
          <p:cNvPr id="8" name="Image 8" descr="groupe de personnes de divers âges et origines">
            <a:extLst>
              <a:ext uri="{FF2B5EF4-FFF2-40B4-BE49-F238E27FC236}">
                <a16:creationId xmlns:a16="http://schemas.microsoft.com/office/drawing/2014/main" id="{F8540DBE-3725-4ADF-B27A-BE8F22C5479D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53551" y="3363589"/>
            <a:ext cx="10972800" cy="8171386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1219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BEF1-D3AD-E34F-A3B9-A73E884A7AB2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621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CSPS_EFPC_powerpoint_theme">
  <a:themeElements>
    <a:clrScheme name="Canada School of Public Service">
      <a:dk1>
        <a:sysClr val="windowText" lastClr="000000"/>
      </a:dk1>
      <a:lt1>
        <a:sysClr val="window" lastClr="FFFFFF"/>
      </a:lt1>
      <a:dk2>
        <a:srgbClr val="3F2A56"/>
      </a:dk2>
      <a:lt2>
        <a:srgbClr val="E6E6E6"/>
      </a:lt2>
      <a:accent1>
        <a:srgbClr val="3F2A56"/>
      </a:accent1>
      <a:accent2>
        <a:srgbClr val="4E5B73"/>
      </a:accent2>
      <a:accent3>
        <a:srgbClr val="DA797A"/>
      </a:accent3>
      <a:accent4>
        <a:srgbClr val="D9D9D9"/>
      </a:accent4>
      <a:accent5>
        <a:srgbClr val="BFBFBF"/>
      </a:accent5>
      <a:accent6>
        <a:srgbClr val="A6A6A6"/>
      </a:accent6>
      <a:hlink>
        <a:srgbClr val="4E5B73"/>
      </a:hlink>
      <a:folHlink>
        <a:srgbClr val="8C8C8C"/>
      </a:folHlink>
    </a:clrScheme>
    <a:fontScheme name="Canada School of Public Servic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3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SPS_EFPC_powerpoint_theme" id="{4611C0AE-2A76-4467-9C74-40A84C452903}" vid="{7B60F3A0-8101-4D53-ABAE-60672D0A316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nada School of Public Service">
  <a:themeElements>
    <a:clrScheme name="Canada School of Public Service">
      <a:dk1>
        <a:sysClr val="windowText" lastClr="000000"/>
      </a:dk1>
      <a:lt1>
        <a:sysClr val="window" lastClr="FFFFFF"/>
      </a:lt1>
      <a:dk2>
        <a:srgbClr val="3F2A56"/>
      </a:dk2>
      <a:lt2>
        <a:srgbClr val="E6E6E6"/>
      </a:lt2>
      <a:accent1>
        <a:srgbClr val="3F2A56"/>
      </a:accent1>
      <a:accent2>
        <a:srgbClr val="4E5B73"/>
      </a:accent2>
      <a:accent3>
        <a:srgbClr val="DA797A"/>
      </a:accent3>
      <a:accent4>
        <a:srgbClr val="D9D9D9"/>
      </a:accent4>
      <a:accent5>
        <a:srgbClr val="BFBFBF"/>
      </a:accent5>
      <a:accent6>
        <a:srgbClr val="A6A6A6"/>
      </a:accent6>
      <a:hlink>
        <a:srgbClr val="4E5B73"/>
      </a:hlink>
      <a:folHlink>
        <a:srgbClr val="8C8C8C"/>
      </a:folHlink>
    </a:clrScheme>
    <a:fontScheme name="Canada School of Public Servic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mpd="sng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3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SPS_EFPC_powerpoint_template" id="{90455213-C6FD-495E-AA95-EA16BC2175C4}" vid="{0FF7D14C-B464-432B-8F2E-A66552EE22C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746C4FC01BD34182F0920266AB937B" ma:contentTypeVersion="8" ma:contentTypeDescription="Create a new document." ma:contentTypeScope="" ma:versionID="f50078a599d87a535252628260665f21">
  <xsd:schema xmlns:xsd="http://www.w3.org/2001/XMLSchema" xmlns:xs="http://www.w3.org/2001/XMLSchema" xmlns:p="http://schemas.microsoft.com/office/2006/metadata/properties" xmlns:ns2="ea5de13d-692d-4a96-938e-84c11366921b" targetNamespace="http://schemas.microsoft.com/office/2006/metadata/properties" ma:root="true" ma:fieldsID="13399c2fd6cab1ac21c6c0687adced24" ns2:_="">
    <xsd:import namespace="ea5de13d-692d-4a96-938e-84c1136692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de13d-692d-4a96-938e-84c1136692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66DC1A-A1DF-4D2C-A043-39D4FCE404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5de13d-692d-4a96-938e-84c1136692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57212E-3F90-4968-830C-8E94E0F9D5E0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ea5de13d-692d-4a96-938e-84c11366921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E01910D-E21A-47CE-B343-AB06673361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702</TotalTime>
  <Words>1943</Words>
  <Application>Microsoft Office PowerPoint</Application>
  <PresentationFormat>Custom</PresentationFormat>
  <Paragraphs>339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Arial (body)</vt:lpstr>
      <vt:lpstr>Arial,Sans-Serif</vt:lpstr>
      <vt:lpstr>Calibri</vt:lpstr>
      <vt:lpstr>Calibri Light</vt:lpstr>
      <vt:lpstr>Georgia</vt:lpstr>
      <vt:lpstr>Lucida Grande</vt:lpstr>
      <vt:lpstr>CSPS_EFPC_powerpoint_theme</vt:lpstr>
      <vt:lpstr>Custom Design</vt:lpstr>
      <vt:lpstr>Canada School of Public Service</vt:lpstr>
      <vt:lpstr>ÉFPC et RJFF présente : Orientation à la fonction publique Édition spéciale</vt:lpstr>
      <vt:lpstr>Bienvenue</vt:lpstr>
      <vt:lpstr>Outils d’interaction</vt:lpstr>
      <vt:lpstr>Objectifs d’apprentissage</vt:lpstr>
      <vt:lpstr>Question brise-glace</vt:lpstr>
      <vt:lpstr>La fonction publique - question 1</vt:lpstr>
      <vt:lpstr>Qui sommes-nous? (1 de 5)</vt:lpstr>
      <vt:lpstr>Qui sommes-nous? (2 de 5)</vt:lpstr>
      <vt:lpstr>Qui sommes-nous? (3 de 5)</vt:lpstr>
      <vt:lpstr>Qui sommes-nous? (4 de 5)</vt:lpstr>
      <vt:lpstr>Qui sommes-nous? (5 de 5)</vt:lpstr>
      <vt:lpstr>La fonction publique - question 2</vt:lpstr>
      <vt:lpstr>Raison d’être de la fonction publique</vt:lpstr>
      <vt:lpstr>La fonction publique - question 3 </vt:lpstr>
      <vt:lpstr>Priorités gouvernementales</vt:lpstr>
      <vt:lpstr>Fin de section 1</vt:lpstr>
      <vt:lpstr>Apprenez sans cesse</vt:lpstr>
      <vt:lpstr>Tirez profit de votre apprentissage</vt:lpstr>
      <vt:lpstr>Différentes façons d’apprendre</vt:lpstr>
      <vt:lpstr>Apprentissage personnalisé : Keïla</vt:lpstr>
      <vt:lpstr>Apprentissage - question 1</vt:lpstr>
      <vt:lpstr>Apprentissage personnalisé : Mikom</vt:lpstr>
      <vt:lpstr>Apprentissage - question 2</vt:lpstr>
      <vt:lpstr>Apprentissage personnalisé : Sasha</vt:lpstr>
      <vt:lpstr>Apprentissage - question 3</vt:lpstr>
      <vt:lpstr>Plan d’apprentissage</vt:lpstr>
      <vt:lpstr>Formation indispensable</vt:lpstr>
      <vt:lpstr>Parcours d’apprentissage</vt:lpstr>
      <vt:lpstr>Parcours d’apprentissage - à la carte</vt:lpstr>
      <vt:lpstr>Respecter son rythme</vt:lpstr>
      <vt:lpstr>Fin de section 2</vt:lpstr>
      <vt:lpstr>Section 2 : réseautage</vt:lpstr>
      <vt:lpstr>Pourquoi réseauter </vt:lpstr>
      <vt:lpstr>Les trois C du réseautage</vt:lpstr>
      <vt:lpstr>Les règles d'or</vt:lpstr>
      <vt:lpstr>Conseils </vt:lpstr>
      <vt:lpstr>Valeurs et éthique sur les réseaux sociaux </vt:lpstr>
      <vt:lpstr>Utilisation professionnelle</vt:lpstr>
      <vt:lpstr>On reste en contact!</vt:lpstr>
      <vt:lpstr>Fin de section 3</vt:lpstr>
      <vt:lpstr>PowerPoint Presentation</vt:lpstr>
    </vt:vector>
  </TitlesOfParts>
  <Company>Gouvernement du Canada|Government of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G340 - Édition spéciale de l'orientation à la fonction publique</dc:title>
  <dc:creator>École de la fonction publique du Canada|Canada School of Public Service</dc:creator>
  <cp:lastModifiedBy>julie dallalian</cp:lastModifiedBy>
  <cp:revision>140</cp:revision>
  <dcterms:created xsi:type="dcterms:W3CDTF">2019-03-22T13:13:06Z</dcterms:created>
  <dcterms:modified xsi:type="dcterms:W3CDTF">2021-06-14T14:59:43Z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0x010100C8746C4FC01BD34182F0920266AB937B</vt:lpwstr>
  </property>
  <property fmtid="{D5CDD505-2E9C-101B-9397-08002B2CF9AE}" pid="3" name="_AdHocReviewCycleID">
    <vt:i4>-251040126</vt:i4>
  </property>
  <property fmtid="{D5CDD505-2E9C-101B-9397-08002B2CF9AE}" pid="4" name="_NewReviewCycle">
    <vt:lpwstr/>
  </property>
  <property fmtid="{D5CDD505-2E9C-101B-9397-08002B2CF9AE}" pid="5" name="_EmailSubject">
    <vt:lpwstr>powerpoint </vt:lpwstr>
  </property>
  <property fmtid="{D5CDD505-2E9C-101B-9397-08002B2CF9AE}" pid="6" name="_AuthorEmail">
    <vt:lpwstr>pascale.lafreniere@canada.ca</vt:lpwstr>
  </property>
  <property fmtid="{D5CDD505-2E9C-101B-9397-08002B2CF9AE}" pid="7" name="_AuthorEmailDisplayName">
    <vt:lpwstr>Lafrenière, Pascale (CSPS/EFPC)</vt:lpwstr>
  </property>
  <property fmtid="{D5CDD505-2E9C-101B-9397-08002B2CF9AE}" pid="8" name="_PreviousAdHocReviewCycleID">
    <vt:i4>-1093822661</vt:i4>
  </property>
</Properties>
</file>