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Lato" panose="020F0502020204030203" pitchFamily="34" charset="0"/>
      <p:regular r:id="rId26"/>
      <p:bold r:id="rId27"/>
      <p:italic r:id="rId28"/>
      <p:boldItalic r:id="rId29"/>
    </p:embeddedFont>
    <p:embeddedFont>
      <p:font typeface="Open Sans" panose="020B0606030504020204" pitchFamily="34" charset="0"/>
      <p:regular r:id="rId30"/>
      <p:bold r:id="rId31"/>
      <p:italic r:id="rId32"/>
      <p:boldItalic r:id="rId33"/>
    </p:embeddedFont>
  </p:embeddedFontLst>
  <p:custDataLst>
    <p:tags r:id="rId3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89">
          <p15:clr>
            <a:srgbClr val="9AA0A6"/>
          </p15:clr>
        </p15:guide>
        <p15:guide id="4" orient="horz" pos="360">
          <p15:clr>
            <a:srgbClr val="9AA0A6"/>
          </p15:clr>
        </p15:guide>
        <p15:guide id="5" pos="259">
          <p15:clr>
            <a:srgbClr val="9AA0A6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iHkvd+Hl2HXS77lGims0fQXhUe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18B6AE-6345-4AB6-8593-00268A4CA60D}">
  <a:tblStyle styleId="{3618B6AE-6345-4AB6-8593-00268A4CA60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5D45DE24-6356-402C-BCA3-29A2BE63556D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672"/>
      </p:cViewPr>
      <p:guideLst>
        <p:guide orient="horz" pos="1620"/>
        <p:guide pos="2880"/>
        <p:guide orient="horz" pos="889"/>
        <p:guide orient="horz" pos="360"/>
        <p:guide pos="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Opening slide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#2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Content example slide #1b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Content example slide #1b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Content example slide #1b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Content example slide #1b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#2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#2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Content example slide #1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3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3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24"/>
          <p:cNvSpPr txBox="1"/>
          <p:nvPr/>
        </p:nvSpPr>
        <p:spPr>
          <a:xfrm>
            <a:off x="6746875" y="0"/>
            <a:ext cx="2439988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UNCLASSIFIED / NON CLASSIFIÉ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/>
          <p:nvPr/>
        </p:nvSpPr>
        <p:spPr>
          <a:xfrm>
            <a:off x="-43100" y="-12575"/>
            <a:ext cx="9187200" cy="51879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Theme leadership questionnaire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Summary of results </a:t>
            </a:r>
            <a:endParaRPr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416054" y="2686851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>
            <a:spLocks noGrp="1"/>
          </p:cNvSpPr>
          <p:nvPr>
            <p:ph type="subTitle" idx="1"/>
          </p:nvPr>
        </p:nvSpPr>
        <p:spPr>
          <a:xfrm>
            <a:off x="311700" y="40714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679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Digital Transformation Office • #CanadaDotCa • May 2023</a:t>
            </a:r>
            <a:endParaRPr sz="1679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4867" y="267817"/>
            <a:ext cx="1060908" cy="252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1883" y="267825"/>
            <a:ext cx="2718376" cy="25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0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6223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Insufficient resources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0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0"/>
          <p:cNvSpPr txBox="1"/>
          <p:nvPr/>
        </p:nvSpPr>
        <p:spPr>
          <a:xfrm>
            <a:off x="210425" y="1411150"/>
            <a:ext cx="36300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“We have found that there is an increase in changes requested. Lots of interdepartmental meetings. The need for more analytics and research requires more time.”</a:t>
            </a: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0"/>
          <p:cNvSpPr txBox="1"/>
          <p:nvPr/>
        </p:nvSpPr>
        <p:spPr>
          <a:xfrm>
            <a:off x="5339125" y="3164575"/>
            <a:ext cx="33582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“Although we would like to focus on improving the themes we are understaffed at the moment and are reactive (waiting for others to ask for changes).”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0"/>
          <p:cNvSpPr txBox="1"/>
          <p:nvPr/>
        </p:nvSpPr>
        <p:spPr>
          <a:xfrm>
            <a:off x="1148475" y="3655850"/>
            <a:ext cx="30000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“We do not have enough capacity to have FTEs that work specifically on the theme.” 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0"/>
          <p:cNvSpPr txBox="1"/>
          <p:nvPr/>
        </p:nvSpPr>
        <p:spPr>
          <a:xfrm>
            <a:off x="5079475" y="1788738"/>
            <a:ext cx="3000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“Our theme is on life support.” 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/>
          <p:nvPr/>
        </p:nvSpPr>
        <p:spPr>
          <a:xfrm>
            <a:off x="84100" y="-8400"/>
            <a:ext cx="9060000" cy="5156100"/>
          </a:xfrm>
          <a:prstGeom prst="rect">
            <a:avLst/>
          </a:prstGeom>
          <a:solidFill>
            <a:srgbClr val="44546A"/>
          </a:solidFill>
          <a:ln w="9525" cap="flat" cmpd="sng">
            <a:solidFill>
              <a:srgbClr val="44546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25"/>
              <a:buFont typeface="Arial"/>
              <a:buNone/>
            </a:pPr>
            <a:endParaRPr sz="2425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1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1"/>
          <p:cNvSpPr txBox="1"/>
          <p:nvPr/>
        </p:nvSpPr>
        <p:spPr>
          <a:xfrm>
            <a:off x="565450" y="744525"/>
            <a:ext cx="2824500" cy="15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" sz="2700" b="1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Shift since Web Renewal Project ended </a:t>
            </a:r>
            <a:endParaRPr sz="4400" b="1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11"/>
          <p:cNvSpPr txBox="1"/>
          <p:nvPr/>
        </p:nvSpPr>
        <p:spPr>
          <a:xfrm>
            <a:off x="3893675" y="315325"/>
            <a:ext cx="4944000" cy="46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7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Departments stood up teams for the Web Renewal initiative</a:t>
            </a:r>
            <a:endParaRPr sz="17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7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Once the project ended, resources were reallocated to the department’s web content or were not renewed </a:t>
            </a:r>
            <a:endParaRPr sz="17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7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Some single institution themes are sufficiently resourced because the institution treats the theme as their website </a:t>
            </a:r>
            <a:endParaRPr sz="17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7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However, multi-institution themes and topics have been deprioritized and under resourced</a:t>
            </a:r>
            <a:endParaRPr sz="17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2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6223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Theme tasks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6" name="Google Shape;156;p12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2"/>
          <p:cNvSpPr txBox="1">
            <a:spLocks noGrp="1"/>
          </p:cNvSpPr>
          <p:nvPr>
            <p:ph type="body" idx="1"/>
          </p:nvPr>
        </p:nvSpPr>
        <p:spPr>
          <a:xfrm>
            <a:off x="314863" y="1411150"/>
            <a:ext cx="8583600" cy="3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We asked theme leads how often they perform certain tasks for the theme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At least once per week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At least once per month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At least once per year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Less often than once per year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Never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The tasks were in 3 categories: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Research and data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Partner engagement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Content and IA improvements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Overall trend in responses is that very few things are being done on a regular basis and most are being done once per year or less frequently, if at all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/>
          <p:nvPr/>
        </p:nvSpPr>
        <p:spPr>
          <a:xfrm>
            <a:off x="125" y="-12575"/>
            <a:ext cx="91440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3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6223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Research and data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4" name="Google Shape;164;p13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5" name="Google Shape;165;p13"/>
          <p:cNvGraphicFramePr/>
          <p:nvPr/>
        </p:nvGraphicFramePr>
        <p:xfrm>
          <a:off x="125" y="123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{5D45DE24-6356-402C-BCA3-29A2BE63556D}</a:tableStyleId>
              </a:tblPr>
              <a:tblGrid>
                <a:gridCol w="222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1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7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At least 1x/week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At least 1x/month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At least 1x/quarter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At least 1x/year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Less often than 1x/year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Never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strike="noStrike" cap="none">
                          <a:solidFill>
                            <a:schemeClr val="dk2"/>
                          </a:solidFill>
                        </a:rPr>
                        <a:t>Review and report on analytics</a:t>
                      </a:r>
                      <a:endParaRPr sz="13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33%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E3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strike="noStrike" cap="none">
                          <a:solidFill>
                            <a:schemeClr val="dk2"/>
                          </a:solidFill>
                        </a:rPr>
                        <a:t>Conduct usability testing</a:t>
                      </a:r>
                      <a:endParaRPr sz="13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47%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D8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strike="noStrike" cap="none">
                          <a:solidFill>
                            <a:schemeClr val="dk2"/>
                          </a:solidFill>
                        </a:rPr>
                        <a:t>Review top task survey data</a:t>
                      </a:r>
                      <a:endParaRPr sz="13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53%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6D3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strike="noStrike" cap="none">
                          <a:solidFill>
                            <a:schemeClr val="dk2"/>
                          </a:solidFill>
                        </a:rPr>
                        <a:t>Review feedback tool data</a:t>
                      </a:r>
                      <a:endParaRPr sz="13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33%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E3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6" name="Google Shape;166;p13"/>
          <p:cNvSpPr txBox="1">
            <a:spLocks noGrp="1"/>
          </p:cNvSpPr>
          <p:nvPr>
            <p:ph type="body" idx="1"/>
          </p:nvPr>
        </p:nvSpPr>
        <p:spPr>
          <a:xfrm>
            <a:off x="157600" y="3955500"/>
            <a:ext cx="8785800" cy="10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Open Sans"/>
              <a:buChar char="●"/>
            </a:pPr>
            <a:r>
              <a:rPr lang="en" sz="1500">
                <a:latin typeface="Open Sans"/>
                <a:ea typeface="Open Sans"/>
                <a:cs typeface="Open Sans"/>
                <a:sym typeface="Open Sans"/>
              </a:rPr>
              <a:t>Themes are generally not very frequently using data to inform the ongoing maintenance and improvement of their content 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Open Sans"/>
              <a:buChar char="●"/>
            </a:pPr>
            <a:r>
              <a:rPr lang="en" sz="1500">
                <a:latin typeface="Open Sans"/>
                <a:ea typeface="Open Sans"/>
                <a:cs typeface="Open Sans"/>
                <a:sym typeface="Open Sans"/>
              </a:rPr>
              <a:t>Of the data sources, top task survey data and analytics are used more frequently than others</a:t>
            </a:r>
            <a:endParaRPr sz="129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"/>
          <p:cNvSpPr/>
          <p:nvPr/>
        </p:nvSpPr>
        <p:spPr>
          <a:xfrm>
            <a:off x="100" y="-12575"/>
            <a:ext cx="91440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4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6223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Partner engagement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3" name="Google Shape;173;p14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4" name="Google Shape;174;p14"/>
          <p:cNvGraphicFramePr/>
          <p:nvPr/>
        </p:nvGraphicFramePr>
        <p:xfrm>
          <a:off x="0" y="123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{5D45DE24-6356-402C-BCA3-29A2BE63556D}</a:tableStyleId>
              </a:tblPr>
              <a:tblGrid>
                <a:gridCol w="21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At least 1x/week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At least 1x/month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At least 1x/quarter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At least 1x/year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Less often than 1x/year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dk1"/>
                          </a:solidFill>
                        </a:rPr>
                        <a:t>Never</a:t>
                      </a: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Hold group meetings with partners from other departments and agencies</a:t>
                      </a:r>
                      <a:endParaRPr sz="11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33%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E3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40%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Send communications to partners about theme updates and priorities</a:t>
                      </a:r>
                      <a:endParaRPr sz="11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53%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6D3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Proactively reach out to partners about content that needs updating </a:t>
                      </a:r>
                      <a:endParaRPr sz="11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5" name="Google Shape;175;p14"/>
          <p:cNvSpPr txBox="1">
            <a:spLocks noGrp="1"/>
          </p:cNvSpPr>
          <p:nvPr>
            <p:ph type="body" idx="1"/>
          </p:nvPr>
        </p:nvSpPr>
        <p:spPr>
          <a:xfrm>
            <a:off x="157600" y="3955500"/>
            <a:ext cx="8785800" cy="11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2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"/>
              <a:buFont typeface="Open Sans"/>
              <a:buChar char="●"/>
            </a:pPr>
            <a:r>
              <a:rPr lang="en" sz="1490">
                <a:latin typeface="Open Sans"/>
                <a:ea typeface="Open Sans"/>
                <a:cs typeface="Open Sans"/>
                <a:sym typeface="Open Sans"/>
              </a:rPr>
              <a:t>Overall, partner engagement is an infrequent activity for themes, including those that manage themes with large numbers of partners</a:t>
            </a:r>
            <a:endParaRPr sz="149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32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"/>
              <a:buFont typeface="Open Sans"/>
              <a:buChar char="●"/>
            </a:pPr>
            <a:r>
              <a:rPr lang="en" sz="1490">
                <a:latin typeface="Open Sans"/>
                <a:ea typeface="Open Sans"/>
                <a:cs typeface="Open Sans"/>
                <a:sym typeface="Open Sans"/>
              </a:rPr>
              <a:t>One theme mentioned that they attend group meetings with partners from other departments and agencies at least once per week</a:t>
            </a:r>
            <a:endParaRPr sz="149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5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6223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Content and information architecture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2" name="Google Shape;182;p15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3" name="Google Shape;183;p15"/>
          <p:cNvGraphicFramePr/>
          <p:nvPr/>
        </p:nvGraphicFramePr>
        <p:xfrm>
          <a:off x="-43100" y="12545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{5D45DE24-6356-402C-BCA3-29A2BE63556D}</a:tableStyleId>
              </a:tblPr>
              <a:tblGrid>
                <a:gridCol w="334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9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b="1" u="none" strike="noStrike" cap="none"/>
                        <a:t>At least 1x/week</a:t>
                      </a:r>
                      <a:endParaRPr sz="9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b="1" u="none" strike="noStrike" cap="none"/>
                        <a:t>At least 1x/month</a:t>
                      </a:r>
                      <a:endParaRPr sz="9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b="1" u="none" strike="noStrike" cap="none">
                          <a:solidFill>
                            <a:schemeClr val="dk1"/>
                          </a:solidFill>
                        </a:rPr>
                        <a:t>At least 1x/quarter</a:t>
                      </a:r>
                      <a:endParaRPr sz="6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b="1" u="none" strike="noStrike" cap="none"/>
                        <a:t>At least 1x/year</a:t>
                      </a:r>
                      <a:endParaRPr sz="9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b="1" u="none" strike="noStrike" cap="none"/>
                        <a:t>Less often than 1x/year</a:t>
                      </a:r>
                      <a:endParaRPr sz="9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b="1" u="none" strike="noStrike" cap="none"/>
                        <a:t>Never</a:t>
                      </a:r>
                      <a:endParaRPr sz="9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strike="noStrike" cap="none">
                          <a:solidFill>
                            <a:schemeClr val="dk2"/>
                          </a:solidFill>
                        </a:rPr>
                        <a:t>Make changes to content and IA based on user research and data</a:t>
                      </a:r>
                      <a:endParaRPr sz="9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60%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ACE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strike="noStrike" cap="none">
                          <a:solidFill>
                            <a:schemeClr val="dk2"/>
                          </a:solidFill>
                        </a:rPr>
                        <a:t>Make changes to content and IA based on departmental and partner requests</a:t>
                      </a:r>
                      <a:endParaRPr sz="9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40%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47%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D8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strike="noStrike" cap="none">
                          <a:solidFill>
                            <a:schemeClr val="dk2"/>
                          </a:solidFill>
                        </a:rPr>
                        <a:t>Lead content optimization for top tasks (advocating for improvements, collaborating with content owners, possibly prototyping and testing solutions)</a:t>
                      </a:r>
                      <a:endParaRPr sz="9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40%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strike="noStrike" cap="none">
                          <a:solidFill>
                            <a:schemeClr val="dk2"/>
                          </a:solidFill>
                        </a:rPr>
                        <a:t>Fix broken links and redirects</a:t>
                      </a:r>
                      <a:endParaRPr sz="9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40%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40%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strike="noStrike" cap="none">
                          <a:solidFill>
                            <a:schemeClr val="dk2"/>
                          </a:solidFill>
                        </a:rPr>
                        <a:t>Update most requested links on theme and topic pages</a:t>
                      </a:r>
                      <a:endParaRPr sz="9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80%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strike="noStrike" cap="none">
                          <a:solidFill>
                            <a:schemeClr val="dk2"/>
                          </a:solidFill>
                        </a:rPr>
                        <a:t>Update features on theme and topic pages</a:t>
                      </a:r>
                      <a:endParaRPr sz="9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40%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27%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E8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13%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strike="noStrike" cap="none">
                          <a:solidFill>
                            <a:schemeClr val="dk2"/>
                          </a:solidFill>
                        </a:rPr>
                        <a:t>Check for content ROT (redundant, outdated, trivial) and take action to remove it</a:t>
                      </a:r>
                      <a:endParaRPr sz="9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0%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53%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6D3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33%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E3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/>
                        <a:t>7%</a:t>
                      </a:r>
                      <a:endParaRPr sz="1100" b="1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6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6223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Use of canada.ca design system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0" name="Google Shape;190;p16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6"/>
          <p:cNvSpPr txBox="1">
            <a:spLocks noGrp="1"/>
          </p:cNvSpPr>
          <p:nvPr>
            <p:ph type="body" idx="1"/>
          </p:nvPr>
        </p:nvSpPr>
        <p:spPr>
          <a:xfrm>
            <a:off x="314863" y="1411150"/>
            <a:ext cx="8583600" cy="3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Theme leads were asked if they have updated to the most recent (beta) topic page template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1 theme has completely updated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Most themes (11 out of 14) have partially updated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2 have not updated at all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When asked why they have not fully updated: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Most themes said that they update to the most recent template when they are making other changes to a page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Others mentioned that they haven’t updated yet because it is just beta (they would update if directed to)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Some mentioned insufficient resources or technical challenges (coding of the full-width most requested band in AEM)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7"/>
          <p:cNvSpPr txBox="1">
            <a:spLocks noGrp="1"/>
          </p:cNvSpPr>
          <p:nvPr>
            <p:ph type="title"/>
          </p:nvPr>
        </p:nvSpPr>
        <p:spPr>
          <a:xfrm>
            <a:off x="311700" y="162500"/>
            <a:ext cx="3071700" cy="13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6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Resources used to manage the theme</a:t>
            </a:r>
            <a:endParaRPr sz="296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8" name="Google Shape;198;p17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Most resources provided by DTO are well-used by the theme leads </a:t>
            </a: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17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0" name="Google Shape;20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5500" y="152400"/>
            <a:ext cx="5176100" cy="4681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"/>
          <p:cNvSpPr txBox="1">
            <a:spLocks noGrp="1"/>
          </p:cNvSpPr>
          <p:nvPr>
            <p:ph type="body" idx="1"/>
          </p:nvPr>
        </p:nvSpPr>
        <p:spPr>
          <a:xfrm>
            <a:off x="311700" y="2021175"/>
            <a:ext cx="3788100" cy="25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Most frequently mentioned: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Gerry McGovern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Nielsen Norman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Gov.UK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8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Other resources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18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8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75"/>
            <a:ext cx="86223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Sources that theme leads use for guidance on managing the theme</a:t>
            </a:r>
            <a:endParaRPr sz="20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018"/>
              <a:buFont typeface="Arial"/>
              <a:buNone/>
            </a:pPr>
            <a:endParaRPr sz="1765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0" name="Google Shape;210;p18"/>
          <p:cNvSpPr txBox="1">
            <a:spLocks noGrp="1"/>
          </p:cNvSpPr>
          <p:nvPr>
            <p:ph type="body" idx="1"/>
          </p:nvPr>
        </p:nvSpPr>
        <p:spPr>
          <a:xfrm>
            <a:off x="4389150" y="2021175"/>
            <a:ext cx="4389600" cy="25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Other mentions include: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Kristina Halvorsen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Jared Spool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Sarah Winters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Apolitical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Design conferences such as Button, Confab, CanUX, Design and Content, etc.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Other theme leads 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Other governments (Australia, US)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9"/>
          <p:cNvSpPr txBox="1">
            <a:spLocks noGrp="1"/>
          </p:cNvSpPr>
          <p:nvPr>
            <p:ph type="body" idx="1"/>
          </p:nvPr>
        </p:nvSpPr>
        <p:spPr>
          <a:xfrm>
            <a:off x="350425" y="2216225"/>
            <a:ext cx="8425800" cy="25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Design system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Style guide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GCWP meetings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Distributed work (e.g. having theme leads, but also topic leads)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Conducting UX testing and sharing results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Slack channel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19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9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What works well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8" name="Google Shape;218;p19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75"/>
            <a:ext cx="86223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According to theme leads</a:t>
            </a:r>
            <a:endParaRPr sz="20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018"/>
              <a:buFont typeface="Arial"/>
              <a:buNone/>
            </a:pPr>
            <a:endParaRPr sz="1765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350425" y="1531875"/>
            <a:ext cx="8398500" cy="3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Analysis of topic tree demonstrated significant increase in the number of topic pages across Canada.ca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Also found a lot of broken links, out of date content, duplicate content, misused templates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In follow-up meetings with themes to discuss the findings, they appreciated the information but many expressed hesitation about their ability to implement the recommended improvements due to insufficient resources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Led to a desire to learn more about how themes are currently being managed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2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Introduction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0"/>
          <p:cNvSpPr txBox="1">
            <a:spLocks noGrp="1"/>
          </p:cNvSpPr>
          <p:nvPr>
            <p:ph type="body" idx="1"/>
          </p:nvPr>
        </p:nvSpPr>
        <p:spPr>
          <a:xfrm>
            <a:off x="157550" y="1913050"/>
            <a:ext cx="8622300" cy="32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Faster updates to design system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Examples: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■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Adding new design patterns more quickly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■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Clearer guidance on what beta means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■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Ensure guidance is complete (e.g. image size reference info is missing)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Clearer direction/goals for themes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Theme reporting requirements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Example:  Theme auditing and compliance reports, content lifecycle management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Assistance getting senior management to resource themes appropriately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A regular meeting to engage theme leads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Stronger hand in preventing duplication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Explicit rules or guidance for common pain points 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19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Examples: PDFs, digital first publications, FAQs, open.gov for data, archiving, online forms, G&amp;C submissions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Google Shape;225;p20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0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What could be improved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7" name="Google Shape;227;p20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0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75"/>
            <a:ext cx="86223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According to theme leads -  suggested by more than one respondent</a:t>
            </a:r>
            <a:endParaRPr sz="20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018"/>
              <a:buFont typeface="Arial"/>
              <a:buNone/>
            </a:pPr>
            <a:endParaRPr sz="1765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1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1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What could be improved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5" name="Google Shape;235;p21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21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75"/>
            <a:ext cx="86223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Other ideas suggested by one person</a:t>
            </a:r>
            <a:endParaRPr sz="20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018"/>
              <a:buFont typeface="Arial"/>
              <a:buNone/>
            </a:pPr>
            <a:endParaRPr sz="1765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7" name="Google Shape;237;p21"/>
          <p:cNvSpPr txBox="1">
            <a:spLocks noGrp="1"/>
          </p:cNvSpPr>
          <p:nvPr>
            <p:ph type="body" idx="1"/>
          </p:nvPr>
        </p:nvSpPr>
        <p:spPr>
          <a:xfrm>
            <a:off x="166950" y="1913050"/>
            <a:ext cx="8893200" cy="3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Update the topic tree inventory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Specific technical guidance from L1 to LX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Integrated analytics reporting across themes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Assistance with UX testing of themes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Clearer governance and ownership of content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Master list of themes with contacts and alternate contacts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Streamline GCWP meetings so that there aren’t 2 per day on Mondays and Wednesdays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Increase senior management awareness of theme work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Discontinue use of slack and Google suite in favour of GC-wide approved tools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Improve experience for those publishing in AEM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19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Renewed focus on ROT is needed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2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2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6223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Other comments from theme leads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4" name="Google Shape;244;p22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2"/>
          <p:cNvSpPr txBox="1">
            <a:spLocks noGrp="1"/>
          </p:cNvSpPr>
          <p:nvPr>
            <p:ph type="body" idx="1"/>
          </p:nvPr>
        </p:nvSpPr>
        <p:spPr>
          <a:xfrm>
            <a:off x="314863" y="1411150"/>
            <a:ext cx="8583600" cy="3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Some express that it is difficult to lead when…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There is unclear direction on the long-term plan for the web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There is little support and resources for theme leads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Senior management does not consider theme work to be a priority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92664"/>
              <a:buNone/>
            </a:pP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8108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While others are curious to know why we are doing this questionnaire (has DTO received feedback that the current theme management approach is broken or needs improvement?)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3"/>
          <p:cNvSpPr/>
          <p:nvPr/>
        </p:nvSpPr>
        <p:spPr>
          <a:xfrm>
            <a:off x="84100" y="-8400"/>
            <a:ext cx="9060000" cy="5156100"/>
          </a:xfrm>
          <a:prstGeom prst="rect">
            <a:avLst/>
          </a:prstGeom>
          <a:solidFill>
            <a:srgbClr val="44546A"/>
          </a:solidFill>
          <a:ln w="9525" cap="flat" cmpd="sng">
            <a:solidFill>
              <a:srgbClr val="44546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25"/>
              <a:buFont typeface="Arial"/>
              <a:buNone/>
            </a:pPr>
            <a:endParaRPr sz="2425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3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3"/>
          <p:cNvSpPr txBox="1"/>
          <p:nvPr/>
        </p:nvSpPr>
        <p:spPr>
          <a:xfrm>
            <a:off x="565450" y="744525"/>
            <a:ext cx="2824500" cy="662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" sz="2700" b="1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Next steps</a:t>
            </a:r>
            <a:endParaRPr sz="4400" b="1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3" name="Google Shape;253;p23"/>
          <p:cNvSpPr txBox="1"/>
          <p:nvPr/>
        </p:nvSpPr>
        <p:spPr>
          <a:xfrm>
            <a:off x="3778437" y="109379"/>
            <a:ext cx="5250325" cy="4801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DTO</a:t>
            </a:r>
            <a:endParaRPr/>
          </a:p>
          <a:p>
            <a:pPr marL="457200" marR="0" lvl="2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Update guidance on findability, IA and top tasks based on results of a findability study</a:t>
            </a:r>
            <a:endParaRPr/>
          </a:p>
          <a:p>
            <a:pPr marL="12065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06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Pilot with Business theme</a:t>
            </a:r>
            <a:endParaRPr/>
          </a:p>
          <a:p>
            <a:pPr marL="4572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Test findability guidance with focus on top tasks and search </a:t>
            </a:r>
            <a:endParaRPr/>
          </a:p>
          <a:p>
            <a:pPr marL="4572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Establish findability baselines</a:t>
            </a:r>
            <a:endParaRPr/>
          </a:p>
          <a:p>
            <a:pPr marL="4572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Experiment with creating a theme that is lighter to manage, but also more usable and then test for improvements</a:t>
            </a:r>
            <a:endParaRPr/>
          </a:p>
          <a:p>
            <a:pPr marL="1206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06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Theme leads</a:t>
            </a:r>
            <a:endParaRPr/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Clean up of broken links and other action items from theme packages </a:t>
            </a:r>
            <a:endParaRPr/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Open Sans"/>
              <a:buChar char="●"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Later (once guidance ready): Focus on findability of top tasks</a:t>
            </a:r>
            <a:endParaRPr/>
          </a:p>
        </p:txBody>
      </p:sp>
      <p:sp>
        <p:nvSpPr>
          <p:cNvPr id="254" name="Google Shape;254;p23"/>
          <p:cNvSpPr txBox="1"/>
          <p:nvPr/>
        </p:nvSpPr>
        <p:spPr>
          <a:xfrm>
            <a:off x="428368" y="3526452"/>
            <a:ext cx="2858529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What other challenges do you think we should focus on or try to resolve during the pilot or as a community?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>
            <a:spLocks noGrp="1"/>
          </p:cNvSpPr>
          <p:nvPr>
            <p:ph type="body" idx="1"/>
          </p:nvPr>
        </p:nvSpPr>
        <p:spPr>
          <a:xfrm>
            <a:off x="350425" y="1531875"/>
            <a:ext cx="8456400" cy="3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TBS DTO developed a questionnaire designed to better understand: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What theme leads perceive their role to be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How theme leads measure performance of the theme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How many people, what roles and what tasks are being used to manage the theme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What resources from DTO the theme leads regularly use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What works well and doesn’t work well about the way that themes are managed on Canada.ca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15 themes responded to the questionnaire in January and February 2023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3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Methodology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3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body" idx="1"/>
          </p:nvPr>
        </p:nvSpPr>
        <p:spPr>
          <a:xfrm>
            <a:off x="350425" y="1482575"/>
            <a:ext cx="4221600" cy="3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4693"/>
              <a:buNone/>
            </a:pPr>
            <a:r>
              <a:rPr lang="en" sz="2242" b="1">
                <a:latin typeface="Open Sans"/>
                <a:ea typeface="Open Sans"/>
                <a:cs typeface="Open Sans"/>
                <a:sym typeface="Open Sans"/>
              </a:rPr>
              <a:t>Responses received</a:t>
            </a:r>
            <a:endParaRPr sz="2242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About government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Benefits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Business and industry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Culture, history and sport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Environment and natural resources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Health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Immigration and citizenship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Indigenous peoples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Jobs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Money and finances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National security and defence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Policing, justice and emergencies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Public service and military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Science and innovation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8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242">
                <a:latin typeface="Open Sans"/>
                <a:ea typeface="Open Sans"/>
                <a:cs typeface="Open Sans"/>
                <a:sym typeface="Open Sans"/>
              </a:rPr>
              <a:t>Taxes</a:t>
            </a:r>
            <a:endParaRPr sz="2242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4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Respondents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4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4736100" y="1482575"/>
            <a:ext cx="4221600" cy="30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550" b="1">
                <a:latin typeface="Open Sans"/>
                <a:ea typeface="Open Sans"/>
                <a:cs typeface="Open Sans"/>
                <a:sym typeface="Open Sans"/>
              </a:rPr>
              <a:t>No response</a:t>
            </a:r>
            <a:endParaRPr sz="155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Canada and the world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Transport and infrastructure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Travel and tourism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Veterans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2702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50"/>
              <a:buFont typeface="Open Sans"/>
              <a:buChar char="●"/>
            </a:pPr>
            <a:r>
              <a:rPr lang="en" sz="1550">
                <a:latin typeface="Open Sans"/>
                <a:ea typeface="Open Sans"/>
                <a:cs typeface="Open Sans"/>
                <a:sym typeface="Open Sans"/>
              </a:rPr>
              <a:t>Youth</a:t>
            </a:r>
            <a:endParaRPr sz="155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1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Role of theme leads 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5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Describe in your own words the role of a theme lead on canada.ca in 2023</a:t>
            </a: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5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4028375" y="529850"/>
            <a:ext cx="47205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364"/>
              <a:buNone/>
            </a:pPr>
            <a:r>
              <a:rPr lang="en" sz="2452" b="1">
                <a:latin typeface="Open Sans"/>
                <a:ea typeface="Open Sans"/>
                <a:cs typeface="Open Sans"/>
                <a:sym typeface="Open Sans"/>
              </a:rPr>
              <a:t>Key themes</a:t>
            </a:r>
            <a:endParaRPr sz="2452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194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Manage theme information architecture, doormats and vanity URLs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19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Ensure users can complete their tasks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19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Coordinate requests from other departments and contacting other departments about broken links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19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Liaison between TBS DTO and the institution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5"/>
          <p:cNvSpPr/>
          <p:nvPr/>
        </p:nvSpPr>
        <p:spPr>
          <a:xfrm>
            <a:off x="3936700" y="3979750"/>
            <a:ext cx="4888200" cy="843900"/>
          </a:xfrm>
          <a:prstGeom prst="rect">
            <a:avLst/>
          </a:prstGeom>
          <a:solidFill>
            <a:srgbClr val="AF3C43"/>
          </a:solidFill>
          <a:ln w="19050" cap="flat" cmpd="sng">
            <a:solidFill>
              <a:srgbClr val="AF3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Some themes describe a broad and proactive role, while others describe a very minimalistic and reactive role</a:t>
            </a:r>
            <a:endParaRPr sz="18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6"/>
          <p:cNvSpPr txBox="1">
            <a:spLocks noGrp="1"/>
          </p:cNvSpPr>
          <p:nvPr>
            <p:ph type="title"/>
          </p:nvPr>
        </p:nvSpPr>
        <p:spPr>
          <a:xfrm>
            <a:off x="311700" y="396350"/>
            <a:ext cx="3071700" cy="11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Performance measurement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6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How do you measure performance for the theme? </a:t>
            </a: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6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6"/>
          <p:cNvSpPr txBox="1">
            <a:spLocks noGrp="1"/>
          </p:cNvSpPr>
          <p:nvPr>
            <p:ph type="body" idx="1"/>
          </p:nvPr>
        </p:nvSpPr>
        <p:spPr>
          <a:xfrm>
            <a:off x="4020550" y="162500"/>
            <a:ext cx="4720500" cy="48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364"/>
              <a:buNone/>
            </a:pPr>
            <a:r>
              <a:rPr lang="en" sz="2452" b="1">
                <a:latin typeface="Open Sans"/>
                <a:ea typeface="Open Sans"/>
                <a:cs typeface="Open Sans"/>
                <a:sym typeface="Open Sans"/>
              </a:rPr>
              <a:t>Common responses</a:t>
            </a:r>
            <a:endParaRPr sz="2452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607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Web analytics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6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Task success survey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6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Usability testing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6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Feedback (including page feedback tool, call centre feedback, client surveys)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5882"/>
              <a:buNone/>
            </a:pPr>
            <a:r>
              <a:rPr lang="en" sz="2000" b="1">
                <a:latin typeface="Open Sans"/>
                <a:ea typeface="Open Sans"/>
                <a:cs typeface="Open Sans"/>
                <a:sym typeface="Open Sans"/>
              </a:rPr>
              <a:t>Key issues</a:t>
            </a:r>
            <a:endParaRPr sz="20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607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Some do nothing proactive to monitor the performance of the theme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6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Very few themes have established key performance indicators (KPIs)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6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Char char="●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Several expressed that performance measurement is not a priority because there are no reporting requirements and the objectives and governance for themes is unclear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58200" y="1411150"/>
            <a:ext cx="8889600" cy="3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The number of full-time equivalents (FTEs) working on the themes ranges from 0.025 FTEs to 57 FTEs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The median number is 0.3 FTEs (=30% of one person’s time)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Out of the 14 themes that responded: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9 have fewer than one FTE dedicated to the theme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2 have 1 FTE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3 have between 2 and 3 FTEs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1 has 57 FTEs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7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6310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Number of people working on the theme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Google Shape;113;p7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>
            <a:spLocks noGrp="1"/>
          </p:cNvSpPr>
          <p:nvPr>
            <p:ph type="body" idx="1"/>
          </p:nvPr>
        </p:nvSpPr>
        <p:spPr>
          <a:xfrm>
            <a:off x="158200" y="1411150"/>
            <a:ext cx="8889600" cy="3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800"/>
              <a:buNone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The roles that are involved in managing the theme focus on content, UX, communications, web, data and management functions. 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p8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8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Roles working on the theme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1" name="Google Shape;121;p8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2" name="Google Shape;122;p8"/>
          <p:cNvGraphicFramePr/>
          <p:nvPr/>
        </p:nvGraphicFramePr>
        <p:xfrm>
          <a:off x="255338" y="22920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{3618B6AE-6345-4AB6-8593-00268A4CA60D}</a:tableStyleId>
              </a:tblPr>
              <a:tblGrid>
                <a:gridCol w="140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8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lt1"/>
                          </a:solidFill>
                        </a:rPr>
                        <a:t>Content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AF3C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lt1"/>
                          </a:solidFill>
                        </a:rPr>
                        <a:t>UX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AF3C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lt1"/>
                          </a:solidFill>
                        </a:rPr>
                        <a:t>Communications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AF3C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lt1"/>
                          </a:solidFill>
                        </a:rPr>
                        <a:t>Web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F3C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lt1"/>
                          </a:solidFill>
                        </a:rPr>
                        <a:t>Data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F3C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>
                          <a:solidFill>
                            <a:schemeClr val="lt1"/>
                          </a:solidFill>
                        </a:rPr>
                        <a:t>Managers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F3C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Content designer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UX advisor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Digital communications advisor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Web advisor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Web analytics advisor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Product manager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Content strategist 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UX designer 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Communications advisor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Web officer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Data and usability analyst 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Team lead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Content lead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UX researcher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Communications officer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Web developer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Manager, Theme and UX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Translation and quality assurance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Interaction designer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Web publisher 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chemeClr val="dk2"/>
                          </a:solidFill>
                        </a:rPr>
                        <a:t>Manager, User-Centred Design</a:t>
                      </a:r>
                      <a:endParaRPr sz="1200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>
            <a:spLocks noGrp="1"/>
          </p:cNvSpPr>
          <p:nvPr>
            <p:ph type="body" idx="1"/>
          </p:nvPr>
        </p:nvSpPr>
        <p:spPr>
          <a:xfrm>
            <a:off x="237100" y="1531875"/>
            <a:ext cx="8697000" cy="3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Respondents had difficulty breaking out the number of people who work on the theme vs the number of people who work on departmental web content because: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The same people manage the theme and the institutional content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It is not clear where the theme stops and the institutional content starts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○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Institutional content takes priority due to pressures from senior management and the Minister’s office 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9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9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88323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Blurred lines between theme and institution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0" name="Google Shape;130;p9"/>
          <p:cNvSpPr/>
          <p:nvPr/>
        </p:nvSpPr>
        <p:spPr>
          <a:xfrm>
            <a:off x="411176" y="957104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47e051b3346423890e86f8a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2044</Words>
  <Application>Microsoft Office PowerPoint</Application>
  <PresentationFormat>On-screen Show (16:9)</PresentationFormat>
  <Paragraphs>347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Open Sans</vt:lpstr>
      <vt:lpstr>Lato</vt:lpstr>
      <vt:lpstr>Simple Light</vt:lpstr>
      <vt:lpstr>Theme leadership questionnaire</vt:lpstr>
      <vt:lpstr>Introduction</vt:lpstr>
      <vt:lpstr>Methodology</vt:lpstr>
      <vt:lpstr>Respondents</vt:lpstr>
      <vt:lpstr>Role of theme leads </vt:lpstr>
      <vt:lpstr>Performance measurement</vt:lpstr>
      <vt:lpstr>Number of people working on the theme</vt:lpstr>
      <vt:lpstr>Roles working on the theme</vt:lpstr>
      <vt:lpstr>Blurred lines between theme and institution</vt:lpstr>
      <vt:lpstr>Insufficient resources</vt:lpstr>
      <vt:lpstr>PowerPoint Presentation</vt:lpstr>
      <vt:lpstr>Theme tasks</vt:lpstr>
      <vt:lpstr>Research and data</vt:lpstr>
      <vt:lpstr>Partner engagement</vt:lpstr>
      <vt:lpstr>Content and information architecture</vt:lpstr>
      <vt:lpstr>Use of canada.ca design system</vt:lpstr>
      <vt:lpstr>Resources used to manage the theme</vt:lpstr>
      <vt:lpstr>Other resources </vt:lpstr>
      <vt:lpstr>What works well</vt:lpstr>
      <vt:lpstr>What could be improved</vt:lpstr>
      <vt:lpstr>What could be improved</vt:lpstr>
      <vt:lpstr>Other comments from theme leads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leadership questionnaire</dc:title>
  <dc:creator>Crombie, Annie</dc:creator>
  <cp:lastModifiedBy>Lapointe, Laura</cp:lastModifiedBy>
  <cp:revision>1</cp:revision>
  <dcterms:modified xsi:type="dcterms:W3CDTF">2023-06-05T15:54:13Z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d0ca00b-3f0e-465a-aac7-1a6a22fcea40_Enabled">
    <vt:lpwstr>true</vt:lpwstr>
  </property>
  <property fmtid="{D5CDD505-2E9C-101B-9397-08002B2CF9AE}" pid="3" name="MSIP_Label_3d0ca00b-3f0e-465a-aac7-1a6a22fcea40_SetDate">
    <vt:lpwstr>2023-05-23T11:34:04Z</vt:lpwstr>
  </property>
  <property fmtid="{D5CDD505-2E9C-101B-9397-08002B2CF9AE}" pid="4" name="MSIP_Label_3d0ca00b-3f0e-465a-aac7-1a6a22fcea40_Method">
    <vt:lpwstr>Privileged</vt:lpwstr>
  </property>
  <property fmtid="{D5CDD505-2E9C-101B-9397-08002B2CF9AE}" pid="5" name="MSIP_Label_3d0ca00b-3f0e-465a-aac7-1a6a22fcea40_Name">
    <vt:lpwstr>3d0ca00b-3f0e-465a-aac7-1a6a22fcea40</vt:lpwstr>
  </property>
  <property fmtid="{D5CDD505-2E9C-101B-9397-08002B2CF9AE}" pid="6" name="MSIP_Label_3d0ca00b-3f0e-465a-aac7-1a6a22fcea40_SiteId">
    <vt:lpwstr>6397df10-4595-4047-9c4f-03311282152b</vt:lpwstr>
  </property>
  <property fmtid="{D5CDD505-2E9C-101B-9397-08002B2CF9AE}" pid="7" name="MSIP_Label_3d0ca00b-3f0e-465a-aac7-1a6a22fcea40_ActionId">
    <vt:lpwstr>ca41ef77-d511-443c-a0ab-82c63eba195a</vt:lpwstr>
  </property>
  <property fmtid="{D5CDD505-2E9C-101B-9397-08002B2CF9AE}" pid="8" name="MSIP_Label_3d0ca00b-3f0e-465a-aac7-1a6a22fcea40_ContentBits">
    <vt:lpwstr>1</vt:lpwstr>
  </property>
  <property fmtid="{D5CDD505-2E9C-101B-9397-08002B2CF9AE}" pid="9" name="ClassificationContentMarkingHeaderLocations">
    <vt:lpwstr>Simple Light:3</vt:lpwstr>
  </property>
  <property fmtid="{D5CDD505-2E9C-101B-9397-08002B2CF9AE}" pid="10" name="ClassificationContentMarkingHeaderText">
    <vt:lpwstr>UNCLASSIFIED / NON CLASSIFIÉ</vt:lpwstr>
  </property>
</Properties>
</file>