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57F7-6C1C-D893-CB13-601D34573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91083-2E85-5181-A849-B02EB0B0D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0AC4-B959-96F8-F982-2CF9A192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BA366-DCDB-3EA1-BFF2-7371E78A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C51B-3E7E-E48D-C568-78F15030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F0E4-4509-D2EC-5DAF-61770794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5AC7F-BA81-A092-BC9E-9C611D162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F90C-9103-0761-C836-783E853A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0125F-8C19-C256-8998-228E9E94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B098B-5260-D8E7-D453-76CAE8EC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35E36-32E8-6531-859C-38A6B9E36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9A0DA-410D-989A-4EDB-4C5E55045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71D9A-14B2-0326-0834-8F96EF48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65AA-A373-914C-ED90-238B9663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BC6A-72E3-019A-4E80-57AC88C3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EA2B-7CE0-6329-798D-3F4DD554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F91D-B58A-31C7-C094-1C4CA277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6487F-A2C0-87BA-3F47-A2C26AE1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55EE-5C27-A10A-9E95-F196AFBF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B061-167D-49AA-9D88-5915D997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ED09-7F8A-967F-21B4-269EA5E3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BF27A-5EC2-239C-8D3F-483DCF840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1EC86-6091-8E52-5E11-D29C7893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9BFC0-71CB-15D2-3E92-CEDF34B4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E9462-36DA-2CDE-3FEC-89BF8CF9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ACE6-FBE9-1052-8446-8E762E0E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1D4C9-1A78-3CC3-4B74-B9CBAAF07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38072-B193-9089-C3B8-88212F7A2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7667A-2155-DB7F-53F2-E80D8602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DD25-F9AA-823C-1C3C-22093784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EFFAC-D14E-9E46-0688-12E99999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7E3C-605C-31E7-6E13-1C06875D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B4FF-8CC4-6C5F-CAB7-1379CD87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9F19-3635-8618-A30A-28DDE7FC2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C11F-4137-13B9-72B2-C0462677A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B4B69-01E8-8301-2A9D-549DD9ED9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48D22-7939-DCAA-3624-E7DBE687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6DD18-1361-B246-B415-2D2EC703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D0F6B-08A1-C549-5F90-A5579EC8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9736-946F-2730-F579-2E7C3F4F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FBB49-054B-C69A-5726-235C6D88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33A93-78B4-5F33-D745-CE01DDAB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F0BEB-8507-67CB-9C9B-BEC4555C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1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E4BED1-C92C-E4ED-5F2F-5A2A3C83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3B854-DA12-79A8-D54C-4DCD0333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AB701-CAFF-7F0F-A9E1-68A36BBC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8C51-BB0D-F2DF-0DA7-17BC3E30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12D-DB1C-E972-1DC4-BAABD682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83D4-E6D8-EBE1-CD3D-3B1CBC1FE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AD9EA-C4BF-E74F-74FF-468B471C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0C976-D0A8-58E4-6A83-709BB6FA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93BBC-D5FE-54B3-6207-6ABA6196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0DC0-DB49-ECAB-6658-E1E7F1D1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196D3-5309-3844-FBAA-068AA5311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D6BDD-641E-E93D-DB76-84878838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07648-52FD-E3AC-F8D5-62A16083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A37D5-27C0-A652-5C8A-37FE4C70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4CF3D-E8F8-6EF0-D0D2-B6DA46C8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245A6-DAF1-A42C-BC92-E538E28A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CC38-45FB-D2B6-B5E2-09DF5342B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ADC2-A0E8-D58E-EC1C-2479735B7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E0DC6-6AD9-7580-FF53-3D0596DBC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8FCC-F125-F2F2-C67D-3083B3DAB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-mygchr-mesrhgc.test.securise-secure.gc.ca/UPK/UPK/ENG/index.html?Guid=c530b37c-7f63-4fc8-b2df-a0a5a3d131f1" TargetMode="External"/><Relationship Id="rId2" Type="http://schemas.openxmlformats.org/officeDocument/2006/relationships/hyperlink" Target="https://dev-mygchr-mesrhgc.test.securise-secure.gc.ca/UPK/UPK/ENG/index.html?Guid=023cf5a9-bcab-4874-830a-67d6722df80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-mygchr-mesrhgc.test.securise-secure.gc.ca/UPK/UPK/ENG/index.html?Guid=26d2362a-ff2d-4d32-bdde-ea115815a991" TargetMode="External"/><Relationship Id="rId2" Type="http://schemas.openxmlformats.org/officeDocument/2006/relationships/hyperlink" Target="https://trn-mygchr-mesrhgc.test.securise-secure.gc.ca/UPK/UPK/ENG/index.html?Guid=9590a6a4-858d-41c8-bacd-0a36559db91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E6577E-CAFB-6804-C643-8AB4B8344E85}"/>
              </a:ext>
            </a:extLst>
          </p:cNvPr>
          <p:cNvSpPr/>
          <p:nvPr/>
        </p:nvSpPr>
        <p:spPr>
          <a:xfrm>
            <a:off x="2667000" y="1119347"/>
            <a:ext cx="9007136" cy="19805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No changes to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Job Code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data are required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should a position using this job code become excluded.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When initially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creating the job code</a:t>
            </a:r>
            <a:r>
              <a:rPr lang="en-US" sz="1600" dirty="0">
                <a:solidFill>
                  <a:schemeClr val="tx1"/>
                </a:solidFill>
              </a:rPr>
              <a:t>, select the appropriate </a:t>
            </a:r>
            <a:r>
              <a:rPr lang="en-US" sz="1600" dirty="0">
                <a:solidFill>
                  <a:srgbClr val="C00000"/>
                </a:solidFill>
              </a:rPr>
              <a:t>Union Code</a:t>
            </a:r>
            <a:r>
              <a:rPr lang="en-US" sz="1600" dirty="0">
                <a:solidFill>
                  <a:schemeClr val="tx1"/>
                </a:solidFill>
              </a:rPr>
              <a:t> noting that </a:t>
            </a:r>
            <a:r>
              <a:rPr lang="en-US" sz="1600" dirty="0">
                <a:solidFill>
                  <a:srgbClr val="0070C0"/>
                </a:solidFill>
              </a:rPr>
              <a:t>NA–Not Affiliated</a:t>
            </a:r>
            <a:r>
              <a:rPr lang="en-US" sz="1600" dirty="0">
                <a:solidFill>
                  <a:schemeClr val="tx1"/>
                </a:solidFill>
              </a:rPr>
              <a:t> is for unrepresented classifications only, such as PE, EX, LC, PMM, OCGCQ.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400" b="1" i="1" dirty="0">
                <a:solidFill>
                  <a:schemeClr val="tx1"/>
                </a:solidFill>
              </a:rPr>
              <a:t>Note: </a:t>
            </a:r>
            <a:r>
              <a:rPr lang="en-US" sz="1400" i="1" dirty="0">
                <a:solidFill>
                  <a:schemeClr val="tx1"/>
                </a:solidFill>
              </a:rPr>
              <a:t>The field </a:t>
            </a:r>
            <a:r>
              <a:rPr lang="en-US" sz="1400" i="1" dirty="0">
                <a:solidFill>
                  <a:srgbClr val="C00000"/>
                </a:solidFill>
              </a:rPr>
              <a:t>Employment/Labour Std Status</a:t>
            </a:r>
            <a:r>
              <a:rPr lang="en-US" sz="1400" i="1" dirty="0">
                <a:solidFill>
                  <a:schemeClr val="tx1"/>
                </a:solidFill>
              </a:rPr>
              <a:t>, defaults to “Non-Exempt”. Regardless, of whether you’re dealing with a case of an excluded position, someone who is exempt, or an unrepresented position, this field remains “Non-Exempt”.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391F6-E8E1-A771-6B80-1FD1E0C1E38D}"/>
              </a:ext>
            </a:extLst>
          </p:cNvPr>
          <p:cNvSpPr/>
          <p:nvPr/>
        </p:nvSpPr>
        <p:spPr>
          <a:xfrm>
            <a:off x="400050" y="1631191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658702-841B-AD35-577C-A0981E3D24E2}"/>
              </a:ext>
            </a:extLst>
          </p:cNvPr>
          <p:cNvSpPr/>
          <p:nvPr/>
        </p:nvSpPr>
        <p:spPr>
          <a:xfrm>
            <a:off x="2645672" y="3704485"/>
            <a:ext cx="9011582" cy="247207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15000"/>
                <a:alpha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No changes to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Position Information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are required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should a position become excluded in the future.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Keep the same </a:t>
            </a:r>
            <a:r>
              <a:rPr lang="en-US" sz="1600" dirty="0">
                <a:solidFill>
                  <a:srgbClr val="C00000"/>
                </a:solidFill>
              </a:rPr>
              <a:t>Union Code</a:t>
            </a:r>
            <a:r>
              <a:rPr lang="en-US" sz="1600" dirty="0">
                <a:solidFill>
                  <a:schemeClr val="tx1"/>
                </a:solidFill>
              </a:rPr>
              <a:t> (as was automatically</a:t>
            </a:r>
          </a:p>
          <a:p>
            <a:r>
              <a:rPr lang="en-US" sz="1600" dirty="0">
                <a:solidFill>
                  <a:schemeClr val="tx1"/>
                </a:solidFill>
              </a:rPr>
              <a:t>populated once the </a:t>
            </a:r>
            <a:r>
              <a:rPr lang="en-US" sz="1600" dirty="0">
                <a:solidFill>
                  <a:srgbClr val="C00000"/>
                </a:solidFill>
              </a:rPr>
              <a:t>Job Code </a:t>
            </a:r>
            <a:r>
              <a:rPr lang="en-US" sz="1600" dirty="0">
                <a:solidFill>
                  <a:schemeClr val="tx1"/>
                </a:solidFill>
              </a:rPr>
              <a:t>was entered).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When you initially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create a position</a:t>
            </a:r>
            <a:r>
              <a:rPr lang="en-US" sz="1600" dirty="0">
                <a:solidFill>
                  <a:schemeClr val="tx1"/>
                </a:solidFill>
              </a:rPr>
              <a:t>, make sure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check that the </a:t>
            </a:r>
            <a:r>
              <a:rPr lang="en-US" sz="1600" dirty="0">
                <a:solidFill>
                  <a:srgbClr val="C00000"/>
                </a:solidFill>
              </a:rPr>
              <a:t>Salary Admin Plan</a:t>
            </a:r>
            <a:r>
              <a:rPr lang="en-US" sz="1600" dirty="0">
                <a:solidFill>
                  <a:schemeClr val="tx1"/>
                </a:solidFill>
              </a:rPr>
              <a:t> is adjusted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accordingly for the following groups and levels: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164444-685A-47B0-970E-527719B5AAA2}"/>
              </a:ext>
            </a:extLst>
          </p:cNvPr>
          <p:cNvSpPr/>
          <p:nvPr/>
        </p:nvSpPr>
        <p:spPr>
          <a:xfrm>
            <a:off x="400050" y="4512434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D0F63E-532A-D22D-401D-A7040B8242E8}"/>
              </a:ext>
            </a:extLst>
          </p:cNvPr>
          <p:cNvSpPr txBox="1"/>
          <p:nvPr/>
        </p:nvSpPr>
        <p:spPr>
          <a:xfrm>
            <a:off x="3889681" y="232268"/>
            <a:ext cx="59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Excluded positions in MyGCHR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703DC93-7297-1E1A-52DF-D4F9859CA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25772"/>
              </p:ext>
            </p:extLst>
          </p:nvPr>
        </p:nvGraphicFramePr>
        <p:xfrm>
          <a:off x="7684681" y="4021040"/>
          <a:ext cx="2819400" cy="18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113162998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3098418835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Group and Level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Salary Admin Plan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96065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AS  07 to AS  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250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CTFIN  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EFIN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8594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IS  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728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 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ITU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284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LP  01 to LP 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5104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MDMOF04 to MDMOF05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911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PG  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PGU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806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  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5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40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0097AA-AEF8-2E2C-602D-FDFC4E34D36B}"/>
              </a:ext>
            </a:extLst>
          </p:cNvPr>
          <p:cNvSpPr/>
          <p:nvPr/>
        </p:nvSpPr>
        <p:spPr>
          <a:xfrm>
            <a:off x="2350805" y="259500"/>
            <a:ext cx="9492849" cy="9107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When initially creating a position</a:t>
            </a:r>
            <a:r>
              <a:rPr lang="en-US" sz="1600" dirty="0">
                <a:solidFill>
                  <a:schemeClr val="tx1"/>
                </a:solidFill>
              </a:rPr>
              <a:t>, even if the position is not excluded, you always need to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Add Exclusion Information</a:t>
            </a:r>
            <a:r>
              <a:rPr lang="en-US" sz="1600" dirty="0">
                <a:solidFill>
                  <a:schemeClr val="tx1"/>
                </a:solidFill>
              </a:rPr>
              <a:t>. Select the appropriate </a:t>
            </a:r>
            <a:r>
              <a:rPr lang="en-US" sz="1600" dirty="0">
                <a:solidFill>
                  <a:srgbClr val="C00000"/>
                </a:solidFill>
              </a:rPr>
              <a:t>Exclusion Reason</a:t>
            </a:r>
            <a:r>
              <a:rPr lang="en-US" sz="1600" dirty="0">
                <a:solidFill>
                  <a:schemeClr val="tx1"/>
                </a:solidFill>
              </a:rPr>
              <a:t>, e.g., </a:t>
            </a:r>
            <a:r>
              <a:rPr lang="en-US" sz="1600" dirty="0">
                <a:solidFill>
                  <a:srgbClr val="0070C0"/>
                </a:solidFill>
              </a:rPr>
              <a:t>10-Not excluded/Not essential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42 – EX Group or name equivalent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40-Order-in-Council Appointment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F0C65-9C6C-3D5D-06F3-B4A8BF2BBAC5}"/>
              </a:ext>
            </a:extLst>
          </p:cNvPr>
          <p:cNvSpPr/>
          <p:nvPr/>
        </p:nvSpPr>
        <p:spPr>
          <a:xfrm>
            <a:off x="254356" y="357685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A7AA92-D980-D611-DE29-9D65E8D99178}"/>
              </a:ext>
            </a:extLst>
          </p:cNvPr>
          <p:cNvSpPr/>
          <p:nvPr/>
        </p:nvSpPr>
        <p:spPr>
          <a:xfrm>
            <a:off x="254356" y="1817297"/>
            <a:ext cx="1785938" cy="71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Labour Relations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06D13B-E5CA-4B10-2449-99A290AF3246}"/>
              </a:ext>
            </a:extLst>
          </p:cNvPr>
          <p:cNvSpPr/>
          <p:nvPr/>
        </p:nvSpPr>
        <p:spPr>
          <a:xfrm>
            <a:off x="2349795" y="1355716"/>
            <a:ext cx="9494870" cy="1670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If, in the future, the position becomes excluded</a:t>
            </a:r>
            <a:r>
              <a:rPr lang="en-US" sz="1600" dirty="0">
                <a:solidFill>
                  <a:schemeClr val="tx1"/>
                </a:solidFill>
              </a:rPr>
              <a:t>, you will need to 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Add Exclusion Information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r>
              <a:rPr lang="en-US" sz="1600" dirty="0">
                <a:solidFill>
                  <a:schemeClr val="tx1"/>
                </a:solidFill>
              </a:rPr>
              <a:t>Click on the plus sign (+) to add a new row, enter the effective date, select the appropriate </a:t>
            </a:r>
            <a:r>
              <a:rPr lang="en-US" sz="1600" dirty="0">
                <a:solidFill>
                  <a:srgbClr val="C00000"/>
                </a:solidFill>
              </a:rPr>
              <a:t>Exclusion Reason</a:t>
            </a:r>
            <a:r>
              <a:rPr lang="en-US" sz="1600" dirty="0">
                <a:solidFill>
                  <a:schemeClr val="tx1"/>
                </a:solidFill>
              </a:rPr>
              <a:t>, (e.g., </a:t>
            </a:r>
            <a:r>
              <a:rPr lang="en-US" sz="1600" dirty="0">
                <a:solidFill>
                  <a:srgbClr val="0070C0"/>
                </a:solidFill>
              </a:rPr>
              <a:t>22 – Mgt duties/Duties/Resp. </a:t>
            </a:r>
            <a:r>
              <a:rPr lang="en-US" sz="1600" dirty="0" err="1">
                <a:solidFill>
                  <a:srgbClr val="0070C0"/>
                </a:solidFill>
              </a:rPr>
              <a:t>griev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24 – Real Conflict of Int/</a:t>
            </a:r>
            <a:r>
              <a:rPr lang="en-US" sz="1600" dirty="0" err="1">
                <a:solidFill>
                  <a:srgbClr val="0070C0"/>
                </a:solidFill>
              </a:rPr>
              <a:t>Mgmt</a:t>
            </a:r>
            <a:r>
              <a:rPr lang="en-US" sz="1600" dirty="0">
                <a:solidFill>
                  <a:srgbClr val="0070C0"/>
                </a:solidFill>
              </a:rPr>
              <a:t> team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21-Duties involve policy/</a:t>
            </a:r>
            <a:r>
              <a:rPr lang="en-US" sz="1600">
                <a:solidFill>
                  <a:srgbClr val="0070C0"/>
                </a:solidFill>
              </a:rPr>
              <a:t>program)</a:t>
            </a:r>
            <a:r>
              <a:rPr lang="en-US" sz="1600">
                <a:solidFill>
                  <a:schemeClr val="tx1"/>
                </a:solidFill>
              </a:rPr>
              <a:t>, and </a:t>
            </a:r>
            <a:r>
              <a:rPr lang="en-US" sz="1600" dirty="0">
                <a:solidFill>
                  <a:schemeClr val="tx1"/>
                </a:solidFill>
              </a:rPr>
              <a:t>provide details of the exclusion situation in the </a:t>
            </a:r>
            <a:r>
              <a:rPr lang="en-US" sz="1600" dirty="0">
                <a:solidFill>
                  <a:srgbClr val="C00000"/>
                </a:solidFill>
              </a:rPr>
              <a:t>Comments</a:t>
            </a:r>
            <a:r>
              <a:rPr lang="en-US" sz="1600" dirty="0">
                <a:solidFill>
                  <a:schemeClr val="tx1"/>
                </a:solidFill>
              </a:rPr>
              <a:t> section.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b="1" dirty="0">
                <a:solidFill>
                  <a:schemeClr val="tx1"/>
                </a:solidFill>
              </a:rPr>
              <a:t>Send the exclusion letter to </a:t>
            </a:r>
            <a:r>
              <a:rPr lang="en-US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Compensation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2DD7A5-3DF7-08F3-AB7F-E0B42694ED28}"/>
              </a:ext>
            </a:extLst>
          </p:cNvPr>
          <p:cNvSpPr/>
          <p:nvPr/>
        </p:nvSpPr>
        <p:spPr>
          <a:xfrm>
            <a:off x="254356" y="3529475"/>
            <a:ext cx="1785938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Compensation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6F3037-D4DF-AFEC-15C1-B095C72EC90C}"/>
              </a:ext>
            </a:extLst>
          </p:cNvPr>
          <p:cNvSpPr/>
          <p:nvPr/>
        </p:nvSpPr>
        <p:spPr>
          <a:xfrm>
            <a:off x="2349795" y="3225345"/>
            <a:ext cx="9492849" cy="15012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  <a:hlinkClick r:id="rId3"/>
              </a:rPr>
              <a:t>Record Change to Exclusion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(in the employee’s Job Data) by adding a new row using the </a:t>
            </a:r>
            <a:r>
              <a:rPr lang="en-US" sz="1600" dirty="0">
                <a:solidFill>
                  <a:srgbClr val="C00000"/>
                </a:solidFill>
              </a:rPr>
              <a:t>Effective Date</a:t>
            </a:r>
            <a:r>
              <a:rPr lang="en-US" sz="1600" dirty="0">
                <a:solidFill>
                  <a:schemeClr val="tx1"/>
                </a:solidFill>
              </a:rPr>
              <a:t> of the exclusion, use </a:t>
            </a:r>
            <a:r>
              <a:rPr lang="en-US" sz="1600" dirty="0">
                <a:solidFill>
                  <a:srgbClr val="C00000"/>
                </a:solidFill>
              </a:rPr>
              <a:t>Action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rgbClr val="0070C0"/>
                </a:solidFill>
              </a:rPr>
              <a:t>Data Change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dirty="0">
                <a:solidFill>
                  <a:srgbClr val="C00000"/>
                </a:solidFill>
              </a:rPr>
              <a:t>Reason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rgbClr val="0070C0"/>
                </a:solidFill>
              </a:rPr>
              <a:t>Chg</a:t>
            </a:r>
            <a:r>
              <a:rPr lang="en-US" sz="1600" dirty="0">
                <a:solidFill>
                  <a:srgbClr val="0070C0"/>
                </a:solidFill>
              </a:rPr>
              <a:t> Bargaining Stat/Designation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Under the Job Labour tab, change the </a:t>
            </a:r>
            <a:r>
              <a:rPr lang="en-US" sz="1600" dirty="0">
                <a:solidFill>
                  <a:srgbClr val="C00000"/>
                </a:solidFill>
              </a:rPr>
              <a:t>Bargaining Status</a:t>
            </a:r>
            <a:r>
              <a:rPr lang="en-US" sz="1600" dirty="0">
                <a:solidFill>
                  <a:schemeClr val="tx1"/>
                </a:solidFill>
              </a:rPr>
              <a:t> as appropriate (e.g., </a:t>
            </a:r>
            <a:r>
              <a:rPr lang="en-US" sz="1600" dirty="0">
                <a:solidFill>
                  <a:srgbClr val="0070C0"/>
                </a:solidFill>
              </a:rPr>
              <a:t>22-Mgmt duties/Duties/Resp. </a:t>
            </a:r>
            <a:r>
              <a:rPr lang="en-US" sz="1600" dirty="0" err="1">
                <a:solidFill>
                  <a:srgbClr val="0070C0"/>
                </a:solidFill>
              </a:rPr>
              <a:t>griev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24-Real conflict of Int/</a:t>
            </a:r>
            <a:r>
              <a:rPr lang="en-US" sz="1600" dirty="0" err="1">
                <a:solidFill>
                  <a:srgbClr val="0070C0"/>
                </a:solidFill>
              </a:rPr>
              <a:t>Mgmt</a:t>
            </a:r>
            <a:r>
              <a:rPr lang="en-US" sz="1600" dirty="0">
                <a:solidFill>
                  <a:srgbClr val="0070C0"/>
                </a:solidFill>
              </a:rPr>
              <a:t> team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21-Duties involve policy/program</a:t>
            </a:r>
            <a:r>
              <a:rPr lang="en-US" sz="1600" dirty="0">
                <a:solidFill>
                  <a:schemeClr val="tx1"/>
                </a:solidFill>
              </a:rPr>
              <a:t>).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1103D1-9430-5C31-7072-906F69D15D39}"/>
              </a:ext>
            </a:extLst>
          </p:cNvPr>
          <p:cNvSpPr txBox="1"/>
          <p:nvPr/>
        </p:nvSpPr>
        <p:spPr>
          <a:xfrm>
            <a:off x="80233" y="4912036"/>
            <a:ext cx="6427631" cy="181588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/>
                </a:solidFill>
              </a:rPr>
              <a:t>Notes for Compensation: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The field </a:t>
            </a:r>
            <a:r>
              <a:rPr lang="en-US" sz="1400" i="1" dirty="0">
                <a:solidFill>
                  <a:srgbClr val="C00000"/>
                </a:solidFill>
              </a:rPr>
              <a:t>Employment/Labour Std Status</a:t>
            </a:r>
            <a:r>
              <a:rPr lang="en-US" sz="1400" i="1" dirty="0">
                <a:solidFill>
                  <a:schemeClr val="tx1"/>
                </a:solidFill>
              </a:rPr>
              <a:t>, defaults to Non-Exempt. Regardless, of whether you’re dealing with a case of an excluded position, someone who is exempt, or an unrepresented position, this field remains “Non-Exempt”.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The </a:t>
            </a:r>
            <a:r>
              <a:rPr lang="en-US" sz="1400" i="1" dirty="0">
                <a:solidFill>
                  <a:srgbClr val="C00000"/>
                </a:solidFill>
              </a:rPr>
              <a:t>Eligibility Group</a:t>
            </a:r>
            <a:r>
              <a:rPr lang="en-US" sz="1400" i="1" dirty="0">
                <a:solidFill>
                  <a:schemeClr val="tx1"/>
                </a:solidFill>
              </a:rPr>
              <a:t> (under Payroll tab) and </a:t>
            </a:r>
            <a:r>
              <a:rPr lang="en-US" sz="1400" i="1" dirty="0">
                <a:solidFill>
                  <a:srgbClr val="C00000"/>
                </a:solidFill>
              </a:rPr>
              <a:t>BUD Code</a:t>
            </a:r>
            <a:r>
              <a:rPr lang="en-US" sz="1400" i="1" dirty="0">
                <a:solidFill>
                  <a:schemeClr val="tx1"/>
                </a:solidFill>
              </a:rPr>
              <a:t> (under Salary Plan tab) should not need adjusting if the employee is staying in the same position. However, </a:t>
            </a:r>
            <a:r>
              <a:rPr lang="en-US" sz="1400" i="1" dirty="0"/>
              <a:t>ensure that </a:t>
            </a:r>
            <a:r>
              <a:rPr lang="en-US" sz="1400" i="1" dirty="0">
                <a:solidFill>
                  <a:schemeClr val="tx1"/>
                </a:solidFill>
              </a:rPr>
              <a:t>the Sal Admin Plan and Eligibility Group are correct for the following groups and levels.</a:t>
            </a:r>
            <a:endParaRPr lang="en-US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276F86E4-981E-6531-6962-A2786EC35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87386"/>
              </p:ext>
            </p:extLst>
          </p:nvPr>
        </p:nvGraphicFramePr>
        <p:xfrm>
          <a:off x="6662479" y="4984952"/>
          <a:ext cx="5320415" cy="1670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4051">
                  <a:extLst>
                    <a:ext uri="{9D8B030D-6E8A-4147-A177-3AD203B41FA5}">
                      <a16:colId xmlns:a16="http://schemas.microsoft.com/office/drawing/2014/main" val="3501190070"/>
                    </a:ext>
                  </a:extLst>
                </a:gridCol>
                <a:gridCol w="1330104">
                  <a:extLst>
                    <a:ext uri="{9D8B030D-6E8A-4147-A177-3AD203B41FA5}">
                      <a16:colId xmlns:a16="http://schemas.microsoft.com/office/drawing/2014/main" val="2143045690"/>
                    </a:ext>
                  </a:extLst>
                </a:gridCol>
                <a:gridCol w="2276260">
                  <a:extLst>
                    <a:ext uri="{9D8B030D-6E8A-4147-A177-3AD203B41FA5}">
                      <a16:colId xmlns:a16="http://schemas.microsoft.com/office/drawing/2014/main" val="740989046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Group and Level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Salary Admin Plan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Eligibility Group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151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AS  07 to AS  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13U-Pgm &amp; Admin Serv Excl/Unrp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566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CTFIN  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EFIN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34U-Comptroller Excl/Unrp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007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IS  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13U-Pgm &amp; Admin Serv Excl/Unrp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05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 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ITU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31U- Info Technology Excl/Unrp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593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LP  01 to LP 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058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MDMOF04 to MDMOF05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12-Medicine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316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PG  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PGU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30U-Comm &amp; Purchasing </a:t>
                      </a:r>
                      <a:r>
                        <a:rPr lang="en-US" sz="1100" u="none" strike="noStrike" dirty="0" err="1">
                          <a:effectLst/>
                        </a:rPr>
                        <a:t>Exc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</a:rPr>
                        <a:t>Unrp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9099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  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13U-Pgm &amp; Admin </a:t>
                      </a:r>
                      <a:r>
                        <a:rPr lang="es-ES" sz="1100" u="none" strike="noStrike" dirty="0" err="1">
                          <a:effectLst/>
                        </a:rPr>
                        <a:t>Serv</a:t>
                      </a:r>
                      <a:r>
                        <a:rPr lang="es-ES" sz="1100" u="none" strike="noStrike" dirty="0">
                          <a:effectLst/>
                        </a:rPr>
                        <a:t> </a:t>
                      </a:r>
                      <a:r>
                        <a:rPr lang="es-ES" sz="1100" u="none" strike="noStrike" dirty="0" err="1">
                          <a:effectLst/>
                        </a:rPr>
                        <a:t>Excl</a:t>
                      </a:r>
                      <a:r>
                        <a:rPr lang="es-ES" sz="1100" u="none" strike="noStrike" dirty="0">
                          <a:effectLst/>
                        </a:rPr>
                        <a:t>/</a:t>
                      </a:r>
                      <a:r>
                        <a:rPr lang="es-ES" sz="1100" u="none" strike="noStrike" dirty="0" err="1">
                          <a:effectLst/>
                        </a:rPr>
                        <a:t>Unrp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452331"/>
                  </a:ext>
                </a:extLst>
              </a:tr>
            </a:tbl>
          </a:graphicData>
        </a:graphic>
      </p:graphicFrame>
      <p:pic>
        <p:nvPicPr>
          <p:cNvPr id="35" name="Graphic 34" descr="Checkbox Checked outline">
            <a:extLst>
              <a:ext uri="{FF2B5EF4-FFF2-40B4-BE49-F238E27FC236}">
                <a16:creationId xmlns:a16="http://schemas.microsoft.com/office/drawing/2014/main" id="{612AE34F-CA0D-3F4D-3223-63C4B5DF4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4967" y="2596020"/>
            <a:ext cx="414114" cy="41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5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600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Stevenson, Stéphanie</dc:creator>
  <cp:lastModifiedBy>Stevenson, Stéphanie</cp:lastModifiedBy>
  <cp:revision>32</cp:revision>
  <dcterms:created xsi:type="dcterms:W3CDTF">2025-03-18T15:13:01Z</dcterms:created>
  <dcterms:modified xsi:type="dcterms:W3CDTF">2025-04-17T12:36:05Z</dcterms:modified>
</cp:coreProperties>
</file>