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2.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notesSlides/notesSlide4.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23"/>
  </p:notesMasterIdLst>
  <p:sldIdLst>
    <p:sldId id="263" r:id="rId6"/>
    <p:sldId id="287" r:id="rId7"/>
    <p:sldId id="295" r:id="rId8"/>
    <p:sldId id="639" r:id="rId9"/>
    <p:sldId id="296" r:id="rId10"/>
    <p:sldId id="302" r:id="rId11"/>
    <p:sldId id="281" r:id="rId12"/>
    <p:sldId id="640" r:id="rId13"/>
    <p:sldId id="309" r:id="rId14"/>
    <p:sldId id="272" r:id="rId15"/>
    <p:sldId id="636" r:id="rId16"/>
    <p:sldId id="304" r:id="rId17"/>
    <p:sldId id="641" r:id="rId18"/>
    <p:sldId id="638" r:id="rId19"/>
    <p:sldId id="643" r:id="rId20"/>
    <p:sldId id="632" r:id="rId21"/>
    <p:sldId id="631"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AFB2103-7CE4-4FCB-1BEB-184025779762}" name="Deshaies, Benoit (he, il)" initials="BD" userId="S::bdeshaie@tbs-sct.gc.ca::efcfcf41-e50b-4426-91d1-0fe04cf424b0" providerId="AD"/>
  <p188:author id="{8C50C420-4016-F9AE-59E9-562A65C0BC76}" name="Hall, Dawn (she/her, elle)" initials="DH" userId="S::DAHALL@tbs-sct.gc.ca::857e4f71-cd06-436e-af23-9137fad2620d" providerId="AD"/>
  <p188:author id="{934EB260-FBAE-F8A1-8F91-FDF49B337C16}" name="Julien, Jelane" initials="JJ" userId="S::jjulien@tbs-sct.gc.ca::06141658-c775-41a7-a3eb-bd3741220b34" providerId="AD"/>
  <p188:author id="{CD23517F-D9F0-C544-A64E-9877A0FADDD1}" name="Dunn, Amy (she/her, elle)" initials="De" userId="S::adunn@tbs-sct.gc.ca::7ce7e582-ca8e-403d-9ed1-cf530250f70f" providerId="AD"/>
  <p188:author id="{C3938181-CEC1-3A20-B49A-66559C90AA8D}" name="Dam, Linda (she/her, elle)" initials="De" userId="S::ldam@tbs-sct.gc.ca::dd6e8728-f463-4935-8d68-c3b71cefe035" providerId="AD"/>
  <p188:author id="{4FAB64BA-795E-5720-DC03-DDD1667DA751}" name="Dam, Linda (she/her, elle)" initials="LD" userId="S::LDAM@tbs-sct.gc.ca::dd6e8728-f463-4935-8d68-c3b71cefe035" providerId="AD"/>
  <p188:author id="{718B60C0-8901-EA08-19D0-D3C3757D5670}" name="Dunn, Amy (she/her, elle)" initials="AD" userId="S::ADUNN@tbs-sct.gc.ca::7ce7e582-ca8e-403d-9ed1-cf530250f70f" providerId="AD"/>
  <p188:author id="{28FEB4DE-0B23-63F7-2698-109A5EC784F8}" name="Hall, Dawn (she/her, elle)" initials="He" userId="S::dahall@tbs-sct.gc.ca::857e4f71-cd06-436e-af23-9137fad2620d"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CDE1F3"/>
    <a:srgbClr val="E0EDF8"/>
    <a:srgbClr val="A4C9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67E548F-EB1C-4051-94EF-8CEB08261DA8}" v="5" dt="2024-11-29T16:29:55.261"/>
    <p1510:client id="{FDE2A897-4741-4941-9B48-6A546D81C2B1}" v="11" dt="2024-11-29T21:05:32.0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8" d="100"/>
          <a:sy n="118" d="100"/>
        </p:scale>
        <p:origin x="27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FA69C7-D08B-45BE-895F-9B1095B899A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BEF09911-3585-4A77-BE4F-7B8977AAADA5}">
      <dgm:prSet custT="1"/>
      <dgm:spPr/>
      <dgm:t>
        <a:bodyPr/>
        <a:lstStyle/>
        <a:p>
          <a:r>
            <a:rPr lang="en-US" sz="1200"/>
            <a:t>To manipulate or deceive in a way that alters </a:t>
          </a:r>
          <a:r>
            <a:rPr lang="en-US" sz="1200" err="1"/>
            <a:t>behaviour</a:t>
          </a:r>
          <a:r>
            <a:rPr lang="en-US" sz="1200"/>
            <a:t> resulting in harm or impacts to individual autonomy and fundamental freedoms</a:t>
          </a:r>
        </a:p>
      </dgm:t>
    </dgm:pt>
    <dgm:pt modelId="{33A75C12-09D3-4901-A8DE-7F0C6D3C7283}" type="parTrans" cxnId="{085CDD70-469C-4390-97CE-744623A3CD4B}">
      <dgm:prSet/>
      <dgm:spPr/>
      <dgm:t>
        <a:bodyPr/>
        <a:lstStyle/>
        <a:p>
          <a:endParaRPr lang="en-US"/>
        </a:p>
      </dgm:t>
    </dgm:pt>
    <dgm:pt modelId="{80C24D6F-1619-4C00-9688-4995FD148582}" type="sibTrans" cxnId="{085CDD70-469C-4390-97CE-744623A3CD4B}">
      <dgm:prSet/>
      <dgm:spPr/>
      <dgm:t>
        <a:bodyPr/>
        <a:lstStyle/>
        <a:p>
          <a:endParaRPr lang="en-US"/>
        </a:p>
      </dgm:t>
    </dgm:pt>
    <dgm:pt modelId="{8440038E-B54E-4CD7-A92D-CBB06E510192}">
      <dgm:prSet/>
      <dgm:spPr>
        <a:noFill/>
        <a:ln>
          <a:solidFill>
            <a:schemeClr val="accent1">
              <a:alpha val="90000"/>
            </a:schemeClr>
          </a:solidFill>
        </a:ln>
      </dgm:spPr>
      <dgm:t>
        <a:bodyPr/>
        <a:lstStyle/>
        <a:p>
          <a:r>
            <a:rPr lang="en-CA" dirty="0">
              <a:latin typeface="Aptos Display" panose="020F0302020204030204"/>
            </a:rPr>
            <a:t>Using</a:t>
          </a:r>
          <a:r>
            <a:rPr lang="en-CA" dirty="0"/>
            <a:t> deepfake technology that can spread misinformation, manipulate public opinion, and lead to increased polarization.</a:t>
          </a:r>
          <a:endParaRPr lang="en-US" dirty="0"/>
        </a:p>
      </dgm:t>
    </dgm:pt>
    <dgm:pt modelId="{A4FBCB25-43D7-4BCB-8723-6DDADC14EA7E}" type="parTrans" cxnId="{BB0A119A-AEEA-459A-B9D7-8287B75A8B14}">
      <dgm:prSet/>
      <dgm:spPr/>
      <dgm:t>
        <a:bodyPr/>
        <a:lstStyle/>
        <a:p>
          <a:endParaRPr lang="en-US"/>
        </a:p>
      </dgm:t>
    </dgm:pt>
    <dgm:pt modelId="{43E2E4C8-B496-4F8F-B531-A683C06238EC}" type="sibTrans" cxnId="{BB0A119A-AEEA-459A-B9D7-8287B75A8B14}">
      <dgm:prSet/>
      <dgm:spPr/>
      <dgm:t>
        <a:bodyPr/>
        <a:lstStyle/>
        <a:p>
          <a:endParaRPr lang="en-US"/>
        </a:p>
      </dgm:t>
    </dgm:pt>
    <dgm:pt modelId="{0FCB5BB4-B362-4C3C-B02D-63C61FF42E13}">
      <dgm:prSet custT="1"/>
      <dgm:spPr/>
      <dgm:t>
        <a:bodyPr/>
        <a:lstStyle/>
        <a:p>
          <a:r>
            <a:rPr lang="en-US" sz="1200"/>
            <a:t>To score or classify people in a way that leads to unjustified censorship or surveillance or that impacts freedom of expression, privacy, and autonomy</a:t>
          </a:r>
        </a:p>
      </dgm:t>
    </dgm:pt>
    <dgm:pt modelId="{CE0C4ECE-C7D5-4F31-8011-ABF723509AD7}" type="parTrans" cxnId="{4C024ED7-0B49-449A-8CBD-4928CCF8FC66}">
      <dgm:prSet/>
      <dgm:spPr/>
      <dgm:t>
        <a:bodyPr/>
        <a:lstStyle/>
        <a:p>
          <a:endParaRPr lang="en-US"/>
        </a:p>
      </dgm:t>
    </dgm:pt>
    <dgm:pt modelId="{062E06BD-7381-4E39-B5D5-CC129B68C40D}" type="sibTrans" cxnId="{4C024ED7-0B49-449A-8CBD-4928CCF8FC66}">
      <dgm:prSet/>
      <dgm:spPr/>
      <dgm:t>
        <a:bodyPr/>
        <a:lstStyle/>
        <a:p>
          <a:endParaRPr lang="en-US"/>
        </a:p>
      </dgm:t>
    </dgm:pt>
    <dgm:pt modelId="{B38B1D97-BDE4-427D-9377-562A417E89CC}">
      <dgm:prSet custT="1"/>
      <dgm:spPr>
        <a:noFill/>
        <a:ln>
          <a:solidFill>
            <a:schemeClr val="accent1">
              <a:alpha val="90000"/>
            </a:schemeClr>
          </a:solidFill>
        </a:ln>
      </dgm:spPr>
      <dgm:t>
        <a:bodyPr/>
        <a:lstStyle/>
        <a:p>
          <a:r>
            <a:rPr lang="en-CA" sz="1300" kern="1200" dirty="0">
              <a:latin typeface="Aptos Display" panose="020F0302020204030204"/>
            </a:rPr>
            <a:t>Collecting</a:t>
          </a:r>
          <a:r>
            <a:rPr lang="en-CA" sz="1300" kern="1200" dirty="0"/>
            <a:t> </a:t>
          </a:r>
          <a:r>
            <a:rPr lang="en-CA" sz="1400" kern="1200" dirty="0">
              <a:solidFill>
                <a:prstClr val="black">
                  <a:hueOff val="0"/>
                  <a:satOff val="0"/>
                  <a:lumOff val="0"/>
                  <a:alphaOff val="0"/>
                </a:prstClr>
              </a:solidFill>
              <a:latin typeface="Aptos" panose="020B0004020202020204"/>
              <a:ea typeface="+mn-ea"/>
              <a:cs typeface="+mn-cs"/>
            </a:rPr>
            <a:t>social behaviour and inferred, predicted or observed personal </a:t>
          </a:r>
          <a:r>
            <a:rPr lang="en-CA" sz="1300" kern="1200" dirty="0">
              <a:solidFill>
                <a:prstClr val="black">
                  <a:hueOff val="0"/>
                  <a:satOff val="0"/>
                  <a:lumOff val="0"/>
                  <a:alphaOff val="0"/>
                </a:prstClr>
              </a:solidFill>
              <a:latin typeface="Aptos" panose="020B0004020202020204"/>
              <a:ea typeface="+mn-ea"/>
              <a:cs typeface="+mn-cs"/>
            </a:rPr>
            <a:t>characteristics over time to create a score that impacts individuals’ and groups’ ability </a:t>
          </a:r>
          <a:r>
            <a:rPr lang="en-CA" sz="1300" kern="1200" dirty="0"/>
            <a:t>to function in society. </a:t>
          </a:r>
          <a:endParaRPr lang="en-US" sz="1300" kern="1200" dirty="0"/>
        </a:p>
      </dgm:t>
    </dgm:pt>
    <dgm:pt modelId="{3939CB43-DC4D-447E-B6AC-154742C2531B}" type="parTrans" cxnId="{5588892E-DA54-4ADF-945E-730E329D8064}">
      <dgm:prSet/>
      <dgm:spPr/>
      <dgm:t>
        <a:bodyPr/>
        <a:lstStyle/>
        <a:p>
          <a:endParaRPr lang="en-US"/>
        </a:p>
      </dgm:t>
    </dgm:pt>
    <dgm:pt modelId="{06AD615A-B24D-4F01-91E2-55EC33DE69AE}" type="sibTrans" cxnId="{5588892E-DA54-4ADF-945E-730E329D8064}">
      <dgm:prSet/>
      <dgm:spPr/>
      <dgm:t>
        <a:bodyPr/>
        <a:lstStyle/>
        <a:p>
          <a:endParaRPr lang="en-US"/>
        </a:p>
      </dgm:t>
    </dgm:pt>
    <dgm:pt modelId="{7C62900D-E078-4700-9D35-5CABE9635D15}">
      <dgm:prSet custT="1"/>
      <dgm:spPr/>
      <dgm:t>
        <a:bodyPr/>
        <a:lstStyle/>
        <a:p>
          <a:r>
            <a:rPr lang="en-US" sz="1200"/>
            <a:t>Biometric categorization to infer personal information about individuals such as their race, political affiliation, religion, sexual orientation, gender identify and expression, and disability status</a:t>
          </a:r>
        </a:p>
      </dgm:t>
    </dgm:pt>
    <dgm:pt modelId="{1F24B3B1-BA5A-4FF6-9675-21EF44B2A5D0}" type="parTrans" cxnId="{A77112D5-C2F6-4AAC-B540-9E656F982D51}">
      <dgm:prSet/>
      <dgm:spPr/>
      <dgm:t>
        <a:bodyPr/>
        <a:lstStyle/>
        <a:p>
          <a:endParaRPr lang="en-US"/>
        </a:p>
      </dgm:t>
    </dgm:pt>
    <dgm:pt modelId="{2E3C3B88-DA77-4ECB-8F85-3FED80CAD940}" type="sibTrans" cxnId="{A77112D5-C2F6-4AAC-B540-9E656F982D51}">
      <dgm:prSet/>
      <dgm:spPr/>
      <dgm:t>
        <a:bodyPr/>
        <a:lstStyle/>
        <a:p>
          <a:endParaRPr lang="en-US"/>
        </a:p>
      </dgm:t>
    </dgm:pt>
    <dgm:pt modelId="{C4E1EEA6-32A4-40CD-BF89-F1D8A63140B6}">
      <dgm:prSet/>
      <dgm:spPr>
        <a:noFill/>
        <a:ln>
          <a:solidFill>
            <a:schemeClr val="accent1">
              <a:alpha val="90000"/>
            </a:schemeClr>
          </a:solidFill>
        </a:ln>
      </dgm:spPr>
      <dgm:t>
        <a:bodyPr/>
        <a:lstStyle/>
        <a:p>
          <a:r>
            <a:rPr lang="en-CA" dirty="0">
              <a:latin typeface="Aptos Display" panose="020F0302020204030204"/>
            </a:rPr>
            <a:t>Using</a:t>
          </a:r>
          <a:r>
            <a:rPr lang="en-CA" dirty="0"/>
            <a:t> physical characteristics such as hair and eye colour to infer a person’s ethnicity.</a:t>
          </a:r>
          <a:endParaRPr lang="en-US" dirty="0"/>
        </a:p>
      </dgm:t>
    </dgm:pt>
    <dgm:pt modelId="{5747F8A9-D2F9-4FC5-833E-589F24AB779C}" type="parTrans" cxnId="{C77A2573-B21E-4F41-A8CD-0FB5F4B5D138}">
      <dgm:prSet/>
      <dgm:spPr/>
      <dgm:t>
        <a:bodyPr/>
        <a:lstStyle/>
        <a:p>
          <a:endParaRPr lang="en-US"/>
        </a:p>
      </dgm:t>
    </dgm:pt>
    <dgm:pt modelId="{7FB0F5E9-9860-43D4-99BD-CBB428F87245}" type="sibTrans" cxnId="{C77A2573-B21E-4F41-A8CD-0FB5F4B5D138}">
      <dgm:prSet/>
      <dgm:spPr/>
      <dgm:t>
        <a:bodyPr/>
        <a:lstStyle/>
        <a:p>
          <a:endParaRPr lang="en-US"/>
        </a:p>
      </dgm:t>
    </dgm:pt>
    <dgm:pt modelId="{E77EF61E-78F7-4AE8-80B2-C957E1666471}">
      <dgm:prSet custT="1"/>
      <dgm:spPr/>
      <dgm:t>
        <a:bodyPr/>
        <a:lstStyle/>
        <a:p>
          <a:r>
            <a:rPr lang="en-US" sz="1200"/>
            <a:t>Untargeted facial recognition scraping with the intent to create or expand databases</a:t>
          </a:r>
        </a:p>
      </dgm:t>
    </dgm:pt>
    <dgm:pt modelId="{98F0939B-F196-457E-AF1F-66ADD0D128B6}" type="parTrans" cxnId="{9080A10A-80E5-4168-B2A8-7046AA95B2B5}">
      <dgm:prSet/>
      <dgm:spPr/>
      <dgm:t>
        <a:bodyPr/>
        <a:lstStyle/>
        <a:p>
          <a:endParaRPr lang="en-US"/>
        </a:p>
      </dgm:t>
    </dgm:pt>
    <dgm:pt modelId="{F10C414B-7899-4797-A506-30368D8ED9EE}" type="sibTrans" cxnId="{9080A10A-80E5-4168-B2A8-7046AA95B2B5}">
      <dgm:prSet/>
      <dgm:spPr/>
      <dgm:t>
        <a:bodyPr/>
        <a:lstStyle/>
        <a:p>
          <a:endParaRPr lang="en-US"/>
        </a:p>
      </dgm:t>
    </dgm:pt>
    <dgm:pt modelId="{D941D126-49E7-40B0-B429-BC4A9B65E641}">
      <dgm:prSet/>
      <dgm:spPr>
        <a:noFill/>
        <a:ln>
          <a:solidFill>
            <a:schemeClr val="accent1">
              <a:alpha val="90000"/>
            </a:schemeClr>
          </a:solidFill>
        </a:ln>
      </dgm:spPr>
      <dgm:t>
        <a:bodyPr/>
        <a:lstStyle/>
        <a:p>
          <a:r>
            <a:rPr lang="en-US">
              <a:latin typeface="Aptos Display" panose="020F0302020204030204"/>
            </a:rPr>
            <a:t>Taking</a:t>
          </a:r>
          <a:r>
            <a:rPr lang="en-US"/>
            <a:t> publicly available images from the internet for identity verification</a:t>
          </a:r>
        </a:p>
      </dgm:t>
    </dgm:pt>
    <dgm:pt modelId="{2E40C199-B1F4-4BD9-B7F3-7360C5060951}" type="parTrans" cxnId="{F4B43A1B-3840-43E9-9D1E-219B0993FD22}">
      <dgm:prSet/>
      <dgm:spPr/>
      <dgm:t>
        <a:bodyPr/>
        <a:lstStyle/>
        <a:p>
          <a:endParaRPr lang="en-US"/>
        </a:p>
      </dgm:t>
    </dgm:pt>
    <dgm:pt modelId="{DE4CBD54-29D9-47D2-A54E-8147F18DEA39}" type="sibTrans" cxnId="{F4B43A1B-3840-43E9-9D1E-219B0993FD22}">
      <dgm:prSet/>
      <dgm:spPr/>
      <dgm:t>
        <a:bodyPr/>
        <a:lstStyle/>
        <a:p>
          <a:endParaRPr lang="en-US"/>
        </a:p>
      </dgm:t>
    </dgm:pt>
    <dgm:pt modelId="{51DCF9BE-39FA-4FC6-BC01-9E14843E3AFD}">
      <dgm:prSet custT="1"/>
      <dgm:spPr/>
      <dgm:t>
        <a:bodyPr/>
        <a:lstStyle/>
        <a:p>
          <a:r>
            <a:rPr lang="en-US" sz="1200"/>
            <a:t>Real-time and remote biometric identification systems used in public spaces, with limited exceptions when the risk of harm is outweighed by the benefit</a:t>
          </a:r>
        </a:p>
      </dgm:t>
    </dgm:pt>
    <dgm:pt modelId="{384EC051-9CAA-4FE1-83F6-7410960DEB3F}" type="parTrans" cxnId="{8A65E351-E991-4A73-A181-0C6317FD909E}">
      <dgm:prSet/>
      <dgm:spPr/>
      <dgm:t>
        <a:bodyPr/>
        <a:lstStyle/>
        <a:p>
          <a:endParaRPr lang="en-US"/>
        </a:p>
      </dgm:t>
    </dgm:pt>
    <dgm:pt modelId="{24325AF7-786C-4AA7-A0AF-81414E6A6C4A}" type="sibTrans" cxnId="{8A65E351-E991-4A73-A181-0C6317FD909E}">
      <dgm:prSet/>
      <dgm:spPr/>
      <dgm:t>
        <a:bodyPr/>
        <a:lstStyle/>
        <a:p>
          <a:endParaRPr lang="en-US"/>
        </a:p>
      </dgm:t>
    </dgm:pt>
    <dgm:pt modelId="{C6BFF9A4-F097-4FA6-8AFC-2DDC049709C6}">
      <dgm:prSet/>
      <dgm:spPr>
        <a:noFill/>
        <a:ln>
          <a:solidFill>
            <a:schemeClr val="accent1">
              <a:alpha val="90000"/>
            </a:schemeClr>
          </a:solidFill>
        </a:ln>
      </dgm:spPr>
      <dgm:t>
        <a:bodyPr/>
        <a:lstStyle/>
        <a:p>
          <a:r>
            <a:rPr lang="en-CA">
              <a:latin typeface="Aptos Display" panose="020F0302020204030204"/>
            </a:rPr>
            <a:t>Using</a:t>
          </a:r>
          <a:r>
            <a:rPr lang="en-CA"/>
            <a:t> real-time facial recognition to identify individuals that are subject to a regulatory fine.</a:t>
          </a:r>
          <a:endParaRPr lang="en-US"/>
        </a:p>
      </dgm:t>
    </dgm:pt>
    <dgm:pt modelId="{650497F7-27ED-455F-B886-EFEEAF477608}" type="parTrans" cxnId="{49F9D249-58AE-4638-A6BE-292A6AA614BF}">
      <dgm:prSet/>
      <dgm:spPr/>
      <dgm:t>
        <a:bodyPr/>
        <a:lstStyle/>
        <a:p>
          <a:endParaRPr lang="en-US"/>
        </a:p>
      </dgm:t>
    </dgm:pt>
    <dgm:pt modelId="{17905372-9237-46BC-9437-9C78C3E90FA4}" type="sibTrans" cxnId="{49F9D249-58AE-4638-A6BE-292A6AA614BF}">
      <dgm:prSet/>
      <dgm:spPr/>
      <dgm:t>
        <a:bodyPr/>
        <a:lstStyle/>
        <a:p>
          <a:endParaRPr lang="en-US"/>
        </a:p>
      </dgm:t>
    </dgm:pt>
    <dgm:pt modelId="{EC6365C1-BD37-487F-BD7C-67B714D10DAA}">
      <dgm:prSet custT="1"/>
      <dgm:spPr/>
      <dgm:t>
        <a:bodyPr/>
        <a:lstStyle/>
        <a:p>
          <a:r>
            <a:rPr lang="en-CA" sz="1200"/>
            <a:t>Emotion recognition</a:t>
          </a:r>
          <a:endParaRPr lang="en-US" sz="1200"/>
        </a:p>
      </dgm:t>
    </dgm:pt>
    <dgm:pt modelId="{693C0293-A9ED-4099-83B6-6DBE9E6D5D84}" type="parTrans" cxnId="{06A6CC44-4773-45B4-8277-626E08AFA02C}">
      <dgm:prSet/>
      <dgm:spPr/>
      <dgm:t>
        <a:bodyPr/>
        <a:lstStyle/>
        <a:p>
          <a:endParaRPr lang="en-US"/>
        </a:p>
      </dgm:t>
    </dgm:pt>
    <dgm:pt modelId="{BC5BD3E3-BE62-47C8-AD0A-6188C2A2C754}" type="sibTrans" cxnId="{06A6CC44-4773-45B4-8277-626E08AFA02C}">
      <dgm:prSet/>
      <dgm:spPr/>
      <dgm:t>
        <a:bodyPr/>
        <a:lstStyle/>
        <a:p>
          <a:endParaRPr lang="en-US"/>
        </a:p>
      </dgm:t>
    </dgm:pt>
    <dgm:pt modelId="{D8BFBFF9-04CC-4F4F-B11D-4E76E256704C}">
      <dgm:prSet/>
      <dgm:spPr>
        <a:noFill/>
        <a:ln>
          <a:solidFill>
            <a:schemeClr val="accent1">
              <a:alpha val="90000"/>
            </a:schemeClr>
          </a:solidFill>
        </a:ln>
      </dgm:spPr>
      <dgm:t>
        <a:bodyPr/>
        <a:lstStyle/>
        <a:p>
          <a:pPr rtl="0"/>
          <a:r>
            <a:rPr lang="en-CA">
              <a:latin typeface="Aptos Display" panose="020F0302020204030204"/>
            </a:rPr>
            <a:t>Relying</a:t>
          </a:r>
          <a:r>
            <a:rPr lang="en-CA"/>
            <a:t> on AI to infer emotions with the goal of determining </a:t>
          </a:r>
          <a:r>
            <a:rPr lang="en-CA">
              <a:latin typeface="Aptos Display" panose="020F0302020204030204"/>
            </a:rPr>
            <a:t>risk, capabilities</a:t>
          </a:r>
          <a:r>
            <a:rPr lang="en-CA"/>
            <a:t> or skills</a:t>
          </a:r>
          <a:r>
            <a:rPr lang="en-CA">
              <a:latin typeface="Aptos Display" panose="020F0302020204030204"/>
            </a:rPr>
            <a:t> or to make a decision without human oversight</a:t>
          </a:r>
          <a:r>
            <a:rPr lang="en-CA"/>
            <a:t>.</a:t>
          </a:r>
          <a:endParaRPr lang="en-US"/>
        </a:p>
      </dgm:t>
    </dgm:pt>
    <dgm:pt modelId="{37F64D3F-67AC-4A3A-BC76-618B3627F29A}" type="parTrans" cxnId="{1AE5AAFD-A54A-46B5-98FC-2C4B14B593C6}">
      <dgm:prSet/>
      <dgm:spPr/>
      <dgm:t>
        <a:bodyPr/>
        <a:lstStyle/>
        <a:p>
          <a:endParaRPr lang="en-US"/>
        </a:p>
      </dgm:t>
    </dgm:pt>
    <dgm:pt modelId="{9789DD44-961E-419B-845E-E13664DAC5B7}" type="sibTrans" cxnId="{1AE5AAFD-A54A-46B5-98FC-2C4B14B593C6}">
      <dgm:prSet/>
      <dgm:spPr/>
      <dgm:t>
        <a:bodyPr/>
        <a:lstStyle/>
        <a:p>
          <a:endParaRPr lang="en-US"/>
        </a:p>
      </dgm:t>
    </dgm:pt>
    <dgm:pt modelId="{61B4A917-162D-419C-A1EA-A68E06824B13}">
      <dgm:prSet custT="1"/>
      <dgm:spPr/>
      <dgm:t>
        <a:bodyPr/>
        <a:lstStyle/>
        <a:p>
          <a:r>
            <a:rPr lang="en-US" sz="1200"/>
            <a:t>Determining the risk of a person or group committing an offence based solely on AI profiling or AI assessment of personality traits </a:t>
          </a:r>
        </a:p>
      </dgm:t>
    </dgm:pt>
    <dgm:pt modelId="{9071C270-64C4-4C53-A547-0679286C8B39}" type="parTrans" cxnId="{DBAEE216-EC67-4A2F-BEDB-5024A3EEC766}">
      <dgm:prSet/>
      <dgm:spPr/>
      <dgm:t>
        <a:bodyPr/>
        <a:lstStyle/>
        <a:p>
          <a:endParaRPr lang="en-US"/>
        </a:p>
      </dgm:t>
    </dgm:pt>
    <dgm:pt modelId="{F9F866BE-7240-4981-84D9-99A00336C5DD}" type="sibTrans" cxnId="{DBAEE216-EC67-4A2F-BEDB-5024A3EEC766}">
      <dgm:prSet/>
      <dgm:spPr/>
      <dgm:t>
        <a:bodyPr/>
        <a:lstStyle/>
        <a:p>
          <a:endParaRPr lang="en-US"/>
        </a:p>
      </dgm:t>
    </dgm:pt>
    <dgm:pt modelId="{B0CA2A26-CD9A-4C36-9B4E-B58BBBC4785D}">
      <dgm:prSet/>
      <dgm:spPr>
        <a:noFill/>
        <a:ln>
          <a:solidFill>
            <a:schemeClr val="accent1">
              <a:alpha val="90000"/>
            </a:schemeClr>
          </a:solidFill>
        </a:ln>
      </dgm:spPr>
      <dgm:t>
        <a:bodyPr/>
        <a:lstStyle/>
        <a:p>
          <a:r>
            <a:rPr lang="en-CA">
              <a:latin typeface="Aptos Display" panose="020F0302020204030204"/>
            </a:rPr>
            <a:t>Relying</a:t>
          </a:r>
          <a:r>
            <a:rPr lang="en-CA"/>
            <a:t> on the use of predictive policing techniques to forecast criminal activity.</a:t>
          </a:r>
          <a:endParaRPr lang="en-US"/>
        </a:p>
      </dgm:t>
    </dgm:pt>
    <dgm:pt modelId="{B491BB3C-FCEC-42BF-9FF8-58A496B42DEF}" type="parTrans" cxnId="{468AFF2A-D2AF-44BF-A4C2-3745A9600A2D}">
      <dgm:prSet/>
      <dgm:spPr/>
      <dgm:t>
        <a:bodyPr/>
        <a:lstStyle/>
        <a:p>
          <a:endParaRPr lang="en-US"/>
        </a:p>
      </dgm:t>
    </dgm:pt>
    <dgm:pt modelId="{211901EC-500E-4C00-9A3A-C42C72F86865}" type="sibTrans" cxnId="{468AFF2A-D2AF-44BF-A4C2-3745A9600A2D}">
      <dgm:prSet/>
      <dgm:spPr/>
      <dgm:t>
        <a:bodyPr/>
        <a:lstStyle/>
        <a:p>
          <a:endParaRPr lang="en-US"/>
        </a:p>
      </dgm:t>
    </dgm:pt>
    <dgm:pt modelId="{54392467-50D7-4E5D-89F8-DE29BEA2E75A}">
      <dgm:prSet custT="1"/>
      <dgm:spPr>
        <a:noFill/>
      </dgm:spPr>
      <dgm:t>
        <a:bodyPr/>
        <a:lstStyle/>
        <a:p>
          <a:r>
            <a:rPr lang="en-US" sz="1800" b="1">
              <a:solidFill>
                <a:schemeClr val="tx1"/>
              </a:solidFill>
            </a:rPr>
            <a:t>Unacceptable use</a:t>
          </a:r>
        </a:p>
      </dgm:t>
    </dgm:pt>
    <dgm:pt modelId="{D3F1FFE4-CF88-42DE-A333-263A9E9B23E5}" type="parTrans" cxnId="{73D9F4E2-E947-4A88-A169-1C215E6C850B}">
      <dgm:prSet/>
      <dgm:spPr/>
      <dgm:t>
        <a:bodyPr/>
        <a:lstStyle/>
        <a:p>
          <a:endParaRPr lang="en-CA"/>
        </a:p>
      </dgm:t>
    </dgm:pt>
    <dgm:pt modelId="{655198BF-53BF-47C4-B1D9-E5AA98B0D8FC}" type="sibTrans" cxnId="{73D9F4E2-E947-4A88-A169-1C215E6C850B}">
      <dgm:prSet/>
      <dgm:spPr/>
      <dgm:t>
        <a:bodyPr/>
        <a:lstStyle/>
        <a:p>
          <a:endParaRPr lang="en-CA"/>
        </a:p>
      </dgm:t>
    </dgm:pt>
    <dgm:pt modelId="{EC73A61B-8A0C-4C18-9FBC-0B158ED11A54}">
      <dgm:prSet custT="1"/>
      <dgm:spPr>
        <a:noFill/>
        <a:ln>
          <a:noFill/>
        </a:ln>
      </dgm:spPr>
      <dgm:t>
        <a:bodyPr/>
        <a:lstStyle/>
        <a:p>
          <a:pPr algn="ctr">
            <a:buNone/>
          </a:pPr>
          <a:r>
            <a:rPr lang="en-US" sz="1800" b="1">
              <a:solidFill>
                <a:schemeClr val="tx1"/>
              </a:solidFill>
            </a:rPr>
            <a:t>Example of unacceptable use case</a:t>
          </a:r>
        </a:p>
      </dgm:t>
    </dgm:pt>
    <dgm:pt modelId="{5B15A450-B8A2-4433-97C6-49D224C03D5F}" type="parTrans" cxnId="{33C5382B-BB53-4E40-B27C-82934C1D8B18}">
      <dgm:prSet/>
      <dgm:spPr/>
      <dgm:t>
        <a:bodyPr/>
        <a:lstStyle/>
        <a:p>
          <a:endParaRPr lang="en-CA"/>
        </a:p>
      </dgm:t>
    </dgm:pt>
    <dgm:pt modelId="{EEEFB259-6A0A-4DA1-9428-170A2EDBBBE8}" type="sibTrans" cxnId="{33C5382B-BB53-4E40-B27C-82934C1D8B18}">
      <dgm:prSet/>
      <dgm:spPr/>
      <dgm:t>
        <a:bodyPr/>
        <a:lstStyle/>
        <a:p>
          <a:endParaRPr lang="en-CA"/>
        </a:p>
      </dgm:t>
    </dgm:pt>
    <dgm:pt modelId="{A1B111B4-B0F3-4713-BFBE-A149FBF0A3BB}" type="pres">
      <dgm:prSet presAssocID="{3BFA69C7-D08B-45BE-895F-9B1095B899A5}" presName="Name0" presStyleCnt="0">
        <dgm:presLayoutVars>
          <dgm:dir/>
          <dgm:animLvl val="lvl"/>
          <dgm:resizeHandles val="exact"/>
        </dgm:presLayoutVars>
      </dgm:prSet>
      <dgm:spPr/>
    </dgm:pt>
    <dgm:pt modelId="{947BCAD6-3EDF-4858-B680-070A20FAD6C0}" type="pres">
      <dgm:prSet presAssocID="{54392467-50D7-4E5D-89F8-DE29BEA2E75A}" presName="linNode" presStyleCnt="0"/>
      <dgm:spPr/>
    </dgm:pt>
    <dgm:pt modelId="{93CA792E-4C3B-4ACB-B07F-92122EDD1B4D}" type="pres">
      <dgm:prSet presAssocID="{54392467-50D7-4E5D-89F8-DE29BEA2E75A}" presName="parentText" presStyleLbl="node1" presStyleIdx="0" presStyleCnt="8">
        <dgm:presLayoutVars>
          <dgm:chMax val="1"/>
          <dgm:bulletEnabled val="1"/>
        </dgm:presLayoutVars>
      </dgm:prSet>
      <dgm:spPr/>
    </dgm:pt>
    <dgm:pt modelId="{A30B0B0D-4725-43CF-929C-F964AAF1D1D9}" type="pres">
      <dgm:prSet presAssocID="{54392467-50D7-4E5D-89F8-DE29BEA2E75A}" presName="descendantText" presStyleLbl="alignAccFollowNode1" presStyleIdx="0" presStyleCnt="8">
        <dgm:presLayoutVars>
          <dgm:bulletEnabled val="1"/>
        </dgm:presLayoutVars>
      </dgm:prSet>
      <dgm:spPr/>
    </dgm:pt>
    <dgm:pt modelId="{CE07232E-9C1C-42D6-907F-A0DCBA7E9104}" type="pres">
      <dgm:prSet presAssocID="{655198BF-53BF-47C4-B1D9-E5AA98B0D8FC}" presName="sp" presStyleCnt="0"/>
      <dgm:spPr/>
    </dgm:pt>
    <dgm:pt modelId="{EC08482F-4BFE-4A29-978B-136F4E7B531B}" type="pres">
      <dgm:prSet presAssocID="{BEF09911-3585-4A77-BE4F-7B8977AAADA5}" presName="linNode" presStyleCnt="0"/>
      <dgm:spPr/>
    </dgm:pt>
    <dgm:pt modelId="{FFD4F423-AD1D-4DCD-87D4-D26430E9D893}" type="pres">
      <dgm:prSet presAssocID="{BEF09911-3585-4A77-BE4F-7B8977AAADA5}" presName="parentText" presStyleLbl="node1" presStyleIdx="1" presStyleCnt="8">
        <dgm:presLayoutVars>
          <dgm:chMax val="1"/>
          <dgm:bulletEnabled val="1"/>
        </dgm:presLayoutVars>
      </dgm:prSet>
      <dgm:spPr/>
    </dgm:pt>
    <dgm:pt modelId="{A1242558-8FD9-4300-ADFD-293C65978FC6}" type="pres">
      <dgm:prSet presAssocID="{BEF09911-3585-4A77-BE4F-7B8977AAADA5}" presName="descendantText" presStyleLbl="alignAccFollowNode1" presStyleIdx="1" presStyleCnt="8">
        <dgm:presLayoutVars>
          <dgm:bulletEnabled val="1"/>
        </dgm:presLayoutVars>
      </dgm:prSet>
      <dgm:spPr/>
    </dgm:pt>
    <dgm:pt modelId="{E5B8A4B9-C86F-451A-A53D-DD9A5B1B8EB6}" type="pres">
      <dgm:prSet presAssocID="{80C24D6F-1619-4C00-9688-4995FD148582}" presName="sp" presStyleCnt="0"/>
      <dgm:spPr/>
    </dgm:pt>
    <dgm:pt modelId="{890C2E23-229A-4849-985D-C7B4C4B340EA}" type="pres">
      <dgm:prSet presAssocID="{0FCB5BB4-B362-4C3C-B02D-63C61FF42E13}" presName="linNode" presStyleCnt="0"/>
      <dgm:spPr/>
    </dgm:pt>
    <dgm:pt modelId="{13EE1CAF-EA64-443D-8C9A-BDC14B04980E}" type="pres">
      <dgm:prSet presAssocID="{0FCB5BB4-B362-4C3C-B02D-63C61FF42E13}" presName="parentText" presStyleLbl="node1" presStyleIdx="2" presStyleCnt="8">
        <dgm:presLayoutVars>
          <dgm:chMax val="1"/>
          <dgm:bulletEnabled val="1"/>
        </dgm:presLayoutVars>
      </dgm:prSet>
      <dgm:spPr/>
    </dgm:pt>
    <dgm:pt modelId="{F26AE363-D4BB-4BE3-81D4-6F2390E38D07}" type="pres">
      <dgm:prSet presAssocID="{0FCB5BB4-B362-4C3C-B02D-63C61FF42E13}" presName="descendantText" presStyleLbl="alignAccFollowNode1" presStyleIdx="2" presStyleCnt="8">
        <dgm:presLayoutVars>
          <dgm:bulletEnabled val="1"/>
        </dgm:presLayoutVars>
      </dgm:prSet>
      <dgm:spPr/>
    </dgm:pt>
    <dgm:pt modelId="{EA1E1E12-D21A-4C92-8469-5E712E179EC4}" type="pres">
      <dgm:prSet presAssocID="{062E06BD-7381-4E39-B5D5-CC129B68C40D}" presName="sp" presStyleCnt="0"/>
      <dgm:spPr/>
    </dgm:pt>
    <dgm:pt modelId="{041053A7-B82A-4FCA-9178-F56C426D2E96}" type="pres">
      <dgm:prSet presAssocID="{7C62900D-E078-4700-9D35-5CABE9635D15}" presName="linNode" presStyleCnt="0"/>
      <dgm:spPr/>
    </dgm:pt>
    <dgm:pt modelId="{4AFB50AF-06F2-491E-ACCC-0440099A583E}" type="pres">
      <dgm:prSet presAssocID="{7C62900D-E078-4700-9D35-5CABE9635D15}" presName="parentText" presStyleLbl="node1" presStyleIdx="3" presStyleCnt="8">
        <dgm:presLayoutVars>
          <dgm:chMax val="1"/>
          <dgm:bulletEnabled val="1"/>
        </dgm:presLayoutVars>
      </dgm:prSet>
      <dgm:spPr/>
    </dgm:pt>
    <dgm:pt modelId="{6D37EA81-4C10-46C8-9210-EAD6A4888268}" type="pres">
      <dgm:prSet presAssocID="{7C62900D-E078-4700-9D35-5CABE9635D15}" presName="descendantText" presStyleLbl="alignAccFollowNode1" presStyleIdx="3" presStyleCnt="8">
        <dgm:presLayoutVars>
          <dgm:bulletEnabled val="1"/>
        </dgm:presLayoutVars>
      </dgm:prSet>
      <dgm:spPr/>
    </dgm:pt>
    <dgm:pt modelId="{67087095-6DAB-4BDD-815F-75BF63EC5716}" type="pres">
      <dgm:prSet presAssocID="{2E3C3B88-DA77-4ECB-8F85-3FED80CAD940}" presName="sp" presStyleCnt="0"/>
      <dgm:spPr/>
    </dgm:pt>
    <dgm:pt modelId="{5EC3CB36-6917-4D5F-9822-C370A5C2B2FB}" type="pres">
      <dgm:prSet presAssocID="{E77EF61E-78F7-4AE8-80B2-C957E1666471}" presName="linNode" presStyleCnt="0"/>
      <dgm:spPr/>
    </dgm:pt>
    <dgm:pt modelId="{ED1C073B-77E3-4F4E-A0EC-918545BDE2BE}" type="pres">
      <dgm:prSet presAssocID="{E77EF61E-78F7-4AE8-80B2-C957E1666471}" presName="parentText" presStyleLbl="node1" presStyleIdx="4" presStyleCnt="8">
        <dgm:presLayoutVars>
          <dgm:chMax val="1"/>
          <dgm:bulletEnabled val="1"/>
        </dgm:presLayoutVars>
      </dgm:prSet>
      <dgm:spPr/>
    </dgm:pt>
    <dgm:pt modelId="{C56C8BAE-F35F-46B6-931D-42BC30BC8788}" type="pres">
      <dgm:prSet presAssocID="{E77EF61E-78F7-4AE8-80B2-C957E1666471}" presName="descendantText" presStyleLbl="alignAccFollowNode1" presStyleIdx="4" presStyleCnt="8">
        <dgm:presLayoutVars>
          <dgm:bulletEnabled val="1"/>
        </dgm:presLayoutVars>
      </dgm:prSet>
      <dgm:spPr/>
    </dgm:pt>
    <dgm:pt modelId="{A1516EFB-8230-467F-B769-6AB37F8BD095}" type="pres">
      <dgm:prSet presAssocID="{F10C414B-7899-4797-A506-30368D8ED9EE}" presName="sp" presStyleCnt="0"/>
      <dgm:spPr/>
    </dgm:pt>
    <dgm:pt modelId="{BA33D492-6C96-4C1F-A838-FC06B84CDD72}" type="pres">
      <dgm:prSet presAssocID="{51DCF9BE-39FA-4FC6-BC01-9E14843E3AFD}" presName="linNode" presStyleCnt="0"/>
      <dgm:spPr/>
    </dgm:pt>
    <dgm:pt modelId="{F66AED57-3F6D-47ED-AD45-662C569CA1C7}" type="pres">
      <dgm:prSet presAssocID="{51DCF9BE-39FA-4FC6-BC01-9E14843E3AFD}" presName="parentText" presStyleLbl="node1" presStyleIdx="5" presStyleCnt="8">
        <dgm:presLayoutVars>
          <dgm:chMax val="1"/>
          <dgm:bulletEnabled val="1"/>
        </dgm:presLayoutVars>
      </dgm:prSet>
      <dgm:spPr/>
    </dgm:pt>
    <dgm:pt modelId="{FF072D19-5833-48A2-96EA-73607C258DEA}" type="pres">
      <dgm:prSet presAssocID="{51DCF9BE-39FA-4FC6-BC01-9E14843E3AFD}" presName="descendantText" presStyleLbl="alignAccFollowNode1" presStyleIdx="5" presStyleCnt="8">
        <dgm:presLayoutVars>
          <dgm:bulletEnabled val="1"/>
        </dgm:presLayoutVars>
      </dgm:prSet>
      <dgm:spPr/>
    </dgm:pt>
    <dgm:pt modelId="{71180012-EA21-42D0-8B1A-0EA12E2F7007}" type="pres">
      <dgm:prSet presAssocID="{24325AF7-786C-4AA7-A0AF-81414E6A6C4A}" presName="sp" presStyleCnt="0"/>
      <dgm:spPr/>
    </dgm:pt>
    <dgm:pt modelId="{AE7883AF-C84C-4B74-A6ED-57605D661821}" type="pres">
      <dgm:prSet presAssocID="{EC6365C1-BD37-487F-BD7C-67B714D10DAA}" presName="linNode" presStyleCnt="0"/>
      <dgm:spPr/>
    </dgm:pt>
    <dgm:pt modelId="{E18A7C1F-54EA-494A-86CF-2B2EBA712571}" type="pres">
      <dgm:prSet presAssocID="{EC6365C1-BD37-487F-BD7C-67B714D10DAA}" presName="parentText" presStyleLbl="node1" presStyleIdx="6" presStyleCnt="8">
        <dgm:presLayoutVars>
          <dgm:chMax val="1"/>
          <dgm:bulletEnabled val="1"/>
        </dgm:presLayoutVars>
      </dgm:prSet>
      <dgm:spPr/>
    </dgm:pt>
    <dgm:pt modelId="{B1486A58-498C-41FF-88B0-40D32FA15288}" type="pres">
      <dgm:prSet presAssocID="{EC6365C1-BD37-487F-BD7C-67B714D10DAA}" presName="descendantText" presStyleLbl="alignAccFollowNode1" presStyleIdx="6" presStyleCnt="8">
        <dgm:presLayoutVars>
          <dgm:bulletEnabled val="1"/>
        </dgm:presLayoutVars>
      </dgm:prSet>
      <dgm:spPr/>
    </dgm:pt>
    <dgm:pt modelId="{E1397FBD-2FA0-4CE5-B393-A9B0679B3B83}" type="pres">
      <dgm:prSet presAssocID="{BC5BD3E3-BE62-47C8-AD0A-6188C2A2C754}" presName="sp" presStyleCnt="0"/>
      <dgm:spPr/>
    </dgm:pt>
    <dgm:pt modelId="{162917DE-51C1-458B-B80A-1F2A16800DC5}" type="pres">
      <dgm:prSet presAssocID="{61B4A917-162D-419C-A1EA-A68E06824B13}" presName="linNode" presStyleCnt="0"/>
      <dgm:spPr/>
    </dgm:pt>
    <dgm:pt modelId="{74417B07-2CF5-4507-A8AE-050C583D253B}" type="pres">
      <dgm:prSet presAssocID="{61B4A917-162D-419C-A1EA-A68E06824B13}" presName="parentText" presStyleLbl="node1" presStyleIdx="7" presStyleCnt="8">
        <dgm:presLayoutVars>
          <dgm:chMax val="1"/>
          <dgm:bulletEnabled val="1"/>
        </dgm:presLayoutVars>
      </dgm:prSet>
      <dgm:spPr/>
    </dgm:pt>
    <dgm:pt modelId="{AC10A1E6-FFD5-4DBC-A2CA-96F39252EC73}" type="pres">
      <dgm:prSet presAssocID="{61B4A917-162D-419C-A1EA-A68E06824B13}" presName="descendantText" presStyleLbl="alignAccFollowNode1" presStyleIdx="7" presStyleCnt="8">
        <dgm:presLayoutVars>
          <dgm:bulletEnabled val="1"/>
        </dgm:presLayoutVars>
      </dgm:prSet>
      <dgm:spPr/>
    </dgm:pt>
  </dgm:ptLst>
  <dgm:cxnLst>
    <dgm:cxn modelId="{D2A33901-0A34-408C-BD62-D8273164B629}" type="presOf" srcId="{0FCB5BB4-B362-4C3C-B02D-63C61FF42E13}" destId="{13EE1CAF-EA64-443D-8C9A-BDC14B04980E}" srcOrd="0" destOrd="0" presId="urn:microsoft.com/office/officeart/2005/8/layout/vList5"/>
    <dgm:cxn modelId="{9080A10A-80E5-4168-B2A8-7046AA95B2B5}" srcId="{3BFA69C7-D08B-45BE-895F-9B1095B899A5}" destId="{E77EF61E-78F7-4AE8-80B2-C957E1666471}" srcOrd="4" destOrd="0" parTransId="{98F0939B-F196-457E-AF1F-66ADD0D128B6}" sibTransId="{F10C414B-7899-4797-A506-30368D8ED9EE}"/>
    <dgm:cxn modelId="{9D9CA015-7126-4173-A8E1-32AE8B47BBD3}" type="presOf" srcId="{EC6365C1-BD37-487F-BD7C-67B714D10DAA}" destId="{E18A7C1F-54EA-494A-86CF-2B2EBA712571}" srcOrd="0" destOrd="0" presId="urn:microsoft.com/office/officeart/2005/8/layout/vList5"/>
    <dgm:cxn modelId="{6CD1C216-0351-4203-A225-D6418DF71A11}" type="presOf" srcId="{D8BFBFF9-04CC-4F4F-B11D-4E76E256704C}" destId="{B1486A58-498C-41FF-88B0-40D32FA15288}" srcOrd="0" destOrd="0" presId="urn:microsoft.com/office/officeart/2005/8/layout/vList5"/>
    <dgm:cxn modelId="{DBAEE216-EC67-4A2F-BEDB-5024A3EEC766}" srcId="{3BFA69C7-D08B-45BE-895F-9B1095B899A5}" destId="{61B4A917-162D-419C-A1EA-A68E06824B13}" srcOrd="7" destOrd="0" parTransId="{9071C270-64C4-4C53-A547-0679286C8B39}" sibTransId="{F9F866BE-7240-4981-84D9-99A00336C5DD}"/>
    <dgm:cxn modelId="{F4B43A1B-3840-43E9-9D1E-219B0993FD22}" srcId="{E77EF61E-78F7-4AE8-80B2-C957E1666471}" destId="{D941D126-49E7-40B0-B429-BC4A9B65E641}" srcOrd="0" destOrd="0" parTransId="{2E40C199-B1F4-4BD9-B7F3-7360C5060951}" sibTransId="{DE4CBD54-29D9-47D2-A54E-8147F18DEA39}"/>
    <dgm:cxn modelId="{D7165A21-4EF0-4124-AB57-AB0D10E77B6A}" type="presOf" srcId="{BEF09911-3585-4A77-BE4F-7B8977AAADA5}" destId="{FFD4F423-AD1D-4DCD-87D4-D26430E9D893}" srcOrd="0" destOrd="0" presId="urn:microsoft.com/office/officeart/2005/8/layout/vList5"/>
    <dgm:cxn modelId="{468AFF2A-D2AF-44BF-A4C2-3745A9600A2D}" srcId="{61B4A917-162D-419C-A1EA-A68E06824B13}" destId="{B0CA2A26-CD9A-4C36-9B4E-B58BBBC4785D}" srcOrd="0" destOrd="0" parTransId="{B491BB3C-FCEC-42BF-9FF8-58A496B42DEF}" sibTransId="{211901EC-500E-4C00-9A3A-C42C72F86865}"/>
    <dgm:cxn modelId="{33C5382B-BB53-4E40-B27C-82934C1D8B18}" srcId="{54392467-50D7-4E5D-89F8-DE29BEA2E75A}" destId="{EC73A61B-8A0C-4C18-9FBC-0B158ED11A54}" srcOrd="0" destOrd="0" parTransId="{5B15A450-B8A2-4433-97C6-49D224C03D5F}" sibTransId="{EEEFB259-6A0A-4DA1-9428-170A2EDBBBE8}"/>
    <dgm:cxn modelId="{5588892E-DA54-4ADF-945E-730E329D8064}" srcId="{0FCB5BB4-B362-4C3C-B02D-63C61FF42E13}" destId="{B38B1D97-BDE4-427D-9377-562A417E89CC}" srcOrd="0" destOrd="0" parTransId="{3939CB43-DC4D-447E-B6AC-154742C2531B}" sibTransId="{06AD615A-B24D-4F01-91E2-55EC33DE69AE}"/>
    <dgm:cxn modelId="{06A6CC44-4773-45B4-8277-626E08AFA02C}" srcId="{3BFA69C7-D08B-45BE-895F-9B1095B899A5}" destId="{EC6365C1-BD37-487F-BD7C-67B714D10DAA}" srcOrd="6" destOrd="0" parTransId="{693C0293-A9ED-4099-83B6-6DBE9E6D5D84}" sibTransId="{BC5BD3E3-BE62-47C8-AD0A-6188C2A2C754}"/>
    <dgm:cxn modelId="{7B2F7047-EACE-40A2-8367-40269195F705}" type="presOf" srcId="{C6BFF9A4-F097-4FA6-8AFC-2DDC049709C6}" destId="{FF072D19-5833-48A2-96EA-73607C258DEA}" srcOrd="0" destOrd="0" presId="urn:microsoft.com/office/officeart/2005/8/layout/vList5"/>
    <dgm:cxn modelId="{5EEA2B48-D269-4CE5-9BD7-D1C8ED96C7F6}" type="presOf" srcId="{EC73A61B-8A0C-4C18-9FBC-0B158ED11A54}" destId="{A30B0B0D-4725-43CF-929C-F964AAF1D1D9}" srcOrd="0" destOrd="0" presId="urn:microsoft.com/office/officeart/2005/8/layout/vList5"/>
    <dgm:cxn modelId="{49F9D249-58AE-4638-A6BE-292A6AA614BF}" srcId="{51DCF9BE-39FA-4FC6-BC01-9E14843E3AFD}" destId="{C6BFF9A4-F097-4FA6-8AFC-2DDC049709C6}" srcOrd="0" destOrd="0" parTransId="{650497F7-27ED-455F-B886-EFEEAF477608}" sibTransId="{17905372-9237-46BC-9437-9C78C3E90FA4}"/>
    <dgm:cxn modelId="{085CDD70-469C-4390-97CE-744623A3CD4B}" srcId="{3BFA69C7-D08B-45BE-895F-9B1095B899A5}" destId="{BEF09911-3585-4A77-BE4F-7B8977AAADA5}" srcOrd="1" destOrd="0" parTransId="{33A75C12-09D3-4901-A8DE-7F0C6D3C7283}" sibTransId="{80C24D6F-1619-4C00-9688-4995FD148582}"/>
    <dgm:cxn modelId="{8A65E351-E991-4A73-A181-0C6317FD909E}" srcId="{3BFA69C7-D08B-45BE-895F-9B1095B899A5}" destId="{51DCF9BE-39FA-4FC6-BC01-9E14843E3AFD}" srcOrd="5" destOrd="0" parTransId="{384EC051-9CAA-4FE1-83F6-7410960DEB3F}" sibTransId="{24325AF7-786C-4AA7-A0AF-81414E6A6C4A}"/>
    <dgm:cxn modelId="{C77A2573-B21E-4F41-A8CD-0FB5F4B5D138}" srcId="{7C62900D-E078-4700-9D35-5CABE9635D15}" destId="{C4E1EEA6-32A4-40CD-BF89-F1D8A63140B6}" srcOrd="0" destOrd="0" parTransId="{5747F8A9-D2F9-4FC5-833E-589F24AB779C}" sibTransId="{7FB0F5E9-9860-43D4-99BD-CBB428F87245}"/>
    <dgm:cxn modelId="{634EED74-8C04-44C8-B241-6673D24B237F}" type="presOf" srcId="{51DCF9BE-39FA-4FC6-BC01-9E14843E3AFD}" destId="{F66AED57-3F6D-47ED-AD45-662C569CA1C7}" srcOrd="0" destOrd="0" presId="urn:microsoft.com/office/officeart/2005/8/layout/vList5"/>
    <dgm:cxn modelId="{78F9DE75-D1D9-4775-98B4-E25106A0D534}" type="presOf" srcId="{61B4A917-162D-419C-A1EA-A68E06824B13}" destId="{74417B07-2CF5-4507-A8AE-050C583D253B}" srcOrd="0" destOrd="0" presId="urn:microsoft.com/office/officeart/2005/8/layout/vList5"/>
    <dgm:cxn modelId="{412E187F-131D-44F9-A146-F481B9BE6F19}" type="presOf" srcId="{E77EF61E-78F7-4AE8-80B2-C957E1666471}" destId="{ED1C073B-77E3-4F4E-A0EC-918545BDE2BE}" srcOrd="0" destOrd="0" presId="urn:microsoft.com/office/officeart/2005/8/layout/vList5"/>
    <dgm:cxn modelId="{BB0A119A-AEEA-459A-B9D7-8287B75A8B14}" srcId="{BEF09911-3585-4A77-BE4F-7B8977AAADA5}" destId="{8440038E-B54E-4CD7-A92D-CBB06E510192}" srcOrd="0" destOrd="0" parTransId="{A4FBCB25-43D7-4BCB-8723-6DDADC14EA7E}" sibTransId="{43E2E4C8-B496-4F8F-B531-A683C06238EC}"/>
    <dgm:cxn modelId="{0F4320A5-4EDE-49F3-B130-78BBA7023914}" type="presOf" srcId="{54392467-50D7-4E5D-89F8-DE29BEA2E75A}" destId="{93CA792E-4C3B-4ACB-B07F-92122EDD1B4D}" srcOrd="0" destOrd="0" presId="urn:microsoft.com/office/officeart/2005/8/layout/vList5"/>
    <dgm:cxn modelId="{8FD19CAA-C9F6-464D-8E01-3E7BB969B048}" type="presOf" srcId="{B38B1D97-BDE4-427D-9377-562A417E89CC}" destId="{F26AE363-D4BB-4BE3-81D4-6F2390E38D07}" srcOrd="0" destOrd="0" presId="urn:microsoft.com/office/officeart/2005/8/layout/vList5"/>
    <dgm:cxn modelId="{3ADBDDB7-CB9C-45AB-B9F3-445A86825AD5}" type="presOf" srcId="{B0CA2A26-CD9A-4C36-9B4E-B58BBBC4785D}" destId="{AC10A1E6-FFD5-4DBC-A2CA-96F39252EC73}" srcOrd="0" destOrd="0" presId="urn:microsoft.com/office/officeart/2005/8/layout/vList5"/>
    <dgm:cxn modelId="{1CF981BB-6900-460E-B00F-E5D5662A72A9}" type="presOf" srcId="{D941D126-49E7-40B0-B429-BC4A9B65E641}" destId="{C56C8BAE-F35F-46B6-931D-42BC30BC8788}" srcOrd="0" destOrd="0" presId="urn:microsoft.com/office/officeart/2005/8/layout/vList5"/>
    <dgm:cxn modelId="{5E9F4ABC-8C45-4ED4-A4F5-E8739CFF5A48}" type="presOf" srcId="{C4E1EEA6-32A4-40CD-BF89-F1D8A63140B6}" destId="{6D37EA81-4C10-46C8-9210-EAD6A4888268}" srcOrd="0" destOrd="0" presId="urn:microsoft.com/office/officeart/2005/8/layout/vList5"/>
    <dgm:cxn modelId="{604026CA-9466-448C-BEED-BA39FA722312}" type="presOf" srcId="{7C62900D-E078-4700-9D35-5CABE9635D15}" destId="{4AFB50AF-06F2-491E-ACCC-0440099A583E}" srcOrd="0" destOrd="0" presId="urn:microsoft.com/office/officeart/2005/8/layout/vList5"/>
    <dgm:cxn modelId="{529F4AD3-167B-4B8D-8DE8-61F53664C7C9}" type="presOf" srcId="{8440038E-B54E-4CD7-A92D-CBB06E510192}" destId="{A1242558-8FD9-4300-ADFD-293C65978FC6}" srcOrd="0" destOrd="0" presId="urn:microsoft.com/office/officeart/2005/8/layout/vList5"/>
    <dgm:cxn modelId="{A77112D5-C2F6-4AAC-B540-9E656F982D51}" srcId="{3BFA69C7-D08B-45BE-895F-9B1095B899A5}" destId="{7C62900D-E078-4700-9D35-5CABE9635D15}" srcOrd="3" destOrd="0" parTransId="{1F24B3B1-BA5A-4FF6-9675-21EF44B2A5D0}" sibTransId="{2E3C3B88-DA77-4ECB-8F85-3FED80CAD940}"/>
    <dgm:cxn modelId="{4C024ED7-0B49-449A-8CBD-4928CCF8FC66}" srcId="{3BFA69C7-D08B-45BE-895F-9B1095B899A5}" destId="{0FCB5BB4-B362-4C3C-B02D-63C61FF42E13}" srcOrd="2" destOrd="0" parTransId="{CE0C4ECE-C7D5-4F31-8011-ABF723509AD7}" sibTransId="{062E06BD-7381-4E39-B5D5-CC129B68C40D}"/>
    <dgm:cxn modelId="{73D9F4E2-E947-4A88-A169-1C215E6C850B}" srcId="{3BFA69C7-D08B-45BE-895F-9B1095B899A5}" destId="{54392467-50D7-4E5D-89F8-DE29BEA2E75A}" srcOrd="0" destOrd="0" parTransId="{D3F1FFE4-CF88-42DE-A333-263A9E9B23E5}" sibTransId="{655198BF-53BF-47C4-B1D9-E5AA98B0D8FC}"/>
    <dgm:cxn modelId="{7EFDD7E8-C3DA-4499-AAE4-1C1036430387}" type="presOf" srcId="{3BFA69C7-D08B-45BE-895F-9B1095B899A5}" destId="{A1B111B4-B0F3-4713-BFBE-A149FBF0A3BB}" srcOrd="0" destOrd="0" presId="urn:microsoft.com/office/officeart/2005/8/layout/vList5"/>
    <dgm:cxn modelId="{1AE5AAFD-A54A-46B5-98FC-2C4B14B593C6}" srcId="{EC6365C1-BD37-487F-BD7C-67B714D10DAA}" destId="{D8BFBFF9-04CC-4F4F-B11D-4E76E256704C}" srcOrd="0" destOrd="0" parTransId="{37F64D3F-67AC-4A3A-BC76-618B3627F29A}" sibTransId="{9789DD44-961E-419B-845E-E13664DAC5B7}"/>
    <dgm:cxn modelId="{6E087841-1F8C-4CC2-937E-FFCE4C78901E}" type="presParOf" srcId="{A1B111B4-B0F3-4713-BFBE-A149FBF0A3BB}" destId="{947BCAD6-3EDF-4858-B680-070A20FAD6C0}" srcOrd="0" destOrd="0" presId="urn:microsoft.com/office/officeart/2005/8/layout/vList5"/>
    <dgm:cxn modelId="{065E0931-05D1-48A2-BB67-4DE2557C0C0C}" type="presParOf" srcId="{947BCAD6-3EDF-4858-B680-070A20FAD6C0}" destId="{93CA792E-4C3B-4ACB-B07F-92122EDD1B4D}" srcOrd="0" destOrd="0" presId="urn:microsoft.com/office/officeart/2005/8/layout/vList5"/>
    <dgm:cxn modelId="{31701F56-0899-4BF0-B105-1EB9F77F4773}" type="presParOf" srcId="{947BCAD6-3EDF-4858-B680-070A20FAD6C0}" destId="{A30B0B0D-4725-43CF-929C-F964AAF1D1D9}" srcOrd="1" destOrd="0" presId="urn:microsoft.com/office/officeart/2005/8/layout/vList5"/>
    <dgm:cxn modelId="{81914302-387E-422F-B0EC-20D7605EA92A}" type="presParOf" srcId="{A1B111B4-B0F3-4713-BFBE-A149FBF0A3BB}" destId="{CE07232E-9C1C-42D6-907F-A0DCBA7E9104}" srcOrd="1" destOrd="0" presId="urn:microsoft.com/office/officeart/2005/8/layout/vList5"/>
    <dgm:cxn modelId="{E076B6D2-8C9B-4DB1-8636-B28030801074}" type="presParOf" srcId="{A1B111B4-B0F3-4713-BFBE-A149FBF0A3BB}" destId="{EC08482F-4BFE-4A29-978B-136F4E7B531B}" srcOrd="2" destOrd="0" presId="urn:microsoft.com/office/officeart/2005/8/layout/vList5"/>
    <dgm:cxn modelId="{CFCC31E2-67A2-4732-A4E1-195BFEF7E7D4}" type="presParOf" srcId="{EC08482F-4BFE-4A29-978B-136F4E7B531B}" destId="{FFD4F423-AD1D-4DCD-87D4-D26430E9D893}" srcOrd="0" destOrd="0" presId="urn:microsoft.com/office/officeart/2005/8/layout/vList5"/>
    <dgm:cxn modelId="{08498326-061E-43CB-BA4B-B7D134C055F1}" type="presParOf" srcId="{EC08482F-4BFE-4A29-978B-136F4E7B531B}" destId="{A1242558-8FD9-4300-ADFD-293C65978FC6}" srcOrd="1" destOrd="0" presId="urn:microsoft.com/office/officeart/2005/8/layout/vList5"/>
    <dgm:cxn modelId="{C0B90159-BDED-4D98-B43A-A06B0AC0FD3A}" type="presParOf" srcId="{A1B111B4-B0F3-4713-BFBE-A149FBF0A3BB}" destId="{E5B8A4B9-C86F-451A-A53D-DD9A5B1B8EB6}" srcOrd="3" destOrd="0" presId="urn:microsoft.com/office/officeart/2005/8/layout/vList5"/>
    <dgm:cxn modelId="{FD78BB2A-B2B4-4239-9EEB-DEB8F2142443}" type="presParOf" srcId="{A1B111B4-B0F3-4713-BFBE-A149FBF0A3BB}" destId="{890C2E23-229A-4849-985D-C7B4C4B340EA}" srcOrd="4" destOrd="0" presId="urn:microsoft.com/office/officeart/2005/8/layout/vList5"/>
    <dgm:cxn modelId="{3C2BBAA4-05E3-4C90-A74C-491BC707161B}" type="presParOf" srcId="{890C2E23-229A-4849-985D-C7B4C4B340EA}" destId="{13EE1CAF-EA64-443D-8C9A-BDC14B04980E}" srcOrd="0" destOrd="0" presId="urn:microsoft.com/office/officeart/2005/8/layout/vList5"/>
    <dgm:cxn modelId="{10D0C3B2-8073-4A76-B2C7-4C1D1D465D04}" type="presParOf" srcId="{890C2E23-229A-4849-985D-C7B4C4B340EA}" destId="{F26AE363-D4BB-4BE3-81D4-6F2390E38D07}" srcOrd="1" destOrd="0" presId="urn:microsoft.com/office/officeart/2005/8/layout/vList5"/>
    <dgm:cxn modelId="{00CB8769-C11F-4B60-80A1-5060ECA1866C}" type="presParOf" srcId="{A1B111B4-B0F3-4713-BFBE-A149FBF0A3BB}" destId="{EA1E1E12-D21A-4C92-8469-5E712E179EC4}" srcOrd="5" destOrd="0" presId="urn:microsoft.com/office/officeart/2005/8/layout/vList5"/>
    <dgm:cxn modelId="{46D8764F-2529-4BC2-A53B-0D6AEA3B58B9}" type="presParOf" srcId="{A1B111B4-B0F3-4713-BFBE-A149FBF0A3BB}" destId="{041053A7-B82A-4FCA-9178-F56C426D2E96}" srcOrd="6" destOrd="0" presId="urn:microsoft.com/office/officeart/2005/8/layout/vList5"/>
    <dgm:cxn modelId="{EF61E59A-ED60-4513-8C73-C8298ED7A3DF}" type="presParOf" srcId="{041053A7-B82A-4FCA-9178-F56C426D2E96}" destId="{4AFB50AF-06F2-491E-ACCC-0440099A583E}" srcOrd="0" destOrd="0" presId="urn:microsoft.com/office/officeart/2005/8/layout/vList5"/>
    <dgm:cxn modelId="{AA48647A-51A3-4284-9102-66B93E5CC4AB}" type="presParOf" srcId="{041053A7-B82A-4FCA-9178-F56C426D2E96}" destId="{6D37EA81-4C10-46C8-9210-EAD6A4888268}" srcOrd="1" destOrd="0" presId="urn:microsoft.com/office/officeart/2005/8/layout/vList5"/>
    <dgm:cxn modelId="{6501320A-B045-46F0-A476-D5825D3226DE}" type="presParOf" srcId="{A1B111B4-B0F3-4713-BFBE-A149FBF0A3BB}" destId="{67087095-6DAB-4BDD-815F-75BF63EC5716}" srcOrd="7" destOrd="0" presId="urn:microsoft.com/office/officeart/2005/8/layout/vList5"/>
    <dgm:cxn modelId="{4FEF65CB-5AA8-49F7-81FB-115F4F6C60B5}" type="presParOf" srcId="{A1B111B4-B0F3-4713-BFBE-A149FBF0A3BB}" destId="{5EC3CB36-6917-4D5F-9822-C370A5C2B2FB}" srcOrd="8" destOrd="0" presId="urn:microsoft.com/office/officeart/2005/8/layout/vList5"/>
    <dgm:cxn modelId="{D323E5B2-01B9-480E-BCA0-968604B41FF0}" type="presParOf" srcId="{5EC3CB36-6917-4D5F-9822-C370A5C2B2FB}" destId="{ED1C073B-77E3-4F4E-A0EC-918545BDE2BE}" srcOrd="0" destOrd="0" presId="urn:microsoft.com/office/officeart/2005/8/layout/vList5"/>
    <dgm:cxn modelId="{0C96DE1B-DC6B-40D6-B12B-2EDBD651CFFB}" type="presParOf" srcId="{5EC3CB36-6917-4D5F-9822-C370A5C2B2FB}" destId="{C56C8BAE-F35F-46B6-931D-42BC30BC8788}" srcOrd="1" destOrd="0" presId="urn:microsoft.com/office/officeart/2005/8/layout/vList5"/>
    <dgm:cxn modelId="{93B8C942-01BD-432E-BAB4-BAF6EFDF0F58}" type="presParOf" srcId="{A1B111B4-B0F3-4713-BFBE-A149FBF0A3BB}" destId="{A1516EFB-8230-467F-B769-6AB37F8BD095}" srcOrd="9" destOrd="0" presId="urn:microsoft.com/office/officeart/2005/8/layout/vList5"/>
    <dgm:cxn modelId="{A4E097F3-BF96-46F7-A868-31CCF9091046}" type="presParOf" srcId="{A1B111B4-B0F3-4713-BFBE-A149FBF0A3BB}" destId="{BA33D492-6C96-4C1F-A838-FC06B84CDD72}" srcOrd="10" destOrd="0" presId="urn:microsoft.com/office/officeart/2005/8/layout/vList5"/>
    <dgm:cxn modelId="{162E5137-4330-4524-A127-2309D16BEF9E}" type="presParOf" srcId="{BA33D492-6C96-4C1F-A838-FC06B84CDD72}" destId="{F66AED57-3F6D-47ED-AD45-662C569CA1C7}" srcOrd="0" destOrd="0" presId="urn:microsoft.com/office/officeart/2005/8/layout/vList5"/>
    <dgm:cxn modelId="{3B05EB16-032B-41B6-8BB7-2BD89F2B8403}" type="presParOf" srcId="{BA33D492-6C96-4C1F-A838-FC06B84CDD72}" destId="{FF072D19-5833-48A2-96EA-73607C258DEA}" srcOrd="1" destOrd="0" presId="urn:microsoft.com/office/officeart/2005/8/layout/vList5"/>
    <dgm:cxn modelId="{2BC924BA-9F51-4ED3-8D2D-B17ABC853207}" type="presParOf" srcId="{A1B111B4-B0F3-4713-BFBE-A149FBF0A3BB}" destId="{71180012-EA21-42D0-8B1A-0EA12E2F7007}" srcOrd="11" destOrd="0" presId="urn:microsoft.com/office/officeart/2005/8/layout/vList5"/>
    <dgm:cxn modelId="{32B0E360-7D21-4C51-9BED-C8F492697AB6}" type="presParOf" srcId="{A1B111B4-B0F3-4713-BFBE-A149FBF0A3BB}" destId="{AE7883AF-C84C-4B74-A6ED-57605D661821}" srcOrd="12" destOrd="0" presId="urn:microsoft.com/office/officeart/2005/8/layout/vList5"/>
    <dgm:cxn modelId="{CEDC3342-B06F-461A-847D-F68881BA97A3}" type="presParOf" srcId="{AE7883AF-C84C-4B74-A6ED-57605D661821}" destId="{E18A7C1F-54EA-494A-86CF-2B2EBA712571}" srcOrd="0" destOrd="0" presId="urn:microsoft.com/office/officeart/2005/8/layout/vList5"/>
    <dgm:cxn modelId="{9A8BDCBD-24D9-4EAF-BA51-785C4742384E}" type="presParOf" srcId="{AE7883AF-C84C-4B74-A6ED-57605D661821}" destId="{B1486A58-498C-41FF-88B0-40D32FA15288}" srcOrd="1" destOrd="0" presId="urn:microsoft.com/office/officeart/2005/8/layout/vList5"/>
    <dgm:cxn modelId="{9D5E1350-7B1F-4BE6-B768-1EA6057AF6C9}" type="presParOf" srcId="{A1B111B4-B0F3-4713-BFBE-A149FBF0A3BB}" destId="{E1397FBD-2FA0-4CE5-B393-A9B0679B3B83}" srcOrd="13" destOrd="0" presId="urn:microsoft.com/office/officeart/2005/8/layout/vList5"/>
    <dgm:cxn modelId="{30B5D94B-E254-4C1B-A487-0079E0FFD5A3}" type="presParOf" srcId="{A1B111B4-B0F3-4713-BFBE-A149FBF0A3BB}" destId="{162917DE-51C1-458B-B80A-1F2A16800DC5}" srcOrd="14" destOrd="0" presId="urn:microsoft.com/office/officeart/2005/8/layout/vList5"/>
    <dgm:cxn modelId="{66A3477C-C239-4783-900B-9C8CD6293B8F}" type="presParOf" srcId="{162917DE-51C1-458B-B80A-1F2A16800DC5}" destId="{74417B07-2CF5-4507-A8AE-050C583D253B}" srcOrd="0" destOrd="0" presId="urn:microsoft.com/office/officeart/2005/8/layout/vList5"/>
    <dgm:cxn modelId="{292F87E9-E7AD-47E6-BB7B-142A300E8B2A}" type="presParOf" srcId="{162917DE-51C1-458B-B80A-1F2A16800DC5}" destId="{AC10A1E6-FFD5-4DBC-A2CA-96F39252EC7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0B0B0D-4725-43CF-929C-F964AAF1D1D9}">
      <dsp:nvSpPr>
        <dsp:cNvPr id="0" name=""/>
        <dsp:cNvSpPr/>
      </dsp:nvSpPr>
      <dsp:spPr>
        <a:xfrm rot="5400000">
          <a:off x="6943090" y="-3069347"/>
          <a:ext cx="507508" cy="6773500"/>
        </a:xfrm>
        <a:prstGeom prst="round2SameRect">
          <a:avLst/>
        </a:prstGeom>
        <a:noFill/>
        <a:ln w="1905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830" tIns="81915" rIns="163830" bIns="81915" numCol="1" spcCol="1270" anchor="ctr" anchorCtr="0">
          <a:noAutofit/>
        </a:bodyPr>
        <a:lstStyle/>
        <a:p>
          <a:pPr marL="171450" lvl="1" indent="-171450" algn="ctr" defTabSz="800100">
            <a:lnSpc>
              <a:spcPct val="90000"/>
            </a:lnSpc>
            <a:spcBef>
              <a:spcPct val="0"/>
            </a:spcBef>
            <a:spcAft>
              <a:spcPct val="15000"/>
            </a:spcAft>
            <a:buNone/>
          </a:pPr>
          <a:r>
            <a:rPr lang="en-US" sz="1800" b="1" kern="1200">
              <a:solidFill>
                <a:schemeClr val="tx1"/>
              </a:solidFill>
            </a:rPr>
            <a:t>Example of unacceptable use case</a:t>
          </a:r>
        </a:p>
      </dsp:txBody>
      <dsp:txXfrm rot="-5400000">
        <a:off x="3810094" y="88423"/>
        <a:ext cx="6748726" cy="457960"/>
      </dsp:txXfrm>
    </dsp:sp>
    <dsp:sp modelId="{93CA792E-4C3B-4ACB-B07F-92122EDD1B4D}">
      <dsp:nvSpPr>
        <dsp:cNvPr id="0" name=""/>
        <dsp:cNvSpPr/>
      </dsp:nvSpPr>
      <dsp:spPr>
        <a:xfrm>
          <a:off x="0" y="210"/>
          <a:ext cx="3810094" cy="634385"/>
        </a:xfrm>
        <a:prstGeom prst="roundRect">
          <a:avLst/>
        </a:prstGeom>
        <a:no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b="1" kern="1200">
              <a:solidFill>
                <a:schemeClr val="tx1"/>
              </a:solidFill>
            </a:rPr>
            <a:t>Unacceptable use</a:t>
          </a:r>
        </a:p>
      </dsp:txBody>
      <dsp:txXfrm>
        <a:off x="30968" y="31178"/>
        <a:ext cx="3748158" cy="572449"/>
      </dsp:txXfrm>
    </dsp:sp>
    <dsp:sp modelId="{A1242558-8FD9-4300-ADFD-293C65978FC6}">
      <dsp:nvSpPr>
        <dsp:cNvPr id="0" name=""/>
        <dsp:cNvSpPr/>
      </dsp:nvSpPr>
      <dsp:spPr>
        <a:xfrm rot="5400000">
          <a:off x="6943090" y="-2403242"/>
          <a:ext cx="507508" cy="6773500"/>
        </a:xfrm>
        <a:prstGeom prst="round2SameRect">
          <a:avLst/>
        </a:prstGeom>
        <a:noFill/>
        <a:ln w="19050" cap="flat" cmpd="sng" algn="ctr">
          <a:solidFill>
            <a:schemeClr val="accent1">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CA" sz="1400" kern="1200" dirty="0">
              <a:latin typeface="Aptos Display" panose="020F0302020204030204"/>
            </a:rPr>
            <a:t>Using</a:t>
          </a:r>
          <a:r>
            <a:rPr lang="en-CA" sz="1400" kern="1200" dirty="0"/>
            <a:t> deepfake technology that can spread misinformation, manipulate public opinion, and lead to increased polarization.</a:t>
          </a:r>
          <a:endParaRPr lang="en-US" sz="1400" kern="1200" dirty="0"/>
        </a:p>
      </dsp:txBody>
      <dsp:txXfrm rot="-5400000">
        <a:off x="3810094" y="754528"/>
        <a:ext cx="6748726" cy="457960"/>
      </dsp:txXfrm>
    </dsp:sp>
    <dsp:sp modelId="{FFD4F423-AD1D-4DCD-87D4-D26430E9D893}">
      <dsp:nvSpPr>
        <dsp:cNvPr id="0" name=""/>
        <dsp:cNvSpPr/>
      </dsp:nvSpPr>
      <dsp:spPr>
        <a:xfrm>
          <a:off x="0" y="666314"/>
          <a:ext cx="3810094" cy="63438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a:lnSpc>
              <a:spcPct val="90000"/>
            </a:lnSpc>
            <a:spcBef>
              <a:spcPct val="0"/>
            </a:spcBef>
            <a:spcAft>
              <a:spcPct val="35000"/>
            </a:spcAft>
            <a:buNone/>
          </a:pPr>
          <a:r>
            <a:rPr lang="en-US" sz="1200" kern="1200"/>
            <a:t>To manipulate or deceive in a way that alters </a:t>
          </a:r>
          <a:r>
            <a:rPr lang="en-US" sz="1200" kern="1200" err="1"/>
            <a:t>behaviour</a:t>
          </a:r>
          <a:r>
            <a:rPr lang="en-US" sz="1200" kern="1200"/>
            <a:t> resulting in harm or impacts to individual autonomy and fundamental freedoms</a:t>
          </a:r>
        </a:p>
      </dsp:txBody>
      <dsp:txXfrm>
        <a:off x="30968" y="697282"/>
        <a:ext cx="3748158" cy="572449"/>
      </dsp:txXfrm>
    </dsp:sp>
    <dsp:sp modelId="{F26AE363-D4BB-4BE3-81D4-6F2390E38D07}">
      <dsp:nvSpPr>
        <dsp:cNvPr id="0" name=""/>
        <dsp:cNvSpPr/>
      </dsp:nvSpPr>
      <dsp:spPr>
        <a:xfrm rot="5400000">
          <a:off x="6943090" y="-1737138"/>
          <a:ext cx="507508" cy="6773500"/>
        </a:xfrm>
        <a:prstGeom prst="round2SameRect">
          <a:avLst/>
        </a:prstGeom>
        <a:noFill/>
        <a:ln w="19050" cap="flat" cmpd="sng" algn="ctr">
          <a:solidFill>
            <a:schemeClr val="accent1">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577850">
            <a:lnSpc>
              <a:spcPct val="90000"/>
            </a:lnSpc>
            <a:spcBef>
              <a:spcPct val="0"/>
            </a:spcBef>
            <a:spcAft>
              <a:spcPct val="15000"/>
            </a:spcAft>
            <a:buChar char="•"/>
          </a:pPr>
          <a:r>
            <a:rPr lang="en-CA" sz="1300" kern="1200" dirty="0">
              <a:latin typeface="Aptos Display" panose="020F0302020204030204"/>
            </a:rPr>
            <a:t>Collecting</a:t>
          </a:r>
          <a:r>
            <a:rPr lang="en-CA" sz="1300" kern="1200" dirty="0"/>
            <a:t> </a:t>
          </a:r>
          <a:r>
            <a:rPr lang="en-CA" sz="1400" kern="1200" dirty="0">
              <a:solidFill>
                <a:prstClr val="black">
                  <a:hueOff val="0"/>
                  <a:satOff val="0"/>
                  <a:lumOff val="0"/>
                  <a:alphaOff val="0"/>
                </a:prstClr>
              </a:solidFill>
              <a:latin typeface="Aptos" panose="020B0004020202020204"/>
              <a:ea typeface="+mn-ea"/>
              <a:cs typeface="+mn-cs"/>
            </a:rPr>
            <a:t>social behaviour and inferred, predicted or observed personal </a:t>
          </a:r>
          <a:r>
            <a:rPr lang="en-CA" sz="1300" kern="1200" dirty="0">
              <a:solidFill>
                <a:prstClr val="black">
                  <a:hueOff val="0"/>
                  <a:satOff val="0"/>
                  <a:lumOff val="0"/>
                  <a:alphaOff val="0"/>
                </a:prstClr>
              </a:solidFill>
              <a:latin typeface="Aptos" panose="020B0004020202020204"/>
              <a:ea typeface="+mn-ea"/>
              <a:cs typeface="+mn-cs"/>
            </a:rPr>
            <a:t>characteristics over time to create a score that impacts individuals’ and groups’ ability </a:t>
          </a:r>
          <a:r>
            <a:rPr lang="en-CA" sz="1300" kern="1200" dirty="0"/>
            <a:t>to function in society. </a:t>
          </a:r>
          <a:endParaRPr lang="en-US" sz="1300" kern="1200" dirty="0"/>
        </a:p>
      </dsp:txBody>
      <dsp:txXfrm rot="-5400000">
        <a:off x="3810094" y="1420632"/>
        <a:ext cx="6748726" cy="457960"/>
      </dsp:txXfrm>
    </dsp:sp>
    <dsp:sp modelId="{13EE1CAF-EA64-443D-8C9A-BDC14B04980E}">
      <dsp:nvSpPr>
        <dsp:cNvPr id="0" name=""/>
        <dsp:cNvSpPr/>
      </dsp:nvSpPr>
      <dsp:spPr>
        <a:xfrm>
          <a:off x="0" y="1332419"/>
          <a:ext cx="3810094" cy="63438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a:lnSpc>
              <a:spcPct val="90000"/>
            </a:lnSpc>
            <a:spcBef>
              <a:spcPct val="0"/>
            </a:spcBef>
            <a:spcAft>
              <a:spcPct val="35000"/>
            </a:spcAft>
            <a:buNone/>
          </a:pPr>
          <a:r>
            <a:rPr lang="en-US" sz="1200" kern="1200"/>
            <a:t>To score or classify people in a way that leads to unjustified censorship or surveillance or that impacts freedom of expression, privacy, and autonomy</a:t>
          </a:r>
        </a:p>
      </dsp:txBody>
      <dsp:txXfrm>
        <a:off x="30968" y="1363387"/>
        <a:ext cx="3748158" cy="572449"/>
      </dsp:txXfrm>
    </dsp:sp>
    <dsp:sp modelId="{6D37EA81-4C10-46C8-9210-EAD6A4888268}">
      <dsp:nvSpPr>
        <dsp:cNvPr id="0" name=""/>
        <dsp:cNvSpPr/>
      </dsp:nvSpPr>
      <dsp:spPr>
        <a:xfrm rot="5400000">
          <a:off x="6943090" y="-1071033"/>
          <a:ext cx="507508" cy="6773500"/>
        </a:xfrm>
        <a:prstGeom prst="round2SameRect">
          <a:avLst/>
        </a:prstGeom>
        <a:noFill/>
        <a:ln w="19050" cap="flat" cmpd="sng" algn="ctr">
          <a:solidFill>
            <a:schemeClr val="accent1">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CA" sz="1400" kern="1200" dirty="0">
              <a:latin typeface="Aptos Display" panose="020F0302020204030204"/>
            </a:rPr>
            <a:t>Using</a:t>
          </a:r>
          <a:r>
            <a:rPr lang="en-CA" sz="1400" kern="1200" dirty="0"/>
            <a:t> physical characteristics such as hair and eye colour to infer a person’s ethnicity.</a:t>
          </a:r>
          <a:endParaRPr lang="en-US" sz="1400" kern="1200" dirty="0"/>
        </a:p>
      </dsp:txBody>
      <dsp:txXfrm rot="-5400000">
        <a:off x="3810094" y="2086737"/>
        <a:ext cx="6748726" cy="457960"/>
      </dsp:txXfrm>
    </dsp:sp>
    <dsp:sp modelId="{4AFB50AF-06F2-491E-ACCC-0440099A583E}">
      <dsp:nvSpPr>
        <dsp:cNvPr id="0" name=""/>
        <dsp:cNvSpPr/>
      </dsp:nvSpPr>
      <dsp:spPr>
        <a:xfrm>
          <a:off x="0" y="1998524"/>
          <a:ext cx="3810094" cy="63438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a:lnSpc>
              <a:spcPct val="90000"/>
            </a:lnSpc>
            <a:spcBef>
              <a:spcPct val="0"/>
            </a:spcBef>
            <a:spcAft>
              <a:spcPct val="35000"/>
            </a:spcAft>
            <a:buNone/>
          </a:pPr>
          <a:r>
            <a:rPr lang="en-US" sz="1200" kern="1200"/>
            <a:t>Biometric categorization to infer personal information about individuals such as their race, political affiliation, religion, sexual orientation, gender identify and expression, and disability status</a:t>
          </a:r>
        </a:p>
      </dsp:txBody>
      <dsp:txXfrm>
        <a:off x="30968" y="2029492"/>
        <a:ext cx="3748158" cy="572449"/>
      </dsp:txXfrm>
    </dsp:sp>
    <dsp:sp modelId="{C56C8BAE-F35F-46B6-931D-42BC30BC8788}">
      <dsp:nvSpPr>
        <dsp:cNvPr id="0" name=""/>
        <dsp:cNvSpPr/>
      </dsp:nvSpPr>
      <dsp:spPr>
        <a:xfrm rot="5400000">
          <a:off x="6943090" y="-404928"/>
          <a:ext cx="507508" cy="6773500"/>
        </a:xfrm>
        <a:prstGeom prst="round2SameRect">
          <a:avLst/>
        </a:prstGeom>
        <a:noFill/>
        <a:ln w="19050" cap="flat" cmpd="sng" algn="ctr">
          <a:solidFill>
            <a:schemeClr val="accent1">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US" sz="1400" kern="1200">
              <a:latin typeface="Aptos Display" panose="020F0302020204030204"/>
            </a:rPr>
            <a:t>Taking</a:t>
          </a:r>
          <a:r>
            <a:rPr lang="en-US" sz="1400" kern="1200"/>
            <a:t> publicly available images from the internet for identity verification</a:t>
          </a:r>
        </a:p>
      </dsp:txBody>
      <dsp:txXfrm rot="-5400000">
        <a:off x="3810094" y="2752842"/>
        <a:ext cx="6748726" cy="457960"/>
      </dsp:txXfrm>
    </dsp:sp>
    <dsp:sp modelId="{ED1C073B-77E3-4F4E-A0EC-918545BDE2BE}">
      <dsp:nvSpPr>
        <dsp:cNvPr id="0" name=""/>
        <dsp:cNvSpPr/>
      </dsp:nvSpPr>
      <dsp:spPr>
        <a:xfrm>
          <a:off x="0" y="2664629"/>
          <a:ext cx="3810094" cy="63438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a:lnSpc>
              <a:spcPct val="90000"/>
            </a:lnSpc>
            <a:spcBef>
              <a:spcPct val="0"/>
            </a:spcBef>
            <a:spcAft>
              <a:spcPct val="35000"/>
            </a:spcAft>
            <a:buNone/>
          </a:pPr>
          <a:r>
            <a:rPr lang="en-US" sz="1200" kern="1200"/>
            <a:t>Untargeted facial recognition scraping with the intent to create or expand databases</a:t>
          </a:r>
        </a:p>
      </dsp:txBody>
      <dsp:txXfrm>
        <a:off x="30968" y="2695597"/>
        <a:ext cx="3748158" cy="572449"/>
      </dsp:txXfrm>
    </dsp:sp>
    <dsp:sp modelId="{FF072D19-5833-48A2-96EA-73607C258DEA}">
      <dsp:nvSpPr>
        <dsp:cNvPr id="0" name=""/>
        <dsp:cNvSpPr/>
      </dsp:nvSpPr>
      <dsp:spPr>
        <a:xfrm rot="5400000">
          <a:off x="6943090" y="261176"/>
          <a:ext cx="507508" cy="6773500"/>
        </a:xfrm>
        <a:prstGeom prst="round2SameRect">
          <a:avLst/>
        </a:prstGeom>
        <a:noFill/>
        <a:ln w="19050" cap="flat" cmpd="sng" algn="ctr">
          <a:solidFill>
            <a:schemeClr val="accent1">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CA" sz="1400" kern="1200">
              <a:latin typeface="Aptos Display" panose="020F0302020204030204"/>
            </a:rPr>
            <a:t>Using</a:t>
          </a:r>
          <a:r>
            <a:rPr lang="en-CA" sz="1400" kern="1200"/>
            <a:t> real-time facial recognition to identify individuals that are subject to a regulatory fine.</a:t>
          </a:r>
          <a:endParaRPr lang="en-US" sz="1400" kern="1200"/>
        </a:p>
      </dsp:txBody>
      <dsp:txXfrm rot="-5400000">
        <a:off x="3810094" y="3418946"/>
        <a:ext cx="6748726" cy="457960"/>
      </dsp:txXfrm>
    </dsp:sp>
    <dsp:sp modelId="{F66AED57-3F6D-47ED-AD45-662C569CA1C7}">
      <dsp:nvSpPr>
        <dsp:cNvPr id="0" name=""/>
        <dsp:cNvSpPr/>
      </dsp:nvSpPr>
      <dsp:spPr>
        <a:xfrm>
          <a:off x="0" y="3330733"/>
          <a:ext cx="3810094" cy="63438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a:lnSpc>
              <a:spcPct val="90000"/>
            </a:lnSpc>
            <a:spcBef>
              <a:spcPct val="0"/>
            </a:spcBef>
            <a:spcAft>
              <a:spcPct val="35000"/>
            </a:spcAft>
            <a:buNone/>
          </a:pPr>
          <a:r>
            <a:rPr lang="en-US" sz="1200" kern="1200"/>
            <a:t>Real-time and remote biometric identification systems used in public spaces, with limited exceptions when the risk of harm is outweighed by the benefit</a:t>
          </a:r>
        </a:p>
      </dsp:txBody>
      <dsp:txXfrm>
        <a:off x="30968" y="3361701"/>
        <a:ext cx="3748158" cy="572449"/>
      </dsp:txXfrm>
    </dsp:sp>
    <dsp:sp modelId="{B1486A58-498C-41FF-88B0-40D32FA15288}">
      <dsp:nvSpPr>
        <dsp:cNvPr id="0" name=""/>
        <dsp:cNvSpPr/>
      </dsp:nvSpPr>
      <dsp:spPr>
        <a:xfrm rot="5400000">
          <a:off x="6943090" y="927280"/>
          <a:ext cx="507508" cy="6773500"/>
        </a:xfrm>
        <a:prstGeom prst="round2SameRect">
          <a:avLst/>
        </a:prstGeom>
        <a:noFill/>
        <a:ln w="19050" cap="flat" cmpd="sng" algn="ctr">
          <a:solidFill>
            <a:schemeClr val="accent1">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rtl="0">
            <a:lnSpc>
              <a:spcPct val="90000"/>
            </a:lnSpc>
            <a:spcBef>
              <a:spcPct val="0"/>
            </a:spcBef>
            <a:spcAft>
              <a:spcPct val="15000"/>
            </a:spcAft>
            <a:buChar char="•"/>
          </a:pPr>
          <a:r>
            <a:rPr lang="en-CA" sz="1400" kern="1200">
              <a:latin typeface="Aptos Display" panose="020F0302020204030204"/>
            </a:rPr>
            <a:t>Relying</a:t>
          </a:r>
          <a:r>
            <a:rPr lang="en-CA" sz="1400" kern="1200"/>
            <a:t> on AI to infer emotions with the goal of determining </a:t>
          </a:r>
          <a:r>
            <a:rPr lang="en-CA" sz="1400" kern="1200">
              <a:latin typeface="Aptos Display" panose="020F0302020204030204"/>
            </a:rPr>
            <a:t>risk, capabilities</a:t>
          </a:r>
          <a:r>
            <a:rPr lang="en-CA" sz="1400" kern="1200"/>
            <a:t> or skills</a:t>
          </a:r>
          <a:r>
            <a:rPr lang="en-CA" sz="1400" kern="1200">
              <a:latin typeface="Aptos Display" panose="020F0302020204030204"/>
            </a:rPr>
            <a:t> or to make a decision without human oversight</a:t>
          </a:r>
          <a:r>
            <a:rPr lang="en-CA" sz="1400" kern="1200"/>
            <a:t>.</a:t>
          </a:r>
          <a:endParaRPr lang="en-US" sz="1400" kern="1200"/>
        </a:p>
      </dsp:txBody>
      <dsp:txXfrm rot="-5400000">
        <a:off x="3810094" y="4085050"/>
        <a:ext cx="6748726" cy="457960"/>
      </dsp:txXfrm>
    </dsp:sp>
    <dsp:sp modelId="{E18A7C1F-54EA-494A-86CF-2B2EBA712571}">
      <dsp:nvSpPr>
        <dsp:cNvPr id="0" name=""/>
        <dsp:cNvSpPr/>
      </dsp:nvSpPr>
      <dsp:spPr>
        <a:xfrm>
          <a:off x="0" y="3996838"/>
          <a:ext cx="3810094" cy="63438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a:lnSpc>
              <a:spcPct val="90000"/>
            </a:lnSpc>
            <a:spcBef>
              <a:spcPct val="0"/>
            </a:spcBef>
            <a:spcAft>
              <a:spcPct val="35000"/>
            </a:spcAft>
            <a:buNone/>
          </a:pPr>
          <a:r>
            <a:rPr lang="en-CA" sz="1200" kern="1200"/>
            <a:t>Emotion recognition</a:t>
          </a:r>
          <a:endParaRPr lang="en-US" sz="1200" kern="1200"/>
        </a:p>
      </dsp:txBody>
      <dsp:txXfrm>
        <a:off x="30968" y="4027806"/>
        <a:ext cx="3748158" cy="572449"/>
      </dsp:txXfrm>
    </dsp:sp>
    <dsp:sp modelId="{AC10A1E6-FFD5-4DBC-A2CA-96F39252EC73}">
      <dsp:nvSpPr>
        <dsp:cNvPr id="0" name=""/>
        <dsp:cNvSpPr/>
      </dsp:nvSpPr>
      <dsp:spPr>
        <a:xfrm rot="5400000">
          <a:off x="6943090" y="1593385"/>
          <a:ext cx="507508" cy="6773500"/>
        </a:xfrm>
        <a:prstGeom prst="round2SameRect">
          <a:avLst/>
        </a:prstGeom>
        <a:noFill/>
        <a:ln w="19050" cap="flat" cmpd="sng" algn="ctr">
          <a:solidFill>
            <a:schemeClr val="accent1">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CA" sz="1400" kern="1200">
              <a:latin typeface="Aptos Display" panose="020F0302020204030204"/>
            </a:rPr>
            <a:t>Relying</a:t>
          </a:r>
          <a:r>
            <a:rPr lang="en-CA" sz="1400" kern="1200"/>
            <a:t> on the use of predictive policing techniques to forecast criminal activity.</a:t>
          </a:r>
          <a:endParaRPr lang="en-US" sz="1400" kern="1200"/>
        </a:p>
      </dsp:txBody>
      <dsp:txXfrm rot="-5400000">
        <a:off x="3810094" y="4751155"/>
        <a:ext cx="6748726" cy="457960"/>
      </dsp:txXfrm>
    </dsp:sp>
    <dsp:sp modelId="{74417B07-2CF5-4507-A8AE-050C583D253B}">
      <dsp:nvSpPr>
        <dsp:cNvPr id="0" name=""/>
        <dsp:cNvSpPr/>
      </dsp:nvSpPr>
      <dsp:spPr>
        <a:xfrm>
          <a:off x="0" y="4662943"/>
          <a:ext cx="3810094" cy="63438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a:lnSpc>
              <a:spcPct val="90000"/>
            </a:lnSpc>
            <a:spcBef>
              <a:spcPct val="0"/>
            </a:spcBef>
            <a:spcAft>
              <a:spcPct val="35000"/>
            </a:spcAft>
            <a:buNone/>
          </a:pPr>
          <a:r>
            <a:rPr lang="en-US" sz="1200" kern="1200"/>
            <a:t>Determining the risk of a person or group committing an offence based solely on AI profiling or AI assessment of personality traits </a:t>
          </a:r>
        </a:p>
      </dsp:txBody>
      <dsp:txXfrm>
        <a:off x="30968" y="4693911"/>
        <a:ext cx="3748158" cy="572449"/>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1F11A6-7D65-4B3E-9C74-5D9A3D98DFB0}" type="datetimeFigureOut">
              <a:t>12/5/2024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FE7823-7FE6-43E5-AF50-EC53B90B67E4}" type="slidenum">
              <a:t>‹#›</a:t>
            </a:fld>
            <a:endParaRPr lang="en-US"/>
          </a:p>
        </p:txBody>
      </p:sp>
    </p:spTree>
    <p:extLst>
      <p:ext uri="{BB962C8B-B14F-4D97-AF65-F5344CB8AC3E}">
        <p14:creationId xmlns:p14="http://schemas.microsoft.com/office/powerpoint/2010/main" val="11459607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9331370E-DD6A-4E9A-9F5C-C243F0C579E9}" type="slidenum">
              <a:rPr lang="en-CA" smtClean="0"/>
              <a:t>6</a:t>
            </a:fld>
            <a:endParaRPr lang="en-CA"/>
          </a:p>
        </p:txBody>
      </p:sp>
    </p:spTree>
    <p:extLst>
      <p:ext uri="{BB962C8B-B14F-4D97-AF65-F5344CB8AC3E}">
        <p14:creationId xmlns:p14="http://schemas.microsoft.com/office/powerpoint/2010/main" val="2789656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p>
        </p:txBody>
      </p:sp>
      <p:sp>
        <p:nvSpPr>
          <p:cNvPr id="4" name="Slide Number Placeholder 3"/>
          <p:cNvSpPr>
            <a:spLocks noGrp="1"/>
          </p:cNvSpPr>
          <p:nvPr>
            <p:ph type="sldNum" sz="quarter" idx="10"/>
          </p:nvPr>
        </p:nvSpPr>
        <p:spPr/>
        <p: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fld id="{EB3A5D88-BC26-4EFA-A680-927F6A4ACCF4}" type="slidenum">
              <a:rPr kumimoji="0" lang="en-CA" sz="1400" b="0" i="0" u="none" strike="noStrike" kern="0" cap="none" spc="0" normalizeH="0" baseline="0" noProof="0" smtClean="0">
                <a:ln>
                  <a:noFill/>
                </a:ln>
                <a:solidFill>
                  <a:srgbClr val="000000"/>
                </a:solidFill>
                <a:effectLst/>
                <a:uLnTx/>
                <a:uFillTx/>
                <a:latin typeface="Arial"/>
                <a:cs typeface="Arial"/>
                <a:sym typeface="Arial"/>
              </a:rPr>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t>7</a:t>
            </a:fld>
            <a:endParaRPr kumimoji="0" lang="en-CA"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27336940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30FE7823-7FE6-43E5-AF50-EC53B90B67E4}" type="slidenum">
              <a:rPr lang="en-CA" smtClean="0"/>
              <a:t>10</a:t>
            </a:fld>
            <a:endParaRPr lang="en-CA"/>
          </a:p>
        </p:txBody>
      </p:sp>
    </p:spTree>
    <p:extLst>
      <p:ext uri="{BB962C8B-B14F-4D97-AF65-F5344CB8AC3E}">
        <p14:creationId xmlns:p14="http://schemas.microsoft.com/office/powerpoint/2010/main" val="12548108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a:defRPr/>
            </a:pPr>
            <a:endParaRPr lang="en-US" u="sng">
              <a:cs typeface="Calibri"/>
            </a:endParaRPr>
          </a:p>
        </p:txBody>
      </p:sp>
      <p:sp>
        <p:nvSpPr>
          <p:cNvPr id="4" name="Slide Number Placeholder 3"/>
          <p:cNvSpPr>
            <a:spLocks noGrp="1"/>
          </p:cNvSpPr>
          <p:nvPr>
            <p:ph type="sldNum" sz="quarter" idx="10"/>
          </p:nvPr>
        </p:nvSpPr>
        <p:spPr/>
        <p:txBody>
          <a:bodyPr/>
          <a:lstStyle/>
          <a:p>
            <a:fld id="{EB3A5D88-BC26-4EFA-A680-927F6A4ACCF4}" type="slidenum">
              <a:rPr lang="en-CA" smtClean="0"/>
              <a:t>17</a:t>
            </a:fld>
            <a:endParaRPr lang="en-CA"/>
          </a:p>
        </p:txBody>
      </p:sp>
    </p:spTree>
    <p:extLst>
      <p:ext uri="{BB962C8B-B14F-4D97-AF65-F5344CB8AC3E}">
        <p14:creationId xmlns:p14="http://schemas.microsoft.com/office/powerpoint/2010/main" val="24951585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English">
    <p:spTree>
      <p:nvGrpSpPr>
        <p:cNvPr id="1" name=""/>
        <p:cNvGrpSpPr/>
        <p:nvPr/>
      </p:nvGrpSpPr>
      <p:grpSpPr>
        <a:xfrm>
          <a:off x="0" y="0"/>
          <a:ext cx="0" cy="0"/>
          <a:chOff x="0" y="0"/>
          <a:chExt cx="0" cy="0"/>
        </a:xfrm>
      </p:grpSpPr>
      <p:sp>
        <p:nvSpPr>
          <p:cNvPr id="17" name="Title 1" descr="A text box for a title is included underneath of the FIP and Canada Wordmark."/>
          <p:cNvSpPr>
            <a:spLocks noGrp="1"/>
          </p:cNvSpPr>
          <p:nvPr>
            <p:ph type="ctrTitle" hasCustomPrompt="1"/>
          </p:nvPr>
        </p:nvSpPr>
        <p:spPr>
          <a:xfrm>
            <a:off x="1103445" y="2060851"/>
            <a:ext cx="10270067" cy="613891"/>
          </a:xfrm>
          <a:prstGeom prst="rect">
            <a:avLst/>
          </a:prstGeom>
        </p:spPr>
        <p:txBody>
          <a:bodyPr/>
          <a:lstStyle>
            <a:lvl1pPr algn="l">
              <a:defRPr sz="3600">
                <a:solidFill>
                  <a:schemeClr val="tx2"/>
                </a:solidFill>
              </a:defRPr>
            </a:lvl1pPr>
          </a:lstStyle>
          <a:p>
            <a:r>
              <a:rPr lang="en-US"/>
              <a:t>Title</a:t>
            </a:r>
            <a:endParaRPr lang="en-CA"/>
          </a:p>
        </p:txBody>
      </p:sp>
      <p:sp>
        <p:nvSpPr>
          <p:cNvPr id="18" name="Text Placeholder 14" descr="A text box for a sub-title is included under the title textbox."/>
          <p:cNvSpPr>
            <a:spLocks noGrp="1"/>
          </p:cNvSpPr>
          <p:nvPr>
            <p:ph type="body" sz="quarter" idx="13" hasCustomPrompt="1"/>
          </p:nvPr>
        </p:nvSpPr>
        <p:spPr>
          <a:xfrm>
            <a:off x="1103447" y="2708920"/>
            <a:ext cx="10273141" cy="720080"/>
          </a:xfrm>
          <a:prstGeom prst="rect">
            <a:avLst/>
          </a:prstGeom>
        </p:spPr>
        <p:txBody>
          <a:bodyPr/>
          <a:lstStyle>
            <a:lvl1pPr marL="0" indent="0">
              <a:buNone/>
              <a:defRPr sz="2400">
                <a:solidFill>
                  <a:schemeClr val="accent3"/>
                </a:solidFill>
              </a:defRPr>
            </a:lvl1pPr>
          </a:lstStyle>
          <a:p>
            <a:pPr lvl="0"/>
            <a:r>
              <a:rPr lang="en-US"/>
              <a:t>Sub-title</a:t>
            </a:r>
          </a:p>
        </p:txBody>
      </p:sp>
      <p:sp>
        <p:nvSpPr>
          <p:cNvPr id="21" name="Slide Number Placeholder 5" descr="A text box for a page number is included in the bottom right corner of the slide. "/>
          <p:cNvSpPr>
            <a:spLocks noGrp="1"/>
          </p:cNvSpPr>
          <p:nvPr>
            <p:ph type="sldNum" sz="quarter" idx="12"/>
          </p:nvPr>
        </p:nvSpPr>
        <p:spPr>
          <a:xfrm>
            <a:off x="8737600" y="6356353"/>
            <a:ext cx="2844800" cy="365125"/>
          </a:xfrm>
        </p:spPr>
        <p:txBody>
          <a:bodyPr/>
          <a:lstStyle/>
          <a:p>
            <a:fld id="{32D4B517-E49B-41B6-9DBC-23634E0F1CDC}" type="slidenum">
              <a:rPr lang="en-CA" smtClean="0"/>
              <a:t>‹#›</a:t>
            </a:fld>
            <a:endParaRPr lang="en-CA"/>
          </a:p>
        </p:txBody>
      </p:sp>
      <p:pic>
        <p:nvPicPr>
          <p:cNvPr id="27" name="Picture 26" descr="The Canada wordmark is shown in blue font on the righthand side of the slide underneath the blue and black bar. The word Canada has a small Canadian flag over the last letter &quot;a&quot;. ">
            <a:extLst>
              <a:ext uri="{FF2B5EF4-FFF2-40B4-BE49-F238E27FC236}">
                <a16:creationId xmlns:a16="http://schemas.microsoft.com/office/drawing/2014/main" id="{B6A1E8E2-E238-4AD1-A32C-471991AF8E5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97932" y="800708"/>
            <a:ext cx="1570676" cy="484291"/>
          </a:xfrm>
          <a:prstGeom prst="rect">
            <a:avLst/>
          </a:prstGeom>
        </p:spPr>
      </p:pic>
      <p:pic>
        <p:nvPicPr>
          <p:cNvPr id="11" name="Picture 10" descr="The FIP is shown in blue font underneath of the blue and black bar. This includes a small blue Canadian flag, with the text Treasury Board of Canada Secretariat located to its right. Beside the English text is the French: Secrétariat du Conseil du Trésor du Canada. ">
            <a:extLst>
              <a:ext uri="{FF2B5EF4-FFF2-40B4-BE49-F238E27FC236}">
                <a16:creationId xmlns:a16="http://schemas.microsoft.com/office/drawing/2014/main" id="{263DDDF0-8A1C-4662-9A4D-00956DA62F6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5360" y="947009"/>
            <a:ext cx="4288932" cy="393759"/>
          </a:xfrm>
          <a:prstGeom prst="rect">
            <a:avLst/>
          </a:prstGeom>
        </p:spPr>
      </p:pic>
      <p:grpSp>
        <p:nvGrpSpPr>
          <p:cNvPr id="2" name="Group 1" descr="A thin blue bar runs along the width of the upper section of the slide. A small green parallelogram separates the blue bar from another thin black bar. To the right of the green parallelogram, a thin black bar runs along the width of the upper section of the slide until it reaches the righthand side of the slide. ">
            <a:extLst>
              <a:ext uri="{FF2B5EF4-FFF2-40B4-BE49-F238E27FC236}">
                <a16:creationId xmlns:a16="http://schemas.microsoft.com/office/drawing/2014/main" id="{08B071FD-DE56-4F84-B7F0-1C44057F4DA5}"/>
              </a:ext>
            </a:extLst>
          </p:cNvPr>
          <p:cNvGrpSpPr/>
          <p:nvPr userDrawn="1"/>
        </p:nvGrpSpPr>
        <p:grpSpPr>
          <a:xfrm>
            <a:off x="-8156" y="612224"/>
            <a:ext cx="12205664" cy="152480"/>
            <a:chOff x="-8156" y="612224"/>
            <a:chExt cx="12205664" cy="152480"/>
          </a:xfrm>
        </p:grpSpPr>
        <p:sp>
          <p:nvSpPr>
            <p:cNvPr id="23" name="Freeform 15">
              <a:extLst>
                <a:ext uri="{FF2B5EF4-FFF2-40B4-BE49-F238E27FC236}">
                  <a16:creationId xmlns:a16="http://schemas.microsoft.com/office/drawing/2014/main" id="{9B266A96-48D0-4C48-AF2E-F09234B891BC}"/>
                </a:ext>
              </a:extLst>
            </p:cNvPr>
            <p:cNvSpPr>
              <a:spLocks/>
            </p:cNvSpPr>
            <p:nvPr userDrawn="1"/>
          </p:nvSpPr>
          <p:spPr bwMode="auto">
            <a:xfrm>
              <a:off x="8997108" y="613891"/>
              <a:ext cx="3200400" cy="150813"/>
            </a:xfrm>
            <a:custGeom>
              <a:avLst/>
              <a:gdLst>
                <a:gd name="T0" fmla="*/ 96 w 1374"/>
                <a:gd name="T1" fmla="*/ 0 h 95"/>
                <a:gd name="T2" fmla="*/ 90 w 1374"/>
                <a:gd name="T3" fmla="*/ 0 h 95"/>
                <a:gd name="T4" fmla="*/ 0 w 1374"/>
                <a:gd name="T5" fmla="*/ 95 h 95"/>
                <a:gd name="T6" fmla="*/ 6 w 1374"/>
                <a:gd name="T7" fmla="*/ 95 h 95"/>
                <a:gd name="T8" fmla="*/ 1374 w 1374"/>
                <a:gd name="T9" fmla="*/ 95 h 95"/>
                <a:gd name="T10" fmla="*/ 1374 w 1374"/>
                <a:gd name="T11" fmla="*/ 0 h 95"/>
                <a:gd name="T12" fmla="*/ 96 w 1374"/>
                <a:gd name="T13" fmla="*/ 0 h 95"/>
              </a:gdLst>
              <a:ahLst/>
              <a:cxnLst>
                <a:cxn ang="0">
                  <a:pos x="T0" y="T1"/>
                </a:cxn>
                <a:cxn ang="0">
                  <a:pos x="T2" y="T3"/>
                </a:cxn>
                <a:cxn ang="0">
                  <a:pos x="T4" y="T5"/>
                </a:cxn>
                <a:cxn ang="0">
                  <a:pos x="T6" y="T7"/>
                </a:cxn>
                <a:cxn ang="0">
                  <a:pos x="T8" y="T9"/>
                </a:cxn>
                <a:cxn ang="0">
                  <a:pos x="T10" y="T11"/>
                </a:cxn>
                <a:cxn ang="0">
                  <a:pos x="T12" y="T13"/>
                </a:cxn>
              </a:cxnLst>
              <a:rect l="0" t="0" r="r" b="b"/>
              <a:pathLst>
                <a:path w="1374" h="95">
                  <a:moveTo>
                    <a:pt x="96" y="0"/>
                  </a:moveTo>
                  <a:lnTo>
                    <a:pt x="90" y="0"/>
                  </a:lnTo>
                  <a:lnTo>
                    <a:pt x="0" y="95"/>
                  </a:lnTo>
                  <a:lnTo>
                    <a:pt x="6" y="95"/>
                  </a:lnTo>
                  <a:lnTo>
                    <a:pt x="1374" y="95"/>
                  </a:lnTo>
                  <a:lnTo>
                    <a:pt x="1374" y="0"/>
                  </a:lnTo>
                  <a:lnTo>
                    <a:pt x="96" y="0"/>
                  </a:lnTo>
                  <a:close/>
                </a:path>
              </a:pathLst>
            </a:custGeom>
            <a:solidFill>
              <a:srgbClr val="333E4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0" name="Freeform 13">
              <a:extLst>
                <a:ext uri="{FF2B5EF4-FFF2-40B4-BE49-F238E27FC236}">
                  <a16:creationId xmlns:a16="http://schemas.microsoft.com/office/drawing/2014/main" id="{441DAEEE-4163-485D-BF45-A5857124FE6C}"/>
                </a:ext>
              </a:extLst>
            </p:cNvPr>
            <p:cNvSpPr>
              <a:spLocks/>
            </p:cNvSpPr>
            <p:nvPr userDrawn="1"/>
          </p:nvSpPr>
          <p:spPr bwMode="auto">
            <a:xfrm>
              <a:off x="-8156" y="613891"/>
              <a:ext cx="9418320" cy="150813"/>
            </a:xfrm>
            <a:custGeom>
              <a:avLst/>
              <a:gdLst>
                <a:gd name="T0" fmla="*/ 4398 w 4398"/>
                <a:gd name="T1" fmla="*/ 0 h 95"/>
                <a:gd name="T2" fmla="*/ 0 w 4398"/>
                <a:gd name="T3" fmla="*/ 0 h 95"/>
                <a:gd name="T4" fmla="*/ 0 w 4398"/>
                <a:gd name="T5" fmla="*/ 95 h 95"/>
                <a:gd name="T6" fmla="*/ 4302 w 4398"/>
                <a:gd name="T7" fmla="*/ 95 h 95"/>
                <a:gd name="T8" fmla="*/ 4398 w 4398"/>
                <a:gd name="T9" fmla="*/ 0 h 95"/>
              </a:gdLst>
              <a:ahLst/>
              <a:cxnLst>
                <a:cxn ang="0">
                  <a:pos x="T0" y="T1"/>
                </a:cxn>
                <a:cxn ang="0">
                  <a:pos x="T2" y="T3"/>
                </a:cxn>
                <a:cxn ang="0">
                  <a:pos x="T4" y="T5"/>
                </a:cxn>
                <a:cxn ang="0">
                  <a:pos x="T6" y="T7"/>
                </a:cxn>
                <a:cxn ang="0">
                  <a:pos x="T8" y="T9"/>
                </a:cxn>
              </a:cxnLst>
              <a:rect l="0" t="0" r="r" b="b"/>
              <a:pathLst>
                <a:path w="4398" h="95">
                  <a:moveTo>
                    <a:pt x="4398" y="0"/>
                  </a:moveTo>
                  <a:lnTo>
                    <a:pt x="0" y="0"/>
                  </a:lnTo>
                  <a:lnTo>
                    <a:pt x="0" y="95"/>
                  </a:lnTo>
                  <a:lnTo>
                    <a:pt x="4302" y="95"/>
                  </a:lnTo>
                  <a:lnTo>
                    <a:pt x="4398" y="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4" name="Freeform 14">
              <a:extLst>
                <a:ext uri="{FF2B5EF4-FFF2-40B4-BE49-F238E27FC236}">
                  <a16:creationId xmlns:a16="http://schemas.microsoft.com/office/drawing/2014/main" id="{7CCA438D-B9F8-441D-9261-988B9701B508}"/>
                </a:ext>
              </a:extLst>
            </p:cNvPr>
            <p:cNvSpPr>
              <a:spLocks/>
            </p:cNvSpPr>
            <p:nvPr userDrawn="1"/>
          </p:nvSpPr>
          <p:spPr bwMode="auto">
            <a:xfrm>
              <a:off x="9039950" y="612224"/>
              <a:ext cx="404422" cy="150813"/>
            </a:xfrm>
            <a:custGeom>
              <a:avLst/>
              <a:gdLst>
                <a:gd name="T0" fmla="*/ 96 w 174"/>
                <a:gd name="T1" fmla="*/ 0 h 95"/>
                <a:gd name="T2" fmla="*/ 96 w 174"/>
                <a:gd name="T3" fmla="*/ 0 h 95"/>
                <a:gd name="T4" fmla="*/ 0 w 174"/>
                <a:gd name="T5" fmla="*/ 95 h 95"/>
                <a:gd name="T6" fmla="*/ 6 w 174"/>
                <a:gd name="T7" fmla="*/ 95 h 95"/>
                <a:gd name="T8" fmla="*/ 84 w 174"/>
                <a:gd name="T9" fmla="*/ 95 h 95"/>
                <a:gd name="T10" fmla="*/ 174 w 174"/>
                <a:gd name="T11" fmla="*/ 0 h 95"/>
                <a:gd name="T12" fmla="*/ 96 w 174"/>
                <a:gd name="T13" fmla="*/ 0 h 95"/>
              </a:gdLst>
              <a:ahLst/>
              <a:cxnLst>
                <a:cxn ang="0">
                  <a:pos x="T0" y="T1"/>
                </a:cxn>
                <a:cxn ang="0">
                  <a:pos x="T2" y="T3"/>
                </a:cxn>
                <a:cxn ang="0">
                  <a:pos x="T4" y="T5"/>
                </a:cxn>
                <a:cxn ang="0">
                  <a:pos x="T6" y="T7"/>
                </a:cxn>
                <a:cxn ang="0">
                  <a:pos x="T8" y="T9"/>
                </a:cxn>
                <a:cxn ang="0">
                  <a:pos x="T10" y="T11"/>
                </a:cxn>
                <a:cxn ang="0">
                  <a:pos x="T12" y="T13"/>
                </a:cxn>
              </a:cxnLst>
              <a:rect l="0" t="0" r="r" b="b"/>
              <a:pathLst>
                <a:path w="174" h="95">
                  <a:moveTo>
                    <a:pt x="96" y="0"/>
                  </a:moveTo>
                  <a:lnTo>
                    <a:pt x="96" y="0"/>
                  </a:lnTo>
                  <a:lnTo>
                    <a:pt x="0" y="95"/>
                  </a:lnTo>
                  <a:lnTo>
                    <a:pt x="6" y="95"/>
                  </a:lnTo>
                  <a:lnTo>
                    <a:pt x="84" y="95"/>
                  </a:lnTo>
                  <a:lnTo>
                    <a:pt x="174" y="0"/>
                  </a:lnTo>
                  <a:lnTo>
                    <a:pt x="96" y="0"/>
                  </a:lnTo>
                  <a:close/>
                </a:path>
              </a:pathLst>
            </a:custGeom>
            <a:solidFill>
              <a:srgbClr val="CFDE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spTree>
    <p:extLst>
      <p:ext uri="{BB962C8B-B14F-4D97-AF65-F5344CB8AC3E}">
        <p14:creationId xmlns:p14="http://schemas.microsoft.com/office/powerpoint/2010/main" val="418043534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125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500"/>
                                        <p:tgtEl>
                                          <p:spTgt spid="27"/>
                                        </p:tgtEl>
                                      </p:cBhvr>
                                    </p:animEffect>
                                  </p:childTnLst>
                                </p:cTn>
                              </p:par>
                              <p:par>
                                <p:cTn id="8" presetID="10" presetClass="entr" presetSubtype="0" fill="hold" nodeType="withEffect">
                                  <p:stCondLst>
                                    <p:cond delay="125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asic Page With header Ba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Slide Number Placeholder 5" descr="A text box for a page number is included in the bottom right corner of the slide."/>
          <p:cNvSpPr>
            <a:spLocks noGrp="1"/>
          </p:cNvSpPr>
          <p:nvPr>
            <p:ph type="sldNum" sz="quarter" idx="12"/>
          </p:nvPr>
        </p:nvSpPr>
        <p:spPr>
          <a:xfrm>
            <a:off x="8652284" y="6235327"/>
            <a:ext cx="2844800" cy="365125"/>
          </a:xfrm>
        </p:spPr>
        <p:txBody>
          <a:bodyPr/>
          <a:lstStyle/>
          <a:p>
            <a:fld id="{32D4B517-E49B-41B6-9DBC-23634E0F1CDC}" type="slidenum">
              <a:rPr lang="en-CA" smtClean="0"/>
              <a:t>‹#›</a:t>
            </a:fld>
            <a:endParaRPr lang="en-CA"/>
          </a:p>
        </p:txBody>
      </p:sp>
      <p:sp>
        <p:nvSpPr>
          <p:cNvPr id="11" name="Content Placeholder 2" descr="A large text box is included underneath the title."/>
          <p:cNvSpPr>
            <a:spLocks noGrp="1"/>
          </p:cNvSpPr>
          <p:nvPr>
            <p:ph idx="10" hasCustomPrompt="1"/>
          </p:nvPr>
        </p:nvSpPr>
        <p:spPr>
          <a:xfrm>
            <a:off x="1048280" y="1124744"/>
            <a:ext cx="10095440" cy="5293146"/>
          </a:xfrm>
          <a:prstGeom prst="rect">
            <a:avLst/>
          </a:prstGeom>
        </p:spPr>
        <p:txBody>
          <a:bodyPr lIns="0" tIns="0" rIns="0" bIns="0"/>
          <a:lstStyle>
            <a:lvl1pPr marL="0" indent="0">
              <a:buNone/>
              <a:defRPr sz="2200">
                <a:solidFill>
                  <a:srgbClr val="004D71"/>
                </a:solidFill>
                <a:latin typeface="Calibri" panose="020F0502020204030204" pitchFamily="34" charset="0"/>
              </a:defRPr>
            </a:lvl1pPr>
            <a:lvl2pPr>
              <a:defRPr sz="2000">
                <a:solidFill>
                  <a:srgbClr val="004D71"/>
                </a:solidFill>
                <a:latin typeface="Calibri" panose="020F0502020204030204" pitchFamily="34" charset="0"/>
              </a:defRPr>
            </a:lvl2pPr>
            <a:lvl3pPr>
              <a:defRPr sz="1800">
                <a:solidFill>
                  <a:srgbClr val="004D71"/>
                </a:solidFill>
                <a:latin typeface="Calibri" panose="020F0502020204030204" pitchFamily="34" charset="0"/>
              </a:defRPr>
            </a:lvl3pPr>
            <a:lvl4pPr>
              <a:defRPr sz="1600">
                <a:solidFill>
                  <a:srgbClr val="004D71"/>
                </a:solidFill>
                <a:latin typeface="Calibri" panose="020F0502020204030204" pitchFamily="34" charset="0"/>
              </a:defRPr>
            </a:lvl4pPr>
            <a:lvl5pPr marL="0" indent="1255713">
              <a:defRPr sz="1400">
                <a:solidFill>
                  <a:srgbClr val="004D71"/>
                </a:solidFill>
                <a:latin typeface="Calibri" panose="020F0502020204030204" pitchFamily="34" charset="0"/>
              </a:defRPr>
            </a:lvl5pPr>
          </a:lstStyle>
          <a:p>
            <a:pPr lvl="0"/>
            <a:r>
              <a:rPr lang="en-CA" altLang="ko-KR"/>
              <a:t>Click to add text</a:t>
            </a:r>
          </a:p>
        </p:txBody>
      </p:sp>
      <p:sp>
        <p:nvSpPr>
          <p:cNvPr id="2" name="Title 1" descr="A text box for the slide title is included at the top of the slide."/>
          <p:cNvSpPr>
            <a:spLocks noGrp="1"/>
          </p:cNvSpPr>
          <p:nvPr>
            <p:ph type="title"/>
          </p:nvPr>
        </p:nvSpPr>
        <p:spPr>
          <a:xfrm>
            <a:off x="1012265" y="138062"/>
            <a:ext cx="7243976" cy="878670"/>
          </a:xfrm>
          <a:prstGeom prst="rect">
            <a:avLst/>
          </a:prstGeom>
        </p:spPr>
        <p:txBody>
          <a:bodyPr wrap="none" lIns="0" tIns="0" rIns="0" bIns="0" anchor="ctr" anchorCtr="0"/>
          <a:lstStyle>
            <a:lvl1pPr marL="457200" indent="-457200" algn="l">
              <a:buFont typeface="Arial" panose="020B0604020202020204" pitchFamily="34" charset="0"/>
              <a:buNone/>
              <a:defRPr lang="en-CA" sz="2800" baseline="0">
                <a:solidFill>
                  <a:schemeClr val="accent1"/>
                </a:solidFill>
                <a:latin typeface="Calibri" panose="020F0502020204030204" pitchFamily="34" charset="0"/>
                <a:ea typeface="+mn-ea"/>
                <a:cs typeface="+mn-cs"/>
              </a:defRPr>
            </a:lvl1pPr>
          </a:lstStyle>
          <a:p>
            <a:pPr marL="0" marR="0" lvl="0" indent="0" algn="l" fontAlgn="auto">
              <a:lnSpc>
                <a:spcPct val="100000"/>
              </a:lnSpc>
              <a:spcBef>
                <a:spcPct val="20000"/>
              </a:spcBef>
              <a:spcAft>
                <a:spcPts val="0"/>
              </a:spcAft>
              <a:buClrTx/>
              <a:buSzTx/>
              <a:buFont typeface="Arial" panose="020B0604020202020204" pitchFamily="34" charset="0"/>
              <a:tabLst/>
            </a:pPr>
            <a:endParaRPr lang="en-CA"/>
          </a:p>
        </p:txBody>
      </p:sp>
    </p:spTree>
    <p:extLst>
      <p:ext uri="{BB962C8B-B14F-4D97-AF65-F5344CB8AC3E}">
        <p14:creationId xmlns:p14="http://schemas.microsoft.com/office/powerpoint/2010/main" val="1601868854"/>
      </p:ext>
    </p:extLst>
  </p:cSld>
  <p:clrMapOvr>
    <a:masterClrMapping/>
  </p:clrMapOvr>
  <p:transition spd="slow">
    <p:push dir="u"/>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Basic Page With header Bar">
    <p:bg>
      <p:bgPr>
        <a:blipFill dpi="0" rotWithShape="1">
          <a:blip r:embed="rId2">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2D4B517-E49B-41B6-9DBC-23634E0F1CDC}" type="slidenum">
              <a:rPr lang="en-CA" smtClean="0"/>
              <a:t>‹#›</a:t>
            </a:fld>
            <a:endParaRPr lang="en-CA"/>
          </a:p>
        </p:txBody>
      </p:sp>
      <p:sp>
        <p:nvSpPr>
          <p:cNvPr id="8" name="Text Placeholder 7"/>
          <p:cNvSpPr>
            <a:spLocks noGrp="1"/>
          </p:cNvSpPr>
          <p:nvPr>
            <p:ph type="body" sz="quarter" idx="11" hasCustomPrompt="1"/>
          </p:nvPr>
        </p:nvSpPr>
        <p:spPr>
          <a:xfrm>
            <a:off x="1012265" y="138062"/>
            <a:ext cx="7243976" cy="878670"/>
          </a:xfrm>
          <a:prstGeom prst="rect">
            <a:avLst/>
          </a:prstGeom>
        </p:spPr>
        <p:txBody>
          <a:bodyPr lIns="0" tIns="0" rIns="0" bIns="0"/>
          <a:lstStyle>
            <a:lvl1pPr marL="0" marR="0" indent="0" algn="l" defTabSz="914377" rtl="0" eaLnBrk="1" fontAlgn="auto" latinLnBrk="0" hangingPunct="1">
              <a:lnSpc>
                <a:spcPct val="100000"/>
              </a:lnSpc>
              <a:spcBef>
                <a:spcPct val="20000"/>
              </a:spcBef>
              <a:spcAft>
                <a:spcPts val="0"/>
              </a:spcAft>
              <a:buClrTx/>
              <a:buSzTx/>
              <a:buFont typeface="Arial" panose="020B0604020202020204" pitchFamily="34" charset="0"/>
              <a:buNone/>
              <a:tabLst/>
              <a:defRPr sz="2800" baseline="0">
                <a:solidFill>
                  <a:schemeClr val="accent1"/>
                </a:solidFill>
                <a:latin typeface="Calibri" panose="020F0502020204030204" pitchFamily="34" charset="0"/>
              </a:defRPr>
            </a:lvl1pPr>
            <a:lvl2pPr marL="457189" indent="0">
              <a:buNone/>
              <a:defRPr/>
            </a:lvl2pPr>
          </a:lstStyle>
          <a:p>
            <a:pPr lvl="0"/>
            <a:r>
              <a:rPr lang="en-US"/>
              <a:t>Header text</a:t>
            </a:r>
          </a:p>
        </p:txBody>
      </p:sp>
      <p:sp>
        <p:nvSpPr>
          <p:cNvPr id="11" name="Content Placeholder 2"/>
          <p:cNvSpPr>
            <a:spLocks noGrp="1"/>
          </p:cNvSpPr>
          <p:nvPr>
            <p:ph idx="10" hasCustomPrompt="1"/>
          </p:nvPr>
        </p:nvSpPr>
        <p:spPr>
          <a:xfrm>
            <a:off x="1048280" y="1124744"/>
            <a:ext cx="10095440" cy="5293146"/>
          </a:xfrm>
          <a:prstGeom prst="rect">
            <a:avLst/>
          </a:prstGeom>
        </p:spPr>
        <p:txBody>
          <a:bodyPr lIns="0" tIns="0" rIns="0" bIns="0"/>
          <a:lstStyle>
            <a:lvl1pPr marL="0" indent="0">
              <a:buNone/>
              <a:defRPr sz="2200">
                <a:solidFill>
                  <a:srgbClr val="004D71"/>
                </a:solidFill>
                <a:latin typeface="Calibri" panose="020F0502020204030204" pitchFamily="34" charset="0"/>
              </a:defRPr>
            </a:lvl1pPr>
            <a:lvl2pPr>
              <a:defRPr sz="2000">
                <a:solidFill>
                  <a:srgbClr val="004D71"/>
                </a:solidFill>
                <a:latin typeface="Calibri" panose="020F0502020204030204" pitchFamily="34" charset="0"/>
              </a:defRPr>
            </a:lvl2pPr>
            <a:lvl3pPr>
              <a:defRPr sz="1800">
                <a:solidFill>
                  <a:srgbClr val="004D71"/>
                </a:solidFill>
                <a:latin typeface="Calibri" panose="020F0502020204030204" pitchFamily="34" charset="0"/>
              </a:defRPr>
            </a:lvl3pPr>
            <a:lvl4pPr>
              <a:defRPr sz="1600">
                <a:solidFill>
                  <a:srgbClr val="004D71"/>
                </a:solidFill>
                <a:latin typeface="Calibri" panose="020F0502020204030204" pitchFamily="34" charset="0"/>
              </a:defRPr>
            </a:lvl4pPr>
            <a:lvl5pPr marL="0" indent="1255682">
              <a:defRPr sz="1400">
                <a:solidFill>
                  <a:srgbClr val="004D71"/>
                </a:solidFill>
                <a:latin typeface="Calibri" panose="020F0502020204030204" pitchFamily="34" charset="0"/>
              </a:defRPr>
            </a:lvl5pPr>
          </a:lstStyle>
          <a:p>
            <a:pPr lvl="0"/>
            <a:r>
              <a:rPr lang="en-CA" altLang="ko-KR"/>
              <a:t>Click to add text</a:t>
            </a:r>
          </a:p>
        </p:txBody>
      </p:sp>
    </p:spTree>
    <p:extLst>
      <p:ext uri="{BB962C8B-B14F-4D97-AF65-F5344CB8AC3E}">
        <p14:creationId xmlns:p14="http://schemas.microsoft.com/office/powerpoint/2010/main" val="3880512632"/>
      </p:ext>
    </p:extLst>
  </p:cSld>
  <p:clrMapOvr>
    <a:masterClrMapping/>
  </p:clrMapOvr>
  <p:transition spd="slow">
    <p:push dir="u"/>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Basic Page With header Ba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2D4B517-E49B-41B6-9DBC-23634E0F1CDC}" type="slidenum">
              <a:rPr lang="en-CA" smtClean="0"/>
              <a:t>‹#›</a:t>
            </a:fld>
            <a:endParaRPr lang="en-CA"/>
          </a:p>
        </p:txBody>
      </p:sp>
      <p:sp>
        <p:nvSpPr>
          <p:cNvPr id="8" name="Text Placeholder 7"/>
          <p:cNvSpPr>
            <a:spLocks noGrp="1"/>
          </p:cNvSpPr>
          <p:nvPr>
            <p:ph type="body" sz="quarter" idx="11" hasCustomPrompt="1"/>
          </p:nvPr>
        </p:nvSpPr>
        <p:spPr>
          <a:xfrm>
            <a:off x="1012265" y="138062"/>
            <a:ext cx="7243976" cy="878670"/>
          </a:xfrm>
          <a:prstGeom prst="rect">
            <a:avLst/>
          </a:prstGeom>
        </p:spPr>
        <p:txBody>
          <a:bodyPr lIns="0" tIns="0" rIns="0" bIns="0"/>
          <a:lstStyle>
            <a:lvl1pPr marL="0" marR="0" indent="0" algn="l" defTabSz="914377" rtl="0" eaLnBrk="1" fontAlgn="auto" latinLnBrk="0" hangingPunct="1">
              <a:lnSpc>
                <a:spcPct val="100000"/>
              </a:lnSpc>
              <a:spcBef>
                <a:spcPct val="20000"/>
              </a:spcBef>
              <a:spcAft>
                <a:spcPts val="0"/>
              </a:spcAft>
              <a:buClrTx/>
              <a:buSzTx/>
              <a:buFont typeface="Arial" panose="020B0604020202020204" pitchFamily="34" charset="0"/>
              <a:buNone/>
              <a:tabLst/>
              <a:defRPr sz="2800" baseline="0">
                <a:solidFill>
                  <a:schemeClr val="accent1"/>
                </a:solidFill>
                <a:latin typeface="Calibri" panose="020F0502020204030204" pitchFamily="34" charset="0"/>
              </a:defRPr>
            </a:lvl1pPr>
            <a:lvl2pPr marL="457189" indent="0">
              <a:buNone/>
              <a:defRPr/>
            </a:lvl2pPr>
          </a:lstStyle>
          <a:p>
            <a:pPr lvl="0"/>
            <a:r>
              <a:rPr lang="en-US"/>
              <a:t>Header text</a:t>
            </a:r>
          </a:p>
        </p:txBody>
      </p:sp>
      <p:sp>
        <p:nvSpPr>
          <p:cNvPr id="11" name="Content Placeholder 2"/>
          <p:cNvSpPr>
            <a:spLocks noGrp="1"/>
          </p:cNvSpPr>
          <p:nvPr>
            <p:ph idx="10" hasCustomPrompt="1"/>
          </p:nvPr>
        </p:nvSpPr>
        <p:spPr>
          <a:xfrm>
            <a:off x="1048280" y="1124744"/>
            <a:ext cx="10095440" cy="5293146"/>
          </a:xfrm>
          <a:prstGeom prst="rect">
            <a:avLst/>
          </a:prstGeom>
        </p:spPr>
        <p:txBody>
          <a:bodyPr lIns="0" tIns="0" rIns="0" bIns="0"/>
          <a:lstStyle>
            <a:lvl1pPr marL="0" indent="0">
              <a:buNone/>
              <a:defRPr sz="2200">
                <a:solidFill>
                  <a:srgbClr val="004D71"/>
                </a:solidFill>
                <a:latin typeface="Calibri" panose="020F0502020204030204" pitchFamily="34" charset="0"/>
              </a:defRPr>
            </a:lvl1pPr>
            <a:lvl2pPr>
              <a:defRPr sz="2000">
                <a:solidFill>
                  <a:srgbClr val="004D71"/>
                </a:solidFill>
                <a:latin typeface="Calibri" panose="020F0502020204030204" pitchFamily="34" charset="0"/>
              </a:defRPr>
            </a:lvl2pPr>
            <a:lvl3pPr>
              <a:defRPr sz="1800">
                <a:solidFill>
                  <a:srgbClr val="004D71"/>
                </a:solidFill>
                <a:latin typeface="Calibri" panose="020F0502020204030204" pitchFamily="34" charset="0"/>
              </a:defRPr>
            </a:lvl3pPr>
            <a:lvl4pPr>
              <a:defRPr sz="1600">
                <a:solidFill>
                  <a:srgbClr val="004D71"/>
                </a:solidFill>
                <a:latin typeface="Calibri" panose="020F0502020204030204" pitchFamily="34" charset="0"/>
              </a:defRPr>
            </a:lvl4pPr>
            <a:lvl5pPr marL="0" indent="1255682">
              <a:defRPr sz="1400">
                <a:solidFill>
                  <a:srgbClr val="004D71"/>
                </a:solidFill>
                <a:latin typeface="Calibri" panose="020F0502020204030204" pitchFamily="34" charset="0"/>
              </a:defRPr>
            </a:lvl5pPr>
          </a:lstStyle>
          <a:p>
            <a:pPr lvl="0"/>
            <a:r>
              <a:rPr lang="en-CA" altLang="ko-KR"/>
              <a:t>Click to add text</a:t>
            </a:r>
          </a:p>
        </p:txBody>
      </p:sp>
      <p:sp>
        <p:nvSpPr>
          <p:cNvPr id="2" name="Title 1">
            <a:extLst>
              <a:ext uri="{FF2B5EF4-FFF2-40B4-BE49-F238E27FC236}">
                <a16:creationId xmlns:a16="http://schemas.microsoft.com/office/drawing/2014/main" id="{3DD9BE45-A3C9-9531-267A-99F0458CB327}"/>
              </a:ext>
            </a:extLst>
          </p:cNvPr>
          <p:cNvSpPr>
            <a:spLocks noGrp="1"/>
          </p:cNvSpPr>
          <p:nvPr>
            <p:ph type="title" idx="13"/>
          </p:nvPr>
        </p:nvSpPr>
        <p:spPr/>
        <p:txBody>
          <a:bodyPr/>
          <a:lstStyle/>
          <a:p>
            <a:r>
              <a:rPr lang="en-US"/>
              <a:t>Click to edit Master title style</a:t>
            </a:r>
            <a:endParaRPr lang="en-CA"/>
          </a:p>
        </p:txBody>
      </p:sp>
    </p:spTree>
    <p:extLst>
      <p:ext uri="{BB962C8B-B14F-4D97-AF65-F5344CB8AC3E}">
        <p14:creationId xmlns:p14="http://schemas.microsoft.com/office/powerpoint/2010/main" val="765592352"/>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12/5/2024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12/5/2024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12/5/2024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
        <p:nvSpPr>
          <p:cNvPr id="8" name="TextBox 7">
            <a:extLst>
              <a:ext uri="{FF2B5EF4-FFF2-40B4-BE49-F238E27FC236}">
                <a16:creationId xmlns:a16="http://schemas.microsoft.com/office/drawing/2014/main" id="{6562510F-0501-A208-A870-E170A7804BB6}"/>
              </a:ext>
            </a:extLst>
          </p:cNvPr>
          <p:cNvSpPr txBox="1"/>
          <p:nvPr userDrawn="1">
            <p:extLst>
              <p:ext uri="{1162E1C5-73C7-4A58-AE30-91384D911F3F}">
                <p184:classification xmlns:p184="http://schemas.microsoft.com/office/powerpoint/2018/4/main" val="hdr"/>
              </p:ext>
            </p:extLst>
          </p:nvPr>
        </p:nvSpPr>
        <p:spPr>
          <a:xfrm>
            <a:off x="9604375" y="190500"/>
            <a:ext cx="2439988" cy="182880"/>
          </a:xfrm>
          <a:prstGeom prst="rect">
            <a:avLst/>
          </a:prstGeom>
        </p:spPr>
        <p:txBody>
          <a:bodyPr horzOverflow="overflow" lIns="0" tIns="0" rIns="0" bIns="0">
            <a:spAutoFit/>
          </a:bodyPr>
          <a:lstStyle/>
          <a:p>
            <a:pPr algn="l"/>
            <a:r>
              <a:rPr lang="en-CA" sz="1200">
                <a:solidFill>
                  <a:srgbClr val="000000"/>
                </a:solidFill>
                <a:latin typeface="Arial" panose="020B0604020202020204" pitchFamily="34" charset="0"/>
                <a:cs typeface="Arial" panose="020B0604020202020204" pitchFamily="34" charset="0"/>
              </a:rPr>
              <a:t>UNCLASSIFIED / NON CLASSIFIÉ</a:t>
            </a:r>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5" r:id="rId14"/>
    <p:sldLayoutId id="2147483676"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17.xml"/><Relationship Id="rId1" Type="http://schemas.openxmlformats.org/officeDocument/2006/relationships/tags" Target="../tags/tag16.xml"/><Relationship Id="rId4" Type="http://schemas.openxmlformats.org/officeDocument/2006/relationships/notesSlide" Target="../notesSlides/notesSlid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2" Type="http://schemas.openxmlformats.org/officeDocument/2006/relationships/hyperlink" Target="https://wiki.gccollab.ca/File:Modifications_du_texte_de_l%27outil_EIA.pdf" TargetMode="Externa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hyperlink" Target="https://wiki.gccollab.ca/File:Overview_4th_review_of_the_Directive_on_Automated_Decision-Making.pptx" TargetMode="External"/><Relationship Id="rId2" Type="http://schemas.openxmlformats.org/officeDocument/2006/relationships/hyperlink" Target="https://forms-formulaires.alpha.canada.ca/en/id/cm38x82w000bg2slbizlt9q2q" TargetMode="External"/><Relationship Id="rId1" Type="http://schemas.openxmlformats.org/officeDocument/2006/relationships/slideLayout" Target="../slideLayouts/slideLayout13.xml"/><Relationship Id="rId5" Type="http://schemas.openxmlformats.org/officeDocument/2006/relationships/hyperlink" Target="https://wiki.gccollab.ca/File:Text_changes_to_the_AIA_tool.pdf" TargetMode="External"/><Relationship Id="rId4" Type="http://schemas.openxmlformats.org/officeDocument/2006/relationships/hyperlink" Target="https://wiki.gccollab.ca/File:Text_changes_to_the_Directive.pdf" TargetMode="External"/></Relationships>
</file>

<file path=ppt/slides/_rels/slide15.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tags" Target="../tags/tag20.xml"/><Relationship Id="rId7" Type="http://schemas.openxmlformats.org/officeDocument/2006/relationships/hyperlink" Target="https://forms-formulaires.alpha.canada.ca/fr/id/cm38x82w000bg2slbizlt9q2q" TargetMode="Externa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hyperlink" Target="https://wiki.gccollab.ca/Consultations_sur_le_quatri%C3%A8me_examen" TargetMode="External"/><Relationship Id="rId5" Type="http://schemas.openxmlformats.org/officeDocument/2006/relationships/slideLayout" Target="../slideLayouts/slideLayout13.xml"/><Relationship Id="rId4" Type="http://schemas.openxmlformats.org/officeDocument/2006/relationships/tags" Target="../tags/tag21.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22.xml"/></Relationships>
</file>

<file path=ppt/slides/_rels/slide17.xml.rels><?xml version="1.0" encoding="UTF-8" standalone="yes"?>
<Relationships xmlns="http://schemas.openxmlformats.org/package/2006/relationships"><Relationship Id="rId3" Type="http://schemas.openxmlformats.org/officeDocument/2006/relationships/hyperlink" Target="mailto:ai-ia@tbs-sct.gc.ca" TargetMode="External"/><Relationship Id="rId2" Type="http://schemas.openxmlformats.org/officeDocument/2006/relationships/notesSlide" Target="../notesSlides/notesSlide4.xml"/><Relationship Id="rId1" Type="http://schemas.openxmlformats.org/officeDocument/2006/relationships/slideLayout" Target="../slideLayouts/slideLayout15.xml"/><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4"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hyperlink" Target="https://www.canada.ca/fr/gouvernement/systeme/gouvernement-numerique/innovations-gouvernementales-numeriques/utilisation-responsable-ai/evaluation-incidence-algorithmique.html" TargetMode="External"/></Relationships>
</file>

<file path=ppt/slides/_rels/slide7.xml.rels><?xml version="1.0" encoding="UTF-8" standalone="yes"?>
<Relationships xmlns="http://schemas.openxmlformats.org/package/2006/relationships"><Relationship Id="rId8" Type="http://schemas.openxmlformats.org/officeDocument/2006/relationships/tags" Target="../tags/tag12.xml"/><Relationship Id="rId3" Type="http://schemas.openxmlformats.org/officeDocument/2006/relationships/tags" Target="../tags/tag7.xml"/><Relationship Id="rId7" Type="http://schemas.openxmlformats.org/officeDocument/2006/relationships/tags" Target="../tags/tag11.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tags" Target="../tags/tag10.xml"/><Relationship Id="rId11" Type="http://schemas.openxmlformats.org/officeDocument/2006/relationships/image" Target="../media/image5.png"/><Relationship Id="rId5" Type="http://schemas.openxmlformats.org/officeDocument/2006/relationships/tags" Target="../tags/tag9.xml"/><Relationship Id="rId10" Type="http://schemas.openxmlformats.org/officeDocument/2006/relationships/notesSlide" Target="../notesSlides/notesSlide2.xml"/><Relationship Id="rId4" Type="http://schemas.openxmlformats.org/officeDocument/2006/relationships/tags" Target="../tags/tag8.xml"/><Relationship Id="rId9"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4"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hyperlink" Target="https://wiki.gccollab.ca/Consultations_on_the_4th_Review" TargetMode="Externa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3445" y="2302801"/>
            <a:ext cx="10270067" cy="613891"/>
          </a:xfrm>
        </p:spPr>
        <p:txBody>
          <a:bodyPr>
            <a:normAutofit fontScale="90000"/>
          </a:bodyPr>
          <a:lstStyle/>
          <a:p>
            <a:r>
              <a:rPr lang="en-CA" dirty="0"/>
              <a:t>4th review of the Directive on Automated Decision-Making</a:t>
            </a:r>
            <a:br>
              <a:rPr lang="en-CA" dirty="0"/>
            </a:br>
            <a:br>
              <a:rPr lang="en-CA" dirty="0"/>
            </a:br>
            <a:r>
              <a:rPr lang="fr-CA" dirty="0">
                <a:solidFill>
                  <a:schemeClr val="tx1"/>
                </a:solidFill>
              </a:rPr>
              <a:t>Quatrième examen de la Directive sur la prise de décisions automatisée</a:t>
            </a:r>
            <a:endParaRPr lang="en-CA" dirty="0">
              <a:solidFill>
                <a:schemeClr val="tx1"/>
              </a:solidFill>
            </a:endParaRPr>
          </a:p>
        </p:txBody>
      </p:sp>
      <p:sp>
        <p:nvSpPr>
          <p:cNvPr id="3" name="Text Placeholder 2"/>
          <p:cNvSpPr>
            <a:spLocks noGrp="1"/>
          </p:cNvSpPr>
          <p:nvPr>
            <p:ph type="body" sz="quarter" idx="13"/>
          </p:nvPr>
        </p:nvSpPr>
        <p:spPr>
          <a:xfrm>
            <a:off x="1100371" y="4081837"/>
            <a:ext cx="10273141" cy="720080"/>
          </a:xfrm>
        </p:spPr>
        <p:txBody>
          <a:bodyPr vert="horz" lIns="91440" tIns="45720" rIns="91440" bIns="45720" rtlCol="0" anchor="t">
            <a:normAutofit fontScale="92500" lnSpcReduction="20000"/>
          </a:bodyPr>
          <a:lstStyle/>
          <a:p>
            <a:r>
              <a:rPr lang="en-CA" sz="2500" dirty="0">
                <a:solidFill>
                  <a:schemeClr val="tx2"/>
                </a:solidFill>
                <a:ea typeface="+mj-ea"/>
                <a:cs typeface="+mj-cs"/>
              </a:rPr>
              <a:t>Overview and proposed modifications</a:t>
            </a:r>
          </a:p>
          <a:p>
            <a:r>
              <a:rPr lang="fr-CA" dirty="0">
                <a:solidFill>
                  <a:schemeClr val="tx1"/>
                </a:solidFill>
              </a:rPr>
              <a:t>Aperçu et modifications proposées</a:t>
            </a:r>
          </a:p>
          <a:p>
            <a:endParaRPr lang="en-CA" dirty="0"/>
          </a:p>
        </p:txBody>
      </p:sp>
      <p:sp>
        <p:nvSpPr>
          <p:cNvPr id="5" name="TextBox 4">
            <a:extLst>
              <a:ext uri="{FF2B5EF4-FFF2-40B4-BE49-F238E27FC236}">
                <a16:creationId xmlns:a16="http://schemas.microsoft.com/office/drawing/2014/main" id="{D584F736-909B-26BC-6895-A540EB2406F3}"/>
              </a:ext>
            </a:extLst>
          </p:cNvPr>
          <p:cNvSpPr txBox="1"/>
          <p:nvPr/>
        </p:nvSpPr>
        <p:spPr>
          <a:xfrm>
            <a:off x="1100371" y="5363927"/>
            <a:ext cx="2743200"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solidFill>
                  <a:schemeClr val="tx2"/>
                </a:solidFill>
                <a:ea typeface="+mj-ea"/>
                <a:cs typeface="+mj-cs"/>
              </a:rPr>
              <a:t>Fall</a:t>
            </a:r>
            <a:r>
              <a:rPr lang="en-US" dirty="0"/>
              <a:t> </a:t>
            </a:r>
            <a:r>
              <a:rPr lang="en-US" dirty="0">
                <a:solidFill>
                  <a:schemeClr val="tx2"/>
                </a:solidFill>
                <a:ea typeface="+mj-ea"/>
                <a:cs typeface="+mj-cs"/>
              </a:rPr>
              <a:t>2024</a:t>
            </a:r>
          </a:p>
          <a:p>
            <a:r>
              <a:rPr lang="fr-CA" dirty="0"/>
              <a:t>Automne 2024</a:t>
            </a:r>
          </a:p>
          <a:p>
            <a:endParaRPr lang="en-US" dirty="0"/>
          </a:p>
        </p:txBody>
      </p:sp>
      <p:sp>
        <p:nvSpPr>
          <p:cNvPr id="4" name="Slide Number Placeholder 3"/>
          <p:cNvSpPr>
            <a:spLocks noGrp="1"/>
          </p:cNvSpPr>
          <p:nvPr>
            <p:ph type="sldNum" sz="quarter" idx="12"/>
          </p:nvPr>
        </p:nvSpPr>
        <p:spPr/>
        <p:txBody>
          <a:bodyPr/>
          <a:lstStyle/>
          <a:p>
            <a:fld id="{32D4B517-E49B-41B6-9DBC-23634E0F1CDC}" type="slidenum">
              <a:rPr lang="en-CA" smtClean="0"/>
              <a:t>1</a:t>
            </a:fld>
            <a:endParaRPr lang="en-CA"/>
          </a:p>
        </p:txBody>
      </p:sp>
    </p:spTree>
    <p:extLst>
      <p:ext uri="{BB962C8B-B14F-4D97-AF65-F5344CB8AC3E}">
        <p14:creationId xmlns:p14="http://schemas.microsoft.com/office/powerpoint/2010/main" val="1130587199"/>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custDataLst>
              <p:tags r:id="rId1"/>
            </p:custDataLst>
          </p:nvPr>
        </p:nvSpPr>
        <p:spPr>
          <a:xfrm>
            <a:off x="1099872" y="162633"/>
            <a:ext cx="7243976" cy="878670"/>
          </a:xfrm>
        </p:spPr>
        <p:txBody>
          <a:bodyPr/>
          <a:lstStyle/>
          <a:p>
            <a:r>
              <a:rPr lang="fr-FR" dirty="0">
                <a:latin typeface="Calibri"/>
                <a:ea typeface="Calibri"/>
                <a:cs typeface="Calibri"/>
              </a:rPr>
              <a:t>Soutenir une mise en œuvre efficace</a:t>
            </a:r>
            <a:endParaRPr lang="fr-CA" dirty="0">
              <a:latin typeface="Calibri"/>
              <a:ea typeface="Calibri"/>
              <a:cs typeface="Calibri"/>
            </a:endParaRPr>
          </a:p>
        </p:txBody>
      </p:sp>
      <p:sp>
        <p:nvSpPr>
          <p:cNvPr id="2" name="Slide Number Placeholder 1"/>
          <p:cNvSpPr>
            <a:spLocks noGrp="1"/>
          </p:cNvSpPr>
          <p:nvPr>
            <p:ph type="sldNum" sz="quarter" idx="12"/>
            <p:custDataLst>
              <p:tags r:id="rId2"/>
            </p:custDataLst>
          </p:nvPr>
        </p:nvSpPr>
        <p:spPr/>
        <p:txBody>
          <a:bodyPr/>
          <a:lstStyle/>
          <a:p>
            <a:fld id="{32D4B517-E49B-41B6-9DBC-23634E0F1CDC}" type="slidenum">
              <a:rPr lang="en-CA" smtClean="0"/>
              <a:pPr/>
              <a:t>10</a:t>
            </a:fld>
            <a:endParaRPr lang="en-CA"/>
          </a:p>
        </p:txBody>
      </p:sp>
      <p:graphicFrame>
        <p:nvGraphicFramePr>
          <p:cNvPr id="5" name="Table 4">
            <a:extLst>
              <a:ext uri="{FF2B5EF4-FFF2-40B4-BE49-F238E27FC236}">
                <a16:creationId xmlns:a16="http://schemas.microsoft.com/office/drawing/2014/main" id="{4C8227BA-2A74-D3C8-76C9-7B68B65F80F5}"/>
              </a:ext>
            </a:extLst>
          </p:cNvPr>
          <p:cNvGraphicFramePr>
            <a:graphicFrameLocks noGrp="1"/>
          </p:cNvGraphicFramePr>
          <p:nvPr/>
        </p:nvGraphicFramePr>
        <p:xfrm>
          <a:off x="387619" y="1144532"/>
          <a:ext cx="11416762" cy="5455920"/>
        </p:xfrm>
        <a:graphic>
          <a:graphicData uri="http://schemas.openxmlformats.org/drawingml/2006/table">
            <a:tbl>
              <a:tblPr firstRow="1" bandRow="1">
                <a:tableStyleId>{00A15C55-8517-42AA-B614-E9B94910E393}</a:tableStyleId>
              </a:tblPr>
              <a:tblGrid>
                <a:gridCol w="1728233">
                  <a:extLst>
                    <a:ext uri="{9D8B030D-6E8A-4147-A177-3AD203B41FA5}">
                      <a16:colId xmlns:a16="http://schemas.microsoft.com/office/drawing/2014/main" val="423885602"/>
                    </a:ext>
                  </a:extLst>
                </a:gridCol>
                <a:gridCol w="3828341">
                  <a:extLst>
                    <a:ext uri="{9D8B030D-6E8A-4147-A177-3AD203B41FA5}">
                      <a16:colId xmlns:a16="http://schemas.microsoft.com/office/drawing/2014/main" val="3768624674"/>
                    </a:ext>
                  </a:extLst>
                </a:gridCol>
                <a:gridCol w="3015039">
                  <a:extLst>
                    <a:ext uri="{9D8B030D-6E8A-4147-A177-3AD203B41FA5}">
                      <a16:colId xmlns:a16="http://schemas.microsoft.com/office/drawing/2014/main" val="1439253894"/>
                    </a:ext>
                  </a:extLst>
                </a:gridCol>
                <a:gridCol w="2845149">
                  <a:extLst>
                    <a:ext uri="{9D8B030D-6E8A-4147-A177-3AD203B41FA5}">
                      <a16:colId xmlns:a16="http://schemas.microsoft.com/office/drawing/2014/main" val="1896710534"/>
                    </a:ext>
                  </a:extLst>
                </a:gridCol>
              </a:tblGrid>
              <a:tr h="420914">
                <a:tc>
                  <a:txBody>
                    <a:bodyPr/>
                    <a:lstStyle/>
                    <a:p>
                      <a:pPr marL="0" marR="0" lvl="0" indent="0" algn="ctr" defTabSz="914400" rtl="0" eaLnBrk="1" fontAlgn="auto" latinLnBrk="0" hangingPunct="1">
                        <a:lnSpc>
                          <a:spcPct val="100000"/>
                        </a:lnSpc>
                        <a:spcBef>
                          <a:spcPts val="0"/>
                        </a:spcBef>
                        <a:spcAft>
                          <a:spcPts val="0"/>
                        </a:spcAft>
                        <a:buClrTx/>
                        <a:buSzTx/>
                        <a:buFont typeface="Arial"/>
                        <a:buNone/>
                        <a:tabLst/>
                        <a:defRPr/>
                      </a:pPr>
                      <a:endParaRPr lang="en-US" sz="1400" b="1" kern="1200">
                        <a:solidFill>
                          <a:schemeClr val="dk1"/>
                        </a:solidFill>
                        <a:latin typeface="+mn-lt"/>
                        <a:ea typeface="+mn-ea"/>
                        <a:cs typeface="Calibri"/>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a:buNone/>
                        <a:tabLst/>
                        <a:defRPr/>
                      </a:pPr>
                      <a:r>
                        <a:rPr lang="fr-FR" sz="1600" b="1" kern="1200" dirty="0">
                          <a:solidFill>
                            <a:schemeClr val="bg1"/>
                          </a:solidFill>
                          <a:latin typeface="+mn-lt"/>
                          <a:ea typeface="+mn-ea"/>
                          <a:cs typeface="Calibri"/>
                        </a:rPr>
                        <a:t>Surveiller la mise en œuvre des politiques</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1"/>
                    </a:solidFill>
                  </a:tcPr>
                </a:tc>
                <a:tc>
                  <a:txBody>
                    <a:bodyPr/>
                    <a:lstStyle/>
                    <a:p>
                      <a:pPr marL="0" lvl="0" indent="0" algn="ctr">
                        <a:buFont typeface="Arial"/>
                        <a:buNone/>
                      </a:pPr>
                      <a:r>
                        <a:rPr lang="fr-FR" sz="1600" b="1" kern="1200" dirty="0">
                          <a:solidFill>
                            <a:schemeClr val="bg1"/>
                          </a:solidFill>
                          <a:latin typeface="+mn-lt"/>
                          <a:ea typeface="+mn-ea"/>
                          <a:cs typeface="Calibri"/>
                        </a:rPr>
                        <a:t>Organisations exclues</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1"/>
                    </a:solidFill>
                  </a:tcPr>
                </a:tc>
                <a:tc>
                  <a:txBody>
                    <a:bodyPr/>
                    <a:lstStyle/>
                    <a:p>
                      <a:pPr marL="0" lvl="0" indent="0" algn="ctr">
                        <a:buFont typeface="Arial"/>
                        <a:buNone/>
                      </a:pPr>
                      <a:r>
                        <a:rPr lang="fr-FR" sz="1600" b="1" kern="1200" dirty="0">
                          <a:solidFill>
                            <a:schemeClr val="bg1"/>
                          </a:solidFill>
                          <a:latin typeface="+mn-lt"/>
                          <a:ea typeface="+mn-ea"/>
                          <a:cs typeface="Calibri"/>
                        </a:rPr>
                        <a:t>Définition de l’IA</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1"/>
                    </a:solidFill>
                  </a:tcPr>
                </a:tc>
                <a:extLst>
                  <a:ext uri="{0D108BD9-81ED-4DB2-BD59-A6C34878D82A}">
                    <a16:rowId xmlns:a16="http://schemas.microsoft.com/office/drawing/2014/main" val="1609189110"/>
                  </a:ext>
                </a:extLst>
              </a:tr>
              <a:tr h="1334885">
                <a:tc>
                  <a:txBody>
                    <a:body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lang="fr-CA" sz="1400" b="1" noProof="0" dirty="0">
                          <a:latin typeface="+mn-lt"/>
                        </a:rPr>
                        <a:t>But</a:t>
                      </a:r>
                      <a:endParaRPr lang="fr-CA" sz="1400" b="1" noProof="0" dirty="0">
                        <a:latin typeface="+mn-lt"/>
                        <a:ea typeface="Calibri"/>
                        <a:cs typeface="Calibri"/>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lang="fr-FR" sz="1400" kern="1200" dirty="0">
                          <a:solidFill>
                            <a:schemeClr val="dk1"/>
                          </a:solidFill>
                          <a:latin typeface="+mn-lt"/>
                          <a:ea typeface="+mn-ea"/>
                          <a:cs typeface="+mn-cs"/>
                        </a:rPr>
                        <a:t>Accroître et vérifier la conformité des ministères avec la directive afin de favoriser l’amélioration des résultats pour les clients, les institutions fédérales et la société canadienne.</a:t>
                      </a: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E0EDF8"/>
                    </a:solidFill>
                  </a:tcPr>
                </a:tc>
                <a:tc>
                  <a:txBody>
                    <a:bodyPr/>
                    <a:lstStyle/>
                    <a:p>
                      <a:pPr marL="0" indent="0">
                        <a:buFont typeface="Arial"/>
                        <a:buNone/>
                      </a:pPr>
                      <a:r>
                        <a:rPr lang="fr-FR" sz="1400" dirty="0">
                          <a:latin typeface="+mn-lt"/>
                        </a:rPr>
                        <a:t>Augmenter le nombre d’organisations visées par la directive afin d’étendre les protections et de réduire les risques pour les clients, les institutions fédérales et la société canadienne.</a:t>
                      </a:r>
                      <a:endParaRPr lang="en-CA" sz="1400" dirty="0">
                        <a:latin typeface="+mn-lt"/>
                        <a:ea typeface="Calibri"/>
                        <a:cs typeface="Calibri"/>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CDE1F3"/>
                    </a:solidFill>
                  </a:tcPr>
                </a:tc>
                <a:tc>
                  <a:txBody>
                    <a:bodyPr/>
                    <a:lstStyle/>
                    <a:p>
                      <a:pPr marL="0" lvl="0" indent="0">
                        <a:buNone/>
                      </a:pPr>
                      <a:r>
                        <a:rPr lang="fr-FR" sz="1400" kern="1200" noProof="0" dirty="0">
                          <a:solidFill>
                            <a:schemeClr val="dk1"/>
                          </a:solidFill>
                          <a:latin typeface="+mn-lt"/>
                          <a:ea typeface="+mn-ea"/>
                          <a:cs typeface="+mn-cs"/>
                        </a:rPr>
                        <a:t>Aligner la définition de l’IA du GC sur une définition plus récente et internationalement reconnue, afin d’améliorer la cohérence et de faciliter la compréhension. </a:t>
                      </a:r>
                      <a:endParaRPr lang="en-US" sz="1400" kern="1200" dirty="0">
                        <a:solidFill>
                          <a:schemeClr val="dk1"/>
                        </a:solidFill>
                        <a:latin typeface="+mn-lt"/>
                        <a:ea typeface="+mn-ea"/>
                        <a:cs typeface="+mn-cs"/>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E0EDF8"/>
                    </a:solidFill>
                  </a:tcPr>
                </a:tc>
                <a:extLst>
                  <a:ext uri="{0D108BD9-81ED-4DB2-BD59-A6C34878D82A}">
                    <a16:rowId xmlns:a16="http://schemas.microsoft.com/office/drawing/2014/main" val="1384299511"/>
                  </a:ext>
                </a:extLst>
              </a:tr>
              <a:tr h="3207402">
                <a:tc>
                  <a:txBody>
                    <a:bodyPr/>
                    <a:lstStyle/>
                    <a:p>
                      <a:pPr marL="0" lvl="0" indent="0">
                        <a:buFont typeface="Arial"/>
                        <a:buNone/>
                      </a:pPr>
                      <a:r>
                        <a:rPr lang="fr-CA" sz="1400" b="1" noProof="0" dirty="0">
                          <a:latin typeface="+mn-lt"/>
                        </a:rPr>
                        <a:t>Recommandations</a:t>
                      </a: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marL="285750" marR="0" lvl="0" indent="-285750" algn="l" rtl="0" eaLnBrk="1" fontAlgn="auto" latinLnBrk="0" hangingPunct="1">
                        <a:lnSpc>
                          <a:spcPct val="100000"/>
                        </a:lnSpc>
                        <a:spcBef>
                          <a:spcPts val="0"/>
                        </a:spcBef>
                        <a:spcAft>
                          <a:spcPts val="0"/>
                        </a:spcAft>
                        <a:buClrTx/>
                        <a:buSzTx/>
                        <a:buFont typeface="Arial" panose="020B0604020202020204" pitchFamily="34" charset="0"/>
                        <a:buChar char="•"/>
                      </a:pPr>
                      <a:r>
                        <a:rPr lang="fr-FR" sz="1400" kern="1200" dirty="0">
                          <a:solidFill>
                            <a:schemeClr val="dk1"/>
                          </a:solidFill>
                          <a:latin typeface="+mn-lt"/>
                          <a:ea typeface="+mn-ea"/>
                          <a:cs typeface="+mn-cs"/>
                        </a:rPr>
                        <a:t>Ajouter une nouvelle exigence en matière de l’établissement de rapports pour les ministères qui doivent présenter au SCT un rapport signé par la personne au poste de sous-ministre adjoint (SMA) responsable, confirmant la conformité à la directive. </a:t>
                      </a:r>
                    </a:p>
                    <a:p>
                      <a:pPr marL="285750" lvl="0" indent="-285750">
                        <a:buFont typeface="Arial" panose="020B0604020202020204" pitchFamily="34" charset="0"/>
                        <a:buChar char="•"/>
                      </a:pPr>
                      <a:r>
                        <a:rPr lang="fr-FR" sz="1400" kern="1200" dirty="0">
                          <a:solidFill>
                            <a:schemeClr val="dk1"/>
                          </a:solidFill>
                          <a:latin typeface="+mn-lt"/>
                          <a:ea typeface="+mn-ea"/>
                          <a:cs typeface="+mn-cs"/>
                        </a:rPr>
                        <a:t>Préciser le rôle du DPI du Canada en ce qui concerne le contrôle de la conformité.</a:t>
                      </a:r>
                    </a:p>
                    <a:p>
                      <a:pPr marL="285750" lvl="0" indent="-285750">
                        <a:buFont typeface="Arial" panose="020B0604020202020204" pitchFamily="34" charset="0"/>
                        <a:buChar char="•"/>
                      </a:pPr>
                      <a:r>
                        <a:rPr lang="fr-FR" sz="1400" kern="1200" dirty="0">
                          <a:solidFill>
                            <a:schemeClr val="dk1"/>
                          </a:solidFill>
                          <a:latin typeface="+mn-lt"/>
                          <a:ea typeface="+mn-ea"/>
                          <a:cs typeface="+mn-cs"/>
                        </a:rPr>
                        <a:t>Ajouter la responsabilité pour le SCT de publier un résumé annuel des rapports de conformité (ci-dessus) sur le portail du gouvernement ouvert.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A" sz="1400" dirty="0">
                          <a:solidFill>
                            <a:schemeClr val="dk1"/>
                          </a:solidFill>
                          <a:latin typeface="+mn-lt"/>
                          <a:ea typeface="+mn-lt"/>
                          <a:cs typeface="+mn-lt"/>
                        </a:rPr>
                        <a:t>Ajouter une exigence selon laquelle l</a:t>
                      </a:r>
                      <a:r>
                        <a:rPr lang="fr-FR" sz="1400" dirty="0">
                          <a:solidFill>
                            <a:schemeClr val="dk1"/>
                          </a:solidFill>
                          <a:latin typeface="+mn-lt"/>
                          <a:ea typeface="+mn-lt"/>
                          <a:cs typeface="+mn-lt"/>
                        </a:rPr>
                        <a:t>a personne au poste de</a:t>
                      </a:r>
                      <a:r>
                        <a:rPr lang="fr-CA" sz="1400" dirty="0">
                          <a:solidFill>
                            <a:schemeClr val="dk1"/>
                          </a:solidFill>
                          <a:latin typeface="+mn-lt"/>
                          <a:ea typeface="+mn-lt"/>
                          <a:cs typeface="+mn-lt"/>
                        </a:rPr>
                        <a:t> SMA responsable doit approuver l’EIA complétée avant sa publication. </a:t>
                      </a: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E0EDF8"/>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400" kern="1200" dirty="0">
                          <a:solidFill>
                            <a:schemeClr val="dk1"/>
                          </a:solidFill>
                          <a:latin typeface="+mn-lt"/>
                        </a:rPr>
                        <a:t>Supprimer le paragraphe 9.1.1 relatif aux organisations exclues, de sorte que la directive s’applique aux agents du Parlement.</a:t>
                      </a: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CDE1F3"/>
                    </a:solidFill>
                  </a:tcPr>
                </a:tc>
                <a:tc>
                  <a:txBody>
                    <a:bodyPr/>
                    <a:lstStyle/>
                    <a:p>
                      <a:pPr marL="285750" indent="-285750">
                        <a:buFont typeface="Arial" panose="020B0604020202020204" pitchFamily="34" charset="0"/>
                        <a:buChar char="•"/>
                      </a:pPr>
                      <a:r>
                        <a:rPr lang="fr-FR" sz="1400" kern="1200" dirty="0">
                          <a:solidFill>
                            <a:schemeClr val="dk1"/>
                          </a:solidFill>
                          <a:latin typeface="+mn-lt"/>
                        </a:rPr>
                        <a:t>Supprimer la définition de l’IA de l’annexe A de la directive</a:t>
                      </a:r>
                    </a:p>
                    <a:p>
                      <a:pPr marL="285750" marR="0" lvl="0" indent="-285750" algn="l" rtl="0" eaLnBrk="1" fontAlgn="auto" latinLnBrk="0" hangingPunct="1">
                        <a:lnSpc>
                          <a:spcPct val="100000"/>
                        </a:lnSpc>
                        <a:spcBef>
                          <a:spcPts val="0"/>
                        </a:spcBef>
                        <a:spcAft>
                          <a:spcPts val="0"/>
                        </a:spcAft>
                        <a:buClrTx/>
                        <a:buSzTx/>
                        <a:buFont typeface="Arial" panose="020B0604020202020204" pitchFamily="34" charset="0"/>
                        <a:buChar char="•"/>
                      </a:pPr>
                      <a:r>
                        <a:rPr lang="fr-FR" sz="1400" kern="1200" dirty="0">
                          <a:solidFill>
                            <a:schemeClr val="dk1"/>
                          </a:solidFill>
                          <a:latin typeface="+mn-lt"/>
                        </a:rPr>
                        <a:t>Modifier la définition de l’IA dans l’annexe A de la Politique sur les services et le numérique pour l’aligner sur la définition de l’OCDE</a:t>
                      </a:r>
                      <a:endParaRPr lang="en-US" sz="1400" dirty="0">
                        <a:latin typeface="+mn-lt"/>
                      </a:endParaRPr>
                    </a:p>
                    <a:p>
                      <a:pPr marL="0" indent="0">
                        <a:buFont typeface="Arial"/>
                        <a:buNone/>
                      </a:pPr>
                      <a:endParaRPr lang="en-US" sz="1400" dirty="0">
                        <a:latin typeface="+mn-lt"/>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E0EDF8"/>
                    </a:solidFill>
                  </a:tcPr>
                </a:tc>
                <a:extLst>
                  <a:ext uri="{0D108BD9-81ED-4DB2-BD59-A6C34878D82A}">
                    <a16:rowId xmlns:a16="http://schemas.microsoft.com/office/drawing/2014/main" val="4172197555"/>
                  </a:ext>
                </a:extLst>
              </a:tr>
            </a:tbl>
          </a:graphicData>
        </a:graphic>
      </p:graphicFrame>
    </p:spTree>
    <p:extLst>
      <p:ext uri="{BB962C8B-B14F-4D97-AF65-F5344CB8AC3E}">
        <p14:creationId xmlns:p14="http://schemas.microsoft.com/office/powerpoint/2010/main" val="4294905307"/>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CA">
                <a:latin typeface="Calibri"/>
                <a:ea typeface="Calibri"/>
                <a:cs typeface="Calibri"/>
              </a:rPr>
              <a:t>Strengthen client protections</a:t>
            </a:r>
          </a:p>
        </p:txBody>
      </p:sp>
      <p:graphicFrame>
        <p:nvGraphicFramePr>
          <p:cNvPr id="3" name="Table 2">
            <a:extLst>
              <a:ext uri="{FF2B5EF4-FFF2-40B4-BE49-F238E27FC236}">
                <a16:creationId xmlns:a16="http://schemas.microsoft.com/office/drawing/2014/main" id="{B07859E9-1469-4970-99FF-343DD0BACE6F}"/>
              </a:ext>
            </a:extLst>
          </p:cNvPr>
          <p:cNvGraphicFramePr>
            <a:graphicFrameLocks noGrp="1"/>
          </p:cNvGraphicFramePr>
          <p:nvPr>
            <p:extLst>
              <p:ext uri="{D42A27DB-BD31-4B8C-83A1-F6EECF244321}">
                <p14:modId xmlns:p14="http://schemas.microsoft.com/office/powerpoint/2010/main" val="4116807732"/>
              </p:ext>
            </p:extLst>
          </p:nvPr>
        </p:nvGraphicFramePr>
        <p:xfrm>
          <a:off x="374554" y="1245839"/>
          <a:ext cx="11442892" cy="4856338"/>
        </p:xfrm>
        <a:graphic>
          <a:graphicData uri="http://schemas.openxmlformats.org/drawingml/2006/table">
            <a:tbl>
              <a:tblPr firstRow="1" bandRow="1">
                <a:tableStyleId>{69012ECD-51FC-41F1-AA8D-1B2483CD663E}</a:tableStyleId>
              </a:tblPr>
              <a:tblGrid>
                <a:gridCol w="1975059">
                  <a:extLst>
                    <a:ext uri="{9D8B030D-6E8A-4147-A177-3AD203B41FA5}">
                      <a16:colId xmlns:a16="http://schemas.microsoft.com/office/drawing/2014/main" val="423885602"/>
                    </a:ext>
                  </a:extLst>
                </a:gridCol>
                <a:gridCol w="3212300">
                  <a:extLst>
                    <a:ext uri="{9D8B030D-6E8A-4147-A177-3AD203B41FA5}">
                      <a16:colId xmlns:a16="http://schemas.microsoft.com/office/drawing/2014/main" val="3768624674"/>
                    </a:ext>
                  </a:extLst>
                </a:gridCol>
                <a:gridCol w="3317243">
                  <a:extLst>
                    <a:ext uri="{9D8B030D-6E8A-4147-A177-3AD203B41FA5}">
                      <a16:colId xmlns:a16="http://schemas.microsoft.com/office/drawing/2014/main" val="1439253894"/>
                    </a:ext>
                  </a:extLst>
                </a:gridCol>
                <a:gridCol w="2938290">
                  <a:extLst>
                    <a:ext uri="{9D8B030D-6E8A-4147-A177-3AD203B41FA5}">
                      <a16:colId xmlns:a16="http://schemas.microsoft.com/office/drawing/2014/main" val="1896710534"/>
                    </a:ext>
                  </a:extLst>
                </a:gridCol>
              </a:tblGrid>
              <a:tr h="411255">
                <a:tc>
                  <a:txBody>
                    <a:bodyPr/>
                    <a:lstStyle/>
                    <a:p>
                      <a:pPr marL="0" marR="0" lvl="0" indent="0" algn="ctr" defTabSz="914400" rtl="0" eaLnBrk="1" fontAlgn="auto" latinLnBrk="0" hangingPunct="1">
                        <a:lnSpc>
                          <a:spcPct val="100000"/>
                        </a:lnSpc>
                        <a:spcBef>
                          <a:spcPts val="0"/>
                        </a:spcBef>
                        <a:spcAft>
                          <a:spcPts val="0"/>
                        </a:spcAft>
                        <a:buClrTx/>
                        <a:buSzTx/>
                        <a:buFont typeface="Arial"/>
                        <a:buNone/>
                        <a:tabLst/>
                        <a:defRPr/>
                      </a:pPr>
                      <a:endParaRPr lang="en-US" sz="1400" kern="1200">
                        <a:solidFill>
                          <a:schemeClr val="dk1"/>
                        </a:solidFill>
                        <a:latin typeface="Calibri"/>
                        <a:cs typeface="Calibri"/>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 typeface="Arial"/>
                        <a:buNone/>
                        <a:tabLst/>
                        <a:defRPr/>
                      </a:pPr>
                      <a:r>
                        <a:rPr lang="en-US" sz="1600"/>
                        <a:t>Human rights</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lvl="0" indent="0" algn="ctr">
                        <a:buFont typeface="Arial"/>
                        <a:buNone/>
                      </a:pPr>
                      <a:r>
                        <a:rPr lang="en-US" sz="1600"/>
                        <a:t>Persons with disabilities</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lvl="0" indent="0" algn="ctr">
                        <a:buFont typeface="Arial"/>
                        <a:buNone/>
                      </a:pPr>
                      <a:r>
                        <a:rPr lang="en-US" sz="1600"/>
                        <a:t>Bans</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609189110"/>
                  </a:ext>
                </a:extLst>
              </a:tr>
              <a:tr h="1238636">
                <a:tc>
                  <a:txBody>
                    <a:body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US" sz="1600" b="1">
                          <a:solidFill>
                            <a:schemeClr val="tx2"/>
                          </a:solidFill>
                        </a:rPr>
                        <a:t>Goal</a:t>
                      </a:r>
                      <a:endParaRPr lang="en-US" sz="1600" b="1">
                        <a:solidFill>
                          <a:schemeClr val="tx2"/>
                        </a:solidFill>
                        <a:latin typeface="+mn-lt"/>
                        <a:ea typeface="+mn-ea"/>
                        <a:cs typeface="Calibri"/>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lvl="0" indent="0" algn="l">
                        <a:lnSpc>
                          <a:spcPct val="100000"/>
                        </a:lnSpc>
                        <a:buNone/>
                      </a:pPr>
                      <a:r>
                        <a:rPr lang="en-US" sz="1600" b="0" i="0" u="none" strike="noStrike" baseline="0" noProof="0">
                          <a:solidFill>
                            <a:srgbClr val="000000"/>
                          </a:solidFill>
                          <a:latin typeface="Aptos"/>
                        </a:rPr>
                        <a:t>Clarify obligations and enhance impact assessment of human rights</a:t>
                      </a:r>
                    </a:p>
                    <a:p>
                      <a:pPr marL="0" marR="0" lvl="0" indent="0" algn="l" defTabSz="914400">
                        <a:lnSpc>
                          <a:spcPct val="100000"/>
                        </a:lnSpc>
                        <a:spcBef>
                          <a:spcPts val="0"/>
                        </a:spcBef>
                        <a:spcAft>
                          <a:spcPts val="0"/>
                        </a:spcAft>
                        <a:buClrTx/>
                        <a:buSzTx/>
                        <a:buFont typeface="Arial"/>
                        <a:buNone/>
                        <a:tabLst/>
                        <a:defRPr/>
                      </a:pPr>
                      <a:endParaRPr lang="en-US" sz="1600"/>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E0EDF8"/>
                    </a:solidFill>
                  </a:tcPr>
                </a:tc>
                <a:tc>
                  <a:txBody>
                    <a:bodyPr/>
                    <a:lstStyle/>
                    <a:p>
                      <a:pPr marL="0" lvl="0" indent="0">
                        <a:buNone/>
                      </a:pPr>
                      <a:r>
                        <a:rPr lang="en-CA" sz="1600" b="0" i="0" u="none" strike="noStrike" baseline="0" noProof="0">
                          <a:solidFill>
                            <a:srgbClr val="000000"/>
                          </a:solidFill>
                          <a:latin typeface="Aptos"/>
                        </a:rPr>
                        <a:t>Strengthen protections and assessment of impacts for persons with disabilities, raising awareness of the impacts of automated decision systems</a:t>
                      </a:r>
                      <a:endParaRPr lang="en-US" b="0" i="0" u="none" strike="noStrike" baseline="0" noProof="0">
                        <a:solidFill>
                          <a:srgbClr val="000000"/>
                        </a:solidFill>
                        <a:latin typeface="Aptos"/>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CDE1F3"/>
                    </a:solidFill>
                  </a:tcPr>
                </a:tc>
                <a:tc>
                  <a:txBody>
                    <a:bodyPr/>
                    <a:lstStyle/>
                    <a:p>
                      <a:pPr marL="0" indent="0">
                        <a:buFont typeface="Arial"/>
                        <a:buNone/>
                      </a:pPr>
                      <a:r>
                        <a:rPr lang="en-CA" sz="1600"/>
                        <a:t>Identify explicit limits or define circumstances in which automated systems pose an unacceptable risk</a:t>
                      </a:r>
                      <a:endParaRPr lang="en-CA" sz="1600">
                        <a:latin typeface="+mn-lt"/>
                        <a:ea typeface="Calibri"/>
                        <a:cs typeface="Calibri"/>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E0EDF8"/>
                    </a:solidFill>
                  </a:tcPr>
                </a:tc>
                <a:extLst>
                  <a:ext uri="{0D108BD9-81ED-4DB2-BD59-A6C34878D82A}">
                    <a16:rowId xmlns:a16="http://schemas.microsoft.com/office/drawing/2014/main" val="1384299511"/>
                  </a:ext>
                </a:extLst>
              </a:tr>
              <a:tr h="3134443">
                <a:tc>
                  <a:txBody>
                    <a:bodyPr/>
                    <a:lstStyle/>
                    <a:p>
                      <a:pPr marL="0" lvl="0" indent="0">
                        <a:buFont typeface="Arial"/>
                        <a:buNone/>
                      </a:pPr>
                      <a:r>
                        <a:rPr lang="en-US" sz="1600" b="1">
                          <a:solidFill>
                            <a:schemeClr val="tx2"/>
                          </a:solidFill>
                        </a:rPr>
                        <a:t>Recommendations</a:t>
                      </a:r>
                      <a:endParaRPr lang="en-US" sz="1600" b="1">
                        <a:solidFill>
                          <a:schemeClr val="tx2"/>
                        </a:solidFill>
                        <a:latin typeface="+mn-lt"/>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85750" marR="0" lvl="0" indent="-285750" algn="l" rtl="0" eaLnBrk="1" fontAlgn="auto" latinLnBrk="0" hangingPunct="1">
                        <a:lnSpc>
                          <a:spcPct val="100000"/>
                        </a:lnSpc>
                        <a:spcBef>
                          <a:spcPts val="0"/>
                        </a:spcBef>
                        <a:spcAft>
                          <a:spcPts val="0"/>
                        </a:spcAft>
                        <a:buClrTx/>
                        <a:buSzTx/>
                        <a:buFont typeface="Arial" panose="020B0604020202020204" pitchFamily="34" charset="0"/>
                        <a:buChar char="•"/>
                      </a:pPr>
                      <a:r>
                        <a:rPr lang="en-US" sz="1600"/>
                        <a:t>Modify the testing and monitoring requirements in the directive to more clearly reference human rights</a:t>
                      </a:r>
                    </a:p>
                    <a:p>
                      <a:pPr marL="285750" marR="0" lvl="0" indent="-285750" algn="l" rtl="0" eaLnBrk="1" fontAlgn="auto" latinLnBrk="0" hangingPunct="1">
                        <a:lnSpc>
                          <a:spcPct val="100000"/>
                        </a:lnSpc>
                        <a:spcBef>
                          <a:spcPts val="0"/>
                        </a:spcBef>
                        <a:spcAft>
                          <a:spcPts val="0"/>
                        </a:spcAft>
                        <a:buClrTx/>
                        <a:buSzTx/>
                        <a:buFont typeface="Arial" panose="020B0604020202020204" pitchFamily="34" charset="0"/>
                        <a:buChar char="•"/>
                      </a:pPr>
                      <a:r>
                        <a:rPr lang="en-US" sz="1600"/>
                        <a:t>Add targeted questions to the AIA to strengthen the consideration of impacts to a bro</a:t>
                      </a:r>
                      <a:r>
                        <a:rPr lang="en-US" sz="1600" kern="1200">
                          <a:solidFill>
                            <a:schemeClr val="dk1"/>
                          </a:solidFill>
                        </a:rPr>
                        <a:t>ader </a:t>
                      </a:r>
                      <a:r>
                        <a:rPr lang="en-US" sz="1600"/>
                        <a:t>range of people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600">
                        <a:latin typeface="+mn-lt"/>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E0EDF8"/>
                    </a:solidFill>
                  </a:tcPr>
                </a:tc>
                <a:tc>
                  <a:txBody>
                    <a:bodyPr/>
                    <a:lstStyle/>
                    <a:p>
                      <a:pPr marL="171450" marR="0" lvl="0" indent="-171450" algn="l" rtl="0" eaLnBrk="1" fontAlgn="auto" latinLnBrk="0" hangingPunct="1">
                        <a:lnSpc>
                          <a:spcPct val="100000"/>
                        </a:lnSpc>
                        <a:spcBef>
                          <a:spcPts val="0"/>
                        </a:spcBef>
                        <a:spcAft>
                          <a:spcPts val="0"/>
                        </a:spcAft>
                        <a:buClrTx/>
                        <a:buSzTx/>
                        <a:buFont typeface="Arial" panose="020B0604020202020204" pitchFamily="34" charset="0"/>
                        <a:buChar char="•"/>
                      </a:pPr>
                      <a:r>
                        <a:rPr lang="en-US" sz="1600" kern="1200">
                          <a:solidFill>
                            <a:schemeClr val="dk1"/>
                          </a:solidFill>
                        </a:rPr>
                        <a:t>Add a requirement to document system failures and take corrective actions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a:solidFill>
                            <a:schemeClr val="dk1"/>
                          </a:solidFill>
                        </a:rPr>
                        <a:t>Add new AIA questions to capture compliance with existing accessibility standards and broaden the consideration of impacts</a:t>
                      </a:r>
                    </a:p>
                    <a:p>
                      <a:pPr marL="0" indent="0">
                        <a:buFont typeface="Arial"/>
                        <a:buNone/>
                      </a:pPr>
                      <a:endParaRPr lang="en-US" sz="1600">
                        <a:latin typeface="+mn-lt"/>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CDE1F3"/>
                    </a:solidFill>
                  </a:tcPr>
                </a:tc>
                <a:tc>
                  <a:txBody>
                    <a:bodyPr/>
                    <a:lstStyle/>
                    <a:p>
                      <a:pPr marL="285750" marR="0" lvl="0" indent="-285750" algn="l" rtl="0" eaLnBrk="1" fontAlgn="auto" latinLnBrk="0" hangingPunct="1">
                        <a:lnSpc>
                          <a:spcPct val="100000"/>
                        </a:lnSpc>
                        <a:spcBef>
                          <a:spcPts val="0"/>
                        </a:spcBef>
                        <a:spcAft>
                          <a:spcPts val="0"/>
                        </a:spcAft>
                        <a:buClrTx/>
                        <a:buSzTx/>
                        <a:buFont typeface="Arial" panose="020B0604020202020204" pitchFamily="34" charset="0"/>
                        <a:buChar char="•"/>
                      </a:pPr>
                      <a:r>
                        <a:rPr lang="en-US" sz="1600" b="0" u="none" strike="noStrike" baseline="0" noProof="0">
                          <a:solidFill>
                            <a:srgbClr val="000000"/>
                          </a:solidFill>
                        </a:rPr>
                        <a:t>Add a requirement in the Policy on Service and Digital to provide parameters for use</a:t>
                      </a:r>
                    </a:p>
                    <a:p>
                      <a:pPr marL="285750" marR="0" lvl="0" indent="-285750" algn="l">
                        <a:lnSpc>
                          <a:spcPct val="100000"/>
                        </a:lnSpc>
                        <a:spcBef>
                          <a:spcPts val="0"/>
                        </a:spcBef>
                        <a:spcAft>
                          <a:spcPts val="0"/>
                        </a:spcAft>
                        <a:buClrTx/>
                        <a:buSzTx/>
                        <a:buFont typeface="Arial" panose="020B0604020202020204" pitchFamily="34" charset="0"/>
                        <a:buChar char="•"/>
                      </a:pPr>
                      <a:r>
                        <a:rPr lang="en-US" sz="1600"/>
                        <a:t>Add a requirement and an appendix to the Directive on Service and Digital and prepare supporting guidance to state uses of AI considered unacceptable by the GC</a:t>
                      </a:r>
                      <a:endParaRPr lang="en-US" sz="1600">
                        <a:ea typeface="+mn-lt"/>
                        <a:cs typeface="+mn-lt"/>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E0EDF8"/>
                    </a:solidFill>
                  </a:tcPr>
                </a:tc>
                <a:extLst>
                  <a:ext uri="{0D108BD9-81ED-4DB2-BD59-A6C34878D82A}">
                    <a16:rowId xmlns:a16="http://schemas.microsoft.com/office/drawing/2014/main" val="4172197555"/>
                  </a:ext>
                </a:extLst>
              </a:tr>
            </a:tbl>
          </a:graphicData>
        </a:graphic>
      </p:graphicFrame>
      <p:sp>
        <p:nvSpPr>
          <p:cNvPr id="2" name="Slide Number Placeholder 1"/>
          <p:cNvSpPr>
            <a:spLocks noGrp="1"/>
          </p:cNvSpPr>
          <p:nvPr>
            <p:ph type="sldNum" sz="quarter" idx="12"/>
          </p:nvPr>
        </p:nvSpPr>
        <p:spPr/>
        <p:txBody>
          <a:bodyPr/>
          <a:lstStyle/>
          <a:p>
            <a:fld id="{32D4B517-E49B-41B6-9DBC-23634E0F1CDC}" type="slidenum">
              <a:rPr lang="en-CA" smtClean="0"/>
              <a:pPr/>
              <a:t>11</a:t>
            </a:fld>
            <a:endParaRPr lang="en-CA"/>
          </a:p>
        </p:txBody>
      </p:sp>
    </p:spTree>
    <p:extLst>
      <p:ext uri="{BB962C8B-B14F-4D97-AF65-F5344CB8AC3E}">
        <p14:creationId xmlns:p14="http://schemas.microsoft.com/office/powerpoint/2010/main" val="4273870718"/>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atin typeface="Calibri"/>
                <a:ea typeface="Calibri"/>
                <a:cs typeface="Calibri"/>
              </a:rPr>
              <a:t>6. </a:t>
            </a:r>
            <a:r>
              <a:rPr lang="en-US">
                <a:latin typeface="Calibri"/>
                <a:cs typeface="Calibri"/>
              </a:rPr>
              <a:t>Examples of unacceptable AI uses</a:t>
            </a:r>
            <a:endParaRPr lang="en-CA">
              <a:latin typeface="Calibri"/>
              <a:ea typeface="Calibri"/>
              <a:cs typeface="Calibri"/>
            </a:endParaRPr>
          </a:p>
        </p:txBody>
      </p:sp>
      <p:graphicFrame>
        <p:nvGraphicFramePr>
          <p:cNvPr id="8" name="Content Placeholder 6" descr="7 different examples of unacceptable AI uses, with a more detailed example for each.">
            <a:extLst>
              <a:ext uri="{FF2B5EF4-FFF2-40B4-BE49-F238E27FC236}">
                <a16:creationId xmlns:a16="http://schemas.microsoft.com/office/drawing/2014/main" id="{978EB654-AD87-C5D7-B072-45FA89FB69C1}"/>
              </a:ext>
            </a:extLst>
          </p:cNvPr>
          <p:cNvGraphicFramePr>
            <a:graphicFrameLocks noGrp="1"/>
          </p:cNvGraphicFramePr>
          <p:nvPr>
            <p:ph idx="10"/>
            <p:extLst>
              <p:ext uri="{D42A27DB-BD31-4B8C-83A1-F6EECF244321}">
                <p14:modId xmlns:p14="http://schemas.microsoft.com/office/powerpoint/2010/main" val="3674548559"/>
              </p:ext>
            </p:extLst>
          </p:nvPr>
        </p:nvGraphicFramePr>
        <p:xfrm>
          <a:off x="694916" y="1120350"/>
          <a:ext cx="10583595" cy="52975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lide Number Placeholder 1"/>
          <p:cNvSpPr>
            <a:spLocks noGrp="1"/>
          </p:cNvSpPr>
          <p:nvPr>
            <p:ph type="sldNum" sz="quarter" idx="12"/>
          </p:nvPr>
        </p:nvSpPr>
        <p:spPr/>
        <p:txBody>
          <a:bodyPr/>
          <a:lstStyle/>
          <a:p>
            <a:fld id="{32D4B517-E49B-41B6-9DBC-23634E0F1CDC}" type="slidenum">
              <a:rPr lang="en-CA" smtClean="0"/>
              <a:pPr/>
              <a:t>12</a:t>
            </a:fld>
            <a:endParaRPr lang="en-CA"/>
          </a:p>
        </p:txBody>
      </p:sp>
    </p:spTree>
    <p:extLst>
      <p:ext uri="{BB962C8B-B14F-4D97-AF65-F5344CB8AC3E}">
        <p14:creationId xmlns:p14="http://schemas.microsoft.com/office/powerpoint/2010/main" val="2007209690"/>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fr-CA" dirty="0">
                <a:latin typeface="Calibri"/>
                <a:ea typeface="Calibri"/>
                <a:cs typeface="Calibri"/>
              </a:rPr>
              <a:t>Améliorer l’évaluation des incidences</a:t>
            </a:r>
          </a:p>
        </p:txBody>
      </p:sp>
      <p:graphicFrame>
        <p:nvGraphicFramePr>
          <p:cNvPr id="3" name="Table 2">
            <a:extLst>
              <a:ext uri="{FF2B5EF4-FFF2-40B4-BE49-F238E27FC236}">
                <a16:creationId xmlns:a16="http://schemas.microsoft.com/office/drawing/2014/main" id="{B07859E9-1469-4970-99FF-343DD0BACE6F}"/>
              </a:ext>
            </a:extLst>
          </p:cNvPr>
          <p:cNvGraphicFramePr>
            <a:graphicFrameLocks noGrp="1"/>
          </p:cNvGraphicFramePr>
          <p:nvPr/>
        </p:nvGraphicFramePr>
        <p:xfrm>
          <a:off x="851025" y="1834799"/>
          <a:ext cx="10266629" cy="2990697"/>
        </p:xfrm>
        <a:graphic>
          <a:graphicData uri="http://schemas.openxmlformats.org/drawingml/2006/table">
            <a:tbl>
              <a:tblPr firstRow="1" bandRow="1">
                <a:tableStyleId>{5C22544A-7EE6-4342-B048-85BDC9FD1C3A}</a:tableStyleId>
              </a:tblPr>
              <a:tblGrid>
                <a:gridCol w="2009341">
                  <a:extLst>
                    <a:ext uri="{9D8B030D-6E8A-4147-A177-3AD203B41FA5}">
                      <a16:colId xmlns:a16="http://schemas.microsoft.com/office/drawing/2014/main" val="423885602"/>
                    </a:ext>
                  </a:extLst>
                </a:gridCol>
                <a:gridCol w="8257288">
                  <a:extLst>
                    <a:ext uri="{9D8B030D-6E8A-4147-A177-3AD203B41FA5}">
                      <a16:colId xmlns:a16="http://schemas.microsoft.com/office/drawing/2014/main" val="3768624674"/>
                    </a:ext>
                  </a:extLst>
                </a:gridCol>
              </a:tblGrid>
              <a:tr h="412646">
                <a:tc>
                  <a:txBody>
                    <a:bodyPr/>
                    <a:lstStyle/>
                    <a:p>
                      <a:pPr marL="0" marR="0" lvl="0" indent="0" algn="ctr" defTabSz="914400" rtl="0" eaLnBrk="1" fontAlgn="auto" latinLnBrk="0" hangingPunct="1">
                        <a:lnSpc>
                          <a:spcPct val="100000"/>
                        </a:lnSpc>
                        <a:spcBef>
                          <a:spcPts val="0"/>
                        </a:spcBef>
                        <a:spcAft>
                          <a:spcPts val="0"/>
                        </a:spcAft>
                        <a:buClrTx/>
                        <a:buSzTx/>
                        <a:buFont typeface="Arial"/>
                        <a:buNone/>
                        <a:tabLst/>
                        <a:defRPr/>
                      </a:pPr>
                      <a:endParaRPr lang="en-US" sz="1400" kern="1200">
                        <a:solidFill>
                          <a:schemeClr val="dk1"/>
                        </a:solidFill>
                        <a:latin typeface="Calibri"/>
                        <a:cs typeface="Calibri"/>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a:buNone/>
                        <a:tabLst/>
                        <a:defRPr/>
                      </a:pPr>
                      <a:r>
                        <a:rPr lang="fr-CA" sz="1600" dirty="0">
                          <a:latin typeface="Calibri"/>
                          <a:ea typeface="Calibri"/>
                          <a:cs typeface="Calibri"/>
                        </a:rPr>
                        <a:t>Modifications de l’EIA</a:t>
                      </a:r>
                      <a:endParaRPr lang="en-US" sz="1600" dirty="0"/>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609189110"/>
                  </a:ext>
                </a:extLst>
              </a:tr>
              <a:tr h="1079377">
                <a:tc>
                  <a:txBody>
                    <a:body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US" sz="1600" b="1" dirty="0">
                          <a:latin typeface="+mn-lt"/>
                          <a:ea typeface="Calibri"/>
                          <a:cs typeface="Calibri"/>
                        </a:rPr>
                        <a:t>But</a:t>
                      </a: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lang="fr-FR" sz="1600" kern="1200" dirty="0">
                          <a:solidFill>
                            <a:schemeClr val="dk1"/>
                          </a:solidFill>
                          <a:latin typeface="+mn-lt"/>
                          <a:ea typeface="+mn-lt"/>
                          <a:cs typeface="+mn-lt"/>
                        </a:rPr>
                        <a:t>Améliorer la clarté et l’exhaustivité de l’outil d’EIA</a:t>
                      </a:r>
                      <a:endParaRPr lang="en-US" sz="1600" kern="1200" dirty="0">
                        <a:solidFill>
                          <a:schemeClr val="dk1"/>
                        </a:solidFill>
                        <a:latin typeface="+mn-lt"/>
                        <a:ea typeface="+mn-lt"/>
                        <a:cs typeface="+mn-lt"/>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tx2">
                        <a:lumMod val="10000"/>
                        <a:lumOff val="90000"/>
                      </a:schemeClr>
                    </a:solidFill>
                  </a:tcPr>
                </a:tc>
                <a:extLst>
                  <a:ext uri="{0D108BD9-81ED-4DB2-BD59-A6C34878D82A}">
                    <a16:rowId xmlns:a16="http://schemas.microsoft.com/office/drawing/2014/main" val="1384299511"/>
                  </a:ext>
                </a:extLst>
              </a:tr>
              <a:tr h="1498674">
                <a:tc>
                  <a:txBody>
                    <a:bodyPr/>
                    <a:lstStyle/>
                    <a:p>
                      <a:pPr marL="0" lvl="0" indent="0">
                        <a:buFont typeface="Arial"/>
                        <a:buNone/>
                      </a:pPr>
                      <a:r>
                        <a:rPr lang="fr-CA" sz="1600" b="1" dirty="0"/>
                        <a:t>Recommandations</a:t>
                      </a:r>
                      <a:endParaRPr lang="en-US" sz="1600" b="1" dirty="0">
                        <a:latin typeface="+mn-lt"/>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marL="285750" marR="0" lvl="0" indent="-285750" algn="l" rtl="0" eaLnBrk="1" fontAlgn="auto" latinLnBrk="0" hangingPunct="1">
                        <a:lnSpc>
                          <a:spcPct val="100000"/>
                        </a:lnSpc>
                        <a:spcBef>
                          <a:spcPts val="0"/>
                        </a:spcBef>
                        <a:spcAft>
                          <a:spcPts val="0"/>
                        </a:spcAft>
                        <a:buClrTx/>
                        <a:buSzTx/>
                        <a:buFont typeface="Arial" panose="020B0604020202020204" pitchFamily="34" charset="0"/>
                        <a:buChar char="•"/>
                      </a:pPr>
                      <a:r>
                        <a:rPr lang="fr-FR" sz="1600" dirty="0">
                          <a:ea typeface="+mn-lt"/>
                          <a:cs typeface="+mn-lt"/>
                        </a:rPr>
                        <a:t>Ajouter </a:t>
                      </a:r>
                      <a:r>
                        <a:rPr lang="fr-CA" sz="1600" noProof="0" dirty="0">
                          <a:ea typeface="+mn-lt"/>
                          <a:cs typeface="+mn-lt"/>
                        </a:rPr>
                        <a:t>des questions dans les sections de l’EIA où il y a des lacunes ou qui soutiennent d’autres domaines du 4ème examen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A" sz="1600" noProof="0" dirty="0">
                          <a:ea typeface="+mn-lt"/>
                          <a:cs typeface="+mn-lt"/>
                        </a:rPr>
                        <a:t>Modifier et ajouter des questions pour répondre à la rétroaction et clarifier l’intention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A" sz="1600" kern="1200" noProof="0" dirty="0">
                          <a:solidFill>
                            <a:schemeClr val="dk1"/>
                          </a:solidFill>
                          <a:effectLst/>
                          <a:latin typeface="+mn-lt"/>
                          <a:ea typeface="+mn-ea"/>
                          <a:cs typeface="+mn-cs"/>
                        </a:rPr>
                        <a:t>Modifications rédactionnelles </a:t>
                      </a:r>
                      <a:endParaRPr lang="fr-CA" sz="1600" noProof="0" dirty="0">
                        <a:latin typeface="+mn-lt"/>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tx2">
                        <a:lumMod val="10000"/>
                        <a:lumOff val="90000"/>
                      </a:schemeClr>
                    </a:solidFill>
                  </a:tcPr>
                </a:tc>
                <a:extLst>
                  <a:ext uri="{0D108BD9-81ED-4DB2-BD59-A6C34878D82A}">
                    <a16:rowId xmlns:a16="http://schemas.microsoft.com/office/drawing/2014/main" val="4172197555"/>
                  </a:ext>
                </a:extLst>
              </a:tr>
            </a:tbl>
          </a:graphicData>
        </a:graphic>
      </p:graphicFrame>
      <p:sp>
        <p:nvSpPr>
          <p:cNvPr id="4" name="TextBox 3">
            <a:extLst>
              <a:ext uri="{FF2B5EF4-FFF2-40B4-BE49-F238E27FC236}">
                <a16:creationId xmlns:a16="http://schemas.microsoft.com/office/drawing/2014/main" id="{1222AD87-0210-7129-D5AF-D84309648101}"/>
              </a:ext>
            </a:extLst>
          </p:cNvPr>
          <p:cNvSpPr txBox="1"/>
          <p:nvPr/>
        </p:nvSpPr>
        <p:spPr>
          <a:xfrm>
            <a:off x="851025" y="5181898"/>
            <a:ext cx="8750300"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CA" sz="2400" dirty="0">
                <a:solidFill>
                  <a:schemeClr val="accent1"/>
                </a:solidFill>
                <a:latin typeface="Calibri"/>
                <a:ea typeface="Calibri" panose="020F0502020204030204" pitchFamily="34" charset="0"/>
                <a:cs typeface="Calibri"/>
              </a:rPr>
              <a:t>Toutes les modifications proposées sont disponibles </a:t>
            </a:r>
            <a:r>
              <a:rPr lang="fr-CA" sz="2400" u="sng" dirty="0">
                <a:solidFill>
                  <a:schemeClr val="accent1"/>
                </a:solidFill>
                <a:latin typeface="Calibri"/>
                <a:ea typeface="Calibri" panose="020F0502020204030204" pitchFamily="34" charset="0"/>
                <a:cs typeface="Calibri"/>
                <a:hlinkClick r:id="rId2">
                  <a:extLst>
                    <a:ext uri="{A12FA001-AC4F-418D-AE19-62706E023703}">
                      <ahyp:hlinkClr xmlns:ahyp="http://schemas.microsoft.com/office/drawing/2018/hyperlinkcolor" val="tx"/>
                    </a:ext>
                  </a:extLst>
                </a:hlinkClick>
              </a:rPr>
              <a:t>ici</a:t>
            </a:r>
            <a:endParaRPr lang="en-US" sz="2200" dirty="0">
              <a:solidFill>
                <a:schemeClr val="accent1"/>
              </a:solidFill>
              <a:latin typeface="Calibri"/>
              <a:cs typeface="Calibri"/>
            </a:endParaRPr>
          </a:p>
        </p:txBody>
      </p:sp>
      <p:sp>
        <p:nvSpPr>
          <p:cNvPr id="2" name="Slide Number Placeholder 1"/>
          <p:cNvSpPr>
            <a:spLocks noGrp="1"/>
          </p:cNvSpPr>
          <p:nvPr>
            <p:ph type="sldNum" sz="quarter" idx="12"/>
          </p:nvPr>
        </p:nvSpPr>
        <p:spPr/>
        <p:txBody>
          <a:bodyPr/>
          <a:lstStyle/>
          <a:p>
            <a:fld id="{32D4B517-E49B-41B6-9DBC-23634E0F1CDC}" type="slidenum">
              <a:rPr lang="en-CA" smtClean="0"/>
              <a:pPr/>
              <a:t>13</a:t>
            </a:fld>
            <a:endParaRPr lang="en-CA"/>
          </a:p>
        </p:txBody>
      </p:sp>
    </p:spTree>
    <p:extLst>
      <p:ext uri="{BB962C8B-B14F-4D97-AF65-F5344CB8AC3E}">
        <p14:creationId xmlns:p14="http://schemas.microsoft.com/office/powerpoint/2010/main" val="2014506960"/>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atin typeface="Calibri"/>
                <a:ea typeface="Calibri"/>
                <a:cs typeface="Calibri"/>
              </a:rPr>
              <a:t>Tell us what you think </a:t>
            </a:r>
            <a:endParaRPr lang="en-US">
              <a:ea typeface="Calibri"/>
              <a:cs typeface="Calibri"/>
            </a:endParaRPr>
          </a:p>
        </p:txBody>
      </p:sp>
      <p:sp>
        <p:nvSpPr>
          <p:cNvPr id="7" name="Content Placeholder 6"/>
          <p:cNvSpPr>
            <a:spLocks noGrp="1"/>
          </p:cNvSpPr>
          <p:nvPr>
            <p:ph idx="10"/>
          </p:nvPr>
        </p:nvSpPr>
        <p:spPr/>
        <p:txBody>
          <a:bodyPr vert="horz" lIns="0" tIns="0" rIns="0" bIns="0" rtlCol="0" anchor="t">
            <a:normAutofit lnSpcReduction="10000"/>
          </a:bodyPr>
          <a:lstStyle/>
          <a:p>
            <a:pPr marL="342900" indent="-342900">
              <a:buChar char="•"/>
            </a:pPr>
            <a:r>
              <a:rPr lang="en-US" dirty="0">
                <a:latin typeface="Calibri"/>
                <a:cs typeface="Calibri"/>
              </a:rPr>
              <a:t>We are seeking your input on the recommendations and directive edits as part of the 4th review of the directive. </a:t>
            </a:r>
          </a:p>
          <a:p>
            <a:pPr marL="342900" indent="-342900">
              <a:buChar char="•"/>
            </a:pPr>
            <a:endParaRPr lang="en-US">
              <a:latin typeface="Calibri"/>
              <a:ea typeface="Calibri"/>
              <a:cs typeface="Calibri"/>
            </a:endParaRPr>
          </a:p>
          <a:p>
            <a:pPr marL="342900" indent="-342900">
              <a:buChar char="•"/>
            </a:pPr>
            <a:r>
              <a:rPr lang="en-US">
                <a:latin typeface="Calibri"/>
                <a:ea typeface="Calibri"/>
                <a:cs typeface="Calibri"/>
              </a:rPr>
              <a:t>Please respond to the </a:t>
            </a:r>
            <a:r>
              <a:rPr lang="en-US" dirty="0">
                <a:latin typeface="Calibri"/>
                <a:ea typeface="Calibri"/>
                <a:cs typeface="Calibri"/>
                <a:hlinkClick r:id="rId2"/>
              </a:rPr>
              <a:t>survey</a:t>
            </a:r>
            <a:r>
              <a:rPr lang="en-US">
                <a:latin typeface="Calibri"/>
                <a:ea typeface="Calibri"/>
                <a:cs typeface="Calibri"/>
              </a:rPr>
              <a:t> where you will be asked to:</a:t>
            </a:r>
          </a:p>
          <a:p>
            <a:pPr marL="1028700" lvl="1">
              <a:buFont typeface="Courier New" panose="020B0604020202020204" pitchFamily="34" charset="0"/>
              <a:buChar char="o"/>
            </a:pPr>
            <a:r>
              <a:rPr lang="en-US" dirty="0">
                <a:latin typeface="Calibri"/>
                <a:ea typeface="Calibri"/>
                <a:cs typeface="Calibri"/>
              </a:rPr>
              <a:t>confirm if the recommendations help to achieve the topic goals </a:t>
            </a:r>
          </a:p>
          <a:p>
            <a:pPr marL="1028700" lvl="1">
              <a:buFont typeface="Courier New" panose="020B0604020202020204" pitchFamily="34" charset="0"/>
              <a:buChar char="o"/>
            </a:pPr>
            <a:r>
              <a:rPr lang="en-US" dirty="0">
                <a:latin typeface="Calibri"/>
                <a:ea typeface="Calibri"/>
                <a:cs typeface="Calibri"/>
              </a:rPr>
              <a:t>share specific edits to the updated text of the directive and AIA</a:t>
            </a:r>
            <a:endParaRPr lang="en-US" dirty="0">
              <a:ea typeface="Calibri"/>
              <a:cs typeface="Calibri"/>
            </a:endParaRPr>
          </a:p>
          <a:p>
            <a:pPr marL="1028700" lvl="1">
              <a:buFont typeface="Courier New" panose="020B0604020202020204" pitchFamily="34" charset="0"/>
              <a:buChar char="o"/>
            </a:pPr>
            <a:r>
              <a:rPr lang="en-US" dirty="0">
                <a:latin typeface="Calibri"/>
                <a:ea typeface="Calibri"/>
                <a:cs typeface="Calibri"/>
              </a:rPr>
              <a:t>identify any concerns or gaps</a:t>
            </a:r>
            <a:endParaRPr lang="en-US" dirty="0">
              <a:ea typeface="Calibri"/>
              <a:cs typeface="Calibri"/>
            </a:endParaRPr>
          </a:p>
          <a:p>
            <a:pPr marL="1028700" lvl="1">
              <a:buFont typeface="Courier New" panose="020B0604020202020204" pitchFamily="34" charset="0"/>
              <a:buChar char="o"/>
            </a:pPr>
            <a:r>
              <a:rPr lang="en-US" dirty="0">
                <a:latin typeface="Calibri"/>
                <a:ea typeface="Calibri"/>
                <a:cs typeface="Calibri"/>
              </a:rPr>
              <a:t>provide input on the approach to the "bans" topic</a:t>
            </a:r>
          </a:p>
          <a:p>
            <a:pPr marL="1028700" lvl="1">
              <a:buFont typeface="Courier New" panose="020B0604020202020204" pitchFamily="34" charset="0"/>
              <a:buChar char="o"/>
            </a:pPr>
            <a:endParaRPr lang="en-US">
              <a:latin typeface="Calibri"/>
              <a:ea typeface="Calibri"/>
              <a:cs typeface="Calibri"/>
            </a:endParaRPr>
          </a:p>
          <a:p>
            <a:pPr marL="342900" indent="-342900">
              <a:buChar char="•"/>
            </a:pPr>
            <a:r>
              <a:rPr lang="en-US" dirty="0">
                <a:latin typeface="Calibri"/>
                <a:ea typeface="Calibri"/>
                <a:cs typeface="Calibri"/>
              </a:rPr>
              <a:t>We recommend that you refer to the following documents as you complete the survey:</a:t>
            </a:r>
          </a:p>
          <a:p>
            <a:pPr marL="1028700" lvl="1">
              <a:buFont typeface="Courier New" panose="020B0604020202020204" pitchFamily="34" charset="0"/>
              <a:buChar char="o"/>
            </a:pPr>
            <a:r>
              <a:rPr lang="en-US" dirty="0">
                <a:latin typeface="Calibri"/>
                <a:ea typeface="Calibri"/>
                <a:cs typeface="Calibri"/>
                <a:hlinkClick r:id="rId3"/>
              </a:rPr>
              <a:t>Overview of the 4th review of the Directive on Automated Decision-Making</a:t>
            </a:r>
          </a:p>
          <a:p>
            <a:pPr marL="1028700" lvl="1">
              <a:buFont typeface="Courier New" panose="020B0604020202020204" pitchFamily="34" charset="0"/>
              <a:buChar char="o"/>
            </a:pPr>
            <a:r>
              <a:rPr lang="en-US" dirty="0">
                <a:latin typeface="Calibri"/>
                <a:ea typeface="Calibri"/>
                <a:cs typeface="Calibri"/>
                <a:hlinkClick r:id="rId4"/>
              </a:rPr>
              <a:t>Text changes to the Directive</a:t>
            </a:r>
            <a:endParaRPr lang="en-US" dirty="0">
              <a:latin typeface="Calibri"/>
              <a:ea typeface="Calibri"/>
              <a:cs typeface="Calibri"/>
            </a:endParaRPr>
          </a:p>
          <a:p>
            <a:pPr marL="1028700" lvl="1">
              <a:buFont typeface="Courier New" panose="020B0604020202020204" pitchFamily="34" charset="0"/>
              <a:buChar char="o"/>
            </a:pPr>
            <a:r>
              <a:rPr lang="en-US" dirty="0">
                <a:latin typeface="Calibri"/>
                <a:ea typeface="Calibri"/>
                <a:cs typeface="Calibri"/>
                <a:hlinkClick r:id="rId5"/>
              </a:rPr>
              <a:t>Text changes to the AIA tool</a:t>
            </a:r>
          </a:p>
          <a:p>
            <a:pPr indent="0">
              <a:buNone/>
            </a:pPr>
            <a:endParaRPr lang="en-US" sz="1200">
              <a:solidFill>
                <a:srgbClr val="242424"/>
              </a:solidFill>
              <a:latin typeface="Aptos"/>
              <a:ea typeface="Calibri"/>
              <a:cs typeface="Calibri"/>
            </a:endParaRPr>
          </a:p>
          <a:p>
            <a:pPr marL="342900" indent="-342900">
              <a:buChar char="•"/>
            </a:pPr>
            <a:r>
              <a:rPr lang="en-CA" dirty="0">
                <a:latin typeface="Calibri"/>
                <a:ea typeface="Calibri"/>
                <a:cs typeface="Calibri"/>
              </a:rPr>
              <a:t>The survey will be open from </a:t>
            </a:r>
            <a:r>
              <a:rPr lang="en-CA" u="sng" dirty="0">
                <a:latin typeface="Calibri"/>
                <a:ea typeface="Calibri"/>
                <a:cs typeface="Calibri"/>
              </a:rPr>
              <a:t>November 19, 2024 to January 8, 2025</a:t>
            </a:r>
            <a:endParaRPr lang="en-CA" dirty="0">
              <a:latin typeface="Calibri"/>
              <a:ea typeface="Calibri"/>
              <a:cs typeface="Calibri"/>
            </a:endParaRPr>
          </a:p>
          <a:p>
            <a:pPr marL="342900" indent="-342900">
              <a:buChar char="•"/>
            </a:pPr>
            <a:endParaRPr lang="en-CA">
              <a:latin typeface="Calibri"/>
              <a:ea typeface="Calibri"/>
              <a:cs typeface="Calibri"/>
            </a:endParaRPr>
          </a:p>
          <a:p>
            <a:pPr marL="342900" indent="-342900">
              <a:buChar char="•"/>
            </a:pPr>
            <a:endParaRPr lang="en-CA">
              <a:latin typeface="Calibri"/>
              <a:ea typeface="Calibri"/>
              <a:cs typeface="Calibri"/>
            </a:endParaRPr>
          </a:p>
          <a:p>
            <a:endParaRPr lang="en-CA">
              <a:latin typeface="Calibri"/>
              <a:ea typeface="Calibri"/>
              <a:cs typeface="Calibri"/>
            </a:endParaRPr>
          </a:p>
          <a:p>
            <a:endParaRPr lang="en-CA">
              <a:latin typeface="Calibri"/>
              <a:ea typeface="Calibri"/>
              <a:cs typeface="Calibri"/>
            </a:endParaRPr>
          </a:p>
        </p:txBody>
      </p:sp>
      <p:sp>
        <p:nvSpPr>
          <p:cNvPr id="2" name="Slide Number Placeholder 1"/>
          <p:cNvSpPr>
            <a:spLocks noGrp="1"/>
          </p:cNvSpPr>
          <p:nvPr>
            <p:ph type="sldNum" sz="quarter" idx="12"/>
          </p:nvPr>
        </p:nvSpPr>
        <p:spPr/>
        <p:txBody>
          <a:bodyPr/>
          <a:lstStyle/>
          <a:p>
            <a:fld id="{32D4B517-E49B-41B6-9DBC-23634E0F1CDC}" type="slidenum">
              <a:rPr lang="en-CA" smtClean="0"/>
              <a:pPr/>
              <a:t>14</a:t>
            </a:fld>
            <a:endParaRPr lang="en-CA"/>
          </a:p>
        </p:txBody>
      </p:sp>
    </p:spTree>
    <p:extLst>
      <p:ext uri="{BB962C8B-B14F-4D97-AF65-F5344CB8AC3E}">
        <p14:creationId xmlns:p14="http://schemas.microsoft.com/office/powerpoint/2010/main" val="2555444646"/>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custDataLst>
              <p:tags r:id="rId1"/>
            </p:custDataLst>
          </p:nvPr>
        </p:nvSpPr>
        <p:spPr/>
        <p:txBody>
          <a:bodyPr/>
          <a:lstStyle/>
          <a:p>
            <a:r>
              <a:rPr lang="fr-CA"/>
              <a:t>Prochaines étapes</a:t>
            </a:r>
          </a:p>
        </p:txBody>
      </p:sp>
      <p:sp>
        <p:nvSpPr>
          <p:cNvPr id="7" name="Content Placeholder 6"/>
          <p:cNvSpPr>
            <a:spLocks noGrp="1"/>
          </p:cNvSpPr>
          <p:nvPr>
            <p:ph idx="10"/>
            <p:custDataLst>
              <p:tags r:id="rId2"/>
            </p:custDataLst>
          </p:nvPr>
        </p:nvSpPr>
        <p:spPr/>
        <p:txBody>
          <a:bodyPr vert="horz" lIns="0" tIns="0" rIns="0" bIns="0" rtlCol="0" anchor="t">
            <a:normAutofit/>
          </a:bodyPr>
          <a:lstStyle/>
          <a:p>
            <a:pPr marL="342900" indent="-342900">
              <a:buChar char="•"/>
            </a:pPr>
            <a:r>
              <a:rPr lang="fr-CA" dirty="0">
                <a:latin typeface="Calibri"/>
                <a:ea typeface="Calibri"/>
                <a:cs typeface="Calibri"/>
              </a:rPr>
              <a:t>Consulter les </a:t>
            </a:r>
            <a:r>
              <a:rPr lang="fr-CA" u="sng" dirty="0">
                <a:latin typeface="Calibri"/>
                <a:ea typeface="Calibri"/>
                <a:cs typeface="Calibri"/>
                <a:hlinkClick r:id="rId6"/>
              </a:rPr>
              <a:t>documents du 4ème examen</a:t>
            </a:r>
            <a:r>
              <a:rPr lang="fr-CA" dirty="0">
                <a:latin typeface="Calibri"/>
                <a:ea typeface="Calibri"/>
                <a:cs typeface="Calibri"/>
              </a:rPr>
              <a:t> et répondre au </a:t>
            </a:r>
            <a:r>
              <a:rPr lang="fr-CA" u="sng" dirty="0">
                <a:latin typeface="Calibri"/>
                <a:ea typeface="Calibri"/>
                <a:cs typeface="Calibri"/>
                <a:hlinkClick r:id="rId7"/>
              </a:rPr>
              <a:t>sondage</a:t>
            </a:r>
            <a:r>
              <a:rPr lang="fr-CA" dirty="0">
                <a:latin typeface="Calibri"/>
                <a:ea typeface="Calibri"/>
                <a:cs typeface="Calibri"/>
              </a:rPr>
              <a:t> d’ici au 8 janvier</a:t>
            </a:r>
          </a:p>
          <a:p>
            <a:endParaRPr lang="en-CA" dirty="0">
              <a:latin typeface="Calibri"/>
              <a:ea typeface="Calibri"/>
              <a:cs typeface="Calibri"/>
            </a:endParaRPr>
          </a:p>
          <a:p>
            <a:endParaRPr lang="en-CA" dirty="0">
              <a:latin typeface="Calibri"/>
              <a:ea typeface="Calibri"/>
              <a:cs typeface="Calibri"/>
            </a:endParaRPr>
          </a:p>
        </p:txBody>
      </p:sp>
      <p:sp>
        <p:nvSpPr>
          <p:cNvPr id="4" name="TextBox 3">
            <a:extLst>
              <a:ext uri="{FF2B5EF4-FFF2-40B4-BE49-F238E27FC236}">
                <a16:creationId xmlns:a16="http://schemas.microsoft.com/office/drawing/2014/main" id="{B6CEFD02-B566-4D9D-BF2F-4C70CDAB8D70}"/>
              </a:ext>
            </a:extLst>
          </p:cNvPr>
          <p:cNvSpPr txBox="1"/>
          <p:nvPr>
            <p:custDataLst>
              <p:tags r:id="rId3"/>
            </p:custDataLst>
          </p:nvPr>
        </p:nvSpPr>
        <p:spPr>
          <a:xfrm>
            <a:off x="1012265" y="2539457"/>
            <a:ext cx="1261884" cy="461665"/>
          </a:xfrm>
          <a:prstGeom prst="rect">
            <a:avLst/>
          </a:prstGeom>
          <a:noFill/>
        </p:spPr>
        <p:txBody>
          <a:bodyPr wrap="none" rtlCol="0">
            <a:spAutoFit/>
          </a:bodyPr>
          <a:lstStyle/>
          <a:p>
            <a:r>
              <a:rPr lang="fr-CA" sz="2400" u="sng">
                <a:solidFill>
                  <a:srgbClr val="004D71"/>
                </a:solidFill>
                <a:latin typeface="Calibri"/>
                <a:cs typeface="Calibri"/>
              </a:rPr>
              <a:t>Calendrier</a:t>
            </a:r>
          </a:p>
        </p:txBody>
      </p:sp>
      <p:pic>
        <p:nvPicPr>
          <p:cNvPr id="8" name="Picture 7" descr="Calendrier du quatrième examen indiquant :&#10;- consultation à l'automne 2024&#10;- analyse et intégration de la rétroaction en automne 2024 et en l'hiver 2025&#10;- gouvernance et approbations en hiver et au début du printemps 2025&#10;- publication à la fin du printemps 2025&#10;- appui aux ministères est continu">
            <a:extLst>
              <a:ext uri="{FF2B5EF4-FFF2-40B4-BE49-F238E27FC236}">
                <a16:creationId xmlns:a16="http://schemas.microsoft.com/office/drawing/2014/main" id="{935BD08B-A33B-7B12-1FE5-AEEC61F72901}"/>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12265" y="3353126"/>
            <a:ext cx="10116687" cy="2341441"/>
          </a:xfrm>
          <a:prstGeom prst="rect">
            <a:avLst/>
          </a:prstGeom>
        </p:spPr>
      </p:pic>
      <p:sp>
        <p:nvSpPr>
          <p:cNvPr id="2" name="Slide Number Placeholder 1"/>
          <p:cNvSpPr>
            <a:spLocks noGrp="1"/>
          </p:cNvSpPr>
          <p:nvPr>
            <p:ph type="sldNum" sz="quarter" idx="12"/>
            <p:custDataLst>
              <p:tags r:id="rId4"/>
            </p:custDataLst>
          </p:nvPr>
        </p:nvSpPr>
        <p:spPr/>
        <p:txBody>
          <a:bodyPr/>
          <a:lstStyle/>
          <a:p>
            <a:fld id="{32D4B517-E49B-41B6-9DBC-23634E0F1CDC}" type="slidenum">
              <a:rPr lang="en-CA" smtClean="0"/>
              <a:pPr/>
              <a:t>15</a:t>
            </a:fld>
            <a:endParaRPr lang="en-CA"/>
          </a:p>
        </p:txBody>
      </p:sp>
    </p:spTree>
    <p:extLst>
      <p:ext uri="{BB962C8B-B14F-4D97-AF65-F5344CB8AC3E}">
        <p14:creationId xmlns:p14="http://schemas.microsoft.com/office/powerpoint/2010/main" val="3032060959"/>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ea typeface="Calibri"/>
                <a:cs typeface="Calibri"/>
              </a:rPr>
              <a:t>Questions for discussion</a:t>
            </a:r>
            <a:endParaRPr lang="en-CA" dirty="0">
              <a:ea typeface="Calibri"/>
              <a:cs typeface="Calibri"/>
            </a:endParaRPr>
          </a:p>
        </p:txBody>
      </p:sp>
      <p:sp>
        <p:nvSpPr>
          <p:cNvPr id="7" name="Content Placeholder 6"/>
          <p:cNvSpPr>
            <a:spLocks noGrp="1"/>
          </p:cNvSpPr>
          <p:nvPr>
            <p:ph idx="10"/>
          </p:nvPr>
        </p:nvSpPr>
        <p:spPr/>
        <p:txBody>
          <a:bodyPr vert="horz" lIns="0" tIns="0" rIns="0" bIns="0" rtlCol="0" anchor="t">
            <a:normAutofit/>
          </a:bodyPr>
          <a:lstStyle/>
          <a:p>
            <a:pPr marL="342900" indent="-342900">
              <a:buChar char="•"/>
            </a:pPr>
            <a:r>
              <a:rPr lang="en-US" sz="2400" dirty="0">
                <a:latin typeface="Calibri"/>
                <a:cs typeface="Calibri"/>
              </a:rPr>
              <a:t>Do the proposed updates appropriately address the goals for the 7 identified topics? Why or why not?</a:t>
            </a:r>
          </a:p>
          <a:p>
            <a:pPr marL="342900" indent="-342900">
              <a:buChar char="•"/>
            </a:pPr>
            <a:r>
              <a:rPr lang="en-US" sz="2400" dirty="0">
                <a:latin typeface="Calibri"/>
                <a:cs typeface="Calibri"/>
              </a:rPr>
              <a:t>Are there any proposed changes to the Directive or AIA that are concerning? </a:t>
            </a:r>
          </a:p>
          <a:p>
            <a:pPr marL="342900" indent="-342900">
              <a:buChar char="•"/>
            </a:pPr>
            <a:r>
              <a:rPr lang="en-US" sz="2400" dirty="0">
                <a:latin typeface="Calibri"/>
                <a:cs typeface="Calibri"/>
              </a:rPr>
              <a:t>Is there a theme or topic that is missing?</a:t>
            </a:r>
          </a:p>
        </p:txBody>
      </p:sp>
      <p:sp>
        <p:nvSpPr>
          <p:cNvPr id="3" name="TextBox 2">
            <a:extLst>
              <a:ext uri="{FF2B5EF4-FFF2-40B4-BE49-F238E27FC236}">
                <a16:creationId xmlns:a16="http://schemas.microsoft.com/office/drawing/2014/main" id="{3E9915EF-CF39-CD3D-1DAE-65BD2581C96E}"/>
              </a:ext>
            </a:extLst>
          </p:cNvPr>
          <p:cNvSpPr txBox="1"/>
          <p:nvPr/>
        </p:nvSpPr>
        <p:spPr>
          <a:xfrm>
            <a:off x="1048280" y="3481943"/>
            <a:ext cx="3245247" cy="523220"/>
          </a:xfrm>
          <a:prstGeom prst="rect">
            <a:avLst/>
          </a:prstGeom>
          <a:noFill/>
        </p:spPr>
        <p:txBody>
          <a:bodyPr wrap="none" rtlCol="0">
            <a:spAutoFit/>
          </a:bodyPr>
          <a:lstStyle/>
          <a:p>
            <a:r>
              <a:rPr lang="fr-CA" sz="2800" dirty="0">
                <a:latin typeface="Calibri" panose="020F0502020204030204" pitchFamily="34" charset="0"/>
                <a:cs typeface="Calibri"/>
              </a:rPr>
              <a:t>Questions</a:t>
            </a:r>
            <a:r>
              <a:rPr lang="fr-CA" sz="2800" dirty="0">
                <a:latin typeface="Calibri" panose="020F0502020204030204" pitchFamily="34" charset="0"/>
                <a:cs typeface="Calibri" panose="020F0502020204030204" pitchFamily="34" charset="0"/>
              </a:rPr>
              <a:t> à débattre</a:t>
            </a:r>
            <a:endParaRPr lang="en-US" sz="2800" dirty="0">
              <a:latin typeface="Calibri" panose="020F0502020204030204" pitchFamily="34" charset="0"/>
              <a:cs typeface="Calibri" panose="020F0502020204030204" pitchFamily="34" charset="0"/>
            </a:endParaRPr>
          </a:p>
        </p:txBody>
      </p:sp>
      <p:sp>
        <p:nvSpPr>
          <p:cNvPr id="4" name="Content Placeholder 6">
            <a:extLst>
              <a:ext uri="{FF2B5EF4-FFF2-40B4-BE49-F238E27FC236}">
                <a16:creationId xmlns:a16="http://schemas.microsoft.com/office/drawing/2014/main" id="{5714A358-1318-DB23-B1CB-D054AF9AD95B}"/>
              </a:ext>
            </a:extLst>
          </p:cNvPr>
          <p:cNvSpPr txBox="1">
            <a:spLocks/>
          </p:cNvSpPr>
          <p:nvPr>
            <p:custDataLst>
              <p:tags r:id="rId1"/>
            </p:custDataLst>
          </p:nvPr>
        </p:nvSpPr>
        <p:spPr>
          <a:xfrm>
            <a:off x="1048280" y="4176703"/>
            <a:ext cx="10095440" cy="2543235"/>
          </a:xfrm>
          <a:prstGeom prst="rect">
            <a:avLst/>
          </a:prstGeom>
        </p:spPr>
        <p:txBody>
          <a:bodyPr vert="horz" lIns="0" tIns="0" rIns="0" bIns="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200" kern="1200">
                <a:solidFill>
                  <a:srgbClr val="004D71"/>
                </a:solidFill>
                <a:latin typeface="Calibri" panose="020F050202020403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rgbClr val="004D71"/>
                </a:solidFill>
                <a:latin typeface="Calibri" panose="020F050202020403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004D71"/>
                </a:solidFill>
                <a:latin typeface="Calibri" panose="020F050202020403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rgbClr val="004D71"/>
                </a:solidFill>
                <a:latin typeface="Calibri" panose="020F0502020204030204" pitchFamily="34" charset="0"/>
                <a:ea typeface="+mn-ea"/>
                <a:cs typeface="+mn-cs"/>
              </a:defRPr>
            </a:lvl4pPr>
            <a:lvl5pPr marL="0" indent="1255713" algn="l" defTabSz="914400" rtl="0" eaLnBrk="1" latinLnBrk="0" hangingPunct="1">
              <a:lnSpc>
                <a:spcPct val="90000"/>
              </a:lnSpc>
              <a:spcBef>
                <a:spcPts val="500"/>
              </a:spcBef>
              <a:buFont typeface="Arial" panose="020B0604020202020204" pitchFamily="34" charset="0"/>
              <a:buChar char="•"/>
              <a:defRPr sz="1400" kern="1200">
                <a:solidFill>
                  <a:srgbClr val="004D71"/>
                </a:solidFill>
                <a:latin typeface="Calibri" panose="020F0502020204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Font typeface="Arial" panose="020B0604020202020204" pitchFamily="34" charset="0"/>
              <a:buChar char="•"/>
            </a:pPr>
            <a:r>
              <a:rPr lang="fr-CA" sz="2400" dirty="0">
                <a:solidFill>
                  <a:schemeClr val="tx1"/>
                </a:solidFill>
                <a:latin typeface="Calibri"/>
                <a:cs typeface="Calibri"/>
              </a:rPr>
              <a:t>Est-ce que les mises à jour proposées répondent de manière appropriée aux buts fixés pour les sept sujets identifiés? Pourquoi ou pourquoi pas?</a:t>
            </a:r>
            <a:endParaRPr lang="en-US" sz="2400" dirty="0">
              <a:solidFill>
                <a:schemeClr val="tx1"/>
              </a:solidFill>
              <a:latin typeface="Calibri"/>
              <a:cs typeface="Calibri"/>
            </a:endParaRPr>
          </a:p>
          <a:p>
            <a:pPr marL="342900" indent="-342900">
              <a:buFont typeface="Arial" panose="020B0604020202020204" pitchFamily="34" charset="0"/>
              <a:buChar char="•"/>
            </a:pPr>
            <a:r>
              <a:rPr lang="fr-CA" sz="2400" dirty="0">
                <a:solidFill>
                  <a:schemeClr val="tx1"/>
                </a:solidFill>
                <a:latin typeface="Calibri"/>
                <a:cs typeface="Calibri"/>
              </a:rPr>
              <a:t>Y a-t-il des modifications proposées pour la Directive ou l’EIA qui sont préoccupantes? </a:t>
            </a:r>
            <a:endParaRPr lang="en-US" sz="2400" dirty="0">
              <a:solidFill>
                <a:schemeClr val="tx1"/>
              </a:solidFill>
              <a:latin typeface="Calibri"/>
              <a:cs typeface="Calibri"/>
            </a:endParaRPr>
          </a:p>
          <a:p>
            <a:pPr marL="342900" indent="-342900">
              <a:buFont typeface="Arial" panose="020B0604020202020204" pitchFamily="34" charset="0"/>
              <a:buChar char="•"/>
            </a:pPr>
            <a:r>
              <a:rPr lang="fr-CA" sz="2400" dirty="0">
                <a:solidFill>
                  <a:schemeClr val="tx1"/>
                </a:solidFill>
                <a:latin typeface="Calibri"/>
                <a:cs typeface="Calibri"/>
              </a:rPr>
              <a:t>Y a-t-il un thème ou un sujet qui manque?</a:t>
            </a:r>
          </a:p>
        </p:txBody>
      </p:sp>
      <p:sp>
        <p:nvSpPr>
          <p:cNvPr id="2" name="Slide Number Placeholder 1"/>
          <p:cNvSpPr>
            <a:spLocks noGrp="1"/>
          </p:cNvSpPr>
          <p:nvPr>
            <p:ph type="sldNum" sz="quarter" idx="12"/>
          </p:nvPr>
        </p:nvSpPr>
        <p:spPr/>
        <p:txBody>
          <a:bodyPr/>
          <a:lstStyle/>
          <a:p>
            <a:fld id="{32D4B517-E49B-41B6-9DBC-23634E0F1CDC}" type="slidenum">
              <a:rPr lang="en-CA" smtClean="0"/>
              <a:pPr/>
              <a:t>16</a:t>
            </a:fld>
            <a:endParaRPr lang="en-CA"/>
          </a:p>
        </p:txBody>
      </p:sp>
    </p:spTree>
    <p:extLst>
      <p:ext uri="{BB962C8B-B14F-4D97-AF65-F5344CB8AC3E}">
        <p14:creationId xmlns:p14="http://schemas.microsoft.com/office/powerpoint/2010/main" val="3031603500"/>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91A31C7-8EA1-4031-B9C6-4567671B1A3B}"/>
              </a:ext>
            </a:extLst>
          </p:cNvPr>
          <p:cNvSpPr>
            <a:spLocks noGrp="1"/>
          </p:cNvSpPr>
          <p:nvPr>
            <p:ph type="title" idx="4294967295"/>
          </p:nvPr>
        </p:nvSpPr>
        <p:spPr>
          <a:xfrm>
            <a:off x="661845" y="1303093"/>
            <a:ext cx="4712694" cy="495520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00000"/>
              </a:lnSpc>
              <a:spcBef>
                <a:spcPts val="0"/>
              </a:spcBef>
              <a:defRPr/>
            </a:pPr>
            <a:r>
              <a:rPr lang="en-US" sz="3600" b="1" dirty="0">
                <a:solidFill>
                  <a:schemeClr val="accent1"/>
                </a:solidFill>
                <a:latin typeface="Calibri" panose="020F0502020204030204" pitchFamily="34" charset="0"/>
                <a:cs typeface="Calibri"/>
              </a:rPr>
              <a:t>Questions?</a:t>
            </a:r>
            <a:br>
              <a:rPr lang="en-US" sz="2800" dirty="0">
                <a:solidFill>
                  <a:schemeClr val="accent1"/>
                </a:solidFill>
                <a:latin typeface="Calibri" panose="020F0502020204030204" pitchFamily="34" charset="0"/>
                <a:cs typeface="Calibri"/>
              </a:rPr>
            </a:br>
            <a:br>
              <a:rPr lang="en-CA" sz="2800" dirty="0">
                <a:solidFill>
                  <a:schemeClr val="accent1"/>
                </a:solidFill>
                <a:latin typeface="Calibri" panose="020F0502020204030204" pitchFamily="34" charset="0"/>
                <a:cs typeface="Calibri"/>
              </a:rPr>
            </a:br>
            <a:r>
              <a:rPr lang="en-US" sz="2800" dirty="0">
                <a:solidFill>
                  <a:srgbClr val="004D71"/>
                </a:solidFill>
                <a:latin typeface="Calibri"/>
                <a:ea typeface="+mn-ea"/>
                <a:cs typeface="Calibri"/>
              </a:rPr>
              <a:t>Please reach</a:t>
            </a:r>
            <a:r>
              <a:rPr kumimoji="0" lang="en-US" sz="2800" b="0" i="0" u="none" strike="noStrike" kern="1200" cap="none" spc="0" normalizeH="0" baseline="0" noProof="0" dirty="0">
                <a:ln>
                  <a:noFill/>
                </a:ln>
                <a:solidFill>
                  <a:srgbClr val="004D71"/>
                </a:solidFill>
                <a:effectLst/>
                <a:uLnTx/>
                <a:uFillTx/>
                <a:latin typeface="Calibri"/>
                <a:ea typeface="+mn-ea"/>
                <a:cs typeface="Calibri"/>
              </a:rPr>
              <a:t> out to the T</a:t>
            </a:r>
            <a:r>
              <a:rPr kumimoji="0" lang="en-CA" sz="2800" b="0" i="0" u="none" strike="noStrike" kern="1200" cap="none" spc="0" normalizeH="0" baseline="0" noProof="0" dirty="0">
                <a:ln>
                  <a:noFill/>
                </a:ln>
                <a:solidFill>
                  <a:srgbClr val="004D71"/>
                </a:solidFill>
                <a:effectLst/>
                <a:uLnTx/>
                <a:uFillTx/>
                <a:latin typeface="Calibri"/>
                <a:ea typeface="+mn-ea"/>
                <a:cs typeface="Calibri"/>
              </a:rPr>
              <a:t>BS Responsible Data and AI team</a:t>
            </a:r>
            <a:br>
              <a:rPr kumimoji="0" lang="en-CA" sz="2800" b="0" i="0" u="none" strike="noStrike" kern="1200" cap="none" spc="0" normalizeH="0" baseline="0" noProof="0" dirty="0">
                <a:ln>
                  <a:noFill/>
                </a:ln>
                <a:solidFill>
                  <a:srgbClr val="004D71"/>
                </a:solidFill>
                <a:effectLst/>
                <a:uLnTx/>
                <a:uFillTx/>
                <a:latin typeface="Calibri"/>
                <a:ea typeface="+mn-ea"/>
                <a:cs typeface="Calibri"/>
              </a:rPr>
            </a:br>
            <a:br>
              <a:rPr kumimoji="0" lang="en-CA" sz="2800" b="0" i="0" u="none" strike="noStrike" kern="1200" cap="none" spc="0" normalizeH="0" baseline="0" noProof="0" dirty="0">
                <a:ln>
                  <a:noFill/>
                </a:ln>
                <a:solidFill>
                  <a:srgbClr val="004D71"/>
                </a:solidFill>
                <a:effectLst/>
                <a:uLnTx/>
                <a:uFillTx/>
                <a:latin typeface="Calibri"/>
                <a:ea typeface="+mn-ea"/>
                <a:cs typeface="Calibri"/>
              </a:rPr>
            </a:br>
            <a:r>
              <a:rPr lang="fr-CA" sz="2800" dirty="0">
                <a:latin typeface="Calibri" panose="020F0502020204030204" pitchFamily="34" charset="0"/>
                <a:ea typeface="+mn-ea"/>
                <a:cs typeface="Calibri" panose="020F0502020204030204" pitchFamily="34" charset="0"/>
              </a:rPr>
              <a:t>Veuillez communiquer avec</a:t>
            </a:r>
            <a:r>
              <a:rPr kumimoji="0" lang="fr-CA" sz="2800" b="0" i="0" u="none" strike="noStrike" cap="none" normalizeH="0" baseline="0" noProof="0" dirty="0">
                <a:ln>
                  <a:noFill/>
                </a:ln>
                <a:uLnTx/>
                <a:uFillTx/>
                <a:latin typeface="Calibri" panose="020F0502020204030204" pitchFamily="34" charset="0"/>
                <a:ea typeface="+mn-ea"/>
                <a:cs typeface="Calibri" panose="020F0502020204030204" pitchFamily="34" charset="0"/>
              </a:rPr>
              <a:t> l’équipe du SCT chargée des données et de l’IA responsables </a:t>
            </a:r>
            <a:br>
              <a:rPr kumimoji="0" lang="fr-CA" sz="2800" b="0" i="0" u="none" strike="noStrike" cap="none" normalizeH="0" baseline="0" noProof="0" dirty="0">
                <a:ln>
                  <a:noFill/>
                </a:ln>
                <a:solidFill>
                  <a:srgbClr val="004D71"/>
                </a:solidFill>
                <a:uLnTx/>
                <a:uFillTx/>
                <a:latin typeface="+mn-lt"/>
                <a:ea typeface="+mn-ea"/>
                <a:cs typeface="Calibri"/>
              </a:rPr>
            </a:br>
            <a:br>
              <a:rPr kumimoji="0" lang="en-CA" sz="2800" b="0" i="0" u="none" strike="noStrike" kern="1200" cap="none" spc="0" normalizeH="0" baseline="0" noProof="0" dirty="0">
                <a:ln>
                  <a:noFill/>
                </a:ln>
                <a:solidFill>
                  <a:srgbClr val="004D71"/>
                </a:solidFill>
                <a:effectLst/>
                <a:uLnTx/>
                <a:uFillTx/>
                <a:latin typeface="Calibri"/>
                <a:ea typeface="+mn-ea"/>
                <a:cs typeface="Calibri"/>
              </a:rPr>
            </a:br>
            <a:r>
              <a:rPr kumimoji="0" lang="en-CA" sz="2800" b="0" i="0" u="none" strike="noStrike" kern="1200" cap="none" spc="0" normalizeH="0" baseline="0" noProof="0" dirty="0">
                <a:ln>
                  <a:noFill/>
                </a:ln>
                <a:solidFill>
                  <a:srgbClr val="004D71"/>
                </a:solidFill>
                <a:effectLst/>
                <a:uLnTx/>
                <a:uFillTx/>
                <a:latin typeface="Calibri"/>
                <a:ea typeface="+mn-ea"/>
                <a:cs typeface="Calibri"/>
              </a:rPr>
              <a:t>(</a:t>
            </a:r>
            <a:r>
              <a:rPr kumimoji="0" lang="en-CA" sz="2800" b="0" i="0" u="sng" strike="noStrike" kern="1200" cap="none" spc="0" normalizeH="0" baseline="0" noProof="0" dirty="0">
                <a:ln>
                  <a:noFill/>
                </a:ln>
                <a:solidFill>
                  <a:srgbClr val="0563C1"/>
                </a:solidFill>
                <a:effectLst/>
                <a:uLnTx/>
                <a:uFillTx/>
                <a:latin typeface="Calibri"/>
                <a:ea typeface="+mn-ea"/>
                <a:cs typeface="Calibri"/>
                <a:hlinkClick r:id="rId3"/>
              </a:rPr>
              <a:t>ai-ia@tbs-sct.gc.ca</a:t>
            </a:r>
            <a:r>
              <a:rPr kumimoji="0" lang="en-CA" sz="2800" b="0" i="0" u="none" strike="noStrike" kern="1200" cap="none" spc="0" normalizeH="0" baseline="0" noProof="0" dirty="0">
                <a:ln>
                  <a:noFill/>
                </a:ln>
                <a:solidFill>
                  <a:srgbClr val="004D71"/>
                </a:solidFill>
                <a:effectLst/>
                <a:uLnTx/>
                <a:uFillTx/>
                <a:latin typeface="Calibri"/>
                <a:ea typeface="+mn-ea"/>
                <a:cs typeface="Calibri"/>
              </a:rPr>
              <a:t>)</a:t>
            </a:r>
            <a:endParaRPr kumimoji="0" lang="en-CA" sz="2800" b="0" i="0" u="none" strike="noStrike" kern="1200" cap="none" spc="0" normalizeH="0" baseline="0" noProof="0" dirty="0">
              <a:ln>
                <a:noFill/>
              </a:ln>
              <a:solidFill>
                <a:schemeClr val="tx1"/>
              </a:solidFill>
              <a:effectLst/>
              <a:uLnTx/>
              <a:uFillTx/>
              <a:latin typeface="+mn-lt"/>
              <a:ea typeface="+mn-ea"/>
              <a:cs typeface="Calibri" panose="020F0502020204030204"/>
            </a:endParaRPr>
          </a:p>
        </p:txBody>
      </p:sp>
      <p:pic>
        <p:nvPicPr>
          <p:cNvPr id="15" name="Picture 14" descr="Image with several question mark boxes">
            <a:extLst>
              <a:ext uri="{FF2B5EF4-FFF2-40B4-BE49-F238E27FC236}">
                <a16:creationId xmlns:a16="http://schemas.microsoft.com/office/drawing/2014/main" id="{A9FFD6FE-D3F9-05D2-8AF6-17D05E36D99E}"/>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441770" y="1997839"/>
            <a:ext cx="5088385" cy="2862322"/>
          </a:xfrm>
          <a:prstGeom prst="roundRect">
            <a:avLst/>
          </a:prstGeom>
          <a:ln>
            <a:solidFill>
              <a:schemeClr val="tx1"/>
            </a:solidFill>
          </a:ln>
        </p:spPr>
      </p:pic>
      <p:sp>
        <p:nvSpPr>
          <p:cNvPr id="2" name="Slide Number Placeholder 3">
            <a:extLst>
              <a:ext uri="{FF2B5EF4-FFF2-40B4-BE49-F238E27FC236}">
                <a16:creationId xmlns:a16="http://schemas.microsoft.com/office/drawing/2014/main" id="{957DE461-924C-A035-AA8B-BB37DCDA3407}"/>
              </a:ext>
              <a:ext uri="{C183D7F6-B498-43B3-948B-1728B52AA6E4}">
                <adec:decorative xmlns:adec="http://schemas.microsoft.com/office/drawing/2017/decorative" val="1"/>
              </a:ext>
            </a:extLst>
          </p:cNvPr>
          <p:cNvSpPr>
            <a:spLocks noGrp="1"/>
          </p:cNvSpPr>
          <p:nvPr>
            <p:ph type="sldNum" sz="quarter" idx="12"/>
          </p:nvPr>
        </p:nvSpPr>
        <p:spPr>
          <a:xfrm>
            <a:off x="8737600" y="6356359"/>
            <a:ext cx="2844800" cy="365125"/>
          </a:xfrm>
          <a:solidFill>
            <a:srgbClr val="FFFFFF"/>
          </a:solidFill>
        </p:spPr>
        <p:txBody>
          <a:bodyPr/>
          <a:lstStyle/>
          <a:p>
            <a:fld id="{32D4B517-E49B-41B6-9DBC-23634E0F1CDC}" type="slidenum">
              <a:rPr lang="en-CA" smtClean="0">
                <a:solidFill>
                  <a:srgbClr val="767676"/>
                </a:solidFill>
              </a:rPr>
              <a:t>17</a:t>
            </a:fld>
            <a:endParaRPr lang="en-CA">
              <a:solidFill>
                <a:srgbClr val="767676"/>
              </a:solidFill>
            </a:endParaRPr>
          </a:p>
        </p:txBody>
      </p:sp>
    </p:spTree>
    <p:extLst>
      <p:ext uri="{BB962C8B-B14F-4D97-AF65-F5344CB8AC3E}">
        <p14:creationId xmlns:p14="http://schemas.microsoft.com/office/powerpoint/2010/main" val="7113404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CA" dirty="0">
                <a:latin typeface="Calibri"/>
                <a:ea typeface="Calibri"/>
                <a:cs typeface="Calibri"/>
              </a:rPr>
              <a:t>Purpose </a:t>
            </a:r>
            <a:endParaRPr lang="en-US" dirty="0"/>
          </a:p>
        </p:txBody>
      </p:sp>
      <p:sp>
        <p:nvSpPr>
          <p:cNvPr id="7" name="Content Placeholder 6"/>
          <p:cNvSpPr>
            <a:spLocks noGrp="1"/>
          </p:cNvSpPr>
          <p:nvPr>
            <p:ph idx="10"/>
          </p:nvPr>
        </p:nvSpPr>
        <p:spPr>
          <a:xfrm>
            <a:off x="1048280" y="1124744"/>
            <a:ext cx="10095440" cy="1683111"/>
          </a:xfrm>
        </p:spPr>
        <p:txBody>
          <a:bodyPr vert="horz" lIns="0" tIns="0" rIns="0" bIns="0" rtlCol="0" anchor="t">
            <a:normAutofit/>
          </a:bodyPr>
          <a:lstStyle/>
          <a:p>
            <a:pPr marL="342900" indent="-342900">
              <a:buChar char="•"/>
            </a:pPr>
            <a:r>
              <a:rPr lang="en-US" sz="2400" dirty="0">
                <a:latin typeface="Calibri"/>
                <a:ea typeface="Calibri"/>
                <a:cs typeface="Calibri"/>
              </a:rPr>
              <a:t>Provide an overview of the 4th review of the Directive on Automated Decision-</a:t>
            </a:r>
            <a:r>
              <a:rPr lang="en-US" sz="2400" dirty="0">
                <a:latin typeface="Calibri"/>
                <a:cs typeface="Calibri"/>
              </a:rPr>
              <a:t>Making</a:t>
            </a:r>
          </a:p>
          <a:p>
            <a:pPr marL="342900" indent="-342900">
              <a:buChar char="•"/>
            </a:pPr>
            <a:r>
              <a:rPr lang="en-US" sz="2400" dirty="0">
                <a:latin typeface="Calibri"/>
                <a:cs typeface="Calibri"/>
              </a:rPr>
              <a:t>Seek feedback on policy recommendations and proposed modifications</a:t>
            </a:r>
          </a:p>
          <a:p>
            <a:pPr marL="342900" indent="-342900">
              <a:buChar char="•"/>
            </a:pPr>
            <a:r>
              <a:rPr lang="en-US" sz="2400" dirty="0">
                <a:latin typeface="Calibri"/>
                <a:cs typeface="Calibri"/>
              </a:rPr>
              <a:t>Discuss proposed updates  </a:t>
            </a:r>
          </a:p>
          <a:p>
            <a:pPr marL="1028700" lvl="1" indent="-342900"/>
            <a:endParaRPr lang="en-US" sz="1800" dirty="0">
              <a:ea typeface="Calibri" panose="020F0502020204030204" pitchFamily="34" charset="0"/>
              <a:cs typeface="Calibri" panose="020F0502020204030204" pitchFamily="34" charset="0"/>
            </a:endParaRPr>
          </a:p>
          <a:p>
            <a:pPr marL="342900" indent="-342900"/>
            <a:endParaRPr lang="en-US" sz="2400" dirty="0">
              <a:ea typeface="Calibri" panose="020F0502020204030204" pitchFamily="34" charset="0"/>
              <a:cs typeface="Calibri" panose="020F0502020204030204" pitchFamily="34" charset="0"/>
            </a:endParaRPr>
          </a:p>
          <a:p>
            <a:endParaRPr lang="en-US" dirty="0">
              <a:ea typeface="Calibri" panose="020F0502020204030204" pitchFamily="34" charset="0"/>
              <a:cs typeface="Calibri" panose="020F0502020204030204" pitchFamily="34" charset="0"/>
            </a:endParaRPr>
          </a:p>
          <a:p>
            <a:endParaRPr lang="en-US" dirty="0">
              <a:ea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02DC9799-F9E3-7956-F09A-C40DC175E829}"/>
              </a:ext>
            </a:extLst>
          </p:cNvPr>
          <p:cNvSpPr txBox="1"/>
          <p:nvPr/>
        </p:nvSpPr>
        <p:spPr>
          <a:xfrm>
            <a:off x="900498" y="3464581"/>
            <a:ext cx="1148071" cy="523220"/>
          </a:xfrm>
          <a:prstGeom prst="rect">
            <a:avLst/>
          </a:prstGeom>
          <a:noFill/>
        </p:spPr>
        <p:txBody>
          <a:bodyPr wrap="none" rtlCol="0">
            <a:spAutoFit/>
          </a:bodyPr>
          <a:lstStyle/>
          <a:p>
            <a:r>
              <a:rPr lang="en-US" sz="2800" dirty="0">
                <a:latin typeface="Calibri" panose="020F0502020204030204" pitchFamily="34" charset="0"/>
                <a:cs typeface="Calibri" panose="020F0502020204030204" pitchFamily="34" charset="0"/>
              </a:rPr>
              <a:t>Object</a:t>
            </a:r>
          </a:p>
        </p:txBody>
      </p:sp>
      <p:sp>
        <p:nvSpPr>
          <p:cNvPr id="4" name="Content Placeholder 6">
            <a:extLst>
              <a:ext uri="{FF2B5EF4-FFF2-40B4-BE49-F238E27FC236}">
                <a16:creationId xmlns:a16="http://schemas.microsoft.com/office/drawing/2014/main" id="{73DAE713-E68F-E7EA-3A62-CD50FEB997B7}"/>
              </a:ext>
            </a:extLst>
          </p:cNvPr>
          <p:cNvSpPr txBox="1">
            <a:spLocks/>
          </p:cNvSpPr>
          <p:nvPr>
            <p:custDataLst>
              <p:tags r:id="rId1"/>
            </p:custDataLst>
          </p:nvPr>
        </p:nvSpPr>
        <p:spPr>
          <a:xfrm>
            <a:off x="1048280" y="4063319"/>
            <a:ext cx="10095440" cy="2573049"/>
          </a:xfrm>
          <a:prstGeom prst="rect">
            <a:avLst/>
          </a:prstGeom>
        </p:spPr>
        <p:txBody>
          <a:bodyPr vert="horz" lIns="0" tIns="0" rIns="0" bIns="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200" kern="1200">
                <a:solidFill>
                  <a:srgbClr val="004D71"/>
                </a:solidFill>
                <a:latin typeface="Calibri" panose="020F050202020403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rgbClr val="004D71"/>
                </a:solidFill>
                <a:latin typeface="Calibri" panose="020F050202020403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004D71"/>
                </a:solidFill>
                <a:latin typeface="Calibri" panose="020F050202020403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rgbClr val="004D71"/>
                </a:solidFill>
                <a:latin typeface="Calibri" panose="020F0502020204030204" pitchFamily="34" charset="0"/>
                <a:ea typeface="+mn-ea"/>
                <a:cs typeface="+mn-cs"/>
              </a:defRPr>
            </a:lvl4pPr>
            <a:lvl5pPr marL="0" indent="1255713" algn="l" defTabSz="914400" rtl="0" eaLnBrk="1" latinLnBrk="0" hangingPunct="1">
              <a:lnSpc>
                <a:spcPct val="90000"/>
              </a:lnSpc>
              <a:spcBef>
                <a:spcPts val="500"/>
              </a:spcBef>
              <a:buFont typeface="Arial" panose="020B0604020202020204" pitchFamily="34" charset="0"/>
              <a:buChar char="•"/>
              <a:defRPr sz="1400" kern="1200">
                <a:solidFill>
                  <a:srgbClr val="004D71"/>
                </a:solidFill>
                <a:latin typeface="Calibri" panose="020F0502020204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Font typeface="Arial" panose="020B0604020202020204" pitchFamily="34" charset="0"/>
              <a:buChar char="•"/>
            </a:pPr>
            <a:r>
              <a:rPr lang="fr-CA" sz="2400">
                <a:solidFill>
                  <a:schemeClr val="tx1"/>
                </a:solidFill>
                <a:latin typeface="Calibri"/>
                <a:ea typeface="Calibri"/>
                <a:cs typeface="Calibri"/>
              </a:rPr>
              <a:t>Fournir un aperçu du quatrième examen de la directive sur la prise de décisions automatisée.</a:t>
            </a:r>
          </a:p>
          <a:p>
            <a:pPr marL="342900" indent="-342900">
              <a:buFont typeface="Arial" panose="020B0604020202020204" pitchFamily="34" charset="0"/>
              <a:buChar char="•"/>
            </a:pPr>
            <a:r>
              <a:rPr lang="fr-CA" sz="2400">
                <a:solidFill>
                  <a:schemeClr val="tx1"/>
                </a:solidFill>
                <a:latin typeface="Calibri"/>
                <a:ea typeface="Calibri"/>
                <a:cs typeface="Calibri"/>
              </a:rPr>
              <a:t>Demander une rétroaction sur les recommandations et les modifications proposées.</a:t>
            </a:r>
            <a:endParaRPr lang="en-US" sz="2400">
              <a:solidFill>
                <a:schemeClr val="tx1"/>
              </a:solidFill>
              <a:latin typeface="Calibri"/>
              <a:cs typeface="Calibri"/>
            </a:endParaRPr>
          </a:p>
          <a:p>
            <a:pPr marL="342900" indent="-342900">
              <a:buFont typeface="Arial" panose="020B0604020202020204" pitchFamily="34" charset="0"/>
              <a:buChar char="•"/>
            </a:pPr>
            <a:r>
              <a:rPr lang="fr-CA" sz="2400">
                <a:solidFill>
                  <a:schemeClr val="tx1"/>
                </a:solidFill>
                <a:latin typeface="Calibri"/>
                <a:cs typeface="Calibri"/>
              </a:rPr>
              <a:t>Discuter des mises à jour proposées.  </a:t>
            </a:r>
          </a:p>
          <a:p>
            <a:pPr marL="342900" indent="-342900">
              <a:buFont typeface="Arial" panose="020B0604020202020204" pitchFamily="34" charset="0"/>
              <a:buChar char="•"/>
            </a:pPr>
            <a:endParaRPr lang="en-US" sz="2400">
              <a:solidFill>
                <a:schemeClr val="tx1"/>
              </a:solidFill>
              <a:latin typeface="Calibri"/>
              <a:cs typeface="Calibri"/>
            </a:endParaRPr>
          </a:p>
          <a:p>
            <a:pPr marL="1028700" lvl="1" indent="-342900"/>
            <a:endParaRPr lang="en-US" sz="1800">
              <a:solidFill>
                <a:schemeClr val="tx1"/>
              </a:solidFill>
              <a:ea typeface="Calibri" panose="020F0502020204030204" pitchFamily="34" charset="0"/>
              <a:cs typeface="Calibri" panose="020F0502020204030204" pitchFamily="34" charset="0"/>
            </a:endParaRPr>
          </a:p>
          <a:p>
            <a:pPr marL="342900" indent="-342900"/>
            <a:endParaRPr lang="en-US" sz="2400">
              <a:solidFill>
                <a:schemeClr val="tx1"/>
              </a:solidFill>
              <a:ea typeface="Calibri" panose="020F0502020204030204" pitchFamily="34" charset="0"/>
              <a:cs typeface="Calibri" panose="020F0502020204030204" pitchFamily="34" charset="0"/>
            </a:endParaRPr>
          </a:p>
          <a:p>
            <a:endParaRPr lang="en-US">
              <a:solidFill>
                <a:schemeClr val="tx1"/>
              </a:solidFill>
              <a:ea typeface="Calibri" panose="020F0502020204030204" pitchFamily="34" charset="0"/>
              <a:cs typeface="Calibri" panose="020F0502020204030204" pitchFamily="34" charset="0"/>
            </a:endParaRPr>
          </a:p>
          <a:p>
            <a:endParaRPr lang="en-US" dirty="0">
              <a:solidFill>
                <a:schemeClr val="tx1"/>
              </a:solidFill>
              <a:ea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fld id="{32D4B517-E49B-41B6-9DBC-23634E0F1CDC}" type="slidenum">
              <a:rPr lang="en-CA" smtClean="0"/>
              <a:pPr/>
              <a:t>2</a:t>
            </a:fld>
            <a:endParaRPr lang="en-CA"/>
          </a:p>
        </p:txBody>
      </p:sp>
    </p:spTree>
    <p:extLst>
      <p:ext uri="{BB962C8B-B14F-4D97-AF65-F5344CB8AC3E}">
        <p14:creationId xmlns:p14="http://schemas.microsoft.com/office/powerpoint/2010/main" val="1651777980"/>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CA">
                <a:latin typeface="Calibri"/>
                <a:ea typeface="Calibri"/>
                <a:cs typeface="Calibri"/>
              </a:rPr>
              <a:t>Background</a:t>
            </a:r>
            <a:endParaRPr lang="en-US"/>
          </a:p>
        </p:txBody>
      </p:sp>
      <p:sp>
        <p:nvSpPr>
          <p:cNvPr id="7" name="Content Placeholder 6"/>
          <p:cNvSpPr>
            <a:spLocks noGrp="1"/>
          </p:cNvSpPr>
          <p:nvPr>
            <p:ph idx="10"/>
          </p:nvPr>
        </p:nvSpPr>
        <p:spPr>
          <a:xfrm>
            <a:off x="911510" y="1124744"/>
            <a:ext cx="9828686" cy="5293146"/>
          </a:xfrm>
        </p:spPr>
        <p:txBody>
          <a:bodyPr vert="horz" lIns="0" tIns="0" rIns="0" bIns="0" rtlCol="0" anchor="t">
            <a:normAutofit/>
          </a:bodyPr>
          <a:lstStyle/>
          <a:p>
            <a:pPr marL="342900" indent="-342900">
              <a:buFont typeface="Arial" panose="020B0604020202020204" pitchFamily="34" charset="0"/>
              <a:buChar char="•"/>
            </a:pPr>
            <a:r>
              <a:rPr lang="en-US" sz="2100">
                <a:latin typeface="Calibri"/>
                <a:ea typeface="Calibri"/>
                <a:cs typeface="Calibri"/>
              </a:rPr>
              <a:t>Providing better programs and services for Canadians sometimes involves the use of artificial intelligence (AI) to support sound decision </a:t>
            </a:r>
            <a:r>
              <a:rPr lang="en-US" sz="2100">
                <a:latin typeface="Calibri"/>
                <a:cs typeface="Calibri"/>
              </a:rPr>
              <a:t>making</a:t>
            </a:r>
          </a:p>
          <a:p>
            <a:pPr marL="342900" indent="-342900">
              <a:buChar char="•"/>
            </a:pPr>
            <a:r>
              <a:rPr lang="en-US" sz="2100">
                <a:latin typeface="Calibri"/>
                <a:cs typeface="Calibri"/>
              </a:rPr>
              <a:t>The Government of Canada (GC) is committed to</a:t>
            </a:r>
            <a:r>
              <a:rPr lang="en-US" sz="2100">
                <a:latin typeface="Calibri"/>
                <a:ea typeface="Calibri"/>
                <a:cs typeface="Calibri"/>
              </a:rPr>
              <a:t> ensuring that the government's use of AI is governed with clear values, ethics and laws, and in accordance with human rights</a:t>
            </a:r>
          </a:p>
          <a:p>
            <a:pPr marL="342900" indent="-342900">
              <a:buChar char="•"/>
            </a:pPr>
            <a:r>
              <a:rPr lang="en-US" sz="2100">
                <a:latin typeface="Calibri"/>
                <a:cs typeface="Calibri"/>
              </a:rPr>
              <a:t>Treasury Board of Canada Secretariat (TBS) is responsible for providing government-wide direction on information and data governance, information technology, security, privacy and access to information.</a:t>
            </a:r>
          </a:p>
          <a:p>
            <a:pPr marL="342900" indent="-342900">
              <a:buChar char="•"/>
            </a:pPr>
            <a:r>
              <a:rPr lang="en-US" sz="2100">
                <a:latin typeface="Calibri"/>
                <a:cs typeface="Calibri"/>
              </a:rPr>
              <a:t>The Dir</a:t>
            </a:r>
            <a:r>
              <a:rPr lang="en-US" sz="2100">
                <a:latin typeface="Calibri"/>
                <a:ea typeface="Calibri"/>
                <a:cs typeface="Calibri"/>
              </a:rPr>
              <a:t>ective on Automated Decision-Making (directive) sets rules for how federal departments can use automated systems (including AI) to make or support decisions that impact the legal rights, privileges or interests of clients. For example: </a:t>
            </a:r>
          </a:p>
          <a:p>
            <a:pPr marL="1028700" lvl="1">
              <a:buFont typeface="Courier New" panose="020B0604020202020204" pitchFamily="34" charset="0"/>
              <a:buChar char="o"/>
            </a:pPr>
            <a:r>
              <a:rPr lang="en-US">
                <a:latin typeface="Calibri"/>
                <a:ea typeface="Calibri"/>
                <a:cs typeface="Calibri"/>
              </a:rPr>
              <a:t>determining eligibility for permits and benefits</a:t>
            </a:r>
          </a:p>
          <a:p>
            <a:pPr marL="1028700" lvl="1">
              <a:buFont typeface="Courier New" panose="020B0604020202020204" pitchFamily="34" charset="0"/>
              <a:buChar char="o"/>
            </a:pPr>
            <a:r>
              <a:rPr lang="en-US">
                <a:latin typeface="Calibri"/>
                <a:ea typeface="Calibri"/>
                <a:cs typeface="Calibri"/>
              </a:rPr>
              <a:t>assessing eligibility for entry to Canada</a:t>
            </a:r>
            <a:endParaRPr lang="en-US">
              <a:ea typeface="Calibri"/>
              <a:cs typeface="Calibri" panose="020F0502020204030204" pitchFamily="34" charset="0"/>
            </a:endParaRPr>
          </a:p>
          <a:p>
            <a:pPr marL="1028700" lvl="1">
              <a:buFont typeface="Courier New" panose="020B0604020202020204" pitchFamily="34" charset="0"/>
              <a:buChar char="o"/>
            </a:pPr>
            <a:r>
              <a:rPr lang="en-US">
                <a:latin typeface="Calibri"/>
                <a:ea typeface="Calibri"/>
                <a:cs typeface="Calibri"/>
              </a:rPr>
              <a:t>deciding to hire an individual to work in the public service</a:t>
            </a:r>
            <a:endParaRPr lang="en-US">
              <a:cs typeface="Calibri" panose="020F0502020204030204" pitchFamily="34" charset="0"/>
            </a:endParaRPr>
          </a:p>
          <a:p>
            <a:pPr marL="1028700" lvl="1">
              <a:buFont typeface="Courier New" panose="020B0604020202020204" pitchFamily="34" charset="0"/>
              <a:buChar char="o"/>
            </a:pPr>
            <a:r>
              <a:rPr lang="en-US">
                <a:latin typeface="Calibri"/>
                <a:ea typeface="Calibri"/>
                <a:cs typeface="Calibri"/>
              </a:rPr>
              <a:t>granting market authorization for a pharmaceutical product</a:t>
            </a:r>
            <a:endParaRPr lang="en-US"/>
          </a:p>
          <a:p>
            <a:pPr marL="1028700" lvl="1">
              <a:buFont typeface="Courier New" panose="020B0604020202020204" pitchFamily="34" charset="0"/>
              <a:buChar char="o"/>
            </a:pPr>
            <a:r>
              <a:rPr lang="en-US">
                <a:latin typeface="Calibri"/>
                <a:ea typeface="Calibri"/>
                <a:cs typeface="Calibri"/>
              </a:rPr>
              <a:t>launching an investigation into an individual’s conduct</a:t>
            </a:r>
            <a:endParaRPr lang="en-US"/>
          </a:p>
          <a:p>
            <a:pPr marL="1028700" lvl="1">
              <a:buFont typeface="Courier New" panose="020B0604020202020204" pitchFamily="34" charset="0"/>
              <a:buChar char="o"/>
            </a:pPr>
            <a:endParaRPr lang="en-US">
              <a:latin typeface="Calibri"/>
              <a:ea typeface="Calibri"/>
              <a:cs typeface="Calibri"/>
            </a:endParaRPr>
          </a:p>
          <a:p>
            <a:pPr marL="342900" indent="-342900">
              <a:buChar char="•"/>
            </a:pPr>
            <a:endParaRPr lang="en-US">
              <a:latin typeface="Calibri"/>
              <a:ea typeface="Calibri"/>
              <a:cs typeface="Calibri"/>
            </a:endParaRPr>
          </a:p>
        </p:txBody>
      </p:sp>
      <p:sp>
        <p:nvSpPr>
          <p:cNvPr id="2" name="Slide Number Placeholder 1"/>
          <p:cNvSpPr>
            <a:spLocks noGrp="1"/>
          </p:cNvSpPr>
          <p:nvPr>
            <p:ph type="sldNum" sz="quarter" idx="12"/>
          </p:nvPr>
        </p:nvSpPr>
        <p:spPr/>
        <p:txBody>
          <a:bodyPr/>
          <a:lstStyle/>
          <a:p>
            <a:fld id="{32D4B517-E49B-41B6-9DBC-23634E0F1CDC}" type="slidenum">
              <a:rPr lang="en-CA" smtClean="0"/>
              <a:pPr/>
              <a:t>3</a:t>
            </a:fld>
            <a:endParaRPr lang="en-CA"/>
          </a:p>
        </p:txBody>
      </p:sp>
    </p:spTree>
    <p:extLst>
      <p:ext uri="{BB962C8B-B14F-4D97-AF65-F5344CB8AC3E}">
        <p14:creationId xmlns:p14="http://schemas.microsoft.com/office/powerpoint/2010/main" val="2006606774"/>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custDataLst>
              <p:tags r:id="rId1"/>
            </p:custDataLst>
          </p:nvPr>
        </p:nvSpPr>
        <p:spPr/>
        <p:txBody>
          <a:bodyPr/>
          <a:lstStyle/>
          <a:p>
            <a:r>
              <a:rPr lang="fr-CA" dirty="0">
                <a:latin typeface="Calibri"/>
                <a:ea typeface="Calibri"/>
                <a:cs typeface="Calibri"/>
              </a:rPr>
              <a:t>Directive sur la prise de décisions automatisée</a:t>
            </a:r>
          </a:p>
        </p:txBody>
      </p:sp>
      <p:sp>
        <p:nvSpPr>
          <p:cNvPr id="7" name="Content Placeholder 6"/>
          <p:cNvSpPr>
            <a:spLocks noGrp="1"/>
          </p:cNvSpPr>
          <p:nvPr>
            <p:ph idx="10"/>
            <p:custDataLst>
              <p:tags r:id="rId2"/>
            </p:custDataLst>
          </p:nvPr>
        </p:nvSpPr>
        <p:spPr/>
        <p:txBody>
          <a:bodyPr vert="horz" lIns="0" tIns="0" rIns="0" bIns="0" rtlCol="0" anchor="t">
            <a:normAutofit/>
          </a:bodyPr>
          <a:lstStyle/>
          <a:p>
            <a:r>
              <a:rPr lang="fr-CA" dirty="0">
                <a:latin typeface="Calibri"/>
                <a:ea typeface="Calibri"/>
                <a:cs typeface="Calibri"/>
              </a:rPr>
              <a:t>La directive vise à garantir la transparence, la responsabilité et l’équité procédurale dans l’utilisation des systèmes décisionnels automatisés au sein du gouvernement fédéral.</a:t>
            </a:r>
          </a:p>
          <a:p>
            <a:r>
              <a:rPr lang="fr-CA" dirty="0">
                <a:latin typeface="Calibri"/>
                <a:ea typeface="Calibri"/>
                <a:cs typeface="Calibri"/>
              </a:rPr>
              <a:t>Elle exige des ministères qu’ils :</a:t>
            </a:r>
          </a:p>
          <a:p>
            <a:pPr marL="342900" indent="-342900">
              <a:buChar char="•"/>
            </a:pPr>
            <a:r>
              <a:rPr lang="fr-CA" dirty="0">
                <a:latin typeface="Calibri"/>
                <a:ea typeface="Calibri"/>
                <a:cs typeface="Calibri"/>
              </a:rPr>
              <a:t>évaluent les incidences des systèmes décisionnels automatisés;</a:t>
            </a:r>
          </a:p>
          <a:p>
            <a:pPr marL="342900" indent="-342900">
              <a:buChar char="•"/>
            </a:pPr>
            <a:r>
              <a:rPr lang="fr-CA" dirty="0">
                <a:latin typeface="Calibri"/>
                <a:ea typeface="Calibri"/>
                <a:cs typeface="Calibri"/>
              </a:rPr>
              <a:t>fassent preuve de transparence;</a:t>
            </a:r>
          </a:p>
          <a:p>
            <a:pPr marL="342900" indent="-342900">
              <a:buChar char="•"/>
            </a:pPr>
            <a:r>
              <a:rPr lang="fr-CA" dirty="0">
                <a:latin typeface="Calibri"/>
                <a:ea typeface="Calibri"/>
                <a:cs typeface="Calibri"/>
              </a:rPr>
              <a:t>assurent la qualité;</a:t>
            </a:r>
          </a:p>
          <a:p>
            <a:pPr marL="342900" indent="-342900">
              <a:buChar char="•"/>
            </a:pPr>
            <a:r>
              <a:rPr lang="fr-CA" dirty="0">
                <a:latin typeface="Calibri"/>
                <a:ea typeface="Calibri"/>
                <a:cs typeface="Calibri"/>
              </a:rPr>
              <a:t>assurent un recours contre les décisions;</a:t>
            </a:r>
          </a:p>
          <a:p>
            <a:pPr marL="342900" indent="-342900">
              <a:buChar char="•"/>
            </a:pPr>
            <a:r>
              <a:rPr lang="fr-CA" dirty="0">
                <a:latin typeface="Calibri"/>
                <a:ea typeface="Calibri"/>
                <a:cs typeface="Calibri"/>
              </a:rPr>
              <a:t>rendent compte publiquement de </a:t>
            </a:r>
            <a:r>
              <a:rPr lang="fr-CA" dirty="0">
                <a:latin typeface="Calibri"/>
                <a:cs typeface="Calibri"/>
              </a:rPr>
              <a:t>l’efficacité et de l’efficience du système</a:t>
            </a:r>
            <a:r>
              <a:rPr lang="fr-CA" dirty="0">
                <a:latin typeface="Calibri"/>
                <a:ea typeface="Calibri"/>
                <a:cs typeface="Calibri"/>
              </a:rPr>
              <a:t>.</a:t>
            </a:r>
          </a:p>
          <a:p>
            <a:endParaRPr lang="en-US" dirty="0">
              <a:ea typeface="Calibri"/>
              <a:cs typeface="Calibri"/>
            </a:endParaRPr>
          </a:p>
          <a:p>
            <a:r>
              <a:rPr lang="fr-CA" dirty="0">
                <a:latin typeface="Calibri"/>
                <a:ea typeface="Calibri"/>
                <a:cs typeface="Calibri"/>
              </a:rPr>
              <a:t>La directive est entrée en vigueur en avril 2019 et s’applique aux systèmes développés ou acquis après avril 2020.</a:t>
            </a:r>
          </a:p>
        </p:txBody>
      </p:sp>
      <p:sp>
        <p:nvSpPr>
          <p:cNvPr id="2" name="Slide Number Placeholder 1"/>
          <p:cNvSpPr>
            <a:spLocks noGrp="1"/>
          </p:cNvSpPr>
          <p:nvPr>
            <p:ph type="sldNum" sz="quarter" idx="12"/>
            <p:custDataLst>
              <p:tags r:id="rId3"/>
            </p:custDataLst>
          </p:nvPr>
        </p:nvSpPr>
        <p:spPr/>
        <p:txBody>
          <a:bodyPr/>
          <a:lstStyle/>
          <a:p>
            <a:fld id="{32D4B517-E49B-41B6-9DBC-23634E0F1CDC}" type="slidenum">
              <a:rPr lang="en-CA" smtClean="0"/>
              <a:pPr/>
              <a:t>4</a:t>
            </a:fld>
            <a:endParaRPr lang="en-CA"/>
          </a:p>
        </p:txBody>
      </p:sp>
    </p:spTree>
    <p:extLst>
      <p:ext uri="{BB962C8B-B14F-4D97-AF65-F5344CB8AC3E}">
        <p14:creationId xmlns:p14="http://schemas.microsoft.com/office/powerpoint/2010/main" val="1025554831"/>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62DDC95-2049-4998-5CC5-A30FB5717F57}"/>
              </a:ext>
            </a:extLst>
          </p:cNvPr>
          <p:cNvSpPr>
            <a:spLocks noGrp="1"/>
          </p:cNvSpPr>
          <p:nvPr>
            <p:ph type="title"/>
          </p:nvPr>
        </p:nvSpPr>
        <p:spPr/>
        <p:txBody>
          <a:bodyPr/>
          <a:lstStyle/>
          <a:p>
            <a:r>
              <a:rPr lang="en-US">
                <a:latin typeface="Calibri"/>
                <a:cs typeface="Calibri"/>
              </a:rPr>
              <a:t>Overview of the Directive on Automated Decision-Making</a:t>
            </a:r>
            <a:endParaRPr lang="en-US">
              <a:cs typeface="Calibri"/>
            </a:endParaRPr>
          </a:p>
        </p:txBody>
      </p:sp>
      <p:grpSp>
        <p:nvGrpSpPr>
          <p:cNvPr id="18" name="Group 17">
            <a:extLst>
              <a:ext uri="{FF2B5EF4-FFF2-40B4-BE49-F238E27FC236}">
                <a16:creationId xmlns:a16="http://schemas.microsoft.com/office/drawing/2014/main" id="{3482DE66-A3AC-28A6-B457-8EBFBB390B36}"/>
              </a:ext>
              <a:ext uri="{C183D7F6-B498-43B3-948B-1728B52AA6E4}">
                <adec:decorative xmlns:adec="http://schemas.microsoft.com/office/drawing/2017/decorative" val="1"/>
              </a:ext>
            </a:extLst>
          </p:cNvPr>
          <p:cNvGrpSpPr/>
          <p:nvPr/>
        </p:nvGrpSpPr>
        <p:grpSpPr>
          <a:xfrm>
            <a:off x="1669158" y="1081137"/>
            <a:ext cx="8853682" cy="5591888"/>
            <a:chOff x="552894" y="377530"/>
            <a:chExt cx="7997618" cy="5051208"/>
          </a:xfrm>
        </p:grpSpPr>
        <p:sp>
          <p:nvSpPr>
            <p:cNvPr id="5" name="Rounded Rectangle 3">
              <a:extLst>
                <a:ext uri="{FF2B5EF4-FFF2-40B4-BE49-F238E27FC236}">
                  <a16:creationId xmlns:a16="http://schemas.microsoft.com/office/drawing/2014/main" id="{653E95FA-EFF2-AAB6-623F-F67138A20223}"/>
                </a:ext>
              </a:extLst>
            </p:cNvPr>
            <p:cNvSpPr/>
            <p:nvPr/>
          </p:nvSpPr>
          <p:spPr>
            <a:xfrm>
              <a:off x="552894" y="867038"/>
              <a:ext cx="1954003" cy="1648314"/>
            </a:xfrm>
            <a:prstGeom prst="roundRect">
              <a:avLst/>
            </a:prstGeom>
            <a:solidFill>
              <a:srgbClr val="005172"/>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950">
                  <a:latin typeface="Aptos"/>
                  <a:ea typeface="Yu Gothic"/>
                </a:rPr>
                <a:t>Algorithmic Impact Assessment</a:t>
              </a:r>
            </a:p>
          </p:txBody>
        </p:sp>
        <p:sp>
          <p:nvSpPr>
            <p:cNvPr id="6" name="Rectangle 5">
              <a:extLst>
                <a:ext uri="{FF2B5EF4-FFF2-40B4-BE49-F238E27FC236}">
                  <a16:creationId xmlns:a16="http://schemas.microsoft.com/office/drawing/2014/main" id="{5A896E26-8AB8-1D41-C877-6D17572C0E15}"/>
                </a:ext>
              </a:extLst>
            </p:cNvPr>
            <p:cNvSpPr/>
            <p:nvPr/>
          </p:nvSpPr>
          <p:spPr>
            <a:xfrm>
              <a:off x="552894" y="2902888"/>
              <a:ext cx="1954003" cy="2382212"/>
            </a:xfrm>
            <a:prstGeom prst="rect">
              <a:avLst/>
            </a:prstGeom>
          </p:spPr>
          <p:txBody>
            <a:bodyPr wrap="square" lIns="91440" tIns="45720" rIns="91440" bIns="45720" anchor="t">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13995" indent="-213995">
                <a:spcAft>
                  <a:spcPts val="450"/>
                </a:spcAft>
                <a:buClr>
                  <a:schemeClr val="tx1">
                    <a:lumMod val="85000"/>
                    <a:lumOff val="15000"/>
                  </a:schemeClr>
                </a:buClr>
                <a:buFont typeface="Wingdings" pitchFamily="2" charset="2"/>
                <a:buChar char="§"/>
              </a:pPr>
              <a:r>
                <a:rPr lang="en-US" sz="1200">
                  <a:solidFill>
                    <a:schemeClr val="tx1">
                      <a:lumMod val="85000"/>
                      <a:lumOff val="15000"/>
                    </a:schemeClr>
                  </a:solidFill>
                  <a:latin typeface="Aptos"/>
                  <a:ea typeface="Yu Gothic"/>
                  <a:cs typeface="Arial"/>
                </a:rPr>
                <a:t>AIA </a:t>
              </a:r>
              <a:r>
                <a:rPr lang="en-US" sz="1200">
                  <a:latin typeface="Aptos"/>
                  <a:ea typeface="Yu Gothic"/>
                  <a:cs typeface="Arial"/>
                </a:rPr>
                <a:t>before production</a:t>
              </a:r>
            </a:p>
            <a:p>
              <a:pPr marL="213995" indent="-213995">
                <a:spcAft>
                  <a:spcPts val="450"/>
                </a:spcAft>
                <a:buClr>
                  <a:schemeClr val="tx1">
                    <a:lumMod val="85000"/>
                    <a:lumOff val="15000"/>
                  </a:schemeClr>
                </a:buClr>
                <a:buFont typeface="Wingdings" pitchFamily="2" charset="2"/>
                <a:buChar char="§"/>
              </a:pPr>
              <a:r>
                <a:rPr lang="en-US" sz="1200">
                  <a:solidFill>
                    <a:schemeClr val="tx1">
                      <a:lumMod val="85000"/>
                      <a:lumOff val="15000"/>
                    </a:schemeClr>
                  </a:solidFill>
                  <a:latin typeface="Aptos"/>
                  <a:ea typeface="Yu Gothic"/>
                  <a:cs typeface="Arial"/>
                </a:rPr>
                <a:t>AIA when scope or functionality changes</a:t>
              </a:r>
            </a:p>
            <a:p>
              <a:pPr marL="213995" indent="-213995">
                <a:spcAft>
                  <a:spcPts val="450"/>
                </a:spcAft>
                <a:buClr>
                  <a:schemeClr val="tx1">
                    <a:lumMod val="85000"/>
                    <a:lumOff val="15000"/>
                  </a:schemeClr>
                </a:buClr>
                <a:buFont typeface="Wingdings" pitchFamily="2" charset="2"/>
                <a:buChar char="§"/>
              </a:pPr>
              <a:r>
                <a:rPr lang="en-US" sz="1200">
                  <a:solidFill>
                    <a:schemeClr val="tx1">
                      <a:lumMod val="85000"/>
                      <a:lumOff val="15000"/>
                    </a:schemeClr>
                  </a:solidFill>
                  <a:latin typeface="Aptos"/>
                  <a:ea typeface="Yu Gothic"/>
                  <a:cs typeface="Arial"/>
                </a:rPr>
                <a:t>Publication of AIA results</a:t>
              </a:r>
            </a:p>
          </p:txBody>
        </p:sp>
        <p:sp>
          <p:nvSpPr>
            <p:cNvPr id="7" name="Rounded Rectangle 15">
              <a:extLst>
                <a:ext uri="{FF2B5EF4-FFF2-40B4-BE49-F238E27FC236}">
                  <a16:creationId xmlns:a16="http://schemas.microsoft.com/office/drawing/2014/main" id="{823C8E6B-A65B-E167-3515-5384697BEEBF}"/>
                </a:ext>
              </a:extLst>
            </p:cNvPr>
            <p:cNvSpPr/>
            <p:nvPr/>
          </p:nvSpPr>
          <p:spPr>
            <a:xfrm>
              <a:off x="2567432" y="867038"/>
              <a:ext cx="1954003" cy="1648314"/>
            </a:xfrm>
            <a:prstGeom prst="roundRect">
              <a:avLst/>
            </a:prstGeom>
            <a:solidFill>
              <a:srgbClr val="005172"/>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950">
                  <a:latin typeface="Aptos"/>
                  <a:ea typeface="Yu Gothic"/>
                </a:rPr>
                <a:t>Transparency</a:t>
              </a:r>
            </a:p>
          </p:txBody>
        </p:sp>
        <p:sp>
          <p:nvSpPr>
            <p:cNvPr id="8" name="Rectangle 7">
              <a:extLst>
                <a:ext uri="{FF2B5EF4-FFF2-40B4-BE49-F238E27FC236}">
                  <a16:creationId xmlns:a16="http://schemas.microsoft.com/office/drawing/2014/main" id="{9E1A5027-F0CF-F1FC-959B-2D32751FF3A8}"/>
                </a:ext>
              </a:extLst>
            </p:cNvPr>
            <p:cNvSpPr/>
            <p:nvPr/>
          </p:nvSpPr>
          <p:spPr>
            <a:xfrm>
              <a:off x="2567432" y="2902886"/>
              <a:ext cx="1954003" cy="2382214"/>
            </a:xfrm>
            <a:prstGeom prst="rect">
              <a:avLst/>
            </a:prstGeom>
          </p:spPr>
          <p:txBody>
            <a:bodyPr wrap="square" lIns="91440" tIns="45720" rIns="91440" bIns="45720" anchor="t">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13995" indent="-213995">
                <a:spcAft>
                  <a:spcPts val="450"/>
                </a:spcAft>
                <a:buClr>
                  <a:schemeClr val="tx1">
                    <a:lumMod val="85000"/>
                    <a:lumOff val="15000"/>
                  </a:schemeClr>
                </a:buClr>
                <a:buFont typeface="Wingdings" pitchFamily="2" charset="2"/>
                <a:buChar char="§"/>
              </a:pPr>
              <a:r>
                <a:rPr lang="en-US" sz="1200">
                  <a:solidFill>
                    <a:schemeClr val="tx1">
                      <a:lumMod val="85000"/>
                      <a:lumOff val="15000"/>
                    </a:schemeClr>
                  </a:solidFill>
                  <a:latin typeface="Aptos"/>
                  <a:ea typeface="Yu Gothic"/>
                  <a:cs typeface="Arial"/>
                </a:rPr>
                <a:t>Notice before decisions</a:t>
              </a:r>
            </a:p>
            <a:p>
              <a:pPr marL="213995" indent="-213995">
                <a:spcAft>
                  <a:spcPts val="450"/>
                </a:spcAft>
                <a:buClr>
                  <a:schemeClr val="tx1">
                    <a:lumMod val="85000"/>
                    <a:lumOff val="15000"/>
                  </a:schemeClr>
                </a:buClr>
                <a:buFont typeface="Wingdings" pitchFamily="2" charset="2"/>
                <a:buChar char="§"/>
              </a:pPr>
              <a:r>
                <a:rPr lang="en-US" sz="1200">
                  <a:solidFill>
                    <a:schemeClr val="tx1">
                      <a:lumMod val="85000"/>
                      <a:lumOff val="15000"/>
                    </a:schemeClr>
                  </a:solidFill>
                  <a:latin typeface="Aptos"/>
                  <a:ea typeface="Yu Gothic"/>
                  <a:cs typeface="Arial"/>
                </a:rPr>
                <a:t>Explanation after decisions</a:t>
              </a:r>
            </a:p>
            <a:p>
              <a:pPr marL="213995" indent="-213995">
                <a:spcAft>
                  <a:spcPts val="450"/>
                </a:spcAft>
                <a:buClr>
                  <a:schemeClr val="tx1">
                    <a:lumMod val="85000"/>
                    <a:lumOff val="15000"/>
                  </a:schemeClr>
                </a:buClr>
                <a:buFont typeface="Wingdings" pitchFamily="2" charset="2"/>
                <a:buChar char="§"/>
              </a:pPr>
              <a:r>
                <a:rPr lang="en-US" sz="1200">
                  <a:solidFill>
                    <a:schemeClr val="tx1">
                      <a:lumMod val="85000"/>
                      <a:lumOff val="15000"/>
                    </a:schemeClr>
                  </a:solidFill>
                  <a:latin typeface="Aptos"/>
                  <a:ea typeface="Yu Gothic"/>
                  <a:cs typeface="Arial"/>
                </a:rPr>
                <a:t>Access to components</a:t>
              </a:r>
            </a:p>
            <a:p>
              <a:pPr marL="213995" indent="-213995">
                <a:spcAft>
                  <a:spcPts val="450"/>
                </a:spcAft>
                <a:buClr>
                  <a:schemeClr val="tx1">
                    <a:lumMod val="85000"/>
                    <a:lumOff val="15000"/>
                  </a:schemeClr>
                </a:buClr>
                <a:buFont typeface="Wingdings" pitchFamily="2" charset="2"/>
                <a:buChar char="§"/>
              </a:pPr>
              <a:r>
                <a:rPr lang="en-US" sz="1200">
                  <a:solidFill>
                    <a:schemeClr val="tx1">
                      <a:lumMod val="85000"/>
                      <a:lumOff val="15000"/>
                    </a:schemeClr>
                  </a:solidFill>
                  <a:latin typeface="Aptos"/>
                  <a:ea typeface="Yu Gothic"/>
                  <a:cs typeface="Arial"/>
                </a:rPr>
                <a:t>Release of source code</a:t>
              </a:r>
            </a:p>
            <a:p>
              <a:pPr marL="213995" indent="-213995">
                <a:spcAft>
                  <a:spcPts val="450"/>
                </a:spcAft>
                <a:buClr>
                  <a:schemeClr val="tx1">
                    <a:lumMod val="85000"/>
                    <a:lumOff val="15000"/>
                  </a:schemeClr>
                </a:buClr>
                <a:buFont typeface="Wingdings" pitchFamily="2" charset="2"/>
                <a:buChar char="§"/>
              </a:pPr>
              <a:r>
                <a:rPr lang="en-US" sz="1200">
                  <a:solidFill>
                    <a:schemeClr val="tx1">
                      <a:lumMod val="85000"/>
                      <a:lumOff val="15000"/>
                    </a:schemeClr>
                  </a:solidFill>
                  <a:latin typeface="Aptos"/>
                  <a:ea typeface="Yu Gothic"/>
                  <a:cs typeface="Arial"/>
                </a:rPr>
                <a:t>Documentation of decisions</a:t>
              </a:r>
            </a:p>
            <a:p>
              <a:pPr marL="213995" indent="-213995">
                <a:spcAft>
                  <a:spcPts val="450"/>
                </a:spcAft>
                <a:buClr>
                  <a:schemeClr val="tx1">
                    <a:lumMod val="85000"/>
                    <a:lumOff val="15000"/>
                  </a:schemeClr>
                </a:buClr>
                <a:buFont typeface="Wingdings" pitchFamily="2" charset="2"/>
                <a:buChar char="§"/>
              </a:pPr>
              <a:r>
                <a:rPr lang="en-US" sz="1200">
                  <a:solidFill>
                    <a:schemeClr val="tx1">
                      <a:lumMod val="85000"/>
                      <a:lumOff val="15000"/>
                    </a:schemeClr>
                  </a:solidFill>
                  <a:latin typeface="Aptos"/>
                  <a:ea typeface="Yu Gothic"/>
                  <a:cs typeface="Arial"/>
                </a:rPr>
                <a:t>Publication of results in meeting program objectives</a:t>
              </a:r>
            </a:p>
            <a:p>
              <a:pPr marL="213995" indent="-213995">
                <a:spcAft>
                  <a:spcPts val="450"/>
                </a:spcAft>
                <a:buClr>
                  <a:schemeClr val="tx1">
                    <a:lumMod val="85000"/>
                    <a:lumOff val="15000"/>
                  </a:schemeClr>
                </a:buClr>
                <a:buFont typeface="Wingdings" pitchFamily="2" charset="2"/>
                <a:buChar char="§"/>
              </a:pPr>
              <a:endParaRPr lang="en-US" sz="1200">
                <a:solidFill>
                  <a:schemeClr val="tx1">
                    <a:lumMod val="85000"/>
                    <a:lumOff val="15000"/>
                  </a:schemeClr>
                </a:solidFill>
                <a:latin typeface="Yu Gothic" panose="020B0400000000000000" pitchFamily="34" charset="-128"/>
                <a:ea typeface="Yu Gothic" panose="020B0400000000000000" pitchFamily="34" charset="-128"/>
                <a:cs typeface="Arial" pitchFamily="34" charset="0"/>
              </a:endParaRPr>
            </a:p>
          </p:txBody>
        </p:sp>
        <p:sp>
          <p:nvSpPr>
            <p:cNvPr id="9" name="Rounded Rectangle 16">
              <a:extLst>
                <a:ext uri="{FF2B5EF4-FFF2-40B4-BE49-F238E27FC236}">
                  <a16:creationId xmlns:a16="http://schemas.microsoft.com/office/drawing/2014/main" id="{F024E503-D545-0B75-771B-92A872E815BF}"/>
                </a:ext>
              </a:extLst>
            </p:cNvPr>
            <p:cNvSpPr/>
            <p:nvPr/>
          </p:nvSpPr>
          <p:spPr>
            <a:xfrm>
              <a:off x="4581969" y="867038"/>
              <a:ext cx="1954003" cy="1648314"/>
            </a:xfrm>
            <a:prstGeom prst="roundRect">
              <a:avLst/>
            </a:prstGeom>
            <a:solidFill>
              <a:srgbClr val="005172"/>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950">
                  <a:latin typeface="Aptos"/>
                  <a:ea typeface="Yu Gothic"/>
                </a:rPr>
                <a:t>Quality assurance</a:t>
              </a:r>
            </a:p>
          </p:txBody>
        </p:sp>
        <p:sp>
          <p:nvSpPr>
            <p:cNvPr id="10" name="Rectangle 9">
              <a:extLst>
                <a:ext uri="{FF2B5EF4-FFF2-40B4-BE49-F238E27FC236}">
                  <a16:creationId xmlns:a16="http://schemas.microsoft.com/office/drawing/2014/main" id="{1D6F8F04-EE85-AA47-3DC2-29D74C51AD22}"/>
                </a:ext>
              </a:extLst>
            </p:cNvPr>
            <p:cNvSpPr/>
            <p:nvPr/>
          </p:nvSpPr>
          <p:spPr>
            <a:xfrm>
              <a:off x="4581969" y="2902885"/>
              <a:ext cx="1954003" cy="2525853"/>
            </a:xfrm>
            <a:prstGeom prst="rect">
              <a:avLst/>
            </a:prstGeom>
          </p:spPr>
          <p:txBody>
            <a:bodyPr wrap="square" lIns="91440" tIns="45720" rIns="91440" bIns="45720" anchor="t">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13995" indent="-213995">
                <a:spcAft>
                  <a:spcPts val="450"/>
                </a:spcAft>
                <a:buClr>
                  <a:schemeClr val="tx1">
                    <a:lumMod val="85000"/>
                    <a:lumOff val="15000"/>
                  </a:schemeClr>
                </a:buClr>
                <a:buFont typeface="Wingdings" pitchFamily="2" charset="2"/>
                <a:buChar char="§"/>
              </a:pPr>
              <a:r>
                <a:rPr lang="en-US" sz="1200">
                  <a:solidFill>
                    <a:schemeClr val="tx1">
                      <a:lumMod val="85000"/>
                      <a:lumOff val="15000"/>
                    </a:schemeClr>
                  </a:solidFill>
                  <a:latin typeface="Aptos"/>
                  <a:ea typeface="Yu Gothic"/>
                  <a:cs typeface="Arial"/>
                </a:rPr>
                <a:t>Testing and monitoring of outcomes</a:t>
              </a:r>
              <a:endParaRPr lang="en-US">
                <a:solidFill>
                  <a:schemeClr val="tx1">
                    <a:lumMod val="85000"/>
                    <a:lumOff val="15000"/>
                  </a:schemeClr>
                </a:solidFill>
                <a:latin typeface="Aptos"/>
                <a:ea typeface="Yu Gothic"/>
                <a:cs typeface="Arial"/>
              </a:endParaRPr>
            </a:p>
            <a:p>
              <a:pPr marL="213995" indent="-213995">
                <a:spcAft>
                  <a:spcPts val="450"/>
                </a:spcAft>
                <a:buClr>
                  <a:schemeClr val="tx1">
                    <a:lumMod val="85000"/>
                    <a:lumOff val="15000"/>
                  </a:schemeClr>
                </a:buClr>
                <a:buFont typeface="Wingdings" pitchFamily="2" charset="2"/>
                <a:buChar char="§"/>
              </a:pPr>
              <a:r>
                <a:rPr lang="en-US" sz="1200">
                  <a:solidFill>
                    <a:schemeClr val="tx1">
                      <a:lumMod val="85000"/>
                      <a:lumOff val="15000"/>
                    </a:schemeClr>
                  </a:solidFill>
                  <a:latin typeface="Aptos"/>
                  <a:ea typeface="Yu Gothic"/>
                  <a:cs typeface="Arial"/>
                </a:rPr>
                <a:t>Data quality</a:t>
              </a:r>
            </a:p>
            <a:p>
              <a:pPr marL="213995" indent="-213995">
                <a:spcAft>
                  <a:spcPts val="450"/>
                </a:spcAft>
                <a:buClr>
                  <a:srgbClr val="262626"/>
                </a:buClr>
                <a:buFont typeface="Wingdings" pitchFamily="2" charset="2"/>
                <a:buChar char="§"/>
              </a:pPr>
              <a:r>
                <a:rPr lang="en-US" sz="1200">
                  <a:solidFill>
                    <a:schemeClr val="tx1">
                      <a:lumMod val="85000"/>
                      <a:lumOff val="15000"/>
                    </a:schemeClr>
                  </a:solidFill>
                  <a:latin typeface="Aptos"/>
                  <a:ea typeface="Yu Gothic"/>
                  <a:cs typeface="Arial"/>
                </a:rPr>
                <a:t>Data governance</a:t>
              </a:r>
            </a:p>
            <a:p>
              <a:pPr marL="213995" indent="-213995">
                <a:spcAft>
                  <a:spcPts val="450"/>
                </a:spcAft>
                <a:buClr>
                  <a:schemeClr val="tx1">
                    <a:lumMod val="85000"/>
                    <a:lumOff val="15000"/>
                  </a:schemeClr>
                </a:buClr>
                <a:buFont typeface="Wingdings" pitchFamily="2" charset="2"/>
                <a:buChar char="§"/>
              </a:pPr>
              <a:r>
                <a:rPr lang="en-US" sz="1200">
                  <a:solidFill>
                    <a:schemeClr val="tx1">
                      <a:lumMod val="85000"/>
                      <a:lumOff val="15000"/>
                    </a:schemeClr>
                  </a:solidFill>
                  <a:latin typeface="Aptos"/>
                  <a:ea typeface="Yu Gothic"/>
                  <a:cs typeface="Arial"/>
                </a:rPr>
                <a:t>Peer review</a:t>
              </a:r>
            </a:p>
            <a:p>
              <a:pPr marL="213995" indent="-213995">
                <a:spcAft>
                  <a:spcPts val="450"/>
                </a:spcAft>
                <a:buClr>
                  <a:srgbClr val="262626"/>
                </a:buClr>
                <a:buFont typeface="Wingdings" pitchFamily="2" charset="2"/>
                <a:buChar char="§"/>
              </a:pPr>
              <a:r>
                <a:rPr lang="en-US" sz="1200">
                  <a:solidFill>
                    <a:schemeClr val="tx1">
                      <a:lumMod val="85000"/>
                      <a:lumOff val="15000"/>
                    </a:schemeClr>
                  </a:solidFill>
                  <a:latin typeface="Aptos"/>
                  <a:ea typeface="Yu Gothic"/>
                  <a:cs typeface="Arial"/>
                </a:rPr>
                <a:t>GBA Plus</a:t>
              </a:r>
            </a:p>
            <a:p>
              <a:pPr marL="213995" indent="-213995">
                <a:spcAft>
                  <a:spcPts val="450"/>
                </a:spcAft>
                <a:buClr>
                  <a:schemeClr val="tx1">
                    <a:lumMod val="85000"/>
                    <a:lumOff val="15000"/>
                  </a:schemeClr>
                </a:buClr>
                <a:buFont typeface="Wingdings" pitchFamily="2" charset="2"/>
                <a:buChar char="§"/>
              </a:pPr>
              <a:r>
                <a:rPr lang="en-US" sz="1200">
                  <a:solidFill>
                    <a:schemeClr val="tx1">
                      <a:lumMod val="85000"/>
                      <a:lumOff val="15000"/>
                    </a:schemeClr>
                  </a:solidFill>
                  <a:latin typeface="Aptos"/>
                  <a:ea typeface="Yu Gothic"/>
                  <a:cs typeface="Arial"/>
                </a:rPr>
                <a:t>Employee training</a:t>
              </a:r>
            </a:p>
            <a:p>
              <a:pPr marL="213995" indent="-213995">
                <a:spcAft>
                  <a:spcPts val="450"/>
                </a:spcAft>
                <a:buClr>
                  <a:schemeClr val="tx1">
                    <a:lumMod val="85000"/>
                    <a:lumOff val="15000"/>
                  </a:schemeClr>
                </a:buClr>
                <a:buFont typeface="Wingdings" pitchFamily="2" charset="2"/>
                <a:buChar char="§"/>
              </a:pPr>
              <a:r>
                <a:rPr lang="en-US" sz="1200">
                  <a:solidFill>
                    <a:schemeClr val="tx1">
                      <a:lumMod val="85000"/>
                      <a:lumOff val="15000"/>
                    </a:schemeClr>
                  </a:solidFill>
                  <a:latin typeface="Aptos"/>
                  <a:ea typeface="Yu Gothic"/>
                  <a:cs typeface="Arial"/>
                </a:rPr>
                <a:t>Continuity management</a:t>
              </a:r>
            </a:p>
            <a:p>
              <a:pPr marL="213995" indent="-213995">
                <a:spcAft>
                  <a:spcPts val="450"/>
                </a:spcAft>
                <a:buClr>
                  <a:schemeClr val="tx1">
                    <a:lumMod val="85000"/>
                    <a:lumOff val="15000"/>
                  </a:schemeClr>
                </a:buClr>
                <a:buFont typeface="Wingdings" pitchFamily="2" charset="2"/>
                <a:buChar char="§"/>
              </a:pPr>
              <a:r>
                <a:rPr lang="en-US" sz="1200">
                  <a:solidFill>
                    <a:schemeClr val="tx1">
                      <a:lumMod val="85000"/>
                      <a:lumOff val="15000"/>
                    </a:schemeClr>
                  </a:solidFill>
                  <a:latin typeface="Aptos"/>
                  <a:ea typeface="Yu Gothic"/>
                  <a:cs typeface="Arial"/>
                </a:rPr>
                <a:t>Security</a:t>
              </a:r>
            </a:p>
            <a:p>
              <a:pPr marL="213995" indent="-213995">
                <a:spcAft>
                  <a:spcPts val="450"/>
                </a:spcAft>
                <a:buClr>
                  <a:schemeClr val="tx1">
                    <a:lumMod val="85000"/>
                    <a:lumOff val="15000"/>
                  </a:schemeClr>
                </a:buClr>
                <a:buFont typeface="Wingdings" pitchFamily="2" charset="2"/>
                <a:buChar char="§"/>
              </a:pPr>
              <a:r>
                <a:rPr lang="en-US" sz="1200">
                  <a:solidFill>
                    <a:schemeClr val="tx1">
                      <a:lumMod val="85000"/>
                      <a:lumOff val="15000"/>
                    </a:schemeClr>
                  </a:solidFill>
                  <a:latin typeface="Aptos"/>
                  <a:ea typeface="Yu Gothic"/>
                  <a:cs typeface="Arial"/>
                </a:rPr>
                <a:t>Consultation with legal services</a:t>
              </a:r>
            </a:p>
            <a:p>
              <a:pPr marL="213995" indent="-213995">
                <a:spcAft>
                  <a:spcPts val="450"/>
                </a:spcAft>
                <a:buClr>
                  <a:schemeClr val="tx1">
                    <a:lumMod val="85000"/>
                    <a:lumOff val="15000"/>
                  </a:schemeClr>
                </a:buClr>
                <a:buFont typeface="Wingdings" pitchFamily="2" charset="2"/>
                <a:buChar char="§"/>
              </a:pPr>
              <a:r>
                <a:rPr lang="en-US" sz="1200">
                  <a:solidFill>
                    <a:schemeClr val="tx1">
                      <a:lumMod val="85000"/>
                      <a:lumOff val="15000"/>
                    </a:schemeClr>
                  </a:solidFill>
                  <a:latin typeface="Aptos"/>
                  <a:ea typeface="Yu Gothic"/>
                  <a:cs typeface="Arial"/>
                </a:rPr>
                <a:t>Human intervention</a:t>
              </a:r>
            </a:p>
          </p:txBody>
        </p:sp>
        <p:sp>
          <p:nvSpPr>
            <p:cNvPr id="11" name="Rounded Rectangle 17">
              <a:extLst>
                <a:ext uri="{FF2B5EF4-FFF2-40B4-BE49-F238E27FC236}">
                  <a16:creationId xmlns:a16="http://schemas.microsoft.com/office/drawing/2014/main" id="{BEC38221-0733-CAFD-FC23-D74B0CFF243F}"/>
                </a:ext>
              </a:extLst>
            </p:cNvPr>
            <p:cNvSpPr/>
            <p:nvPr/>
          </p:nvSpPr>
          <p:spPr>
            <a:xfrm>
              <a:off x="6596507" y="867038"/>
              <a:ext cx="1954003" cy="1648314"/>
            </a:xfrm>
            <a:prstGeom prst="roundRect">
              <a:avLst/>
            </a:prstGeom>
            <a:solidFill>
              <a:srgbClr val="005172"/>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950">
                  <a:latin typeface="Aptos"/>
                  <a:ea typeface="Yu Gothic"/>
                </a:rPr>
                <a:t>Recourse</a:t>
              </a:r>
            </a:p>
          </p:txBody>
        </p:sp>
        <p:sp>
          <p:nvSpPr>
            <p:cNvPr id="12" name="Rectangle 11">
              <a:extLst>
                <a:ext uri="{FF2B5EF4-FFF2-40B4-BE49-F238E27FC236}">
                  <a16:creationId xmlns:a16="http://schemas.microsoft.com/office/drawing/2014/main" id="{E7BC9902-9E6B-D90A-A32F-B70136879D80}"/>
                </a:ext>
              </a:extLst>
            </p:cNvPr>
            <p:cNvSpPr/>
            <p:nvPr/>
          </p:nvSpPr>
          <p:spPr>
            <a:xfrm>
              <a:off x="6596507" y="2902886"/>
              <a:ext cx="1954003" cy="1054641"/>
            </a:xfrm>
            <a:prstGeom prst="rect">
              <a:avLst/>
            </a:prstGeom>
          </p:spPr>
          <p:txBody>
            <a:bodyPr wrap="square" lIns="91440" tIns="45720" rIns="91440" bIns="45720" anchor="t">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13995" indent="-213995">
                <a:spcAft>
                  <a:spcPts val="450"/>
                </a:spcAft>
                <a:buClr>
                  <a:schemeClr val="tx1">
                    <a:lumMod val="85000"/>
                    <a:lumOff val="15000"/>
                  </a:schemeClr>
                </a:buClr>
                <a:buFont typeface="Wingdings" pitchFamily="2" charset="2"/>
                <a:buChar char="§"/>
              </a:pPr>
              <a:r>
                <a:rPr lang="en-US" sz="1200">
                  <a:solidFill>
                    <a:schemeClr val="tx1">
                      <a:lumMod val="85000"/>
                      <a:lumOff val="15000"/>
                    </a:schemeClr>
                  </a:solidFill>
                  <a:latin typeface="Aptos"/>
                  <a:ea typeface="Yu Gothic"/>
                  <a:cs typeface="Arial"/>
                </a:rPr>
                <a:t>Recourse options to challenge decisions</a:t>
              </a:r>
              <a:endParaRPr lang="en-US">
                <a:solidFill>
                  <a:schemeClr val="tx1">
                    <a:lumMod val="85000"/>
                    <a:lumOff val="15000"/>
                  </a:schemeClr>
                </a:solidFill>
                <a:latin typeface="Aptos"/>
                <a:ea typeface="Yu Gothic"/>
                <a:cs typeface="Arial"/>
              </a:endParaRPr>
            </a:p>
          </p:txBody>
        </p:sp>
        <p:sp>
          <p:nvSpPr>
            <p:cNvPr id="13" name="Rectangle 12">
              <a:extLst>
                <a:ext uri="{FF2B5EF4-FFF2-40B4-BE49-F238E27FC236}">
                  <a16:creationId xmlns:a16="http://schemas.microsoft.com/office/drawing/2014/main" id="{0ABCF7CE-04A3-9D87-201E-D4ED99DBAFFE}"/>
                </a:ext>
              </a:extLst>
            </p:cNvPr>
            <p:cNvSpPr/>
            <p:nvPr/>
          </p:nvSpPr>
          <p:spPr>
            <a:xfrm>
              <a:off x="552894" y="2582163"/>
              <a:ext cx="1954003" cy="250216"/>
            </a:xfrm>
            <a:prstGeom prst="rect">
              <a:avLst/>
            </a:prstGeom>
          </p:spPr>
          <p:txBody>
            <a:bodyPr wrap="square" lIns="91440" tIns="45720" rIns="91440" bIns="4572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b="1" i="1">
                  <a:solidFill>
                    <a:schemeClr val="tx1">
                      <a:lumMod val="85000"/>
                      <a:lumOff val="15000"/>
                    </a:schemeClr>
                  </a:solidFill>
                  <a:latin typeface="Aptos"/>
                  <a:ea typeface="Yu Gothic"/>
                  <a:cs typeface="Arial"/>
                </a:rPr>
                <a:t>Understand</a:t>
              </a:r>
            </a:p>
          </p:txBody>
        </p:sp>
        <p:sp>
          <p:nvSpPr>
            <p:cNvPr id="14" name="Rectangle 13">
              <a:extLst>
                <a:ext uri="{FF2B5EF4-FFF2-40B4-BE49-F238E27FC236}">
                  <a16:creationId xmlns:a16="http://schemas.microsoft.com/office/drawing/2014/main" id="{0CBC55FC-95F4-973C-1510-754F99CA616E}"/>
                </a:ext>
              </a:extLst>
            </p:cNvPr>
            <p:cNvSpPr/>
            <p:nvPr/>
          </p:nvSpPr>
          <p:spPr>
            <a:xfrm>
              <a:off x="2567432" y="2582163"/>
              <a:ext cx="1954003" cy="250216"/>
            </a:xfrm>
            <a:prstGeom prst="rect">
              <a:avLst/>
            </a:prstGeom>
          </p:spPr>
          <p:txBody>
            <a:bodyPr wrap="square" lIns="91440" tIns="45720" rIns="91440" bIns="4572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b="1" i="1">
                  <a:solidFill>
                    <a:schemeClr val="tx1">
                      <a:lumMod val="85000"/>
                      <a:lumOff val="15000"/>
                    </a:schemeClr>
                  </a:solidFill>
                  <a:latin typeface="Aptos"/>
                  <a:ea typeface="Yu Gothic"/>
                  <a:cs typeface="Arial"/>
                </a:rPr>
                <a:t>Communicate</a:t>
              </a:r>
            </a:p>
          </p:txBody>
        </p:sp>
        <p:sp>
          <p:nvSpPr>
            <p:cNvPr id="15" name="Rectangle 14">
              <a:extLst>
                <a:ext uri="{FF2B5EF4-FFF2-40B4-BE49-F238E27FC236}">
                  <a16:creationId xmlns:a16="http://schemas.microsoft.com/office/drawing/2014/main" id="{BF7C14E3-C31F-7F3A-5FC0-4C8507100196}"/>
                </a:ext>
              </a:extLst>
            </p:cNvPr>
            <p:cNvSpPr/>
            <p:nvPr/>
          </p:nvSpPr>
          <p:spPr>
            <a:xfrm>
              <a:off x="4481957" y="2582161"/>
              <a:ext cx="1954003" cy="250216"/>
            </a:xfrm>
            <a:prstGeom prst="rect">
              <a:avLst/>
            </a:prstGeom>
          </p:spPr>
          <p:txBody>
            <a:bodyPr wrap="square" lIns="91440" tIns="45720" rIns="91440" bIns="4572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b="1" i="1">
                  <a:solidFill>
                    <a:schemeClr val="tx1">
                      <a:lumMod val="85000"/>
                      <a:lumOff val="15000"/>
                    </a:schemeClr>
                  </a:solidFill>
                  <a:latin typeface="Aptos"/>
                  <a:ea typeface="Yu Gothic"/>
                  <a:cs typeface="Arial"/>
                </a:rPr>
                <a:t>Prevent</a:t>
              </a:r>
            </a:p>
          </p:txBody>
        </p:sp>
        <p:sp>
          <p:nvSpPr>
            <p:cNvPr id="16" name="Rectangle 15">
              <a:extLst>
                <a:ext uri="{FF2B5EF4-FFF2-40B4-BE49-F238E27FC236}">
                  <a16:creationId xmlns:a16="http://schemas.microsoft.com/office/drawing/2014/main" id="{E3DD1803-7A78-B24D-C5A1-B371A841D646}"/>
                </a:ext>
              </a:extLst>
            </p:cNvPr>
            <p:cNvSpPr/>
            <p:nvPr/>
          </p:nvSpPr>
          <p:spPr>
            <a:xfrm>
              <a:off x="6596507" y="2582161"/>
              <a:ext cx="1954003" cy="250216"/>
            </a:xfrm>
            <a:prstGeom prst="rect">
              <a:avLst/>
            </a:prstGeom>
          </p:spPr>
          <p:txBody>
            <a:bodyPr wrap="square" lIns="91440" tIns="45720" rIns="91440" bIns="4572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b="1" i="1">
                  <a:solidFill>
                    <a:schemeClr val="tx1">
                      <a:lumMod val="85000"/>
                      <a:lumOff val="15000"/>
                    </a:schemeClr>
                  </a:solidFill>
                  <a:latin typeface="Aptos"/>
                  <a:ea typeface="Yu Gothic"/>
                  <a:cs typeface="Arial"/>
                </a:rPr>
                <a:t>Correct</a:t>
              </a:r>
            </a:p>
          </p:txBody>
        </p:sp>
        <p:sp>
          <p:nvSpPr>
            <p:cNvPr id="17" name="TextBox 34">
              <a:extLst>
                <a:ext uri="{FF2B5EF4-FFF2-40B4-BE49-F238E27FC236}">
                  <a16:creationId xmlns:a16="http://schemas.microsoft.com/office/drawing/2014/main" id="{DC4EFCFA-D3EC-5AE9-2514-77109B4B58A6}"/>
                </a:ext>
              </a:extLst>
            </p:cNvPr>
            <p:cNvSpPr txBox="1"/>
            <p:nvPr/>
          </p:nvSpPr>
          <p:spPr>
            <a:xfrm>
              <a:off x="552896" y="377530"/>
              <a:ext cx="7997616" cy="369360"/>
            </a:xfrm>
            <a:prstGeom prst="rect">
              <a:avLst/>
            </a:prstGeom>
            <a:solidFill>
              <a:srgbClr val="4E525A"/>
            </a:solidFill>
            <a:ln>
              <a:noFill/>
            </a:ln>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000">
                  <a:solidFill>
                    <a:schemeClr val="bg1"/>
                  </a:solidFill>
                  <a:latin typeface="Aptos"/>
                  <a:ea typeface="Yu Gothic"/>
                </a:rPr>
                <a:t>Directive on Automated Decision-Making Requirements</a:t>
              </a:r>
            </a:p>
          </p:txBody>
        </p:sp>
      </p:grpSp>
    </p:spTree>
    <p:extLst>
      <p:ext uri="{BB962C8B-B14F-4D97-AF65-F5344CB8AC3E}">
        <p14:creationId xmlns:p14="http://schemas.microsoft.com/office/powerpoint/2010/main" val="3616582889"/>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EF16DDF-D47E-467D-8CFC-6663E57C2C18}"/>
              </a:ext>
            </a:extLst>
          </p:cNvPr>
          <p:cNvSpPr>
            <a:spLocks noGrp="1"/>
          </p:cNvSpPr>
          <p:nvPr>
            <p:ph type="title"/>
          </p:nvPr>
        </p:nvSpPr>
        <p:spPr>
          <a:xfrm>
            <a:off x="791547" y="160310"/>
            <a:ext cx="9290603" cy="878670"/>
          </a:xfrm>
          <a:noFill/>
          <a:ln>
            <a:noFill/>
            <a:prstDash/>
          </a:ln>
          <a:effectLst/>
        </p:spPr>
        <p:txBody>
          <a:bodyPr rot="0" spcFirstLastPara="1" vertOverflow="overflow" horzOverflow="overflow" vert="horz" wrap="square" lIns="274320" tIns="0" rIns="0" bIns="0" numCol="1" spcCol="0" rtlCol="0" fromWordArt="0" anchor="ctr" anchorCtr="0" forceAA="0" compatLnSpc="1">
            <a:prstTxWarp prst="textNoShape">
              <a:avLst/>
            </a:prstTxWarp>
            <a:noAutofit/>
          </a:bodyPr>
          <a:lstStyle/>
          <a:p>
            <a:r>
              <a:rPr lang="fr-CA" sz="3600" kern="0" dirty="0">
                <a:solidFill>
                  <a:srgbClr val="002060"/>
                </a:solidFill>
                <a:latin typeface="+mn-lt"/>
                <a:cs typeface="Calibri"/>
              </a:rPr>
              <a:t>Évaluation de l’incidence algorithmique (EIA)</a:t>
            </a:r>
          </a:p>
        </p:txBody>
      </p:sp>
      <p:sp>
        <p:nvSpPr>
          <p:cNvPr id="12" name="TextBox 11">
            <a:extLst>
              <a:ext uri="{FF2B5EF4-FFF2-40B4-BE49-F238E27FC236}">
                <a16:creationId xmlns:a16="http://schemas.microsoft.com/office/drawing/2014/main" id="{CFAC0DAB-43D4-4712-A086-5BDE2ABE3288}"/>
              </a:ext>
            </a:extLst>
          </p:cNvPr>
          <p:cNvSpPr txBox="1"/>
          <p:nvPr/>
        </p:nvSpPr>
        <p:spPr>
          <a:xfrm>
            <a:off x="392936" y="1221289"/>
            <a:ext cx="6550236" cy="4708981"/>
          </a:xfrm>
          <a:prstGeom prst="rect">
            <a:avLst/>
          </a:prstGeom>
          <a:noFill/>
        </p:spPr>
        <p:txBody>
          <a:bodyPr wrap="square" lIns="91440" tIns="45720" rIns="91440" bIns="45720" anchor="t">
            <a:spAutoFit/>
          </a:bodyPr>
          <a:lstStyle/>
          <a:p>
            <a:pPr marL="285750" indent="-285750" algn="l">
              <a:buFont typeface="Arial" panose="020B0604020202020204" pitchFamily="34" charset="0"/>
              <a:buChar char="•"/>
            </a:pPr>
            <a:r>
              <a:rPr lang="fr-FR" sz="2000" b="0" i="0" dirty="0">
                <a:solidFill>
                  <a:schemeClr val="tx2">
                    <a:lumMod val="90000"/>
                    <a:lumOff val="10000"/>
                  </a:schemeClr>
                </a:solidFill>
                <a:effectLst/>
                <a:cs typeface="Calibri"/>
              </a:rPr>
              <a:t>outil d'évaluation des risques obligatoire </a:t>
            </a:r>
          </a:p>
          <a:p>
            <a:pPr marL="285750" indent="-285750" algn="l">
              <a:buFont typeface="Arial" panose="020B0604020202020204" pitchFamily="34" charset="0"/>
              <a:buChar char="•"/>
            </a:pPr>
            <a:r>
              <a:rPr lang="fr-FR" sz="2000" b="0" i="0" dirty="0">
                <a:solidFill>
                  <a:schemeClr val="tx2">
                    <a:lumMod val="90000"/>
                    <a:lumOff val="10000"/>
                  </a:schemeClr>
                </a:solidFill>
                <a:effectLst/>
                <a:cs typeface="Calibri"/>
              </a:rPr>
              <a:t>questionnaire déterminant le niveau des incidences d'un système décisionnel automatisé</a:t>
            </a:r>
          </a:p>
          <a:p>
            <a:pPr marL="285750" indent="-285750" algn="l">
              <a:buFont typeface="Arial" panose="020B0604020202020204" pitchFamily="34" charset="0"/>
              <a:buChar char="•"/>
            </a:pPr>
            <a:r>
              <a:rPr lang="fr-FR" sz="2000" b="0" i="0" dirty="0">
                <a:solidFill>
                  <a:schemeClr val="tx2">
                    <a:lumMod val="90000"/>
                    <a:lumOff val="10000"/>
                  </a:schemeClr>
                </a:solidFill>
                <a:effectLst/>
                <a:cs typeface="Calibri"/>
              </a:rPr>
              <a:t>composé de 51 questions sur les risques et de 34 questions sur l'atténuation des risques</a:t>
            </a:r>
          </a:p>
          <a:p>
            <a:pPr marL="285750" indent="-285750" algn="l">
              <a:buFont typeface="Arial" panose="020B0604020202020204" pitchFamily="34" charset="0"/>
              <a:buChar char="•"/>
            </a:pPr>
            <a:r>
              <a:rPr lang="fr-FR" sz="2000" b="0" i="0" dirty="0">
                <a:solidFill>
                  <a:schemeClr val="tx2">
                    <a:lumMod val="90000"/>
                    <a:lumOff val="10000"/>
                  </a:schemeClr>
                </a:solidFill>
                <a:effectLst/>
                <a:cs typeface="Calibri"/>
              </a:rPr>
              <a:t>les cotes d'évaluation sont basées sur de nombreux facteurs, notamment la conception des systèmes, l'algorithme, le type de décision, les incidences et les données</a:t>
            </a:r>
          </a:p>
          <a:p>
            <a:pPr marL="285750" indent="-285750" algn="l">
              <a:buFont typeface="Arial" panose="020B0604020202020204" pitchFamily="34" charset="0"/>
              <a:buChar char="•"/>
            </a:pPr>
            <a:r>
              <a:rPr lang="fr-FR" sz="2000" b="0" i="0" dirty="0">
                <a:solidFill>
                  <a:schemeClr val="tx2">
                    <a:lumMod val="90000"/>
                    <a:lumOff val="10000"/>
                  </a:schemeClr>
                </a:solidFill>
                <a:effectLst/>
                <a:cs typeface="Calibri"/>
              </a:rPr>
              <a:t>développé sur la base des meilleures pratiques en consultation avec les parties prenantes internes et externes</a:t>
            </a:r>
          </a:p>
          <a:p>
            <a:pPr marL="285750" indent="-285750" algn="l">
              <a:buFont typeface="Arial" panose="020B0604020202020204" pitchFamily="34" charset="0"/>
              <a:buChar char="•"/>
            </a:pPr>
            <a:r>
              <a:rPr lang="fr-FR" sz="2000" b="0" i="0" dirty="0">
                <a:solidFill>
                  <a:schemeClr val="tx2">
                    <a:lumMod val="90000"/>
                    <a:lumOff val="10000"/>
                  </a:schemeClr>
                </a:solidFill>
                <a:effectLst/>
                <a:cs typeface="Calibri"/>
              </a:rPr>
              <a:t>développé de manière ouverte et mis à la disposition du public pour le partage et la réutilisation sous une licence ouverte.</a:t>
            </a:r>
          </a:p>
        </p:txBody>
      </p:sp>
      <p:pic>
        <p:nvPicPr>
          <p:cNvPr id="9" name="Picture 8" descr="Une capture d'écran de l'outil d'évaluation de l'incidence algorithmique.">
            <a:extLst>
              <a:ext uri="{FF2B5EF4-FFF2-40B4-BE49-F238E27FC236}">
                <a16:creationId xmlns:a16="http://schemas.microsoft.com/office/drawing/2014/main" id="{310A45C2-B069-4F29-BA02-48377D8C2F12}"/>
              </a:ext>
            </a:extLst>
          </p:cNvPr>
          <p:cNvPicPr>
            <a:picLocks noChangeAspect="1"/>
          </p:cNvPicPr>
          <p:nvPr/>
        </p:nvPicPr>
        <p:blipFill rotWithShape="1">
          <a:blip r:embed="rId3">
            <a:extLst>
              <a:ext uri="{28A0092B-C50C-407E-A947-70E740481C1C}">
                <a14:useLocalDpi xmlns:a14="http://schemas.microsoft.com/office/drawing/2010/main" val="0"/>
              </a:ext>
            </a:extLst>
          </a:blip>
          <a:srcRect t="4574" b="4574"/>
          <a:stretch/>
        </p:blipFill>
        <p:spPr>
          <a:xfrm>
            <a:off x="7019969" y="1176349"/>
            <a:ext cx="4910336" cy="4390181"/>
          </a:xfrm>
          <a:prstGeom prst="rect">
            <a:avLst/>
          </a:prstGeom>
          <a:ln>
            <a:solidFill>
              <a:schemeClr val="accent1"/>
            </a:solidFill>
          </a:ln>
          <a:effectLst>
            <a:outerShdw blurRad="50800" dist="38100" dir="2700000" algn="tl" rotWithShape="0">
              <a:prstClr val="black">
                <a:alpha val="40000"/>
              </a:prstClr>
            </a:outerShdw>
          </a:effectLst>
        </p:spPr>
      </p:pic>
      <p:sp>
        <p:nvSpPr>
          <p:cNvPr id="10" name="TextBox 9">
            <a:extLst>
              <a:ext uri="{FF2B5EF4-FFF2-40B4-BE49-F238E27FC236}">
                <a16:creationId xmlns:a16="http://schemas.microsoft.com/office/drawing/2014/main" id="{6398E979-0C8C-4B11-8811-FB12B4F03BAC}"/>
              </a:ext>
            </a:extLst>
          </p:cNvPr>
          <p:cNvSpPr txBox="1"/>
          <p:nvPr/>
        </p:nvSpPr>
        <p:spPr>
          <a:xfrm>
            <a:off x="392936" y="5841268"/>
            <a:ext cx="11799064" cy="523220"/>
          </a:xfrm>
          <a:prstGeom prst="rect">
            <a:avLst/>
          </a:prstGeom>
          <a:noFill/>
        </p:spPr>
        <p:txBody>
          <a:bodyPr wrap="square" rtlCol="0">
            <a:spAutoFit/>
          </a:bodyPr>
          <a:lstStyle/>
          <a:p>
            <a:r>
              <a:rPr lang="en-CA" sz="1400" dirty="0">
                <a:solidFill>
                  <a:srgbClr val="004D71"/>
                </a:solidFill>
                <a:hlinkClick r:id="rId4"/>
              </a:rPr>
              <a:t>https://www.canada.ca/fr/gouvernement/systeme/gouvernement-numerique/innovations-gouvernementales-numeriques/utilisation-responsable-ai/evaluation-incidence-algorithmique.html</a:t>
            </a:r>
            <a:r>
              <a:rPr lang="en-CA" sz="1400" dirty="0">
                <a:solidFill>
                  <a:srgbClr val="004D71"/>
                </a:solidFill>
              </a:rPr>
              <a:t> </a:t>
            </a:r>
          </a:p>
        </p:txBody>
      </p:sp>
      <p:sp>
        <p:nvSpPr>
          <p:cNvPr id="4" name="Slide Number Placeholder 3">
            <a:extLst>
              <a:ext uri="{FF2B5EF4-FFF2-40B4-BE49-F238E27FC236}">
                <a16:creationId xmlns:a16="http://schemas.microsoft.com/office/drawing/2014/main" id="{D3C8D314-F52C-496E-A6C2-A9E741BEA080}"/>
              </a:ext>
            </a:extLst>
          </p:cNvPr>
          <p:cNvSpPr>
            <a:spLocks noGrp="1"/>
          </p:cNvSpPr>
          <p:nvPr>
            <p:ph type="sldNum" sz="quarter" idx="12"/>
          </p:nvPr>
        </p:nvSpPr>
        <p:spPr/>
        <p:txBody>
          <a:bodyPr/>
          <a:lstStyle/>
          <a:p>
            <a:fld id="{32D4B517-E49B-41B6-9DBC-23634E0F1CDC}" type="slidenum">
              <a:rPr lang="en-CA" smtClean="0"/>
              <a:t>6</a:t>
            </a:fld>
            <a:endParaRPr lang="en-CA"/>
          </a:p>
        </p:txBody>
      </p:sp>
    </p:spTree>
    <p:extLst>
      <p:ext uri="{BB962C8B-B14F-4D97-AF65-F5344CB8AC3E}">
        <p14:creationId xmlns:p14="http://schemas.microsoft.com/office/powerpoint/2010/main" val="13392684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3">
            <a:extLst>
              <a:ext uri="{FF2B5EF4-FFF2-40B4-BE49-F238E27FC236}">
                <a16:creationId xmlns:a16="http://schemas.microsoft.com/office/drawing/2014/main" id="{B9C7ABCF-F4E6-4246-9586-8A857F8E90F2}"/>
              </a:ext>
              <a:ext uri="{C183D7F6-B498-43B3-948B-1728B52AA6E4}">
                <adec:decorative xmlns:adec="http://schemas.microsoft.com/office/drawing/2017/decorative" val="1"/>
              </a:ext>
            </a:extLst>
          </p:cNvPr>
          <p:cNvSpPr>
            <a:spLocks noGrp="1"/>
          </p:cNvSpPr>
          <p:nvPr>
            <p:ph type="sldNum" sz="quarter" idx="12"/>
          </p:nvPr>
        </p:nvSpPr>
        <p:spPr>
          <a:xfrm>
            <a:off x="8737600" y="6356359"/>
            <a:ext cx="2844800" cy="365125"/>
          </a:xfrm>
          <a:solidFill>
            <a:srgbClr val="FFFFFF"/>
          </a:solidFill>
        </p:spPr>
        <p: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32D4B517-E49B-41B6-9DBC-23634E0F1CDC}" type="slidenum">
              <a:rPr kumimoji="0" lang="en-CA" sz="1200" b="0" i="0" u="none" strike="noStrike" kern="0" cap="none" spc="0" normalizeH="0" baseline="0" noProof="0" smtClean="0">
                <a:ln>
                  <a:noFill/>
                </a:ln>
                <a:solidFill>
                  <a:srgbClr val="767676"/>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7</a:t>
            </a:fld>
            <a:endParaRPr kumimoji="0" lang="en-CA" sz="1200" b="0" i="0" u="none" strike="noStrike" kern="0" cap="none" spc="0" normalizeH="0" baseline="0" noProof="0">
              <a:ln>
                <a:noFill/>
              </a:ln>
              <a:solidFill>
                <a:srgbClr val="767676"/>
              </a:solidFill>
              <a:effectLst/>
              <a:uLnTx/>
              <a:uFillTx/>
              <a:latin typeface="Arial"/>
              <a:cs typeface="Arial"/>
              <a:sym typeface="Arial"/>
            </a:endParaRPr>
          </a:p>
        </p:txBody>
      </p:sp>
      <p:sp>
        <p:nvSpPr>
          <p:cNvPr id="3" name="Text Placeholder 2"/>
          <p:cNvSpPr>
            <a:spLocks noGrp="1"/>
          </p:cNvSpPr>
          <p:nvPr>
            <p:ph type="title" idx="4294967295"/>
          </p:nvPr>
        </p:nvSpPr>
        <p:spPr>
          <a:xfrm>
            <a:off x="458788" y="17463"/>
            <a:ext cx="10221912" cy="879475"/>
          </a:xfrm>
          <a:prstGeom prst="rect">
            <a:avLst/>
          </a:prstGeom>
          <a:noFill/>
          <a:ln>
            <a:noFill/>
            <a:prstDash/>
          </a:ln>
          <a:effectLst/>
        </p:spPr>
        <p:txBody>
          <a:bodyPr rot="0" spcFirstLastPara="0" vertOverflow="overflow" horzOverflow="overflow" vert="horz" wrap="square" lIns="274320" tIns="0" rIns="0" bIns="0" numCol="1" spcCol="0" rtlCol="0" fromWordArt="0" anchor="ctr" anchorCtr="0" forceAA="0" compatLnSpc="1">
            <a:prstTxWarp prst="textNoShape">
              <a:avLst/>
            </a:prstTxWarp>
            <a:normAutofit/>
          </a:bodyPr>
          <a:lstStyle/>
          <a:p>
            <a:pPr marL="0" marR="0" lvl="0" indent="0" algn="l" defTabSz="914377"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CA" sz="2500" b="0" i="0" u="none" strike="noStrike" kern="1200" cap="none" spc="0" normalizeH="0" baseline="0" noProof="0">
                <a:ln>
                  <a:noFill/>
                </a:ln>
                <a:solidFill>
                  <a:srgbClr val="002060"/>
                </a:solidFill>
                <a:effectLst/>
                <a:uLnTx/>
                <a:uFillTx/>
                <a:latin typeface="Calibri"/>
                <a:ea typeface="+mn-ea"/>
                <a:cs typeface="Calibri"/>
              </a:rPr>
              <a:t>Reviewing the Directive</a:t>
            </a:r>
            <a:endParaRPr kumimoji="0" lang="en-US" sz="2500" b="0" i="0" u="none" strike="noStrike" kern="1200" cap="none" spc="0" normalizeH="0" baseline="0" noProof="0">
              <a:ln>
                <a:noFill/>
              </a:ln>
              <a:solidFill>
                <a:schemeClr val="accent1"/>
              </a:solidFill>
              <a:effectLst/>
              <a:uLnTx/>
              <a:uFillTx/>
              <a:latin typeface="Calibri" panose="020F0502020204030204" pitchFamily="34" charset="0"/>
              <a:ea typeface="+mn-ea"/>
              <a:cs typeface="+mn-cs"/>
            </a:endParaRPr>
          </a:p>
        </p:txBody>
      </p:sp>
      <p:pic>
        <p:nvPicPr>
          <p:cNvPr id="5" name="__EngageSlideDescription__" descr="slide description : Overview of directive reviews to date, including ongoing third review">
            <a:extLst>
              <a:ext uri="{FF2B5EF4-FFF2-40B4-BE49-F238E27FC236}">
                <a16:creationId xmlns:a16="http://schemas.microsoft.com/office/drawing/2014/main" id="{042AF452-6935-097D-EFE6-56FB5DBBD056}"/>
              </a:ext>
            </a:extLst>
          </p:cNvPr>
          <p:cNvPicPr>
            <a:picLocks/>
          </p:cNvPicPr>
          <p:nvPr/>
        </p:nvPicPr>
        <p:blipFill>
          <a:blip r:embed="rId11"/>
          <a:stretch>
            <a:fillRect/>
          </a:stretch>
        </p:blipFill>
        <p:spPr>
          <a:xfrm>
            <a:off x="458788" y="896938"/>
            <a:ext cx="12700" cy="12700"/>
          </a:xfrm>
          <a:prstGeom prst="rect">
            <a:avLst/>
          </a:prstGeom>
          <a:ln/>
        </p:spPr>
      </p:pic>
      <p:sp>
        <p:nvSpPr>
          <p:cNvPr id="17" name="Rectangle 16">
            <a:extLst>
              <a:ext uri="{FF2B5EF4-FFF2-40B4-BE49-F238E27FC236}">
                <a16:creationId xmlns:a16="http://schemas.microsoft.com/office/drawing/2014/main" id="{A54F5400-BA77-276B-18C6-645ACFB2868E}"/>
              </a:ext>
            </a:extLst>
          </p:cNvPr>
          <p:cNvSpPr/>
          <p:nvPr/>
        </p:nvSpPr>
        <p:spPr>
          <a:xfrm>
            <a:off x="564875" y="1072013"/>
            <a:ext cx="11072812" cy="707886"/>
          </a:xfrm>
          <a:prstGeom prst="rect">
            <a:avLst/>
          </a:prstGeom>
        </p:spPr>
        <p:txBody>
          <a:bodyPr wrap="square" lIns="91440" tIns="45720" rIns="91440" bIns="45720" anchor="t">
            <a:spAutoFit/>
          </a:bodyPr>
          <a:lstStyle/>
          <a:p>
            <a:pPr>
              <a:buClr>
                <a:srgbClr val="000000"/>
              </a:buClr>
              <a:defRPr/>
            </a:pPr>
            <a:r>
              <a:rPr lang="en-US" sz="2000" kern="0">
                <a:solidFill>
                  <a:srgbClr val="004D71"/>
                </a:solidFill>
                <a:latin typeface="Calibri"/>
                <a:cs typeface="Calibri"/>
              </a:rPr>
              <a:t>The directive must be reviewed every 2 years to keep the instrument relevant and reflect the evolving technology and regulatory landscape. </a:t>
            </a:r>
          </a:p>
        </p:txBody>
      </p:sp>
      <p:sp>
        <p:nvSpPr>
          <p:cNvPr id="11" name="Rectangle 10">
            <a:extLst>
              <a:ext uri="{FF2B5EF4-FFF2-40B4-BE49-F238E27FC236}">
                <a16:creationId xmlns:a16="http://schemas.microsoft.com/office/drawing/2014/main" id="{CD8D7746-CB7C-4A33-924A-4FC5A2041FD4}"/>
              </a:ext>
            </a:extLst>
          </p:cNvPr>
          <p:cNvSpPr/>
          <p:nvPr>
            <p:custDataLst>
              <p:tags r:id="rId1"/>
            </p:custDataLst>
          </p:nvPr>
        </p:nvSpPr>
        <p:spPr>
          <a:xfrm>
            <a:off x="609600" y="1990258"/>
            <a:ext cx="2664000" cy="720000"/>
          </a:xfrm>
          <a:prstGeom prst="rect">
            <a:avLst/>
          </a:prstGeom>
          <a:solidFill>
            <a:srgbClr val="005172"/>
          </a:solidFill>
          <a:ln w="19050">
            <a:solidFill>
              <a:srgbClr val="00517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800" b="1" i="0" u="none" strike="noStrike" kern="1200" cap="none" spc="0" normalizeH="0" baseline="0" noProof="0">
                <a:ln>
                  <a:noFill/>
                </a:ln>
                <a:solidFill>
                  <a:prstClr val="white"/>
                </a:solidFill>
                <a:effectLst/>
                <a:uLnTx/>
                <a:uFillTx/>
                <a:latin typeface="Calibri" panose="020F0502020204030204" pitchFamily="34" charset="0"/>
                <a:ea typeface="+mn-ea"/>
                <a:cs typeface="+mn-cs"/>
                <a:sym typeface="Arial"/>
              </a:rPr>
              <a:t>1</a:t>
            </a:r>
            <a:r>
              <a:rPr kumimoji="0" lang="en-US" sz="1800" b="1" i="0" u="none" strike="noStrike" kern="1200" cap="none" spc="0" normalizeH="0" baseline="30000" noProof="0">
                <a:ln>
                  <a:noFill/>
                </a:ln>
                <a:solidFill>
                  <a:prstClr val="white"/>
                </a:solidFill>
                <a:effectLst/>
                <a:uLnTx/>
                <a:uFillTx/>
                <a:latin typeface="Calibri" panose="020F0502020204030204" pitchFamily="34" charset="0"/>
                <a:ea typeface="+mn-ea"/>
                <a:cs typeface="+mn-cs"/>
                <a:sym typeface="Arial"/>
              </a:rPr>
              <a:t>st</a:t>
            </a:r>
            <a:r>
              <a:rPr kumimoji="0" lang="en-US" sz="1800" b="1" i="0" u="none" strike="noStrike" kern="1200" cap="none" spc="0" normalizeH="0" baseline="0" noProof="0">
                <a:ln>
                  <a:noFill/>
                </a:ln>
                <a:solidFill>
                  <a:prstClr val="white"/>
                </a:solidFill>
                <a:effectLst/>
                <a:uLnTx/>
                <a:uFillTx/>
                <a:latin typeface="Calibri" panose="020F0502020204030204" pitchFamily="34" charset="0"/>
                <a:ea typeface="+mn-ea"/>
                <a:cs typeface="+mn-cs"/>
                <a:sym typeface="Arial"/>
              </a:rPr>
              <a:t> review (2020-21)</a:t>
            </a:r>
          </a:p>
        </p:txBody>
      </p:sp>
      <p:sp>
        <p:nvSpPr>
          <p:cNvPr id="19" name="Rectangle 18">
            <a:extLst>
              <a:ext uri="{FF2B5EF4-FFF2-40B4-BE49-F238E27FC236}">
                <a16:creationId xmlns:a16="http://schemas.microsoft.com/office/drawing/2014/main" id="{E757286D-B9AA-4DB1-ACB3-821DF198A125}"/>
              </a:ext>
            </a:extLst>
          </p:cNvPr>
          <p:cNvSpPr/>
          <p:nvPr>
            <p:custDataLst>
              <p:tags r:id="rId2"/>
            </p:custDataLst>
          </p:nvPr>
        </p:nvSpPr>
        <p:spPr>
          <a:xfrm>
            <a:off x="609600" y="2779573"/>
            <a:ext cx="2664000" cy="3715047"/>
          </a:xfrm>
          <a:prstGeom prst="rect">
            <a:avLst/>
          </a:prstGeom>
          <a:noFill/>
          <a:ln w="19050">
            <a:solidFill>
              <a:srgbClr val="00517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285750" marR="0" lvl="0" indent="-28575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endParaRPr kumimoji="0" lang="en-US" sz="1600" b="0"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285750" marR="0" lvl="0" indent="-285750" algn="l" defTabSz="914400" rtl="0" eaLnBrk="1" fontAlgn="auto" latinLnBrk="0" hangingPunct="1">
              <a:lnSpc>
                <a:spcPct val="100000"/>
              </a:lnSpc>
              <a:spcBef>
                <a:spcPts val="0"/>
              </a:spcBef>
              <a:spcAft>
                <a:spcPts val="0"/>
              </a:spcAft>
              <a:buClr>
                <a:srgbClr val="000000"/>
              </a:buClr>
              <a:buSzTx/>
              <a:buFont typeface="Wingdings" panose="05000000000000000000" pitchFamily="2" charset="2"/>
              <a:buChar char="ü"/>
              <a:tabLst/>
              <a:defRPr/>
            </a:pPr>
            <a:r>
              <a:rPr kumimoji="0" lang="en-US" sz="1600" b="0" i="0" u="none" strike="noStrike" kern="1200" cap="none" spc="0" normalizeH="0" baseline="0" noProof="0">
                <a:ln>
                  <a:noFill/>
                </a:ln>
                <a:solidFill>
                  <a:srgbClr val="44546A"/>
                </a:solidFill>
                <a:effectLst/>
                <a:uLnTx/>
                <a:uFillTx/>
                <a:latin typeface="Calibri" panose="020F0502020204030204"/>
                <a:ea typeface="+mn-ea"/>
                <a:cs typeface="Arial"/>
                <a:sym typeface="Arial"/>
              </a:rPr>
              <a:t>Strengthen transparency and quality assurance</a:t>
            </a:r>
          </a:p>
          <a:p>
            <a:pPr marL="285750" marR="0" lvl="0" indent="-285750" algn="l" defTabSz="914400" rtl="0" eaLnBrk="1" fontAlgn="auto" latinLnBrk="0" hangingPunct="1">
              <a:lnSpc>
                <a:spcPct val="100000"/>
              </a:lnSpc>
              <a:spcBef>
                <a:spcPts val="0"/>
              </a:spcBef>
              <a:spcAft>
                <a:spcPts val="0"/>
              </a:spcAft>
              <a:buClr>
                <a:srgbClr val="000000"/>
              </a:buClr>
              <a:buSzTx/>
              <a:buFont typeface="Wingdings" panose="05000000000000000000" pitchFamily="2" charset="2"/>
              <a:buChar char="ü"/>
              <a:tabLst/>
              <a:defRPr/>
            </a:pPr>
            <a:r>
              <a:rPr kumimoji="0" lang="en-US" sz="1600" b="0" i="0" u="none" strike="noStrike" kern="1200" cap="none" spc="0" normalizeH="0" baseline="0" noProof="0">
                <a:ln>
                  <a:noFill/>
                </a:ln>
                <a:solidFill>
                  <a:srgbClr val="44546A"/>
                </a:solidFill>
                <a:effectLst/>
                <a:uLnTx/>
                <a:uFillTx/>
                <a:latin typeface="Calibri" panose="020F0502020204030204"/>
                <a:ea typeface="+mn-ea"/>
                <a:cs typeface="Arial"/>
                <a:sym typeface="Arial"/>
              </a:rPr>
              <a:t>Update references to policy instruments</a:t>
            </a:r>
          </a:p>
          <a:p>
            <a:pPr marL="285750" marR="0" lvl="0" indent="-285750" algn="l" defTabSz="914400" rtl="0" eaLnBrk="1" fontAlgn="auto" latinLnBrk="0" hangingPunct="1">
              <a:lnSpc>
                <a:spcPct val="100000"/>
              </a:lnSpc>
              <a:spcBef>
                <a:spcPts val="0"/>
              </a:spcBef>
              <a:spcAft>
                <a:spcPts val="0"/>
              </a:spcAft>
              <a:buClr>
                <a:srgbClr val="000000"/>
              </a:buClr>
              <a:buSzTx/>
              <a:buFont typeface="Wingdings" panose="05000000000000000000" pitchFamily="2" charset="2"/>
              <a:buChar char="ü"/>
              <a:tabLst/>
              <a:defRPr/>
            </a:pPr>
            <a:r>
              <a:rPr kumimoji="0" lang="en-US" sz="1600" b="0" i="0" u="none" strike="noStrike" kern="1200" cap="none" spc="0" normalizeH="0" baseline="0" noProof="0">
                <a:ln>
                  <a:noFill/>
                </a:ln>
                <a:solidFill>
                  <a:srgbClr val="44546A"/>
                </a:solidFill>
                <a:effectLst/>
                <a:uLnTx/>
                <a:uFillTx/>
                <a:latin typeface="Calibri" panose="020F0502020204030204"/>
                <a:ea typeface="+mn-ea"/>
                <a:cs typeface="Arial"/>
                <a:sym typeface="Arial"/>
              </a:rPr>
              <a:t>Clarify requirements</a:t>
            </a:r>
          </a:p>
          <a:p>
            <a:pPr marL="285750" marR="0" lvl="0" indent="-28575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endParaRPr kumimoji="0" lang="en-US" sz="1600" b="0"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0"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1"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1"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1"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1"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1"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1"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1"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1"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p:txBody>
      </p:sp>
      <p:sp>
        <p:nvSpPr>
          <p:cNvPr id="13" name="Rectangle 12">
            <a:extLst>
              <a:ext uri="{FF2B5EF4-FFF2-40B4-BE49-F238E27FC236}">
                <a16:creationId xmlns:a16="http://schemas.microsoft.com/office/drawing/2014/main" id="{4CCF0C7D-BD2E-45DA-8F36-B9D4A11CBD88}"/>
              </a:ext>
            </a:extLst>
          </p:cNvPr>
          <p:cNvSpPr/>
          <p:nvPr>
            <p:custDataLst>
              <p:tags r:id="rId3"/>
            </p:custDataLst>
          </p:nvPr>
        </p:nvSpPr>
        <p:spPr>
          <a:xfrm>
            <a:off x="3397629" y="1990258"/>
            <a:ext cx="2664000" cy="720000"/>
          </a:xfrm>
          <a:prstGeom prst="rect">
            <a:avLst/>
          </a:prstGeom>
          <a:solidFill>
            <a:srgbClr val="005172"/>
          </a:solidFill>
          <a:ln w="19050">
            <a:solidFill>
              <a:srgbClr val="00517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800" b="1" i="0" u="none" strike="noStrike" kern="1200" cap="none" spc="0" normalizeH="0" baseline="0" noProof="0">
                <a:ln>
                  <a:noFill/>
                </a:ln>
                <a:solidFill>
                  <a:prstClr val="white"/>
                </a:solidFill>
                <a:effectLst/>
                <a:uLnTx/>
                <a:uFillTx/>
                <a:latin typeface="Calibri" panose="020F0502020204030204" pitchFamily="34" charset="0"/>
                <a:ea typeface="+mn-ea"/>
                <a:cs typeface="+mn-cs"/>
                <a:sym typeface="Arial"/>
              </a:rPr>
              <a:t>2</a:t>
            </a:r>
            <a:r>
              <a:rPr kumimoji="0" lang="en-US" sz="1800" b="1" i="0" u="none" strike="noStrike" kern="1200" cap="none" spc="0" normalizeH="0" baseline="30000" noProof="0">
                <a:ln>
                  <a:noFill/>
                </a:ln>
                <a:solidFill>
                  <a:prstClr val="white"/>
                </a:solidFill>
                <a:effectLst/>
                <a:uLnTx/>
                <a:uFillTx/>
                <a:latin typeface="Calibri" panose="020F0502020204030204" pitchFamily="34" charset="0"/>
                <a:ea typeface="+mn-ea"/>
                <a:cs typeface="+mn-cs"/>
                <a:sym typeface="Arial"/>
              </a:rPr>
              <a:t>nd</a:t>
            </a:r>
            <a:r>
              <a:rPr kumimoji="0" lang="en-US" sz="1800" b="1" i="0" u="none" strike="noStrike" kern="1200" cap="none" spc="0" normalizeH="0" baseline="0" noProof="0">
                <a:ln>
                  <a:noFill/>
                </a:ln>
                <a:solidFill>
                  <a:prstClr val="white"/>
                </a:solidFill>
                <a:effectLst/>
                <a:uLnTx/>
                <a:uFillTx/>
                <a:latin typeface="Calibri" panose="020F0502020204030204" pitchFamily="34" charset="0"/>
                <a:ea typeface="+mn-ea"/>
                <a:cs typeface="+mn-cs"/>
                <a:sym typeface="Arial"/>
              </a:rPr>
              <a:t> review (2021-22)</a:t>
            </a:r>
          </a:p>
        </p:txBody>
      </p:sp>
      <p:sp>
        <p:nvSpPr>
          <p:cNvPr id="14" name="Rectangle 13">
            <a:extLst>
              <a:ext uri="{FF2B5EF4-FFF2-40B4-BE49-F238E27FC236}">
                <a16:creationId xmlns:a16="http://schemas.microsoft.com/office/drawing/2014/main" id="{1F8021DC-C176-C81E-5E61-363C821BA114}"/>
              </a:ext>
            </a:extLst>
          </p:cNvPr>
          <p:cNvSpPr/>
          <p:nvPr>
            <p:custDataLst>
              <p:tags r:id="rId4"/>
            </p:custDataLst>
          </p:nvPr>
        </p:nvSpPr>
        <p:spPr>
          <a:xfrm>
            <a:off x="3397629" y="2779572"/>
            <a:ext cx="2664000" cy="3715048"/>
          </a:xfrm>
          <a:prstGeom prst="rect">
            <a:avLst/>
          </a:prstGeom>
          <a:noFill/>
          <a:ln w="19050">
            <a:solidFill>
              <a:srgbClr val="00517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285750" marR="0" lvl="0" indent="-285750" algn="l" defTabSz="914400" rtl="0" eaLnBrk="1" fontAlgn="auto" latinLnBrk="0" hangingPunct="1">
              <a:lnSpc>
                <a:spcPct val="100000"/>
              </a:lnSpc>
              <a:spcBef>
                <a:spcPts val="0"/>
              </a:spcBef>
              <a:spcAft>
                <a:spcPts val="0"/>
              </a:spcAft>
              <a:buClr>
                <a:srgbClr val="000000"/>
              </a:buClr>
              <a:buSzTx/>
              <a:buFont typeface="Wingdings" panose="05000000000000000000" pitchFamily="2" charset="2"/>
              <a:buChar char="ü"/>
              <a:tabLst/>
              <a:defRPr/>
            </a:pPr>
            <a:r>
              <a:rPr kumimoji="0" lang="en-US" sz="1600" b="0" i="0" u="none" strike="noStrike" kern="1200" cap="none" spc="0" normalizeH="0" baseline="0" noProof="0">
                <a:ln>
                  <a:noFill/>
                </a:ln>
                <a:solidFill>
                  <a:srgbClr val="44546A"/>
                </a:solidFill>
                <a:effectLst/>
                <a:uLnTx/>
                <a:uFillTx/>
                <a:latin typeface="Calibri" panose="020F0502020204030204"/>
                <a:ea typeface="+mn-ea"/>
                <a:cs typeface="Arial"/>
                <a:sym typeface="Arial"/>
              </a:rPr>
              <a:t>Author guidelines supporting interpretation of requirements</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0"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0"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0"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0"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0"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0"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1"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1"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1"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1"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1"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p:txBody>
      </p:sp>
      <p:sp>
        <p:nvSpPr>
          <p:cNvPr id="15" name="Rectangle 14">
            <a:extLst>
              <a:ext uri="{FF2B5EF4-FFF2-40B4-BE49-F238E27FC236}">
                <a16:creationId xmlns:a16="http://schemas.microsoft.com/office/drawing/2014/main" id="{06D34A10-81C4-4B3D-B642-A7562B3E0037}"/>
              </a:ext>
            </a:extLst>
          </p:cNvPr>
          <p:cNvSpPr/>
          <p:nvPr>
            <p:custDataLst>
              <p:tags r:id="rId5"/>
            </p:custDataLst>
          </p:nvPr>
        </p:nvSpPr>
        <p:spPr>
          <a:xfrm>
            <a:off x="6185658" y="1990258"/>
            <a:ext cx="2664000" cy="720000"/>
          </a:xfrm>
          <a:prstGeom prst="rect">
            <a:avLst/>
          </a:prstGeom>
          <a:solidFill>
            <a:srgbClr val="005172"/>
          </a:solidFill>
          <a:ln w="19050">
            <a:solidFill>
              <a:srgbClr val="00517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buClr>
                <a:srgbClr val="000000"/>
              </a:buClr>
            </a:pPr>
            <a:r>
              <a:rPr lang="en-US" b="1">
                <a:solidFill>
                  <a:prstClr val="white"/>
                </a:solidFill>
                <a:latin typeface="Calibri" panose="020F0502020204030204" pitchFamily="34" charset="0"/>
                <a:sym typeface="Arial"/>
              </a:rPr>
              <a:t>3rd review (2022-23)</a:t>
            </a:r>
          </a:p>
        </p:txBody>
      </p:sp>
      <p:sp>
        <p:nvSpPr>
          <p:cNvPr id="4" name="Rectangle 3">
            <a:extLst>
              <a:ext uri="{FF2B5EF4-FFF2-40B4-BE49-F238E27FC236}">
                <a16:creationId xmlns:a16="http://schemas.microsoft.com/office/drawing/2014/main" id="{E2632FB2-0288-9CA9-0468-C6D576EE4A93}"/>
              </a:ext>
            </a:extLst>
          </p:cNvPr>
          <p:cNvSpPr/>
          <p:nvPr>
            <p:custDataLst>
              <p:tags r:id="rId6"/>
            </p:custDataLst>
          </p:nvPr>
        </p:nvSpPr>
        <p:spPr>
          <a:xfrm>
            <a:off x="6185658" y="2779572"/>
            <a:ext cx="2664000" cy="3715048"/>
          </a:xfrm>
          <a:prstGeom prst="rect">
            <a:avLst/>
          </a:prstGeom>
          <a:noFill/>
          <a:ln w="19050">
            <a:solidFill>
              <a:srgbClr val="00517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285750" indent="-285750">
              <a:buClr>
                <a:srgbClr val="000000"/>
              </a:buClr>
              <a:buFont typeface="Wingdings" panose="05000000000000000000" pitchFamily="2" charset="2"/>
              <a:buChar char="ü"/>
            </a:pPr>
            <a:endParaRPr lang="en-US" sz="1600">
              <a:solidFill>
                <a:srgbClr val="44546A"/>
              </a:solidFill>
              <a:latin typeface="Calibri" panose="020F0502020204030204"/>
              <a:cs typeface="Arial"/>
              <a:sym typeface="Arial"/>
            </a:endParaRPr>
          </a:p>
          <a:p>
            <a:pPr marL="285750" indent="-285750">
              <a:buClr>
                <a:srgbClr val="000000"/>
              </a:buClr>
              <a:buFont typeface="Wingdings" panose="05000000000000000000" pitchFamily="2" charset="2"/>
              <a:buChar char="ü"/>
            </a:pPr>
            <a:endParaRPr lang="en-US" sz="1600">
              <a:solidFill>
                <a:srgbClr val="44546A"/>
              </a:solidFill>
              <a:latin typeface="Calibri" panose="020F0502020204030204"/>
              <a:cs typeface="Arial"/>
              <a:sym typeface="Arial"/>
            </a:endParaRPr>
          </a:p>
          <a:p>
            <a:pPr marL="285750" indent="-285750">
              <a:buClr>
                <a:srgbClr val="000000"/>
              </a:buClr>
              <a:buFont typeface="Wingdings" panose="05000000000000000000" pitchFamily="2" charset="2"/>
              <a:buChar char="ü"/>
            </a:pPr>
            <a:endParaRPr lang="en-US" sz="1600">
              <a:solidFill>
                <a:srgbClr val="44546A"/>
              </a:solidFill>
              <a:latin typeface="Calibri" panose="020F0502020204030204"/>
              <a:cs typeface="Arial"/>
              <a:sym typeface="Arial"/>
            </a:endParaRPr>
          </a:p>
          <a:p>
            <a:pPr marL="285750" indent="-285750">
              <a:buClr>
                <a:srgbClr val="000000"/>
              </a:buClr>
              <a:buFont typeface="Wingdings" panose="05000000000000000000" pitchFamily="2" charset="2"/>
              <a:buChar char="ü"/>
            </a:pPr>
            <a:endParaRPr lang="en-US" sz="1600">
              <a:solidFill>
                <a:srgbClr val="44546A"/>
              </a:solidFill>
              <a:latin typeface="Calibri" panose="020F0502020204030204"/>
              <a:cs typeface="Arial"/>
              <a:sym typeface="Arial"/>
            </a:endParaRPr>
          </a:p>
          <a:p>
            <a:pPr marL="285750" indent="-285750">
              <a:buClr>
                <a:srgbClr val="000000"/>
              </a:buClr>
              <a:buFont typeface="Wingdings" panose="05000000000000000000" pitchFamily="2" charset="2"/>
              <a:buChar char="ü"/>
            </a:pPr>
            <a:endParaRPr lang="en-US" sz="1600">
              <a:solidFill>
                <a:srgbClr val="44546A"/>
              </a:solidFill>
              <a:latin typeface="Calibri" panose="020F0502020204030204"/>
              <a:cs typeface="Arial"/>
              <a:sym typeface="Arial"/>
            </a:endParaRPr>
          </a:p>
          <a:p>
            <a:pPr marL="285750" indent="-285750">
              <a:buClr>
                <a:srgbClr val="000000"/>
              </a:buClr>
              <a:buFont typeface="Wingdings" panose="05000000000000000000" pitchFamily="2" charset="2"/>
              <a:buChar char="ü"/>
            </a:pPr>
            <a:endParaRPr lang="en-US" sz="1600">
              <a:solidFill>
                <a:srgbClr val="44546A"/>
              </a:solidFill>
              <a:latin typeface="Calibri" panose="020F0502020204030204"/>
              <a:cs typeface="Arial"/>
              <a:sym typeface="Arial"/>
            </a:endParaRPr>
          </a:p>
          <a:p>
            <a:pPr marL="285750" indent="-285750">
              <a:buClr>
                <a:srgbClr val="000000"/>
              </a:buClr>
              <a:buFont typeface="Wingdings" panose="05000000000000000000" pitchFamily="2" charset="2"/>
              <a:buChar char="ü"/>
            </a:pPr>
            <a:endParaRPr lang="en-US" sz="1600">
              <a:solidFill>
                <a:srgbClr val="44546A"/>
              </a:solidFill>
              <a:latin typeface="Calibri" panose="020F0502020204030204"/>
              <a:cs typeface="Arial"/>
              <a:sym typeface="Arial"/>
            </a:endParaRPr>
          </a:p>
          <a:p>
            <a:pPr marL="285750" indent="-285750">
              <a:buClr>
                <a:srgbClr val="000000"/>
              </a:buClr>
              <a:buFont typeface="Wingdings" panose="05000000000000000000" pitchFamily="2" charset="2"/>
              <a:buChar char="ü"/>
            </a:pPr>
            <a:r>
              <a:rPr lang="en-US" sz="1600">
                <a:solidFill>
                  <a:srgbClr val="44546A"/>
                </a:solidFill>
                <a:latin typeface="Calibri" panose="020F0502020204030204"/>
                <a:cs typeface="Arial"/>
                <a:sym typeface="Arial"/>
              </a:rPr>
              <a:t>Expand scope</a:t>
            </a:r>
          </a:p>
          <a:p>
            <a:pPr marL="285750" indent="-285750">
              <a:buClr>
                <a:srgbClr val="000000"/>
              </a:buClr>
              <a:buFont typeface="Wingdings" panose="05000000000000000000" pitchFamily="2" charset="2"/>
              <a:buChar char="ü"/>
            </a:pPr>
            <a:r>
              <a:rPr lang="en-US" sz="1600">
                <a:solidFill>
                  <a:srgbClr val="44546A"/>
                </a:solidFill>
                <a:latin typeface="Calibri" panose="020F0502020204030204"/>
                <a:cs typeface="Arial"/>
                <a:sym typeface="Arial"/>
              </a:rPr>
              <a:t>Strengthen transparency and quality assurance</a:t>
            </a:r>
          </a:p>
          <a:p>
            <a:pPr marL="285750" indent="-285750">
              <a:buClr>
                <a:srgbClr val="000000"/>
              </a:buClr>
              <a:buFont typeface="Wingdings" panose="05000000000000000000" pitchFamily="2" charset="2"/>
              <a:buChar char="ü"/>
            </a:pPr>
            <a:r>
              <a:rPr lang="en-US" sz="1600">
                <a:solidFill>
                  <a:srgbClr val="44546A"/>
                </a:solidFill>
                <a:latin typeface="Calibri" panose="020F0502020204030204"/>
                <a:cs typeface="Arial"/>
                <a:sym typeface="Arial"/>
              </a:rPr>
              <a:t>Enable inclusive approaches</a:t>
            </a:r>
          </a:p>
          <a:p>
            <a:pPr marL="285750" indent="-285750">
              <a:buClr>
                <a:srgbClr val="000000"/>
              </a:buClr>
              <a:buFont typeface="Wingdings" panose="05000000000000000000" pitchFamily="2" charset="2"/>
              <a:buChar char="ü"/>
            </a:pPr>
            <a:r>
              <a:rPr lang="en-US" sz="1600">
                <a:solidFill>
                  <a:srgbClr val="44546A"/>
                </a:solidFill>
                <a:latin typeface="Calibri" panose="020F0502020204030204"/>
                <a:cs typeface="Arial"/>
                <a:sym typeface="Arial"/>
              </a:rPr>
              <a:t>Improve coherence with other policies</a:t>
            </a:r>
          </a:p>
          <a:p>
            <a:pPr marL="285750" indent="-285750">
              <a:buClr>
                <a:srgbClr val="000000"/>
              </a:buClr>
              <a:buFont typeface="Wingdings" panose="05000000000000000000" pitchFamily="2" charset="2"/>
              <a:buChar char="ü"/>
            </a:pPr>
            <a:r>
              <a:rPr lang="en-US" sz="1600">
                <a:solidFill>
                  <a:srgbClr val="44546A"/>
                </a:solidFill>
                <a:latin typeface="Calibri" panose="020F0502020204030204"/>
                <a:cs typeface="Arial"/>
                <a:sym typeface="Arial"/>
              </a:rPr>
              <a:t>Assess reasons for automation</a:t>
            </a:r>
          </a:p>
          <a:p>
            <a:pPr marL="285750" indent="-285750">
              <a:buClr>
                <a:srgbClr val="000000"/>
              </a:buClr>
              <a:buFont typeface="Wingdings" panose="05000000000000000000" pitchFamily="2" charset="2"/>
              <a:buChar char="ü"/>
            </a:pPr>
            <a:r>
              <a:rPr lang="en-US" sz="1600">
                <a:solidFill>
                  <a:srgbClr val="44546A"/>
                </a:solidFill>
                <a:latin typeface="Calibri" panose="020F0502020204030204"/>
                <a:cs typeface="Arial"/>
                <a:sym typeface="Arial"/>
              </a:rPr>
              <a:t>Assess impacts on persons with disabilities</a:t>
            </a:r>
          </a:p>
          <a:p>
            <a:pPr marL="285750" indent="-285750">
              <a:buClr>
                <a:srgbClr val="000000"/>
              </a:buClr>
              <a:buFont typeface="Wingdings" panose="05000000000000000000" pitchFamily="2" charset="2"/>
              <a:buChar char="ü"/>
            </a:pPr>
            <a:r>
              <a:rPr lang="en-US" sz="1600">
                <a:solidFill>
                  <a:srgbClr val="44546A"/>
                </a:solidFill>
                <a:latin typeface="Calibri" panose="020F0502020204030204"/>
                <a:cs typeface="Arial"/>
                <a:sym typeface="Arial"/>
              </a:rPr>
              <a:t>Clarify requirements </a:t>
            </a:r>
          </a:p>
          <a:p>
            <a:pPr marL="285750" indent="-285750">
              <a:buClr>
                <a:srgbClr val="000000"/>
              </a:buClr>
              <a:buFont typeface="Wingdings" panose="05000000000000000000" pitchFamily="2" charset="2"/>
              <a:buChar char="ü"/>
            </a:pPr>
            <a:endParaRPr lang="en-US" sz="1600">
              <a:solidFill>
                <a:srgbClr val="44546A"/>
              </a:solidFill>
              <a:latin typeface="Calibri" panose="020F0502020204030204"/>
              <a:cs typeface="Arial"/>
              <a:sym typeface="Arial"/>
            </a:endParaRPr>
          </a:p>
          <a:p>
            <a:pPr marL="285750" indent="-285750">
              <a:buClr>
                <a:srgbClr val="000000"/>
              </a:buClr>
              <a:buFont typeface="Wingdings" panose="05000000000000000000" pitchFamily="2" charset="2"/>
              <a:buChar char="ü"/>
            </a:pPr>
            <a:endParaRPr lang="en-US" sz="1600">
              <a:solidFill>
                <a:srgbClr val="44546A"/>
              </a:solidFill>
              <a:latin typeface="Calibri" panose="020F0502020204030204"/>
              <a:cs typeface="Arial"/>
              <a:sym typeface="Arial"/>
            </a:endParaRPr>
          </a:p>
          <a:p>
            <a:pPr marL="285750" indent="-285750">
              <a:buClr>
                <a:srgbClr val="000000"/>
              </a:buClr>
              <a:buFont typeface="Wingdings" panose="05000000000000000000" pitchFamily="2" charset="2"/>
              <a:buChar char="ü"/>
            </a:pPr>
            <a:endParaRPr lang="en-US" sz="1600">
              <a:solidFill>
                <a:srgbClr val="44546A"/>
              </a:solidFill>
              <a:latin typeface="Calibri" panose="020F0502020204030204"/>
              <a:cs typeface="Arial"/>
              <a:sym typeface="Arial"/>
            </a:endParaRPr>
          </a:p>
          <a:p>
            <a:pPr marL="285750" indent="-285750">
              <a:buClr>
                <a:srgbClr val="000000"/>
              </a:buClr>
              <a:buFont typeface="Wingdings" panose="05000000000000000000" pitchFamily="2" charset="2"/>
              <a:buChar char="ü"/>
            </a:pPr>
            <a:endParaRPr lang="en-US" sz="1600">
              <a:solidFill>
                <a:srgbClr val="44546A"/>
              </a:solidFill>
              <a:latin typeface="Calibri" panose="020F0502020204030204"/>
              <a:cs typeface="Arial"/>
              <a:sym typeface="Arial"/>
            </a:endParaRPr>
          </a:p>
          <a:p>
            <a:pPr marL="285750" indent="-285750">
              <a:buClr>
                <a:srgbClr val="000000"/>
              </a:buClr>
              <a:buFont typeface="Wingdings" panose="05000000000000000000" pitchFamily="2" charset="2"/>
              <a:buChar char="ü"/>
            </a:pPr>
            <a:endParaRPr lang="en-US" sz="1600">
              <a:solidFill>
                <a:srgbClr val="44546A"/>
              </a:solidFill>
              <a:latin typeface="Calibri" panose="020F0502020204030204"/>
              <a:cs typeface="Arial"/>
              <a:sym typeface="Arial"/>
            </a:endParaRPr>
          </a:p>
          <a:p>
            <a:pPr marL="285750" indent="-285750">
              <a:buClr>
                <a:srgbClr val="000000"/>
              </a:buClr>
              <a:buFont typeface="Wingdings" panose="05000000000000000000" pitchFamily="2" charset="2"/>
              <a:buChar char="ü"/>
            </a:pPr>
            <a:endParaRPr lang="en-US" sz="1600">
              <a:solidFill>
                <a:srgbClr val="44546A"/>
              </a:solidFill>
              <a:latin typeface="Calibri" panose="020F0502020204030204"/>
              <a:cs typeface="Arial"/>
              <a:sym typeface="Arial"/>
            </a:endParaRPr>
          </a:p>
          <a:p>
            <a:pPr marL="285750" indent="-285750">
              <a:buClr>
                <a:srgbClr val="000000"/>
              </a:buClr>
              <a:buFont typeface="Wingdings" panose="05000000000000000000" pitchFamily="2" charset="2"/>
              <a:buChar char="ü"/>
            </a:pPr>
            <a:endParaRPr lang="en-US" sz="1600">
              <a:solidFill>
                <a:srgbClr val="44546A"/>
              </a:solidFill>
              <a:latin typeface="Calibri" panose="020F0502020204030204"/>
              <a:cs typeface="Arial"/>
              <a:sym typeface="Arial"/>
            </a:endParaRPr>
          </a:p>
          <a:p>
            <a:pPr marL="285750" indent="-285750">
              <a:buClr>
                <a:srgbClr val="000000"/>
              </a:buClr>
              <a:buFont typeface="Wingdings" panose="05000000000000000000" pitchFamily="2" charset="2"/>
              <a:buChar char="ü"/>
            </a:pPr>
            <a:endParaRPr lang="en-US" sz="1600">
              <a:solidFill>
                <a:srgbClr val="44546A"/>
              </a:solidFill>
              <a:latin typeface="Calibri" panose="020F0502020204030204"/>
              <a:cs typeface="Arial"/>
              <a:sym typeface="Arial"/>
            </a:endParaRPr>
          </a:p>
          <a:p>
            <a:pPr marL="285750" indent="-285750">
              <a:buClr>
                <a:srgbClr val="000000"/>
              </a:buClr>
              <a:buFont typeface="Wingdings" panose="05000000000000000000" pitchFamily="2" charset="2"/>
              <a:buChar char="ü"/>
            </a:pPr>
            <a:endParaRPr lang="en-US" sz="1600">
              <a:solidFill>
                <a:srgbClr val="44546A"/>
              </a:solidFill>
              <a:latin typeface="Calibri" panose="020F0502020204030204"/>
              <a:cs typeface="Arial"/>
              <a:sym typeface="Arial"/>
            </a:endParaRPr>
          </a:p>
        </p:txBody>
      </p:sp>
      <p:sp>
        <p:nvSpPr>
          <p:cNvPr id="2" name="Rectangle 1">
            <a:extLst>
              <a:ext uri="{FF2B5EF4-FFF2-40B4-BE49-F238E27FC236}">
                <a16:creationId xmlns:a16="http://schemas.microsoft.com/office/drawing/2014/main" id="{6B7FF9DB-2A8E-FC3D-CFCB-B279CB0AEC33}"/>
              </a:ext>
            </a:extLst>
          </p:cNvPr>
          <p:cNvSpPr/>
          <p:nvPr>
            <p:custDataLst>
              <p:tags r:id="rId7"/>
            </p:custDataLst>
          </p:nvPr>
        </p:nvSpPr>
        <p:spPr>
          <a:xfrm>
            <a:off x="8973687" y="1990258"/>
            <a:ext cx="2664000" cy="720000"/>
          </a:xfrm>
          <a:prstGeom prst="rect">
            <a:avLst/>
          </a:prstGeom>
          <a:solidFill>
            <a:schemeClr val="accent6">
              <a:lumMod val="75000"/>
            </a:schemeClr>
          </a:solid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800" b="1" i="0" u="none" strike="noStrike" kern="1200" cap="none" spc="0" normalizeH="0" baseline="0" noProof="0">
                <a:ln>
                  <a:noFill/>
                </a:ln>
                <a:solidFill>
                  <a:prstClr val="white"/>
                </a:solidFill>
                <a:effectLst/>
                <a:uLnTx/>
                <a:uFillTx/>
                <a:latin typeface="Calibri" panose="020F0502020204030204" pitchFamily="34" charset="0"/>
                <a:ea typeface="+mn-ea"/>
                <a:cs typeface="+mn-cs"/>
                <a:sym typeface="Arial"/>
              </a:rPr>
              <a:t>4</a:t>
            </a:r>
            <a:r>
              <a:rPr kumimoji="0" lang="en-US" sz="1800" b="1" i="0" u="none" strike="noStrike" kern="1200" cap="none" spc="0" normalizeH="0" baseline="30000" noProof="0">
                <a:ln>
                  <a:noFill/>
                </a:ln>
                <a:solidFill>
                  <a:prstClr val="white"/>
                </a:solidFill>
                <a:effectLst/>
                <a:uLnTx/>
                <a:uFillTx/>
                <a:latin typeface="Calibri" panose="020F0502020204030204" pitchFamily="34" charset="0"/>
                <a:ea typeface="+mn-ea"/>
                <a:cs typeface="+mn-cs"/>
                <a:sym typeface="Arial"/>
              </a:rPr>
              <a:t>th</a:t>
            </a:r>
            <a:r>
              <a:rPr kumimoji="0" lang="en-US" sz="1800" b="1" i="0" u="none" strike="noStrike" kern="1200" cap="none" spc="0" normalizeH="0" baseline="0" noProof="0">
                <a:ln>
                  <a:noFill/>
                </a:ln>
                <a:solidFill>
                  <a:prstClr val="white"/>
                </a:solidFill>
                <a:effectLst/>
                <a:uLnTx/>
                <a:uFillTx/>
                <a:latin typeface="Calibri" panose="020F0502020204030204" pitchFamily="34" charset="0"/>
                <a:ea typeface="+mn-ea"/>
                <a:cs typeface="+mn-cs"/>
                <a:sym typeface="Arial"/>
              </a:rPr>
              <a:t> review (2024-25)</a:t>
            </a:r>
          </a:p>
        </p:txBody>
      </p:sp>
      <p:sp>
        <p:nvSpPr>
          <p:cNvPr id="6" name="Rectangle 5">
            <a:extLst>
              <a:ext uri="{FF2B5EF4-FFF2-40B4-BE49-F238E27FC236}">
                <a16:creationId xmlns:a16="http://schemas.microsoft.com/office/drawing/2014/main" id="{43B5CCCD-0EF3-9899-DA6F-045805A4F859}"/>
              </a:ext>
            </a:extLst>
          </p:cNvPr>
          <p:cNvSpPr/>
          <p:nvPr>
            <p:custDataLst>
              <p:tags r:id="rId8"/>
            </p:custDataLst>
          </p:nvPr>
        </p:nvSpPr>
        <p:spPr>
          <a:xfrm>
            <a:off x="8973687" y="2779572"/>
            <a:ext cx="2664000" cy="3715048"/>
          </a:xfrm>
          <a:prstGeom prst="rect">
            <a:avLst/>
          </a:prstGeom>
          <a:no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R="0" lvl="0" algn="l" defTabSz="914400" rtl="0" eaLnBrk="1" fontAlgn="auto" latinLnBrk="0" hangingPunct="1">
              <a:lnSpc>
                <a:spcPct val="100000"/>
              </a:lnSpc>
              <a:spcBef>
                <a:spcPts val="0"/>
              </a:spcBef>
              <a:spcAft>
                <a:spcPts val="0"/>
              </a:spcAft>
              <a:buClr>
                <a:srgbClr val="000000"/>
              </a:buClr>
              <a:buSzTx/>
              <a:tabLst/>
              <a:defRPr/>
            </a:pPr>
            <a:r>
              <a:rPr kumimoji="0" lang="en-US" sz="1600" b="0" i="0" u="none" strike="noStrike" kern="1200" cap="none" spc="0" normalizeH="0" baseline="0" noProof="0">
                <a:ln>
                  <a:noFill/>
                </a:ln>
                <a:solidFill>
                  <a:srgbClr val="44546A"/>
                </a:solidFill>
                <a:effectLst/>
                <a:uLnTx/>
                <a:uFillTx/>
                <a:latin typeface="Calibri" panose="020F0502020204030204"/>
                <a:ea typeface="+mn-ea"/>
                <a:cs typeface="Arial"/>
                <a:sym typeface="Arial"/>
              </a:rPr>
              <a:t>Underway summer 2024 to 2025</a:t>
            </a:r>
            <a:endParaRPr lang="en-US" sz="1600" b="0" i="0" u="none" strike="noStrike" kern="1200" cap="none" spc="0" normalizeH="0" baseline="0" noProof="0">
              <a:ln>
                <a:noFill/>
              </a:ln>
              <a:solidFill>
                <a:srgbClr val="44546A"/>
              </a:solidFill>
              <a:effectLst/>
              <a:uLnTx/>
              <a:uFillTx/>
              <a:latin typeface="Calibri" panose="020F0502020204030204"/>
              <a:ea typeface="Calibri"/>
              <a:cs typeface="Arial"/>
            </a:endParaRPr>
          </a:p>
          <a:p>
            <a:pPr marL="285750" marR="0" lvl="0" indent="-285750" algn="l" defTabSz="914400">
              <a:lnSpc>
                <a:spcPct val="100000"/>
              </a:lnSpc>
              <a:spcBef>
                <a:spcPts val="0"/>
              </a:spcBef>
              <a:spcAft>
                <a:spcPts val="0"/>
              </a:spcAft>
              <a:buClr>
                <a:srgbClr val="000000"/>
              </a:buClr>
              <a:buSzTx/>
              <a:buFont typeface="Wingdings" panose="020B0604020202020204" pitchFamily="34" charset="0"/>
              <a:buChar char="q"/>
              <a:tabLst/>
              <a:defRPr/>
            </a:pPr>
            <a:endParaRPr lang="en-US" sz="1600" b="0" i="0" u="none" strike="noStrike" kern="1200" cap="none" spc="0" normalizeH="0" baseline="0" noProof="0">
              <a:ln>
                <a:noFill/>
              </a:ln>
              <a:solidFill>
                <a:srgbClr val="44546A"/>
              </a:solidFill>
              <a:effectLst/>
              <a:uLnTx/>
              <a:uFillTx/>
              <a:latin typeface="Calibri" panose="020F0502020204030204"/>
              <a:ea typeface="Calibri"/>
              <a:cs typeface="Arial"/>
            </a:endParaRPr>
          </a:p>
          <a:p>
            <a:pPr marR="0" lvl="0" algn="l" defTabSz="914400" rtl="0" eaLnBrk="1" fontAlgn="auto" latinLnBrk="0" hangingPunct="1">
              <a:lnSpc>
                <a:spcPct val="100000"/>
              </a:lnSpc>
              <a:spcBef>
                <a:spcPts val="0"/>
              </a:spcBef>
              <a:spcAft>
                <a:spcPts val="0"/>
              </a:spcAft>
              <a:buClr>
                <a:srgbClr val="000000"/>
              </a:buClr>
              <a:buSzTx/>
              <a:tabLst/>
              <a:defRPr/>
            </a:pPr>
            <a:endParaRPr lang="en-US" sz="1600" b="0" i="0" u="none" strike="noStrike" kern="1200" cap="none" spc="0" normalizeH="0" baseline="0" noProof="0">
              <a:ln>
                <a:noFill/>
              </a:ln>
              <a:solidFill>
                <a:srgbClr val="44546A"/>
              </a:solidFill>
              <a:effectLst/>
              <a:uLnTx/>
              <a:uFillTx/>
              <a:latin typeface="Calibri" panose="020F0502020204030204"/>
              <a:ea typeface="Calibri"/>
              <a:cs typeface="Arial"/>
            </a:endParaRPr>
          </a:p>
          <a:p>
            <a:pPr marL="285750" indent="-285750">
              <a:buClr>
                <a:srgbClr val="000000"/>
              </a:buClr>
              <a:buFont typeface="Wingdings"/>
              <a:buChar char="q"/>
              <a:defRPr/>
            </a:pPr>
            <a:r>
              <a:rPr lang="en-US" sz="1600">
                <a:solidFill>
                  <a:srgbClr val="44546A"/>
                </a:solidFill>
                <a:latin typeface="Calibri" panose="020F0502020204030204"/>
                <a:ea typeface="Calibri"/>
                <a:cs typeface="Arial"/>
              </a:rPr>
              <a:t>Support effective implementation</a:t>
            </a:r>
          </a:p>
          <a:p>
            <a:pPr marL="285750" indent="-285750">
              <a:buClr>
                <a:srgbClr val="000000"/>
              </a:buClr>
              <a:buFont typeface="Wingdings"/>
              <a:buChar char="q"/>
              <a:defRPr/>
            </a:pPr>
            <a:r>
              <a:rPr lang="en-US" sz="1600">
                <a:solidFill>
                  <a:srgbClr val="44546A"/>
                </a:solidFill>
                <a:latin typeface="Calibri" panose="020F0502020204030204"/>
                <a:ea typeface="Calibri"/>
                <a:cs typeface="Arial"/>
              </a:rPr>
              <a:t>Strengthen client protections</a:t>
            </a:r>
            <a:endParaRPr lang="en-US" sz="1600" b="0" i="0" u="none" strike="noStrike" kern="1200" cap="none" spc="0" normalizeH="0" baseline="0" noProof="0">
              <a:ln>
                <a:noFill/>
              </a:ln>
              <a:solidFill>
                <a:srgbClr val="44546A"/>
              </a:solidFill>
              <a:effectLst/>
              <a:uLnTx/>
              <a:uFillTx/>
              <a:latin typeface="Calibri" panose="020F0502020204030204"/>
              <a:ea typeface="Calibri"/>
              <a:cs typeface="Arial"/>
            </a:endParaRPr>
          </a:p>
          <a:p>
            <a:pPr marL="285750" indent="-285750">
              <a:buClr>
                <a:srgbClr val="000000"/>
              </a:buClr>
              <a:buFont typeface="Wingdings"/>
              <a:buChar char="q"/>
              <a:defRPr/>
            </a:pPr>
            <a:r>
              <a:rPr lang="en-US" sz="1600">
                <a:solidFill>
                  <a:srgbClr val="44546A"/>
                </a:solidFill>
                <a:latin typeface="Calibri" panose="020F0502020204030204"/>
                <a:ea typeface="Calibri"/>
                <a:cs typeface="Arial"/>
              </a:rPr>
              <a:t>Enhance assessment of impacts</a:t>
            </a:r>
            <a:endParaRPr lang="en-US" sz="1600" b="0" i="0" u="none" strike="noStrike" kern="1200" cap="none" spc="0" normalizeH="0" baseline="0" noProof="0">
              <a:ln>
                <a:noFill/>
              </a:ln>
              <a:solidFill>
                <a:srgbClr val="44546A"/>
              </a:solidFill>
              <a:effectLst/>
              <a:uLnTx/>
              <a:uFillTx/>
              <a:latin typeface="Calibri" panose="020F0502020204030204"/>
              <a:ea typeface="Calibri"/>
              <a:cs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0"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0" marR="0" lvl="0" indent="0" defTabSz="914400" rtl="0" eaLnBrk="1" fontAlgn="auto" latinLnBrk="0" hangingPunct="1">
              <a:lnSpc>
                <a:spcPct val="100000"/>
              </a:lnSpc>
              <a:spcBef>
                <a:spcPts val="0"/>
              </a:spcBef>
              <a:spcAft>
                <a:spcPts val="0"/>
              </a:spcAft>
              <a:buClr>
                <a:srgbClr val="000000"/>
              </a:buClr>
              <a:buSzTx/>
              <a:buFont typeface="Arial"/>
              <a:buNone/>
              <a:tabLst/>
              <a:defRPr/>
            </a:pPr>
            <a:endParaRPr lang="en-US" sz="1600" i="0" u="none" strike="noStrike" kern="1200" cap="none" spc="0" normalizeH="0" baseline="0" noProof="0">
              <a:ln>
                <a:noFill/>
              </a:ln>
              <a:solidFill>
                <a:srgbClr val="44546A"/>
              </a:solidFill>
              <a:effectLst/>
              <a:uLnTx/>
              <a:uFillTx/>
              <a:latin typeface="Calibri" panose="020F0502020204030204"/>
              <a:ea typeface="Calibri"/>
              <a:cs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1600" b="1" i="0" u="none" strike="noStrike" kern="1200" cap="none" spc="0" normalizeH="0" baseline="0" noProof="0">
              <a:ln>
                <a:noFill/>
              </a:ln>
              <a:solidFill>
                <a:srgbClr val="44546A"/>
              </a:solidFill>
              <a:effectLst/>
              <a:uLnTx/>
              <a:uFillTx/>
              <a:latin typeface="Calibri" panose="020F0502020204030204"/>
              <a:ea typeface="Calibri"/>
              <a:cs typeface="Arial"/>
            </a:endParaRPr>
          </a:p>
          <a:p>
            <a:pPr marL="0" marR="0" lvl="0" indent="0" algn="ctr" defTabSz="914400" rtl="0" eaLnBrk="1" fontAlgn="auto" latinLnBrk="0" hangingPunct="1">
              <a:lnSpc>
                <a:spcPct val="100000"/>
              </a:lnSpc>
              <a:spcBef>
                <a:spcPts val="0"/>
              </a:spcBef>
              <a:spcAft>
                <a:spcPts val="0"/>
              </a:spcAft>
              <a:buClr>
                <a:srgbClr val="000000"/>
              </a:buClr>
              <a:buSzTx/>
              <a:buFontTx/>
              <a:buNone/>
              <a:tabLst/>
              <a:defRPr/>
            </a:pPr>
            <a:endParaRPr lang="en-US" sz="1600" b="1" i="0" u="none" strike="noStrike" kern="1200" cap="none" spc="0" normalizeH="0" baseline="0" noProof="0">
              <a:ln>
                <a:noFill/>
              </a:ln>
              <a:solidFill>
                <a:srgbClr val="44546A"/>
              </a:solidFill>
              <a:effectLst/>
              <a:uLnTx/>
              <a:uFillTx/>
              <a:latin typeface="Calibri" panose="020F0502020204030204"/>
              <a:ea typeface="Calibri"/>
              <a:cs typeface="Arial"/>
            </a:endParaRPr>
          </a:p>
        </p:txBody>
      </p:sp>
    </p:spTree>
    <p:extLst>
      <p:ext uri="{BB962C8B-B14F-4D97-AF65-F5344CB8AC3E}">
        <p14:creationId xmlns:p14="http://schemas.microsoft.com/office/powerpoint/2010/main" val="12778572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custDataLst>
              <p:tags r:id="rId1"/>
            </p:custDataLst>
          </p:nvPr>
        </p:nvSpPr>
        <p:spPr/>
        <p:txBody>
          <a:bodyPr/>
          <a:lstStyle/>
          <a:p>
            <a:r>
              <a:rPr lang="fr-FR"/>
              <a:t>Résultats escomptés du quatrième examen</a:t>
            </a:r>
            <a:endParaRPr lang="fr-CA"/>
          </a:p>
        </p:txBody>
      </p:sp>
      <p:sp>
        <p:nvSpPr>
          <p:cNvPr id="7" name="Content Placeholder 6"/>
          <p:cNvSpPr>
            <a:spLocks noGrp="1"/>
          </p:cNvSpPr>
          <p:nvPr>
            <p:ph idx="10"/>
            <p:custDataLst>
              <p:tags r:id="rId2"/>
            </p:custDataLst>
          </p:nvPr>
        </p:nvSpPr>
        <p:spPr/>
        <p:txBody>
          <a:bodyPr vert="horz" lIns="0" tIns="0" rIns="0" bIns="0" rtlCol="0" anchor="t">
            <a:normAutofit/>
          </a:bodyPr>
          <a:lstStyle/>
          <a:p>
            <a:r>
              <a:rPr lang="fr-CA">
                <a:latin typeface="Calibri"/>
                <a:ea typeface="Calibri"/>
                <a:cs typeface="Calibri"/>
              </a:rPr>
              <a:t>La mise en œuvre des mises à jour proposées peut avoir pour effet ce qui suit :</a:t>
            </a:r>
          </a:p>
          <a:p>
            <a:pPr marL="342900" indent="-342900">
              <a:buFont typeface="Arial" panose="020B0604020202020204" pitchFamily="34" charset="0"/>
              <a:buChar char="•"/>
            </a:pPr>
            <a:r>
              <a:rPr lang="fr-CA">
                <a:latin typeface="Calibri"/>
                <a:ea typeface="Calibri"/>
                <a:cs typeface="Calibri"/>
              </a:rPr>
              <a:t>Renforcer la protection des clients et des institutions fédérales;</a:t>
            </a:r>
          </a:p>
          <a:p>
            <a:pPr marL="342900" indent="-342900">
              <a:buFont typeface="Arial" panose="020B0604020202020204" pitchFamily="34" charset="0"/>
              <a:buChar char="•"/>
            </a:pPr>
            <a:r>
              <a:rPr lang="fr-CA">
                <a:latin typeface="Calibri"/>
                <a:ea typeface="Calibri"/>
                <a:cs typeface="Calibri"/>
              </a:rPr>
              <a:t>Renforcer la conformité des ministères avec la directive;</a:t>
            </a:r>
          </a:p>
          <a:p>
            <a:pPr marL="342900" indent="-342900">
              <a:buFont typeface="Arial" panose="020B0604020202020204" pitchFamily="34" charset="0"/>
              <a:buChar char="•"/>
            </a:pPr>
            <a:r>
              <a:rPr lang="fr-CA">
                <a:latin typeface="Calibri"/>
                <a:ea typeface="Calibri"/>
                <a:cs typeface="Calibri"/>
              </a:rPr>
              <a:t>Renforcer les engagements en matière de transparence et de responsabilité;</a:t>
            </a:r>
          </a:p>
          <a:p>
            <a:pPr marL="342900" indent="-342900">
              <a:buFont typeface="Arial" panose="020B0604020202020204" pitchFamily="34" charset="0"/>
              <a:buChar char="•"/>
            </a:pPr>
            <a:r>
              <a:rPr lang="fr-CA">
                <a:latin typeface="Calibri"/>
                <a:ea typeface="Calibri"/>
                <a:cs typeface="Calibri"/>
              </a:rPr>
              <a:t>Clarifier et améliorer la compréhension des exigences et des questions relatives à l’EIA afin de s’aligner sur l’intention et l’interprétation dans la pratique;</a:t>
            </a:r>
          </a:p>
          <a:p>
            <a:pPr marL="342900" indent="-342900">
              <a:buFont typeface="Arial" panose="020B0604020202020204" pitchFamily="34" charset="0"/>
              <a:buChar char="•"/>
            </a:pPr>
            <a:r>
              <a:rPr lang="fr-CA">
                <a:latin typeface="Calibri"/>
                <a:ea typeface="Calibri"/>
                <a:cs typeface="Calibri"/>
              </a:rPr>
              <a:t>Réduire les redondances et le désalignement dans l’ensemble des politiques du SCT.</a:t>
            </a:r>
          </a:p>
          <a:p>
            <a:pPr marL="342900" indent="-342900">
              <a:buFont typeface="Arial" panose="020B0604020202020204" pitchFamily="34" charset="0"/>
              <a:buChar char="•"/>
            </a:pPr>
            <a:endParaRPr lang="en-US">
              <a:latin typeface="Calibri"/>
              <a:ea typeface="Calibri"/>
              <a:cs typeface="Calibri"/>
            </a:endParaRPr>
          </a:p>
        </p:txBody>
      </p:sp>
      <p:sp>
        <p:nvSpPr>
          <p:cNvPr id="2" name="Slide Number Placeholder 1"/>
          <p:cNvSpPr>
            <a:spLocks noGrp="1"/>
          </p:cNvSpPr>
          <p:nvPr>
            <p:ph type="sldNum" sz="quarter" idx="12"/>
            <p:custDataLst>
              <p:tags r:id="rId3"/>
            </p:custDataLst>
          </p:nvPr>
        </p:nvSpPr>
        <p:spPr/>
        <p:txBody>
          <a:bodyPr/>
          <a:lstStyle/>
          <a:p>
            <a:fld id="{32D4B517-E49B-41B6-9DBC-23634E0F1CDC}" type="slidenum">
              <a:rPr lang="en-CA" smtClean="0"/>
              <a:pPr/>
              <a:t>8</a:t>
            </a:fld>
            <a:endParaRPr lang="en-CA"/>
          </a:p>
        </p:txBody>
      </p:sp>
    </p:spTree>
    <p:extLst>
      <p:ext uri="{BB962C8B-B14F-4D97-AF65-F5344CB8AC3E}">
        <p14:creationId xmlns:p14="http://schemas.microsoft.com/office/powerpoint/2010/main" val="2456037597"/>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CA">
                <a:latin typeface="Calibri"/>
                <a:ea typeface="Calibri"/>
                <a:cs typeface="Calibri"/>
              </a:rPr>
              <a:t>Overview of key themes and issues</a:t>
            </a:r>
            <a:endParaRPr lang="en-CA">
              <a:ea typeface="Calibri"/>
              <a:cs typeface="Calibri"/>
            </a:endParaRPr>
          </a:p>
        </p:txBody>
      </p:sp>
      <p:sp>
        <p:nvSpPr>
          <p:cNvPr id="5" name="Content Placeholder 4">
            <a:extLst>
              <a:ext uri="{FF2B5EF4-FFF2-40B4-BE49-F238E27FC236}">
                <a16:creationId xmlns:a16="http://schemas.microsoft.com/office/drawing/2014/main" id="{01F339B3-7BB1-4B6C-38C1-32985D49DC64}"/>
              </a:ext>
            </a:extLst>
          </p:cNvPr>
          <p:cNvSpPr>
            <a:spLocks noGrp="1"/>
          </p:cNvSpPr>
          <p:nvPr>
            <p:ph idx="10"/>
          </p:nvPr>
        </p:nvSpPr>
        <p:spPr>
          <a:xfrm>
            <a:off x="1042911" y="1121132"/>
            <a:ext cx="10095440" cy="887833"/>
          </a:xfrm>
        </p:spPr>
        <p:txBody>
          <a:bodyPr vert="horz" lIns="0" tIns="0" rIns="0" bIns="0" rtlCol="0" anchor="t">
            <a:normAutofit/>
          </a:bodyPr>
          <a:lstStyle/>
          <a:p>
            <a:r>
              <a:rPr lang="en-US">
                <a:latin typeface="Calibri"/>
                <a:cs typeface="Calibri"/>
              </a:rPr>
              <a:t>Three themes with 7 topics have been identified to address in the 4th review. Each theme has a goal and recommendations to achieve it.</a:t>
            </a:r>
            <a:endParaRPr lang="en-US"/>
          </a:p>
          <a:p>
            <a:endParaRPr lang="en-US">
              <a:cs typeface="Calibri"/>
            </a:endParaRPr>
          </a:p>
        </p:txBody>
      </p:sp>
      <p:graphicFrame>
        <p:nvGraphicFramePr>
          <p:cNvPr id="3" name="Table 2">
            <a:extLst>
              <a:ext uri="{FF2B5EF4-FFF2-40B4-BE49-F238E27FC236}">
                <a16:creationId xmlns:a16="http://schemas.microsoft.com/office/drawing/2014/main" id="{B07859E9-1469-4970-99FF-343DD0BACE6F}"/>
              </a:ext>
            </a:extLst>
          </p:cNvPr>
          <p:cNvGraphicFramePr>
            <a:graphicFrameLocks noGrp="1"/>
          </p:cNvGraphicFramePr>
          <p:nvPr>
            <p:extLst>
              <p:ext uri="{D42A27DB-BD31-4B8C-83A1-F6EECF244321}">
                <p14:modId xmlns:p14="http://schemas.microsoft.com/office/powerpoint/2010/main" val="972593859"/>
              </p:ext>
            </p:extLst>
          </p:nvPr>
        </p:nvGraphicFramePr>
        <p:xfrm>
          <a:off x="1012265" y="2008965"/>
          <a:ext cx="10250994" cy="2683443"/>
        </p:xfrm>
        <a:graphic>
          <a:graphicData uri="http://schemas.openxmlformats.org/drawingml/2006/table">
            <a:tbl>
              <a:tblPr firstRow="1" bandRow="1">
                <a:tableStyleId>{5C22544A-7EE6-4342-B048-85BDC9FD1C3A}</a:tableStyleId>
              </a:tblPr>
              <a:tblGrid>
                <a:gridCol w="3680593">
                  <a:extLst>
                    <a:ext uri="{9D8B030D-6E8A-4147-A177-3AD203B41FA5}">
                      <a16:colId xmlns:a16="http://schemas.microsoft.com/office/drawing/2014/main" val="3768624674"/>
                    </a:ext>
                  </a:extLst>
                </a:gridCol>
                <a:gridCol w="3504141">
                  <a:extLst>
                    <a:ext uri="{9D8B030D-6E8A-4147-A177-3AD203B41FA5}">
                      <a16:colId xmlns:a16="http://schemas.microsoft.com/office/drawing/2014/main" val="1439253894"/>
                    </a:ext>
                  </a:extLst>
                </a:gridCol>
                <a:gridCol w="3066260">
                  <a:extLst>
                    <a:ext uri="{9D8B030D-6E8A-4147-A177-3AD203B41FA5}">
                      <a16:colId xmlns:a16="http://schemas.microsoft.com/office/drawing/2014/main" val="1896710534"/>
                    </a:ext>
                  </a:extLst>
                </a:gridCol>
              </a:tblGrid>
              <a:tr h="671763">
                <a:tc>
                  <a:txBody>
                    <a:bodyPr/>
                    <a:lstStyle/>
                    <a:p>
                      <a:pPr algn="ctr"/>
                      <a:r>
                        <a:rPr lang="en-US"/>
                        <a:t>Support effective implementation</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ctr"/>
                      <a:r>
                        <a:rPr lang="en-US"/>
                        <a:t>Strengthen client protections</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ctr"/>
                      <a:r>
                        <a:rPr lang="en-US"/>
                        <a:t>Enhance assessment of impacts</a:t>
                      </a: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1609189110"/>
                  </a:ext>
                </a:extLst>
              </a:tr>
              <a:tr h="1655645">
                <a:tc>
                  <a:txBody>
                    <a:bodyPr/>
                    <a:lstStyle/>
                    <a:p>
                      <a:pPr marL="285750" indent="-285750">
                        <a:buClr>
                          <a:srgbClr val="000000"/>
                        </a:buClr>
                        <a:buFont typeface="Arial,Sans-Serif"/>
                        <a:buChar char="•"/>
                      </a:pPr>
                      <a:r>
                        <a:rPr lang="en-US" sz="1800" b="0" i="0" u="none" strike="noStrike" noProof="0">
                          <a:solidFill>
                            <a:srgbClr val="000000"/>
                          </a:solidFill>
                          <a:latin typeface="Aptos"/>
                        </a:rPr>
                        <a:t>Monitor policy implementation</a:t>
                      </a:r>
                    </a:p>
                    <a:p>
                      <a:pPr marL="285750" lvl="0" indent="-285750">
                        <a:buClr>
                          <a:srgbClr val="000000"/>
                        </a:buClr>
                        <a:buFont typeface="Arial,Sans-Serif"/>
                        <a:buChar char="•"/>
                      </a:pPr>
                      <a:r>
                        <a:rPr lang="en-US" sz="1800" b="0" i="0" u="none" strike="noStrike" noProof="0">
                          <a:solidFill>
                            <a:srgbClr val="000000"/>
                          </a:solidFill>
                          <a:latin typeface="Aptos"/>
                        </a:rPr>
                        <a:t>Reduce the number of organizations excluded from directive</a:t>
                      </a:r>
                    </a:p>
                    <a:p>
                      <a:pPr marL="285750" lvl="0" indent="-285750">
                        <a:buClr>
                          <a:srgbClr val="000000"/>
                        </a:buClr>
                        <a:buFont typeface="Arial,Sans-Serif"/>
                        <a:buChar char="•"/>
                      </a:pPr>
                      <a:r>
                        <a:rPr lang="en-US" sz="1800" b="0" i="0" u="none" strike="noStrike" noProof="0">
                          <a:solidFill>
                            <a:srgbClr val="000000"/>
                          </a:solidFill>
                          <a:latin typeface="Aptos"/>
                        </a:rPr>
                        <a:t>Adopt internationally recognized definition of AI</a:t>
                      </a:r>
                    </a:p>
                  </a:txBody>
                  <a:tcPr>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marL="285750" indent="-285750">
                        <a:buClr>
                          <a:srgbClr val="000000"/>
                        </a:buClr>
                        <a:buFont typeface="Arial,Sans-Serif"/>
                        <a:buChar char="•"/>
                      </a:pPr>
                      <a:r>
                        <a:rPr lang="en-US" sz="1800" b="0" i="0" u="none" strike="noStrike" noProof="0">
                          <a:solidFill>
                            <a:srgbClr val="000000"/>
                          </a:solidFill>
                          <a:latin typeface="Aptos"/>
                        </a:rPr>
                        <a:t>Clarify obligations and enhance impact assessment of human rights </a:t>
                      </a:r>
                    </a:p>
                    <a:p>
                      <a:pPr marL="285750" lvl="0" indent="-285750">
                        <a:buClr>
                          <a:srgbClr val="000000"/>
                        </a:buClr>
                        <a:buFont typeface="Arial,Sans-Serif"/>
                        <a:buChar char="•"/>
                      </a:pPr>
                      <a:r>
                        <a:rPr lang="en-US" sz="1800" b="0" i="0" u="none" strike="noStrike" noProof="0">
                          <a:solidFill>
                            <a:srgbClr val="000000"/>
                          </a:solidFill>
                          <a:latin typeface="Aptos"/>
                        </a:rPr>
                        <a:t>Strengthen protections and assessment of impacts for persons with disabilities</a:t>
                      </a:r>
                    </a:p>
                    <a:p>
                      <a:pPr marL="285750" lvl="0" indent="-285750">
                        <a:buClr>
                          <a:srgbClr val="000000"/>
                        </a:buClr>
                        <a:buFont typeface="Arial,Sans-Serif"/>
                        <a:buChar char="•"/>
                      </a:pPr>
                      <a:r>
                        <a:rPr lang="en-US" sz="1800" b="0" i="0" u="none" strike="noStrike" noProof="0">
                          <a:solidFill>
                            <a:srgbClr val="000000"/>
                          </a:solidFill>
                          <a:latin typeface="Aptos"/>
                        </a:rPr>
                        <a:t>Identify banned uses</a:t>
                      </a:r>
                      <a:endParaRPr lang="en-US"/>
                    </a:p>
                  </a:txBody>
                  <a:tcPr>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marL="285750" indent="-285750">
                        <a:buFont typeface="Arial"/>
                        <a:buChar char="•"/>
                      </a:pPr>
                      <a:r>
                        <a:rPr lang="en-US" sz="1800" b="0" i="0" u="none" strike="noStrike" noProof="0">
                          <a:solidFill>
                            <a:srgbClr val="000000"/>
                          </a:solidFill>
                          <a:latin typeface="Aptos"/>
                        </a:rPr>
                        <a:t>Clarify and enhance the AIA </a:t>
                      </a:r>
                    </a:p>
                  </a:txBody>
                  <a:tcP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1384299511"/>
                  </a:ext>
                </a:extLst>
              </a:tr>
            </a:tbl>
          </a:graphicData>
        </a:graphic>
      </p:graphicFrame>
      <p:sp>
        <p:nvSpPr>
          <p:cNvPr id="7" name="TextBox 6">
            <a:extLst>
              <a:ext uri="{FF2B5EF4-FFF2-40B4-BE49-F238E27FC236}">
                <a16:creationId xmlns:a16="http://schemas.microsoft.com/office/drawing/2014/main" id="{F2B5934F-7354-5F34-28AF-E039A7E45912}"/>
              </a:ext>
            </a:extLst>
          </p:cNvPr>
          <p:cNvSpPr txBox="1"/>
          <p:nvPr/>
        </p:nvSpPr>
        <p:spPr>
          <a:xfrm>
            <a:off x="1042910" y="5136058"/>
            <a:ext cx="10095439" cy="1107996"/>
          </a:xfrm>
          <a:prstGeom prst="rect">
            <a:avLst/>
          </a:prstGeom>
          <a:noFill/>
          <a:ln>
            <a:noFill/>
          </a:ln>
        </p:spPr>
        <p:txBody>
          <a:bodyPr wrap="square" lIns="91440" tIns="45720" rIns="91440" bIns="45720" anchor="t">
            <a:spAutoFit/>
          </a:bodyPr>
          <a:lstStyle/>
          <a:p>
            <a:r>
              <a:rPr lang="en-US" sz="2200">
                <a:solidFill>
                  <a:srgbClr val="004D71"/>
                </a:solidFill>
                <a:latin typeface="Calibri"/>
                <a:cs typeface="Calibri"/>
              </a:rPr>
              <a:t>In addition to the changes across 3 themes, additional changes are proposed to improve clarity, reduce redundancies and align with other policy instruments. All proposed changes to the Directive and AIA are available on our </a:t>
            </a:r>
            <a:r>
              <a:rPr lang="en-US" sz="2200">
                <a:solidFill>
                  <a:srgbClr val="004D71"/>
                </a:solidFill>
                <a:latin typeface="Calibri"/>
                <a:cs typeface="Calibri"/>
                <a:hlinkClick r:id="rId2"/>
              </a:rPr>
              <a:t>GCwiki page</a:t>
            </a:r>
            <a:endParaRPr lang="en-US" sz="2000">
              <a:solidFill>
                <a:srgbClr val="004D71"/>
              </a:solidFill>
              <a:latin typeface="Calibri"/>
              <a:cs typeface="Calibri"/>
            </a:endParaRPr>
          </a:p>
        </p:txBody>
      </p:sp>
      <p:sp>
        <p:nvSpPr>
          <p:cNvPr id="2" name="Slide Number Placeholder 1"/>
          <p:cNvSpPr>
            <a:spLocks noGrp="1"/>
          </p:cNvSpPr>
          <p:nvPr>
            <p:ph type="sldNum" sz="quarter" idx="12"/>
          </p:nvPr>
        </p:nvSpPr>
        <p:spPr/>
        <p:txBody>
          <a:bodyPr/>
          <a:lstStyle/>
          <a:p>
            <a:fld id="{32D4B517-E49B-41B6-9DBC-23634E0F1CDC}" type="slidenum">
              <a:rPr lang="en-CA" smtClean="0"/>
              <a:pPr/>
              <a:t>9</a:t>
            </a:fld>
            <a:endParaRPr lang="en-CA"/>
          </a:p>
        </p:txBody>
      </p:sp>
    </p:spTree>
    <p:extLst>
      <p:ext uri="{BB962C8B-B14F-4D97-AF65-F5344CB8AC3E}">
        <p14:creationId xmlns:p14="http://schemas.microsoft.com/office/powerpoint/2010/main" val="917719354"/>
      </p:ext>
    </p:extLst>
  </p:cSld>
  <p:clrMapOvr>
    <a:masterClrMapping/>
  </p:clrMapOvr>
  <p:transition spd="slow">
    <p:push dir="u"/>
  </p:transition>
</p:sld>
</file>

<file path=ppt/tags/tag1.xml><?xml version="1.0" encoding="utf-8"?>
<p:tagLst xmlns:a="http://schemas.openxmlformats.org/drawingml/2006/main" xmlns:r="http://schemas.openxmlformats.org/officeDocument/2006/relationships" xmlns:p="http://schemas.openxmlformats.org/presentationml/2006/main">
  <p:tag name="NUM" val="2"/>
</p:tagLst>
</file>

<file path=ppt/tags/tag10.xml><?xml version="1.0" encoding="utf-8"?>
<p:tagLst xmlns:a="http://schemas.openxmlformats.org/drawingml/2006/main" xmlns:r="http://schemas.openxmlformats.org/officeDocument/2006/relationships" xmlns:p="http://schemas.openxmlformats.org/presentationml/2006/main">
  <p:tag name="ENGAGECOLOR" val="{&quot;OutlineColor&quot;:{&quot;ColorIndex&quot;:1,&quot;ColorModifier&quot;:0,&quot;BrightnessModifier&quot;:0}}"/>
</p:tagLst>
</file>

<file path=ppt/tags/tag11.xml><?xml version="1.0" encoding="utf-8"?>
<p:tagLst xmlns:a="http://schemas.openxmlformats.org/drawingml/2006/main" xmlns:r="http://schemas.openxmlformats.org/officeDocument/2006/relationships" xmlns:p="http://schemas.openxmlformats.org/presentationml/2006/main">
  <p:tag name="ENGAGECOLOR" val="{&quot;FillColor&quot;:{&quot;ColorIndex&quot;:1,&quot;ColorModifier&quot;:0,&quot;BrightnessModifier&quot;:0},&quot;OutlineColor&quot;:{&quot;ColorIndex&quot;:1,&quot;ColorModifier&quot;:0,&quot;BrightnessModifier&quot;:0}}"/>
</p:tagLst>
</file>

<file path=ppt/tags/tag12.xml><?xml version="1.0" encoding="utf-8"?>
<p:tagLst xmlns:a="http://schemas.openxmlformats.org/drawingml/2006/main" xmlns:r="http://schemas.openxmlformats.org/officeDocument/2006/relationships" xmlns:p="http://schemas.openxmlformats.org/presentationml/2006/main">
  <p:tag name="ENGAGECOLOR" val="{&quot;OutlineColor&quot;:{&quot;ColorIndex&quot;:1,&quot;ColorModifier&quot;:0,&quot;BrightnessModifier&quot;:0}}"/>
</p:tagLst>
</file>

<file path=ppt/tags/tag13.xml><?xml version="1.0" encoding="utf-8"?>
<p:tagLst xmlns:a="http://schemas.openxmlformats.org/drawingml/2006/main" xmlns:r="http://schemas.openxmlformats.org/officeDocument/2006/relationships" xmlns:p="http://schemas.openxmlformats.org/presentationml/2006/main">
  <p:tag name="NUM" val="1"/>
</p:tagLst>
</file>

<file path=ppt/tags/tag14.xml><?xml version="1.0" encoding="utf-8"?>
<p:tagLst xmlns:a="http://schemas.openxmlformats.org/drawingml/2006/main" xmlns:r="http://schemas.openxmlformats.org/officeDocument/2006/relationships" xmlns:p="http://schemas.openxmlformats.org/presentationml/2006/main">
  <p:tag name="NUM" val="2"/>
</p:tagLst>
</file>

<file path=ppt/tags/tag15.xml><?xml version="1.0" encoding="utf-8"?>
<p:tagLst xmlns:a="http://schemas.openxmlformats.org/drawingml/2006/main" xmlns:r="http://schemas.openxmlformats.org/officeDocument/2006/relationships" xmlns:p="http://schemas.openxmlformats.org/presentationml/2006/main">
  <p:tag name="NUM" val="3"/>
</p:tagLst>
</file>

<file path=ppt/tags/tag16.xml><?xml version="1.0" encoding="utf-8"?>
<p:tagLst xmlns:a="http://schemas.openxmlformats.org/drawingml/2006/main" xmlns:r="http://schemas.openxmlformats.org/officeDocument/2006/relationships" xmlns:p="http://schemas.openxmlformats.org/presentationml/2006/main">
  <p:tag name="NUM" val="1"/>
</p:tagLst>
</file>

<file path=ppt/tags/tag17.xml><?xml version="1.0" encoding="utf-8"?>
<p:tagLst xmlns:a="http://schemas.openxmlformats.org/drawingml/2006/main" xmlns:r="http://schemas.openxmlformats.org/officeDocument/2006/relationships" xmlns:p="http://schemas.openxmlformats.org/presentationml/2006/main">
  <p:tag name="NUM" val="4"/>
</p:tagLst>
</file>

<file path=ppt/tags/tag18.xml><?xml version="1.0" encoding="utf-8"?>
<p:tagLst xmlns:a="http://schemas.openxmlformats.org/drawingml/2006/main" xmlns:r="http://schemas.openxmlformats.org/officeDocument/2006/relationships" xmlns:p="http://schemas.openxmlformats.org/presentationml/2006/main">
  <p:tag name="NUM" val="1"/>
</p:tagLst>
</file>

<file path=ppt/tags/tag19.xml><?xml version="1.0" encoding="utf-8"?>
<p:tagLst xmlns:a="http://schemas.openxmlformats.org/drawingml/2006/main" xmlns:r="http://schemas.openxmlformats.org/officeDocument/2006/relationships" xmlns:p="http://schemas.openxmlformats.org/presentationml/2006/main">
  <p:tag name="NUM" val="2"/>
</p:tagLst>
</file>

<file path=ppt/tags/tag2.xml><?xml version="1.0" encoding="utf-8"?>
<p:tagLst xmlns:a="http://schemas.openxmlformats.org/drawingml/2006/main" xmlns:r="http://schemas.openxmlformats.org/officeDocument/2006/relationships" xmlns:p="http://schemas.openxmlformats.org/presentationml/2006/main">
  <p:tag name="NUM" val="1"/>
</p:tagLst>
</file>

<file path=ppt/tags/tag20.xml><?xml version="1.0" encoding="utf-8"?>
<p:tagLst xmlns:a="http://schemas.openxmlformats.org/drawingml/2006/main" xmlns:r="http://schemas.openxmlformats.org/officeDocument/2006/relationships" xmlns:p="http://schemas.openxmlformats.org/presentationml/2006/main">
  <p:tag name="NUM" val="5"/>
</p:tagLst>
</file>

<file path=ppt/tags/tag21.xml><?xml version="1.0" encoding="utf-8"?>
<p:tagLst xmlns:a="http://schemas.openxmlformats.org/drawingml/2006/main" xmlns:r="http://schemas.openxmlformats.org/officeDocument/2006/relationships" xmlns:p="http://schemas.openxmlformats.org/presentationml/2006/main">
  <p:tag name="NUM" val="3"/>
</p:tagLst>
</file>

<file path=ppt/tags/tag2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2"/>
</p:tagLst>
</file>

<file path=ppt/tags/tag4.xml><?xml version="1.0" encoding="utf-8"?>
<p:tagLst xmlns:a="http://schemas.openxmlformats.org/drawingml/2006/main" xmlns:r="http://schemas.openxmlformats.org/officeDocument/2006/relationships" xmlns:p="http://schemas.openxmlformats.org/presentationml/2006/main">
  <p:tag name="NUM" val="3"/>
</p:tagLst>
</file>

<file path=ppt/tags/tag5.xml><?xml version="1.0" encoding="utf-8"?>
<p:tagLst xmlns:a="http://schemas.openxmlformats.org/drawingml/2006/main" xmlns:r="http://schemas.openxmlformats.org/officeDocument/2006/relationships" xmlns:p="http://schemas.openxmlformats.org/presentationml/2006/main">
  <p:tag name="ENGAGECOLOR" val="{&quot;FillColor&quot;:{&quot;ColorIndex&quot;:1,&quot;ColorModifier&quot;:0,&quot;BrightnessModifier&quot;:0},&quot;OutlineColor&quot;:{&quot;ColorIndex&quot;:1,&quot;ColorModifier&quot;:0,&quot;BrightnessModifier&quot;:0}}"/>
</p:tagLst>
</file>

<file path=ppt/tags/tag6.xml><?xml version="1.0" encoding="utf-8"?>
<p:tagLst xmlns:a="http://schemas.openxmlformats.org/drawingml/2006/main" xmlns:r="http://schemas.openxmlformats.org/officeDocument/2006/relationships" xmlns:p="http://schemas.openxmlformats.org/presentationml/2006/main">
  <p:tag name="ENGAGECOLOR" val="{&quot;OutlineColor&quot;:{&quot;ColorIndex&quot;:1,&quot;ColorModifier&quot;:0,&quot;BrightnessModifier&quot;:0}}"/>
</p:tagLst>
</file>

<file path=ppt/tags/tag7.xml><?xml version="1.0" encoding="utf-8"?>
<p:tagLst xmlns:a="http://schemas.openxmlformats.org/drawingml/2006/main" xmlns:r="http://schemas.openxmlformats.org/officeDocument/2006/relationships" xmlns:p="http://schemas.openxmlformats.org/presentationml/2006/main">
  <p:tag name="ENGAGECOLOR" val="{&quot;FillColor&quot;:{&quot;ColorIndex&quot;:1,&quot;ColorModifier&quot;:0,&quot;BrightnessModifier&quot;:0},&quot;OutlineColor&quot;:{&quot;ColorIndex&quot;:1,&quot;ColorModifier&quot;:0,&quot;BrightnessModifier&quot;:0}}"/>
</p:tagLst>
</file>

<file path=ppt/tags/tag8.xml><?xml version="1.0" encoding="utf-8"?>
<p:tagLst xmlns:a="http://schemas.openxmlformats.org/drawingml/2006/main" xmlns:r="http://schemas.openxmlformats.org/officeDocument/2006/relationships" xmlns:p="http://schemas.openxmlformats.org/presentationml/2006/main">
  <p:tag name="ENGAGECOLOR" val="{&quot;OutlineColor&quot;:{&quot;ColorIndex&quot;:1,&quot;ColorModifier&quot;:0,&quot;BrightnessModifier&quot;:0}}"/>
</p:tagLst>
</file>

<file path=ppt/tags/tag9.xml><?xml version="1.0" encoding="utf-8"?>
<p:tagLst xmlns:a="http://schemas.openxmlformats.org/drawingml/2006/main" xmlns:r="http://schemas.openxmlformats.org/officeDocument/2006/relationships" xmlns:p="http://schemas.openxmlformats.org/presentationml/2006/main">
  <p:tag name="ENGAGECOLOR" val="{&quot;FillColor&quot;:{&quot;ColorIndex&quot;:1,&quot;ColorModifier&quot;:0,&quot;BrightnessModifier&quot;:0},&quot;OutlineColor&quot;:{&quot;ColorIndex&quot;:1,&quot;ColorModifier&quot;:0,&quot;BrightnessModifier&quot;: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p:properties xmlns:p="http://schemas.microsoft.com/office/2006/metadata/properties" xmlns:xsi="http://www.w3.org/2001/XMLSchema-instance" xmlns:pc="http://schemas.microsoft.com/office/infopath/2007/PartnerControls">
  <documentManagement>
    <_dlc_DocId xmlns="83aa663b-4b8a-469d-b5ee-90eaa0e315d8">4RWRPJAYJ72E-25897711-148217</_dlc_DocId>
    <Frenchversion xmlns="98a1368e-d07b-4654-8962-d7870efb807b">false</Frenchversion>
    <_dlc_DocIdUrl xmlns="83aa663b-4b8a-469d-b5ee-90eaa0e315d8">
      <Url>https://056gc.sharepoint.com/sites/OCIO-DDP-_BDPI-SDPN/_layouts/15/DocIdRedir.aspx?ID=4RWRPJAYJ72E-25897711-148217</Url>
      <Description>4RWRPJAYJ72E-25897711-148217</Description>
    </_dlc_DocIdUrl>
    <IconOverlay xmlns="http://schemas.microsoft.com/sharepoint/v4" xsi:nil="true"/>
    <lcf76f155ced4ddcb4097134ff3c332f xmlns="98a1368e-d07b-4654-8962-d7870efb807b">
      <Terms xmlns="http://schemas.microsoft.com/office/infopath/2007/PartnerControls"/>
    </lcf76f155ced4ddcb4097134ff3c332f>
    <_Flow_SignoffStatus xmlns="98a1368e-d07b-4654-8962-d7870efb807b" xsi:nil="true"/>
    <TaxCatchAll xmlns="83aa663b-4b8a-469d-b5ee-90eaa0e315d8" xsi:nil="true"/>
    <Status xmlns="98a1368e-d07b-4654-8962-d7870efb807b" xsi:nil="true"/>
    <Infosourceduedate xmlns="98a1368e-d07b-4654-8962-d7870efb807b"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C2A7348FF32FD4983FEBC65875BD8E7" ma:contentTypeVersion="24" ma:contentTypeDescription="Create a new document." ma:contentTypeScope="" ma:versionID="a0f6fbf8af2744a3e42224f80664072b">
  <xsd:schema xmlns:xsd="http://www.w3.org/2001/XMLSchema" xmlns:xs="http://www.w3.org/2001/XMLSchema" xmlns:p="http://schemas.microsoft.com/office/2006/metadata/properties" xmlns:ns1="http://schemas.microsoft.com/sharepoint/v3" xmlns:ns2="83aa663b-4b8a-469d-b5ee-90eaa0e315d8" xmlns:ns3="98a1368e-d07b-4654-8962-d7870efb807b" xmlns:ns4="http://schemas.microsoft.com/sharepoint/v4" targetNamespace="http://schemas.microsoft.com/office/2006/metadata/properties" ma:root="true" ma:fieldsID="3bea3e0d9b84cbc55332ce37fb58ab98" ns1:_="" ns2:_="" ns3:_="" ns4:_="">
    <xsd:import namespace="http://schemas.microsoft.com/sharepoint/v3"/>
    <xsd:import namespace="83aa663b-4b8a-469d-b5ee-90eaa0e315d8"/>
    <xsd:import namespace="98a1368e-d07b-4654-8962-d7870efb807b"/>
    <xsd:import namespace="http://schemas.microsoft.com/sharepoint/v4"/>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SearchProperties" minOccurs="0"/>
                <xsd:element ref="ns3:MediaServiceObjectDetectorVersions" minOccurs="0"/>
                <xsd:element ref="ns3:MediaServiceDateTaken" minOccurs="0"/>
                <xsd:element ref="ns3:MediaServiceGenerationTime" minOccurs="0"/>
                <xsd:element ref="ns3:MediaServiceEventHashCode" minOccurs="0"/>
                <xsd:element ref="ns3:MediaLengthInSeconds" minOccurs="0"/>
                <xsd:element ref="ns2:SharedWithUsers" minOccurs="0"/>
                <xsd:element ref="ns2:SharedWithDetails" minOccurs="0"/>
                <xsd:element ref="ns3:lcf76f155ced4ddcb4097134ff3c332f" minOccurs="0"/>
                <xsd:element ref="ns2:TaxCatchAll" minOccurs="0"/>
                <xsd:element ref="ns3:MediaServiceOCR" minOccurs="0"/>
                <xsd:element ref="ns3:MediaServiceLocation" minOccurs="0"/>
                <xsd:element ref="ns3:_Flow_SignoffStatus" minOccurs="0"/>
                <xsd:element ref="ns3:Status" minOccurs="0"/>
                <xsd:element ref="ns4:IconOverlay" minOccurs="0"/>
                <xsd:element ref="ns1:_vti_ItemDeclaredRecord" minOccurs="0"/>
                <xsd:element ref="ns1:_vti_ItemHoldRecordStatus" minOccurs="0"/>
                <xsd:element ref="ns3:Frenchversion" minOccurs="0"/>
                <xsd:element ref="ns3:Infosourcedue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vti_ItemDeclaredRecord" ma:index="29" nillable="true" ma:displayName="Declared Record" ma:hidden="true" ma:internalName="_vti_ItemDeclaredRecord" ma:readOnly="true">
      <xsd:simpleType>
        <xsd:restriction base="dms:DateTime"/>
      </xsd:simpleType>
    </xsd:element>
    <xsd:element name="_vti_ItemHoldRecordStatus" ma:index="30" nillable="true" ma:displayName="Hold and Record Status" ma:decimals="0" ma:description="" ma:hidden="true" ma:indexed="true" ma:internalName="_vti_ItemHoldRecordStatu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3aa663b-4b8a-469d-b5ee-90eaa0e315d8"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dexed="true"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c017eb2-65c3-4c7c-bb0f-e7e8039ce12a}" ma:internalName="TaxCatchAll" ma:showField="CatchAllData" ma:web="83aa663b-4b8a-469d-b5ee-90eaa0e315d8">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98a1368e-d07b-4654-8962-d7870efb807b"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bf3204f-aabd-4e28-9088-5d29a8bcebff" ma:termSetId="09814cd3-568e-fe90-9814-8d621ff8fb84" ma:anchorId="fba54fb3-c3e1-fe81-a776-ca4b69148c4d" ma:open="true" ma:isKeyword="false">
      <xsd:complexType>
        <xsd:sequence>
          <xsd:element ref="pc:Terms" minOccurs="0" maxOccurs="1"/>
        </xsd:sequence>
      </xsd:complexType>
    </xsd:element>
    <xsd:element name="MediaServiceOCR" ma:index="24" nillable="true" ma:displayName="Extracted Text" ma:internalName="MediaServiceOCR" ma:readOnly="true">
      <xsd:simpleType>
        <xsd:restriction base="dms:Note">
          <xsd:maxLength value="255"/>
        </xsd:restriction>
      </xsd:simpleType>
    </xsd:element>
    <xsd:element name="MediaServiceLocation" ma:index="25" nillable="true" ma:displayName="Location" ma:description="" ma:indexed="true" ma:internalName="MediaServiceLocation" ma:readOnly="true">
      <xsd:simpleType>
        <xsd:restriction base="dms:Text"/>
      </xsd:simpleType>
    </xsd:element>
    <xsd:element name="_Flow_SignoffStatus" ma:index="26" nillable="true" ma:displayName="Sign-off status" ma:internalName="Sign_x002d_off_x0020_status">
      <xsd:simpleType>
        <xsd:restriction base="dms:Text"/>
      </xsd:simpleType>
    </xsd:element>
    <xsd:element name="Status" ma:index="27" nillable="true" ma:displayName="Status" ma:format="Dropdown" ma:internalName="Status">
      <xsd:simpleType>
        <xsd:restriction base="dms:Choice">
          <xsd:enumeration value="Working Copy"/>
          <xsd:enumeration value="Final"/>
          <xsd:enumeration value="Draft"/>
        </xsd:restriction>
      </xsd:simpleType>
    </xsd:element>
    <xsd:element name="Frenchversion" ma:index="31" nillable="true" ma:displayName="French version" ma:default="0" ma:format="Dropdown" ma:internalName="Frenchversion">
      <xsd:simpleType>
        <xsd:restriction base="dms:Boolean"/>
      </xsd:simpleType>
    </xsd:element>
    <xsd:element name="Infosourceduedate" ma:index="32" nillable="true" ma:displayName="Info source due date" ma:description="For documents discussing or following up on Info Source updates that were due on a particular date" ma:format="Dropdown" ma:internalName="Infosourceduedat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8"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D3D33C0-7B20-42A2-A3A9-864367B69DFA}">
  <ds:schemaRefs>
    <ds:schemaRef ds:uri="http://schemas.microsoft.com/sharepoint/events"/>
  </ds:schemaRefs>
</ds:datastoreItem>
</file>

<file path=customXml/itemProps2.xml><?xml version="1.0" encoding="utf-8"?>
<ds:datastoreItem xmlns:ds="http://schemas.openxmlformats.org/officeDocument/2006/customXml" ds:itemID="{B48083CB-BA8C-453B-81D5-F04DCF467184}">
  <ds:schemaRefs>
    <ds:schemaRef ds:uri="http://schemas.microsoft.com/office/infopath/2007/PartnerControls"/>
    <ds:schemaRef ds:uri="98a1368e-d07b-4654-8962-d7870efb807b"/>
    <ds:schemaRef ds:uri="http://schemas.microsoft.com/sharepoint/v4"/>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http://www.w3.org/XML/1998/namespace"/>
    <ds:schemaRef ds:uri="http://purl.org/dc/terms/"/>
    <ds:schemaRef ds:uri="http://schemas.microsoft.com/sharepoint/v3"/>
    <ds:schemaRef ds:uri="83aa663b-4b8a-469d-b5ee-90eaa0e315d8"/>
    <ds:schemaRef ds:uri="http://purl.org/dc/dcmitype/"/>
  </ds:schemaRefs>
</ds:datastoreItem>
</file>

<file path=customXml/itemProps3.xml><?xml version="1.0" encoding="utf-8"?>
<ds:datastoreItem xmlns:ds="http://schemas.openxmlformats.org/officeDocument/2006/customXml" ds:itemID="{370BC990-6D60-4389-9E70-0C640D4486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83aa663b-4b8a-469d-b5ee-90eaa0e315d8"/>
    <ds:schemaRef ds:uri="98a1368e-d07b-4654-8962-d7870efb807b"/>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4F24C132-3659-4DB9-8825-98CF8369FA4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9</TotalTime>
  <Words>1947</Words>
  <Application>Microsoft Office PowerPoint</Application>
  <PresentationFormat>Widescreen</PresentationFormat>
  <Paragraphs>259</Paragraphs>
  <Slides>17</Slides>
  <Notes>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Yu Gothic</vt:lpstr>
      <vt:lpstr>Aptos</vt:lpstr>
      <vt:lpstr>Aptos Display</vt:lpstr>
      <vt:lpstr>Arial</vt:lpstr>
      <vt:lpstr>Arial,Sans-Serif</vt:lpstr>
      <vt:lpstr>Calibri</vt:lpstr>
      <vt:lpstr>Courier New</vt:lpstr>
      <vt:lpstr>Wingdings</vt:lpstr>
      <vt:lpstr>office theme</vt:lpstr>
      <vt:lpstr>4th review of the Directive on Automated Decision-Making  Quatrième examen de la Directive sur la prise de décisions automatisée</vt:lpstr>
      <vt:lpstr>Purpose </vt:lpstr>
      <vt:lpstr>Background</vt:lpstr>
      <vt:lpstr>Directive sur la prise de décisions automatisée</vt:lpstr>
      <vt:lpstr>Overview of the Directive on Automated Decision-Making</vt:lpstr>
      <vt:lpstr>Évaluation de l’incidence algorithmique (EIA)</vt:lpstr>
      <vt:lpstr>Reviewing the Directive</vt:lpstr>
      <vt:lpstr>Résultats escomptés du quatrième examen</vt:lpstr>
      <vt:lpstr>Overview of key themes and issues</vt:lpstr>
      <vt:lpstr>Soutenir une mise en œuvre efficace</vt:lpstr>
      <vt:lpstr>Strengthen client protections</vt:lpstr>
      <vt:lpstr>6. Examples of unacceptable AI uses</vt:lpstr>
      <vt:lpstr>Améliorer l’évaluation des incidences</vt:lpstr>
      <vt:lpstr>Tell us what you think </vt:lpstr>
      <vt:lpstr>Prochaines étapes</vt:lpstr>
      <vt:lpstr>Questions for discussion</vt:lpstr>
      <vt:lpstr>Questions?  Please reach out to the TBS Responsible Data and AI team  Veuillez communiquer avec l’équipe du SCT chargée des données et de l’IA responsables   (ai-ia@tbs-sct.gc.ca)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Hall, Dawn (she/her, elle)</cp:lastModifiedBy>
  <cp:revision>12</cp:revision>
  <dcterms:created xsi:type="dcterms:W3CDTF">2024-08-16T15:08:02Z</dcterms:created>
  <dcterms:modified xsi:type="dcterms:W3CDTF">2024-12-05T14:52:45Z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00f2b3a3-270d-4507-9fdd-b1b989c7a1cf</vt:lpwstr>
  </property>
  <property fmtid="{D5CDD505-2E9C-101B-9397-08002B2CF9AE}" pid="3" name="MediaServiceImageTags">
    <vt:lpwstr/>
  </property>
  <property fmtid="{D5CDD505-2E9C-101B-9397-08002B2CF9AE}" pid="4" name="ContentTypeId">
    <vt:lpwstr>0x0101005C2A7348FF32FD4983FEBC65875BD8E7</vt:lpwstr>
  </property>
  <property fmtid="{D5CDD505-2E9C-101B-9397-08002B2CF9AE}" pid="5" name="MSIP_Label_3d0ca00b-3f0e-465a-aac7-1a6a22fcea40_Enabled">
    <vt:lpwstr>true</vt:lpwstr>
  </property>
  <property fmtid="{D5CDD505-2E9C-101B-9397-08002B2CF9AE}" pid="6" name="MSIP_Label_3d0ca00b-3f0e-465a-aac7-1a6a22fcea40_SetDate">
    <vt:lpwstr>2024-08-21T18:11:08Z</vt:lpwstr>
  </property>
  <property fmtid="{D5CDD505-2E9C-101B-9397-08002B2CF9AE}" pid="7" name="MSIP_Label_3d0ca00b-3f0e-465a-aac7-1a6a22fcea40_Method">
    <vt:lpwstr>Privileged</vt:lpwstr>
  </property>
  <property fmtid="{D5CDD505-2E9C-101B-9397-08002B2CF9AE}" pid="8" name="MSIP_Label_3d0ca00b-3f0e-465a-aac7-1a6a22fcea40_Name">
    <vt:lpwstr>3d0ca00b-3f0e-465a-aac7-1a6a22fcea40</vt:lpwstr>
  </property>
  <property fmtid="{D5CDD505-2E9C-101B-9397-08002B2CF9AE}" pid="9" name="MSIP_Label_3d0ca00b-3f0e-465a-aac7-1a6a22fcea40_SiteId">
    <vt:lpwstr>6397df10-4595-4047-9c4f-03311282152b</vt:lpwstr>
  </property>
  <property fmtid="{D5CDD505-2E9C-101B-9397-08002B2CF9AE}" pid="10" name="MSIP_Label_3d0ca00b-3f0e-465a-aac7-1a6a22fcea40_ActionId">
    <vt:lpwstr>16096dcf-a2a3-4725-930d-1a5939b61698</vt:lpwstr>
  </property>
  <property fmtid="{D5CDD505-2E9C-101B-9397-08002B2CF9AE}" pid="11" name="MSIP_Label_3d0ca00b-3f0e-465a-aac7-1a6a22fcea40_ContentBits">
    <vt:lpwstr>1</vt:lpwstr>
  </property>
  <property fmtid="{D5CDD505-2E9C-101B-9397-08002B2CF9AE}" pid="12" name="ClassificationContentMarkingHeaderLocations">
    <vt:lpwstr>office theme:8</vt:lpwstr>
  </property>
  <property fmtid="{D5CDD505-2E9C-101B-9397-08002B2CF9AE}" pid="13" name="ClassificationContentMarkingHeaderText">
    <vt:lpwstr>UNCLASSIFIED / NON CLASSIFIÉ</vt:lpwstr>
  </property>
</Properties>
</file>