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5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6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8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9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0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1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2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3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7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ato" panose="020F0502020204030203" pitchFamily="34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89">
          <p15:clr>
            <a:srgbClr val="9AA0A6"/>
          </p15:clr>
        </p15:guide>
        <p15:guide id="4" orient="horz" pos="360">
          <p15:clr>
            <a:srgbClr val="9AA0A6"/>
          </p15:clr>
        </p15:guide>
        <p15:guide id="5" pos="259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98466E-753A-4871-8C3B-27EFA2AD7B6A}">
  <a:tblStyle styleId="{9A98466E-753A-4871-8C3B-27EFA2AD7B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44"/>
      </p:cViewPr>
      <p:guideLst>
        <p:guide orient="horz" pos="1620"/>
        <p:guide pos="2880"/>
        <p:guide orient="horz" pos="889"/>
        <p:guide orient="horz" pos="360"/>
        <p:guide pos="2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8ad7ba27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8ad7ba27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459c2a7b9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459c2a7b92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47d9d6f07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47d9d6f07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47d9d6f07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47d9d6f07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49595321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49595321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498558dc96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2498558dc96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495953213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4959532130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4959532130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24959532130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495953213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495953213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459c2a7b9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459c2a7b9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459c2a7b92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459c2a7b92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8ad7ba27d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f8ad7ba27d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459c2a7b92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459c2a7b92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BEF188-B6CD-4B0C-D8C7-6BBCA4E5079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746875" y="0"/>
            <a:ext cx="24399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 / NON CLASSIFIÉ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2.png"/><Relationship Id="rId5" Type="http://schemas.openxmlformats.org/officeDocument/2006/relationships/tags" Target="../tags/tag6.xml"/><Relationship Id="rId10" Type="http://schemas.openxmlformats.org/officeDocument/2006/relationships/image" Target="../media/image1.png"/><Relationship Id="rId4" Type="http://schemas.openxmlformats.org/officeDocument/2006/relationships/tags" Target="../tags/tag5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10" Type="http://schemas.openxmlformats.org/officeDocument/2006/relationships/notesSlide" Target="../notesSlides/notesSlide10.xml"/><Relationship Id="rId4" Type="http://schemas.openxmlformats.org/officeDocument/2006/relationships/tags" Target="../tags/tag55.xml"/><Relationship Id="rId9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77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9" Type="http://schemas.openxmlformats.org/officeDocument/2006/relationships/hyperlink" Target="https://www.gcpedia.gc.ca/wiki/Government_of_Canada_Task_Success_Survey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notesSlide" Target="../notesSlides/notesSlide4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6.xml"/><Relationship Id="rId16" Type="http://schemas.openxmlformats.org/officeDocument/2006/relationships/image" Target="../media/image7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image" Target="../media/image6.png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28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9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>
            <p:custDataLst>
              <p:tags r:id="rId1"/>
            </p:custDataLst>
          </p:nvPr>
        </p:nvSpPr>
        <p:spPr>
          <a:xfrm>
            <a:off x="-43100" y="-12575"/>
            <a:ext cx="9187200" cy="51879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4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Mise à jour du Sondage sur la réussite de tâches du gouvernement du Canada 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Résultats pour 2022-2023, planification pour 2023-2024</a:t>
            </a:r>
          </a:p>
        </p:txBody>
      </p:sp>
      <p:sp>
        <p:nvSpPr>
          <p:cNvPr id="57" name="Google Shape;57;p13"/>
          <p:cNvSpPr/>
          <p:nvPr>
            <p:custDataLst>
              <p:tags r:id="rId4"/>
            </p:custDataLst>
          </p:nvPr>
        </p:nvSpPr>
        <p:spPr>
          <a:xfrm>
            <a:off x="416054" y="2686851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311700" y="4071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fr-CA" sz="1679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Bureau de la transformation numérique • #Canadapointca • mai 2023</a:t>
            </a:r>
          </a:p>
        </p:txBody>
      </p:sp>
      <p:pic>
        <p:nvPicPr>
          <p:cNvPr id="59" name="Google Shape;59;p13"/>
          <p:cNvPicPr preferRelativeResize="0"/>
          <p:nvPr>
            <p:custDataLst>
              <p:tags r:id="rId6"/>
            </p:custDataLst>
          </p:nvPr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34867" y="267817"/>
            <a:ext cx="1060908" cy="252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>
            <p:custDataLst>
              <p:tags r:id="rId7"/>
            </p:custDataLst>
          </p:nvPr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11883" y="267825"/>
            <a:ext cx="2718376" cy="25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/>
          <p:nvPr>
            <p:custDataLst>
              <p:tags r:id="rId1"/>
            </p:custDataLst>
          </p:nvPr>
        </p:nvSpPr>
        <p:spPr>
          <a:xfrm>
            <a:off x="-43100" y="-12575"/>
            <a:ext cx="9187200" cy="18054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11700" y="-79985"/>
            <a:ext cx="8832300" cy="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Comparaison trimestrielle – tâches concernant les passeports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9" name="Google Shape;149;p22"/>
          <p:cNvSpPr/>
          <p:nvPr>
            <p:custDataLst>
              <p:tags r:id="rId3"/>
            </p:custDataLst>
          </p:nvPr>
        </p:nvSpPr>
        <p:spPr>
          <a:xfrm>
            <a:off x="456976" y="898479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ubTitle" idx="4294967295"/>
            <p:custDataLst>
              <p:tags r:id="rId4"/>
            </p:custDataLst>
          </p:nvPr>
        </p:nvSpPr>
        <p:spPr>
          <a:xfrm>
            <a:off x="311700" y="1071365"/>
            <a:ext cx="70512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 sz="20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Taux d’achèvement par trimestre, 2022-2023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1018"/>
              <a:buNone/>
            </a:pPr>
            <a:endParaRPr sz="1765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51" name="Google Shape;151;p22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98838561"/>
              </p:ext>
            </p:extLst>
          </p:nvPr>
        </p:nvGraphicFramePr>
        <p:xfrm>
          <a:off x="150838" y="1953688"/>
          <a:ext cx="5751425" cy="2461140"/>
        </p:xfrm>
        <a:graphic>
          <a:graphicData uri="http://schemas.openxmlformats.org/drawingml/2006/table">
            <a:tbl>
              <a:tblPr>
                <a:noFill/>
                <a:tableStyleId>{9A98466E-753A-4871-8C3B-27EFA2AD7B6A}</a:tableStyleId>
              </a:tblPr>
              <a:tblGrid>
                <a:gridCol w="243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T4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Demande d’un nouveau passeport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45,8 %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00">
                          <a:solidFill>
                            <a:srgbClr val="FF99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52,5 %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00">
                          <a:solidFill>
                            <a:srgbClr val="FF99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64,6 %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00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71,9 %</a:t>
                      </a: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Renouvellement d’un passeport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42,8 %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48 %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00">
                          <a:solidFill>
                            <a:srgbClr val="FF99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61,8 %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00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73,1 %</a:t>
                      </a: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Vérification du statut d’une demande de passeport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--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--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00" dirty="0">
                          <a:solidFill>
                            <a:srgbClr val="FF99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--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00" dirty="0">
                          <a:solidFill>
                            <a:srgbClr val="FF99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63,7 %* </a:t>
                      </a:r>
                      <a:r>
                        <a:rPr lang="fr-CA" sz="1050" dirty="0">
                          <a:solidFill>
                            <a:srgbClr val="FF99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(marge d’erreur de 6,8 %)</a:t>
                      </a: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2" name="Google Shape;152;p22"/>
          <p:cNvSpPr txBox="1"/>
          <p:nvPr>
            <p:custDataLst>
              <p:tags r:id="rId6"/>
            </p:custDataLst>
          </p:nvPr>
        </p:nvSpPr>
        <p:spPr>
          <a:xfrm>
            <a:off x="163200" y="4468163"/>
            <a:ext cx="57267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 b="1" dirty="0">
                <a:latin typeface="Open Sans"/>
                <a:ea typeface="Open Sans"/>
                <a:cs typeface="Open Sans"/>
                <a:sym typeface="Open Sans"/>
              </a:rPr>
              <a:t>EDSC et IRCC ont déployé des efforts continus pour améliorer ces tâches en 2022-2023 – cela se voit dans l’amélioration d’un trimestre à l’autre!</a:t>
            </a:r>
          </a:p>
        </p:txBody>
      </p:sp>
      <p:sp>
        <p:nvSpPr>
          <p:cNvPr id="153" name="Google Shape;153;p22"/>
          <p:cNvSpPr txBox="1"/>
          <p:nvPr>
            <p:custDataLst>
              <p:tags r:id="rId7"/>
            </p:custDataLst>
          </p:nvPr>
        </p:nvSpPr>
        <p:spPr>
          <a:xfrm>
            <a:off x="6001550" y="3588400"/>
            <a:ext cx="3142500" cy="163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 dirty="0">
                <a:latin typeface="Open Sans"/>
                <a:ea typeface="Open Sans"/>
                <a:cs typeface="Open Sans"/>
                <a:sym typeface="Open Sans"/>
              </a:rPr>
              <a:t>Q4 : Le ton des commentaires du sondage était plus positif.</a:t>
            </a:r>
            <a:br>
              <a:rPr lang="fr-CA" sz="1100" dirty="0">
                <a:latin typeface="Open Sans"/>
                <a:ea typeface="Open Sans"/>
                <a:cs typeface="Open Sans"/>
                <a:sym typeface="Open Sans"/>
              </a:rPr>
            </a:br>
            <a:endParaRPr lang="fr-CA" sz="11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050" b="1" i="1" dirty="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« J’ai fait ma demande de passeport aujourd’hui. Ça n’a pris que 20 minutes. Bravo! »</a:t>
            </a:r>
            <a:r>
              <a:rPr lang="fr-CA" sz="1050" b="1" dirty="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CA" sz="700" dirty="0">
                <a:latin typeface="Open Sans"/>
                <a:ea typeface="Open Sans"/>
                <a:cs typeface="Open Sans"/>
                <a:sym typeface="Open Sans"/>
              </a:rPr>
              <a:t>- 28 mars 2023</a:t>
            </a:r>
            <a:br>
              <a:rPr lang="fr-CA" sz="700" dirty="0">
                <a:latin typeface="Open Sans"/>
                <a:ea typeface="Open Sans"/>
                <a:cs typeface="Open Sans"/>
                <a:sym typeface="Open Sans"/>
              </a:rPr>
            </a:br>
            <a:endParaRPr lang="fr-CA" sz="7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050" b="1" i="1" dirty="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« super expérience… très simple et très bien présentée. merci »</a:t>
            </a:r>
            <a:r>
              <a:rPr lang="fr-CA" sz="700" dirty="0">
                <a:latin typeface="Open Sans"/>
                <a:ea typeface="Open Sans"/>
                <a:cs typeface="Open Sans"/>
                <a:sym typeface="Open Sans"/>
              </a:rPr>
              <a:t> – 31 mars 2023</a:t>
            </a:r>
          </a:p>
        </p:txBody>
      </p:sp>
      <p:sp>
        <p:nvSpPr>
          <p:cNvPr id="154" name="Google Shape;154;p22"/>
          <p:cNvSpPr txBox="1"/>
          <p:nvPr>
            <p:custDataLst>
              <p:tags r:id="rId8"/>
            </p:custDataLst>
          </p:nvPr>
        </p:nvSpPr>
        <p:spPr>
          <a:xfrm>
            <a:off x="6001550" y="1801300"/>
            <a:ext cx="3142500" cy="1862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 dirty="0">
                <a:latin typeface="Open Sans"/>
                <a:ea typeface="Open Sans"/>
                <a:cs typeface="Open Sans"/>
                <a:sym typeface="Open Sans"/>
              </a:rPr>
              <a:t>Q2 : Les répercussions de l’arriéré étaient apparentes dans les commentaires du sondage.</a:t>
            </a:r>
            <a:br>
              <a:rPr lang="fr-CA" sz="1100" dirty="0">
                <a:latin typeface="Open Sans"/>
                <a:ea typeface="Open Sans"/>
                <a:cs typeface="Open Sans"/>
                <a:sym typeface="Open Sans"/>
              </a:rPr>
            </a:br>
            <a:endParaRPr lang="fr-CA" sz="11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050" b="1" i="1" dirty="0">
                <a:latin typeface="Open Sans"/>
                <a:ea typeface="Open Sans"/>
                <a:cs typeface="Open Sans"/>
                <a:sym typeface="Open Sans"/>
              </a:rPr>
              <a:t>« Il n’y avait </a:t>
            </a:r>
            <a:r>
              <a:rPr lang="fr-CA" sz="1050" b="1" i="1" dirty="0">
                <a:solidFill>
                  <a:srgbClr val="B45F06"/>
                </a:solidFill>
                <a:latin typeface="Open Sans"/>
                <a:ea typeface="Open Sans"/>
                <a:cs typeface="Open Sans"/>
                <a:sym typeface="Open Sans"/>
              </a:rPr>
              <a:t>aucun rendez-vous disponible</a:t>
            </a:r>
            <a:r>
              <a:rPr lang="fr-CA" sz="1050" b="1" i="1" dirty="0">
                <a:latin typeface="Open Sans"/>
                <a:ea typeface="Open Sans"/>
                <a:cs typeface="Open Sans"/>
                <a:sym typeface="Open Sans"/>
              </a:rPr>
              <a:t> en ligne. »</a:t>
            </a:r>
            <a:r>
              <a:rPr lang="fr-CA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CA" sz="700" dirty="0">
                <a:latin typeface="Open Sans"/>
                <a:ea typeface="Open Sans"/>
                <a:cs typeface="Open Sans"/>
                <a:sym typeface="Open Sans"/>
              </a:rPr>
              <a:t>- 11 juillet 2022</a:t>
            </a:r>
            <a:br>
              <a:rPr lang="fr-CA" sz="1050" dirty="0">
                <a:latin typeface="Open Sans"/>
                <a:ea typeface="Open Sans"/>
                <a:cs typeface="Open Sans"/>
                <a:sym typeface="Open Sans"/>
              </a:rPr>
            </a:br>
            <a:endParaRPr lang="fr-CA" sz="105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050" b="1" i="1" dirty="0">
                <a:latin typeface="Open Sans"/>
                <a:ea typeface="Open Sans"/>
                <a:cs typeface="Open Sans"/>
                <a:sym typeface="Open Sans"/>
              </a:rPr>
              <a:t>« Je voulais connaître le statut du passeport pour lequel j’ai fait une demande en personne, </a:t>
            </a:r>
            <a:r>
              <a:rPr lang="fr-CA" sz="1050" b="1" i="1" dirty="0">
                <a:solidFill>
                  <a:srgbClr val="B45F06"/>
                </a:solidFill>
                <a:latin typeface="Open Sans"/>
                <a:ea typeface="Open Sans"/>
                <a:cs typeface="Open Sans"/>
                <a:sym typeface="Open Sans"/>
              </a:rPr>
              <a:t>il y a 12 semaines.</a:t>
            </a:r>
            <a:r>
              <a:rPr lang="fr-CA" sz="1050" b="1" i="1" dirty="0">
                <a:latin typeface="Open Sans"/>
                <a:ea typeface="Open Sans"/>
                <a:cs typeface="Open Sans"/>
                <a:sym typeface="Open Sans"/>
              </a:rPr>
              <a:t> »</a:t>
            </a:r>
            <a:r>
              <a:rPr lang="fr-CA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CA" sz="700" dirty="0">
                <a:latin typeface="Open Sans"/>
                <a:ea typeface="Open Sans"/>
                <a:cs typeface="Open Sans"/>
                <a:sym typeface="Open Sans"/>
              </a:rPr>
              <a:t>- 13 juillet 2022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/>
          <p:nvPr>
            <p:custDataLst>
              <p:tags r:id="rId1"/>
            </p:custDataLst>
          </p:nvPr>
        </p:nvSpPr>
        <p:spPr>
          <a:xfrm>
            <a:off x="-43100" y="-12575"/>
            <a:ext cx="37062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11700" y="240750"/>
            <a:ext cx="3247288" cy="1636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Ce que nous attendons de vous</a:t>
            </a:r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11700" y="2046750"/>
            <a:ext cx="3114000" cy="28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Nous avons tous intérêt à améliorer le rendement relatif aux tâches principales dans l’ensemble du système</a:t>
            </a:r>
          </a:p>
        </p:txBody>
      </p:sp>
      <p:sp>
        <p:nvSpPr>
          <p:cNvPr id="162" name="Google Shape;162;p23"/>
          <p:cNvSpPr/>
          <p:nvPr>
            <p:custDataLst>
              <p:tags r:id="rId4"/>
            </p:custDataLst>
          </p:nvPr>
        </p:nvSpPr>
        <p:spPr>
          <a:xfrm>
            <a:off x="456976" y="1644500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3"/>
          <p:cNvSpPr txBox="1"/>
          <p:nvPr>
            <p:custDataLst>
              <p:tags r:id="rId5"/>
            </p:custDataLst>
          </p:nvPr>
        </p:nvSpPr>
        <p:spPr>
          <a:xfrm>
            <a:off x="3947325" y="994800"/>
            <a:ext cx="5016300" cy="26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Nous avons besoin d’un engagement des institutions à prendre des mesures pour améliorer le rendement relatif aux tâches principales.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CA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À cette fin :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fr-CA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Le Secrétariat du Conseil du Trésor du Canada (SCT) envisage de confier une </a:t>
            </a:r>
            <a:r>
              <a:rPr lang="fr-CA" sz="18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mission officielle</a:t>
            </a:r>
            <a:r>
              <a:rPr lang="fr-CA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aux institutions relative à l’amélioration des tâches principales, émise à l’automne 2023.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/>
          <p:nvPr>
            <p:custDataLst>
              <p:tags r:id="rId1"/>
            </p:custDataLst>
          </p:nvPr>
        </p:nvSpPr>
        <p:spPr>
          <a:xfrm>
            <a:off x="-43100" y="-12575"/>
            <a:ext cx="37062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11700" y="50574"/>
            <a:ext cx="30717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2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Comment nous pouvons vous aider</a:t>
            </a:r>
          </a:p>
        </p:txBody>
      </p:sp>
      <p:sp>
        <p:nvSpPr>
          <p:cNvPr id="170" name="Google Shape;170;p24"/>
          <p:cNvSpPr/>
          <p:nvPr>
            <p:custDataLst>
              <p:tags r:id="rId3"/>
            </p:custDataLst>
          </p:nvPr>
        </p:nvSpPr>
        <p:spPr>
          <a:xfrm>
            <a:off x="456976" y="1644500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4"/>
          <p:cNvSpPr txBox="1"/>
          <p:nvPr>
            <p:custDataLst>
              <p:tags r:id="rId4"/>
            </p:custDataLst>
          </p:nvPr>
        </p:nvSpPr>
        <p:spPr>
          <a:xfrm>
            <a:off x="3947325" y="516900"/>
            <a:ext cx="5016300" cy="4114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Assistance en matière de </a:t>
            </a:r>
            <a:r>
              <a:rPr lang="fr-CA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recherche et conception</a:t>
            </a:r>
            <a:r>
              <a:rPr lang="fr-CA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 :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-"/>
            </a:pPr>
            <a:r>
              <a:rPr lang="fr-CA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Améliorer vos données du Sondage sur la réussite de tâches du gouvernement du Canada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-"/>
            </a:pPr>
            <a:r>
              <a:rPr lang="fr-CA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Déterminer les tâches à améliorer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-"/>
            </a:pPr>
            <a:r>
              <a:rPr lang="fr-CA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Analyser les données pour obtenir des informations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-"/>
            </a:pPr>
            <a:r>
              <a:rPr lang="fr-CA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Mesurer et rapporter les améliorations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-"/>
            </a:pPr>
            <a:r>
              <a:rPr lang="fr-CA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Effectuer des activités de recherche et de conception supplémentaires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CA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Aide à la </a:t>
            </a:r>
            <a:r>
              <a:rPr lang="fr-CA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gestion du changement</a:t>
            </a:r>
            <a:r>
              <a:rPr lang="fr-CA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 :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-"/>
            </a:pPr>
            <a:r>
              <a:rPr lang="fr-CA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Présenter la gestion des tâches principales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-"/>
            </a:pPr>
            <a:r>
              <a:rPr lang="fr-CA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Établir un lien entre les silos au sein des organisations et entre celles-ci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-"/>
            </a:pPr>
            <a:r>
              <a:rPr lang="fr-CA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Renvoyer au niveau supérieur les problèmes qui nécessitent une attention</a:t>
            </a:r>
          </a:p>
        </p:txBody>
      </p:sp>
      <p:sp>
        <p:nvSpPr>
          <p:cNvPr id="172" name="Google Shape;172;p24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311700" y="2046750"/>
            <a:ext cx="3114000" cy="28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 Bureau de la transformation numérique (BTN) et l’Éditeur principal peuvent accompagner vos équipes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/>
          <p:nvPr>
            <p:custDataLst>
              <p:tags r:id="rId1"/>
            </p:custDataLst>
          </p:nvPr>
        </p:nvSpPr>
        <p:spPr>
          <a:xfrm>
            <a:off x="-43100" y="-12575"/>
            <a:ext cx="3706200" cy="51561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11700" y="445025"/>
            <a:ext cx="30717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Discussion</a:t>
            </a:r>
          </a:p>
        </p:txBody>
      </p:sp>
      <p:sp>
        <p:nvSpPr>
          <p:cNvPr id="179" name="Google Shape;179;p25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11700" y="2010890"/>
            <a:ext cx="3114000" cy="28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Comment pouvons-nous créer les conditions menant au succès?</a:t>
            </a:r>
          </a:p>
        </p:txBody>
      </p:sp>
      <p:sp>
        <p:nvSpPr>
          <p:cNvPr id="180" name="Google Shape;180;p25"/>
          <p:cNvSpPr/>
          <p:nvPr>
            <p:custDataLst>
              <p:tags r:id="rId4"/>
            </p:custDataLst>
          </p:nvPr>
        </p:nvSpPr>
        <p:spPr>
          <a:xfrm>
            <a:off x="456976" y="1644500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5"/>
          <p:cNvSpPr txBox="1"/>
          <p:nvPr>
            <p:custDataLst>
              <p:tags r:id="rId5"/>
            </p:custDataLst>
          </p:nvPr>
        </p:nvSpPr>
        <p:spPr>
          <a:xfrm>
            <a:off x="3947325" y="747750"/>
            <a:ext cx="5016300" cy="3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-"/>
            </a:pPr>
            <a:r>
              <a:rPr lang="fr-CA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Qu’est-ce qui vous permettrait d’améliorer les tâches principales? </a:t>
            </a:r>
            <a:br>
              <a:rPr lang="fr-CA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fr-CA" sz="1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-"/>
            </a:pPr>
            <a:r>
              <a:rPr lang="fr-CA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Quelques points à considérer :</a:t>
            </a: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-"/>
            </a:pPr>
            <a:r>
              <a:rPr lang="fr-CA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Tâches – combien? lesquelles?</a:t>
            </a: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-"/>
            </a:pPr>
            <a:r>
              <a:rPr lang="fr-CA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Cibles – relatives? absolues?</a:t>
            </a: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-"/>
            </a:pPr>
            <a:r>
              <a:rPr lang="fr-CA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Effort – combien de temps et d’espace pouvez-vous y consacrer?</a:t>
            </a:r>
            <a:br>
              <a:rPr lang="fr-CA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fr-CA" sz="1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-"/>
            </a:pPr>
            <a:r>
              <a:rPr lang="fr-CA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Que souhaitez-vous voir le SCT accomplir de plus?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/>
          <p:nvPr>
            <p:custDataLst>
              <p:tags r:id="rId1"/>
            </p:custDataLst>
          </p:nvPr>
        </p:nvSpPr>
        <p:spPr>
          <a:xfrm>
            <a:off x="84100" y="-8400"/>
            <a:ext cx="9060000" cy="5156100"/>
          </a:xfrm>
          <a:prstGeom prst="rect">
            <a:avLst/>
          </a:prstGeom>
          <a:solidFill>
            <a:srgbClr val="AF3C4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25"/>
              <a:buFont typeface="Arial"/>
              <a:buNone/>
            </a:pPr>
            <a:endParaRPr sz="2425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6"/>
          <p:cNvSpPr/>
          <p:nvPr>
            <p:custDataLst>
              <p:tags r:id="rId2"/>
            </p:custDataLst>
          </p:nvPr>
        </p:nvSpPr>
        <p:spPr>
          <a:xfrm>
            <a:off x="0" y="-12575"/>
            <a:ext cx="9144000" cy="5143500"/>
          </a:xfrm>
          <a:prstGeom prst="rect">
            <a:avLst/>
          </a:prstGeom>
          <a:solidFill>
            <a:srgbClr val="2637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6"/>
          <p:cNvSpPr txBox="1"/>
          <p:nvPr>
            <p:custDataLst>
              <p:tags r:id="rId3"/>
            </p:custDataLst>
          </p:nvPr>
        </p:nvSpPr>
        <p:spPr>
          <a:xfrm>
            <a:off x="4349550" y="695230"/>
            <a:ext cx="4317900" cy="3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CA" sz="2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Peter Smith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Chef, Conception de produits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CA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Bureau de la transformation numérique</a:t>
            </a:r>
            <a:br>
              <a:rPr lang="fr-CA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fr-CA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Secrétariat du Conseil du Trésor du Canada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Peter.Smith@tbs-sct.gc.ca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613-979-0525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Nicolas Pjontek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Gestionnaire, Services analytiques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Éditeur principal</a:t>
            </a:r>
            <a:br>
              <a:rPr lang="fr-CA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fr-CA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Services Canada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Nicolas.Pjontek@servicecanada.gc.ca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613-915-6425</a:t>
            </a:r>
          </a:p>
        </p:txBody>
      </p:sp>
      <p:sp>
        <p:nvSpPr>
          <p:cNvPr id="189" name="Google Shape;189;p26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11700" y="445025"/>
            <a:ext cx="3071700" cy="1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</a:pPr>
            <a:r>
              <a:rPr lang="fr-CA" sz="4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Merci pour votre temps</a:t>
            </a:r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311700" y="2046750"/>
            <a:ext cx="3114000" cy="28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9"/>
              </a:rPr>
              <a:t>Sondage sur la réussite de tâches du gouvernement du Canada sur GCpédia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" name="Google Shape;191;p26"/>
          <p:cNvSpPr/>
          <p:nvPr>
            <p:custDataLst>
              <p:tags r:id="rId6"/>
            </p:custDataLst>
          </p:nvPr>
        </p:nvSpPr>
        <p:spPr>
          <a:xfrm>
            <a:off x="456976" y="1873100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>
            <p:custDataLst>
              <p:tags r:id="rId1"/>
            </p:custDataLst>
          </p:nvPr>
        </p:nvSpPr>
        <p:spPr>
          <a:xfrm>
            <a:off x="-43100" y="-12575"/>
            <a:ext cx="37062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11700" y="445025"/>
            <a:ext cx="30717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Présentation d’aujourd’hui</a:t>
            </a:r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11700" y="2046750"/>
            <a:ext cx="3114000" cy="28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Aperçu</a:t>
            </a:r>
          </a:p>
        </p:txBody>
      </p:sp>
      <p:sp>
        <p:nvSpPr>
          <p:cNvPr id="68" name="Google Shape;68;p14"/>
          <p:cNvSpPr/>
          <p:nvPr>
            <p:custDataLst>
              <p:tags r:id="rId4"/>
            </p:custDataLst>
          </p:nvPr>
        </p:nvSpPr>
        <p:spPr>
          <a:xfrm>
            <a:off x="456976" y="1644500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/>
          <p:nvPr>
            <p:custDataLst>
              <p:tags r:id="rId5"/>
            </p:custDataLst>
          </p:nvPr>
        </p:nvSpPr>
        <p:spPr>
          <a:xfrm>
            <a:off x="3871125" y="1232700"/>
            <a:ext cx="50163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-"/>
            </a:pPr>
            <a:r>
              <a:rPr lang="fr-CA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Contexte du Sondage sur la réussite de tâches du gouvernement du Canada</a:t>
            </a:r>
            <a:br>
              <a:rPr lang="fr-CA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fr-CA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-"/>
            </a:pPr>
            <a:r>
              <a:rPr lang="fr-CA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Résumé des résultats 2022-2023</a:t>
            </a:r>
            <a:br>
              <a:rPr lang="fr-CA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fr-CA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-"/>
            </a:pPr>
            <a:r>
              <a:rPr lang="fr-CA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Discussion pour 2023-2024 et au-delà</a:t>
            </a:r>
          </a:p>
        </p:txBody>
      </p:sp>
      <p:sp>
        <p:nvSpPr>
          <p:cNvPr id="70" name="Google Shape;70;p14"/>
          <p:cNvSpPr txBox="1"/>
          <p:nvPr>
            <p:custDataLst>
              <p:tags r:id="rId6"/>
            </p:custDataLst>
          </p:nvPr>
        </p:nvSpPr>
        <p:spPr>
          <a:xfrm>
            <a:off x="886450" y="783375"/>
            <a:ext cx="593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/>
          <p:nvPr/>
        </p:nvSpPr>
        <p:spPr>
          <a:xfrm>
            <a:off x="0" y="-12575"/>
            <a:ext cx="9144100" cy="13224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867"/>
            </a:pPr>
            <a:endParaRPr/>
          </a:p>
        </p:txBody>
      </p:sp>
      <p:sp>
        <p:nvSpPr>
          <p:cNvPr id="70" name="Google Shape;70;p2"/>
          <p:cNvSpPr txBox="1">
            <a:spLocks noGrp="1"/>
          </p:cNvSpPr>
          <p:nvPr>
            <p:ph type="title"/>
          </p:nvPr>
        </p:nvSpPr>
        <p:spPr>
          <a:xfrm>
            <a:off x="311700" y="224825"/>
            <a:ext cx="7013400" cy="9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-CA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 bref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456976" y="898479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867"/>
            </a:pPr>
            <a:endParaRPr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3725" y="-440275"/>
            <a:ext cx="3388050" cy="59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 txBox="1">
            <a:spLocks noGrp="1"/>
          </p:cNvSpPr>
          <p:nvPr>
            <p:ph type="body" idx="1"/>
          </p:nvPr>
        </p:nvSpPr>
        <p:spPr>
          <a:xfrm>
            <a:off x="350425" y="1435413"/>
            <a:ext cx="5538000" cy="3252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CA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Sondage de sortie du site Web pour </a:t>
            </a:r>
            <a:r>
              <a:rPr lang="en-CA" sz="2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identifier et mesurer les tâches principales </a:t>
            </a:r>
            <a:r>
              <a:rPr lang="en-CA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189" indent="-342891">
              <a:lnSpc>
                <a:spcPct val="100000"/>
              </a:lnSpc>
              <a:buClr>
                <a:schemeClr val="dk1"/>
              </a:buClr>
              <a:buFont typeface="Arial"/>
              <a:buChar char="•"/>
            </a:pPr>
            <a:r>
              <a:rPr lang="en-CA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Fonctionne en continu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189" indent="-342891">
              <a:lnSpc>
                <a:spcPct val="100000"/>
              </a:lnSpc>
              <a:buClr>
                <a:schemeClr val="dk1"/>
              </a:buClr>
              <a:buFont typeface="Arial"/>
              <a:buChar char="•"/>
            </a:pPr>
            <a:r>
              <a:rPr lang="en-CA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Auto-déclaré par les visiteurs du site</a:t>
            </a:r>
            <a:endParaRPr/>
          </a:p>
          <a:p>
            <a:pPr marL="457189" indent="-342891">
              <a:lnSpc>
                <a:spcPct val="100000"/>
              </a:lnSpc>
              <a:buClr>
                <a:schemeClr val="dk1"/>
              </a:buClr>
              <a:buFont typeface="Arial"/>
              <a:buChar char="•"/>
            </a:pPr>
            <a:r>
              <a:rPr lang="en-CA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 10 000s de participants chaque mois</a:t>
            </a:r>
            <a:endParaRPr/>
          </a:p>
          <a:p>
            <a:pPr marL="457189" indent="-342891">
              <a:lnSpc>
                <a:spcPct val="100000"/>
              </a:lnSpc>
              <a:buClr>
                <a:schemeClr val="dk1"/>
              </a:buClr>
              <a:buFont typeface="Arial"/>
              <a:buChar char="•"/>
            </a:pPr>
            <a:r>
              <a:rPr lang="en-CA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Évalue la </a:t>
            </a:r>
            <a:r>
              <a:rPr lang="en-CA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réussite des tâches</a:t>
            </a:r>
            <a:r>
              <a:rPr lang="en-CA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la </a:t>
            </a:r>
            <a:r>
              <a:rPr lang="en-CA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facilité d’emploi</a:t>
            </a:r>
            <a:r>
              <a:rPr lang="en-CA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et la </a:t>
            </a:r>
            <a:r>
              <a:rPr lang="en-CA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satisfaction</a:t>
            </a:r>
            <a:endParaRPr sz="27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" name="Google Shape;74;p2"/>
          <p:cNvSpPr txBox="1"/>
          <p:nvPr/>
        </p:nvSpPr>
        <p:spPr>
          <a:xfrm>
            <a:off x="350425" y="3931291"/>
            <a:ext cx="5463225" cy="954077"/>
          </a:xfrm>
          <a:prstGeom prst="rect">
            <a:avLst/>
          </a:prstGeom>
          <a:solidFill>
            <a:srgbClr val="005172"/>
          </a:solidFill>
          <a:ln w="19050" cap="flat" cmpd="sng">
            <a:solidFill>
              <a:srgbClr val="0051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algn="ctr">
              <a:buSzPts val="2400"/>
            </a:pPr>
            <a:r>
              <a:rPr lang="en-CA"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Sondage lancé en janvier 2021</a:t>
            </a:r>
            <a:endParaRPr sz="1050"/>
          </a:p>
          <a:p>
            <a:pPr algn="ctr">
              <a:buSzPts val="2133"/>
            </a:pPr>
            <a:r>
              <a:rPr lang="en-CA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Partenariat entre l'éditeur principal et le bureau de la transformation numérique</a:t>
            </a:r>
            <a:endParaRPr sz="1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5" name="Google Shape;7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6969" y="795131"/>
            <a:ext cx="1987148" cy="3534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/>
          <p:nvPr>
            <p:custDataLst>
              <p:tags r:id="rId1"/>
            </p:custDataLst>
          </p:nvPr>
        </p:nvSpPr>
        <p:spPr>
          <a:xfrm>
            <a:off x="-43100" y="-12575"/>
            <a:ext cx="9187200" cy="18054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6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11700" y="224825"/>
            <a:ext cx="7013400" cy="9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2352"/>
              <a:buNone/>
            </a:pPr>
            <a:r>
              <a:rPr lang="fr-CA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Résultats généraux 2022-2023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2352"/>
              <a:buNone/>
            </a:pP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8" name="Google Shape;88;p16"/>
          <p:cNvSpPr/>
          <p:nvPr>
            <p:custDataLst>
              <p:tags r:id="rId3"/>
            </p:custDataLst>
          </p:nvPr>
        </p:nvSpPr>
        <p:spPr>
          <a:xfrm>
            <a:off x="456976" y="898479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4294967295"/>
            <p:custDataLst>
              <p:tags r:id="rId4"/>
            </p:custDataLst>
          </p:nvPr>
        </p:nvSpPr>
        <p:spPr>
          <a:xfrm>
            <a:off x="311700" y="1071365"/>
            <a:ext cx="70512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fr-CA"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Rendement de la présence Web du gouvernement du Canada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018"/>
              <a:buFont typeface="Arial"/>
              <a:buNone/>
            </a:pPr>
            <a:endParaRPr sz="1765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0" name="Google Shape;90;p16"/>
          <p:cNvPicPr preferRelativeResize="0"/>
          <p:nvPr>
            <p:custDataLst>
              <p:tags r:id="rId5"/>
            </p:custDataLst>
          </p:nvPr>
        </p:nvPicPr>
        <p:blipFill rotWithShape="1">
          <a:blip r:embed="rId14">
            <a:alphaModFix/>
          </a:blip>
          <a:srcRect/>
          <a:stretch/>
        </p:blipFill>
        <p:spPr>
          <a:xfrm>
            <a:off x="0" y="2028965"/>
            <a:ext cx="3079200" cy="27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>
            <p:custDataLst>
              <p:tags r:id="rId6"/>
            </p:custDataLst>
          </p:nvPr>
        </p:nvPicPr>
        <p:blipFill rotWithShape="1">
          <a:blip r:embed="rId15">
            <a:alphaModFix/>
          </a:blip>
          <a:srcRect/>
          <a:stretch/>
        </p:blipFill>
        <p:spPr>
          <a:xfrm>
            <a:off x="2994313" y="2028964"/>
            <a:ext cx="3079200" cy="27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>
            <p:custDataLst>
              <p:tags r:id="rId7"/>
            </p:custDataLst>
          </p:nvPr>
        </p:nvPicPr>
        <p:blipFill rotWithShape="1">
          <a:blip r:embed="rId16">
            <a:alphaModFix/>
          </a:blip>
          <a:srcRect/>
          <a:stretch/>
        </p:blipFill>
        <p:spPr>
          <a:xfrm>
            <a:off x="6073486" y="2028963"/>
            <a:ext cx="3079200" cy="27228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>
            <p:custDataLst>
              <p:tags r:id="rId8"/>
            </p:custDataLst>
          </p:nvPr>
        </p:nvSpPr>
        <p:spPr>
          <a:xfrm>
            <a:off x="845882" y="3253871"/>
            <a:ext cx="1387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CA" sz="2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r>
              <a:rPr lang="fr-CA" sz="2800" b="1">
                <a:latin typeface="Open Sans"/>
                <a:ea typeface="Open Sans"/>
                <a:cs typeface="Open Sans"/>
                <a:sym typeface="Open Sans"/>
              </a:rPr>
              <a:t>6</a:t>
            </a:r>
            <a:r>
              <a:rPr lang="fr-CA" sz="2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fr-CA" sz="2800" b="1">
                <a:latin typeface="Open Sans"/>
                <a:ea typeface="Open Sans"/>
                <a:cs typeface="Open Sans"/>
                <a:sym typeface="Open Sans"/>
              </a:rPr>
              <a:t>3 </a:t>
            </a:r>
            <a:r>
              <a:rPr lang="fr-CA" sz="2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%</a:t>
            </a:r>
          </a:p>
        </p:txBody>
      </p:sp>
      <p:sp>
        <p:nvSpPr>
          <p:cNvPr id="94" name="Google Shape;94;p16"/>
          <p:cNvSpPr txBox="1"/>
          <p:nvPr>
            <p:custDataLst>
              <p:tags r:id="rId9"/>
            </p:custDataLst>
          </p:nvPr>
        </p:nvSpPr>
        <p:spPr>
          <a:xfrm>
            <a:off x="3837300" y="3253871"/>
            <a:ext cx="1387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CA" sz="2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56,</a:t>
            </a:r>
            <a:r>
              <a:rPr lang="fr-CA" sz="2800" b="1">
                <a:latin typeface="Open Sans"/>
                <a:ea typeface="Open Sans"/>
                <a:cs typeface="Open Sans"/>
                <a:sym typeface="Open Sans"/>
              </a:rPr>
              <a:t>3 </a:t>
            </a:r>
            <a:r>
              <a:rPr lang="fr-CA" sz="2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%</a:t>
            </a:r>
          </a:p>
        </p:txBody>
      </p:sp>
      <p:sp>
        <p:nvSpPr>
          <p:cNvPr id="95" name="Google Shape;95;p16"/>
          <p:cNvSpPr txBox="1"/>
          <p:nvPr>
            <p:custDataLst>
              <p:tags r:id="rId10"/>
            </p:custDataLst>
          </p:nvPr>
        </p:nvSpPr>
        <p:spPr>
          <a:xfrm>
            <a:off x="6916473" y="3253871"/>
            <a:ext cx="1387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CA" sz="2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r>
              <a:rPr lang="fr-CA" sz="2800" b="1"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fr-CA" sz="2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fr-CA" sz="2800" b="1">
                <a:latin typeface="Open Sans"/>
                <a:ea typeface="Open Sans"/>
                <a:cs typeface="Open Sans"/>
                <a:sym typeface="Open Sans"/>
              </a:rPr>
              <a:t>6 </a:t>
            </a:r>
            <a:r>
              <a:rPr lang="fr-CA" sz="2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%</a:t>
            </a:r>
          </a:p>
        </p:txBody>
      </p:sp>
      <p:sp>
        <p:nvSpPr>
          <p:cNvPr id="96" name="Google Shape;96;p16"/>
          <p:cNvSpPr/>
          <p:nvPr>
            <p:custDataLst>
              <p:tags r:id="rId11"/>
            </p:custDataLst>
          </p:nvPr>
        </p:nvSpPr>
        <p:spPr>
          <a:xfrm>
            <a:off x="84876" y="4766875"/>
            <a:ext cx="88311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CA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Source : Données du Sondage sur la réussite des tâches du gouvernement du Canada, avril 202</a:t>
            </a:r>
            <a:r>
              <a:rPr lang="fr-CA"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fr-CA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– </a:t>
            </a:r>
            <a:r>
              <a:rPr lang="fr-CA">
                <a:latin typeface="Open Sans"/>
                <a:ea typeface="Open Sans"/>
                <a:cs typeface="Open Sans"/>
                <a:sym typeface="Open Sans"/>
              </a:rPr>
              <a:t>mars</a:t>
            </a:r>
            <a:r>
              <a:rPr lang="fr-CA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202</a:t>
            </a:r>
            <a:r>
              <a:rPr lang="fr-CA">
                <a:latin typeface="Open Sans"/>
                <a:ea typeface="Open Sans"/>
                <a:cs typeface="Open Sans"/>
                <a:sym typeface="Open Sans"/>
              </a:rPr>
              <a:t>3. Nombre total de réponses : 527 796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>
            <p:custDataLst>
              <p:tags r:id="rId1"/>
            </p:custDataLst>
          </p:nvPr>
        </p:nvSpPr>
        <p:spPr>
          <a:xfrm>
            <a:off x="-43100" y="-12575"/>
            <a:ext cx="9187200" cy="18054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11700" y="224825"/>
            <a:ext cx="7013400" cy="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100 tâches principales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7"/>
          <p:cNvSpPr/>
          <p:nvPr>
            <p:custDataLst>
              <p:tags r:id="rId3"/>
            </p:custDataLst>
          </p:nvPr>
        </p:nvSpPr>
        <p:spPr>
          <a:xfrm>
            <a:off x="456976" y="898479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4294967295"/>
            <p:custDataLst>
              <p:tags r:id="rId4"/>
            </p:custDataLst>
          </p:nvPr>
        </p:nvSpPr>
        <p:spPr>
          <a:xfrm>
            <a:off x="311700" y="1071365"/>
            <a:ext cx="70512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Améliorations à tous les niveaux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1018"/>
              <a:buNone/>
            </a:pPr>
            <a:endParaRPr sz="1765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05" name="Google Shape;105;p17"/>
          <p:cNvGraphicFramePr/>
          <p:nvPr>
            <p:custDataLst>
              <p:tags r:id="rId5"/>
            </p:custDataLst>
          </p:nvPr>
        </p:nvGraphicFramePr>
        <p:xfrm>
          <a:off x="972813" y="1987625"/>
          <a:ext cx="7198375" cy="2706372"/>
        </p:xfrm>
        <a:graphic>
          <a:graphicData uri="http://schemas.openxmlformats.org/drawingml/2006/table">
            <a:tbl>
              <a:tblPr>
                <a:noFill/>
                <a:tableStyleId>{9A98466E-753A-4871-8C3B-27EFA2AD7B6A}</a:tableStyleId>
              </a:tblPr>
              <a:tblGrid>
                <a:gridCol w="423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2021-2022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2022-2023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Moyenne d’achèvement des 100 tâches principales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b="1">
                          <a:solidFill>
                            <a:srgbClr val="FF99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65,80 %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b="1">
                          <a:solidFill>
                            <a:srgbClr val="FF99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66,87 %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b="1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100 tâches principales dans le vert (plus de 70 %)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b="1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36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b="1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48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b="1">
                          <a:solidFill>
                            <a:srgbClr val="FF99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100 tâches principales dans l’orange (50-70 %)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b="1">
                          <a:solidFill>
                            <a:srgbClr val="FF99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55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b="1">
                          <a:solidFill>
                            <a:srgbClr val="FF99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42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b="1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100 tâches principales dans le rouge (moins de 50 %)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b="1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600" b="1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6" name="Google Shape;106;p17"/>
          <p:cNvSpPr txBox="1"/>
          <p:nvPr>
            <p:custDataLst>
              <p:tags r:id="rId6"/>
            </p:custDataLst>
          </p:nvPr>
        </p:nvSpPr>
        <p:spPr>
          <a:xfrm>
            <a:off x="972825" y="4618025"/>
            <a:ext cx="474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27 nouvelles tâches principales en 2022-2023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/>
          <p:nvPr>
            <p:custDataLst>
              <p:tags r:id="rId1"/>
            </p:custDataLst>
          </p:nvPr>
        </p:nvSpPr>
        <p:spPr>
          <a:xfrm>
            <a:off x="-43100" y="-12575"/>
            <a:ext cx="9187200" cy="18054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11700" y="224825"/>
            <a:ext cx="7013400" cy="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100 tâches principales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" name="Google Shape;113;p18"/>
          <p:cNvSpPr/>
          <p:nvPr>
            <p:custDataLst>
              <p:tags r:id="rId3"/>
            </p:custDataLst>
          </p:nvPr>
        </p:nvSpPr>
        <p:spPr>
          <a:xfrm>
            <a:off x="456976" y="898479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294967295"/>
            <p:custDataLst>
              <p:tags r:id="rId4"/>
            </p:custDataLst>
          </p:nvPr>
        </p:nvSpPr>
        <p:spPr>
          <a:xfrm>
            <a:off x="311700" y="1071365"/>
            <a:ext cx="70512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Répartition 2022-2023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1018"/>
              <a:buNone/>
            </a:pPr>
            <a:endParaRPr sz="1765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15" name="Google Shape;115;p18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67500436"/>
              </p:ext>
            </p:extLst>
          </p:nvPr>
        </p:nvGraphicFramePr>
        <p:xfrm>
          <a:off x="1637199" y="2216225"/>
          <a:ext cx="6404141" cy="2357650"/>
        </p:xfrm>
        <a:graphic>
          <a:graphicData uri="http://schemas.openxmlformats.org/drawingml/2006/table">
            <a:tbl>
              <a:tblPr>
                <a:noFill/>
                <a:tableStyleId>{9A98466E-753A-4871-8C3B-27EFA2AD7B6A}</a:tableStyleId>
              </a:tblPr>
              <a:tblGrid>
                <a:gridCol w="855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8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7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800" b="1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8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tâches</a:t>
                      </a:r>
                      <a:r>
                        <a:rPr lang="fr-CA" sz="1800" b="1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ont augmenté le </a:t>
                      </a:r>
                      <a:r>
                        <a:rPr lang="fr-CA" sz="18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succès d’au moins 5 %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9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800" b="1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8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tâches</a:t>
                      </a:r>
                      <a:r>
                        <a:rPr lang="fr-CA" sz="1800" b="1" dirty="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ont réduit le </a:t>
                      </a:r>
                      <a:r>
                        <a:rPr lang="fr-CA" sz="18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succès d’au moins 5 %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800" b="1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8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tâches sont passées de l’</a:t>
                      </a:r>
                      <a:r>
                        <a:rPr lang="fr-CA" sz="1800" b="1">
                          <a:solidFill>
                            <a:srgbClr val="FF99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orange</a:t>
                      </a:r>
                      <a:r>
                        <a:rPr lang="fr-CA" sz="1800" b="1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fr-CA" sz="18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</a:t>
                      </a:r>
                      <a:r>
                        <a:rPr lang="fr-CA" sz="1800" b="1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vert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800" b="1">
                          <a:solidFill>
                            <a:srgbClr val="FF99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8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tâches sont passées du</a:t>
                      </a:r>
                      <a:r>
                        <a:rPr lang="fr-CA" sz="1800" b="1">
                          <a:solidFill>
                            <a:srgbClr val="FF99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fr-CA" sz="1800" b="1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rouge</a:t>
                      </a:r>
                      <a:r>
                        <a:rPr lang="fr-CA" sz="1800" b="1">
                          <a:solidFill>
                            <a:srgbClr val="FF99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fr-CA" sz="18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à l</a:t>
                      </a:r>
                      <a:r>
                        <a:rPr lang="fr-CA" sz="1800" b="1">
                          <a:solidFill>
                            <a:srgbClr val="FF99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’orange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800" b="1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8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tâches sont tombées dans le</a:t>
                      </a:r>
                      <a:r>
                        <a:rPr lang="fr-CA" sz="1800" b="1" dirty="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rouge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/>
          <p:nvPr>
            <p:custDataLst>
              <p:tags r:id="rId1"/>
            </p:custDataLst>
          </p:nvPr>
        </p:nvSpPr>
        <p:spPr>
          <a:xfrm>
            <a:off x="-43100" y="-12575"/>
            <a:ext cx="9187200" cy="18054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11700" y="224825"/>
            <a:ext cx="7013400" cy="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Comparaison trimestrielle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2" name="Google Shape;122;p19"/>
          <p:cNvSpPr/>
          <p:nvPr>
            <p:custDataLst>
              <p:tags r:id="rId3"/>
            </p:custDataLst>
          </p:nvPr>
        </p:nvSpPr>
        <p:spPr>
          <a:xfrm>
            <a:off x="456976" y="898479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4294967295"/>
            <p:custDataLst>
              <p:tags r:id="rId4"/>
            </p:custDataLst>
          </p:nvPr>
        </p:nvSpPr>
        <p:spPr>
          <a:xfrm>
            <a:off x="311700" y="1071365"/>
            <a:ext cx="70512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50 tâches principales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1018"/>
              <a:buNone/>
            </a:pPr>
            <a:endParaRPr sz="1765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4" name="Google Shape;124;p19" title="Chart"/>
          <p:cNvPicPr preferRelativeResize="0"/>
          <p:nvPr>
            <p:custDataLst>
              <p:tags r:id="rId5"/>
            </p:custDataLst>
          </p:nvPr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53589" y="1802764"/>
            <a:ext cx="6836823" cy="335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/>
          <p:nvPr>
            <p:custDataLst>
              <p:tags r:id="rId1"/>
            </p:custDataLst>
          </p:nvPr>
        </p:nvSpPr>
        <p:spPr>
          <a:xfrm>
            <a:off x="-43100" y="-12575"/>
            <a:ext cx="37062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11700" y="445025"/>
            <a:ext cx="30717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Les plus performants</a:t>
            </a:r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11700" y="2046750"/>
            <a:ext cx="3114000" cy="28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100 tâches principales en 2022-2023 avec le pourcentage d’achèvement le plus élevé </a:t>
            </a:r>
          </a:p>
        </p:txBody>
      </p:sp>
      <p:sp>
        <p:nvSpPr>
          <p:cNvPr id="132" name="Google Shape;132;p20"/>
          <p:cNvSpPr/>
          <p:nvPr>
            <p:custDataLst>
              <p:tags r:id="rId4"/>
            </p:custDataLst>
          </p:nvPr>
        </p:nvSpPr>
        <p:spPr>
          <a:xfrm>
            <a:off x="456976" y="1644500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33" name="Google Shape;133;p20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12528537"/>
              </p:ext>
            </p:extLst>
          </p:nvPr>
        </p:nvGraphicFramePr>
        <p:xfrm>
          <a:off x="3858600" y="133495"/>
          <a:ext cx="5136900" cy="4874430"/>
        </p:xfrm>
        <a:graphic>
          <a:graphicData uri="http://schemas.openxmlformats.org/drawingml/2006/table">
            <a:tbl>
              <a:tblPr>
                <a:noFill/>
                <a:tableStyleId>{9A98466E-753A-4871-8C3B-27EFA2AD7B6A}</a:tableStyleId>
              </a:tblPr>
              <a:tblGrid>
                <a:gridCol w="128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4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57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Trouver un terme ou une abréviation dans une autre langue (SPAC)</a:t>
                      </a:r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91,6 %</a:t>
                      </a:r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Trouver une date de paiement de pension (EDSC)</a:t>
                      </a:r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91,4 %</a:t>
                      </a:r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7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Obtenir la météo actuelle et prévue pour votre emplacement (ECCC)</a:t>
                      </a:r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89,1 %</a:t>
                      </a:r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Calculer les retenues sur la paie (ARC)</a:t>
                      </a:r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88,4 %</a:t>
                      </a:r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65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Assurance-emploi – Soumettre un rapport d’assurance-emploi (EDSC)</a:t>
                      </a:r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87 %</a:t>
                      </a:r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65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Trouver des informations sur la langue (SPAC)</a:t>
                      </a:r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87 %</a:t>
                      </a:r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65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Découvrir les symptômes ou les risques d’une maladie ou d’un état (Santé Canada)</a:t>
                      </a:r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84,6 %</a:t>
                      </a:r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65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Donner des conseils et des avertissements aux voyageurs (AMC)</a:t>
                      </a:r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82,9 %</a:t>
                      </a:r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65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Trouver votre Classification nationale des professions (CNP) (IRCC)</a:t>
                      </a:r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82,6 %</a:t>
                      </a:r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65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Trouver la prochaine date de versement des prestations (ARC)</a:t>
                      </a:r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100" b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82,2 %</a:t>
                      </a:r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/>
          <p:nvPr>
            <p:custDataLst>
              <p:tags r:id="rId1"/>
            </p:custDataLst>
          </p:nvPr>
        </p:nvSpPr>
        <p:spPr>
          <a:xfrm>
            <a:off x="-43100" y="6425"/>
            <a:ext cx="37302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11700" y="597424"/>
            <a:ext cx="3071700" cy="11417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Les plus grandes améliorations</a:t>
            </a:r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11700" y="2046750"/>
            <a:ext cx="3114000" cy="28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100 tâches principales en 2022-2023 avec la plus grande amélioration du pourcentage d’achèvement par rapport à 2021-2022 </a:t>
            </a:r>
          </a:p>
        </p:txBody>
      </p:sp>
      <p:sp>
        <p:nvSpPr>
          <p:cNvPr id="141" name="Google Shape;141;p21"/>
          <p:cNvSpPr/>
          <p:nvPr>
            <p:custDataLst>
              <p:tags r:id="rId4"/>
            </p:custDataLst>
          </p:nvPr>
        </p:nvSpPr>
        <p:spPr>
          <a:xfrm>
            <a:off x="456976" y="1644500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42" name="Google Shape;142;p21"/>
          <p:cNvGraphicFramePr/>
          <p:nvPr>
            <p:custDataLst>
              <p:tags r:id="rId5"/>
            </p:custDataLst>
          </p:nvPr>
        </p:nvGraphicFramePr>
        <p:xfrm>
          <a:off x="3858600" y="621105"/>
          <a:ext cx="5136900" cy="3901305"/>
        </p:xfrm>
        <a:graphic>
          <a:graphicData uri="http://schemas.openxmlformats.org/drawingml/2006/table">
            <a:tbl>
              <a:tblPr>
                <a:noFill/>
                <a:tableStyleId>{9A98466E-753A-4871-8C3B-27EFA2AD7B6A}</a:tableStyleId>
              </a:tblPr>
              <a:tblGrid>
                <a:gridCol w="128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4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57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Mon dossier Service Canada – connexion (EDSC)</a:t>
                      </a:r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+21,3 %</a:t>
                      </a:r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2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Accès à Mon dossier (ARC)</a:t>
                      </a:r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+16,5 %</a:t>
                      </a:r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7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Symptômes de la COVID-19 (Santé Canada)</a:t>
                      </a:r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+13,2 %</a:t>
                      </a:r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2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Accès à votre paie (</a:t>
                      </a:r>
                      <a:r>
                        <a:rPr lang="fr-CA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MaPayeGC</a:t>
                      </a:r>
                      <a:r>
                        <a:rPr lang="fr-CA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applications Web de la rémunération [AWR], Phénix) (SPAC)</a:t>
                      </a:r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+10,2 %</a:t>
                      </a:r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630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ArriveCAN – Déclaration de douane et d’immigration avant de prendre l’avion à destination du Canada (ASFC)</a:t>
                      </a:r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b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+9,0 %</a:t>
                      </a:r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56366|-13593164|-13155766|-3334100|-3351552|Treasury Board&quot;,&quot;Id&quot;:&quot;647518ce35323237e0ff3901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1026</Words>
  <Application>Microsoft Office PowerPoint</Application>
  <PresentationFormat>On-screen Show (16:9)</PresentationFormat>
  <Paragraphs>153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Lato</vt:lpstr>
      <vt:lpstr>Open Sans</vt:lpstr>
      <vt:lpstr>Calibri</vt:lpstr>
      <vt:lpstr>Simple Light</vt:lpstr>
      <vt:lpstr>Mise à jour du Sondage sur la réussite de tâches du gouvernement du Canada </vt:lpstr>
      <vt:lpstr>Présentation d’aujourd’hui</vt:lpstr>
      <vt:lpstr>En bref</vt:lpstr>
      <vt:lpstr>Résultats généraux 2022-2023 </vt:lpstr>
      <vt:lpstr>100 tâches principales  </vt:lpstr>
      <vt:lpstr>100 tâches principales  </vt:lpstr>
      <vt:lpstr>Comparaison trimestrielle </vt:lpstr>
      <vt:lpstr>Les plus performants</vt:lpstr>
      <vt:lpstr>Les plus grandes améliorations</vt:lpstr>
      <vt:lpstr>Comparaison trimestrielle – tâches concernant les passeports </vt:lpstr>
      <vt:lpstr>Ce que nous attendons de vous</vt:lpstr>
      <vt:lpstr>Comment nous pouvons vous aider</vt:lpstr>
      <vt:lpstr>Discussion</vt:lpstr>
      <vt:lpstr>Merci pour votre temps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Mise à jour du Sondage sur la réussite de tâches du gouvernement du Canada</dc:title>
  <dc:creator>Gilliam, Marcus</dc:creator>
  <cp:lastModifiedBy>Gilliam, Marcus</cp:lastModifiedBy>
  <cp:revision>5</cp:revision>
  <dcterms:modified xsi:type="dcterms:W3CDTF">2023-05-29T21:28:00Z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d0ca00b-3f0e-465a-aac7-1a6a22fcea40_Enabled">
    <vt:lpwstr>true</vt:lpwstr>
  </property>
  <property fmtid="{D5CDD505-2E9C-101B-9397-08002B2CF9AE}" pid="3" name="MSIP_Label_3d0ca00b-3f0e-465a-aac7-1a6a22fcea40_SetDate">
    <vt:lpwstr>2023-05-24T21:01:42Z</vt:lpwstr>
  </property>
  <property fmtid="{D5CDD505-2E9C-101B-9397-08002B2CF9AE}" pid="4" name="MSIP_Label_3d0ca00b-3f0e-465a-aac7-1a6a22fcea40_Method">
    <vt:lpwstr>Privileged</vt:lpwstr>
  </property>
  <property fmtid="{D5CDD505-2E9C-101B-9397-08002B2CF9AE}" pid="5" name="MSIP_Label_3d0ca00b-3f0e-465a-aac7-1a6a22fcea40_Name">
    <vt:lpwstr>3d0ca00b-3f0e-465a-aac7-1a6a22fcea40</vt:lpwstr>
  </property>
  <property fmtid="{D5CDD505-2E9C-101B-9397-08002B2CF9AE}" pid="6" name="MSIP_Label_3d0ca00b-3f0e-465a-aac7-1a6a22fcea40_SiteId">
    <vt:lpwstr>6397df10-4595-4047-9c4f-03311282152b</vt:lpwstr>
  </property>
  <property fmtid="{D5CDD505-2E9C-101B-9397-08002B2CF9AE}" pid="7" name="MSIP_Label_3d0ca00b-3f0e-465a-aac7-1a6a22fcea40_ActionId">
    <vt:lpwstr>657dddc0-8c4f-4791-afcd-2dd330c23c84</vt:lpwstr>
  </property>
  <property fmtid="{D5CDD505-2E9C-101B-9397-08002B2CF9AE}" pid="8" name="MSIP_Label_3d0ca00b-3f0e-465a-aac7-1a6a22fcea40_ContentBits">
    <vt:lpwstr>1</vt:lpwstr>
  </property>
  <property fmtid="{D5CDD505-2E9C-101B-9397-08002B2CF9AE}" pid="9" name="ClassificationContentMarkingHeaderLocations">
    <vt:lpwstr>Simple Light:3</vt:lpwstr>
  </property>
  <property fmtid="{D5CDD505-2E9C-101B-9397-08002B2CF9AE}" pid="10" name="ClassificationContentMarkingHeaderText">
    <vt:lpwstr>UNCLASSIFIED / NON CLASSIFIÉ</vt:lpwstr>
  </property>
</Properties>
</file>