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0.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1.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8"/>
  </p:notesMasterIdLst>
  <p:sldIdLst>
    <p:sldId id="256" r:id="rId5"/>
    <p:sldId id="293" r:id="rId6"/>
    <p:sldId id="359" r:id="rId7"/>
    <p:sldId id="346" r:id="rId8"/>
    <p:sldId id="339" r:id="rId9"/>
    <p:sldId id="356" r:id="rId10"/>
    <p:sldId id="350" r:id="rId11"/>
    <p:sldId id="357" r:id="rId12"/>
    <p:sldId id="353" r:id="rId13"/>
    <p:sldId id="358" r:id="rId14"/>
    <p:sldId id="348" r:id="rId15"/>
    <p:sldId id="345" r:id="rId16"/>
    <p:sldId id="354"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1CBB05-ECC2-9C9D-C8BC-5B73E4EBCAF5}" name="Dam, Linda" initials="DL" userId="S::linda.dam_tbs-sct.gc.ca#ext#@gcxgce.onmicrosoft.com::26c13abf-3834-4969-a456-58c0a34123cf" providerId="AD"/>
  <p188:author id="{8C50C420-4016-F9AE-59E9-562A65C0BC76}" name="Hall, Dawn" initials="HD" userId="S::DAHALL@tbs-sct.gc.ca::857e4f71-cd06-436e-af23-9137fad2620d" providerId="AD"/>
  <p188:author id="{C890C0AA-D489-4D32-6B71-60D8CDA2B1CD}" name="Morris, Margaret" initials="MM" userId="S::margaret.morris_pco-bcp.gc.ca#ext#@gcxgce.onmicrosoft.com::1f2c8397-3a68-4d3f-9781-f3d10b953c13" providerId="AD"/>
  <p188:author id="{D4C9C5AC-473D-48D9-CA38-FFACE518C679}" name="Deshaies, Benoit" initials="DB" userId="S::benoit.deshaies_tbs-sct.gc.ca#ext#@gcxgce.onmicrosoft.com::6e831111-1c62-4938-9d52-cab542b6b2b1" providerId="AD"/>
  <p188:author id="{4FAB64BA-795E-5720-DC03-DDD1667DA751}" name="Dam, Linda" initials="DL" userId="S::LDAM@tbs-sct.gc.ca::dd6e8728-f463-4935-8d68-c3b71cefe035" providerId="AD"/>
  <p188:author id="{B99CE8D1-E3F4-B0E4-00A1-75D3035F328A}" name="Hall, Dawn" initials="HD" userId="S::dawn.hall_tbs-sct.gc.ca#ext#@gcxgce.onmicrosoft.com::787b50ce-82cd-4354-a93e-3c4be61395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nsman, Alison" initials="KA" lastIdx="9" clrIdx="0">
    <p:extLst>
      <p:ext uri="{19B8F6BF-5375-455C-9EA6-DF929625EA0E}">
        <p15:presenceInfo xmlns:p15="http://schemas.microsoft.com/office/powerpoint/2012/main" userId="S::Alison.Kinsman@pco-bcp.gc.ca::c35aaec0-f972-49b0-85cc-11e63240ce0f" providerId="AD"/>
      </p:ext>
    </p:extLst>
  </p:cmAuthor>
  <p:cmAuthor id="2" name="Hall, Dawn" initials="HD" lastIdx="1" clrIdx="1">
    <p:extLst>
      <p:ext uri="{19B8F6BF-5375-455C-9EA6-DF929625EA0E}">
        <p15:presenceInfo xmlns:p15="http://schemas.microsoft.com/office/powerpoint/2012/main" userId="S::dawn.hall_tbs-sct.gc.ca#ext#@gcxgce.onmicrosoft.com::787b50ce-82cd-4354-a93e-3c4be6139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54F"/>
    <a:srgbClr val="3C2E47"/>
    <a:srgbClr val="464C6F"/>
    <a:srgbClr val="48767F"/>
    <a:srgbClr val="E9EBF5"/>
    <a:srgbClr val="CFD5EA"/>
    <a:srgbClr val="D9EC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D37CB-BFF4-C122-B314-39F87CF40C48}" v="396" dt="2023-02-16T21:17:05.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B7CCF-F330-4F75-86E9-69239B005BB9}" type="datetimeFigureOut">
              <a:rPr lang="en-CA" smtClean="0"/>
              <a:t>2023-02-17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D4479-4D67-4D9F-B1C4-9021B2BEFE52}" type="slidenum">
              <a:rPr lang="en-CA" smtClean="0"/>
              <a:t>‹#›</a:t>
            </a:fld>
            <a:endParaRPr lang="en-CA"/>
          </a:p>
        </p:txBody>
      </p:sp>
    </p:spTree>
    <p:extLst>
      <p:ext uri="{BB962C8B-B14F-4D97-AF65-F5344CB8AC3E}">
        <p14:creationId xmlns:p14="http://schemas.microsoft.com/office/powerpoint/2010/main" val="188725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2</a:t>
            </a:fld>
            <a:endParaRPr lang="en-US"/>
          </a:p>
        </p:txBody>
      </p:sp>
    </p:spTree>
    <p:extLst>
      <p:ext uri="{BB962C8B-B14F-4D97-AF65-F5344CB8AC3E}">
        <p14:creationId xmlns:p14="http://schemas.microsoft.com/office/powerpoint/2010/main" val="405941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11</a:t>
            </a:fld>
            <a:endParaRPr lang="en-US"/>
          </a:p>
        </p:txBody>
      </p:sp>
    </p:spTree>
    <p:extLst>
      <p:ext uri="{BB962C8B-B14F-4D97-AF65-F5344CB8AC3E}">
        <p14:creationId xmlns:p14="http://schemas.microsoft.com/office/powerpoint/2010/main" val="1863417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12</a:t>
            </a:fld>
            <a:endParaRPr lang="en-US"/>
          </a:p>
        </p:txBody>
      </p:sp>
    </p:spTree>
    <p:extLst>
      <p:ext uri="{BB962C8B-B14F-4D97-AF65-F5344CB8AC3E}">
        <p14:creationId xmlns:p14="http://schemas.microsoft.com/office/powerpoint/2010/main" val="125166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13</a:t>
            </a:fld>
            <a:endParaRPr lang="en-US"/>
          </a:p>
        </p:txBody>
      </p:sp>
    </p:spTree>
    <p:extLst>
      <p:ext uri="{BB962C8B-B14F-4D97-AF65-F5344CB8AC3E}">
        <p14:creationId xmlns:p14="http://schemas.microsoft.com/office/powerpoint/2010/main" val="2985261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3</a:t>
            </a:fld>
            <a:endParaRPr lang="en-US"/>
          </a:p>
        </p:txBody>
      </p:sp>
    </p:spTree>
    <p:extLst>
      <p:ext uri="{BB962C8B-B14F-4D97-AF65-F5344CB8AC3E}">
        <p14:creationId xmlns:p14="http://schemas.microsoft.com/office/powerpoint/2010/main" val="889536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4</a:t>
            </a:fld>
            <a:endParaRPr lang="en-US"/>
          </a:p>
        </p:txBody>
      </p:sp>
    </p:spTree>
    <p:extLst>
      <p:ext uri="{BB962C8B-B14F-4D97-AF65-F5344CB8AC3E}">
        <p14:creationId xmlns:p14="http://schemas.microsoft.com/office/powerpoint/2010/main" val="397842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5</a:t>
            </a:fld>
            <a:endParaRPr lang="en-US"/>
          </a:p>
        </p:txBody>
      </p:sp>
    </p:spTree>
    <p:extLst>
      <p:ext uri="{BB962C8B-B14F-4D97-AF65-F5344CB8AC3E}">
        <p14:creationId xmlns:p14="http://schemas.microsoft.com/office/powerpoint/2010/main" val="718882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6</a:t>
            </a:fld>
            <a:endParaRPr lang="en-US"/>
          </a:p>
        </p:txBody>
      </p:sp>
    </p:spTree>
    <p:extLst>
      <p:ext uri="{BB962C8B-B14F-4D97-AF65-F5344CB8AC3E}">
        <p14:creationId xmlns:p14="http://schemas.microsoft.com/office/powerpoint/2010/main" val="841864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7</a:t>
            </a:fld>
            <a:endParaRPr lang="en-US"/>
          </a:p>
        </p:txBody>
      </p:sp>
    </p:spTree>
    <p:extLst>
      <p:ext uri="{BB962C8B-B14F-4D97-AF65-F5344CB8AC3E}">
        <p14:creationId xmlns:p14="http://schemas.microsoft.com/office/powerpoint/2010/main" val="253161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8</a:t>
            </a:fld>
            <a:endParaRPr lang="en-US"/>
          </a:p>
        </p:txBody>
      </p:sp>
    </p:spTree>
    <p:extLst>
      <p:ext uri="{BB962C8B-B14F-4D97-AF65-F5344CB8AC3E}">
        <p14:creationId xmlns:p14="http://schemas.microsoft.com/office/powerpoint/2010/main" val="31332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9</a:t>
            </a:fld>
            <a:endParaRPr lang="en-US"/>
          </a:p>
        </p:txBody>
      </p:sp>
    </p:spTree>
    <p:extLst>
      <p:ext uri="{BB962C8B-B14F-4D97-AF65-F5344CB8AC3E}">
        <p14:creationId xmlns:p14="http://schemas.microsoft.com/office/powerpoint/2010/main" val="281498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10</a:t>
            </a:fld>
            <a:endParaRPr lang="en-US"/>
          </a:p>
        </p:txBody>
      </p:sp>
    </p:spTree>
    <p:extLst>
      <p:ext uri="{BB962C8B-B14F-4D97-AF65-F5344CB8AC3E}">
        <p14:creationId xmlns:p14="http://schemas.microsoft.com/office/powerpoint/2010/main" val="6165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5C6E-4046-4A9C-7F5C-E93B7F2C2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D255CE0-393F-FF11-8880-47B48E746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E90CF23-A6A7-D7B3-A6ED-68997161780B}"/>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33436E74-575F-5035-0238-16A4F3C4B1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E8E3A1-05E4-0B38-6E41-1D8ADDC3A38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305921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6824-6A86-7EA4-5A5B-44D6A2E5C0F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AA1F887-4CCA-FDAD-B59F-D25A01635C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04BDC1-B498-0047-B8E5-029825523BFC}"/>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DF75AB72-7C4B-786D-8377-AD690493F4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FEDFFBB-2C72-4D4C-527A-D208599625FB}"/>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24533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EA682-5699-130E-3D67-95D5B34A95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7E1E1A5-FC5A-2DF8-D229-CDFADE99CE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0B2C0A-89E6-0DC1-B0C9-415C5B7DE8C9}"/>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A59AA266-1E69-B2DD-E19B-37B2D5FCCE5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19BE4E-4AA4-5A2F-E128-0DBF5CF72CC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22460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AA1BE-F1A8-2896-7AFE-176293BFF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4A75D4-6B78-1C87-380A-6AEB3AB602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6E3DFE-6C09-B30E-6AE9-FCD7B318FAF4}"/>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4A9AA2AB-5AD9-DDF8-D2BA-EF2542227B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5913F6-4AFE-349E-1EA2-FE0A368F419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0001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A93E-FB53-BAD7-558E-3DB03EAB19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4F625BB-D011-BD8E-FD93-307DDA1ECF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4E44A5-45F1-74B7-3A04-493D8EAFA7F4}"/>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FA635CA0-43AC-0C37-AB6C-B6C2FEDEB6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9B3821-DA41-93A0-EA72-AD01586D89D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2843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8A27-F5B7-5A99-9E57-41B38EB82F3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3222342-402E-D51D-B778-A393FA0834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B5DE511-1518-E4E3-C30F-9E9946DA75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617E359-5CA7-DAAC-637F-A4A3D7198ADD}"/>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50711C50-0632-FB94-2315-E8FC55520C9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BA1EFB-C7BE-C671-82D0-0733B65516C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419761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971A-0CC4-B673-187E-D927333EFE1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E03ED60-1F65-CF93-4510-58FCFE12B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E01F0-8A6C-1A7A-BB2D-469AF314F3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4E32F1A-B4FC-A75B-CAFC-B9B0332D0E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7EDC40-3203-B4F0-FED1-8DCCCA89FE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07E1FCC-22B5-E184-7BCE-865E7BA251DB}"/>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8" name="Footer Placeholder 7">
            <a:extLst>
              <a:ext uri="{FF2B5EF4-FFF2-40B4-BE49-F238E27FC236}">
                <a16:creationId xmlns:a16="http://schemas.microsoft.com/office/drawing/2014/main" id="{CC7DDC56-017F-F5EA-2E58-835C9FAC808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7FFABFB-FBA3-3855-179E-C6634FA87737}"/>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72627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A51C9-4DFE-03BC-E196-2DECED51265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9B583AB-44B1-61F4-73D0-4575F4C8192A}"/>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4" name="Footer Placeholder 3">
            <a:extLst>
              <a:ext uri="{FF2B5EF4-FFF2-40B4-BE49-F238E27FC236}">
                <a16:creationId xmlns:a16="http://schemas.microsoft.com/office/drawing/2014/main" id="{BF265D48-7467-9AE5-C3B4-F331047A1FD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9B15302-AA63-EFB4-9AD6-E7D10015DCA7}"/>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50938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D4A90-890C-B00A-BFA7-F10EDCA9DF0E}"/>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3" name="Footer Placeholder 2">
            <a:extLst>
              <a:ext uri="{FF2B5EF4-FFF2-40B4-BE49-F238E27FC236}">
                <a16:creationId xmlns:a16="http://schemas.microsoft.com/office/drawing/2014/main" id="{172F94AB-5F92-473C-A614-F217BD09C34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2BC56E2-520A-1100-A16B-CF8AC2ADF59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97168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028E-F7AB-1001-B434-AD0F7E101B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012295C-9D33-8A0C-3D4F-920ECE082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C7D399C-1DEA-1A17-6D06-27514B186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D76F5-2125-2E40-275B-104D4F184D2C}"/>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F5073FC6-4E1C-61EC-DB38-E3D6DFBD8CD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5620F0B-9474-615B-B779-24D7E0803D0E}"/>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44910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6319F-E2BB-5ECC-DBD2-1DF3E85DE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578CB36-992D-9904-EE72-346D7E9A0A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4261445-9A8C-224A-477F-85A00C6C7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7C42B-B9AF-9311-136E-2D060E0C21A9}"/>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A67F5196-4C97-0C37-D0F1-DA6C9A92B4A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B12A02-9EEF-FDCC-9B6F-439D7944C493}"/>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361508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BD7C39-A58F-E842-CAC2-7DF4E4EFC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6421C6-622F-EB9A-D64B-4204ED571F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489D1D-9B1B-12E2-54E1-16CC1E1D11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AE5112A6-644E-0DD8-B6B9-26F41BA930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AF21140-25E1-7A3C-C3FB-28DE1B81D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30493-7A2A-4397-86F2-1C790D1F7FED}" type="slidenum">
              <a:rPr lang="en-CA" smtClean="0"/>
              <a:t>‹#›</a:t>
            </a:fld>
            <a:endParaRPr lang="en-CA"/>
          </a:p>
        </p:txBody>
      </p:sp>
    </p:spTree>
    <p:extLst>
      <p:ext uri="{BB962C8B-B14F-4D97-AF65-F5344CB8AC3E}">
        <p14:creationId xmlns:p14="http://schemas.microsoft.com/office/powerpoint/2010/main" val="219368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9.xml"/><Relationship Id="rId7" Type="http://schemas.openxmlformats.org/officeDocument/2006/relationships/notesSlide" Target="../notesSlides/notesSlide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4.xml"/><Relationship Id="rId7" Type="http://schemas.openxmlformats.org/officeDocument/2006/relationships/notesSlide" Target="../notesSlides/notesSlide10.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2.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9.xml"/><Relationship Id="rId7" Type="http://schemas.openxmlformats.org/officeDocument/2006/relationships/notesSlide" Target="../notesSlides/notesSlide11.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 Id="rId9"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2.xml"/><Relationship Id="rId13" Type="http://schemas.openxmlformats.org/officeDocument/2006/relationships/image" Target="../media/image6.svg"/><Relationship Id="rId3" Type="http://schemas.openxmlformats.org/officeDocument/2006/relationships/tags" Target="../tags/tag64.xml"/><Relationship Id="rId7" Type="http://schemas.openxmlformats.org/officeDocument/2006/relationships/slideLayout" Target="../slideLayouts/slideLayout2.xml"/><Relationship Id="rId12" Type="http://schemas.openxmlformats.org/officeDocument/2006/relationships/image" Target="../media/image5.pn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image" Target="../media/image3.jpeg"/><Relationship Id="rId5" Type="http://schemas.openxmlformats.org/officeDocument/2006/relationships/tags" Target="../tags/tag66.xml"/><Relationship Id="rId10" Type="http://schemas.openxmlformats.org/officeDocument/2006/relationships/hyperlink" Target="mailto:EnterpriseDataDonneesIntegrees@tbs-sct.gc.ca" TargetMode="External"/><Relationship Id="rId4" Type="http://schemas.openxmlformats.org/officeDocument/2006/relationships/tags" Target="../tags/tag65.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8.xml"/><Relationship Id="rId7" Type="http://schemas.openxmlformats.org/officeDocument/2006/relationships/notesSlide" Target="../notesSlides/notesSlide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3.xml"/><Relationship Id="rId7"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image" Target="../media/image3.jpeg"/><Relationship Id="rId5" Type="http://schemas.openxmlformats.org/officeDocument/2006/relationships/tags" Target="../tags/tag15.xml"/><Relationship Id="rId10" Type="http://schemas.openxmlformats.org/officeDocument/2006/relationships/image" Target="../media/image4.png"/><Relationship Id="rId4" Type="http://schemas.openxmlformats.org/officeDocument/2006/relationships/tags" Target="../tags/tag14.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4.xml"/><Relationship Id="rId7" Type="http://schemas.openxmlformats.org/officeDocument/2006/relationships/notesSlide" Target="../notesSlides/notesSlide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2.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9.xml"/><Relationship Id="rId7" Type="http://schemas.openxmlformats.org/officeDocument/2006/relationships/notesSlide" Target="../notesSlides/notesSlide5.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4.xml"/><Relationship Id="rId7" Type="http://schemas.openxmlformats.org/officeDocument/2006/relationships/notesSlide" Target="../notesSlides/notesSlide6.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2.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9.xml"/><Relationship Id="rId7" Type="http://schemas.openxmlformats.org/officeDocument/2006/relationships/notesSlide" Target="../notesSlides/notesSlide7.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4.xml"/><Relationship Id="rId7" Type="http://schemas.openxmlformats.org/officeDocument/2006/relationships/notesSlide" Target="../notesSlides/notesSlide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2.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noGrp="1"/>
          </p:cNvSpPr>
          <p:nvPr>
            <p:ph type="title" idx="4294967295"/>
            <p:custDataLst>
              <p:tags r:id="rId1"/>
            </p:custDataLst>
          </p:nvPr>
        </p:nvSpPr>
        <p:spPr>
          <a:xfrm>
            <a:off x="933751" y="1166647"/>
            <a:ext cx="10285882" cy="35110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4000" b="1">
                <a:solidFill>
                  <a:srgbClr val="3C2D47"/>
                </a:solidFill>
                <a:latin typeface="Arial"/>
                <a:cs typeface="Arial"/>
              </a:rPr>
              <a:t>Renouveler la Stratégie relative aux données pour la fonction publique fédérale</a:t>
            </a:r>
            <a:br>
              <a:rPr lang="fr-CA" sz="4000" b="1">
                <a:latin typeface="Arial"/>
                <a:cs typeface="Arial"/>
              </a:rPr>
            </a:br>
            <a:br>
              <a:rPr lang="fr-CA" sz="4000" b="1">
                <a:latin typeface="Arial"/>
                <a:cs typeface="Arial"/>
              </a:rPr>
            </a:br>
            <a:r>
              <a:rPr lang="fr-CA" sz="3200">
                <a:solidFill>
                  <a:srgbClr val="437B83"/>
                </a:solidFill>
                <a:latin typeface="Arial"/>
                <a:cs typeface="Arial"/>
              </a:rPr>
              <a:t>Rapport sur ce que nous avons entendu</a:t>
            </a:r>
          </a:p>
          <a:p>
            <a:pPr>
              <a:defRPr/>
            </a:pPr>
            <a:br>
              <a:rPr lang="fr-CA" sz="2500">
                <a:latin typeface="Arial"/>
                <a:ea typeface="+mj-ea"/>
                <a:cs typeface="Arial"/>
              </a:rPr>
            </a:br>
            <a:r>
              <a:rPr lang="fr-CA" sz="2500">
                <a:solidFill>
                  <a:schemeClr val="tx1">
                    <a:lumMod val="50000"/>
                    <a:lumOff val="50000"/>
                  </a:schemeClr>
                </a:solidFill>
                <a:latin typeface="Arial"/>
                <a:ea typeface="+mj-ea"/>
                <a:cs typeface="Arial"/>
              </a:rPr>
              <a:t>Hiver</a:t>
            </a:r>
            <a:r>
              <a:rPr kumimoji="0" lang="fr-CA" sz="2500" b="0" i="0" u="none" strike="noStrike" cap="none" normalizeH="0" baseline="0" noProof="0">
                <a:ln>
                  <a:noFill/>
                </a:ln>
                <a:solidFill>
                  <a:schemeClr val="tx1">
                    <a:lumMod val="50000"/>
                    <a:lumOff val="50000"/>
                  </a:schemeClr>
                </a:solidFill>
                <a:uLnTx/>
                <a:uFillTx/>
                <a:latin typeface="Arial"/>
                <a:ea typeface="+mj-ea"/>
                <a:cs typeface="Arial"/>
              </a:rPr>
              <a:t> </a:t>
            </a:r>
            <a:r>
              <a:rPr lang="fr-CA" sz="2500">
                <a:solidFill>
                  <a:schemeClr val="tx1">
                    <a:lumMod val="50000"/>
                    <a:lumOff val="50000"/>
                  </a:schemeClr>
                </a:solidFill>
                <a:latin typeface="Arial"/>
                <a:ea typeface="+mj-ea"/>
                <a:cs typeface="Arial"/>
              </a:rPr>
              <a:t>2023</a:t>
            </a:r>
          </a:p>
        </p:txBody>
      </p:sp>
      <p:pic>
        <p:nvPicPr>
          <p:cNvPr id="3" name="__EngageSlideDescription__" descr="slide description : Title slide - Renewing the Data Strategy for the Federal Public Service, What We Heard Report, Winter 2023">
            <a:extLst>
              <a:ext uri="{FF2B5EF4-FFF2-40B4-BE49-F238E27FC236}">
                <a16:creationId xmlns:a16="http://schemas.microsoft.com/office/drawing/2014/main" id="{41891654-F69C-2ED5-E201-1740E3A64614}"/>
              </a:ext>
            </a:extLst>
          </p:cNvPr>
          <p:cNvPicPr>
            <a:picLocks/>
          </p:cNvPicPr>
          <p:nvPr>
            <p:custDataLst>
              <p:tags r:id="rId2"/>
            </p:custDataLst>
          </p:nvPr>
        </p:nvPicPr>
        <p:blipFill>
          <a:blip r:embed="rId6"/>
          <a:stretch>
            <a:fillRect/>
          </a:stretch>
        </p:blipFill>
        <p:spPr>
          <a:xfrm>
            <a:off x="933751" y="4677683"/>
            <a:ext cx="12700" cy="12700"/>
          </a:xfrm>
          <a:prstGeom prst="rect">
            <a:avLst/>
          </a:prstGeom>
          <a:ln/>
        </p:spPr>
      </p:pic>
      <p:pic>
        <p:nvPicPr>
          <p:cNvPr id="10" name="Picture 9" descr="Decorative">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0" y="4293356"/>
            <a:ext cx="2644731" cy="2564644"/>
          </a:xfrm>
          <a:prstGeom prst="rect">
            <a:avLst/>
          </a:prstGeom>
        </p:spPr>
      </p:pic>
      <p:pic>
        <p:nvPicPr>
          <p:cNvPr id="1026" name="Picture 2" descr="Decorative">
            <a:extLst>
              <a:ext uri="{FF2B5EF4-FFF2-40B4-BE49-F238E27FC236}">
                <a16:creationId xmlns:a16="http://schemas.microsoft.com/office/drawing/2014/main" id="{9BCA3FCF-5D34-44C4-0703-50EFE4D5F156}"/>
              </a:ext>
            </a:extLst>
          </p:cNvPr>
          <p:cNvPicPr>
            <a:picLocks noGrp="1" noRot="1" noChangeAspect="1" noMove="1" noResize="1" noEditPoints="1" noAdjustHandles="1" noChangeArrowheads="1" noChangeShapeType="1" noCrop="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0" y="919842"/>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55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107033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4800">
                <a:solidFill>
                  <a:srgbClr val="1D254F"/>
                </a:solidFill>
                <a:latin typeface="Arial"/>
                <a:ea typeface="+mn-ea"/>
                <a:cs typeface="Arial"/>
              </a:rPr>
              <a:t>Réponse aux </a:t>
            </a:r>
            <a:r>
              <a:rPr kumimoji="0" lang="fr-CA" sz="4800" b="0" i="0" u="none" strike="noStrike" cap="none" normalizeH="0" baseline="0" noProof="0">
                <a:ln>
                  <a:noFill/>
                </a:ln>
                <a:solidFill>
                  <a:srgbClr val="1D254F"/>
                </a:solidFill>
                <a:uLnTx/>
                <a:uFillTx/>
                <a:latin typeface="Arial"/>
                <a:ea typeface="+mn-ea"/>
                <a:cs typeface="Arial"/>
              </a:rPr>
              <a:t>commentaires</a:t>
            </a:r>
            <a:r>
              <a:rPr lang="fr-CA" sz="4800">
                <a:solidFill>
                  <a:srgbClr val="1D254F"/>
                </a:solidFill>
                <a:latin typeface="Arial"/>
                <a:ea typeface="+mn-ea"/>
                <a:cs typeface="Arial"/>
              </a:rPr>
              <a:t> (partie 4)</a:t>
            </a:r>
          </a:p>
        </p:txBody>
      </p:sp>
      <p:pic>
        <p:nvPicPr>
          <p:cNvPr id="10" name="__EngageSlideDescription__" descr="slide description : A table divided into two columns - Feedback theme and how we responded">
            <a:extLst>
              <a:ext uri="{FF2B5EF4-FFF2-40B4-BE49-F238E27FC236}">
                <a16:creationId xmlns:a16="http://schemas.microsoft.com/office/drawing/2014/main" id="{A8FEDCA3-A214-0C71-B203-9E1CAA6E7674}"/>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10</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custDataLst>
              <p:tags r:id="rId5"/>
            </p:custDataLst>
            <p:extLst>
              <p:ext uri="{D42A27DB-BD31-4B8C-83A1-F6EECF244321}">
                <p14:modId xmlns:p14="http://schemas.microsoft.com/office/powerpoint/2010/main" val="3800573546"/>
              </p:ext>
            </p:extLst>
          </p:nvPr>
        </p:nvGraphicFramePr>
        <p:xfrm>
          <a:off x="487526" y="1386461"/>
          <a:ext cx="10657135" cy="3674555"/>
        </p:xfrm>
        <a:graphic>
          <a:graphicData uri="http://schemas.openxmlformats.org/drawingml/2006/table">
            <a:tbl>
              <a:tblPr firstRow="1" bandRow="1">
                <a:tableStyleId>{5C22544A-7EE6-4342-B048-85BDC9FD1C3A}</a:tableStyleId>
              </a:tblPr>
              <a:tblGrid>
                <a:gridCol w="4732985">
                  <a:extLst>
                    <a:ext uri="{9D8B030D-6E8A-4147-A177-3AD203B41FA5}">
                      <a16:colId xmlns:a16="http://schemas.microsoft.com/office/drawing/2014/main" val="2533233232"/>
                    </a:ext>
                  </a:extLst>
                </a:gridCol>
                <a:gridCol w="5924150">
                  <a:extLst>
                    <a:ext uri="{9D8B030D-6E8A-4147-A177-3AD203B41FA5}">
                      <a16:colId xmlns:a16="http://schemas.microsoft.com/office/drawing/2014/main" val="2472584375"/>
                    </a:ext>
                  </a:extLst>
                </a:gridCol>
              </a:tblGrid>
              <a:tr h="423092">
                <a:tc>
                  <a:txBody>
                    <a:bodyPr/>
                    <a:lstStyle/>
                    <a:p>
                      <a:r>
                        <a:rPr lang="fr-CA" sz="2000"/>
                        <a:t>Thème</a:t>
                      </a:r>
                    </a:p>
                  </a:txBody>
                  <a:tcPr>
                    <a:lnB w="12700">
                      <a:solidFill>
                        <a:schemeClr val="tx1"/>
                      </a:solidFill>
                    </a:lnB>
                  </a:tcPr>
                </a:tc>
                <a:tc>
                  <a:txBody>
                    <a:bodyPr/>
                    <a:lstStyle/>
                    <a:p>
                      <a:r>
                        <a:rPr lang="fr-CA" sz="2000"/>
                        <a:t>Comment nous avons répondu</a:t>
                      </a:r>
                    </a:p>
                  </a:txBody>
                  <a:tcPr>
                    <a:lnB w="12700">
                      <a:solidFill>
                        <a:schemeClr val="tx1"/>
                      </a:solidFill>
                    </a:lnB>
                  </a:tcPr>
                </a:tc>
                <a:extLst>
                  <a:ext uri="{0D108BD9-81ED-4DB2-BD59-A6C34878D82A}">
                    <a16:rowId xmlns:a16="http://schemas.microsoft.com/office/drawing/2014/main" val="4246146061"/>
                  </a:ext>
                </a:extLst>
              </a:tr>
              <a:tr h="1514103">
                <a:tc>
                  <a:txBody>
                    <a:bodyPr/>
                    <a:lstStyle/>
                    <a:p>
                      <a:pPr lvl="0">
                        <a:buNone/>
                      </a:pPr>
                      <a:r>
                        <a:rPr lang="fr-CA">
                          <a:solidFill>
                            <a:srgbClr val="1D254F"/>
                          </a:solidFill>
                        </a:rPr>
                        <a:t>Besoin de financement</a:t>
                      </a:r>
                    </a:p>
                    <a:p>
                      <a:pPr marL="285750" lvl="0" indent="-285750">
                        <a:buFont typeface="Calibri"/>
                        <a:buChar char="-"/>
                      </a:pPr>
                      <a:r>
                        <a:rPr lang="fr-CA">
                          <a:solidFill>
                            <a:srgbClr val="1D254F"/>
                          </a:solidFill>
                        </a:rPr>
                        <a:t>Soutien au calcul du coût des données</a:t>
                      </a:r>
                    </a:p>
                    <a:p>
                      <a:pPr marL="285750" lvl="0" indent="-285750">
                        <a:buFont typeface="Calibri"/>
                        <a:buChar char="-"/>
                      </a:pPr>
                      <a:r>
                        <a:rPr lang="fr-CA">
                          <a:solidFill>
                            <a:srgbClr val="1D254F"/>
                          </a:solidFill>
                        </a:rPr>
                        <a:t>Allocation de ressources pour soutenir et faire progresser les initiatives clés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Char char="-"/>
                      </a:pPr>
                      <a:r>
                        <a:rPr lang="fr-CA">
                          <a:solidFill>
                            <a:srgbClr val="1D254F"/>
                          </a:solidFill>
                        </a:rPr>
                        <a:t>Les actions de la mission 1 sont destinées à soutenir le financement à venir des initiatives</a:t>
                      </a:r>
                    </a:p>
                    <a:p>
                      <a:pPr marL="285750" lvl="0" indent="-285750">
                        <a:buChar char="-"/>
                      </a:pPr>
                      <a:r>
                        <a:rPr lang="fr-CA" sz="1800" b="0" i="0" u="none" strike="noStrike" noProof="0">
                          <a:solidFill>
                            <a:srgbClr val="1D254F"/>
                          </a:solidFill>
                          <a:latin typeface="Calibri"/>
                          <a:ea typeface="+mn-ea"/>
                          <a:cs typeface="+mn-cs"/>
                        </a:rPr>
                        <a:t>La portée précise que le financement et l’approvisionnement pour donner suite aux mesures établies seront définis au niveau du projet ou du ministère</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169697579"/>
                  </a:ext>
                </a:extLst>
              </a:tr>
              <a:tr h="1393716">
                <a:tc>
                  <a:txBody>
                    <a:bodyPr/>
                    <a:lstStyle/>
                    <a:p>
                      <a:pPr lvl="0">
                        <a:buNone/>
                      </a:pPr>
                      <a:r>
                        <a:rPr lang="fr-CA" sz="1800">
                          <a:solidFill>
                            <a:srgbClr val="1D254F"/>
                          </a:solidFill>
                          <a:latin typeface="+mn-lt"/>
                          <a:ea typeface="+mn-ea"/>
                          <a:cs typeface="+mn-cs"/>
                        </a:rPr>
                        <a:t>Souligner la pertinence </a:t>
                      </a:r>
                      <a:r>
                        <a:rPr lang="fr-CA">
                          <a:solidFill>
                            <a:srgbClr val="1D254F"/>
                          </a:solidFill>
                        </a:rPr>
                        <a:t>et l’incidence pour les </a:t>
                      </a:r>
                      <a:r>
                        <a:rPr lang="fr-CA" sz="1800">
                          <a:solidFill>
                            <a:srgbClr val="1D254F"/>
                          </a:solidFill>
                          <a:latin typeface="+mn-lt"/>
                          <a:ea typeface="+mn-ea"/>
                          <a:cs typeface="+mn-cs"/>
                        </a:rPr>
                        <a:t>personnes et les organisations qui reçoivent un service du gouvernement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Font typeface="Calibri"/>
                        <a:buChar char="-"/>
                      </a:pPr>
                      <a:r>
                        <a:rPr lang="fr-CA" sz="1800">
                          <a:solidFill>
                            <a:srgbClr val="1D254F"/>
                          </a:solidFill>
                          <a:latin typeface="+mn-lt"/>
                          <a:ea typeface="+mn-ea"/>
                          <a:cs typeface="+mn-cs"/>
                        </a:rPr>
                        <a:t>Des modifications ont été apportées à l’ensemble de la stratégie afin de mettre davantage l’accent sur les avantages des services reçus par le gouvernement</a:t>
                      </a:r>
                    </a:p>
                    <a:p>
                      <a:pPr marL="285750" lvl="0" indent="-285750">
                        <a:buFont typeface="Calibri"/>
                        <a:buChar char="-"/>
                      </a:pPr>
                      <a:r>
                        <a:rPr lang="fr-CA">
                          <a:solidFill>
                            <a:srgbClr val="1D254F"/>
                          </a:solidFill>
                        </a:rPr>
                        <a:t>Examen du langage simple pour ajouter de la clarté</a:t>
                      </a:r>
                    </a:p>
                    <a:p>
                      <a:pPr marL="285750" lvl="0" indent="-285750">
                        <a:buFontTx/>
                        <a:buChar char="-"/>
                      </a:pPr>
                      <a:r>
                        <a:rPr lang="fr-CA">
                          <a:solidFill>
                            <a:srgbClr val="1D254F"/>
                          </a:solidFill>
                        </a:rPr>
                        <a:t>Réorientation des vignettes pour souligner résultats d'abord</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569130706"/>
                  </a:ext>
                </a:extLst>
              </a:tr>
            </a:tbl>
          </a:graphicData>
        </a:graphic>
      </p:graphicFrame>
    </p:spTree>
    <p:extLst>
      <p:ext uri="{BB962C8B-B14F-4D97-AF65-F5344CB8AC3E}">
        <p14:creationId xmlns:p14="http://schemas.microsoft.com/office/powerpoint/2010/main" val="310849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1353" y="175840"/>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sz="4800">
                <a:solidFill>
                  <a:srgbClr val="1D254F"/>
                </a:solidFill>
                <a:latin typeface="Arial"/>
                <a:ea typeface="+mn-ea"/>
                <a:cs typeface="Arial"/>
              </a:rPr>
              <a:t>Résumé</a:t>
            </a:r>
          </a:p>
        </p:txBody>
      </p:sp>
      <p:pic>
        <p:nvPicPr>
          <p:cNvPr id="5" name="__EngageSlideDescription__" descr="slide description : High level summary">
            <a:extLst>
              <a:ext uri="{FF2B5EF4-FFF2-40B4-BE49-F238E27FC236}">
                <a16:creationId xmlns:a16="http://schemas.microsoft.com/office/drawing/2014/main" id="{AE57CDC8-DA48-D446-0FC2-EA789005360F}"/>
              </a:ext>
            </a:extLst>
          </p:cNvPr>
          <p:cNvPicPr>
            <a:picLocks/>
          </p:cNvPicPr>
          <p:nvPr>
            <p:custDataLst>
              <p:tags r:id="rId2"/>
            </p:custDataLst>
          </p:nvPr>
        </p:nvPicPr>
        <p:blipFill>
          <a:blip r:embed="rId8"/>
          <a:stretch>
            <a:fillRect/>
          </a:stretch>
        </p:blipFill>
        <p:spPr>
          <a:xfrm>
            <a:off x="281353"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11</a:t>
            </a:fld>
            <a:endParaRPr lang="en-US">
              <a:solidFill>
                <a:srgbClr val="1D254F"/>
              </a:solidFill>
            </a:endParaRPr>
          </a:p>
        </p:txBody>
      </p:sp>
      <p:pic>
        <p:nvPicPr>
          <p:cNvPr id="2" name="Picture 2">
            <a:extLst>
              <a:ext uri="{FF2B5EF4-FFF2-40B4-BE49-F238E27FC236}">
                <a16:creationId xmlns:a16="http://schemas.microsoft.com/office/drawing/2014/main" id="{F3E6ACB9-34EF-369F-DE55-39040318CACD}"/>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a:extLst>
              <a:ext uri="{FF2B5EF4-FFF2-40B4-BE49-F238E27FC236}">
                <a16:creationId xmlns:a16="http://schemas.microsoft.com/office/drawing/2014/main" id="{688D871D-A31A-2239-0CD6-9309AA7D5214}"/>
              </a:ext>
            </a:extLst>
          </p:cNvPr>
          <p:cNvSpPr>
            <a:spLocks noGrp="1"/>
          </p:cNvSpPr>
          <p:nvPr>
            <p:ph idx="1"/>
            <p:custDataLst>
              <p:tags r:id="rId5"/>
            </p:custDataLst>
          </p:nvPr>
        </p:nvSpPr>
        <p:spPr>
          <a:xfrm>
            <a:off x="725311" y="1628069"/>
            <a:ext cx="10515600" cy="4351338"/>
          </a:xfrm>
        </p:spPr>
        <p:txBody>
          <a:bodyPr vert="horz" lIns="91440" tIns="45720" rIns="91440" bIns="45720" rtlCol="0" anchor="t">
            <a:normAutofit/>
          </a:bodyPr>
          <a:lstStyle/>
          <a:p>
            <a:pPr indent="-287655">
              <a:spcBef>
                <a:spcPts val="1200"/>
              </a:spcBef>
              <a:spcAft>
                <a:spcPts val="1200"/>
              </a:spcAft>
            </a:pPr>
            <a:r>
              <a:rPr lang="fr-CA">
                <a:solidFill>
                  <a:srgbClr val="1D254F"/>
                </a:solidFill>
                <a:latin typeface="Arial"/>
                <a:cs typeface="Arial"/>
              </a:rPr>
              <a:t>Bon taux de participation aux exercices de consultation</a:t>
            </a:r>
          </a:p>
          <a:p>
            <a:pPr indent="-287655">
              <a:spcBef>
                <a:spcPts val="1200"/>
              </a:spcBef>
              <a:spcAft>
                <a:spcPts val="1200"/>
              </a:spcAft>
            </a:pPr>
            <a:r>
              <a:rPr lang="fr-CA">
                <a:solidFill>
                  <a:srgbClr val="1D254F"/>
                </a:solidFill>
                <a:latin typeface="Arial"/>
                <a:cs typeface="Arial"/>
              </a:rPr>
              <a:t>Rétroaction positive en général et commentaires auxquels on peut donner suite</a:t>
            </a:r>
          </a:p>
          <a:p>
            <a:pPr indent="-287655">
              <a:spcBef>
                <a:spcPts val="1200"/>
              </a:spcBef>
              <a:spcAft>
                <a:spcPts val="1200"/>
              </a:spcAft>
            </a:pPr>
            <a:r>
              <a:rPr lang="fr-CA">
                <a:solidFill>
                  <a:srgbClr val="1D254F"/>
                </a:solidFill>
                <a:latin typeface="Arial"/>
                <a:cs typeface="Arial"/>
              </a:rPr>
              <a:t>Précision des actions et renforcement du langage dans l’ensemble</a:t>
            </a:r>
          </a:p>
          <a:p>
            <a:pPr indent="-287655">
              <a:spcBef>
                <a:spcPts val="1200"/>
              </a:spcBef>
              <a:spcAft>
                <a:spcPts val="1200"/>
              </a:spcAft>
            </a:pPr>
            <a:r>
              <a:rPr lang="fr-CA">
                <a:solidFill>
                  <a:srgbClr val="1D254F"/>
                </a:solidFill>
                <a:latin typeface="Arial"/>
                <a:cs typeface="Arial"/>
              </a:rPr>
              <a:t>Soutien de la stratégie grâce à la mobilisation de la direction</a:t>
            </a:r>
          </a:p>
        </p:txBody>
      </p:sp>
    </p:spTree>
    <p:extLst>
      <p:ext uri="{BB962C8B-B14F-4D97-AF65-F5344CB8AC3E}">
        <p14:creationId xmlns:p14="http://schemas.microsoft.com/office/powerpoint/2010/main" val="174280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4800" b="0" i="0" u="none" strike="noStrike" cap="none" normalizeH="0" baseline="0" noProof="0">
                <a:ln>
                  <a:noFill/>
                </a:ln>
                <a:solidFill>
                  <a:srgbClr val="1D254F"/>
                </a:solidFill>
                <a:uLnTx/>
                <a:uFillTx/>
                <a:latin typeface="Arial"/>
                <a:ea typeface="+mn-ea"/>
                <a:cs typeface="Arial"/>
              </a:rPr>
              <a:t>Prochaines étapes </a:t>
            </a:r>
          </a:p>
        </p:txBody>
      </p:sp>
      <p:pic>
        <p:nvPicPr>
          <p:cNvPr id="5" name="__EngageSlideDescription__" descr="slide description : Next Steps">
            <a:extLst>
              <a:ext uri="{FF2B5EF4-FFF2-40B4-BE49-F238E27FC236}">
                <a16:creationId xmlns:a16="http://schemas.microsoft.com/office/drawing/2014/main" id="{C42B3800-7671-2F6A-8C33-67B2264A018B}"/>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6" name="Content Placeholder 5">
            <a:extLst>
              <a:ext uri="{FF2B5EF4-FFF2-40B4-BE49-F238E27FC236}">
                <a16:creationId xmlns:a16="http://schemas.microsoft.com/office/drawing/2014/main" id="{7F7EEA04-B192-4CED-BCA5-798463469322}"/>
              </a:ext>
            </a:extLst>
          </p:cNvPr>
          <p:cNvSpPr>
            <a:spLocks noGrp="1"/>
          </p:cNvSpPr>
          <p:nvPr>
            <p:ph idx="1"/>
            <p:custDataLst>
              <p:tags r:id="rId3"/>
            </p:custDataLst>
          </p:nvPr>
        </p:nvSpPr>
        <p:spPr>
          <a:xfrm>
            <a:off x="470210" y="1702962"/>
            <a:ext cx="10515600" cy="4351338"/>
          </a:xfrm>
        </p:spPr>
        <p:txBody>
          <a:bodyPr vert="horz" lIns="91440" tIns="45720" rIns="91440" bIns="45720" rtlCol="0" anchor="t">
            <a:normAutofit/>
          </a:bodyPr>
          <a:lstStyle/>
          <a:p>
            <a:pPr marL="523875" indent="-342900">
              <a:spcBef>
                <a:spcPts val="600"/>
              </a:spcBef>
              <a:spcAft>
                <a:spcPts val="600"/>
              </a:spcAft>
            </a:pPr>
            <a:r>
              <a:rPr lang="fr-CA" sz="3200">
                <a:solidFill>
                  <a:srgbClr val="1D254F"/>
                </a:solidFill>
                <a:latin typeface="Arial"/>
                <a:cs typeface="Arial"/>
              </a:rPr>
              <a:t>La publication est prévue en avril 2023</a:t>
            </a:r>
          </a:p>
          <a:p>
            <a:pPr marL="523875" indent="-342900">
              <a:spcBef>
                <a:spcPts val="600"/>
              </a:spcBef>
              <a:spcAft>
                <a:spcPts val="600"/>
              </a:spcAft>
            </a:pPr>
            <a:r>
              <a:rPr lang="fr-CA" sz="3200">
                <a:solidFill>
                  <a:srgbClr val="1D254F"/>
                </a:solidFill>
                <a:latin typeface="Arial"/>
                <a:cs typeface="Arial"/>
              </a:rPr>
              <a:t>Après la publication, l’accent passera de la stratégie à la mise en œuvre</a:t>
            </a:r>
          </a:p>
          <a:p>
            <a:pPr marL="981075" lvl="1" indent="-342900">
              <a:spcBef>
                <a:spcPts val="600"/>
              </a:spcBef>
              <a:spcAft>
                <a:spcPts val="600"/>
              </a:spcAft>
            </a:pPr>
            <a:r>
              <a:rPr lang="fr-CA" sz="2800">
                <a:solidFill>
                  <a:srgbClr val="1D254F"/>
                </a:solidFill>
                <a:latin typeface="Arial"/>
                <a:cs typeface="Arial"/>
              </a:rPr>
              <a:t>Un plan de mise en œuvre détaillé suivra la publication de la stratégie renouvelée</a:t>
            </a:r>
          </a:p>
          <a:p>
            <a:pPr marL="981075" lvl="1" indent="-342900">
              <a:spcBef>
                <a:spcPts val="600"/>
              </a:spcBef>
              <a:spcAft>
                <a:spcPts val="600"/>
              </a:spcAft>
            </a:pPr>
            <a:r>
              <a:rPr lang="fr-CA" sz="2800">
                <a:solidFill>
                  <a:srgbClr val="1D254F"/>
                </a:solidFill>
                <a:latin typeface="Arial"/>
                <a:cs typeface="Arial"/>
              </a:rPr>
              <a:t>Coordination et collaboration avec les partenaires d’exécution fédéraux</a:t>
            </a:r>
          </a:p>
          <a:p>
            <a:pPr marL="981075" lvl="1" indent="-342900">
              <a:spcBef>
                <a:spcPts val="600"/>
              </a:spcBef>
              <a:spcAft>
                <a:spcPts val="600"/>
              </a:spcAft>
            </a:pPr>
            <a:r>
              <a:rPr lang="fr-CA" sz="2800">
                <a:solidFill>
                  <a:srgbClr val="1D254F"/>
                </a:solidFill>
                <a:latin typeface="Arial"/>
                <a:cs typeface="Arial"/>
              </a:rPr>
              <a:t>Orientation claire et communication des priorités</a:t>
            </a:r>
          </a:p>
          <a:p>
            <a:pPr marL="180975" indent="0">
              <a:spcBef>
                <a:spcPts val="600"/>
              </a:spcBef>
              <a:spcAft>
                <a:spcPts val="600"/>
              </a:spcAft>
              <a:buNone/>
            </a:pPr>
            <a:endParaRPr lang="en-CA" sz="3200">
              <a:solidFill>
                <a:srgbClr val="1D254F"/>
              </a:solidFill>
              <a:latin typeface="Arial"/>
              <a:cs typeface="Arial"/>
            </a:endParaRP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4"/>
            </p:custDataLst>
          </p:nvPr>
        </p:nvSpPr>
        <p:spPr>
          <a:xfrm>
            <a:off x="8610600" y="6356350"/>
            <a:ext cx="2743200" cy="365125"/>
          </a:xfrm>
        </p:spPr>
        <p:txBody>
          <a:bodyPr/>
          <a:lstStyle/>
          <a:p>
            <a:fld id="{254B673E-62AD-4366-8F9B-BEBF4C5845CA}" type="slidenum">
              <a:rPr lang="en-US" smtClean="0">
                <a:solidFill>
                  <a:srgbClr val="1D254F"/>
                </a:solidFill>
              </a:rPr>
              <a:pPr/>
              <a:t>12</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21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sz="4800">
                <a:solidFill>
                  <a:srgbClr val="1D254F"/>
                </a:solidFill>
                <a:latin typeface="Arial"/>
                <a:ea typeface="+mn-ea"/>
                <a:cs typeface="Arial"/>
              </a:rPr>
              <a:t>Des questions?</a:t>
            </a:r>
          </a:p>
        </p:txBody>
      </p:sp>
      <p:pic>
        <p:nvPicPr>
          <p:cNvPr id="7" name="__EngageSlideDescription__" descr="slide description : Final slide with a point of contact for questions">
            <a:extLst>
              <a:ext uri="{FF2B5EF4-FFF2-40B4-BE49-F238E27FC236}">
                <a16:creationId xmlns:a16="http://schemas.microsoft.com/office/drawing/2014/main" id="{CF1B1EBD-E51A-0418-14D0-5E19F9146594}"/>
              </a:ext>
            </a:extLst>
          </p:cNvPr>
          <p:cNvPicPr>
            <a:picLocks/>
          </p:cNvPicPr>
          <p:nvPr>
            <p:custDataLst>
              <p:tags r:id="rId2"/>
            </p:custDataLst>
          </p:nvPr>
        </p:nvPicPr>
        <p:blipFill>
          <a:blip r:embed="rId9"/>
          <a:stretch>
            <a:fillRect/>
          </a:stretch>
        </p:blipFill>
        <p:spPr>
          <a:xfrm>
            <a:off x="283464" y="1004733"/>
            <a:ext cx="12700" cy="12700"/>
          </a:xfrm>
          <a:prstGeom prst="rect">
            <a:avLst/>
          </a:prstGeom>
          <a:ln/>
        </p:spPr>
      </p:pic>
      <p:sp>
        <p:nvSpPr>
          <p:cNvPr id="6" name="Content Placeholder 5">
            <a:extLst>
              <a:ext uri="{FF2B5EF4-FFF2-40B4-BE49-F238E27FC236}">
                <a16:creationId xmlns:a16="http://schemas.microsoft.com/office/drawing/2014/main" id="{7F7EEA04-B192-4CED-BCA5-798463469322}"/>
              </a:ext>
            </a:extLst>
          </p:cNvPr>
          <p:cNvSpPr>
            <a:spLocks noGrp="1"/>
          </p:cNvSpPr>
          <p:nvPr>
            <p:ph idx="1"/>
            <p:custDataLst>
              <p:tags r:id="rId3"/>
            </p:custDataLst>
          </p:nvPr>
        </p:nvSpPr>
        <p:spPr>
          <a:xfrm>
            <a:off x="1253674" y="4557778"/>
            <a:ext cx="10440473" cy="1013565"/>
          </a:xfrm>
        </p:spPr>
        <p:txBody>
          <a:bodyPr vert="horz" lIns="91440" tIns="45720" rIns="91440" bIns="45720" rtlCol="0" anchor="t">
            <a:normAutofit/>
          </a:bodyPr>
          <a:lstStyle/>
          <a:p>
            <a:pPr marL="180975" indent="0">
              <a:spcBef>
                <a:spcPts val="600"/>
              </a:spcBef>
              <a:spcAft>
                <a:spcPts val="600"/>
              </a:spcAft>
              <a:buNone/>
            </a:pPr>
            <a:r>
              <a:rPr lang="fr-CA" sz="3200">
                <a:solidFill>
                  <a:srgbClr val="1D254F"/>
                </a:solidFill>
                <a:latin typeface="Arial"/>
                <a:cs typeface="Arial"/>
                <a:hlinkClick r:id="rId10"/>
              </a:rPr>
              <a:t>EnterpriseDataDonneesIntegrees@tbs-sct.gc.ca</a:t>
            </a:r>
            <a:r>
              <a:rPr lang="fr-CA" sz="3200">
                <a:solidFill>
                  <a:srgbClr val="1D254F"/>
                </a:solidFill>
                <a:latin typeface="Arial"/>
                <a:cs typeface="Arial"/>
              </a:rPr>
              <a:t> </a:t>
            </a: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4"/>
            </p:custDataLst>
          </p:nvPr>
        </p:nvSpPr>
        <p:spPr>
          <a:xfrm>
            <a:off x="8610600" y="6356350"/>
            <a:ext cx="2743200" cy="365125"/>
          </a:xfrm>
        </p:spPr>
        <p:txBody>
          <a:bodyPr/>
          <a:lstStyle/>
          <a:p>
            <a:fld id="{254B673E-62AD-4366-8F9B-BEBF4C5845CA}" type="slidenum">
              <a:rPr lang="en-US" smtClean="0">
                <a:solidFill>
                  <a:srgbClr val="1D254F"/>
                </a:solidFill>
              </a:rPr>
              <a:pPr/>
              <a:t>13</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5628" descr="Decorative">
            <a:extLst>
              <a:ext uri="{FF2B5EF4-FFF2-40B4-BE49-F238E27FC236}">
                <a16:creationId xmlns:a16="http://schemas.microsoft.com/office/drawing/2014/main" id="{1BB2A11D-C63A-0391-AD11-D819494D6E97}"/>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990485" y="2371521"/>
            <a:ext cx="1717340" cy="1664196"/>
          </a:xfrm>
          <a:prstGeom prst="rect">
            <a:avLst/>
          </a:prstGeom>
        </p:spPr>
      </p:pic>
    </p:spTree>
    <p:extLst>
      <p:ext uri="{BB962C8B-B14F-4D97-AF65-F5344CB8AC3E}">
        <p14:creationId xmlns:p14="http://schemas.microsoft.com/office/powerpoint/2010/main" val="141731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1354" y="175840"/>
            <a:ext cx="745053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4800" b="0" i="0" u="none" strike="noStrike" cap="none" normalizeH="0" baseline="0" noProof="0">
                <a:ln>
                  <a:noFill/>
                </a:ln>
                <a:solidFill>
                  <a:srgbClr val="1D254F"/>
                </a:solidFill>
                <a:uLnTx/>
                <a:uFillTx/>
                <a:latin typeface="Arial"/>
                <a:ea typeface="+mn-ea"/>
                <a:cs typeface="Arial"/>
              </a:rPr>
              <a:t>Objectif</a:t>
            </a:r>
          </a:p>
        </p:txBody>
      </p:sp>
      <p:pic>
        <p:nvPicPr>
          <p:cNvPr id="5" name="__EngageSlideDescription__" descr="slide description : Purpose of the What We Heard Report">
            <a:extLst>
              <a:ext uri="{FF2B5EF4-FFF2-40B4-BE49-F238E27FC236}">
                <a16:creationId xmlns:a16="http://schemas.microsoft.com/office/drawing/2014/main" id="{EFE99735-B06F-0CF1-DCFC-CB4BAC0C5740}"/>
              </a:ext>
            </a:extLst>
          </p:cNvPr>
          <p:cNvPicPr>
            <a:picLocks/>
          </p:cNvPicPr>
          <p:nvPr>
            <p:custDataLst>
              <p:tags r:id="rId2"/>
            </p:custDataLst>
          </p:nvPr>
        </p:nvPicPr>
        <p:blipFill>
          <a:blip r:embed="rId8"/>
          <a:stretch>
            <a:fillRect/>
          </a:stretch>
        </p:blipFill>
        <p:spPr>
          <a:xfrm>
            <a:off x="281354" y="1006837"/>
            <a:ext cx="12700" cy="12700"/>
          </a:xfrm>
          <a:prstGeom prst="rect">
            <a:avLst/>
          </a:prstGeom>
          <a:ln/>
        </p:spPr>
      </p:pic>
      <p:sp>
        <p:nvSpPr>
          <p:cNvPr id="6" name="Content Placeholder 5">
            <a:extLst>
              <a:ext uri="{FF2B5EF4-FFF2-40B4-BE49-F238E27FC236}">
                <a16:creationId xmlns:a16="http://schemas.microsoft.com/office/drawing/2014/main" id="{713D5099-0878-46C6-AC70-94A4846909CA}"/>
              </a:ext>
            </a:extLst>
          </p:cNvPr>
          <p:cNvSpPr>
            <a:spLocks noGrp="1"/>
          </p:cNvSpPr>
          <p:nvPr>
            <p:ph idx="1"/>
            <p:custDataLst>
              <p:tags r:id="rId3"/>
            </p:custDataLst>
          </p:nvPr>
        </p:nvSpPr>
        <p:spPr>
          <a:xfrm>
            <a:off x="516228" y="1837834"/>
            <a:ext cx="10515600" cy="4351338"/>
          </a:xfrm>
        </p:spPr>
        <p:txBody>
          <a:bodyPr vert="horz" lIns="91440" tIns="45720" rIns="91440" bIns="45720" rtlCol="0" anchor="t">
            <a:normAutofit/>
          </a:bodyPr>
          <a:lstStyle/>
          <a:p>
            <a:pPr marL="638175" indent="-457200">
              <a:spcBef>
                <a:spcPts val="2400"/>
              </a:spcBef>
            </a:pPr>
            <a:r>
              <a:rPr lang="fr-CA">
                <a:solidFill>
                  <a:srgbClr val="1D254F"/>
                </a:solidFill>
                <a:latin typeface="Arial"/>
                <a:cs typeface="Arial"/>
              </a:rPr>
              <a:t>Résumer les commentaires reçus sur le renouvellement de la stratégie relative aux données entre octobre 2022 et janvier 2023</a:t>
            </a:r>
            <a:r>
              <a:rPr lang="fr-CA">
                <a:solidFill>
                  <a:srgbClr val="FF0000"/>
                </a:solidFill>
                <a:latin typeface="Arial"/>
                <a:cs typeface="Arial"/>
              </a:rPr>
              <a:t> </a:t>
            </a:r>
            <a:r>
              <a:rPr lang="fr-CA">
                <a:solidFill>
                  <a:srgbClr val="1D254F"/>
                </a:solidFill>
                <a:latin typeface="Arial"/>
                <a:cs typeface="Arial"/>
              </a:rPr>
              <a:t>et dresser un aperçu de la manière dont ces commentaires ont été pris en compte. Des commentaires ont été reçus :</a:t>
            </a:r>
          </a:p>
          <a:p>
            <a:pPr marL="981075" lvl="1" indent="-342900">
              <a:spcBef>
                <a:spcPts val="2400"/>
              </a:spcBef>
              <a:buFont typeface="Arial"/>
              <a:buChar char="•"/>
            </a:pPr>
            <a:r>
              <a:rPr lang="fr-CA">
                <a:solidFill>
                  <a:srgbClr val="1D254F"/>
                </a:solidFill>
                <a:latin typeface="Arial"/>
                <a:cs typeface="Arial"/>
              </a:rPr>
              <a:t>À l</a:t>
            </a:r>
            <a:r>
              <a:rPr lang="en-US">
                <a:solidFill>
                  <a:srgbClr val="1D254F"/>
                </a:solidFill>
                <a:latin typeface="Arial"/>
                <a:cs typeface="Arial"/>
              </a:rPr>
              <a:t>’</a:t>
            </a:r>
            <a:r>
              <a:rPr lang="fr-CA">
                <a:solidFill>
                  <a:srgbClr val="1D254F"/>
                </a:solidFill>
                <a:latin typeface="Arial"/>
                <a:cs typeface="Arial"/>
              </a:rPr>
              <a:t>événement d’octobre</a:t>
            </a:r>
          </a:p>
          <a:p>
            <a:pPr marL="981075" lvl="1" indent="-342900">
              <a:spcBef>
                <a:spcPts val="2400"/>
              </a:spcBef>
              <a:buFont typeface="Arial"/>
              <a:buChar char="•"/>
            </a:pPr>
            <a:r>
              <a:rPr lang="fr-CA">
                <a:solidFill>
                  <a:srgbClr val="1D254F"/>
                </a:solidFill>
                <a:latin typeface="Arial"/>
                <a:cs typeface="Arial"/>
              </a:rPr>
              <a:t>De comités de haut niveau et d’autres groupes de travail</a:t>
            </a: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4"/>
            </p:custDataLst>
          </p:nvPr>
        </p:nvSpPr>
        <p:spPr>
          <a:xfrm>
            <a:off x="8610600" y="6356350"/>
            <a:ext cx="2743200" cy="365125"/>
          </a:xfrm>
        </p:spPr>
        <p:txBody>
          <a:bodyPr/>
          <a:lstStyle/>
          <a:p>
            <a:fld id="{254B673E-62AD-4366-8F9B-BEBF4C5845CA}" type="slidenum">
              <a:rPr lang="en-US" smtClean="0">
                <a:solidFill>
                  <a:srgbClr val="1D254F"/>
                </a:solidFill>
              </a:rPr>
              <a:pPr/>
              <a:t>2</a:t>
            </a:fld>
            <a:endParaRPr lang="en-US">
              <a:solidFill>
                <a:srgbClr val="1D254F"/>
              </a:solidFill>
            </a:endParaRPr>
          </a:p>
        </p:txBody>
      </p:sp>
      <p:pic>
        <p:nvPicPr>
          <p:cNvPr id="2" name="Picture 2">
            <a:extLst>
              <a:ext uri="{FF2B5EF4-FFF2-40B4-BE49-F238E27FC236}">
                <a16:creationId xmlns:a16="http://schemas.microsoft.com/office/drawing/2014/main" id="{7BA20D26-06B8-60E5-B6C0-F359B7D88C10}"/>
              </a:ext>
              <a:ext uri="{C183D7F6-B498-43B3-948B-1728B52AA6E4}">
                <adec:decorative xmlns:adec="http://schemas.microsoft.com/office/drawing/2017/decorative" val="1"/>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80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1354" y="175840"/>
            <a:ext cx="745053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sz="4800">
                <a:solidFill>
                  <a:srgbClr val="1D254F"/>
                </a:solidFill>
                <a:latin typeface="Arial"/>
                <a:ea typeface="+mn-ea"/>
                <a:cs typeface="Arial"/>
              </a:rPr>
              <a:t>Aperçu des missions</a:t>
            </a:r>
          </a:p>
        </p:txBody>
      </p:sp>
      <p:pic>
        <p:nvPicPr>
          <p:cNvPr id="9" name="__EngageSlideDescription__" descr="slide description : Overview of missions">
            <a:extLst>
              <a:ext uri="{FF2B5EF4-FFF2-40B4-BE49-F238E27FC236}">
                <a16:creationId xmlns:a16="http://schemas.microsoft.com/office/drawing/2014/main" id="{3D6E8387-4A1A-3DC0-9B1E-E641007F60C2}"/>
              </a:ext>
            </a:extLst>
          </p:cNvPr>
          <p:cNvPicPr>
            <a:picLocks/>
          </p:cNvPicPr>
          <p:nvPr>
            <p:custDataLst>
              <p:tags r:id="rId2"/>
            </p:custDataLst>
          </p:nvPr>
        </p:nvPicPr>
        <p:blipFill>
          <a:blip r:embed="rId9"/>
          <a:stretch>
            <a:fillRect/>
          </a:stretch>
        </p:blipFill>
        <p:spPr>
          <a:xfrm>
            <a:off x="281354"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3</a:t>
            </a:fld>
            <a:endParaRPr lang="en-US">
              <a:solidFill>
                <a:srgbClr val="1D254F"/>
              </a:solidFill>
            </a:endParaRPr>
          </a:p>
        </p:txBody>
      </p:sp>
      <p:sp>
        <p:nvSpPr>
          <p:cNvPr id="16" name="TextBox 15">
            <a:extLst>
              <a:ext uri="{FF2B5EF4-FFF2-40B4-BE49-F238E27FC236}">
                <a16:creationId xmlns:a16="http://schemas.microsoft.com/office/drawing/2014/main" id="{6CBCAF74-B2EA-E71D-F60A-681B1AF11766}"/>
              </a:ext>
            </a:extLst>
          </p:cNvPr>
          <p:cNvSpPr txBox="1"/>
          <p:nvPr>
            <p:custDataLst>
              <p:tags r:id="rId4"/>
            </p:custDataLst>
          </p:nvPr>
        </p:nvSpPr>
        <p:spPr>
          <a:xfrm>
            <a:off x="247402" y="1741716"/>
            <a:ext cx="421573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r-CA" sz="2000">
                <a:solidFill>
                  <a:srgbClr val="1D254F"/>
                </a:solidFill>
                <a:latin typeface="Arial"/>
                <a:cs typeface="Calibri"/>
              </a:rPr>
              <a:t>La stratégie relative aux données repose sur les missions et le tout est appuyé par des actions.</a:t>
            </a:r>
          </a:p>
          <a:p>
            <a:pPr marL="285750" indent="-285750">
              <a:buFont typeface="Arial"/>
              <a:buChar char="•"/>
            </a:pPr>
            <a:endParaRPr lang="en-US" sz="2000">
              <a:solidFill>
                <a:srgbClr val="1D254F"/>
              </a:solidFill>
              <a:latin typeface="Arial"/>
              <a:cs typeface="Calibri"/>
            </a:endParaRPr>
          </a:p>
          <a:p>
            <a:pPr marL="285750" indent="-285750">
              <a:buFont typeface="Arial"/>
              <a:buChar char="•"/>
            </a:pPr>
            <a:r>
              <a:rPr lang="fr-CA" sz="2000">
                <a:solidFill>
                  <a:srgbClr val="1D254F"/>
                </a:solidFill>
                <a:latin typeface="Arial"/>
                <a:cs typeface="Calibri"/>
              </a:rPr>
              <a:t>Les missions sont des déclarations sur la façon d’appliquer « les données comme atout ».</a:t>
            </a:r>
          </a:p>
          <a:p>
            <a:pPr marL="285750" indent="-285750">
              <a:buFont typeface="Arial"/>
              <a:buChar char="•"/>
            </a:pPr>
            <a:endParaRPr lang="en-US" sz="2000">
              <a:solidFill>
                <a:srgbClr val="1D254F"/>
              </a:solidFill>
              <a:latin typeface="Arial"/>
              <a:cs typeface="Calibri"/>
            </a:endParaRPr>
          </a:p>
          <a:p>
            <a:pPr marL="285750" indent="-285750">
              <a:buFont typeface="Arial"/>
              <a:buChar char="•"/>
            </a:pPr>
            <a:r>
              <a:rPr lang="fr-CA" sz="2000">
                <a:solidFill>
                  <a:srgbClr val="1D254F"/>
                </a:solidFill>
                <a:latin typeface="Arial"/>
                <a:cs typeface="Calibri"/>
              </a:rPr>
              <a:t>Chaque mission a été définie en fonction de son incidence sur la clientèle du gouvernement. </a:t>
            </a:r>
          </a:p>
        </p:txBody>
      </p:sp>
      <p:pic>
        <p:nvPicPr>
          <p:cNvPr id="15" name="Picture 15">
            <a:extLst>
              <a:ext uri="{FF2B5EF4-FFF2-40B4-BE49-F238E27FC236}">
                <a16:creationId xmlns:a16="http://schemas.microsoft.com/office/drawing/2014/main" id="{3F34930B-762F-1385-B990-B6865F64AF8A}"/>
              </a:ext>
            </a:extLst>
          </p:cNvPr>
          <p:cNvPicPr>
            <a:picLocks noChangeAspect="1"/>
          </p:cNvPicPr>
          <p:nvPr>
            <p:custDataLst>
              <p:tags r:id="rId5"/>
            </p:custDataLst>
          </p:nvPr>
        </p:nvPicPr>
        <p:blipFill>
          <a:blip r:embed="rId10"/>
          <a:stretch>
            <a:fillRect/>
          </a:stretch>
        </p:blipFill>
        <p:spPr>
          <a:xfrm>
            <a:off x="4575957" y="1584745"/>
            <a:ext cx="7404265" cy="4589055"/>
          </a:xfrm>
          <a:prstGeom prst="rect">
            <a:avLst/>
          </a:prstGeom>
        </p:spPr>
      </p:pic>
      <p:pic>
        <p:nvPicPr>
          <p:cNvPr id="2" name="Picture 2">
            <a:extLst>
              <a:ext uri="{FF2B5EF4-FFF2-40B4-BE49-F238E27FC236}">
                <a16:creationId xmlns:a16="http://schemas.microsoft.com/office/drawing/2014/main" id="{7BA20D26-06B8-60E5-B6C0-F359B7D88C10}"/>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1">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35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4800">
                <a:solidFill>
                  <a:srgbClr val="1D254F"/>
                </a:solidFill>
                <a:latin typeface="Arial"/>
                <a:ea typeface="+mn-ea"/>
                <a:cs typeface="Arial"/>
              </a:rPr>
              <a:t>Événement d’</a:t>
            </a:r>
            <a:r>
              <a:rPr kumimoji="0" lang="fr-CA" sz="4800" b="0" i="0" u="none" strike="noStrike" cap="none" normalizeH="0" baseline="0" noProof="0">
                <a:ln>
                  <a:noFill/>
                </a:ln>
                <a:solidFill>
                  <a:srgbClr val="1D254F"/>
                </a:solidFill>
                <a:uLnTx/>
                <a:uFillTx/>
                <a:latin typeface="Arial"/>
                <a:ea typeface="+mn-ea"/>
                <a:cs typeface="Arial"/>
              </a:rPr>
              <a:t>octobre </a:t>
            </a:r>
          </a:p>
        </p:txBody>
      </p:sp>
      <p:pic>
        <p:nvPicPr>
          <p:cNvPr id="6" name="__EngageSlideDescription__" descr="slide description : Summary of the October 2022 engagement event">
            <a:extLst>
              <a:ext uri="{FF2B5EF4-FFF2-40B4-BE49-F238E27FC236}">
                <a16:creationId xmlns:a16="http://schemas.microsoft.com/office/drawing/2014/main" id="{3080A4A7-4375-A64D-F7D1-8B13CD5309CC}"/>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4</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E70E8EEF-2826-8520-5AB3-4E151DF428EA}"/>
              </a:ext>
            </a:extLst>
          </p:cNvPr>
          <p:cNvSpPr>
            <a:spLocks noGrp="1"/>
          </p:cNvSpPr>
          <p:nvPr>
            <p:custDataLst>
              <p:tags r:id="rId5"/>
            </p:custDataLst>
          </p:nvPr>
        </p:nvSpPr>
        <p:spPr>
          <a:xfrm>
            <a:off x="498746" y="1531480"/>
            <a:ext cx="10694914" cy="482487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fr-CA" sz="3000">
                <a:solidFill>
                  <a:srgbClr val="3F3951"/>
                </a:solidFill>
                <a:latin typeface="Arial"/>
                <a:cs typeface="Arial"/>
              </a:rPr>
              <a:t>Organisé par l’EFPC, l’événement a fait ressortir les priorités et les mesures à inclure dans la stratégie renouvelée</a:t>
            </a:r>
          </a:p>
          <a:p>
            <a:pPr algn="l" rtl="0" fontAlgn="base">
              <a:buFont typeface="Arial" panose="020B0604020202020204" pitchFamily="34" charset="0"/>
              <a:buChar char="•"/>
            </a:pPr>
            <a:r>
              <a:rPr lang="fr-CA" sz="3000">
                <a:solidFill>
                  <a:srgbClr val="3F3951"/>
                </a:solidFill>
                <a:latin typeface="Arial"/>
                <a:cs typeface="Arial"/>
              </a:rPr>
              <a:t>Plus de 1 100 </a:t>
            </a:r>
            <a:r>
              <a:rPr lang="fr-CA" sz="3000" b="0" i="0" u="none" strike="noStrike">
                <a:solidFill>
                  <a:srgbClr val="3F3951"/>
                </a:solidFill>
                <a:latin typeface="Arial"/>
                <a:cs typeface="Arial"/>
              </a:rPr>
              <a:t>participants</a:t>
            </a:r>
          </a:p>
          <a:p>
            <a:pPr fontAlgn="base"/>
            <a:r>
              <a:rPr lang="fr-CA" sz="3000">
                <a:solidFill>
                  <a:srgbClr val="3F3951"/>
                </a:solidFill>
                <a:latin typeface="Arial"/>
                <a:cs typeface="Arial"/>
              </a:rPr>
              <a:t>P</a:t>
            </a:r>
            <a:r>
              <a:rPr lang="fr-CA" sz="3000" b="0" i="0" u="none" strike="noStrike">
                <a:solidFill>
                  <a:srgbClr val="3F3951"/>
                </a:solidFill>
                <a:latin typeface="Arial"/>
                <a:cs typeface="Arial"/>
              </a:rPr>
              <a:t>lus </a:t>
            </a:r>
            <a:r>
              <a:rPr lang="fr-CA" sz="3000">
                <a:solidFill>
                  <a:srgbClr val="3F3951"/>
                </a:solidFill>
                <a:latin typeface="Arial"/>
                <a:cs typeface="Arial"/>
              </a:rPr>
              <a:t>de 30 ministères fédéraux</a:t>
            </a:r>
            <a:r>
              <a:rPr lang="fr-CA" sz="3000" b="0" i="0" u="none" strike="noStrike">
                <a:solidFill>
                  <a:srgbClr val="3F3951"/>
                </a:solidFill>
                <a:latin typeface="Arial"/>
                <a:cs typeface="Arial"/>
              </a:rPr>
              <a:t> ont fourni une rétroaction </a:t>
            </a:r>
            <a:r>
              <a:rPr lang="fr-CA" sz="3000">
                <a:solidFill>
                  <a:srgbClr val="3F3951"/>
                </a:solidFill>
                <a:latin typeface="Arial"/>
                <a:cs typeface="Arial"/>
              </a:rPr>
              <a:t>asynchrone</a:t>
            </a:r>
            <a:r>
              <a:rPr lang="fr-CA" sz="3000" b="0" i="0" u="none" strike="noStrike">
                <a:solidFill>
                  <a:srgbClr val="3F3951"/>
                </a:solidFill>
                <a:latin typeface="Arial"/>
                <a:cs typeface="Arial"/>
              </a:rPr>
              <a:t> </a:t>
            </a:r>
            <a:r>
              <a:rPr lang="fr-CA" sz="3000">
                <a:solidFill>
                  <a:srgbClr val="3F3951"/>
                </a:solidFill>
                <a:latin typeface="Arial"/>
                <a:cs typeface="Arial"/>
              </a:rPr>
              <a:t>sur les missions par l’intermédiaire des</a:t>
            </a:r>
            <a:r>
              <a:rPr lang="fr-CA" sz="3000" b="0" i="0" u="none" strike="noStrike">
                <a:solidFill>
                  <a:srgbClr val="3F3951"/>
                </a:solidFill>
                <a:latin typeface="Arial"/>
                <a:cs typeface="Arial"/>
              </a:rPr>
              <a:t> responsables des données dans les ministères </a:t>
            </a:r>
          </a:p>
          <a:p>
            <a:pPr algn="l" rtl="0" fontAlgn="base">
              <a:buFont typeface="Arial" panose="020B0604020202020204" pitchFamily="34" charset="0"/>
              <a:buChar char="•"/>
            </a:pPr>
            <a:r>
              <a:rPr lang="fr-CA" sz="3000">
                <a:solidFill>
                  <a:srgbClr val="3F3951"/>
                </a:solidFill>
                <a:latin typeface="Arial"/>
                <a:cs typeface="Arial"/>
              </a:rPr>
              <a:t>Analyse des commentaires :</a:t>
            </a:r>
          </a:p>
          <a:p>
            <a:pPr lvl="1" fontAlgn="base"/>
            <a:r>
              <a:rPr lang="fr-CA" sz="2200" b="0" i="0">
                <a:solidFill>
                  <a:srgbClr val="1D254F"/>
                </a:solidFill>
                <a:latin typeface="Arial"/>
                <a:cs typeface="Arial"/>
              </a:rPr>
              <a:t>Les commentaires de chaque ministère ont été classés par mission et par type de réponse</a:t>
            </a:r>
          </a:p>
        </p:txBody>
      </p:sp>
    </p:spTree>
    <p:extLst>
      <p:ext uri="{BB962C8B-B14F-4D97-AF65-F5344CB8AC3E}">
        <p14:creationId xmlns:p14="http://schemas.microsoft.com/office/powerpoint/2010/main" val="91558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p:custDataLst>
              <p:tags r:id="rId1"/>
            </p:custDataLst>
          </p:nvPr>
        </p:nvSpPr>
        <p:spPr bwMode="auto">
          <a:xfrm>
            <a:off x="283464" y="233113"/>
            <a:ext cx="11373148" cy="563231"/>
          </a:xfrm>
          <a:noFill/>
          <a:ln>
            <a:noFill/>
          </a:ln>
        </p:spPr>
        <p:txBody>
          <a:bodyPr wrap="square"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fr-CA" sz="3400">
                <a:solidFill>
                  <a:srgbClr val="1D254F"/>
                </a:solidFill>
                <a:latin typeface="Arial"/>
                <a:ea typeface="+mn-ea"/>
                <a:cs typeface="Arial"/>
              </a:rPr>
              <a:t>Comités de haut niveau et autres groupes de travail </a:t>
            </a:r>
          </a:p>
        </p:txBody>
      </p:sp>
      <p:pic>
        <p:nvPicPr>
          <p:cNvPr id="4" name="__EngageSlideDescription__" descr="slide description : List of senior level committees and other groups that were consulted for feedback on the data strategy">
            <a:extLst>
              <a:ext uri="{FF2B5EF4-FFF2-40B4-BE49-F238E27FC236}">
                <a16:creationId xmlns:a16="http://schemas.microsoft.com/office/drawing/2014/main" id="{56986439-5DBA-0FE4-AC34-F86296F917AB}"/>
              </a:ext>
            </a:extLst>
          </p:cNvPr>
          <p:cNvPicPr>
            <a:picLocks/>
          </p:cNvPicPr>
          <p:nvPr>
            <p:custDataLst>
              <p:tags r:id="rId2"/>
            </p:custDataLst>
          </p:nvPr>
        </p:nvPicPr>
        <p:blipFill>
          <a:blip r:embed="rId8"/>
          <a:stretch>
            <a:fillRect/>
          </a:stretch>
        </p:blipFill>
        <p:spPr>
          <a:xfrm>
            <a:off x="283464" y="824044"/>
            <a:ext cx="12700" cy="12700"/>
          </a:xfrm>
          <a:prstGeom prst="rect">
            <a:avLst/>
          </a:prstGeom>
          <a:ln/>
        </p:spPr>
      </p:pic>
      <p:sp>
        <p:nvSpPr>
          <p:cNvPr id="6" name="Content Placeholder 5">
            <a:extLst>
              <a:ext uri="{FF2B5EF4-FFF2-40B4-BE49-F238E27FC236}">
                <a16:creationId xmlns:a16="http://schemas.microsoft.com/office/drawing/2014/main" id="{C14526E8-3752-4700-A97C-A3554217976C}"/>
              </a:ext>
            </a:extLst>
          </p:cNvPr>
          <p:cNvSpPr>
            <a:spLocks noGrp="1"/>
          </p:cNvSpPr>
          <p:nvPr>
            <p:ph idx="1"/>
            <p:custDataLst>
              <p:tags r:id="rId3"/>
            </p:custDataLst>
          </p:nvPr>
        </p:nvSpPr>
        <p:spPr>
          <a:xfrm>
            <a:off x="672217" y="1345109"/>
            <a:ext cx="11070157" cy="5007556"/>
          </a:xfrm>
        </p:spPr>
        <p:txBody>
          <a:bodyPr vert="horz" lIns="91440" tIns="45720" rIns="91440" bIns="45720" rtlCol="0" anchor="t">
            <a:noAutofit/>
          </a:bodyPr>
          <a:lstStyle/>
          <a:p>
            <a:pPr marL="0" indent="0">
              <a:spcBef>
                <a:spcPts val="1200"/>
              </a:spcBef>
              <a:spcAft>
                <a:spcPts val="1200"/>
              </a:spcAft>
              <a:buNone/>
            </a:pPr>
            <a:r>
              <a:rPr lang="fr-CA" sz="2400">
                <a:solidFill>
                  <a:srgbClr val="1D254F"/>
                </a:solidFill>
                <a:latin typeface="Arial"/>
                <a:cs typeface="Arial"/>
              </a:rPr>
              <a:t>Voici les groupes consultés pour sensibiliser les gens et obtenir des commentaires :</a:t>
            </a:r>
          </a:p>
          <a:p>
            <a:pPr lvl="1">
              <a:spcBef>
                <a:spcPts val="1200"/>
              </a:spcBef>
              <a:spcAft>
                <a:spcPts val="1200"/>
              </a:spcAft>
            </a:pPr>
            <a:r>
              <a:rPr lang="fr-CA" sz="2000">
                <a:solidFill>
                  <a:srgbClr val="1D254F"/>
                </a:solidFill>
                <a:latin typeface="Arial"/>
                <a:cs typeface="Arial"/>
              </a:rPr>
              <a:t>Comité consultatif sur la gestion de la fonction publique (CCGFP)</a:t>
            </a:r>
          </a:p>
          <a:p>
            <a:pPr lvl="1">
              <a:spcBef>
                <a:spcPts val="1200"/>
              </a:spcBef>
              <a:spcAft>
                <a:spcPts val="1200"/>
              </a:spcAft>
            </a:pPr>
            <a:r>
              <a:rPr lang="fr-CA" sz="2000">
                <a:solidFill>
                  <a:srgbClr val="1D254F"/>
                </a:solidFill>
                <a:latin typeface="Arial"/>
                <a:cs typeface="Arial"/>
              </a:rPr>
              <a:t>Comité de sous-ministres sur les priorités et la planification intégrées (SM CPPI)</a:t>
            </a:r>
          </a:p>
          <a:p>
            <a:pPr lvl="1">
              <a:spcBef>
                <a:spcPts val="1200"/>
              </a:spcBef>
              <a:spcAft>
                <a:spcPts val="1200"/>
              </a:spcAft>
            </a:pPr>
            <a:r>
              <a:rPr lang="fr-CA" sz="2000">
                <a:solidFill>
                  <a:srgbClr val="1D254F"/>
                </a:solidFill>
                <a:latin typeface="Arial"/>
                <a:cs typeface="Arial"/>
              </a:rPr>
              <a:t>Comité de SMA sur les données et l’information (CDI)</a:t>
            </a:r>
          </a:p>
          <a:p>
            <a:pPr lvl="1">
              <a:spcBef>
                <a:spcPts val="1200"/>
              </a:spcBef>
              <a:spcAft>
                <a:spcPts val="1200"/>
              </a:spcAft>
            </a:pPr>
            <a:r>
              <a:rPr lang="fr-CA" sz="2000">
                <a:solidFill>
                  <a:srgbClr val="1D254F"/>
                </a:solidFill>
                <a:latin typeface="Arial"/>
                <a:cs typeface="Arial"/>
              </a:rPr>
              <a:t>Comité des SMA sur les services et les priorités intégrées (SPI)</a:t>
            </a:r>
          </a:p>
          <a:p>
            <a:pPr lvl="1">
              <a:spcBef>
                <a:spcPts val="1200"/>
              </a:spcBef>
              <a:spcAft>
                <a:spcPts val="1200"/>
              </a:spcAft>
            </a:pPr>
            <a:r>
              <a:rPr lang="fr-CA" sz="2000">
                <a:solidFill>
                  <a:srgbClr val="1D254F"/>
                </a:solidFill>
                <a:latin typeface="Arial"/>
                <a:cs typeface="Arial"/>
              </a:rPr>
              <a:t>Conseil des dirigeants principaux des données </a:t>
            </a:r>
          </a:p>
          <a:p>
            <a:pPr lvl="1">
              <a:spcBef>
                <a:spcPts val="1200"/>
              </a:spcBef>
              <a:spcAft>
                <a:spcPts val="1200"/>
              </a:spcAft>
            </a:pPr>
            <a:r>
              <a:rPr lang="fr-CA" sz="2000">
                <a:solidFill>
                  <a:srgbClr val="1D254F"/>
                </a:solidFill>
                <a:latin typeface="Arial"/>
                <a:cs typeface="Arial"/>
              </a:rPr>
              <a:t>Représentants principaux des données</a:t>
            </a:r>
          </a:p>
          <a:p>
            <a:pPr lvl="1">
              <a:spcBef>
                <a:spcPts val="1200"/>
              </a:spcBef>
              <a:spcAft>
                <a:spcPts val="1200"/>
              </a:spcAft>
            </a:pPr>
            <a:r>
              <a:rPr lang="fr-CA" sz="2000">
                <a:solidFill>
                  <a:srgbClr val="1D254F"/>
                </a:solidFill>
                <a:latin typeface="Arial"/>
                <a:cs typeface="Arial"/>
              </a:rPr>
              <a:t>Commissariat à la protection de la vie privée (CPVP)</a:t>
            </a: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4"/>
            </p:custDataLst>
          </p:nvPr>
        </p:nvSpPr>
        <p:spPr>
          <a:xfrm>
            <a:off x="8610600" y="6356350"/>
            <a:ext cx="2743200" cy="365125"/>
          </a:xfrm>
        </p:spPr>
        <p:txBody>
          <a:bodyPr/>
          <a:lstStyle/>
          <a:p>
            <a:fld id="{32D4B517-E49B-41B6-9DBC-23634E0F1CDC}" type="slidenum">
              <a:rPr lang="en-CA" dirty="0" smtClean="0">
                <a:solidFill>
                  <a:srgbClr val="1D254F"/>
                </a:solidFill>
              </a:rPr>
              <a:pPr/>
              <a:t>5</a:t>
            </a:fld>
            <a:endParaRPr lang="en-CA">
              <a:solidFill>
                <a:srgbClr val="1D254F"/>
              </a:solidFill>
            </a:endParaRPr>
          </a:p>
        </p:txBody>
      </p:sp>
      <p:pic>
        <p:nvPicPr>
          <p:cNvPr id="2" name="Picture 2">
            <a:extLst>
              <a:ext uri="{FF2B5EF4-FFF2-40B4-BE49-F238E27FC236}">
                <a16:creationId xmlns:a16="http://schemas.microsoft.com/office/drawing/2014/main" id="{8489749E-0821-EE6C-ED3D-26F5294F7935}"/>
              </a:ext>
              <a:ext uri="{C183D7F6-B498-43B3-948B-1728B52AA6E4}">
                <adec:decorative xmlns:adec="http://schemas.microsoft.com/office/drawing/2017/decorative" val="1"/>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43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1353" y="157903"/>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sz="4800">
                <a:solidFill>
                  <a:srgbClr val="1D254F"/>
                </a:solidFill>
                <a:latin typeface="Arial"/>
                <a:ea typeface="+mn-ea"/>
                <a:cs typeface="Arial"/>
              </a:rPr>
              <a:t>Commentaires</a:t>
            </a:r>
          </a:p>
        </p:txBody>
      </p:sp>
      <p:pic>
        <p:nvPicPr>
          <p:cNvPr id="6" name="__EngageSlideDescription__" descr="slide description : List of top themes identified in feedback received">
            <a:extLst>
              <a:ext uri="{FF2B5EF4-FFF2-40B4-BE49-F238E27FC236}">
                <a16:creationId xmlns:a16="http://schemas.microsoft.com/office/drawing/2014/main" id="{CB1F7C08-EE5E-02DF-7693-9295331E9F81}"/>
              </a:ext>
            </a:extLst>
          </p:cNvPr>
          <p:cNvPicPr>
            <a:picLocks/>
          </p:cNvPicPr>
          <p:nvPr>
            <p:custDataLst>
              <p:tags r:id="rId2"/>
            </p:custDataLst>
          </p:nvPr>
        </p:nvPicPr>
        <p:blipFill>
          <a:blip r:embed="rId8"/>
          <a:stretch>
            <a:fillRect/>
          </a:stretch>
        </p:blipFill>
        <p:spPr>
          <a:xfrm>
            <a:off x="281353"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6</a:t>
            </a:fld>
            <a:endParaRPr lang="en-US">
              <a:solidFill>
                <a:srgbClr val="1D254F"/>
              </a:solidFill>
            </a:endParaRPr>
          </a:p>
        </p:txBody>
      </p:sp>
      <p:pic>
        <p:nvPicPr>
          <p:cNvPr id="2" name="Picture 2">
            <a:extLst>
              <a:ext uri="{FF2B5EF4-FFF2-40B4-BE49-F238E27FC236}">
                <a16:creationId xmlns:a16="http://schemas.microsoft.com/office/drawing/2014/main" id="{F3E6ACB9-34EF-369F-DE55-39040318CACD}"/>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a:extLst>
              <a:ext uri="{FF2B5EF4-FFF2-40B4-BE49-F238E27FC236}">
                <a16:creationId xmlns:a16="http://schemas.microsoft.com/office/drawing/2014/main" id="{688D871D-A31A-2239-0CD6-9309AA7D5214}"/>
              </a:ext>
            </a:extLst>
          </p:cNvPr>
          <p:cNvSpPr>
            <a:spLocks noGrp="1"/>
          </p:cNvSpPr>
          <p:nvPr>
            <p:ph idx="1"/>
            <p:custDataLst>
              <p:tags r:id="rId5"/>
            </p:custDataLst>
          </p:nvPr>
        </p:nvSpPr>
        <p:spPr>
          <a:xfrm>
            <a:off x="725311" y="1628069"/>
            <a:ext cx="10515600" cy="4781184"/>
          </a:xfrm>
        </p:spPr>
        <p:txBody>
          <a:bodyPr vert="horz" lIns="91440" tIns="45720" rIns="91440" bIns="45720" rtlCol="0" anchor="t">
            <a:normAutofit fontScale="70000" lnSpcReduction="20000"/>
          </a:bodyPr>
          <a:lstStyle/>
          <a:p>
            <a:pPr>
              <a:spcBef>
                <a:spcPts val="1200"/>
              </a:spcBef>
              <a:spcAft>
                <a:spcPts val="1200"/>
              </a:spcAft>
            </a:pPr>
            <a:r>
              <a:rPr lang="fr-CA">
                <a:solidFill>
                  <a:srgbClr val="1D254F"/>
                </a:solidFill>
                <a:latin typeface="Arial"/>
                <a:cs typeface="Arial"/>
              </a:rPr>
              <a:t>Les répondants ont fourni des commentaires détaillés, ont cerné des sujets nécessitant des précisions ou ont proposé des moyens de renforcer la stratégie</a:t>
            </a:r>
          </a:p>
          <a:p>
            <a:pPr>
              <a:spcBef>
                <a:spcPts val="1200"/>
              </a:spcBef>
              <a:spcAft>
                <a:spcPts val="1200"/>
              </a:spcAft>
            </a:pPr>
            <a:r>
              <a:rPr lang="fr-CA">
                <a:solidFill>
                  <a:srgbClr val="1D254F"/>
                </a:solidFill>
                <a:latin typeface="Arial"/>
                <a:cs typeface="Arial"/>
              </a:rPr>
              <a:t>Les principaux thèmes abordés sont les suivants :</a:t>
            </a:r>
          </a:p>
          <a:p>
            <a:pPr lvl="1">
              <a:spcBef>
                <a:spcPts val="1200"/>
              </a:spcBef>
              <a:spcAft>
                <a:spcPts val="1200"/>
              </a:spcAft>
            </a:pPr>
            <a:r>
              <a:rPr lang="fr-CA">
                <a:solidFill>
                  <a:srgbClr val="1D254F"/>
                </a:solidFill>
                <a:latin typeface="Arial"/>
                <a:cs typeface="Arial"/>
              </a:rPr>
              <a:t>Obtenir des directives plus approfondies sur le contenu et la mise en œuvre de la stratégie</a:t>
            </a:r>
          </a:p>
          <a:p>
            <a:pPr lvl="1">
              <a:spcBef>
                <a:spcPts val="1200"/>
              </a:spcBef>
              <a:spcAft>
                <a:spcPts val="1200"/>
              </a:spcAft>
            </a:pPr>
            <a:r>
              <a:rPr lang="fr-CA">
                <a:solidFill>
                  <a:srgbClr val="1D254F"/>
                </a:solidFill>
                <a:latin typeface="Arial"/>
                <a:cs typeface="Arial"/>
              </a:rPr>
              <a:t>Renforcer la participation des ministères </a:t>
            </a:r>
          </a:p>
          <a:p>
            <a:pPr lvl="1">
              <a:spcBef>
                <a:spcPts val="1200"/>
              </a:spcBef>
              <a:spcAft>
                <a:spcPts val="1200"/>
              </a:spcAft>
            </a:pPr>
            <a:r>
              <a:rPr lang="fr-CA">
                <a:solidFill>
                  <a:srgbClr val="1D254F"/>
                </a:solidFill>
                <a:latin typeface="Arial"/>
                <a:cs typeface="Arial"/>
              </a:rPr>
              <a:t>Besoin d'outils et d'infrastructure</a:t>
            </a:r>
          </a:p>
          <a:p>
            <a:pPr lvl="1">
              <a:spcBef>
                <a:spcPts val="1200"/>
              </a:spcBef>
              <a:spcAft>
                <a:spcPts val="1200"/>
              </a:spcAft>
            </a:pPr>
            <a:r>
              <a:rPr lang="fr-CA">
                <a:solidFill>
                  <a:srgbClr val="1D254F"/>
                </a:solidFill>
                <a:latin typeface="Arial"/>
                <a:cs typeface="Arial"/>
              </a:rPr>
              <a:t>Tenir compte des données Autochtones</a:t>
            </a:r>
          </a:p>
          <a:p>
            <a:pPr lvl="1">
              <a:spcBef>
                <a:spcPts val="1200"/>
              </a:spcBef>
              <a:spcAft>
                <a:spcPts val="1200"/>
              </a:spcAft>
            </a:pPr>
            <a:r>
              <a:rPr lang="fr-CA">
                <a:solidFill>
                  <a:srgbClr val="1D254F"/>
                </a:solidFill>
                <a:latin typeface="Arial"/>
                <a:cs typeface="Arial"/>
              </a:rPr>
              <a:t>Renforcer le langage relatif à la protection des renseignements personnels</a:t>
            </a:r>
          </a:p>
          <a:p>
            <a:pPr lvl="1">
              <a:spcBef>
                <a:spcPts val="1200"/>
              </a:spcBef>
              <a:spcAft>
                <a:spcPts val="1200"/>
              </a:spcAft>
            </a:pPr>
            <a:r>
              <a:rPr lang="fr-CA">
                <a:solidFill>
                  <a:srgbClr val="1D254F"/>
                </a:solidFill>
                <a:latin typeface="Arial"/>
                <a:cs typeface="Arial"/>
              </a:rPr>
              <a:t>Financement et calcul du coût des données</a:t>
            </a:r>
          </a:p>
          <a:p>
            <a:pPr lvl="1">
              <a:spcBef>
                <a:spcPts val="1200"/>
              </a:spcBef>
              <a:spcAft>
                <a:spcPts val="1200"/>
              </a:spcAft>
            </a:pPr>
            <a:r>
              <a:rPr lang="fr-CA">
                <a:solidFill>
                  <a:srgbClr val="1D254F"/>
                </a:solidFill>
                <a:latin typeface="Arial"/>
                <a:cs typeface="Arial"/>
              </a:rPr>
              <a:t>Souligner les résultats pour les Canadiens</a:t>
            </a:r>
          </a:p>
          <a:p>
            <a:pPr lvl="1">
              <a:spcBef>
                <a:spcPts val="1200"/>
              </a:spcBef>
              <a:spcAft>
                <a:spcPts val="1200"/>
              </a:spcAft>
            </a:pPr>
            <a:endParaRPr lang="en-US">
              <a:solidFill>
                <a:srgbClr val="1D254F"/>
              </a:solidFill>
              <a:latin typeface="Arial"/>
              <a:cs typeface="Arial"/>
            </a:endParaRPr>
          </a:p>
          <a:p>
            <a:pPr>
              <a:spcBef>
                <a:spcPts val="1200"/>
              </a:spcBef>
              <a:spcAft>
                <a:spcPts val="1200"/>
              </a:spcAft>
            </a:pPr>
            <a:endParaRPr lang="en-US">
              <a:solidFill>
                <a:srgbClr val="1D254F"/>
              </a:solidFill>
              <a:latin typeface="Arial"/>
              <a:cs typeface="Arial"/>
            </a:endParaRPr>
          </a:p>
        </p:txBody>
      </p:sp>
    </p:spTree>
    <p:extLst>
      <p:ext uri="{BB962C8B-B14F-4D97-AF65-F5344CB8AC3E}">
        <p14:creationId xmlns:p14="http://schemas.microsoft.com/office/powerpoint/2010/main" val="3485384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4800">
                <a:solidFill>
                  <a:srgbClr val="1D254F"/>
                </a:solidFill>
                <a:latin typeface="Arial"/>
                <a:ea typeface="+mn-ea"/>
                <a:cs typeface="Arial"/>
              </a:rPr>
              <a:t>Réponse aux </a:t>
            </a:r>
            <a:r>
              <a:rPr kumimoji="0" lang="fr-CA" sz="4800" b="0" i="0" u="none" strike="noStrike" cap="none" normalizeH="0" baseline="0" noProof="0">
                <a:ln>
                  <a:noFill/>
                </a:ln>
                <a:solidFill>
                  <a:srgbClr val="1D254F"/>
                </a:solidFill>
                <a:uLnTx/>
                <a:uFillTx/>
                <a:latin typeface="Arial"/>
                <a:ea typeface="+mn-ea"/>
                <a:cs typeface="Arial"/>
              </a:rPr>
              <a:t>commentaires</a:t>
            </a:r>
          </a:p>
        </p:txBody>
      </p:sp>
      <p:pic>
        <p:nvPicPr>
          <p:cNvPr id="5" name="__EngageSlideDescription__" descr="slide description : A table divided into two columns - Feedback theme and how we responded">
            <a:extLst>
              <a:ext uri="{FF2B5EF4-FFF2-40B4-BE49-F238E27FC236}">
                <a16:creationId xmlns:a16="http://schemas.microsoft.com/office/drawing/2014/main" id="{98A4B861-09A1-A6F5-2399-B89638642A92}"/>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7</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custDataLst>
              <p:tags r:id="rId5"/>
            </p:custDataLst>
            <p:extLst>
              <p:ext uri="{D42A27DB-BD31-4B8C-83A1-F6EECF244321}">
                <p14:modId xmlns:p14="http://schemas.microsoft.com/office/powerpoint/2010/main" val="645399621"/>
              </p:ext>
            </p:extLst>
          </p:nvPr>
        </p:nvGraphicFramePr>
        <p:xfrm>
          <a:off x="527683" y="1427847"/>
          <a:ext cx="10640128" cy="4602480"/>
        </p:xfrm>
        <a:graphic>
          <a:graphicData uri="http://schemas.openxmlformats.org/drawingml/2006/table">
            <a:tbl>
              <a:tblPr firstRow="1" bandRow="1">
                <a:tableStyleId>{5C22544A-7EE6-4342-B048-85BDC9FD1C3A}</a:tableStyleId>
              </a:tblPr>
              <a:tblGrid>
                <a:gridCol w="4779817">
                  <a:extLst>
                    <a:ext uri="{9D8B030D-6E8A-4147-A177-3AD203B41FA5}">
                      <a16:colId xmlns:a16="http://schemas.microsoft.com/office/drawing/2014/main" val="2533233232"/>
                    </a:ext>
                  </a:extLst>
                </a:gridCol>
                <a:gridCol w="5860311">
                  <a:extLst>
                    <a:ext uri="{9D8B030D-6E8A-4147-A177-3AD203B41FA5}">
                      <a16:colId xmlns:a16="http://schemas.microsoft.com/office/drawing/2014/main" val="2472584375"/>
                    </a:ext>
                  </a:extLst>
                </a:gridCol>
              </a:tblGrid>
              <a:tr h="383286">
                <a:tc>
                  <a:txBody>
                    <a:bodyPr/>
                    <a:lstStyle/>
                    <a:p>
                      <a:r>
                        <a:rPr lang="fr-CA" sz="2000">
                          <a:solidFill>
                            <a:schemeClr val="bg1"/>
                          </a:solidFill>
                        </a:rPr>
                        <a:t>Thème</a:t>
                      </a:r>
                    </a:p>
                  </a:txBody>
                  <a:tcPr>
                    <a:lnB w="12700">
                      <a:solidFill>
                        <a:schemeClr val="tx1"/>
                      </a:solidFill>
                    </a:lnB>
                  </a:tcPr>
                </a:tc>
                <a:tc>
                  <a:txBody>
                    <a:bodyPr/>
                    <a:lstStyle/>
                    <a:p>
                      <a:r>
                        <a:rPr lang="fr-CA" sz="2000"/>
                        <a:t>Comment nous avons répondu</a:t>
                      </a:r>
                    </a:p>
                  </a:txBody>
                  <a:tcPr>
                    <a:lnB w="12700">
                      <a:solidFill>
                        <a:schemeClr val="tx1"/>
                      </a:solidFill>
                    </a:lnB>
                  </a:tcPr>
                </a:tc>
                <a:extLst>
                  <a:ext uri="{0D108BD9-81ED-4DB2-BD59-A6C34878D82A}">
                    <a16:rowId xmlns:a16="http://schemas.microsoft.com/office/drawing/2014/main" val="4246146061"/>
                  </a:ext>
                </a:extLst>
              </a:tr>
              <a:tr h="4190422">
                <a:tc>
                  <a:txBody>
                    <a:bodyPr/>
                    <a:lstStyle/>
                    <a:p>
                      <a:r>
                        <a:rPr lang="fr-CA" sz="1800" b="0" i="0" u="none" strike="noStrike">
                          <a:solidFill>
                            <a:srgbClr val="1D254F"/>
                          </a:solidFill>
                          <a:latin typeface="Calibri"/>
                          <a:ea typeface="+mn-ea"/>
                          <a:cs typeface="+mn-cs"/>
                        </a:rPr>
                        <a:t>Obtenir des directives plus détaillées sur la stratégie : </a:t>
                      </a:r>
                    </a:p>
                    <a:p>
                      <a:pPr marL="0" lvl="0" indent="0" algn="l" rtl="0">
                        <a:buNone/>
                      </a:pPr>
                      <a:endParaRPr lang="en-US" sz="1800" b="0" i="0" u="none" strike="noStrike" kern="1200">
                        <a:solidFill>
                          <a:srgbClr val="1D254F"/>
                        </a:solidFill>
                        <a:latin typeface="Calibri"/>
                        <a:ea typeface="+mn-ea"/>
                        <a:cs typeface="+mn-cs"/>
                      </a:endParaRPr>
                    </a:p>
                    <a:p>
                      <a:pPr marL="0" lvl="0" indent="0">
                        <a:buNone/>
                      </a:pPr>
                      <a:r>
                        <a:rPr lang="fr-CA" sz="1800" b="0" i="0" u="none" strike="noStrike" noProof="0">
                          <a:solidFill>
                            <a:srgbClr val="1D254F"/>
                          </a:solidFill>
                          <a:latin typeface="Calibri"/>
                          <a:ea typeface="+mn-ea"/>
                          <a:cs typeface="+mn-cs"/>
                        </a:rPr>
                        <a:t>Contenu </a:t>
                      </a:r>
                    </a:p>
                    <a:p>
                      <a:pPr marL="285750" lvl="0" indent="-285750">
                        <a:buClr>
                          <a:srgbClr val="000000"/>
                        </a:buClr>
                        <a:buFont typeface="Calibri,Sans-Serif"/>
                        <a:buChar char="-"/>
                      </a:pPr>
                      <a:r>
                        <a:rPr lang="fr-CA" sz="1800" b="0" i="0" u="none" strike="noStrike" noProof="0">
                          <a:solidFill>
                            <a:srgbClr val="1D254F"/>
                          </a:solidFill>
                          <a:latin typeface="Calibri"/>
                          <a:ea typeface="+mn-ea"/>
                          <a:cs typeface="+mn-cs"/>
                        </a:rPr>
                        <a:t>Définitions et terminologie communes, rôles et responsabilités dans les ministères, lien avec d’autres initiatives horizontales, autres défis complexes et à grande échelle, leçons tirées de la feuille de route de 2018</a:t>
                      </a:r>
                    </a:p>
                    <a:p>
                      <a:pPr marL="0" lvl="0" indent="0" algn="l" rtl="0">
                        <a:buNone/>
                      </a:pPr>
                      <a:endParaRPr lang="en-US" sz="1800">
                        <a:solidFill>
                          <a:srgbClr val="1D254F"/>
                        </a:solidFill>
                      </a:endParaRPr>
                    </a:p>
                    <a:p>
                      <a:pPr marL="0" lvl="0" indent="0">
                        <a:buNone/>
                      </a:pPr>
                      <a:r>
                        <a:rPr lang="fr-CA" sz="1800">
                          <a:solidFill>
                            <a:srgbClr val="1D254F"/>
                          </a:solidFill>
                        </a:rPr>
                        <a:t>Mise en œuvre</a:t>
                      </a:r>
                    </a:p>
                    <a:p>
                      <a:pPr marL="285750" lvl="0" indent="-285750">
                        <a:buFont typeface="Calibri"/>
                        <a:buChar char="-"/>
                      </a:pPr>
                      <a:r>
                        <a:rPr lang="fr-CA" sz="1800">
                          <a:solidFill>
                            <a:srgbClr val="1D254F"/>
                          </a:solidFill>
                        </a:rPr>
                        <a:t>Mesures du rendement, formation, gestion du changement, communication, priorisation et enchaînement des mesures à prendre</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indent="-285750">
                        <a:buFont typeface="Calibri"/>
                        <a:buChar char="-"/>
                      </a:pPr>
                      <a:r>
                        <a:rPr lang="fr-CA" sz="1800">
                          <a:solidFill>
                            <a:srgbClr val="1D254F"/>
                          </a:solidFill>
                        </a:rPr>
                        <a:t>Lien vers le glossaire inclus dans l’annexe de la stratégie</a:t>
                      </a:r>
                    </a:p>
                    <a:p>
                      <a:pPr marL="285750" lvl="0" indent="-285750">
                        <a:buFont typeface="Calibri"/>
                        <a:buChar char="-"/>
                      </a:pPr>
                      <a:r>
                        <a:rPr lang="fr-CA" sz="1800" b="0" i="0" u="none" strike="noStrike" noProof="0">
                          <a:solidFill>
                            <a:srgbClr val="1D254F"/>
                          </a:solidFill>
                          <a:latin typeface="Calibri"/>
                        </a:rPr>
                        <a:t>Rôles et responsabilités dans les ministères et entre eux abordés dans la mission 1</a:t>
                      </a:r>
                    </a:p>
                    <a:p>
                      <a:pPr marL="285750" lvl="0" indent="-285750">
                        <a:buClr>
                          <a:srgbClr val="000000"/>
                        </a:buClr>
                        <a:buFont typeface="Calibri,Sans-Serif"/>
                        <a:buChar char="-"/>
                      </a:pPr>
                      <a:r>
                        <a:rPr lang="fr-CA" sz="1800" b="0" i="0" u="none" strike="noStrike" noProof="0">
                          <a:solidFill>
                            <a:srgbClr val="1D254F"/>
                          </a:solidFill>
                          <a:latin typeface="Calibri"/>
                        </a:rPr>
                        <a:t>Carte des relations de certaines initiatives prévues et en cours figurant dans l’annexe de la stratégie</a:t>
                      </a:r>
                    </a:p>
                    <a:p>
                      <a:pPr marL="285750" lvl="0" indent="-285750">
                        <a:buClr>
                          <a:srgbClr val="000000"/>
                        </a:buClr>
                        <a:buFont typeface="Calibri,Sans-Serif"/>
                        <a:buChar char="-"/>
                      </a:pPr>
                      <a:r>
                        <a:rPr lang="fr-CA" sz="1800" b="0" i="0" u="none" strike="noStrike" noProof="0">
                          <a:solidFill>
                            <a:srgbClr val="1D254F"/>
                          </a:solidFill>
                          <a:latin typeface="Calibri"/>
                          <a:ea typeface="+mn-ea"/>
                          <a:cs typeface="+mn-cs"/>
                        </a:rPr>
                        <a:t>Préparation d’une section sur la portée qui précise que plusieurs des défis horizontaux ne s’inscrivent pas dans la portée de la stratégie et que, bien que ce ne soit pas approfondi, une surveillance sera assurée pour garantir une harmonisation constante </a:t>
                      </a:r>
                    </a:p>
                    <a:p>
                      <a:pPr marL="285750" lvl="0" indent="-285750" algn="l" rtl="0">
                        <a:buClr>
                          <a:srgbClr val="000000"/>
                        </a:buClr>
                        <a:buFont typeface="Calibri,Sans-Serif"/>
                        <a:buChar char="-"/>
                      </a:pPr>
                      <a:endParaRPr lang="en-US" sz="1800" b="0" i="0" u="none" strike="noStrike" noProof="0">
                        <a:solidFill>
                          <a:srgbClr val="1D254F"/>
                        </a:solidFill>
                        <a:latin typeface="Calibri"/>
                      </a:endParaRPr>
                    </a:p>
                    <a:p>
                      <a:pPr marL="285750" lvl="0" indent="-285750">
                        <a:buClr>
                          <a:srgbClr val="000000"/>
                        </a:buClr>
                        <a:buFont typeface="Calibri,Sans-Serif"/>
                        <a:buChar char="-"/>
                      </a:pPr>
                      <a:r>
                        <a:rPr lang="fr-CA" sz="1800" b="0" i="0" u="none" strike="noStrike" noProof="0">
                          <a:solidFill>
                            <a:srgbClr val="1D254F"/>
                          </a:solidFill>
                          <a:latin typeface="Calibri"/>
                        </a:rPr>
                        <a:t>Plan de mise en œuvre diffusé au printemps 2023, qui comprendra les échéances, les indicateurs de rendement clés et une approche de communication pour favoriser la gestion du changement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873223913"/>
                  </a:ext>
                </a:extLst>
              </a:tr>
            </a:tbl>
          </a:graphicData>
        </a:graphic>
      </p:graphicFrame>
    </p:spTree>
    <p:extLst>
      <p:ext uri="{BB962C8B-B14F-4D97-AF65-F5344CB8AC3E}">
        <p14:creationId xmlns:p14="http://schemas.microsoft.com/office/powerpoint/2010/main" val="319030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4163" y="173038"/>
            <a:ext cx="10963940"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sz="4800">
                <a:solidFill>
                  <a:srgbClr val="1D254F"/>
                </a:solidFill>
                <a:latin typeface="Arial"/>
                <a:ea typeface="+mn-ea"/>
                <a:cs typeface="Arial"/>
              </a:rPr>
              <a:t>Réponse aux </a:t>
            </a:r>
            <a:r>
              <a:rPr kumimoji="0" lang="fr-CA" sz="4800" b="0" i="0" u="none" strike="noStrike" cap="none" normalizeH="0" baseline="0" noProof="0">
                <a:ln>
                  <a:noFill/>
                </a:ln>
                <a:solidFill>
                  <a:srgbClr val="1D254F"/>
                </a:solidFill>
                <a:uLnTx/>
                <a:uFillTx/>
                <a:latin typeface="Arial"/>
                <a:ea typeface="+mn-ea"/>
                <a:cs typeface="Arial"/>
              </a:rPr>
              <a:t>commentaires</a:t>
            </a:r>
            <a:r>
              <a:rPr lang="fr-CA" sz="4800">
                <a:solidFill>
                  <a:srgbClr val="1D254F"/>
                </a:solidFill>
                <a:latin typeface="Arial"/>
                <a:ea typeface="+mn-ea"/>
                <a:cs typeface="Arial"/>
              </a:rPr>
              <a:t> (partie 2)</a:t>
            </a:r>
          </a:p>
        </p:txBody>
      </p:sp>
      <p:pic>
        <p:nvPicPr>
          <p:cNvPr id="5" name="__EngageSlideDescription__" descr="slide description : A table divided into two columns - Feedback theme and how we responded">
            <a:extLst>
              <a:ext uri="{FF2B5EF4-FFF2-40B4-BE49-F238E27FC236}">
                <a16:creationId xmlns:a16="http://schemas.microsoft.com/office/drawing/2014/main" id="{98A4B861-09A1-A6F5-2399-B89638642A92}"/>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8</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custDataLst>
              <p:tags r:id="rId5"/>
            </p:custDataLst>
            <p:extLst>
              <p:ext uri="{D42A27DB-BD31-4B8C-83A1-F6EECF244321}">
                <p14:modId xmlns:p14="http://schemas.microsoft.com/office/powerpoint/2010/main" val="3507042300"/>
              </p:ext>
            </p:extLst>
          </p:nvPr>
        </p:nvGraphicFramePr>
        <p:xfrm>
          <a:off x="453035" y="1452367"/>
          <a:ext cx="10640129" cy="4733108"/>
        </p:xfrm>
        <a:graphic>
          <a:graphicData uri="http://schemas.openxmlformats.org/drawingml/2006/table">
            <a:tbl>
              <a:tblPr firstRow="1" bandRow="1">
                <a:tableStyleId>{5C22544A-7EE6-4342-B048-85BDC9FD1C3A}</a:tableStyleId>
              </a:tblPr>
              <a:tblGrid>
                <a:gridCol w="4754449">
                  <a:extLst>
                    <a:ext uri="{9D8B030D-6E8A-4147-A177-3AD203B41FA5}">
                      <a16:colId xmlns:a16="http://schemas.microsoft.com/office/drawing/2014/main" val="2533233232"/>
                    </a:ext>
                  </a:extLst>
                </a:gridCol>
                <a:gridCol w="5885680">
                  <a:extLst>
                    <a:ext uri="{9D8B030D-6E8A-4147-A177-3AD203B41FA5}">
                      <a16:colId xmlns:a16="http://schemas.microsoft.com/office/drawing/2014/main" val="2472584375"/>
                    </a:ext>
                  </a:extLst>
                </a:gridCol>
              </a:tblGrid>
              <a:tr h="435428">
                <a:tc>
                  <a:txBody>
                    <a:bodyPr/>
                    <a:lstStyle/>
                    <a:p>
                      <a:r>
                        <a:rPr lang="fr-CA" sz="2000"/>
                        <a:t>Thème</a:t>
                      </a:r>
                    </a:p>
                  </a:txBody>
                  <a:tcPr>
                    <a:lnB w="12700">
                      <a:solidFill>
                        <a:schemeClr val="tx1"/>
                      </a:solidFill>
                    </a:lnB>
                  </a:tcPr>
                </a:tc>
                <a:tc>
                  <a:txBody>
                    <a:bodyPr/>
                    <a:lstStyle/>
                    <a:p>
                      <a:r>
                        <a:rPr lang="fr-CA" sz="2000"/>
                        <a:t>Comment nous avons répondu</a:t>
                      </a:r>
                    </a:p>
                  </a:txBody>
                  <a:tcPr>
                    <a:lnB w="12700">
                      <a:solidFill>
                        <a:schemeClr val="tx1"/>
                      </a:solidFill>
                    </a:lnB>
                  </a:tcPr>
                </a:tc>
                <a:extLst>
                  <a:ext uri="{0D108BD9-81ED-4DB2-BD59-A6C34878D82A}">
                    <a16:rowId xmlns:a16="http://schemas.microsoft.com/office/drawing/2014/main" val="4246146061"/>
                  </a:ext>
                </a:extLst>
              </a:tr>
              <a:tr h="2424545">
                <a:tc>
                  <a:txBody>
                    <a:bodyPr/>
                    <a:lstStyle/>
                    <a:p>
                      <a:pPr lvl="0">
                        <a:buNone/>
                      </a:pPr>
                      <a:r>
                        <a:rPr lang="fr-CA">
                          <a:solidFill>
                            <a:srgbClr val="1D254F"/>
                          </a:solidFill>
                        </a:rPr>
                        <a:t>Renforcer le rôle des </a:t>
                      </a:r>
                      <a:r>
                        <a:rPr lang="fr-CA" sz="1800">
                          <a:solidFill>
                            <a:srgbClr val="1D254F"/>
                          </a:solidFill>
                          <a:latin typeface="+mn-lt"/>
                          <a:ea typeface="+mn-ea"/>
                          <a:cs typeface="+mn-cs"/>
                        </a:rPr>
                        <a:t>ministères dans la stratégie :</a:t>
                      </a:r>
                    </a:p>
                    <a:p>
                      <a:pPr marL="285750" lvl="0" indent="-285750">
                        <a:buFont typeface="Calibri"/>
                        <a:buChar char="-"/>
                      </a:pPr>
                      <a:r>
                        <a:rPr lang="fr-CA">
                          <a:solidFill>
                            <a:srgbClr val="1D254F"/>
                          </a:solidFill>
                        </a:rPr>
                        <a:t>L’accent est nettement mis sur le rôle des organismes centraux dans la mise en œuvre</a:t>
                      </a:r>
                    </a:p>
                    <a:p>
                      <a:pPr marL="285750" lvl="0" indent="-285750">
                        <a:buFont typeface="Calibri"/>
                        <a:buChar char="-"/>
                      </a:pPr>
                      <a:r>
                        <a:rPr lang="fr-CA">
                          <a:solidFill>
                            <a:srgbClr val="1D254F"/>
                          </a:solidFill>
                        </a:rPr>
                        <a:t>Souplesse par rapport aux environnements opérationnels, aux ressources et au niveau de maturité des données des ministères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Font typeface="Calibri"/>
                        <a:buChar char="-"/>
                      </a:pPr>
                      <a:r>
                        <a:rPr lang="fr-CA" sz="1800" b="0" i="0" u="none" strike="noStrike" noProof="0">
                          <a:solidFill>
                            <a:srgbClr val="1D254F"/>
                          </a:solidFill>
                          <a:latin typeface="Calibri"/>
                        </a:rPr>
                        <a:t>Modifications pour clarifier les mesures en place et ajout d’une nouvelle mesure propre aux ministères</a:t>
                      </a:r>
                    </a:p>
                    <a:p>
                      <a:pPr marL="285750" lvl="0" indent="-285750">
                        <a:buFont typeface="Calibri"/>
                        <a:buChar char="-"/>
                      </a:pPr>
                      <a:r>
                        <a:rPr lang="fr-CA" sz="1800" b="0" i="0" u="none" strike="noStrike" noProof="0">
                          <a:solidFill>
                            <a:srgbClr val="1D254F"/>
                          </a:solidFill>
                          <a:latin typeface="Calibri"/>
                          <a:ea typeface="+mn-ea"/>
                          <a:cs typeface="+mn-cs"/>
                        </a:rPr>
                        <a:t>La section sur l’établissement des priorités de mise en œuvre dresse la liste des mesures que les ministères doivent faire évoluer et elle indique que la capacité à faire progresser certaines initiatives variera selon les organisations</a:t>
                      </a:r>
                    </a:p>
                    <a:p>
                      <a:pPr marL="285750" lvl="0" indent="-285750">
                        <a:buFont typeface="Calibri"/>
                        <a:buChar char="-"/>
                      </a:pPr>
                      <a:r>
                        <a:rPr lang="fr-CA" sz="1800" b="0" i="0" u="none" strike="noStrike" noProof="0">
                          <a:solidFill>
                            <a:srgbClr val="1D254F"/>
                          </a:solidFill>
                          <a:latin typeface="Calibri"/>
                        </a:rPr>
                        <a:t>Autres détails sur les responsabilités ministérielles à inclure dans le plan de mise en œuvre</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976503660"/>
                  </a:ext>
                </a:extLst>
              </a:tr>
              <a:tr h="1731818">
                <a:tc>
                  <a:txBody>
                    <a:bodyPr/>
                    <a:lstStyle/>
                    <a:p>
                      <a:pPr lvl="0">
                        <a:buNone/>
                      </a:pPr>
                      <a:r>
                        <a:rPr lang="fr-CA">
                          <a:solidFill>
                            <a:srgbClr val="1D254F"/>
                          </a:solidFill>
                        </a:rPr>
                        <a:t>Besoin d'outils et d'infrastructure</a:t>
                      </a:r>
                    </a:p>
                    <a:p>
                      <a:pPr marL="285750" lvl="0" indent="-285750">
                        <a:buFont typeface="Calibri"/>
                        <a:buChar char="-"/>
                      </a:pPr>
                      <a:r>
                        <a:rPr lang="fr-CA">
                          <a:solidFill>
                            <a:srgbClr val="1D254F"/>
                          </a:solidFill>
                        </a:rPr>
                        <a:t>Justificatifs numériques, approche « Une fois suffit » </a:t>
                      </a:r>
                    </a:p>
                    <a:p>
                      <a:pPr marL="285750" lvl="0" indent="-285750">
                        <a:buFont typeface="Calibri"/>
                        <a:buChar char="-"/>
                      </a:pPr>
                      <a:r>
                        <a:rPr lang="fr-CA">
                          <a:solidFill>
                            <a:srgbClr val="1D254F"/>
                          </a:solidFill>
                        </a:rPr>
                        <a:t>Échange de données Protégé B et Secret/Top Secret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buNone/>
                      </a:pPr>
                      <a:r>
                        <a:rPr lang="fr-CA">
                          <a:solidFill>
                            <a:srgbClr val="1D254F"/>
                          </a:solidFill>
                        </a:rPr>
                        <a:t>Ajout de mesures à la mission 3 :</a:t>
                      </a:r>
                    </a:p>
                    <a:p>
                      <a:pPr marL="285750" lvl="0" indent="-285750">
                        <a:buFontTx/>
                        <a:buChar char="-"/>
                      </a:pPr>
                      <a:r>
                        <a:rPr lang="fr-CA">
                          <a:solidFill>
                            <a:srgbClr val="1D254F"/>
                          </a:solidFill>
                        </a:rPr>
                        <a:t>Promotion de la normalisation des données dans un écosystème de justificatifs numériques</a:t>
                      </a:r>
                    </a:p>
                    <a:p>
                      <a:pPr marL="285750" lvl="0" indent="-285750">
                        <a:buFontTx/>
                        <a:buChar char="-"/>
                      </a:pPr>
                      <a:r>
                        <a:rPr lang="fr-CA">
                          <a:solidFill>
                            <a:srgbClr val="1D254F"/>
                          </a:solidFill>
                        </a:rPr>
                        <a:t>SPC mettra à l’essai des solutions de collaboration et de stockage des données afin d’améliorer l’échange des données entre les ministères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873223913"/>
                  </a:ext>
                </a:extLst>
              </a:tr>
            </a:tbl>
          </a:graphicData>
        </a:graphic>
      </p:graphicFrame>
    </p:spTree>
    <p:extLst>
      <p:ext uri="{BB962C8B-B14F-4D97-AF65-F5344CB8AC3E}">
        <p14:creationId xmlns:p14="http://schemas.microsoft.com/office/powerpoint/2010/main" val="243778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custDataLst>
              <p:tags r:id="rId1"/>
            </p:custDataLst>
          </p:nvPr>
        </p:nvSpPr>
        <p:spPr bwMode="auto">
          <a:xfrm>
            <a:off x="283464" y="173736"/>
            <a:ext cx="1098194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4800">
                <a:solidFill>
                  <a:srgbClr val="1D254F"/>
                </a:solidFill>
                <a:latin typeface="Arial"/>
                <a:ea typeface="+mn-ea"/>
                <a:cs typeface="Arial"/>
              </a:rPr>
              <a:t>Réponse aux </a:t>
            </a:r>
            <a:r>
              <a:rPr kumimoji="0" lang="fr-CA" sz="4800" b="0" i="0" u="none" strike="noStrike" cap="none" normalizeH="0" baseline="0" noProof="0">
                <a:ln>
                  <a:noFill/>
                </a:ln>
                <a:solidFill>
                  <a:srgbClr val="1D254F"/>
                </a:solidFill>
                <a:uLnTx/>
                <a:uFillTx/>
                <a:latin typeface="Arial"/>
                <a:ea typeface="+mn-ea"/>
                <a:cs typeface="Arial"/>
              </a:rPr>
              <a:t>commentaires (</a:t>
            </a:r>
            <a:r>
              <a:rPr lang="fr-CA" sz="4800">
                <a:solidFill>
                  <a:srgbClr val="1D254F"/>
                </a:solidFill>
                <a:latin typeface="Arial"/>
                <a:ea typeface="+mn-ea"/>
                <a:cs typeface="Arial"/>
              </a:rPr>
              <a:t>partie 3)</a:t>
            </a:r>
          </a:p>
        </p:txBody>
      </p:sp>
      <p:pic>
        <p:nvPicPr>
          <p:cNvPr id="10" name="__EngageSlideDescription__" descr="slide description : A table divided into two columns - Feedback theme and how we responded">
            <a:extLst>
              <a:ext uri="{FF2B5EF4-FFF2-40B4-BE49-F238E27FC236}">
                <a16:creationId xmlns:a16="http://schemas.microsoft.com/office/drawing/2014/main" id="{A8FEDCA3-A214-0C71-B203-9E1CAA6E7674}"/>
              </a:ext>
            </a:extLst>
          </p:cNvPr>
          <p:cNvPicPr>
            <a:picLocks/>
          </p:cNvPicPr>
          <p:nvPr>
            <p:custDataLst>
              <p:tags r:id="rId2"/>
            </p:custDataLst>
          </p:nvPr>
        </p:nvPicPr>
        <p:blipFill>
          <a:blip r:embed="rId8"/>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custDataLst>
              <p:tags r:id="rId3"/>
            </p:custDataLst>
          </p:nvPr>
        </p:nvSpPr>
        <p:spPr>
          <a:xfrm>
            <a:off x="8610600" y="6356350"/>
            <a:ext cx="2743200" cy="365125"/>
          </a:xfrm>
        </p:spPr>
        <p:txBody>
          <a:bodyPr/>
          <a:lstStyle/>
          <a:p>
            <a:fld id="{254B673E-62AD-4366-8F9B-BEBF4C5845CA}" type="slidenum">
              <a:rPr lang="en-US" smtClean="0">
                <a:solidFill>
                  <a:srgbClr val="1D254F"/>
                </a:solidFill>
              </a:rPr>
              <a:pPr/>
              <a:t>9</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custDataLst>
              <p:tags r:id="rId5"/>
            </p:custDataLst>
            <p:extLst>
              <p:ext uri="{D42A27DB-BD31-4B8C-83A1-F6EECF244321}">
                <p14:modId xmlns:p14="http://schemas.microsoft.com/office/powerpoint/2010/main" val="2494636536"/>
              </p:ext>
            </p:extLst>
          </p:nvPr>
        </p:nvGraphicFramePr>
        <p:xfrm>
          <a:off x="487526" y="1386461"/>
          <a:ext cx="10657135" cy="4928386"/>
        </p:xfrm>
        <a:graphic>
          <a:graphicData uri="http://schemas.openxmlformats.org/drawingml/2006/table">
            <a:tbl>
              <a:tblPr firstRow="1" bandRow="1">
                <a:tableStyleId>{5C22544A-7EE6-4342-B048-85BDC9FD1C3A}</a:tableStyleId>
              </a:tblPr>
              <a:tblGrid>
                <a:gridCol w="3938170">
                  <a:extLst>
                    <a:ext uri="{9D8B030D-6E8A-4147-A177-3AD203B41FA5}">
                      <a16:colId xmlns:a16="http://schemas.microsoft.com/office/drawing/2014/main" val="2533233232"/>
                    </a:ext>
                  </a:extLst>
                </a:gridCol>
                <a:gridCol w="6718965">
                  <a:extLst>
                    <a:ext uri="{9D8B030D-6E8A-4147-A177-3AD203B41FA5}">
                      <a16:colId xmlns:a16="http://schemas.microsoft.com/office/drawing/2014/main" val="2472584375"/>
                    </a:ext>
                  </a:extLst>
                </a:gridCol>
              </a:tblGrid>
              <a:tr h="497723">
                <a:tc>
                  <a:txBody>
                    <a:bodyPr/>
                    <a:lstStyle/>
                    <a:p>
                      <a:r>
                        <a:rPr lang="fr-CA" sz="2000"/>
                        <a:t>Thème</a:t>
                      </a:r>
                    </a:p>
                  </a:txBody>
                  <a:tcPr>
                    <a:lnB w="12700">
                      <a:solidFill>
                        <a:schemeClr val="tx1"/>
                      </a:solidFill>
                    </a:lnB>
                  </a:tcPr>
                </a:tc>
                <a:tc>
                  <a:txBody>
                    <a:bodyPr/>
                    <a:lstStyle/>
                    <a:p>
                      <a:r>
                        <a:rPr lang="fr-CA" sz="2000"/>
                        <a:t>Comment nous avons répondu</a:t>
                      </a:r>
                    </a:p>
                  </a:txBody>
                  <a:tcPr>
                    <a:lnB w="12700">
                      <a:solidFill>
                        <a:schemeClr val="tx1"/>
                      </a:solidFill>
                    </a:lnB>
                  </a:tcPr>
                </a:tc>
                <a:extLst>
                  <a:ext uri="{0D108BD9-81ED-4DB2-BD59-A6C34878D82A}">
                    <a16:rowId xmlns:a16="http://schemas.microsoft.com/office/drawing/2014/main" val="4246146061"/>
                  </a:ext>
                </a:extLst>
              </a:tr>
              <a:tr h="1672441">
                <a:tc>
                  <a:txBody>
                    <a:bodyPr/>
                    <a:lstStyle/>
                    <a:p>
                      <a:r>
                        <a:rPr lang="fr-CA" sz="1500">
                          <a:solidFill>
                            <a:srgbClr val="1D254F"/>
                          </a:solidFill>
                        </a:rPr>
                        <a:t>Tenir compte des données Autochtones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0" indent="0">
                        <a:buNone/>
                      </a:pPr>
                      <a:r>
                        <a:rPr lang="fr-CA" sz="1500" noProof="0">
                          <a:solidFill>
                            <a:srgbClr val="1D254F"/>
                          </a:solidFill>
                          <a:latin typeface="+mn-lt"/>
                          <a:ea typeface="+mn-ea"/>
                          <a:cs typeface="+mn-cs"/>
                        </a:rPr>
                        <a:t>Élaboration en consultation avec SAC et RCAANC :</a:t>
                      </a:r>
                    </a:p>
                    <a:p>
                      <a:pPr marL="285750" lvl="0" indent="-285750">
                        <a:buFont typeface="Calibri"/>
                        <a:buChar char="-"/>
                      </a:pPr>
                      <a:r>
                        <a:rPr lang="fr-CA" sz="1500" noProof="0">
                          <a:solidFill>
                            <a:srgbClr val="1D254F"/>
                          </a:solidFill>
                          <a:latin typeface="+mn-lt"/>
                          <a:ea typeface="+mn-ea"/>
                          <a:cs typeface="+mn-cs"/>
                        </a:rPr>
                        <a:t>Nouvelles mesures pour soutenir la souveraineté des données autochtones</a:t>
                      </a:r>
                    </a:p>
                    <a:p>
                      <a:pPr marL="285750" lvl="0" indent="-285750">
                        <a:buFont typeface="Calibri"/>
                        <a:buChar char="-"/>
                      </a:pPr>
                      <a:r>
                        <a:rPr lang="fr-CA" sz="1500">
                          <a:solidFill>
                            <a:srgbClr val="1D254F"/>
                          </a:solidFill>
                          <a:latin typeface="+mn-lt"/>
                          <a:ea typeface="+mn-ea"/>
                          <a:cs typeface="+mn-cs"/>
                        </a:rPr>
                        <a:t>Ajout de l’énoncé des résultats au tableau du cadre</a:t>
                      </a:r>
                    </a:p>
                    <a:p>
                      <a:pPr marL="285750" lvl="0" indent="-285750">
                        <a:buFont typeface="Calibri"/>
                        <a:buChar char="-"/>
                      </a:pPr>
                      <a:r>
                        <a:rPr lang="fr-CA" sz="1500">
                          <a:solidFill>
                            <a:srgbClr val="1D254F"/>
                          </a:solidFill>
                          <a:latin typeface="+mn-lt"/>
                          <a:ea typeface="+mn-ea"/>
                          <a:cs typeface="+mn-cs"/>
                        </a:rPr>
                        <a:t>Nouvelle zone de texte apportant des précisions sur le soutien à la souveraineté des données autochtones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169697579"/>
                  </a:ext>
                </a:extLst>
              </a:tr>
              <a:tr h="2758222">
                <a:tc>
                  <a:txBody>
                    <a:bodyPr/>
                    <a:lstStyle/>
                    <a:p>
                      <a:r>
                        <a:rPr lang="fr-CA" sz="1500">
                          <a:solidFill>
                            <a:srgbClr val="1D254F"/>
                          </a:solidFill>
                          <a:latin typeface="+mn-lt"/>
                          <a:ea typeface="+mn-ea"/>
                          <a:cs typeface="+mn-cs"/>
                        </a:rPr>
                        <a:t>Mieux décrire :</a:t>
                      </a:r>
                    </a:p>
                    <a:p>
                      <a:pPr marL="285750" lvl="0" indent="-285750">
                        <a:buFont typeface="Calibri"/>
                        <a:buChar char="-"/>
                      </a:pPr>
                      <a:r>
                        <a:rPr lang="fr-CA" sz="1500">
                          <a:solidFill>
                            <a:srgbClr val="1D254F"/>
                          </a:solidFill>
                          <a:latin typeface="+mn-lt"/>
                          <a:ea typeface="+mn-ea"/>
                          <a:cs typeface="+mn-cs"/>
                        </a:rPr>
                        <a:t>La protection des renseignements personnels et la sécurité</a:t>
                      </a:r>
                    </a:p>
                    <a:p>
                      <a:pPr marL="285750" lvl="0" indent="-285750">
                        <a:buFont typeface="Calibri"/>
                        <a:buChar char="-"/>
                      </a:pPr>
                      <a:r>
                        <a:rPr lang="fr-CA" sz="1500">
                          <a:solidFill>
                            <a:srgbClr val="1D254F"/>
                          </a:solidFill>
                          <a:latin typeface="+mn-lt"/>
                          <a:ea typeface="+mn-ea"/>
                          <a:cs typeface="+mn-cs"/>
                        </a:rPr>
                        <a:t>La diversité, l’inclusion et l’équité</a:t>
                      </a:r>
                    </a:p>
                    <a:p>
                      <a:pPr marL="285750" lvl="0" indent="-285750">
                        <a:buFont typeface="Calibri"/>
                        <a:buChar char="-"/>
                      </a:pPr>
                      <a:r>
                        <a:rPr lang="fr-CA" sz="1500">
                          <a:solidFill>
                            <a:srgbClr val="1D254F"/>
                          </a:solidFill>
                          <a:latin typeface="+mn-lt"/>
                          <a:ea typeface="+mn-ea"/>
                          <a:cs typeface="+mn-cs"/>
                        </a:rPr>
                        <a:t>La représentation des données scientifiques</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Calibri"/>
                        <a:buChar char="-"/>
                      </a:pPr>
                      <a:r>
                        <a:rPr lang="fr-CA" sz="1500">
                          <a:solidFill>
                            <a:srgbClr val="1D254F"/>
                          </a:solidFill>
                        </a:rPr>
                        <a:t>Changements apportés à l’ensemble de la stratégie pour </a:t>
                      </a:r>
                      <a:r>
                        <a:rPr lang="fr-CA" sz="1500">
                          <a:solidFill>
                            <a:srgbClr val="1D254F"/>
                          </a:solidFill>
                          <a:latin typeface="+mn-lt"/>
                          <a:ea typeface="+mn-ea"/>
                          <a:cs typeface="+mn-cs"/>
                        </a:rPr>
                        <a:t>renforcer les </a:t>
                      </a:r>
                      <a:r>
                        <a:rPr lang="fr-CA" sz="1500">
                          <a:solidFill>
                            <a:srgbClr val="1D254F"/>
                          </a:solidFill>
                        </a:rPr>
                        <a:t>considérations relatives à la protection des renseignements personnels</a:t>
                      </a:r>
                    </a:p>
                    <a:p>
                      <a:pPr marL="285750" lvl="0" indent="-285750">
                        <a:buFont typeface="Calibri"/>
                        <a:buChar char="-"/>
                      </a:pPr>
                      <a:r>
                        <a:rPr lang="fr-CA" sz="1500">
                          <a:solidFill>
                            <a:srgbClr val="1D254F"/>
                          </a:solidFill>
                          <a:latin typeface="+mn-lt"/>
                          <a:ea typeface="+mn-ea"/>
                          <a:cs typeface="+mn-cs"/>
                        </a:rPr>
                        <a:t>Mise à jour d'une action à la mission 3 pour inclure la sécurité</a:t>
                      </a:r>
                    </a:p>
                    <a:p>
                      <a:pPr marL="285750" marR="0" lvl="0" indent="-285750" algn="l" defTabSz="914400" rtl="0" eaLnBrk="1" fontAlgn="auto" latinLnBrk="0" hangingPunct="1">
                        <a:lnSpc>
                          <a:spcPct val="100000"/>
                        </a:lnSpc>
                        <a:spcBef>
                          <a:spcPts val="0"/>
                        </a:spcBef>
                        <a:spcAft>
                          <a:spcPts val="0"/>
                        </a:spcAft>
                        <a:buClrTx/>
                        <a:buSzTx/>
                        <a:buFont typeface="Calibri"/>
                        <a:buChar char="-"/>
                        <a:tabLst/>
                        <a:defRPr/>
                      </a:pPr>
                      <a:r>
                        <a:rPr lang="fr-CA" sz="1500">
                          <a:solidFill>
                            <a:srgbClr val="1D254F"/>
                          </a:solidFill>
                        </a:rPr>
                        <a:t>Mise à jour des vignettes pour renforcer les renvois à la protection des renseignements personnels</a:t>
                      </a:r>
                    </a:p>
                    <a:p>
                      <a:pPr marL="285750" lvl="0" indent="-285750">
                        <a:buFont typeface="Calibri"/>
                        <a:buChar char="-"/>
                      </a:pPr>
                      <a:r>
                        <a:rPr lang="fr-CA" sz="1500">
                          <a:solidFill>
                            <a:srgbClr val="1D254F"/>
                          </a:solidFill>
                        </a:rPr>
                        <a:t>Clarification du langage dans l’ensemble du texte afin de mieux refléter la diversité, l’inclusion et l’équité</a:t>
                      </a:r>
                    </a:p>
                    <a:p>
                      <a:pPr marL="285750" lvl="0" indent="-285750">
                        <a:buFont typeface="Calibri"/>
                        <a:buChar char="-"/>
                      </a:pPr>
                      <a:r>
                        <a:rPr lang="fr-CA" sz="1500">
                          <a:solidFill>
                            <a:srgbClr val="1D254F"/>
                          </a:solidFill>
                          <a:latin typeface="+mn-lt"/>
                          <a:ea typeface="+mn-ea"/>
                          <a:cs typeface="+mn-cs"/>
                        </a:rPr>
                        <a:t>Modifications à la portée pour préciser les « domaines » de la stratégie, notamment en mentionnant les domaines scientifiques (par exemple, la santé) comme un domaine en particulier pour lequel on s’affaire à préparer des stratégies complémentaires</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5756153"/>
                  </a:ext>
                </a:extLst>
              </a:tr>
            </a:tbl>
          </a:graphicData>
        </a:graphic>
      </p:graphicFrame>
    </p:spTree>
    <p:extLst>
      <p:ext uri="{BB962C8B-B14F-4D97-AF65-F5344CB8AC3E}">
        <p14:creationId xmlns:p14="http://schemas.microsoft.com/office/powerpoint/2010/main" val="39893337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ee8e333343375b6c460a6e&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_IMGDECORATIVE" val="1"/>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E_IMGDECORATIVE" val="1"/>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E_IMGDECORATIVE" val="1"/>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E_IMGDECORATIVE" val="1"/>
  <p:tag name="NUM" val="3"/>
</p:tagLst>
</file>

<file path=ppt/tags/tag40.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50.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E_IMGDECORATIVE" val="1"/>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E_IMGDECORATIVE" val="1"/>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E_IMGDECORATIVE" val="1"/>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43EDECD28D7849809191D51A0E1C05" ma:contentTypeVersion="10" ma:contentTypeDescription="Create a new document." ma:contentTypeScope="" ma:versionID="98256031778121c6147fd1ed001878de">
  <xsd:schema xmlns:xsd="http://www.w3.org/2001/XMLSchema" xmlns:xs="http://www.w3.org/2001/XMLSchema" xmlns:p="http://schemas.microsoft.com/office/2006/metadata/properties" xmlns:ns2="ccf870b0-a4b0-4bd1-aa16-9e5af7ce21f9" xmlns:ns3="73daebbf-9095-43ee-a2d8-cf41202ceaf3" targetNamespace="http://schemas.microsoft.com/office/2006/metadata/properties" ma:root="true" ma:fieldsID="53f8abe038ad478b3148cde16fae7d8a" ns2:_="" ns3:_="">
    <xsd:import namespace="ccf870b0-a4b0-4bd1-aa16-9e5af7ce21f9"/>
    <xsd:import namespace="73daebbf-9095-43ee-a2d8-cf41202cea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3:SharedWithUsers" minOccurs="0"/>
                <xsd:element ref="ns3:SharedWithDetails"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870b0-a4b0-4bd1-aa16-9e5af7ce21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38d4629-38ad-4148-bc9e-acd04a442d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aebbf-9095-43ee-a2d8-cf41202ceaf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e900d27-c2da-410d-a6b4-1ebf0f7eea26}" ma:internalName="TaxCatchAll" ma:showField="CatchAllData" ma:web="73daebbf-9095-43ee-a2d8-cf41202cea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cf870b0-a4b0-4bd1-aa16-9e5af7ce21f9">
      <Terms xmlns="http://schemas.microsoft.com/office/infopath/2007/PartnerControls"/>
    </lcf76f155ced4ddcb4097134ff3c332f>
    <TaxCatchAll xmlns="73daebbf-9095-43ee-a2d8-cf41202ceaf3" xsi:nil="true"/>
    <SharedWithUsers xmlns="73daebbf-9095-43ee-a2d8-cf41202ceaf3">
      <UserInfo>
        <DisplayName>Fauvel, Francis</DisplayName>
        <AccountId>4989</AccountId>
        <AccountType/>
      </UserInfo>
      <UserInfo>
        <DisplayName>Williams, Holly</DisplayName>
        <AccountId>3584</AccountId>
        <AccountType/>
      </UserInfo>
      <UserInfo>
        <DisplayName>Schofield, Jennifer</DisplayName>
        <AccountId>615</AccountId>
        <AccountType/>
      </UserInfo>
    </SharedWithUsers>
  </documentManagement>
</p:properties>
</file>

<file path=customXml/itemProps1.xml><?xml version="1.0" encoding="utf-8"?>
<ds:datastoreItem xmlns:ds="http://schemas.openxmlformats.org/officeDocument/2006/customXml" ds:itemID="{6C08DC2C-06A7-4193-8B8E-0DE74A364651}">
  <ds:schemaRefs>
    <ds:schemaRef ds:uri="73daebbf-9095-43ee-a2d8-cf41202ceaf3"/>
    <ds:schemaRef ds:uri="ccf870b0-a4b0-4bd1-aa16-9e5af7ce21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C9F900B-F98C-486C-978C-D80847BAB941}">
  <ds:schemaRefs>
    <ds:schemaRef ds:uri="http://schemas.microsoft.com/sharepoint/v3/contenttype/forms"/>
  </ds:schemaRefs>
</ds:datastoreItem>
</file>

<file path=customXml/itemProps3.xml><?xml version="1.0" encoding="utf-8"?>
<ds:datastoreItem xmlns:ds="http://schemas.openxmlformats.org/officeDocument/2006/customXml" ds:itemID="{3799F9BA-0CA0-44F6-AD58-7236F7FCFF06}">
  <ds:schemaRefs>
    <ds:schemaRef ds:uri="73daebbf-9095-43ee-a2d8-cf41202ceaf3"/>
    <ds:schemaRef ds:uri="ccf870b0-a4b0-4bd1-aa16-9e5af7ce21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Renouveler la Stratégie relative aux données pour la fonction publique fédérale  Rapport sur ce que nous avons entendu  Hiver 2023</vt:lpstr>
      <vt:lpstr>Objectif</vt:lpstr>
      <vt:lpstr>Aperçu des missions</vt:lpstr>
      <vt:lpstr>Événement d’octobre </vt:lpstr>
      <vt:lpstr>Comités de haut niveau et autres groupes de travail </vt:lpstr>
      <vt:lpstr>Commentaires</vt:lpstr>
      <vt:lpstr>Réponse aux commentaires</vt:lpstr>
      <vt:lpstr>Réponse aux commentaires (partie 2)</vt:lpstr>
      <vt:lpstr>Réponse aux commentaires (partie 3)</vt:lpstr>
      <vt:lpstr>Réponse aux commentaires (partie 4)</vt:lpstr>
      <vt:lpstr>Résumé</vt:lpstr>
      <vt:lpstr>Prochaines étapes </vt:lpstr>
      <vt:lpstr>Des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Renewing the Data Strategy for the Federal Public Service_x000b__x000b_What We Heard Report_x000d__x000b_Winter 2023</dc:title>
  <dc:creator>Daniel Ribi</dc:creator>
  <cp:revision>2</cp:revision>
  <dcterms:created xsi:type="dcterms:W3CDTF">2022-12-16T15:04:10Z</dcterms:created>
  <dcterms:modified xsi:type="dcterms:W3CDTF">2023-02-17T15:10:58Z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2022-12-16T19:55:10Z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962447e2-330d-4bf5-913d-fcf2ef60fbcc</vt:lpwstr>
  </property>
  <property fmtid="{D5CDD505-2E9C-101B-9397-08002B2CF9AE}" pid="8" name="MSIP_Label_3515d617-256d-4284-aedb-1064be1c4b48_ContentBits">
    <vt:lpwstr>0</vt:lpwstr>
  </property>
  <property fmtid="{D5CDD505-2E9C-101B-9397-08002B2CF9AE}" pid="9" name="ContentTypeId">
    <vt:lpwstr>0x0101009543EDECD28D7849809191D51A0E1C05</vt:lpwstr>
  </property>
  <property fmtid="{D5CDD505-2E9C-101B-9397-08002B2CF9AE}" pid="10" name="MediaServiceImageTags">
    <vt:lpwstr/>
  </property>
</Properties>
</file>