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6.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7.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8.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notesSlides/notesSlide9.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8" r:id="rId1"/>
  </p:sldMasterIdLst>
  <p:notesMasterIdLst>
    <p:notesMasterId r:id="rId35"/>
  </p:notesMasterIdLst>
  <p:handoutMasterIdLst>
    <p:handoutMasterId r:id="rId36"/>
  </p:handoutMasterIdLst>
  <p:sldIdLst>
    <p:sldId id="325" r:id="rId2"/>
    <p:sldId id="299" r:id="rId3"/>
    <p:sldId id="345" r:id="rId4"/>
    <p:sldId id="346" r:id="rId5"/>
    <p:sldId id="278" r:id="rId6"/>
    <p:sldId id="355" r:id="rId7"/>
    <p:sldId id="359" r:id="rId8"/>
    <p:sldId id="267" r:id="rId9"/>
    <p:sldId id="366" r:id="rId10"/>
    <p:sldId id="378" r:id="rId11"/>
    <p:sldId id="338" r:id="rId12"/>
    <p:sldId id="339" r:id="rId13"/>
    <p:sldId id="388" r:id="rId14"/>
    <p:sldId id="350" r:id="rId15"/>
    <p:sldId id="389" r:id="rId16"/>
    <p:sldId id="347" r:id="rId17"/>
    <p:sldId id="354" r:id="rId18"/>
    <p:sldId id="390" r:id="rId19"/>
    <p:sldId id="391" r:id="rId20"/>
    <p:sldId id="348" r:id="rId21"/>
    <p:sldId id="340" r:id="rId22"/>
    <p:sldId id="337" r:id="rId23"/>
    <p:sldId id="385" r:id="rId24"/>
    <p:sldId id="376" r:id="rId25"/>
    <p:sldId id="380" r:id="rId26"/>
    <p:sldId id="368" r:id="rId27"/>
    <p:sldId id="381" r:id="rId28"/>
    <p:sldId id="266" r:id="rId29"/>
    <p:sldId id="384" r:id="rId30"/>
    <p:sldId id="383" r:id="rId31"/>
    <p:sldId id="382" r:id="rId32"/>
    <p:sldId id="372" r:id="rId33"/>
    <p:sldId id="379" r:id="rId34"/>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IC" initials="CIC"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892" autoAdjust="0"/>
    <p:restoredTop sz="59809" autoAdjust="0"/>
  </p:normalViewPr>
  <p:slideViewPr>
    <p:cSldViewPr snapToObjects="1" showGuides="1">
      <p:cViewPr varScale="1">
        <p:scale>
          <a:sx n="65" d="100"/>
          <a:sy n="65" d="100"/>
        </p:scale>
        <p:origin x="1470" y="72"/>
      </p:cViewPr>
      <p:guideLst>
        <p:guide orient="horz" pos="2160"/>
        <p:guide pos="3840"/>
      </p:guideLst>
    </p:cSldViewPr>
  </p:slideViewPr>
  <p:outlineViewPr>
    <p:cViewPr>
      <p:scale>
        <a:sx n="33" d="100"/>
        <a:sy n="33" d="100"/>
      </p:scale>
      <p:origin x="0" y="-3902"/>
    </p:cViewPr>
  </p:outlineViewPr>
  <p:notesTextViewPr>
    <p:cViewPr>
      <p:scale>
        <a:sx n="150" d="100"/>
        <a:sy n="150" d="100"/>
      </p:scale>
      <p:origin x="0" y="0"/>
    </p:cViewPr>
  </p:notesTextViewPr>
  <p:sorterViewPr>
    <p:cViewPr>
      <p:scale>
        <a:sx n="125" d="100"/>
        <a:sy n="125" d="100"/>
      </p:scale>
      <p:origin x="0" y="-332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5" tIns="46587" rIns="93175" bIns="46587" rtlCol="0"/>
          <a:lstStyle>
            <a:lvl1pPr algn="l">
              <a:defRPr sz="1200"/>
            </a:lvl1pPr>
          </a:lstStyle>
          <a:p>
            <a:endParaRPr lang="en-US"/>
          </a:p>
        </p:txBody>
      </p:sp>
      <p:sp>
        <p:nvSpPr>
          <p:cNvPr id="3" name="Date Placeholder 2"/>
          <p:cNvSpPr>
            <a:spLocks noGrp="1"/>
          </p:cNvSpPr>
          <p:nvPr>
            <p:ph type="dt" sz="quarter" idx="1"/>
          </p:nvPr>
        </p:nvSpPr>
        <p:spPr>
          <a:xfrm>
            <a:off x="3970939" y="0"/>
            <a:ext cx="3037840" cy="464820"/>
          </a:xfrm>
          <a:prstGeom prst="rect">
            <a:avLst/>
          </a:prstGeom>
        </p:spPr>
        <p:txBody>
          <a:bodyPr vert="horz" lIns="93175" tIns="46587" rIns="93175" bIns="46587" rtlCol="0"/>
          <a:lstStyle>
            <a:lvl1pPr algn="r">
              <a:defRPr sz="1200"/>
            </a:lvl1pPr>
          </a:lstStyle>
          <a:p>
            <a:fld id="{8A05F51D-812F-48F9-8F30-7D9BCD825099}" type="datetimeFigureOut">
              <a:rPr lang="en-US" smtClean="0"/>
              <a:pPr/>
              <a:t>5/26/2025</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5" tIns="46587" rIns="93175" bIns="46587" rtlCol="0" anchor="b"/>
          <a:lstStyle>
            <a:lvl1pPr algn="l">
              <a:defRPr sz="1200"/>
            </a:lvl1pPr>
          </a:lstStyle>
          <a:p>
            <a:endParaRPr lang="en-US"/>
          </a:p>
        </p:txBody>
      </p:sp>
      <p:sp>
        <p:nvSpPr>
          <p:cNvPr id="5" name="Slide Number Placeholder 4"/>
          <p:cNvSpPr>
            <a:spLocks noGrp="1"/>
          </p:cNvSpPr>
          <p:nvPr>
            <p:ph type="sldNum" sz="quarter" idx="3"/>
          </p:nvPr>
        </p:nvSpPr>
        <p:spPr>
          <a:xfrm>
            <a:off x="3970939" y="8829967"/>
            <a:ext cx="3037840" cy="464820"/>
          </a:xfrm>
          <a:prstGeom prst="rect">
            <a:avLst/>
          </a:prstGeom>
        </p:spPr>
        <p:txBody>
          <a:bodyPr vert="horz" lIns="93175" tIns="46587" rIns="93175" bIns="46587" rtlCol="0" anchor="b"/>
          <a:lstStyle>
            <a:lvl1pPr algn="r">
              <a:defRPr sz="1200"/>
            </a:lvl1pPr>
          </a:lstStyle>
          <a:p>
            <a:fld id="{2D821E14-76A6-43FE-B5FE-9A64513D664B}" type="slidenum">
              <a:rPr lang="en-US" smtClean="0"/>
              <a:pPr/>
              <a:t>‹#›</a:t>
            </a:fld>
            <a:endParaRPr lang="en-US"/>
          </a:p>
        </p:txBody>
      </p:sp>
    </p:spTree>
    <p:extLst>
      <p:ext uri="{BB962C8B-B14F-4D97-AF65-F5344CB8AC3E}">
        <p14:creationId xmlns:p14="http://schemas.microsoft.com/office/powerpoint/2010/main" val="11785414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5" tIns="46587" rIns="93175" bIns="46587" rtlCol="0"/>
          <a:lstStyle>
            <a:lvl1pPr algn="l">
              <a:defRPr sz="1200"/>
            </a:lvl1pPr>
          </a:lstStyle>
          <a:p>
            <a:endParaRPr lang="en-US"/>
          </a:p>
        </p:txBody>
      </p:sp>
      <p:sp>
        <p:nvSpPr>
          <p:cNvPr id="3" name="Date Placeholder 2"/>
          <p:cNvSpPr>
            <a:spLocks noGrp="1"/>
          </p:cNvSpPr>
          <p:nvPr>
            <p:ph type="dt" idx="1"/>
          </p:nvPr>
        </p:nvSpPr>
        <p:spPr>
          <a:xfrm>
            <a:off x="3970939" y="0"/>
            <a:ext cx="3037840" cy="464820"/>
          </a:xfrm>
          <a:prstGeom prst="rect">
            <a:avLst/>
          </a:prstGeom>
        </p:spPr>
        <p:txBody>
          <a:bodyPr vert="horz" lIns="93175" tIns="46587" rIns="93175" bIns="46587" rtlCol="0"/>
          <a:lstStyle>
            <a:lvl1pPr algn="r">
              <a:defRPr sz="1200"/>
            </a:lvl1pPr>
          </a:lstStyle>
          <a:p>
            <a:fld id="{27CFF8EE-F8A7-4931-B685-A88AF9DB5D80}" type="datetimeFigureOut">
              <a:rPr lang="en-US" smtClean="0"/>
              <a:pPr/>
              <a:t>5/26/2025</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5" tIns="46587" rIns="93175" bIns="46587" rtlCol="0" anchor="ctr"/>
          <a:lstStyle/>
          <a:p>
            <a:endParaRPr lang="en-US"/>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3175" tIns="46587" rIns="93175" bIns="4658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5" tIns="46587" rIns="93175" bIns="46587"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7"/>
            <a:ext cx="3037840" cy="464820"/>
          </a:xfrm>
          <a:prstGeom prst="rect">
            <a:avLst/>
          </a:prstGeom>
        </p:spPr>
        <p:txBody>
          <a:bodyPr vert="horz" lIns="93175" tIns="46587" rIns="93175" bIns="46587" rtlCol="0" anchor="b"/>
          <a:lstStyle>
            <a:lvl1pPr algn="r">
              <a:defRPr sz="1200"/>
            </a:lvl1pPr>
          </a:lstStyle>
          <a:p>
            <a:fld id="{C6C9EB95-B0B3-48AB-917D-E5E386E0913A}" type="slidenum">
              <a:rPr lang="en-US" smtClean="0"/>
              <a:pPr/>
              <a:t>‹#›</a:t>
            </a:fld>
            <a:endParaRPr lang="en-US"/>
          </a:p>
        </p:txBody>
      </p:sp>
    </p:spTree>
    <p:extLst>
      <p:ext uri="{BB962C8B-B14F-4D97-AF65-F5344CB8AC3E}">
        <p14:creationId xmlns:p14="http://schemas.microsoft.com/office/powerpoint/2010/main" val="40014297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commons.wikimedia.org/wiki/File:Kubler-ross-grief-cycle-1-728.jpg"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optimumtalent.com/publications/le-neuroleadership-demystifie-pour-susciter-lengagement/?lang=fr"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mindtools.com/pages/article/SCARF.htm"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childcareta.acf.hhs.gov/systemsbuilding/systems-guides/leadership/scarf-model"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youtube.com/watch?v=UcH0y3wmhVw"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youtube.com/watch?v=ImPUk6OhJM0"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youtube.com/watch?v=hNAcCc1oWR4"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youtube.com/watch?v=hNAcCc1oWR4"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youtube.com/watch?v=xaqdK6JPpcg" TargetMode="External"/><Relationship Id="rId2" Type="http://schemas.openxmlformats.org/officeDocument/2006/relationships/slide" Target="../slides/slide17.xml"/><Relationship Id="rId1" Type="http://schemas.openxmlformats.org/officeDocument/2006/relationships/notesMaster" Target="../notesMasters/notesMaster1.xml"/><Relationship Id="rId5" Type="http://schemas.openxmlformats.org/officeDocument/2006/relationships/hyperlink" Target="https://www.youtube.com/watch?v=HTlnAbAax_0" TargetMode="External"/><Relationship Id="rId4" Type="http://schemas.openxmlformats.org/officeDocument/2006/relationships/hyperlink" Target="https://www.youtube.com/watch?v=18jn-K34aNA&amp;t=39s"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s://www.youtube.com/watch?v=i_h2WJ1qNRA" TargetMode="External"/><Relationship Id="rId3" Type="http://schemas.openxmlformats.org/officeDocument/2006/relationships/hyperlink" Target="https://app.sli.do/event/57kcbwnsgjewqnEKVdfCh3" TargetMode="External"/><Relationship Id="rId7" Type="http://schemas.openxmlformats.org/officeDocument/2006/relationships/hyperlink" Target="https://www.youtube.com/watch?v=D4MSzpqAKls"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s://www.youtube.com/watch?v=llGDvQE1gl0" TargetMode="External"/><Relationship Id="rId11" Type="http://schemas.openxmlformats.org/officeDocument/2006/relationships/hyperlink" Target="https://www.youtube.com/watch?v=xaqdK6JPpcg" TargetMode="External"/><Relationship Id="rId5" Type="http://schemas.openxmlformats.org/officeDocument/2006/relationships/hyperlink" Target="https://www.youtube.com/watch?v=epXqgrm2hs4" TargetMode="External"/><Relationship Id="rId10" Type="http://schemas.openxmlformats.org/officeDocument/2006/relationships/hyperlink" Target="https://www.youtube.com/watch?v=hNAcCc1oWR4" TargetMode="External"/><Relationship Id="rId4" Type="http://schemas.openxmlformats.org/officeDocument/2006/relationships/hyperlink" Target="https://youtube.com/shorts/fK1VmX9mzRw?si=ZJ4uHGDgE69g5ubl" TargetMode="External"/><Relationship Id="rId9" Type="http://schemas.openxmlformats.org/officeDocument/2006/relationships/hyperlink" Target="https://www.youtube.com/shorts/UtMY7S5XbSg"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8" Type="http://schemas.openxmlformats.org/officeDocument/2006/relationships/hyperlink" Target="https://soundcloud.com/awakeningcompassion/awakening-compassion-class-4" TargetMode="External"/><Relationship Id="rId3" Type="http://schemas.openxmlformats.org/officeDocument/2006/relationships/hyperlink" Target="https://www.rightlifeproject.com/meditate" TargetMode="External"/><Relationship Id="rId7" Type="http://schemas.openxmlformats.org/officeDocument/2006/relationships/hyperlink" Target="https://soundcloud.com/mindfullivingcoach/self-compassion-meditation"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https://soundcloud.com/user-640851605/self-compassion-giving-and-receiving-meditation-10-minutes" TargetMode="External"/><Relationship Id="rId5" Type="http://schemas.openxmlformats.org/officeDocument/2006/relationships/hyperlink" Target="https://soundcloud.com/breathworks-mindfulness/mindfulness-for-women-track-5-self-compassion-meditation" TargetMode="External"/><Relationship Id="rId4" Type="http://schemas.openxmlformats.org/officeDocument/2006/relationships/hyperlink" Target="https://soundcloud.com/dharma-gus/15-min-body-scan-augusta-mbsr" TargetMode="External"/><Relationship Id="rId9" Type="http://schemas.openxmlformats.org/officeDocument/2006/relationships/hyperlink" Target="http://self-compassion.org/wp-content/uploads/meditations/LKM.self-compassion.MP3"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en.wikipedia.org/wiki/Cognitive_reframing" TargetMode="External"/><Relationship Id="rId7" Type="http://schemas.openxmlformats.org/officeDocument/2006/relationships/hyperlink" Target="https://www.youtube.com/watch?v=VGIAbU_E244" TargetMode="External"/><Relationship Id="rId2" Type="http://schemas.openxmlformats.org/officeDocument/2006/relationships/slide" Target="../slides/slide23.xml"/><Relationship Id="rId1" Type="http://schemas.openxmlformats.org/officeDocument/2006/relationships/notesMaster" Target="../notesMasters/notesMaster1.xml"/><Relationship Id="rId6" Type="http://schemas.openxmlformats.org/officeDocument/2006/relationships/hyperlink" Target="https://www.youtube.com/shorts/UtMY7S5XbSg" TargetMode="External"/><Relationship Id="rId5" Type="http://schemas.openxmlformats.org/officeDocument/2006/relationships/hyperlink" Target="https://en.wikipedia.org/wiki/Cognitive_reframing#cite_note-1" TargetMode="External"/><Relationship Id="rId4" Type="http://schemas.openxmlformats.org/officeDocument/2006/relationships/hyperlink" Target="https://www.sandstonecare.com/blog/cognitive-restructuring-cbt/#:~:text=One%20example%20of%20reframing%20is,health%2C%20and%20well%2Dbeing"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youtube.com/shorts/fK1VmX9mzRw?si=ZJ4uHGDgE69g5ubl"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s://app.csps-efpc.gc.ca/content/Introduction%20to%20Change%20and%20Complexity%20-%20Video%203%20of%203.html?ou=6606&amp;d2l_body_type=3" TargetMode="External"/><Relationship Id="rId5" Type="http://schemas.openxmlformats.org/officeDocument/2006/relationships/hyperlink" Target="https://app.csps-efpc.gc.ca/content/Introduction%20to%20Change%20and%20Complexity%20-%20Video%202%20of%203.html?ou=6606&amp;d2l_body_type=3" TargetMode="External"/><Relationship Id="rId4" Type="http://schemas.openxmlformats.org/officeDocument/2006/relationships/hyperlink" Target="https://app.csps-efpc.gc.ca/content/Introduction%20to%20Change%20and%20Complexity%20-%20Video%201%20of%203.html?ou=6606&amp;d2l_body_type=3"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paradigm21.ch/en/articles/vuca-and-the-organizational-contexts-of-the-cynefin-model-1-2/"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gcconnex.gc.ca/file/download/43264048" TargetMode="External"/><Relationship Id="rId7" Type="http://schemas.openxmlformats.org/officeDocument/2006/relationships/hyperlink" Target="https://www.youtube.com/watch?v=i_h2WJ1qNRA" TargetMode="External"/><Relationship Id="rId2" Type="http://schemas.openxmlformats.org/officeDocument/2006/relationships/slide" Target="../slides/slide26.xml"/><Relationship Id="rId1" Type="http://schemas.openxmlformats.org/officeDocument/2006/relationships/notesMaster" Target="../notesMasters/notesMaster1.xml"/><Relationship Id="rId6" Type="http://schemas.openxmlformats.org/officeDocument/2006/relationships/hyperlink" Target="https://www.youtube.com/watch?v=D4MSzpqAKls" TargetMode="External"/><Relationship Id="rId5" Type="http://schemas.openxmlformats.org/officeDocument/2006/relationships/hyperlink" Target="https://www.youtube.com/watch?v=llGDvQE1gl0" TargetMode="External"/><Relationship Id="rId4" Type="http://schemas.openxmlformats.org/officeDocument/2006/relationships/hyperlink" Target="https://www.youtube.com/watch?v=epXqgrm2hs4"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drawingchange.com/project/simple-complicated-and-complex-decision-making-new-visual/" TargetMode="External"/><Relationship Id="rId2" Type="http://schemas.openxmlformats.org/officeDocument/2006/relationships/slide" Target="../slides/slide27.xml"/><Relationship Id="rId1" Type="http://schemas.openxmlformats.org/officeDocument/2006/relationships/notesMaster" Target="../notesMasters/notesMaster1.xml"/><Relationship Id="rId5" Type="http://schemas.openxmlformats.org/officeDocument/2006/relationships/hyperlink" Target="https://www.preplounge.com/en/case-interview-basics/case-cracking-toolbox/structure-your-thoughts/the-stacey-matrix" TargetMode="External"/><Relationship Id="rId4" Type="http://schemas.openxmlformats.org/officeDocument/2006/relationships/hyperlink" Target="https://www.linkedin.com/pulse/complexity-why-your-software-project-needs-scrum-christiaan-verwijs"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hsdinstitute.org/resources/inquiry-is-the-answer-covid-19-recordings.html"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hsdinstitute.org/resources/nothing-is-intractable-right.html" TargetMode="External"/><Relationship Id="rId2" Type="http://schemas.openxmlformats.org/officeDocument/2006/relationships/slide" Target="../slides/slide29.xml"/><Relationship Id="rId1" Type="http://schemas.openxmlformats.org/officeDocument/2006/relationships/notesMaster" Target="../notesMasters/notesMaster1.xml"/><Relationship Id="rId5" Type="http://schemas.openxmlformats.org/officeDocument/2006/relationships/hyperlink" Target="https://www.hsdinstitute.org/resources/taming-a-wicked-issue.html" TargetMode="External"/><Relationship Id="rId4" Type="http://schemas.openxmlformats.org/officeDocument/2006/relationships/hyperlink" Target="https://www.hsdinstitute.org/resources/tame-your-wicked-problem-blog.html"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youtube.com/watch?v=7YGaumwvKyM"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https://www.youtube.com/watch?v=qHboKCw5PcQ" TargetMode="External"/><Relationship Id="rId4" Type="http://schemas.openxmlformats.org/officeDocument/2006/relationships/hyperlink" Target="https://www.youtube.com/watch?v=dW8cAINxJn4" TargetMode="Externa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bit.ly/SimpleRulesHSD"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www.youtube.com/watch?v=_90Cl1rTmSc" TargetMode="Externa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youtube.com/watch?v=_90Cl1rTmSc"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8" Type="http://schemas.openxmlformats.org/officeDocument/2006/relationships/hyperlink" Target="https://davidspungin.com/2021/02/02/how-to-vuca-proof-your-leadership/" TargetMode="External"/><Relationship Id="rId3" Type="http://schemas.openxmlformats.org/officeDocument/2006/relationships/hyperlink" Target="https://www.google.com/search?safe=active&amp;sca_esv=5d51b42a17f98a69&amp;rlz=1C1GCEO_enCA1059CA1059&amp;sxsrf=ADLYWII4bjmCS7n2jy1F95DPgZxaYG3jzQ:1715872617187&amp;q=unpredictably&amp;si=ACC90nzeIzR7eQ3kZwtyqq-Z0Z5jOFPeqE5DoDlM-13tbvtAKxrV7cliCJekDMZp6iz1onTzpUKYswyFLkEKf1RVN_eqHP4FEoGBs9PVVNT_dSTbeL6EzIU%3D&amp;expnd=1&amp;sa=X&amp;sqi=2&amp;ved=2ahUKEwiV187Ou5KGAxWnrYkEHT3-BZQQyecJegQIExAO" TargetMode="External"/><Relationship Id="rId7" Type="http://schemas.openxmlformats.org/officeDocument/2006/relationships/hyperlink" Target="https://www.microtool.de/en/knowledge-base/what-does-vuca-mean/" TargetMode="External"/><Relationship Id="rId2" Type="http://schemas.openxmlformats.org/officeDocument/2006/relationships/slide" Target="../slides/slide32.xml"/><Relationship Id="rId1" Type="http://schemas.openxmlformats.org/officeDocument/2006/relationships/notesMaster" Target="../notesMasters/notesMaster1.xml"/><Relationship Id="rId6" Type="http://schemas.openxmlformats.org/officeDocument/2006/relationships/hyperlink" Target="https://integralcity.com/2020/03/08/enacting-our-knowing-doing-and-being-in-service-in-a-vuca-world/" TargetMode="External"/><Relationship Id="rId5" Type="http://schemas.openxmlformats.org/officeDocument/2006/relationships/hyperlink" Target="https://www.csps-efpc.gc.ca/tools/jobaids/lead-uncertain-vuca-eng.aspx" TargetMode="External"/><Relationship Id="rId4" Type="http://schemas.openxmlformats.org/officeDocument/2006/relationships/hyperlink" Target="https://www.google.com/search?safe=active&amp;sca_esv=5d51b42a17f98a69&amp;rlz=1C1GCEO_enCA1059CA1059&amp;sxsrf=ADLYWILX4B4rCOVrayqgbdRY9kpDcJK2rw:1715872464416&amp;q=intricate&amp;si=ACC90nxMSPeZfdJJjQgDsdZJuFuJQdv7HhLtqnET6SdY87QPFs_n0zu-Xc-iQVvNbT2zPsp-X9UlkVRogv89v10_NMWudJbHLxmfFNmZ0LqOjSg0ZiefAy4%3D&amp;expnd=1&amp;sa=X&amp;sqi=2&amp;ved=2ahUKEwjAteKFu5KGAxVtl4kEHRbTBQwQyecJegQIJxAO" TargetMode="Externa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csps-efpc.gc.ca/tools/jobaids/lead-uncertain-vuca-eng.aspx" TargetMode="External"/><Relationship Id="rId7" Type="http://schemas.openxmlformats.org/officeDocument/2006/relationships/hyperlink" Target="https://medium.com/@agileleadership/a-model-for-empathetic-leadership-in-a-more-than-usual-vuca-world-39e5c393e50a" TargetMode="External"/><Relationship Id="rId2" Type="http://schemas.openxmlformats.org/officeDocument/2006/relationships/slide" Target="../slides/slide33.xml"/><Relationship Id="rId1" Type="http://schemas.openxmlformats.org/officeDocument/2006/relationships/notesMaster" Target="../notesMasters/notesMaster1.xml"/><Relationship Id="rId6" Type="http://schemas.openxmlformats.org/officeDocument/2006/relationships/hyperlink" Target="https://davidspungin.com/2021/02/02/how-to-vuca-proof-your-leadership/" TargetMode="External"/><Relationship Id="rId5" Type="http://schemas.openxmlformats.org/officeDocument/2006/relationships/hyperlink" Target="https://www.microtool.de/en/knowledge-base/what-does-vuca-mean/" TargetMode="External"/><Relationship Id="rId4" Type="http://schemas.openxmlformats.org/officeDocument/2006/relationships/hyperlink" Target="https://integralcity.com/2020/03/08/enacting-our-knowing-doing-and-being-in-service-in-a-vuca-world/"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commons.wikimedia.org/wiki/File:Kubler-ross-grief-cycle-1-728.jpg"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pPr defTabSz="912937">
              <a:defRPr/>
            </a:pPr>
            <a:r>
              <a:rPr lang="fr-CA" dirty="0"/>
              <a:t>Alison:</a:t>
            </a:r>
          </a:p>
          <a:p>
            <a:pPr defTabSz="912937">
              <a:defRPr/>
            </a:pPr>
            <a:endParaRPr lang="fr-CA" dirty="0"/>
          </a:p>
          <a:p>
            <a:pPr defTabSz="912937">
              <a:defRPr/>
            </a:pPr>
            <a:r>
              <a:rPr lang="fr-CA" dirty="0"/>
              <a:t>« </a:t>
            </a:r>
            <a:r>
              <a:rPr lang="fr-FR" dirty="0"/>
              <a:t>Vous savez maintenant que vous pouvez utiliser la langue de votre choix pour exprimer vos commentaires ou vos questions</a:t>
            </a:r>
            <a:r>
              <a:rPr lang="fr-CA" dirty="0"/>
              <a:t> »</a:t>
            </a:r>
          </a:p>
          <a:p>
            <a:pPr defTabSz="912937">
              <a:defRPr/>
            </a:pPr>
            <a:endParaRPr lang="fr-CA" dirty="0"/>
          </a:p>
          <a:p>
            <a:r>
              <a:rPr lang="fr-CA" baseline="0" dirty="0"/>
              <a:t>By </a:t>
            </a:r>
            <a:r>
              <a:rPr lang="fr-CA" baseline="0" dirty="0" err="1"/>
              <a:t>now</a:t>
            </a:r>
            <a:r>
              <a:rPr lang="fr-CA" baseline="0" dirty="0"/>
              <a:t>, </a:t>
            </a:r>
            <a:r>
              <a:rPr lang="fr-CA" baseline="0" dirty="0" err="1"/>
              <a:t>you</a:t>
            </a:r>
            <a:r>
              <a:rPr lang="fr-CA" baseline="0" dirty="0"/>
              <a:t> know </a:t>
            </a:r>
            <a:r>
              <a:rPr lang="fr-CA" baseline="0" dirty="0" err="1"/>
              <a:t>you</a:t>
            </a:r>
            <a:r>
              <a:rPr lang="fr-CA" baseline="0" dirty="0"/>
              <a:t> </a:t>
            </a:r>
            <a:r>
              <a:rPr lang="fr-CA" baseline="0" dirty="0" err="1"/>
              <a:t>can</a:t>
            </a:r>
            <a:r>
              <a:rPr lang="fr-CA" baseline="0" dirty="0"/>
              <a:t> use the </a:t>
            </a:r>
            <a:r>
              <a:rPr lang="fr-CA" baseline="0" dirty="0" err="1"/>
              <a:t>language</a:t>
            </a:r>
            <a:r>
              <a:rPr lang="fr-CA" baseline="0" dirty="0"/>
              <a:t> of </a:t>
            </a:r>
            <a:r>
              <a:rPr lang="fr-CA" baseline="0" dirty="0" err="1"/>
              <a:t>your</a:t>
            </a:r>
            <a:r>
              <a:rPr lang="fr-CA" baseline="0" dirty="0"/>
              <a:t> </a:t>
            </a:r>
            <a:r>
              <a:rPr lang="fr-CA" baseline="0" dirty="0" err="1"/>
              <a:t>choice</a:t>
            </a:r>
            <a:r>
              <a:rPr lang="fr-CA" baseline="0" dirty="0"/>
              <a:t> to express </a:t>
            </a:r>
            <a:r>
              <a:rPr lang="fr-CA" baseline="0" dirty="0" err="1"/>
              <a:t>your</a:t>
            </a:r>
            <a:r>
              <a:rPr lang="fr-CA" baseline="0" dirty="0"/>
              <a:t> </a:t>
            </a:r>
            <a:r>
              <a:rPr lang="fr-CA" baseline="0" dirty="0" err="1"/>
              <a:t>comments</a:t>
            </a:r>
            <a:r>
              <a:rPr lang="fr-CA" baseline="0" dirty="0"/>
              <a:t> or questions</a:t>
            </a:r>
            <a:endParaRPr lang="en-CA"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C6C9EB95-B0B3-48AB-917D-E5E386E0913A}" type="slidenum">
              <a:rPr lang="en-US" smtClean="0"/>
              <a:pPr/>
              <a:t>1</a:t>
            </a:fld>
            <a:endParaRPr lang="en-US"/>
          </a:p>
        </p:txBody>
      </p:sp>
    </p:spTree>
    <p:extLst>
      <p:ext uri="{BB962C8B-B14F-4D97-AF65-F5344CB8AC3E}">
        <p14:creationId xmlns:p14="http://schemas.microsoft.com/office/powerpoint/2010/main" val="2783939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fr-CA" dirty="0"/>
              <a:t>Alison</a:t>
            </a:r>
            <a:r>
              <a:rPr lang="fr-CA" b="0" i="0" u="none" strike="noStrike" kern="1200" baseline="0" dirty="0">
                <a:solidFill>
                  <a:schemeClr val="tx1"/>
                </a:solidFill>
              </a:rPr>
              <a:t>:</a:t>
            </a:r>
          </a:p>
          <a:p>
            <a:endParaRPr lang="fr-CA" b="0" i="0" u="none" strike="noStrike" kern="1200" baseline="0" dirty="0">
              <a:solidFill>
                <a:schemeClr val="tx1"/>
              </a:solidFill>
            </a:endParaRPr>
          </a:p>
          <a:p>
            <a:r>
              <a:rPr lang="en-CA" b="0" dirty="0"/>
              <a:t>In this slide we are just showing the various graphics over-</a:t>
            </a:r>
            <a:r>
              <a:rPr lang="en-CA" b="0" dirty="0" err="1"/>
              <a:t>impossed</a:t>
            </a:r>
            <a:endParaRPr lang="en-CA" b="0" dirty="0"/>
          </a:p>
          <a:p>
            <a:endParaRPr lang="en-CA" sz="1200" dirty="0">
              <a:solidFill>
                <a:prstClr val="black"/>
              </a:solidFill>
            </a:endParaRPr>
          </a:p>
          <a:p>
            <a:r>
              <a:rPr lang="en-CA" sz="1200" dirty="0">
                <a:solidFill>
                  <a:prstClr val="black"/>
                </a:solidFill>
              </a:rPr>
              <a:t>We have the Circle of Chaos, also known as the Valley of </a:t>
            </a:r>
            <a:r>
              <a:rPr lang="en-CA" sz="1200" dirty="0" err="1">
                <a:solidFill>
                  <a:prstClr val="black"/>
                </a:solidFill>
              </a:rPr>
              <a:t>Dispair</a:t>
            </a:r>
            <a:endParaRPr lang="en-CA" sz="1200" dirty="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b="0" dirty="0"/>
              <a:t>(click)</a:t>
            </a:r>
          </a:p>
          <a:p>
            <a:r>
              <a:rPr lang="fr-CA" b="0" dirty="0"/>
              <a:t>The transition zones, </a:t>
            </a:r>
            <a:r>
              <a:rPr lang="fr-CA" b="0" dirty="0" err="1"/>
              <a:t>Endings</a:t>
            </a:r>
            <a:r>
              <a:rPr lang="fr-CA" b="0" dirty="0"/>
              <a:t>, Neutral Zone and New </a:t>
            </a:r>
            <a:r>
              <a:rPr lang="fr-CA" b="0" dirty="0" err="1"/>
              <a:t>Beginings</a:t>
            </a:r>
            <a:endParaRPr lang="fr-CA" b="0" dirty="0"/>
          </a:p>
          <a:p>
            <a:r>
              <a:rPr lang="fr-CA" b="0" dirty="0"/>
              <a:t>(click)</a:t>
            </a:r>
          </a:p>
          <a:p>
            <a:r>
              <a:rPr lang="fr-CA" dirty="0" err="1"/>
              <a:t>Then</a:t>
            </a:r>
            <a:r>
              <a:rPr lang="fr-CA" dirty="0"/>
              <a:t> </a:t>
            </a:r>
            <a:r>
              <a:rPr lang="fr-CA" dirty="0" err="1"/>
              <a:t>we</a:t>
            </a:r>
            <a:r>
              <a:rPr lang="fr-CA" dirty="0"/>
              <a:t> have the </a:t>
            </a:r>
            <a:r>
              <a:rPr lang="fr-CA" dirty="0" err="1"/>
              <a:t>different</a:t>
            </a:r>
            <a:r>
              <a:rPr lang="fr-CA" dirty="0"/>
              <a:t> </a:t>
            </a:r>
            <a:r>
              <a:rPr lang="fr-CA" dirty="0" err="1"/>
              <a:t>reactions</a:t>
            </a:r>
            <a:endParaRPr lang="fr-CA" dirty="0"/>
          </a:p>
          <a:p>
            <a:r>
              <a:rPr lang="fr-CA" dirty="0"/>
              <a:t>(click)</a:t>
            </a:r>
          </a:p>
          <a:p>
            <a:r>
              <a:rPr lang="fr-CA" dirty="0" err="1"/>
              <a:t>Each</a:t>
            </a:r>
            <a:r>
              <a:rPr lang="fr-CA" dirty="0"/>
              <a:t> transition has </a:t>
            </a:r>
            <a:r>
              <a:rPr lang="fr-CA" dirty="0" err="1"/>
              <a:t>its</a:t>
            </a:r>
            <a:r>
              <a:rPr lang="fr-CA" dirty="0"/>
              <a:t> </a:t>
            </a:r>
            <a:r>
              <a:rPr lang="fr-CA" dirty="0" err="1"/>
              <a:t>own</a:t>
            </a:r>
            <a:r>
              <a:rPr lang="fr-CA" dirty="0"/>
              <a:t> </a:t>
            </a:r>
            <a:r>
              <a:rPr lang="fr-CA" dirty="0" err="1"/>
              <a:t>Depth</a:t>
            </a:r>
            <a:r>
              <a:rPr lang="fr-CA" dirty="0"/>
              <a:t> or </a:t>
            </a:r>
            <a:r>
              <a:rPr lang="fr-CA" dirty="0" err="1"/>
              <a:t>Intensity</a:t>
            </a:r>
            <a:r>
              <a:rPr lang="fr-CA" dirty="0"/>
              <a:t> and Duration, </a:t>
            </a:r>
            <a:r>
              <a:rPr lang="fr-CA" dirty="0" err="1"/>
              <a:t>depending</a:t>
            </a:r>
            <a:r>
              <a:rPr lang="fr-CA" dirty="0"/>
              <a:t> on </a:t>
            </a:r>
            <a:r>
              <a:rPr lang="fr-CA" dirty="0" err="1"/>
              <a:t>each</a:t>
            </a:r>
            <a:r>
              <a:rPr lang="fr-CA" dirty="0"/>
              <a:t> </a:t>
            </a:r>
            <a:r>
              <a:rPr lang="fr-CA" dirty="0" err="1"/>
              <a:t>person</a:t>
            </a:r>
            <a:endParaRPr lang="fr-CA" dirty="0"/>
          </a:p>
          <a:p>
            <a:r>
              <a:rPr lang="fr-CA" dirty="0"/>
              <a:t>(click)</a:t>
            </a:r>
          </a:p>
          <a:p>
            <a:r>
              <a:rPr lang="fr-CA" dirty="0" err="1"/>
              <a:t>Rememberigng</a:t>
            </a:r>
            <a:r>
              <a:rPr lang="fr-CA" dirty="0"/>
              <a:t> </a:t>
            </a:r>
            <a:r>
              <a:rPr lang="fr-CA" dirty="0" err="1"/>
              <a:t>that</a:t>
            </a:r>
            <a:r>
              <a:rPr lang="fr-CA" dirty="0"/>
              <a:t> all émotions are normal</a:t>
            </a:r>
          </a:p>
          <a:p>
            <a:r>
              <a:rPr lang="fr-CA"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And </a:t>
            </a:r>
            <a:r>
              <a:rPr lang="fr-CA" dirty="0" err="1"/>
              <a:t>when</a:t>
            </a:r>
            <a:r>
              <a:rPr lang="fr-CA" dirty="0"/>
              <a:t> </a:t>
            </a:r>
            <a:r>
              <a:rPr lang="fr-CA" dirty="0" err="1"/>
              <a:t>we</a:t>
            </a:r>
            <a:r>
              <a:rPr lang="fr-CA" dirty="0"/>
              <a:t> have </a:t>
            </a:r>
            <a:r>
              <a:rPr lang="en-CA" b="1" dirty="0">
                <a:solidFill>
                  <a:schemeClr val="tx2"/>
                </a:solidFill>
                <a:effectLst>
                  <a:outerShdw blurRad="38100" dist="38100" dir="2700000" algn="tl">
                    <a:srgbClr val="C0C0C0"/>
                  </a:outerShdw>
                </a:effectLst>
              </a:rPr>
              <a:t>CHANGE + </a:t>
            </a:r>
            <a:r>
              <a:rPr lang="en-CA" b="1" dirty="0">
                <a:solidFill>
                  <a:srgbClr val="00B050"/>
                </a:solidFill>
                <a:effectLst>
                  <a:outerShdw blurRad="38100" dist="38100" dir="2700000" algn="tl">
                    <a:srgbClr val="C0C0C0"/>
                  </a:outerShdw>
                </a:effectLst>
              </a:rPr>
              <a:t>HUMAN BEINGS </a:t>
            </a:r>
            <a:r>
              <a:rPr lang="en-CA" b="1" dirty="0">
                <a:solidFill>
                  <a:schemeClr val="tx2"/>
                </a:solidFill>
                <a:effectLst>
                  <a:outerShdw blurRad="38100" dist="38100" dir="2700000" algn="tl">
                    <a:srgbClr val="C0C0C0"/>
                  </a:outerShdw>
                </a:effectLst>
              </a:rPr>
              <a:t>= T</a:t>
            </a:r>
            <a:r>
              <a:rPr lang="en-CA" b="1" dirty="0">
                <a:solidFill>
                  <a:srgbClr val="00B050"/>
                </a:solidFill>
                <a:effectLst>
                  <a:outerShdw blurRad="38100" dist="38100" dir="2700000" algn="tl">
                    <a:srgbClr val="C0C0C0"/>
                  </a:outerShdw>
                </a:effectLst>
              </a:rPr>
              <a:t>R</a:t>
            </a:r>
            <a:r>
              <a:rPr lang="en-CA" b="1" dirty="0">
                <a:solidFill>
                  <a:schemeClr val="tx2"/>
                </a:solidFill>
                <a:effectLst>
                  <a:outerShdw blurRad="38100" dist="38100" dir="2700000" algn="tl">
                    <a:srgbClr val="C0C0C0"/>
                  </a:outerShdw>
                </a:effectLst>
              </a:rPr>
              <a:t>A</a:t>
            </a:r>
            <a:r>
              <a:rPr lang="en-CA" b="1" dirty="0">
                <a:solidFill>
                  <a:srgbClr val="00B050"/>
                </a:solidFill>
                <a:effectLst>
                  <a:outerShdw blurRad="38100" dist="38100" dir="2700000" algn="tl">
                    <a:srgbClr val="C0C0C0"/>
                  </a:outerShdw>
                </a:effectLst>
              </a:rPr>
              <a:t>N</a:t>
            </a:r>
            <a:r>
              <a:rPr lang="en-CA" b="1" dirty="0">
                <a:solidFill>
                  <a:schemeClr val="tx2"/>
                </a:solidFill>
                <a:effectLst>
                  <a:outerShdw blurRad="38100" dist="38100" dir="2700000" algn="tl">
                    <a:srgbClr val="C0C0C0"/>
                  </a:outerShdw>
                </a:effectLst>
              </a:rPr>
              <a:t>S</a:t>
            </a:r>
            <a:r>
              <a:rPr lang="en-CA" b="1" dirty="0">
                <a:solidFill>
                  <a:srgbClr val="00B050"/>
                </a:solidFill>
                <a:effectLst>
                  <a:outerShdw blurRad="38100" dist="38100" dir="2700000" algn="tl">
                    <a:srgbClr val="C0C0C0"/>
                  </a:outerShdw>
                </a:effectLst>
              </a:rPr>
              <a:t>I</a:t>
            </a:r>
            <a:r>
              <a:rPr lang="en-CA" b="1" dirty="0">
                <a:solidFill>
                  <a:schemeClr val="tx2"/>
                </a:solidFill>
                <a:effectLst>
                  <a:outerShdw blurRad="38100" dist="38100" dir="2700000" algn="tl">
                    <a:srgbClr val="C0C0C0"/>
                  </a:outerShdw>
                </a:effectLst>
              </a:rPr>
              <a:t>T</a:t>
            </a:r>
            <a:r>
              <a:rPr lang="en-CA" b="1" dirty="0">
                <a:solidFill>
                  <a:srgbClr val="00B050"/>
                </a:solidFill>
                <a:effectLst>
                  <a:outerShdw blurRad="38100" dist="38100" dir="2700000" algn="tl">
                    <a:srgbClr val="C0C0C0"/>
                  </a:outerShdw>
                </a:effectLst>
              </a:rPr>
              <a:t>I</a:t>
            </a:r>
            <a:r>
              <a:rPr lang="en-CA" b="1" dirty="0">
                <a:solidFill>
                  <a:schemeClr val="tx2"/>
                </a:solidFill>
                <a:effectLst>
                  <a:outerShdw blurRad="38100" dist="38100" dir="2700000" algn="tl">
                    <a:srgbClr val="C0C0C0"/>
                  </a:outerShdw>
                </a:effectLst>
              </a:rPr>
              <a:t>O</a:t>
            </a:r>
            <a:r>
              <a:rPr lang="en-CA" b="1" dirty="0">
                <a:solidFill>
                  <a:srgbClr val="00B050"/>
                </a:solidFill>
                <a:effectLst>
                  <a:outerShdw blurRad="38100" dist="38100" dir="2700000" algn="tl">
                    <a:srgbClr val="C0C0C0"/>
                  </a:outerShdw>
                </a:effectLst>
              </a:rPr>
              <a:t>N</a:t>
            </a:r>
            <a:endParaRPr lang="fr-CA" dirty="0"/>
          </a:p>
          <a:p>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Graphic adapted from </a:t>
            </a:r>
            <a:r>
              <a:rPr lang="en-CA" dirty="0" err="1"/>
              <a:t>Kübler</a:t>
            </a:r>
            <a:r>
              <a:rPr lang="en-CA" dirty="0"/>
              <a:t>-Ross Grief Cycle, Williams-Bridges Transition Model</a:t>
            </a:r>
          </a:p>
          <a:p>
            <a:r>
              <a:rPr lang="en-CA" dirty="0">
                <a:hlinkClick r:id="rId3"/>
              </a:rPr>
              <a:t>https://commons.wikimedia.org/wiki/File:Kubler-ross-grief-cycle-1-728.jpg</a:t>
            </a:r>
            <a:endParaRPr lang="en-CA" dirty="0"/>
          </a:p>
          <a:p>
            <a:endParaRPr lang="fr-CA" dirty="0"/>
          </a:p>
          <a:p>
            <a:endParaRPr lang="en-CA" dirty="0"/>
          </a:p>
        </p:txBody>
      </p:sp>
      <p:sp>
        <p:nvSpPr>
          <p:cNvPr id="4" name="Slide Number Placeholder 3"/>
          <p:cNvSpPr>
            <a:spLocks noGrp="1"/>
          </p:cNvSpPr>
          <p:nvPr>
            <p:ph type="sldNum" sz="quarter" idx="10"/>
          </p:nvPr>
        </p:nvSpPr>
        <p:spPr/>
        <p:txBody>
          <a:bodyPr/>
          <a:lstStyle/>
          <a:p>
            <a:fld id="{3C1FEB63-FDA9-4253-AC92-D639459CBCED}" type="slidenum">
              <a:rPr lang="en-CA" smtClean="0"/>
              <a:pPr/>
              <a:t>10</a:t>
            </a:fld>
            <a:endParaRPr lang="en-CA"/>
          </a:p>
        </p:txBody>
      </p:sp>
    </p:spTree>
    <p:extLst>
      <p:ext uri="{BB962C8B-B14F-4D97-AF65-F5344CB8AC3E}">
        <p14:creationId xmlns:p14="http://schemas.microsoft.com/office/powerpoint/2010/main" val="18129253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fontScale="40000" lnSpcReduction="20000"/>
          </a:bodyPr>
          <a:lstStyle/>
          <a:p>
            <a:r>
              <a:rPr lang="en-CA" dirty="0"/>
              <a:t>Casey-Marie: </a:t>
            </a:r>
          </a:p>
          <a:p>
            <a:endParaRPr lang="en-CA" dirty="0"/>
          </a:p>
          <a:p>
            <a:r>
              <a:rPr lang="en-CA" dirty="0"/>
              <a:t>It is a very interesting</a:t>
            </a:r>
            <a:r>
              <a:rPr lang="en-CA" baseline="0" dirty="0"/>
              <a:t> model, it is not easy to grasp at once but once understood all of it or the intention of it, it is really valuable.  </a:t>
            </a:r>
          </a:p>
          <a:p>
            <a:r>
              <a:rPr lang="en-CA" baseline="0" dirty="0"/>
              <a:t>(state what each letter signifies for SCARF)  </a:t>
            </a:r>
          </a:p>
          <a:p>
            <a:endParaRPr lang="en-CA" baseline="0" dirty="0"/>
          </a:p>
          <a:p>
            <a:r>
              <a:rPr lang="en-CA" baseline="0" dirty="0"/>
              <a:t>We have prepared a few more slides in order for us to share with you and explain what this model means.  The thing is to identify what we walk away from as a threat response because we feel as though something is threatening us. So we change this from a threat response to a reward response, in psychology this is known as Cognitive Reframing. I will explain from the slides and there is also a short video. </a:t>
            </a:r>
          </a:p>
          <a:p>
            <a:endParaRPr lang="en-CA" baseline="0" dirty="0"/>
          </a:p>
          <a:p>
            <a:pPr fontAlgn="base">
              <a:spcBef>
                <a:spcPts val="1200"/>
              </a:spcBef>
              <a:spcAft>
                <a:spcPts val="600"/>
              </a:spcAft>
            </a:pPr>
            <a:r>
              <a:rPr lang="en-US" sz="1200" b="1" dirty="0"/>
              <a:t>Status</a:t>
            </a:r>
            <a:r>
              <a:rPr lang="en-US" sz="1200" dirty="0"/>
              <a:t> is about relative importance to others</a:t>
            </a:r>
            <a:r>
              <a:rPr lang="fr-CA" sz="1200" dirty="0"/>
              <a:t>. O</a:t>
            </a:r>
            <a:r>
              <a:rPr lang="en-CA" b="0" i="0" dirty="0">
                <a:solidFill>
                  <a:srgbClr val="3C4043"/>
                </a:solidFill>
                <a:effectLst/>
                <a:latin typeface="Roboto" panose="02000000000000000000" pitchFamily="2" charset="0"/>
              </a:rPr>
              <a:t>r how I am perceived within the group.</a:t>
            </a:r>
            <a:endParaRPr lang="en-US" sz="1200" dirty="0"/>
          </a:p>
          <a:p>
            <a:pPr fontAlgn="base">
              <a:spcBef>
                <a:spcPts val="1200"/>
              </a:spcBef>
              <a:spcAft>
                <a:spcPts val="600"/>
              </a:spcAft>
            </a:pPr>
            <a:r>
              <a:rPr lang="en-US" sz="1200" b="1" dirty="0"/>
              <a:t>Certainty</a:t>
            </a:r>
            <a:r>
              <a:rPr lang="en-US" sz="1200" dirty="0"/>
              <a:t> concerns being able to predict the future</a:t>
            </a:r>
            <a:r>
              <a:rPr lang="fr-CA" sz="1200" dirty="0"/>
              <a:t>. O</a:t>
            </a:r>
            <a:r>
              <a:rPr lang="en-CA" b="0" i="0" dirty="0">
                <a:solidFill>
                  <a:srgbClr val="3C4043"/>
                </a:solidFill>
                <a:effectLst/>
                <a:latin typeface="Roboto" panose="02000000000000000000" pitchFamily="2" charset="0"/>
              </a:rPr>
              <a:t>r the need to have all the details, to know how things will happen, and to plan the future in advance.</a:t>
            </a:r>
            <a:endParaRPr lang="en-US" sz="1200" dirty="0"/>
          </a:p>
          <a:p>
            <a:pPr fontAlgn="base">
              <a:spcBef>
                <a:spcPts val="1200"/>
              </a:spcBef>
              <a:spcAft>
                <a:spcPts val="600"/>
              </a:spcAft>
            </a:pPr>
            <a:r>
              <a:rPr lang="en-US" sz="1200" b="1" dirty="0"/>
              <a:t>Autonomy</a:t>
            </a:r>
            <a:r>
              <a:rPr lang="en-US" sz="1200" dirty="0"/>
              <a:t> provides a sense of control over events. </a:t>
            </a:r>
            <a:r>
              <a:rPr lang="en-CA" b="0" i="0" dirty="0">
                <a:solidFill>
                  <a:srgbClr val="3C4043"/>
                </a:solidFill>
                <a:effectLst/>
                <a:latin typeface="Roboto" panose="02000000000000000000" pitchFamily="2" charset="0"/>
              </a:rPr>
              <a:t>This is the need to take initiative and demonstrate creativity. </a:t>
            </a:r>
            <a:endParaRPr lang="en-US" sz="1200" dirty="0"/>
          </a:p>
          <a:p>
            <a:pPr fontAlgn="base">
              <a:spcBef>
                <a:spcPts val="1200"/>
              </a:spcBef>
              <a:spcAft>
                <a:spcPts val="600"/>
              </a:spcAft>
            </a:pPr>
            <a:r>
              <a:rPr lang="en-US" sz="1200" b="1" dirty="0"/>
              <a:t>Relatedness</a:t>
            </a:r>
            <a:r>
              <a:rPr lang="en-US" sz="1200" dirty="0"/>
              <a:t> is a sense of safety with others – of friend rather than foe. </a:t>
            </a:r>
            <a:r>
              <a:rPr lang="en-CA" b="0" i="0" dirty="0">
                <a:solidFill>
                  <a:srgbClr val="3C4043"/>
                </a:solidFill>
                <a:effectLst/>
                <a:latin typeface="Roboto" panose="02000000000000000000" pitchFamily="2" charset="0"/>
              </a:rPr>
              <a:t>This is the need to belong to a group for formal and informal relationships.</a:t>
            </a:r>
            <a:endParaRPr lang="en-US" sz="1200" dirty="0"/>
          </a:p>
          <a:p>
            <a:pPr fontAlgn="base">
              <a:spcBef>
                <a:spcPts val="1200"/>
              </a:spcBef>
              <a:spcAft>
                <a:spcPts val="600"/>
              </a:spcAft>
            </a:pPr>
            <a:r>
              <a:rPr lang="en-US" sz="1200" b="1" dirty="0"/>
              <a:t>Fairness</a:t>
            </a:r>
            <a:r>
              <a:rPr lang="en-US" sz="1200" dirty="0"/>
              <a:t> is a perception of fair exchanges between people. </a:t>
            </a:r>
            <a:r>
              <a:rPr lang="en-CA" b="0" i="0" dirty="0">
                <a:solidFill>
                  <a:srgbClr val="3C4043"/>
                </a:solidFill>
                <a:effectLst/>
                <a:latin typeface="Roboto" panose="02000000000000000000" pitchFamily="2" charset="0"/>
              </a:rPr>
              <a:t>Or the need for fair exchanges and justice.</a:t>
            </a:r>
          </a:p>
          <a:p>
            <a:pPr fontAlgn="base">
              <a:spcBef>
                <a:spcPts val="1200"/>
              </a:spcBef>
              <a:spcAft>
                <a:spcPts val="600"/>
              </a:spcAft>
            </a:pPr>
            <a:endParaRPr lang="en-CA" sz="1200" b="0" i="0" dirty="0">
              <a:solidFill>
                <a:srgbClr val="3C4043"/>
              </a:solidFill>
              <a:effectLst/>
              <a:latin typeface="Roboto" panose="02000000000000000000" pitchFamily="2" charset="0"/>
            </a:endParaRPr>
          </a:p>
          <a:p>
            <a:pPr fontAlgn="base">
              <a:spcBef>
                <a:spcPts val="1200"/>
              </a:spcBef>
              <a:spcAft>
                <a:spcPts val="600"/>
              </a:spcAft>
            </a:pPr>
            <a:r>
              <a:rPr lang="en-CA" sz="1200" dirty="0"/>
              <a:t>Thus, happiness hormones are secreted when these five SCARF needs are met, and we increase our confidence. On the contrary, while stress hormones are released when one or more needs are not met. We have doubts and become distrustful.</a:t>
            </a:r>
          </a:p>
          <a:p>
            <a:pPr fontAlgn="base">
              <a:spcBef>
                <a:spcPts val="1200"/>
              </a:spcBef>
              <a:spcAft>
                <a:spcPts val="600"/>
              </a:spcAft>
            </a:pPr>
            <a:endParaRPr lang="en-CA" sz="1200" dirty="0"/>
          </a:p>
          <a:p>
            <a:pPr fontAlgn="base">
              <a:spcBef>
                <a:spcPts val="1200"/>
              </a:spcBef>
              <a:spcAft>
                <a:spcPts val="600"/>
              </a:spcAft>
            </a:pPr>
            <a:r>
              <a:rPr lang="en-CA" sz="1200" dirty="0"/>
              <a:t>In the next two slides, we'll take a closer look at the model. We'll also watch a short video.</a:t>
            </a:r>
            <a:endParaRPr lang="en-US" sz="1200" dirty="0"/>
          </a:p>
          <a:p>
            <a:endParaRPr lang="en-CA" baseline="0" dirty="0"/>
          </a:p>
          <a:p>
            <a:r>
              <a:rPr lang="en-CA" baseline="0" dirty="0"/>
              <a:t>Resources in English:</a:t>
            </a:r>
            <a:endParaRPr lang="en-CA" dirty="0"/>
          </a:p>
          <a:p>
            <a:pPr marL="171450" indent="-171450">
              <a:buFont typeface="Arial" panose="020B0604020202020204" pitchFamily="34" charset="0"/>
              <a:buChar char="•"/>
            </a:pPr>
            <a:r>
              <a:rPr lang="en-CA" dirty="0"/>
              <a:t>http://www.edbatista.com/2010/03/scarf.html</a:t>
            </a:r>
          </a:p>
          <a:p>
            <a:pPr marL="171450" indent="-171450">
              <a:buFont typeface="Arial" panose="020B0604020202020204" pitchFamily="34" charset="0"/>
              <a:buChar char="•"/>
            </a:pPr>
            <a:r>
              <a:rPr lang="en-CA" dirty="0"/>
              <a:t>https://jvrafricagroup.co.za/blog/when-leaders-use-their-brain</a:t>
            </a:r>
          </a:p>
          <a:p>
            <a:pPr marL="171450" indent="-171450">
              <a:buFont typeface="Arial" panose="020B0604020202020204" pitchFamily="34" charset="0"/>
              <a:buChar char="•"/>
            </a:pPr>
            <a:endParaRPr lang="en-CA" dirty="0"/>
          </a:p>
          <a:p>
            <a:r>
              <a:rPr lang="en-CA" baseline="0" dirty="0" err="1"/>
              <a:t>Resourcess</a:t>
            </a:r>
            <a:r>
              <a:rPr lang="en-CA" baseline="0" dirty="0"/>
              <a:t> en </a:t>
            </a:r>
            <a:r>
              <a:rPr lang="en-CA" baseline="0" dirty="0" err="1"/>
              <a:t>Français</a:t>
            </a:r>
            <a:r>
              <a:rPr lang="en-CA" baseline="0" dirty="0"/>
              <a:t> : </a:t>
            </a:r>
            <a:endParaRPr lang="en-CA"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dirty="0"/>
              <a:t>Le </a:t>
            </a:r>
            <a:r>
              <a:rPr lang="fr-FR" dirty="0" err="1"/>
              <a:t>neuroleadership</a:t>
            </a:r>
            <a:r>
              <a:rPr lang="fr-FR" dirty="0"/>
              <a:t> démystifié? Pour susciter l’engagement - </a:t>
            </a:r>
            <a:r>
              <a:rPr lang="en-CA" sz="1200" dirty="0">
                <a:hlinkClick r:id="rId3"/>
              </a:rPr>
              <a:t>https://optimumtalent.com/publications/le-neuroleadership-demystifie-pour-susciter-lengagement/?lang=fr</a:t>
            </a:r>
            <a:endParaRPr lang="en-CA"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err="1"/>
              <a:t>Collaborer</a:t>
            </a:r>
            <a:r>
              <a:rPr lang="en-CA" dirty="0"/>
              <a:t> et influencer</a:t>
            </a:r>
            <a:r>
              <a:rPr lang="en-CA" baseline="0" dirty="0"/>
              <a:t> plus </a:t>
            </a:r>
            <a:r>
              <a:rPr lang="en-CA" baseline="0" dirty="0" err="1"/>
              <a:t>efficacement</a:t>
            </a:r>
            <a:r>
              <a:rPr lang="en-CA" baseline="0" dirty="0"/>
              <a:t> </a:t>
            </a:r>
            <a:r>
              <a:rPr lang="en-CA" dirty="0"/>
              <a:t>https://icfquebec.org/article/379</a:t>
            </a:r>
          </a:p>
        </p:txBody>
      </p:sp>
      <p:sp>
        <p:nvSpPr>
          <p:cNvPr id="4" name="Slide Number Placeholder 3"/>
          <p:cNvSpPr>
            <a:spLocks noGrp="1"/>
          </p:cNvSpPr>
          <p:nvPr>
            <p:ph type="sldNum" sz="quarter" idx="10"/>
          </p:nvPr>
        </p:nvSpPr>
        <p:spPr/>
        <p:txBody>
          <a:bodyPr/>
          <a:lstStyle/>
          <a:p>
            <a:fld id="{C6C9EB95-B0B3-48AB-917D-E5E386E0913A}" type="slidenum">
              <a:rPr lang="en-US" smtClean="0"/>
              <a:pPr/>
              <a:t>11</a:t>
            </a:fld>
            <a:endParaRPr lang="en-US"/>
          </a:p>
        </p:txBody>
      </p:sp>
    </p:spTree>
    <p:extLst>
      <p:ext uri="{BB962C8B-B14F-4D97-AF65-F5344CB8AC3E}">
        <p14:creationId xmlns:p14="http://schemas.microsoft.com/office/powerpoint/2010/main" val="161138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CA" dirty="0"/>
              <a:t>Casey-Marie:</a:t>
            </a:r>
          </a:p>
          <a:p>
            <a:endParaRPr lang="en-CA" dirty="0"/>
          </a:p>
          <a:p>
            <a:r>
              <a:rPr lang="en-CA" dirty="0"/>
              <a:t>“In explaining</a:t>
            </a:r>
            <a:r>
              <a:rPr lang="en-CA" baseline="0" dirty="0"/>
              <a:t> this we can identify what is a threat or a reward – what we see as a threat or a reward the way something is presented.”  </a:t>
            </a:r>
          </a:p>
          <a:p>
            <a:r>
              <a:rPr lang="en-CA" baseline="0" dirty="0"/>
              <a:t>(explains what is perceived as a threat and what is perceived as a reward based on the slide)  </a:t>
            </a:r>
            <a:endParaRPr lang="en-CA" dirty="0"/>
          </a:p>
          <a:p>
            <a:r>
              <a:rPr lang="en-CA" dirty="0"/>
              <a:t>Have a minute to think and reflect about a situation</a:t>
            </a:r>
            <a:r>
              <a:rPr lang="en-CA" baseline="0" dirty="0"/>
              <a:t> when we chose one or the other, </a:t>
            </a:r>
            <a:r>
              <a:rPr lang="en-CA" b="1" baseline="0" dirty="0"/>
              <a:t>Threat or Reward response</a:t>
            </a:r>
            <a:endParaRPr lang="en-CA" b="1" dirty="0"/>
          </a:p>
          <a:p>
            <a:endParaRPr lang="en-CA" dirty="0"/>
          </a:p>
          <a:p>
            <a:endParaRPr lang="fr-CA" dirty="0"/>
          </a:p>
          <a:p>
            <a:r>
              <a:rPr lang="en-CA" dirty="0">
                <a:hlinkClick r:id="rId3"/>
              </a:rPr>
              <a:t>https://www.mindtools.com/pages/article/SCARF.htm</a:t>
            </a:r>
            <a:r>
              <a:rPr lang="en-CA"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hlinkClick r:id="rId4"/>
              </a:rPr>
              <a:t>https://childcareta.acf.hhs.gov/systemsbuilding/systems-guides/leadership/scarf-model</a:t>
            </a:r>
            <a:r>
              <a:rPr lang="en-CA" sz="1200" dirty="0"/>
              <a:t> </a:t>
            </a:r>
          </a:p>
          <a:p>
            <a:endParaRPr lang="en-CA" dirty="0"/>
          </a:p>
          <a:p>
            <a:endParaRPr lang="en-CA" dirty="0"/>
          </a:p>
        </p:txBody>
      </p:sp>
      <p:sp>
        <p:nvSpPr>
          <p:cNvPr id="4" name="Slide Number Placeholder 3"/>
          <p:cNvSpPr>
            <a:spLocks noGrp="1"/>
          </p:cNvSpPr>
          <p:nvPr>
            <p:ph type="sldNum" sz="quarter" idx="10"/>
          </p:nvPr>
        </p:nvSpPr>
        <p:spPr/>
        <p:txBody>
          <a:bodyPr/>
          <a:lstStyle/>
          <a:p>
            <a:fld id="{C6C9EB95-B0B3-48AB-917D-E5E386E0913A}" type="slidenum">
              <a:rPr lang="en-US" smtClean="0"/>
              <a:pPr/>
              <a:t>12</a:t>
            </a:fld>
            <a:endParaRPr lang="en-US"/>
          </a:p>
        </p:txBody>
      </p:sp>
    </p:spTree>
    <p:extLst>
      <p:ext uri="{BB962C8B-B14F-4D97-AF65-F5344CB8AC3E}">
        <p14:creationId xmlns:p14="http://schemas.microsoft.com/office/powerpoint/2010/main" val="28289723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CA" dirty="0"/>
              <a:t>Casey-Marie</a:t>
            </a:r>
            <a:r>
              <a:rPr lang="en-US" baseline="0" dirty="0"/>
              <a:t>:</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b="1" i="0" baseline="0" dirty="0"/>
              <a:t>Status </a:t>
            </a:r>
            <a:r>
              <a:rPr lang="en-CA" b="0" i="0" baseline="0" dirty="0"/>
              <a:t>- This is the individual's place within a group, the importance they are given (or at least, the importance they feel). This directly influences their self-esteem.</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dirty="0">
                <a:solidFill>
                  <a:srgbClr val="000000"/>
                </a:solidFill>
                <a:latin typeface="Calibri" panose="020F0502020204030204" pitchFamily="34" charset="0"/>
                <a:cs typeface="Calibri" panose="020F0502020204030204" pitchFamily="34" charset="0"/>
              </a:rPr>
              <a:t>Certainty</a:t>
            </a:r>
            <a:r>
              <a:rPr lang="en-CA" sz="1200" dirty="0">
                <a:solidFill>
                  <a:srgbClr val="000000"/>
                </a:solidFill>
                <a:latin typeface="Calibri" panose="020F0502020204030204" pitchFamily="34" charset="0"/>
                <a:cs typeface="Calibri" panose="020F0502020204030204" pitchFamily="34" charset="0"/>
              </a:rPr>
              <a:t> - It reassures employees to have an idea of ​​what the future holds for them; this is their need for security.</a:t>
            </a:r>
            <a:endParaRPr lang="en-US" sz="12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dirty="0">
                <a:solidFill>
                  <a:srgbClr val="000000"/>
                </a:solidFill>
                <a:latin typeface="Calibri" panose="020F0502020204030204" pitchFamily="34" charset="0"/>
                <a:cs typeface="Calibri" panose="020F0502020204030204" pitchFamily="34" charset="0"/>
              </a:rPr>
              <a:t>Autonomy</a:t>
            </a:r>
            <a:r>
              <a:rPr lang="en-CA" sz="1200" dirty="0">
                <a:solidFill>
                  <a:srgbClr val="000000"/>
                </a:solidFill>
                <a:latin typeface="Calibri" panose="020F0502020204030204" pitchFamily="34" charset="0"/>
                <a:cs typeface="Calibri" panose="020F0502020204030204" pitchFamily="34" charset="0"/>
              </a:rPr>
              <a:t> - This is the feeling of being able to make choices and exercise control over one's environment. It also represents the possibility of self-development.</a:t>
            </a:r>
            <a:endParaRPr lang="en-US" sz="12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sz="1200" b="1" dirty="0">
                <a:solidFill>
                  <a:srgbClr val="000000"/>
                </a:solidFill>
                <a:latin typeface="Calibri" panose="020F0502020204030204" pitchFamily="34" charset="0"/>
                <a:cs typeface="Calibri" panose="020F0502020204030204" pitchFamily="34" charset="0"/>
              </a:rPr>
              <a:t>Relationships</a:t>
            </a:r>
            <a:r>
              <a:rPr lang="en-CA" sz="1200" dirty="0">
                <a:solidFill>
                  <a:srgbClr val="000000"/>
                </a:solidFill>
                <a:latin typeface="Calibri" panose="020F0502020204030204" pitchFamily="34" charset="0"/>
                <a:cs typeface="Calibri" panose="020F0502020204030204" pitchFamily="34" charset="0"/>
              </a:rPr>
              <a:t> - It's the need to belong, to work in a healthy relational environment. Otherwise, we spend our time covering our backs!</a:t>
            </a:r>
            <a:endParaRPr lang="en-US" sz="12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sz="1200" b="1" dirty="0">
                <a:solidFill>
                  <a:srgbClr val="000000"/>
                </a:solidFill>
                <a:latin typeface="Calibri" panose="020F0502020204030204" pitchFamily="34" charset="0"/>
                <a:cs typeface="Calibri" panose="020F0502020204030204" pitchFamily="34" charset="0"/>
              </a:rPr>
              <a:t>Fairness </a:t>
            </a:r>
            <a:r>
              <a:rPr lang="en-CA" sz="1200" dirty="0">
                <a:solidFill>
                  <a:srgbClr val="000000"/>
                </a:solidFill>
                <a:latin typeface="Calibri" panose="020F0502020204030204" pitchFamily="34" charset="0"/>
                <a:cs typeface="Calibri" panose="020F0502020204030204" pitchFamily="34" charset="0"/>
              </a:rPr>
              <a:t>- It is the need to evolve within a system perceived as fair, equitable and caring.</a:t>
            </a:r>
            <a:endParaRPr lang="en-US" sz="12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baseline="0" dirty="0"/>
              <a:t>In summary, If a leader wants to ensure the commitment of his or her team members, it would be a good idea for him or her to recognize the values ​​and status involved in projecting the team into a certain security and certainty towards the future, and also to allow the development of proactivity and autonomy by promoting team spirit and good relations and by promoting transparency to allow the evolution of his or her team in a system perceived as fair, equitable and caring or simply fair play.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Resources in English: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t>I</a:t>
            </a:r>
            <a:r>
              <a:rPr lang="en-US" b="0" i="0" dirty="0" err="1">
                <a:effectLst/>
                <a:latin typeface="Roboto" panose="02000000000000000000" pitchFamily="2" charset="0"/>
              </a:rPr>
              <a:t>ntroduction</a:t>
            </a:r>
            <a:r>
              <a:rPr lang="en-US" b="0" i="0" dirty="0">
                <a:effectLst/>
                <a:latin typeface="Roboto" panose="02000000000000000000" pitchFamily="2" charset="0"/>
              </a:rPr>
              <a:t> to the SCARF Management Model</a:t>
            </a:r>
            <a:r>
              <a:rPr lang="en-CA" baseline="0" dirty="0"/>
              <a:t> – https://www.youtube.com/watch?v=K-IW7PQcMpE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effectLst/>
                <a:latin typeface="Roboto" panose="02000000000000000000" pitchFamily="2" charset="0"/>
              </a:rPr>
              <a:t>Take the SCARF Assessment from </a:t>
            </a:r>
            <a:r>
              <a:rPr lang="en-US" b="0" i="0" dirty="0" err="1">
                <a:effectLst/>
                <a:latin typeface="Roboto" panose="02000000000000000000" pitchFamily="2" charset="0"/>
              </a:rPr>
              <a:t>NeuroLeadership</a:t>
            </a:r>
            <a:r>
              <a:rPr lang="en-US" b="0" i="0" dirty="0">
                <a:effectLst/>
                <a:latin typeface="Roboto" panose="02000000000000000000" pitchFamily="2" charset="0"/>
              </a:rPr>
              <a:t> Institute - </a:t>
            </a:r>
            <a:r>
              <a:rPr lang="en-CA" baseline="0" dirty="0"/>
              <a:t>https://www.youtube.com/watch?v=IOU6uCwx6Tk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aseline="0" dirty="0"/>
              <a:t>The secret to giving great feedback avec sous-</a:t>
            </a:r>
            <a:r>
              <a:rPr lang="en-CA" baseline="0" dirty="0" err="1"/>
              <a:t>tritres</a:t>
            </a:r>
            <a:r>
              <a:rPr lang="en-CA" baseline="0" dirty="0"/>
              <a:t> en </a:t>
            </a:r>
            <a:r>
              <a:rPr lang="en-CA" baseline="0" dirty="0" err="1"/>
              <a:t>francais</a:t>
            </a:r>
            <a:r>
              <a:rPr lang="en-CA" baseline="0" dirty="0"/>
              <a:t> : https://www.youtube.com/watch?v=wtl5UrrgU8c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aseline="0" dirty="0"/>
              <a:t>Scarf Model adjusted avec sous-titres en </a:t>
            </a:r>
            <a:r>
              <a:rPr lang="en-CA" baseline="0" dirty="0" err="1"/>
              <a:t>francais</a:t>
            </a:r>
            <a:r>
              <a:rPr lang="en-CA" baseline="0" dirty="0"/>
              <a:t>: https://www.youtube.com/watch?v=NDJg-1bX_Qk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dirty="0"/>
              <a:t>https://childcareta.acf.hhs.gov/systemsbuilding/systems-guides/leadership/leading-ourselves/scarf-model</a:t>
            </a:r>
            <a:endParaRPr lang="en-CA"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t>https://www.mindtools.com/pages/article/SCARF.htm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err="1"/>
              <a:t>Ressources</a:t>
            </a:r>
            <a:r>
              <a:rPr lang="en-CA" dirty="0"/>
              <a:t> en </a:t>
            </a:r>
            <a:r>
              <a:rPr lang="en-CA" dirty="0" err="1"/>
              <a:t>français</a:t>
            </a:r>
            <a:r>
              <a:rPr lang="en-CA" dirty="0"/>
              <a:t> :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t>Les leviers </a:t>
            </a:r>
            <a:r>
              <a:rPr lang="en-CA" dirty="0" err="1"/>
              <a:t>d’engagement</a:t>
            </a:r>
            <a:r>
              <a:rPr lang="en-CA" dirty="0"/>
              <a:t> de </a:t>
            </a:r>
            <a:r>
              <a:rPr lang="en-CA" dirty="0" err="1"/>
              <a:t>vos</a:t>
            </a:r>
            <a:r>
              <a:rPr lang="en-CA" dirty="0"/>
              <a:t> </a:t>
            </a:r>
            <a:r>
              <a:rPr lang="en-CA" dirty="0" err="1"/>
              <a:t>collaborateurs</a:t>
            </a:r>
            <a:r>
              <a:rPr lang="en-CA" dirty="0"/>
              <a:t>: https://www.koherence.fr/scarf-engagement-motivation-collaborateur-dispositif-rh/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err="1"/>
              <a:t>Utiliser</a:t>
            </a:r>
            <a:r>
              <a:rPr lang="en-CA" baseline="0" dirty="0"/>
              <a:t> le </a:t>
            </a:r>
            <a:r>
              <a:rPr lang="en-CA" baseline="0" dirty="0" err="1"/>
              <a:t>modèle</a:t>
            </a:r>
            <a:r>
              <a:rPr lang="en-CA" baseline="0" dirty="0"/>
              <a:t> SCARF dans le management des </a:t>
            </a:r>
            <a:r>
              <a:rPr lang="en-CA" baseline="0" dirty="0" err="1"/>
              <a:t>ressources</a:t>
            </a:r>
            <a:r>
              <a:rPr lang="en-CA" baseline="0" dirty="0"/>
              <a:t> </a:t>
            </a:r>
            <a:r>
              <a:rPr lang="en-CA" baseline="0" dirty="0" err="1"/>
              <a:t>humaines</a:t>
            </a:r>
            <a:r>
              <a:rPr lang="en-CA" baseline="0" dirty="0"/>
              <a:t> </a:t>
            </a:r>
            <a:r>
              <a:rPr lang="en-CA" dirty="0"/>
              <a:t>https://matheo.uliege.be/bitstream/2268.2/3179/4/TFE%20QUENTIN%20MARLIER.pdf</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b="0" i="0" dirty="0">
                <a:effectLst/>
                <a:latin typeface="Roboto" panose="02000000000000000000" pitchFamily="2" charset="0"/>
              </a:rPr>
              <a:t>Le SCARF MODEL, les 5 leviers de motivation ! - </a:t>
            </a:r>
            <a:r>
              <a:rPr lang="en-US" sz="1200" dirty="0">
                <a:hlinkClick r:id="rId3"/>
              </a:rPr>
              <a:t>https://www.youtube.com/watch?v=UcH0y3wmhVw</a:t>
            </a:r>
            <a:endParaRPr lang="en-US"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b="0" i="0" dirty="0">
                <a:effectLst/>
                <a:latin typeface="Roboto" panose="02000000000000000000" pitchFamily="2" charset="0"/>
              </a:rPr>
              <a:t>Maintenant on va regarder la vidéo</a:t>
            </a:r>
            <a:r>
              <a:rPr lang="fr-FR" b="0" i="0" baseline="0" dirty="0">
                <a:effectLst/>
                <a:latin typeface="Roboto" panose="02000000000000000000" pitchFamily="2" charset="0"/>
              </a:rPr>
              <a:t> sur l</a:t>
            </a:r>
            <a:r>
              <a:rPr lang="fr-FR" b="0" i="0" dirty="0">
                <a:effectLst/>
                <a:latin typeface="Roboto" panose="02000000000000000000" pitchFamily="2" charset="0"/>
              </a:rPr>
              <a:t>e modèle SCARF: le </a:t>
            </a:r>
            <a:r>
              <a:rPr lang="fr-FR" b="0" i="0" dirty="0" err="1">
                <a:effectLst/>
                <a:latin typeface="Roboto" panose="02000000000000000000" pitchFamily="2" charset="0"/>
              </a:rPr>
              <a:t>neuroleadership</a:t>
            </a:r>
            <a:r>
              <a:rPr lang="fr-FR" b="0" i="0" dirty="0">
                <a:effectLst/>
                <a:latin typeface="Roboto" panose="02000000000000000000" pitchFamily="2" charset="0"/>
              </a:rPr>
              <a:t>, 2 mins - </a:t>
            </a:r>
            <a:r>
              <a:rPr lang="en-US" dirty="0">
                <a:hlinkClick r:id="rId4"/>
              </a:rPr>
              <a:t>https://www.youtube.com/watch?v=ImPUk6OhJM0</a:t>
            </a:r>
            <a:r>
              <a:rPr lang="en-US" dirty="0"/>
              <a:t> </a:t>
            </a:r>
          </a:p>
          <a:p>
            <a:endParaRPr lang="en-CA" dirty="0"/>
          </a:p>
        </p:txBody>
      </p:sp>
      <p:sp>
        <p:nvSpPr>
          <p:cNvPr id="4" name="Slide Number Placeholder 3"/>
          <p:cNvSpPr>
            <a:spLocks noGrp="1"/>
          </p:cNvSpPr>
          <p:nvPr>
            <p:ph type="sldNum" sz="quarter" idx="10"/>
          </p:nvPr>
        </p:nvSpPr>
        <p:spPr/>
        <p:txBody>
          <a:bodyPr/>
          <a:lstStyle/>
          <a:p>
            <a:fld id="{C6C9EB95-B0B3-48AB-917D-E5E386E0913A}" type="slidenum">
              <a:rPr lang="en-US" smtClean="0"/>
              <a:pPr/>
              <a:t>13</a:t>
            </a:fld>
            <a:endParaRPr lang="en-US"/>
          </a:p>
        </p:txBody>
      </p:sp>
    </p:spTree>
    <p:extLst>
      <p:ext uri="{BB962C8B-B14F-4D97-AF65-F5344CB8AC3E}">
        <p14:creationId xmlns:p14="http://schemas.microsoft.com/office/powerpoint/2010/main" val="37412244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CA" dirty="0"/>
              <a:t>Casey-Marie:</a:t>
            </a:r>
          </a:p>
          <a:p>
            <a:endParaRPr lang="en-CA" dirty="0"/>
          </a:p>
          <a:p>
            <a:r>
              <a:rPr lang="en-CA" dirty="0"/>
              <a:t>In this slide, I like reading it with the “MWe” concept in mind, remember it?</a:t>
            </a:r>
          </a:p>
          <a:p>
            <a:endParaRPr lang="en-CA" dirty="0"/>
          </a:p>
          <a:p>
            <a:r>
              <a:rPr lang="en-CA" dirty="0"/>
              <a:t>((the way to read </a:t>
            </a:r>
            <a:r>
              <a:rPr lang="en-CA" dirty="0" err="1"/>
              <a:t>ths</a:t>
            </a:r>
            <a:r>
              <a:rPr lang="en-CA" dirty="0"/>
              <a:t> image is, </a:t>
            </a:r>
          </a:p>
          <a:p>
            <a:pPr marL="171450" indent="-171450">
              <a:buFont typeface="Arial" panose="020B0604020202020204" pitchFamily="34" charset="0"/>
              <a:buChar char="•"/>
            </a:pPr>
            <a:r>
              <a:rPr lang="en-CA" dirty="0"/>
              <a:t>Status, looks at the relative importance of people.</a:t>
            </a:r>
          </a:p>
          <a:p>
            <a:pPr marL="171450" indent="-171450">
              <a:buFont typeface="Arial" panose="020B0604020202020204" pitchFamily="34" charset="0"/>
              <a:buChar char="•"/>
            </a:pPr>
            <a:r>
              <a:rPr lang="en-CA" dirty="0"/>
              <a:t>From the individual’s perspective it says “I am valuable”</a:t>
            </a:r>
          </a:p>
          <a:p>
            <a:pPr marL="171450" indent="-171450">
              <a:buFont typeface="Arial" panose="020B0604020202020204" pitchFamily="34" charset="0"/>
              <a:buChar char="•"/>
            </a:pPr>
            <a:r>
              <a:rPr lang="en-CA" dirty="0"/>
              <a:t>And from the collective, what I as a leader should consider is “How can I ensure that they know they are valued?”</a:t>
            </a:r>
          </a:p>
          <a:p>
            <a:pPr marL="0" indent="0">
              <a:buFont typeface="Arial" panose="020B0604020202020204" pitchFamily="34" charset="0"/>
              <a:buNone/>
            </a:pPr>
            <a:r>
              <a:rPr lang="en-CA" dirty="0"/>
              <a:t>And so on))</a:t>
            </a:r>
          </a:p>
          <a:p>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hlinkClick r:id="rId3"/>
              </a:rPr>
              <a:t>How to Use the SCARF Model to Understand Trust and Connection (youtube.com) - https://www.youtube.com/watch?v=hNAcCc1oWR4</a:t>
            </a:r>
            <a:r>
              <a:rPr lang="en-CA" dirty="0"/>
              <a:t> </a:t>
            </a:r>
          </a:p>
          <a:p>
            <a:endParaRPr lang="en-CA" dirty="0"/>
          </a:p>
        </p:txBody>
      </p:sp>
      <p:sp>
        <p:nvSpPr>
          <p:cNvPr id="4" name="Slide Number Placeholder 3"/>
          <p:cNvSpPr>
            <a:spLocks noGrp="1"/>
          </p:cNvSpPr>
          <p:nvPr>
            <p:ph type="sldNum" sz="quarter" idx="10"/>
          </p:nvPr>
        </p:nvSpPr>
        <p:spPr/>
        <p:txBody>
          <a:bodyPr/>
          <a:lstStyle/>
          <a:p>
            <a:fld id="{C6C9EB95-B0B3-48AB-917D-E5E386E0913A}" type="slidenum">
              <a:rPr lang="en-US" smtClean="0"/>
              <a:pPr/>
              <a:t>14</a:t>
            </a:fld>
            <a:endParaRPr lang="en-US"/>
          </a:p>
        </p:txBody>
      </p:sp>
    </p:spTree>
    <p:extLst>
      <p:ext uri="{BB962C8B-B14F-4D97-AF65-F5344CB8AC3E}">
        <p14:creationId xmlns:p14="http://schemas.microsoft.com/office/powerpoint/2010/main" val="37412244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Casey-Marie: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((We don’t use “insert video” as some </a:t>
            </a:r>
            <a:r>
              <a:rPr lang="en-US" b="1" dirty="0" err="1"/>
              <a:t>Deparments</a:t>
            </a:r>
            <a:r>
              <a:rPr lang="en-US" b="1" dirty="0"/>
              <a:t> don’t allow </a:t>
            </a:r>
            <a:r>
              <a:rPr lang="en-US" b="1" dirty="0" err="1"/>
              <a:t>youtube</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ym typeface="Wingdings" panose="05000000000000000000" pitchFamily="2" charset="2"/>
              </a:rPr>
              <a:t>Instead, we share the screen (audio &amp; video) directly from </a:t>
            </a:r>
            <a:r>
              <a:rPr lang="en-US" b="1" dirty="0" err="1">
                <a:sym typeface="Wingdings" panose="05000000000000000000" pitchFamily="2" charset="2"/>
              </a:rPr>
              <a:t>youtube</a:t>
            </a:r>
            <a:r>
              <a:rPr lang="en-US" b="1" dirty="0">
                <a:sym typeface="Wingdings" panose="05000000000000000000" pitchFamily="2" charset="2"/>
              </a:rPr>
              <a:t> using a web browser.))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ym typeface="Wingdings" panose="05000000000000000000" pitchFamily="2" charset="2"/>
              </a:rPr>
              <a:t>Video link: </a:t>
            </a:r>
            <a:r>
              <a:rPr lang="en-CA" sz="1200" dirty="0">
                <a:hlinkClick r:id="rId3"/>
              </a:rPr>
              <a:t>https://www.youtube.com/watch?v=hNAcCc1oWR4</a:t>
            </a:r>
            <a:r>
              <a:rPr lang="en-CA" sz="1200" dirty="0"/>
              <a:t> </a:t>
            </a:r>
          </a:p>
          <a:p>
            <a:endParaRPr lang="en-US" dirty="0"/>
          </a:p>
        </p:txBody>
      </p:sp>
      <p:sp>
        <p:nvSpPr>
          <p:cNvPr id="4" name="Slide Number Placeholder 3"/>
          <p:cNvSpPr>
            <a:spLocks noGrp="1"/>
          </p:cNvSpPr>
          <p:nvPr>
            <p:ph type="sldNum" sz="quarter" idx="5"/>
          </p:nvPr>
        </p:nvSpPr>
        <p:spPr/>
        <p:txBody>
          <a:bodyPr/>
          <a:lstStyle/>
          <a:p>
            <a:fld id="{C6C9EB95-B0B3-48AB-917D-E5E386E0913A}" type="slidenum">
              <a:rPr lang="en-US" smtClean="0"/>
              <a:pPr/>
              <a:t>15</a:t>
            </a:fld>
            <a:endParaRPr lang="en-US"/>
          </a:p>
        </p:txBody>
      </p:sp>
    </p:spTree>
    <p:extLst>
      <p:ext uri="{BB962C8B-B14F-4D97-AF65-F5344CB8AC3E}">
        <p14:creationId xmlns:p14="http://schemas.microsoft.com/office/powerpoint/2010/main" val="2105608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fontScale="92500" lnSpcReduction="10000"/>
          </a:bodyPr>
          <a:lstStyle/>
          <a:p>
            <a:r>
              <a:rPr lang="en-CA" dirty="0"/>
              <a:t>Casey-Marie:</a:t>
            </a:r>
          </a:p>
          <a:p>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(check the time… ideally we still have about 25 mins left in the session… likely 13h35’ish)</a:t>
            </a:r>
          </a:p>
          <a:p>
            <a:endParaRPr lang="en-CA" dirty="0"/>
          </a:p>
          <a:p>
            <a:pPr>
              <a:buNone/>
            </a:pPr>
            <a:r>
              <a:rPr lang="en-US" dirty="0"/>
              <a:t>The following technique is used for helping regulating our reactions and emotions, called SBNRR tool for “Stop / Breathe / Notice / Reflect / Respond”. Or in French: “</a:t>
            </a:r>
            <a:r>
              <a:rPr lang="fr-FR" b="0" i="0" dirty="0">
                <a:solidFill>
                  <a:srgbClr val="07355A"/>
                </a:solidFill>
                <a:effectLst/>
                <a:latin typeface="Montserrat" panose="00000500000000000000" pitchFamily="2" charset="0"/>
              </a:rPr>
              <a:t>Stop / Respire / Constate / Réfléchis / Réponds</a:t>
            </a:r>
            <a:r>
              <a:rPr lang="en-US" dirty="0"/>
              <a:t>”. When an external event triggers a sudden surge of emotions in me, following this sequence allows me to give the neocortex time to do its work of distancing, analyzing and regulating emotions, for a more effective response.</a:t>
            </a:r>
            <a:endParaRPr lang="en-CA" dirty="0"/>
          </a:p>
          <a:p>
            <a:pPr>
              <a:buNone/>
            </a:pPr>
            <a:endParaRPr lang="en-CA" dirty="0"/>
          </a:p>
          <a:p>
            <a:pPr>
              <a:buNone/>
            </a:pPr>
            <a:r>
              <a:rPr lang="en-CA" dirty="0"/>
              <a:t>(read the slide) </a:t>
            </a:r>
          </a:p>
          <a:p>
            <a:pPr>
              <a:buNone/>
            </a:pPr>
            <a:endParaRPr lang="en-CA" dirty="0"/>
          </a:p>
          <a:p>
            <a:pPr>
              <a:buNone/>
            </a:pPr>
            <a:r>
              <a:rPr lang="en-CA" dirty="0"/>
              <a:t>(click)</a:t>
            </a:r>
          </a:p>
          <a:p>
            <a:pPr>
              <a:buNone/>
            </a:pPr>
            <a:r>
              <a:rPr lang="en-CA" dirty="0"/>
              <a:t>Now, we’ll open the microphone for some sharing.</a:t>
            </a:r>
          </a:p>
          <a:p>
            <a:pPr>
              <a:buNone/>
            </a:pPr>
            <a:r>
              <a:rPr lang="en-CA" dirty="0"/>
              <a:t>Think about it for a minute and come up with real examples on when this technique could have been used for good.</a:t>
            </a:r>
          </a:p>
          <a:p>
            <a:pPr>
              <a:buNone/>
            </a:pPr>
            <a:r>
              <a:rPr lang="en-CA" dirty="0"/>
              <a:t>Come up</a:t>
            </a:r>
            <a:r>
              <a:rPr lang="en-CA" baseline="0" dirty="0"/>
              <a:t> with real examples</a:t>
            </a:r>
            <a:endParaRPr lang="en-US" dirty="0"/>
          </a:p>
          <a:p>
            <a:endParaRPr lang="en-CA"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Ressources</a:t>
            </a:r>
            <a:r>
              <a:rPr lang="en-US" dirty="0"/>
              <a:t> in English:</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Technique SBN-RR - https://siyli.org/take-the-railroad-to-avoid-triggers/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Ressource</a:t>
            </a:r>
            <a:r>
              <a:rPr lang="en-US" dirty="0"/>
              <a:t> en </a:t>
            </a:r>
            <a:r>
              <a:rPr lang="en-US" dirty="0" err="1"/>
              <a:t>français</a:t>
            </a:r>
            <a:r>
              <a:rPr lang="en-US" dirty="0"/>
              <a:t>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err="1"/>
              <a:t>L’outil</a:t>
            </a:r>
            <a:r>
              <a:rPr lang="en-US" dirty="0"/>
              <a:t> SBN-RR : https://www.aureliendaudet.com/muscler-intelligence-emotionnelle-2-jours-4-semaines/</a:t>
            </a:r>
            <a:endParaRPr lang="en-CA"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10"/>
          </p:nvPr>
        </p:nvSpPr>
        <p:spPr/>
        <p:txBody>
          <a:bodyPr/>
          <a:lstStyle/>
          <a:p>
            <a:fld id="{C6C9EB95-B0B3-48AB-917D-E5E386E0913A}" type="slidenum">
              <a:rPr lang="en-US" smtClean="0"/>
              <a:pPr/>
              <a:t>16</a:t>
            </a:fld>
            <a:endParaRPr lang="en-US"/>
          </a:p>
        </p:txBody>
      </p:sp>
    </p:spTree>
    <p:extLst>
      <p:ext uri="{BB962C8B-B14F-4D97-AF65-F5344CB8AC3E}">
        <p14:creationId xmlns:p14="http://schemas.microsoft.com/office/powerpoint/2010/main" val="317766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fontScale="77500" lnSpcReduction="20000"/>
          </a:bodyPr>
          <a:lstStyle/>
          <a:p>
            <a:r>
              <a:rPr lang="en-CA" dirty="0"/>
              <a:t>Casey-Marie:</a:t>
            </a:r>
          </a:p>
          <a:p>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This slide </a:t>
            </a:r>
            <a:r>
              <a:rPr lang="fr-FR" dirty="0" err="1"/>
              <a:t>is</a:t>
            </a:r>
            <a:r>
              <a:rPr lang="fr-FR" dirty="0"/>
              <a:t> about </a:t>
            </a:r>
            <a:r>
              <a:rPr lang="fr-FR" dirty="0" err="1"/>
              <a:t>treating</a:t>
            </a:r>
            <a:r>
              <a:rPr lang="fr-FR" dirty="0"/>
              <a:t> </a:t>
            </a:r>
            <a:r>
              <a:rPr lang="fr-FR" dirty="0" err="1"/>
              <a:t>yourself</a:t>
            </a:r>
            <a:r>
              <a:rPr lang="fr-FR" dirty="0"/>
              <a:t> as if </a:t>
            </a:r>
            <a:r>
              <a:rPr lang="fr-FR" dirty="0" err="1"/>
              <a:t>you</a:t>
            </a:r>
            <a:r>
              <a:rPr lang="fr-FR" dirty="0"/>
              <a:t> are </a:t>
            </a:r>
            <a:r>
              <a:rPr lang="fr-FR" dirty="0" err="1"/>
              <a:t>worthy</a:t>
            </a:r>
            <a:r>
              <a:rPr lang="fr-FR" dirty="0"/>
              <a:t> of love </a:t>
            </a:r>
            <a:r>
              <a:rPr lang="fr-FR" dirty="0" err="1"/>
              <a:t>because</a:t>
            </a:r>
            <a:r>
              <a:rPr lang="fr-FR" dirty="0"/>
              <a:t> </a:t>
            </a:r>
            <a:r>
              <a:rPr lang="fr-FR" dirty="0" err="1"/>
              <a:t>you</a:t>
            </a:r>
            <a:r>
              <a:rPr lang="fr-FR" dirty="0"/>
              <a:t> are. You have </a:t>
            </a:r>
            <a:r>
              <a:rPr lang="fr-FR" dirty="0" err="1"/>
              <a:t>here</a:t>
            </a:r>
            <a:r>
              <a:rPr lang="fr-FR" dirty="0"/>
              <a:t> the Rock, as a </a:t>
            </a:r>
            <a:r>
              <a:rPr lang="fr-FR" dirty="0" err="1"/>
              <a:t>child</a:t>
            </a:r>
            <a:r>
              <a:rPr lang="fr-FR" dirty="0"/>
              <a:t> </a:t>
            </a:r>
            <a:r>
              <a:rPr lang="fr-FR" dirty="0" err="1"/>
              <a:t>he</a:t>
            </a:r>
            <a:r>
              <a:rPr lang="fr-FR" dirty="0"/>
              <a:t> </a:t>
            </a:r>
            <a:r>
              <a:rPr lang="fr-FR" dirty="0" err="1"/>
              <a:t>used</a:t>
            </a:r>
            <a:r>
              <a:rPr lang="fr-FR" dirty="0"/>
              <a:t> to </a:t>
            </a:r>
            <a:r>
              <a:rPr lang="fr-FR" dirty="0" err="1"/>
              <a:t>get</a:t>
            </a:r>
            <a:r>
              <a:rPr lang="fr-FR" dirty="0"/>
              <a:t> </a:t>
            </a:r>
            <a:r>
              <a:rPr lang="fr-FR" dirty="0" err="1"/>
              <a:t>attacked</a:t>
            </a:r>
            <a:r>
              <a:rPr lang="fr-FR" dirty="0"/>
              <a:t>.  He </a:t>
            </a:r>
            <a:r>
              <a:rPr lang="fr-FR" dirty="0" err="1"/>
              <a:t>did</a:t>
            </a:r>
            <a:r>
              <a:rPr lang="fr-FR" dirty="0"/>
              <a:t> not know how to deal </a:t>
            </a:r>
            <a:r>
              <a:rPr lang="fr-FR" dirty="0" err="1"/>
              <a:t>with</a:t>
            </a:r>
            <a:r>
              <a:rPr lang="fr-FR" dirty="0"/>
              <a:t> his life, in </a:t>
            </a:r>
            <a:r>
              <a:rPr lang="fr-FR" dirty="0" err="1"/>
              <a:t>order</a:t>
            </a:r>
            <a:r>
              <a:rPr lang="fr-FR" dirty="0"/>
              <a:t> to </a:t>
            </a:r>
            <a:r>
              <a:rPr lang="fr-FR" dirty="0" err="1"/>
              <a:t>protect</a:t>
            </a:r>
            <a:r>
              <a:rPr lang="fr-FR" dirty="0"/>
              <a:t> his </a:t>
            </a:r>
            <a:r>
              <a:rPr lang="fr-FR" dirty="0" err="1"/>
              <a:t>heart</a:t>
            </a:r>
            <a:r>
              <a:rPr lang="fr-FR" dirty="0"/>
              <a:t> </a:t>
            </a:r>
            <a:r>
              <a:rPr lang="fr-FR" dirty="0" err="1"/>
              <a:t>because</a:t>
            </a:r>
            <a:r>
              <a:rPr lang="fr-FR" dirty="0"/>
              <a:t> </a:t>
            </a:r>
            <a:r>
              <a:rPr lang="fr-FR" dirty="0" err="1"/>
              <a:t>others</a:t>
            </a:r>
            <a:r>
              <a:rPr lang="fr-FR" dirty="0"/>
              <a:t> </a:t>
            </a:r>
            <a:r>
              <a:rPr lang="fr-FR" dirty="0" err="1"/>
              <a:t>were</a:t>
            </a:r>
            <a:r>
              <a:rPr lang="fr-FR" dirty="0"/>
              <a:t> a </a:t>
            </a:r>
            <a:r>
              <a:rPr lang="fr-FR" dirty="0" err="1"/>
              <a:t>threat</a:t>
            </a:r>
            <a:r>
              <a:rPr lang="fr-FR" dirty="0"/>
              <a:t> to </a:t>
            </a:r>
            <a:r>
              <a:rPr lang="fr-FR" dirty="0" err="1"/>
              <a:t>himself</a:t>
            </a:r>
            <a:r>
              <a:rPr lang="fr-FR" dirty="0"/>
              <a:t> he </a:t>
            </a:r>
            <a:r>
              <a:rPr lang="fr-FR" dirty="0" err="1"/>
              <a:t>became</a:t>
            </a:r>
            <a:r>
              <a:rPr lang="fr-FR" dirty="0"/>
              <a:t> a rock.  But as </a:t>
            </a:r>
            <a:r>
              <a:rPr lang="fr-FR" dirty="0" err="1"/>
              <a:t>he</a:t>
            </a:r>
            <a:r>
              <a:rPr lang="fr-FR" dirty="0"/>
              <a:t> </a:t>
            </a:r>
            <a:r>
              <a:rPr lang="fr-FR" dirty="0" err="1"/>
              <a:t>grew</a:t>
            </a:r>
            <a:r>
              <a:rPr lang="fr-FR" dirty="0"/>
              <a:t> up, </a:t>
            </a:r>
            <a:r>
              <a:rPr lang="fr-FR" dirty="0" err="1"/>
              <a:t>he</a:t>
            </a:r>
            <a:r>
              <a:rPr lang="fr-FR" dirty="0"/>
              <a:t> </a:t>
            </a:r>
            <a:r>
              <a:rPr lang="fr-FR" dirty="0" err="1"/>
              <a:t>learned</a:t>
            </a:r>
            <a:r>
              <a:rPr lang="fr-FR" dirty="0"/>
              <a:t> how to </a:t>
            </a:r>
            <a:r>
              <a:rPr lang="fr-FR" dirty="0" err="1"/>
              <a:t>be</a:t>
            </a:r>
            <a:r>
              <a:rPr lang="fr-FR" dirty="0"/>
              <a:t> </a:t>
            </a:r>
            <a:r>
              <a:rPr lang="fr-FR" dirty="0" err="1"/>
              <a:t>himself</a:t>
            </a:r>
            <a:r>
              <a:rPr lang="fr-FR" dirty="0"/>
              <a:t> and </a:t>
            </a:r>
            <a:r>
              <a:rPr lang="fr-FR" dirty="0" err="1"/>
              <a:t>be</a:t>
            </a:r>
            <a:r>
              <a:rPr lang="fr-FR" dirty="0"/>
              <a:t> </a:t>
            </a:r>
            <a:r>
              <a:rPr lang="fr-FR" dirty="0" err="1"/>
              <a:t>gentle</a:t>
            </a:r>
            <a:r>
              <a:rPr lang="fr-FR" dirty="0"/>
              <a:t>, </a:t>
            </a:r>
            <a:r>
              <a:rPr lang="fr-FR" dirty="0" err="1"/>
              <a:t>vulnerable</a:t>
            </a:r>
            <a:r>
              <a:rPr lang="fr-FR" dirty="0"/>
              <a:t>.  Don’t </a:t>
            </a:r>
            <a:r>
              <a:rPr lang="fr-FR" dirty="0" err="1"/>
              <a:t>be</a:t>
            </a:r>
            <a:r>
              <a:rPr lang="fr-FR" dirty="0"/>
              <a:t> </a:t>
            </a:r>
            <a:r>
              <a:rPr lang="fr-FR" dirty="0" err="1"/>
              <a:t>ashamed</a:t>
            </a:r>
            <a:r>
              <a:rPr lang="fr-FR" dirty="0"/>
              <a:t> of </a:t>
            </a:r>
            <a:r>
              <a:rPr lang="fr-FR" dirty="0" err="1"/>
              <a:t>who</a:t>
            </a:r>
            <a:r>
              <a:rPr lang="fr-FR" dirty="0"/>
              <a:t> </a:t>
            </a:r>
            <a:r>
              <a:rPr lang="fr-FR" dirty="0" err="1"/>
              <a:t>you</a:t>
            </a:r>
            <a:r>
              <a:rPr lang="fr-FR" dirty="0"/>
              <a:t> are, </a:t>
            </a:r>
            <a:r>
              <a:rPr lang="fr-FR" dirty="0" err="1"/>
              <a:t>be</a:t>
            </a:r>
            <a:r>
              <a:rPr lang="fr-FR" dirty="0"/>
              <a:t> </a:t>
            </a:r>
            <a:r>
              <a:rPr lang="fr-FR" dirty="0" err="1"/>
              <a:t>yourself</a:t>
            </a:r>
            <a:r>
              <a:rPr lang="fr-FR" dirty="0"/>
              <a:t>, </a:t>
            </a:r>
            <a:r>
              <a:rPr lang="fr-FR" dirty="0" err="1"/>
              <a:t>because</a:t>
            </a:r>
            <a:r>
              <a:rPr lang="fr-FR" dirty="0"/>
              <a:t> </a:t>
            </a:r>
            <a:r>
              <a:rPr lang="fr-FR" dirty="0" err="1"/>
              <a:t>everyone</a:t>
            </a:r>
            <a:r>
              <a:rPr lang="fr-FR" dirty="0"/>
              <a:t> </a:t>
            </a:r>
            <a:r>
              <a:rPr lang="fr-FR" dirty="0" err="1"/>
              <a:t>else’s</a:t>
            </a:r>
            <a:r>
              <a:rPr lang="fr-FR" dirty="0"/>
              <a:t> place </a:t>
            </a:r>
            <a:r>
              <a:rPr lang="fr-FR" dirty="0" err="1"/>
              <a:t>is</a:t>
            </a:r>
            <a:r>
              <a:rPr lang="fr-FR" dirty="0"/>
              <a:t> </a:t>
            </a:r>
            <a:r>
              <a:rPr lang="fr-FR" dirty="0" err="1"/>
              <a:t>taken</a:t>
            </a:r>
            <a:r>
              <a:rPr lang="fr-FR" dirty="0"/>
              <a:t>.</a:t>
            </a:r>
          </a:p>
          <a:p>
            <a:endParaRPr lang="en-CA" dirty="0"/>
          </a:p>
          <a:p>
            <a:r>
              <a:rPr lang="en-CA" dirty="0"/>
              <a:t>(check the time… ideally we still have about 18 mins left in the session… likely 13h40’ish)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baseline="0" dirty="0"/>
              <a:t>How to </a:t>
            </a:r>
            <a:r>
              <a:rPr lang="fr-FR" baseline="0" dirty="0" err="1"/>
              <a:t>find</a:t>
            </a:r>
            <a:r>
              <a:rPr lang="fr-FR" baseline="0" dirty="0"/>
              <a:t> the </a:t>
            </a:r>
            <a:r>
              <a:rPr lang="fr-FR" baseline="0" dirty="0" err="1"/>
              <a:t>perfect</a:t>
            </a:r>
            <a:r>
              <a:rPr lang="fr-FR" baseline="0" dirty="0"/>
              <a:t> </a:t>
            </a:r>
            <a:r>
              <a:rPr lang="fr-FR" baseline="0" dirty="0" err="1"/>
              <a:t>relationship</a:t>
            </a:r>
            <a:r>
              <a:rPr lang="fr-FR" baseline="0" dirty="0"/>
              <a:t> (4 mins) - </a:t>
            </a:r>
            <a:r>
              <a:rPr lang="fr-FR" dirty="0"/>
              <a:t>https://www.youtube.com/watch?v=bUMFZM5WBrI</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u="none" dirty="0">
                <a:hlinkClick r:id="rId3"/>
              </a:rPr>
              <a:t>They had us in the first half not </a:t>
            </a:r>
            <a:r>
              <a:rPr lang="en-CA" u="none" dirty="0" err="1">
                <a:hlinkClick r:id="rId3"/>
              </a:rPr>
              <a:t>gonna</a:t>
            </a:r>
            <a:r>
              <a:rPr lang="en-CA" u="none" dirty="0">
                <a:hlinkClick r:id="rId3"/>
              </a:rPr>
              <a:t> lie</a:t>
            </a:r>
            <a:r>
              <a:rPr lang="en-CA" u="none" dirty="0"/>
              <a:t> </a:t>
            </a:r>
            <a:r>
              <a:rPr lang="fr-FR" dirty="0"/>
              <a:t>(1.2 mins) - </a:t>
            </a:r>
            <a:r>
              <a:rPr lang="en-US" sz="1200" dirty="0">
                <a:hlinkClick r:id="rId3"/>
              </a:rPr>
              <a:t>https://www.youtube.com/watch?v=xaqdK6JPpcg</a:t>
            </a:r>
            <a:r>
              <a:rPr lang="en-US" sz="1200" dirty="0"/>
              <a:t> </a:t>
            </a:r>
            <a:endParaRPr lang="en-CA" sz="1200" u="sng" dirty="0">
              <a:solidFill>
                <a:srgbClr val="0000FF"/>
              </a:solidFill>
              <a:ea typeface="Calibri" panose="020F0502020204030204" pitchFamily="34" charset="0"/>
            </a:endParaRPr>
          </a:p>
          <a:p>
            <a:endParaRPr lang="en-CA" dirty="0"/>
          </a:p>
          <a:p>
            <a:r>
              <a:rPr lang="en-CA" dirty="0"/>
              <a:t>Resources in English: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Roboto" panose="02000000000000000000" pitchFamily="2" charset="0"/>
              </a:rPr>
              <a:t>Self Love Practice: https://www.youtube.com/watch?v=cFeCUfw657g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effectLst/>
                <a:latin typeface="Roboto" panose="02000000000000000000" pitchFamily="2" charset="0"/>
              </a:rPr>
              <a:t>How To Let Your Light Shine Bright - https://www.youtube.com/watch?v=CWpiCOmbVuY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effectLst/>
                <a:latin typeface="Roboto" panose="02000000000000000000" pitchFamily="2" charset="0"/>
              </a:rPr>
              <a:t>Self-Love Exercise - </a:t>
            </a:r>
            <a:r>
              <a:rPr lang="en-CA" dirty="0"/>
              <a:t>https://www.youtube.com/watch?v=ZsTKyYOuK84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Ressources en français :</a:t>
            </a:r>
          </a:p>
          <a:p>
            <a:pPr marL="171450" indent="-171450" defTabSz="914400">
              <a:buFont typeface="Arial" panose="020B0604020202020204" pitchFamily="34" charset="0"/>
              <a:buChar char="•"/>
              <a:defRPr/>
            </a:pPr>
            <a:r>
              <a:rPr lang="en-US" sz="1200" dirty="0"/>
              <a:t>Voila </a:t>
            </a:r>
            <a:r>
              <a:rPr lang="en-US" sz="1200" dirty="0" err="1"/>
              <a:t>ce</a:t>
            </a:r>
            <a:r>
              <a:rPr lang="en-US" sz="1200" dirty="0"/>
              <a:t> </a:t>
            </a:r>
            <a:r>
              <a:rPr lang="en-US" sz="1200" dirty="0" err="1"/>
              <a:t>qu’il</a:t>
            </a:r>
            <a:r>
              <a:rPr lang="en-US" sz="1200" dirty="0"/>
              <a:t> faut faire pour </a:t>
            </a:r>
            <a:r>
              <a:rPr lang="en-US" sz="1200" dirty="0" err="1"/>
              <a:t>réussir</a:t>
            </a:r>
            <a:r>
              <a:rPr lang="en-US" sz="1200" dirty="0"/>
              <a:t> à </a:t>
            </a:r>
            <a:r>
              <a:rPr lang="en-US" sz="1200" dirty="0" err="1"/>
              <a:t>s’aimer</a:t>
            </a:r>
            <a:r>
              <a:rPr lang="en-US" sz="1200" dirty="0"/>
              <a:t> soi </a:t>
            </a:r>
            <a:r>
              <a:rPr lang="en-US" sz="1200" dirty="0" err="1"/>
              <a:t>même</a:t>
            </a:r>
            <a:r>
              <a:rPr lang="en-US" sz="1200" dirty="0"/>
              <a:t>, 6 mins – </a:t>
            </a:r>
            <a:r>
              <a:rPr lang="en-US" sz="1200" dirty="0">
                <a:hlinkClick r:id="rId4"/>
              </a:rPr>
              <a:t>https://www.youtube.com/watch?v=18jn-K34aNA&amp;t=39s</a:t>
            </a:r>
            <a:r>
              <a:rPr lang="en-US" sz="1200"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err="1">
                <a:latin typeface="Roboto" panose="02000000000000000000" pitchFamily="2" charset="0"/>
              </a:rPr>
              <a:t>Exercice</a:t>
            </a:r>
            <a:r>
              <a:rPr lang="en-US" sz="1200" dirty="0">
                <a:latin typeface="Roboto" panose="02000000000000000000" pitchFamily="2" charset="0"/>
              </a:rPr>
              <a:t> dans le </a:t>
            </a:r>
            <a:r>
              <a:rPr lang="en-US" sz="1200" dirty="0" err="1">
                <a:latin typeface="Roboto" panose="02000000000000000000" pitchFamily="2" charset="0"/>
              </a:rPr>
              <a:t>miroir</a:t>
            </a:r>
            <a:r>
              <a:rPr lang="en-US" sz="1200" dirty="0">
                <a:latin typeface="Roboto" panose="02000000000000000000" pitchFamily="2" charset="0"/>
              </a:rPr>
              <a:t>, Augmenter </a:t>
            </a:r>
            <a:r>
              <a:rPr lang="en-US" sz="1200" dirty="0" err="1">
                <a:latin typeface="Roboto" panose="02000000000000000000" pitchFamily="2" charset="0"/>
              </a:rPr>
              <a:t>l'amour</a:t>
            </a:r>
            <a:r>
              <a:rPr lang="en-US" sz="1200" dirty="0">
                <a:latin typeface="Roboto" panose="02000000000000000000" pitchFamily="2" charset="0"/>
              </a:rPr>
              <a:t> de soi, 4 min - </a:t>
            </a:r>
            <a:r>
              <a:rPr lang="fr-FR" sz="1200" dirty="0">
                <a:hlinkClick r:id="rId5"/>
              </a:rPr>
              <a:t>https://www.youtube.com/watch?v=HTlnAbAax_0</a:t>
            </a:r>
            <a:r>
              <a:rPr lang="fr-FR" sz="1200"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err="1">
                <a:effectLst/>
                <a:latin typeface="Roboto" panose="02000000000000000000" pitchFamily="2" charset="0"/>
              </a:rPr>
              <a:t>Apprendre</a:t>
            </a:r>
            <a:r>
              <a:rPr lang="en-US" b="0" i="0" dirty="0">
                <a:effectLst/>
                <a:latin typeface="Roboto" panose="02000000000000000000" pitchFamily="2" charset="0"/>
              </a:rPr>
              <a:t> à </a:t>
            </a:r>
            <a:r>
              <a:rPr lang="en-US" b="0" i="0" dirty="0" err="1">
                <a:effectLst/>
                <a:latin typeface="Roboto" panose="02000000000000000000" pitchFamily="2" charset="0"/>
              </a:rPr>
              <a:t>vous</a:t>
            </a:r>
            <a:r>
              <a:rPr lang="en-US" b="0" i="0" dirty="0">
                <a:effectLst/>
                <a:latin typeface="Roboto" panose="02000000000000000000" pitchFamily="2" charset="0"/>
              </a:rPr>
              <a:t> aimer, 6 min - https://www.youtube.com/watch?v=6L0vo7dx_SE</a:t>
            </a:r>
            <a:endParaRPr lang="fr-FR"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dirty="0"/>
              <a:t>Se traiter soi-même comme on traiterait un ami- </a:t>
            </a:r>
            <a:r>
              <a:rPr lang="en-CA" sz="1200" dirty="0">
                <a:effectLst/>
                <a:latin typeface="Arial" panose="020B0604020202020204" pitchFamily="34" charset="0"/>
                <a:ea typeface="Calibri" panose="020F0502020204030204" pitchFamily="34" charset="0"/>
              </a:rPr>
              <a:t>https://www.sarah-baumann-hypnose.com/post/se-traiter-soi-m%C3%AAme-comme-on-traiterait-un-ami</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err="1">
                <a:effectLst/>
                <a:latin typeface="Arial" panose="020B0604020202020204" pitchFamily="34" charset="0"/>
                <a:ea typeface="Calibri" panose="020F0502020204030204" pitchFamily="34" charset="0"/>
              </a:rPr>
              <a:t>Développer</a:t>
            </a:r>
            <a:r>
              <a:rPr lang="en-CA" sz="1200" dirty="0">
                <a:effectLst/>
                <a:latin typeface="Arial" panose="020B0604020202020204" pitchFamily="34" charset="0"/>
                <a:ea typeface="Calibri" panose="020F0502020204030204" pitchFamily="34" charset="0"/>
              </a:rPr>
              <a:t> </a:t>
            </a:r>
            <a:r>
              <a:rPr lang="en-CA" sz="1200" dirty="0" err="1">
                <a:effectLst/>
                <a:latin typeface="Arial" panose="020B0604020202020204" pitchFamily="34" charset="0"/>
                <a:ea typeface="Calibri" panose="020F0502020204030204" pitchFamily="34" charset="0"/>
              </a:rPr>
              <a:t>l’éstime</a:t>
            </a:r>
            <a:r>
              <a:rPr lang="en-CA" sz="1200" dirty="0">
                <a:effectLst/>
                <a:latin typeface="Arial" panose="020B0604020202020204" pitchFamily="34" charset="0"/>
                <a:ea typeface="Calibri" panose="020F0502020204030204" pitchFamily="34" charset="0"/>
              </a:rPr>
              <a:t> </a:t>
            </a:r>
            <a:r>
              <a:rPr lang="en-CA" sz="1200" dirty="0" err="1">
                <a:effectLst/>
                <a:latin typeface="Arial" panose="020B0604020202020204" pitchFamily="34" charset="0"/>
                <a:ea typeface="Calibri" panose="020F0502020204030204" pitchFamily="34" charset="0"/>
              </a:rPr>
              <a:t>personelle</a:t>
            </a:r>
            <a:endParaRPr lang="en-CA" sz="1200" dirty="0">
              <a:effectLst/>
              <a:latin typeface="Arial" panose="020B0604020202020204" pitchFamily="34" charset="0"/>
              <a:ea typeface="Calibri" panose="020F0502020204030204"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a:effectLst/>
                <a:latin typeface="Arial" panose="020B0604020202020204" pitchFamily="34" charset="0"/>
                <a:ea typeface="Calibri" panose="020F0502020204030204" pitchFamily="34" charset="0"/>
              </a:rPr>
              <a:t>1 - https://www.youtube.com/shorts/TkjSsCZxwEs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a:effectLst/>
                <a:latin typeface="Arial" panose="020B0604020202020204" pitchFamily="34" charset="0"/>
                <a:ea typeface="Calibri" panose="020F0502020204030204" pitchFamily="34" charset="0"/>
              </a:rPr>
              <a:t>2 - https://www.youtube.com/shorts/GBMDjw8h_co</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a:effectLst/>
                <a:latin typeface="Arial" panose="020B0604020202020204" pitchFamily="34" charset="0"/>
                <a:ea typeface="Calibri" panose="020F0502020204030204" pitchFamily="34" charset="0"/>
              </a:rPr>
              <a:t>3 – https://www.youtube.com/shorts/kpn4L_uvAH4</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a:effectLst/>
                <a:latin typeface="Arial" panose="020B0604020202020204" pitchFamily="34" charset="0"/>
                <a:ea typeface="Calibri" panose="020F0502020204030204" pitchFamily="34" charset="0"/>
              </a:rPr>
              <a:t>4 - https://www.youtube.com/shorts/SfTQNTvRPMg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a:effectLst/>
                <a:latin typeface="Arial" panose="020B0604020202020204" pitchFamily="34" charset="0"/>
                <a:ea typeface="Calibri" panose="020F0502020204030204" pitchFamily="34" charset="0"/>
              </a:rPr>
              <a:t>Mylène Muller - https://www.youtube.com/channel/UCryuWe_q6Z_pLn8fd7E0Cyg/search?query=aimer%20soi-meme</a:t>
            </a:r>
          </a:p>
          <a:p>
            <a:pPr marL="171450" indent="-171450">
              <a:buFont typeface="Arial" panose="020B0604020202020204" pitchFamily="34" charset="0"/>
              <a:buChar char="•"/>
            </a:pPr>
            <a:endParaRPr lang="en-CA" dirty="0"/>
          </a:p>
        </p:txBody>
      </p:sp>
      <p:sp>
        <p:nvSpPr>
          <p:cNvPr id="4" name="Slide Number Placeholder 3"/>
          <p:cNvSpPr>
            <a:spLocks noGrp="1"/>
          </p:cNvSpPr>
          <p:nvPr>
            <p:ph type="sldNum" sz="quarter" idx="10"/>
          </p:nvPr>
        </p:nvSpPr>
        <p:spPr/>
        <p:txBody>
          <a:bodyPr/>
          <a:lstStyle/>
          <a:p>
            <a:fld id="{C6C9EB95-B0B3-48AB-917D-E5E386E0913A}" type="slidenum">
              <a:rPr lang="en-US" smtClean="0"/>
              <a:pPr/>
              <a:t>17</a:t>
            </a:fld>
            <a:endParaRPr lang="en-US"/>
          </a:p>
        </p:txBody>
      </p:sp>
    </p:spTree>
    <p:extLst>
      <p:ext uri="{BB962C8B-B14F-4D97-AF65-F5344CB8AC3E}">
        <p14:creationId xmlns:p14="http://schemas.microsoft.com/office/powerpoint/2010/main" val="25033279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Casey-Marie: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((We don’t use “insert video” as some </a:t>
            </a:r>
            <a:r>
              <a:rPr lang="en-US" b="1" dirty="0" err="1"/>
              <a:t>Deparments</a:t>
            </a:r>
            <a:r>
              <a:rPr lang="en-US" b="1" dirty="0"/>
              <a:t> don’t allow </a:t>
            </a:r>
            <a:r>
              <a:rPr lang="en-US" b="1" dirty="0" err="1"/>
              <a:t>youtube</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ym typeface="Wingdings" panose="05000000000000000000" pitchFamily="2" charset="2"/>
              </a:rPr>
              <a:t>Instead, we share the screen (audio &amp; video) directly from </a:t>
            </a:r>
            <a:r>
              <a:rPr lang="en-US" b="1" dirty="0" err="1">
                <a:sym typeface="Wingdings" panose="05000000000000000000" pitchFamily="2" charset="2"/>
              </a:rPr>
              <a:t>youtube</a:t>
            </a:r>
            <a:r>
              <a:rPr lang="en-US" b="1" dirty="0">
                <a:sym typeface="Wingdings" panose="05000000000000000000" pitchFamily="2" charset="2"/>
              </a:rPr>
              <a:t> using a web browser.))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sym typeface="Wingdings" panose="05000000000000000000" pitchFamily="2" charset="2"/>
            </a:endParaRPr>
          </a:p>
          <a:p>
            <a:r>
              <a:rPr lang="en-US" b="0" dirty="0">
                <a:sym typeface="Wingdings" panose="05000000000000000000" pitchFamily="2" charset="2"/>
              </a:rPr>
              <a:t>Video link: </a:t>
            </a:r>
            <a:r>
              <a:rPr lang="en-US" dirty="0"/>
              <a:t>https://www.youtube.com/watch?v=bUMFZM5WBrI</a:t>
            </a:r>
          </a:p>
        </p:txBody>
      </p:sp>
      <p:sp>
        <p:nvSpPr>
          <p:cNvPr id="4" name="Slide Number Placeholder 3"/>
          <p:cNvSpPr>
            <a:spLocks noGrp="1"/>
          </p:cNvSpPr>
          <p:nvPr>
            <p:ph type="sldNum" sz="quarter" idx="5"/>
          </p:nvPr>
        </p:nvSpPr>
        <p:spPr/>
        <p:txBody>
          <a:bodyPr/>
          <a:lstStyle/>
          <a:p>
            <a:fld id="{C6C9EB95-B0B3-48AB-917D-E5E386E0913A}" type="slidenum">
              <a:rPr lang="en-US" smtClean="0"/>
              <a:pPr/>
              <a:t>18</a:t>
            </a:fld>
            <a:endParaRPr lang="en-US"/>
          </a:p>
        </p:txBody>
      </p:sp>
    </p:spTree>
    <p:extLst>
      <p:ext uri="{BB962C8B-B14F-4D97-AF65-F5344CB8AC3E}">
        <p14:creationId xmlns:p14="http://schemas.microsoft.com/office/powerpoint/2010/main" val="32974935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Casey-Marie: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((We don’t use “insert video” as some </a:t>
            </a:r>
            <a:r>
              <a:rPr lang="en-US" b="1" dirty="0" err="1"/>
              <a:t>Deparments</a:t>
            </a:r>
            <a:r>
              <a:rPr lang="en-US" b="1" dirty="0"/>
              <a:t> don’t allow </a:t>
            </a:r>
            <a:r>
              <a:rPr lang="en-US" b="1" dirty="0" err="1"/>
              <a:t>youtube</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ym typeface="Wingdings" panose="05000000000000000000" pitchFamily="2" charset="2"/>
              </a:rPr>
              <a:t>Instead, we share the screen (audio &amp; video) directly from </a:t>
            </a:r>
            <a:r>
              <a:rPr lang="en-US" b="1" dirty="0" err="1">
                <a:sym typeface="Wingdings" panose="05000000000000000000" pitchFamily="2" charset="2"/>
              </a:rPr>
              <a:t>youtube</a:t>
            </a:r>
            <a:r>
              <a:rPr lang="en-US" b="1" dirty="0">
                <a:sym typeface="Wingdings" panose="05000000000000000000" pitchFamily="2" charset="2"/>
              </a:rPr>
              <a:t> using a web browser.))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ym typeface="Wingdings" panose="05000000000000000000" pitchFamily="2" charset="2"/>
              </a:rPr>
              <a:t>Video link: </a:t>
            </a:r>
            <a:r>
              <a:rPr lang="en-US" dirty="0"/>
              <a:t>https://www.youtube.com/watch?v=xaqdK6JPpcg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C6C9EB95-B0B3-48AB-917D-E5E386E0913A}" type="slidenum">
              <a:rPr lang="en-US" smtClean="0"/>
              <a:pPr/>
              <a:t>19</a:t>
            </a:fld>
            <a:endParaRPr lang="en-US"/>
          </a:p>
        </p:txBody>
      </p:sp>
    </p:spTree>
    <p:extLst>
      <p:ext uri="{BB962C8B-B14F-4D97-AF65-F5344CB8AC3E}">
        <p14:creationId xmlns:p14="http://schemas.microsoft.com/office/powerpoint/2010/main" val="42565427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pPr defTabSz="912937">
              <a:defRPr/>
            </a:pPr>
            <a:r>
              <a:rPr lang="fr-CA" dirty="0"/>
              <a:t>Alison:</a:t>
            </a:r>
          </a:p>
          <a:p>
            <a:pPr defTabSz="912937">
              <a:defRPr/>
            </a:pPr>
            <a:endParaRPr lang="fr-CA" dirty="0"/>
          </a:p>
          <a:p>
            <a:r>
              <a:rPr lang="fr-CA" dirty="0" err="1"/>
              <a:t>Prepping</a:t>
            </a:r>
            <a:r>
              <a:rPr lang="fr-CA" dirty="0"/>
              <a:t>: (</a:t>
            </a:r>
            <a:r>
              <a:rPr lang="fr-CA" dirty="0" err="1"/>
              <a:t>Friendly</a:t>
            </a:r>
            <a:r>
              <a:rPr lang="fr-CA" dirty="0"/>
              <a:t> </a:t>
            </a:r>
            <a:r>
              <a:rPr lang="fr-CA" dirty="0" err="1"/>
              <a:t>reminder</a:t>
            </a:r>
            <a:r>
              <a:rPr lang="fr-CA" dirty="0"/>
              <a:t>: </a:t>
            </a:r>
            <a:r>
              <a:rPr lang="fr-CA" dirty="0" err="1"/>
              <a:t>prep</a:t>
            </a:r>
            <a:r>
              <a:rPr lang="fr-CA" dirty="0"/>
              <a:t> for sharing audio &amp; </a:t>
            </a:r>
            <a:r>
              <a:rPr lang="fr-CA" dirty="0" err="1"/>
              <a:t>video</a:t>
            </a:r>
            <a:r>
              <a:rPr lang="fr-CA" dirty="0"/>
              <a:t>,</a:t>
            </a:r>
            <a:r>
              <a:rPr lang="fr-CA" baseline="0" dirty="0"/>
              <a:t> </a:t>
            </a:r>
            <a:r>
              <a:rPr lang="fr-CA" baseline="0" dirty="0" err="1"/>
              <a:t>including</a:t>
            </a:r>
            <a:r>
              <a:rPr lang="fr-CA" baseline="0" dirty="0"/>
              <a:t> French CC and 100% font size)</a:t>
            </a:r>
            <a:endParaRPr lang="fr-CA"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u="none" dirty="0" err="1"/>
              <a:t>Slido</a:t>
            </a:r>
            <a:r>
              <a:rPr lang="en-US" sz="1200" u="none" dirty="0"/>
              <a:t>: </a:t>
            </a:r>
            <a:r>
              <a:rPr lang="en-CA" sz="1200" dirty="0">
                <a:hlinkClick r:id="rId3"/>
              </a:rPr>
              <a:t>https://app.sli.do/event/57kcbwnsgjewqnEKVdfCh3</a:t>
            </a:r>
            <a:r>
              <a:rPr lang="en-CA" sz="1200"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t>Chaotic movement </a:t>
            </a:r>
            <a:r>
              <a:rPr lang="en-CA" dirty="0">
                <a:hlinkClick r:id="rId4"/>
              </a:rPr>
              <a:t>https://youtube.com/shorts/fK1VmX9mzRw?si=ZJ4uHGDgE69g5ubl</a:t>
            </a:r>
            <a:endParaRPr lang="en-CA"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u="none" dirty="0" err="1"/>
              <a:t>Cynefin</a:t>
            </a:r>
            <a:r>
              <a:rPr lang="en-US" sz="1200" u="none" dirty="0"/>
              <a:t> </a:t>
            </a:r>
            <a:r>
              <a:rPr lang="en-US" sz="1200" dirty="0">
                <a:effectLst/>
                <a:latin typeface="Calibri" panose="020F0502020204030204" pitchFamily="34" charset="0"/>
                <a:ea typeface="Calibri" panose="020F0502020204030204" pitchFamily="34" charset="0"/>
                <a:cs typeface="Times New Roman" panose="02020603050405020304" pitchFamily="18" charset="0"/>
              </a:rPr>
              <a:t>model intro (4 mins) - </a:t>
            </a:r>
            <a:r>
              <a:rPr lang="en-US" sz="1200" dirty="0">
                <a:effectLst/>
                <a:latin typeface="Calibri" panose="020F0502020204030204" pitchFamily="34" charset="0"/>
                <a:ea typeface="Calibri" panose="020F0502020204030204" pitchFamily="34" charset="0"/>
                <a:cs typeface="Times New Roman" panose="02020603050405020304" pitchFamily="18" charset="0"/>
                <a:hlinkClick r:id="rId5"/>
              </a:rPr>
              <a:t>https://www.youtube.com/watch?v=epXqgrm2hs4</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628650" marR="0" lvl="1" indent="-171450">
              <a:spcBef>
                <a:spcPts val="0"/>
              </a:spcBef>
              <a:spcAft>
                <a:spcPts val="0"/>
              </a:spcAft>
              <a:buFont typeface="Arial" panose="020B0604020202020204" pitchFamily="34" charset="0"/>
              <a:buChar char="•"/>
            </a:pPr>
            <a:r>
              <a:rPr lang="en-CA" sz="1200" dirty="0">
                <a:latin typeface="Calibri" panose="020F0502020204030204" pitchFamily="34" charset="0"/>
                <a:ea typeface="Calibri" panose="020F0502020204030204" pitchFamily="34" charset="0"/>
                <a:cs typeface="Times New Roman" panose="02020603050405020304" pitchFamily="18" charset="0"/>
              </a:rPr>
              <a:t>Complexity toolbox 1: How do you get your message across in a complex, changing world?</a:t>
            </a:r>
            <a:r>
              <a:rPr lang="en-US" sz="1200" dirty="0">
                <a:latin typeface="Calibri" panose="020F0502020204030204" pitchFamily="34" charset="0"/>
                <a:ea typeface="Calibri" panose="020F0502020204030204" pitchFamily="34" charset="0"/>
                <a:cs typeface="Times New Roman" panose="02020603050405020304" pitchFamily="18" charset="0"/>
              </a:rPr>
              <a:t> (3 mins) - </a:t>
            </a:r>
            <a:r>
              <a:rPr lang="en-US" sz="1200" dirty="0">
                <a:latin typeface="Calibri" panose="020F0502020204030204" pitchFamily="34" charset="0"/>
                <a:ea typeface="Calibri" panose="020F0502020204030204" pitchFamily="34" charset="0"/>
                <a:cs typeface="Times New Roman" panose="02020603050405020304" pitchFamily="18" charset="0"/>
                <a:hlinkClick r:id="rId6"/>
              </a:rPr>
              <a:t>https://www.youtube.com/watch?v=llGDvQE1gl0</a:t>
            </a:r>
            <a:r>
              <a:rPr lang="en-US" sz="1200" dirty="0">
                <a:latin typeface="Calibri" panose="020F0502020204030204" pitchFamily="34" charset="0"/>
                <a:ea typeface="Calibri" panose="020F0502020204030204" pitchFamily="34" charset="0"/>
                <a:cs typeface="Times New Roman" panose="02020603050405020304" pitchFamily="18" charset="0"/>
              </a:rPr>
              <a:t> </a:t>
            </a:r>
          </a:p>
          <a:p>
            <a:pPr marL="628650" marR="0" lvl="1" indent="-171450">
              <a:spcBef>
                <a:spcPts val="0"/>
              </a:spcBef>
              <a:spcAft>
                <a:spcPts val="0"/>
              </a:spcAft>
              <a:buFont typeface="Arial" panose="020B0604020202020204" pitchFamily="34" charset="0"/>
              <a:buChar char="•"/>
            </a:pPr>
            <a:r>
              <a:rPr lang="en-CA" sz="1200" dirty="0">
                <a:effectLst/>
                <a:latin typeface="Calibri" panose="020F0502020204030204" pitchFamily="34" charset="0"/>
                <a:ea typeface="Calibri" panose="020F0502020204030204" pitchFamily="34" charset="0"/>
                <a:cs typeface="Times New Roman" panose="02020603050405020304" pitchFamily="18" charset="0"/>
              </a:rPr>
              <a:t>Complexity toolbox 2: Complexity Check-In (3.5 mins) - </a:t>
            </a:r>
            <a:r>
              <a:rPr lang="en-CA" sz="1200" dirty="0">
                <a:effectLst/>
                <a:latin typeface="Calibri" panose="020F0502020204030204" pitchFamily="34" charset="0"/>
                <a:ea typeface="Calibri" panose="020F0502020204030204" pitchFamily="34" charset="0"/>
                <a:cs typeface="Times New Roman" panose="02020603050405020304" pitchFamily="18" charset="0"/>
                <a:hlinkClick r:id="rId7"/>
              </a:rPr>
              <a:t>https://www.youtube.com/watch?v=D4MSzpqAKls</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marL="628650" marR="0" lvl="1" indent="-171450">
              <a:spcBef>
                <a:spcPts val="0"/>
              </a:spcBef>
              <a:spcAft>
                <a:spcPts val="0"/>
              </a:spcAft>
              <a:buFont typeface="Arial" panose="020B0604020202020204" pitchFamily="34" charset="0"/>
              <a:buChar char="•"/>
            </a:pPr>
            <a:r>
              <a:rPr lang="en-CA" sz="1200" dirty="0">
                <a:effectLst/>
                <a:latin typeface="Calibri" panose="020F0502020204030204" pitchFamily="34" charset="0"/>
                <a:ea typeface="Calibri" panose="020F0502020204030204" pitchFamily="34" charset="0"/>
                <a:cs typeface="Times New Roman" panose="02020603050405020304" pitchFamily="18" charset="0"/>
              </a:rPr>
              <a:t>Complexity toolbox 3: Safe to fail experiments (3 mins)- </a:t>
            </a:r>
            <a:r>
              <a:rPr lang="en-CA" sz="1200" dirty="0">
                <a:effectLst/>
                <a:latin typeface="Calibri" panose="020F0502020204030204" pitchFamily="34" charset="0"/>
                <a:ea typeface="Calibri" panose="020F0502020204030204" pitchFamily="34" charset="0"/>
                <a:cs typeface="Times New Roman" panose="02020603050405020304" pitchFamily="18" charset="0"/>
                <a:hlinkClick r:id="rId8"/>
              </a:rPr>
              <a:t>https://www.youtube.com/watch?v=i_h2WJ1qNRA</a:t>
            </a:r>
            <a:endParaRPr lang="en-US" sz="1200" u="none"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t>Cognitive Reframing, Short </a:t>
            </a:r>
            <a:r>
              <a:rPr lang="en-US" dirty="0">
                <a:hlinkClick r:id="rId9"/>
              </a:rPr>
              <a:t>#dog #puppy #funny #bordoodle #prettydogs #doglovers #charliedog – YouTube</a:t>
            </a:r>
            <a:r>
              <a:rPr lang="en-US" dirty="0"/>
              <a:t> - </a:t>
            </a:r>
            <a:r>
              <a:rPr lang="en-CA" dirty="0"/>
              <a:t>https://www.youtube.com/shorts/UtMY7S5XbSg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u="none" dirty="0"/>
              <a:t>SCARF Model (3.5 mins) - </a:t>
            </a:r>
            <a:r>
              <a:rPr lang="en-CA" dirty="0">
                <a:hlinkClick r:id="rId10"/>
              </a:rPr>
              <a:t>https://www.youtube.com/watch?v=hNAcCc1oWR4</a:t>
            </a:r>
            <a:r>
              <a:rPr lang="en-CA"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baseline="0" dirty="0"/>
              <a:t>How to </a:t>
            </a:r>
            <a:r>
              <a:rPr lang="fr-FR" baseline="0" dirty="0" err="1"/>
              <a:t>find</a:t>
            </a:r>
            <a:r>
              <a:rPr lang="fr-FR" baseline="0" dirty="0"/>
              <a:t> the </a:t>
            </a:r>
            <a:r>
              <a:rPr lang="fr-FR" baseline="0" dirty="0" err="1"/>
              <a:t>perfect</a:t>
            </a:r>
            <a:r>
              <a:rPr lang="fr-FR" baseline="0" dirty="0"/>
              <a:t> </a:t>
            </a:r>
            <a:r>
              <a:rPr lang="fr-FR" baseline="0" dirty="0" err="1"/>
              <a:t>relationship</a:t>
            </a:r>
            <a:r>
              <a:rPr lang="fr-FR" baseline="0" dirty="0"/>
              <a:t> (4 mins) - </a:t>
            </a:r>
            <a:r>
              <a:rPr lang="fr-FR" dirty="0"/>
              <a:t>https://www.youtube.com/watch?v=bUMFZM5WBrI</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u="none" dirty="0">
                <a:hlinkClick r:id="rId11"/>
              </a:rPr>
              <a:t>They had us in the first half not </a:t>
            </a:r>
            <a:r>
              <a:rPr lang="en-CA" u="none" dirty="0" err="1">
                <a:hlinkClick r:id="rId11"/>
              </a:rPr>
              <a:t>gonna</a:t>
            </a:r>
            <a:r>
              <a:rPr lang="en-CA" u="none" dirty="0">
                <a:hlinkClick r:id="rId11"/>
              </a:rPr>
              <a:t> lie</a:t>
            </a:r>
            <a:r>
              <a:rPr lang="en-CA" u="none" dirty="0"/>
              <a:t> </a:t>
            </a:r>
            <a:r>
              <a:rPr lang="fr-FR" dirty="0"/>
              <a:t>(1.2 mins) - </a:t>
            </a:r>
            <a:r>
              <a:rPr lang="en-US" sz="1200" dirty="0">
                <a:hlinkClick r:id="rId11"/>
              </a:rPr>
              <a:t>https://www.youtube.com/watch?v=xaqdK6JPpcg</a:t>
            </a:r>
            <a:r>
              <a:rPr lang="en-US" sz="1200" dirty="0"/>
              <a:t> </a:t>
            </a:r>
            <a:endParaRPr lang="en-CA" sz="1200" u="sng" dirty="0">
              <a:solidFill>
                <a:srgbClr val="0000FF"/>
              </a:solidFill>
              <a:ea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u="none"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CA"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CA"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u="none"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dirty="0"/>
          </a:p>
          <a:p>
            <a:endParaRPr lang="en-CA"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10"/>
          </p:nvPr>
        </p:nvSpPr>
        <p:spPr/>
        <p:txBody>
          <a:bodyPr/>
          <a:lstStyle/>
          <a:p>
            <a:fld id="{C6C9EB95-B0B3-48AB-917D-E5E386E0913A}" type="slidenum">
              <a:rPr lang="en-US" smtClean="0"/>
              <a:pPr/>
              <a:t>2</a:t>
            </a:fld>
            <a:endParaRPr lang="en-US"/>
          </a:p>
        </p:txBody>
      </p:sp>
    </p:spTree>
    <p:extLst>
      <p:ext uri="{BB962C8B-B14F-4D97-AF65-F5344CB8AC3E}">
        <p14:creationId xmlns:p14="http://schemas.microsoft.com/office/powerpoint/2010/main" val="17217918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CA" dirty="0"/>
              <a:t>Casey-Marie:</a:t>
            </a:r>
          </a:p>
          <a:p>
            <a:endParaRPr lang="en-CA" dirty="0"/>
          </a:p>
          <a:p>
            <a:r>
              <a:rPr lang="fr-CA" dirty="0" err="1"/>
              <a:t>Now</a:t>
            </a:r>
            <a:r>
              <a:rPr lang="fr-CA" dirty="0"/>
              <a:t>, </a:t>
            </a:r>
            <a:r>
              <a:rPr lang="fr-CA" dirty="0" err="1"/>
              <a:t>before</a:t>
            </a:r>
            <a:r>
              <a:rPr lang="fr-CA" dirty="0"/>
              <a:t> </a:t>
            </a:r>
            <a:r>
              <a:rPr lang="fr-CA" dirty="0" err="1"/>
              <a:t>going</a:t>
            </a:r>
            <a:r>
              <a:rPr lang="fr-CA" dirty="0"/>
              <a:t> </a:t>
            </a:r>
            <a:r>
              <a:rPr lang="fr-CA" dirty="0" err="1"/>
              <a:t>into</a:t>
            </a:r>
            <a:r>
              <a:rPr lang="fr-CA" dirty="0"/>
              <a:t> </a:t>
            </a:r>
            <a:r>
              <a:rPr lang="fr-CA" dirty="0" err="1"/>
              <a:t>small</a:t>
            </a:r>
            <a:r>
              <a:rPr lang="fr-CA" dirty="0"/>
              <a:t> groups debrief, </a:t>
            </a:r>
            <a:r>
              <a:rPr lang="fr-CA" dirty="0" err="1"/>
              <a:t>let’s</a:t>
            </a:r>
            <a:r>
              <a:rPr lang="fr-CA" dirty="0"/>
              <a:t> do a </a:t>
            </a:r>
            <a:r>
              <a:rPr lang="fr-CA" dirty="0" err="1"/>
              <a:t>plenary</a:t>
            </a:r>
            <a:r>
              <a:rPr lang="fr-CA" dirty="0"/>
              <a:t> debrief, </a:t>
            </a:r>
            <a:r>
              <a:rPr lang="fr-CA" dirty="0" err="1"/>
              <a:t>let’s</a:t>
            </a:r>
            <a:r>
              <a:rPr lang="fr-CA" dirty="0"/>
              <a:t> open the microphone</a:t>
            </a:r>
            <a:r>
              <a:rPr lang="fr-CA" baseline="0" dirty="0"/>
              <a:t> for a few of </a:t>
            </a:r>
            <a:r>
              <a:rPr lang="fr-CA" baseline="0" dirty="0" err="1"/>
              <a:t>you</a:t>
            </a:r>
            <a:r>
              <a:rPr lang="fr-CA" baseline="0" dirty="0"/>
              <a:t> </a:t>
            </a:r>
            <a:r>
              <a:rPr lang="fr-CA" baseline="0" dirty="0" err="1"/>
              <a:t>who</a:t>
            </a:r>
            <a:r>
              <a:rPr lang="fr-CA" baseline="0" dirty="0"/>
              <a:t> </a:t>
            </a:r>
            <a:r>
              <a:rPr lang="fr-CA" baseline="0" dirty="0" err="1"/>
              <a:t>would</a:t>
            </a:r>
            <a:r>
              <a:rPr lang="fr-CA" baseline="0" dirty="0"/>
              <a:t> like to </a:t>
            </a:r>
            <a:r>
              <a:rPr lang="fr-CA" baseline="0" dirty="0" err="1"/>
              <a:t>share</a:t>
            </a:r>
            <a:r>
              <a:rPr lang="fr-CA" baseline="0" dirty="0"/>
              <a:t> </a:t>
            </a:r>
            <a:r>
              <a:rPr lang="fr-CA" baseline="0" dirty="0" err="1"/>
              <a:t>your</a:t>
            </a:r>
            <a:r>
              <a:rPr lang="fr-CA" baseline="0" dirty="0"/>
              <a:t> </a:t>
            </a:r>
            <a:r>
              <a:rPr lang="fr-CA" baseline="0" dirty="0" err="1"/>
              <a:t>reflections</a:t>
            </a:r>
            <a:r>
              <a:rPr lang="fr-CA" baseline="0" dirty="0"/>
              <a:t> about </a:t>
            </a:r>
            <a:r>
              <a:rPr lang="fr-CA" baseline="0" dirty="0" err="1"/>
              <a:t>today’s</a:t>
            </a:r>
            <a:r>
              <a:rPr lang="fr-CA" baseline="0" dirty="0"/>
              <a:t> </a:t>
            </a:r>
            <a:r>
              <a:rPr lang="fr-CA" baseline="0" dirty="0" err="1"/>
              <a:t>exercises</a:t>
            </a:r>
            <a:r>
              <a:rPr lang="fr-CA" baseline="0" dirty="0"/>
              <a:t> in </a:t>
            </a:r>
            <a:r>
              <a:rPr lang="fr-CA" baseline="0" dirty="0" err="1"/>
              <a:t>plenary</a:t>
            </a:r>
            <a:endParaRPr lang="fr-CA" baseline="0" dirty="0"/>
          </a:p>
          <a:p>
            <a:pPr marL="171450" indent="-171450">
              <a:buFont typeface="Arial" panose="020B0604020202020204" pitchFamily="34" charset="0"/>
              <a:buChar char="•"/>
            </a:pPr>
            <a:r>
              <a:rPr lang="fr-CA" baseline="0" dirty="0" err="1"/>
              <a:t>Give</a:t>
            </a:r>
            <a:r>
              <a:rPr lang="fr-CA" baseline="0" dirty="0"/>
              <a:t> the </a:t>
            </a:r>
            <a:r>
              <a:rPr lang="fr-CA" baseline="0" dirty="0" err="1"/>
              <a:t>voice</a:t>
            </a:r>
            <a:r>
              <a:rPr lang="fr-CA" baseline="0" dirty="0"/>
              <a:t> to 2-4</a:t>
            </a:r>
          </a:p>
          <a:p>
            <a:pPr marL="171450" indent="-171450">
              <a:buFont typeface="Arial" panose="020B0604020202020204" pitchFamily="34" charset="0"/>
              <a:buChar char="•"/>
            </a:pPr>
            <a:endParaRPr lang="fr-CA" baseline="0" dirty="0"/>
          </a:p>
          <a:p>
            <a:pPr marL="0" indent="0">
              <a:buFont typeface="Arial" panose="020B0604020202020204" pitchFamily="34" charset="0"/>
              <a:buNone/>
            </a:pPr>
            <a:r>
              <a:rPr lang="fr-CA" baseline="0" dirty="0"/>
              <a:t>((</a:t>
            </a:r>
            <a:r>
              <a:rPr lang="fr-CA" baseline="0" dirty="0" err="1"/>
              <a:t>Then</a:t>
            </a:r>
            <a:r>
              <a:rPr lang="fr-CA" baseline="0" dirty="0"/>
              <a:t> </a:t>
            </a:r>
            <a:r>
              <a:rPr lang="fr-CA" baseline="0" dirty="0" err="1"/>
              <a:t>create</a:t>
            </a:r>
            <a:r>
              <a:rPr lang="fr-CA" baseline="0" dirty="0"/>
              <a:t> </a:t>
            </a:r>
            <a:r>
              <a:rPr lang="fr-CA" baseline="0" dirty="0" err="1"/>
              <a:t>breakout</a:t>
            </a:r>
            <a:r>
              <a:rPr lang="fr-CA" baseline="0" dirty="0"/>
              <a:t> </a:t>
            </a:r>
            <a:r>
              <a:rPr lang="fr-CA" baseline="0" dirty="0" err="1"/>
              <a:t>rooms</a:t>
            </a:r>
            <a:r>
              <a:rPr lang="fr-CA" baseline="0" dirty="0"/>
              <a:t> of 4 or 5 participants))</a:t>
            </a:r>
            <a:endParaRPr lang="fr-CA" dirty="0"/>
          </a:p>
          <a:p>
            <a:endParaRPr lang="fr-CA" dirty="0"/>
          </a:p>
          <a:p>
            <a:r>
              <a:rPr lang="fr-CA" dirty="0" err="1"/>
              <a:t>Now</a:t>
            </a:r>
            <a:r>
              <a:rPr lang="fr-CA" dirty="0"/>
              <a:t> </a:t>
            </a:r>
            <a:r>
              <a:rPr lang="fr-CA" dirty="0" err="1"/>
              <a:t>we’ll</a:t>
            </a:r>
            <a:r>
              <a:rPr lang="fr-CA" dirty="0"/>
              <a:t> do debrief in </a:t>
            </a:r>
            <a:r>
              <a:rPr lang="fr-CA" dirty="0" err="1"/>
              <a:t>small</a:t>
            </a:r>
            <a:r>
              <a:rPr lang="fr-CA" dirty="0"/>
              <a:t> </a:t>
            </a:r>
            <a:r>
              <a:rPr lang="fr-CA" dirty="0" err="1"/>
              <a:t>rooms</a:t>
            </a:r>
            <a:r>
              <a:rPr lang="fr-CA" dirty="0"/>
              <a:t>… </a:t>
            </a:r>
            <a:r>
              <a:rPr lang="fr-CA" dirty="0" err="1"/>
              <a:t>you’ll</a:t>
            </a:r>
            <a:r>
              <a:rPr lang="fr-CA" dirty="0"/>
              <a:t> have about xx minutes total, </a:t>
            </a:r>
            <a:r>
              <a:rPr lang="fr-CA" dirty="0" err="1"/>
              <a:t>be</a:t>
            </a:r>
            <a:r>
              <a:rPr lang="fr-CA" dirty="0"/>
              <a:t> </a:t>
            </a:r>
            <a:r>
              <a:rPr lang="fr-CA" dirty="0" err="1"/>
              <a:t>conscious</a:t>
            </a:r>
            <a:r>
              <a:rPr lang="fr-CA" dirty="0"/>
              <a:t> about sharing the time, </a:t>
            </a:r>
            <a:r>
              <a:rPr lang="fr-CA" dirty="0" err="1"/>
              <a:t>we’ll</a:t>
            </a:r>
            <a:r>
              <a:rPr lang="fr-CA" dirty="0"/>
              <a:t> </a:t>
            </a:r>
            <a:r>
              <a:rPr lang="fr-CA" dirty="0" err="1"/>
              <a:t>see</a:t>
            </a:r>
            <a:r>
              <a:rPr lang="fr-CA" dirty="0"/>
              <a:t> </a:t>
            </a:r>
            <a:r>
              <a:rPr lang="fr-CA" dirty="0" err="1"/>
              <a:t>you</a:t>
            </a:r>
            <a:r>
              <a:rPr lang="fr-CA" dirty="0"/>
              <a:t>  </a:t>
            </a:r>
            <a:r>
              <a:rPr lang="fr-CA" dirty="0" err="1"/>
              <a:t>after</a:t>
            </a:r>
            <a:r>
              <a:rPr lang="fr-CA" dirty="0"/>
              <a:t> </a:t>
            </a:r>
            <a:r>
              <a:rPr lang="fr-CA" dirty="0" err="1"/>
              <a:t>that</a:t>
            </a:r>
            <a:r>
              <a:rPr lang="fr-CA" dirty="0"/>
              <a:t> do </a:t>
            </a:r>
            <a:r>
              <a:rPr lang="fr-CA" dirty="0" err="1"/>
              <a:t>review</a:t>
            </a:r>
            <a:r>
              <a:rPr lang="fr-CA" dirty="0"/>
              <a:t> the </a:t>
            </a:r>
            <a:r>
              <a:rPr lang="fr-CA" dirty="0" err="1"/>
              <a:t>homework</a:t>
            </a:r>
            <a:r>
              <a:rPr lang="fr-CA" dirty="0"/>
              <a:t> and </a:t>
            </a:r>
            <a:r>
              <a:rPr lang="fr-CA" dirty="0" err="1"/>
              <a:t>answer</a:t>
            </a:r>
            <a:r>
              <a:rPr lang="fr-CA" dirty="0"/>
              <a:t> </a:t>
            </a:r>
            <a:r>
              <a:rPr lang="fr-CA" dirty="0" err="1"/>
              <a:t>any</a:t>
            </a:r>
            <a:r>
              <a:rPr lang="fr-CA" dirty="0"/>
              <a:t> questions </a:t>
            </a:r>
            <a:r>
              <a:rPr lang="fr-CA" dirty="0" err="1"/>
              <a:t>you</a:t>
            </a:r>
            <a:r>
              <a:rPr lang="fr-CA" dirty="0"/>
              <a:t> </a:t>
            </a:r>
            <a:r>
              <a:rPr lang="fr-CA" dirty="0" err="1"/>
              <a:t>may</a:t>
            </a:r>
            <a:r>
              <a:rPr lang="fr-CA" dirty="0"/>
              <a:t> have.</a:t>
            </a:r>
          </a:p>
          <a:p>
            <a:endParaRPr lang="fr-CA" baseline="0" dirty="0"/>
          </a:p>
          <a:p>
            <a:r>
              <a:rPr lang="fr-CA" baseline="0" dirty="0"/>
              <a:t>For the </a:t>
            </a:r>
            <a:r>
              <a:rPr lang="fr-CA" baseline="0" dirty="0" err="1"/>
              <a:t>small</a:t>
            </a:r>
            <a:r>
              <a:rPr lang="fr-CA" baseline="0" dirty="0"/>
              <a:t> groups, </a:t>
            </a:r>
            <a:r>
              <a:rPr lang="fr-CA" baseline="0" dirty="0" err="1"/>
              <a:t>you</a:t>
            </a:r>
            <a:r>
              <a:rPr lang="fr-CA" baseline="0" dirty="0"/>
              <a:t> </a:t>
            </a:r>
            <a:r>
              <a:rPr lang="fr-CA" baseline="0" dirty="0" err="1"/>
              <a:t>may</a:t>
            </a:r>
            <a:r>
              <a:rPr lang="fr-CA" baseline="0" dirty="0"/>
              <a:t> </a:t>
            </a:r>
            <a:r>
              <a:rPr lang="fr-CA" baseline="0" dirty="0" err="1"/>
              <a:t>want</a:t>
            </a:r>
            <a:r>
              <a:rPr lang="fr-CA" baseline="0" dirty="0"/>
              <a:t> to </a:t>
            </a:r>
            <a:r>
              <a:rPr lang="fr-CA" baseline="0" dirty="0" err="1"/>
              <a:t>shares</a:t>
            </a:r>
            <a:r>
              <a:rPr lang="fr-CA" baseline="0" dirty="0"/>
              <a:t> about: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a:t>Change and Transition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err="1"/>
              <a:t>Cynefin</a:t>
            </a:r>
            <a:r>
              <a:rPr lang="en-CA" sz="1200" dirty="0"/>
              <a:t>, Adaptive Action, VUCA models</a:t>
            </a:r>
          </a:p>
          <a:p>
            <a:pPr marL="171450" indent="-171450">
              <a:buFont typeface="Arial" panose="020B0604020202020204" pitchFamily="34" charset="0"/>
              <a:buChar char="•"/>
            </a:pPr>
            <a:r>
              <a:rPr lang="fr-CA" baseline="0" dirty="0"/>
              <a:t>About the SCARF model, </a:t>
            </a:r>
          </a:p>
          <a:p>
            <a:pPr marL="171450" indent="-171450">
              <a:buFont typeface="Arial" panose="020B0604020202020204" pitchFamily="34" charset="0"/>
              <a:buChar char="•"/>
            </a:pPr>
            <a:r>
              <a:rPr lang="fr-CA" baseline="0" dirty="0"/>
              <a:t>The </a:t>
            </a:r>
            <a:r>
              <a:rPr lang="en-CA" dirty="0"/>
              <a:t>SBN-RR technique</a:t>
            </a:r>
          </a:p>
          <a:p>
            <a:pPr marL="171450" indent="-171450">
              <a:buFont typeface="Arial" panose="020B0604020202020204" pitchFamily="34" charset="0"/>
              <a:buChar char="•"/>
            </a:pPr>
            <a:r>
              <a:rPr lang="fr-CA" baseline="0" dirty="0"/>
              <a:t>Love </a:t>
            </a:r>
            <a:r>
              <a:rPr lang="fr-CA" baseline="0" dirty="0" err="1"/>
              <a:t>yourself</a:t>
            </a:r>
            <a:endParaRPr lang="fr-CA" baseline="0" dirty="0"/>
          </a:p>
          <a:p>
            <a:endParaRPr lang="fr-CA" baseline="0" dirty="0"/>
          </a:p>
          <a:p>
            <a:r>
              <a:rPr lang="fr-CA" baseline="0" dirty="0" err="1"/>
              <a:t>See</a:t>
            </a:r>
            <a:r>
              <a:rPr lang="fr-CA" baseline="0" dirty="0"/>
              <a:t> </a:t>
            </a:r>
            <a:r>
              <a:rPr lang="fr-CA" baseline="0" dirty="0" err="1"/>
              <a:t>you</a:t>
            </a:r>
            <a:r>
              <a:rPr lang="fr-CA" baseline="0" dirty="0"/>
              <a:t> </a:t>
            </a:r>
            <a:r>
              <a:rPr lang="fr-CA" baseline="0" dirty="0" err="1"/>
              <a:t>soon</a:t>
            </a:r>
            <a:endParaRPr lang="fr-CA" baseline="0" dirty="0"/>
          </a:p>
        </p:txBody>
      </p:sp>
      <p:sp>
        <p:nvSpPr>
          <p:cNvPr id="4" name="Slide Number Placeholder 3"/>
          <p:cNvSpPr>
            <a:spLocks noGrp="1"/>
          </p:cNvSpPr>
          <p:nvPr>
            <p:ph type="sldNum" sz="quarter" idx="10"/>
          </p:nvPr>
        </p:nvSpPr>
        <p:spPr/>
        <p:txBody>
          <a:bodyPr/>
          <a:lstStyle/>
          <a:p>
            <a:fld id="{C6C9EB95-B0B3-48AB-917D-E5E386E0913A}" type="slidenum">
              <a:rPr lang="en-US" smtClean="0"/>
              <a:pPr/>
              <a:t>20</a:t>
            </a:fld>
            <a:endParaRPr lang="en-US"/>
          </a:p>
        </p:txBody>
      </p:sp>
    </p:spTree>
    <p:extLst>
      <p:ext uri="{BB962C8B-B14F-4D97-AF65-F5344CB8AC3E}">
        <p14:creationId xmlns:p14="http://schemas.microsoft.com/office/powerpoint/2010/main" val="10814405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fontScale="85000" lnSpcReduction="20000"/>
          </a:bodyPr>
          <a:lstStyle/>
          <a:p>
            <a:r>
              <a:rPr lang="en-CA" dirty="0"/>
              <a:t>Casey-Marie:</a:t>
            </a:r>
          </a:p>
          <a:p>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Be </a:t>
            </a:r>
            <a:r>
              <a:rPr lang="fr-CA" dirty="0" err="1"/>
              <a:t>aware</a:t>
            </a:r>
            <a:r>
              <a:rPr lang="fr-CA" dirty="0"/>
              <a:t>:</a:t>
            </a:r>
            <a:r>
              <a:rPr lang="fr-CA" baseline="0" dirty="0"/>
              <a:t> </a:t>
            </a:r>
            <a:r>
              <a:rPr lang="fr-CA" baseline="0" dirty="0" err="1"/>
              <a:t>next</a:t>
            </a:r>
            <a:r>
              <a:rPr lang="fr-CA" baseline="0" dirty="0"/>
              <a:t> </a:t>
            </a:r>
            <a:r>
              <a:rPr lang="fr-CA" baseline="0" dirty="0" err="1"/>
              <a:t>week</a:t>
            </a:r>
            <a:r>
              <a:rPr lang="fr-CA" baseline="0" dirty="0"/>
              <a:t> </a:t>
            </a:r>
            <a:r>
              <a:rPr lang="fr-CA" baseline="0" dirty="0" err="1"/>
              <a:t>we’ll</a:t>
            </a:r>
            <a:r>
              <a:rPr lang="fr-CA" baseline="0" dirty="0"/>
              <a:t> do a </a:t>
            </a:r>
            <a:r>
              <a:rPr lang="fr-CA" baseline="0" dirty="0" err="1"/>
              <a:t>Mindful</a:t>
            </a:r>
            <a:r>
              <a:rPr lang="fr-CA" baseline="0" dirty="0"/>
              <a:t> </a:t>
            </a:r>
            <a:r>
              <a:rPr lang="fr-CA" baseline="0" dirty="0" err="1"/>
              <a:t>Eating</a:t>
            </a:r>
            <a:r>
              <a:rPr lang="fr-CA" baseline="0" dirty="0"/>
              <a:t> </a:t>
            </a:r>
            <a:r>
              <a:rPr lang="fr-CA" baseline="0" dirty="0" err="1"/>
              <a:t>exercise</a:t>
            </a:r>
            <a:r>
              <a:rPr lang="fr-CA" baseline="0" dirty="0"/>
              <a:t>, </a:t>
            </a:r>
            <a:r>
              <a:rPr lang="fr-CA" baseline="0" dirty="0" err="1"/>
              <a:t>you’ll</a:t>
            </a:r>
            <a:r>
              <a:rPr lang="fr-CA" baseline="0" dirty="0"/>
              <a:t> </a:t>
            </a:r>
            <a:r>
              <a:rPr lang="fr-CA" baseline="0" dirty="0" err="1"/>
              <a:t>need</a:t>
            </a:r>
            <a:r>
              <a:rPr lang="fr-CA" baseline="0" dirty="0"/>
              <a:t> a </a:t>
            </a:r>
            <a:r>
              <a:rPr lang="fr-CA" baseline="0" dirty="0" err="1"/>
              <a:t>small</a:t>
            </a:r>
            <a:r>
              <a:rPr lang="fr-CA" baseline="0" dirty="0"/>
              <a:t> fruit or a </a:t>
            </a:r>
            <a:r>
              <a:rPr lang="fr-CA" baseline="0" dirty="0" err="1"/>
              <a:t>veggie</a:t>
            </a:r>
            <a:r>
              <a:rPr lang="fr-CA" baseline="0" dirty="0"/>
              <a:t> for </a:t>
            </a:r>
            <a:r>
              <a:rPr lang="fr-CA" baseline="0" dirty="0" err="1"/>
              <a:t>this</a:t>
            </a:r>
            <a:r>
              <a:rPr lang="fr-CA" baseline="0" dirty="0"/>
              <a:t>, </a:t>
            </a:r>
            <a:r>
              <a:rPr lang="fr-CA" baseline="0" dirty="0" err="1"/>
              <a:t>something</a:t>
            </a:r>
            <a:r>
              <a:rPr lang="fr-CA" baseline="0" dirty="0"/>
              <a:t> like a </a:t>
            </a:r>
            <a:r>
              <a:rPr lang="fr-CA" baseline="0" dirty="0" err="1"/>
              <a:t>grape</a:t>
            </a:r>
            <a:r>
              <a:rPr lang="fr-CA" baseline="0" dirty="0"/>
              <a:t>, </a:t>
            </a:r>
            <a:r>
              <a:rPr lang="fr-CA" baseline="0" dirty="0" err="1"/>
              <a:t>blueberry</a:t>
            </a:r>
            <a:r>
              <a:rPr lang="fr-CA" baseline="0" dirty="0"/>
              <a:t> or a slice of an orange or mandarin, a </a:t>
            </a:r>
            <a:r>
              <a:rPr lang="fr-CA" baseline="0" dirty="0" err="1"/>
              <a:t>piece</a:t>
            </a:r>
            <a:r>
              <a:rPr lang="fr-CA" baseline="0" dirty="0"/>
              <a:t> of a </a:t>
            </a:r>
            <a:r>
              <a:rPr lang="fr-CA" baseline="0" dirty="0" err="1"/>
              <a:t>carrot</a:t>
            </a:r>
            <a:r>
              <a:rPr lang="fr-CA" baseline="0" dirty="0"/>
              <a:t>, </a:t>
            </a:r>
            <a:r>
              <a:rPr lang="fr-CA" baseline="0" dirty="0" err="1"/>
              <a:t>cucumber</a:t>
            </a:r>
            <a:r>
              <a:rPr lang="fr-CA" baseline="0" dirty="0"/>
              <a:t> or </a:t>
            </a:r>
            <a:r>
              <a:rPr lang="fr-CA" baseline="0" dirty="0" err="1"/>
              <a:t>any</a:t>
            </a:r>
            <a:r>
              <a:rPr lang="fr-CA" baseline="0" dirty="0"/>
              <a:t> </a:t>
            </a:r>
            <a:r>
              <a:rPr lang="fr-CA" baseline="0" dirty="0" err="1"/>
              <a:t>veggie</a:t>
            </a:r>
            <a:endParaRPr lang="en-CA" dirty="0"/>
          </a:p>
          <a:p>
            <a:endParaRPr lang="en-US" dirty="0"/>
          </a:p>
          <a:p>
            <a:r>
              <a:rPr lang="en-US" dirty="0"/>
              <a:t>Homework:</a:t>
            </a:r>
          </a:p>
          <a:p>
            <a:pPr marL="342900" indent="-342900">
              <a:spcBef>
                <a:spcPts val="0"/>
              </a:spcBef>
              <a:buFont typeface="Arial" panose="020B0604020202020204" pitchFamily="34" charset="0"/>
              <a:buChar char="•"/>
            </a:pPr>
            <a:r>
              <a:rPr lang="en-CA" sz="2400" dirty="0"/>
              <a:t>Connecting – Buddy System</a:t>
            </a:r>
            <a:endParaRPr lang="en-CA" sz="2000" dirty="0"/>
          </a:p>
          <a:p>
            <a:pPr marL="342900" indent="-342900">
              <a:spcBef>
                <a:spcPts val="0"/>
              </a:spcBef>
              <a:buFont typeface="Arial" panose="020B0604020202020204" pitchFamily="34" charset="0"/>
              <a:buChar char="•"/>
            </a:pPr>
            <a:r>
              <a:rPr lang="en-CA" sz="2400" dirty="0"/>
              <a:t>Gratitude Journaling – daily</a:t>
            </a:r>
          </a:p>
          <a:p>
            <a:pPr marL="342900" indent="-342900">
              <a:spcBef>
                <a:spcPts val="0"/>
              </a:spcBef>
              <a:buFont typeface="Arial" panose="020B0604020202020204" pitchFamily="34" charset="0"/>
              <a:buChar char="•"/>
            </a:pPr>
            <a:r>
              <a:rPr lang="en-CA" sz="2400" dirty="0"/>
              <a:t>Practice up to 15 mins… chose one - daily</a:t>
            </a:r>
          </a:p>
          <a:p>
            <a:pPr marL="800100" lvl="1" indent="-342900">
              <a:spcBef>
                <a:spcPts val="0"/>
              </a:spcBef>
              <a:buFont typeface="Arial" panose="020B0604020202020204" pitchFamily="34" charset="0"/>
              <a:buChar char="•"/>
            </a:pPr>
            <a:r>
              <a:rPr lang="en-CA" sz="2000" dirty="0">
                <a:solidFill>
                  <a:prstClr val="black"/>
                </a:solidFill>
              </a:rPr>
              <a:t>Body scan or Breathing</a:t>
            </a:r>
            <a:br>
              <a:rPr lang="en-CA" sz="2000" dirty="0">
                <a:solidFill>
                  <a:prstClr val="black"/>
                </a:solidFill>
              </a:rPr>
            </a:br>
            <a:r>
              <a:rPr lang="en-CA" sz="1200" dirty="0">
                <a:solidFill>
                  <a:prstClr val="black"/>
                </a:solidFill>
              </a:rPr>
              <a:t>15 mins – </a:t>
            </a:r>
            <a:r>
              <a:rPr lang="en-CA" sz="1200" dirty="0">
                <a:solidFill>
                  <a:srgbClr val="FF0000"/>
                </a:solidFill>
                <a:hlinkClick r:id="rId3"/>
              </a:rPr>
              <a:t>https://www.rightlifeproject.com/meditate</a:t>
            </a:r>
            <a:r>
              <a:rPr lang="en-CA" sz="1200" dirty="0">
                <a:solidFill>
                  <a:prstClr val="black"/>
                </a:solidFill>
              </a:rPr>
              <a:t> (may need to scroll down)</a:t>
            </a:r>
            <a:br>
              <a:rPr lang="en-CA" sz="1200" dirty="0">
                <a:solidFill>
                  <a:prstClr val="black"/>
                </a:solidFill>
              </a:rPr>
            </a:br>
            <a:r>
              <a:rPr lang="en-CA" sz="1200" dirty="0">
                <a:solidFill>
                  <a:prstClr val="black"/>
                </a:solidFill>
              </a:rPr>
              <a:t>15 mins – </a:t>
            </a:r>
            <a:r>
              <a:rPr lang="en-CA" sz="1200" dirty="0">
                <a:solidFill>
                  <a:srgbClr val="FF0000"/>
                </a:solidFill>
                <a:hlinkClick r:id="rId4"/>
              </a:rPr>
              <a:t>https://soundcloud.com/dharma-gus/15-min-body-scan-augusta-mbsr</a:t>
            </a:r>
            <a:r>
              <a:rPr lang="en-CA" sz="1200" dirty="0">
                <a:solidFill>
                  <a:srgbClr val="FF0000"/>
                </a:solidFill>
              </a:rPr>
              <a:t> </a:t>
            </a:r>
          </a:p>
          <a:p>
            <a:pPr marL="800100" lvl="1" indent="-342900">
              <a:spcBef>
                <a:spcPts val="0"/>
              </a:spcBef>
              <a:buFont typeface="Arial" panose="020B0604020202020204" pitchFamily="34" charset="0"/>
              <a:buChar char="•"/>
            </a:pPr>
            <a:r>
              <a:rPr lang="en-CA" sz="2000" dirty="0"/>
              <a:t>Self-compassion</a:t>
            </a:r>
            <a:br>
              <a:rPr lang="en-CA" sz="2000" dirty="0"/>
            </a:br>
            <a:r>
              <a:rPr lang="en-CA" sz="1200" dirty="0"/>
              <a:t>10 mins – </a:t>
            </a:r>
            <a:r>
              <a:rPr lang="en-CA" sz="1200" dirty="0">
                <a:hlinkClick r:id="rId5"/>
              </a:rPr>
              <a:t>https://soundcloud.com/breathworks-mindfulness/mindfulness-for-women-track-5-self-compassion-meditation</a:t>
            </a:r>
            <a:br>
              <a:rPr lang="en-CA" sz="1200" dirty="0"/>
            </a:br>
            <a:r>
              <a:rPr lang="en-CA" sz="1200" dirty="0"/>
              <a:t>10 mins – </a:t>
            </a:r>
            <a:r>
              <a:rPr lang="en-CA" sz="1200" dirty="0">
                <a:hlinkClick r:id="rId6"/>
              </a:rPr>
              <a:t>https://soundcloud.com/user-640851605/self-compassion-giving-and-receiving-meditation-10-minutes</a:t>
            </a:r>
            <a:r>
              <a:rPr lang="en-CA" sz="1200" dirty="0"/>
              <a:t>   </a:t>
            </a:r>
            <a:br>
              <a:rPr lang="en-CA" sz="1200" dirty="0"/>
            </a:br>
            <a:r>
              <a:rPr lang="en-CA" sz="1200" dirty="0"/>
              <a:t>15 mins – </a:t>
            </a:r>
            <a:r>
              <a:rPr lang="en-CA" sz="1200" dirty="0">
                <a:hlinkClick r:id="rId7"/>
              </a:rPr>
              <a:t>https://soundcloud.com/mindfullivingcoach/self-compassion-meditation</a:t>
            </a:r>
            <a:br>
              <a:rPr lang="en-CA" sz="1200" dirty="0"/>
            </a:br>
            <a:r>
              <a:rPr lang="en-CA" sz="1200" dirty="0"/>
              <a:t>15 mins – </a:t>
            </a:r>
            <a:r>
              <a:rPr lang="en-CA" sz="1200" dirty="0">
                <a:hlinkClick r:id="rId8"/>
              </a:rPr>
              <a:t>https://soundcloud.com/awakeningcompassion/awakening-compassion-class-4</a:t>
            </a:r>
            <a:r>
              <a:rPr lang="en-CA" sz="1200" dirty="0"/>
              <a:t>   </a:t>
            </a:r>
            <a:br>
              <a:rPr lang="en-CA" sz="1200" dirty="0"/>
            </a:br>
            <a:r>
              <a:rPr lang="en-CA" sz="1200" dirty="0"/>
              <a:t>20 mins – </a:t>
            </a:r>
            <a:r>
              <a:rPr lang="en-CA" sz="1200" dirty="0">
                <a:hlinkClick r:id="rId9"/>
              </a:rPr>
              <a:t>http://self-compassion.org/wp-content/uploads/meditations/LKM.self-compassion.MP3 </a:t>
            </a:r>
            <a:endParaRPr lang="en-CA" sz="1200" dirty="0"/>
          </a:p>
          <a:p>
            <a:pPr marL="342900" indent="-342900">
              <a:spcBef>
                <a:spcPts val="0"/>
              </a:spcBef>
              <a:buFont typeface="Arial" panose="020B0604020202020204" pitchFamily="34" charset="0"/>
              <a:buChar char="•"/>
            </a:pPr>
            <a:r>
              <a:rPr lang="en-CA" sz="2400" dirty="0" err="1"/>
              <a:t>Cynefin</a:t>
            </a:r>
            <a:r>
              <a:rPr lang="en-CA" sz="2400" dirty="0"/>
              <a:t>, Adaptive Action, VUCA models</a:t>
            </a:r>
          </a:p>
          <a:p>
            <a:pPr marL="342900" indent="-342900">
              <a:spcBef>
                <a:spcPts val="0"/>
              </a:spcBef>
              <a:buFont typeface="Arial" panose="020B0604020202020204" pitchFamily="34" charset="0"/>
              <a:buChar char="•"/>
            </a:pPr>
            <a:r>
              <a:rPr lang="en-CA" sz="2400" dirty="0"/>
              <a:t>Apply the SCARF Model – as needed </a:t>
            </a:r>
          </a:p>
          <a:p>
            <a:pPr marL="342900" indent="-342900">
              <a:spcBef>
                <a:spcPts val="0"/>
              </a:spcBef>
              <a:buFont typeface="Arial" panose="020B0604020202020204" pitchFamily="34" charset="0"/>
              <a:buChar char="•"/>
            </a:pPr>
            <a:r>
              <a:rPr lang="en-CA" sz="2400" dirty="0"/>
              <a:t>Technique - SBN-RR</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C6C9EB95-B0B3-48AB-917D-E5E386E0913A}" type="slidenum">
              <a:rPr lang="en-US" smtClean="0"/>
              <a:pPr/>
              <a:t>21</a:t>
            </a:fld>
            <a:endParaRPr lang="en-US"/>
          </a:p>
        </p:txBody>
      </p:sp>
    </p:spTree>
    <p:extLst>
      <p:ext uri="{BB962C8B-B14F-4D97-AF65-F5344CB8AC3E}">
        <p14:creationId xmlns:p14="http://schemas.microsoft.com/office/powerpoint/2010/main" val="30808366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CA" dirty="0"/>
              <a:t>Casey-Marie:</a:t>
            </a:r>
          </a:p>
          <a:p>
            <a:endParaRPr lang="en-CA" dirty="0"/>
          </a:p>
          <a:p>
            <a:endParaRPr lang="en-US" dirty="0"/>
          </a:p>
        </p:txBody>
      </p:sp>
      <p:sp>
        <p:nvSpPr>
          <p:cNvPr id="4" name="Slide Number Placeholder 3"/>
          <p:cNvSpPr>
            <a:spLocks noGrp="1"/>
          </p:cNvSpPr>
          <p:nvPr>
            <p:ph type="sldNum" sz="quarter" idx="10"/>
          </p:nvPr>
        </p:nvSpPr>
        <p:spPr/>
        <p:txBody>
          <a:bodyPr/>
          <a:lstStyle/>
          <a:p>
            <a:fld id="{C6C9EB95-B0B3-48AB-917D-E5E386E0913A}" type="slidenum">
              <a:rPr lang="en-US" smtClean="0"/>
              <a:pPr/>
              <a:t>22</a:t>
            </a:fld>
            <a:endParaRPr lang="en-US"/>
          </a:p>
        </p:txBody>
      </p:sp>
    </p:spTree>
    <p:extLst>
      <p:ext uri="{BB962C8B-B14F-4D97-AF65-F5344CB8AC3E}">
        <p14:creationId xmlns:p14="http://schemas.microsoft.com/office/powerpoint/2010/main" val="38639222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fontScale="92500" lnSpcReduction="10000"/>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dirty="0"/>
              <a:t>Casey-Marie</a:t>
            </a:r>
            <a:r>
              <a:rPr lang="en-US" sz="1200" b="0" i="0" dirty="0">
                <a:solidFill>
                  <a:srgbClr val="202124"/>
                </a:solidFill>
                <a:effectLst/>
                <a:latin typeface="Google Sans"/>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dirty="0">
              <a:solidFill>
                <a:srgbClr val="202124"/>
              </a:solidFill>
              <a:effectLst/>
              <a:latin typeface="Google San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dirty="0">
                <a:solidFill>
                  <a:srgbClr val="202124"/>
                </a:solidFill>
                <a:effectLst/>
                <a:latin typeface="Google Sans"/>
              </a:rPr>
              <a:t>(</a:t>
            </a:r>
            <a:r>
              <a:rPr lang="en-US" sz="1200" b="0" i="0" dirty="0" err="1">
                <a:solidFill>
                  <a:srgbClr val="202124"/>
                </a:solidFill>
                <a:effectLst/>
                <a:latin typeface="Google Sans"/>
              </a:rPr>
              <a:t>paraprhase</a:t>
            </a:r>
            <a:r>
              <a:rPr lang="en-US" sz="1200" b="0" i="0" dirty="0">
                <a:solidFill>
                  <a:srgbClr val="202124"/>
                </a:solidFill>
                <a:effectLst/>
                <a:latin typeface="Google Sans"/>
              </a:rPr>
              <a:t> the slide)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dirty="0">
              <a:solidFill>
                <a:srgbClr val="202124"/>
              </a:solidFill>
              <a:effectLst/>
              <a:latin typeface="Google San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dirty="0">
                <a:solidFill>
                  <a:srgbClr val="202124"/>
                </a:solidFill>
                <a:effectLst/>
                <a:latin typeface="Google Sans"/>
              </a:rPr>
              <a:t>Resources:</a:t>
            </a:r>
            <a:endParaRPr lang="en-US" sz="1200" dirty="0">
              <a:hlinkClick r:id="rId3"/>
            </a:endParaRPr>
          </a:p>
          <a:p>
            <a:r>
              <a:rPr lang="en-CA" sz="1200" dirty="0">
                <a:hlinkClick r:id="rId4"/>
              </a:rPr>
              <a:t>Cognitive Restructuring in CBT: Steps, Techniques, &amp; Examples (sandstonecare.com)</a:t>
            </a:r>
            <a:r>
              <a:rPr lang="en-US" sz="1200" b="0" i="0" dirty="0">
                <a:solidFill>
                  <a:srgbClr val="202124"/>
                </a:solidFill>
                <a:effectLst/>
                <a:latin typeface="Google Sans"/>
              </a:rPr>
              <a:t> - https://www.sandstonecare.com/blog/cognitive-restructuring-cbt </a:t>
            </a:r>
            <a:endParaRPr lang="en-US" dirty="0"/>
          </a:p>
          <a:p>
            <a:pPr marL="0" indent="0" algn="l">
              <a:buFont typeface="Arial" panose="020B0604020202020204" pitchFamily="34" charset="0"/>
              <a:buNone/>
            </a:pPr>
            <a:endParaRPr lang="en-CA" b="1" i="0" dirty="0">
              <a:solidFill>
                <a:srgbClr val="202124"/>
              </a:solidFill>
              <a:effectLst/>
              <a:latin typeface="Google San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1" i="0" dirty="0">
                <a:solidFill>
                  <a:srgbClr val="202122"/>
                </a:solidFill>
                <a:effectLst/>
                <a:latin typeface="Arial" panose="020B0604020202020204" pitchFamily="34" charset="0"/>
              </a:rPr>
              <a:t>Cognitive reframing</a:t>
            </a:r>
            <a:r>
              <a:rPr lang="en-CA" b="0" i="0" dirty="0">
                <a:solidFill>
                  <a:srgbClr val="202122"/>
                </a:solidFill>
                <a:effectLst/>
                <a:latin typeface="Arial" panose="020B0604020202020204" pitchFamily="34" charset="0"/>
              </a:rPr>
              <a:t> is a psychological technique that consists of identifying and then changing the way situations, experiences, events, ideas, and/or emotions are viewed.</a:t>
            </a:r>
            <a:r>
              <a:rPr lang="en-CA" b="0" i="0" u="none" strike="noStrike" baseline="30000" dirty="0">
                <a:solidFill>
                  <a:srgbClr val="202122"/>
                </a:solidFill>
                <a:effectLst/>
                <a:latin typeface="Arial" panose="020B0604020202020204" pitchFamily="34" charset="0"/>
                <a:hlinkClick r:id="rId5"/>
              </a:rPr>
              <a:t>[1]</a:t>
            </a:r>
            <a:r>
              <a:rPr lang="en-CA" b="0" i="0" dirty="0">
                <a:solidFill>
                  <a:srgbClr val="202122"/>
                </a:solidFill>
                <a:effectLst/>
                <a:latin typeface="Arial" panose="020B0604020202020204" pitchFamily="34" charset="0"/>
              </a:rPr>
              <a:t> Cognitive reframing is the process by which such situations or thoughts are challenged and then changed. - </a:t>
            </a:r>
            <a:r>
              <a:rPr lang="en-CA" dirty="0"/>
              <a:t>https://en.wikipedia.org/wiki/Cognitive_reframing#:~:text=Cognitive%20reframing%20is%20a%20psychological,are%20challenged%20and%20then%20changed </a:t>
            </a:r>
          </a:p>
          <a:p>
            <a:pPr marL="171450" indent="-171450" algn="l">
              <a:buFont typeface="Arial" panose="020B0604020202020204" pitchFamily="34" charset="0"/>
              <a:buChar char="•"/>
            </a:pPr>
            <a:r>
              <a:rPr lang="en-CA" b="1" i="0" dirty="0">
                <a:solidFill>
                  <a:srgbClr val="202124"/>
                </a:solidFill>
                <a:effectLst/>
                <a:latin typeface="Google Sans"/>
              </a:rPr>
              <a:t>What is an example of cognitive reframing? </a:t>
            </a:r>
            <a:br>
              <a:rPr lang="en-CA" b="1" i="0" dirty="0">
                <a:solidFill>
                  <a:srgbClr val="202124"/>
                </a:solidFill>
                <a:effectLst/>
                <a:latin typeface="Google Sans"/>
              </a:rPr>
            </a:br>
            <a:r>
              <a:rPr lang="en-CA" b="0" i="0" dirty="0">
                <a:solidFill>
                  <a:srgbClr val="202124"/>
                </a:solidFill>
                <a:effectLst/>
                <a:latin typeface="Google Sans"/>
              </a:rPr>
              <a:t>One example of reframing is </a:t>
            </a:r>
            <a:r>
              <a:rPr lang="en-CA" b="0" i="0" dirty="0">
                <a:solidFill>
                  <a:srgbClr val="040C28"/>
                </a:solidFill>
                <a:effectLst/>
                <a:latin typeface="Google Sans"/>
              </a:rPr>
              <a:t>looking at problems as challenges</a:t>
            </a:r>
            <a:r>
              <a:rPr lang="en-CA" b="0" i="0" dirty="0">
                <a:solidFill>
                  <a:srgbClr val="202124"/>
                </a:solidFill>
                <a:effectLst/>
                <a:latin typeface="Google Sans"/>
              </a:rPr>
              <a:t>. Everyone has difficulties that they experience in their life. Often, it can be difficult to navigate these problems and decide what to do about them. These problems can affect a person's life, health, and well-being.</a:t>
            </a:r>
            <a:r>
              <a:rPr lang="en-US" b="0" i="0" dirty="0">
                <a:solidFill>
                  <a:srgbClr val="202124"/>
                </a:solidFill>
                <a:effectLst/>
                <a:latin typeface="Google Sans"/>
              </a:rPr>
              <a:t> - https://www.sandstonecare.com/blog/cognitive-restructuring-cbt/#:~:text=One%20example%20of%20reframing%20is,health%2C%20and%20well%2Dbeing.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t>Short </a:t>
            </a:r>
            <a:r>
              <a:rPr lang="en-US" dirty="0">
                <a:hlinkClick r:id="rId6"/>
              </a:rPr>
              <a:t>#dog #puppy #funny #bordoodle #prettydogs #doglovers #charliedog – YouTube</a:t>
            </a:r>
            <a:r>
              <a:rPr lang="en-US" dirty="0"/>
              <a:t> - </a:t>
            </a:r>
            <a:r>
              <a:rPr lang="en-CA" dirty="0"/>
              <a:t>https://www.youtube.com/shorts/UtMY7S5XbSg</a:t>
            </a:r>
          </a:p>
          <a:p>
            <a:pPr marL="171450" indent="-171450" algn="l">
              <a:buFont typeface="Arial" panose="020B0604020202020204" pitchFamily="34" charset="0"/>
              <a:buChar char="•"/>
            </a:pPr>
            <a:r>
              <a:rPr lang="en-CA" dirty="0">
                <a:hlinkClick r:id="rId7"/>
              </a:rPr>
              <a:t>How to Reframe your Thoughts (youtube.com)</a:t>
            </a:r>
            <a:r>
              <a:rPr lang="en-CA" b="0" i="0" dirty="0">
                <a:solidFill>
                  <a:srgbClr val="202124"/>
                </a:solidFill>
                <a:effectLst/>
                <a:latin typeface="arial" panose="020B0604020202020204" pitchFamily="34" charset="0"/>
              </a:rPr>
              <a:t> - https://www.youtube.com/watch?v=VGIAbU_E244</a:t>
            </a:r>
          </a:p>
        </p:txBody>
      </p:sp>
      <p:sp>
        <p:nvSpPr>
          <p:cNvPr id="4" name="Slide Number Placeholder 3"/>
          <p:cNvSpPr>
            <a:spLocks noGrp="1"/>
          </p:cNvSpPr>
          <p:nvPr>
            <p:ph type="sldNum" sz="quarter" idx="5"/>
          </p:nvPr>
        </p:nvSpPr>
        <p:spPr/>
        <p:txBody>
          <a:bodyPr/>
          <a:lstStyle/>
          <a:p>
            <a:fld id="{C6C9EB95-B0B3-48AB-917D-E5E386E0913A}" type="slidenum">
              <a:rPr lang="en-US" smtClean="0"/>
              <a:pPr/>
              <a:t>23</a:t>
            </a:fld>
            <a:endParaRPr lang="en-US"/>
          </a:p>
        </p:txBody>
      </p:sp>
    </p:spTree>
    <p:extLst>
      <p:ext uri="{BB962C8B-B14F-4D97-AF65-F5344CB8AC3E}">
        <p14:creationId xmlns:p14="http://schemas.microsoft.com/office/powerpoint/2010/main" val="21992815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fontScale="92500" lnSpcReduction="20000"/>
          </a:bodyPr>
          <a:lstStyle/>
          <a:p>
            <a:endParaRPr lang="fr-CA" b="0" i="0" u="none" strike="noStrike" kern="1200" baseline="0" dirty="0">
              <a:solidFill>
                <a:schemeClr val="tx1"/>
              </a:solidFill>
            </a:endParaRPr>
          </a:p>
          <a:p>
            <a:r>
              <a:rPr lang="fr-CA" b="0" i="0" u="none" strike="noStrike" kern="1200" baseline="0" dirty="0" err="1">
                <a:solidFill>
                  <a:schemeClr val="tx1"/>
                </a:solidFill>
              </a:rPr>
              <a:t>Now</a:t>
            </a:r>
            <a:r>
              <a:rPr lang="fr-CA" b="0" i="0" u="none" strike="noStrike" kern="1200" baseline="0" dirty="0">
                <a:solidFill>
                  <a:schemeClr val="tx1"/>
                </a:solidFill>
              </a:rPr>
              <a:t> </a:t>
            </a:r>
            <a:r>
              <a:rPr lang="fr-CA" b="0" i="0" u="none" strike="noStrike" kern="1200" baseline="0" dirty="0" err="1">
                <a:solidFill>
                  <a:schemeClr val="tx1"/>
                </a:solidFill>
              </a:rPr>
              <a:t>we</a:t>
            </a:r>
            <a:r>
              <a:rPr lang="fr-CA" b="0" i="0" u="none" strike="noStrike" kern="1200" baseline="0" dirty="0">
                <a:solidFill>
                  <a:schemeClr val="tx1"/>
                </a:solidFill>
              </a:rPr>
              <a:t> </a:t>
            </a:r>
            <a:r>
              <a:rPr lang="fr-CA" b="0" i="0" u="none" strike="noStrike" kern="1200" baseline="0" dirty="0" err="1">
                <a:solidFill>
                  <a:schemeClr val="tx1"/>
                </a:solidFill>
              </a:rPr>
              <a:t>will</a:t>
            </a:r>
            <a:r>
              <a:rPr lang="fr-CA" b="0" i="0" u="none" strike="noStrike" kern="1200" baseline="0" dirty="0">
                <a:solidFill>
                  <a:schemeClr val="tx1"/>
                </a:solidFill>
              </a:rPr>
              <a:t> explore a bit of </a:t>
            </a:r>
            <a:r>
              <a:rPr lang="fr-CA" b="0" i="0" u="none" strike="noStrike" kern="1200" baseline="0" dirty="0" err="1">
                <a:solidFill>
                  <a:schemeClr val="tx1"/>
                </a:solidFill>
              </a:rPr>
              <a:t>Complexity</a:t>
            </a:r>
            <a:r>
              <a:rPr lang="fr-CA" b="0" i="0" u="none" strike="noStrike" kern="1200" baseline="0" dirty="0">
                <a:solidFill>
                  <a:schemeClr val="tx1"/>
                </a:solidFill>
              </a:rPr>
              <a:t> </a:t>
            </a:r>
            <a:r>
              <a:rPr lang="fr-CA" b="0" i="0" u="none" strike="noStrike" kern="1200" baseline="0" dirty="0" err="1">
                <a:solidFill>
                  <a:schemeClr val="tx1"/>
                </a:solidFill>
              </a:rPr>
              <a:t>models</a:t>
            </a:r>
            <a:r>
              <a:rPr lang="fr-CA" b="0" i="0" u="none" strike="noStrike" kern="1200" baseline="0" dirty="0">
                <a:solidFill>
                  <a:schemeClr val="tx1"/>
                </a:solidFill>
              </a:rPr>
              <a:t>, and </a:t>
            </a:r>
            <a:r>
              <a:rPr lang="fr-CA" b="0" i="0" u="none" strike="noStrike" kern="1200" baseline="0" dirty="0" err="1">
                <a:solidFill>
                  <a:schemeClr val="tx1"/>
                </a:solidFill>
              </a:rPr>
              <a:t>given</a:t>
            </a:r>
            <a:r>
              <a:rPr lang="fr-CA" b="0" i="0" u="none" strike="noStrike" kern="1200" baseline="0" dirty="0">
                <a:solidFill>
                  <a:schemeClr val="tx1"/>
                </a:solidFill>
              </a:rPr>
              <a:t> the time </a:t>
            </a:r>
            <a:r>
              <a:rPr lang="fr-CA" b="0" i="0" u="none" strike="noStrike" kern="1200" baseline="0" dirty="0" err="1">
                <a:solidFill>
                  <a:schemeClr val="tx1"/>
                </a:solidFill>
              </a:rPr>
              <a:t>we</a:t>
            </a:r>
            <a:r>
              <a:rPr lang="fr-CA" b="0" i="0" u="none" strike="noStrike" kern="1200" baseline="0" dirty="0">
                <a:solidFill>
                  <a:schemeClr val="tx1"/>
                </a:solidFill>
              </a:rPr>
              <a:t> have </a:t>
            </a:r>
            <a:r>
              <a:rPr lang="fr-CA" b="0" i="0" u="none" strike="noStrike" kern="1200" baseline="0" dirty="0" err="1">
                <a:solidFill>
                  <a:schemeClr val="tx1"/>
                </a:solidFill>
              </a:rPr>
              <a:t>available</a:t>
            </a:r>
            <a:r>
              <a:rPr lang="fr-CA" b="0" i="0" u="none" strike="noStrike" kern="1200" baseline="0" dirty="0">
                <a:solidFill>
                  <a:schemeClr val="tx1"/>
                </a:solidFill>
              </a:rPr>
              <a:t>, </a:t>
            </a:r>
            <a:r>
              <a:rPr lang="fr-CA" b="0" i="0" u="none" strike="noStrike" kern="1200" baseline="0" dirty="0" err="1">
                <a:solidFill>
                  <a:schemeClr val="tx1"/>
                </a:solidFill>
              </a:rPr>
              <a:t>I’ll</a:t>
            </a:r>
            <a:r>
              <a:rPr lang="fr-CA" b="0" i="0" u="none" strike="noStrike" kern="1200" baseline="0" dirty="0">
                <a:solidFill>
                  <a:schemeClr val="tx1"/>
                </a:solidFill>
              </a:rPr>
              <a:t> </a:t>
            </a:r>
            <a:r>
              <a:rPr lang="fr-CA" b="0" i="0" u="none" strike="noStrike" kern="1200" baseline="0" dirty="0" err="1">
                <a:solidFill>
                  <a:schemeClr val="tx1"/>
                </a:solidFill>
              </a:rPr>
              <a:t>ask</a:t>
            </a:r>
            <a:r>
              <a:rPr lang="fr-CA" b="0" i="0" u="none" strike="noStrike" kern="1200" baseline="0" dirty="0">
                <a:solidFill>
                  <a:schemeClr val="tx1"/>
                </a:solidFill>
              </a:rPr>
              <a:t> </a:t>
            </a:r>
            <a:r>
              <a:rPr lang="fr-CA" b="0" i="0" u="none" strike="noStrike" kern="1200" baseline="0" dirty="0" err="1">
                <a:solidFill>
                  <a:schemeClr val="tx1"/>
                </a:solidFill>
              </a:rPr>
              <a:t>you</a:t>
            </a:r>
            <a:r>
              <a:rPr lang="fr-CA" b="0" i="0" u="none" strike="noStrike" kern="1200" baseline="0" dirty="0">
                <a:solidFill>
                  <a:schemeClr val="tx1"/>
                </a:solidFill>
              </a:rPr>
              <a:t> </a:t>
            </a:r>
            <a:r>
              <a:rPr lang="fr-CA" b="0" i="0" u="none" strike="noStrike" kern="1200" baseline="0" dirty="0" err="1">
                <a:solidFill>
                  <a:schemeClr val="tx1"/>
                </a:solidFill>
              </a:rPr>
              <a:t>which</a:t>
            </a:r>
            <a:r>
              <a:rPr lang="fr-CA" b="0" i="0" u="none" strike="noStrike" kern="1200" baseline="0" dirty="0">
                <a:solidFill>
                  <a:schemeClr val="tx1"/>
                </a:solidFill>
              </a:rPr>
              <a:t> one </a:t>
            </a:r>
            <a:r>
              <a:rPr lang="fr-CA" b="0" i="0" u="none" strike="noStrike" kern="1200" baseline="0" dirty="0" err="1">
                <a:solidFill>
                  <a:schemeClr val="tx1"/>
                </a:solidFill>
              </a:rPr>
              <a:t>you’d</a:t>
            </a:r>
            <a:r>
              <a:rPr lang="fr-CA" b="0" i="0" u="none" strike="noStrike" kern="1200" baseline="0" dirty="0">
                <a:solidFill>
                  <a:schemeClr val="tx1"/>
                </a:solidFill>
              </a:rPr>
              <a:t> </a:t>
            </a:r>
            <a:r>
              <a:rPr lang="fr-CA" b="0" i="0" u="none" strike="noStrike" kern="1200" baseline="0" dirty="0" err="1">
                <a:solidFill>
                  <a:schemeClr val="tx1"/>
                </a:solidFill>
              </a:rPr>
              <a:t>prefer</a:t>
            </a:r>
            <a:r>
              <a:rPr lang="fr-CA" b="0" i="0" u="none" strike="noStrike" kern="1200" baseline="0" dirty="0">
                <a:solidFill>
                  <a:schemeClr val="tx1"/>
                </a:solidFill>
              </a:rPr>
              <a:t> </a:t>
            </a:r>
            <a:r>
              <a:rPr lang="fr-CA" b="0" i="0" u="none" strike="noStrike" kern="1200" baseline="0" dirty="0" err="1">
                <a:solidFill>
                  <a:schemeClr val="tx1"/>
                </a:solidFill>
              </a:rPr>
              <a:t>that</a:t>
            </a:r>
            <a:r>
              <a:rPr lang="fr-CA" b="0" i="0" u="none" strike="noStrike" kern="1200" baseline="0" dirty="0">
                <a:solidFill>
                  <a:schemeClr val="tx1"/>
                </a:solidFill>
              </a:rPr>
              <a:t> </a:t>
            </a:r>
            <a:r>
              <a:rPr lang="fr-CA" b="0" i="0" u="none" strike="noStrike" kern="1200" baseline="0" dirty="0" err="1">
                <a:solidFill>
                  <a:schemeClr val="tx1"/>
                </a:solidFill>
              </a:rPr>
              <a:t>we</a:t>
            </a:r>
            <a:r>
              <a:rPr lang="fr-CA" b="0" i="0" u="none" strike="noStrike" kern="1200" baseline="0" dirty="0">
                <a:solidFill>
                  <a:schemeClr val="tx1"/>
                </a:solidFill>
              </a:rPr>
              <a:t> explore… </a:t>
            </a:r>
            <a:r>
              <a:rPr lang="fr-CA" b="0" i="0" u="none" strike="noStrike" kern="1200" baseline="0" dirty="0" err="1">
                <a:solidFill>
                  <a:schemeClr val="tx1"/>
                </a:solidFill>
              </a:rPr>
              <a:t>take</a:t>
            </a:r>
            <a:r>
              <a:rPr lang="fr-CA" b="0" i="0" u="none" strike="noStrike" kern="1200" baseline="0" dirty="0">
                <a:solidFill>
                  <a:schemeClr val="tx1"/>
                </a:solidFill>
              </a:rPr>
              <a:t> </a:t>
            </a:r>
            <a:r>
              <a:rPr lang="fr-CA" b="0" i="0" u="none" strike="noStrike" kern="1200" baseline="0" dirty="0" err="1">
                <a:solidFill>
                  <a:schemeClr val="tx1"/>
                </a:solidFill>
              </a:rPr>
              <a:t>your</a:t>
            </a:r>
            <a:r>
              <a:rPr lang="fr-CA" b="0" i="0" u="none" strike="noStrike" kern="1200" baseline="0" dirty="0">
                <a:solidFill>
                  <a:schemeClr val="tx1"/>
                </a:solidFill>
              </a:rPr>
              <a:t> </a:t>
            </a:r>
            <a:r>
              <a:rPr lang="fr-CA" b="0" i="0" u="none" strike="noStrike" kern="1200" baseline="0" dirty="0" err="1">
                <a:solidFill>
                  <a:schemeClr val="tx1"/>
                </a:solidFill>
              </a:rPr>
              <a:t>arrow</a:t>
            </a:r>
            <a:r>
              <a:rPr lang="fr-CA" b="0" i="0" u="none" strike="noStrike" kern="1200" baseline="0" dirty="0">
                <a:solidFill>
                  <a:schemeClr val="tx1"/>
                </a:solidFill>
              </a:rPr>
              <a:t> and point to the one of </a:t>
            </a:r>
            <a:r>
              <a:rPr lang="fr-CA" b="0" i="0" u="none" strike="noStrike" kern="1200" baseline="0" dirty="0" err="1">
                <a:solidFill>
                  <a:schemeClr val="tx1"/>
                </a:solidFill>
              </a:rPr>
              <a:t>your</a:t>
            </a:r>
            <a:r>
              <a:rPr lang="fr-CA" b="0" i="0" u="none" strike="noStrike" kern="1200" baseline="0" dirty="0">
                <a:solidFill>
                  <a:schemeClr val="tx1"/>
                </a:solidFill>
              </a:rPr>
              <a:t> </a:t>
            </a:r>
            <a:r>
              <a:rPr lang="fr-CA" b="0" i="0" u="none" strike="noStrike" kern="1200" baseline="0" dirty="0" err="1">
                <a:solidFill>
                  <a:schemeClr val="tx1"/>
                </a:solidFill>
              </a:rPr>
              <a:t>preference</a:t>
            </a:r>
            <a:r>
              <a:rPr lang="fr-CA" b="0" i="0" u="none" strike="noStrike" kern="1200" baseline="0" dirty="0">
                <a:solidFill>
                  <a:schemeClr val="tx1"/>
                </a:solidFill>
              </a:rPr>
              <a:t>. </a:t>
            </a:r>
            <a:r>
              <a:rPr lang="fr-CA" b="0" i="0" u="none" strike="noStrike" kern="1200" baseline="0" dirty="0" err="1">
                <a:solidFill>
                  <a:schemeClr val="tx1"/>
                </a:solidFill>
              </a:rPr>
              <a:t>Only</a:t>
            </a:r>
            <a:r>
              <a:rPr lang="fr-CA" b="0" i="0" u="none" strike="noStrike" kern="1200" baseline="0" dirty="0">
                <a:solidFill>
                  <a:schemeClr val="tx1"/>
                </a:solidFill>
              </a:rPr>
              <a:t> use the </a:t>
            </a:r>
            <a:r>
              <a:rPr lang="fr-CA" b="0" i="0" u="none" strike="noStrike" kern="1200" baseline="0" dirty="0" err="1">
                <a:solidFill>
                  <a:schemeClr val="tx1"/>
                </a:solidFill>
              </a:rPr>
              <a:t>arrow</a:t>
            </a:r>
            <a:r>
              <a:rPr lang="fr-CA" b="0" i="0" u="none" strike="noStrike" kern="1200" baseline="0" dirty="0">
                <a:solidFill>
                  <a:schemeClr val="tx1"/>
                </a:solidFill>
              </a:rPr>
              <a:t> for </a:t>
            </a:r>
            <a:r>
              <a:rPr lang="fr-CA" b="0" i="0" u="none" strike="noStrike" kern="1200" baseline="0" dirty="0" err="1">
                <a:solidFill>
                  <a:schemeClr val="tx1"/>
                </a:solidFill>
              </a:rPr>
              <a:t>your</a:t>
            </a:r>
            <a:r>
              <a:rPr lang="fr-CA" b="0" i="0" u="none" strike="noStrike" kern="1200" baseline="0" dirty="0">
                <a:solidFill>
                  <a:schemeClr val="tx1"/>
                </a:solidFill>
              </a:rPr>
              <a:t> input.</a:t>
            </a:r>
          </a:p>
          <a:p>
            <a:endParaRPr lang="fr-CA" b="0" i="0" u="none" strike="noStrike" kern="1200" baseline="0" dirty="0">
              <a:solidFill>
                <a:schemeClr val="tx1"/>
              </a:solidFill>
            </a:endParaRPr>
          </a:p>
          <a:p>
            <a:r>
              <a:rPr lang="fr-CA" b="0" i="0" u="none" strike="noStrike" kern="1200" baseline="0" dirty="0">
                <a:solidFill>
                  <a:schemeClr val="tx1"/>
                </a:solidFill>
              </a:rPr>
              <a:t>In the </a:t>
            </a:r>
            <a:r>
              <a:rPr lang="fr-CA" b="0" i="0" u="none" strike="noStrike" kern="1200" baseline="0" dirty="0" err="1">
                <a:solidFill>
                  <a:schemeClr val="tx1"/>
                </a:solidFill>
              </a:rPr>
              <a:t>meantime</a:t>
            </a:r>
            <a:r>
              <a:rPr lang="fr-CA" b="0" i="0" u="none" strike="noStrike" kern="1200" baseline="0" dirty="0">
                <a:solidFill>
                  <a:schemeClr val="tx1"/>
                </a:solidFill>
              </a:rPr>
              <a:t> </a:t>
            </a:r>
            <a:r>
              <a:rPr lang="fr-CA" b="0" i="0" u="none" strike="noStrike" kern="1200" baseline="0" dirty="0" err="1">
                <a:solidFill>
                  <a:schemeClr val="tx1"/>
                </a:solidFill>
              </a:rPr>
              <a:t>you</a:t>
            </a:r>
            <a:r>
              <a:rPr lang="fr-CA" b="0" i="0" u="none" strike="noStrike" kern="1200" baseline="0" dirty="0">
                <a:solidFill>
                  <a:schemeClr val="tx1"/>
                </a:solidFill>
              </a:rPr>
              <a:t> point to </a:t>
            </a:r>
            <a:r>
              <a:rPr lang="fr-CA" b="0" i="0" u="none" strike="noStrike" kern="1200" baseline="0" dirty="0" err="1">
                <a:solidFill>
                  <a:schemeClr val="tx1"/>
                </a:solidFill>
              </a:rPr>
              <a:t>your</a:t>
            </a:r>
            <a:r>
              <a:rPr lang="fr-CA" b="0" i="0" u="none" strike="noStrike" kern="1200" baseline="0" dirty="0">
                <a:solidFill>
                  <a:schemeClr val="tx1"/>
                </a:solidFill>
              </a:rPr>
              <a:t> </a:t>
            </a:r>
            <a:r>
              <a:rPr lang="fr-CA" b="0" i="0" u="none" strike="noStrike" kern="1200" baseline="0" dirty="0" err="1">
                <a:solidFill>
                  <a:schemeClr val="tx1"/>
                </a:solidFill>
              </a:rPr>
              <a:t>preference</a:t>
            </a:r>
            <a:r>
              <a:rPr lang="fr-CA" b="0" i="0" u="none" strike="noStrike" kern="1200" baseline="0" dirty="0">
                <a:solidFill>
                  <a:schemeClr val="tx1"/>
                </a:solidFill>
              </a:rPr>
              <a:t>, I </a:t>
            </a:r>
            <a:r>
              <a:rPr lang="fr-CA" b="0" i="0" u="none" strike="noStrike" kern="1200" baseline="0" dirty="0" err="1">
                <a:solidFill>
                  <a:schemeClr val="tx1"/>
                </a:solidFill>
              </a:rPr>
              <a:t>strongly</a:t>
            </a:r>
            <a:r>
              <a:rPr lang="fr-CA" b="0" i="0" u="none" strike="noStrike" kern="1200" baseline="0" dirty="0">
                <a:solidFill>
                  <a:schemeClr val="tx1"/>
                </a:solidFill>
              </a:rPr>
              <a:t> </a:t>
            </a:r>
            <a:r>
              <a:rPr lang="fr-CA" b="0" i="0" u="none" strike="noStrike" kern="1200" baseline="0" dirty="0" err="1">
                <a:solidFill>
                  <a:schemeClr val="tx1"/>
                </a:solidFill>
              </a:rPr>
              <a:t>recommend</a:t>
            </a:r>
            <a:r>
              <a:rPr lang="fr-CA" b="0" i="0" u="none" strike="noStrike" kern="1200" baseline="0" dirty="0">
                <a:solidFill>
                  <a:schemeClr val="tx1"/>
                </a:solidFill>
              </a:rPr>
              <a:t> </a:t>
            </a:r>
            <a:r>
              <a:rPr lang="fr-CA" b="0" i="0" u="none" strike="noStrike" kern="1200" baseline="0" dirty="0" err="1">
                <a:solidFill>
                  <a:schemeClr val="tx1"/>
                </a:solidFill>
              </a:rPr>
              <a:t>you</a:t>
            </a:r>
            <a:r>
              <a:rPr lang="fr-CA" b="0" i="0" u="none" strike="noStrike" kern="1200" baseline="0" dirty="0">
                <a:solidFill>
                  <a:schemeClr val="tx1"/>
                </a:solidFill>
              </a:rPr>
              <a:t> look at 3 short </a:t>
            </a:r>
            <a:r>
              <a:rPr lang="fr-CA" b="0" i="0" u="none" strike="noStrike" kern="1200" baseline="0" dirty="0" err="1">
                <a:solidFill>
                  <a:schemeClr val="tx1"/>
                </a:solidFill>
              </a:rPr>
              <a:t>videos</a:t>
            </a:r>
            <a:r>
              <a:rPr lang="fr-CA" b="0" i="0" u="none" strike="noStrike" kern="1200" baseline="0" dirty="0">
                <a:solidFill>
                  <a:schemeClr val="tx1"/>
                </a:solidFill>
              </a:rPr>
              <a:t> </a:t>
            </a:r>
            <a:r>
              <a:rPr lang="fr-CA" b="0" i="0" u="none" strike="noStrike" kern="1200" baseline="0" dirty="0" err="1">
                <a:solidFill>
                  <a:schemeClr val="tx1"/>
                </a:solidFill>
              </a:rPr>
              <a:t>from</a:t>
            </a:r>
            <a:r>
              <a:rPr lang="fr-CA" b="0" i="0" u="none" strike="noStrike" kern="1200" baseline="0" dirty="0">
                <a:solidFill>
                  <a:schemeClr val="tx1"/>
                </a:solidFill>
              </a:rPr>
              <a:t> the CSPS </a:t>
            </a:r>
            <a:r>
              <a:rPr lang="fr-CA" b="0" i="0" u="none" strike="noStrike" kern="1200" baseline="0" dirty="0" err="1">
                <a:solidFill>
                  <a:schemeClr val="tx1"/>
                </a:solidFill>
              </a:rPr>
              <a:t>when</a:t>
            </a:r>
            <a:r>
              <a:rPr lang="fr-CA" b="0" i="0" u="none" strike="noStrike" kern="1200" baseline="0" dirty="0">
                <a:solidFill>
                  <a:schemeClr val="tx1"/>
                </a:solidFill>
              </a:rPr>
              <a:t> </a:t>
            </a:r>
            <a:r>
              <a:rPr lang="fr-CA" b="0" i="0" u="none" strike="noStrike" kern="1200" baseline="0" dirty="0" err="1">
                <a:solidFill>
                  <a:schemeClr val="tx1"/>
                </a:solidFill>
              </a:rPr>
              <a:t>you</a:t>
            </a:r>
            <a:r>
              <a:rPr lang="fr-CA" b="0" i="0" u="none" strike="noStrike" kern="1200" baseline="0" dirty="0">
                <a:solidFill>
                  <a:schemeClr val="tx1"/>
                </a:solidFill>
              </a:rPr>
              <a:t> can… </a:t>
            </a:r>
            <a:r>
              <a:rPr lang="fr-CA" b="0" i="0" u="none" strike="noStrike" kern="1200" baseline="0" dirty="0" err="1">
                <a:solidFill>
                  <a:schemeClr val="tx1"/>
                </a:solidFill>
              </a:rPr>
              <a:t>link</a:t>
            </a:r>
            <a:r>
              <a:rPr lang="fr-CA" b="0" i="0" u="none" strike="noStrike" kern="1200" baseline="0" dirty="0">
                <a:solidFill>
                  <a:schemeClr val="tx1"/>
                </a:solidFill>
              </a:rPr>
              <a:t> to the first </a:t>
            </a:r>
            <a:r>
              <a:rPr lang="fr-CA" b="0" i="0" u="none" strike="noStrike" kern="1200" baseline="0" dirty="0" err="1">
                <a:solidFill>
                  <a:schemeClr val="tx1"/>
                </a:solidFill>
              </a:rPr>
              <a:t>is</a:t>
            </a:r>
            <a:r>
              <a:rPr lang="fr-CA" b="0" i="0" u="none" strike="noStrike" kern="1200" baseline="0" dirty="0">
                <a:solidFill>
                  <a:schemeClr val="tx1"/>
                </a:solidFill>
              </a:rPr>
              <a:t> </a:t>
            </a:r>
            <a:r>
              <a:rPr lang="fr-CA" b="0" i="0" u="none" strike="noStrike" kern="1200" baseline="0" dirty="0" err="1">
                <a:solidFill>
                  <a:schemeClr val="tx1"/>
                </a:solidFill>
              </a:rPr>
              <a:t>shared</a:t>
            </a:r>
            <a:r>
              <a:rPr lang="fr-CA" b="0" i="0" u="none" strike="noStrike" kern="1200" baseline="0" dirty="0">
                <a:solidFill>
                  <a:schemeClr val="tx1"/>
                </a:solidFill>
              </a:rPr>
              <a:t> on the chat</a:t>
            </a:r>
          </a:p>
          <a:p>
            <a:endParaRPr lang="fr-CA" b="0" i="0" u="none" strike="noStrike" kern="1200" baseline="0" dirty="0">
              <a:solidFill>
                <a:schemeClr val="tx1"/>
              </a:solidFill>
            </a:endParaRPr>
          </a:p>
          <a:p>
            <a:pPr marL="171450" indent="-171450">
              <a:buFont typeface="Arial" panose="020B0604020202020204" pitchFamily="34" charset="0"/>
              <a:buChar char="•"/>
            </a:pPr>
            <a:r>
              <a:rPr lang="en-CA" dirty="0"/>
              <a:t>Short: Chaotic movement </a:t>
            </a:r>
            <a:r>
              <a:rPr lang="en-CA" dirty="0">
                <a:hlinkClick r:id="rId3"/>
              </a:rPr>
              <a:t>https://youtube.com/shorts/fK1VmX9mzRw?si=ZJ4uHGDgE69g5ubl</a:t>
            </a:r>
            <a:endParaRPr lang="en-CA" dirty="0"/>
          </a:p>
          <a:p>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26374A"/>
                </a:solidFill>
                <a:effectLst/>
                <a:latin typeface="Work Sans" pitchFamily="2" charset="0"/>
              </a:rPr>
              <a:t>Change &amp; Complexity: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solidFill>
                  <a:srgbClr val="26374A"/>
                </a:solidFill>
                <a:effectLst/>
                <a:latin typeface="Work Sans" pitchFamily="2" charset="0"/>
              </a:rPr>
              <a:t>TRN4-V01 - </a:t>
            </a:r>
            <a:r>
              <a:rPr lang="en-CA" dirty="0">
                <a:hlinkClick r:id="rId4"/>
              </a:rPr>
              <a:t>Introduction to Change and Complexity - Video 1 of 3 (csps-efpc.gc.ca)</a:t>
            </a:r>
            <a:r>
              <a:rPr lang="en-CA" dirty="0"/>
              <a:t> - https://app.csps-efpc.gc.ca/content/Introduction%20to%20Change%20and%20Complexity%20-%20Video%201%20of%203.html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solidFill>
                  <a:srgbClr val="26374A"/>
                </a:solidFill>
                <a:effectLst/>
                <a:latin typeface="Work Sans" pitchFamily="2" charset="0"/>
              </a:rPr>
              <a:t>TRN4-V02 - </a:t>
            </a:r>
            <a:r>
              <a:rPr lang="en-CA" dirty="0">
                <a:hlinkClick r:id="rId5"/>
              </a:rPr>
              <a:t>Introduction to Change and Complexity - Video 2 of 3 (csps-efpc.gc.ca)</a:t>
            </a:r>
            <a:r>
              <a:rPr lang="en-CA" dirty="0"/>
              <a:t> - https://app.csps-efpc.gc.ca/content/Introduction%20to%20Change%20and%20Complexity%20-%20Video%202%20of%203.html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solidFill>
                  <a:srgbClr val="26374A"/>
                </a:solidFill>
                <a:effectLst/>
                <a:latin typeface="Work Sans" pitchFamily="2" charset="0"/>
              </a:rPr>
              <a:t>TRN4-V03 - </a:t>
            </a:r>
            <a:r>
              <a:rPr lang="en-CA" dirty="0">
                <a:hlinkClick r:id="rId6"/>
              </a:rPr>
              <a:t>Introduction to Change and Complexity - Video 3 of 3 (csps-efpc.gc.ca)</a:t>
            </a:r>
            <a:r>
              <a:rPr lang="en-CA" dirty="0"/>
              <a:t> - https://app.csps-efpc.gc.ca/content/Introduction%20to%20Change%20and%20Complexity%20-%20Video%203%20of%203.html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t>https://www.ckju.net/en/dossier/complexity-leadership-complex-dynamic-organizations-social-interactions/32050#:~:text=Using%20complexity%20leadership%20means%20giving,that%20take%20place%20in%20organizations.</a:t>
            </a:r>
          </a:p>
          <a:p>
            <a:endParaRPr lang="en-US" dirty="0"/>
          </a:p>
          <a:p>
            <a:endParaRPr lang="en-US" dirty="0"/>
          </a:p>
        </p:txBody>
      </p:sp>
      <p:sp>
        <p:nvSpPr>
          <p:cNvPr id="4" name="Slide Number Placeholder 3"/>
          <p:cNvSpPr>
            <a:spLocks noGrp="1"/>
          </p:cNvSpPr>
          <p:nvPr>
            <p:ph type="sldNum" sz="quarter" idx="5"/>
          </p:nvPr>
        </p:nvSpPr>
        <p:spPr/>
        <p:txBody>
          <a:bodyPr/>
          <a:lstStyle/>
          <a:p>
            <a:fld id="{C6C9EB95-B0B3-48AB-917D-E5E386E0913A}" type="slidenum">
              <a:rPr lang="en-US" smtClean="0"/>
              <a:pPr/>
              <a:t>24</a:t>
            </a:fld>
            <a:endParaRPr lang="en-US"/>
          </a:p>
        </p:txBody>
      </p:sp>
    </p:spTree>
    <p:extLst>
      <p:ext uri="{BB962C8B-B14F-4D97-AF65-F5344CB8AC3E}">
        <p14:creationId xmlns:p14="http://schemas.microsoft.com/office/powerpoint/2010/main" val="11366544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a:p>
            <a:r>
              <a:rPr lang="en-US" dirty="0"/>
              <a:t>Resources:</a:t>
            </a:r>
          </a:p>
          <a:p>
            <a:pPr marL="171450" indent="-171450">
              <a:buFont typeface="Arial" panose="020B0604020202020204" pitchFamily="34" charset="0"/>
              <a:buChar char="•"/>
            </a:pPr>
            <a:r>
              <a:rPr lang="en-CA" dirty="0">
                <a:hlinkClick r:id="rId3"/>
              </a:rPr>
              <a:t>VUCA and </a:t>
            </a:r>
            <a:r>
              <a:rPr lang="en-CA" dirty="0" err="1">
                <a:hlinkClick r:id="rId3"/>
              </a:rPr>
              <a:t>Cynefin’s</a:t>
            </a:r>
            <a:r>
              <a:rPr lang="en-CA" dirty="0">
                <a:hlinkClick r:id="rId3"/>
              </a:rPr>
              <a:t> organizational contexts » Paradigm21</a:t>
            </a:r>
            <a:r>
              <a:rPr lang="en-CA" dirty="0"/>
              <a:t> - </a:t>
            </a:r>
            <a:r>
              <a:rPr lang="en-US" dirty="0"/>
              <a:t>https://paradigm21.ch/en/articles/vuca-and-the-organizational-contexts-of-the-cynefin-model-1-2/</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C6C9EB95-B0B3-48AB-917D-E5E386E0913A}" type="slidenum">
              <a:rPr lang="en-US" smtClean="0"/>
              <a:pPr/>
              <a:t>25</a:t>
            </a:fld>
            <a:endParaRPr lang="en-US"/>
          </a:p>
        </p:txBody>
      </p:sp>
    </p:spTree>
    <p:extLst>
      <p:ext uri="{BB962C8B-B14F-4D97-AF65-F5344CB8AC3E}">
        <p14:creationId xmlns:p14="http://schemas.microsoft.com/office/powerpoint/2010/main" val="5871847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fr-CA" b="0" i="0" u="none" strike="noStrike" kern="1200"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a:t>Cynefin</a:t>
            </a:r>
            <a:r>
              <a:rPr lang="en-US" b="1" dirty="0"/>
              <a:t> model: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err="1">
                <a:effectLst/>
                <a:latin typeface="Calibri" panose="020F0502020204030204" pitchFamily="34" charset="0"/>
                <a:ea typeface="Calibri" panose="020F0502020204030204" pitchFamily="34" charset="0"/>
                <a:cs typeface="Times New Roman" panose="02020603050405020304" pitchFamily="18" charset="0"/>
              </a:rPr>
              <a:t>Cynefin</a:t>
            </a:r>
            <a:r>
              <a:rPr lang="en-CA" sz="1200" dirty="0">
                <a:effectLst/>
                <a:latin typeface="Calibri" panose="020F0502020204030204" pitchFamily="34" charset="0"/>
                <a:ea typeface="Calibri" panose="020F0502020204030204" pitchFamily="34" charset="0"/>
                <a:cs typeface="Times New Roman" panose="02020603050405020304" pitchFamily="18" charset="0"/>
              </a:rPr>
              <a:t> model file download… </a:t>
            </a:r>
            <a:r>
              <a:rPr lang="en-CA"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https://gcconnex.gc.ca/file/download/43264048</a:t>
            </a:r>
            <a:endParaRPr lang="en-CA"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Intro to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Cynefin</a:t>
            </a:r>
            <a:r>
              <a:rPr lang="en-US" sz="1200" dirty="0">
                <a:effectLst/>
                <a:latin typeface="Calibri" panose="020F0502020204030204" pitchFamily="34" charset="0"/>
                <a:ea typeface="Calibri" panose="020F0502020204030204" pitchFamily="34" charset="0"/>
                <a:cs typeface="Times New Roman" panose="02020603050405020304" pitchFamily="18" charset="0"/>
              </a:rPr>
              <a:t> model (4 mins) - </a:t>
            </a:r>
            <a:r>
              <a:rPr lang="en-US" sz="1200" dirty="0">
                <a:effectLst/>
                <a:latin typeface="Calibri" panose="020F0502020204030204" pitchFamily="34" charset="0"/>
                <a:ea typeface="Calibri" panose="020F0502020204030204" pitchFamily="34" charset="0"/>
                <a:cs typeface="Times New Roman" panose="02020603050405020304" pitchFamily="18" charset="0"/>
                <a:hlinkClick r:id="rId4"/>
              </a:rPr>
              <a:t>https://www.youtube.com/watch?v=epXqgrm2hs4</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spcBef>
                <a:spcPts val="0"/>
              </a:spcBef>
              <a:spcAft>
                <a:spcPts val="0"/>
              </a:spcAft>
              <a:buFont typeface="Arial" panose="020B0604020202020204" pitchFamily="34" charset="0"/>
              <a:buChar char="•"/>
            </a:pPr>
            <a:r>
              <a:rPr lang="en-US" sz="1200" dirty="0" err="1">
                <a:effectLst/>
                <a:latin typeface="Calibri" panose="020F0502020204030204" pitchFamily="34" charset="0"/>
                <a:ea typeface="Calibri" panose="020F0502020204030204" pitchFamily="34" charset="0"/>
                <a:cs typeface="Times New Roman" panose="02020603050405020304" pitchFamily="18" charset="0"/>
              </a:rPr>
              <a:t>Cynefin</a:t>
            </a:r>
            <a:r>
              <a:rPr lang="en-US" sz="1200" dirty="0">
                <a:effectLst/>
                <a:latin typeface="Calibri" panose="020F0502020204030204" pitchFamily="34" charset="0"/>
                <a:ea typeface="Calibri" panose="020F0502020204030204" pitchFamily="34" charset="0"/>
                <a:cs typeface="Times New Roman" panose="02020603050405020304" pitchFamily="18" charset="0"/>
              </a:rPr>
              <a:t> Tools…</a:t>
            </a:r>
          </a:p>
          <a:p>
            <a:pPr marL="628650" marR="0" lvl="1" indent="-171450">
              <a:spcBef>
                <a:spcPts val="0"/>
              </a:spcBef>
              <a:spcAft>
                <a:spcPts val="0"/>
              </a:spcAft>
              <a:buFont typeface="Arial" panose="020B0604020202020204" pitchFamily="34" charset="0"/>
              <a:buChar char="•"/>
            </a:pPr>
            <a:r>
              <a:rPr lang="en-CA" sz="1200" dirty="0">
                <a:latin typeface="Calibri" panose="020F0502020204030204" pitchFamily="34" charset="0"/>
                <a:ea typeface="Calibri" panose="020F0502020204030204" pitchFamily="34" charset="0"/>
                <a:cs typeface="Times New Roman" panose="02020603050405020304" pitchFamily="18" charset="0"/>
              </a:rPr>
              <a:t>Complexity toolbox 1: How do you get your message across in a complex, changing world?</a:t>
            </a:r>
            <a:r>
              <a:rPr lang="en-US" sz="1200" dirty="0">
                <a:latin typeface="Calibri" panose="020F0502020204030204" pitchFamily="34" charset="0"/>
                <a:ea typeface="Calibri" panose="020F0502020204030204" pitchFamily="34" charset="0"/>
                <a:cs typeface="Times New Roman" panose="02020603050405020304" pitchFamily="18" charset="0"/>
              </a:rPr>
              <a:t> (3 mins) - </a:t>
            </a:r>
            <a:r>
              <a:rPr lang="en-US" sz="1200" dirty="0">
                <a:latin typeface="Calibri" panose="020F0502020204030204" pitchFamily="34" charset="0"/>
                <a:ea typeface="Calibri" panose="020F0502020204030204" pitchFamily="34" charset="0"/>
                <a:cs typeface="Times New Roman" panose="02020603050405020304" pitchFamily="18" charset="0"/>
                <a:hlinkClick r:id="rId5"/>
              </a:rPr>
              <a:t>https://www.youtube.com/watch?v=llGDvQE1gl0</a:t>
            </a:r>
            <a:r>
              <a:rPr lang="en-US" sz="1200" dirty="0">
                <a:latin typeface="Calibri" panose="020F0502020204030204" pitchFamily="34" charset="0"/>
                <a:ea typeface="Calibri" panose="020F0502020204030204" pitchFamily="34" charset="0"/>
                <a:cs typeface="Times New Roman" panose="02020603050405020304" pitchFamily="18" charset="0"/>
              </a:rPr>
              <a:t> </a:t>
            </a:r>
          </a:p>
          <a:p>
            <a:pPr marL="628650" marR="0" lvl="1" indent="-171450">
              <a:spcBef>
                <a:spcPts val="0"/>
              </a:spcBef>
              <a:spcAft>
                <a:spcPts val="0"/>
              </a:spcAft>
              <a:buFont typeface="Arial" panose="020B0604020202020204" pitchFamily="34" charset="0"/>
              <a:buChar char="•"/>
            </a:pPr>
            <a:r>
              <a:rPr lang="en-CA" sz="1200" dirty="0">
                <a:effectLst/>
                <a:latin typeface="Calibri" panose="020F0502020204030204" pitchFamily="34" charset="0"/>
                <a:ea typeface="Calibri" panose="020F0502020204030204" pitchFamily="34" charset="0"/>
                <a:cs typeface="Times New Roman" panose="02020603050405020304" pitchFamily="18" charset="0"/>
              </a:rPr>
              <a:t>Complexity toolbox 2: Complexity Check-In (3.5 mins) - </a:t>
            </a:r>
            <a:r>
              <a:rPr lang="en-CA" sz="1200" dirty="0">
                <a:effectLst/>
                <a:latin typeface="Calibri" panose="020F0502020204030204" pitchFamily="34" charset="0"/>
                <a:ea typeface="Calibri" panose="020F0502020204030204" pitchFamily="34" charset="0"/>
                <a:cs typeface="Times New Roman" panose="02020603050405020304" pitchFamily="18" charset="0"/>
                <a:hlinkClick r:id="rId6"/>
              </a:rPr>
              <a:t>https://www.youtube.com/watch?v=D4MSzpqAKls</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marL="628650" marR="0" lvl="1" indent="-171450">
              <a:spcBef>
                <a:spcPts val="0"/>
              </a:spcBef>
              <a:spcAft>
                <a:spcPts val="0"/>
              </a:spcAft>
              <a:buFont typeface="Arial" panose="020B0604020202020204" pitchFamily="34" charset="0"/>
              <a:buChar char="•"/>
            </a:pPr>
            <a:r>
              <a:rPr lang="en-CA" sz="1200" dirty="0">
                <a:effectLst/>
                <a:latin typeface="Calibri" panose="020F0502020204030204" pitchFamily="34" charset="0"/>
                <a:ea typeface="Calibri" panose="020F0502020204030204" pitchFamily="34" charset="0"/>
                <a:cs typeface="Times New Roman" panose="02020603050405020304" pitchFamily="18" charset="0"/>
              </a:rPr>
              <a:t>Complexity toolbox 3: Safe to fail experiments (3 mins)- </a:t>
            </a:r>
            <a:r>
              <a:rPr lang="en-CA" sz="1200" dirty="0">
                <a:effectLst/>
                <a:latin typeface="Calibri" panose="020F0502020204030204" pitchFamily="34" charset="0"/>
                <a:ea typeface="Calibri" panose="020F0502020204030204" pitchFamily="34" charset="0"/>
                <a:cs typeface="Times New Roman" panose="02020603050405020304" pitchFamily="18" charset="0"/>
                <a:hlinkClick r:id="rId7"/>
              </a:rPr>
              <a:t>https://www.youtube.com/watch?v=i_h2WJ1qNRA</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6C9EB95-B0B3-48AB-917D-E5E386E0913A}" type="slidenum">
              <a:rPr lang="en-US" smtClean="0"/>
              <a:pPr/>
              <a:t>26</a:t>
            </a:fld>
            <a:endParaRPr lang="en-US"/>
          </a:p>
        </p:txBody>
      </p:sp>
    </p:spTree>
    <p:extLst>
      <p:ext uri="{BB962C8B-B14F-4D97-AF65-F5344CB8AC3E}">
        <p14:creationId xmlns:p14="http://schemas.microsoft.com/office/powerpoint/2010/main" val="37822853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fr-CA" b="0" i="0" u="none" strike="noStrike" kern="1200" baseline="0" dirty="0">
              <a:solidFill>
                <a:schemeClr val="tx1"/>
              </a:solidFill>
            </a:endParaRPr>
          </a:p>
          <a:p>
            <a:r>
              <a:rPr lang="fr-CA" b="0" i="0" u="none" strike="noStrike" kern="1200" baseline="0" dirty="0" err="1">
                <a:solidFill>
                  <a:schemeClr val="tx1"/>
                </a:solidFill>
              </a:rPr>
              <a:t>Sometimes</a:t>
            </a:r>
            <a:r>
              <a:rPr lang="fr-CA" b="0" i="0" u="none" strike="noStrike" kern="1200" baseline="0" dirty="0">
                <a:solidFill>
                  <a:schemeClr val="tx1"/>
                </a:solidFill>
              </a:rPr>
              <a:t> the </a:t>
            </a:r>
            <a:r>
              <a:rPr lang="fr-CA" b="0" i="0" u="none" strike="noStrike" kern="1200" baseline="0" dirty="0" err="1">
                <a:solidFill>
                  <a:schemeClr val="tx1"/>
                </a:solidFill>
              </a:rPr>
              <a:t>Cynefin</a:t>
            </a:r>
            <a:r>
              <a:rPr lang="fr-CA" b="0" i="0" u="none" strike="noStrike" kern="1200" baseline="0" dirty="0">
                <a:solidFill>
                  <a:schemeClr val="tx1"/>
                </a:solidFill>
              </a:rPr>
              <a:t> model </a:t>
            </a:r>
            <a:r>
              <a:rPr lang="fr-CA" b="0" i="0" u="none" strike="noStrike" kern="1200" baseline="0" dirty="0" err="1">
                <a:solidFill>
                  <a:schemeClr val="tx1"/>
                </a:solidFill>
              </a:rPr>
              <a:t>is</a:t>
            </a:r>
            <a:r>
              <a:rPr lang="fr-CA" b="0" i="0" u="none" strike="noStrike" kern="1200" baseline="0" dirty="0">
                <a:solidFill>
                  <a:schemeClr val="tx1"/>
                </a:solidFill>
              </a:rPr>
              <a:t> </a:t>
            </a:r>
            <a:r>
              <a:rPr lang="fr-CA" b="0" i="0" u="none" strike="noStrike" kern="1200" baseline="0" dirty="0" err="1">
                <a:solidFill>
                  <a:schemeClr val="tx1"/>
                </a:solidFill>
              </a:rPr>
              <a:t>compared</a:t>
            </a:r>
            <a:r>
              <a:rPr lang="fr-CA" b="0" i="0" u="none" strike="noStrike" kern="1200" baseline="0" dirty="0">
                <a:solidFill>
                  <a:schemeClr val="tx1"/>
                </a:solidFill>
              </a:rPr>
              <a:t> </a:t>
            </a:r>
            <a:r>
              <a:rPr lang="fr-CA" b="0" i="0" u="none" strike="noStrike" kern="1200" baseline="0" dirty="0" err="1">
                <a:solidFill>
                  <a:schemeClr val="tx1"/>
                </a:solidFill>
              </a:rPr>
              <a:t>with</a:t>
            </a:r>
            <a:r>
              <a:rPr lang="fr-CA" b="0" i="0" u="none" strike="noStrike" kern="1200" baseline="0" dirty="0">
                <a:solidFill>
                  <a:schemeClr val="tx1"/>
                </a:solidFill>
              </a:rPr>
              <a:t> the Stacey Matrix model, </a:t>
            </a:r>
            <a:r>
              <a:rPr lang="fr-CA" b="0" i="0" u="none" strike="noStrike" kern="1200" baseline="0" dirty="0" err="1">
                <a:solidFill>
                  <a:schemeClr val="tx1"/>
                </a:solidFill>
              </a:rPr>
              <a:t>now</a:t>
            </a:r>
            <a:r>
              <a:rPr lang="fr-CA" b="0" i="0" u="none" strike="noStrike" kern="1200" baseline="0" dirty="0">
                <a:solidFill>
                  <a:schemeClr val="tx1"/>
                </a:solidFill>
              </a:rPr>
              <a:t> </a:t>
            </a:r>
            <a:r>
              <a:rPr lang="fr-CA" b="0" i="0" u="none" strike="noStrike" kern="1200" baseline="0" dirty="0" err="1">
                <a:solidFill>
                  <a:schemeClr val="tx1"/>
                </a:solidFill>
              </a:rPr>
              <a:t>showing</a:t>
            </a:r>
            <a:r>
              <a:rPr lang="fr-CA" b="0" i="0" u="none" strike="noStrike" kern="1200" baseline="0" dirty="0">
                <a:solidFill>
                  <a:schemeClr val="tx1"/>
                </a:solidFill>
              </a:rPr>
              <a:t> an « original » on the </a:t>
            </a:r>
            <a:r>
              <a:rPr lang="fr-CA" b="0" i="0" u="none" strike="noStrike" kern="1200" baseline="0" dirty="0" err="1">
                <a:solidFill>
                  <a:schemeClr val="tx1"/>
                </a:solidFill>
              </a:rPr>
              <a:t>left</a:t>
            </a:r>
            <a:r>
              <a:rPr lang="fr-CA" b="0" i="0" u="none" strike="noStrike" kern="1200" baseline="0" dirty="0">
                <a:solidFill>
                  <a:schemeClr val="tx1"/>
                </a:solidFill>
              </a:rPr>
              <a:t> </a:t>
            </a:r>
            <a:r>
              <a:rPr lang="fr-CA" b="0" i="0" u="none" strike="noStrike" kern="1200" baseline="0" dirty="0" err="1">
                <a:solidFill>
                  <a:schemeClr val="tx1"/>
                </a:solidFill>
              </a:rPr>
              <a:t>with</a:t>
            </a:r>
            <a:r>
              <a:rPr lang="fr-CA" b="0" i="0" u="none" strike="noStrike" kern="1200" baseline="0" dirty="0">
                <a:solidFill>
                  <a:schemeClr val="tx1"/>
                </a:solidFill>
              </a:rPr>
              <a:t> an adaptation on the right… The Stacey Matrix </a:t>
            </a:r>
            <a:r>
              <a:rPr lang="en-CA" b="0" i="0" dirty="0">
                <a:solidFill>
                  <a:srgbClr val="272727"/>
                </a:solidFill>
                <a:effectLst/>
                <a:latin typeface="open sans" panose="020B0606030504020204" pitchFamily="34" charset="0"/>
              </a:rPr>
              <a:t>is a tool for representing and managing complexity in projects, likely IT projects. It consists of two axes: Requirements or Agreement (y-axis) and Approach or Certainty (x-axis). Requirements represent “what” needs to be developed, while the Approach represents the 'how'.</a:t>
            </a:r>
            <a:endParaRPr lang="fr-CA" b="0" i="0" u="none" strike="noStrike" kern="1200" baseline="0" dirty="0">
              <a:solidFill>
                <a:schemeClr val="tx1"/>
              </a:solidFill>
            </a:endParaRPr>
          </a:p>
          <a:p>
            <a:endParaRPr lang="fr-CA" b="0" i="0" u="none" strike="noStrike" kern="1200" baseline="0"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hlinkClick r:id="rId3"/>
              </a:rPr>
              <a:t>Simple, Complicated and Complex Decision-Making - new visual - Drawing Change</a:t>
            </a:r>
            <a:r>
              <a:rPr lang="en-US" dirty="0"/>
              <a:t> - </a:t>
            </a:r>
            <a:r>
              <a:rPr lang="en-US" dirty="0">
                <a:hlinkClick r:id="rId3"/>
              </a:rPr>
              <a:t>https://drawingchange.com/project/simple-complicated-and-complex-decision-making-new-visual/</a:t>
            </a:r>
            <a:r>
              <a:rPr lang="en-US" dirty="0"/>
              <a:t> </a:t>
            </a:r>
          </a:p>
          <a:p>
            <a:pPr marL="171450" marR="0" lvl="0" indent="-171450">
              <a:spcBef>
                <a:spcPts val="0"/>
              </a:spcBef>
              <a:spcAft>
                <a:spcPts val="0"/>
              </a:spcAft>
              <a:buFont typeface="Arial" panose="020B0604020202020204" pitchFamily="34" charset="0"/>
              <a:buChar char="•"/>
            </a:pPr>
            <a:r>
              <a:rPr lang="en-CA" dirty="0">
                <a:hlinkClick r:id="rId4"/>
              </a:rPr>
              <a:t>On Complexity (</a:t>
            </a:r>
            <a:r>
              <a:rPr lang="en-CA" dirty="0" err="1">
                <a:hlinkClick r:id="rId4"/>
              </a:rPr>
              <a:t>Cynefin</a:t>
            </a:r>
            <a:r>
              <a:rPr lang="en-CA" dirty="0">
                <a:hlinkClick r:id="rId4"/>
              </a:rPr>
              <a:t> Framework &amp; Stacey Matrix): Why Your Software Project Needs Scrum (linkedin.com)</a:t>
            </a:r>
            <a:r>
              <a:rPr lang="en-US" dirty="0"/>
              <a:t>- https://www.linkedin.com/pulse/complexity-why-your-software-project-needs-scrum-christiaan-verwijs</a:t>
            </a:r>
          </a:p>
          <a:p>
            <a:pPr marL="171450" marR="0" lvl="0" indent="-171450">
              <a:spcBef>
                <a:spcPts val="0"/>
              </a:spcBef>
              <a:spcAft>
                <a:spcPts val="0"/>
              </a:spcAft>
              <a:buFont typeface="Arial" panose="020B0604020202020204" pitchFamily="34" charset="0"/>
              <a:buChar char="•"/>
            </a:pPr>
            <a:r>
              <a:rPr lang="en-CA" dirty="0">
                <a:hlinkClick r:id="rId5"/>
              </a:rPr>
              <a:t>How to use the Stacey Matrix in Consulting (preplounge.com)</a:t>
            </a:r>
            <a:r>
              <a:rPr lang="en-US" dirty="0"/>
              <a:t> - https://www.preplounge.com/en/case-interview-basics/case-cracking-toolbox/structure-your-thoughts/the-stacey-matrix</a:t>
            </a:r>
          </a:p>
        </p:txBody>
      </p:sp>
      <p:sp>
        <p:nvSpPr>
          <p:cNvPr id="4" name="Slide Number Placeholder 3"/>
          <p:cNvSpPr>
            <a:spLocks noGrp="1"/>
          </p:cNvSpPr>
          <p:nvPr>
            <p:ph type="sldNum" sz="quarter" idx="5"/>
          </p:nvPr>
        </p:nvSpPr>
        <p:spPr/>
        <p:txBody>
          <a:bodyPr/>
          <a:lstStyle/>
          <a:p>
            <a:fld id="{C6C9EB95-B0B3-48AB-917D-E5E386E0913A}" type="slidenum">
              <a:rPr lang="en-US" smtClean="0"/>
              <a:pPr/>
              <a:t>27</a:t>
            </a:fld>
            <a:endParaRPr lang="en-US"/>
          </a:p>
        </p:txBody>
      </p:sp>
    </p:spTree>
    <p:extLst>
      <p:ext uri="{BB962C8B-B14F-4D97-AF65-F5344CB8AC3E}">
        <p14:creationId xmlns:p14="http://schemas.microsoft.com/office/powerpoint/2010/main" val="19135548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p8:notes"/>
          <p:cNvSpPr txBox="1">
            <a:spLocks noGrp="1"/>
          </p:cNvSpPr>
          <p:nvPr>
            <p:ph type="body" idx="1"/>
          </p:nvPr>
        </p:nvSpPr>
        <p:spPr>
          <a:xfrm>
            <a:off x="701040" y="4415791"/>
            <a:ext cx="5608320" cy="4183380"/>
          </a:xfrm>
          <a:prstGeom prst="rect">
            <a:avLst/>
          </a:prstGeom>
          <a:noFill/>
          <a:ln>
            <a:noFill/>
          </a:ln>
        </p:spPr>
        <p:txBody>
          <a:bodyPr spcFirstLastPara="1" wrap="square" lIns="93150" tIns="46575" rIns="93150" bIns="46575" anchor="t" anchorCtr="0">
            <a:norm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CA" sz="1200" dirty="0">
                <a:solidFill>
                  <a:srgbClr val="666666"/>
                </a:solidFill>
                <a:highlight>
                  <a:srgbClr val="FFFFFF"/>
                </a:highlight>
                <a:latin typeface="Calibri" panose="020F0502020204030204" pitchFamily="34" charset="0"/>
                <a:cs typeface="Calibri" panose="020F0502020204030204" pitchFamily="34" charset="0"/>
              </a:rPr>
              <a:t>« L’interrogation est la clé de la transformation. Dans un système complexe, les réponses expirent rapidement, mais les bonnes questions vous serviront toujours. Les questions vous permettent de voir clairement les défis pernicieux, de les comprendre d’une autre manière et de trouver des solutions surprenantes qui mènent à une transformation. »</a:t>
            </a:r>
            <a:r>
              <a:rPr lang="fr-CA" sz="1200" dirty="0">
                <a:solidFill>
                  <a:srgbClr val="5D554F"/>
                </a:solidFill>
                <a:highlight>
                  <a:srgbClr val="FFFFFF"/>
                </a:highlight>
                <a:latin typeface="Calibri" panose="020F0502020204030204" pitchFamily="34" charset="0"/>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fr-CA" sz="1200" dirty="0">
              <a:solidFill>
                <a:srgbClr val="5D554F"/>
              </a:solidFill>
              <a:highlight>
                <a:srgbClr val="FFFFFF"/>
              </a:highlight>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CA" sz="1200" dirty="0">
                <a:solidFill>
                  <a:srgbClr val="5D554F"/>
                </a:solidFill>
                <a:highlight>
                  <a:srgbClr val="FFFFFF"/>
                </a:highlight>
                <a:latin typeface="Calibri" panose="020F0502020204030204" pitchFamily="34" charset="0"/>
                <a:cs typeface="Calibri" panose="020F0502020204030204" pitchFamily="34" charset="0"/>
              </a:rPr>
              <a:t>En d’autres mots, « </a:t>
            </a:r>
            <a:r>
              <a:rPr lang="fr-CA" sz="1200" dirty="0">
                <a:solidFill>
                  <a:srgbClr val="9900FF"/>
                </a:solidFill>
                <a:highlight>
                  <a:srgbClr val="FFFFFF"/>
                </a:highlight>
                <a:latin typeface="Calibri" panose="020F0502020204030204" pitchFamily="34" charset="0"/>
                <a:cs typeface="Calibri" panose="020F0502020204030204" pitchFamily="34" charset="0"/>
              </a:rPr>
              <a:t>les réponses liées à des systèmes complexes ne restent pas bonnes longtemps, c’est donc l’interrogation qui vous permet de décider quelle est la prochaine étape intelligente.</a:t>
            </a:r>
            <a:r>
              <a:rPr lang="fr-CA" sz="1200" dirty="0">
                <a:solidFill>
                  <a:srgbClr val="5D554F"/>
                </a:solidFill>
                <a:highlight>
                  <a:srgbClr val="FFFFFF"/>
                </a:highlight>
                <a:latin typeface="Calibri" panose="020F0502020204030204" pitchFamily="34" charset="0"/>
                <a:cs typeface="Calibri" panose="020F0502020204030204" pitchFamily="34" charset="0"/>
              </a:rPr>
              <a:t> »</a:t>
            </a:r>
            <a:r>
              <a:rPr lang="fr-CA" sz="1200" dirty="0">
                <a:solidFill>
                  <a:srgbClr val="222222"/>
                </a:solidFill>
                <a:highlight>
                  <a:srgbClr val="FFFFFF"/>
                </a:highlight>
                <a:latin typeface="Calibri" panose="020F0502020204030204" pitchFamily="34" charset="0"/>
                <a:cs typeface="Calibri" panose="020F0502020204030204" pitchFamily="34" charset="0"/>
              </a:rPr>
              <a:t> </a:t>
            </a:r>
            <a:endParaRPr lang="fr-CA" sz="1200" dirty="0">
              <a:solidFill>
                <a:srgbClr val="5D554F"/>
              </a:solidFill>
              <a:highlight>
                <a:srgbClr val="FFFFFF"/>
              </a:highlight>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SzPts val="1400"/>
              <a:buNone/>
            </a:pPr>
            <a:endParaRPr lang="fr-CA"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fr-CA" dirty="0" err="1"/>
              <a:t>Resources</a:t>
            </a:r>
            <a:r>
              <a:rPr lang="fr-CA" dirty="0"/>
              <a:t>:</a:t>
            </a:r>
          </a:p>
          <a:p>
            <a:pPr marL="171450" lvl="0" indent="-171450" algn="l" rtl="0">
              <a:lnSpc>
                <a:spcPct val="100000"/>
              </a:lnSpc>
              <a:spcBef>
                <a:spcPts val="0"/>
              </a:spcBef>
              <a:spcAft>
                <a:spcPts val="0"/>
              </a:spcAft>
              <a:buSzPts val="1400"/>
              <a:buFont typeface="Arial" panose="020B0604020202020204" pitchFamily="34" charset="0"/>
              <a:buChar char="•"/>
            </a:pPr>
            <a:r>
              <a:rPr lang="en-CA" dirty="0">
                <a:hlinkClick r:id="rId3"/>
              </a:rPr>
              <a:t>Inquiry IS the Answer (hsdinstitute.org)</a:t>
            </a:r>
            <a:r>
              <a:rPr lang="fr-CA" dirty="0"/>
              <a:t> - https://www.hsdinstitute.org/resources/inquiry-is-the-answer-covid-19-recordings.html</a:t>
            </a:r>
          </a:p>
          <a:p>
            <a:pPr marL="171450" lvl="0" indent="-171450" algn="l" rtl="0">
              <a:lnSpc>
                <a:spcPct val="100000"/>
              </a:lnSpc>
              <a:spcBef>
                <a:spcPts val="0"/>
              </a:spcBef>
              <a:spcAft>
                <a:spcPts val="0"/>
              </a:spcAft>
              <a:buSzPts val="1400"/>
              <a:buFont typeface="Arial" panose="020B0604020202020204" pitchFamily="34" charset="0"/>
              <a:buChar char="•"/>
            </a:pPr>
            <a:endParaRPr dirty="0"/>
          </a:p>
        </p:txBody>
      </p:sp>
      <p:sp>
        <p:nvSpPr>
          <p:cNvPr id="181" name="Google Shape;181;p8:notes"/>
          <p:cNvSpPr txBox="1">
            <a:spLocks noGrp="1"/>
          </p:cNvSpPr>
          <p:nvPr>
            <p:ph type="sldNum" idx="12"/>
          </p:nvPr>
        </p:nvSpPr>
        <p:spPr>
          <a:xfrm>
            <a:off x="3970939" y="8829967"/>
            <a:ext cx="3037840" cy="464820"/>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CA"/>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fontScale="32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Using an inquiry-based problem-solving approach that uses different tools and methods helps uncover patterns and understand complexities within the team or organization. </a:t>
            </a:r>
            <a:r>
              <a:rPr lang="fr-CA" dirty="0" err="1"/>
              <a:t>We</a:t>
            </a:r>
            <a:r>
              <a:rPr lang="fr-CA" dirty="0"/>
              <a:t> use simple </a:t>
            </a:r>
            <a:r>
              <a:rPr lang="fr-CA" dirty="0" err="1"/>
              <a:t>models</a:t>
            </a:r>
            <a:r>
              <a:rPr lang="fr-CA" dirty="0"/>
              <a:t> and </a:t>
            </a:r>
            <a:r>
              <a:rPr lang="fr-CA" dirty="0" err="1"/>
              <a:t>methods</a:t>
            </a:r>
            <a:r>
              <a:rPr lang="fr-CA" dirty="0"/>
              <a:t> to </a:t>
            </a:r>
            <a:r>
              <a:rPr lang="fr-CA" dirty="0" err="1"/>
              <a:t>find</a:t>
            </a:r>
            <a:r>
              <a:rPr lang="fr-CA" dirty="0"/>
              <a:t> the </a:t>
            </a:r>
            <a:r>
              <a:rPr lang="fr-CA" dirty="0" err="1"/>
              <a:t>next</a:t>
            </a:r>
            <a:r>
              <a:rPr lang="fr-CA" dirty="0"/>
              <a:t> </a:t>
            </a:r>
            <a:r>
              <a:rPr lang="fr-CA" dirty="0" err="1"/>
              <a:t>wise</a:t>
            </a:r>
            <a:r>
              <a:rPr lang="fr-CA" dirty="0"/>
              <a:t> action, </a:t>
            </a:r>
            <a:r>
              <a:rPr lang="fr-CA" dirty="0" err="1"/>
              <a:t>we</a:t>
            </a:r>
            <a:r>
              <a:rPr lang="fr-CA" dirty="0"/>
              <a:t> </a:t>
            </a:r>
            <a:r>
              <a:rPr lang="fr-CA" dirty="0" err="1"/>
              <a:t>refer</a:t>
            </a:r>
            <a:r>
              <a:rPr lang="fr-CA" dirty="0"/>
              <a:t> to </a:t>
            </a:r>
            <a:r>
              <a:rPr lang="fr-CA" dirty="0" err="1"/>
              <a:t>complex</a:t>
            </a:r>
            <a:r>
              <a:rPr lang="fr-CA" dirty="0"/>
              <a:t> issues as </a:t>
            </a:r>
            <a:r>
              <a:rPr lang="fr-CA" dirty="0" err="1"/>
              <a:t>Wicked</a:t>
            </a:r>
            <a:r>
              <a:rPr lang="fr-CA" dirty="0"/>
              <a:t> or </a:t>
            </a:r>
            <a:r>
              <a:rPr lang="fr-CA" dirty="0" err="1"/>
              <a:t>Sticky</a:t>
            </a:r>
            <a:r>
              <a:rPr lang="fr-CA" dirty="0"/>
              <a:t> Issues.</a:t>
            </a:r>
            <a:endParaRPr lang="en-US" dirty="0">
              <a:latin typeface="Arial" panose="020B0604020202020204" pitchFamily="34" charset="0"/>
              <a:cs typeface="Arial" panose="020B0604020202020204" pitchFamily="34" charset="0"/>
            </a:endParaRPr>
          </a:p>
          <a:p>
            <a:endParaRPr lang="fr-CA" dirty="0"/>
          </a:p>
          <a:p>
            <a:r>
              <a:rPr lang="fr-CA" dirty="0"/>
              <a:t>This model </a:t>
            </a:r>
            <a:r>
              <a:rPr lang="fr-CA" dirty="0" err="1"/>
              <a:t>is</a:t>
            </a:r>
            <a:r>
              <a:rPr lang="fr-CA" dirty="0"/>
              <a:t> simple, </a:t>
            </a:r>
            <a:r>
              <a:rPr lang="fr-CA" dirty="0" err="1"/>
              <a:t>yet</a:t>
            </a:r>
            <a:r>
              <a:rPr lang="fr-CA" dirty="0"/>
              <a:t> </a:t>
            </a:r>
            <a:r>
              <a:rPr lang="fr-CA" dirty="0" err="1"/>
              <a:t>powerful</a:t>
            </a:r>
            <a:endParaRPr lang="fr-CA" dirty="0"/>
          </a:p>
          <a:p>
            <a:pPr marL="457200" lvl="0" indent="-381000" algn="l" rtl="0">
              <a:lnSpc>
                <a:spcPts val="2400"/>
              </a:lnSpc>
              <a:spcAft>
                <a:spcPts val="0"/>
              </a:spcAft>
              <a:buClr>
                <a:srgbClr val="1C4587"/>
              </a:buClr>
              <a:buSzPts val="2400"/>
              <a:buFont typeface="Helvetica Neue"/>
              <a:buChar char="➔"/>
            </a:pPr>
            <a:r>
              <a:rPr lang="en-US" sz="1200" b="1" dirty="0">
                <a:solidFill>
                  <a:srgbClr val="1C4587"/>
                </a:solidFill>
                <a:latin typeface="Calibri" panose="020F0502020204030204" pitchFamily="34" charset="0"/>
                <a:ea typeface="Helvetica Neue"/>
                <a:cs typeface="Calibri" panose="020F0502020204030204" pitchFamily="34" charset="0"/>
                <a:sym typeface="Helvetica Neue"/>
              </a:rPr>
              <a:t>What?</a:t>
            </a:r>
            <a:r>
              <a:rPr lang="en-US" sz="1200" dirty="0">
                <a:solidFill>
                  <a:srgbClr val="1C4587"/>
                </a:solidFill>
                <a:latin typeface="Calibri" panose="020F0502020204030204" pitchFamily="34" charset="0"/>
                <a:cs typeface="Calibri" panose="020F0502020204030204" pitchFamily="34" charset="0"/>
                <a:sym typeface="Helvetica Neue"/>
              </a:rPr>
              <a:t> - How is the pattern currently manifesting?</a:t>
            </a:r>
            <a:br>
              <a:rPr lang="en-US" sz="1200" dirty="0">
                <a:solidFill>
                  <a:srgbClr val="1C4587"/>
                </a:solidFill>
                <a:latin typeface="Calibri" panose="020F0502020204030204" pitchFamily="34" charset="0"/>
                <a:cs typeface="Calibri" panose="020F0502020204030204" pitchFamily="34" charset="0"/>
                <a:sym typeface="Helvetica Neue"/>
              </a:rPr>
            </a:br>
            <a:r>
              <a:rPr lang="en-US" sz="1200" i="1" dirty="0">
                <a:solidFill>
                  <a:schemeClr val="accent4"/>
                </a:solidFill>
                <a:latin typeface="Calibri" panose="020F0502020204030204" pitchFamily="34" charset="0"/>
                <a:cs typeface="Calibri" panose="020F0502020204030204" pitchFamily="34" charset="0"/>
                <a:sym typeface="Helvetica Neue"/>
              </a:rPr>
              <a:t>(click)</a:t>
            </a:r>
            <a:br>
              <a:rPr lang="en-US" sz="1200" i="1" dirty="0">
                <a:solidFill>
                  <a:schemeClr val="accent4"/>
                </a:solidFill>
                <a:latin typeface="Calibri" panose="020F0502020204030204" pitchFamily="34" charset="0"/>
                <a:cs typeface="Calibri" panose="020F0502020204030204" pitchFamily="34" charset="0"/>
                <a:sym typeface="Helvetica Neue"/>
              </a:rPr>
            </a:br>
            <a:r>
              <a:rPr lang="en-US" sz="1200" dirty="0">
                <a:solidFill>
                  <a:srgbClr val="1C4587"/>
                </a:solidFill>
                <a:latin typeface="Calibri" panose="020F0502020204030204" pitchFamily="34" charset="0"/>
                <a:cs typeface="Calibri" panose="020F0502020204030204" pitchFamily="34" charset="0"/>
                <a:sym typeface="Helvetica Neue"/>
              </a:rPr>
              <a:t>Helps s</a:t>
            </a:r>
            <a:r>
              <a:rPr lang="en-US" sz="1200" i="1" dirty="0">
                <a:solidFill>
                  <a:schemeClr val="accent4"/>
                </a:solidFill>
                <a:latin typeface="Calibri" panose="020F0502020204030204" pitchFamily="34" charset="0"/>
                <a:cs typeface="Calibri" panose="020F0502020204030204" pitchFamily="34" charset="0"/>
                <a:sym typeface="Helvetica Neue"/>
              </a:rPr>
              <a:t>ee the issue, with whatever you know.</a:t>
            </a:r>
          </a:p>
          <a:p>
            <a:pPr marL="457200" lvl="0" indent="-381000" algn="l" rtl="0">
              <a:lnSpc>
                <a:spcPts val="2400"/>
              </a:lnSpc>
              <a:spcAft>
                <a:spcPts val="0"/>
              </a:spcAft>
              <a:buClr>
                <a:srgbClr val="1C4587"/>
              </a:buClr>
              <a:buSzPts val="2400"/>
              <a:buFont typeface="Helvetica Neue"/>
              <a:buChar char="➔"/>
            </a:pPr>
            <a:r>
              <a:rPr lang="en-US" sz="1200" b="1" dirty="0">
                <a:solidFill>
                  <a:srgbClr val="1C4587"/>
                </a:solidFill>
                <a:latin typeface="Calibri" panose="020F0502020204030204" pitchFamily="34" charset="0"/>
                <a:ea typeface="Helvetica Neue"/>
                <a:cs typeface="Calibri" panose="020F0502020204030204" pitchFamily="34" charset="0"/>
                <a:sym typeface="Helvetica Neue"/>
              </a:rPr>
              <a:t>So what?</a:t>
            </a:r>
            <a:r>
              <a:rPr lang="en-US" sz="1200" dirty="0">
                <a:solidFill>
                  <a:srgbClr val="1C4587"/>
                </a:solidFill>
                <a:latin typeface="Calibri" panose="020F0502020204030204" pitchFamily="34" charset="0"/>
                <a:ea typeface="Helvetica Neue"/>
                <a:cs typeface="Calibri" panose="020F0502020204030204" pitchFamily="34" charset="0"/>
                <a:sym typeface="Helvetica Neue"/>
              </a:rPr>
              <a:t> - What do you know? What are your insights and options? </a:t>
            </a:r>
            <a:br>
              <a:rPr lang="en-US" sz="1200" dirty="0">
                <a:solidFill>
                  <a:srgbClr val="1C4587"/>
                </a:solidFill>
                <a:latin typeface="Calibri" panose="020F0502020204030204" pitchFamily="34" charset="0"/>
                <a:ea typeface="Helvetica Neue"/>
                <a:cs typeface="Calibri" panose="020F0502020204030204" pitchFamily="34" charset="0"/>
                <a:sym typeface="Helvetica Neue"/>
              </a:rPr>
            </a:br>
            <a:r>
              <a:rPr lang="en-US" sz="1200" i="1" dirty="0">
                <a:solidFill>
                  <a:schemeClr val="accent4"/>
                </a:solidFill>
                <a:latin typeface="Calibri" panose="020F0502020204030204" pitchFamily="34" charset="0"/>
                <a:cs typeface="Calibri" panose="020F0502020204030204" pitchFamily="34" charset="0"/>
                <a:sym typeface="Helvetica Neue"/>
              </a:rPr>
              <a:t>(click)</a:t>
            </a:r>
            <a:br>
              <a:rPr lang="en-US" sz="1200" i="1" dirty="0">
                <a:solidFill>
                  <a:schemeClr val="accent4"/>
                </a:solidFill>
                <a:latin typeface="Calibri" panose="020F0502020204030204" pitchFamily="34" charset="0"/>
                <a:cs typeface="Calibri" panose="020F0502020204030204" pitchFamily="34" charset="0"/>
                <a:sym typeface="Helvetica Neue"/>
              </a:rPr>
            </a:br>
            <a:r>
              <a:rPr lang="en-US" sz="1200" i="1" dirty="0">
                <a:solidFill>
                  <a:schemeClr val="accent4"/>
                </a:solidFill>
                <a:latin typeface="Calibri" panose="020F0502020204030204" pitchFamily="34" charset="0"/>
                <a:ea typeface="Helvetica Neue"/>
                <a:cs typeface="Calibri" panose="020F0502020204030204" pitchFamily="34" charset="0"/>
                <a:sym typeface="Helvetica Neue"/>
              </a:rPr>
              <a:t>Whatever sense you can make of the situation.</a:t>
            </a:r>
          </a:p>
          <a:p>
            <a:pPr marL="457200" marR="0" lvl="0" indent="-381000" algn="l" defTabSz="914400" rtl="0" eaLnBrk="1" fontAlgn="auto" latinLnBrk="0" hangingPunct="1">
              <a:lnSpc>
                <a:spcPts val="2400"/>
              </a:lnSpc>
              <a:spcBef>
                <a:spcPts val="0"/>
              </a:spcBef>
              <a:spcAft>
                <a:spcPts val="0"/>
              </a:spcAft>
              <a:buClr>
                <a:srgbClr val="1C4587"/>
              </a:buClr>
              <a:buSzPts val="2400"/>
              <a:buFont typeface="Helvetica Neue"/>
              <a:buChar char="➔"/>
              <a:tabLst/>
              <a:defRPr/>
            </a:pPr>
            <a:r>
              <a:rPr lang="en-US" sz="1200" b="1" dirty="0">
                <a:solidFill>
                  <a:srgbClr val="1C4587"/>
                </a:solidFill>
                <a:latin typeface="Calibri" panose="020F0502020204030204" pitchFamily="34" charset="0"/>
                <a:ea typeface="Helvetica Neue"/>
                <a:cs typeface="Calibri" panose="020F0502020204030204" pitchFamily="34" charset="0"/>
                <a:sym typeface="Helvetica Neue"/>
              </a:rPr>
              <a:t>Now what?</a:t>
            </a:r>
            <a:r>
              <a:rPr lang="en-US" sz="1200" dirty="0">
                <a:solidFill>
                  <a:srgbClr val="1C4587"/>
                </a:solidFill>
                <a:latin typeface="Calibri" panose="020F0502020204030204" pitchFamily="34" charset="0"/>
                <a:ea typeface="Helvetica Neue"/>
                <a:cs typeface="Calibri" panose="020F0502020204030204" pitchFamily="34" charset="0"/>
                <a:sym typeface="Helvetica Neue"/>
              </a:rPr>
              <a:t> - What is the next wise action that will shift the pattern in a more productive direction?</a:t>
            </a:r>
            <a:br>
              <a:rPr lang="en-US" sz="1200" dirty="0">
                <a:solidFill>
                  <a:srgbClr val="1C4587"/>
                </a:solidFill>
                <a:latin typeface="Calibri" panose="020F0502020204030204" pitchFamily="34" charset="0"/>
                <a:ea typeface="Helvetica Neue"/>
                <a:cs typeface="Calibri" panose="020F0502020204030204" pitchFamily="34" charset="0"/>
                <a:sym typeface="Helvetica Neue"/>
              </a:rPr>
            </a:br>
            <a:r>
              <a:rPr lang="en-US" sz="1200" i="1" dirty="0">
                <a:solidFill>
                  <a:schemeClr val="accent4"/>
                </a:solidFill>
                <a:latin typeface="Calibri" panose="020F0502020204030204" pitchFamily="34" charset="0"/>
                <a:cs typeface="Calibri" panose="020F0502020204030204" pitchFamily="34" charset="0"/>
                <a:sym typeface="Helvetica Neue"/>
              </a:rPr>
              <a:t>(click)</a:t>
            </a:r>
            <a:br>
              <a:rPr lang="en-US" sz="1200" i="1" dirty="0">
                <a:solidFill>
                  <a:schemeClr val="accent4"/>
                </a:solidFill>
                <a:latin typeface="Calibri" panose="020F0502020204030204" pitchFamily="34" charset="0"/>
                <a:cs typeface="Calibri" panose="020F0502020204030204" pitchFamily="34" charset="0"/>
                <a:sym typeface="Helvetica Neue"/>
              </a:rPr>
            </a:br>
            <a:r>
              <a:rPr lang="en-US" sz="1200" i="1" dirty="0">
                <a:solidFill>
                  <a:schemeClr val="accent4"/>
                </a:solidFill>
                <a:latin typeface="Calibri" panose="020F0502020204030204" pitchFamily="34" charset="0"/>
                <a:cs typeface="Calibri" panose="020F0502020204030204" pitchFamily="34" charset="0"/>
                <a:sym typeface="Helvetica Neue"/>
              </a:rPr>
              <a:t>With whatever power you have, no need to find something big or work on the whole pattern at one time, that is doable</a:t>
            </a:r>
          </a:p>
          <a:p>
            <a:pPr marL="76200" lvl="0" indent="0" algn="l" rtl="0">
              <a:spcBef>
                <a:spcPts val="100"/>
              </a:spcBef>
              <a:spcAft>
                <a:spcPts val="0"/>
              </a:spcAft>
              <a:buClr>
                <a:srgbClr val="1C4587"/>
              </a:buClr>
              <a:buSzPts val="2400"/>
              <a:buFont typeface="Helvetica Neue"/>
              <a:buNone/>
            </a:pPr>
            <a:endParaRPr lang="en-US" sz="1200" dirty="0">
              <a:solidFill>
                <a:srgbClr val="1C4587"/>
              </a:solidFill>
              <a:latin typeface="Calibri" panose="020F0502020204030204" pitchFamily="34" charset="0"/>
              <a:ea typeface="Helvetica Neue"/>
              <a:cs typeface="Calibri" panose="020F0502020204030204" pitchFamily="34" charset="0"/>
              <a:sym typeface="Helvetica Neu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mentioned </a:t>
            </a:r>
            <a:r>
              <a:rPr lang="fr-CA" dirty="0" err="1"/>
              <a:t>Wicked</a:t>
            </a:r>
            <a:r>
              <a:rPr lang="fr-CA" dirty="0"/>
              <a:t> or </a:t>
            </a:r>
            <a:r>
              <a:rPr lang="fr-CA" dirty="0" err="1"/>
              <a:t>Sticky</a:t>
            </a:r>
            <a:r>
              <a:rPr lang="fr-CA" dirty="0"/>
              <a:t> issues, </a:t>
            </a:r>
            <a:r>
              <a:rPr lang="fr-CA" dirty="0" err="1"/>
              <a:t>similarly</a:t>
            </a:r>
            <a:r>
              <a:rPr lang="fr-CA" dirty="0"/>
              <a:t> are </a:t>
            </a:r>
            <a:r>
              <a:rPr lang="fr-CA" dirty="0" err="1"/>
              <a:t>complex</a:t>
            </a:r>
            <a:r>
              <a:rPr lang="fr-CA" dirty="0"/>
              <a:t> </a:t>
            </a:r>
            <a:r>
              <a:rPr lang="fr-CA" dirty="0" err="1"/>
              <a:t>problems</a:t>
            </a:r>
            <a:r>
              <a:rPr lang="fr-CA" dirty="0"/>
              <a:t>, or </a:t>
            </a:r>
            <a:r>
              <a:rPr lang="fr-CA" dirty="0" err="1"/>
              <a:t>even</a:t>
            </a:r>
            <a:r>
              <a:rPr lang="fr-CA" dirty="0"/>
              <a:t> simple </a:t>
            </a:r>
            <a:r>
              <a:rPr lang="fr-CA" dirty="0" err="1"/>
              <a:t>problems</a:t>
            </a:r>
            <a:r>
              <a:rPr lang="fr-CA" dirty="0"/>
              <a:t> can </a:t>
            </a:r>
            <a:r>
              <a:rPr lang="fr-CA" dirty="0" err="1"/>
              <a:t>be</a:t>
            </a:r>
            <a:r>
              <a:rPr lang="fr-CA" dirty="0"/>
              <a:t> </a:t>
            </a:r>
            <a:r>
              <a:rPr lang="fr-CA" dirty="0" err="1"/>
              <a:t>influenced</a:t>
            </a:r>
            <a:r>
              <a:rPr lang="fr-CA" dirty="0"/>
              <a:t>, </a:t>
            </a:r>
            <a:r>
              <a:rPr lang="fr-CA" dirty="0" err="1"/>
              <a:t>any</a:t>
            </a:r>
            <a:r>
              <a:rPr lang="fr-CA" dirty="0"/>
              <a:t> issues or challenges can </a:t>
            </a:r>
            <a:r>
              <a:rPr lang="fr-CA" dirty="0" err="1"/>
              <a:t>benefit</a:t>
            </a:r>
            <a:r>
              <a:rPr lang="fr-CA" dirty="0"/>
              <a:t> </a:t>
            </a:r>
            <a:r>
              <a:rPr lang="fr-CA" dirty="0" err="1"/>
              <a:t>from</a:t>
            </a:r>
            <a:r>
              <a:rPr lang="fr-CA" dirty="0"/>
              <a:t> </a:t>
            </a:r>
            <a:r>
              <a:rPr lang="fr-CA" dirty="0" err="1"/>
              <a:t>this</a:t>
            </a:r>
            <a:r>
              <a:rPr lang="fr-CA" dirty="0"/>
              <a:t> and </a:t>
            </a:r>
            <a:r>
              <a:rPr lang="fr-CA" dirty="0" err="1"/>
              <a:t>similar</a:t>
            </a:r>
            <a:r>
              <a:rPr lang="fr-CA" dirty="0"/>
              <a:t> </a:t>
            </a:r>
            <a:r>
              <a:rPr lang="fr-CA" dirty="0" err="1"/>
              <a:t>methods</a:t>
            </a:r>
            <a:endParaRPr lang="fr-CA" dirty="0"/>
          </a:p>
          <a:p>
            <a:endParaRPr lang="en-US" dirty="0"/>
          </a:p>
          <a:p>
            <a:r>
              <a:rPr lang="en-US" dirty="0"/>
              <a:t>Resources:</a:t>
            </a:r>
          </a:p>
          <a:p>
            <a:pPr marL="171450" indent="-171450">
              <a:buFont typeface="Arial" panose="020B0604020202020204" pitchFamily="34" charset="0"/>
              <a:buChar char="•"/>
            </a:pPr>
            <a:r>
              <a:rPr lang="en-US" dirty="0"/>
              <a:t>Wicked or Sticky issues:</a:t>
            </a:r>
          </a:p>
          <a:p>
            <a:pPr marL="457200" lvl="0" indent="-381000" algn="l" rtl="0">
              <a:lnSpc>
                <a:spcPct val="150000"/>
              </a:lnSpc>
              <a:spcBef>
                <a:spcPts val="100"/>
              </a:spcBef>
              <a:spcAft>
                <a:spcPts val="0"/>
              </a:spcAft>
              <a:buClr>
                <a:srgbClr val="1C4587"/>
              </a:buClr>
              <a:buSzPts val="2400"/>
              <a:buFont typeface="Helvetica Neue"/>
              <a:buChar char="➔"/>
            </a:pPr>
            <a:r>
              <a:rPr lang="en-US" sz="1200" dirty="0">
                <a:solidFill>
                  <a:srgbClr val="1C4587"/>
                </a:solidFill>
                <a:latin typeface="Calibri" panose="020F0502020204030204" pitchFamily="34" charset="0"/>
                <a:ea typeface="Helvetica Neue"/>
                <a:cs typeface="Calibri" panose="020F0502020204030204" pitchFamily="34" charset="0"/>
                <a:sym typeface="Helvetica Neue"/>
              </a:rPr>
              <a:t>Many levels</a:t>
            </a:r>
          </a:p>
          <a:p>
            <a:pPr marL="457200" lvl="0" indent="-381000" algn="l" rtl="0">
              <a:lnSpc>
                <a:spcPct val="150000"/>
              </a:lnSpc>
              <a:spcBef>
                <a:spcPts val="100"/>
              </a:spcBef>
              <a:spcAft>
                <a:spcPts val="0"/>
              </a:spcAft>
              <a:buClr>
                <a:srgbClr val="1C4587"/>
              </a:buClr>
              <a:buSzPts val="2400"/>
              <a:buFont typeface="Helvetica Neue"/>
              <a:buChar char="➔"/>
            </a:pPr>
            <a:r>
              <a:rPr lang="en-US" sz="1200" dirty="0">
                <a:solidFill>
                  <a:srgbClr val="1C4587"/>
                </a:solidFill>
                <a:latin typeface="Calibri" panose="020F0502020204030204" pitchFamily="34" charset="0"/>
                <a:ea typeface="Helvetica Neue"/>
                <a:cs typeface="Calibri" panose="020F0502020204030204" pitchFamily="34" charset="0"/>
                <a:sym typeface="Helvetica Neue"/>
              </a:rPr>
              <a:t>Many stakeholders</a:t>
            </a:r>
          </a:p>
          <a:p>
            <a:pPr marL="457200" lvl="0" indent="-381000" algn="l" rtl="0">
              <a:lnSpc>
                <a:spcPct val="150000"/>
              </a:lnSpc>
              <a:spcBef>
                <a:spcPts val="100"/>
              </a:spcBef>
              <a:spcAft>
                <a:spcPts val="0"/>
              </a:spcAft>
              <a:buClr>
                <a:srgbClr val="1C4587"/>
              </a:buClr>
              <a:buSzPts val="2400"/>
              <a:buFont typeface="Helvetica Neue"/>
              <a:buChar char="➔"/>
            </a:pPr>
            <a:r>
              <a:rPr lang="en-US" sz="1200" dirty="0">
                <a:solidFill>
                  <a:srgbClr val="1C4587"/>
                </a:solidFill>
                <a:latin typeface="Calibri" panose="020F0502020204030204" pitchFamily="34" charset="0"/>
                <a:ea typeface="Helvetica Neue"/>
                <a:cs typeface="Calibri" panose="020F0502020204030204" pitchFamily="34" charset="0"/>
                <a:sym typeface="Helvetica Neue"/>
              </a:rPr>
              <a:t>Massive interdependencies</a:t>
            </a:r>
          </a:p>
          <a:p>
            <a:pPr marL="457200" lvl="0" indent="-381000" algn="l" rtl="0">
              <a:lnSpc>
                <a:spcPct val="150000"/>
              </a:lnSpc>
              <a:spcBef>
                <a:spcPts val="100"/>
              </a:spcBef>
              <a:spcAft>
                <a:spcPts val="0"/>
              </a:spcAft>
              <a:buClr>
                <a:srgbClr val="1C4587"/>
              </a:buClr>
              <a:buSzPts val="2400"/>
              <a:buFont typeface="Helvetica Neue"/>
              <a:buChar char="➔"/>
            </a:pPr>
            <a:r>
              <a:rPr lang="en-US" sz="1200" dirty="0">
                <a:solidFill>
                  <a:srgbClr val="1C4587"/>
                </a:solidFill>
                <a:latin typeface="Calibri" panose="020F0502020204030204" pitchFamily="34" charset="0"/>
                <a:ea typeface="Helvetica Neue"/>
                <a:cs typeface="Calibri" panose="020F0502020204030204" pitchFamily="34" charset="0"/>
                <a:sym typeface="Helvetica Neue"/>
              </a:rPr>
              <a:t>Fuzzy boundaries</a:t>
            </a:r>
          </a:p>
          <a:p>
            <a:pPr marL="457200" lvl="0" indent="-381000" algn="l" rtl="0">
              <a:lnSpc>
                <a:spcPct val="150000"/>
              </a:lnSpc>
              <a:spcBef>
                <a:spcPts val="100"/>
              </a:spcBef>
              <a:spcAft>
                <a:spcPts val="0"/>
              </a:spcAft>
              <a:buClr>
                <a:srgbClr val="1C4587"/>
              </a:buClr>
              <a:buSzPts val="2400"/>
              <a:buFont typeface="Helvetica Neue"/>
              <a:buChar char="➔"/>
            </a:pPr>
            <a:r>
              <a:rPr lang="en-US" sz="1200" dirty="0">
                <a:solidFill>
                  <a:srgbClr val="1C4587"/>
                </a:solidFill>
                <a:latin typeface="Calibri" panose="020F0502020204030204" pitchFamily="34" charset="0"/>
                <a:ea typeface="Helvetica Neue"/>
                <a:cs typeface="Calibri" panose="020F0502020204030204" pitchFamily="34" charset="0"/>
                <a:sym typeface="Helvetica Neue"/>
              </a:rPr>
              <a:t>Repeating, but never exactly the same</a:t>
            </a:r>
          </a:p>
          <a:p>
            <a:pPr marL="457200" lvl="0" indent="-381000" algn="l" rtl="0">
              <a:lnSpc>
                <a:spcPct val="150000"/>
              </a:lnSpc>
              <a:spcBef>
                <a:spcPts val="100"/>
              </a:spcBef>
              <a:spcAft>
                <a:spcPts val="0"/>
              </a:spcAft>
              <a:buClr>
                <a:srgbClr val="1C4587"/>
              </a:buClr>
              <a:buSzPts val="2400"/>
              <a:buFont typeface="Helvetica Neue"/>
              <a:buChar char="➔"/>
            </a:pPr>
            <a:r>
              <a:rPr lang="en-US" sz="1200" dirty="0">
                <a:solidFill>
                  <a:srgbClr val="1C4587"/>
                </a:solidFill>
                <a:latin typeface="Calibri" panose="020F0502020204030204" pitchFamily="34" charset="0"/>
                <a:ea typeface="Helvetica Neue"/>
                <a:cs typeface="Calibri" panose="020F0502020204030204" pitchFamily="34" charset="0"/>
                <a:sym typeface="Helvetica Neue"/>
              </a:rPr>
              <a:t>No root cause</a:t>
            </a:r>
          </a:p>
          <a:p>
            <a:pPr marL="457200" lvl="0" indent="-381000" algn="l" rtl="0">
              <a:lnSpc>
                <a:spcPct val="150000"/>
              </a:lnSpc>
              <a:spcBef>
                <a:spcPts val="100"/>
              </a:spcBef>
              <a:spcAft>
                <a:spcPts val="0"/>
              </a:spcAft>
              <a:buClr>
                <a:srgbClr val="1C4587"/>
              </a:buClr>
              <a:buSzPts val="2400"/>
              <a:buFont typeface="Helvetica Neue"/>
              <a:buChar char="➔"/>
            </a:pPr>
            <a:r>
              <a:rPr lang="en-US" sz="1200" dirty="0">
                <a:solidFill>
                  <a:srgbClr val="1C4587"/>
                </a:solidFill>
                <a:latin typeface="Calibri" panose="020F0502020204030204" pitchFamily="34" charset="0"/>
                <a:ea typeface="Helvetica Neue"/>
                <a:cs typeface="Calibri" panose="020F0502020204030204" pitchFamily="34" charset="0"/>
                <a:sym typeface="Helvetica Neue"/>
              </a:rPr>
              <a:t>Cannot be solved, only influenced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hlinkClick r:id="rId3"/>
              </a:rPr>
              <a:t>Nothing is Intractable? Right! (hsdinstitute.org)</a:t>
            </a:r>
            <a:r>
              <a:rPr lang="en-CA" dirty="0"/>
              <a:t> - </a:t>
            </a:r>
            <a:r>
              <a:rPr lang="en-US" dirty="0"/>
              <a:t>https://www.hsdinstitute.org/resources/nothing-is-intractable-right.html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hlinkClick r:id="rId4"/>
              </a:rPr>
              <a:t>Tame Your Wicked Problem (hsdinstitute.org)</a:t>
            </a:r>
            <a:r>
              <a:rPr lang="en-CA" dirty="0"/>
              <a:t> - https://www.hsdinstitute.org/resources/tame-your-wicked-problem-blog.html</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hlinkClick r:id="rId5"/>
              </a:rPr>
              <a:t>Taming a Wicked Issue: Building a Generative Team to Improve Access and Flow (hsdinstitute.org)</a:t>
            </a:r>
            <a:r>
              <a:rPr lang="en-CA" dirty="0"/>
              <a:t> - https://www.hsdinstitute.org/resources/taming-a-wicked-issue.html</a:t>
            </a:r>
            <a:endParaRPr lang="en-US" dirty="0"/>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C6C9EB95-B0B3-48AB-917D-E5E386E0913A}" type="slidenum">
              <a:rPr lang="en-US" smtClean="0"/>
              <a:pPr/>
              <a:t>29</a:t>
            </a:fld>
            <a:endParaRPr lang="en-US"/>
          </a:p>
        </p:txBody>
      </p:sp>
    </p:spTree>
    <p:extLst>
      <p:ext uri="{BB962C8B-B14F-4D97-AF65-F5344CB8AC3E}">
        <p14:creationId xmlns:p14="http://schemas.microsoft.com/office/powerpoint/2010/main" val="22990126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fontScale="47500" lnSpcReduction="20000"/>
          </a:bodyPr>
          <a:lstStyle/>
          <a:p>
            <a:pPr defTabSz="912937">
              <a:defRPr/>
            </a:pPr>
            <a:r>
              <a:rPr lang="fr-CA" dirty="0"/>
              <a:t>Alison:</a:t>
            </a:r>
          </a:p>
          <a:p>
            <a:pPr defTabSz="912937">
              <a:defRPr/>
            </a:pPr>
            <a:endParaRPr lang="fr-CA" dirty="0"/>
          </a:p>
          <a:p>
            <a:r>
              <a:rPr lang="en-CA" dirty="0"/>
              <a:t>For today’s centering exercise,</a:t>
            </a:r>
            <a:r>
              <a:rPr lang="en-CA" baseline="0" dirty="0"/>
              <a:t> we’ll use a slight variation…. Similar to previous ones, t</a:t>
            </a:r>
            <a:r>
              <a:rPr lang="en-CA" dirty="0"/>
              <a:t>he trick is to shift from “doing” to “being”</a:t>
            </a:r>
          </a:p>
          <a:p>
            <a:r>
              <a:rPr lang="en-CA" dirty="0"/>
              <a:t>Let’s start by doing the following...</a:t>
            </a:r>
          </a:p>
          <a:p>
            <a:pPr lvl="1"/>
            <a:r>
              <a:rPr lang="en-CA" dirty="0"/>
              <a:t>Sit with a straight position, as comfortable as possible</a:t>
            </a:r>
          </a:p>
          <a:p>
            <a:pPr lvl="1"/>
            <a:r>
              <a:rPr lang="en-CA" dirty="0"/>
              <a:t>It helps if you close or semi-close your eyes</a:t>
            </a:r>
          </a:p>
          <a:p>
            <a:pPr lvl="1"/>
            <a:r>
              <a:rPr lang="fr-CA" dirty="0"/>
              <a:t>Focus</a:t>
            </a:r>
            <a:r>
              <a:rPr lang="fr-CA" baseline="0" dirty="0"/>
              <a:t> on </a:t>
            </a:r>
            <a:r>
              <a:rPr lang="fr-CA" baseline="0" dirty="0" err="1"/>
              <a:t>your</a:t>
            </a:r>
            <a:r>
              <a:rPr lang="fr-CA" baseline="0" dirty="0"/>
              <a:t> </a:t>
            </a:r>
            <a:r>
              <a:rPr lang="fr-CA" baseline="0" dirty="0" err="1"/>
              <a:t>breathing</a:t>
            </a:r>
            <a:r>
              <a:rPr lang="fr-CA" baseline="0" dirty="0"/>
              <a:t> and </a:t>
            </a:r>
            <a:r>
              <a:rPr lang="fr-CA" baseline="0" dirty="0" err="1"/>
              <a:t>repeat</a:t>
            </a:r>
            <a:r>
              <a:rPr lang="fr-CA" baseline="0" dirty="0"/>
              <a:t> in </a:t>
            </a:r>
            <a:r>
              <a:rPr lang="fr-CA" baseline="0" dirty="0" err="1"/>
              <a:t>your</a:t>
            </a:r>
            <a:r>
              <a:rPr lang="fr-CA" baseline="0" dirty="0"/>
              <a:t> </a:t>
            </a:r>
            <a:r>
              <a:rPr lang="fr-CA" baseline="0" dirty="0" err="1"/>
              <a:t>mind</a:t>
            </a:r>
            <a:r>
              <a:rPr lang="fr-CA" baseline="0" dirty="0"/>
              <a:t> the </a:t>
            </a:r>
            <a:r>
              <a:rPr lang="fr-CA" baseline="0" dirty="0" err="1"/>
              <a:t>following</a:t>
            </a:r>
            <a:r>
              <a:rPr lang="fr-CA" baseline="0" dirty="0"/>
              <a:t> sentences </a:t>
            </a:r>
            <a:r>
              <a:rPr lang="fr-CA" baseline="0" dirty="0" err="1"/>
              <a:t>that</a:t>
            </a:r>
            <a:r>
              <a:rPr lang="fr-CA" baseline="0" dirty="0"/>
              <a:t> </a:t>
            </a:r>
            <a:r>
              <a:rPr lang="fr-CA" baseline="0" dirty="0" err="1"/>
              <a:t>feel</a:t>
            </a:r>
            <a:r>
              <a:rPr lang="fr-CA" baseline="0" dirty="0"/>
              <a:t> right to </a:t>
            </a:r>
            <a:r>
              <a:rPr lang="fr-CA" baseline="0" dirty="0" err="1"/>
              <a:t>you</a:t>
            </a:r>
            <a:r>
              <a:rPr lang="fr-CA" baseline="0" dirty="0"/>
              <a:t>, in </a:t>
            </a:r>
            <a:r>
              <a:rPr lang="fr-CA" baseline="0" dirty="0" err="1"/>
              <a:t>this</a:t>
            </a:r>
            <a:r>
              <a:rPr lang="fr-CA" baseline="0" dirty="0"/>
              <a:t> moment…</a:t>
            </a:r>
            <a:endParaRPr lang="en-CA" dirty="0"/>
          </a:p>
          <a:p>
            <a:endParaRPr lang="en-US" dirty="0"/>
          </a:p>
          <a:p>
            <a:r>
              <a:rPr lang="en-US" dirty="0"/>
              <a:t>Repeat twice or three times, pausing between each phrase:</a:t>
            </a:r>
          </a:p>
          <a:p>
            <a:pPr marL="742950" lvl="1" indent="-285750">
              <a:spcBef>
                <a:spcPts val="600"/>
              </a:spcBef>
              <a:buFont typeface="Arial" panose="020B0604020202020204" pitchFamily="34" charset="0"/>
              <a:buChar char="•"/>
            </a:pPr>
            <a:r>
              <a:rPr lang="en-US" sz="2400" dirty="0"/>
              <a:t>May I be safe</a:t>
            </a:r>
          </a:p>
          <a:p>
            <a:pPr marL="742950" lvl="1" indent="-285750">
              <a:spcBef>
                <a:spcPts val="600"/>
              </a:spcBef>
              <a:buFont typeface="Arial" panose="020B0604020202020204" pitchFamily="34" charset="0"/>
              <a:buChar char="•"/>
            </a:pPr>
            <a:r>
              <a:rPr lang="en-US" sz="2400" dirty="0"/>
              <a:t>May I be peaceful</a:t>
            </a:r>
          </a:p>
          <a:p>
            <a:pPr marL="742950" lvl="1" indent="-285750">
              <a:spcBef>
                <a:spcPts val="600"/>
              </a:spcBef>
              <a:buFont typeface="Arial" panose="020B0604020202020204" pitchFamily="34" charset="0"/>
              <a:buChar char="•"/>
            </a:pPr>
            <a:r>
              <a:rPr lang="en-US" sz="2400" dirty="0"/>
              <a:t>May I be kind to myself</a:t>
            </a:r>
          </a:p>
          <a:p>
            <a:pPr marL="742950" lvl="1" indent="-285750">
              <a:spcBef>
                <a:spcPts val="600"/>
              </a:spcBef>
              <a:buFont typeface="Arial" panose="020B0604020202020204" pitchFamily="34" charset="0"/>
              <a:buChar char="•"/>
            </a:pPr>
            <a:r>
              <a:rPr lang="en-US" sz="2400" dirty="0"/>
              <a:t>May I accept myself as I am</a:t>
            </a:r>
          </a:p>
          <a:p>
            <a:pPr marL="457200" lvl="1" indent="0">
              <a:spcBef>
                <a:spcPts val="600"/>
              </a:spcBef>
              <a:buFont typeface="Arial" panose="020B0604020202020204" pitchFamily="34" charset="0"/>
              <a:buNone/>
            </a:pPr>
            <a:r>
              <a:rPr lang="en-CA" sz="2400" dirty="0">
                <a:hlinkClick r:id="rId3"/>
              </a:rPr>
              <a:t>https://www.youtube.com/watch?v=7YGaumwvKyM</a:t>
            </a:r>
            <a:r>
              <a:rPr lang="en-CA" sz="2400" dirty="0"/>
              <a:t> – very sweet song that reflects the may I be happy</a:t>
            </a:r>
            <a:r>
              <a:rPr lang="en-CA" sz="2400" baseline="0" dirty="0"/>
              <a:t> mantra – with children </a:t>
            </a:r>
          </a:p>
          <a:p>
            <a:pPr marL="457200" lvl="1" indent="0">
              <a:spcBef>
                <a:spcPts val="600"/>
              </a:spcBef>
              <a:buFont typeface="Arial" panose="020B0604020202020204" pitchFamily="34" charset="0"/>
              <a:buNone/>
            </a:pPr>
            <a:endParaRPr lang="en-US" sz="2400" dirty="0"/>
          </a:p>
          <a:p>
            <a:pPr marL="457200" lvl="1" indent="0">
              <a:spcBef>
                <a:spcPts val="600"/>
              </a:spcBef>
              <a:buFont typeface="Arial" panose="020B0604020202020204" pitchFamily="34" charset="0"/>
              <a:buNone/>
            </a:pPr>
            <a:r>
              <a:rPr lang="en-CA" sz="2400" dirty="0">
                <a:hlinkClick r:id="rId4"/>
              </a:rPr>
              <a:t>https://www.youtube.com/watch?v=dW8cAINxJn4</a:t>
            </a:r>
            <a:r>
              <a:rPr lang="en-CA" sz="2400" dirty="0"/>
              <a:t> - may</a:t>
            </a:r>
            <a:r>
              <a:rPr lang="en-CA" sz="2400" baseline="0" dirty="0"/>
              <a:t> I be happy meditation 10 minutes</a:t>
            </a:r>
          </a:p>
          <a:p>
            <a:pPr marL="457200" lvl="1" indent="0">
              <a:spcBef>
                <a:spcPts val="600"/>
              </a:spcBef>
              <a:buFont typeface="Arial" panose="020B0604020202020204" pitchFamily="34" charset="0"/>
              <a:buNone/>
            </a:pPr>
            <a:endParaRPr lang="en-CA" sz="2400" baseline="0" dirty="0"/>
          </a:p>
          <a:p>
            <a:pPr marL="457200" lvl="1" indent="0">
              <a:spcBef>
                <a:spcPts val="600"/>
              </a:spcBef>
              <a:buFont typeface="Arial" panose="020B0604020202020204" pitchFamily="34" charset="0"/>
              <a:buNone/>
            </a:pPr>
            <a:r>
              <a:rPr lang="en-CA" sz="2400" dirty="0">
                <a:hlinkClick r:id="rId5"/>
              </a:rPr>
              <a:t>https://www.youtube.com/watch?v=qHboKCw5PcQ</a:t>
            </a:r>
            <a:r>
              <a:rPr lang="en-CA" sz="2400" dirty="0"/>
              <a:t>  - loving kindness meditation</a:t>
            </a:r>
          </a:p>
          <a:p>
            <a:pPr marL="457200" lvl="1" indent="0">
              <a:spcBef>
                <a:spcPts val="600"/>
              </a:spcBef>
              <a:buFont typeface="Arial" panose="020B0604020202020204" pitchFamily="34" charset="0"/>
              <a:buNone/>
            </a:pPr>
            <a:endParaRPr lang="en-CA" sz="2400" dirty="0"/>
          </a:p>
          <a:p>
            <a:pPr marL="0" lvl="0" indent="0">
              <a:spcBef>
                <a:spcPts val="600"/>
              </a:spcBef>
              <a:buFont typeface="Arial" panose="020B0604020202020204" pitchFamily="34" charset="0"/>
              <a:buNone/>
            </a:pPr>
            <a:r>
              <a:rPr lang="en-CA" sz="2400" dirty="0"/>
              <a:t>French exercise:</a:t>
            </a:r>
          </a:p>
          <a:p>
            <a:pPr marL="347663" lvl="1" indent="-285750">
              <a:spcBef>
                <a:spcPts val="600"/>
              </a:spcBef>
              <a:buFont typeface="Arial" panose="020B0604020202020204" pitchFamily="34" charset="0"/>
              <a:buChar char="•"/>
            </a:pPr>
            <a:r>
              <a:rPr lang="fr-CA" sz="2400" dirty="0">
                <a:solidFill>
                  <a:schemeClr val="accent1">
                    <a:lumMod val="75000"/>
                  </a:schemeClr>
                </a:solidFill>
              </a:rPr>
              <a:t>Puis-je être en sécurité</a:t>
            </a:r>
          </a:p>
          <a:p>
            <a:pPr marL="347663" lvl="1" indent="-285750">
              <a:spcBef>
                <a:spcPts val="600"/>
              </a:spcBef>
              <a:buFont typeface="Arial" panose="020B0604020202020204" pitchFamily="34" charset="0"/>
              <a:buChar char="•"/>
            </a:pPr>
            <a:r>
              <a:rPr lang="fr-CA" sz="2400" dirty="0">
                <a:solidFill>
                  <a:schemeClr val="accent1">
                    <a:lumMod val="75000"/>
                  </a:schemeClr>
                </a:solidFill>
              </a:rPr>
              <a:t>Puis-je être en paix</a:t>
            </a:r>
          </a:p>
          <a:p>
            <a:pPr marL="347663" lvl="1" indent="-285750">
              <a:spcBef>
                <a:spcPts val="600"/>
              </a:spcBef>
              <a:buFont typeface="Arial" panose="020B0604020202020204" pitchFamily="34" charset="0"/>
              <a:buChar char="•"/>
            </a:pPr>
            <a:r>
              <a:rPr lang="fr-CA" sz="2400" dirty="0">
                <a:solidFill>
                  <a:schemeClr val="accent1">
                    <a:lumMod val="75000"/>
                  </a:schemeClr>
                </a:solidFill>
              </a:rPr>
              <a:t>Puis-je être indulgent(e) envers moi-même</a:t>
            </a:r>
          </a:p>
          <a:p>
            <a:pPr marL="347663" lvl="1" indent="-285750">
              <a:spcBef>
                <a:spcPts val="600"/>
              </a:spcBef>
              <a:buFont typeface="Arial" panose="020B0604020202020204" pitchFamily="34" charset="0"/>
              <a:buChar char="•"/>
            </a:pPr>
            <a:r>
              <a:rPr lang="fr-CA" sz="2400" dirty="0">
                <a:solidFill>
                  <a:schemeClr val="accent1">
                    <a:lumMod val="75000"/>
                  </a:schemeClr>
                </a:solidFill>
              </a:rPr>
              <a:t>Puis-je m’accepter tel que suis</a:t>
            </a:r>
          </a:p>
          <a:p>
            <a:pPr marL="0" lvl="0" indent="0">
              <a:spcBef>
                <a:spcPts val="600"/>
              </a:spcBef>
              <a:buFont typeface="Arial" panose="020B0604020202020204" pitchFamily="34" charset="0"/>
              <a:buNone/>
            </a:pPr>
            <a:endParaRPr lang="en-US" sz="2400" dirty="0"/>
          </a:p>
        </p:txBody>
      </p:sp>
      <p:sp>
        <p:nvSpPr>
          <p:cNvPr id="4" name="Slide Number Placeholder 3"/>
          <p:cNvSpPr>
            <a:spLocks noGrp="1"/>
          </p:cNvSpPr>
          <p:nvPr>
            <p:ph type="sldNum" sz="quarter" idx="10"/>
          </p:nvPr>
        </p:nvSpPr>
        <p:spPr/>
        <p:txBody>
          <a:bodyPr/>
          <a:lstStyle/>
          <a:p>
            <a:fld id="{C6C9EB95-B0B3-48AB-917D-E5E386E0913A}" type="slidenum">
              <a:rPr lang="en-US" smtClean="0"/>
              <a:pPr/>
              <a:t>3</a:t>
            </a:fld>
            <a:endParaRPr lang="en-US"/>
          </a:p>
        </p:txBody>
      </p:sp>
    </p:spTree>
    <p:extLst>
      <p:ext uri="{BB962C8B-B14F-4D97-AF65-F5344CB8AC3E}">
        <p14:creationId xmlns:p14="http://schemas.microsoft.com/office/powerpoint/2010/main" val="32096918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8014ff5e07_0_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g8014ff5e07_0_1:notes"/>
          <p:cNvSpPr txBox="1">
            <a:spLocks noGrp="1"/>
          </p:cNvSpPr>
          <p:nvPr>
            <p:ph type="body" idx="1"/>
          </p:nvPr>
        </p:nvSpPr>
        <p:spPr>
          <a:xfrm>
            <a:off x="701040" y="4415791"/>
            <a:ext cx="5608200" cy="4183500"/>
          </a:xfrm>
          <a:prstGeom prst="rect">
            <a:avLst/>
          </a:prstGeom>
          <a:noFill/>
          <a:ln>
            <a:noFill/>
          </a:ln>
        </p:spPr>
        <p:txBody>
          <a:bodyPr spcFirstLastPara="1" wrap="square" lIns="93150" tIns="46575" rIns="93150" bIns="46575" anchor="t" anchorCtr="0">
            <a:noAutofit/>
          </a:bodyPr>
          <a:lstStyle/>
          <a:p>
            <a:r>
              <a:rPr lang="en-CA" sz="1200" b="1" i="0" u="none" strike="noStrike" baseline="0" dirty="0">
                <a:solidFill>
                  <a:srgbClr val="000000"/>
                </a:solidFill>
                <a:latin typeface="Verdana" panose="020B0604030504040204" pitchFamily="34" charset="0"/>
              </a:rPr>
              <a:t>Simple Rules </a:t>
            </a:r>
            <a:r>
              <a:rPr lang="en-CA" sz="1200" b="0" i="0" u="none" strike="noStrike" baseline="0" dirty="0">
                <a:solidFill>
                  <a:srgbClr val="000000"/>
                </a:solidFill>
                <a:latin typeface="Verdana" panose="020B0604030504040204" pitchFamily="34" charset="0"/>
              </a:rPr>
              <a:t>are agreements that inform behavior, so a diverse group can function as one. They set conditions that shape the emergent patterns as a group self-organizes. The rules may emerge from covert or overt agreements among the players, and they inform decisions and actions to create coherence across the whole. </a:t>
            </a:r>
          </a:p>
          <a:p>
            <a:endParaRPr lang="en-CA" sz="1200" b="0" i="0" u="none" strike="noStrike" baseline="0" dirty="0">
              <a:solidFill>
                <a:srgbClr val="000000"/>
              </a:solidFill>
              <a:latin typeface="Verdana" panose="020B0604030504040204" pitchFamily="34" charset="0"/>
            </a:endParaRPr>
          </a:p>
          <a:p>
            <a:r>
              <a:rPr lang="en-CA" sz="1200" b="0" i="0" u="none" strike="noStrike" baseline="0" dirty="0">
                <a:solidFill>
                  <a:srgbClr val="000000"/>
                </a:solidFill>
                <a:latin typeface="Verdana" panose="020B0604030504040204" pitchFamily="34" charset="0"/>
              </a:rPr>
              <a:t>Among the Simple Rules used in this methodology is:</a:t>
            </a:r>
          </a:p>
          <a:p>
            <a:pPr marL="228600" indent="-228600">
              <a:spcBef>
                <a:spcPts val="1200"/>
              </a:spcBef>
              <a:buNone/>
            </a:pPr>
            <a:r>
              <a:rPr lang="en-CA" sz="1200" b="0" i="0" u="none" strike="noStrike" baseline="0" dirty="0">
                <a:latin typeface="Verdana" panose="020B0604030504040204" pitchFamily="34" charset="0"/>
              </a:rPr>
              <a:t>► Leverage the energy of difference</a:t>
            </a:r>
          </a:p>
          <a:p>
            <a:pPr marL="228600" indent="-228600">
              <a:spcBef>
                <a:spcPts val="1200"/>
              </a:spcBef>
              <a:buNone/>
            </a:pPr>
            <a:r>
              <a:rPr lang="en-CA" sz="1200" b="0" i="0" u="none" strike="noStrike" baseline="0" dirty="0">
                <a:latin typeface="Verdana" panose="020B0604030504040204" pitchFamily="34" charset="0"/>
              </a:rPr>
              <a:t>► Search for what is true and useful</a:t>
            </a:r>
          </a:p>
          <a:p>
            <a:pPr marL="228600" indent="-228600">
              <a:spcBef>
                <a:spcPts val="1200"/>
              </a:spcBef>
              <a:buNone/>
            </a:pPr>
            <a:r>
              <a:rPr lang="en-CA" sz="1200" b="0" i="0" u="none" strike="noStrike" baseline="0" dirty="0">
                <a:latin typeface="Verdana" panose="020B0604030504040204" pitchFamily="34" charset="0"/>
              </a:rPr>
              <a:t>► Zoom in and zoom out</a:t>
            </a:r>
          </a:p>
          <a:p>
            <a:pPr marL="228600" indent="-228600">
              <a:spcBef>
                <a:spcPts val="1200"/>
              </a:spcBef>
              <a:buNone/>
            </a:pPr>
            <a:r>
              <a:rPr lang="en-CA" sz="1200" b="0" i="0" u="none" strike="noStrike" baseline="0" dirty="0">
                <a:latin typeface="Verdana" panose="020B0604030504040204" pitchFamily="34" charset="0"/>
              </a:rPr>
              <a:t>► Connect through stories and impacts</a:t>
            </a:r>
          </a:p>
          <a:p>
            <a:pPr marL="228600" indent="-228600">
              <a:spcBef>
                <a:spcPts val="1200"/>
              </a:spcBef>
              <a:buNone/>
            </a:pPr>
            <a:r>
              <a:rPr lang="en-CA" sz="1200" b="0" i="0" u="none" strike="noStrike" baseline="0" dirty="0">
                <a:latin typeface="Verdana" panose="020B0604030504040204" pitchFamily="34" charset="0"/>
              </a:rPr>
              <a:t>► Celebrate life</a:t>
            </a:r>
          </a:p>
          <a:p>
            <a:endParaRPr lang="en-CA" sz="1200" b="0" i="0" u="none" strike="noStrike" baseline="0" dirty="0">
              <a:solidFill>
                <a:srgbClr val="000000"/>
              </a:solidFill>
              <a:latin typeface="Arial" panose="020B0604020202020204" pitchFamily="34" charset="0"/>
            </a:endParaRPr>
          </a:p>
          <a:p>
            <a:r>
              <a:rPr lang="en-CA" sz="1200" b="0" i="0" u="none" strike="noStrike" baseline="0" dirty="0">
                <a:solidFill>
                  <a:srgbClr val="000000"/>
                </a:solidFill>
                <a:latin typeface="Arial" panose="020B0604020202020204" pitchFamily="34" charset="0"/>
              </a:rPr>
              <a:t>And we’ll explore (click)</a:t>
            </a:r>
          </a:p>
          <a:p>
            <a:r>
              <a:rPr lang="en-CA" sz="1200" b="0" i="0" u="none" strike="noStrike" baseline="0" dirty="0">
                <a:solidFill>
                  <a:srgbClr val="000000"/>
                </a:solidFill>
                <a:latin typeface="Arial" panose="020B0604020202020204" pitchFamily="34" charset="0"/>
              </a:rPr>
              <a:t>► </a:t>
            </a:r>
            <a:r>
              <a:rPr lang="en-CA" sz="1200" b="1" i="0" u="none" strike="noStrike" baseline="0" dirty="0">
                <a:solidFill>
                  <a:srgbClr val="000000"/>
                </a:solidFill>
                <a:latin typeface="Verdana" panose="020B0604030504040204" pitchFamily="34" charset="0"/>
              </a:rPr>
              <a:t>Stand in inquiry</a:t>
            </a:r>
            <a:r>
              <a:rPr lang="en-CA" sz="1200" b="0" i="0" u="none" strike="noStrike" baseline="0" dirty="0">
                <a:solidFill>
                  <a:srgbClr val="000000"/>
                </a:solidFill>
                <a:latin typeface="Verdana" panose="020B0604030504040204" pitchFamily="34" charset="0"/>
              </a:rPr>
              <a:t>: it calls you to a practice of perpetual and profound inquiry. With this, you are committed to constant inquiry and ongoing meaning making, and we use Inquiry and engage in four specific practices: </a:t>
            </a:r>
          </a:p>
          <a:p>
            <a:r>
              <a:rPr lang="en-CA" sz="1200" b="0" i="0" u="none" strike="noStrike" baseline="0" dirty="0">
                <a:solidFill>
                  <a:srgbClr val="000000"/>
                </a:solidFill>
                <a:latin typeface="Verdana" panose="020B0604030504040204" pitchFamily="34" charset="0"/>
              </a:rPr>
              <a:t>This is an invitation to… </a:t>
            </a:r>
          </a:p>
          <a:p>
            <a:r>
              <a:rPr lang="en-CA" sz="1200" b="0" i="0" u="none" strike="noStrike" baseline="0" dirty="0">
                <a:solidFill>
                  <a:srgbClr val="000000"/>
                </a:solidFill>
                <a:latin typeface="Verdana" panose="020B0604030504040204" pitchFamily="34" charset="0"/>
              </a:rPr>
              <a:t>(read slide)</a:t>
            </a:r>
          </a:p>
          <a:p>
            <a:pPr marL="171450" indent="-171450">
              <a:buFont typeface="Arial" panose="020B0604020202020204" pitchFamily="34" charset="0"/>
              <a:buChar char="•"/>
            </a:pPr>
            <a:r>
              <a:rPr lang="en-CA" sz="1200" b="0" i="0" u="none" strike="noStrike" baseline="0" dirty="0">
                <a:solidFill>
                  <a:srgbClr val="000000"/>
                </a:solidFill>
                <a:latin typeface="Verdana" panose="020B0604030504040204" pitchFamily="34" charset="0"/>
              </a:rPr>
              <a:t>Turn judgement…</a:t>
            </a:r>
          </a:p>
          <a:p>
            <a:pPr marL="228600" indent="-228600">
              <a:spcBef>
                <a:spcPts val="1200"/>
              </a:spcBef>
              <a:buNone/>
            </a:pPr>
            <a:endParaRPr lang="en-CA" sz="1200" b="0" i="0" u="none" strike="noStrike" baseline="0" dirty="0">
              <a:latin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sng" dirty="0">
                <a:solidFill>
                  <a:srgbClr val="BDADA0"/>
                </a:solidFill>
                <a:effectLst/>
                <a:hlinkClick r:id="rId3"/>
              </a:rPr>
              <a:t>Simple Rules</a:t>
            </a:r>
            <a:r>
              <a:rPr lang="en-US" sz="1200" b="0" i="0" u="sng" dirty="0">
                <a:solidFill>
                  <a:srgbClr val="BDADA0"/>
                </a:solidFill>
                <a:effectLst/>
              </a:rPr>
              <a:t> - </a:t>
            </a:r>
            <a:r>
              <a:rPr lang="en-US" sz="1200" b="0" i="0" u="sng" dirty="0">
                <a:effectLst/>
              </a:rPr>
              <a:t>https://bit.ly/SimpleRulesHSD</a:t>
            </a:r>
            <a:endParaRPr lang="en-US" sz="1200" dirty="0"/>
          </a:p>
          <a:p>
            <a:pPr marL="0" indent="0">
              <a:buFont typeface="Arial" panose="020B0604020202020204" pitchFamily="34" charset="0"/>
              <a:buNone/>
            </a:pPr>
            <a:endParaRPr lang="en-CA" sz="1200" b="0" i="0" u="none" strike="noStrike" baseline="0" dirty="0">
              <a:solidFill>
                <a:srgbClr val="000000"/>
              </a:solidFill>
              <a:latin typeface="Verdana" panose="020B0604030504040204" pitchFamily="34" charset="0"/>
            </a:endParaRPr>
          </a:p>
          <a:p>
            <a:r>
              <a:rPr lang="fr-CA" dirty="0" err="1"/>
              <a:t>Resources</a:t>
            </a:r>
            <a:r>
              <a:rPr lang="fr-CA" dirty="0"/>
              <a:t>:</a:t>
            </a:r>
          </a:p>
          <a:p>
            <a:pPr marL="171450" indent="-171450">
              <a:buFont typeface="Arial" panose="020B0604020202020204" pitchFamily="34" charset="0"/>
              <a:buChar char="•"/>
            </a:pPr>
            <a:r>
              <a:rPr lang="en-CA" dirty="0"/>
              <a:t>https://www.hsdinstitute.org/resources/simple-rules.html </a:t>
            </a:r>
          </a:p>
          <a:p>
            <a:pPr marL="171450" indent="-171450">
              <a:buFont typeface="Arial" panose="020B0604020202020204" pitchFamily="34" charset="0"/>
              <a:buChar char="•"/>
            </a:pPr>
            <a:r>
              <a:rPr lang="en-CA" dirty="0"/>
              <a:t>https://www.hsdinstitute.org/resources/so-what.html</a:t>
            </a:r>
          </a:p>
          <a:p>
            <a:pPr marL="171450" indent="-171450">
              <a:buFont typeface="Arial" panose="020B0604020202020204" pitchFamily="34" charset="0"/>
              <a:buChar char="•"/>
            </a:pPr>
            <a:r>
              <a:rPr lang="en-CA" dirty="0"/>
              <a:t>Asking Different Questions - </a:t>
            </a:r>
            <a:r>
              <a:rPr lang="en-CA" dirty="0">
                <a:hlinkClick r:id="rId4"/>
              </a:rPr>
              <a:t>https://www.youtube.com/watch?v=_90Cl1rTmSc</a:t>
            </a:r>
            <a:r>
              <a:rPr lang="en-CA" dirty="0"/>
              <a:t> </a:t>
            </a:r>
          </a:p>
          <a:p>
            <a:endParaRPr lang="en-US" dirty="0"/>
          </a:p>
          <a:p>
            <a:pPr marL="0" indent="0">
              <a:buFont typeface="Arial" panose="020B0604020202020204" pitchFamily="34" charset="0"/>
              <a:buNone/>
            </a:pPr>
            <a:endParaRPr lang="en-CA" sz="1200" b="0" i="0" u="none" strike="noStrike" baseline="0" dirty="0">
              <a:solidFill>
                <a:srgbClr val="000000"/>
              </a:solidFill>
              <a:latin typeface="Verdana" panose="020B0604030504040204" pitchFamily="34" charset="0"/>
            </a:endParaRPr>
          </a:p>
        </p:txBody>
      </p:sp>
      <p:sp>
        <p:nvSpPr>
          <p:cNvPr id="189" name="Google Shape;189;g8014ff5e07_0_1:notes"/>
          <p:cNvSpPr txBox="1">
            <a:spLocks noGrp="1"/>
          </p:cNvSpPr>
          <p:nvPr>
            <p:ph type="sldNum" idx="12"/>
          </p:nvPr>
        </p:nvSpPr>
        <p:spPr>
          <a:xfrm>
            <a:off x="3970939" y="8829967"/>
            <a:ext cx="3037800" cy="464700"/>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CA"/>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fr-CA" b="0" i="0" u="none" strike="noStrike" kern="1200" baseline="0" dirty="0">
              <a:solidFill>
                <a:schemeClr val="tx1"/>
              </a:solidFill>
            </a:endParaRPr>
          </a:p>
          <a:p>
            <a:r>
              <a:rPr lang="fr-CA" b="0" i="0" u="none" strike="noStrike" kern="1200" baseline="0" dirty="0">
                <a:solidFill>
                  <a:schemeClr val="tx1"/>
                </a:solidFill>
              </a:rPr>
              <a:t>(</a:t>
            </a:r>
            <a:r>
              <a:rPr lang="fr-CA" b="0" i="0" u="none" strike="noStrike" kern="1200" baseline="0" dirty="0" err="1">
                <a:solidFill>
                  <a:schemeClr val="tx1"/>
                </a:solidFill>
              </a:rPr>
              <a:t>read</a:t>
            </a:r>
            <a:r>
              <a:rPr lang="fr-CA" b="0" i="0" u="none" strike="noStrike" kern="1200" baseline="0" dirty="0">
                <a:solidFill>
                  <a:schemeClr val="tx1"/>
                </a:solidFill>
              </a:rPr>
              <a:t> slide)</a:t>
            </a:r>
          </a:p>
          <a:p>
            <a:endParaRPr lang="fr-CA" b="0" i="0" u="none" strike="noStrike" kern="1200" baseline="0" dirty="0">
              <a:solidFill>
                <a:schemeClr val="tx1"/>
              </a:solidFill>
            </a:endParaRPr>
          </a:p>
          <a:p>
            <a:r>
              <a:rPr lang="fr-CA" b="0" i="0" u="none" strike="noStrike" kern="1200" baseline="0" dirty="0">
                <a:solidFill>
                  <a:schemeClr val="tx1"/>
                </a:solidFill>
              </a:rPr>
              <a:t>If </a:t>
            </a:r>
            <a:r>
              <a:rPr lang="fr-CA" b="0" i="0" u="none" strike="noStrike" kern="1200" baseline="0" dirty="0" err="1">
                <a:solidFill>
                  <a:schemeClr val="tx1"/>
                </a:solidFill>
              </a:rPr>
              <a:t>you</a:t>
            </a:r>
            <a:r>
              <a:rPr lang="fr-CA" b="0" i="0" u="none" strike="noStrike" kern="1200" baseline="0" dirty="0">
                <a:solidFill>
                  <a:schemeClr val="tx1"/>
                </a:solidFill>
              </a:rPr>
              <a:t> are </a:t>
            </a:r>
            <a:r>
              <a:rPr lang="fr-CA" b="0" i="0" u="none" strike="noStrike" kern="1200" baseline="0" dirty="0" err="1">
                <a:solidFill>
                  <a:schemeClr val="tx1"/>
                </a:solidFill>
              </a:rPr>
              <a:t>interesed</a:t>
            </a:r>
            <a:r>
              <a:rPr lang="fr-CA" b="0" i="0" u="none" strike="noStrike" kern="1200" baseline="0" dirty="0">
                <a:solidFill>
                  <a:schemeClr val="tx1"/>
                </a:solidFill>
              </a:rPr>
              <a:t>, look for an invitation via the </a:t>
            </a:r>
            <a:r>
              <a:rPr lang="fr-CA" b="0" i="0" u="none" strike="noStrike" kern="1200" baseline="0" dirty="0" err="1">
                <a:solidFill>
                  <a:schemeClr val="tx1"/>
                </a:solidFill>
              </a:rPr>
              <a:t>Cohort</a:t>
            </a:r>
            <a:r>
              <a:rPr lang="fr-CA" b="0" i="0" u="none" strike="noStrike" kern="1200" baseline="0" dirty="0">
                <a:solidFill>
                  <a:schemeClr val="tx1"/>
                </a:solidFill>
              </a:rPr>
              <a:t> to a </a:t>
            </a:r>
            <a:r>
              <a:rPr lang="fr-CA" b="0" i="0" u="none" strike="noStrike" kern="1200" baseline="0" dirty="0" err="1">
                <a:solidFill>
                  <a:schemeClr val="tx1"/>
                </a:solidFill>
              </a:rPr>
              <a:t>soon</a:t>
            </a:r>
            <a:r>
              <a:rPr lang="fr-CA" b="0" i="0" u="none" strike="noStrike" kern="1200" baseline="0" dirty="0">
                <a:solidFill>
                  <a:schemeClr val="tx1"/>
                </a:solidFill>
              </a:rPr>
              <a:t> to re-launch Adaptive Action </a:t>
            </a:r>
            <a:r>
              <a:rPr lang="fr-CA" b="0" i="0" u="none" strike="noStrike" kern="1200" baseline="0" dirty="0" err="1">
                <a:solidFill>
                  <a:schemeClr val="tx1"/>
                </a:solidFill>
              </a:rPr>
              <a:t>series</a:t>
            </a:r>
            <a:r>
              <a:rPr lang="fr-CA" b="0" i="0" u="none" strike="noStrike" kern="1200" baseline="0" dirty="0">
                <a:solidFill>
                  <a:schemeClr val="tx1"/>
                </a:solidFill>
              </a:rPr>
              <a:t>. </a:t>
            </a:r>
            <a:r>
              <a:rPr lang="fr-CA" b="0" i="0" u="none" strike="noStrike" kern="1200" baseline="0" dirty="0" err="1">
                <a:solidFill>
                  <a:schemeClr val="tx1"/>
                </a:solidFill>
              </a:rPr>
              <a:t>Everybody</a:t>
            </a:r>
            <a:r>
              <a:rPr lang="fr-CA" b="0" i="0" u="none" strike="noStrike" kern="1200" baseline="0" dirty="0">
                <a:solidFill>
                  <a:schemeClr val="tx1"/>
                </a:solidFill>
              </a:rPr>
              <a:t> </a:t>
            </a:r>
            <a:r>
              <a:rPr lang="fr-CA" b="0" i="0" u="none" strike="noStrike" kern="1200" baseline="0" dirty="0" err="1">
                <a:solidFill>
                  <a:schemeClr val="tx1"/>
                </a:solidFill>
              </a:rPr>
              <a:t>is</a:t>
            </a:r>
            <a:r>
              <a:rPr lang="fr-CA" b="0" i="0" u="none" strike="noStrike" kern="1200" baseline="0" dirty="0">
                <a:solidFill>
                  <a:schemeClr val="tx1"/>
                </a:solidFill>
              </a:rPr>
              <a:t> </a:t>
            </a:r>
            <a:r>
              <a:rPr lang="fr-CA" b="0" i="0" u="none" strike="noStrike" kern="1200" baseline="0" dirty="0" err="1">
                <a:solidFill>
                  <a:schemeClr val="tx1"/>
                </a:solidFill>
              </a:rPr>
              <a:t>invited</a:t>
            </a:r>
            <a:r>
              <a:rPr lang="fr-CA" b="0" i="0" u="none" strike="noStrike" kern="1200" baseline="0" dirty="0">
                <a:solidFill>
                  <a:schemeClr val="tx1"/>
                </a:solidFill>
              </a:rPr>
              <a:t> to </a:t>
            </a:r>
            <a:r>
              <a:rPr lang="fr-CA" b="0" i="0" u="none" strike="noStrike" kern="1200" baseline="0" dirty="0" err="1">
                <a:solidFill>
                  <a:schemeClr val="tx1"/>
                </a:solidFill>
              </a:rPr>
              <a:t>participate</a:t>
            </a:r>
            <a:r>
              <a:rPr lang="fr-CA" b="0" i="0" u="none" strike="noStrike" kern="1200" baseline="0" dirty="0">
                <a:solidFill>
                  <a:schemeClr val="tx1"/>
                </a:solidFill>
              </a:rPr>
              <a:t>, and if </a:t>
            </a:r>
            <a:r>
              <a:rPr lang="fr-CA" b="0" i="0" u="none" strike="noStrike" kern="1200" baseline="0" dirty="0" err="1">
                <a:solidFill>
                  <a:schemeClr val="tx1"/>
                </a:solidFill>
              </a:rPr>
              <a:t>you</a:t>
            </a:r>
            <a:r>
              <a:rPr lang="fr-CA" b="0" i="0" u="none" strike="noStrike" kern="1200" baseline="0" dirty="0">
                <a:solidFill>
                  <a:schemeClr val="tx1"/>
                </a:solidFill>
              </a:rPr>
              <a:t> have a </a:t>
            </a:r>
            <a:r>
              <a:rPr lang="fr-CA" b="0" i="0" u="none" strike="noStrike" kern="1200" baseline="0" dirty="0" err="1">
                <a:solidFill>
                  <a:schemeClr val="tx1"/>
                </a:solidFill>
              </a:rPr>
              <a:t>Sticky</a:t>
            </a:r>
            <a:r>
              <a:rPr lang="fr-CA" b="0" i="0" u="none" strike="noStrike" kern="1200" baseline="0" dirty="0">
                <a:solidFill>
                  <a:schemeClr val="tx1"/>
                </a:solidFill>
              </a:rPr>
              <a:t> issue </a:t>
            </a:r>
            <a:r>
              <a:rPr lang="fr-CA" b="0" i="0" u="none" strike="noStrike" kern="1200" baseline="0" dirty="0" err="1">
                <a:solidFill>
                  <a:schemeClr val="tx1"/>
                </a:solidFill>
              </a:rPr>
              <a:t>you’d</a:t>
            </a:r>
            <a:r>
              <a:rPr lang="fr-CA" b="0" i="0" u="none" strike="noStrike" kern="1200" baseline="0" dirty="0">
                <a:solidFill>
                  <a:schemeClr val="tx1"/>
                </a:solidFill>
              </a:rPr>
              <a:t> like to explore, let the </a:t>
            </a:r>
            <a:r>
              <a:rPr lang="fr-CA" b="0" i="0" u="none" strike="noStrike" kern="1200" baseline="0" dirty="0" err="1">
                <a:solidFill>
                  <a:schemeClr val="tx1"/>
                </a:solidFill>
              </a:rPr>
              <a:t>organizers</a:t>
            </a:r>
            <a:r>
              <a:rPr lang="fr-CA" b="0" i="0" u="none" strike="noStrike" kern="1200" baseline="0" dirty="0">
                <a:solidFill>
                  <a:schemeClr val="tx1"/>
                </a:solidFill>
              </a:rPr>
              <a:t> know as </a:t>
            </a:r>
            <a:r>
              <a:rPr lang="fr-CA" b="0" i="0" u="none" strike="noStrike" kern="1200" baseline="0" dirty="0" err="1">
                <a:solidFill>
                  <a:schemeClr val="tx1"/>
                </a:solidFill>
              </a:rPr>
              <a:t>only</a:t>
            </a:r>
            <a:r>
              <a:rPr lang="fr-CA" b="0" i="0" u="none" strike="noStrike" kern="1200" baseline="0" dirty="0">
                <a:solidFill>
                  <a:schemeClr val="tx1"/>
                </a:solidFill>
              </a:rPr>
              <a:t> one issue </a:t>
            </a:r>
            <a:r>
              <a:rPr lang="fr-CA" b="0" i="0" u="none" strike="noStrike" kern="1200" baseline="0" dirty="0" err="1">
                <a:solidFill>
                  <a:schemeClr val="tx1"/>
                </a:solidFill>
              </a:rPr>
              <a:t>is</a:t>
            </a:r>
            <a:r>
              <a:rPr lang="fr-CA" b="0" i="0" u="none" strike="noStrike" kern="1200" baseline="0" dirty="0">
                <a:solidFill>
                  <a:schemeClr val="tx1"/>
                </a:solidFill>
              </a:rPr>
              <a:t> </a:t>
            </a:r>
            <a:r>
              <a:rPr lang="fr-CA" b="0" i="0" u="none" strike="noStrike" kern="1200" baseline="0" dirty="0" err="1">
                <a:solidFill>
                  <a:schemeClr val="tx1"/>
                </a:solidFill>
              </a:rPr>
              <a:t>addressed</a:t>
            </a:r>
            <a:r>
              <a:rPr lang="fr-CA" b="0" i="0" u="none" strike="noStrike" kern="1200" baseline="0" dirty="0">
                <a:solidFill>
                  <a:schemeClr val="tx1"/>
                </a:solidFill>
              </a:rPr>
              <a:t> per session</a:t>
            </a:r>
          </a:p>
          <a:p>
            <a:endParaRPr lang="en-CA" sz="1800" b="0" i="0" u="none" strike="noStrike" baseline="0" dirty="0">
              <a:latin typeface="Verdana" panose="020B0604030504040204" pitchFamily="34" charset="0"/>
            </a:endParaRPr>
          </a:p>
          <a:p>
            <a:r>
              <a:rPr lang="en-CA" dirty="0"/>
              <a:t>Resources:</a:t>
            </a:r>
          </a:p>
          <a:p>
            <a:pPr marL="171450" indent="-171450">
              <a:buFont typeface="Arial" panose="020B0604020202020204" pitchFamily="34" charset="0"/>
              <a:buChar char="•"/>
            </a:pPr>
            <a:r>
              <a:rPr lang="en-CA" dirty="0"/>
              <a:t>https://www.hsdinstitute.org/resources/simple-rules.html </a:t>
            </a:r>
          </a:p>
          <a:p>
            <a:pPr marL="171450" indent="-171450">
              <a:buFont typeface="Arial" panose="020B0604020202020204" pitchFamily="34" charset="0"/>
              <a:buChar char="•"/>
            </a:pPr>
            <a:r>
              <a:rPr lang="en-CA" dirty="0"/>
              <a:t>https://www.hsdinstitute.org/resources/so-what.html</a:t>
            </a:r>
          </a:p>
          <a:p>
            <a:pPr marL="171450" indent="-171450">
              <a:buFont typeface="Arial" panose="020B0604020202020204" pitchFamily="34" charset="0"/>
              <a:buChar char="•"/>
            </a:pPr>
            <a:r>
              <a:rPr lang="en-CA" dirty="0"/>
              <a:t>Asking Different Questions - </a:t>
            </a:r>
            <a:r>
              <a:rPr lang="en-CA" dirty="0">
                <a:hlinkClick r:id="rId3"/>
              </a:rPr>
              <a:t>https://www.youtube.com/watch?v=_90Cl1rTmSc</a:t>
            </a:r>
            <a:r>
              <a:rPr lang="en-CA" dirty="0"/>
              <a:t> </a:t>
            </a:r>
          </a:p>
          <a:p>
            <a:endParaRPr lang="en-US" dirty="0"/>
          </a:p>
        </p:txBody>
      </p:sp>
      <p:sp>
        <p:nvSpPr>
          <p:cNvPr id="4" name="Slide Number Placeholder 3"/>
          <p:cNvSpPr>
            <a:spLocks noGrp="1"/>
          </p:cNvSpPr>
          <p:nvPr>
            <p:ph type="sldNum" sz="quarter" idx="5"/>
          </p:nvPr>
        </p:nvSpPr>
        <p:spPr/>
        <p:txBody>
          <a:bodyPr/>
          <a:lstStyle/>
          <a:p>
            <a:fld id="{C6C9EB95-B0B3-48AB-917D-E5E386E0913A}" type="slidenum">
              <a:rPr lang="en-US" smtClean="0"/>
              <a:pPr/>
              <a:t>31</a:t>
            </a:fld>
            <a:endParaRPr lang="en-US"/>
          </a:p>
        </p:txBody>
      </p:sp>
    </p:spTree>
    <p:extLst>
      <p:ext uri="{BB962C8B-B14F-4D97-AF65-F5344CB8AC3E}">
        <p14:creationId xmlns:p14="http://schemas.microsoft.com/office/powerpoint/2010/main" val="5205615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fontScale="32500" lnSpcReduction="20000"/>
          </a:bodyPr>
          <a:lstStyle/>
          <a:p>
            <a:endParaRPr lang="fr-CA" sz="3200" b="0" i="0" u="none" strike="noStrike" kern="1200" baseline="0" dirty="0">
              <a:solidFill>
                <a:schemeClr val="tx1"/>
              </a:solidFill>
            </a:endParaRPr>
          </a:p>
          <a:p>
            <a:r>
              <a:rPr lang="fr-CA" sz="3200" b="0" i="0" u="none" strike="noStrike" kern="1200" baseline="0" dirty="0" err="1">
                <a:solidFill>
                  <a:schemeClr val="tx1"/>
                </a:solidFill>
              </a:rPr>
              <a:t>Now</a:t>
            </a:r>
            <a:r>
              <a:rPr lang="fr-CA" sz="3200" b="0" i="0" u="none" strike="noStrike" kern="1200" baseline="0" dirty="0">
                <a:solidFill>
                  <a:schemeClr val="tx1"/>
                </a:solidFill>
              </a:rPr>
              <a:t> </a:t>
            </a:r>
            <a:r>
              <a:rPr lang="fr-CA" sz="3200" b="0" i="0" u="none" strike="noStrike" kern="1200" baseline="0" dirty="0" err="1">
                <a:solidFill>
                  <a:schemeClr val="tx1"/>
                </a:solidFill>
              </a:rPr>
              <a:t>we</a:t>
            </a:r>
            <a:r>
              <a:rPr lang="fr-CA" sz="3200" b="0" i="0" u="none" strike="noStrike" kern="1200" baseline="0" dirty="0">
                <a:solidFill>
                  <a:schemeClr val="tx1"/>
                </a:solidFill>
              </a:rPr>
              <a:t> have an </a:t>
            </a:r>
            <a:r>
              <a:rPr lang="fr-CA" sz="3200" b="0" i="0" u="none" strike="noStrike" kern="1200" baseline="0" dirty="0" err="1">
                <a:solidFill>
                  <a:schemeClr val="tx1"/>
                </a:solidFill>
              </a:rPr>
              <a:t>idea</a:t>
            </a:r>
            <a:r>
              <a:rPr lang="fr-CA" sz="3200" b="0" i="0" u="none" strike="noStrike" kern="1200" baseline="0" dirty="0">
                <a:solidFill>
                  <a:schemeClr val="tx1"/>
                </a:solidFill>
              </a:rPr>
              <a:t> of </a:t>
            </a:r>
            <a:r>
              <a:rPr lang="fr-CA" sz="3200" b="0" i="0" u="none" strike="noStrike" kern="1200" baseline="0" dirty="0" err="1">
                <a:solidFill>
                  <a:schemeClr val="tx1"/>
                </a:solidFill>
              </a:rPr>
              <a:t>what</a:t>
            </a:r>
            <a:r>
              <a:rPr lang="fr-CA" sz="3200" b="0" i="0" u="none" strike="noStrike" kern="1200" baseline="0" dirty="0">
                <a:solidFill>
                  <a:schemeClr val="tx1"/>
                </a:solidFill>
              </a:rPr>
              <a:t> VUCA </a:t>
            </a:r>
            <a:r>
              <a:rPr lang="fr-CA" sz="3200" b="0" i="0" u="none" strike="noStrike" kern="1200" baseline="0" dirty="0" err="1">
                <a:solidFill>
                  <a:schemeClr val="tx1"/>
                </a:solidFill>
              </a:rPr>
              <a:t>means</a:t>
            </a:r>
            <a:endParaRPr lang="fr-CA" sz="3200" b="0" i="0" u="none" strike="noStrike" kern="1200" baseline="0" dirty="0">
              <a:solidFill>
                <a:schemeClr val="tx1"/>
              </a:solidFill>
            </a:endParaRPr>
          </a:p>
          <a:p>
            <a:pPr algn="l" fontAlgn="base"/>
            <a:r>
              <a:rPr lang="en-CA" sz="3200" b="1" i="0" dirty="0">
                <a:solidFill>
                  <a:srgbClr val="3C3C3C"/>
                </a:solidFill>
                <a:effectLst/>
                <a:latin typeface="Segoe UI" panose="020B0502040204020203" pitchFamily="34" charset="0"/>
              </a:rPr>
              <a:t>Volatility: </a:t>
            </a:r>
            <a:r>
              <a:rPr lang="en-CA" sz="4400" b="0" i="0" dirty="0">
                <a:solidFill>
                  <a:srgbClr val="202124"/>
                </a:solidFill>
                <a:effectLst/>
                <a:latin typeface="arial" panose="020B0604020202020204" pitchFamily="34" charset="0"/>
              </a:rPr>
              <a:t>a situation’s tendency to change rapidly and </a:t>
            </a:r>
            <a:r>
              <a:rPr lang="en-CA" sz="4400" b="0" i="0" u="none" strike="noStrike" dirty="0">
                <a:solidFill>
                  <a:srgbClr val="202124"/>
                </a:solidFill>
                <a:effectLst/>
                <a:latin typeface="arial" panose="020B0604020202020204" pitchFamily="34" charset="0"/>
                <a:hlinkClick r:id="rId3"/>
              </a:rPr>
              <a:t>unpredictably</a:t>
            </a:r>
            <a:r>
              <a:rPr lang="en-CA" sz="4400" b="0" i="0" dirty="0">
                <a:solidFill>
                  <a:srgbClr val="202124"/>
                </a:solidFill>
                <a:effectLst/>
                <a:latin typeface="arial" panose="020B0604020202020204" pitchFamily="34" charset="0"/>
              </a:rPr>
              <a:t>, especially for the worse.</a:t>
            </a:r>
            <a:endParaRPr lang="en-CA" sz="3200" b="1" i="0" dirty="0">
              <a:solidFill>
                <a:srgbClr val="3C3C3C"/>
              </a:solidFill>
              <a:effectLst/>
              <a:latin typeface="Segoe UI" panose="020B0502040204020203"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CA" sz="1400" b="1" i="0" dirty="0">
                <a:solidFill>
                  <a:srgbClr val="3C3C3C"/>
                </a:solidFill>
                <a:effectLst/>
                <a:latin typeface="Segoe UI" panose="020B0502040204020203" pitchFamily="34" charset="0"/>
              </a:rPr>
              <a:t>Uncertainty: </a:t>
            </a:r>
            <a:r>
              <a:rPr lang="en-CA" sz="2000" b="0" i="0" dirty="0">
                <a:solidFill>
                  <a:srgbClr val="4D5156"/>
                </a:solidFill>
                <a:effectLst/>
                <a:latin typeface="Google Sans"/>
              </a:rPr>
              <a:t> </a:t>
            </a:r>
            <a:r>
              <a:rPr lang="en-CA" sz="3200" b="0" i="0" dirty="0">
                <a:solidFill>
                  <a:srgbClr val="4D5156"/>
                </a:solidFill>
                <a:effectLst/>
                <a:latin typeface="arial" panose="020B0604020202020204" pitchFamily="34" charset="0"/>
              </a:rPr>
              <a:t>Uncertainty or </a:t>
            </a:r>
            <a:r>
              <a:rPr lang="en-CA" sz="3200" b="0" i="0" dirty="0">
                <a:solidFill>
                  <a:srgbClr val="5F6368"/>
                </a:solidFill>
                <a:effectLst/>
                <a:latin typeface="arial" panose="020B0604020202020204" pitchFamily="34" charset="0"/>
              </a:rPr>
              <a:t>Incertitude refers to epistemic situations involving imperfect or unknown information. Or simpler said… </a:t>
            </a:r>
            <a:r>
              <a:rPr lang="en-CA" sz="2000" b="0" i="0" dirty="0">
                <a:solidFill>
                  <a:srgbClr val="040C28"/>
                </a:solidFill>
                <a:effectLst/>
                <a:latin typeface="Google Sans"/>
              </a:rPr>
              <a:t>a state of doubt about the future or about what is the right thing to do.</a:t>
            </a:r>
            <a:endParaRPr lang="en-CA" sz="1400" b="1" i="0" dirty="0">
              <a:solidFill>
                <a:srgbClr val="3C3C3C"/>
              </a:solidFill>
              <a:effectLst/>
              <a:latin typeface="Segoe UI" panose="020B0502040204020203"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CA" sz="1400" b="1" i="0" dirty="0">
                <a:solidFill>
                  <a:srgbClr val="3C3C3C"/>
                </a:solidFill>
                <a:effectLst/>
                <a:latin typeface="Segoe UI" panose="020B0502040204020203" pitchFamily="34" charset="0"/>
              </a:rPr>
              <a:t>Complexity: </a:t>
            </a:r>
            <a:r>
              <a:rPr lang="en-CA" sz="2000" b="0" i="0" dirty="0">
                <a:solidFill>
                  <a:srgbClr val="202124"/>
                </a:solidFill>
                <a:effectLst/>
                <a:latin typeface="arial" panose="020B0604020202020204" pitchFamily="34" charset="0"/>
              </a:rPr>
              <a:t>the state or quality of being </a:t>
            </a:r>
            <a:r>
              <a:rPr lang="en-CA" sz="2000" b="0" i="0" u="none" strike="noStrike" dirty="0">
                <a:solidFill>
                  <a:srgbClr val="202124"/>
                </a:solidFill>
                <a:effectLst/>
                <a:latin typeface="arial" panose="020B0604020202020204" pitchFamily="34" charset="0"/>
                <a:hlinkClick r:id="rId4"/>
              </a:rPr>
              <a:t>intricate</a:t>
            </a:r>
            <a:r>
              <a:rPr lang="en-CA" sz="2000" b="0" i="0" dirty="0">
                <a:solidFill>
                  <a:srgbClr val="202124"/>
                </a:solidFill>
                <a:effectLst/>
                <a:latin typeface="arial" panose="020B0604020202020204" pitchFamily="34" charset="0"/>
              </a:rPr>
              <a:t> or complicated.</a:t>
            </a:r>
            <a:endParaRPr lang="en-CA" sz="1400" b="1" i="0" dirty="0">
              <a:solidFill>
                <a:srgbClr val="3C3C3C"/>
              </a:solidFill>
              <a:effectLst/>
              <a:latin typeface="Segoe UI" panose="020B0502040204020203" pitchFamily="34" charset="0"/>
            </a:endParaRPr>
          </a:p>
          <a:p>
            <a:pPr algn="l" fontAlgn="base"/>
            <a:r>
              <a:rPr lang="en-CA" sz="3200" b="1" i="0" dirty="0">
                <a:solidFill>
                  <a:srgbClr val="202124"/>
                </a:solidFill>
                <a:effectLst/>
                <a:latin typeface="arial" panose="020B0604020202020204" pitchFamily="34" charset="0"/>
              </a:rPr>
              <a:t>Ambiguity</a:t>
            </a:r>
            <a:r>
              <a:rPr lang="en-CA" sz="3200" b="0" i="0" dirty="0">
                <a:solidFill>
                  <a:srgbClr val="202124"/>
                </a:solidFill>
                <a:effectLst/>
                <a:latin typeface="arial" panose="020B0604020202020204" pitchFamily="34" charset="0"/>
              </a:rPr>
              <a:t>: the quality of being open to more than one interpretation; inexactness.</a:t>
            </a:r>
            <a:endParaRPr lang="en-CA" sz="2000" b="1" i="0" dirty="0">
              <a:solidFill>
                <a:srgbClr val="3C3C3C"/>
              </a:solidFill>
              <a:effectLst/>
              <a:latin typeface="Segoe UI" panose="020B0502040204020203" pitchFamily="34" charset="0"/>
            </a:endParaRPr>
          </a:p>
          <a:p>
            <a:pPr algn="l" fontAlgn="base"/>
            <a:endParaRPr lang="en-CA" sz="3200" b="0" i="0" dirty="0">
              <a:solidFill>
                <a:srgbClr val="3C3C3C"/>
              </a:solidFill>
              <a:effectLst/>
              <a:latin typeface="Segoe UI" panose="020B0502040204020203" pitchFamily="34" charset="0"/>
            </a:endParaRPr>
          </a:p>
          <a:p>
            <a:pPr algn="l" fontAlgn="base"/>
            <a:r>
              <a:rPr lang="en-CA" sz="3200" b="0" i="0" dirty="0">
                <a:solidFill>
                  <a:srgbClr val="3C3C3C"/>
                </a:solidFill>
                <a:effectLst/>
                <a:latin typeface="Segoe UI" panose="020B0502040204020203" pitchFamily="34" charset="0"/>
              </a:rPr>
              <a:t>And how we try to address a VUCA challenge is by moving from (A </a:t>
            </a:r>
            <a:r>
              <a:rPr lang="en-CA" sz="3200" b="0" i="0" dirty="0">
                <a:solidFill>
                  <a:srgbClr val="3C3C3C"/>
                </a:solidFill>
                <a:effectLst/>
                <a:latin typeface="Segoe UI" panose="020B0502040204020203" pitchFamily="34" charset="0"/>
                <a:sym typeface="Wingdings" panose="05000000000000000000" pitchFamily="2" charset="2"/>
              </a:rPr>
              <a:t> B)</a:t>
            </a:r>
            <a:endParaRPr lang="en-CA" sz="3200" b="0" i="0" dirty="0">
              <a:solidFill>
                <a:srgbClr val="3C3C3C"/>
              </a:solidFill>
              <a:effectLst/>
              <a:latin typeface="Segoe UI" panose="020B0502040204020203" pitchFamily="34" charset="0"/>
            </a:endParaRPr>
          </a:p>
          <a:p>
            <a:pPr algn="l" fontAlgn="base"/>
            <a:r>
              <a:rPr lang="en-CA" sz="3200" b="0" i="0" dirty="0">
                <a:solidFill>
                  <a:srgbClr val="3C3C3C"/>
                </a:solidFill>
                <a:effectLst/>
                <a:latin typeface="Segoe UI" panose="020B0502040204020203" pitchFamily="34" charset="0"/>
              </a:rPr>
              <a:t>(clicks)</a:t>
            </a:r>
          </a:p>
          <a:p>
            <a:pPr algn="l" fontAlgn="base"/>
            <a:r>
              <a:rPr lang="en-CA" sz="3200" b="1" i="0" dirty="0">
                <a:solidFill>
                  <a:srgbClr val="3C3C3C"/>
                </a:solidFill>
                <a:effectLst/>
                <a:latin typeface="Segoe UI" panose="020B0502040204020203" pitchFamily="34" charset="0"/>
              </a:rPr>
              <a:t>Volatility </a:t>
            </a:r>
            <a:r>
              <a:rPr lang="en-CA" sz="3200" b="1" i="0" dirty="0">
                <a:solidFill>
                  <a:srgbClr val="3C3C3C"/>
                </a:solidFill>
                <a:effectLst/>
                <a:latin typeface="Segoe UI" panose="020B0502040204020203" pitchFamily="34" charset="0"/>
                <a:sym typeface="Wingdings" panose="05000000000000000000" pitchFamily="2" charset="2"/>
              </a:rPr>
              <a:t></a:t>
            </a:r>
            <a:r>
              <a:rPr lang="en-CA" sz="3200" b="1" i="0" dirty="0">
                <a:solidFill>
                  <a:srgbClr val="3C3C3C"/>
                </a:solidFill>
                <a:effectLst/>
                <a:latin typeface="Segoe UI" panose="020B0502040204020203" pitchFamily="34" charset="0"/>
              </a:rPr>
              <a:t> Vision</a:t>
            </a:r>
          </a:p>
          <a:p>
            <a:pPr algn="l" fontAlgn="base"/>
            <a:r>
              <a:rPr lang="en-CA" sz="3200" b="0" i="0" dirty="0">
                <a:solidFill>
                  <a:srgbClr val="3C3C3C"/>
                </a:solidFill>
                <a:effectLst/>
                <a:latin typeface="Segoe UI" panose="020B0502040204020203" pitchFamily="34" charset="0"/>
              </a:rPr>
              <a:t>When you have the feeling that everything is changing, you need one thing: a clear vision to guide you and the teams. Also create an environment in which you can easily keep information up to date and always make it available to everyone</a:t>
            </a:r>
          </a:p>
          <a:p>
            <a:pPr algn="l" fontAlgn="base"/>
            <a:r>
              <a:rPr lang="en-CA" sz="3200" b="1" i="0" dirty="0">
                <a:solidFill>
                  <a:srgbClr val="3C3C3C"/>
                </a:solidFill>
                <a:effectLst/>
                <a:latin typeface="Segoe UI" panose="020B0502040204020203" pitchFamily="34" charset="0"/>
              </a:rPr>
              <a:t>Uncertainty </a:t>
            </a:r>
            <a:r>
              <a:rPr lang="en-CA" sz="3200" b="1" i="0" dirty="0">
                <a:solidFill>
                  <a:srgbClr val="3C3C3C"/>
                </a:solidFill>
                <a:effectLst/>
                <a:latin typeface="Segoe UI" panose="020B0502040204020203" pitchFamily="34" charset="0"/>
                <a:sym typeface="Wingdings" panose="05000000000000000000" pitchFamily="2" charset="2"/>
              </a:rPr>
              <a:t> Understanding</a:t>
            </a:r>
            <a:endParaRPr lang="en-CA" sz="3200" b="1" i="0" dirty="0">
              <a:solidFill>
                <a:srgbClr val="3C3C3C"/>
              </a:solidFill>
              <a:effectLst/>
              <a:latin typeface="Segoe UI" panose="020B0502040204020203" pitchFamily="34" charset="0"/>
            </a:endParaRPr>
          </a:p>
          <a:p>
            <a:pPr algn="l" fontAlgn="base"/>
            <a:r>
              <a:rPr lang="en-CA" sz="3200" b="0" i="0" dirty="0">
                <a:solidFill>
                  <a:srgbClr val="3C3C3C"/>
                </a:solidFill>
                <a:effectLst/>
                <a:latin typeface="Segoe UI" panose="020B0502040204020203" pitchFamily="34" charset="0"/>
              </a:rPr>
              <a:t>In order to make decisions, information is needed. Therefore, ensure knowledge transfer between all stakeholders. </a:t>
            </a:r>
          </a:p>
          <a:p>
            <a:pPr algn="l" fontAlgn="base"/>
            <a:r>
              <a:rPr lang="en-CA" sz="3200" b="1" i="0" dirty="0">
                <a:solidFill>
                  <a:srgbClr val="3C3C3C"/>
                </a:solidFill>
                <a:effectLst/>
                <a:latin typeface="Segoe UI" panose="020B0502040204020203" pitchFamily="34" charset="0"/>
              </a:rPr>
              <a:t>Complexity </a:t>
            </a:r>
            <a:r>
              <a:rPr lang="en-CA" sz="3200" b="1" i="0" dirty="0">
                <a:solidFill>
                  <a:srgbClr val="3C3C3C"/>
                </a:solidFill>
                <a:effectLst/>
                <a:latin typeface="Segoe UI" panose="020B0502040204020203" pitchFamily="34" charset="0"/>
                <a:sym typeface="Wingdings" panose="05000000000000000000" pitchFamily="2" charset="2"/>
              </a:rPr>
              <a:t></a:t>
            </a:r>
            <a:r>
              <a:rPr lang="en-CA" sz="3200" b="1" i="0" dirty="0">
                <a:solidFill>
                  <a:srgbClr val="3C3C3C"/>
                </a:solidFill>
                <a:effectLst/>
                <a:latin typeface="Segoe UI" panose="020B0502040204020203" pitchFamily="34" charset="0"/>
              </a:rPr>
              <a:t> Clarity</a:t>
            </a:r>
          </a:p>
          <a:p>
            <a:pPr algn="l" fontAlgn="base"/>
            <a:r>
              <a:rPr lang="en-CA" sz="3200" b="0" i="0" dirty="0">
                <a:solidFill>
                  <a:srgbClr val="3C3C3C"/>
                </a:solidFill>
                <a:effectLst/>
                <a:latin typeface="Segoe UI" panose="020B0502040204020203" pitchFamily="34" charset="0"/>
              </a:rPr>
              <a:t>Give clear direction and try to make processes as simple as possible.</a:t>
            </a:r>
          </a:p>
          <a:p>
            <a:pPr algn="l" fontAlgn="base"/>
            <a:r>
              <a:rPr lang="en-CA" sz="3200" b="1" i="0" dirty="0">
                <a:solidFill>
                  <a:srgbClr val="3C3C3C"/>
                </a:solidFill>
                <a:effectLst/>
                <a:latin typeface="Segoe UI" panose="020B0502040204020203" pitchFamily="34" charset="0"/>
              </a:rPr>
              <a:t>Ambiguity </a:t>
            </a:r>
            <a:r>
              <a:rPr lang="en-CA" sz="3200" b="1" i="0" dirty="0">
                <a:solidFill>
                  <a:srgbClr val="3C3C3C"/>
                </a:solidFill>
                <a:effectLst/>
                <a:latin typeface="Segoe UI" panose="020B0502040204020203" pitchFamily="34" charset="0"/>
                <a:sym typeface="Wingdings" panose="05000000000000000000" pitchFamily="2" charset="2"/>
              </a:rPr>
              <a:t> Agility</a:t>
            </a:r>
            <a:endParaRPr lang="en-CA" sz="3200" b="1" i="0" dirty="0">
              <a:solidFill>
                <a:srgbClr val="3C3C3C"/>
              </a:solidFill>
              <a:effectLst/>
              <a:latin typeface="Segoe UI" panose="020B0502040204020203" pitchFamily="34" charset="0"/>
            </a:endParaRPr>
          </a:p>
          <a:p>
            <a:pPr algn="l" fontAlgn="base"/>
            <a:r>
              <a:rPr lang="en-CA" sz="3200" b="0" i="0" dirty="0">
                <a:solidFill>
                  <a:srgbClr val="3C3C3C"/>
                </a:solidFill>
                <a:effectLst/>
                <a:latin typeface="Segoe UI" panose="020B0502040204020203" pitchFamily="34" charset="0"/>
              </a:rPr>
              <a:t>Ensure cooperation and communication between all project participants. The best way to do this is to work in an agile way and, for example, to exchange ideas every morning in the Daily Scrum.</a:t>
            </a:r>
          </a:p>
          <a:p>
            <a:endParaRPr lang="en-CA" sz="20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n-CA" sz="2000" b="1" dirty="0">
              <a:effectLst/>
              <a:latin typeface="Calibri" panose="020F0502020204030204" pitchFamily="34" charset="0"/>
              <a:ea typeface="Calibri" panose="020F0502020204030204" pitchFamily="34" charset="0"/>
              <a:cs typeface="Times New Roman" panose="02020603050405020304" pitchFamily="18" charset="0"/>
            </a:endParaRPr>
          </a:p>
          <a:p>
            <a:r>
              <a:rPr lang="en-CA" sz="2000" b="1" dirty="0">
                <a:effectLst/>
                <a:latin typeface="Calibri" panose="020F0502020204030204" pitchFamily="34" charset="0"/>
                <a:ea typeface="Calibri" panose="020F0502020204030204" pitchFamily="34" charset="0"/>
                <a:cs typeface="Times New Roman" panose="02020603050405020304" pitchFamily="18" charset="0"/>
              </a:rPr>
              <a:t>VUCA:</a:t>
            </a:r>
          </a:p>
          <a:p>
            <a:pPr marL="171450" indent="-171450">
              <a:buFont typeface="Arial" panose="020B0604020202020204" pitchFamily="34" charset="0"/>
              <a:buChar char="•"/>
            </a:pPr>
            <a:r>
              <a:rPr lang="en-CA" sz="1200" dirty="0">
                <a:hlinkClick r:id="rId5"/>
              </a:rPr>
              <a:t>Leading in Uncertainty: Using the VUCA Approach (TRN4-J04) - CSPS (csps-efpc.gc.ca)</a:t>
            </a:r>
            <a:r>
              <a:rPr lang="en-CA" sz="1200" dirty="0"/>
              <a:t> </a:t>
            </a:r>
            <a:r>
              <a:rPr lang="en-CA" sz="1200" dirty="0">
                <a:hlinkClick r:id="rId5"/>
              </a:rPr>
              <a:t>https://www.csps-efpc.gc.ca/tools/jobaids/lead-uncertain-vuca-eng.aspx</a:t>
            </a:r>
            <a:r>
              <a:rPr lang="en-CA" sz="1200" dirty="0"/>
              <a:t> </a:t>
            </a:r>
          </a:p>
          <a:p>
            <a:pPr marL="171450" indent="-171450">
              <a:buFont typeface="Arial" panose="020B0604020202020204" pitchFamily="34" charset="0"/>
              <a:buChar char="•"/>
            </a:pPr>
            <a:r>
              <a:rPr lang="en-CA" sz="1200" dirty="0">
                <a:hlinkClick r:id="rId6"/>
              </a:rPr>
              <a:t>Enacting our Knowing, Doing and Being – In Service in a VUCA World – Integral City</a:t>
            </a:r>
            <a:r>
              <a:rPr lang="en-CA" sz="1200" dirty="0"/>
              <a:t> - https://integralcity.com/2020/03/08/enacting-our-knowing-doing-and-being-in-service-in-a-vuca-world/</a:t>
            </a:r>
          </a:p>
          <a:p>
            <a:pPr marL="171450" indent="-171450">
              <a:buFont typeface="Arial" panose="020B0604020202020204" pitchFamily="34" charset="0"/>
              <a:buChar char="•"/>
            </a:pPr>
            <a:r>
              <a:rPr lang="en-CA" sz="1200" dirty="0">
                <a:hlinkClick r:id="rId7"/>
              </a:rPr>
              <a:t>What does VUCA mean? | Knowledge Base | microtool</a:t>
            </a:r>
            <a:r>
              <a:rPr lang="en-CA" sz="1200" dirty="0"/>
              <a:t> - https://www.microtool.de/en/knowledge-base/what-does-vuca-mean/</a:t>
            </a:r>
          </a:p>
          <a:p>
            <a:pPr marL="171450" indent="-171450">
              <a:buFont typeface="Arial" panose="020B0604020202020204" pitchFamily="34" charset="0"/>
              <a:buChar char="•"/>
            </a:pPr>
            <a:r>
              <a:rPr lang="en-CA" sz="1200" dirty="0">
                <a:hlinkClick r:id="rId8"/>
              </a:rPr>
              <a:t>How to “VUCA Proof” Your Leadership | Growing Leaders (davidspungin.com)</a:t>
            </a:r>
            <a:r>
              <a:rPr lang="en-CA" sz="1200" dirty="0"/>
              <a:t> - https://davidspungin.com/2021/02/02/how-to-vuca-proof-your-leadership/</a:t>
            </a:r>
          </a:p>
          <a:p>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6C9EB95-B0B3-48AB-917D-E5E386E0913A}" type="slidenum">
              <a:rPr lang="en-US" smtClean="0"/>
              <a:pPr/>
              <a:t>32</a:t>
            </a:fld>
            <a:endParaRPr lang="en-US"/>
          </a:p>
        </p:txBody>
      </p:sp>
    </p:spTree>
    <p:extLst>
      <p:ext uri="{BB962C8B-B14F-4D97-AF65-F5344CB8AC3E}">
        <p14:creationId xmlns:p14="http://schemas.microsoft.com/office/powerpoint/2010/main" val="24086377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fontScale="70000" lnSpcReduction="20000"/>
          </a:bodyPr>
          <a:lstStyle/>
          <a:p>
            <a:endParaRPr lang="fr-CA" sz="3200" b="0" i="0" u="none" strike="noStrike" kern="1200" baseline="0" dirty="0">
              <a:solidFill>
                <a:schemeClr val="tx1"/>
              </a:solidFill>
            </a:endParaRPr>
          </a:p>
          <a:p>
            <a:r>
              <a:rPr lang="fr-CA" sz="3200" b="0" i="0" u="none" strike="noStrike" kern="1200" baseline="0" dirty="0">
                <a:solidFill>
                  <a:schemeClr val="tx1"/>
                </a:solidFill>
              </a:rPr>
              <a:t>In </a:t>
            </a:r>
            <a:r>
              <a:rPr lang="fr-CA" sz="3200" b="0" i="0" u="none" strike="noStrike" kern="1200" baseline="0" dirty="0" err="1">
                <a:solidFill>
                  <a:schemeClr val="tx1"/>
                </a:solidFill>
              </a:rPr>
              <a:t>this</a:t>
            </a:r>
            <a:r>
              <a:rPr lang="fr-CA" sz="3200" b="0" i="0" u="none" strike="noStrike" kern="1200" baseline="0" dirty="0">
                <a:solidFill>
                  <a:schemeClr val="tx1"/>
                </a:solidFill>
              </a:rPr>
              <a:t> slide </a:t>
            </a:r>
            <a:r>
              <a:rPr lang="fr-CA" sz="3200" b="0" i="0" u="none" strike="noStrike" kern="1200" baseline="0" dirty="0" err="1">
                <a:solidFill>
                  <a:schemeClr val="tx1"/>
                </a:solidFill>
              </a:rPr>
              <a:t>we</a:t>
            </a:r>
            <a:r>
              <a:rPr lang="fr-CA" sz="3200" b="0" i="0" u="none" strike="noStrike" kern="1200" baseline="0" dirty="0">
                <a:solidFill>
                  <a:schemeClr val="tx1"/>
                </a:solidFill>
              </a:rPr>
              <a:t> have a more </a:t>
            </a:r>
            <a:r>
              <a:rPr lang="fr-CA" sz="3200" b="0" i="0" u="none" strike="noStrike" kern="1200" baseline="0" dirty="0" err="1">
                <a:solidFill>
                  <a:schemeClr val="tx1"/>
                </a:solidFill>
              </a:rPr>
              <a:t>detailed</a:t>
            </a:r>
            <a:r>
              <a:rPr lang="fr-CA" sz="3200" b="0" i="0" u="none" strike="noStrike" kern="1200" baseline="0" dirty="0">
                <a:solidFill>
                  <a:schemeClr val="tx1"/>
                </a:solidFill>
              </a:rPr>
              <a:t> model…</a:t>
            </a:r>
          </a:p>
          <a:p>
            <a:r>
              <a:rPr lang="fr-CA" sz="3200" b="0" i="0" u="none" strike="noStrike" kern="1200" baseline="0" dirty="0">
                <a:solidFill>
                  <a:schemeClr val="tx1"/>
                </a:solidFill>
              </a:rPr>
              <a:t>(click and </a:t>
            </a:r>
            <a:r>
              <a:rPr lang="fr-CA" sz="3200" b="0" i="0" u="none" strike="noStrike" kern="1200" baseline="0" dirty="0" err="1">
                <a:solidFill>
                  <a:schemeClr val="tx1"/>
                </a:solidFill>
              </a:rPr>
              <a:t>read</a:t>
            </a:r>
            <a:r>
              <a:rPr lang="fr-CA" sz="3200" b="0" i="0" u="none" strike="noStrike" kern="1200" baseline="0" dirty="0">
                <a:solidFill>
                  <a:schemeClr val="tx1"/>
                </a:solidFill>
              </a:rPr>
              <a:t> </a:t>
            </a:r>
            <a:r>
              <a:rPr lang="fr-CA" sz="3200" b="0" i="0" u="none" strike="noStrike" kern="1200" baseline="0" dirty="0" err="1">
                <a:solidFill>
                  <a:schemeClr val="tx1"/>
                </a:solidFill>
              </a:rPr>
              <a:t>what</a:t>
            </a:r>
            <a:r>
              <a:rPr lang="fr-CA" sz="3200" b="0" i="0" u="none" strike="noStrike" kern="1200" baseline="0" dirty="0">
                <a:solidFill>
                  <a:schemeClr val="tx1"/>
                </a:solidFill>
              </a:rPr>
              <a:t> </a:t>
            </a:r>
            <a:r>
              <a:rPr lang="fr-CA" sz="3200" b="0" i="0" u="none" strike="noStrike" kern="1200" baseline="0" dirty="0" err="1">
                <a:solidFill>
                  <a:schemeClr val="tx1"/>
                </a:solidFill>
              </a:rPr>
              <a:t>appears</a:t>
            </a:r>
            <a:r>
              <a:rPr lang="fr-CA" sz="3200" b="0" i="0" u="none" strike="noStrike" kern="1200" baseline="0" dirty="0">
                <a:solidFill>
                  <a:schemeClr val="tx1"/>
                </a:solidFill>
              </a:rPr>
              <a:t>)</a:t>
            </a:r>
          </a:p>
          <a:p>
            <a:pPr marL="457200" indent="-457200" algn="l" fontAlgn="base">
              <a:buFont typeface="Arial" panose="020B0604020202020204" pitchFamily="34" charset="0"/>
              <a:buChar char="•"/>
            </a:pPr>
            <a:r>
              <a:rPr lang="en-CA" sz="3200" b="0" i="0" dirty="0">
                <a:solidFill>
                  <a:srgbClr val="3C3C3C"/>
                </a:solidFill>
                <a:effectLst/>
                <a:latin typeface="Segoe UI" panose="020B0502040204020203" pitchFamily="34" charset="0"/>
              </a:rPr>
              <a:t>Volatility </a:t>
            </a:r>
            <a:r>
              <a:rPr lang="en-CA" sz="3200" b="0" i="0" dirty="0">
                <a:solidFill>
                  <a:srgbClr val="3C3C3C"/>
                </a:solidFill>
                <a:effectLst/>
                <a:latin typeface="Segoe UI" panose="020B0502040204020203" pitchFamily="34" charset="0"/>
                <a:sym typeface="Wingdings" panose="05000000000000000000" pitchFamily="2" charset="2"/>
              </a:rPr>
              <a:t></a:t>
            </a:r>
            <a:r>
              <a:rPr lang="en-CA" sz="3200" b="0" i="0" dirty="0">
                <a:solidFill>
                  <a:srgbClr val="3C3C3C"/>
                </a:solidFill>
                <a:effectLst/>
                <a:latin typeface="Segoe UI" panose="020B0502040204020203" pitchFamily="34" charset="0"/>
              </a:rPr>
              <a:t> Vision</a:t>
            </a:r>
          </a:p>
          <a:p>
            <a:pPr marL="457200" indent="-457200" algn="l" fontAlgn="base">
              <a:buFont typeface="Arial" panose="020B0604020202020204" pitchFamily="34" charset="0"/>
              <a:buChar char="•"/>
            </a:pPr>
            <a:r>
              <a:rPr lang="en-CA" sz="3200" b="0" i="0" dirty="0">
                <a:solidFill>
                  <a:srgbClr val="3C3C3C"/>
                </a:solidFill>
                <a:effectLst/>
                <a:latin typeface="Segoe UI" panose="020B0502040204020203" pitchFamily="34" charset="0"/>
              </a:rPr>
              <a:t>Uncertainty </a:t>
            </a:r>
            <a:r>
              <a:rPr lang="en-CA" sz="3200" b="0" i="0" dirty="0">
                <a:solidFill>
                  <a:srgbClr val="3C3C3C"/>
                </a:solidFill>
                <a:effectLst/>
                <a:latin typeface="Segoe UI" panose="020B0502040204020203" pitchFamily="34" charset="0"/>
                <a:sym typeface="Wingdings" panose="05000000000000000000" pitchFamily="2" charset="2"/>
              </a:rPr>
              <a:t> Understanding</a:t>
            </a:r>
          </a:p>
          <a:p>
            <a:pPr marL="457200" indent="-457200" algn="l" fontAlgn="base">
              <a:buFont typeface="Arial" panose="020B0604020202020204" pitchFamily="34" charset="0"/>
              <a:buChar char="•"/>
            </a:pPr>
            <a:r>
              <a:rPr lang="en-CA" sz="3200" b="0" i="0" dirty="0">
                <a:solidFill>
                  <a:srgbClr val="3C3C3C"/>
                </a:solidFill>
                <a:effectLst/>
                <a:latin typeface="Segoe UI" panose="020B0502040204020203" pitchFamily="34" charset="0"/>
              </a:rPr>
              <a:t>Complexity </a:t>
            </a:r>
            <a:r>
              <a:rPr lang="en-CA" sz="3200" b="0" i="0" dirty="0">
                <a:solidFill>
                  <a:srgbClr val="3C3C3C"/>
                </a:solidFill>
                <a:effectLst/>
                <a:latin typeface="Segoe UI" panose="020B0502040204020203" pitchFamily="34" charset="0"/>
                <a:sym typeface="Wingdings" panose="05000000000000000000" pitchFamily="2" charset="2"/>
              </a:rPr>
              <a:t></a:t>
            </a:r>
            <a:r>
              <a:rPr lang="en-CA" sz="3200" b="0" i="0" dirty="0">
                <a:solidFill>
                  <a:srgbClr val="3C3C3C"/>
                </a:solidFill>
                <a:effectLst/>
                <a:latin typeface="Segoe UI" panose="020B0502040204020203" pitchFamily="34" charset="0"/>
              </a:rPr>
              <a:t> Clarity</a:t>
            </a:r>
          </a:p>
          <a:p>
            <a:pPr marL="457200" indent="-457200" algn="l" fontAlgn="base">
              <a:buFont typeface="Arial" panose="020B0604020202020204" pitchFamily="34" charset="0"/>
              <a:buChar char="•"/>
            </a:pPr>
            <a:r>
              <a:rPr lang="en-CA" sz="3200" b="0" i="0" dirty="0">
                <a:solidFill>
                  <a:srgbClr val="3C3C3C"/>
                </a:solidFill>
                <a:effectLst/>
                <a:latin typeface="Segoe UI" panose="020B0502040204020203" pitchFamily="34" charset="0"/>
              </a:rPr>
              <a:t>Ambiguity </a:t>
            </a:r>
            <a:r>
              <a:rPr lang="en-CA" sz="3200" b="0" i="0" dirty="0">
                <a:solidFill>
                  <a:srgbClr val="3C3C3C"/>
                </a:solidFill>
                <a:effectLst/>
                <a:latin typeface="Segoe UI" panose="020B0502040204020203" pitchFamily="34" charset="0"/>
                <a:sym typeface="Wingdings" panose="05000000000000000000" pitchFamily="2" charset="2"/>
              </a:rPr>
              <a:t> Agility</a:t>
            </a:r>
            <a:endParaRPr lang="en-CA" sz="3200" b="0" i="0" dirty="0">
              <a:solidFill>
                <a:srgbClr val="3C3C3C"/>
              </a:solidFill>
              <a:effectLst/>
              <a:latin typeface="Segoe UI" panose="020B0502040204020203" pitchFamily="34" charset="0"/>
            </a:endParaRPr>
          </a:p>
          <a:p>
            <a:endParaRPr lang="en-CA" sz="20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n-CA" sz="2000" b="1" dirty="0">
              <a:effectLst/>
              <a:latin typeface="Calibri" panose="020F0502020204030204" pitchFamily="34" charset="0"/>
              <a:ea typeface="Calibri" panose="020F0502020204030204" pitchFamily="34" charset="0"/>
              <a:cs typeface="Times New Roman" panose="02020603050405020304" pitchFamily="18" charset="0"/>
            </a:endParaRPr>
          </a:p>
          <a:p>
            <a:r>
              <a:rPr lang="en-CA" sz="2000" b="1" dirty="0">
                <a:effectLst/>
                <a:latin typeface="Calibri" panose="020F0502020204030204" pitchFamily="34" charset="0"/>
                <a:ea typeface="Calibri" panose="020F0502020204030204" pitchFamily="34" charset="0"/>
                <a:cs typeface="Times New Roman" panose="02020603050405020304" pitchFamily="18" charset="0"/>
              </a:rPr>
              <a:t>VUCA:</a:t>
            </a:r>
          </a:p>
          <a:p>
            <a:pPr marL="171450" indent="-171450">
              <a:buFont typeface="Arial" panose="020B0604020202020204" pitchFamily="34" charset="0"/>
              <a:buChar char="•"/>
            </a:pPr>
            <a:r>
              <a:rPr lang="en-CA" sz="1200" dirty="0">
                <a:hlinkClick r:id="rId3"/>
              </a:rPr>
              <a:t>Leading in Uncertainty: Using the VUCA Approach (TRN4-J04) - CSPS (csps-efpc.gc.ca)</a:t>
            </a:r>
            <a:r>
              <a:rPr lang="en-CA" sz="1200" dirty="0"/>
              <a:t> </a:t>
            </a:r>
            <a:r>
              <a:rPr lang="en-CA" sz="1200" dirty="0">
                <a:hlinkClick r:id="rId3"/>
              </a:rPr>
              <a:t>https://www.csps-efpc.gc.ca/tools/jobaids/lead-uncertain-vuca-eng.aspx</a:t>
            </a:r>
            <a:r>
              <a:rPr lang="en-CA" sz="1200" dirty="0"/>
              <a:t> </a:t>
            </a:r>
          </a:p>
          <a:p>
            <a:pPr marL="171450" indent="-171450">
              <a:buFont typeface="Arial" panose="020B0604020202020204" pitchFamily="34" charset="0"/>
              <a:buChar char="•"/>
            </a:pPr>
            <a:r>
              <a:rPr lang="en-CA" sz="1200" dirty="0">
                <a:hlinkClick r:id="rId4"/>
              </a:rPr>
              <a:t>Enacting our Knowing, Doing and Being – In Service in a VUCA World – Integral City</a:t>
            </a:r>
            <a:r>
              <a:rPr lang="en-CA" sz="1200" dirty="0"/>
              <a:t> - https://integralcity.com/2020/03/08/enacting-our-knowing-doing-and-being-in-service-in-a-vuca-world/</a:t>
            </a:r>
          </a:p>
          <a:p>
            <a:pPr marL="171450" indent="-171450">
              <a:buFont typeface="Arial" panose="020B0604020202020204" pitchFamily="34" charset="0"/>
              <a:buChar char="•"/>
            </a:pPr>
            <a:r>
              <a:rPr lang="en-CA" sz="1200" dirty="0">
                <a:hlinkClick r:id="rId5"/>
              </a:rPr>
              <a:t>What does VUCA mean? | Knowledge Base | microtool</a:t>
            </a:r>
            <a:r>
              <a:rPr lang="en-CA" sz="1200" dirty="0"/>
              <a:t> - https://www.microtool.de/en/knowledge-base/what-does-vuca-mean/</a:t>
            </a:r>
          </a:p>
          <a:p>
            <a:pPr marL="171450" indent="-171450">
              <a:buFont typeface="Arial" panose="020B0604020202020204" pitchFamily="34" charset="0"/>
              <a:buChar char="•"/>
            </a:pPr>
            <a:r>
              <a:rPr lang="en-CA" sz="1200" dirty="0">
                <a:hlinkClick r:id="rId6"/>
              </a:rPr>
              <a:t>How to “VUCA Proof” Your Leadership | Growing Leaders (davidspungin.com)</a:t>
            </a:r>
            <a:r>
              <a:rPr lang="en-CA" sz="1200" dirty="0"/>
              <a:t> - https://davidspungin.com/2021/02/02/how-to-vuca-proof-your-leadership/</a:t>
            </a:r>
          </a:p>
          <a:p>
            <a:pPr marL="171450" indent="-171450">
              <a:buFont typeface="Arial" panose="020B0604020202020204" pitchFamily="34" charset="0"/>
              <a:buChar char="•"/>
            </a:pPr>
            <a:r>
              <a:rPr lang="en-CA" dirty="0">
                <a:hlinkClick r:id="rId7"/>
              </a:rPr>
              <a:t>A model for empathetic leadership in a (more than usual) VUCA world | by Agile Leadership | Medium</a:t>
            </a:r>
            <a:r>
              <a:rPr lang="en-CA" dirty="0"/>
              <a:t> - </a:t>
            </a:r>
            <a:r>
              <a:rPr lang="en-CA" sz="1200" dirty="0"/>
              <a:t>https://medium.com/@agileleadership/a-model-for-empathetic-leadership-in-a-more-than-usual-vuca-world-39e5c393e50a</a:t>
            </a:r>
          </a:p>
          <a:p>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6C9EB95-B0B3-48AB-917D-E5E386E0913A}" type="slidenum">
              <a:rPr lang="en-US" smtClean="0"/>
              <a:pPr/>
              <a:t>33</a:t>
            </a:fld>
            <a:endParaRPr lang="en-US"/>
          </a:p>
        </p:txBody>
      </p:sp>
    </p:spTree>
    <p:extLst>
      <p:ext uri="{BB962C8B-B14F-4D97-AF65-F5344CB8AC3E}">
        <p14:creationId xmlns:p14="http://schemas.microsoft.com/office/powerpoint/2010/main" val="21869548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pPr defTabSz="912937">
              <a:defRPr/>
            </a:pPr>
            <a:r>
              <a:rPr lang="fr-CA" dirty="0"/>
              <a:t>Alison:</a:t>
            </a:r>
          </a:p>
          <a:p>
            <a:pPr defTabSz="912937">
              <a:defRPr/>
            </a:pPr>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err="1"/>
              <a:t>L</a:t>
            </a:r>
            <a:r>
              <a:rPr lang="fr-CA" baseline="0" dirty="0" err="1"/>
              <a:t>et’s</a:t>
            </a:r>
            <a:r>
              <a:rPr lang="fr-CA" baseline="0" dirty="0"/>
              <a:t> have a few </a:t>
            </a:r>
            <a:r>
              <a:rPr lang="fr-CA" dirty="0"/>
              <a:t>people </a:t>
            </a:r>
            <a:r>
              <a:rPr lang="fr-CA" dirty="0" err="1"/>
              <a:t>share</a:t>
            </a:r>
            <a:r>
              <a:rPr lang="fr-CA" dirty="0"/>
              <a:t> </a:t>
            </a:r>
            <a:r>
              <a:rPr lang="fr-CA" dirty="0" err="1"/>
              <a:t>some</a:t>
            </a:r>
            <a:r>
              <a:rPr lang="fr-CA" dirty="0"/>
              <a:t> </a:t>
            </a:r>
            <a:r>
              <a:rPr lang="fr-CA" baseline="0" dirty="0"/>
              <a:t>insights, challenges or surprises </a:t>
            </a:r>
            <a:r>
              <a:rPr lang="fr-CA" baseline="0" dirty="0" err="1"/>
              <a:t>you</a:t>
            </a:r>
            <a:r>
              <a:rPr lang="fr-CA" baseline="0" dirty="0"/>
              <a:t> </a:t>
            </a:r>
            <a:r>
              <a:rPr lang="fr-CA" baseline="0" dirty="0" err="1"/>
              <a:t>experienced</a:t>
            </a:r>
            <a:r>
              <a:rPr lang="fr-CA" baseline="0" dirty="0"/>
              <a:t> or </a:t>
            </a:r>
            <a:r>
              <a:rPr lang="fr-CA" baseline="0" dirty="0" err="1"/>
              <a:t>noticed</a:t>
            </a:r>
            <a:r>
              <a:rPr lang="fr-CA" baseline="0" dirty="0"/>
              <a:t> from last </a:t>
            </a:r>
            <a:r>
              <a:rPr lang="fr-CA" baseline="0" dirty="0" err="1"/>
              <a:t>week’s</a:t>
            </a:r>
            <a:r>
              <a:rPr lang="fr-CA" baseline="0" dirty="0"/>
              <a:t> practice, </a:t>
            </a:r>
            <a:r>
              <a:rPr lang="fr-CA" baseline="0" dirty="0" err="1"/>
              <a:t>including</a:t>
            </a:r>
            <a:endParaRPr lang="fr-CA"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baseline="0" dirty="0"/>
              <a:t>the </a:t>
            </a:r>
            <a:r>
              <a:rPr lang="fr-CA" baseline="0" dirty="0" err="1"/>
              <a:t>gratitud</a:t>
            </a:r>
            <a:r>
              <a:rPr lang="fr-CA" baseline="0" dirty="0"/>
              <a:t> journaling.</a:t>
            </a:r>
          </a:p>
          <a:p>
            <a:pPr marL="171450" indent="-171450">
              <a:buFont typeface="Arial" panose="020B0604020202020204" pitchFamily="34" charset="0"/>
              <a:buChar char="•"/>
            </a:pPr>
            <a:r>
              <a:rPr lang="fr-CA" baseline="0" dirty="0"/>
              <a:t>the </a:t>
            </a:r>
            <a:r>
              <a:rPr lang="fr-CA" baseline="0" dirty="0" err="1"/>
              <a:t>Mindfulness</a:t>
            </a:r>
            <a:r>
              <a:rPr lang="fr-CA" baseline="0" dirty="0"/>
              <a:t> </a:t>
            </a:r>
            <a:r>
              <a:rPr lang="fr-CA" baseline="0" dirty="0" err="1"/>
              <a:t>Breathing</a:t>
            </a:r>
            <a:r>
              <a:rPr lang="fr-CA" baseline="0" dirty="0"/>
              <a:t> or Body Scan, </a:t>
            </a:r>
          </a:p>
          <a:p>
            <a:pPr marL="171450" indent="-171450">
              <a:buFont typeface="Arial" panose="020B0604020202020204" pitchFamily="34" charset="0"/>
              <a:buChar char="•"/>
            </a:pPr>
            <a:r>
              <a:rPr lang="fr-CA" baseline="0" dirty="0" err="1"/>
              <a:t>Mindful</a:t>
            </a:r>
            <a:r>
              <a:rPr lang="fr-CA" baseline="0" dirty="0"/>
              <a:t> Water </a:t>
            </a:r>
            <a:r>
              <a:rPr lang="fr-CA" baseline="0" dirty="0" err="1"/>
              <a:t>Drinking</a:t>
            </a:r>
            <a:endParaRPr lang="fr-CA" baseline="0" dirty="0"/>
          </a:p>
          <a:p>
            <a:pPr marL="171450" indent="-171450">
              <a:buFont typeface="Arial" panose="020B0604020202020204" pitchFamily="34" charset="0"/>
              <a:buChar char="•"/>
            </a:pPr>
            <a:r>
              <a:rPr lang="fr-CA" baseline="0" dirty="0"/>
              <a:t>Self-Compassion</a:t>
            </a:r>
          </a:p>
          <a:p>
            <a:pPr marL="171450" indent="-171450">
              <a:buFont typeface="Arial" panose="020B0604020202020204" pitchFamily="34" charset="0"/>
              <a:buChar char="•"/>
            </a:pPr>
            <a:r>
              <a:rPr lang="fr-CA" baseline="0" dirty="0" err="1"/>
              <a:t>Cleaning</a:t>
            </a:r>
            <a:r>
              <a:rPr lang="fr-CA" baseline="0" dirty="0"/>
              <a:t> up </a:t>
            </a:r>
            <a:r>
              <a:rPr lang="fr-CA" baseline="0" dirty="0" err="1"/>
              <a:t>your</a:t>
            </a:r>
            <a:r>
              <a:rPr lang="fr-CA" baseline="0" dirty="0"/>
              <a:t> e-</a:t>
            </a:r>
            <a:r>
              <a:rPr lang="fr-CA" baseline="0" dirty="0" err="1"/>
              <a:t>environment</a:t>
            </a:r>
            <a:endParaRPr lang="fr-CA" baseline="0" dirty="0"/>
          </a:p>
          <a:p>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aseline="0" dirty="0" err="1"/>
              <a:t>Feel</a:t>
            </a:r>
            <a:r>
              <a:rPr lang="fr-CA" baseline="0" dirty="0"/>
              <a:t> free to </a:t>
            </a:r>
            <a:r>
              <a:rPr lang="en-US" dirty="0"/>
              <a:t>raise your hand to speak or type in your comments and question in the chat.  We would love to hear from some of the people that we haven’t heard from previously.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friendly reminder that if you are joining by telephone, press *6 to </a:t>
            </a:r>
            <a:r>
              <a:rPr lang="en-US" dirty="0" err="1"/>
              <a:t>to</a:t>
            </a:r>
            <a:r>
              <a:rPr lang="en-US" dirty="0"/>
              <a:t> unmute yourself and then press *6 again to mute. If you don’t bridge your telephone to </a:t>
            </a:r>
            <a:r>
              <a:rPr lang="en-US" dirty="0" err="1"/>
              <a:t>webex</a:t>
            </a:r>
            <a:r>
              <a:rPr lang="en-US" dirty="0"/>
              <a:t>, the breakout rooms will likely not work for you.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fr-CA" baseline="0" dirty="0"/>
          </a:p>
        </p:txBody>
      </p:sp>
      <p:sp>
        <p:nvSpPr>
          <p:cNvPr id="4" name="Slide Number Placeholder 3"/>
          <p:cNvSpPr>
            <a:spLocks noGrp="1"/>
          </p:cNvSpPr>
          <p:nvPr>
            <p:ph type="sldNum" sz="quarter" idx="10"/>
          </p:nvPr>
        </p:nvSpPr>
        <p:spPr/>
        <p:txBody>
          <a:bodyPr/>
          <a:lstStyle/>
          <a:p>
            <a:fld id="{C6C9EB95-B0B3-48AB-917D-E5E386E0913A}" type="slidenum">
              <a:rPr lang="en-US" smtClean="0"/>
              <a:pPr/>
              <a:t>4</a:t>
            </a:fld>
            <a:endParaRPr lang="en-US"/>
          </a:p>
        </p:txBody>
      </p:sp>
    </p:spTree>
    <p:extLst>
      <p:ext uri="{BB962C8B-B14F-4D97-AF65-F5344CB8AC3E}">
        <p14:creationId xmlns:p14="http://schemas.microsoft.com/office/powerpoint/2010/main" val="3743833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pPr defTabSz="912937">
              <a:defRPr/>
            </a:pPr>
            <a:r>
              <a:rPr lang="fr-CA" dirty="0"/>
              <a:t>Alison:</a:t>
            </a:r>
          </a:p>
          <a:p>
            <a:pPr defTabSz="912937">
              <a:defRPr/>
            </a:pPr>
            <a:endParaRPr lang="fr-CA" dirty="0"/>
          </a:p>
        </p:txBody>
      </p:sp>
      <p:sp>
        <p:nvSpPr>
          <p:cNvPr id="4" name="Slide Number Placeholder 3"/>
          <p:cNvSpPr>
            <a:spLocks noGrp="1"/>
          </p:cNvSpPr>
          <p:nvPr>
            <p:ph type="sldNum" sz="quarter" idx="10"/>
          </p:nvPr>
        </p:nvSpPr>
        <p:spPr/>
        <p:txBody>
          <a:bodyPr/>
          <a:lstStyle/>
          <a:p>
            <a:fld id="{C6C9EB95-B0B3-48AB-917D-E5E386E0913A}" type="slidenum">
              <a:rPr lang="en-US" smtClean="0"/>
              <a:pPr/>
              <a:t>5</a:t>
            </a:fld>
            <a:endParaRPr lang="en-US"/>
          </a:p>
        </p:txBody>
      </p:sp>
    </p:spTree>
    <p:extLst>
      <p:ext uri="{BB962C8B-B14F-4D97-AF65-F5344CB8AC3E}">
        <p14:creationId xmlns:p14="http://schemas.microsoft.com/office/powerpoint/2010/main" val="98088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06400" y="696913"/>
            <a:ext cx="6197600" cy="3486150"/>
          </a:xfrm>
        </p:spPr>
      </p:sp>
      <p:sp>
        <p:nvSpPr>
          <p:cNvPr id="3" name="Espace réservé des commentaires 2"/>
          <p:cNvSpPr>
            <a:spLocks noGrp="1"/>
          </p:cNvSpPr>
          <p:nvPr>
            <p:ph type="body" idx="1"/>
          </p:nvPr>
        </p:nvSpPr>
        <p:spPr>
          <a:xfrm>
            <a:off x="685800" y="4343402"/>
            <a:ext cx="5853946" cy="4114800"/>
          </a:xfrm>
        </p:spPr>
        <p:txBody>
          <a:bodyPr>
            <a:normAutofit fontScale="85000" lnSpcReduction="10000"/>
          </a:bodyPr>
          <a:lstStyle/>
          <a:p>
            <a:r>
              <a:rPr lang="fr-CA" dirty="0"/>
              <a:t>Alison</a:t>
            </a:r>
            <a:r>
              <a:rPr lang="fr-CA" b="0" i="0" u="none" strike="noStrike" kern="1200" baseline="0" dirty="0">
                <a:solidFill>
                  <a:schemeClr val="tx1"/>
                </a:solidFill>
              </a:rPr>
              <a:t>:</a:t>
            </a:r>
          </a:p>
          <a:p>
            <a:endParaRPr lang="fr-CA" b="0" i="0" u="none" strike="noStrike" kern="1200" baseline="0" dirty="0">
              <a:solidFill>
                <a:schemeClr val="tx1"/>
              </a:solidFill>
            </a:endParaRPr>
          </a:p>
          <a:p>
            <a:r>
              <a:rPr lang="fr-CA" b="0" i="0" u="none" strike="noStrike" kern="1200" baseline="0" dirty="0">
                <a:solidFill>
                  <a:schemeClr val="tx1"/>
                </a:solidFill>
              </a:rPr>
              <a:t>(click)</a:t>
            </a:r>
            <a:endParaRPr lang="en-CA" b="0" i="0" u="none" strike="noStrike" kern="1200" baseline="0" dirty="0">
              <a:solidFill>
                <a:schemeClr val="tx1"/>
              </a:solidFill>
            </a:endParaRPr>
          </a:p>
          <a:p>
            <a:r>
              <a:rPr lang="en-CA" b="1" i="0" u="none" strike="noStrike" kern="1200" baseline="0" dirty="0">
                <a:solidFill>
                  <a:schemeClr val="tx1"/>
                </a:solidFill>
              </a:rPr>
              <a:t>There are two kinds of changes – voluntary and involuntary.</a:t>
            </a:r>
          </a:p>
          <a:p>
            <a:pPr marL="168590" indent="-168590">
              <a:buFont typeface="Arial" pitchFamily="34" charset="0"/>
              <a:buChar char="•"/>
            </a:pPr>
            <a:r>
              <a:rPr lang="en-CA" b="1" i="0" u="none" strike="noStrike" kern="1200" baseline="0" dirty="0">
                <a:solidFill>
                  <a:schemeClr val="tx1"/>
                </a:solidFill>
              </a:rPr>
              <a:t>Voluntary changes </a:t>
            </a:r>
            <a:r>
              <a:rPr lang="en-CA" b="0" i="0" u="none" strike="noStrike" kern="1200" baseline="0" dirty="0">
                <a:solidFill>
                  <a:schemeClr val="tx1"/>
                </a:solidFill>
              </a:rPr>
              <a:t>are the changes you choose to make and</a:t>
            </a:r>
            <a:r>
              <a:rPr lang="en-CA" b="0" i="0" u="none" strike="noStrike" kern="1200" dirty="0">
                <a:solidFill>
                  <a:schemeClr val="tx1"/>
                </a:solidFill>
              </a:rPr>
              <a:t> </a:t>
            </a:r>
            <a:r>
              <a:rPr lang="en-CA" b="0" i="0" u="none" strike="noStrike" kern="1200" baseline="0" dirty="0">
                <a:solidFill>
                  <a:schemeClr val="tx1"/>
                </a:solidFill>
              </a:rPr>
              <a:t>are prepared for. Examples include quitting a job, accepting a</a:t>
            </a:r>
            <a:r>
              <a:rPr lang="en-CA" b="0" i="0" u="none" strike="noStrike" kern="1200" dirty="0">
                <a:solidFill>
                  <a:schemeClr val="tx1"/>
                </a:solidFill>
              </a:rPr>
              <a:t> </a:t>
            </a:r>
            <a:r>
              <a:rPr lang="en-CA" b="0" i="0" u="none" strike="noStrike" kern="1200" baseline="0" dirty="0">
                <a:solidFill>
                  <a:schemeClr val="tx1"/>
                </a:solidFill>
              </a:rPr>
              <a:t>promotion, taking early retirement, or starting your own business.</a:t>
            </a:r>
            <a:r>
              <a:rPr lang="en-CA" b="0" i="0" u="none" strike="noStrike" kern="1200" dirty="0">
                <a:solidFill>
                  <a:schemeClr val="tx1"/>
                </a:solidFill>
              </a:rPr>
              <a:t> </a:t>
            </a:r>
            <a:r>
              <a:rPr lang="en-CA" b="0" i="0" u="none" strike="noStrike" kern="1200" baseline="0" dirty="0">
                <a:solidFill>
                  <a:schemeClr val="tx1"/>
                </a:solidFill>
              </a:rPr>
              <a:t>When you take charge and choose to make a change in</a:t>
            </a:r>
            <a:r>
              <a:rPr lang="en-CA" dirty="0"/>
              <a:t> </a:t>
            </a:r>
            <a:r>
              <a:rPr lang="en-CA" b="0" i="0" u="none" strike="noStrike" kern="1200" baseline="0" dirty="0">
                <a:solidFill>
                  <a:schemeClr val="tx1"/>
                </a:solidFill>
              </a:rPr>
              <a:t>your life,</a:t>
            </a:r>
            <a:r>
              <a:rPr lang="en-CA" b="0" i="0" u="none" strike="noStrike" kern="1200" dirty="0">
                <a:solidFill>
                  <a:schemeClr val="tx1"/>
                </a:solidFill>
              </a:rPr>
              <a:t> </a:t>
            </a:r>
            <a:r>
              <a:rPr lang="en-CA" b="0" i="0" u="none" strike="noStrike" kern="1200" baseline="0" dirty="0">
                <a:solidFill>
                  <a:schemeClr val="tx1"/>
                </a:solidFill>
              </a:rPr>
              <a:t>you may feel excited, relieved or anxious – all typical reactions.</a:t>
            </a:r>
          </a:p>
          <a:p>
            <a:pPr marL="168590" indent="-168590">
              <a:buFont typeface="Arial" pitchFamily="34" charset="0"/>
              <a:buChar char="•"/>
            </a:pPr>
            <a:r>
              <a:rPr lang="en-CA" b="1" i="0" u="none" strike="noStrike" kern="1200" baseline="0" dirty="0">
                <a:solidFill>
                  <a:schemeClr val="tx1"/>
                </a:solidFill>
              </a:rPr>
              <a:t>Involuntary changes </a:t>
            </a:r>
            <a:r>
              <a:rPr lang="en-CA" b="0" i="0" u="none" strike="noStrike" kern="1200" baseline="0" dirty="0">
                <a:solidFill>
                  <a:schemeClr val="tx1"/>
                </a:solidFill>
              </a:rPr>
              <a:t>are ones that happen and are beyond</a:t>
            </a:r>
            <a:r>
              <a:rPr lang="en-CA" b="0" i="0" u="none" strike="noStrike" kern="1200" dirty="0">
                <a:solidFill>
                  <a:schemeClr val="tx1"/>
                </a:solidFill>
              </a:rPr>
              <a:t> </a:t>
            </a:r>
            <a:r>
              <a:rPr lang="en-CA" b="0" i="0" u="none" strike="noStrike" kern="1200" baseline="0" dirty="0">
                <a:solidFill>
                  <a:schemeClr val="tx1"/>
                </a:solidFill>
              </a:rPr>
              <a:t>your control. These can be a change in health; a</a:t>
            </a:r>
            <a:r>
              <a:rPr lang="en-CA" b="0" i="0" u="none" strike="noStrike" kern="1200" dirty="0">
                <a:solidFill>
                  <a:schemeClr val="tx1"/>
                </a:solidFill>
              </a:rPr>
              <a:t> </a:t>
            </a:r>
            <a:r>
              <a:rPr lang="en-CA" b="0" i="0" u="none" strike="noStrike" kern="1200" baseline="0" dirty="0">
                <a:solidFill>
                  <a:schemeClr val="tx1"/>
                </a:solidFill>
              </a:rPr>
              <a:t>change in a relationship due to death or divorce;</a:t>
            </a:r>
            <a:r>
              <a:rPr lang="en-CA" b="0" i="0" u="none" strike="noStrike" kern="1200" dirty="0">
                <a:solidFill>
                  <a:schemeClr val="tx1"/>
                </a:solidFill>
              </a:rPr>
              <a:t> </a:t>
            </a:r>
            <a:r>
              <a:rPr lang="en-CA" b="0" i="0" u="none" strike="noStrike" kern="1200" baseline="0" dirty="0">
                <a:solidFill>
                  <a:schemeClr val="tx1"/>
                </a:solidFill>
              </a:rPr>
              <a:t>a change in your work situation such as being</a:t>
            </a:r>
            <a:r>
              <a:rPr lang="en-CA" b="0" i="0" u="none" strike="noStrike" kern="1200" dirty="0">
                <a:solidFill>
                  <a:schemeClr val="tx1"/>
                </a:solidFill>
              </a:rPr>
              <a:t> </a:t>
            </a:r>
            <a:r>
              <a:rPr lang="en-CA" b="0" i="0" u="none" strike="noStrike" kern="1200" baseline="0" dirty="0">
                <a:solidFill>
                  <a:schemeClr val="tx1"/>
                </a:solidFill>
              </a:rPr>
              <a:t>laid-off, fired or forced to retire; or a decrease</a:t>
            </a:r>
            <a:r>
              <a:rPr lang="en-CA" b="0" i="0" u="none" strike="noStrike" kern="1200" dirty="0">
                <a:solidFill>
                  <a:schemeClr val="tx1"/>
                </a:solidFill>
              </a:rPr>
              <a:t> </a:t>
            </a:r>
            <a:r>
              <a:rPr lang="en-CA" b="0" i="0" u="none" strike="noStrike" kern="1200" baseline="0" dirty="0">
                <a:solidFill>
                  <a:schemeClr val="tx1"/>
                </a:solidFill>
              </a:rPr>
              <a:t>or increase in demand for your skills or services.</a:t>
            </a:r>
            <a:r>
              <a:rPr lang="en-CA" b="0" i="0" u="none" strike="noStrike" kern="1200" dirty="0">
                <a:solidFill>
                  <a:schemeClr val="tx1"/>
                </a:solidFill>
              </a:rPr>
              <a:t> </a:t>
            </a:r>
            <a:r>
              <a:rPr lang="en-CA" b="0" i="0" u="none" strike="noStrike" kern="1200" baseline="0" dirty="0">
                <a:solidFill>
                  <a:schemeClr val="tx1"/>
                </a:solidFill>
              </a:rPr>
              <a:t>Initially, some people react to involuntary</a:t>
            </a:r>
            <a:r>
              <a:rPr lang="en-CA" b="0" i="0" u="none" strike="noStrike" kern="1200" dirty="0">
                <a:solidFill>
                  <a:schemeClr val="tx1"/>
                </a:solidFill>
              </a:rPr>
              <a:t> </a:t>
            </a:r>
            <a:r>
              <a:rPr lang="en-CA" b="0" i="0" u="none" strike="noStrike" kern="1200" baseline="0" dirty="0">
                <a:solidFill>
                  <a:schemeClr val="tx1"/>
                </a:solidFill>
              </a:rPr>
              <a:t>changes with anger, sadness or fear.</a:t>
            </a:r>
          </a:p>
          <a:p>
            <a:endParaRPr lang="fr-CA" dirty="0"/>
          </a:p>
          <a:p>
            <a:r>
              <a:rPr lang="fr-CA" b="1" dirty="0" err="1"/>
              <a:t>Number</a:t>
            </a:r>
            <a:r>
              <a:rPr lang="fr-CA" b="1" dirty="0"/>
              <a:t> of changes:</a:t>
            </a:r>
          </a:p>
          <a:p>
            <a:r>
              <a:rPr lang="en-CA" dirty="0"/>
              <a:t>Change can happen in more than one area of your life at once – at home, to your health, to your family. Sometimes your individual change areas can feel somewhat manageable. But when change occurs in several areas, it can feel overwhelming, leading to a great deal</a:t>
            </a:r>
            <a:endParaRPr lang="fr-CA"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a:t>Typically changes are based on an external event.  Something happens that results in a fundamental difference in your situation, therefore</a:t>
            </a:r>
            <a:r>
              <a:rPr lang="en-CA" sz="1200" baseline="0" dirty="0"/>
              <a:t> involuntary.</a:t>
            </a:r>
            <a:endParaRPr lang="en-CA" sz="12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CA" sz="1200" dirty="0"/>
              <a:t>(click)</a:t>
            </a:r>
            <a:endParaRPr lang="en-CA"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a:t>How people react and adjust to the change is the transition.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a:t>A transition is the process people go through when making a change and it follows a similar process as the grief process.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a:t>Every person experiences change differently for each of the changes they go</a:t>
            </a:r>
            <a:r>
              <a:rPr lang="en-CA" sz="1200" baseline="0" dirty="0"/>
              <a:t> through</a:t>
            </a:r>
            <a:r>
              <a:rPr lang="en-CA" sz="1200" dirty="0"/>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CA" sz="1200" dirty="0"/>
              <a:t>(click)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200" dirty="0"/>
              <a:t>For </a:t>
            </a:r>
            <a:r>
              <a:rPr lang="fr-CA" sz="1200" dirty="0" err="1"/>
              <a:t>each</a:t>
            </a:r>
            <a:r>
              <a:rPr lang="fr-CA" sz="1200" dirty="0"/>
              <a:t> </a:t>
            </a:r>
            <a:r>
              <a:rPr lang="fr-CA" sz="1200" dirty="0" err="1"/>
              <a:t>individual</a:t>
            </a:r>
            <a:r>
              <a:rPr lang="fr-CA" sz="1200" dirty="0"/>
              <a:t>, </a:t>
            </a:r>
            <a:r>
              <a:rPr lang="fr-CA" sz="1200" dirty="0" err="1"/>
              <a:t>each</a:t>
            </a:r>
            <a:r>
              <a:rPr lang="fr-CA" sz="1200" dirty="0"/>
              <a:t> transition</a:t>
            </a:r>
            <a:r>
              <a:rPr lang="fr-CA" sz="1200" baseline="0" dirty="0"/>
              <a:t> </a:t>
            </a:r>
            <a:r>
              <a:rPr lang="fr-CA" sz="1200" dirty="0"/>
              <a:t>varies</a:t>
            </a:r>
            <a:r>
              <a:rPr lang="fr-CA" sz="1200" baseline="0" dirty="0"/>
              <a:t> </a:t>
            </a:r>
            <a:r>
              <a:rPr lang="fr-CA" sz="1200" dirty="0"/>
              <a:t>on </a:t>
            </a:r>
            <a:r>
              <a:rPr lang="fr-CA" sz="1200" dirty="0" err="1"/>
              <a:t>its</a:t>
            </a:r>
            <a:r>
              <a:rPr lang="fr-CA" sz="1200" dirty="0"/>
              <a:t> </a:t>
            </a:r>
            <a:r>
              <a:rPr lang="fr-CA" sz="1200" dirty="0" err="1"/>
              <a:t>depth</a:t>
            </a:r>
            <a:r>
              <a:rPr lang="fr-CA" sz="1200" dirty="0"/>
              <a:t> or </a:t>
            </a:r>
            <a:r>
              <a:rPr lang="fr-CA" sz="1200" dirty="0" err="1"/>
              <a:t>intensity</a:t>
            </a:r>
            <a:r>
              <a:rPr lang="fr-CA" sz="1200" baseline="0" dirty="0"/>
              <a:t> and duration</a:t>
            </a:r>
            <a:endParaRPr lang="en-CA"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a:t>People go through the transition individually, as opposed to in a group and</a:t>
            </a:r>
            <a:r>
              <a:rPr lang="en-CA" sz="1200" baseline="0" dirty="0"/>
              <a:t> </a:t>
            </a:r>
            <a:r>
              <a:rPr lang="en-CA" sz="1200" dirty="0"/>
              <a:t>lock steps, all</a:t>
            </a:r>
            <a:r>
              <a:rPr lang="en-CA" sz="1200" baseline="0" dirty="0"/>
              <a:t> </a:t>
            </a:r>
            <a:r>
              <a:rPr lang="en-CA" sz="1200" dirty="0"/>
              <a:t>at the same time, and will choose to support or not support the change as individuals.</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dirty="0">
                <a:solidFill>
                  <a:schemeClr val="accent1">
                    <a:lumMod val="75000"/>
                  </a:schemeClr>
                </a:solidFill>
                <a:effectLst>
                  <a:outerShdw blurRad="38100" dist="38100" dir="2700000" algn="tl">
                    <a:srgbClr val="C0C0C0"/>
                  </a:outerShdw>
                </a:effectLst>
              </a:rPr>
              <a:t>CHANGE +</a:t>
            </a:r>
            <a:r>
              <a:rPr lang="en-CA" sz="1200" b="1" dirty="0">
                <a:solidFill>
                  <a:schemeClr val="tx2"/>
                </a:solidFill>
                <a:effectLst>
                  <a:outerShdw blurRad="38100" dist="38100" dir="2700000" algn="tl">
                    <a:srgbClr val="C0C0C0"/>
                  </a:outerShdw>
                </a:effectLst>
              </a:rPr>
              <a:t> </a:t>
            </a:r>
            <a:r>
              <a:rPr lang="en-CA" sz="1200" b="1" dirty="0">
                <a:solidFill>
                  <a:schemeClr val="accent3">
                    <a:lumMod val="75000"/>
                  </a:schemeClr>
                </a:solidFill>
                <a:effectLst>
                  <a:outerShdw blurRad="38100" dist="38100" dir="2700000" algn="tl">
                    <a:srgbClr val="C0C0C0"/>
                  </a:outerShdw>
                </a:effectLst>
              </a:rPr>
              <a:t>HUMAN BEINGS </a:t>
            </a:r>
            <a:r>
              <a:rPr lang="en-CA" sz="1200" b="1" dirty="0">
                <a:solidFill>
                  <a:schemeClr val="accent1">
                    <a:lumMod val="75000"/>
                  </a:schemeClr>
                </a:solidFill>
                <a:effectLst>
                  <a:outerShdw blurRad="38100" dist="38100" dir="2700000" algn="tl">
                    <a:srgbClr val="C0C0C0"/>
                  </a:outerShdw>
                </a:effectLst>
              </a:rPr>
              <a:t>= T</a:t>
            </a:r>
            <a:r>
              <a:rPr lang="en-CA" sz="1200" b="1" dirty="0">
                <a:solidFill>
                  <a:schemeClr val="accent3">
                    <a:lumMod val="75000"/>
                  </a:schemeClr>
                </a:solidFill>
                <a:effectLst>
                  <a:outerShdw blurRad="38100" dist="38100" dir="2700000" algn="tl">
                    <a:srgbClr val="C0C0C0"/>
                  </a:outerShdw>
                </a:effectLst>
              </a:rPr>
              <a:t>R</a:t>
            </a:r>
            <a:r>
              <a:rPr lang="en-CA" sz="1200" b="1" dirty="0">
                <a:solidFill>
                  <a:schemeClr val="accent1">
                    <a:lumMod val="75000"/>
                  </a:schemeClr>
                </a:solidFill>
                <a:effectLst>
                  <a:outerShdw blurRad="38100" dist="38100" dir="2700000" algn="tl">
                    <a:srgbClr val="C0C0C0"/>
                  </a:outerShdw>
                </a:effectLst>
              </a:rPr>
              <a:t>A</a:t>
            </a:r>
            <a:r>
              <a:rPr lang="en-CA" sz="1200" b="1" dirty="0">
                <a:solidFill>
                  <a:schemeClr val="accent3">
                    <a:lumMod val="75000"/>
                  </a:schemeClr>
                </a:solidFill>
                <a:effectLst>
                  <a:outerShdw blurRad="38100" dist="38100" dir="2700000" algn="tl">
                    <a:srgbClr val="C0C0C0"/>
                  </a:outerShdw>
                </a:effectLst>
              </a:rPr>
              <a:t>N</a:t>
            </a:r>
            <a:r>
              <a:rPr lang="en-CA" sz="1200" b="1" dirty="0">
                <a:solidFill>
                  <a:schemeClr val="accent1">
                    <a:lumMod val="75000"/>
                  </a:schemeClr>
                </a:solidFill>
                <a:effectLst>
                  <a:outerShdw blurRad="38100" dist="38100" dir="2700000" algn="tl">
                    <a:srgbClr val="C0C0C0"/>
                  </a:outerShdw>
                </a:effectLst>
              </a:rPr>
              <a:t>S</a:t>
            </a:r>
            <a:r>
              <a:rPr lang="en-CA" sz="1200" b="1" dirty="0">
                <a:solidFill>
                  <a:schemeClr val="accent3">
                    <a:lumMod val="75000"/>
                  </a:schemeClr>
                </a:solidFill>
                <a:effectLst>
                  <a:outerShdw blurRad="38100" dist="38100" dir="2700000" algn="tl">
                    <a:srgbClr val="C0C0C0"/>
                  </a:outerShdw>
                </a:effectLst>
              </a:rPr>
              <a:t>I</a:t>
            </a:r>
            <a:r>
              <a:rPr lang="en-CA" sz="1200" b="1" dirty="0">
                <a:solidFill>
                  <a:schemeClr val="accent1">
                    <a:lumMod val="75000"/>
                  </a:schemeClr>
                </a:solidFill>
                <a:effectLst>
                  <a:outerShdw blurRad="38100" dist="38100" dir="2700000" algn="tl">
                    <a:srgbClr val="C0C0C0"/>
                  </a:outerShdw>
                </a:effectLst>
              </a:rPr>
              <a:t>T</a:t>
            </a:r>
            <a:r>
              <a:rPr lang="en-CA" sz="1200" b="1" dirty="0">
                <a:solidFill>
                  <a:schemeClr val="accent3">
                    <a:lumMod val="75000"/>
                  </a:schemeClr>
                </a:solidFill>
                <a:effectLst>
                  <a:outerShdw blurRad="38100" dist="38100" dir="2700000" algn="tl">
                    <a:srgbClr val="C0C0C0"/>
                  </a:outerShdw>
                </a:effectLst>
              </a:rPr>
              <a:t>I</a:t>
            </a:r>
            <a:r>
              <a:rPr lang="en-CA" sz="1200" b="1" dirty="0">
                <a:solidFill>
                  <a:schemeClr val="accent1">
                    <a:lumMod val="75000"/>
                  </a:schemeClr>
                </a:solidFill>
                <a:effectLst>
                  <a:outerShdw blurRad="38100" dist="38100" dir="2700000" algn="tl">
                    <a:srgbClr val="C0C0C0"/>
                  </a:outerShdw>
                </a:effectLst>
              </a:rPr>
              <a:t>O</a:t>
            </a:r>
            <a:r>
              <a:rPr lang="en-CA" sz="1200" b="1" dirty="0">
                <a:solidFill>
                  <a:schemeClr val="accent3">
                    <a:lumMod val="75000"/>
                  </a:schemeClr>
                </a:solidFill>
                <a:effectLst>
                  <a:outerShdw blurRad="38100" dist="38100" dir="2700000" algn="tl">
                    <a:srgbClr val="C0C0C0"/>
                  </a:outerShdw>
                </a:effectLst>
              </a:rPr>
              <a:t>N</a:t>
            </a:r>
          </a:p>
          <a:p>
            <a:endParaRPr lang="en-CA" dirty="0"/>
          </a:p>
          <a:p>
            <a:endParaRPr lang="en-CA" dirty="0"/>
          </a:p>
        </p:txBody>
      </p:sp>
      <p:sp>
        <p:nvSpPr>
          <p:cNvPr id="4" name="Espace réservé du numéro de diapositive 3"/>
          <p:cNvSpPr>
            <a:spLocks noGrp="1"/>
          </p:cNvSpPr>
          <p:nvPr>
            <p:ph type="sldNum" sz="quarter" idx="10"/>
          </p:nvPr>
        </p:nvSpPr>
        <p:spPr/>
        <p:txBody>
          <a:bodyPr/>
          <a:lstStyle/>
          <a:p>
            <a:fld id="{67164DD2-6112-43B7-9879-3A11E4824592}" type="slidenum">
              <a:rPr lang="en-CA" smtClean="0"/>
              <a:pPr/>
              <a:t>6</a:t>
            </a:fld>
            <a:endParaRPr lang="en-CA"/>
          </a:p>
        </p:txBody>
      </p:sp>
    </p:spTree>
    <p:extLst>
      <p:ext uri="{BB962C8B-B14F-4D97-AF65-F5344CB8AC3E}">
        <p14:creationId xmlns:p14="http://schemas.microsoft.com/office/powerpoint/2010/main" val="38469051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fontScale="47500" lnSpcReduction="20000"/>
          </a:bodyPr>
          <a:lstStyle/>
          <a:p>
            <a:r>
              <a:rPr lang="fr-CA" dirty="0"/>
              <a:t>Alison</a:t>
            </a:r>
            <a:r>
              <a:rPr lang="fr-CA" b="0" i="0" u="none" strike="noStrike" kern="1200" baseline="0" dirty="0">
                <a:solidFill>
                  <a:schemeClr val="tx1"/>
                </a:solidFill>
              </a:rPr>
              <a:t>:</a:t>
            </a:r>
          </a:p>
          <a:p>
            <a:endParaRPr lang="fr-CA" b="0" i="0" u="none" strike="noStrike" kern="1200" baseline="0" dirty="0">
              <a:solidFill>
                <a:schemeClr val="tx1"/>
              </a:solidFill>
            </a:endParaRPr>
          </a:p>
          <a:p>
            <a:r>
              <a:rPr lang="en-CA" b="0" dirty="0"/>
              <a:t>Let us now explore the three phases of the human transition process.</a:t>
            </a:r>
          </a:p>
          <a:p>
            <a:endParaRPr lang="en-CA" sz="1200" dirty="0">
              <a:solidFill>
                <a:prstClr val="black"/>
              </a:solidFill>
            </a:endParaRPr>
          </a:p>
          <a:p>
            <a:r>
              <a:rPr lang="fr-CA" b="0" dirty="0"/>
              <a:t>(click)</a:t>
            </a:r>
            <a:endParaRPr lang="en-CA" b="0" dirty="0"/>
          </a:p>
          <a:p>
            <a:r>
              <a:rPr lang="en-CA" b="0" dirty="0"/>
              <a:t>The first phase of the transition process is called “</a:t>
            </a:r>
            <a:r>
              <a:rPr lang="en-CA" b="1" dirty="0"/>
              <a:t>Endings</a:t>
            </a:r>
            <a:r>
              <a:rPr lang="en-CA" b="0" dirty="0"/>
              <a:t>”</a:t>
            </a:r>
          </a:p>
          <a:p>
            <a:r>
              <a:rPr lang="en-CA" b="0" dirty="0"/>
              <a:t>According to William Bridges Transition model, all change begins with an end. Think about a change in your life and see what you had to give up before committing to the new reality; for example, if one marries, one must renounce celibacy; to change jobs, you must give up your existing job before starting a new one;</a:t>
            </a:r>
          </a:p>
          <a:p>
            <a:r>
              <a:rPr lang="fr-CA" b="0" dirty="0"/>
              <a:t>(click)</a:t>
            </a:r>
          </a:p>
          <a:p>
            <a:pPr defTabSz="899141">
              <a:defRPr/>
            </a:pPr>
            <a:r>
              <a:rPr lang="fr-CA" b="1" dirty="0" err="1"/>
              <a:t>Endings</a:t>
            </a:r>
            <a:r>
              <a:rPr lang="fr-CA" b="1" dirty="0"/>
              <a:t>:</a:t>
            </a:r>
            <a:r>
              <a:rPr lang="fr-CA" dirty="0"/>
              <a:t> </a:t>
            </a:r>
            <a:r>
              <a:rPr lang="fr-CA" u="sng" dirty="0"/>
              <a:t>Denial</a:t>
            </a:r>
            <a:r>
              <a:rPr lang="fr-CA" dirty="0"/>
              <a:t>, </a:t>
            </a:r>
            <a:r>
              <a:rPr lang="fr-CA" dirty="0" err="1"/>
              <a:t>anxiety</a:t>
            </a:r>
            <a:r>
              <a:rPr lang="fr-CA" dirty="0"/>
              <a:t>,</a:t>
            </a:r>
            <a:r>
              <a:rPr lang="fr-CA" baseline="0" dirty="0"/>
              <a:t> </a:t>
            </a:r>
            <a:r>
              <a:rPr lang="fr-CA" baseline="0" dirty="0" err="1"/>
              <a:t>Shock</a:t>
            </a:r>
            <a:r>
              <a:rPr lang="fr-CA" baseline="0" dirty="0"/>
              <a:t>, Confusion, </a:t>
            </a:r>
            <a:r>
              <a:rPr lang="fr-CA" baseline="0" dirty="0" err="1"/>
              <a:t>Uncertainty</a:t>
            </a:r>
            <a:r>
              <a:rPr lang="fr-CA" baseline="0" dirty="0"/>
              <a:t>, </a:t>
            </a:r>
            <a:r>
              <a:rPr lang="fr-CA" baseline="0" dirty="0" err="1"/>
              <a:t>Resentment</a:t>
            </a:r>
            <a:r>
              <a:rPr lang="fr-CA" baseline="0" dirty="0"/>
              <a:t>, </a:t>
            </a:r>
            <a:r>
              <a:rPr lang="fr-CA" baseline="0" dirty="0" err="1"/>
              <a:t>Sadness</a:t>
            </a:r>
            <a:r>
              <a:rPr lang="fr-CA" baseline="0" dirty="0"/>
              <a:t>, </a:t>
            </a:r>
            <a:r>
              <a:rPr lang="fr-CA" u="sng" baseline="0" dirty="0"/>
              <a:t>Anger</a:t>
            </a:r>
            <a:r>
              <a:rPr lang="fr-CA" baseline="0" dirty="0"/>
              <a:t>, Fear, </a:t>
            </a:r>
            <a:r>
              <a:rPr lang="fr-CA" baseline="0" dirty="0" err="1"/>
              <a:t>Blame</a:t>
            </a:r>
            <a:r>
              <a:rPr lang="fr-CA" baseline="0" dirty="0"/>
              <a:t> - </a:t>
            </a:r>
            <a:r>
              <a:rPr lang="en-CA" dirty="0"/>
              <a:t>It’s about loss and letting go of the old reality / It’s important for people to identify and talk about what they are loosing</a:t>
            </a:r>
          </a:p>
          <a:p>
            <a:pPr defTabSz="899141">
              <a:defRPr/>
            </a:pPr>
            <a:endParaRPr lang="fr-CA" dirty="0"/>
          </a:p>
          <a:p>
            <a:r>
              <a:rPr lang="en-CA" b="0" dirty="0"/>
              <a:t>In this phase, people discover that they must forget the predictable and comfortable environments to which they have become accustomed. They feel a loss of control. There are also people who can be truly optimistic and those who are less comfortable with change. So it's important to make sure you respect all of each person's points of view.</a:t>
            </a:r>
          </a:p>
          <a:p>
            <a:r>
              <a:rPr lang="fr-CA" baseline="0"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solidFill>
                  <a:prstClr val="black"/>
                </a:solidFill>
              </a:rPr>
              <a:t>Have to let go of who  we were in the old</a:t>
            </a:r>
          </a:p>
          <a:p>
            <a:endParaRPr lang="fr-CA"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0" dirty="0"/>
              <a:t>(click)</a:t>
            </a:r>
            <a:endParaRPr lang="fr-CA" dirty="0"/>
          </a:p>
          <a:p>
            <a:r>
              <a:rPr lang="en-CA" dirty="0"/>
              <a:t>The second phase of the transition process is called “</a:t>
            </a:r>
            <a:r>
              <a:rPr lang="en-CA" b="1" dirty="0"/>
              <a:t>Neutral Zone</a:t>
            </a:r>
            <a:r>
              <a:rPr lang="en-CA" dirty="0"/>
              <a:t>”.</a:t>
            </a:r>
          </a:p>
          <a:p>
            <a:r>
              <a:rPr lang="en-CA" dirty="0"/>
              <a:t>The "neutral zone", also known as the "</a:t>
            </a:r>
            <a:r>
              <a:rPr lang="en-CA" b="1" dirty="0"/>
              <a:t>nowhere between two places</a:t>
            </a:r>
            <a:r>
              <a:rPr lang="en-CA" dirty="0"/>
              <a:t>", is the most difficult for most people since it is the space that separates </a:t>
            </a:r>
            <a:r>
              <a:rPr lang="en-CA" b="1" dirty="0"/>
              <a:t>the old reality and the new reality</a:t>
            </a:r>
            <a:r>
              <a:rPr lang="en-CA" dirty="0"/>
              <a:t>, where lack of clarity can create uncertainty and anxiety. But it can also be a period of great creativity and innovation, during which we prepare to enter the new reality.</a:t>
            </a:r>
          </a:p>
          <a:p>
            <a:endParaRPr lang="fr-CA" dirty="0"/>
          </a:p>
          <a:p>
            <a:pPr defTabSz="899141">
              <a:defRPr/>
            </a:pPr>
            <a:r>
              <a:rPr lang="fr-CA" b="1" baseline="0" dirty="0"/>
              <a:t>Neutral </a:t>
            </a:r>
            <a:r>
              <a:rPr lang="fr-CA" b="1" dirty="0"/>
              <a:t>Zone: </a:t>
            </a:r>
            <a:r>
              <a:rPr lang="fr-CA" b="0" baseline="0" dirty="0" err="1"/>
              <a:t>Undirected</a:t>
            </a:r>
            <a:r>
              <a:rPr lang="fr-CA" b="0" baseline="0" dirty="0"/>
              <a:t> </a:t>
            </a:r>
            <a:r>
              <a:rPr lang="fr-CA" b="0" baseline="0" dirty="0" err="1"/>
              <a:t>energy</a:t>
            </a:r>
            <a:r>
              <a:rPr lang="fr-CA" b="0" baseline="0" dirty="0"/>
              <a:t> </a:t>
            </a:r>
            <a:r>
              <a:rPr lang="fr-CA" b="0" baseline="0" dirty="0" err="1"/>
              <a:t>typified</a:t>
            </a:r>
            <a:r>
              <a:rPr lang="fr-CA" b="0" baseline="0" dirty="0"/>
              <a:t> by confusion, Anger, Fear, Frustration, </a:t>
            </a:r>
            <a:r>
              <a:rPr lang="fr-CA" b="0" baseline="0" dirty="0" err="1"/>
              <a:t>Extreme</a:t>
            </a:r>
            <a:r>
              <a:rPr lang="fr-CA" b="0" baseline="0" dirty="0"/>
              <a:t> </a:t>
            </a:r>
            <a:r>
              <a:rPr lang="fr-CA" b="0" baseline="0" dirty="0" err="1"/>
              <a:t>anxiety</a:t>
            </a:r>
            <a:r>
              <a:rPr lang="fr-CA" b="0" baseline="0" dirty="0"/>
              <a:t>, </a:t>
            </a:r>
            <a:r>
              <a:rPr lang="fr-CA" b="0" baseline="0" dirty="0" err="1"/>
              <a:t>Scepticism</a:t>
            </a:r>
            <a:r>
              <a:rPr lang="fr-CA" b="0" baseline="0" dirty="0"/>
              <a:t>, </a:t>
            </a:r>
            <a:r>
              <a:rPr lang="fr-CA" b="0" baseline="0" dirty="0" err="1"/>
              <a:t>Apathy</a:t>
            </a:r>
            <a:r>
              <a:rPr lang="fr-CA" b="0" baseline="0" dirty="0"/>
              <a:t>, Isolation, Dislocation, </a:t>
            </a:r>
            <a:r>
              <a:rPr lang="fr-CA" b="0" u="sng" baseline="0" dirty="0" err="1"/>
              <a:t>Bargaining</a:t>
            </a:r>
            <a:r>
              <a:rPr lang="fr-CA" b="0" baseline="0" dirty="0"/>
              <a:t>, </a:t>
            </a:r>
            <a:r>
              <a:rPr lang="fr-CA" b="0" u="sng" baseline="0" dirty="0" err="1"/>
              <a:t>Depression</a:t>
            </a:r>
            <a:r>
              <a:rPr lang="fr-CA" b="0" baseline="0" dirty="0"/>
              <a:t>, </a:t>
            </a:r>
            <a:r>
              <a:rPr lang="fr-CA" b="0" baseline="0" dirty="0" err="1"/>
              <a:t>Some</a:t>
            </a:r>
            <a:r>
              <a:rPr lang="fr-CA" b="0" baseline="0" dirty="0"/>
              <a:t> </a:t>
            </a:r>
            <a:r>
              <a:rPr lang="fr-CA" b="0" baseline="0" dirty="0" err="1"/>
              <a:t>optimism</a:t>
            </a:r>
            <a:r>
              <a:rPr lang="fr-CA" b="0" baseline="0" dirty="0"/>
              <a:t>, Discovery, </a:t>
            </a:r>
            <a:r>
              <a:rPr lang="fr-CA" b="0" baseline="0" dirty="0" err="1"/>
              <a:t>Creativity</a:t>
            </a:r>
            <a:r>
              <a:rPr lang="fr-CA" b="0" baseline="0" dirty="0"/>
              <a:t> - </a:t>
            </a:r>
            <a:r>
              <a:rPr lang="en-CA" dirty="0"/>
              <a:t>Also referred to as the psychological no-man’s-land or the limbo between the old and the new /</a:t>
            </a:r>
            <a:r>
              <a:rPr lang="en-CA" b="1" dirty="0"/>
              <a:t> </a:t>
            </a:r>
            <a:r>
              <a:rPr lang="en-CA" dirty="0"/>
              <a:t>Still emotionally charged /</a:t>
            </a:r>
            <a:r>
              <a:rPr lang="en-CA" b="1" dirty="0"/>
              <a:t> </a:t>
            </a:r>
            <a:r>
              <a:rPr lang="en-CA" dirty="0"/>
              <a:t>It’s a time of exploration</a:t>
            </a:r>
          </a:p>
          <a:p>
            <a:pPr defTabSz="899141">
              <a:defRPr/>
            </a:pPr>
            <a:endParaRPr lang="fr-CA" dirty="0"/>
          </a:p>
          <a:p>
            <a:pPr marL="0" marR="0" lvl="0" indent="0" algn="l" defTabSz="899141" rtl="0" eaLnBrk="1" fontAlgn="auto" latinLnBrk="0" hangingPunct="1">
              <a:lnSpc>
                <a:spcPct val="100000"/>
              </a:lnSpc>
              <a:spcBef>
                <a:spcPts val="0"/>
              </a:spcBef>
              <a:spcAft>
                <a:spcPts val="0"/>
              </a:spcAft>
              <a:buClrTx/>
              <a:buSzTx/>
              <a:buFontTx/>
              <a:buNone/>
              <a:tabLst/>
              <a:defRPr/>
            </a:pPr>
            <a:r>
              <a:rPr lang="en-CA" dirty="0"/>
              <a:t>As people move through transition points, they may blame and develop anger. People may also feel uncertain, fearful, confused, or experience an unusual outburst of frustration or anxiety. Patience is key here. We must focus on the future rather than the past. And as in the case of finality, we must continue to encourage the optimists and support those who have the most difficulty with change.</a:t>
            </a:r>
            <a:endParaRPr lang="fr-CA" dirty="0"/>
          </a:p>
          <a:p>
            <a:r>
              <a:rPr lang="fr-CA" baseline="0"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solidFill>
                  <a:prstClr val="black"/>
                </a:solidFill>
              </a:rPr>
              <a:t>Not who we were,</a:t>
            </a:r>
            <a:r>
              <a:rPr lang="en-CA" sz="1200" baseline="0" dirty="0">
                <a:solidFill>
                  <a:prstClr val="black"/>
                </a:solidFill>
              </a:rPr>
              <a:t> </a:t>
            </a:r>
            <a:r>
              <a:rPr lang="en-CA" sz="1200" dirty="0">
                <a:solidFill>
                  <a:prstClr val="black"/>
                </a:solidFill>
              </a:rPr>
              <a:t>Not yet who we will be</a:t>
            </a:r>
          </a:p>
          <a:p>
            <a:endParaRPr lang="fr-CA" baseline="0" dirty="0"/>
          </a:p>
          <a:p>
            <a:r>
              <a:rPr lang="fr-CA" b="0" dirty="0"/>
              <a:t>(click)</a:t>
            </a:r>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The last phase of the transition process is called “</a:t>
            </a:r>
            <a:r>
              <a:rPr lang="fr-CA" b="1" dirty="0"/>
              <a:t>New </a:t>
            </a:r>
            <a:r>
              <a:rPr lang="fr-CA" b="1" dirty="0" err="1"/>
              <a:t>Beginnings</a:t>
            </a:r>
            <a:r>
              <a:rPr lang="en-CA" b="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People in this phase have chosen to engage and participate in the development of new processes based on the new environment. They are now more comfortable with the transition, they may even look forward to moving forward and perhaps have hope of developing new confidence, relationships and new achievements.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0" dirty="0"/>
          </a:p>
          <a:p>
            <a:pPr defTabSz="899141">
              <a:defRPr/>
            </a:pPr>
            <a:r>
              <a:rPr lang="fr-CA" b="1" baseline="0" dirty="0"/>
              <a:t>New </a:t>
            </a:r>
            <a:r>
              <a:rPr lang="fr-CA" b="1" baseline="0" dirty="0" err="1"/>
              <a:t>beginnings</a:t>
            </a:r>
            <a:r>
              <a:rPr lang="fr-CA" b="1" baseline="0" dirty="0"/>
              <a:t>: </a:t>
            </a:r>
            <a:r>
              <a:rPr lang="fr-CA" baseline="0" dirty="0" err="1"/>
              <a:t>Commitment</a:t>
            </a:r>
            <a:r>
              <a:rPr lang="fr-CA" baseline="0" dirty="0"/>
              <a:t>, </a:t>
            </a:r>
            <a:r>
              <a:rPr lang="fr-CA" baseline="0" dirty="0" err="1"/>
              <a:t>Enthusiasm</a:t>
            </a:r>
            <a:r>
              <a:rPr lang="fr-CA" baseline="0" dirty="0"/>
              <a:t>, </a:t>
            </a:r>
            <a:r>
              <a:rPr lang="fr-CA" baseline="0" dirty="0" err="1"/>
              <a:t>Trusting</a:t>
            </a:r>
            <a:r>
              <a:rPr lang="fr-CA" baseline="0" dirty="0"/>
              <a:t>, Excitement, Relief / </a:t>
            </a:r>
            <a:r>
              <a:rPr lang="fr-CA" baseline="0" dirty="0" err="1"/>
              <a:t>Anxiety</a:t>
            </a:r>
            <a:r>
              <a:rPr lang="fr-CA" baseline="0" dirty="0"/>
              <a:t>, </a:t>
            </a:r>
            <a:r>
              <a:rPr lang="fr-CA" baseline="0" dirty="0" err="1"/>
              <a:t>Hopeful</a:t>
            </a:r>
            <a:r>
              <a:rPr lang="fr-CA" baseline="0" dirty="0"/>
              <a:t>/</a:t>
            </a:r>
            <a:r>
              <a:rPr lang="fr-CA" baseline="0" dirty="0" err="1"/>
              <a:t>Sceptical</a:t>
            </a:r>
            <a:r>
              <a:rPr lang="fr-CA" baseline="0" dirty="0"/>
              <a:t>, Impatience, </a:t>
            </a:r>
            <a:r>
              <a:rPr lang="fr-CA" u="sng" baseline="0" dirty="0"/>
              <a:t>Acceptance</a:t>
            </a:r>
            <a:r>
              <a:rPr lang="fr-CA" baseline="0" dirty="0"/>
              <a:t>, </a:t>
            </a:r>
            <a:r>
              <a:rPr lang="fr-CA" baseline="0" dirty="0" err="1"/>
              <a:t>Realisation</a:t>
            </a:r>
            <a:r>
              <a:rPr lang="fr-CA" baseline="0" dirty="0"/>
              <a:t> of </a:t>
            </a:r>
            <a:r>
              <a:rPr lang="fr-CA" baseline="0" dirty="0" err="1"/>
              <a:t>loss</a:t>
            </a:r>
            <a:r>
              <a:rPr lang="fr-CA" baseline="0" dirty="0"/>
              <a:t> / </a:t>
            </a:r>
            <a:r>
              <a:rPr lang="fr-CA" baseline="0" dirty="0" err="1"/>
              <a:t>Acknowledgement</a:t>
            </a:r>
            <a:r>
              <a:rPr lang="fr-CA" baseline="0" dirty="0"/>
              <a:t> of </a:t>
            </a:r>
            <a:r>
              <a:rPr lang="fr-CA" baseline="0" dirty="0" err="1"/>
              <a:t>possibilities</a:t>
            </a:r>
            <a:r>
              <a:rPr lang="fr-CA" baseline="0" dirty="0"/>
              <a:t> and new </a:t>
            </a:r>
            <a:r>
              <a:rPr lang="fr-CA" baseline="0" dirty="0" err="1"/>
              <a:t>ways</a:t>
            </a:r>
            <a:r>
              <a:rPr lang="fr-CA" baseline="0" dirty="0"/>
              <a:t> / </a:t>
            </a:r>
            <a:r>
              <a:rPr lang="en-CA" dirty="0"/>
              <a:t>Starts versus beginnings  /Ambivalence/Timing</a:t>
            </a:r>
          </a:p>
          <a:p>
            <a:pPr defTabSz="899141">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t>People have chosen to commit and participate in building the new process with the new environment.  Now that they are more comfortable with the transition, they can become impatient for progress and may be hopeful about building new trust, relationships and achievements.</a:t>
            </a:r>
          </a:p>
          <a:p>
            <a:r>
              <a:rPr lang="fr-CA"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solidFill>
                  <a:prstClr val="black"/>
                </a:solidFill>
              </a:rPr>
              <a:t>Begin to identify</a:t>
            </a:r>
            <a:r>
              <a:rPr lang="en-CA" sz="1200" baseline="0" dirty="0">
                <a:solidFill>
                  <a:prstClr val="black"/>
                </a:solidFill>
              </a:rPr>
              <a:t> </a:t>
            </a:r>
            <a:r>
              <a:rPr lang="en-CA" sz="1200" dirty="0">
                <a:solidFill>
                  <a:prstClr val="black"/>
                </a:solidFill>
              </a:rPr>
              <a:t>with the new ways</a:t>
            </a:r>
          </a:p>
          <a:p>
            <a:endParaRPr lang="fr-CA" dirty="0"/>
          </a:p>
          <a:p>
            <a:r>
              <a:rPr lang="fr-CA" dirty="0"/>
              <a:t>(click)</a:t>
            </a:r>
          </a:p>
          <a:p>
            <a:r>
              <a:rPr lang="fr-CA" dirty="0"/>
              <a:t>All </a:t>
            </a:r>
            <a:r>
              <a:rPr lang="fr-CA" dirty="0" err="1"/>
              <a:t>emotions</a:t>
            </a:r>
            <a:r>
              <a:rPr lang="fr-CA" dirty="0"/>
              <a:t> are normal</a:t>
            </a:r>
          </a:p>
          <a:p>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0" dirty="0" err="1"/>
              <a:t>Your</a:t>
            </a:r>
            <a:r>
              <a:rPr lang="fr-CA" b="0" dirty="0"/>
              <a:t> attitude </a:t>
            </a:r>
            <a:r>
              <a:rPr lang="fr-CA" b="0" dirty="0" err="1"/>
              <a:t>towards</a:t>
            </a:r>
            <a:r>
              <a:rPr lang="fr-CA" b="0" dirty="0"/>
              <a:t> change </a:t>
            </a:r>
            <a:r>
              <a:rPr lang="fr-CA" b="0" dirty="0" err="1"/>
              <a:t>may</a:t>
            </a:r>
            <a:r>
              <a:rPr lang="fr-CA" b="0" dirty="0"/>
              <a:t> help</a:t>
            </a:r>
            <a:r>
              <a:rPr lang="fr-CA" dirty="0"/>
              <a:t>:  glass </a:t>
            </a:r>
            <a:r>
              <a:rPr lang="fr-CA" dirty="0" err="1"/>
              <a:t>half</a:t>
            </a:r>
            <a:r>
              <a:rPr lang="fr-CA" dirty="0"/>
              <a:t> full or </a:t>
            </a:r>
            <a:r>
              <a:rPr lang="fr-CA" dirty="0" err="1"/>
              <a:t>half</a:t>
            </a:r>
            <a:r>
              <a:rPr lang="fr-CA" dirty="0"/>
              <a:t> </a:t>
            </a:r>
            <a:r>
              <a:rPr lang="fr-CA" dirty="0" err="1"/>
              <a:t>empty</a:t>
            </a:r>
            <a:r>
              <a:rPr lang="fr-CA" dirty="0"/>
              <a:t>?</a:t>
            </a:r>
            <a:endParaRPr lang="en-CA" dirty="0"/>
          </a:p>
          <a:p>
            <a:r>
              <a:rPr lang="en-CA" dirty="0"/>
              <a:t>The more perceived control you have over a situation, the healthier you feel about it. Regardless of what changes you are going through, you do have control over your responses to that change. You can exert control by making decisions about how much risk you want to take.</a:t>
            </a:r>
          </a:p>
          <a:p>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Graphic adapted from </a:t>
            </a:r>
            <a:r>
              <a:rPr lang="en-CA" dirty="0" err="1"/>
              <a:t>Kübler</a:t>
            </a:r>
            <a:r>
              <a:rPr lang="en-CA" dirty="0"/>
              <a:t>-Ross Grief Cycle, Williams-Bridges Transition Model</a:t>
            </a:r>
          </a:p>
          <a:p>
            <a:r>
              <a:rPr lang="en-CA" dirty="0">
                <a:hlinkClick r:id="rId3"/>
              </a:rPr>
              <a:t>https://commons.wikimedia.org/wiki/File:Kubler-ross-grief-cycle-1-728.jpg</a:t>
            </a:r>
            <a:endParaRPr lang="en-CA" dirty="0"/>
          </a:p>
          <a:p>
            <a:endParaRPr lang="fr-CA" dirty="0"/>
          </a:p>
          <a:p>
            <a:endParaRPr lang="en-CA" dirty="0"/>
          </a:p>
        </p:txBody>
      </p:sp>
      <p:sp>
        <p:nvSpPr>
          <p:cNvPr id="4" name="Slide Number Placeholder 3"/>
          <p:cNvSpPr>
            <a:spLocks noGrp="1"/>
          </p:cNvSpPr>
          <p:nvPr>
            <p:ph type="sldNum" sz="quarter" idx="10"/>
          </p:nvPr>
        </p:nvSpPr>
        <p:spPr/>
        <p:txBody>
          <a:bodyPr/>
          <a:lstStyle/>
          <a:p>
            <a:fld id="{3C1FEB63-FDA9-4253-AC92-D639459CBCED}" type="slidenum">
              <a:rPr lang="en-CA" smtClean="0"/>
              <a:pPr/>
              <a:t>7</a:t>
            </a:fld>
            <a:endParaRPr lang="en-CA"/>
          </a:p>
        </p:txBody>
      </p:sp>
    </p:spTree>
    <p:extLst>
      <p:ext uri="{BB962C8B-B14F-4D97-AF65-F5344CB8AC3E}">
        <p14:creationId xmlns:p14="http://schemas.microsoft.com/office/powerpoint/2010/main" val="8399894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fr-CA" dirty="0"/>
              <a:t>Alison</a:t>
            </a:r>
            <a:r>
              <a:rPr lang="fr-CA" b="0" i="0" u="none" strike="noStrike" kern="1200" baseline="0" dirty="0">
                <a:solidFill>
                  <a:schemeClr val="tx1"/>
                </a:solidFill>
              </a:rPr>
              <a:t>:</a:t>
            </a:r>
          </a:p>
          <a:p>
            <a:endParaRPr lang="fr-CA" b="0" i="0" u="none" strike="noStrike" kern="1200" baseline="0" dirty="0">
              <a:solidFill>
                <a:schemeClr val="tx1"/>
              </a:solidFill>
            </a:endParaRPr>
          </a:p>
          <a:p>
            <a:r>
              <a:rPr lang="en-CA" dirty="0"/>
              <a:t>This is another adapted model, in this one the “Circle of Chaos” or “Valley of Despair” are more obvious and likely occurs more often nowadays with the world we live in and the constant changes coming at us</a:t>
            </a:r>
          </a:p>
        </p:txBody>
      </p:sp>
      <p:sp>
        <p:nvSpPr>
          <p:cNvPr id="4" name="Slide Number Placeholder 3"/>
          <p:cNvSpPr>
            <a:spLocks noGrp="1"/>
          </p:cNvSpPr>
          <p:nvPr>
            <p:ph type="sldNum" sz="quarter" idx="10"/>
          </p:nvPr>
        </p:nvSpPr>
        <p:spPr/>
        <p:txBody>
          <a:bodyPr/>
          <a:lstStyle/>
          <a:p>
            <a:fld id="{3C1FEB63-FDA9-4253-AC92-D639459CBCED}" type="slidenum">
              <a:rPr lang="en-CA" smtClean="0"/>
              <a:pPr/>
              <a:t>8</a:t>
            </a:fld>
            <a:endParaRPr lang="en-CA"/>
          </a:p>
        </p:txBody>
      </p:sp>
    </p:spTree>
    <p:extLst>
      <p:ext uri="{BB962C8B-B14F-4D97-AF65-F5344CB8AC3E}">
        <p14:creationId xmlns:p14="http://schemas.microsoft.com/office/powerpoint/2010/main" val="40486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06400" y="696913"/>
            <a:ext cx="6197600" cy="3486150"/>
          </a:xfrm>
        </p:spPr>
      </p:sp>
      <p:sp>
        <p:nvSpPr>
          <p:cNvPr id="3" name="Espace réservé des commentaires 2"/>
          <p:cNvSpPr>
            <a:spLocks noGrp="1"/>
          </p:cNvSpPr>
          <p:nvPr>
            <p:ph type="body" idx="1"/>
          </p:nvPr>
        </p:nvSpPr>
        <p:spPr>
          <a:xfrm>
            <a:off x="685800" y="4343402"/>
            <a:ext cx="5853946" cy="4114800"/>
          </a:xfrm>
        </p:spPr>
        <p:txBody>
          <a:bodyPr>
            <a:normAutofit/>
          </a:bodyPr>
          <a:lstStyle/>
          <a:p>
            <a:r>
              <a:rPr lang="fr-CA" dirty="0"/>
              <a:t>Alison</a:t>
            </a:r>
            <a:r>
              <a:rPr lang="fr-CA" b="0" i="0" u="none" strike="noStrike" kern="1200" baseline="0" dirty="0">
                <a:solidFill>
                  <a:schemeClr val="tx1"/>
                </a:solidFill>
              </a:rPr>
              <a:t>:</a:t>
            </a:r>
          </a:p>
          <a:p>
            <a:endParaRPr lang="fr-CA" b="0" i="0" u="none" strike="noStrike" kern="1200"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err="1"/>
              <a:t>Friendly</a:t>
            </a:r>
            <a:r>
              <a:rPr lang="fr-CA" baseline="0" dirty="0"/>
              <a:t> </a:t>
            </a:r>
            <a:r>
              <a:rPr lang="fr-CA" baseline="0" dirty="0" err="1"/>
              <a:t>reminder</a:t>
            </a:r>
            <a:r>
              <a:rPr lang="fr-CA" baseline="0" dirty="0"/>
              <a:t>, </a:t>
            </a:r>
            <a:r>
              <a:rPr lang="fr-CA" baseline="0" dirty="0" err="1"/>
              <a:t>models</a:t>
            </a:r>
            <a:r>
              <a:rPr lang="fr-CA" baseline="0" dirty="0"/>
              <a:t> </a:t>
            </a:r>
            <a:r>
              <a:rPr lang="fr-CA" baseline="0" dirty="0" err="1"/>
              <a:t>helps</a:t>
            </a:r>
            <a:r>
              <a:rPr lang="fr-CA" baseline="0" dirty="0"/>
              <a:t> us </a:t>
            </a:r>
            <a:r>
              <a:rPr lang="fr-CA" baseline="0" dirty="0" err="1"/>
              <a:t>understand</a:t>
            </a:r>
            <a:r>
              <a:rPr lang="fr-CA" baseline="0" dirty="0"/>
              <a:t> </a:t>
            </a:r>
            <a:r>
              <a:rPr lang="fr-CA" baseline="0" dirty="0" err="1"/>
              <a:t>what’s</a:t>
            </a:r>
            <a:r>
              <a:rPr lang="fr-CA" baseline="0" dirty="0"/>
              <a:t> </a:t>
            </a:r>
            <a:r>
              <a:rPr lang="fr-CA" baseline="0" dirty="0" err="1"/>
              <a:t>going</a:t>
            </a:r>
            <a:r>
              <a:rPr lang="fr-CA" baseline="0" dirty="0"/>
              <a:t> on. </a:t>
            </a:r>
          </a:p>
          <a:p>
            <a:pPr marL="0" marR="0" lvl="0" indent="0" algn="l" defTabSz="914400" rtl="0" eaLnBrk="1" fontAlgn="auto" latinLnBrk="0" hangingPunct="1">
              <a:lnSpc>
                <a:spcPct val="100000"/>
              </a:lnSpc>
              <a:spcBef>
                <a:spcPts val="0"/>
              </a:spcBef>
              <a:spcAft>
                <a:spcPts val="0"/>
              </a:spcAft>
              <a:buClrTx/>
              <a:buSzTx/>
              <a:buFontTx/>
              <a:buNone/>
              <a:tabLst/>
              <a:defRPr/>
            </a:pPr>
            <a:r>
              <a:rPr lang="fr-CA" baseline="0"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fr-CA" baseline="0" dirty="0"/>
              <a:t>They are </a:t>
            </a:r>
            <a:r>
              <a:rPr lang="fr-CA" baseline="0" dirty="0" err="1"/>
              <a:t>easy</a:t>
            </a:r>
            <a:r>
              <a:rPr lang="fr-CA" baseline="0" dirty="0"/>
              <a:t> to </a:t>
            </a:r>
            <a:r>
              <a:rPr lang="fr-CA" baseline="0" dirty="0" err="1"/>
              <a:t>understand</a:t>
            </a:r>
            <a:r>
              <a:rPr lang="fr-CA" baseline="0" dirty="0"/>
              <a:t>, t</a:t>
            </a:r>
            <a:r>
              <a:rPr lang="en-CA" baseline="0" dirty="0"/>
              <a:t>hey go from left to right, with a gentle descent and rise, when in reality this may occur</a:t>
            </a:r>
          </a:p>
          <a:p>
            <a:pPr marL="0" marR="0" lvl="0" indent="0" algn="l" defTabSz="914400" rtl="0" eaLnBrk="1" fontAlgn="auto" latinLnBrk="0" hangingPunct="1">
              <a:lnSpc>
                <a:spcPct val="100000"/>
              </a:lnSpc>
              <a:spcBef>
                <a:spcPts val="0"/>
              </a:spcBef>
              <a:spcAft>
                <a:spcPts val="0"/>
              </a:spcAft>
              <a:buClrTx/>
              <a:buSzTx/>
              <a:buFontTx/>
              <a:buNone/>
              <a:tabLst/>
              <a:defRPr/>
            </a:pPr>
            <a:r>
              <a:rPr lang="fr-CA" baseline="0" dirty="0"/>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Rappel amical, les modèles nous aident à comprendre ce qui se passe.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(Cliquez sur)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Ils sont faciles à comprendre, ils vont de gauche à droite, avec une descente et une montée douces, alors qu'en réalité cela peut se produire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(Cliquez sur)</a:t>
            </a:r>
            <a:endParaRPr lang="en-CA" dirty="0"/>
          </a:p>
        </p:txBody>
      </p:sp>
      <p:sp>
        <p:nvSpPr>
          <p:cNvPr id="4" name="Espace réservé du numéro de diapositive 3"/>
          <p:cNvSpPr>
            <a:spLocks noGrp="1"/>
          </p:cNvSpPr>
          <p:nvPr>
            <p:ph type="sldNum" sz="quarter" idx="10"/>
          </p:nvPr>
        </p:nvSpPr>
        <p:spPr/>
        <p:txBody>
          <a:bodyPr/>
          <a:lstStyle/>
          <a:p>
            <a:fld id="{67164DD2-6112-43B7-9879-3A11E4824592}" type="slidenum">
              <a:rPr lang="en-CA" smtClean="0"/>
              <a:pPr/>
              <a:t>9</a:t>
            </a:fld>
            <a:endParaRPr lang="en-CA"/>
          </a:p>
        </p:txBody>
      </p:sp>
    </p:spTree>
    <p:extLst>
      <p:ext uri="{BB962C8B-B14F-4D97-AF65-F5344CB8AC3E}">
        <p14:creationId xmlns:p14="http://schemas.microsoft.com/office/powerpoint/2010/main" val="40704271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AD12E4F-26B5-F02D-213B-1F88E63BB561}"/>
              </a:ext>
            </a:extLst>
          </p:cNvPr>
          <p:cNvSpPr>
            <a:spLocks noGrp="1"/>
          </p:cNvSpPr>
          <p:nvPr>
            <p:ph type="ctrTitle"/>
          </p:nvPr>
        </p:nvSpPr>
        <p:spPr>
          <a:xfrm>
            <a:off x="914400" y="2971803"/>
            <a:ext cx="10363200" cy="1470025"/>
          </a:xfrm>
        </p:spPr>
        <p:txBody>
          <a:bodyPr/>
          <a:lstStyle/>
          <a:p>
            <a:r>
              <a:rPr lang="en-US"/>
              <a:t>Click to edit Master title style</a:t>
            </a:r>
            <a:endParaRPr lang="en-CA"/>
          </a:p>
        </p:txBody>
      </p:sp>
      <p:sp>
        <p:nvSpPr>
          <p:cNvPr id="7" name="Subtitle 2">
            <a:extLst>
              <a:ext uri="{FF2B5EF4-FFF2-40B4-BE49-F238E27FC236}">
                <a16:creationId xmlns:a16="http://schemas.microsoft.com/office/drawing/2014/main" id="{CBBBD3BB-B78A-7B75-135E-7CD0D5544972}"/>
              </a:ext>
            </a:extLst>
          </p:cNvPr>
          <p:cNvSpPr>
            <a:spLocks noGrp="1"/>
          </p:cNvSpPr>
          <p:nvPr>
            <p:ph type="subTitle" idx="1"/>
          </p:nvPr>
        </p:nvSpPr>
        <p:spPr>
          <a:xfrm>
            <a:off x="1828800" y="4737033"/>
            <a:ext cx="8534400" cy="1369736"/>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sp>
        <p:nvSpPr>
          <p:cNvPr id="8" name="Date Placeholder 3">
            <a:extLst>
              <a:ext uri="{FF2B5EF4-FFF2-40B4-BE49-F238E27FC236}">
                <a16:creationId xmlns:a16="http://schemas.microsoft.com/office/drawing/2014/main" id="{6D7B0698-9C9E-AB05-E688-EC4E3EDF18FE}"/>
              </a:ext>
            </a:extLst>
          </p:cNvPr>
          <p:cNvSpPr>
            <a:spLocks noGrp="1"/>
          </p:cNvSpPr>
          <p:nvPr>
            <p:ph type="dt" sz="half" idx="10"/>
          </p:nvPr>
        </p:nvSpPr>
        <p:spPr>
          <a:xfrm>
            <a:off x="914400" y="6356353"/>
            <a:ext cx="2540000" cy="365125"/>
          </a:xfrm>
        </p:spPr>
        <p:txBody>
          <a:bodyPr/>
          <a:lstStyle/>
          <a:p>
            <a:fld id="{7E62ADF1-26B7-4236-810D-3BE94D1543A2}" type="datetime1">
              <a:rPr lang="en-CA" smtClean="0"/>
              <a:pPr/>
              <a:t>2025-05-26</a:t>
            </a:fld>
            <a:endParaRPr lang="en-CA"/>
          </a:p>
        </p:txBody>
      </p:sp>
      <p:sp>
        <p:nvSpPr>
          <p:cNvPr id="9" name="Footer Placeholder 4">
            <a:extLst>
              <a:ext uri="{FF2B5EF4-FFF2-40B4-BE49-F238E27FC236}">
                <a16:creationId xmlns:a16="http://schemas.microsoft.com/office/drawing/2014/main" id="{E0793E28-F761-897E-5ED1-EE8902E95654}"/>
              </a:ext>
            </a:extLst>
          </p:cNvPr>
          <p:cNvSpPr>
            <a:spLocks noGrp="1"/>
          </p:cNvSpPr>
          <p:nvPr>
            <p:ph type="ftr" sz="quarter" idx="11"/>
          </p:nvPr>
        </p:nvSpPr>
        <p:spPr>
          <a:xfrm>
            <a:off x="4165600" y="6356353"/>
            <a:ext cx="3860800" cy="365125"/>
          </a:xfrm>
        </p:spPr>
        <p:txBody>
          <a:bodyPr/>
          <a:lstStyle/>
          <a:p>
            <a:endParaRPr lang="en-CA"/>
          </a:p>
        </p:txBody>
      </p:sp>
      <p:sp>
        <p:nvSpPr>
          <p:cNvPr id="10" name="Rectangle 9">
            <a:extLst>
              <a:ext uri="{FF2B5EF4-FFF2-40B4-BE49-F238E27FC236}">
                <a16:creationId xmlns:a16="http://schemas.microsoft.com/office/drawing/2014/main" id="{55711656-87C2-8F52-7803-C754AC489845}"/>
              </a:ext>
            </a:extLst>
          </p:cNvPr>
          <p:cNvSpPr/>
          <p:nvPr userDrawn="1"/>
        </p:nvSpPr>
        <p:spPr>
          <a:xfrm>
            <a:off x="11054948" y="6146460"/>
            <a:ext cx="867701" cy="6402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1" name="Picture 10" descr="govt-of-canada-logo – IISD Experimental Lakes Area">
            <a:extLst>
              <a:ext uri="{FF2B5EF4-FFF2-40B4-BE49-F238E27FC236}">
                <a16:creationId xmlns:a16="http://schemas.microsoft.com/office/drawing/2014/main" id="{B55655B5-931F-39B6-8033-DEE8130C77F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5400" y="112496"/>
            <a:ext cx="2987824" cy="32938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Federal - Data and Statistics: Canada - Research Guides at University ...">
            <a:extLst>
              <a:ext uri="{FF2B5EF4-FFF2-40B4-BE49-F238E27FC236}">
                <a16:creationId xmlns:a16="http://schemas.microsoft.com/office/drawing/2014/main" id="{2F55CCB1-39CC-FD0E-9924-530E3E689E6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546857" y="114416"/>
            <a:ext cx="1375792" cy="32746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1190F3E4-F450-1910-60BB-CF88CCEBDFC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945218" y="1687131"/>
            <a:ext cx="6301563" cy="1137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04303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CA"/>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A421FE31-11E8-4F47-A2E8-B6F31F0A43B3}" type="datetime1">
              <a:rPr lang="en-CA" smtClean="0"/>
              <a:pPr/>
              <a:t>2025-05-26</a:t>
            </a:fld>
            <a:endParaRPr lang="en-CA"/>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CA"/>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50E449A1-3E28-4EED-877C-2235D0A8D14E}" type="slidenum">
              <a:rPr lang="en-CA" smtClean="0"/>
              <a:pPr/>
              <a:t>‹#›</a:t>
            </a:fld>
            <a:endParaRPr lang="en-CA"/>
          </a:p>
        </p:txBody>
      </p:sp>
      <p:sp>
        <p:nvSpPr>
          <p:cNvPr id="7" name="hrSlideMaster.Title and Vertical TextHeader" descr=" ">
            <a:extLst>
              <a:ext uri="{FF2B5EF4-FFF2-40B4-BE49-F238E27FC236}">
                <a16:creationId xmlns:a16="http://schemas.microsoft.com/office/drawing/2014/main" id="{992AB98B-F5AE-4F94-BB2E-718950E75139}"/>
              </a:ext>
            </a:extLst>
          </p:cNvPr>
          <p:cNvSpPr txBox="1"/>
          <p:nvPr userDrawn="1"/>
        </p:nvSpPr>
        <p:spPr>
          <a:xfrm>
            <a:off x="0" y="0"/>
            <a:ext cx="12192000" cy="223138"/>
          </a:xfrm>
          <a:prstGeom prst="rect">
            <a:avLst/>
          </a:prstGeom>
          <a:noFill/>
        </p:spPr>
        <p:txBody>
          <a:bodyPr vert="horz" rtlCol="0">
            <a:spAutoFit/>
          </a:bodyPr>
          <a:lstStyle/>
          <a:p>
            <a:pPr algn="r"/>
            <a:r>
              <a:rPr lang="en-CA" sz="850" b="0" i="0" u="none" baseline="0">
                <a:solidFill>
                  <a:srgbClr val="000000"/>
                </a:solidFill>
                <a:latin typeface="Microsoft Sans Serif" panose="020B0604020202020204" pitchFamily="34" charset="0"/>
              </a:rPr>
              <a:t> </a:t>
            </a:r>
          </a:p>
        </p:txBody>
      </p:sp>
    </p:spTree>
    <p:extLst>
      <p:ext uri="{BB962C8B-B14F-4D97-AF65-F5344CB8AC3E}">
        <p14:creationId xmlns:p14="http://schemas.microsoft.com/office/powerpoint/2010/main" val="21578680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7FBC9CEC-BF8A-4951-913D-9E334DCEB460}" type="datetime1">
              <a:rPr lang="en-CA" smtClean="0"/>
              <a:pPr/>
              <a:t>2025-05-26</a:t>
            </a:fld>
            <a:endParaRPr lang="en-CA"/>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CA"/>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50E449A1-3E28-4EED-877C-2235D0A8D14E}" type="slidenum">
              <a:rPr lang="en-CA" smtClean="0"/>
              <a:pPr/>
              <a:t>‹#›</a:t>
            </a:fld>
            <a:endParaRPr lang="en-CA"/>
          </a:p>
        </p:txBody>
      </p:sp>
    </p:spTree>
    <p:extLst>
      <p:ext uri="{BB962C8B-B14F-4D97-AF65-F5344CB8AC3E}">
        <p14:creationId xmlns:p14="http://schemas.microsoft.com/office/powerpoint/2010/main" val="2792534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lgn="l">
              <a:defRPr/>
            </a:lvl1pPr>
          </a:lstStyle>
          <a:p>
            <a:r>
              <a:rPr lang="en-US" dirty="0"/>
              <a:t>Click to edit Master title style</a:t>
            </a:r>
            <a:endParaRPr lang="en-CA" dirty="0"/>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B3FFD2E5-3B4C-457C-A707-CAECF53851F3}" type="datetime1">
              <a:rPr lang="en-CA" smtClean="0"/>
              <a:pPr/>
              <a:t>2025-05-26</a:t>
            </a:fld>
            <a:endParaRPr lang="en-CA"/>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CA"/>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50E449A1-3E28-4EED-877C-2235D0A8D14E}" type="slidenum">
              <a:rPr lang="en-CA" smtClean="0"/>
              <a:pPr/>
              <a:t>‹#›</a:t>
            </a:fld>
            <a:endParaRPr lang="en-CA" dirty="0"/>
          </a:p>
        </p:txBody>
      </p:sp>
      <p:sp>
        <p:nvSpPr>
          <p:cNvPr id="7" name="hrSlideMaster.Title and ContentHeader" descr=" ">
            <a:extLst>
              <a:ext uri="{FF2B5EF4-FFF2-40B4-BE49-F238E27FC236}">
                <a16:creationId xmlns:a16="http://schemas.microsoft.com/office/drawing/2014/main" id="{70214809-58FC-46E1-9E65-076605BCF600}"/>
              </a:ext>
            </a:extLst>
          </p:cNvPr>
          <p:cNvSpPr txBox="1"/>
          <p:nvPr userDrawn="1"/>
        </p:nvSpPr>
        <p:spPr>
          <a:xfrm>
            <a:off x="0" y="0"/>
            <a:ext cx="12192000" cy="223138"/>
          </a:xfrm>
          <a:prstGeom prst="rect">
            <a:avLst/>
          </a:prstGeom>
          <a:noFill/>
        </p:spPr>
        <p:txBody>
          <a:bodyPr vert="horz" rtlCol="0">
            <a:spAutoFit/>
          </a:bodyPr>
          <a:lstStyle/>
          <a:p>
            <a:pPr algn="r"/>
            <a:r>
              <a:rPr lang="en-CA" sz="850" b="0" i="0" u="none" baseline="0">
                <a:solidFill>
                  <a:srgbClr val="000000"/>
                </a:solidFill>
                <a:latin typeface="Microsoft Sans Serif" panose="020B0604020202020204" pitchFamily="34" charset="0"/>
              </a:rPr>
              <a:t> </a:t>
            </a:r>
          </a:p>
        </p:txBody>
      </p:sp>
    </p:spTree>
    <p:extLst>
      <p:ext uri="{BB962C8B-B14F-4D97-AF65-F5344CB8AC3E}">
        <p14:creationId xmlns:p14="http://schemas.microsoft.com/office/powerpoint/2010/main" val="28058747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F1D4E487-5F17-4CB7-912A-9AE0C105173B}" type="datetime1">
              <a:rPr lang="en-CA" smtClean="0"/>
              <a:pPr/>
              <a:t>2025-05-26</a:t>
            </a:fld>
            <a:endParaRPr lang="en-CA"/>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CA"/>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50E449A1-3E28-4EED-877C-2235D0A8D14E}" type="slidenum">
              <a:rPr lang="en-CA" smtClean="0"/>
              <a:pPr/>
              <a:t>‹#›</a:t>
            </a:fld>
            <a:endParaRPr lang="en-CA"/>
          </a:p>
        </p:txBody>
      </p:sp>
      <p:sp>
        <p:nvSpPr>
          <p:cNvPr id="7" name="hrSlideMaster.Section HeaderHeader" descr=" ">
            <a:extLst>
              <a:ext uri="{FF2B5EF4-FFF2-40B4-BE49-F238E27FC236}">
                <a16:creationId xmlns:a16="http://schemas.microsoft.com/office/drawing/2014/main" id="{71BDD521-93E6-45A4-A045-3C1AC71A2909}"/>
              </a:ext>
            </a:extLst>
          </p:cNvPr>
          <p:cNvSpPr txBox="1"/>
          <p:nvPr userDrawn="1"/>
        </p:nvSpPr>
        <p:spPr>
          <a:xfrm>
            <a:off x="0" y="0"/>
            <a:ext cx="12192000" cy="223138"/>
          </a:xfrm>
          <a:prstGeom prst="rect">
            <a:avLst/>
          </a:prstGeom>
          <a:noFill/>
        </p:spPr>
        <p:txBody>
          <a:bodyPr vert="horz" rtlCol="0">
            <a:spAutoFit/>
          </a:bodyPr>
          <a:lstStyle/>
          <a:p>
            <a:pPr algn="r"/>
            <a:r>
              <a:rPr lang="en-CA" sz="850" b="0" i="0" u="none" baseline="0">
                <a:solidFill>
                  <a:srgbClr val="000000"/>
                </a:solidFill>
                <a:latin typeface="Microsoft Sans Serif" panose="020B0604020202020204" pitchFamily="34" charset="0"/>
              </a:rPr>
              <a:t> </a:t>
            </a:r>
          </a:p>
        </p:txBody>
      </p:sp>
    </p:spTree>
    <p:extLst>
      <p:ext uri="{BB962C8B-B14F-4D97-AF65-F5344CB8AC3E}">
        <p14:creationId xmlns:p14="http://schemas.microsoft.com/office/powerpoint/2010/main" val="2677263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CA"/>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AF143A4D-778D-4E1D-8883-D0D147E0B0A6}" type="datetime1">
              <a:rPr lang="en-CA" smtClean="0"/>
              <a:pPr/>
              <a:t>2025-05-26</a:t>
            </a:fld>
            <a:endParaRPr lang="en-CA"/>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CA"/>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50E449A1-3E28-4EED-877C-2235D0A8D14E}" type="slidenum">
              <a:rPr lang="en-CA" smtClean="0"/>
              <a:pPr/>
              <a:t>‹#›</a:t>
            </a:fld>
            <a:endParaRPr lang="en-CA"/>
          </a:p>
        </p:txBody>
      </p:sp>
      <p:sp>
        <p:nvSpPr>
          <p:cNvPr id="8" name="hrSlideMaster.Two ContentHeader" descr=" ">
            <a:extLst>
              <a:ext uri="{FF2B5EF4-FFF2-40B4-BE49-F238E27FC236}">
                <a16:creationId xmlns:a16="http://schemas.microsoft.com/office/drawing/2014/main" id="{B0016CD1-0C1A-4E3D-8B5A-F25C0E85C3FB}"/>
              </a:ext>
            </a:extLst>
          </p:cNvPr>
          <p:cNvSpPr txBox="1"/>
          <p:nvPr userDrawn="1"/>
        </p:nvSpPr>
        <p:spPr>
          <a:xfrm>
            <a:off x="0" y="0"/>
            <a:ext cx="12192000" cy="223138"/>
          </a:xfrm>
          <a:prstGeom prst="rect">
            <a:avLst/>
          </a:prstGeom>
          <a:noFill/>
        </p:spPr>
        <p:txBody>
          <a:bodyPr vert="horz" rtlCol="0">
            <a:spAutoFit/>
          </a:bodyPr>
          <a:lstStyle/>
          <a:p>
            <a:pPr algn="r"/>
            <a:r>
              <a:rPr lang="en-CA" sz="850" b="0" i="0" u="none" baseline="0">
                <a:solidFill>
                  <a:srgbClr val="000000"/>
                </a:solidFill>
                <a:latin typeface="Microsoft Sans Serif" panose="020B0604020202020204" pitchFamily="34" charset="0"/>
              </a:rPr>
              <a:t> </a:t>
            </a:r>
          </a:p>
        </p:txBody>
      </p:sp>
    </p:spTree>
    <p:extLst>
      <p:ext uri="{BB962C8B-B14F-4D97-AF65-F5344CB8AC3E}">
        <p14:creationId xmlns:p14="http://schemas.microsoft.com/office/powerpoint/2010/main" val="31128200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9C267D0B-A901-438E-8482-72801AF4A095}" type="datetime1">
              <a:rPr lang="en-CA" smtClean="0"/>
              <a:pPr/>
              <a:t>2025-05-26</a:t>
            </a:fld>
            <a:endParaRPr lang="en-CA"/>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CA"/>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50E449A1-3E28-4EED-877C-2235D0A8D14E}" type="slidenum">
              <a:rPr lang="en-CA" smtClean="0"/>
              <a:pPr/>
              <a:t>‹#›</a:t>
            </a:fld>
            <a:endParaRPr lang="en-CA"/>
          </a:p>
        </p:txBody>
      </p:sp>
      <p:sp>
        <p:nvSpPr>
          <p:cNvPr id="10" name="hrSlideMaster.ComparisonHeader" descr=" ">
            <a:extLst>
              <a:ext uri="{FF2B5EF4-FFF2-40B4-BE49-F238E27FC236}">
                <a16:creationId xmlns:a16="http://schemas.microsoft.com/office/drawing/2014/main" id="{B7293DD3-14D7-48B0-BE1A-0C7AC2527EAD}"/>
              </a:ext>
            </a:extLst>
          </p:cNvPr>
          <p:cNvSpPr txBox="1"/>
          <p:nvPr userDrawn="1"/>
        </p:nvSpPr>
        <p:spPr>
          <a:xfrm>
            <a:off x="0" y="0"/>
            <a:ext cx="12192000" cy="223138"/>
          </a:xfrm>
          <a:prstGeom prst="rect">
            <a:avLst/>
          </a:prstGeom>
          <a:noFill/>
        </p:spPr>
        <p:txBody>
          <a:bodyPr vert="horz" rtlCol="0">
            <a:spAutoFit/>
          </a:bodyPr>
          <a:lstStyle/>
          <a:p>
            <a:pPr algn="r"/>
            <a:r>
              <a:rPr lang="en-CA" sz="850" b="0" i="0" u="none" baseline="0">
                <a:solidFill>
                  <a:srgbClr val="000000"/>
                </a:solidFill>
                <a:latin typeface="Microsoft Sans Serif" panose="020B0604020202020204" pitchFamily="34" charset="0"/>
              </a:rPr>
              <a:t> </a:t>
            </a:r>
          </a:p>
        </p:txBody>
      </p:sp>
    </p:spTree>
    <p:extLst>
      <p:ext uri="{BB962C8B-B14F-4D97-AF65-F5344CB8AC3E}">
        <p14:creationId xmlns:p14="http://schemas.microsoft.com/office/powerpoint/2010/main" val="36198052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CA"/>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D0E5C0E1-7BC3-43D9-A476-473612BD87C5}" type="datetime1">
              <a:rPr lang="en-CA" smtClean="0"/>
              <a:pPr/>
              <a:t>2025-05-26</a:t>
            </a:fld>
            <a:endParaRPr lang="en-CA"/>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CA"/>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50E449A1-3E28-4EED-877C-2235D0A8D14E}" type="slidenum">
              <a:rPr lang="en-CA" smtClean="0"/>
              <a:pPr/>
              <a:t>‹#›</a:t>
            </a:fld>
            <a:endParaRPr lang="en-CA"/>
          </a:p>
        </p:txBody>
      </p:sp>
      <p:sp>
        <p:nvSpPr>
          <p:cNvPr id="6" name="hrSlideMaster.Title OnlyHeader" descr=" ">
            <a:extLst>
              <a:ext uri="{FF2B5EF4-FFF2-40B4-BE49-F238E27FC236}">
                <a16:creationId xmlns:a16="http://schemas.microsoft.com/office/drawing/2014/main" id="{7AF7A166-FFB7-4505-A183-8C3CBBDA85F3}"/>
              </a:ext>
            </a:extLst>
          </p:cNvPr>
          <p:cNvSpPr txBox="1"/>
          <p:nvPr userDrawn="1"/>
        </p:nvSpPr>
        <p:spPr>
          <a:xfrm>
            <a:off x="0" y="0"/>
            <a:ext cx="12192000" cy="223138"/>
          </a:xfrm>
          <a:prstGeom prst="rect">
            <a:avLst/>
          </a:prstGeom>
          <a:noFill/>
        </p:spPr>
        <p:txBody>
          <a:bodyPr vert="horz" rtlCol="0">
            <a:spAutoFit/>
          </a:bodyPr>
          <a:lstStyle/>
          <a:p>
            <a:pPr algn="r"/>
            <a:r>
              <a:rPr lang="en-CA" sz="850" b="0" i="0" u="none" baseline="0">
                <a:solidFill>
                  <a:srgbClr val="000000"/>
                </a:solidFill>
                <a:latin typeface="Microsoft Sans Serif" panose="020B0604020202020204" pitchFamily="34" charset="0"/>
              </a:rPr>
              <a:t> </a:t>
            </a:r>
          </a:p>
        </p:txBody>
      </p:sp>
    </p:spTree>
    <p:extLst>
      <p:ext uri="{BB962C8B-B14F-4D97-AF65-F5344CB8AC3E}">
        <p14:creationId xmlns:p14="http://schemas.microsoft.com/office/powerpoint/2010/main" val="3211279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504C3E6A-3AA7-449B-A4A2-121D55690F32}" type="datetime1">
              <a:rPr lang="en-CA" smtClean="0"/>
              <a:pPr/>
              <a:t>2025-05-26</a:t>
            </a:fld>
            <a:endParaRPr lang="en-CA"/>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CA"/>
          </a:p>
        </p:txBody>
      </p:sp>
      <p:sp>
        <p:nvSpPr>
          <p:cNvPr id="4" name="hrSlideMaster.BlankHeader" descr=" ">
            <a:extLst>
              <a:ext uri="{FF2B5EF4-FFF2-40B4-BE49-F238E27FC236}">
                <a16:creationId xmlns:a16="http://schemas.microsoft.com/office/drawing/2014/main" id="{DFE1D4B7-02DD-4F2B-8ACA-5D83CF577709}"/>
              </a:ext>
            </a:extLst>
          </p:cNvPr>
          <p:cNvSpPr txBox="1"/>
          <p:nvPr userDrawn="1"/>
        </p:nvSpPr>
        <p:spPr>
          <a:xfrm>
            <a:off x="0" y="0"/>
            <a:ext cx="12192000" cy="223138"/>
          </a:xfrm>
          <a:prstGeom prst="rect">
            <a:avLst/>
          </a:prstGeom>
          <a:noFill/>
        </p:spPr>
        <p:txBody>
          <a:bodyPr vert="horz" rtlCol="0">
            <a:spAutoFit/>
          </a:bodyPr>
          <a:lstStyle/>
          <a:p>
            <a:pPr algn="r"/>
            <a:r>
              <a:rPr lang="en-CA" sz="850" b="0" i="0" u="none" baseline="0">
                <a:solidFill>
                  <a:srgbClr val="000000"/>
                </a:solidFill>
                <a:latin typeface="Microsoft Sans Serif" panose="020B0604020202020204" pitchFamily="34" charset="0"/>
              </a:rPr>
              <a:t> </a:t>
            </a:r>
          </a:p>
        </p:txBody>
      </p:sp>
    </p:spTree>
    <p:extLst>
      <p:ext uri="{BB962C8B-B14F-4D97-AF65-F5344CB8AC3E}">
        <p14:creationId xmlns:p14="http://schemas.microsoft.com/office/powerpoint/2010/main" val="9961033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A9AA3DD4-242B-4C82-87D1-4C31A6A8B16E}" type="datetime1">
              <a:rPr lang="en-CA" smtClean="0"/>
              <a:pPr/>
              <a:t>2025-05-26</a:t>
            </a:fld>
            <a:endParaRPr lang="en-CA"/>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CA"/>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50E449A1-3E28-4EED-877C-2235D0A8D14E}" type="slidenum">
              <a:rPr lang="en-CA" smtClean="0"/>
              <a:pPr/>
              <a:t>‹#›</a:t>
            </a:fld>
            <a:endParaRPr lang="en-CA"/>
          </a:p>
        </p:txBody>
      </p:sp>
      <p:sp>
        <p:nvSpPr>
          <p:cNvPr id="8" name="hrSlideMaster.Content with CaptionHeader" descr=" ">
            <a:extLst>
              <a:ext uri="{FF2B5EF4-FFF2-40B4-BE49-F238E27FC236}">
                <a16:creationId xmlns:a16="http://schemas.microsoft.com/office/drawing/2014/main" id="{C3EF4792-572E-4F9E-A90E-1D6ADE55DDCA}"/>
              </a:ext>
            </a:extLst>
          </p:cNvPr>
          <p:cNvSpPr txBox="1"/>
          <p:nvPr userDrawn="1"/>
        </p:nvSpPr>
        <p:spPr>
          <a:xfrm>
            <a:off x="0" y="0"/>
            <a:ext cx="12192000" cy="223138"/>
          </a:xfrm>
          <a:prstGeom prst="rect">
            <a:avLst/>
          </a:prstGeom>
          <a:noFill/>
        </p:spPr>
        <p:txBody>
          <a:bodyPr vert="horz" rtlCol="0">
            <a:spAutoFit/>
          </a:bodyPr>
          <a:lstStyle/>
          <a:p>
            <a:pPr algn="r"/>
            <a:r>
              <a:rPr lang="en-CA" sz="850" b="0" i="0" u="none" baseline="0">
                <a:solidFill>
                  <a:srgbClr val="000000"/>
                </a:solidFill>
                <a:latin typeface="Microsoft Sans Serif" panose="020B0604020202020204" pitchFamily="34" charset="0"/>
              </a:rPr>
              <a:t> </a:t>
            </a:r>
          </a:p>
        </p:txBody>
      </p:sp>
    </p:spTree>
    <p:extLst>
      <p:ext uri="{BB962C8B-B14F-4D97-AF65-F5344CB8AC3E}">
        <p14:creationId xmlns:p14="http://schemas.microsoft.com/office/powerpoint/2010/main" val="1581298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3478C86D-D389-4592-B37B-4CE098C00C2C}" type="datetime1">
              <a:rPr lang="en-CA" smtClean="0"/>
              <a:pPr/>
              <a:t>2025-05-26</a:t>
            </a:fld>
            <a:endParaRPr lang="en-CA"/>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CA"/>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50E449A1-3E28-4EED-877C-2235D0A8D14E}" type="slidenum">
              <a:rPr lang="en-CA" smtClean="0"/>
              <a:pPr/>
              <a:t>‹#›</a:t>
            </a:fld>
            <a:endParaRPr lang="en-CA"/>
          </a:p>
        </p:txBody>
      </p:sp>
      <p:sp>
        <p:nvSpPr>
          <p:cNvPr id="8" name="hrSlideMaster.Picture with CaptionHeader" descr=" ">
            <a:extLst>
              <a:ext uri="{FF2B5EF4-FFF2-40B4-BE49-F238E27FC236}">
                <a16:creationId xmlns:a16="http://schemas.microsoft.com/office/drawing/2014/main" id="{44448C57-4AD1-48A1-B379-16606D402B8E}"/>
              </a:ext>
            </a:extLst>
          </p:cNvPr>
          <p:cNvSpPr txBox="1"/>
          <p:nvPr userDrawn="1"/>
        </p:nvSpPr>
        <p:spPr>
          <a:xfrm>
            <a:off x="0" y="0"/>
            <a:ext cx="12192000" cy="223138"/>
          </a:xfrm>
          <a:prstGeom prst="rect">
            <a:avLst/>
          </a:prstGeom>
          <a:noFill/>
        </p:spPr>
        <p:txBody>
          <a:bodyPr vert="horz" rtlCol="0">
            <a:spAutoFit/>
          </a:bodyPr>
          <a:lstStyle/>
          <a:p>
            <a:pPr algn="r"/>
            <a:r>
              <a:rPr lang="en-CA" sz="850" b="0" i="0" u="none" baseline="0">
                <a:solidFill>
                  <a:srgbClr val="000000"/>
                </a:solidFill>
                <a:latin typeface="Microsoft Sans Serif" panose="020B0604020202020204" pitchFamily="34" charset="0"/>
              </a:rPr>
              <a:t> </a:t>
            </a:r>
          </a:p>
        </p:txBody>
      </p:sp>
    </p:spTree>
    <p:extLst>
      <p:ext uri="{BB962C8B-B14F-4D97-AF65-F5344CB8AC3E}">
        <p14:creationId xmlns:p14="http://schemas.microsoft.com/office/powerpoint/2010/main" val="2176788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9" name="Title Placeholder 1">
            <a:extLst>
              <a:ext uri="{FF2B5EF4-FFF2-40B4-BE49-F238E27FC236}">
                <a16:creationId xmlns:a16="http://schemas.microsoft.com/office/drawing/2014/main" id="{BBB4F7EF-FB42-67C2-0E97-54198896D8D5}"/>
              </a:ext>
            </a:extLst>
          </p:cNvPr>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CA" noProof="0" dirty="0"/>
              <a:t>Click to edit Master title style</a:t>
            </a:r>
          </a:p>
        </p:txBody>
      </p:sp>
      <p:sp>
        <p:nvSpPr>
          <p:cNvPr id="20" name="Text Placeholder 2">
            <a:extLst>
              <a:ext uri="{FF2B5EF4-FFF2-40B4-BE49-F238E27FC236}">
                <a16:creationId xmlns:a16="http://schemas.microsoft.com/office/drawing/2014/main" id="{8D1BF393-7DCA-460C-ECFA-A9A51F2C124C}"/>
              </a:ext>
            </a:extLst>
          </p:cNvPr>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CA" noProof="0" dirty="0"/>
              <a:t>Click to edit Master text styles</a:t>
            </a:r>
          </a:p>
          <a:p>
            <a:pPr lvl="1"/>
            <a:r>
              <a:rPr lang="en-CA" noProof="0" dirty="0"/>
              <a:t>Second level</a:t>
            </a:r>
          </a:p>
          <a:p>
            <a:pPr lvl="2"/>
            <a:r>
              <a:rPr lang="en-CA" noProof="0" dirty="0"/>
              <a:t>Third level</a:t>
            </a:r>
          </a:p>
          <a:p>
            <a:pPr lvl="3"/>
            <a:r>
              <a:rPr lang="en-CA" noProof="0" dirty="0"/>
              <a:t>Fourth level</a:t>
            </a:r>
          </a:p>
          <a:p>
            <a:pPr lvl="4"/>
            <a:r>
              <a:rPr lang="en-CA" noProof="0" dirty="0"/>
              <a:t>Fifth level</a:t>
            </a:r>
          </a:p>
        </p:txBody>
      </p:sp>
      <p:sp>
        <p:nvSpPr>
          <p:cNvPr id="21" name="Date Placeholder 3">
            <a:extLst>
              <a:ext uri="{FF2B5EF4-FFF2-40B4-BE49-F238E27FC236}">
                <a16:creationId xmlns:a16="http://schemas.microsoft.com/office/drawing/2014/main" id="{336B1B6E-02E5-AD0D-09CD-963BFEB47613}"/>
              </a:ext>
            </a:extLst>
          </p:cNvPr>
          <p:cNvSpPr>
            <a:spLocks noGrp="1"/>
          </p:cNvSpPr>
          <p:nvPr>
            <p:ph type="dt" sz="half" idx="2"/>
          </p:nvPr>
        </p:nvSpPr>
        <p:spPr>
          <a:xfrm>
            <a:off x="1040129"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98CA5E-6F31-4EF9-827C-C6C4D70B9823}" type="datetime1">
              <a:rPr lang="en-CA" noProof="0" smtClean="0"/>
              <a:pPr/>
              <a:t>2025-05-26</a:t>
            </a:fld>
            <a:endParaRPr lang="en-CA" noProof="0" dirty="0"/>
          </a:p>
        </p:txBody>
      </p:sp>
      <p:sp>
        <p:nvSpPr>
          <p:cNvPr id="22" name="Footer Placeholder 4">
            <a:extLst>
              <a:ext uri="{FF2B5EF4-FFF2-40B4-BE49-F238E27FC236}">
                <a16:creationId xmlns:a16="http://schemas.microsoft.com/office/drawing/2014/main" id="{DBB3B1B4-1294-624F-BCBF-F7916444B453}"/>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noProof="0" dirty="0"/>
          </a:p>
        </p:txBody>
      </p:sp>
      <p:pic>
        <p:nvPicPr>
          <p:cNvPr id="23" name="Picture 4">
            <a:extLst>
              <a:ext uri="{FF2B5EF4-FFF2-40B4-BE49-F238E27FC236}">
                <a16:creationId xmlns:a16="http://schemas.microsoft.com/office/drawing/2014/main" id="{73344157-970C-4E93-7CE3-CEF58FDDE951}"/>
              </a:ext>
            </a:extLst>
          </p:cNvPr>
          <p:cNvPicPr>
            <a:picLocks noChangeAspect="1" noChangeArrowheads="1"/>
          </p:cNvPicPr>
          <p:nvPr userDrawn="1"/>
        </p:nvPicPr>
        <p:blipFill>
          <a:blip r:embed="rId13" cstate="print">
            <a:clrChange>
              <a:clrFrom>
                <a:srgbClr val="FFFFFF"/>
              </a:clrFrom>
              <a:clrTo>
                <a:srgbClr val="FFFFFF">
                  <a:alpha val="0"/>
                </a:srgbClr>
              </a:clrTo>
            </a:clrChange>
          </a:blip>
          <a:srcRect/>
          <a:stretch>
            <a:fillRect/>
          </a:stretch>
        </p:blipFill>
        <p:spPr bwMode="auto">
          <a:xfrm rot="242689">
            <a:off x="11093458" y="6394593"/>
            <a:ext cx="552820" cy="404664"/>
          </a:xfrm>
          <a:prstGeom prst="rect">
            <a:avLst/>
          </a:prstGeom>
          <a:noFill/>
          <a:ln w="9525">
            <a:noFill/>
            <a:miter lim="800000"/>
            <a:headEnd/>
            <a:tailEnd/>
          </a:ln>
        </p:spPr>
      </p:pic>
      <p:sp>
        <p:nvSpPr>
          <p:cNvPr id="24" name="Slide Number Placeholder 3">
            <a:extLst>
              <a:ext uri="{FF2B5EF4-FFF2-40B4-BE49-F238E27FC236}">
                <a16:creationId xmlns:a16="http://schemas.microsoft.com/office/drawing/2014/main" id="{C6544B1E-6C08-BB43-3DFA-B204BF5E8C72}"/>
              </a:ext>
            </a:extLst>
          </p:cNvPr>
          <p:cNvSpPr txBox="1">
            <a:spLocks/>
          </p:cNvSpPr>
          <p:nvPr userDrawn="1"/>
        </p:nvSpPr>
        <p:spPr>
          <a:xfrm>
            <a:off x="11184566" y="6448252"/>
            <a:ext cx="480053"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28FF02D-F5A3-0648-9CBB-623166A3287F}" type="slidenum">
              <a:rPr lang="en-CA" sz="1100" noProof="0" smtClean="0"/>
              <a:pPr/>
              <a:t>‹#›</a:t>
            </a:fld>
            <a:endParaRPr lang="en-CA" sz="1800" noProof="0" dirty="0"/>
          </a:p>
        </p:txBody>
      </p:sp>
    </p:spTree>
    <p:extLst>
      <p:ext uri="{BB962C8B-B14F-4D97-AF65-F5344CB8AC3E}">
        <p14:creationId xmlns:p14="http://schemas.microsoft.com/office/powerpoint/2010/main" val="373704864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tags" Target="../tags/tag55.xml"/><Relationship Id="rId13" Type="http://schemas.openxmlformats.org/officeDocument/2006/relationships/tags" Target="../tags/tag60.xml"/><Relationship Id="rId18" Type="http://schemas.openxmlformats.org/officeDocument/2006/relationships/image" Target="../media/image22.png"/><Relationship Id="rId3" Type="http://schemas.openxmlformats.org/officeDocument/2006/relationships/tags" Target="../tags/tag50.xml"/><Relationship Id="rId21" Type="http://schemas.openxmlformats.org/officeDocument/2006/relationships/image" Target="../media/image25.png"/><Relationship Id="rId7" Type="http://schemas.openxmlformats.org/officeDocument/2006/relationships/tags" Target="../tags/tag54.xml"/><Relationship Id="rId12" Type="http://schemas.openxmlformats.org/officeDocument/2006/relationships/tags" Target="../tags/tag59.xml"/><Relationship Id="rId17" Type="http://schemas.openxmlformats.org/officeDocument/2006/relationships/notesSlide" Target="../notesSlides/notesSlide10.xml"/><Relationship Id="rId2" Type="http://schemas.openxmlformats.org/officeDocument/2006/relationships/tags" Target="../tags/tag49.xml"/><Relationship Id="rId16" Type="http://schemas.openxmlformats.org/officeDocument/2006/relationships/slideLayout" Target="../slideLayouts/slideLayout2.xml"/><Relationship Id="rId20" Type="http://schemas.openxmlformats.org/officeDocument/2006/relationships/image" Target="../media/image24.png"/><Relationship Id="rId1" Type="http://schemas.openxmlformats.org/officeDocument/2006/relationships/tags" Target="../tags/tag48.xml"/><Relationship Id="rId6" Type="http://schemas.openxmlformats.org/officeDocument/2006/relationships/tags" Target="../tags/tag53.xml"/><Relationship Id="rId11" Type="http://schemas.openxmlformats.org/officeDocument/2006/relationships/tags" Target="../tags/tag58.xml"/><Relationship Id="rId24" Type="http://schemas.openxmlformats.org/officeDocument/2006/relationships/image" Target="../media/image28.png"/><Relationship Id="rId5" Type="http://schemas.openxmlformats.org/officeDocument/2006/relationships/tags" Target="../tags/tag52.xml"/><Relationship Id="rId15" Type="http://schemas.openxmlformats.org/officeDocument/2006/relationships/tags" Target="../tags/tag62.xml"/><Relationship Id="rId23" Type="http://schemas.openxmlformats.org/officeDocument/2006/relationships/image" Target="../media/image27.png"/><Relationship Id="rId10" Type="http://schemas.openxmlformats.org/officeDocument/2006/relationships/tags" Target="../tags/tag57.xml"/><Relationship Id="rId19" Type="http://schemas.openxmlformats.org/officeDocument/2006/relationships/image" Target="../media/image23.png"/><Relationship Id="rId4" Type="http://schemas.openxmlformats.org/officeDocument/2006/relationships/tags" Target="../tags/tag51.xml"/><Relationship Id="rId9" Type="http://schemas.openxmlformats.org/officeDocument/2006/relationships/tags" Target="../tags/tag56.xml"/><Relationship Id="rId14" Type="http://schemas.openxmlformats.org/officeDocument/2006/relationships/tags" Target="../tags/tag61.xml"/><Relationship Id="rId22"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hyperlink" Target="http://www.edbatista.com/2010/03/scarf.html"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hyperlink" Target="https://jvrafricagroup.co.za/blog/when-leaders-use-their-brain"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hyperlink" Target="https://www.koherence.fr/scarf-engagement-motivation-collaborateur-dispositif-rh/" TargetMode="External"/><Relationship Id="rId7"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hyperlink" Target="https://www.youtube.com/watch?v=hNAcCc1oWR4" TargetMode="Externa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hNAcCc1oWR4"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hyperlink" Target="https://siyli.org/take-the-railroad-to-avoid-triggers/"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40.jpeg"/></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hyperlink" Target="https://my.happify.com/hd/why-you-should-treat-yourself-like-someone-you-love/" TargetMode="External"/><Relationship Id="rId7"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2.png"/><Relationship Id="rId11" Type="http://schemas.microsoft.com/office/2007/relationships/hdphoto" Target="../media/hdphoto3.wdp"/><Relationship Id="rId5" Type="http://schemas.openxmlformats.org/officeDocument/2006/relationships/image" Target="../media/image41.jpeg"/><Relationship Id="rId10" Type="http://schemas.openxmlformats.org/officeDocument/2006/relationships/image" Target="../media/image45.png"/><Relationship Id="rId4" Type="http://schemas.openxmlformats.org/officeDocument/2006/relationships/hyperlink" Target="https://www.youtube.com/watch?v=xaqdK6JPpcg" TargetMode="External"/><Relationship Id="rId9"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xaqdK6JPpcg"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2.jpeg"/><Relationship Id="rId3" Type="http://schemas.openxmlformats.org/officeDocument/2006/relationships/image" Target="../media/image12.jpg"/><Relationship Id="rId7" Type="http://schemas.openxmlformats.org/officeDocument/2006/relationships/image" Target="../media/image43.png"/><Relationship Id="rId12" Type="http://schemas.openxmlformats.org/officeDocument/2006/relationships/image" Target="../media/image51.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50.png"/><Relationship Id="rId5" Type="http://schemas.openxmlformats.org/officeDocument/2006/relationships/image" Target="../media/image48.jpeg"/><Relationship Id="rId10" Type="http://schemas.openxmlformats.org/officeDocument/2006/relationships/image" Target="../media/image49.png"/><Relationship Id="rId4" Type="http://schemas.openxmlformats.org/officeDocument/2006/relationships/image" Target="../media/image30.png"/><Relationship Id="rId9" Type="http://schemas.microsoft.com/office/2007/relationships/hdphoto" Target="../media/hdphoto3.wdp"/><Relationship Id="rId14" Type="http://schemas.openxmlformats.org/officeDocument/2006/relationships/image" Target="../media/image40.jpeg"/></Relationships>
</file>

<file path=ppt/slides/_rels/slide21.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jpeg"/></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3" Type="http://schemas.openxmlformats.org/officeDocument/2006/relationships/hyperlink" Target="https://www.sandstonecare.com/blog/cognitive-restructuring-cbt/#:~:text=One%20example%20of%20reframing%20is,health%2C%20and%20well%2Dbeing"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24.xml.rels><?xml version="1.0" encoding="UTF-8" standalone="yes"?>
<Relationships xmlns="http://schemas.openxmlformats.org/package/2006/relationships"><Relationship Id="rId3" Type="http://schemas.openxmlformats.org/officeDocument/2006/relationships/slide" Target="slide28.xml"/><Relationship Id="rId7"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slide" Target="slide32.xml"/><Relationship Id="rId4" Type="http://schemas.openxmlformats.org/officeDocument/2006/relationships/image" Target="../media/image52.jpeg"/></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slide" Target="slide11.xml"/><Relationship Id="rId4" Type="http://schemas.openxmlformats.org/officeDocument/2006/relationships/image" Target="../media/image64.png"/></Relationships>
</file>

<file path=ppt/slides/_rels/slide28.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hyperlink" Target="https://www.hsdinstitute.org/resources/power-of-inquiry.html" TargetMode="External"/><Relationship Id="rId5" Type="http://schemas.openxmlformats.org/officeDocument/2006/relationships/image" Target="../media/image66.png"/><Relationship Id="rId4" Type="http://schemas.openxmlformats.org/officeDocument/2006/relationships/hyperlink" Target="https://www.hsdinstitute.org/"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hyperlink" Target="https://www.hsdinstitute.or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gif"/><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hyperlink" Target="https://www.hsdinstitute.org/"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1.xml"/><Relationship Id="rId1" Type="http://schemas.openxmlformats.org/officeDocument/2006/relationships/slideLayout" Target="../slideLayouts/slideLayout4.xml"/><Relationship Id="rId5" Type="http://schemas.openxmlformats.org/officeDocument/2006/relationships/slide" Target="slide11.xml"/><Relationship Id="rId4" Type="http://schemas.openxmlformats.org/officeDocument/2006/relationships/hyperlink" Target="https://bit.ly/SimpleRulesHSD" TargetMode="External"/></Relationships>
</file>

<file path=ppt/slides/_rels/slide32.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51.jpeg"/><Relationship Id="rId7" Type="http://schemas.openxmlformats.org/officeDocument/2006/relationships/image" Target="../media/image71.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hyperlink" Target="https://integralcity.com/2020/03/08/enacting-our-knowing-doing-and-being-in-service-in-a-vuca-world/" TargetMode="External"/><Relationship Id="rId9" Type="http://schemas.openxmlformats.org/officeDocument/2006/relationships/image" Target="../media/image73.png"/></Relationships>
</file>

<file path=ppt/slides/_rels/slide33.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4.png"/><Relationship Id="rId7" Type="http://schemas.openxmlformats.org/officeDocument/2006/relationships/image" Target="../media/image77.png"/><Relationship Id="rId12" Type="http://schemas.openxmlformats.org/officeDocument/2006/relationships/image" Target="../media/image82.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image" Target="../media/image75.png"/><Relationship Id="rId10" Type="http://schemas.openxmlformats.org/officeDocument/2006/relationships/image" Target="../media/image80.png"/><Relationship Id="rId4" Type="http://schemas.openxmlformats.org/officeDocument/2006/relationships/hyperlink" Target="https://davidspungin.com/2021/02/02/how-to-vuca-proof-your-leadership/" TargetMode="External"/><Relationship Id="rId9" Type="http://schemas.openxmlformats.org/officeDocument/2006/relationships/image" Target="../media/image79.png"/></Relationships>
</file>

<file path=ppt/slides/_rels/slide4.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9.jpg"/><Relationship Id="rId3" Type="http://schemas.openxmlformats.org/officeDocument/2006/relationships/image" Target="../media/image10.jpeg"/><Relationship Id="rId7" Type="http://schemas.openxmlformats.org/officeDocument/2006/relationships/image" Target="../media/image9.jpg"/><Relationship Id="rId12" Type="http://schemas.openxmlformats.org/officeDocument/2006/relationships/image" Target="../media/image18.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7.png"/><Relationship Id="rId5" Type="http://schemas.openxmlformats.org/officeDocument/2006/relationships/image" Target="../media/image12.jpg"/><Relationship Id="rId10"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image" Target="../media/image15.png"/><Relationship Id="rId14" Type="http://schemas.openxmlformats.org/officeDocument/2006/relationships/image" Target="../media/image20.jp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s://pixabay.com/es/informaci%C3%B3n-lapis-escuela-estudio-2866132/" TargetMode="Externa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openxmlformats.org/officeDocument/2006/relationships/tags" Target="../tags/tag8.xml"/><Relationship Id="rId3" Type="http://schemas.openxmlformats.org/officeDocument/2006/relationships/tags" Target="../tags/tag3.xml"/><Relationship Id="rId7" Type="http://schemas.openxmlformats.org/officeDocument/2006/relationships/tags" Target="../tags/tag7.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notesSlide" Target="../notesSlides/notesSlide6.xml"/><Relationship Id="rId5" Type="http://schemas.openxmlformats.org/officeDocument/2006/relationships/tags" Target="../tags/tag5.xml"/><Relationship Id="rId10" Type="http://schemas.openxmlformats.org/officeDocument/2006/relationships/slideLayout" Target="../slideLayouts/slideLayout2.xml"/><Relationship Id="rId4" Type="http://schemas.openxmlformats.org/officeDocument/2006/relationships/tags" Target="../tags/tag4.xml"/><Relationship Id="rId9" Type="http://schemas.openxmlformats.org/officeDocument/2006/relationships/tags" Target="../tags/tag9.xml"/></Relationships>
</file>

<file path=ppt/slides/_rels/slide7.xml.rels><?xml version="1.0" encoding="UTF-8" standalone="yes"?>
<Relationships xmlns="http://schemas.openxmlformats.org/package/2006/relationships"><Relationship Id="rId8" Type="http://schemas.openxmlformats.org/officeDocument/2006/relationships/tags" Target="../tags/tag17.xml"/><Relationship Id="rId13" Type="http://schemas.openxmlformats.org/officeDocument/2006/relationships/tags" Target="../tags/tag22.xml"/><Relationship Id="rId18" Type="http://schemas.openxmlformats.org/officeDocument/2006/relationships/tags" Target="../tags/tag27.xml"/><Relationship Id="rId26" Type="http://schemas.openxmlformats.org/officeDocument/2006/relationships/image" Target="../media/image26.png"/><Relationship Id="rId3" Type="http://schemas.openxmlformats.org/officeDocument/2006/relationships/tags" Target="../tags/tag12.xml"/><Relationship Id="rId21" Type="http://schemas.openxmlformats.org/officeDocument/2006/relationships/notesSlide" Target="../notesSlides/notesSlide7.xml"/><Relationship Id="rId7" Type="http://schemas.openxmlformats.org/officeDocument/2006/relationships/tags" Target="../tags/tag16.xml"/><Relationship Id="rId12" Type="http://schemas.openxmlformats.org/officeDocument/2006/relationships/tags" Target="../tags/tag21.xml"/><Relationship Id="rId17" Type="http://schemas.openxmlformats.org/officeDocument/2006/relationships/tags" Target="../tags/tag26.xml"/><Relationship Id="rId25" Type="http://schemas.openxmlformats.org/officeDocument/2006/relationships/image" Target="../media/image25.png"/><Relationship Id="rId2" Type="http://schemas.openxmlformats.org/officeDocument/2006/relationships/tags" Target="../tags/tag11.xml"/><Relationship Id="rId16" Type="http://schemas.openxmlformats.org/officeDocument/2006/relationships/tags" Target="../tags/tag25.xml"/><Relationship Id="rId20"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tags" Target="../tags/tag15.xml"/><Relationship Id="rId11" Type="http://schemas.openxmlformats.org/officeDocument/2006/relationships/tags" Target="../tags/tag20.xml"/><Relationship Id="rId24" Type="http://schemas.openxmlformats.org/officeDocument/2006/relationships/image" Target="../media/image24.png"/><Relationship Id="rId5" Type="http://schemas.openxmlformats.org/officeDocument/2006/relationships/tags" Target="../tags/tag14.xml"/><Relationship Id="rId15" Type="http://schemas.openxmlformats.org/officeDocument/2006/relationships/tags" Target="../tags/tag24.xml"/><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tags" Target="../tags/tag19.xml"/><Relationship Id="rId19" Type="http://schemas.openxmlformats.org/officeDocument/2006/relationships/tags" Target="../tags/tag28.xml"/><Relationship Id="rId4" Type="http://schemas.openxmlformats.org/officeDocument/2006/relationships/tags" Target="../tags/tag13.xml"/><Relationship Id="rId9" Type="http://schemas.openxmlformats.org/officeDocument/2006/relationships/tags" Target="../tags/tag18.xml"/><Relationship Id="rId14" Type="http://schemas.openxmlformats.org/officeDocument/2006/relationships/tags" Target="../tags/tag23.xml"/><Relationship Id="rId22" Type="http://schemas.openxmlformats.org/officeDocument/2006/relationships/image" Target="../media/image22.png"/><Relationship Id="rId27"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tags" Target="../tags/tag31.xml"/><Relationship Id="rId7" Type="http://schemas.openxmlformats.org/officeDocument/2006/relationships/image" Target="../media/image29.png"/><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notesSlide" Target="../notesSlides/notesSlide8.xml"/><Relationship Id="rId5" Type="http://schemas.openxmlformats.org/officeDocument/2006/relationships/slideLayout" Target="../slideLayouts/slideLayout2.xml"/><Relationship Id="rId4" Type="http://schemas.openxmlformats.org/officeDocument/2006/relationships/tags" Target="../tags/tag32.xml"/></Relationships>
</file>

<file path=ppt/slides/_rels/slide9.xml.rels><?xml version="1.0" encoding="UTF-8" standalone="yes"?>
<Relationships xmlns="http://schemas.openxmlformats.org/package/2006/relationships"><Relationship Id="rId8" Type="http://schemas.openxmlformats.org/officeDocument/2006/relationships/tags" Target="../tags/tag40.xml"/><Relationship Id="rId13" Type="http://schemas.openxmlformats.org/officeDocument/2006/relationships/tags" Target="../tags/tag45.xml"/><Relationship Id="rId3" Type="http://schemas.openxmlformats.org/officeDocument/2006/relationships/tags" Target="../tags/tag35.xml"/><Relationship Id="rId7" Type="http://schemas.openxmlformats.org/officeDocument/2006/relationships/tags" Target="../tags/tag39.xml"/><Relationship Id="rId12" Type="http://schemas.openxmlformats.org/officeDocument/2006/relationships/tags" Target="../tags/tag44.xml"/><Relationship Id="rId17" Type="http://schemas.openxmlformats.org/officeDocument/2006/relationships/notesSlide" Target="../notesSlides/notesSlide9.xml"/><Relationship Id="rId2" Type="http://schemas.openxmlformats.org/officeDocument/2006/relationships/tags" Target="../tags/tag34.xml"/><Relationship Id="rId16" Type="http://schemas.openxmlformats.org/officeDocument/2006/relationships/slideLayout" Target="../slideLayouts/slideLayout6.xml"/><Relationship Id="rId1" Type="http://schemas.openxmlformats.org/officeDocument/2006/relationships/tags" Target="../tags/tag33.xml"/><Relationship Id="rId6" Type="http://schemas.openxmlformats.org/officeDocument/2006/relationships/tags" Target="../tags/tag38.xml"/><Relationship Id="rId11" Type="http://schemas.openxmlformats.org/officeDocument/2006/relationships/tags" Target="../tags/tag43.xml"/><Relationship Id="rId5" Type="http://schemas.openxmlformats.org/officeDocument/2006/relationships/tags" Target="../tags/tag37.xml"/><Relationship Id="rId15" Type="http://schemas.openxmlformats.org/officeDocument/2006/relationships/tags" Target="../tags/tag47.xml"/><Relationship Id="rId10" Type="http://schemas.openxmlformats.org/officeDocument/2006/relationships/tags" Target="../tags/tag42.xml"/><Relationship Id="rId4" Type="http://schemas.openxmlformats.org/officeDocument/2006/relationships/tags" Target="../tags/tag36.xml"/><Relationship Id="rId9" Type="http://schemas.openxmlformats.org/officeDocument/2006/relationships/tags" Target="../tags/tag41.xml"/><Relationship Id="rId14" Type="http://schemas.openxmlformats.org/officeDocument/2006/relationships/tags" Target="../tags/tag4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914400" y="2971801"/>
            <a:ext cx="10363200" cy="1470025"/>
          </a:xfrm>
        </p:spPr>
        <p:txBody>
          <a:bodyPr>
            <a:normAutofit/>
          </a:bodyPr>
          <a:lstStyle/>
          <a:p>
            <a:r>
              <a:rPr lang="en-US" dirty="0">
                <a:solidFill>
                  <a:schemeClr val="accent1">
                    <a:lumMod val="75000"/>
                  </a:schemeClr>
                </a:solidFill>
              </a:rPr>
              <a:t>Mindful Change Leadership Development Program</a:t>
            </a:r>
            <a:endParaRPr lang="en-CA" dirty="0">
              <a:solidFill>
                <a:schemeClr val="accent1">
                  <a:lumMod val="75000"/>
                </a:schemeClr>
              </a:solidFill>
            </a:endParaRPr>
          </a:p>
        </p:txBody>
      </p:sp>
      <p:sp>
        <p:nvSpPr>
          <p:cNvPr id="6" name="Subtitle 2"/>
          <p:cNvSpPr>
            <a:spLocks noGrp="1"/>
          </p:cNvSpPr>
          <p:nvPr>
            <p:ph type="subTitle" idx="4294967295"/>
          </p:nvPr>
        </p:nvSpPr>
        <p:spPr>
          <a:xfrm>
            <a:off x="1828800" y="4737033"/>
            <a:ext cx="8534400" cy="1369736"/>
          </a:xfrm>
        </p:spPr>
        <p:txBody>
          <a:bodyPr>
            <a:normAutofit/>
          </a:bodyPr>
          <a:lstStyle/>
          <a:p>
            <a:pPr marL="0" indent="0" algn="ctr">
              <a:buNone/>
            </a:pPr>
            <a:r>
              <a:rPr lang="en-US" dirty="0">
                <a:solidFill>
                  <a:schemeClr val="tx1">
                    <a:lumMod val="65000"/>
                    <a:lumOff val="35000"/>
                  </a:schemeClr>
                </a:solidFill>
              </a:rPr>
              <a:t>Week 5 (of 8)</a:t>
            </a:r>
          </a:p>
          <a:p>
            <a:pPr marL="0" indent="0" algn="ctr">
              <a:buNone/>
            </a:pPr>
            <a:r>
              <a:rPr lang="en-US" dirty="0">
                <a:solidFill>
                  <a:schemeClr val="tx1">
                    <a:lumMod val="65000"/>
                    <a:lumOff val="35000"/>
                  </a:schemeClr>
                </a:solidFill>
              </a:rPr>
              <a:t>27 May 2023</a:t>
            </a:r>
          </a:p>
        </p:txBody>
      </p:sp>
    </p:spTree>
    <p:extLst>
      <p:ext uri="{BB962C8B-B14F-4D97-AF65-F5344CB8AC3E}">
        <p14:creationId xmlns:p14="http://schemas.microsoft.com/office/powerpoint/2010/main" val="9223977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Arrow Connector 3">
            <a:extLst>
              <a:ext uri="{C183D7F6-B498-43B3-948B-1728B52AA6E4}">
                <adec:decorative xmlns:adec="http://schemas.microsoft.com/office/drawing/2017/decorative" val="1"/>
              </a:ext>
            </a:extLst>
          </p:cNvPr>
          <p:cNvCxnSpPr>
            <a:cxnSpLocks/>
          </p:cNvCxnSpPr>
          <p:nvPr>
            <p:custDataLst>
              <p:tags r:id="rId1"/>
            </p:custDataLst>
          </p:nvPr>
        </p:nvCxnSpPr>
        <p:spPr>
          <a:xfrm flipV="1">
            <a:off x="3382037" y="4582340"/>
            <a:ext cx="5926735" cy="2720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custDataLst>
              <p:tags r:id="rId2"/>
            </p:custDataLst>
          </p:nvPr>
        </p:nvSpPr>
        <p:spPr>
          <a:xfrm>
            <a:off x="8750105" y="4582339"/>
            <a:ext cx="601379" cy="338554"/>
          </a:xfrm>
          <a:prstGeom prst="rect">
            <a:avLst/>
          </a:prstGeom>
          <a:noFill/>
        </p:spPr>
        <p:txBody>
          <a:bodyPr wrap="square" rtlCol="0">
            <a:spAutoFit/>
          </a:bodyPr>
          <a:lstStyle/>
          <a:p>
            <a:r>
              <a:rPr lang="en-CA" sz="1600" b="1" dirty="0"/>
              <a:t>time</a:t>
            </a:r>
          </a:p>
        </p:txBody>
      </p:sp>
      <p:cxnSp>
        <p:nvCxnSpPr>
          <p:cNvPr id="9" name="Straight Arrow Connector 8">
            <a:extLst>
              <a:ext uri="{C183D7F6-B498-43B3-948B-1728B52AA6E4}">
                <adec:decorative xmlns:adec="http://schemas.microsoft.com/office/drawing/2017/decorative" val="1"/>
              </a:ext>
            </a:extLst>
          </p:cNvPr>
          <p:cNvCxnSpPr/>
          <p:nvPr>
            <p:custDataLst>
              <p:tags r:id="rId3"/>
            </p:custDataLst>
          </p:nvPr>
        </p:nvCxnSpPr>
        <p:spPr>
          <a:xfrm flipH="1" flipV="1">
            <a:off x="3382036" y="2341291"/>
            <a:ext cx="18434" cy="228458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custDataLst>
              <p:tags r:id="rId4"/>
            </p:custDataLst>
          </p:nvPr>
        </p:nvSpPr>
        <p:spPr>
          <a:xfrm rot="16200000">
            <a:off x="2462060" y="2657371"/>
            <a:ext cx="1433540" cy="369332"/>
          </a:xfrm>
          <a:prstGeom prst="rect">
            <a:avLst/>
          </a:prstGeom>
          <a:noFill/>
        </p:spPr>
        <p:txBody>
          <a:bodyPr wrap="square" rtlCol="0">
            <a:spAutoFit/>
          </a:bodyPr>
          <a:lstStyle/>
          <a:p>
            <a:r>
              <a:rPr lang="en-CA" b="1" dirty="0"/>
              <a:t>Performance</a:t>
            </a:r>
          </a:p>
        </p:txBody>
      </p:sp>
      <p:sp>
        <p:nvSpPr>
          <p:cNvPr id="13" name="Rectangle 46"/>
          <p:cNvSpPr>
            <a:spLocks noChangeArrowheads="1"/>
          </p:cNvSpPr>
          <p:nvPr>
            <p:custDataLst>
              <p:tags r:id="rId5"/>
            </p:custDataLst>
          </p:nvPr>
        </p:nvSpPr>
        <p:spPr bwMode="auto">
          <a:xfrm>
            <a:off x="3637665" y="4830452"/>
            <a:ext cx="884218" cy="230832"/>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algn="ctr" fontAlgn="base">
              <a:spcBef>
                <a:spcPct val="0"/>
              </a:spcBef>
              <a:spcAft>
                <a:spcPct val="0"/>
              </a:spcAft>
            </a:pPr>
            <a:r>
              <a:rPr lang="en-US" sz="1500" b="1" dirty="0">
                <a:solidFill>
                  <a:srgbClr val="000000"/>
                </a:solidFill>
                <a:cs typeface="Arial" pitchFamily="34" charset="0"/>
              </a:rPr>
              <a:t>Endings</a:t>
            </a:r>
            <a:endParaRPr lang="en-US" sz="1500" dirty="0">
              <a:solidFill>
                <a:prstClr val="black"/>
              </a:solidFill>
              <a:latin typeface="Arial" pitchFamily="34" charset="0"/>
              <a:cs typeface="Arial" pitchFamily="34" charset="0"/>
            </a:endParaRPr>
          </a:p>
        </p:txBody>
      </p:sp>
      <p:sp>
        <p:nvSpPr>
          <p:cNvPr id="14" name="Rectangle 47"/>
          <p:cNvSpPr>
            <a:spLocks noChangeArrowheads="1"/>
          </p:cNvSpPr>
          <p:nvPr>
            <p:custDataLst>
              <p:tags r:id="rId6"/>
            </p:custDataLst>
          </p:nvPr>
        </p:nvSpPr>
        <p:spPr bwMode="auto">
          <a:xfrm>
            <a:off x="5333444" y="4830452"/>
            <a:ext cx="1033681" cy="2308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fontAlgn="base">
              <a:spcBef>
                <a:spcPct val="0"/>
              </a:spcBef>
              <a:spcAft>
                <a:spcPct val="0"/>
              </a:spcAft>
            </a:pPr>
            <a:r>
              <a:rPr lang="en-US" sz="1500" b="1" dirty="0">
                <a:solidFill>
                  <a:srgbClr val="000000"/>
                </a:solidFill>
                <a:cs typeface="Arial" pitchFamily="34" charset="0"/>
              </a:rPr>
              <a:t>Neutral Zone</a:t>
            </a:r>
            <a:endParaRPr lang="en-US" sz="1500" dirty="0">
              <a:solidFill>
                <a:prstClr val="black"/>
              </a:solidFill>
              <a:latin typeface="Arial" pitchFamily="34" charset="0"/>
              <a:cs typeface="Arial" pitchFamily="34" charset="0"/>
            </a:endParaRPr>
          </a:p>
        </p:txBody>
      </p:sp>
      <p:sp>
        <p:nvSpPr>
          <p:cNvPr id="15" name="Rectangle 48"/>
          <p:cNvSpPr>
            <a:spLocks noChangeArrowheads="1"/>
          </p:cNvSpPr>
          <p:nvPr>
            <p:custDataLst>
              <p:tags r:id="rId7"/>
            </p:custDataLst>
          </p:nvPr>
        </p:nvSpPr>
        <p:spPr bwMode="auto">
          <a:xfrm>
            <a:off x="7181891" y="4803710"/>
            <a:ext cx="1271823" cy="2308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fontAlgn="base">
              <a:spcBef>
                <a:spcPct val="0"/>
              </a:spcBef>
              <a:spcAft>
                <a:spcPct val="0"/>
              </a:spcAft>
            </a:pPr>
            <a:r>
              <a:rPr lang="en-US" sz="1500" b="1" dirty="0">
                <a:solidFill>
                  <a:srgbClr val="000000"/>
                </a:solidFill>
                <a:cs typeface="Arial" pitchFamily="34" charset="0"/>
              </a:rPr>
              <a:t>New Beginnings</a:t>
            </a:r>
            <a:endParaRPr lang="en-US" sz="1500" dirty="0">
              <a:solidFill>
                <a:prstClr val="black"/>
              </a:solidFill>
              <a:latin typeface="Arial" pitchFamily="34" charset="0"/>
              <a:cs typeface="Arial" pitchFamily="34" charset="0"/>
            </a:endParaRPr>
          </a:p>
        </p:txBody>
      </p:sp>
      <p:cxnSp>
        <p:nvCxnSpPr>
          <p:cNvPr id="19" name="Straight Connector 18">
            <a:extLst>
              <a:ext uri="{C183D7F6-B498-43B3-948B-1728B52AA6E4}">
                <adec:decorative xmlns:adec="http://schemas.microsoft.com/office/drawing/2017/decorative" val="1"/>
              </a:ext>
            </a:extLst>
          </p:cNvPr>
          <p:cNvCxnSpPr/>
          <p:nvPr/>
        </p:nvCxnSpPr>
        <p:spPr>
          <a:xfrm flipV="1">
            <a:off x="4909301" y="2456851"/>
            <a:ext cx="0" cy="2557476"/>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C183D7F6-B498-43B3-948B-1728B52AA6E4}">
                <adec:decorative xmlns:adec="http://schemas.microsoft.com/office/drawing/2017/decorative" val="1"/>
              </a:ext>
            </a:extLst>
          </p:cNvPr>
          <p:cNvCxnSpPr/>
          <p:nvPr/>
        </p:nvCxnSpPr>
        <p:spPr>
          <a:xfrm flipV="1">
            <a:off x="6838420" y="2456851"/>
            <a:ext cx="0" cy="2557476"/>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pic>
        <p:nvPicPr>
          <p:cNvPr id="26" name="Picture 25">
            <a:extLst>
              <a:ext uri="{C183D7F6-B498-43B3-948B-1728B52AA6E4}">
                <adec:decorative xmlns:adec="http://schemas.microsoft.com/office/drawing/2017/decorative" val="1"/>
              </a:ext>
            </a:extLst>
          </p:cNvPr>
          <p:cNvPicPr>
            <a:picLocks noChangeAspect="1"/>
          </p:cNvPicPr>
          <p:nvPr/>
        </p:nvPicPr>
        <p:blipFill>
          <a:blip r:embed="rId18">
            <a:clrChange>
              <a:clrFrom>
                <a:srgbClr val="FFFFFF"/>
              </a:clrFrom>
              <a:clrTo>
                <a:srgbClr val="FFFFFF">
                  <a:alpha val="0"/>
                </a:srgbClr>
              </a:clrTo>
            </a:clrChange>
          </a:blip>
          <a:stretch>
            <a:fillRect/>
          </a:stretch>
        </p:blipFill>
        <p:spPr>
          <a:xfrm flipH="1">
            <a:off x="3355689" y="2326601"/>
            <a:ext cx="747210" cy="702845"/>
          </a:xfrm>
          <a:prstGeom prst="rect">
            <a:avLst/>
          </a:prstGeom>
        </p:spPr>
      </p:pic>
      <p:pic>
        <p:nvPicPr>
          <p:cNvPr id="27" name="Picture 26">
            <a:extLst>
              <a:ext uri="{C183D7F6-B498-43B3-948B-1728B52AA6E4}">
                <adec:decorative xmlns:adec="http://schemas.microsoft.com/office/drawing/2017/decorative" val="1"/>
              </a:ext>
            </a:extLst>
          </p:cNvPr>
          <p:cNvPicPr>
            <a:picLocks noChangeAspect="1"/>
          </p:cNvPicPr>
          <p:nvPr/>
        </p:nvPicPr>
        <p:blipFill>
          <a:blip r:embed="rId19">
            <a:clrChange>
              <a:clrFrom>
                <a:srgbClr val="FFFFFF"/>
              </a:clrFrom>
              <a:clrTo>
                <a:srgbClr val="FFFFFF">
                  <a:alpha val="0"/>
                </a:srgbClr>
              </a:clrTo>
            </a:clrChange>
          </a:blip>
          <a:stretch>
            <a:fillRect/>
          </a:stretch>
        </p:blipFill>
        <p:spPr>
          <a:xfrm>
            <a:off x="4206061" y="2810379"/>
            <a:ext cx="803989" cy="669991"/>
          </a:xfrm>
          <a:prstGeom prst="rect">
            <a:avLst/>
          </a:prstGeom>
        </p:spPr>
      </p:pic>
      <p:pic>
        <p:nvPicPr>
          <p:cNvPr id="29" name="Picture 28">
            <a:extLst>
              <a:ext uri="{C183D7F6-B498-43B3-948B-1728B52AA6E4}">
                <adec:decorative xmlns:adec="http://schemas.microsoft.com/office/drawing/2017/decorative" val="1"/>
              </a:ext>
            </a:extLst>
          </p:cNvPr>
          <p:cNvPicPr>
            <a:picLocks noChangeAspect="1"/>
          </p:cNvPicPr>
          <p:nvPr/>
        </p:nvPicPr>
        <p:blipFill>
          <a:blip r:embed="rId20">
            <a:clrChange>
              <a:clrFrom>
                <a:srgbClr val="FFFFFF"/>
              </a:clrFrom>
              <a:clrTo>
                <a:srgbClr val="FFFFFF">
                  <a:alpha val="0"/>
                </a:srgbClr>
              </a:clrTo>
            </a:clrChange>
          </a:blip>
          <a:stretch>
            <a:fillRect/>
          </a:stretch>
        </p:blipFill>
        <p:spPr>
          <a:xfrm>
            <a:off x="6670448" y="2722318"/>
            <a:ext cx="803302" cy="803302"/>
          </a:xfrm>
          <a:prstGeom prst="rect">
            <a:avLst/>
          </a:prstGeom>
        </p:spPr>
      </p:pic>
      <p:sp>
        <p:nvSpPr>
          <p:cNvPr id="34" name="TextBox 33"/>
          <p:cNvSpPr txBox="1"/>
          <p:nvPr>
            <p:custDataLst>
              <p:tags r:id="rId8"/>
            </p:custDataLst>
          </p:nvPr>
        </p:nvSpPr>
        <p:spPr>
          <a:xfrm>
            <a:off x="3489842" y="3109644"/>
            <a:ext cx="548534" cy="253916"/>
          </a:xfrm>
          <a:prstGeom prst="rect">
            <a:avLst/>
          </a:prstGeom>
          <a:noFill/>
        </p:spPr>
        <p:txBody>
          <a:bodyPr wrap="square" rtlCol="0">
            <a:spAutoFit/>
          </a:bodyPr>
          <a:lstStyle/>
          <a:p>
            <a:r>
              <a:rPr lang="en-CA" sz="1050" dirty="0">
                <a:solidFill>
                  <a:prstClr val="black"/>
                </a:solidFill>
              </a:rPr>
              <a:t>Denial</a:t>
            </a:r>
          </a:p>
        </p:txBody>
      </p:sp>
      <p:sp>
        <p:nvSpPr>
          <p:cNvPr id="35" name="TextBox 34"/>
          <p:cNvSpPr txBox="1"/>
          <p:nvPr>
            <p:custDataLst>
              <p:tags r:id="rId9"/>
            </p:custDataLst>
          </p:nvPr>
        </p:nvSpPr>
        <p:spPr>
          <a:xfrm>
            <a:off x="4270178" y="3430343"/>
            <a:ext cx="537040" cy="253916"/>
          </a:xfrm>
          <a:prstGeom prst="rect">
            <a:avLst/>
          </a:prstGeom>
          <a:noFill/>
        </p:spPr>
        <p:txBody>
          <a:bodyPr wrap="square" rtlCol="0">
            <a:spAutoFit/>
          </a:bodyPr>
          <a:lstStyle/>
          <a:p>
            <a:r>
              <a:rPr lang="en-CA" sz="1050" dirty="0">
                <a:solidFill>
                  <a:prstClr val="black"/>
                </a:solidFill>
              </a:rPr>
              <a:t>Anger</a:t>
            </a:r>
          </a:p>
        </p:txBody>
      </p:sp>
      <p:sp>
        <p:nvSpPr>
          <p:cNvPr id="36" name="TextBox 35"/>
          <p:cNvSpPr txBox="1"/>
          <p:nvPr>
            <p:custDataLst>
              <p:tags r:id="rId10"/>
            </p:custDataLst>
          </p:nvPr>
        </p:nvSpPr>
        <p:spPr>
          <a:xfrm>
            <a:off x="5480131" y="4360079"/>
            <a:ext cx="814542" cy="253916"/>
          </a:xfrm>
          <a:prstGeom prst="rect">
            <a:avLst/>
          </a:prstGeom>
          <a:noFill/>
        </p:spPr>
        <p:txBody>
          <a:bodyPr wrap="square" rtlCol="0">
            <a:spAutoFit/>
          </a:bodyPr>
          <a:lstStyle/>
          <a:p>
            <a:r>
              <a:rPr lang="en-CA" sz="1050" dirty="0">
                <a:solidFill>
                  <a:prstClr val="black"/>
                </a:solidFill>
              </a:rPr>
              <a:t>Overwhelm</a:t>
            </a:r>
          </a:p>
        </p:txBody>
      </p:sp>
      <p:sp>
        <p:nvSpPr>
          <p:cNvPr id="37" name="TextBox 36"/>
          <p:cNvSpPr txBox="1"/>
          <p:nvPr>
            <p:custDataLst>
              <p:tags r:id="rId11"/>
            </p:custDataLst>
          </p:nvPr>
        </p:nvSpPr>
        <p:spPr>
          <a:xfrm>
            <a:off x="6930002" y="3418367"/>
            <a:ext cx="797514" cy="415498"/>
          </a:xfrm>
          <a:prstGeom prst="rect">
            <a:avLst/>
          </a:prstGeom>
          <a:noFill/>
        </p:spPr>
        <p:txBody>
          <a:bodyPr wrap="square" rtlCol="0">
            <a:spAutoFit/>
          </a:bodyPr>
          <a:lstStyle/>
          <a:p>
            <a:r>
              <a:rPr lang="en-CA" sz="1050" dirty="0">
                <a:solidFill>
                  <a:prstClr val="black"/>
                </a:solidFill>
              </a:rPr>
              <a:t>Struggling / Curiosity</a:t>
            </a:r>
          </a:p>
        </p:txBody>
      </p:sp>
      <p:sp>
        <p:nvSpPr>
          <p:cNvPr id="38" name="TextBox 37"/>
          <p:cNvSpPr txBox="1"/>
          <p:nvPr>
            <p:custDataLst>
              <p:tags r:id="rId12"/>
            </p:custDataLst>
          </p:nvPr>
        </p:nvSpPr>
        <p:spPr>
          <a:xfrm>
            <a:off x="7702752" y="2734601"/>
            <a:ext cx="797514" cy="253916"/>
          </a:xfrm>
          <a:prstGeom prst="rect">
            <a:avLst/>
          </a:prstGeom>
          <a:noFill/>
        </p:spPr>
        <p:txBody>
          <a:bodyPr wrap="square" rtlCol="0">
            <a:spAutoFit/>
          </a:bodyPr>
          <a:lstStyle/>
          <a:p>
            <a:r>
              <a:rPr lang="en-CA" sz="1050" dirty="0">
                <a:solidFill>
                  <a:prstClr val="black"/>
                </a:solidFill>
              </a:rPr>
              <a:t>Comfort</a:t>
            </a:r>
          </a:p>
        </p:txBody>
      </p:sp>
      <p:pic>
        <p:nvPicPr>
          <p:cNvPr id="39" name="Picture 38">
            <a:extLst>
              <a:ext uri="{C183D7F6-B498-43B3-948B-1728B52AA6E4}">
                <adec:decorative xmlns:adec="http://schemas.microsoft.com/office/drawing/2017/decorative" val="1"/>
              </a:ext>
            </a:extLst>
          </p:cNvPr>
          <p:cNvPicPr>
            <a:picLocks noChangeAspect="1"/>
          </p:cNvPicPr>
          <p:nvPr/>
        </p:nvPicPr>
        <p:blipFill>
          <a:blip r:embed="rId21"/>
          <a:stretch>
            <a:fillRect/>
          </a:stretch>
        </p:blipFill>
        <p:spPr>
          <a:xfrm>
            <a:off x="5709349" y="3784799"/>
            <a:ext cx="559699" cy="568874"/>
          </a:xfrm>
          <a:prstGeom prst="rect">
            <a:avLst/>
          </a:prstGeom>
        </p:spPr>
      </p:pic>
      <p:pic>
        <p:nvPicPr>
          <p:cNvPr id="40" name="Picture 39">
            <a:extLst>
              <a:ext uri="{C183D7F6-B498-43B3-948B-1728B52AA6E4}">
                <adec:decorative xmlns:adec="http://schemas.microsoft.com/office/drawing/2017/decorative" val="1"/>
              </a:ext>
            </a:extLst>
          </p:cNvPr>
          <p:cNvPicPr>
            <a:picLocks noChangeAspect="1"/>
          </p:cNvPicPr>
          <p:nvPr/>
        </p:nvPicPr>
        <p:blipFill>
          <a:blip r:embed="rId22"/>
          <a:stretch>
            <a:fillRect/>
          </a:stretch>
        </p:blipFill>
        <p:spPr>
          <a:xfrm>
            <a:off x="5124917" y="3766274"/>
            <a:ext cx="577065" cy="558145"/>
          </a:xfrm>
          <a:prstGeom prst="rect">
            <a:avLst/>
          </a:prstGeom>
        </p:spPr>
      </p:pic>
      <p:pic>
        <p:nvPicPr>
          <p:cNvPr id="41" name="Picture 40">
            <a:extLst>
              <a:ext uri="{C183D7F6-B498-43B3-948B-1728B52AA6E4}">
                <adec:decorative xmlns:adec="http://schemas.microsoft.com/office/drawing/2017/decorative" val="1"/>
              </a:ext>
            </a:extLst>
          </p:cNvPr>
          <p:cNvPicPr>
            <a:picLocks noChangeAspect="1"/>
          </p:cNvPicPr>
          <p:nvPr/>
        </p:nvPicPr>
        <p:blipFill>
          <a:blip r:embed="rId23"/>
          <a:stretch>
            <a:fillRect/>
          </a:stretch>
        </p:blipFill>
        <p:spPr>
          <a:xfrm>
            <a:off x="6213014" y="3845357"/>
            <a:ext cx="547781" cy="498830"/>
          </a:xfrm>
          <a:prstGeom prst="rect">
            <a:avLst/>
          </a:prstGeom>
        </p:spPr>
      </p:pic>
      <p:pic>
        <p:nvPicPr>
          <p:cNvPr id="42" name="Picture 41">
            <a:extLst>
              <a:ext uri="{C183D7F6-B498-43B3-948B-1728B52AA6E4}">
                <adec:decorative xmlns:adec="http://schemas.microsoft.com/office/drawing/2017/decorative" val="1"/>
              </a:ext>
            </a:extLst>
          </p:cNvPr>
          <p:cNvPicPr>
            <a:picLocks noChangeAspect="1"/>
          </p:cNvPicPr>
          <p:nvPr/>
        </p:nvPicPr>
        <p:blipFill>
          <a:blip r:embed="rId24">
            <a:clrChange>
              <a:clrFrom>
                <a:srgbClr val="FFFFFF"/>
              </a:clrFrom>
              <a:clrTo>
                <a:srgbClr val="FFFFFF">
                  <a:alpha val="0"/>
                </a:srgbClr>
              </a:clrTo>
            </a:clrChange>
          </a:blip>
          <a:stretch>
            <a:fillRect/>
          </a:stretch>
        </p:blipFill>
        <p:spPr>
          <a:xfrm>
            <a:off x="7651048" y="2134198"/>
            <a:ext cx="658863" cy="645306"/>
          </a:xfrm>
          <a:prstGeom prst="rect">
            <a:avLst/>
          </a:prstGeom>
        </p:spPr>
      </p:pic>
      <p:sp>
        <p:nvSpPr>
          <p:cNvPr id="43" name="Title 3"/>
          <p:cNvSpPr txBox="1">
            <a:spLocks/>
          </p:cNvSpPr>
          <p:nvPr>
            <p:custDataLst>
              <p:tags r:id="rId13"/>
            </p:custDataLst>
          </p:nvPr>
        </p:nvSpPr>
        <p:spPr>
          <a:xfrm>
            <a:off x="8522509" y="3300240"/>
            <a:ext cx="1572524" cy="870698"/>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dirty="0"/>
              <a:t>All Emotions Are Normal</a:t>
            </a:r>
            <a:endParaRPr lang="en-CA" sz="1800" dirty="0"/>
          </a:p>
        </p:txBody>
      </p:sp>
      <p:sp>
        <p:nvSpPr>
          <p:cNvPr id="2" name="TextBox 1">
            <a:extLst>
              <a:ext uri="{FF2B5EF4-FFF2-40B4-BE49-F238E27FC236}">
                <a16:creationId xmlns:a16="http://schemas.microsoft.com/office/drawing/2014/main" id="{D9843D77-6D23-D128-43BC-E099656469A2}"/>
              </a:ext>
            </a:extLst>
          </p:cNvPr>
          <p:cNvSpPr txBox="1"/>
          <p:nvPr/>
        </p:nvSpPr>
        <p:spPr>
          <a:xfrm>
            <a:off x="1611971" y="3066184"/>
            <a:ext cx="1064969" cy="646331"/>
          </a:xfrm>
          <a:prstGeom prst="rect">
            <a:avLst/>
          </a:prstGeom>
          <a:noFill/>
        </p:spPr>
        <p:txBody>
          <a:bodyPr wrap="square" rtlCol="0">
            <a:spAutoFit/>
          </a:bodyPr>
          <a:lstStyle/>
          <a:p>
            <a:r>
              <a:rPr lang="en-CA" dirty="0"/>
              <a:t>Depth or Intensity</a:t>
            </a:r>
          </a:p>
        </p:txBody>
      </p:sp>
      <p:sp>
        <p:nvSpPr>
          <p:cNvPr id="6" name="Left Brace 5">
            <a:extLst>
              <a:ext uri="{FF2B5EF4-FFF2-40B4-BE49-F238E27FC236}">
                <a16:creationId xmlns:a16="http://schemas.microsoft.com/office/drawing/2014/main" id="{FB863251-1F7E-B73D-FCCE-B0079136E163}"/>
              </a:ext>
              <a:ext uri="{C183D7F6-B498-43B3-948B-1728B52AA6E4}">
                <adec:decorative xmlns:adec="http://schemas.microsoft.com/office/drawing/2017/decorative" val="1"/>
              </a:ext>
            </a:extLst>
          </p:cNvPr>
          <p:cNvSpPr/>
          <p:nvPr/>
        </p:nvSpPr>
        <p:spPr>
          <a:xfrm>
            <a:off x="2586090" y="1772651"/>
            <a:ext cx="414855" cy="3031059"/>
          </a:xfrm>
          <a:prstGeom prst="leftBrace">
            <a:avLst/>
          </a:prstGeom>
          <a:ln>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1350"/>
          </a:p>
        </p:txBody>
      </p:sp>
      <p:sp>
        <p:nvSpPr>
          <p:cNvPr id="8" name="TextBox 7">
            <a:extLst>
              <a:ext uri="{FF2B5EF4-FFF2-40B4-BE49-F238E27FC236}">
                <a16:creationId xmlns:a16="http://schemas.microsoft.com/office/drawing/2014/main" id="{21D02216-7E0C-0115-67BB-4B6566CCD2C9}"/>
              </a:ext>
            </a:extLst>
          </p:cNvPr>
          <p:cNvSpPr txBox="1"/>
          <p:nvPr/>
        </p:nvSpPr>
        <p:spPr>
          <a:xfrm>
            <a:off x="5555730" y="5574925"/>
            <a:ext cx="1064969" cy="369332"/>
          </a:xfrm>
          <a:prstGeom prst="rect">
            <a:avLst/>
          </a:prstGeom>
          <a:noFill/>
        </p:spPr>
        <p:txBody>
          <a:bodyPr wrap="square" rtlCol="0">
            <a:spAutoFit/>
          </a:bodyPr>
          <a:lstStyle/>
          <a:p>
            <a:r>
              <a:rPr lang="en-CA" dirty="0"/>
              <a:t>Duration</a:t>
            </a:r>
          </a:p>
        </p:txBody>
      </p:sp>
      <p:sp>
        <p:nvSpPr>
          <p:cNvPr id="10" name="Left Brace 9">
            <a:extLst>
              <a:ext uri="{FF2B5EF4-FFF2-40B4-BE49-F238E27FC236}">
                <a16:creationId xmlns:a16="http://schemas.microsoft.com/office/drawing/2014/main" id="{E1370451-0279-9200-1188-C351C0698F18}"/>
              </a:ext>
              <a:ext uri="{C183D7F6-B498-43B3-948B-1728B52AA6E4}">
                <adec:decorative xmlns:adec="http://schemas.microsoft.com/office/drawing/2017/decorative" val="1"/>
              </a:ext>
            </a:extLst>
          </p:cNvPr>
          <p:cNvSpPr/>
          <p:nvPr/>
        </p:nvSpPr>
        <p:spPr>
          <a:xfrm rot="16200000">
            <a:off x="5740020" y="2832759"/>
            <a:ext cx="355663" cy="5034757"/>
          </a:xfrm>
          <a:prstGeom prst="leftBrace">
            <a:avLst/>
          </a:prstGeom>
          <a:ln>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1350"/>
          </a:p>
        </p:txBody>
      </p:sp>
      <p:sp>
        <p:nvSpPr>
          <p:cNvPr id="11" name="Text Box 6">
            <a:extLst>
              <a:ext uri="{FF2B5EF4-FFF2-40B4-BE49-F238E27FC236}">
                <a16:creationId xmlns:a16="http://schemas.microsoft.com/office/drawing/2014/main" id="{57DEAAED-05EE-7174-A5B6-966D5943A302}"/>
              </a:ext>
            </a:extLst>
          </p:cNvPr>
          <p:cNvSpPr txBox="1">
            <a:spLocks noChangeArrowheads="1"/>
          </p:cNvSpPr>
          <p:nvPr>
            <p:custDataLst>
              <p:tags r:id="rId14"/>
            </p:custDataLst>
          </p:nvPr>
        </p:nvSpPr>
        <p:spPr bwMode="auto">
          <a:xfrm>
            <a:off x="2560197" y="6046507"/>
            <a:ext cx="6858000" cy="369332"/>
          </a:xfrm>
          <a:prstGeom prst="rect">
            <a:avLst/>
          </a:prstGeom>
          <a:noFill/>
          <a:ln w="9525">
            <a:noFill/>
            <a:miter lim="800000"/>
            <a:headEnd/>
            <a:tailEnd/>
          </a:ln>
          <a:effectLst/>
        </p:spPr>
        <p:txBody>
          <a:bodyPr>
            <a:spAutoFit/>
          </a:bodyPr>
          <a:lstStyle/>
          <a:p>
            <a:pPr algn="ctr"/>
            <a:r>
              <a:rPr lang="en-CA" b="1" dirty="0">
                <a:solidFill>
                  <a:schemeClr val="tx2"/>
                </a:solidFill>
                <a:effectLst>
                  <a:outerShdw blurRad="38100" dist="38100" dir="2700000" algn="tl">
                    <a:srgbClr val="C0C0C0"/>
                  </a:outerShdw>
                </a:effectLst>
              </a:rPr>
              <a:t>CHANGE + </a:t>
            </a:r>
            <a:r>
              <a:rPr lang="en-CA" b="1" dirty="0">
                <a:solidFill>
                  <a:srgbClr val="00B050"/>
                </a:solidFill>
                <a:effectLst>
                  <a:outerShdw blurRad="38100" dist="38100" dir="2700000" algn="tl">
                    <a:srgbClr val="C0C0C0"/>
                  </a:outerShdw>
                </a:effectLst>
              </a:rPr>
              <a:t>HUMAN BEINGS </a:t>
            </a:r>
            <a:r>
              <a:rPr lang="en-CA" b="1" dirty="0">
                <a:solidFill>
                  <a:schemeClr val="tx2"/>
                </a:solidFill>
                <a:effectLst>
                  <a:outerShdw blurRad="38100" dist="38100" dir="2700000" algn="tl">
                    <a:srgbClr val="C0C0C0"/>
                  </a:outerShdw>
                </a:effectLst>
              </a:rPr>
              <a:t>= T</a:t>
            </a:r>
            <a:r>
              <a:rPr lang="en-CA" b="1" dirty="0">
                <a:solidFill>
                  <a:srgbClr val="00B050"/>
                </a:solidFill>
                <a:effectLst>
                  <a:outerShdw blurRad="38100" dist="38100" dir="2700000" algn="tl">
                    <a:srgbClr val="C0C0C0"/>
                  </a:outerShdw>
                </a:effectLst>
              </a:rPr>
              <a:t>R</a:t>
            </a:r>
            <a:r>
              <a:rPr lang="en-CA" b="1" dirty="0">
                <a:solidFill>
                  <a:schemeClr val="tx2"/>
                </a:solidFill>
                <a:effectLst>
                  <a:outerShdw blurRad="38100" dist="38100" dir="2700000" algn="tl">
                    <a:srgbClr val="C0C0C0"/>
                  </a:outerShdw>
                </a:effectLst>
              </a:rPr>
              <a:t>A</a:t>
            </a:r>
            <a:r>
              <a:rPr lang="en-CA" b="1" dirty="0">
                <a:solidFill>
                  <a:srgbClr val="00B050"/>
                </a:solidFill>
                <a:effectLst>
                  <a:outerShdw blurRad="38100" dist="38100" dir="2700000" algn="tl">
                    <a:srgbClr val="C0C0C0"/>
                  </a:outerShdw>
                </a:effectLst>
              </a:rPr>
              <a:t>N</a:t>
            </a:r>
            <a:r>
              <a:rPr lang="en-CA" b="1" dirty="0">
                <a:solidFill>
                  <a:schemeClr val="tx2"/>
                </a:solidFill>
                <a:effectLst>
                  <a:outerShdw blurRad="38100" dist="38100" dir="2700000" algn="tl">
                    <a:srgbClr val="C0C0C0"/>
                  </a:outerShdw>
                </a:effectLst>
              </a:rPr>
              <a:t>S</a:t>
            </a:r>
            <a:r>
              <a:rPr lang="en-CA" b="1" dirty="0">
                <a:solidFill>
                  <a:srgbClr val="00B050"/>
                </a:solidFill>
                <a:effectLst>
                  <a:outerShdw blurRad="38100" dist="38100" dir="2700000" algn="tl">
                    <a:srgbClr val="C0C0C0"/>
                  </a:outerShdw>
                </a:effectLst>
              </a:rPr>
              <a:t>I</a:t>
            </a:r>
            <a:r>
              <a:rPr lang="en-CA" b="1" dirty="0">
                <a:solidFill>
                  <a:schemeClr val="tx2"/>
                </a:solidFill>
                <a:effectLst>
                  <a:outerShdw blurRad="38100" dist="38100" dir="2700000" algn="tl">
                    <a:srgbClr val="C0C0C0"/>
                  </a:outerShdw>
                </a:effectLst>
              </a:rPr>
              <a:t>T</a:t>
            </a:r>
            <a:r>
              <a:rPr lang="en-CA" b="1" dirty="0">
                <a:solidFill>
                  <a:srgbClr val="00B050"/>
                </a:solidFill>
                <a:effectLst>
                  <a:outerShdw blurRad="38100" dist="38100" dir="2700000" algn="tl">
                    <a:srgbClr val="C0C0C0"/>
                  </a:outerShdw>
                </a:effectLst>
              </a:rPr>
              <a:t>I</a:t>
            </a:r>
            <a:r>
              <a:rPr lang="en-CA" b="1" dirty="0">
                <a:solidFill>
                  <a:schemeClr val="tx2"/>
                </a:solidFill>
                <a:effectLst>
                  <a:outerShdw blurRad="38100" dist="38100" dir="2700000" algn="tl">
                    <a:srgbClr val="C0C0C0"/>
                  </a:outerShdw>
                </a:effectLst>
              </a:rPr>
              <a:t>O</a:t>
            </a:r>
            <a:r>
              <a:rPr lang="en-CA" b="1" dirty="0">
                <a:solidFill>
                  <a:srgbClr val="00B050"/>
                </a:solidFill>
                <a:effectLst>
                  <a:outerShdw blurRad="38100" dist="38100" dir="2700000" algn="tl">
                    <a:srgbClr val="C0C0C0"/>
                  </a:outerShdw>
                </a:effectLst>
              </a:rPr>
              <a:t>N</a:t>
            </a:r>
          </a:p>
        </p:txBody>
      </p:sp>
      <p:grpSp>
        <p:nvGrpSpPr>
          <p:cNvPr id="45" name="Group 44">
            <a:extLst>
              <a:ext uri="{FF2B5EF4-FFF2-40B4-BE49-F238E27FC236}">
                <a16:creationId xmlns:a16="http://schemas.microsoft.com/office/drawing/2014/main" id="{1E52C428-DDA0-4837-191E-7ED5F43490C7}"/>
              </a:ext>
              <a:ext uri="{C183D7F6-B498-43B3-948B-1728B52AA6E4}">
                <adec:decorative xmlns:adec="http://schemas.microsoft.com/office/drawing/2017/decorative" val="1"/>
              </a:ext>
            </a:extLst>
          </p:cNvPr>
          <p:cNvGrpSpPr/>
          <p:nvPr/>
        </p:nvGrpSpPr>
        <p:grpSpPr>
          <a:xfrm>
            <a:off x="3313089" y="1769106"/>
            <a:ext cx="5140571" cy="1938667"/>
            <a:chOff x="1912654" y="1111213"/>
            <a:chExt cx="4968554" cy="1938667"/>
          </a:xfrm>
        </p:grpSpPr>
        <p:sp>
          <p:nvSpPr>
            <p:cNvPr id="46" name="Freeform: Shape 45">
              <a:extLst>
                <a:ext uri="{FF2B5EF4-FFF2-40B4-BE49-F238E27FC236}">
                  <a16:creationId xmlns:a16="http://schemas.microsoft.com/office/drawing/2014/main" id="{39327239-AAB9-BCAD-19A7-1172C48DA66A}"/>
                </a:ext>
              </a:extLst>
            </p:cNvPr>
            <p:cNvSpPr/>
            <p:nvPr/>
          </p:nvSpPr>
          <p:spPr>
            <a:xfrm>
              <a:off x="1912654" y="1114758"/>
              <a:ext cx="1598921" cy="1125375"/>
            </a:xfrm>
            <a:custGeom>
              <a:avLst/>
              <a:gdLst>
                <a:gd name="connsiteX0" fmla="*/ 0 w 2286000"/>
                <a:gd name="connsiteY0" fmla="*/ 0 h 2279073"/>
                <a:gd name="connsiteX1" fmla="*/ 1641763 w 2286000"/>
                <a:gd name="connsiteY1" fmla="*/ 789710 h 2279073"/>
                <a:gd name="connsiteX2" fmla="*/ 2286000 w 2286000"/>
                <a:gd name="connsiteY2" fmla="*/ 2279073 h 2279073"/>
                <a:gd name="connsiteX3" fmla="*/ 2286000 w 2286000"/>
                <a:gd name="connsiteY3" fmla="*/ 2279073 h 2279073"/>
                <a:gd name="connsiteX0" fmla="*/ 0 w 2286000"/>
                <a:gd name="connsiteY0" fmla="*/ 0 h 2279073"/>
                <a:gd name="connsiteX1" fmla="*/ 1475508 w 2286000"/>
                <a:gd name="connsiteY1" fmla="*/ 574964 h 2279073"/>
                <a:gd name="connsiteX2" fmla="*/ 2286000 w 2286000"/>
                <a:gd name="connsiteY2" fmla="*/ 2279073 h 2279073"/>
                <a:gd name="connsiteX3" fmla="*/ 2286000 w 2286000"/>
                <a:gd name="connsiteY3" fmla="*/ 2279073 h 2279073"/>
                <a:gd name="connsiteX0" fmla="*/ 0 w 2286000"/>
                <a:gd name="connsiteY0" fmla="*/ 0 h 2279073"/>
                <a:gd name="connsiteX1" fmla="*/ 1475508 w 2286000"/>
                <a:gd name="connsiteY1" fmla="*/ 574964 h 2279073"/>
                <a:gd name="connsiteX2" fmla="*/ 2286000 w 2286000"/>
                <a:gd name="connsiteY2" fmla="*/ 2279073 h 2279073"/>
                <a:gd name="connsiteX3" fmla="*/ 2286000 w 2286000"/>
                <a:gd name="connsiteY3" fmla="*/ 2279073 h 2279073"/>
                <a:gd name="connsiteX0" fmla="*/ 0 w 2286000"/>
                <a:gd name="connsiteY0" fmla="*/ 0 h 2279073"/>
                <a:gd name="connsiteX1" fmla="*/ 1475508 w 2286000"/>
                <a:gd name="connsiteY1" fmla="*/ 574964 h 2279073"/>
                <a:gd name="connsiteX2" fmla="*/ 2286000 w 2286000"/>
                <a:gd name="connsiteY2" fmla="*/ 2279073 h 2279073"/>
                <a:gd name="connsiteX3" fmla="*/ 2286000 w 2286000"/>
                <a:gd name="connsiteY3" fmla="*/ 2279073 h 2279073"/>
                <a:gd name="connsiteX0" fmla="*/ 0 w 2286000"/>
                <a:gd name="connsiteY0" fmla="*/ 0 h 2279073"/>
                <a:gd name="connsiteX1" fmla="*/ 1475508 w 2286000"/>
                <a:gd name="connsiteY1" fmla="*/ 574964 h 2279073"/>
                <a:gd name="connsiteX2" fmla="*/ 2286000 w 2286000"/>
                <a:gd name="connsiteY2" fmla="*/ 2279073 h 2279073"/>
                <a:gd name="connsiteX3" fmla="*/ 2286000 w 2286000"/>
                <a:gd name="connsiteY3" fmla="*/ 2279073 h 2279073"/>
              </a:gdLst>
              <a:ahLst/>
              <a:cxnLst>
                <a:cxn ang="0">
                  <a:pos x="connsiteX0" y="connsiteY0"/>
                </a:cxn>
                <a:cxn ang="0">
                  <a:pos x="connsiteX1" y="connsiteY1"/>
                </a:cxn>
                <a:cxn ang="0">
                  <a:pos x="connsiteX2" y="connsiteY2"/>
                </a:cxn>
                <a:cxn ang="0">
                  <a:pos x="connsiteX3" y="connsiteY3"/>
                </a:cxn>
              </a:cxnLst>
              <a:rect l="l" t="t" r="r" b="b"/>
              <a:pathLst>
                <a:path w="2286000" h="2279073">
                  <a:moveTo>
                    <a:pt x="0" y="0"/>
                  </a:moveTo>
                  <a:cubicBezTo>
                    <a:pt x="713508" y="94096"/>
                    <a:pt x="782780" y="56574"/>
                    <a:pt x="1475508" y="574964"/>
                  </a:cubicBezTo>
                  <a:cubicBezTo>
                    <a:pt x="2168236" y="1093354"/>
                    <a:pt x="2286000" y="2279073"/>
                    <a:pt x="2286000" y="2279073"/>
                  </a:cubicBezTo>
                  <a:lnTo>
                    <a:pt x="2286000" y="2279073"/>
                  </a:lnTo>
                </a:path>
              </a:pathLst>
            </a:cu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Shape 46">
              <a:extLst>
                <a:ext uri="{FF2B5EF4-FFF2-40B4-BE49-F238E27FC236}">
                  <a16:creationId xmlns:a16="http://schemas.microsoft.com/office/drawing/2014/main" id="{AC49C884-67DC-C957-1B4C-3F2220039435}"/>
                </a:ext>
              </a:extLst>
            </p:cNvPr>
            <p:cNvSpPr/>
            <p:nvPr/>
          </p:nvSpPr>
          <p:spPr>
            <a:xfrm rot="16200000">
              <a:off x="5511161" y="887184"/>
              <a:ext cx="1146018" cy="1594076"/>
            </a:xfrm>
            <a:custGeom>
              <a:avLst/>
              <a:gdLst>
                <a:gd name="connsiteX0" fmla="*/ 0 w 2286000"/>
                <a:gd name="connsiteY0" fmla="*/ 0 h 2279073"/>
                <a:gd name="connsiteX1" fmla="*/ 1641763 w 2286000"/>
                <a:gd name="connsiteY1" fmla="*/ 789710 h 2279073"/>
                <a:gd name="connsiteX2" fmla="*/ 2286000 w 2286000"/>
                <a:gd name="connsiteY2" fmla="*/ 2279073 h 2279073"/>
                <a:gd name="connsiteX3" fmla="*/ 2286000 w 2286000"/>
                <a:gd name="connsiteY3" fmla="*/ 2279073 h 2279073"/>
                <a:gd name="connsiteX0" fmla="*/ 0 w 2286000"/>
                <a:gd name="connsiteY0" fmla="*/ 0 h 2279073"/>
                <a:gd name="connsiteX1" fmla="*/ 1475508 w 2286000"/>
                <a:gd name="connsiteY1" fmla="*/ 574964 h 2279073"/>
                <a:gd name="connsiteX2" fmla="*/ 2286000 w 2286000"/>
                <a:gd name="connsiteY2" fmla="*/ 2279073 h 2279073"/>
                <a:gd name="connsiteX3" fmla="*/ 2286000 w 2286000"/>
                <a:gd name="connsiteY3" fmla="*/ 2279073 h 2279073"/>
                <a:gd name="connsiteX0" fmla="*/ 0 w 2286000"/>
                <a:gd name="connsiteY0" fmla="*/ 0 h 2279073"/>
                <a:gd name="connsiteX1" fmla="*/ 1475508 w 2286000"/>
                <a:gd name="connsiteY1" fmla="*/ 574964 h 2279073"/>
                <a:gd name="connsiteX2" fmla="*/ 2286000 w 2286000"/>
                <a:gd name="connsiteY2" fmla="*/ 2279073 h 2279073"/>
                <a:gd name="connsiteX3" fmla="*/ 2286000 w 2286000"/>
                <a:gd name="connsiteY3" fmla="*/ 2279073 h 2279073"/>
                <a:gd name="connsiteX0" fmla="*/ 0 w 2286000"/>
                <a:gd name="connsiteY0" fmla="*/ 0 h 2279073"/>
                <a:gd name="connsiteX1" fmla="*/ 1475508 w 2286000"/>
                <a:gd name="connsiteY1" fmla="*/ 574964 h 2279073"/>
                <a:gd name="connsiteX2" fmla="*/ 2286000 w 2286000"/>
                <a:gd name="connsiteY2" fmla="*/ 2279073 h 2279073"/>
                <a:gd name="connsiteX3" fmla="*/ 2286000 w 2286000"/>
                <a:gd name="connsiteY3" fmla="*/ 2279073 h 2279073"/>
                <a:gd name="connsiteX0" fmla="*/ 0 w 2286000"/>
                <a:gd name="connsiteY0" fmla="*/ 0 h 2279073"/>
                <a:gd name="connsiteX1" fmla="*/ 1475508 w 2286000"/>
                <a:gd name="connsiteY1" fmla="*/ 574964 h 2279073"/>
                <a:gd name="connsiteX2" fmla="*/ 2286000 w 2286000"/>
                <a:gd name="connsiteY2" fmla="*/ 2279073 h 2279073"/>
                <a:gd name="connsiteX3" fmla="*/ 2286000 w 2286000"/>
                <a:gd name="connsiteY3" fmla="*/ 2279073 h 2279073"/>
                <a:gd name="connsiteX0" fmla="*/ 0 w 2286008"/>
                <a:gd name="connsiteY0" fmla="*/ 0 h 2279073"/>
                <a:gd name="connsiteX1" fmla="*/ 1604105 w 2286008"/>
                <a:gd name="connsiteY1" fmla="*/ 647597 h 2279073"/>
                <a:gd name="connsiteX2" fmla="*/ 2286000 w 2286008"/>
                <a:gd name="connsiteY2" fmla="*/ 2279073 h 2279073"/>
                <a:gd name="connsiteX3" fmla="*/ 2286000 w 2286008"/>
                <a:gd name="connsiteY3" fmla="*/ 2279073 h 2279073"/>
                <a:gd name="connsiteX0" fmla="*/ 0 w 2320879"/>
                <a:gd name="connsiteY0" fmla="*/ 0 h 2279073"/>
                <a:gd name="connsiteX1" fmla="*/ 1604105 w 2320879"/>
                <a:gd name="connsiteY1" fmla="*/ 647597 h 2279073"/>
                <a:gd name="connsiteX2" fmla="*/ 2286000 w 2320879"/>
                <a:gd name="connsiteY2" fmla="*/ 2279073 h 2279073"/>
                <a:gd name="connsiteX3" fmla="*/ 2286000 w 2320879"/>
                <a:gd name="connsiteY3" fmla="*/ 2279073 h 2279073"/>
                <a:gd name="connsiteX0" fmla="*/ 0 w 2320879"/>
                <a:gd name="connsiteY0" fmla="*/ 0 h 2279073"/>
                <a:gd name="connsiteX1" fmla="*/ 1604105 w 2320879"/>
                <a:gd name="connsiteY1" fmla="*/ 647597 h 2279073"/>
                <a:gd name="connsiteX2" fmla="*/ 2286000 w 2320879"/>
                <a:gd name="connsiteY2" fmla="*/ 2279073 h 2279073"/>
                <a:gd name="connsiteX3" fmla="*/ 2286000 w 2320879"/>
                <a:gd name="connsiteY3" fmla="*/ 2279073 h 2279073"/>
                <a:gd name="connsiteX0" fmla="*/ 0 w 2320879"/>
                <a:gd name="connsiteY0" fmla="*/ 0 h 2279073"/>
                <a:gd name="connsiteX1" fmla="*/ 1604105 w 2320879"/>
                <a:gd name="connsiteY1" fmla="*/ 647597 h 2279073"/>
                <a:gd name="connsiteX2" fmla="*/ 2286000 w 2320879"/>
                <a:gd name="connsiteY2" fmla="*/ 2279073 h 2279073"/>
                <a:gd name="connsiteX3" fmla="*/ 2286000 w 2320879"/>
                <a:gd name="connsiteY3" fmla="*/ 2279073 h 2279073"/>
                <a:gd name="connsiteX0" fmla="*/ 0 w 2320879"/>
                <a:gd name="connsiteY0" fmla="*/ 0 h 2279073"/>
                <a:gd name="connsiteX1" fmla="*/ 1604105 w 2320879"/>
                <a:gd name="connsiteY1" fmla="*/ 647597 h 2279073"/>
                <a:gd name="connsiteX2" fmla="*/ 2286000 w 2320879"/>
                <a:gd name="connsiteY2" fmla="*/ 2279073 h 2279073"/>
                <a:gd name="connsiteX3" fmla="*/ 2286000 w 2320879"/>
                <a:gd name="connsiteY3" fmla="*/ 2279073 h 2279073"/>
              </a:gdLst>
              <a:ahLst/>
              <a:cxnLst>
                <a:cxn ang="0">
                  <a:pos x="connsiteX0" y="connsiteY0"/>
                </a:cxn>
                <a:cxn ang="0">
                  <a:pos x="connsiteX1" y="connsiteY1"/>
                </a:cxn>
                <a:cxn ang="0">
                  <a:pos x="connsiteX2" y="connsiteY2"/>
                </a:cxn>
                <a:cxn ang="0">
                  <a:pos x="connsiteX3" y="connsiteY3"/>
                </a:cxn>
              </a:cxnLst>
              <a:rect l="l" t="t" r="r" b="b"/>
              <a:pathLst>
                <a:path w="2320879" h="2279073">
                  <a:moveTo>
                    <a:pt x="0" y="0"/>
                  </a:moveTo>
                  <a:cubicBezTo>
                    <a:pt x="237694" y="39625"/>
                    <a:pt x="654179" y="11188"/>
                    <a:pt x="1604105" y="647597"/>
                  </a:cubicBezTo>
                  <a:cubicBezTo>
                    <a:pt x="2554031" y="1284006"/>
                    <a:pt x="2286000" y="2279073"/>
                    <a:pt x="2286000" y="2279073"/>
                  </a:cubicBezTo>
                  <a:lnTo>
                    <a:pt x="2286000" y="2279073"/>
                  </a:lnTo>
                </a:path>
              </a:pathLst>
            </a:custGeom>
            <a:noFill/>
            <a:ln w="57150">
              <a:solidFill>
                <a:srgbClr val="00CC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Oval 47">
              <a:extLst>
                <a:ext uri="{FF2B5EF4-FFF2-40B4-BE49-F238E27FC236}">
                  <a16:creationId xmlns:a16="http://schemas.microsoft.com/office/drawing/2014/main" id="{F91F4CB7-A848-C7D8-C7B9-144F2770B9CC}"/>
                </a:ext>
              </a:extLst>
            </p:cNvPr>
            <p:cNvSpPr/>
            <p:nvPr/>
          </p:nvSpPr>
          <p:spPr>
            <a:xfrm>
              <a:off x="3505223" y="1788527"/>
              <a:ext cx="1781907" cy="985736"/>
            </a:xfrm>
            <a:prstGeom prst="ellipse">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23B4E465-34A4-88D5-1718-7DD8D0309AF6}"/>
                </a:ext>
              </a:extLst>
            </p:cNvPr>
            <p:cNvSpPr txBox="1"/>
            <p:nvPr/>
          </p:nvSpPr>
          <p:spPr>
            <a:xfrm>
              <a:off x="3821984" y="1435971"/>
              <a:ext cx="1105944" cy="707886"/>
            </a:xfrm>
            <a:prstGeom prst="rect">
              <a:avLst/>
            </a:prstGeom>
            <a:noFill/>
          </p:spPr>
          <p:txBody>
            <a:bodyPr wrap="none" rtlCol="0">
              <a:spAutoFit/>
            </a:bodyPr>
            <a:lstStyle/>
            <a:p>
              <a:pPr algn="ctr"/>
              <a:r>
                <a:rPr lang="fr-CA" sz="2000" b="1" dirty="0"/>
                <a:t>Circle of </a:t>
              </a:r>
            </a:p>
            <a:p>
              <a:pPr algn="ctr"/>
              <a:r>
                <a:rPr lang="fr-CA" sz="2000" b="1" dirty="0"/>
                <a:t>Chaos</a:t>
              </a:r>
              <a:endParaRPr lang="en-US" sz="2000" b="1" dirty="0"/>
            </a:p>
          </p:txBody>
        </p:sp>
        <p:grpSp>
          <p:nvGrpSpPr>
            <p:cNvPr id="50" name="Group 49">
              <a:extLst>
                <a:ext uri="{FF2B5EF4-FFF2-40B4-BE49-F238E27FC236}">
                  <a16:creationId xmlns:a16="http://schemas.microsoft.com/office/drawing/2014/main" id="{908D927F-C5C7-443A-5E68-BD277D9DB114}"/>
                </a:ext>
              </a:extLst>
            </p:cNvPr>
            <p:cNvGrpSpPr/>
            <p:nvPr/>
          </p:nvGrpSpPr>
          <p:grpSpPr>
            <a:xfrm>
              <a:off x="3408690" y="2335234"/>
              <a:ext cx="1974972" cy="714646"/>
              <a:chOff x="3423096" y="2562987"/>
              <a:chExt cx="1974972" cy="714646"/>
            </a:xfrm>
          </p:grpSpPr>
          <p:sp>
            <p:nvSpPr>
              <p:cNvPr id="51" name="TextBox 50">
                <a:extLst>
                  <a:ext uri="{FF2B5EF4-FFF2-40B4-BE49-F238E27FC236}">
                    <a16:creationId xmlns:a16="http://schemas.microsoft.com/office/drawing/2014/main" id="{8F64BDDA-6A25-CF93-AC37-0A6D9D906503}"/>
                  </a:ext>
                </a:extLst>
              </p:cNvPr>
              <p:cNvSpPr txBox="1"/>
              <p:nvPr/>
            </p:nvSpPr>
            <p:spPr>
              <a:xfrm>
                <a:off x="3433303" y="2562987"/>
                <a:ext cx="1964765" cy="707886"/>
              </a:xfrm>
              <a:prstGeom prst="rect">
                <a:avLst/>
              </a:prstGeom>
              <a:noFill/>
            </p:spPr>
            <p:txBody>
              <a:bodyPr wrap="square" rtlCol="0">
                <a:spAutoFit/>
              </a:bodyPr>
              <a:lstStyle/>
              <a:p>
                <a:pPr algn="ctr"/>
                <a:r>
                  <a:rPr lang="fr-CA" sz="2000" b="1" dirty="0"/>
                  <a:t>VALLEY OF DESPAIR</a:t>
                </a:r>
                <a:endParaRPr lang="en-US" sz="2000" b="1" dirty="0"/>
              </a:p>
            </p:txBody>
          </p:sp>
          <p:sp>
            <p:nvSpPr>
              <p:cNvPr id="52" name="TextBox 51">
                <a:extLst>
                  <a:ext uri="{FF2B5EF4-FFF2-40B4-BE49-F238E27FC236}">
                    <a16:creationId xmlns:a16="http://schemas.microsoft.com/office/drawing/2014/main" id="{DE790EC6-56B2-1AE9-CD7F-EE96CB02DDE2}"/>
                  </a:ext>
                </a:extLst>
              </p:cNvPr>
              <p:cNvSpPr txBox="1"/>
              <p:nvPr/>
            </p:nvSpPr>
            <p:spPr>
              <a:xfrm>
                <a:off x="3423096" y="2569747"/>
                <a:ext cx="1964765" cy="707886"/>
              </a:xfrm>
              <a:prstGeom prst="rect">
                <a:avLst/>
              </a:prstGeom>
              <a:noFill/>
            </p:spPr>
            <p:txBody>
              <a:bodyPr wrap="square" rtlCol="0">
                <a:spAutoFit/>
              </a:bodyPr>
              <a:lstStyle/>
              <a:p>
                <a:pPr algn="ctr"/>
                <a:r>
                  <a:rPr lang="fr-CA" sz="2000" b="1" dirty="0">
                    <a:solidFill>
                      <a:srgbClr val="C00000"/>
                    </a:solidFill>
                  </a:rPr>
                  <a:t>VALLEY OF DESPAIR</a:t>
                </a:r>
                <a:endParaRPr lang="en-US" sz="2000" b="1" dirty="0">
                  <a:solidFill>
                    <a:srgbClr val="C00000"/>
                  </a:solidFill>
                </a:endParaRPr>
              </a:p>
            </p:txBody>
          </p:sp>
        </p:grpSp>
      </p:grpSp>
      <p:sp>
        <p:nvSpPr>
          <p:cNvPr id="3" name="Arrow: Right 2">
            <a:extLst>
              <a:ext uri="{FF2B5EF4-FFF2-40B4-BE49-F238E27FC236}">
                <a16:creationId xmlns:a16="http://schemas.microsoft.com/office/drawing/2014/main" id="{49772BAF-33F8-F449-2BE7-FB3DC2ED4AFC}"/>
              </a:ext>
              <a:ext uri="{C183D7F6-B498-43B3-948B-1728B52AA6E4}">
                <adec:decorative xmlns:adec="http://schemas.microsoft.com/office/drawing/2017/decorative" val="1"/>
              </a:ext>
            </a:extLst>
          </p:cNvPr>
          <p:cNvSpPr/>
          <p:nvPr/>
        </p:nvSpPr>
        <p:spPr>
          <a:xfrm rot="1551847" flipH="1">
            <a:off x="6593813" y="2582337"/>
            <a:ext cx="122170" cy="18399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97494701-D733-A591-943E-246B8C745B1F}"/>
              </a:ext>
              <a:ext uri="{C183D7F6-B498-43B3-948B-1728B52AA6E4}">
                <adec:decorative xmlns:adec="http://schemas.microsoft.com/office/drawing/2017/decorative" val="1"/>
              </a:ext>
            </a:extLst>
          </p:cNvPr>
          <p:cNvSpPr/>
          <p:nvPr/>
        </p:nvSpPr>
        <p:spPr>
          <a:xfrm rot="1551847" flipV="1">
            <a:off x="5049895" y="3111793"/>
            <a:ext cx="122170" cy="18399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3">
            <a:extLst>
              <a:ext uri="{FF2B5EF4-FFF2-40B4-BE49-F238E27FC236}">
                <a16:creationId xmlns:a16="http://schemas.microsoft.com/office/drawing/2014/main" id="{B406E407-5F89-BEAA-6B20-121281513C7D}"/>
              </a:ext>
            </a:extLst>
          </p:cNvPr>
          <p:cNvSpPr>
            <a:spLocks noGrp="1"/>
          </p:cNvSpPr>
          <p:nvPr>
            <p:ph type="title"/>
            <p:custDataLst>
              <p:tags r:id="rId15"/>
            </p:custDataLst>
          </p:nvPr>
        </p:nvSpPr>
        <p:spPr>
          <a:xfrm>
            <a:off x="1981200" y="274638"/>
            <a:ext cx="8229600" cy="1143000"/>
          </a:xfrm>
        </p:spPr>
        <p:txBody>
          <a:bodyPr>
            <a:normAutofit/>
          </a:bodyPr>
          <a:lstStyle/>
          <a:p>
            <a:r>
              <a:rPr lang="en-CA" dirty="0"/>
              <a:t>Change, Transition &amp; Chaos</a:t>
            </a:r>
          </a:p>
        </p:txBody>
      </p:sp>
    </p:spTree>
    <p:extLst>
      <p:ext uri="{BB962C8B-B14F-4D97-AF65-F5344CB8AC3E}">
        <p14:creationId xmlns:p14="http://schemas.microsoft.com/office/powerpoint/2010/main" val="2923875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par>
                                <p:cTn id="28" presetID="10" presetClass="entr" presetSubtype="0" fill="hold"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500"/>
                                        <p:tgtEl>
                                          <p:spTgt spid="2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500"/>
                                        <p:tgtEl>
                                          <p:spTgt spid="35"/>
                                        </p:tgtEl>
                                      </p:cBhvr>
                                    </p:animEffect>
                                  </p:childTnLst>
                                </p:cTn>
                              </p:par>
                              <p:par>
                                <p:cTn id="34" presetID="10" presetClass="entr" presetSubtype="0" fill="hold" nodeType="with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fade">
                                      <p:cBhvr>
                                        <p:cTn id="36" dur="500"/>
                                        <p:tgtEl>
                                          <p:spTgt spid="40"/>
                                        </p:tgtEl>
                                      </p:cBhvr>
                                    </p:animEffect>
                                  </p:childTnLst>
                                </p:cTn>
                              </p:par>
                              <p:par>
                                <p:cTn id="37" presetID="10" presetClass="entr" presetSubtype="0" fill="hold" nodeType="with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fade">
                                      <p:cBhvr>
                                        <p:cTn id="39" dur="500"/>
                                        <p:tgtEl>
                                          <p:spTgt spid="39"/>
                                        </p:tgtEl>
                                      </p:cBhvr>
                                    </p:animEffect>
                                  </p:childTnLst>
                                </p:cTn>
                              </p:par>
                              <p:par>
                                <p:cTn id="40" presetID="10" presetClass="entr" presetSubtype="0" fill="hold" nodeType="with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fade">
                                      <p:cBhvr>
                                        <p:cTn id="42" dur="500"/>
                                        <p:tgtEl>
                                          <p:spTgt spid="41"/>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500"/>
                                        <p:tgtEl>
                                          <p:spTgt spid="36"/>
                                        </p:tgtEl>
                                      </p:cBhvr>
                                    </p:animEffect>
                                  </p:childTnLst>
                                </p:cTn>
                              </p:par>
                              <p:par>
                                <p:cTn id="46" presetID="10" presetClass="entr" presetSubtype="0" fill="hold" nodeType="with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fade">
                                      <p:cBhvr>
                                        <p:cTn id="48" dur="500"/>
                                        <p:tgtEl>
                                          <p:spTgt spid="29"/>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7"/>
                                        </p:tgtEl>
                                        <p:attrNameLst>
                                          <p:attrName>style.visibility</p:attrName>
                                        </p:attrNameLst>
                                      </p:cBhvr>
                                      <p:to>
                                        <p:strVal val="visible"/>
                                      </p:to>
                                    </p:set>
                                    <p:animEffect transition="in" filter="fade">
                                      <p:cBhvr>
                                        <p:cTn id="51" dur="500"/>
                                        <p:tgtEl>
                                          <p:spTgt spid="37"/>
                                        </p:tgtEl>
                                      </p:cBhvr>
                                    </p:animEffect>
                                  </p:childTnLst>
                                </p:cTn>
                              </p:par>
                              <p:par>
                                <p:cTn id="52" presetID="10" presetClass="entr" presetSubtype="0" fill="hold" nodeType="withEffect">
                                  <p:stCondLst>
                                    <p:cond delay="0"/>
                                  </p:stCondLst>
                                  <p:childTnLst>
                                    <p:set>
                                      <p:cBhvr>
                                        <p:cTn id="53" dur="1" fill="hold">
                                          <p:stCondLst>
                                            <p:cond delay="0"/>
                                          </p:stCondLst>
                                        </p:cTn>
                                        <p:tgtEl>
                                          <p:spTgt spid="42"/>
                                        </p:tgtEl>
                                        <p:attrNameLst>
                                          <p:attrName>style.visibility</p:attrName>
                                        </p:attrNameLst>
                                      </p:cBhvr>
                                      <p:to>
                                        <p:strVal val="visible"/>
                                      </p:to>
                                    </p:set>
                                    <p:animEffect transition="in" filter="fade">
                                      <p:cBhvr>
                                        <p:cTn id="54" dur="500"/>
                                        <p:tgtEl>
                                          <p:spTgt spid="42"/>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fade">
                                      <p:cBhvr>
                                        <p:cTn id="57" dur="500"/>
                                        <p:tgtEl>
                                          <p:spTgt spid="3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
                                        </p:tgtEl>
                                        <p:attrNameLst>
                                          <p:attrName>style.visibility</p:attrName>
                                        </p:attrNameLst>
                                      </p:cBhvr>
                                      <p:to>
                                        <p:strVal val="visible"/>
                                      </p:to>
                                    </p:set>
                                    <p:animEffect transition="in" filter="fade">
                                      <p:cBhvr>
                                        <p:cTn id="62" dur="500"/>
                                        <p:tgtEl>
                                          <p:spTgt spid="2"/>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6"/>
                                        </p:tgtEl>
                                        <p:attrNameLst>
                                          <p:attrName>style.visibility</p:attrName>
                                        </p:attrNameLst>
                                      </p:cBhvr>
                                      <p:to>
                                        <p:strVal val="visible"/>
                                      </p:to>
                                    </p:set>
                                    <p:animEffect transition="in" filter="fade">
                                      <p:cBhvr>
                                        <p:cTn id="65" dur="500"/>
                                        <p:tgtEl>
                                          <p:spTgt spid="6"/>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0"/>
                                        </p:tgtEl>
                                        <p:attrNameLst>
                                          <p:attrName>style.visibility</p:attrName>
                                        </p:attrNameLst>
                                      </p:cBhvr>
                                      <p:to>
                                        <p:strVal val="visible"/>
                                      </p:to>
                                    </p:set>
                                    <p:animEffect transition="in" filter="fade">
                                      <p:cBhvr>
                                        <p:cTn id="68" dur="500"/>
                                        <p:tgtEl>
                                          <p:spTgt spid="10"/>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8"/>
                                        </p:tgtEl>
                                        <p:attrNameLst>
                                          <p:attrName>style.visibility</p:attrName>
                                        </p:attrNameLst>
                                      </p:cBhvr>
                                      <p:to>
                                        <p:strVal val="visible"/>
                                      </p:to>
                                    </p:set>
                                    <p:animEffect transition="in" filter="fade">
                                      <p:cBhvr>
                                        <p:cTn id="71" dur="500"/>
                                        <p:tgtEl>
                                          <p:spTgt spid="8"/>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43"/>
                                        </p:tgtEl>
                                        <p:attrNameLst>
                                          <p:attrName>style.visibility</p:attrName>
                                        </p:attrNameLst>
                                      </p:cBhvr>
                                      <p:to>
                                        <p:strVal val="visible"/>
                                      </p:to>
                                    </p:set>
                                    <p:animEffect transition="in" filter="fade">
                                      <p:cBhvr>
                                        <p:cTn id="76" dur="500"/>
                                        <p:tgtEl>
                                          <p:spTgt spid="43"/>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11"/>
                                        </p:tgtEl>
                                        <p:attrNameLst>
                                          <p:attrName>style.visibility</p:attrName>
                                        </p:attrNameLst>
                                      </p:cBhvr>
                                      <p:to>
                                        <p:strVal val="visible"/>
                                      </p:to>
                                    </p:set>
                                    <p:animEffect transition="in" filter="fade">
                                      <p:cBhvr>
                                        <p:cTn id="8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34" grpId="0"/>
      <p:bldP spid="35" grpId="0"/>
      <p:bldP spid="36" grpId="0"/>
      <p:bldP spid="37" grpId="0"/>
      <p:bldP spid="38" grpId="0"/>
      <p:bldP spid="43" grpId="0"/>
      <p:bldP spid="2" grpId="0"/>
      <p:bldP spid="6" grpId="0" animBg="1"/>
      <p:bldP spid="8" grpId="0"/>
      <p:bldP spid="10" grpId="0" animBg="1"/>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5042" y="458108"/>
            <a:ext cx="9630432" cy="1143000"/>
          </a:xfrm>
        </p:spPr>
        <p:txBody>
          <a:bodyPr>
            <a:normAutofit fontScale="90000"/>
          </a:bodyPr>
          <a:lstStyle/>
          <a:p>
            <a:r>
              <a:rPr lang="en-CA" b="1" dirty="0"/>
              <a:t>SCARF </a:t>
            </a:r>
            <a:r>
              <a:rPr lang="en-CA" dirty="0"/>
              <a:t>Model of Social Threats and Rewards</a:t>
            </a:r>
          </a:p>
        </p:txBody>
      </p:sp>
      <p:sp>
        <p:nvSpPr>
          <p:cNvPr id="5" name="Rectangle 4"/>
          <p:cNvSpPr/>
          <p:nvPr/>
        </p:nvSpPr>
        <p:spPr>
          <a:xfrm>
            <a:off x="2154460" y="6280350"/>
            <a:ext cx="3149452" cy="276999"/>
          </a:xfrm>
          <a:prstGeom prst="rect">
            <a:avLst/>
          </a:prstGeom>
        </p:spPr>
        <p:txBody>
          <a:bodyPr wrap="none">
            <a:spAutoFit/>
          </a:bodyPr>
          <a:lstStyle/>
          <a:p>
            <a:r>
              <a:rPr lang="en-CA" sz="1200" dirty="0">
                <a:hlinkClick r:id="rId3"/>
              </a:rPr>
              <a:t>http://www.edbatista.com/2010/03/scarf.html</a:t>
            </a:r>
            <a:r>
              <a:rPr lang="en-CA" sz="1200" dirty="0"/>
              <a:t> </a:t>
            </a:r>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4">
            <a:duotone>
              <a:schemeClr val="accent3">
                <a:shade val="45000"/>
                <a:satMod val="135000"/>
              </a:schemeClr>
              <a:prstClr val="white"/>
            </a:duotone>
          </a:blip>
          <a:stretch>
            <a:fillRect/>
          </a:stretch>
        </p:blipFill>
        <p:spPr>
          <a:xfrm>
            <a:off x="1196739" y="422587"/>
            <a:ext cx="516804" cy="1608138"/>
          </a:xfrm>
          <a:prstGeom prst="rect">
            <a:avLst/>
          </a:prstGeom>
        </p:spPr>
      </p:pic>
      <p:grpSp>
        <p:nvGrpSpPr>
          <p:cNvPr id="12" name="Group 11">
            <a:extLst>
              <a:ext uri="{FF2B5EF4-FFF2-40B4-BE49-F238E27FC236}">
                <a16:creationId xmlns:a16="http://schemas.microsoft.com/office/drawing/2014/main" id="{77E3F9E6-8180-DC1D-7BDC-EBCB52446819}"/>
              </a:ext>
            </a:extLst>
          </p:cNvPr>
          <p:cNvGrpSpPr/>
          <p:nvPr/>
        </p:nvGrpSpPr>
        <p:grpSpPr>
          <a:xfrm>
            <a:off x="1713543" y="2407840"/>
            <a:ext cx="9134985" cy="3304748"/>
            <a:chOff x="3057664" y="188640"/>
            <a:chExt cx="5851910" cy="1814217"/>
          </a:xfrm>
        </p:grpSpPr>
        <p:sp>
          <p:nvSpPr>
            <p:cNvPr id="13" name="Arrow: Right 12">
              <a:extLst>
                <a:ext uri="{FF2B5EF4-FFF2-40B4-BE49-F238E27FC236}">
                  <a16:creationId xmlns:a16="http://schemas.microsoft.com/office/drawing/2014/main" id="{6C06DAE8-007B-5B77-59E9-8F154F9E967B}"/>
                </a:ext>
              </a:extLst>
            </p:cNvPr>
            <p:cNvSpPr/>
            <p:nvPr/>
          </p:nvSpPr>
          <p:spPr>
            <a:xfrm flipH="1">
              <a:off x="3057664" y="241906"/>
              <a:ext cx="2067686" cy="1707296"/>
            </a:xfrm>
            <a:prstGeom prst="rightArrow">
              <a:avLst>
                <a:gd name="adj1" fmla="val 72429"/>
                <a:gd name="adj2" fmla="val 5336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4" name="Arrow: Right 13">
              <a:extLst>
                <a:ext uri="{FF2B5EF4-FFF2-40B4-BE49-F238E27FC236}">
                  <a16:creationId xmlns:a16="http://schemas.microsoft.com/office/drawing/2014/main" id="{400608F5-F6CE-927E-DFEB-C2345E8539EF}"/>
                </a:ext>
              </a:extLst>
            </p:cNvPr>
            <p:cNvSpPr/>
            <p:nvPr/>
          </p:nvSpPr>
          <p:spPr>
            <a:xfrm>
              <a:off x="6697614" y="188640"/>
              <a:ext cx="2211960" cy="1788195"/>
            </a:xfrm>
            <a:prstGeom prst="rightArrow">
              <a:avLst>
                <a:gd name="adj1" fmla="val 72429"/>
                <a:gd name="adj2" fmla="val 53361"/>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5" name="TextBox 14">
              <a:extLst>
                <a:ext uri="{FF2B5EF4-FFF2-40B4-BE49-F238E27FC236}">
                  <a16:creationId xmlns:a16="http://schemas.microsoft.com/office/drawing/2014/main" id="{77E7E605-FB77-7331-8157-D517BC677CA1}"/>
                </a:ext>
              </a:extLst>
            </p:cNvPr>
            <p:cNvSpPr txBox="1"/>
            <p:nvPr/>
          </p:nvSpPr>
          <p:spPr>
            <a:xfrm>
              <a:off x="6448986" y="476672"/>
              <a:ext cx="2322258" cy="963077"/>
            </a:xfrm>
            <a:prstGeom prst="rect">
              <a:avLst/>
            </a:prstGeom>
            <a:noFill/>
          </p:spPr>
          <p:txBody>
            <a:bodyPr wrap="square" rtlCol="0">
              <a:spAutoFit/>
            </a:bodyPr>
            <a:lstStyle/>
            <a:p>
              <a:pPr algn="ctr"/>
              <a:r>
                <a:rPr lang="en-CA" sz="3600" b="1" dirty="0"/>
                <a:t>TOWARD</a:t>
              </a:r>
            </a:p>
            <a:p>
              <a:pPr algn="ctr"/>
              <a:r>
                <a:rPr lang="en-CA" sz="3600" b="1" i="1" dirty="0"/>
                <a:t>Reward </a:t>
              </a:r>
              <a:br>
                <a:rPr lang="en-CA" sz="3600" b="1" i="1" dirty="0"/>
              </a:br>
              <a:r>
                <a:rPr lang="en-CA" sz="3600" b="1" i="1" dirty="0"/>
                <a:t>Response</a:t>
              </a:r>
            </a:p>
          </p:txBody>
        </p:sp>
        <p:sp>
          <p:nvSpPr>
            <p:cNvPr id="16" name="TextBox 15">
              <a:extLst>
                <a:ext uri="{FF2B5EF4-FFF2-40B4-BE49-F238E27FC236}">
                  <a16:creationId xmlns:a16="http://schemas.microsoft.com/office/drawing/2014/main" id="{CB99F85C-FF86-D329-3060-9C04E4C60F56}"/>
                </a:ext>
              </a:extLst>
            </p:cNvPr>
            <p:cNvSpPr txBox="1"/>
            <p:nvPr/>
          </p:nvSpPr>
          <p:spPr>
            <a:xfrm>
              <a:off x="3167560" y="529938"/>
              <a:ext cx="1963737" cy="963077"/>
            </a:xfrm>
            <a:prstGeom prst="rect">
              <a:avLst/>
            </a:prstGeom>
            <a:noFill/>
          </p:spPr>
          <p:txBody>
            <a:bodyPr wrap="square">
              <a:spAutoFit/>
            </a:bodyPr>
            <a:lstStyle/>
            <a:p>
              <a:pPr algn="ctr">
                <a:defRPr/>
              </a:pPr>
              <a:r>
                <a:rPr lang="fr-CA" sz="3600" b="1" dirty="0">
                  <a:solidFill>
                    <a:schemeClr val="bg1"/>
                  </a:solidFill>
                  <a:latin typeface="Calibri"/>
                </a:rPr>
                <a:t>AWAY</a:t>
              </a:r>
              <a:br>
                <a:rPr lang="fr-CA" sz="3600" b="1" dirty="0">
                  <a:solidFill>
                    <a:schemeClr val="bg1"/>
                  </a:solidFill>
                  <a:latin typeface="Calibri"/>
                </a:rPr>
              </a:br>
              <a:r>
                <a:rPr lang="fr-CA" sz="3600" dirty="0" err="1">
                  <a:solidFill>
                    <a:schemeClr val="bg1"/>
                  </a:solidFill>
                  <a:latin typeface="Calibri"/>
                </a:rPr>
                <a:t>from</a:t>
              </a:r>
              <a:r>
                <a:rPr lang="fr-CA" sz="3600" dirty="0">
                  <a:solidFill>
                    <a:schemeClr val="bg1"/>
                  </a:solidFill>
                  <a:latin typeface="Calibri"/>
                </a:rPr>
                <a:t> </a:t>
              </a:r>
              <a:r>
                <a:rPr lang="fr-CA" sz="3600" b="1" dirty="0" err="1">
                  <a:solidFill>
                    <a:schemeClr val="bg1"/>
                  </a:solidFill>
                  <a:latin typeface="Calibri"/>
                </a:rPr>
                <a:t>Threat</a:t>
              </a:r>
              <a:r>
                <a:rPr lang="fr-CA" sz="3600" b="1" dirty="0">
                  <a:solidFill>
                    <a:schemeClr val="bg1"/>
                  </a:solidFill>
                  <a:latin typeface="Calibri"/>
                </a:rPr>
                <a:t> </a:t>
              </a:r>
              <a:r>
                <a:rPr lang="fr-CA" sz="3600" b="1" dirty="0" err="1">
                  <a:solidFill>
                    <a:schemeClr val="bg1"/>
                  </a:solidFill>
                  <a:latin typeface="Calibri"/>
                </a:rPr>
                <a:t>Response</a:t>
              </a:r>
              <a:endParaRPr lang="fr-CA" sz="3600" b="1" i="1" dirty="0">
                <a:solidFill>
                  <a:schemeClr val="bg1"/>
                </a:solidFill>
                <a:latin typeface="Calibri"/>
              </a:endParaRPr>
            </a:p>
          </p:txBody>
        </p:sp>
        <p:sp>
          <p:nvSpPr>
            <p:cNvPr id="17" name="Oval 16">
              <a:extLst>
                <a:ext uri="{FF2B5EF4-FFF2-40B4-BE49-F238E27FC236}">
                  <a16:creationId xmlns:a16="http://schemas.microsoft.com/office/drawing/2014/main" id="{51FB7E1B-DD38-5870-4FDF-1C81FE8ED39E}"/>
                </a:ext>
              </a:extLst>
            </p:cNvPr>
            <p:cNvSpPr/>
            <p:nvPr/>
          </p:nvSpPr>
          <p:spPr>
            <a:xfrm>
              <a:off x="4970264" y="211346"/>
              <a:ext cx="1820488" cy="1791511"/>
            </a:xfrm>
            <a:prstGeom prst="ellipse">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18" name="TextBox 17">
              <a:extLst>
                <a:ext uri="{FF2B5EF4-FFF2-40B4-BE49-F238E27FC236}">
                  <a16:creationId xmlns:a16="http://schemas.microsoft.com/office/drawing/2014/main" id="{33CD36AA-C7EC-28E5-2553-C053480ABF09}"/>
                </a:ext>
              </a:extLst>
            </p:cNvPr>
            <p:cNvSpPr txBox="1"/>
            <p:nvPr/>
          </p:nvSpPr>
          <p:spPr>
            <a:xfrm>
              <a:off x="5306659" y="393455"/>
              <a:ext cx="1610345" cy="1402376"/>
            </a:xfrm>
            <a:prstGeom prst="rect">
              <a:avLst/>
            </a:prstGeom>
            <a:noFill/>
          </p:spPr>
          <p:txBody>
            <a:bodyPr wrap="square">
              <a:spAutoFit/>
            </a:bodyPr>
            <a:lstStyle/>
            <a:p>
              <a:pPr fontAlgn="base"/>
              <a:r>
                <a:rPr lang="en-US" sz="3200" b="1" dirty="0">
                  <a:solidFill>
                    <a:srgbClr val="0000FF"/>
                  </a:solidFill>
                </a:rPr>
                <a:t>S</a:t>
              </a:r>
              <a:r>
                <a:rPr lang="en-US" sz="3200" b="1" dirty="0"/>
                <a:t>tatus</a:t>
              </a:r>
            </a:p>
            <a:p>
              <a:pPr fontAlgn="base"/>
              <a:r>
                <a:rPr lang="en-US" sz="3200" b="1" dirty="0">
                  <a:solidFill>
                    <a:srgbClr val="0000FF"/>
                  </a:solidFill>
                </a:rPr>
                <a:t>C</a:t>
              </a:r>
              <a:r>
                <a:rPr lang="en-US" sz="3200" b="1" dirty="0"/>
                <a:t>ertainty</a:t>
              </a:r>
            </a:p>
            <a:p>
              <a:pPr fontAlgn="base"/>
              <a:r>
                <a:rPr lang="en-US" sz="3200" b="1" dirty="0">
                  <a:solidFill>
                    <a:srgbClr val="0000FF"/>
                  </a:solidFill>
                </a:rPr>
                <a:t>A</a:t>
              </a:r>
              <a:r>
                <a:rPr lang="en-US" sz="3200" b="1" dirty="0"/>
                <a:t>utonomy</a:t>
              </a:r>
            </a:p>
            <a:p>
              <a:pPr fontAlgn="base"/>
              <a:r>
                <a:rPr lang="en-US" sz="3200" b="1" dirty="0">
                  <a:solidFill>
                    <a:srgbClr val="0000FF"/>
                  </a:solidFill>
                </a:rPr>
                <a:t>R</a:t>
              </a:r>
              <a:r>
                <a:rPr lang="en-US" sz="3200" b="1" dirty="0"/>
                <a:t>elatedness</a:t>
              </a:r>
            </a:p>
            <a:p>
              <a:pPr fontAlgn="base"/>
              <a:r>
                <a:rPr lang="en-US" sz="3200" b="1" dirty="0">
                  <a:solidFill>
                    <a:srgbClr val="0000FF"/>
                  </a:solidFill>
                </a:rPr>
                <a:t>F</a:t>
              </a:r>
              <a:r>
                <a:rPr lang="en-US" sz="3200" b="1" dirty="0"/>
                <a:t>airness</a:t>
              </a:r>
              <a:endParaRPr lang="en-US" sz="3200" dirty="0"/>
            </a:p>
          </p:txBody>
        </p:sp>
      </p:grpSp>
    </p:spTree>
    <p:extLst>
      <p:ext uri="{BB962C8B-B14F-4D97-AF65-F5344CB8AC3E}">
        <p14:creationId xmlns:p14="http://schemas.microsoft.com/office/powerpoint/2010/main" val="5155865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3600" dirty="0"/>
              <a:t>SCARF Model – Some Examples of Actions</a:t>
            </a:r>
          </a:p>
        </p:txBody>
      </p:sp>
      <p:sp>
        <p:nvSpPr>
          <p:cNvPr id="3" name="Content Placeholder 2"/>
          <p:cNvSpPr>
            <a:spLocks noGrp="1"/>
          </p:cNvSpPr>
          <p:nvPr>
            <p:ph idx="1"/>
          </p:nvPr>
        </p:nvSpPr>
        <p:spPr>
          <a:xfrm>
            <a:off x="1981200" y="1196753"/>
            <a:ext cx="8229600" cy="504056"/>
          </a:xfrm>
        </p:spPr>
        <p:txBody>
          <a:bodyPr>
            <a:normAutofit/>
          </a:bodyPr>
          <a:lstStyle/>
          <a:p>
            <a:pPr fontAlgn="base"/>
            <a:r>
              <a:rPr lang="en-US" sz="1600" dirty="0">
                <a:solidFill>
                  <a:srgbClr val="303030"/>
                </a:solidFill>
                <a:latin typeface="Oswald"/>
              </a:rPr>
              <a:t>That can evoke either a threat response or a reward response:</a:t>
            </a:r>
          </a:p>
        </p:txBody>
      </p:sp>
      <p:pic>
        <p:nvPicPr>
          <p:cNvPr id="1030" name="Picture 6" descr="SCARF Table showing columns Threat and Rewa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5625" y="1556792"/>
            <a:ext cx="7770817" cy="482453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281258" y="6511182"/>
            <a:ext cx="4894863" cy="276999"/>
          </a:xfrm>
          <a:prstGeom prst="rect">
            <a:avLst/>
          </a:prstGeom>
        </p:spPr>
        <p:txBody>
          <a:bodyPr wrap="square">
            <a:spAutoFit/>
          </a:bodyPr>
          <a:lstStyle/>
          <a:p>
            <a:r>
              <a:rPr lang="en-CA" sz="1200" dirty="0">
                <a:hlinkClick r:id="rId4"/>
              </a:rPr>
              <a:t>https://jvrafricagroup.co.za/blog/when-leaders-use-their-brain</a:t>
            </a:r>
            <a:r>
              <a:rPr lang="en-CA" sz="1200" dirty="0"/>
              <a:t> </a:t>
            </a:r>
          </a:p>
        </p:txBody>
      </p:sp>
      <p:pic>
        <p:nvPicPr>
          <p:cNvPr id="4" name="Picture 3">
            <a:extLst>
              <a:ext uri="{FF2B5EF4-FFF2-40B4-BE49-F238E27FC236}">
                <a16:creationId xmlns:a16="http://schemas.microsoft.com/office/drawing/2014/main" id="{0BC23402-E173-5BFA-0B26-E9C1D4F272BE}"/>
              </a:ext>
              <a:ext uri="{C183D7F6-B498-43B3-948B-1728B52AA6E4}">
                <adec:decorative xmlns:adec="http://schemas.microsoft.com/office/drawing/2017/decorative" val="1"/>
              </a:ext>
            </a:extLst>
          </p:cNvPr>
          <p:cNvPicPr>
            <a:picLocks noChangeAspect="1"/>
          </p:cNvPicPr>
          <p:nvPr/>
        </p:nvPicPr>
        <p:blipFill>
          <a:blip r:embed="rId5">
            <a:duotone>
              <a:schemeClr val="accent3">
                <a:shade val="45000"/>
                <a:satMod val="135000"/>
              </a:schemeClr>
              <a:prstClr val="white"/>
            </a:duotone>
          </a:blip>
          <a:stretch>
            <a:fillRect/>
          </a:stretch>
        </p:blipFill>
        <p:spPr>
          <a:xfrm>
            <a:off x="351198" y="2030725"/>
            <a:ext cx="516804" cy="1608138"/>
          </a:xfrm>
          <a:prstGeom prst="rect">
            <a:avLst/>
          </a:prstGeom>
        </p:spPr>
      </p:pic>
    </p:spTree>
    <p:extLst>
      <p:ext uri="{BB962C8B-B14F-4D97-AF65-F5344CB8AC3E}">
        <p14:creationId xmlns:p14="http://schemas.microsoft.com/office/powerpoint/2010/main" val="29522005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95600" y="6411834"/>
            <a:ext cx="5904656" cy="276999"/>
          </a:xfrm>
          <a:prstGeom prst="rect">
            <a:avLst/>
          </a:prstGeom>
        </p:spPr>
        <p:txBody>
          <a:bodyPr wrap="square">
            <a:spAutoFit/>
          </a:bodyPr>
          <a:lstStyle/>
          <a:p>
            <a:pPr defTabSz="914400">
              <a:defRPr/>
            </a:pPr>
            <a:r>
              <a:rPr lang="en-CA" sz="1200" dirty="0">
                <a:hlinkClick r:id="rId3"/>
              </a:rPr>
              <a:t>https://www.koherence.fr/scarf-engagement-motivation-collaborateur-dispositif-rh/</a:t>
            </a:r>
            <a:r>
              <a:rPr lang="en-CA" sz="1200" dirty="0"/>
              <a:t> </a:t>
            </a:r>
            <a:endParaRPr lang="en-US" sz="1200" dirty="0"/>
          </a:p>
        </p:txBody>
      </p:sp>
      <p:pic>
        <p:nvPicPr>
          <p:cNvPr id="8" name="Picture 7">
            <a:extLst>
              <a:ext uri="{FF2B5EF4-FFF2-40B4-BE49-F238E27FC236}">
                <a16:creationId xmlns:a16="http://schemas.microsoft.com/office/drawing/2014/main" id="{AA7CCFE4-2533-F60F-2281-E6106ADB9B95}"/>
              </a:ext>
            </a:extLst>
          </p:cNvPr>
          <p:cNvPicPr>
            <a:picLocks noChangeAspect="1"/>
          </p:cNvPicPr>
          <p:nvPr/>
        </p:nvPicPr>
        <p:blipFill>
          <a:blip r:embed="rId4"/>
          <a:stretch>
            <a:fillRect/>
          </a:stretch>
        </p:blipFill>
        <p:spPr>
          <a:xfrm>
            <a:off x="1699320" y="134302"/>
            <a:ext cx="1304925" cy="1343025"/>
          </a:xfrm>
          <a:prstGeom prst="rect">
            <a:avLst/>
          </a:prstGeom>
        </p:spPr>
      </p:pic>
      <p:pic>
        <p:nvPicPr>
          <p:cNvPr id="9" name="Picture 8">
            <a:extLst>
              <a:ext uri="{FF2B5EF4-FFF2-40B4-BE49-F238E27FC236}">
                <a16:creationId xmlns:a16="http://schemas.microsoft.com/office/drawing/2014/main" id="{A73C0A51-B5AF-11C1-2FD8-B4C35360CDB3}"/>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713606" y="1321675"/>
            <a:ext cx="1352550" cy="1352550"/>
          </a:xfrm>
          <a:prstGeom prst="rect">
            <a:avLst/>
          </a:prstGeom>
        </p:spPr>
      </p:pic>
      <p:pic>
        <p:nvPicPr>
          <p:cNvPr id="10" name="Picture 9">
            <a:extLst>
              <a:ext uri="{FF2B5EF4-FFF2-40B4-BE49-F238E27FC236}">
                <a16:creationId xmlns:a16="http://schemas.microsoft.com/office/drawing/2014/main" id="{C757D54F-4610-5F13-7B28-E1C3AF031522}"/>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751706" y="2518574"/>
            <a:ext cx="1276350" cy="1371600"/>
          </a:xfrm>
          <a:prstGeom prst="rect">
            <a:avLst/>
          </a:prstGeom>
        </p:spPr>
      </p:pic>
      <p:pic>
        <p:nvPicPr>
          <p:cNvPr id="11" name="Picture 10">
            <a:extLst>
              <a:ext uri="{FF2B5EF4-FFF2-40B4-BE49-F238E27FC236}">
                <a16:creationId xmlns:a16="http://schemas.microsoft.com/office/drawing/2014/main" id="{768DCE22-1C8E-1DA8-1EF5-6C4338CEC0C8}"/>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1732656" y="3734524"/>
            <a:ext cx="1314450" cy="1343025"/>
          </a:xfrm>
          <a:prstGeom prst="rect">
            <a:avLst/>
          </a:prstGeom>
        </p:spPr>
      </p:pic>
      <p:pic>
        <p:nvPicPr>
          <p:cNvPr id="12" name="Picture 11">
            <a:extLst>
              <a:ext uri="{FF2B5EF4-FFF2-40B4-BE49-F238E27FC236}">
                <a16:creationId xmlns:a16="http://schemas.microsoft.com/office/drawing/2014/main" id="{692AA19A-7385-B4B0-969D-FF4831173604}"/>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1775520" y="4921896"/>
            <a:ext cx="1228725" cy="1352550"/>
          </a:xfrm>
          <a:prstGeom prst="rect">
            <a:avLst/>
          </a:prstGeom>
        </p:spPr>
      </p:pic>
      <p:sp>
        <p:nvSpPr>
          <p:cNvPr id="19" name="TextBox 18">
            <a:extLst>
              <a:ext uri="{FF2B5EF4-FFF2-40B4-BE49-F238E27FC236}">
                <a16:creationId xmlns:a16="http://schemas.microsoft.com/office/drawing/2014/main" id="{6C9058D2-0B1A-6B8C-3B04-292DA0B2BE68}"/>
              </a:ext>
            </a:extLst>
          </p:cNvPr>
          <p:cNvSpPr txBox="1"/>
          <p:nvPr/>
        </p:nvSpPr>
        <p:spPr>
          <a:xfrm>
            <a:off x="3432574" y="562666"/>
            <a:ext cx="8036848" cy="523220"/>
          </a:xfrm>
          <a:prstGeom prst="rect">
            <a:avLst/>
          </a:prstGeom>
          <a:noFill/>
        </p:spPr>
        <p:txBody>
          <a:bodyPr wrap="square">
            <a:spAutoFit/>
          </a:bodyPr>
          <a:lstStyle/>
          <a:p>
            <a:r>
              <a:rPr lang="en-CA" sz="2800" b="1" dirty="0">
                <a:solidFill>
                  <a:srgbClr val="000000"/>
                </a:solidFill>
                <a:latin typeface="Calibri" panose="020F0502020204030204" pitchFamily="34" charset="0"/>
                <a:cs typeface="Calibri" panose="020F0502020204030204" pitchFamily="34" charset="0"/>
              </a:rPr>
              <a:t>Status </a:t>
            </a:r>
            <a:r>
              <a:rPr lang="en-CA" sz="2800" dirty="0">
                <a:solidFill>
                  <a:srgbClr val="000000"/>
                </a:solidFill>
                <a:latin typeface="Calibri" panose="020F0502020204030204" pitchFamily="34" charset="0"/>
                <a:cs typeface="Calibri" panose="020F0502020204030204" pitchFamily="34" charset="0"/>
              </a:rPr>
              <a:t>- This is the individual's place within a group.</a:t>
            </a:r>
          </a:p>
        </p:txBody>
      </p:sp>
      <p:sp>
        <p:nvSpPr>
          <p:cNvPr id="23" name="TextBox 22">
            <a:extLst>
              <a:ext uri="{FF2B5EF4-FFF2-40B4-BE49-F238E27FC236}">
                <a16:creationId xmlns:a16="http://schemas.microsoft.com/office/drawing/2014/main" id="{11ADB503-C614-1425-5AB5-0BD6C529B647}"/>
              </a:ext>
            </a:extLst>
          </p:cNvPr>
          <p:cNvSpPr txBox="1"/>
          <p:nvPr/>
        </p:nvSpPr>
        <p:spPr>
          <a:xfrm>
            <a:off x="3432574" y="1812718"/>
            <a:ext cx="8036846" cy="523220"/>
          </a:xfrm>
          <a:prstGeom prst="rect">
            <a:avLst/>
          </a:prstGeom>
          <a:noFill/>
        </p:spPr>
        <p:txBody>
          <a:bodyPr wrap="square">
            <a:spAutoFit/>
          </a:bodyPr>
          <a:lstStyle/>
          <a:p>
            <a:r>
              <a:rPr lang="en-CA" sz="2800" b="1" dirty="0">
                <a:solidFill>
                  <a:srgbClr val="000000"/>
                </a:solidFill>
                <a:latin typeface="Calibri" panose="020F0502020204030204" pitchFamily="34" charset="0"/>
                <a:cs typeface="Calibri" panose="020F0502020204030204" pitchFamily="34" charset="0"/>
              </a:rPr>
              <a:t>Certainty</a:t>
            </a:r>
            <a:r>
              <a:rPr lang="en-CA" sz="2800" dirty="0">
                <a:solidFill>
                  <a:srgbClr val="000000"/>
                </a:solidFill>
                <a:latin typeface="Calibri" panose="020F0502020204030204" pitchFamily="34" charset="0"/>
                <a:cs typeface="Calibri" panose="020F0502020204030204" pitchFamily="34" charset="0"/>
              </a:rPr>
              <a:t> - This is their need for security.</a:t>
            </a:r>
            <a:endParaRPr lang="en-US" sz="2800" dirty="0">
              <a:latin typeface="Calibri" panose="020F0502020204030204" pitchFamily="34" charset="0"/>
              <a:cs typeface="Calibri" panose="020F0502020204030204" pitchFamily="34" charset="0"/>
            </a:endParaRPr>
          </a:p>
        </p:txBody>
      </p:sp>
      <p:sp>
        <p:nvSpPr>
          <p:cNvPr id="25" name="TextBox 24">
            <a:extLst>
              <a:ext uri="{FF2B5EF4-FFF2-40B4-BE49-F238E27FC236}">
                <a16:creationId xmlns:a16="http://schemas.microsoft.com/office/drawing/2014/main" id="{858746A9-DF2A-8E63-6068-C3146F448829}"/>
              </a:ext>
            </a:extLst>
          </p:cNvPr>
          <p:cNvSpPr txBox="1"/>
          <p:nvPr/>
        </p:nvSpPr>
        <p:spPr>
          <a:xfrm>
            <a:off x="3432575" y="2890369"/>
            <a:ext cx="8036848" cy="954107"/>
          </a:xfrm>
          <a:prstGeom prst="rect">
            <a:avLst/>
          </a:prstGeom>
          <a:noFill/>
        </p:spPr>
        <p:txBody>
          <a:bodyPr wrap="square">
            <a:spAutoFit/>
          </a:bodyPr>
          <a:lstStyle/>
          <a:p>
            <a:r>
              <a:rPr lang="en-CA" sz="2800" b="1" dirty="0">
                <a:solidFill>
                  <a:srgbClr val="000000"/>
                </a:solidFill>
                <a:latin typeface="Calibri" panose="020F0502020204030204" pitchFamily="34" charset="0"/>
                <a:cs typeface="Calibri" panose="020F0502020204030204" pitchFamily="34" charset="0"/>
              </a:rPr>
              <a:t>Autonomy</a:t>
            </a:r>
            <a:r>
              <a:rPr lang="en-CA" sz="2800" dirty="0">
                <a:solidFill>
                  <a:srgbClr val="000000"/>
                </a:solidFill>
                <a:latin typeface="Calibri" panose="020F0502020204030204" pitchFamily="34" charset="0"/>
                <a:cs typeface="Calibri" panose="020F0502020204030204" pitchFamily="34" charset="0"/>
              </a:rPr>
              <a:t> - This is the feeling of being able to make their own choices.</a:t>
            </a:r>
            <a:endParaRPr lang="en-US" sz="2800" dirty="0">
              <a:latin typeface="Calibri" panose="020F0502020204030204" pitchFamily="34" charset="0"/>
              <a:cs typeface="Calibri" panose="020F0502020204030204" pitchFamily="34" charset="0"/>
            </a:endParaRPr>
          </a:p>
        </p:txBody>
      </p:sp>
      <p:sp>
        <p:nvSpPr>
          <p:cNvPr id="27" name="TextBox 26">
            <a:extLst>
              <a:ext uri="{FF2B5EF4-FFF2-40B4-BE49-F238E27FC236}">
                <a16:creationId xmlns:a16="http://schemas.microsoft.com/office/drawing/2014/main" id="{4940ECE4-A974-B715-77C7-C39E90A64C4F}"/>
              </a:ext>
            </a:extLst>
          </p:cNvPr>
          <p:cNvSpPr txBox="1"/>
          <p:nvPr/>
        </p:nvSpPr>
        <p:spPr>
          <a:xfrm>
            <a:off x="3432573" y="4221088"/>
            <a:ext cx="8036846" cy="523220"/>
          </a:xfrm>
          <a:prstGeom prst="rect">
            <a:avLst/>
          </a:prstGeom>
          <a:noFill/>
        </p:spPr>
        <p:txBody>
          <a:bodyPr wrap="square">
            <a:spAutoFit/>
          </a:bodyPr>
          <a:lstStyle/>
          <a:p>
            <a:r>
              <a:rPr lang="en-CA" sz="2800" b="1" dirty="0">
                <a:solidFill>
                  <a:srgbClr val="000000"/>
                </a:solidFill>
                <a:latin typeface="Calibri" panose="020F0502020204030204" pitchFamily="34" charset="0"/>
                <a:cs typeface="Calibri" panose="020F0502020204030204" pitchFamily="34" charset="0"/>
              </a:rPr>
              <a:t>Relatedness</a:t>
            </a:r>
            <a:r>
              <a:rPr lang="en-CA" sz="2800" dirty="0">
                <a:solidFill>
                  <a:srgbClr val="000000"/>
                </a:solidFill>
                <a:latin typeface="Calibri" panose="020F0502020204030204" pitchFamily="34" charset="0"/>
                <a:cs typeface="Calibri" panose="020F0502020204030204" pitchFamily="34" charset="0"/>
              </a:rPr>
              <a:t> - It's the need to belong.</a:t>
            </a:r>
            <a:endParaRPr lang="en-US" sz="2800" dirty="0">
              <a:latin typeface="Calibri" panose="020F0502020204030204" pitchFamily="34" charset="0"/>
              <a:cs typeface="Calibri" panose="020F0502020204030204" pitchFamily="34" charset="0"/>
            </a:endParaRPr>
          </a:p>
        </p:txBody>
      </p:sp>
      <p:sp>
        <p:nvSpPr>
          <p:cNvPr id="29" name="TextBox 28">
            <a:extLst>
              <a:ext uri="{FF2B5EF4-FFF2-40B4-BE49-F238E27FC236}">
                <a16:creationId xmlns:a16="http://schemas.microsoft.com/office/drawing/2014/main" id="{222D7BAA-FCE3-9E6F-EA4A-FC4AA9DCEB37}"/>
              </a:ext>
            </a:extLst>
          </p:cNvPr>
          <p:cNvSpPr txBox="1"/>
          <p:nvPr/>
        </p:nvSpPr>
        <p:spPr>
          <a:xfrm>
            <a:off x="3432575" y="5393667"/>
            <a:ext cx="8036846" cy="523220"/>
          </a:xfrm>
          <a:prstGeom prst="rect">
            <a:avLst/>
          </a:prstGeom>
          <a:noFill/>
        </p:spPr>
        <p:txBody>
          <a:bodyPr wrap="square">
            <a:spAutoFit/>
          </a:bodyPr>
          <a:lstStyle/>
          <a:p>
            <a:r>
              <a:rPr lang="en-CA" sz="2800" b="1" dirty="0">
                <a:solidFill>
                  <a:srgbClr val="000000"/>
                </a:solidFill>
                <a:latin typeface="Calibri" panose="020F0502020204030204" pitchFamily="34" charset="0"/>
                <a:cs typeface="Calibri" panose="020F0502020204030204" pitchFamily="34" charset="0"/>
              </a:rPr>
              <a:t>Fairness </a:t>
            </a:r>
            <a:r>
              <a:rPr lang="en-CA" sz="2800" dirty="0">
                <a:solidFill>
                  <a:srgbClr val="000000"/>
                </a:solidFill>
                <a:latin typeface="Calibri" panose="020F0502020204030204" pitchFamily="34" charset="0"/>
                <a:cs typeface="Calibri" panose="020F0502020204030204" pitchFamily="34" charset="0"/>
              </a:rPr>
              <a:t>- It is the need to have a system that is fair.</a:t>
            </a:r>
            <a:endParaRPr lang="en-US" sz="2800"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C71B638F-C572-5D22-9A94-053A4946B775}"/>
              </a:ext>
              <a:ext uri="{C183D7F6-B498-43B3-948B-1728B52AA6E4}">
                <adec:decorative xmlns:adec="http://schemas.microsoft.com/office/drawing/2017/decorative" val="1"/>
              </a:ext>
            </a:extLst>
          </p:cNvPr>
          <p:cNvPicPr>
            <a:picLocks noChangeAspect="1"/>
          </p:cNvPicPr>
          <p:nvPr/>
        </p:nvPicPr>
        <p:blipFill>
          <a:blip r:embed="rId9">
            <a:duotone>
              <a:schemeClr val="accent3">
                <a:shade val="45000"/>
                <a:satMod val="135000"/>
              </a:schemeClr>
              <a:prstClr val="white"/>
            </a:duotone>
          </a:blip>
          <a:stretch>
            <a:fillRect/>
          </a:stretch>
        </p:blipFill>
        <p:spPr>
          <a:xfrm>
            <a:off x="351198" y="2030725"/>
            <a:ext cx="516804" cy="1608138"/>
          </a:xfrm>
          <a:prstGeom prst="rect">
            <a:avLst/>
          </a:prstGeom>
        </p:spPr>
      </p:pic>
    </p:spTree>
    <p:extLst>
      <p:ext uri="{BB962C8B-B14F-4D97-AF65-F5344CB8AC3E}">
        <p14:creationId xmlns:p14="http://schemas.microsoft.com/office/powerpoint/2010/main" val="370703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fade">
                                      <p:cBhvr>
                                        <p:cTn id="34" dur="500"/>
                                        <p:tgtEl>
                                          <p:spTgt spid="2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3" grpId="0"/>
      <p:bldP spid="25" grpId="0"/>
      <p:bldP spid="27" grpId="0"/>
      <p:bldP spid="2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ARF model, suggesting reframing from Me to MWe"/>
          <p:cNvPicPr>
            <a:picLocks noChangeAspect="1"/>
          </p:cNvPicPr>
          <p:nvPr/>
        </p:nvPicPr>
        <p:blipFill rotWithShape="1">
          <a:blip r:embed="rId3"/>
          <a:srcRect b="14776"/>
          <a:stretch/>
        </p:blipFill>
        <p:spPr>
          <a:xfrm>
            <a:off x="983432" y="334948"/>
            <a:ext cx="10081119" cy="5913801"/>
          </a:xfrm>
          <a:prstGeom prst="rect">
            <a:avLst/>
          </a:prstGeom>
        </p:spPr>
      </p:pic>
      <p:pic>
        <p:nvPicPr>
          <p:cNvPr id="5" name="Picture 4">
            <a:extLs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0056" y="6172845"/>
            <a:ext cx="787808" cy="66766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160532" y="6411834"/>
            <a:ext cx="4572000" cy="276999"/>
          </a:xfrm>
          <a:prstGeom prst="rect">
            <a:avLst/>
          </a:prstGeom>
        </p:spPr>
        <p:txBody>
          <a:bodyPr>
            <a:spAutoFit/>
          </a:bodyPr>
          <a:lstStyle/>
          <a:p>
            <a:pPr defTabSz="914400">
              <a:defRPr/>
            </a:pPr>
            <a:r>
              <a:rPr lang="en-CA" sz="1200" dirty="0">
                <a:hlinkClick r:id="rId5"/>
              </a:rPr>
              <a:t>https://www.youtube.com/watch?v=hNAcCc1oWR4</a:t>
            </a:r>
            <a:r>
              <a:rPr lang="en-CA" sz="1200" dirty="0"/>
              <a:t> </a:t>
            </a:r>
          </a:p>
        </p:txBody>
      </p:sp>
      <p:sp>
        <p:nvSpPr>
          <p:cNvPr id="3" name="Title 2">
            <a:extLst>
              <a:ext uri="{FF2B5EF4-FFF2-40B4-BE49-F238E27FC236}">
                <a16:creationId xmlns:a16="http://schemas.microsoft.com/office/drawing/2014/main" id="{C8044E64-AA53-C1BF-0898-7A465BC65CE3}"/>
              </a:ext>
            </a:extLst>
          </p:cNvPr>
          <p:cNvSpPr>
            <a:spLocks noGrp="1"/>
          </p:cNvSpPr>
          <p:nvPr>
            <p:ph type="title"/>
          </p:nvPr>
        </p:nvSpPr>
        <p:spPr>
          <a:xfrm>
            <a:off x="1981200" y="-1143000"/>
            <a:ext cx="8229600" cy="1143000"/>
          </a:xfrm>
        </p:spPr>
        <p:txBody>
          <a:bodyPr vert="horz" lIns="91440" tIns="45720" rIns="91440" bIns="45720" rtlCol="0" anchor="b">
            <a:normAutofit/>
          </a:bodyPr>
          <a:lstStyle/>
          <a:p>
            <a:r>
              <a:rPr lang="fr-CA" dirty="0"/>
              <a:t>SCARF Model v2</a:t>
            </a:r>
            <a:endParaRPr lang="en-US" dirty="0"/>
          </a:p>
        </p:txBody>
      </p:sp>
      <p:pic>
        <p:nvPicPr>
          <p:cNvPr id="4" name="Picture 3">
            <a:extLst>
              <a:ext uri="{FF2B5EF4-FFF2-40B4-BE49-F238E27FC236}">
                <a16:creationId xmlns:a16="http://schemas.microsoft.com/office/drawing/2014/main" id="{C677D236-6D7F-6241-1607-B78DAF2DB807}"/>
              </a:ext>
              <a:ext uri="{C183D7F6-B498-43B3-948B-1728B52AA6E4}">
                <adec:decorative xmlns:adec="http://schemas.microsoft.com/office/drawing/2017/decorative" val="1"/>
              </a:ext>
            </a:extLst>
          </p:cNvPr>
          <p:cNvPicPr>
            <a:picLocks noChangeAspect="1"/>
          </p:cNvPicPr>
          <p:nvPr/>
        </p:nvPicPr>
        <p:blipFill>
          <a:blip r:embed="rId6">
            <a:duotone>
              <a:schemeClr val="accent3">
                <a:shade val="45000"/>
                <a:satMod val="135000"/>
              </a:schemeClr>
              <a:prstClr val="white"/>
            </a:duotone>
          </a:blip>
          <a:stretch>
            <a:fillRect/>
          </a:stretch>
        </p:blipFill>
        <p:spPr>
          <a:xfrm>
            <a:off x="351198" y="2030725"/>
            <a:ext cx="516804" cy="1608138"/>
          </a:xfrm>
          <a:prstGeom prst="rect">
            <a:avLst/>
          </a:prstGeom>
        </p:spPr>
      </p:pic>
    </p:spTree>
    <p:extLst>
      <p:ext uri="{BB962C8B-B14F-4D97-AF65-F5344CB8AC3E}">
        <p14:creationId xmlns:p14="http://schemas.microsoft.com/office/powerpoint/2010/main" val="34092119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9CF6C-4D26-AF7D-E9D9-35E485C1315C}"/>
              </a:ext>
            </a:extLst>
          </p:cNvPr>
          <p:cNvSpPr>
            <a:spLocks noGrp="1"/>
          </p:cNvSpPr>
          <p:nvPr>
            <p:ph type="title"/>
          </p:nvPr>
        </p:nvSpPr>
        <p:spPr/>
        <p:txBody>
          <a:bodyPr>
            <a:normAutofit/>
          </a:bodyPr>
          <a:lstStyle/>
          <a:p>
            <a:r>
              <a:rPr lang="en-CA" dirty="0">
                <a:hlinkClick r:id="rId3"/>
              </a:rPr>
              <a:t>The SCARF Model for Trust and Connection</a:t>
            </a:r>
            <a:endParaRPr lang="en-US" dirty="0"/>
          </a:p>
        </p:txBody>
      </p:sp>
      <p:pic>
        <p:nvPicPr>
          <p:cNvPr id="6" name="Content Placeholder 5">
            <a:extLst>
              <a:ext uri="{FF2B5EF4-FFF2-40B4-BE49-F238E27FC236}">
                <a16:creationId xmlns:a16="http://schemas.microsoft.com/office/drawing/2014/main" id="{A8E488CF-25F8-CCF3-9700-3EA8A51A8BB5}"/>
              </a:ext>
            </a:extLst>
          </p:cNvPr>
          <p:cNvPicPr>
            <a:picLocks noGrp="1" noChangeAspect="1"/>
          </p:cNvPicPr>
          <p:nvPr>
            <p:ph idx="1"/>
          </p:nvPr>
        </p:nvPicPr>
        <p:blipFill>
          <a:blip r:embed="rId4"/>
          <a:stretch>
            <a:fillRect/>
          </a:stretch>
        </p:blipFill>
        <p:spPr>
          <a:xfrm>
            <a:off x="2431405" y="1600200"/>
            <a:ext cx="7329189" cy="4525963"/>
          </a:xfrm>
        </p:spPr>
      </p:pic>
      <p:sp>
        <p:nvSpPr>
          <p:cNvPr id="4" name="Slide Number Placeholder 3">
            <a:extLst>
              <a:ext uri="{FF2B5EF4-FFF2-40B4-BE49-F238E27FC236}">
                <a16:creationId xmlns:a16="http://schemas.microsoft.com/office/drawing/2014/main" id="{4C6F1635-E86B-0BC7-5342-9EE63C1FEC2F}"/>
              </a:ext>
            </a:extLst>
          </p:cNvPr>
          <p:cNvSpPr>
            <a:spLocks noGrp="1"/>
          </p:cNvSpPr>
          <p:nvPr>
            <p:ph type="sldNum" sz="quarter" idx="12"/>
          </p:nvPr>
        </p:nvSpPr>
        <p:spPr/>
        <p:txBody>
          <a:bodyPr/>
          <a:lstStyle/>
          <a:p>
            <a:fld id="{50E449A1-3E28-4EED-877C-2235D0A8D14E}" type="slidenum">
              <a:rPr lang="en-CA" smtClean="0"/>
              <a:pPr/>
              <a:t>15</a:t>
            </a:fld>
            <a:endParaRPr lang="en-CA" dirty="0"/>
          </a:p>
        </p:txBody>
      </p:sp>
      <p:pic>
        <p:nvPicPr>
          <p:cNvPr id="3" name="Picture 2">
            <a:extLst>
              <a:ext uri="{FF2B5EF4-FFF2-40B4-BE49-F238E27FC236}">
                <a16:creationId xmlns:a16="http://schemas.microsoft.com/office/drawing/2014/main" id="{F7864043-D2EA-03B2-6E20-A16B593F026A}"/>
              </a:ext>
              <a:ext uri="{C183D7F6-B498-43B3-948B-1728B52AA6E4}">
                <adec:decorative xmlns:adec="http://schemas.microsoft.com/office/drawing/2017/decorative" val="1"/>
              </a:ext>
            </a:extLst>
          </p:cNvPr>
          <p:cNvPicPr>
            <a:picLocks noChangeAspect="1"/>
          </p:cNvPicPr>
          <p:nvPr/>
        </p:nvPicPr>
        <p:blipFill>
          <a:blip r:embed="rId5">
            <a:duotone>
              <a:schemeClr val="accent3">
                <a:shade val="45000"/>
                <a:satMod val="135000"/>
              </a:schemeClr>
              <a:prstClr val="white"/>
            </a:duotone>
          </a:blip>
          <a:stretch>
            <a:fillRect/>
          </a:stretch>
        </p:blipFill>
        <p:spPr>
          <a:xfrm>
            <a:off x="351198" y="2030725"/>
            <a:ext cx="516804" cy="1608138"/>
          </a:xfrm>
          <a:prstGeom prst="rect">
            <a:avLst/>
          </a:prstGeom>
        </p:spPr>
      </p:pic>
    </p:spTree>
    <p:extLst>
      <p:ext uri="{BB962C8B-B14F-4D97-AF65-F5344CB8AC3E}">
        <p14:creationId xmlns:p14="http://schemas.microsoft.com/office/powerpoint/2010/main" val="40752064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602960" cy="1143000"/>
          </a:xfrm>
        </p:spPr>
        <p:txBody>
          <a:bodyPr>
            <a:normAutofit/>
          </a:bodyPr>
          <a:lstStyle/>
          <a:p>
            <a:r>
              <a:rPr lang="en-CA" dirty="0"/>
              <a:t>Technique – SBN-RR</a:t>
            </a:r>
            <a:endParaRPr lang="en-US" sz="3600" dirty="0"/>
          </a:p>
        </p:txBody>
      </p:sp>
      <p:sp>
        <p:nvSpPr>
          <p:cNvPr id="3" name="Content Placeholder 2"/>
          <p:cNvSpPr>
            <a:spLocks noGrp="1"/>
          </p:cNvSpPr>
          <p:nvPr>
            <p:ph idx="1"/>
          </p:nvPr>
        </p:nvSpPr>
        <p:spPr/>
        <p:txBody>
          <a:bodyPr>
            <a:normAutofit fontScale="77500" lnSpcReduction="20000"/>
          </a:bodyPr>
          <a:lstStyle/>
          <a:p>
            <a:pPr>
              <a:lnSpc>
                <a:spcPct val="150000"/>
              </a:lnSpc>
            </a:pPr>
            <a:r>
              <a:rPr lang="en-CA" b="1" dirty="0"/>
              <a:t>Stop</a:t>
            </a:r>
            <a:r>
              <a:rPr lang="en-CA" dirty="0"/>
              <a:t> – whenever you feel a trigger coming</a:t>
            </a:r>
          </a:p>
          <a:p>
            <a:pPr>
              <a:lnSpc>
                <a:spcPct val="150000"/>
              </a:lnSpc>
            </a:pPr>
            <a:r>
              <a:rPr lang="en-CA" b="1" dirty="0"/>
              <a:t>Breathe</a:t>
            </a:r>
            <a:r>
              <a:rPr lang="en-CA" dirty="0"/>
              <a:t> – focus your mind on your breath</a:t>
            </a:r>
          </a:p>
          <a:p>
            <a:pPr>
              <a:lnSpc>
                <a:spcPct val="150000"/>
              </a:lnSpc>
            </a:pPr>
            <a:r>
              <a:rPr lang="en-CA" b="1" dirty="0"/>
              <a:t>Notice</a:t>
            </a:r>
            <a:r>
              <a:rPr lang="en-CA" dirty="0"/>
              <a:t> – experience how you feel, notice your emotions</a:t>
            </a:r>
          </a:p>
          <a:p>
            <a:pPr>
              <a:lnSpc>
                <a:spcPct val="150000"/>
              </a:lnSpc>
            </a:pPr>
            <a:r>
              <a:rPr lang="en-CA" b="1" dirty="0"/>
              <a:t>Reflect</a:t>
            </a:r>
            <a:r>
              <a:rPr lang="en-CA" dirty="0"/>
              <a:t> – where is that coming from? Is there any judgment?</a:t>
            </a:r>
          </a:p>
          <a:p>
            <a:pPr>
              <a:lnSpc>
                <a:spcPct val="150000"/>
              </a:lnSpc>
            </a:pPr>
            <a:r>
              <a:rPr lang="en-CA" b="1" dirty="0"/>
              <a:t>Respond</a:t>
            </a:r>
            <a:r>
              <a:rPr lang="en-CA" dirty="0"/>
              <a:t> – take the opportunity to respond with a positive and compassionate outcome in mind.</a:t>
            </a:r>
          </a:p>
          <a:p>
            <a:pPr>
              <a:lnSpc>
                <a:spcPct val="150000"/>
              </a:lnSpc>
            </a:pPr>
            <a:endParaRPr lang="en-CA" dirty="0"/>
          </a:p>
          <a:p>
            <a:pPr>
              <a:lnSpc>
                <a:spcPct val="150000"/>
              </a:lnSpc>
              <a:buNone/>
            </a:pPr>
            <a:r>
              <a:rPr lang="en-CA" dirty="0"/>
              <a:t>	This is a technique that could be used in  your everyday work.</a:t>
            </a:r>
          </a:p>
        </p:txBody>
      </p:sp>
      <p:sp>
        <p:nvSpPr>
          <p:cNvPr id="4" name="Rectangle 3"/>
          <p:cNvSpPr/>
          <p:nvPr/>
        </p:nvSpPr>
        <p:spPr>
          <a:xfrm>
            <a:off x="3431704" y="6308502"/>
            <a:ext cx="6276528" cy="276999"/>
          </a:xfrm>
          <a:prstGeom prst="rect">
            <a:avLst/>
          </a:prstGeom>
        </p:spPr>
        <p:txBody>
          <a:bodyPr wrap="square">
            <a:spAutoFit/>
          </a:bodyPr>
          <a:lstStyle/>
          <a:p>
            <a:r>
              <a:rPr lang="en-US" sz="1200" dirty="0">
                <a:hlinkClick r:id="rId3"/>
              </a:rPr>
              <a:t>https://siyli.org/take-the-railroad-to-avoid-triggers/</a:t>
            </a:r>
            <a:r>
              <a:rPr lang="en-US" sz="1200" dirty="0"/>
              <a:t> </a:t>
            </a:r>
          </a:p>
        </p:txBody>
      </p:sp>
      <p:grpSp>
        <p:nvGrpSpPr>
          <p:cNvPr id="6" name="Group 5">
            <a:extLst>
              <a:ext uri="{FF2B5EF4-FFF2-40B4-BE49-F238E27FC236}">
                <a16:creationId xmlns:a16="http://schemas.microsoft.com/office/drawing/2014/main" id="{E2931D28-8A34-85A8-148B-E3137CB0FE50}"/>
              </a:ext>
              <a:ext uri="{C183D7F6-B498-43B3-948B-1728B52AA6E4}">
                <adec:decorative xmlns:adec="http://schemas.microsoft.com/office/drawing/2017/decorative" val="1"/>
              </a:ext>
            </a:extLst>
          </p:cNvPr>
          <p:cNvGrpSpPr/>
          <p:nvPr/>
        </p:nvGrpSpPr>
        <p:grpSpPr>
          <a:xfrm>
            <a:off x="7680177" y="158588"/>
            <a:ext cx="2668859" cy="2518101"/>
            <a:chOff x="6660233" y="980728"/>
            <a:chExt cx="1296144" cy="1224135"/>
          </a:xfrm>
        </p:grpSpPr>
        <p:pic>
          <p:nvPicPr>
            <p:cNvPr id="1026" name="Picture 2" descr="Blank stop sign | Free SVG">
              <a:extLst>
                <a:ext uri="{FF2B5EF4-FFF2-40B4-BE49-F238E27FC236}">
                  <a16:creationId xmlns:a16="http://schemas.microsoft.com/office/drawing/2014/main" id="{BC99380E-ECD3-9C3B-3F31-CC009638D4A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343" t="5242" r="20178" b="37640"/>
            <a:stretch/>
          </p:blipFill>
          <p:spPr bwMode="auto">
            <a:xfrm>
              <a:off x="6660233" y="980728"/>
              <a:ext cx="1296144" cy="122413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662DF17-BD3F-FD40-8E98-2170E34A45D6}"/>
                </a:ext>
              </a:extLst>
            </p:cNvPr>
            <p:cNvSpPr txBox="1"/>
            <p:nvPr/>
          </p:nvSpPr>
          <p:spPr>
            <a:xfrm>
              <a:off x="6671282" y="1397124"/>
              <a:ext cx="1247908" cy="448862"/>
            </a:xfrm>
            <a:prstGeom prst="rect">
              <a:avLst/>
            </a:prstGeom>
            <a:noFill/>
          </p:spPr>
          <p:txBody>
            <a:bodyPr wrap="square">
              <a:spAutoFit/>
            </a:bodyPr>
            <a:lstStyle/>
            <a:p>
              <a:pPr algn="ctr"/>
              <a:r>
                <a:rPr lang="en-CA" sz="5400" dirty="0">
                  <a:solidFill>
                    <a:schemeClr val="bg1"/>
                  </a:solidFill>
                </a:rPr>
                <a:t>SBN-RR</a:t>
              </a:r>
              <a:endParaRPr lang="en-US" sz="5400" dirty="0">
                <a:solidFill>
                  <a:schemeClr val="bg1"/>
                </a:solidFill>
              </a:endParaRPr>
            </a:p>
          </p:txBody>
        </p:sp>
      </p:grpSp>
      <p:grpSp>
        <p:nvGrpSpPr>
          <p:cNvPr id="5" name="Group 4">
            <a:extLst>
              <a:ext uri="{FF2B5EF4-FFF2-40B4-BE49-F238E27FC236}">
                <a16:creationId xmlns:a16="http://schemas.microsoft.com/office/drawing/2014/main" id="{327E9ABD-EC93-BBCA-58CF-F7EE7B0AFE8D}"/>
              </a:ext>
              <a:ext uri="{C183D7F6-B498-43B3-948B-1728B52AA6E4}">
                <adec:decorative xmlns:adec="http://schemas.microsoft.com/office/drawing/2017/decorative" val="1"/>
              </a:ext>
            </a:extLst>
          </p:cNvPr>
          <p:cNvGrpSpPr/>
          <p:nvPr/>
        </p:nvGrpSpPr>
        <p:grpSpPr>
          <a:xfrm>
            <a:off x="10322347" y="4941168"/>
            <a:ext cx="1260053" cy="1184996"/>
            <a:chOff x="1691680" y="5343137"/>
            <a:chExt cx="803649" cy="818086"/>
          </a:xfrm>
        </p:grpSpPr>
        <p:pic>
          <p:nvPicPr>
            <p:cNvPr id="7" name="Picture 6">
              <a:extLst>
                <a:ext uri="{FF2B5EF4-FFF2-40B4-BE49-F238E27FC236}">
                  <a16:creationId xmlns:a16="http://schemas.microsoft.com/office/drawing/2014/main" id="{CE45B914-C2CE-5249-39A2-C7AB5428D6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91680" y="5343137"/>
              <a:ext cx="803649" cy="818086"/>
            </a:xfrm>
            <a:prstGeom prst="rect">
              <a:avLst/>
            </a:prstGeom>
          </p:spPr>
        </p:pic>
        <p:sp>
          <p:nvSpPr>
            <p:cNvPr id="8" name="Oval 7">
              <a:extLst>
                <a:ext uri="{FF2B5EF4-FFF2-40B4-BE49-F238E27FC236}">
                  <a16:creationId xmlns:a16="http://schemas.microsoft.com/office/drawing/2014/main" id="{EFDB7573-0BA7-4286-9364-633420729642}"/>
                </a:ext>
              </a:extLst>
            </p:cNvPr>
            <p:cNvSpPr/>
            <p:nvPr/>
          </p:nvSpPr>
          <p:spPr>
            <a:xfrm>
              <a:off x="1773475" y="5471725"/>
              <a:ext cx="637263" cy="569132"/>
            </a:xfrm>
            <a:prstGeom prst="ellipse">
              <a:avLst/>
            </a:prstGeom>
            <a:solidFill>
              <a:srgbClr val="F8F8F8">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Tree>
    <p:extLst>
      <p:ext uri="{BB962C8B-B14F-4D97-AF65-F5344CB8AC3E}">
        <p14:creationId xmlns:p14="http://schemas.microsoft.com/office/powerpoint/2010/main" val="1008658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66396" y="6017591"/>
            <a:ext cx="5956580" cy="430887"/>
          </a:xfrm>
          <a:prstGeom prst="rect">
            <a:avLst/>
          </a:prstGeom>
        </p:spPr>
        <p:txBody>
          <a:bodyPr wrap="square">
            <a:spAutoFit/>
          </a:bodyPr>
          <a:lstStyle/>
          <a:p>
            <a:r>
              <a:rPr lang="en-CA" sz="1100" u="sng" dirty="0">
                <a:solidFill>
                  <a:srgbClr val="0000FF"/>
                </a:solidFill>
                <a:ea typeface="Calibri" panose="020F0502020204030204" pitchFamily="34" charset="0"/>
                <a:hlinkClick r:id="rId3"/>
              </a:rPr>
              <a:t>https://my.happify.com/hd/why-you-should-treat-yourself-like-someone-you-love/</a:t>
            </a:r>
            <a:endParaRPr lang="en-CA" sz="1100" u="sng" dirty="0">
              <a:solidFill>
                <a:srgbClr val="0000FF"/>
              </a:solidFill>
              <a:ea typeface="Calibri" panose="020F0502020204030204" pitchFamily="34" charset="0"/>
            </a:endParaRPr>
          </a:p>
          <a:p>
            <a:r>
              <a:rPr lang="en-US" sz="1100" dirty="0">
                <a:hlinkClick r:id="rId4"/>
              </a:rPr>
              <a:t>https://www.youtube.com/watch?v=xaqdK6JPpcg</a:t>
            </a:r>
            <a:r>
              <a:rPr lang="en-US" sz="1100" dirty="0"/>
              <a:t> </a:t>
            </a:r>
            <a:endParaRPr lang="en-CA" sz="1100" u="sng" dirty="0">
              <a:solidFill>
                <a:srgbClr val="0000FF"/>
              </a:solidFill>
              <a:ea typeface="Calibri" panose="020F0502020204030204" pitchFamily="34" charset="0"/>
            </a:endParaRPr>
          </a:p>
        </p:txBody>
      </p:sp>
      <p:sp>
        <p:nvSpPr>
          <p:cNvPr id="17" name="Title 16"/>
          <p:cNvSpPr>
            <a:spLocks noGrp="1"/>
          </p:cNvSpPr>
          <p:nvPr>
            <p:ph type="title"/>
          </p:nvPr>
        </p:nvSpPr>
        <p:spPr/>
        <p:txBody>
          <a:bodyPr>
            <a:noAutofit/>
          </a:bodyPr>
          <a:lstStyle/>
          <a:p>
            <a:r>
              <a:rPr lang="en-US" sz="3200" dirty="0">
                <a:solidFill>
                  <a:srgbClr val="7030A0"/>
                </a:solidFill>
              </a:rPr>
              <a:t>Treat yourself as if you were worthy </a:t>
            </a:r>
            <a:br>
              <a:rPr lang="en-US" sz="3200" dirty="0">
                <a:solidFill>
                  <a:srgbClr val="7030A0"/>
                </a:solidFill>
              </a:rPr>
            </a:br>
            <a:r>
              <a:rPr lang="en-US" sz="3200" dirty="0">
                <a:solidFill>
                  <a:srgbClr val="7030A0"/>
                </a:solidFill>
              </a:rPr>
              <a:t>of love… because you are</a:t>
            </a:r>
            <a:endParaRPr lang="en-CA" sz="3200" dirty="0">
              <a:solidFill>
                <a:srgbClr val="7030A0"/>
              </a:solidFill>
            </a:endParaRPr>
          </a:p>
        </p:txBody>
      </p:sp>
      <p:pic>
        <p:nvPicPr>
          <p:cNvPr id="1028" name="Picture 4" descr="love yourself | Dwayne &amp;quot;The Rock&amp;quot; Johnson | Know Your Me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5184" y="1988840"/>
            <a:ext cx="3380765" cy="367299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C183D7F6-B498-43B3-948B-1728B52AA6E4}">
                <adec:decorative xmlns:adec="http://schemas.microsoft.com/office/drawing/2017/decorative" val="1"/>
              </a:ext>
            </a:extLst>
          </p:cNvPr>
          <p:cNvPicPr>
            <a:picLocks noChangeAspect="1"/>
          </p:cNvPicPr>
          <p:nvPr/>
        </p:nvPicPr>
        <p:blipFill>
          <a:blip r:embed="rId6">
            <a:clrChange>
              <a:clrFrom>
                <a:srgbClr val="F7F7F7"/>
              </a:clrFrom>
              <a:clrTo>
                <a:srgbClr val="F7F7F7">
                  <a:alpha val="0"/>
                </a:srgbClr>
              </a:clrTo>
            </a:clrChange>
            <a:duotone>
              <a:schemeClr val="accent1">
                <a:shade val="45000"/>
                <a:satMod val="135000"/>
              </a:schemeClr>
              <a:prstClr val="white"/>
            </a:duotone>
          </a:blip>
          <a:stretch>
            <a:fillRect/>
          </a:stretch>
        </p:blipFill>
        <p:spPr>
          <a:xfrm flipH="1">
            <a:off x="5144687" y="1199999"/>
            <a:ext cx="755273" cy="1225403"/>
          </a:xfrm>
          <a:prstGeom prst="rect">
            <a:avLst/>
          </a:prstGeom>
        </p:spPr>
      </p:pic>
      <p:pic>
        <p:nvPicPr>
          <p:cNvPr id="7" name="Picture 6">
            <a:extLst>
              <a:ext uri="{C183D7F6-B498-43B3-948B-1728B52AA6E4}">
                <adec:decorative xmlns:adec="http://schemas.microsoft.com/office/drawing/2017/decorative" val="1"/>
              </a:ext>
            </a:extLst>
          </p:cNvPr>
          <p:cNvPicPr>
            <a:picLocks noChangeAspect="1"/>
          </p:cNvPicPr>
          <p:nvPr/>
        </p:nvPicPr>
        <p:blipFill>
          <a:blip r:embed="rId7">
            <a:clrChange>
              <a:clrFrom>
                <a:srgbClr val="FFFFFF"/>
              </a:clrFrom>
              <a:clrTo>
                <a:srgbClr val="FFFFFF">
                  <a:alpha val="0"/>
                </a:srgbClr>
              </a:clrTo>
            </a:clrChange>
            <a:duotone>
              <a:schemeClr val="accent1">
                <a:shade val="45000"/>
                <a:satMod val="135000"/>
              </a:schemeClr>
              <a:prstClr val="white"/>
            </a:duotone>
          </a:blip>
          <a:stretch>
            <a:fillRect/>
          </a:stretch>
        </p:blipFill>
        <p:spPr>
          <a:xfrm>
            <a:off x="5415366" y="1565350"/>
            <a:ext cx="1071562" cy="1071562"/>
          </a:xfrm>
          <a:prstGeom prst="rect">
            <a:avLst/>
          </a:prstGeom>
        </p:spPr>
      </p:pic>
      <p:pic>
        <p:nvPicPr>
          <p:cNvPr id="8" name="Picture 4">
            <a:extLst>
              <a:ext uri="{C183D7F6-B498-43B3-948B-1728B52AA6E4}">
                <adec:decorative xmlns:adec="http://schemas.microsoft.com/office/drawing/2017/decorative" val="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08204" y="5687480"/>
            <a:ext cx="787808" cy="66766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C183D7F6-B498-43B3-948B-1728B52AA6E4}">
                <adec:decorative xmlns:adec="http://schemas.microsoft.com/office/drawing/2017/decorative" val="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14300" y="5552355"/>
            <a:ext cx="787808" cy="66766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C935C3F6-1794-EAAE-8776-5696C29202C1}"/>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6124777" y="2609779"/>
            <a:ext cx="3643783" cy="2738910"/>
          </a:xfrm>
          <a:prstGeom prst="rect">
            <a:avLst/>
          </a:prstGeom>
        </p:spPr>
      </p:pic>
      <p:pic>
        <p:nvPicPr>
          <p:cNvPr id="11" name="Picture 10">
            <a:extLst>
              <a:ext uri="{FF2B5EF4-FFF2-40B4-BE49-F238E27FC236}">
                <a16:creationId xmlns:a16="http://schemas.microsoft.com/office/drawing/2014/main" id="{AFE94D8F-6D45-3CD9-3BFF-E584B5254AB2}"/>
              </a:ext>
              <a:ext uri="{C183D7F6-B498-43B3-948B-1728B52AA6E4}">
                <adec:decorative xmlns:adec="http://schemas.microsoft.com/office/drawing/2017/decorative" val="1"/>
              </a:ext>
            </a:extLst>
          </p:cNvPr>
          <p:cNvPicPr>
            <a:picLocks noChangeAspect="1"/>
          </p:cNvPicPr>
          <p:nvPr/>
        </p:nvPicPr>
        <p:blipFill>
          <a:blip r:embed="rId10">
            <a:extLst>
              <a:ext uri="{BEBA8EAE-BF5A-486C-A8C5-ECC9F3942E4B}">
                <a14:imgProps xmlns:a14="http://schemas.microsoft.com/office/drawing/2010/main">
                  <a14:imgLayer r:embed="rId11">
                    <a14:imgEffect>
                      <a14:artisticPencilGrayscale/>
                    </a14:imgEffect>
                  </a14:imgLayer>
                </a14:imgProps>
              </a:ext>
            </a:extLst>
          </a:blip>
          <a:stretch>
            <a:fillRect/>
          </a:stretch>
        </p:blipFill>
        <p:spPr>
          <a:xfrm flipH="1">
            <a:off x="8761768" y="193848"/>
            <a:ext cx="1642691" cy="2212267"/>
          </a:xfrm>
          <a:prstGeom prst="rect">
            <a:avLst/>
          </a:prstGeom>
        </p:spPr>
      </p:pic>
    </p:spTree>
    <p:extLst>
      <p:ext uri="{BB962C8B-B14F-4D97-AF65-F5344CB8AC3E}">
        <p14:creationId xmlns:p14="http://schemas.microsoft.com/office/powerpoint/2010/main" val="197861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500"/>
                            </p:stCondLst>
                            <p:childTnLst>
                              <p:par>
                                <p:cTn id="13" presetID="10" presetClass="entr" presetSubtype="0" fill="hold" nodeType="afterEffect">
                                  <p:stCondLst>
                                    <p:cond delay="50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050AC-81F3-93F9-EF04-E56C3B7BC4F8}"/>
              </a:ext>
            </a:extLst>
          </p:cNvPr>
          <p:cNvSpPr>
            <a:spLocks noGrp="1"/>
          </p:cNvSpPr>
          <p:nvPr>
            <p:ph type="title"/>
          </p:nvPr>
        </p:nvSpPr>
        <p:spPr/>
        <p:txBody>
          <a:bodyPr/>
          <a:lstStyle/>
          <a:p>
            <a:r>
              <a:rPr lang="fr-FR" baseline="0" dirty="0"/>
              <a:t>How to </a:t>
            </a:r>
            <a:r>
              <a:rPr lang="fr-FR" baseline="0" dirty="0" err="1"/>
              <a:t>find</a:t>
            </a:r>
            <a:r>
              <a:rPr lang="fr-FR" baseline="0" dirty="0"/>
              <a:t> the </a:t>
            </a:r>
            <a:r>
              <a:rPr lang="fr-FR" baseline="0" dirty="0" err="1"/>
              <a:t>perfect</a:t>
            </a:r>
            <a:r>
              <a:rPr lang="fr-FR" baseline="0" dirty="0"/>
              <a:t> </a:t>
            </a:r>
            <a:r>
              <a:rPr lang="fr-FR" baseline="0" dirty="0" err="1"/>
              <a:t>relationship</a:t>
            </a:r>
            <a:endParaRPr lang="en-US" dirty="0"/>
          </a:p>
        </p:txBody>
      </p:sp>
      <p:sp>
        <p:nvSpPr>
          <p:cNvPr id="4" name="Slide Number Placeholder 3">
            <a:extLst>
              <a:ext uri="{FF2B5EF4-FFF2-40B4-BE49-F238E27FC236}">
                <a16:creationId xmlns:a16="http://schemas.microsoft.com/office/drawing/2014/main" id="{FBC7574B-6E4F-F872-DC06-A4503782F653}"/>
              </a:ext>
            </a:extLst>
          </p:cNvPr>
          <p:cNvSpPr>
            <a:spLocks noGrp="1"/>
          </p:cNvSpPr>
          <p:nvPr>
            <p:ph type="sldNum" sz="quarter" idx="12"/>
          </p:nvPr>
        </p:nvSpPr>
        <p:spPr/>
        <p:txBody>
          <a:bodyPr/>
          <a:lstStyle/>
          <a:p>
            <a:fld id="{50E449A1-3E28-4EED-877C-2235D0A8D14E}" type="slidenum">
              <a:rPr lang="en-CA" smtClean="0"/>
              <a:pPr/>
              <a:t>18</a:t>
            </a:fld>
            <a:endParaRPr lang="en-CA" dirty="0"/>
          </a:p>
        </p:txBody>
      </p:sp>
      <p:pic>
        <p:nvPicPr>
          <p:cNvPr id="16" name="Content Placeholder 15">
            <a:extLst>
              <a:ext uri="{FF2B5EF4-FFF2-40B4-BE49-F238E27FC236}">
                <a16:creationId xmlns:a16="http://schemas.microsoft.com/office/drawing/2014/main" id="{090357F8-6309-36D5-CF11-9B664CC53F4B}"/>
              </a:ext>
            </a:extLst>
          </p:cNvPr>
          <p:cNvPicPr>
            <a:picLocks noGrp="1" noChangeAspect="1"/>
          </p:cNvPicPr>
          <p:nvPr>
            <p:ph idx="1"/>
          </p:nvPr>
        </p:nvPicPr>
        <p:blipFill>
          <a:blip r:embed="rId3"/>
          <a:stretch>
            <a:fillRect/>
          </a:stretch>
        </p:blipFill>
        <p:spPr>
          <a:xfrm>
            <a:off x="1846661" y="1600200"/>
            <a:ext cx="8498678" cy="4525963"/>
          </a:xfrm>
        </p:spPr>
      </p:pic>
    </p:spTree>
    <p:extLst>
      <p:ext uri="{BB962C8B-B14F-4D97-AF65-F5344CB8AC3E}">
        <p14:creationId xmlns:p14="http://schemas.microsoft.com/office/powerpoint/2010/main" val="14437049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97F9F-D2CC-FA6E-00A0-20CD7CE39951}"/>
              </a:ext>
            </a:extLst>
          </p:cNvPr>
          <p:cNvSpPr>
            <a:spLocks noGrp="1"/>
          </p:cNvSpPr>
          <p:nvPr>
            <p:ph type="title"/>
          </p:nvPr>
        </p:nvSpPr>
        <p:spPr/>
        <p:txBody>
          <a:bodyPr>
            <a:normAutofit/>
          </a:bodyPr>
          <a:lstStyle/>
          <a:p>
            <a:r>
              <a:rPr lang="en-CA" dirty="0">
                <a:hlinkClick r:id="rId3"/>
              </a:rPr>
              <a:t>They had us in the first half not </a:t>
            </a:r>
            <a:r>
              <a:rPr lang="en-CA" dirty="0" err="1">
                <a:hlinkClick r:id="rId3"/>
              </a:rPr>
              <a:t>gonna</a:t>
            </a:r>
            <a:r>
              <a:rPr lang="en-CA" dirty="0">
                <a:hlinkClick r:id="rId3"/>
              </a:rPr>
              <a:t> lie</a:t>
            </a:r>
            <a:endParaRPr lang="en-US" dirty="0"/>
          </a:p>
        </p:txBody>
      </p:sp>
      <p:pic>
        <p:nvPicPr>
          <p:cNvPr id="10" name="Content Placeholder 9">
            <a:extLst>
              <a:ext uri="{FF2B5EF4-FFF2-40B4-BE49-F238E27FC236}">
                <a16:creationId xmlns:a16="http://schemas.microsoft.com/office/drawing/2014/main" id="{8EBA2E3B-7D13-809E-1EF5-5629D93A1EC1}"/>
              </a:ext>
            </a:extLst>
          </p:cNvPr>
          <p:cNvPicPr>
            <a:picLocks noGrp="1" noChangeAspect="1"/>
          </p:cNvPicPr>
          <p:nvPr>
            <p:ph idx="1"/>
          </p:nvPr>
        </p:nvPicPr>
        <p:blipFill>
          <a:blip r:embed="rId4"/>
          <a:stretch>
            <a:fillRect/>
          </a:stretch>
        </p:blipFill>
        <p:spPr>
          <a:xfrm>
            <a:off x="2068431" y="1600200"/>
            <a:ext cx="8055137" cy="4525963"/>
          </a:xfrm>
        </p:spPr>
      </p:pic>
      <p:sp>
        <p:nvSpPr>
          <p:cNvPr id="4" name="Slide Number Placeholder 3">
            <a:extLst>
              <a:ext uri="{FF2B5EF4-FFF2-40B4-BE49-F238E27FC236}">
                <a16:creationId xmlns:a16="http://schemas.microsoft.com/office/drawing/2014/main" id="{A6837928-2218-1A1C-FB67-793C60AF9EDD}"/>
              </a:ext>
            </a:extLst>
          </p:cNvPr>
          <p:cNvSpPr>
            <a:spLocks noGrp="1"/>
          </p:cNvSpPr>
          <p:nvPr>
            <p:ph type="sldNum" sz="quarter" idx="12"/>
          </p:nvPr>
        </p:nvSpPr>
        <p:spPr/>
        <p:txBody>
          <a:bodyPr/>
          <a:lstStyle/>
          <a:p>
            <a:fld id="{50E449A1-3E28-4EED-877C-2235D0A8D14E}" type="slidenum">
              <a:rPr lang="en-CA" smtClean="0"/>
              <a:pPr/>
              <a:t>19</a:t>
            </a:fld>
            <a:endParaRPr lang="en-CA" dirty="0"/>
          </a:p>
        </p:txBody>
      </p:sp>
    </p:spTree>
    <p:extLst>
      <p:ext uri="{BB962C8B-B14F-4D97-AF65-F5344CB8AC3E}">
        <p14:creationId xmlns:p14="http://schemas.microsoft.com/office/powerpoint/2010/main" val="13327991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quot;The sould speaks to you in the quite moments in between your thoughts&quot;"/>
          <p:cNvPicPr>
            <a:picLocks noChangeAspect="1"/>
          </p:cNvPicPr>
          <p:nvPr/>
        </p:nvPicPr>
        <p:blipFill rotWithShape="1">
          <a:blip r:embed="rId3"/>
          <a:srcRect b="15000"/>
          <a:stretch/>
        </p:blipFill>
        <p:spPr>
          <a:xfrm>
            <a:off x="3215680" y="116633"/>
            <a:ext cx="5400600" cy="5361059"/>
          </a:xfrm>
          <a:prstGeom prst="rect">
            <a:avLst/>
          </a:prstGeom>
        </p:spPr>
      </p:pic>
      <p:sp>
        <p:nvSpPr>
          <p:cNvPr id="3" name="Title 2">
            <a:extLst>
              <a:ext uri="{FF2B5EF4-FFF2-40B4-BE49-F238E27FC236}">
                <a16:creationId xmlns:a16="http://schemas.microsoft.com/office/drawing/2014/main" id="{E1FD0FA6-5209-8B5E-BDA9-47277DCA0272}"/>
              </a:ext>
            </a:extLst>
          </p:cNvPr>
          <p:cNvSpPr>
            <a:spLocks noGrp="1"/>
          </p:cNvSpPr>
          <p:nvPr>
            <p:ph type="title"/>
          </p:nvPr>
        </p:nvSpPr>
        <p:spPr>
          <a:xfrm>
            <a:off x="1981200" y="-1143000"/>
            <a:ext cx="8229600" cy="1143000"/>
          </a:xfrm>
        </p:spPr>
        <p:txBody>
          <a:bodyPr vert="horz" lIns="91440" tIns="45720" rIns="91440" bIns="45720" rtlCol="0" anchor="b">
            <a:normAutofit/>
          </a:bodyPr>
          <a:lstStyle/>
          <a:p>
            <a:r>
              <a:rPr lang="fr-CA" dirty="0" err="1"/>
              <a:t>Sould</a:t>
            </a:r>
            <a:r>
              <a:rPr lang="fr-CA" dirty="0"/>
              <a:t> </a:t>
            </a:r>
            <a:r>
              <a:rPr lang="fr-CA" dirty="0" err="1"/>
              <a:t>Speaks</a:t>
            </a:r>
            <a:r>
              <a:rPr lang="fr-CA" dirty="0"/>
              <a:t> in </a:t>
            </a:r>
            <a:r>
              <a:rPr lang="fr-CA" dirty="0" err="1"/>
              <a:t>Quite</a:t>
            </a:r>
            <a:r>
              <a:rPr lang="fr-CA" dirty="0"/>
              <a:t> Moments</a:t>
            </a:r>
            <a:endParaRPr lang="en-US" dirty="0"/>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CA" dirty="0" err="1"/>
              <a:t>Reflect</a:t>
            </a:r>
            <a:r>
              <a:rPr lang="fr-CA" dirty="0"/>
              <a:t> about the </a:t>
            </a:r>
            <a:r>
              <a:rPr lang="fr-CA" dirty="0" err="1"/>
              <a:t>models</a:t>
            </a:r>
            <a:r>
              <a:rPr lang="fr-CA" dirty="0"/>
              <a:t> &amp; </a:t>
            </a:r>
            <a:r>
              <a:rPr lang="fr-CA" dirty="0" err="1"/>
              <a:t>exercises</a:t>
            </a:r>
            <a:endParaRPr lang="en-US" dirty="0"/>
          </a:p>
        </p:txBody>
      </p:sp>
      <p:sp>
        <p:nvSpPr>
          <p:cNvPr id="4" name="Slide Number Placeholder 3"/>
          <p:cNvSpPr>
            <a:spLocks noGrp="1"/>
          </p:cNvSpPr>
          <p:nvPr>
            <p:ph type="sldNum" sz="quarter" idx="12"/>
          </p:nvPr>
        </p:nvSpPr>
        <p:spPr/>
        <p:txBody>
          <a:bodyPr/>
          <a:lstStyle/>
          <a:p>
            <a:fld id="{50E449A1-3E28-4EED-877C-2235D0A8D14E}" type="slidenum">
              <a:rPr lang="en-CA" smtClean="0"/>
              <a:pPr/>
              <a:t>20</a:t>
            </a:fld>
            <a:endParaRPr lang="en-CA" dirty="0"/>
          </a:p>
        </p:txBody>
      </p:sp>
      <p:grpSp>
        <p:nvGrpSpPr>
          <p:cNvPr id="5" name="Group 4">
            <a:extLst>
              <a:ext uri="{C183D7F6-B498-43B3-948B-1728B52AA6E4}">
                <adec:decorative xmlns:adec="http://schemas.microsoft.com/office/drawing/2017/decorative" val="1"/>
              </a:ext>
            </a:extLst>
          </p:cNvPr>
          <p:cNvGrpSpPr/>
          <p:nvPr/>
        </p:nvGrpSpPr>
        <p:grpSpPr>
          <a:xfrm>
            <a:off x="7362016" y="2482928"/>
            <a:ext cx="2402918" cy="2618629"/>
            <a:chOff x="1691680" y="5343137"/>
            <a:chExt cx="803649" cy="818086"/>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1680" y="5343137"/>
              <a:ext cx="803649" cy="818086"/>
            </a:xfrm>
            <a:prstGeom prst="rect">
              <a:avLst/>
            </a:prstGeom>
          </p:spPr>
        </p:pic>
        <p:sp>
          <p:nvSpPr>
            <p:cNvPr id="7" name="Oval 6"/>
            <p:cNvSpPr/>
            <p:nvPr/>
          </p:nvSpPr>
          <p:spPr>
            <a:xfrm>
              <a:off x="1773475" y="5471724"/>
              <a:ext cx="637262" cy="569132"/>
            </a:xfrm>
            <a:prstGeom prst="ellipse">
              <a:avLst/>
            </a:prstGeom>
            <a:solidFill>
              <a:srgbClr val="F8F8F8">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C183D7F6-B498-43B3-948B-1728B52AA6E4}">
                <adec:decorative xmlns:adec="http://schemas.microsoft.com/office/drawing/2017/decorative" val="1"/>
              </a:ext>
            </a:extLst>
          </p:cNvPr>
          <p:cNvGrpSpPr/>
          <p:nvPr/>
        </p:nvGrpSpPr>
        <p:grpSpPr>
          <a:xfrm>
            <a:off x="1348719" y="3501447"/>
            <a:ext cx="2081017" cy="1338709"/>
            <a:chOff x="1126261" y="1342299"/>
            <a:chExt cx="2900521" cy="1625441"/>
          </a:xfrm>
        </p:grpSpPr>
        <p:pic>
          <p:nvPicPr>
            <p:cNvPr id="14" name="Picture 13"/>
            <p:cNvPicPr>
              <a:picLocks noChangeAspect="1"/>
            </p:cNvPicPr>
            <p:nvPr/>
          </p:nvPicPr>
          <p:blipFill>
            <a:blip r:embed="rId4">
              <a:duotone>
                <a:schemeClr val="accent1">
                  <a:shade val="45000"/>
                  <a:satMod val="135000"/>
                </a:schemeClr>
                <a:prstClr val="white"/>
              </a:duotone>
            </a:blip>
            <a:stretch>
              <a:fillRect/>
            </a:stretch>
          </p:blipFill>
          <p:spPr>
            <a:xfrm>
              <a:off x="1126261" y="1359602"/>
              <a:ext cx="516804" cy="1608138"/>
            </a:xfrm>
            <a:prstGeom prst="rect">
              <a:avLst/>
            </a:prstGeom>
          </p:spPr>
        </p:pic>
        <p:pic>
          <p:nvPicPr>
            <p:cNvPr id="17" name="Picture 4" descr="http://www.edbatista.com/images/2010/03/SCARF_Model.jpg"/>
            <p:cNvPicPr>
              <a:picLocks noChangeAspect="1" noChangeArrowheads="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665925" y="1342299"/>
              <a:ext cx="2360857" cy="1494213"/>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Rectangle 2"/>
          <p:cNvSpPr/>
          <p:nvPr/>
        </p:nvSpPr>
        <p:spPr>
          <a:xfrm>
            <a:off x="7000277" y="1815464"/>
            <a:ext cx="3118033" cy="461665"/>
          </a:xfrm>
          <a:prstGeom prst="rect">
            <a:avLst/>
          </a:prstGeom>
        </p:spPr>
        <p:txBody>
          <a:bodyPr wrap="none">
            <a:spAutoFit/>
          </a:bodyPr>
          <a:lstStyle/>
          <a:p>
            <a:r>
              <a:rPr lang="fr-CA" sz="2400" dirty="0" err="1"/>
              <a:t>Plenary</a:t>
            </a:r>
            <a:r>
              <a:rPr lang="fr-CA" sz="2400" dirty="0"/>
              <a:t> &amp; Small Groups</a:t>
            </a:r>
            <a:endParaRPr lang="en-CA" sz="2400" dirty="0"/>
          </a:p>
        </p:txBody>
      </p:sp>
      <p:grpSp>
        <p:nvGrpSpPr>
          <p:cNvPr id="10" name="Group 9">
            <a:extLst>
              <a:ext uri="{C183D7F6-B498-43B3-948B-1728B52AA6E4}">
                <adec:decorative xmlns:adec="http://schemas.microsoft.com/office/drawing/2017/decorative" val="1"/>
              </a:ext>
            </a:extLst>
          </p:cNvPr>
          <p:cNvGrpSpPr/>
          <p:nvPr/>
        </p:nvGrpSpPr>
        <p:grpSpPr>
          <a:xfrm>
            <a:off x="2909791" y="5422178"/>
            <a:ext cx="1087674" cy="1074873"/>
            <a:chOff x="1281162" y="4286773"/>
            <a:chExt cx="1342242" cy="1436914"/>
          </a:xfrm>
        </p:grpSpPr>
        <p:pic>
          <p:nvPicPr>
            <p:cNvPr id="24" name="Picture 23"/>
            <p:cNvPicPr>
              <a:picLocks noChangeAspect="1"/>
            </p:cNvPicPr>
            <p:nvPr/>
          </p:nvPicPr>
          <p:blipFill>
            <a:blip r:embed="rId6">
              <a:clrChange>
                <a:clrFrom>
                  <a:srgbClr val="F7F7F7"/>
                </a:clrFrom>
                <a:clrTo>
                  <a:srgbClr val="F7F7F7">
                    <a:alpha val="0"/>
                  </a:srgbClr>
                </a:clrTo>
              </a:clrChange>
              <a:duotone>
                <a:schemeClr val="accent1">
                  <a:shade val="45000"/>
                  <a:satMod val="135000"/>
                </a:schemeClr>
                <a:prstClr val="white"/>
              </a:duotone>
            </a:blip>
            <a:stretch>
              <a:fillRect/>
            </a:stretch>
          </p:blipFill>
          <p:spPr>
            <a:xfrm flipH="1">
              <a:off x="1281162" y="4286773"/>
              <a:ext cx="755273" cy="1225403"/>
            </a:xfrm>
            <a:prstGeom prst="rect">
              <a:avLst/>
            </a:prstGeom>
          </p:spPr>
        </p:pic>
        <p:pic>
          <p:nvPicPr>
            <p:cNvPr id="25" name="Picture 24"/>
            <p:cNvPicPr>
              <a:picLocks noChangeAspect="1"/>
            </p:cNvPicPr>
            <p:nvPr/>
          </p:nvPicPr>
          <p:blipFill>
            <a:blip r:embed="rId7">
              <a:clrChange>
                <a:clrFrom>
                  <a:srgbClr val="FFFFFF"/>
                </a:clrFrom>
                <a:clrTo>
                  <a:srgbClr val="FFFFFF">
                    <a:alpha val="0"/>
                  </a:srgbClr>
                </a:clrTo>
              </a:clrChange>
              <a:duotone>
                <a:schemeClr val="accent1">
                  <a:shade val="45000"/>
                  <a:satMod val="135000"/>
                </a:schemeClr>
                <a:prstClr val="white"/>
              </a:duotone>
            </a:blip>
            <a:stretch>
              <a:fillRect/>
            </a:stretch>
          </p:blipFill>
          <p:spPr>
            <a:xfrm>
              <a:off x="1551842" y="4652125"/>
              <a:ext cx="1071562" cy="1071562"/>
            </a:xfrm>
            <a:prstGeom prst="rect">
              <a:avLst/>
            </a:prstGeom>
          </p:spPr>
        </p:pic>
      </p:grpSp>
      <p:pic>
        <p:nvPicPr>
          <p:cNvPr id="27" name="Picture 26">
            <a:extLst>
              <a:ext uri="{FF2B5EF4-FFF2-40B4-BE49-F238E27FC236}">
                <a16:creationId xmlns:a16="http://schemas.microsoft.com/office/drawing/2014/main" id="{507676EA-B017-1FCB-73E5-D4A685A7AD8A}"/>
              </a:ext>
              <a:ext uri="{C183D7F6-B498-43B3-948B-1728B52AA6E4}">
                <adec:decorative xmlns:adec="http://schemas.microsoft.com/office/drawing/2017/decorative" val="1"/>
              </a:ext>
            </a:extLst>
          </p:cNvPr>
          <p:cNvPicPr>
            <a:picLocks noChangeAspect="1"/>
          </p:cNvPicPr>
          <p:nvPr/>
        </p:nvPicPr>
        <p:blipFill>
          <a:blip r:embed="rId8">
            <a:duotone>
              <a:schemeClr val="accent1">
                <a:shade val="45000"/>
                <a:satMod val="135000"/>
              </a:schemeClr>
              <a:prstClr val="white"/>
            </a:duotone>
            <a:extLst>
              <a:ext uri="{BEBA8EAE-BF5A-486C-A8C5-ECC9F3942E4B}">
                <a14:imgProps xmlns:a14="http://schemas.microsoft.com/office/drawing/2010/main">
                  <a14:imgLayer r:embed="rId9">
                    <a14:imgEffect>
                      <a14:artisticPencilGrayscale/>
                    </a14:imgEffect>
                  </a14:imgLayer>
                </a14:imgProps>
              </a:ext>
            </a:extLst>
          </a:blip>
          <a:stretch>
            <a:fillRect/>
          </a:stretch>
        </p:blipFill>
        <p:spPr>
          <a:xfrm flipH="1">
            <a:off x="3803044" y="4780738"/>
            <a:ext cx="1500868" cy="2021268"/>
          </a:xfrm>
          <a:prstGeom prst="rect">
            <a:avLst/>
          </a:prstGeom>
        </p:spPr>
      </p:pic>
      <p:pic>
        <p:nvPicPr>
          <p:cNvPr id="54" name="Picture 53">
            <a:extLst>
              <a:ext uri="{FF2B5EF4-FFF2-40B4-BE49-F238E27FC236}">
                <a16:creationId xmlns:a16="http://schemas.microsoft.com/office/drawing/2014/main" id="{5DE07890-2CDA-3CFC-FDF9-C1D5FEC9C0F6}"/>
              </a:ext>
              <a:ext uri="{C183D7F6-B498-43B3-948B-1728B52AA6E4}">
                <adec:decorative xmlns:adec="http://schemas.microsoft.com/office/drawing/2017/decorative" val="1"/>
              </a:ext>
            </a:extLst>
          </p:cNvPr>
          <p:cNvPicPr>
            <a:picLocks noChangeAspect="1"/>
          </p:cNvPicPr>
          <p:nvPr/>
        </p:nvPicPr>
        <p:blipFill>
          <a:blip r:embed="rId10">
            <a:duotone>
              <a:schemeClr val="accent1">
                <a:shade val="45000"/>
                <a:satMod val="135000"/>
              </a:schemeClr>
              <a:prstClr val="white"/>
            </a:duotone>
          </a:blip>
          <a:stretch>
            <a:fillRect/>
          </a:stretch>
        </p:blipFill>
        <p:spPr>
          <a:xfrm>
            <a:off x="2297390" y="1490084"/>
            <a:ext cx="3457941" cy="1938917"/>
          </a:xfrm>
          <a:prstGeom prst="rect">
            <a:avLst/>
          </a:prstGeom>
        </p:spPr>
      </p:pic>
      <p:pic>
        <p:nvPicPr>
          <p:cNvPr id="8" name="Picture 7">
            <a:extLst>
              <a:ext uri="{FF2B5EF4-FFF2-40B4-BE49-F238E27FC236}">
                <a16:creationId xmlns:a16="http://schemas.microsoft.com/office/drawing/2014/main" id="{D3849467-2800-7141-8339-E7C218599414}"/>
              </a:ext>
              <a:ext uri="{C183D7F6-B498-43B3-948B-1728B52AA6E4}">
                <adec:decorative xmlns:adec="http://schemas.microsoft.com/office/drawing/2017/decorative" val="1"/>
              </a:ext>
            </a:extLst>
          </p:cNvPr>
          <p:cNvPicPr>
            <a:picLocks noChangeAspect="1"/>
          </p:cNvPicPr>
          <p:nvPr/>
        </p:nvPicPr>
        <p:blipFill>
          <a:blip r:embed="rId11">
            <a:duotone>
              <a:schemeClr val="accent1">
                <a:shade val="45000"/>
                <a:satMod val="135000"/>
              </a:schemeClr>
              <a:prstClr val="white"/>
            </a:duotone>
          </a:blip>
          <a:stretch>
            <a:fillRect/>
          </a:stretch>
        </p:blipFill>
        <p:spPr>
          <a:xfrm>
            <a:off x="695400" y="7533456"/>
            <a:ext cx="1693828" cy="1302770"/>
          </a:xfrm>
          <a:prstGeom prst="rect">
            <a:avLst/>
          </a:prstGeom>
        </p:spPr>
      </p:pic>
      <p:pic>
        <p:nvPicPr>
          <p:cNvPr id="13" name="Picture 2" descr="VUCA Leadership">
            <a:extLst>
              <a:ext uri="{FF2B5EF4-FFF2-40B4-BE49-F238E27FC236}">
                <a16:creationId xmlns:a16="http://schemas.microsoft.com/office/drawing/2014/main" id="{AA299B88-EF4A-F2AB-C5FB-7A4108722668}"/>
              </a:ext>
            </a:extLst>
          </p:cNvPr>
          <p:cNvPicPr>
            <a:picLocks noChangeAspect="1" noChangeArrowheads="1"/>
          </p:cNvPicPr>
          <p:nvPr/>
        </p:nvPicPr>
        <p:blipFill>
          <a:blip r:embed="rId1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865910" y="7545605"/>
            <a:ext cx="1845435" cy="122805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What? So what? Now What? model">
            <a:extLst>
              <a:ext uri="{FF2B5EF4-FFF2-40B4-BE49-F238E27FC236}">
                <a16:creationId xmlns:a16="http://schemas.microsoft.com/office/drawing/2014/main" id="{6D88BDDD-4BE4-3374-5545-FD8B4C954B9A}"/>
              </a:ext>
            </a:extLst>
          </p:cNvPr>
          <p:cNvPicPr>
            <a:picLocks noChangeAspect="1" noChangeArrowheads="1"/>
          </p:cNvPicPr>
          <p:nvPr/>
        </p:nvPicPr>
        <p:blipFill>
          <a:blip r:embed="rId1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2960275" y="7483038"/>
            <a:ext cx="1339790" cy="1353188"/>
          </a:xfrm>
          <a:prstGeom prst="rect">
            <a:avLst/>
          </a:prstGeom>
          <a:solidFill>
            <a:srgbClr val="FFFFFF"/>
          </a:solidFill>
        </p:spPr>
      </p:pic>
      <p:grpSp>
        <p:nvGrpSpPr>
          <p:cNvPr id="22" name="Group 21">
            <a:extLst>
              <a:ext uri="{FF2B5EF4-FFF2-40B4-BE49-F238E27FC236}">
                <a16:creationId xmlns:a16="http://schemas.microsoft.com/office/drawing/2014/main" id="{CAAFF9AD-51D8-CFE1-696A-018FF36E6E95}"/>
              </a:ext>
              <a:ext uri="{C183D7F6-B498-43B3-948B-1728B52AA6E4}">
                <adec:decorative xmlns:adec="http://schemas.microsoft.com/office/drawing/2017/decorative" val="1"/>
              </a:ext>
            </a:extLst>
          </p:cNvPr>
          <p:cNvGrpSpPr/>
          <p:nvPr/>
        </p:nvGrpSpPr>
        <p:grpSpPr>
          <a:xfrm>
            <a:off x="4861249" y="3741519"/>
            <a:ext cx="1122636" cy="1143000"/>
            <a:chOff x="6660235" y="980728"/>
            <a:chExt cx="1296144" cy="1224135"/>
          </a:xfrm>
        </p:grpSpPr>
        <p:pic>
          <p:nvPicPr>
            <p:cNvPr id="23" name="Picture 2" descr="Blank stop sign | Free SVG">
              <a:extLst>
                <a:ext uri="{FF2B5EF4-FFF2-40B4-BE49-F238E27FC236}">
                  <a16:creationId xmlns:a16="http://schemas.microsoft.com/office/drawing/2014/main" id="{26B7DDF3-2E05-FECB-702B-5C5A7D7B8E8D}"/>
                </a:ext>
              </a:extLst>
            </p:cNvPr>
            <p:cNvPicPr>
              <a:picLocks noChangeAspect="1" noChangeArrowheads="1"/>
            </p:cNvPicPr>
            <p:nvPr/>
          </p:nvPicPr>
          <p:blipFill rotWithShape="1">
            <a:blip r:embed="rId14">
              <a:duotone>
                <a:schemeClr val="accent1">
                  <a:shade val="45000"/>
                  <a:satMod val="135000"/>
                </a:schemeClr>
                <a:prstClr val="white"/>
              </a:duotone>
              <a:extLst>
                <a:ext uri="{28A0092B-C50C-407E-A947-70E740481C1C}">
                  <a14:useLocalDpi xmlns:a14="http://schemas.microsoft.com/office/drawing/2010/main" val="0"/>
                </a:ext>
              </a:extLst>
            </a:blip>
            <a:srcRect l="19343" t="5242" r="20178" b="37640"/>
            <a:stretch/>
          </p:blipFill>
          <p:spPr bwMode="auto">
            <a:xfrm>
              <a:off x="6660235" y="980728"/>
              <a:ext cx="1296144" cy="1224135"/>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1D7DD52E-5DA5-5210-BFF7-6A7F4B676B5E}"/>
                </a:ext>
              </a:extLst>
            </p:cNvPr>
            <p:cNvSpPr txBox="1"/>
            <p:nvPr/>
          </p:nvSpPr>
          <p:spPr>
            <a:xfrm>
              <a:off x="6671282" y="1397125"/>
              <a:ext cx="1247908" cy="428512"/>
            </a:xfrm>
            <a:prstGeom prst="rect">
              <a:avLst/>
            </a:prstGeom>
            <a:noFill/>
          </p:spPr>
          <p:txBody>
            <a:bodyPr wrap="square">
              <a:spAutoFit/>
            </a:bodyPr>
            <a:lstStyle/>
            <a:p>
              <a:pPr algn="ctr"/>
              <a:r>
                <a:rPr lang="en-CA" sz="2000" dirty="0">
                  <a:solidFill>
                    <a:schemeClr val="bg1"/>
                  </a:solidFill>
                </a:rPr>
                <a:t>SBN-RR</a:t>
              </a:r>
              <a:endParaRPr lang="en-US" sz="2000" dirty="0">
                <a:solidFill>
                  <a:schemeClr val="bg1"/>
                </a:solidFill>
              </a:endParaRPr>
            </a:p>
          </p:txBody>
        </p:sp>
      </p:grpSp>
    </p:spTree>
    <p:extLst>
      <p:ext uri="{BB962C8B-B14F-4D97-AF65-F5344CB8AC3E}">
        <p14:creationId xmlns:p14="http://schemas.microsoft.com/office/powerpoint/2010/main" val="1233135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Image result for happy homewo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3073" y="3212977"/>
            <a:ext cx="2177988" cy="158711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981200" y="274638"/>
            <a:ext cx="6203032" cy="1143000"/>
          </a:xfrm>
        </p:spPr>
        <p:txBody>
          <a:bodyPr>
            <a:normAutofit fontScale="90000"/>
          </a:bodyPr>
          <a:lstStyle/>
          <a:p>
            <a:r>
              <a:rPr lang="en-CA" sz="3600" dirty="0"/>
              <a:t>Your take away practice for week 5</a:t>
            </a:r>
            <a:endParaRPr lang="en-US" sz="3600" dirty="0"/>
          </a:p>
        </p:txBody>
      </p:sp>
      <p:sp>
        <p:nvSpPr>
          <p:cNvPr id="3" name="Content Placeholder 2"/>
          <p:cNvSpPr>
            <a:spLocks noGrp="1"/>
          </p:cNvSpPr>
          <p:nvPr>
            <p:ph idx="1"/>
          </p:nvPr>
        </p:nvSpPr>
        <p:spPr>
          <a:xfrm>
            <a:off x="1981200" y="1600200"/>
            <a:ext cx="8686800" cy="4493096"/>
          </a:xfrm>
        </p:spPr>
        <p:txBody>
          <a:bodyPr>
            <a:noAutofit/>
          </a:bodyPr>
          <a:lstStyle/>
          <a:p>
            <a:pPr>
              <a:spcBef>
                <a:spcPts val="1200"/>
              </a:spcBef>
            </a:pPr>
            <a:r>
              <a:rPr lang="en-CA" sz="2800" dirty="0"/>
              <a:t>Connecting – Buddy System</a:t>
            </a:r>
            <a:endParaRPr lang="en-CA" sz="2400" dirty="0"/>
          </a:p>
          <a:p>
            <a:pPr>
              <a:spcBef>
                <a:spcPts val="1200"/>
              </a:spcBef>
            </a:pPr>
            <a:r>
              <a:rPr lang="en-CA" sz="2800" dirty="0"/>
              <a:t>Gratitude Journaling – daily</a:t>
            </a:r>
          </a:p>
          <a:p>
            <a:pPr>
              <a:spcBef>
                <a:spcPts val="1200"/>
              </a:spcBef>
            </a:pPr>
            <a:r>
              <a:rPr lang="en-CA" sz="2800" dirty="0"/>
              <a:t>Practice up to 15 mins… chose one - daily</a:t>
            </a:r>
          </a:p>
          <a:p>
            <a:pPr lvl="1">
              <a:spcBef>
                <a:spcPts val="1200"/>
              </a:spcBef>
            </a:pPr>
            <a:r>
              <a:rPr lang="en-CA" sz="2400" dirty="0">
                <a:solidFill>
                  <a:prstClr val="black"/>
                </a:solidFill>
              </a:rPr>
              <a:t>Body scan or Breathing</a:t>
            </a:r>
            <a:endParaRPr lang="en-CA" sz="1400" dirty="0">
              <a:solidFill>
                <a:srgbClr val="FF0000"/>
              </a:solidFill>
            </a:endParaRPr>
          </a:p>
          <a:p>
            <a:pPr lvl="1">
              <a:spcBef>
                <a:spcPts val="1200"/>
              </a:spcBef>
            </a:pPr>
            <a:r>
              <a:rPr lang="en-CA" sz="2400" dirty="0"/>
              <a:t>Self-compassion</a:t>
            </a:r>
            <a:endParaRPr lang="en-CA" sz="1400" dirty="0"/>
          </a:p>
          <a:p>
            <a:pPr>
              <a:spcBef>
                <a:spcPts val="1200"/>
              </a:spcBef>
            </a:pPr>
            <a:r>
              <a:rPr lang="en-CA" sz="2800" dirty="0" err="1"/>
              <a:t>Cynefin</a:t>
            </a:r>
            <a:r>
              <a:rPr lang="en-CA" sz="2800" dirty="0"/>
              <a:t>, Adaptive Action, VUCA models</a:t>
            </a:r>
          </a:p>
          <a:p>
            <a:pPr>
              <a:spcBef>
                <a:spcPts val="1200"/>
              </a:spcBef>
            </a:pPr>
            <a:r>
              <a:rPr lang="en-CA" sz="2800" dirty="0"/>
              <a:t>Apply the SCARF Model – as needed </a:t>
            </a:r>
          </a:p>
          <a:p>
            <a:pPr>
              <a:spcBef>
                <a:spcPts val="1200"/>
              </a:spcBef>
            </a:pPr>
            <a:r>
              <a:rPr lang="en-CA" sz="2800" dirty="0"/>
              <a:t>Technique - SBN-RR</a:t>
            </a:r>
          </a:p>
        </p:txBody>
      </p:sp>
      <p:pic>
        <p:nvPicPr>
          <p:cNvPr id="3078" name="Picture 6" descr="Image result for happy homewor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3039" y="558140"/>
            <a:ext cx="2439686" cy="179413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Remember Icons - Free SVG &amp; PNG Remember Images - Noun Project">
            <a:extLst>
              <a:ext uri="{FF2B5EF4-FFF2-40B4-BE49-F238E27FC236}">
                <a16:creationId xmlns:a16="http://schemas.microsoft.com/office/drawing/2014/main" id="{FA4BB8B4-8D00-F82F-ADF5-6E512A97ACDB}"/>
              </a:ext>
            </a:extLst>
          </p:cNvPr>
          <p:cNvPicPr>
            <a:picLocks noChangeAspect="1" noChangeArrowheads="1"/>
          </p:cNvPicPr>
          <p:nvPr/>
        </p:nvPicPr>
        <p:blipFill>
          <a:blip r:embed="rId5">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360543" y="5885405"/>
            <a:ext cx="887160" cy="88716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FD0C8A06-2FF8-6CC5-C77A-0403A4FCCACF}"/>
              </a:ext>
              <a:ext uri="{C183D7F6-B498-43B3-948B-1728B52AA6E4}">
                <adec:decorative xmlns:adec="http://schemas.microsoft.com/office/drawing/2017/decorative" val="1"/>
              </a:ext>
            </a:extLst>
          </p:cNvPr>
          <p:cNvGrpSpPr/>
          <p:nvPr/>
        </p:nvGrpSpPr>
        <p:grpSpPr>
          <a:xfrm>
            <a:off x="7247704" y="5806936"/>
            <a:ext cx="1825035" cy="1053277"/>
            <a:chOff x="1069432" y="4920463"/>
            <a:chExt cx="2735315" cy="1722054"/>
          </a:xfrm>
        </p:grpSpPr>
        <p:pic>
          <p:nvPicPr>
            <p:cNvPr id="11" name="Picture 10">
              <a:extLst>
                <a:ext uri="{FF2B5EF4-FFF2-40B4-BE49-F238E27FC236}">
                  <a16:creationId xmlns:a16="http://schemas.microsoft.com/office/drawing/2014/main" id="{CA1C03CA-A785-54C9-7CE1-183ED49E36EA}"/>
                </a:ext>
              </a:extLst>
            </p:cNvPr>
            <p:cNvPicPr>
              <a:picLocks noChangeAspect="1"/>
            </p:cNvPicPr>
            <p:nvPr/>
          </p:nvPicPr>
          <p:blipFill>
            <a:blip r:embed="rId6">
              <a:duotone>
                <a:schemeClr val="accent1">
                  <a:shade val="45000"/>
                  <a:satMod val="135000"/>
                </a:schemeClr>
                <a:prstClr val="white"/>
              </a:duotone>
            </a:blip>
            <a:stretch>
              <a:fillRect/>
            </a:stretch>
          </p:blipFill>
          <p:spPr>
            <a:xfrm>
              <a:off x="1069432" y="5151125"/>
              <a:ext cx="1440160" cy="1260730"/>
            </a:xfrm>
            <a:prstGeom prst="rect">
              <a:avLst/>
            </a:prstGeom>
          </p:spPr>
        </p:pic>
        <p:pic>
          <p:nvPicPr>
            <p:cNvPr id="12" name="Picture 11">
              <a:extLst>
                <a:ext uri="{FF2B5EF4-FFF2-40B4-BE49-F238E27FC236}">
                  <a16:creationId xmlns:a16="http://schemas.microsoft.com/office/drawing/2014/main" id="{C3EC4FA8-F0CF-DDA9-633C-9FE26A42063D}"/>
                </a:ext>
              </a:extLst>
            </p:cNvPr>
            <p:cNvPicPr>
              <a:picLocks noChangeAspect="1"/>
            </p:cNvPicPr>
            <p:nvPr/>
          </p:nvPicPr>
          <p:blipFill>
            <a:blip r:embed="rId7">
              <a:clrChange>
                <a:clrFrom>
                  <a:srgbClr val="FDFDFD"/>
                </a:clrFrom>
                <a:clrTo>
                  <a:srgbClr val="FDFDFD">
                    <a:alpha val="0"/>
                  </a:srgbClr>
                </a:clrTo>
              </a:clrChange>
              <a:duotone>
                <a:schemeClr val="accent1">
                  <a:shade val="45000"/>
                  <a:satMod val="135000"/>
                </a:schemeClr>
                <a:prstClr val="white"/>
              </a:duotone>
            </a:blip>
            <a:stretch>
              <a:fillRect/>
            </a:stretch>
          </p:blipFill>
          <p:spPr>
            <a:xfrm>
              <a:off x="2612556" y="4920463"/>
              <a:ext cx="1192191" cy="1722054"/>
            </a:xfrm>
            <a:prstGeom prst="rect">
              <a:avLst/>
            </a:prstGeom>
          </p:spPr>
        </p:pic>
      </p:grpSp>
    </p:spTree>
    <p:extLst>
      <p:ext uri="{BB962C8B-B14F-4D97-AF65-F5344CB8AC3E}">
        <p14:creationId xmlns:p14="http://schemas.microsoft.com/office/powerpoint/2010/main" val="2584402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idx="4294967295"/>
          </p:nvPr>
        </p:nvSpPr>
        <p:spPr>
          <a:xfrm>
            <a:off x="4380762" y="5157192"/>
            <a:ext cx="3430618" cy="523220"/>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defTabSz="457200">
              <a:spcBef>
                <a:spcPts val="0"/>
              </a:spcBef>
              <a:defRPr/>
            </a:pPr>
            <a:r>
              <a:rPr lang="en-CA" sz="2800" dirty="0">
                <a:solidFill>
                  <a:srgbClr val="000000"/>
                </a:solidFill>
                <a:latin typeface="+mn-lt"/>
                <a:ea typeface="+mn-ea"/>
                <a:cs typeface="+mn-cs"/>
              </a:rPr>
              <a:t>Be Mindful, Be Happy</a:t>
            </a:r>
          </a:p>
        </p:txBody>
      </p:sp>
      <p:pic>
        <p:nvPicPr>
          <p:cNvPr id="2051" name="Picture 3">
            <a:extLs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72" y="116632"/>
            <a:ext cx="9144000"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a:extLs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123893">
            <a:off x="4919735" y="401958"/>
            <a:ext cx="2352675" cy="1933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0273555"/>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8F7A7-62BC-4364-E05B-994D6D718BA4}"/>
              </a:ext>
            </a:extLst>
          </p:cNvPr>
          <p:cNvSpPr>
            <a:spLocks noGrp="1"/>
          </p:cNvSpPr>
          <p:nvPr>
            <p:ph type="title"/>
          </p:nvPr>
        </p:nvSpPr>
        <p:spPr/>
        <p:txBody>
          <a:bodyPr/>
          <a:lstStyle/>
          <a:p>
            <a:r>
              <a:rPr lang="en-US" dirty="0">
                <a:solidFill>
                  <a:srgbClr val="FF0000"/>
                </a:solidFill>
              </a:rPr>
              <a:t>Cognitive Reframing - Example</a:t>
            </a:r>
          </a:p>
        </p:txBody>
      </p:sp>
      <p:sp>
        <p:nvSpPr>
          <p:cNvPr id="3" name="Content Placeholder 2">
            <a:extLst>
              <a:ext uri="{FF2B5EF4-FFF2-40B4-BE49-F238E27FC236}">
                <a16:creationId xmlns:a16="http://schemas.microsoft.com/office/drawing/2014/main" id="{FEF9B53D-F97B-65A5-4C56-C010C9F3BA50}"/>
              </a:ext>
            </a:extLst>
          </p:cNvPr>
          <p:cNvSpPr>
            <a:spLocks noGrp="1"/>
          </p:cNvSpPr>
          <p:nvPr>
            <p:ph idx="1"/>
          </p:nvPr>
        </p:nvSpPr>
        <p:spPr>
          <a:xfrm>
            <a:off x="5447928" y="1628800"/>
            <a:ext cx="4978896" cy="3240361"/>
          </a:xfrm>
        </p:spPr>
        <p:txBody>
          <a:bodyPr>
            <a:normAutofit fontScale="85000" lnSpcReduction="10000"/>
          </a:bodyPr>
          <a:lstStyle/>
          <a:p>
            <a:pPr marL="0" indent="0">
              <a:buNone/>
            </a:pPr>
            <a:r>
              <a:rPr lang="en-CA" dirty="0">
                <a:solidFill>
                  <a:srgbClr val="072234"/>
                </a:solidFill>
                <a:latin typeface="open-sans"/>
              </a:rPr>
              <a:t>When you reframe those thoughts to be looked at as challenges, it can show the person that they have the opportunity to turn it around, that there are better things that can come from it, and that you don’t have to be “stuck” with the problem.</a:t>
            </a:r>
          </a:p>
        </p:txBody>
      </p:sp>
      <p:sp>
        <p:nvSpPr>
          <p:cNvPr id="5" name="TextBox 4">
            <a:extLst>
              <a:ext uri="{FF2B5EF4-FFF2-40B4-BE49-F238E27FC236}">
                <a16:creationId xmlns:a16="http://schemas.microsoft.com/office/drawing/2014/main" id="{BF5526CA-6D21-F9A6-8F23-CC99AF8DB4FE}"/>
              </a:ext>
            </a:extLst>
          </p:cNvPr>
          <p:cNvSpPr txBox="1"/>
          <p:nvPr/>
        </p:nvSpPr>
        <p:spPr>
          <a:xfrm>
            <a:off x="2135560" y="6326806"/>
            <a:ext cx="8229600" cy="461665"/>
          </a:xfrm>
          <a:prstGeom prst="rect">
            <a:avLst/>
          </a:prstGeom>
          <a:noFill/>
        </p:spPr>
        <p:txBody>
          <a:bodyPr wrap="square">
            <a:spAutoFit/>
          </a:bodyPr>
          <a:lstStyle/>
          <a:p>
            <a:r>
              <a:rPr lang="en-CA" sz="1200" dirty="0">
                <a:hlinkClick r:id="rId3"/>
              </a:rPr>
              <a:t>Cognitive Restructuring in CBT: Steps, Techniques, &amp; Examples (sandstonecare.com)</a:t>
            </a:r>
            <a:r>
              <a:rPr lang="en-US" sz="1200" dirty="0">
                <a:solidFill>
                  <a:srgbClr val="202124"/>
                </a:solidFill>
                <a:latin typeface="Google Sans"/>
              </a:rPr>
              <a:t> </a:t>
            </a:r>
            <a:br>
              <a:rPr lang="en-US" sz="1200" dirty="0">
                <a:solidFill>
                  <a:srgbClr val="202124"/>
                </a:solidFill>
                <a:latin typeface="Google Sans"/>
              </a:rPr>
            </a:br>
            <a:r>
              <a:rPr lang="en-US" sz="1200" dirty="0">
                <a:solidFill>
                  <a:srgbClr val="202124"/>
                </a:solidFill>
                <a:latin typeface="Google Sans"/>
              </a:rPr>
              <a:t>- https://www.sandstonecare.com/blog/cognitive-restructuring-cbt </a:t>
            </a:r>
            <a:endParaRPr lang="en-US" dirty="0"/>
          </a:p>
        </p:txBody>
      </p:sp>
      <p:pic>
        <p:nvPicPr>
          <p:cNvPr id="1026" name="Picture 2" descr="107 Quotes About Overcoming Adversity &amp; Challenges in Life">
            <a:extLst>
              <a:ext uri="{FF2B5EF4-FFF2-40B4-BE49-F238E27FC236}">
                <a16:creationId xmlns:a16="http://schemas.microsoft.com/office/drawing/2014/main" id="{4ECB42B0-3319-57DB-07DB-612FDE16AD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0447" y="1600200"/>
            <a:ext cx="2936371" cy="3124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75869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2F958-BABD-08AB-F171-A7BF6182A932}"/>
              </a:ext>
            </a:extLst>
          </p:cNvPr>
          <p:cNvSpPr>
            <a:spLocks noGrp="1"/>
          </p:cNvSpPr>
          <p:nvPr>
            <p:ph type="title"/>
          </p:nvPr>
        </p:nvSpPr>
        <p:spPr/>
        <p:txBody>
          <a:bodyPr>
            <a:normAutofit/>
          </a:bodyPr>
          <a:lstStyle/>
          <a:p>
            <a:r>
              <a:rPr lang="en-US" dirty="0"/>
              <a:t>Change, Chaos &amp; Complexity:</a:t>
            </a:r>
          </a:p>
        </p:txBody>
      </p:sp>
      <p:sp>
        <p:nvSpPr>
          <p:cNvPr id="3" name="Content Placeholder 2">
            <a:extLst>
              <a:ext uri="{FF2B5EF4-FFF2-40B4-BE49-F238E27FC236}">
                <a16:creationId xmlns:a16="http://schemas.microsoft.com/office/drawing/2014/main" id="{87E77CCD-4164-7AD5-9F3C-14C63DA26D20}"/>
              </a:ext>
            </a:extLst>
          </p:cNvPr>
          <p:cNvSpPr>
            <a:spLocks noGrp="1"/>
          </p:cNvSpPr>
          <p:nvPr>
            <p:ph idx="1"/>
          </p:nvPr>
        </p:nvSpPr>
        <p:spPr>
          <a:xfrm>
            <a:off x="6528048" y="1600200"/>
            <a:ext cx="4032448" cy="5141168"/>
          </a:xfrm>
        </p:spPr>
        <p:txBody>
          <a:bodyPr>
            <a:normAutofit/>
          </a:bodyPr>
          <a:lstStyle/>
          <a:p>
            <a:r>
              <a:rPr lang="fr-CA" dirty="0" err="1"/>
              <a:t>Cynefin</a:t>
            </a:r>
            <a:r>
              <a:rPr lang="fr-CA" dirty="0"/>
              <a:t> Framework </a:t>
            </a:r>
            <a:br>
              <a:rPr lang="fr-CA" dirty="0"/>
            </a:br>
            <a:endParaRPr lang="fr-CA" dirty="0"/>
          </a:p>
          <a:p>
            <a:endParaRPr lang="fr-CA" dirty="0"/>
          </a:p>
          <a:p>
            <a:endParaRPr lang="fr-CA" dirty="0"/>
          </a:p>
          <a:p>
            <a:r>
              <a:rPr lang="fr-CA" dirty="0"/>
              <a:t>Adaptive Action – Power of </a:t>
            </a:r>
            <a:r>
              <a:rPr lang="fr-CA" dirty="0" err="1"/>
              <a:t>Inquiry</a:t>
            </a:r>
            <a:endParaRPr lang="fr-CA" dirty="0"/>
          </a:p>
          <a:p>
            <a:endParaRPr lang="fr-CA" dirty="0"/>
          </a:p>
          <a:p>
            <a:endParaRPr lang="fr-CA" dirty="0"/>
          </a:p>
          <a:p>
            <a:r>
              <a:rPr lang="fr-CA" dirty="0"/>
              <a:t>VUCA</a:t>
            </a:r>
          </a:p>
        </p:txBody>
      </p:sp>
      <p:pic>
        <p:nvPicPr>
          <p:cNvPr id="4" name="Picture 2" descr="What?, So What?, Now What? model">
            <a:hlinkClick r:id="rId3" action="ppaction://hlinksldjump"/>
            <a:extLst>
              <a:ext uri="{FF2B5EF4-FFF2-40B4-BE49-F238E27FC236}">
                <a16:creationId xmlns:a16="http://schemas.microsoft.com/office/drawing/2014/main" id="{EDB84DCF-7E6D-6E28-BEE8-732BA4E1B171}"/>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312756" y="3162549"/>
            <a:ext cx="1660713" cy="1677320"/>
          </a:xfrm>
          <a:prstGeom prst="rect">
            <a:avLst/>
          </a:prstGeom>
          <a:solidFill>
            <a:srgbClr val="FFFFFF"/>
          </a:solidFill>
        </p:spPr>
      </p:pic>
      <p:pic>
        <p:nvPicPr>
          <p:cNvPr id="3074" name="Picture 2" descr="VUCA Leadership: Principles and Best Practices | EPAM SolutionsHub">
            <a:hlinkClick r:id="rId5" action="ppaction://hlinksldjump"/>
            <a:extLst>
              <a:ext uri="{FF2B5EF4-FFF2-40B4-BE49-F238E27FC236}">
                <a16:creationId xmlns:a16="http://schemas.microsoft.com/office/drawing/2014/main" id="{F8EC93B4-19BB-EF72-0299-CCBFD4AA8BB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17293" y="5022432"/>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ynefin framework">
            <a:extLst>
              <a:ext uri="{FF2B5EF4-FFF2-40B4-BE49-F238E27FC236}">
                <a16:creationId xmlns:a16="http://schemas.microsoft.com/office/drawing/2014/main" id="{84E13C2C-8A9C-47EC-720A-9298EB44E0DF}"/>
              </a:ext>
            </a:extLst>
          </p:cNvPr>
          <p:cNvPicPr>
            <a:picLocks noChangeAspect="1"/>
          </p:cNvPicPr>
          <p:nvPr/>
        </p:nvPicPr>
        <p:blipFill>
          <a:blip r:embed="rId7"/>
          <a:stretch>
            <a:fillRect/>
          </a:stretch>
        </p:blipFill>
        <p:spPr>
          <a:xfrm>
            <a:off x="4052709" y="1320669"/>
            <a:ext cx="2180809" cy="1677320"/>
          </a:xfrm>
          <a:prstGeom prst="rect">
            <a:avLst/>
          </a:prstGeom>
        </p:spPr>
      </p:pic>
    </p:spTree>
    <p:extLst>
      <p:ext uri="{BB962C8B-B14F-4D97-AF65-F5344CB8AC3E}">
        <p14:creationId xmlns:p14="http://schemas.microsoft.com/office/powerpoint/2010/main" val="30747180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E9CC3-B162-F149-0C24-CCFE0DC9D172}"/>
              </a:ext>
            </a:extLst>
          </p:cNvPr>
          <p:cNvSpPr>
            <a:spLocks noGrp="1"/>
          </p:cNvSpPr>
          <p:nvPr>
            <p:ph type="title"/>
          </p:nvPr>
        </p:nvSpPr>
        <p:spPr/>
        <p:txBody>
          <a:bodyPr/>
          <a:lstStyle/>
          <a:p>
            <a:r>
              <a:rPr lang="fr-CA" dirty="0" err="1"/>
              <a:t>Cynefin</a:t>
            </a:r>
            <a:r>
              <a:rPr lang="fr-CA" dirty="0"/>
              <a:t> Framework</a:t>
            </a:r>
            <a:endParaRPr lang="en-US" dirty="0"/>
          </a:p>
        </p:txBody>
      </p:sp>
      <p:sp>
        <p:nvSpPr>
          <p:cNvPr id="4" name="Slide Number Placeholder 3">
            <a:extLst>
              <a:ext uri="{FF2B5EF4-FFF2-40B4-BE49-F238E27FC236}">
                <a16:creationId xmlns:a16="http://schemas.microsoft.com/office/drawing/2014/main" id="{A7A77FCF-C3DA-8664-3C53-971808B1260C}"/>
              </a:ext>
            </a:extLst>
          </p:cNvPr>
          <p:cNvSpPr>
            <a:spLocks noGrp="1"/>
          </p:cNvSpPr>
          <p:nvPr>
            <p:ph type="sldNum" sz="quarter" idx="12"/>
          </p:nvPr>
        </p:nvSpPr>
        <p:spPr/>
        <p:txBody>
          <a:bodyPr/>
          <a:lstStyle/>
          <a:p>
            <a:fld id="{50E449A1-3E28-4EED-877C-2235D0A8D14E}" type="slidenum">
              <a:rPr lang="en-CA" smtClean="0"/>
              <a:pPr/>
              <a:t>25</a:t>
            </a:fld>
            <a:endParaRPr lang="en-CA" dirty="0"/>
          </a:p>
        </p:txBody>
      </p:sp>
      <p:pic>
        <p:nvPicPr>
          <p:cNvPr id="4098" name="Picture 2" descr="Cynefind framework">
            <a:extLst>
              <a:ext uri="{FF2B5EF4-FFF2-40B4-BE49-F238E27FC236}">
                <a16:creationId xmlns:a16="http://schemas.microsoft.com/office/drawing/2014/main" id="{65DF3FE4-C701-50E4-0BE9-F106BD59231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590068" y="1600201"/>
            <a:ext cx="7011865"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99261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ynefin framework">
            <a:extLst>
              <a:ext uri="{FF2B5EF4-FFF2-40B4-BE49-F238E27FC236}">
                <a16:creationId xmlns:a16="http://schemas.microsoft.com/office/drawing/2014/main" id="{8F8791CB-4D47-AA90-55A2-FC2FB37083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3672" y="1321505"/>
            <a:ext cx="5400600" cy="5272452"/>
          </a:xfrm>
          <a:prstGeom prst="rect">
            <a:avLst/>
          </a:prstGeom>
          <a:noFill/>
          <a:extLst>
            <a:ext uri="{909E8E84-426E-40DD-AFC4-6F175D3DCCD1}">
              <a14:hiddenFill xmlns:a14="http://schemas.microsoft.com/office/drawing/2010/main">
                <a:solidFill>
                  <a:srgbClr val="FFFFFF"/>
                </a:solidFill>
              </a14:hiddenFill>
            </a:ext>
          </a:extLst>
        </p:spPr>
      </p:pic>
      <p:sp>
        <p:nvSpPr>
          <p:cNvPr id="3" name="Title 3">
            <a:extLst>
              <a:ext uri="{FF2B5EF4-FFF2-40B4-BE49-F238E27FC236}">
                <a16:creationId xmlns:a16="http://schemas.microsoft.com/office/drawing/2014/main" id="{4AC296D9-DFBE-005E-3E4A-713A477220C3}"/>
              </a:ext>
            </a:extLst>
          </p:cNvPr>
          <p:cNvSpPr>
            <a:spLocks noGrp="1"/>
          </p:cNvSpPr>
          <p:nvPr>
            <p:ph type="title"/>
          </p:nvPr>
        </p:nvSpPr>
        <p:spPr>
          <a:xfrm>
            <a:off x="1981200" y="274638"/>
            <a:ext cx="8229600" cy="1143000"/>
          </a:xfrm>
        </p:spPr>
        <p:txBody>
          <a:bodyPr>
            <a:normAutofit/>
          </a:bodyPr>
          <a:lstStyle/>
          <a:p>
            <a:r>
              <a:rPr lang="en-CA" dirty="0" err="1">
                <a:latin typeface="Calibri" panose="020F0502020204030204" pitchFamily="34" charset="0"/>
                <a:ea typeface="Calibri" panose="020F0502020204030204" pitchFamily="34" charset="0"/>
                <a:cs typeface="Times New Roman" panose="02020603050405020304" pitchFamily="18" charset="0"/>
              </a:rPr>
              <a:t>Cynefin</a:t>
            </a:r>
            <a:r>
              <a:rPr lang="en-CA" dirty="0">
                <a:latin typeface="Calibri" panose="020F0502020204030204" pitchFamily="34" charset="0"/>
                <a:ea typeface="Calibri" panose="020F0502020204030204" pitchFamily="34" charset="0"/>
                <a:cs typeface="Times New Roman" panose="02020603050405020304" pitchFamily="18" charset="0"/>
              </a:rPr>
              <a:t> Framework</a:t>
            </a:r>
            <a:endParaRPr lang="en-US" dirty="0"/>
          </a:p>
        </p:txBody>
      </p:sp>
      <p:pic>
        <p:nvPicPr>
          <p:cNvPr id="5" name="Picture 4">
            <a:extLst>
              <a:ext uri="{FF2B5EF4-FFF2-40B4-BE49-F238E27FC236}">
                <a16:creationId xmlns:a16="http://schemas.microsoft.com/office/drawing/2014/main" id="{94927D38-3FD2-914F-8D32-4E2C64A9F3C9}"/>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0296" y="6260124"/>
            <a:ext cx="787808" cy="667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66701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imple, Complicated and Complex Decision-Making - new visual - Drawing ...">
            <a:extLst>
              <a:ext uri="{FF2B5EF4-FFF2-40B4-BE49-F238E27FC236}">
                <a16:creationId xmlns:a16="http://schemas.microsoft.com/office/drawing/2014/main" id="{ED7A198E-B817-719A-CF78-78602706F232}"/>
              </a:ext>
            </a:extLst>
          </p:cNvPr>
          <p:cNvPicPr>
            <a:picLocks noChangeAspect="1" noChangeArrowheads="1"/>
          </p:cNvPicPr>
          <p:nvPr/>
        </p:nvPicPr>
        <p:blipFill rotWithShape="1">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b="-76"/>
          <a:stretch/>
        </p:blipFill>
        <p:spPr bwMode="auto">
          <a:xfrm>
            <a:off x="5831477" y="1196752"/>
            <a:ext cx="5005131" cy="5976664"/>
          </a:xfrm>
          <a:prstGeom prst="rect">
            <a:avLst/>
          </a:prstGeom>
          <a:noFill/>
          <a:extLst>
            <a:ext uri="{909E8E84-426E-40DD-AFC4-6F175D3DCCD1}">
              <a14:hiddenFill xmlns:a14="http://schemas.microsoft.com/office/drawing/2010/main">
                <a:solidFill>
                  <a:srgbClr val="FFFFFF"/>
                </a:solidFill>
              </a14:hiddenFill>
            </a:ext>
          </a:extLst>
        </p:spPr>
      </p:pic>
      <p:sp>
        <p:nvSpPr>
          <p:cNvPr id="3" name="Title 3">
            <a:extLst>
              <a:ext uri="{FF2B5EF4-FFF2-40B4-BE49-F238E27FC236}">
                <a16:creationId xmlns:a16="http://schemas.microsoft.com/office/drawing/2014/main" id="{4AC296D9-DFBE-005E-3E4A-713A477220C3}"/>
              </a:ext>
            </a:extLst>
          </p:cNvPr>
          <p:cNvSpPr>
            <a:spLocks noGrp="1"/>
          </p:cNvSpPr>
          <p:nvPr>
            <p:ph type="title"/>
          </p:nvPr>
        </p:nvSpPr>
        <p:spPr>
          <a:xfrm>
            <a:off x="1981200" y="274638"/>
            <a:ext cx="8229600" cy="1143000"/>
          </a:xfrm>
        </p:spPr>
        <p:txBody>
          <a:bodyPr>
            <a:normAutofit/>
          </a:bodyPr>
          <a:lstStyle/>
          <a:p>
            <a:r>
              <a:rPr lang="en-CA" dirty="0">
                <a:latin typeface="Calibri" panose="020F0502020204030204" pitchFamily="34" charset="0"/>
                <a:ea typeface="Calibri" panose="020F0502020204030204" pitchFamily="34" charset="0"/>
                <a:cs typeface="Times New Roman" panose="02020603050405020304" pitchFamily="18" charset="0"/>
              </a:rPr>
              <a:t>Stacey Matrix</a:t>
            </a:r>
            <a:endParaRPr lang="en-US" dirty="0"/>
          </a:p>
        </p:txBody>
      </p:sp>
      <p:pic>
        <p:nvPicPr>
          <p:cNvPr id="8" name="Picture 7" descr="Stacey Matrix, simple form">
            <a:extLst>
              <a:ext uri="{FF2B5EF4-FFF2-40B4-BE49-F238E27FC236}">
                <a16:creationId xmlns:a16="http://schemas.microsoft.com/office/drawing/2014/main" id="{C11F3A51-7254-DEB4-4EF5-14E483C9F24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500350" y="1700809"/>
            <a:ext cx="4522897" cy="4733137"/>
          </a:xfrm>
          <a:prstGeom prst="rect">
            <a:avLst/>
          </a:prstGeom>
        </p:spPr>
      </p:pic>
      <p:sp>
        <p:nvSpPr>
          <p:cNvPr id="2" name="Arrow: Striped Right 1">
            <a:hlinkClick r:id="rId5" action="ppaction://hlinksldjump"/>
            <a:extLst>
              <a:ext uri="{FF2B5EF4-FFF2-40B4-BE49-F238E27FC236}">
                <a16:creationId xmlns:a16="http://schemas.microsoft.com/office/drawing/2014/main" id="{B0C07CC9-9486-DFC5-8069-6A426237E2EC}"/>
              </a:ext>
              <a:ext uri="{C183D7F6-B498-43B3-948B-1728B52AA6E4}">
                <adec:decorative xmlns:adec="http://schemas.microsoft.com/office/drawing/2017/decorative" val="1"/>
              </a:ext>
            </a:extLst>
          </p:cNvPr>
          <p:cNvSpPr/>
          <p:nvPr/>
        </p:nvSpPr>
        <p:spPr>
          <a:xfrm>
            <a:off x="8040216" y="6450258"/>
            <a:ext cx="648072" cy="360040"/>
          </a:xfrm>
          <a:prstGeom prst="striped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907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6" name="Picture 5" descr="Human brain nerve cells">
            <a:extLst>
              <a:ext uri="{FF2B5EF4-FFF2-40B4-BE49-F238E27FC236}">
                <a16:creationId xmlns:a16="http://schemas.microsoft.com/office/drawing/2014/main" id="{F0505B98-4849-49F5-9E83-C688E2E5824C}"/>
              </a:ext>
            </a:extLst>
          </p:cNvPr>
          <p:cNvPicPr>
            <a:picLocks noChangeAspect="1"/>
          </p:cNvPicPr>
          <p:nvPr/>
        </p:nvPicPr>
        <p:blipFill>
          <a:blip r:embed="rId3"/>
          <a:stretch>
            <a:fillRect/>
          </a:stretch>
        </p:blipFill>
        <p:spPr>
          <a:xfrm>
            <a:off x="7492050" y="2151638"/>
            <a:ext cx="2862000" cy="2146500"/>
          </a:xfrm>
          <a:prstGeom prst="rect">
            <a:avLst/>
          </a:prstGeom>
        </p:spPr>
      </p:pic>
      <p:sp>
        <p:nvSpPr>
          <p:cNvPr id="183" name="Google Shape;183;p8"/>
          <p:cNvSpPr txBox="1"/>
          <p:nvPr/>
        </p:nvSpPr>
        <p:spPr>
          <a:xfrm flipH="1">
            <a:off x="1893245" y="6381328"/>
            <a:ext cx="5426890" cy="338514"/>
          </a:xfrm>
          <a:prstGeom prst="rect">
            <a:avLst/>
          </a:prstGeom>
          <a:noFill/>
          <a:ln>
            <a:noFill/>
          </a:ln>
        </p:spPr>
        <p:txBody>
          <a:bodyPr spcFirstLastPara="1" wrap="square" lIns="91425" tIns="45700" rIns="91425" bIns="45700" anchor="t" anchorCtr="0">
            <a:spAutoFit/>
          </a:bodyPr>
          <a:lstStyle/>
          <a:p>
            <a:pPr>
              <a:buClr>
                <a:srgbClr val="000000"/>
              </a:buClr>
              <a:buSzPts val="1200"/>
            </a:pPr>
            <a:r>
              <a:rPr lang="en-CA" sz="1600" dirty="0">
                <a:solidFill>
                  <a:schemeClr val="dk1"/>
                </a:solidFill>
                <a:latin typeface="Calibri"/>
                <a:ea typeface="Calibri"/>
                <a:cs typeface="Calibri"/>
                <a:sym typeface="Calibri"/>
              </a:rPr>
              <a:t>* Used with permission: </a:t>
            </a:r>
            <a:r>
              <a:rPr lang="en-CA" sz="1600" u="sng" dirty="0">
                <a:solidFill>
                  <a:schemeClr val="dk1"/>
                </a:solidFill>
                <a:latin typeface="Calibri"/>
                <a:ea typeface="Calibri"/>
                <a:cs typeface="Calibri"/>
                <a:sym typeface="Calibri"/>
                <a:hlinkClick r:id="rId4"/>
              </a:rPr>
              <a:t>https://www.hsdinstitute.org</a:t>
            </a:r>
            <a:r>
              <a:rPr lang="en-CA" sz="1600" u="sng" dirty="0">
                <a:solidFill>
                  <a:schemeClr val="dk1"/>
                </a:solidFill>
                <a:latin typeface="Calibri"/>
                <a:ea typeface="Calibri"/>
                <a:cs typeface="Calibri"/>
                <a:sym typeface="Calibri"/>
              </a:rPr>
              <a:t> </a:t>
            </a:r>
            <a:r>
              <a:rPr lang="en-CA" sz="1600" dirty="0">
                <a:solidFill>
                  <a:schemeClr val="dk1"/>
                </a:solidFill>
                <a:latin typeface="Calibri"/>
                <a:ea typeface="Calibri"/>
                <a:cs typeface="Calibri"/>
                <a:sym typeface="Calibri"/>
              </a:rPr>
              <a:t> </a:t>
            </a:r>
            <a:endParaRPr sz="1600" dirty="0">
              <a:solidFill>
                <a:schemeClr val="dk1"/>
              </a:solidFill>
              <a:latin typeface="Calibri"/>
              <a:ea typeface="Calibri"/>
              <a:cs typeface="Calibri"/>
              <a:sym typeface="Calibri"/>
            </a:endParaRPr>
          </a:p>
        </p:txBody>
      </p:sp>
      <p:pic>
        <p:nvPicPr>
          <p:cNvPr id="185" name="Google Shape;185;p8">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8172464" y="324421"/>
            <a:ext cx="2333625" cy="1143000"/>
          </a:xfrm>
          <a:prstGeom prst="rect">
            <a:avLst/>
          </a:prstGeom>
          <a:noFill/>
          <a:ln>
            <a:noFill/>
          </a:ln>
        </p:spPr>
      </p:pic>
      <p:sp>
        <p:nvSpPr>
          <p:cNvPr id="5" name="Google Shape;107;g8c22de5f0f_0_20">
            <a:extLst>
              <a:ext uri="{FF2B5EF4-FFF2-40B4-BE49-F238E27FC236}">
                <a16:creationId xmlns:a16="http://schemas.microsoft.com/office/drawing/2014/main" id="{43425EF7-AC24-4C4F-9DAD-29A82E236C50}"/>
              </a:ext>
            </a:extLst>
          </p:cNvPr>
          <p:cNvSpPr txBox="1">
            <a:spLocks noGrp="1"/>
          </p:cNvSpPr>
          <p:nvPr>
            <p:ph type="title" idx="4294967295"/>
          </p:nvPr>
        </p:nvSpPr>
        <p:spPr>
          <a:xfrm>
            <a:off x="2143475" y="753375"/>
            <a:ext cx="2862000" cy="1581862"/>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algn="l" defTabSz="457200">
              <a:lnSpc>
                <a:spcPct val="115000"/>
              </a:lnSpc>
              <a:spcBef>
                <a:spcPts val="0"/>
              </a:spcBef>
              <a:defRPr/>
            </a:pPr>
            <a:r>
              <a:rPr lang="en-CA" sz="3500" dirty="0">
                <a:solidFill>
                  <a:schemeClr val="dk1"/>
                </a:solidFill>
                <a:latin typeface="Calibri" panose="020F0502020204030204" pitchFamily="34" charset="0"/>
                <a:ea typeface="Trebuchet MS"/>
                <a:cs typeface="Calibri" panose="020F0502020204030204" pitchFamily="34" charset="0"/>
                <a:sym typeface="Trebuchet MS"/>
              </a:rPr>
              <a:t>Why Inquiry?</a:t>
            </a:r>
          </a:p>
        </p:txBody>
      </p:sp>
      <p:sp>
        <p:nvSpPr>
          <p:cNvPr id="8" name="TextBox 7">
            <a:extLst>
              <a:ext uri="{FF2B5EF4-FFF2-40B4-BE49-F238E27FC236}">
                <a16:creationId xmlns:a16="http://schemas.microsoft.com/office/drawing/2014/main" id="{FCCD1974-B9C5-400F-AA35-B4616E9B54D4}"/>
              </a:ext>
            </a:extLst>
          </p:cNvPr>
          <p:cNvSpPr txBox="1"/>
          <p:nvPr/>
        </p:nvSpPr>
        <p:spPr>
          <a:xfrm>
            <a:off x="2024874" y="1701394"/>
            <a:ext cx="5961202" cy="2677656"/>
          </a:xfrm>
          <a:prstGeom prst="rect">
            <a:avLst/>
          </a:prstGeom>
          <a:solidFill>
            <a:schemeClr val="lt1"/>
          </a:solidFill>
          <a:ln w="381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a:spAutoFit/>
          </a:bodyPr>
          <a:lstStyle/>
          <a:p>
            <a:r>
              <a:rPr lang="en-US" sz="2400" dirty="0">
                <a:solidFill>
                  <a:srgbClr val="5D554F"/>
                </a:solidFill>
                <a:highlight>
                  <a:srgbClr val="FFFFFF"/>
                </a:highlight>
                <a:latin typeface="Calibri" panose="020F0502020204030204" pitchFamily="34" charset="0"/>
                <a:cs typeface="Calibri" panose="020F0502020204030204" pitchFamily="34" charset="0"/>
              </a:rPr>
              <a:t>“I</a:t>
            </a:r>
            <a:r>
              <a:rPr lang="en-US" sz="2400" dirty="0">
                <a:solidFill>
                  <a:srgbClr val="666666"/>
                </a:solidFill>
                <a:highlight>
                  <a:srgbClr val="FFFFFF"/>
                </a:highlight>
                <a:latin typeface="Calibri" panose="020F0502020204030204" pitchFamily="34" charset="0"/>
                <a:cs typeface="Calibri" panose="020F0502020204030204" pitchFamily="34" charset="0"/>
              </a:rPr>
              <a:t>nquiry is the key to transformation. In a complex system, answers have short shelf-lives, but good questions serve you forever. Questions help you see a wicked challenge clearly, understand it from a new perspective, and find surprising options for transformative action.</a:t>
            </a:r>
            <a:r>
              <a:rPr lang="en-US" sz="2400" dirty="0">
                <a:solidFill>
                  <a:srgbClr val="5D554F"/>
                </a:solidFill>
                <a:highlight>
                  <a:srgbClr val="FFFFFF"/>
                </a:highlight>
                <a:latin typeface="Calibri" panose="020F0502020204030204" pitchFamily="34" charset="0"/>
                <a:cs typeface="Calibri" panose="020F0502020204030204" pitchFamily="34" charset="0"/>
              </a:rPr>
              <a:t>”         </a:t>
            </a:r>
            <a:r>
              <a:rPr lang="en-US" sz="2400" u="sng" dirty="0">
                <a:solidFill>
                  <a:schemeClr val="hlink"/>
                </a:solidFill>
                <a:highlight>
                  <a:srgbClr val="FFFFFF"/>
                </a:highlight>
                <a:latin typeface="Calibri" panose="020F0502020204030204" pitchFamily="34" charset="0"/>
                <a:cs typeface="Calibri" panose="020F0502020204030204" pitchFamily="34" charset="0"/>
                <a:hlinkClick r:id="rId6"/>
              </a:rPr>
              <a:t>- HSD Institute, Power of Inquiry</a:t>
            </a:r>
            <a:endParaRPr lang="en-US" sz="2400" dirty="0">
              <a:solidFill>
                <a:srgbClr val="5D554F"/>
              </a:solidFill>
              <a:highlight>
                <a:srgbClr val="FFFFFF"/>
              </a:highlight>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80B5AFD5-F56A-4F19-A458-7BE152D5225C}"/>
              </a:ext>
            </a:extLst>
          </p:cNvPr>
          <p:cNvSpPr txBox="1"/>
          <p:nvPr/>
        </p:nvSpPr>
        <p:spPr>
          <a:xfrm>
            <a:off x="2153123" y="4804588"/>
            <a:ext cx="7885754" cy="1323439"/>
          </a:xfrm>
          <a:prstGeom prst="rect">
            <a:avLst/>
          </a:prstGeom>
          <a:noFill/>
        </p:spPr>
        <p:txBody>
          <a:bodyPr wrap="square">
            <a:spAutoFit/>
          </a:bodyPr>
          <a:lstStyle/>
          <a:p>
            <a:r>
              <a:rPr lang="en-US" sz="2400" dirty="0">
                <a:solidFill>
                  <a:srgbClr val="5D554F"/>
                </a:solidFill>
                <a:highlight>
                  <a:srgbClr val="FFFFFF"/>
                </a:highlight>
                <a:latin typeface="Calibri" panose="020F0502020204030204" pitchFamily="34" charset="0"/>
                <a:cs typeface="Calibri" panose="020F0502020204030204" pitchFamily="34" charset="0"/>
              </a:rPr>
              <a:t>In other words, “</a:t>
            </a:r>
            <a:r>
              <a:rPr lang="en-US" sz="2400" dirty="0">
                <a:solidFill>
                  <a:srgbClr val="9900FF"/>
                </a:solidFill>
                <a:highlight>
                  <a:srgbClr val="FFFFFF"/>
                </a:highlight>
                <a:latin typeface="Calibri" panose="020F0502020204030204" pitchFamily="34" charset="0"/>
                <a:cs typeface="Calibri" panose="020F0502020204030204" pitchFamily="34" charset="0"/>
              </a:rPr>
              <a:t>answers don't last long on complex systems, thus inquiry allows you to identify what the next wise step is.</a:t>
            </a:r>
            <a:r>
              <a:rPr lang="en-US" sz="2400" dirty="0">
                <a:solidFill>
                  <a:srgbClr val="222222"/>
                </a:solidFill>
                <a:highlight>
                  <a:srgbClr val="FFFFFF"/>
                </a:highlight>
                <a:latin typeface="Calibri" panose="020F0502020204030204" pitchFamily="34" charset="0"/>
                <a:cs typeface="Calibri" panose="020F0502020204030204" pitchFamily="34" charset="0"/>
              </a:rPr>
              <a:t>”  </a:t>
            </a:r>
            <a:br>
              <a:rPr lang="en-US" sz="2400" dirty="0">
                <a:solidFill>
                  <a:srgbClr val="222222"/>
                </a:solidFill>
                <a:highlight>
                  <a:srgbClr val="FFFFFF"/>
                </a:highlight>
                <a:latin typeface="Calibri" panose="020F0502020204030204" pitchFamily="34" charset="0"/>
                <a:cs typeface="Calibri" panose="020F0502020204030204" pitchFamily="34" charset="0"/>
              </a:rPr>
            </a:br>
            <a:r>
              <a:rPr lang="en-US" sz="2400" dirty="0">
                <a:solidFill>
                  <a:srgbClr val="222222"/>
                </a:solidFill>
                <a:highlight>
                  <a:srgbClr val="FFFFFF"/>
                </a:highlight>
                <a:latin typeface="Calibri" panose="020F0502020204030204" pitchFamily="34" charset="0"/>
                <a:cs typeface="Calibri" panose="020F0502020204030204" pitchFamily="34" charset="0"/>
              </a:rPr>
              <a:t>			</a:t>
            </a:r>
            <a:r>
              <a:rPr lang="en-US" sz="3200" dirty="0">
                <a:solidFill>
                  <a:srgbClr val="222222"/>
                </a:solidFill>
                <a:highlight>
                  <a:srgbClr val="FFFFFF"/>
                </a:highlight>
                <a:latin typeface="Calibri" panose="020F0502020204030204" pitchFamily="34" charset="0"/>
                <a:cs typeface="Calibri" panose="020F0502020204030204" pitchFamily="34" charset="0"/>
              </a:rPr>
              <a:t>		</a:t>
            </a:r>
            <a:r>
              <a:rPr lang="en-US" sz="1600" dirty="0">
                <a:solidFill>
                  <a:srgbClr val="222222"/>
                </a:solidFill>
                <a:highlight>
                  <a:srgbClr val="FFFFFF"/>
                </a:highlight>
                <a:latin typeface="Calibri" panose="020F0502020204030204" pitchFamily="34" charset="0"/>
                <a:cs typeface="Calibri" panose="020F0502020204030204" pitchFamily="34" charset="0"/>
              </a:rPr>
              <a:t>- Glenda </a:t>
            </a:r>
            <a:r>
              <a:rPr lang="en-US" sz="1600" dirty="0" err="1">
                <a:solidFill>
                  <a:srgbClr val="222222"/>
                </a:solidFill>
                <a:highlight>
                  <a:srgbClr val="FFFFFF"/>
                </a:highlight>
                <a:latin typeface="Calibri" panose="020F0502020204030204" pitchFamily="34" charset="0"/>
                <a:cs typeface="Calibri" panose="020F0502020204030204" pitchFamily="34" charset="0"/>
              </a:rPr>
              <a:t>Eoyang</a:t>
            </a:r>
            <a:r>
              <a:rPr lang="en-US" sz="1600" dirty="0">
                <a:solidFill>
                  <a:srgbClr val="222222"/>
                </a:solidFill>
                <a:highlight>
                  <a:srgbClr val="FFFFFF"/>
                </a:highlight>
                <a:latin typeface="Calibri" panose="020F0502020204030204" pitchFamily="34" charset="0"/>
                <a:cs typeface="Calibri" panose="020F0502020204030204" pitchFamily="34" charset="0"/>
              </a:rPr>
              <a:t>, Founder &amp; Executive Director HSD Institute</a:t>
            </a:r>
            <a:endParaRPr lang="en-US" sz="1600" dirty="0">
              <a:solidFill>
                <a:srgbClr val="5D554F"/>
              </a:solidFill>
              <a:highlight>
                <a:srgbClr val="FFFFFF"/>
              </a:highlight>
              <a:latin typeface="Calibri" panose="020F0502020204030204" pitchFamily="34" charset="0"/>
              <a:cs typeface="Calibri" panose="020F0502020204030204"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185;p8">
            <a:extLst>
              <a:ext uri="{FF2B5EF4-FFF2-40B4-BE49-F238E27FC236}">
                <a16:creationId xmlns:a16="http://schemas.microsoft.com/office/drawing/2014/main" id="{946B74F7-37EC-4A69-AF82-C435D9ABC52E}"/>
              </a:ex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8172464" y="324421"/>
            <a:ext cx="2333625" cy="1143000"/>
          </a:xfrm>
          <a:prstGeom prst="rect">
            <a:avLst/>
          </a:prstGeom>
          <a:noFill/>
          <a:ln>
            <a:noFill/>
          </a:ln>
        </p:spPr>
      </p:pic>
      <p:sp>
        <p:nvSpPr>
          <p:cNvPr id="4" name="Google Shape;107;g8c22de5f0f_0_20">
            <a:extLst>
              <a:ext uri="{FF2B5EF4-FFF2-40B4-BE49-F238E27FC236}">
                <a16:creationId xmlns:a16="http://schemas.microsoft.com/office/drawing/2014/main" id="{A7C87F48-D857-41BF-A9D2-B76E214DD6E7}"/>
              </a:ext>
            </a:extLst>
          </p:cNvPr>
          <p:cNvSpPr txBox="1">
            <a:spLocks noGrp="1"/>
          </p:cNvSpPr>
          <p:nvPr>
            <p:ph type="title" idx="4294967295"/>
          </p:nvPr>
        </p:nvSpPr>
        <p:spPr>
          <a:xfrm>
            <a:off x="2143475" y="598627"/>
            <a:ext cx="3952525" cy="1581862"/>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algn="l" defTabSz="457200">
              <a:lnSpc>
                <a:spcPct val="115000"/>
              </a:lnSpc>
              <a:spcBef>
                <a:spcPts val="0"/>
              </a:spcBef>
              <a:defRPr/>
            </a:pPr>
            <a:r>
              <a:rPr lang="en-CA" sz="3500" dirty="0">
                <a:solidFill>
                  <a:schemeClr val="dk1"/>
                </a:solidFill>
                <a:latin typeface="Calibri" panose="020F0502020204030204" pitchFamily="34" charset="0"/>
                <a:ea typeface="Trebuchet MS"/>
                <a:cs typeface="Calibri" panose="020F0502020204030204" pitchFamily="34" charset="0"/>
                <a:sym typeface="Trebuchet MS"/>
              </a:rPr>
              <a:t>Identifying The Next Wise Action</a:t>
            </a:r>
          </a:p>
        </p:txBody>
      </p:sp>
      <p:sp>
        <p:nvSpPr>
          <p:cNvPr id="5" name="TextBox 4">
            <a:extLst>
              <a:ext uri="{FF2B5EF4-FFF2-40B4-BE49-F238E27FC236}">
                <a16:creationId xmlns:a16="http://schemas.microsoft.com/office/drawing/2014/main" id="{51672236-6B35-4375-88F7-8B44EA0A6391}"/>
              </a:ext>
            </a:extLst>
          </p:cNvPr>
          <p:cNvSpPr txBox="1"/>
          <p:nvPr/>
        </p:nvSpPr>
        <p:spPr>
          <a:xfrm>
            <a:off x="1851055" y="2557264"/>
            <a:ext cx="8324577" cy="3789948"/>
          </a:xfrm>
          <a:prstGeom prst="rect">
            <a:avLst/>
          </a:prstGeom>
          <a:noFill/>
          <a:ln w="381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a:spAutoFit/>
          </a:bodyPr>
          <a:lstStyle/>
          <a:p>
            <a:pPr marL="457200" indent="-381000">
              <a:lnSpc>
                <a:spcPts val="2400"/>
              </a:lnSpc>
              <a:buClr>
                <a:srgbClr val="1C4587"/>
              </a:buClr>
              <a:buSzPts val="2400"/>
              <a:buFont typeface="Helvetica Neue"/>
              <a:buChar char="➔"/>
            </a:pPr>
            <a:r>
              <a:rPr lang="en-US" sz="2400" b="1" dirty="0">
                <a:solidFill>
                  <a:srgbClr val="1C4587"/>
                </a:solidFill>
                <a:latin typeface="Calibri" panose="020F0502020204030204" pitchFamily="34" charset="0"/>
                <a:ea typeface="Helvetica Neue"/>
                <a:cs typeface="Calibri" panose="020F0502020204030204" pitchFamily="34" charset="0"/>
                <a:sym typeface="Helvetica Neue"/>
              </a:rPr>
              <a:t>What?</a:t>
            </a:r>
          </a:p>
          <a:p>
            <a:pPr marL="463550">
              <a:lnSpc>
                <a:spcPts val="2400"/>
              </a:lnSpc>
              <a:buClr>
                <a:srgbClr val="1C4587"/>
              </a:buClr>
              <a:buSzPts val="2400"/>
            </a:pPr>
            <a:r>
              <a:rPr lang="en-US" sz="2400" dirty="0">
                <a:solidFill>
                  <a:srgbClr val="1C4587"/>
                </a:solidFill>
                <a:latin typeface="Calibri" panose="020F0502020204030204" pitchFamily="34" charset="0"/>
                <a:cs typeface="Calibri" panose="020F0502020204030204" pitchFamily="34" charset="0"/>
                <a:sym typeface="Helvetica Neue"/>
              </a:rPr>
              <a:t>How is the pattern currently manifesting?</a:t>
            </a:r>
          </a:p>
          <a:p>
            <a:pPr marL="1082675">
              <a:lnSpc>
                <a:spcPts val="2400"/>
              </a:lnSpc>
              <a:buClr>
                <a:srgbClr val="1C4587"/>
              </a:buClr>
              <a:buSzPts val="2400"/>
            </a:pPr>
            <a:r>
              <a:rPr lang="en-US" sz="2400" i="1" dirty="0">
                <a:solidFill>
                  <a:schemeClr val="accent4"/>
                </a:solidFill>
                <a:latin typeface="Calibri" panose="020F0502020204030204" pitchFamily="34" charset="0"/>
                <a:cs typeface="Calibri" panose="020F0502020204030204" pitchFamily="34" charset="0"/>
                <a:sym typeface="Helvetica Neue"/>
              </a:rPr>
              <a:t>See the issue, with whatever you know.</a:t>
            </a:r>
          </a:p>
          <a:p>
            <a:pPr marL="457200" indent="-381000">
              <a:lnSpc>
                <a:spcPts val="2400"/>
              </a:lnSpc>
              <a:buClr>
                <a:srgbClr val="1C4587"/>
              </a:buClr>
              <a:buSzPts val="2400"/>
              <a:buFont typeface="Helvetica Neue"/>
              <a:buChar char="➔"/>
            </a:pPr>
            <a:r>
              <a:rPr lang="en-US" sz="2400" b="1" dirty="0">
                <a:solidFill>
                  <a:srgbClr val="1C4587"/>
                </a:solidFill>
                <a:latin typeface="Calibri" panose="020F0502020204030204" pitchFamily="34" charset="0"/>
                <a:ea typeface="Helvetica Neue"/>
                <a:cs typeface="Calibri" panose="020F0502020204030204" pitchFamily="34" charset="0"/>
                <a:sym typeface="Helvetica Neue"/>
              </a:rPr>
              <a:t>So what?</a:t>
            </a:r>
          </a:p>
          <a:p>
            <a:pPr marL="463550">
              <a:lnSpc>
                <a:spcPts val="2400"/>
              </a:lnSpc>
              <a:buClr>
                <a:srgbClr val="1C4587"/>
              </a:buClr>
              <a:buSzPts val="2400"/>
            </a:pPr>
            <a:r>
              <a:rPr lang="en-US" sz="2400" dirty="0">
                <a:solidFill>
                  <a:srgbClr val="1C4587"/>
                </a:solidFill>
                <a:latin typeface="Calibri" panose="020F0502020204030204" pitchFamily="34" charset="0"/>
                <a:ea typeface="Helvetica Neue"/>
                <a:cs typeface="Calibri" panose="020F0502020204030204" pitchFamily="34" charset="0"/>
                <a:sym typeface="Helvetica Neue"/>
              </a:rPr>
              <a:t>What do you know? What are your insights and options? </a:t>
            </a:r>
          </a:p>
          <a:p>
            <a:pPr marL="1082675">
              <a:lnSpc>
                <a:spcPts val="2400"/>
              </a:lnSpc>
              <a:buClr>
                <a:srgbClr val="1C4587"/>
              </a:buClr>
              <a:buSzPts val="2400"/>
            </a:pPr>
            <a:r>
              <a:rPr lang="en-US" sz="2400" i="1" dirty="0">
                <a:solidFill>
                  <a:schemeClr val="accent4"/>
                </a:solidFill>
                <a:latin typeface="Calibri" panose="020F0502020204030204" pitchFamily="34" charset="0"/>
                <a:ea typeface="Helvetica Neue"/>
                <a:cs typeface="Calibri" panose="020F0502020204030204" pitchFamily="34" charset="0"/>
                <a:sym typeface="Helvetica Neue"/>
              </a:rPr>
              <a:t>Whatever sense you can make of the situation.</a:t>
            </a:r>
          </a:p>
          <a:p>
            <a:pPr marL="457200" indent="-381000">
              <a:lnSpc>
                <a:spcPts val="2400"/>
              </a:lnSpc>
              <a:buClr>
                <a:srgbClr val="1C4587"/>
              </a:buClr>
              <a:buSzPts val="2400"/>
              <a:buFont typeface="Helvetica Neue"/>
              <a:buChar char="➔"/>
            </a:pPr>
            <a:r>
              <a:rPr lang="en-US" sz="2400" b="1" dirty="0">
                <a:solidFill>
                  <a:srgbClr val="1C4587"/>
                </a:solidFill>
                <a:latin typeface="Calibri" panose="020F0502020204030204" pitchFamily="34" charset="0"/>
                <a:ea typeface="Helvetica Neue"/>
                <a:cs typeface="Calibri" panose="020F0502020204030204" pitchFamily="34" charset="0"/>
                <a:sym typeface="Helvetica Neue"/>
              </a:rPr>
              <a:t>Now what?</a:t>
            </a:r>
          </a:p>
          <a:p>
            <a:pPr marL="463550">
              <a:lnSpc>
                <a:spcPts val="2400"/>
              </a:lnSpc>
              <a:buClr>
                <a:srgbClr val="1C4587"/>
              </a:buClr>
              <a:buSzPts val="2400"/>
            </a:pPr>
            <a:r>
              <a:rPr lang="en-US" sz="2400" dirty="0">
                <a:solidFill>
                  <a:srgbClr val="1C4587"/>
                </a:solidFill>
                <a:latin typeface="Calibri" panose="020F0502020204030204" pitchFamily="34" charset="0"/>
                <a:ea typeface="Helvetica Neue"/>
                <a:cs typeface="Calibri" panose="020F0502020204030204" pitchFamily="34" charset="0"/>
                <a:sym typeface="Helvetica Neue"/>
              </a:rPr>
              <a:t>What is the next wise action that will shift the pattern in a more productive direction?</a:t>
            </a:r>
          </a:p>
          <a:p>
            <a:pPr marL="1082675">
              <a:lnSpc>
                <a:spcPts val="2400"/>
              </a:lnSpc>
              <a:buClr>
                <a:srgbClr val="1C4587"/>
              </a:buClr>
              <a:buSzPts val="2400"/>
            </a:pPr>
            <a:r>
              <a:rPr lang="en-US" sz="2400" i="1" dirty="0">
                <a:solidFill>
                  <a:schemeClr val="accent4"/>
                </a:solidFill>
                <a:latin typeface="Calibri" panose="020F0502020204030204" pitchFamily="34" charset="0"/>
                <a:cs typeface="Calibri" panose="020F0502020204030204" pitchFamily="34" charset="0"/>
                <a:sym typeface="Helvetica Neue"/>
              </a:rPr>
              <a:t>With whatever power you have, find something that is doable, no need to be something big or work on the whole pattern at one time.</a:t>
            </a:r>
            <a:endParaRPr lang="en-US" sz="2400" dirty="0">
              <a:solidFill>
                <a:srgbClr val="1C4587"/>
              </a:solidFill>
              <a:latin typeface="Calibri" panose="020F0502020204030204" pitchFamily="34" charset="0"/>
              <a:ea typeface="Helvetica Neue"/>
              <a:cs typeface="Calibri" panose="020F0502020204030204" pitchFamily="34" charset="0"/>
              <a:sym typeface="Helvetica Neue"/>
            </a:endParaRPr>
          </a:p>
        </p:txBody>
      </p:sp>
      <p:sp>
        <p:nvSpPr>
          <p:cNvPr id="7" name="Google Shape;212;p10">
            <a:extLst>
              <a:ext uri="{FF2B5EF4-FFF2-40B4-BE49-F238E27FC236}">
                <a16:creationId xmlns:a16="http://schemas.microsoft.com/office/drawing/2014/main" id="{73FB4FB6-82E4-424A-A476-01E3F544FE07}"/>
              </a:ext>
            </a:extLst>
          </p:cNvPr>
          <p:cNvSpPr txBox="1"/>
          <p:nvPr/>
        </p:nvSpPr>
        <p:spPr>
          <a:xfrm flipH="1">
            <a:off x="1893247" y="6381329"/>
            <a:ext cx="3842713" cy="276999"/>
          </a:xfrm>
          <a:prstGeom prst="rect">
            <a:avLst/>
          </a:prstGeom>
          <a:noFill/>
          <a:ln>
            <a:noFill/>
          </a:ln>
        </p:spPr>
        <p:txBody>
          <a:bodyPr spcFirstLastPara="1" wrap="square" lIns="91425" tIns="45700" rIns="91425" bIns="45700" anchor="t" anchorCtr="0">
            <a:spAutoFit/>
          </a:bodyPr>
          <a:lstStyle/>
          <a:p>
            <a:pPr>
              <a:buClr>
                <a:srgbClr val="000000"/>
              </a:buClr>
              <a:buSzPts val="1200"/>
            </a:pPr>
            <a:r>
              <a:rPr lang="en-CA" sz="1200" dirty="0">
                <a:solidFill>
                  <a:schemeClr val="dk1"/>
                </a:solidFill>
                <a:latin typeface="Calibri"/>
                <a:ea typeface="Calibri"/>
                <a:cs typeface="Calibri"/>
                <a:sym typeface="Calibri"/>
              </a:rPr>
              <a:t>* Used with permission: </a:t>
            </a:r>
            <a:r>
              <a:rPr lang="en-CA" sz="12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https://www.hsdinstitute.org/</a:t>
            </a:r>
            <a:r>
              <a:rPr lang="en-CA" sz="1200" dirty="0">
                <a:solidFill>
                  <a:schemeClr val="dk1"/>
                </a:solidFill>
                <a:latin typeface="Calibri"/>
                <a:ea typeface="Calibri"/>
                <a:cs typeface="Calibri"/>
                <a:sym typeface="Calibri"/>
              </a:rPr>
              <a:t> </a:t>
            </a:r>
            <a:endParaRPr sz="1200" dirty="0">
              <a:solidFill>
                <a:schemeClr val="dk1"/>
              </a:solidFill>
              <a:latin typeface="Calibri"/>
              <a:ea typeface="Calibri"/>
              <a:cs typeface="Calibri"/>
              <a:sym typeface="Calibri"/>
            </a:endParaRPr>
          </a:p>
        </p:txBody>
      </p:sp>
      <p:pic>
        <p:nvPicPr>
          <p:cNvPr id="6" name="Google Shape;236;p11">
            <a:extLst>
              <a:ext uri="{FF2B5EF4-FFF2-40B4-BE49-F238E27FC236}">
                <a16:creationId xmlns:a16="http://schemas.microsoft.com/office/drawing/2014/main" id="{B14FA4B3-57BF-4DAA-9EF3-BC9337647225}"/>
              </a:ext>
              <a:ext uri="{C183D7F6-B498-43B3-948B-1728B52AA6E4}">
                <adec:decorative xmlns:adec="http://schemas.microsoft.com/office/drawing/2017/decorative" val="1"/>
              </a:ext>
            </a:extLst>
          </p:cNvPr>
          <p:cNvPicPr preferRelativeResize="0"/>
          <p:nvPr/>
        </p:nvPicPr>
        <p:blipFill rotWithShape="1">
          <a:blip r:embed="rId5">
            <a:alphaModFix/>
          </a:blip>
          <a:srcRect r="2799" b="5150"/>
          <a:stretch/>
        </p:blipFill>
        <p:spPr>
          <a:xfrm>
            <a:off x="8253522" y="1467421"/>
            <a:ext cx="2087424" cy="2238248"/>
          </a:xfrm>
          <a:prstGeom prst="rect">
            <a:avLst/>
          </a:prstGeom>
          <a:noFill/>
          <a:ln>
            <a:noFill/>
          </a:ln>
        </p:spPr>
      </p:pic>
    </p:spTree>
    <p:extLst>
      <p:ext uri="{BB962C8B-B14F-4D97-AF65-F5344CB8AC3E}">
        <p14:creationId xmlns:p14="http://schemas.microsoft.com/office/powerpoint/2010/main" val="945986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5" end="5"/>
                                            </p:txEl>
                                          </p:spTgt>
                                        </p:tgtEl>
                                        <p:attrNameLst>
                                          <p:attrName>style.visibility</p:attrName>
                                        </p:attrNameLst>
                                      </p:cBhvr>
                                      <p:to>
                                        <p:strVal val="visible"/>
                                      </p:to>
                                    </p:set>
                                    <p:animEffect transition="in" filter="fade">
                                      <p:cBhvr>
                                        <p:cTn id="12" dur="500"/>
                                        <p:tgtEl>
                                          <p:spTgt spid="5">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8" end="8"/>
                                            </p:txEl>
                                          </p:spTgt>
                                        </p:tgtEl>
                                        <p:attrNameLst>
                                          <p:attrName>style.visibility</p:attrName>
                                        </p:attrNameLst>
                                      </p:cBhvr>
                                      <p:to>
                                        <p:strVal val="visible"/>
                                      </p:to>
                                    </p:set>
                                    <p:animEffect transition="in" filter="fade">
                                      <p:cBhvr>
                                        <p:cTn id="17"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686800" cy="1143000"/>
          </a:xfrm>
        </p:spPr>
        <p:txBody>
          <a:bodyPr>
            <a:noAutofit/>
          </a:bodyPr>
          <a:lstStyle/>
          <a:p>
            <a:r>
              <a:rPr lang="en-CA" sz="2800" dirty="0"/>
              <a:t>Mindful Self-Compassion Exercise – Centering</a:t>
            </a:r>
            <a:endParaRPr lang="en-US" sz="2800" dirty="0"/>
          </a:p>
        </p:txBody>
      </p:sp>
      <p:grpSp>
        <p:nvGrpSpPr>
          <p:cNvPr id="5" name="Group 4">
            <a:extLst>
              <a:ext uri="{C183D7F6-B498-43B3-948B-1728B52AA6E4}">
                <adec:decorative xmlns:adec="http://schemas.microsoft.com/office/drawing/2017/decorative" val="1"/>
              </a:ext>
            </a:extLst>
          </p:cNvPr>
          <p:cNvGrpSpPr/>
          <p:nvPr/>
        </p:nvGrpSpPr>
        <p:grpSpPr>
          <a:xfrm>
            <a:off x="9002172" y="274638"/>
            <a:ext cx="1300573" cy="1197412"/>
            <a:chOff x="4562475" y="2058351"/>
            <a:chExt cx="2742809" cy="2385298"/>
          </a:xfrm>
        </p:grpSpPr>
        <p:pic>
          <p:nvPicPr>
            <p:cNvPr id="3083" name="Picture 11" descr="C:\Users\GonzalA1\AppData\Local\Microsoft\Windows\Temporary Internet Files\Content.IE5\NVPVLCXB\Double_spirale.svg[1].png"/>
            <p:cNvPicPr>
              <a:picLocks noChangeAspect="1" noChangeArrowheads="1"/>
            </p:cNvPicPr>
            <p:nvPr/>
          </p:nvPicPr>
          <p: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artisticPlasticWrap/>
                      </a14:imgEffect>
                    </a14:imgLayer>
                  </a14:imgProps>
                </a:ext>
                <a:ext uri="{28A0092B-C50C-407E-A947-70E740481C1C}">
                  <a14:useLocalDpi xmlns:a14="http://schemas.microsoft.com/office/drawing/2010/main" val="0"/>
                </a:ext>
              </a:extLst>
            </a:blip>
            <a:srcRect/>
            <a:stretch>
              <a:fillRect/>
            </a:stretch>
          </p:blipFill>
          <p:spPr bwMode="auto">
            <a:xfrm>
              <a:off x="5076056" y="2058351"/>
              <a:ext cx="2229228" cy="238529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Users\GonzalA1\AppData\Local\Microsoft\Windows\Temporary Internet Files\Content.IE5\NVPVLCXB\blockpage[1].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2475" y="3424237"/>
              <a:ext cx="19050" cy="9525"/>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C:\Users\GonzalA1\AppData\Local\Microsoft\Windows\Temporary Internet Files\Content.IE5\K2UFS5M4\Spiral-Confetti[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76056" y="2171315"/>
              <a:ext cx="2165716" cy="2127815"/>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descr="A line drawing of a person doing yoga"/>
          <p:cNvPicPr>
            <a:picLocks noChangeAspect="1"/>
          </p:cNvPicPr>
          <p:nvPr/>
        </p:nvPicPr>
        <p:blipFill>
          <a:blip r:embed="rId7">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208069" y="1900587"/>
            <a:ext cx="3775863" cy="3056826"/>
          </a:xfrm>
          <a:prstGeom prst="rect">
            <a:avLst/>
          </a:prstGeom>
        </p:spPr>
      </p:pic>
      <p:sp>
        <p:nvSpPr>
          <p:cNvPr id="4" name="TextBox 3"/>
          <p:cNvSpPr txBox="1"/>
          <p:nvPr/>
        </p:nvSpPr>
        <p:spPr>
          <a:xfrm>
            <a:off x="12372528" y="4737141"/>
            <a:ext cx="3096344" cy="923330"/>
          </a:xfrm>
          <a:prstGeom prst="rect">
            <a:avLst/>
          </a:prstGeom>
          <a:noFill/>
        </p:spPr>
        <p:txBody>
          <a:bodyPr wrap="square" rtlCol="0">
            <a:spAutoFit/>
          </a:bodyPr>
          <a:lstStyle/>
          <a:p>
            <a:r>
              <a:rPr lang="en-CA" dirty="0">
                <a:solidFill>
                  <a:srgbClr val="FF0000"/>
                </a:solidFill>
              </a:rPr>
              <a:t>I recommend watching the </a:t>
            </a:r>
            <a:r>
              <a:rPr lang="en-CA" dirty="0" err="1">
                <a:solidFill>
                  <a:srgbClr val="FF0000"/>
                </a:solidFill>
              </a:rPr>
              <a:t>youtube</a:t>
            </a:r>
            <a:r>
              <a:rPr lang="en-CA" dirty="0">
                <a:solidFill>
                  <a:srgbClr val="FF0000"/>
                </a:solidFill>
              </a:rPr>
              <a:t> video for this exercise it’s 5 minutes</a:t>
            </a:r>
          </a:p>
        </p:txBody>
      </p:sp>
    </p:spTree>
    <p:extLst>
      <p:ext uri="{BB962C8B-B14F-4D97-AF65-F5344CB8AC3E}">
        <p14:creationId xmlns:p14="http://schemas.microsoft.com/office/powerpoint/2010/main" val="4556811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9" name="Picture 8" descr="Sticky notes with question marks">
            <a:extLst>
              <a:ext uri="{FF2B5EF4-FFF2-40B4-BE49-F238E27FC236}">
                <a16:creationId xmlns:a16="http://schemas.microsoft.com/office/drawing/2014/main" id="{7C8325F1-C597-4875-BC10-F209AF0F51ED}"/>
              </a:ext>
            </a:extLst>
          </p:cNvPr>
          <p:cNvPicPr>
            <a:picLocks noChangeAspect="1"/>
          </p:cNvPicPr>
          <p:nvPr/>
        </p:nvPicPr>
        <p:blipFill>
          <a:blip r:embed="rId3"/>
          <a:stretch>
            <a:fillRect/>
          </a:stretch>
        </p:blipFill>
        <p:spPr>
          <a:xfrm>
            <a:off x="6474920" y="2049876"/>
            <a:ext cx="3917270" cy="4046091"/>
          </a:xfrm>
          <a:prstGeom prst="rect">
            <a:avLst/>
          </a:prstGeom>
        </p:spPr>
      </p:pic>
      <p:sp>
        <p:nvSpPr>
          <p:cNvPr id="192" name="Google Shape;192;g8014ff5e07_0_1"/>
          <p:cNvSpPr txBox="1"/>
          <p:nvPr/>
        </p:nvSpPr>
        <p:spPr>
          <a:xfrm flipH="1">
            <a:off x="1893259" y="6381328"/>
            <a:ext cx="3842700" cy="276900"/>
          </a:xfrm>
          <a:prstGeom prst="rect">
            <a:avLst/>
          </a:prstGeom>
          <a:noFill/>
          <a:ln>
            <a:noFill/>
          </a:ln>
        </p:spPr>
        <p:txBody>
          <a:bodyPr spcFirstLastPara="1" wrap="square" lIns="91425" tIns="45700" rIns="91425" bIns="45700" anchor="t" anchorCtr="0">
            <a:noAutofit/>
          </a:bodyPr>
          <a:lstStyle/>
          <a:p>
            <a:pPr>
              <a:buClr>
                <a:srgbClr val="000000"/>
              </a:buClr>
              <a:buSzPts val="1200"/>
            </a:pPr>
            <a:r>
              <a:rPr lang="en-CA" sz="1200">
                <a:solidFill>
                  <a:schemeClr val="dk1"/>
                </a:solidFill>
                <a:latin typeface="Calibri"/>
                <a:ea typeface="Calibri"/>
                <a:cs typeface="Calibri"/>
                <a:sym typeface="Calibri"/>
              </a:rPr>
              <a:t>* Used with permission: </a:t>
            </a:r>
            <a:r>
              <a:rPr lang="en-CA" sz="120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https://www.hsdinstitute.org/</a:t>
            </a:r>
            <a:r>
              <a:rPr lang="en-CA"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p:txBody>
      </p:sp>
      <p:pic>
        <p:nvPicPr>
          <p:cNvPr id="6" name="Google Shape;185;p8">
            <a:extLst>
              <a:ext uri="{FF2B5EF4-FFF2-40B4-BE49-F238E27FC236}">
                <a16:creationId xmlns:a16="http://schemas.microsoft.com/office/drawing/2014/main" id="{F47AB375-9040-4DE0-9A0D-2687AA34DE14}"/>
              </a:ex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8172464" y="324421"/>
            <a:ext cx="2333625" cy="1143000"/>
          </a:xfrm>
          <a:prstGeom prst="rect">
            <a:avLst/>
          </a:prstGeom>
          <a:noFill/>
          <a:ln>
            <a:noFill/>
          </a:ln>
        </p:spPr>
      </p:pic>
      <p:sp>
        <p:nvSpPr>
          <p:cNvPr id="11" name="Google Shape;107;g8c22de5f0f_0_20">
            <a:extLst>
              <a:ext uri="{FF2B5EF4-FFF2-40B4-BE49-F238E27FC236}">
                <a16:creationId xmlns:a16="http://schemas.microsoft.com/office/drawing/2014/main" id="{E09286E5-9162-4872-BE36-E14FE32CB742}"/>
              </a:ext>
            </a:extLst>
          </p:cNvPr>
          <p:cNvSpPr txBox="1">
            <a:spLocks noGrp="1"/>
          </p:cNvSpPr>
          <p:nvPr>
            <p:ph type="title" idx="4294967295"/>
          </p:nvPr>
        </p:nvSpPr>
        <p:spPr>
          <a:xfrm>
            <a:off x="2143475" y="640831"/>
            <a:ext cx="3592485" cy="1852065"/>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algn="l" defTabSz="457200">
              <a:lnSpc>
                <a:spcPct val="115000"/>
              </a:lnSpc>
              <a:spcBef>
                <a:spcPts val="0"/>
              </a:spcBef>
              <a:defRPr/>
            </a:pPr>
            <a:r>
              <a:rPr lang="en-CA" sz="3500" dirty="0">
                <a:solidFill>
                  <a:schemeClr val="dk1"/>
                </a:solidFill>
                <a:latin typeface="Calibri" panose="020F0502020204030204" pitchFamily="34" charset="0"/>
                <a:ea typeface="Trebuchet MS"/>
                <a:cs typeface="Calibri" panose="020F0502020204030204" pitchFamily="34" charset="0"/>
                <a:sym typeface="Trebuchet MS"/>
              </a:rPr>
              <a:t>Simple Rules: Stand in Inquiry?</a:t>
            </a:r>
          </a:p>
        </p:txBody>
      </p:sp>
      <p:sp>
        <p:nvSpPr>
          <p:cNvPr id="17" name="TextBox 16">
            <a:extLst>
              <a:ext uri="{FF2B5EF4-FFF2-40B4-BE49-F238E27FC236}">
                <a16:creationId xmlns:a16="http://schemas.microsoft.com/office/drawing/2014/main" id="{4DBBB7B7-5C8D-4B1A-87DB-13DBB621D527}"/>
              </a:ext>
            </a:extLst>
          </p:cNvPr>
          <p:cNvSpPr txBox="1"/>
          <p:nvPr/>
        </p:nvSpPr>
        <p:spPr>
          <a:xfrm>
            <a:off x="1893259" y="3232751"/>
            <a:ext cx="6624665" cy="2817887"/>
          </a:xfrm>
          <a:prstGeom prst="rect">
            <a:avLst/>
          </a:prstGeom>
          <a:solidFill>
            <a:schemeClr val="lt1"/>
          </a:solidFill>
          <a:ln w="381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a:spAutoFit/>
          </a:bodyPr>
          <a:lstStyle/>
          <a:p>
            <a:pPr marL="76200">
              <a:lnSpc>
                <a:spcPct val="150000"/>
              </a:lnSpc>
              <a:spcBef>
                <a:spcPts val="100"/>
              </a:spcBef>
              <a:buClr>
                <a:srgbClr val="1C4587"/>
              </a:buClr>
              <a:buSzPts val="2400"/>
            </a:pPr>
            <a:r>
              <a:rPr lang="en-US" sz="2400" dirty="0">
                <a:solidFill>
                  <a:schemeClr val="dk1"/>
                </a:solidFill>
                <a:latin typeface="Calibri" panose="020F0502020204030204" pitchFamily="34" charset="0"/>
                <a:ea typeface="Trebuchet MS"/>
                <a:cs typeface="Calibri" panose="020F0502020204030204" pitchFamily="34" charset="0"/>
                <a:sym typeface="Trebuchet MS"/>
              </a:rPr>
              <a:t>Our intention is to cultivate relationships.  </a:t>
            </a:r>
          </a:p>
          <a:p>
            <a:pPr marL="457200" indent="-381000">
              <a:lnSpc>
                <a:spcPct val="150000"/>
              </a:lnSpc>
              <a:spcBef>
                <a:spcPts val="100"/>
              </a:spcBef>
              <a:buClr>
                <a:srgbClr val="1C4587"/>
              </a:buClr>
              <a:buSzPts val="2400"/>
              <a:buFont typeface="Helvetica Neue"/>
              <a:buChar char="➔"/>
            </a:pPr>
            <a:r>
              <a:rPr lang="en-US" sz="2400" dirty="0">
                <a:solidFill>
                  <a:srgbClr val="1C4587"/>
                </a:solidFill>
                <a:latin typeface="Calibri" panose="020F0502020204030204" pitchFamily="34" charset="0"/>
                <a:ea typeface="Helvetica Neue"/>
                <a:cs typeface="Calibri" panose="020F0502020204030204" pitchFamily="34" charset="0"/>
                <a:sym typeface="Helvetica Neue"/>
              </a:rPr>
              <a:t>Turn judgment into </a:t>
            </a:r>
            <a:r>
              <a:rPr lang="en-US" sz="2400" b="1" dirty="0">
                <a:solidFill>
                  <a:srgbClr val="1C4587"/>
                </a:solidFill>
                <a:latin typeface="Calibri" panose="020F0502020204030204" pitchFamily="34" charset="0"/>
                <a:ea typeface="Helvetica Neue"/>
                <a:cs typeface="Calibri" panose="020F0502020204030204" pitchFamily="34" charset="0"/>
                <a:sym typeface="Helvetica Neue"/>
              </a:rPr>
              <a:t>curiosity</a:t>
            </a:r>
          </a:p>
          <a:p>
            <a:pPr marL="457200" indent="-381000">
              <a:lnSpc>
                <a:spcPct val="150000"/>
              </a:lnSpc>
              <a:buClr>
                <a:srgbClr val="1C4587"/>
              </a:buClr>
              <a:buSzPts val="2400"/>
              <a:buFont typeface="Helvetica Neue"/>
              <a:buChar char="➔"/>
            </a:pPr>
            <a:r>
              <a:rPr lang="en-US" sz="2400" dirty="0">
                <a:solidFill>
                  <a:srgbClr val="1C4587"/>
                </a:solidFill>
                <a:latin typeface="Calibri" panose="020F0502020204030204" pitchFamily="34" charset="0"/>
                <a:ea typeface="Helvetica Neue"/>
                <a:cs typeface="Calibri" panose="020F0502020204030204" pitchFamily="34" charset="0"/>
                <a:sym typeface="Helvetica Neue"/>
              </a:rPr>
              <a:t>Turn disagreement into </a:t>
            </a:r>
            <a:r>
              <a:rPr lang="en-US" sz="2400" b="1" dirty="0">
                <a:solidFill>
                  <a:srgbClr val="1C4587"/>
                </a:solidFill>
                <a:latin typeface="Calibri" panose="020F0502020204030204" pitchFamily="34" charset="0"/>
                <a:ea typeface="Helvetica Neue"/>
                <a:cs typeface="Calibri" panose="020F0502020204030204" pitchFamily="34" charset="0"/>
                <a:sym typeface="Helvetica Neue"/>
              </a:rPr>
              <a:t>shared exploration</a:t>
            </a:r>
          </a:p>
          <a:p>
            <a:pPr marL="457200" indent="-381000">
              <a:lnSpc>
                <a:spcPct val="150000"/>
              </a:lnSpc>
              <a:buClr>
                <a:srgbClr val="1C4587"/>
              </a:buClr>
              <a:buSzPts val="2400"/>
              <a:buFont typeface="Helvetica Neue"/>
              <a:buChar char="➔"/>
            </a:pPr>
            <a:r>
              <a:rPr lang="en-US" sz="2400" dirty="0">
                <a:solidFill>
                  <a:srgbClr val="1C4587"/>
                </a:solidFill>
                <a:latin typeface="Calibri" panose="020F0502020204030204" pitchFamily="34" charset="0"/>
                <a:ea typeface="Helvetica Neue"/>
                <a:cs typeface="Calibri" panose="020F0502020204030204" pitchFamily="34" charset="0"/>
                <a:sym typeface="Helvetica Neue"/>
              </a:rPr>
              <a:t>Turn defensiveness into </a:t>
            </a:r>
            <a:r>
              <a:rPr lang="en-US" sz="2400" b="1" dirty="0">
                <a:solidFill>
                  <a:srgbClr val="1C4587"/>
                </a:solidFill>
                <a:latin typeface="Calibri" panose="020F0502020204030204" pitchFamily="34" charset="0"/>
                <a:ea typeface="Helvetica Neue"/>
                <a:cs typeface="Calibri" panose="020F0502020204030204" pitchFamily="34" charset="0"/>
                <a:sym typeface="Helvetica Neue"/>
              </a:rPr>
              <a:t>self-reflection</a:t>
            </a:r>
          </a:p>
          <a:p>
            <a:pPr marL="457200" indent="-381000">
              <a:lnSpc>
                <a:spcPct val="150000"/>
              </a:lnSpc>
              <a:buClr>
                <a:srgbClr val="1C4587"/>
              </a:buClr>
              <a:buSzPts val="2400"/>
              <a:buFont typeface="Helvetica Neue"/>
              <a:buChar char="➔"/>
            </a:pPr>
            <a:r>
              <a:rPr lang="en-US" sz="2400" dirty="0">
                <a:solidFill>
                  <a:srgbClr val="1C4587"/>
                </a:solidFill>
                <a:latin typeface="Calibri" panose="020F0502020204030204" pitchFamily="34" charset="0"/>
                <a:ea typeface="Helvetica Neue"/>
                <a:cs typeface="Calibri" panose="020F0502020204030204" pitchFamily="34" charset="0"/>
                <a:sym typeface="Helvetica Neue"/>
              </a:rPr>
              <a:t>Turn assumptions into </a:t>
            </a:r>
            <a:r>
              <a:rPr lang="en-US" sz="2400" b="1" dirty="0">
                <a:solidFill>
                  <a:srgbClr val="1C4587"/>
                </a:solidFill>
                <a:latin typeface="Calibri" panose="020F0502020204030204" pitchFamily="34" charset="0"/>
                <a:ea typeface="Helvetica Neue"/>
                <a:cs typeface="Calibri" panose="020F0502020204030204" pitchFamily="34" charset="0"/>
                <a:sym typeface="Helvetica Neue"/>
              </a:rPr>
              <a:t>questions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fade">
                                      <p:cBhvr>
                                        <p:cTn id="12" dur="500"/>
                                        <p:tgtEl>
                                          <p:spTgt spid="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xEl>
                                              <p:pRg st="2" end="2"/>
                                            </p:txEl>
                                          </p:spTgt>
                                        </p:tgtEl>
                                        <p:attrNameLst>
                                          <p:attrName>style.visibility</p:attrName>
                                        </p:attrNameLst>
                                      </p:cBhvr>
                                      <p:to>
                                        <p:strVal val="visible"/>
                                      </p:to>
                                    </p:set>
                                    <p:animEffect transition="in" filter="fade">
                                      <p:cBhvr>
                                        <p:cTn id="17" dur="500"/>
                                        <p:tgtEl>
                                          <p:spTgt spid="1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xEl>
                                              <p:pRg st="3" end="3"/>
                                            </p:txEl>
                                          </p:spTgt>
                                        </p:tgtEl>
                                        <p:attrNameLst>
                                          <p:attrName>style.visibility</p:attrName>
                                        </p:attrNameLst>
                                      </p:cBhvr>
                                      <p:to>
                                        <p:strVal val="visible"/>
                                      </p:to>
                                    </p:set>
                                    <p:animEffect transition="in" filter="fade">
                                      <p:cBhvr>
                                        <p:cTn id="22" dur="500"/>
                                        <p:tgtEl>
                                          <p:spTgt spid="1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xEl>
                                              <p:pRg st="4" end="4"/>
                                            </p:txEl>
                                          </p:spTgt>
                                        </p:tgtEl>
                                        <p:attrNameLst>
                                          <p:attrName>style.visibility</p:attrName>
                                        </p:attrNameLst>
                                      </p:cBhvr>
                                      <p:to>
                                        <p:strVal val="visible"/>
                                      </p:to>
                                    </p:set>
                                    <p:animEffect transition="in" filter="fade">
                                      <p:cBhvr>
                                        <p:cTn id="27" dur="500"/>
                                        <p:tgtEl>
                                          <p:spTgt spid="1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79AC09C-D346-AA0A-0953-E550E60711E6}"/>
              </a:ext>
            </a:extLst>
          </p:cNvPr>
          <p:cNvSpPr>
            <a:spLocks noGrp="1"/>
          </p:cNvSpPr>
          <p:nvPr>
            <p:ph type="title"/>
          </p:nvPr>
        </p:nvSpPr>
        <p:spPr>
          <a:xfrm>
            <a:off x="1338300" y="401585"/>
            <a:ext cx="9515400" cy="1143000"/>
          </a:xfrm>
        </p:spPr>
        <p:txBody>
          <a:bodyPr anchor="ctr">
            <a:normAutofit fontScale="90000"/>
          </a:bodyPr>
          <a:lstStyle/>
          <a:p>
            <a:r>
              <a:rPr lang="en-CA" dirty="0"/>
              <a:t>► Asking questions that explore the issue</a:t>
            </a:r>
          </a:p>
        </p:txBody>
      </p:sp>
      <p:pic>
        <p:nvPicPr>
          <p:cNvPr id="2" name="Picture 2">
            <a:extLst>
              <a:ext uri="{FF2B5EF4-FFF2-40B4-BE49-F238E27FC236}">
                <a16:creationId xmlns:a16="http://schemas.microsoft.com/office/drawing/2014/main" id="{A614144D-82DD-E9F7-33B0-1FCAA7733E11}"/>
              </a:ext>
              <a:ext uri="{C183D7F6-B498-43B3-948B-1728B52AA6E4}">
                <adec:decorative xmlns:adec="http://schemas.microsoft.com/office/drawing/2017/decorative" val="1"/>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1802160" y="1628800"/>
            <a:ext cx="3564752" cy="3600400"/>
          </a:xfrm>
          <a:prstGeom prst="rect">
            <a:avLst/>
          </a:prstGeom>
          <a:solidFill>
            <a:srgbClr val="FFFFFF"/>
          </a:solidFill>
        </p:spPr>
      </p:pic>
      <p:sp>
        <p:nvSpPr>
          <p:cNvPr id="9" name="Content Placeholder 3">
            <a:extLst>
              <a:ext uri="{FF2B5EF4-FFF2-40B4-BE49-F238E27FC236}">
                <a16:creationId xmlns:a16="http://schemas.microsoft.com/office/drawing/2014/main" id="{7EC0D1A0-03F8-5F61-D04C-FAFDF6BF340B}"/>
              </a:ext>
            </a:extLst>
          </p:cNvPr>
          <p:cNvSpPr>
            <a:spLocks noGrp="1"/>
          </p:cNvSpPr>
          <p:nvPr>
            <p:ph sz="half" idx="2"/>
          </p:nvPr>
        </p:nvSpPr>
        <p:spPr>
          <a:xfrm>
            <a:off x="5447928" y="1821585"/>
            <a:ext cx="4939952" cy="4525963"/>
          </a:xfrm>
        </p:spPr>
        <p:txBody>
          <a:bodyPr>
            <a:normAutofit/>
          </a:bodyPr>
          <a:lstStyle/>
          <a:p>
            <a:pPr marL="228600" indent="-228600">
              <a:lnSpc>
                <a:spcPct val="150000"/>
              </a:lnSpc>
            </a:pPr>
            <a:r>
              <a:rPr lang="en-CA" sz="3600" dirty="0">
                <a:solidFill>
                  <a:srgbClr val="000000"/>
                </a:solidFill>
              </a:rPr>
              <a:t>Open-ended</a:t>
            </a:r>
          </a:p>
          <a:p>
            <a:pPr marL="228600" indent="-228600">
              <a:lnSpc>
                <a:spcPct val="150000"/>
              </a:lnSpc>
            </a:pPr>
            <a:r>
              <a:rPr lang="en-CA" sz="3600" dirty="0">
                <a:solidFill>
                  <a:srgbClr val="000000"/>
                </a:solidFill>
              </a:rPr>
              <a:t>Not disguised as advice</a:t>
            </a:r>
          </a:p>
          <a:p>
            <a:pPr marL="228600" indent="-228600">
              <a:lnSpc>
                <a:spcPct val="150000"/>
              </a:lnSpc>
            </a:pPr>
            <a:r>
              <a:rPr lang="en-CA" sz="3600" dirty="0">
                <a:solidFill>
                  <a:srgbClr val="000000"/>
                </a:solidFill>
              </a:rPr>
              <a:t>Beyond the knowledge of the asker</a:t>
            </a:r>
          </a:p>
        </p:txBody>
      </p:sp>
      <p:sp>
        <p:nvSpPr>
          <p:cNvPr id="6" name="TextBox 5">
            <a:extLst>
              <a:ext uri="{FF2B5EF4-FFF2-40B4-BE49-F238E27FC236}">
                <a16:creationId xmlns:a16="http://schemas.microsoft.com/office/drawing/2014/main" id="{8AA704CC-883D-4945-AE45-4C63DEEFF551}"/>
              </a:ext>
            </a:extLst>
          </p:cNvPr>
          <p:cNvSpPr txBox="1"/>
          <p:nvPr/>
        </p:nvSpPr>
        <p:spPr>
          <a:xfrm>
            <a:off x="3071664" y="6347548"/>
            <a:ext cx="5526360" cy="276999"/>
          </a:xfrm>
          <a:prstGeom prst="rect">
            <a:avLst/>
          </a:prstGeom>
          <a:noFill/>
        </p:spPr>
        <p:txBody>
          <a:bodyPr wrap="square">
            <a:spAutoFit/>
          </a:bodyPr>
          <a:lstStyle/>
          <a:p>
            <a:r>
              <a:rPr lang="en-US" sz="1200" u="sng" dirty="0">
                <a:solidFill>
                  <a:srgbClr val="BDADA0"/>
                </a:solidFill>
                <a:hlinkClick r:id="rId4"/>
              </a:rPr>
              <a:t>Simple Rules</a:t>
            </a:r>
            <a:r>
              <a:rPr lang="en-US" sz="1200" u="sng" dirty="0">
                <a:solidFill>
                  <a:srgbClr val="BDADA0"/>
                </a:solidFill>
              </a:rPr>
              <a:t> - </a:t>
            </a:r>
            <a:r>
              <a:rPr lang="en-US" sz="1200" u="sng" dirty="0"/>
              <a:t>https://bit.ly/SimpleRulesHSD</a:t>
            </a:r>
            <a:endParaRPr lang="en-US" sz="1200" dirty="0"/>
          </a:p>
        </p:txBody>
      </p:sp>
      <p:sp>
        <p:nvSpPr>
          <p:cNvPr id="3" name="Arrow: Striped Right 2">
            <a:hlinkClick r:id="rId5" action="ppaction://hlinksldjump"/>
            <a:extLst>
              <a:ext uri="{FF2B5EF4-FFF2-40B4-BE49-F238E27FC236}">
                <a16:creationId xmlns:a16="http://schemas.microsoft.com/office/drawing/2014/main" id="{0610D0B5-1AE0-80E0-FC78-D866FB04B750}"/>
              </a:ext>
              <a:ext uri="{C183D7F6-B498-43B3-948B-1728B52AA6E4}">
                <adec:decorative xmlns:adec="http://schemas.microsoft.com/office/drawing/2017/decorative" val="1"/>
              </a:ext>
            </a:extLst>
          </p:cNvPr>
          <p:cNvSpPr/>
          <p:nvPr/>
        </p:nvSpPr>
        <p:spPr>
          <a:xfrm>
            <a:off x="8040216" y="6450258"/>
            <a:ext cx="648072" cy="360040"/>
          </a:xfrm>
          <a:prstGeom prst="striped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4768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VUCA Leadership">
            <a:extLst>
              <a:ext uri="{FF2B5EF4-FFF2-40B4-BE49-F238E27FC236}">
                <a16:creationId xmlns:a16="http://schemas.microsoft.com/office/drawing/2014/main" id="{97F8B9F1-F750-F2A1-C876-8C91A2708F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2768" y="307826"/>
            <a:ext cx="3573627" cy="2378086"/>
          </a:xfrm>
          <a:prstGeom prst="rect">
            <a:avLst/>
          </a:prstGeom>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179AC09C-D346-AA0A-0953-E550E60711E6}"/>
              </a:ext>
            </a:extLst>
          </p:cNvPr>
          <p:cNvSpPr>
            <a:spLocks noGrp="1"/>
          </p:cNvSpPr>
          <p:nvPr>
            <p:ph type="title"/>
          </p:nvPr>
        </p:nvSpPr>
        <p:spPr/>
        <p:txBody>
          <a:bodyPr/>
          <a:lstStyle/>
          <a:p>
            <a:r>
              <a:rPr lang="en-CA" dirty="0">
                <a:latin typeface="Calibri" panose="020F0502020204030204" pitchFamily="34" charset="0"/>
                <a:ea typeface="Calibri" panose="020F0502020204030204" pitchFamily="34" charset="0"/>
                <a:cs typeface="Times New Roman" panose="02020603050405020304" pitchFamily="18" charset="0"/>
              </a:rPr>
              <a:t>VUCA</a:t>
            </a:r>
            <a:endParaRPr lang="en-US" dirty="0"/>
          </a:p>
        </p:txBody>
      </p:sp>
      <p:sp>
        <p:nvSpPr>
          <p:cNvPr id="3" name="TextBox 2">
            <a:extLst>
              <a:ext uri="{FF2B5EF4-FFF2-40B4-BE49-F238E27FC236}">
                <a16:creationId xmlns:a16="http://schemas.microsoft.com/office/drawing/2014/main" id="{26B24BED-54E3-8420-ADEC-E52F64543337}"/>
              </a:ext>
            </a:extLst>
          </p:cNvPr>
          <p:cNvSpPr txBox="1"/>
          <p:nvPr/>
        </p:nvSpPr>
        <p:spPr>
          <a:xfrm>
            <a:off x="2105145" y="6138371"/>
            <a:ext cx="7848872" cy="461665"/>
          </a:xfrm>
          <a:prstGeom prst="rect">
            <a:avLst/>
          </a:prstGeom>
          <a:noFill/>
        </p:spPr>
        <p:txBody>
          <a:bodyPr wrap="square">
            <a:spAutoFit/>
          </a:bodyPr>
          <a:lstStyle/>
          <a:p>
            <a:pPr marL="171450" indent="-171450">
              <a:buFont typeface="Arial" panose="020B0604020202020204" pitchFamily="34" charset="0"/>
              <a:buChar char="•"/>
            </a:pPr>
            <a:r>
              <a:rPr lang="en-CA" sz="1200" dirty="0">
                <a:hlinkClick r:id="rId4"/>
              </a:rPr>
              <a:t>Enacting our Knowing, Doing and Being – In Service in a VUCA World – Integral City</a:t>
            </a:r>
            <a:r>
              <a:rPr lang="en-CA" sz="1200" dirty="0"/>
              <a:t> - https://integralcity.com/2020/03/08/enacting-our-knowing-doing-and-being-in-service-in-a-vuca-world/</a:t>
            </a:r>
          </a:p>
        </p:txBody>
      </p:sp>
      <p:pic>
        <p:nvPicPr>
          <p:cNvPr id="15" name="Picture 14" descr="VUCA model">
            <a:extLst>
              <a:ext uri="{FF2B5EF4-FFF2-40B4-BE49-F238E27FC236}">
                <a16:creationId xmlns:a16="http://schemas.microsoft.com/office/drawing/2014/main" id="{F3370259-38BC-B69F-FC68-132A2D533967}"/>
              </a:ext>
            </a:extLst>
          </p:cNvPr>
          <p:cNvPicPr>
            <a:picLocks noChangeAspect="1"/>
          </p:cNvPicPr>
          <p:nvPr/>
        </p:nvPicPr>
        <p:blipFill>
          <a:blip r:embed="rId5"/>
          <a:stretch>
            <a:fillRect/>
          </a:stretch>
        </p:blipFill>
        <p:spPr>
          <a:xfrm>
            <a:off x="2456412" y="2534827"/>
            <a:ext cx="3000375" cy="3095625"/>
          </a:xfrm>
          <a:prstGeom prst="rect">
            <a:avLst/>
          </a:prstGeom>
        </p:spPr>
      </p:pic>
      <p:pic>
        <p:nvPicPr>
          <p:cNvPr id="19" name="Picture 18" descr="Vision">
            <a:extLst>
              <a:ext uri="{FF2B5EF4-FFF2-40B4-BE49-F238E27FC236}">
                <a16:creationId xmlns:a16="http://schemas.microsoft.com/office/drawing/2014/main" id="{CE5894E8-9B06-E830-CFE8-CEB429D0A1A6}"/>
              </a:ext>
            </a:extLst>
          </p:cNvPr>
          <p:cNvPicPr>
            <a:picLocks noChangeAspect="1"/>
          </p:cNvPicPr>
          <p:nvPr/>
        </p:nvPicPr>
        <p:blipFill>
          <a:blip r:embed="rId6"/>
          <a:stretch>
            <a:fillRect/>
          </a:stretch>
        </p:blipFill>
        <p:spPr>
          <a:xfrm>
            <a:off x="5456786" y="2534827"/>
            <a:ext cx="4629150" cy="771525"/>
          </a:xfrm>
          <a:prstGeom prst="rect">
            <a:avLst/>
          </a:prstGeom>
        </p:spPr>
      </p:pic>
      <p:pic>
        <p:nvPicPr>
          <p:cNvPr id="21" name="Picture 20" descr="Understanding">
            <a:extLst>
              <a:ext uri="{FF2B5EF4-FFF2-40B4-BE49-F238E27FC236}">
                <a16:creationId xmlns:a16="http://schemas.microsoft.com/office/drawing/2014/main" id="{661A1858-7102-A3E1-2108-E691CDA4C92B}"/>
              </a:ext>
            </a:extLst>
          </p:cNvPr>
          <p:cNvPicPr>
            <a:picLocks noChangeAspect="1"/>
          </p:cNvPicPr>
          <p:nvPr/>
        </p:nvPicPr>
        <p:blipFill>
          <a:blip r:embed="rId7"/>
          <a:stretch>
            <a:fillRect/>
          </a:stretch>
        </p:blipFill>
        <p:spPr>
          <a:xfrm>
            <a:off x="5441991" y="3303250"/>
            <a:ext cx="4648200" cy="819150"/>
          </a:xfrm>
          <a:prstGeom prst="rect">
            <a:avLst/>
          </a:prstGeom>
        </p:spPr>
      </p:pic>
      <p:pic>
        <p:nvPicPr>
          <p:cNvPr id="27" name="Picture 26" descr="Clarity">
            <a:extLst>
              <a:ext uri="{FF2B5EF4-FFF2-40B4-BE49-F238E27FC236}">
                <a16:creationId xmlns:a16="http://schemas.microsoft.com/office/drawing/2014/main" id="{FBA806D0-F23A-335A-4997-33261F9E6B39}"/>
              </a:ext>
            </a:extLst>
          </p:cNvPr>
          <p:cNvPicPr>
            <a:picLocks noChangeAspect="1"/>
          </p:cNvPicPr>
          <p:nvPr/>
        </p:nvPicPr>
        <p:blipFill>
          <a:blip r:embed="rId8"/>
          <a:stretch>
            <a:fillRect/>
          </a:stretch>
        </p:blipFill>
        <p:spPr>
          <a:xfrm>
            <a:off x="5437736" y="4122400"/>
            <a:ext cx="4648200" cy="819150"/>
          </a:xfrm>
          <a:prstGeom prst="rect">
            <a:avLst/>
          </a:prstGeom>
        </p:spPr>
      </p:pic>
      <p:pic>
        <p:nvPicPr>
          <p:cNvPr id="29" name="Picture 28" descr="Agility">
            <a:extLst>
              <a:ext uri="{FF2B5EF4-FFF2-40B4-BE49-F238E27FC236}">
                <a16:creationId xmlns:a16="http://schemas.microsoft.com/office/drawing/2014/main" id="{9CBD9BAA-34BB-4E84-5FDA-41A49B8F4F36}"/>
              </a:ext>
            </a:extLst>
          </p:cNvPr>
          <p:cNvPicPr>
            <a:picLocks noChangeAspect="1"/>
          </p:cNvPicPr>
          <p:nvPr/>
        </p:nvPicPr>
        <p:blipFill>
          <a:blip r:embed="rId9"/>
          <a:stretch>
            <a:fillRect/>
          </a:stretch>
        </p:blipFill>
        <p:spPr>
          <a:xfrm>
            <a:off x="5433481" y="4850695"/>
            <a:ext cx="4648200" cy="781050"/>
          </a:xfrm>
          <a:prstGeom prst="rect">
            <a:avLst/>
          </a:prstGeom>
        </p:spPr>
      </p:pic>
    </p:spTree>
    <p:extLst>
      <p:ext uri="{BB962C8B-B14F-4D97-AF65-F5344CB8AC3E}">
        <p14:creationId xmlns:p14="http://schemas.microsoft.com/office/powerpoint/2010/main" val="2560928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VUCA Proof ">
            <a:extLst>
              <a:ext uri="{FF2B5EF4-FFF2-40B4-BE49-F238E27FC236}">
                <a16:creationId xmlns:a16="http://schemas.microsoft.com/office/drawing/2014/main" id="{C3C6FE8E-86D3-EBE9-D504-618E528274CA}"/>
              </a:ext>
            </a:extLst>
          </p:cNvPr>
          <p:cNvPicPr>
            <a:picLocks noChangeAspect="1"/>
          </p:cNvPicPr>
          <p:nvPr/>
        </p:nvPicPr>
        <p:blipFill>
          <a:blip r:embed="rId3"/>
          <a:stretch>
            <a:fillRect/>
          </a:stretch>
        </p:blipFill>
        <p:spPr>
          <a:xfrm>
            <a:off x="1705703" y="1155773"/>
            <a:ext cx="8896350" cy="5000625"/>
          </a:xfrm>
          <a:prstGeom prst="rect">
            <a:avLst/>
          </a:prstGeom>
        </p:spPr>
      </p:pic>
      <p:sp>
        <p:nvSpPr>
          <p:cNvPr id="4" name="Title 3">
            <a:extLst>
              <a:ext uri="{FF2B5EF4-FFF2-40B4-BE49-F238E27FC236}">
                <a16:creationId xmlns:a16="http://schemas.microsoft.com/office/drawing/2014/main" id="{179AC09C-D346-AA0A-0953-E550E60711E6}"/>
              </a:ext>
            </a:extLst>
          </p:cNvPr>
          <p:cNvSpPr>
            <a:spLocks noGrp="1"/>
          </p:cNvSpPr>
          <p:nvPr>
            <p:ph type="title"/>
          </p:nvPr>
        </p:nvSpPr>
        <p:spPr>
          <a:xfrm>
            <a:off x="1966628" y="131362"/>
            <a:ext cx="8229600" cy="1143000"/>
          </a:xfrm>
        </p:spPr>
        <p:txBody>
          <a:bodyPr/>
          <a:lstStyle/>
          <a:p>
            <a:r>
              <a:rPr lang="en-CA" dirty="0">
                <a:latin typeface="Calibri" panose="020F0502020204030204" pitchFamily="34" charset="0"/>
                <a:ea typeface="Calibri" panose="020F0502020204030204" pitchFamily="34" charset="0"/>
                <a:cs typeface="Times New Roman" panose="02020603050405020304" pitchFamily="18" charset="0"/>
              </a:rPr>
              <a:t>VUCA</a:t>
            </a:r>
            <a:endParaRPr lang="en-US" dirty="0"/>
          </a:p>
        </p:txBody>
      </p:sp>
      <p:sp>
        <p:nvSpPr>
          <p:cNvPr id="3" name="TextBox 2">
            <a:extLst>
              <a:ext uri="{FF2B5EF4-FFF2-40B4-BE49-F238E27FC236}">
                <a16:creationId xmlns:a16="http://schemas.microsoft.com/office/drawing/2014/main" id="{26B24BED-54E3-8420-ADEC-E52F64543337}"/>
              </a:ext>
            </a:extLst>
          </p:cNvPr>
          <p:cNvSpPr txBox="1"/>
          <p:nvPr/>
        </p:nvSpPr>
        <p:spPr>
          <a:xfrm>
            <a:off x="2105145" y="6483260"/>
            <a:ext cx="7848872" cy="276999"/>
          </a:xfrm>
          <a:prstGeom prst="rect">
            <a:avLst/>
          </a:prstGeom>
          <a:noFill/>
        </p:spPr>
        <p:txBody>
          <a:bodyPr wrap="square">
            <a:spAutoFit/>
          </a:bodyPr>
          <a:lstStyle/>
          <a:p>
            <a:pPr marL="171450" indent="-171450">
              <a:buFont typeface="Arial" panose="020B0604020202020204" pitchFamily="34" charset="0"/>
              <a:buChar char="•"/>
            </a:pPr>
            <a:r>
              <a:rPr lang="en-CA" sz="1200" dirty="0">
                <a:hlinkClick r:id="rId4"/>
              </a:rPr>
              <a:t>How to “VUCA Proof” Your Leadership</a:t>
            </a:r>
            <a:r>
              <a:rPr lang="en-CA" sz="1200" dirty="0"/>
              <a:t> - https://davidspungin.com/2021/02/02/how-to-vuca-proof-your-leadership/</a:t>
            </a:r>
          </a:p>
        </p:txBody>
      </p:sp>
      <p:pic>
        <p:nvPicPr>
          <p:cNvPr id="6" name="Picture 5">
            <a:extLst>
              <a:ext uri="{FF2B5EF4-FFF2-40B4-BE49-F238E27FC236}">
                <a16:creationId xmlns:a16="http://schemas.microsoft.com/office/drawing/2014/main" id="{C1F6AD91-2A4E-B434-EF88-A027AD1F7A9F}"/>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662488" y="1068236"/>
            <a:ext cx="2867025" cy="276225"/>
          </a:xfrm>
          <a:prstGeom prst="rect">
            <a:avLst/>
          </a:prstGeom>
        </p:spPr>
      </p:pic>
      <p:pic>
        <p:nvPicPr>
          <p:cNvPr id="8" name="Picture 7">
            <a:extLst>
              <a:ext uri="{FF2B5EF4-FFF2-40B4-BE49-F238E27FC236}">
                <a16:creationId xmlns:a16="http://schemas.microsoft.com/office/drawing/2014/main" id="{305BAD5B-02CB-BB16-CF6E-C9C3C68AD814}"/>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8544272" y="3418564"/>
            <a:ext cx="1619250" cy="476250"/>
          </a:xfrm>
          <a:prstGeom prst="rect">
            <a:avLst/>
          </a:prstGeom>
        </p:spPr>
      </p:pic>
      <p:pic>
        <p:nvPicPr>
          <p:cNvPr id="10" name="Picture 9">
            <a:extLst>
              <a:ext uri="{FF2B5EF4-FFF2-40B4-BE49-F238E27FC236}">
                <a16:creationId xmlns:a16="http://schemas.microsoft.com/office/drawing/2014/main" id="{ED7CA215-7807-C08F-6993-0E5D803244AF}"/>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2158383" y="3429131"/>
            <a:ext cx="1381125" cy="447675"/>
          </a:xfrm>
          <a:prstGeom prst="rect">
            <a:avLst/>
          </a:prstGeom>
        </p:spPr>
      </p:pic>
      <p:pic>
        <p:nvPicPr>
          <p:cNvPr id="12" name="Picture 11">
            <a:extLst>
              <a:ext uri="{FF2B5EF4-FFF2-40B4-BE49-F238E27FC236}">
                <a16:creationId xmlns:a16="http://schemas.microsoft.com/office/drawing/2014/main" id="{DF5D8AD3-816F-18A0-01A1-4AFC4E27AD00}"/>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4872038" y="5965243"/>
            <a:ext cx="2447925" cy="257175"/>
          </a:xfrm>
          <a:prstGeom prst="rect">
            <a:avLst/>
          </a:prstGeom>
        </p:spPr>
      </p:pic>
      <p:pic>
        <p:nvPicPr>
          <p:cNvPr id="14" name="Picture 13">
            <a:extLst>
              <a:ext uri="{FF2B5EF4-FFF2-40B4-BE49-F238E27FC236}">
                <a16:creationId xmlns:a16="http://schemas.microsoft.com/office/drawing/2014/main" id="{0F436AA8-B1A7-3F16-CD9B-A4211088E2CA}"/>
              </a:ext>
              <a:ext uri="{C183D7F6-B498-43B3-948B-1728B52AA6E4}">
                <adec:decorative xmlns:adec="http://schemas.microsoft.com/office/drawing/2017/decorative" val="1"/>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2279576" y="4849232"/>
            <a:ext cx="1943100" cy="800100"/>
          </a:xfrm>
          <a:prstGeom prst="rect">
            <a:avLst/>
          </a:prstGeom>
        </p:spPr>
      </p:pic>
      <p:pic>
        <p:nvPicPr>
          <p:cNvPr id="18" name="Picture 17">
            <a:extLst>
              <a:ext uri="{FF2B5EF4-FFF2-40B4-BE49-F238E27FC236}">
                <a16:creationId xmlns:a16="http://schemas.microsoft.com/office/drawing/2014/main" id="{D8DD94F3-9A65-0CF8-4FB4-A9FB36708CA2}"/>
              </a:ext>
              <a:ext uri="{C183D7F6-B498-43B3-948B-1728B52AA6E4}">
                <adec:decorative xmlns:adec="http://schemas.microsoft.com/office/drawing/2017/decorative" val="1"/>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1865239" y="1404210"/>
            <a:ext cx="2771775" cy="1209675"/>
          </a:xfrm>
          <a:prstGeom prst="rect">
            <a:avLst/>
          </a:prstGeom>
        </p:spPr>
      </p:pic>
      <p:pic>
        <p:nvPicPr>
          <p:cNvPr id="20" name="Picture 19">
            <a:extLst>
              <a:ext uri="{FF2B5EF4-FFF2-40B4-BE49-F238E27FC236}">
                <a16:creationId xmlns:a16="http://schemas.microsoft.com/office/drawing/2014/main" id="{2A460554-093E-F295-ED46-CDA04D56E4CF}"/>
              </a:ext>
              <a:ext uri="{C183D7F6-B498-43B3-948B-1728B52AA6E4}">
                <adec:decorative xmlns:adec="http://schemas.microsoft.com/office/drawing/2017/decorative" val="1"/>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7529513" y="1408412"/>
            <a:ext cx="2847975" cy="1219200"/>
          </a:xfrm>
          <a:prstGeom prst="rect">
            <a:avLst/>
          </a:prstGeom>
        </p:spPr>
      </p:pic>
      <p:pic>
        <p:nvPicPr>
          <p:cNvPr id="22" name="Picture 21">
            <a:extLst>
              <a:ext uri="{FF2B5EF4-FFF2-40B4-BE49-F238E27FC236}">
                <a16:creationId xmlns:a16="http://schemas.microsoft.com/office/drawing/2014/main" id="{5E423861-0E3F-5EF9-05E7-69E2A79BF356}"/>
              </a:ext>
              <a:ext uri="{C183D7F6-B498-43B3-948B-1728B52AA6E4}">
                <adec:decorative xmlns:adec="http://schemas.microsoft.com/office/drawing/2017/decorative" val="1"/>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7758112" y="4736518"/>
            <a:ext cx="2390775" cy="1228725"/>
          </a:xfrm>
          <a:prstGeom prst="rect">
            <a:avLst/>
          </a:prstGeom>
        </p:spPr>
      </p:pic>
    </p:spTree>
    <p:extLst>
      <p:ext uri="{BB962C8B-B14F-4D97-AF65-F5344CB8AC3E}">
        <p14:creationId xmlns:p14="http://schemas.microsoft.com/office/powerpoint/2010/main" val="3739336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dirty="0"/>
              <a:t>Insights from last week</a:t>
            </a:r>
            <a:r>
              <a:rPr lang="en-US" sz="3600" dirty="0"/>
              <a:t> (4)</a:t>
            </a:r>
            <a:endParaRPr lang="en-US" dirty="0"/>
          </a:p>
        </p:txBody>
      </p:sp>
      <p:sp>
        <p:nvSpPr>
          <p:cNvPr id="3" name="Content Placeholder 2"/>
          <p:cNvSpPr>
            <a:spLocks noGrp="1"/>
          </p:cNvSpPr>
          <p:nvPr>
            <p:ph idx="1"/>
          </p:nvPr>
        </p:nvSpPr>
        <p:spPr>
          <a:xfrm>
            <a:off x="1982655" y="2018428"/>
            <a:ext cx="6692887" cy="2270540"/>
          </a:xfrm>
        </p:spPr>
        <p:txBody>
          <a:bodyPr>
            <a:normAutofit/>
          </a:bodyPr>
          <a:lstStyle/>
          <a:p>
            <a:pPr lvl="0"/>
            <a:r>
              <a:rPr lang="en-US" dirty="0"/>
              <a:t>Your </a:t>
            </a:r>
            <a:r>
              <a:rPr lang="en-CA" b="1" i="1" dirty="0">
                <a:latin typeface="Bradley Hand ITC" panose="03070402050302030203" pitchFamily="66" charset="0"/>
              </a:rPr>
              <a:t>Buddy System </a:t>
            </a:r>
            <a:endParaRPr lang="en-US" dirty="0"/>
          </a:p>
          <a:p>
            <a:pPr lvl="0"/>
            <a:endParaRPr lang="en-US" dirty="0"/>
          </a:p>
          <a:p>
            <a:pPr lvl="0"/>
            <a:r>
              <a:rPr lang="en-US" dirty="0"/>
              <a:t>Your practice :</a:t>
            </a:r>
          </a:p>
        </p:txBody>
      </p:sp>
      <p:pic>
        <p:nvPicPr>
          <p:cNvPr id="2052" name="Picture 4">
            <a:extLst>
              <a:ext uri="{C183D7F6-B498-43B3-948B-1728B52AA6E4}">
                <adec:decorative xmlns:adec="http://schemas.microsoft.com/office/drawing/2017/decorative" val="1"/>
              </a:ext>
            </a:extLst>
          </p:cNvPr>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8144240" y="188640"/>
            <a:ext cx="1950720" cy="18897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745437">
            <a:off x="5809399" y="1673075"/>
            <a:ext cx="1172680" cy="1209033"/>
          </a:xfrm>
          <a:prstGeom prst="rect">
            <a:avLst/>
          </a:prstGeom>
        </p:spPr>
      </p:pic>
      <p:grpSp>
        <p:nvGrpSpPr>
          <p:cNvPr id="16" name="Group 15">
            <a:extLst>
              <a:ext uri="{C183D7F6-B498-43B3-948B-1728B52AA6E4}">
                <adec:decorative xmlns:adec="http://schemas.microsoft.com/office/drawing/2017/decorative" val="1"/>
              </a:ext>
            </a:extLst>
          </p:cNvPr>
          <p:cNvGrpSpPr/>
          <p:nvPr/>
        </p:nvGrpSpPr>
        <p:grpSpPr>
          <a:xfrm>
            <a:off x="8978924" y="5315344"/>
            <a:ext cx="1027525" cy="1072237"/>
            <a:chOff x="1588297" y="4970908"/>
            <a:chExt cx="1091071" cy="1190315"/>
          </a:xfrm>
        </p:grpSpPr>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91680" y="5343137"/>
              <a:ext cx="803649" cy="818086"/>
            </a:xfrm>
            <a:prstGeom prst="rect">
              <a:avLst/>
            </a:prstGeom>
          </p:spPr>
        </p:pic>
        <p:sp>
          <p:nvSpPr>
            <p:cNvPr id="18" name="Oval 17"/>
            <p:cNvSpPr/>
            <p:nvPr/>
          </p:nvSpPr>
          <p:spPr>
            <a:xfrm>
              <a:off x="1773475" y="5471725"/>
              <a:ext cx="637263" cy="569132"/>
            </a:xfrm>
            <a:prstGeom prst="ellipse">
              <a:avLst/>
            </a:prstGeom>
            <a:solidFill>
              <a:srgbClr val="F8F8F8">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 name="TextBox 18"/>
            <p:cNvSpPr txBox="1"/>
            <p:nvPr/>
          </p:nvSpPr>
          <p:spPr>
            <a:xfrm>
              <a:off x="1588297" y="4970908"/>
              <a:ext cx="1091071" cy="444171"/>
            </a:xfrm>
            <a:prstGeom prst="rect">
              <a:avLst/>
            </a:prstGeom>
            <a:noFill/>
          </p:spPr>
          <p:txBody>
            <a:bodyPr wrap="none" rtlCol="0">
              <a:spAutoFit/>
            </a:bodyPr>
            <a:lstStyle/>
            <a:p>
              <a:r>
                <a:rPr lang="en-CA" sz="2000" dirty="0"/>
                <a:t>Plenary </a:t>
              </a:r>
              <a:endParaRPr lang="en-CA" sz="2000" dirty="0">
                <a:solidFill>
                  <a:schemeClr val="accent3">
                    <a:lumMod val="75000"/>
                  </a:schemeClr>
                </a:solidFill>
              </a:endParaRPr>
            </a:p>
          </p:txBody>
        </p:sp>
      </p:grpSp>
      <p:pic>
        <p:nvPicPr>
          <p:cNvPr id="21" name="Picture 20">
            <a:extLst>
              <a:ext uri="{C183D7F6-B498-43B3-948B-1728B52AA6E4}">
                <adec:decorative xmlns:adec="http://schemas.microsoft.com/office/drawing/2017/decorative" val="1"/>
              </a:ext>
            </a:extLst>
          </p:cNvPr>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198762" y="4053321"/>
            <a:ext cx="1092677" cy="1005263"/>
          </a:xfrm>
          <a:prstGeom prst="rect">
            <a:avLst/>
          </a:prstGeom>
        </p:spPr>
      </p:pic>
      <p:pic>
        <p:nvPicPr>
          <p:cNvPr id="22" name="Picture 21">
            <a:extLst>
              <a:ext uri="{C183D7F6-B498-43B3-948B-1728B52AA6E4}">
                <adec:decorative xmlns:adec="http://schemas.microsoft.com/office/drawing/2017/decorative" val="1"/>
              </a:ext>
            </a:extLst>
          </p:cNvPr>
          <p:cNvPicPr>
            <a:picLocks noChangeAspect="1"/>
          </p:cNvPicPr>
          <p:nvPr/>
        </p:nvPicPr>
        <p:blipFill>
          <a:blip r:embed="rId7">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338461" y="3885014"/>
            <a:ext cx="1488592" cy="1205120"/>
          </a:xfrm>
          <a:prstGeom prst="rect">
            <a:avLst/>
          </a:prstGeom>
        </p:spPr>
      </p:pic>
      <p:pic>
        <p:nvPicPr>
          <p:cNvPr id="20" name="Picture 6">
            <a:extLst>
              <a:ext uri="{C183D7F6-B498-43B3-948B-1728B52AA6E4}">
                <adec:decorative xmlns:adec="http://schemas.microsoft.com/office/drawing/2017/decorative" val="1"/>
              </a:ext>
            </a:extLst>
          </p:cNvPr>
          <p:cNvPicPr>
            <a:picLocks noChangeAspect="1" noChangeArrowheads="1"/>
          </p:cNvPicPr>
          <p:nvPr/>
        </p:nvPicPr>
        <p:blipFill>
          <a:blip r:embed="rId8">
            <a:clrChange>
              <a:clrFrom>
                <a:srgbClr val="FEFEFE"/>
              </a:clrFrom>
              <a:clrTo>
                <a:srgbClr val="FEFEFE">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603381" y="3865121"/>
            <a:ext cx="1348425" cy="138166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C183D7F6-B498-43B3-948B-1728B52AA6E4}">
                <adec:decorative xmlns:adec="http://schemas.microsoft.com/office/drawing/2017/decorative" val="1"/>
              </a:ext>
            </a:extLst>
          </p:cNvPr>
          <p:cNvPicPr>
            <a:picLocks noChangeAspect="1"/>
          </p:cNvPicPr>
          <p:nvPr/>
        </p:nvPicPr>
        <p:blipFill>
          <a:blip r:embed="rId9">
            <a:duotone>
              <a:schemeClr val="accent1">
                <a:shade val="45000"/>
                <a:satMod val="135000"/>
              </a:schemeClr>
              <a:prstClr val="white"/>
            </a:duotone>
          </a:blip>
          <a:stretch>
            <a:fillRect/>
          </a:stretch>
        </p:blipFill>
        <p:spPr>
          <a:xfrm>
            <a:off x="8411454" y="4040409"/>
            <a:ext cx="1182018" cy="894331"/>
          </a:xfrm>
          <a:prstGeom prst="rect">
            <a:avLst/>
          </a:prstGeom>
        </p:spPr>
      </p:pic>
      <p:grpSp>
        <p:nvGrpSpPr>
          <p:cNvPr id="28" name="Group 27">
            <a:extLst>
              <a:ext uri="{C183D7F6-B498-43B3-948B-1728B52AA6E4}">
                <adec:decorative xmlns:adec="http://schemas.microsoft.com/office/drawing/2017/decorative" val="1"/>
              </a:ext>
            </a:extLst>
          </p:cNvPr>
          <p:cNvGrpSpPr/>
          <p:nvPr/>
        </p:nvGrpSpPr>
        <p:grpSpPr>
          <a:xfrm>
            <a:off x="7005606" y="3792244"/>
            <a:ext cx="1183043" cy="1390660"/>
            <a:chOff x="1115917" y="2424130"/>
            <a:chExt cx="2481406" cy="2481406"/>
          </a:xfrm>
        </p:grpSpPr>
        <p:pic>
          <p:nvPicPr>
            <p:cNvPr id="29" name="Picture 28"/>
            <p:cNvPicPr>
              <a:picLocks noChangeAspect="1"/>
            </p:cNvPicPr>
            <p:nvPr/>
          </p:nvPicPr>
          <p:blipFill>
            <a:blip r:embed="rId10">
              <a:clrChange>
                <a:clrFrom>
                  <a:srgbClr val="FFFFFF"/>
                </a:clrFrom>
                <a:clrTo>
                  <a:srgbClr val="FFFFFF">
                    <a:alpha val="0"/>
                  </a:srgbClr>
                </a:clrTo>
              </a:clrChange>
              <a:duotone>
                <a:schemeClr val="accent1">
                  <a:shade val="45000"/>
                  <a:satMod val="135000"/>
                </a:schemeClr>
                <a:prstClr val="white"/>
              </a:duotone>
            </a:blip>
            <a:stretch>
              <a:fillRect/>
            </a:stretch>
          </p:blipFill>
          <p:spPr>
            <a:xfrm>
              <a:off x="1115917" y="2424130"/>
              <a:ext cx="2481406" cy="2481406"/>
            </a:xfrm>
            <a:prstGeom prst="rect">
              <a:avLst/>
            </a:prstGeom>
          </p:spPr>
        </p:pic>
        <p:pic>
          <p:nvPicPr>
            <p:cNvPr id="30" name="Picture 2" descr="Friends Friendship - Free vector graphic on Pixabay"/>
            <p:cNvPicPr>
              <a:picLocks noChangeAspect="1" noChangeArrowheads="1"/>
            </p:cNvPicPr>
            <p:nvPr/>
          </p:nvPicPr>
          <p:blipFill>
            <a:blip r:embed="rId11">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766970" y="3383389"/>
              <a:ext cx="1179301" cy="1031889"/>
            </a:xfrm>
            <a:prstGeom prst="rect">
              <a:avLst/>
            </a:prstGeom>
            <a:noFill/>
            <a:extLst>
              <a:ext uri="{909E8E84-426E-40DD-AFC4-6F175D3DCCD1}">
                <a14:hiddenFill xmlns:a14="http://schemas.microsoft.com/office/drawing/2010/main">
                  <a:solidFill>
                    <a:srgbClr val="FFFFFF"/>
                  </a:solidFill>
                </a14:hiddenFill>
              </a:ext>
            </a:extLst>
          </p:spPr>
        </p:pic>
      </p:grpSp>
      <p:pic>
        <p:nvPicPr>
          <p:cNvPr id="23" name="Picture 22">
            <a:extLst>
              <a:ext uri="{C183D7F6-B498-43B3-948B-1728B52AA6E4}">
                <adec:decorative xmlns:adec="http://schemas.microsoft.com/office/drawing/2017/decorative" val="1"/>
              </a:ext>
            </a:extLst>
          </p:cNvPr>
          <p:cNvPicPr>
            <a:picLocks noChangeAspect="1"/>
          </p:cNvPicPr>
          <p:nvPr/>
        </p:nvPicPr>
        <p:blipFill>
          <a:blip r:embed="rId1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824467" y="5376775"/>
            <a:ext cx="1018507" cy="811354"/>
          </a:xfrm>
          <a:prstGeom prst="rect">
            <a:avLst/>
          </a:prstGeom>
        </p:spPr>
      </p:pic>
      <p:pic>
        <p:nvPicPr>
          <p:cNvPr id="24" name="Picture 23">
            <a:extLst>
              <a:ext uri="{C183D7F6-B498-43B3-948B-1728B52AA6E4}">
                <adec:decorative xmlns:adec="http://schemas.microsoft.com/office/drawing/2017/decorative" val="1"/>
              </a:ext>
            </a:extLst>
          </p:cNvPr>
          <p:cNvPicPr>
            <a:picLocks noChangeAspect="1"/>
          </p:cNvPicPr>
          <p:nvPr/>
        </p:nvPicPr>
        <p:blipFill>
          <a:blip r:embed="rId13">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248516" y="5350842"/>
            <a:ext cx="1155546" cy="1155546"/>
          </a:xfrm>
          <a:prstGeom prst="rect">
            <a:avLst/>
          </a:prstGeom>
        </p:spPr>
      </p:pic>
      <p:pic>
        <p:nvPicPr>
          <p:cNvPr id="25" name="Picture 24">
            <a:extLst>
              <a:ext uri="{C183D7F6-B498-43B3-948B-1728B52AA6E4}">
                <adec:decorative xmlns:adec="http://schemas.microsoft.com/office/drawing/2017/decorative" val="1"/>
              </a:ext>
            </a:extLst>
          </p:cNvPr>
          <p:cNvPicPr>
            <a:picLocks noChangeAspect="1"/>
          </p:cNvPicPr>
          <p:nvPr/>
        </p:nvPicPr>
        <p:blipFill>
          <a:blip r:embed="rId14">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095080" y="5300195"/>
            <a:ext cx="1087954" cy="1052597"/>
          </a:xfrm>
          <a:prstGeom prst="ellipse">
            <a:avLst/>
          </a:prstGeom>
          <a:ln>
            <a:noFill/>
          </a:ln>
          <a:effectLst>
            <a:softEdge rad="63500"/>
          </a:effectLst>
        </p:spPr>
      </p:pic>
    </p:spTree>
    <p:extLst>
      <p:ext uri="{BB962C8B-B14F-4D97-AF65-F5344CB8AC3E}">
        <p14:creationId xmlns:p14="http://schemas.microsoft.com/office/powerpoint/2010/main" val="132640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par>
                          <p:cTn id="14" fill="hold">
                            <p:stCondLst>
                              <p:cond delay="500"/>
                            </p:stCondLst>
                            <p:childTnLst>
                              <p:par>
                                <p:cTn id="15" presetID="10" presetClass="entr" presetSubtype="0" fill="hold" nodeType="afterEffect">
                                  <p:stCondLst>
                                    <p:cond delay="50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par>
                          <p:cTn id="18" fill="hold">
                            <p:stCondLst>
                              <p:cond delay="2500"/>
                            </p:stCondLst>
                            <p:childTnLst>
                              <p:par>
                                <p:cTn id="19" presetID="10" presetClass="entr" presetSubtype="0" fill="hold" nodeType="afterEffect">
                                  <p:stCondLst>
                                    <p:cond delay="50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childTnLst>
                          </p:cTn>
                        </p:par>
                        <p:par>
                          <p:cTn id="22" fill="hold">
                            <p:stCondLst>
                              <p:cond delay="3500"/>
                            </p:stCondLst>
                            <p:childTnLst>
                              <p:par>
                                <p:cTn id="23" presetID="10" presetClass="entr" presetSubtype="0" fill="hold" nodeType="afterEffect">
                                  <p:stCondLst>
                                    <p:cond delay="50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childTnLst>
                          </p:cTn>
                        </p:par>
                        <p:par>
                          <p:cTn id="26" fill="hold">
                            <p:stCondLst>
                              <p:cond delay="4500"/>
                            </p:stCondLst>
                            <p:childTnLst>
                              <p:par>
                                <p:cTn id="27" presetID="10" presetClass="entr" presetSubtype="0" fill="hold" nodeType="afterEffect">
                                  <p:stCondLst>
                                    <p:cond delay="50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childTnLst>
                          </p:cTn>
                        </p:par>
                        <p:par>
                          <p:cTn id="30" fill="hold">
                            <p:stCondLst>
                              <p:cond delay="5500"/>
                            </p:stCondLst>
                            <p:childTnLst>
                              <p:par>
                                <p:cTn id="31" presetID="10" presetClass="entr" presetSubtype="0" fill="hold" nodeType="afterEffect">
                                  <p:stCondLst>
                                    <p:cond delay="50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500"/>
                                        <p:tgtEl>
                                          <p:spTgt spid="28"/>
                                        </p:tgtEl>
                                      </p:cBhvr>
                                    </p:animEffect>
                                  </p:childTnLst>
                                </p:cTn>
                              </p:par>
                            </p:childTnLst>
                          </p:cTn>
                        </p:par>
                        <p:par>
                          <p:cTn id="34" fill="hold">
                            <p:stCondLst>
                              <p:cond delay="6500"/>
                            </p:stCondLst>
                            <p:childTnLst>
                              <p:par>
                                <p:cTn id="35" presetID="10" presetClass="entr" presetSubtype="0" fill="hold" nodeType="after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par>
                          <p:cTn id="38" fill="hold">
                            <p:stCondLst>
                              <p:cond delay="7000"/>
                            </p:stCondLst>
                            <p:childTnLst>
                              <p:par>
                                <p:cTn id="39" presetID="10" presetClass="entr" presetSubtype="0" fill="hold" nodeType="afterEffect">
                                  <p:stCondLst>
                                    <p:cond delay="50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500"/>
                                        <p:tgtEl>
                                          <p:spTgt spid="23"/>
                                        </p:tgtEl>
                                      </p:cBhvr>
                                    </p:animEffect>
                                  </p:childTnLst>
                                </p:cTn>
                              </p:par>
                            </p:childTnLst>
                          </p:cTn>
                        </p:par>
                        <p:par>
                          <p:cTn id="42" fill="hold">
                            <p:stCondLst>
                              <p:cond delay="8000"/>
                            </p:stCondLst>
                            <p:childTnLst>
                              <p:par>
                                <p:cTn id="43" presetID="10" presetClass="entr" presetSubtype="0" fill="hold" nodeType="afterEffect">
                                  <p:stCondLst>
                                    <p:cond delay="50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500"/>
                                        <p:tgtEl>
                                          <p:spTgt spid="24"/>
                                        </p:tgtEl>
                                      </p:cBhvr>
                                    </p:animEffect>
                                  </p:childTnLst>
                                </p:cTn>
                              </p:par>
                            </p:childTnLst>
                          </p:cTn>
                        </p:par>
                        <p:par>
                          <p:cTn id="46" fill="hold">
                            <p:stCondLst>
                              <p:cond delay="9000"/>
                            </p:stCondLst>
                            <p:childTnLst>
                              <p:par>
                                <p:cTn id="47" presetID="10" presetClass="entr" presetSubtype="0" fill="hold" nodeType="afterEffect">
                                  <p:stCondLst>
                                    <p:cond delay="50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Agenda – </a:t>
            </a:r>
            <a:r>
              <a:rPr lang="en-US" dirty="0"/>
              <a:t>week 5</a:t>
            </a:r>
          </a:p>
        </p:txBody>
      </p:sp>
      <p:sp>
        <p:nvSpPr>
          <p:cNvPr id="3" name="Content Placeholder 2"/>
          <p:cNvSpPr>
            <a:spLocks noGrp="1"/>
          </p:cNvSpPr>
          <p:nvPr>
            <p:ph idx="1"/>
          </p:nvPr>
        </p:nvSpPr>
        <p:spPr/>
        <p:txBody>
          <a:bodyPr>
            <a:normAutofit/>
          </a:bodyPr>
          <a:lstStyle/>
          <a:p>
            <a:pPr>
              <a:spcBef>
                <a:spcPts val="600"/>
              </a:spcBef>
            </a:pPr>
            <a:r>
              <a:rPr lang="en-US" dirty="0">
                <a:solidFill>
                  <a:schemeClr val="bg1">
                    <a:lumMod val="50000"/>
                  </a:schemeClr>
                </a:solidFill>
              </a:rPr>
              <a:t>Centering breathing exercise</a:t>
            </a:r>
          </a:p>
          <a:p>
            <a:pPr>
              <a:spcBef>
                <a:spcPts val="600"/>
              </a:spcBef>
            </a:pPr>
            <a:r>
              <a:rPr lang="en-US" dirty="0">
                <a:solidFill>
                  <a:schemeClr val="bg1">
                    <a:lumMod val="50000"/>
                  </a:schemeClr>
                </a:solidFill>
              </a:rPr>
              <a:t>Debrief from last week 4</a:t>
            </a:r>
          </a:p>
          <a:p>
            <a:r>
              <a:rPr lang="en-US" dirty="0"/>
              <a:t>Change &amp; Transition</a:t>
            </a:r>
            <a:endParaRPr lang="en-US" dirty="0">
              <a:solidFill>
                <a:srgbClr val="FF0000"/>
              </a:solidFill>
            </a:endParaRPr>
          </a:p>
          <a:p>
            <a:r>
              <a:rPr lang="en-US" dirty="0"/>
              <a:t>The SCARF model</a:t>
            </a:r>
          </a:p>
          <a:p>
            <a:r>
              <a:rPr lang="en-CA" dirty="0"/>
              <a:t>Technique – SBN-RR</a:t>
            </a:r>
          </a:p>
          <a:p>
            <a:r>
              <a:rPr lang="en-US" dirty="0"/>
              <a:t>Self Love</a:t>
            </a:r>
          </a:p>
          <a:p>
            <a:r>
              <a:rPr lang="en-US" dirty="0"/>
              <a:t>Your takeaway assignment</a:t>
            </a:r>
          </a:p>
        </p:txBody>
      </p:sp>
      <p:pic>
        <p:nvPicPr>
          <p:cNvPr id="4" name="Picture 3">
            <a:extLst>
              <a:ext uri="{FF2B5EF4-FFF2-40B4-BE49-F238E27FC236}">
                <a16:creationId xmlns:a16="http://schemas.microsoft.com/office/drawing/2014/main" id="{61A60C64-4C69-85DE-F6B9-EEF6DBAC89FE}"/>
              </a:ext>
              <a:ext uri="{C183D7F6-B498-43B3-948B-1728B52AA6E4}">
                <adec:decorative xmlns:adec="http://schemas.microsoft.com/office/drawing/2017/decorative" val="1"/>
              </a:ext>
            </a:extLst>
          </p:cNvPr>
          <p:cNvPicPr>
            <a:picLocks noChangeAspect="1"/>
          </p:cNvPicPr>
          <p:nvPr/>
        </p:nvPicPr>
        <p:blipFill rotWithShape="1">
          <a:blip r:embed="rId3">
            <a:extLst>
              <a:ext uri="{BEBA8EAE-BF5A-486C-A8C5-ECC9F3942E4B}">
                <a14:imgProps xmlns:a14="http://schemas.microsoft.com/office/drawing/2010/main">
                  <a14:imgLayer r:embed="rId4">
                    <a14:imgEffect>
                      <a14:artisticPaintBrush/>
                    </a14:imgEffect>
                  </a14:imgLayer>
                </a14:imgProps>
              </a:ext>
              <a:ext uri="{837473B0-CC2E-450A-ABE3-18F120FF3D39}">
                <a1611:picAttrSrcUrl xmlns:a1611="http://schemas.microsoft.com/office/drawing/2016/11/main" r:id="rId5"/>
              </a:ext>
            </a:extLst>
          </a:blip>
          <a:srcRect l="21857" t="13821" r="21879" b="11631"/>
          <a:stretch/>
        </p:blipFill>
        <p:spPr>
          <a:xfrm rot="20857149">
            <a:off x="6883702" y="1566997"/>
            <a:ext cx="3747526" cy="3724004"/>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custDataLst>
              <p:tags r:id="rId1"/>
            </p:custDataLst>
          </p:nvPr>
        </p:nvSpPr>
        <p:spPr/>
        <p:txBody>
          <a:bodyPr>
            <a:noAutofit/>
          </a:bodyPr>
          <a:lstStyle/>
          <a:p>
            <a:r>
              <a:rPr lang="en-CA" dirty="0"/>
              <a:t>Change and Transition</a:t>
            </a:r>
          </a:p>
        </p:txBody>
      </p:sp>
      <p:sp>
        <p:nvSpPr>
          <p:cNvPr id="14" name="TextBox 13"/>
          <p:cNvSpPr txBox="1"/>
          <p:nvPr/>
        </p:nvSpPr>
        <p:spPr>
          <a:xfrm>
            <a:off x="3004079" y="3281484"/>
            <a:ext cx="1064969" cy="646331"/>
          </a:xfrm>
          <a:prstGeom prst="rect">
            <a:avLst/>
          </a:prstGeom>
          <a:noFill/>
        </p:spPr>
        <p:txBody>
          <a:bodyPr wrap="square" rtlCol="0">
            <a:spAutoFit/>
          </a:bodyPr>
          <a:lstStyle/>
          <a:p>
            <a:r>
              <a:rPr lang="en-CA" dirty="0"/>
              <a:t>Depth or Intensity</a:t>
            </a:r>
          </a:p>
        </p:txBody>
      </p:sp>
      <p:sp>
        <p:nvSpPr>
          <p:cNvPr id="2" name="Left Brace 1" descr="Brace indicating Depth or Intensity of the transition"/>
          <p:cNvSpPr/>
          <p:nvPr/>
        </p:nvSpPr>
        <p:spPr>
          <a:xfrm>
            <a:off x="3973657" y="2980754"/>
            <a:ext cx="419396" cy="1250069"/>
          </a:xfrm>
          <a:prstGeom prst="leftBrace">
            <a:avLst/>
          </a:prstGeom>
          <a:ln>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1350"/>
          </a:p>
        </p:txBody>
      </p:sp>
      <p:sp>
        <p:nvSpPr>
          <p:cNvPr id="15" name="TextBox 14"/>
          <p:cNvSpPr txBox="1"/>
          <p:nvPr/>
        </p:nvSpPr>
        <p:spPr>
          <a:xfrm>
            <a:off x="5933983" y="4437200"/>
            <a:ext cx="1064969" cy="369332"/>
          </a:xfrm>
          <a:prstGeom prst="rect">
            <a:avLst/>
          </a:prstGeom>
          <a:noFill/>
        </p:spPr>
        <p:txBody>
          <a:bodyPr wrap="square" rtlCol="0">
            <a:spAutoFit/>
          </a:bodyPr>
          <a:lstStyle/>
          <a:p>
            <a:r>
              <a:rPr lang="en-CA" dirty="0"/>
              <a:t>Duration</a:t>
            </a:r>
          </a:p>
        </p:txBody>
      </p:sp>
      <p:sp>
        <p:nvSpPr>
          <p:cNvPr id="17" name="Left Brace 16" descr="brace indicating the duration of the transition"/>
          <p:cNvSpPr/>
          <p:nvPr/>
        </p:nvSpPr>
        <p:spPr>
          <a:xfrm rot="16200000">
            <a:off x="6102537" y="2651101"/>
            <a:ext cx="419396" cy="3186355"/>
          </a:xfrm>
          <a:prstGeom prst="leftBrace">
            <a:avLst/>
          </a:prstGeom>
          <a:ln>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1350"/>
          </a:p>
        </p:txBody>
      </p:sp>
      <p:sp>
        <p:nvSpPr>
          <p:cNvPr id="20" name="Text Box 6"/>
          <p:cNvSpPr txBox="1">
            <a:spLocks noChangeArrowheads="1"/>
          </p:cNvSpPr>
          <p:nvPr>
            <p:custDataLst>
              <p:tags r:id="rId2"/>
            </p:custDataLst>
          </p:nvPr>
        </p:nvSpPr>
        <p:spPr bwMode="auto">
          <a:xfrm>
            <a:off x="2532366" y="5143724"/>
            <a:ext cx="6858000" cy="369332"/>
          </a:xfrm>
          <a:prstGeom prst="rect">
            <a:avLst/>
          </a:prstGeom>
          <a:noFill/>
          <a:ln w="9525">
            <a:noFill/>
            <a:miter lim="800000"/>
            <a:headEnd/>
            <a:tailEnd/>
          </a:ln>
          <a:effectLst/>
        </p:spPr>
        <p:txBody>
          <a:bodyPr>
            <a:spAutoFit/>
          </a:bodyPr>
          <a:lstStyle/>
          <a:p>
            <a:pPr algn="ctr"/>
            <a:r>
              <a:rPr lang="en-CA" b="1" dirty="0">
                <a:solidFill>
                  <a:schemeClr val="tx2"/>
                </a:solidFill>
                <a:effectLst>
                  <a:outerShdw blurRad="38100" dist="38100" dir="2700000" algn="tl">
                    <a:srgbClr val="C0C0C0"/>
                  </a:outerShdw>
                </a:effectLst>
              </a:rPr>
              <a:t>CHANGE + </a:t>
            </a:r>
            <a:r>
              <a:rPr lang="en-CA" b="1" dirty="0">
                <a:solidFill>
                  <a:srgbClr val="00B050"/>
                </a:solidFill>
                <a:effectLst>
                  <a:outerShdw blurRad="38100" dist="38100" dir="2700000" algn="tl">
                    <a:srgbClr val="C0C0C0"/>
                  </a:outerShdw>
                </a:effectLst>
              </a:rPr>
              <a:t>HUMAN BEINGS </a:t>
            </a:r>
            <a:r>
              <a:rPr lang="en-CA" b="1" dirty="0">
                <a:solidFill>
                  <a:schemeClr val="tx2"/>
                </a:solidFill>
                <a:effectLst>
                  <a:outerShdw blurRad="38100" dist="38100" dir="2700000" algn="tl">
                    <a:srgbClr val="C0C0C0"/>
                  </a:outerShdw>
                </a:effectLst>
              </a:rPr>
              <a:t>= T</a:t>
            </a:r>
            <a:r>
              <a:rPr lang="en-CA" b="1" dirty="0">
                <a:solidFill>
                  <a:srgbClr val="00B050"/>
                </a:solidFill>
                <a:effectLst>
                  <a:outerShdw blurRad="38100" dist="38100" dir="2700000" algn="tl">
                    <a:srgbClr val="C0C0C0"/>
                  </a:outerShdw>
                </a:effectLst>
              </a:rPr>
              <a:t>R</a:t>
            </a:r>
            <a:r>
              <a:rPr lang="en-CA" b="1" dirty="0">
                <a:solidFill>
                  <a:schemeClr val="tx2"/>
                </a:solidFill>
                <a:effectLst>
                  <a:outerShdw blurRad="38100" dist="38100" dir="2700000" algn="tl">
                    <a:srgbClr val="C0C0C0"/>
                  </a:outerShdw>
                </a:effectLst>
              </a:rPr>
              <a:t>A</a:t>
            </a:r>
            <a:r>
              <a:rPr lang="en-CA" b="1" dirty="0">
                <a:solidFill>
                  <a:srgbClr val="00B050"/>
                </a:solidFill>
                <a:effectLst>
                  <a:outerShdw blurRad="38100" dist="38100" dir="2700000" algn="tl">
                    <a:srgbClr val="C0C0C0"/>
                  </a:outerShdw>
                </a:effectLst>
              </a:rPr>
              <a:t>N</a:t>
            </a:r>
            <a:r>
              <a:rPr lang="en-CA" b="1" dirty="0">
                <a:solidFill>
                  <a:schemeClr val="tx2"/>
                </a:solidFill>
                <a:effectLst>
                  <a:outerShdw blurRad="38100" dist="38100" dir="2700000" algn="tl">
                    <a:srgbClr val="C0C0C0"/>
                  </a:outerShdw>
                </a:effectLst>
              </a:rPr>
              <a:t>S</a:t>
            </a:r>
            <a:r>
              <a:rPr lang="en-CA" b="1" dirty="0">
                <a:solidFill>
                  <a:srgbClr val="00B050"/>
                </a:solidFill>
                <a:effectLst>
                  <a:outerShdw blurRad="38100" dist="38100" dir="2700000" algn="tl">
                    <a:srgbClr val="C0C0C0"/>
                  </a:outerShdw>
                </a:effectLst>
              </a:rPr>
              <a:t>I</a:t>
            </a:r>
            <a:r>
              <a:rPr lang="en-CA" b="1" dirty="0">
                <a:solidFill>
                  <a:schemeClr val="tx2"/>
                </a:solidFill>
                <a:effectLst>
                  <a:outerShdw blurRad="38100" dist="38100" dir="2700000" algn="tl">
                    <a:srgbClr val="C0C0C0"/>
                  </a:outerShdw>
                </a:effectLst>
              </a:rPr>
              <a:t>T</a:t>
            </a:r>
            <a:r>
              <a:rPr lang="en-CA" b="1" dirty="0">
                <a:solidFill>
                  <a:srgbClr val="00B050"/>
                </a:solidFill>
                <a:effectLst>
                  <a:outerShdw blurRad="38100" dist="38100" dir="2700000" algn="tl">
                    <a:srgbClr val="C0C0C0"/>
                  </a:outerShdw>
                </a:effectLst>
              </a:rPr>
              <a:t>I</a:t>
            </a:r>
            <a:r>
              <a:rPr lang="en-CA" b="1" dirty="0">
                <a:solidFill>
                  <a:schemeClr val="tx2"/>
                </a:solidFill>
                <a:effectLst>
                  <a:outerShdw blurRad="38100" dist="38100" dir="2700000" algn="tl">
                    <a:srgbClr val="C0C0C0"/>
                  </a:outerShdw>
                </a:effectLst>
              </a:rPr>
              <a:t>O</a:t>
            </a:r>
            <a:r>
              <a:rPr lang="en-CA" b="1" dirty="0">
                <a:solidFill>
                  <a:srgbClr val="00B050"/>
                </a:solidFill>
                <a:effectLst>
                  <a:outerShdw blurRad="38100" dist="38100" dir="2700000" algn="tl">
                    <a:srgbClr val="C0C0C0"/>
                  </a:outerShdw>
                </a:effectLst>
              </a:rPr>
              <a:t>N</a:t>
            </a:r>
          </a:p>
        </p:txBody>
      </p:sp>
      <p:cxnSp>
        <p:nvCxnSpPr>
          <p:cNvPr id="21" name="Straight Arrow Connector 20" descr="time line"/>
          <p:cNvCxnSpPr/>
          <p:nvPr>
            <p:custDataLst>
              <p:tags r:id="rId3"/>
            </p:custDataLst>
          </p:nvPr>
        </p:nvCxnSpPr>
        <p:spPr>
          <a:xfrm>
            <a:off x="3449706" y="2888940"/>
            <a:ext cx="513057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custDataLst>
              <p:tags r:id="rId4"/>
            </p:custDataLst>
          </p:nvPr>
        </p:nvSpPr>
        <p:spPr>
          <a:xfrm>
            <a:off x="8418258" y="2996953"/>
            <a:ext cx="731540" cy="300082"/>
          </a:xfrm>
          <a:prstGeom prst="rect">
            <a:avLst/>
          </a:prstGeom>
          <a:noFill/>
        </p:spPr>
        <p:txBody>
          <a:bodyPr wrap="square" rtlCol="0">
            <a:spAutoFit/>
          </a:bodyPr>
          <a:lstStyle/>
          <a:p>
            <a:r>
              <a:rPr lang="en-CA" sz="1350" dirty="0"/>
              <a:t>time</a:t>
            </a:r>
          </a:p>
        </p:txBody>
      </p:sp>
      <p:cxnSp>
        <p:nvCxnSpPr>
          <p:cNvPr id="23" name="Straight Connector 22" descr="vertical bar in the time line indicating a change"/>
          <p:cNvCxnSpPr/>
          <p:nvPr>
            <p:custDataLst>
              <p:tags r:id="rId5"/>
            </p:custDataLst>
          </p:nvPr>
        </p:nvCxnSpPr>
        <p:spPr>
          <a:xfrm>
            <a:off x="4475820" y="2780928"/>
            <a:ext cx="0" cy="27003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Freeform 52" descr="a curve indicating a personal transition"/>
          <p:cNvSpPr>
            <a:spLocks/>
          </p:cNvSpPr>
          <p:nvPr>
            <p:custDataLst>
              <p:tags r:id="rId6"/>
            </p:custDataLst>
          </p:nvPr>
        </p:nvSpPr>
        <p:spPr bwMode="auto">
          <a:xfrm>
            <a:off x="4421815" y="2834934"/>
            <a:ext cx="756084" cy="270030"/>
          </a:xfrm>
          <a:custGeom>
            <a:avLst/>
            <a:gdLst>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394 w 10000"/>
              <a:gd name="connsiteY113" fmla="*/ 3743 h 10000"/>
              <a:gd name="connsiteX114" fmla="*/ 212 w 10000"/>
              <a:gd name="connsiteY114" fmla="*/ 5030 h 10000"/>
              <a:gd name="connsiteX115" fmla="*/ 110 w 10000"/>
              <a:gd name="connsiteY115" fmla="*/ 6018 h 10000"/>
              <a:gd name="connsiteX116" fmla="*/ 12 w 10000"/>
              <a:gd name="connsiteY116" fmla="*/ 7036 h 10000"/>
              <a:gd name="connsiteX117" fmla="*/ 0 w 10000"/>
              <a:gd name="connsiteY117"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212 w 10000"/>
              <a:gd name="connsiteY113" fmla="*/ 5030 h 10000"/>
              <a:gd name="connsiteX114" fmla="*/ 110 w 10000"/>
              <a:gd name="connsiteY114" fmla="*/ 6018 h 10000"/>
              <a:gd name="connsiteX115" fmla="*/ 12 w 10000"/>
              <a:gd name="connsiteY115" fmla="*/ 7036 h 10000"/>
              <a:gd name="connsiteX116" fmla="*/ 0 w 10000"/>
              <a:gd name="connsiteY116"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459 w 10000"/>
              <a:gd name="connsiteY4" fmla="*/ 3263 h 10000"/>
              <a:gd name="connsiteX5" fmla="*/ 537 w 10000"/>
              <a:gd name="connsiteY5" fmla="*/ 2904 h 10000"/>
              <a:gd name="connsiteX6" fmla="*/ 622 w 10000"/>
              <a:gd name="connsiteY6" fmla="*/ 2605 h 10000"/>
              <a:gd name="connsiteX7" fmla="*/ 719 w 10000"/>
              <a:gd name="connsiteY7" fmla="*/ 2365 h 10000"/>
              <a:gd name="connsiteX8" fmla="*/ 821 w 10000"/>
              <a:gd name="connsiteY8" fmla="*/ 2156 h 10000"/>
              <a:gd name="connsiteX9" fmla="*/ 936 w 10000"/>
              <a:gd name="connsiteY9" fmla="*/ 2006 h 10000"/>
              <a:gd name="connsiteX10" fmla="*/ 1061 w 10000"/>
              <a:gd name="connsiteY10" fmla="*/ 1916 h 10000"/>
              <a:gd name="connsiteX11" fmla="*/ 1196 w 10000"/>
              <a:gd name="connsiteY11" fmla="*/ 1916 h 10000"/>
              <a:gd name="connsiteX12" fmla="*/ 1345 w 10000"/>
              <a:gd name="connsiteY12" fmla="*/ 1976 h 10000"/>
              <a:gd name="connsiteX13" fmla="*/ 1508 w 10000"/>
              <a:gd name="connsiteY13" fmla="*/ 2156 h 10000"/>
              <a:gd name="connsiteX14" fmla="*/ 1687 w 10000"/>
              <a:gd name="connsiteY14" fmla="*/ 2455 h 10000"/>
              <a:gd name="connsiteX15" fmla="*/ 1880 w 10000"/>
              <a:gd name="connsiteY15" fmla="*/ 2904 h 10000"/>
              <a:gd name="connsiteX16" fmla="*/ 2084 w 10000"/>
              <a:gd name="connsiteY16" fmla="*/ 3443 h 10000"/>
              <a:gd name="connsiteX17" fmla="*/ 2302 w 10000"/>
              <a:gd name="connsiteY17" fmla="*/ 4072 h 10000"/>
              <a:gd name="connsiteX18" fmla="*/ 2526 w 10000"/>
              <a:gd name="connsiteY18" fmla="*/ 4731 h 10000"/>
              <a:gd name="connsiteX19" fmla="*/ 2758 w 10000"/>
              <a:gd name="connsiteY19" fmla="*/ 5449 h 10000"/>
              <a:gd name="connsiteX20" fmla="*/ 2998 w 10000"/>
              <a:gd name="connsiteY20" fmla="*/ 6198 h 10000"/>
              <a:gd name="connsiteX21" fmla="*/ 3243 w 10000"/>
              <a:gd name="connsiteY21" fmla="*/ 6916 h 10000"/>
              <a:gd name="connsiteX22" fmla="*/ 3490 w 10000"/>
              <a:gd name="connsiteY22" fmla="*/ 7605 h 10000"/>
              <a:gd name="connsiteX23" fmla="*/ 3737 w 10000"/>
              <a:gd name="connsiteY23" fmla="*/ 8234 h 10000"/>
              <a:gd name="connsiteX24" fmla="*/ 3987 w 10000"/>
              <a:gd name="connsiteY24" fmla="*/ 8802 h 10000"/>
              <a:gd name="connsiteX25" fmla="*/ 4234 w 10000"/>
              <a:gd name="connsiteY25" fmla="*/ 9281 h 10000"/>
              <a:gd name="connsiteX26" fmla="*/ 4476 w 10000"/>
              <a:gd name="connsiteY26" fmla="*/ 9611 h 10000"/>
              <a:gd name="connsiteX27" fmla="*/ 4715 w 10000"/>
              <a:gd name="connsiteY27" fmla="*/ 9820 h 10000"/>
              <a:gd name="connsiteX28" fmla="*/ 4950 w 10000"/>
              <a:gd name="connsiteY28" fmla="*/ 9880 h 10000"/>
              <a:gd name="connsiteX29" fmla="*/ 5182 w 10000"/>
              <a:gd name="connsiteY29" fmla="*/ 9760 h 10000"/>
              <a:gd name="connsiteX30" fmla="*/ 5427 w 10000"/>
              <a:gd name="connsiteY30" fmla="*/ 9521 h 10000"/>
              <a:gd name="connsiteX31" fmla="*/ 5676 w 10000"/>
              <a:gd name="connsiteY31" fmla="*/ 9102 h 10000"/>
              <a:gd name="connsiteX32" fmla="*/ 5931 w 10000"/>
              <a:gd name="connsiteY32" fmla="*/ 8623 h 10000"/>
              <a:gd name="connsiteX33" fmla="*/ 6188 w 10000"/>
              <a:gd name="connsiteY33" fmla="*/ 8024 h 10000"/>
              <a:gd name="connsiteX34" fmla="*/ 6448 w 10000"/>
              <a:gd name="connsiteY34" fmla="*/ 7365 h 10000"/>
              <a:gd name="connsiteX35" fmla="*/ 6705 w 10000"/>
              <a:gd name="connsiteY35" fmla="*/ 6647 h 10000"/>
              <a:gd name="connsiteX36" fmla="*/ 6962 w 10000"/>
              <a:gd name="connsiteY36" fmla="*/ 5898 h 10000"/>
              <a:gd name="connsiteX37" fmla="*/ 7214 w 10000"/>
              <a:gd name="connsiteY37" fmla="*/ 5120 h 10000"/>
              <a:gd name="connsiteX38" fmla="*/ 7459 w 10000"/>
              <a:gd name="connsiteY38" fmla="*/ 4341 h 10000"/>
              <a:gd name="connsiteX39" fmla="*/ 7696 w 10000"/>
              <a:gd name="connsiteY39" fmla="*/ 3593 h 10000"/>
              <a:gd name="connsiteX40" fmla="*/ 7923 w 10000"/>
              <a:gd name="connsiteY40" fmla="*/ 2874 h 10000"/>
              <a:gd name="connsiteX41" fmla="*/ 8138 w 10000"/>
              <a:gd name="connsiteY41" fmla="*/ 2216 h 10000"/>
              <a:gd name="connsiteX42" fmla="*/ 8340 w 10000"/>
              <a:gd name="connsiteY42" fmla="*/ 1647 h 10000"/>
              <a:gd name="connsiteX43" fmla="*/ 8525 w 10000"/>
              <a:gd name="connsiteY43" fmla="*/ 1168 h 10000"/>
              <a:gd name="connsiteX44" fmla="*/ 8692 w 10000"/>
              <a:gd name="connsiteY44" fmla="*/ 808 h 10000"/>
              <a:gd name="connsiteX45" fmla="*/ 8794 w 10000"/>
              <a:gd name="connsiteY45" fmla="*/ 599 h 10000"/>
              <a:gd name="connsiteX46" fmla="*/ 8897 w 10000"/>
              <a:gd name="connsiteY46" fmla="*/ 419 h 10000"/>
              <a:gd name="connsiteX47" fmla="*/ 9004 w 10000"/>
              <a:gd name="connsiteY47" fmla="*/ 269 h 10000"/>
              <a:gd name="connsiteX48" fmla="*/ 9064 w 10000"/>
              <a:gd name="connsiteY48" fmla="*/ 210 h 10000"/>
              <a:gd name="connsiteX49" fmla="*/ 9129 w 10000"/>
              <a:gd name="connsiteY49" fmla="*/ 150 h 10000"/>
              <a:gd name="connsiteX50" fmla="*/ 9201 w 10000"/>
              <a:gd name="connsiteY50" fmla="*/ 120 h 10000"/>
              <a:gd name="connsiteX51" fmla="*/ 9281 w 10000"/>
              <a:gd name="connsiteY51" fmla="*/ 90 h 10000"/>
              <a:gd name="connsiteX52" fmla="*/ 9371 w 10000"/>
              <a:gd name="connsiteY52" fmla="*/ 60 h 10000"/>
              <a:gd name="connsiteX53" fmla="*/ 9471 w 10000"/>
              <a:gd name="connsiteY53" fmla="*/ 30 h 10000"/>
              <a:gd name="connsiteX54" fmla="*/ 9581 w 10000"/>
              <a:gd name="connsiteY54" fmla="*/ 30 h 10000"/>
              <a:gd name="connsiteX55" fmla="*/ 9705 w 10000"/>
              <a:gd name="connsiteY55" fmla="*/ 0 h 10000"/>
              <a:gd name="connsiteX56" fmla="*/ 9845 w 10000"/>
              <a:gd name="connsiteY56" fmla="*/ 0 h 10000"/>
              <a:gd name="connsiteX57" fmla="*/ 10000 w 10000"/>
              <a:gd name="connsiteY57" fmla="*/ 30 h 10000"/>
              <a:gd name="connsiteX58" fmla="*/ 10000 w 10000"/>
              <a:gd name="connsiteY58" fmla="*/ 150 h 10000"/>
              <a:gd name="connsiteX59" fmla="*/ 9845 w 10000"/>
              <a:gd name="connsiteY59" fmla="*/ 150 h 10000"/>
              <a:gd name="connsiteX60" fmla="*/ 9708 w 10000"/>
              <a:gd name="connsiteY60" fmla="*/ 150 h 10000"/>
              <a:gd name="connsiteX61" fmla="*/ 9583 w 10000"/>
              <a:gd name="connsiteY61" fmla="*/ 150 h 10000"/>
              <a:gd name="connsiteX62" fmla="*/ 9471 w 10000"/>
              <a:gd name="connsiteY62" fmla="*/ 150 h 10000"/>
              <a:gd name="connsiteX63" fmla="*/ 9371 w 10000"/>
              <a:gd name="connsiteY63" fmla="*/ 180 h 10000"/>
              <a:gd name="connsiteX64" fmla="*/ 9281 w 10000"/>
              <a:gd name="connsiteY64" fmla="*/ 210 h 10000"/>
              <a:gd name="connsiteX65" fmla="*/ 9201 w 10000"/>
              <a:gd name="connsiteY65" fmla="*/ 240 h 10000"/>
              <a:gd name="connsiteX66" fmla="*/ 9131 w 10000"/>
              <a:gd name="connsiteY66" fmla="*/ 269 h 10000"/>
              <a:gd name="connsiteX67" fmla="*/ 9066 w 10000"/>
              <a:gd name="connsiteY67" fmla="*/ 329 h 10000"/>
              <a:gd name="connsiteX68" fmla="*/ 9006 w 10000"/>
              <a:gd name="connsiteY68" fmla="*/ 389 h 10000"/>
              <a:gd name="connsiteX69" fmla="*/ 8899 w 10000"/>
              <a:gd name="connsiteY69" fmla="*/ 539 h 10000"/>
              <a:gd name="connsiteX70" fmla="*/ 8797 w 10000"/>
              <a:gd name="connsiteY70" fmla="*/ 719 h 10000"/>
              <a:gd name="connsiteX71" fmla="*/ 8697 w 10000"/>
              <a:gd name="connsiteY71" fmla="*/ 928 h 10000"/>
              <a:gd name="connsiteX72" fmla="*/ 8530 w 10000"/>
              <a:gd name="connsiteY72" fmla="*/ 1287 h 10000"/>
              <a:gd name="connsiteX73" fmla="*/ 8342 w 10000"/>
              <a:gd name="connsiteY73" fmla="*/ 1766 h 10000"/>
              <a:gd name="connsiteX74" fmla="*/ 8143 w 10000"/>
              <a:gd name="connsiteY74" fmla="*/ 2335 h 10000"/>
              <a:gd name="connsiteX75" fmla="*/ 7928 w 10000"/>
              <a:gd name="connsiteY75" fmla="*/ 2994 h 10000"/>
              <a:gd name="connsiteX76" fmla="*/ 7701 w 10000"/>
              <a:gd name="connsiteY76" fmla="*/ 3713 h 10000"/>
              <a:gd name="connsiteX77" fmla="*/ 7464 w 10000"/>
              <a:gd name="connsiteY77" fmla="*/ 4461 h 10000"/>
              <a:gd name="connsiteX78" fmla="*/ 7219 w 10000"/>
              <a:gd name="connsiteY78" fmla="*/ 5240 h 10000"/>
              <a:gd name="connsiteX79" fmla="*/ 6967 w 10000"/>
              <a:gd name="connsiteY79" fmla="*/ 6018 h 10000"/>
              <a:gd name="connsiteX80" fmla="*/ 6710 w 10000"/>
              <a:gd name="connsiteY80" fmla="*/ 6766 h 10000"/>
              <a:gd name="connsiteX81" fmla="*/ 6453 w 10000"/>
              <a:gd name="connsiteY81" fmla="*/ 7485 h 10000"/>
              <a:gd name="connsiteX82" fmla="*/ 6193 w 10000"/>
              <a:gd name="connsiteY82" fmla="*/ 8144 h 10000"/>
              <a:gd name="connsiteX83" fmla="*/ 5934 w 10000"/>
              <a:gd name="connsiteY83" fmla="*/ 8743 h 10000"/>
              <a:gd name="connsiteX84" fmla="*/ 5679 w 10000"/>
              <a:gd name="connsiteY84" fmla="*/ 9222 h 10000"/>
              <a:gd name="connsiteX85" fmla="*/ 5427 w 10000"/>
              <a:gd name="connsiteY85" fmla="*/ 9641 h 10000"/>
              <a:gd name="connsiteX86" fmla="*/ 5185 w 10000"/>
              <a:gd name="connsiteY86" fmla="*/ 9880 h 10000"/>
              <a:gd name="connsiteX87" fmla="*/ 4948 w 10000"/>
              <a:gd name="connsiteY87" fmla="*/ 10000 h 10000"/>
              <a:gd name="connsiteX88" fmla="*/ 4715 w 10000"/>
              <a:gd name="connsiteY88" fmla="*/ 9940 h 10000"/>
              <a:gd name="connsiteX89" fmla="*/ 4473 w 10000"/>
              <a:gd name="connsiteY89" fmla="*/ 9731 h 10000"/>
              <a:gd name="connsiteX90" fmla="*/ 4231 w 10000"/>
              <a:gd name="connsiteY90" fmla="*/ 9401 h 10000"/>
              <a:gd name="connsiteX91" fmla="*/ 3982 w 10000"/>
              <a:gd name="connsiteY91" fmla="*/ 8922 h 10000"/>
              <a:gd name="connsiteX92" fmla="*/ 3734 w 10000"/>
              <a:gd name="connsiteY92" fmla="*/ 8353 h 10000"/>
              <a:gd name="connsiteX93" fmla="*/ 3485 w 10000"/>
              <a:gd name="connsiteY93" fmla="*/ 7725 h 10000"/>
              <a:gd name="connsiteX94" fmla="*/ 3238 w 10000"/>
              <a:gd name="connsiteY94" fmla="*/ 7036 h 10000"/>
              <a:gd name="connsiteX95" fmla="*/ 2993 w 10000"/>
              <a:gd name="connsiteY95" fmla="*/ 6317 h 10000"/>
              <a:gd name="connsiteX96" fmla="*/ 2753 w 10000"/>
              <a:gd name="connsiteY96" fmla="*/ 5569 h 10000"/>
              <a:gd name="connsiteX97" fmla="*/ 2521 w 10000"/>
              <a:gd name="connsiteY97" fmla="*/ 4850 h 10000"/>
              <a:gd name="connsiteX98" fmla="*/ 2297 w 10000"/>
              <a:gd name="connsiteY98" fmla="*/ 4192 h 10000"/>
              <a:gd name="connsiteX99" fmla="*/ 2082 w 10000"/>
              <a:gd name="connsiteY99" fmla="*/ 3563 h 10000"/>
              <a:gd name="connsiteX100" fmla="*/ 1875 w 10000"/>
              <a:gd name="connsiteY100" fmla="*/ 3024 h 10000"/>
              <a:gd name="connsiteX101" fmla="*/ 1685 w 10000"/>
              <a:gd name="connsiteY101" fmla="*/ 2575 h 10000"/>
              <a:gd name="connsiteX102" fmla="*/ 1505 w 10000"/>
              <a:gd name="connsiteY102" fmla="*/ 2275 h 10000"/>
              <a:gd name="connsiteX103" fmla="*/ 1343 w 10000"/>
              <a:gd name="connsiteY103" fmla="*/ 2096 h 10000"/>
              <a:gd name="connsiteX104" fmla="*/ 1196 w 10000"/>
              <a:gd name="connsiteY104" fmla="*/ 2036 h 10000"/>
              <a:gd name="connsiteX105" fmla="*/ 1061 w 10000"/>
              <a:gd name="connsiteY105" fmla="*/ 2066 h 10000"/>
              <a:gd name="connsiteX106" fmla="*/ 939 w 10000"/>
              <a:gd name="connsiteY106" fmla="*/ 2126 h 10000"/>
              <a:gd name="connsiteX107" fmla="*/ 824 w 10000"/>
              <a:gd name="connsiteY107" fmla="*/ 2275 h 10000"/>
              <a:gd name="connsiteX108" fmla="*/ 724 w 10000"/>
              <a:gd name="connsiteY108" fmla="*/ 2485 h 10000"/>
              <a:gd name="connsiteX109" fmla="*/ 629 w 10000"/>
              <a:gd name="connsiteY109" fmla="*/ 2725 h 10000"/>
              <a:gd name="connsiteX110" fmla="*/ 544 w 10000"/>
              <a:gd name="connsiteY110" fmla="*/ 3024 h 10000"/>
              <a:gd name="connsiteX111" fmla="*/ 467 w 10000"/>
              <a:gd name="connsiteY111" fmla="*/ 3353 h 10000"/>
              <a:gd name="connsiteX112" fmla="*/ 212 w 10000"/>
              <a:gd name="connsiteY112" fmla="*/ 5030 h 10000"/>
              <a:gd name="connsiteX113" fmla="*/ 110 w 10000"/>
              <a:gd name="connsiteY113" fmla="*/ 6018 h 10000"/>
              <a:gd name="connsiteX114" fmla="*/ 12 w 10000"/>
              <a:gd name="connsiteY114" fmla="*/ 7036 h 10000"/>
              <a:gd name="connsiteX115" fmla="*/ 0 w 10000"/>
              <a:gd name="connsiteY115"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467 w 10000"/>
              <a:gd name="connsiteY110" fmla="*/ 3353 h 10000"/>
              <a:gd name="connsiteX111" fmla="*/ 212 w 10000"/>
              <a:gd name="connsiteY111" fmla="*/ 5030 h 10000"/>
              <a:gd name="connsiteX112" fmla="*/ 110 w 10000"/>
              <a:gd name="connsiteY112" fmla="*/ 6018 h 10000"/>
              <a:gd name="connsiteX113" fmla="*/ 12 w 10000"/>
              <a:gd name="connsiteY113" fmla="*/ 7036 h 10000"/>
              <a:gd name="connsiteX114" fmla="*/ 0 w 10000"/>
              <a:gd name="connsiteY114"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212 w 10000"/>
              <a:gd name="connsiteY110" fmla="*/ 5030 h 10000"/>
              <a:gd name="connsiteX111" fmla="*/ 110 w 10000"/>
              <a:gd name="connsiteY111" fmla="*/ 6018 h 10000"/>
              <a:gd name="connsiteX112" fmla="*/ 12 w 10000"/>
              <a:gd name="connsiteY112" fmla="*/ 7036 h 10000"/>
              <a:gd name="connsiteX113" fmla="*/ 0 w 10000"/>
              <a:gd name="connsiteY113"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212 w 10000"/>
              <a:gd name="connsiteY109" fmla="*/ 5030 h 10000"/>
              <a:gd name="connsiteX110" fmla="*/ 110 w 10000"/>
              <a:gd name="connsiteY110" fmla="*/ 6018 h 10000"/>
              <a:gd name="connsiteX111" fmla="*/ 12 w 10000"/>
              <a:gd name="connsiteY111" fmla="*/ 7036 h 10000"/>
              <a:gd name="connsiteX112" fmla="*/ 0 w 10000"/>
              <a:gd name="connsiteY112"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212 w 10000"/>
              <a:gd name="connsiteY108" fmla="*/ 5030 h 10000"/>
              <a:gd name="connsiteX109" fmla="*/ 110 w 10000"/>
              <a:gd name="connsiteY109" fmla="*/ 6018 h 10000"/>
              <a:gd name="connsiteX110" fmla="*/ 12 w 10000"/>
              <a:gd name="connsiteY110" fmla="*/ 7036 h 10000"/>
              <a:gd name="connsiteX111" fmla="*/ 0 w 10000"/>
              <a:gd name="connsiteY111"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212 w 10000"/>
              <a:gd name="connsiteY107" fmla="*/ 5030 h 10000"/>
              <a:gd name="connsiteX108" fmla="*/ 110 w 10000"/>
              <a:gd name="connsiteY108" fmla="*/ 6018 h 10000"/>
              <a:gd name="connsiteX109" fmla="*/ 12 w 10000"/>
              <a:gd name="connsiteY109" fmla="*/ 7036 h 10000"/>
              <a:gd name="connsiteX110" fmla="*/ 0 w 10000"/>
              <a:gd name="connsiteY110"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110 w 10000"/>
              <a:gd name="connsiteY107" fmla="*/ 6018 h 10000"/>
              <a:gd name="connsiteX108" fmla="*/ 12 w 10000"/>
              <a:gd name="connsiteY108" fmla="*/ 7036 h 10000"/>
              <a:gd name="connsiteX109" fmla="*/ 0 w 10000"/>
              <a:gd name="connsiteY109"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10 w 10000"/>
              <a:gd name="connsiteY106" fmla="*/ 6018 h 10000"/>
              <a:gd name="connsiteX107" fmla="*/ 12 w 10000"/>
              <a:gd name="connsiteY107" fmla="*/ 7036 h 10000"/>
              <a:gd name="connsiteX108" fmla="*/ 0 w 10000"/>
              <a:gd name="connsiteY108"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2 w 10000"/>
              <a:gd name="connsiteY106" fmla="*/ 7036 h 10000"/>
              <a:gd name="connsiteX107" fmla="*/ 0 w 10000"/>
              <a:gd name="connsiteY107" fmla="*/ 6946 h 10000"/>
              <a:gd name="connsiteX0" fmla="*/ 0 w 10000"/>
              <a:gd name="connsiteY0" fmla="*/ 6946 h 10000"/>
              <a:gd name="connsiteX1" fmla="*/ 97 w 10000"/>
              <a:gd name="connsiteY1" fmla="*/ 5928 h 10000"/>
              <a:gd name="connsiteX2" fmla="*/ 622 w 10000"/>
              <a:gd name="connsiteY2" fmla="*/ 2605 h 10000"/>
              <a:gd name="connsiteX3" fmla="*/ 719 w 10000"/>
              <a:gd name="connsiteY3" fmla="*/ 2365 h 10000"/>
              <a:gd name="connsiteX4" fmla="*/ 821 w 10000"/>
              <a:gd name="connsiteY4" fmla="*/ 2156 h 10000"/>
              <a:gd name="connsiteX5" fmla="*/ 936 w 10000"/>
              <a:gd name="connsiteY5" fmla="*/ 2006 h 10000"/>
              <a:gd name="connsiteX6" fmla="*/ 1061 w 10000"/>
              <a:gd name="connsiteY6" fmla="*/ 1916 h 10000"/>
              <a:gd name="connsiteX7" fmla="*/ 1196 w 10000"/>
              <a:gd name="connsiteY7" fmla="*/ 1916 h 10000"/>
              <a:gd name="connsiteX8" fmla="*/ 1345 w 10000"/>
              <a:gd name="connsiteY8" fmla="*/ 1976 h 10000"/>
              <a:gd name="connsiteX9" fmla="*/ 1508 w 10000"/>
              <a:gd name="connsiteY9" fmla="*/ 2156 h 10000"/>
              <a:gd name="connsiteX10" fmla="*/ 1687 w 10000"/>
              <a:gd name="connsiteY10" fmla="*/ 2455 h 10000"/>
              <a:gd name="connsiteX11" fmla="*/ 1880 w 10000"/>
              <a:gd name="connsiteY11" fmla="*/ 2904 h 10000"/>
              <a:gd name="connsiteX12" fmla="*/ 2084 w 10000"/>
              <a:gd name="connsiteY12" fmla="*/ 3443 h 10000"/>
              <a:gd name="connsiteX13" fmla="*/ 2302 w 10000"/>
              <a:gd name="connsiteY13" fmla="*/ 4072 h 10000"/>
              <a:gd name="connsiteX14" fmla="*/ 2526 w 10000"/>
              <a:gd name="connsiteY14" fmla="*/ 4731 h 10000"/>
              <a:gd name="connsiteX15" fmla="*/ 2758 w 10000"/>
              <a:gd name="connsiteY15" fmla="*/ 5449 h 10000"/>
              <a:gd name="connsiteX16" fmla="*/ 2998 w 10000"/>
              <a:gd name="connsiteY16" fmla="*/ 6198 h 10000"/>
              <a:gd name="connsiteX17" fmla="*/ 3243 w 10000"/>
              <a:gd name="connsiteY17" fmla="*/ 6916 h 10000"/>
              <a:gd name="connsiteX18" fmla="*/ 3490 w 10000"/>
              <a:gd name="connsiteY18" fmla="*/ 7605 h 10000"/>
              <a:gd name="connsiteX19" fmla="*/ 3737 w 10000"/>
              <a:gd name="connsiteY19" fmla="*/ 8234 h 10000"/>
              <a:gd name="connsiteX20" fmla="*/ 3987 w 10000"/>
              <a:gd name="connsiteY20" fmla="*/ 8802 h 10000"/>
              <a:gd name="connsiteX21" fmla="*/ 4234 w 10000"/>
              <a:gd name="connsiteY21" fmla="*/ 9281 h 10000"/>
              <a:gd name="connsiteX22" fmla="*/ 4476 w 10000"/>
              <a:gd name="connsiteY22" fmla="*/ 9611 h 10000"/>
              <a:gd name="connsiteX23" fmla="*/ 4715 w 10000"/>
              <a:gd name="connsiteY23" fmla="*/ 9820 h 10000"/>
              <a:gd name="connsiteX24" fmla="*/ 4950 w 10000"/>
              <a:gd name="connsiteY24" fmla="*/ 9880 h 10000"/>
              <a:gd name="connsiteX25" fmla="*/ 5182 w 10000"/>
              <a:gd name="connsiteY25" fmla="*/ 9760 h 10000"/>
              <a:gd name="connsiteX26" fmla="*/ 5427 w 10000"/>
              <a:gd name="connsiteY26" fmla="*/ 9521 h 10000"/>
              <a:gd name="connsiteX27" fmla="*/ 5676 w 10000"/>
              <a:gd name="connsiteY27" fmla="*/ 9102 h 10000"/>
              <a:gd name="connsiteX28" fmla="*/ 5931 w 10000"/>
              <a:gd name="connsiteY28" fmla="*/ 8623 h 10000"/>
              <a:gd name="connsiteX29" fmla="*/ 6188 w 10000"/>
              <a:gd name="connsiteY29" fmla="*/ 8024 h 10000"/>
              <a:gd name="connsiteX30" fmla="*/ 6448 w 10000"/>
              <a:gd name="connsiteY30" fmla="*/ 7365 h 10000"/>
              <a:gd name="connsiteX31" fmla="*/ 6705 w 10000"/>
              <a:gd name="connsiteY31" fmla="*/ 6647 h 10000"/>
              <a:gd name="connsiteX32" fmla="*/ 6962 w 10000"/>
              <a:gd name="connsiteY32" fmla="*/ 5898 h 10000"/>
              <a:gd name="connsiteX33" fmla="*/ 7214 w 10000"/>
              <a:gd name="connsiteY33" fmla="*/ 5120 h 10000"/>
              <a:gd name="connsiteX34" fmla="*/ 7459 w 10000"/>
              <a:gd name="connsiteY34" fmla="*/ 4341 h 10000"/>
              <a:gd name="connsiteX35" fmla="*/ 7696 w 10000"/>
              <a:gd name="connsiteY35" fmla="*/ 3593 h 10000"/>
              <a:gd name="connsiteX36" fmla="*/ 7923 w 10000"/>
              <a:gd name="connsiteY36" fmla="*/ 2874 h 10000"/>
              <a:gd name="connsiteX37" fmla="*/ 8138 w 10000"/>
              <a:gd name="connsiteY37" fmla="*/ 2216 h 10000"/>
              <a:gd name="connsiteX38" fmla="*/ 8340 w 10000"/>
              <a:gd name="connsiteY38" fmla="*/ 1647 h 10000"/>
              <a:gd name="connsiteX39" fmla="*/ 8525 w 10000"/>
              <a:gd name="connsiteY39" fmla="*/ 1168 h 10000"/>
              <a:gd name="connsiteX40" fmla="*/ 8692 w 10000"/>
              <a:gd name="connsiteY40" fmla="*/ 808 h 10000"/>
              <a:gd name="connsiteX41" fmla="*/ 8794 w 10000"/>
              <a:gd name="connsiteY41" fmla="*/ 599 h 10000"/>
              <a:gd name="connsiteX42" fmla="*/ 8897 w 10000"/>
              <a:gd name="connsiteY42" fmla="*/ 419 h 10000"/>
              <a:gd name="connsiteX43" fmla="*/ 9004 w 10000"/>
              <a:gd name="connsiteY43" fmla="*/ 269 h 10000"/>
              <a:gd name="connsiteX44" fmla="*/ 9064 w 10000"/>
              <a:gd name="connsiteY44" fmla="*/ 210 h 10000"/>
              <a:gd name="connsiteX45" fmla="*/ 9129 w 10000"/>
              <a:gd name="connsiteY45" fmla="*/ 150 h 10000"/>
              <a:gd name="connsiteX46" fmla="*/ 9201 w 10000"/>
              <a:gd name="connsiteY46" fmla="*/ 120 h 10000"/>
              <a:gd name="connsiteX47" fmla="*/ 9281 w 10000"/>
              <a:gd name="connsiteY47" fmla="*/ 90 h 10000"/>
              <a:gd name="connsiteX48" fmla="*/ 9371 w 10000"/>
              <a:gd name="connsiteY48" fmla="*/ 60 h 10000"/>
              <a:gd name="connsiteX49" fmla="*/ 9471 w 10000"/>
              <a:gd name="connsiteY49" fmla="*/ 30 h 10000"/>
              <a:gd name="connsiteX50" fmla="*/ 9581 w 10000"/>
              <a:gd name="connsiteY50" fmla="*/ 30 h 10000"/>
              <a:gd name="connsiteX51" fmla="*/ 9705 w 10000"/>
              <a:gd name="connsiteY51" fmla="*/ 0 h 10000"/>
              <a:gd name="connsiteX52" fmla="*/ 9845 w 10000"/>
              <a:gd name="connsiteY52" fmla="*/ 0 h 10000"/>
              <a:gd name="connsiteX53" fmla="*/ 10000 w 10000"/>
              <a:gd name="connsiteY53" fmla="*/ 30 h 10000"/>
              <a:gd name="connsiteX54" fmla="*/ 10000 w 10000"/>
              <a:gd name="connsiteY54" fmla="*/ 150 h 10000"/>
              <a:gd name="connsiteX55" fmla="*/ 9845 w 10000"/>
              <a:gd name="connsiteY55" fmla="*/ 150 h 10000"/>
              <a:gd name="connsiteX56" fmla="*/ 9708 w 10000"/>
              <a:gd name="connsiteY56" fmla="*/ 150 h 10000"/>
              <a:gd name="connsiteX57" fmla="*/ 9583 w 10000"/>
              <a:gd name="connsiteY57" fmla="*/ 150 h 10000"/>
              <a:gd name="connsiteX58" fmla="*/ 9471 w 10000"/>
              <a:gd name="connsiteY58" fmla="*/ 150 h 10000"/>
              <a:gd name="connsiteX59" fmla="*/ 9371 w 10000"/>
              <a:gd name="connsiteY59" fmla="*/ 180 h 10000"/>
              <a:gd name="connsiteX60" fmla="*/ 9281 w 10000"/>
              <a:gd name="connsiteY60" fmla="*/ 210 h 10000"/>
              <a:gd name="connsiteX61" fmla="*/ 9201 w 10000"/>
              <a:gd name="connsiteY61" fmla="*/ 240 h 10000"/>
              <a:gd name="connsiteX62" fmla="*/ 9131 w 10000"/>
              <a:gd name="connsiteY62" fmla="*/ 269 h 10000"/>
              <a:gd name="connsiteX63" fmla="*/ 9066 w 10000"/>
              <a:gd name="connsiteY63" fmla="*/ 329 h 10000"/>
              <a:gd name="connsiteX64" fmla="*/ 9006 w 10000"/>
              <a:gd name="connsiteY64" fmla="*/ 389 h 10000"/>
              <a:gd name="connsiteX65" fmla="*/ 8899 w 10000"/>
              <a:gd name="connsiteY65" fmla="*/ 539 h 10000"/>
              <a:gd name="connsiteX66" fmla="*/ 8797 w 10000"/>
              <a:gd name="connsiteY66" fmla="*/ 719 h 10000"/>
              <a:gd name="connsiteX67" fmla="*/ 8697 w 10000"/>
              <a:gd name="connsiteY67" fmla="*/ 928 h 10000"/>
              <a:gd name="connsiteX68" fmla="*/ 8530 w 10000"/>
              <a:gd name="connsiteY68" fmla="*/ 1287 h 10000"/>
              <a:gd name="connsiteX69" fmla="*/ 8342 w 10000"/>
              <a:gd name="connsiteY69" fmla="*/ 1766 h 10000"/>
              <a:gd name="connsiteX70" fmla="*/ 8143 w 10000"/>
              <a:gd name="connsiteY70" fmla="*/ 2335 h 10000"/>
              <a:gd name="connsiteX71" fmla="*/ 7928 w 10000"/>
              <a:gd name="connsiteY71" fmla="*/ 2994 h 10000"/>
              <a:gd name="connsiteX72" fmla="*/ 7701 w 10000"/>
              <a:gd name="connsiteY72" fmla="*/ 3713 h 10000"/>
              <a:gd name="connsiteX73" fmla="*/ 7464 w 10000"/>
              <a:gd name="connsiteY73" fmla="*/ 4461 h 10000"/>
              <a:gd name="connsiteX74" fmla="*/ 7219 w 10000"/>
              <a:gd name="connsiteY74" fmla="*/ 5240 h 10000"/>
              <a:gd name="connsiteX75" fmla="*/ 6967 w 10000"/>
              <a:gd name="connsiteY75" fmla="*/ 6018 h 10000"/>
              <a:gd name="connsiteX76" fmla="*/ 6710 w 10000"/>
              <a:gd name="connsiteY76" fmla="*/ 6766 h 10000"/>
              <a:gd name="connsiteX77" fmla="*/ 6453 w 10000"/>
              <a:gd name="connsiteY77" fmla="*/ 7485 h 10000"/>
              <a:gd name="connsiteX78" fmla="*/ 6193 w 10000"/>
              <a:gd name="connsiteY78" fmla="*/ 8144 h 10000"/>
              <a:gd name="connsiteX79" fmla="*/ 5934 w 10000"/>
              <a:gd name="connsiteY79" fmla="*/ 8743 h 10000"/>
              <a:gd name="connsiteX80" fmla="*/ 5679 w 10000"/>
              <a:gd name="connsiteY80" fmla="*/ 9222 h 10000"/>
              <a:gd name="connsiteX81" fmla="*/ 5427 w 10000"/>
              <a:gd name="connsiteY81" fmla="*/ 9641 h 10000"/>
              <a:gd name="connsiteX82" fmla="*/ 5185 w 10000"/>
              <a:gd name="connsiteY82" fmla="*/ 9880 h 10000"/>
              <a:gd name="connsiteX83" fmla="*/ 4948 w 10000"/>
              <a:gd name="connsiteY83" fmla="*/ 10000 h 10000"/>
              <a:gd name="connsiteX84" fmla="*/ 4715 w 10000"/>
              <a:gd name="connsiteY84" fmla="*/ 9940 h 10000"/>
              <a:gd name="connsiteX85" fmla="*/ 4473 w 10000"/>
              <a:gd name="connsiteY85" fmla="*/ 9731 h 10000"/>
              <a:gd name="connsiteX86" fmla="*/ 4231 w 10000"/>
              <a:gd name="connsiteY86" fmla="*/ 9401 h 10000"/>
              <a:gd name="connsiteX87" fmla="*/ 3982 w 10000"/>
              <a:gd name="connsiteY87" fmla="*/ 8922 h 10000"/>
              <a:gd name="connsiteX88" fmla="*/ 3734 w 10000"/>
              <a:gd name="connsiteY88" fmla="*/ 8353 h 10000"/>
              <a:gd name="connsiteX89" fmla="*/ 3485 w 10000"/>
              <a:gd name="connsiteY89" fmla="*/ 7725 h 10000"/>
              <a:gd name="connsiteX90" fmla="*/ 3238 w 10000"/>
              <a:gd name="connsiteY90" fmla="*/ 7036 h 10000"/>
              <a:gd name="connsiteX91" fmla="*/ 2993 w 10000"/>
              <a:gd name="connsiteY91" fmla="*/ 6317 h 10000"/>
              <a:gd name="connsiteX92" fmla="*/ 2753 w 10000"/>
              <a:gd name="connsiteY92" fmla="*/ 5569 h 10000"/>
              <a:gd name="connsiteX93" fmla="*/ 2521 w 10000"/>
              <a:gd name="connsiteY93" fmla="*/ 4850 h 10000"/>
              <a:gd name="connsiteX94" fmla="*/ 2297 w 10000"/>
              <a:gd name="connsiteY94" fmla="*/ 4192 h 10000"/>
              <a:gd name="connsiteX95" fmla="*/ 2082 w 10000"/>
              <a:gd name="connsiteY95" fmla="*/ 3563 h 10000"/>
              <a:gd name="connsiteX96" fmla="*/ 1875 w 10000"/>
              <a:gd name="connsiteY96" fmla="*/ 3024 h 10000"/>
              <a:gd name="connsiteX97" fmla="*/ 1685 w 10000"/>
              <a:gd name="connsiteY97" fmla="*/ 2575 h 10000"/>
              <a:gd name="connsiteX98" fmla="*/ 1505 w 10000"/>
              <a:gd name="connsiteY98" fmla="*/ 2275 h 10000"/>
              <a:gd name="connsiteX99" fmla="*/ 1343 w 10000"/>
              <a:gd name="connsiteY99" fmla="*/ 2096 h 10000"/>
              <a:gd name="connsiteX100" fmla="*/ 1196 w 10000"/>
              <a:gd name="connsiteY100" fmla="*/ 2036 h 10000"/>
              <a:gd name="connsiteX101" fmla="*/ 1061 w 10000"/>
              <a:gd name="connsiteY101" fmla="*/ 2066 h 10000"/>
              <a:gd name="connsiteX102" fmla="*/ 939 w 10000"/>
              <a:gd name="connsiteY102" fmla="*/ 2126 h 10000"/>
              <a:gd name="connsiteX103" fmla="*/ 824 w 10000"/>
              <a:gd name="connsiteY103" fmla="*/ 2275 h 10000"/>
              <a:gd name="connsiteX104" fmla="*/ 724 w 10000"/>
              <a:gd name="connsiteY104" fmla="*/ 2485 h 10000"/>
              <a:gd name="connsiteX105" fmla="*/ 12 w 10000"/>
              <a:gd name="connsiteY105" fmla="*/ 7036 h 10000"/>
              <a:gd name="connsiteX106" fmla="*/ 0 w 10000"/>
              <a:gd name="connsiteY106" fmla="*/ 6946 h 10000"/>
              <a:gd name="connsiteX0" fmla="*/ 0 w 10000"/>
              <a:gd name="connsiteY0" fmla="*/ 6946 h 10000"/>
              <a:gd name="connsiteX1" fmla="*/ 622 w 10000"/>
              <a:gd name="connsiteY1" fmla="*/ 2605 h 10000"/>
              <a:gd name="connsiteX2" fmla="*/ 719 w 10000"/>
              <a:gd name="connsiteY2" fmla="*/ 2365 h 10000"/>
              <a:gd name="connsiteX3" fmla="*/ 821 w 10000"/>
              <a:gd name="connsiteY3" fmla="*/ 2156 h 10000"/>
              <a:gd name="connsiteX4" fmla="*/ 936 w 10000"/>
              <a:gd name="connsiteY4" fmla="*/ 2006 h 10000"/>
              <a:gd name="connsiteX5" fmla="*/ 1061 w 10000"/>
              <a:gd name="connsiteY5" fmla="*/ 1916 h 10000"/>
              <a:gd name="connsiteX6" fmla="*/ 1196 w 10000"/>
              <a:gd name="connsiteY6" fmla="*/ 1916 h 10000"/>
              <a:gd name="connsiteX7" fmla="*/ 1345 w 10000"/>
              <a:gd name="connsiteY7" fmla="*/ 1976 h 10000"/>
              <a:gd name="connsiteX8" fmla="*/ 1508 w 10000"/>
              <a:gd name="connsiteY8" fmla="*/ 2156 h 10000"/>
              <a:gd name="connsiteX9" fmla="*/ 1687 w 10000"/>
              <a:gd name="connsiteY9" fmla="*/ 2455 h 10000"/>
              <a:gd name="connsiteX10" fmla="*/ 1880 w 10000"/>
              <a:gd name="connsiteY10" fmla="*/ 2904 h 10000"/>
              <a:gd name="connsiteX11" fmla="*/ 2084 w 10000"/>
              <a:gd name="connsiteY11" fmla="*/ 3443 h 10000"/>
              <a:gd name="connsiteX12" fmla="*/ 2302 w 10000"/>
              <a:gd name="connsiteY12" fmla="*/ 4072 h 10000"/>
              <a:gd name="connsiteX13" fmla="*/ 2526 w 10000"/>
              <a:gd name="connsiteY13" fmla="*/ 4731 h 10000"/>
              <a:gd name="connsiteX14" fmla="*/ 2758 w 10000"/>
              <a:gd name="connsiteY14" fmla="*/ 5449 h 10000"/>
              <a:gd name="connsiteX15" fmla="*/ 2998 w 10000"/>
              <a:gd name="connsiteY15" fmla="*/ 6198 h 10000"/>
              <a:gd name="connsiteX16" fmla="*/ 3243 w 10000"/>
              <a:gd name="connsiteY16" fmla="*/ 6916 h 10000"/>
              <a:gd name="connsiteX17" fmla="*/ 3490 w 10000"/>
              <a:gd name="connsiteY17" fmla="*/ 7605 h 10000"/>
              <a:gd name="connsiteX18" fmla="*/ 3737 w 10000"/>
              <a:gd name="connsiteY18" fmla="*/ 8234 h 10000"/>
              <a:gd name="connsiteX19" fmla="*/ 3987 w 10000"/>
              <a:gd name="connsiteY19" fmla="*/ 8802 h 10000"/>
              <a:gd name="connsiteX20" fmla="*/ 4234 w 10000"/>
              <a:gd name="connsiteY20" fmla="*/ 9281 h 10000"/>
              <a:gd name="connsiteX21" fmla="*/ 4476 w 10000"/>
              <a:gd name="connsiteY21" fmla="*/ 9611 h 10000"/>
              <a:gd name="connsiteX22" fmla="*/ 4715 w 10000"/>
              <a:gd name="connsiteY22" fmla="*/ 9820 h 10000"/>
              <a:gd name="connsiteX23" fmla="*/ 4950 w 10000"/>
              <a:gd name="connsiteY23" fmla="*/ 9880 h 10000"/>
              <a:gd name="connsiteX24" fmla="*/ 5182 w 10000"/>
              <a:gd name="connsiteY24" fmla="*/ 9760 h 10000"/>
              <a:gd name="connsiteX25" fmla="*/ 5427 w 10000"/>
              <a:gd name="connsiteY25" fmla="*/ 9521 h 10000"/>
              <a:gd name="connsiteX26" fmla="*/ 5676 w 10000"/>
              <a:gd name="connsiteY26" fmla="*/ 9102 h 10000"/>
              <a:gd name="connsiteX27" fmla="*/ 5931 w 10000"/>
              <a:gd name="connsiteY27" fmla="*/ 8623 h 10000"/>
              <a:gd name="connsiteX28" fmla="*/ 6188 w 10000"/>
              <a:gd name="connsiteY28" fmla="*/ 8024 h 10000"/>
              <a:gd name="connsiteX29" fmla="*/ 6448 w 10000"/>
              <a:gd name="connsiteY29" fmla="*/ 7365 h 10000"/>
              <a:gd name="connsiteX30" fmla="*/ 6705 w 10000"/>
              <a:gd name="connsiteY30" fmla="*/ 6647 h 10000"/>
              <a:gd name="connsiteX31" fmla="*/ 6962 w 10000"/>
              <a:gd name="connsiteY31" fmla="*/ 5898 h 10000"/>
              <a:gd name="connsiteX32" fmla="*/ 7214 w 10000"/>
              <a:gd name="connsiteY32" fmla="*/ 5120 h 10000"/>
              <a:gd name="connsiteX33" fmla="*/ 7459 w 10000"/>
              <a:gd name="connsiteY33" fmla="*/ 4341 h 10000"/>
              <a:gd name="connsiteX34" fmla="*/ 7696 w 10000"/>
              <a:gd name="connsiteY34" fmla="*/ 3593 h 10000"/>
              <a:gd name="connsiteX35" fmla="*/ 7923 w 10000"/>
              <a:gd name="connsiteY35" fmla="*/ 2874 h 10000"/>
              <a:gd name="connsiteX36" fmla="*/ 8138 w 10000"/>
              <a:gd name="connsiteY36" fmla="*/ 2216 h 10000"/>
              <a:gd name="connsiteX37" fmla="*/ 8340 w 10000"/>
              <a:gd name="connsiteY37" fmla="*/ 1647 h 10000"/>
              <a:gd name="connsiteX38" fmla="*/ 8525 w 10000"/>
              <a:gd name="connsiteY38" fmla="*/ 1168 h 10000"/>
              <a:gd name="connsiteX39" fmla="*/ 8692 w 10000"/>
              <a:gd name="connsiteY39" fmla="*/ 808 h 10000"/>
              <a:gd name="connsiteX40" fmla="*/ 8794 w 10000"/>
              <a:gd name="connsiteY40" fmla="*/ 599 h 10000"/>
              <a:gd name="connsiteX41" fmla="*/ 8897 w 10000"/>
              <a:gd name="connsiteY41" fmla="*/ 419 h 10000"/>
              <a:gd name="connsiteX42" fmla="*/ 9004 w 10000"/>
              <a:gd name="connsiteY42" fmla="*/ 269 h 10000"/>
              <a:gd name="connsiteX43" fmla="*/ 9064 w 10000"/>
              <a:gd name="connsiteY43" fmla="*/ 210 h 10000"/>
              <a:gd name="connsiteX44" fmla="*/ 9129 w 10000"/>
              <a:gd name="connsiteY44" fmla="*/ 150 h 10000"/>
              <a:gd name="connsiteX45" fmla="*/ 9201 w 10000"/>
              <a:gd name="connsiteY45" fmla="*/ 120 h 10000"/>
              <a:gd name="connsiteX46" fmla="*/ 9281 w 10000"/>
              <a:gd name="connsiteY46" fmla="*/ 90 h 10000"/>
              <a:gd name="connsiteX47" fmla="*/ 9371 w 10000"/>
              <a:gd name="connsiteY47" fmla="*/ 60 h 10000"/>
              <a:gd name="connsiteX48" fmla="*/ 9471 w 10000"/>
              <a:gd name="connsiteY48" fmla="*/ 30 h 10000"/>
              <a:gd name="connsiteX49" fmla="*/ 9581 w 10000"/>
              <a:gd name="connsiteY49" fmla="*/ 30 h 10000"/>
              <a:gd name="connsiteX50" fmla="*/ 9705 w 10000"/>
              <a:gd name="connsiteY50" fmla="*/ 0 h 10000"/>
              <a:gd name="connsiteX51" fmla="*/ 9845 w 10000"/>
              <a:gd name="connsiteY51" fmla="*/ 0 h 10000"/>
              <a:gd name="connsiteX52" fmla="*/ 10000 w 10000"/>
              <a:gd name="connsiteY52" fmla="*/ 30 h 10000"/>
              <a:gd name="connsiteX53" fmla="*/ 10000 w 10000"/>
              <a:gd name="connsiteY53" fmla="*/ 150 h 10000"/>
              <a:gd name="connsiteX54" fmla="*/ 9845 w 10000"/>
              <a:gd name="connsiteY54" fmla="*/ 150 h 10000"/>
              <a:gd name="connsiteX55" fmla="*/ 9708 w 10000"/>
              <a:gd name="connsiteY55" fmla="*/ 150 h 10000"/>
              <a:gd name="connsiteX56" fmla="*/ 9583 w 10000"/>
              <a:gd name="connsiteY56" fmla="*/ 150 h 10000"/>
              <a:gd name="connsiteX57" fmla="*/ 9471 w 10000"/>
              <a:gd name="connsiteY57" fmla="*/ 150 h 10000"/>
              <a:gd name="connsiteX58" fmla="*/ 9371 w 10000"/>
              <a:gd name="connsiteY58" fmla="*/ 180 h 10000"/>
              <a:gd name="connsiteX59" fmla="*/ 9281 w 10000"/>
              <a:gd name="connsiteY59" fmla="*/ 210 h 10000"/>
              <a:gd name="connsiteX60" fmla="*/ 9201 w 10000"/>
              <a:gd name="connsiteY60" fmla="*/ 240 h 10000"/>
              <a:gd name="connsiteX61" fmla="*/ 9131 w 10000"/>
              <a:gd name="connsiteY61" fmla="*/ 269 h 10000"/>
              <a:gd name="connsiteX62" fmla="*/ 9066 w 10000"/>
              <a:gd name="connsiteY62" fmla="*/ 329 h 10000"/>
              <a:gd name="connsiteX63" fmla="*/ 9006 w 10000"/>
              <a:gd name="connsiteY63" fmla="*/ 389 h 10000"/>
              <a:gd name="connsiteX64" fmla="*/ 8899 w 10000"/>
              <a:gd name="connsiteY64" fmla="*/ 539 h 10000"/>
              <a:gd name="connsiteX65" fmla="*/ 8797 w 10000"/>
              <a:gd name="connsiteY65" fmla="*/ 719 h 10000"/>
              <a:gd name="connsiteX66" fmla="*/ 8697 w 10000"/>
              <a:gd name="connsiteY66" fmla="*/ 928 h 10000"/>
              <a:gd name="connsiteX67" fmla="*/ 8530 w 10000"/>
              <a:gd name="connsiteY67" fmla="*/ 1287 h 10000"/>
              <a:gd name="connsiteX68" fmla="*/ 8342 w 10000"/>
              <a:gd name="connsiteY68" fmla="*/ 1766 h 10000"/>
              <a:gd name="connsiteX69" fmla="*/ 8143 w 10000"/>
              <a:gd name="connsiteY69" fmla="*/ 2335 h 10000"/>
              <a:gd name="connsiteX70" fmla="*/ 7928 w 10000"/>
              <a:gd name="connsiteY70" fmla="*/ 2994 h 10000"/>
              <a:gd name="connsiteX71" fmla="*/ 7701 w 10000"/>
              <a:gd name="connsiteY71" fmla="*/ 3713 h 10000"/>
              <a:gd name="connsiteX72" fmla="*/ 7464 w 10000"/>
              <a:gd name="connsiteY72" fmla="*/ 4461 h 10000"/>
              <a:gd name="connsiteX73" fmla="*/ 7219 w 10000"/>
              <a:gd name="connsiteY73" fmla="*/ 5240 h 10000"/>
              <a:gd name="connsiteX74" fmla="*/ 6967 w 10000"/>
              <a:gd name="connsiteY74" fmla="*/ 6018 h 10000"/>
              <a:gd name="connsiteX75" fmla="*/ 6710 w 10000"/>
              <a:gd name="connsiteY75" fmla="*/ 6766 h 10000"/>
              <a:gd name="connsiteX76" fmla="*/ 6453 w 10000"/>
              <a:gd name="connsiteY76" fmla="*/ 7485 h 10000"/>
              <a:gd name="connsiteX77" fmla="*/ 6193 w 10000"/>
              <a:gd name="connsiteY77" fmla="*/ 8144 h 10000"/>
              <a:gd name="connsiteX78" fmla="*/ 5934 w 10000"/>
              <a:gd name="connsiteY78" fmla="*/ 8743 h 10000"/>
              <a:gd name="connsiteX79" fmla="*/ 5679 w 10000"/>
              <a:gd name="connsiteY79" fmla="*/ 9222 h 10000"/>
              <a:gd name="connsiteX80" fmla="*/ 5427 w 10000"/>
              <a:gd name="connsiteY80" fmla="*/ 9641 h 10000"/>
              <a:gd name="connsiteX81" fmla="*/ 5185 w 10000"/>
              <a:gd name="connsiteY81" fmla="*/ 9880 h 10000"/>
              <a:gd name="connsiteX82" fmla="*/ 4948 w 10000"/>
              <a:gd name="connsiteY82" fmla="*/ 10000 h 10000"/>
              <a:gd name="connsiteX83" fmla="*/ 4715 w 10000"/>
              <a:gd name="connsiteY83" fmla="*/ 9940 h 10000"/>
              <a:gd name="connsiteX84" fmla="*/ 4473 w 10000"/>
              <a:gd name="connsiteY84" fmla="*/ 9731 h 10000"/>
              <a:gd name="connsiteX85" fmla="*/ 4231 w 10000"/>
              <a:gd name="connsiteY85" fmla="*/ 9401 h 10000"/>
              <a:gd name="connsiteX86" fmla="*/ 3982 w 10000"/>
              <a:gd name="connsiteY86" fmla="*/ 8922 h 10000"/>
              <a:gd name="connsiteX87" fmla="*/ 3734 w 10000"/>
              <a:gd name="connsiteY87" fmla="*/ 8353 h 10000"/>
              <a:gd name="connsiteX88" fmla="*/ 3485 w 10000"/>
              <a:gd name="connsiteY88" fmla="*/ 7725 h 10000"/>
              <a:gd name="connsiteX89" fmla="*/ 3238 w 10000"/>
              <a:gd name="connsiteY89" fmla="*/ 7036 h 10000"/>
              <a:gd name="connsiteX90" fmla="*/ 2993 w 10000"/>
              <a:gd name="connsiteY90" fmla="*/ 6317 h 10000"/>
              <a:gd name="connsiteX91" fmla="*/ 2753 w 10000"/>
              <a:gd name="connsiteY91" fmla="*/ 5569 h 10000"/>
              <a:gd name="connsiteX92" fmla="*/ 2521 w 10000"/>
              <a:gd name="connsiteY92" fmla="*/ 4850 h 10000"/>
              <a:gd name="connsiteX93" fmla="*/ 2297 w 10000"/>
              <a:gd name="connsiteY93" fmla="*/ 4192 h 10000"/>
              <a:gd name="connsiteX94" fmla="*/ 2082 w 10000"/>
              <a:gd name="connsiteY94" fmla="*/ 3563 h 10000"/>
              <a:gd name="connsiteX95" fmla="*/ 1875 w 10000"/>
              <a:gd name="connsiteY95" fmla="*/ 3024 h 10000"/>
              <a:gd name="connsiteX96" fmla="*/ 1685 w 10000"/>
              <a:gd name="connsiteY96" fmla="*/ 2575 h 10000"/>
              <a:gd name="connsiteX97" fmla="*/ 1505 w 10000"/>
              <a:gd name="connsiteY97" fmla="*/ 2275 h 10000"/>
              <a:gd name="connsiteX98" fmla="*/ 1343 w 10000"/>
              <a:gd name="connsiteY98" fmla="*/ 2096 h 10000"/>
              <a:gd name="connsiteX99" fmla="*/ 1196 w 10000"/>
              <a:gd name="connsiteY99" fmla="*/ 2036 h 10000"/>
              <a:gd name="connsiteX100" fmla="*/ 1061 w 10000"/>
              <a:gd name="connsiteY100" fmla="*/ 2066 h 10000"/>
              <a:gd name="connsiteX101" fmla="*/ 939 w 10000"/>
              <a:gd name="connsiteY101" fmla="*/ 2126 h 10000"/>
              <a:gd name="connsiteX102" fmla="*/ 824 w 10000"/>
              <a:gd name="connsiteY102" fmla="*/ 2275 h 10000"/>
              <a:gd name="connsiteX103" fmla="*/ 724 w 10000"/>
              <a:gd name="connsiteY103" fmla="*/ 2485 h 10000"/>
              <a:gd name="connsiteX104" fmla="*/ 12 w 10000"/>
              <a:gd name="connsiteY104" fmla="*/ 7036 h 10000"/>
              <a:gd name="connsiteX105" fmla="*/ 0 w 10000"/>
              <a:gd name="connsiteY105" fmla="*/ 6946 h 10000"/>
              <a:gd name="connsiteX0" fmla="*/ 0 w 10000"/>
              <a:gd name="connsiteY0" fmla="*/ 6946 h 10000"/>
              <a:gd name="connsiteX1" fmla="*/ 719 w 10000"/>
              <a:gd name="connsiteY1" fmla="*/ 2365 h 10000"/>
              <a:gd name="connsiteX2" fmla="*/ 821 w 10000"/>
              <a:gd name="connsiteY2" fmla="*/ 2156 h 10000"/>
              <a:gd name="connsiteX3" fmla="*/ 936 w 10000"/>
              <a:gd name="connsiteY3" fmla="*/ 2006 h 10000"/>
              <a:gd name="connsiteX4" fmla="*/ 1061 w 10000"/>
              <a:gd name="connsiteY4" fmla="*/ 1916 h 10000"/>
              <a:gd name="connsiteX5" fmla="*/ 1196 w 10000"/>
              <a:gd name="connsiteY5" fmla="*/ 1916 h 10000"/>
              <a:gd name="connsiteX6" fmla="*/ 1345 w 10000"/>
              <a:gd name="connsiteY6" fmla="*/ 1976 h 10000"/>
              <a:gd name="connsiteX7" fmla="*/ 1508 w 10000"/>
              <a:gd name="connsiteY7" fmla="*/ 2156 h 10000"/>
              <a:gd name="connsiteX8" fmla="*/ 1687 w 10000"/>
              <a:gd name="connsiteY8" fmla="*/ 2455 h 10000"/>
              <a:gd name="connsiteX9" fmla="*/ 1880 w 10000"/>
              <a:gd name="connsiteY9" fmla="*/ 2904 h 10000"/>
              <a:gd name="connsiteX10" fmla="*/ 2084 w 10000"/>
              <a:gd name="connsiteY10" fmla="*/ 3443 h 10000"/>
              <a:gd name="connsiteX11" fmla="*/ 2302 w 10000"/>
              <a:gd name="connsiteY11" fmla="*/ 4072 h 10000"/>
              <a:gd name="connsiteX12" fmla="*/ 2526 w 10000"/>
              <a:gd name="connsiteY12" fmla="*/ 4731 h 10000"/>
              <a:gd name="connsiteX13" fmla="*/ 2758 w 10000"/>
              <a:gd name="connsiteY13" fmla="*/ 5449 h 10000"/>
              <a:gd name="connsiteX14" fmla="*/ 2998 w 10000"/>
              <a:gd name="connsiteY14" fmla="*/ 6198 h 10000"/>
              <a:gd name="connsiteX15" fmla="*/ 3243 w 10000"/>
              <a:gd name="connsiteY15" fmla="*/ 6916 h 10000"/>
              <a:gd name="connsiteX16" fmla="*/ 3490 w 10000"/>
              <a:gd name="connsiteY16" fmla="*/ 7605 h 10000"/>
              <a:gd name="connsiteX17" fmla="*/ 3737 w 10000"/>
              <a:gd name="connsiteY17" fmla="*/ 8234 h 10000"/>
              <a:gd name="connsiteX18" fmla="*/ 3987 w 10000"/>
              <a:gd name="connsiteY18" fmla="*/ 8802 h 10000"/>
              <a:gd name="connsiteX19" fmla="*/ 4234 w 10000"/>
              <a:gd name="connsiteY19" fmla="*/ 9281 h 10000"/>
              <a:gd name="connsiteX20" fmla="*/ 4476 w 10000"/>
              <a:gd name="connsiteY20" fmla="*/ 9611 h 10000"/>
              <a:gd name="connsiteX21" fmla="*/ 4715 w 10000"/>
              <a:gd name="connsiteY21" fmla="*/ 9820 h 10000"/>
              <a:gd name="connsiteX22" fmla="*/ 4950 w 10000"/>
              <a:gd name="connsiteY22" fmla="*/ 9880 h 10000"/>
              <a:gd name="connsiteX23" fmla="*/ 5182 w 10000"/>
              <a:gd name="connsiteY23" fmla="*/ 9760 h 10000"/>
              <a:gd name="connsiteX24" fmla="*/ 5427 w 10000"/>
              <a:gd name="connsiteY24" fmla="*/ 9521 h 10000"/>
              <a:gd name="connsiteX25" fmla="*/ 5676 w 10000"/>
              <a:gd name="connsiteY25" fmla="*/ 9102 h 10000"/>
              <a:gd name="connsiteX26" fmla="*/ 5931 w 10000"/>
              <a:gd name="connsiteY26" fmla="*/ 8623 h 10000"/>
              <a:gd name="connsiteX27" fmla="*/ 6188 w 10000"/>
              <a:gd name="connsiteY27" fmla="*/ 8024 h 10000"/>
              <a:gd name="connsiteX28" fmla="*/ 6448 w 10000"/>
              <a:gd name="connsiteY28" fmla="*/ 7365 h 10000"/>
              <a:gd name="connsiteX29" fmla="*/ 6705 w 10000"/>
              <a:gd name="connsiteY29" fmla="*/ 6647 h 10000"/>
              <a:gd name="connsiteX30" fmla="*/ 6962 w 10000"/>
              <a:gd name="connsiteY30" fmla="*/ 5898 h 10000"/>
              <a:gd name="connsiteX31" fmla="*/ 7214 w 10000"/>
              <a:gd name="connsiteY31" fmla="*/ 5120 h 10000"/>
              <a:gd name="connsiteX32" fmla="*/ 7459 w 10000"/>
              <a:gd name="connsiteY32" fmla="*/ 4341 h 10000"/>
              <a:gd name="connsiteX33" fmla="*/ 7696 w 10000"/>
              <a:gd name="connsiteY33" fmla="*/ 3593 h 10000"/>
              <a:gd name="connsiteX34" fmla="*/ 7923 w 10000"/>
              <a:gd name="connsiteY34" fmla="*/ 2874 h 10000"/>
              <a:gd name="connsiteX35" fmla="*/ 8138 w 10000"/>
              <a:gd name="connsiteY35" fmla="*/ 2216 h 10000"/>
              <a:gd name="connsiteX36" fmla="*/ 8340 w 10000"/>
              <a:gd name="connsiteY36" fmla="*/ 1647 h 10000"/>
              <a:gd name="connsiteX37" fmla="*/ 8525 w 10000"/>
              <a:gd name="connsiteY37" fmla="*/ 1168 h 10000"/>
              <a:gd name="connsiteX38" fmla="*/ 8692 w 10000"/>
              <a:gd name="connsiteY38" fmla="*/ 808 h 10000"/>
              <a:gd name="connsiteX39" fmla="*/ 8794 w 10000"/>
              <a:gd name="connsiteY39" fmla="*/ 599 h 10000"/>
              <a:gd name="connsiteX40" fmla="*/ 8897 w 10000"/>
              <a:gd name="connsiteY40" fmla="*/ 419 h 10000"/>
              <a:gd name="connsiteX41" fmla="*/ 9004 w 10000"/>
              <a:gd name="connsiteY41" fmla="*/ 269 h 10000"/>
              <a:gd name="connsiteX42" fmla="*/ 9064 w 10000"/>
              <a:gd name="connsiteY42" fmla="*/ 210 h 10000"/>
              <a:gd name="connsiteX43" fmla="*/ 9129 w 10000"/>
              <a:gd name="connsiteY43" fmla="*/ 150 h 10000"/>
              <a:gd name="connsiteX44" fmla="*/ 9201 w 10000"/>
              <a:gd name="connsiteY44" fmla="*/ 120 h 10000"/>
              <a:gd name="connsiteX45" fmla="*/ 9281 w 10000"/>
              <a:gd name="connsiteY45" fmla="*/ 90 h 10000"/>
              <a:gd name="connsiteX46" fmla="*/ 9371 w 10000"/>
              <a:gd name="connsiteY46" fmla="*/ 60 h 10000"/>
              <a:gd name="connsiteX47" fmla="*/ 9471 w 10000"/>
              <a:gd name="connsiteY47" fmla="*/ 30 h 10000"/>
              <a:gd name="connsiteX48" fmla="*/ 9581 w 10000"/>
              <a:gd name="connsiteY48" fmla="*/ 30 h 10000"/>
              <a:gd name="connsiteX49" fmla="*/ 9705 w 10000"/>
              <a:gd name="connsiteY49" fmla="*/ 0 h 10000"/>
              <a:gd name="connsiteX50" fmla="*/ 9845 w 10000"/>
              <a:gd name="connsiteY50" fmla="*/ 0 h 10000"/>
              <a:gd name="connsiteX51" fmla="*/ 10000 w 10000"/>
              <a:gd name="connsiteY51" fmla="*/ 30 h 10000"/>
              <a:gd name="connsiteX52" fmla="*/ 10000 w 10000"/>
              <a:gd name="connsiteY52" fmla="*/ 150 h 10000"/>
              <a:gd name="connsiteX53" fmla="*/ 9845 w 10000"/>
              <a:gd name="connsiteY53" fmla="*/ 150 h 10000"/>
              <a:gd name="connsiteX54" fmla="*/ 9708 w 10000"/>
              <a:gd name="connsiteY54" fmla="*/ 150 h 10000"/>
              <a:gd name="connsiteX55" fmla="*/ 9583 w 10000"/>
              <a:gd name="connsiteY55" fmla="*/ 150 h 10000"/>
              <a:gd name="connsiteX56" fmla="*/ 9471 w 10000"/>
              <a:gd name="connsiteY56" fmla="*/ 150 h 10000"/>
              <a:gd name="connsiteX57" fmla="*/ 9371 w 10000"/>
              <a:gd name="connsiteY57" fmla="*/ 180 h 10000"/>
              <a:gd name="connsiteX58" fmla="*/ 9281 w 10000"/>
              <a:gd name="connsiteY58" fmla="*/ 210 h 10000"/>
              <a:gd name="connsiteX59" fmla="*/ 9201 w 10000"/>
              <a:gd name="connsiteY59" fmla="*/ 240 h 10000"/>
              <a:gd name="connsiteX60" fmla="*/ 9131 w 10000"/>
              <a:gd name="connsiteY60" fmla="*/ 269 h 10000"/>
              <a:gd name="connsiteX61" fmla="*/ 9066 w 10000"/>
              <a:gd name="connsiteY61" fmla="*/ 329 h 10000"/>
              <a:gd name="connsiteX62" fmla="*/ 9006 w 10000"/>
              <a:gd name="connsiteY62" fmla="*/ 389 h 10000"/>
              <a:gd name="connsiteX63" fmla="*/ 8899 w 10000"/>
              <a:gd name="connsiteY63" fmla="*/ 539 h 10000"/>
              <a:gd name="connsiteX64" fmla="*/ 8797 w 10000"/>
              <a:gd name="connsiteY64" fmla="*/ 719 h 10000"/>
              <a:gd name="connsiteX65" fmla="*/ 8697 w 10000"/>
              <a:gd name="connsiteY65" fmla="*/ 928 h 10000"/>
              <a:gd name="connsiteX66" fmla="*/ 8530 w 10000"/>
              <a:gd name="connsiteY66" fmla="*/ 1287 h 10000"/>
              <a:gd name="connsiteX67" fmla="*/ 8342 w 10000"/>
              <a:gd name="connsiteY67" fmla="*/ 1766 h 10000"/>
              <a:gd name="connsiteX68" fmla="*/ 8143 w 10000"/>
              <a:gd name="connsiteY68" fmla="*/ 2335 h 10000"/>
              <a:gd name="connsiteX69" fmla="*/ 7928 w 10000"/>
              <a:gd name="connsiteY69" fmla="*/ 2994 h 10000"/>
              <a:gd name="connsiteX70" fmla="*/ 7701 w 10000"/>
              <a:gd name="connsiteY70" fmla="*/ 3713 h 10000"/>
              <a:gd name="connsiteX71" fmla="*/ 7464 w 10000"/>
              <a:gd name="connsiteY71" fmla="*/ 4461 h 10000"/>
              <a:gd name="connsiteX72" fmla="*/ 7219 w 10000"/>
              <a:gd name="connsiteY72" fmla="*/ 5240 h 10000"/>
              <a:gd name="connsiteX73" fmla="*/ 6967 w 10000"/>
              <a:gd name="connsiteY73" fmla="*/ 6018 h 10000"/>
              <a:gd name="connsiteX74" fmla="*/ 6710 w 10000"/>
              <a:gd name="connsiteY74" fmla="*/ 6766 h 10000"/>
              <a:gd name="connsiteX75" fmla="*/ 6453 w 10000"/>
              <a:gd name="connsiteY75" fmla="*/ 7485 h 10000"/>
              <a:gd name="connsiteX76" fmla="*/ 6193 w 10000"/>
              <a:gd name="connsiteY76" fmla="*/ 8144 h 10000"/>
              <a:gd name="connsiteX77" fmla="*/ 5934 w 10000"/>
              <a:gd name="connsiteY77" fmla="*/ 8743 h 10000"/>
              <a:gd name="connsiteX78" fmla="*/ 5679 w 10000"/>
              <a:gd name="connsiteY78" fmla="*/ 9222 h 10000"/>
              <a:gd name="connsiteX79" fmla="*/ 5427 w 10000"/>
              <a:gd name="connsiteY79" fmla="*/ 9641 h 10000"/>
              <a:gd name="connsiteX80" fmla="*/ 5185 w 10000"/>
              <a:gd name="connsiteY80" fmla="*/ 9880 h 10000"/>
              <a:gd name="connsiteX81" fmla="*/ 4948 w 10000"/>
              <a:gd name="connsiteY81" fmla="*/ 10000 h 10000"/>
              <a:gd name="connsiteX82" fmla="*/ 4715 w 10000"/>
              <a:gd name="connsiteY82" fmla="*/ 9940 h 10000"/>
              <a:gd name="connsiteX83" fmla="*/ 4473 w 10000"/>
              <a:gd name="connsiteY83" fmla="*/ 9731 h 10000"/>
              <a:gd name="connsiteX84" fmla="*/ 4231 w 10000"/>
              <a:gd name="connsiteY84" fmla="*/ 9401 h 10000"/>
              <a:gd name="connsiteX85" fmla="*/ 3982 w 10000"/>
              <a:gd name="connsiteY85" fmla="*/ 8922 h 10000"/>
              <a:gd name="connsiteX86" fmla="*/ 3734 w 10000"/>
              <a:gd name="connsiteY86" fmla="*/ 8353 h 10000"/>
              <a:gd name="connsiteX87" fmla="*/ 3485 w 10000"/>
              <a:gd name="connsiteY87" fmla="*/ 7725 h 10000"/>
              <a:gd name="connsiteX88" fmla="*/ 3238 w 10000"/>
              <a:gd name="connsiteY88" fmla="*/ 7036 h 10000"/>
              <a:gd name="connsiteX89" fmla="*/ 2993 w 10000"/>
              <a:gd name="connsiteY89" fmla="*/ 6317 h 10000"/>
              <a:gd name="connsiteX90" fmla="*/ 2753 w 10000"/>
              <a:gd name="connsiteY90" fmla="*/ 5569 h 10000"/>
              <a:gd name="connsiteX91" fmla="*/ 2521 w 10000"/>
              <a:gd name="connsiteY91" fmla="*/ 4850 h 10000"/>
              <a:gd name="connsiteX92" fmla="*/ 2297 w 10000"/>
              <a:gd name="connsiteY92" fmla="*/ 4192 h 10000"/>
              <a:gd name="connsiteX93" fmla="*/ 2082 w 10000"/>
              <a:gd name="connsiteY93" fmla="*/ 3563 h 10000"/>
              <a:gd name="connsiteX94" fmla="*/ 1875 w 10000"/>
              <a:gd name="connsiteY94" fmla="*/ 3024 h 10000"/>
              <a:gd name="connsiteX95" fmla="*/ 1685 w 10000"/>
              <a:gd name="connsiteY95" fmla="*/ 2575 h 10000"/>
              <a:gd name="connsiteX96" fmla="*/ 1505 w 10000"/>
              <a:gd name="connsiteY96" fmla="*/ 2275 h 10000"/>
              <a:gd name="connsiteX97" fmla="*/ 1343 w 10000"/>
              <a:gd name="connsiteY97" fmla="*/ 2096 h 10000"/>
              <a:gd name="connsiteX98" fmla="*/ 1196 w 10000"/>
              <a:gd name="connsiteY98" fmla="*/ 2036 h 10000"/>
              <a:gd name="connsiteX99" fmla="*/ 1061 w 10000"/>
              <a:gd name="connsiteY99" fmla="*/ 2066 h 10000"/>
              <a:gd name="connsiteX100" fmla="*/ 939 w 10000"/>
              <a:gd name="connsiteY100" fmla="*/ 2126 h 10000"/>
              <a:gd name="connsiteX101" fmla="*/ 824 w 10000"/>
              <a:gd name="connsiteY101" fmla="*/ 2275 h 10000"/>
              <a:gd name="connsiteX102" fmla="*/ 724 w 10000"/>
              <a:gd name="connsiteY102" fmla="*/ 2485 h 10000"/>
              <a:gd name="connsiteX103" fmla="*/ 12 w 10000"/>
              <a:gd name="connsiteY103" fmla="*/ 7036 h 10000"/>
              <a:gd name="connsiteX104" fmla="*/ 0 w 10000"/>
              <a:gd name="connsiteY104" fmla="*/ 6946 h 10000"/>
              <a:gd name="connsiteX0" fmla="*/ 0 w 10293"/>
              <a:gd name="connsiteY0" fmla="*/ 3888 h 10000"/>
              <a:gd name="connsiteX1" fmla="*/ 1012 w 10293"/>
              <a:gd name="connsiteY1" fmla="*/ 2365 h 10000"/>
              <a:gd name="connsiteX2" fmla="*/ 1114 w 10293"/>
              <a:gd name="connsiteY2" fmla="*/ 2156 h 10000"/>
              <a:gd name="connsiteX3" fmla="*/ 1229 w 10293"/>
              <a:gd name="connsiteY3" fmla="*/ 2006 h 10000"/>
              <a:gd name="connsiteX4" fmla="*/ 1354 w 10293"/>
              <a:gd name="connsiteY4" fmla="*/ 1916 h 10000"/>
              <a:gd name="connsiteX5" fmla="*/ 1489 w 10293"/>
              <a:gd name="connsiteY5" fmla="*/ 1916 h 10000"/>
              <a:gd name="connsiteX6" fmla="*/ 1638 w 10293"/>
              <a:gd name="connsiteY6" fmla="*/ 1976 h 10000"/>
              <a:gd name="connsiteX7" fmla="*/ 1801 w 10293"/>
              <a:gd name="connsiteY7" fmla="*/ 2156 h 10000"/>
              <a:gd name="connsiteX8" fmla="*/ 1980 w 10293"/>
              <a:gd name="connsiteY8" fmla="*/ 2455 h 10000"/>
              <a:gd name="connsiteX9" fmla="*/ 2173 w 10293"/>
              <a:gd name="connsiteY9" fmla="*/ 2904 h 10000"/>
              <a:gd name="connsiteX10" fmla="*/ 2377 w 10293"/>
              <a:gd name="connsiteY10" fmla="*/ 3443 h 10000"/>
              <a:gd name="connsiteX11" fmla="*/ 2595 w 10293"/>
              <a:gd name="connsiteY11" fmla="*/ 4072 h 10000"/>
              <a:gd name="connsiteX12" fmla="*/ 2819 w 10293"/>
              <a:gd name="connsiteY12" fmla="*/ 4731 h 10000"/>
              <a:gd name="connsiteX13" fmla="*/ 3051 w 10293"/>
              <a:gd name="connsiteY13" fmla="*/ 5449 h 10000"/>
              <a:gd name="connsiteX14" fmla="*/ 3291 w 10293"/>
              <a:gd name="connsiteY14" fmla="*/ 6198 h 10000"/>
              <a:gd name="connsiteX15" fmla="*/ 3536 w 10293"/>
              <a:gd name="connsiteY15" fmla="*/ 6916 h 10000"/>
              <a:gd name="connsiteX16" fmla="*/ 3783 w 10293"/>
              <a:gd name="connsiteY16" fmla="*/ 7605 h 10000"/>
              <a:gd name="connsiteX17" fmla="*/ 4030 w 10293"/>
              <a:gd name="connsiteY17" fmla="*/ 8234 h 10000"/>
              <a:gd name="connsiteX18" fmla="*/ 4280 w 10293"/>
              <a:gd name="connsiteY18" fmla="*/ 8802 h 10000"/>
              <a:gd name="connsiteX19" fmla="*/ 4527 w 10293"/>
              <a:gd name="connsiteY19" fmla="*/ 9281 h 10000"/>
              <a:gd name="connsiteX20" fmla="*/ 4769 w 10293"/>
              <a:gd name="connsiteY20" fmla="*/ 9611 h 10000"/>
              <a:gd name="connsiteX21" fmla="*/ 5008 w 10293"/>
              <a:gd name="connsiteY21" fmla="*/ 9820 h 10000"/>
              <a:gd name="connsiteX22" fmla="*/ 5243 w 10293"/>
              <a:gd name="connsiteY22" fmla="*/ 9880 h 10000"/>
              <a:gd name="connsiteX23" fmla="*/ 5475 w 10293"/>
              <a:gd name="connsiteY23" fmla="*/ 9760 h 10000"/>
              <a:gd name="connsiteX24" fmla="*/ 5720 w 10293"/>
              <a:gd name="connsiteY24" fmla="*/ 9521 h 10000"/>
              <a:gd name="connsiteX25" fmla="*/ 5969 w 10293"/>
              <a:gd name="connsiteY25" fmla="*/ 9102 h 10000"/>
              <a:gd name="connsiteX26" fmla="*/ 6224 w 10293"/>
              <a:gd name="connsiteY26" fmla="*/ 8623 h 10000"/>
              <a:gd name="connsiteX27" fmla="*/ 6481 w 10293"/>
              <a:gd name="connsiteY27" fmla="*/ 8024 h 10000"/>
              <a:gd name="connsiteX28" fmla="*/ 6741 w 10293"/>
              <a:gd name="connsiteY28" fmla="*/ 7365 h 10000"/>
              <a:gd name="connsiteX29" fmla="*/ 6998 w 10293"/>
              <a:gd name="connsiteY29" fmla="*/ 6647 h 10000"/>
              <a:gd name="connsiteX30" fmla="*/ 7255 w 10293"/>
              <a:gd name="connsiteY30" fmla="*/ 5898 h 10000"/>
              <a:gd name="connsiteX31" fmla="*/ 7507 w 10293"/>
              <a:gd name="connsiteY31" fmla="*/ 5120 h 10000"/>
              <a:gd name="connsiteX32" fmla="*/ 7752 w 10293"/>
              <a:gd name="connsiteY32" fmla="*/ 4341 h 10000"/>
              <a:gd name="connsiteX33" fmla="*/ 7989 w 10293"/>
              <a:gd name="connsiteY33" fmla="*/ 3593 h 10000"/>
              <a:gd name="connsiteX34" fmla="*/ 8216 w 10293"/>
              <a:gd name="connsiteY34" fmla="*/ 2874 h 10000"/>
              <a:gd name="connsiteX35" fmla="*/ 8431 w 10293"/>
              <a:gd name="connsiteY35" fmla="*/ 2216 h 10000"/>
              <a:gd name="connsiteX36" fmla="*/ 8633 w 10293"/>
              <a:gd name="connsiteY36" fmla="*/ 1647 h 10000"/>
              <a:gd name="connsiteX37" fmla="*/ 8818 w 10293"/>
              <a:gd name="connsiteY37" fmla="*/ 1168 h 10000"/>
              <a:gd name="connsiteX38" fmla="*/ 8985 w 10293"/>
              <a:gd name="connsiteY38" fmla="*/ 808 h 10000"/>
              <a:gd name="connsiteX39" fmla="*/ 9087 w 10293"/>
              <a:gd name="connsiteY39" fmla="*/ 599 h 10000"/>
              <a:gd name="connsiteX40" fmla="*/ 9190 w 10293"/>
              <a:gd name="connsiteY40" fmla="*/ 419 h 10000"/>
              <a:gd name="connsiteX41" fmla="*/ 9297 w 10293"/>
              <a:gd name="connsiteY41" fmla="*/ 269 h 10000"/>
              <a:gd name="connsiteX42" fmla="*/ 9357 w 10293"/>
              <a:gd name="connsiteY42" fmla="*/ 210 h 10000"/>
              <a:gd name="connsiteX43" fmla="*/ 9422 w 10293"/>
              <a:gd name="connsiteY43" fmla="*/ 150 h 10000"/>
              <a:gd name="connsiteX44" fmla="*/ 9494 w 10293"/>
              <a:gd name="connsiteY44" fmla="*/ 120 h 10000"/>
              <a:gd name="connsiteX45" fmla="*/ 9574 w 10293"/>
              <a:gd name="connsiteY45" fmla="*/ 90 h 10000"/>
              <a:gd name="connsiteX46" fmla="*/ 9664 w 10293"/>
              <a:gd name="connsiteY46" fmla="*/ 60 h 10000"/>
              <a:gd name="connsiteX47" fmla="*/ 9764 w 10293"/>
              <a:gd name="connsiteY47" fmla="*/ 30 h 10000"/>
              <a:gd name="connsiteX48" fmla="*/ 9874 w 10293"/>
              <a:gd name="connsiteY48" fmla="*/ 30 h 10000"/>
              <a:gd name="connsiteX49" fmla="*/ 9998 w 10293"/>
              <a:gd name="connsiteY49" fmla="*/ 0 h 10000"/>
              <a:gd name="connsiteX50" fmla="*/ 10138 w 10293"/>
              <a:gd name="connsiteY50" fmla="*/ 0 h 10000"/>
              <a:gd name="connsiteX51" fmla="*/ 10293 w 10293"/>
              <a:gd name="connsiteY51" fmla="*/ 30 h 10000"/>
              <a:gd name="connsiteX52" fmla="*/ 10293 w 10293"/>
              <a:gd name="connsiteY52" fmla="*/ 150 h 10000"/>
              <a:gd name="connsiteX53" fmla="*/ 10138 w 10293"/>
              <a:gd name="connsiteY53" fmla="*/ 150 h 10000"/>
              <a:gd name="connsiteX54" fmla="*/ 10001 w 10293"/>
              <a:gd name="connsiteY54" fmla="*/ 150 h 10000"/>
              <a:gd name="connsiteX55" fmla="*/ 9876 w 10293"/>
              <a:gd name="connsiteY55" fmla="*/ 150 h 10000"/>
              <a:gd name="connsiteX56" fmla="*/ 9764 w 10293"/>
              <a:gd name="connsiteY56" fmla="*/ 150 h 10000"/>
              <a:gd name="connsiteX57" fmla="*/ 9664 w 10293"/>
              <a:gd name="connsiteY57" fmla="*/ 180 h 10000"/>
              <a:gd name="connsiteX58" fmla="*/ 9574 w 10293"/>
              <a:gd name="connsiteY58" fmla="*/ 210 h 10000"/>
              <a:gd name="connsiteX59" fmla="*/ 9494 w 10293"/>
              <a:gd name="connsiteY59" fmla="*/ 240 h 10000"/>
              <a:gd name="connsiteX60" fmla="*/ 9424 w 10293"/>
              <a:gd name="connsiteY60" fmla="*/ 269 h 10000"/>
              <a:gd name="connsiteX61" fmla="*/ 9359 w 10293"/>
              <a:gd name="connsiteY61" fmla="*/ 329 h 10000"/>
              <a:gd name="connsiteX62" fmla="*/ 9299 w 10293"/>
              <a:gd name="connsiteY62" fmla="*/ 389 h 10000"/>
              <a:gd name="connsiteX63" fmla="*/ 9192 w 10293"/>
              <a:gd name="connsiteY63" fmla="*/ 539 h 10000"/>
              <a:gd name="connsiteX64" fmla="*/ 9090 w 10293"/>
              <a:gd name="connsiteY64" fmla="*/ 719 h 10000"/>
              <a:gd name="connsiteX65" fmla="*/ 8990 w 10293"/>
              <a:gd name="connsiteY65" fmla="*/ 928 h 10000"/>
              <a:gd name="connsiteX66" fmla="*/ 8823 w 10293"/>
              <a:gd name="connsiteY66" fmla="*/ 1287 h 10000"/>
              <a:gd name="connsiteX67" fmla="*/ 8635 w 10293"/>
              <a:gd name="connsiteY67" fmla="*/ 1766 h 10000"/>
              <a:gd name="connsiteX68" fmla="*/ 8436 w 10293"/>
              <a:gd name="connsiteY68" fmla="*/ 2335 h 10000"/>
              <a:gd name="connsiteX69" fmla="*/ 8221 w 10293"/>
              <a:gd name="connsiteY69" fmla="*/ 2994 h 10000"/>
              <a:gd name="connsiteX70" fmla="*/ 7994 w 10293"/>
              <a:gd name="connsiteY70" fmla="*/ 3713 h 10000"/>
              <a:gd name="connsiteX71" fmla="*/ 7757 w 10293"/>
              <a:gd name="connsiteY71" fmla="*/ 4461 h 10000"/>
              <a:gd name="connsiteX72" fmla="*/ 7512 w 10293"/>
              <a:gd name="connsiteY72" fmla="*/ 5240 h 10000"/>
              <a:gd name="connsiteX73" fmla="*/ 7260 w 10293"/>
              <a:gd name="connsiteY73" fmla="*/ 6018 h 10000"/>
              <a:gd name="connsiteX74" fmla="*/ 7003 w 10293"/>
              <a:gd name="connsiteY74" fmla="*/ 6766 h 10000"/>
              <a:gd name="connsiteX75" fmla="*/ 6746 w 10293"/>
              <a:gd name="connsiteY75" fmla="*/ 7485 h 10000"/>
              <a:gd name="connsiteX76" fmla="*/ 6486 w 10293"/>
              <a:gd name="connsiteY76" fmla="*/ 8144 h 10000"/>
              <a:gd name="connsiteX77" fmla="*/ 6227 w 10293"/>
              <a:gd name="connsiteY77" fmla="*/ 8743 h 10000"/>
              <a:gd name="connsiteX78" fmla="*/ 5972 w 10293"/>
              <a:gd name="connsiteY78" fmla="*/ 9222 h 10000"/>
              <a:gd name="connsiteX79" fmla="*/ 5720 w 10293"/>
              <a:gd name="connsiteY79" fmla="*/ 9641 h 10000"/>
              <a:gd name="connsiteX80" fmla="*/ 5478 w 10293"/>
              <a:gd name="connsiteY80" fmla="*/ 9880 h 10000"/>
              <a:gd name="connsiteX81" fmla="*/ 5241 w 10293"/>
              <a:gd name="connsiteY81" fmla="*/ 10000 h 10000"/>
              <a:gd name="connsiteX82" fmla="*/ 5008 w 10293"/>
              <a:gd name="connsiteY82" fmla="*/ 9940 h 10000"/>
              <a:gd name="connsiteX83" fmla="*/ 4766 w 10293"/>
              <a:gd name="connsiteY83" fmla="*/ 9731 h 10000"/>
              <a:gd name="connsiteX84" fmla="*/ 4524 w 10293"/>
              <a:gd name="connsiteY84" fmla="*/ 9401 h 10000"/>
              <a:gd name="connsiteX85" fmla="*/ 4275 w 10293"/>
              <a:gd name="connsiteY85" fmla="*/ 8922 h 10000"/>
              <a:gd name="connsiteX86" fmla="*/ 4027 w 10293"/>
              <a:gd name="connsiteY86" fmla="*/ 8353 h 10000"/>
              <a:gd name="connsiteX87" fmla="*/ 3778 w 10293"/>
              <a:gd name="connsiteY87" fmla="*/ 7725 h 10000"/>
              <a:gd name="connsiteX88" fmla="*/ 3531 w 10293"/>
              <a:gd name="connsiteY88" fmla="*/ 7036 h 10000"/>
              <a:gd name="connsiteX89" fmla="*/ 3286 w 10293"/>
              <a:gd name="connsiteY89" fmla="*/ 6317 h 10000"/>
              <a:gd name="connsiteX90" fmla="*/ 3046 w 10293"/>
              <a:gd name="connsiteY90" fmla="*/ 5569 h 10000"/>
              <a:gd name="connsiteX91" fmla="*/ 2814 w 10293"/>
              <a:gd name="connsiteY91" fmla="*/ 4850 h 10000"/>
              <a:gd name="connsiteX92" fmla="*/ 2590 w 10293"/>
              <a:gd name="connsiteY92" fmla="*/ 4192 h 10000"/>
              <a:gd name="connsiteX93" fmla="*/ 2375 w 10293"/>
              <a:gd name="connsiteY93" fmla="*/ 3563 h 10000"/>
              <a:gd name="connsiteX94" fmla="*/ 2168 w 10293"/>
              <a:gd name="connsiteY94" fmla="*/ 3024 h 10000"/>
              <a:gd name="connsiteX95" fmla="*/ 1978 w 10293"/>
              <a:gd name="connsiteY95" fmla="*/ 2575 h 10000"/>
              <a:gd name="connsiteX96" fmla="*/ 1798 w 10293"/>
              <a:gd name="connsiteY96" fmla="*/ 2275 h 10000"/>
              <a:gd name="connsiteX97" fmla="*/ 1636 w 10293"/>
              <a:gd name="connsiteY97" fmla="*/ 2096 h 10000"/>
              <a:gd name="connsiteX98" fmla="*/ 1489 w 10293"/>
              <a:gd name="connsiteY98" fmla="*/ 2036 h 10000"/>
              <a:gd name="connsiteX99" fmla="*/ 1354 w 10293"/>
              <a:gd name="connsiteY99" fmla="*/ 2066 h 10000"/>
              <a:gd name="connsiteX100" fmla="*/ 1232 w 10293"/>
              <a:gd name="connsiteY100" fmla="*/ 2126 h 10000"/>
              <a:gd name="connsiteX101" fmla="*/ 1117 w 10293"/>
              <a:gd name="connsiteY101" fmla="*/ 2275 h 10000"/>
              <a:gd name="connsiteX102" fmla="*/ 1017 w 10293"/>
              <a:gd name="connsiteY102" fmla="*/ 2485 h 10000"/>
              <a:gd name="connsiteX103" fmla="*/ 305 w 10293"/>
              <a:gd name="connsiteY103" fmla="*/ 7036 h 10000"/>
              <a:gd name="connsiteX104" fmla="*/ 0 w 10293"/>
              <a:gd name="connsiteY104" fmla="*/ 3888 h 10000"/>
              <a:gd name="connsiteX0" fmla="*/ 1 w 9989"/>
              <a:gd name="connsiteY0" fmla="*/ 7036 h 10000"/>
              <a:gd name="connsiteX1" fmla="*/ 708 w 9989"/>
              <a:gd name="connsiteY1" fmla="*/ 2365 h 10000"/>
              <a:gd name="connsiteX2" fmla="*/ 810 w 9989"/>
              <a:gd name="connsiteY2" fmla="*/ 2156 h 10000"/>
              <a:gd name="connsiteX3" fmla="*/ 925 w 9989"/>
              <a:gd name="connsiteY3" fmla="*/ 2006 h 10000"/>
              <a:gd name="connsiteX4" fmla="*/ 1050 w 9989"/>
              <a:gd name="connsiteY4" fmla="*/ 1916 h 10000"/>
              <a:gd name="connsiteX5" fmla="*/ 1185 w 9989"/>
              <a:gd name="connsiteY5" fmla="*/ 1916 h 10000"/>
              <a:gd name="connsiteX6" fmla="*/ 1334 w 9989"/>
              <a:gd name="connsiteY6" fmla="*/ 1976 h 10000"/>
              <a:gd name="connsiteX7" fmla="*/ 1497 w 9989"/>
              <a:gd name="connsiteY7" fmla="*/ 2156 h 10000"/>
              <a:gd name="connsiteX8" fmla="*/ 1676 w 9989"/>
              <a:gd name="connsiteY8" fmla="*/ 2455 h 10000"/>
              <a:gd name="connsiteX9" fmla="*/ 1869 w 9989"/>
              <a:gd name="connsiteY9" fmla="*/ 2904 h 10000"/>
              <a:gd name="connsiteX10" fmla="*/ 2073 w 9989"/>
              <a:gd name="connsiteY10" fmla="*/ 3443 h 10000"/>
              <a:gd name="connsiteX11" fmla="*/ 2291 w 9989"/>
              <a:gd name="connsiteY11" fmla="*/ 4072 h 10000"/>
              <a:gd name="connsiteX12" fmla="*/ 2515 w 9989"/>
              <a:gd name="connsiteY12" fmla="*/ 4731 h 10000"/>
              <a:gd name="connsiteX13" fmla="*/ 2747 w 9989"/>
              <a:gd name="connsiteY13" fmla="*/ 5449 h 10000"/>
              <a:gd name="connsiteX14" fmla="*/ 2987 w 9989"/>
              <a:gd name="connsiteY14" fmla="*/ 6198 h 10000"/>
              <a:gd name="connsiteX15" fmla="*/ 3232 w 9989"/>
              <a:gd name="connsiteY15" fmla="*/ 6916 h 10000"/>
              <a:gd name="connsiteX16" fmla="*/ 3479 w 9989"/>
              <a:gd name="connsiteY16" fmla="*/ 7605 h 10000"/>
              <a:gd name="connsiteX17" fmla="*/ 3726 w 9989"/>
              <a:gd name="connsiteY17" fmla="*/ 8234 h 10000"/>
              <a:gd name="connsiteX18" fmla="*/ 3976 w 9989"/>
              <a:gd name="connsiteY18" fmla="*/ 8802 h 10000"/>
              <a:gd name="connsiteX19" fmla="*/ 4223 w 9989"/>
              <a:gd name="connsiteY19" fmla="*/ 9281 h 10000"/>
              <a:gd name="connsiteX20" fmla="*/ 4465 w 9989"/>
              <a:gd name="connsiteY20" fmla="*/ 9611 h 10000"/>
              <a:gd name="connsiteX21" fmla="*/ 4704 w 9989"/>
              <a:gd name="connsiteY21" fmla="*/ 9820 h 10000"/>
              <a:gd name="connsiteX22" fmla="*/ 4939 w 9989"/>
              <a:gd name="connsiteY22" fmla="*/ 9880 h 10000"/>
              <a:gd name="connsiteX23" fmla="*/ 5171 w 9989"/>
              <a:gd name="connsiteY23" fmla="*/ 9760 h 10000"/>
              <a:gd name="connsiteX24" fmla="*/ 5416 w 9989"/>
              <a:gd name="connsiteY24" fmla="*/ 9521 h 10000"/>
              <a:gd name="connsiteX25" fmla="*/ 5665 w 9989"/>
              <a:gd name="connsiteY25" fmla="*/ 9102 h 10000"/>
              <a:gd name="connsiteX26" fmla="*/ 5920 w 9989"/>
              <a:gd name="connsiteY26" fmla="*/ 8623 h 10000"/>
              <a:gd name="connsiteX27" fmla="*/ 6177 w 9989"/>
              <a:gd name="connsiteY27" fmla="*/ 8024 h 10000"/>
              <a:gd name="connsiteX28" fmla="*/ 6437 w 9989"/>
              <a:gd name="connsiteY28" fmla="*/ 7365 h 10000"/>
              <a:gd name="connsiteX29" fmla="*/ 6694 w 9989"/>
              <a:gd name="connsiteY29" fmla="*/ 6647 h 10000"/>
              <a:gd name="connsiteX30" fmla="*/ 6951 w 9989"/>
              <a:gd name="connsiteY30" fmla="*/ 5898 h 10000"/>
              <a:gd name="connsiteX31" fmla="*/ 7203 w 9989"/>
              <a:gd name="connsiteY31" fmla="*/ 5120 h 10000"/>
              <a:gd name="connsiteX32" fmla="*/ 7448 w 9989"/>
              <a:gd name="connsiteY32" fmla="*/ 4341 h 10000"/>
              <a:gd name="connsiteX33" fmla="*/ 7685 w 9989"/>
              <a:gd name="connsiteY33" fmla="*/ 3593 h 10000"/>
              <a:gd name="connsiteX34" fmla="*/ 7912 w 9989"/>
              <a:gd name="connsiteY34" fmla="*/ 2874 h 10000"/>
              <a:gd name="connsiteX35" fmla="*/ 8127 w 9989"/>
              <a:gd name="connsiteY35" fmla="*/ 2216 h 10000"/>
              <a:gd name="connsiteX36" fmla="*/ 8329 w 9989"/>
              <a:gd name="connsiteY36" fmla="*/ 1647 h 10000"/>
              <a:gd name="connsiteX37" fmla="*/ 8514 w 9989"/>
              <a:gd name="connsiteY37" fmla="*/ 1168 h 10000"/>
              <a:gd name="connsiteX38" fmla="*/ 8681 w 9989"/>
              <a:gd name="connsiteY38" fmla="*/ 808 h 10000"/>
              <a:gd name="connsiteX39" fmla="*/ 8783 w 9989"/>
              <a:gd name="connsiteY39" fmla="*/ 599 h 10000"/>
              <a:gd name="connsiteX40" fmla="*/ 8886 w 9989"/>
              <a:gd name="connsiteY40" fmla="*/ 419 h 10000"/>
              <a:gd name="connsiteX41" fmla="*/ 8993 w 9989"/>
              <a:gd name="connsiteY41" fmla="*/ 269 h 10000"/>
              <a:gd name="connsiteX42" fmla="*/ 9053 w 9989"/>
              <a:gd name="connsiteY42" fmla="*/ 210 h 10000"/>
              <a:gd name="connsiteX43" fmla="*/ 9118 w 9989"/>
              <a:gd name="connsiteY43" fmla="*/ 150 h 10000"/>
              <a:gd name="connsiteX44" fmla="*/ 9190 w 9989"/>
              <a:gd name="connsiteY44" fmla="*/ 120 h 10000"/>
              <a:gd name="connsiteX45" fmla="*/ 9270 w 9989"/>
              <a:gd name="connsiteY45" fmla="*/ 90 h 10000"/>
              <a:gd name="connsiteX46" fmla="*/ 9360 w 9989"/>
              <a:gd name="connsiteY46" fmla="*/ 60 h 10000"/>
              <a:gd name="connsiteX47" fmla="*/ 9460 w 9989"/>
              <a:gd name="connsiteY47" fmla="*/ 30 h 10000"/>
              <a:gd name="connsiteX48" fmla="*/ 9570 w 9989"/>
              <a:gd name="connsiteY48" fmla="*/ 30 h 10000"/>
              <a:gd name="connsiteX49" fmla="*/ 9694 w 9989"/>
              <a:gd name="connsiteY49" fmla="*/ 0 h 10000"/>
              <a:gd name="connsiteX50" fmla="*/ 9834 w 9989"/>
              <a:gd name="connsiteY50" fmla="*/ 0 h 10000"/>
              <a:gd name="connsiteX51" fmla="*/ 9989 w 9989"/>
              <a:gd name="connsiteY51" fmla="*/ 30 h 10000"/>
              <a:gd name="connsiteX52" fmla="*/ 9989 w 9989"/>
              <a:gd name="connsiteY52" fmla="*/ 150 h 10000"/>
              <a:gd name="connsiteX53" fmla="*/ 9834 w 9989"/>
              <a:gd name="connsiteY53" fmla="*/ 150 h 10000"/>
              <a:gd name="connsiteX54" fmla="*/ 9697 w 9989"/>
              <a:gd name="connsiteY54" fmla="*/ 150 h 10000"/>
              <a:gd name="connsiteX55" fmla="*/ 9572 w 9989"/>
              <a:gd name="connsiteY55" fmla="*/ 150 h 10000"/>
              <a:gd name="connsiteX56" fmla="*/ 9460 w 9989"/>
              <a:gd name="connsiteY56" fmla="*/ 150 h 10000"/>
              <a:gd name="connsiteX57" fmla="*/ 9360 w 9989"/>
              <a:gd name="connsiteY57" fmla="*/ 180 h 10000"/>
              <a:gd name="connsiteX58" fmla="*/ 9270 w 9989"/>
              <a:gd name="connsiteY58" fmla="*/ 210 h 10000"/>
              <a:gd name="connsiteX59" fmla="*/ 9190 w 9989"/>
              <a:gd name="connsiteY59" fmla="*/ 240 h 10000"/>
              <a:gd name="connsiteX60" fmla="*/ 9120 w 9989"/>
              <a:gd name="connsiteY60" fmla="*/ 269 h 10000"/>
              <a:gd name="connsiteX61" fmla="*/ 9055 w 9989"/>
              <a:gd name="connsiteY61" fmla="*/ 329 h 10000"/>
              <a:gd name="connsiteX62" fmla="*/ 8995 w 9989"/>
              <a:gd name="connsiteY62" fmla="*/ 389 h 10000"/>
              <a:gd name="connsiteX63" fmla="*/ 8888 w 9989"/>
              <a:gd name="connsiteY63" fmla="*/ 539 h 10000"/>
              <a:gd name="connsiteX64" fmla="*/ 8786 w 9989"/>
              <a:gd name="connsiteY64" fmla="*/ 719 h 10000"/>
              <a:gd name="connsiteX65" fmla="*/ 8686 w 9989"/>
              <a:gd name="connsiteY65" fmla="*/ 928 h 10000"/>
              <a:gd name="connsiteX66" fmla="*/ 8519 w 9989"/>
              <a:gd name="connsiteY66" fmla="*/ 1287 h 10000"/>
              <a:gd name="connsiteX67" fmla="*/ 8331 w 9989"/>
              <a:gd name="connsiteY67" fmla="*/ 1766 h 10000"/>
              <a:gd name="connsiteX68" fmla="*/ 8132 w 9989"/>
              <a:gd name="connsiteY68" fmla="*/ 2335 h 10000"/>
              <a:gd name="connsiteX69" fmla="*/ 7917 w 9989"/>
              <a:gd name="connsiteY69" fmla="*/ 2994 h 10000"/>
              <a:gd name="connsiteX70" fmla="*/ 7690 w 9989"/>
              <a:gd name="connsiteY70" fmla="*/ 3713 h 10000"/>
              <a:gd name="connsiteX71" fmla="*/ 7453 w 9989"/>
              <a:gd name="connsiteY71" fmla="*/ 4461 h 10000"/>
              <a:gd name="connsiteX72" fmla="*/ 7208 w 9989"/>
              <a:gd name="connsiteY72" fmla="*/ 5240 h 10000"/>
              <a:gd name="connsiteX73" fmla="*/ 6956 w 9989"/>
              <a:gd name="connsiteY73" fmla="*/ 6018 h 10000"/>
              <a:gd name="connsiteX74" fmla="*/ 6699 w 9989"/>
              <a:gd name="connsiteY74" fmla="*/ 6766 h 10000"/>
              <a:gd name="connsiteX75" fmla="*/ 6442 w 9989"/>
              <a:gd name="connsiteY75" fmla="*/ 7485 h 10000"/>
              <a:gd name="connsiteX76" fmla="*/ 6182 w 9989"/>
              <a:gd name="connsiteY76" fmla="*/ 8144 h 10000"/>
              <a:gd name="connsiteX77" fmla="*/ 5923 w 9989"/>
              <a:gd name="connsiteY77" fmla="*/ 8743 h 10000"/>
              <a:gd name="connsiteX78" fmla="*/ 5668 w 9989"/>
              <a:gd name="connsiteY78" fmla="*/ 9222 h 10000"/>
              <a:gd name="connsiteX79" fmla="*/ 5416 w 9989"/>
              <a:gd name="connsiteY79" fmla="*/ 9641 h 10000"/>
              <a:gd name="connsiteX80" fmla="*/ 5174 w 9989"/>
              <a:gd name="connsiteY80" fmla="*/ 9880 h 10000"/>
              <a:gd name="connsiteX81" fmla="*/ 4937 w 9989"/>
              <a:gd name="connsiteY81" fmla="*/ 10000 h 10000"/>
              <a:gd name="connsiteX82" fmla="*/ 4704 w 9989"/>
              <a:gd name="connsiteY82" fmla="*/ 9940 h 10000"/>
              <a:gd name="connsiteX83" fmla="*/ 4462 w 9989"/>
              <a:gd name="connsiteY83" fmla="*/ 9731 h 10000"/>
              <a:gd name="connsiteX84" fmla="*/ 4220 w 9989"/>
              <a:gd name="connsiteY84" fmla="*/ 9401 h 10000"/>
              <a:gd name="connsiteX85" fmla="*/ 3971 w 9989"/>
              <a:gd name="connsiteY85" fmla="*/ 8922 h 10000"/>
              <a:gd name="connsiteX86" fmla="*/ 3723 w 9989"/>
              <a:gd name="connsiteY86" fmla="*/ 8353 h 10000"/>
              <a:gd name="connsiteX87" fmla="*/ 3474 w 9989"/>
              <a:gd name="connsiteY87" fmla="*/ 7725 h 10000"/>
              <a:gd name="connsiteX88" fmla="*/ 3227 w 9989"/>
              <a:gd name="connsiteY88" fmla="*/ 7036 h 10000"/>
              <a:gd name="connsiteX89" fmla="*/ 2982 w 9989"/>
              <a:gd name="connsiteY89" fmla="*/ 6317 h 10000"/>
              <a:gd name="connsiteX90" fmla="*/ 2742 w 9989"/>
              <a:gd name="connsiteY90" fmla="*/ 5569 h 10000"/>
              <a:gd name="connsiteX91" fmla="*/ 2510 w 9989"/>
              <a:gd name="connsiteY91" fmla="*/ 4850 h 10000"/>
              <a:gd name="connsiteX92" fmla="*/ 2286 w 9989"/>
              <a:gd name="connsiteY92" fmla="*/ 4192 h 10000"/>
              <a:gd name="connsiteX93" fmla="*/ 2071 w 9989"/>
              <a:gd name="connsiteY93" fmla="*/ 3563 h 10000"/>
              <a:gd name="connsiteX94" fmla="*/ 1864 w 9989"/>
              <a:gd name="connsiteY94" fmla="*/ 3024 h 10000"/>
              <a:gd name="connsiteX95" fmla="*/ 1674 w 9989"/>
              <a:gd name="connsiteY95" fmla="*/ 2575 h 10000"/>
              <a:gd name="connsiteX96" fmla="*/ 1494 w 9989"/>
              <a:gd name="connsiteY96" fmla="*/ 2275 h 10000"/>
              <a:gd name="connsiteX97" fmla="*/ 1332 w 9989"/>
              <a:gd name="connsiteY97" fmla="*/ 2096 h 10000"/>
              <a:gd name="connsiteX98" fmla="*/ 1185 w 9989"/>
              <a:gd name="connsiteY98" fmla="*/ 2036 h 10000"/>
              <a:gd name="connsiteX99" fmla="*/ 1050 w 9989"/>
              <a:gd name="connsiteY99" fmla="*/ 2066 h 10000"/>
              <a:gd name="connsiteX100" fmla="*/ 928 w 9989"/>
              <a:gd name="connsiteY100" fmla="*/ 2126 h 10000"/>
              <a:gd name="connsiteX101" fmla="*/ 813 w 9989"/>
              <a:gd name="connsiteY101" fmla="*/ 2275 h 10000"/>
              <a:gd name="connsiteX102" fmla="*/ 713 w 9989"/>
              <a:gd name="connsiteY102" fmla="*/ 2485 h 10000"/>
              <a:gd name="connsiteX103" fmla="*/ 1 w 9989"/>
              <a:gd name="connsiteY103" fmla="*/ 7036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019 w 10305"/>
              <a:gd name="connsiteY102" fmla="*/ 2485 h 10000"/>
              <a:gd name="connsiteX103" fmla="*/ 1 w 10305"/>
              <a:gd name="connsiteY103" fmla="*/ 3888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 w 10305"/>
              <a:gd name="connsiteY102" fmla="*/ 3888 h 10000"/>
              <a:gd name="connsiteX0" fmla="*/ 1 w 10406"/>
              <a:gd name="connsiteY0" fmla="*/ 2870 h 10000"/>
              <a:gd name="connsiteX1" fmla="*/ 1115 w 10406"/>
              <a:gd name="connsiteY1" fmla="*/ 2365 h 10000"/>
              <a:gd name="connsiteX2" fmla="*/ 1217 w 10406"/>
              <a:gd name="connsiteY2" fmla="*/ 2156 h 10000"/>
              <a:gd name="connsiteX3" fmla="*/ 1332 w 10406"/>
              <a:gd name="connsiteY3" fmla="*/ 2006 h 10000"/>
              <a:gd name="connsiteX4" fmla="*/ 1457 w 10406"/>
              <a:gd name="connsiteY4" fmla="*/ 1916 h 10000"/>
              <a:gd name="connsiteX5" fmla="*/ 1592 w 10406"/>
              <a:gd name="connsiteY5" fmla="*/ 1916 h 10000"/>
              <a:gd name="connsiteX6" fmla="*/ 1741 w 10406"/>
              <a:gd name="connsiteY6" fmla="*/ 1976 h 10000"/>
              <a:gd name="connsiteX7" fmla="*/ 1905 w 10406"/>
              <a:gd name="connsiteY7" fmla="*/ 2156 h 10000"/>
              <a:gd name="connsiteX8" fmla="*/ 2084 w 10406"/>
              <a:gd name="connsiteY8" fmla="*/ 2455 h 10000"/>
              <a:gd name="connsiteX9" fmla="*/ 2277 w 10406"/>
              <a:gd name="connsiteY9" fmla="*/ 2904 h 10000"/>
              <a:gd name="connsiteX10" fmla="*/ 2481 w 10406"/>
              <a:gd name="connsiteY10" fmla="*/ 3443 h 10000"/>
              <a:gd name="connsiteX11" fmla="*/ 2700 w 10406"/>
              <a:gd name="connsiteY11" fmla="*/ 4072 h 10000"/>
              <a:gd name="connsiteX12" fmla="*/ 2924 w 10406"/>
              <a:gd name="connsiteY12" fmla="*/ 4731 h 10000"/>
              <a:gd name="connsiteX13" fmla="*/ 3156 w 10406"/>
              <a:gd name="connsiteY13" fmla="*/ 5449 h 10000"/>
              <a:gd name="connsiteX14" fmla="*/ 3396 w 10406"/>
              <a:gd name="connsiteY14" fmla="*/ 6198 h 10000"/>
              <a:gd name="connsiteX15" fmla="*/ 3642 w 10406"/>
              <a:gd name="connsiteY15" fmla="*/ 6916 h 10000"/>
              <a:gd name="connsiteX16" fmla="*/ 3889 w 10406"/>
              <a:gd name="connsiteY16" fmla="*/ 7605 h 10000"/>
              <a:gd name="connsiteX17" fmla="*/ 4136 w 10406"/>
              <a:gd name="connsiteY17" fmla="*/ 8234 h 10000"/>
              <a:gd name="connsiteX18" fmla="*/ 4386 w 10406"/>
              <a:gd name="connsiteY18" fmla="*/ 8802 h 10000"/>
              <a:gd name="connsiteX19" fmla="*/ 4634 w 10406"/>
              <a:gd name="connsiteY19" fmla="*/ 9281 h 10000"/>
              <a:gd name="connsiteX20" fmla="*/ 4876 w 10406"/>
              <a:gd name="connsiteY20" fmla="*/ 9611 h 10000"/>
              <a:gd name="connsiteX21" fmla="*/ 5115 w 10406"/>
              <a:gd name="connsiteY21" fmla="*/ 9820 h 10000"/>
              <a:gd name="connsiteX22" fmla="*/ 5350 w 10406"/>
              <a:gd name="connsiteY22" fmla="*/ 9880 h 10000"/>
              <a:gd name="connsiteX23" fmla="*/ 5583 w 10406"/>
              <a:gd name="connsiteY23" fmla="*/ 9760 h 10000"/>
              <a:gd name="connsiteX24" fmla="*/ 5828 w 10406"/>
              <a:gd name="connsiteY24" fmla="*/ 9521 h 10000"/>
              <a:gd name="connsiteX25" fmla="*/ 6077 w 10406"/>
              <a:gd name="connsiteY25" fmla="*/ 9102 h 10000"/>
              <a:gd name="connsiteX26" fmla="*/ 6333 w 10406"/>
              <a:gd name="connsiteY26" fmla="*/ 8623 h 10000"/>
              <a:gd name="connsiteX27" fmla="*/ 6590 w 10406"/>
              <a:gd name="connsiteY27" fmla="*/ 8024 h 10000"/>
              <a:gd name="connsiteX28" fmla="*/ 6850 w 10406"/>
              <a:gd name="connsiteY28" fmla="*/ 7365 h 10000"/>
              <a:gd name="connsiteX29" fmla="*/ 7107 w 10406"/>
              <a:gd name="connsiteY29" fmla="*/ 6647 h 10000"/>
              <a:gd name="connsiteX30" fmla="*/ 7365 w 10406"/>
              <a:gd name="connsiteY30" fmla="*/ 5898 h 10000"/>
              <a:gd name="connsiteX31" fmla="*/ 7617 w 10406"/>
              <a:gd name="connsiteY31" fmla="*/ 5120 h 10000"/>
              <a:gd name="connsiteX32" fmla="*/ 7862 w 10406"/>
              <a:gd name="connsiteY32" fmla="*/ 4341 h 10000"/>
              <a:gd name="connsiteX33" fmla="*/ 8099 w 10406"/>
              <a:gd name="connsiteY33" fmla="*/ 3593 h 10000"/>
              <a:gd name="connsiteX34" fmla="*/ 8327 w 10406"/>
              <a:gd name="connsiteY34" fmla="*/ 2874 h 10000"/>
              <a:gd name="connsiteX35" fmla="*/ 8542 w 10406"/>
              <a:gd name="connsiteY35" fmla="*/ 2216 h 10000"/>
              <a:gd name="connsiteX36" fmla="*/ 8744 w 10406"/>
              <a:gd name="connsiteY36" fmla="*/ 1647 h 10000"/>
              <a:gd name="connsiteX37" fmla="*/ 8929 w 10406"/>
              <a:gd name="connsiteY37" fmla="*/ 1168 h 10000"/>
              <a:gd name="connsiteX38" fmla="*/ 9097 w 10406"/>
              <a:gd name="connsiteY38" fmla="*/ 808 h 10000"/>
              <a:gd name="connsiteX39" fmla="*/ 9199 w 10406"/>
              <a:gd name="connsiteY39" fmla="*/ 599 h 10000"/>
              <a:gd name="connsiteX40" fmla="*/ 9302 w 10406"/>
              <a:gd name="connsiteY40" fmla="*/ 419 h 10000"/>
              <a:gd name="connsiteX41" fmla="*/ 9409 w 10406"/>
              <a:gd name="connsiteY41" fmla="*/ 269 h 10000"/>
              <a:gd name="connsiteX42" fmla="*/ 9469 w 10406"/>
              <a:gd name="connsiteY42" fmla="*/ 210 h 10000"/>
              <a:gd name="connsiteX43" fmla="*/ 9534 w 10406"/>
              <a:gd name="connsiteY43" fmla="*/ 150 h 10000"/>
              <a:gd name="connsiteX44" fmla="*/ 9606 w 10406"/>
              <a:gd name="connsiteY44" fmla="*/ 120 h 10000"/>
              <a:gd name="connsiteX45" fmla="*/ 9686 w 10406"/>
              <a:gd name="connsiteY45" fmla="*/ 90 h 10000"/>
              <a:gd name="connsiteX46" fmla="*/ 9776 w 10406"/>
              <a:gd name="connsiteY46" fmla="*/ 60 h 10000"/>
              <a:gd name="connsiteX47" fmla="*/ 9876 w 10406"/>
              <a:gd name="connsiteY47" fmla="*/ 30 h 10000"/>
              <a:gd name="connsiteX48" fmla="*/ 9987 w 10406"/>
              <a:gd name="connsiteY48" fmla="*/ 30 h 10000"/>
              <a:gd name="connsiteX49" fmla="*/ 10111 w 10406"/>
              <a:gd name="connsiteY49" fmla="*/ 0 h 10000"/>
              <a:gd name="connsiteX50" fmla="*/ 10251 w 10406"/>
              <a:gd name="connsiteY50" fmla="*/ 0 h 10000"/>
              <a:gd name="connsiteX51" fmla="*/ 10406 w 10406"/>
              <a:gd name="connsiteY51" fmla="*/ 30 h 10000"/>
              <a:gd name="connsiteX52" fmla="*/ 10406 w 10406"/>
              <a:gd name="connsiteY52" fmla="*/ 150 h 10000"/>
              <a:gd name="connsiteX53" fmla="*/ 10251 w 10406"/>
              <a:gd name="connsiteY53" fmla="*/ 150 h 10000"/>
              <a:gd name="connsiteX54" fmla="*/ 10114 w 10406"/>
              <a:gd name="connsiteY54" fmla="*/ 150 h 10000"/>
              <a:gd name="connsiteX55" fmla="*/ 9989 w 10406"/>
              <a:gd name="connsiteY55" fmla="*/ 150 h 10000"/>
              <a:gd name="connsiteX56" fmla="*/ 9876 w 10406"/>
              <a:gd name="connsiteY56" fmla="*/ 150 h 10000"/>
              <a:gd name="connsiteX57" fmla="*/ 9776 w 10406"/>
              <a:gd name="connsiteY57" fmla="*/ 180 h 10000"/>
              <a:gd name="connsiteX58" fmla="*/ 9686 w 10406"/>
              <a:gd name="connsiteY58" fmla="*/ 210 h 10000"/>
              <a:gd name="connsiteX59" fmla="*/ 9606 w 10406"/>
              <a:gd name="connsiteY59" fmla="*/ 240 h 10000"/>
              <a:gd name="connsiteX60" fmla="*/ 9536 w 10406"/>
              <a:gd name="connsiteY60" fmla="*/ 269 h 10000"/>
              <a:gd name="connsiteX61" fmla="*/ 9471 w 10406"/>
              <a:gd name="connsiteY61" fmla="*/ 329 h 10000"/>
              <a:gd name="connsiteX62" fmla="*/ 9411 w 10406"/>
              <a:gd name="connsiteY62" fmla="*/ 389 h 10000"/>
              <a:gd name="connsiteX63" fmla="*/ 9304 w 10406"/>
              <a:gd name="connsiteY63" fmla="*/ 539 h 10000"/>
              <a:gd name="connsiteX64" fmla="*/ 9202 w 10406"/>
              <a:gd name="connsiteY64" fmla="*/ 719 h 10000"/>
              <a:gd name="connsiteX65" fmla="*/ 9102 w 10406"/>
              <a:gd name="connsiteY65" fmla="*/ 928 h 10000"/>
              <a:gd name="connsiteX66" fmla="*/ 8934 w 10406"/>
              <a:gd name="connsiteY66" fmla="*/ 1287 h 10000"/>
              <a:gd name="connsiteX67" fmla="*/ 8746 w 10406"/>
              <a:gd name="connsiteY67" fmla="*/ 1766 h 10000"/>
              <a:gd name="connsiteX68" fmla="*/ 8547 w 10406"/>
              <a:gd name="connsiteY68" fmla="*/ 2335 h 10000"/>
              <a:gd name="connsiteX69" fmla="*/ 8332 w 10406"/>
              <a:gd name="connsiteY69" fmla="*/ 2994 h 10000"/>
              <a:gd name="connsiteX70" fmla="*/ 8104 w 10406"/>
              <a:gd name="connsiteY70" fmla="*/ 3713 h 10000"/>
              <a:gd name="connsiteX71" fmla="*/ 7867 w 10406"/>
              <a:gd name="connsiteY71" fmla="*/ 4461 h 10000"/>
              <a:gd name="connsiteX72" fmla="*/ 7622 w 10406"/>
              <a:gd name="connsiteY72" fmla="*/ 5240 h 10000"/>
              <a:gd name="connsiteX73" fmla="*/ 7370 w 10406"/>
              <a:gd name="connsiteY73" fmla="*/ 6018 h 10000"/>
              <a:gd name="connsiteX74" fmla="*/ 7112 w 10406"/>
              <a:gd name="connsiteY74" fmla="*/ 6766 h 10000"/>
              <a:gd name="connsiteX75" fmla="*/ 6855 w 10406"/>
              <a:gd name="connsiteY75" fmla="*/ 7485 h 10000"/>
              <a:gd name="connsiteX76" fmla="*/ 6595 w 10406"/>
              <a:gd name="connsiteY76" fmla="*/ 8144 h 10000"/>
              <a:gd name="connsiteX77" fmla="*/ 6336 w 10406"/>
              <a:gd name="connsiteY77" fmla="*/ 8743 h 10000"/>
              <a:gd name="connsiteX78" fmla="*/ 6080 w 10406"/>
              <a:gd name="connsiteY78" fmla="*/ 9222 h 10000"/>
              <a:gd name="connsiteX79" fmla="*/ 5828 w 10406"/>
              <a:gd name="connsiteY79" fmla="*/ 9641 h 10000"/>
              <a:gd name="connsiteX80" fmla="*/ 5586 w 10406"/>
              <a:gd name="connsiteY80" fmla="*/ 9880 h 10000"/>
              <a:gd name="connsiteX81" fmla="*/ 5348 w 10406"/>
              <a:gd name="connsiteY81" fmla="*/ 10000 h 10000"/>
              <a:gd name="connsiteX82" fmla="*/ 5115 w 10406"/>
              <a:gd name="connsiteY82" fmla="*/ 9940 h 10000"/>
              <a:gd name="connsiteX83" fmla="*/ 4873 w 10406"/>
              <a:gd name="connsiteY83" fmla="*/ 9731 h 10000"/>
              <a:gd name="connsiteX84" fmla="*/ 4631 w 10406"/>
              <a:gd name="connsiteY84" fmla="*/ 9401 h 10000"/>
              <a:gd name="connsiteX85" fmla="*/ 4381 w 10406"/>
              <a:gd name="connsiteY85" fmla="*/ 8922 h 10000"/>
              <a:gd name="connsiteX86" fmla="*/ 4133 w 10406"/>
              <a:gd name="connsiteY86" fmla="*/ 8353 h 10000"/>
              <a:gd name="connsiteX87" fmla="*/ 3884 w 10406"/>
              <a:gd name="connsiteY87" fmla="*/ 7725 h 10000"/>
              <a:gd name="connsiteX88" fmla="*/ 3637 w 10406"/>
              <a:gd name="connsiteY88" fmla="*/ 7036 h 10000"/>
              <a:gd name="connsiteX89" fmla="*/ 3391 w 10406"/>
              <a:gd name="connsiteY89" fmla="*/ 6317 h 10000"/>
              <a:gd name="connsiteX90" fmla="*/ 3151 w 10406"/>
              <a:gd name="connsiteY90" fmla="*/ 5569 h 10000"/>
              <a:gd name="connsiteX91" fmla="*/ 2919 w 10406"/>
              <a:gd name="connsiteY91" fmla="*/ 4850 h 10000"/>
              <a:gd name="connsiteX92" fmla="*/ 2695 w 10406"/>
              <a:gd name="connsiteY92" fmla="*/ 4192 h 10000"/>
              <a:gd name="connsiteX93" fmla="*/ 2479 w 10406"/>
              <a:gd name="connsiteY93" fmla="*/ 3563 h 10000"/>
              <a:gd name="connsiteX94" fmla="*/ 2272 w 10406"/>
              <a:gd name="connsiteY94" fmla="*/ 3024 h 10000"/>
              <a:gd name="connsiteX95" fmla="*/ 2082 w 10406"/>
              <a:gd name="connsiteY95" fmla="*/ 2575 h 10000"/>
              <a:gd name="connsiteX96" fmla="*/ 1902 w 10406"/>
              <a:gd name="connsiteY96" fmla="*/ 2275 h 10000"/>
              <a:gd name="connsiteX97" fmla="*/ 1739 w 10406"/>
              <a:gd name="connsiteY97" fmla="*/ 2096 h 10000"/>
              <a:gd name="connsiteX98" fmla="*/ 1592 w 10406"/>
              <a:gd name="connsiteY98" fmla="*/ 2036 h 10000"/>
              <a:gd name="connsiteX99" fmla="*/ 1457 w 10406"/>
              <a:gd name="connsiteY99" fmla="*/ 2066 h 10000"/>
              <a:gd name="connsiteX100" fmla="*/ 1335 w 10406"/>
              <a:gd name="connsiteY100" fmla="*/ 2126 h 10000"/>
              <a:gd name="connsiteX101" fmla="*/ 1220 w 10406"/>
              <a:gd name="connsiteY101" fmla="*/ 2275 h 10000"/>
              <a:gd name="connsiteX102" fmla="*/ 1 w 10406"/>
              <a:gd name="connsiteY102" fmla="*/ 2870 h 10000"/>
              <a:gd name="connsiteX0" fmla="*/ 237 w 10642"/>
              <a:gd name="connsiteY0" fmla="*/ 2870 h 10000"/>
              <a:gd name="connsiteX1" fmla="*/ 135 w 10642"/>
              <a:gd name="connsiteY1" fmla="*/ 1851 h 10000"/>
              <a:gd name="connsiteX2" fmla="*/ 1453 w 10642"/>
              <a:gd name="connsiteY2" fmla="*/ 2156 h 10000"/>
              <a:gd name="connsiteX3" fmla="*/ 1568 w 10642"/>
              <a:gd name="connsiteY3" fmla="*/ 2006 h 10000"/>
              <a:gd name="connsiteX4" fmla="*/ 1693 w 10642"/>
              <a:gd name="connsiteY4" fmla="*/ 1916 h 10000"/>
              <a:gd name="connsiteX5" fmla="*/ 1828 w 10642"/>
              <a:gd name="connsiteY5" fmla="*/ 1916 h 10000"/>
              <a:gd name="connsiteX6" fmla="*/ 1977 w 10642"/>
              <a:gd name="connsiteY6" fmla="*/ 1976 h 10000"/>
              <a:gd name="connsiteX7" fmla="*/ 2141 w 10642"/>
              <a:gd name="connsiteY7" fmla="*/ 2156 h 10000"/>
              <a:gd name="connsiteX8" fmla="*/ 2320 w 10642"/>
              <a:gd name="connsiteY8" fmla="*/ 2455 h 10000"/>
              <a:gd name="connsiteX9" fmla="*/ 2513 w 10642"/>
              <a:gd name="connsiteY9" fmla="*/ 2904 h 10000"/>
              <a:gd name="connsiteX10" fmla="*/ 2717 w 10642"/>
              <a:gd name="connsiteY10" fmla="*/ 3443 h 10000"/>
              <a:gd name="connsiteX11" fmla="*/ 2936 w 10642"/>
              <a:gd name="connsiteY11" fmla="*/ 4072 h 10000"/>
              <a:gd name="connsiteX12" fmla="*/ 3160 w 10642"/>
              <a:gd name="connsiteY12" fmla="*/ 4731 h 10000"/>
              <a:gd name="connsiteX13" fmla="*/ 3392 w 10642"/>
              <a:gd name="connsiteY13" fmla="*/ 5449 h 10000"/>
              <a:gd name="connsiteX14" fmla="*/ 3632 w 10642"/>
              <a:gd name="connsiteY14" fmla="*/ 6198 h 10000"/>
              <a:gd name="connsiteX15" fmla="*/ 3878 w 10642"/>
              <a:gd name="connsiteY15" fmla="*/ 6916 h 10000"/>
              <a:gd name="connsiteX16" fmla="*/ 4125 w 10642"/>
              <a:gd name="connsiteY16" fmla="*/ 7605 h 10000"/>
              <a:gd name="connsiteX17" fmla="*/ 4372 w 10642"/>
              <a:gd name="connsiteY17" fmla="*/ 8234 h 10000"/>
              <a:gd name="connsiteX18" fmla="*/ 4622 w 10642"/>
              <a:gd name="connsiteY18" fmla="*/ 8802 h 10000"/>
              <a:gd name="connsiteX19" fmla="*/ 4870 w 10642"/>
              <a:gd name="connsiteY19" fmla="*/ 9281 h 10000"/>
              <a:gd name="connsiteX20" fmla="*/ 5112 w 10642"/>
              <a:gd name="connsiteY20" fmla="*/ 9611 h 10000"/>
              <a:gd name="connsiteX21" fmla="*/ 5351 w 10642"/>
              <a:gd name="connsiteY21" fmla="*/ 9820 h 10000"/>
              <a:gd name="connsiteX22" fmla="*/ 5586 w 10642"/>
              <a:gd name="connsiteY22" fmla="*/ 9880 h 10000"/>
              <a:gd name="connsiteX23" fmla="*/ 5819 w 10642"/>
              <a:gd name="connsiteY23" fmla="*/ 9760 h 10000"/>
              <a:gd name="connsiteX24" fmla="*/ 6064 w 10642"/>
              <a:gd name="connsiteY24" fmla="*/ 9521 h 10000"/>
              <a:gd name="connsiteX25" fmla="*/ 6313 w 10642"/>
              <a:gd name="connsiteY25" fmla="*/ 9102 h 10000"/>
              <a:gd name="connsiteX26" fmla="*/ 6569 w 10642"/>
              <a:gd name="connsiteY26" fmla="*/ 8623 h 10000"/>
              <a:gd name="connsiteX27" fmla="*/ 6826 w 10642"/>
              <a:gd name="connsiteY27" fmla="*/ 8024 h 10000"/>
              <a:gd name="connsiteX28" fmla="*/ 7086 w 10642"/>
              <a:gd name="connsiteY28" fmla="*/ 7365 h 10000"/>
              <a:gd name="connsiteX29" fmla="*/ 7343 w 10642"/>
              <a:gd name="connsiteY29" fmla="*/ 6647 h 10000"/>
              <a:gd name="connsiteX30" fmla="*/ 7601 w 10642"/>
              <a:gd name="connsiteY30" fmla="*/ 5898 h 10000"/>
              <a:gd name="connsiteX31" fmla="*/ 7853 w 10642"/>
              <a:gd name="connsiteY31" fmla="*/ 5120 h 10000"/>
              <a:gd name="connsiteX32" fmla="*/ 8098 w 10642"/>
              <a:gd name="connsiteY32" fmla="*/ 4341 h 10000"/>
              <a:gd name="connsiteX33" fmla="*/ 8335 w 10642"/>
              <a:gd name="connsiteY33" fmla="*/ 3593 h 10000"/>
              <a:gd name="connsiteX34" fmla="*/ 8563 w 10642"/>
              <a:gd name="connsiteY34" fmla="*/ 2874 h 10000"/>
              <a:gd name="connsiteX35" fmla="*/ 8778 w 10642"/>
              <a:gd name="connsiteY35" fmla="*/ 2216 h 10000"/>
              <a:gd name="connsiteX36" fmla="*/ 8980 w 10642"/>
              <a:gd name="connsiteY36" fmla="*/ 1647 h 10000"/>
              <a:gd name="connsiteX37" fmla="*/ 9165 w 10642"/>
              <a:gd name="connsiteY37" fmla="*/ 1168 h 10000"/>
              <a:gd name="connsiteX38" fmla="*/ 9333 w 10642"/>
              <a:gd name="connsiteY38" fmla="*/ 808 h 10000"/>
              <a:gd name="connsiteX39" fmla="*/ 9435 w 10642"/>
              <a:gd name="connsiteY39" fmla="*/ 599 h 10000"/>
              <a:gd name="connsiteX40" fmla="*/ 9538 w 10642"/>
              <a:gd name="connsiteY40" fmla="*/ 419 h 10000"/>
              <a:gd name="connsiteX41" fmla="*/ 9645 w 10642"/>
              <a:gd name="connsiteY41" fmla="*/ 269 h 10000"/>
              <a:gd name="connsiteX42" fmla="*/ 9705 w 10642"/>
              <a:gd name="connsiteY42" fmla="*/ 210 h 10000"/>
              <a:gd name="connsiteX43" fmla="*/ 9770 w 10642"/>
              <a:gd name="connsiteY43" fmla="*/ 150 h 10000"/>
              <a:gd name="connsiteX44" fmla="*/ 9842 w 10642"/>
              <a:gd name="connsiteY44" fmla="*/ 120 h 10000"/>
              <a:gd name="connsiteX45" fmla="*/ 9922 w 10642"/>
              <a:gd name="connsiteY45" fmla="*/ 90 h 10000"/>
              <a:gd name="connsiteX46" fmla="*/ 10012 w 10642"/>
              <a:gd name="connsiteY46" fmla="*/ 60 h 10000"/>
              <a:gd name="connsiteX47" fmla="*/ 10112 w 10642"/>
              <a:gd name="connsiteY47" fmla="*/ 30 h 10000"/>
              <a:gd name="connsiteX48" fmla="*/ 10223 w 10642"/>
              <a:gd name="connsiteY48" fmla="*/ 30 h 10000"/>
              <a:gd name="connsiteX49" fmla="*/ 10347 w 10642"/>
              <a:gd name="connsiteY49" fmla="*/ 0 h 10000"/>
              <a:gd name="connsiteX50" fmla="*/ 10487 w 10642"/>
              <a:gd name="connsiteY50" fmla="*/ 0 h 10000"/>
              <a:gd name="connsiteX51" fmla="*/ 10642 w 10642"/>
              <a:gd name="connsiteY51" fmla="*/ 30 h 10000"/>
              <a:gd name="connsiteX52" fmla="*/ 10642 w 10642"/>
              <a:gd name="connsiteY52" fmla="*/ 150 h 10000"/>
              <a:gd name="connsiteX53" fmla="*/ 10487 w 10642"/>
              <a:gd name="connsiteY53" fmla="*/ 150 h 10000"/>
              <a:gd name="connsiteX54" fmla="*/ 10350 w 10642"/>
              <a:gd name="connsiteY54" fmla="*/ 150 h 10000"/>
              <a:gd name="connsiteX55" fmla="*/ 10225 w 10642"/>
              <a:gd name="connsiteY55" fmla="*/ 150 h 10000"/>
              <a:gd name="connsiteX56" fmla="*/ 10112 w 10642"/>
              <a:gd name="connsiteY56" fmla="*/ 150 h 10000"/>
              <a:gd name="connsiteX57" fmla="*/ 10012 w 10642"/>
              <a:gd name="connsiteY57" fmla="*/ 180 h 10000"/>
              <a:gd name="connsiteX58" fmla="*/ 9922 w 10642"/>
              <a:gd name="connsiteY58" fmla="*/ 210 h 10000"/>
              <a:gd name="connsiteX59" fmla="*/ 9842 w 10642"/>
              <a:gd name="connsiteY59" fmla="*/ 240 h 10000"/>
              <a:gd name="connsiteX60" fmla="*/ 9772 w 10642"/>
              <a:gd name="connsiteY60" fmla="*/ 269 h 10000"/>
              <a:gd name="connsiteX61" fmla="*/ 9707 w 10642"/>
              <a:gd name="connsiteY61" fmla="*/ 329 h 10000"/>
              <a:gd name="connsiteX62" fmla="*/ 9647 w 10642"/>
              <a:gd name="connsiteY62" fmla="*/ 389 h 10000"/>
              <a:gd name="connsiteX63" fmla="*/ 9540 w 10642"/>
              <a:gd name="connsiteY63" fmla="*/ 539 h 10000"/>
              <a:gd name="connsiteX64" fmla="*/ 9438 w 10642"/>
              <a:gd name="connsiteY64" fmla="*/ 719 h 10000"/>
              <a:gd name="connsiteX65" fmla="*/ 9338 w 10642"/>
              <a:gd name="connsiteY65" fmla="*/ 928 h 10000"/>
              <a:gd name="connsiteX66" fmla="*/ 9170 w 10642"/>
              <a:gd name="connsiteY66" fmla="*/ 1287 h 10000"/>
              <a:gd name="connsiteX67" fmla="*/ 8982 w 10642"/>
              <a:gd name="connsiteY67" fmla="*/ 1766 h 10000"/>
              <a:gd name="connsiteX68" fmla="*/ 8783 w 10642"/>
              <a:gd name="connsiteY68" fmla="*/ 2335 h 10000"/>
              <a:gd name="connsiteX69" fmla="*/ 8568 w 10642"/>
              <a:gd name="connsiteY69" fmla="*/ 2994 h 10000"/>
              <a:gd name="connsiteX70" fmla="*/ 8340 w 10642"/>
              <a:gd name="connsiteY70" fmla="*/ 3713 h 10000"/>
              <a:gd name="connsiteX71" fmla="*/ 8103 w 10642"/>
              <a:gd name="connsiteY71" fmla="*/ 4461 h 10000"/>
              <a:gd name="connsiteX72" fmla="*/ 7858 w 10642"/>
              <a:gd name="connsiteY72" fmla="*/ 5240 h 10000"/>
              <a:gd name="connsiteX73" fmla="*/ 7606 w 10642"/>
              <a:gd name="connsiteY73" fmla="*/ 6018 h 10000"/>
              <a:gd name="connsiteX74" fmla="*/ 7348 w 10642"/>
              <a:gd name="connsiteY74" fmla="*/ 6766 h 10000"/>
              <a:gd name="connsiteX75" fmla="*/ 7091 w 10642"/>
              <a:gd name="connsiteY75" fmla="*/ 7485 h 10000"/>
              <a:gd name="connsiteX76" fmla="*/ 6831 w 10642"/>
              <a:gd name="connsiteY76" fmla="*/ 8144 h 10000"/>
              <a:gd name="connsiteX77" fmla="*/ 6572 w 10642"/>
              <a:gd name="connsiteY77" fmla="*/ 8743 h 10000"/>
              <a:gd name="connsiteX78" fmla="*/ 6316 w 10642"/>
              <a:gd name="connsiteY78" fmla="*/ 9222 h 10000"/>
              <a:gd name="connsiteX79" fmla="*/ 6064 w 10642"/>
              <a:gd name="connsiteY79" fmla="*/ 9641 h 10000"/>
              <a:gd name="connsiteX80" fmla="*/ 5822 w 10642"/>
              <a:gd name="connsiteY80" fmla="*/ 9880 h 10000"/>
              <a:gd name="connsiteX81" fmla="*/ 5584 w 10642"/>
              <a:gd name="connsiteY81" fmla="*/ 10000 h 10000"/>
              <a:gd name="connsiteX82" fmla="*/ 5351 w 10642"/>
              <a:gd name="connsiteY82" fmla="*/ 9940 h 10000"/>
              <a:gd name="connsiteX83" fmla="*/ 5109 w 10642"/>
              <a:gd name="connsiteY83" fmla="*/ 9731 h 10000"/>
              <a:gd name="connsiteX84" fmla="*/ 4867 w 10642"/>
              <a:gd name="connsiteY84" fmla="*/ 9401 h 10000"/>
              <a:gd name="connsiteX85" fmla="*/ 4617 w 10642"/>
              <a:gd name="connsiteY85" fmla="*/ 8922 h 10000"/>
              <a:gd name="connsiteX86" fmla="*/ 4369 w 10642"/>
              <a:gd name="connsiteY86" fmla="*/ 8353 h 10000"/>
              <a:gd name="connsiteX87" fmla="*/ 4120 w 10642"/>
              <a:gd name="connsiteY87" fmla="*/ 7725 h 10000"/>
              <a:gd name="connsiteX88" fmla="*/ 3873 w 10642"/>
              <a:gd name="connsiteY88" fmla="*/ 7036 h 10000"/>
              <a:gd name="connsiteX89" fmla="*/ 3627 w 10642"/>
              <a:gd name="connsiteY89" fmla="*/ 6317 h 10000"/>
              <a:gd name="connsiteX90" fmla="*/ 3387 w 10642"/>
              <a:gd name="connsiteY90" fmla="*/ 5569 h 10000"/>
              <a:gd name="connsiteX91" fmla="*/ 3155 w 10642"/>
              <a:gd name="connsiteY91" fmla="*/ 4850 h 10000"/>
              <a:gd name="connsiteX92" fmla="*/ 2931 w 10642"/>
              <a:gd name="connsiteY92" fmla="*/ 4192 h 10000"/>
              <a:gd name="connsiteX93" fmla="*/ 2715 w 10642"/>
              <a:gd name="connsiteY93" fmla="*/ 3563 h 10000"/>
              <a:gd name="connsiteX94" fmla="*/ 2508 w 10642"/>
              <a:gd name="connsiteY94" fmla="*/ 3024 h 10000"/>
              <a:gd name="connsiteX95" fmla="*/ 2318 w 10642"/>
              <a:gd name="connsiteY95" fmla="*/ 2575 h 10000"/>
              <a:gd name="connsiteX96" fmla="*/ 2138 w 10642"/>
              <a:gd name="connsiteY96" fmla="*/ 2275 h 10000"/>
              <a:gd name="connsiteX97" fmla="*/ 1975 w 10642"/>
              <a:gd name="connsiteY97" fmla="*/ 2096 h 10000"/>
              <a:gd name="connsiteX98" fmla="*/ 1828 w 10642"/>
              <a:gd name="connsiteY98" fmla="*/ 2036 h 10000"/>
              <a:gd name="connsiteX99" fmla="*/ 1693 w 10642"/>
              <a:gd name="connsiteY99" fmla="*/ 2066 h 10000"/>
              <a:gd name="connsiteX100" fmla="*/ 1571 w 10642"/>
              <a:gd name="connsiteY100" fmla="*/ 2126 h 10000"/>
              <a:gd name="connsiteX101" fmla="*/ 1456 w 10642"/>
              <a:gd name="connsiteY101" fmla="*/ 2275 h 10000"/>
              <a:gd name="connsiteX102" fmla="*/ 237 w 10642"/>
              <a:gd name="connsiteY102" fmla="*/ 2870 h 10000"/>
              <a:gd name="connsiteX0" fmla="*/ 0 w 10507"/>
              <a:gd name="connsiteY0" fmla="*/ 1851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1851 h 10000"/>
              <a:gd name="connsiteX0" fmla="*/ 0 w 10507"/>
              <a:gd name="connsiteY0" fmla="*/ 2870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 name="connsiteX0" fmla="*/ 0 w 10507"/>
              <a:gd name="connsiteY0" fmla="*/ 2870 h 10000"/>
              <a:gd name="connsiteX1" fmla="*/ 102 w 10507"/>
              <a:gd name="connsiteY1" fmla="*/ 2870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0507" h="10000">
                <a:moveTo>
                  <a:pt x="0" y="2870"/>
                </a:moveTo>
                <a:lnTo>
                  <a:pt x="102" y="2870"/>
                </a:lnTo>
                <a:lnTo>
                  <a:pt x="1318" y="2156"/>
                </a:lnTo>
                <a:cubicBezTo>
                  <a:pt x="1356" y="2106"/>
                  <a:pt x="1395" y="2056"/>
                  <a:pt x="1433" y="2006"/>
                </a:cubicBezTo>
                <a:lnTo>
                  <a:pt x="1558" y="1916"/>
                </a:lnTo>
                <a:lnTo>
                  <a:pt x="1693" y="1916"/>
                </a:lnTo>
                <a:lnTo>
                  <a:pt x="1842" y="1976"/>
                </a:lnTo>
                <a:lnTo>
                  <a:pt x="2006" y="2156"/>
                </a:lnTo>
                <a:lnTo>
                  <a:pt x="2185" y="2455"/>
                </a:lnTo>
                <a:cubicBezTo>
                  <a:pt x="2249" y="2605"/>
                  <a:pt x="2314" y="2754"/>
                  <a:pt x="2378" y="2904"/>
                </a:cubicBezTo>
                <a:lnTo>
                  <a:pt x="2582" y="3443"/>
                </a:lnTo>
                <a:lnTo>
                  <a:pt x="2801" y="4072"/>
                </a:lnTo>
                <a:lnTo>
                  <a:pt x="3025" y="4731"/>
                </a:lnTo>
                <a:lnTo>
                  <a:pt x="3257" y="5449"/>
                </a:lnTo>
                <a:lnTo>
                  <a:pt x="3497" y="6198"/>
                </a:lnTo>
                <a:cubicBezTo>
                  <a:pt x="3579" y="6437"/>
                  <a:pt x="3660" y="6677"/>
                  <a:pt x="3743" y="6916"/>
                </a:cubicBezTo>
                <a:cubicBezTo>
                  <a:pt x="3825" y="7146"/>
                  <a:pt x="3908" y="7375"/>
                  <a:pt x="3990" y="7605"/>
                </a:cubicBezTo>
                <a:cubicBezTo>
                  <a:pt x="4072" y="7815"/>
                  <a:pt x="4155" y="8024"/>
                  <a:pt x="4237" y="8234"/>
                </a:cubicBezTo>
                <a:lnTo>
                  <a:pt x="4487" y="8802"/>
                </a:lnTo>
                <a:cubicBezTo>
                  <a:pt x="4569" y="8962"/>
                  <a:pt x="4653" y="9121"/>
                  <a:pt x="4735" y="9281"/>
                </a:cubicBezTo>
                <a:lnTo>
                  <a:pt x="4977" y="9611"/>
                </a:lnTo>
                <a:lnTo>
                  <a:pt x="5216" y="9820"/>
                </a:lnTo>
                <a:lnTo>
                  <a:pt x="5451" y="9880"/>
                </a:lnTo>
                <a:lnTo>
                  <a:pt x="5684" y="9760"/>
                </a:lnTo>
                <a:lnTo>
                  <a:pt x="5929" y="9521"/>
                </a:lnTo>
                <a:lnTo>
                  <a:pt x="6178" y="9102"/>
                </a:lnTo>
                <a:cubicBezTo>
                  <a:pt x="6263" y="8942"/>
                  <a:pt x="6349" y="8783"/>
                  <a:pt x="6434" y="8623"/>
                </a:cubicBezTo>
                <a:lnTo>
                  <a:pt x="6691" y="8024"/>
                </a:lnTo>
                <a:lnTo>
                  <a:pt x="6951" y="7365"/>
                </a:lnTo>
                <a:cubicBezTo>
                  <a:pt x="7037" y="7126"/>
                  <a:pt x="7122" y="6886"/>
                  <a:pt x="7208" y="6647"/>
                </a:cubicBezTo>
                <a:lnTo>
                  <a:pt x="7466" y="5898"/>
                </a:lnTo>
                <a:lnTo>
                  <a:pt x="7718" y="5120"/>
                </a:lnTo>
                <a:lnTo>
                  <a:pt x="7963" y="4341"/>
                </a:lnTo>
                <a:lnTo>
                  <a:pt x="8200" y="3593"/>
                </a:lnTo>
                <a:lnTo>
                  <a:pt x="8428" y="2874"/>
                </a:lnTo>
                <a:cubicBezTo>
                  <a:pt x="8500" y="2655"/>
                  <a:pt x="8571" y="2435"/>
                  <a:pt x="8643" y="2216"/>
                </a:cubicBezTo>
                <a:cubicBezTo>
                  <a:pt x="8710" y="2026"/>
                  <a:pt x="8778" y="1837"/>
                  <a:pt x="8845" y="1647"/>
                </a:cubicBezTo>
                <a:lnTo>
                  <a:pt x="9030" y="1168"/>
                </a:lnTo>
                <a:cubicBezTo>
                  <a:pt x="9086" y="1048"/>
                  <a:pt x="9141" y="928"/>
                  <a:pt x="9198" y="808"/>
                </a:cubicBezTo>
                <a:lnTo>
                  <a:pt x="9300" y="599"/>
                </a:lnTo>
                <a:cubicBezTo>
                  <a:pt x="9334" y="539"/>
                  <a:pt x="9369" y="479"/>
                  <a:pt x="9403" y="419"/>
                </a:cubicBezTo>
                <a:cubicBezTo>
                  <a:pt x="9439" y="369"/>
                  <a:pt x="9474" y="319"/>
                  <a:pt x="9510" y="269"/>
                </a:cubicBezTo>
                <a:cubicBezTo>
                  <a:pt x="9530" y="249"/>
                  <a:pt x="9550" y="230"/>
                  <a:pt x="9570" y="210"/>
                </a:cubicBezTo>
                <a:cubicBezTo>
                  <a:pt x="9592" y="190"/>
                  <a:pt x="9613" y="170"/>
                  <a:pt x="9635" y="150"/>
                </a:cubicBezTo>
                <a:lnTo>
                  <a:pt x="9707" y="120"/>
                </a:lnTo>
                <a:lnTo>
                  <a:pt x="9787" y="90"/>
                </a:lnTo>
                <a:lnTo>
                  <a:pt x="9877" y="60"/>
                </a:lnTo>
                <a:lnTo>
                  <a:pt x="9977" y="30"/>
                </a:lnTo>
                <a:lnTo>
                  <a:pt x="10088" y="30"/>
                </a:lnTo>
                <a:lnTo>
                  <a:pt x="10212" y="0"/>
                </a:lnTo>
                <a:lnTo>
                  <a:pt x="10352" y="0"/>
                </a:lnTo>
                <a:lnTo>
                  <a:pt x="10507" y="30"/>
                </a:lnTo>
                <a:lnTo>
                  <a:pt x="10507" y="150"/>
                </a:lnTo>
                <a:lnTo>
                  <a:pt x="10352" y="150"/>
                </a:lnTo>
                <a:lnTo>
                  <a:pt x="10215" y="150"/>
                </a:lnTo>
                <a:lnTo>
                  <a:pt x="10090" y="150"/>
                </a:lnTo>
                <a:lnTo>
                  <a:pt x="9977" y="150"/>
                </a:lnTo>
                <a:lnTo>
                  <a:pt x="9877" y="180"/>
                </a:lnTo>
                <a:lnTo>
                  <a:pt x="9787" y="210"/>
                </a:lnTo>
                <a:lnTo>
                  <a:pt x="9707" y="240"/>
                </a:lnTo>
                <a:cubicBezTo>
                  <a:pt x="9684" y="250"/>
                  <a:pt x="9660" y="259"/>
                  <a:pt x="9637" y="269"/>
                </a:cubicBezTo>
                <a:cubicBezTo>
                  <a:pt x="9615" y="289"/>
                  <a:pt x="9594" y="309"/>
                  <a:pt x="9572" y="329"/>
                </a:cubicBezTo>
                <a:lnTo>
                  <a:pt x="9512" y="389"/>
                </a:lnTo>
                <a:cubicBezTo>
                  <a:pt x="9476" y="439"/>
                  <a:pt x="9441" y="489"/>
                  <a:pt x="9405" y="539"/>
                </a:cubicBezTo>
                <a:lnTo>
                  <a:pt x="9303" y="719"/>
                </a:lnTo>
                <a:cubicBezTo>
                  <a:pt x="9270" y="789"/>
                  <a:pt x="9236" y="858"/>
                  <a:pt x="9203" y="928"/>
                </a:cubicBezTo>
                <a:lnTo>
                  <a:pt x="9035" y="1287"/>
                </a:lnTo>
                <a:lnTo>
                  <a:pt x="8847" y="1766"/>
                </a:lnTo>
                <a:cubicBezTo>
                  <a:pt x="8781" y="1956"/>
                  <a:pt x="8714" y="2145"/>
                  <a:pt x="8648" y="2335"/>
                </a:cubicBezTo>
                <a:lnTo>
                  <a:pt x="8433" y="2994"/>
                </a:lnTo>
                <a:lnTo>
                  <a:pt x="8205" y="3713"/>
                </a:lnTo>
                <a:lnTo>
                  <a:pt x="7968" y="4461"/>
                </a:lnTo>
                <a:lnTo>
                  <a:pt x="7723" y="5240"/>
                </a:lnTo>
                <a:lnTo>
                  <a:pt x="7471" y="6018"/>
                </a:lnTo>
                <a:lnTo>
                  <a:pt x="7213" y="6766"/>
                </a:lnTo>
                <a:lnTo>
                  <a:pt x="6956" y="7485"/>
                </a:lnTo>
                <a:lnTo>
                  <a:pt x="6696" y="8144"/>
                </a:lnTo>
                <a:cubicBezTo>
                  <a:pt x="6610" y="8344"/>
                  <a:pt x="6523" y="8543"/>
                  <a:pt x="6437" y="8743"/>
                </a:cubicBezTo>
                <a:cubicBezTo>
                  <a:pt x="6352" y="8903"/>
                  <a:pt x="6266" y="9062"/>
                  <a:pt x="6181" y="9222"/>
                </a:cubicBezTo>
                <a:lnTo>
                  <a:pt x="5929" y="9641"/>
                </a:lnTo>
                <a:lnTo>
                  <a:pt x="5687" y="9880"/>
                </a:lnTo>
                <a:lnTo>
                  <a:pt x="5449" y="10000"/>
                </a:lnTo>
                <a:lnTo>
                  <a:pt x="5216" y="9940"/>
                </a:lnTo>
                <a:lnTo>
                  <a:pt x="4974" y="9731"/>
                </a:lnTo>
                <a:lnTo>
                  <a:pt x="4732" y="9401"/>
                </a:lnTo>
                <a:cubicBezTo>
                  <a:pt x="4649" y="9241"/>
                  <a:pt x="4565" y="9082"/>
                  <a:pt x="4482" y="8922"/>
                </a:cubicBezTo>
                <a:lnTo>
                  <a:pt x="4234" y="8353"/>
                </a:lnTo>
                <a:lnTo>
                  <a:pt x="3985" y="7725"/>
                </a:lnTo>
                <a:cubicBezTo>
                  <a:pt x="3903" y="7495"/>
                  <a:pt x="3820" y="7266"/>
                  <a:pt x="3738" y="7036"/>
                </a:cubicBezTo>
                <a:lnTo>
                  <a:pt x="3492" y="6317"/>
                </a:lnTo>
                <a:lnTo>
                  <a:pt x="3252" y="5569"/>
                </a:lnTo>
                <a:cubicBezTo>
                  <a:pt x="3175" y="5329"/>
                  <a:pt x="3097" y="5090"/>
                  <a:pt x="3020" y="4850"/>
                </a:cubicBezTo>
                <a:cubicBezTo>
                  <a:pt x="2945" y="4631"/>
                  <a:pt x="2871" y="4411"/>
                  <a:pt x="2796" y="4192"/>
                </a:cubicBezTo>
                <a:lnTo>
                  <a:pt x="2580" y="3563"/>
                </a:lnTo>
                <a:lnTo>
                  <a:pt x="2373" y="3024"/>
                </a:lnTo>
                <a:cubicBezTo>
                  <a:pt x="2310" y="2874"/>
                  <a:pt x="2246" y="2725"/>
                  <a:pt x="2183" y="2575"/>
                </a:cubicBezTo>
                <a:lnTo>
                  <a:pt x="2003" y="2275"/>
                </a:lnTo>
                <a:cubicBezTo>
                  <a:pt x="1949" y="2215"/>
                  <a:pt x="1894" y="2156"/>
                  <a:pt x="1840" y="2096"/>
                </a:cubicBezTo>
                <a:lnTo>
                  <a:pt x="1693" y="2036"/>
                </a:lnTo>
                <a:lnTo>
                  <a:pt x="1558" y="2066"/>
                </a:lnTo>
                <a:lnTo>
                  <a:pt x="1436" y="2126"/>
                </a:lnTo>
                <a:cubicBezTo>
                  <a:pt x="1398" y="2176"/>
                  <a:pt x="1359" y="2225"/>
                  <a:pt x="1321" y="2275"/>
                </a:cubicBezTo>
                <a:lnTo>
                  <a:pt x="0" y="2870"/>
                </a:lnTo>
                <a:close/>
              </a:path>
            </a:pathLst>
          </a:custGeom>
          <a:solidFill>
            <a:srgbClr val="000000"/>
          </a:solidFill>
          <a:ln w="28575" cap="flat">
            <a:solidFill>
              <a:schemeClr val="tx2"/>
            </a:solidFill>
            <a:prstDash val="solid"/>
            <a:round/>
            <a:headEnd/>
            <a:tailEnd/>
          </a:ln>
        </p:spPr>
        <p:txBody>
          <a:bodyPr vert="horz" wrap="square" lIns="68580" tIns="34290" rIns="68580" bIns="34290" numCol="1" anchor="t" anchorCtr="0" compatLnSpc="1">
            <a:prstTxWarp prst="textNoShape">
              <a:avLst/>
            </a:prstTxWarp>
          </a:bodyPr>
          <a:lstStyle/>
          <a:p>
            <a:endParaRPr lang="en-CA" sz="1350" dirty="0">
              <a:solidFill>
                <a:prstClr val="black"/>
              </a:solidFill>
            </a:endParaRPr>
          </a:p>
        </p:txBody>
      </p:sp>
      <p:sp>
        <p:nvSpPr>
          <p:cNvPr id="25" name="Freeform 52" descr="another curve indicating another personal transition"/>
          <p:cNvSpPr>
            <a:spLocks/>
          </p:cNvSpPr>
          <p:nvPr>
            <p:custDataLst>
              <p:tags r:id="rId7"/>
            </p:custDataLst>
          </p:nvPr>
        </p:nvSpPr>
        <p:spPr bwMode="auto">
          <a:xfrm>
            <a:off x="4366404" y="2852885"/>
            <a:ext cx="1451873" cy="216024"/>
          </a:xfrm>
          <a:custGeom>
            <a:avLst/>
            <a:gdLst>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394 w 10000"/>
              <a:gd name="connsiteY113" fmla="*/ 3743 h 10000"/>
              <a:gd name="connsiteX114" fmla="*/ 212 w 10000"/>
              <a:gd name="connsiteY114" fmla="*/ 5030 h 10000"/>
              <a:gd name="connsiteX115" fmla="*/ 110 w 10000"/>
              <a:gd name="connsiteY115" fmla="*/ 6018 h 10000"/>
              <a:gd name="connsiteX116" fmla="*/ 12 w 10000"/>
              <a:gd name="connsiteY116" fmla="*/ 7036 h 10000"/>
              <a:gd name="connsiteX117" fmla="*/ 0 w 10000"/>
              <a:gd name="connsiteY117"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212 w 10000"/>
              <a:gd name="connsiteY113" fmla="*/ 5030 h 10000"/>
              <a:gd name="connsiteX114" fmla="*/ 110 w 10000"/>
              <a:gd name="connsiteY114" fmla="*/ 6018 h 10000"/>
              <a:gd name="connsiteX115" fmla="*/ 12 w 10000"/>
              <a:gd name="connsiteY115" fmla="*/ 7036 h 10000"/>
              <a:gd name="connsiteX116" fmla="*/ 0 w 10000"/>
              <a:gd name="connsiteY116"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459 w 10000"/>
              <a:gd name="connsiteY4" fmla="*/ 3263 h 10000"/>
              <a:gd name="connsiteX5" fmla="*/ 537 w 10000"/>
              <a:gd name="connsiteY5" fmla="*/ 2904 h 10000"/>
              <a:gd name="connsiteX6" fmla="*/ 622 w 10000"/>
              <a:gd name="connsiteY6" fmla="*/ 2605 h 10000"/>
              <a:gd name="connsiteX7" fmla="*/ 719 w 10000"/>
              <a:gd name="connsiteY7" fmla="*/ 2365 h 10000"/>
              <a:gd name="connsiteX8" fmla="*/ 821 w 10000"/>
              <a:gd name="connsiteY8" fmla="*/ 2156 h 10000"/>
              <a:gd name="connsiteX9" fmla="*/ 936 w 10000"/>
              <a:gd name="connsiteY9" fmla="*/ 2006 h 10000"/>
              <a:gd name="connsiteX10" fmla="*/ 1061 w 10000"/>
              <a:gd name="connsiteY10" fmla="*/ 1916 h 10000"/>
              <a:gd name="connsiteX11" fmla="*/ 1196 w 10000"/>
              <a:gd name="connsiteY11" fmla="*/ 1916 h 10000"/>
              <a:gd name="connsiteX12" fmla="*/ 1345 w 10000"/>
              <a:gd name="connsiteY12" fmla="*/ 1976 h 10000"/>
              <a:gd name="connsiteX13" fmla="*/ 1508 w 10000"/>
              <a:gd name="connsiteY13" fmla="*/ 2156 h 10000"/>
              <a:gd name="connsiteX14" fmla="*/ 1687 w 10000"/>
              <a:gd name="connsiteY14" fmla="*/ 2455 h 10000"/>
              <a:gd name="connsiteX15" fmla="*/ 1880 w 10000"/>
              <a:gd name="connsiteY15" fmla="*/ 2904 h 10000"/>
              <a:gd name="connsiteX16" fmla="*/ 2084 w 10000"/>
              <a:gd name="connsiteY16" fmla="*/ 3443 h 10000"/>
              <a:gd name="connsiteX17" fmla="*/ 2302 w 10000"/>
              <a:gd name="connsiteY17" fmla="*/ 4072 h 10000"/>
              <a:gd name="connsiteX18" fmla="*/ 2526 w 10000"/>
              <a:gd name="connsiteY18" fmla="*/ 4731 h 10000"/>
              <a:gd name="connsiteX19" fmla="*/ 2758 w 10000"/>
              <a:gd name="connsiteY19" fmla="*/ 5449 h 10000"/>
              <a:gd name="connsiteX20" fmla="*/ 2998 w 10000"/>
              <a:gd name="connsiteY20" fmla="*/ 6198 h 10000"/>
              <a:gd name="connsiteX21" fmla="*/ 3243 w 10000"/>
              <a:gd name="connsiteY21" fmla="*/ 6916 h 10000"/>
              <a:gd name="connsiteX22" fmla="*/ 3490 w 10000"/>
              <a:gd name="connsiteY22" fmla="*/ 7605 h 10000"/>
              <a:gd name="connsiteX23" fmla="*/ 3737 w 10000"/>
              <a:gd name="connsiteY23" fmla="*/ 8234 h 10000"/>
              <a:gd name="connsiteX24" fmla="*/ 3987 w 10000"/>
              <a:gd name="connsiteY24" fmla="*/ 8802 h 10000"/>
              <a:gd name="connsiteX25" fmla="*/ 4234 w 10000"/>
              <a:gd name="connsiteY25" fmla="*/ 9281 h 10000"/>
              <a:gd name="connsiteX26" fmla="*/ 4476 w 10000"/>
              <a:gd name="connsiteY26" fmla="*/ 9611 h 10000"/>
              <a:gd name="connsiteX27" fmla="*/ 4715 w 10000"/>
              <a:gd name="connsiteY27" fmla="*/ 9820 h 10000"/>
              <a:gd name="connsiteX28" fmla="*/ 4950 w 10000"/>
              <a:gd name="connsiteY28" fmla="*/ 9880 h 10000"/>
              <a:gd name="connsiteX29" fmla="*/ 5182 w 10000"/>
              <a:gd name="connsiteY29" fmla="*/ 9760 h 10000"/>
              <a:gd name="connsiteX30" fmla="*/ 5427 w 10000"/>
              <a:gd name="connsiteY30" fmla="*/ 9521 h 10000"/>
              <a:gd name="connsiteX31" fmla="*/ 5676 w 10000"/>
              <a:gd name="connsiteY31" fmla="*/ 9102 h 10000"/>
              <a:gd name="connsiteX32" fmla="*/ 5931 w 10000"/>
              <a:gd name="connsiteY32" fmla="*/ 8623 h 10000"/>
              <a:gd name="connsiteX33" fmla="*/ 6188 w 10000"/>
              <a:gd name="connsiteY33" fmla="*/ 8024 h 10000"/>
              <a:gd name="connsiteX34" fmla="*/ 6448 w 10000"/>
              <a:gd name="connsiteY34" fmla="*/ 7365 h 10000"/>
              <a:gd name="connsiteX35" fmla="*/ 6705 w 10000"/>
              <a:gd name="connsiteY35" fmla="*/ 6647 h 10000"/>
              <a:gd name="connsiteX36" fmla="*/ 6962 w 10000"/>
              <a:gd name="connsiteY36" fmla="*/ 5898 h 10000"/>
              <a:gd name="connsiteX37" fmla="*/ 7214 w 10000"/>
              <a:gd name="connsiteY37" fmla="*/ 5120 h 10000"/>
              <a:gd name="connsiteX38" fmla="*/ 7459 w 10000"/>
              <a:gd name="connsiteY38" fmla="*/ 4341 h 10000"/>
              <a:gd name="connsiteX39" fmla="*/ 7696 w 10000"/>
              <a:gd name="connsiteY39" fmla="*/ 3593 h 10000"/>
              <a:gd name="connsiteX40" fmla="*/ 7923 w 10000"/>
              <a:gd name="connsiteY40" fmla="*/ 2874 h 10000"/>
              <a:gd name="connsiteX41" fmla="*/ 8138 w 10000"/>
              <a:gd name="connsiteY41" fmla="*/ 2216 h 10000"/>
              <a:gd name="connsiteX42" fmla="*/ 8340 w 10000"/>
              <a:gd name="connsiteY42" fmla="*/ 1647 h 10000"/>
              <a:gd name="connsiteX43" fmla="*/ 8525 w 10000"/>
              <a:gd name="connsiteY43" fmla="*/ 1168 h 10000"/>
              <a:gd name="connsiteX44" fmla="*/ 8692 w 10000"/>
              <a:gd name="connsiteY44" fmla="*/ 808 h 10000"/>
              <a:gd name="connsiteX45" fmla="*/ 8794 w 10000"/>
              <a:gd name="connsiteY45" fmla="*/ 599 h 10000"/>
              <a:gd name="connsiteX46" fmla="*/ 8897 w 10000"/>
              <a:gd name="connsiteY46" fmla="*/ 419 h 10000"/>
              <a:gd name="connsiteX47" fmla="*/ 9004 w 10000"/>
              <a:gd name="connsiteY47" fmla="*/ 269 h 10000"/>
              <a:gd name="connsiteX48" fmla="*/ 9064 w 10000"/>
              <a:gd name="connsiteY48" fmla="*/ 210 h 10000"/>
              <a:gd name="connsiteX49" fmla="*/ 9129 w 10000"/>
              <a:gd name="connsiteY49" fmla="*/ 150 h 10000"/>
              <a:gd name="connsiteX50" fmla="*/ 9201 w 10000"/>
              <a:gd name="connsiteY50" fmla="*/ 120 h 10000"/>
              <a:gd name="connsiteX51" fmla="*/ 9281 w 10000"/>
              <a:gd name="connsiteY51" fmla="*/ 90 h 10000"/>
              <a:gd name="connsiteX52" fmla="*/ 9371 w 10000"/>
              <a:gd name="connsiteY52" fmla="*/ 60 h 10000"/>
              <a:gd name="connsiteX53" fmla="*/ 9471 w 10000"/>
              <a:gd name="connsiteY53" fmla="*/ 30 h 10000"/>
              <a:gd name="connsiteX54" fmla="*/ 9581 w 10000"/>
              <a:gd name="connsiteY54" fmla="*/ 30 h 10000"/>
              <a:gd name="connsiteX55" fmla="*/ 9705 w 10000"/>
              <a:gd name="connsiteY55" fmla="*/ 0 h 10000"/>
              <a:gd name="connsiteX56" fmla="*/ 9845 w 10000"/>
              <a:gd name="connsiteY56" fmla="*/ 0 h 10000"/>
              <a:gd name="connsiteX57" fmla="*/ 10000 w 10000"/>
              <a:gd name="connsiteY57" fmla="*/ 30 h 10000"/>
              <a:gd name="connsiteX58" fmla="*/ 10000 w 10000"/>
              <a:gd name="connsiteY58" fmla="*/ 150 h 10000"/>
              <a:gd name="connsiteX59" fmla="*/ 9845 w 10000"/>
              <a:gd name="connsiteY59" fmla="*/ 150 h 10000"/>
              <a:gd name="connsiteX60" fmla="*/ 9708 w 10000"/>
              <a:gd name="connsiteY60" fmla="*/ 150 h 10000"/>
              <a:gd name="connsiteX61" fmla="*/ 9583 w 10000"/>
              <a:gd name="connsiteY61" fmla="*/ 150 h 10000"/>
              <a:gd name="connsiteX62" fmla="*/ 9471 w 10000"/>
              <a:gd name="connsiteY62" fmla="*/ 150 h 10000"/>
              <a:gd name="connsiteX63" fmla="*/ 9371 w 10000"/>
              <a:gd name="connsiteY63" fmla="*/ 180 h 10000"/>
              <a:gd name="connsiteX64" fmla="*/ 9281 w 10000"/>
              <a:gd name="connsiteY64" fmla="*/ 210 h 10000"/>
              <a:gd name="connsiteX65" fmla="*/ 9201 w 10000"/>
              <a:gd name="connsiteY65" fmla="*/ 240 h 10000"/>
              <a:gd name="connsiteX66" fmla="*/ 9131 w 10000"/>
              <a:gd name="connsiteY66" fmla="*/ 269 h 10000"/>
              <a:gd name="connsiteX67" fmla="*/ 9066 w 10000"/>
              <a:gd name="connsiteY67" fmla="*/ 329 h 10000"/>
              <a:gd name="connsiteX68" fmla="*/ 9006 w 10000"/>
              <a:gd name="connsiteY68" fmla="*/ 389 h 10000"/>
              <a:gd name="connsiteX69" fmla="*/ 8899 w 10000"/>
              <a:gd name="connsiteY69" fmla="*/ 539 h 10000"/>
              <a:gd name="connsiteX70" fmla="*/ 8797 w 10000"/>
              <a:gd name="connsiteY70" fmla="*/ 719 h 10000"/>
              <a:gd name="connsiteX71" fmla="*/ 8697 w 10000"/>
              <a:gd name="connsiteY71" fmla="*/ 928 h 10000"/>
              <a:gd name="connsiteX72" fmla="*/ 8530 w 10000"/>
              <a:gd name="connsiteY72" fmla="*/ 1287 h 10000"/>
              <a:gd name="connsiteX73" fmla="*/ 8342 w 10000"/>
              <a:gd name="connsiteY73" fmla="*/ 1766 h 10000"/>
              <a:gd name="connsiteX74" fmla="*/ 8143 w 10000"/>
              <a:gd name="connsiteY74" fmla="*/ 2335 h 10000"/>
              <a:gd name="connsiteX75" fmla="*/ 7928 w 10000"/>
              <a:gd name="connsiteY75" fmla="*/ 2994 h 10000"/>
              <a:gd name="connsiteX76" fmla="*/ 7701 w 10000"/>
              <a:gd name="connsiteY76" fmla="*/ 3713 h 10000"/>
              <a:gd name="connsiteX77" fmla="*/ 7464 w 10000"/>
              <a:gd name="connsiteY77" fmla="*/ 4461 h 10000"/>
              <a:gd name="connsiteX78" fmla="*/ 7219 w 10000"/>
              <a:gd name="connsiteY78" fmla="*/ 5240 h 10000"/>
              <a:gd name="connsiteX79" fmla="*/ 6967 w 10000"/>
              <a:gd name="connsiteY79" fmla="*/ 6018 h 10000"/>
              <a:gd name="connsiteX80" fmla="*/ 6710 w 10000"/>
              <a:gd name="connsiteY80" fmla="*/ 6766 h 10000"/>
              <a:gd name="connsiteX81" fmla="*/ 6453 w 10000"/>
              <a:gd name="connsiteY81" fmla="*/ 7485 h 10000"/>
              <a:gd name="connsiteX82" fmla="*/ 6193 w 10000"/>
              <a:gd name="connsiteY82" fmla="*/ 8144 h 10000"/>
              <a:gd name="connsiteX83" fmla="*/ 5934 w 10000"/>
              <a:gd name="connsiteY83" fmla="*/ 8743 h 10000"/>
              <a:gd name="connsiteX84" fmla="*/ 5679 w 10000"/>
              <a:gd name="connsiteY84" fmla="*/ 9222 h 10000"/>
              <a:gd name="connsiteX85" fmla="*/ 5427 w 10000"/>
              <a:gd name="connsiteY85" fmla="*/ 9641 h 10000"/>
              <a:gd name="connsiteX86" fmla="*/ 5185 w 10000"/>
              <a:gd name="connsiteY86" fmla="*/ 9880 h 10000"/>
              <a:gd name="connsiteX87" fmla="*/ 4948 w 10000"/>
              <a:gd name="connsiteY87" fmla="*/ 10000 h 10000"/>
              <a:gd name="connsiteX88" fmla="*/ 4715 w 10000"/>
              <a:gd name="connsiteY88" fmla="*/ 9940 h 10000"/>
              <a:gd name="connsiteX89" fmla="*/ 4473 w 10000"/>
              <a:gd name="connsiteY89" fmla="*/ 9731 h 10000"/>
              <a:gd name="connsiteX90" fmla="*/ 4231 w 10000"/>
              <a:gd name="connsiteY90" fmla="*/ 9401 h 10000"/>
              <a:gd name="connsiteX91" fmla="*/ 3982 w 10000"/>
              <a:gd name="connsiteY91" fmla="*/ 8922 h 10000"/>
              <a:gd name="connsiteX92" fmla="*/ 3734 w 10000"/>
              <a:gd name="connsiteY92" fmla="*/ 8353 h 10000"/>
              <a:gd name="connsiteX93" fmla="*/ 3485 w 10000"/>
              <a:gd name="connsiteY93" fmla="*/ 7725 h 10000"/>
              <a:gd name="connsiteX94" fmla="*/ 3238 w 10000"/>
              <a:gd name="connsiteY94" fmla="*/ 7036 h 10000"/>
              <a:gd name="connsiteX95" fmla="*/ 2993 w 10000"/>
              <a:gd name="connsiteY95" fmla="*/ 6317 h 10000"/>
              <a:gd name="connsiteX96" fmla="*/ 2753 w 10000"/>
              <a:gd name="connsiteY96" fmla="*/ 5569 h 10000"/>
              <a:gd name="connsiteX97" fmla="*/ 2521 w 10000"/>
              <a:gd name="connsiteY97" fmla="*/ 4850 h 10000"/>
              <a:gd name="connsiteX98" fmla="*/ 2297 w 10000"/>
              <a:gd name="connsiteY98" fmla="*/ 4192 h 10000"/>
              <a:gd name="connsiteX99" fmla="*/ 2082 w 10000"/>
              <a:gd name="connsiteY99" fmla="*/ 3563 h 10000"/>
              <a:gd name="connsiteX100" fmla="*/ 1875 w 10000"/>
              <a:gd name="connsiteY100" fmla="*/ 3024 h 10000"/>
              <a:gd name="connsiteX101" fmla="*/ 1685 w 10000"/>
              <a:gd name="connsiteY101" fmla="*/ 2575 h 10000"/>
              <a:gd name="connsiteX102" fmla="*/ 1505 w 10000"/>
              <a:gd name="connsiteY102" fmla="*/ 2275 h 10000"/>
              <a:gd name="connsiteX103" fmla="*/ 1343 w 10000"/>
              <a:gd name="connsiteY103" fmla="*/ 2096 h 10000"/>
              <a:gd name="connsiteX104" fmla="*/ 1196 w 10000"/>
              <a:gd name="connsiteY104" fmla="*/ 2036 h 10000"/>
              <a:gd name="connsiteX105" fmla="*/ 1061 w 10000"/>
              <a:gd name="connsiteY105" fmla="*/ 2066 h 10000"/>
              <a:gd name="connsiteX106" fmla="*/ 939 w 10000"/>
              <a:gd name="connsiteY106" fmla="*/ 2126 h 10000"/>
              <a:gd name="connsiteX107" fmla="*/ 824 w 10000"/>
              <a:gd name="connsiteY107" fmla="*/ 2275 h 10000"/>
              <a:gd name="connsiteX108" fmla="*/ 724 w 10000"/>
              <a:gd name="connsiteY108" fmla="*/ 2485 h 10000"/>
              <a:gd name="connsiteX109" fmla="*/ 629 w 10000"/>
              <a:gd name="connsiteY109" fmla="*/ 2725 h 10000"/>
              <a:gd name="connsiteX110" fmla="*/ 544 w 10000"/>
              <a:gd name="connsiteY110" fmla="*/ 3024 h 10000"/>
              <a:gd name="connsiteX111" fmla="*/ 467 w 10000"/>
              <a:gd name="connsiteY111" fmla="*/ 3353 h 10000"/>
              <a:gd name="connsiteX112" fmla="*/ 212 w 10000"/>
              <a:gd name="connsiteY112" fmla="*/ 5030 h 10000"/>
              <a:gd name="connsiteX113" fmla="*/ 110 w 10000"/>
              <a:gd name="connsiteY113" fmla="*/ 6018 h 10000"/>
              <a:gd name="connsiteX114" fmla="*/ 12 w 10000"/>
              <a:gd name="connsiteY114" fmla="*/ 7036 h 10000"/>
              <a:gd name="connsiteX115" fmla="*/ 0 w 10000"/>
              <a:gd name="connsiteY115"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467 w 10000"/>
              <a:gd name="connsiteY110" fmla="*/ 3353 h 10000"/>
              <a:gd name="connsiteX111" fmla="*/ 212 w 10000"/>
              <a:gd name="connsiteY111" fmla="*/ 5030 h 10000"/>
              <a:gd name="connsiteX112" fmla="*/ 110 w 10000"/>
              <a:gd name="connsiteY112" fmla="*/ 6018 h 10000"/>
              <a:gd name="connsiteX113" fmla="*/ 12 w 10000"/>
              <a:gd name="connsiteY113" fmla="*/ 7036 h 10000"/>
              <a:gd name="connsiteX114" fmla="*/ 0 w 10000"/>
              <a:gd name="connsiteY114"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212 w 10000"/>
              <a:gd name="connsiteY110" fmla="*/ 5030 h 10000"/>
              <a:gd name="connsiteX111" fmla="*/ 110 w 10000"/>
              <a:gd name="connsiteY111" fmla="*/ 6018 h 10000"/>
              <a:gd name="connsiteX112" fmla="*/ 12 w 10000"/>
              <a:gd name="connsiteY112" fmla="*/ 7036 h 10000"/>
              <a:gd name="connsiteX113" fmla="*/ 0 w 10000"/>
              <a:gd name="connsiteY113"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212 w 10000"/>
              <a:gd name="connsiteY109" fmla="*/ 5030 h 10000"/>
              <a:gd name="connsiteX110" fmla="*/ 110 w 10000"/>
              <a:gd name="connsiteY110" fmla="*/ 6018 h 10000"/>
              <a:gd name="connsiteX111" fmla="*/ 12 w 10000"/>
              <a:gd name="connsiteY111" fmla="*/ 7036 h 10000"/>
              <a:gd name="connsiteX112" fmla="*/ 0 w 10000"/>
              <a:gd name="connsiteY112"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212 w 10000"/>
              <a:gd name="connsiteY108" fmla="*/ 5030 h 10000"/>
              <a:gd name="connsiteX109" fmla="*/ 110 w 10000"/>
              <a:gd name="connsiteY109" fmla="*/ 6018 h 10000"/>
              <a:gd name="connsiteX110" fmla="*/ 12 w 10000"/>
              <a:gd name="connsiteY110" fmla="*/ 7036 h 10000"/>
              <a:gd name="connsiteX111" fmla="*/ 0 w 10000"/>
              <a:gd name="connsiteY111"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212 w 10000"/>
              <a:gd name="connsiteY107" fmla="*/ 5030 h 10000"/>
              <a:gd name="connsiteX108" fmla="*/ 110 w 10000"/>
              <a:gd name="connsiteY108" fmla="*/ 6018 h 10000"/>
              <a:gd name="connsiteX109" fmla="*/ 12 w 10000"/>
              <a:gd name="connsiteY109" fmla="*/ 7036 h 10000"/>
              <a:gd name="connsiteX110" fmla="*/ 0 w 10000"/>
              <a:gd name="connsiteY110"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110 w 10000"/>
              <a:gd name="connsiteY107" fmla="*/ 6018 h 10000"/>
              <a:gd name="connsiteX108" fmla="*/ 12 w 10000"/>
              <a:gd name="connsiteY108" fmla="*/ 7036 h 10000"/>
              <a:gd name="connsiteX109" fmla="*/ 0 w 10000"/>
              <a:gd name="connsiteY109"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10 w 10000"/>
              <a:gd name="connsiteY106" fmla="*/ 6018 h 10000"/>
              <a:gd name="connsiteX107" fmla="*/ 12 w 10000"/>
              <a:gd name="connsiteY107" fmla="*/ 7036 h 10000"/>
              <a:gd name="connsiteX108" fmla="*/ 0 w 10000"/>
              <a:gd name="connsiteY108"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2 w 10000"/>
              <a:gd name="connsiteY106" fmla="*/ 7036 h 10000"/>
              <a:gd name="connsiteX107" fmla="*/ 0 w 10000"/>
              <a:gd name="connsiteY107" fmla="*/ 6946 h 10000"/>
              <a:gd name="connsiteX0" fmla="*/ 0 w 10000"/>
              <a:gd name="connsiteY0" fmla="*/ 6946 h 10000"/>
              <a:gd name="connsiteX1" fmla="*/ 97 w 10000"/>
              <a:gd name="connsiteY1" fmla="*/ 5928 h 10000"/>
              <a:gd name="connsiteX2" fmla="*/ 622 w 10000"/>
              <a:gd name="connsiteY2" fmla="*/ 2605 h 10000"/>
              <a:gd name="connsiteX3" fmla="*/ 719 w 10000"/>
              <a:gd name="connsiteY3" fmla="*/ 2365 h 10000"/>
              <a:gd name="connsiteX4" fmla="*/ 821 w 10000"/>
              <a:gd name="connsiteY4" fmla="*/ 2156 h 10000"/>
              <a:gd name="connsiteX5" fmla="*/ 936 w 10000"/>
              <a:gd name="connsiteY5" fmla="*/ 2006 h 10000"/>
              <a:gd name="connsiteX6" fmla="*/ 1061 w 10000"/>
              <a:gd name="connsiteY6" fmla="*/ 1916 h 10000"/>
              <a:gd name="connsiteX7" fmla="*/ 1196 w 10000"/>
              <a:gd name="connsiteY7" fmla="*/ 1916 h 10000"/>
              <a:gd name="connsiteX8" fmla="*/ 1345 w 10000"/>
              <a:gd name="connsiteY8" fmla="*/ 1976 h 10000"/>
              <a:gd name="connsiteX9" fmla="*/ 1508 w 10000"/>
              <a:gd name="connsiteY9" fmla="*/ 2156 h 10000"/>
              <a:gd name="connsiteX10" fmla="*/ 1687 w 10000"/>
              <a:gd name="connsiteY10" fmla="*/ 2455 h 10000"/>
              <a:gd name="connsiteX11" fmla="*/ 1880 w 10000"/>
              <a:gd name="connsiteY11" fmla="*/ 2904 h 10000"/>
              <a:gd name="connsiteX12" fmla="*/ 2084 w 10000"/>
              <a:gd name="connsiteY12" fmla="*/ 3443 h 10000"/>
              <a:gd name="connsiteX13" fmla="*/ 2302 w 10000"/>
              <a:gd name="connsiteY13" fmla="*/ 4072 h 10000"/>
              <a:gd name="connsiteX14" fmla="*/ 2526 w 10000"/>
              <a:gd name="connsiteY14" fmla="*/ 4731 h 10000"/>
              <a:gd name="connsiteX15" fmla="*/ 2758 w 10000"/>
              <a:gd name="connsiteY15" fmla="*/ 5449 h 10000"/>
              <a:gd name="connsiteX16" fmla="*/ 2998 w 10000"/>
              <a:gd name="connsiteY16" fmla="*/ 6198 h 10000"/>
              <a:gd name="connsiteX17" fmla="*/ 3243 w 10000"/>
              <a:gd name="connsiteY17" fmla="*/ 6916 h 10000"/>
              <a:gd name="connsiteX18" fmla="*/ 3490 w 10000"/>
              <a:gd name="connsiteY18" fmla="*/ 7605 h 10000"/>
              <a:gd name="connsiteX19" fmla="*/ 3737 w 10000"/>
              <a:gd name="connsiteY19" fmla="*/ 8234 h 10000"/>
              <a:gd name="connsiteX20" fmla="*/ 3987 w 10000"/>
              <a:gd name="connsiteY20" fmla="*/ 8802 h 10000"/>
              <a:gd name="connsiteX21" fmla="*/ 4234 w 10000"/>
              <a:gd name="connsiteY21" fmla="*/ 9281 h 10000"/>
              <a:gd name="connsiteX22" fmla="*/ 4476 w 10000"/>
              <a:gd name="connsiteY22" fmla="*/ 9611 h 10000"/>
              <a:gd name="connsiteX23" fmla="*/ 4715 w 10000"/>
              <a:gd name="connsiteY23" fmla="*/ 9820 h 10000"/>
              <a:gd name="connsiteX24" fmla="*/ 4950 w 10000"/>
              <a:gd name="connsiteY24" fmla="*/ 9880 h 10000"/>
              <a:gd name="connsiteX25" fmla="*/ 5182 w 10000"/>
              <a:gd name="connsiteY25" fmla="*/ 9760 h 10000"/>
              <a:gd name="connsiteX26" fmla="*/ 5427 w 10000"/>
              <a:gd name="connsiteY26" fmla="*/ 9521 h 10000"/>
              <a:gd name="connsiteX27" fmla="*/ 5676 w 10000"/>
              <a:gd name="connsiteY27" fmla="*/ 9102 h 10000"/>
              <a:gd name="connsiteX28" fmla="*/ 5931 w 10000"/>
              <a:gd name="connsiteY28" fmla="*/ 8623 h 10000"/>
              <a:gd name="connsiteX29" fmla="*/ 6188 w 10000"/>
              <a:gd name="connsiteY29" fmla="*/ 8024 h 10000"/>
              <a:gd name="connsiteX30" fmla="*/ 6448 w 10000"/>
              <a:gd name="connsiteY30" fmla="*/ 7365 h 10000"/>
              <a:gd name="connsiteX31" fmla="*/ 6705 w 10000"/>
              <a:gd name="connsiteY31" fmla="*/ 6647 h 10000"/>
              <a:gd name="connsiteX32" fmla="*/ 6962 w 10000"/>
              <a:gd name="connsiteY32" fmla="*/ 5898 h 10000"/>
              <a:gd name="connsiteX33" fmla="*/ 7214 w 10000"/>
              <a:gd name="connsiteY33" fmla="*/ 5120 h 10000"/>
              <a:gd name="connsiteX34" fmla="*/ 7459 w 10000"/>
              <a:gd name="connsiteY34" fmla="*/ 4341 h 10000"/>
              <a:gd name="connsiteX35" fmla="*/ 7696 w 10000"/>
              <a:gd name="connsiteY35" fmla="*/ 3593 h 10000"/>
              <a:gd name="connsiteX36" fmla="*/ 7923 w 10000"/>
              <a:gd name="connsiteY36" fmla="*/ 2874 h 10000"/>
              <a:gd name="connsiteX37" fmla="*/ 8138 w 10000"/>
              <a:gd name="connsiteY37" fmla="*/ 2216 h 10000"/>
              <a:gd name="connsiteX38" fmla="*/ 8340 w 10000"/>
              <a:gd name="connsiteY38" fmla="*/ 1647 h 10000"/>
              <a:gd name="connsiteX39" fmla="*/ 8525 w 10000"/>
              <a:gd name="connsiteY39" fmla="*/ 1168 h 10000"/>
              <a:gd name="connsiteX40" fmla="*/ 8692 w 10000"/>
              <a:gd name="connsiteY40" fmla="*/ 808 h 10000"/>
              <a:gd name="connsiteX41" fmla="*/ 8794 w 10000"/>
              <a:gd name="connsiteY41" fmla="*/ 599 h 10000"/>
              <a:gd name="connsiteX42" fmla="*/ 8897 w 10000"/>
              <a:gd name="connsiteY42" fmla="*/ 419 h 10000"/>
              <a:gd name="connsiteX43" fmla="*/ 9004 w 10000"/>
              <a:gd name="connsiteY43" fmla="*/ 269 h 10000"/>
              <a:gd name="connsiteX44" fmla="*/ 9064 w 10000"/>
              <a:gd name="connsiteY44" fmla="*/ 210 h 10000"/>
              <a:gd name="connsiteX45" fmla="*/ 9129 w 10000"/>
              <a:gd name="connsiteY45" fmla="*/ 150 h 10000"/>
              <a:gd name="connsiteX46" fmla="*/ 9201 w 10000"/>
              <a:gd name="connsiteY46" fmla="*/ 120 h 10000"/>
              <a:gd name="connsiteX47" fmla="*/ 9281 w 10000"/>
              <a:gd name="connsiteY47" fmla="*/ 90 h 10000"/>
              <a:gd name="connsiteX48" fmla="*/ 9371 w 10000"/>
              <a:gd name="connsiteY48" fmla="*/ 60 h 10000"/>
              <a:gd name="connsiteX49" fmla="*/ 9471 w 10000"/>
              <a:gd name="connsiteY49" fmla="*/ 30 h 10000"/>
              <a:gd name="connsiteX50" fmla="*/ 9581 w 10000"/>
              <a:gd name="connsiteY50" fmla="*/ 30 h 10000"/>
              <a:gd name="connsiteX51" fmla="*/ 9705 w 10000"/>
              <a:gd name="connsiteY51" fmla="*/ 0 h 10000"/>
              <a:gd name="connsiteX52" fmla="*/ 9845 w 10000"/>
              <a:gd name="connsiteY52" fmla="*/ 0 h 10000"/>
              <a:gd name="connsiteX53" fmla="*/ 10000 w 10000"/>
              <a:gd name="connsiteY53" fmla="*/ 30 h 10000"/>
              <a:gd name="connsiteX54" fmla="*/ 10000 w 10000"/>
              <a:gd name="connsiteY54" fmla="*/ 150 h 10000"/>
              <a:gd name="connsiteX55" fmla="*/ 9845 w 10000"/>
              <a:gd name="connsiteY55" fmla="*/ 150 h 10000"/>
              <a:gd name="connsiteX56" fmla="*/ 9708 w 10000"/>
              <a:gd name="connsiteY56" fmla="*/ 150 h 10000"/>
              <a:gd name="connsiteX57" fmla="*/ 9583 w 10000"/>
              <a:gd name="connsiteY57" fmla="*/ 150 h 10000"/>
              <a:gd name="connsiteX58" fmla="*/ 9471 w 10000"/>
              <a:gd name="connsiteY58" fmla="*/ 150 h 10000"/>
              <a:gd name="connsiteX59" fmla="*/ 9371 w 10000"/>
              <a:gd name="connsiteY59" fmla="*/ 180 h 10000"/>
              <a:gd name="connsiteX60" fmla="*/ 9281 w 10000"/>
              <a:gd name="connsiteY60" fmla="*/ 210 h 10000"/>
              <a:gd name="connsiteX61" fmla="*/ 9201 w 10000"/>
              <a:gd name="connsiteY61" fmla="*/ 240 h 10000"/>
              <a:gd name="connsiteX62" fmla="*/ 9131 w 10000"/>
              <a:gd name="connsiteY62" fmla="*/ 269 h 10000"/>
              <a:gd name="connsiteX63" fmla="*/ 9066 w 10000"/>
              <a:gd name="connsiteY63" fmla="*/ 329 h 10000"/>
              <a:gd name="connsiteX64" fmla="*/ 9006 w 10000"/>
              <a:gd name="connsiteY64" fmla="*/ 389 h 10000"/>
              <a:gd name="connsiteX65" fmla="*/ 8899 w 10000"/>
              <a:gd name="connsiteY65" fmla="*/ 539 h 10000"/>
              <a:gd name="connsiteX66" fmla="*/ 8797 w 10000"/>
              <a:gd name="connsiteY66" fmla="*/ 719 h 10000"/>
              <a:gd name="connsiteX67" fmla="*/ 8697 w 10000"/>
              <a:gd name="connsiteY67" fmla="*/ 928 h 10000"/>
              <a:gd name="connsiteX68" fmla="*/ 8530 w 10000"/>
              <a:gd name="connsiteY68" fmla="*/ 1287 h 10000"/>
              <a:gd name="connsiteX69" fmla="*/ 8342 w 10000"/>
              <a:gd name="connsiteY69" fmla="*/ 1766 h 10000"/>
              <a:gd name="connsiteX70" fmla="*/ 8143 w 10000"/>
              <a:gd name="connsiteY70" fmla="*/ 2335 h 10000"/>
              <a:gd name="connsiteX71" fmla="*/ 7928 w 10000"/>
              <a:gd name="connsiteY71" fmla="*/ 2994 h 10000"/>
              <a:gd name="connsiteX72" fmla="*/ 7701 w 10000"/>
              <a:gd name="connsiteY72" fmla="*/ 3713 h 10000"/>
              <a:gd name="connsiteX73" fmla="*/ 7464 w 10000"/>
              <a:gd name="connsiteY73" fmla="*/ 4461 h 10000"/>
              <a:gd name="connsiteX74" fmla="*/ 7219 w 10000"/>
              <a:gd name="connsiteY74" fmla="*/ 5240 h 10000"/>
              <a:gd name="connsiteX75" fmla="*/ 6967 w 10000"/>
              <a:gd name="connsiteY75" fmla="*/ 6018 h 10000"/>
              <a:gd name="connsiteX76" fmla="*/ 6710 w 10000"/>
              <a:gd name="connsiteY76" fmla="*/ 6766 h 10000"/>
              <a:gd name="connsiteX77" fmla="*/ 6453 w 10000"/>
              <a:gd name="connsiteY77" fmla="*/ 7485 h 10000"/>
              <a:gd name="connsiteX78" fmla="*/ 6193 w 10000"/>
              <a:gd name="connsiteY78" fmla="*/ 8144 h 10000"/>
              <a:gd name="connsiteX79" fmla="*/ 5934 w 10000"/>
              <a:gd name="connsiteY79" fmla="*/ 8743 h 10000"/>
              <a:gd name="connsiteX80" fmla="*/ 5679 w 10000"/>
              <a:gd name="connsiteY80" fmla="*/ 9222 h 10000"/>
              <a:gd name="connsiteX81" fmla="*/ 5427 w 10000"/>
              <a:gd name="connsiteY81" fmla="*/ 9641 h 10000"/>
              <a:gd name="connsiteX82" fmla="*/ 5185 w 10000"/>
              <a:gd name="connsiteY82" fmla="*/ 9880 h 10000"/>
              <a:gd name="connsiteX83" fmla="*/ 4948 w 10000"/>
              <a:gd name="connsiteY83" fmla="*/ 10000 h 10000"/>
              <a:gd name="connsiteX84" fmla="*/ 4715 w 10000"/>
              <a:gd name="connsiteY84" fmla="*/ 9940 h 10000"/>
              <a:gd name="connsiteX85" fmla="*/ 4473 w 10000"/>
              <a:gd name="connsiteY85" fmla="*/ 9731 h 10000"/>
              <a:gd name="connsiteX86" fmla="*/ 4231 w 10000"/>
              <a:gd name="connsiteY86" fmla="*/ 9401 h 10000"/>
              <a:gd name="connsiteX87" fmla="*/ 3982 w 10000"/>
              <a:gd name="connsiteY87" fmla="*/ 8922 h 10000"/>
              <a:gd name="connsiteX88" fmla="*/ 3734 w 10000"/>
              <a:gd name="connsiteY88" fmla="*/ 8353 h 10000"/>
              <a:gd name="connsiteX89" fmla="*/ 3485 w 10000"/>
              <a:gd name="connsiteY89" fmla="*/ 7725 h 10000"/>
              <a:gd name="connsiteX90" fmla="*/ 3238 w 10000"/>
              <a:gd name="connsiteY90" fmla="*/ 7036 h 10000"/>
              <a:gd name="connsiteX91" fmla="*/ 2993 w 10000"/>
              <a:gd name="connsiteY91" fmla="*/ 6317 h 10000"/>
              <a:gd name="connsiteX92" fmla="*/ 2753 w 10000"/>
              <a:gd name="connsiteY92" fmla="*/ 5569 h 10000"/>
              <a:gd name="connsiteX93" fmla="*/ 2521 w 10000"/>
              <a:gd name="connsiteY93" fmla="*/ 4850 h 10000"/>
              <a:gd name="connsiteX94" fmla="*/ 2297 w 10000"/>
              <a:gd name="connsiteY94" fmla="*/ 4192 h 10000"/>
              <a:gd name="connsiteX95" fmla="*/ 2082 w 10000"/>
              <a:gd name="connsiteY95" fmla="*/ 3563 h 10000"/>
              <a:gd name="connsiteX96" fmla="*/ 1875 w 10000"/>
              <a:gd name="connsiteY96" fmla="*/ 3024 h 10000"/>
              <a:gd name="connsiteX97" fmla="*/ 1685 w 10000"/>
              <a:gd name="connsiteY97" fmla="*/ 2575 h 10000"/>
              <a:gd name="connsiteX98" fmla="*/ 1505 w 10000"/>
              <a:gd name="connsiteY98" fmla="*/ 2275 h 10000"/>
              <a:gd name="connsiteX99" fmla="*/ 1343 w 10000"/>
              <a:gd name="connsiteY99" fmla="*/ 2096 h 10000"/>
              <a:gd name="connsiteX100" fmla="*/ 1196 w 10000"/>
              <a:gd name="connsiteY100" fmla="*/ 2036 h 10000"/>
              <a:gd name="connsiteX101" fmla="*/ 1061 w 10000"/>
              <a:gd name="connsiteY101" fmla="*/ 2066 h 10000"/>
              <a:gd name="connsiteX102" fmla="*/ 939 w 10000"/>
              <a:gd name="connsiteY102" fmla="*/ 2126 h 10000"/>
              <a:gd name="connsiteX103" fmla="*/ 824 w 10000"/>
              <a:gd name="connsiteY103" fmla="*/ 2275 h 10000"/>
              <a:gd name="connsiteX104" fmla="*/ 724 w 10000"/>
              <a:gd name="connsiteY104" fmla="*/ 2485 h 10000"/>
              <a:gd name="connsiteX105" fmla="*/ 12 w 10000"/>
              <a:gd name="connsiteY105" fmla="*/ 7036 h 10000"/>
              <a:gd name="connsiteX106" fmla="*/ 0 w 10000"/>
              <a:gd name="connsiteY106" fmla="*/ 6946 h 10000"/>
              <a:gd name="connsiteX0" fmla="*/ 0 w 10000"/>
              <a:gd name="connsiteY0" fmla="*/ 6946 h 10000"/>
              <a:gd name="connsiteX1" fmla="*/ 622 w 10000"/>
              <a:gd name="connsiteY1" fmla="*/ 2605 h 10000"/>
              <a:gd name="connsiteX2" fmla="*/ 719 w 10000"/>
              <a:gd name="connsiteY2" fmla="*/ 2365 h 10000"/>
              <a:gd name="connsiteX3" fmla="*/ 821 w 10000"/>
              <a:gd name="connsiteY3" fmla="*/ 2156 h 10000"/>
              <a:gd name="connsiteX4" fmla="*/ 936 w 10000"/>
              <a:gd name="connsiteY4" fmla="*/ 2006 h 10000"/>
              <a:gd name="connsiteX5" fmla="*/ 1061 w 10000"/>
              <a:gd name="connsiteY5" fmla="*/ 1916 h 10000"/>
              <a:gd name="connsiteX6" fmla="*/ 1196 w 10000"/>
              <a:gd name="connsiteY6" fmla="*/ 1916 h 10000"/>
              <a:gd name="connsiteX7" fmla="*/ 1345 w 10000"/>
              <a:gd name="connsiteY7" fmla="*/ 1976 h 10000"/>
              <a:gd name="connsiteX8" fmla="*/ 1508 w 10000"/>
              <a:gd name="connsiteY8" fmla="*/ 2156 h 10000"/>
              <a:gd name="connsiteX9" fmla="*/ 1687 w 10000"/>
              <a:gd name="connsiteY9" fmla="*/ 2455 h 10000"/>
              <a:gd name="connsiteX10" fmla="*/ 1880 w 10000"/>
              <a:gd name="connsiteY10" fmla="*/ 2904 h 10000"/>
              <a:gd name="connsiteX11" fmla="*/ 2084 w 10000"/>
              <a:gd name="connsiteY11" fmla="*/ 3443 h 10000"/>
              <a:gd name="connsiteX12" fmla="*/ 2302 w 10000"/>
              <a:gd name="connsiteY12" fmla="*/ 4072 h 10000"/>
              <a:gd name="connsiteX13" fmla="*/ 2526 w 10000"/>
              <a:gd name="connsiteY13" fmla="*/ 4731 h 10000"/>
              <a:gd name="connsiteX14" fmla="*/ 2758 w 10000"/>
              <a:gd name="connsiteY14" fmla="*/ 5449 h 10000"/>
              <a:gd name="connsiteX15" fmla="*/ 2998 w 10000"/>
              <a:gd name="connsiteY15" fmla="*/ 6198 h 10000"/>
              <a:gd name="connsiteX16" fmla="*/ 3243 w 10000"/>
              <a:gd name="connsiteY16" fmla="*/ 6916 h 10000"/>
              <a:gd name="connsiteX17" fmla="*/ 3490 w 10000"/>
              <a:gd name="connsiteY17" fmla="*/ 7605 h 10000"/>
              <a:gd name="connsiteX18" fmla="*/ 3737 w 10000"/>
              <a:gd name="connsiteY18" fmla="*/ 8234 h 10000"/>
              <a:gd name="connsiteX19" fmla="*/ 3987 w 10000"/>
              <a:gd name="connsiteY19" fmla="*/ 8802 h 10000"/>
              <a:gd name="connsiteX20" fmla="*/ 4234 w 10000"/>
              <a:gd name="connsiteY20" fmla="*/ 9281 h 10000"/>
              <a:gd name="connsiteX21" fmla="*/ 4476 w 10000"/>
              <a:gd name="connsiteY21" fmla="*/ 9611 h 10000"/>
              <a:gd name="connsiteX22" fmla="*/ 4715 w 10000"/>
              <a:gd name="connsiteY22" fmla="*/ 9820 h 10000"/>
              <a:gd name="connsiteX23" fmla="*/ 4950 w 10000"/>
              <a:gd name="connsiteY23" fmla="*/ 9880 h 10000"/>
              <a:gd name="connsiteX24" fmla="*/ 5182 w 10000"/>
              <a:gd name="connsiteY24" fmla="*/ 9760 h 10000"/>
              <a:gd name="connsiteX25" fmla="*/ 5427 w 10000"/>
              <a:gd name="connsiteY25" fmla="*/ 9521 h 10000"/>
              <a:gd name="connsiteX26" fmla="*/ 5676 w 10000"/>
              <a:gd name="connsiteY26" fmla="*/ 9102 h 10000"/>
              <a:gd name="connsiteX27" fmla="*/ 5931 w 10000"/>
              <a:gd name="connsiteY27" fmla="*/ 8623 h 10000"/>
              <a:gd name="connsiteX28" fmla="*/ 6188 w 10000"/>
              <a:gd name="connsiteY28" fmla="*/ 8024 h 10000"/>
              <a:gd name="connsiteX29" fmla="*/ 6448 w 10000"/>
              <a:gd name="connsiteY29" fmla="*/ 7365 h 10000"/>
              <a:gd name="connsiteX30" fmla="*/ 6705 w 10000"/>
              <a:gd name="connsiteY30" fmla="*/ 6647 h 10000"/>
              <a:gd name="connsiteX31" fmla="*/ 6962 w 10000"/>
              <a:gd name="connsiteY31" fmla="*/ 5898 h 10000"/>
              <a:gd name="connsiteX32" fmla="*/ 7214 w 10000"/>
              <a:gd name="connsiteY32" fmla="*/ 5120 h 10000"/>
              <a:gd name="connsiteX33" fmla="*/ 7459 w 10000"/>
              <a:gd name="connsiteY33" fmla="*/ 4341 h 10000"/>
              <a:gd name="connsiteX34" fmla="*/ 7696 w 10000"/>
              <a:gd name="connsiteY34" fmla="*/ 3593 h 10000"/>
              <a:gd name="connsiteX35" fmla="*/ 7923 w 10000"/>
              <a:gd name="connsiteY35" fmla="*/ 2874 h 10000"/>
              <a:gd name="connsiteX36" fmla="*/ 8138 w 10000"/>
              <a:gd name="connsiteY36" fmla="*/ 2216 h 10000"/>
              <a:gd name="connsiteX37" fmla="*/ 8340 w 10000"/>
              <a:gd name="connsiteY37" fmla="*/ 1647 h 10000"/>
              <a:gd name="connsiteX38" fmla="*/ 8525 w 10000"/>
              <a:gd name="connsiteY38" fmla="*/ 1168 h 10000"/>
              <a:gd name="connsiteX39" fmla="*/ 8692 w 10000"/>
              <a:gd name="connsiteY39" fmla="*/ 808 h 10000"/>
              <a:gd name="connsiteX40" fmla="*/ 8794 w 10000"/>
              <a:gd name="connsiteY40" fmla="*/ 599 h 10000"/>
              <a:gd name="connsiteX41" fmla="*/ 8897 w 10000"/>
              <a:gd name="connsiteY41" fmla="*/ 419 h 10000"/>
              <a:gd name="connsiteX42" fmla="*/ 9004 w 10000"/>
              <a:gd name="connsiteY42" fmla="*/ 269 h 10000"/>
              <a:gd name="connsiteX43" fmla="*/ 9064 w 10000"/>
              <a:gd name="connsiteY43" fmla="*/ 210 h 10000"/>
              <a:gd name="connsiteX44" fmla="*/ 9129 w 10000"/>
              <a:gd name="connsiteY44" fmla="*/ 150 h 10000"/>
              <a:gd name="connsiteX45" fmla="*/ 9201 w 10000"/>
              <a:gd name="connsiteY45" fmla="*/ 120 h 10000"/>
              <a:gd name="connsiteX46" fmla="*/ 9281 w 10000"/>
              <a:gd name="connsiteY46" fmla="*/ 90 h 10000"/>
              <a:gd name="connsiteX47" fmla="*/ 9371 w 10000"/>
              <a:gd name="connsiteY47" fmla="*/ 60 h 10000"/>
              <a:gd name="connsiteX48" fmla="*/ 9471 w 10000"/>
              <a:gd name="connsiteY48" fmla="*/ 30 h 10000"/>
              <a:gd name="connsiteX49" fmla="*/ 9581 w 10000"/>
              <a:gd name="connsiteY49" fmla="*/ 30 h 10000"/>
              <a:gd name="connsiteX50" fmla="*/ 9705 w 10000"/>
              <a:gd name="connsiteY50" fmla="*/ 0 h 10000"/>
              <a:gd name="connsiteX51" fmla="*/ 9845 w 10000"/>
              <a:gd name="connsiteY51" fmla="*/ 0 h 10000"/>
              <a:gd name="connsiteX52" fmla="*/ 10000 w 10000"/>
              <a:gd name="connsiteY52" fmla="*/ 30 h 10000"/>
              <a:gd name="connsiteX53" fmla="*/ 10000 w 10000"/>
              <a:gd name="connsiteY53" fmla="*/ 150 h 10000"/>
              <a:gd name="connsiteX54" fmla="*/ 9845 w 10000"/>
              <a:gd name="connsiteY54" fmla="*/ 150 h 10000"/>
              <a:gd name="connsiteX55" fmla="*/ 9708 w 10000"/>
              <a:gd name="connsiteY55" fmla="*/ 150 h 10000"/>
              <a:gd name="connsiteX56" fmla="*/ 9583 w 10000"/>
              <a:gd name="connsiteY56" fmla="*/ 150 h 10000"/>
              <a:gd name="connsiteX57" fmla="*/ 9471 w 10000"/>
              <a:gd name="connsiteY57" fmla="*/ 150 h 10000"/>
              <a:gd name="connsiteX58" fmla="*/ 9371 w 10000"/>
              <a:gd name="connsiteY58" fmla="*/ 180 h 10000"/>
              <a:gd name="connsiteX59" fmla="*/ 9281 w 10000"/>
              <a:gd name="connsiteY59" fmla="*/ 210 h 10000"/>
              <a:gd name="connsiteX60" fmla="*/ 9201 w 10000"/>
              <a:gd name="connsiteY60" fmla="*/ 240 h 10000"/>
              <a:gd name="connsiteX61" fmla="*/ 9131 w 10000"/>
              <a:gd name="connsiteY61" fmla="*/ 269 h 10000"/>
              <a:gd name="connsiteX62" fmla="*/ 9066 w 10000"/>
              <a:gd name="connsiteY62" fmla="*/ 329 h 10000"/>
              <a:gd name="connsiteX63" fmla="*/ 9006 w 10000"/>
              <a:gd name="connsiteY63" fmla="*/ 389 h 10000"/>
              <a:gd name="connsiteX64" fmla="*/ 8899 w 10000"/>
              <a:gd name="connsiteY64" fmla="*/ 539 h 10000"/>
              <a:gd name="connsiteX65" fmla="*/ 8797 w 10000"/>
              <a:gd name="connsiteY65" fmla="*/ 719 h 10000"/>
              <a:gd name="connsiteX66" fmla="*/ 8697 w 10000"/>
              <a:gd name="connsiteY66" fmla="*/ 928 h 10000"/>
              <a:gd name="connsiteX67" fmla="*/ 8530 w 10000"/>
              <a:gd name="connsiteY67" fmla="*/ 1287 h 10000"/>
              <a:gd name="connsiteX68" fmla="*/ 8342 w 10000"/>
              <a:gd name="connsiteY68" fmla="*/ 1766 h 10000"/>
              <a:gd name="connsiteX69" fmla="*/ 8143 w 10000"/>
              <a:gd name="connsiteY69" fmla="*/ 2335 h 10000"/>
              <a:gd name="connsiteX70" fmla="*/ 7928 w 10000"/>
              <a:gd name="connsiteY70" fmla="*/ 2994 h 10000"/>
              <a:gd name="connsiteX71" fmla="*/ 7701 w 10000"/>
              <a:gd name="connsiteY71" fmla="*/ 3713 h 10000"/>
              <a:gd name="connsiteX72" fmla="*/ 7464 w 10000"/>
              <a:gd name="connsiteY72" fmla="*/ 4461 h 10000"/>
              <a:gd name="connsiteX73" fmla="*/ 7219 w 10000"/>
              <a:gd name="connsiteY73" fmla="*/ 5240 h 10000"/>
              <a:gd name="connsiteX74" fmla="*/ 6967 w 10000"/>
              <a:gd name="connsiteY74" fmla="*/ 6018 h 10000"/>
              <a:gd name="connsiteX75" fmla="*/ 6710 w 10000"/>
              <a:gd name="connsiteY75" fmla="*/ 6766 h 10000"/>
              <a:gd name="connsiteX76" fmla="*/ 6453 w 10000"/>
              <a:gd name="connsiteY76" fmla="*/ 7485 h 10000"/>
              <a:gd name="connsiteX77" fmla="*/ 6193 w 10000"/>
              <a:gd name="connsiteY77" fmla="*/ 8144 h 10000"/>
              <a:gd name="connsiteX78" fmla="*/ 5934 w 10000"/>
              <a:gd name="connsiteY78" fmla="*/ 8743 h 10000"/>
              <a:gd name="connsiteX79" fmla="*/ 5679 w 10000"/>
              <a:gd name="connsiteY79" fmla="*/ 9222 h 10000"/>
              <a:gd name="connsiteX80" fmla="*/ 5427 w 10000"/>
              <a:gd name="connsiteY80" fmla="*/ 9641 h 10000"/>
              <a:gd name="connsiteX81" fmla="*/ 5185 w 10000"/>
              <a:gd name="connsiteY81" fmla="*/ 9880 h 10000"/>
              <a:gd name="connsiteX82" fmla="*/ 4948 w 10000"/>
              <a:gd name="connsiteY82" fmla="*/ 10000 h 10000"/>
              <a:gd name="connsiteX83" fmla="*/ 4715 w 10000"/>
              <a:gd name="connsiteY83" fmla="*/ 9940 h 10000"/>
              <a:gd name="connsiteX84" fmla="*/ 4473 w 10000"/>
              <a:gd name="connsiteY84" fmla="*/ 9731 h 10000"/>
              <a:gd name="connsiteX85" fmla="*/ 4231 w 10000"/>
              <a:gd name="connsiteY85" fmla="*/ 9401 h 10000"/>
              <a:gd name="connsiteX86" fmla="*/ 3982 w 10000"/>
              <a:gd name="connsiteY86" fmla="*/ 8922 h 10000"/>
              <a:gd name="connsiteX87" fmla="*/ 3734 w 10000"/>
              <a:gd name="connsiteY87" fmla="*/ 8353 h 10000"/>
              <a:gd name="connsiteX88" fmla="*/ 3485 w 10000"/>
              <a:gd name="connsiteY88" fmla="*/ 7725 h 10000"/>
              <a:gd name="connsiteX89" fmla="*/ 3238 w 10000"/>
              <a:gd name="connsiteY89" fmla="*/ 7036 h 10000"/>
              <a:gd name="connsiteX90" fmla="*/ 2993 w 10000"/>
              <a:gd name="connsiteY90" fmla="*/ 6317 h 10000"/>
              <a:gd name="connsiteX91" fmla="*/ 2753 w 10000"/>
              <a:gd name="connsiteY91" fmla="*/ 5569 h 10000"/>
              <a:gd name="connsiteX92" fmla="*/ 2521 w 10000"/>
              <a:gd name="connsiteY92" fmla="*/ 4850 h 10000"/>
              <a:gd name="connsiteX93" fmla="*/ 2297 w 10000"/>
              <a:gd name="connsiteY93" fmla="*/ 4192 h 10000"/>
              <a:gd name="connsiteX94" fmla="*/ 2082 w 10000"/>
              <a:gd name="connsiteY94" fmla="*/ 3563 h 10000"/>
              <a:gd name="connsiteX95" fmla="*/ 1875 w 10000"/>
              <a:gd name="connsiteY95" fmla="*/ 3024 h 10000"/>
              <a:gd name="connsiteX96" fmla="*/ 1685 w 10000"/>
              <a:gd name="connsiteY96" fmla="*/ 2575 h 10000"/>
              <a:gd name="connsiteX97" fmla="*/ 1505 w 10000"/>
              <a:gd name="connsiteY97" fmla="*/ 2275 h 10000"/>
              <a:gd name="connsiteX98" fmla="*/ 1343 w 10000"/>
              <a:gd name="connsiteY98" fmla="*/ 2096 h 10000"/>
              <a:gd name="connsiteX99" fmla="*/ 1196 w 10000"/>
              <a:gd name="connsiteY99" fmla="*/ 2036 h 10000"/>
              <a:gd name="connsiteX100" fmla="*/ 1061 w 10000"/>
              <a:gd name="connsiteY100" fmla="*/ 2066 h 10000"/>
              <a:gd name="connsiteX101" fmla="*/ 939 w 10000"/>
              <a:gd name="connsiteY101" fmla="*/ 2126 h 10000"/>
              <a:gd name="connsiteX102" fmla="*/ 824 w 10000"/>
              <a:gd name="connsiteY102" fmla="*/ 2275 h 10000"/>
              <a:gd name="connsiteX103" fmla="*/ 724 w 10000"/>
              <a:gd name="connsiteY103" fmla="*/ 2485 h 10000"/>
              <a:gd name="connsiteX104" fmla="*/ 12 w 10000"/>
              <a:gd name="connsiteY104" fmla="*/ 7036 h 10000"/>
              <a:gd name="connsiteX105" fmla="*/ 0 w 10000"/>
              <a:gd name="connsiteY105" fmla="*/ 6946 h 10000"/>
              <a:gd name="connsiteX0" fmla="*/ 0 w 10000"/>
              <a:gd name="connsiteY0" fmla="*/ 6946 h 10000"/>
              <a:gd name="connsiteX1" fmla="*/ 719 w 10000"/>
              <a:gd name="connsiteY1" fmla="*/ 2365 h 10000"/>
              <a:gd name="connsiteX2" fmla="*/ 821 w 10000"/>
              <a:gd name="connsiteY2" fmla="*/ 2156 h 10000"/>
              <a:gd name="connsiteX3" fmla="*/ 936 w 10000"/>
              <a:gd name="connsiteY3" fmla="*/ 2006 h 10000"/>
              <a:gd name="connsiteX4" fmla="*/ 1061 w 10000"/>
              <a:gd name="connsiteY4" fmla="*/ 1916 h 10000"/>
              <a:gd name="connsiteX5" fmla="*/ 1196 w 10000"/>
              <a:gd name="connsiteY5" fmla="*/ 1916 h 10000"/>
              <a:gd name="connsiteX6" fmla="*/ 1345 w 10000"/>
              <a:gd name="connsiteY6" fmla="*/ 1976 h 10000"/>
              <a:gd name="connsiteX7" fmla="*/ 1508 w 10000"/>
              <a:gd name="connsiteY7" fmla="*/ 2156 h 10000"/>
              <a:gd name="connsiteX8" fmla="*/ 1687 w 10000"/>
              <a:gd name="connsiteY8" fmla="*/ 2455 h 10000"/>
              <a:gd name="connsiteX9" fmla="*/ 1880 w 10000"/>
              <a:gd name="connsiteY9" fmla="*/ 2904 h 10000"/>
              <a:gd name="connsiteX10" fmla="*/ 2084 w 10000"/>
              <a:gd name="connsiteY10" fmla="*/ 3443 h 10000"/>
              <a:gd name="connsiteX11" fmla="*/ 2302 w 10000"/>
              <a:gd name="connsiteY11" fmla="*/ 4072 h 10000"/>
              <a:gd name="connsiteX12" fmla="*/ 2526 w 10000"/>
              <a:gd name="connsiteY12" fmla="*/ 4731 h 10000"/>
              <a:gd name="connsiteX13" fmla="*/ 2758 w 10000"/>
              <a:gd name="connsiteY13" fmla="*/ 5449 h 10000"/>
              <a:gd name="connsiteX14" fmla="*/ 2998 w 10000"/>
              <a:gd name="connsiteY14" fmla="*/ 6198 h 10000"/>
              <a:gd name="connsiteX15" fmla="*/ 3243 w 10000"/>
              <a:gd name="connsiteY15" fmla="*/ 6916 h 10000"/>
              <a:gd name="connsiteX16" fmla="*/ 3490 w 10000"/>
              <a:gd name="connsiteY16" fmla="*/ 7605 h 10000"/>
              <a:gd name="connsiteX17" fmla="*/ 3737 w 10000"/>
              <a:gd name="connsiteY17" fmla="*/ 8234 h 10000"/>
              <a:gd name="connsiteX18" fmla="*/ 3987 w 10000"/>
              <a:gd name="connsiteY18" fmla="*/ 8802 h 10000"/>
              <a:gd name="connsiteX19" fmla="*/ 4234 w 10000"/>
              <a:gd name="connsiteY19" fmla="*/ 9281 h 10000"/>
              <a:gd name="connsiteX20" fmla="*/ 4476 w 10000"/>
              <a:gd name="connsiteY20" fmla="*/ 9611 h 10000"/>
              <a:gd name="connsiteX21" fmla="*/ 4715 w 10000"/>
              <a:gd name="connsiteY21" fmla="*/ 9820 h 10000"/>
              <a:gd name="connsiteX22" fmla="*/ 4950 w 10000"/>
              <a:gd name="connsiteY22" fmla="*/ 9880 h 10000"/>
              <a:gd name="connsiteX23" fmla="*/ 5182 w 10000"/>
              <a:gd name="connsiteY23" fmla="*/ 9760 h 10000"/>
              <a:gd name="connsiteX24" fmla="*/ 5427 w 10000"/>
              <a:gd name="connsiteY24" fmla="*/ 9521 h 10000"/>
              <a:gd name="connsiteX25" fmla="*/ 5676 w 10000"/>
              <a:gd name="connsiteY25" fmla="*/ 9102 h 10000"/>
              <a:gd name="connsiteX26" fmla="*/ 5931 w 10000"/>
              <a:gd name="connsiteY26" fmla="*/ 8623 h 10000"/>
              <a:gd name="connsiteX27" fmla="*/ 6188 w 10000"/>
              <a:gd name="connsiteY27" fmla="*/ 8024 h 10000"/>
              <a:gd name="connsiteX28" fmla="*/ 6448 w 10000"/>
              <a:gd name="connsiteY28" fmla="*/ 7365 h 10000"/>
              <a:gd name="connsiteX29" fmla="*/ 6705 w 10000"/>
              <a:gd name="connsiteY29" fmla="*/ 6647 h 10000"/>
              <a:gd name="connsiteX30" fmla="*/ 6962 w 10000"/>
              <a:gd name="connsiteY30" fmla="*/ 5898 h 10000"/>
              <a:gd name="connsiteX31" fmla="*/ 7214 w 10000"/>
              <a:gd name="connsiteY31" fmla="*/ 5120 h 10000"/>
              <a:gd name="connsiteX32" fmla="*/ 7459 w 10000"/>
              <a:gd name="connsiteY32" fmla="*/ 4341 h 10000"/>
              <a:gd name="connsiteX33" fmla="*/ 7696 w 10000"/>
              <a:gd name="connsiteY33" fmla="*/ 3593 h 10000"/>
              <a:gd name="connsiteX34" fmla="*/ 7923 w 10000"/>
              <a:gd name="connsiteY34" fmla="*/ 2874 h 10000"/>
              <a:gd name="connsiteX35" fmla="*/ 8138 w 10000"/>
              <a:gd name="connsiteY35" fmla="*/ 2216 h 10000"/>
              <a:gd name="connsiteX36" fmla="*/ 8340 w 10000"/>
              <a:gd name="connsiteY36" fmla="*/ 1647 h 10000"/>
              <a:gd name="connsiteX37" fmla="*/ 8525 w 10000"/>
              <a:gd name="connsiteY37" fmla="*/ 1168 h 10000"/>
              <a:gd name="connsiteX38" fmla="*/ 8692 w 10000"/>
              <a:gd name="connsiteY38" fmla="*/ 808 h 10000"/>
              <a:gd name="connsiteX39" fmla="*/ 8794 w 10000"/>
              <a:gd name="connsiteY39" fmla="*/ 599 h 10000"/>
              <a:gd name="connsiteX40" fmla="*/ 8897 w 10000"/>
              <a:gd name="connsiteY40" fmla="*/ 419 h 10000"/>
              <a:gd name="connsiteX41" fmla="*/ 9004 w 10000"/>
              <a:gd name="connsiteY41" fmla="*/ 269 h 10000"/>
              <a:gd name="connsiteX42" fmla="*/ 9064 w 10000"/>
              <a:gd name="connsiteY42" fmla="*/ 210 h 10000"/>
              <a:gd name="connsiteX43" fmla="*/ 9129 w 10000"/>
              <a:gd name="connsiteY43" fmla="*/ 150 h 10000"/>
              <a:gd name="connsiteX44" fmla="*/ 9201 w 10000"/>
              <a:gd name="connsiteY44" fmla="*/ 120 h 10000"/>
              <a:gd name="connsiteX45" fmla="*/ 9281 w 10000"/>
              <a:gd name="connsiteY45" fmla="*/ 90 h 10000"/>
              <a:gd name="connsiteX46" fmla="*/ 9371 w 10000"/>
              <a:gd name="connsiteY46" fmla="*/ 60 h 10000"/>
              <a:gd name="connsiteX47" fmla="*/ 9471 w 10000"/>
              <a:gd name="connsiteY47" fmla="*/ 30 h 10000"/>
              <a:gd name="connsiteX48" fmla="*/ 9581 w 10000"/>
              <a:gd name="connsiteY48" fmla="*/ 30 h 10000"/>
              <a:gd name="connsiteX49" fmla="*/ 9705 w 10000"/>
              <a:gd name="connsiteY49" fmla="*/ 0 h 10000"/>
              <a:gd name="connsiteX50" fmla="*/ 9845 w 10000"/>
              <a:gd name="connsiteY50" fmla="*/ 0 h 10000"/>
              <a:gd name="connsiteX51" fmla="*/ 10000 w 10000"/>
              <a:gd name="connsiteY51" fmla="*/ 30 h 10000"/>
              <a:gd name="connsiteX52" fmla="*/ 10000 w 10000"/>
              <a:gd name="connsiteY52" fmla="*/ 150 h 10000"/>
              <a:gd name="connsiteX53" fmla="*/ 9845 w 10000"/>
              <a:gd name="connsiteY53" fmla="*/ 150 h 10000"/>
              <a:gd name="connsiteX54" fmla="*/ 9708 w 10000"/>
              <a:gd name="connsiteY54" fmla="*/ 150 h 10000"/>
              <a:gd name="connsiteX55" fmla="*/ 9583 w 10000"/>
              <a:gd name="connsiteY55" fmla="*/ 150 h 10000"/>
              <a:gd name="connsiteX56" fmla="*/ 9471 w 10000"/>
              <a:gd name="connsiteY56" fmla="*/ 150 h 10000"/>
              <a:gd name="connsiteX57" fmla="*/ 9371 w 10000"/>
              <a:gd name="connsiteY57" fmla="*/ 180 h 10000"/>
              <a:gd name="connsiteX58" fmla="*/ 9281 w 10000"/>
              <a:gd name="connsiteY58" fmla="*/ 210 h 10000"/>
              <a:gd name="connsiteX59" fmla="*/ 9201 w 10000"/>
              <a:gd name="connsiteY59" fmla="*/ 240 h 10000"/>
              <a:gd name="connsiteX60" fmla="*/ 9131 w 10000"/>
              <a:gd name="connsiteY60" fmla="*/ 269 h 10000"/>
              <a:gd name="connsiteX61" fmla="*/ 9066 w 10000"/>
              <a:gd name="connsiteY61" fmla="*/ 329 h 10000"/>
              <a:gd name="connsiteX62" fmla="*/ 9006 w 10000"/>
              <a:gd name="connsiteY62" fmla="*/ 389 h 10000"/>
              <a:gd name="connsiteX63" fmla="*/ 8899 w 10000"/>
              <a:gd name="connsiteY63" fmla="*/ 539 h 10000"/>
              <a:gd name="connsiteX64" fmla="*/ 8797 w 10000"/>
              <a:gd name="connsiteY64" fmla="*/ 719 h 10000"/>
              <a:gd name="connsiteX65" fmla="*/ 8697 w 10000"/>
              <a:gd name="connsiteY65" fmla="*/ 928 h 10000"/>
              <a:gd name="connsiteX66" fmla="*/ 8530 w 10000"/>
              <a:gd name="connsiteY66" fmla="*/ 1287 h 10000"/>
              <a:gd name="connsiteX67" fmla="*/ 8342 w 10000"/>
              <a:gd name="connsiteY67" fmla="*/ 1766 h 10000"/>
              <a:gd name="connsiteX68" fmla="*/ 8143 w 10000"/>
              <a:gd name="connsiteY68" fmla="*/ 2335 h 10000"/>
              <a:gd name="connsiteX69" fmla="*/ 7928 w 10000"/>
              <a:gd name="connsiteY69" fmla="*/ 2994 h 10000"/>
              <a:gd name="connsiteX70" fmla="*/ 7701 w 10000"/>
              <a:gd name="connsiteY70" fmla="*/ 3713 h 10000"/>
              <a:gd name="connsiteX71" fmla="*/ 7464 w 10000"/>
              <a:gd name="connsiteY71" fmla="*/ 4461 h 10000"/>
              <a:gd name="connsiteX72" fmla="*/ 7219 w 10000"/>
              <a:gd name="connsiteY72" fmla="*/ 5240 h 10000"/>
              <a:gd name="connsiteX73" fmla="*/ 6967 w 10000"/>
              <a:gd name="connsiteY73" fmla="*/ 6018 h 10000"/>
              <a:gd name="connsiteX74" fmla="*/ 6710 w 10000"/>
              <a:gd name="connsiteY74" fmla="*/ 6766 h 10000"/>
              <a:gd name="connsiteX75" fmla="*/ 6453 w 10000"/>
              <a:gd name="connsiteY75" fmla="*/ 7485 h 10000"/>
              <a:gd name="connsiteX76" fmla="*/ 6193 w 10000"/>
              <a:gd name="connsiteY76" fmla="*/ 8144 h 10000"/>
              <a:gd name="connsiteX77" fmla="*/ 5934 w 10000"/>
              <a:gd name="connsiteY77" fmla="*/ 8743 h 10000"/>
              <a:gd name="connsiteX78" fmla="*/ 5679 w 10000"/>
              <a:gd name="connsiteY78" fmla="*/ 9222 h 10000"/>
              <a:gd name="connsiteX79" fmla="*/ 5427 w 10000"/>
              <a:gd name="connsiteY79" fmla="*/ 9641 h 10000"/>
              <a:gd name="connsiteX80" fmla="*/ 5185 w 10000"/>
              <a:gd name="connsiteY80" fmla="*/ 9880 h 10000"/>
              <a:gd name="connsiteX81" fmla="*/ 4948 w 10000"/>
              <a:gd name="connsiteY81" fmla="*/ 10000 h 10000"/>
              <a:gd name="connsiteX82" fmla="*/ 4715 w 10000"/>
              <a:gd name="connsiteY82" fmla="*/ 9940 h 10000"/>
              <a:gd name="connsiteX83" fmla="*/ 4473 w 10000"/>
              <a:gd name="connsiteY83" fmla="*/ 9731 h 10000"/>
              <a:gd name="connsiteX84" fmla="*/ 4231 w 10000"/>
              <a:gd name="connsiteY84" fmla="*/ 9401 h 10000"/>
              <a:gd name="connsiteX85" fmla="*/ 3982 w 10000"/>
              <a:gd name="connsiteY85" fmla="*/ 8922 h 10000"/>
              <a:gd name="connsiteX86" fmla="*/ 3734 w 10000"/>
              <a:gd name="connsiteY86" fmla="*/ 8353 h 10000"/>
              <a:gd name="connsiteX87" fmla="*/ 3485 w 10000"/>
              <a:gd name="connsiteY87" fmla="*/ 7725 h 10000"/>
              <a:gd name="connsiteX88" fmla="*/ 3238 w 10000"/>
              <a:gd name="connsiteY88" fmla="*/ 7036 h 10000"/>
              <a:gd name="connsiteX89" fmla="*/ 2993 w 10000"/>
              <a:gd name="connsiteY89" fmla="*/ 6317 h 10000"/>
              <a:gd name="connsiteX90" fmla="*/ 2753 w 10000"/>
              <a:gd name="connsiteY90" fmla="*/ 5569 h 10000"/>
              <a:gd name="connsiteX91" fmla="*/ 2521 w 10000"/>
              <a:gd name="connsiteY91" fmla="*/ 4850 h 10000"/>
              <a:gd name="connsiteX92" fmla="*/ 2297 w 10000"/>
              <a:gd name="connsiteY92" fmla="*/ 4192 h 10000"/>
              <a:gd name="connsiteX93" fmla="*/ 2082 w 10000"/>
              <a:gd name="connsiteY93" fmla="*/ 3563 h 10000"/>
              <a:gd name="connsiteX94" fmla="*/ 1875 w 10000"/>
              <a:gd name="connsiteY94" fmla="*/ 3024 h 10000"/>
              <a:gd name="connsiteX95" fmla="*/ 1685 w 10000"/>
              <a:gd name="connsiteY95" fmla="*/ 2575 h 10000"/>
              <a:gd name="connsiteX96" fmla="*/ 1505 w 10000"/>
              <a:gd name="connsiteY96" fmla="*/ 2275 h 10000"/>
              <a:gd name="connsiteX97" fmla="*/ 1343 w 10000"/>
              <a:gd name="connsiteY97" fmla="*/ 2096 h 10000"/>
              <a:gd name="connsiteX98" fmla="*/ 1196 w 10000"/>
              <a:gd name="connsiteY98" fmla="*/ 2036 h 10000"/>
              <a:gd name="connsiteX99" fmla="*/ 1061 w 10000"/>
              <a:gd name="connsiteY99" fmla="*/ 2066 h 10000"/>
              <a:gd name="connsiteX100" fmla="*/ 939 w 10000"/>
              <a:gd name="connsiteY100" fmla="*/ 2126 h 10000"/>
              <a:gd name="connsiteX101" fmla="*/ 824 w 10000"/>
              <a:gd name="connsiteY101" fmla="*/ 2275 h 10000"/>
              <a:gd name="connsiteX102" fmla="*/ 724 w 10000"/>
              <a:gd name="connsiteY102" fmla="*/ 2485 h 10000"/>
              <a:gd name="connsiteX103" fmla="*/ 12 w 10000"/>
              <a:gd name="connsiteY103" fmla="*/ 7036 h 10000"/>
              <a:gd name="connsiteX104" fmla="*/ 0 w 10000"/>
              <a:gd name="connsiteY104" fmla="*/ 6946 h 10000"/>
              <a:gd name="connsiteX0" fmla="*/ 0 w 10293"/>
              <a:gd name="connsiteY0" fmla="*/ 3888 h 10000"/>
              <a:gd name="connsiteX1" fmla="*/ 1012 w 10293"/>
              <a:gd name="connsiteY1" fmla="*/ 2365 h 10000"/>
              <a:gd name="connsiteX2" fmla="*/ 1114 w 10293"/>
              <a:gd name="connsiteY2" fmla="*/ 2156 h 10000"/>
              <a:gd name="connsiteX3" fmla="*/ 1229 w 10293"/>
              <a:gd name="connsiteY3" fmla="*/ 2006 h 10000"/>
              <a:gd name="connsiteX4" fmla="*/ 1354 w 10293"/>
              <a:gd name="connsiteY4" fmla="*/ 1916 h 10000"/>
              <a:gd name="connsiteX5" fmla="*/ 1489 w 10293"/>
              <a:gd name="connsiteY5" fmla="*/ 1916 h 10000"/>
              <a:gd name="connsiteX6" fmla="*/ 1638 w 10293"/>
              <a:gd name="connsiteY6" fmla="*/ 1976 h 10000"/>
              <a:gd name="connsiteX7" fmla="*/ 1801 w 10293"/>
              <a:gd name="connsiteY7" fmla="*/ 2156 h 10000"/>
              <a:gd name="connsiteX8" fmla="*/ 1980 w 10293"/>
              <a:gd name="connsiteY8" fmla="*/ 2455 h 10000"/>
              <a:gd name="connsiteX9" fmla="*/ 2173 w 10293"/>
              <a:gd name="connsiteY9" fmla="*/ 2904 h 10000"/>
              <a:gd name="connsiteX10" fmla="*/ 2377 w 10293"/>
              <a:gd name="connsiteY10" fmla="*/ 3443 h 10000"/>
              <a:gd name="connsiteX11" fmla="*/ 2595 w 10293"/>
              <a:gd name="connsiteY11" fmla="*/ 4072 h 10000"/>
              <a:gd name="connsiteX12" fmla="*/ 2819 w 10293"/>
              <a:gd name="connsiteY12" fmla="*/ 4731 h 10000"/>
              <a:gd name="connsiteX13" fmla="*/ 3051 w 10293"/>
              <a:gd name="connsiteY13" fmla="*/ 5449 h 10000"/>
              <a:gd name="connsiteX14" fmla="*/ 3291 w 10293"/>
              <a:gd name="connsiteY14" fmla="*/ 6198 h 10000"/>
              <a:gd name="connsiteX15" fmla="*/ 3536 w 10293"/>
              <a:gd name="connsiteY15" fmla="*/ 6916 h 10000"/>
              <a:gd name="connsiteX16" fmla="*/ 3783 w 10293"/>
              <a:gd name="connsiteY16" fmla="*/ 7605 h 10000"/>
              <a:gd name="connsiteX17" fmla="*/ 4030 w 10293"/>
              <a:gd name="connsiteY17" fmla="*/ 8234 h 10000"/>
              <a:gd name="connsiteX18" fmla="*/ 4280 w 10293"/>
              <a:gd name="connsiteY18" fmla="*/ 8802 h 10000"/>
              <a:gd name="connsiteX19" fmla="*/ 4527 w 10293"/>
              <a:gd name="connsiteY19" fmla="*/ 9281 h 10000"/>
              <a:gd name="connsiteX20" fmla="*/ 4769 w 10293"/>
              <a:gd name="connsiteY20" fmla="*/ 9611 h 10000"/>
              <a:gd name="connsiteX21" fmla="*/ 5008 w 10293"/>
              <a:gd name="connsiteY21" fmla="*/ 9820 h 10000"/>
              <a:gd name="connsiteX22" fmla="*/ 5243 w 10293"/>
              <a:gd name="connsiteY22" fmla="*/ 9880 h 10000"/>
              <a:gd name="connsiteX23" fmla="*/ 5475 w 10293"/>
              <a:gd name="connsiteY23" fmla="*/ 9760 h 10000"/>
              <a:gd name="connsiteX24" fmla="*/ 5720 w 10293"/>
              <a:gd name="connsiteY24" fmla="*/ 9521 h 10000"/>
              <a:gd name="connsiteX25" fmla="*/ 5969 w 10293"/>
              <a:gd name="connsiteY25" fmla="*/ 9102 h 10000"/>
              <a:gd name="connsiteX26" fmla="*/ 6224 w 10293"/>
              <a:gd name="connsiteY26" fmla="*/ 8623 h 10000"/>
              <a:gd name="connsiteX27" fmla="*/ 6481 w 10293"/>
              <a:gd name="connsiteY27" fmla="*/ 8024 h 10000"/>
              <a:gd name="connsiteX28" fmla="*/ 6741 w 10293"/>
              <a:gd name="connsiteY28" fmla="*/ 7365 h 10000"/>
              <a:gd name="connsiteX29" fmla="*/ 6998 w 10293"/>
              <a:gd name="connsiteY29" fmla="*/ 6647 h 10000"/>
              <a:gd name="connsiteX30" fmla="*/ 7255 w 10293"/>
              <a:gd name="connsiteY30" fmla="*/ 5898 h 10000"/>
              <a:gd name="connsiteX31" fmla="*/ 7507 w 10293"/>
              <a:gd name="connsiteY31" fmla="*/ 5120 h 10000"/>
              <a:gd name="connsiteX32" fmla="*/ 7752 w 10293"/>
              <a:gd name="connsiteY32" fmla="*/ 4341 h 10000"/>
              <a:gd name="connsiteX33" fmla="*/ 7989 w 10293"/>
              <a:gd name="connsiteY33" fmla="*/ 3593 h 10000"/>
              <a:gd name="connsiteX34" fmla="*/ 8216 w 10293"/>
              <a:gd name="connsiteY34" fmla="*/ 2874 h 10000"/>
              <a:gd name="connsiteX35" fmla="*/ 8431 w 10293"/>
              <a:gd name="connsiteY35" fmla="*/ 2216 h 10000"/>
              <a:gd name="connsiteX36" fmla="*/ 8633 w 10293"/>
              <a:gd name="connsiteY36" fmla="*/ 1647 h 10000"/>
              <a:gd name="connsiteX37" fmla="*/ 8818 w 10293"/>
              <a:gd name="connsiteY37" fmla="*/ 1168 h 10000"/>
              <a:gd name="connsiteX38" fmla="*/ 8985 w 10293"/>
              <a:gd name="connsiteY38" fmla="*/ 808 h 10000"/>
              <a:gd name="connsiteX39" fmla="*/ 9087 w 10293"/>
              <a:gd name="connsiteY39" fmla="*/ 599 h 10000"/>
              <a:gd name="connsiteX40" fmla="*/ 9190 w 10293"/>
              <a:gd name="connsiteY40" fmla="*/ 419 h 10000"/>
              <a:gd name="connsiteX41" fmla="*/ 9297 w 10293"/>
              <a:gd name="connsiteY41" fmla="*/ 269 h 10000"/>
              <a:gd name="connsiteX42" fmla="*/ 9357 w 10293"/>
              <a:gd name="connsiteY42" fmla="*/ 210 h 10000"/>
              <a:gd name="connsiteX43" fmla="*/ 9422 w 10293"/>
              <a:gd name="connsiteY43" fmla="*/ 150 h 10000"/>
              <a:gd name="connsiteX44" fmla="*/ 9494 w 10293"/>
              <a:gd name="connsiteY44" fmla="*/ 120 h 10000"/>
              <a:gd name="connsiteX45" fmla="*/ 9574 w 10293"/>
              <a:gd name="connsiteY45" fmla="*/ 90 h 10000"/>
              <a:gd name="connsiteX46" fmla="*/ 9664 w 10293"/>
              <a:gd name="connsiteY46" fmla="*/ 60 h 10000"/>
              <a:gd name="connsiteX47" fmla="*/ 9764 w 10293"/>
              <a:gd name="connsiteY47" fmla="*/ 30 h 10000"/>
              <a:gd name="connsiteX48" fmla="*/ 9874 w 10293"/>
              <a:gd name="connsiteY48" fmla="*/ 30 h 10000"/>
              <a:gd name="connsiteX49" fmla="*/ 9998 w 10293"/>
              <a:gd name="connsiteY49" fmla="*/ 0 h 10000"/>
              <a:gd name="connsiteX50" fmla="*/ 10138 w 10293"/>
              <a:gd name="connsiteY50" fmla="*/ 0 h 10000"/>
              <a:gd name="connsiteX51" fmla="*/ 10293 w 10293"/>
              <a:gd name="connsiteY51" fmla="*/ 30 h 10000"/>
              <a:gd name="connsiteX52" fmla="*/ 10293 w 10293"/>
              <a:gd name="connsiteY52" fmla="*/ 150 h 10000"/>
              <a:gd name="connsiteX53" fmla="*/ 10138 w 10293"/>
              <a:gd name="connsiteY53" fmla="*/ 150 h 10000"/>
              <a:gd name="connsiteX54" fmla="*/ 10001 w 10293"/>
              <a:gd name="connsiteY54" fmla="*/ 150 h 10000"/>
              <a:gd name="connsiteX55" fmla="*/ 9876 w 10293"/>
              <a:gd name="connsiteY55" fmla="*/ 150 h 10000"/>
              <a:gd name="connsiteX56" fmla="*/ 9764 w 10293"/>
              <a:gd name="connsiteY56" fmla="*/ 150 h 10000"/>
              <a:gd name="connsiteX57" fmla="*/ 9664 w 10293"/>
              <a:gd name="connsiteY57" fmla="*/ 180 h 10000"/>
              <a:gd name="connsiteX58" fmla="*/ 9574 w 10293"/>
              <a:gd name="connsiteY58" fmla="*/ 210 h 10000"/>
              <a:gd name="connsiteX59" fmla="*/ 9494 w 10293"/>
              <a:gd name="connsiteY59" fmla="*/ 240 h 10000"/>
              <a:gd name="connsiteX60" fmla="*/ 9424 w 10293"/>
              <a:gd name="connsiteY60" fmla="*/ 269 h 10000"/>
              <a:gd name="connsiteX61" fmla="*/ 9359 w 10293"/>
              <a:gd name="connsiteY61" fmla="*/ 329 h 10000"/>
              <a:gd name="connsiteX62" fmla="*/ 9299 w 10293"/>
              <a:gd name="connsiteY62" fmla="*/ 389 h 10000"/>
              <a:gd name="connsiteX63" fmla="*/ 9192 w 10293"/>
              <a:gd name="connsiteY63" fmla="*/ 539 h 10000"/>
              <a:gd name="connsiteX64" fmla="*/ 9090 w 10293"/>
              <a:gd name="connsiteY64" fmla="*/ 719 h 10000"/>
              <a:gd name="connsiteX65" fmla="*/ 8990 w 10293"/>
              <a:gd name="connsiteY65" fmla="*/ 928 h 10000"/>
              <a:gd name="connsiteX66" fmla="*/ 8823 w 10293"/>
              <a:gd name="connsiteY66" fmla="*/ 1287 h 10000"/>
              <a:gd name="connsiteX67" fmla="*/ 8635 w 10293"/>
              <a:gd name="connsiteY67" fmla="*/ 1766 h 10000"/>
              <a:gd name="connsiteX68" fmla="*/ 8436 w 10293"/>
              <a:gd name="connsiteY68" fmla="*/ 2335 h 10000"/>
              <a:gd name="connsiteX69" fmla="*/ 8221 w 10293"/>
              <a:gd name="connsiteY69" fmla="*/ 2994 h 10000"/>
              <a:gd name="connsiteX70" fmla="*/ 7994 w 10293"/>
              <a:gd name="connsiteY70" fmla="*/ 3713 h 10000"/>
              <a:gd name="connsiteX71" fmla="*/ 7757 w 10293"/>
              <a:gd name="connsiteY71" fmla="*/ 4461 h 10000"/>
              <a:gd name="connsiteX72" fmla="*/ 7512 w 10293"/>
              <a:gd name="connsiteY72" fmla="*/ 5240 h 10000"/>
              <a:gd name="connsiteX73" fmla="*/ 7260 w 10293"/>
              <a:gd name="connsiteY73" fmla="*/ 6018 h 10000"/>
              <a:gd name="connsiteX74" fmla="*/ 7003 w 10293"/>
              <a:gd name="connsiteY74" fmla="*/ 6766 h 10000"/>
              <a:gd name="connsiteX75" fmla="*/ 6746 w 10293"/>
              <a:gd name="connsiteY75" fmla="*/ 7485 h 10000"/>
              <a:gd name="connsiteX76" fmla="*/ 6486 w 10293"/>
              <a:gd name="connsiteY76" fmla="*/ 8144 h 10000"/>
              <a:gd name="connsiteX77" fmla="*/ 6227 w 10293"/>
              <a:gd name="connsiteY77" fmla="*/ 8743 h 10000"/>
              <a:gd name="connsiteX78" fmla="*/ 5972 w 10293"/>
              <a:gd name="connsiteY78" fmla="*/ 9222 h 10000"/>
              <a:gd name="connsiteX79" fmla="*/ 5720 w 10293"/>
              <a:gd name="connsiteY79" fmla="*/ 9641 h 10000"/>
              <a:gd name="connsiteX80" fmla="*/ 5478 w 10293"/>
              <a:gd name="connsiteY80" fmla="*/ 9880 h 10000"/>
              <a:gd name="connsiteX81" fmla="*/ 5241 w 10293"/>
              <a:gd name="connsiteY81" fmla="*/ 10000 h 10000"/>
              <a:gd name="connsiteX82" fmla="*/ 5008 w 10293"/>
              <a:gd name="connsiteY82" fmla="*/ 9940 h 10000"/>
              <a:gd name="connsiteX83" fmla="*/ 4766 w 10293"/>
              <a:gd name="connsiteY83" fmla="*/ 9731 h 10000"/>
              <a:gd name="connsiteX84" fmla="*/ 4524 w 10293"/>
              <a:gd name="connsiteY84" fmla="*/ 9401 h 10000"/>
              <a:gd name="connsiteX85" fmla="*/ 4275 w 10293"/>
              <a:gd name="connsiteY85" fmla="*/ 8922 h 10000"/>
              <a:gd name="connsiteX86" fmla="*/ 4027 w 10293"/>
              <a:gd name="connsiteY86" fmla="*/ 8353 h 10000"/>
              <a:gd name="connsiteX87" fmla="*/ 3778 w 10293"/>
              <a:gd name="connsiteY87" fmla="*/ 7725 h 10000"/>
              <a:gd name="connsiteX88" fmla="*/ 3531 w 10293"/>
              <a:gd name="connsiteY88" fmla="*/ 7036 h 10000"/>
              <a:gd name="connsiteX89" fmla="*/ 3286 w 10293"/>
              <a:gd name="connsiteY89" fmla="*/ 6317 h 10000"/>
              <a:gd name="connsiteX90" fmla="*/ 3046 w 10293"/>
              <a:gd name="connsiteY90" fmla="*/ 5569 h 10000"/>
              <a:gd name="connsiteX91" fmla="*/ 2814 w 10293"/>
              <a:gd name="connsiteY91" fmla="*/ 4850 h 10000"/>
              <a:gd name="connsiteX92" fmla="*/ 2590 w 10293"/>
              <a:gd name="connsiteY92" fmla="*/ 4192 h 10000"/>
              <a:gd name="connsiteX93" fmla="*/ 2375 w 10293"/>
              <a:gd name="connsiteY93" fmla="*/ 3563 h 10000"/>
              <a:gd name="connsiteX94" fmla="*/ 2168 w 10293"/>
              <a:gd name="connsiteY94" fmla="*/ 3024 h 10000"/>
              <a:gd name="connsiteX95" fmla="*/ 1978 w 10293"/>
              <a:gd name="connsiteY95" fmla="*/ 2575 h 10000"/>
              <a:gd name="connsiteX96" fmla="*/ 1798 w 10293"/>
              <a:gd name="connsiteY96" fmla="*/ 2275 h 10000"/>
              <a:gd name="connsiteX97" fmla="*/ 1636 w 10293"/>
              <a:gd name="connsiteY97" fmla="*/ 2096 h 10000"/>
              <a:gd name="connsiteX98" fmla="*/ 1489 w 10293"/>
              <a:gd name="connsiteY98" fmla="*/ 2036 h 10000"/>
              <a:gd name="connsiteX99" fmla="*/ 1354 w 10293"/>
              <a:gd name="connsiteY99" fmla="*/ 2066 h 10000"/>
              <a:gd name="connsiteX100" fmla="*/ 1232 w 10293"/>
              <a:gd name="connsiteY100" fmla="*/ 2126 h 10000"/>
              <a:gd name="connsiteX101" fmla="*/ 1117 w 10293"/>
              <a:gd name="connsiteY101" fmla="*/ 2275 h 10000"/>
              <a:gd name="connsiteX102" fmla="*/ 1017 w 10293"/>
              <a:gd name="connsiteY102" fmla="*/ 2485 h 10000"/>
              <a:gd name="connsiteX103" fmla="*/ 305 w 10293"/>
              <a:gd name="connsiteY103" fmla="*/ 7036 h 10000"/>
              <a:gd name="connsiteX104" fmla="*/ 0 w 10293"/>
              <a:gd name="connsiteY104" fmla="*/ 3888 h 10000"/>
              <a:gd name="connsiteX0" fmla="*/ 1 w 9989"/>
              <a:gd name="connsiteY0" fmla="*/ 7036 h 10000"/>
              <a:gd name="connsiteX1" fmla="*/ 708 w 9989"/>
              <a:gd name="connsiteY1" fmla="*/ 2365 h 10000"/>
              <a:gd name="connsiteX2" fmla="*/ 810 w 9989"/>
              <a:gd name="connsiteY2" fmla="*/ 2156 h 10000"/>
              <a:gd name="connsiteX3" fmla="*/ 925 w 9989"/>
              <a:gd name="connsiteY3" fmla="*/ 2006 h 10000"/>
              <a:gd name="connsiteX4" fmla="*/ 1050 w 9989"/>
              <a:gd name="connsiteY4" fmla="*/ 1916 h 10000"/>
              <a:gd name="connsiteX5" fmla="*/ 1185 w 9989"/>
              <a:gd name="connsiteY5" fmla="*/ 1916 h 10000"/>
              <a:gd name="connsiteX6" fmla="*/ 1334 w 9989"/>
              <a:gd name="connsiteY6" fmla="*/ 1976 h 10000"/>
              <a:gd name="connsiteX7" fmla="*/ 1497 w 9989"/>
              <a:gd name="connsiteY7" fmla="*/ 2156 h 10000"/>
              <a:gd name="connsiteX8" fmla="*/ 1676 w 9989"/>
              <a:gd name="connsiteY8" fmla="*/ 2455 h 10000"/>
              <a:gd name="connsiteX9" fmla="*/ 1869 w 9989"/>
              <a:gd name="connsiteY9" fmla="*/ 2904 h 10000"/>
              <a:gd name="connsiteX10" fmla="*/ 2073 w 9989"/>
              <a:gd name="connsiteY10" fmla="*/ 3443 h 10000"/>
              <a:gd name="connsiteX11" fmla="*/ 2291 w 9989"/>
              <a:gd name="connsiteY11" fmla="*/ 4072 h 10000"/>
              <a:gd name="connsiteX12" fmla="*/ 2515 w 9989"/>
              <a:gd name="connsiteY12" fmla="*/ 4731 h 10000"/>
              <a:gd name="connsiteX13" fmla="*/ 2747 w 9989"/>
              <a:gd name="connsiteY13" fmla="*/ 5449 h 10000"/>
              <a:gd name="connsiteX14" fmla="*/ 2987 w 9989"/>
              <a:gd name="connsiteY14" fmla="*/ 6198 h 10000"/>
              <a:gd name="connsiteX15" fmla="*/ 3232 w 9989"/>
              <a:gd name="connsiteY15" fmla="*/ 6916 h 10000"/>
              <a:gd name="connsiteX16" fmla="*/ 3479 w 9989"/>
              <a:gd name="connsiteY16" fmla="*/ 7605 h 10000"/>
              <a:gd name="connsiteX17" fmla="*/ 3726 w 9989"/>
              <a:gd name="connsiteY17" fmla="*/ 8234 h 10000"/>
              <a:gd name="connsiteX18" fmla="*/ 3976 w 9989"/>
              <a:gd name="connsiteY18" fmla="*/ 8802 h 10000"/>
              <a:gd name="connsiteX19" fmla="*/ 4223 w 9989"/>
              <a:gd name="connsiteY19" fmla="*/ 9281 h 10000"/>
              <a:gd name="connsiteX20" fmla="*/ 4465 w 9989"/>
              <a:gd name="connsiteY20" fmla="*/ 9611 h 10000"/>
              <a:gd name="connsiteX21" fmla="*/ 4704 w 9989"/>
              <a:gd name="connsiteY21" fmla="*/ 9820 h 10000"/>
              <a:gd name="connsiteX22" fmla="*/ 4939 w 9989"/>
              <a:gd name="connsiteY22" fmla="*/ 9880 h 10000"/>
              <a:gd name="connsiteX23" fmla="*/ 5171 w 9989"/>
              <a:gd name="connsiteY23" fmla="*/ 9760 h 10000"/>
              <a:gd name="connsiteX24" fmla="*/ 5416 w 9989"/>
              <a:gd name="connsiteY24" fmla="*/ 9521 h 10000"/>
              <a:gd name="connsiteX25" fmla="*/ 5665 w 9989"/>
              <a:gd name="connsiteY25" fmla="*/ 9102 h 10000"/>
              <a:gd name="connsiteX26" fmla="*/ 5920 w 9989"/>
              <a:gd name="connsiteY26" fmla="*/ 8623 h 10000"/>
              <a:gd name="connsiteX27" fmla="*/ 6177 w 9989"/>
              <a:gd name="connsiteY27" fmla="*/ 8024 h 10000"/>
              <a:gd name="connsiteX28" fmla="*/ 6437 w 9989"/>
              <a:gd name="connsiteY28" fmla="*/ 7365 h 10000"/>
              <a:gd name="connsiteX29" fmla="*/ 6694 w 9989"/>
              <a:gd name="connsiteY29" fmla="*/ 6647 h 10000"/>
              <a:gd name="connsiteX30" fmla="*/ 6951 w 9989"/>
              <a:gd name="connsiteY30" fmla="*/ 5898 h 10000"/>
              <a:gd name="connsiteX31" fmla="*/ 7203 w 9989"/>
              <a:gd name="connsiteY31" fmla="*/ 5120 h 10000"/>
              <a:gd name="connsiteX32" fmla="*/ 7448 w 9989"/>
              <a:gd name="connsiteY32" fmla="*/ 4341 h 10000"/>
              <a:gd name="connsiteX33" fmla="*/ 7685 w 9989"/>
              <a:gd name="connsiteY33" fmla="*/ 3593 h 10000"/>
              <a:gd name="connsiteX34" fmla="*/ 7912 w 9989"/>
              <a:gd name="connsiteY34" fmla="*/ 2874 h 10000"/>
              <a:gd name="connsiteX35" fmla="*/ 8127 w 9989"/>
              <a:gd name="connsiteY35" fmla="*/ 2216 h 10000"/>
              <a:gd name="connsiteX36" fmla="*/ 8329 w 9989"/>
              <a:gd name="connsiteY36" fmla="*/ 1647 h 10000"/>
              <a:gd name="connsiteX37" fmla="*/ 8514 w 9989"/>
              <a:gd name="connsiteY37" fmla="*/ 1168 h 10000"/>
              <a:gd name="connsiteX38" fmla="*/ 8681 w 9989"/>
              <a:gd name="connsiteY38" fmla="*/ 808 h 10000"/>
              <a:gd name="connsiteX39" fmla="*/ 8783 w 9989"/>
              <a:gd name="connsiteY39" fmla="*/ 599 h 10000"/>
              <a:gd name="connsiteX40" fmla="*/ 8886 w 9989"/>
              <a:gd name="connsiteY40" fmla="*/ 419 h 10000"/>
              <a:gd name="connsiteX41" fmla="*/ 8993 w 9989"/>
              <a:gd name="connsiteY41" fmla="*/ 269 h 10000"/>
              <a:gd name="connsiteX42" fmla="*/ 9053 w 9989"/>
              <a:gd name="connsiteY42" fmla="*/ 210 h 10000"/>
              <a:gd name="connsiteX43" fmla="*/ 9118 w 9989"/>
              <a:gd name="connsiteY43" fmla="*/ 150 h 10000"/>
              <a:gd name="connsiteX44" fmla="*/ 9190 w 9989"/>
              <a:gd name="connsiteY44" fmla="*/ 120 h 10000"/>
              <a:gd name="connsiteX45" fmla="*/ 9270 w 9989"/>
              <a:gd name="connsiteY45" fmla="*/ 90 h 10000"/>
              <a:gd name="connsiteX46" fmla="*/ 9360 w 9989"/>
              <a:gd name="connsiteY46" fmla="*/ 60 h 10000"/>
              <a:gd name="connsiteX47" fmla="*/ 9460 w 9989"/>
              <a:gd name="connsiteY47" fmla="*/ 30 h 10000"/>
              <a:gd name="connsiteX48" fmla="*/ 9570 w 9989"/>
              <a:gd name="connsiteY48" fmla="*/ 30 h 10000"/>
              <a:gd name="connsiteX49" fmla="*/ 9694 w 9989"/>
              <a:gd name="connsiteY49" fmla="*/ 0 h 10000"/>
              <a:gd name="connsiteX50" fmla="*/ 9834 w 9989"/>
              <a:gd name="connsiteY50" fmla="*/ 0 h 10000"/>
              <a:gd name="connsiteX51" fmla="*/ 9989 w 9989"/>
              <a:gd name="connsiteY51" fmla="*/ 30 h 10000"/>
              <a:gd name="connsiteX52" fmla="*/ 9989 w 9989"/>
              <a:gd name="connsiteY52" fmla="*/ 150 h 10000"/>
              <a:gd name="connsiteX53" fmla="*/ 9834 w 9989"/>
              <a:gd name="connsiteY53" fmla="*/ 150 h 10000"/>
              <a:gd name="connsiteX54" fmla="*/ 9697 w 9989"/>
              <a:gd name="connsiteY54" fmla="*/ 150 h 10000"/>
              <a:gd name="connsiteX55" fmla="*/ 9572 w 9989"/>
              <a:gd name="connsiteY55" fmla="*/ 150 h 10000"/>
              <a:gd name="connsiteX56" fmla="*/ 9460 w 9989"/>
              <a:gd name="connsiteY56" fmla="*/ 150 h 10000"/>
              <a:gd name="connsiteX57" fmla="*/ 9360 w 9989"/>
              <a:gd name="connsiteY57" fmla="*/ 180 h 10000"/>
              <a:gd name="connsiteX58" fmla="*/ 9270 w 9989"/>
              <a:gd name="connsiteY58" fmla="*/ 210 h 10000"/>
              <a:gd name="connsiteX59" fmla="*/ 9190 w 9989"/>
              <a:gd name="connsiteY59" fmla="*/ 240 h 10000"/>
              <a:gd name="connsiteX60" fmla="*/ 9120 w 9989"/>
              <a:gd name="connsiteY60" fmla="*/ 269 h 10000"/>
              <a:gd name="connsiteX61" fmla="*/ 9055 w 9989"/>
              <a:gd name="connsiteY61" fmla="*/ 329 h 10000"/>
              <a:gd name="connsiteX62" fmla="*/ 8995 w 9989"/>
              <a:gd name="connsiteY62" fmla="*/ 389 h 10000"/>
              <a:gd name="connsiteX63" fmla="*/ 8888 w 9989"/>
              <a:gd name="connsiteY63" fmla="*/ 539 h 10000"/>
              <a:gd name="connsiteX64" fmla="*/ 8786 w 9989"/>
              <a:gd name="connsiteY64" fmla="*/ 719 h 10000"/>
              <a:gd name="connsiteX65" fmla="*/ 8686 w 9989"/>
              <a:gd name="connsiteY65" fmla="*/ 928 h 10000"/>
              <a:gd name="connsiteX66" fmla="*/ 8519 w 9989"/>
              <a:gd name="connsiteY66" fmla="*/ 1287 h 10000"/>
              <a:gd name="connsiteX67" fmla="*/ 8331 w 9989"/>
              <a:gd name="connsiteY67" fmla="*/ 1766 h 10000"/>
              <a:gd name="connsiteX68" fmla="*/ 8132 w 9989"/>
              <a:gd name="connsiteY68" fmla="*/ 2335 h 10000"/>
              <a:gd name="connsiteX69" fmla="*/ 7917 w 9989"/>
              <a:gd name="connsiteY69" fmla="*/ 2994 h 10000"/>
              <a:gd name="connsiteX70" fmla="*/ 7690 w 9989"/>
              <a:gd name="connsiteY70" fmla="*/ 3713 h 10000"/>
              <a:gd name="connsiteX71" fmla="*/ 7453 w 9989"/>
              <a:gd name="connsiteY71" fmla="*/ 4461 h 10000"/>
              <a:gd name="connsiteX72" fmla="*/ 7208 w 9989"/>
              <a:gd name="connsiteY72" fmla="*/ 5240 h 10000"/>
              <a:gd name="connsiteX73" fmla="*/ 6956 w 9989"/>
              <a:gd name="connsiteY73" fmla="*/ 6018 h 10000"/>
              <a:gd name="connsiteX74" fmla="*/ 6699 w 9989"/>
              <a:gd name="connsiteY74" fmla="*/ 6766 h 10000"/>
              <a:gd name="connsiteX75" fmla="*/ 6442 w 9989"/>
              <a:gd name="connsiteY75" fmla="*/ 7485 h 10000"/>
              <a:gd name="connsiteX76" fmla="*/ 6182 w 9989"/>
              <a:gd name="connsiteY76" fmla="*/ 8144 h 10000"/>
              <a:gd name="connsiteX77" fmla="*/ 5923 w 9989"/>
              <a:gd name="connsiteY77" fmla="*/ 8743 h 10000"/>
              <a:gd name="connsiteX78" fmla="*/ 5668 w 9989"/>
              <a:gd name="connsiteY78" fmla="*/ 9222 h 10000"/>
              <a:gd name="connsiteX79" fmla="*/ 5416 w 9989"/>
              <a:gd name="connsiteY79" fmla="*/ 9641 h 10000"/>
              <a:gd name="connsiteX80" fmla="*/ 5174 w 9989"/>
              <a:gd name="connsiteY80" fmla="*/ 9880 h 10000"/>
              <a:gd name="connsiteX81" fmla="*/ 4937 w 9989"/>
              <a:gd name="connsiteY81" fmla="*/ 10000 h 10000"/>
              <a:gd name="connsiteX82" fmla="*/ 4704 w 9989"/>
              <a:gd name="connsiteY82" fmla="*/ 9940 h 10000"/>
              <a:gd name="connsiteX83" fmla="*/ 4462 w 9989"/>
              <a:gd name="connsiteY83" fmla="*/ 9731 h 10000"/>
              <a:gd name="connsiteX84" fmla="*/ 4220 w 9989"/>
              <a:gd name="connsiteY84" fmla="*/ 9401 h 10000"/>
              <a:gd name="connsiteX85" fmla="*/ 3971 w 9989"/>
              <a:gd name="connsiteY85" fmla="*/ 8922 h 10000"/>
              <a:gd name="connsiteX86" fmla="*/ 3723 w 9989"/>
              <a:gd name="connsiteY86" fmla="*/ 8353 h 10000"/>
              <a:gd name="connsiteX87" fmla="*/ 3474 w 9989"/>
              <a:gd name="connsiteY87" fmla="*/ 7725 h 10000"/>
              <a:gd name="connsiteX88" fmla="*/ 3227 w 9989"/>
              <a:gd name="connsiteY88" fmla="*/ 7036 h 10000"/>
              <a:gd name="connsiteX89" fmla="*/ 2982 w 9989"/>
              <a:gd name="connsiteY89" fmla="*/ 6317 h 10000"/>
              <a:gd name="connsiteX90" fmla="*/ 2742 w 9989"/>
              <a:gd name="connsiteY90" fmla="*/ 5569 h 10000"/>
              <a:gd name="connsiteX91" fmla="*/ 2510 w 9989"/>
              <a:gd name="connsiteY91" fmla="*/ 4850 h 10000"/>
              <a:gd name="connsiteX92" fmla="*/ 2286 w 9989"/>
              <a:gd name="connsiteY92" fmla="*/ 4192 h 10000"/>
              <a:gd name="connsiteX93" fmla="*/ 2071 w 9989"/>
              <a:gd name="connsiteY93" fmla="*/ 3563 h 10000"/>
              <a:gd name="connsiteX94" fmla="*/ 1864 w 9989"/>
              <a:gd name="connsiteY94" fmla="*/ 3024 h 10000"/>
              <a:gd name="connsiteX95" fmla="*/ 1674 w 9989"/>
              <a:gd name="connsiteY95" fmla="*/ 2575 h 10000"/>
              <a:gd name="connsiteX96" fmla="*/ 1494 w 9989"/>
              <a:gd name="connsiteY96" fmla="*/ 2275 h 10000"/>
              <a:gd name="connsiteX97" fmla="*/ 1332 w 9989"/>
              <a:gd name="connsiteY97" fmla="*/ 2096 h 10000"/>
              <a:gd name="connsiteX98" fmla="*/ 1185 w 9989"/>
              <a:gd name="connsiteY98" fmla="*/ 2036 h 10000"/>
              <a:gd name="connsiteX99" fmla="*/ 1050 w 9989"/>
              <a:gd name="connsiteY99" fmla="*/ 2066 h 10000"/>
              <a:gd name="connsiteX100" fmla="*/ 928 w 9989"/>
              <a:gd name="connsiteY100" fmla="*/ 2126 h 10000"/>
              <a:gd name="connsiteX101" fmla="*/ 813 w 9989"/>
              <a:gd name="connsiteY101" fmla="*/ 2275 h 10000"/>
              <a:gd name="connsiteX102" fmla="*/ 713 w 9989"/>
              <a:gd name="connsiteY102" fmla="*/ 2485 h 10000"/>
              <a:gd name="connsiteX103" fmla="*/ 1 w 9989"/>
              <a:gd name="connsiteY103" fmla="*/ 7036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019 w 10305"/>
              <a:gd name="connsiteY102" fmla="*/ 2485 h 10000"/>
              <a:gd name="connsiteX103" fmla="*/ 1 w 10305"/>
              <a:gd name="connsiteY103" fmla="*/ 3888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 w 10305"/>
              <a:gd name="connsiteY102" fmla="*/ 3888 h 10000"/>
              <a:gd name="connsiteX0" fmla="*/ 1 w 10406"/>
              <a:gd name="connsiteY0" fmla="*/ 2870 h 10000"/>
              <a:gd name="connsiteX1" fmla="*/ 1115 w 10406"/>
              <a:gd name="connsiteY1" fmla="*/ 2365 h 10000"/>
              <a:gd name="connsiteX2" fmla="*/ 1217 w 10406"/>
              <a:gd name="connsiteY2" fmla="*/ 2156 h 10000"/>
              <a:gd name="connsiteX3" fmla="*/ 1332 w 10406"/>
              <a:gd name="connsiteY3" fmla="*/ 2006 h 10000"/>
              <a:gd name="connsiteX4" fmla="*/ 1457 w 10406"/>
              <a:gd name="connsiteY4" fmla="*/ 1916 h 10000"/>
              <a:gd name="connsiteX5" fmla="*/ 1592 w 10406"/>
              <a:gd name="connsiteY5" fmla="*/ 1916 h 10000"/>
              <a:gd name="connsiteX6" fmla="*/ 1741 w 10406"/>
              <a:gd name="connsiteY6" fmla="*/ 1976 h 10000"/>
              <a:gd name="connsiteX7" fmla="*/ 1905 w 10406"/>
              <a:gd name="connsiteY7" fmla="*/ 2156 h 10000"/>
              <a:gd name="connsiteX8" fmla="*/ 2084 w 10406"/>
              <a:gd name="connsiteY8" fmla="*/ 2455 h 10000"/>
              <a:gd name="connsiteX9" fmla="*/ 2277 w 10406"/>
              <a:gd name="connsiteY9" fmla="*/ 2904 h 10000"/>
              <a:gd name="connsiteX10" fmla="*/ 2481 w 10406"/>
              <a:gd name="connsiteY10" fmla="*/ 3443 h 10000"/>
              <a:gd name="connsiteX11" fmla="*/ 2700 w 10406"/>
              <a:gd name="connsiteY11" fmla="*/ 4072 h 10000"/>
              <a:gd name="connsiteX12" fmla="*/ 2924 w 10406"/>
              <a:gd name="connsiteY12" fmla="*/ 4731 h 10000"/>
              <a:gd name="connsiteX13" fmla="*/ 3156 w 10406"/>
              <a:gd name="connsiteY13" fmla="*/ 5449 h 10000"/>
              <a:gd name="connsiteX14" fmla="*/ 3396 w 10406"/>
              <a:gd name="connsiteY14" fmla="*/ 6198 h 10000"/>
              <a:gd name="connsiteX15" fmla="*/ 3642 w 10406"/>
              <a:gd name="connsiteY15" fmla="*/ 6916 h 10000"/>
              <a:gd name="connsiteX16" fmla="*/ 3889 w 10406"/>
              <a:gd name="connsiteY16" fmla="*/ 7605 h 10000"/>
              <a:gd name="connsiteX17" fmla="*/ 4136 w 10406"/>
              <a:gd name="connsiteY17" fmla="*/ 8234 h 10000"/>
              <a:gd name="connsiteX18" fmla="*/ 4386 w 10406"/>
              <a:gd name="connsiteY18" fmla="*/ 8802 h 10000"/>
              <a:gd name="connsiteX19" fmla="*/ 4634 w 10406"/>
              <a:gd name="connsiteY19" fmla="*/ 9281 h 10000"/>
              <a:gd name="connsiteX20" fmla="*/ 4876 w 10406"/>
              <a:gd name="connsiteY20" fmla="*/ 9611 h 10000"/>
              <a:gd name="connsiteX21" fmla="*/ 5115 w 10406"/>
              <a:gd name="connsiteY21" fmla="*/ 9820 h 10000"/>
              <a:gd name="connsiteX22" fmla="*/ 5350 w 10406"/>
              <a:gd name="connsiteY22" fmla="*/ 9880 h 10000"/>
              <a:gd name="connsiteX23" fmla="*/ 5583 w 10406"/>
              <a:gd name="connsiteY23" fmla="*/ 9760 h 10000"/>
              <a:gd name="connsiteX24" fmla="*/ 5828 w 10406"/>
              <a:gd name="connsiteY24" fmla="*/ 9521 h 10000"/>
              <a:gd name="connsiteX25" fmla="*/ 6077 w 10406"/>
              <a:gd name="connsiteY25" fmla="*/ 9102 h 10000"/>
              <a:gd name="connsiteX26" fmla="*/ 6333 w 10406"/>
              <a:gd name="connsiteY26" fmla="*/ 8623 h 10000"/>
              <a:gd name="connsiteX27" fmla="*/ 6590 w 10406"/>
              <a:gd name="connsiteY27" fmla="*/ 8024 h 10000"/>
              <a:gd name="connsiteX28" fmla="*/ 6850 w 10406"/>
              <a:gd name="connsiteY28" fmla="*/ 7365 h 10000"/>
              <a:gd name="connsiteX29" fmla="*/ 7107 w 10406"/>
              <a:gd name="connsiteY29" fmla="*/ 6647 h 10000"/>
              <a:gd name="connsiteX30" fmla="*/ 7365 w 10406"/>
              <a:gd name="connsiteY30" fmla="*/ 5898 h 10000"/>
              <a:gd name="connsiteX31" fmla="*/ 7617 w 10406"/>
              <a:gd name="connsiteY31" fmla="*/ 5120 h 10000"/>
              <a:gd name="connsiteX32" fmla="*/ 7862 w 10406"/>
              <a:gd name="connsiteY32" fmla="*/ 4341 h 10000"/>
              <a:gd name="connsiteX33" fmla="*/ 8099 w 10406"/>
              <a:gd name="connsiteY33" fmla="*/ 3593 h 10000"/>
              <a:gd name="connsiteX34" fmla="*/ 8327 w 10406"/>
              <a:gd name="connsiteY34" fmla="*/ 2874 h 10000"/>
              <a:gd name="connsiteX35" fmla="*/ 8542 w 10406"/>
              <a:gd name="connsiteY35" fmla="*/ 2216 h 10000"/>
              <a:gd name="connsiteX36" fmla="*/ 8744 w 10406"/>
              <a:gd name="connsiteY36" fmla="*/ 1647 h 10000"/>
              <a:gd name="connsiteX37" fmla="*/ 8929 w 10406"/>
              <a:gd name="connsiteY37" fmla="*/ 1168 h 10000"/>
              <a:gd name="connsiteX38" fmla="*/ 9097 w 10406"/>
              <a:gd name="connsiteY38" fmla="*/ 808 h 10000"/>
              <a:gd name="connsiteX39" fmla="*/ 9199 w 10406"/>
              <a:gd name="connsiteY39" fmla="*/ 599 h 10000"/>
              <a:gd name="connsiteX40" fmla="*/ 9302 w 10406"/>
              <a:gd name="connsiteY40" fmla="*/ 419 h 10000"/>
              <a:gd name="connsiteX41" fmla="*/ 9409 w 10406"/>
              <a:gd name="connsiteY41" fmla="*/ 269 h 10000"/>
              <a:gd name="connsiteX42" fmla="*/ 9469 w 10406"/>
              <a:gd name="connsiteY42" fmla="*/ 210 h 10000"/>
              <a:gd name="connsiteX43" fmla="*/ 9534 w 10406"/>
              <a:gd name="connsiteY43" fmla="*/ 150 h 10000"/>
              <a:gd name="connsiteX44" fmla="*/ 9606 w 10406"/>
              <a:gd name="connsiteY44" fmla="*/ 120 h 10000"/>
              <a:gd name="connsiteX45" fmla="*/ 9686 w 10406"/>
              <a:gd name="connsiteY45" fmla="*/ 90 h 10000"/>
              <a:gd name="connsiteX46" fmla="*/ 9776 w 10406"/>
              <a:gd name="connsiteY46" fmla="*/ 60 h 10000"/>
              <a:gd name="connsiteX47" fmla="*/ 9876 w 10406"/>
              <a:gd name="connsiteY47" fmla="*/ 30 h 10000"/>
              <a:gd name="connsiteX48" fmla="*/ 9987 w 10406"/>
              <a:gd name="connsiteY48" fmla="*/ 30 h 10000"/>
              <a:gd name="connsiteX49" fmla="*/ 10111 w 10406"/>
              <a:gd name="connsiteY49" fmla="*/ 0 h 10000"/>
              <a:gd name="connsiteX50" fmla="*/ 10251 w 10406"/>
              <a:gd name="connsiteY50" fmla="*/ 0 h 10000"/>
              <a:gd name="connsiteX51" fmla="*/ 10406 w 10406"/>
              <a:gd name="connsiteY51" fmla="*/ 30 h 10000"/>
              <a:gd name="connsiteX52" fmla="*/ 10406 w 10406"/>
              <a:gd name="connsiteY52" fmla="*/ 150 h 10000"/>
              <a:gd name="connsiteX53" fmla="*/ 10251 w 10406"/>
              <a:gd name="connsiteY53" fmla="*/ 150 h 10000"/>
              <a:gd name="connsiteX54" fmla="*/ 10114 w 10406"/>
              <a:gd name="connsiteY54" fmla="*/ 150 h 10000"/>
              <a:gd name="connsiteX55" fmla="*/ 9989 w 10406"/>
              <a:gd name="connsiteY55" fmla="*/ 150 h 10000"/>
              <a:gd name="connsiteX56" fmla="*/ 9876 w 10406"/>
              <a:gd name="connsiteY56" fmla="*/ 150 h 10000"/>
              <a:gd name="connsiteX57" fmla="*/ 9776 w 10406"/>
              <a:gd name="connsiteY57" fmla="*/ 180 h 10000"/>
              <a:gd name="connsiteX58" fmla="*/ 9686 w 10406"/>
              <a:gd name="connsiteY58" fmla="*/ 210 h 10000"/>
              <a:gd name="connsiteX59" fmla="*/ 9606 w 10406"/>
              <a:gd name="connsiteY59" fmla="*/ 240 h 10000"/>
              <a:gd name="connsiteX60" fmla="*/ 9536 w 10406"/>
              <a:gd name="connsiteY60" fmla="*/ 269 h 10000"/>
              <a:gd name="connsiteX61" fmla="*/ 9471 w 10406"/>
              <a:gd name="connsiteY61" fmla="*/ 329 h 10000"/>
              <a:gd name="connsiteX62" fmla="*/ 9411 w 10406"/>
              <a:gd name="connsiteY62" fmla="*/ 389 h 10000"/>
              <a:gd name="connsiteX63" fmla="*/ 9304 w 10406"/>
              <a:gd name="connsiteY63" fmla="*/ 539 h 10000"/>
              <a:gd name="connsiteX64" fmla="*/ 9202 w 10406"/>
              <a:gd name="connsiteY64" fmla="*/ 719 h 10000"/>
              <a:gd name="connsiteX65" fmla="*/ 9102 w 10406"/>
              <a:gd name="connsiteY65" fmla="*/ 928 h 10000"/>
              <a:gd name="connsiteX66" fmla="*/ 8934 w 10406"/>
              <a:gd name="connsiteY66" fmla="*/ 1287 h 10000"/>
              <a:gd name="connsiteX67" fmla="*/ 8746 w 10406"/>
              <a:gd name="connsiteY67" fmla="*/ 1766 h 10000"/>
              <a:gd name="connsiteX68" fmla="*/ 8547 w 10406"/>
              <a:gd name="connsiteY68" fmla="*/ 2335 h 10000"/>
              <a:gd name="connsiteX69" fmla="*/ 8332 w 10406"/>
              <a:gd name="connsiteY69" fmla="*/ 2994 h 10000"/>
              <a:gd name="connsiteX70" fmla="*/ 8104 w 10406"/>
              <a:gd name="connsiteY70" fmla="*/ 3713 h 10000"/>
              <a:gd name="connsiteX71" fmla="*/ 7867 w 10406"/>
              <a:gd name="connsiteY71" fmla="*/ 4461 h 10000"/>
              <a:gd name="connsiteX72" fmla="*/ 7622 w 10406"/>
              <a:gd name="connsiteY72" fmla="*/ 5240 h 10000"/>
              <a:gd name="connsiteX73" fmla="*/ 7370 w 10406"/>
              <a:gd name="connsiteY73" fmla="*/ 6018 h 10000"/>
              <a:gd name="connsiteX74" fmla="*/ 7112 w 10406"/>
              <a:gd name="connsiteY74" fmla="*/ 6766 h 10000"/>
              <a:gd name="connsiteX75" fmla="*/ 6855 w 10406"/>
              <a:gd name="connsiteY75" fmla="*/ 7485 h 10000"/>
              <a:gd name="connsiteX76" fmla="*/ 6595 w 10406"/>
              <a:gd name="connsiteY76" fmla="*/ 8144 h 10000"/>
              <a:gd name="connsiteX77" fmla="*/ 6336 w 10406"/>
              <a:gd name="connsiteY77" fmla="*/ 8743 h 10000"/>
              <a:gd name="connsiteX78" fmla="*/ 6080 w 10406"/>
              <a:gd name="connsiteY78" fmla="*/ 9222 h 10000"/>
              <a:gd name="connsiteX79" fmla="*/ 5828 w 10406"/>
              <a:gd name="connsiteY79" fmla="*/ 9641 h 10000"/>
              <a:gd name="connsiteX80" fmla="*/ 5586 w 10406"/>
              <a:gd name="connsiteY80" fmla="*/ 9880 h 10000"/>
              <a:gd name="connsiteX81" fmla="*/ 5348 w 10406"/>
              <a:gd name="connsiteY81" fmla="*/ 10000 h 10000"/>
              <a:gd name="connsiteX82" fmla="*/ 5115 w 10406"/>
              <a:gd name="connsiteY82" fmla="*/ 9940 h 10000"/>
              <a:gd name="connsiteX83" fmla="*/ 4873 w 10406"/>
              <a:gd name="connsiteY83" fmla="*/ 9731 h 10000"/>
              <a:gd name="connsiteX84" fmla="*/ 4631 w 10406"/>
              <a:gd name="connsiteY84" fmla="*/ 9401 h 10000"/>
              <a:gd name="connsiteX85" fmla="*/ 4381 w 10406"/>
              <a:gd name="connsiteY85" fmla="*/ 8922 h 10000"/>
              <a:gd name="connsiteX86" fmla="*/ 4133 w 10406"/>
              <a:gd name="connsiteY86" fmla="*/ 8353 h 10000"/>
              <a:gd name="connsiteX87" fmla="*/ 3884 w 10406"/>
              <a:gd name="connsiteY87" fmla="*/ 7725 h 10000"/>
              <a:gd name="connsiteX88" fmla="*/ 3637 w 10406"/>
              <a:gd name="connsiteY88" fmla="*/ 7036 h 10000"/>
              <a:gd name="connsiteX89" fmla="*/ 3391 w 10406"/>
              <a:gd name="connsiteY89" fmla="*/ 6317 h 10000"/>
              <a:gd name="connsiteX90" fmla="*/ 3151 w 10406"/>
              <a:gd name="connsiteY90" fmla="*/ 5569 h 10000"/>
              <a:gd name="connsiteX91" fmla="*/ 2919 w 10406"/>
              <a:gd name="connsiteY91" fmla="*/ 4850 h 10000"/>
              <a:gd name="connsiteX92" fmla="*/ 2695 w 10406"/>
              <a:gd name="connsiteY92" fmla="*/ 4192 h 10000"/>
              <a:gd name="connsiteX93" fmla="*/ 2479 w 10406"/>
              <a:gd name="connsiteY93" fmla="*/ 3563 h 10000"/>
              <a:gd name="connsiteX94" fmla="*/ 2272 w 10406"/>
              <a:gd name="connsiteY94" fmla="*/ 3024 h 10000"/>
              <a:gd name="connsiteX95" fmla="*/ 2082 w 10406"/>
              <a:gd name="connsiteY95" fmla="*/ 2575 h 10000"/>
              <a:gd name="connsiteX96" fmla="*/ 1902 w 10406"/>
              <a:gd name="connsiteY96" fmla="*/ 2275 h 10000"/>
              <a:gd name="connsiteX97" fmla="*/ 1739 w 10406"/>
              <a:gd name="connsiteY97" fmla="*/ 2096 h 10000"/>
              <a:gd name="connsiteX98" fmla="*/ 1592 w 10406"/>
              <a:gd name="connsiteY98" fmla="*/ 2036 h 10000"/>
              <a:gd name="connsiteX99" fmla="*/ 1457 w 10406"/>
              <a:gd name="connsiteY99" fmla="*/ 2066 h 10000"/>
              <a:gd name="connsiteX100" fmla="*/ 1335 w 10406"/>
              <a:gd name="connsiteY100" fmla="*/ 2126 h 10000"/>
              <a:gd name="connsiteX101" fmla="*/ 1220 w 10406"/>
              <a:gd name="connsiteY101" fmla="*/ 2275 h 10000"/>
              <a:gd name="connsiteX102" fmla="*/ 1 w 10406"/>
              <a:gd name="connsiteY102" fmla="*/ 2870 h 10000"/>
              <a:gd name="connsiteX0" fmla="*/ 237 w 10642"/>
              <a:gd name="connsiteY0" fmla="*/ 2870 h 10000"/>
              <a:gd name="connsiteX1" fmla="*/ 135 w 10642"/>
              <a:gd name="connsiteY1" fmla="*/ 1851 h 10000"/>
              <a:gd name="connsiteX2" fmla="*/ 1453 w 10642"/>
              <a:gd name="connsiteY2" fmla="*/ 2156 h 10000"/>
              <a:gd name="connsiteX3" fmla="*/ 1568 w 10642"/>
              <a:gd name="connsiteY3" fmla="*/ 2006 h 10000"/>
              <a:gd name="connsiteX4" fmla="*/ 1693 w 10642"/>
              <a:gd name="connsiteY4" fmla="*/ 1916 h 10000"/>
              <a:gd name="connsiteX5" fmla="*/ 1828 w 10642"/>
              <a:gd name="connsiteY5" fmla="*/ 1916 h 10000"/>
              <a:gd name="connsiteX6" fmla="*/ 1977 w 10642"/>
              <a:gd name="connsiteY6" fmla="*/ 1976 h 10000"/>
              <a:gd name="connsiteX7" fmla="*/ 2141 w 10642"/>
              <a:gd name="connsiteY7" fmla="*/ 2156 h 10000"/>
              <a:gd name="connsiteX8" fmla="*/ 2320 w 10642"/>
              <a:gd name="connsiteY8" fmla="*/ 2455 h 10000"/>
              <a:gd name="connsiteX9" fmla="*/ 2513 w 10642"/>
              <a:gd name="connsiteY9" fmla="*/ 2904 h 10000"/>
              <a:gd name="connsiteX10" fmla="*/ 2717 w 10642"/>
              <a:gd name="connsiteY10" fmla="*/ 3443 h 10000"/>
              <a:gd name="connsiteX11" fmla="*/ 2936 w 10642"/>
              <a:gd name="connsiteY11" fmla="*/ 4072 h 10000"/>
              <a:gd name="connsiteX12" fmla="*/ 3160 w 10642"/>
              <a:gd name="connsiteY12" fmla="*/ 4731 h 10000"/>
              <a:gd name="connsiteX13" fmla="*/ 3392 w 10642"/>
              <a:gd name="connsiteY13" fmla="*/ 5449 h 10000"/>
              <a:gd name="connsiteX14" fmla="*/ 3632 w 10642"/>
              <a:gd name="connsiteY14" fmla="*/ 6198 h 10000"/>
              <a:gd name="connsiteX15" fmla="*/ 3878 w 10642"/>
              <a:gd name="connsiteY15" fmla="*/ 6916 h 10000"/>
              <a:gd name="connsiteX16" fmla="*/ 4125 w 10642"/>
              <a:gd name="connsiteY16" fmla="*/ 7605 h 10000"/>
              <a:gd name="connsiteX17" fmla="*/ 4372 w 10642"/>
              <a:gd name="connsiteY17" fmla="*/ 8234 h 10000"/>
              <a:gd name="connsiteX18" fmla="*/ 4622 w 10642"/>
              <a:gd name="connsiteY18" fmla="*/ 8802 h 10000"/>
              <a:gd name="connsiteX19" fmla="*/ 4870 w 10642"/>
              <a:gd name="connsiteY19" fmla="*/ 9281 h 10000"/>
              <a:gd name="connsiteX20" fmla="*/ 5112 w 10642"/>
              <a:gd name="connsiteY20" fmla="*/ 9611 h 10000"/>
              <a:gd name="connsiteX21" fmla="*/ 5351 w 10642"/>
              <a:gd name="connsiteY21" fmla="*/ 9820 h 10000"/>
              <a:gd name="connsiteX22" fmla="*/ 5586 w 10642"/>
              <a:gd name="connsiteY22" fmla="*/ 9880 h 10000"/>
              <a:gd name="connsiteX23" fmla="*/ 5819 w 10642"/>
              <a:gd name="connsiteY23" fmla="*/ 9760 h 10000"/>
              <a:gd name="connsiteX24" fmla="*/ 6064 w 10642"/>
              <a:gd name="connsiteY24" fmla="*/ 9521 h 10000"/>
              <a:gd name="connsiteX25" fmla="*/ 6313 w 10642"/>
              <a:gd name="connsiteY25" fmla="*/ 9102 h 10000"/>
              <a:gd name="connsiteX26" fmla="*/ 6569 w 10642"/>
              <a:gd name="connsiteY26" fmla="*/ 8623 h 10000"/>
              <a:gd name="connsiteX27" fmla="*/ 6826 w 10642"/>
              <a:gd name="connsiteY27" fmla="*/ 8024 h 10000"/>
              <a:gd name="connsiteX28" fmla="*/ 7086 w 10642"/>
              <a:gd name="connsiteY28" fmla="*/ 7365 h 10000"/>
              <a:gd name="connsiteX29" fmla="*/ 7343 w 10642"/>
              <a:gd name="connsiteY29" fmla="*/ 6647 h 10000"/>
              <a:gd name="connsiteX30" fmla="*/ 7601 w 10642"/>
              <a:gd name="connsiteY30" fmla="*/ 5898 h 10000"/>
              <a:gd name="connsiteX31" fmla="*/ 7853 w 10642"/>
              <a:gd name="connsiteY31" fmla="*/ 5120 h 10000"/>
              <a:gd name="connsiteX32" fmla="*/ 8098 w 10642"/>
              <a:gd name="connsiteY32" fmla="*/ 4341 h 10000"/>
              <a:gd name="connsiteX33" fmla="*/ 8335 w 10642"/>
              <a:gd name="connsiteY33" fmla="*/ 3593 h 10000"/>
              <a:gd name="connsiteX34" fmla="*/ 8563 w 10642"/>
              <a:gd name="connsiteY34" fmla="*/ 2874 h 10000"/>
              <a:gd name="connsiteX35" fmla="*/ 8778 w 10642"/>
              <a:gd name="connsiteY35" fmla="*/ 2216 h 10000"/>
              <a:gd name="connsiteX36" fmla="*/ 8980 w 10642"/>
              <a:gd name="connsiteY36" fmla="*/ 1647 h 10000"/>
              <a:gd name="connsiteX37" fmla="*/ 9165 w 10642"/>
              <a:gd name="connsiteY37" fmla="*/ 1168 h 10000"/>
              <a:gd name="connsiteX38" fmla="*/ 9333 w 10642"/>
              <a:gd name="connsiteY38" fmla="*/ 808 h 10000"/>
              <a:gd name="connsiteX39" fmla="*/ 9435 w 10642"/>
              <a:gd name="connsiteY39" fmla="*/ 599 h 10000"/>
              <a:gd name="connsiteX40" fmla="*/ 9538 w 10642"/>
              <a:gd name="connsiteY40" fmla="*/ 419 h 10000"/>
              <a:gd name="connsiteX41" fmla="*/ 9645 w 10642"/>
              <a:gd name="connsiteY41" fmla="*/ 269 h 10000"/>
              <a:gd name="connsiteX42" fmla="*/ 9705 w 10642"/>
              <a:gd name="connsiteY42" fmla="*/ 210 h 10000"/>
              <a:gd name="connsiteX43" fmla="*/ 9770 w 10642"/>
              <a:gd name="connsiteY43" fmla="*/ 150 h 10000"/>
              <a:gd name="connsiteX44" fmla="*/ 9842 w 10642"/>
              <a:gd name="connsiteY44" fmla="*/ 120 h 10000"/>
              <a:gd name="connsiteX45" fmla="*/ 9922 w 10642"/>
              <a:gd name="connsiteY45" fmla="*/ 90 h 10000"/>
              <a:gd name="connsiteX46" fmla="*/ 10012 w 10642"/>
              <a:gd name="connsiteY46" fmla="*/ 60 h 10000"/>
              <a:gd name="connsiteX47" fmla="*/ 10112 w 10642"/>
              <a:gd name="connsiteY47" fmla="*/ 30 h 10000"/>
              <a:gd name="connsiteX48" fmla="*/ 10223 w 10642"/>
              <a:gd name="connsiteY48" fmla="*/ 30 h 10000"/>
              <a:gd name="connsiteX49" fmla="*/ 10347 w 10642"/>
              <a:gd name="connsiteY49" fmla="*/ 0 h 10000"/>
              <a:gd name="connsiteX50" fmla="*/ 10487 w 10642"/>
              <a:gd name="connsiteY50" fmla="*/ 0 h 10000"/>
              <a:gd name="connsiteX51" fmla="*/ 10642 w 10642"/>
              <a:gd name="connsiteY51" fmla="*/ 30 h 10000"/>
              <a:gd name="connsiteX52" fmla="*/ 10642 w 10642"/>
              <a:gd name="connsiteY52" fmla="*/ 150 h 10000"/>
              <a:gd name="connsiteX53" fmla="*/ 10487 w 10642"/>
              <a:gd name="connsiteY53" fmla="*/ 150 h 10000"/>
              <a:gd name="connsiteX54" fmla="*/ 10350 w 10642"/>
              <a:gd name="connsiteY54" fmla="*/ 150 h 10000"/>
              <a:gd name="connsiteX55" fmla="*/ 10225 w 10642"/>
              <a:gd name="connsiteY55" fmla="*/ 150 h 10000"/>
              <a:gd name="connsiteX56" fmla="*/ 10112 w 10642"/>
              <a:gd name="connsiteY56" fmla="*/ 150 h 10000"/>
              <a:gd name="connsiteX57" fmla="*/ 10012 w 10642"/>
              <a:gd name="connsiteY57" fmla="*/ 180 h 10000"/>
              <a:gd name="connsiteX58" fmla="*/ 9922 w 10642"/>
              <a:gd name="connsiteY58" fmla="*/ 210 h 10000"/>
              <a:gd name="connsiteX59" fmla="*/ 9842 w 10642"/>
              <a:gd name="connsiteY59" fmla="*/ 240 h 10000"/>
              <a:gd name="connsiteX60" fmla="*/ 9772 w 10642"/>
              <a:gd name="connsiteY60" fmla="*/ 269 h 10000"/>
              <a:gd name="connsiteX61" fmla="*/ 9707 w 10642"/>
              <a:gd name="connsiteY61" fmla="*/ 329 h 10000"/>
              <a:gd name="connsiteX62" fmla="*/ 9647 w 10642"/>
              <a:gd name="connsiteY62" fmla="*/ 389 h 10000"/>
              <a:gd name="connsiteX63" fmla="*/ 9540 w 10642"/>
              <a:gd name="connsiteY63" fmla="*/ 539 h 10000"/>
              <a:gd name="connsiteX64" fmla="*/ 9438 w 10642"/>
              <a:gd name="connsiteY64" fmla="*/ 719 h 10000"/>
              <a:gd name="connsiteX65" fmla="*/ 9338 w 10642"/>
              <a:gd name="connsiteY65" fmla="*/ 928 h 10000"/>
              <a:gd name="connsiteX66" fmla="*/ 9170 w 10642"/>
              <a:gd name="connsiteY66" fmla="*/ 1287 h 10000"/>
              <a:gd name="connsiteX67" fmla="*/ 8982 w 10642"/>
              <a:gd name="connsiteY67" fmla="*/ 1766 h 10000"/>
              <a:gd name="connsiteX68" fmla="*/ 8783 w 10642"/>
              <a:gd name="connsiteY68" fmla="*/ 2335 h 10000"/>
              <a:gd name="connsiteX69" fmla="*/ 8568 w 10642"/>
              <a:gd name="connsiteY69" fmla="*/ 2994 h 10000"/>
              <a:gd name="connsiteX70" fmla="*/ 8340 w 10642"/>
              <a:gd name="connsiteY70" fmla="*/ 3713 h 10000"/>
              <a:gd name="connsiteX71" fmla="*/ 8103 w 10642"/>
              <a:gd name="connsiteY71" fmla="*/ 4461 h 10000"/>
              <a:gd name="connsiteX72" fmla="*/ 7858 w 10642"/>
              <a:gd name="connsiteY72" fmla="*/ 5240 h 10000"/>
              <a:gd name="connsiteX73" fmla="*/ 7606 w 10642"/>
              <a:gd name="connsiteY73" fmla="*/ 6018 h 10000"/>
              <a:gd name="connsiteX74" fmla="*/ 7348 w 10642"/>
              <a:gd name="connsiteY74" fmla="*/ 6766 h 10000"/>
              <a:gd name="connsiteX75" fmla="*/ 7091 w 10642"/>
              <a:gd name="connsiteY75" fmla="*/ 7485 h 10000"/>
              <a:gd name="connsiteX76" fmla="*/ 6831 w 10642"/>
              <a:gd name="connsiteY76" fmla="*/ 8144 h 10000"/>
              <a:gd name="connsiteX77" fmla="*/ 6572 w 10642"/>
              <a:gd name="connsiteY77" fmla="*/ 8743 h 10000"/>
              <a:gd name="connsiteX78" fmla="*/ 6316 w 10642"/>
              <a:gd name="connsiteY78" fmla="*/ 9222 h 10000"/>
              <a:gd name="connsiteX79" fmla="*/ 6064 w 10642"/>
              <a:gd name="connsiteY79" fmla="*/ 9641 h 10000"/>
              <a:gd name="connsiteX80" fmla="*/ 5822 w 10642"/>
              <a:gd name="connsiteY80" fmla="*/ 9880 h 10000"/>
              <a:gd name="connsiteX81" fmla="*/ 5584 w 10642"/>
              <a:gd name="connsiteY81" fmla="*/ 10000 h 10000"/>
              <a:gd name="connsiteX82" fmla="*/ 5351 w 10642"/>
              <a:gd name="connsiteY82" fmla="*/ 9940 h 10000"/>
              <a:gd name="connsiteX83" fmla="*/ 5109 w 10642"/>
              <a:gd name="connsiteY83" fmla="*/ 9731 h 10000"/>
              <a:gd name="connsiteX84" fmla="*/ 4867 w 10642"/>
              <a:gd name="connsiteY84" fmla="*/ 9401 h 10000"/>
              <a:gd name="connsiteX85" fmla="*/ 4617 w 10642"/>
              <a:gd name="connsiteY85" fmla="*/ 8922 h 10000"/>
              <a:gd name="connsiteX86" fmla="*/ 4369 w 10642"/>
              <a:gd name="connsiteY86" fmla="*/ 8353 h 10000"/>
              <a:gd name="connsiteX87" fmla="*/ 4120 w 10642"/>
              <a:gd name="connsiteY87" fmla="*/ 7725 h 10000"/>
              <a:gd name="connsiteX88" fmla="*/ 3873 w 10642"/>
              <a:gd name="connsiteY88" fmla="*/ 7036 h 10000"/>
              <a:gd name="connsiteX89" fmla="*/ 3627 w 10642"/>
              <a:gd name="connsiteY89" fmla="*/ 6317 h 10000"/>
              <a:gd name="connsiteX90" fmla="*/ 3387 w 10642"/>
              <a:gd name="connsiteY90" fmla="*/ 5569 h 10000"/>
              <a:gd name="connsiteX91" fmla="*/ 3155 w 10642"/>
              <a:gd name="connsiteY91" fmla="*/ 4850 h 10000"/>
              <a:gd name="connsiteX92" fmla="*/ 2931 w 10642"/>
              <a:gd name="connsiteY92" fmla="*/ 4192 h 10000"/>
              <a:gd name="connsiteX93" fmla="*/ 2715 w 10642"/>
              <a:gd name="connsiteY93" fmla="*/ 3563 h 10000"/>
              <a:gd name="connsiteX94" fmla="*/ 2508 w 10642"/>
              <a:gd name="connsiteY94" fmla="*/ 3024 h 10000"/>
              <a:gd name="connsiteX95" fmla="*/ 2318 w 10642"/>
              <a:gd name="connsiteY95" fmla="*/ 2575 h 10000"/>
              <a:gd name="connsiteX96" fmla="*/ 2138 w 10642"/>
              <a:gd name="connsiteY96" fmla="*/ 2275 h 10000"/>
              <a:gd name="connsiteX97" fmla="*/ 1975 w 10642"/>
              <a:gd name="connsiteY97" fmla="*/ 2096 h 10000"/>
              <a:gd name="connsiteX98" fmla="*/ 1828 w 10642"/>
              <a:gd name="connsiteY98" fmla="*/ 2036 h 10000"/>
              <a:gd name="connsiteX99" fmla="*/ 1693 w 10642"/>
              <a:gd name="connsiteY99" fmla="*/ 2066 h 10000"/>
              <a:gd name="connsiteX100" fmla="*/ 1571 w 10642"/>
              <a:gd name="connsiteY100" fmla="*/ 2126 h 10000"/>
              <a:gd name="connsiteX101" fmla="*/ 1456 w 10642"/>
              <a:gd name="connsiteY101" fmla="*/ 2275 h 10000"/>
              <a:gd name="connsiteX102" fmla="*/ 237 w 10642"/>
              <a:gd name="connsiteY102" fmla="*/ 2870 h 10000"/>
              <a:gd name="connsiteX0" fmla="*/ 0 w 10507"/>
              <a:gd name="connsiteY0" fmla="*/ 1851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1851 h 10000"/>
              <a:gd name="connsiteX0" fmla="*/ 0 w 10507"/>
              <a:gd name="connsiteY0" fmla="*/ 2870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 name="connsiteX0" fmla="*/ 0 w 10507"/>
              <a:gd name="connsiteY0" fmla="*/ 2870 h 10000"/>
              <a:gd name="connsiteX1" fmla="*/ 102 w 10507"/>
              <a:gd name="connsiteY1" fmla="*/ 2870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0507" h="10000">
                <a:moveTo>
                  <a:pt x="0" y="2870"/>
                </a:moveTo>
                <a:lnTo>
                  <a:pt x="102" y="2870"/>
                </a:lnTo>
                <a:lnTo>
                  <a:pt x="1318" y="2156"/>
                </a:lnTo>
                <a:cubicBezTo>
                  <a:pt x="1356" y="2106"/>
                  <a:pt x="1395" y="2056"/>
                  <a:pt x="1433" y="2006"/>
                </a:cubicBezTo>
                <a:lnTo>
                  <a:pt x="1558" y="1916"/>
                </a:lnTo>
                <a:lnTo>
                  <a:pt x="1693" y="1916"/>
                </a:lnTo>
                <a:lnTo>
                  <a:pt x="1842" y="1976"/>
                </a:lnTo>
                <a:lnTo>
                  <a:pt x="2006" y="2156"/>
                </a:lnTo>
                <a:lnTo>
                  <a:pt x="2185" y="2455"/>
                </a:lnTo>
                <a:cubicBezTo>
                  <a:pt x="2249" y="2605"/>
                  <a:pt x="2314" y="2754"/>
                  <a:pt x="2378" y="2904"/>
                </a:cubicBezTo>
                <a:lnTo>
                  <a:pt x="2582" y="3443"/>
                </a:lnTo>
                <a:lnTo>
                  <a:pt x="2801" y="4072"/>
                </a:lnTo>
                <a:lnTo>
                  <a:pt x="3025" y="4731"/>
                </a:lnTo>
                <a:lnTo>
                  <a:pt x="3257" y="5449"/>
                </a:lnTo>
                <a:lnTo>
                  <a:pt x="3497" y="6198"/>
                </a:lnTo>
                <a:cubicBezTo>
                  <a:pt x="3579" y="6437"/>
                  <a:pt x="3660" y="6677"/>
                  <a:pt x="3743" y="6916"/>
                </a:cubicBezTo>
                <a:cubicBezTo>
                  <a:pt x="3825" y="7146"/>
                  <a:pt x="3908" y="7375"/>
                  <a:pt x="3990" y="7605"/>
                </a:cubicBezTo>
                <a:cubicBezTo>
                  <a:pt x="4072" y="7815"/>
                  <a:pt x="4155" y="8024"/>
                  <a:pt x="4237" y="8234"/>
                </a:cubicBezTo>
                <a:lnTo>
                  <a:pt x="4487" y="8802"/>
                </a:lnTo>
                <a:cubicBezTo>
                  <a:pt x="4569" y="8962"/>
                  <a:pt x="4653" y="9121"/>
                  <a:pt x="4735" y="9281"/>
                </a:cubicBezTo>
                <a:lnTo>
                  <a:pt x="4977" y="9611"/>
                </a:lnTo>
                <a:lnTo>
                  <a:pt x="5216" y="9820"/>
                </a:lnTo>
                <a:lnTo>
                  <a:pt x="5451" y="9880"/>
                </a:lnTo>
                <a:lnTo>
                  <a:pt x="5684" y="9760"/>
                </a:lnTo>
                <a:lnTo>
                  <a:pt x="5929" y="9521"/>
                </a:lnTo>
                <a:lnTo>
                  <a:pt x="6178" y="9102"/>
                </a:lnTo>
                <a:cubicBezTo>
                  <a:pt x="6263" y="8942"/>
                  <a:pt x="6349" y="8783"/>
                  <a:pt x="6434" y="8623"/>
                </a:cubicBezTo>
                <a:lnTo>
                  <a:pt x="6691" y="8024"/>
                </a:lnTo>
                <a:lnTo>
                  <a:pt x="6951" y="7365"/>
                </a:lnTo>
                <a:cubicBezTo>
                  <a:pt x="7037" y="7126"/>
                  <a:pt x="7122" y="6886"/>
                  <a:pt x="7208" y="6647"/>
                </a:cubicBezTo>
                <a:lnTo>
                  <a:pt x="7466" y="5898"/>
                </a:lnTo>
                <a:lnTo>
                  <a:pt x="7718" y="5120"/>
                </a:lnTo>
                <a:lnTo>
                  <a:pt x="7963" y="4341"/>
                </a:lnTo>
                <a:lnTo>
                  <a:pt x="8200" y="3593"/>
                </a:lnTo>
                <a:lnTo>
                  <a:pt x="8428" y="2874"/>
                </a:lnTo>
                <a:cubicBezTo>
                  <a:pt x="8500" y="2655"/>
                  <a:pt x="8571" y="2435"/>
                  <a:pt x="8643" y="2216"/>
                </a:cubicBezTo>
                <a:cubicBezTo>
                  <a:pt x="8710" y="2026"/>
                  <a:pt x="8778" y="1837"/>
                  <a:pt x="8845" y="1647"/>
                </a:cubicBezTo>
                <a:lnTo>
                  <a:pt x="9030" y="1168"/>
                </a:lnTo>
                <a:cubicBezTo>
                  <a:pt x="9086" y="1048"/>
                  <a:pt x="9141" y="928"/>
                  <a:pt x="9198" y="808"/>
                </a:cubicBezTo>
                <a:lnTo>
                  <a:pt x="9300" y="599"/>
                </a:lnTo>
                <a:cubicBezTo>
                  <a:pt x="9334" y="539"/>
                  <a:pt x="9369" y="479"/>
                  <a:pt x="9403" y="419"/>
                </a:cubicBezTo>
                <a:cubicBezTo>
                  <a:pt x="9439" y="369"/>
                  <a:pt x="9474" y="319"/>
                  <a:pt x="9510" y="269"/>
                </a:cubicBezTo>
                <a:cubicBezTo>
                  <a:pt x="9530" y="249"/>
                  <a:pt x="9550" y="230"/>
                  <a:pt x="9570" y="210"/>
                </a:cubicBezTo>
                <a:cubicBezTo>
                  <a:pt x="9592" y="190"/>
                  <a:pt x="9613" y="170"/>
                  <a:pt x="9635" y="150"/>
                </a:cubicBezTo>
                <a:lnTo>
                  <a:pt x="9707" y="120"/>
                </a:lnTo>
                <a:lnTo>
                  <a:pt x="9787" y="90"/>
                </a:lnTo>
                <a:lnTo>
                  <a:pt x="9877" y="60"/>
                </a:lnTo>
                <a:lnTo>
                  <a:pt x="9977" y="30"/>
                </a:lnTo>
                <a:lnTo>
                  <a:pt x="10088" y="30"/>
                </a:lnTo>
                <a:lnTo>
                  <a:pt x="10212" y="0"/>
                </a:lnTo>
                <a:lnTo>
                  <a:pt x="10352" y="0"/>
                </a:lnTo>
                <a:lnTo>
                  <a:pt x="10507" y="30"/>
                </a:lnTo>
                <a:lnTo>
                  <a:pt x="10507" y="150"/>
                </a:lnTo>
                <a:lnTo>
                  <a:pt x="10352" y="150"/>
                </a:lnTo>
                <a:lnTo>
                  <a:pt x="10215" y="150"/>
                </a:lnTo>
                <a:lnTo>
                  <a:pt x="10090" y="150"/>
                </a:lnTo>
                <a:lnTo>
                  <a:pt x="9977" y="150"/>
                </a:lnTo>
                <a:lnTo>
                  <a:pt x="9877" y="180"/>
                </a:lnTo>
                <a:lnTo>
                  <a:pt x="9787" y="210"/>
                </a:lnTo>
                <a:lnTo>
                  <a:pt x="9707" y="240"/>
                </a:lnTo>
                <a:cubicBezTo>
                  <a:pt x="9684" y="250"/>
                  <a:pt x="9660" y="259"/>
                  <a:pt x="9637" y="269"/>
                </a:cubicBezTo>
                <a:cubicBezTo>
                  <a:pt x="9615" y="289"/>
                  <a:pt x="9594" y="309"/>
                  <a:pt x="9572" y="329"/>
                </a:cubicBezTo>
                <a:lnTo>
                  <a:pt x="9512" y="389"/>
                </a:lnTo>
                <a:cubicBezTo>
                  <a:pt x="9476" y="439"/>
                  <a:pt x="9441" y="489"/>
                  <a:pt x="9405" y="539"/>
                </a:cubicBezTo>
                <a:lnTo>
                  <a:pt x="9303" y="719"/>
                </a:lnTo>
                <a:cubicBezTo>
                  <a:pt x="9270" y="789"/>
                  <a:pt x="9236" y="858"/>
                  <a:pt x="9203" y="928"/>
                </a:cubicBezTo>
                <a:lnTo>
                  <a:pt x="9035" y="1287"/>
                </a:lnTo>
                <a:lnTo>
                  <a:pt x="8847" y="1766"/>
                </a:lnTo>
                <a:cubicBezTo>
                  <a:pt x="8781" y="1956"/>
                  <a:pt x="8714" y="2145"/>
                  <a:pt x="8648" y="2335"/>
                </a:cubicBezTo>
                <a:lnTo>
                  <a:pt x="8433" y="2994"/>
                </a:lnTo>
                <a:lnTo>
                  <a:pt x="8205" y="3713"/>
                </a:lnTo>
                <a:lnTo>
                  <a:pt x="7968" y="4461"/>
                </a:lnTo>
                <a:lnTo>
                  <a:pt x="7723" y="5240"/>
                </a:lnTo>
                <a:lnTo>
                  <a:pt x="7471" y="6018"/>
                </a:lnTo>
                <a:lnTo>
                  <a:pt x="7213" y="6766"/>
                </a:lnTo>
                <a:lnTo>
                  <a:pt x="6956" y="7485"/>
                </a:lnTo>
                <a:lnTo>
                  <a:pt x="6696" y="8144"/>
                </a:lnTo>
                <a:cubicBezTo>
                  <a:pt x="6610" y="8344"/>
                  <a:pt x="6523" y="8543"/>
                  <a:pt x="6437" y="8743"/>
                </a:cubicBezTo>
                <a:cubicBezTo>
                  <a:pt x="6352" y="8903"/>
                  <a:pt x="6266" y="9062"/>
                  <a:pt x="6181" y="9222"/>
                </a:cubicBezTo>
                <a:lnTo>
                  <a:pt x="5929" y="9641"/>
                </a:lnTo>
                <a:lnTo>
                  <a:pt x="5687" y="9880"/>
                </a:lnTo>
                <a:lnTo>
                  <a:pt x="5449" y="10000"/>
                </a:lnTo>
                <a:lnTo>
                  <a:pt x="5216" y="9940"/>
                </a:lnTo>
                <a:lnTo>
                  <a:pt x="4974" y="9731"/>
                </a:lnTo>
                <a:lnTo>
                  <a:pt x="4732" y="9401"/>
                </a:lnTo>
                <a:cubicBezTo>
                  <a:pt x="4649" y="9241"/>
                  <a:pt x="4565" y="9082"/>
                  <a:pt x="4482" y="8922"/>
                </a:cubicBezTo>
                <a:lnTo>
                  <a:pt x="4234" y="8353"/>
                </a:lnTo>
                <a:lnTo>
                  <a:pt x="3985" y="7725"/>
                </a:lnTo>
                <a:cubicBezTo>
                  <a:pt x="3903" y="7495"/>
                  <a:pt x="3820" y="7266"/>
                  <a:pt x="3738" y="7036"/>
                </a:cubicBezTo>
                <a:lnTo>
                  <a:pt x="3492" y="6317"/>
                </a:lnTo>
                <a:lnTo>
                  <a:pt x="3252" y="5569"/>
                </a:lnTo>
                <a:cubicBezTo>
                  <a:pt x="3175" y="5329"/>
                  <a:pt x="3097" y="5090"/>
                  <a:pt x="3020" y="4850"/>
                </a:cubicBezTo>
                <a:cubicBezTo>
                  <a:pt x="2945" y="4631"/>
                  <a:pt x="2871" y="4411"/>
                  <a:pt x="2796" y="4192"/>
                </a:cubicBezTo>
                <a:lnTo>
                  <a:pt x="2580" y="3563"/>
                </a:lnTo>
                <a:lnTo>
                  <a:pt x="2373" y="3024"/>
                </a:lnTo>
                <a:cubicBezTo>
                  <a:pt x="2310" y="2874"/>
                  <a:pt x="2246" y="2725"/>
                  <a:pt x="2183" y="2575"/>
                </a:cubicBezTo>
                <a:lnTo>
                  <a:pt x="2003" y="2275"/>
                </a:lnTo>
                <a:cubicBezTo>
                  <a:pt x="1949" y="2215"/>
                  <a:pt x="1894" y="2156"/>
                  <a:pt x="1840" y="2096"/>
                </a:cubicBezTo>
                <a:lnTo>
                  <a:pt x="1693" y="2036"/>
                </a:lnTo>
                <a:lnTo>
                  <a:pt x="1558" y="2066"/>
                </a:lnTo>
                <a:lnTo>
                  <a:pt x="1436" y="2126"/>
                </a:lnTo>
                <a:cubicBezTo>
                  <a:pt x="1398" y="2176"/>
                  <a:pt x="1359" y="2225"/>
                  <a:pt x="1321" y="2275"/>
                </a:cubicBezTo>
                <a:lnTo>
                  <a:pt x="0" y="2870"/>
                </a:lnTo>
                <a:close/>
              </a:path>
            </a:pathLst>
          </a:custGeom>
          <a:solidFill>
            <a:srgbClr val="000000"/>
          </a:solidFill>
          <a:ln w="0" cap="flat">
            <a:solidFill>
              <a:srgbClr val="00B050"/>
            </a:solidFill>
            <a:prstDash val="solid"/>
            <a:round/>
            <a:headEnd/>
            <a:tailEnd/>
          </a:ln>
        </p:spPr>
        <p:txBody>
          <a:bodyPr vert="horz" wrap="square" lIns="68580" tIns="34290" rIns="68580" bIns="34290" numCol="1" anchor="t" anchorCtr="0" compatLnSpc="1">
            <a:prstTxWarp prst="textNoShape">
              <a:avLst/>
            </a:prstTxWarp>
          </a:bodyPr>
          <a:lstStyle/>
          <a:p>
            <a:endParaRPr lang="en-CA" sz="1350" dirty="0">
              <a:solidFill>
                <a:prstClr val="black"/>
              </a:solidFill>
            </a:endParaRPr>
          </a:p>
        </p:txBody>
      </p:sp>
      <p:sp>
        <p:nvSpPr>
          <p:cNvPr id="26" name="Freeform 52" descr="another curve indicating another personal transition"/>
          <p:cNvSpPr>
            <a:spLocks/>
          </p:cNvSpPr>
          <p:nvPr>
            <p:custDataLst>
              <p:tags r:id="rId8"/>
            </p:custDataLst>
          </p:nvPr>
        </p:nvSpPr>
        <p:spPr bwMode="auto">
          <a:xfrm>
            <a:off x="4164437" y="2625539"/>
            <a:ext cx="5360564" cy="1019826"/>
          </a:xfrm>
          <a:custGeom>
            <a:avLst/>
            <a:gdLst>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394 w 10000"/>
              <a:gd name="connsiteY113" fmla="*/ 3743 h 10000"/>
              <a:gd name="connsiteX114" fmla="*/ 212 w 10000"/>
              <a:gd name="connsiteY114" fmla="*/ 5030 h 10000"/>
              <a:gd name="connsiteX115" fmla="*/ 110 w 10000"/>
              <a:gd name="connsiteY115" fmla="*/ 6018 h 10000"/>
              <a:gd name="connsiteX116" fmla="*/ 12 w 10000"/>
              <a:gd name="connsiteY116" fmla="*/ 7036 h 10000"/>
              <a:gd name="connsiteX117" fmla="*/ 0 w 10000"/>
              <a:gd name="connsiteY117"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212 w 10000"/>
              <a:gd name="connsiteY113" fmla="*/ 5030 h 10000"/>
              <a:gd name="connsiteX114" fmla="*/ 110 w 10000"/>
              <a:gd name="connsiteY114" fmla="*/ 6018 h 10000"/>
              <a:gd name="connsiteX115" fmla="*/ 12 w 10000"/>
              <a:gd name="connsiteY115" fmla="*/ 7036 h 10000"/>
              <a:gd name="connsiteX116" fmla="*/ 0 w 10000"/>
              <a:gd name="connsiteY116"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459 w 10000"/>
              <a:gd name="connsiteY4" fmla="*/ 3263 h 10000"/>
              <a:gd name="connsiteX5" fmla="*/ 537 w 10000"/>
              <a:gd name="connsiteY5" fmla="*/ 2904 h 10000"/>
              <a:gd name="connsiteX6" fmla="*/ 622 w 10000"/>
              <a:gd name="connsiteY6" fmla="*/ 2605 h 10000"/>
              <a:gd name="connsiteX7" fmla="*/ 719 w 10000"/>
              <a:gd name="connsiteY7" fmla="*/ 2365 h 10000"/>
              <a:gd name="connsiteX8" fmla="*/ 821 w 10000"/>
              <a:gd name="connsiteY8" fmla="*/ 2156 h 10000"/>
              <a:gd name="connsiteX9" fmla="*/ 936 w 10000"/>
              <a:gd name="connsiteY9" fmla="*/ 2006 h 10000"/>
              <a:gd name="connsiteX10" fmla="*/ 1061 w 10000"/>
              <a:gd name="connsiteY10" fmla="*/ 1916 h 10000"/>
              <a:gd name="connsiteX11" fmla="*/ 1196 w 10000"/>
              <a:gd name="connsiteY11" fmla="*/ 1916 h 10000"/>
              <a:gd name="connsiteX12" fmla="*/ 1345 w 10000"/>
              <a:gd name="connsiteY12" fmla="*/ 1976 h 10000"/>
              <a:gd name="connsiteX13" fmla="*/ 1508 w 10000"/>
              <a:gd name="connsiteY13" fmla="*/ 2156 h 10000"/>
              <a:gd name="connsiteX14" fmla="*/ 1687 w 10000"/>
              <a:gd name="connsiteY14" fmla="*/ 2455 h 10000"/>
              <a:gd name="connsiteX15" fmla="*/ 1880 w 10000"/>
              <a:gd name="connsiteY15" fmla="*/ 2904 h 10000"/>
              <a:gd name="connsiteX16" fmla="*/ 2084 w 10000"/>
              <a:gd name="connsiteY16" fmla="*/ 3443 h 10000"/>
              <a:gd name="connsiteX17" fmla="*/ 2302 w 10000"/>
              <a:gd name="connsiteY17" fmla="*/ 4072 h 10000"/>
              <a:gd name="connsiteX18" fmla="*/ 2526 w 10000"/>
              <a:gd name="connsiteY18" fmla="*/ 4731 h 10000"/>
              <a:gd name="connsiteX19" fmla="*/ 2758 w 10000"/>
              <a:gd name="connsiteY19" fmla="*/ 5449 h 10000"/>
              <a:gd name="connsiteX20" fmla="*/ 2998 w 10000"/>
              <a:gd name="connsiteY20" fmla="*/ 6198 h 10000"/>
              <a:gd name="connsiteX21" fmla="*/ 3243 w 10000"/>
              <a:gd name="connsiteY21" fmla="*/ 6916 h 10000"/>
              <a:gd name="connsiteX22" fmla="*/ 3490 w 10000"/>
              <a:gd name="connsiteY22" fmla="*/ 7605 h 10000"/>
              <a:gd name="connsiteX23" fmla="*/ 3737 w 10000"/>
              <a:gd name="connsiteY23" fmla="*/ 8234 h 10000"/>
              <a:gd name="connsiteX24" fmla="*/ 3987 w 10000"/>
              <a:gd name="connsiteY24" fmla="*/ 8802 h 10000"/>
              <a:gd name="connsiteX25" fmla="*/ 4234 w 10000"/>
              <a:gd name="connsiteY25" fmla="*/ 9281 h 10000"/>
              <a:gd name="connsiteX26" fmla="*/ 4476 w 10000"/>
              <a:gd name="connsiteY26" fmla="*/ 9611 h 10000"/>
              <a:gd name="connsiteX27" fmla="*/ 4715 w 10000"/>
              <a:gd name="connsiteY27" fmla="*/ 9820 h 10000"/>
              <a:gd name="connsiteX28" fmla="*/ 4950 w 10000"/>
              <a:gd name="connsiteY28" fmla="*/ 9880 h 10000"/>
              <a:gd name="connsiteX29" fmla="*/ 5182 w 10000"/>
              <a:gd name="connsiteY29" fmla="*/ 9760 h 10000"/>
              <a:gd name="connsiteX30" fmla="*/ 5427 w 10000"/>
              <a:gd name="connsiteY30" fmla="*/ 9521 h 10000"/>
              <a:gd name="connsiteX31" fmla="*/ 5676 w 10000"/>
              <a:gd name="connsiteY31" fmla="*/ 9102 h 10000"/>
              <a:gd name="connsiteX32" fmla="*/ 5931 w 10000"/>
              <a:gd name="connsiteY32" fmla="*/ 8623 h 10000"/>
              <a:gd name="connsiteX33" fmla="*/ 6188 w 10000"/>
              <a:gd name="connsiteY33" fmla="*/ 8024 h 10000"/>
              <a:gd name="connsiteX34" fmla="*/ 6448 w 10000"/>
              <a:gd name="connsiteY34" fmla="*/ 7365 h 10000"/>
              <a:gd name="connsiteX35" fmla="*/ 6705 w 10000"/>
              <a:gd name="connsiteY35" fmla="*/ 6647 h 10000"/>
              <a:gd name="connsiteX36" fmla="*/ 6962 w 10000"/>
              <a:gd name="connsiteY36" fmla="*/ 5898 h 10000"/>
              <a:gd name="connsiteX37" fmla="*/ 7214 w 10000"/>
              <a:gd name="connsiteY37" fmla="*/ 5120 h 10000"/>
              <a:gd name="connsiteX38" fmla="*/ 7459 w 10000"/>
              <a:gd name="connsiteY38" fmla="*/ 4341 h 10000"/>
              <a:gd name="connsiteX39" fmla="*/ 7696 w 10000"/>
              <a:gd name="connsiteY39" fmla="*/ 3593 h 10000"/>
              <a:gd name="connsiteX40" fmla="*/ 7923 w 10000"/>
              <a:gd name="connsiteY40" fmla="*/ 2874 h 10000"/>
              <a:gd name="connsiteX41" fmla="*/ 8138 w 10000"/>
              <a:gd name="connsiteY41" fmla="*/ 2216 h 10000"/>
              <a:gd name="connsiteX42" fmla="*/ 8340 w 10000"/>
              <a:gd name="connsiteY42" fmla="*/ 1647 h 10000"/>
              <a:gd name="connsiteX43" fmla="*/ 8525 w 10000"/>
              <a:gd name="connsiteY43" fmla="*/ 1168 h 10000"/>
              <a:gd name="connsiteX44" fmla="*/ 8692 w 10000"/>
              <a:gd name="connsiteY44" fmla="*/ 808 h 10000"/>
              <a:gd name="connsiteX45" fmla="*/ 8794 w 10000"/>
              <a:gd name="connsiteY45" fmla="*/ 599 h 10000"/>
              <a:gd name="connsiteX46" fmla="*/ 8897 w 10000"/>
              <a:gd name="connsiteY46" fmla="*/ 419 h 10000"/>
              <a:gd name="connsiteX47" fmla="*/ 9004 w 10000"/>
              <a:gd name="connsiteY47" fmla="*/ 269 h 10000"/>
              <a:gd name="connsiteX48" fmla="*/ 9064 w 10000"/>
              <a:gd name="connsiteY48" fmla="*/ 210 h 10000"/>
              <a:gd name="connsiteX49" fmla="*/ 9129 w 10000"/>
              <a:gd name="connsiteY49" fmla="*/ 150 h 10000"/>
              <a:gd name="connsiteX50" fmla="*/ 9201 w 10000"/>
              <a:gd name="connsiteY50" fmla="*/ 120 h 10000"/>
              <a:gd name="connsiteX51" fmla="*/ 9281 w 10000"/>
              <a:gd name="connsiteY51" fmla="*/ 90 h 10000"/>
              <a:gd name="connsiteX52" fmla="*/ 9371 w 10000"/>
              <a:gd name="connsiteY52" fmla="*/ 60 h 10000"/>
              <a:gd name="connsiteX53" fmla="*/ 9471 w 10000"/>
              <a:gd name="connsiteY53" fmla="*/ 30 h 10000"/>
              <a:gd name="connsiteX54" fmla="*/ 9581 w 10000"/>
              <a:gd name="connsiteY54" fmla="*/ 30 h 10000"/>
              <a:gd name="connsiteX55" fmla="*/ 9705 w 10000"/>
              <a:gd name="connsiteY55" fmla="*/ 0 h 10000"/>
              <a:gd name="connsiteX56" fmla="*/ 9845 w 10000"/>
              <a:gd name="connsiteY56" fmla="*/ 0 h 10000"/>
              <a:gd name="connsiteX57" fmla="*/ 10000 w 10000"/>
              <a:gd name="connsiteY57" fmla="*/ 30 h 10000"/>
              <a:gd name="connsiteX58" fmla="*/ 10000 w 10000"/>
              <a:gd name="connsiteY58" fmla="*/ 150 h 10000"/>
              <a:gd name="connsiteX59" fmla="*/ 9845 w 10000"/>
              <a:gd name="connsiteY59" fmla="*/ 150 h 10000"/>
              <a:gd name="connsiteX60" fmla="*/ 9708 w 10000"/>
              <a:gd name="connsiteY60" fmla="*/ 150 h 10000"/>
              <a:gd name="connsiteX61" fmla="*/ 9583 w 10000"/>
              <a:gd name="connsiteY61" fmla="*/ 150 h 10000"/>
              <a:gd name="connsiteX62" fmla="*/ 9471 w 10000"/>
              <a:gd name="connsiteY62" fmla="*/ 150 h 10000"/>
              <a:gd name="connsiteX63" fmla="*/ 9371 w 10000"/>
              <a:gd name="connsiteY63" fmla="*/ 180 h 10000"/>
              <a:gd name="connsiteX64" fmla="*/ 9281 w 10000"/>
              <a:gd name="connsiteY64" fmla="*/ 210 h 10000"/>
              <a:gd name="connsiteX65" fmla="*/ 9201 w 10000"/>
              <a:gd name="connsiteY65" fmla="*/ 240 h 10000"/>
              <a:gd name="connsiteX66" fmla="*/ 9131 w 10000"/>
              <a:gd name="connsiteY66" fmla="*/ 269 h 10000"/>
              <a:gd name="connsiteX67" fmla="*/ 9066 w 10000"/>
              <a:gd name="connsiteY67" fmla="*/ 329 h 10000"/>
              <a:gd name="connsiteX68" fmla="*/ 9006 w 10000"/>
              <a:gd name="connsiteY68" fmla="*/ 389 h 10000"/>
              <a:gd name="connsiteX69" fmla="*/ 8899 w 10000"/>
              <a:gd name="connsiteY69" fmla="*/ 539 h 10000"/>
              <a:gd name="connsiteX70" fmla="*/ 8797 w 10000"/>
              <a:gd name="connsiteY70" fmla="*/ 719 h 10000"/>
              <a:gd name="connsiteX71" fmla="*/ 8697 w 10000"/>
              <a:gd name="connsiteY71" fmla="*/ 928 h 10000"/>
              <a:gd name="connsiteX72" fmla="*/ 8530 w 10000"/>
              <a:gd name="connsiteY72" fmla="*/ 1287 h 10000"/>
              <a:gd name="connsiteX73" fmla="*/ 8342 w 10000"/>
              <a:gd name="connsiteY73" fmla="*/ 1766 h 10000"/>
              <a:gd name="connsiteX74" fmla="*/ 8143 w 10000"/>
              <a:gd name="connsiteY74" fmla="*/ 2335 h 10000"/>
              <a:gd name="connsiteX75" fmla="*/ 7928 w 10000"/>
              <a:gd name="connsiteY75" fmla="*/ 2994 h 10000"/>
              <a:gd name="connsiteX76" fmla="*/ 7701 w 10000"/>
              <a:gd name="connsiteY76" fmla="*/ 3713 h 10000"/>
              <a:gd name="connsiteX77" fmla="*/ 7464 w 10000"/>
              <a:gd name="connsiteY77" fmla="*/ 4461 h 10000"/>
              <a:gd name="connsiteX78" fmla="*/ 7219 w 10000"/>
              <a:gd name="connsiteY78" fmla="*/ 5240 h 10000"/>
              <a:gd name="connsiteX79" fmla="*/ 6967 w 10000"/>
              <a:gd name="connsiteY79" fmla="*/ 6018 h 10000"/>
              <a:gd name="connsiteX80" fmla="*/ 6710 w 10000"/>
              <a:gd name="connsiteY80" fmla="*/ 6766 h 10000"/>
              <a:gd name="connsiteX81" fmla="*/ 6453 w 10000"/>
              <a:gd name="connsiteY81" fmla="*/ 7485 h 10000"/>
              <a:gd name="connsiteX82" fmla="*/ 6193 w 10000"/>
              <a:gd name="connsiteY82" fmla="*/ 8144 h 10000"/>
              <a:gd name="connsiteX83" fmla="*/ 5934 w 10000"/>
              <a:gd name="connsiteY83" fmla="*/ 8743 h 10000"/>
              <a:gd name="connsiteX84" fmla="*/ 5679 w 10000"/>
              <a:gd name="connsiteY84" fmla="*/ 9222 h 10000"/>
              <a:gd name="connsiteX85" fmla="*/ 5427 w 10000"/>
              <a:gd name="connsiteY85" fmla="*/ 9641 h 10000"/>
              <a:gd name="connsiteX86" fmla="*/ 5185 w 10000"/>
              <a:gd name="connsiteY86" fmla="*/ 9880 h 10000"/>
              <a:gd name="connsiteX87" fmla="*/ 4948 w 10000"/>
              <a:gd name="connsiteY87" fmla="*/ 10000 h 10000"/>
              <a:gd name="connsiteX88" fmla="*/ 4715 w 10000"/>
              <a:gd name="connsiteY88" fmla="*/ 9940 h 10000"/>
              <a:gd name="connsiteX89" fmla="*/ 4473 w 10000"/>
              <a:gd name="connsiteY89" fmla="*/ 9731 h 10000"/>
              <a:gd name="connsiteX90" fmla="*/ 4231 w 10000"/>
              <a:gd name="connsiteY90" fmla="*/ 9401 h 10000"/>
              <a:gd name="connsiteX91" fmla="*/ 3982 w 10000"/>
              <a:gd name="connsiteY91" fmla="*/ 8922 h 10000"/>
              <a:gd name="connsiteX92" fmla="*/ 3734 w 10000"/>
              <a:gd name="connsiteY92" fmla="*/ 8353 h 10000"/>
              <a:gd name="connsiteX93" fmla="*/ 3485 w 10000"/>
              <a:gd name="connsiteY93" fmla="*/ 7725 h 10000"/>
              <a:gd name="connsiteX94" fmla="*/ 3238 w 10000"/>
              <a:gd name="connsiteY94" fmla="*/ 7036 h 10000"/>
              <a:gd name="connsiteX95" fmla="*/ 2993 w 10000"/>
              <a:gd name="connsiteY95" fmla="*/ 6317 h 10000"/>
              <a:gd name="connsiteX96" fmla="*/ 2753 w 10000"/>
              <a:gd name="connsiteY96" fmla="*/ 5569 h 10000"/>
              <a:gd name="connsiteX97" fmla="*/ 2521 w 10000"/>
              <a:gd name="connsiteY97" fmla="*/ 4850 h 10000"/>
              <a:gd name="connsiteX98" fmla="*/ 2297 w 10000"/>
              <a:gd name="connsiteY98" fmla="*/ 4192 h 10000"/>
              <a:gd name="connsiteX99" fmla="*/ 2082 w 10000"/>
              <a:gd name="connsiteY99" fmla="*/ 3563 h 10000"/>
              <a:gd name="connsiteX100" fmla="*/ 1875 w 10000"/>
              <a:gd name="connsiteY100" fmla="*/ 3024 h 10000"/>
              <a:gd name="connsiteX101" fmla="*/ 1685 w 10000"/>
              <a:gd name="connsiteY101" fmla="*/ 2575 h 10000"/>
              <a:gd name="connsiteX102" fmla="*/ 1505 w 10000"/>
              <a:gd name="connsiteY102" fmla="*/ 2275 h 10000"/>
              <a:gd name="connsiteX103" fmla="*/ 1343 w 10000"/>
              <a:gd name="connsiteY103" fmla="*/ 2096 h 10000"/>
              <a:gd name="connsiteX104" fmla="*/ 1196 w 10000"/>
              <a:gd name="connsiteY104" fmla="*/ 2036 h 10000"/>
              <a:gd name="connsiteX105" fmla="*/ 1061 w 10000"/>
              <a:gd name="connsiteY105" fmla="*/ 2066 h 10000"/>
              <a:gd name="connsiteX106" fmla="*/ 939 w 10000"/>
              <a:gd name="connsiteY106" fmla="*/ 2126 h 10000"/>
              <a:gd name="connsiteX107" fmla="*/ 824 w 10000"/>
              <a:gd name="connsiteY107" fmla="*/ 2275 h 10000"/>
              <a:gd name="connsiteX108" fmla="*/ 724 w 10000"/>
              <a:gd name="connsiteY108" fmla="*/ 2485 h 10000"/>
              <a:gd name="connsiteX109" fmla="*/ 629 w 10000"/>
              <a:gd name="connsiteY109" fmla="*/ 2725 h 10000"/>
              <a:gd name="connsiteX110" fmla="*/ 544 w 10000"/>
              <a:gd name="connsiteY110" fmla="*/ 3024 h 10000"/>
              <a:gd name="connsiteX111" fmla="*/ 467 w 10000"/>
              <a:gd name="connsiteY111" fmla="*/ 3353 h 10000"/>
              <a:gd name="connsiteX112" fmla="*/ 212 w 10000"/>
              <a:gd name="connsiteY112" fmla="*/ 5030 h 10000"/>
              <a:gd name="connsiteX113" fmla="*/ 110 w 10000"/>
              <a:gd name="connsiteY113" fmla="*/ 6018 h 10000"/>
              <a:gd name="connsiteX114" fmla="*/ 12 w 10000"/>
              <a:gd name="connsiteY114" fmla="*/ 7036 h 10000"/>
              <a:gd name="connsiteX115" fmla="*/ 0 w 10000"/>
              <a:gd name="connsiteY115"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467 w 10000"/>
              <a:gd name="connsiteY110" fmla="*/ 3353 h 10000"/>
              <a:gd name="connsiteX111" fmla="*/ 212 w 10000"/>
              <a:gd name="connsiteY111" fmla="*/ 5030 h 10000"/>
              <a:gd name="connsiteX112" fmla="*/ 110 w 10000"/>
              <a:gd name="connsiteY112" fmla="*/ 6018 h 10000"/>
              <a:gd name="connsiteX113" fmla="*/ 12 w 10000"/>
              <a:gd name="connsiteY113" fmla="*/ 7036 h 10000"/>
              <a:gd name="connsiteX114" fmla="*/ 0 w 10000"/>
              <a:gd name="connsiteY114"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212 w 10000"/>
              <a:gd name="connsiteY110" fmla="*/ 5030 h 10000"/>
              <a:gd name="connsiteX111" fmla="*/ 110 w 10000"/>
              <a:gd name="connsiteY111" fmla="*/ 6018 h 10000"/>
              <a:gd name="connsiteX112" fmla="*/ 12 w 10000"/>
              <a:gd name="connsiteY112" fmla="*/ 7036 h 10000"/>
              <a:gd name="connsiteX113" fmla="*/ 0 w 10000"/>
              <a:gd name="connsiteY113"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212 w 10000"/>
              <a:gd name="connsiteY109" fmla="*/ 5030 h 10000"/>
              <a:gd name="connsiteX110" fmla="*/ 110 w 10000"/>
              <a:gd name="connsiteY110" fmla="*/ 6018 h 10000"/>
              <a:gd name="connsiteX111" fmla="*/ 12 w 10000"/>
              <a:gd name="connsiteY111" fmla="*/ 7036 h 10000"/>
              <a:gd name="connsiteX112" fmla="*/ 0 w 10000"/>
              <a:gd name="connsiteY112"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212 w 10000"/>
              <a:gd name="connsiteY108" fmla="*/ 5030 h 10000"/>
              <a:gd name="connsiteX109" fmla="*/ 110 w 10000"/>
              <a:gd name="connsiteY109" fmla="*/ 6018 h 10000"/>
              <a:gd name="connsiteX110" fmla="*/ 12 w 10000"/>
              <a:gd name="connsiteY110" fmla="*/ 7036 h 10000"/>
              <a:gd name="connsiteX111" fmla="*/ 0 w 10000"/>
              <a:gd name="connsiteY111"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212 w 10000"/>
              <a:gd name="connsiteY107" fmla="*/ 5030 h 10000"/>
              <a:gd name="connsiteX108" fmla="*/ 110 w 10000"/>
              <a:gd name="connsiteY108" fmla="*/ 6018 h 10000"/>
              <a:gd name="connsiteX109" fmla="*/ 12 w 10000"/>
              <a:gd name="connsiteY109" fmla="*/ 7036 h 10000"/>
              <a:gd name="connsiteX110" fmla="*/ 0 w 10000"/>
              <a:gd name="connsiteY110"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110 w 10000"/>
              <a:gd name="connsiteY107" fmla="*/ 6018 h 10000"/>
              <a:gd name="connsiteX108" fmla="*/ 12 w 10000"/>
              <a:gd name="connsiteY108" fmla="*/ 7036 h 10000"/>
              <a:gd name="connsiteX109" fmla="*/ 0 w 10000"/>
              <a:gd name="connsiteY109"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10 w 10000"/>
              <a:gd name="connsiteY106" fmla="*/ 6018 h 10000"/>
              <a:gd name="connsiteX107" fmla="*/ 12 w 10000"/>
              <a:gd name="connsiteY107" fmla="*/ 7036 h 10000"/>
              <a:gd name="connsiteX108" fmla="*/ 0 w 10000"/>
              <a:gd name="connsiteY108"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2 w 10000"/>
              <a:gd name="connsiteY106" fmla="*/ 7036 h 10000"/>
              <a:gd name="connsiteX107" fmla="*/ 0 w 10000"/>
              <a:gd name="connsiteY107" fmla="*/ 6946 h 10000"/>
              <a:gd name="connsiteX0" fmla="*/ 0 w 10000"/>
              <a:gd name="connsiteY0" fmla="*/ 6946 h 10000"/>
              <a:gd name="connsiteX1" fmla="*/ 97 w 10000"/>
              <a:gd name="connsiteY1" fmla="*/ 5928 h 10000"/>
              <a:gd name="connsiteX2" fmla="*/ 622 w 10000"/>
              <a:gd name="connsiteY2" fmla="*/ 2605 h 10000"/>
              <a:gd name="connsiteX3" fmla="*/ 719 w 10000"/>
              <a:gd name="connsiteY3" fmla="*/ 2365 h 10000"/>
              <a:gd name="connsiteX4" fmla="*/ 821 w 10000"/>
              <a:gd name="connsiteY4" fmla="*/ 2156 h 10000"/>
              <a:gd name="connsiteX5" fmla="*/ 936 w 10000"/>
              <a:gd name="connsiteY5" fmla="*/ 2006 h 10000"/>
              <a:gd name="connsiteX6" fmla="*/ 1061 w 10000"/>
              <a:gd name="connsiteY6" fmla="*/ 1916 h 10000"/>
              <a:gd name="connsiteX7" fmla="*/ 1196 w 10000"/>
              <a:gd name="connsiteY7" fmla="*/ 1916 h 10000"/>
              <a:gd name="connsiteX8" fmla="*/ 1345 w 10000"/>
              <a:gd name="connsiteY8" fmla="*/ 1976 h 10000"/>
              <a:gd name="connsiteX9" fmla="*/ 1508 w 10000"/>
              <a:gd name="connsiteY9" fmla="*/ 2156 h 10000"/>
              <a:gd name="connsiteX10" fmla="*/ 1687 w 10000"/>
              <a:gd name="connsiteY10" fmla="*/ 2455 h 10000"/>
              <a:gd name="connsiteX11" fmla="*/ 1880 w 10000"/>
              <a:gd name="connsiteY11" fmla="*/ 2904 h 10000"/>
              <a:gd name="connsiteX12" fmla="*/ 2084 w 10000"/>
              <a:gd name="connsiteY12" fmla="*/ 3443 h 10000"/>
              <a:gd name="connsiteX13" fmla="*/ 2302 w 10000"/>
              <a:gd name="connsiteY13" fmla="*/ 4072 h 10000"/>
              <a:gd name="connsiteX14" fmla="*/ 2526 w 10000"/>
              <a:gd name="connsiteY14" fmla="*/ 4731 h 10000"/>
              <a:gd name="connsiteX15" fmla="*/ 2758 w 10000"/>
              <a:gd name="connsiteY15" fmla="*/ 5449 h 10000"/>
              <a:gd name="connsiteX16" fmla="*/ 2998 w 10000"/>
              <a:gd name="connsiteY16" fmla="*/ 6198 h 10000"/>
              <a:gd name="connsiteX17" fmla="*/ 3243 w 10000"/>
              <a:gd name="connsiteY17" fmla="*/ 6916 h 10000"/>
              <a:gd name="connsiteX18" fmla="*/ 3490 w 10000"/>
              <a:gd name="connsiteY18" fmla="*/ 7605 h 10000"/>
              <a:gd name="connsiteX19" fmla="*/ 3737 w 10000"/>
              <a:gd name="connsiteY19" fmla="*/ 8234 h 10000"/>
              <a:gd name="connsiteX20" fmla="*/ 3987 w 10000"/>
              <a:gd name="connsiteY20" fmla="*/ 8802 h 10000"/>
              <a:gd name="connsiteX21" fmla="*/ 4234 w 10000"/>
              <a:gd name="connsiteY21" fmla="*/ 9281 h 10000"/>
              <a:gd name="connsiteX22" fmla="*/ 4476 w 10000"/>
              <a:gd name="connsiteY22" fmla="*/ 9611 h 10000"/>
              <a:gd name="connsiteX23" fmla="*/ 4715 w 10000"/>
              <a:gd name="connsiteY23" fmla="*/ 9820 h 10000"/>
              <a:gd name="connsiteX24" fmla="*/ 4950 w 10000"/>
              <a:gd name="connsiteY24" fmla="*/ 9880 h 10000"/>
              <a:gd name="connsiteX25" fmla="*/ 5182 w 10000"/>
              <a:gd name="connsiteY25" fmla="*/ 9760 h 10000"/>
              <a:gd name="connsiteX26" fmla="*/ 5427 w 10000"/>
              <a:gd name="connsiteY26" fmla="*/ 9521 h 10000"/>
              <a:gd name="connsiteX27" fmla="*/ 5676 w 10000"/>
              <a:gd name="connsiteY27" fmla="*/ 9102 h 10000"/>
              <a:gd name="connsiteX28" fmla="*/ 5931 w 10000"/>
              <a:gd name="connsiteY28" fmla="*/ 8623 h 10000"/>
              <a:gd name="connsiteX29" fmla="*/ 6188 w 10000"/>
              <a:gd name="connsiteY29" fmla="*/ 8024 h 10000"/>
              <a:gd name="connsiteX30" fmla="*/ 6448 w 10000"/>
              <a:gd name="connsiteY30" fmla="*/ 7365 h 10000"/>
              <a:gd name="connsiteX31" fmla="*/ 6705 w 10000"/>
              <a:gd name="connsiteY31" fmla="*/ 6647 h 10000"/>
              <a:gd name="connsiteX32" fmla="*/ 6962 w 10000"/>
              <a:gd name="connsiteY32" fmla="*/ 5898 h 10000"/>
              <a:gd name="connsiteX33" fmla="*/ 7214 w 10000"/>
              <a:gd name="connsiteY33" fmla="*/ 5120 h 10000"/>
              <a:gd name="connsiteX34" fmla="*/ 7459 w 10000"/>
              <a:gd name="connsiteY34" fmla="*/ 4341 h 10000"/>
              <a:gd name="connsiteX35" fmla="*/ 7696 w 10000"/>
              <a:gd name="connsiteY35" fmla="*/ 3593 h 10000"/>
              <a:gd name="connsiteX36" fmla="*/ 7923 w 10000"/>
              <a:gd name="connsiteY36" fmla="*/ 2874 h 10000"/>
              <a:gd name="connsiteX37" fmla="*/ 8138 w 10000"/>
              <a:gd name="connsiteY37" fmla="*/ 2216 h 10000"/>
              <a:gd name="connsiteX38" fmla="*/ 8340 w 10000"/>
              <a:gd name="connsiteY38" fmla="*/ 1647 h 10000"/>
              <a:gd name="connsiteX39" fmla="*/ 8525 w 10000"/>
              <a:gd name="connsiteY39" fmla="*/ 1168 h 10000"/>
              <a:gd name="connsiteX40" fmla="*/ 8692 w 10000"/>
              <a:gd name="connsiteY40" fmla="*/ 808 h 10000"/>
              <a:gd name="connsiteX41" fmla="*/ 8794 w 10000"/>
              <a:gd name="connsiteY41" fmla="*/ 599 h 10000"/>
              <a:gd name="connsiteX42" fmla="*/ 8897 w 10000"/>
              <a:gd name="connsiteY42" fmla="*/ 419 h 10000"/>
              <a:gd name="connsiteX43" fmla="*/ 9004 w 10000"/>
              <a:gd name="connsiteY43" fmla="*/ 269 h 10000"/>
              <a:gd name="connsiteX44" fmla="*/ 9064 w 10000"/>
              <a:gd name="connsiteY44" fmla="*/ 210 h 10000"/>
              <a:gd name="connsiteX45" fmla="*/ 9129 w 10000"/>
              <a:gd name="connsiteY45" fmla="*/ 150 h 10000"/>
              <a:gd name="connsiteX46" fmla="*/ 9201 w 10000"/>
              <a:gd name="connsiteY46" fmla="*/ 120 h 10000"/>
              <a:gd name="connsiteX47" fmla="*/ 9281 w 10000"/>
              <a:gd name="connsiteY47" fmla="*/ 90 h 10000"/>
              <a:gd name="connsiteX48" fmla="*/ 9371 w 10000"/>
              <a:gd name="connsiteY48" fmla="*/ 60 h 10000"/>
              <a:gd name="connsiteX49" fmla="*/ 9471 w 10000"/>
              <a:gd name="connsiteY49" fmla="*/ 30 h 10000"/>
              <a:gd name="connsiteX50" fmla="*/ 9581 w 10000"/>
              <a:gd name="connsiteY50" fmla="*/ 30 h 10000"/>
              <a:gd name="connsiteX51" fmla="*/ 9705 w 10000"/>
              <a:gd name="connsiteY51" fmla="*/ 0 h 10000"/>
              <a:gd name="connsiteX52" fmla="*/ 9845 w 10000"/>
              <a:gd name="connsiteY52" fmla="*/ 0 h 10000"/>
              <a:gd name="connsiteX53" fmla="*/ 10000 w 10000"/>
              <a:gd name="connsiteY53" fmla="*/ 30 h 10000"/>
              <a:gd name="connsiteX54" fmla="*/ 10000 w 10000"/>
              <a:gd name="connsiteY54" fmla="*/ 150 h 10000"/>
              <a:gd name="connsiteX55" fmla="*/ 9845 w 10000"/>
              <a:gd name="connsiteY55" fmla="*/ 150 h 10000"/>
              <a:gd name="connsiteX56" fmla="*/ 9708 w 10000"/>
              <a:gd name="connsiteY56" fmla="*/ 150 h 10000"/>
              <a:gd name="connsiteX57" fmla="*/ 9583 w 10000"/>
              <a:gd name="connsiteY57" fmla="*/ 150 h 10000"/>
              <a:gd name="connsiteX58" fmla="*/ 9471 w 10000"/>
              <a:gd name="connsiteY58" fmla="*/ 150 h 10000"/>
              <a:gd name="connsiteX59" fmla="*/ 9371 w 10000"/>
              <a:gd name="connsiteY59" fmla="*/ 180 h 10000"/>
              <a:gd name="connsiteX60" fmla="*/ 9281 w 10000"/>
              <a:gd name="connsiteY60" fmla="*/ 210 h 10000"/>
              <a:gd name="connsiteX61" fmla="*/ 9201 w 10000"/>
              <a:gd name="connsiteY61" fmla="*/ 240 h 10000"/>
              <a:gd name="connsiteX62" fmla="*/ 9131 w 10000"/>
              <a:gd name="connsiteY62" fmla="*/ 269 h 10000"/>
              <a:gd name="connsiteX63" fmla="*/ 9066 w 10000"/>
              <a:gd name="connsiteY63" fmla="*/ 329 h 10000"/>
              <a:gd name="connsiteX64" fmla="*/ 9006 w 10000"/>
              <a:gd name="connsiteY64" fmla="*/ 389 h 10000"/>
              <a:gd name="connsiteX65" fmla="*/ 8899 w 10000"/>
              <a:gd name="connsiteY65" fmla="*/ 539 h 10000"/>
              <a:gd name="connsiteX66" fmla="*/ 8797 w 10000"/>
              <a:gd name="connsiteY66" fmla="*/ 719 h 10000"/>
              <a:gd name="connsiteX67" fmla="*/ 8697 w 10000"/>
              <a:gd name="connsiteY67" fmla="*/ 928 h 10000"/>
              <a:gd name="connsiteX68" fmla="*/ 8530 w 10000"/>
              <a:gd name="connsiteY68" fmla="*/ 1287 h 10000"/>
              <a:gd name="connsiteX69" fmla="*/ 8342 w 10000"/>
              <a:gd name="connsiteY69" fmla="*/ 1766 h 10000"/>
              <a:gd name="connsiteX70" fmla="*/ 8143 w 10000"/>
              <a:gd name="connsiteY70" fmla="*/ 2335 h 10000"/>
              <a:gd name="connsiteX71" fmla="*/ 7928 w 10000"/>
              <a:gd name="connsiteY71" fmla="*/ 2994 h 10000"/>
              <a:gd name="connsiteX72" fmla="*/ 7701 w 10000"/>
              <a:gd name="connsiteY72" fmla="*/ 3713 h 10000"/>
              <a:gd name="connsiteX73" fmla="*/ 7464 w 10000"/>
              <a:gd name="connsiteY73" fmla="*/ 4461 h 10000"/>
              <a:gd name="connsiteX74" fmla="*/ 7219 w 10000"/>
              <a:gd name="connsiteY74" fmla="*/ 5240 h 10000"/>
              <a:gd name="connsiteX75" fmla="*/ 6967 w 10000"/>
              <a:gd name="connsiteY75" fmla="*/ 6018 h 10000"/>
              <a:gd name="connsiteX76" fmla="*/ 6710 w 10000"/>
              <a:gd name="connsiteY76" fmla="*/ 6766 h 10000"/>
              <a:gd name="connsiteX77" fmla="*/ 6453 w 10000"/>
              <a:gd name="connsiteY77" fmla="*/ 7485 h 10000"/>
              <a:gd name="connsiteX78" fmla="*/ 6193 w 10000"/>
              <a:gd name="connsiteY78" fmla="*/ 8144 h 10000"/>
              <a:gd name="connsiteX79" fmla="*/ 5934 w 10000"/>
              <a:gd name="connsiteY79" fmla="*/ 8743 h 10000"/>
              <a:gd name="connsiteX80" fmla="*/ 5679 w 10000"/>
              <a:gd name="connsiteY80" fmla="*/ 9222 h 10000"/>
              <a:gd name="connsiteX81" fmla="*/ 5427 w 10000"/>
              <a:gd name="connsiteY81" fmla="*/ 9641 h 10000"/>
              <a:gd name="connsiteX82" fmla="*/ 5185 w 10000"/>
              <a:gd name="connsiteY82" fmla="*/ 9880 h 10000"/>
              <a:gd name="connsiteX83" fmla="*/ 4948 w 10000"/>
              <a:gd name="connsiteY83" fmla="*/ 10000 h 10000"/>
              <a:gd name="connsiteX84" fmla="*/ 4715 w 10000"/>
              <a:gd name="connsiteY84" fmla="*/ 9940 h 10000"/>
              <a:gd name="connsiteX85" fmla="*/ 4473 w 10000"/>
              <a:gd name="connsiteY85" fmla="*/ 9731 h 10000"/>
              <a:gd name="connsiteX86" fmla="*/ 4231 w 10000"/>
              <a:gd name="connsiteY86" fmla="*/ 9401 h 10000"/>
              <a:gd name="connsiteX87" fmla="*/ 3982 w 10000"/>
              <a:gd name="connsiteY87" fmla="*/ 8922 h 10000"/>
              <a:gd name="connsiteX88" fmla="*/ 3734 w 10000"/>
              <a:gd name="connsiteY88" fmla="*/ 8353 h 10000"/>
              <a:gd name="connsiteX89" fmla="*/ 3485 w 10000"/>
              <a:gd name="connsiteY89" fmla="*/ 7725 h 10000"/>
              <a:gd name="connsiteX90" fmla="*/ 3238 w 10000"/>
              <a:gd name="connsiteY90" fmla="*/ 7036 h 10000"/>
              <a:gd name="connsiteX91" fmla="*/ 2993 w 10000"/>
              <a:gd name="connsiteY91" fmla="*/ 6317 h 10000"/>
              <a:gd name="connsiteX92" fmla="*/ 2753 w 10000"/>
              <a:gd name="connsiteY92" fmla="*/ 5569 h 10000"/>
              <a:gd name="connsiteX93" fmla="*/ 2521 w 10000"/>
              <a:gd name="connsiteY93" fmla="*/ 4850 h 10000"/>
              <a:gd name="connsiteX94" fmla="*/ 2297 w 10000"/>
              <a:gd name="connsiteY94" fmla="*/ 4192 h 10000"/>
              <a:gd name="connsiteX95" fmla="*/ 2082 w 10000"/>
              <a:gd name="connsiteY95" fmla="*/ 3563 h 10000"/>
              <a:gd name="connsiteX96" fmla="*/ 1875 w 10000"/>
              <a:gd name="connsiteY96" fmla="*/ 3024 h 10000"/>
              <a:gd name="connsiteX97" fmla="*/ 1685 w 10000"/>
              <a:gd name="connsiteY97" fmla="*/ 2575 h 10000"/>
              <a:gd name="connsiteX98" fmla="*/ 1505 w 10000"/>
              <a:gd name="connsiteY98" fmla="*/ 2275 h 10000"/>
              <a:gd name="connsiteX99" fmla="*/ 1343 w 10000"/>
              <a:gd name="connsiteY99" fmla="*/ 2096 h 10000"/>
              <a:gd name="connsiteX100" fmla="*/ 1196 w 10000"/>
              <a:gd name="connsiteY100" fmla="*/ 2036 h 10000"/>
              <a:gd name="connsiteX101" fmla="*/ 1061 w 10000"/>
              <a:gd name="connsiteY101" fmla="*/ 2066 h 10000"/>
              <a:gd name="connsiteX102" fmla="*/ 939 w 10000"/>
              <a:gd name="connsiteY102" fmla="*/ 2126 h 10000"/>
              <a:gd name="connsiteX103" fmla="*/ 824 w 10000"/>
              <a:gd name="connsiteY103" fmla="*/ 2275 h 10000"/>
              <a:gd name="connsiteX104" fmla="*/ 724 w 10000"/>
              <a:gd name="connsiteY104" fmla="*/ 2485 h 10000"/>
              <a:gd name="connsiteX105" fmla="*/ 12 w 10000"/>
              <a:gd name="connsiteY105" fmla="*/ 7036 h 10000"/>
              <a:gd name="connsiteX106" fmla="*/ 0 w 10000"/>
              <a:gd name="connsiteY106" fmla="*/ 6946 h 10000"/>
              <a:gd name="connsiteX0" fmla="*/ 0 w 10000"/>
              <a:gd name="connsiteY0" fmla="*/ 6946 h 10000"/>
              <a:gd name="connsiteX1" fmla="*/ 622 w 10000"/>
              <a:gd name="connsiteY1" fmla="*/ 2605 h 10000"/>
              <a:gd name="connsiteX2" fmla="*/ 719 w 10000"/>
              <a:gd name="connsiteY2" fmla="*/ 2365 h 10000"/>
              <a:gd name="connsiteX3" fmla="*/ 821 w 10000"/>
              <a:gd name="connsiteY3" fmla="*/ 2156 h 10000"/>
              <a:gd name="connsiteX4" fmla="*/ 936 w 10000"/>
              <a:gd name="connsiteY4" fmla="*/ 2006 h 10000"/>
              <a:gd name="connsiteX5" fmla="*/ 1061 w 10000"/>
              <a:gd name="connsiteY5" fmla="*/ 1916 h 10000"/>
              <a:gd name="connsiteX6" fmla="*/ 1196 w 10000"/>
              <a:gd name="connsiteY6" fmla="*/ 1916 h 10000"/>
              <a:gd name="connsiteX7" fmla="*/ 1345 w 10000"/>
              <a:gd name="connsiteY7" fmla="*/ 1976 h 10000"/>
              <a:gd name="connsiteX8" fmla="*/ 1508 w 10000"/>
              <a:gd name="connsiteY8" fmla="*/ 2156 h 10000"/>
              <a:gd name="connsiteX9" fmla="*/ 1687 w 10000"/>
              <a:gd name="connsiteY9" fmla="*/ 2455 h 10000"/>
              <a:gd name="connsiteX10" fmla="*/ 1880 w 10000"/>
              <a:gd name="connsiteY10" fmla="*/ 2904 h 10000"/>
              <a:gd name="connsiteX11" fmla="*/ 2084 w 10000"/>
              <a:gd name="connsiteY11" fmla="*/ 3443 h 10000"/>
              <a:gd name="connsiteX12" fmla="*/ 2302 w 10000"/>
              <a:gd name="connsiteY12" fmla="*/ 4072 h 10000"/>
              <a:gd name="connsiteX13" fmla="*/ 2526 w 10000"/>
              <a:gd name="connsiteY13" fmla="*/ 4731 h 10000"/>
              <a:gd name="connsiteX14" fmla="*/ 2758 w 10000"/>
              <a:gd name="connsiteY14" fmla="*/ 5449 h 10000"/>
              <a:gd name="connsiteX15" fmla="*/ 2998 w 10000"/>
              <a:gd name="connsiteY15" fmla="*/ 6198 h 10000"/>
              <a:gd name="connsiteX16" fmla="*/ 3243 w 10000"/>
              <a:gd name="connsiteY16" fmla="*/ 6916 h 10000"/>
              <a:gd name="connsiteX17" fmla="*/ 3490 w 10000"/>
              <a:gd name="connsiteY17" fmla="*/ 7605 h 10000"/>
              <a:gd name="connsiteX18" fmla="*/ 3737 w 10000"/>
              <a:gd name="connsiteY18" fmla="*/ 8234 h 10000"/>
              <a:gd name="connsiteX19" fmla="*/ 3987 w 10000"/>
              <a:gd name="connsiteY19" fmla="*/ 8802 h 10000"/>
              <a:gd name="connsiteX20" fmla="*/ 4234 w 10000"/>
              <a:gd name="connsiteY20" fmla="*/ 9281 h 10000"/>
              <a:gd name="connsiteX21" fmla="*/ 4476 w 10000"/>
              <a:gd name="connsiteY21" fmla="*/ 9611 h 10000"/>
              <a:gd name="connsiteX22" fmla="*/ 4715 w 10000"/>
              <a:gd name="connsiteY22" fmla="*/ 9820 h 10000"/>
              <a:gd name="connsiteX23" fmla="*/ 4950 w 10000"/>
              <a:gd name="connsiteY23" fmla="*/ 9880 h 10000"/>
              <a:gd name="connsiteX24" fmla="*/ 5182 w 10000"/>
              <a:gd name="connsiteY24" fmla="*/ 9760 h 10000"/>
              <a:gd name="connsiteX25" fmla="*/ 5427 w 10000"/>
              <a:gd name="connsiteY25" fmla="*/ 9521 h 10000"/>
              <a:gd name="connsiteX26" fmla="*/ 5676 w 10000"/>
              <a:gd name="connsiteY26" fmla="*/ 9102 h 10000"/>
              <a:gd name="connsiteX27" fmla="*/ 5931 w 10000"/>
              <a:gd name="connsiteY27" fmla="*/ 8623 h 10000"/>
              <a:gd name="connsiteX28" fmla="*/ 6188 w 10000"/>
              <a:gd name="connsiteY28" fmla="*/ 8024 h 10000"/>
              <a:gd name="connsiteX29" fmla="*/ 6448 w 10000"/>
              <a:gd name="connsiteY29" fmla="*/ 7365 h 10000"/>
              <a:gd name="connsiteX30" fmla="*/ 6705 w 10000"/>
              <a:gd name="connsiteY30" fmla="*/ 6647 h 10000"/>
              <a:gd name="connsiteX31" fmla="*/ 6962 w 10000"/>
              <a:gd name="connsiteY31" fmla="*/ 5898 h 10000"/>
              <a:gd name="connsiteX32" fmla="*/ 7214 w 10000"/>
              <a:gd name="connsiteY32" fmla="*/ 5120 h 10000"/>
              <a:gd name="connsiteX33" fmla="*/ 7459 w 10000"/>
              <a:gd name="connsiteY33" fmla="*/ 4341 h 10000"/>
              <a:gd name="connsiteX34" fmla="*/ 7696 w 10000"/>
              <a:gd name="connsiteY34" fmla="*/ 3593 h 10000"/>
              <a:gd name="connsiteX35" fmla="*/ 7923 w 10000"/>
              <a:gd name="connsiteY35" fmla="*/ 2874 h 10000"/>
              <a:gd name="connsiteX36" fmla="*/ 8138 w 10000"/>
              <a:gd name="connsiteY36" fmla="*/ 2216 h 10000"/>
              <a:gd name="connsiteX37" fmla="*/ 8340 w 10000"/>
              <a:gd name="connsiteY37" fmla="*/ 1647 h 10000"/>
              <a:gd name="connsiteX38" fmla="*/ 8525 w 10000"/>
              <a:gd name="connsiteY38" fmla="*/ 1168 h 10000"/>
              <a:gd name="connsiteX39" fmla="*/ 8692 w 10000"/>
              <a:gd name="connsiteY39" fmla="*/ 808 h 10000"/>
              <a:gd name="connsiteX40" fmla="*/ 8794 w 10000"/>
              <a:gd name="connsiteY40" fmla="*/ 599 h 10000"/>
              <a:gd name="connsiteX41" fmla="*/ 8897 w 10000"/>
              <a:gd name="connsiteY41" fmla="*/ 419 h 10000"/>
              <a:gd name="connsiteX42" fmla="*/ 9004 w 10000"/>
              <a:gd name="connsiteY42" fmla="*/ 269 h 10000"/>
              <a:gd name="connsiteX43" fmla="*/ 9064 w 10000"/>
              <a:gd name="connsiteY43" fmla="*/ 210 h 10000"/>
              <a:gd name="connsiteX44" fmla="*/ 9129 w 10000"/>
              <a:gd name="connsiteY44" fmla="*/ 150 h 10000"/>
              <a:gd name="connsiteX45" fmla="*/ 9201 w 10000"/>
              <a:gd name="connsiteY45" fmla="*/ 120 h 10000"/>
              <a:gd name="connsiteX46" fmla="*/ 9281 w 10000"/>
              <a:gd name="connsiteY46" fmla="*/ 90 h 10000"/>
              <a:gd name="connsiteX47" fmla="*/ 9371 w 10000"/>
              <a:gd name="connsiteY47" fmla="*/ 60 h 10000"/>
              <a:gd name="connsiteX48" fmla="*/ 9471 w 10000"/>
              <a:gd name="connsiteY48" fmla="*/ 30 h 10000"/>
              <a:gd name="connsiteX49" fmla="*/ 9581 w 10000"/>
              <a:gd name="connsiteY49" fmla="*/ 30 h 10000"/>
              <a:gd name="connsiteX50" fmla="*/ 9705 w 10000"/>
              <a:gd name="connsiteY50" fmla="*/ 0 h 10000"/>
              <a:gd name="connsiteX51" fmla="*/ 9845 w 10000"/>
              <a:gd name="connsiteY51" fmla="*/ 0 h 10000"/>
              <a:gd name="connsiteX52" fmla="*/ 10000 w 10000"/>
              <a:gd name="connsiteY52" fmla="*/ 30 h 10000"/>
              <a:gd name="connsiteX53" fmla="*/ 10000 w 10000"/>
              <a:gd name="connsiteY53" fmla="*/ 150 h 10000"/>
              <a:gd name="connsiteX54" fmla="*/ 9845 w 10000"/>
              <a:gd name="connsiteY54" fmla="*/ 150 h 10000"/>
              <a:gd name="connsiteX55" fmla="*/ 9708 w 10000"/>
              <a:gd name="connsiteY55" fmla="*/ 150 h 10000"/>
              <a:gd name="connsiteX56" fmla="*/ 9583 w 10000"/>
              <a:gd name="connsiteY56" fmla="*/ 150 h 10000"/>
              <a:gd name="connsiteX57" fmla="*/ 9471 w 10000"/>
              <a:gd name="connsiteY57" fmla="*/ 150 h 10000"/>
              <a:gd name="connsiteX58" fmla="*/ 9371 w 10000"/>
              <a:gd name="connsiteY58" fmla="*/ 180 h 10000"/>
              <a:gd name="connsiteX59" fmla="*/ 9281 w 10000"/>
              <a:gd name="connsiteY59" fmla="*/ 210 h 10000"/>
              <a:gd name="connsiteX60" fmla="*/ 9201 w 10000"/>
              <a:gd name="connsiteY60" fmla="*/ 240 h 10000"/>
              <a:gd name="connsiteX61" fmla="*/ 9131 w 10000"/>
              <a:gd name="connsiteY61" fmla="*/ 269 h 10000"/>
              <a:gd name="connsiteX62" fmla="*/ 9066 w 10000"/>
              <a:gd name="connsiteY62" fmla="*/ 329 h 10000"/>
              <a:gd name="connsiteX63" fmla="*/ 9006 w 10000"/>
              <a:gd name="connsiteY63" fmla="*/ 389 h 10000"/>
              <a:gd name="connsiteX64" fmla="*/ 8899 w 10000"/>
              <a:gd name="connsiteY64" fmla="*/ 539 h 10000"/>
              <a:gd name="connsiteX65" fmla="*/ 8797 w 10000"/>
              <a:gd name="connsiteY65" fmla="*/ 719 h 10000"/>
              <a:gd name="connsiteX66" fmla="*/ 8697 w 10000"/>
              <a:gd name="connsiteY66" fmla="*/ 928 h 10000"/>
              <a:gd name="connsiteX67" fmla="*/ 8530 w 10000"/>
              <a:gd name="connsiteY67" fmla="*/ 1287 h 10000"/>
              <a:gd name="connsiteX68" fmla="*/ 8342 w 10000"/>
              <a:gd name="connsiteY68" fmla="*/ 1766 h 10000"/>
              <a:gd name="connsiteX69" fmla="*/ 8143 w 10000"/>
              <a:gd name="connsiteY69" fmla="*/ 2335 h 10000"/>
              <a:gd name="connsiteX70" fmla="*/ 7928 w 10000"/>
              <a:gd name="connsiteY70" fmla="*/ 2994 h 10000"/>
              <a:gd name="connsiteX71" fmla="*/ 7701 w 10000"/>
              <a:gd name="connsiteY71" fmla="*/ 3713 h 10000"/>
              <a:gd name="connsiteX72" fmla="*/ 7464 w 10000"/>
              <a:gd name="connsiteY72" fmla="*/ 4461 h 10000"/>
              <a:gd name="connsiteX73" fmla="*/ 7219 w 10000"/>
              <a:gd name="connsiteY73" fmla="*/ 5240 h 10000"/>
              <a:gd name="connsiteX74" fmla="*/ 6967 w 10000"/>
              <a:gd name="connsiteY74" fmla="*/ 6018 h 10000"/>
              <a:gd name="connsiteX75" fmla="*/ 6710 w 10000"/>
              <a:gd name="connsiteY75" fmla="*/ 6766 h 10000"/>
              <a:gd name="connsiteX76" fmla="*/ 6453 w 10000"/>
              <a:gd name="connsiteY76" fmla="*/ 7485 h 10000"/>
              <a:gd name="connsiteX77" fmla="*/ 6193 w 10000"/>
              <a:gd name="connsiteY77" fmla="*/ 8144 h 10000"/>
              <a:gd name="connsiteX78" fmla="*/ 5934 w 10000"/>
              <a:gd name="connsiteY78" fmla="*/ 8743 h 10000"/>
              <a:gd name="connsiteX79" fmla="*/ 5679 w 10000"/>
              <a:gd name="connsiteY79" fmla="*/ 9222 h 10000"/>
              <a:gd name="connsiteX80" fmla="*/ 5427 w 10000"/>
              <a:gd name="connsiteY80" fmla="*/ 9641 h 10000"/>
              <a:gd name="connsiteX81" fmla="*/ 5185 w 10000"/>
              <a:gd name="connsiteY81" fmla="*/ 9880 h 10000"/>
              <a:gd name="connsiteX82" fmla="*/ 4948 w 10000"/>
              <a:gd name="connsiteY82" fmla="*/ 10000 h 10000"/>
              <a:gd name="connsiteX83" fmla="*/ 4715 w 10000"/>
              <a:gd name="connsiteY83" fmla="*/ 9940 h 10000"/>
              <a:gd name="connsiteX84" fmla="*/ 4473 w 10000"/>
              <a:gd name="connsiteY84" fmla="*/ 9731 h 10000"/>
              <a:gd name="connsiteX85" fmla="*/ 4231 w 10000"/>
              <a:gd name="connsiteY85" fmla="*/ 9401 h 10000"/>
              <a:gd name="connsiteX86" fmla="*/ 3982 w 10000"/>
              <a:gd name="connsiteY86" fmla="*/ 8922 h 10000"/>
              <a:gd name="connsiteX87" fmla="*/ 3734 w 10000"/>
              <a:gd name="connsiteY87" fmla="*/ 8353 h 10000"/>
              <a:gd name="connsiteX88" fmla="*/ 3485 w 10000"/>
              <a:gd name="connsiteY88" fmla="*/ 7725 h 10000"/>
              <a:gd name="connsiteX89" fmla="*/ 3238 w 10000"/>
              <a:gd name="connsiteY89" fmla="*/ 7036 h 10000"/>
              <a:gd name="connsiteX90" fmla="*/ 2993 w 10000"/>
              <a:gd name="connsiteY90" fmla="*/ 6317 h 10000"/>
              <a:gd name="connsiteX91" fmla="*/ 2753 w 10000"/>
              <a:gd name="connsiteY91" fmla="*/ 5569 h 10000"/>
              <a:gd name="connsiteX92" fmla="*/ 2521 w 10000"/>
              <a:gd name="connsiteY92" fmla="*/ 4850 h 10000"/>
              <a:gd name="connsiteX93" fmla="*/ 2297 w 10000"/>
              <a:gd name="connsiteY93" fmla="*/ 4192 h 10000"/>
              <a:gd name="connsiteX94" fmla="*/ 2082 w 10000"/>
              <a:gd name="connsiteY94" fmla="*/ 3563 h 10000"/>
              <a:gd name="connsiteX95" fmla="*/ 1875 w 10000"/>
              <a:gd name="connsiteY95" fmla="*/ 3024 h 10000"/>
              <a:gd name="connsiteX96" fmla="*/ 1685 w 10000"/>
              <a:gd name="connsiteY96" fmla="*/ 2575 h 10000"/>
              <a:gd name="connsiteX97" fmla="*/ 1505 w 10000"/>
              <a:gd name="connsiteY97" fmla="*/ 2275 h 10000"/>
              <a:gd name="connsiteX98" fmla="*/ 1343 w 10000"/>
              <a:gd name="connsiteY98" fmla="*/ 2096 h 10000"/>
              <a:gd name="connsiteX99" fmla="*/ 1196 w 10000"/>
              <a:gd name="connsiteY99" fmla="*/ 2036 h 10000"/>
              <a:gd name="connsiteX100" fmla="*/ 1061 w 10000"/>
              <a:gd name="connsiteY100" fmla="*/ 2066 h 10000"/>
              <a:gd name="connsiteX101" fmla="*/ 939 w 10000"/>
              <a:gd name="connsiteY101" fmla="*/ 2126 h 10000"/>
              <a:gd name="connsiteX102" fmla="*/ 824 w 10000"/>
              <a:gd name="connsiteY102" fmla="*/ 2275 h 10000"/>
              <a:gd name="connsiteX103" fmla="*/ 724 w 10000"/>
              <a:gd name="connsiteY103" fmla="*/ 2485 h 10000"/>
              <a:gd name="connsiteX104" fmla="*/ 12 w 10000"/>
              <a:gd name="connsiteY104" fmla="*/ 7036 h 10000"/>
              <a:gd name="connsiteX105" fmla="*/ 0 w 10000"/>
              <a:gd name="connsiteY105" fmla="*/ 6946 h 10000"/>
              <a:gd name="connsiteX0" fmla="*/ 0 w 10000"/>
              <a:gd name="connsiteY0" fmla="*/ 6946 h 10000"/>
              <a:gd name="connsiteX1" fmla="*/ 719 w 10000"/>
              <a:gd name="connsiteY1" fmla="*/ 2365 h 10000"/>
              <a:gd name="connsiteX2" fmla="*/ 821 w 10000"/>
              <a:gd name="connsiteY2" fmla="*/ 2156 h 10000"/>
              <a:gd name="connsiteX3" fmla="*/ 936 w 10000"/>
              <a:gd name="connsiteY3" fmla="*/ 2006 h 10000"/>
              <a:gd name="connsiteX4" fmla="*/ 1061 w 10000"/>
              <a:gd name="connsiteY4" fmla="*/ 1916 h 10000"/>
              <a:gd name="connsiteX5" fmla="*/ 1196 w 10000"/>
              <a:gd name="connsiteY5" fmla="*/ 1916 h 10000"/>
              <a:gd name="connsiteX6" fmla="*/ 1345 w 10000"/>
              <a:gd name="connsiteY6" fmla="*/ 1976 h 10000"/>
              <a:gd name="connsiteX7" fmla="*/ 1508 w 10000"/>
              <a:gd name="connsiteY7" fmla="*/ 2156 h 10000"/>
              <a:gd name="connsiteX8" fmla="*/ 1687 w 10000"/>
              <a:gd name="connsiteY8" fmla="*/ 2455 h 10000"/>
              <a:gd name="connsiteX9" fmla="*/ 1880 w 10000"/>
              <a:gd name="connsiteY9" fmla="*/ 2904 h 10000"/>
              <a:gd name="connsiteX10" fmla="*/ 2084 w 10000"/>
              <a:gd name="connsiteY10" fmla="*/ 3443 h 10000"/>
              <a:gd name="connsiteX11" fmla="*/ 2302 w 10000"/>
              <a:gd name="connsiteY11" fmla="*/ 4072 h 10000"/>
              <a:gd name="connsiteX12" fmla="*/ 2526 w 10000"/>
              <a:gd name="connsiteY12" fmla="*/ 4731 h 10000"/>
              <a:gd name="connsiteX13" fmla="*/ 2758 w 10000"/>
              <a:gd name="connsiteY13" fmla="*/ 5449 h 10000"/>
              <a:gd name="connsiteX14" fmla="*/ 2998 w 10000"/>
              <a:gd name="connsiteY14" fmla="*/ 6198 h 10000"/>
              <a:gd name="connsiteX15" fmla="*/ 3243 w 10000"/>
              <a:gd name="connsiteY15" fmla="*/ 6916 h 10000"/>
              <a:gd name="connsiteX16" fmla="*/ 3490 w 10000"/>
              <a:gd name="connsiteY16" fmla="*/ 7605 h 10000"/>
              <a:gd name="connsiteX17" fmla="*/ 3737 w 10000"/>
              <a:gd name="connsiteY17" fmla="*/ 8234 h 10000"/>
              <a:gd name="connsiteX18" fmla="*/ 3987 w 10000"/>
              <a:gd name="connsiteY18" fmla="*/ 8802 h 10000"/>
              <a:gd name="connsiteX19" fmla="*/ 4234 w 10000"/>
              <a:gd name="connsiteY19" fmla="*/ 9281 h 10000"/>
              <a:gd name="connsiteX20" fmla="*/ 4476 w 10000"/>
              <a:gd name="connsiteY20" fmla="*/ 9611 h 10000"/>
              <a:gd name="connsiteX21" fmla="*/ 4715 w 10000"/>
              <a:gd name="connsiteY21" fmla="*/ 9820 h 10000"/>
              <a:gd name="connsiteX22" fmla="*/ 4950 w 10000"/>
              <a:gd name="connsiteY22" fmla="*/ 9880 h 10000"/>
              <a:gd name="connsiteX23" fmla="*/ 5182 w 10000"/>
              <a:gd name="connsiteY23" fmla="*/ 9760 h 10000"/>
              <a:gd name="connsiteX24" fmla="*/ 5427 w 10000"/>
              <a:gd name="connsiteY24" fmla="*/ 9521 h 10000"/>
              <a:gd name="connsiteX25" fmla="*/ 5676 w 10000"/>
              <a:gd name="connsiteY25" fmla="*/ 9102 h 10000"/>
              <a:gd name="connsiteX26" fmla="*/ 5931 w 10000"/>
              <a:gd name="connsiteY26" fmla="*/ 8623 h 10000"/>
              <a:gd name="connsiteX27" fmla="*/ 6188 w 10000"/>
              <a:gd name="connsiteY27" fmla="*/ 8024 h 10000"/>
              <a:gd name="connsiteX28" fmla="*/ 6448 w 10000"/>
              <a:gd name="connsiteY28" fmla="*/ 7365 h 10000"/>
              <a:gd name="connsiteX29" fmla="*/ 6705 w 10000"/>
              <a:gd name="connsiteY29" fmla="*/ 6647 h 10000"/>
              <a:gd name="connsiteX30" fmla="*/ 6962 w 10000"/>
              <a:gd name="connsiteY30" fmla="*/ 5898 h 10000"/>
              <a:gd name="connsiteX31" fmla="*/ 7214 w 10000"/>
              <a:gd name="connsiteY31" fmla="*/ 5120 h 10000"/>
              <a:gd name="connsiteX32" fmla="*/ 7459 w 10000"/>
              <a:gd name="connsiteY32" fmla="*/ 4341 h 10000"/>
              <a:gd name="connsiteX33" fmla="*/ 7696 w 10000"/>
              <a:gd name="connsiteY33" fmla="*/ 3593 h 10000"/>
              <a:gd name="connsiteX34" fmla="*/ 7923 w 10000"/>
              <a:gd name="connsiteY34" fmla="*/ 2874 h 10000"/>
              <a:gd name="connsiteX35" fmla="*/ 8138 w 10000"/>
              <a:gd name="connsiteY35" fmla="*/ 2216 h 10000"/>
              <a:gd name="connsiteX36" fmla="*/ 8340 w 10000"/>
              <a:gd name="connsiteY36" fmla="*/ 1647 h 10000"/>
              <a:gd name="connsiteX37" fmla="*/ 8525 w 10000"/>
              <a:gd name="connsiteY37" fmla="*/ 1168 h 10000"/>
              <a:gd name="connsiteX38" fmla="*/ 8692 w 10000"/>
              <a:gd name="connsiteY38" fmla="*/ 808 h 10000"/>
              <a:gd name="connsiteX39" fmla="*/ 8794 w 10000"/>
              <a:gd name="connsiteY39" fmla="*/ 599 h 10000"/>
              <a:gd name="connsiteX40" fmla="*/ 8897 w 10000"/>
              <a:gd name="connsiteY40" fmla="*/ 419 h 10000"/>
              <a:gd name="connsiteX41" fmla="*/ 9004 w 10000"/>
              <a:gd name="connsiteY41" fmla="*/ 269 h 10000"/>
              <a:gd name="connsiteX42" fmla="*/ 9064 w 10000"/>
              <a:gd name="connsiteY42" fmla="*/ 210 h 10000"/>
              <a:gd name="connsiteX43" fmla="*/ 9129 w 10000"/>
              <a:gd name="connsiteY43" fmla="*/ 150 h 10000"/>
              <a:gd name="connsiteX44" fmla="*/ 9201 w 10000"/>
              <a:gd name="connsiteY44" fmla="*/ 120 h 10000"/>
              <a:gd name="connsiteX45" fmla="*/ 9281 w 10000"/>
              <a:gd name="connsiteY45" fmla="*/ 90 h 10000"/>
              <a:gd name="connsiteX46" fmla="*/ 9371 w 10000"/>
              <a:gd name="connsiteY46" fmla="*/ 60 h 10000"/>
              <a:gd name="connsiteX47" fmla="*/ 9471 w 10000"/>
              <a:gd name="connsiteY47" fmla="*/ 30 h 10000"/>
              <a:gd name="connsiteX48" fmla="*/ 9581 w 10000"/>
              <a:gd name="connsiteY48" fmla="*/ 30 h 10000"/>
              <a:gd name="connsiteX49" fmla="*/ 9705 w 10000"/>
              <a:gd name="connsiteY49" fmla="*/ 0 h 10000"/>
              <a:gd name="connsiteX50" fmla="*/ 9845 w 10000"/>
              <a:gd name="connsiteY50" fmla="*/ 0 h 10000"/>
              <a:gd name="connsiteX51" fmla="*/ 10000 w 10000"/>
              <a:gd name="connsiteY51" fmla="*/ 30 h 10000"/>
              <a:gd name="connsiteX52" fmla="*/ 10000 w 10000"/>
              <a:gd name="connsiteY52" fmla="*/ 150 h 10000"/>
              <a:gd name="connsiteX53" fmla="*/ 9845 w 10000"/>
              <a:gd name="connsiteY53" fmla="*/ 150 h 10000"/>
              <a:gd name="connsiteX54" fmla="*/ 9708 w 10000"/>
              <a:gd name="connsiteY54" fmla="*/ 150 h 10000"/>
              <a:gd name="connsiteX55" fmla="*/ 9583 w 10000"/>
              <a:gd name="connsiteY55" fmla="*/ 150 h 10000"/>
              <a:gd name="connsiteX56" fmla="*/ 9471 w 10000"/>
              <a:gd name="connsiteY56" fmla="*/ 150 h 10000"/>
              <a:gd name="connsiteX57" fmla="*/ 9371 w 10000"/>
              <a:gd name="connsiteY57" fmla="*/ 180 h 10000"/>
              <a:gd name="connsiteX58" fmla="*/ 9281 w 10000"/>
              <a:gd name="connsiteY58" fmla="*/ 210 h 10000"/>
              <a:gd name="connsiteX59" fmla="*/ 9201 w 10000"/>
              <a:gd name="connsiteY59" fmla="*/ 240 h 10000"/>
              <a:gd name="connsiteX60" fmla="*/ 9131 w 10000"/>
              <a:gd name="connsiteY60" fmla="*/ 269 h 10000"/>
              <a:gd name="connsiteX61" fmla="*/ 9066 w 10000"/>
              <a:gd name="connsiteY61" fmla="*/ 329 h 10000"/>
              <a:gd name="connsiteX62" fmla="*/ 9006 w 10000"/>
              <a:gd name="connsiteY62" fmla="*/ 389 h 10000"/>
              <a:gd name="connsiteX63" fmla="*/ 8899 w 10000"/>
              <a:gd name="connsiteY63" fmla="*/ 539 h 10000"/>
              <a:gd name="connsiteX64" fmla="*/ 8797 w 10000"/>
              <a:gd name="connsiteY64" fmla="*/ 719 h 10000"/>
              <a:gd name="connsiteX65" fmla="*/ 8697 w 10000"/>
              <a:gd name="connsiteY65" fmla="*/ 928 h 10000"/>
              <a:gd name="connsiteX66" fmla="*/ 8530 w 10000"/>
              <a:gd name="connsiteY66" fmla="*/ 1287 h 10000"/>
              <a:gd name="connsiteX67" fmla="*/ 8342 w 10000"/>
              <a:gd name="connsiteY67" fmla="*/ 1766 h 10000"/>
              <a:gd name="connsiteX68" fmla="*/ 8143 w 10000"/>
              <a:gd name="connsiteY68" fmla="*/ 2335 h 10000"/>
              <a:gd name="connsiteX69" fmla="*/ 7928 w 10000"/>
              <a:gd name="connsiteY69" fmla="*/ 2994 h 10000"/>
              <a:gd name="connsiteX70" fmla="*/ 7701 w 10000"/>
              <a:gd name="connsiteY70" fmla="*/ 3713 h 10000"/>
              <a:gd name="connsiteX71" fmla="*/ 7464 w 10000"/>
              <a:gd name="connsiteY71" fmla="*/ 4461 h 10000"/>
              <a:gd name="connsiteX72" fmla="*/ 7219 w 10000"/>
              <a:gd name="connsiteY72" fmla="*/ 5240 h 10000"/>
              <a:gd name="connsiteX73" fmla="*/ 6967 w 10000"/>
              <a:gd name="connsiteY73" fmla="*/ 6018 h 10000"/>
              <a:gd name="connsiteX74" fmla="*/ 6710 w 10000"/>
              <a:gd name="connsiteY74" fmla="*/ 6766 h 10000"/>
              <a:gd name="connsiteX75" fmla="*/ 6453 w 10000"/>
              <a:gd name="connsiteY75" fmla="*/ 7485 h 10000"/>
              <a:gd name="connsiteX76" fmla="*/ 6193 w 10000"/>
              <a:gd name="connsiteY76" fmla="*/ 8144 h 10000"/>
              <a:gd name="connsiteX77" fmla="*/ 5934 w 10000"/>
              <a:gd name="connsiteY77" fmla="*/ 8743 h 10000"/>
              <a:gd name="connsiteX78" fmla="*/ 5679 w 10000"/>
              <a:gd name="connsiteY78" fmla="*/ 9222 h 10000"/>
              <a:gd name="connsiteX79" fmla="*/ 5427 w 10000"/>
              <a:gd name="connsiteY79" fmla="*/ 9641 h 10000"/>
              <a:gd name="connsiteX80" fmla="*/ 5185 w 10000"/>
              <a:gd name="connsiteY80" fmla="*/ 9880 h 10000"/>
              <a:gd name="connsiteX81" fmla="*/ 4948 w 10000"/>
              <a:gd name="connsiteY81" fmla="*/ 10000 h 10000"/>
              <a:gd name="connsiteX82" fmla="*/ 4715 w 10000"/>
              <a:gd name="connsiteY82" fmla="*/ 9940 h 10000"/>
              <a:gd name="connsiteX83" fmla="*/ 4473 w 10000"/>
              <a:gd name="connsiteY83" fmla="*/ 9731 h 10000"/>
              <a:gd name="connsiteX84" fmla="*/ 4231 w 10000"/>
              <a:gd name="connsiteY84" fmla="*/ 9401 h 10000"/>
              <a:gd name="connsiteX85" fmla="*/ 3982 w 10000"/>
              <a:gd name="connsiteY85" fmla="*/ 8922 h 10000"/>
              <a:gd name="connsiteX86" fmla="*/ 3734 w 10000"/>
              <a:gd name="connsiteY86" fmla="*/ 8353 h 10000"/>
              <a:gd name="connsiteX87" fmla="*/ 3485 w 10000"/>
              <a:gd name="connsiteY87" fmla="*/ 7725 h 10000"/>
              <a:gd name="connsiteX88" fmla="*/ 3238 w 10000"/>
              <a:gd name="connsiteY88" fmla="*/ 7036 h 10000"/>
              <a:gd name="connsiteX89" fmla="*/ 2993 w 10000"/>
              <a:gd name="connsiteY89" fmla="*/ 6317 h 10000"/>
              <a:gd name="connsiteX90" fmla="*/ 2753 w 10000"/>
              <a:gd name="connsiteY90" fmla="*/ 5569 h 10000"/>
              <a:gd name="connsiteX91" fmla="*/ 2521 w 10000"/>
              <a:gd name="connsiteY91" fmla="*/ 4850 h 10000"/>
              <a:gd name="connsiteX92" fmla="*/ 2297 w 10000"/>
              <a:gd name="connsiteY92" fmla="*/ 4192 h 10000"/>
              <a:gd name="connsiteX93" fmla="*/ 2082 w 10000"/>
              <a:gd name="connsiteY93" fmla="*/ 3563 h 10000"/>
              <a:gd name="connsiteX94" fmla="*/ 1875 w 10000"/>
              <a:gd name="connsiteY94" fmla="*/ 3024 h 10000"/>
              <a:gd name="connsiteX95" fmla="*/ 1685 w 10000"/>
              <a:gd name="connsiteY95" fmla="*/ 2575 h 10000"/>
              <a:gd name="connsiteX96" fmla="*/ 1505 w 10000"/>
              <a:gd name="connsiteY96" fmla="*/ 2275 h 10000"/>
              <a:gd name="connsiteX97" fmla="*/ 1343 w 10000"/>
              <a:gd name="connsiteY97" fmla="*/ 2096 h 10000"/>
              <a:gd name="connsiteX98" fmla="*/ 1196 w 10000"/>
              <a:gd name="connsiteY98" fmla="*/ 2036 h 10000"/>
              <a:gd name="connsiteX99" fmla="*/ 1061 w 10000"/>
              <a:gd name="connsiteY99" fmla="*/ 2066 h 10000"/>
              <a:gd name="connsiteX100" fmla="*/ 939 w 10000"/>
              <a:gd name="connsiteY100" fmla="*/ 2126 h 10000"/>
              <a:gd name="connsiteX101" fmla="*/ 824 w 10000"/>
              <a:gd name="connsiteY101" fmla="*/ 2275 h 10000"/>
              <a:gd name="connsiteX102" fmla="*/ 724 w 10000"/>
              <a:gd name="connsiteY102" fmla="*/ 2485 h 10000"/>
              <a:gd name="connsiteX103" fmla="*/ 12 w 10000"/>
              <a:gd name="connsiteY103" fmla="*/ 7036 h 10000"/>
              <a:gd name="connsiteX104" fmla="*/ 0 w 10000"/>
              <a:gd name="connsiteY104" fmla="*/ 6946 h 10000"/>
              <a:gd name="connsiteX0" fmla="*/ 0 w 10293"/>
              <a:gd name="connsiteY0" fmla="*/ 3888 h 10000"/>
              <a:gd name="connsiteX1" fmla="*/ 1012 w 10293"/>
              <a:gd name="connsiteY1" fmla="*/ 2365 h 10000"/>
              <a:gd name="connsiteX2" fmla="*/ 1114 w 10293"/>
              <a:gd name="connsiteY2" fmla="*/ 2156 h 10000"/>
              <a:gd name="connsiteX3" fmla="*/ 1229 w 10293"/>
              <a:gd name="connsiteY3" fmla="*/ 2006 h 10000"/>
              <a:gd name="connsiteX4" fmla="*/ 1354 w 10293"/>
              <a:gd name="connsiteY4" fmla="*/ 1916 h 10000"/>
              <a:gd name="connsiteX5" fmla="*/ 1489 w 10293"/>
              <a:gd name="connsiteY5" fmla="*/ 1916 h 10000"/>
              <a:gd name="connsiteX6" fmla="*/ 1638 w 10293"/>
              <a:gd name="connsiteY6" fmla="*/ 1976 h 10000"/>
              <a:gd name="connsiteX7" fmla="*/ 1801 w 10293"/>
              <a:gd name="connsiteY7" fmla="*/ 2156 h 10000"/>
              <a:gd name="connsiteX8" fmla="*/ 1980 w 10293"/>
              <a:gd name="connsiteY8" fmla="*/ 2455 h 10000"/>
              <a:gd name="connsiteX9" fmla="*/ 2173 w 10293"/>
              <a:gd name="connsiteY9" fmla="*/ 2904 h 10000"/>
              <a:gd name="connsiteX10" fmla="*/ 2377 w 10293"/>
              <a:gd name="connsiteY10" fmla="*/ 3443 h 10000"/>
              <a:gd name="connsiteX11" fmla="*/ 2595 w 10293"/>
              <a:gd name="connsiteY11" fmla="*/ 4072 h 10000"/>
              <a:gd name="connsiteX12" fmla="*/ 2819 w 10293"/>
              <a:gd name="connsiteY12" fmla="*/ 4731 h 10000"/>
              <a:gd name="connsiteX13" fmla="*/ 3051 w 10293"/>
              <a:gd name="connsiteY13" fmla="*/ 5449 h 10000"/>
              <a:gd name="connsiteX14" fmla="*/ 3291 w 10293"/>
              <a:gd name="connsiteY14" fmla="*/ 6198 h 10000"/>
              <a:gd name="connsiteX15" fmla="*/ 3536 w 10293"/>
              <a:gd name="connsiteY15" fmla="*/ 6916 h 10000"/>
              <a:gd name="connsiteX16" fmla="*/ 3783 w 10293"/>
              <a:gd name="connsiteY16" fmla="*/ 7605 h 10000"/>
              <a:gd name="connsiteX17" fmla="*/ 4030 w 10293"/>
              <a:gd name="connsiteY17" fmla="*/ 8234 h 10000"/>
              <a:gd name="connsiteX18" fmla="*/ 4280 w 10293"/>
              <a:gd name="connsiteY18" fmla="*/ 8802 h 10000"/>
              <a:gd name="connsiteX19" fmla="*/ 4527 w 10293"/>
              <a:gd name="connsiteY19" fmla="*/ 9281 h 10000"/>
              <a:gd name="connsiteX20" fmla="*/ 4769 w 10293"/>
              <a:gd name="connsiteY20" fmla="*/ 9611 h 10000"/>
              <a:gd name="connsiteX21" fmla="*/ 5008 w 10293"/>
              <a:gd name="connsiteY21" fmla="*/ 9820 h 10000"/>
              <a:gd name="connsiteX22" fmla="*/ 5243 w 10293"/>
              <a:gd name="connsiteY22" fmla="*/ 9880 h 10000"/>
              <a:gd name="connsiteX23" fmla="*/ 5475 w 10293"/>
              <a:gd name="connsiteY23" fmla="*/ 9760 h 10000"/>
              <a:gd name="connsiteX24" fmla="*/ 5720 w 10293"/>
              <a:gd name="connsiteY24" fmla="*/ 9521 h 10000"/>
              <a:gd name="connsiteX25" fmla="*/ 5969 w 10293"/>
              <a:gd name="connsiteY25" fmla="*/ 9102 h 10000"/>
              <a:gd name="connsiteX26" fmla="*/ 6224 w 10293"/>
              <a:gd name="connsiteY26" fmla="*/ 8623 h 10000"/>
              <a:gd name="connsiteX27" fmla="*/ 6481 w 10293"/>
              <a:gd name="connsiteY27" fmla="*/ 8024 h 10000"/>
              <a:gd name="connsiteX28" fmla="*/ 6741 w 10293"/>
              <a:gd name="connsiteY28" fmla="*/ 7365 h 10000"/>
              <a:gd name="connsiteX29" fmla="*/ 6998 w 10293"/>
              <a:gd name="connsiteY29" fmla="*/ 6647 h 10000"/>
              <a:gd name="connsiteX30" fmla="*/ 7255 w 10293"/>
              <a:gd name="connsiteY30" fmla="*/ 5898 h 10000"/>
              <a:gd name="connsiteX31" fmla="*/ 7507 w 10293"/>
              <a:gd name="connsiteY31" fmla="*/ 5120 h 10000"/>
              <a:gd name="connsiteX32" fmla="*/ 7752 w 10293"/>
              <a:gd name="connsiteY32" fmla="*/ 4341 h 10000"/>
              <a:gd name="connsiteX33" fmla="*/ 7989 w 10293"/>
              <a:gd name="connsiteY33" fmla="*/ 3593 h 10000"/>
              <a:gd name="connsiteX34" fmla="*/ 8216 w 10293"/>
              <a:gd name="connsiteY34" fmla="*/ 2874 h 10000"/>
              <a:gd name="connsiteX35" fmla="*/ 8431 w 10293"/>
              <a:gd name="connsiteY35" fmla="*/ 2216 h 10000"/>
              <a:gd name="connsiteX36" fmla="*/ 8633 w 10293"/>
              <a:gd name="connsiteY36" fmla="*/ 1647 h 10000"/>
              <a:gd name="connsiteX37" fmla="*/ 8818 w 10293"/>
              <a:gd name="connsiteY37" fmla="*/ 1168 h 10000"/>
              <a:gd name="connsiteX38" fmla="*/ 8985 w 10293"/>
              <a:gd name="connsiteY38" fmla="*/ 808 h 10000"/>
              <a:gd name="connsiteX39" fmla="*/ 9087 w 10293"/>
              <a:gd name="connsiteY39" fmla="*/ 599 h 10000"/>
              <a:gd name="connsiteX40" fmla="*/ 9190 w 10293"/>
              <a:gd name="connsiteY40" fmla="*/ 419 h 10000"/>
              <a:gd name="connsiteX41" fmla="*/ 9297 w 10293"/>
              <a:gd name="connsiteY41" fmla="*/ 269 h 10000"/>
              <a:gd name="connsiteX42" fmla="*/ 9357 w 10293"/>
              <a:gd name="connsiteY42" fmla="*/ 210 h 10000"/>
              <a:gd name="connsiteX43" fmla="*/ 9422 w 10293"/>
              <a:gd name="connsiteY43" fmla="*/ 150 h 10000"/>
              <a:gd name="connsiteX44" fmla="*/ 9494 w 10293"/>
              <a:gd name="connsiteY44" fmla="*/ 120 h 10000"/>
              <a:gd name="connsiteX45" fmla="*/ 9574 w 10293"/>
              <a:gd name="connsiteY45" fmla="*/ 90 h 10000"/>
              <a:gd name="connsiteX46" fmla="*/ 9664 w 10293"/>
              <a:gd name="connsiteY46" fmla="*/ 60 h 10000"/>
              <a:gd name="connsiteX47" fmla="*/ 9764 w 10293"/>
              <a:gd name="connsiteY47" fmla="*/ 30 h 10000"/>
              <a:gd name="connsiteX48" fmla="*/ 9874 w 10293"/>
              <a:gd name="connsiteY48" fmla="*/ 30 h 10000"/>
              <a:gd name="connsiteX49" fmla="*/ 9998 w 10293"/>
              <a:gd name="connsiteY49" fmla="*/ 0 h 10000"/>
              <a:gd name="connsiteX50" fmla="*/ 10138 w 10293"/>
              <a:gd name="connsiteY50" fmla="*/ 0 h 10000"/>
              <a:gd name="connsiteX51" fmla="*/ 10293 w 10293"/>
              <a:gd name="connsiteY51" fmla="*/ 30 h 10000"/>
              <a:gd name="connsiteX52" fmla="*/ 10293 w 10293"/>
              <a:gd name="connsiteY52" fmla="*/ 150 h 10000"/>
              <a:gd name="connsiteX53" fmla="*/ 10138 w 10293"/>
              <a:gd name="connsiteY53" fmla="*/ 150 h 10000"/>
              <a:gd name="connsiteX54" fmla="*/ 10001 w 10293"/>
              <a:gd name="connsiteY54" fmla="*/ 150 h 10000"/>
              <a:gd name="connsiteX55" fmla="*/ 9876 w 10293"/>
              <a:gd name="connsiteY55" fmla="*/ 150 h 10000"/>
              <a:gd name="connsiteX56" fmla="*/ 9764 w 10293"/>
              <a:gd name="connsiteY56" fmla="*/ 150 h 10000"/>
              <a:gd name="connsiteX57" fmla="*/ 9664 w 10293"/>
              <a:gd name="connsiteY57" fmla="*/ 180 h 10000"/>
              <a:gd name="connsiteX58" fmla="*/ 9574 w 10293"/>
              <a:gd name="connsiteY58" fmla="*/ 210 h 10000"/>
              <a:gd name="connsiteX59" fmla="*/ 9494 w 10293"/>
              <a:gd name="connsiteY59" fmla="*/ 240 h 10000"/>
              <a:gd name="connsiteX60" fmla="*/ 9424 w 10293"/>
              <a:gd name="connsiteY60" fmla="*/ 269 h 10000"/>
              <a:gd name="connsiteX61" fmla="*/ 9359 w 10293"/>
              <a:gd name="connsiteY61" fmla="*/ 329 h 10000"/>
              <a:gd name="connsiteX62" fmla="*/ 9299 w 10293"/>
              <a:gd name="connsiteY62" fmla="*/ 389 h 10000"/>
              <a:gd name="connsiteX63" fmla="*/ 9192 w 10293"/>
              <a:gd name="connsiteY63" fmla="*/ 539 h 10000"/>
              <a:gd name="connsiteX64" fmla="*/ 9090 w 10293"/>
              <a:gd name="connsiteY64" fmla="*/ 719 h 10000"/>
              <a:gd name="connsiteX65" fmla="*/ 8990 w 10293"/>
              <a:gd name="connsiteY65" fmla="*/ 928 h 10000"/>
              <a:gd name="connsiteX66" fmla="*/ 8823 w 10293"/>
              <a:gd name="connsiteY66" fmla="*/ 1287 h 10000"/>
              <a:gd name="connsiteX67" fmla="*/ 8635 w 10293"/>
              <a:gd name="connsiteY67" fmla="*/ 1766 h 10000"/>
              <a:gd name="connsiteX68" fmla="*/ 8436 w 10293"/>
              <a:gd name="connsiteY68" fmla="*/ 2335 h 10000"/>
              <a:gd name="connsiteX69" fmla="*/ 8221 w 10293"/>
              <a:gd name="connsiteY69" fmla="*/ 2994 h 10000"/>
              <a:gd name="connsiteX70" fmla="*/ 7994 w 10293"/>
              <a:gd name="connsiteY70" fmla="*/ 3713 h 10000"/>
              <a:gd name="connsiteX71" fmla="*/ 7757 w 10293"/>
              <a:gd name="connsiteY71" fmla="*/ 4461 h 10000"/>
              <a:gd name="connsiteX72" fmla="*/ 7512 w 10293"/>
              <a:gd name="connsiteY72" fmla="*/ 5240 h 10000"/>
              <a:gd name="connsiteX73" fmla="*/ 7260 w 10293"/>
              <a:gd name="connsiteY73" fmla="*/ 6018 h 10000"/>
              <a:gd name="connsiteX74" fmla="*/ 7003 w 10293"/>
              <a:gd name="connsiteY74" fmla="*/ 6766 h 10000"/>
              <a:gd name="connsiteX75" fmla="*/ 6746 w 10293"/>
              <a:gd name="connsiteY75" fmla="*/ 7485 h 10000"/>
              <a:gd name="connsiteX76" fmla="*/ 6486 w 10293"/>
              <a:gd name="connsiteY76" fmla="*/ 8144 h 10000"/>
              <a:gd name="connsiteX77" fmla="*/ 6227 w 10293"/>
              <a:gd name="connsiteY77" fmla="*/ 8743 h 10000"/>
              <a:gd name="connsiteX78" fmla="*/ 5972 w 10293"/>
              <a:gd name="connsiteY78" fmla="*/ 9222 h 10000"/>
              <a:gd name="connsiteX79" fmla="*/ 5720 w 10293"/>
              <a:gd name="connsiteY79" fmla="*/ 9641 h 10000"/>
              <a:gd name="connsiteX80" fmla="*/ 5478 w 10293"/>
              <a:gd name="connsiteY80" fmla="*/ 9880 h 10000"/>
              <a:gd name="connsiteX81" fmla="*/ 5241 w 10293"/>
              <a:gd name="connsiteY81" fmla="*/ 10000 h 10000"/>
              <a:gd name="connsiteX82" fmla="*/ 5008 w 10293"/>
              <a:gd name="connsiteY82" fmla="*/ 9940 h 10000"/>
              <a:gd name="connsiteX83" fmla="*/ 4766 w 10293"/>
              <a:gd name="connsiteY83" fmla="*/ 9731 h 10000"/>
              <a:gd name="connsiteX84" fmla="*/ 4524 w 10293"/>
              <a:gd name="connsiteY84" fmla="*/ 9401 h 10000"/>
              <a:gd name="connsiteX85" fmla="*/ 4275 w 10293"/>
              <a:gd name="connsiteY85" fmla="*/ 8922 h 10000"/>
              <a:gd name="connsiteX86" fmla="*/ 4027 w 10293"/>
              <a:gd name="connsiteY86" fmla="*/ 8353 h 10000"/>
              <a:gd name="connsiteX87" fmla="*/ 3778 w 10293"/>
              <a:gd name="connsiteY87" fmla="*/ 7725 h 10000"/>
              <a:gd name="connsiteX88" fmla="*/ 3531 w 10293"/>
              <a:gd name="connsiteY88" fmla="*/ 7036 h 10000"/>
              <a:gd name="connsiteX89" fmla="*/ 3286 w 10293"/>
              <a:gd name="connsiteY89" fmla="*/ 6317 h 10000"/>
              <a:gd name="connsiteX90" fmla="*/ 3046 w 10293"/>
              <a:gd name="connsiteY90" fmla="*/ 5569 h 10000"/>
              <a:gd name="connsiteX91" fmla="*/ 2814 w 10293"/>
              <a:gd name="connsiteY91" fmla="*/ 4850 h 10000"/>
              <a:gd name="connsiteX92" fmla="*/ 2590 w 10293"/>
              <a:gd name="connsiteY92" fmla="*/ 4192 h 10000"/>
              <a:gd name="connsiteX93" fmla="*/ 2375 w 10293"/>
              <a:gd name="connsiteY93" fmla="*/ 3563 h 10000"/>
              <a:gd name="connsiteX94" fmla="*/ 2168 w 10293"/>
              <a:gd name="connsiteY94" fmla="*/ 3024 h 10000"/>
              <a:gd name="connsiteX95" fmla="*/ 1978 w 10293"/>
              <a:gd name="connsiteY95" fmla="*/ 2575 h 10000"/>
              <a:gd name="connsiteX96" fmla="*/ 1798 w 10293"/>
              <a:gd name="connsiteY96" fmla="*/ 2275 h 10000"/>
              <a:gd name="connsiteX97" fmla="*/ 1636 w 10293"/>
              <a:gd name="connsiteY97" fmla="*/ 2096 h 10000"/>
              <a:gd name="connsiteX98" fmla="*/ 1489 w 10293"/>
              <a:gd name="connsiteY98" fmla="*/ 2036 h 10000"/>
              <a:gd name="connsiteX99" fmla="*/ 1354 w 10293"/>
              <a:gd name="connsiteY99" fmla="*/ 2066 h 10000"/>
              <a:gd name="connsiteX100" fmla="*/ 1232 w 10293"/>
              <a:gd name="connsiteY100" fmla="*/ 2126 h 10000"/>
              <a:gd name="connsiteX101" fmla="*/ 1117 w 10293"/>
              <a:gd name="connsiteY101" fmla="*/ 2275 h 10000"/>
              <a:gd name="connsiteX102" fmla="*/ 1017 w 10293"/>
              <a:gd name="connsiteY102" fmla="*/ 2485 h 10000"/>
              <a:gd name="connsiteX103" fmla="*/ 305 w 10293"/>
              <a:gd name="connsiteY103" fmla="*/ 7036 h 10000"/>
              <a:gd name="connsiteX104" fmla="*/ 0 w 10293"/>
              <a:gd name="connsiteY104" fmla="*/ 3888 h 10000"/>
              <a:gd name="connsiteX0" fmla="*/ 1 w 9989"/>
              <a:gd name="connsiteY0" fmla="*/ 7036 h 10000"/>
              <a:gd name="connsiteX1" fmla="*/ 708 w 9989"/>
              <a:gd name="connsiteY1" fmla="*/ 2365 h 10000"/>
              <a:gd name="connsiteX2" fmla="*/ 810 w 9989"/>
              <a:gd name="connsiteY2" fmla="*/ 2156 h 10000"/>
              <a:gd name="connsiteX3" fmla="*/ 925 w 9989"/>
              <a:gd name="connsiteY3" fmla="*/ 2006 h 10000"/>
              <a:gd name="connsiteX4" fmla="*/ 1050 w 9989"/>
              <a:gd name="connsiteY4" fmla="*/ 1916 h 10000"/>
              <a:gd name="connsiteX5" fmla="*/ 1185 w 9989"/>
              <a:gd name="connsiteY5" fmla="*/ 1916 h 10000"/>
              <a:gd name="connsiteX6" fmla="*/ 1334 w 9989"/>
              <a:gd name="connsiteY6" fmla="*/ 1976 h 10000"/>
              <a:gd name="connsiteX7" fmla="*/ 1497 w 9989"/>
              <a:gd name="connsiteY7" fmla="*/ 2156 h 10000"/>
              <a:gd name="connsiteX8" fmla="*/ 1676 w 9989"/>
              <a:gd name="connsiteY8" fmla="*/ 2455 h 10000"/>
              <a:gd name="connsiteX9" fmla="*/ 1869 w 9989"/>
              <a:gd name="connsiteY9" fmla="*/ 2904 h 10000"/>
              <a:gd name="connsiteX10" fmla="*/ 2073 w 9989"/>
              <a:gd name="connsiteY10" fmla="*/ 3443 h 10000"/>
              <a:gd name="connsiteX11" fmla="*/ 2291 w 9989"/>
              <a:gd name="connsiteY11" fmla="*/ 4072 h 10000"/>
              <a:gd name="connsiteX12" fmla="*/ 2515 w 9989"/>
              <a:gd name="connsiteY12" fmla="*/ 4731 h 10000"/>
              <a:gd name="connsiteX13" fmla="*/ 2747 w 9989"/>
              <a:gd name="connsiteY13" fmla="*/ 5449 h 10000"/>
              <a:gd name="connsiteX14" fmla="*/ 2987 w 9989"/>
              <a:gd name="connsiteY14" fmla="*/ 6198 h 10000"/>
              <a:gd name="connsiteX15" fmla="*/ 3232 w 9989"/>
              <a:gd name="connsiteY15" fmla="*/ 6916 h 10000"/>
              <a:gd name="connsiteX16" fmla="*/ 3479 w 9989"/>
              <a:gd name="connsiteY16" fmla="*/ 7605 h 10000"/>
              <a:gd name="connsiteX17" fmla="*/ 3726 w 9989"/>
              <a:gd name="connsiteY17" fmla="*/ 8234 h 10000"/>
              <a:gd name="connsiteX18" fmla="*/ 3976 w 9989"/>
              <a:gd name="connsiteY18" fmla="*/ 8802 h 10000"/>
              <a:gd name="connsiteX19" fmla="*/ 4223 w 9989"/>
              <a:gd name="connsiteY19" fmla="*/ 9281 h 10000"/>
              <a:gd name="connsiteX20" fmla="*/ 4465 w 9989"/>
              <a:gd name="connsiteY20" fmla="*/ 9611 h 10000"/>
              <a:gd name="connsiteX21" fmla="*/ 4704 w 9989"/>
              <a:gd name="connsiteY21" fmla="*/ 9820 h 10000"/>
              <a:gd name="connsiteX22" fmla="*/ 4939 w 9989"/>
              <a:gd name="connsiteY22" fmla="*/ 9880 h 10000"/>
              <a:gd name="connsiteX23" fmla="*/ 5171 w 9989"/>
              <a:gd name="connsiteY23" fmla="*/ 9760 h 10000"/>
              <a:gd name="connsiteX24" fmla="*/ 5416 w 9989"/>
              <a:gd name="connsiteY24" fmla="*/ 9521 h 10000"/>
              <a:gd name="connsiteX25" fmla="*/ 5665 w 9989"/>
              <a:gd name="connsiteY25" fmla="*/ 9102 h 10000"/>
              <a:gd name="connsiteX26" fmla="*/ 5920 w 9989"/>
              <a:gd name="connsiteY26" fmla="*/ 8623 h 10000"/>
              <a:gd name="connsiteX27" fmla="*/ 6177 w 9989"/>
              <a:gd name="connsiteY27" fmla="*/ 8024 h 10000"/>
              <a:gd name="connsiteX28" fmla="*/ 6437 w 9989"/>
              <a:gd name="connsiteY28" fmla="*/ 7365 h 10000"/>
              <a:gd name="connsiteX29" fmla="*/ 6694 w 9989"/>
              <a:gd name="connsiteY29" fmla="*/ 6647 h 10000"/>
              <a:gd name="connsiteX30" fmla="*/ 6951 w 9989"/>
              <a:gd name="connsiteY30" fmla="*/ 5898 h 10000"/>
              <a:gd name="connsiteX31" fmla="*/ 7203 w 9989"/>
              <a:gd name="connsiteY31" fmla="*/ 5120 h 10000"/>
              <a:gd name="connsiteX32" fmla="*/ 7448 w 9989"/>
              <a:gd name="connsiteY32" fmla="*/ 4341 h 10000"/>
              <a:gd name="connsiteX33" fmla="*/ 7685 w 9989"/>
              <a:gd name="connsiteY33" fmla="*/ 3593 h 10000"/>
              <a:gd name="connsiteX34" fmla="*/ 7912 w 9989"/>
              <a:gd name="connsiteY34" fmla="*/ 2874 h 10000"/>
              <a:gd name="connsiteX35" fmla="*/ 8127 w 9989"/>
              <a:gd name="connsiteY35" fmla="*/ 2216 h 10000"/>
              <a:gd name="connsiteX36" fmla="*/ 8329 w 9989"/>
              <a:gd name="connsiteY36" fmla="*/ 1647 h 10000"/>
              <a:gd name="connsiteX37" fmla="*/ 8514 w 9989"/>
              <a:gd name="connsiteY37" fmla="*/ 1168 h 10000"/>
              <a:gd name="connsiteX38" fmla="*/ 8681 w 9989"/>
              <a:gd name="connsiteY38" fmla="*/ 808 h 10000"/>
              <a:gd name="connsiteX39" fmla="*/ 8783 w 9989"/>
              <a:gd name="connsiteY39" fmla="*/ 599 h 10000"/>
              <a:gd name="connsiteX40" fmla="*/ 8886 w 9989"/>
              <a:gd name="connsiteY40" fmla="*/ 419 h 10000"/>
              <a:gd name="connsiteX41" fmla="*/ 8993 w 9989"/>
              <a:gd name="connsiteY41" fmla="*/ 269 h 10000"/>
              <a:gd name="connsiteX42" fmla="*/ 9053 w 9989"/>
              <a:gd name="connsiteY42" fmla="*/ 210 h 10000"/>
              <a:gd name="connsiteX43" fmla="*/ 9118 w 9989"/>
              <a:gd name="connsiteY43" fmla="*/ 150 h 10000"/>
              <a:gd name="connsiteX44" fmla="*/ 9190 w 9989"/>
              <a:gd name="connsiteY44" fmla="*/ 120 h 10000"/>
              <a:gd name="connsiteX45" fmla="*/ 9270 w 9989"/>
              <a:gd name="connsiteY45" fmla="*/ 90 h 10000"/>
              <a:gd name="connsiteX46" fmla="*/ 9360 w 9989"/>
              <a:gd name="connsiteY46" fmla="*/ 60 h 10000"/>
              <a:gd name="connsiteX47" fmla="*/ 9460 w 9989"/>
              <a:gd name="connsiteY47" fmla="*/ 30 h 10000"/>
              <a:gd name="connsiteX48" fmla="*/ 9570 w 9989"/>
              <a:gd name="connsiteY48" fmla="*/ 30 h 10000"/>
              <a:gd name="connsiteX49" fmla="*/ 9694 w 9989"/>
              <a:gd name="connsiteY49" fmla="*/ 0 h 10000"/>
              <a:gd name="connsiteX50" fmla="*/ 9834 w 9989"/>
              <a:gd name="connsiteY50" fmla="*/ 0 h 10000"/>
              <a:gd name="connsiteX51" fmla="*/ 9989 w 9989"/>
              <a:gd name="connsiteY51" fmla="*/ 30 h 10000"/>
              <a:gd name="connsiteX52" fmla="*/ 9989 w 9989"/>
              <a:gd name="connsiteY52" fmla="*/ 150 h 10000"/>
              <a:gd name="connsiteX53" fmla="*/ 9834 w 9989"/>
              <a:gd name="connsiteY53" fmla="*/ 150 h 10000"/>
              <a:gd name="connsiteX54" fmla="*/ 9697 w 9989"/>
              <a:gd name="connsiteY54" fmla="*/ 150 h 10000"/>
              <a:gd name="connsiteX55" fmla="*/ 9572 w 9989"/>
              <a:gd name="connsiteY55" fmla="*/ 150 h 10000"/>
              <a:gd name="connsiteX56" fmla="*/ 9460 w 9989"/>
              <a:gd name="connsiteY56" fmla="*/ 150 h 10000"/>
              <a:gd name="connsiteX57" fmla="*/ 9360 w 9989"/>
              <a:gd name="connsiteY57" fmla="*/ 180 h 10000"/>
              <a:gd name="connsiteX58" fmla="*/ 9270 w 9989"/>
              <a:gd name="connsiteY58" fmla="*/ 210 h 10000"/>
              <a:gd name="connsiteX59" fmla="*/ 9190 w 9989"/>
              <a:gd name="connsiteY59" fmla="*/ 240 h 10000"/>
              <a:gd name="connsiteX60" fmla="*/ 9120 w 9989"/>
              <a:gd name="connsiteY60" fmla="*/ 269 h 10000"/>
              <a:gd name="connsiteX61" fmla="*/ 9055 w 9989"/>
              <a:gd name="connsiteY61" fmla="*/ 329 h 10000"/>
              <a:gd name="connsiteX62" fmla="*/ 8995 w 9989"/>
              <a:gd name="connsiteY62" fmla="*/ 389 h 10000"/>
              <a:gd name="connsiteX63" fmla="*/ 8888 w 9989"/>
              <a:gd name="connsiteY63" fmla="*/ 539 h 10000"/>
              <a:gd name="connsiteX64" fmla="*/ 8786 w 9989"/>
              <a:gd name="connsiteY64" fmla="*/ 719 h 10000"/>
              <a:gd name="connsiteX65" fmla="*/ 8686 w 9989"/>
              <a:gd name="connsiteY65" fmla="*/ 928 h 10000"/>
              <a:gd name="connsiteX66" fmla="*/ 8519 w 9989"/>
              <a:gd name="connsiteY66" fmla="*/ 1287 h 10000"/>
              <a:gd name="connsiteX67" fmla="*/ 8331 w 9989"/>
              <a:gd name="connsiteY67" fmla="*/ 1766 h 10000"/>
              <a:gd name="connsiteX68" fmla="*/ 8132 w 9989"/>
              <a:gd name="connsiteY68" fmla="*/ 2335 h 10000"/>
              <a:gd name="connsiteX69" fmla="*/ 7917 w 9989"/>
              <a:gd name="connsiteY69" fmla="*/ 2994 h 10000"/>
              <a:gd name="connsiteX70" fmla="*/ 7690 w 9989"/>
              <a:gd name="connsiteY70" fmla="*/ 3713 h 10000"/>
              <a:gd name="connsiteX71" fmla="*/ 7453 w 9989"/>
              <a:gd name="connsiteY71" fmla="*/ 4461 h 10000"/>
              <a:gd name="connsiteX72" fmla="*/ 7208 w 9989"/>
              <a:gd name="connsiteY72" fmla="*/ 5240 h 10000"/>
              <a:gd name="connsiteX73" fmla="*/ 6956 w 9989"/>
              <a:gd name="connsiteY73" fmla="*/ 6018 h 10000"/>
              <a:gd name="connsiteX74" fmla="*/ 6699 w 9989"/>
              <a:gd name="connsiteY74" fmla="*/ 6766 h 10000"/>
              <a:gd name="connsiteX75" fmla="*/ 6442 w 9989"/>
              <a:gd name="connsiteY75" fmla="*/ 7485 h 10000"/>
              <a:gd name="connsiteX76" fmla="*/ 6182 w 9989"/>
              <a:gd name="connsiteY76" fmla="*/ 8144 h 10000"/>
              <a:gd name="connsiteX77" fmla="*/ 5923 w 9989"/>
              <a:gd name="connsiteY77" fmla="*/ 8743 h 10000"/>
              <a:gd name="connsiteX78" fmla="*/ 5668 w 9989"/>
              <a:gd name="connsiteY78" fmla="*/ 9222 h 10000"/>
              <a:gd name="connsiteX79" fmla="*/ 5416 w 9989"/>
              <a:gd name="connsiteY79" fmla="*/ 9641 h 10000"/>
              <a:gd name="connsiteX80" fmla="*/ 5174 w 9989"/>
              <a:gd name="connsiteY80" fmla="*/ 9880 h 10000"/>
              <a:gd name="connsiteX81" fmla="*/ 4937 w 9989"/>
              <a:gd name="connsiteY81" fmla="*/ 10000 h 10000"/>
              <a:gd name="connsiteX82" fmla="*/ 4704 w 9989"/>
              <a:gd name="connsiteY82" fmla="*/ 9940 h 10000"/>
              <a:gd name="connsiteX83" fmla="*/ 4462 w 9989"/>
              <a:gd name="connsiteY83" fmla="*/ 9731 h 10000"/>
              <a:gd name="connsiteX84" fmla="*/ 4220 w 9989"/>
              <a:gd name="connsiteY84" fmla="*/ 9401 h 10000"/>
              <a:gd name="connsiteX85" fmla="*/ 3971 w 9989"/>
              <a:gd name="connsiteY85" fmla="*/ 8922 h 10000"/>
              <a:gd name="connsiteX86" fmla="*/ 3723 w 9989"/>
              <a:gd name="connsiteY86" fmla="*/ 8353 h 10000"/>
              <a:gd name="connsiteX87" fmla="*/ 3474 w 9989"/>
              <a:gd name="connsiteY87" fmla="*/ 7725 h 10000"/>
              <a:gd name="connsiteX88" fmla="*/ 3227 w 9989"/>
              <a:gd name="connsiteY88" fmla="*/ 7036 h 10000"/>
              <a:gd name="connsiteX89" fmla="*/ 2982 w 9989"/>
              <a:gd name="connsiteY89" fmla="*/ 6317 h 10000"/>
              <a:gd name="connsiteX90" fmla="*/ 2742 w 9989"/>
              <a:gd name="connsiteY90" fmla="*/ 5569 h 10000"/>
              <a:gd name="connsiteX91" fmla="*/ 2510 w 9989"/>
              <a:gd name="connsiteY91" fmla="*/ 4850 h 10000"/>
              <a:gd name="connsiteX92" fmla="*/ 2286 w 9989"/>
              <a:gd name="connsiteY92" fmla="*/ 4192 h 10000"/>
              <a:gd name="connsiteX93" fmla="*/ 2071 w 9989"/>
              <a:gd name="connsiteY93" fmla="*/ 3563 h 10000"/>
              <a:gd name="connsiteX94" fmla="*/ 1864 w 9989"/>
              <a:gd name="connsiteY94" fmla="*/ 3024 h 10000"/>
              <a:gd name="connsiteX95" fmla="*/ 1674 w 9989"/>
              <a:gd name="connsiteY95" fmla="*/ 2575 h 10000"/>
              <a:gd name="connsiteX96" fmla="*/ 1494 w 9989"/>
              <a:gd name="connsiteY96" fmla="*/ 2275 h 10000"/>
              <a:gd name="connsiteX97" fmla="*/ 1332 w 9989"/>
              <a:gd name="connsiteY97" fmla="*/ 2096 h 10000"/>
              <a:gd name="connsiteX98" fmla="*/ 1185 w 9989"/>
              <a:gd name="connsiteY98" fmla="*/ 2036 h 10000"/>
              <a:gd name="connsiteX99" fmla="*/ 1050 w 9989"/>
              <a:gd name="connsiteY99" fmla="*/ 2066 h 10000"/>
              <a:gd name="connsiteX100" fmla="*/ 928 w 9989"/>
              <a:gd name="connsiteY100" fmla="*/ 2126 h 10000"/>
              <a:gd name="connsiteX101" fmla="*/ 813 w 9989"/>
              <a:gd name="connsiteY101" fmla="*/ 2275 h 10000"/>
              <a:gd name="connsiteX102" fmla="*/ 713 w 9989"/>
              <a:gd name="connsiteY102" fmla="*/ 2485 h 10000"/>
              <a:gd name="connsiteX103" fmla="*/ 1 w 9989"/>
              <a:gd name="connsiteY103" fmla="*/ 7036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019 w 10305"/>
              <a:gd name="connsiteY102" fmla="*/ 2485 h 10000"/>
              <a:gd name="connsiteX103" fmla="*/ 1 w 10305"/>
              <a:gd name="connsiteY103" fmla="*/ 3888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 w 10305"/>
              <a:gd name="connsiteY102" fmla="*/ 3888 h 10000"/>
              <a:gd name="connsiteX0" fmla="*/ 1 w 10406"/>
              <a:gd name="connsiteY0" fmla="*/ 2870 h 10000"/>
              <a:gd name="connsiteX1" fmla="*/ 1115 w 10406"/>
              <a:gd name="connsiteY1" fmla="*/ 2365 h 10000"/>
              <a:gd name="connsiteX2" fmla="*/ 1217 w 10406"/>
              <a:gd name="connsiteY2" fmla="*/ 2156 h 10000"/>
              <a:gd name="connsiteX3" fmla="*/ 1332 w 10406"/>
              <a:gd name="connsiteY3" fmla="*/ 2006 h 10000"/>
              <a:gd name="connsiteX4" fmla="*/ 1457 w 10406"/>
              <a:gd name="connsiteY4" fmla="*/ 1916 h 10000"/>
              <a:gd name="connsiteX5" fmla="*/ 1592 w 10406"/>
              <a:gd name="connsiteY5" fmla="*/ 1916 h 10000"/>
              <a:gd name="connsiteX6" fmla="*/ 1741 w 10406"/>
              <a:gd name="connsiteY6" fmla="*/ 1976 h 10000"/>
              <a:gd name="connsiteX7" fmla="*/ 1905 w 10406"/>
              <a:gd name="connsiteY7" fmla="*/ 2156 h 10000"/>
              <a:gd name="connsiteX8" fmla="*/ 2084 w 10406"/>
              <a:gd name="connsiteY8" fmla="*/ 2455 h 10000"/>
              <a:gd name="connsiteX9" fmla="*/ 2277 w 10406"/>
              <a:gd name="connsiteY9" fmla="*/ 2904 h 10000"/>
              <a:gd name="connsiteX10" fmla="*/ 2481 w 10406"/>
              <a:gd name="connsiteY10" fmla="*/ 3443 h 10000"/>
              <a:gd name="connsiteX11" fmla="*/ 2700 w 10406"/>
              <a:gd name="connsiteY11" fmla="*/ 4072 h 10000"/>
              <a:gd name="connsiteX12" fmla="*/ 2924 w 10406"/>
              <a:gd name="connsiteY12" fmla="*/ 4731 h 10000"/>
              <a:gd name="connsiteX13" fmla="*/ 3156 w 10406"/>
              <a:gd name="connsiteY13" fmla="*/ 5449 h 10000"/>
              <a:gd name="connsiteX14" fmla="*/ 3396 w 10406"/>
              <a:gd name="connsiteY14" fmla="*/ 6198 h 10000"/>
              <a:gd name="connsiteX15" fmla="*/ 3642 w 10406"/>
              <a:gd name="connsiteY15" fmla="*/ 6916 h 10000"/>
              <a:gd name="connsiteX16" fmla="*/ 3889 w 10406"/>
              <a:gd name="connsiteY16" fmla="*/ 7605 h 10000"/>
              <a:gd name="connsiteX17" fmla="*/ 4136 w 10406"/>
              <a:gd name="connsiteY17" fmla="*/ 8234 h 10000"/>
              <a:gd name="connsiteX18" fmla="*/ 4386 w 10406"/>
              <a:gd name="connsiteY18" fmla="*/ 8802 h 10000"/>
              <a:gd name="connsiteX19" fmla="*/ 4634 w 10406"/>
              <a:gd name="connsiteY19" fmla="*/ 9281 h 10000"/>
              <a:gd name="connsiteX20" fmla="*/ 4876 w 10406"/>
              <a:gd name="connsiteY20" fmla="*/ 9611 h 10000"/>
              <a:gd name="connsiteX21" fmla="*/ 5115 w 10406"/>
              <a:gd name="connsiteY21" fmla="*/ 9820 h 10000"/>
              <a:gd name="connsiteX22" fmla="*/ 5350 w 10406"/>
              <a:gd name="connsiteY22" fmla="*/ 9880 h 10000"/>
              <a:gd name="connsiteX23" fmla="*/ 5583 w 10406"/>
              <a:gd name="connsiteY23" fmla="*/ 9760 h 10000"/>
              <a:gd name="connsiteX24" fmla="*/ 5828 w 10406"/>
              <a:gd name="connsiteY24" fmla="*/ 9521 h 10000"/>
              <a:gd name="connsiteX25" fmla="*/ 6077 w 10406"/>
              <a:gd name="connsiteY25" fmla="*/ 9102 h 10000"/>
              <a:gd name="connsiteX26" fmla="*/ 6333 w 10406"/>
              <a:gd name="connsiteY26" fmla="*/ 8623 h 10000"/>
              <a:gd name="connsiteX27" fmla="*/ 6590 w 10406"/>
              <a:gd name="connsiteY27" fmla="*/ 8024 h 10000"/>
              <a:gd name="connsiteX28" fmla="*/ 6850 w 10406"/>
              <a:gd name="connsiteY28" fmla="*/ 7365 h 10000"/>
              <a:gd name="connsiteX29" fmla="*/ 7107 w 10406"/>
              <a:gd name="connsiteY29" fmla="*/ 6647 h 10000"/>
              <a:gd name="connsiteX30" fmla="*/ 7365 w 10406"/>
              <a:gd name="connsiteY30" fmla="*/ 5898 h 10000"/>
              <a:gd name="connsiteX31" fmla="*/ 7617 w 10406"/>
              <a:gd name="connsiteY31" fmla="*/ 5120 h 10000"/>
              <a:gd name="connsiteX32" fmla="*/ 7862 w 10406"/>
              <a:gd name="connsiteY32" fmla="*/ 4341 h 10000"/>
              <a:gd name="connsiteX33" fmla="*/ 8099 w 10406"/>
              <a:gd name="connsiteY33" fmla="*/ 3593 h 10000"/>
              <a:gd name="connsiteX34" fmla="*/ 8327 w 10406"/>
              <a:gd name="connsiteY34" fmla="*/ 2874 h 10000"/>
              <a:gd name="connsiteX35" fmla="*/ 8542 w 10406"/>
              <a:gd name="connsiteY35" fmla="*/ 2216 h 10000"/>
              <a:gd name="connsiteX36" fmla="*/ 8744 w 10406"/>
              <a:gd name="connsiteY36" fmla="*/ 1647 h 10000"/>
              <a:gd name="connsiteX37" fmla="*/ 8929 w 10406"/>
              <a:gd name="connsiteY37" fmla="*/ 1168 h 10000"/>
              <a:gd name="connsiteX38" fmla="*/ 9097 w 10406"/>
              <a:gd name="connsiteY38" fmla="*/ 808 h 10000"/>
              <a:gd name="connsiteX39" fmla="*/ 9199 w 10406"/>
              <a:gd name="connsiteY39" fmla="*/ 599 h 10000"/>
              <a:gd name="connsiteX40" fmla="*/ 9302 w 10406"/>
              <a:gd name="connsiteY40" fmla="*/ 419 h 10000"/>
              <a:gd name="connsiteX41" fmla="*/ 9409 w 10406"/>
              <a:gd name="connsiteY41" fmla="*/ 269 h 10000"/>
              <a:gd name="connsiteX42" fmla="*/ 9469 w 10406"/>
              <a:gd name="connsiteY42" fmla="*/ 210 h 10000"/>
              <a:gd name="connsiteX43" fmla="*/ 9534 w 10406"/>
              <a:gd name="connsiteY43" fmla="*/ 150 h 10000"/>
              <a:gd name="connsiteX44" fmla="*/ 9606 w 10406"/>
              <a:gd name="connsiteY44" fmla="*/ 120 h 10000"/>
              <a:gd name="connsiteX45" fmla="*/ 9686 w 10406"/>
              <a:gd name="connsiteY45" fmla="*/ 90 h 10000"/>
              <a:gd name="connsiteX46" fmla="*/ 9776 w 10406"/>
              <a:gd name="connsiteY46" fmla="*/ 60 h 10000"/>
              <a:gd name="connsiteX47" fmla="*/ 9876 w 10406"/>
              <a:gd name="connsiteY47" fmla="*/ 30 h 10000"/>
              <a:gd name="connsiteX48" fmla="*/ 9987 w 10406"/>
              <a:gd name="connsiteY48" fmla="*/ 30 h 10000"/>
              <a:gd name="connsiteX49" fmla="*/ 10111 w 10406"/>
              <a:gd name="connsiteY49" fmla="*/ 0 h 10000"/>
              <a:gd name="connsiteX50" fmla="*/ 10251 w 10406"/>
              <a:gd name="connsiteY50" fmla="*/ 0 h 10000"/>
              <a:gd name="connsiteX51" fmla="*/ 10406 w 10406"/>
              <a:gd name="connsiteY51" fmla="*/ 30 h 10000"/>
              <a:gd name="connsiteX52" fmla="*/ 10406 w 10406"/>
              <a:gd name="connsiteY52" fmla="*/ 150 h 10000"/>
              <a:gd name="connsiteX53" fmla="*/ 10251 w 10406"/>
              <a:gd name="connsiteY53" fmla="*/ 150 h 10000"/>
              <a:gd name="connsiteX54" fmla="*/ 10114 w 10406"/>
              <a:gd name="connsiteY54" fmla="*/ 150 h 10000"/>
              <a:gd name="connsiteX55" fmla="*/ 9989 w 10406"/>
              <a:gd name="connsiteY55" fmla="*/ 150 h 10000"/>
              <a:gd name="connsiteX56" fmla="*/ 9876 w 10406"/>
              <a:gd name="connsiteY56" fmla="*/ 150 h 10000"/>
              <a:gd name="connsiteX57" fmla="*/ 9776 w 10406"/>
              <a:gd name="connsiteY57" fmla="*/ 180 h 10000"/>
              <a:gd name="connsiteX58" fmla="*/ 9686 w 10406"/>
              <a:gd name="connsiteY58" fmla="*/ 210 h 10000"/>
              <a:gd name="connsiteX59" fmla="*/ 9606 w 10406"/>
              <a:gd name="connsiteY59" fmla="*/ 240 h 10000"/>
              <a:gd name="connsiteX60" fmla="*/ 9536 w 10406"/>
              <a:gd name="connsiteY60" fmla="*/ 269 h 10000"/>
              <a:gd name="connsiteX61" fmla="*/ 9471 w 10406"/>
              <a:gd name="connsiteY61" fmla="*/ 329 h 10000"/>
              <a:gd name="connsiteX62" fmla="*/ 9411 w 10406"/>
              <a:gd name="connsiteY62" fmla="*/ 389 h 10000"/>
              <a:gd name="connsiteX63" fmla="*/ 9304 w 10406"/>
              <a:gd name="connsiteY63" fmla="*/ 539 h 10000"/>
              <a:gd name="connsiteX64" fmla="*/ 9202 w 10406"/>
              <a:gd name="connsiteY64" fmla="*/ 719 h 10000"/>
              <a:gd name="connsiteX65" fmla="*/ 9102 w 10406"/>
              <a:gd name="connsiteY65" fmla="*/ 928 h 10000"/>
              <a:gd name="connsiteX66" fmla="*/ 8934 w 10406"/>
              <a:gd name="connsiteY66" fmla="*/ 1287 h 10000"/>
              <a:gd name="connsiteX67" fmla="*/ 8746 w 10406"/>
              <a:gd name="connsiteY67" fmla="*/ 1766 h 10000"/>
              <a:gd name="connsiteX68" fmla="*/ 8547 w 10406"/>
              <a:gd name="connsiteY68" fmla="*/ 2335 h 10000"/>
              <a:gd name="connsiteX69" fmla="*/ 8332 w 10406"/>
              <a:gd name="connsiteY69" fmla="*/ 2994 h 10000"/>
              <a:gd name="connsiteX70" fmla="*/ 8104 w 10406"/>
              <a:gd name="connsiteY70" fmla="*/ 3713 h 10000"/>
              <a:gd name="connsiteX71" fmla="*/ 7867 w 10406"/>
              <a:gd name="connsiteY71" fmla="*/ 4461 h 10000"/>
              <a:gd name="connsiteX72" fmla="*/ 7622 w 10406"/>
              <a:gd name="connsiteY72" fmla="*/ 5240 h 10000"/>
              <a:gd name="connsiteX73" fmla="*/ 7370 w 10406"/>
              <a:gd name="connsiteY73" fmla="*/ 6018 h 10000"/>
              <a:gd name="connsiteX74" fmla="*/ 7112 w 10406"/>
              <a:gd name="connsiteY74" fmla="*/ 6766 h 10000"/>
              <a:gd name="connsiteX75" fmla="*/ 6855 w 10406"/>
              <a:gd name="connsiteY75" fmla="*/ 7485 h 10000"/>
              <a:gd name="connsiteX76" fmla="*/ 6595 w 10406"/>
              <a:gd name="connsiteY76" fmla="*/ 8144 h 10000"/>
              <a:gd name="connsiteX77" fmla="*/ 6336 w 10406"/>
              <a:gd name="connsiteY77" fmla="*/ 8743 h 10000"/>
              <a:gd name="connsiteX78" fmla="*/ 6080 w 10406"/>
              <a:gd name="connsiteY78" fmla="*/ 9222 h 10000"/>
              <a:gd name="connsiteX79" fmla="*/ 5828 w 10406"/>
              <a:gd name="connsiteY79" fmla="*/ 9641 h 10000"/>
              <a:gd name="connsiteX80" fmla="*/ 5586 w 10406"/>
              <a:gd name="connsiteY80" fmla="*/ 9880 h 10000"/>
              <a:gd name="connsiteX81" fmla="*/ 5348 w 10406"/>
              <a:gd name="connsiteY81" fmla="*/ 10000 h 10000"/>
              <a:gd name="connsiteX82" fmla="*/ 5115 w 10406"/>
              <a:gd name="connsiteY82" fmla="*/ 9940 h 10000"/>
              <a:gd name="connsiteX83" fmla="*/ 4873 w 10406"/>
              <a:gd name="connsiteY83" fmla="*/ 9731 h 10000"/>
              <a:gd name="connsiteX84" fmla="*/ 4631 w 10406"/>
              <a:gd name="connsiteY84" fmla="*/ 9401 h 10000"/>
              <a:gd name="connsiteX85" fmla="*/ 4381 w 10406"/>
              <a:gd name="connsiteY85" fmla="*/ 8922 h 10000"/>
              <a:gd name="connsiteX86" fmla="*/ 4133 w 10406"/>
              <a:gd name="connsiteY86" fmla="*/ 8353 h 10000"/>
              <a:gd name="connsiteX87" fmla="*/ 3884 w 10406"/>
              <a:gd name="connsiteY87" fmla="*/ 7725 h 10000"/>
              <a:gd name="connsiteX88" fmla="*/ 3637 w 10406"/>
              <a:gd name="connsiteY88" fmla="*/ 7036 h 10000"/>
              <a:gd name="connsiteX89" fmla="*/ 3391 w 10406"/>
              <a:gd name="connsiteY89" fmla="*/ 6317 h 10000"/>
              <a:gd name="connsiteX90" fmla="*/ 3151 w 10406"/>
              <a:gd name="connsiteY90" fmla="*/ 5569 h 10000"/>
              <a:gd name="connsiteX91" fmla="*/ 2919 w 10406"/>
              <a:gd name="connsiteY91" fmla="*/ 4850 h 10000"/>
              <a:gd name="connsiteX92" fmla="*/ 2695 w 10406"/>
              <a:gd name="connsiteY92" fmla="*/ 4192 h 10000"/>
              <a:gd name="connsiteX93" fmla="*/ 2479 w 10406"/>
              <a:gd name="connsiteY93" fmla="*/ 3563 h 10000"/>
              <a:gd name="connsiteX94" fmla="*/ 2272 w 10406"/>
              <a:gd name="connsiteY94" fmla="*/ 3024 h 10000"/>
              <a:gd name="connsiteX95" fmla="*/ 2082 w 10406"/>
              <a:gd name="connsiteY95" fmla="*/ 2575 h 10000"/>
              <a:gd name="connsiteX96" fmla="*/ 1902 w 10406"/>
              <a:gd name="connsiteY96" fmla="*/ 2275 h 10000"/>
              <a:gd name="connsiteX97" fmla="*/ 1739 w 10406"/>
              <a:gd name="connsiteY97" fmla="*/ 2096 h 10000"/>
              <a:gd name="connsiteX98" fmla="*/ 1592 w 10406"/>
              <a:gd name="connsiteY98" fmla="*/ 2036 h 10000"/>
              <a:gd name="connsiteX99" fmla="*/ 1457 w 10406"/>
              <a:gd name="connsiteY99" fmla="*/ 2066 h 10000"/>
              <a:gd name="connsiteX100" fmla="*/ 1335 w 10406"/>
              <a:gd name="connsiteY100" fmla="*/ 2126 h 10000"/>
              <a:gd name="connsiteX101" fmla="*/ 1220 w 10406"/>
              <a:gd name="connsiteY101" fmla="*/ 2275 h 10000"/>
              <a:gd name="connsiteX102" fmla="*/ 1 w 10406"/>
              <a:gd name="connsiteY102" fmla="*/ 2870 h 10000"/>
              <a:gd name="connsiteX0" fmla="*/ 237 w 10642"/>
              <a:gd name="connsiteY0" fmla="*/ 2870 h 10000"/>
              <a:gd name="connsiteX1" fmla="*/ 135 w 10642"/>
              <a:gd name="connsiteY1" fmla="*/ 1851 h 10000"/>
              <a:gd name="connsiteX2" fmla="*/ 1453 w 10642"/>
              <a:gd name="connsiteY2" fmla="*/ 2156 h 10000"/>
              <a:gd name="connsiteX3" fmla="*/ 1568 w 10642"/>
              <a:gd name="connsiteY3" fmla="*/ 2006 h 10000"/>
              <a:gd name="connsiteX4" fmla="*/ 1693 w 10642"/>
              <a:gd name="connsiteY4" fmla="*/ 1916 h 10000"/>
              <a:gd name="connsiteX5" fmla="*/ 1828 w 10642"/>
              <a:gd name="connsiteY5" fmla="*/ 1916 h 10000"/>
              <a:gd name="connsiteX6" fmla="*/ 1977 w 10642"/>
              <a:gd name="connsiteY6" fmla="*/ 1976 h 10000"/>
              <a:gd name="connsiteX7" fmla="*/ 2141 w 10642"/>
              <a:gd name="connsiteY7" fmla="*/ 2156 h 10000"/>
              <a:gd name="connsiteX8" fmla="*/ 2320 w 10642"/>
              <a:gd name="connsiteY8" fmla="*/ 2455 h 10000"/>
              <a:gd name="connsiteX9" fmla="*/ 2513 w 10642"/>
              <a:gd name="connsiteY9" fmla="*/ 2904 h 10000"/>
              <a:gd name="connsiteX10" fmla="*/ 2717 w 10642"/>
              <a:gd name="connsiteY10" fmla="*/ 3443 h 10000"/>
              <a:gd name="connsiteX11" fmla="*/ 2936 w 10642"/>
              <a:gd name="connsiteY11" fmla="*/ 4072 h 10000"/>
              <a:gd name="connsiteX12" fmla="*/ 3160 w 10642"/>
              <a:gd name="connsiteY12" fmla="*/ 4731 h 10000"/>
              <a:gd name="connsiteX13" fmla="*/ 3392 w 10642"/>
              <a:gd name="connsiteY13" fmla="*/ 5449 h 10000"/>
              <a:gd name="connsiteX14" fmla="*/ 3632 w 10642"/>
              <a:gd name="connsiteY14" fmla="*/ 6198 h 10000"/>
              <a:gd name="connsiteX15" fmla="*/ 3878 w 10642"/>
              <a:gd name="connsiteY15" fmla="*/ 6916 h 10000"/>
              <a:gd name="connsiteX16" fmla="*/ 4125 w 10642"/>
              <a:gd name="connsiteY16" fmla="*/ 7605 h 10000"/>
              <a:gd name="connsiteX17" fmla="*/ 4372 w 10642"/>
              <a:gd name="connsiteY17" fmla="*/ 8234 h 10000"/>
              <a:gd name="connsiteX18" fmla="*/ 4622 w 10642"/>
              <a:gd name="connsiteY18" fmla="*/ 8802 h 10000"/>
              <a:gd name="connsiteX19" fmla="*/ 4870 w 10642"/>
              <a:gd name="connsiteY19" fmla="*/ 9281 h 10000"/>
              <a:gd name="connsiteX20" fmla="*/ 5112 w 10642"/>
              <a:gd name="connsiteY20" fmla="*/ 9611 h 10000"/>
              <a:gd name="connsiteX21" fmla="*/ 5351 w 10642"/>
              <a:gd name="connsiteY21" fmla="*/ 9820 h 10000"/>
              <a:gd name="connsiteX22" fmla="*/ 5586 w 10642"/>
              <a:gd name="connsiteY22" fmla="*/ 9880 h 10000"/>
              <a:gd name="connsiteX23" fmla="*/ 5819 w 10642"/>
              <a:gd name="connsiteY23" fmla="*/ 9760 h 10000"/>
              <a:gd name="connsiteX24" fmla="*/ 6064 w 10642"/>
              <a:gd name="connsiteY24" fmla="*/ 9521 h 10000"/>
              <a:gd name="connsiteX25" fmla="*/ 6313 w 10642"/>
              <a:gd name="connsiteY25" fmla="*/ 9102 h 10000"/>
              <a:gd name="connsiteX26" fmla="*/ 6569 w 10642"/>
              <a:gd name="connsiteY26" fmla="*/ 8623 h 10000"/>
              <a:gd name="connsiteX27" fmla="*/ 6826 w 10642"/>
              <a:gd name="connsiteY27" fmla="*/ 8024 h 10000"/>
              <a:gd name="connsiteX28" fmla="*/ 7086 w 10642"/>
              <a:gd name="connsiteY28" fmla="*/ 7365 h 10000"/>
              <a:gd name="connsiteX29" fmla="*/ 7343 w 10642"/>
              <a:gd name="connsiteY29" fmla="*/ 6647 h 10000"/>
              <a:gd name="connsiteX30" fmla="*/ 7601 w 10642"/>
              <a:gd name="connsiteY30" fmla="*/ 5898 h 10000"/>
              <a:gd name="connsiteX31" fmla="*/ 7853 w 10642"/>
              <a:gd name="connsiteY31" fmla="*/ 5120 h 10000"/>
              <a:gd name="connsiteX32" fmla="*/ 8098 w 10642"/>
              <a:gd name="connsiteY32" fmla="*/ 4341 h 10000"/>
              <a:gd name="connsiteX33" fmla="*/ 8335 w 10642"/>
              <a:gd name="connsiteY33" fmla="*/ 3593 h 10000"/>
              <a:gd name="connsiteX34" fmla="*/ 8563 w 10642"/>
              <a:gd name="connsiteY34" fmla="*/ 2874 h 10000"/>
              <a:gd name="connsiteX35" fmla="*/ 8778 w 10642"/>
              <a:gd name="connsiteY35" fmla="*/ 2216 h 10000"/>
              <a:gd name="connsiteX36" fmla="*/ 8980 w 10642"/>
              <a:gd name="connsiteY36" fmla="*/ 1647 h 10000"/>
              <a:gd name="connsiteX37" fmla="*/ 9165 w 10642"/>
              <a:gd name="connsiteY37" fmla="*/ 1168 h 10000"/>
              <a:gd name="connsiteX38" fmla="*/ 9333 w 10642"/>
              <a:gd name="connsiteY38" fmla="*/ 808 h 10000"/>
              <a:gd name="connsiteX39" fmla="*/ 9435 w 10642"/>
              <a:gd name="connsiteY39" fmla="*/ 599 h 10000"/>
              <a:gd name="connsiteX40" fmla="*/ 9538 w 10642"/>
              <a:gd name="connsiteY40" fmla="*/ 419 h 10000"/>
              <a:gd name="connsiteX41" fmla="*/ 9645 w 10642"/>
              <a:gd name="connsiteY41" fmla="*/ 269 h 10000"/>
              <a:gd name="connsiteX42" fmla="*/ 9705 w 10642"/>
              <a:gd name="connsiteY42" fmla="*/ 210 h 10000"/>
              <a:gd name="connsiteX43" fmla="*/ 9770 w 10642"/>
              <a:gd name="connsiteY43" fmla="*/ 150 h 10000"/>
              <a:gd name="connsiteX44" fmla="*/ 9842 w 10642"/>
              <a:gd name="connsiteY44" fmla="*/ 120 h 10000"/>
              <a:gd name="connsiteX45" fmla="*/ 9922 w 10642"/>
              <a:gd name="connsiteY45" fmla="*/ 90 h 10000"/>
              <a:gd name="connsiteX46" fmla="*/ 10012 w 10642"/>
              <a:gd name="connsiteY46" fmla="*/ 60 h 10000"/>
              <a:gd name="connsiteX47" fmla="*/ 10112 w 10642"/>
              <a:gd name="connsiteY47" fmla="*/ 30 h 10000"/>
              <a:gd name="connsiteX48" fmla="*/ 10223 w 10642"/>
              <a:gd name="connsiteY48" fmla="*/ 30 h 10000"/>
              <a:gd name="connsiteX49" fmla="*/ 10347 w 10642"/>
              <a:gd name="connsiteY49" fmla="*/ 0 h 10000"/>
              <a:gd name="connsiteX50" fmla="*/ 10487 w 10642"/>
              <a:gd name="connsiteY50" fmla="*/ 0 h 10000"/>
              <a:gd name="connsiteX51" fmla="*/ 10642 w 10642"/>
              <a:gd name="connsiteY51" fmla="*/ 30 h 10000"/>
              <a:gd name="connsiteX52" fmla="*/ 10642 w 10642"/>
              <a:gd name="connsiteY52" fmla="*/ 150 h 10000"/>
              <a:gd name="connsiteX53" fmla="*/ 10487 w 10642"/>
              <a:gd name="connsiteY53" fmla="*/ 150 h 10000"/>
              <a:gd name="connsiteX54" fmla="*/ 10350 w 10642"/>
              <a:gd name="connsiteY54" fmla="*/ 150 h 10000"/>
              <a:gd name="connsiteX55" fmla="*/ 10225 w 10642"/>
              <a:gd name="connsiteY55" fmla="*/ 150 h 10000"/>
              <a:gd name="connsiteX56" fmla="*/ 10112 w 10642"/>
              <a:gd name="connsiteY56" fmla="*/ 150 h 10000"/>
              <a:gd name="connsiteX57" fmla="*/ 10012 w 10642"/>
              <a:gd name="connsiteY57" fmla="*/ 180 h 10000"/>
              <a:gd name="connsiteX58" fmla="*/ 9922 w 10642"/>
              <a:gd name="connsiteY58" fmla="*/ 210 h 10000"/>
              <a:gd name="connsiteX59" fmla="*/ 9842 w 10642"/>
              <a:gd name="connsiteY59" fmla="*/ 240 h 10000"/>
              <a:gd name="connsiteX60" fmla="*/ 9772 w 10642"/>
              <a:gd name="connsiteY60" fmla="*/ 269 h 10000"/>
              <a:gd name="connsiteX61" fmla="*/ 9707 w 10642"/>
              <a:gd name="connsiteY61" fmla="*/ 329 h 10000"/>
              <a:gd name="connsiteX62" fmla="*/ 9647 w 10642"/>
              <a:gd name="connsiteY62" fmla="*/ 389 h 10000"/>
              <a:gd name="connsiteX63" fmla="*/ 9540 w 10642"/>
              <a:gd name="connsiteY63" fmla="*/ 539 h 10000"/>
              <a:gd name="connsiteX64" fmla="*/ 9438 w 10642"/>
              <a:gd name="connsiteY64" fmla="*/ 719 h 10000"/>
              <a:gd name="connsiteX65" fmla="*/ 9338 w 10642"/>
              <a:gd name="connsiteY65" fmla="*/ 928 h 10000"/>
              <a:gd name="connsiteX66" fmla="*/ 9170 w 10642"/>
              <a:gd name="connsiteY66" fmla="*/ 1287 h 10000"/>
              <a:gd name="connsiteX67" fmla="*/ 8982 w 10642"/>
              <a:gd name="connsiteY67" fmla="*/ 1766 h 10000"/>
              <a:gd name="connsiteX68" fmla="*/ 8783 w 10642"/>
              <a:gd name="connsiteY68" fmla="*/ 2335 h 10000"/>
              <a:gd name="connsiteX69" fmla="*/ 8568 w 10642"/>
              <a:gd name="connsiteY69" fmla="*/ 2994 h 10000"/>
              <a:gd name="connsiteX70" fmla="*/ 8340 w 10642"/>
              <a:gd name="connsiteY70" fmla="*/ 3713 h 10000"/>
              <a:gd name="connsiteX71" fmla="*/ 8103 w 10642"/>
              <a:gd name="connsiteY71" fmla="*/ 4461 h 10000"/>
              <a:gd name="connsiteX72" fmla="*/ 7858 w 10642"/>
              <a:gd name="connsiteY72" fmla="*/ 5240 h 10000"/>
              <a:gd name="connsiteX73" fmla="*/ 7606 w 10642"/>
              <a:gd name="connsiteY73" fmla="*/ 6018 h 10000"/>
              <a:gd name="connsiteX74" fmla="*/ 7348 w 10642"/>
              <a:gd name="connsiteY74" fmla="*/ 6766 h 10000"/>
              <a:gd name="connsiteX75" fmla="*/ 7091 w 10642"/>
              <a:gd name="connsiteY75" fmla="*/ 7485 h 10000"/>
              <a:gd name="connsiteX76" fmla="*/ 6831 w 10642"/>
              <a:gd name="connsiteY76" fmla="*/ 8144 h 10000"/>
              <a:gd name="connsiteX77" fmla="*/ 6572 w 10642"/>
              <a:gd name="connsiteY77" fmla="*/ 8743 h 10000"/>
              <a:gd name="connsiteX78" fmla="*/ 6316 w 10642"/>
              <a:gd name="connsiteY78" fmla="*/ 9222 h 10000"/>
              <a:gd name="connsiteX79" fmla="*/ 6064 w 10642"/>
              <a:gd name="connsiteY79" fmla="*/ 9641 h 10000"/>
              <a:gd name="connsiteX80" fmla="*/ 5822 w 10642"/>
              <a:gd name="connsiteY80" fmla="*/ 9880 h 10000"/>
              <a:gd name="connsiteX81" fmla="*/ 5584 w 10642"/>
              <a:gd name="connsiteY81" fmla="*/ 10000 h 10000"/>
              <a:gd name="connsiteX82" fmla="*/ 5351 w 10642"/>
              <a:gd name="connsiteY82" fmla="*/ 9940 h 10000"/>
              <a:gd name="connsiteX83" fmla="*/ 5109 w 10642"/>
              <a:gd name="connsiteY83" fmla="*/ 9731 h 10000"/>
              <a:gd name="connsiteX84" fmla="*/ 4867 w 10642"/>
              <a:gd name="connsiteY84" fmla="*/ 9401 h 10000"/>
              <a:gd name="connsiteX85" fmla="*/ 4617 w 10642"/>
              <a:gd name="connsiteY85" fmla="*/ 8922 h 10000"/>
              <a:gd name="connsiteX86" fmla="*/ 4369 w 10642"/>
              <a:gd name="connsiteY86" fmla="*/ 8353 h 10000"/>
              <a:gd name="connsiteX87" fmla="*/ 4120 w 10642"/>
              <a:gd name="connsiteY87" fmla="*/ 7725 h 10000"/>
              <a:gd name="connsiteX88" fmla="*/ 3873 w 10642"/>
              <a:gd name="connsiteY88" fmla="*/ 7036 h 10000"/>
              <a:gd name="connsiteX89" fmla="*/ 3627 w 10642"/>
              <a:gd name="connsiteY89" fmla="*/ 6317 h 10000"/>
              <a:gd name="connsiteX90" fmla="*/ 3387 w 10642"/>
              <a:gd name="connsiteY90" fmla="*/ 5569 h 10000"/>
              <a:gd name="connsiteX91" fmla="*/ 3155 w 10642"/>
              <a:gd name="connsiteY91" fmla="*/ 4850 h 10000"/>
              <a:gd name="connsiteX92" fmla="*/ 2931 w 10642"/>
              <a:gd name="connsiteY92" fmla="*/ 4192 h 10000"/>
              <a:gd name="connsiteX93" fmla="*/ 2715 w 10642"/>
              <a:gd name="connsiteY93" fmla="*/ 3563 h 10000"/>
              <a:gd name="connsiteX94" fmla="*/ 2508 w 10642"/>
              <a:gd name="connsiteY94" fmla="*/ 3024 h 10000"/>
              <a:gd name="connsiteX95" fmla="*/ 2318 w 10642"/>
              <a:gd name="connsiteY95" fmla="*/ 2575 h 10000"/>
              <a:gd name="connsiteX96" fmla="*/ 2138 w 10642"/>
              <a:gd name="connsiteY96" fmla="*/ 2275 h 10000"/>
              <a:gd name="connsiteX97" fmla="*/ 1975 w 10642"/>
              <a:gd name="connsiteY97" fmla="*/ 2096 h 10000"/>
              <a:gd name="connsiteX98" fmla="*/ 1828 w 10642"/>
              <a:gd name="connsiteY98" fmla="*/ 2036 h 10000"/>
              <a:gd name="connsiteX99" fmla="*/ 1693 w 10642"/>
              <a:gd name="connsiteY99" fmla="*/ 2066 h 10000"/>
              <a:gd name="connsiteX100" fmla="*/ 1571 w 10642"/>
              <a:gd name="connsiteY100" fmla="*/ 2126 h 10000"/>
              <a:gd name="connsiteX101" fmla="*/ 1456 w 10642"/>
              <a:gd name="connsiteY101" fmla="*/ 2275 h 10000"/>
              <a:gd name="connsiteX102" fmla="*/ 237 w 10642"/>
              <a:gd name="connsiteY102" fmla="*/ 2870 h 10000"/>
              <a:gd name="connsiteX0" fmla="*/ 0 w 10507"/>
              <a:gd name="connsiteY0" fmla="*/ 1851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1851 h 10000"/>
              <a:gd name="connsiteX0" fmla="*/ 0 w 10507"/>
              <a:gd name="connsiteY0" fmla="*/ 2870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 name="connsiteX0" fmla="*/ 0 w 10507"/>
              <a:gd name="connsiteY0" fmla="*/ 2870 h 10000"/>
              <a:gd name="connsiteX1" fmla="*/ 102 w 10507"/>
              <a:gd name="connsiteY1" fmla="*/ 2870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0507" h="10000">
                <a:moveTo>
                  <a:pt x="0" y="2870"/>
                </a:moveTo>
                <a:lnTo>
                  <a:pt x="102" y="2870"/>
                </a:lnTo>
                <a:lnTo>
                  <a:pt x="1318" y="2156"/>
                </a:lnTo>
                <a:cubicBezTo>
                  <a:pt x="1356" y="2106"/>
                  <a:pt x="1395" y="2056"/>
                  <a:pt x="1433" y="2006"/>
                </a:cubicBezTo>
                <a:lnTo>
                  <a:pt x="1558" y="1916"/>
                </a:lnTo>
                <a:lnTo>
                  <a:pt x="1693" y="1916"/>
                </a:lnTo>
                <a:lnTo>
                  <a:pt x="1842" y="1976"/>
                </a:lnTo>
                <a:lnTo>
                  <a:pt x="2006" y="2156"/>
                </a:lnTo>
                <a:lnTo>
                  <a:pt x="2185" y="2455"/>
                </a:lnTo>
                <a:cubicBezTo>
                  <a:pt x="2249" y="2605"/>
                  <a:pt x="2314" y="2754"/>
                  <a:pt x="2378" y="2904"/>
                </a:cubicBezTo>
                <a:lnTo>
                  <a:pt x="2582" y="3443"/>
                </a:lnTo>
                <a:lnTo>
                  <a:pt x="2801" y="4072"/>
                </a:lnTo>
                <a:lnTo>
                  <a:pt x="3025" y="4731"/>
                </a:lnTo>
                <a:lnTo>
                  <a:pt x="3257" y="5449"/>
                </a:lnTo>
                <a:lnTo>
                  <a:pt x="3497" y="6198"/>
                </a:lnTo>
                <a:cubicBezTo>
                  <a:pt x="3579" y="6437"/>
                  <a:pt x="3660" y="6677"/>
                  <a:pt x="3743" y="6916"/>
                </a:cubicBezTo>
                <a:cubicBezTo>
                  <a:pt x="3825" y="7146"/>
                  <a:pt x="3908" y="7375"/>
                  <a:pt x="3990" y="7605"/>
                </a:cubicBezTo>
                <a:cubicBezTo>
                  <a:pt x="4072" y="7815"/>
                  <a:pt x="4155" y="8024"/>
                  <a:pt x="4237" y="8234"/>
                </a:cubicBezTo>
                <a:lnTo>
                  <a:pt x="4487" y="8802"/>
                </a:lnTo>
                <a:cubicBezTo>
                  <a:pt x="4569" y="8962"/>
                  <a:pt x="4653" y="9121"/>
                  <a:pt x="4735" y="9281"/>
                </a:cubicBezTo>
                <a:lnTo>
                  <a:pt x="4977" y="9611"/>
                </a:lnTo>
                <a:lnTo>
                  <a:pt x="5216" y="9820"/>
                </a:lnTo>
                <a:lnTo>
                  <a:pt x="5451" y="9880"/>
                </a:lnTo>
                <a:lnTo>
                  <a:pt x="5684" y="9760"/>
                </a:lnTo>
                <a:lnTo>
                  <a:pt x="5929" y="9521"/>
                </a:lnTo>
                <a:lnTo>
                  <a:pt x="6178" y="9102"/>
                </a:lnTo>
                <a:cubicBezTo>
                  <a:pt x="6263" y="8942"/>
                  <a:pt x="6349" y="8783"/>
                  <a:pt x="6434" y="8623"/>
                </a:cubicBezTo>
                <a:lnTo>
                  <a:pt x="6691" y="8024"/>
                </a:lnTo>
                <a:lnTo>
                  <a:pt x="6951" y="7365"/>
                </a:lnTo>
                <a:cubicBezTo>
                  <a:pt x="7037" y="7126"/>
                  <a:pt x="7122" y="6886"/>
                  <a:pt x="7208" y="6647"/>
                </a:cubicBezTo>
                <a:lnTo>
                  <a:pt x="7466" y="5898"/>
                </a:lnTo>
                <a:lnTo>
                  <a:pt x="7718" y="5120"/>
                </a:lnTo>
                <a:lnTo>
                  <a:pt x="7963" y="4341"/>
                </a:lnTo>
                <a:lnTo>
                  <a:pt x="8200" y="3593"/>
                </a:lnTo>
                <a:lnTo>
                  <a:pt x="8428" y="2874"/>
                </a:lnTo>
                <a:cubicBezTo>
                  <a:pt x="8500" y="2655"/>
                  <a:pt x="8571" y="2435"/>
                  <a:pt x="8643" y="2216"/>
                </a:cubicBezTo>
                <a:cubicBezTo>
                  <a:pt x="8710" y="2026"/>
                  <a:pt x="8778" y="1837"/>
                  <a:pt x="8845" y="1647"/>
                </a:cubicBezTo>
                <a:lnTo>
                  <a:pt x="9030" y="1168"/>
                </a:lnTo>
                <a:cubicBezTo>
                  <a:pt x="9086" y="1048"/>
                  <a:pt x="9141" y="928"/>
                  <a:pt x="9198" y="808"/>
                </a:cubicBezTo>
                <a:lnTo>
                  <a:pt x="9300" y="599"/>
                </a:lnTo>
                <a:cubicBezTo>
                  <a:pt x="9334" y="539"/>
                  <a:pt x="9369" y="479"/>
                  <a:pt x="9403" y="419"/>
                </a:cubicBezTo>
                <a:cubicBezTo>
                  <a:pt x="9439" y="369"/>
                  <a:pt x="9474" y="319"/>
                  <a:pt x="9510" y="269"/>
                </a:cubicBezTo>
                <a:cubicBezTo>
                  <a:pt x="9530" y="249"/>
                  <a:pt x="9550" y="230"/>
                  <a:pt x="9570" y="210"/>
                </a:cubicBezTo>
                <a:cubicBezTo>
                  <a:pt x="9592" y="190"/>
                  <a:pt x="9613" y="170"/>
                  <a:pt x="9635" y="150"/>
                </a:cubicBezTo>
                <a:lnTo>
                  <a:pt x="9707" y="120"/>
                </a:lnTo>
                <a:lnTo>
                  <a:pt x="9787" y="90"/>
                </a:lnTo>
                <a:lnTo>
                  <a:pt x="9877" y="60"/>
                </a:lnTo>
                <a:lnTo>
                  <a:pt x="9977" y="30"/>
                </a:lnTo>
                <a:lnTo>
                  <a:pt x="10088" y="30"/>
                </a:lnTo>
                <a:lnTo>
                  <a:pt x="10212" y="0"/>
                </a:lnTo>
                <a:lnTo>
                  <a:pt x="10352" y="0"/>
                </a:lnTo>
                <a:lnTo>
                  <a:pt x="10507" y="30"/>
                </a:lnTo>
                <a:lnTo>
                  <a:pt x="10507" y="150"/>
                </a:lnTo>
                <a:lnTo>
                  <a:pt x="10352" y="150"/>
                </a:lnTo>
                <a:lnTo>
                  <a:pt x="10215" y="150"/>
                </a:lnTo>
                <a:lnTo>
                  <a:pt x="10090" y="150"/>
                </a:lnTo>
                <a:lnTo>
                  <a:pt x="9977" y="150"/>
                </a:lnTo>
                <a:lnTo>
                  <a:pt x="9877" y="180"/>
                </a:lnTo>
                <a:lnTo>
                  <a:pt x="9787" y="210"/>
                </a:lnTo>
                <a:lnTo>
                  <a:pt x="9707" y="240"/>
                </a:lnTo>
                <a:cubicBezTo>
                  <a:pt x="9684" y="250"/>
                  <a:pt x="9660" y="259"/>
                  <a:pt x="9637" y="269"/>
                </a:cubicBezTo>
                <a:cubicBezTo>
                  <a:pt x="9615" y="289"/>
                  <a:pt x="9594" y="309"/>
                  <a:pt x="9572" y="329"/>
                </a:cubicBezTo>
                <a:lnTo>
                  <a:pt x="9512" y="389"/>
                </a:lnTo>
                <a:cubicBezTo>
                  <a:pt x="9476" y="439"/>
                  <a:pt x="9441" y="489"/>
                  <a:pt x="9405" y="539"/>
                </a:cubicBezTo>
                <a:lnTo>
                  <a:pt x="9303" y="719"/>
                </a:lnTo>
                <a:cubicBezTo>
                  <a:pt x="9270" y="789"/>
                  <a:pt x="9236" y="858"/>
                  <a:pt x="9203" y="928"/>
                </a:cubicBezTo>
                <a:lnTo>
                  <a:pt x="9035" y="1287"/>
                </a:lnTo>
                <a:lnTo>
                  <a:pt x="8847" y="1766"/>
                </a:lnTo>
                <a:cubicBezTo>
                  <a:pt x="8781" y="1956"/>
                  <a:pt x="8714" y="2145"/>
                  <a:pt x="8648" y="2335"/>
                </a:cubicBezTo>
                <a:lnTo>
                  <a:pt x="8433" y="2994"/>
                </a:lnTo>
                <a:lnTo>
                  <a:pt x="8205" y="3713"/>
                </a:lnTo>
                <a:lnTo>
                  <a:pt x="7968" y="4461"/>
                </a:lnTo>
                <a:lnTo>
                  <a:pt x="7723" y="5240"/>
                </a:lnTo>
                <a:lnTo>
                  <a:pt x="7471" y="6018"/>
                </a:lnTo>
                <a:lnTo>
                  <a:pt x="7213" y="6766"/>
                </a:lnTo>
                <a:lnTo>
                  <a:pt x="6956" y="7485"/>
                </a:lnTo>
                <a:lnTo>
                  <a:pt x="6696" y="8144"/>
                </a:lnTo>
                <a:cubicBezTo>
                  <a:pt x="6610" y="8344"/>
                  <a:pt x="6523" y="8543"/>
                  <a:pt x="6437" y="8743"/>
                </a:cubicBezTo>
                <a:cubicBezTo>
                  <a:pt x="6352" y="8903"/>
                  <a:pt x="6266" y="9062"/>
                  <a:pt x="6181" y="9222"/>
                </a:cubicBezTo>
                <a:lnTo>
                  <a:pt x="5929" y="9641"/>
                </a:lnTo>
                <a:lnTo>
                  <a:pt x="5687" y="9880"/>
                </a:lnTo>
                <a:lnTo>
                  <a:pt x="5449" y="10000"/>
                </a:lnTo>
                <a:lnTo>
                  <a:pt x="5216" y="9940"/>
                </a:lnTo>
                <a:lnTo>
                  <a:pt x="4974" y="9731"/>
                </a:lnTo>
                <a:lnTo>
                  <a:pt x="4732" y="9401"/>
                </a:lnTo>
                <a:cubicBezTo>
                  <a:pt x="4649" y="9241"/>
                  <a:pt x="4565" y="9082"/>
                  <a:pt x="4482" y="8922"/>
                </a:cubicBezTo>
                <a:lnTo>
                  <a:pt x="4234" y="8353"/>
                </a:lnTo>
                <a:lnTo>
                  <a:pt x="3985" y="7725"/>
                </a:lnTo>
                <a:cubicBezTo>
                  <a:pt x="3903" y="7495"/>
                  <a:pt x="3820" y="7266"/>
                  <a:pt x="3738" y="7036"/>
                </a:cubicBezTo>
                <a:lnTo>
                  <a:pt x="3492" y="6317"/>
                </a:lnTo>
                <a:lnTo>
                  <a:pt x="3252" y="5569"/>
                </a:lnTo>
                <a:cubicBezTo>
                  <a:pt x="3175" y="5329"/>
                  <a:pt x="3097" y="5090"/>
                  <a:pt x="3020" y="4850"/>
                </a:cubicBezTo>
                <a:cubicBezTo>
                  <a:pt x="2945" y="4631"/>
                  <a:pt x="2871" y="4411"/>
                  <a:pt x="2796" y="4192"/>
                </a:cubicBezTo>
                <a:lnTo>
                  <a:pt x="2580" y="3563"/>
                </a:lnTo>
                <a:lnTo>
                  <a:pt x="2373" y="3024"/>
                </a:lnTo>
                <a:cubicBezTo>
                  <a:pt x="2310" y="2874"/>
                  <a:pt x="2246" y="2725"/>
                  <a:pt x="2183" y="2575"/>
                </a:cubicBezTo>
                <a:lnTo>
                  <a:pt x="2003" y="2275"/>
                </a:lnTo>
                <a:cubicBezTo>
                  <a:pt x="1949" y="2215"/>
                  <a:pt x="1894" y="2156"/>
                  <a:pt x="1840" y="2096"/>
                </a:cubicBezTo>
                <a:lnTo>
                  <a:pt x="1693" y="2036"/>
                </a:lnTo>
                <a:lnTo>
                  <a:pt x="1558" y="2066"/>
                </a:lnTo>
                <a:lnTo>
                  <a:pt x="1436" y="2126"/>
                </a:lnTo>
                <a:cubicBezTo>
                  <a:pt x="1398" y="2176"/>
                  <a:pt x="1359" y="2225"/>
                  <a:pt x="1321" y="2275"/>
                </a:cubicBezTo>
                <a:lnTo>
                  <a:pt x="0" y="2870"/>
                </a:lnTo>
                <a:close/>
              </a:path>
            </a:pathLst>
          </a:custGeom>
          <a:solidFill>
            <a:srgbClr val="000000"/>
          </a:solidFill>
          <a:ln w="0" cap="flat">
            <a:solidFill>
              <a:schemeClr val="tx2"/>
            </a:solidFill>
            <a:prstDash val="solid"/>
            <a:round/>
            <a:headEnd/>
            <a:tailEnd/>
          </a:ln>
        </p:spPr>
        <p:txBody>
          <a:bodyPr vert="horz" wrap="square" lIns="68580" tIns="34290" rIns="68580" bIns="34290" numCol="1" anchor="t" anchorCtr="0" compatLnSpc="1">
            <a:prstTxWarp prst="textNoShape">
              <a:avLst/>
            </a:prstTxWarp>
          </a:bodyPr>
          <a:lstStyle/>
          <a:p>
            <a:endParaRPr lang="en-CA" sz="1350" dirty="0">
              <a:solidFill>
                <a:prstClr val="black"/>
              </a:solidFill>
            </a:endParaRPr>
          </a:p>
        </p:txBody>
      </p:sp>
      <p:sp>
        <p:nvSpPr>
          <p:cNvPr id="27" name="Freeform 52" descr="another curve indicating another personal transition"/>
          <p:cNvSpPr>
            <a:spLocks/>
          </p:cNvSpPr>
          <p:nvPr>
            <p:custDataLst>
              <p:tags r:id="rId9"/>
            </p:custDataLst>
          </p:nvPr>
        </p:nvSpPr>
        <p:spPr bwMode="auto">
          <a:xfrm rot="323491">
            <a:off x="4368203" y="2680597"/>
            <a:ext cx="2676671" cy="1283924"/>
          </a:xfrm>
          <a:custGeom>
            <a:avLst/>
            <a:gdLst>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394 w 10000"/>
              <a:gd name="connsiteY113" fmla="*/ 3743 h 10000"/>
              <a:gd name="connsiteX114" fmla="*/ 212 w 10000"/>
              <a:gd name="connsiteY114" fmla="*/ 5030 h 10000"/>
              <a:gd name="connsiteX115" fmla="*/ 110 w 10000"/>
              <a:gd name="connsiteY115" fmla="*/ 6018 h 10000"/>
              <a:gd name="connsiteX116" fmla="*/ 12 w 10000"/>
              <a:gd name="connsiteY116" fmla="*/ 7036 h 10000"/>
              <a:gd name="connsiteX117" fmla="*/ 0 w 10000"/>
              <a:gd name="connsiteY117"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212 w 10000"/>
              <a:gd name="connsiteY113" fmla="*/ 5030 h 10000"/>
              <a:gd name="connsiteX114" fmla="*/ 110 w 10000"/>
              <a:gd name="connsiteY114" fmla="*/ 6018 h 10000"/>
              <a:gd name="connsiteX115" fmla="*/ 12 w 10000"/>
              <a:gd name="connsiteY115" fmla="*/ 7036 h 10000"/>
              <a:gd name="connsiteX116" fmla="*/ 0 w 10000"/>
              <a:gd name="connsiteY116"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459 w 10000"/>
              <a:gd name="connsiteY4" fmla="*/ 3263 h 10000"/>
              <a:gd name="connsiteX5" fmla="*/ 537 w 10000"/>
              <a:gd name="connsiteY5" fmla="*/ 2904 h 10000"/>
              <a:gd name="connsiteX6" fmla="*/ 622 w 10000"/>
              <a:gd name="connsiteY6" fmla="*/ 2605 h 10000"/>
              <a:gd name="connsiteX7" fmla="*/ 719 w 10000"/>
              <a:gd name="connsiteY7" fmla="*/ 2365 h 10000"/>
              <a:gd name="connsiteX8" fmla="*/ 821 w 10000"/>
              <a:gd name="connsiteY8" fmla="*/ 2156 h 10000"/>
              <a:gd name="connsiteX9" fmla="*/ 936 w 10000"/>
              <a:gd name="connsiteY9" fmla="*/ 2006 h 10000"/>
              <a:gd name="connsiteX10" fmla="*/ 1061 w 10000"/>
              <a:gd name="connsiteY10" fmla="*/ 1916 h 10000"/>
              <a:gd name="connsiteX11" fmla="*/ 1196 w 10000"/>
              <a:gd name="connsiteY11" fmla="*/ 1916 h 10000"/>
              <a:gd name="connsiteX12" fmla="*/ 1345 w 10000"/>
              <a:gd name="connsiteY12" fmla="*/ 1976 h 10000"/>
              <a:gd name="connsiteX13" fmla="*/ 1508 w 10000"/>
              <a:gd name="connsiteY13" fmla="*/ 2156 h 10000"/>
              <a:gd name="connsiteX14" fmla="*/ 1687 w 10000"/>
              <a:gd name="connsiteY14" fmla="*/ 2455 h 10000"/>
              <a:gd name="connsiteX15" fmla="*/ 1880 w 10000"/>
              <a:gd name="connsiteY15" fmla="*/ 2904 h 10000"/>
              <a:gd name="connsiteX16" fmla="*/ 2084 w 10000"/>
              <a:gd name="connsiteY16" fmla="*/ 3443 h 10000"/>
              <a:gd name="connsiteX17" fmla="*/ 2302 w 10000"/>
              <a:gd name="connsiteY17" fmla="*/ 4072 h 10000"/>
              <a:gd name="connsiteX18" fmla="*/ 2526 w 10000"/>
              <a:gd name="connsiteY18" fmla="*/ 4731 h 10000"/>
              <a:gd name="connsiteX19" fmla="*/ 2758 w 10000"/>
              <a:gd name="connsiteY19" fmla="*/ 5449 h 10000"/>
              <a:gd name="connsiteX20" fmla="*/ 2998 w 10000"/>
              <a:gd name="connsiteY20" fmla="*/ 6198 h 10000"/>
              <a:gd name="connsiteX21" fmla="*/ 3243 w 10000"/>
              <a:gd name="connsiteY21" fmla="*/ 6916 h 10000"/>
              <a:gd name="connsiteX22" fmla="*/ 3490 w 10000"/>
              <a:gd name="connsiteY22" fmla="*/ 7605 h 10000"/>
              <a:gd name="connsiteX23" fmla="*/ 3737 w 10000"/>
              <a:gd name="connsiteY23" fmla="*/ 8234 h 10000"/>
              <a:gd name="connsiteX24" fmla="*/ 3987 w 10000"/>
              <a:gd name="connsiteY24" fmla="*/ 8802 h 10000"/>
              <a:gd name="connsiteX25" fmla="*/ 4234 w 10000"/>
              <a:gd name="connsiteY25" fmla="*/ 9281 h 10000"/>
              <a:gd name="connsiteX26" fmla="*/ 4476 w 10000"/>
              <a:gd name="connsiteY26" fmla="*/ 9611 h 10000"/>
              <a:gd name="connsiteX27" fmla="*/ 4715 w 10000"/>
              <a:gd name="connsiteY27" fmla="*/ 9820 h 10000"/>
              <a:gd name="connsiteX28" fmla="*/ 4950 w 10000"/>
              <a:gd name="connsiteY28" fmla="*/ 9880 h 10000"/>
              <a:gd name="connsiteX29" fmla="*/ 5182 w 10000"/>
              <a:gd name="connsiteY29" fmla="*/ 9760 h 10000"/>
              <a:gd name="connsiteX30" fmla="*/ 5427 w 10000"/>
              <a:gd name="connsiteY30" fmla="*/ 9521 h 10000"/>
              <a:gd name="connsiteX31" fmla="*/ 5676 w 10000"/>
              <a:gd name="connsiteY31" fmla="*/ 9102 h 10000"/>
              <a:gd name="connsiteX32" fmla="*/ 5931 w 10000"/>
              <a:gd name="connsiteY32" fmla="*/ 8623 h 10000"/>
              <a:gd name="connsiteX33" fmla="*/ 6188 w 10000"/>
              <a:gd name="connsiteY33" fmla="*/ 8024 h 10000"/>
              <a:gd name="connsiteX34" fmla="*/ 6448 w 10000"/>
              <a:gd name="connsiteY34" fmla="*/ 7365 h 10000"/>
              <a:gd name="connsiteX35" fmla="*/ 6705 w 10000"/>
              <a:gd name="connsiteY35" fmla="*/ 6647 h 10000"/>
              <a:gd name="connsiteX36" fmla="*/ 6962 w 10000"/>
              <a:gd name="connsiteY36" fmla="*/ 5898 h 10000"/>
              <a:gd name="connsiteX37" fmla="*/ 7214 w 10000"/>
              <a:gd name="connsiteY37" fmla="*/ 5120 h 10000"/>
              <a:gd name="connsiteX38" fmla="*/ 7459 w 10000"/>
              <a:gd name="connsiteY38" fmla="*/ 4341 h 10000"/>
              <a:gd name="connsiteX39" fmla="*/ 7696 w 10000"/>
              <a:gd name="connsiteY39" fmla="*/ 3593 h 10000"/>
              <a:gd name="connsiteX40" fmla="*/ 7923 w 10000"/>
              <a:gd name="connsiteY40" fmla="*/ 2874 h 10000"/>
              <a:gd name="connsiteX41" fmla="*/ 8138 w 10000"/>
              <a:gd name="connsiteY41" fmla="*/ 2216 h 10000"/>
              <a:gd name="connsiteX42" fmla="*/ 8340 w 10000"/>
              <a:gd name="connsiteY42" fmla="*/ 1647 h 10000"/>
              <a:gd name="connsiteX43" fmla="*/ 8525 w 10000"/>
              <a:gd name="connsiteY43" fmla="*/ 1168 h 10000"/>
              <a:gd name="connsiteX44" fmla="*/ 8692 w 10000"/>
              <a:gd name="connsiteY44" fmla="*/ 808 h 10000"/>
              <a:gd name="connsiteX45" fmla="*/ 8794 w 10000"/>
              <a:gd name="connsiteY45" fmla="*/ 599 h 10000"/>
              <a:gd name="connsiteX46" fmla="*/ 8897 w 10000"/>
              <a:gd name="connsiteY46" fmla="*/ 419 h 10000"/>
              <a:gd name="connsiteX47" fmla="*/ 9004 w 10000"/>
              <a:gd name="connsiteY47" fmla="*/ 269 h 10000"/>
              <a:gd name="connsiteX48" fmla="*/ 9064 w 10000"/>
              <a:gd name="connsiteY48" fmla="*/ 210 h 10000"/>
              <a:gd name="connsiteX49" fmla="*/ 9129 w 10000"/>
              <a:gd name="connsiteY49" fmla="*/ 150 h 10000"/>
              <a:gd name="connsiteX50" fmla="*/ 9201 w 10000"/>
              <a:gd name="connsiteY50" fmla="*/ 120 h 10000"/>
              <a:gd name="connsiteX51" fmla="*/ 9281 w 10000"/>
              <a:gd name="connsiteY51" fmla="*/ 90 h 10000"/>
              <a:gd name="connsiteX52" fmla="*/ 9371 w 10000"/>
              <a:gd name="connsiteY52" fmla="*/ 60 h 10000"/>
              <a:gd name="connsiteX53" fmla="*/ 9471 w 10000"/>
              <a:gd name="connsiteY53" fmla="*/ 30 h 10000"/>
              <a:gd name="connsiteX54" fmla="*/ 9581 w 10000"/>
              <a:gd name="connsiteY54" fmla="*/ 30 h 10000"/>
              <a:gd name="connsiteX55" fmla="*/ 9705 w 10000"/>
              <a:gd name="connsiteY55" fmla="*/ 0 h 10000"/>
              <a:gd name="connsiteX56" fmla="*/ 9845 w 10000"/>
              <a:gd name="connsiteY56" fmla="*/ 0 h 10000"/>
              <a:gd name="connsiteX57" fmla="*/ 10000 w 10000"/>
              <a:gd name="connsiteY57" fmla="*/ 30 h 10000"/>
              <a:gd name="connsiteX58" fmla="*/ 10000 w 10000"/>
              <a:gd name="connsiteY58" fmla="*/ 150 h 10000"/>
              <a:gd name="connsiteX59" fmla="*/ 9845 w 10000"/>
              <a:gd name="connsiteY59" fmla="*/ 150 h 10000"/>
              <a:gd name="connsiteX60" fmla="*/ 9708 w 10000"/>
              <a:gd name="connsiteY60" fmla="*/ 150 h 10000"/>
              <a:gd name="connsiteX61" fmla="*/ 9583 w 10000"/>
              <a:gd name="connsiteY61" fmla="*/ 150 h 10000"/>
              <a:gd name="connsiteX62" fmla="*/ 9471 w 10000"/>
              <a:gd name="connsiteY62" fmla="*/ 150 h 10000"/>
              <a:gd name="connsiteX63" fmla="*/ 9371 w 10000"/>
              <a:gd name="connsiteY63" fmla="*/ 180 h 10000"/>
              <a:gd name="connsiteX64" fmla="*/ 9281 w 10000"/>
              <a:gd name="connsiteY64" fmla="*/ 210 h 10000"/>
              <a:gd name="connsiteX65" fmla="*/ 9201 w 10000"/>
              <a:gd name="connsiteY65" fmla="*/ 240 h 10000"/>
              <a:gd name="connsiteX66" fmla="*/ 9131 w 10000"/>
              <a:gd name="connsiteY66" fmla="*/ 269 h 10000"/>
              <a:gd name="connsiteX67" fmla="*/ 9066 w 10000"/>
              <a:gd name="connsiteY67" fmla="*/ 329 h 10000"/>
              <a:gd name="connsiteX68" fmla="*/ 9006 w 10000"/>
              <a:gd name="connsiteY68" fmla="*/ 389 h 10000"/>
              <a:gd name="connsiteX69" fmla="*/ 8899 w 10000"/>
              <a:gd name="connsiteY69" fmla="*/ 539 h 10000"/>
              <a:gd name="connsiteX70" fmla="*/ 8797 w 10000"/>
              <a:gd name="connsiteY70" fmla="*/ 719 h 10000"/>
              <a:gd name="connsiteX71" fmla="*/ 8697 w 10000"/>
              <a:gd name="connsiteY71" fmla="*/ 928 h 10000"/>
              <a:gd name="connsiteX72" fmla="*/ 8530 w 10000"/>
              <a:gd name="connsiteY72" fmla="*/ 1287 h 10000"/>
              <a:gd name="connsiteX73" fmla="*/ 8342 w 10000"/>
              <a:gd name="connsiteY73" fmla="*/ 1766 h 10000"/>
              <a:gd name="connsiteX74" fmla="*/ 8143 w 10000"/>
              <a:gd name="connsiteY74" fmla="*/ 2335 h 10000"/>
              <a:gd name="connsiteX75" fmla="*/ 7928 w 10000"/>
              <a:gd name="connsiteY75" fmla="*/ 2994 h 10000"/>
              <a:gd name="connsiteX76" fmla="*/ 7701 w 10000"/>
              <a:gd name="connsiteY76" fmla="*/ 3713 h 10000"/>
              <a:gd name="connsiteX77" fmla="*/ 7464 w 10000"/>
              <a:gd name="connsiteY77" fmla="*/ 4461 h 10000"/>
              <a:gd name="connsiteX78" fmla="*/ 7219 w 10000"/>
              <a:gd name="connsiteY78" fmla="*/ 5240 h 10000"/>
              <a:gd name="connsiteX79" fmla="*/ 6967 w 10000"/>
              <a:gd name="connsiteY79" fmla="*/ 6018 h 10000"/>
              <a:gd name="connsiteX80" fmla="*/ 6710 w 10000"/>
              <a:gd name="connsiteY80" fmla="*/ 6766 h 10000"/>
              <a:gd name="connsiteX81" fmla="*/ 6453 w 10000"/>
              <a:gd name="connsiteY81" fmla="*/ 7485 h 10000"/>
              <a:gd name="connsiteX82" fmla="*/ 6193 w 10000"/>
              <a:gd name="connsiteY82" fmla="*/ 8144 h 10000"/>
              <a:gd name="connsiteX83" fmla="*/ 5934 w 10000"/>
              <a:gd name="connsiteY83" fmla="*/ 8743 h 10000"/>
              <a:gd name="connsiteX84" fmla="*/ 5679 w 10000"/>
              <a:gd name="connsiteY84" fmla="*/ 9222 h 10000"/>
              <a:gd name="connsiteX85" fmla="*/ 5427 w 10000"/>
              <a:gd name="connsiteY85" fmla="*/ 9641 h 10000"/>
              <a:gd name="connsiteX86" fmla="*/ 5185 w 10000"/>
              <a:gd name="connsiteY86" fmla="*/ 9880 h 10000"/>
              <a:gd name="connsiteX87" fmla="*/ 4948 w 10000"/>
              <a:gd name="connsiteY87" fmla="*/ 10000 h 10000"/>
              <a:gd name="connsiteX88" fmla="*/ 4715 w 10000"/>
              <a:gd name="connsiteY88" fmla="*/ 9940 h 10000"/>
              <a:gd name="connsiteX89" fmla="*/ 4473 w 10000"/>
              <a:gd name="connsiteY89" fmla="*/ 9731 h 10000"/>
              <a:gd name="connsiteX90" fmla="*/ 4231 w 10000"/>
              <a:gd name="connsiteY90" fmla="*/ 9401 h 10000"/>
              <a:gd name="connsiteX91" fmla="*/ 3982 w 10000"/>
              <a:gd name="connsiteY91" fmla="*/ 8922 h 10000"/>
              <a:gd name="connsiteX92" fmla="*/ 3734 w 10000"/>
              <a:gd name="connsiteY92" fmla="*/ 8353 h 10000"/>
              <a:gd name="connsiteX93" fmla="*/ 3485 w 10000"/>
              <a:gd name="connsiteY93" fmla="*/ 7725 h 10000"/>
              <a:gd name="connsiteX94" fmla="*/ 3238 w 10000"/>
              <a:gd name="connsiteY94" fmla="*/ 7036 h 10000"/>
              <a:gd name="connsiteX95" fmla="*/ 2993 w 10000"/>
              <a:gd name="connsiteY95" fmla="*/ 6317 h 10000"/>
              <a:gd name="connsiteX96" fmla="*/ 2753 w 10000"/>
              <a:gd name="connsiteY96" fmla="*/ 5569 h 10000"/>
              <a:gd name="connsiteX97" fmla="*/ 2521 w 10000"/>
              <a:gd name="connsiteY97" fmla="*/ 4850 h 10000"/>
              <a:gd name="connsiteX98" fmla="*/ 2297 w 10000"/>
              <a:gd name="connsiteY98" fmla="*/ 4192 h 10000"/>
              <a:gd name="connsiteX99" fmla="*/ 2082 w 10000"/>
              <a:gd name="connsiteY99" fmla="*/ 3563 h 10000"/>
              <a:gd name="connsiteX100" fmla="*/ 1875 w 10000"/>
              <a:gd name="connsiteY100" fmla="*/ 3024 h 10000"/>
              <a:gd name="connsiteX101" fmla="*/ 1685 w 10000"/>
              <a:gd name="connsiteY101" fmla="*/ 2575 h 10000"/>
              <a:gd name="connsiteX102" fmla="*/ 1505 w 10000"/>
              <a:gd name="connsiteY102" fmla="*/ 2275 h 10000"/>
              <a:gd name="connsiteX103" fmla="*/ 1343 w 10000"/>
              <a:gd name="connsiteY103" fmla="*/ 2096 h 10000"/>
              <a:gd name="connsiteX104" fmla="*/ 1196 w 10000"/>
              <a:gd name="connsiteY104" fmla="*/ 2036 h 10000"/>
              <a:gd name="connsiteX105" fmla="*/ 1061 w 10000"/>
              <a:gd name="connsiteY105" fmla="*/ 2066 h 10000"/>
              <a:gd name="connsiteX106" fmla="*/ 939 w 10000"/>
              <a:gd name="connsiteY106" fmla="*/ 2126 h 10000"/>
              <a:gd name="connsiteX107" fmla="*/ 824 w 10000"/>
              <a:gd name="connsiteY107" fmla="*/ 2275 h 10000"/>
              <a:gd name="connsiteX108" fmla="*/ 724 w 10000"/>
              <a:gd name="connsiteY108" fmla="*/ 2485 h 10000"/>
              <a:gd name="connsiteX109" fmla="*/ 629 w 10000"/>
              <a:gd name="connsiteY109" fmla="*/ 2725 h 10000"/>
              <a:gd name="connsiteX110" fmla="*/ 544 w 10000"/>
              <a:gd name="connsiteY110" fmla="*/ 3024 h 10000"/>
              <a:gd name="connsiteX111" fmla="*/ 467 w 10000"/>
              <a:gd name="connsiteY111" fmla="*/ 3353 h 10000"/>
              <a:gd name="connsiteX112" fmla="*/ 212 w 10000"/>
              <a:gd name="connsiteY112" fmla="*/ 5030 h 10000"/>
              <a:gd name="connsiteX113" fmla="*/ 110 w 10000"/>
              <a:gd name="connsiteY113" fmla="*/ 6018 h 10000"/>
              <a:gd name="connsiteX114" fmla="*/ 12 w 10000"/>
              <a:gd name="connsiteY114" fmla="*/ 7036 h 10000"/>
              <a:gd name="connsiteX115" fmla="*/ 0 w 10000"/>
              <a:gd name="connsiteY115"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467 w 10000"/>
              <a:gd name="connsiteY110" fmla="*/ 3353 h 10000"/>
              <a:gd name="connsiteX111" fmla="*/ 212 w 10000"/>
              <a:gd name="connsiteY111" fmla="*/ 5030 h 10000"/>
              <a:gd name="connsiteX112" fmla="*/ 110 w 10000"/>
              <a:gd name="connsiteY112" fmla="*/ 6018 h 10000"/>
              <a:gd name="connsiteX113" fmla="*/ 12 w 10000"/>
              <a:gd name="connsiteY113" fmla="*/ 7036 h 10000"/>
              <a:gd name="connsiteX114" fmla="*/ 0 w 10000"/>
              <a:gd name="connsiteY114"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212 w 10000"/>
              <a:gd name="connsiteY110" fmla="*/ 5030 h 10000"/>
              <a:gd name="connsiteX111" fmla="*/ 110 w 10000"/>
              <a:gd name="connsiteY111" fmla="*/ 6018 h 10000"/>
              <a:gd name="connsiteX112" fmla="*/ 12 w 10000"/>
              <a:gd name="connsiteY112" fmla="*/ 7036 h 10000"/>
              <a:gd name="connsiteX113" fmla="*/ 0 w 10000"/>
              <a:gd name="connsiteY113"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212 w 10000"/>
              <a:gd name="connsiteY109" fmla="*/ 5030 h 10000"/>
              <a:gd name="connsiteX110" fmla="*/ 110 w 10000"/>
              <a:gd name="connsiteY110" fmla="*/ 6018 h 10000"/>
              <a:gd name="connsiteX111" fmla="*/ 12 w 10000"/>
              <a:gd name="connsiteY111" fmla="*/ 7036 h 10000"/>
              <a:gd name="connsiteX112" fmla="*/ 0 w 10000"/>
              <a:gd name="connsiteY112"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212 w 10000"/>
              <a:gd name="connsiteY108" fmla="*/ 5030 h 10000"/>
              <a:gd name="connsiteX109" fmla="*/ 110 w 10000"/>
              <a:gd name="connsiteY109" fmla="*/ 6018 h 10000"/>
              <a:gd name="connsiteX110" fmla="*/ 12 w 10000"/>
              <a:gd name="connsiteY110" fmla="*/ 7036 h 10000"/>
              <a:gd name="connsiteX111" fmla="*/ 0 w 10000"/>
              <a:gd name="connsiteY111"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212 w 10000"/>
              <a:gd name="connsiteY107" fmla="*/ 5030 h 10000"/>
              <a:gd name="connsiteX108" fmla="*/ 110 w 10000"/>
              <a:gd name="connsiteY108" fmla="*/ 6018 h 10000"/>
              <a:gd name="connsiteX109" fmla="*/ 12 w 10000"/>
              <a:gd name="connsiteY109" fmla="*/ 7036 h 10000"/>
              <a:gd name="connsiteX110" fmla="*/ 0 w 10000"/>
              <a:gd name="connsiteY110"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110 w 10000"/>
              <a:gd name="connsiteY107" fmla="*/ 6018 h 10000"/>
              <a:gd name="connsiteX108" fmla="*/ 12 w 10000"/>
              <a:gd name="connsiteY108" fmla="*/ 7036 h 10000"/>
              <a:gd name="connsiteX109" fmla="*/ 0 w 10000"/>
              <a:gd name="connsiteY109"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10 w 10000"/>
              <a:gd name="connsiteY106" fmla="*/ 6018 h 10000"/>
              <a:gd name="connsiteX107" fmla="*/ 12 w 10000"/>
              <a:gd name="connsiteY107" fmla="*/ 7036 h 10000"/>
              <a:gd name="connsiteX108" fmla="*/ 0 w 10000"/>
              <a:gd name="connsiteY108"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2 w 10000"/>
              <a:gd name="connsiteY106" fmla="*/ 7036 h 10000"/>
              <a:gd name="connsiteX107" fmla="*/ 0 w 10000"/>
              <a:gd name="connsiteY107" fmla="*/ 6946 h 10000"/>
              <a:gd name="connsiteX0" fmla="*/ 0 w 10000"/>
              <a:gd name="connsiteY0" fmla="*/ 6946 h 10000"/>
              <a:gd name="connsiteX1" fmla="*/ 97 w 10000"/>
              <a:gd name="connsiteY1" fmla="*/ 5928 h 10000"/>
              <a:gd name="connsiteX2" fmla="*/ 622 w 10000"/>
              <a:gd name="connsiteY2" fmla="*/ 2605 h 10000"/>
              <a:gd name="connsiteX3" fmla="*/ 719 w 10000"/>
              <a:gd name="connsiteY3" fmla="*/ 2365 h 10000"/>
              <a:gd name="connsiteX4" fmla="*/ 821 w 10000"/>
              <a:gd name="connsiteY4" fmla="*/ 2156 h 10000"/>
              <a:gd name="connsiteX5" fmla="*/ 936 w 10000"/>
              <a:gd name="connsiteY5" fmla="*/ 2006 h 10000"/>
              <a:gd name="connsiteX6" fmla="*/ 1061 w 10000"/>
              <a:gd name="connsiteY6" fmla="*/ 1916 h 10000"/>
              <a:gd name="connsiteX7" fmla="*/ 1196 w 10000"/>
              <a:gd name="connsiteY7" fmla="*/ 1916 h 10000"/>
              <a:gd name="connsiteX8" fmla="*/ 1345 w 10000"/>
              <a:gd name="connsiteY8" fmla="*/ 1976 h 10000"/>
              <a:gd name="connsiteX9" fmla="*/ 1508 w 10000"/>
              <a:gd name="connsiteY9" fmla="*/ 2156 h 10000"/>
              <a:gd name="connsiteX10" fmla="*/ 1687 w 10000"/>
              <a:gd name="connsiteY10" fmla="*/ 2455 h 10000"/>
              <a:gd name="connsiteX11" fmla="*/ 1880 w 10000"/>
              <a:gd name="connsiteY11" fmla="*/ 2904 h 10000"/>
              <a:gd name="connsiteX12" fmla="*/ 2084 w 10000"/>
              <a:gd name="connsiteY12" fmla="*/ 3443 h 10000"/>
              <a:gd name="connsiteX13" fmla="*/ 2302 w 10000"/>
              <a:gd name="connsiteY13" fmla="*/ 4072 h 10000"/>
              <a:gd name="connsiteX14" fmla="*/ 2526 w 10000"/>
              <a:gd name="connsiteY14" fmla="*/ 4731 h 10000"/>
              <a:gd name="connsiteX15" fmla="*/ 2758 w 10000"/>
              <a:gd name="connsiteY15" fmla="*/ 5449 h 10000"/>
              <a:gd name="connsiteX16" fmla="*/ 2998 w 10000"/>
              <a:gd name="connsiteY16" fmla="*/ 6198 h 10000"/>
              <a:gd name="connsiteX17" fmla="*/ 3243 w 10000"/>
              <a:gd name="connsiteY17" fmla="*/ 6916 h 10000"/>
              <a:gd name="connsiteX18" fmla="*/ 3490 w 10000"/>
              <a:gd name="connsiteY18" fmla="*/ 7605 h 10000"/>
              <a:gd name="connsiteX19" fmla="*/ 3737 w 10000"/>
              <a:gd name="connsiteY19" fmla="*/ 8234 h 10000"/>
              <a:gd name="connsiteX20" fmla="*/ 3987 w 10000"/>
              <a:gd name="connsiteY20" fmla="*/ 8802 h 10000"/>
              <a:gd name="connsiteX21" fmla="*/ 4234 w 10000"/>
              <a:gd name="connsiteY21" fmla="*/ 9281 h 10000"/>
              <a:gd name="connsiteX22" fmla="*/ 4476 w 10000"/>
              <a:gd name="connsiteY22" fmla="*/ 9611 h 10000"/>
              <a:gd name="connsiteX23" fmla="*/ 4715 w 10000"/>
              <a:gd name="connsiteY23" fmla="*/ 9820 h 10000"/>
              <a:gd name="connsiteX24" fmla="*/ 4950 w 10000"/>
              <a:gd name="connsiteY24" fmla="*/ 9880 h 10000"/>
              <a:gd name="connsiteX25" fmla="*/ 5182 w 10000"/>
              <a:gd name="connsiteY25" fmla="*/ 9760 h 10000"/>
              <a:gd name="connsiteX26" fmla="*/ 5427 w 10000"/>
              <a:gd name="connsiteY26" fmla="*/ 9521 h 10000"/>
              <a:gd name="connsiteX27" fmla="*/ 5676 w 10000"/>
              <a:gd name="connsiteY27" fmla="*/ 9102 h 10000"/>
              <a:gd name="connsiteX28" fmla="*/ 5931 w 10000"/>
              <a:gd name="connsiteY28" fmla="*/ 8623 h 10000"/>
              <a:gd name="connsiteX29" fmla="*/ 6188 w 10000"/>
              <a:gd name="connsiteY29" fmla="*/ 8024 h 10000"/>
              <a:gd name="connsiteX30" fmla="*/ 6448 w 10000"/>
              <a:gd name="connsiteY30" fmla="*/ 7365 h 10000"/>
              <a:gd name="connsiteX31" fmla="*/ 6705 w 10000"/>
              <a:gd name="connsiteY31" fmla="*/ 6647 h 10000"/>
              <a:gd name="connsiteX32" fmla="*/ 6962 w 10000"/>
              <a:gd name="connsiteY32" fmla="*/ 5898 h 10000"/>
              <a:gd name="connsiteX33" fmla="*/ 7214 w 10000"/>
              <a:gd name="connsiteY33" fmla="*/ 5120 h 10000"/>
              <a:gd name="connsiteX34" fmla="*/ 7459 w 10000"/>
              <a:gd name="connsiteY34" fmla="*/ 4341 h 10000"/>
              <a:gd name="connsiteX35" fmla="*/ 7696 w 10000"/>
              <a:gd name="connsiteY35" fmla="*/ 3593 h 10000"/>
              <a:gd name="connsiteX36" fmla="*/ 7923 w 10000"/>
              <a:gd name="connsiteY36" fmla="*/ 2874 h 10000"/>
              <a:gd name="connsiteX37" fmla="*/ 8138 w 10000"/>
              <a:gd name="connsiteY37" fmla="*/ 2216 h 10000"/>
              <a:gd name="connsiteX38" fmla="*/ 8340 w 10000"/>
              <a:gd name="connsiteY38" fmla="*/ 1647 h 10000"/>
              <a:gd name="connsiteX39" fmla="*/ 8525 w 10000"/>
              <a:gd name="connsiteY39" fmla="*/ 1168 h 10000"/>
              <a:gd name="connsiteX40" fmla="*/ 8692 w 10000"/>
              <a:gd name="connsiteY40" fmla="*/ 808 h 10000"/>
              <a:gd name="connsiteX41" fmla="*/ 8794 w 10000"/>
              <a:gd name="connsiteY41" fmla="*/ 599 h 10000"/>
              <a:gd name="connsiteX42" fmla="*/ 8897 w 10000"/>
              <a:gd name="connsiteY42" fmla="*/ 419 h 10000"/>
              <a:gd name="connsiteX43" fmla="*/ 9004 w 10000"/>
              <a:gd name="connsiteY43" fmla="*/ 269 h 10000"/>
              <a:gd name="connsiteX44" fmla="*/ 9064 w 10000"/>
              <a:gd name="connsiteY44" fmla="*/ 210 h 10000"/>
              <a:gd name="connsiteX45" fmla="*/ 9129 w 10000"/>
              <a:gd name="connsiteY45" fmla="*/ 150 h 10000"/>
              <a:gd name="connsiteX46" fmla="*/ 9201 w 10000"/>
              <a:gd name="connsiteY46" fmla="*/ 120 h 10000"/>
              <a:gd name="connsiteX47" fmla="*/ 9281 w 10000"/>
              <a:gd name="connsiteY47" fmla="*/ 90 h 10000"/>
              <a:gd name="connsiteX48" fmla="*/ 9371 w 10000"/>
              <a:gd name="connsiteY48" fmla="*/ 60 h 10000"/>
              <a:gd name="connsiteX49" fmla="*/ 9471 w 10000"/>
              <a:gd name="connsiteY49" fmla="*/ 30 h 10000"/>
              <a:gd name="connsiteX50" fmla="*/ 9581 w 10000"/>
              <a:gd name="connsiteY50" fmla="*/ 30 h 10000"/>
              <a:gd name="connsiteX51" fmla="*/ 9705 w 10000"/>
              <a:gd name="connsiteY51" fmla="*/ 0 h 10000"/>
              <a:gd name="connsiteX52" fmla="*/ 9845 w 10000"/>
              <a:gd name="connsiteY52" fmla="*/ 0 h 10000"/>
              <a:gd name="connsiteX53" fmla="*/ 10000 w 10000"/>
              <a:gd name="connsiteY53" fmla="*/ 30 h 10000"/>
              <a:gd name="connsiteX54" fmla="*/ 10000 w 10000"/>
              <a:gd name="connsiteY54" fmla="*/ 150 h 10000"/>
              <a:gd name="connsiteX55" fmla="*/ 9845 w 10000"/>
              <a:gd name="connsiteY55" fmla="*/ 150 h 10000"/>
              <a:gd name="connsiteX56" fmla="*/ 9708 w 10000"/>
              <a:gd name="connsiteY56" fmla="*/ 150 h 10000"/>
              <a:gd name="connsiteX57" fmla="*/ 9583 w 10000"/>
              <a:gd name="connsiteY57" fmla="*/ 150 h 10000"/>
              <a:gd name="connsiteX58" fmla="*/ 9471 w 10000"/>
              <a:gd name="connsiteY58" fmla="*/ 150 h 10000"/>
              <a:gd name="connsiteX59" fmla="*/ 9371 w 10000"/>
              <a:gd name="connsiteY59" fmla="*/ 180 h 10000"/>
              <a:gd name="connsiteX60" fmla="*/ 9281 w 10000"/>
              <a:gd name="connsiteY60" fmla="*/ 210 h 10000"/>
              <a:gd name="connsiteX61" fmla="*/ 9201 w 10000"/>
              <a:gd name="connsiteY61" fmla="*/ 240 h 10000"/>
              <a:gd name="connsiteX62" fmla="*/ 9131 w 10000"/>
              <a:gd name="connsiteY62" fmla="*/ 269 h 10000"/>
              <a:gd name="connsiteX63" fmla="*/ 9066 w 10000"/>
              <a:gd name="connsiteY63" fmla="*/ 329 h 10000"/>
              <a:gd name="connsiteX64" fmla="*/ 9006 w 10000"/>
              <a:gd name="connsiteY64" fmla="*/ 389 h 10000"/>
              <a:gd name="connsiteX65" fmla="*/ 8899 w 10000"/>
              <a:gd name="connsiteY65" fmla="*/ 539 h 10000"/>
              <a:gd name="connsiteX66" fmla="*/ 8797 w 10000"/>
              <a:gd name="connsiteY66" fmla="*/ 719 h 10000"/>
              <a:gd name="connsiteX67" fmla="*/ 8697 w 10000"/>
              <a:gd name="connsiteY67" fmla="*/ 928 h 10000"/>
              <a:gd name="connsiteX68" fmla="*/ 8530 w 10000"/>
              <a:gd name="connsiteY68" fmla="*/ 1287 h 10000"/>
              <a:gd name="connsiteX69" fmla="*/ 8342 w 10000"/>
              <a:gd name="connsiteY69" fmla="*/ 1766 h 10000"/>
              <a:gd name="connsiteX70" fmla="*/ 8143 w 10000"/>
              <a:gd name="connsiteY70" fmla="*/ 2335 h 10000"/>
              <a:gd name="connsiteX71" fmla="*/ 7928 w 10000"/>
              <a:gd name="connsiteY71" fmla="*/ 2994 h 10000"/>
              <a:gd name="connsiteX72" fmla="*/ 7701 w 10000"/>
              <a:gd name="connsiteY72" fmla="*/ 3713 h 10000"/>
              <a:gd name="connsiteX73" fmla="*/ 7464 w 10000"/>
              <a:gd name="connsiteY73" fmla="*/ 4461 h 10000"/>
              <a:gd name="connsiteX74" fmla="*/ 7219 w 10000"/>
              <a:gd name="connsiteY74" fmla="*/ 5240 h 10000"/>
              <a:gd name="connsiteX75" fmla="*/ 6967 w 10000"/>
              <a:gd name="connsiteY75" fmla="*/ 6018 h 10000"/>
              <a:gd name="connsiteX76" fmla="*/ 6710 w 10000"/>
              <a:gd name="connsiteY76" fmla="*/ 6766 h 10000"/>
              <a:gd name="connsiteX77" fmla="*/ 6453 w 10000"/>
              <a:gd name="connsiteY77" fmla="*/ 7485 h 10000"/>
              <a:gd name="connsiteX78" fmla="*/ 6193 w 10000"/>
              <a:gd name="connsiteY78" fmla="*/ 8144 h 10000"/>
              <a:gd name="connsiteX79" fmla="*/ 5934 w 10000"/>
              <a:gd name="connsiteY79" fmla="*/ 8743 h 10000"/>
              <a:gd name="connsiteX80" fmla="*/ 5679 w 10000"/>
              <a:gd name="connsiteY80" fmla="*/ 9222 h 10000"/>
              <a:gd name="connsiteX81" fmla="*/ 5427 w 10000"/>
              <a:gd name="connsiteY81" fmla="*/ 9641 h 10000"/>
              <a:gd name="connsiteX82" fmla="*/ 5185 w 10000"/>
              <a:gd name="connsiteY82" fmla="*/ 9880 h 10000"/>
              <a:gd name="connsiteX83" fmla="*/ 4948 w 10000"/>
              <a:gd name="connsiteY83" fmla="*/ 10000 h 10000"/>
              <a:gd name="connsiteX84" fmla="*/ 4715 w 10000"/>
              <a:gd name="connsiteY84" fmla="*/ 9940 h 10000"/>
              <a:gd name="connsiteX85" fmla="*/ 4473 w 10000"/>
              <a:gd name="connsiteY85" fmla="*/ 9731 h 10000"/>
              <a:gd name="connsiteX86" fmla="*/ 4231 w 10000"/>
              <a:gd name="connsiteY86" fmla="*/ 9401 h 10000"/>
              <a:gd name="connsiteX87" fmla="*/ 3982 w 10000"/>
              <a:gd name="connsiteY87" fmla="*/ 8922 h 10000"/>
              <a:gd name="connsiteX88" fmla="*/ 3734 w 10000"/>
              <a:gd name="connsiteY88" fmla="*/ 8353 h 10000"/>
              <a:gd name="connsiteX89" fmla="*/ 3485 w 10000"/>
              <a:gd name="connsiteY89" fmla="*/ 7725 h 10000"/>
              <a:gd name="connsiteX90" fmla="*/ 3238 w 10000"/>
              <a:gd name="connsiteY90" fmla="*/ 7036 h 10000"/>
              <a:gd name="connsiteX91" fmla="*/ 2993 w 10000"/>
              <a:gd name="connsiteY91" fmla="*/ 6317 h 10000"/>
              <a:gd name="connsiteX92" fmla="*/ 2753 w 10000"/>
              <a:gd name="connsiteY92" fmla="*/ 5569 h 10000"/>
              <a:gd name="connsiteX93" fmla="*/ 2521 w 10000"/>
              <a:gd name="connsiteY93" fmla="*/ 4850 h 10000"/>
              <a:gd name="connsiteX94" fmla="*/ 2297 w 10000"/>
              <a:gd name="connsiteY94" fmla="*/ 4192 h 10000"/>
              <a:gd name="connsiteX95" fmla="*/ 2082 w 10000"/>
              <a:gd name="connsiteY95" fmla="*/ 3563 h 10000"/>
              <a:gd name="connsiteX96" fmla="*/ 1875 w 10000"/>
              <a:gd name="connsiteY96" fmla="*/ 3024 h 10000"/>
              <a:gd name="connsiteX97" fmla="*/ 1685 w 10000"/>
              <a:gd name="connsiteY97" fmla="*/ 2575 h 10000"/>
              <a:gd name="connsiteX98" fmla="*/ 1505 w 10000"/>
              <a:gd name="connsiteY98" fmla="*/ 2275 h 10000"/>
              <a:gd name="connsiteX99" fmla="*/ 1343 w 10000"/>
              <a:gd name="connsiteY99" fmla="*/ 2096 h 10000"/>
              <a:gd name="connsiteX100" fmla="*/ 1196 w 10000"/>
              <a:gd name="connsiteY100" fmla="*/ 2036 h 10000"/>
              <a:gd name="connsiteX101" fmla="*/ 1061 w 10000"/>
              <a:gd name="connsiteY101" fmla="*/ 2066 h 10000"/>
              <a:gd name="connsiteX102" fmla="*/ 939 w 10000"/>
              <a:gd name="connsiteY102" fmla="*/ 2126 h 10000"/>
              <a:gd name="connsiteX103" fmla="*/ 824 w 10000"/>
              <a:gd name="connsiteY103" fmla="*/ 2275 h 10000"/>
              <a:gd name="connsiteX104" fmla="*/ 724 w 10000"/>
              <a:gd name="connsiteY104" fmla="*/ 2485 h 10000"/>
              <a:gd name="connsiteX105" fmla="*/ 12 w 10000"/>
              <a:gd name="connsiteY105" fmla="*/ 7036 h 10000"/>
              <a:gd name="connsiteX106" fmla="*/ 0 w 10000"/>
              <a:gd name="connsiteY106" fmla="*/ 6946 h 10000"/>
              <a:gd name="connsiteX0" fmla="*/ 0 w 10000"/>
              <a:gd name="connsiteY0" fmla="*/ 6946 h 10000"/>
              <a:gd name="connsiteX1" fmla="*/ 622 w 10000"/>
              <a:gd name="connsiteY1" fmla="*/ 2605 h 10000"/>
              <a:gd name="connsiteX2" fmla="*/ 719 w 10000"/>
              <a:gd name="connsiteY2" fmla="*/ 2365 h 10000"/>
              <a:gd name="connsiteX3" fmla="*/ 821 w 10000"/>
              <a:gd name="connsiteY3" fmla="*/ 2156 h 10000"/>
              <a:gd name="connsiteX4" fmla="*/ 936 w 10000"/>
              <a:gd name="connsiteY4" fmla="*/ 2006 h 10000"/>
              <a:gd name="connsiteX5" fmla="*/ 1061 w 10000"/>
              <a:gd name="connsiteY5" fmla="*/ 1916 h 10000"/>
              <a:gd name="connsiteX6" fmla="*/ 1196 w 10000"/>
              <a:gd name="connsiteY6" fmla="*/ 1916 h 10000"/>
              <a:gd name="connsiteX7" fmla="*/ 1345 w 10000"/>
              <a:gd name="connsiteY7" fmla="*/ 1976 h 10000"/>
              <a:gd name="connsiteX8" fmla="*/ 1508 w 10000"/>
              <a:gd name="connsiteY8" fmla="*/ 2156 h 10000"/>
              <a:gd name="connsiteX9" fmla="*/ 1687 w 10000"/>
              <a:gd name="connsiteY9" fmla="*/ 2455 h 10000"/>
              <a:gd name="connsiteX10" fmla="*/ 1880 w 10000"/>
              <a:gd name="connsiteY10" fmla="*/ 2904 h 10000"/>
              <a:gd name="connsiteX11" fmla="*/ 2084 w 10000"/>
              <a:gd name="connsiteY11" fmla="*/ 3443 h 10000"/>
              <a:gd name="connsiteX12" fmla="*/ 2302 w 10000"/>
              <a:gd name="connsiteY12" fmla="*/ 4072 h 10000"/>
              <a:gd name="connsiteX13" fmla="*/ 2526 w 10000"/>
              <a:gd name="connsiteY13" fmla="*/ 4731 h 10000"/>
              <a:gd name="connsiteX14" fmla="*/ 2758 w 10000"/>
              <a:gd name="connsiteY14" fmla="*/ 5449 h 10000"/>
              <a:gd name="connsiteX15" fmla="*/ 2998 w 10000"/>
              <a:gd name="connsiteY15" fmla="*/ 6198 h 10000"/>
              <a:gd name="connsiteX16" fmla="*/ 3243 w 10000"/>
              <a:gd name="connsiteY16" fmla="*/ 6916 h 10000"/>
              <a:gd name="connsiteX17" fmla="*/ 3490 w 10000"/>
              <a:gd name="connsiteY17" fmla="*/ 7605 h 10000"/>
              <a:gd name="connsiteX18" fmla="*/ 3737 w 10000"/>
              <a:gd name="connsiteY18" fmla="*/ 8234 h 10000"/>
              <a:gd name="connsiteX19" fmla="*/ 3987 w 10000"/>
              <a:gd name="connsiteY19" fmla="*/ 8802 h 10000"/>
              <a:gd name="connsiteX20" fmla="*/ 4234 w 10000"/>
              <a:gd name="connsiteY20" fmla="*/ 9281 h 10000"/>
              <a:gd name="connsiteX21" fmla="*/ 4476 w 10000"/>
              <a:gd name="connsiteY21" fmla="*/ 9611 h 10000"/>
              <a:gd name="connsiteX22" fmla="*/ 4715 w 10000"/>
              <a:gd name="connsiteY22" fmla="*/ 9820 h 10000"/>
              <a:gd name="connsiteX23" fmla="*/ 4950 w 10000"/>
              <a:gd name="connsiteY23" fmla="*/ 9880 h 10000"/>
              <a:gd name="connsiteX24" fmla="*/ 5182 w 10000"/>
              <a:gd name="connsiteY24" fmla="*/ 9760 h 10000"/>
              <a:gd name="connsiteX25" fmla="*/ 5427 w 10000"/>
              <a:gd name="connsiteY25" fmla="*/ 9521 h 10000"/>
              <a:gd name="connsiteX26" fmla="*/ 5676 w 10000"/>
              <a:gd name="connsiteY26" fmla="*/ 9102 h 10000"/>
              <a:gd name="connsiteX27" fmla="*/ 5931 w 10000"/>
              <a:gd name="connsiteY27" fmla="*/ 8623 h 10000"/>
              <a:gd name="connsiteX28" fmla="*/ 6188 w 10000"/>
              <a:gd name="connsiteY28" fmla="*/ 8024 h 10000"/>
              <a:gd name="connsiteX29" fmla="*/ 6448 w 10000"/>
              <a:gd name="connsiteY29" fmla="*/ 7365 h 10000"/>
              <a:gd name="connsiteX30" fmla="*/ 6705 w 10000"/>
              <a:gd name="connsiteY30" fmla="*/ 6647 h 10000"/>
              <a:gd name="connsiteX31" fmla="*/ 6962 w 10000"/>
              <a:gd name="connsiteY31" fmla="*/ 5898 h 10000"/>
              <a:gd name="connsiteX32" fmla="*/ 7214 w 10000"/>
              <a:gd name="connsiteY32" fmla="*/ 5120 h 10000"/>
              <a:gd name="connsiteX33" fmla="*/ 7459 w 10000"/>
              <a:gd name="connsiteY33" fmla="*/ 4341 h 10000"/>
              <a:gd name="connsiteX34" fmla="*/ 7696 w 10000"/>
              <a:gd name="connsiteY34" fmla="*/ 3593 h 10000"/>
              <a:gd name="connsiteX35" fmla="*/ 7923 w 10000"/>
              <a:gd name="connsiteY35" fmla="*/ 2874 h 10000"/>
              <a:gd name="connsiteX36" fmla="*/ 8138 w 10000"/>
              <a:gd name="connsiteY36" fmla="*/ 2216 h 10000"/>
              <a:gd name="connsiteX37" fmla="*/ 8340 w 10000"/>
              <a:gd name="connsiteY37" fmla="*/ 1647 h 10000"/>
              <a:gd name="connsiteX38" fmla="*/ 8525 w 10000"/>
              <a:gd name="connsiteY38" fmla="*/ 1168 h 10000"/>
              <a:gd name="connsiteX39" fmla="*/ 8692 w 10000"/>
              <a:gd name="connsiteY39" fmla="*/ 808 h 10000"/>
              <a:gd name="connsiteX40" fmla="*/ 8794 w 10000"/>
              <a:gd name="connsiteY40" fmla="*/ 599 h 10000"/>
              <a:gd name="connsiteX41" fmla="*/ 8897 w 10000"/>
              <a:gd name="connsiteY41" fmla="*/ 419 h 10000"/>
              <a:gd name="connsiteX42" fmla="*/ 9004 w 10000"/>
              <a:gd name="connsiteY42" fmla="*/ 269 h 10000"/>
              <a:gd name="connsiteX43" fmla="*/ 9064 w 10000"/>
              <a:gd name="connsiteY43" fmla="*/ 210 h 10000"/>
              <a:gd name="connsiteX44" fmla="*/ 9129 w 10000"/>
              <a:gd name="connsiteY44" fmla="*/ 150 h 10000"/>
              <a:gd name="connsiteX45" fmla="*/ 9201 w 10000"/>
              <a:gd name="connsiteY45" fmla="*/ 120 h 10000"/>
              <a:gd name="connsiteX46" fmla="*/ 9281 w 10000"/>
              <a:gd name="connsiteY46" fmla="*/ 90 h 10000"/>
              <a:gd name="connsiteX47" fmla="*/ 9371 w 10000"/>
              <a:gd name="connsiteY47" fmla="*/ 60 h 10000"/>
              <a:gd name="connsiteX48" fmla="*/ 9471 w 10000"/>
              <a:gd name="connsiteY48" fmla="*/ 30 h 10000"/>
              <a:gd name="connsiteX49" fmla="*/ 9581 w 10000"/>
              <a:gd name="connsiteY49" fmla="*/ 30 h 10000"/>
              <a:gd name="connsiteX50" fmla="*/ 9705 w 10000"/>
              <a:gd name="connsiteY50" fmla="*/ 0 h 10000"/>
              <a:gd name="connsiteX51" fmla="*/ 9845 w 10000"/>
              <a:gd name="connsiteY51" fmla="*/ 0 h 10000"/>
              <a:gd name="connsiteX52" fmla="*/ 10000 w 10000"/>
              <a:gd name="connsiteY52" fmla="*/ 30 h 10000"/>
              <a:gd name="connsiteX53" fmla="*/ 10000 w 10000"/>
              <a:gd name="connsiteY53" fmla="*/ 150 h 10000"/>
              <a:gd name="connsiteX54" fmla="*/ 9845 w 10000"/>
              <a:gd name="connsiteY54" fmla="*/ 150 h 10000"/>
              <a:gd name="connsiteX55" fmla="*/ 9708 w 10000"/>
              <a:gd name="connsiteY55" fmla="*/ 150 h 10000"/>
              <a:gd name="connsiteX56" fmla="*/ 9583 w 10000"/>
              <a:gd name="connsiteY56" fmla="*/ 150 h 10000"/>
              <a:gd name="connsiteX57" fmla="*/ 9471 w 10000"/>
              <a:gd name="connsiteY57" fmla="*/ 150 h 10000"/>
              <a:gd name="connsiteX58" fmla="*/ 9371 w 10000"/>
              <a:gd name="connsiteY58" fmla="*/ 180 h 10000"/>
              <a:gd name="connsiteX59" fmla="*/ 9281 w 10000"/>
              <a:gd name="connsiteY59" fmla="*/ 210 h 10000"/>
              <a:gd name="connsiteX60" fmla="*/ 9201 w 10000"/>
              <a:gd name="connsiteY60" fmla="*/ 240 h 10000"/>
              <a:gd name="connsiteX61" fmla="*/ 9131 w 10000"/>
              <a:gd name="connsiteY61" fmla="*/ 269 h 10000"/>
              <a:gd name="connsiteX62" fmla="*/ 9066 w 10000"/>
              <a:gd name="connsiteY62" fmla="*/ 329 h 10000"/>
              <a:gd name="connsiteX63" fmla="*/ 9006 w 10000"/>
              <a:gd name="connsiteY63" fmla="*/ 389 h 10000"/>
              <a:gd name="connsiteX64" fmla="*/ 8899 w 10000"/>
              <a:gd name="connsiteY64" fmla="*/ 539 h 10000"/>
              <a:gd name="connsiteX65" fmla="*/ 8797 w 10000"/>
              <a:gd name="connsiteY65" fmla="*/ 719 h 10000"/>
              <a:gd name="connsiteX66" fmla="*/ 8697 w 10000"/>
              <a:gd name="connsiteY66" fmla="*/ 928 h 10000"/>
              <a:gd name="connsiteX67" fmla="*/ 8530 w 10000"/>
              <a:gd name="connsiteY67" fmla="*/ 1287 h 10000"/>
              <a:gd name="connsiteX68" fmla="*/ 8342 w 10000"/>
              <a:gd name="connsiteY68" fmla="*/ 1766 h 10000"/>
              <a:gd name="connsiteX69" fmla="*/ 8143 w 10000"/>
              <a:gd name="connsiteY69" fmla="*/ 2335 h 10000"/>
              <a:gd name="connsiteX70" fmla="*/ 7928 w 10000"/>
              <a:gd name="connsiteY70" fmla="*/ 2994 h 10000"/>
              <a:gd name="connsiteX71" fmla="*/ 7701 w 10000"/>
              <a:gd name="connsiteY71" fmla="*/ 3713 h 10000"/>
              <a:gd name="connsiteX72" fmla="*/ 7464 w 10000"/>
              <a:gd name="connsiteY72" fmla="*/ 4461 h 10000"/>
              <a:gd name="connsiteX73" fmla="*/ 7219 w 10000"/>
              <a:gd name="connsiteY73" fmla="*/ 5240 h 10000"/>
              <a:gd name="connsiteX74" fmla="*/ 6967 w 10000"/>
              <a:gd name="connsiteY74" fmla="*/ 6018 h 10000"/>
              <a:gd name="connsiteX75" fmla="*/ 6710 w 10000"/>
              <a:gd name="connsiteY75" fmla="*/ 6766 h 10000"/>
              <a:gd name="connsiteX76" fmla="*/ 6453 w 10000"/>
              <a:gd name="connsiteY76" fmla="*/ 7485 h 10000"/>
              <a:gd name="connsiteX77" fmla="*/ 6193 w 10000"/>
              <a:gd name="connsiteY77" fmla="*/ 8144 h 10000"/>
              <a:gd name="connsiteX78" fmla="*/ 5934 w 10000"/>
              <a:gd name="connsiteY78" fmla="*/ 8743 h 10000"/>
              <a:gd name="connsiteX79" fmla="*/ 5679 w 10000"/>
              <a:gd name="connsiteY79" fmla="*/ 9222 h 10000"/>
              <a:gd name="connsiteX80" fmla="*/ 5427 w 10000"/>
              <a:gd name="connsiteY80" fmla="*/ 9641 h 10000"/>
              <a:gd name="connsiteX81" fmla="*/ 5185 w 10000"/>
              <a:gd name="connsiteY81" fmla="*/ 9880 h 10000"/>
              <a:gd name="connsiteX82" fmla="*/ 4948 w 10000"/>
              <a:gd name="connsiteY82" fmla="*/ 10000 h 10000"/>
              <a:gd name="connsiteX83" fmla="*/ 4715 w 10000"/>
              <a:gd name="connsiteY83" fmla="*/ 9940 h 10000"/>
              <a:gd name="connsiteX84" fmla="*/ 4473 w 10000"/>
              <a:gd name="connsiteY84" fmla="*/ 9731 h 10000"/>
              <a:gd name="connsiteX85" fmla="*/ 4231 w 10000"/>
              <a:gd name="connsiteY85" fmla="*/ 9401 h 10000"/>
              <a:gd name="connsiteX86" fmla="*/ 3982 w 10000"/>
              <a:gd name="connsiteY86" fmla="*/ 8922 h 10000"/>
              <a:gd name="connsiteX87" fmla="*/ 3734 w 10000"/>
              <a:gd name="connsiteY87" fmla="*/ 8353 h 10000"/>
              <a:gd name="connsiteX88" fmla="*/ 3485 w 10000"/>
              <a:gd name="connsiteY88" fmla="*/ 7725 h 10000"/>
              <a:gd name="connsiteX89" fmla="*/ 3238 w 10000"/>
              <a:gd name="connsiteY89" fmla="*/ 7036 h 10000"/>
              <a:gd name="connsiteX90" fmla="*/ 2993 w 10000"/>
              <a:gd name="connsiteY90" fmla="*/ 6317 h 10000"/>
              <a:gd name="connsiteX91" fmla="*/ 2753 w 10000"/>
              <a:gd name="connsiteY91" fmla="*/ 5569 h 10000"/>
              <a:gd name="connsiteX92" fmla="*/ 2521 w 10000"/>
              <a:gd name="connsiteY92" fmla="*/ 4850 h 10000"/>
              <a:gd name="connsiteX93" fmla="*/ 2297 w 10000"/>
              <a:gd name="connsiteY93" fmla="*/ 4192 h 10000"/>
              <a:gd name="connsiteX94" fmla="*/ 2082 w 10000"/>
              <a:gd name="connsiteY94" fmla="*/ 3563 h 10000"/>
              <a:gd name="connsiteX95" fmla="*/ 1875 w 10000"/>
              <a:gd name="connsiteY95" fmla="*/ 3024 h 10000"/>
              <a:gd name="connsiteX96" fmla="*/ 1685 w 10000"/>
              <a:gd name="connsiteY96" fmla="*/ 2575 h 10000"/>
              <a:gd name="connsiteX97" fmla="*/ 1505 w 10000"/>
              <a:gd name="connsiteY97" fmla="*/ 2275 h 10000"/>
              <a:gd name="connsiteX98" fmla="*/ 1343 w 10000"/>
              <a:gd name="connsiteY98" fmla="*/ 2096 h 10000"/>
              <a:gd name="connsiteX99" fmla="*/ 1196 w 10000"/>
              <a:gd name="connsiteY99" fmla="*/ 2036 h 10000"/>
              <a:gd name="connsiteX100" fmla="*/ 1061 w 10000"/>
              <a:gd name="connsiteY100" fmla="*/ 2066 h 10000"/>
              <a:gd name="connsiteX101" fmla="*/ 939 w 10000"/>
              <a:gd name="connsiteY101" fmla="*/ 2126 h 10000"/>
              <a:gd name="connsiteX102" fmla="*/ 824 w 10000"/>
              <a:gd name="connsiteY102" fmla="*/ 2275 h 10000"/>
              <a:gd name="connsiteX103" fmla="*/ 724 w 10000"/>
              <a:gd name="connsiteY103" fmla="*/ 2485 h 10000"/>
              <a:gd name="connsiteX104" fmla="*/ 12 w 10000"/>
              <a:gd name="connsiteY104" fmla="*/ 7036 h 10000"/>
              <a:gd name="connsiteX105" fmla="*/ 0 w 10000"/>
              <a:gd name="connsiteY105" fmla="*/ 6946 h 10000"/>
              <a:gd name="connsiteX0" fmla="*/ 0 w 10000"/>
              <a:gd name="connsiteY0" fmla="*/ 6946 h 10000"/>
              <a:gd name="connsiteX1" fmla="*/ 719 w 10000"/>
              <a:gd name="connsiteY1" fmla="*/ 2365 h 10000"/>
              <a:gd name="connsiteX2" fmla="*/ 821 w 10000"/>
              <a:gd name="connsiteY2" fmla="*/ 2156 h 10000"/>
              <a:gd name="connsiteX3" fmla="*/ 936 w 10000"/>
              <a:gd name="connsiteY3" fmla="*/ 2006 h 10000"/>
              <a:gd name="connsiteX4" fmla="*/ 1061 w 10000"/>
              <a:gd name="connsiteY4" fmla="*/ 1916 h 10000"/>
              <a:gd name="connsiteX5" fmla="*/ 1196 w 10000"/>
              <a:gd name="connsiteY5" fmla="*/ 1916 h 10000"/>
              <a:gd name="connsiteX6" fmla="*/ 1345 w 10000"/>
              <a:gd name="connsiteY6" fmla="*/ 1976 h 10000"/>
              <a:gd name="connsiteX7" fmla="*/ 1508 w 10000"/>
              <a:gd name="connsiteY7" fmla="*/ 2156 h 10000"/>
              <a:gd name="connsiteX8" fmla="*/ 1687 w 10000"/>
              <a:gd name="connsiteY8" fmla="*/ 2455 h 10000"/>
              <a:gd name="connsiteX9" fmla="*/ 1880 w 10000"/>
              <a:gd name="connsiteY9" fmla="*/ 2904 h 10000"/>
              <a:gd name="connsiteX10" fmla="*/ 2084 w 10000"/>
              <a:gd name="connsiteY10" fmla="*/ 3443 h 10000"/>
              <a:gd name="connsiteX11" fmla="*/ 2302 w 10000"/>
              <a:gd name="connsiteY11" fmla="*/ 4072 h 10000"/>
              <a:gd name="connsiteX12" fmla="*/ 2526 w 10000"/>
              <a:gd name="connsiteY12" fmla="*/ 4731 h 10000"/>
              <a:gd name="connsiteX13" fmla="*/ 2758 w 10000"/>
              <a:gd name="connsiteY13" fmla="*/ 5449 h 10000"/>
              <a:gd name="connsiteX14" fmla="*/ 2998 w 10000"/>
              <a:gd name="connsiteY14" fmla="*/ 6198 h 10000"/>
              <a:gd name="connsiteX15" fmla="*/ 3243 w 10000"/>
              <a:gd name="connsiteY15" fmla="*/ 6916 h 10000"/>
              <a:gd name="connsiteX16" fmla="*/ 3490 w 10000"/>
              <a:gd name="connsiteY16" fmla="*/ 7605 h 10000"/>
              <a:gd name="connsiteX17" fmla="*/ 3737 w 10000"/>
              <a:gd name="connsiteY17" fmla="*/ 8234 h 10000"/>
              <a:gd name="connsiteX18" fmla="*/ 3987 w 10000"/>
              <a:gd name="connsiteY18" fmla="*/ 8802 h 10000"/>
              <a:gd name="connsiteX19" fmla="*/ 4234 w 10000"/>
              <a:gd name="connsiteY19" fmla="*/ 9281 h 10000"/>
              <a:gd name="connsiteX20" fmla="*/ 4476 w 10000"/>
              <a:gd name="connsiteY20" fmla="*/ 9611 h 10000"/>
              <a:gd name="connsiteX21" fmla="*/ 4715 w 10000"/>
              <a:gd name="connsiteY21" fmla="*/ 9820 h 10000"/>
              <a:gd name="connsiteX22" fmla="*/ 4950 w 10000"/>
              <a:gd name="connsiteY22" fmla="*/ 9880 h 10000"/>
              <a:gd name="connsiteX23" fmla="*/ 5182 w 10000"/>
              <a:gd name="connsiteY23" fmla="*/ 9760 h 10000"/>
              <a:gd name="connsiteX24" fmla="*/ 5427 w 10000"/>
              <a:gd name="connsiteY24" fmla="*/ 9521 h 10000"/>
              <a:gd name="connsiteX25" fmla="*/ 5676 w 10000"/>
              <a:gd name="connsiteY25" fmla="*/ 9102 h 10000"/>
              <a:gd name="connsiteX26" fmla="*/ 5931 w 10000"/>
              <a:gd name="connsiteY26" fmla="*/ 8623 h 10000"/>
              <a:gd name="connsiteX27" fmla="*/ 6188 w 10000"/>
              <a:gd name="connsiteY27" fmla="*/ 8024 h 10000"/>
              <a:gd name="connsiteX28" fmla="*/ 6448 w 10000"/>
              <a:gd name="connsiteY28" fmla="*/ 7365 h 10000"/>
              <a:gd name="connsiteX29" fmla="*/ 6705 w 10000"/>
              <a:gd name="connsiteY29" fmla="*/ 6647 h 10000"/>
              <a:gd name="connsiteX30" fmla="*/ 6962 w 10000"/>
              <a:gd name="connsiteY30" fmla="*/ 5898 h 10000"/>
              <a:gd name="connsiteX31" fmla="*/ 7214 w 10000"/>
              <a:gd name="connsiteY31" fmla="*/ 5120 h 10000"/>
              <a:gd name="connsiteX32" fmla="*/ 7459 w 10000"/>
              <a:gd name="connsiteY32" fmla="*/ 4341 h 10000"/>
              <a:gd name="connsiteX33" fmla="*/ 7696 w 10000"/>
              <a:gd name="connsiteY33" fmla="*/ 3593 h 10000"/>
              <a:gd name="connsiteX34" fmla="*/ 7923 w 10000"/>
              <a:gd name="connsiteY34" fmla="*/ 2874 h 10000"/>
              <a:gd name="connsiteX35" fmla="*/ 8138 w 10000"/>
              <a:gd name="connsiteY35" fmla="*/ 2216 h 10000"/>
              <a:gd name="connsiteX36" fmla="*/ 8340 w 10000"/>
              <a:gd name="connsiteY36" fmla="*/ 1647 h 10000"/>
              <a:gd name="connsiteX37" fmla="*/ 8525 w 10000"/>
              <a:gd name="connsiteY37" fmla="*/ 1168 h 10000"/>
              <a:gd name="connsiteX38" fmla="*/ 8692 w 10000"/>
              <a:gd name="connsiteY38" fmla="*/ 808 h 10000"/>
              <a:gd name="connsiteX39" fmla="*/ 8794 w 10000"/>
              <a:gd name="connsiteY39" fmla="*/ 599 h 10000"/>
              <a:gd name="connsiteX40" fmla="*/ 8897 w 10000"/>
              <a:gd name="connsiteY40" fmla="*/ 419 h 10000"/>
              <a:gd name="connsiteX41" fmla="*/ 9004 w 10000"/>
              <a:gd name="connsiteY41" fmla="*/ 269 h 10000"/>
              <a:gd name="connsiteX42" fmla="*/ 9064 w 10000"/>
              <a:gd name="connsiteY42" fmla="*/ 210 h 10000"/>
              <a:gd name="connsiteX43" fmla="*/ 9129 w 10000"/>
              <a:gd name="connsiteY43" fmla="*/ 150 h 10000"/>
              <a:gd name="connsiteX44" fmla="*/ 9201 w 10000"/>
              <a:gd name="connsiteY44" fmla="*/ 120 h 10000"/>
              <a:gd name="connsiteX45" fmla="*/ 9281 w 10000"/>
              <a:gd name="connsiteY45" fmla="*/ 90 h 10000"/>
              <a:gd name="connsiteX46" fmla="*/ 9371 w 10000"/>
              <a:gd name="connsiteY46" fmla="*/ 60 h 10000"/>
              <a:gd name="connsiteX47" fmla="*/ 9471 w 10000"/>
              <a:gd name="connsiteY47" fmla="*/ 30 h 10000"/>
              <a:gd name="connsiteX48" fmla="*/ 9581 w 10000"/>
              <a:gd name="connsiteY48" fmla="*/ 30 h 10000"/>
              <a:gd name="connsiteX49" fmla="*/ 9705 w 10000"/>
              <a:gd name="connsiteY49" fmla="*/ 0 h 10000"/>
              <a:gd name="connsiteX50" fmla="*/ 9845 w 10000"/>
              <a:gd name="connsiteY50" fmla="*/ 0 h 10000"/>
              <a:gd name="connsiteX51" fmla="*/ 10000 w 10000"/>
              <a:gd name="connsiteY51" fmla="*/ 30 h 10000"/>
              <a:gd name="connsiteX52" fmla="*/ 10000 w 10000"/>
              <a:gd name="connsiteY52" fmla="*/ 150 h 10000"/>
              <a:gd name="connsiteX53" fmla="*/ 9845 w 10000"/>
              <a:gd name="connsiteY53" fmla="*/ 150 h 10000"/>
              <a:gd name="connsiteX54" fmla="*/ 9708 w 10000"/>
              <a:gd name="connsiteY54" fmla="*/ 150 h 10000"/>
              <a:gd name="connsiteX55" fmla="*/ 9583 w 10000"/>
              <a:gd name="connsiteY55" fmla="*/ 150 h 10000"/>
              <a:gd name="connsiteX56" fmla="*/ 9471 w 10000"/>
              <a:gd name="connsiteY56" fmla="*/ 150 h 10000"/>
              <a:gd name="connsiteX57" fmla="*/ 9371 w 10000"/>
              <a:gd name="connsiteY57" fmla="*/ 180 h 10000"/>
              <a:gd name="connsiteX58" fmla="*/ 9281 w 10000"/>
              <a:gd name="connsiteY58" fmla="*/ 210 h 10000"/>
              <a:gd name="connsiteX59" fmla="*/ 9201 w 10000"/>
              <a:gd name="connsiteY59" fmla="*/ 240 h 10000"/>
              <a:gd name="connsiteX60" fmla="*/ 9131 w 10000"/>
              <a:gd name="connsiteY60" fmla="*/ 269 h 10000"/>
              <a:gd name="connsiteX61" fmla="*/ 9066 w 10000"/>
              <a:gd name="connsiteY61" fmla="*/ 329 h 10000"/>
              <a:gd name="connsiteX62" fmla="*/ 9006 w 10000"/>
              <a:gd name="connsiteY62" fmla="*/ 389 h 10000"/>
              <a:gd name="connsiteX63" fmla="*/ 8899 w 10000"/>
              <a:gd name="connsiteY63" fmla="*/ 539 h 10000"/>
              <a:gd name="connsiteX64" fmla="*/ 8797 w 10000"/>
              <a:gd name="connsiteY64" fmla="*/ 719 h 10000"/>
              <a:gd name="connsiteX65" fmla="*/ 8697 w 10000"/>
              <a:gd name="connsiteY65" fmla="*/ 928 h 10000"/>
              <a:gd name="connsiteX66" fmla="*/ 8530 w 10000"/>
              <a:gd name="connsiteY66" fmla="*/ 1287 h 10000"/>
              <a:gd name="connsiteX67" fmla="*/ 8342 w 10000"/>
              <a:gd name="connsiteY67" fmla="*/ 1766 h 10000"/>
              <a:gd name="connsiteX68" fmla="*/ 8143 w 10000"/>
              <a:gd name="connsiteY68" fmla="*/ 2335 h 10000"/>
              <a:gd name="connsiteX69" fmla="*/ 7928 w 10000"/>
              <a:gd name="connsiteY69" fmla="*/ 2994 h 10000"/>
              <a:gd name="connsiteX70" fmla="*/ 7701 w 10000"/>
              <a:gd name="connsiteY70" fmla="*/ 3713 h 10000"/>
              <a:gd name="connsiteX71" fmla="*/ 7464 w 10000"/>
              <a:gd name="connsiteY71" fmla="*/ 4461 h 10000"/>
              <a:gd name="connsiteX72" fmla="*/ 7219 w 10000"/>
              <a:gd name="connsiteY72" fmla="*/ 5240 h 10000"/>
              <a:gd name="connsiteX73" fmla="*/ 6967 w 10000"/>
              <a:gd name="connsiteY73" fmla="*/ 6018 h 10000"/>
              <a:gd name="connsiteX74" fmla="*/ 6710 w 10000"/>
              <a:gd name="connsiteY74" fmla="*/ 6766 h 10000"/>
              <a:gd name="connsiteX75" fmla="*/ 6453 w 10000"/>
              <a:gd name="connsiteY75" fmla="*/ 7485 h 10000"/>
              <a:gd name="connsiteX76" fmla="*/ 6193 w 10000"/>
              <a:gd name="connsiteY76" fmla="*/ 8144 h 10000"/>
              <a:gd name="connsiteX77" fmla="*/ 5934 w 10000"/>
              <a:gd name="connsiteY77" fmla="*/ 8743 h 10000"/>
              <a:gd name="connsiteX78" fmla="*/ 5679 w 10000"/>
              <a:gd name="connsiteY78" fmla="*/ 9222 h 10000"/>
              <a:gd name="connsiteX79" fmla="*/ 5427 w 10000"/>
              <a:gd name="connsiteY79" fmla="*/ 9641 h 10000"/>
              <a:gd name="connsiteX80" fmla="*/ 5185 w 10000"/>
              <a:gd name="connsiteY80" fmla="*/ 9880 h 10000"/>
              <a:gd name="connsiteX81" fmla="*/ 4948 w 10000"/>
              <a:gd name="connsiteY81" fmla="*/ 10000 h 10000"/>
              <a:gd name="connsiteX82" fmla="*/ 4715 w 10000"/>
              <a:gd name="connsiteY82" fmla="*/ 9940 h 10000"/>
              <a:gd name="connsiteX83" fmla="*/ 4473 w 10000"/>
              <a:gd name="connsiteY83" fmla="*/ 9731 h 10000"/>
              <a:gd name="connsiteX84" fmla="*/ 4231 w 10000"/>
              <a:gd name="connsiteY84" fmla="*/ 9401 h 10000"/>
              <a:gd name="connsiteX85" fmla="*/ 3982 w 10000"/>
              <a:gd name="connsiteY85" fmla="*/ 8922 h 10000"/>
              <a:gd name="connsiteX86" fmla="*/ 3734 w 10000"/>
              <a:gd name="connsiteY86" fmla="*/ 8353 h 10000"/>
              <a:gd name="connsiteX87" fmla="*/ 3485 w 10000"/>
              <a:gd name="connsiteY87" fmla="*/ 7725 h 10000"/>
              <a:gd name="connsiteX88" fmla="*/ 3238 w 10000"/>
              <a:gd name="connsiteY88" fmla="*/ 7036 h 10000"/>
              <a:gd name="connsiteX89" fmla="*/ 2993 w 10000"/>
              <a:gd name="connsiteY89" fmla="*/ 6317 h 10000"/>
              <a:gd name="connsiteX90" fmla="*/ 2753 w 10000"/>
              <a:gd name="connsiteY90" fmla="*/ 5569 h 10000"/>
              <a:gd name="connsiteX91" fmla="*/ 2521 w 10000"/>
              <a:gd name="connsiteY91" fmla="*/ 4850 h 10000"/>
              <a:gd name="connsiteX92" fmla="*/ 2297 w 10000"/>
              <a:gd name="connsiteY92" fmla="*/ 4192 h 10000"/>
              <a:gd name="connsiteX93" fmla="*/ 2082 w 10000"/>
              <a:gd name="connsiteY93" fmla="*/ 3563 h 10000"/>
              <a:gd name="connsiteX94" fmla="*/ 1875 w 10000"/>
              <a:gd name="connsiteY94" fmla="*/ 3024 h 10000"/>
              <a:gd name="connsiteX95" fmla="*/ 1685 w 10000"/>
              <a:gd name="connsiteY95" fmla="*/ 2575 h 10000"/>
              <a:gd name="connsiteX96" fmla="*/ 1505 w 10000"/>
              <a:gd name="connsiteY96" fmla="*/ 2275 h 10000"/>
              <a:gd name="connsiteX97" fmla="*/ 1343 w 10000"/>
              <a:gd name="connsiteY97" fmla="*/ 2096 h 10000"/>
              <a:gd name="connsiteX98" fmla="*/ 1196 w 10000"/>
              <a:gd name="connsiteY98" fmla="*/ 2036 h 10000"/>
              <a:gd name="connsiteX99" fmla="*/ 1061 w 10000"/>
              <a:gd name="connsiteY99" fmla="*/ 2066 h 10000"/>
              <a:gd name="connsiteX100" fmla="*/ 939 w 10000"/>
              <a:gd name="connsiteY100" fmla="*/ 2126 h 10000"/>
              <a:gd name="connsiteX101" fmla="*/ 824 w 10000"/>
              <a:gd name="connsiteY101" fmla="*/ 2275 h 10000"/>
              <a:gd name="connsiteX102" fmla="*/ 724 w 10000"/>
              <a:gd name="connsiteY102" fmla="*/ 2485 h 10000"/>
              <a:gd name="connsiteX103" fmla="*/ 12 w 10000"/>
              <a:gd name="connsiteY103" fmla="*/ 7036 h 10000"/>
              <a:gd name="connsiteX104" fmla="*/ 0 w 10000"/>
              <a:gd name="connsiteY104" fmla="*/ 6946 h 10000"/>
              <a:gd name="connsiteX0" fmla="*/ 0 w 10293"/>
              <a:gd name="connsiteY0" fmla="*/ 3888 h 10000"/>
              <a:gd name="connsiteX1" fmla="*/ 1012 w 10293"/>
              <a:gd name="connsiteY1" fmla="*/ 2365 h 10000"/>
              <a:gd name="connsiteX2" fmla="*/ 1114 w 10293"/>
              <a:gd name="connsiteY2" fmla="*/ 2156 h 10000"/>
              <a:gd name="connsiteX3" fmla="*/ 1229 w 10293"/>
              <a:gd name="connsiteY3" fmla="*/ 2006 h 10000"/>
              <a:gd name="connsiteX4" fmla="*/ 1354 w 10293"/>
              <a:gd name="connsiteY4" fmla="*/ 1916 h 10000"/>
              <a:gd name="connsiteX5" fmla="*/ 1489 w 10293"/>
              <a:gd name="connsiteY5" fmla="*/ 1916 h 10000"/>
              <a:gd name="connsiteX6" fmla="*/ 1638 w 10293"/>
              <a:gd name="connsiteY6" fmla="*/ 1976 h 10000"/>
              <a:gd name="connsiteX7" fmla="*/ 1801 w 10293"/>
              <a:gd name="connsiteY7" fmla="*/ 2156 h 10000"/>
              <a:gd name="connsiteX8" fmla="*/ 1980 w 10293"/>
              <a:gd name="connsiteY8" fmla="*/ 2455 h 10000"/>
              <a:gd name="connsiteX9" fmla="*/ 2173 w 10293"/>
              <a:gd name="connsiteY9" fmla="*/ 2904 h 10000"/>
              <a:gd name="connsiteX10" fmla="*/ 2377 w 10293"/>
              <a:gd name="connsiteY10" fmla="*/ 3443 h 10000"/>
              <a:gd name="connsiteX11" fmla="*/ 2595 w 10293"/>
              <a:gd name="connsiteY11" fmla="*/ 4072 h 10000"/>
              <a:gd name="connsiteX12" fmla="*/ 2819 w 10293"/>
              <a:gd name="connsiteY12" fmla="*/ 4731 h 10000"/>
              <a:gd name="connsiteX13" fmla="*/ 3051 w 10293"/>
              <a:gd name="connsiteY13" fmla="*/ 5449 h 10000"/>
              <a:gd name="connsiteX14" fmla="*/ 3291 w 10293"/>
              <a:gd name="connsiteY14" fmla="*/ 6198 h 10000"/>
              <a:gd name="connsiteX15" fmla="*/ 3536 w 10293"/>
              <a:gd name="connsiteY15" fmla="*/ 6916 h 10000"/>
              <a:gd name="connsiteX16" fmla="*/ 3783 w 10293"/>
              <a:gd name="connsiteY16" fmla="*/ 7605 h 10000"/>
              <a:gd name="connsiteX17" fmla="*/ 4030 w 10293"/>
              <a:gd name="connsiteY17" fmla="*/ 8234 h 10000"/>
              <a:gd name="connsiteX18" fmla="*/ 4280 w 10293"/>
              <a:gd name="connsiteY18" fmla="*/ 8802 h 10000"/>
              <a:gd name="connsiteX19" fmla="*/ 4527 w 10293"/>
              <a:gd name="connsiteY19" fmla="*/ 9281 h 10000"/>
              <a:gd name="connsiteX20" fmla="*/ 4769 w 10293"/>
              <a:gd name="connsiteY20" fmla="*/ 9611 h 10000"/>
              <a:gd name="connsiteX21" fmla="*/ 5008 w 10293"/>
              <a:gd name="connsiteY21" fmla="*/ 9820 h 10000"/>
              <a:gd name="connsiteX22" fmla="*/ 5243 w 10293"/>
              <a:gd name="connsiteY22" fmla="*/ 9880 h 10000"/>
              <a:gd name="connsiteX23" fmla="*/ 5475 w 10293"/>
              <a:gd name="connsiteY23" fmla="*/ 9760 h 10000"/>
              <a:gd name="connsiteX24" fmla="*/ 5720 w 10293"/>
              <a:gd name="connsiteY24" fmla="*/ 9521 h 10000"/>
              <a:gd name="connsiteX25" fmla="*/ 5969 w 10293"/>
              <a:gd name="connsiteY25" fmla="*/ 9102 h 10000"/>
              <a:gd name="connsiteX26" fmla="*/ 6224 w 10293"/>
              <a:gd name="connsiteY26" fmla="*/ 8623 h 10000"/>
              <a:gd name="connsiteX27" fmla="*/ 6481 w 10293"/>
              <a:gd name="connsiteY27" fmla="*/ 8024 h 10000"/>
              <a:gd name="connsiteX28" fmla="*/ 6741 w 10293"/>
              <a:gd name="connsiteY28" fmla="*/ 7365 h 10000"/>
              <a:gd name="connsiteX29" fmla="*/ 6998 w 10293"/>
              <a:gd name="connsiteY29" fmla="*/ 6647 h 10000"/>
              <a:gd name="connsiteX30" fmla="*/ 7255 w 10293"/>
              <a:gd name="connsiteY30" fmla="*/ 5898 h 10000"/>
              <a:gd name="connsiteX31" fmla="*/ 7507 w 10293"/>
              <a:gd name="connsiteY31" fmla="*/ 5120 h 10000"/>
              <a:gd name="connsiteX32" fmla="*/ 7752 w 10293"/>
              <a:gd name="connsiteY32" fmla="*/ 4341 h 10000"/>
              <a:gd name="connsiteX33" fmla="*/ 7989 w 10293"/>
              <a:gd name="connsiteY33" fmla="*/ 3593 h 10000"/>
              <a:gd name="connsiteX34" fmla="*/ 8216 w 10293"/>
              <a:gd name="connsiteY34" fmla="*/ 2874 h 10000"/>
              <a:gd name="connsiteX35" fmla="*/ 8431 w 10293"/>
              <a:gd name="connsiteY35" fmla="*/ 2216 h 10000"/>
              <a:gd name="connsiteX36" fmla="*/ 8633 w 10293"/>
              <a:gd name="connsiteY36" fmla="*/ 1647 h 10000"/>
              <a:gd name="connsiteX37" fmla="*/ 8818 w 10293"/>
              <a:gd name="connsiteY37" fmla="*/ 1168 h 10000"/>
              <a:gd name="connsiteX38" fmla="*/ 8985 w 10293"/>
              <a:gd name="connsiteY38" fmla="*/ 808 h 10000"/>
              <a:gd name="connsiteX39" fmla="*/ 9087 w 10293"/>
              <a:gd name="connsiteY39" fmla="*/ 599 h 10000"/>
              <a:gd name="connsiteX40" fmla="*/ 9190 w 10293"/>
              <a:gd name="connsiteY40" fmla="*/ 419 h 10000"/>
              <a:gd name="connsiteX41" fmla="*/ 9297 w 10293"/>
              <a:gd name="connsiteY41" fmla="*/ 269 h 10000"/>
              <a:gd name="connsiteX42" fmla="*/ 9357 w 10293"/>
              <a:gd name="connsiteY42" fmla="*/ 210 h 10000"/>
              <a:gd name="connsiteX43" fmla="*/ 9422 w 10293"/>
              <a:gd name="connsiteY43" fmla="*/ 150 h 10000"/>
              <a:gd name="connsiteX44" fmla="*/ 9494 w 10293"/>
              <a:gd name="connsiteY44" fmla="*/ 120 h 10000"/>
              <a:gd name="connsiteX45" fmla="*/ 9574 w 10293"/>
              <a:gd name="connsiteY45" fmla="*/ 90 h 10000"/>
              <a:gd name="connsiteX46" fmla="*/ 9664 w 10293"/>
              <a:gd name="connsiteY46" fmla="*/ 60 h 10000"/>
              <a:gd name="connsiteX47" fmla="*/ 9764 w 10293"/>
              <a:gd name="connsiteY47" fmla="*/ 30 h 10000"/>
              <a:gd name="connsiteX48" fmla="*/ 9874 w 10293"/>
              <a:gd name="connsiteY48" fmla="*/ 30 h 10000"/>
              <a:gd name="connsiteX49" fmla="*/ 9998 w 10293"/>
              <a:gd name="connsiteY49" fmla="*/ 0 h 10000"/>
              <a:gd name="connsiteX50" fmla="*/ 10138 w 10293"/>
              <a:gd name="connsiteY50" fmla="*/ 0 h 10000"/>
              <a:gd name="connsiteX51" fmla="*/ 10293 w 10293"/>
              <a:gd name="connsiteY51" fmla="*/ 30 h 10000"/>
              <a:gd name="connsiteX52" fmla="*/ 10293 w 10293"/>
              <a:gd name="connsiteY52" fmla="*/ 150 h 10000"/>
              <a:gd name="connsiteX53" fmla="*/ 10138 w 10293"/>
              <a:gd name="connsiteY53" fmla="*/ 150 h 10000"/>
              <a:gd name="connsiteX54" fmla="*/ 10001 w 10293"/>
              <a:gd name="connsiteY54" fmla="*/ 150 h 10000"/>
              <a:gd name="connsiteX55" fmla="*/ 9876 w 10293"/>
              <a:gd name="connsiteY55" fmla="*/ 150 h 10000"/>
              <a:gd name="connsiteX56" fmla="*/ 9764 w 10293"/>
              <a:gd name="connsiteY56" fmla="*/ 150 h 10000"/>
              <a:gd name="connsiteX57" fmla="*/ 9664 w 10293"/>
              <a:gd name="connsiteY57" fmla="*/ 180 h 10000"/>
              <a:gd name="connsiteX58" fmla="*/ 9574 w 10293"/>
              <a:gd name="connsiteY58" fmla="*/ 210 h 10000"/>
              <a:gd name="connsiteX59" fmla="*/ 9494 w 10293"/>
              <a:gd name="connsiteY59" fmla="*/ 240 h 10000"/>
              <a:gd name="connsiteX60" fmla="*/ 9424 w 10293"/>
              <a:gd name="connsiteY60" fmla="*/ 269 h 10000"/>
              <a:gd name="connsiteX61" fmla="*/ 9359 w 10293"/>
              <a:gd name="connsiteY61" fmla="*/ 329 h 10000"/>
              <a:gd name="connsiteX62" fmla="*/ 9299 w 10293"/>
              <a:gd name="connsiteY62" fmla="*/ 389 h 10000"/>
              <a:gd name="connsiteX63" fmla="*/ 9192 w 10293"/>
              <a:gd name="connsiteY63" fmla="*/ 539 h 10000"/>
              <a:gd name="connsiteX64" fmla="*/ 9090 w 10293"/>
              <a:gd name="connsiteY64" fmla="*/ 719 h 10000"/>
              <a:gd name="connsiteX65" fmla="*/ 8990 w 10293"/>
              <a:gd name="connsiteY65" fmla="*/ 928 h 10000"/>
              <a:gd name="connsiteX66" fmla="*/ 8823 w 10293"/>
              <a:gd name="connsiteY66" fmla="*/ 1287 h 10000"/>
              <a:gd name="connsiteX67" fmla="*/ 8635 w 10293"/>
              <a:gd name="connsiteY67" fmla="*/ 1766 h 10000"/>
              <a:gd name="connsiteX68" fmla="*/ 8436 w 10293"/>
              <a:gd name="connsiteY68" fmla="*/ 2335 h 10000"/>
              <a:gd name="connsiteX69" fmla="*/ 8221 w 10293"/>
              <a:gd name="connsiteY69" fmla="*/ 2994 h 10000"/>
              <a:gd name="connsiteX70" fmla="*/ 7994 w 10293"/>
              <a:gd name="connsiteY70" fmla="*/ 3713 h 10000"/>
              <a:gd name="connsiteX71" fmla="*/ 7757 w 10293"/>
              <a:gd name="connsiteY71" fmla="*/ 4461 h 10000"/>
              <a:gd name="connsiteX72" fmla="*/ 7512 w 10293"/>
              <a:gd name="connsiteY72" fmla="*/ 5240 h 10000"/>
              <a:gd name="connsiteX73" fmla="*/ 7260 w 10293"/>
              <a:gd name="connsiteY73" fmla="*/ 6018 h 10000"/>
              <a:gd name="connsiteX74" fmla="*/ 7003 w 10293"/>
              <a:gd name="connsiteY74" fmla="*/ 6766 h 10000"/>
              <a:gd name="connsiteX75" fmla="*/ 6746 w 10293"/>
              <a:gd name="connsiteY75" fmla="*/ 7485 h 10000"/>
              <a:gd name="connsiteX76" fmla="*/ 6486 w 10293"/>
              <a:gd name="connsiteY76" fmla="*/ 8144 h 10000"/>
              <a:gd name="connsiteX77" fmla="*/ 6227 w 10293"/>
              <a:gd name="connsiteY77" fmla="*/ 8743 h 10000"/>
              <a:gd name="connsiteX78" fmla="*/ 5972 w 10293"/>
              <a:gd name="connsiteY78" fmla="*/ 9222 h 10000"/>
              <a:gd name="connsiteX79" fmla="*/ 5720 w 10293"/>
              <a:gd name="connsiteY79" fmla="*/ 9641 h 10000"/>
              <a:gd name="connsiteX80" fmla="*/ 5478 w 10293"/>
              <a:gd name="connsiteY80" fmla="*/ 9880 h 10000"/>
              <a:gd name="connsiteX81" fmla="*/ 5241 w 10293"/>
              <a:gd name="connsiteY81" fmla="*/ 10000 h 10000"/>
              <a:gd name="connsiteX82" fmla="*/ 5008 w 10293"/>
              <a:gd name="connsiteY82" fmla="*/ 9940 h 10000"/>
              <a:gd name="connsiteX83" fmla="*/ 4766 w 10293"/>
              <a:gd name="connsiteY83" fmla="*/ 9731 h 10000"/>
              <a:gd name="connsiteX84" fmla="*/ 4524 w 10293"/>
              <a:gd name="connsiteY84" fmla="*/ 9401 h 10000"/>
              <a:gd name="connsiteX85" fmla="*/ 4275 w 10293"/>
              <a:gd name="connsiteY85" fmla="*/ 8922 h 10000"/>
              <a:gd name="connsiteX86" fmla="*/ 4027 w 10293"/>
              <a:gd name="connsiteY86" fmla="*/ 8353 h 10000"/>
              <a:gd name="connsiteX87" fmla="*/ 3778 w 10293"/>
              <a:gd name="connsiteY87" fmla="*/ 7725 h 10000"/>
              <a:gd name="connsiteX88" fmla="*/ 3531 w 10293"/>
              <a:gd name="connsiteY88" fmla="*/ 7036 h 10000"/>
              <a:gd name="connsiteX89" fmla="*/ 3286 w 10293"/>
              <a:gd name="connsiteY89" fmla="*/ 6317 h 10000"/>
              <a:gd name="connsiteX90" fmla="*/ 3046 w 10293"/>
              <a:gd name="connsiteY90" fmla="*/ 5569 h 10000"/>
              <a:gd name="connsiteX91" fmla="*/ 2814 w 10293"/>
              <a:gd name="connsiteY91" fmla="*/ 4850 h 10000"/>
              <a:gd name="connsiteX92" fmla="*/ 2590 w 10293"/>
              <a:gd name="connsiteY92" fmla="*/ 4192 h 10000"/>
              <a:gd name="connsiteX93" fmla="*/ 2375 w 10293"/>
              <a:gd name="connsiteY93" fmla="*/ 3563 h 10000"/>
              <a:gd name="connsiteX94" fmla="*/ 2168 w 10293"/>
              <a:gd name="connsiteY94" fmla="*/ 3024 h 10000"/>
              <a:gd name="connsiteX95" fmla="*/ 1978 w 10293"/>
              <a:gd name="connsiteY95" fmla="*/ 2575 h 10000"/>
              <a:gd name="connsiteX96" fmla="*/ 1798 w 10293"/>
              <a:gd name="connsiteY96" fmla="*/ 2275 h 10000"/>
              <a:gd name="connsiteX97" fmla="*/ 1636 w 10293"/>
              <a:gd name="connsiteY97" fmla="*/ 2096 h 10000"/>
              <a:gd name="connsiteX98" fmla="*/ 1489 w 10293"/>
              <a:gd name="connsiteY98" fmla="*/ 2036 h 10000"/>
              <a:gd name="connsiteX99" fmla="*/ 1354 w 10293"/>
              <a:gd name="connsiteY99" fmla="*/ 2066 h 10000"/>
              <a:gd name="connsiteX100" fmla="*/ 1232 w 10293"/>
              <a:gd name="connsiteY100" fmla="*/ 2126 h 10000"/>
              <a:gd name="connsiteX101" fmla="*/ 1117 w 10293"/>
              <a:gd name="connsiteY101" fmla="*/ 2275 h 10000"/>
              <a:gd name="connsiteX102" fmla="*/ 1017 w 10293"/>
              <a:gd name="connsiteY102" fmla="*/ 2485 h 10000"/>
              <a:gd name="connsiteX103" fmla="*/ 305 w 10293"/>
              <a:gd name="connsiteY103" fmla="*/ 7036 h 10000"/>
              <a:gd name="connsiteX104" fmla="*/ 0 w 10293"/>
              <a:gd name="connsiteY104" fmla="*/ 3888 h 10000"/>
              <a:gd name="connsiteX0" fmla="*/ 1 w 9989"/>
              <a:gd name="connsiteY0" fmla="*/ 7036 h 10000"/>
              <a:gd name="connsiteX1" fmla="*/ 708 w 9989"/>
              <a:gd name="connsiteY1" fmla="*/ 2365 h 10000"/>
              <a:gd name="connsiteX2" fmla="*/ 810 w 9989"/>
              <a:gd name="connsiteY2" fmla="*/ 2156 h 10000"/>
              <a:gd name="connsiteX3" fmla="*/ 925 w 9989"/>
              <a:gd name="connsiteY3" fmla="*/ 2006 h 10000"/>
              <a:gd name="connsiteX4" fmla="*/ 1050 w 9989"/>
              <a:gd name="connsiteY4" fmla="*/ 1916 h 10000"/>
              <a:gd name="connsiteX5" fmla="*/ 1185 w 9989"/>
              <a:gd name="connsiteY5" fmla="*/ 1916 h 10000"/>
              <a:gd name="connsiteX6" fmla="*/ 1334 w 9989"/>
              <a:gd name="connsiteY6" fmla="*/ 1976 h 10000"/>
              <a:gd name="connsiteX7" fmla="*/ 1497 w 9989"/>
              <a:gd name="connsiteY7" fmla="*/ 2156 h 10000"/>
              <a:gd name="connsiteX8" fmla="*/ 1676 w 9989"/>
              <a:gd name="connsiteY8" fmla="*/ 2455 h 10000"/>
              <a:gd name="connsiteX9" fmla="*/ 1869 w 9989"/>
              <a:gd name="connsiteY9" fmla="*/ 2904 h 10000"/>
              <a:gd name="connsiteX10" fmla="*/ 2073 w 9989"/>
              <a:gd name="connsiteY10" fmla="*/ 3443 h 10000"/>
              <a:gd name="connsiteX11" fmla="*/ 2291 w 9989"/>
              <a:gd name="connsiteY11" fmla="*/ 4072 h 10000"/>
              <a:gd name="connsiteX12" fmla="*/ 2515 w 9989"/>
              <a:gd name="connsiteY12" fmla="*/ 4731 h 10000"/>
              <a:gd name="connsiteX13" fmla="*/ 2747 w 9989"/>
              <a:gd name="connsiteY13" fmla="*/ 5449 h 10000"/>
              <a:gd name="connsiteX14" fmla="*/ 2987 w 9989"/>
              <a:gd name="connsiteY14" fmla="*/ 6198 h 10000"/>
              <a:gd name="connsiteX15" fmla="*/ 3232 w 9989"/>
              <a:gd name="connsiteY15" fmla="*/ 6916 h 10000"/>
              <a:gd name="connsiteX16" fmla="*/ 3479 w 9989"/>
              <a:gd name="connsiteY16" fmla="*/ 7605 h 10000"/>
              <a:gd name="connsiteX17" fmla="*/ 3726 w 9989"/>
              <a:gd name="connsiteY17" fmla="*/ 8234 h 10000"/>
              <a:gd name="connsiteX18" fmla="*/ 3976 w 9989"/>
              <a:gd name="connsiteY18" fmla="*/ 8802 h 10000"/>
              <a:gd name="connsiteX19" fmla="*/ 4223 w 9989"/>
              <a:gd name="connsiteY19" fmla="*/ 9281 h 10000"/>
              <a:gd name="connsiteX20" fmla="*/ 4465 w 9989"/>
              <a:gd name="connsiteY20" fmla="*/ 9611 h 10000"/>
              <a:gd name="connsiteX21" fmla="*/ 4704 w 9989"/>
              <a:gd name="connsiteY21" fmla="*/ 9820 h 10000"/>
              <a:gd name="connsiteX22" fmla="*/ 4939 w 9989"/>
              <a:gd name="connsiteY22" fmla="*/ 9880 h 10000"/>
              <a:gd name="connsiteX23" fmla="*/ 5171 w 9989"/>
              <a:gd name="connsiteY23" fmla="*/ 9760 h 10000"/>
              <a:gd name="connsiteX24" fmla="*/ 5416 w 9989"/>
              <a:gd name="connsiteY24" fmla="*/ 9521 h 10000"/>
              <a:gd name="connsiteX25" fmla="*/ 5665 w 9989"/>
              <a:gd name="connsiteY25" fmla="*/ 9102 h 10000"/>
              <a:gd name="connsiteX26" fmla="*/ 5920 w 9989"/>
              <a:gd name="connsiteY26" fmla="*/ 8623 h 10000"/>
              <a:gd name="connsiteX27" fmla="*/ 6177 w 9989"/>
              <a:gd name="connsiteY27" fmla="*/ 8024 h 10000"/>
              <a:gd name="connsiteX28" fmla="*/ 6437 w 9989"/>
              <a:gd name="connsiteY28" fmla="*/ 7365 h 10000"/>
              <a:gd name="connsiteX29" fmla="*/ 6694 w 9989"/>
              <a:gd name="connsiteY29" fmla="*/ 6647 h 10000"/>
              <a:gd name="connsiteX30" fmla="*/ 6951 w 9989"/>
              <a:gd name="connsiteY30" fmla="*/ 5898 h 10000"/>
              <a:gd name="connsiteX31" fmla="*/ 7203 w 9989"/>
              <a:gd name="connsiteY31" fmla="*/ 5120 h 10000"/>
              <a:gd name="connsiteX32" fmla="*/ 7448 w 9989"/>
              <a:gd name="connsiteY32" fmla="*/ 4341 h 10000"/>
              <a:gd name="connsiteX33" fmla="*/ 7685 w 9989"/>
              <a:gd name="connsiteY33" fmla="*/ 3593 h 10000"/>
              <a:gd name="connsiteX34" fmla="*/ 7912 w 9989"/>
              <a:gd name="connsiteY34" fmla="*/ 2874 h 10000"/>
              <a:gd name="connsiteX35" fmla="*/ 8127 w 9989"/>
              <a:gd name="connsiteY35" fmla="*/ 2216 h 10000"/>
              <a:gd name="connsiteX36" fmla="*/ 8329 w 9989"/>
              <a:gd name="connsiteY36" fmla="*/ 1647 h 10000"/>
              <a:gd name="connsiteX37" fmla="*/ 8514 w 9989"/>
              <a:gd name="connsiteY37" fmla="*/ 1168 h 10000"/>
              <a:gd name="connsiteX38" fmla="*/ 8681 w 9989"/>
              <a:gd name="connsiteY38" fmla="*/ 808 h 10000"/>
              <a:gd name="connsiteX39" fmla="*/ 8783 w 9989"/>
              <a:gd name="connsiteY39" fmla="*/ 599 h 10000"/>
              <a:gd name="connsiteX40" fmla="*/ 8886 w 9989"/>
              <a:gd name="connsiteY40" fmla="*/ 419 h 10000"/>
              <a:gd name="connsiteX41" fmla="*/ 8993 w 9989"/>
              <a:gd name="connsiteY41" fmla="*/ 269 h 10000"/>
              <a:gd name="connsiteX42" fmla="*/ 9053 w 9989"/>
              <a:gd name="connsiteY42" fmla="*/ 210 h 10000"/>
              <a:gd name="connsiteX43" fmla="*/ 9118 w 9989"/>
              <a:gd name="connsiteY43" fmla="*/ 150 h 10000"/>
              <a:gd name="connsiteX44" fmla="*/ 9190 w 9989"/>
              <a:gd name="connsiteY44" fmla="*/ 120 h 10000"/>
              <a:gd name="connsiteX45" fmla="*/ 9270 w 9989"/>
              <a:gd name="connsiteY45" fmla="*/ 90 h 10000"/>
              <a:gd name="connsiteX46" fmla="*/ 9360 w 9989"/>
              <a:gd name="connsiteY46" fmla="*/ 60 h 10000"/>
              <a:gd name="connsiteX47" fmla="*/ 9460 w 9989"/>
              <a:gd name="connsiteY47" fmla="*/ 30 h 10000"/>
              <a:gd name="connsiteX48" fmla="*/ 9570 w 9989"/>
              <a:gd name="connsiteY48" fmla="*/ 30 h 10000"/>
              <a:gd name="connsiteX49" fmla="*/ 9694 w 9989"/>
              <a:gd name="connsiteY49" fmla="*/ 0 h 10000"/>
              <a:gd name="connsiteX50" fmla="*/ 9834 w 9989"/>
              <a:gd name="connsiteY50" fmla="*/ 0 h 10000"/>
              <a:gd name="connsiteX51" fmla="*/ 9989 w 9989"/>
              <a:gd name="connsiteY51" fmla="*/ 30 h 10000"/>
              <a:gd name="connsiteX52" fmla="*/ 9989 w 9989"/>
              <a:gd name="connsiteY52" fmla="*/ 150 h 10000"/>
              <a:gd name="connsiteX53" fmla="*/ 9834 w 9989"/>
              <a:gd name="connsiteY53" fmla="*/ 150 h 10000"/>
              <a:gd name="connsiteX54" fmla="*/ 9697 w 9989"/>
              <a:gd name="connsiteY54" fmla="*/ 150 h 10000"/>
              <a:gd name="connsiteX55" fmla="*/ 9572 w 9989"/>
              <a:gd name="connsiteY55" fmla="*/ 150 h 10000"/>
              <a:gd name="connsiteX56" fmla="*/ 9460 w 9989"/>
              <a:gd name="connsiteY56" fmla="*/ 150 h 10000"/>
              <a:gd name="connsiteX57" fmla="*/ 9360 w 9989"/>
              <a:gd name="connsiteY57" fmla="*/ 180 h 10000"/>
              <a:gd name="connsiteX58" fmla="*/ 9270 w 9989"/>
              <a:gd name="connsiteY58" fmla="*/ 210 h 10000"/>
              <a:gd name="connsiteX59" fmla="*/ 9190 w 9989"/>
              <a:gd name="connsiteY59" fmla="*/ 240 h 10000"/>
              <a:gd name="connsiteX60" fmla="*/ 9120 w 9989"/>
              <a:gd name="connsiteY60" fmla="*/ 269 h 10000"/>
              <a:gd name="connsiteX61" fmla="*/ 9055 w 9989"/>
              <a:gd name="connsiteY61" fmla="*/ 329 h 10000"/>
              <a:gd name="connsiteX62" fmla="*/ 8995 w 9989"/>
              <a:gd name="connsiteY62" fmla="*/ 389 h 10000"/>
              <a:gd name="connsiteX63" fmla="*/ 8888 w 9989"/>
              <a:gd name="connsiteY63" fmla="*/ 539 h 10000"/>
              <a:gd name="connsiteX64" fmla="*/ 8786 w 9989"/>
              <a:gd name="connsiteY64" fmla="*/ 719 h 10000"/>
              <a:gd name="connsiteX65" fmla="*/ 8686 w 9989"/>
              <a:gd name="connsiteY65" fmla="*/ 928 h 10000"/>
              <a:gd name="connsiteX66" fmla="*/ 8519 w 9989"/>
              <a:gd name="connsiteY66" fmla="*/ 1287 h 10000"/>
              <a:gd name="connsiteX67" fmla="*/ 8331 w 9989"/>
              <a:gd name="connsiteY67" fmla="*/ 1766 h 10000"/>
              <a:gd name="connsiteX68" fmla="*/ 8132 w 9989"/>
              <a:gd name="connsiteY68" fmla="*/ 2335 h 10000"/>
              <a:gd name="connsiteX69" fmla="*/ 7917 w 9989"/>
              <a:gd name="connsiteY69" fmla="*/ 2994 h 10000"/>
              <a:gd name="connsiteX70" fmla="*/ 7690 w 9989"/>
              <a:gd name="connsiteY70" fmla="*/ 3713 h 10000"/>
              <a:gd name="connsiteX71" fmla="*/ 7453 w 9989"/>
              <a:gd name="connsiteY71" fmla="*/ 4461 h 10000"/>
              <a:gd name="connsiteX72" fmla="*/ 7208 w 9989"/>
              <a:gd name="connsiteY72" fmla="*/ 5240 h 10000"/>
              <a:gd name="connsiteX73" fmla="*/ 6956 w 9989"/>
              <a:gd name="connsiteY73" fmla="*/ 6018 h 10000"/>
              <a:gd name="connsiteX74" fmla="*/ 6699 w 9989"/>
              <a:gd name="connsiteY74" fmla="*/ 6766 h 10000"/>
              <a:gd name="connsiteX75" fmla="*/ 6442 w 9989"/>
              <a:gd name="connsiteY75" fmla="*/ 7485 h 10000"/>
              <a:gd name="connsiteX76" fmla="*/ 6182 w 9989"/>
              <a:gd name="connsiteY76" fmla="*/ 8144 h 10000"/>
              <a:gd name="connsiteX77" fmla="*/ 5923 w 9989"/>
              <a:gd name="connsiteY77" fmla="*/ 8743 h 10000"/>
              <a:gd name="connsiteX78" fmla="*/ 5668 w 9989"/>
              <a:gd name="connsiteY78" fmla="*/ 9222 h 10000"/>
              <a:gd name="connsiteX79" fmla="*/ 5416 w 9989"/>
              <a:gd name="connsiteY79" fmla="*/ 9641 h 10000"/>
              <a:gd name="connsiteX80" fmla="*/ 5174 w 9989"/>
              <a:gd name="connsiteY80" fmla="*/ 9880 h 10000"/>
              <a:gd name="connsiteX81" fmla="*/ 4937 w 9989"/>
              <a:gd name="connsiteY81" fmla="*/ 10000 h 10000"/>
              <a:gd name="connsiteX82" fmla="*/ 4704 w 9989"/>
              <a:gd name="connsiteY82" fmla="*/ 9940 h 10000"/>
              <a:gd name="connsiteX83" fmla="*/ 4462 w 9989"/>
              <a:gd name="connsiteY83" fmla="*/ 9731 h 10000"/>
              <a:gd name="connsiteX84" fmla="*/ 4220 w 9989"/>
              <a:gd name="connsiteY84" fmla="*/ 9401 h 10000"/>
              <a:gd name="connsiteX85" fmla="*/ 3971 w 9989"/>
              <a:gd name="connsiteY85" fmla="*/ 8922 h 10000"/>
              <a:gd name="connsiteX86" fmla="*/ 3723 w 9989"/>
              <a:gd name="connsiteY86" fmla="*/ 8353 h 10000"/>
              <a:gd name="connsiteX87" fmla="*/ 3474 w 9989"/>
              <a:gd name="connsiteY87" fmla="*/ 7725 h 10000"/>
              <a:gd name="connsiteX88" fmla="*/ 3227 w 9989"/>
              <a:gd name="connsiteY88" fmla="*/ 7036 h 10000"/>
              <a:gd name="connsiteX89" fmla="*/ 2982 w 9989"/>
              <a:gd name="connsiteY89" fmla="*/ 6317 h 10000"/>
              <a:gd name="connsiteX90" fmla="*/ 2742 w 9989"/>
              <a:gd name="connsiteY90" fmla="*/ 5569 h 10000"/>
              <a:gd name="connsiteX91" fmla="*/ 2510 w 9989"/>
              <a:gd name="connsiteY91" fmla="*/ 4850 h 10000"/>
              <a:gd name="connsiteX92" fmla="*/ 2286 w 9989"/>
              <a:gd name="connsiteY92" fmla="*/ 4192 h 10000"/>
              <a:gd name="connsiteX93" fmla="*/ 2071 w 9989"/>
              <a:gd name="connsiteY93" fmla="*/ 3563 h 10000"/>
              <a:gd name="connsiteX94" fmla="*/ 1864 w 9989"/>
              <a:gd name="connsiteY94" fmla="*/ 3024 h 10000"/>
              <a:gd name="connsiteX95" fmla="*/ 1674 w 9989"/>
              <a:gd name="connsiteY95" fmla="*/ 2575 h 10000"/>
              <a:gd name="connsiteX96" fmla="*/ 1494 w 9989"/>
              <a:gd name="connsiteY96" fmla="*/ 2275 h 10000"/>
              <a:gd name="connsiteX97" fmla="*/ 1332 w 9989"/>
              <a:gd name="connsiteY97" fmla="*/ 2096 h 10000"/>
              <a:gd name="connsiteX98" fmla="*/ 1185 w 9989"/>
              <a:gd name="connsiteY98" fmla="*/ 2036 h 10000"/>
              <a:gd name="connsiteX99" fmla="*/ 1050 w 9989"/>
              <a:gd name="connsiteY99" fmla="*/ 2066 h 10000"/>
              <a:gd name="connsiteX100" fmla="*/ 928 w 9989"/>
              <a:gd name="connsiteY100" fmla="*/ 2126 h 10000"/>
              <a:gd name="connsiteX101" fmla="*/ 813 w 9989"/>
              <a:gd name="connsiteY101" fmla="*/ 2275 h 10000"/>
              <a:gd name="connsiteX102" fmla="*/ 713 w 9989"/>
              <a:gd name="connsiteY102" fmla="*/ 2485 h 10000"/>
              <a:gd name="connsiteX103" fmla="*/ 1 w 9989"/>
              <a:gd name="connsiteY103" fmla="*/ 7036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019 w 10305"/>
              <a:gd name="connsiteY102" fmla="*/ 2485 h 10000"/>
              <a:gd name="connsiteX103" fmla="*/ 1 w 10305"/>
              <a:gd name="connsiteY103" fmla="*/ 3888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 w 10305"/>
              <a:gd name="connsiteY102" fmla="*/ 3888 h 10000"/>
              <a:gd name="connsiteX0" fmla="*/ 1 w 10406"/>
              <a:gd name="connsiteY0" fmla="*/ 2870 h 10000"/>
              <a:gd name="connsiteX1" fmla="*/ 1115 w 10406"/>
              <a:gd name="connsiteY1" fmla="*/ 2365 h 10000"/>
              <a:gd name="connsiteX2" fmla="*/ 1217 w 10406"/>
              <a:gd name="connsiteY2" fmla="*/ 2156 h 10000"/>
              <a:gd name="connsiteX3" fmla="*/ 1332 w 10406"/>
              <a:gd name="connsiteY3" fmla="*/ 2006 h 10000"/>
              <a:gd name="connsiteX4" fmla="*/ 1457 w 10406"/>
              <a:gd name="connsiteY4" fmla="*/ 1916 h 10000"/>
              <a:gd name="connsiteX5" fmla="*/ 1592 w 10406"/>
              <a:gd name="connsiteY5" fmla="*/ 1916 h 10000"/>
              <a:gd name="connsiteX6" fmla="*/ 1741 w 10406"/>
              <a:gd name="connsiteY6" fmla="*/ 1976 h 10000"/>
              <a:gd name="connsiteX7" fmla="*/ 1905 w 10406"/>
              <a:gd name="connsiteY7" fmla="*/ 2156 h 10000"/>
              <a:gd name="connsiteX8" fmla="*/ 2084 w 10406"/>
              <a:gd name="connsiteY8" fmla="*/ 2455 h 10000"/>
              <a:gd name="connsiteX9" fmla="*/ 2277 w 10406"/>
              <a:gd name="connsiteY9" fmla="*/ 2904 h 10000"/>
              <a:gd name="connsiteX10" fmla="*/ 2481 w 10406"/>
              <a:gd name="connsiteY10" fmla="*/ 3443 h 10000"/>
              <a:gd name="connsiteX11" fmla="*/ 2700 w 10406"/>
              <a:gd name="connsiteY11" fmla="*/ 4072 h 10000"/>
              <a:gd name="connsiteX12" fmla="*/ 2924 w 10406"/>
              <a:gd name="connsiteY12" fmla="*/ 4731 h 10000"/>
              <a:gd name="connsiteX13" fmla="*/ 3156 w 10406"/>
              <a:gd name="connsiteY13" fmla="*/ 5449 h 10000"/>
              <a:gd name="connsiteX14" fmla="*/ 3396 w 10406"/>
              <a:gd name="connsiteY14" fmla="*/ 6198 h 10000"/>
              <a:gd name="connsiteX15" fmla="*/ 3642 w 10406"/>
              <a:gd name="connsiteY15" fmla="*/ 6916 h 10000"/>
              <a:gd name="connsiteX16" fmla="*/ 3889 w 10406"/>
              <a:gd name="connsiteY16" fmla="*/ 7605 h 10000"/>
              <a:gd name="connsiteX17" fmla="*/ 4136 w 10406"/>
              <a:gd name="connsiteY17" fmla="*/ 8234 h 10000"/>
              <a:gd name="connsiteX18" fmla="*/ 4386 w 10406"/>
              <a:gd name="connsiteY18" fmla="*/ 8802 h 10000"/>
              <a:gd name="connsiteX19" fmla="*/ 4634 w 10406"/>
              <a:gd name="connsiteY19" fmla="*/ 9281 h 10000"/>
              <a:gd name="connsiteX20" fmla="*/ 4876 w 10406"/>
              <a:gd name="connsiteY20" fmla="*/ 9611 h 10000"/>
              <a:gd name="connsiteX21" fmla="*/ 5115 w 10406"/>
              <a:gd name="connsiteY21" fmla="*/ 9820 h 10000"/>
              <a:gd name="connsiteX22" fmla="*/ 5350 w 10406"/>
              <a:gd name="connsiteY22" fmla="*/ 9880 h 10000"/>
              <a:gd name="connsiteX23" fmla="*/ 5583 w 10406"/>
              <a:gd name="connsiteY23" fmla="*/ 9760 h 10000"/>
              <a:gd name="connsiteX24" fmla="*/ 5828 w 10406"/>
              <a:gd name="connsiteY24" fmla="*/ 9521 h 10000"/>
              <a:gd name="connsiteX25" fmla="*/ 6077 w 10406"/>
              <a:gd name="connsiteY25" fmla="*/ 9102 h 10000"/>
              <a:gd name="connsiteX26" fmla="*/ 6333 w 10406"/>
              <a:gd name="connsiteY26" fmla="*/ 8623 h 10000"/>
              <a:gd name="connsiteX27" fmla="*/ 6590 w 10406"/>
              <a:gd name="connsiteY27" fmla="*/ 8024 h 10000"/>
              <a:gd name="connsiteX28" fmla="*/ 6850 w 10406"/>
              <a:gd name="connsiteY28" fmla="*/ 7365 h 10000"/>
              <a:gd name="connsiteX29" fmla="*/ 7107 w 10406"/>
              <a:gd name="connsiteY29" fmla="*/ 6647 h 10000"/>
              <a:gd name="connsiteX30" fmla="*/ 7365 w 10406"/>
              <a:gd name="connsiteY30" fmla="*/ 5898 h 10000"/>
              <a:gd name="connsiteX31" fmla="*/ 7617 w 10406"/>
              <a:gd name="connsiteY31" fmla="*/ 5120 h 10000"/>
              <a:gd name="connsiteX32" fmla="*/ 7862 w 10406"/>
              <a:gd name="connsiteY32" fmla="*/ 4341 h 10000"/>
              <a:gd name="connsiteX33" fmla="*/ 8099 w 10406"/>
              <a:gd name="connsiteY33" fmla="*/ 3593 h 10000"/>
              <a:gd name="connsiteX34" fmla="*/ 8327 w 10406"/>
              <a:gd name="connsiteY34" fmla="*/ 2874 h 10000"/>
              <a:gd name="connsiteX35" fmla="*/ 8542 w 10406"/>
              <a:gd name="connsiteY35" fmla="*/ 2216 h 10000"/>
              <a:gd name="connsiteX36" fmla="*/ 8744 w 10406"/>
              <a:gd name="connsiteY36" fmla="*/ 1647 h 10000"/>
              <a:gd name="connsiteX37" fmla="*/ 8929 w 10406"/>
              <a:gd name="connsiteY37" fmla="*/ 1168 h 10000"/>
              <a:gd name="connsiteX38" fmla="*/ 9097 w 10406"/>
              <a:gd name="connsiteY38" fmla="*/ 808 h 10000"/>
              <a:gd name="connsiteX39" fmla="*/ 9199 w 10406"/>
              <a:gd name="connsiteY39" fmla="*/ 599 h 10000"/>
              <a:gd name="connsiteX40" fmla="*/ 9302 w 10406"/>
              <a:gd name="connsiteY40" fmla="*/ 419 h 10000"/>
              <a:gd name="connsiteX41" fmla="*/ 9409 w 10406"/>
              <a:gd name="connsiteY41" fmla="*/ 269 h 10000"/>
              <a:gd name="connsiteX42" fmla="*/ 9469 w 10406"/>
              <a:gd name="connsiteY42" fmla="*/ 210 h 10000"/>
              <a:gd name="connsiteX43" fmla="*/ 9534 w 10406"/>
              <a:gd name="connsiteY43" fmla="*/ 150 h 10000"/>
              <a:gd name="connsiteX44" fmla="*/ 9606 w 10406"/>
              <a:gd name="connsiteY44" fmla="*/ 120 h 10000"/>
              <a:gd name="connsiteX45" fmla="*/ 9686 w 10406"/>
              <a:gd name="connsiteY45" fmla="*/ 90 h 10000"/>
              <a:gd name="connsiteX46" fmla="*/ 9776 w 10406"/>
              <a:gd name="connsiteY46" fmla="*/ 60 h 10000"/>
              <a:gd name="connsiteX47" fmla="*/ 9876 w 10406"/>
              <a:gd name="connsiteY47" fmla="*/ 30 h 10000"/>
              <a:gd name="connsiteX48" fmla="*/ 9987 w 10406"/>
              <a:gd name="connsiteY48" fmla="*/ 30 h 10000"/>
              <a:gd name="connsiteX49" fmla="*/ 10111 w 10406"/>
              <a:gd name="connsiteY49" fmla="*/ 0 h 10000"/>
              <a:gd name="connsiteX50" fmla="*/ 10251 w 10406"/>
              <a:gd name="connsiteY50" fmla="*/ 0 h 10000"/>
              <a:gd name="connsiteX51" fmla="*/ 10406 w 10406"/>
              <a:gd name="connsiteY51" fmla="*/ 30 h 10000"/>
              <a:gd name="connsiteX52" fmla="*/ 10406 w 10406"/>
              <a:gd name="connsiteY52" fmla="*/ 150 h 10000"/>
              <a:gd name="connsiteX53" fmla="*/ 10251 w 10406"/>
              <a:gd name="connsiteY53" fmla="*/ 150 h 10000"/>
              <a:gd name="connsiteX54" fmla="*/ 10114 w 10406"/>
              <a:gd name="connsiteY54" fmla="*/ 150 h 10000"/>
              <a:gd name="connsiteX55" fmla="*/ 9989 w 10406"/>
              <a:gd name="connsiteY55" fmla="*/ 150 h 10000"/>
              <a:gd name="connsiteX56" fmla="*/ 9876 w 10406"/>
              <a:gd name="connsiteY56" fmla="*/ 150 h 10000"/>
              <a:gd name="connsiteX57" fmla="*/ 9776 w 10406"/>
              <a:gd name="connsiteY57" fmla="*/ 180 h 10000"/>
              <a:gd name="connsiteX58" fmla="*/ 9686 w 10406"/>
              <a:gd name="connsiteY58" fmla="*/ 210 h 10000"/>
              <a:gd name="connsiteX59" fmla="*/ 9606 w 10406"/>
              <a:gd name="connsiteY59" fmla="*/ 240 h 10000"/>
              <a:gd name="connsiteX60" fmla="*/ 9536 w 10406"/>
              <a:gd name="connsiteY60" fmla="*/ 269 h 10000"/>
              <a:gd name="connsiteX61" fmla="*/ 9471 w 10406"/>
              <a:gd name="connsiteY61" fmla="*/ 329 h 10000"/>
              <a:gd name="connsiteX62" fmla="*/ 9411 w 10406"/>
              <a:gd name="connsiteY62" fmla="*/ 389 h 10000"/>
              <a:gd name="connsiteX63" fmla="*/ 9304 w 10406"/>
              <a:gd name="connsiteY63" fmla="*/ 539 h 10000"/>
              <a:gd name="connsiteX64" fmla="*/ 9202 w 10406"/>
              <a:gd name="connsiteY64" fmla="*/ 719 h 10000"/>
              <a:gd name="connsiteX65" fmla="*/ 9102 w 10406"/>
              <a:gd name="connsiteY65" fmla="*/ 928 h 10000"/>
              <a:gd name="connsiteX66" fmla="*/ 8934 w 10406"/>
              <a:gd name="connsiteY66" fmla="*/ 1287 h 10000"/>
              <a:gd name="connsiteX67" fmla="*/ 8746 w 10406"/>
              <a:gd name="connsiteY67" fmla="*/ 1766 h 10000"/>
              <a:gd name="connsiteX68" fmla="*/ 8547 w 10406"/>
              <a:gd name="connsiteY68" fmla="*/ 2335 h 10000"/>
              <a:gd name="connsiteX69" fmla="*/ 8332 w 10406"/>
              <a:gd name="connsiteY69" fmla="*/ 2994 h 10000"/>
              <a:gd name="connsiteX70" fmla="*/ 8104 w 10406"/>
              <a:gd name="connsiteY70" fmla="*/ 3713 h 10000"/>
              <a:gd name="connsiteX71" fmla="*/ 7867 w 10406"/>
              <a:gd name="connsiteY71" fmla="*/ 4461 h 10000"/>
              <a:gd name="connsiteX72" fmla="*/ 7622 w 10406"/>
              <a:gd name="connsiteY72" fmla="*/ 5240 h 10000"/>
              <a:gd name="connsiteX73" fmla="*/ 7370 w 10406"/>
              <a:gd name="connsiteY73" fmla="*/ 6018 h 10000"/>
              <a:gd name="connsiteX74" fmla="*/ 7112 w 10406"/>
              <a:gd name="connsiteY74" fmla="*/ 6766 h 10000"/>
              <a:gd name="connsiteX75" fmla="*/ 6855 w 10406"/>
              <a:gd name="connsiteY75" fmla="*/ 7485 h 10000"/>
              <a:gd name="connsiteX76" fmla="*/ 6595 w 10406"/>
              <a:gd name="connsiteY76" fmla="*/ 8144 h 10000"/>
              <a:gd name="connsiteX77" fmla="*/ 6336 w 10406"/>
              <a:gd name="connsiteY77" fmla="*/ 8743 h 10000"/>
              <a:gd name="connsiteX78" fmla="*/ 6080 w 10406"/>
              <a:gd name="connsiteY78" fmla="*/ 9222 h 10000"/>
              <a:gd name="connsiteX79" fmla="*/ 5828 w 10406"/>
              <a:gd name="connsiteY79" fmla="*/ 9641 h 10000"/>
              <a:gd name="connsiteX80" fmla="*/ 5586 w 10406"/>
              <a:gd name="connsiteY80" fmla="*/ 9880 h 10000"/>
              <a:gd name="connsiteX81" fmla="*/ 5348 w 10406"/>
              <a:gd name="connsiteY81" fmla="*/ 10000 h 10000"/>
              <a:gd name="connsiteX82" fmla="*/ 5115 w 10406"/>
              <a:gd name="connsiteY82" fmla="*/ 9940 h 10000"/>
              <a:gd name="connsiteX83" fmla="*/ 4873 w 10406"/>
              <a:gd name="connsiteY83" fmla="*/ 9731 h 10000"/>
              <a:gd name="connsiteX84" fmla="*/ 4631 w 10406"/>
              <a:gd name="connsiteY84" fmla="*/ 9401 h 10000"/>
              <a:gd name="connsiteX85" fmla="*/ 4381 w 10406"/>
              <a:gd name="connsiteY85" fmla="*/ 8922 h 10000"/>
              <a:gd name="connsiteX86" fmla="*/ 4133 w 10406"/>
              <a:gd name="connsiteY86" fmla="*/ 8353 h 10000"/>
              <a:gd name="connsiteX87" fmla="*/ 3884 w 10406"/>
              <a:gd name="connsiteY87" fmla="*/ 7725 h 10000"/>
              <a:gd name="connsiteX88" fmla="*/ 3637 w 10406"/>
              <a:gd name="connsiteY88" fmla="*/ 7036 h 10000"/>
              <a:gd name="connsiteX89" fmla="*/ 3391 w 10406"/>
              <a:gd name="connsiteY89" fmla="*/ 6317 h 10000"/>
              <a:gd name="connsiteX90" fmla="*/ 3151 w 10406"/>
              <a:gd name="connsiteY90" fmla="*/ 5569 h 10000"/>
              <a:gd name="connsiteX91" fmla="*/ 2919 w 10406"/>
              <a:gd name="connsiteY91" fmla="*/ 4850 h 10000"/>
              <a:gd name="connsiteX92" fmla="*/ 2695 w 10406"/>
              <a:gd name="connsiteY92" fmla="*/ 4192 h 10000"/>
              <a:gd name="connsiteX93" fmla="*/ 2479 w 10406"/>
              <a:gd name="connsiteY93" fmla="*/ 3563 h 10000"/>
              <a:gd name="connsiteX94" fmla="*/ 2272 w 10406"/>
              <a:gd name="connsiteY94" fmla="*/ 3024 h 10000"/>
              <a:gd name="connsiteX95" fmla="*/ 2082 w 10406"/>
              <a:gd name="connsiteY95" fmla="*/ 2575 h 10000"/>
              <a:gd name="connsiteX96" fmla="*/ 1902 w 10406"/>
              <a:gd name="connsiteY96" fmla="*/ 2275 h 10000"/>
              <a:gd name="connsiteX97" fmla="*/ 1739 w 10406"/>
              <a:gd name="connsiteY97" fmla="*/ 2096 h 10000"/>
              <a:gd name="connsiteX98" fmla="*/ 1592 w 10406"/>
              <a:gd name="connsiteY98" fmla="*/ 2036 h 10000"/>
              <a:gd name="connsiteX99" fmla="*/ 1457 w 10406"/>
              <a:gd name="connsiteY99" fmla="*/ 2066 h 10000"/>
              <a:gd name="connsiteX100" fmla="*/ 1335 w 10406"/>
              <a:gd name="connsiteY100" fmla="*/ 2126 h 10000"/>
              <a:gd name="connsiteX101" fmla="*/ 1220 w 10406"/>
              <a:gd name="connsiteY101" fmla="*/ 2275 h 10000"/>
              <a:gd name="connsiteX102" fmla="*/ 1 w 10406"/>
              <a:gd name="connsiteY102" fmla="*/ 2870 h 10000"/>
              <a:gd name="connsiteX0" fmla="*/ 237 w 10642"/>
              <a:gd name="connsiteY0" fmla="*/ 2870 h 10000"/>
              <a:gd name="connsiteX1" fmla="*/ 135 w 10642"/>
              <a:gd name="connsiteY1" fmla="*/ 1851 h 10000"/>
              <a:gd name="connsiteX2" fmla="*/ 1453 w 10642"/>
              <a:gd name="connsiteY2" fmla="*/ 2156 h 10000"/>
              <a:gd name="connsiteX3" fmla="*/ 1568 w 10642"/>
              <a:gd name="connsiteY3" fmla="*/ 2006 h 10000"/>
              <a:gd name="connsiteX4" fmla="*/ 1693 w 10642"/>
              <a:gd name="connsiteY4" fmla="*/ 1916 h 10000"/>
              <a:gd name="connsiteX5" fmla="*/ 1828 w 10642"/>
              <a:gd name="connsiteY5" fmla="*/ 1916 h 10000"/>
              <a:gd name="connsiteX6" fmla="*/ 1977 w 10642"/>
              <a:gd name="connsiteY6" fmla="*/ 1976 h 10000"/>
              <a:gd name="connsiteX7" fmla="*/ 2141 w 10642"/>
              <a:gd name="connsiteY7" fmla="*/ 2156 h 10000"/>
              <a:gd name="connsiteX8" fmla="*/ 2320 w 10642"/>
              <a:gd name="connsiteY8" fmla="*/ 2455 h 10000"/>
              <a:gd name="connsiteX9" fmla="*/ 2513 w 10642"/>
              <a:gd name="connsiteY9" fmla="*/ 2904 h 10000"/>
              <a:gd name="connsiteX10" fmla="*/ 2717 w 10642"/>
              <a:gd name="connsiteY10" fmla="*/ 3443 h 10000"/>
              <a:gd name="connsiteX11" fmla="*/ 2936 w 10642"/>
              <a:gd name="connsiteY11" fmla="*/ 4072 h 10000"/>
              <a:gd name="connsiteX12" fmla="*/ 3160 w 10642"/>
              <a:gd name="connsiteY12" fmla="*/ 4731 h 10000"/>
              <a:gd name="connsiteX13" fmla="*/ 3392 w 10642"/>
              <a:gd name="connsiteY13" fmla="*/ 5449 h 10000"/>
              <a:gd name="connsiteX14" fmla="*/ 3632 w 10642"/>
              <a:gd name="connsiteY14" fmla="*/ 6198 h 10000"/>
              <a:gd name="connsiteX15" fmla="*/ 3878 w 10642"/>
              <a:gd name="connsiteY15" fmla="*/ 6916 h 10000"/>
              <a:gd name="connsiteX16" fmla="*/ 4125 w 10642"/>
              <a:gd name="connsiteY16" fmla="*/ 7605 h 10000"/>
              <a:gd name="connsiteX17" fmla="*/ 4372 w 10642"/>
              <a:gd name="connsiteY17" fmla="*/ 8234 h 10000"/>
              <a:gd name="connsiteX18" fmla="*/ 4622 w 10642"/>
              <a:gd name="connsiteY18" fmla="*/ 8802 h 10000"/>
              <a:gd name="connsiteX19" fmla="*/ 4870 w 10642"/>
              <a:gd name="connsiteY19" fmla="*/ 9281 h 10000"/>
              <a:gd name="connsiteX20" fmla="*/ 5112 w 10642"/>
              <a:gd name="connsiteY20" fmla="*/ 9611 h 10000"/>
              <a:gd name="connsiteX21" fmla="*/ 5351 w 10642"/>
              <a:gd name="connsiteY21" fmla="*/ 9820 h 10000"/>
              <a:gd name="connsiteX22" fmla="*/ 5586 w 10642"/>
              <a:gd name="connsiteY22" fmla="*/ 9880 h 10000"/>
              <a:gd name="connsiteX23" fmla="*/ 5819 w 10642"/>
              <a:gd name="connsiteY23" fmla="*/ 9760 h 10000"/>
              <a:gd name="connsiteX24" fmla="*/ 6064 w 10642"/>
              <a:gd name="connsiteY24" fmla="*/ 9521 h 10000"/>
              <a:gd name="connsiteX25" fmla="*/ 6313 w 10642"/>
              <a:gd name="connsiteY25" fmla="*/ 9102 h 10000"/>
              <a:gd name="connsiteX26" fmla="*/ 6569 w 10642"/>
              <a:gd name="connsiteY26" fmla="*/ 8623 h 10000"/>
              <a:gd name="connsiteX27" fmla="*/ 6826 w 10642"/>
              <a:gd name="connsiteY27" fmla="*/ 8024 h 10000"/>
              <a:gd name="connsiteX28" fmla="*/ 7086 w 10642"/>
              <a:gd name="connsiteY28" fmla="*/ 7365 h 10000"/>
              <a:gd name="connsiteX29" fmla="*/ 7343 w 10642"/>
              <a:gd name="connsiteY29" fmla="*/ 6647 h 10000"/>
              <a:gd name="connsiteX30" fmla="*/ 7601 w 10642"/>
              <a:gd name="connsiteY30" fmla="*/ 5898 h 10000"/>
              <a:gd name="connsiteX31" fmla="*/ 7853 w 10642"/>
              <a:gd name="connsiteY31" fmla="*/ 5120 h 10000"/>
              <a:gd name="connsiteX32" fmla="*/ 8098 w 10642"/>
              <a:gd name="connsiteY32" fmla="*/ 4341 h 10000"/>
              <a:gd name="connsiteX33" fmla="*/ 8335 w 10642"/>
              <a:gd name="connsiteY33" fmla="*/ 3593 h 10000"/>
              <a:gd name="connsiteX34" fmla="*/ 8563 w 10642"/>
              <a:gd name="connsiteY34" fmla="*/ 2874 h 10000"/>
              <a:gd name="connsiteX35" fmla="*/ 8778 w 10642"/>
              <a:gd name="connsiteY35" fmla="*/ 2216 h 10000"/>
              <a:gd name="connsiteX36" fmla="*/ 8980 w 10642"/>
              <a:gd name="connsiteY36" fmla="*/ 1647 h 10000"/>
              <a:gd name="connsiteX37" fmla="*/ 9165 w 10642"/>
              <a:gd name="connsiteY37" fmla="*/ 1168 h 10000"/>
              <a:gd name="connsiteX38" fmla="*/ 9333 w 10642"/>
              <a:gd name="connsiteY38" fmla="*/ 808 h 10000"/>
              <a:gd name="connsiteX39" fmla="*/ 9435 w 10642"/>
              <a:gd name="connsiteY39" fmla="*/ 599 h 10000"/>
              <a:gd name="connsiteX40" fmla="*/ 9538 w 10642"/>
              <a:gd name="connsiteY40" fmla="*/ 419 h 10000"/>
              <a:gd name="connsiteX41" fmla="*/ 9645 w 10642"/>
              <a:gd name="connsiteY41" fmla="*/ 269 h 10000"/>
              <a:gd name="connsiteX42" fmla="*/ 9705 w 10642"/>
              <a:gd name="connsiteY42" fmla="*/ 210 h 10000"/>
              <a:gd name="connsiteX43" fmla="*/ 9770 w 10642"/>
              <a:gd name="connsiteY43" fmla="*/ 150 h 10000"/>
              <a:gd name="connsiteX44" fmla="*/ 9842 w 10642"/>
              <a:gd name="connsiteY44" fmla="*/ 120 h 10000"/>
              <a:gd name="connsiteX45" fmla="*/ 9922 w 10642"/>
              <a:gd name="connsiteY45" fmla="*/ 90 h 10000"/>
              <a:gd name="connsiteX46" fmla="*/ 10012 w 10642"/>
              <a:gd name="connsiteY46" fmla="*/ 60 h 10000"/>
              <a:gd name="connsiteX47" fmla="*/ 10112 w 10642"/>
              <a:gd name="connsiteY47" fmla="*/ 30 h 10000"/>
              <a:gd name="connsiteX48" fmla="*/ 10223 w 10642"/>
              <a:gd name="connsiteY48" fmla="*/ 30 h 10000"/>
              <a:gd name="connsiteX49" fmla="*/ 10347 w 10642"/>
              <a:gd name="connsiteY49" fmla="*/ 0 h 10000"/>
              <a:gd name="connsiteX50" fmla="*/ 10487 w 10642"/>
              <a:gd name="connsiteY50" fmla="*/ 0 h 10000"/>
              <a:gd name="connsiteX51" fmla="*/ 10642 w 10642"/>
              <a:gd name="connsiteY51" fmla="*/ 30 h 10000"/>
              <a:gd name="connsiteX52" fmla="*/ 10642 w 10642"/>
              <a:gd name="connsiteY52" fmla="*/ 150 h 10000"/>
              <a:gd name="connsiteX53" fmla="*/ 10487 w 10642"/>
              <a:gd name="connsiteY53" fmla="*/ 150 h 10000"/>
              <a:gd name="connsiteX54" fmla="*/ 10350 w 10642"/>
              <a:gd name="connsiteY54" fmla="*/ 150 h 10000"/>
              <a:gd name="connsiteX55" fmla="*/ 10225 w 10642"/>
              <a:gd name="connsiteY55" fmla="*/ 150 h 10000"/>
              <a:gd name="connsiteX56" fmla="*/ 10112 w 10642"/>
              <a:gd name="connsiteY56" fmla="*/ 150 h 10000"/>
              <a:gd name="connsiteX57" fmla="*/ 10012 w 10642"/>
              <a:gd name="connsiteY57" fmla="*/ 180 h 10000"/>
              <a:gd name="connsiteX58" fmla="*/ 9922 w 10642"/>
              <a:gd name="connsiteY58" fmla="*/ 210 h 10000"/>
              <a:gd name="connsiteX59" fmla="*/ 9842 w 10642"/>
              <a:gd name="connsiteY59" fmla="*/ 240 h 10000"/>
              <a:gd name="connsiteX60" fmla="*/ 9772 w 10642"/>
              <a:gd name="connsiteY60" fmla="*/ 269 h 10000"/>
              <a:gd name="connsiteX61" fmla="*/ 9707 w 10642"/>
              <a:gd name="connsiteY61" fmla="*/ 329 h 10000"/>
              <a:gd name="connsiteX62" fmla="*/ 9647 w 10642"/>
              <a:gd name="connsiteY62" fmla="*/ 389 h 10000"/>
              <a:gd name="connsiteX63" fmla="*/ 9540 w 10642"/>
              <a:gd name="connsiteY63" fmla="*/ 539 h 10000"/>
              <a:gd name="connsiteX64" fmla="*/ 9438 w 10642"/>
              <a:gd name="connsiteY64" fmla="*/ 719 h 10000"/>
              <a:gd name="connsiteX65" fmla="*/ 9338 w 10642"/>
              <a:gd name="connsiteY65" fmla="*/ 928 h 10000"/>
              <a:gd name="connsiteX66" fmla="*/ 9170 w 10642"/>
              <a:gd name="connsiteY66" fmla="*/ 1287 h 10000"/>
              <a:gd name="connsiteX67" fmla="*/ 8982 w 10642"/>
              <a:gd name="connsiteY67" fmla="*/ 1766 h 10000"/>
              <a:gd name="connsiteX68" fmla="*/ 8783 w 10642"/>
              <a:gd name="connsiteY68" fmla="*/ 2335 h 10000"/>
              <a:gd name="connsiteX69" fmla="*/ 8568 w 10642"/>
              <a:gd name="connsiteY69" fmla="*/ 2994 h 10000"/>
              <a:gd name="connsiteX70" fmla="*/ 8340 w 10642"/>
              <a:gd name="connsiteY70" fmla="*/ 3713 h 10000"/>
              <a:gd name="connsiteX71" fmla="*/ 8103 w 10642"/>
              <a:gd name="connsiteY71" fmla="*/ 4461 h 10000"/>
              <a:gd name="connsiteX72" fmla="*/ 7858 w 10642"/>
              <a:gd name="connsiteY72" fmla="*/ 5240 h 10000"/>
              <a:gd name="connsiteX73" fmla="*/ 7606 w 10642"/>
              <a:gd name="connsiteY73" fmla="*/ 6018 h 10000"/>
              <a:gd name="connsiteX74" fmla="*/ 7348 w 10642"/>
              <a:gd name="connsiteY74" fmla="*/ 6766 h 10000"/>
              <a:gd name="connsiteX75" fmla="*/ 7091 w 10642"/>
              <a:gd name="connsiteY75" fmla="*/ 7485 h 10000"/>
              <a:gd name="connsiteX76" fmla="*/ 6831 w 10642"/>
              <a:gd name="connsiteY76" fmla="*/ 8144 h 10000"/>
              <a:gd name="connsiteX77" fmla="*/ 6572 w 10642"/>
              <a:gd name="connsiteY77" fmla="*/ 8743 h 10000"/>
              <a:gd name="connsiteX78" fmla="*/ 6316 w 10642"/>
              <a:gd name="connsiteY78" fmla="*/ 9222 h 10000"/>
              <a:gd name="connsiteX79" fmla="*/ 6064 w 10642"/>
              <a:gd name="connsiteY79" fmla="*/ 9641 h 10000"/>
              <a:gd name="connsiteX80" fmla="*/ 5822 w 10642"/>
              <a:gd name="connsiteY80" fmla="*/ 9880 h 10000"/>
              <a:gd name="connsiteX81" fmla="*/ 5584 w 10642"/>
              <a:gd name="connsiteY81" fmla="*/ 10000 h 10000"/>
              <a:gd name="connsiteX82" fmla="*/ 5351 w 10642"/>
              <a:gd name="connsiteY82" fmla="*/ 9940 h 10000"/>
              <a:gd name="connsiteX83" fmla="*/ 5109 w 10642"/>
              <a:gd name="connsiteY83" fmla="*/ 9731 h 10000"/>
              <a:gd name="connsiteX84" fmla="*/ 4867 w 10642"/>
              <a:gd name="connsiteY84" fmla="*/ 9401 h 10000"/>
              <a:gd name="connsiteX85" fmla="*/ 4617 w 10642"/>
              <a:gd name="connsiteY85" fmla="*/ 8922 h 10000"/>
              <a:gd name="connsiteX86" fmla="*/ 4369 w 10642"/>
              <a:gd name="connsiteY86" fmla="*/ 8353 h 10000"/>
              <a:gd name="connsiteX87" fmla="*/ 4120 w 10642"/>
              <a:gd name="connsiteY87" fmla="*/ 7725 h 10000"/>
              <a:gd name="connsiteX88" fmla="*/ 3873 w 10642"/>
              <a:gd name="connsiteY88" fmla="*/ 7036 h 10000"/>
              <a:gd name="connsiteX89" fmla="*/ 3627 w 10642"/>
              <a:gd name="connsiteY89" fmla="*/ 6317 h 10000"/>
              <a:gd name="connsiteX90" fmla="*/ 3387 w 10642"/>
              <a:gd name="connsiteY90" fmla="*/ 5569 h 10000"/>
              <a:gd name="connsiteX91" fmla="*/ 3155 w 10642"/>
              <a:gd name="connsiteY91" fmla="*/ 4850 h 10000"/>
              <a:gd name="connsiteX92" fmla="*/ 2931 w 10642"/>
              <a:gd name="connsiteY92" fmla="*/ 4192 h 10000"/>
              <a:gd name="connsiteX93" fmla="*/ 2715 w 10642"/>
              <a:gd name="connsiteY93" fmla="*/ 3563 h 10000"/>
              <a:gd name="connsiteX94" fmla="*/ 2508 w 10642"/>
              <a:gd name="connsiteY94" fmla="*/ 3024 h 10000"/>
              <a:gd name="connsiteX95" fmla="*/ 2318 w 10642"/>
              <a:gd name="connsiteY95" fmla="*/ 2575 h 10000"/>
              <a:gd name="connsiteX96" fmla="*/ 2138 w 10642"/>
              <a:gd name="connsiteY96" fmla="*/ 2275 h 10000"/>
              <a:gd name="connsiteX97" fmla="*/ 1975 w 10642"/>
              <a:gd name="connsiteY97" fmla="*/ 2096 h 10000"/>
              <a:gd name="connsiteX98" fmla="*/ 1828 w 10642"/>
              <a:gd name="connsiteY98" fmla="*/ 2036 h 10000"/>
              <a:gd name="connsiteX99" fmla="*/ 1693 w 10642"/>
              <a:gd name="connsiteY99" fmla="*/ 2066 h 10000"/>
              <a:gd name="connsiteX100" fmla="*/ 1571 w 10642"/>
              <a:gd name="connsiteY100" fmla="*/ 2126 h 10000"/>
              <a:gd name="connsiteX101" fmla="*/ 1456 w 10642"/>
              <a:gd name="connsiteY101" fmla="*/ 2275 h 10000"/>
              <a:gd name="connsiteX102" fmla="*/ 237 w 10642"/>
              <a:gd name="connsiteY102" fmla="*/ 2870 h 10000"/>
              <a:gd name="connsiteX0" fmla="*/ 0 w 10507"/>
              <a:gd name="connsiteY0" fmla="*/ 1851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1851 h 10000"/>
              <a:gd name="connsiteX0" fmla="*/ 0 w 10507"/>
              <a:gd name="connsiteY0" fmla="*/ 2870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 name="connsiteX0" fmla="*/ 0 w 10507"/>
              <a:gd name="connsiteY0" fmla="*/ 2870 h 10000"/>
              <a:gd name="connsiteX1" fmla="*/ 102 w 10507"/>
              <a:gd name="connsiteY1" fmla="*/ 2870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0507" h="10000">
                <a:moveTo>
                  <a:pt x="0" y="2870"/>
                </a:moveTo>
                <a:lnTo>
                  <a:pt x="102" y="2870"/>
                </a:lnTo>
                <a:lnTo>
                  <a:pt x="1318" y="2156"/>
                </a:lnTo>
                <a:cubicBezTo>
                  <a:pt x="1356" y="2106"/>
                  <a:pt x="1395" y="2056"/>
                  <a:pt x="1433" y="2006"/>
                </a:cubicBezTo>
                <a:lnTo>
                  <a:pt x="1558" y="1916"/>
                </a:lnTo>
                <a:lnTo>
                  <a:pt x="1693" y="1916"/>
                </a:lnTo>
                <a:lnTo>
                  <a:pt x="1842" y="1976"/>
                </a:lnTo>
                <a:lnTo>
                  <a:pt x="2006" y="2156"/>
                </a:lnTo>
                <a:lnTo>
                  <a:pt x="2185" y="2455"/>
                </a:lnTo>
                <a:cubicBezTo>
                  <a:pt x="2249" y="2605"/>
                  <a:pt x="2314" y="2754"/>
                  <a:pt x="2378" y="2904"/>
                </a:cubicBezTo>
                <a:lnTo>
                  <a:pt x="2582" y="3443"/>
                </a:lnTo>
                <a:lnTo>
                  <a:pt x="2801" y="4072"/>
                </a:lnTo>
                <a:lnTo>
                  <a:pt x="3025" y="4731"/>
                </a:lnTo>
                <a:lnTo>
                  <a:pt x="3257" y="5449"/>
                </a:lnTo>
                <a:lnTo>
                  <a:pt x="3497" y="6198"/>
                </a:lnTo>
                <a:cubicBezTo>
                  <a:pt x="3579" y="6437"/>
                  <a:pt x="3660" y="6677"/>
                  <a:pt x="3743" y="6916"/>
                </a:cubicBezTo>
                <a:cubicBezTo>
                  <a:pt x="3825" y="7146"/>
                  <a:pt x="3908" y="7375"/>
                  <a:pt x="3990" y="7605"/>
                </a:cubicBezTo>
                <a:cubicBezTo>
                  <a:pt x="4072" y="7815"/>
                  <a:pt x="4155" y="8024"/>
                  <a:pt x="4237" y="8234"/>
                </a:cubicBezTo>
                <a:lnTo>
                  <a:pt x="4487" y="8802"/>
                </a:lnTo>
                <a:cubicBezTo>
                  <a:pt x="4569" y="8962"/>
                  <a:pt x="4653" y="9121"/>
                  <a:pt x="4735" y="9281"/>
                </a:cubicBezTo>
                <a:lnTo>
                  <a:pt x="4977" y="9611"/>
                </a:lnTo>
                <a:lnTo>
                  <a:pt x="5216" y="9820"/>
                </a:lnTo>
                <a:lnTo>
                  <a:pt x="5451" y="9880"/>
                </a:lnTo>
                <a:lnTo>
                  <a:pt x="5684" y="9760"/>
                </a:lnTo>
                <a:lnTo>
                  <a:pt x="5929" y="9521"/>
                </a:lnTo>
                <a:lnTo>
                  <a:pt x="6178" y="9102"/>
                </a:lnTo>
                <a:cubicBezTo>
                  <a:pt x="6263" y="8942"/>
                  <a:pt x="6349" y="8783"/>
                  <a:pt x="6434" y="8623"/>
                </a:cubicBezTo>
                <a:lnTo>
                  <a:pt x="6691" y="8024"/>
                </a:lnTo>
                <a:lnTo>
                  <a:pt x="6951" y="7365"/>
                </a:lnTo>
                <a:cubicBezTo>
                  <a:pt x="7037" y="7126"/>
                  <a:pt x="7122" y="6886"/>
                  <a:pt x="7208" y="6647"/>
                </a:cubicBezTo>
                <a:lnTo>
                  <a:pt x="7466" y="5898"/>
                </a:lnTo>
                <a:lnTo>
                  <a:pt x="7718" y="5120"/>
                </a:lnTo>
                <a:lnTo>
                  <a:pt x="7963" y="4341"/>
                </a:lnTo>
                <a:lnTo>
                  <a:pt x="8200" y="3593"/>
                </a:lnTo>
                <a:lnTo>
                  <a:pt x="8428" y="2874"/>
                </a:lnTo>
                <a:cubicBezTo>
                  <a:pt x="8500" y="2655"/>
                  <a:pt x="8571" y="2435"/>
                  <a:pt x="8643" y="2216"/>
                </a:cubicBezTo>
                <a:cubicBezTo>
                  <a:pt x="8710" y="2026"/>
                  <a:pt x="8778" y="1837"/>
                  <a:pt x="8845" y="1647"/>
                </a:cubicBezTo>
                <a:lnTo>
                  <a:pt x="9030" y="1168"/>
                </a:lnTo>
                <a:cubicBezTo>
                  <a:pt x="9086" y="1048"/>
                  <a:pt x="9141" y="928"/>
                  <a:pt x="9198" y="808"/>
                </a:cubicBezTo>
                <a:lnTo>
                  <a:pt x="9300" y="599"/>
                </a:lnTo>
                <a:cubicBezTo>
                  <a:pt x="9334" y="539"/>
                  <a:pt x="9369" y="479"/>
                  <a:pt x="9403" y="419"/>
                </a:cubicBezTo>
                <a:cubicBezTo>
                  <a:pt x="9439" y="369"/>
                  <a:pt x="9474" y="319"/>
                  <a:pt x="9510" y="269"/>
                </a:cubicBezTo>
                <a:cubicBezTo>
                  <a:pt x="9530" y="249"/>
                  <a:pt x="9550" y="230"/>
                  <a:pt x="9570" y="210"/>
                </a:cubicBezTo>
                <a:cubicBezTo>
                  <a:pt x="9592" y="190"/>
                  <a:pt x="9613" y="170"/>
                  <a:pt x="9635" y="150"/>
                </a:cubicBezTo>
                <a:lnTo>
                  <a:pt x="9707" y="120"/>
                </a:lnTo>
                <a:lnTo>
                  <a:pt x="9787" y="90"/>
                </a:lnTo>
                <a:lnTo>
                  <a:pt x="9877" y="60"/>
                </a:lnTo>
                <a:lnTo>
                  <a:pt x="9977" y="30"/>
                </a:lnTo>
                <a:lnTo>
                  <a:pt x="10088" y="30"/>
                </a:lnTo>
                <a:lnTo>
                  <a:pt x="10212" y="0"/>
                </a:lnTo>
                <a:lnTo>
                  <a:pt x="10352" y="0"/>
                </a:lnTo>
                <a:lnTo>
                  <a:pt x="10507" y="30"/>
                </a:lnTo>
                <a:lnTo>
                  <a:pt x="10507" y="150"/>
                </a:lnTo>
                <a:lnTo>
                  <a:pt x="10352" y="150"/>
                </a:lnTo>
                <a:lnTo>
                  <a:pt x="10215" y="150"/>
                </a:lnTo>
                <a:lnTo>
                  <a:pt x="10090" y="150"/>
                </a:lnTo>
                <a:lnTo>
                  <a:pt x="9977" y="150"/>
                </a:lnTo>
                <a:lnTo>
                  <a:pt x="9877" y="180"/>
                </a:lnTo>
                <a:lnTo>
                  <a:pt x="9787" y="210"/>
                </a:lnTo>
                <a:lnTo>
                  <a:pt x="9707" y="240"/>
                </a:lnTo>
                <a:cubicBezTo>
                  <a:pt x="9684" y="250"/>
                  <a:pt x="9660" y="259"/>
                  <a:pt x="9637" y="269"/>
                </a:cubicBezTo>
                <a:cubicBezTo>
                  <a:pt x="9615" y="289"/>
                  <a:pt x="9594" y="309"/>
                  <a:pt x="9572" y="329"/>
                </a:cubicBezTo>
                <a:lnTo>
                  <a:pt x="9512" y="389"/>
                </a:lnTo>
                <a:cubicBezTo>
                  <a:pt x="9476" y="439"/>
                  <a:pt x="9441" y="489"/>
                  <a:pt x="9405" y="539"/>
                </a:cubicBezTo>
                <a:lnTo>
                  <a:pt x="9303" y="719"/>
                </a:lnTo>
                <a:cubicBezTo>
                  <a:pt x="9270" y="789"/>
                  <a:pt x="9236" y="858"/>
                  <a:pt x="9203" y="928"/>
                </a:cubicBezTo>
                <a:lnTo>
                  <a:pt x="9035" y="1287"/>
                </a:lnTo>
                <a:lnTo>
                  <a:pt x="8847" y="1766"/>
                </a:lnTo>
                <a:cubicBezTo>
                  <a:pt x="8781" y="1956"/>
                  <a:pt x="8714" y="2145"/>
                  <a:pt x="8648" y="2335"/>
                </a:cubicBezTo>
                <a:lnTo>
                  <a:pt x="8433" y="2994"/>
                </a:lnTo>
                <a:lnTo>
                  <a:pt x="8205" y="3713"/>
                </a:lnTo>
                <a:lnTo>
                  <a:pt x="7968" y="4461"/>
                </a:lnTo>
                <a:lnTo>
                  <a:pt x="7723" y="5240"/>
                </a:lnTo>
                <a:lnTo>
                  <a:pt x="7471" y="6018"/>
                </a:lnTo>
                <a:lnTo>
                  <a:pt x="7213" y="6766"/>
                </a:lnTo>
                <a:lnTo>
                  <a:pt x="6956" y="7485"/>
                </a:lnTo>
                <a:lnTo>
                  <a:pt x="6696" y="8144"/>
                </a:lnTo>
                <a:cubicBezTo>
                  <a:pt x="6610" y="8344"/>
                  <a:pt x="6523" y="8543"/>
                  <a:pt x="6437" y="8743"/>
                </a:cubicBezTo>
                <a:cubicBezTo>
                  <a:pt x="6352" y="8903"/>
                  <a:pt x="6266" y="9062"/>
                  <a:pt x="6181" y="9222"/>
                </a:cubicBezTo>
                <a:lnTo>
                  <a:pt x="5929" y="9641"/>
                </a:lnTo>
                <a:lnTo>
                  <a:pt x="5687" y="9880"/>
                </a:lnTo>
                <a:lnTo>
                  <a:pt x="5449" y="10000"/>
                </a:lnTo>
                <a:lnTo>
                  <a:pt x="5216" y="9940"/>
                </a:lnTo>
                <a:lnTo>
                  <a:pt x="4974" y="9731"/>
                </a:lnTo>
                <a:lnTo>
                  <a:pt x="4732" y="9401"/>
                </a:lnTo>
                <a:cubicBezTo>
                  <a:pt x="4649" y="9241"/>
                  <a:pt x="4565" y="9082"/>
                  <a:pt x="4482" y="8922"/>
                </a:cubicBezTo>
                <a:lnTo>
                  <a:pt x="4234" y="8353"/>
                </a:lnTo>
                <a:lnTo>
                  <a:pt x="3985" y="7725"/>
                </a:lnTo>
                <a:cubicBezTo>
                  <a:pt x="3903" y="7495"/>
                  <a:pt x="3820" y="7266"/>
                  <a:pt x="3738" y="7036"/>
                </a:cubicBezTo>
                <a:lnTo>
                  <a:pt x="3492" y="6317"/>
                </a:lnTo>
                <a:lnTo>
                  <a:pt x="3252" y="5569"/>
                </a:lnTo>
                <a:cubicBezTo>
                  <a:pt x="3175" y="5329"/>
                  <a:pt x="3097" y="5090"/>
                  <a:pt x="3020" y="4850"/>
                </a:cubicBezTo>
                <a:cubicBezTo>
                  <a:pt x="2945" y="4631"/>
                  <a:pt x="2871" y="4411"/>
                  <a:pt x="2796" y="4192"/>
                </a:cubicBezTo>
                <a:lnTo>
                  <a:pt x="2580" y="3563"/>
                </a:lnTo>
                <a:lnTo>
                  <a:pt x="2373" y="3024"/>
                </a:lnTo>
                <a:cubicBezTo>
                  <a:pt x="2310" y="2874"/>
                  <a:pt x="2246" y="2725"/>
                  <a:pt x="2183" y="2575"/>
                </a:cubicBezTo>
                <a:lnTo>
                  <a:pt x="2003" y="2275"/>
                </a:lnTo>
                <a:cubicBezTo>
                  <a:pt x="1949" y="2215"/>
                  <a:pt x="1894" y="2156"/>
                  <a:pt x="1840" y="2096"/>
                </a:cubicBezTo>
                <a:lnTo>
                  <a:pt x="1693" y="2036"/>
                </a:lnTo>
                <a:lnTo>
                  <a:pt x="1558" y="2066"/>
                </a:lnTo>
                <a:lnTo>
                  <a:pt x="1436" y="2126"/>
                </a:lnTo>
                <a:cubicBezTo>
                  <a:pt x="1398" y="2176"/>
                  <a:pt x="1359" y="2225"/>
                  <a:pt x="1321" y="2275"/>
                </a:cubicBezTo>
                <a:lnTo>
                  <a:pt x="0" y="2870"/>
                </a:lnTo>
                <a:close/>
              </a:path>
            </a:pathLst>
          </a:custGeom>
          <a:solidFill>
            <a:srgbClr val="000000"/>
          </a:solidFill>
          <a:ln w="0" cap="flat">
            <a:solidFill>
              <a:srgbClr val="00B050"/>
            </a:solidFill>
            <a:prstDash val="solid"/>
            <a:round/>
            <a:headEnd/>
            <a:tailEnd/>
          </a:ln>
        </p:spPr>
        <p:txBody>
          <a:bodyPr vert="horz" wrap="square" lIns="68580" tIns="34290" rIns="68580" bIns="34290" numCol="1" anchor="t" anchorCtr="0" compatLnSpc="1">
            <a:prstTxWarp prst="textNoShape">
              <a:avLst/>
            </a:prstTxWarp>
          </a:bodyPr>
          <a:lstStyle/>
          <a:p>
            <a:endParaRPr lang="en-CA" sz="1350" dirty="0">
              <a:solidFill>
                <a:prstClr val="black"/>
              </a:solidFill>
            </a:endParaRPr>
          </a:p>
        </p:txBody>
      </p:sp>
    </p:spTree>
    <p:extLst>
      <p:ext uri="{BB962C8B-B14F-4D97-AF65-F5344CB8AC3E}">
        <p14:creationId xmlns:p14="http://schemas.microsoft.com/office/powerpoint/2010/main" val="400512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1000"/>
                                        <p:tgtEl>
                                          <p:spTgt spid="25"/>
                                        </p:tgtEl>
                                      </p:cBhvr>
                                    </p:animEffect>
                                  </p:childTnLst>
                                </p:cTn>
                              </p:par>
                            </p:childTnLst>
                          </p:cTn>
                        </p:par>
                        <p:par>
                          <p:cTn id="17" fill="hold">
                            <p:stCondLst>
                              <p:cond delay="2000"/>
                            </p:stCondLst>
                            <p:childTnLst>
                              <p:par>
                                <p:cTn id="18" presetID="10" presetClass="entr" presetSubtype="0" fill="hold" grpId="0" nodeType="after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1000"/>
                                        <p:tgtEl>
                                          <p:spTgt spid="27"/>
                                        </p:tgtEl>
                                      </p:cBhvr>
                                    </p:animEffect>
                                  </p:childTnLst>
                                </p:cTn>
                              </p:par>
                            </p:childTnLst>
                          </p:cTn>
                        </p:par>
                        <p:par>
                          <p:cTn id="21" fill="hold">
                            <p:stCondLst>
                              <p:cond delay="3000"/>
                            </p:stCondLst>
                            <p:childTnLst>
                              <p:par>
                                <p:cTn id="22" presetID="10" presetClass="entr" presetSubtype="0" fill="hold" grpId="0" nodeType="after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10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animBg="1"/>
      <p:bldP spid="15" grpId="0"/>
      <p:bldP spid="17" grpId="0" animBg="1"/>
      <p:bldP spid="20" grpId="0"/>
      <p:bldP spid="24" grpId="0" animBg="1"/>
      <p:bldP spid="25" grpId="0" animBg="1"/>
      <p:bldP spid="26" grpId="0" animBg="1"/>
      <p:bldP spid="2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a:spLocks noGrp="1"/>
          </p:cNvSpPr>
          <p:nvPr>
            <p:ph type="title"/>
            <p:custDataLst>
              <p:tags r:id="rId1"/>
            </p:custDataLst>
          </p:nvPr>
        </p:nvSpPr>
        <p:spPr/>
        <p:txBody>
          <a:bodyPr>
            <a:normAutofit/>
          </a:bodyPr>
          <a:lstStyle/>
          <a:p>
            <a:r>
              <a:rPr lang="en-US" dirty="0"/>
              <a:t>All Transitions Have Three Phases</a:t>
            </a:r>
            <a:endParaRPr lang="en-CA" dirty="0"/>
          </a:p>
        </p:txBody>
      </p:sp>
      <p:cxnSp>
        <p:nvCxnSpPr>
          <p:cNvPr id="4" name="Straight Arrow Connector 3" descr="line indicating time"/>
          <p:cNvCxnSpPr/>
          <p:nvPr>
            <p:custDataLst>
              <p:tags r:id="rId2"/>
            </p:custDataLst>
          </p:nvPr>
        </p:nvCxnSpPr>
        <p:spPr>
          <a:xfrm>
            <a:off x="3382036" y="4609542"/>
            <a:ext cx="513057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custDataLst>
              <p:tags r:id="rId3"/>
            </p:custDataLst>
          </p:nvPr>
        </p:nvSpPr>
        <p:spPr>
          <a:xfrm>
            <a:off x="8480600" y="4582339"/>
            <a:ext cx="601379" cy="300082"/>
          </a:xfrm>
          <a:prstGeom prst="rect">
            <a:avLst/>
          </a:prstGeom>
          <a:noFill/>
        </p:spPr>
        <p:txBody>
          <a:bodyPr wrap="square" rtlCol="0">
            <a:spAutoFit/>
          </a:bodyPr>
          <a:lstStyle/>
          <a:p>
            <a:r>
              <a:rPr lang="en-CA" sz="1350" dirty="0"/>
              <a:t>time</a:t>
            </a:r>
          </a:p>
        </p:txBody>
      </p:sp>
      <p:sp>
        <p:nvSpPr>
          <p:cNvPr id="7" name="Freeform 52" descr="a curve indicating a personal transition"/>
          <p:cNvSpPr>
            <a:spLocks/>
          </p:cNvSpPr>
          <p:nvPr>
            <p:custDataLst>
              <p:tags r:id="rId4"/>
            </p:custDataLst>
          </p:nvPr>
        </p:nvSpPr>
        <p:spPr bwMode="auto">
          <a:xfrm>
            <a:off x="3652066" y="2430110"/>
            <a:ext cx="4698522" cy="751367"/>
          </a:xfrm>
          <a:custGeom>
            <a:avLst/>
            <a:gdLst>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394 w 10000"/>
              <a:gd name="connsiteY113" fmla="*/ 3743 h 10000"/>
              <a:gd name="connsiteX114" fmla="*/ 212 w 10000"/>
              <a:gd name="connsiteY114" fmla="*/ 5030 h 10000"/>
              <a:gd name="connsiteX115" fmla="*/ 110 w 10000"/>
              <a:gd name="connsiteY115" fmla="*/ 6018 h 10000"/>
              <a:gd name="connsiteX116" fmla="*/ 12 w 10000"/>
              <a:gd name="connsiteY116" fmla="*/ 7036 h 10000"/>
              <a:gd name="connsiteX117" fmla="*/ 0 w 10000"/>
              <a:gd name="connsiteY117"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212 w 10000"/>
              <a:gd name="connsiteY113" fmla="*/ 5030 h 10000"/>
              <a:gd name="connsiteX114" fmla="*/ 110 w 10000"/>
              <a:gd name="connsiteY114" fmla="*/ 6018 h 10000"/>
              <a:gd name="connsiteX115" fmla="*/ 12 w 10000"/>
              <a:gd name="connsiteY115" fmla="*/ 7036 h 10000"/>
              <a:gd name="connsiteX116" fmla="*/ 0 w 10000"/>
              <a:gd name="connsiteY116"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459 w 10000"/>
              <a:gd name="connsiteY4" fmla="*/ 3263 h 10000"/>
              <a:gd name="connsiteX5" fmla="*/ 537 w 10000"/>
              <a:gd name="connsiteY5" fmla="*/ 2904 h 10000"/>
              <a:gd name="connsiteX6" fmla="*/ 622 w 10000"/>
              <a:gd name="connsiteY6" fmla="*/ 2605 h 10000"/>
              <a:gd name="connsiteX7" fmla="*/ 719 w 10000"/>
              <a:gd name="connsiteY7" fmla="*/ 2365 h 10000"/>
              <a:gd name="connsiteX8" fmla="*/ 821 w 10000"/>
              <a:gd name="connsiteY8" fmla="*/ 2156 h 10000"/>
              <a:gd name="connsiteX9" fmla="*/ 936 w 10000"/>
              <a:gd name="connsiteY9" fmla="*/ 2006 h 10000"/>
              <a:gd name="connsiteX10" fmla="*/ 1061 w 10000"/>
              <a:gd name="connsiteY10" fmla="*/ 1916 h 10000"/>
              <a:gd name="connsiteX11" fmla="*/ 1196 w 10000"/>
              <a:gd name="connsiteY11" fmla="*/ 1916 h 10000"/>
              <a:gd name="connsiteX12" fmla="*/ 1345 w 10000"/>
              <a:gd name="connsiteY12" fmla="*/ 1976 h 10000"/>
              <a:gd name="connsiteX13" fmla="*/ 1508 w 10000"/>
              <a:gd name="connsiteY13" fmla="*/ 2156 h 10000"/>
              <a:gd name="connsiteX14" fmla="*/ 1687 w 10000"/>
              <a:gd name="connsiteY14" fmla="*/ 2455 h 10000"/>
              <a:gd name="connsiteX15" fmla="*/ 1880 w 10000"/>
              <a:gd name="connsiteY15" fmla="*/ 2904 h 10000"/>
              <a:gd name="connsiteX16" fmla="*/ 2084 w 10000"/>
              <a:gd name="connsiteY16" fmla="*/ 3443 h 10000"/>
              <a:gd name="connsiteX17" fmla="*/ 2302 w 10000"/>
              <a:gd name="connsiteY17" fmla="*/ 4072 h 10000"/>
              <a:gd name="connsiteX18" fmla="*/ 2526 w 10000"/>
              <a:gd name="connsiteY18" fmla="*/ 4731 h 10000"/>
              <a:gd name="connsiteX19" fmla="*/ 2758 w 10000"/>
              <a:gd name="connsiteY19" fmla="*/ 5449 h 10000"/>
              <a:gd name="connsiteX20" fmla="*/ 2998 w 10000"/>
              <a:gd name="connsiteY20" fmla="*/ 6198 h 10000"/>
              <a:gd name="connsiteX21" fmla="*/ 3243 w 10000"/>
              <a:gd name="connsiteY21" fmla="*/ 6916 h 10000"/>
              <a:gd name="connsiteX22" fmla="*/ 3490 w 10000"/>
              <a:gd name="connsiteY22" fmla="*/ 7605 h 10000"/>
              <a:gd name="connsiteX23" fmla="*/ 3737 w 10000"/>
              <a:gd name="connsiteY23" fmla="*/ 8234 h 10000"/>
              <a:gd name="connsiteX24" fmla="*/ 3987 w 10000"/>
              <a:gd name="connsiteY24" fmla="*/ 8802 h 10000"/>
              <a:gd name="connsiteX25" fmla="*/ 4234 w 10000"/>
              <a:gd name="connsiteY25" fmla="*/ 9281 h 10000"/>
              <a:gd name="connsiteX26" fmla="*/ 4476 w 10000"/>
              <a:gd name="connsiteY26" fmla="*/ 9611 h 10000"/>
              <a:gd name="connsiteX27" fmla="*/ 4715 w 10000"/>
              <a:gd name="connsiteY27" fmla="*/ 9820 h 10000"/>
              <a:gd name="connsiteX28" fmla="*/ 4950 w 10000"/>
              <a:gd name="connsiteY28" fmla="*/ 9880 h 10000"/>
              <a:gd name="connsiteX29" fmla="*/ 5182 w 10000"/>
              <a:gd name="connsiteY29" fmla="*/ 9760 h 10000"/>
              <a:gd name="connsiteX30" fmla="*/ 5427 w 10000"/>
              <a:gd name="connsiteY30" fmla="*/ 9521 h 10000"/>
              <a:gd name="connsiteX31" fmla="*/ 5676 w 10000"/>
              <a:gd name="connsiteY31" fmla="*/ 9102 h 10000"/>
              <a:gd name="connsiteX32" fmla="*/ 5931 w 10000"/>
              <a:gd name="connsiteY32" fmla="*/ 8623 h 10000"/>
              <a:gd name="connsiteX33" fmla="*/ 6188 w 10000"/>
              <a:gd name="connsiteY33" fmla="*/ 8024 h 10000"/>
              <a:gd name="connsiteX34" fmla="*/ 6448 w 10000"/>
              <a:gd name="connsiteY34" fmla="*/ 7365 h 10000"/>
              <a:gd name="connsiteX35" fmla="*/ 6705 w 10000"/>
              <a:gd name="connsiteY35" fmla="*/ 6647 h 10000"/>
              <a:gd name="connsiteX36" fmla="*/ 6962 w 10000"/>
              <a:gd name="connsiteY36" fmla="*/ 5898 h 10000"/>
              <a:gd name="connsiteX37" fmla="*/ 7214 w 10000"/>
              <a:gd name="connsiteY37" fmla="*/ 5120 h 10000"/>
              <a:gd name="connsiteX38" fmla="*/ 7459 w 10000"/>
              <a:gd name="connsiteY38" fmla="*/ 4341 h 10000"/>
              <a:gd name="connsiteX39" fmla="*/ 7696 w 10000"/>
              <a:gd name="connsiteY39" fmla="*/ 3593 h 10000"/>
              <a:gd name="connsiteX40" fmla="*/ 7923 w 10000"/>
              <a:gd name="connsiteY40" fmla="*/ 2874 h 10000"/>
              <a:gd name="connsiteX41" fmla="*/ 8138 w 10000"/>
              <a:gd name="connsiteY41" fmla="*/ 2216 h 10000"/>
              <a:gd name="connsiteX42" fmla="*/ 8340 w 10000"/>
              <a:gd name="connsiteY42" fmla="*/ 1647 h 10000"/>
              <a:gd name="connsiteX43" fmla="*/ 8525 w 10000"/>
              <a:gd name="connsiteY43" fmla="*/ 1168 h 10000"/>
              <a:gd name="connsiteX44" fmla="*/ 8692 w 10000"/>
              <a:gd name="connsiteY44" fmla="*/ 808 h 10000"/>
              <a:gd name="connsiteX45" fmla="*/ 8794 w 10000"/>
              <a:gd name="connsiteY45" fmla="*/ 599 h 10000"/>
              <a:gd name="connsiteX46" fmla="*/ 8897 w 10000"/>
              <a:gd name="connsiteY46" fmla="*/ 419 h 10000"/>
              <a:gd name="connsiteX47" fmla="*/ 9004 w 10000"/>
              <a:gd name="connsiteY47" fmla="*/ 269 h 10000"/>
              <a:gd name="connsiteX48" fmla="*/ 9064 w 10000"/>
              <a:gd name="connsiteY48" fmla="*/ 210 h 10000"/>
              <a:gd name="connsiteX49" fmla="*/ 9129 w 10000"/>
              <a:gd name="connsiteY49" fmla="*/ 150 h 10000"/>
              <a:gd name="connsiteX50" fmla="*/ 9201 w 10000"/>
              <a:gd name="connsiteY50" fmla="*/ 120 h 10000"/>
              <a:gd name="connsiteX51" fmla="*/ 9281 w 10000"/>
              <a:gd name="connsiteY51" fmla="*/ 90 h 10000"/>
              <a:gd name="connsiteX52" fmla="*/ 9371 w 10000"/>
              <a:gd name="connsiteY52" fmla="*/ 60 h 10000"/>
              <a:gd name="connsiteX53" fmla="*/ 9471 w 10000"/>
              <a:gd name="connsiteY53" fmla="*/ 30 h 10000"/>
              <a:gd name="connsiteX54" fmla="*/ 9581 w 10000"/>
              <a:gd name="connsiteY54" fmla="*/ 30 h 10000"/>
              <a:gd name="connsiteX55" fmla="*/ 9705 w 10000"/>
              <a:gd name="connsiteY55" fmla="*/ 0 h 10000"/>
              <a:gd name="connsiteX56" fmla="*/ 9845 w 10000"/>
              <a:gd name="connsiteY56" fmla="*/ 0 h 10000"/>
              <a:gd name="connsiteX57" fmla="*/ 10000 w 10000"/>
              <a:gd name="connsiteY57" fmla="*/ 30 h 10000"/>
              <a:gd name="connsiteX58" fmla="*/ 10000 w 10000"/>
              <a:gd name="connsiteY58" fmla="*/ 150 h 10000"/>
              <a:gd name="connsiteX59" fmla="*/ 9845 w 10000"/>
              <a:gd name="connsiteY59" fmla="*/ 150 h 10000"/>
              <a:gd name="connsiteX60" fmla="*/ 9708 w 10000"/>
              <a:gd name="connsiteY60" fmla="*/ 150 h 10000"/>
              <a:gd name="connsiteX61" fmla="*/ 9583 w 10000"/>
              <a:gd name="connsiteY61" fmla="*/ 150 h 10000"/>
              <a:gd name="connsiteX62" fmla="*/ 9471 w 10000"/>
              <a:gd name="connsiteY62" fmla="*/ 150 h 10000"/>
              <a:gd name="connsiteX63" fmla="*/ 9371 w 10000"/>
              <a:gd name="connsiteY63" fmla="*/ 180 h 10000"/>
              <a:gd name="connsiteX64" fmla="*/ 9281 w 10000"/>
              <a:gd name="connsiteY64" fmla="*/ 210 h 10000"/>
              <a:gd name="connsiteX65" fmla="*/ 9201 w 10000"/>
              <a:gd name="connsiteY65" fmla="*/ 240 h 10000"/>
              <a:gd name="connsiteX66" fmla="*/ 9131 w 10000"/>
              <a:gd name="connsiteY66" fmla="*/ 269 h 10000"/>
              <a:gd name="connsiteX67" fmla="*/ 9066 w 10000"/>
              <a:gd name="connsiteY67" fmla="*/ 329 h 10000"/>
              <a:gd name="connsiteX68" fmla="*/ 9006 w 10000"/>
              <a:gd name="connsiteY68" fmla="*/ 389 h 10000"/>
              <a:gd name="connsiteX69" fmla="*/ 8899 w 10000"/>
              <a:gd name="connsiteY69" fmla="*/ 539 h 10000"/>
              <a:gd name="connsiteX70" fmla="*/ 8797 w 10000"/>
              <a:gd name="connsiteY70" fmla="*/ 719 h 10000"/>
              <a:gd name="connsiteX71" fmla="*/ 8697 w 10000"/>
              <a:gd name="connsiteY71" fmla="*/ 928 h 10000"/>
              <a:gd name="connsiteX72" fmla="*/ 8530 w 10000"/>
              <a:gd name="connsiteY72" fmla="*/ 1287 h 10000"/>
              <a:gd name="connsiteX73" fmla="*/ 8342 w 10000"/>
              <a:gd name="connsiteY73" fmla="*/ 1766 h 10000"/>
              <a:gd name="connsiteX74" fmla="*/ 8143 w 10000"/>
              <a:gd name="connsiteY74" fmla="*/ 2335 h 10000"/>
              <a:gd name="connsiteX75" fmla="*/ 7928 w 10000"/>
              <a:gd name="connsiteY75" fmla="*/ 2994 h 10000"/>
              <a:gd name="connsiteX76" fmla="*/ 7701 w 10000"/>
              <a:gd name="connsiteY76" fmla="*/ 3713 h 10000"/>
              <a:gd name="connsiteX77" fmla="*/ 7464 w 10000"/>
              <a:gd name="connsiteY77" fmla="*/ 4461 h 10000"/>
              <a:gd name="connsiteX78" fmla="*/ 7219 w 10000"/>
              <a:gd name="connsiteY78" fmla="*/ 5240 h 10000"/>
              <a:gd name="connsiteX79" fmla="*/ 6967 w 10000"/>
              <a:gd name="connsiteY79" fmla="*/ 6018 h 10000"/>
              <a:gd name="connsiteX80" fmla="*/ 6710 w 10000"/>
              <a:gd name="connsiteY80" fmla="*/ 6766 h 10000"/>
              <a:gd name="connsiteX81" fmla="*/ 6453 w 10000"/>
              <a:gd name="connsiteY81" fmla="*/ 7485 h 10000"/>
              <a:gd name="connsiteX82" fmla="*/ 6193 w 10000"/>
              <a:gd name="connsiteY82" fmla="*/ 8144 h 10000"/>
              <a:gd name="connsiteX83" fmla="*/ 5934 w 10000"/>
              <a:gd name="connsiteY83" fmla="*/ 8743 h 10000"/>
              <a:gd name="connsiteX84" fmla="*/ 5679 w 10000"/>
              <a:gd name="connsiteY84" fmla="*/ 9222 h 10000"/>
              <a:gd name="connsiteX85" fmla="*/ 5427 w 10000"/>
              <a:gd name="connsiteY85" fmla="*/ 9641 h 10000"/>
              <a:gd name="connsiteX86" fmla="*/ 5185 w 10000"/>
              <a:gd name="connsiteY86" fmla="*/ 9880 h 10000"/>
              <a:gd name="connsiteX87" fmla="*/ 4948 w 10000"/>
              <a:gd name="connsiteY87" fmla="*/ 10000 h 10000"/>
              <a:gd name="connsiteX88" fmla="*/ 4715 w 10000"/>
              <a:gd name="connsiteY88" fmla="*/ 9940 h 10000"/>
              <a:gd name="connsiteX89" fmla="*/ 4473 w 10000"/>
              <a:gd name="connsiteY89" fmla="*/ 9731 h 10000"/>
              <a:gd name="connsiteX90" fmla="*/ 4231 w 10000"/>
              <a:gd name="connsiteY90" fmla="*/ 9401 h 10000"/>
              <a:gd name="connsiteX91" fmla="*/ 3982 w 10000"/>
              <a:gd name="connsiteY91" fmla="*/ 8922 h 10000"/>
              <a:gd name="connsiteX92" fmla="*/ 3734 w 10000"/>
              <a:gd name="connsiteY92" fmla="*/ 8353 h 10000"/>
              <a:gd name="connsiteX93" fmla="*/ 3485 w 10000"/>
              <a:gd name="connsiteY93" fmla="*/ 7725 h 10000"/>
              <a:gd name="connsiteX94" fmla="*/ 3238 w 10000"/>
              <a:gd name="connsiteY94" fmla="*/ 7036 h 10000"/>
              <a:gd name="connsiteX95" fmla="*/ 2993 w 10000"/>
              <a:gd name="connsiteY95" fmla="*/ 6317 h 10000"/>
              <a:gd name="connsiteX96" fmla="*/ 2753 w 10000"/>
              <a:gd name="connsiteY96" fmla="*/ 5569 h 10000"/>
              <a:gd name="connsiteX97" fmla="*/ 2521 w 10000"/>
              <a:gd name="connsiteY97" fmla="*/ 4850 h 10000"/>
              <a:gd name="connsiteX98" fmla="*/ 2297 w 10000"/>
              <a:gd name="connsiteY98" fmla="*/ 4192 h 10000"/>
              <a:gd name="connsiteX99" fmla="*/ 2082 w 10000"/>
              <a:gd name="connsiteY99" fmla="*/ 3563 h 10000"/>
              <a:gd name="connsiteX100" fmla="*/ 1875 w 10000"/>
              <a:gd name="connsiteY100" fmla="*/ 3024 h 10000"/>
              <a:gd name="connsiteX101" fmla="*/ 1685 w 10000"/>
              <a:gd name="connsiteY101" fmla="*/ 2575 h 10000"/>
              <a:gd name="connsiteX102" fmla="*/ 1505 w 10000"/>
              <a:gd name="connsiteY102" fmla="*/ 2275 h 10000"/>
              <a:gd name="connsiteX103" fmla="*/ 1343 w 10000"/>
              <a:gd name="connsiteY103" fmla="*/ 2096 h 10000"/>
              <a:gd name="connsiteX104" fmla="*/ 1196 w 10000"/>
              <a:gd name="connsiteY104" fmla="*/ 2036 h 10000"/>
              <a:gd name="connsiteX105" fmla="*/ 1061 w 10000"/>
              <a:gd name="connsiteY105" fmla="*/ 2066 h 10000"/>
              <a:gd name="connsiteX106" fmla="*/ 939 w 10000"/>
              <a:gd name="connsiteY106" fmla="*/ 2126 h 10000"/>
              <a:gd name="connsiteX107" fmla="*/ 824 w 10000"/>
              <a:gd name="connsiteY107" fmla="*/ 2275 h 10000"/>
              <a:gd name="connsiteX108" fmla="*/ 724 w 10000"/>
              <a:gd name="connsiteY108" fmla="*/ 2485 h 10000"/>
              <a:gd name="connsiteX109" fmla="*/ 629 w 10000"/>
              <a:gd name="connsiteY109" fmla="*/ 2725 h 10000"/>
              <a:gd name="connsiteX110" fmla="*/ 544 w 10000"/>
              <a:gd name="connsiteY110" fmla="*/ 3024 h 10000"/>
              <a:gd name="connsiteX111" fmla="*/ 467 w 10000"/>
              <a:gd name="connsiteY111" fmla="*/ 3353 h 10000"/>
              <a:gd name="connsiteX112" fmla="*/ 212 w 10000"/>
              <a:gd name="connsiteY112" fmla="*/ 5030 h 10000"/>
              <a:gd name="connsiteX113" fmla="*/ 110 w 10000"/>
              <a:gd name="connsiteY113" fmla="*/ 6018 h 10000"/>
              <a:gd name="connsiteX114" fmla="*/ 12 w 10000"/>
              <a:gd name="connsiteY114" fmla="*/ 7036 h 10000"/>
              <a:gd name="connsiteX115" fmla="*/ 0 w 10000"/>
              <a:gd name="connsiteY115"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467 w 10000"/>
              <a:gd name="connsiteY110" fmla="*/ 3353 h 10000"/>
              <a:gd name="connsiteX111" fmla="*/ 212 w 10000"/>
              <a:gd name="connsiteY111" fmla="*/ 5030 h 10000"/>
              <a:gd name="connsiteX112" fmla="*/ 110 w 10000"/>
              <a:gd name="connsiteY112" fmla="*/ 6018 h 10000"/>
              <a:gd name="connsiteX113" fmla="*/ 12 w 10000"/>
              <a:gd name="connsiteY113" fmla="*/ 7036 h 10000"/>
              <a:gd name="connsiteX114" fmla="*/ 0 w 10000"/>
              <a:gd name="connsiteY114"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212 w 10000"/>
              <a:gd name="connsiteY110" fmla="*/ 5030 h 10000"/>
              <a:gd name="connsiteX111" fmla="*/ 110 w 10000"/>
              <a:gd name="connsiteY111" fmla="*/ 6018 h 10000"/>
              <a:gd name="connsiteX112" fmla="*/ 12 w 10000"/>
              <a:gd name="connsiteY112" fmla="*/ 7036 h 10000"/>
              <a:gd name="connsiteX113" fmla="*/ 0 w 10000"/>
              <a:gd name="connsiteY113"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212 w 10000"/>
              <a:gd name="connsiteY109" fmla="*/ 5030 h 10000"/>
              <a:gd name="connsiteX110" fmla="*/ 110 w 10000"/>
              <a:gd name="connsiteY110" fmla="*/ 6018 h 10000"/>
              <a:gd name="connsiteX111" fmla="*/ 12 w 10000"/>
              <a:gd name="connsiteY111" fmla="*/ 7036 h 10000"/>
              <a:gd name="connsiteX112" fmla="*/ 0 w 10000"/>
              <a:gd name="connsiteY112"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212 w 10000"/>
              <a:gd name="connsiteY108" fmla="*/ 5030 h 10000"/>
              <a:gd name="connsiteX109" fmla="*/ 110 w 10000"/>
              <a:gd name="connsiteY109" fmla="*/ 6018 h 10000"/>
              <a:gd name="connsiteX110" fmla="*/ 12 w 10000"/>
              <a:gd name="connsiteY110" fmla="*/ 7036 h 10000"/>
              <a:gd name="connsiteX111" fmla="*/ 0 w 10000"/>
              <a:gd name="connsiteY111"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212 w 10000"/>
              <a:gd name="connsiteY107" fmla="*/ 5030 h 10000"/>
              <a:gd name="connsiteX108" fmla="*/ 110 w 10000"/>
              <a:gd name="connsiteY108" fmla="*/ 6018 h 10000"/>
              <a:gd name="connsiteX109" fmla="*/ 12 w 10000"/>
              <a:gd name="connsiteY109" fmla="*/ 7036 h 10000"/>
              <a:gd name="connsiteX110" fmla="*/ 0 w 10000"/>
              <a:gd name="connsiteY110"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110 w 10000"/>
              <a:gd name="connsiteY107" fmla="*/ 6018 h 10000"/>
              <a:gd name="connsiteX108" fmla="*/ 12 w 10000"/>
              <a:gd name="connsiteY108" fmla="*/ 7036 h 10000"/>
              <a:gd name="connsiteX109" fmla="*/ 0 w 10000"/>
              <a:gd name="connsiteY109"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10 w 10000"/>
              <a:gd name="connsiteY106" fmla="*/ 6018 h 10000"/>
              <a:gd name="connsiteX107" fmla="*/ 12 w 10000"/>
              <a:gd name="connsiteY107" fmla="*/ 7036 h 10000"/>
              <a:gd name="connsiteX108" fmla="*/ 0 w 10000"/>
              <a:gd name="connsiteY108"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2 w 10000"/>
              <a:gd name="connsiteY106" fmla="*/ 7036 h 10000"/>
              <a:gd name="connsiteX107" fmla="*/ 0 w 10000"/>
              <a:gd name="connsiteY107" fmla="*/ 6946 h 10000"/>
              <a:gd name="connsiteX0" fmla="*/ 0 w 10000"/>
              <a:gd name="connsiteY0" fmla="*/ 6946 h 10000"/>
              <a:gd name="connsiteX1" fmla="*/ 97 w 10000"/>
              <a:gd name="connsiteY1" fmla="*/ 5928 h 10000"/>
              <a:gd name="connsiteX2" fmla="*/ 622 w 10000"/>
              <a:gd name="connsiteY2" fmla="*/ 2605 h 10000"/>
              <a:gd name="connsiteX3" fmla="*/ 719 w 10000"/>
              <a:gd name="connsiteY3" fmla="*/ 2365 h 10000"/>
              <a:gd name="connsiteX4" fmla="*/ 821 w 10000"/>
              <a:gd name="connsiteY4" fmla="*/ 2156 h 10000"/>
              <a:gd name="connsiteX5" fmla="*/ 936 w 10000"/>
              <a:gd name="connsiteY5" fmla="*/ 2006 h 10000"/>
              <a:gd name="connsiteX6" fmla="*/ 1061 w 10000"/>
              <a:gd name="connsiteY6" fmla="*/ 1916 h 10000"/>
              <a:gd name="connsiteX7" fmla="*/ 1196 w 10000"/>
              <a:gd name="connsiteY7" fmla="*/ 1916 h 10000"/>
              <a:gd name="connsiteX8" fmla="*/ 1345 w 10000"/>
              <a:gd name="connsiteY8" fmla="*/ 1976 h 10000"/>
              <a:gd name="connsiteX9" fmla="*/ 1508 w 10000"/>
              <a:gd name="connsiteY9" fmla="*/ 2156 h 10000"/>
              <a:gd name="connsiteX10" fmla="*/ 1687 w 10000"/>
              <a:gd name="connsiteY10" fmla="*/ 2455 h 10000"/>
              <a:gd name="connsiteX11" fmla="*/ 1880 w 10000"/>
              <a:gd name="connsiteY11" fmla="*/ 2904 h 10000"/>
              <a:gd name="connsiteX12" fmla="*/ 2084 w 10000"/>
              <a:gd name="connsiteY12" fmla="*/ 3443 h 10000"/>
              <a:gd name="connsiteX13" fmla="*/ 2302 w 10000"/>
              <a:gd name="connsiteY13" fmla="*/ 4072 h 10000"/>
              <a:gd name="connsiteX14" fmla="*/ 2526 w 10000"/>
              <a:gd name="connsiteY14" fmla="*/ 4731 h 10000"/>
              <a:gd name="connsiteX15" fmla="*/ 2758 w 10000"/>
              <a:gd name="connsiteY15" fmla="*/ 5449 h 10000"/>
              <a:gd name="connsiteX16" fmla="*/ 2998 w 10000"/>
              <a:gd name="connsiteY16" fmla="*/ 6198 h 10000"/>
              <a:gd name="connsiteX17" fmla="*/ 3243 w 10000"/>
              <a:gd name="connsiteY17" fmla="*/ 6916 h 10000"/>
              <a:gd name="connsiteX18" fmla="*/ 3490 w 10000"/>
              <a:gd name="connsiteY18" fmla="*/ 7605 h 10000"/>
              <a:gd name="connsiteX19" fmla="*/ 3737 w 10000"/>
              <a:gd name="connsiteY19" fmla="*/ 8234 h 10000"/>
              <a:gd name="connsiteX20" fmla="*/ 3987 w 10000"/>
              <a:gd name="connsiteY20" fmla="*/ 8802 h 10000"/>
              <a:gd name="connsiteX21" fmla="*/ 4234 w 10000"/>
              <a:gd name="connsiteY21" fmla="*/ 9281 h 10000"/>
              <a:gd name="connsiteX22" fmla="*/ 4476 w 10000"/>
              <a:gd name="connsiteY22" fmla="*/ 9611 h 10000"/>
              <a:gd name="connsiteX23" fmla="*/ 4715 w 10000"/>
              <a:gd name="connsiteY23" fmla="*/ 9820 h 10000"/>
              <a:gd name="connsiteX24" fmla="*/ 4950 w 10000"/>
              <a:gd name="connsiteY24" fmla="*/ 9880 h 10000"/>
              <a:gd name="connsiteX25" fmla="*/ 5182 w 10000"/>
              <a:gd name="connsiteY25" fmla="*/ 9760 h 10000"/>
              <a:gd name="connsiteX26" fmla="*/ 5427 w 10000"/>
              <a:gd name="connsiteY26" fmla="*/ 9521 h 10000"/>
              <a:gd name="connsiteX27" fmla="*/ 5676 w 10000"/>
              <a:gd name="connsiteY27" fmla="*/ 9102 h 10000"/>
              <a:gd name="connsiteX28" fmla="*/ 5931 w 10000"/>
              <a:gd name="connsiteY28" fmla="*/ 8623 h 10000"/>
              <a:gd name="connsiteX29" fmla="*/ 6188 w 10000"/>
              <a:gd name="connsiteY29" fmla="*/ 8024 h 10000"/>
              <a:gd name="connsiteX30" fmla="*/ 6448 w 10000"/>
              <a:gd name="connsiteY30" fmla="*/ 7365 h 10000"/>
              <a:gd name="connsiteX31" fmla="*/ 6705 w 10000"/>
              <a:gd name="connsiteY31" fmla="*/ 6647 h 10000"/>
              <a:gd name="connsiteX32" fmla="*/ 6962 w 10000"/>
              <a:gd name="connsiteY32" fmla="*/ 5898 h 10000"/>
              <a:gd name="connsiteX33" fmla="*/ 7214 w 10000"/>
              <a:gd name="connsiteY33" fmla="*/ 5120 h 10000"/>
              <a:gd name="connsiteX34" fmla="*/ 7459 w 10000"/>
              <a:gd name="connsiteY34" fmla="*/ 4341 h 10000"/>
              <a:gd name="connsiteX35" fmla="*/ 7696 w 10000"/>
              <a:gd name="connsiteY35" fmla="*/ 3593 h 10000"/>
              <a:gd name="connsiteX36" fmla="*/ 7923 w 10000"/>
              <a:gd name="connsiteY36" fmla="*/ 2874 h 10000"/>
              <a:gd name="connsiteX37" fmla="*/ 8138 w 10000"/>
              <a:gd name="connsiteY37" fmla="*/ 2216 h 10000"/>
              <a:gd name="connsiteX38" fmla="*/ 8340 w 10000"/>
              <a:gd name="connsiteY38" fmla="*/ 1647 h 10000"/>
              <a:gd name="connsiteX39" fmla="*/ 8525 w 10000"/>
              <a:gd name="connsiteY39" fmla="*/ 1168 h 10000"/>
              <a:gd name="connsiteX40" fmla="*/ 8692 w 10000"/>
              <a:gd name="connsiteY40" fmla="*/ 808 h 10000"/>
              <a:gd name="connsiteX41" fmla="*/ 8794 w 10000"/>
              <a:gd name="connsiteY41" fmla="*/ 599 h 10000"/>
              <a:gd name="connsiteX42" fmla="*/ 8897 w 10000"/>
              <a:gd name="connsiteY42" fmla="*/ 419 h 10000"/>
              <a:gd name="connsiteX43" fmla="*/ 9004 w 10000"/>
              <a:gd name="connsiteY43" fmla="*/ 269 h 10000"/>
              <a:gd name="connsiteX44" fmla="*/ 9064 w 10000"/>
              <a:gd name="connsiteY44" fmla="*/ 210 h 10000"/>
              <a:gd name="connsiteX45" fmla="*/ 9129 w 10000"/>
              <a:gd name="connsiteY45" fmla="*/ 150 h 10000"/>
              <a:gd name="connsiteX46" fmla="*/ 9201 w 10000"/>
              <a:gd name="connsiteY46" fmla="*/ 120 h 10000"/>
              <a:gd name="connsiteX47" fmla="*/ 9281 w 10000"/>
              <a:gd name="connsiteY47" fmla="*/ 90 h 10000"/>
              <a:gd name="connsiteX48" fmla="*/ 9371 w 10000"/>
              <a:gd name="connsiteY48" fmla="*/ 60 h 10000"/>
              <a:gd name="connsiteX49" fmla="*/ 9471 w 10000"/>
              <a:gd name="connsiteY49" fmla="*/ 30 h 10000"/>
              <a:gd name="connsiteX50" fmla="*/ 9581 w 10000"/>
              <a:gd name="connsiteY50" fmla="*/ 30 h 10000"/>
              <a:gd name="connsiteX51" fmla="*/ 9705 w 10000"/>
              <a:gd name="connsiteY51" fmla="*/ 0 h 10000"/>
              <a:gd name="connsiteX52" fmla="*/ 9845 w 10000"/>
              <a:gd name="connsiteY52" fmla="*/ 0 h 10000"/>
              <a:gd name="connsiteX53" fmla="*/ 10000 w 10000"/>
              <a:gd name="connsiteY53" fmla="*/ 30 h 10000"/>
              <a:gd name="connsiteX54" fmla="*/ 10000 w 10000"/>
              <a:gd name="connsiteY54" fmla="*/ 150 h 10000"/>
              <a:gd name="connsiteX55" fmla="*/ 9845 w 10000"/>
              <a:gd name="connsiteY55" fmla="*/ 150 h 10000"/>
              <a:gd name="connsiteX56" fmla="*/ 9708 w 10000"/>
              <a:gd name="connsiteY56" fmla="*/ 150 h 10000"/>
              <a:gd name="connsiteX57" fmla="*/ 9583 w 10000"/>
              <a:gd name="connsiteY57" fmla="*/ 150 h 10000"/>
              <a:gd name="connsiteX58" fmla="*/ 9471 w 10000"/>
              <a:gd name="connsiteY58" fmla="*/ 150 h 10000"/>
              <a:gd name="connsiteX59" fmla="*/ 9371 w 10000"/>
              <a:gd name="connsiteY59" fmla="*/ 180 h 10000"/>
              <a:gd name="connsiteX60" fmla="*/ 9281 w 10000"/>
              <a:gd name="connsiteY60" fmla="*/ 210 h 10000"/>
              <a:gd name="connsiteX61" fmla="*/ 9201 w 10000"/>
              <a:gd name="connsiteY61" fmla="*/ 240 h 10000"/>
              <a:gd name="connsiteX62" fmla="*/ 9131 w 10000"/>
              <a:gd name="connsiteY62" fmla="*/ 269 h 10000"/>
              <a:gd name="connsiteX63" fmla="*/ 9066 w 10000"/>
              <a:gd name="connsiteY63" fmla="*/ 329 h 10000"/>
              <a:gd name="connsiteX64" fmla="*/ 9006 w 10000"/>
              <a:gd name="connsiteY64" fmla="*/ 389 h 10000"/>
              <a:gd name="connsiteX65" fmla="*/ 8899 w 10000"/>
              <a:gd name="connsiteY65" fmla="*/ 539 h 10000"/>
              <a:gd name="connsiteX66" fmla="*/ 8797 w 10000"/>
              <a:gd name="connsiteY66" fmla="*/ 719 h 10000"/>
              <a:gd name="connsiteX67" fmla="*/ 8697 w 10000"/>
              <a:gd name="connsiteY67" fmla="*/ 928 h 10000"/>
              <a:gd name="connsiteX68" fmla="*/ 8530 w 10000"/>
              <a:gd name="connsiteY68" fmla="*/ 1287 h 10000"/>
              <a:gd name="connsiteX69" fmla="*/ 8342 w 10000"/>
              <a:gd name="connsiteY69" fmla="*/ 1766 h 10000"/>
              <a:gd name="connsiteX70" fmla="*/ 8143 w 10000"/>
              <a:gd name="connsiteY70" fmla="*/ 2335 h 10000"/>
              <a:gd name="connsiteX71" fmla="*/ 7928 w 10000"/>
              <a:gd name="connsiteY71" fmla="*/ 2994 h 10000"/>
              <a:gd name="connsiteX72" fmla="*/ 7701 w 10000"/>
              <a:gd name="connsiteY72" fmla="*/ 3713 h 10000"/>
              <a:gd name="connsiteX73" fmla="*/ 7464 w 10000"/>
              <a:gd name="connsiteY73" fmla="*/ 4461 h 10000"/>
              <a:gd name="connsiteX74" fmla="*/ 7219 w 10000"/>
              <a:gd name="connsiteY74" fmla="*/ 5240 h 10000"/>
              <a:gd name="connsiteX75" fmla="*/ 6967 w 10000"/>
              <a:gd name="connsiteY75" fmla="*/ 6018 h 10000"/>
              <a:gd name="connsiteX76" fmla="*/ 6710 w 10000"/>
              <a:gd name="connsiteY76" fmla="*/ 6766 h 10000"/>
              <a:gd name="connsiteX77" fmla="*/ 6453 w 10000"/>
              <a:gd name="connsiteY77" fmla="*/ 7485 h 10000"/>
              <a:gd name="connsiteX78" fmla="*/ 6193 w 10000"/>
              <a:gd name="connsiteY78" fmla="*/ 8144 h 10000"/>
              <a:gd name="connsiteX79" fmla="*/ 5934 w 10000"/>
              <a:gd name="connsiteY79" fmla="*/ 8743 h 10000"/>
              <a:gd name="connsiteX80" fmla="*/ 5679 w 10000"/>
              <a:gd name="connsiteY80" fmla="*/ 9222 h 10000"/>
              <a:gd name="connsiteX81" fmla="*/ 5427 w 10000"/>
              <a:gd name="connsiteY81" fmla="*/ 9641 h 10000"/>
              <a:gd name="connsiteX82" fmla="*/ 5185 w 10000"/>
              <a:gd name="connsiteY82" fmla="*/ 9880 h 10000"/>
              <a:gd name="connsiteX83" fmla="*/ 4948 w 10000"/>
              <a:gd name="connsiteY83" fmla="*/ 10000 h 10000"/>
              <a:gd name="connsiteX84" fmla="*/ 4715 w 10000"/>
              <a:gd name="connsiteY84" fmla="*/ 9940 h 10000"/>
              <a:gd name="connsiteX85" fmla="*/ 4473 w 10000"/>
              <a:gd name="connsiteY85" fmla="*/ 9731 h 10000"/>
              <a:gd name="connsiteX86" fmla="*/ 4231 w 10000"/>
              <a:gd name="connsiteY86" fmla="*/ 9401 h 10000"/>
              <a:gd name="connsiteX87" fmla="*/ 3982 w 10000"/>
              <a:gd name="connsiteY87" fmla="*/ 8922 h 10000"/>
              <a:gd name="connsiteX88" fmla="*/ 3734 w 10000"/>
              <a:gd name="connsiteY88" fmla="*/ 8353 h 10000"/>
              <a:gd name="connsiteX89" fmla="*/ 3485 w 10000"/>
              <a:gd name="connsiteY89" fmla="*/ 7725 h 10000"/>
              <a:gd name="connsiteX90" fmla="*/ 3238 w 10000"/>
              <a:gd name="connsiteY90" fmla="*/ 7036 h 10000"/>
              <a:gd name="connsiteX91" fmla="*/ 2993 w 10000"/>
              <a:gd name="connsiteY91" fmla="*/ 6317 h 10000"/>
              <a:gd name="connsiteX92" fmla="*/ 2753 w 10000"/>
              <a:gd name="connsiteY92" fmla="*/ 5569 h 10000"/>
              <a:gd name="connsiteX93" fmla="*/ 2521 w 10000"/>
              <a:gd name="connsiteY93" fmla="*/ 4850 h 10000"/>
              <a:gd name="connsiteX94" fmla="*/ 2297 w 10000"/>
              <a:gd name="connsiteY94" fmla="*/ 4192 h 10000"/>
              <a:gd name="connsiteX95" fmla="*/ 2082 w 10000"/>
              <a:gd name="connsiteY95" fmla="*/ 3563 h 10000"/>
              <a:gd name="connsiteX96" fmla="*/ 1875 w 10000"/>
              <a:gd name="connsiteY96" fmla="*/ 3024 h 10000"/>
              <a:gd name="connsiteX97" fmla="*/ 1685 w 10000"/>
              <a:gd name="connsiteY97" fmla="*/ 2575 h 10000"/>
              <a:gd name="connsiteX98" fmla="*/ 1505 w 10000"/>
              <a:gd name="connsiteY98" fmla="*/ 2275 h 10000"/>
              <a:gd name="connsiteX99" fmla="*/ 1343 w 10000"/>
              <a:gd name="connsiteY99" fmla="*/ 2096 h 10000"/>
              <a:gd name="connsiteX100" fmla="*/ 1196 w 10000"/>
              <a:gd name="connsiteY100" fmla="*/ 2036 h 10000"/>
              <a:gd name="connsiteX101" fmla="*/ 1061 w 10000"/>
              <a:gd name="connsiteY101" fmla="*/ 2066 h 10000"/>
              <a:gd name="connsiteX102" fmla="*/ 939 w 10000"/>
              <a:gd name="connsiteY102" fmla="*/ 2126 h 10000"/>
              <a:gd name="connsiteX103" fmla="*/ 824 w 10000"/>
              <a:gd name="connsiteY103" fmla="*/ 2275 h 10000"/>
              <a:gd name="connsiteX104" fmla="*/ 724 w 10000"/>
              <a:gd name="connsiteY104" fmla="*/ 2485 h 10000"/>
              <a:gd name="connsiteX105" fmla="*/ 12 w 10000"/>
              <a:gd name="connsiteY105" fmla="*/ 7036 h 10000"/>
              <a:gd name="connsiteX106" fmla="*/ 0 w 10000"/>
              <a:gd name="connsiteY106" fmla="*/ 6946 h 10000"/>
              <a:gd name="connsiteX0" fmla="*/ 0 w 10000"/>
              <a:gd name="connsiteY0" fmla="*/ 6946 h 10000"/>
              <a:gd name="connsiteX1" fmla="*/ 622 w 10000"/>
              <a:gd name="connsiteY1" fmla="*/ 2605 h 10000"/>
              <a:gd name="connsiteX2" fmla="*/ 719 w 10000"/>
              <a:gd name="connsiteY2" fmla="*/ 2365 h 10000"/>
              <a:gd name="connsiteX3" fmla="*/ 821 w 10000"/>
              <a:gd name="connsiteY3" fmla="*/ 2156 h 10000"/>
              <a:gd name="connsiteX4" fmla="*/ 936 w 10000"/>
              <a:gd name="connsiteY4" fmla="*/ 2006 h 10000"/>
              <a:gd name="connsiteX5" fmla="*/ 1061 w 10000"/>
              <a:gd name="connsiteY5" fmla="*/ 1916 h 10000"/>
              <a:gd name="connsiteX6" fmla="*/ 1196 w 10000"/>
              <a:gd name="connsiteY6" fmla="*/ 1916 h 10000"/>
              <a:gd name="connsiteX7" fmla="*/ 1345 w 10000"/>
              <a:gd name="connsiteY7" fmla="*/ 1976 h 10000"/>
              <a:gd name="connsiteX8" fmla="*/ 1508 w 10000"/>
              <a:gd name="connsiteY8" fmla="*/ 2156 h 10000"/>
              <a:gd name="connsiteX9" fmla="*/ 1687 w 10000"/>
              <a:gd name="connsiteY9" fmla="*/ 2455 h 10000"/>
              <a:gd name="connsiteX10" fmla="*/ 1880 w 10000"/>
              <a:gd name="connsiteY10" fmla="*/ 2904 h 10000"/>
              <a:gd name="connsiteX11" fmla="*/ 2084 w 10000"/>
              <a:gd name="connsiteY11" fmla="*/ 3443 h 10000"/>
              <a:gd name="connsiteX12" fmla="*/ 2302 w 10000"/>
              <a:gd name="connsiteY12" fmla="*/ 4072 h 10000"/>
              <a:gd name="connsiteX13" fmla="*/ 2526 w 10000"/>
              <a:gd name="connsiteY13" fmla="*/ 4731 h 10000"/>
              <a:gd name="connsiteX14" fmla="*/ 2758 w 10000"/>
              <a:gd name="connsiteY14" fmla="*/ 5449 h 10000"/>
              <a:gd name="connsiteX15" fmla="*/ 2998 w 10000"/>
              <a:gd name="connsiteY15" fmla="*/ 6198 h 10000"/>
              <a:gd name="connsiteX16" fmla="*/ 3243 w 10000"/>
              <a:gd name="connsiteY16" fmla="*/ 6916 h 10000"/>
              <a:gd name="connsiteX17" fmla="*/ 3490 w 10000"/>
              <a:gd name="connsiteY17" fmla="*/ 7605 h 10000"/>
              <a:gd name="connsiteX18" fmla="*/ 3737 w 10000"/>
              <a:gd name="connsiteY18" fmla="*/ 8234 h 10000"/>
              <a:gd name="connsiteX19" fmla="*/ 3987 w 10000"/>
              <a:gd name="connsiteY19" fmla="*/ 8802 h 10000"/>
              <a:gd name="connsiteX20" fmla="*/ 4234 w 10000"/>
              <a:gd name="connsiteY20" fmla="*/ 9281 h 10000"/>
              <a:gd name="connsiteX21" fmla="*/ 4476 w 10000"/>
              <a:gd name="connsiteY21" fmla="*/ 9611 h 10000"/>
              <a:gd name="connsiteX22" fmla="*/ 4715 w 10000"/>
              <a:gd name="connsiteY22" fmla="*/ 9820 h 10000"/>
              <a:gd name="connsiteX23" fmla="*/ 4950 w 10000"/>
              <a:gd name="connsiteY23" fmla="*/ 9880 h 10000"/>
              <a:gd name="connsiteX24" fmla="*/ 5182 w 10000"/>
              <a:gd name="connsiteY24" fmla="*/ 9760 h 10000"/>
              <a:gd name="connsiteX25" fmla="*/ 5427 w 10000"/>
              <a:gd name="connsiteY25" fmla="*/ 9521 h 10000"/>
              <a:gd name="connsiteX26" fmla="*/ 5676 w 10000"/>
              <a:gd name="connsiteY26" fmla="*/ 9102 h 10000"/>
              <a:gd name="connsiteX27" fmla="*/ 5931 w 10000"/>
              <a:gd name="connsiteY27" fmla="*/ 8623 h 10000"/>
              <a:gd name="connsiteX28" fmla="*/ 6188 w 10000"/>
              <a:gd name="connsiteY28" fmla="*/ 8024 h 10000"/>
              <a:gd name="connsiteX29" fmla="*/ 6448 w 10000"/>
              <a:gd name="connsiteY29" fmla="*/ 7365 h 10000"/>
              <a:gd name="connsiteX30" fmla="*/ 6705 w 10000"/>
              <a:gd name="connsiteY30" fmla="*/ 6647 h 10000"/>
              <a:gd name="connsiteX31" fmla="*/ 6962 w 10000"/>
              <a:gd name="connsiteY31" fmla="*/ 5898 h 10000"/>
              <a:gd name="connsiteX32" fmla="*/ 7214 w 10000"/>
              <a:gd name="connsiteY32" fmla="*/ 5120 h 10000"/>
              <a:gd name="connsiteX33" fmla="*/ 7459 w 10000"/>
              <a:gd name="connsiteY33" fmla="*/ 4341 h 10000"/>
              <a:gd name="connsiteX34" fmla="*/ 7696 w 10000"/>
              <a:gd name="connsiteY34" fmla="*/ 3593 h 10000"/>
              <a:gd name="connsiteX35" fmla="*/ 7923 w 10000"/>
              <a:gd name="connsiteY35" fmla="*/ 2874 h 10000"/>
              <a:gd name="connsiteX36" fmla="*/ 8138 w 10000"/>
              <a:gd name="connsiteY36" fmla="*/ 2216 h 10000"/>
              <a:gd name="connsiteX37" fmla="*/ 8340 w 10000"/>
              <a:gd name="connsiteY37" fmla="*/ 1647 h 10000"/>
              <a:gd name="connsiteX38" fmla="*/ 8525 w 10000"/>
              <a:gd name="connsiteY38" fmla="*/ 1168 h 10000"/>
              <a:gd name="connsiteX39" fmla="*/ 8692 w 10000"/>
              <a:gd name="connsiteY39" fmla="*/ 808 h 10000"/>
              <a:gd name="connsiteX40" fmla="*/ 8794 w 10000"/>
              <a:gd name="connsiteY40" fmla="*/ 599 h 10000"/>
              <a:gd name="connsiteX41" fmla="*/ 8897 w 10000"/>
              <a:gd name="connsiteY41" fmla="*/ 419 h 10000"/>
              <a:gd name="connsiteX42" fmla="*/ 9004 w 10000"/>
              <a:gd name="connsiteY42" fmla="*/ 269 h 10000"/>
              <a:gd name="connsiteX43" fmla="*/ 9064 w 10000"/>
              <a:gd name="connsiteY43" fmla="*/ 210 h 10000"/>
              <a:gd name="connsiteX44" fmla="*/ 9129 w 10000"/>
              <a:gd name="connsiteY44" fmla="*/ 150 h 10000"/>
              <a:gd name="connsiteX45" fmla="*/ 9201 w 10000"/>
              <a:gd name="connsiteY45" fmla="*/ 120 h 10000"/>
              <a:gd name="connsiteX46" fmla="*/ 9281 w 10000"/>
              <a:gd name="connsiteY46" fmla="*/ 90 h 10000"/>
              <a:gd name="connsiteX47" fmla="*/ 9371 w 10000"/>
              <a:gd name="connsiteY47" fmla="*/ 60 h 10000"/>
              <a:gd name="connsiteX48" fmla="*/ 9471 w 10000"/>
              <a:gd name="connsiteY48" fmla="*/ 30 h 10000"/>
              <a:gd name="connsiteX49" fmla="*/ 9581 w 10000"/>
              <a:gd name="connsiteY49" fmla="*/ 30 h 10000"/>
              <a:gd name="connsiteX50" fmla="*/ 9705 w 10000"/>
              <a:gd name="connsiteY50" fmla="*/ 0 h 10000"/>
              <a:gd name="connsiteX51" fmla="*/ 9845 w 10000"/>
              <a:gd name="connsiteY51" fmla="*/ 0 h 10000"/>
              <a:gd name="connsiteX52" fmla="*/ 10000 w 10000"/>
              <a:gd name="connsiteY52" fmla="*/ 30 h 10000"/>
              <a:gd name="connsiteX53" fmla="*/ 10000 w 10000"/>
              <a:gd name="connsiteY53" fmla="*/ 150 h 10000"/>
              <a:gd name="connsiteX54" fmla="*/ 9845 w 10000"/>
              <a:gd name="connsiteY54" fmla="*/ 150 h 10000"/>
              <a:gd name="connsiteX55" fmla="*/ 9708 w 10000"/>
              <a:gd name="connsiteY55" fmla="*/ 150 h 10000"/>
              <a:gd name="connsiteX56" fmla="*/ 9583 w 10000"/>
              <a:gd name="connsiteY56" fmla="*/ 150 h 10000"/>
              <a:gd name="connsiteX57" fmla="*/ 9471 w 10000"/>
              <a:gd name="connsiteY57" fmla="*/ 150 h 10000"/>
              <a:gd name="connsiteX58" fmla="*/ 9371 w 10000"/>
              <a:gd name="connsiteY58" fmla="*/ 180 h 10000"/>
              <a:gd name="connsiteX59" fmla="*/ 9281 w 10000"/>
              <a:gd name="connsiteY59" fmla="*/ 210 h 10000"/>
              <a:gd name="connsiteX60" fmla="*/ 9201 w 10000"/>
              <a:gd name="connsiteY60" fmla="*/ 240 h 10000"/>
              <a:gd name="connsiteX61" fmla="*/ 9131 w 10000"/>
              <a:gd name="connsiteY61" fmla="*/ 269 h 10000"/>
              <a:gd name="connsiteX62" fmla="*/ 9066 w 10000"/>
              <a:gd name="connsiteY62" fmla="*/ 329 h 10000"/>
              <a:gd name="connsiteX63" fmla="*/ 9006 w 10000"/>
              <a:gd name="connsiteY63" fmla="*/ 389 h 10000"/>
              <a:gd name="connsiteX64" fmla="*/ 8899 w 10000"/>
              <a:gd name="connsiteY64" fmla="*/ 539 h 10000"/>
              <a:gd name="connsiteX65" fmla="*/ 8797 w 10000"/>
              <a:gd name="connsiteY65" fmla="*/ 719 h 10000"/>
              <a:gd name="connsiteX66" fmla="*/ 8697 w 10000"/>
              <a:gd name="connsiteY66" fmla="*/ 928 h 10000"/>
              <a:gd name="connsiteX67" fmla="*/ 8530 w 10000"/>
              <a:gd name="connsiteY67" fmla="*/ 1287 h 10000"/>
              <a:gd name="connsiteX68" fmla="*/ 8342 w 10000"/>
              <a:gd name="connsiteY68" fmla="*/ 1766 h 10000"/>
              <a:gd name="connsiteX69" fmla="*/ 8143 w 10000"/>
              <a:gd name="connsiteY69" fmla="*/ 2335 h 10000"/>
              <a:gd name="connsiteX70" fmla="*/ 7928 w 10000"/>
              <a:gd name="connsiteY70" fmla="*/ 2994 h 10000"/>
              <a:gd name="connsiteX71" fmla="*/ 7701 w 10000"/>
              <a:gd name="connsiteY71" fmla="*/ 3713 h 10000"/>
              <a:gd name="connsiteX72" fmla="*/ 7464 w 10000"/>
              <a:gd name="connsiteY72" fmla="*/ 4461 h 10000"/>
              <a:gd name="connsiteX73" fmla="*/ 7219 w 10000"/>
              <a:gd name="connsiteY73" fmla="*/ 5240 h 10000"/>
              <a:gd name="connsiteX74" fmla="*/ 6967 w 10000"/>
              <a:gd name="connsiteY74" fmla="*/ 6018 h 10000"/>
              <a:gd name="connsiteX75" fmla="*/ 6710 w 10000"/>
              <a:gd name="connsiteY75" fmla="*/ 6766 h 10000"/>
              <a:gd name="connsiteX76" fmla="*/ 6453 w 10000"/>
              <a:gd name="connsiteY76" fmla="*/ 7485 h 10000"/>
              <a:gd name="connsiteX77" fmla="*/ 6193 w 10000"/>
              <a:gd name="connsiteY77" fmla="*/ 8144 h 10000"/>
              <a:gd name="connsiteX78" fmla="*/ 5934 w 10000"/>
              <a:gd name="connsiteY78" fmla="*/ 8743 h 10000"/>
              <a:gd name="connsiteX79" fmla="*/ 5679 w 10000"/>
              <a:gd name="connsiteY79" fmla="*/ 9222 h 10000"/>
              <a:gd name="connsiteX80" fmla="*/ 5427 w 10000"/>
              <a:gd name="connsiteY80" fmla="*/ 9641 h 10000"/>
              <a:gd name="connsiteX81" fmla="*/ 5185 w 10000"/>
              <a:gd name="connsiteY81" fmla="*/ 9880 h 10000"/>
              <a:gd name="connsiteX82" fmla="*/ 4948 w 10000"/>
              <a:gd name="connsiteY82" fmla="*/ 10000 h 10000"/>
              <a:gd name="connsiteX83" fmla="*/ 4715 w 10000"/>
              <a:gd name="connsiteY83" fmla="*/ 9940 h 10000"/>
              <a:gd name="connsiteX84" fmla="*/ 4473 w 10000"/>
              <a:gd name="connsiteY84" fmla="*/ 9731 h 10000"/>
              <a:gd name="connsiteX85" fmla="*/ 4231 w 10000"/>
              <a:gd name="connsiteY85" fmla="*/ 9401 h 10000"/>
              <a:gd name="connsiteX86" fmla="*/ 3982 w 10000"/>
              <a:gd name="connsiteY86" fmla="*/ 8922 h 10000"/>
              <a:gd name="connsiteX87" fmla="*/ 3734 w 10000"/>
              <a:gd name="connsiteY87" fmla="*/ 8353 h 10000"/>
              <a:gd name="connsiteX88" fmla="*/ 3485 w 10000"/>
              <a:gd name="connsiteY88" fmla="*/ 7725 h 10000"/>
              <a:gd name="connsiteX89" fmla="*/ 3238 w 10000"/>
              <a:gd name="connsiteY89" fmla="*/ 7036 h 10000"/>
              <a:gd name="connsiteX90" fmla="*/ 2993 w 10000"/>
              <a:gd name="connsiteY90" fmla="*/ 6317 h 10000"/>
              <a:gd name="connsiteX91" fmla="*/ 2753 w 10000"/>
              <a:gd name="connsiteY91" fmla="*/ 5569 h 10000"/>
              <a:gd name="connsiteX92" fmla="*/ 2521 w 10000"/>
              <a:gd name="connsiteY92" fmla="*/ 4850 h 10000"/>
              <a:gd name="connsiteX93" fmla="*/ 2297 w 10000"/>
              <a:gd name="connsiteY93" fmla="*/ 4192 h 10000"/>
              <a:gd name="connsiteX94" fmla="*/ 2082 w 10000"/>
              <a:gd name="connsiteY94" fmla="*/ 3563 h 10000"/>
              <a:gd name="connsiteX95" fmla="*/ 1875 w 10000"/>
              <a:gd name="connsiteY95" fmla="*/ 3024 h 10000"/>
              <a:gd name="connsiteX96" fmla="*/ 1685 w 10000"/>
              <a:gd name="connsiteY96" fmla="*/ 2575 h 10000"/>
              <a:gd name="connsiteX97" fmla="*/ 1505 w 10000"/>
              <a:gd name="connsiteY97" fmla="*/ 2275 h 10000"/>
              <a:gd name="connsiteX98" fmla="*/ 1343 w 10000"/>
              <a:gd name="connsiteY98" fmla="*/ 2096 h 10000"/>
              <a:gd name="connsiteX99" fmla="*/ 1196 w 10000"/>
              <a:gd name="connsiteY99" fmla="*/ 2036 h 10000"/>
              <a:gd name="connsiteX100" fmla="*/ 1061 w 10000"/>
              <a:gd name="connsiteY100" fmla="*/ 2066 h 10000"/>
              <a:gd name="connsiteX101" fmla="*/ 939 w 10000"/>
              <a:gd name="connsiteY101" fmla="*/ 2126 h 10000"/>
              <a:gd name="connsiteX102" fmla="*/ 824 w 10000"/>
              <a:gd name="connsiteY102" fmla="*/ 2275 h 10000"/>
              <a:gd name="connsiteX103" fmla="*/ 724 w 10000"/>
              <a:gd name="connsiteY103" fmla="*/ 2485 h 10000"/>
              <a:gd name="connsiteX104" fmla="*/ 12 w 10000"/>
              <a:gd name="connsiteY104" fmla="*/ 7036 h 10000"/>
              <a:gd name="connsiteX105" fmla="*/ 0 w 10000"/>
              <a:gd name="connsiteY105" fmla="*/ 6946 h 10000"/>
              <a:gd name="connsiteX0" fmla="*/ 0 w 10000"/>
              <a:gd name="connsiteY0" fmla="*/ 6946 h 10000"/>
              <a:gd name="connsiteX1" fmla="*/ 719 w 10000"/>
              <a:gd name="connsiteY1" fmla="*/ 2365 h 10000"/>
              <a:gd name="connsiteX2" fmla="*/ 821 w 10000"/>
              <a:gd name="connsiteY2" fmla="*/ 2156 h 10000"/>
              <a:gd name="connsiteX3" fmla="*/ 936 w 10000"/>
              <a:gd name="connsiteY3" fmla="*/ 2006 h 10000"/>
              <a:gd name="connsiteX4" fmla="*/ 1061 w 10000"/>
              <a:gd name="connsiteY4" fmla="*/ 1916 h 10000"/>
              <a:gd name="connsiteX5" fmla="*/ 1196 w 10000"/>
              <a:gd name="connsiteY5" fmla="*/ 1916 h 10000"/>
              <a:gd name="connsiteX6" fmla="*/ 1345 w 10000"/>
              <a:gd name="connsiteY6" fmla="*/ 1976 h 10000"/>
              <a:gd name="connsiteX7" fmla="*/ 1508 w 10000"/>
              <a:gd name="connsiteY7" fmla="*/ 2156 h 10000"/>
              <a:gd name="connsiteX8" fmla="*/ 1687 w 10000"/>
              <a:gd name="connsiteY8" fmla="*/ 2455 h 10000"/>
              <a:gd name="connsiteX9" fmla="*/ 1880 w 10000"/>
              <a:gd name="connsiteY9" fmla="*/ 2904 h 10000"/>
              <a:gd name="connsiteX10" fmla="*/ 2084 w 10000"/>
              <a:gd name="connsiteY10" fmla="*/ 3443 h 10000"/>
              <a:gd name="connsiteX11" fmla="*/ 2302 w 10000"/>
              <a:gd name="connsiteY11" fmla="*/ 4072 h 10000"/>
              <a:gd name="connsiteX12" fmla="*/ 2526 w 10000"/>
              <a:gd name="connsiteY12" fmla="*/ 4731 h 10000"/>
              <a:gd name="connsiteX13" fmla="*/ 2758 w 10000"/>
              <a:gd name="connsiteY13" fmla="*/ 5449 h 10000"/>
              <a:gd name="connsiteX14" fmla="*/ 2998 w 10000"/>
              <a:gd name="connsiteY14" fmla="*/ 6198 h 10000"/>
              <a:gd name="connsiteX15" fmla="*/ 3243 w 10000"/>
              <a:gd name="connsiteY15" fmla="*/ 6916 h 10000"/>
              <a:gd name="connsiteX16" fmla="*/ 3490 w 10000"/>
              <a:gd name="connsiteY16" fmla="*/ 7605 h 10000"/>
              <a:gd name="connsiteX17" fmla="*/ 3737 w 10000"/>
              <a:gd name="connsiteY17" fmla="*/ 8234 h 10000"/>
              <a:gd name="connsiteX18" fmla="*/ 3987 w 10000"/>
              <a:gd name="connsiteY18" fmla="*/ 8802 h 10000"/>
              <a:gd name="connsiteX19" fmla="*/ 4234 w 10000"/>
              <a:gd name="connsiteY19" fmla="*/ 9281 h 10000"/>
              <a:gd name="connsiteX20" fmla="*/ 4476 w 10000"/>
              <a:gd name="connsiteY20" fmla="*/ 9611 h 10000"/>
              <a:gd name="connsiteX21" fmla="*/ 4715 w 10000"/>
              <a:gd name="connsiteY21" fmla="*/ 9820 h 10000"/>
              <a:gd name="connsiteX22" fmla="*/ 4950 w 10000"/>
              <a:gd name="connsiteY22" fmla="*/ 9880 h 10000"/>
              <a:gd name="connsiteX23" fmla="*/ 5182 w 10000"/>
              <a:gd name="connsiteY23" fmla="*/ 9760 h 10000"/>
              <a:gd name="connsiteX24" fmla="*/ 5427 w 10000"/>
              <a:gd name="connsiteY24" fmla="*/ 9521 h 10000"/>
              <a:gd name="connsiteX25" fmla="*/ 5676 w 10000"/>
              <a:gd name="connsiteY25" fmla="*/ 9102 h 10000"/>
              <a:gd name="connsiteX26" fmla="*/ 5931 w 10000"/>
              <a:gd name="connsiteY26" fmla="*/ 8623 h 10000"/>
              <a:gd name="connsiteX27" fmla="*/ 6188 w 10000"/>
              <a:gd name="connsiteY27" fmla="*/ 8024 h 10000"/>
              <a:gd name="connsiteX28" fmla="*/ 6448 w 10000"/>
              <a:gd name="connsiteY28" fmla="*/ 7365 h 10000"/>
              <a:gd name="connsiteX29" fmla="*/ 6705 w 10000"/>
              <a:gd name="connsiteY29" fmla="*/ 6647 h 10000"/>
              <a:gd name="connsiteX30" fmla="*/ 6962 w 10000"/>
              <a:gd name="connsiteY30" fmla="*/ 5898 h 10000"/>
              <a:gd name="connsiteX31" fmla="*/ 7214 w 10000"/>
              <a:gd name="connsiteY31" fmla="*/ 5120 h 10000"/>
              <a:gd name="connsiteX32" fmla="*/ 7459 w 10000"/>
              <a:gd name="connsiteY32" fmla="*/ 4341 h 10000"/>
              <a:gd name="connsiteX33" fmla="*/ 7696 w 10000"/>
              <a:gd name="connsiteY33" fmla="*/ 3593 h 10000"/>
              <a:gd name="connsiteX34" fmla="*/ 7923 w 10000"/>
              <a:gd name="connsiteY34" fmla="*/ 2874 h 10000"/>
              <a:gd name="connsiteX35" fmla="*/ 8138 w 10000"/>
              <a:gd name="connsiteY35" fmla="*/ 2216 h 10000"/>
              <a:gd name="connsiteX36" fmla="*/ 8340 w 10000"/>
              <a:gd name="connsiteY36" fmla="*/ 1647 h 10000"/>
              <a:gd name="connsiteX37" fmla="*/ 8525 w 10000"/>
              <a:gd name="connsiteY37" fmla="*/ 1168 h 10000"/>
              <a:gd name="connsiteX38" fmla="*/ 8692 w 10000"/>
              <a:gd name="connsiteY38" fmla="*/ 808 h 10000"/>
              <a:gd name="connsiteX39" fmla="*/ 8794 w 10000"/>
              <a:gd name="connsiteY39" fmla="*/ 599 h 10000"/>
              <a:gd name="connsiteX40" fmla="*/ 8897 w 10000"/>
              <a:gd name="connsiteY40" fmla="*/ 419 h 10000"/>
              <a:gd name="connsiteX41" fmla="*/ 9004 w 10000"/>
              <a:gd name="connsiteY41" fmla="*/ 269 h 10000"/>
              <a:gd name="connsiteX42" fmla="*/ 9064 w 10000"/>
              <a:gd name="connsiteY42" fmla="*/ 210 h 10000"/>
              <a:gd name="connsiteX43" fmla="*/ 9129 w 10000"/>
              <a:gd name="connsiteY43" fmla="*/ 150 h 10000"/>
              <a:gd name="connsiteX44" fmla="*/ 9201 w 10000"/>
              <a:gd name="connsiteY44" fmla="*/ 120 h 10000"/>
              <a:gd name="connsiteX45" fmla="*/ 9281 w 10000"/>
              <a:gd name="connsiteY45" fmla="*/ 90 h 10000"/>
              <a:gd name="connsiteX46" fmla="*/ 9371 w 10000"/>
              <a:gd name="connsiteY46" fmla="*/ 60 h 10000"/>
              <a:gd name="connsiteX47" fmla="*/ 9471 w 10000"/>
              <a:gd name="connsiteY47" fmla="*/ 30 h 10000"/>
              <a:gd name="connsiteX48" fmla="*/ 9581 w 10000"/>
              <a:gd name="connsiteY48" fmla="*/ 30 h 10000"/>
              <a:gd name="connsiteX49" fmla="*/ 9705 w 10000"/>
              <a:gd name="connsiteY49" fmla="*/ 0 h 10000"/>
              <a:gd name="connsiteX50" fmla="*/ 9845 w 10000"/>
              <a:gd name="connsiteY50" fmla="*/ 0 h 10000"/>
              <a:gd name="connsiteX51" fmla="*/ 10000 w 10000"/>
              <a:gd name="connsiteY51" fmla="*/ 30 h 10000"/>
              <a:gd name="connsiteX52" fmla="*/ 10000 w 10000"/>
              <a:gd name="connsiteY52" fmla="*/ 150 h 10000"/>
              <a:gd name="connsiteX53" fmla="*/ 9845 w 10000"/>
              <a:gd name="connsiteY53" fmla="*/ 150 h 10000"/>
              <a:gd name="connsiteX54" fmla="*/ 9708 w 10000"/>
              <a:gd name="connsiteY54" fmla="*/ 150 h 10000"/>
              <a:gd name="connsiteX55" fmla="*/ 9583 w 10000"/>
              <a:gd name="connsiteY55" fmla="*/ 150 h 10000"/>
              <a:gd name="connsiteX56" fmla="*/ 9471 w 10000"/>
              <a:gd name="connsiteY56" fmla="*/ 150 h 10000"/>
              <a:gd name="connsiteX57" fmla="*/ 9371 w 10000"/>
              <a:gd name="connsiteY57" fmla="*/ 180 h 10000"/>
              <a:gd name="connsiteX58" fmla="*/ 9281 w 10000"/>
              <a:gd name="connsiteY58" fmla="*/ 210 h 10000"/>
              <a:gd name="connsiteX59" fmla="*/ 9201 w 10000"/>
              <a:gd name="connsiteY59" fmla="*/ 240 h 10000"/>
              <a:gd name="connsiteX60" fmla="*/ 9131 w 10000"/>
              <a:gd name="connsiteY60" fmla="*/ 269 h 10000"/>
              <a:gd name="connsiteX61" fmla="*/ 9066 w 10000"/>
              <a:gd name="connsiteY61" fmla="*/ 329 h 10000"/>
              <a:gd name="connsiteX62" fmla="*/ 9006 w 10000"/>
              <a:gd name="connsiteY62" fmla="*/ 389 h 10000"/>
              <a:gd name="connsiteX63" fmla="*/ 8899 w 10000"/>
              <a:gd name="connsiteY63" fmla="*/ 539 h 10000"/>
              <a:gd name="connsiteX64" fmla="*/ 8797 w 10000"/>
              <a:gd name="connsiteY64" fmla="*/ 719 h 10000"/>
              <a:gd name="connsiteX65" fmla="*/ 8697 w 10000"/>
              <a:gd name="connsiteY65" fmla="*/ 928 h 10000"/>
              <a:gd name="connsiteX66" fmla="*/ 8530 w 10000"/>
              <a:gd name="connsiteY66" fmla="*/ 1287 h 10000"/>
              <a:gd name="connsiteX67" fmla="*/ 8342 w 10000"/>
              <a:gd name="connsiteY67" fmla="*/ 1766 h 10000"/>
              <a:gd name="connsiteX68" fmla="*/ 8143 w 10000"/>
              <a:gd name="connsiteY68" fmla="*/ 2335 h 10000"/>
              <a:gd name="connsiteX69" fmla="*/ 7928 w 10000"/>
              <a:gd name="connsiteY69" fmla="*/ 2994 h 10000"/>
              <a:gd name="connsiteX70" fmla="*/ 7701 w 10000"/>
              <a:gd name="connsiteY70" fmla="*/ 3713 h 10000"/>
              <a:gd name="connsiteX71" fmla="*/ 7464 w 10000"/>
              <a:gd name="connsiteY71" fmla="*/ 4461 h 10000"/>
              <a:gd name="connsiteX72" fmla="*/ 7219 w 10000"/>
              <a:gd name="connsiteY72" fmla="*/ 5240 h 10000"/>
              <a:gd name="connsiteX73" fmla="*/ 6967 w 10000"/>
              <a:gd name="connsiteY73" fmla="*/ 6018 h 10000"/>
              <a:gd name="connsiteX74" fmla="*/ 6710 w 10000"/>
              <a:gd name="connsiteY74" fmla="*/ 6766 h 10000"/>
              <a:gd name="connsiteX75" fmla="*/ 6453 w 10000"/>
              <a:gd name="connsiteY75" fmla="*/ 7485 h 10000"/>
              <a:gd name="connsiteX76" fmla="*/ 6193 w 10000"/>
              <a:gd name="connsiteY76" fmla="*/ 8144 h 10000"/>
              <a:gd name="connsiteX77" fmla="*/ 5934 w 10000"/>
              <a:gd name="connsiteY77" fmla="*/ 8743 h 10000"/>
              <a:gd name="connsiteX78" fmla="*/ 5679 w 10000"/>
              <a:gd name="connsiteY78" fmla="*/ 9222 h 10000"/>
              <a:gd name="connsiteX79" fmla="*/ 5427 w 10000"/>
              <a:gd name="connsiteY79" fmla="*/ 9641 h 10000"/>
              <a:gd name="connsiteX80" fmla="*/ 5185 w 10000"/>
              <a:gd name="connsiteY80" fmla="*/ 9880 h 10000"/>
              <a:gd name="connsiteX81" fmla="*/ 4948 w 10000"/>
              <a:gd name="connsiteY81" fmla="*/ 10000 h 10000"/>
              <a:gd name="connsiteX82" fmla="*/ 4715 w 10000"/>
              <a:gd name="connsiteY82" fmla="*/ 9940 h 10000"/>
              <a:gd name="connsiteX83" fmla="*/ 4473 w 10000"/>
              <a:gd name="connsiteY83" fmla="*/ 9731 h 10000"/>
              <a:gd name="connsiteX84" fmla="*/ 4231 w 10000"/>
              <a:gd name="connsiteY84" fmla="*/ 9401 h 10000"/>
              <a:gd name="connsiteX85" fmla="*/ 3982 w 10000"/>
              <a:gd name="connsiteY85" fmla="*/ 8922 h 10000"/>
              <a:gd name="connsiteX86" fmla="*/ 3734 w 10000"/>
              <a:gd name="connsiteY86" fmla="*/ 8353 h 10000"/>
              <a:gd name="connsiteX87" fmla="*/ 3485 w 10000"/>
              <a:gd name="connsiteY87" fmla="*/ 7725 h 10000"/>
              <a:gd name="connsiteX88" fmla="*/ 3238 w 10000"/>
              <a:gd name="connsiteY88" fmla="*/ 7036 h 10000"/>
              <a:gd name="connsiteX89" fmla="*/ 2993 w 10000"/>
              <a:gd name="connsiteY89" fmla="*/ 6317 h 10000"/>
              <a:gd name="connsiteX90" fmla="*/ 2753 w 10000"/>
              <a:gd name="connsiteY90" fmla="*/ 5569 h 10000"/>
              <a:gd name="connsiteX91" fmla="*/ 2521 w 10000"/>
              <a:gd name="connsiteY91" fmla="*/ 4850 h 10000"/>
              <a:gd name="connsiteX92" fmla="*/ 2297 w 10000"/>
              <a:gd name="connsiteY92" fmla="*/ 4192 h 10000"/>
              <a:gd name="connsiteX93" fmla="*/ 2082 w 10000"/>
              <a:gd name="connsiteY93" fmla="*/ 3563 h 10000"/>
              <a:gd name="connsiteX94" fmla="*/ 1875 w 10000"/>
              <a:gd name="connsiteY94" fmla="*/ 3024 h 10000"/>
              <a:gd name="connsiteX95" fmla="*/ 1685 w 10000"/>
              <a:gd name="connsiteY95" fmla="*/ 2575 h 10000"/>
              <a:gd name="connsiteX96" fmla="*/ 1505 w 10000"/>
              <a:gd name="connsiteY96" fmla="*/ 2275 h 10000"/>
              <a:gd name="connsiteX97" fmla="*/ 1343 w 10000"/>
              <a:gd name="connsiteY97" fmla="*/ 2096 h 10000"/>
              <a:gd name="connsiteX98" fmla="*/ 1196 w 10000"/>
              <a:gd name="connsiteY98" fmla="*/ 2036 h 10000"/>
              <a:gd name="connsiteX99" fmla="*/ 1061 w 10000"/>
              <a:gd name="connsiteY99" fmla="*/ 2066 h 10000"/>
              <a:gd name="connsiteX100" fmla="*/ 939 w 10000"/>
              <a:gd name="connsiteY100" fmla="*/ 2126 h 10000"/>
              <a:gd name="connsiteX101" fmla="*/ 824 w 10000"/>
              <a:gd name="connsiteY101" fmla="*/ 2275 h 10000"/>
              <a:gd name="connsiteX102" fmla="*/ 724 w 10000"/>
              <a:gd name="connsiteY102" fmla="*/ 2485 h 10000"/>
              <a:gd name="connsiteX103" fmla="*/ 12 w 10000"/>
              <a:gd name="connsiteY103" fmla="*/ 7036 h 10000"/>
              <a:gd name="connsiteX104" fmla="*/ 0 w 10000"/>
              <a:gd name="connsiteY104" fmla="*/ 6946 h 10000"/>
              <a:gd name="connsiteX0" fmla="*/ 0 w 10293"/>
              <a:gd name="connsiteY0" fmla="*/ 3888 h 10000"/>
              <a:gd name="connsiteX1" fmla="*/ 1012 w 10293"/>
              <a:gd name="connsiteY1" fmla="*/ 2365 h 10000"/>
              <a:gd name="connsiteX2" fmla="*/ 1114 w 10293"/>
              <a:gd name="connsiteY2" fmla="*/ 2156 h 10000"/>
              <a:gd name="connsiteX3" fmla="*/ 1229 w 10293"/>
              <a:gd name="connsiteY3" fmla="*/ 2006 h 10000"/>
              <a:gd name="connsiteX4" fmla="*/ 1354 w 10293"/>
              <a:gd name="connsiteY4" fmla="*/ 1916 h 10000"/>
              <a:gd name="connsiteX5" fmla="*/ 1489 w 10293"/>
              <a:gd name="connsiteY5" fmla="*/ 1916 h 10000"/>
              <a:gd name="connsiteX6" fmla="*/ 1638 w 10293"/>
              <a:gd name="connsiteY6" fmla="*/ 1976 h 10000"/>
              <a:gd name="connsiteX7" fmla="*/ 1801 w 10293"/>
              <a:gd name="connsiteY7" fmla="*/ 2156 h 10000"/>
              <a:gd name="connsiteX8" fmla="*/ 1980 w 10293"/>
              <a:gd name="connsiteY8" fmla="*/ 2455 h 10000"/>
              <a:gd name="connsiteX9" fmla="*/ 2173 w 10293"/>
              <a:gd name="connsiteY9" fmla="*/ 2904 h 10000"/>
              <a:gd name="connsiteX10" fmla="*/ 2377 w 10293"/>
              <a:gd name="connsiteY10" fmla="*/ 3443 h 10000"/>
              <a:gd name="connsiteX11" fmla="*/ 2595 w 10293"/>
              <a:gd name="connsiteY11" fmla="*/ 4072 h 10000"/>
              <a:gd name="connsiteX12" fmla="*/ 2819 w 10293"/>
              <a:gd name="connsiteY12" fmla="*/ 4731 h 10000"/>
              <a:gd name="connsiteX13" fmla="*/ 3051 w 10293"/>
              <a:gd name="connsiteY13" fmla="*/ 5449 h 10000"/>
              <a:gd name="connsiteX14" fmla="*/ 3291 w 10293"/>
              <a:gd name="connsiteY14" fmla="*/ 6198 h 10000"/>
              <a:gd name="connsiteX15" fmla="*/ 3536 w 10293"/>
              <a:gd name="connsiteY15" fmla="*/ 6916 h 10000"/>
              <a:gd name="connsiteX16" fmla="*/ 3783 w 10293"/>
              <a:gd name="connsiteY16" fmla="*/ 7605 h 10000"/>
              <a:gd name="connsiteX17" fmla="*/ 4030 w 10293"/>
              <a:gd name="connsiteY17" fmla="*/ 8234 h 10000"/>
              <a:gd name="connsiteX18" fmla="*/ 4280 w 10293"/>
              <a:gd name="connsiteY18" fmla="*/ 8802 h 10000"/>
              <a:gd name="connsiteX19" fmla="*/ 4527 w 10293"/>
              <a:gd name="connsiteY19" fmla="*/ 9281 h 10000"/>
              <a:gd name="connsiteX20" fmla="*/ 4769 w 10293"/>
              <a:gd name="connsiteY20" fmla="*/ 9611 h 10000"/>
              <a:gd name="connsiteX21" fmla="*/ 5008 w 10293"/>
              <a:gd name="connsiteY21" fmla="*/ 9820 h 10000"/>
              <a:gd name="connsiteX22" fmla="*/ 5243 w 10293"/>
              <a:gd name="connsiteY22" fmla="*/ 9880 h 10000"/>
              <a:gd name="connsiteX23" fmla="*/ 5475 w 10293"/>
              <a:gd name="connsiteY23" fmla="*/ 9760 h 10000"/>
              <a:gd name="connsiteX24" fmla="*/ 5720 w 10293"/>
              <a:gd name="connsiteY24" fmla="*/ 9521 h 10000"/>
              <a:gd name="connsiteX25" fmla="*/ 5969 w 10293"/>
              <a:gd name="connsiteY25" fmla="*/ 9102 h 10000"/>
              <a:gd name="connsiteX26" fmla="*/ 6224 w 10293"/>
              <a:gd name="connsiteY26" fmla="*/ 8623 h 10000"/>
              <a:gd name="connsiteX27" fmla="*/ 6481 w 10293"/>
              <a:gd name="connsiteY27" fmla="*/ 8024 h 10000"/>
              <a:gd name="connsiteX28" fmla="*/ 6741 w 10293"/>
              <a:gd name="connsiteY28" fmla="*/ 7365 h 10000"/>
              <a:gd name="connsiteX29" fmla="*/ 6998 w 10293"/>
              <a:gd name="connsiteY29" fmla="*/ 6647 h 10000"/>
              <a:gd name="connsiteX30" fmla="*/ 7255 w 10293"/>
              <a:gd name="connsiteY30" fmla="*/ 5898 h 10000"/>
              <a:gd name="connsiteX31" fmla="*/ 7507 w 10293"/>
              <a:gd name="connsiteY31" fmla="*/ 5120 h 10000"/>
              <a:gd name="connsiteX32" fmla="*/ 7752 w 10293"/>
              <a:gd name="connsiteY32" fmla="*/ 4341 h 10000"/>
              <a:gd name="connsiteX33" fmla="*/ 7989 w 10293"/>
              <a:gd name="connsiteY33" fmla="*/ 3593 h 10000"/>
              <a:gd name="connsiteX34" fmla="*/ 8216 w 10293"/>
              <a:gd name="connsiteY34" fmla="*/ 2874 h 10000"/>
              <a:gd name="connsiteX35" fmla="*/ 8431 w 10293"/>
              <a:gd name="connsiteY35" fmla="*/ 2216 h 10000"/>
              <a:gd name="connsiteX36" fmla="*/ 8633 w 10293"/>
              <a:gd name="connsiteY36" fmla="*/ 1647 h 10000"/>
              <a:gd name="connsiteX37" fmla="*/ 8818 w 10293"/>
              <a:gd name="connsiteY37" fmla="*/ 1168 h 10000"/>
              <a:gd name="connsiteX38" fmla="*/ 8985 w 10293"/>
              <a:gd name="connsiteY38" fmla="*/ 808 h 10000"/>
              <a:gd name="connsiteX39" fmla="*/ 9087 w 10293"/>
              <a:gd name="connsiteY39" fmla="*/ 599 h 10000"/>
              <a:gd name="connsiteX40" fmla="*/ 9190 w 10293"/>
              <a:gd name="connsiteY40" fmla="*/ 419 h 10000"/>
              <a:gd name="connsiteX41" fmla="*/ 9297 w 10293"/>
              <a:gd name="connsiteY41" fmla="*/ 269 h 10000"/>
              <a:gd name="connsiteX42" fmla="*/ 9357 w 10293"/>
              <a:gd name="connsiteY42" fmla="*/ 210 h 10000"/>
              <a:gd name="connsiteX43" fmla="*/ 9422 w 10293"/>
              <a:gd name="connsiteY43" fmla="*/ 150 h 10000"/>
              <a:gd name="connsiteX44" fmla="*/ 9494 w 10293"/>
              <a:gd name="connsiteY44" fmla="*/ 120 h 10000"/>
              <a:gd name="connsiteX45" fmla="*/ 9574 w 10293"/>
              <a:gd name="connsiteY45" fmla="*/ 90 h 10000"/>
              <a:gd name="connsiteX46" fmla="*/ 9664 w 10293"/>
              <a:gd name="connsiteY46" fmla="*/ 60 h 10000"/>
              <a:gd name="connsiteX47" fmla="*/ 9764 w 10293"/>
              <a:gd name="connsiteY47" fmla="*/ 30 h 10000"/>
              <a:gd name="connsiteX48" fmla="*/ 9874 w 10293"/>
              <a:gd name="connsiteY48" fmla="*/ 30 h 10000"/>
              <a:gd name="connsiteX49" fmla="*/ 9998 w 10293"/>
              <a:gd name="connsiteY49" fmla="*/ 0 h 10000"/>
              <a:gd name="connsiteX50" fmla="*/ 10138 w 10293"/>
              <a:gd name="connsiteY50" fmla="*/ 0 h 10000"/>
              <a:gd name="connsiteX51" fmla="*/ 10293 w 10293"/>
              <a:gd name="connsiteY51" fmla="*/ 30 h 10000"/>
              <a:gd name="connsiteX52" fmla="*/ 10293 w 10293"/>
              <a:gd name="connsiteY52" fmla="*/ 150 h 10000"/>
              <a:gd name="connsiteX53" fmla="*/ 10138 w 10293"/>
              <a:gd name="connsiteY53" fmla="*/ 150 h 10000"/>
              <a:gd name="connsiteX54" fmla="*/ 10001 w 10293"/>
              <a:gd name="connsiteY54" fmla="*/ 150 h 10000"/>
              <a:gd name="connsiteX55" fmla="*/ 9876 w 10293"/>
              <a:gd name="connsiteY55" fmla="*/ 150 h 10000"/>
              <a:gd name="connsiteX56" fmla="*/ 9764 w 10293"/>
              <a:gd name="connsiteY56" fmla="*/ 150 h 10000"/>
              <a:gd name="connsiteX57" fmla="*/ 9664 w 10293"/>
              <a:gd name="connsiteY57" fmla="*/ 180 h 10000"/>
              <a:gd name="connsiteX58" fmla="*/ 9574 w 10293"/>
              <a:gd name="connsiteY58" fmla="*/ 210 h 10000"/>
              <a:gd name="connsiteX59" fmla="*/ 9494 w 10293"/>
              <a:gd name="connsiteY59" fmla="*/ 240 h 10000"/>
              <a:gd name="connsiteX60" fmla="*/ 9424 w 10293"/>
              <a:gd name="connsiteY60" fmla="*/ 269 h 10000"/>
              <a:gd name="connsiteX61" fmla="*/ 9359 w 10293"/>
              <a:gd name="connsiteY61" fmla="*/ 329 h 10000"/>
              <a:gd name="connsiteX62" fmla="*/ 9299 w 10293"/>
              <a:gd name="connsiteY62" fmla="*/ 389 h 10000"/>
              <a:gd name="connsiteX63" fmla="*/ 9192 w 10293"/>
              <a:gd name="connsiteY63" fmla="*/ 539 h 10000"/>
              <a:gd name="connsiteX64" fmla="*/ 9090 w 10293"/>
              <a:gd name="connsiteY64" fmla="*/ 719 h 10000"/>
              <a:gd name="connsiteX65" fmla="*/ 8990 w 10293"/>
              <a:gd name="connsiteY65" fmla="*/ 928 h 10000"/>
              <a:gd name="connsiteX66" fmla="*/ 8823 w 10293"/>
              <a:gd name="connsiteY66" fmla="*/ 1287 h 10000"/>
              <a:gd name="connsiteX67" fmla="*/ 8635 w 10293"/>
              <a:gd name="connsiteY67" fmla="*/ 1766 h 10000"/>
              <a:gd name="connsiteX68" fmla="*/ 8436 w 10293"/>
              <a:gd name="connsiteY68" fmla="*/ 2335 h 10000"/>
              <a:gd name="connsiteX69" fmla="*/ 8221 w 10293"/>
              <a:gd name="connsiteY69" fmla="*/ 2994 h 10000"/>
              <a:gd name="connsiteX70" fmla="*/ 7994 w 10293"/>
              <a:gd name="connsiteY70" fmla="*/ 3713 h 10000"/>
              <a:gd name="connsiteX71" fmla="*/ 7757 w 10293"/>
              <a:gd name="connsiteY71" fmla="*/ 4461 h 10000"/>
              <a:gd name="connsiteX72" fmla="*/ 7512 w 10293"/>
              <a:gd name="connsiteY72" fmla="*/ 5240 h 10000"/>
              <a:gd name="connsiteX73" fmla="*/ 7260 w 10293"/>
              <a:gd name="connsiteY73" fmla="*/ 6018 h 10000"/>
              <a:gd name="connsiteX74" fmla="*/ 7003 w 10293"/>
              <a:gd name="connsiteY74" fmla="*/ 6766 h 10000"/>
              <a:gd name="connsiteX75" fmla="*/ 6746 w 10293"/>
              <a:gd name="connsiteY75" fmla="*/ 7485 h 10000"/>
              <a:gd name="connsiteX76" fmla="*/ 6486 w 10293"/>
              <a:gd name="connsiteY76" fmla="*/ 8144 h 10000"/>
              <a:gd name="connsiteX77" fmla="*/ 6227 w 10293"/>
              <a:gd name="connsiteY77" fmla="*/ 8743 h 10000"/>
              <a:gd name="connsiteX78" fmla="*/ 5972 w 10293"/>
              <a:gd name="connsiteY78" fmla="*/ 9222 h 10000"/>
              <a:gd name="connsiteX79" fmla="*/ 5720 w 10293"/>
              <a:gd name="connsiteY79" fmla="*/ 9641 h 10000"/>
              <a:gd name="connsiteX80" fmla="*/ 5478 w 10293"/>
              <a:gd name="connsiteY80" fmla="*/ 9880 h 10000"/>
              <a:gd name="connsiteX81" fmla="*/ 5241 w 10293"/>
              <a:gd name="connsiteY81" fmla="*/ 10000 h 10000"/>
              <a:gd name="connsiteX82" fmla="*/ 5008 w 10293"/>
              <a:gd name="connsiteY82" fmla="*/ 9940 h 10000"/>
              <a:gd name="connsiteX83" fmla="*/ 4766 w 10293"/>
              <a:gd name="connsiteY83" fmla="*/ 9731 h 10000"/>
              <a:gd name="connsiteX84" fmla="*/ 4524 w 10293"/>
              <a:gd name="connsiteY84" fmla="*/ 9401 h 10000"/>
              <a:gd name="connsiteX85" fmla="*/ 4275 w 10293"/>
              <a:gd name="connsiteY85" fmla="*/ 8922 h 10000"/>
              <a:gd name="connsiteX86" fmla="*/ 4027 w 10293"/>
              <a:gd name="connsiteY86" fmla="*/ 8353 h 10000"/>
              <a:gd name="connsiteX87" fmla="*/ 3778 w 10293"/>
              <a:gd name="connsiteY87" fmla="*/ 7725 h 10000"/>
              <a:gd name="connsiteX88" fmla="*/ 3531 w 10293"/>
              <a:gd name="connsiteY88" fmla="*/ 7036 h 10000"/>
              <a:gd name="connsiteX89" fmla="*/ 3286 w 10293"/>
              <a:gd name="connsiteY89" fmla="*/ 6317 h 10000"/>
              <a:gd name="connsiteX90" fmla="*/ 3046 w 10293"/>
              <a:gd name="connsiteY90" fmla="*/ 5569 h 10000"/>
              <a:gd name="connsiteX91" fmla="*/ 2814 w 10293"/>
              <a:gd name="connsiteY91" fmla="*/ 4850 h 10000"/>
              <a:gd name="connsiteX92" fmla="*/ 2590 w 10293"/>
              <a:gd name="connsiteY92" fmla="*/ 4192 h 10000"/>
              <a:gd name="connsiteX93" fmla="*/ 2375 w 10293"/>
              <a:gd name="connsiteY93" fmla="*/ 3563 h 10000"/>
              <a:gd name="connsiteX94" fmla="*/ 2168 w 10293"/>
              <a:gd name="connsiteY94" fmla="*/ 3024 h 10000"/>
              <a:gd name="connsiteX95" fmla="*/ 1978 w 10293"/>
              <a:gd name="connsiteY95" fmla="*/ 2575 h 10000"/>
              <a:gd name="connsiteX96" fmla="*/ 1798 w 10293"/>
              <a:gd name="connsiteY96" fmla="*/ 2275 h 10000"/>
              <a:gd name="connsiteX97" fmla="*/ 1636 w 10293"/>
              <a:gd name="connsiteY97" fmla="*/ 2096 h 10000"/>
              <a:gd name="connsiteX98" fmla="*/ 1489 w 10293"/>
              <a:gd name="connsiteY98" fmla="*/ 2036 h 10000"/>
              <a:gd name="connsiteX99" fmla="*/ 1354 w 10293"/>
              <a:gd name="connsiteY99" fmla="*/ 2066 h 10000"/>
              <a:gd name="connsiteX100" fmla="*/ 1232 w 10293"/>
              <a:gd name="connsiteY100" fmla="*/ 2126 h 10000"/>
              <a:gd name="connsiteX101" fmla="*/ 1117 w 10293"/>
              <a:gd name="connsiteY101" fmla="*/ 2275 h 10000"/>
              <a:gd name="connsiteX102" fmla="*/ 1017 w 10293"/>
              <a:gd name="connsiteY102" fmla="*/ 2485 h 10000"/>
              <a:gd name="connsiteX103" fmla="*/ 305 w 10293"/>
              <a:gd name="connsiteY103" fmla="*/ 7036 h 10000"/>
              <a:gd name="connsiteX104" fmla="*/ 0 w 10293"/>
              <a:gd name="connsiteY104" fmla="*/ 3888 h 10000"/>
              <a:gd name="connsiteX0" fmla="*/ 1 w 9989"/>
              <a:gd name="connsiteY0" fmla="*/ 7036 h 10000"/>
              <a:gd name="connsiteX1" fmla="*/ 708 w 9989"/>
              <a:gd name="connsiteY1" fmla="*/ 2365 h 10000"/>
              <a:gd name="connsiteX2" fmla="*/ 810 w 9989"/>
              <a:gd name="connsiteY2" fmla="*/ 2156 h 10000"/>
              <a:gd name="connsiteX3" fmla="*/ 925 w 9989"/>
              <a:gd name="connsiteY3" fmla="*/ 2006 h 10000"/>
              <a:gd name="connsiteX4" fmla="*/ 1050 w 9989"/>
              <a:gd name="connsiteY4" fmla="*/ 1916 h 10000"/>
              <a:gd name="connsiteX5" fmla="*/ 1185 w 9989"/>
              <a:gd name="connsiteY5" fmla="*/ 1916 h 10000"/>
              <a:gd name="connsiteX6" fmla="*/ 1334 w 9989"/>
              <a:gd name="connsiteY6" fmla="*/ 1976 h 10000"/>
              <a:gd name="connsiteX7" fmla="*/ 1497 w 9989"/>
              <a:gd name="connsiteY7" fmla="*/ 2156 h 10000"/>
              <a:gd name="connsiteX8" fmla="*/ 1676 w 9989"/>
              <a:gd name="connsiteY8" fmla="*/ 2455 h 10000"/>
              <a:gd name="connsiteX9" fmla="*/ 1869 w 9989"/>
              <a:gd name="connsiteY9" fmla="*/ 2904 h 10000"/>
              <a:gd name="connsiteX10" fmla="*/ 2073 w 9989"/>
              <a:gd name="connsiteY10" fmla="*/ 3443 h 10000"/>
              <a:gd name="connsiteX11" fmla="*/ 2291 w 9989"/>
              <a:gd name="connsiteY11" fmla="*/ 4072 h 10000"/>
              <a:gd name="connsiteX12" fmla="*/ 2515 w 9989"/>
              <a:gd name="connsiteY12" fmla="*/ 4731 h 10000"/>
              <a:gd name="connsiteX13" fmla="*/ 2747 w 9989"/>
              <a:gd name="connsiteY13" fmla="*/ 5449 h 10000"/>
              <a:gd name="connsiteX14" fmla="*/ 2987 w 9989"/>
              <a:gd name="connsiteY14" fmla="*/ 6198 h 10000"/>
              <a:gd name="connsiteX15" fmla="*/ 3232 w 9989"/>
              <a:gd name="connsiteY15" fmla="*/ 6916 h 10000"/>
              <a:gd name="connsiteX16" fmla="*/ 3479 w 9989"/>
              <a:gd name="connsiteY16" fmla="*/ 7605 h 10000"/>
              <a:gd name="connsiteX17" fmla="*/ 3726 w 9989"/>
              <a:gd name="connsiteY17" fmla="*/ 8234 h 10000"/>
              <a:gd name="connsiteX18" fmla="*/ 3976 w 9989"/>
              <a:gd name="connsiteY18" fmla="*/ 8802 h 10000"/>
              <a:gd name="connsiteX19" fmla="*/ 4223 w 9989"/>
              <a:gd name="connsiteY19" fmla="*/ 9281 h 10000"/>
              <a:gd name="connsiteX20" fmla="*/ 4465 w 9989"/>
              <a:gd name="connsiteY20" fmla="*/ 9611 h 10000"/>
              <a:gd name="connsiteX21" fmla="*/ 4704 w 9989"/>
              <a:gd name="connsiteY21" fmla="*/ 9820 h 10000"/>
              <a:gd name="connsiteX22" fmla="*/ 4939 w 9989"/>
              <a:gd name="connsiteY22" fmla="*/ 9880 h 10000"/>
              <a:gd name="connsiteX23" fmla="*/ 5171 w 9989"/>
              <a:gd name="connsiteY23" fmla="*/ 9760 h 10000"/>
              <a:gd name="connsiteX24" fmla="*/ 5416 w 9989"/>
              <a:gd name="connsiteY24" fmla="*/ 9521 h 10000"/>
              <a:gd name="connsiteX25" fmla="*/ 5665 w 9989"/>
              <a:gd name="connsiteY25" fmla="*/ 9102 h 10000"/>
              <a:gd name="connsiteX26" fmla="*/ 5920 w 9989"/>
              <a:gd name="connsiteY26" fmla="*/ 8623 h 10000"/>
              <a:gd name="connsiteX27" fmla="*/ 6177 w 9989"/>
              <a:gd name="connsiteY27" fmla="*/ 8024 h 10000"/>
              <a:gd name="connsiteX28" fmla="*/ 6437 w 9989"/>
              <a:gd name="connsiteY28" fmla="*/ 7365 h 10000"/>
              <a:gd name="connsiteX29" fmla="*/ 6694 w 9989"/>
              <a:gd name="connsiteY29" fmla="*/ 6647 h 10000"/>
              <a:gd name="connsiteX30" fmla="*/ 6951 w 9989"/>
              <a:gd name="connsiteY30" fmla="*/ 5898 h 10000"/>
              <a:gd name="connsiteX31" fmla="*/ 7203 w 9989"/>
              <a:gd name="connsiteY31" fmla="*/ 5120 h 10000"/>
              <a:gd name="connsiteX32" fmla="*/ 7448 w 9989"/>
              <a:gd name="connsiteY32" fmla="*/ 4341 h 10000"/>
              <a:gd name="connsiteX33" fmla="*/ 7685 w 9989"/>
              <a:gd name="connsiteY33" fmla="*/ 3593 h 10000"/>
              <a:gd name="connsiteX34" fmla="*/ 7912 w 9989"/>
              <a:gd name="connsiteY34" fmla="*/ 2874 h 10000"/>
              <a:gd name="connsiteX35" fmla="*/ 8127 w 9989"/>
              <a:gd name="connsiteY35" fmla="*/ 2216 h 10000"/>
              <a:gd name="connsiteX36" fmla="*/ 8329 w 9989"/>
              <a:gd name="connsiteY36" fmla="*/ 1647 h 10000"/>
              <a:gd name="connsiteX37" fmla="*/ 8514 w 9989"/>
              <a:gd name="connsiteY37" fmla="*/ 1168 h 10000"/>
              <a:gd name="connsiteX38" fmla="*/ 8681 w 9989"/>
              <a:gd name="connsiteY38" fmla="*/ 808 h 10000"/>
              <a:gd name="connsiteX39" fmla="*/ 8783 w 9989"/>
              <a:gd name="connsiteY39" fmla="*/ 599 h 10000"/>
              <a:gd name="connsiteX40" fmla="*/ 8886 w 9989"/>
              <a:gd name="connsiteY40" fmla="*/ 419 h 10000"/>
              <a:gd name="connsiteX41" fmla="*/ 8993 w 9989"/>
              <a:gd name="connsiteY41" fmla="*/ 269 h 10000"/>
              <a:gd name="connsiteX42" fmla="*/ 9053 w 9989"/>
              <a:gd name="connsiteY42" fmla="*/ 210 h 10000"/>
              <a:gd name="connsiteX43" fmla="*/ 9118 w 9989"/>
              <a:gd name="connsiteY43" fmla="*/ 150 h 10000"/>
              <a:gd name="connsiteX44" fmla="*/ 9190 w 9989"/>
              <a:gd name="connsiteY44" fmla="*/ 120 h 10000"/>
              <a:gd name="connsiteX45" fmla="*/ 9270 w 9989"/>
              <a:gd name="connsiteY45" fmla="*/ 90 h 10000"/>
              <a:gd name="connsiteX46" fmla="*/ 9360 w 9989"/>
              <a:gd name="connsiteY46" fmla="*/ 60 h 10000"/>
              <a:gd name="connsiteX47" fmla="*/ 9460 w 9989"/>
              <a:gd name="connsiteY47" fmla="*/ 30 h 10000"/>
              <a:gd name="connsiteX48" fmla="*/ 9570 w 9989"/>
              <a:gd name="connsiteY48" fmla="*/ 30 h 10000"/>
              <a:gd name="connsiteX49" fmla="*/ 9694 w 9989"/>
              <a:gd name="connsiteY49" fmla="*/ 0 h 10000"/>
              <a:gd name="connsiteX50" fmla="*/ 9834 w 9989"/>
              <a:gd name="connsiteY50" fmla="*/ 0 h 10000"/>
              <a:gd name="connsiteX51" fmla="*/ 9989 w 9989"/>
              <a:gd name="connsiteY51" fmla="*/ 30 h 10000"/>
              <a:gd name="connsiteX52" fmla="*/ 9989 w 9989"/>
              <a:gd name="connsiteY52" fmla="*/ 150 h 10000"/>
              <a:gd name="connsiteX53" fmla="*/ 9834 w 9989"/>
              <a:gd name="connsiteY53" fmla="*/ 150 h 10000"/>
              <a:gd name="connsiteX54" fmla="*/ 9697 w 9989"/>
              <a:gd name="connsiteY54" fmla="*/ 150 h 10000"/>
              <a:gd name="connsiteX55" fmla="*/ 9572 w 9989"/>
              <a:gd name="connsiteY55" fmla="*/ 150 h 10000"/>
              <a:gd name="connsiteX56" fmla="*/ 9460 w 9989"/>
              <a:gd name="connsiteY56" fmla="*/ 150 h 10000"/>
              <a:gd name="connsiteX57" fmla="*/ 9360 w 9989"/>
              <a:gd name="connsiteY57" fmla="*/ 180 h 10000"/>
              <a:gd name="connsiteX58" fmla="*/ 9270 w 9989"/>
              <a:gd name="connsiteY58" fmla="*/ 210 h 10000"/>
              <a:gd name="connsiteX59" fmla="*/ 9190 w 9989"/>
              <a:gd name="connsiteY59" fmla="*/ 240 h 10000"/>
              <a:gd name="connsiteX60" fmla="*/ 9120 w 9989"/>
              <a:gd name="connsiteY60" fmla="*/ 269 h 10000"/>
              <a:gd name="connsiteX61" fmla="*/ 9055 w 9989"/>
              <a:gd name="connsiteY61" fmla="*/ 329 h 10000"/>
              <a:gd name="connsiteX62" fmla="*/ 8995 w 9989"/>
              <a:gd name="connsiteY62" fmla="*/ 389 h 10000"/>
              <a:gd name="connsiteX63" fmla="*/ 8888 w 9989"/>
              <a:gd name="connsiteY63" fmla="*/ 539 h 10000"/>
              <a:gd name="connsiteX64" fmla="*/ 8786 w 9989"/>
              <a:gd name="connsiteY64" fmla="*/ 719 h 10000"/>
              <a:gd name="connsiteX65" fmla="*/ 8686 w 9989"/>
              <a:gd name="connsiteY65" fmla="*/ 928 h 10000"/>
              <a:gd name="connsiteX66" fmla="*/ 8519 w 9989"/>
              <a:gd name="connsiteY66" fmla="*/ 1287 h 10000"/>
              <a:gd name="connsiteX67" fmla="*/ 8331 w 9989"/>
              <a:gd name="connsiteY67" fmla="*/ 1766 h 10000"/>
              <a:gd name="connsiteX68" fmla="*/ 8132 w 9989"/>
              <a:gd name="connsiteY68" fmla="*/ 2335 h 10000"/>
              <a:gd name="connsiteX69" fmla="*/ 7917 w 9989"/>
              <a:gd name="connsiteY69" fmla="*/ 2994 h 10000"/>
              <a:gd name="connsiteX70" fmla="*/ 7690 w 9989"/>
              <a:gd name="connsiteY70" fmla="*/ 3713 h 10000"/>
              <a:gd name="connsiteX71" fmla="*/ 7453 w 9989"/>
              <a:gd name="connsiteY71" fmla="*/ 4461 h 10000"/>
              <a:gd name="connsiteX72" fmla="*/ 7208 w 9989"/>
              <a:gd name="connsiteY72" fmla="*/ 5240 h 10000"/>
              <a:gd name="connsiteX73" fmla="*/ 6956 w 9989"/>
              <a:gd name="connsiteY73" fmla="*/ 6018 h 10000"/>
              <a:gd name="connsiteX74" fmla="*/ 6699 w 9989"/>
              <a:gd name="connsiteY74" fmla="*/ 6766 h 10000"/>
              <a:gd name="connsiteX75" fmla="*/ 6442 w 9989"/>
              <a:gd name="connsiteY75" fmla="*/ 7485 h 10000"/>
              <a:gd name="connsiteX76" fmla="*/ 6182 w 9989"/>
              <a:gd name="connsiteY76" fmla="*/ 8144 h 10000"/>
              <a:gd name="connsiteX77" fmla="*/ 5923 w 9989"/>
              <a:gd name="connsiteY77" fmla="*/ 8743 h 10000"/>
              <a:gd name="connsiteX78" fmla="*/ 5668 w 9989"/>
              <a:gd name="connsiteY78" fmla="*/ 9222 h 10000"/>
              <a:gd name="connsiteX79" fmla="*/ 5416 w 9989"/>
              <a:gd name="connsiteY79" fmla="*/ 9641 h 10000"/>
              <a:gd name="connsiteX80" fmla="*/ 5174 w 9989"/>
              <a:gd name="connsiteY80" fmla="*/ 9880 h 10000"/>
              <a:gd name="connsiteX81" fmla="*/ 4937 w 9989"/>
              <a:gd name="connsiteY81" fmla="*/ 10000 h 10000"/>
              <a:gd name="connsiteX82" fmla="*/ 4704 w 9989"/>
              <a:gd name="connsiteY82" fmla="*/ 9940 h 10000"/>
              <a:gd name="connsiteX83" fmla="*/ 4462 w 9989"/>
              <a:gd name="connsiteY83" fmla="*/ 9731 h 10000"/>
              <a:gd name="connsiteX84" fmla="*/ 4220 w 9989"/>
              <a:gd name="connsiteY84" fmla="*/ 9401 h 10000"/>
              <a:gd name="connsiteX85" fmla="*/ 3971 w 9989"/>
              <a:gd name="connsiteY85" fmla="*/ 8922 h 10000"/>
              <a:gd name="connsiteX86" fmla="*/ 3723 w 9989"/>
              <a:gd name="connsiteY86" fmla="*/ 8353 h 10000"/>
              <a:gd name="connsiteX87" fmla="*/ 3474 w 9989"/>
              <a:gd name="connsiteY87" fmla="*/ 7725 h 10000"/>
              <a:gd name="connsiteX88" fmla="*/ 3227 w 9989"/>
              <a:gd name="connsiteY88" fmla="*/ 7036 h 10000"/>
              <a:gd name="connsiteX89" fmla="*/ 2982 w 9989"/>
              <a:gd name="connsiteY89" fmla="*/ 6317 h 10000"/>
              <a:gd name="connsiteX90" fmla="*/ 2742 w 9989"/>
              <a:gd name="connsiteY90" fmla="*/ 5569 h 10000"/>
              <a:gd name="connsiteX91" fmla="*/ 2510 w 9989"/>
              <a:gd name="connsiteY91" fmla="*/ 4850 h 10000"/>
              <a:gd name="connsiteX92" fmla="*/ 2286 w 9989"/>
              <a:gd name="connsiteY92" fmla="*/ 4192 h 10000"/>
              <a:gd name="connsiteX93" fmla="*/ 2071 w 9989"/>
              <a:gd name="connsiteY93" fmla="*/ 3563 h 10000"/>
              <a:gd name="connsiteX94" fmla="*/ 1864 w 9989"/>
              <a:gd name="connsiteY94" fmla="*/ 3024 h 10000"/>
              <a:gd name="connsiteX95" fmla="*/ 1674 w 9989"/>
              <a:gd name="connsiteY95" fmla="*/ 2575 h 10000"/>
              <a:gd name="connsiteX96" fmla="*/ 1494 w 9989"/>
              <a:gd name="connsiteY96" fmla="*/ 2275 h 10000"/>
              <a:gd name="connsiteX97" fmla="*/ 1332 w 9989"/>
              <a:gd name="connsiteY97" fmla="*/ 2096 h 10000"/>
              <a:gd name="connsiteX98" fmla="*/ 1185 w 9989"/>
              <a:gd name="connsiteY98" fmla="*/ 2036 h 10000"/>
              <a:gd name="connsiteX99" fmla="*/ 1050 w 9989"/>
              <a:gd name="connsiteY99" fmla="*/ 2066 h 10000"/>
              <a:gd name="connsiteX100" fmla="*/ 928 w 9989"/>
              <a:gd name="connsiteY100" fmla="*/ 2126 h 10000"/>
              <a:gd name="connsiteX101" fmla="*/ 813 w 9989"/>
              <a:gd name="connsiteY101" fmla="*/ 2275 h 10000"/>
              <a:gd name="connsiteX102" fmla="*/ 713 w 9989"/>
              <a:gd name="connsiteY102" fmla="*/ 2485 h 10000"/>
              <a:gd name="connsiteX103" fmla="*/ 1 w 9989"/>
              <a:gd name="connsiteY103" fmla="*/ 7036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019 w 10305"/>
              <a:gd name="connsiteY102" fmla="*/ 2485 h 10000"/>
              <a:gd name="connsiteX103" fmla="*/ 1 w 10305"/>
              <a:gd name="connsiteY103" fmla="*/ 3888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 w 10305"/>
              <a:gd name="connsiteY102" fmla="*/ 3888 h 10000"/>
              <a:gd name="connsiteX0" fmla="*/ 1 w 10406"/>
              <a:gd name="connsiteY0" fmla="*/ 2870 h 10000"/>
              <a:gd name="connsiteX1" fmla="*/ 1115 w 10406"/>
              <a:gd name="connsiteY1" fmla="*/ 2365 h 10000"/>
              <a:gd name="connsiteX2" fmla="*/ 1217 w 10406"/>
              <a:gd name="connsiteY2" fmla="*/ 2156 h 10000"/>
              <a:gd name="connsiteX3" fmla="*/ 1332 w 10406"/>
              <a:gd name="connsiteY3" fmla="*/ 2006 h 10000"/>
              <a:gd name="connsiteX4" fmla="*/ 1457 w 10406"/>
              <a:gd name="connsiteY4" fmla="*/ 1916 h 10000"/>
              <a:gd name="connsiteX5" fmla="*/ 1592 w 10406"/>
              <a:gd name="connsiteY5" fmla="*/ 1916 h 10000"/>
              <a:gd name="connsiteX6" fmla="*/ 1741 w 10406"/>
              <a:gd name="connsiteY6" fmla="*/ 1976 h 10000"/>
              <a:gd name="connsiteX7" fmla="*/ 1905 w 10406"/>
              <a:gd name="connsiteY7" fmla="*/ 2156 h 10000"/>
              <a:gd name="connsiteX8" fmla="*/ 2084 w 10406"/>
              <a:gd name="connsiteY8" fmla="*/ 2455 h 10000"/>
              <a:gd name="connsiteX9" fmla="*/ 2277 w 10406"/>
              <a:gd name="connsiteY9" fmla="*/ 2904 h 10000"/>
              <a:gd name="connsiteX10" fmla="*/ 2481 w 10406"/>
              <a:gd name="connsiteY10" fmla="*/ 3443 h 10000"/>
              <a:gd name="connsiteX11" fmla="*/ 2700 w 10406"/>
              <a:gd name="connsiteY11" fmla="*/ 4072 h 10000"/>
              <a:gd name="connsiteX12" fmla="*/ 2924 w 10406"/>
              <a:gd name="connsiteY12" fmla="*/ 4731 h 10000"/>
              <a:gd name="connsiteX13" fmla="*/ 3156 w 10406"/>
              <a:gd name="connsiteY13" fmla="*/ 5449 h 10000"/>
              <a:gd name="connsiteX14" fmla="*/ 3396 w 10406"/>
              <a:gd name="connsiteY14" fmla="*/ 6198 h 10000"/>
              <a:gd name="connsiteX15" fmla="*/ 3642 w 10406"/>
              <a:gd name="connsiteY15" fmla="*/ 6916 h 10000"/>
              <a:gd name="connsiteX16" fmla="*/ 3889 w 10406"/>
              <a:gd name="connsiteY16" fmla="*/ 7605 h 10000"/>
              <a:gd name="connsiteX17" fmla="*/ 4136 w 10406"/>
              <a:gd name="connsiteY17" fmla="*/ 8234 h 10000"/>
              <a:gd name="connsiteX18" fmla="*/ 4386 w 10406"/>
              <a:gd name="connsiteY18" fmla="*/ 8802 h 10000"/>
              <a:gd name="connsiteX19" fmla="*/ 4634 w 10406"/>
              <a:gd name="connsiteY19" fmla="*/ 9281 h 10000"/>
              <a:gd name="connsiteX20" fmla="*/ 4876 w 10406"/>
              <a:gd name="connsiteY20" fmla="*/ 9611 h 10000"/>
              <a:gd name="connsiteX21" fmla="*/ 5115 w 10406"/>
              <a:gd name="connsiteY21" fmla="*/ 9820 h 10000"/>
              <a:gd name="connsiteX22" fmla="*/ 5350 w 10406"/>
              <a:gd name="connsiteY22" fmla="*/ 9880 h 10000"/>
              <a:gd name="connsiteX23" fmla="*/ 5583 w 10406"/>
              <a:gd name="connsiteY23" fmla="*/ 9760 h 10000"/>
              <a:gd name="connsiteX24" fmla="*/ 5828 w 10406"/>
              <a:gd name="connsiteY24" fmla="*/ 9521 h 10000"/>
              <a:gd name="connsiteX25" fmla="*/ 6077 w 10406"/>
              <a:gd name="connsiteY25" fmla="*/ 9102 h 10000"/>
              <a:gd name="connsiteX26" fmla="*/ 6333 w 10406"/>
              <a:gd name="connsiteY26" fmla="*/ 8623 h 10000"/>
              <a:gd name="connsiteX27" fmla="*/ 6590 w 10406"/>
              <a:gd name="connsiteY27" fmla="*/ 8024 h 10000"/>
              <a:gd name="connsiteX28" fmla="*/ 6850 w 10406"/>
              <a:gd name="connsiteY28" fmla="*/ 7365 h 10000"/>
              <a:gd name="connsiteX29" fmla="*/ 7107 w 10406"/>
              <a:gd name="connsiteY29" fmla="*/ 6647 h 10000"/>
              <a:gd name="connsiteX30" fmla="*/ 7365 w 10406"/>
              <a:gd name="connsiteY30" fmla="*/ 5898 h 10000"/>
              <a:gd name="connsiteX31" fmla="*/ 7617 w 10406"/>
              <a:gd name="connsiteY31" fmla="*/ 5120 h 10000"/>
              <a:gd name="connsiteX32" fmla="*/ 7862 w 10406"/>
              <a:gd name="connsiteY32" fmla="*/ 4341 h 10000"/>
              <a:gd name="connsiteX33" fmla="*/ 8099 w 10406"/>
              <a:gd name="connsiteY33" fmla="*/ 3593 h 10000"/>
              <a:gd name="connsiteX34" fmla="*/ 8327 w 10406"/>
              <a:gd name="connsiteY34" fmla="*/ 2874 h 10000"/>
              <a:gd name="connsiteX35" fmla="*/ 8542 w 10406"/>
              <a:gd name="connsiteY35" fmla="*/ 2216 h 10000"/>
              <a:gd name="connsiteX36" fmla="*/ 8744 w 10406"/>
              <a:gd name="connsiteY36" fmla="*/ 1647 h 10000"/>
              <a:gd name="connsiteX37" fmla="*/ 8929 w 10406"/>
              <a:gd name="connsiteY37" fmla="*/ 1168 h 10000"/>
              <a:gd name="connsiteX38" fmla="*/ 9097 w 10406"/>
              <a:gd name="connsiteY38" fmla="*/ 808 h 10000"/>
              <a:gd name="connsiteX39" fmla="*/ 9199 w 10406"/>
              <a:gd name="connsiteY39" fmla="*/ 599 h 10000"/>
              <a:gd name="connsiteX40" fmla="*/ 9302 w 10406"/>
              <a:gd name="connsiteY40" fmla="*/ 419 h 10000"/>
              <a:gd name="connsiteX41" fmla="*/ 9409 w 10406"/>
              <a:gd name="connsiteY41" fmla="*/ 269 h 10000"/>
              <a:gd name="connsiteX42" fmla="*/ 9469 w 10406"/>
              <a:gd name="connsiteY42" fmla="*/ 210 h 10000"/>
              <a:gd name="connsiteX43" fmla="*/ 9534 w 10406"/>
              <a:gd name="connsiteY43" fmla="*/ 150 h 10000"/>
              <a:gd name="connsiteX44" fmla="*/ 9606 w 10406"/>
              <a:gd name="connsiteY44" fmla="*/ 120 h 10000"/>
              <a:gd name="connsiteX45" fmla="*/ 9686 w 10406"/>
              <a:gd name="connsiteY45" fmla="*/ 90 h 10000"/>
              <a:gd name="connsiteX46" fmla="*/ 9776 w 10406"/>
              <a:gd name="connsiteY46" fmla="*/ 60 h 10000"/>
              <a:gd name="connsiteX47" fmla="*/ 9876 w 10406"/>
              <a:gd name="connsiteY47" fmla="*/ 30 h 10000"/>
              <a:gd name="connsiteX48" fmla="*/ 9987 w 10406"/>
              <a:gd name="connsiteY48" fmla="*/ 30 h 10000"/>
              <a:gd name="connsiteX49" fmla="*/ 10111 w 10406"/>
              <a:gd name="connsiteY49" fmla="*/ 0 h 10000"/>
              <a:gd name="connsiteX50" fmla="*/ 10251 w 10406"/>
              <a:gd name="connsiteY50" fmla="*/ 0 h 10000"/>
              <a:gd name="connsiteX51" fmla="*/ 10406 w 10406"/>
              <a:gd name="connsiteY51" fmla="*/ 30 h 10000"/>
              <a:gd name="connsiteX52" fmla="*/ 10406 w 10406"/>
              <a:gd name="connsiteY52" fmla="*/ 150 h 10000"/>
              <a:gd name="connsiteX53" fmla="*/ 10251 w 10406"/>
              <a:gd name="connsiteY53" fmla="*/ 150 h 10000"/>
              <a:gd name="connsiteX54" fmla="*/ 10114 w 10406"/>
              <a:gd name="connsiteY54" fmla="*/ 150 h 10000"/>
              <a:gd name="connsiteX55" fmla="*/ 9989 w 10406"/>
              <a:gd name="connsiteY55" fmla="*/ 150 h 10000"/>
              <a:gd name="connsiteX56" fmla="*/ 9876 w 10406"/>
              <a:gd name="connsiteY56" fmla="*/ 150 h 10000"/>
              <a:gd name="connsiteX57" fmla="*/ 9776 w 10406"/>
              <a:gd name="connsiteY57" fmla="*/ 180 h 10000"/>
              <a:gd name="connsiteX58" fmla="*/ 9686 w 10406"/>
              <a:gd name="connsiteY58" fmla="*/ 210 h 10000"/>
              <a:gd name="connsiteX59" fmla="*/ 9606 w 10406"/>
              <a:gd name="connsiteY59" fmla="*/ 240 h 10000"/>
              <a:gd name="connsiteX60" fmla="*/ 9536 w 10406"/>
              <a:gd name="connsiteY60" fmla="*/ 269 h 10000"/>
              <a:gd name="connsiteX61" fmla="*/ 9471 w 10406"/>
              <a:gd name="connsiteY61" fmla="*/ 329 h 10000"/>
              <a:gd name="connsiteX62" fmla="*/ 9411 w 10406"/>
              <a:gd name="connsiteY62" fmla="*/ 389 h 10000"/>
              <a:gd name="connsiteX63" fmla="*/ 9304 w 10406"/>
              <a:gd name="connsiteY63" fmla="*/ 539 h 10000"/>
              <a:gd name="connsiteX64" fmla="*/ 9202 w 10406"/>
              <a:gd name="connsiteY64" fmla="*/ 719 h 10000"/>
              <a:gd name="connsiteX65" fmla="*/ 9102 w 10406"/>
              <a:gd name="connsiteY65" fmla="*/ 928 h 10000"/>
              <a:gd name="connsiteX66" fmla="*/ 8934 w 10406"/>
              <a:gd name="connsiteY66" fmla="*/ 1287 h 10000"/>
              <a:gd name="connsiteX67" fmla="*/ 8746 w 10406"/>
              <a:gd name="connsiteY67" fmla="*/ 1766 h 10000"/>
              <a:gd name="connsiteX68" fmla="*/ 8547 w 10406"/>
              <a:gd name="connsiteY68" fmla="*/ 2335 h 10000"/>
              <a:gd name="connsiteX69" fmla="*/ 8332 w 10406"/>
              <a:gd name="connsiteY69" fmla="*/ 2994 h 10000"/>
              <a:gd name="connsiteX70" fmla="*/ 8104 w 10406"/>
              <a:gd name="connsiteY70" fmla="*/ 3713 h 10000"/>
              <a:gd name="connsiteX71" fmla="*/ 7867 w 10406"/>
              <a:gd name="connsiteY71" fmla="*/ 4461 h 10000"/>
              <a:gd name="connsiteX72" fmla="*/ 7622 w 10406"/>
              <a:gd name="connsiteY72" fmla="*/ 5240 h 10000"/>
              <a:gd name="connsiteX73" fmla="*/ 7370 w 10406"/>
              <a:gd name="connsiteY73" fmla="*/ 6018 h 10000"/>
              <a:gd name="connsiteX74" fmla="*/ 7112 w 10406"/>
              <a:gd name="connsiteY74" fmla="*/ 6766 h 10000"/>
              <a:gd name="connsiteX75" fmla="*/ 6855 w 10406"/>
              <a:gd name="connsiteY75" fmla="*/ 7485 h 10000"/>
              <a:gd name="connsiteX76" fmla="*/ 6595 w 10406"/>
              <a:gd name="connsiteY76" fmla="*/ 8144 h 10000"/>
              <a:gd name="connsiteX77" fmla="*/ 6336 w 10406"/>
              <a:gd name="connsiteY77" fmla="*/ 8743 h 10000"/>
              <a:gd name="connsiteX78" fmla="*/ 6080 w 10406"/>
              <a:gd name="connsiteY78" fmla="*/ 9222 h 10000"/>
              <a:gd name="connsiteX79" fmla="*/ 5828 w 10406"/>
              <a:gd name="connsiteY79" fmla="*/ 9641 h 10000"/>
              <a:gd name="connsiteX80" fmla="*/ 5586 w 10406"/>
              <a:gd name="connsiteY80" fmla="*/ 9880 h 10000"/>
              <a:gd name="connsiteX81" fmla="*/ 5348 w 10406"/>
              <a:gd name="connsiteY81" fmla="*/ 10000 h 10000"/>
              <a:gd name="connsiteX82" fmla="*/ 5115 w 10406"/>
              <a:gd name="connsiteY82" fmla="*/ 9940 h 10000"/>
              <a:gd name="connsiteX83" fmla="*/ 4873 w 10406"/>
              <a:gd name="connsiteY83" fmla="*/ 9731 h 10000"/>
              <a:gd name="connsiteX84" fmla="*/ 4631 w 10406"/>
              <a:gd name="connsiteY84" fmla="*/ 9401 h 10000"/>
              <a:gd name="connsiteX85" fmla="*/ 4381 w 10406"/>
              <a:gd name="connsiteY85" fmla="*/ 8922 h 10000"/>
              <a:gd name="connsiteX86" fmla="*/ 4133 w 10406"/>
              <a:gd name="connsiteY86" fmla="*/ 8353 h 10000"/>
              <a:gd name="connsiteX87" fmla="*/ 3884 w 10406"/>
              <a:gd name="connsiteY87" fmla="*/ 7725 h 10000"/>
              <a:gd name="connsiteX88" fmla="*/ 3637 w 10406"/>
              <a:gd name="connsiteY88" fmla="*/ 7036 h 10000"/>
              <a:gd name="connsiteX89" fmla="*/ 3391 w 10406"/>
              <a:gd name="connsiteY89" fmla="*/ 6317 h 10000"/>
              <a:gd name="connsiteX90" fmla="*/ 3151 w 10406"/>
              <a:gd name="connsiteY90" fmla="*/ 5569 h 10000"/>
              <a:gd name="connsiteX91" fmla="*/ 2919 w 10406"/>
              <a:gd name="connsiteY91" fmla="*/ 4850 h 10000"/>
              <a:gd name="connsiteX92" fmla="*/ 2695 w 10406"/>
              <a:gd name="connsiteY92" fmla="*/ 4192 h 10000"/>
              <a:gd name="connsiteX93" fmla="*/ 2479 w 10406"/>
              <a:gd name="connsiteY93" fmla="*/ 3563 h 10000"/>
              <a:gd name="connsiteX94" fmla="*/ 2272 w 10406"/>
              <a:gd name="connsiteY94" fmla="*/ 3024 h 10000"/>
              <a:gd name="connsiteX95" fmla="*/ 2082 w 10406"/>
              <a:gd name="connsiteY95" fmla="*/ 2575 h 10000"/>
              <a:gd name="connsiteX96" fmla="*/ 1902 w 10406"/>
              <a:gd name="connsiteY96" fmla="*/ 2275 h 10000"/>
              <a:gd name="connsiteX97" fmla="*/ 1739 w 10406"/>
              <a:gd name="connsiteY97" fmla="*/ 2096 h 10000"/>
              <a:gd name="connsiteX98" fmla="*/ 1592 w 10406"/>
              <a:gd name="connsiteY98" fmla="*/ 2036 h 10000"/>
              <a:gd name="connsiteX99" fmla="*/ 1457 w 10406"/>
              <a:gd name="connsiteY99" fmla="*/ 2066 h 10000"/>
              <a:gd name="connsiteX100" fmla="*/ 1335 w 10406"/>
              <a:gd name="connsiteY100" fmla="*/ 2126 h 10000"/>
              <a:gd name="connsiteX101" fmla="*/ 1220 w 10406"/>
              <a:gd name="connsiteY101" fmla="*/ 2275 h 10000"/>
              <a:gd name="connsiteX102" fmla="*/ 1 w 10406"/>
              <a:gd name="connsiteY102" fmla="*/ 2870 h 10000"/>
              <a:gd name="connsiteX0" fmla="*/ 237 w 10642"/>
              <a:gd name="connsiteY0" fmla="*/ 2870 h 10000"/>
              <a:gd name="connsiteX1" fmla="*/ 135 w 10642"/>
              <a:gd name="connsiteY1" fmla="*/ 1851 h 10000"/>
              <a:gd name="connsiteX2" fmla="*/ 1453 w 10642"/>
              <a:gd name="connsiteY2" fmla="*/ 2156 h 10000"/>
              <a:gd name="connsiteX3" fmla="*/ 1568 w 10642"/>
              <a:gd name="connsiteY3" fmla="*/ 2006 h 10000"/>
              <a:gd name="connsiteX4" fmla="*/ 1693 w 10642"/>
              <a:gd name="connsiteY4" fmla="*/ 1916 h 10000"/>
              <a:gd name="connsiteX5" fmla="*/ 1828 w 10642"/>
              <a:gd name="connsiteY5" fmla="*/ 1916 h 10000"/>
              <a:gd name="connsiteX6" fmla="*/ 1977 w 10642"/>
              <a:gd name="connsiteY6" fmla="*/ 1976 h 10000"/>
              <a:gd name="connsiteX7" fmla="*/ 2141 w 10642"/>
              <a:gd name="connsiteY7" fmla="*/ 2156 h 10000"/>
              <a:gd name="connsiteX8" fmla="*/ 2320 w 10642"/>
              <a:gd name="connsiteY8" fmla="*/ 2455 h 10000"/>
              <a:gd name="connsiteX9" fmla="*/ 2513 w 10642"/>
              <a:gd name="connsiteY9" fmla="*/ 2904 h 10000"/>
              <a:gd name="connsiteX10" fmla="*/ 2717 w 10642"/>
              <a:gd name="connsiteY10" fmla="*/ 3443 h 10000"/>
              <a:gd name="connsiteX11" fmla="*/ 2936 w 10642"/>
              <a:gd name="connsiteY11" fmla="*/ 4072 h 10000"/>
              <a:gd name="connsiteX12" fmla="*/ 3160 w 10642"/>
              <a:gd name="connsiteY12" fmla="*/ 4731 h 10000"/>
              <a:gd name="connsiteX13" fmla="*/ 3392 w 10642"/>
              <a:gd name="connsiteY13" fmla="*/ 5449 h 10000"/>
              <a:gd name="connsiteX14" fmla="*/ 3632 w 10642"/>
              <a:gd name="connsiteY14" fmla="*/ 6198 h 10000"/>
              <a:gd name="connsiteX15" fmla="*/ 3878 w 10642"/>
              <a:gd name="connsiteY15" fmla="*/ 6916 h 10000"/>
              <a:gd name="connsiteX16" fmla="*/ 4125 w 10642"/>
              <a:gd name="connsiteY16" fmla="*/ 7605 h 10000"/>
              <a:gd name="connsiteX17" fmla="*/ 4372 w 10642"/>
              <a:gd name="connsiteY17" fmla="*/ 8234 h 10000"/>
              <a:gd name="connsiteX18" fmla="*/ 4622 w 10642"/>
              <a:gd name="connsiteY18" fmla="*/ 8802 h 10000"/>
              <a:gd name="connsiteX19" fmla="*/ 4870 w 10642"/>
              <a:gd name="connsiteY19" fmla="*/ 9281 h 10000"/>
              <a:gd name="connsiteX20" fmla="*/ 5112 w 10642"/>
              <a:gd name="connsiteY20" fmla="*/ 9611 h 10000"/>
              <a:gd name="connsiteX21" fmla="*/ 5351 w 10642"/>
              <a:gd name="connsiteY21" fmla="*/ 9820 h 10000"/>
              <a:gd name="connsiteX22" fmla="*/ 5586 w 10642"/>
              <a:gd name="connsiteY22" fmla="*/ 9880 h 10000"/>
              <a:gd name="connsiteX23" fmla="*/ 5819 w 10642"/>
              <a:gd name="connsiteY23" fmla="*/ 9760 h 10000"/>
              <a:gd name="connsiteX24" fmla="*/ 6064 w 10642"/>
              <a:gd name="connsiteY24" fmla="*/ 9521 h 10000"/>
              <a:gd name="connsiteX25" fmla="*/ 6313 w 10642"/>
              <a:gd name="connsiteY25" fmla="*/ 9102 h 10000"/>
              <a:gd name="connsiteX26" fmla="*/ 6569 w 10642"/>
              <a:gd name="connsiteY26" fmla="*/ 8623 h 10000"/>
              <a:gd name="connsiteX27" fmla="*/ 6826 w 10642"/>
              <a:gd name="connsiteY27" fmla="*/ 8024 h 10000"/>
              <a:gd name="connsiteX28" fmla="*/ 7086 w 10642"/>
              <a:gd name="connsiteY28" fmla="*/ 7365 h 10000"/>
              <a:gd name="connsiteX29" fmla="*/ 7343 w 10642"/>
              <a:gd name="connsiteY29" fmla="*/ 6647 h 10000"/>
              <a:gd name="connsiteX30" fmla="*/ 7601 w 10642"/>
              <a:gd name="connsiteY30" fmla="*/ 5898 h 10000"/>
              <a:gd name="connsiteX31" fmla="*/ 7853 w 10642"/>
              <a:gd name="connsiteY31" fmla="*/ 5120 h 10000"/>
              <a:gd name="connsiteX32" fmla="*/ 8098 w 10642"/>
              <a:gd name="connsiteY32" fmla="*/ 4341 h 10000"/>
              <a:gd name="connsiteX33" fmla="*/ 8335 w 10642"/>
              <a:gd name="connsiteY33" fmla="*/ 3593 h 10000"/>
              <a:gd name="connsiteX34" fmla="*/ 8563 w 10642"/>
              <a:gd name="connsiteY34" fmla="*/ 2874 h 10000"/>
              <a:gd name="connsiteX35" fmla="*/ 8778 w 10642"/>
              <a:gd name="connsiteY35" fmla="*/ 2216 h 10000"/>
              <a:gd name="connsiteX36" fmla="*/ 8980 w 10642"/>
              <a:gd name="connsiteY36" fmla="*/ 1647 h 10000"/>
              <a:gd name="connsiteX37" fmla="*/ 9165 w 10642"/>
              <a:gd name="connsiteY37" fmla="*/ 1168 h 10000"/>
              <a:gd name="connsiteX38" fmla="*/ 9333 w 10642"/>
              <a:gd name="connsiteY38" fmla="*/ 808 h 10000"/>
              <a:gd name="connsiteX39" fmla="*/ 9435 w 10642"/>
              <a:gd name="connsiteY39" fmla="*/ 599 h 10000"/>
              <a:gd name="connsiteX40" fmla="*/ 9538 w 10642"/>
              <a:gd name="connsiteY40" fmla="*/ 419 h 10000"/>
              <a:gd name="connsiteX41" fmla="*/ 9645 w 10642"/>
              <a:gd name="connsiteY41" fmla="*/ 269 h 10000"/>
              <a:gd name="connsiteX42" fmla="*/ 9705 w 10642"/>
              <a:gd name="connsiteY42" fmla="*/ 210 h 10000"/>
              <a:gd name="connsiteX43" fmla="*/ 9770 w 10642"/>
              <a:gd name="connsiteY43" fmla="*/ 150 h 10000"/>
              <a:gd name="connsiteX44" fmla="*/ 9842 w 10642"/>
              <a:gd name="connsiteY44" fmla="*/ 120 h 10000"/>
              <a:gd name="connsiteX45" fmla="*/ 9922 w 10642"/>
              <a:gd name="connsiteY45" fmla="*/ 90 h 10000"/>
              <a:gd name="connsiteX46" fmla="*/ 10012 w 10642"/>
              <a:gd name="connsiteY46" fmla="*/ 60 h 10000"/>
              <a:gd name="connsiteX47" fmla="*/ 10112 w 10642"/>
              <a:gd name="connsiteY47" fmla="*/ 30 h 10000"/>
              <a:gd name="connsiteX48" fmla="*/ 10223 w 10642"/>
              <a:gd name="connsiteY48" fmla="*/ 30 h 10000"/>
              <a:gd name="connsiteX49" fmla="*/ 10347 w 10642"/>
              <a:gd name="connsiteY49" fmla="*/ 0 h 10000"/>
              <a:gd name="connsiteX50" fmla="*/ 10487 w 10642"/>
              <a:gd name="connsiteY50" fmla="*/ 0 h 10000"/>
              <a:gd name="connsiteX51" fmla="*/ 10642 w 10642"/>
              <a:gd name="connsiteY51" fmla="*/ 30 h 10000"/>
              <a:gd name="connsiteX52" fmla="*/ 10642 w 10642"/>
              <a:gd name="connsiteY52" fmla="*/ 150 h 10000"/>
              <a:gd name="connsiteX53" fmla="*/ 10487 w 10642"/>
              <a:gd name="connsiteY53" fmla="*/ 150 h 10000"/>
              <a:gd name="connsiteX54" fmla="*/ 10350 w 10642"/>
              <a:gd name="connsiteY54" fmla="*/ 150 h 10000"/>
              <a:gd name="connsiteX55" fmla="*/ 10225 w 10642"/>
              <a:gd name="connsiteY55" fmla="*/ 150 h 10000"/>
              <a:gd name="connsiteX56" fmla="*/ 10112 w 10642"/>
              <a:gd name="connsiteY56" fmla="*/ 150 h 10000"/>
              <a:gd name="connsiteX57" fmla="*/ 10012 w 10642"/>
              <a:gd name="connsiteY57" fmla="*/ 180 h 10000"/>
              <a:gd name="connsiteX58" fmla="*/ 9922 w 10642"/>
              <a:gd name="connsiteY58" fmla="*/ 210 h 10000"/>
              <a:gd name="connsiteX59" fmla="*/ 9842 w 10642"/>
              <a:gd name="connsiteY59" fmla="*/ 240 h 10000"/>
              <a:gd name="connsiteX60" fmla="*/ 9772 w 10642"/>
              <a:gd name="connsiteY60" fmla="*/ 269 h 10000"/>
              <a:gd name="connsiteX61" fmla="*/ 9707 w 10642"/>
              <a:gd name="connsiteY61" fmla="*/ 329 h 10000"/>
              <a:gd name="connsiteX62" fmla="*/ 9647 w 10642"/>
              <a:gd name="connsiteY62" fmla="*/ 389 h 10000"/>
              <a:gd name="connsiteX63" fmla="*/ 9540 w 10642"/>
              <a:gd name="connsiteY63" fmla="*/ 539 h 10000"/>
              <a:gd name="connsiteX64" fmla="*/ 9438 w 10642"/>
              <a:gd name="connsiteY64" fmla="*/ 719 h 10000"/>
              <a:gd name="connsiteX65" fmla="*/ 9338 w 10642"/>
              <a:gd name="connsiteY65" fmla="*/ 928 h 10000"/>
              <a:gd name="connsiteX66" fmla="*/ 9170 w 10642"/>
              <a:gd name="connsiteY66" fmla="*/ 1287 h 10000"/>
              <a:gd name="connsiteX67" fmla="*/ 8982 w 10642"/>
              <a:gd name="connsiteY67" fmla="*/ 1766 h 10000"/>
              <a:gd name="connsiteX68" fmla="*/ 8783 w 10642"/>
              <a:gd name="connsiteY68" fmla="*/ 2335 h 10000"/>
              <a:gd name="connsiteX69" fmla="*/ 8568 w 10642"/>
              <a:gd name="connsiteY69" fmla="*/ 2994 h 10000"/>
              <a:gd name="connsiteX70" fmla="*/ 8340 w 10642"/>
              <a:gd name="connsiteY70" fmla="*/ 3713 h 10000"/>
              <a:gd name="connsiteX71" fmla="*/ 8103 w 10642"/>
              <a:gd name="connsiteY71" fmla="*/ 4461 h 10000"/>
              <a:gd name="connsiteX72" fmla="*/ 7858 w 10642"/>
              <a:gd name="connsiteY72" fmla="*/ 5240 h 10000"/>
              <a:gd name="connsiteX73" fmla="*/ 7606 w 10642"/>
              <a:gd name="connsiteY73" fmla="*/ 6018 h 10000"/>
              <a:gd name="connsiteX74" fmla="*/ 7348 w 10642"/>
              <a:gd name="connsiteY74" fmla="*/ 6766 h 10000"/>
              <a:gd name="connsiteX75" fmla="*/ 7091 w 10642"/>
              <a:gd name="connsiteY75" fmla="*/ 7485 h 10000"/>
              <a:gd name="connsiteX76" fmla="*/ 6831 w 10642"/>
              <a:gd name="connsiteY76" fmla="*/ 8144 h 10000"/>
              <a:gd name="connsiteX77" fmla="*/ 6572 w 10642"/>
              <a:gd name="connsiteY77" fmla="*/ 8743 h 10000"/>
              <a:gd name="connsiteX78" fmla="*/ 6316 w 10642"/>
              <a:gd name="connsiteY78" fmla="*/ 9222 h 10000"/>
              <a:gd name="connsiteX79" fmla="*/ 6064 w 10642"/>
              <a:gd name="connsiteY79" fmla="*/ 9641 h 10000"/>
              <a:gd name="connsiteX80" fmla="*/ 5822 w 10642"/>
              <a:gd name="connsiteY80" fmla="*/ 9880 h 10000"/>
              <a:gd name="connsiteX81" fmla="*/ 5584 w 10642"/>
              <a:gd name="connsiteY81" fmla="*/ 10000 h 10000"/>
              <a:gd name="connsiteX82" fmla="*/ 5351 w 10642"/>
              <a:gd name="connsiteY82" fmla="*/ 9940 h 10000"/>
              <a:gd name="connsiteX83" fmla="*/ 5109 w 10642"/>
              <a:gd name="connsiteY83" fmla="*/ 9731 h 10000"/>
              <a:gd name="connsiteX84" fmla="*/ 4867 w 10642"/>
              <a:gd name="connsiteY84" fmla="*/ 9401 h 10000"/>
              <a:gd name="connsiteX85" fmla="*/ 4617 w 10642"/>
              <a:gd name="connsiteY85" fmla="*/ 8922 h 10000"/>
              <a:gd name="connsiteX86" fmla="*/ 4369 w 10642"/>
              <a:gd name="connsiteY86" fmla="*/ 8353 h 10000"/>
              <a:gd name="connsiteX87" fmla="*/ 4120 w 10642"/>
              <a:gd name="connsiteY87" fmla="*/ 7725 h 10000"/>
              <a:gd name="connsiteX88" fmla="*/ 3873 w 10642"/>
              <a:gd name="connsiteY88" fmla="*/ 7036 h 10000"/>
              <a:gd name="connsiteX89" fmla="*/ 3627 w 10642"/>
              <a:gd name="connsiteY89" fmla="*/ 6317 h 10000"/>
              <a:gd name="connsiteX90" fmla="*/ 3387 w 10642"/>
              <a:gd name="connsiteY90" fmla="*/ 5569 h 10000"/>
              <a:gd name="connsiteX91" fmla="*/ 3155 w 10642"/>
              <a:gd name="connsiteY91" fmla="*/ 4850 h 10000"/>
              <a:gd name="connsiteX92" fmla="*/ 2931 w 10642"/>
              <a:gd name="connsiteY92" fmla="*/ 4192 h 10000"/>
              <a:gd name="connsiteX93" fmla="*/ 2715 w 10642"/>
              <a:gd name="connsiteY93" fmla="*/ 3563 h 10000"/>
              <a:gd name="connsiteX94" fmla="*/ 2508 w 10642"/>
              <a:gd name="connsiteY94" fmla="*/ 3024 h 10000"/>
              <a:gd name="connsiteX95" fmla="*/ 2318 w 10642"/>
              <a:gd name="connsiteY95" fmla="*/ 2575 h 10000"/>
              <a:gd name="connsiteX96" fmla="*/ 2138 w 10642"/>
              <a:gd name="connsiteY96" fmla="*/ 2275 h 10000"/>
              <a:gd name="connsiteX97" fmla="*/ 1975 w 10642"/>
              <a:gd name="connsiteY97" fmla="*/ 2096 h 10000"/>
              <a:gd name="connsiteX98" fmla="*/ 1828 w 10642"/>
              <a:gd name="connsiteY98" fmla="*/ 2036 h 10000"/>
              <a:gd name="connsiteX99" fmla="*/ 1693 w 10642"/>
              <a:gd name="connsiteY99" fmla="*/ 2066 h 10000"/>
              <a:gd name="connsiteX100" fmla="*/ 1571 w 10642"/>
              <a:gd name="connsiteY100" fmla="*/ 2126 h 10000"/>
              <a:gd name="connsiteX101" fmla="*/ 1456 w 10642"/>
              <a:gd name="connsiteY101" fmla="*/ 2275 h 10000"/>
              <a:gd name="connsiteX102" fmla="*/ 237 w 10642"/>
              <a:gd name="connsiteY102" fmla="*/ 2870 h 10000"/>
              <a:gd name="connsiteX0" fmla="*/ 0 w 10507"/>
              <a:gd name="connsiteY0" fmla="*/ 1851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1851 h 10000"/>
              <a:gd name="connsiteX0" fmla="*/ 0 w 10507"/>
              <a:gd name="connsiteY0" fmla="*/ 2870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 name="connsiteX0" fmla="*/ 0 w 10507"/>
              <a:gd name="connsiteY0" fmla="*/ 2870 h 10000"/>
              <a:gd name="connsiteX1" fmla="*/ 102 w 10507"/>
              <a:gd name="connsiteY1" fmla="*/ 2870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0507" h="10000">
                <a:moveTo>
                  <a:pt x="0" y="2870"/>
                </a:moveTo>
                <a:lnTo>
                  <a:pt x="102" y="2870"/>
                </a:lnTo>
                <a:lnTo>
                  <a:pt x="1318" y="2156"/>
                </a:lnTo>
                <a:cubicBezTo>
                  <a:pt x="1356" y="2106"/>
                  <a:pt x="1395" y="2056"/>
                  <a:pt x="1433" y="2006"/>
                </a:cubicBezTo>
                <a:lnTo>
                  <a:pt x="1558" y="1916"/>
                </a:lnTo>
                <a:lnTo>
                  <a:pt x="1693" y="1916"/>
                </a:lnTo>
                <a:lnTo>
                  <a:pt x="1842" y="1976"/>
                </a:lnTo>
                <a:lnTo>
                  <a:pt x="2006" y="2156"/>
                </a:lnTo>
                <a:lnTo>
                  <a:pt x="2185" y="2455"/>
                </a:lnTo>
                <a:cubicBezTo>
                  <a:pt x="2249" y="2605"/>
                  <a:pt x="2314" y="2754"/>
                  <a:pt x="2378" y="2904"/>
                </a:cubicBezTo>
                <a:lnTo>
                  <a:pt x="2582" y="3443"/>
                </a:lnTo>
                <a:lnTo>
                  <a:pt x="2801" y="4072"/>
                </a:lnTo>
                <a:lnTo>
                  <a:pt x="3025" y="4731"/>
                </a:lnTo>
                <a:lnTo>
                  <a:pt x="3257" y="5449"/>
                </a:lnTo>
                <a:lnTo>
                  <a:pt x="3497" y="6198"/>
                </a:lnTo>
                <a:cubicBezTo>
                  <a:pt x="3579" y="6437"/>
                  <a:pt x="3660" y="6677"/>
                  <a:pt x="3743" y="6916"/>
                </a:cubicBezTo>
                <a:cubicBezTo>
                  <a:pt x="3825" y="7146"/>
                  <a:pt x="3908" y="7375"/>
                  <a:pt x="3990" y="7605"/>
                </a:cubicBezTo>
                <a:cubicBezTo>
                  <a:pt x="4072" y="7815"/>
                  <a:pt x="4155" y="8024"/>
                  <a:pt x="4237" y="8234"/>
                </a:cubicBezTo>
                <a:lnTo>
                  <a:pt x="4487" y="8802"/>
                </a:lnTo>
                <a:cubicBezTo>
                  <a:pt x="4569" y="8962"/>
                  <a:pt x="4653" y="9121"/>
                  <a:pt x="4735" y="9281"/>
                </a:cubicBezTo>
                <a:lnTo>
                  <a:pt x="4977" y="9611"/>
                </a:lnTo>
                <a:lnTo>
                  <a:pt x="5216" y="9820"/>
                </a:lnTo>
                <a:lnTo>
                  <a:pt x="5451" y="9880"/>
                </a:lnTo>
                <a:lnTo>
                  <a:pt x="5684" y="9760"/>
                </a:lnTo>
                <a:lnTo>
                  <a:pt x="5929" y="9521"/>
                </a:lnTo>
                <a:lnTo>
                  <a:pt x="6178" y="9102"/>
                </a:lnTo>
                <a:cubicBezTo>
                  <a:pt x="6263" y="8942"/>
                  <a:pt x="6349" y="8783"/>
                  <a:pt x="6434" y="8623"/>
                </a:cubicBezTo>
                <a:lnTo>
                  <a:pt x="6691" y="8024"/>
                </a:lnTo>
                <a:lnTo>
                  <a:pt x="6951" y="7365"/>
                </a:lnTo>
                <a:cubicBezTo>
                  <a:pt x="7037" y="7126"/>
                  <a:pt x="7122" y="6886"/>
                  <a:pt x="7208" y="6647"/>
                </a:cubicBezTo>
                <a:lnTo>
                  <a:pt x="7466" y="5898"/>
                </a:lnTo>
                <a:lnTo>
                  <a:pt x="7718" y="5120"/>
                </a:lnTo>
                <a:lnTo>
                  <a:pt x="7963" y="4341"/>
                </a:lnTo>
                <a:lnTo>
                  <a:pt x="8200" y="3593"/>
                </a:lnTo>
                <a:lnTo>
                  <a:pt x="8428" y="2874"/>
                </a:lnTo>
                <a:cubicBezTo>
                  <a:pt x="8500" y="2655"/>
                  <a:pt x="8571" y="2435"/>
                  <a:pt x="8643" y="2216"/>
                </a:cubicBezTo>
                <a:cubicBezTo>
                  <a:pt x="8710" y="2026"/>
                  <a:pt x="8778" y="1837"/>
                  <a:pt x="8845" y="1647"/>
                </a:cubicBezTo>
                <a:lnTo>
                  <a:pt x="9030" y="1168"/>
                </a:lnTo>
                <a:cubicBezTo>
                  <a:pt x="9086" y="1048"/>
                  <a:pt x="9141" y="928"/>
                  <a:pt x="9198" y="808"/>
                </a:cubicBezTo>
                <a:lnTo>
                  <a:pt x="9300" y="599"/>
                </a:lnTo>
                <a:cubicBezTo>
                  <a:pt x="9334" y="539"/>
                  <a:pt x="9369" y="479"/>
                  <a:pt x="9403" y="419"/>
                </a:cubicBezTo>
                <a:cubicBezTo>
                  <a:pt x="9439" y="369"/>
                  <a:pt x="9474" y="319"/>
                  <a:pt x="9510" y="269"/>
                </a:cubicBezTo>
                <a:cubicBezTo>
                  <a:pt x="9530" y="249"/>
                  <a:pt x="9550" y="230"/>
                  <a:pt x="9570" y="210"/>
                </a:cubicBezTo>
                <a:cubicBezTo>
                  <a:pt x="9592" y="190"/>
                  <a:pt x="9613" y="170"/>
                  <a:pt x="9635" y="150"/>
                </a:cubicBezTo>
                <a:lnTo>
                  <a:pt x="9707" y="120"/>
                </a:lnTo>
                <a:lnTo>
                  <a:pt x="9787" y="90"/>
                </a:lnTo>
                <a:lnTo>
                  <a:pt x="9877" y="60"/>
                </a:lnTo>
                <a:lnTo>
                  <a:pt x="9977" y="30"/>
                </a:lnTo>
                <a:lnTo>
                  <a:pt x="10088" y="30"/>
                </a:lnTo>
                <a:lnTo>
                  <a:pt x="10212" y="0"/>
                </a:lnTo>
                <a:lnTo>
                  <a:pt x="10352" y="0"/>
                </a:lnTo>
                <a:lnTo>
                  <a:pt x="10507" y="30"/>
                </a:lnTo>
                <a:lnTo>
                  <a:pt x="10507" y="150"/>
                </a:lnTo>
                <a:lnTo>
                  <a:pt x="10352" y="150"/>
                </a:lnTo>
                <a:lnTo>
                  <a:pt x="10215" y="150"/>
                </a:lnTo>
                <a:lnTo>
                  <a:pt x="10090" y="150"/>
                </a:lnTo>
                <a:lnTo>
                  <a:pt x="9977" y="150"/>
                </a:lnTo>
                <a:lnTo>
                  <a:pt x="9877" y="180"/>
                </a:lnTo>
                <a:lnTo>
                  <a:pt x="9787" y="210"/>
                </a:lnTo>
                <a:lnTo>
                  <a:pt x="9707" y="240"/>
                </a:lnTo>
                <a:cubicBezTo>
                  <a:pt x="9684" y="250"/>
                  <a:pt x="9660" y="259"/>
                  <a:pt x="9637" y="269"/>
                </a:cubicBezTo>
                <a:cubicBezTo>
                  <a:pt x="9615" y="289"/>
                  <a:pt x="9594" y="309"/>
                  <a:pt x="9572" y="329"/>
                </a:cubicBezTo>
                <a:lnTo>
                  <a:pt x="9512" y="389"/>
                </a:lnTo>
                <a:cubicBezTo>
                  <a:pt x="9476" y="439"/>
                  <a:pt x="9441" y="489"/>
                  <a:pt x="9405" y="539"/>
                </a:cubicBezTo>
                <a:lnTo>
                  <a:pt x="9303" y="719"/>
                </a:lnTo>
                <a:cubicBezTo>
                  <a:pt x="9270" y="789"/>
                  <a:pt x="9236" y="858"/>
                  <a:pt x="9203" y="928"/>
                </a:cubicBezTo>
                <a:lnTo>
                  <a:pt x="9035" y="1287"/>
                </a:lnTo>
                <a:lnTo>
                  <a:pt x="8847" y="1766"/>
                </a:lnTo>
                <a:cubicBezTo>
                  <a:pt x="8781" y="1956"/>
                  <a:pt x="8714" y="2145"/>
                  <a:pt x="8648" y="2335"/>
                </a:cubicBezTo>
                <a:lnTo>
                  <a:pt x="8433" y="2994"/>
                </a:lnTo>
                <a:lnTo>
                  <a:pt x="8205" y="3713"/>
                </a:lnTo>
                <a:lnTo>
                  <a:pt x="7968" y="4461"/>
                </a:lnTo>
                <a:lnTo>
                  <a:pt x="7723" y="5240"/>
                </a:lnTo>
                <a:lnTo>
                  <a:pt x="7471" y="6018"/>
                </a:lnTo>
                <a:lnTo>
                  <a:pt x="7213" y="6766"/>
                </a:lnTo>
                <a:lnTo>
                  <a:pt x="6956" y="7485"/>
                </a:lnTo>
                <a:lnTo>
                  <a:pt x="6696" y="8144"/>
                </a:lnTo>
                <a:cubicBezTo>
                  <a:pt x="6610" y="8344"/>
                  <a:pt x="6523" y="8543"/>
                  <a:pt x="6437" y="8743"/>
                </a:cubicBezTo>
                <a:cubicBezTo>
                  <a:pt x="6352" y="8903"/>
                  <a:pt x="6266" y="9062"/>
                  <a:pt x="6181" y="9222"/>
                </a:cubicBezTo>
                <a:lnTo>
                  <a:pt x="5929" y="9641"/>
                </a:lnTo>
                <a:lnTo>
                  <a:pt x="5687" y="9880"/>
                </a:lnTo>
                <a:lnTo>
                  <a:pt x="5449" y="10000"/>
                </a:lnTo>
                <a:lnTo>
                  <a:pt x="5216" y="9940"/>
                </a:lnTo>
                <a:lnTo>
                  <a:pt x="4974" y="9731"/>
                </a:lnTo>
                <a:lnTo>
                  <a:pt x="4732" y="9401"/>
                </a:lnTo>
                <a:cubicBezTo>
                  <a:pt x="4649" y="9241"/>
                  <a:pt x="4565" y="9082"/>
                  <a:pt x="4482" y="8922"/>
                </a:cubicBezTo>
                <a:lnTo>
                  <a:pt x="4234" y="8353"/>
                </a:lnTo>
                <a:lnTo>
                  <a:pt x="3985" y="7725"/>
                </a:lnTo>
                <a:cubicBezTo>
                  <a:pt x="3903" y="7495"/>
                  <a:pt x="3820" y="7266"/>
                  <a:pt x="3738" y="7036"/>
                </a:cubicBezTo>
                <a:lnTo>
                  <a:pt x="3492" y="6317"/>
                </a:lnTo>
                <a:lnTo>
                  <a:pt x="3252" y="5569"/>
                </a:lnTo>
                <a:cubicBezTo>
                  <a:pt x="3175" y="5329"/>
                  <a:pt x="3097" y="5090"/>
                  <a:pt x="3020" y="4850"/>
                </a:cubicBezTo>
                <a:cubicBezTo>
                  <a:pt x="2945" y="4631"/>
                  <a:pt x="2871" y="4411"/>
                  <a:pt x="2796" y="4192"/>
                </a:cubicBezTo>
                <a:lnTo>
                  <a:pt x="2580" y="3563"/>
                </a:lnTo>
                <a:lnTo>
                  <a:pt x="2373" y="3024"/>
                </a:lnTo>
                <a:cubicBezTo>
                  <a:pt x="2310" y="2874"/>
                  <a:pt x="2246" y="2725"/>
                  <a:pt x="2183" y="2575"/>
                </a:cubicBezTo>
                <a:lnTo>
                  <a:pt x="2003" y="2275"/>
                </a:lnTo>
                <a:cubicBezTo>
                  <a:pt x="1949" y="2215"/>
                  <a:pt x="1894" y="2156"/>
                  <a:pt x="1840" y="2096"/>
                </a:cubicBezTo>
                <a:lnTo>
                  <a:pt x="1693" y="2036"/>
                </a:lnTo>
                <a:lnTo>
                  <a:pt x="1558" y="2066"/>
                </a:lnTo>
                <a:lnTo>
                  <a:pt x="1436" y="2126"/>
                </a:lnTo>
                <a:cubicBezTo>
                  <a:pt x="1398" y="2176"/>
                  <a:pt x="1359" y="2225"/>
                  <a:pt x="1321" y="2275"/>
                </a:cubicBezTo>
                <a:lnTo>
                  <a:pt x="0" y="2870"/>
                </a:lnTo>
                <a:close/>
              </a:path>
            </a:pathLst>
          </a:custGeom>
          <a:solidFill>
            <a:srgbClr val="000000"/>
          </a:solidFill>
          <a:ln w="28575" cap="flat">
            <a:solidFill>
              <a:schemeClr val="accent6"/>
            </a:solidFill>
            <a:prstDash val="solid"/>
            <a:round/>
            <a:headEnd/>
            <a:tailEnd/>
          </a:ln>
        </p:spPr>
        <p:txBody>
          <a:bodyPr vert="horz" wrap="square" lIns="68580" tIns="34290" rIns="68580" bIns="34290" numCol="1" anchor="t" anchorCtr="0" compatLnSpc="1">
            <a:prstTxWarp prst="textNoShape">
              <a:avLst/>
            </a:prstTxWarp>
          </a:bodyPr>
          <a:lstStyle/>
          <a:p>
            <a:endParaRPr lang="en-CA" sz="1350" dirty="0">
              <a:solidFill>
                <a:prstClr val="black"/>
              </a:solidFill>
            </a:endParaRPr>
          </a:p>
        </p:txBody>
      </p:sp>
      <p:cxnSp>
        <p:nvCxnSpPr>
          <p:cNvPr id="9" name="Straight Arrow Connector 8" descr="vertical axis indicating Performance"/>
          <p:cNvCxnSpPr/>
          <p:nvPr>
            <p:custDataLst>
              <p:tags r:id="rId5"/>
            </p:custDataLst>
          </p:nvPr>
        </p:nvCxnSpPr>
        <p:spPr>
          <a:xfrm flipH="1" flipV="1">
            <a:off x="3382036" y="2341291"/>
            <a:ext cx="18434" cy="228458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custDataLst>
              <p:tags r:id="rId6"/>
            </p:custDataLst>
          </p:nvPr>
        </p:nvSpPr>
        <p:spPr>
          <a:xfrm rot="16200000">
            <a:off x="2462060" y="2691995"/>
            <a:ext cx="1433540" cy="300082"/>
          </a:xfrm>
          <a:prstGeom prst="rect">
            <a:avLst/>
          </a:prstGeom>
          <a:noFill/>
        </p:spPr>
        <p:txBody>
          <a:bodyPr wrap="square" rtlCol="0">
            <a:spAutoFit/>
          </a:bodyPr>
          <a:lstStyle/>
          <a:p>
            <a:r>
              <a:rPr lang="en-CA" sz="1350" dirty="0"/>
              <a:t>Performance</a:t>
            </a:r>
          </a:p>
        </p:txBody>
      </p:sp>
      <p:sp>
        <p:nvSpPr>
          <p:cNvPr id="13" name="Rectangle 46"/>
          <p:cNvSpPr>
            <a:spLocks noChangeArrowheads="1"/>
          </p:cNvSpPr>
          <p:nvPr>
            <p:custDataLst>
              <p:tags r:id="rId7"/>
            </p:custDataLst>
          </p:nvPr>
        </p:nvSpPr>
        <p:spPr bwMode="auto">
          <a:xfrm>
            <a:off x="3637665" y="4830452"/>
            <a:ext cx="884218" cy="230832"/>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algn="ctr" fontAlgn="base">
              <a:spcBef>
                <a:spcPct val="0"/>
              </a:spcBef>
              <a:spcAft>
                <a:spcPct val="0"/>
              </a:spcAft>
            </a:pPr>
            <a:r>
              <a:rPr lang="en-US" sz="1500" b="1" dirty="0">
                <a:solidFill>
                  <a:srgbClr val="000000"/>
                </a:solidFill>
                <a:cs typeface="Arial" pitchFamily="34" charset="0"/>
              </a:rPr>
              <a:t>Endings</a:t>
            </a:r>
            <a:endParaRPr lang="en-US" sz="1500" dirty="0">
              <a:solidFill>
                <a:prstClr val="black"/>
              </a:solidFill>
              <a:latin typeface="Arial" pitchFamily="34" charset="0"/>
              <a:cs typeface="Arial" pitchFamily="34" charset="0"/>
            </a:endParaRPr>
          </a:p>
        </p:txBody>
      </p:sp>
      <p:sp>
        <p:nvSpPr>
          <p:cNvPr id="14" name="Rectangle 47"/>
          <p:cNvSpPr>
            <a:spLocks noChangeArrowheads="1"/>
          </p:cNvSpPr>
          <p:nvPr>
            <p:custDataLst>
              <p:tags r:id="rId8"/>
            </p:custDataLst>
          </p:nvPr>
        </p:nvSpPr>
        <p:spPr bwMode="auto">
          <a:xfrm>
            <a:off x="5333444" y="4830452"/>
            <a:ext cx="1033681" cy="2308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fontAlgn="base">
              <a:spcBef>
                <a:spcPct val="0"/>
              </a:spcBef>
              <a:spcAft>
                <a:spcPct val="0"/>
              </a:spcAft>
            </a:pPr>
            <a:r>
              <a:rPr lang="en-US" sz="1500" b="1" dirty="0">
                <a:solidFill>
                  <a:srgbClr val="000000"/>
                </a:solidFill>
                <a:cs typeface="Arial" pitchFamily="34" charset="0"/>
              </a:rPr>
              <a:t>Neutral Zone</a:t>
            </a:r>
            <a:endParaRPr lang="en-US" sz="1500" dirty="0">
              <a:solidFill>
                <a:prstClr val="black"/>
              </a:solidFill>
              <a:latin typeface="Arial" pitchFamily="34" charset="0"/>
              <a:cs typeface="Arial" pitchFamily="34" charset="0"/>
            </a:endParaRPr>
          </a:p>
        </p:txBody>
      </p:sp>
      <p:sp>
        <p:nvSpPr>
          <p:cNvPr id="15" name="Rectangle 48"/>
          <p:cNvSpPr>
            <a:spLocks noChangeArrowheads="1"/>
          </p:cNvSpPr>
          <p:nvPr>
            <p:custDataLst>
              <p:tags r:id="rId9"/>
            </p:custDataLst>
          </p:nvPr>
        </p:nvSpPr>
        <p:spPr bwMode="auto">
          <a:xfrm>
            <a:off x="7181891" y="4803710"/>
            <a:ext cx="1271823" cy="2308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fontAlgn="base">
              <a:spcBef>
                <a:spcPct val="0"/>
              </a:spcBef>
              <a:spcAft>
                <a:spcPct val="0"/>
              </a:spcAft>
            </a:pPr>
            <a:r>
              <a:rPr lang="en-US" sz="1500" b="1" dirty="0">
                <a:solidFill>
                  <a:srgbClr val="000000"/>
                </a:solidFill>
                <a:cs typeface="Arial" pitchFamily="34" charset="0"/>
              </a:rPr>
              <a:t>New Beginnings</a:t>
            </a:r>
            <a:endParaRPr lang="en-US" sz="1500" dirty="0">
              <a:solidFill>
                <a:prstClr val="black"/>
              </a:solidFill>
              <a:latin typeface="Arial" pitchFamily="34" charset="0"/>
              <a:cs typeface="Arial" pitchFamily="34" charset="0"/>
            </a:endParaRPr>
          </a:p>
        </p:txBody>
      </p:sp>
      <p:cxnSp>
        <p:nvCxnSpPr>
          <p:cNvPr id="19" name="Straight Connector 18">
            <a:extLst>
              <a:ext uri="{C183D7F6-B498-43B3-948B-1728B52AA6E4}">
                <adec:decorative xmlns:adec="http://schemas.microsoft.com/office/drawing/2017/decorative" val="1"/>
              </a:ext>
            </a:extLst>
          </p:cNvPr>
          <p:cNvCxnSpPr/>
          <p:nvPr/>
        </p:nvCxnSpPr>
        <p:spPr>
          <a:xfrm flipV="1">
            <a:off x="4909301" y="2456851"/>
            <a:ext cx="0" cy="2557476"/>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C183D7F6-B498-43B3-948B-1728B52AA6E4}">
                <adec:decorative xmlns:adec="http://schemas.microsoft.com/office/drawing/2017/decorative" val="1"/>
              </a:ext>
            </a:extLst>
          </p:cNvPr>
          <p:cNvCxnSpPr/>
          <p:nvPr/>
        </p:nvCxnSpPr>
        <p:spPr>
          <a:xfrm flipV="1">
            <a:off x="6838420" y="2456851"/>
            <a:ext cx="0" cy="2557476"/>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pic>
        <p:nvPicPr>
          <p:cNvPr id="26" name="Picture 25" descr="A cartoon of a bird with its head in the sand, indicating denial"/>
          <p:cNvPicPr>
            <a:picLocks noChangeAspect="1"/>
          </p:cNvPicPr>
          <p:nvPr/>
        </p:nvPicPr>
        <p:blipFill>
          <a:blip r:embed="rId22">
            <a:clrChange>
              <a:clrFrom>
                <a:srgbClr val="FFFFFF"/>
              </a:clrFrom>
              <a:clrTo>
                <a:srgbClr val="FFFFFF">
                  <a:alpha val="0"/>
                </a:srgbClr>
              </a:clrTo>
            </a:clrChange>
          </a:blip>
          <a:stretch>
            <a:fillRect/>
          </a:stretch>
        </p:blipFill>
        <p:spPr>
          <a:xfrm flipH="1">
            <a:off x="3301889" y="2908398"/>
            <a:ext cx="747210" cy="702845"/>
          </a:xfrm>
          <a:prstGeom prst="rect">
            <a:avLst/>
          </a:prstGeom>
        </p:spPr>
      </p:pic>
      <p:pic>
        <p:nvPicPr>
          <p:cNvPr id="27" name="Picture 26" descr="A cartoon character with arms and legs in a way that represents anger"/>
          <p:cNvPicPr>
            <a:picLocks noChangeAspect="1"/>
          </p:cNvPicPr>
          <p:nvPr/>
        </p:nvPicPr>
        <p:blipFill>
          <a:blip r:embed="rId23">
            <a:clrChange>
              <a:clrFrom>
                <a:srgbClr val="000200"/>
              </a:clrFrom>
              <a:clrTo>
                <a:srgbClr val="000200">
                  <a:alpha val="0"/>
                </a:srgbClr>
              </a:clrTo>
            </a:clrChange>
          </a:blip>
          <a:stretch>
            <a:fillRect/>
          </a:stretch>
        </p:blipFill>
        <p:spPr>
          <a:xfrm>
            <a:off x="4310660" y="3023639"/>
            <a:ext cx="803989" cy="669991"/>
          </a:xfrm>
          <a:prstGeom prst="rect">
            <a:avLst/>
          </a:prstGeom>
        </p:spPr>
      </p:pic>
      <p:pic>
        <p:nvPicPr>
          <p:cNvPr id="29" name="Picture 28" descr="Struggle and/or curiosity"/>
          <p:cNvPicPr>
            <a:picLocks noChangeAspect="1"/>
          </p:cNvPicPr>
          <p:nvPr/>
        </p:nvPicPr>
        <p:blipFill>
          <a:blip r:embed="rId24">
            <a:clrChange>
              <a:clrFrom>
                <a:srgbClr val="FFFFFF"/>
              </a:clrFrom>
              <a:clrTo>
                <a:srgbClr val="FFFFFF">
                  <a:alpha val="0"/>
                </a:srgbClr>
              </a:clrTo>
            </a:clrChange>
          </a:blip>
          <a:stretch>
            <a:fillRect/>
          </a:stretch>
        </p:blipFill>
        <p:spPr>
          <a:xfrm>
            <a:off x="6578866" y="2946633"/>
            <a:ext cx="803302" cy="803302"/>
          </a:xfrm>
          <a:prstGeom prst="rect">
            <a:avLst/>
          </a:prstGeom>
        </p:spPr>
      </p:pic>
      <p:sp>
        <p:nvSpPr>
          <p:cNvPr id="34" name="TextBox 33"/>
          <p:cNvSpPr txBox="1"/>
          <p:nvPr>
            <p:custDataLst>
              <p:tags r:id="rId10"/>
            </p:custDataLst>
          </p:nvPr>
        </p:nvSpPr>
        <p:spPr>
          <a:xfrm>
            <a:off x="3436042" y="3691441"/>
            <a:ext cx="548534" cy="253916"/>
          </a:xfrm>
          <a:prstGeom prst="rect">
            <a:avLst/>
          </a:prstGeom>
          <a:noFill/>
        </p:spPr>
        <p:txBody>
          <a:bodyPr wrap="square" rtlCol="0">
            <a:spAutoFit/>
          </a:bodyPr>
          <a:lstStyle/>
          <a:p>
            <a:r>
              <a:rPr lang="en-CA" sz="1050" dirty="0">
                <a:solidFill>
                  <a:prstClr val="black"/>
                </a:solidFill>
              </a:rPr>
              <a:t>Denial</a:t>
            </a:r>
          </a:p>
        </p:txBody>
      </p:sp>
      <p:sp>
        <p:nvSpPr>
          <p:cNvPr id="35" name="TextBox 34"/>
          <p:cNvSpPr txBox="1"/>
          <p:nvPr>
            <p:custDataLst>
              <p:tags r:id="rId11"/>
            </p:custDataLst>
          </p:nvPr>
        </p:nvSpPr>
        <p:spPr>
          <a:xfrm>
            <a:off x="4374777" y="3643603"/>
            <a:ext cx="537040" cy="253916"/>
          </a:xfrm>
          <a:prstGeom prst="rect">
            <a:avLst/>
          </a:prstGeom>
          <a:noFill/>
        </p:spPr>
        <p:txBody>
          <a:bodyPr wrap="square" rtlCol="0">
            <a:spAutoFit/>
          </a:bodyPr>
          <a:lstStyle/>
          <a:p>
            <a:r>
              <a:rPr lang="en-CA" sz="1050" dirty="0">
                <a:solidFill>
                  <a:prstClr val="black"/>
                </a:solidFill>
              </a:rPr>
              <a:t>Anger</a:t>
            </a:r>
          </a:p>
        </p:txBody>
      </p:sp>
      <p:sp>
        <p:nvSpPr>
          <p:cNvPr id="36" name="TextBox 35"/>
          <p:cNvSpPr txBox="1"/>
          <p:nvPr>
            <p:custDataLst>
              <p:tags r:id="rId12"/>
            </p:custDataLst>
          </p:nvPr>
        </p:nvSpPr>
        <p:spPr>
          <a:xfrm>
            <a:off x="5480131" y="4360079"/>
            <a:ext cx="814542" cy="253916"/>
          </a:xfrm>
          <a:prstGeom prst="rect">
            <a:avLst/>
          </a:prstGeom>
          <a:noFill/>
        </p:spPr>
        <p:txBody>
          <a:bodyPr wrap="square" rtlCol="0">
            <a:spAutoFit/>
          </a:bodyPr>
          <a:lstStyle/>
          <a:p>
            <a:r>
              <a:rPr lang="en-CA" sz="1050" dirty="0">
                <a:solidFill>
                  <a:prstClr val="black"/>
                </a:solidFill>
              </a:rPr>
              <a:t>Overwhelm</a:t>
            </a:r>
          </a:p>
        </p:txBody>
      </p:sp>
      <p:sp>
        <p:nvSpPr>
          <p:cNvPr id="37" name="TextBox 36"/>
          <p:cNvSpPr txBox="1"/>
          <p:nvPr>
            <p:custDataLst>
              <p:tags r:id="rId13"/>
            </p:custDataLst>
          </p:nvPr>
        </p:nvSpPr>
        <p:spPr>
          <a:xfrm>
            <a:off x="6838420" y="3642682"/>
            <a:ext cx="797514" cy="415498"/>
          </a:xfrm>
          <a:prstGeom prst="rect">
            <a:avLst/>
          </a:prstGeom>
          <a:noFill/>
        </p:spPr>
        <p:txBody>
          <a:bodyPr wrap="square" rtlCol="0">
            <a:spAutoFit/>
          </a:bodyPr>
          <a:lstStyle/>
          <a:p>
            <a:r>
              <a:rPr lang="en-CA" sz="1050" dirty="0">
                <a:solidFill>
                  <a:prstClr val="black"/>
                </a:solidFill>
              </a:rPr>
              <a:t>Struggling / Curiosity</a:t>
            </a:r>
          </a:p>
        </p:txBody>
      </p:sp>
      <p:sp>
        <p:nvSpPr>
          <p:cNvPr id="38" name="TextBox 37"/>
          <p:cNvSpPr txBox="1"/>
          <p:nvPr>
            <p:custDataLst>
              <p:tags r:id="rId14"/>
            </p:custDataLst>
          </p:nvPr>
        </p:nvSpPr>
        <p:spPr>
          <a:xfrm>
            <a:off x="7715092" y="3136572"/>
            <a:ext cx="797514" cy="253916"/>
          </a:xfrm>
          <a:prstGeom prst="rect">
            <a:avLst/>
          </a:prstGeom>
          <a:noFill/>
        </p:spPr>
        <p:txBody>
          <a:bodyPr wrap="square" rtlCol="0">
            <a:spAutoFit/>
          </a:bodyPr>
          <a:lstStyle/>
          <a:p>
            <a:r>
              <a:rPr lang="en-CA" sz="1050" dirty="0">
                <a:solidFill>
                  <a:prstClr val="black"/>
                </a:solidFill>
              </a:rPr>
              <a:t>Comfort</a:t>
            </a:r>
          </a:p>
        </p:txBody>
      </p:sp>
      <p:pic>
        <p:nvPicPr>
          <p:cNvPr id="39" name="Picture 38" descr="overwhelm 2"/>
          <p:cNvPicPr>
            <a:picLocks noChangeAspect="1"/>
          </p:cNvPicPr>
          <p:nvPr/>
        </p:nvPicPr>
        <p:blipFill>
          <a:blip r:embed="rId25"/>
          <a:stretch>
            <a:fillRect/>
          </a:stretch>
        </p:blipFill>
        <p:spPr>
          <a:xfrm>
            <a:off x="5709349" y="3784799"/>
            <a:ext cx="559699" cy="568874"/>
          </a:xfrm>
          <a:prstGeom prst="rect">
            <a:avLst/>
          </a:prstGeom>
        </p:spPr>
      </p:pic>
      <p:pic>
        <p:nvPicPr>
          <p:cNvPr id="40" name="Picture 39" descr="overwhelm 1"/>
          <p:cNvPicPr>
            <a:picLocks noChangeAspect="1"/>
          </p:cNvPicPr>
          <p:nvPr/>
        </p:nvPicPr>
        <p:blipFill>
          <a:blip r:embed="rId26"/>
          <a:stretch>
            <a:fillRect/>
          </a:stretch>
        </p:blipFill>
        <p:spPr>
          <a:xfrm>
            <a:off x="5124917" y="3766274"/>
            <a:ext cx="577065" cy="558145"/>
          </a:xfrm>
          <a:prstGeom prst="rect">
            <a:avLst/>
          </a:prstGeom>
        </p:spPr>
      </p:pic>
      <p:pic>
        <p:nvPicPr>
          <p:cNvPr id="41" name="Picture 40" descr="overwhelm 3"/>
          <p:cNvPicPr>
            <a:picLocks noChangeAspect="1"/>
          </p:cNvPicPr>
          <p:nvPr/>
        </p:nvPicPr>
        <p:blipFill>
          <a:blip r:embed="rId27"/>
          <a:stretch>
            <a:fillRect/>
          </a:stretch>
        </p:blipFill>
        <p:spPr>
          <a:xfrm>
            <a:off x="6213014" y="3845357"/>
            <a:ext cx="547781" cy="498830"/>
          </a:xfrm>
          <a:prstGeom prst="rect">
            <a:avLst/>
          </a:prstGeom>
        </p:spPr>
      </p:pic>
      <p:pic>
        <p:nvPicPr>
          <p:cNvPr id="42" name="Picture 41" descr="comfort"/>
          <p:cNvPicPr>
            <a:picLocks noChangeAspect="1"/>
          </p:cNvPicPr>
          <p:nvPr/>
        </p:nvPicPr>
        <p:blipFill>
          <a:blip r:embed="rId28">
            <a:clrChange>
              <a:clrFrom>
                <a:srgbClr val="FFFFFF"/>
              </a:clrFrom>
              <a:clrTo>
                <a:srgbClr val="FFFFFF">
                  <a:alpha val="0"/>
                </a:srgbClr>
              </a:clrTo>
            </a:clrChange>
          </a:blip>
          <a:stretch>
            <a:fillRect/>
          </a:stretch>
        </p:blipFill>
        <p:spPr>
          <a:xfrm>
            <a:off x="7663388" y="2536169"/>
            <a:ext cx="658863" cy="645306"/>
          </a:xfrm>
          <a:prstGeom prst="rect">
            <a:avLst/>
          </a:prstGeom>
        </p:spPr>
      </p:pic>
      <p:sp>
        <p:nvSpPr>
          <p:cNvPr id="43" name="Title 3"/>
          <p:cNvSpPr txBox="1">
            <a:spLocks/>
          </p:cNvSpPr>
          <p:nvPr>
            <p:custDataLst>
              <p:tags r:id="rId15"/>
            </p:custDataLst>
          </p:nvPr>
        </p:nvSpPr>
        <p:spPr>
          <a:xfrm>
            <a:off x="8522509" y="3300240"/>
            <a:ext cx="1572524" cy="870698"/>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dirty="0"/>
              <a:t>All Emotions Are Normal</a:t>
            </a:r>
            <a:endParaRPr lang="en-CA" sz="1800" dirty="0"/>
          </a:p>
        </p:txBody>
      </p:sp>
      <p:sp>
        <p:nvSpPr>
          <p:cNvPr id="28" name="TextBox 27"/>
          <p:cNvSpPr txBox="1"/>
          <p:nvPr>
            <p:custDataLst>
              <p:tags r:id="rId16"/>
            </p:custDataLst>
          </p:nvPr>
        </p:nvSpPr>
        <p:spPr>
          <a:xfrm>
            <a:off x="3058182" y="5330176"/>
            <a:ext cx="1834925" cy="923330"/>
          </a:xfrm>
          <a:prstGeom prst="rect">
            <a:avLst/>
          </a:prstGeom>
          <a:noFill/>
        </p:spPr>
        <p:txBody>
          <a:bodyPr wrap="square" rtlCol="0">
            <a:spAutoFit/>
          </a:bodyPr>
          <a:lstStyle/>
          <a:p>
            <a:r>
              <a:rPr lang="en-CA" dirty="0">
                <a:solidFill>
                  <a:prstClr val="black"/>
                </a:solidFill>
              </a:rPr>
              <a:t>Have to let go of who  we were in the old</a:t>
            </a:r>
          </a:p>
        </p:txBody>
      </p:sp>
      <p:sp>
        <p:nvSpPr>
          <p:cNvPr id="30" name="TextBox 29"/>
          <p:cNvSpPr txBox="1"/>
          <p:nvPr>
            <p:custDataLst>
              <p:tags r:id="rId17"/>
            </p:custDataLst>
          </p:nvPr>
        </p:nvSpPr>
        <p:spPr>
          <a:xfrm>
            <a:off x="5079392" y="5330176"/>
            <a:ext cx="1896983" cy="923330"/>
          </a:xfrm>
          <a:prstGeom prst="rect">
            <a:avLst/>
          </a:prstGeom>
          <a:noFill/>
        </p:spPr>
        <p:txBody>
          <a:bodyPr wrap="square" rtlCol="0">
            <a:spAutoFit/>
          </a:bodyPr>
          <a:lstStyle/>
          <a:p>
            <a:pPr algn="ctr"/>
            <a:r>
              <a:rPr lang="en-CA" dirty="0">
                <a:solidFill>
                  <a:prstClr val="black"/>
                </a:solidFill>
              </a:rPr>
              <a:t>Not who we were </a:t>
            </a:r>
          </a:p>
          <a:p>
            <a:pPr algn="ctr"/>
            <a:r>
              <a:rPr lang="en-CA" dirty="0">
                <a:solidFill>
                  <a:prstClr val="black"/>
                </a:solidFill>
              </a:rPr>
              <a:t>Not yet who we will be</a:t>
            </a:r>
          </a:p>
        </p:txBody>
      </p:sp>
      <p:sp>
        <p:nvSpPr>
          <p:cNvPr id="31" name="TextBox 30"/>
          <p:cNvSpPr txBox="1"/>
          <p:nvPr>
            <p:custDataLst>
              <p:tags r:id="rId18"/>
            </p:custDataLst>
          </p:nvPr>
        </p:nvSpPr>
        <p:spPr>
          <a:xfrm>
            <a:off x="7291064" y="5330177"/>
            <a:ext cx="1936236" cy="646331"/>
          </a:xfrm>
          <a:prstGeom prst="rect">
            <a:avLst/>
          </a:prstGeom>
          <a:noFill/>
        </p:spPr>
        <p:txBody>
          <a:bodyPr wrap="none" rtlCol="0">
            <a:spAutoFit/>
          </a:bodyPr>
          <a:lstStyle/>
          <a:p>
            <a:r>
              <a:rPr lang="en-CA" dirty="0">
                <a:solidFill>
                  <a:prstClr val="black"/>
                </a:solidFill>
              </a:rPr>
              <a:t>Begin to identify</a:t>
            </a:r>
          </a:p>
          <a:p>
            <a:r>
              <a:rPr lang="en-CA" dirty="0">
                <a:solidFill>
                  <a:prstClr val="black"/>
                </a:solidFill>
              </a:rPr>
              <a:t>with the new ways</a:t>
            </a:r>
          </a:p>
        </p:txBody>
      </p:sp>
      <p:sp>
        <p:nvSpPr>
          <p:cNvPr id="2" name="TextBox 6">
            <a:extLst>
              <a:ext uri="{FF2B5EF4-FFF2-40B4-BE49-F238E27FC236}">
                <a16:creationId xmlns:a16="http://schemas.microsoft.com/office/drawing/2014/main" id="{08E8F369-3535-131D-8600-F1B8F3F49609}"/>
              </a:ext>
            </a:extLst>
          </p:cNvPr>
          <p:cNvSpPr txBox="1">
            <a:spLocks noChangeArrowheads="1"/>
          </p:cNvSpPr>
          <p:nvPr>
            <p:custDataLst>
              <p:tags r:id="rId19"/>
            </p:custDataLst>
          </p:nvPr>
        </p:nvSpPr>
        <p:spPr bwMode="auto">
          <a:xfrm>
            <a:off x="2424113" y="6433393"/>
            <a:ext cx="3167062" cy="261610"/>
          </a:xfrm>
          <a:prstGeom prst="rect">
            <a:avLst/>
          </a:prstGeom>
          <a:noFill/>
          <a:ln w="9525">
            <a:noFill/>
            <a:miter lim="800000"/>
            <a:headEnd/>
            <a:tailEnd/>
          </a:ln>
        </p:spPr>
        <p:txBody>
          <a:bodyPr>
            <a:spAutoFit/>
          </a:bodyPr>
          <a:lstStyle/>
          <a:p>
            <a:r>
              <a:rPr lang="en-CA" sz="1050" dirty="0">
                <a:latin typeface="Calibri" pitchFamily="34" charset="0"/>
              </a:rPr>
              <a:t>*Adapted from William-Bridges  model </a:t>
            </a:r>
          </a:p>
        </p:txBody>
      </p:sp>
    </p:spTree>
    <p:extLst>
      <p:ext uri="{BB962C8B-B14F-4D97-AF65-F5344CB8AC3E}">
        <p14:creationId xmlns:p14="http://schemas.microsoft.com/office/powerpoint/2010/main" val="3654849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500"/>
                                        <p:tgtEl>
                                          <p:spTgt spid="34"/>
                                        </p:tgtEl>
                                      </p:cBhvr>
                                    </p:animEffect>
                                  </p:childTnLst>
                                </p:cTn>
                              </p:par>
                            </p:childTnLst>
                          </p:cTn>
                        </p:par>
                        <p:par>
                          <p:cTn id="26" fill="hold">
                            <p:stCondLst>
                              <p:cond delay="1000"/>
                            </p:stCondLst>
                            <p:childTnLst>
                              <p:par>
                                <p:cTn id="27" presetID="10" presetClass="entr" presetSubtype="0" fill="hold" nodeType="after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500"/>
                                        <p:tgtEl>
                                          <p:spTgt spid="3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000"/>
                                        <p:tgtEl>
                                          <p:spTgt spid="2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fade">
                                      <p:cBhvr>
                                        <p:cTn id="43" dur="500"/>
                                        <p:tgtEl>
                                          <p:spTgt spid="4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childTnLst>
                          </p:cTn>
                        </p:par>
                        <p:par>
                          <p:cTn id="47" fill="hold">
                            <p:stCondLst>
                              <p:cond delay="500"/>
                            </p:stCondLst>
                            <p:childTnLst>
                              <p:par>
                                <p:cTn id="48" presetID="10" presetClass="entr" presetSubtype="0" fill="hold" nodeType="afterEffect">
                                  <p:stCondLst>
                                    <p:cond delay="0"/>
                                  </p:stCondLst>
                                  <p:childTnLst>
                                    <p:set>
                                      <p:cBhvr>
                                        <p:cTn id="49" dur="1" fill="hold">
                                          <p:stCondLst>
                                            <p:cond delay="0"/>
                                          </p:stCondLst>
                                        </p:cTn>
                                        <p:tgtEl>
                                          <p:spTgt spid="39"/>
                                        </p:tgtEl>
                                        <p:attrNameLst>
                                          <p:attrName>style.visibility</p:attrName>
                                        </p:attrNameLst>
                                      </p:cBhvr>
                                      <p:to>
                                        <p:strVal val="visible"/>
                                      </p:to>
                                    </p:set>
                                    <p:animEffect transition="in" filter="fade">
                                      <p:cBhvr>
                                        <p:cTn id="50" dur="500"/>
                                        <p:tgtEl>
                                          <p:spTgt spid="39"/>
                                        </p:tgtEl>
                                      </p:cBhvr>
                                    </p:animEffect>
                                  </p:childTnLst>
                                </p:cTn>
                              </p:par>
                            </p:childTnLst>
                          </p:cTn>
                        </p:par>
                        <p:par>
                          <p:cTn id="51" fill="hold">
                            <p:stCondLst>
                              <p:cond delay="1000"/>
                            </p:stCondLst>
                            <p:childTnLst>
                              <p:par>
                                <p:cTn id="52" presetID="10" presetClass="entr" presetSubtype="0" fill="hold" nodeType="afterEffect">
                                  <p:stCondLst>
                                    <p:cond delay="0"/>
                                  </p:stCondLst>
                                  <p:childTnLst>
                                    <p:set>
                                      <p:cBhvr>
                                        <p:cTn id="53" dur="1" fill="hold">
                                          <p:stCondLst>
                                            <p:cond delay="0"/>
                                          </p:stCondLst>
                                        </p:cTn>
                                        <p:tgtEl>
                                          <p:spTgt spid="41"/>
                                        </p:tgtEl>
                                        <p:attrNameLst>
                                          <p:attrName>style.visibility</p:attrName>
                                        </p:attrNameLst>
                                      </p:cBhvr>
                                      <p:to>
                                        <p:strVal val="visible"/>
                                      </p:to>
                                    </p:set>
                                    <p:animEffect transition="in" filter="fade">
                                      <p:cBhvr>
                                        <p:cTn id="54" dur="500"/>
                                        <p:tgtEl>
                                          <p:spTgt spid="41"/>
                                        </p:tgtEl>
                                      </p:cBhvr>
                                    </p:animEffect>
                                  </p:childTnLst>
                                </p:cTn>
                              </p:par>
                            </p:childTnLst>
                          </p:cTn>
                        </p:par>
                        <p:par>
                          <p:cTn id="55" fill="hold">
                            <p:stCondLst>
                              <p:cond delay="1500"/>
                            </p:stCondLst>
                            <p:childTnLst>
                              <p:par>
                                <p:cTn id="56" presetID="10" presetClass="entr" presetSubtype="0" fill="hold" grpId="0" nodeType="afterEffect">
                                  <p:stCondLst>
                                    <p:cond delay="0"/>
                                  </p:stCondLst>
                                  <p:childTnLst>
                                    <p:set>
                                      <p:cBhvr>
                                        <p:cTn id="57" dur="1" fill="hold">
                                          <p:stCondLst>
                                            <p:cond delay="0"/>
                                          </p:stCondLst>
                                        </p:cTn>
                                        <p:tgtEl>
                                          <p:spTgt spid="36"/>
                                        </p:tgtEl>
                                        <p:attrNameLst>
                                          <p:attrName>style.visibility</p:attrName>
                                        </p:attrNameLst>
                                      </p:cBhvr>
                                      <p:to>
                                        <p:strVal val="visible"/>
                                      </p:to>
                                    </p:set>
                                    <p:animEffect transition="in" filter="fade">
                                      <p:cBhvr>
                                        <p:cTn id="58" dur="500"/>
                                        <p:tgtEl>
                                          <p:spTgt spid="36"/>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fade">
                                      <p:cBhvr>
                                        <p:cTn id="63" dur="1000"/>
                                        <p:tgtEl>
                                          <p:spTgt spid="30"/>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9"/>
                                        </p:tgtEl>
                                        <p:attrNameLst>
                                          <p:attrName>style.visibility</p:attrName>
                                        </p:attrNameLst>
                                      </p:cBhvr>
                                      <p:to>
                                        <p:strVal val="visible"/>
                                      </p:to>
                                    </p:set>
                                    <p:animEffect transition="in" filter="fade">
                                      <p:cBhvr>
                                        <p:cTn id="68" dur="500"/>
                                        <p:tgtEl>
                                          <p:spTgt spid="29"/>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500"/>
                                        <p:tgtEl>
                                          <p:spTgt spid="15"/>
                                        </p:tgtEl>
                                      </p:cBhvr>
                                    </p:animEffect>
                                  </p:childTnLst>
                                </p:cTn>
                              </p:par>
                            </p:childTnLst>
                          </p:cTn>
                        </p:par>
                        <p:par>
                          <p:cTn id="72" fill="hold">
                            <p:stCondLst>
                              <p:cond delay="500"/>
                            </p:stCondLst>
                            <p:childTnLst>
                              <p:par>
                                <p:cTn id="73" presetID="10" presetClass="entr" presetSubtype="0" fill="hold" grpId="0" nodeType="afterEffect">
                                  <p:stCondLst>
                                    <p:cond delay="0"/>
                                  </p:stCondLst>
                                  <p:childTnLst>
                                    <p:set>
                                      <p:cBhvr>
                                        <p:cTn id="74" dur="1" fill="hold">
                                          <p:stCondLst>
                                            <p:cond delay="0"/>
                                          </p:stCondLst>
                                        </p:cTn>
                                        <p:tgtEl>
                                          <p:spTgt spid="37"/>
                                        </p:tgtEl>
                                        <p:attrNameLst>
                                          <p:attrName>style.visibility</p:attrName>
                                        </p:attrNameLst>
                                      </p:cBhvr>
                                      <p:to>
                                        <p:strVal val="visible"/>
                                      </p:to>
                                    </p:set>
                                    <p:animEffect transition="in" filter="fade">
                                      <p:cBhvr>
                                        <p:cTn id="75" dur="500"/>
                                        <p:tgtEl>
                                          <p:spTgt spid="37"/>
                                        </p:tgtEl>
                                      </p:cBhvr>
                                    </p:animEffect>
                                  </p:childTnLst>
                                </p:cTn>
                              </p:par>
                            </p:childTnLst>
                          </p:cTn>
                        </p:par>
                        <p:par>
                          <p:cTn id="76" fill="hold">
                            <p:stCondLst>
                              <p:cond delay="1000"/>
                            </p:stCondLst>
                            <p:childTnLst>
                              <p:par>
                                <p:cTn id="77" presetID="10" presetClass="entr" presetSubtype="0" fill="hold" nodeType="afterEffect">
                                  <p:stCondLst>
                                    <p:cond delay="0"/>
                                  </p:stCondLst>
                                  <p:childTnLst>
                                    <p:set>
                                      <p:cBhvr>
                                        <p:cTn id="78" dur="1" fill="hold">
                                          <p:stCondLst>
                                            <p:cond delay="0"/>
                                          </p:stCondLst>
                                        </p:cTn>
                                        <p:tgtEl>
                                          <p:spTgt spid="42"/>
                                        </p:tgtEl>
                                        <p:attrNameLst>
                                          <p:attrName>style.visibility</p:attrName>
                                        </p:attrNameLst>
                                      </p:cBhvr>
                                      <p:to>
                                        <p:strVal val="visible"/>
                                      </p:to>
                                    </p:set>
                                    <p:animEffect transition="in" filter="fade">
                                      <p:cBhvr>
                                        <p:cTn id="79" dur="500"/>
                                        <p:tgtEl>
                                          <p:spTgt spid="42"/>
                                        </p:tgtEl>
                                      </p:cBhvr>
                                    </p:animEffect>
                                  </p:childTnLst>
                                </p:cTn>
                              </p:par>
                            </p:childTnLst>
                          </p:cTn>
                        </p:par>
                        <p:par>
                          <p:cTn id="80" fill="hold">
                            <p:stCondLst>
                              <p:cond delay="1500"/>
                            </p:stCondLst>
                            <p:childTnLst>
                              <p:par>
                                <p:cTn id="81" presetID="10" presetClass="entr" presetSubtype="0" fill="hold" grpId="0" nodeType="afterEffect">
                                  <p:stCondLst>
                                    <p:cond delay="0"/>
                                  </p:stCondLst>
                                  <p:childTnLst>
                                    <p:set>
                                      <p:cBhvr>
                                        <p:cTn id="82" dur="1" fill="hold">
                                          <p:stCondLst>
                                            <p:cond delay="0"/>
                                          </p:stCondLst>
                                        </p:cTn>
                                        <p:tgtEl>
                                          <p:spTgt spid="38"/>
                                        </p:tgtEl>
                                        <p:attrNameLst>
                                          <p:attrName>style.visibility</p:attrName>
                                        </p:attrNameLst>
                                      </p:cBhvr>
                                      <p:to>
                                        <p:strVal val="visible"/>
                                      </p:to>
                                    </p:set>
                                    <p:animEffect transition="in" filter="fade">
                                      <p:cBhvr>
                                        <p:cTn id="83" dur="500"/>
                                        <p:tgtEl>
                                          <p:spTgt spid="38"/>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31"/>
                                        </p:tgtEl>
                                        <p:attrNameLst>
                                          <p:attrName>style.visibility</p:attrName>
                                        </p:attrNameLst>
                                      </p:cBhvr>
                                      <p:to>
                                        <p:strVal val="visible"/>
                                      </p:to>
                                    </p:set>
                                    <p:animEffect transition="in" filter="fade">
                                      <p:cBhvr>
                                        <p:cTn id="88" dur="1000"/>
                                        <p:tgtEl>
                                          <p:spTgt spid="31"/>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43"/>
                                        </p:tgtEl>
                                        <p:attrNameLst>
                                          <p:attrName>style.visibility</p:attrName>
                                        </p:attrNameLst>
                                      </p:cBhvr>
                                      <p:to>
                                        <p:strVal val="visible"/>
                                      </p:to>
                                    </p:set>
                                    <p:animEffect transition="in" filter="fade">
                                      <p:cBhvr>
                                        <p:cTn id="93"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p:bldP spid="14" grpId="0"/>
      <p:bldP spid="15" grpId="0"/>
      <p:bldP spid="34" grpId="0"/>
      <p:bldP spid="35" grpId="0"/>
      <p:bldP spid="36" grpId="0"/>
      <p:bldP spid="37" grpId="0"/>
      <p:bldP spid="38" grpId="0"/>
      <p:bldP spid="43" grpId="0"/>
      <p:bldP spid="28" grpId="0"/>
      <p:bldP spid="30" grpId="0"/>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custDataLst>
              <p:tags r:id="rId1"/>
            </p:custDataLst>
          </p:nvPr>
        </p:nvSpPr>
        <p:spPr/>
        <p:txBody>
          <a:bodyPr>
            <a:normAutofit/>
          </a:bodyPr>
          <a:lstStyle/>
          <a:p>
            <a:r>
              <a:rPr lang="en-CA" sz="2800" dirty="0"/>
              <a:t>Individual Response to Change (Transition/Reactions)</a:t>
            </a:r>
          </a:p>
        </p:txBody>
      </p:sp>
      <p:pic>
        <p:nvPicPr>
          <p:cNvPr id="38914" name="Picture 2" descr="A diagram of a cycle of chaos in the neutral zone, also called valley of dispair"/>
          <p:cNvPicPr>
            <a:picLocks noChangeAspect="1" noChangeArrowheads="1"/>
          </p:cNvPicPr>
          <p:nvPr>
            <p:custDataLst>
              <p:tags r:id="rId2"/>
            </p:custDataLst>
          </p:nvPr>
        </p:nvPicPr>
        <p:blipFill>
          <a:blip r:embed="rId7" cstate="print"/>
          <a:srcRect/>
          <a:stretch>
            <a:fillRect/>
          </a:stretch>
        </p:blipFill>
        <p:spPr bwMode="auto">
          <a:xfrm>
            <a:off x="2144216" y="1700808"/>
            <a:ext cx="7904525" cy="4392489"/>
          </a:xfrm>
          <a:prstGeom prst="rect">
            <a:avLst/>
          </a:prstGeom>
          <a:noFill/>
          <a:ln w="9525">
            <a:noFill/>
            <a:miter lim="800000"/>
            <a:headEnd/>
            <a:tailEnd/>
          </a:ln>
        </p:spPr>
      </p:pic>
      <p:sp>
        <p:nvSpPr>
          <p:cNvPr id="5" name="TextBox 4"/>
          <p:cNvSpPr txBox="1"/>
          <p:nvPr>
            <p:custDataLst>
              <p:tags r:id="rId3"/>
            </p:custDataLst>
          </p:nvPr>
        </p:nvSpPr>
        <p:spPr>
          <a:xfrm>
            <a:off x="4511824" y="1990581"/>
            <a:ext cx="3096344" cy="923330"/>
          </a:xfrm>
          <a:prstGeom prst="rect">
            <a:avLst/>
          </a:prstGeom>
          <a:noFill/>
        </p:spPr>
        <p:txBody>
          <a:bodyPr wrap="square" rtlCol="0">
            <a:spAutoFit/>
          </a:bodyPr>
          <a:lstStyle/>
          <a:p>
            <a:pPr algn="ctr"/>
            <a:r>
              <a:rPr lang="en-CA" i="1" dirty="0"/>
              <a:t>Which is also similar to other human dynamic processes, like grief or team dynamics</a:t>
            </a:r>
          </a:p>
        </p:txBody>
      </p:sp>
      <p:sp>
        <p:nvSpPr>
          <p:cNvPr id="2" name="TextBox 6">
            <a:extLst>
              <a:ext uri="{FF2B5EF4-FFF2-40B4-BE49-F238E27FC236}">
                <a16:creationId xmlns:a16="http://schemas.microsoft.com/office/drawing/2014/main" id="{E30C9300-A6BC-BCD7-B89B-2B06ABC7AEBA}"/>
              </a:ext>
            </a:extLst>
          </p:cNvPr>
          <p:cNvSpPr txBox="1">
            <a:spLocks noChangeArrowheads="1"/>
          </p:cNvSpPr>
          <p:nvPr>
            <p:custDataLst>
              <p:tags r:id="rId4"/>
            </p:custDataLst>
          </p:nvPr>
        </p:nvSpPr>
        <p:spPr bwMode="auto">
          <a:xfrm>
            <a:off x="2424113" y="6433393"/>
            <a:ext cx="3167062" cy="261610"/>
          </a:xfrm>
          <a:prstGeom prst="rect">
            <a:avLst/>
          </a:prstGeom>
          <a:noFill/>
          <a:ln w="9525">
            <a:noFill/>
            <a:miter lim="800000"/>
            <a:headEnd/>
            <a:tailEnd/>
          </a:ln>
        </p:spPr>
        <p:txBody>
          <a:bodyPr>
            <a:spAutoFit/>
          </a:bodyPr>
          <a:lstStyle/>
          <a:p>
            <a:r>
              <a:rPr lang="en-CA" sz="1050" dirty="0">
                <a:latin typeface="Calibri" pitchFamily="34" charset="0"/>
              </a:rPr>
              <a:t>*Adapted from William-Bridges  model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custDataLst>
              <p:tags r:id="rId1"/>
            </p:custDataLst>
          </p:nvPr>
        </p:nvSpPr>
        <p:spPr/>
        <p:txBody>
          <a:bodyPr>
            <a:normAutofit/>
          </a:bodyPr>
          <a:lstStyle/>
          <a:p>
            <a:r>
              <a:rPr lang="fr-CA" dirty="0" err="1"/>
              <a:t>Remember</a:t>
            </a:r>
            <a:r>
              <a:rPr lang="fr-CA" dirty="0"/>
              <a:t>, </a:t>
            </a:r>
            <a:r>
              <a:rPr lang="fr-CA" dirty="0" err="1"/>
              <a:t>be</a:t>
            </a:r>
            <a:r>
              <a:rPr lang="fr-CA" dirty="0"/>
              <a:t> </a:t>
            </a:r>
            <a:r>
              <a:rPr lang="fr-CA" dirty="0" err="1"/>
              <a:t>aware</a:t>
            </a:r>
            <a:r>
              <a:rPr lang="fr-CA" dirty="0"/>
              <a:t>!</a:t>
            </a:r>
            <a:endParaRPr lang="en-CA" dirty="0">
              <a:solidFill>
                <a:schemeClr val="accent1">
                  <a:lumMod val="75000"/>
                </a:schemeClr>
              </a:solidFill>
            </a:endParaRPr>
          </a:p>
        </p:txBody>
      </p:sp>
      <p:sp>
        <p:nvSpPr>
          <p:cNvPr id="12" name="Freeform 52" descr="transition"/>
          <p:cNvSpPr>
            <a:spLocks/>
          </p:cNvSpPr>
          <p:nvPr>
            <p:custDataLst>
              <p:tags r:id="rId2"/>
            </p:custDataLst>
          </p:nvPr>
        </p:nvSpPr>
        <p:spPr bwMode="auto">
          <a:xfrm>
            <a:off x="4321827" y="2675408"/>
            <a:ext cx="1026114" cy="216024"/>
          </a:xfrm>
          <a:custGeom>
            <a:avLst/>
            <a:gdLst>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394 w 10000"/>
              <a:gd name="connsiteY113" fmla="*/ 3743 h 10000"/>
              <a:gd name="connsiteX114" fmla="*/ 212 w 10000"/>
              <a:gd name="connsiteY114" fmla="*/ 5030 h 10000"/>
              <a:gd name="connsiteX115" fmla="*/ 110 w 10000"/>
              <a:gd name="connsiteY115" fmla="*/ 6018 h 10000"/>
              <a:gd name="connsiteX116" fmla="*/ 12 w 10000"/>
              <a:gd name="connsiteY116" fmla="*/ 7036 h 10000"/>
              <a:gd name="connsiteX117" fmla="*/ 0 w 10000"/>
              <a:gd name="connsiteY117"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212 w 10000"/>
              <a:gd name="connsiteY113" fmla="*/ 5030 h 10000"/>
              <a:gd name="connsiteX114" fmla="*/ 110 w 10000"/>
              <a:gd name="connsiteY114" fmla="*/ 6018 h 10000"/>
              <a:gd name="connsiteX115" fmla="*/ 12 w 10000"/>
              <a:gd name="connsiteY115" fmla="*/ 7036 h 10000"/>
              <a:gd name="connsiteX116" fmla="*/ 0 w 10000"/>
              <a:gd name="connsiteY116"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459 w 10000"/>
              <a:gd name="connsiteY4" fmla="*/ 3263 h 10000"/>
              <a:gd name="connsiteX5" fmla="*/ 537 w 10000"/>
              <a:gd name="connsiteY5" fmla="*/ 2904 h 10000"/>
              <a:gd name="connsiteX6" fmla="*/ 622 w 10000"/>
              <a:gd name="connsiteY6" fmla="*/ 2605 h 10000"/>
              <a:gd name="connsiteX7" fmla="*/ 719 w 10000"/>
              <a:gd name="connsiteY7" fmla="*/ 2365 h 10000"/>
              <a:gd name="connsiteX8" fmla="*/ 821 w 10000"/>
              <a:gd name="connsiteY8" fmla="*/ 2156 h 10000"/>
              <a:gd name="connsiteX9" fmla="*/ 936 w 10000"/>
              <a:gd name="connsiteY9" fmla="*/ 2006 h 10000"/>
              <a:gd name="connsiteX10" fmla="*/ 1061 w 10000"/>
              <a:gd name="connsiteY10" fmla="*/ 1916 h 10000"/>
              <a:gd name="connsiteX11" fmla="*/ 1196 w 10000"/>
              <a:gd name="connsiteY11" fmla="*/ 1916 h 10000"/>
              <a:gd name="connsiteX12" fmla="*/ 1345 w 10000"/>
              <a:gd name="connsiteY12" fmla="*/ 1976 h 10000"/>
              <a:gd name="connsiteX13" fmla="*/ 1508 w 10000"/>
              <a:gd name="connsiteY13" fmla="*/ 2156 h 10000"/>
              <a:gd name="connsiteX14" fmla="*/ 1687 w 10000"/>
              <a:gd name="connsiteY14" fmla="*/ 2455 h 10000"/>
              <a:gd name="connsiteX15" fmla="*/ 1880 w 10000"/>
              <a:gd name="connsiteY15" fmla="*/ 2904 h 10000"/>
              <a:gd name="connsiteX16" fmla="*/ 2084 w 10000"/>
              <a:gd name="connsiteY16" fmla="*/ 3443 h 10000"/>
              <a:gd name="connsiteX17" fmla="*/ 2302 w 10000"/>
              <a:gd name="connsiteY17" fmla="*/ 4072 h 10000"/>
              <a:gd name="connsiteX18" fmla="*/ 2526 w 10000"/>
              <a:gd name="connsiteY18" fmla="*/ 4731 h 10000"/>
              <a:gd name="connsiteX19" fmla="*/ 2758 w 10000"/>
              <a:gd name="connsiteY19" fmla="*/ 5449 h 10000"/>
              <a:gd name="connsiteX20" fmla="*/ 2998 w 10000"/>
              <a:gd name="connsiteY20" fmla="*/ 6198 h 10000"/>
              <a:gd name="connsiteX21" fmla="*/ 3243 w 10000"/>
              <a:gd name="connsiteY21" fmla="*/ 6916 h 10000"/>
              <a:gd name="connsiteX22" fmla="*/ 3490 w 10000"/>
              <a:gd name="connsiteY22" fmla="*/ 7605 h 10000"/>
              <a:gd name="connsiteX23" fmla="*/ 3737 w 10000"/>
              <a:gd name="connsiteY23" fmla="*/ 8234 h 10000"/>
              <a:gd name="connsiteX24" fmla="*/ 3987 w 10000"/>
              <a:gd name="connsiteY24" fmla="*/ 8802 h 10000"/>
              <a:gd name="connsiteX25" fmla="*/ 4234 w 10000"/>
              <a:gd name="connsiteY25" fmla="*/ 9281 h 10000"/>
              <a:gd name="connsiteX26" fmla="*/ 4476 w 10000"/>
              <a:gd name="connsiteY26" fmla="*/ 9611 h 10000"/>
              <a:gd name="connsiteX27" fmla="*/ 4715 w 10000"/>
              <a:gd name="connsiteY27" fmla="*/ 9820 h 10000"/>
              <a:gd name="connsiteX28" fmla="*/ 4950 w 10000"/>
              <a:gd name="connsiteY28" fmla="*/ 9880 h 10000"/>
              <a:gd name="connsiteX29" fmla="*/ 5182 w 10000"/>
              <a:gd name="connsiteY29" fmla="*/ 9760 h 10000"/>
              <a:gd name="connsiteX30" fmla="*/ 5427 w 10000"/>
              <a:gd name="connsiteY30" fmla="*/ 9521 h 10000"/>
              <a:gd name="connsiteX31" fmla="*/ 5676 w 10000"/>
              <a:gd name="connsiteY31" fmla="*/ 9102 h 10000"/>
              <a:gd name="connsiteX32" fmla="*/ 5931 w 10000"/>
              <a:gd name="connsiteY32" fmla="*/ 8623 h 10000"/>
              <a:gd name="connsiteX33" fmla="*/ 6188 w 10000"/>
              <a:gd name="connsiteY33" fmla="*/ 8024 h 10000"/>
              <a:gd name="connsiteX34" fmla="*/ 6448 w 10000"/>
              <a:gd name="connsiteY34" fmla="*/ 7365 h 10000"/>
              <a:gd name="connsiteX35" fmla="*/ 6705 w 10000"/>
              <a:gd name="connsiteY35" fmla="*/ 6647 h 10000"/>
              <a:gd name="connsiteX36" fmla="*/ 6962 w 10000"/>
              <a:gd name="connsiteY36" fmla="*/ 5898 h 10000"/>
              <a:gd name="connsiteX37" fmla="*/ 7214 w 10000"/>
              <a:gd name="connsiteY37" fmla="*/ 5120 h 10000"/>
              <a:gd name="connsiteX38" fmla="*/ 7459 w 10000"/>
              <a:gd name="connsiteY38" fmla="*/ 4341 h 10000"/>
              <a:gd name="connsiteX39" fmla="*/ 7696 w 10000"/>
              <a:gd name="connsiteY39" fmla="*/ 3593 h 10000"/>
              <a:gd name="connsiteX40" fmla="*/ 7923 w 10000"/>
              <a:gd name="connsiteY40" fmla="*/ 2874 h 10000"/>
              <a:gd name="connsiteX41" fmla="*/ 8138 w 10000"/>
              <a:gd name="connsiteY41" fmla="*/ 2216 h 10000"/>
              <a:gd name="connsiteX42" fmla="*/ 8340 w 10000"/>
              <a:gd name="connsiteY42" fmla="*/ 1647 h 10000"/>
              <a:gd name="connsiteX43" fmla="*/ 8525 w 10000"/>
              <a:gd name="connsiteY43" fmla="*/ 1168 h 10000"/>
              <a:gd name="connsiteX44" fmla="*/ 8692 w 10000"/>
              <a:gd name="connsiteY44" fmla="*/ 808 h 10000"/>
              <a:gd name="connsiteX45" fmla="*/ 8794 w 10000"/>
              <a:gd name="connsiteY45" fmla="*/ 599 h 10000"/>
              <a:gd name="connsiteX46" fmla="*/ 8897 w 10000"/>
              <a:gd name="connsiteY46" fmla="*/ 419 h 10000"/>
              <a:gd name="connsiteX47" fmla="*/ 9004 w 10000"/>
              <a:gd name="connsiteY47" fmla="*/ 269 h 10000"/>
              <a:gd name="connsiteX48" fmla="*/ 9064 w 10000"/>
              <a:gd name="connsiteY48" fmla="*/ 210 h 10000"/>
              <a:gd name="connsiteX49" fmla="*/ 9129 w 10000"/>
              <a:gd name="connsiteY49" fmla="*/ 150 h 10000"/>
              <a:gd name="connsiteX50" fmla="*/ 9201 w 10000"/>
              <a:gd name="connsiteY50" fmla="*/ 120 h 10000"/>
              <a:gd name="connsiteX51" fmla="*/ 9281 w 10000"/>
              <a:gd name="connsiteY51" fmla="*/ 90 h 10000"/>
              <a:gd name="connsiteX52" fmla="*/ 9371 w 10000"/>
              <a:gd name="connsiteY52" fmla="*/ 60 h 10000"/>
              <a:gd name="connsiteX53" fmla="*/ 9471 w 10000"/>
              <a:gd name="connsiteY53" fmla="*/ 30 h 10000"/>
              <a:gd name="connsiteX54" fmla="*/ 9581 w 10000"/>
              <a:gd name="connsiteY54" fmla="*/ 30 h 10000"/>
              <a:gd name="connsiteX55" fmla="*/ 9705 w 10000"/>
              <a:gd name="connsiteY55" fmla="*/ 0 h 10000"/>
              <a:gd name="connsiteX56" fmla="*/ 9845 w 10000"/>
              <a:gd name="connsiteY56" fmla="*/ 0 h 10000"/>
              <a:gd name="connsiteX57" fmla="*/ 10000 w 10000"/>
              <a:gd name="connsiteY57" fmla="*/ 30 h 10000"/>
              <a:gd name="connsiteX58" fmla="*/ 10000 w 10000"/>
              <a:gd name="connsiteY58" fmla="*/ 150 h 10000"/>
              <a:gd name="connsiteX59" fmla="*/ 9845 w 10000"/>
              <a:gd name="connsiteY59" fmla="*/ 150 h 10000"/>
              <a:gd name="connsiteX60" fmla="*/ 9708 w 10000"/>
              <a:gd name="connsiteY60" fmla="*/ 150 h 10000"/>
              <a:gd name="connsiteX61" fmla="*/ 9583 w 10000"/>
              <a:gd name="connsiteY61" fmla="*/ 150 h 10000"/>
              <a:gd name="connsiteX62" fmla="*/ 9471 w 10000"/>
              <a:gd name="connsiteY62" fmla="*/ 150 h 10000"/>
              <a:gd name="connsiteX63" fmla="*/ 9371 w 10000"/>
              <a:gd name="connsiteY63" fmla="*/ 180 h 10000"/>
              <a:gd name="connsiteX64" fmla="*/ 9281 w 10000"/>
              <a:gd name="connsiteY64" fmla="*/ 210 h 10000"/>
              <a:gd name="connsiteX65" fmla="*/ 9201 w 10000"/>
              <a:gd name="connsiteY65" fmla="*/ 240 h 10000"/>
              <a:gd name="connsiteX66" fmla="*/ 9131 w 10000"/>
              <a:gd name="connsiteY66" fmla="*/ 269 h 10000"/>
              <a:gd name="connsiteX67" fmla="*/ 9066 w 10000"/>
              <a:gd name="connsiteY67" fmla="*/ 329 h 10000"/>
              <a:gd name="connsiteX68" fmla="*/ 9006 w 10000"/>
              <a:gd name="connsiteY68" fmla="*/ 389 h 10000"/>
              <a:gd name="connsiteX69" fmla="*/ 8899 w 10000"/>
              <a:gd name="connsiteY69" fmla="*/ 539 h 10000"/>
              <a:gd name="connsiteX70" fmla="*/ 8797 w 10000"/>
              <a:gd name="connsiteY70" fmla="*/ 719 h 10000"/>
              <a:gd name="connsiteX71" fmla="*/ 8697 w 10000"/>
              <a:gd name="connsiteY71" fmla="*/ 928 h 10000"/>
              <a:gd name="connsiteX72" fmla="*/ 8530 w 10000"/>
              <a:gd name="connsiteY72" fmla="*/ 1287 h 10000"/>
              <a:gd name="connsiteX73" fmla="*/ 8342 w 10000"/>
              <a:gd name="connsiteY73" fmla="*/ 1766 h 10000"/>
              <a:gd name="connsiteX74" fmla="*/ 8143 w 10000"/>
              <a:gd name="connsiteY74" fmla="*/ 2335 h 10000"/>
              <a:gd name="connsiteX75" fmla="*/ 7928 w 10000"/>
              <a:gd name="connsiteY75" fmla="*/ 2994 h 10000"/>
              <a:gd name="connsiteX76" fmla="*/ 7701 w 10000"/>
              <a:gd name="connsiteY76" fmla="*/ 3713 h 10000"/>
              <a:gd name="connsiteX77" fmla="*/ 7464 w 10000"/>
              <a:gd name="connsiteY77" fmla="*/ 4461 h 10000"/>
              <a:gd name="connsiteX78" fmla="*/ 7219 w 10000"/>
              <a:gd name="connsiteY78" fmla="*/ 5240 h 10000"/>
              <a:gd name="connsiteX79" fmla="*/ 6967 w 10000"/>
              <a:gd name="connsiteY79" fmla="*/ 6018 h 10000"/>
              <a:gd name="connsiteX80" fmla="*/ 6710 w 10000"/>
              <a:gd name="connsiteY80" fmla="*/ 6766 h 10000"/>
              <a:gd name="connsiteX81" fmla="*/ 6453 w 10000"/>
              <a:gd name="connsiteY81" fmla="*/ 7485 h 10000"/>
              <a:gd name="connsiteX82" fmla="*/ 6193 w 10000"/>
              <a:gd name="connsiteY82" fmla="*/ 8144 h 10000"/>
              <a:gd name="connsiteX83" fmla="*/ 5934 w 10000"/>
              <a:gd name="connsiteY83" fmla="*/ 8743 h 10000"/>
              <a:gd name="connsiteX84" fmla="*/ 5679 w 10000"/>
              <a:gd name="connsiteY84" fmla="*/ 9222 h 10000"/>
              <a:gd name="connsiteX85" fmla="*/ 5427 w 10000"/>
              <a:gd name="connsiteY85" fmla="*/ 9641 h 10000"/>
              <a:gd name="connsiteX86" fmla="*/ 5185 w 10000"/>
              <a:gd name="connsiteY86" fmla="*/ 9880 h 10000"/>
              <a:gd name="connsiteX87" fmla="*/ 4948 w 10000"/>
              <a:gd name="connsiteY87" fmla="*/ 10000 h 10000"/>
              <a:gd name="connsiteX88" fmla="*/ 4715 w 10000"/>
              <a:gd name="connsiteY88" fmla="*/ 9940 h 10000"/>
              <a:gd name="connsiteX89" fmla="*/ 4473 w 10000"/>
              <a:gd name="connsiteY89" fmla="*/ 9731 h 10000"/>
              <a:gd name="connsiteX90" fmla="*/ 4231 w 10000"/>
              <a:gd name="connsiteY90" fmla="*/ 9401 h 10000"/>
              <a:gd name="connsiteX91" fmla="*/ 3982 w 10000"/>
              <a:gd name="connsiteY91" fmla="*/ 8922 h 10000"/>
              <a:gd name="connsiteX92" fmla="*/ 3734 w 10000"/>
              <a:gd name="connsiteY92" fmla="*/ 8353 h 10000"/>
              <a:gd name="connsiteX93" fmla="*/ 3485 w 10000"/>
              <a:gd name="connsiteY93" fmla="*/ 7725 h 10000"/>
              <a:gd name="connsiteX94" fmla="*/ 3238 w 10000"/>
              <a:gd name="connsiteY94" fmla="*/ 7036 h 10000"/>
              <a:gd name="connsiteX95" fmla="*/ 2993 w 10000"/>
              <a:gd name="connsiteY95" fmla="*/ 6317 h 10000"/>
              <a:gd name="connsiteX96" fmla="*/ 2753 w 10000"/>
              <a:gd name="connsiteY96" fmla="*/ 5569 h 10000"/>
              <a:gd name="connsiteX97" fmla="*/ 2521 w 10000"/>
              <a:gd name="connsiteY97" fmla="*/ 4850 h 10000"/>
              <a:gd name="connsiteX98" fmla="*/ 2297 w 10000"/>
              <a:gd name="connsiteY98" fmla="*/ 4192 h 10000"/>
              <a:gd name="connsiteX99" fmla="*/ 2082 w 10000"/>
              <a:gd name="connsiteY99" fmla="*/ 3563 h 10000"/>
              <a:gd name="connsiteX100" fmla="*/ 1875 w 10000"/>
              <a:gd name="connsiteY100" fmla="*/ 3024 h 10000"/>
              <a:gd name="connsiteX101" fmla="*/ 1685 w 10000"/>
              <a:gd name="connsiteY101" fmla="*/ 2575 h 10000"/>
              <a:gd name="connsiteX102" fmla="*/ 1505 w 10000"/>
              <a:gd name="connsiteY102" fmla="*/ 2275 h 10000"/>
              <a:gd name="connsiteX103" fmla="*/ 1343 w 10000"/>
              <a:gd name="connsiteY103" fmla="*/ 2096 h 10000"/>
              <a:gd name="connsiteX104" fmla="*/ 1196 w 10000"/>
              <a:gd name="connsiteY104" fmla="*/ 2036 h 10000"/>
              <a:gd name="connsiteX105" fmla="*/ 1061 w 10000"/>
              <a:gd name="connsiteY105" fmla="*/ 2066 h 10000"/>
              <a:gd name="connsiteX106" fmla="*/ 939 w 10000"/>
              <a:gd name="connsiteY106" fmla="*/ 2126 h 10000"/>
              <a:gd name="connsiteX107" fmla="*/ 824 w 10000"/>
              <a:gd name="connsiteY107" fmla="*/ 2275 h 10000"/>
              <a:gd name="connsiteX108" fmla="*/ 724 w 10000"/>
              <a:gd name="connsiteY108" fmla="*/ 2485 h 10000"/>
              <a:gd name="connsiteX109" fmla="*/ 629 w 10000"/>
              <a:gd name="connsiteY109" fmla="*/ 2725 h 10000"/>
              <a:gd name="connsiteX110" fmla="*/ 544 w 10000"/>
              <a:gd name="connsiteY110" fmla="*/ 3024 h 10000"/>
              <a:gd name="connsiteX111" fmla="*/ 467 w 10000"/>
              <a:gd name="connsiteY111" fmla="*/ 3353 h 10000"/>
              <a:gd name="connsiteX112" fmla="*/ 212 w 10000"/>
              <a:gd name="connsiteY112" fmla="*/ 5030 h 10000"/>
              <a:gd name="connsiteX113" fmla="*/ 110 w 10000"/>
              <a:gd name="connsiteY113" fmla="*/ 6018 h 10000"/>
              <a:gd name="connsiteX114" fmla="*/ 12 w 10000"/>
              <a:gd name="connsiteY114" fmla="*/ 7036 h 10000"/>
              <a:gd name="connsiteX115" fmla="*/ 0 w 10000"/>
              <a:gd name="connsiteY115"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467 w 10000"/>
              <a:gd name="connsiteY110" fmla="*/ 3353 h 10000"/>
              <a:gd name="connsiteX111" fmla="*/ 212 w 10000"/>
              <a:gd name="connsiteY111" fmla="*/ 5030 h 10000"/>
              <a:gd name="connsiteX112" fmla="*/ 110 w 10000"/>
              <a:gd name="connsiteY112" fmla="*/ 6018 h 10000"/>
              <a:gd name="connsiteX113" fmla="*/ 12 w 10000"/>
              <a:gd name="connsiteY113" fmla="*/ 7036 h 10000"/>
              <a:gd name="connsiteX114" fmla="*/ 0 w 10000"/>
              <a:gd name="connsiteY114"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212 w 10000"/>
              <a:gd name="connsiteY110" fmla="*/ 5030 h 10000"/>
              <a:gd name="connsiteX111" fmla="*/ 110 w 10000"/>
              <a:gd name="connsiteY111" fmla="*/ 6018 h 10000"/>
              <a:gd name="connsiteX112" fmla="*/ 12 w 10000"/>
              <a:gd name="connsiteY112" fmla="*/ 7036 h 10000"/>
              <a:gd name="connsiteX113" fmla="*/ 0 w 10000"/>
              <a:gd name="connsiteY113"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212 w 10000"/>
              <a:gd name="connsiteY109" fmla="*/ 5030 h 10000"/>
              <a:gd name="connsiteX110" fmla="*/ 110 w 10000"/>
              <a:gd name="connsiteY110" fmla="*/ 6018 h 10000"/>
              <a:gd name="connsiteX111" fmla="*/ 12 w 10000"/>
              <a:gd name="connsiteY111" fmla="*/ 7036 h 10000"/>
              <a:gd name="connsiteX112" fmla="*/ 0 w 10000"/>
              <a:gd name="connsiteY112"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212 w 10000"/>
              <a:gd name="connsiteY108" fmla="*/ 5030 h 10000"/>
              <a:gd name="connsiteX109" fmla="*/ 110 w 10000"/>
              <a:gd name="connsiteY109" fmla="*/ 6018 h 10000"/>
              <a:gd name="connsiteX110" fmla="*/ 12 w 10000"/>
              <a:gd name="connsiteY110" fmla="*/ 7036 h 10000"/>
              <a:gd name="connsiteX111" fmla="*/ 0 w 10000"/>
              <a:gd name="connsiteY111"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212 w 10000"/>
              <a:gd name="connsiteY107" fmla="*/ 5030 h 10000"/>
              <a:gd name="connsiteX108" fmla="*/ 110 w 10000"/>
              <a:gd name="connsiteY108" fmla="*/ 6018 h 10000"/>
              <a:gd name="connsiteX109" fmla="*/ 12 w 10000"/>
              <a:gd name="connsiteY109" fmla="*/ 7036 h 10000"/>
              <a:gd name="connsiteX110" fmla="*/ 0 w 10000"/>
              <a:gd name="connsiteY110"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110 w 10000"/>
              <a:gd name="connsiteY107" fmla="*/ 6018 h 10000"/>
              <a:gd name="connsiteX108" fmla="*/ 12 w 10000"/>
              <a:gd name="connsiteY108" fmla="*/ 7036 h 10000"/>
              <a:gd name="connsiteX109" fmla="*/ 0 w 10000"/>
              <a:gd name="connsiteY109"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10 w 10000"/>
              <a:gd name="connsiteY106" fmla="*/ 6018 h 10000"/>
              <a:gd name="connsiteX107" fmla="*/ 12 w 10000"/>
              <a:gd name="connsiteY107" fmla="*/ 7036 h 10000"/>
              <a:gd name="connsiteX108" fmla="*/ 0 w 10000"/>
              <a:gd name="connsiteY108"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2 w 10000"/>
              <a:gd name="connsiteY106" fmla="*/ 7036 h 10000"/>
              <a:gd name="connsiteX107" fmla="*/ 0 w 10000"/>
              <a:gd name="connsiteY107" fmla="*/ 6946 h 10000"/>
              <a:gd name="connsiteX0" fmla="*/ 0 w 10000"/>
              <a:gd name="connsiteY0" fmla="*/ 6946 h 10000"/>
              <a:gd name="connsiteX1" fmla="*/ 97 w 10000"/>
              <a:gd name="connsiteY1" fmla="*/ 5928 h 10000"/>
              <a:gd name="connsiteX2" fmla="*/ 622 w 10000"/>
              <a:gd name="connsiteY2" fmla="*/ 2605 h 10000"/>
              <a:gd name="connsiteX3" fmla="*/ 719 w 10000"/>
              <a:gd name="connsiteY3" fmla="*/ 2365 h 10000"/>
              <a:gd name="connsiteX4" fmla="*/ 821 w 10000"/>
              <a:gd name="connsiteY4" fmla="*/ 2156 h 10000"/>
              <a:gd name="connsiteX5" fmla="*/ 936 w 10000"/>
              <a:gd name="connsiteY5" fmla="*/ 2006 h 10000"/>
              <a:gd name="connsiteX6" fmla="*/ 1061 w 10000"/>
              <a:gd name="connsiteY6" fmla="*/ 1916 h 10000"/>
              <a:gd name="connsiteX7" fmla="*/ 1196 w 10000"/>
              <a:gd name="connsiteY7" fmla="*/ 1916 h 10000"/>
              <a:gd name="connsiteX8" fmla="*/ 1345 w 10000"/>
              <a:gd name="connsiteY8" fmla="*/ 1976 h 10000"/>
              <a:gd name="connsiteX9" fmla="*/ 1508 w 10000"/>
              <a:gd name="connsiteY9" fmla="*/ 2156 h 10000"/>
              <a:gd name="connsiteX10" fmla="*/ 1687 w 10000"/>
              <a:gd name="connsiteY10" fmla="*/ 2455 h 10000"/>
              <a:gd name="connsiteX11" fmla="*/ 1880 w 10000"/>
              <a:gd name="connsiteY11" fmla="*/ 2904 h 10000"/>
              <a:gd name="connsiteX12" fmla="*/ 2084 w 10000"/>
              <a:gd name="connsiteY12" fmla="*/ 3443 h 10000"/>
              <a:gd name="connsiteX13" fmla="*/ 2302 w 10000"/>
              <a:gd name="connsiteY13" fmla="*/ 4072 h 10000"/>
              <a:gd name="connsiteX14" fmla="*/ 2526 w 10000"/>
              <a:gd name="connsiteY14" fmla="*/ 4731 h 10000"/>
              <a:gd name="connsiteX15" fmla="*/ 2758 w 10000"/>
              <a:gd name="connsiteY15" fmla="*/ 5449 h 10000"/>
              <a:gd name="connsiteX16" fmla="*/ 2998 w 10000"/>
              <a:gd name="connsiteY16" fmla="*/ 6198 h 10000"/>
              <a:gd name="connsiteX17" fmla="*/ 3243 w 10000"/>
              <a:gd name="connsiteY17" fmla="*/ 6916 h 10000"/>
              <a:gd name="connsiteX18" fmla="*/ 3490 w 10000"/>
              <a:gd name="connsiteY18" fmla="*/ 7605 h 10000"/>
              <a:gd name="connsiteX19" fmla="*/ 3737 w 10000"/>
              <a:gd name="connsiteY19" fmla="*/ 8234 h 10000"/>
              <a:gd name="connsiteX20" fmla="*/ 3987 w 10000"/>
              <a:gd name="connsiteY20" fmla="*/ 8802 h 10000"/>
              <a:gd name="connsiteX21" fmla="*/ 4234 w 10000"/>
              <a:gd name="connsiteY21" fmla="*/ 9281 h 10000"/>
              <a:gd name="connsiteX22" fmla="*/ 4476 w 10000"/>
              <a:gd name="connsiteY22" fmla="*/ 9611 h 10000"/>
              <a:gd name="connsiteX23" fmla="*/ 4715 w 10000"/>
              <a:gd name="connsiteY23" fmla="*/ 9820 h 10000"/>
              <a:gd name="connsiteX24" fmla="*/ 4950 w 10000"/>
              <a:gd name="connsiteY24" fmla="*/ 9880 h 10000"/>
              <a:gd name="connsiteX25" fmla="*/ 5182 w 10000"/>
              <a:gd name="connsiteY25" fmla="*/ 9760 h 10000"/>
              <a:gd name="connsiteX26" fmla="*/ 5427 w 10000"/>
              <a:gd name="connsiteY26" fmla="*/ 9521 h 10000"/>
              <a:gd name="connsiteX27" fmla="*/ 5676 w 10000"/>
              <a:gd name="connsiteY27" fmla="*/ 9102 h 10000"/>
              <a:gd name="connsiteX28" fmla="*/ 5931 w 10000"/>
              <a:gd name="connsiteY28" fmla="*/ 8623 h 10000"/>
              <a:gd name="connsiteX29" fmla="*/ 6188 w 10000"/>
              <a:gd name="connsiteY29" fmla="*/ 8024 h 10000"/>
              <a:gd name="connsiteX30" fmla="*/ 6448 w 10000"/>
              <a:gd name="connsiteY30" fmla="*/ 7365 h 10000"/>
              <a:gd name="connsiteX31" fmla="*/ 6705 w 10000"/>
              <a:gd name="connsiteY31" fmla="*/ 6647 h 10000"/>
              <a:gd name="connsiteX32" fmla="*/ 6962 w 10000"/>
              <a:gd name="connsiteY32" fmla="*/ 5898 h 10000"/>
              <a:gd name="connsiteX33" fmla="*/ 7214 w 10000"/>
              <a:gd name="connsiteY33" fmla="*/ 5120 h 10000"/>
              <a:gd name="connsiteX34" fmla="*/ 7459 w 10000"/>
              <a:gd name="connsiteY34" fmla="*/ 4341 h 10000"/>
              <a:gd name="connsiteX35" fmla="*/ 7696 w 10000"/>
              <a:gd name="connsiteY35" fmla="*/ 3593 h 10000"/>
              <a:gd name="connsiteX36" fmla="*/ 7923 w 10000"/>
              <a:gd name="connsiteY36" fmla="*/ 2874 h 10000"/>
              <a:gd name="connsiteX37" fmla="*/ 8138 w 10000"/>
              <a:gd name="connsiteY37" fmla="*/ 2216 h 10000"/>
              <a:gd name="connsiteX38" fmla="*/ 8340 w 10000"/>
              <a:gd name="connsiteY38" fmla="*/ 1647 h 10000"/>
              <a:gd name="connsiteX39" fmla="*/ 8525 w 10000"/>
              <a:gd name="connsiteY39" fmla="*/ 1168 h 10000"/>
              <a:gd name="connsiteX40" fmla="*/ 8692 w 10000"/>
              <a:gd name="connsiteY40" fmla="*/ 808 h 10000"/>
              <a:gd name="connsiteX41" fmla="*/ 8794 w 10000"/>
              <a:gd name="connsiteY41" fmla="*/ 599 h 10000"/>
              <a:gd name="connsiteX42" fmla="*/ 8897 w 10000"/>
              <a:gd name="connsiteY42" fmla="*/ 419 h 10000"/>
              <a:gd name="connsiteX43" fmla="*/ 9004 w 10000"/>
              <a:gd name="connsiteY43" fmla="*/ 269 h 10000"/>
              <a:gd name="connsiteX44" fmla="*/ 9064 w 10000"/>
              <a:gd name="connsiteY44" fmla="*/ 210 h 10000"/>
              <a:gd name="connsiteX45" fmla="*/ 9129 w 10000"/>
              <a:gd name="connsiteY45" fmla="*/ 150 h 10000"/>
              <a:gd name="connsiteX46" fmla="*/ 9201 w 10000"/>
              <a:gd name="connsiteY46" fmla="*/ 120 h 10000"/>
              <a:gd name="connsiteX47" fmla="*/ 9281 w 10000"/>
              <a:gd name="connsiteY47" fmla="*/ 90 h 10000"/>
              <a:gd name="connsiteX48" fmla="*/ 9371 w 10000"/>
              <a:gd name="connsiteY48" fmla="*/ 60 h 10000"/>
              <a:gd name="connsiteX49" fmla="*/ 9471 w 10000"/>
              <a:gd name="connsiteY49" fmla="*/ 30 h 10000"/>
              <a:gd name="connsiteX50" fmla="*/ 9581 w 10000"/>
              <a:gd name="connsiteY50" fmla="*/ 30 h 10000"/>
              <a:gd name="connsiteX51" fmla="*/ 9705 w 10000"/>
              <a:gd name="connsiteY51" fmla="*/ 0 h 10000"/>
              <a:gd name="connsiteX52" fmla="*/ 9845 w 10000"/>
              <a:gd name="connsiteY52" fmla="*/ 0 h 10000"/>
              <a:gd name="connsiteX53" fmla="*/ 10000 w 10000"/>
              <a:gd name="connsiteY53" fmla="*/ 30 h 10000"/>
              <a:gd name="connsiteX54" fmla="*/ 10000 w 10000"/>
              <a:gd name="connsiteY54" fmla="*/ 150 h 10000"/>
              <a:gd name="connsiteX55" fmla="*/ 9845 w 10000"/>
              <a:gd name="connsiteY55" fmla="*/ 150 h 10000"/>
              <a:gd name="connsiteX56" fmla="*/ 9708 w 10000"/>
              <a:gd name="connsiteY56" fmla="*/ 150 h 10000"/>
              <a:gd name="connsiteX57" fmla="*/ 9583 w 10000"/>
              <a:gd name="connsiteY57" fmla="*/ 150 h 10000"/>
              <a:gd name="connsiteX58" fmla="*/ 9471 w 10000"/>
              <a:gd name="connsiteY58" fmla="*/ 150 h 10000"/>
              <a:gd name="connsiteX59" fmla="*/ 9371 w 10000"/>
              <a:gd name="connsiteY59" fmla="*/ 180 h 10000"/>
              <a:gd name="connsiteX60" fmla="*/ 9281 w 10000"/>
              <a:gd name="connsiteY60" fmla="*/ 210 h 10000"/>
              <a:gd name="connsiteX61" fmla="*/ 9201 w 10000"/>
              <a:gd name="connsiteY61" fmla="*/ 240 h 10000"/>
              <a:gd name="connsiteX62" fmla="*/ 9131 w 10000"/>
              <a:gd name="connsiteY62" fmla="*/ 269 h 10000"/>
              <a:gd name="connsiteX63" fmla="*/ 9066 w 10000"/>
              <a:gd name="connsiteY63" fmla="*/ 329 h 10000"/>
              <a:gd name="connsiteX64" fmla="*/ 9006 w 10000"/>
              <a:gd name="connsiteY64" fmla="*/ 389 h 10000"/>
              <a:gd name="connsiteX65" fmla="*/ 8899 w 10000"/>
              <a:gd name="connsiteY65" fmla="*/ 539 h 10000"/>
              <a:gd name="connsiteX66" fmla="*/ 8797 w 10000"/>
              <a:gd name="connsiteY66" fmla="*/ 719 h 10000"/>
              <a:gd name="connsiteX67" fmla="*/ 8697 w 10000"/>
              <a:gd name="connsiteY67" fmla="*/ 928 h 10000"/>
              <a:gd name="connsiteX68" fmla="*/ 8530 w 10000"/>
              <a:gd name="connsiteY68" fmla="*/ 1287 h 10000"/>
              <a:gd name="connsiteX69" fmla="*/ 8342 w 10000"/>
              <a:gd name="connsiteY69" fmla="*/ 1766 h 10000"/>
              <a:gd name="connsiteX70" fmla="*/ 8143 w 10000"/>
              <a:gd name="connsiteY70" fmla="*/ 2335 h 10000"/>
              <a:gd name="connsiteX71" fmla="*/ 7928 w 10000"/>
              <a:gd name="connsiteY71" fmla="*/ 2994 h 10000"/>
              <a:gd name="connsiteX72" fmla="*/ 7701 w 10000"/>
              <a:gd name="connsiteY72" fmla="*/ 3713 h 10000"/>
              <a:gd name="connsiteX73" fmla="*/ 7464 w 10000"/>
              <a:gd name="connsiteY73" fmla="*/ 4461 h 10000"/>
              <a:gd name="connsiteX74" fmla="*/ 7219 w 10000"/>
              <a:gd name="connsiteY74" fmla="*/ 5240 h 10000"/>
              <a:gd name="connsiteX75" fmla="*/ 6967 w 10000"/>
              <a:gd name="connsiteY75" fmla="*/ 6018 h 10000"/>
              <a:gd name="connsiteX76" fmla="*/ 6710 w 10000"/>
              <a:gd name="connsiteY76" fmla="*/ 6766 h 10000"/>
              <a:gd name="connsiteX77" fmla="*/ 6453 w 10000"/>
              <a:gd name="connsiteY77" fmla="*/ 7485 h 10000"/>
              <a:gd name="connsiteX78" fmla="*/ 6193 w 10000"/>
              <a:gd name="connsiteY78" fmla="*/ 8144 h 10000"/>
              <a:gd name="connsiteX79" fmla="*/ 5934 w 10000"/>
              <a:gd name="connsiteY79" fmla="*/ 8743 h 10000"/>
              <a:gd name="connsiteX80" fmla="*/ 5679 w 10000"/>
              <a:gd name="connsiteY80" fmla="*/ 9222 h 10000"/>
              <a:gd name="connsiteX81" fmla="*/ 5427 w 10000"/>
              <a:gd name="connsiteY81" fmla="*/ 9641 h 10000"/>
              <a:gd name="connsiteX82" fmla="*/ 5185 w 10000"/>
              <a:gd name="connsiteY82" fmla="*/ 9880 h 10000"/>
              <a:gd name="connsiteX83" fmla="*/ 4948 w 10000"/>
              <a:gd name="connsiteY83" fmla="*/ 10000 h 10000"/>
              <a:gd name="connsiteX84" fmla="*/ 4715 w 10000"/>
              <a:gd name="connsiteY84" fmla="*/ 9940 h 10000"/>
              <a:gd name="connsiteX85" fmla="*/ 4473 w 10000"/>
              <a:gd name="connsiteY85" fmla="*/ 9731 h 10000"/>
              <a:gd name="connsiteX86" fmla="*/ 4231 w 10000"/>
              <a:gd name="connsiteY86" fmla="*/ 9401 h 10000"/>
              <a:gd name="connsiteX87" fmla="*/ 3982 w 10000"/>
              <a:gd name="connsiteY87" fmla="*/ 8922 h 10000"/>
              <a:gd name="connsiteX88" fmla="*/ 3734 w 10000"/>
              <a:gd name="connsiteY88" fmla="*/ 8353 h 10000"/>
              <a:gd name="connsiteX89" fmla="*/ 3485 w 10000"/>
              <a:gd name="connsiteY89" fmla="*/ 7725 h 10000"/>
              <a:gd name="connsiteX90" fmla="*/ 3238 w 10000"/>
              <a:gd name="connsiteY90" fmla="*/ 7036 h 10000"/>
              <a:gd name="connsiteX91" fmla="*/ 2993 w 10000"/>
              <a:gd name="connsiteY91" fmla="*/ 6317 h 10000"/>
              <a:gd name="connsiteX92" fmla="*/ 2753 w 10000"/>
              <a:gd name="connsiteY92" fmla="*/ 5569 h 10000"/>
              <a:gd name="connsiteX93" fmla="*/ 2521 w 10000"/>
              <a:gd name="connsiteY93" fmla="*/ 4850 h 10000"/>
              <a:gd name="connsiteX94" fmla="*/ 2297 w 10000"/>
              <a:gd name="connsiteY94" fmla="*/ 4192 h 10000"/>
              <a:gd name="connsiteX95" fmla="*/ 2082 w 10000"/>
              <a:gd name="connsiteY95" fmla="*/ 3563 h 10000"/>
              <a:gd name="connsiteX96" fmla="*/ 1875 w 10000"/>
              <a:gd name="connsiteY96" fmla="*/ 3024 h 10000"/>
              <a:gd name="connsiteX97" fmla="*/ 1685 w 10000"/>
              <a:gd name="connsiteY97" fmla="*/ 2575 h 10000"/>
              <a:gd name="connsiteX98" fmla="*/ 1505 w 10000"/>
              <a:gd name="connsiteY98" fmla="*/ 2275 h 10000"/>
              <a:gd name="connsiteX99" fmla="*/ 1343 w 10000"/>
              <a:gd name="connsiteY99" fmla="*/ 2096 h 10000"/>
              <a:gd name="connsiteX100" fmla="*/ 1196 w 10000"/>
              <a:gd name="connsiteY100" fmla="*/ 2036 h 10000"/>
              <a:gd name="connsiteX101" fmla="*/ 1061 w 10000"/>
              <a:gd name="connsiteY101" fmla="*/ 2066 h 10000"/>
              <a:gd name="connsiteX102" fmla="*/ 939 w 10000"/>
              <a:gd name="connsiteY102" fmla="*/ 2126 h 10000"/>
              <a:gd name="connsiteX103" fmla="*/ 824 w 10000"/>
              <a:gd name="connsiteY103" fmla="*/ 2275 h 10000"/>
              <a:gd name="connsiteX104" fmla="*/ 724 w 10000"/>
              <a:gd name="connsiteY104" fmla="*/ 2485 h 10000"/>
              <a:gd name="connsiteX105" fmla="*/ 12 w 10000"/>
              <a:gd name="connsiteY105" fmla="*/ 7036 h 10000"/>
              <a:gd name="connsiteX106" fmla="*/ 0 w 10000"/>
              <a:gd name="connsiteY106" fmla="*/ 6946 h 10000"/>
              <a:gd name="connsiteX0" fmla="*/ 0 w 10000"/>
              <a:gd name="connsiteY0" fmla="*/ 6946 h 10000"/>
              <a:gd name="connsiteX1" fmla="*/ 622 w 10000"/>
              <a:gd name="connsiteY1" fmla="*/ 2605 h 10000"/>
              <a:gd name="connsiteX2" fmla="*/ 719 w 10000"/>
              <a:gd name="connsiteY2" fmla="*/ 2365 h 10000"/>
              <a:gd name="connsiteX3" fmla="*/ 821 w 10000"/>
              <a:gd name="connsiteY3" fmla="*/ 2156 h 10000"/>
              <a:gd name="connsiteX4" fmla="*/ 936 w 10000"/>
              <a:gd name="connsiteY4" fmla="*/ 2006 h 10000"/>
              <a:gd name="connsiteX5" fmla="*/ 1061 w 10000"/>
              <a:gd name="connsiteY5" fmla="*/ 1916 h 10000"/>
              <a:gd name="connsiteX6" fmla="*/ 1196 w 10000"/>
              <a:gd name="connsiteY6" fmla="*/ 1916 h 10000"/>
              <a:gd name="connsiteX7" fmla="*/ 1345 w 10000"/>
              <a:gd name="connsiteY7" fmla="*/ 1976 h 10000"/>
              <a:gd name="connsiteX8" fmla="*/ 1508 w 10000"/>
              <a:gd name="connsiteY8" fmla="*/ 2156 h 10000"/>
              <a:gd name="connsiteX9" fmla="*/ 1687 w 10000"/>
              <a:gd name="connsiteY9" fmla="*/ 2455 h 10000"/>
              <a:gd name="connsiteX10" fmla="*/ 1880 w 10000"/>
              <a:gd name="connsiteY10" fmla="*/ 2904 h 10000"/>
              <a:gd name="connsiteX11" fmla="*/ 2084 w 10000"/>
              <a:gd name="connsiteY11" fmla="*/ 3443 h 10000"/>
              <a:gd name="connsiteX12" fmla="*/ 2302 w 10000"/>
              <a:gd name="connsiteY12" fmla="*/ 4072 h 10000"/>
              <a:gd name="connsiteX13" fmla="*/ 2526 w 10000"/>
              <a:gd name="connsiteY13" fmla="*/ 4731 h 10000"/>
              <a:gd name="connsiteX14" fmla="*/ 2758 w 10000"/>
              <a:gd name="connsiteY14" fmla="*/ 5449 h 10000"/>
              <a:gd name="connsiteX15" fmla="*/ 2998 w 10000"/>
              <a:gd name="connsiteY15" fmla="*/ 6198 h 10000"/>
              <a:gd name="connsiteX16" fmla="*/ 3243 w 10000"/>
              <a:gd name="connsiteY16" fmla="*/ 6916 h 10000"/>
              <a:gd name="connsiteX17" fmla="*/ 3490 w 10000"/>
              <a:gd name="connsiteY17" fmla="*/ 7605 h 10000"/>
              <a:gd name="connsiteX18" fmla="*/ 3737 w 10000"/>
              <a:gd name="connsiteY18" fmla="*/ 8234 h 10000"/>
              <a:gd name="connsiteX19" fmla="*/ 3987 w 10000"/>
              <a:gd name="connsiteY19" fmla="*/ 8802 h 10000"/>
              <a:gd name="connsiteX20" fmla="*/ 4234 w 10000"/>
              <a:gd name="connsiteY20" fmla="*/ 9281 h 10000"/>
              <a:gd name="connsiteX21" fmla="*/ 4476 w 10000"/>
              <a:gd name="connsiteY21" fmla="*/ 9611 h 10000"/>
              <a:gd name="connsiteX22" fmla="*/ 4715 w 10000"/>
              <a:gd name="connsiteY22" fmla="*/ 9820 h 10000"/>
              <a:gd name="connsiteX23" fmla="*/ 4950 w 10000"/>
              <a:gd name="connsiteY23" fmla="*/ 9880 h 10000"/>
              <a:gd name="connsiteX24" fmla="*/ 5182 w 10000"/>
              <a:gd name="connsiteY24" fmla="*/ 9760 h 10000"/>
              <a:gd name="connsiteX25" fmla="*/ 5427 w 10000"/>
              <a:gd name="connsiteY25" fmla="*/ 9521 h 10000"/>
              <a:gd name="connsiteX26" fmla="*/ 5676 w 10000"/>
              <a:gd name="connsiteY26" fmla="*/ 9102 h 10000"/>
              <a:gd name="connsiteX27" fmla="*/ 5931 w 10000"/>
              <a:gd name="connsiteY27" fmla="*/ 8623 h 10000"/>
              <a:gd name="connsiteX28" fmla="*/ 6188 w 10000"/>
              <a:gd name="connsiteY28" fmla="*/ 8024 h 10000"/>
              <a:gd name="connsiteX29" fmla="*/ 6448 w 10000"/>
              <a:gd name="connsiteY29" fmla="*/ 7365 h 10000"/>
              <a:gd name="connsiteX30" fmla="*/ 6705 w 10000"/>
              <a:gd name="connsiteY30" fmla="*/ 6647 h 10000"/>
              <a:gd name="connsiteX31" fmla="*/ 6962 w 10000"/>
              <a:gd name="connsiteY31" fmla="*/ 5898 h 10000"/>
              <a:gd name="connsiteX32" fmla="*/ 7214 w 10000"/>
              <a:gd name="connsiteY32" fmla="*/ 5120 h 10000"/>
              <a:gd name="connsiteX33" fmla="*/ 7459 w 10000"/>
              <a:gd name="connsiteY33" fmla="*/ 4341 h 10000"/>
              <a:gd name="connsiteX34" fmla="*/ 7696 w 10000"/>
              <a:gd name="connsiteY34" fmla="*/ 3593 h 10000"/>
              <a:gd name="connsiteX35" fmla="*/ 7923 w 10000"/>
              <a:gd name="connsiteY35" fmla="*/ 2874 h 10000"/>
              <a:gd name="connsiteX36" fmla="*/ 8138 w 10000"/>
              <a:gd name="connsiteY36" fmla="*/ 2216 h 10000"/>
              <a:gd name="connsiteX37" fmla="*/ 8340 w 10000"/>
              <a:gd name="connsiteY37" fmla="*/ 1647 h 10000"/>
              <a:gd name="connsiteX38" fmla="*/ 8525 w 10000"/>
              <a:gd name="connsiteY38" fmla="*/ 1168 h 10000"/>
              <a:gd name="connsiteX39" fmla="*/ 8692 w 10000"/>
              <a:gd name="connsiteY39" fmla="*/ 808 h 10000"/>
              <a:gd name="connsiteX40" fmla="*/ 8794 w 10000"/>
              <a:gd name="connsiteY40" fmla="*/ 599 h 10000"/>
              <a:gd name="connsiteX41" fmla="*/ 8897 w 10000"/>
              <a:gd name="connsiteY41" fmla="*/ 419 h 10000"/>
              <a:gd name="connsiteX42" fmla="*/ 9004 w 10000"/>
              <a:gd name="connsiteY42" fmla="*/ 269 h 10000"/>
              <a:gd name="connsiteX43" fmla="*/ 9064 w 10000"/>
              <a:gd name="connsiteY43" fmla="*/ 210 h 10000"/>
              <a:gd name="connsiteX44" fmla="*/ 9129 w 10000"/>
              <a:gd name="connsiteY44" fmla="*/ 150 h 10000"/>
              <a:gd name="connsiteX45" fmla="*/ 9201 w 10000"/>
              <a:gd name="connsiteY45" fmla="*/ 120 h 10000"/>
              <a:gd name="connsiteX46" fmla="*/ 9281 w 10000"/>
              <a:gd name="connsiteY46" fmla="*/ 90 h 10000"/>
              <a:gd name="connsiteX47" fmla="*/ 9371 w 10000"/>
              <a:gd name="connsiteY47" fmla="*/ 60 h 10000"/>
              <a:gd name="connsiteX48" fmla="*/ 9471 w 10000"/>
              <a:gd name="connsiteY48" fmla="*/ 30 h 10000"/>
              <a:gd name="connsiteX49" fmla="*/ 9581 w 10000"/>
              <a:gd name="connsiteY49" fmla="*/ 30 h 10000"/>
              <a:gd name="connsiteX50" fmla="*/ 9705 w 10000"/>
              <a:gd name="connsiteY50" fmla="*/ 0 h 10000"/>
              <a:gd name="connsiteX51" fmla="*/ 9845 w 10000"/>
              <a:gd name="connsiteY51" fmla="*/ 0 h 10000"/>
              <a:gd name="connsiteX52" fmla="*/ 10000 w 10000"/>
              <a:gd name="connsiteY52" fmla="*/ 30 h 10000"/>
              <a:gd name="connsiteX53" fmla="*/ 10000 w 10000"/>
              <a:gd name="connsiteY53" fmla="*/ 150 h 10000"/>
              <a:gd name="connsiteX54" fmla="*/ 9845 w 10000"/>
              <a:gd name="connsiteY54" fmla="*/ 150 h 10000"/>
              <a:gd name="connsiteX55" fmla="*/ 9708 w 10000"/>
              <a:gd name="connsiteY55" fmla="*/ 150 h 10000"/>
              <a:gd name="connsiteX56" fmla="*/ 9583 w 10000"/>
              <a:gd name="connsiteY56" fmla="*/ 150 h 10000"/>
              <a:gd name="connsiteX57" fmla="*/ 9471 w 10000"/>
              <a:gd name="connsiteY57" fmla="*/ 150 h 10000"/>
              <a:gd name="connsiteX58" fmla="*/ 9371 w 10000"/>
              <a:gd name="connsiteY58" fmla="*/ 180 h 10000"/>
              <a:gd name="connsiteX59" fmla="*/ 9281 w 10000"/>
              <a:gd name="connsiteY59" fmla="*/ 210 h 10000"/>
              <a:gd name="connsiteX60" fmla="*/ 9201 w 10000"/>
              <a:gd name="connsiteY60" fmla="*/ 240 h 10000"/>
              <a:gd name="connsiteX61" fmla="*/ 9131 w 10000"/>
              <a:gd name="connsiteY61" fmla="*/ 269 h 10000"/>
              <a:gd name="connsiteX62" fmla="*/ 9066 w 10000"/>
              <a:gd name="connsiteY62" fmla="*/ 329 h 10000"/>
              <a:gd name="connsiteX63" fmla="*/ 9006 w 10000"/>
              <a:gd name="connsiteY63" fmla="*/ 389 h 10000"/>
              <a:gd name="connsiteX64" fmla="*/ 8899 w 10000"/>
              <a:gd name="connsiteY64" fmla="*/ 539 h 10000"/>
              <a:gd name="connsiteX65" fmla="*/ 8797 w 10000"/>
              <a:gd name="connsiteY65" fmla="*/ 719 h 10000"/>
              <a:gd name="connsiteX66" fmla="*/ 8697 w 10000"/>
              <a:gd name="connsiteY66" fmla="*/ 928 h 10000"/>
              <a:gd name="connsiteX67" fmla="*/ 8530 w 10000"/>
              <a:gd name="connsiteY67" fmla="*/ 1287 h 10000"/>
              <a:gd name="connsiteX68" fmla="*/ 8342 w 10000"/>
              <a:gd name="connsiteY68" fmla="*/ 1766 h 10000"/>
              <a:gd name="connsiteX69" fmla="*/ 8143 w 10000"/>
              <a:gd name="connsiteY69" fmla="*/ 2335 h 10000"/>
              <a:gd name="connsiteX70" fmla="*/ 7928 w 10000"/>
              <a:gd name="connsiteY70" fmla="*/ 2994 h 10000"/>
              <a:gd name="connsiteX71" fmla="*/ 7701 w 10000"/>
              <a:gd name="connsiteY71" fmla="*/ 3713 h 10000"/>
              <a:gd name="connsiteX72" fmla="*/ 7464 w 10000"/>
              <a:gd name="connsiteY72" fmla="*/ 4461 h 10000"/>
              <a:gd name="connsiteX73" fmla="*/ 7219 w 10000"/>
              <a:gd name="connsiteY73" fmla="*/ 5240 h 10000"/>
              <a:gd name="connsiteX74" fmla="*/ 6967 w 10000"/>
              <a:gd name="connsiteY74" fmla="*/ 6018 h 10000"/>
              <a:gd name="connsiteX75" fmla="*/ 6710 w 10000"/>
              <a:gd name="connsiteY75" fmla="*/ 6766 h 10000"/>
              <a:gd name="connsiteX76" fmla="*/ 6453 w 10000"/>
              <a:gd name="connsiteY76" fmla="*/ 7485 h 10000"/>
              <a:gd name="connsiteX77" fmla="*/ 6193 w 10000"/>
              <a:gd name="connsiteY77" fmla="*/ 8144 h 10000"/>
              <a:gd name="connsiteX78" fmla="*/ 5934 w 10000"/>
              <a:gd name="connsiteY78" fmla="*/ 8743 h 10000"/>
              <a:gd name="connsiteX79" fmla="*/ 5679 w 10000"/>
              <a:gd name="connsiteY79" fmla="*/ 9222 h 10000"/>
              <a:gd name="connsiteX80" fmla="*/ 5427 w 10000"/>
              <a:gd name="connsiteY80" fmla="*/ 9641 h 10000"/>
              <a:gd name="connsiteX81" fmla="*/ 5185 w 10000"/>
              <a:gd name="connsiteY81" fmla="*/ 9880 h 10000"/>
              <a:gd name="connsiteX82" fmla="*/ 4948 w 10000"/>
              <a:gd name="connsiteY82" fmla="*/ 10000 h 10000"/>
              <a:gd name="connsiteX83" fmla="*/ 4715 w 10000"/>
              <a:gd name="connsiteY83" fmla="*/ 9940 h 10000"/>
              <a:gd name="connsiteX84" fmla="*/ 4473 w 10000"/>
              <a:gd name="connsiteY84" fmla="*/ 9731 h 10000"/>
              <a:gd name="connsiteX85" fmla="*/ 4231 w 10000"/>
              <a:gd name="connsiteY85" fmla="*/ 9401 h 10000"/>
              <a:gd name="connsiteX86" fmla="*/ 3982 w 10000"/>
              <a:gd name="connsiteY86" fmla="*/ 8922 h 10000"/>
              <a:gd name="connsiteX87" fmla="*/ 3734 w 10000"/>
              <a:gd name="connsiteY87" fmla="*/ 8353 h 10000"/>
              <a:gd name="connsiteX88" fmla="*/ 3485 w 10000"/>
              <a:gd name="connsiteY88" fmla="*/ 7725 h 10000"/>
              <a:gd name="connsiteX89" fmla="*/ 3238 w 10000"/>
              <a:gd name="connsiteY89" fmla="*/ 7036 h 10000"/>
              <a:gd name="connsiteX90" fmla="*/ 2993 w 10000"/>
              <a:gd name="connsiteY90" fmla="*/ 6317 h 10000"/>
              <a:gd name="connsiteX91" fmla="*/ 2753 w 10000"/>
              <a:gd name="connsiteY91" fmla="*/ 5569 h 10000"/>
              <a:gd name="connsiteX92" fmla="*/ 2521 w 10000"/>
              <a:gd name="connsiteY92" fmla="*/ 4850 h 10000"/>
              <a:gd name="connsiteX93" fmla="*/ 2297 w 10000"/>
              <a:gd name="connsiteY93" fmla="*/ 4192 h 10000"/>
              <a:gd name="connsiteX94" fmla="*/ 2082 w 10000"/>
              <a:gd name="connsiteY94" fmla="*/ 3563 h 10000"/>
              <a:gd name="connsiteX95" fmla="*/ 1875 w 10000"/>
              <a:gd name="connsiteY95" fmla="*/ 3024 h 10000"/>
              <a:gd name="connsiteX96" fmla="*/ 1685 w 10000"/>
              <a:gd name="connsiteY96" fmla="*/ 2575 h 10000"/>
              <a:gd name="connsiteX97" fmla="*/ 1505 w 10000"/>
              <a:gd name="connsiteY97" fmla="*/ 2275 h 10000"/>
              <a:gd name="connsiteX98" fmla="*/ 1343 w 10000"/>
              <a:gd name="connsiteY98" fmla="*/ 2096 h 10000"/>
              <a:gd name="connsiteX99" fmla="*/ 1196 w 10000"/>
              <a:gd name="connsiteY99" fmla="*/ 2036 h 10000"/>
              <a:gd name="connsiteX100" fmla="*/ 1061 w 10000"/>
              <a:gd name="connsiteY100" fmla="*/ 2066 h 10000"/>
              <a:gd name="connsiteX101" fmla="*/ 939 w 10000"/>
              <a:gd name="connsiteY101" fmla="*/ 2126 h 10000"/>
              <a:gd name="connsiteX102" fmla="*/ 824 w 10000"/>
              <a:gd name="connsiteY102" fmla="*/ 2275 h 10000"/>
              <a:gd name="connsiteX103" fmla="*/ 724 w 10000"/>
              <a:gd name="connsiteY103" fmla="*/ 2485 h 10000"/>
              <a:gd name="connsiteX104" fmla="*/ 12 w 10000"/>
              <a:gd name="connsiteY104" fmla="*/ 7036 h 10000"/>
              <a:gd name="connsiteX105" fmla="*/ 0 w 10000"/>
              <a:gd name="connsiteY105" fmla="*/ 6946 h 10000"/>
              <a:gd name="connsiteX0" fmla="*/ 0 w 10000"/>
              <a:gd name="connsiteY0" fmla="*/ 6946 h 10000"/>
              <a:gd name="connsiteX1" fmla="*/ 719 w 10000"/>
              <a:gd name="connsiteY1" fmla="*/ 2365 h 10000"/>
              <a:gd name="connsiteX2" fmla="*/ 821 w 10000"/>
              <a:gd name="connsiteY2" fmla="*/ 2156 h 10000"/>
              <a:gd name="connsiteX3" fmla="*/ 936 w 10000"/>
              <a:gd name="connsiteY3" fmla="*/ 2006 h 10000"/>
              <a:gd name="connsiteX4" fmla="*/ 1061 w 10000"/>
              <a:gd name="connsiteY4" fmla="*/ 1916 h 10000"/>
              <a:gd name="connsiteX5" fmla="*/ 1196 w 10000"/>
              <a:gd name="connsiteY5" fmla="*/ 1916 h 10000"/>
              <a:gd name="connsiteX6" fmla="*/ 1345 w 10000"/>
              <a:gd name="connsiteY6" fmla="*/ 1976 h 10000"/>
              <a:gd name="connsiteX7" fmla="*/ 1508 w 10000"/>
              <a:gd name="connsiteY7" fmla="*/ 2156 h 10000"/>
              <a:gd name="connsiteX8" fmla="*/ 1687 w 10000"/>
              <a:gd name="connsiteY8" fmla="*/ 2455 h 10000"/>
              <a:gd name="connsiteX9" fmla="*/ 1880 w 10000"/>
              <a:gd name="connsiteY9" fmla="*/ 2904 h 10000"/>
              <a:gd name="connsiteX10" fmla="*/ 2084 w 10000"/>
              <a:gd name="connsiteY10" fmla="*/ 3443 h 10000"/>
              <a:gd name="connsiteX11" fmla="*/ 2302 w 10000"/>
              <a:gd name="connsiteY11" fmla="*/ 4072 h 10000"/>
              <a:gd name="connsiteX12" fmla="*/ 2526 w 10000"/>
              <a:gd name="connsiteY12" fmla="*/ 4731 h 10000"/>
              <a:gd name="connsiteX13" fmla="*/ 2758 w 10000"/>
              <a:gd name="connsiteY13" fmla="*/ 5449 h 10000"/>
              <a:gd name="connsiteX14" fmla="*/ 2998 w 10000"/>
              <a:gd name="connsiteY14" fmla="*/ 6198 h 10000"/>
              <a:gd name="connsiteX15" fmla="*/ 3243 w 10000"/>
              <a:gd name="connsiteY15" fmla="*/ 6916 h 10000"/>
              <a:gd name="connsiteX16" fmla="*/ 3490 w 10000"/>
              <a:gd name="connsiteY16" fmla="*/ 7605 h 10000"/>
              <a:gd name="connsiteX17" fmla="*/ 3737 w 10000"/>
              <a:gd name="connsiteY17" fmla="*/ 8234 h 10000"/>
              <a:gd name="connsiteX18" fmla="*/ 3987 w 10000"/>
              <a:gd name="connsiteY18" fmla="*/ 8802 h 10000"/>
              <a:gd name="connsiteX19" fmla="*/ 4234 w 10000"/>
              <a:gd name="connsiteY19" fmla="*/ 9281 h 10000"/>
              <a:gd name="connsiteX20" fmla="*/ 4476 w 10000"/>
              <a:gd name="connsiteY20" fmla="*/ 9611 h 10000"/>
              <a:gd name="connsiteX21" fmla="*/ 4715 w 10000"/>
              <a:gd name="connsiteY21" fmla="*/ 9820 h 10000"/>
              <a:gd name="connsiteX22" fmla="*/ 4950 w 10000"/>
              <a:gd name="connsiteY22" fmla="*/ 9880 h 10000"/>
              <a:gd name="connsiteX23" fmla="*/ 5182 w 10000"/>
              <a:gd name="connsiteY23" fmla="*/ 9760 h 10000"/>
              <a:gd name="connsiteX24" fmla="*/ 5427 w 10000"/>
              <a:gd name="connsiteY24" fmla="*/ 9521 h 10000"/>
              <a:gd name="connsiteX25" fmla="*/ 5676 w 10000"/>
              <a:gd name="connsiteY25" fmla="*/ 9102 h 10000"/>
              <a:gd name="connsiteX26" fmla="*/ 5931 w 10000"/>
              <a:gd name="connsiteY26" fmla="*/ 8623 h 10000"/>
              <a:gd name="connsiteX27" fmla="*/ 6188 w 10000"/>
              <a:gd name="connsiteY27" fmla="*/ 8024 h 10000"/>
              <a:gd name="connsiteX28" fmla="*/ 6448 w 10000"/>
              <a:gd name="connsiteY28" fmla="*/ 7365 h 10000"/>
              <a:gd name="connsiteX29" fmla="*/ 6705 w 10000"/>
              <a:gd name="connsiteY29" fmla="*/ 6647 h 10000"/>
              <a:gd name="connsiteX30" fmla="*/ 6962 w 10000"/>
              <a:gd name="connsiteY30" fmla="*/ 5898 h 10000"/>
              <a:gd name="connsiteX31" fmla="*/ 7214 w 10000"/>
              <a:gd name="connsiteY31" fmla="*/ 5120 h 10000"/>
              <a:gd name="connsiteX32" fmla="*/ 7459 w 10000"/>
              <a:gd name="connsiteY32" fmla="*/ 4341 h 10000"/>
              <a:gd name="connsiteX33" fmla="*/ 7696 w 10000"/>
              <a:gd name="connsiteY33" fmla="*/ 3593 h 10000"/>
              <a:gd name="connsiteX34" fmla="*/ 7923 w 10000"/>
              <a:gd name="connsiteY34" fmla="*/ 2874 h 10000"/>
              <a:gd name="connsiteX35" fmla="*/ 8138 w 10000"/>
              <a:gd name="connsiteY35" fmla="*/ 2216 h 10000"/>
              <a:gd name="connsiteX36" fmla="*/ 8340 w 10000"/>
              <a:gd name="connsiteY36" fmla="*/ 1647 h 10000"/>
              <a:gd name="connsiteX37" fmla="*/ 8525 w 10000"/>
              <a:gd name="connsiteY37" fmla="*/ 1168 h 10000"/>
              <a:gd name="connsiteX38" fmla="*/ 8692 w 10000"/>
              <a:gd name="connsiteY38" fmla="*/ 808 h 10000"/>
              <a:gd name="connsiteX39" fmla="*/ 8794 w 10000"/>
              <a:gd name="connsiteY39" fmla="*/ 599 h 10000"/>
              <a:gd name="connsiteX40" fmla="*/ 8897 w 10000"/>
              <a:gd name="connsiteY40" fmla="*/ 419 h 10000"/>
              <a:gd name="connsiteX41" fmla="*/ 9004 w 10000"/>
              <a:gd name="connsiteY41" fmla="*/ 269 h 10000"/>
              <a:gd name="connsiteX42" fmla="*/ 9064 w 10000"/>
              <a:gd name="connsiteY42" fmla="*/ 210 h 10000"/>
              <a:gd name="connsiteX43" fmla="*/ 9129 w 10000"/>
              <a:gd name="connsiteY43" fmla="*/ 150 h 10000"/>
              <a:gd name="connsiteX44" fmla="*/ 9201 w 10000"/>
              <a:gd name="connsiteY44" fmla="*/ 120 h 10000"/>
              <a:gd name="connsiteX45" fmla="*/ 9281 w 10000"/>
              <a:gd name="connsiteY45" fmla="*/ 90 h 10000"/>
              <a:gd name="connsiteX46" fmla="*/ 9371 w 10000"/>
              <a:gd name="connsiteY46" fmla="*/ 60 h 10000"/>
              <a:gd name="connsiteX47" fmla="*/ 9471 w 10000"/>
              <a:gd name="connsiteY47" fmla="*/ 30 h 10000"/>
              <a:gd name="connsiteX48" fmla="*/ 9581 w 10000"/>
              <a:gd name="connsiteY48" fmla="*/ 30 h 10000"/>
              <a:gd name="connsiteX49" fmla="*/ 9705 w 10000"/>
              <a:gd name="connsiteY49" fmla="*/ 0 h 10000"/>
              <a:gd name="connsiteX50" fmla="*/ 9845 w 10000"/>
              <a:gd name="connsiteY50" fmla="*/ 0 h 10000"/>
              <a:gd name="connsiteX51" fmla="*/ 10000 w 10000"/>
              <a:gd name="connsiteY51" fmla="*/ 30 h 10000"/>
              <a:gd name="connsiteX52" fmla="*/ 10000 w 10000"/>
              <a:gd name="connsiteY52" fmla="*/ 150 h 10000"/>
              <a:gd name="connsiteX53" fmla="*/ 9845 w 10000"/>
              <a:gd name="connsiteY53" fmla="*/ 150 h 10000"/>
              <a:gd name="connsiteX54" fmla="*/ 9708 w 10000"/>
              <a:gd name="connsiteY54" fmla="*/ 150 h 10000"/>
              <a:gd name="connsiteX55" fmla="*/ 9583 w 10000"/>
              <a:gd name="connsiteY55" fmla="*/ 150 h 10000"/>
              <a:gd name="connsiteX56" fmla="*/ 9471 w 10000"/>
              <a:gd name="connsiteY56" fmla="*/ 150 h 10000"/>
              <a:gd name="connsiteX57" fmla="*/ 9371 w 10000"/>
              <a:gd name="connsiteY57" fmla="*/ 180 h 10000"/>
              <a:gd name="connsiteX58" fmla="*/ 9281 w 10000"/>
              <a:gd name="connsiteY58" fmla="*/ 210 h 10000"/>
              <a:gd name="connsiteX59" fmla="*/ 9201 w 10000"/>
              <a:gd name="connsiteY59" fmla="*/ 240 h 10000"/>
              <a:gd name="connsiteX60" fmla="*/ 9131 w 10000"/>
              <a:gd name="connsiteY60" fmla="*/ 269 h 10000"/>
              <a:gd name="connsiteX61" fmla="*/ 9066 w 10000"/>
              <a:gd name="connsiteY61" fmla="*/ 329 h 10000"/>
              <a:gd name="connsiteX62" fmla="*/ 9006 w 10000"/>
              <a:gd name="connsiteY62" fmla="*/ 389 h 10000"/>
              <a:gd name="connsiteX63" fmla="*/ 8899 w 10000"/>
              <a:gd name="connsiteY63" fmla="*/ 539 h 10000"/>
              <a:gd name="connsiteX64" fmla="*/ 8797 w 10000"/>
              <a:gd name="connsiteY64" fmla="*/ 719 h 10000"/>
              <a:gd name="connsiteX65" fmla="*/ 8697 w 10000"/>
              <a:gd name="connsiteY65" fmla="*/ 928 h 10000"/>
              <a:gd name="connsiteX66" fmla="*/ 8530 w 10000"/>
              <a:gd name="connsiteY66" fmla="*/ 1287 h 10000"/>
              <a:gd name="connsiteX67" fmla="*/ 8342 w 10000"/>
              <a:gd name="connsiteY67" fmla="*/ 1766 h 10000"/>
              <a:gd name="connsiteX68" fmla="*/ 8143 w 10000"/>
              <a:gd name="connsiteY68" fmla="*/ 2335 h 10000"/>
              <a:gd name="connsiteX69" fmla="*/ 7928 w 10000"/>
              <a:gd name="connsiteY69" fmla="*/ 2994 h 10000"/>
              <a:gd name="connsiteX70" fmla="*/ 7701 w 10000"/>
              <a:gd name="connsiteY70" fmla="*/ 3713 h 10000"/>
              <a:gd name="connsiteX71" fmla="*/ 7464 w 10000"/>
              <a:gd name="connsiteY71" fmla="*/ 4461 h 10000"/>
              <a:gd name="connsiteX72" fmla="*/ 7219 w 10000"/>
              <a:gd name="connsiteY72" fmla="*/ 5240 h 10000"/>
              <a:gd name="connsiteX73" fmla="*/ 6967 w 10000"/>
              <a:gd name="connsiteY73" fmla="*/ 6018 h 10000"/>
              <a:gd name="connsiteX74" fmla="*/ 6710 w 10000"/>
              <a:gd name="connsiteY74" fmla="*/ 6766 h 10000"/>
              <a:gd name="connsiteX75" fmla="*/ 6453 w 10000"/>
              <a:gd name="connsiteY75" fmla="*/ 7485 h 10000"/>
              <a:gd name="connsiteX76" fmla="*/ 6193 w 10000"/>
              <a:gd name="connsiteY76" fmla="*/ 8144 h 10000"/>
              <a:gd name="connsiteX77" fmla="*/ 5934 w 10000"/>
              <a:gd name="connsiteY77" fmla="*/ 8743 h 10000"/>
              <a:gd name="connsiteX78" fmla="*/ 5679 w 10000"/>
              <a:gd name="connsiteY78" fmla="*/ 9222 h 10000"/>
              <a:gd name="connsiteX79" fmla="*/ 5427 w 10000"/>
              <a:gd name="connsiteY79" fmla="*/ 9641 h 10000"/>
              <a:gd name="connsiteX80" fmla="*/ 5185 w 10000"/>
              <a:gd name="connsiteY80" fmla="*/ 9880 h 10000"/>
              <a:gd name="connsiteX81" fmla="*/ 4948 w 10000"/>
              <a:gd name="connsiteY81" fmla="*/ 10000 h 10000"/>
              <a:gd name="connsiteX82" fmla="*/ 4715 w 10000"/>
              <a:gd name="connsiteY82" fmla="*/ 9940 h 10000"/>
              <a:gd name="connsiteX83" fmla="*/ 4473 w 10000"/>
              <a:gd name="connsiteY83" fmla="*/ 9731 h 10000"/>
              <a:gd name="connsiteX84" fmla="*/ 4231 w 10000"/>
              <a:gd name="connsiteY84" fmla="*/ 9401 h 10000"/>
              <a:gd name="connsiteX85" fmla="*/ 3982 w 10000"/>
              <a:gd name="connsiteY85" fmla="*/ 8922 h 10000"/>
              <a:gd name="connsiteX86" fmla="*/ 3734 w 10000"/>
              <a:gd name="connsiteY86" fmla="*/ 8353 h 10000"/>
              <a:gd name="connsiteX87" fmla="*/ 3485 w 10000"/>
              <a:gd name="connsiteY87" fmla="*/ 7725 h 10000"/>
              <a:gd name="connsiteX88" fmla="*/ 3238 w 10000"/>
              <a:gd name="connsiteY88" fmla="*/ 7036 h 10000"/>
              <a:gd name="connsiteX89" fmla="*/ 2993 w 10000"/>
              <a:gd name="connsiteY89" fmla="*/ 6317 h 10000"/>
              <a:gd name="connsiteX90" fmla="*/ 2753 w 10000"/>
              <a:gd name="connsiteY90" fmla="*/ 5569 h 10000"/>
              <a:gd name="connsiteX91" fmla="*/ 2521 w 10000"/>
              <a:gd name="connsiteY91" fmla="*/ 4850 h 10000"/>
              <a:gd name="connsiteX92" fmla="*/ 2297 w 10000"/>
              <a:gd name="connsiteY92" fmla="*/ 4192 h 10000"/>
              <a:gd name="connsiteX93" fmla="*/ 2082 w 10000"/>
              <a:gd name="connsiteY93" fmla="*/ 3563 h 10000"/>
              <a:gd name="connsiteX94" fmla="*/ 1875 w 10000"/>
              <a:gd name="connsiteY94" fmla="*/ 3024 h 10000"/>
              <a:gd name="connsiteX95" fmla="*/ 1685 w 10000"/>
              <a:gd name="connsiteY95" fmla="*/ 2575 h 10000"/>
              <a:gd name="connsiteX96" fmla="*/ 1505 w 10000"/>
              <a:gd name="connsiteY96" fmla="*/ 2275 h 10000"/>
              <a:gd name="connsiteX97" fmla="*/ 1343 w 10000"/>
              <a:gd name="connsiteY97" fmla="*/ 2096 h 10000"/>
              <a:gd name="connsiteX98" fmla="*/ 1196 w 10000"/>
              <a:gd name="connsiteY98" fmla="*/ 2036 h 10000"/>
              <a:gd name="connsiteX99" fmla="*/ 1061 w 10000"/>
              <a:gd name="connsiteY99" fmla="*/ 2066 h 10000"/>
              <a:gd name="connsiteX100" fmla="*/ 939 w 10000"/>
              <a:gd name="connsiteY100" fmla="*/ 2126 h 10000"/>
              <a:gd name="connsiteX101" fmla="*/ 824 w 10000"/>
              <a:gd name="connsiteY101" fmla="*/ 2275 h 10000"/>
              <a:gd name="connsiteX102" fmla="*/ 724 w 10000"/>
              <a:gd name="connsiteY102" fmla="*/ 2485 h 10000"/>
              <a:gd name="connsiteX103" fmla="*/ 12 w 10000"/>
              <a:gd name="connsiteY103" fmla="*/ 7036 h 10000"/>
              <a:gd name="connsiteX104" fmla="*/ 0 w 10000"/>
              <a:gd name="connsiteY104" fmla="*/ 6946 h 10000"/>
              <a:gd name="connsiteX0" fmla="*/ 0 w 10293"/>
              <a:gd name="connsiteY0" fmla="*/ 3888 h 10000"/>
              <a:gd name="connsiteX1" fmla="*/ 1012 w 10293"/>
              <a:gd name="connsiteY1" fmla="*/ 2365 h 10000"/>
              <a:gd name="connsiteX2" fmla="*/ 1114 w 10293"/>
              <a:gd name="connsiteY2" fmla="*/ 2156 h 10000"/>
              <a:gd name="connsiteX3" fmla="*/ 1229 w 10293"/>
              <a:gd name="connsiteY3" fmla="*/ 2006 h 10000"/>
              <a:gd name="connsiteX4" fmla="*/ 1354 w 10293"/>
              <a:gd name="connsiteY4" fmla="*/ 1916 h 10000"/>
              <a:gd name="connsiteX5" fmla="*/ 1489 w 10293"/>
              <a:gd name="connsiteY5" fmla="*/ 1916 h 10000"/>
              <a:gd name="connsiteX6" fmla="*/ 1638 w 10293"/>
              <a:gd name="connsiteY6" fmla="*/ 1976 h 10000"/>
              <a:gd name="connsiteX7" fmla="*/ 1801 w 10293"/>
              <a:gd name="connsiteY7" fmla="*/ 2156 h 10000"/>
              <a:gd name="connsiteX8" fmla="*/ 1980 w 10293"/>
              <a:gd name="connsiteY8" fmla="*/ 2455 h 10000"/>
              <a:gd name="connsiteX9" fmla="*/ 2173 w 10293"/>
              <a:gd name="connsiteY9" fmla="*/ 2904 h 10000"/>
              <a:gd name="connsiteX10" fmla="*/ 2377 w 10293"/>
              <a:gd name="connsiteY10" fmla="*/ 3443 h 10000"/>
              <a:gd name="connsiteX11" fmla="*/ 2595 w 10293"/>
              <a:gd name="connsiteY11" fmla="*/ 4072 h 10000"/>
              <a:gd name="connsiteX12" fmla="*/ 2819 w 10293"/>
              <a:gd name="connsiteY12" fmla="*/ 4731 h 10000"/>
              <a:gd name="connsiteX13" fmla="*/ 3051 w 10293"/>
              <a:gd name="connsiteY13" fmla="*/ 5449 h 10000"/>
              <a:gd name="connsiteX14" fmla="*/ 3291 w 10293"/>
              <a:gd name="connsiteY14" fmla="*/ 6198 h 10000"/>
              <a:gd name="connsiteX15" fmla="*/ 3536 w 10293"/>
              <a:gd name="connsiteY15" fmla="*/ 6916 h 10000"/>
              <a:gd name="connsiteX16" fmla="*/ 3783 w 10293"/>
              <a:gd name="connsiteY16" fmla="*/ 7605 h 10000"/>
              <a:gd name="connsiteX17" fmla="*/ 4030 w 10293"/>
              <a:gd name="connsiteY17" fmla="*/ 8234 h 10000"/>
              <a:gd name="connsiteX18" fmla="*/ 4280 w 10293"/>
              <a:gd name="connsiteY18" fmla="*/ 8802 h 10000"/>
              <a:gd name="connsiteX19" fmla="*/ 4527 w 10293"/>
              <a:gd name="connsiteY19" fmla="*/ 9281 h 10000"/>
              <a:gd name="connsiteX20" fmla="*/ 4769 w 10293"/>
              <a:gd name="connsiteY20" fmla="*/ 9611 h 10000"/>
              <a:gd name="connsiteX21" fmla="*/ 5008 w 10293"/>
              <a:gd name="connsiteY21" fmla="*/ 9820 h 10000"/>
              <a:gd name="connsiteX22" fmla="*/ 5243 w 10293"/>
              <a:gd name="connsiteY22" fmla="*/ 9880 h 10000"/>
              <a:gd name="connsiteX23" fmla="*/ 5475 w 10293"/>
              <a:gd name="connsiteY23" fmla="*/ 9760 h 10000"/>
              <a:gd name="connsiteX24" fmla="*/ 5720 w 10293"/>
              <a:gd name="connsiteY24" fmla="*/ 9521 h 10000"/>
              <a:gd name="connsiteX25" fmla="*/ 5969 w 10293"/>
              <a:gd name="connsiteY25" fmla="*/ 9102 h 10000"/>
              <a:gd name="connsiteX26" fmla="*/ 6224 w 10293"/>
              <a:gd name="connsiteY26" fmla="*/ 8623 h 10000"/>
              <a:gd name="connsiteX27" fmla="*/ 6481 w 10293"/>
              <a:gd name="connsiteY27" fmla="*/ 8024 h 10000"/>
              <a:gd name="connsiteX28" fmla="*/ 6741 w 10293"/>
              <a:gd name="connsiteY28" fmla="*/ 7365 h 10000"/>
              <a:gd name="connsiteX29" fmla="*/ 6998 w 10293"/>
              <a:gd name="connsiteY29" fmla="*/ 6647 h 10000"/>
              <a:gd name="connsiteX30" fmla="*/ 7255 w 10293"/>
              <a:gd name="connsiteY30" fmla="*/ 5898 h 10000"/>
              <a:gd name="connsiteX31" fmla="*/ 7507 w 10293"/>
              <a:gd name="connsiteY31" fmla="*/ 5120 h 10000"/>
              <a:gd name="connsiteX32" fmla="*/ 7752 w 10293"/>
              <a:gd name="connsiteY32" fmla="*/ 4341 h 10000"/>
              <a:gd name="connsiteX33" fmla="*/ 7989 w 10293"/>
              <a:gd name="connsiteY33" fmla="*/ 3593 h 10000"/>
              <a:gd name="connsiteX34" fmla="*/ 8216 w 10293"/>
              <a:gd name="connsiteY34" fmla="*/ 2874 h 10000"/>
              <a:gd name="connsiteX35" fmla="*/ 8431 w 10293"/>
              <a:gd name="connsiteY35" fmla="*/ 2216 h 10000"/>
              <a:gd name="connsiteX36" fmla="*/ 8633 w 10293"/>
              <a:gd name="connsiteY36" fmla="*/ 1647 h 10000"/>
              <a:gd name="connsiteX37" fmla="*/ 8818 w 10293"/>
              <a:gd name="connsiteY37" fmla="*/ 1168 h 10000"/>
              <a:gd name="connsiteX38" fmla="*/ 8985 w 10293"/>
              <a:gd name="connsiteY38" fmla="*/ 808 h 10000"/>
              <a:gd name="connsiteX39" fmla="*/ 9087 w 10293"/>
              <a:gd name="connsiteY39" fmla="*/ 599 h 10000"/>
              <a:gd name="connsiteX40" fmla="*/ 9190 w 10293"/>
              <a:gd name="connsiteY40" fmla="*/ 419 h 10000"/>
              <a:gd name="connsiteX41" fmla="*/ 9297 w 10293"/>
              <a:gd name="connsiteY41" fmla="*/ 269 h 10000"/>
              <a:gd name="connsiteX42" fmla="*/ 9357 w 10293"/>
              <a:gd name="connsiteY42" fmla="*/ 210 h 10000"/>
              <a:gd name="connsiteX43" fmla="*/ 9422 w 10293"/>
              <a:gd name="connsiteY43" fmla="*/ 150 h 10000"/>
              <a:gd name="connsiteX44" fmla="*/ 9494 w 10293"/>
              <a:gd name="connsiteY44" fmla="*/ 120 h 10000"/>
              <a:gd name="connsiteX45" fmla="*/ 9574 w 10293"/>
              <a:gd name="connsiteY45" fmla="*/ 90 h 10000"/>
              <a:gd name="connsiteX46" fmla="*/ 9664 w 10293"/>
              <a:gd name="connsiteY46" fmla="*/ 60 h 10000"/>
              <a:gd name="connsiteX47" fmla="*/ 9764 w 10293"/>
              <a:gd name="connsiteY47" fmla="*/ 30 h 10000"/>
              <a:gd name="connsiteX48" fmla="*/ 9874 w 10293"/>
              <a:gd name="connsiteY48" fmla="*/ 30 h 10000"/>
              <a:gd name="connsiteX49" fmla="*/ 9998 w 10293"/>
              <a:gd name="connsiteY49" fmla="*/ 0 h 10000"/>
              <a:gd name="connsiteX50" fmla="*/ 10138 w 10293"/>
              <a:gd name="connsiteY50" fmla="*/ 0 h 10000"/>
              <a:gd name="connsiteX51" fmla="*/ 10293 w 10293"/>
              <a:gd name="connsiteY51" fmla="*/ 30 h 10000"/>
              <a:gd name="connsiteX52" fmla="*/ 10293 w 10293"/>
              <a:gd name="connsiteY52" fmla="*/ 150 h 10000"/>
              <a:gd name="connsiteX53" fmla="*/ 10138 w 10293"/>
              <a:gd name="connsiteY53" fmla="*/ 150 h 10000"/>
              <a:gd name="connsiteX54" fmla="*/ 10001 w 10293"/>
              <a:gd name="connsiteY54" fmla="*/ 150 h 10000"/>
              <a:gd name="connsiteX55" fmla="*/ 9876 w 10293"/>
              <a:gd name="connsiteY55" fmla="*/ 150 h 10000"/>
              <a:gd name="connsiteX56" fmla="*/ 9764 w 10293"/>
              <a:gd name="connsiteY56" fmla="*/ 150 h 10000"/>
              <a:gd name="connsiteX57" fmla="*/ 9664 w 10293"/>
              <a:gd name="connsiteY57" fmla="*/ 180 h 10000"/>
              <a:gd name="connsiteX58" fmla="*/ 9574 w 10293"/>
              <a:gd name="connsiteY58" fmla="*/ 210 h 10000"/>
              <a:gd name="connsiteX59" fmla="*/ 9494 w 10293"/>
              <a:gd name="connsiteY59" fmla="*/ 240 h 10000"/>
              <a:gd name="connsiteX60" fmla="*/ 9424 w 10293"/>
              <a:gd name="connsiteY60" fmla="*/ 269 h 10000"/>
              <a:gd name="connsiteX61" fmla="*/ 9359 w 10293"/>
              <a:gd name="connsiteY61" fmla="*/ 329 h 10000"/>
              <a:gd name="connsiteX62" fmla="*/ 9299 w 10293"/>
              <a:gd name="connsiteY62" fmla="*/ 389 h 10000"/>
              <a:gd name="connsiteX63" fmla="*/ 9192 w 10293"/>
              <a:gd name="connsiteY63" fmla="*/ 539 h 10000"/>
              <a:gd name="connsiteX64" fmla="*/ 9090 w 10293"/>
              <a:gd name="connsiteY64" fmla="*/ 719 h 10000"/>
              <a:gd name="connsiteX65" fmla="*/ 8990 w 10293"/>
              <a:gd name="connsiteY65" fmla="*/ 928 h 10000"/>
              <a:gd name="connsiteX66" fmla="*/ 8823 w 10293"/>
              <a:gd name="connsiteY66" fmla="*/ 1287 h 10000"/>
              <a:gd name="connsiteX67" fmla="*/ 8635 w 10293"/>
              <a:gd name="connsiteY67" fmla="*/ 1766 h 10000"/>
              <a:gd name="connsiteX68" fmla="*/ 8436 w 10293"/>
              <a:gd name="connsiteY68" fmla="*/ 2335 h 10000"/>
              <a:gd name="connsiteX69" fmla="*/ 8221 w 10293"/>
              <a:gd name="connsiteY69" fmla="*/ 2994 h 10000"/>
              <a:gd name="connsiteX70" fmla="*/ 7994 w 10293"/>
              <a:gd name="connsiteY70" fmla="*/ 3713 h 10000"/>
              <a:gd name="connsiteX71" fmla="*/ 7757 w 10293"/>
              <a:gd name="connsiteY71" fmla="*/ 4461 h 10000"/>
              <a:gd name="connsiteX72" fmla="*/ 7512 w 10293"/>
              <a:gd name="connsiteY72" fmla="*/ 5240 h 10000"/>
              <a:gd name="connsiteX73" fmla="*/ 7260 w 10293"/>
              <a:gd name="connsiteY73" fmla="*/ 6018 h 10000"/>
              <a:gd name="connsiteX74" fmla="*/ 7003 w 10293"/>
              <a:gd name="connsiteY74" fmla="*/ 6766 h 10000"/>
              <a:gd name="connsiteX75" fmla="*/ 6746 w 10293"/>
              <a:gd name="connsiteY75" fmla="*/ 7485 h 10000"/>
              <a:gd name="connsiteX76" fmla="*/ 6486 w 10293"/>
              <a:gd name="connsiteY76" fmla="*/ 8144 h 10000"/>
              <a:gd name="connsiteX77" fmla="*/ 6227 w 10293"/>
              <a:gd name="connsiteY77" fmla="*/ 8743 h 10000"/>
              <a:gd name="connsiteX78" fmla="*/ 5972 w 10293"/>
              <a:gd name="connsiteY78" fmla="*/ 9222 h 10000"/>
              <a:gd name="connsiteX79" fmla="*/ 5720 w 10293"/>
              <a:gd name="connsiteY79" fmla="*/ 9641 h 10000"/>
              <a:gd name="connsiteX80" fmla="*/ 5478 w 10293"/>
              <a:gd name="connsiteY80" fmla="*/ 9880 h 10000"/>
              <a:gd name="connsiteX81" fmla="*/ 5241 w 10293"/>
              <a:gd name="connsiteY81" fmla="*/ 10000 h 10000"/>
              <a:gd name="connsiteX82" fmla="*/ 5008 w 10293"/>
              <a:gd name="connsiteY82" fmla="*/ 9940 h 10000"/>
              <a:gd name="connsiteX83" fmla="*/ 4766 w 10293"/>
              <a:gd name="connsiteY83" fmla="*/ 9731 h 10000"/>
              <a:gd name="connsiteX84" fmla="*/ 4524 w 10293"/>
              <a:gd name="connsiteY84" fmla="*/ 9401 h 10000"/>
              <a:gd name="connsiteX85" fmla="*/ 4275 w 10293"/>
              <a:gd name="connsiteY85" fmla="*/ 8922 h 10000"/>
              <a:gd name="connsiteX86" fmla="*/ 4027 w 10293"/>
              <a:gd name="connsiteY86" fmla="*/ 8353 h 10000"/>
              <a:gd name="connsiteX87" fmla="*/ 3778 w 10293"/>
              <a:gd name="connsiteY87" fmla="*/ 7725 h 10000"/>
              <a:gd name="connsiteX88" fmla="*/ 3531 w 10293"/>
              <a:gd name="connsiteY88" fmla="*/ 7036 h 10000"/>
              <a:gd name="connsiteX89" fmla="*/ 3286 w 10293"/>
              <a:gd name="connsiteY89" fmla="*/ 6317 h 10000"/>
              <a:gd name="connsiteX90" fmla="*/ 3046 w 10293"/>
              <a:gd name="connsiteY90" fmla="*/ 5569 h 10000"/>
              <a:gd name="connsiteX91" fmla="*/ 2814 w 10293"/>
              <a:gd name="connsiteY91" fmla="*/ 4850 h 10000"/>
              <a:gd name="connsiteX92" fmla="*/ 2590 w 10293"/>
              <a:gd name="connsiteY92" fmla="*/ 4192 h 10000"/>
              <a:gd name="connsiteX93" fmla="*/ 2375 w 10293"/>
              <a:gd name="connsiteY93" fmla="*/ 3563 h 10000"/>
              <a:gd name="connsiteX94" fmla="*/ 2168 w 10293"/>
              <a:gd name="connsiteY94" fmla="*/ 3024 h 10000"/>
              <a:gd name="connsiteX95" fmla="*/ 1978 w 10293"/>
              <a:gd name="connsiteY95" fmla="*/ 2575 h 10000"/>
              <a:gd name="connsiteX96" fmla="*/ 1798 w 10293"/>
              <a:gd name="connsiteY96" fmla="*/ 2275 h 10000"/>
              <a:gd name="connsiteX97" fmla="*/ 1636 w 10293"/>
              <a:gd name="connsiteY97" fmla="*/ 2096 h 10000"/>
              <a:gd name="connsiteX98" fmla="*/ 1489 w 10293"/>
              <a:gd name="connsiteY98" fmla="*/ 2036 h 10000"/>
              <a:gd name="connsiteX99" fmla="*/ 1354 w 10293"/>
              <a:gd name="connsiteY99" fmla="*/ 2066 h 10000"/>
              <a:gd name="connsiteX100" fmla="*/ 1232 w 10293"/>
              <a:gd name="connsiteY100" fmla="*/ 2126 h 10000"/>
              <a:gd name="connsiteX101" fmla="*/ 1117 w 10293"/>
              <a:gd name="connsiteY101" fmla="*/ 2275 h 10000"/>
              <a:gd name="connsiteX102" fmla="*/ 1017 w 10293"/>
              <a:gd name="connsiteY102" fmla="*/ 2485 h 10000"/>
              <a:gd name="connsiteX103" fmla="*/ 305 w 10293"/>
              <a:gd name="connsiteY103" fmla="*/ 7036 h 10000"/>
              <a:gd name="connsiteX104" fmla="*/ 0 w 10293"/>
              <a:gd name="connsiteY104" fmla="*/ 3888 h 10000"/>
              <a:gd name="connsiteX0" fmla="*/ 1 w 9989"/>
              <a:gd name="connsiteY0" fmla="*/ 7036 h 10000"/>
              <a:gd name="connsiteX1" fmla="*/ 708 w 9989"/>
              <a:gd name="connsiteY1" fmla="*/ 2365 h 10000"/>
              <a:gd name="connsiteX2" fmla="*/ 810 w 9989"/>
              <a:gd name="connsiteY2" fmla="*/ 2156 h 10000"/>
              <a:gd name="connsiteX3" fmla="*/ 925 w 9989"/>
              <a:gd name="connsiteY3" fmla="*/ 2006 h 10000"/>
              <a:gd name="connsiteX4" fmla="*/ 1050 w 9989"/>
              <a:gd name="connsiteY4" fmla="*/ 1916 h 10000"/>
              <a:gd name="connsiteX5" fmla="*/ 1185 w 9989"/>
              <a:gd name="connsiteY5" fmla="*/ 1916 h 10000"/>
              <a:gd name="connsiteX6" fmla="*/ 1334 w 9989"/>
              <a:gd name="connsiteY6" fmla="*/ 1976 h 10000"/>
              <a:gd name="connsiteX7" fmla="*/ 1497 w 9989"/>
              <a:gd name="connsiteY7" fmla="*/ 2156 h 10000"/>
              <a:gd name="connsiteX8" fmla="*/ 1676 w 9989"/>
              <a:gd name="connsiteY8" fmla="*/ 2455 h 10000"/>
              <a:gd name="connsiteX9" fmla="*/ 1869 w 9989"/>
              <a:gd name="connsiteY9" fmla="*/ 2904 h 10000"/>
              <a:gd name="connsiteX10" fmla="*/ 2073 w 9989"/>
              <a:gd name="connsiteY10" fmla="*/ 3443 h 10000"/>
              <a:gd name="connsiteX11" fmla="*/ 2291 w 9989"/>
              <a:gd name="connsiteY11" fmla="*/ 4072 h 10000"/>
              <a:gd name="connsiteX12" fmla="*/ 2515 w 9989"/>
              <a:gd name="connsiteY12" fmla="*/ 4731 h 10000"/>
              <a:gd name="connsiteX13" fmla="*/ 2747 w 9989"/>
              <a:gd name="connsiteY13" fmla="*/ 5449 h 10000"/>
              <a:gd name="connsiteX14" fmla="*/ 2987 w 9989"/>
              <a:gd name="connsiteY14" fmla="*/ 6198 h 10000"/>
              <a:gd name="connsiteX15" fmla="*/ 3232 w 9989"/>
              <a:gd name="connsiteY15" fmla="*/ 6916 h 10000"/>
              <a:gd name="connsiteX16" fmla="*/ 3479 w 9989"/>
              <a:gd name="connsiteY16" fmla="*/ 7605 h 10000"/>
              <a:gd name="connsiteX17" fmla="*/ 3726 w 9989"/>
              <a:gd name="connsiteY17" fmla="*/ 8234 h 10000"/>
              <a:gd name="connsiteX18" fmla="*/ 3976 w 9989"/>
              <a:gd name="connsiteY18" fmla="*/ 8802 h 10000"/>
              <a:gd name="connsiteX19" fmla="*/ 4223 w 9989"/>
              <a:gd name="connsiteY19" fmla="*/ 9281 h 10000"/>
              <a:gd name="connsiteX20" fmla="*/ 4465 w 9989"/>
              <a:gd name="connsiteY20" fmla="*/ 9611 h 10000"/>
              <a:gd name="connsiteX21" fmla="*/ 4704 w 9989"/>
              <a:gd name="connsiteY21" fmla="*/ 9820 h 10000"/>
              <a:gd name="connsiteX22" fmla="*/ 4939 w 9989"/>
              <a:gd name="connsiteY22" fmla="*/ 9880 h 10000"/>
              <a:gd name="connsiteX23" fmla="*/ 5171 w 9989"/>
              <a:gd name="connsiteY23" fmla="*/ 9760 h 10000"/>
              <a:gd name="connsiteX24" fmla="*/ 5416 w 9989"/>
              <a:gd name="connsiteY24" fmla="*/ 9521 h 10000"/>
              <a:gd name="connsiteX25" fmla="*/ 5665 w 9989"/>
              <a:gd name="connsiteY25" fmla="*/ 9102 h 10000"/>
              <a:gd name="connsiteX26" fmla="*/ 5920 w 9989"/>
              <a:gd name="connsiteY26" fmla="*/ 8623 h 10000"/>
              <a:gd name="connsiteX27" fmla="*/ 6177 w 9989"/>
              <a:gd name="connsiteY27" fmla="*/ 8024 h 10000"/>
              <a:gd name="connsiteX28" fmla="*/ 6437 w 9989"/>
              <a:gd name="connsiteY28" fmla="*/ 7365 h 10000"/>
              <a:gd name="connsiteX29" fmla="*/ 6694 w 9989"/>
              <a:gd name="connsiteY29" fmla="*/ 6647 h 10000"/>
              <a:gd name="connsiteX30" fmla="*/ 6951 w 9989"/>
              <a:gd name="connsiteY30" fmla="*/ 5898 h 10000"/>
              <a:gd name="connsiteX31" fmla="*/ 7203 w 9989"/>
              <a:gd name="connsiteY31" fmla="*/ 5120 h 10000"/>
              <a:gd name="connsiteX32" fmla="*/ 7448 w 9989"/>
              <a:gd name="connsiteY32" fmla="*/ 4341 h 10000"/>
              <a:gd name="connsiteX33" fmla="*/ 7685 w 9989"/>
              <a:gd name="connsiteY33" fmla="*/ 3593 h 10000"/>
              <a:gd name="connsiteX34" fmla="*/ 7912 w 9989"/>
              <a:gd name="connsiteY34" fmla="*/ 2874 h 10000"/>
              <a:gd name="connsiteX35" fmla="*/ 8127 w 9989"/>
              <a:gd name="connsiteY35" fmla="*/ 2216 h 10000"/>
              <a:gd name="connsiteX36" fmla="*/ 8329 w 9989"/>
              <a:gd name="connsiteY36" fmla="*/ 1647 h 10000"/>
              <a:gd name="connsiteX37" fmla="*/ 8514 w 9989"/>
              <a:gd name="connsiteY37" fmla="*/ 1168 h 10000"/>
              <a:gd name="connsiteX38" fmla="*/ 8681 w 9989"/>
              <a:gd name="connsiteY38" fmla="*/ 808 h 10000"/>
              <a:gd name="connsiteX39" fmla="*/ 8783 w 9989"/>
              <a:gd name="connsiteY39" fmla="*/ 599 h 10000"/>
              <a:gd name="connsiteX40" fmla="*/ 8886 w 9989"/>
              <a:gd name="connsiteY40" fmla="*/ 419 h 10000"/>
              <a:gd name="connsiteX41" fmla="*/ 8993 w 9989"/>
              <a:gd name="connsiteY41" fmla="*/ 269 h 10000"/>
              <a:gd name="connsiteX42" fmla="*/ 9053 w 9989"/>
              <a:gd name="connsiteY42" fmla="*/ 210 h 10000"/>
              <a:gd name="connsiteX43" fmla="*/ 9118 w 9989"/>
              <a:gd name="connsiteY43" fmla="*/ 150 h 10000"/>
              <a:gd name="connsiteX44" fmla="*/ 9190 w 9989"/>
              <a:gd name="connsiteY44" fmla="*/ 120 h 10000"/>
              <a:gd name="connsiteX45" fmla="*/ 9270 w 9989"/>
              <a:gd name="connsiteY45" fmla="*/ 90 h 10000"/>
              <a:gd name="connsiteX46" fmla="*/ 9360 w 9989"/>
              <a:gd name="connsiteY46" fmla="*/ 60 h 10000"/>
              <a:gd name="connsiteX47" fmla="*/ 9460 w 9989"/>
              <a:gd name="connsiteY47" fmla="*/ 30 h 10000"/>
              <a:gd name="connsiteX48" fmla="*/ 9570 w 9989"/>
              <a:gd name="connsiteY48" fmla="*/ 30 h 10000"/>
              <a:gd name="connsiteX49" fmla="*/ 9694 w 9989"/>
              <a:gd name="connsiteY49" fmla="*/ 0 h 10000"/>
              <a:gd name="connsiteX50" fmla="*/ 9834 w 9989"/>
              <a:gd name="connsiteY50" fmla="*/ 0 h 10000"/>
              <a:gd name="connsiteX51" fmla="*/ 9989 w 9989"/>
              <a:gd name="connsiteY51" fmla="*/ 30 h 10000"/>
              <a:gd name="connsiteX52" fmla="*/ 9989 w 9989"/>
              <a:gd name="connsiteY52" fmla="*/ 150 h 10000"/>
              <a:gd name="connsiteX53" fmla="*/ 9834 w 9989"/>
              <a:gd name="connsiteY53" fmla="*/ 150 h 10000"/>
              <a:gd name="connsiteX54" fmla="*/ 9697 w 9989"/>
              <a:gd name="connsiteY54" fmla="*/ 150 h 10000"/>
              <a:gd name="connsiteX55" fmla="*/ 9572 w 9989"/>
              <a:gd name="connsiteY55" fmla="*/ 150 h 10000"/>
              <a:gd name="connsiteX56" fmla="*/ 9460 w 9989"/>
              <a:gd name="connsiteY56" fmla="*/ 150 h 10000"/>
              <a:gd name="connsiteX57" fmla="*/ 9360 w 9989"/>
              <a:gd name="connsiteY57" fmla="*/ 180 h 10000"/>
              <a:gd name="connsiteX58" fmla="*/ 9270 w 9989"/>
              <a:gd name="connsiteY58" fmla="*/ 210 h 10000"/>
              <a:gd name="connsiteX59" fmla="*/ 9190 w 9989"/>
              <a:gd name="connsiteY59" fmla="*/ 240 h 10000"/>
              <a:gd name="connsiteX60" fmla="*/ 9120 w 9989"/>
              <a:gd name="connsiteY60" fmla="*/ 269 h 10000"/>
              <a:gd name="connsiteX61" fmla="*/ 9055 w 9989"/>
              <a:gd name="connsiteY61" fmla="*/ 329 h 10000"/>
              <a:gd name="connsiteX62" fmla="*/ 8995 w 9989"/>
              <a:gd name="connsiteY62" fmla="*/ 389 h 10000"/>
              <a:gd name="connsiteX63" fmla="*/ 8888 w 9989"/>
              <a:gd name="connsiteY63" fmla="*/ 539 h 10000"/>
              <a:gd name="connsiteX64" fmla="*/ 8786 w 9989"/>
              <a:gd name="connsiteY64" fmla="*/ 719 h 10000"/>
              <a:gd name="connsiteX65" fmla="*/ 8686 w 9989"/>
              <a:gd name="connsiteY65" fmla="*/ 928 h 10000"/>
              <a:gd name="connsiteX66" fmla="*/ 8519 w 9989"/>
              <a:gd name="connsiteY66" fmla="*/ 1287 h 10000"/>
              <a:gd name="connsiteX67" fmla="*/ 8331 w 9989"/>
              <a:gd name="connsiteY67" fmla="*/ 1766 h 10000"/>
              <a:gd name="connsiteX68" fmla="*/ 8132 w 9989"/>
              <a:gd name="connsiteY68" fmla="*/ 2335 h 10000"/>
              <a:gd name="connsiteX69" fmla="*/ 7917 w 9989"/>
              <a:gd name="connsiteY69" fmla="*/ 2994 h 10000"/>
              <a:gd name="connsiteX70" fmla="*/ 7690 w 9989"/>
              <a:gd name="connsiteY70" fmla="*/ 3713 h 10000"/>
              <a:gd name="connsiteX71" fmla="*/ 7453 w 9989"/>
              <a:gd name="connsiteY71" fmla="*/ 4461 h 10000"/>
              <a:gd name="connsiteX72" fmla="*/ 7208 w 9989"/>
              <a:gd name="connsiteY72" fmla="*/ 5240 h 10000"/>
              <a:gd name="connsiteX73" fmla="*/ 6956 w 9989"/>
              <a:gd name="connsiteY73" fmla="*/ 6018 h 10000"/>
              <a:gd name="connsiteX74" fmla="*/ 6699 w 9989"/>
              <a:gd name="connsiteY74" fmla="*/ 6766 h 10000"/>
              <a:gd name="connsiteX75" fmla="*/ 6442 w 9989"/>
              <a:gd name="connsiteY75" fmla="*/ 7485 h 10000"/>
              <a:gd name="connsiteX76" fmla="*/ 6182 w 9989"/>
              <a:gd name="connsiteY76" fmla="*/ 8144 h 10000"/>
              <a:gd name="connsiteX77" fmla="*/ 5923 w 9989"/>
              <a:gd name="connsiteY77" fmla="*/ 8743 h 10000"/>
              <a:gd name="connsiteX78" fmla="*/ 5668 w 9989"/>
              <a:gd name="connsiteY78" fmla="*/ 9222 h 10000"/>
              <a:gd name="connsiteX79" fmla="*/ 5416 w 9989"/>
              <a:gd name="connsiteY79" fmla="*/ 9641 h 10000"/>
              <a:gd name="connsiteX80" fmla="*/ 5174 w 9989"/>
              <a:gd name="connsiteY80" fmla="*/ 9880 h 10000"/>
              <a:gd name="connsiteX81" fmla="*/ 4937 w 9989"/>
              <a:gd name="connsiteY81" fmla="*/ 10000 h 10000"/>
              <a:gd name="connsiteX82" fmla="*/ 4704 w 9989"/>
              <a:gd name="connsiteY82" fmla="*/ 9940 h 10000"/>
              <a:gd name="connsiteX83" fmla="*/ 4462 w 9989"/>
              <a:gd name="connsiteY83" fmla="*/ 9731 h 10000"/>
              <a:gd name="connsiteX84" fmla="*/ 4220 w 9989"/>
              <a:gd name="connsiteY84" fmla="*/ 9401 h 10000"/>
              <a:gd name="connsiteX85" fmla="*/ 3971 w 9989"/>
              <a:gd name="connsiteY85" fmla="*/ 8922 h 10000"/>
              <a:gd name="connsiteX86" fmla="*/ 3723 w 9989"/>
              <a:gd name="connsiteY86" fmla="*/ 8353 h 10000"/>
              <a:gd name="connsiteX87" fmla="*/ 3474 w 9989"/>
              <a:gd name="connsiteY87" fmla="*/ 7725 h 10000"/>
              <a:gd name="connsiteX88" fmla="*/ 3227 w 9989"/>
              <a:gd name="connsiteY88" fmla="*/ 7036 h 10000"/>
              <a:gd name="connsiteX89" fmla="*/ 2982 w 9989"/>
              <a:gd name="connsiteY89" fmla="*/ 6317 h 10000"/>
              <a:gd name="connsiteX90" fmla="*/ 2742 w 9989"/>
              <a:gd name="connsiteY90" fmla="*/ 5569 h 10000"/>
              <a:gd name="connsiteX91" fmla="*/ 2510 w 9989"/>
              <a:gd name="connsiteY91" fmla="*/ 4850 h 10000"/>
              <a:gd name="connsiteX92" fmla="*/ 2286 w 9989"/>
              <a:gd name="connsiteY92" fmla="*/ 4192 h 10000"/>
              <a:gd name="connsiteX93" fmla="*/ 2071 w 9989"/>
              <a:gd name="connsiteY93" fmla="*/ 3563 h 10000"/>
              <a:gd name="connsiteX94" fmla="*/ 1864 w 9989"/>
              <a:gd name="connsiteY94" fmla="*/ 3024 h 10000"/>
              <a:gd name="connsiteX95" fmla="*/ 1674 w 9989"/>
              <a:gd name="connsiteY95" fmla="*/ 2575 h 10000"/>
              <a:gd name="connsiteX96" fmla="*/ 1494 w 9989"/>
              <a:gd name="connsiteY96" fmla="*/ 2275 h 10000"/>
              <a:gd name="connsiteX97" fmla="*/ 1332 w 9989"/>
              <a:gd name="connsiteY97" fmla="*/ 2096 h 10000"/>
              <a:gd name="connsiteX98" fmla="*/ 1185 w 9989"/>
              <a:gd name="connsiteY98" fmla="*/ 2036 h 10000"/>
              <a:gd name="connsiteX99" fmla="*/ 1050 w 9989"/>
              <a:gd name="connsiteY99" fmla="*/ 2066 h 10000"/>
              <a:gd name="connsiteX100" fmla="*/ 928 w 9989"/>
              <a:gd name="connsiteY100" fmla="*/ 2126 h 10000"/>
              <a:gd name="connsiteX101" fmla="*/ 813 w 9989"/>
              <a:gd name="connsiteY101" fmla="*/ 2275 h 10000"/>
              <a:gd name="connsiteX102" fmla="*/ 713 w 9989"/>
              <a:gd name="connsiteY102" fmla="*/ 2485 h 10000"/>
              <a:gd name="connsiteX103" fmla="*/ 1 w 9989"/>
              <a:gd name="connsiteY103" fmla="*/ 7036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019 w 10305"/>
              <a:gd name="connsiteY102" fmla="*/ 2485 h 10000"/>
              <a:gd name="connsiteX103" fmla="*/ 1 w 10305"/>
              <a:gd name="connsiteY103" fmla="*/ 3888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 w 10305"/>
              <a:gd name="connsiteY102" fmla="*/ 3888 h 10000"/>
              <a:gd name="connsiteX0" fmla="*/ 1 w 10406"/>
              <a:gd name="connsiteY0" fmla="*/ 2870 h 10000"/>
              <a:gd name="connsiteX1" fmla="*/ 1115 w 10406"/>
              <a:gd name="connsiteY1" fmla="*/ 2365 h 10000"/>
              <a:gd name="connsiteX2" fmla="*/ 1217 w 10406"/>
              <a:gd name="connsiteY2" fmla="*/ 2156 h 10000"/>
              <a:gd name="connsiteX3" fmla="*/ 1332 w 10406"/>
              <a:gd name="connsiteY3" fmla="*/ 2006 h 10000"/>
              <a:gd name="connsiteX4" fmla="*/ 1457 w 10406"/>
              <a:gd name="connsiteY4" fmla="*/ 1916 h 10000"/>
              <a:gd name="connsiteX5" fmla="*/ 1592 w 10406"/>
              <a:gd name="connsiteY5" fmla="*/ 1916 h 10000"/>
              <a:gd name="connsiteX6" fmla="*/ 1741 w 10406"/>
              <a:gd name="connsiteY6" fmla="*/ 1976 h 10000"/>
              <a:gd name="connsiteX7" fmla="*/ 1905 w 10406"/>
              <a:gd name="connsiteY7" fmla="*/ 2156 h 10000"/>
              <a:gd name="connsiteX8" fmla="*/ 2084 w 10406"/>
              <a:gd name="connsiteY8" fmla="*/ 2455 h 10000"/>
              <a:gd name="connsiteX9" fmla="*/ 2277 w 10406"/>
              <a:gd name="connsiteY9" fmla="*/ 2904 h 10000"/>
              <a:gd name="connsiteX10" fmla="*/ 2481 w 10406"/>
              <a:gd name="connsiteY10" fmla="*/ 3443 h 10000"/>
              <a:gd name="connsiteX11" fmla="*/ 2700 w 10406"/>
              <a:gd name="connsiteY11" fmla="*/ 4072 h 10000"/>
              <a:gd name="connsiteX12" fmla="*/ 2924 w 10406"/>
              <a:gd name="connsiteY12" fmla="*/ 4731 h 10000"/>
              <a:gd name="connsiteX13" fmla="*/ 3156 w 10406"/>
              <a:gd name="connsiteY13" fmla="*/ 5449 h 10000"/>
              <a:gd name="connsiteX14" fmla="*/ 3396 w 10406"/>
              <a:gd name="connsiteY14" fmla="*/ 6198 h 10000"/>
              <a:gd name="connsiteX15" fmla="*/ 3642 w 10406"/>
              <a:gd name="connsiteY15" fmla="*/ 6916 h 10000"/>
              <a:gd name="connsiteX16" fmla="*/ 3889 w 10406"/>
              <a:gd name="connsiteY16" fmla="*/ 7605 h 10000"/>
              <a:gd name="connsiteX17" fmla="*/ 4136 w 10406"/>
              <a:gd name="connsiteY17" fmla="*/ 8234 h 10000"/>
              <a:gd name="connsiteX18" fmla="*/ 4386 w 10406"/>
              <a:gd name="connsiteY18" fmla="*/ 8802 h 10000"/>
              <a:gd name="connsiteX19" fmla="*/ 4634 w 10406"/>
              <a:gd name="connsiteY19" fmla="*/ 9281 h 10000"/>
              <a:gd name="connsiteX20" fmla="*/ 4876 w 10406"/>
              <a:gd name="connsiteY20" fmla="*/ 9611 h 10000"/>
              <a:gd name="connsiteX21" fmla="*/ 5115 w 10406"/>
              <a:gd name="connsiteY21" fmla="*/ 9820 h 10000"/>
              <a:gd name="connsiteX22" fmla="*/ 5350 w 10406"/>
              <a:gd name="connsiteY22" fmla="*/ 9880 h 10000"/>
              <a:gd name="connsiteX23" fmla="*/ 5583 w 10406"/>
              <a:gd name="connsiteY23" fmla="*/ 9760 h 10000"/>
              <a:gd name="connsiteX24" fmla="*/ 5828 w 10406"/>
              <a:gd name="connsiteY24" fmla="*/ 9521 h 10000"/>
              <a:gd name="connsiteX25" fmla="*/ 6077 w 10406"/>
              <a:gd name="connsiteY25" fmla="*/ 9102 h 10000"/>
              <a:gd name="connsiteX26" fmla="*/ 6333 w 10406"/>
              <a:gd name="connsiteY26" fmla="*/ 8623 h 10000"/>
              <a:gd name="connsiteX27" fmla="*/ 6590 w 10406"/>
              <a:gd name="connsiteY27" fmla="*/ 8024 h 10000"/>
              <a:gd name="connsiteX28" fmla="*/ 6850 w 10406"/>
              <a:gd name="connsiteY28" fmla="*/ 7365 h 10000"/>
              <a:gd name="connsiteX29" fmla="*/ 7107 w 10406"/>
              <a:gd name="connsiteY29" fmla="*/ 6647 h 10000"/>
              <a:gd name="connsiteX30" fmla="*/ 7365 w 10406"/>
              <a:gd name="connsiteY30" fmla="*/ 5898 h 10000"/>
              <a:gd name="connsiteX31" fmla="*/ 7617 w 10406"/>
              <a:gd name="connsiteY31" fmla="*/ 5120 h 10000"/>
              <a:gd name="connsiteX32" fmla="*/ 7862 w 10406"/>
              <a:gd name="connsiteY32" fmla="*/ 4341 h 10000"/>
              <a:gd name="connsiteX33" fmla="*/ 8099 w 10406"/>
              <a:gd name="connsiteY33" fmla="*/ 3593 h 10000"/>
              <a:gd name="connsiteX34" fmla="*/ 8327 w 10406"/>
              <a:gd name="connsiteY34" fmla="*/ 2874 h 10000"/>
              <a:gd name="connsiteX35" fmla="*/ 8542 w 10406"/>
              <a:gd name="connsiteY35" fmla="*/ 2216 h 10000"/>
              <a:gd name="connsiteX36" fmla="*/ 8744 w 10406"/>
              <a:gd name="connsiteY36" fmla="*/ 1647 h 10000"/>
              <a:gd name="connsiteX37" fmla="*/ 8929 w 10406"/>
              <a:gd name="connsiteY37" fmla="*/ 1168 h 10000"/>
              <a:gd name="connsiteX38" fmla="*/ 9097 w 10406"/>
              <a:gd name="connsiteY38" fmla="*/ 808 h 10000"/>
              <a:gd name="connsiteX39" fmla="*/ 9199 w 10406"/>
              <a:gd name="connsiteY39" fmla="*/ 599 h 10000"/>
              <a:gd name="connsiteX40" fmla="*/ 9302 w 10406"/>
              <a:gd name="connsiteY40" fmla="*/ 419 h 10000"/>
              <a:gd name="connsiteX41" fmla="*/ 9409 w 10406"/>
              <a:gd name="connsiteY41" fmla="*/ 269 h 10000"/>
              <a:gd name="connsiteX42" fmla="*/ 9469 w 10406"/>
              <a:gd name="connsiteY42" fmla="*/ 210 h 10000"/>
              <a:gd name="connsiteX43" fmla="*/ 9534 w 10406"/>
              <a:gd name="connsiteY43" fmla="*/ 150 h 10000"/>
              <a:gd name="connsiteX44" fmla="*/ 9606 w 10406"/>
              <a:gd name="connsiteY44" fmla="*/ 120 h 10000"/>
              <a:gd name="connsiteX45" fmla="*/ 9686 w 10406"/>
              <a:gd name="connsiteY45" fmla="*/ 90 h 10000"/>
              <a:gd name="connsiteX46" fmla="*/ 9776 w 10406"/>
              <a:gd name="connsiteY46" fmla="*/ 60 h 10000"/>
              <a:gd name="connsiteX47" fmla="*/ 9876 w 10406"/>
              <a:gd name="connsiteY47" fmla="*/ 30 h 10000"/>
              <a:gd name="connsiteX48" fmla="*/ 9987 w 10406"/>
              <a:gd name="connsiteY48" fmla="*/ 30 h 10000"/>
              <a:gd name="connsiteX49" fmla="*/ 10111 w 10406"/>
              <a:gd name="connsiteY49" fmla="*/ 0 h 10000"/>
              <a:gd name="connsiteX50" fmla="*/ 10251 w 10406"/>
              <a:gd name="connsiteY50" fmla="*/ 0 h 10000"/>
              <a:gd name="connsiteX51" fmla="*/ 10406 w 10406"/>
              <a:gd name="connsiteY51" fmla="*/ 30 h 10000"/>
              <a:gd name="connsiteX52" fmla="*/ 10406 w 10406"/>
              <a:gd name="connsiteY52" fmla="*/ 150 h 10000"/>
              <a:gd name="connsiteX53" fmla="*/ 10251 w 10406"/>
              <a:gd name="connsiteY53" fmla="*/ 150 h 10000"/>
              <a:gd name="connsiteX54" fmla="*/ 10114 w 10406"/>
              <a:gd name="connsiteY54" fmla="*/ 150 h 10000"/>
              <a:gd name="connsiteX55" fmla="*/ 9989 w 10406"/>
              <a:gd name="connsiteY55" fmla="*/ 150 h 10000"/>
              <a:gd name="connsiteX56" fmla="*/ 9876 w 10406"/>
              <a:gd name="connsiteY56" fmla="*/ 150 h 10000"/>
              <a:gd name="connsiteX57" fmla="*/ 9776 w 10406"/>
              <a:gd name="connsiteY57" fmla="*/ 180 h 10000"/>
              <a:gd name="connsiteX58" fmla="*/ 9686 w 10406"/>
              <a:gd name="connsiteY58" fmla="*/ 210 h 10000"/>
              <a:gd name="connsiteX59" fmla="*/ 9606 w 10406"/>
              <a:gd name="connsiteY59" fmla="*/ 240 h 10000"/>
              <a:gd name="connsiteX60" fmla="*/ 9536 w 10406"/>
              <a:gd name="connsiteY60" fmla="*/ 269 h 10000"/>
              <a:gd name="connsiteX61" fmla="*/ 9471 w 10406"/>
              <a:gd name="connsiteY61" fmla="*/ 329 h 10000"/>
              <a:gd name="connsiteX62" fmla="*/ 9411 w 10406"/>
              <a:gd name="connsiteY62" fmla="*/ 389 h 10000"/>
              <a:gd name="connsiteX63" fmla="*/ 9304 w 10406"/>
              <a:gd name="connsiteY63" fmla="*/ 539 h 10000"/>
              <a:gd name="connsiteX64" fmla="*/ 9202 w 10406"/>
              <a:gd name="connsiteY64" fmla="*/ 719 h 10000"/>
              <a:gd name="connsiteX65" fmla="*/ 9102 w 10406"/>
              <a:gd name="connsiteY65" fmla="*/ 928 h 10000"/>
              <a:gd name="connsiteX66" fmla="*/ 8934 w 10406"/>
              <a:gd name="connsiteY66" fmla="*/ 1287 h 10000"/>
              <a:gd name="connsiteX67" fmla="*/ 8746 w 10406"/>
              <a:gd name="connsiteY67" fmla="*/ 1766 h 10000"/>
              <a:gd name="connsiteX68" fmla="*/ 8547 w 10406"/>
              <a:gd name="connsiteY68" fmla="*/ 2335 h 10000"/>
              <a:gd name="connsiteX69" fmla="*/ 8332 w 10406"/>
              <a:gd name="connsiteY69" fmla="*/ 2994 h 10000"/>
              <a:gd name="connsiteX70" fmla="*/ 8104 w 10406"/>
              <a:gd name="connsiteY70" fmla="*/ 3713 h 10000"/>
              <a:gd name="connsiteX71" fmla="*/ 7867 w 10406"/>
              <a:gd name="connsiteY71" fmla="*/ 4461 h 10000"/>
              <a:gd name="connsiteX72" fmla="*/ 7622 w 10406"/>
              <a:gd name="connsiteY72" fmla="*/ 5240 h 10000"/>
              <a:gd name="connsiteX73" fmla="*/ 7370 w 10406"/>
              <a:gd name="connsiteY73" fmla="*/ 6018 h 10000"/>
              <a:gd name="connsiteX74" fmla="*/ 7112 w 10406"/>
              <a:gd name="connsiteY74" fmla="*/ 6766 h 10000"/>
              <a:gd name="connsiteX75" fmla="*/ 6855 w 10406"/>
              <a:gd name="connsiteY75" fmla="*/ 7485 h 10000"/>
              <a:gd name="connsiteX76" fmla="*/ 6595 w 10406"/>
              <a:gd name="connsiteY76" fmla="*/ 8144 h 10000"/>
              <a:gd name="connsiteX77" fmla="*/ 6336 w 10406"/>
              <a:gd name="connsiteY77" fmla="*/ 8743 h 10000"/>
              <a:gd name="connsiteX78" fmla="*/ 6080 w 10406"/>
              <a:gd name="connsiteY78" fmla="*/ 9222 h 10000"/>
              <a:gd name="connsiteX79" fmla="*/ 5828 w 10406"/>
              <a:gd name="connsiteY79" fmla="*/ 9641 h 10000"/>
              <a:gd name="connsiteX80" fmla="*/ 5586 w 10406"/>
              <a:gd name="connsiteY80" fmla="*/ 9880 h 10000"/>
              <a:gd name="connsiteX81" fmla="*/ 5348 w 10406"/>
              <a:gd name="connsiteY81" fmla="*/ 10000 h 10000"/>
              <a:gd name="connsiteX82" fmla="*/ 5115 w 10406"/>
              <a:gd name="connsiteY82" fmla="*/ 9940 h 10000"/>
              <a:gd name="connsiteX83" fmla="*/ 4873 w 10406"/>
              <a:gd name="connsiteY83" fmla="*/ 9731 h 10000"/>
              <a:gd name="connsiteX84" fmla="*/ 4631 w 10406"/>
              <a:gd name="connsiteY84" fmla="*/ 9401 h 10000"/>
              <a:gd name="connsiteX85" fmla="*/ 4381 w 10406"/>
              <a:gd name="connsiteY85" fmla="*/ 8922 h 10000"/>
              <a:gd name="connsiteX86" fmla="*/ 4133 w 10406"/>
              <a:gd name="connsiteY86" fmla="*/ 8353 h 10000"/>
              <a:gd name="connsiteX87" fmla="*/ 3884 w 10406"/>
              <a:gd name="connsiteY87" fmla="*/ 7725 h 10000"/>
              <a:gd name="connsiteX88" fmla="*/ 3637 w 10406"/>
              <a:gd name="connsiteY88" fmla="*/ 7036 h 10000"/>
              <a:gd name="connsiteX89" fmla="*/ 3391 w 10406"/>
              <a:gd name="connsiteY89" fmla="*/ 6317 h 10000"/>
              <a:gd name="connsiteX90" fmla="*/ 3151 w 10406"/>
              <a:gd name="connsiteY90" fmla="*/ 5569 h 10000"/>
              <a:gd name="connsiteX91" fmla="*/ 2919 w 10406"/>
              <a:gd name="connsiteY91" fmla="*/ 4850 h 10000"/>
              <a:gd name="connsiteX92" fmla="*/ 2695 w 10406"/>
              <a:gd name="connsiteY92" fmla="*/ 4192 h 10000"/>
              <a:gd name="connsiteX93" fmla="*/ 2479 w 10406"/>
              <a:gd name="connsiteY93" fmla="*/ 3563 h 10000"/>
              <a:gd name="connsiteX94" fmla="*/ 2272 w 10406"/>
              <a:gd name="connsiteY94" fmla="*/ 3024 h 10000"/>
              <a:gd name="connsiteX95" fmla="*/ 2082 w 10406"/>
              <a:gd name="connsiteY95" fmla="*/ 2575 h 10000"/>
              <a:gd name="connsiteX96" fmla="*/ 1902 w 10406"/>
              <a:gd name="connsiteY96" fmla="*/ 2275 h 10000"/>
              <a:gd name="connsiteX97" fmla="*/ 1739 w 10406"/>
              <a:gd name="connsiteY97" fmla="*/ 2096 h 10000"/>
              <a:gd name="connsiteX98" fmla="*/ 1592 w 10406"/>
              <a:gd name="connsiteY98" fmla="*/ 2036 h 10000"/>
              <a:gd name="connsiteX99" fmla="*/ 1457 w 10406"/>
              <a:gd name="connsiteY99" fmla="*/ 2066 h 10000"/>
              <a:gd name="connsiteX100" fmla="*/ 1335 w 10406"/>
              <a:gd name="connsiteY100" fmla="*/ 2126 h 10000"/>
              <a:gd name="connsiteX101" fmla="*/ 1220 w 10406"/>
              <a:gd name="connsiteY101" fmla="*/ 2275 h 10000"/>
              <a:gd name="connsiteX102" fmla="*/ 1 w 10406"/>
              <a:gd name="connsiteY102" fmla="*/ 2870 h 10000"/>
              <a:gd name="connsiteX0" fmla="*/ 237 w 10642"/>
              <a:gd name="connsiteY0" fmla="*/ 2870 h 10000"/>
              <a:gd name="connsiteX1" fmla="*/ 135 w 10642"/>
              <a:gd name="connsiteY1" fmla="*/ 1851 h 10000"/>
              <a:gd name="connsiteX2" fmla="*/ 1453 w 10642"/>
              <a:gd name="connsiteY2" fmla="*/ 2156 h 10000"/>
              <a:gd name="connsiteX3" fmla="*/ 1568 w 10642"/>
              <a:gd name="connsiteY3" fmla="*/ 2006 h 10000"/>
              <a:gd name="connsiteX4" fmla="*/ 1693 w 10642"/>
              <a:gd name="connsiteY4" fmla="*/ 1916 h 10000"/>
              <a:gd name="connsiteX5" fmla="*/ 1828 w 10642"/>
              <a:gd name="connsiteY5" fmla="*/ 1916 h 10000"/>
              <a:gd name="connsiteX6" fmla="*/ 1977 w 10642"/>
              <a:gd name="connsiteY6" fmla="*/ 1976 h 10000"/>
              <a:gd name="connsiteX7" fmla="*/ 2141 w 10642"/>
              <a:gd name="connsiteY7" fmla="*/ 2156 h 10000"/>
              <a:gd name="connsiteX8" fmla="*/ 2320 w 10642"/>
              <a:gd name="connsiteY8" fmla="*/ 2455 h 10000"/>
              <a:gd name="connsiteX9" fmla="*/ 2513 w 10642"/>
              <a:gd name="connsiteY9" fmla="*/ 2904 h 10000"/>
              <a:gd name="connsiteX10" fmla="*/ 2717 w 10642"/>
              <a:gd name="connsiteY10" fmla="*/ 3443 h 10000"/>
              <a:gd name="connsiteX11" fmla="*/ 2936 w 10642"/>
              <a:gd name="connsiteY11" fmla="*/ 4072 h 10000"/>
              <a:gd name="connsiteX12" fmla="*/ 3160 w 10642"/>
              <a:gd name="connsiteY12" fmla="*/ 4731 h 10000"/>
              <a:gd name="connsiteX13" fmla="*/ 3392 w 10642"/>
              <a:gd name="connsiteY13" fmla="*/ 5449 h 10000"/>
              <a:gd name="connsiteX14" fmla="*/ 3632 w 10642"/>
              <a:gd name="connsiteY14" fmla="*/ 6198 h 10000"/>
              <a:gd name="connsiteX15" fmla="*/ 3878 w 10642"/>
              <a:gd name="connsiteY15" fmla="*/ 6916 h 10000"/>
              <a:gd name="connsiteX16" fmla="*/ 4125 w 10642"/>
              <a:gd name="connsiteY16" fmla="*/ 7605 h 10000"/>
              <a:gd name="connsiteX17" fmla="*/ 4372 w 10642"/>
              <a:gd name="connsiteY17" fmla="*/ 8234 h 10000"/>
              <a:gd name="connsiteX18" fmla="*/ 4622 w 10642"/>
              <a:gd name="connsiteY18" fmla="*/ 8802 h 10000"/>
              <a:gd name="connsiteX19" fmla="*/ 4870 w 10642"/>
              <a:gd name="connsiteY19" fmla="*/ 9281 h 10000"/>
              <a:gd name="connsiteX20" fmla="*/ 5112 w 10642"/>
              <a:gd name="connsiteY20" fmla="*/ 9611 h 10000"/>
              <a:gd name="connsiteX21" fmla="*/ 5351 w 10642"/>
              <a:gd name="connsiteY21" fmla="*/ 9820 h 10000"/>
              <a:gd name="connsiteX22" fmla="*/ 5586 w 10642"/>
              <a:gd name="connsiteY22" fmla="*/ 9880 h 10000"/>
              <a:gd name="connsiteX23" fmla="*/ 5819 w 10642"/>
              <a:gd name="connsiteY23" fmla="*/ 9760 h 10000"/>
              <a:gd name="connsiteX24" fmla="*/ 6064 w 10642"/>
              <a:gd name="connsiteY24" fmla="*/ 9521 h 10000"/>
              <a:gd name="connsiteX25" fmla="*/ 6313 w 10642"/>
              <a:gd name="connsiteY25" fmla="*/ 9102 h 10000"/>
              <a:gd name="connsiteX26" fmla="*/ 6569 w 10642"/>
              <a:gd name="connsiteY26" fmla="*/ 8623 h 10000"/>
              <a:gd name="connsiteX27" fmla="*/ 6826 w 10642"/>
              <a:gd name="connsiteY27" fmla="*/ 8024 h 10000"/>
              <a:gd name="connsiteX28" fmla="*/ 7086 w 10642"/>
              <a:gd name="connsiteY28" fmla="*/ 7365 h 10000"/>
              <a:gd name="connsiteX29" fmla="*/ 7343 w 10642"/>
              <a:gd name="connsiteY29" fmla="*/ 6647 h 10000"/>
              <a:gd name="connsiteX30" fmla="*/ 7601 w 10642"/>
              <a:gd name="connsiteY30" fmla="*/ 5898 h 10000"/>
              <a:gd name="connsiteX31" fmla="*/ 7853 w 10642"/>
              <a:gd name="connsiteY31" fmla="*/ 5120 h 10000"/>
              <a:gd name="connsiteX32" fmla="*/ 8098 w 10642"/>
              <a:gd name="connsiteY32" fmla="*/ 4341 h 10000"/>
              <a:gd name="connsiteX33" fmla="*/ 8335 w 10642"/>
              <a:gd name="connsiteY33" fmla="*/ 3593 h 10000"/>
              <a:gd name="connsiteX34" fmla="*/ 8563 w 10642"/>
              <a:gd name="connsiteY34" fmla="*/ 2874 h 10000"/>
              <a:gd name="connsiteX35" fmla="*/ 8778 w 10642"/>
              <a:gd name="connsiteY35" fmla="*/ 2216 h 10000"/>
              <a:gd name="connsiteX36" fmla="*/ 8980 w 10642"/>
              <a:gd name="connsiteY36" fmla="*/ 1647 h 10000"/>
              <a:gd name="connsiteX37" fmla="*/ 9165 w 10642"/>
              <a:gd name="connsiteY37" fmla="*/ 1168 h 10000"/>
              <a:gd name="connsiteX38" fmla="*/ 9333 w 10642"/>
              <a:gd name="connsiteY38" fmla="*/ 808 h 10000"/>
              <a:gd name="connsiteX39" fmla="*/ 9435 w 10642"/>
              <a:gd name="connsiteY39" fmla="*/ 599 h 10000"/>
              <a:gd name="connsiteX40" fmla="*/ 9538 w 10642"/>
              <a:gd name="connsiteY40" fmla="*/ 419 h 10000"/>
              <a:gd name="connsiteX41" fmla="*/ 9645 w 10642"/>
              <a:gd name="connsiteY41" fmla="*/ 269 h 10000"/>
              <a:gd name="connsiteX42" fmla="*/ 9705 w 10642"/>
              <a:gd name="connsiteY42" fmla="*/ 210 h 10000"/>
              <a:gd name="connsiteX43" fmla="*/ 9770 w 10642"/>
              <a:gd name="connsiteY43" fmla="*/ 150 h 10000"/>
              <a:gd name="connsiteX44" fmla="*/ 9842 w 10642"/>
              <a:gd name="connsiteY44" fmla="*/ 120 h 10000"/>
              <a:gd name="connsiteX45" fmla="*/ 9922 w 10642"/>
              <a:gd name="connsiteY45" fmla="*/ 90 h 10000"/>
              <a:gd name="connsiteX46" fmla="*/ 10012 w 10642"/>
              <a:gd name="connsiteY46" fmla="*/ 60 h 10000"/>
              <a:gd name="connsiteX47" fmla="*/ 10112 w 10642"/>
              <a:gd name="connsiteY47" fmla="*/ 30 h 10000"/>
              <a:gd name="connsiteX48" fmla="*/ 10223 w 10642"/>
              <a:gd name="connsiteY48" fmla="*/ 30 h 10000"/>
              <a:gd name="connsiteX49" fmla="*/ 10347 w 10642"/>
              <a:gd name="connsiteY49" fmla="*/ 0 h 10000"/>
              <a:gd name="connsiteX50" fmla="*/ 10487 w 10642"/>
              <a:gd name="connsiteY50" fmla="*/ 0 h 10000"/>
              <a:gd name="connsiteX51" fmla="*/ 10642 w 10642"/>
              <a:gd name="connsiteY51" fmla="*/ 30 h 10000"/>
              <a:gd name="connsiteX52" fmla="*/ 10642 w 10642"/>
              <a:gd name="connsiteY52" fmla="*/ 150 h 10000"/>
              <a:gd name="connsiteX53" fmla="*/ 10487 w 10642"/>
              <a:gd name="connsiteY53" fmla="*/ 150 h 10000"/>
              <a:gd name="connsiteX54" fmla="*/ 10350 w 10642"/>
              <a:gd name="connsiteY54" fmla="*/ 150 h 10000"/>
              <a:gd name="connsiteX55" fmla="*/ 10225 w 10642"/>
              <a:gd name="connsiteY55" fmla="*/ 150 h 10000"/>
              <a:gd name="connsiteX56" fmla="*/ 10112 w 10642"/>
              <a:gd name="connsiteY56" fmla="*/ 150 h 10000"/>
              <a:gd name="connsiteX57" fmla="*/ 10012 w 10642"/>
              <a:gd name="connsiteY57" fmla="*/ 180 h 10000"/>
              <a:gd name="connsiteX58" fmla="*/ 9922 w 10642"/>
              <a:gd name="connsiteY58" fmla="*/ 210 h 10000"/>
              <a:gd name="connsiteX59" fmla="*/ 9842 w 10642"/>
              <a:gd name="connsiteY59" fmla="*/ 240 h 10000"/>
              <a:gd name="connsiteX60" fmla="*/ 9772 w 10642"/>
              <a:gd name="connsiteY60" fmla="*/ 269 h 10000"/>
              <a:gd name="connsiteX61" fmla="*/ 9707 w 10642"/>
              <a:gd name="connsiteY61" fmla="*/ 329 h 10000"/>
              <a:gd name="connsiteX62" fmla="*/ 9647 w 10642"/>
              <a:gd name="connsiteY62" fmla="*/ 389 h 10000"/>
              <a:gd name="connsiteX63" fmla="*/ 9540 w 10642"/>
              <a:gd name="connsiteY63" fmla="*/ 539 h 10000"/>
              <a:gd name="connsiteX64" fmla="*/ 9438 w 10642"/>
              <a:gd name="connsiteY64" fmla="*/ 719 h 10000"/>
              <a:gd name="connsiteX65" fmla="*/ 9338 w 10642"/>
              <a:gd name="connsiteY65" fmla="*/ 928 h 10000"/>
              <a:gd name="connsiteX66" fmla="*/ 9170 w 10642"/>
              <a:gd name="connsiteY66" fmla="*/ 1287 h 10000"/>
              <a:gd name="connsiteX67" fmla="*/ 8982 w 10642"/>
              <a:gd name="connsiteY67" fmla="*/ 1766 h 10000"/>
              <a:gd name="connsiteX68" fmla="*/ 8783 w 10642"/>
              <a:gd name="connsiteY68" fmla="*/ 2335 h 10000"/>
              <a:gd name="connsiteX69" fmla="*/ 8568 w 10642"/>
              <a:gd name="connsiteY69" fmla="*/ 2994 h 10000"/>
              <a:gd name="connsiteX70" fmla="*/ 8340 w 10642"/>
              <a:gd name="connsiteY70" fmla="*/ 3713 h 10000"/>
              <a:gd name="connsiteX71" fmla="*/ 8103 w 10642"/>
              <a:gd name="connsiteY71" fmla="*/ 4461 h 10000"/>
              <a:gd name="connsiteX72" fmla="*/ 7858 w 10642"/>
              <a:gd name="connsiteY72" fmla="*/ 5240 h 10000"/>
              <a:gd name="connsiteX73" fmla="*/ 7606 w 10642"/>
              <a:gd name="connsiteY73" fmla="*/ 6018 h 10000"/>
              <a:gd name="connsiteX74" fmla="*/ 7348 w 10642"/>
              <a:gd name="connsiteY74" fmla="*/ 6766 h 10000"/>
              <a:gd name="connsiteX75" fmla="*/ 7091 w 10642"/>
              <a:gd name="connsiteY75" fmla="*/ 7485 h 10000"/>
              <a:gd name="connsiteX76" fmla="*/ 6831 w 10642"/>
              <a:gd name="connsiteY76" fmla="*/ 8144 h 10000"/>
              <a:gd name="connsiteX77" fmla="*/ 6572 w 10642"/>
              <a:gd name="connsiteY77" fmla="*/ 8743 h 10000"/>
              <a:gd name="connsiteX78" fmla="*/ 6316 w 10642"/>
              <a:gd name="connsiteY78" fmla="*/ 9222 h 10000"/>
              <a:gd name="connsiteX79" fmla="*/ 6064 w 10642"/>
              <a:gd name="connsiteY79" fmla="*/ 9641 h 10000"/>
              <a:gd name="connsiteX80" fmla="*/ 5822 w 10642"/>
              <a:gd name="connsiteY80" fmla="*/ 9880 h 10000"/>
              <a:gd name="connsiteX81" fmla="*/ 5584 w 10642"/>
              <a:gd name="connsiteY81" fmla="*/ 10000 h 10000"/>
              <a:gd name="connsiteX82" fmla="*/ 5351 w 10642"/>
              <a:gd name="connsiteY82" fmla="*/ 9940 h 10000"/>
              <a:gd name="connsiteX83" fmla="*/ 5109 w 10642"/>
              <a:gd name="connsiteY83" fmla="*/ 9731 h 10000"/>
              <a:gd name="connsiteX84" fmla="*/ 4867 w 10642"/>
              <a:gd name="connsiteY84" fmla="*/ 9401 h 10000"/>
              <a:gd name="connsiteX85" fmla="*/ 4617 w 10642"/>
              <a:gd name="connsiteY85" fmla="*/ 8922 h 10000"/>
              <a:gd name="connsiteX86" fmla="*/ 4369 w 10642"/>
              <a:gd name="connsiteY86" fmla="*/ 8353 h 10000"/>
              <a:gd name="connsiteX87" fmla="*/ 4120 w 10642"/>
              <a:gd name="connsiteY87" fmla="*/ 7725 h 10000"/>
              <a:gd name="connsiteX88" fmla="*/ 3873 w 10642"/>
              <a:gd name="connsiteY88" fmla="*/ 7036 h 10000"/>
              <a:gd name="connsiteX89" fmla="*/ 3627 w 10642"/>
              <a:gd name="connsiteY89" fmla="*/ 6317 h 10000"/>
              <a:gd name="connsiteX90" fmla="*/ 3387 w 10642"/>
              <a:gd name="connsiteY90" fmla="*/ 5569 h 10000"/>
              <a:gd name="connsiteX91" fmla="*/ 3155 w 10642"/>
              <a:gd name="connsiteY91" fmla="*/ 4850 h 10000"/>
              <a:gd name="connsiteX92" fmla="*/ 2931 w 10642"/>
              <a:gd name="connsiteY92" fmla="*/ 4192 h 10000"/>
              <a:gd name="connsiteX93" fmla="*/ 2715 w 10642"/>
              <a:gd name="connsiteY93" fmla="*/ 3563 h 10000"/>
              <a:gd name="connsiteX94" fmla="*/ 2508 w 10642"/>
              <a:gd name="connsiteY94" fmla="*/ 3024 h 10000"/>
              <a:gd name="connsiteX95" fmla="*/ 2318 w 10642"/>
              <a:gd name="connsiteY95" fmla="*/ 2575 h 10000"/>
              <a:gd name="connsiteX96" fmla="*/ 2138 w 10642"/>
              <a:gd name="connsiteY96" fmla="*/ 2275 h 10000"/>
              <a:gd name="connsiteX97" fmla="*/ 1975 w 10642"/>
              <a:gd name="connsiteY97" fmla="*/ 2096 h 10000"/>
              <a:gd name="connsiteX98" fmla="*/ 1828 w 10642"/>
              <a:gd name="connsiteY98" fmla="*/ 2036 h 10000"/>
              <a:gd name="connsiteX99" fmla="*/ 1693 w 10642"/>
              <a:gd name="connsiteY99" fmla="*/ 2066 h 10000"/>
              <a:gd name="connsiteX100" fmla="*/ 1571 w 10642"/>
              <a:gd name="connsiteY100" fmla="*/ 2126 h 10000"/>
              <a:gd name="connsiteX101" fmla="*/ 1456 w 10642"/>
              <a:gd name="connsiteY101" fmla="*/ 2275 h 10000"/>
              <a:gd name="connsiteX102" fmla="*/ 237 w 10642"/>
              <a:gd name="connsiteY102" fmla="*/ 2870 h 10000"/>
              <a:gd name="connsiteX0" fmla="*/ 0 w 10507"/>
              <a:gd name="connsiteY0" fmla="*/ 1851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1851 h 10000"/>
              <a:gd name="connsiteX0" fmla="*/ 0 w 10507"/>
              <a:gd name="connsiteY0" fmla="*/ 2870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 name="connsiteX0" fmla="*/ 0 w 10507"/>
              <a:gd name="connsiteY0" fmla="*/ 2870 h 10000"/>
              <a:gd name="connsiteX1" fmla="*/ 102 w 10507"/>
              <a:gd name="connsiteY1" fmla="*/ 2870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0507" h="10000">
                <a:moveTo>
                  <a:pt x="0" y="2870"/>
                </a:moveTo>
                <a:lnTo>
                  <a:pt x="102" y="2870"/>
                </a:lnTo>
                <a:lnTo>
                  <a:pt x="1318" y="2156"/>
                </a:lnTo>
                <a:cubicBezTo>
                  <a:pt x="1356" y="2106"/>
                  <a:pt x="1395" y="2056"/>
                  <a:pt x="1433" y="2006"/>
                </a:cubicBezTo>
                <a:lnTo>
                  <a:pt x="1558" y="1916"/>
                </a:lnTo>
                <a:lnTo>
                  <a:pt x="1693" y="1916"/>
                </a:lnTo>
                <a:lnTo>
                  <a:pt x="1842" y="1976"/>
                </a:lnTo>
                <a:lnTo>
                  <a:pt x="2006" y="2156"/>
                </a:lnTo>
                <a:lnTo>
                  <a:pt x="2185" y="2455"/>
                </a:lnTo>
                <a:cubicBezTo>
                  <a:pt x="2249" y="2605"/>
                  <a:pt x="2314" y="2754"/>
                  <a:pt x="2378" y="2904"/>
                </a:cubicBezTo>
                <a:lnTo>
                  <a:pt x="2582" y="3443"/>
                </a:lnTo>
                <a:lnTo>
                  <a:pt x="2801" y="4072"/>
                </a:lnTo>
                <a:lnTo>
                  <a:pt x="3025" y="4731"/>
                </a:lnTo>
                <a:lnTo>
                  <a:pt x="3257" y="5449"/>
                </a:lnTo>
                <a:lnTo>
                  <a:pt x="3497" y="6198"/>
                </a:lnTo>
                <a:cubicBezTo>
                  <a:pt x="3579" y="6437"/>
                  <a:pt x="3660" y="6677"/>
                  <a:pt x="3743" y="6916"/>
                </a:cubicBezTo>
                <a:cubicBezTo>
                  <a:pt x="3825" y="7146"/>
                  <a:pt x="3908" y="7375"/>
                  <a:pt x="3990" y="7605"/>
                </a:cubicBezTo>
                <a:cubicBezTo>
                  <a:pt x="4072" y="7815"/>
                  <a:pt x="4155" y="8024"/>
                  <a:pt x="4237" y="8234"/>
                </a:cubicBezTo>
                <a:lnTo>
                  <a:pt x="4487" y="8802"/>
                </a:lnTo>
                <a:cubicBezTo>
                  <a:pt x="4569" y="8962"/>
                  <a:pt x="4653" y="9121"/>
                  <a:pt x="4735" y="9281"/>
                </a:cubicBezTo>
                <a:lnTo>
                  <a:pt x="4977" y="9611"/>
                </a:lnTo>
                <a:lnTo>
                  <a:pt x="5216" y="9820"/>
                </a:lnTo>
                <a:lnTo>
                  <a:pt x="5451" y="9880"/>
                </a:lnTo>
                <a:lnTo>
                  <a:pt x="5684" y="9760"/>
                </a:lnTo>
                <a:lnTo>
                  <a:pt x="5929" y="9521"/>
                </a:lnTo>
                <a:lnTo>
                  <a:pt x="6178" y="9102"/>
                </a:lnTo>
                <a:cubicBezTo>
                  <a:pt x="6263" y="8942"/>
                  <a:pt x="6349" y="8783"/>
                  <a:pt x="6434" y="8623"/>
                </a:cubicBezTo>
                <a:lnTo>
                  <a:pt x="6691" y="8024"/>
                </a:lnTo>
                <a:lnTo>
                  <a:pt x="6951" y="7365"/>
                </a:lnTo>
                <a:cubicBezTo>
                  <a:pt x="7037" y="7126"/>
                  <a:pt x="7122" y="6886"/>
                  <a:pt x="7208" y="6647"/>
                </a:cubicBezTo>
                <a:lnTo>
                  <a:pt x="7466" y="5898"/>
                </a:lnTo>
                <a:lnTo>
                  <a:pt x="7718" y="5120"/>
                </a:lnTo>
                <a:lnTo>
                  <a:pt x="7963" y="4341"/>
                </a:lnTo>
                <a:lnTo>
                  <a:pt x="8200" y="3593"/>
                </a:lnTo>
                <a:lnTo>
                  <a:pt x="8428" y="2874"/>
                </a:lnTo>
                <a:cubicBezTo>
                  <a:pt x="8500" y="2655"/>
                  <a:pt x="8571" y="2435"/>
                  <a:pt x="8643" y="2216"/>
                </a:cubicBezTo>
                <a:cubicBezTo>
                  <a:pt x="8710" y="2026"/>
                  <a:pt x="8778" y="1837"/>
                  <a:pt x="8845" y="1647"/>
                </a:cubicBezTo>
                <a:lnTo>
                  <a:pt x="9030" y="1168"/>
                </a:lnTo>
                <a:cubicBezTo>
                  <a:pt x="9086" y="1048"/>
                  <a:pt x="9141" y="928"/>
                  <a:pt x="9198" y="808"/>
                </a:cubicBezTo>
                <a:lnTo>
                  <a:pt x="9300" y="599"/>
                </a:lnTo>
                <a:cubicBezTo>
                  <a:pt x="9334" y="539"/>
                  <a:pt x="9369" y="479"/>
                  <a:pt x="9403" y="419"/>
                </a:cubicBezTo>
                <a:cubicBezTo>
                  <a:pt x="9439" y="369"/>
                  <a:pt x="9474" y="319"/>
                  <a:pt x="9510" y="269"/>
                </a:cubicBezTo>
                <a:cubicBezTo>
                  <a:pt x="9530" y="249"/>
                  <a:pt x="9550" y="230"/>
                  <a:pt x="9570" y="210"/>
                </a:cubicBezTo>
                <a:cubicBezTo>
                  <a:pt x="9592" y="190"/>
                  <a:pt x="9613" y="170"/>
                  <a:pt x="9635" y="150"/>
                </a:cubicBezTo>
                <a:lnTo>
                  <a:pt x="9707" y="120"/>
                </a:lnTo>
                <a:lnTo>
                  <a:pt x="9787" y="90"/>
                </a:lnTo>
                <a:lnTo>
                  <a:pt x="9877" y="60"/>
                </a:lnTo>
                <a:lnTo>
                  <a:pt x="9977" y="30"/>
                </a:lnTo>
                <a:lnTo>
                  <a:pt x="10088" y="30"/>
                </a:lnTo>
                <a:lnTo>
                  <a:pt x="10212" y="0"/>
                </a:lnTo>
                <a:lnTo>
                  <a:pt x="10352" y="0"/>
                </a:lnTo>
                <a:lnTo>
                  <a:pt x="10507" y="30"/>
                </a:lnTo>
                <a:lnTo>
                  <a:pt x="10507" y="150"/>
                </a:lnTo>
                <a:lnTo>
                  <a:pt x="10352" y="150"/>
                </a:lnTo>
                <a:lnTo>
                  <a:pt x="10215" y="150"/>
                </a:lnTo>
                <a:lnTo>
                  <a:pt x="10090" y="150"/>
                </a:lnTo>
                <a:lnTo>
                  <a:pt x="9977" y="150"/>
                </a:lnTo>
                <a:lnTo>
                  <a:pt x="9877" y="180"/>
                </a:lnTo>
                <a:lnTo>
                  <a:pt x="9787" y="210"/>
                </a:lnTo>
                <a:lnTo>
                  <a:pt x="9707" y="240"/>
                </a:lnTo>
                <a:cubicBezTo>
                  <a:pt x="9684" y="250"/>
                  <a:pt x="9660" y="259"/>
                  <a:pt x="9637" y="269"/>
                </a:cubicBezTo>
                <a:cubicBezTo>
                  <a:pt x="9615" y="289"/>
                  <a:pt x="9594" y="309"/>
                  <a:pt x="9572" y="329"/>
                </a:cubicBezTo>
                <a:lnTo>
                  <a:pt x="9512" y="389"/>
                </a:lnTo>
                <a:cubicBezTo>
                  <a:pt x="9476" y="439"/>
                  <a:pt x="9441" y="489"/>
                  <a:pt x="9405" y="539"/>
                </a:cubicBezTo>
                <a:lnTo>
                  <a:pt x="9303" y="719"/>
                </a:lnTo>
                <a:cubicBezTo>
                  <a:pt x="9270" y="789"/>
                  <a:pt x="9236" y="858"/>
                  <a:pt x="9203" y="928"/>
                </a:cubicBezTo>
                <a:lnTo>
                  <a:pt x="9035" y="1287"/>
                </a:lnTo>
                <a:lnTo>
                  <a:pt x="8847" y="1766"/>
                </a:lnTo>
                <a:cubicBezTo>
                  <a:pt x="8781" y="1956"/>
                  <a:pt x="8714" y="2145"/>
                  <a:pt x="8648" y="2335"/>
                </a:cubicBezTo>
                <a:lnTo>
                  <a:pt x="8433" y="2994"/>
                </a:lnTo>
                <a:lnTo>
                  <a:pt x="8205" y="3713"/>
                </a:lnTo>
                <a:lnTo>
                  <a:pt x="7968" y="4461"/>
                </a:lnTo>
                <a:lnTo>
                  <a:pt x="7723" y="5240"/>
                </a:lnTo>
                <a:lnTo>
                  <a:pt x="7471" y="6018"/>
                </a:lnTo>
                <a:lnTo>
                  <a:pt x="7213" y="6766"/>
                </a:lnTo>
                <a:lnTo>
                  <a:pt x="6956" y="7485"/>
                </a:lnTo>
                <a:lnTo>
                  <a:pt x="6696" y="8144"/>
                </a:lnTo>
                <a:cubicBezTo>
                  <a:pt x="6610" y="8344"/>
                  <a:pt x="6523" y="8543"/>
                  <a:pt x="6437" y="8743"/>
                </a:cubicBezTo>
                <a:cubicBezTo>
                  <a:pt x="6352" y="8903"/>
                  <a:pt x="6266" y="9062"/>
                  <a:pt x="6181" y="9222"/>
                </a:cubicBezTo>
                <a:lnTo>
                  <a:pt x="5929" y="9641"/>
                </a:lnTo>
                <a:lnTo>
                  <a:pt x="5687" y="9880"/>
                </a:lnTo>
                <a:lnTo>
                  <a:pt x="5449" y="10000"/>
                </a:lnTo>
                <a:lnTo>
                  <a:pt x="5216" y="9940"/>
                </a:lnTo>
                <a:lnTo>
                  <a:pt x="4974" y="9731"/>
                </a:lnTo>
                <a:lnTo>
                  <a:pt x="4732" y="9401"/>
                </a:lnTo>
                <a:cubicBezTo>
                  <a:pt x="4649" y="9241"/>
                  <a:pt x="4565" y="9082"/>
                  <a:pt x="4482" y="8922"/>
                </a:cubicBezTo>
                <a:lnTo>
                  <a:pt x="4234" y="8353"/>
                </a:lnTo>
                <a:lnTo>
                  <a:pt x="3985" y="7725"/>
                </a:lnTo>
                <a:cubicBezTo>
                  <a:pt x="3903" y="7495"/>
                  <a:pt x="3820" y="7266"/>
                  <a:pt x="3738" y="7036"/>
                </a:cubicBezTo>
                <a:lnTo>
                  <a:pt x="3492" y="6317"/>
                </a:lnTo>
                <a:lnTo>
                  <a:pt x="3252" y="5569"/>
                </a:lnTo>
                <a:cubicBezTo>
                  <a:pt x="3175" y="5329"/>
                  <a:pt x="3097" y="5090"/>
                  <a:pt x="3020" y="4850"/>
                </a:cubicBezTo>
                <a:cubicBezTo>
                  <a:pt x="2945" y="4631"/>
                  <a:pt x="2871" y="4411"/>
                  <a:pt x="2796" y="4192"/>
                </a:cubicBezTo>
                <a:lnTo>
                  <a:pt x="2580" y="3563"/>
                </a:lnTo>
                <a:lnTo>
                  <a:pt x="2373" y="3024"/>
                </a:lnTo>
                <a:cubicBezTo>
                  <a:pt x="2310" y="2874"/>
                  <a:pt x="2246" y="2725"/>
                  <a:pt x="2183" y="2575"/>
                </a:cubicBezTo>
                <a:lnTo>
                  <a:pt x="2003" y="2275"/>
                </a:lnTo>
                <a:cubicBezTo>
                  <a:pt x="1949" y="2215"/>
                  <a:pt x="1894" y="2156"/>
                  <a:pt x="1840" y="2096"/>
                </a:cubicBezTo>
                <a:lnTo>
                  <a:pt x="1693" y="2036"/>
                </a:lnTo>
                <a:lnTo>
                  <a:pt x="1558" y="2066"/>
                </a:lnTo>
                <a:lnTo>
                  <a:pt x="1436" y="2126"/>
                </a:lnTo>
                <a:cubicBezTo>
                  <a:pt x="1398" y="2176"/>
                  <a:pt x="1359" y="2225"/>
                  <a:pt x="1321" y="2275"/>
                </a:cubicBezTo>
                <a:lnTo>
                  <a:pt x="0" y="2870"/>
                </a:lnTo>
                <a:close/>
              </a:path>
            </a:pathLst>
          </a:custGeom>
          <a:solidFill>
            <a:srgbClr val="000000"/>
          </a:solidFill>
          <a:ln w="28575" cap="flat">
            <a:solidFill>
              <a:schemeClr val="accent6"/>
            </a:solidFill>
            <a:prstDash val="solid"/>
            <a:round/>
            <a:headEnd/>
            <a:tailEnd/>
          </a:ln>
        </p:spPr>
        <p:txBody>
          <a:bodyPr vert="horz" wrap="square" lIns="68580" tIns="34290" rIns="68580" bIns="34290" numCol="1" anchor="t" anchorCtr="0" compatLnSpc="1">
            <a:prstTxWarp prst="textNoShape">
              <a:avLst/>
            </a:prstTxWarp>
          </a:bodyPr>
          <a:lstStyle/>
          <a:p>
            <a:endParaRPr lang="en-CA" sz="1350" dirty="0">
              <a:solidFill>
                <a:prstClr val="black"/>
              </a:solidFill>
            </a:endParaRPr>
          </a:p>
        </p:txBody>
      </p:sp>
      <p:sp>
        <p:nvSpPr>
          <p:cNvPr id="16" name="Freeform 52" descr="transition"/>
          <p:cNvSpPr>
            <a:spLocks/>
          </p:cNvSpPr>
          <p:nvPr>
            <p:custDataLst>
              <p:tags r:id="rId3"/>
            </p:custDataLst>
          </p:nvPr>
        </p:nvSpPr>
        <p:spPr bwMode="auto">
          <a:xfrm>
            <a:off x="5307676" y="2813687"/>
            <a:ext cx="1782198" cy="216024"/>
          </a:xfrm>
          <a:custGeom>
            <a:avLst/>
            <a:gdLst>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394 w 10000"/>
              <a:gd name="connsiteY113" fmla="*/ 3743 h 10000"/>
              <a:gd name="connsiteX114" fmla="*/ 212 w 10000"/>
              <a:gd name="connsiteY114" fmla="*/ 5030 h 10000"/>
              <a:gd name="connsiteX115" fmla="*/ 110 w 10000"/>
              <a:gd name="connsiteY115" fmla="*/ 6018 h 10000"/>
              <a:gd name="connsiteX116" fmla="*/ 12 w 10000"/>
              <a:gd name="connsiteY116" fmla="*/ 7036 h 10000"/>
              <a:gd name="connsiteX117" fmla="*/ 0 w 10000"/>
              <a:gd name="connsiteY117"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212 w 10000"/>
              <a:gd name="connsiteY113" fmla="*/ 5030 h 10000"/>
              <a:gd name="connsiteX114" fmla="*/ 110 w 10000"/>
              <a:gd name="connsiteY114" fmla="*/ 6018 h 10000"/>
              <a:gd name="connsiteX115" fmla="*/ 12 w 10000"/>
              <a:gd name="connsiteY115" fmla="*/ 7036 h 10000"/>
              <a:gd name="connsiteX116" fmla="*/ 0 w 10000"/>
              <a:gd name="connsiteY116"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459 w 10000"/>
              <a:gd name="connsiteY4" fmla="*/ 3263 h 10000"/>
              <a:gd name="connsiteX5" fmla="*/ 537 w 10000"/>
              <a:gd name="connsiteY5" fmla="*/ 2904 h 10000"/>
              <a:gd name="connsiteX6" fmla="*/ 622 w 10000"/>
              <a:gd name="connsiteY6" fmla="*/ 2605 h 10000"/>
              <a:gd name="connsiteX7" fmla="*/ 719 w 10000"/>
              <a:gd name="connsiteY7" fmla="*/ 2365 h 10000"/>
              <a:gd name="connsiteX8" fmla="*/ 821 w 10000"/>
              <a:gd name="connsiteY8" fmla="*/ 2156 h 10000"/>
              <a:gd name="connsiteX9" fmla="*/ 936 w 10000"/>
              <a:gd name="connsiteY9" fmla="*/ 2006 h 10000"/>
              <a:gd name="connsiteX10" fmla="*/ 1061 w 10000"/>
              <a:gd name="connsiteY10" fmla="*/ 1916 h 10000"/>
              <a:gd name="connsiteX11" fmla="*/ 1196 w 10000"/>
              <a:gd name="connsiteY11" fmla="*/ 1916 h 10000"/>
              <a:gd name="connsiteX12" fmla="*/ 1345 w 10000"/>
              <a:gd name="connsiteY12" fmla="*/ 1976 h 10000"/>
              <a:gd name="connsiteX13" fmla="*/ 1508 w 10000"/>
              <a:gd name="connsiteY13" fmla="*/ 2156 h 10000"/>
              <a:gd name="connsiteX14" fmla="*/ 1687 w 10000"/>
              <a:gd name="connsiteY14" fmla="*/ 2455 h 10000"/>
              <a:gd name="connsiteX15" fmla="*/ 1880 w 10000"/>
              <a:gd name="connsiteY15" fmla="*/ 2904 h 10000"/>
              <a:gd name="connsiteX16" fmla="*/ 2084 w 10000"/>
              <a:gd name="connsiteY16" fmla="*/ 3443 h 10000"/>
              <a:gd name="connsiteX17" fmla="*/ 2302 w 10000"/>
              <a:gd name="connsiteY17" fmla="*/ 4072 h 10000"/>
              <a:gd name="connsiteX18" fmla="*/ 2526 w 10000"/>
              <a:gd name="connsiteY18" fmla="*/ 4731 h 10000"/>
              <a:gd name="connsiteX19" fmla="*/ 2758 w 10000"/>
              <a:gd name="connsiteY19" fmla="*/ 5449 h 10000"/>
              <a:gd name="connsiteX20" fmla="*/ 2998 w 10000"/>
              <a:gd name="connsiteY20" fmla="*/ 6198 h 10000"/>
              <a:gd name="connsiteX21" fmla="*/ 3243 w 10000"/>
              <a:gd name="connsiteY21" fmla="*/ 6916 h 10000"/>
              <a:gd name="connsiteX22" fmla="*/ 3490 w 10000"/>
              <a:gd name="connsiteY22" fmla="*/ 7605 h 10000"/>
              <a:gd name="connsiteX23" fmla="*/ 3737 w 10000"/>
              <a:gd name="connsiteY23" fmla="*/ 8234 h 10000"/>
              <a:gd name="connsiteX24" fmla="*/ 3987 w 10000"/>
              <a:gd name="connsiteY24" fmla="*/ 8802 h 10000"/>
              <a:gd name="connsiteX25" fmla="*/ 4234 w 10000"/>
              <a:gd name="connsiteY25" fmla="*/ 9281 h 10000"/>
              <a:gd name="connsiteX26" fmla="*/ 4476 w 10000"/>
              <a:gd name="connsiteY26" fmla="*/ 9611 h 10000"/>
              <a:gd name="connsiteX27" fmla="*/ 4715 w 10000"/>
              <a:gd name="connsiteY27" fmla="*/ 9820 h 10000"/>
              <a:gd name="connsiteX28" fmla="*/ 4950 w 10000"/>
              <a:gd name="connsiteY28" fmla="*/ 9880 h 10000"/>
              <a:gd name="connsiteX29" fmla="*/ 5182 w 10000"/>
              <a:gd name="connsiteY29" fmla="*/ 9760 h 10000"/>
              <a:gd name="connsiteX30" fmla="*/ 5427 w 10000"/>
              <a:gd name="connsiteY30" fmla="*/ 9521 h 10000"/>
              <a:gd name="connsiteX31" fmla="*/ 5676 w 10000"/>
              <a:gd name="connsiteY31" fmla="*/ 9102 h 10000"/>
              <a:gd name="connsiteX32" fmla="*/ 5931 w 10000"/>
              <a:gd name="connsiteY32" fmla="*/ 8623 h 10000"/>
              <a:gd name="connsiteX33" fmla="*/ 6188 w 10000"/>
              <a:gd name="connsiteY33" fmla="*/ 8024 h 10000"/>
              <a:gd name="connsiteX34" fmla="*/ 6448 w 10000"/>
              <a:gd name="connsiteY34" fmla="*/ 7365 h 10000"/>
              <a:gd name="connsiteX35" fmla="*/ 6705 w 10000"/>
              <a:gd name="connsiteY35" fmla="*/ 6647 h 10000"/>
              <a:gd name="connsiteX36" fmla="*/ 6962 w 10000"/>
              <a:gd name="connsiteY36" fmla="*/ 5898 h 10000"/>
              <a:gd name="connsiteX37" fmla="*/ 7214 w 10000"/>
              <a:gd name="connsiteY37" fmla="*/ 5120 h 10000"/>
              <a:gd name="connsiteX38" fmla="*/ 7459 w 10000"/>
              <a:gd name="connsiteY38" fmla="*/ 4341 h 10000"/>
              <a:gd name="connsiteX39" fmla="*/ 7696 w 10000"/>
              <a:gd name="connsiteY39" fmla="*/ 3593 h 10000"/>
              <a:gd name="connsiteX40" fmla="*/ 7923 w 10000"/>
              <a:gd name="connsiteY40" fmla="*/ 2874 h 10000"/>
              <a:gd name="connsiteX41" fmla="*/ 8138 w 10000"/>
              <a:gd name="connsiteY41" fmla="*/ 2216 h 10000"/>
              <a:gd name="connsiteX42" fmla="*/ 8340 w 10000"/>
              <a:gd name="connsiteY42" fmla="*/ 1647 h 10000"/>
              <a:gd name="connsiteX43" fmla="*/ 8525 w 10000"/>
              <a:gd name="connsiteY43" fmla="*/ 1168 h 10000"/>
              <a:gd name="connsiteX44" fmla="*/ 8692 w 10000"/>
              <a:gd name="connsiteY44" fmla="*/ 808 h 10000"/>
              <a:gd name="connsiteX45" fmla="*/ 8794 w 10000"/>
              <a:gd name="connsiteY45" fmla="*/ 599 h 10000"/>
              <a:gd name="connsiteX46" fmla="*/ 8897 w 10000"/>
              <a:gd name="connsiteY46" fmla="*/ 419 h 10000"/>
              <a:gd name="connsiteX47" fmla="*/ 9004 w 10000"/>
              <a:gd name="connsiteY47" fmla="*/ 269 h 10000"/>
              <a:gd name="connsiteX48" fmla="*/ 9064 w 10000"/>
              <a:gd name="connsiteY48" fmla="*/ 210 h 10000"/>
              <a:gd name="connsiteX49" fmla="*/ 9129 w 10000"/>
              <a:gd name="connsiteY49" fmla="*/ 150 h 10000"/>
              <a:gd name="connsiteX50" fmla="*/ 9201 w 10000"/>
              <a:gd name="connsiteY50" fmla="*/ 120 h 10000"/>
              <a:gd name="connsiteX51" fmla="*/ 9281 w 10000"/>
              <a:gd name="connsiteY51" fmla="*/ 90 h 10000"/>
              <a:gd name="connsiteX52" fmla="*/ 9371 w 10000"/>
              <a:gd name="connsiteY52" fmla="*/ 60 h 10000"/>
              <a:gd name="connsiteX53" fmla="*/ 9471 w 10000"/>
              <a:gd name="connsiteY53" fmla="*/ 30 h 10000"/>
              <a:gd name="connsiteX54" fmla="*/ 9581 w 10000"/>
              <a:gd name="connsiteY54" fmla="*/ 30 h 10000"/>
              <a:gd name="connsiteX55" fmla="*/ 9705 w 10000"/>
              <a:gd name="connsiteY55" fmla="*/ 0 h 10000"/>
              <a:gd name="connsiteX56" fmla="*/ 9845 w 10000"/>
              <a:gd name="connsiteY56" fmla="*/ 0 h 10000"/>
              <a:gd name="connsiteX57" fmla="*/ 10000 w 10000"/>
              <a:gd name="connsiteY57" fmla="*/ 30 h 10000"/>
              <a:gd name="connsiteX58" fmla="*/ 10000 w 10000"/>
              <a:gd name="connsiteY58" fmla="*/ 150 h 10000"/>
              <a:gd name="connsiteX59" fmla="*/ 9845 w 10000"/>
              <a:gd name="connsiteY59" fmla="*/ 150 h 10000"/>
              <a:gd name="connsiteX60" fmla="*/ 9708 w 10000"/>
              <a:gd name="connsiteY60" fmla="*/ 150 h 10000"/>
              <a:gd name="connsiteX61" fmla="*/ 9583 w 10000"/>
              <a:gd name="connsiteY61" fmla="*/ 150 h 10000"/>
              <a:gd name="connsiteX62" fmla="*/ 9471 w 10000"/>
              <a:gd name="connsiteY62" fmla="*/ 150 h 10000"/>
              <a:gd name="connsiteX63" fmla="*/ 9371 w 10000"/>
              <a:gd name="connsiteY63" fmla="*/ 180 h 10000"/>
              <a:gd name="connsiteX64" fmla="*/ 9281 w 10000"/>
              <a:gd name="connsiteY64" fmla="*/ 210 h 10000"/>
              <a:gd name="connsiteX65" fmla="*/ 9201 w 10000"/>
              <a:gd name="connsiteY65" fmla="*/ 240 h 10000"/>
              <a:gd name="connsiteX66" fmla="*/ 9131 w 10000"/>
              <a:gd name="connsiteY66" fmla="*/ 269 h 10000"/>
              <a:gd name="connsiteX67" fmla="*/ 9066 w 10000"/>
              <a:gd name="connsiteY67" fmla="*/ 329 h 10000"/>
              <a:gd name="connsiteX68" fmla="*/ 9006 w 10000"/>
              <a:gd name="connsiteY68" fmla="*/ 389 h 10000"/>
              <a:gd name="connsiteX69" fmla="*/ 8899 w 10000"/>
              <a:gd name="connsiteY69" fmla="*/ 539 h 10000"/>
              <a:gd name="connsiteX70" fmla="*/ 8797 w 10000"/>
              <a:gd name="connsiteY70" fmla="*/ 719 h 10000"/>
              <a:gd name="connsiteX71" fmla="*/ 8697 w 10000"/>
              <a:gd name="connsiteY71" fmla="*/ 928 h 10000"/>
              <a:gd name="connsiteX72" fmla="*/ 8530 w 10000"/>
              <a:gd name="connsiteY72" fmla="*/ 1287 h 10000"/>
              <a:gd name="connsiteX73" fmla="*/ 8342 w 10000"/>
              <a:gd name="connsiteY73" fmla="*/ 1766 h 10000"/>
              <a:gd name="connsiteX74" fmla="*/ 8143 w 10000"/>
              <a:gd name="connsiteY74" fmla="*/ 2335 h 10000"/>
              <a:gd name="connsiteX75" fmla="*/ 7928 w 10000"/>
              <a:gd name="connsiteY75" fmla="*/ 2994 h 10000"/>
              <a:gd name="connsiteX76" fmla="*/ 7701 w 10000"/>
              <a:gd name="connsiteY76" fmla="*/ 3713 h 10000"/>
              <a:gd name="connsiteX77" fmla="*/ 7464 w 10000"/>
              <a:gd name="connsiteY77" fmla="*/ 4461 h 10000"/>
              <a:gd name="connsiteX78" fmla="*/ 7219 w 10000"/>
              <a:gd name="connsiteY78" fmla="*/ 5240 h 10000"/>
              <a:gd name="connsiteX79" fmla="*/ 6967 w 10000"/>
              <a:gd name="connsiteY79" fmla="*/ 6018 h 10000"/>
              <a:gd name="connsiteX80" fmla="*/ 6710 w 10000"/>
              <a:gd name="connsiteY80" fmla="*/ 6766 h 10000"/>
              <a:gd name="connsiteX81" fmla="*/ 6453 w 10000"/>
              <a:gd name="connsiteY81" fmla="*/ 7485 h 10000"/>
              <a:gd name="connsiteX82" fmla="*/ 6193 w 10000"/>
              <a:gd name="connsiteY82" fmla="*/ 8144 h 10000"/>
              <a:gd name="connsiteX83" fmla="*/ 5934 w 10000"/>
              <a:gd name="connsiteY83" fmla="*/ 8743 h 10000"/>
              <a:gd name="connsiteX84" fmla="*/ 5679 w 10000"/>
              <a:gd name="connsiteY84" fmla="*/ 9222 h 10000"/>
              <a:gd name="connsiteX85" fmla="*/ 5427 w 10000"/>
              <a:gd name="connsiteY85" fmla="*/ 9641 h 10000"/>
              <a:gd name="connsiteX86" fmla="*/ 5185 w 10000"/>
              <a:gd name="connsiteY86" fmla="*/ 9880 h 10000"/>
              <a:gd name="connsiteX87" fmla="*/ 4948 w 10000"/>
              <a:gd name="connsiteY87" fmla="*/ 10000 h 10000"/>
              <a:gd name="connsiteX88" fmla="*/ 4715 w 10000"/>
              <a:gd name="connsiteY88" fmla="*/ 9940 h 10000"/>
              <a:gd name="connsiteX89" fmla="*/ 4473 w 10000"/>
              <a:gd name="connsiteY89" fmla="*/ 9731 h 10000"/>
              <a:gd name="connsiteX90" fmla="*/ 4231 w 10000"/>
              <a:gd name="connsiteY90" fmla="*/ 9401 h 10000"/>
              <a:gd name="connsiteX91" fmla="*/ 3982 w 10000"/>
              <a:gd name="connsiteY91" fmla="*/ 8922 h 10000"/>
              <a:gd name="connsiteX92" fmla="*/ 3734 w 10000"/>
              <a:gd name="connsiteY92" fmla="*/ 8353 h 10000"/>
              <a:gd name="connsiteX93" fmla="*/ 3485 w 10000"/>
              <a:gd name="connsiteY93" fmla="*/ 7725 h 10000"/>
              <a:gd name="connsiteX94" fmla="*/ 3238 w 10000"/>
              <a:gd name="connsiteY94" fmla="*/ 7036 h 10000"/>
              <a:gd name="connsiteX95" fmla="*/ 2993 w 10000"/>
              <a:gd name="connsiteY95" fmla="*/ 6317 h 10000"/>
              <a:gd name="connsiteX96" fmla="*/ 2753 w 10000"/>
              <a:gd name="connsiteY96" fmla="*/ 5569 h 10000"/>
              <a:gd name="connsiteX97" fmla="*/ 2521 w 10000"/>
              <a:gd name="connsiteY97" fmla="*/ 4850 h 10000"/>
              <a:gd name="connsiteX98" fmla="*/ 2297 w 10000"/>
              <a:gd name="connsiteY98" fmla="*/ 4192 h 10000"/>
              <a:gd name="connsiteX99" fmla="*/ 2082 w 10000"/>
              <a:gd name="connsiteY99" fmla="*/ 3563 h 10000"/>
              <a:gd name="connsiteX100" fmla="*/ 1875 w 10000"/>
              <a:gd name="connsiteY100" fmla="*/ 3024 h 10000"/>
              <a:gd name="connsiteX101" fmla="*/ 1685 w 10000"/>
              <a:gd name="connsiteY101" fmla="*/ 2575 h 10000"/>
              <a:gd name="connsiteX102" fmla="*/ 1505 w 10000"/>
              <a:gd name="connsiteY102" fmla="*/ 2275 h 10000"/>
              <a:gd name="connsiteX103" fmla="*/ 1343 w 10000"/>
              <a:gd name="connsiteY103" fmla="*/ 2096 h 10000"/>
              <a:gd name="connsiteX104" fmla="*/ 1196 w 10000"/>
              <a:gd name="connsiteY104" fmla="*/ 2036 h 10000"/>
              <a:gd name="connsiteX105" fmla="*/ 1061 w 10000"/>
              <a:gd name="connsiteY105" fmla="*/ 2066 h 10000"/>
              <a:gd name="connsiteX106" fmla="*/ 939 w 10000"/>
              <a:gd name="connsiteY106" fmla="*/ 2126 h 10000"/>
              <a:gd name="connsiteX107" fmla="*/ 824 w 10000"/>
              <a:gd name="connsiteY107" fmla="*/ 2275 h 10000"/>
              <a:gd name="connsiteX108" fmla="*/ 724 w 10000"/>
              <a:gd name="connsiteY108" fmla="*/ 2485 h 10000"/>
              <a:gd name="connsiteX109" fmla="*/ 629 w 10000"/>
              <a:gd name="connsiteY109" fmla="*/ 2725 h 10000"/>
              <a:gd name="connsiteX110" fmla="*/ 544 w 10000"/>
              <a:gd name="connsiteY110" fmla="*/ 3024 h 10000"/>
              <a:gd name="connsiteX111" fmla="*/ 467 w 10000"/>
              <a:gd name="connsiteY111" fmla="*/ 3353 h 10000"/>
              <a:gd name="connsiteX112" fmla="*/ 212 w 10000"/>
              <a:gd name="connsiteY112" fmla="*/ 5030 h 10000"/>
              <a:gd name="connsiteX113" fmla="*/ 110 w 10000"/>
              <a:gd name="connsiteY113" fmla="*/ 6018 h 10000"/>
              <a:gd name="connsiteX114" fmla="*/ 12 w 10000"/>
              <a:gd name="connsiteY114" fmla="*/ 7036 h 10000"/>
              <a:gd name="connsiteX115" fmla="*/ 0 w 10000"/>
              <a:gd name="connsiteY115"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467 w 10000"/>
              <a:gd name="connsiteY110" fmla="*/ 3353 h 10000"/>
              <a:gd name="connsiteX111" fmla="*/ 212 w 10000"/>
              <a:gd name="connsiteY111" fmla="*/ 5030 h 10000"/>
              <a:gd name="connsiteX112" fmla="*/ 110 w 10000"/>
              <a:gd name="connsiteY112" fmla="*/ 6018 h 10000"/>
              <a:gd name="connsiteX113" fmla="*/ 12 w 10000"/>
              <a:gd name="connsiteY113" fmla="*/ 7036 h 10000"/>
              <a:gd name="connsiteX114" fmla="*/ 0 w 10000"/>
              <a:gd name="connsiteY114"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212 w 10000"/>
              <a:gd name="connsiteY110" fmla="*/ 5030 h 10000"/>
              <a:gd name="connsiteX111" fmla="*/ 110 w 10000"/>
              <a:gd name="connsiteY111" fmla="*/ 6018 h 10000"/>
              <a:gd name="connsiteX112" fmla="*/ 12 w 10000"/>
              <a:gd name="connsiteY112" fmla="*/ 7036 h 10000"/>
              <a:gd name="connsiteX113" fmla="*/ 0 w 10000"/>
              <a:gd name="connsiteY113"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212 w 10000"/>
              <a:gd name="connsiteY109" fmla="*/ 5030 h 10000"/>
              <a:gd name="connsiteX110" fmla="*/ 110 w 10000"/>
              <a:gd name="connsiteY110" fmla="*/ 6018 h 10000"/>
              <a:gd name="connsiteX111" fmla="*/ 12 w 10000"/>
              <a:gd name="connsiteY111" fmla="*/ 7036 h 10000"/>
              <a:gd name="connsiteX112" fmla="*/ 0 w 10000"/>
              <a:gd name="connsiteY112"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212 w 10000"/>
              <a:gd name="connsiteY108" fmla="*/ 5030 h 10000"/>
              <a:gd name="connsiteX109" fmla="*/ 110 w 10000"/>
              <a:gd name="connsiteY109" fmla="*/ 6018 h 10000"/>
              <a:gd name="connsiteX110" fmla="*/ 12 w 10000"/>
              <a:gd name="connsiteY110" fmla="*/ 7036 h 10000"/>
              <a:gd name="connsiteX111" fmla="*/ 0 w 10000"/>
              <a:gd name="connsiteY111"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212 w 10000"/>
              <a:gd name="connsiteY107" fmla="*/ 5030 h 10000"/>
              <a:gd name="connsiteX108" fmla="*/ 110 w 10000"/>
              <a:gd name="connsiteY108" fmla="*/ 6018 h 10000"/>
              <a:gd name="connsiteX109" fmla="*/ 12 w 10000"/>
              <a:gd name="connsiteY109" fmla="*/ 7036 h 10000"/>
              <a:gd name="connsiteX110" fmla="*/ 0 w 10000"/>
              <a:gd name="connsiteY110"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110 w 10000"/>
              <a:gd name="connsiteY107" fmla="*/ 6018 h 10000"/>
              <a:gd name="connsiteX108" fmla="*/ 12 w 10000"/>
              <a:gd name="connsiteY108" fmla="*/ 7036 h 10000"/>
              <a:gd name="connsiteX109" fmla="*/ 0 w 10000"/>
              <a:gd name="connsiteY109"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10 w 10000"/>
              <a:gd name="connsiteY106" fmla="*/ 6018 h 10000"/>
              <a:gd name="connsiteX107" fmla="*/ 12 w 10000"/>
              <a:gd name="connsiteY107" fmla="*/ 7036 h 10000"/>
              <a:gd name="connsiteX108" fmla="*/ 0 w 10000"/>
              <a:gd name="connsiteY108"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2 w 10000"/>
              <a:gd name="connsiteY106" fmla="*/ 7036 h 10000"/>
              <a:gd name="connsiteX107" fmla="*/ 0 w 10000"/>
              <a:gd name="connsiteY107" fmla="*/ 6946 h 10000"/>
              <a:gd name="connsiteX0" fmla="*/ 0 w 10000"/>
              <a:gd name="connsiteY0" fmla="*/ 6946 h 10000"/>
              <a:gd name="connsiteX1" fmla="*/ 97 w 10000"/>
              <a:gd name="connsiteY1" fmla="*/ 5928 h 10000"/>
              <a:gd name="connsiteX2" fmla="*/ 622 w 10000"/>
              <a:gd name="connsiteY2" fmla="*/ 2605 h 10000"/>
              <a:gd name="connsiteX3" fmla="*/ 719 w 10000"/>
              <a:gd name="connsiteY3" fmla="*/ 2365 h 10000"/>
              <a:gd name="connsiteX4" fmla="*/ 821 w 10000"/>
              <a:gd name="connsiteY4" fmla="*/ 2156 h 10000"/>
              <a:gd name="connsiteX5" fmla="*/ 936 w 10000"/>
              <a:gd name="connsiteY5" fmla="*/ 2006 h 10000"/>
              <a:gd name="connsiteX6" fmla="*/ 1061 w 10000"/>
              <a:gd name="connsiteY6" fmla="*/ 1916 h 10000"/>
              <a:gd name="connsiteX7" fmla="*/ 1196 w 10000"/>
              <a:gd name="connsiteY7" fmla="*/ 1916 h 10000"/>
              <a:gd name="connsiteX8" fmla="*/ 1345 w 10000"/>
              <a:gd name="connsiteY8" fmla="*/ 1976 h 10000"/>
              <a:gd name="connsiteX9" fmla="*/ 1508 w 10000"/>
              <a:gd name="connsiteY9" fmla="*/ 2156 h 10000"/>
              <a:gd name="connsiteX10" fmla="*/ 1687 w 10000"/>
              <a:gd name="connsiteY10" fmla="*/ 2455 h 10000"/>
              <a:gd name="connsiteX11" fmla="*/ 1880 w 10000"/>
              <a:gd name="connsiteY11" fmla="*/ 2904 h 10000"/>
              <a:gd name="connsiteX12" fmla="*/ 2084 w 10000"/>
              <a:gd name="connsiteY12" fmla="*/ 3443 h 10000"/>
              <a:gd name="connsiteX13" fmla="*/ 2302 w 10000"/>
              <a:gd name="connsiteY13" fmla="*/ 4072 h 10000"/>
              <a:gd name="connsiteX14" fmla="*/ 2526 w 10000"/>
              <a:gd name="connsiteY14" fmla="*/ 4731 h 10000"/>
              <a:gd name="connsiteX15" fmla="*/ 2758 w 10000"/>
              <a:gd name="connsiteY15" fmla="*/ 5449 h 10000"/>
              <a:gd name="connsiteX16" fmla="*/ 2998 w 10000"/>
              <a:gd name="connsiteY16" fmla="*/ 6198 h 10000"/>
              <a:gd name="connsiteX17" fmla="*/ 3243 w 10000"/>
              <a:gd name="connsiteY17" fmla="*/ 6916 h 10000"/>
              <a:gd name="connsiteX18" fmla="*/ 3490 w 10000"/>
              <a:gd name="connsiteY18" fmla="*/ 7605 h 10000"/>
              <a:gd name="connsiteX19" fmla="*/ 3737 w 10000"/>
              <a:gd name="connsiteY19" fmla="*/ 8234 h 10000"/>
              <a:gd name="connsiteX20" fmla="*/ 3987 w 10000"/>
              <a:gd name="connsiteY20" fmla="*/ 8802 h 10000"/>
              <a:gd name="connsiteX21" fmla="*/ 4234 w 10000"/>
              <a:gd name="connsiteY21" fmla="*/ 9281 h 10000"/>
              <a:gd name="connsiteX22" fmla="*/ 4476 w 10000"/>
              <a:gd name="connsiteY22" fmla="*/ 9611 h 10000"/>
              <a:gd name="connsiteX23" fmla="*/ 4715 w 10000"/>
              <a:gd name="connsiteY23" fmla="*/ 9820 h 10000"/>
              <a:gd name="connsiteX24" fmla="*/ 4950 w 10000"/>
              <a:gd name="connsiteY24" fmla="*/ 9880 h 10000"/>
              <a:gd name="connsiteX25" fmla="*/ 5182 w 10000"/>
              <a:gd name="connsiteY25" fmla="*/ 9760 h 10000"/>
              <a:gd name="connsiteX26" fmla="*/ 5427 w 10000"/>
              <a:gd name="connsiteY26" fmla="*/ 9521 h 10000"/>
              <a:gd name="connsiteX27" fmla="*/ 5676 w 10000"/>
              <a:gd name="connsiteY27" fmla="*/ 9102 h 10000"/>
              <a:gd name="connsiteX28" fmla="*/ 5931 w 10000"/>
              <a:gd name="connsiteY28" fmla="*/ 8623 h 10000"/>
              <a:gd name="connsiteX29" fmla="*/ 6188 w 10000"/>
              <a:gd name="connsiteY29" fmla="*/ 8024 h 10000"/>
              <a:gd name="connsiteX30" fmla="*/ 6448 w 10000"/>
              <a:gd name="connsiteY30" fmla="*/ 7365 h 10000"/>
              <a:gd name="connsiteX31" fmla="*/ 6705 w 10000"/>
              <a:gd name="connsiteY31" fmla="*/ 6647 h 10000"/>
              <a:gd name="connsiteX32" fmla="*/ 6962 w 10000"/>
              <a:gd name="connsiteY32" fmla="*/ 5898 h 10000"/>
              <a:gd name="connsiteX33" fmla="*/ 7214 w 10000"/>
              <a:gd name="connsiteY33" fmla="*/ 5120 h 10000"/>
              <a:gd name="connsiteX34" fmla="*/ 7459 w 10000"/>
              <a:gd name="connsiteY34" fmla="*/ 4341 h 10000"/>
              <a:gd name="connsiteX35" fmla="*/ 7696 w 10000"/>
              <a:gd name="connsiteY35" fmla="*/ 3593 h 10000"/>
              <a:gd name="connsiteX36" fmla="*/ 7923 w 10000"/>
              <a:gd name="connsiteY36" fmla="*/ 2874 h 10000"/>
              <a:gd name="connsiteX37" fmla="*/ 8138 w 10000"/>
              <a:gd name="connsiteY37" fmla="*/ 2216 h 10000"/>
              <a:gd name="connsiteX38" fmla="*/ 8340 w 10000"/>
              <a:gd name="connsiteY38" fmla="*/ 1647 h 10000"/>
              <a:gd name="connsiteX39" fmla="*/ 8525 w 10000"/>
              <a:gd name="connsiteY39" fmla="*/ 1168 h 10000"/>
              <a:gd name="connsiteX40" fmla="*/ 8692 w 10000"/>
              <a:gd name="connsiteY40" fmla="*/ 808 h 10000"/>
              <a:gd name="connsiteX41" fmla="*/ 8794 w 10000"/>
              <a:gd name="connsiteY41" fmla="*/ 599 h 10000"/>
              <a:gd name="connsiteX42" fmla="*/ 8897 w 10000"/>
              <a:gd name="connsiteY42" fmla="*/ 419 h 10000"/>
              <a:gd name="connsiteX43" fmla="*/ 9004 w 10000"/>
              <a:gd name="connsiteY43" fmla="*/ 269 h 10000"/>
              <a:gd name="connsiteX44" fmla="*/ 9064 w 10000"/>
              <a:gd name="connsiteY44" fmla="*/ 210 h 10000"/>
              <a:gd name="connsiteX45" fmla="*/ 9129 w 10000"/>
              <a:gd name="connsiteY45" fmla="*/ 150 h 10000"/>
              <a:gd name="connsiteX46" fmla="*/ 9201 w 10000"/>
              <a:gd name="connsiteY46" fmla="*/ 120 h 10000"/>
              <a:gd name="connsiteX47" fmla="*/ 9281 w 10000"/>
              <a:gd name="connsiteY47" fmla="*/ 90 h 10000"/>
              <a:gd name="connsiteX48" fmla="*/ 9371 w 10000"/>
              <a:gd name="connsiteY48" fmla="*/ 60 h 10000"/>
              <a:gd name="connsiteX49" fmla="*/ 9471 w 10000"/>
              <a:gd name="connsiteY49" fmla="*/ 30 h 10000"/>
              <a:gd name="connsiteX50" fmla="*/ 9581 w 10000"/>
              <a:gd name="connsiteY50" fmla="*/ 30 h 10000"/>
              <a:gd name="connsiteX51" fmla="*/ 9705 w 10000"/>
              <a:gd name="connsiteY51" fmla="*/ 0 h 10000"/>
              <a:gd name="connsiteX52" fmla="*/ 9845 w 10000"/>
              <a:gd name="connsiteY52" fmla="*/ 0 h 10000"/>
              <a:gd name="connsiteX53" fmla="*/ 10000 w 10000"/>
              <a:gd name="connsiteY53" fmla="*/ 30 h 10000"/>
              <a:gd name="connsiteX54" fmla="*/ 10000 w 10000"/>
              <a:gd name="connsiteY54" fmla="*/ 150 h 10000"/>
              <a:gd name="connsiteX55" fmla="*/ 9845 w 10000"/>
              <a:gd name="connsiteY55" fmla="*/ 150 h 10000"/>
              <a:gd name="connsiteX56" fmla="*/ 9708 w 10000"/>
              <a:gd name="connsiteY56" fmla="*/ 150 h 10000"/>
              <a:gd name="connsiteX57" fmla="*/ 9583 w 10000"/>
              <a:gd name="connsiteY57" fmla="*/ 150 h 10000"/>
              <a:gd name="connsiteX58" fmla="*/ 9471 w 10000"/>
              <a:gd name="connsiteY58" fmla="*/ 150 h 10000"/>
              <a:gd name="connsiteX59" fmla="*/ 9371 w 10000"/>
              <a:gd name="connsiteY59" fmla="*/ 180 h 10000"/>
              <a:gd name="connsiteX60" fmla="*/ 9281 w 10000"/>
              <a:gd name="connsiteY60" fmla="*/ 210 h 10000"/>
              <a:gd name="connsiteX61" fmla="*/ 9201 w 10000"/>
              <a:gd name="connsiteY61" fmla="*/ 240 h 10000"/>
              <a:gd name="connsiteX62" fmla="*/ 9131 w 10000"/>
              <a:gd name="connsiteY62" fmla="*/ 269 h 10000"/>
              <a:gd name="connsiteX63" fmla="*/ 9066 w 10000"/>
              <a:gd name="connsiteY63" fmla="*/ 329 h 10000"/>
              <a:gd name="connsiteX64" fmla="*/ 9006 w 10000"/>
              <a:gd name="connsiteY64" fmla="*/ 389 h 10000"/>
              <a:gd name="connsiteX65" fmla="*/ 8899 w 10000"/>
              <a:gd name="connsiteY65" fmla="*/ 539 h 10000"/>
              <a:gd name="connsiteX66" fmla="*/ 8797 w 10000"/>
              <a:gd name="connsiteY66" fmla="*/ 719 h 10000"/>
              <a:gd name="connsiteX67" fmla="*/ 8697 w 10000"/>
              <a:gd name="connsiteY67" fmla="*/ 928 h 10000"/>
              <a:gd name="connsiteX68" fmla="*/ 8530 w 10000"/>
              <a:gd name="connsiteY68" fmla="*/ 1287 h 10000"/>
              <a:gd name="connsiteX69" fmla="*/ 8342 w 10000"/>
              <a:gd name="connsiteY69" fmla="*/ 1766 h 10000"/>
              <a:gd name="connsiteX70" fmla="*/ 8143 w 10000"/>
              <a:gd name="connsiteY70" fmla="*/ 2335 h 10000"/>
              <a:gd name="connsiteX71" fmla="*/ 7928 w 10000"/>
              <a:gd name="connsiteY71" fmla="*/ 2994 h 10000"/>
              <a:gd name="connsiteX72" fmla="*/ 7701 w 10000"/>
              <a:gd name="connsiteY72" fmla="*/ 3713 h 10000"/>
              <a:gd name="connsiteX73" fmla="*/ 7464 w 10000"/>
              <a:gd name="connsiteY73" fmla="*/ 4461 h 10000"/>
              <a:gd name="connsiteX74" fmla="*/ 7219 w 10000"/>
              <a:gd name="connsiteY74" fmla="*/ 5240 h 10000"/>
              <a:gd name="connsiteX75" fmla="*/ 6967 w 10000"/>
              <a:gd name="connsiteY75" fmla="*/ 6018 h 10000"/>
              <a:gd name="connsiteX76" fmla="*/ 6710 w 10000"/>
              <a:gd name="connsiteY76" fmla="*/ 6766 h 10000"/>
              <a:gd name="connsiteX77" fmla="*/ 6453 w 10000"/>
              <a:gd name="connsiteY77" fmla="*/ 7485 h 10000"/>
              <a:gd name="connsiteX78" fmla="*/ 6193 w 10000"/>
              <a:gd name="connsiteY78" fmla="*/ 8144 h 10000"/>
              <a:gd name="connsiteX79" fmla="*/ 5934 w 10000"/>
              <a:gd name="connsiteY79" fmla="*/ 8743 h 10000"/>
              <a:gd name="connsiteX80" fmla="*/ 5679 w 10000"/>
              <a:gd name="connsiteY80" fmla="*/ 9222 h 10000"/>
              <a:gd name="connsiteX81" fmla="*/ 5427 w 10000"/>
              <a:gd name="connsiteY81" fmla="*/ 9641 h 10000"/>
              <a:gd name="connsiteX82" fmla="*/ 5185 w 10000"/>
              <a:gd name="connsiteY82" fmla="*/ 9880 h 10000"/>
              <a:gd name="connsiteX83" fmla="*/ 4948 w 10000"/>
              <a:gd name="connsiteY83" fmla="*/ 10000 h 10000"/>
              <a:gd name="connsiteX84" fmla="*/ 4715 w 10000"/>
              <a:gd name="connsiteY84" fmla="*/ 9940 h 10000"/>
              <a:gd name="connsiteX85" fmla="*/ 4473 w 10000"/>
              <a:gd name="connsiteY85" fmla="*/ 9731 h 10000"/>
              <a:gd name="connsiteX86" fmla="*/ 4231 w 10000"/>
              <a:gd name="connsiteY86" fmla="*/ 9401 h 10000"/>
              <a:gd name="connsiteX87" fmla="*/ 3982 w 10000"/>
              <a:gd name="connsiteY87" fmla="*/ 8922 h 10000"/>
              <a:gd name="connsiteX88" fmla="*/ 3734 w 10000"/>
              <a:gd name="connsiteY88" fmla="*/ 8353 h 10000"/>
              <a:gd name="connsiteX89" fmla="*/ 3485 w 10000"/>
              <a:gd name="connsiteY89" fmla="*/ 7725 h 10000"/>
              <a:gd name="connsiteX90" fmla="*/ 3238 w 10000"/>
              <a:gd name="connsiteY90" fmla="*/ 7036 h 10000"/>
              <a:gd name="connsiteX91" fmla="*/ 2993 w 10000"/>
              <a:gd name="connsiteY91" fmla="*/ 6317 h 10000"/>
              <a:gd name="connsiteX92" fmla="*/ 2753 w 10000"/>
              <a:gd name="connsiteY92" fmla="*/ 5569 h 10000"/>
              <a:gd name="connsiteX93" fmla="*/ 2521 w 10000"/>
              <a:gd name="connsiteY93" fmla="*/ 4850 h 10000"/>
              <a:gd name="connsiteX94" fmla="*/ 2297 w 10000"/>
              <a:gd name="connsiteY94" fmla="*/ 4192 h 10000"/>
              <a:gd name="connsiteX95" fmla="*/ 2082 w 10000"/>
              <a:gd name="connsiteY95" fmla="*/ 3563 h 10000"/>
              <a:gd name="connsiteX96" fmla="*/ 1875 w 10000"/>
              <a:gd name="connsiteY96" fmla="*/ 3024 h 10000"/>
              <a:gd name="connsiteX97" fmla="*/ 1685 w 10000"/>
              <a:gd name="connsiteY97" fmla="*/ 2575 h 10000"/>
              <a:gd name="connsiteX98" fmla="*/ 1505 w 10000"/>
              <a:gd name="connsiteY98" fmla="*/ 2275 h 10000"/>
              <a:gd name="connsiteX99" fmla="*/ 1343 w 10000"/>
              <a:gd name="connsiteY99" fmla="*/ 2096 h 10000"/>
              <a:gd name="connsiteX100" fmla="*/ 1196 w 10000"/>
              <a:gd name="connsiteY100" fmla="*/ 2036 h 10000"/>
              <a:gd name="connsiteX101" fmla="*/ 1061 w 10000"/>
              <a:gd name="connsiteY101" fmla="*/ 2066 h 10000"/>
              <a:gd name="connsiteX102" fmla="*/ 939 w 10000"/>
              <a:gd name="connsiteY102" fmla="*/ 2126 h 10000"/>
              <a:gd name="connsiteX103" fmla="*/ 824 w 10000"/>
              <a:gd name="connsiteY103" fmla="*/ 2275 h 10000"/>
              <a:gd name="connsiteX104" fmla="*/ 724 w 10000"/>
              <a:gd name="connsiteY104" fmla="*/ 2485 h 10000"/>
              <a:gd name="connsiteX105" fmla="*/ 12 w 10000"/>
              <a:gd name="connsiteY105" fmla="*/ 7036 h 10000"/>
              <a:gd name="connsiteX106" fmla="*/ 0 w 10000"/>
              <a:gd name="connsiteY106" fmla="*/ 6946 h 10000"/>
              <a:gd name="connsiteX0" fmla="*/ 0 w 10000"/>
              <a:gd name="connsiteY0" fmla="*/ 6946 h 10000"/>
              <a:gd name="connsiteX1" fmla="*/ 622 w 10000"/>
              <a:gd name="connsiteY1" fmla="*/ 2605 h 10000"/>
              <a:gd name="connsiteX2" fmla="*/ 719 w 10000"/>
              <a:gd name="connsiteY2" fmla="*/ 2365 h 10000"/>
              <a:gd name="connsiteX3" fmla="*/ 821 w 10000"/>
              <a:gd name="connsiteY3" fmla="*/ 2156 h 10000"/>
              <a:gd name="connsiteX4" fmla="*/ 936 w 10000"/>
              <a:gd name="connsiteY4" fmla="*/ 2006 h 10000"/>
              <a:gd name="connsiteX5" fmla="*/ 1061 w 10000"/>
              <a:gd name="connsiteY5" fmla="*/ 1916 h 10000"/>
              <a:gd name="connsiteX6" fmla="*/ 1196 w 10000"/>
              <a:gd name="connsiteY6" fmla="*/ 1916 h 10000"/>
              <a:gd name="connsiteX7" fmla="*/ 1345 w 10000"/>
              <a:gd name="connsiteY7" fmla="*/ 1976 h 10000"/>
              <a:gd name="connsiteX8" fmla="*/ 1508 w 10000"/>
              <a:gd name="connsiteY8" fmla="*/ 2156 h 10000"/>
              <a:gd name="connsiteX9" fmla="*/ 1687 w 10000"/>
              <a:gd name="connsiteY9" fmla="*/ 2455 h 10000"/>
              <a:gd name="connsiteX10" fmla="*/ 1880 w 10000"/>
              <a:gd name="connsiteY10" fmla="*/ 2904 h 10000"/>
              <a:gd name="connsiteX11" fmla="*/ 2084 w 10000"/>
              <a:gd name="connsiteY11" fmla="*/ 3443 h 10000"/>
              <a:gd name="connsiteX12" fmla="*/ 2302 w 10000"/>
              <a:gd name="connsiteY12" fmla="*/ 4072 h 10000"/>
              <a:gd name="connsiteX13" fmla="*/ 2526 w 10000"/>
              <a:gd name="connsiteY13" fmla="*/ 4731 h 10000"/>
              <a:gd name="connsiteX14" fmla="*/ 2758 w 10000"/>
              <a:gd name="connsiteY14" fmla="*/ 5449 h 10000"/>
              <a:gd name="connsiteX15" fmla="*/ 2998 w 10000"/>
              <a:gd name="connsiteY15" fmla="*/ 6198 h 10000"/>
              <a:gd name="connsiteX16" fmla="*/ 3243 w 10000"/>
              <a:gd name="connsiteY16" fmla="*/ 6916 h 10000"/>
              <a:gd name="connsiteX17" fmla="*/ 3490 w 10000"/>
              <a:gd name="connsiteY17" fmla="*/ 7605 h 10000"/>
              <a:gd name="connsiteX18" fmla="*/ 3737 w 10000"/>
              <a:gd name="connsiteY18" fmla="*/ 8234 h 10000"/>
              <a:gd name="connsiteX19" fmla="*/ 3987 w 10000"/>
              <a:gd name="connsiteY19" fmla="*/ 8802 h 10000"/>
              <a:gd name="connsiteX20" fmla="*/ 4234 w 10000"/>
              <a:gd name="connsiteY20" fmla="*/ 9281 h 10000"/>
              <a:gd name="connsiteX21" fmla="*/ 4476 w 10000"/>
              <a:gd name="connsiteY21" fmla="*/ 9611 h 10000"/>
              <a:gd name="connsiteX22" fmla="*/ 4715 w 10000"/>
              <a:gd name="connsiteY22" fmla="*/ 9820 h 10000"/>
              <a:gd name="connsiteX23" fmla="*/ 4950 w 10000"/>
              <a:gd name="connsiteY23" fmla="*/ 9880 h 10000"/>
              <a:gd name="connsiteX24" fmla="*/ 5182 w 10000"/>
              <a:gd name="connsiteY24" fmla="*/ 9760 h 10000"/>
              <a:gd name="connsiteX25" fmla="*/ 5427 w 10000"/>
              <a:gd name="connsiteY25" fmla="*/ 9521 h 10000"/>
              <a:gd name="connsiteX26" fmla="*/ 5676 w 10000"/>
              <a:gd name="connsiteY26" fmla="*/ 9102 h 10000"/>
              <a:gd name="connsiteX27" fmla="*/ 5931 w 10000"/>
              <a:gd name="connsiteY27" fmla="*/ 8623 h 10000"/>
              <a:gd name="connsiteX28" fmla="*/ 6188 w 10000"/>
              <a:gd name="connsiteY28" fmla="*/ 8024 h 10000"/>
              <a:gd name="connsiteX29" fmla="*/ 6448 w 10000"/>
              <a:gd name="connsiteY29" fmla="*/ 7365 h 10000"/>
              <a:gd name="connsiteX30" fmla="*/ 6705 w 10000"/>
              <a:gd name="connsiteY30" fmla="*/ 6647 h 10000"/>
              <a:gd name="connsiteX31" fmla="*/ 6962 w 10000"/>
              <a:gd name="connsiteY31" fmla="*/ 5898 h 10000"/>
              <a:gd name="connsiteX32" fmla="*/ 7214 w 10000"/>
              <a:gd name="connsiteY32" fmla="*/ 5120 h 10000"/>
              <a:gd name="connsiteX33" fmla="*/ 7459 w 10000"/>
              <a:gd name="connsiteY33" fmla="*/ 4341 h 10000"/>
              <a:gd name="connsiteX34" fmla="*/ 7696 w 10000"/>
              <a:gd name="connsiteY34" fmla="*/ 3593 h 10000"/>
              <a:gd name="connsiteX35" fmla="*/ 7923 w 10000"/>
              <a:gd name="connsiteY35" fmla="*/ 2874 h 10000"/>
              <a:gd name="connsiteX36" fmla="*/ 8138 w 10000"/>
              <a:gd name="connsiteY36" fmla="*/ 2216 h 10000"/>
              <a:gd name="connsiteX37" fmla="*/ 8340 w 10000"/>
              <a:gd name="connsiteY37" fmla="*/ 1647 h 10000"/>
              <a:gd name="connsiteX38" fmla="*/ 8525 w 10000"/>
              <a:gd name="connsiteY38" fmla="*/ 1168 h 10000"/>
              <a:gd name="connsiteX39" fmla="*/ 8692 w 10000"/>
              <a:gd name="connsiteY39" fmla="*/ 808 h 10000"/>
              <a:gd name="connsiteX40" fmla="*/ 8794 w 10000"/>
              <a:gd name="connsiteY40" fmla="*/ 599 h 10000"/>
              <a:gd name="connsiteX41" fmla="*/ 8897 w 10000"/>
              <a:gd name="connsiteY41" fmla="*/ 419 h 10000"/>
              <a:gd name="connsiteX42" fmla="*/ 9004 w 10000"/>
              <a:gd name="connsiteY42" fmla="*/ 269 h 10000"/>
              <a:gd name="connsiteX43" fmla="*/ 9064 w 10000"/>
              <a:gd name="connsiteY43" fmla="*/ 210 h 10000"/>
              <a:gd name="connsiteX44" fmla="*/ 9129 w 10000"/>
              <a:gd name="connsiteY44" fmla="*/ 150 h 10000"/>
              <a:gd name="connsiteX45" fmla="*/ 9201 w 10000"/>
              <a:gd name="connsiteY45" fmla="*/ 120 h 10000"/>
              <a:gd name="connsiteX46" fmla="*/ 9281 w 10000"/>
              <a:gd name="connsiteY46" fmla="*/ 90 h 10000"/>
              <a:gd name="connsiteX47" fmla="*/ 9371 w 10000"/>
              <a:gd name="connsiteY47" fmla="*/ 60 h 10000"/>
              <a:gd name="connsiteX48" fmla="*/ 9471 w 10000"/>
              <a:gd name="connsiteY48" fmla="*/ 30 h 10000"/>
              <a:gd name="connsiteX49" fmla="*/ 9581 w 10000"/>
              <a:gd name="connsiteY49" fmla="*/ 30 h 10000"/>
              <a:gd name="connsiteX50" fmla="*/ 9705 w 10000"/>
              <a:gd name="connsiteY50" fmla="*/ 0 h 10000"/>
              <a:gd name="connsiteX51" fmla="*/ 9845 w 10000"/>
              <a:gd name="connsiteY51" fmla="*/ 0 h 10000"/>
              <a:gd name="connsiteX52" fmla="*/ 10000 w 10000"/>
              <a:gd name="connsiteY52" fmla="*/ 30 h 10000"/>
              <a:gd name="connsiteX53" fmla="*/ 10000 w 10000"/>
              <a:gd name="connsiteY53" fmla="*/ 150 h 10000"/>
              <a:gd name="connsiteX54" fmla="*/ 9845 w 10000"/>
              <a:gd name="connsiteY54" fmla="*/ 150 h 10000"/>
              <a:gd name="connsiteX55" fmla="*/ 9708 w 10000"/>
              <a:gd name="connsiteY55" fmla="*/ 150 h 10000"/>
              <a:gd name="connsiteX56" fmla="*/ 9583 w 10000"/>
              <a:gd name="connsiteY56" fmla="*/ 150 h 10000"/>
              <a:gd name="connsiteX57" fmla="*/ 9471 w 10000"/>
              <a:gd name="connsiteY57" fmla="*/ 150 h 10000"/>
              <a:gd name="connsiteX58" fmla="*/ 9371 w 10000"/>
              <a:gd name="connsiteY58" fmla="*/ 180 h 10000"/>
              <a:gd name="connsiteX59" fmla="*/ 9281 w 10000"/>
              <a:gd name="connsiteY59" fmla="*/ 210 h 10000"/>
              <a:gd name="connsiteX60" fmla="*/ 9201 w 10000"/>
              <a:gd name="connsiteY60" fmla="*/ 240 h 10000"/>
              <a:gd name="connsiteX61" fmla="*/ 9131 w 10000"/>
              <a:gd name="connsiteY61" fmla="*/ 269 h 10000"/>
              <a:gd name="connsiteX62" fmla="*/ 9066 w 10000"/>
              <a:gd name="connsiteY62" fmla="*/ 329 h 10000"/>
              <a:gd name="connsiteX63" fmla="*/ 9006 w 10000"/>
              <a:gd name="connsiteY63" fmla="*/ 389 h 10000"/>
              <a:gd name="connsiteX64" fmla="*/ 8899 w 10000"/>
              <a:gd name="connsiteY64" fmla="*/ 539 h 10000"/>
              <a:gd name="connsiteX65" fmla="*/ 8797 w 10000"/>
              <a:gd name="connsiteY65" fmla="*/ 719 h 10000"/>
              <a:gd name="connsiteX66" fmla="*/ 8697 w 10000"/>
              <a:gd name="connsiteY66" fmla="*/ 928 h 10000"/>
              <a:gd name="connsiteX67" fmla="*/ 8530 w 10000"/>
              <a:gd name="connsiteY67" fmla="*/ 1287 h 10000"/>
              <a:gd name="connsiteX68" fmla="*/ 8342 w 10000"/>
              <a:gd name="connsiteY68" fmla="*/ 1766 h 10000"/>
              <a:gd name="connsiteX69" fmla="*/ 8143 w 10000"/>
              <a:gd name="connsiteY69" fmla="*/ 2335 h 10000"/>
              <a:gd name="connsiteX70" fmla="*/ 7928 w 10000"/>
              <a:gd name="connsiteY70" fmla="*/ 2994 h 10000"/>
              <a:gd name="connsiteX71" fmla="*/ 7701 w 10000"/>
              <a:gd name="connsiteY71" fmla="*/ 3713 h 10000"/>
              <a:gd name="connsiteX72" fmla="*/ 7464 w 10000"/>
              <a:gd name="connsiteY72" fmla="*/ 4461 h 10000"/>
              <a:gd name="connsiteX73" fmla="*/ 7219 w 10000"/>
              <a:gd name="connsiteY73" fmla="*/ 5240 h 10000"/>
              <a:gd name="connsiteX74" fmla="*/ 6967 w 10000"/>
              <a:gd name="connsiteY74" fmla="*/ 6018 h 10000"/>
              <a:gd name="connsiteX75" fmla="*/ 6710 w 10000"/>
              <a:gd name="connsiteY75" fmla="*/ 6766 h 10000"/>
              <a:gd name="connsiteX76" fmla="*/ 6453 w 10000"/>
              <a:gd name="connsiteY76" fmla="*/ 7485 h 10000"/>
              <a:gd name="connsiteX77" fmla="*/ 6193 w 10000"/>
              <a:gd name="connsiteY77" fmla="*/ 8144 h 10000"/>
              <a:gd name="connsiteX78" fmla="*/ 5934 w 10000"/>
              <a:gd name="connsiteY78" fmla="*/ 8743 h 10000"/>
              <a:gd name="connsiteX79" fmla="*/ 5679 w 10000"/>
              <a:gd name="connsiteY79" fmla="*/ 9222 h 10000"/>
              <a:gd name="connsiteX80" fmla="*/ 5427 w 10000"/>
              <a:gd name="connsiteY80" fmla="*/ 9641 h 10000"/>
              <a:gd name="connsiteX81" fmla="*/ 5185 w 10000"/>
              <a:gd name="connsiteY81" fmla="*/ 9880 h 10000"/>
              <a:gd name="connsiteX82" fmla="*/ 4948 w 10000"/>
              <a:gd name="connsiteY82" fmla="*/ 10000 h 10000"/>
              <a:gd name="connsiteX83" fmla="*/ 4715 w 10000"/>
              <a:gd name="connsiteY83" fmla="*/ 9940 h 10000"/>
              <a:gd name="connsiteX84" fmla="*/ 4473 w 10000"/>
              <a:gd name="connsiteY84" fmla="*/ 9731 h 10000"/>
              <a:gd name="connsiteX85" fmla="*/ 4231 w 10000"/>
              <a:gd name="connsiteY85" fmla="*/ 9401 h 10000"/>
              <a:gd name="connsiteX86" fmla="*/ 3982 w 10000"/>
              <a:gd name="connsiteY86" fmla="*/ 8922 h 10000"/>
              <a:gd name="connsiteX87" fmla="*/ 3734 w 10000"/>
              <a:gd name="connsiteY87" fmla="*/ 8353 h 10000"/>
              <a:gd name="connsiteX88" fmla="*/ 3485 w 10000"/>
              <a:gd name="connsiteY88" fmla="*/ 7725 h 10000"/>
              <a:gd name="connsiteX89" fmla="*/ 3238 w 10000"/>
              <a:gd name="connsiteY89" fmla="*/ 7036 h 10000"/>
              <a:gd name="connsiteX90" fmla="*/ 2993 w 10000"/>
              <a:gd name="connsiteY90" fmla="*/ 6317 h 10000"/>
              <a:gd name="connsiteX91" fmla="*/ 2753 w 10000"/>
              <a:gd name="connsiteY91" fmla="*/ 5569 h 10000"/>
              <a:gd name="connsiteX92" fmla="*/ 2521 w 10000"/>
              <a:gd name="connsiteY92" fmla="*/ 4850 h 10000"/>
              <a:gd name="connsiteX93" fmla="*/ 2297 w 10000"/>
              <a:gd name="connsiteY93" fmla="*/ 4192 h 10000"/>
              <a:gd name="connsiteX94" fmla="*/ 2082 w 10000"/>
              <a:gd name="connsiteY94" fmla="*/ 3563 h 10000"/>
              <a:gd name="connsiteX95" fmla="*/ 1875 w 10000"/>
              <a:gd name="connsiteY95" fmla="*/ 3024 h 10000"/>
              <a:gd name="connsiteX96" fmla="*/ 1685 w 10000"/>
              <a:gd name="connsiteY96" fmla="*/ 2575 h 10000"/>
              <a:gd name="connsiteX97" fmla="*/ 1505 w 10000"/>
              <a:gd name="connsiteY97" fmla="*/ 2275 h 10000"/>
              <a:gd name="connsiteX98" fmla="*/ 1343 w 10000"/>
              <a:gd name="connsiteY98" fmla="*/ 2096 h 10000"/>
              <a:gd name="connsiteX99" fmla="*/ 1196 w 10000"/>
              <a:gd name="connsiteY99" fmla="*/ 2036 h 10000"/>
              <a:gd name="connsiteX100" fmla="*/ 1061 w 10000"/>
              <a:gd name="connsiteY100" fmla="*/ 2066 h 10000"/>
              <a:gd name="connsiteX101" fmla="*/ 939 w 10000"/>
              <a:gd name="connsiteY101" fmla="*/ 2126 h 10000"/>
              <a:gd name="connsiteX102" fmla="*/ 824 w 10000"/>
              <a:gd name="connsiteY102" fmla="*/ 2275 h 10000"/>
              <a:gd name="connsiteX103" fmla="*/ 724 w 10000"/>
              <a:gd name="connsiteY103" fmla="*/ 2485 h 10000"/>
              <a:gd name="connsiteX104" fmla="*/ 12 w 10000"/>
              <a:gd name="connsiteY104" fmla="*/ 7036 h 10000"/>
              <a:gd name="connsiteX105" fmla="*/ 0 w 10000"/>
              <a:gd name="connsiteY105" fmla="*/ 6946 h 10000"/>
              <a:gd name="connsiteX0" fmla="*/ 0 w 10000"/>
              <a:gd name="connsiteY0" fmla="*/ 6946 h 10000"/>
              <a:gd name="connsiteX1" fmla="*/ 719 w 10000"/>
              <a:gd name="connsiteY1" fmla="*/ 2365 h 10000"/>
              <a:gd name="connsiteX2" fmla="*/ 821 w 10000"/>
              <a:gd name="connsiteY2" fmla="*/ 2156 h 10000"/>
              <a:gd name="connsiteX3" fmla="*/ 936 w 10000"/>
              <a:gd name="connsiteY3" fmla="*/ 2006 h 10000"/>
              <a:gd name="connsiteX4" fmla="*/ 1061 w 10000"/>
              <a:gd name="connsiteY4" fmla="*/ 1916 h 10000"/>
              <a:gd name="connsiteX5" fmla="*/ 1196 w 10000"/>
              <a:gd name="connsiteY5" fmla="*/ 1916 h 10000"/>
              <a:gd name="connsiteX6" fmla="*/ 1345 w 10000"/>
              <a:gd name="connsiteY6" fmla="*/ 1976 h 10000"/>
              <a:gd name="connsiteX7" fmla="*/ 1508 w 10000"/>
              <a:gd name="connsiteY7" fmla="*/ 2156 h 10000"/>
              <a:gd name="connsiteX8" fmla="*/ 1687 w 10000"/>
              <a:gd name="connsiteY8" fmla="*/ 2455 h 10000"/>
              <a:gd name="connsiteX9" fmla="*/ 1880 w 10000"/>
              <a:gd name="connsiteY9" fmla="*/ 2904 h 10000"/>
              <a:gd name="connsiteX10" fmla="*/ 2084 w 10000"/>
              <a:gd name="connsiteY10" fmla="*/ 3443 h 10000"/>
              <a:gd name="connsiteX11" fmla="*/ 2302 w 10000"/>
              <a:gd name="connsiteY11" fmla="*/ 4072 h 10000"/>
              <a:gd name="connsiteX12" fmla="*/ 2526 w 10000"/>
              <a:gd name="connsiteY12" fmla="*/ 4731 h 10000"/>
              <a:gd name="connsiteX13" fmla="*/ 2758 w 10000"/>
              <a:gd name="connsiteY13" fmla="*/ 5449 h 10000"/>
              <a:gd name="connsiteX14" fmla="*/ 2998 w 10000"/>
              <a:gd name="connsiteY14" fmla="*/ 6198 h 10000"/>
              <a:gd name="connsiteX15" fmla="*/ 3243 w 10000"/>
              <a:gd name="connsiteY15" fmla="*/ 6916 h 10000"/>
              <a:gd name="connsiteX16" fmla="*/ 3490 w 10000"/>
              <a:gd name="connsiteY16" fmla="*/ 7605 h 10000"/>
              <a:gd name="connsiteX17" fmla="*/ 3737 w 10000"/>
              <a:gd name="connsiteY17" fmla="*/ 8234 h 10000"/>
              <a:gd name="connsiteX18" fmla="*/ 3987 w 10000"/>
              <a:gd name="connsiteY18" fmla="*/ 8802 h 10000"/>
              <a:gd name="connsiteX19" fmla="*/ 4234 w 10000"/>
              <a:gd name="connsiteY19" fmla="*/ 9281 h 10000"/>
              <a:gd name="connsiteX20" fmla="*/ 4476 w 10000"/>
              <a:gd name="connsiteY20" fmla="*/ 9611 h 10000"/>
              <a:gd name="connsiteX21" fmla="*/ 4715 w 10000"/>
              <a:gd name="connsiteY21" fmla="*/ 9820 h 10000"/>
              <a:gd name="connsiteX22" fmla="*/ 4950 w 10000"/>
              <a:gd name="connsiteY22" fmla="*/ 9880 h 10000"/>
              <a:gd name="connsiteX23" fmla="*/ 5182 w 10000"/>
              <a:gd name="connsiteY23" fmla="*/ 9760 h 10000"/>
              <a:gd name="connsiteX24" fmla="*/ 5427 w 10000"/>
              <a:gd name="connsiteY24" fmla="*/ 9521 h 10000"/>
              <a:gd name="connsiteX25" fmla="*/ 5676 w 10000"/>
              <a:gd name="connsiteY25" fmla="*/ 9102 h 10000"/>
              <a:gd name="connsiteX26" fmla="*/ 5931 w 10000"/>
              <a:gd name="connsiteY26" fmla="*/ 8623 h 10000"/>
              <a:gd name="connsiteX27" fmla="*/ 6188 w 10000"/>
              <a:gd name="connsiteY27" fmla="*/ 8024 h 10000"/>
              <a:gd name="connsiteX28" fmla="*/ 6448 w 10000"/>
              <a:gd name="connsiteY28" fmla="*/ 7365 h 10000"/>
              <a:gd name="connsiteX29" fmla="*/ 6705 w 10000"/>
              <a:gd name="connsiteY29" fmla="*/ 6647 h 10000"/>
              <a:gd name="connsiteX30" fmla="*/ 6962 w 10000"/>
              <a:gd name="connsiteY30" fmla="*/ 5898 h 10000"/>
              <a:gd name="connsiteX31" fmla="*/ 7214 w 10000"/>
              <a:gd name="connsiteY31" fmla="*/ 5120 h 10000"/>
              <a:gd name="connsiteX32" fmla="*/ 7459 w 10000"/>
              <a:gd name="connsiteY32" fmla="*/ 4341 h 10000"/>
              <a:gd name="connsiteX33" fmla="*/ 7696 w 10000"/>
              <a:gd name="connsiteY33" fmla="*/ 3593 h 10000"/>
              <a:gd name="connsiteX34" fmla="*/ 7923 w 10000"/>
              <a:gd name="connsiteY34" fmla="*/ 2874 h 10000"/>
              <a:gd name="connsiteX35" fmla="*/ 8138 w 10000"/>
              <a:gd name="connsiteY35" fmla="*/ 2216 h 10000"/>
              <a:gd name="connsiteX36" fmla="*/ 8340 w 10000"/>
              <a:gd name="connsiteY36" fmla="*/ 1647 h 10000"/>
              <a:gd name="connsiteX37" fmla="*/ 8525 w 10000"/>
              <a:gd name="connsiteY37" fmla="*/ 1168 h 10000"/>
              <a:gd name="connsiteX38" fmla="*/ 8692 w 10000"/>
              <a:gd name="connsiteY38" fmla="*/ 808 h 10000"/>
              <a:gd name="connsiteX39" fmla="*/ 8794 w 10000"/>
              <a:gd name="connsiteY39" fmla="*/ 599 h 10000"/>
              <a:gd name="connsiteX40" fmla="*/ 8897 w 10000"/>
              <a:gd name="connsiteY40" fmla="*/ 419 h 10000"/>
              <a:gd name="connsiteX41" fmla="*/ 9004 w 10000"/>
              <a:gd name="connsiteY41" fmla="*/ 269 h 10000"/>
              <a:gd name="connsiteX42" fmla="*/ 9064 w 10000"/>
              <a:gd name="connsiteY42" fmla="*/ 210 h 10000"/>
              <a:gd name="connsiteX43" fmla="*/ 9129 w 10000"/>
              <a:gd name="connsiteY43" fmla="*/ 150 h 10000"/>
              <a:gd name="connsiteX44" fmla="*/ 9201 w 10000"/>
              <a:gd name="connsiteY44" fmla="*/ 120 h 10000"/>
              <a:gd name="connsiteX45" fmla="*/ 9281 w 10000"/>
              <a:gd name="connsiteY45" fmla="*/ 90 h 10000"/>
              <a:gd name="connsiteX46" fmla="*/ 9371 w 10000"/>
              <a:gd name="connsiteY46" fmla="*/ 60 h 10000"/>
              <a:gd name="connsiteX47" fmla="*/ 9471 w 10000"/>
              <a:gd name="connsiteY47" fmla="*/ 30 h 10000"/>
              <a:gd name="connsiteX48" fmla="*/ 9581 w 10000"/>
              <a:gd name="connsiteY48" fmla="*/ 30 h 10000"/>
              <a:gd name="connsiteX49" fmla="*/ 9705 w 10000"/>
              <a:gd name="connsiteY49" fmla="*/ 0 h 10000"/>
              <a:gd name="connsiteX50" fmla="*/ 9845 w 10000"/>
              <a:gd name="connsiteY50" fmla="*/ 0 h 10000"/>
              <a:gd name="connsiteX51" fmla="*/ 10000 w 10000"/>
              <a:gd name="connsiteY51" fmla="*/ 30 h 10000"/>
              <a:gd name="connsiteX52" fmla="*/ 10000 w 10000"/>
              <a:gd name="connsiteY52" fmla="*/ 150 h 10000"/>
              <a:gd name="connsiteX53" fmla="*/ 9845 w 10000"/>
              <a:gd name="connsiteY53" fmla="*/ 150 h 10000"/>
              <a:gd name="connsiteX54" fmla="*/ 9708 w 10000"/>
              <a:gd name="connsiteY54" fmla="*/ 150 h 10000"/>
              <a:gd name="connsiteX55" fmla="*/ 9583 w 10000"/>
              <a:gd name="connsiteY55" fmla="*/ 150 h 10000"/>
              <a:gd name="connsiteX56" fmla="*/ 9471 w 10000"/>
              <a:gd name="connsiteY56" fmla="*/ 150 h 10000"/>
              <a:gd name="connsiteX57" fmla="*/ 9371 w 10000"/>
              <a:gd name="connsiteY57" fmla="*/ 180 h 10000"/>
              <a:gd name="connsiteX58" fmla="*/ 9281 w 10000"/>
              <a:gd name="connsiteY58" fmla="*/ 210 h 10000"/>
              <a:gd name="connsiteX59" fmla="*/ 9201 w 10000"/>
              <a:gd name="connsiteY59" fmla="*/ 240 h 10000"/>
              <a:gd name="connsiteX60" fmla="*/ 9131 w 10000"/>
              <a:gd name="connsiteY60" fmla="*/ 269 h 10000"/>
              <a:gd name="connsiteX61" fmla="*/ 9066 w 10000"/>
              <a:gd name="connsiteY61" fmla="*/ 329 h 10000"/>
              <a:gd name="connsiteX62" fmla="*/ 9006 w 10000"/>
              <a:gd name="connsiteY62" fmla="*/ 389 h 10000"/>
              <a:gd name="connsiteX63" fmla="*/ 8899 w 10000"/>
              <a:gd name="connsiteY63" fmla="*/ 539 h 10000"/>
              <a:gd name="connsiteX64" fmla="*/ 8797 w 10000"/>
              <a:gd name="connsiteY64" fmla="*/ 719 h 10000"/>
              <a:gd name="connsiteX65" fmla="*/ 8697 w 10000"/>
              <a:gd name="connsiteY65" fmla="*/ 928 h 10000"/>
              <a:gd name="connsiteX66" fmla="*/ 8530 w 10000"/>
              <a:gd name="connsiteY66" fmla="*/ 1287 h 10000"/>
              <a:gd name="connsiteX67" fmla="*/ 8342 w 10000"/>
              <a:gd name="connsiteY67" fmla="*/ 1766 h 10000"/>
              <a:gd name="connsiteX68" fmla="*/ 8143 w 10000"/>
              <a:gd name="connsiteY68" fmla="*/ 2335 h 10000"/>
              <a:gd name="connsiteX69" fmla="*/ 7928 w 10000"/>
              <a:gd name="connsiteY69" fmla="*/ 2994 h 10000"/>
              <a:gd name="connsiteX70" fmla="*/ 7701 w 10000"/>
              <a:gd name="connsiteY70" fmla="*/ 3713 h 10000"/>
              <a:gd name="connsiteX71" fmla="*/ 7464 w 10000"/>
              <a:gd name="connsiteY71" fmla="*/ 4461 h 10000"/>
              <a:gd name="connsiteX72" fmla="*/ 7219 w 10000"/>
              <a:gd name="connsiteY72" fmla="*/ 5240 h 10000"/>
              <a:gd name="connsiteX73" fmla="*/ 6967 w 10000"/>
              <a:gd name="connsiteY73" fmla="*/ 6018 h 10000"/>
              <a:gd name="connsiteX74" fmla="*/ 6710 w 10000"/>
              <a:gd name="connsiteY74" fmla="*/ 6766 h 10000"/>
              <a:gd name="connsiteX75" fmla="*/ 6453 w 10000"/>
              <a:gd name="connsiteY75" fmla="*/ 7485 h 10000"/>
              <a:gd name="connsiteX76" fmla="*/ 6193 w 10000"/>
              <a:gd name="connsiteY76" fmla="*/ 8144 h 10000"/>
              <a:gd name="connsiteX77" fmla="*/ 5934 w 10000"/>
              <a:gd name="connsiteY77" fmla="*/ 8743 h 10000"/>
              <a:gd name="connsiteX78" fmla="*/ 5679 w 10000"/>
              <a:gd name="connsiteY78" fmla="*/ 9222 h 10000"/>
              <a:gd name="connsiteX79" fmla="*/ 5427 w 10000"/>
              <a:gd name="connsiteY79" fmla="*/ 9641 h 10000"/>
              <a:gd name="connsiteX80" fmla="*/ 5185 w 10000"/>
              <a:gd name="connsiteY80" fmla="*/ 9880 h 10000"/>
              <a:gd name="connsiteX81" fmla="*/ 4948 w 10000"/>
              <a:gd name="connsiteY81" fmla="*/ 10000 h 10000"/>
              <a:gd name="connsiteX82" fmla="*/ 4715 w 10000"/>
              <a:gd name="connsiteY82" fmla="*/ 9940 h 10000"/>
              <a:gd name="connsiteX83" fmla="*/ 4473 w 10000"/>
              <a:gd name="connsiteY83" fmla="*/ 9731 h 10000"/>
              <a:gd name="connsiteX84" fmla="*/ 4231 w 10000"/>
              <a:gd name="connsiteY84" fmla="*/ 9401 h 10000"/>
              <a:gd name="connsiteX85" fmla="*/ 3982 w 10000"/>
              <a:gd name="connsiteY85" fmla="*/ 8922 h 10000"/>
              <a:gd name="connsiteX86" fmla="*/ 3734 w 10000"/>
              <a:gd name="connsiteY86" fmla="*/ 8353 h 10000"/>
              <a:gd name="connsiteX87" fmla="*/ 3485 w 10000"/>
              <a:gd name="connsiteY87" fmla="*/ 7725 h 10000"/>
              <a:gd name="connsiteX88" fmla="*/ 3238 w 10000"/>
              <a:gd name="connsiteY88" fmla="*/ 7036 h 10000"/>
              <a:gd name="connsiteX89" fmla="*/ 2993 w 10000"/>
              <a:gd name="connsiteY89" fmla="*/ 6317 h 10000"/>
              <a:gd name="connsiteX90" fmla="*/ 2753 w 10000"/>
              <a:gd name="connsiteY90" fmla="*/ 5569 h 10000"/>
              <a:gd name="connsiteX91" fmla="*/ 2521 w 10000"/>
              <a:gd name="connsiteY91" fmla="*/ 4850 h 10000"/>
              <a:gd name="connsiteX92" fmla="*/ 2297 w 10000"/>
              <a:gd name="connsiteY92" fmla="*/ 4192 h 10000"/>
              <a:gd name="connsiteX93" fmla="*/ 2082 w 10000"/>
              <a:gd name="connsiteY93" fmla="*/ 3563 h 10000"/>
              <a:gd name="connsiteX94" fmla="*/ 1875 w 10000"/>
              <a:gd name="connsiteY94" fmla="*/ 3024 h 10000"/>
              <a:gd name="connsiteX95" fmla="*/ 1685 w 10000"/>
              <a:gd name="connsiteY95" fmla="*/ 2575 h 10000"/>
              <a:gd name="connsiteX96" fmla="*/ 1505 w 10000"/>
              <a:gd name="connsiteY96" fmla="*/ 2275 h 10000"/>
              <a:gd name="connsiteX97" fmla="*/ 1343 w 10000"/>
              <a:gd name="connsiteY97" fmla="*/ 2096 h 10000"/>
              <a:gd name="connsiteX98" fmla="*/ 1196 w 10000"/>
              <a:gd name="connsiteY98" fmla="*/ 2036 h 10000"/>
              <a:gd name="connsiteX99" fmla="*/ 1061 w 10000"/>
              <a:gd name="connsiteY99" fmla="*/ 2066 h 10000"/>
              <a:gd name="connsiteX100" fmla="*/ 939 w 10000"/>
              <a:gd name="connsiteY100" fmla="*/ 2126 h 10000"/>
              <a:gd name="connsiteX101" fmla="*/ 824 w 10000"/>
              <a:gd name="connsiteY101" fmla="*/ 2275 h 10000"/>
              <a:gd name="connsiteX102" fmla="*/ 724 w 10000"/>
              <a:gd name="connsiteY102" fmla="*/ 2485 h 10000"/>
              <a:gd name="connsiteX103" fmla="*/ 12 w 10000"/>
              <a:gd name="connsiteY103" fmla="*/ 7036 h 10000"/>
              <a:gd name="connsiteX104" fmla="*/ 0 w 10000"/>
              <a:gd name="connsiteY104" fmla="*/ 6946 h 10000"/>
              <a:gd name="connsiteX0" fmla="*/ 0 w 10293"/>
              <a:gd name="connsiteY0" fmla="*/ 3888 h 10000"/>
              <a:gd name="connsiteX1" fmla="*/ 1012 w 10293"/>
              <a:gd name="connsiteY1" fmla="*/ 2365 h 10000"/>
              <a:gd name="connsiteX2" fmla="*/ 1114 w 10293"/>
              <a:gd name="connsiteY2" fmla="*/ 2156 h 10000"/>
              <a:gd name="connsiteX3" fmla="*/ 1229 w 10293"/>
              <a:gd name="connsiteY3" fmla="*/ 2006 h 10000"/>
              <a:gd name="connsiteX4" fmla="*/ 1354 w 10293"/>
              <a:gd name="connsiteY4" fmla="*/ 1916 h 10000"/>
              <a:gd name="connsiteX5" fmla="*/ 1489 w 10293"/>
              <a:gd name="connsiteY5" fmla="*/ 1916 h 10000"/>
              <a:gd name="connsiteX6" fmla="*/ 1638 w 10293"/>
              <a:gd name="connsiteY6" fmla="*/ 1976 h 10000"/>
              <a:gd name="connsiteX7" fmla="*/ 1801 w 10293"/>
              <a:gd name="connsiteY7" fmla="*/ 2156 h 10000"/>
              <a:gd name="connsiteX8" fmla="*/ 1980 w 10293"/>
              <a:gd name="connsiteY8" fmla="*/ 2455 h 10000"/>
              <a:gd name="connsiteX9" fmla="*/ 2173 w 10293"/>
              <a:gd name="connsiteY9" fmla="*/ 2904 h 10000"/>
              <a:gd name="connsiteX10" fmla="*/ 2377 w 10293"/>
              <a:gd name="connsiteY10" fmla="*/ 3443 h 10000"/>
              <a:gd name="connsiteX11" fmla="*/ 2595 w 10293"/>
              <a:gd name="connsiteY11" fmla="*/ 4072 h 10000"/>
              <a:gd name="connsiteX12" fmla="*/ 2819 w 10293"/>
              <a:gd name="connsiteY12" fmla="*/ 4731 h 10000"/>
              <a:gd name="connsiteX13" fmla="*/ 3051 w 10293"/>
              <a:gd name="connsiteY13" fmla="*/ 5449 h 10000"/>
              <a:gd name="connsiteX14" fmla="*/ 3291 w 10293"/>
              <a:gd name="connsiteY14" fmla="*/ 6198 h 10000"/>
              <a:gd name="connsiteX15" fmla="*/ 3536 w 10293"/>
              <a:gd name="connsiteY15" fmla="*/ 6916 h 10000"/>
              <a:gd name="connsiteX16" fmla="*/ 3783 w 10293"/>
              <a:gd name="connsiteY16" fmla="*/ 7605 h 10000"/>
              <a:gd name="connsiteX17" fmla="*/ 4030 w 10293"/>
              <a:gd name="connsiteY17" fmla="*/ 8234 h 10000"/>
              <a:gd name="connsiteX18" fmla="*/ 4280 w 10293"/>
              <a:gd name="connsiteY18" fmla="*/ 8802 h 10000"/>
              <a:gd name="connsiteX19" fmla="*/ 4527 w 10293"/>
              <a:gd name="connsiteY19" fmla="*/ 9281 h 10000"/>
              <a:gd name="connsiteX20" fmla="*/ 4769 w 10293"/>
              <a:gd name="connsiteY20" fmla="*/ 9611 h 10000"/>
              <a:gd name="connsiteX21" fmla="*/ 5008 w 10293"/>
              <a:gd name="connsiteY21" fmla="*/ 9820 h 10000"/>
              <a:gd name="connsiteX22" fmla="*/ 5243 w 10293"/>
              <a:gd name="connsiteY22" fmla="*/ 9880 h 10000"/>
              <a:gd name="connsiteX23" fmla="*/ 5475 w 10293"/>
              <a:gd name="connsiteY23" fmla="*/ 9760 h 10000"/>
              <a:gd name="connsiteX24" fmla="*/ 5720 w 10293"/>
              <a:gd name="connsiteY24" fmla="*/ 9521 h 10000"/>
              <a:gd name="connsiteX25" fmla="*/ 5969 w 10293"/>
              <a:gd name="connsiteY25" fmla="*/ 9102 h 10000"/>
              <a:gd name="connsiteX26" fmla="*/ 6224 w 10293"/>
              <a:gd name="connsiteY26" fmla="*/ 8623 h 10000"/>
              <a:gd name="connsiteX27" fmla="*/ 6481 w 10293"/>
              <a:gd name="connsiteY27" fmla="*/ 8024 h 10000"/>
              <a:gd name="connsiteX28" fmla="*/ 6741 w 10293"/>
              <a:gd name="connsiteY28" fmla="*/ 7365 h 10000"/>
              <a:gd name="connsiteX29" fmla="*/ 6998 w 10293"/>
              <a:gd name="connsiteY29" fmla="*/ 6647 h 10000"/>
              <a:gd name="connsiteX30" fmla="*/ 7255 w 10293"/>
              <a:gd name="connsiteY30" fmla="*/ 5898 h 10000"/>
              <a:gd name="connsiteX31" fmla="*/ 7507 w 10293"/>
              <a:gd name="connsiteY31" fmla="*/ 5120 h 10000"/>
              <a:gd name="connsiteX32" fmla="*/ 7752 w 10293"/>
              <a:gd name="connsiteY32" fmla="*/ 4341 h 10000"/>
              <a:gd name="connsiteX33" fmla="*/ 7989 w 10293"/>
              <a:gd name="connsiteY33" fmla="*/ 3593 h 10000"/>
              <a:gd name="connsiteX34" fmla="*/ 8216 w 10293"/>
              <a:gd name="connsiteY34" fmla="*/ 2874 h 10000"/>
              <a:gd name="connsiteX35" fmla="*/ 8431 w 10293"/>
              <a:gd name="connsiteY35" fmla="*/ 2216 h 10000"/>
              <a:gd name="connsiteX36" fmla="*/ 8633 w 10293"/>
              <a:gd name="connsiteY36" fmla="*/ 1647 h 10000"/>
              <a:gd name="connsiteX37" fmla="*/ 8818 w 10293"/>
              <a:gd name="connsiteY37" fmla="*/ 1168 h 10000"/>
              <a:gd name="connsiteX38" fmla="*/ 8985 w 10293"/>
              <a:gd name="connsiteY38" fmla="*/ 808 h 10000"/>
              <a:gd name="connsiteX39" fmla="*/ 9087 w 10293"/>
              <a:gd name="connsiteY39" fmla="*/ 599 h 10000"/>
              <a:gd name="connsiteX40" fmla="*/ 9190 w 10293"/>
              <a:gd name="connsiteY40" fmla="*/ 419 h 10000"/>
              <a:gd name="connsiteX41" fmla="*/ 9297 w 10293"/>
              <a:gd name="connsiteY41" fmla="*/ 269 h 10000"/>
              <a:gd name="connsiteX42" fmla="*/ 9357 w 10293"/>
              <a:gd name="connsiteY42" fmla="*/ 210 h 10000"/>
              <a:gd name="connsiteX43" fmla="*/ 9422 w 10293"/>
              <a:gd name="connsiteY43" fmla="*/ 150 h 10000"/>
              <a:gd name="connsiteX44" fmla="*/ 9494 w 10293"/>
              <a:gd name="connsiteY44" fmla="*/ 120 h 10000"/>
              <a:gd name="connsiteX45" fmla="*/ 9574 w 10293"/>
              <a:gd name="connsiteY45" fmla="*/ 90 h 10000"/>
              <a:gd name="connsiteX46" fmla="*/ 9664 w 10293"/>
              <a:gd name="connsiteY46" fmla="*/ 60 h 10000"/>
              <a:gd name="connsiteX47" fmla="*/ 9764 w 10293"/>
              <a:gd name="connsiteY47" fmla="*/ 30 h 10000"/>
              <a:gd name="connsiteX48" fmla="*/ 9874 w 10293"/>
              <a:gd name="connsiteY48" fmla="*/ 30 h 10000"/>
              <a:gd name="connsiteX49" fmla="*/ 9998 w 10293"/>
              <a:gd name="connsiteY49" fmla="*/ 0 h 10000"/>
              <a:gd name="connsiteX50" fmla="*/ 10138 w 10293"/>
              <a:gd name="connsiteY50" fmla="*/ 0 h 10000"/>
              <a:gd name="connsiteX51" fmla="*/ 10293 w 10293"/>
              <a:gd name="connsiteY51" fmla="*/ 30 h 10000"/>
              <a:gd name="connsiteX52" fmla="*/ 10293 w 10293"/>
              <a:gd name="connsiteY52" fmla="*/ 150 h 10000"/>
              <a:gd name="connsiteX53" fmla="*/ 10138 w 10293"/>
              <a:gd name="connsiteY53" fmla="*/ 150 h 10000"/>
              <a:gd name="connsiteX54" fmla="*/ 10001 w 10293"/>
              <a:gd name="connsiteY54" fmla="*/ 150 h 10000"/>
              <a:gd name="connsiteX55" fmla="*/ 9876 w 10293"/>
              <a:gd name="connsiteY55" fmla="*/ 150 h 10000"/>
              <a:gd name="connsiteX56" fmla="*/ 9764 w 10293"/>
              <a:gd name="connsiteY56" fmla="*/ 150 h 10000"/>
              <a:gd name="connsiteX57" fmla="*/ 9664 w 10293"/>
              <a:gd name="connsiteY57" fmla="*/ 180 h 10000"/>
              <a:gd name="connsiteX58" fmla="*/ 9574 w 10293"/>
              <a:gd name="connsiteY58" fmla="*/ 210 h 10000"/>
              <a:gd name="connsiteX59" fmla="*/ 9494 w 10293"/>
              <a:gd name="connsiteY59" fmla="*/ 240 h 10000"/>
              <a:gd name="connsiteX60" fmla="*/ 9424 w 10293"/>
              <a:gd name="connsiteY60" fmla="*/ 269 h 10000"/>
              <a:gd name="connsiteX61" fmla="*/ 9359 w 10293"/>
              <a:gd name="connsiteY61" fmla="*/ 329 h 10000"/>
              <a:gd name="connsiteX62" fmla="*/ 9299 w 10293"/>
              <a:gd name="connsiteY62" fmla="*/ 389 h 10000"/>
              <a:gd name="connsiteX63" fmla="*/ 9192 w 10293"/>
              <a:gd name="connsiteY63" fmla="*/ 539 h 10000"/>
              <a:gd name="connsiteX64" fmla="*/ 9090 w 10293"/>
              <a:gd name="connsiteY64" fmla="*/ 719 h 10000"/>
              <a:gd name="connsiteX65" fmla="*/ 8990 w 10293"/>
              <a:gd name="connsiteY65" fmla="*/ 928 h 10000"/>
              <a:gd name="connsiteX66" fmla="*/ 8823 w 10293"/>
              <a:gd name="connsiteY66" fmla="*/ 1287 h 10000"/>
              <a:gd name="connsiteX67" fmla="*/ 8635 w 10293"/>
              <a:gd name="connsiteY67" fmla="*/ 1766 h 10000"/>
              <a:gd name="connsiteX68" fmla="*/ 8436 w 10293"/>
              <a:gd name="connsiteY68" fmla="*/ 2335 h 10000"/>
              <a:gd name="connsiteX69" fmla="*/ 8221 w 10293"/>
              <a:gd name="connsiteY69" fmla="*/ 2994 h 10000"/>
              <a:gd name="connsiteX70" fmla="*/ 7994 w 10293"/>
              <a:gd name="connsiteY70" fmla="*/ 3713 h 10000"/>
              <a:gd name="connsiteX71" fmla="*/ 7757 w 10293"/>
              <a:gd name="connsiteY71" fmla="*/ 4461 h 10000"/>
              <a:gd name="connsiteX72" fmla="*/ 7512 w 10293"/>
              <a:gd name="connsiteY72" fmla="*/ 5240 h 10000"/>
              <a:gd name="connsiteX73" fmla="*/ 7260 w 10293"/>
              <a:gd name="connsiteY73" fmla="*/ 6018 h 10000"/>
              <a:gd name="connsiteX74" fmla="*/ 7003 w 10293"/>
              <a:gd name="connsiteY74" fmla="*/ 6766 h 10000"/>
              <a:gd name="connsiteX75" fmla="*/ 6746 w 10293"/>
              <a:gd name="connsiteY75" fmla="*/ 7485 h 10000"/>
              <a:gd name="connsiteX76" fmla="*/ 6486 w 10293"/>
              <a:gd name="connsiteY76" fmla="*/ 8144 h 10000"/>
              <a:gd name="connsiteX77" fmla="*/ 6227 w 10293"/>
              <a:gd name="connsiteY77" fmla="*/ 8743 h 10000"/>
              <a:gd name="connsiteX78" fmla="*/ 5972 w 10293"/>
              <a:gd name="connsiteY78" fmla="*/ 9222 h 10000"/>
              <a:gd name="connsiteX79" fmla="*/ 5720 w 10293"/>
              <a:gd name="connsiteY79" fmla="*/ 9641 h 10000"/>
              <a:gd name="connsiteX80" fmla="*/ 5478 w 10293"/>
              <a:gd name="connsiteY80" fmla="*/ 9880 h 10000"/>
              <a:gd name="connsiteX81" fmla="*/ 5241 w 10293"/>
              <a:gd name="connsiteY81" fmla="*/ 10000 h 10000"/>
              <a:gd name="connsiteX82" fmla="*/ 5008 w 10293"/>
              <a:gd name="connsiteY82" fmla="*/ 9940 h 10000"/>
              <a:gd name="connsiteX83" fmla="*/ 4766 w 10293"/>
              <a:gd name="connsiteY83" fmla="*/ 9731 h 10000"/>
              <a:gd name="connsiteX84" fmla="*/ 4524 w 10293"/>
              <a:gd name="connsiteY84" fmla="*/ 9401 h 10000"/>
              <a:gd name="connsiteX85" fmla="*/ 4275 w 10293"/>
              <a:gd name="connsiteY85" fmla="*/ 8922 h 10000"/>
              <a:gd name="connsiteX86" fmla="*/ 4027 w 10293"/>
              <a:gd name="connsiteY86" fmla="*/ 8353 h 10000"/>
              <a:gd name="connsiteX87" fmla="*/ 3778 w 10293"/>
              <a:gd name="connsiteY87" fmla="*/ 7725 h 10000"/>
              <a:gd name="connsiteX88" fmla="*/ 3531 w 10293"/>
              <a:gd name="connsiteY88" fmla="*/ 7036 h 10000"/>
              <a:gd name="connsiteX89" fmla="*/ 3286 w 10293"/>
              <a:gd name="connsiteY89" fmla="*/ 6317 h 10000"/>
              <a:gd name="connsiteX90" fmla="*/ 3046 w 10293"/>
              <a:gd name="connsiteY90" fmla="*/ 5569 h 10000"/>
              <a:gd name="connsiteX91" fmla="*/ 2814 w 10293"/>
              <a:gd name="connsiteY91" fmla="*/ 4850 h 10000"/>
              <a:gd name="connsiteX92" fmla="*/ 2590 w 10293"/>
              <a:gd name="connsiteY92" fmla="*/ 4192 h 10000"/>
              <a:gd name="connsiteX93" fmla="*/ 2375 w 10293"/>
              <a:gd name="connsiteY93" fmla="*/ 3563 h 10000"/>
              <a:gd name="connsiteX94" fmla="*/ 2168 w 10293"/>
              <a:gd name="connsiteY94" fmla="*/ 3024 h 10000"/>
              <a:gd name="connsiteX95" fmla="*/ 1978 w 10293"/>
              <a:gd name="connsiteY95" fmla="*/ 2575 h 10000"/>
              <a:gd name="connsiteX96" fmla="*/ 1798 w 10293"/>
              <a:gd name="connsiteY96" fmla="*/ 2275 h 10000"/>
              <a:gd name="connsiteX97" fmla="*/ 1636 w 10293"/>
              <a:gd name="connsiteY97" fmla="*/ 2096 h 10000"/>
              <a:gd name="connsiteX98" fmla="*/ 1489 w 10293"/>
              <a:gd name="connsiteY98" fmla="*/ 2036 h 10000"/>
              <a:gd name="connsiteX99" fmla="*/ 1354 w 10293"/>
              <a:gd name="connsiteY99" fmla="*/ 2066 h 10000"/>
              <a:gd name="connsiteX100" fmla="*/ 1232 w 10293"/>
              <a:gd name="connsiteY100" fmla="*/ 2126 h 10000"/>
              <a:gd name="connsiteX101" fmla="*/ 1117 w 10293"/>
              <a:gd name="connsiteY101" fmla="*/ 2275 h 10000"/>
              <a:gd name="connsiteX102" fmla="*/ 1017 w 10293"/>
              <a:gd name="connsiteY102" fmla="*/ 2485 h 10000"/>
              <a:gd name="connsiteX103" fmla="*/ 305 w 10293"/>
              <a:gd name="connsiteY103" fmla="*/ 7036 h 10000"/>
              <a:gd name="connsiteX104" fmla="*/ 0 w 10293"/>
              <a:gd name="connsiteY104" fmla="*/ 3888 h 10000"/>
              <a:gd name="connsiteX0" fmla="*/ 1 w 9989"/>
              <a:gd name="connsiteY0" fmla="*/ 7036 h 10000"/>
              <a:gd name="connsiteX1" fmla="*/ 708 w 9989"/>
              <a:gd name="connsiteY1" fmla="*/ 2365 h 10000"/>
              <a:gd name="connsiteX2" fmla="*/ 810 w 9989"/>
              <a:gd name="connsiteY2" fmla="*/ 2156 h 10000"/>
              <a:gd name="connsiteX3" fmla="*/ 925 w 9989"/>
              <a:gd name="connsiteY3" fmla="*/ 2006 h 10000"/>
              <a:gd name="connsiteX4" fmla="*/ 1050 w 9989"/>
              <a:gd name="connsiteY4" fmla="*/ 1916 h 10000"/>
              <a:gd name="connsiteX5" fmla="*/ 1185 w 9989"/>
              <a:gd name="connsiteY5" fmla="*/ 1916 h 10000"/>
              <a:gd name="connsiteX6" fmla="*/ 1334 w 9989"/>
              <a:gd name="connsiteY6" fmla="*/ 1976 h 10000"/>
              <a:gd name="connsiteX7" fmla="*/ 1497 w 9989"/>
              <a:gd name="connsiteY7" fmla="*/ 2156 h 10000"/>
              <a:gd name="connsiteX8" fmla="*/ 1676 w 9989"/>
              <a:gd name="connsiteY8" fmla="*/ 2455 h 10000"/>
              <a:gd name="connsiteX9" fmla="*/ 1869 w 9989"/>
              <a:gd name="connsiteY9" fmla="*/ 2904 h 10000"/>
              <a:gd name="connsiteX10" fmla="*/ 2073 w 9989"/>
              <a:gd name="connsiteY10" fmla="*/ 3443 h 10000"/>
              <a:gd name="connsiteX11" fmla="*/ 2291 w 9989"/>
              <a:gd name="connsiteY11" fmla="*/ 4072 h 10000"/>
              <a:gd name="connsiteX12" fmla="*/ 2515 w 9989"/>
              <a:gd name="connsiteY12" fmla="*/ 4731 h 10000"/>
              <a:gd name="connsiteX13" fmla="*/ 2747 w 9989"/>
              <a:gd name="connsiteY13" fmla="*/ 5449 h 10000"/>
              <a:gd name="connsiteX14" fmla="*/ 2987 w 9989"/>
              <a:gd name="connsiteY14" fmla="*/ 6198 h 10000"/>
              <a:gd name="connsiteX15" fmla="*/ 3232 w 9989"/>
              <a:gd name="connsiteY15" fmla="*/ 6916 h 10000"/>
              <a:gd name="connsiteX16" fmla="*/ 3479 w 9989"/>
              <a:gd name="connsiteY16" fmla="*/ 7605 h 10000"/>
              <a:gd name="connsiteX17" fmla="*/ 3726 w 9989"/>
              <a:gd name="connsiteY17" fmla="*/ 8234 h 10000"/>
              <a:gd name="connsiteX18" fmla="*/ 3976 w 9989"/>
              <a:gd name="connsiteY18" fmla="*/ 8802 h 10000"/>
              <a:gd name="connsiteX19" fmla="*/ 4223 w 9989"/>
              <a:gd name="connsiteY19" fmla="*/ 9281 h 10000"/>
              <a:gd name="connsiteX20" fmla="*/ 4465 w 9989"/>
              <a:gd name="connsiteY20" fmla="*/ 9611 h 10000"/>
              <a:gd name="connsiteX21" fmla="*/ 4704 w 9989"/>
              <a:gd name="connsiteY21" fmla="*/ 9820 h 10000"/>
              <a:gd name="connsiteX22" fmla="*/ 4939 w 9989"/>
              <a:gd name="connsiteY22" fmla="*/ 9880 h 10000"/>
              <a:gd name="connsiteX23" fmla="*/ 5171 w 9989"/>
              <a:gd name="connsiteY23" fmla="*/ 9760 h 10000"/>
              <a:gd name="connsiteX24" fmla="*/ 5416 w 9989"/>
              <a:gd name="connsiteY24" fmla="*/ 9521 h 10000"/>
              <a:gd name="connsiteX25" fmla="*/ 5665 w 9989"/>
              <a:gd name="connsiteY25" fmla="*/ 9102 h 10000"/>
              <a:gd name="connsiteX26" fmla="*/ 5920 w 9989"/>
              <a:gd name="connsiteY26" fmla="*/ 8623 h 10000"/>
              <a:gd name="connsiteX27" fmla="*/ 6177 w 9989"/>
              <a:gd name="connsiteY27" fmla="*/ 8024 h 10000"/>
              <a:gd name="connsiteX28" fmla="*/ 6437 w 9989"/>
              <a:gd name="connsiteY28" fmla="*/ 7365 h 10000"/>
              <a:gd name="connsiteX29" fmla="*/ 6694 w 9989"/>
              <a:gd name="connsiteY29" fmla="*/ 6647 h 10000"/>
              <a:gd name="connsiteX30" fmla="*/ 6951 w 9989"/>
              <a:gd name="connsiteY30" fmla="*/ 5898 h 10000"/>
              <a:gd name="connsiteX31" fmla="*/ 7203 w 9989"/>
              <a:gd name="connsiteY31" fmla="*/ 5120 h 10000"/>
              <a:gd name="connsiteX32" fmla="*/ 7448 w 9989"/>
              <a:gd name="connsiteY32" fmla="*/ 4341 h 10000"/>
              <a:gd name="connsiteX33" fmla="*/ 7685 w 9989"/>
              <a:gd name="connsiteY33" fmla="*/ 3593 h 10000"/>
              <a:gd name="connsiteX34" fmla="*/ 7912 w 9989"/>
              <a:gd name="connsiteY34" fmla="*/ 2874 h 10000"/>
              <a:gd name="connsiteX35" fmla="*/ 8127 w 9989"/>
              <a:gd name="connsiteY35" fmla="*/ 2216 h 10000"/>
              <a:gd name="connsiteX36" fmla="*/ 8329 w 9989"/>
              <a:gd name="connsiteY36" fmla="*/ 1647 h 10000"/>
              <a:gd name="connsiteX37" fmla="*/ 8514 w 9989"/>
              <a:gd name="connsiteY37" fmla="*/ 1168 h 10000"/>
              <a:gd name="connsiteX38" fmla="*/ 8681 w 9989"/>
              <a:gd name="connsiteY38" fmla="*/ 808 h 10000"/>
              <a:gd name="connsiteX39" fmla="*/ 8783 w 9989"/>
              <a:gd name="connsiteY39" fmla="*/ 599 h 10000"/>
              <a:gd name="connsiteX40" fmla="*/ 8886 w 9989"/>
              <a:gd name="connsiteY40" fmla="*/ 419 h 10000"/>
              <a:gd name="connsiteX41" fmla="*/ 8993 w 9989"/>
              <a:gd name="connsiteY41" fmla="*/ 269 h 10000"/>
              <a:gd name="connsiteX42" fmla="*/ 9053 w 9989"/>
              <a:gd name="connsiteY42" fmla="*/ 210 h 10000"/>
              <a:gd name="connsiteX43" fmla="*/ 9118 w 9989"/>
              <a:gd name="connsiteY43" fmla="*/ 150 h 10000"/>
              <a:gd name="connsiteX44" fmla="*/ 9190 w 9989"/>
              <a:gd name="connsiteY44" fmla="*/ 120 h 10000"/>
              <a:gd name="connsiteX45" fmla="*/ 9270 w 9989"/>
              <a:gd name="connsiteY45" fmla="*/ 90 h 10000"/>
              <a:gd name="connsiteX46" fmla="*/ 9360 w 9989"/>
              <a:gd name="connsiteY46" fmla="*/ 60 h 10000"/>
              <a:gd name="connsiteX47" fmla="*/ 9460 w 9989"/>
              <a:gd name="connsiteY47" fmla="*/ 30 h 10000"/>
              <a:gd name="connsiteX48" fmla="*/ 9570 w 9989"/>
              <a:gd name="connsiteY48" fmla="*/ 30 h 10000"/>
              <a:gd name="connsiteX49" fmla="*/ 9694 w 9989"/>
              <a:gd name="connsiteY49" fmla="*/ 0 h 10000"/>
              <a:gd name="connsiteX50" fmla="*/ 9834 w 9989"/>
              <a:gd name="connsiteY50" fmla="*/ 0 h 10000"/>
              <a:gd name="connsiteX51" fmla="*/ 9989 w 9989"/>
              <a:gd name="connsiteY51" fmla="*/ 30 h 10000"/>
              <a:gd name="connsiteX52" fmla="*/ 9989 w 9989"/>
              <a:gd name="connsiteY52" fmla="*/ 150 h 10000"/>
              <a:gd name="connsiteX53" fmla="*/ 9834 w 9989"/>
              <a:gd name="connsiteY53" fmla="*/ 150 h 10000"/>
              <a:gd name="connsiteX54" fmla="*/ 9697 w 9989"/>
              <a:gd name="connsiteY54" fmla="*/ 150 h 10000"/>
              <a:gd name="connsiteX55" fmla="*/ 9572 w 9989"/>
              <a:gd name="connsiteY55" fmla="*/ 150 h 10000"/>
              <a:gd name="connsiteX56" fmla="*/ 9460 w 9989"/>
              <a:gd name="connsiteY56" fmla="*/ 150 h 10000"/>
              <a:gd name="connsiteX57" fmla="*/ 9360 w 9989"/>
              <a:gd name="connsiteY57" fmla="*/ 180 h 10000"/>
              <a:gd name="connsiteX58" fmla="*/ 9270 w 9989"/>
              <a:gd name="connsiteY58" fmla="*/ 210 h 10000"/>
              <a:gd name="connsiteX59" fmla="*/ 9190 w 9989"/>
              <a:gd name="connsiteY59" fmla="*/ 240 h 10000"/>
              <a:gd name="connsiteX60" fmla="*/ 9120 w 9989"/>
              <a:gd name="connsiteY60" fmla="*/ 269 h 10000"/>
              <a:gd name="connsiteX61" fmla="*/ 9055 w 9989"/>
              <a:gd name="connsiteY61" fmla="*/ 329 h 10000"/>
              <a:gd name="connsiteX62" fmla="*/ 8995 w 9989"/>
              <a:gd name="connsiteY62" fmla="*/ 389 h 10000"/>
              <a:gd name="connsiteX63" fmla="*/ 8888 w 9989"/>
              <a:gd name="connsiteY63" fmla="*/ 539 h 10000"/>
              <a:gd name="connsiteX64" fmla="*/ 8786 w 9989"/>
              <a:gd name="connsiteY64" fmla="*/ 719 h 10000"/>
              <a:gd name="connsiteX65" fmla="*/ 8686 w 9989"/>
              <a:gd name="connsiteY65" fmla="*/ 928 h 10000"/>
              <a:gd name="connsiteX66" fmla="*/ 8519 w 9989"/>
              <a:gd name="connsiteY66" fmla="*/ 1287 h 10000"/>
              <a:gd name="connsiteX67" fmla="*/ 8331 w 9989"/>
              <a:gd name="connsiteY67" fmla="*/ 1766 h 10000"/>
              <a:gd name="connsiteX68" fmla="*/ 8132 w 9989"/>
              <a:gd name="connsiteY68" fmla="*/ 2335 h 10000"/>
              <a:gd name="connsiteX69" fmla="*/ 7917 w 9989"/>
              <a:gd name="connsiteY69" fmla="*/ 2994 h 10000"/>
              <a:gd name="connsiteX70" fmla="*/ 7690 w 9989"/>
              <a:gd name="connsiteY70" fmla="*/ 3713 h 10000"/>
              <a:gd name="connsiteX71" fmla="*/ 7453 w 9989"/>
              <a:gd name="connsiteY71" fmla="*/ 4461 h 10000"/>
              <a:gd name="connsiteX72" fmla="*/ 7208 w 9989"/>
              <a:gd name="connsiteY72" fmla="*/ 5240 h 10000"/>
              <a:gd name="connsiteX73" fmla="*/ 6956 w 9989"/>
              <a:gd name="connsiteY73" fmla="*/ 6018 h 10000"/>
              <a:gd name="connsiteX74" fmla="*/ 6699 w 9989"/>
              <a:gd name="connsiteY74" fmla="*/ 6766 h 10000"/>
              <a:gd name="connsiteX75" fmla="*/ 6442 w 9989"/>
              <a:gd name="connsiteY75" fmla="*/ 7485 h 10000"/>
              <a:gd name="connsiteX76" fmla="*/ 6182 w 9989"/>
              <a:gd name="connsiteY76" fmla="*/ 8144 h 10000"/>
              <a:gd name="connsiteX77" fmla="*/ 5923 w 9989"/>
              <a:gd name="connsiteY77" fmla="*/ 8743 h 10000"/>
              <a:gd name="connsiteX78" fmla="*/ 5668 w 9989"/>
              <a:gd name="connsiteY78" fmla="*/ 9222 h 10000"/>
              <a:gd name="connsiteX79" fmla="*/ 5416 w 9989"/>
              <a:gd name="connsiteY79" fmla="*/ 9641 h 10000"/>
              <a:gd name="connsiteX80" fmla="*/ 5174 w 9989"/>
              <a:gd name="connsiteY80" fmla="*/ 9880 h 10000"/>
              <a:gd name="connsiteX81" fmla="*/ 4937 w 9989"/>
              <a:gd name="connsiteY81" fmla="*/ 10000 h 10000"/>
              <a:gd name="connsiteX82" fmla="*/ 4704 w 9989"/>
              <a:gd name="connsiteY82" fmla="*/ 9940 h 10000"/>
              <a:gd name="connsiteX83" fmla="*/ 4462 w 9989"/>
              <a:gd name="connsiteY83" fmla="*/ 9731 h 10000"/>
              <a:gd name="connsiteX84" fmla="*/ 4220 w 9989"/>
              <a:gd name="connsiteY84" fmla="*/ 9401 h 10000"/>
              <a:gd name="connsiteX85" fmla="*/ 3971 w 9989"/>
              <a:gd name="connsiteY85" fmla="*/ 8922 h 10000"/>
              <a:gd name="connsiteX86" fmla="*/ 3723 w 9989"/>
              <a:gd name="connsiteY86" fmla="*/ 8353 h 10000"/>
              <a:gd name="connsiteX87" fmla="*/ 3474 w 9989"/>
              <a:gd name="connsiteY87" fmla="*/ 7725 h 10000"/>
              <a:gd name="connsiteX88" fmla="*/ 3227 w 9989"/>
              <a:gd name="connsiteY88" fmla="*/ 7036 h 10000"/>
              <a:gd name="connsiteX89" fmla="*/ 2982 w 9989"/>
              <a:gd name="connsiteY89" fmla="*/ 6317 h 10000"/>
              <a:gd name="connsiteX90" fmla="*/ 2742 w 9989"/>
              <a:gd name="connsiteY90" fmla="*/ 5569 h 10000"/>
              <a:gd name="connsiteX91" fmla="*/ 2510 w 9989"/>
              <a:gd name="connsiteY91" fmla="*/ 4850 h 10000"/>
              <a:gd name="connsiteX92" fmla="*/ 2286 w 9989"/>
              <a:gd name="connsiteY92" fmla="*/ 4192 h 10000"/>
              <a:gd name="connsiteX93" fmla="*/ 2071 w 9989"/>
              <a:gd name="connsiteY93" fmla="*/ 3563 h 10000"/>
              <a:gd name="connsiteX94" fmla="*/ 1864 w 9989"/>
              <a:gd name="connsiteY94" fmla="*/ 3024 h 10000"/>
              <a:gd name="connsiteX95" fmla="*/ 1674 w 9989"/>
              <a:gd name="connsiteY95" fmla="*/ 2575 h 10000"/>
              <a:gd name="connsiteX96" fmla="*/ 1494 w 9989"/>
              <a:gd name="connsiteY96" fmla="*/ 2275 h 10000"/>
              <a:gd name="connsiteX97" fmla="*/ 1332 w 9989"/>
              <a:gd name="connsiteY97" fmla="*/ 2096 h 10000"/>
              <a:gd name="connsiteX98" fmla="*/ 1185 w 9989"/>
              <a:gd name="connsiteY98" fmla="*/ 2036 h 10000"/>
              <a:gd name="connsiteX99" fmla="*/ 1050 w 9989"/>
              <a:gd name="connsiteY99" fmla="*/ 2066 h 10000"/>
              <a:gd name="connsiteX100" fmla="*/ 928 w 9989"/>
              <a:gd name="connsiteY100" fmla="*/ 2126 h 10000"/>
              <a:gd name="connsiteX101" fmla="*/ 813 w 9989"/>
              <a:gd name="connsiteY101" fmla="*/ 2275 h 10000"/>
              <a:gd name="connsiteX102" fmla="*/ 713 w 9989"/>
              <a:gd name="connsiteY102" fmla="*/ 2485 h 10000"/>
              <a:gd name="connsiteX103" fmla="*/ 1 w 9989"/>
              <a:gd name="connsiteY103" fmla="*/ 7036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019 w 10305"/>
              <a:gd name="connsiteY102" fmla="*/ 2485 h 10000"/>
              <a:gd name="connsiteX103" fmla="*/ 1 w 10305"/>
              <a:gd name="connsiteY103" fmla="*/ 3888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 w 10305"/>
              <a:gd name="connsiteY102" fmla="*/ 3888 h 10000"/>
              <a:gd name="connsiteX0" fmla="*/ 1 w 10406"/>
              <a:gd name="connsiteY0" fmla="*/ 2870 h 10000"/>
              <a:gd name="connsiteX1" fmla="*/ 1115 w 10406"/>
              <a:gd name="connsiteY1" fmla="*/ 2365 h 10000"/>
              <a:gd name="connsiteX2" fmla="*/ 1217 w 10406"/>
              <a:gd name="connsiteY2" fmla="*/ 2156 h 10000"/>
              <a:gd name="connsiteX3" fmla="*/ 1332 w 10406"/>
              <a:gd name="connsiteY3" fmla="*/ 2006 h 10000"/>
              <a:gd name="connsiteX4" fmla="*/ 1457 w 10406"/>
              <a:gd name="connsiteY4" fmla="*/ 1916 h 10000"/>
              <a:gd name="connsiteX5" fmla="*/ 1592 w 10406"/>
              <a:gd name="connsiteY5" fmla="*/ 1916 h 10000"/>
              <a:gd name="connsiteX6" fmla="*/ 1741 w 10406"/>
              <a:gd name="connsiteY6" fmla="*/ 1976 h 10000"/>
              <a:gd name="connsiteX7" fmla="*/ 1905 w 10406"/>
              <a:gd name="connsiteY7" fmla="*/ 2156 h 10000"/>
              <a:gd name="connsiteX8" fmla="*/ 2084 w 10406"/>
              <a:gd name="connsiteY8" fmla="*/ 2455 h 10000"/>
              <a:gd name="connsiteX9" fmla="*/ 2277 w 10406"/>
              <a:gd name="connsiteY9" fmla="*/ 2904 h 10000"/>
              <a:gd name="connsiteX10" fmla="*/ 2481 w 10406"/>
              <a:gd name="connsiteY10" fmla="*/ 3443 h 10000"/>
              <a:gd name="connsiteX11" fmla="*/ 2700 w 10406"/>
              <a:gd name="connsiteY11" fmla="*/ 4072 h 10000"/>
              <a:gd name="connsiteX12" fmla="*/ 2924 w 10406"/>
              <a:gd name="connsiteY12" fmla="*/ 4731 h 10000"/>
              <a:gd name="connsiteX13" fmla="*/ 3156 w 10406"/>
              <a:gd name="connsiteY13" fmla="*/ 5449 h 10000"/>
              <a:gd name="connsiteX14" fmla="*/ 3396 w 10406"/>
              <a:gd name="connsiteY14" fmla="*/ 6198 h 10000"/>
              <a:gd name="connsiteX15" fmla="*/ 3642 w 10406"/>
              <a:gd name="connsiteY15" fmla="*/ 6916 h 10000"/>
              <a:gd name="connsiteX16" fmla="*/ 3889 w 10406"/>
              <a:gd name="connsiteY16" fmla="*/ 7605 h 10000"/>
              <a:gd name="connsiteX17" fmla="*/ 4136 w 10406"/>
              <a:gd name="connsiteY17" fmla="*/ 8234 h 10000"/>
              <a:gd name="connsiteX18" fmla="*/ 4386 w 10406"/>
              <a:gd name="connsiteY18" fmla="*/ 8802 h 10000"/>
              <a:gd name="connsiteX19" fmla="*/ 4634 w 10406"/>
              <a:gd name="connsiteY19" fmla="*/ 9281 h 10000"/>
              <a:gd name="connsiteX20" fmla="*/ 4876 w 10406"/>
              <a:gd name="connsiteY20" fmla="*/ 9611 h 10000"/>
              <a:gd name="connsiteX21" fmla="*/ 5115 w 10406"/>
              <a:gd name="connsiteY21" fmla="*/ 9820 h 10000"/>
              <a:gd name="connsiteX22" fmla="*/ 5350 w 10406"/>
              <a:gd name="connsiteY22" fmla="*/ 9880 h 10000"/>
              <a:gd name="connsiteX23" fmla="*/ 5583 w 10406"/>
              <a:gd name="connsiteY23" fmla="*/ 9760 h 10000"/>
              <a:gd name="connsiteX24" fmla="*/ 5828 w 10406"/>
              <a:gd name="connsiteY24" fmla="*/ 9521 h 10000"/>
              <a:gd name="connsiteX25" fmla="*/ 6077 w 10406"/>
              <a:gd name="connsiteY25" fmla="*/ 9102 h 10000"/>
              <a:gd name="connsiteX26" fmla="*/ 6333 w 10406"/>
              <a:gd name="connsiteY26" fmla="*/ 8623 h 10000"/>
              <a:gd name="connsiteX27" fmla="*/ 6590 w 10406"/>
              <a:gd name="connsiteY27" fmla="*/ 8024 h 10000"/>
              <a:gd name="connsiteX28" fmla="*/ 6850 w 10406"/>
              <a:gd name="connsiteY28" fmla="*/ 7365 h 10000"/>
              <a:gd name="connsiteX29" fmla="*/ 7107 w 10406"/>
              <a:gd name="connsiteY29" fmla="*/ 6647 h 10000"/>
              <a:gd name="connsiteX30" fmla="*/ 7365 w 10406"/>
              <a:gd name="connsiteY30" fmla="*/ 5898 h 10000"/>
              <a:gd name="connsiteX31" fmla="*/ 7617 w 10406"/>
              <a:gd name="connsiteY31" fmla="*/ 5120 h 10000"/>
              <a:gd name="connsiteX32" fmla="*/ 7862 w 10406"/>
              <a:gd name="connsiteY32" fmla="*/ 4341 h 10000"/>
              <a:gd name="connsiteX33" fmla="*/ 8099 w 10406"/>
              <a:gd name="connsiteY33" fmla="*/ 3593 h 10000"/>
              <a:gd name="connsiteX34" fmla="*/ 8327 w 10406"/>
              <a:gd name="connsiteY34" fmla="*/ 2874 h 10000"/>
              <a:gd name="connsiteX35" fmla="*/ 8542 w 10406"/>
              <a:gd name="connsiteY35" fmla="*/ 2216 h 10000"/>
              <a:gd name="connsiteX36" fmla="*/ 8744 w 10406"/>
              <a:gd name="connsiteY36" fmla="*/ 1647 h 10000"/>
              <a:gd name="connsiteX37" fmla="*/ 8929 w 10406"/>
              <a:gd name="connsiteY37" fmla="*/ 1168 h 10000"/>
              <a:gd name="connsiteX38" fmla="*/ 9097 w 10406"/>
              <a:gd name="connsiteY38" fmla="*/ 808 h 10000"/>
              <a:gd name="connsiteX39" fmla="*/ 9199 w 10406"/>
              <a:gd name="connsiteY39" fmla="*/ 599 h 10000"/>
              <a:gd name="connsiteX40" fmla="*/ 9302 w 10406"/>
              <a:gd name="connsiteY40" fmla="*/ 419 h 10000"/>
              <a:gd name="connsiteX41" fmla="*/ 9409 w 10406"/>
              <a:gd name="connsiteY41" fmla="*/ 269 h 10000"/>
              <a:gd name="connsiteX42" fmla="*/ 9469 w 10406"/>
              <a:gd name="connsiteY42" fmla="*/ 210 h 10000"/>
              <a:gd name="connsiteX43" fmla="*/ 9534 w 10406"/>
              <a:gd name="connsiteY43" fmla="*/ 150 h 10000"/>
              <a:gd name="connsiteX44" fmla="*/ 9606 w 10406"/>
              <a:gd name="connsiteY44" fmla="*/ 120 h 10000"/>
              <a:gd name="connsiteX45" fmla="*/ 9686 w 10406"/>
              <a:gd name="connsiteY45" fmla="*/ 90 h 10000"/>
              <a:gd name="connsiteX46" fmla="*/ 9776 w 10406"/>
              <a:gd name="connsiteY46" fmla="*/ 60 h 10000"/>
              <a:gd name="connsiteX47" fmla="*/ 9876 w 10406"/>
              <a:gd name="connsiteY47" fmla="*/ 30 h 10000"/>
              <a:gd name="connsiteX48" fmla="*/ 9987 w 10406"/>
              <a:gd name="connsiteY48" fmla="*/ 30 h 10000"/>
              <a:gd name="connsiteX49" fmla="*/ 10111 w 10406"/>
              <a:gd name="connsiteY49" fmla="*/ 0 h 10000"/>
              <a:gd name="connsiteX50" fmla="*/ 10251 w 10406"/>
              <a:gd name="connsiteY50" fmla="*/ 0 h 10000"/>
              <a:gd name="connsiteX51" fmla="*/ 10406 w 10406"/>
              <a:gd name="connsiteY51" fmla="*/ 30 h 10000"/>
              <a:gd name="connsiteX52" fmla="*/ 10406 w 10406"/>
              <a:gd name="connsiteY52" fmla="*/ 150 h 10000"/>
              <a:gd name="connsiteX53" fmla="*/ 10251 w 10406"/>
              <a:gd name="connsiteY53" fmla="*/ 150 h 10000"/>
              <a:gd name="connsiteX54" fmla="*/ 10114 w 10406"/>
              <a:gd name="connsiteY54" fmla="*/ 150 h 10000"/>
              <a:gd name="connsiteX55" fmla="*/ 9989 w 10406"/>
              <a:gd name="connsiteY55" fmla="*/ 150 h 10000"/>
              <a:gd name="connsiteX56" fmla="*/ 9876 w 10406"/>
              <a:gd name="connsiteY56" fmla="*/ 150 h 10000"/>
              <a:gd name="connsiteX57" fmla="*/ 9776 w 10406"/>
              <a:gd name="connsiteY57" fmla="*/ 180 h 10000"/>
              <a:gd name="connsiteX58" fmla="*/ 9686 w 10406"/>
              <a:gd name="connsiteY58" fmla="*/ 210 h 10000"/>
              <a:gd name="connsiteX59" fmla="*/ 9606 w 10406"/>
              <a:gd name="connsiteY59" fmla="*/ 240 h 10000"/>
              <a:gd name="connsiteX60" fmla="*/ 9536 w 10406"/>
              <a:gd name="connsiteY60" fmla="*/ 269 h 10000"/>
              <a:gd name="connsiteX61" fmla="*/ 9471 w 10406"/>
              <a:gd name="connsiteY61" fmla="*/ 329 h 10000"/>
              <a:gd name="connsiteX62" fmla="*/ 9411 w 10406"/>
              <a:gd name="connsiteY62" fmla="*/ 389 h 10000"/>
              <a:gd name="connsiteX63" fmla="*/ 9304 w 10406"/>
              <a:gd name="connsiteY63" fmla="*/ 539 h 10000"/>
              <a:gd name="connsiteX64" fmla="*/ 9202 w 10406"/>
              <a:gd name="connsiteY64" fmla="*/ 719 h 10000"/>
              <a:gd name="connsiteX65" fmla="*/ 9102 w 10406"/>
              <a:gd name="connsiteY65" fmla="*/ 928 h 10000"/>
              <a:gd name="connsiteX66" fmla="*/ 8934 w 10406"/>
              <a:gd name="connsiteY66" fmla="*/ 1287 h 10000"/>
              <a:gd name="connsiteX67" fmla="*/ 8746 w 10406"/>
              <a:gd name="connsiteY67" fmla="*/ 1766 h 10000"/>
              <a:gd name="connsiteX68" fmla="*/ 8547 w 10406"/>
              <a:gd name="connsiteY68" fmla="*/ 2335 h 10000"/>
              <a:gd name="connsiteX69" fmla="*/ 8332 w 10406"/>
              <a:gd name="connsiteY69" fmla="*/ 2994 h 10000"/>
              <a:gd name="connsiteX70" fmla="*/ 8104 w 10406"/>
              <a:gd name="connsiteY70" fmla="*/ 3713 h 10000"/>
              <a:gd name="connsiteX71" fmla="*/ 7867 w 10406"/>
              <a:gd name="connsiteY71" fmla="*/ 4461 h 10000"/>
              <a:gd name="connsiteX72" fmla="*/ 7622 w 10406"/>
              <a:gd name="connsiteY72" fmla="*/ 5240 h 10000"/>
              <a:gd name="connsiteX73" fmla="*/ 7370 w 10406"/>
              <a:gd name="connsiteY73" fmla="*/ 6018 h 10000"/>
              <a:gd name="connsiteX74" fmla="*/ 7112 w 10406"/>
              <a:gd name="connsiteY74" fmla="*/ 6766 h 10000"/>
              <a:gd name="connsiteX75" fmla="*/ 6855 w 10406"/>
              <a:gd name="connsiteY75" fmla="*/ 7485 h 10000"/>
              <a:gd name="connsiteX76" fmla="*/ 6595 w 10406"/>
              <a:gd name="connsiteY76" fmla="*/ 8144 h 10000"/>
              <a:gd name="connsiteX77" fmla="*/ 6336 w 10406"/>
              <a:gd name="connsiteY77" fmla="*/ 8743 h 10000"/>
              <a:gd name="connsiteX78" fmla="*/ 6080 w 10406"/>
              <a:gd name="connsiteY78" fmla="*/ 9222 h 10000"/>
              <a:gd name="connsiteX79" fmla="*/ 5828 w 10406"/>
              <a:gd name="connsiteY79" fmla="*/ 9641 h 10000"/>
              <a:gd name="connsiteX80" fmla="*/ 5586 w 10406"/>
              <a:gd name="connsiteY80" fmla="*/ 9880 h 10000"/>
              <a:gd name="connsiteX81" fmla="*/ 5348 w 10406"/>
              <a:gd name="connsiteY81" fmla="*/ 10000 h 10000"/>
              <a:gd name="connsiteX82" fmla="*/ 5115 w 10406"/>
              <a:gd name="connsiteY82" fmla="*/ 9940 h 10000"/>
              <a:gd name="connsiteX83" fmla="*/ 4873 w 10406"/>
              <a:gd name="connsiteY83" fmla="*/ 9731 h 10000"/>
              <a:gd name="connsiteX84" fmla="*/ 4631 w 10406"/>
              <a:gd name="connsiteY84" fmla="*/ 9401 h 10000"/>
              <a:gd name="connsiteX85" fmla="*/ 4381 w 10406"/>
              <a:gd name="connsiteY85" fmla="*/ 8922 h 10000"/>
              <a:gd name="connsiteX86" fmla="*/ 4133 w 10406"/>
              <a:gd name="connsiteY86" fmla="*/ 8353 h 10000"/>
              <a:gd name="connsiteX87" fmla="*/ 3884 w 10406"/>
              <a:gd name="connsiteY87" fmla="*/ 7725 h 10000"/>
              <a:gd name="connsiteX88" fmla="*/ 3637 w 10406"/>
              <a:gd name="connsiteY88" fmla="*/ 7036 h 10000"/>
              <a:gd name="connsiteX89" fmla="*/ 3391 w 10406"/>
              <a:gd name="connsiteY89" fmla="*/ 6317 h 10000"/>
              <a:gd name="connsiteX90" fmla="*/ 3151 w 10406"/>
              <a:gd name="connsiteY90" fmla="*/ 5569 h 10000"/>
              <a:gd name="connsiteX91" fmla="*/ 2919 w 10406"/>
              <a:gd name="connsiteY91" fmla="*/ 4850 h 10000"/>
              <a:gd name="connsiteX92" fmla="*/ 2695 w 10406"/>
              <a:gd name="connsiteY92" fmla="*/ 4192 h 10000"/>
              <a:gd name="connsiteX93" fmla="*/ 2479 w 10406"/>
              <a:gd name="connsiteY93" fmla="*/ 3563 h 10000"/>
              <a:gd name="connsiteX94" fmla="*/ 2272 w 10406"/>
              <a:gd name="connsiteY94" fmla="*/ 3024 h 10000"/>
              <a:gd name="connsiteX95" fmla="*/ 2082 w 10406"/>
              <a:gd name="connsiteY95" fmla="*/ 2575 h 10000"/>
              <a:gd name="connsiteX96" fmla="*/ 1902 w 10406"/>
              <a:gd name="connsiteY96" fmla="*/ 2275 h 10000"/>
              <a:gd name="connsiteX97" fmla="*/ 1739 w 10406"/>
              <a:gd name="connsiteY97" fmla="*/ 2096 h 10000"/>
              <a:gd name="connsiteX98" fmla="*/ 1592 w 10406"/>
              <a:gd name="connsiteY98" fmla="*/ 2036 h 10000"/>
              <a:gd name="connsiteX99" fmla="*/ 1457 w 10406"/>
              <a:gd name="connsiteY99" fmla="*/ 2066 h 10000"/>
              <a:gd name="connsiteX100" fmla="*/ 1335 w 10406"/>
              <a:gd name="connsiteY100" fmla="*/ 2126 h 10000"/>
              <a:gd name="connsiteX101" fmla="*/ 1220 w 10406"/>
              <a:gd name="connsiteY101" fmla="*/ 2275 h 10000"/>
              <a:gd name="connsiteX102" fmla="*/ 1 w 10406"/>
              <a:gd name="connsiteY102" fmla="*/ 2870 h 10000"/>
              <a:gd name="connsiteX0" fmla="*/ 237 w 10642"/>
              <a:gd name="connsiteY0" fmla="*/ 2870 h 10000"/>
              <a:gd name="connsiteX1" fmla="*/ 135 w 10642"/>
              <a:gd name="connsiteY1" fmla="*/ 1851 h 10000"/>
              <a:gd name="connsiteX2" fmla="*/ 1453 w 10642"/>
              <a:gd name="connsiteY2" fmla="*/ 2156 h 10000"/>
              <a:gd name="connsiteX3" fmla="*/ 1568 w 10642"/>
              <a:gd name="connsiteY3" fmla="*/ 2006 h 10000"/>
              <a:gd name="connsiteX4" fmla="*/ 1693 w 10642"/>
              <a:gd name="connsiteY4" fmla="*/ 1916 h 10000"/>
              <a:gd name="connsiteX5" fmla="*/ 1828 w 10642"/>
              <a:gd name="connsiteY5" fmla="*/ 1916 h 10000"/>
              <a:gd name="connsiteX6" fmla="*/ 1977 w 10642"/>
              <a:gd name="connsiteY6" fmla="*/ 1976 h 10000"/>
              <a:gd name="connsiteX7" fmla="*/ 2141 w 10642"/>
              <a:gd name="connsiteY7" fmla="*/ 2156 h 10000"/>
              <a:gd name="connsiteX8" fmla="*/ 2320 w 10642"/>
              <a:gd name="connsiteY8" fmla="*/ 2455 h 10000"/>
              <a:gd name="connsiteX9" fmla="*/ 2513 w 10642"/>
              <a:gd name="connsiteY9" fmla="*/ 2904 h 10000"/>
              <a:gd name="connsiteX10" fmla="*/ 2717 w 10642"/>
              <a:gd name="connsiteY10" fmla="*/ 3443 h 10000"/>
              <a:gd name="connsiteX11" fmla="*/ 2936 w 10642"/>
              <a:gd name="connsiteY11" fmla="*/ 4072 h 10000"/>
              <a:gd name="connsiteX12" fmla="*/ 3160 w 10642"/>
              <a:gd name="connsiteY12" fmla="*/ 4731 h 10000"/>
              <a:gd name="connsiteX13" fmla="*/ 3392 w 10642"/>
              <a:gd name="connsiteY13" fmla="*/ 5449 h 10000"/>
              <a:gd name="connsiteX14" fmla="*/ 3632 w 10642"/>
              <a:gd name="connsiteY14" fmla="*/ 6198 h 10000"/>
              <a:gd name="connsiteX15" fmla="*/ 3878 w 10642"/>
              <a:gd name="connsiteY15" fmla="*/ 6916 h 10000"/>
              <a:gd name="connsiteX16" fmla="*/ 4125 w 10642"/>
              <a:gd name="connsiteY16" fmla="*/ 7605 h 10000"/>
              <a:gd name="connsiteX17" fmla="*/ 4372 w 10642"/>
              <a:gd name="connsiteY17" fmla="*/ 8234 h 10000"/>
              <a:gd name="connsiteX18" fmla="*/ 4622 w 10642"/>
              <a:gd name="connsiteY18" fmla="*/ 8802 h 10000"/>
              <a:gd name="connsiteX19" fmla="*/ 4870 w 10642"/>
              <a:gd name="connsiteY19" fmla="*/ 9281 h 10000"/>
              <a:gd name="connsiteX20" fmla="*/ 5112 w 10642"/>
              <a:gd name="connsiteY20" fmla="*/ 9611 h 10000"/>
              <a:gd name="connsiteX21" fmla="*/ 5351 w 10642"/>
              <a:gd name="connsiteY21" fmla="*/ 9820 h 10000"/>
              <a:gd name="connsiteX22" fmla="*/ 5586 w 10642"/>
              <a:gd name="connsiteY22" fmla="*/ 9880 h 10000"/>
              <a:gd name="connsiteX23" fmla="*/ 5819 w 10642"/>
              <a:gd name="connsiteY23" fmla="*/ 9760 h 10000"/>
              <a:gd name="connsiteX24" fmla="*/ 6064 w 10642"/>
              <a:gd name="connsiteY24" fmla="*/ 9521 h 10000"/>
              <a:gd name="connsiteX25" fmla="*/ 6313 w 10642"/>
              <a:gd name="connsiteY25" fmla="*/ 9102 h 10000"/>
              <a:gd name="connsiteX26" fmla="*/ 6569 w 10642"/>
              <a:gd name="connsiteY26" fmla="*/ 8623 h 10000"/>
              <a:gd name="connsiteX27" fmla="*/ 6826 w 10642"/>
              <a:gd name="connsiteY27" fmla="*/ 8024 h 10000"/>
              <a:gd name="connsiteX28" fmla="*/ 7086 w 10642"/>
              <a:gd name="connsiteY28" fmla="*/ 7365 h 10000"/>
              <a:gd name="connsiteX29" fmla="*/ 7343 w 10642"/>
              <a:gd name="connsiteY29" fmla="*/ 6647 h 10000"/>
              <a:gd name="connsiteX30" fmla="*/ 7601 w 10642"/>
              <a:gd name="connsiteY30" fmla="*/ 5898 h 10000"/>
              <a:gd name="connsiteX31" fmla="*/ 7853 w 10642"/>
              <a:gd name="connsiteY31" fmla="*/ 5120 h 10000"/>
              <a:gd name="connsiteX32" fmla="*/ 8098 w 10642"/>
              <a:gd name="connsiteY32" fmla="*/ 4341 h 10000"/>
              <a:gd name="connsiteX33" fmla="*/ 8335 w 10642"/>
              <a:gd name="connsiteY33" fmla="*/ 3593 h 10000"/>
              <a:gd name="connsiteX34" fmla="*/ 8563 w 10642"/>
              <a:gd name="connsiteY34" fmla="*/ 2874 h 10000"/>
              <a:gd name="connsiteX35" fmla="*/ 8778 w 10642"/>
              <a:gd name="connsiteY35" fmla="*/ 2216 h 10000"/>
              <a:gd name="connsiteX36" fmla="*/ 8980 w 10642"/>
              <a:gd name="connsiteY36" fmla="*/ 1647 h 10000"/>
              <a:gd name="connsiteX37" fmla="*/ 9165 w 10642"/>
              <a:gd name="connsiteY37" fmla="*/ 1168 h 10000"/>
              <a:gd name="connsiteX38" fmla="*/ 9333 w 10642"/>
              <a:gd name="connsiteY38" fmla="*/ 808 h 10000"/>
              <a:gd name="connsiteX39" fmla="*/ 9435 w 10642"/>
              <a:gd name="connsiteY39" fmla="*/ 599 h 10000"/>
              <a:gd name="connsiteX40" fmla="*/ 9538 w 10642"/>
              <a:gd name="connsiteY40" fmla="*/ 419 h 10000"/>
              <a:gd name="connsiteX41" fmla="*/ 9645 w 10642"/>
              <a:gd name="connsiteY41" fmla="*/ 269 h 10000"/>
              <a:gd name="connsiteX42" fmla="*/ 9705 w 10642"/>
              <a:gd name="connsiteY42" fmla="*/ 210 h 10000"/>
              <a:gd name="connsiteX43" fmla="*/ 9770 w 10642"/>
              <a:gd name="connsiteY43" fmla="*/ 150 h 10000"/>
              <a:gd name="connsiteX44" fmla="*/ 9842 w 10642"/>
              <a:gd name="connsiteY44" fmla="*/ 120 h 10000"/>
              <a:gd name="connsiteX45" fmla="*/ 9922 w 10642"/>
              <a:gd name="connsiteY45" fmla="*/ 90 h 10000"/>
              <a:gd name="connsiteX46" fmla="*/ 10012 w 10642"/>
              <a:gd name="connsiteY46" fmla="*/ 60 h 10000"/>
              <a:gd name="connsiteX47" fmla="*/ 10112 w 10642"/>
              <a:gd name="connsiteY47" fmla="*/ 30 h 10000"/>
              <a:gd name="connsiteX48" fmla="*/ 10223 w 10642"/>
              <a:gd name="connsiteY48" fmla="*/ 30 h 10000"/>
              <a:gd name="connsiteX49" fmla="*/ 10347 w 10642"/>
              <a:gd name="connsiteY49" fmla="*/ 0 h 10000"/>
              <a:gd name="connsiteX50" fmla="*/ 10487 w 10642"/>
              <a:gd name="connsiteY50" fmla="*/ 0 h 10000"/>
              <a:gd name="connsiteX51" fmla="*/ 10642 w 10642"/>
              <a:gd name="connsiteY51" fmla="*/ 30 h 10000"/>
              <a:gd name="connsiteX52" fmla="*/ 10642 w 10642"/>
              <a:gd name="connsiteY52" fmla="*/ 150 h 10000"/>
              <a:gd name="connsiteX53" fmla="*/ 10487 w 10642"/>
              <a:gd name="connsiteY53" fmla="*/ 150 h 10000"/>
              <a:gd name="connsiteX54" fmla="*/ 10350 w 10642"/>
              <a:gd name="connsiteY54" fmla="*/ 150 h 10000"/>
              <a:gd name="connsiteX55" fmla="*/ 10225 w 10642"/>
              <a:gd name="connsiteY55" fmla="*/ 150 h 10000"/>
              <a:gd name="connsiteX56" fmla="*/ 10112 w 10642"/>
              <a:gd name="connsiteY56" fmla="*/ 150 h 10000"/>
              <a:gd name="connsiteX57" fmla="*/ 10012 w 10642"/>
              <a:gd name="connsiteY57" fmla="*/ 180 h 10000"/>
              <a:gd name="connsiteX58" fmla="*/ 9922 w 10642"/>
              <a:gd name="connsiteY58" fmla="*/ 210 h 10000"/>
              <a:gd name="connsiteX59" fmla="*/ 9842 w 10642"/>
              <a:gd name="connsiteY59" fmla="*/ 240 h 10000"/>
              <a:gd name="connsiteX60" fmla="*/ 9772 w 10642"/>
              <a:gd name="connsiteY60" fmla="*/ 269 h 10000"/>
              <a:gd name="connsiteX61" fmla="*/ 9707 w 10642"/>
              <a:gd name="connsiteY61" fmla="*/ 329 h 10000"/>
              <a:gd name="connsiteX62" fmla="*/ 9647 w 10642"/>
              <a:gd name="connsiteY62" fmla="*/ 389 h 10000"/>
              <a:gd name="connsiteX63" fmla="*/ 9540 w 10642"/>
              <a:gd name="connsiteY63" fmla="*/ 539 h 10000"/>
              <a:gd name="connsiteX64" fmla="*/ 9438 w 10642"/>
              <a:gd name="connsiteY64" fmla="*/ 719 h 10000"/>
              <a:gd name="connsiteX65" fmla="*/ 9338 w 10642"/>
              <a:gd name="connsiteY65" fmla="*/ 928 h 10000"/>
              <a:gd name="connsiteX66" fmla="*/ 9170 w 10642"/>
              <a:gd name="connsiteY66" fmla="*/ 1287 h 10000"/>
              <a:gd name="connsiteX67" fmla="*/ 8982 w 10642"/>
              <a:gd name="connsiteY67" fmla="*/ 1766 h 10000"/>
              <a:gd name="connsiteX68" fmla="*/ 8783 w 10642"/>
              <a:gd name="connsiteY68" fmla="*/ 2335 h 10000"/>
              <a:gd name="connsiteX69" fmla="*/ 8568 w 10642"/>
              <a:gd name="connsiteY69" fmla="*/ 2994 h 10000"/>
              <a:gd name="connsiteX70" fmla="*/ 8340 w 10642"/>
              <a:gd name="connsiteY70" fmla="*/ 3713 h 10000"/>
              <a:gd name="connsiteX71" fmla="*/ 8103 w 10642"/>
              <a:gd name="connsiteY71" fmla="*/ 4461 h 10000"/>
              <a:gd name="connsiteX72" fmla="*/ 7858 w 10642"/>
              <a:gd name="connsiteY72" fmla="*/ 5240 h 10000"/>
              <a:gd name="connsiteX73" fmla="*/ 7606 w 10642"/>
              <a:gd name="connsiteY73" fmla="*/ 6018 h 10000"/>
              <a:gd name="connsiteX74" fmla="*/ 7348 w 10642"/>
              <a:gd name="connsiteY74" fmla="*/ 6766 h 10000"/>
              <a:gd name="connsiteX75" fmla="*/ 7091 w 10642"/>
              <a:gd name="connsiteY75" fmla="*/ 7485 h 10000"/>
              <a:gd name="connsiteX76" fmla="*/ 6831 w 10642"/>
              <a:gd name="connsiteY76" fmla="*/ 8144 h 10000"/>
              <a:gd name="connsiteX77" fmla="*/ 6572 w 10642"/>
              <a:gd name="connsiteY77" fmla="*/ 8743 h 10000"/>
              <a:gd name="connsiteX78" fmla="*/ 6316 w 10642"/>
              <a:gd name="connsiteY78" fmla="*/ 9222 h 10000"/>
              <a:gd name="connsiteX79" fmla="*/ 6064 w 10642"/>
              <a:gd name="connsiteY79" fmla="*/ 9641 h 10000"/>
              <a:gd name="connsiteX80" fmla="*/ 5822 w 10642"/>
              <a:gd name="connsiteY80" fmla="*/ 9880 h 10000"/>
              <a:gd name="connsiteX81" fmla="*/ 5584 w 10642"/>
              <a:gd name="connsiteY81" fmla="*/ 10000 h 10000"/>
              <a:gd name="connsiteX82" fmla="*/ 5351 w 10642"/>
              <a:gd name="connsiteY82" fmla="*/ 9940 h 10000"/>
              <a:gd name="connsiteX83" fmla="*/ 5109 w 10642"/>
              <a:gd name="connsiteY83" fmla="*/ 9731 h 10000"/>
              <a:gd name="connsiteX84" fmla="*/ 4867 w 10642"/>
              <a:gd name="connsiteY84" fmla="*/ 9401 h 10000"/>
              <a:gd name="connsiteX85" fmla="*/ 4617 w 10642"/>
              <a:gd name="connsiteY85" fmla="*/ 8922 h 10000"/>
              <a:gd name="connsiteX86" fmla="*/ 4369 w 10642"/>
              <a:gd name="connsiteY86" fmla="*/ 8353 h 10000"/>
              <a:gd name="connsiteX87" fmla="*/ 4120 w 10642"/>
              <a:gd name="connsiteY87" fmla="*/ 7725 h 10000"/>
              <a:gd name="connsiteX88" fmla="*/ 3873 w 10642"/>
              <a:gd name="connsiteY88" fmla="*/ 7036 h 10000"/>
              <a:gd name="connsiteX89" fmla="*/ 3627 w 10642"/>
              <a:gd name="connsiteY89" fmla="*/ 6317 h 10000"/>
              <a:gd name="connsiteX90" fmla="*/ 3387 w 10642"/>
              <a:gd name="connsiteY90" fmla="*/ 5569 h 10000"/>
              <a:gd name="connsiteX91" fmla="*/ 3155 w 10642"/>
              <a:gd name="connsiteY91" fmla="*/ 4850 h 10000"/>
              <a:gd name="connsiteX92" fmla="*/ 2931 w 10642"/>
              <a:gd name="connsiteY92" fmla="*/ 4192 h 10000"/>
              <a:gd name="connsiteX93" fmla="*/ 2715 w 10642"/>
              <a:gd name="connsiteY93" fmla="*/ 3563 h 10000"/>
              <a:gd name="connsiteX94" fmla="*/ 2508 w 10642"/>
              <a:gd name="connsiteY94" fmla="*/ 3024 h 10000"/>
              <a:gd name="connsiteX95" fmla="*/ 2318 w 10642"/>
              <a:gd name="connsiteY95" fmla="*/ 2575 h 10000"/>
              <a:gd name="connsiteX96" fmla="*/ 2138 w 10642"/>
              <a:gd name="connsiteY96" fmla="*/ 2275 h 10000"/>
              <a:gd name="connsiteX97" fmla="*/ 1975 w 10642"/>
              <a:gd name="connsiteY97" fmla="*/ 2096 h 10000"/>
              <a:gd name="connsiteX98" fmla="*/ 1828 w 10642"/>
              <a:gd name="connsiteY98" fmla="*/ 2036 h 10000"/>
              <a:gd name="connsiteX99" fmla="*/ 1693 w 10642"/>
              <a:gd name="connsiteY99" fmla="*/ 2066 h 10000"/>
              <a:gd name="connsiteX100" fmla="*/ 1571 w 10642"/>
              <a:gd name="connsiteY100" fmla="*/ 2126 h 10000"/>
              <a:gd name="connsiteX101" fmla="*/ 1456 w 10642"/>
              <a:gd name="connsiteY101" fmla="*/ 2275 h 10000"/>
              <a:gd name="connsiteX102" fmla="*/ 237 w 10642"/>
              <a:gd name="connsiteY102" fmla="*/ 2870 h 10000"/>
              <a:gd name="connsiteX0" fmla="*/ 0 w 10507"/>
              <a:gd name="connsiteY0" fmla="*/ 1851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1851 h 10000"/>
              <a:gd name="connsiteX0" fmla="*/ 0 w 10507"/>
              <a:gd name="connsiteY0" fmla="*/ 2870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 name="connsiteX0" fmla="*/ 0 w 10507"/>
              <a:gd name="connsiteY0" fmla="*/ 2870 h 10000"/>
              <a:gd name="connsiteX1" fmla="*/ 102 w 10507"/>
              <a:gd name="connsiteY1" fmla="*/ 2870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0507" h="10000">
                <a:moveTo>
                  <a:pt x="0" y="2870"/>
                </a:moveTo>
                <a:lnTo>
                  <a:pt x="102" y="2870"/>
                </a:lnTo>
                <a:lnTo>
                  <a:pt x="1318" y="2156"/>
                </a:lnTo>
                <a:cubicBezTo>
                  <a:pt x="1356" y="2106"/>
                  <a:pt x="1395" y="2056"/>
                  <a:pt x="1433" y="2006"/>
                </a:cubicBezTo>
                <a:lnTo>
                  <a:pt x="1558" y="1916"/>
                </a:lnTo>
                <a:lnTo>
                  <a:pt x="1693" y="1916"/>
                </a:lnTo>
                <a:lnTo>
                  <a:pt x="1842" y="1976"/>
                </a:lnTo>
                <a:lnTo>
                  <a:pt x="2006" y="2156"/>
                </a:lnTo>
                <a:lnTo>
                  <a:pt x="2185" y="2455"/>
                </a:lnTo>
                <a:cubicBezTo>
                  <a:pt x="2249" y="2605"/>
                  <a:pt x="2314" y="2754"/>
                  <a:pt x="2378" y="2904"/>
                </a:cubicBezTo>
                <a:lnTo>
                  <a:pt x="2582" y="3443"/>
                </a:lnTo>
                <a:lnTo>
                  <a:pt x="2801" y="4072"/>
                </a:lnTo>
                <a:lnTo>
                  <a:pt x="3025" y="4731"/>
                </a:lnTo>
                <a:lnTo>
                  <a:pt x="3257" y="5449"/>
                </a:lnTo>
                <a:lnTo>
                  <a:pt x="3497" y="6198"/>
                </a:lnTo>
                <a:cubicBezTo>
                  <a:pt x="3579" y="6437"/>
                  <a:pt x="3660" y="6677"/>
                  <a:pt x="3743" y="6916"/>
                </a:cubicBezTo>
                <a:cubicBezTo>
                  <a:pt x="3825" y="7146"/>
                  <a:pt x="3908" y="7375"/>
                  <a:pt x="3990" y="7605"/>
                </a:cubicBezTo>
                <a:cubicBezTo>
                  <a:pt x="4072" y="7815"/>
                  <a:pt x="4155" y="8024"/>
                  <a:pt x="4237" y="8234"/>
                </a:cubicBezTo>
                <a:lnTo>
                  <a:pt x="4487" y="8802"/>
                </a:lnTo>
                <a:cubicBezTo>
                  <a:pt x="4569" y="8962"/>
                  <a:pt x="4653" y="9121"/>
                  <a:pt x="4735" y="9281"/>
                </a:cubicBezTo>
                <a:lnTo>
                  <a:pt x="4977" y="9611"/>
                </a:lnTo>
                <a:lnTo>
                  <a:pt x="5216" y="9820"/>
                </a:lnTo>
                <a:lnTo>
                  <a:pt x="5451" y="9880"/>
                </a:lnTo>
                <a:lnTo>
                  <a:pt x="5684" y="9760"/>
                </a:lnTo>
                <a:lnTo>
                  <a:pt x="5929" y="9521"/>
                </a:lnTo>
                <a:lnTo>
                  <a:pt x="6178" y="9102"/>
                </a:lnTo>
                <a:cubicBezTo>
                  <a:pt x="6263" y="8942"/>
                  <a:pt x="6349" y="8783"/>
                  <a:pt x="6434" y="8623"/>
                </a:cubicBezTo>
                <a:lnTo>
                  <a:pt x="6691" y="8024"/>
                </a:lnTo>
                <a:lnTo>
                  <a:pt x="6951" y="7365"/>
                </a:lnTo>
                <a:cubicBezTo>
                  <a:pt x="7037" y="7126"/>
                  <a:pt x="7122" y="6886"/>
                  <a:pt x="7208" y="6647"/>
                </a:cubicBezTo>
                <a:lnTo>
                  <a:pt x="7466" y="5898"/>
                </a:lnTo>
                <a:lnTo>
                  <a:pt x="7718" y="5120"/>
                </a:lnTo>
                <a:lnTo>
                  <a:pt x="7963" y="4341"/>
                </a:lnTo>
                <a:lnTo>
                  <a:pt x="8200" y="3593"/>
                </a:lnTo>
                <a:lnTo>
                  <a:pt x="8428" y="2874"/>
                </a:lnTo>
                <a:cubicBezTo>
                  <a:pt x="8500" y="2655"/>
                  <a:pt x="8571" y="2435"/>
                  <a:pt x="8643" y="2216"/>
                </a:cubicBezTo>
                <a:cubicBezTo>
                  <a:pt x="8710" y="2026"/>
                  <a:pt x="8778" y="1837"/>
                  <a:pt x="8845" y="1647"/>
                </a:cubicBezTo>
                <a:lnTo>
                  <a:pt x="9030" y="1168"/>
                </a:lnTo>
                <a:cubicBezTo>
                  <a:pt x="9086" y="1048"/>
                  <a:pt x="9141" y="928"/>
                  <a:pt x="9198" y="808"/>
                </a:cubicBezTo>
                <a:lnTo>
                  <a:pt x="9300" y="599"/>
                </a:lnTo>
                <a:cubicBezTo>
                  <a:pt x="9334" y="539"/>
                  <a:pt x="9369" y="479"/>
                  <a:pt x="9403" y="419"/>
                </a:cubicBezTo>
                <a:cubicBezTo>
                  <a:pt x="9439" y="369"/>
                  <a:pt x="9474" y="319"/>
                  <a:pt x="9510" y="269"/>
                </a:cubicBezTo>
                <a:cubicBezTo>
                  <a:pt x="9530" y="249"/>
                  <a:pt x="9550" y="230"/>
                  <a:pt x="9570" y="210"/>
                </a:cubicBezTo>
                <a:cubicBezTo>
                  <a:pt x="9592" y="190"/>
                  <a:pt x="9613" y="170"/>
                  <a:pt x="9635" y="150"/>
                </a:cubicBezTo>
                <a:lnTo>
                  <a:pt x="9707" y="120"/>
                </a:lnTo>
                <a:lnTo>
                  <a:pt x="9787" y="90"/>
                </a:lnTo>
                <a:lnTo>
                  <a:pt x="9877" y="60"/>
                </a:lnTo>
                <a:lnTo>
                  <a:pt x="9977" y="30"/>
                </a:lnTo>
                <a:lnTo>
                  <a:pt x="10088" y="30"/>
                </a:lnTo>
                <a:lnTo>
                  <a:pt x="10212" y="0"/>
                </a:lnTo>
                <a:lnTo>
                  <a:pt x="10352" y="0"/>
                </a:lnTo>
                <a:lnTo>
                  <a:pt x="10507" y="30"/>
                </a:lnTo>
                <a:lnTo>
                  <a:pt x="10507" y="150"/>
                </a:lnTo>
                <a:lnTo>
                  <a:pt x="10352" y="150"/>
                </a:lnTo>
                <a:lnTo>
                  <a:pt x="10215" y="150"/>
                </a:lnTo>
                <a:lnTo>
                  <a:pt x="10090" y="150"/>
                </a:lnTo>
                <a:lnTo>
                  <a:pt x="9977" y="150"/>
                </a:lnTo>
                <a:lnTo>
                  <a:pt x="9877" y="180"/>
                </a:lnTo>
                <a:lnTo>
                  <a:pt x="9787" y="210"/>
                </a:lnTo>
                <a:lnTo>
                  <a:pt x="9707" y="240"/>
                </a:lnTo>
                <a:cubicBezTo>
                  <a:pt x="9684" y="250"/>
                  <a:pt x="9660" y="259"/>
                  <a:pt x="9637" y="269"/>
                </a:cubicBezTo>
                <a:cubicBezTo>
                  <a:pt x="9615" y="289"/>
                  <a:pt x="9594" y="309"/>
                  <a:pt x="9572" y="329"/>
                </a:cubicBezTo>
                <a:lnTo>
                  <a:pt x="9512" y="389"/>
                </a:lnTo>
                <a:cubicBezTo>
                  <a:pt x="9476" y="439"/>
                  <a:pt x="9441" y="489"/>
                  <a:pt x="9405" y="539"/>
                </a:cubicBezTo>
                <a:lnTo>
                  <a:pt x="9303" y="719"/>
                </a:lnTo>
                <a:cubicBezTo>
                  <a:pt x="9270" y="789"/>
                  <a:pt x="9236" y="858"/>
                  <a:pt x="9203" y="928"/>
                </a:cubicBezTo>
                <a:lnTo>
                  <a:pt x="9035" y="1287"/>
                </a:lnTo>
                <a:lnTo>
                  <a:pt x="8847" y="1766"/>
                </a:lnTo>
                <a:cubicBezTo>
                  <a:pt x="8781" y="1956"/>
                  <a:pt x="8714" y="2145"/>
                  <a:pt x="8648" y="2335"/>
                </a:cubicBezTo>
                <a:lnTo>
                  <a:pt x="8433" y="2994"/>
                </a:lnTo>
                <a:lnTo>
                  <a:pt x="8205" y="3713"/>
                </a:lnTo>
                <a:lnTo>
                  <a:pt x="7968" y="4461"/>
                </a:lnTo>
                <a:lnTo>
                  <a:pt x="7723" y="5240"/>
                </a:lnTo>
                <a:lnTo>
                  <a:pt x="7471" y="6018"/>
                </a:lnTo>
                <a:lnTo>
                  <a:pt x="7213" y="6766"/>
                </a:lnTo>
                <a:lnTo>
                  <a:pt x="6956" y="7485"/>
                </a:lnTo>
                <a:lnTo>
                  <a:pt x="6696" y="8144"/>
                </a:lnTo>
                <a:cubicBezTo>
                  <a:pt x="6610" y="8344"/>
                  <a:pt x="6523" y="8543"/>
                  <a:pt x="6437" y="8743"/>
                </a:cubicBezTo>
                <a:cubicBezTo>
                  <a:pt x="6352" y="8903"/>
                  <a:pt x="6266" y="9062"/>
                  <a:pt x="6181" y="9222"/>
                </a:cubicBezTo>
                <a:lnTo>
                  <a:pt x="5929" y="9641"/>
                </a:lnTo>
                <a:lnTo>
                  <a:pt x="5687" y="9880"/>
                </a:lnTo>
                <a:lnTo>
                  <a:pt x="5449" y="10000"/>
                </a:lnTo>
                <a:lnTo>
                  <a:pt x="5216" y="9940"/>
                </a:lnTo>
                <a:lnTo>
                  <a:pt x="4974" y="9731"/>
                </a:lnTo>
                <a:lnTo>
                  <a:pt x="4732" y="9401"/>
                </a:lnTo>
                <a:cubicBezTo>
                  <a:pt x="4649" y="9241"/>
                  <a:pt x="4565" y="9082"/>
                  <a:pt x="4482" y="8922"/>
                </a:cubicBezTo>
                <a:lnTo>
                  <a:pt x="4234" y="8353"/>
                </a:lnTo>
                <a:lnTo>
                  <a:pt x="3985" y="7725"/>
                </a:lnTo>
                <a:cubicBezTo>
                  <a:pt x="3903" y="7495"/>
                  <a:pt x="3820" y="7266"/>
                  <a:pt x="3738" y="7036"/>
                </a:cubicBezTo>
                <a:lnTo>
                  <a:pt x="3492" y="6317"/>
                </a:lnTo>
                <a:lnTo>
                  <a:pt x="3252" y="5569"/>
                </a:lnTo>
                <a:cubicBezTo>
                  <a:pt x="3175" y="5329"/>
                  <a:pt x="3097" y="5090"/>
                  <a:pt x="3020" y="4850"/>
                </a:cubicBezTo>
                <a:cubicBezTo>
                  <a:pt x="2945" y="4631"/>
                  <a:pt x="2871" y="4411"/>
                  <a:pt x="2796" y="4192"/>
                </a:cubicBezTo>
                <a:lnTo>
                  <a:pt x="2580" y="3563"/>
                </a:lnTo>
                <a:lnTo>
                  <a:pt x="2373" y="3024"/>
                </a:lnTo>
                <a:cubicBezTo>
                  <a:pt x="2310" y="2874"/>
                  <a:pt x="2246" y="2725"/>
                  <a:pt x="2183" y="2575"/>
                </a:cubicBezTo>
                <a:lnTo>
                  <a:pt x="2003" y="2275"/>
                </a:lnTo>
                <a:cubicBezTo>
                  <a:pt x="1949" y="2215"/>
                  <a:pt x="1894" y="2156"/>
                  <a:pt x="1840" y="2096"/>
                </a:cubicBezTo>
                <a:lnTo>
                  <a:pt x="1693" y="2036"/>
                </a:lnTo>
                <a:lnTo>
                  <a:pt x="1558" y="2066"/>
                </a:lnTo>
                <a:lnTo>
                  <a:pt x="1436" y="2126"/>
                </a:lnTo>
                <a:cubicBezTo>
                  <a:pt x="1398" y="2176"/>
                  <a:pt x="1359" y="2225"/>
                  <a:pt x="1321" y="2275"/>
                </a:cubicBezTo>
                <a:lnTo>
                  <a:pt x="0" y="2870"/>
                </a:lnTo>
                <a:close/>
              </a:path>
            </a:pathLst>
          </a:custGeom>
          <a:solidFill>
            <a:srgbClr val="000000"/>
          </a:solidFill>
          <a:ln w="0" cap="flat">
            <a:solidFill>
              <a:schemeClr val="accent3">
                <a:lumMod val="75000"/>
              </a:schemeClr>
            </a:solidFill>
            <a:prstDash val="solid"/>
            <a:round/>
            <a:headEnd/>
            <a:tailEnd/>
          </a:ln>
        </p:spPr>
        <p:txBody>
          <a:bodyPr vert="horz" wrap="square" lIns="68580" tIns="34290" rIns="68580" bIns="34290" numCol="1" anchor="t" anchorCtr="0" compatLnSpc="1">
            <a:prstTxWarp prst="textNoShape">
              <a:avLst/>
            </a:prstTxWarp>
          </a:bodyPr>
          <a:lstStyle/>
          <a:p>
            <a:endParaRPr lang="en-CA" sz="1350" dirty="0">
              <a:solidFill>
                <a:prstClr val="black"/>
              </a:solidFill>
            </a:endParaRPr>
          </a:p>
        </p:txBody>
      </p:sp>
      <p:sp>
        <p:nvSpPr>
          <p:cNvPr id="19" name="Freeform 52" descr="transition"/>
          <p:cNvSpPr>
            <a:spLocks/>
          </p:cNvSpPr>
          <p:nvPr>
            <p:custDataLst>
              <p:tags r:id="rId4"/>
            </p:custDataLst>
          </p:nvPr>
        </p:nvSpPr>
        <p:spPr bwMode="auto">
          <a:xfrm rot="323491">
            <a:off x="7020252" y="2371608"/>
            <a:ext cx="1225833" cy="1283924"/>
          </a:xfrm>
          <a:custGeom>
            <a:avLst/>
            <a:gdLst>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394 w 10000"/>
              <a:gd name="connsiteY113" fmla="*/ 3743 h 10000"/>
              <a:gd name="connsiteX114" fmla="*/ 212 w 10000"/>
              <a:gd name="connsiteY114" fmla="*/ 5030 h 10000"/>
              <a:gd name="connsiteX115" fmla="*/ 110 w 10000"/>
              <a:gd name="connsiteY115" fmla="*/ 6018 h 10000"/>
              <a:gd name="connsiteX116" fmla="*/ 12 w 10000"/>
              <a:gd name="connsiteY116" fmla="*/ 7036 h 10000"/>
              <a:gd name="connsiteX117" fmla="*/ 0 w 10000"/>
              <a:gd name="connsiteY117"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212 w 10000"/>
              <a:gd name="connsiteY113" fmla="*/ 5030 h 10000"/>
              <a:gd name="connsiteX114" fmla="*/ 110 w 10000"/>
              <a:gd name="connsiteY114" fmla="*/ 6018 h 10000"/>
              <a:gd name="connsiteX115" fmla="*/ 12 w 10000"/>
              <a:gd name="connsiteY115" fmla="*/ 7036 h 10000"/>
              <a:gd name="connsiteX116" fmla="*/ 0 w 10000"/>
              <a:gd name="connsiteY116"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459 w 10000"/>
              <a:gd name="connsiteY4" fmla="*/ 3263 h 10000"/>
              <a:gd name="connsiteX5" fmla="*/ 537 w 10000"/>
              <a:gd name="connsiteY5" fmla="*/ 2904 h 10000"/>
              <a:gd name="connsiteX6" fmla="*/ 622 w 10000"/>
              <a:gd name="connsiteY6" fmla="*/ 2605 h 10000"/>
              <a:gd name="connsiteX7" fmla="*/ 719 w 10000"/>
              <a:gd name="connsiteY7" fmla="*/ 2365 h 10000"/>
              <a:gd name="connsiteX8" fmla="*/ 821 w 10000"/>
              <a:gd name="connsiteY8" fmla="*/ 2156 h 10000"/>
              <a:gd name="connsiteX9" fmla="*/ 936 w 10000"/>
              <a:gd name="connsiteY9" fmla="*/ 2006 h 10000"/>
              <a:gd name="connsiteX10" fmla="*/ 1061 w 10000"/>
              <a:gd name="connsiteY10" fmla="*/ 1916 h 10000"/>
              <a:gd name="connsiteX11" fmla="*/ 1196 w 10000"/>
              <a:gd name="connsiteY11" fmla="*/ 1916 h 10000"/>
              <a:gd name="connsiteX12" fmla="*/ 1345 w 10000"/>
              <a:gd name="connsiteY12" fmla="*/ 1976 h 10000"/>
              <a:gd name="connsiteX13" fmla="*/ 1508 w 10000"/>
              <a:gd name="connsiteY13" fmla="*/ 2156 h 10000"/>
              <a:gd name="connsiteX14" fmla="*/ 1687 w 10000"/>
              <a:gd name="connsiteY14" fmla="*/ 2455 h 10000"/>
              <a:gd name="connsiteX15" fmla="*/ 1880 w 10000"/>
              <a:gd name="connsiteY15" fmla="*/ 2904 h 10000"/>
              <a:gd name="connsiteX16" fmla="*/ 2084 w 10000"/>
              <a:gd name="connsiteY16" fmla="*/ 3443 h 10000"/>
              <a:gd name="connsiteX17" fmla="*/ 2302 w 10000"/>
              <a:gd name="connsiteY17" fmla="*/ 4072 h 10000"/>
              <a:gd name="connsiteX18" fmla="*/ 2526 w 10000"/>
              <a:gd name="connsiteY18" fmla="*/ 4731 h 10000"/>
              <a:gd name="connsiteX19" fmla="*/ 2758 w 10000"/>
              <a:gd name="connsiteY19" fmla="*/ 5449 h 10000"/>
              <a:gd name="connsiteX20" fmla="*/ 2998 w 10000"/>
              <a:gd name="connsiteY20" fmla="*/ 6198 h 10000"/>
              <a:gd name="connsiteX21" fmla="*/ 3243 w 10000"/>
              <a:gd name="connsiteY21" fmla="*/ 6916 h 10000"/>
              <a:gd name="connsiteX22" fmla="*/ 3490 w 10000"/>
              <a:gd name="connsiteY22" fmla="*/ 7605 h 10000"/>
              <a:gd name="connsiteX23" fmla="*/ 3737 w 10000"/>
              <a:gd name="connsiteY23" fmla="*/ 8234 h 10000"/>
              <a:gd name="connsiteX24" fmla="*/ 3987 w 10000"/>
              <a:gd name="connsiteY24" fmla="*/ 8802 h 10000"/>
              <a:gd name="connsiteX25" fmla="*/ 4234 w 10000"/>
              <a:gd name="connsiteY25" fmla="*/ 9281 h 10000"/>
              <a:gd name="connsiteX26" fmla="*/ 4476 w 10000"/>
              <a:gd name="connsiteY26" fmla="*/ 9611 h 10000"/>
              <a:gd name="connsiteX27" fmla="*/ 4715 w 10000"/>
              <a:gd name="connsiteY27" fmla="*/ 9820 h 10000"/>
              <a:gd name="connsiteX28" fmla="*/ 4950 w 10000"/>
              <a:gd name="connsiteY28" fmla="*/ 9880 h 10000"/>
              <a:gd name="connsiteX29" fmla="*/ 5182 w 10000"/>
              <a:gd name="connsiteY29" fmla="*/ 9760 h 10000"/>
              <a:gd name="connsiteX30" fmla="*/ 5427 w 10000"/>
              <a:gd name="connsiteY30" fmla="*/ 9521 h 10000"/>
              <a:gd name="connsiteX31" fmla="*/ 5676 w 10000"/>
              <a:gd name="connsiteY31" fmla="*/ 9102 h 10000"/>
              <a:gd name="connsiteX32" fmla="*/ 5931 w 10000"/>
              <a:gd name="connsiteY32" fmla="*/ 8623 h 10000"/>
              <a:gd name="connsiteX33" fmla="*/ 6188 w 10000"/>
              <a:gd name="connsiteY33" fmla="*/ 8024 h 10000"/>
              <a:gd name="connsiteX34" fmla="*/ 6448 w 10000"/>
              <a:gd name="connsiteY34" fmla="*/ 7365 h 10000"/>
              <a:gd name="connsiteX35" fmla="*/ 6705 w 10000"/>
              <a:gd name="connsiteY35" fmla="*/ 6647 h 10000"/>
              <a:gd name="connsiteX36" fmla="*/ 6962 w 10000"/>
              <a:gd name="connsiteY36" fmla="*/ 5898 h 10000"/>
              <a:gd name="connsiteX37" fmla="*/ 7214 w 10000"/>
              <a:gd name="connsiteY37" fmla="*/ 5120 h 10000"/>
              <a:gd name="connsiteX38" fmla="*/ 7459 w 10000"/>
              <a:gd name="connsiteY38" fmla="*/ 4341 h 10000"/>
              <a:gd name="connsiteX39" fmla="*/ 7696 w 10000"/>
              <a:gd name="connsiteY39" fmla="*/ 3593 h 10000"/>
              <a:gd name="connsiteX40" fmla="*/ 7923 w 10000"/>
              <a:gd name="connsiteY40" fmla="*/ 2874 h 10000"/>
              <a:gd name="connsiteX41" fmla="*/ 8138 w 10000"/>
              <a:gd name="connsiteY41" fmla="*/ 2216 h 10000"/>
              <a:gd name="connsiteX42" fmla="*/ 8340 w 10000"/>
              <a:gd name="connsiteY42" fmla="*/ 1647 h 10000"/>
              <a:gd name="connsiteX43" fmla="*/ 8525 w 10000"/>
              <a:gd name="connsiteY43" fmla="*/ 1168 h 10000"/>
              <a:gd name="connsiteX44" fmla="*/ 8692 w 10000"/>
              <a:gd name="connsiteY44" fmla="*/ 808 h 10000"/>
              <a:gd name="connsiteX45" fmla="*/ 8794 w 10000"/>
              <a:gd name="connsiteY45" fmla="*/ 599 h 10000"/>
              <a:gd name="connsiteX46" fmla="*/ 8897 w 10000"/>
              <a:gd name="connsiteY46" fmla="*/ 419 h 10000"/>
              <a:gd name="connsiteX47" fmla="*/ 9004 w 10000"/>
              <a:gd name="connsiteY47" fmla="*/ 269 h 10000"/>
              <a:gd name="connsiteX48" fmla="*/ 9064 w 10000"/>
              <a:gd name="connsiteY48" fmla="*/ 210 h 10000"/>
              <a:gd name="connsiteX49" fmla="*/ 9129 w 10000"/>
              <a:gd name="connsiteY49" fmla="*/ 150 h 10000"/>
              <a:gd name="connsiteX50" fmla="*/ 9201 w 10000"/>
              <a:gd name="connsiteY50" fmla="*/ 120 h 10000"/>
              <a:gd name="connsiteX51" fmla="*/ 9281 w 10000"/>
              <a:gd name="connsiteY51" fmla="*/ 90 h 10000"/>
              <a:gd name="connsiteX52" fmla="*/ 9371 w 10000"/>
              <a:gd name="connsiteY52" fmla="*/ 60 h 10000"/>
              <a:gd name="connsiteX53" fmla="*/ 9471 w 10000"/>
              <a:gd name="connsiteY53" fmla="*/ 30 h 10000"/>
              <a:gd name="connsiteX54" fmla="*/ 9581 w 10000"/>
              <a:gd name="connsiteY54" fmla="*/ 30 h 10000"/>
              <a:gd name="connsiteX55" fmla="*/ 9705 w 10000"/>
              <a:gd name="connsiteY55" fmla="*/ 0 h 10000"/>
              <a:gd name="connsiteX56" fmla="*/ 9845 w 10000"/>
              <a:gd name="connsiteY56" fmla="*/ 0 h 10000"/>
              <a:gd name="connsiteX57" fmla="*/ 10000 w 10000"/>
              <a:gd name="connsiteY57" fmla="*/ 30 h 10000"/>
              <a:gd name="connsiteX58" fmla="*/ 10000 w 10000"/>
              <a:gd name="connsiteY58" fmla="*/ 150 h 10000"/>
              <a:gd name="connsiteX59" fmla="*/ 9845 w 10000"/>
              <a:gd name="connsiteY59" fmla="*/ 150 h 10000"/>
              <a:gd name="connsiteX60" fmla="*/ 9708 w 10000"/>
              <a:gd name="connsiteY60" fmla="*/ 150 h 10000"/>
              <a:gd name="connsiteX61" fmla="*/ 9583 w 10000"/>
              <a:gd name="connsiteY61" fmla="*/ 150 h 10000"/>
              <a:gd name="connsiteX62" fmla="*/ 9471 w 10000"/>
              <a:gd name="connsiteY62" fmla="*/ 150 h 10000"/>
              <a:gd name="connsiteX63" fmla="*/ 9371 w 10000"/>
              <a:gd name="connsiteY63" fmla="*/ 180 h 10000"/>
              <a:gd name="connsiteX64" fmla="*/ 9281 w 10000"/>
              <a:gd name="connsiteY64" fmla="*/ 210 h 10000"/>
              <a:gd name="connsiteX65" fmla="*/ 9201 w 10000"/>
              <a:gd name="connsiteY65" fmla="*/ 240 h 10000"/>
              <a:gd name="connsiteX66" fmla="*/ 9131 w 10000"/>
              <a:gd name="connsiteY66" fmla="*/ 269 h 10000"/>
              <a:gd name="connsiteX67" fmla="*/ 9066 w 10000"/>
              <a:gd name="connsiteY67" fmla="*/ 329 h 10000"/>
              <a:gd name="connsiteX68" fmla="*/ 9006 w 10000"/>
              <a:gd name="connsiteY68" fmla="*/ 389 h 10000"/>
              <a:gd name="connsiteX69" fmla="*/ 8899 w 10000"/>
              <a:gd name="connsiteY69" fmla="*/ 539 h 10000"/>
              <a:gd name="connsiteX70" fmla="*/ 8797 w 10000"/>
              <a:gd name="connsiteY70" fmla="*/ 719 h 10000"/>
              <a:gd name="connsiteX71" fmla="*/ 8697 w 10000"/>
              <a:gd name="connsiteY71" fmla="*/ 928 h 10000"/>
              <a:gd name="connsiteX72" fmla="*/ 8530 w 10000"/>
              <a:gd name="connsiteY72" fmla="*/ 1287 h 10000"/>
              <a:gd name="connsiteX73" fmla="*/ 8342 w 10000"/>
              <a:gd name="connsiteY73" fmla="*/ 1766 h 10000"/>
              <a:gd name="connsiteX74" fmla="*/ 8143 w 10000"/>
              <a:gd name="connsiteY74" fmla="*/ 2335 h 10000"/>
              <a:gd name="connsiteX75" fmla="*/ 7928 w 10000"/>
              <a:gd name="connsiteY75" fmla="*/ 2994 h 10000"/>
              <a:gd name="connsiteX76" fmla="*/ 7701 w 10000"/>
              <a:gd name="connsiteY76" fmla="*/ 3713 h 10000"/>
              <a:gd name="connsiteX77" fmla="*/ 7464 w 10000"/>
              <a:gd name="connsiteY77" fmla="*/ 4461 h 10000"/>
              <a:gd name="connsiteX78" fmla="*/ 7219 w 10000"/>
              <a:gd name="connsiteY78" fmla="*/ 5240 h 10000"/>
              <a:gd name="connsiteX79" fmla="*/ 6967 w 10000"/>
              <a:gd name="connsiteY79" fmla="*/ 6018 h 10000"/>
              <a:gd name="connsiteX80" fmla="*/ 6710 w 10000"/>
              <a:gd name="connsiteY80" fmla="*/ 6766 h 10000"/>
              <a:gd name="connsiteX81" fmla="*/ 6453 w 10000"/>
              <a:gd name="connsiteY81" fmla="*/ 7485 h 10000"/>
              <a:gd name="connsiteX82" fmla="*/ 6193 w 10000"/>
              <a:gd name="connsiteY82" fmla="*/ 8144 h 10000"/>
              <a:gd name="connsiteX83" fmla="*/ 5934 w 10000"/>
              <a:gd name="connsiteY83" fmla="*/ 8743 h 10000"/>
              <a:gd name="connsiteX84" fmla="*/ 5679 w 10000"/>
              <a:gd name="connsiteY84" fmla="*/ 9222 h 10000"/>
              <a:gd name="connsiteX85" fmla="*/ 5427 w 10000"/>
              <a:gd name="connsiteY85" fmla="*/ 9641 h 10000"/>
              <a:gd name="connsiteX86" fmla="*/ 5185 w 10000"/>
              <a:gd name="connsiteY86" fmla="*/ 9880 h 10000"/>
              <a:gd name="connsiteX87" fmla="*/ 4948 w 10000"/>
              <a:gd name="connsiteY87" fmla="*/ 10000 h 10000"/>
              <a:gd name="connsiteX88" fmla="*/ 4715 w 10000"/>
              <a:gd name="connsiteY88" fmla="*/ 9940 h 10000"/>
              <a:gd name="connsiteX89" fmla="*/ 4473 w 10000"/>
              <a:gd name="connsiteY89" fmla="*/ 9731 h 10000"/>
              <a:gd name="connsiteX90" fmla="*/ 4231 w 10000"/>
              <a:gd name="connsiteY90" fmla="*/ 9401 h 10000"/>
              <a:gd name="connsiteX91" fmla="*/ 3982 w 10000"/>
              <a:gd name="connsiteY91" fmla="*/ 8922 h 10000"/>
              <a:gd name="connsiteX92" fmla="*/ 3734 w 10000"/>
              <a:gd name="connsiteY92" fmla="*/ 8353 h 10000"/>
              <a:gd name="connsiteX93" fmla="*/ 3485 w 10000"/>
              <a:gd name="connsiteY93" fmla="*/ 7725 h 10000"/>
              <a:gd name="connsiteX94" fmla="*/ 3238 w 10000"/>
              <a:gd name="connsiteY94" fmla="*/ 7036 h 10000"/>
              <a:gd name="connsiteX95" fmla="*/ 2993 w 10000"/>
              <a:gd name="connsiteY95" fmla="*/ 6317 h 10000"/>
              <a:gd name="connsiteX96" fmla="*/ 2753 w 10000"/>
              <a:gd name="connsiteY96" fmla="*/ 5569 h 10000"/>
              <a:gd name="connsiteX97" fmla="*/ 2521 w 10000"/>
              <a:gd name="connsiteY97" fmla="*/ 4850 h 10000"/>
              <a:gd name="connsiteX98" fmla="*/ 2297 w 10000"/>
              <a:gd name="connsiteY98" fmla="*/ 4192 h 10000"/>
              <a:gd name="connsiteX99" fmla="*/ 2082 w 10000"/>
              <a:gd name="connsiteY99" fmla="*/ 3563 h 10000"/>
              <a:gd name="connsiteX100" fmla="*/ 1875 w 10000"/>
              <a:gd name="connsiteY100" fmla="*/ 3024 h 10000"/>
              <a:gd name="connsiteX101" fmla="*/ 1685 w 10000"/>
              <a:gd name="connsiteY101" fmla="*/ 2575 h 10000"/>
              <a:gd name="connsiteX102" fmla="*/ 1505 w 10000"/>
              <a:gd name="connsiteY102" fmla="*/ 2275 h 10000"/>
              <a:gd name="connsiteX103" fmla="*/ 1343 w 10000"/>
              <a:gd name="connsiteY103" fmla="*/ 2096 h 10000"/>
              <a:gd name="connsiteX104" fmla="*/ 1196 w 10000"/>
              <a:gd name="connsiteY104" fmla="*/ 2036 h 10000"/>
              <a:gd name="connsiteX105" fmla="*/ 1061 w 10000"/>
              <a:gd name="connsiteY105" fmla="*/ 2066 h 10000"/>
              <a:gd name="connsiteX106" fmla="*/ 939 w 10000"/>
              <a:gd name="connsiteY106" fmla="*/ 2126 h 10000"/>
              <a:gd name="connsiteX107" fmla="*/ 824 w 10000"/>
              <a:gd name="connsiteY107" fmla="*/ 2275 h 10000"/>
              <a:gd name="connsiteX108" fmla="*/ 724 w 10000"/>
              <a:gd name="connsiteY108" fmla="*/ 2485 h 10000"/>
              <a:gd name="connsiteX109" fmla="*/ 629 w 10000"/>
              <a:gd name="connsiteY109" fmla="*/ 2725 h 10000"/>
              <a:gd name="connsiteX110" fmla="*/ 544 w 10000"/>
              <a:gd name="connsiteY110" fmla="*/ 3024 h 10000"/>
              <a:gd name="connsiteX111" fmla="*/ 467 w 10000"/>
              <a:gd name="connsiteY111" fmla="*/ 3353 h 10000"/>
              <a:gd name="connsiteX112" fmla="*/ 212 w 10000"/>
              <a:gd name="connsiteY112" fmla="*/ 5030 h 10000"/>
              <a:gd name="connsiteX113" fmla="*/ 110 w 10000"/>
              <a:gd name="connsiteY113" fmla="*/ 6018 h 10000"/>
              <a:gd name="connsiteX114" fmla="*/ 12 w 10000"/>
              <a:gd name="connsiteY114" fmla="*/ 7036 h 10000"/>
              <a:gd name="connsiteX115" fmla="*/ 0 w 10000"/>
              <a:gd name="connsiteY115"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467 w 10000"/>
              <a:gd name="connsiteY110" fmla="*/ 3353 h 10000"/>
              <a:gd name="connsiteX111" fmla="*/ 212 w 10000"/>
              <a:gd name="connsiteY111" fmla="*/ 5030 h 10000"/>
              <a:gd name="connsiteX112" fmla="*/ 110 w 10000"/>
              <a:gd name="connsiteY112" fmla="*/ 6018 h 10000"/>
              <a:gd name="connsiteX113" fmla="*/ 12 w 10000"/>
              <a:gd name="connsiteY113" fmla="*/ 7036 h 10000"/>
              <a:gd name="connsiteX114" fmla="*/ 0 w 10000"/>
              <a:gd name="connsiteY114"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212 w 10000"/>
              <a:gd name="connsiteY110" fmla="*/ 5030 h 10000"/>
              <a:gd name="connsiteX111" fmla="*/ 110 w 10000"/>
              <a:gd name="connsiteY111" fmla="*/ 6018 h 10000"/>
              <a:gd name="connsiteX112" fmla="*/ 12 w 10000"/>
              <a:gd name="connsiteY112" fmla="*/ 7036 h 10000"/>
              <a:gd name="connsiteX113" fmla="*/ 0 w 10000"/>
              <a:gd name="connsiteY113"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212 w 10000"/>
              <a:gd name="connsiteY109" fmla="*/ 5030 h 10000"/>
              <a:gd name="connsiteX110" fmla="*/ 110 w 10000"/>
              <a:gd name="connsiteY110" fmla="*/ 6018 h 10000"/>
              <a:gd name="connsiteX111" fmla="*/ 12 w 10000"/>
              <a:gd name="connsiteY111" fmla="*/ 7036 h 10000"/>
              <a:gd name="connsiteX112" fmla="*/ 0 w 10000"/>
              <a:gd name="connsiteY112"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212 w 10000"/>
              <a:gd name="connsiteY108" fmla="*/ 5030 h 10000"/>
              <a:gd name="connsiteX109" fmla="*/ 110 w 10000"/>
              <a:gd name="connsiteY109" fmla="*/ 6018 h 10000"/>
              <a:gd name="connsiteX110" fmla="*/ 12 w 10000"/>
              <a:gd name="connsiteY110" fmla="*/ 7036 h 10000"/>
              <a:gd name="connsiteX111" fmla="*/ 0 w 10000"/>
              <a:gd name="connsiteY111"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212 w 10000"/>
              <a:gd name="connsiteY107" fmla="*/ 5030 h 10000"/>
              <a:gd name="connsiteX108" fmla="*/ 110 w 10000"/>
              <a:gd name="connsiteY108" fmla="*/ 6018 h 10000"/>
              <a:gd name="connsiteX109" fmla="*/ 12 w 10000"/>
              <a:gd name="connsiteY109" fmla="*/ 7036 h 10000"/>
              <a:gd name="connsiteX110" fmla="*/ 0 w 10000"/>
              <a:gd name="connsiteY110"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110 w 10000"/>
              <a:gd name="connsiteY107" fmla="*/ 6018 h 10000"/>
              <a:gd name="connsiteX108" fmla="*/ 12 w 10000"/>
              <a:gd name="connsiteY108" fmla="*/ 7036 h 10000"/>
              <a:gd name="connsiteX109" fmla="*/ 0 w 10000"/>
              <a:gd name="connsiteY109"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10 w 10000"/>
              <a:gd name="connsiteY106" fmla="*/ 6018 h 10000"/>
              <a:gd name="connsiteX107" fmla="*/ 12 w 10000"/>
              <a:gd name="connsiteY107" fmla="*/ 7036 h 10000"/>
              <a:gd name="connsiteX108" fmla="*/ 0 w 10000"/>
              <a:gd name="connsiteY108"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2 w 10000"/>
              <a:gd name="connsiteY106" fmla="*/ 7036 h 10000"/>
              <a:gd name="connsiteX107" fmla="*/ 0 w 10000"/>
              <a:gd name="connsiteY107" fmla="*/ 6946 h 10000"/>
              <a:gd name="connsiteX0" fmla="*/ 0 w 10000"/>
              <a:gd name="connsiteY0" fmla="*/ 6946 h 10000"/>
              <a:gd name="connsiteX1" fmla="*/ 97 w 10000"/>
              <a:gd name="connsiteY1" fmla="*/ 5928 h 10000"/>
              <a:gd name="connsiteX2" fmla="*/ 622 w 10000"/>
              <a:gd name="connsiteY2" fmla="*/ 2605 h 10000"/>
              <a:gd name="connsiteX3" fmla="*/ 719 w 10000"/>
              <a:gd name="connsiteY3" fmla="*/ 2365 h 10000"/>
              <a:gd name="connsiteX4" fmla="*/ 821 w 10000"/>
              <a:gd name="connsiteY4" fmla="*/ 2156 h 10000"/>
              <a:gd name="connsiteX5" fmla="*/ 936 w 10000"/>
              <a:gd name="connsiteY5" fmla="*/ 2006 h 10000"/>
              <a:gd name="connsiteX6" fmla="*/ 1061 w 10000"/>
              <a:gd name="connsiteY6" fmla="*/ 1916 h 10000"/>
              <a:gd name="connsiteX7" fmla="*/ 1196 w 10000"/>
              <a:gd name="connsiteY7" fmla="*/ 1916 h 10000"/>
              <a:gd name="connsiteX8" fmla="*/ 1345 w 10000"/>
              <a:gd name="connsiteY8" fmla="*/ 1976 h 10000"/>
              <a:gd name="connsiteX9" fmla="*/ 1508 w 10000"/>
              <a:gd name="connsiteY9" fmla="*/ 2156 h 10000"/>
              <a:gd name="connsiteX10" fmla="*/ 1687 w 10000"/>
              <a:gd name="connsiteY10" fmla="*/ 2455 h 10000"/>
              <a:gd name="connsiteX11" fmla="*/ 1880 w 10000"/>
              <a:gd name="connsiteY11" fmla="*/ 2904 h 10000"/>
              <a:gd name="connsiteX12" fmla="*/ 2084 w 10000"/>
              <a:gd name="connsiteY12" fmla="*/ 3443 h 10000"/>
              <a:gd name="connsiteX13" fmla="*/ 2302 w 10000"/>
              <a:gd name="connsiteY13" fmla="*/ 4072 h 10000"/>
              <a:gd name="connsiteX14" fmla="*/ 2526 w 10000"/>
              <a:gd name="connsiteY14" fmla="*/ 4731 h 10000"/>
              <a:gd name="connsiteX15" fmla="*/ 2758 w 10000"/>
              <a:gd name="connsiteY15" fmla="*/ 5449 h 10000"/>
              <a:gd name="connsiteX16" fmla="*/ 2998 w 10000"/>
              <a:gd name="connsiteY16" fmla="*/ 6198 h 10000"/>
              <a:gd name="connsiteX17" fmla="*/ 3243 w 10000"/>
              <a:gd name="connsiteY17" fmla="*/ 6916 h 10000"/>
              <a:gd name="connsiteX18" fmla="*/ 3490 w 10000"/>
              <a:gd name="connsiteY18" fmla="*/ 7605 h 10000"/>
              <a:gd name="connsiteX19" fmla="*/ 3737 w 10000"/>
              <a:gd name="connsiteY19" fmla="*/ 8234 h 10000"/>
              <a:gd name="connsiteX20" fmla="*/ 3987 w 10000"/>
              <a:gd name="connsiteY20" fmla="*/ 8802 h 10000"/>
              <a:gd name="connsiteX21" fmla="*/ 4234 w 10000"/>
              <a:gd name="connsiteY21" fmla="*/ 9281 h 10000"/>
              <a:gd name="connsiteX22" fmla="*/ 4476 w 10000"/>
              <a:gd name="connsiteY22" fmla="*/ 9611 h 10000"/>
              <a:gd name="connsiteX23" fmla="*/ 4715 w 10000"/>
              <a:gd name="connsiteY23" fmla="*/ 9820 h 10000"/>
              <a:gd name="connsiteX24" fmla="*/ 4950 w 10000"/>
              <a:gd name="connsiteY24" fmla="*/ 9880 h 10000"/>
              <a:gd name="connsiteX25" fmla="*/ 5182 w 10000"/>
              <a:gd name="connsiteY25" fmla="*/ 9760 h 10000"/>
              <a:gd name="connsiteX26" fmla="*/ 5427 w 10000"/>
              <a:gd name="connsiteY26" fmla="*/ 9521 h 10000"/>
              <a:gd name="connsiteX27" fmla="*/ 5676 w 10000"/>
              <a:gd name="connsiteY27" fmla="*/ 9102 h 10000"/>
              <a:gd name="connsiteX28" fmla="*/ 5931 w 10000"/>
              <a:gd name="connsiteY28" fmla="*/ 8623 h 10000"/>
              <a:gd name="connsiteX29" fmla="*/ 6188 w 10000"/>
              <a:gd name="connsiteY29" fmla="*/ 8024 h 10000"/>
              <a:gd name="connsiteX30" fmla="*/ 6448 w 10000"/>
              <a:gd name="connsiteY30" fmla="*/ 7365 h 10000"/>
              <a:gd name="connsiteX31" fmla="*/ 6705 w 10000"/>
              <a:gd name="connsiteY31" fmla="*/ 6647 h 10000"/>
              <a:gd name="connsiteX32" fmla="*/ 6962 w 10000"/>
              <a:gd name="connsiteY32" fmla="*/ 5898 h 10000"/>
              <a:gd name="connsiteX33" fmla="*/ 7214 w 10000"/>
              <a:gd name="connsiteY33" fmla="*/ 5120 h 10000"/>
              <a:gd name="connsiteX34" fmla="*/ 7459 w 10000"/>
              <a:gd name="connsiteY34" fmla="*/ 4341 h 10000"/>
              <a:gd name="connsiteX35" fmla="*/ 7696 w 10000"/>
              <a:gd name="connsiteY35" fmla="*/ 3593 h 10000"/>
              <a:gd name="connsiteX36" fmla="*/ 7923 w 10000"/>
              <a:gd name="connsiteY36" fmla="*/ 2874 h 10000"/>
              <a:gd name="connsiteX37" fmla="*/ 8138 w 10000"/>
              <a:gd name="connsiteY37" fmla="*/ 2216 h 10000"/>
              <a:gd name="connsiteX38" fmla="*/ 8340 w 10000"/>
              <a:gd name="connsiteY38" fmla="*/ 1647 h 10000"/>
              <a:gd name="connsiteX39" fmla="*/ 8525 w 10000"/>
              <a:gd name="connsiteY39" fmla="*/ 1168 h 10000"/>
              <a:gd name="connsiteX40" fmla="*/ 8692 w 10000"/>
              <a:gd name="connsiteY40" fmla="*/ 808 h 10000"/>
              <a:gd name="connsiteX41" fmla="*/ 8794 w 10000"/>
              <a:gd name="connsiteY41" fmla="*/ 599 h 10000"/>
              <a:gd name="connsiteX42" fmla="*/ 8897 w 10000"/>
              <a:gd name="connsiteY42" fmla="*/ 419 h 10000"/>
              <a:gd name="connsiteX43" fmla="*/ 9004 w 10000"/>
              <a:gd name="connsiteY43" fmla="*/ 269 h 10000"/>
              <a:gd name="connsiteX44" fmla="*/ 9064 w 10000"/>
              <a:gd name="connsiteY44" fmla="*/ 210 h 10000"/>
              <a:gd name="connsiteX45" fmla="*/ 9129 w 10000"/>
              <a:gd name="connsiteY45" fmla="*/ 150 h 10000"/>
              <a:gd name="connsiteX46" fmla="*/ 9201 w 10000"/>
              <a:gd name="connsiteY46" fmla="*/ 120 h 10000"/>
              <a:gd name="connsiteX47" fmla="*/ 9281 w 10000"/>
              <a:gd name="connsiteY47" fmla="*/ 90 h 10000"/>
              <a:gd name="connsiteX48" fmla="*/ 9371 w 10000"/>
              <a:gd name="connsiteY48" fmla="*/ 60 h 10000"/>
              <a:gd name="connsiteX49" fmla="*/ 9471 w 10000"/>
              <a:gd name="connsiteY49" fmla="*/ 30 h 10000"/>
              <a:gd name="connsiteX50" fmla="*/ 9581 w 10000"/>
              <a:gd name="connsiteY50" fmla="*/ 30 h 10000"/>
              <a:gd name="connsiteX51" fmla="*/ 9705 w 10000"/>
              <a:gd name="connsiteY51" fmla="*/ 0 h 10000"/>
              <a:gd name="connsiteX52" fmla="*/ 9845 w 10000"/>
              <a:gd name="connsiteY52" fmla="*/ 0 h 10000"/>
              <a:gd name="connsiteX53" fmla="*/ 10000 w 10000"/>
              <a:gd name="connsiteY53" fmla="*/ 30 h 10000"/>
              <a:gd name="connsiteX54" fmla="*/ 10000 w 10000"/>
              <a:gd name="connsiteY54" fmla="*/ 150 h 10000"/>
              <a:gd name="connsiteX55" fmla="*/ 9845 w 10000"/>
              <a:gd name="connsiteY55" fmla="*/ 150 h 10000"/>
              <a:gd name="connsiteX56" fmla="*/ 9708 w 10000"/>
              <a:gd name="connsiteY56" fmla="*/ 150 h 10000"/>
              <a:gd name="connsiteX57" fmla="*/ 9583 w 10000"/>
              <a:gd name="connsiteY57" fmla="*/ 150 h 10000"/>
              <a:gd name="connsiteX58" fmla="*/ 9471 w 10000"/>
              <a:gd name="connsiteY58" fmla="*/ 150 h 10000"/>
              <a:gd name="connsiteX59" fmla="*/ 9371 w 10000"/>
              <a:gd name="connsiteY59" fmla="*/ 180 h 10000"/>
              <a:gd name="connsiteX60" fmla="*/ 9281 w 10000"/>
              <a:gd name="connsiteY60" fmla="*/ 210 h 10000"/>
              <a:gd name="connsiteX61" fmla="*/ 9201 w 10000"/>
              <a:gd name="connsiteY61" fmla="*/ 240 h 10000"/>
              <a:gd name="connsiteX62" fmla="*/ 9131 w 10000"/>
              <a:gd name="connsiteY62" fmla="*/ 269 h 10000"/>
              <a:gd name="connsiteX63" fmla="*/ 9066 w 10000"/>
              <a:gd name="connsiteY63" fmla="*/ 329 h 10000"/>
              <a:gd name="connsiteX64" fmla="*/ 9006 w 10000"/>
              <a:gd name="connsiteY64" fmla="*/ 389 h 10000"/>
              <a:gd name="connsiteX65" fmla="*/ 8899 w 10000"/>
              <a:gd name="connsiteY65" fmla="*/ 539 h 10000"/>
              <a:gd name="connsiteX66" fmla="*/ 8797 w 10000"/>
              <a:gd name="connsiteY66" fmla="*/ 719 h 10000"/>
              <a:gd name="connsiteX67" fmla="*/ 8697 w 10000"/>
              <a:gd name="connsiteY67" fmla="*/ 928 h 10000"/>
              <a:gd name="connsiteX68" fmla="*/ 8530 w 10000"/>
              <a:gd name="connsiteY68" fmla="*/ 1287 h 10000"/>
              <a:gd name="connsiteX69" fmla="*/ 8342 w 10000"/>
              <a:gd name="connsiteY69" fmla="*/ 1766 h 10000"/>
              <a:gd name="connsiteX70" fmla="*/ 8143 w 10000"/>
              <a:gd name="connsiteY70" fmla="*/ 2335 h 10000"/>
              <a:gd name="connsiteX71" fmla="*/ 7928 w 10000"/>
              <a:gd name="connsiteY71" fmla="*/ 2994 h 10000"/>
              <a:gd name="connsiteX72" fmla="*/ 7701 w 10000"/>
              <a:gd name="connsiteY72" fmla="*/ 3713 h 10000"/>
              <a:gd name="connsiteX73" fmla="*/ 7464 w 10000"/>
              <a:gd name="connsiteY73" fmla="*/ 4461 h 10000"/>
              <a:gd name="connsiteX74" fmla="*/ 7219 w 10000"/>
              <a:gd name="connsiteY74" fmla="*/ 5240 h 10000"/>
              <a:gd name="connsiteX75" fmla="*/ 6967 w 10000"/>
              <a:gd name="connsiteY75" fmla="*/ 6018 h 10000"/>
              <a:gd name="connsiteX76" fmla="*/ 6710 w 10000"/>
              <a:gd name="connsiteY76" fmla="*/ 6766 h 10000"/>
              <a:gd name="connsiteX77" fmla="*/ 6453 w 10000"/>
              <a:gd name="connsiteY77" fmla="*/ 7485 h 10000"/>
              <a:gd name="connsiteX78" fmla="*/ 6193 w 10000"/>
              <a:gd name="connsiteY78" fmla="*/ 8144 h 10000"/>
              <a:gd name="connsiteX79" fmla="*/ 5934 w 10000"/>
              <a:gd name="connsiteY79" fmla="*/ 8743 h 10000"/>
              <a:gd name="connsiteX80" fmla="*/ 5679 w 10000"/>
              <a:gd name="connsiteY80" fmla="*/ 9222 h 10000"/>
              <a:gd name="connsiteX81" fmla="*/ 5427 w 10000"/>
              <a:gd name="connsiteY81" fmla="*/ 9641 h 10000"/>
              <a:gd name="connsiteX82" fmla="*/ 5185 w 10000"/>
              <a:gd name="connsiteY82" fmla="*/ 9880 h 10000"/>
              <a:gd name="connsiteX83" fmla="*/ 4948 w 10000"/>
              <a:gd name="connsiteY83" fmla="*/ 10000 h 10000"/>
              <a:gd name="connsiteX84" fmla="*/ 4715 w 10000"/>
              <a:gd name="connsiteY84" fmla="*/ 9940 h 10000"/>
              <a:gd name="connsiteX85" fmla="*/ 4473 w 10000"/>
              <a:gd name="connsiteY85" fmla="*/ 9731 h 10000"/>
              <a:gd name="connsiteX86" fmla="*/ 4231 w 10000"/>
              <a:gd name="connsiteY86" fmla="*/ 9401 h 10000"/>
              <a:gd name="connsiteX87" fmla="*/ 3982 w 10000"/>
              <a:gd name="connsiteY87" fmla="*/ 8922 h 10000"/>
              <a:gd name="connsiteX88" fmla="*/ 3734 w 10000"/>
              <a:gd name="connsiteY88" fmla="*/ 8353 h 10000"/>
              <a:gd name="connsiteX89" fmla="*/ 3485 w 10000"/>
              <a:gd name="connsiteY89" fmla="*/ 7725 h 10000"/>
              <a:gd name="connsiteX90" fmla="*/ 3238 w 10000"/>
              <a:gd name="connsiteY90" fmla="*/ 7036 h 10000"/>
              <a:gd name="connsiteX91" fmla="*/ 2993 w 10000"/>
              <a:gd name="connsiteY91" fmla="*/ 6317 h 10000"/>
              <a:gd name="connsiteX92" fmla="*/ 2753 w 10000"/>
              <a:gd name="connsiteY92" fmla="*/ 5569 h 10000"/>
              <a:gd name="connsiteX93" fmla="*/ 2521 w 10000"/>
              <a:gd name="connsiteY93" fmla="*/ 4850 h 10000"/>
              <a:gd name="connsiteX94" fmla="*/ 2297 w 10000"/>
              <a:gd name="connsiteY94" fmla="*/ 4192 h 10000"/>
              <a:gd name="connsiteX95" fmla="*/ 2082 w 10000"/>
              <a:gd name="connsiteY95" fmla="*/ 3563 h 10000"/>
              <a:gd name="connsiteX96" fmla="*/ 1875 w 10000"/>
              <a:gd name="connsiteY96" fmla="*/ 3024 h 10000"/>
              <a:gd name="connsiteX97" fmla="*/ 1685 w 10000"/>
              <a:gd name="connsiteY97" fmla="*/ 2575 h 10000"/>
              <a:gd name="connsiteX98" fmla="*/ 1505 w 10000"/>
              <a:gd name="connsiteY98" fmla="*/ 2275 h 10000"/>
              <a:gd name="connsiteX99" fmla="*/ 1343 w 10000"/>
              <a:gd name="connsiteY99" fmla="*/ 2096 h 10000"/>
              <a:gd name="connsiteX100" fmla="*/ 1196 w 10000"/>
              <a:gd name="connsiteY100" fmla="*/ 2036 h 10000"/>
              <a:gd name="connsiteX101" fmla="*/ 1061 w 10000"/>
              <a:gd name="connsiteY101" fmla="*/ 2066 h 10000"/>
              <a:gd name="connsiteX102" fmla="*/ 939 w 10000"/>
              <a:gd name="connsiteY102" fmla="*/ 2126 h 10000"/>
              <a:gd name="connsiteX103" fmla="*/ 824 w 10000"/>
              <a:gd name="connsiteY103" fmla="*/ 2275 h 10000"/>
              <a:gd name="connsiteX104" fmla="*/ 724 w 10000"/>
              <a:gd name="connsiteY104" fmla="*/ 2485 h 10000"/>
              <a:gd name="connsiteX105" fmla="*/ 12 w 10000"/>
              <a:gd name="connsiteY105" fmla="*/ 7036 h 10000"/>
              <a:gd name="connsiteX106" fmla="*/ 0 w 10000"/>
              <a:gd name="connsiteY106" fmla="*/ 6946 h 10000"/>
              <a:gd name="connsiteX0" fmla="*/ 0 w 10000"/>
              <a:gd name="connsiteY0" fmla="*/ 6946 h 10000"/>
              <a:gd name="connsiteX1" fmla="*/ 622 w 10000"/>
              <a:gd name="connsiteY1" fmla="*/ 2605 h 10000"/>
              <a:gd name="connsiteX2" fmla="*/ 719 w 10000"/>
              <a:gd name="connsiteY2" fmla="*/ 2365 h 10000"/>
              <a:gd name="connsiteX3" fmla="*/ 821 w 10000"/>
              <a:gd name="connsiteY3" fmla="*/ 2156 h 10000"/>
              <a:gd name="connsiteX4" fmla="*/ 936 w 10000"/>
              <a:gd name="connsiteY4" fmla="*/ 2006 h 10000"/>
              <a:gd name="connsiteX5" fmla="*/ 1061 w 10000"/>
              <a:gd name="connsiteY5" fmla="*/ 1916 h 10000"/>
              <a:gd name="connsiteX6" fmla="*/ 1196 w 10000"/>
              <a:gd name="connsiteY6" fmla="*/ 1916 h 10000"/>
              <a:gd name="connsiteX7" fmla="*/ 1345 w 10000"/>
              <a:gd name="connsiteY7" fmla="*/ 1976 h 10000"/>
              <a:gd name="connsiteX8" fmla="*/ 1508 w 10000"/>
              <a:gd name="connsiteY8" fmla="*/ 2156 h 10000"/>
              <a:gd name="connsiteX9" fmla="*/ 1687 w 10000"/>
              <a:gd name="connsiteY9" fmla="*/ 2455 h 10000"/>
              <a:gd name="connsiteX10" fmla="*/ 1880 w 10000"/>
              <a:gd name="connsiteY10" fmla="*/ 2904 h 10000"/>
              <a:gd name="connsiteX11" fmla="*/ 2084 w 10000"/>
              <a:gd name="connsiteY11" fmla="*/ 3443 h 10000"/>
              <a:gd name="connsiteX12" fmla="*/ 2302 w 10000"/>
              <a:gd name="connsiteY12" fmla="*/ 4072 h 10000"/>
              <a:gd name="connsiteX13" fmla="*/ 2526 w 10000"/>
              <a:gd name="connsiteY13" fmla="*/ 4731 h 10000"/>
              <a:gd name="connsiteX14" fmla="*/ 2758 w 10000"/>
              <a:gd name="connsiteY14" fmla="*/ 5449 h 10000"/>
              <a:gd name="connsiteX15" fmla="*/ 2998 w 10000"/>
              <a:gd name="connsiteY15" fmla="*/ 6198 h 10000"/>
              <a:gd name="connsiteX16" fmla="*/ 3243 w 10000"/>
              <a:gd name="connsiteY16" fmla="*/ 6916 h 10000"/>
              <a:gd name="connsiteX17" fmla="*/ 3490 w 10000"/>
              <a:gd name="connsiteY17" fmla="*/ 7605 h 10000"/>
              <a:gd name="connsiteX18" fmla="*/ 3737 w 10000"/>
              <a:gd name="connsiteY18" fmla="*/ 8234 h 10000"/>
              <a:gd name="connsiteX19" fmla="*/ 3987 w 10000"/>
              <a:gd name="connsiteY19" fmla="*/ 8802 h 10000"/>
              <a:gd name="connsiteX20" fmla="*/ 4234 w 10000"/>
              <a:gd name="connsiteY20" fmla="*/ 9281 h 10000"/>
              <a:gd name="connsiteX21" fmla="*/ 4476 w 10000"/>
              <a:gd name="connsiteY21" fmla="*/ 9611 h 10000"/>
              <a:gd name="connsiteX22" fmla="*/ 4715 w 10000"/>
              <a:gd name="connsiteY22" fmla="*/ 9820 h 10000"/>
              <a:gd name="connsiteX23" fmla="*/ 4950 w 10000"/>
              <a:gd name="connsiteY23" fmla="*/ 9880 h 10000"/>
              <a:gd name="connsiteX24" fmla="*/ 5182 w 10000"/>
              <a:gd name="connsiteY24" fmla="*/ 9760 h 10000"/>
              <a:gd name="connsiteX25" fmla="*/ 5427 w 10000"/>
              <a:gd name="connsiteY25" fmla="*/ 9521 h 10000"/>
              <a:gd name="connsiteX26" fmla="*/ 5676 w 10000"/>
              <a:gd name="connsiteY26" fmla="*/ 9102 h 10000"/>
              <a:gd name="connsiteX27" fmla="*/ 5931 w 10000"/>
              <a:gd name="connsiteY27" fmla="*/ 8623 h 10000"/>
              <a:gd name="connsiteX28" fmla="*/ 6188 w 10000"/>
              <a:gd name="connsiteY28" fmla="*/ 8024 h 10000"/>
              <a:gd name="connsiteX29" fmla="*/ 6448 w 10000"/>
              <a:gd name="connsiteY29" fmla="*/ 7365 h 10000"/>
              <a:gd name="connsiteX30" fmla="*/ 6705 w 10000"/>
              <a:gd name="connsiteY30" fmla="*/ 6647 h 10000"/>
              <a:gd name="connsiteX31" fmla="*/ 6962 w 10000"/>
              <a:gd name="connsiteY31" fmla="*/ 5898 h 10000"/>
              <a:gd name="connsiteX32" fmla="*/ 7214 w 10000"/>
              <a:gd name="connsiteY32" fmla="*/ 5120 h 10000"/>
              <a:gd name="connsiteX33" fmla="*/ 7459 w 10000"/>
              <a:gd name="connsiteY33" fmla="*/ 4341 h 10000"/>
              <a:gd name="connsiteX34" fmla="*/ 7696 w 10000"/>
              <a:gd name="connsiteY34" fmla="*/ 3593 h 10000"/>
              <a:gd name="connsiteX35" fmla="*/ 7923 w 10000"/>
              <a:gd name="connsiteY35" fmla="*/ 2874 h 10000"/>
              <a:gd name="connsiteX36" fmla="*/ 8138 w 10000"/>
              <a:gd name="connsiteY36" fmla="*/ 2216 h 10000"/>
              <a:gd name="connsiteX37" fmla="*/ 8340 w 10000"/>
              <a:gd name="connsiteY37" fmla="*/ 1647 h 10000"/>
              <a:gd name="connsiteX38" fmla="*/ 8525 w 10000"/>
              <a:gd name="connsiteY38" fmla="*/ 1168 h 10000"/>
              <a:gd name="connsiteX39" fmla="*/ 8692 w 10000"/>
              <a:gd name="connsiteY39" fmla="*/ 808 h 10000"/>
              <a:gd name="connsiteX40" fmla="*/ 8794 w 10000"/>
              <a:gd name="connsiteY40" fmla="*/ 599 h 10000"/>
              <a:gd name="connsiteX41" fmla="*/ 8897 w 10000"/>
              <a:gd name="connsiteY41" fmla="*/ 419 h 10000"/>
              <a:gd name="connsiteX42" fmla="*/ 9004 w 10000"/>
              <a:gd name="connsiteY42" fmla="*/ 269 h 10000"/>
              <a:gd name="connsiteX43" fmla="*/ 9064 w 10000"/>
              <a:gd name="connsiteY43" fmla="*/ 210 h 10000"/>
              <a:gd name="connsiteX44" fmla="*/ 9129 w 10000"/>
              <a:gd name="connsiteY44" fmla="*/ 150 h 10000"/>
              <a:gd name="connsiteX45" fmla="*/ 9201 w 10000"/>
              <a:gd name="connsiteY45" fmla="*/ 120 h 10000"/>
              <a:gd name="connsiteX46" fmla="*/ 9281 w 10000"/>
              <a:gd name="connsiteY46" fmla="*/ 90 h 10000"/>
              <a:gd name="connsiteX47" fmla="*/ 9371 w 10000"/>
              <a:gd name="connsiteY47" fmla="*/ 60 h 10000"/>
              <a:gd name="connsiteX48" fmla="*/ 9471 w 10000"/>
              <a:gd name="connsiteY48" fmla="*/ 30 h 10000"/>
              <a:gd name="connsiteX49" fmla="*/ 9581 w 10000"/>
              <a:gd name="connsiteY49" fmla="*/ 30 h 10000"/>
              <a:gd name="connsiteX50" fmla="*/ 9705 w 10000"/>
              <a:gd name="connsiteY50" fmla="*/ 0 h 10000"/>
              <a:gd name="connsiteX51" fmla="*/ 9845 w 10000"/>
              <a:gd name="connsiteY51" fmla="*/ 0 h 10000"/>
              <a:gd name="connsiteX52" fmla="*/ 10000 w 10000"/>
              <a:gd name="connsiteY52" fmla="*/ 30 h 10000"/>
              <a:gd name="connsiteX53" fmla="*/ 10000 w 10000"/>
              <a:gd name="connsiteY53" fmla="*/ 150 h 10000"/>
              <a:gd name="connsiteX54" fmla="*/ 9845 w 10000"/>
              <a:gd name="connsiteY54" fmla="*/ 150 h 10000"/>
              <a:gd name="connsiteX55" fmla="*/ 9708 w 10000"/>
              <a:gd name="connsiteY55" fmla="*/ 150 h 10000"/>
              <a:gd name="connsiteX56" fmla="*/ 9583 w 10000"/>
              <a:gd name="connsiteY56" fmla="*/ 150 h 10000"/>
              <a:gd name="connsiteX57" fmla="*/ 9471 w 10000"/>
              <a:gd name="connsiteY57" fmla="*/ 150 h 10000"/>
              <a:gd name="connsiteX58" fmla="*/ 9371 w 10000"/>
              <a:gd name="connsiteY58" fmla="*/ 180 h 10000"/>
              <a:gd name="connsiteX59" fmla="*/ 9281 w 10000"/>
              <a:gd name="connsiteY59" fmla="*/ 210 h 10000"/>
              <a:gd name="connsiteX60" fmla="*/ 9201 w 10000"/>
              <a:gd name="connsiteY60" fmla="*/ 240 h 10000"/>
              <a:gd name="connsiteX61" fmla="*/ 9131 w 10000"/>
              <a:gd name="connsiteY61" fmla="*/ 269 h 10000"/>
              <a:gd name="connsiteX62" fmla="*/ 9066 w 10000"/>
              <a:gd name="connsiteY62" fmla="*/ 329 h 10000"/>
              <a:gd name="connsiteX63" fmla="*/ 9006 w 10000"/>
              <a:gd name="connsiteY63" fmla="*/ 389 h 10000"/>
              <a:gd name="connsiteX64" fmla="*/ 8899 w 10000"/>
              <a:gd name="connsiteY64" fmla="*/ 539 h 10000"/>
              <a:gd name="connsiteX65" fmla="*/ 8797 w 10000"/>
              <a:gd name="connsiteY65" fmla="*/ 719 h 10000"/>
              <a:gd name="connsiteX66" fmla="*/ 8697 w 10000"/>
              <a:gd name="connsiteY66" fmla="*/ 928 h 10000"/>
              <a:gd name="connsiteX67" fmla="*/ 8530 w 10000"/>
              <a:gd name="connsiteY67" fmla="*/ 1287 h 10000"/>
              <a:gd name="connsiteX68" fmla="*/ 8342 w 10000"/>
              <a:gd name="connsiteY68" fmla="*/ 1766 h 10000"/>
              <a:gd name="connsiteX69" fmla="*/ 8143 w 10000"/>
              <a:gd name="connsiteY69" fmla="*/ 2335 h 10000"/>
              <a:gd name="connsiteX70" fmla="*/ 7928 w 10000"/>
              <a:gd name="connsiteY70" fmla="*/ 2994 h 10000"/>
              <a:gd name="connsiteX71" fmla="*/ 7701 w 10000"/>
              <a:gd name="connsiteY71" fmla="*/ 3713 h 10000"/>
              <a:gd name="connsiteX72" fmla="*/ 7464 w 10000"/>
              <a:gd name="connsiteY72" fmla="*/ 4461 h 10000"/>
              <a:gd name="connsiteX73" fmla="*/ 7219 w 10000"/>
              <a:gd name="connsiteY73" fmla="*/ 5240 h 10000"/>
              <a:gd name="connsiteX74" fmla="*/ 6967 w 10000"/>
              <a:gd name="connsiteY74" fmla="*/ 6018 h 10000"/>
              <a:gd name="connsiteX75" fmla="*/ 6710 w 10000"/>
              <a:gd name="connsiteY75" fmla="*/ 6766 h 10000"/>
              <a:gd name="connsiteX76" fmla="*/ 6453 w 10000"/>
              <a:gd name="connsiteY76" fmla="*/ 7485 h 10000"/>
              <a:gd name="connsiteX77" fmla="*/ 6193 w 10000"/>
              <a:gd name="connsiteY77" fmla="*/ 8144 h 10000"/>
              <a:gd name="connsiteX78" fmla="*/ 5934 w 10000"/>
              <a:gd name="connsiteY78" fmla="*/ 8743 h 10000"/>
              <a:gd name="connsiteX79" fmla="*/ 5679 w 10000"/>
              <a:gd name="connsiteY79" fmla="*/ 9222 h 10000"/>
              <a:gd name="connsiteX80" fmla="*/ 5427 w 10000"/>
              <a:gd name="connsiteY80" fmla="*/ 9641 h 10000"/>
              <a:gd name="connsiteX81" fmla="*/ 5185 w 10000"/>
              <a:gd name="connsiteY81" fmla="*/ 9880 h 10000"/>
              <a:gd name="connsiteX82" fmla="*/ 4948 w 10000"/>
              <a:gd name="connsiteY82" fmla="*/ 10000 h 10000"/>
              <a:gd name="connsiteX83" fmla="*/ 4715 w 10000"/>
              <a:gd name="connsiteY83" fmla="*/ 9940 h 10000"/>
              <a:gd name="connsiteX84" fmla="*/ 4473 w 10000"/>
              <a:gd name="connsiteY84" fmla="*/ 9731 h 10000"/>
              <a:gd name="connsiteX85" fmla="*/ 4231 w 10000"/>
              <a:gd name="connsiteY85" fmla="*/ 9401 h 10000"/>
              <a:gd name="connsiteX86" fmla="*/ 3982 w 10000"/>
              <a:gd name="connsiteY86" fmla="*/ 8922 h 10000"/>
              <a:gd name="connsiteX87" fmla="*/ 3734 w 10000"/>
              <a:gd name="connsiteY87" fmla="*/ 8353 h 10000"/>
              <a:gd name="connsiteX88" fmla="*/ 3485 w 10000"/>
              <a:gd name="connsiteY88" fmla="*/ 7725 h 10000"/>
              <a:gd name="connsiteX89" fmla="*/ 3238 w 10000"/>
              <a:gd name="connsiteY89" fmla="*/ 7036 h 10000"/>
              <a:gd name="connsiteX90" fmla="*/ 2993 w 10000"/>
              <a:gd name="connsiteY90" fmla="*/ 6317 h 10000"/>
              <a:gd name="connsiteX91" fmla="*/ 2753 w 10000"/>
              <a:gd name="connsiteY91" fmla="*/ 5569 h 10000"/>
              <a:gd name="connsiteX92" fmla="*/ 2521 w 10000"/>
              <a:gd name="connsiteY92" fmla="*/ 4850 h 10000"/>
              <a:gd name="connsiteX93" fmla="*/ 2297 w 10000"/>
              <a:gd name="connsiteY93" fmla="*/ 4192 h 10000"/>
              <a:gd name="connsiteX94" fmla="*/ 2082 w 10000"/>
              <a:gd name="connsiteY94" fmla="*/ 3563 h 10000"/>
              <a:gd name="connsiteX95" fmla="*/ 1875 w 10000"/>
              <a:gd name="connsiteY95" fmla="*/ 3024 h 10000"/>
              <a:gd name="connsiteX96" fmla="*/ 1685 w 10000"/>
              <a:gd name="connsiteY96" fmla="*/ 2575 h 10000"/>
              <a:gd name="connsiteX97" fmla="*/ 1505 w 10000"/>
              <a:gd name="connsiteY97" fmla="*/ 2275 h 10000"/>
              <a:gd name="connsiteX98" fmla="*/ 1343 w 10000"/>
              <a:gd name="connsiteY98" fmla="*/ 2096 h 10000"/>
              <a:gd name="connsiteX99" fmla="*/ 1196 w 10000"/>
              <a:gd name="connsiteY99" fmla="*/ 2036 h 10000"/>
              <a:gd name="connsiteX100" fmla="*/ 1061 w 10000"/>
              <a:gd name="connsiteY100" fmla="*/ 2066 h 10000"/>
              <a:gd name="connsiteX101" fmla="*/ 939 w 10000"/>
              <a:gd name="connsiteY101" fmla="*/ 2126 h 10000"/>
              <a:gd name="connsiteX102" fmla="*/ 824 w 10000"/>
              <a:gd name="connsiteY102" fmla="*/ 2275 h 10000"/>
              <a:gd name="connsiteX103" fmla="*/ 724 w 10000"/>
              <a:gd name="connsiteY103" fmla="*/ 2485 h 10000"/>
              <a:gd name="connsiteX104" fmla="*/ 12 w 10000"/>
              <a:gd name="connsiteY104" fmla="*/ 7036 h 10000"/>
              <a:gd name="connsiteX105" fmla="*/ 0 w 10000"/>
              <a:gd name="connsiteY105" fmla="*/ 6946 h 10000"/>
              <a:gd name="connsiteX0" fmla="*/ 0 w 10000"/>
              <a:gd name="connsiteY0" fmla="*/ 6946 h 10000"/>
              <a:gd name="connsiteX1" fmla="*/ 719 w 10000"/>
              <a:gd name="connsiteY1" fmla="*/ 2365 h 10000"/>
              <a:gd name="connsiteX2" fmla="*/ 821 w 10000"/>
              <a:gd name="connsiteY2" fmla="*/ 2156 h 10000"/>
              <a:gd name="connsiteX3" fmla="*/ 936 w 10000"/>
              <a:gd name="connsiteY3" fmla="*/ 2006 h 10000"/>
              <a:gd name="connsiteX4" fmla="*/ 1061 w 10000"/>
              <a:gd name="connsiteY4" fmla="*/ 1916 h 10000"/>
              <a:gd name="connsiteX5" fmla="*/ 1196 w 10000"/>
              <a:gd name="connsiteY5" fmla="*/ 1916 h 10000"/>
              <a:gd name="connsiteX6" fmla="*/ 1345 w 10000"/>
              <a:gd name="connsiteY6" fmla="*/ 1976 h 10000"/>
              <a:gd name="connsiteX7" fmla="*/ 1508 w 10000"/>
              <a:gd name="connsiteY7" fmla="*/ 2156 h 10000"/>
              <a:gd name="connsiteX8" fmla="*/ 1687 w 10000"/>
              <a:gd name="connsiteY8" fmla="*/ 2455 h 10000"/>
              <a:gd name="connsiteX9" fmla="*/ 1880 w 10000"/>
              <a:gd name="connsiteY9" fmla="*/ 2904 h 10000"/>
              <a:gd name="connsiteX10" fmla="*/ 2084 w 10000"/>
              <a:gd name="connsiteY10" fmla="*/ 3443 h 10000"/>
              <a:gd name="connsiteX11" fmla="*/ 2302 w 10000"/>
              <a:gd name="connsiteY11" fmla="*/ 4072 h 10000"/>
              <a:gd name="connsiteX12" fmla="*/ 2526 w 10000"/>
              <a:gd name="connsiteY12" fmla="*/ 4731 h 10000"/>
              <a:gd name="connsiteX13" fmla="*/ 2758 w 10000"/>
              <a:gd name="connsiteY13" fmla="*/ 5449 h 10000"/>
              <a:gd name="connsiteX14" fmla="*/ 2998 w 10000"/>
              <a:gd name="connsiteY14" fmla="*/ 6198 h 10000"/>
              <a:gd name="connsiteX15" fmla="*/ 3243 w 10000"/>
              <a:gd name="connsiteY15" fmla="*/ 6916 h 10000"/>
              <a:gd name="connsiteX16" fmla="*/ 3490 w 10000"/>
              <a:gd name="connsiteY16" fmla="*/ 7605 h 10000"/>
              <a:gd name="connsiteX17" fmla="*/ 3737 w 10000"/>
              <a:gd name="connsiteY17" fmla="*/ 8234 h 10000"/>
              <a:gd name="connsiteX18" fmla="*/ 3987 w 10000"/>
              <a:gd name="connsiteY18" fmla="*/ 8802 h 10000"/>
              <a:gd name="connsiteX19" fmla="*/ 4234 w 10000"/>
              <a:gd name="connsiteY19" fmla="*/ 9281 h 10000"/>
              <a:gd name="connsiteX20" fmla="*/ 4476 w 10000"/>
              <a:gd name="connsiteY20" fmla="*/ 9611 h 10000"/>
              <a:gd name="connsiteX21" fmla="*/ 4715 w 10000"/>
              <a:gd name="connsiteY21" fmla="*/ 9820 h 10000"/>
              <a:gd name="connsiteX22" fmla="*/ 4950 w 10000"/>
              <a:gd name="connsiteY22" fmla="*/ 9880 h 10000"/>
              <a:gd name="connsiteX23" fmla="*/ 5182 w 10000"/>
              <a:gd name="connsiteY23" fmla="*/ 9760 h 10000"/>
              <a:gd name="connsiteX24" fmla="*/ 5427 w 10000"/>
              <a:gd name="connsiteY24" fmla="*/ 9521 h 10000"/>
              <a:gd name="connsiteX25" fmla="*/ 5676 w 10000"/>
              <a:gd name="connsiteY25" fmla="*/ 9102 h 10000"/>
              <a:gd name="connsiteX26" fmla="*/ 5931 w 10000"/>
              <a:gd name="connsiteY26" fmla="*/ 8623 h 10000"/>
              <a:gd name="connsiteX27" fmla="*/ 6188 w 10000"/>
              <a:gd name="connsiteY27" fmla="*/ 8024 h 10000"/>
              <a:gd name="connsiteX28" fmla="*/ 6448 w 10000"/>
              <a:gd name="connsiteY28" fmla="*/ 7365 h 10000"/>
              <a:gd name="connsiteX29" fmla="*/ 6705 w 10000"/>
              <a:gd name="connsiteY29" fmla="*/ 6647 h 10000"/>
              <a:gd name="connsiteX30" fmla="*/ 6962 w 10000"/>
              <a:gd name="connsiteY30" fmla="*/ 5898 h 10000"/>
              <a:gd name="connsiteX31" fmla="*/ 7214 w 10000"/>
              <a:gd name="connsiteY31" fmla="*/ 5120 h 10000"/>
              <a:gd name="connsiteX32" fmla="*/ 7459 w 10000"/>
              <a:gd name="connsiteY32" fmla="*/ 4341 h 10000"/>
              <a:gd name="connsiteX33" fmla="*/ 7696 w 10000"/>
              <a:gd name="connsiteY33" fmla="*/ 3593 h 10000"/>
              <a:gd name="connsiteX34" fmla="*/ 7923 w 10000"/>
              <a:gd name="connsiteY34" fmla="*/ 2874 h 10000"/>
              <a:gd name="connsiteX35" fmla="*/ 8138 w 10000"/>
              <a:gd name="connsiteY35" fmla="*/ 2216 h 10000"/>
              <a:gd name="connsiteX36" fmla="*/ 8340 w 10000"/>
              <a:gd name="connsiteY36" fmla="*/ 1647 h 10000"/>
              <a:gd name="connsiteX37" fmla="*/ 8525 w 10000"/>
              <a:gd name="connsiteY37" fmla="*/ 1168 h 10000"/>
              <a:gd name="connsiteX38" fmla="*/ 8692 w 10000"/>
              <a:gd name="connsiteY38" fmla="*/ 808 h 10000"/>
              <a:gd name="connsiteX39" fmla="*/ 8794 w 10000"/>
              <a:gd name="connsiteY39" fmla="*/ 599 h 10000"/>
              <a:gd name="connsiteX40" fmla="*/ 8897 w 10000"/>
              <a:gd name="connsiteY40" fmla="*/ 419 h 10000"/>
              <a:gd name="connsiteX41" fmla="*/ 9004 w 10000"/>
              <a:gd name="connsiteY41" fmla="*/ 269 h 10000"/>
              <a:gd name="connsiteX42" fmla="*/ 9064 w 10000"/>
              <a:gd name="connsiteY42" fmla="*/ 210 h 10000"/>
              <a:gd name="connsiteX43" fmla="*/ 9129 w 10000"/>
              <a:gd name="connsiteY43" fmla="*/ 150 h 10000"/>
              <a:gd name="connsiteX44" fmla="*/ 9201 w 10000"/>
              <a:gd name="connsiteY44" fmla="*/ 120 h 10000"/>
              <a:gd name="connsiteX45" fmla="*/ 9281 w 10000"/>
              <a:gd name="connsiteY45" fmla="*/ 90 h 10000"/>
              <a:gd name="connsiteX46" fmla="*/ 9371 w 10000"/>
              <a:gd name="connsiteY46" fmla="*/ 60 h 10000"/>
              <a:gd name="connsiteX47" fmla="*/ 9471 w 10000"/>
              <a:gd name="connsiteY47" fmla="*/ 30 h 10000"/>
              <a:gd name="connsiteX48" fmla="*/ 9581 w 10000"/>
              <a:gd name="connsiteY48" fmla="*/ 30 h 10000"/>
              <a:gd name="connsiteX49" fmla="*/ 9705 w 10000"/>
              <a:gd name="connsiteY49" fmla="*/ 0 h 10000"/>
              <a:gd name="connsiteX50" fmla="*/ 9845 w 10000"/>
              <a:gd name="connsiteY50" fmla="*/ 0 h 10000"/>
              <a:gd name="connsiteX51" fmla="*/ 10000 w 10000"/>
              <a:gd name="connsiteY51" fmla="*/ 30 h 10000"/>
              <a:gd name="connsiteX52" fmla="*/ 10000 w 10000"/>
              <a:gd name="connsiteY52" fmla="*/ 150 h 10000"/>
              <a:gd name="connsiteX53" fmla="*/ 9845 w 10000"/>
              <a:gd name="connsiteY53" fmla="*/ 150 h 10000"/>
              <a:gd name="connsiteX54" fmla="*/ 9708 w 10000"/>
              <a:gd name="connsiteY54" fmla="*/ 150 h 10000"/>
              <a:gd name="connsiteX55" fmla="*/ 9583 w 10000"/>
              <a:gd name="connsiteY55" fmla="*/ 150 h 10000"/>
              <a:gd name="connsiteX56" fmla="*/ 9471 w 10000"/>
              <a:gd name="connsiteY56" fmla="*/ 150 h 10000"/>
              <a:gd name="connsiteX57" fmla="*/ 9371 w 10000"/>
              <a:gd name="connsiteY57" fmla="*/ 180 h 10000"/>
              <a:gd name="connsiteX58" fmla="*/ 9281 w 10000"/>
              <a:gd name="connsiteY58" fmla="*/ 210 h 10000"/>
              <a:gd name="connsiteX59" fmla="*/ 9201 w 10000"/>
              <a:gd name="connsiteY59" fmla="*/ 240 h 10000"/>
              <a:gd name="connsiteX60" fmla="*/ 9131 w 10000"/>
              <a:gd name="connsiteY60" fmla="*/ 269 h 10000"/>
              <a:gd name="connsiteX61" fmla="*/ 9066 w 10000"/>
              <a:gd name="connsiteY61" fmla="*/ 329 h 10000"/>
              <a:gd name="connsiteX62" fmla="*/ 9006 w 10000"/>
              <a:gd name="connsiteY62" fmla="*/ 389 h 10000"/>
              <a:gd name="connsiteX63" fmla="*/ 8899 w 10000"/>
              <a:gd name="connsiteY63" fmla="*/ 539 h 10000"/>
              <a:gd name="connsiteX64" fmla="*/ 8797 w 10000"/>
              <a:gd name="connsiteY64" fmla="*/ 719 h 10000"/>
              <a:gd name="connsiteX65" fmla="*/ 8697 w 10000"/>
              <a:gd name="connsiteY65" fmla="*/ 928 h 10000"/>
              <a:gd name="connsiteX66" fmla="*/ 8530 w 10000"/>
              <a:gd name="connsiteY66" fmla="*/ 1287 h 10000"/>
              <a:gd name="connsiteX67" fmla="*/ 8342 w 10000"/>
              <a:gd name="connsiteY67" fmla="*/ 1766 h 10000"/>
              <a:gd name="connsiteX68" fmla="*/ 8143 w 10000"/>
              <a:gd name="connsiteY68" fmla="*/ 2335 h 10000"/>
              <a:gd name="connsiteX69" fmla="*/ 7928 w 10000"/>
              <a:gd name="connsiteY69" fmla="*/ 2994 h 10000"/>
              <a:gd name="connsiteX70" fmla="*/ 7701 w 10000"/>
              <a:gd name="connsiteY70" fmla="*/ 3713 h 10000"/>
              <a:gd name="connsiteX71" fmla="*/ 7464 w 10000"/>
              <a:gd name="connsiteY71" fmla="*/ 4461 h 10000"/>
              <a:gd name="connsiteX72" fmla="*/ 7219 w 10000"/>
              <a:gd name="connsiteY72" fmla="*/ 5240 h 10000"/>
              <a:gd name="connsiteX73" fmla="*/ 6967 w 10000"/>
              <a:gd name="connsiteY73" fmla="*/ 6018 h 10000"/>
              <a:gd name="connsiteX74" fmla="*/ 6710 w 10000"/>
              <a:gd name="connsiteY74" fmla="*/ 6766 h 10000"/>
              <a:gd name="connsiteX75" fmla="*/ 6453 w 10000"/>
              <a:gd name="connsiteY75" fmla="*/ 7485 h 10000"/>
              <a:gd name="connsiteX76" fmla="*/ 6193 w 10000"/>
              <a:gd name="connsiteY76" fmla="*/ 8144 h 10000"/>
              <a:gd name="connsiteX77" fmla="*/ 5934 w 10000"/>
              <a:gd name="connsiteY77" fmla="*/ 8743 h 10000"/>
              <a:gd name="connsiteX78" fmla="*/ 5679 w 10000"/>
              <a:gd name="connsiteY78" fmla="*/ 9222 h 10000"/>
              <a:gd name="connsiteX79" fmla="*/ 5427 w 10000"/>
              <a:gd name="connsiteY79" fmla="*/ 9641 h 10000"/>
              <a:gd name="connsiteX80" fmla="*/ 5185 w 10000"/>
              <a:gd name="connsiteY80" fmla="*/ 9880 h 10000"/>
              <a:gd name="connsiteX81" fmla="*/ 4948 w 10000"/>
              <a:gd name="connsiteY81" fmla="*/ 10000 h 10000"/>
              <a:gd name="connsiteX82" fmla="*/ 4715 w 10000"/>
              <a:gd name="connsiteY82" fmla="*/ 9940 h 10000"/>
              <a:gd name="connsiteX83" fmla="*/ 4473 w 10000"/>
              <a:gd name="connsiteY83" fmla="*/ 9731 h 10000"/>
              <a:gd name="connsiteX84" fmla="*/ 4231 w 10000"/>
              <a:gd name="connsiteY84" fmla="*/ 9401 h 10000"/>
              <a:gd name="connsiteX85" fmla="*/ 3982 w 10000"/>
              <a:gd name="connsiteY85" fmla="*/ 8922 h 10000"/>
              <a:gd name="connsiteX86" fmla="*/ 3734 w 10000"/>
              <a:gd name="connsiteY86" fmla="*/ 8353 h 10000"/>
              <a:gd name="connsiteX87" fmla="*/ 3485 w 10000"/>
              <a:gd name="connsiteY87" fmla="*/ 7725 h 10000"/>
              <a:gd name="connsiteX88" fmla="*/ 3238 w 10000"/>
              <a:gd name="connsiteY88" fmla="*/ 7036 h 10000"/>
              <a:gd name="connsiteX89" fmla="*/ 2993 w 10000"/>
              <a:gd name="connsiteY89" fmla="*/ 6317 h 10000"/>
              <a:gd name="connsiteX90" fmla="*/ 2753 w 10000"/>
              <a:gd name="connsiteY90" fmla="*/ 5569 h 10000"/>
              <a:gd name="connsiteX91" fmla="*/ 2521 w 10000"/>
              <a:gd name="connsiteY91" fmla="*/ 4850 h 10000"/>
              <a:gd name="connsiteX92" fmla="*/ 2297 w 10000"/>
              <a:gd name="connsiteY92" fmla="*/ 4192 h 10000"/>
              <a:gd name="connsiteX93" fmla="*/ 2082 w 10000"/>
              <a:gd name="connsiteY93" fmla="*/ 3563 h 10000"/>
              <a:gd name="connsiteX94" fmla="*/ 1875 w 10000"/>
              <a:gd name="connsiteY94" fmla="*/ 3024 h 10000"/>
              <a:gd name="connsiteX95" fmla="*/ 1685 w 10000"/>
              <a:gd name="connsiteY95" fmla="*/ 2575 h 10000"/>
              <a:gd name="connsiteX96" fmla="*/ 1505 w 10000"/>
              <a:gd name="connsiteY96" fmla="*/ 2275 h 10000"/>
              <a:gd name="connsiteX97" fmla="*/ 1343 w 10000"/>
              <a:gd name="connsiteY97" fmla="*/ 2096 h 10000"/>
              <a:gd name="connsiteX98" fmla="*/ 1196 w 10000"/>
              <a:gd name="connsiteY98" fmla="*/ 2036 h 10000"/>
              <a:gd name="connsiteX99" fmla="*/ 1061 w 10000"/>
              <a:gd name="connsiteY99" fmla="*/ 2066 h 10000"/>
              <a:gd name="connsiteX100" fmla="*/ 939 w 10000"/>
              <a:gd name="connsiteY100" fmla="*/ 2126 h 10000"/>
              <a:gd name="connsiteX101" fmla="*/ 824 w 10000"/>
              <a:gd name="connsiteY101" fmla="*/ 2275 h 10000"/>
              <a:gd name="connsiteX102" fmla="*/ 724 w 10000"/>
              <a:gd name="connsiteY102" fmla="*/ 2485 h 10000"/>
              <a:gd name="connsiteX103" fmla="*/ 12 w 10000"/>
              <a:gd name="connsiteY103" fmla="*/ 7036 h 10000"/>
              <a:gd name="connsiteX104" fmla="*/ 0 w 10000"/>
              <a:gd name="connsiteY104" fmla="*/ 6946 h 10000"/>
              <a:gd name="connsiteX0" fmla="*/ 0 w 10293"/>
              <a:gd name="connsiteY0" fmla="*/ 3888 h 10000"/>
              <a:gd name="connsiteX1" fmla="*/ 1012 w 10293"/>
              <a:gd name="connsiteY1" fmla="*/ 2365 h 10000"/>
              <a:gd name="connsiteX2" fmla="*/ 1114 w 10293"/>
              <a:gd name="connsiteY2" fmla="*/ 2156 h 10000"/>
              <a:gd name="connsiteX3" fmla="*/ 1229 w 10293"/>
              <a:gd name="connsiteY3" fmla="*/ 2006 h 10000"/>
              <a:gd name="connsiteX4" fmla="*/ 1354 w 10293"/>
              <a:gd name="connsiteY4" fmla="*/ 1916 h 10000"/>
              <a:gd name="connsiteX5" fmla="*/ 1489 w 10293"/>
              <a:gd name="connsiteY5" fmla="*/ 1916 h 10000"/>
              <a:gd name="connsiteX6" fmla="*/ 1638 w 10293"/>
              <a:gd name="connsiteY6" fmla="*/ 1976 h 10000"/>
              <a:gd name="connsiteX7" fmla="*/ 1801 w 10293"/>
              <a:gd name="connsiteY7" fmla="*/ 2156 h 10000"/>
              <a:gd name="connsiteX8" fmla="*/ 1980 w 10293"/>
              <a:gd name="connsiteY8" fmla="*/ 2455 h 10000"/>
              <a:gd name="connsiteX9" fmla="*/ 2173 w 10293"/>
              <a:gd name="connsiteY9" fmla="*/ 2904 h 10000"/>
              <a:gd name="connsiteX10" fmla="*/ 2377 w 10293"/>
              <a:gd name="connsiteY10" fmla="*/ 3443 h 10000"/>
              <a:gd name="connsiteX11" fmla="*/ 2595 w 10293"/>
              <a:gd name="connsiteY11" fmla="*/ 4072 h 10000"/>
              <a:gd name="connsiteX12" fmla="*/ 2819 w 10293"/>
              <a:gd name="connsiteY12" fmla="*/ 4731 h 10000"/>
              <a:gd name="connsiteX13" fmla="*/ 3051 w 10293"/>
              <a:gd name="connsiteY13" fmla="*/ 5449 h 10000"/>
              <a:gd name="connsiteX14" fmla="*/ 3291 w 10293"/>
              <a:gd name="connsiteY14" fmla="*/ 6198 h 10000"/>
              <a:gd name="connsiteX15" fmla="*/ 3536 w 10293"/>
              <a:gd name="connsiteY15" fmla="*/ 6916 h 10000"/>
              <a:gd name="connsiteX16" fmla="*/ 3783 w 10293"/>
              <a:gd name="connsiteY16" fmla="*/ 7605 h 10000"/>
              <a:gd name="connsiteX17" fmla="*/ 4030 w 10293"/>
              <a:gd name="connsiteY17" fmla="*/ 8234 h 10000"/>
              <a:gd name="connsiteX18" fmla="*/ 4280 w 10293"/>
              <a:gd name="connsiteY18" fmla="*/ 8802 h 10000"/>
              <a:gd name="connsiteX19" fmla="*/ 4527 w 10293"/>
              <a:gd name="connsiteY19" fmla="*/ 9281 h 10000"/>
              <a:gd name="connsiteX20" fmla="*/ 4769 w 10293"/>
              <a:gd name="connsiteY20" fmla="*/ 9611 h 10000"/>
              <a:gd name="connsiteX21" fmla="*/ 5008 w 10293"/>
              <a:gd name="connsiteY21" fmla="*/ 9820 h 10000"/>
              <a:gd name="connsiteX22" fmla="*/ 5243 w 10293"/>
              <a:gd name="connsiteY22" fmla="*/ 9880 h 10000"/>
              <a:gd name="connsiteX23" fmla="*/ 5475 w 10293"/>
              <a:gd name="connsiteY23" fmla="*/ 9760 h 10000"/>
              <a:gd name="connsiteX24" fmla="*/ 5720 w 10293"/>
              <a:gd name="connsiteY24" fmla="*/ 9521 h 10000"/>
              <a:gd name="connsiteX25" fmla="*/ 5969 w 10293"/>
              <a:gd name="connsiteY25" fmla="*/ 9102 h 10000"/>
              <a:gd name="connsiteX26" fmla="*/ 6224 w 10293"/>
              <a:gd name="connsiteY26" fmla="*/ 8623 h 10000"/>
              <a:gd name="connsiteX27" fmla="*/ 6481 w 10293"/>
              <a:gd name="connsiteY27" fmla="*/ 8024 h 10000"/>
              <a:gd name="connsiteX28" fmla="*/ 6741 w 10293"/>
              <a:gd name="connsiteY28" fmla="*/ 7365 h 10000"/>
              <a:gd name="connsiteX29" fmla="*/ 6998 w 10293"/>
              <a:gd name="connsiteY29" fmla="*/ 6647 h 10000"/>
              <a:gd name="connsiteX30" fmla="*/ 7255 w 10293"/>
              <a:gd name="connsiteY30" fmla="*/ 5898 h 10000"/>
              <a:gd name="connsiteX31" fmla="*/ 7507 w 10293"/>
              <a:gd name="connsiteY31" fmla="*/ 5120 h 10000"/>
              <a:gd name="connsiteX32" fmla="*/ 7752 w 10293"/>
              <a:gd name="connsiteY32" fmla="*/ 4341 h 10000"/>
              <a:gd name="connsiteX33" fmla="*/ 7989 w 10293"/>
              <a:gd name="connsiteY33" fmla="*/ 3593 h 10000"/>
              <a:gd name="connsiteX34" fmla="*/ 8216 w 10293"/>
              <a:gd name="connsiteY34" fmla="*/ 2874 h 10000"/>
              <a:gd name="connsiteX35" fmla="*/ 8431 w 10293"/>
              <a:gd name="connsiteY35" fmla="*/ 2216 h 10000"/>
              <a:gd name="connsiteX36" fmla="*/ 8633 w 10293"/>
              <a:gd name="connsiteY36" fmla="*/ 1647 h 10000"/>
              <a:gd name="connsiteX37" fmla="*/ 8818 w 10293"/>
              <a:gd name="connsiteY37" fmla="*/ 1168 h 10000"/>
              <a:gd name="connsiteX38" fmla="*/ 8985 w 10293"/>
              <a:gd name="connsiteY38" fmla="*/ 808 h 10000"/>
              <a:gd name="connsiteX39" fmla="*/ 9087 w 10293"/>
              <a:gd name="connsiteY39" fmla="*/ 599 h 10000"/>
              <a:gd name="connsiteX40" fmla="*/ 9190 w 10293"/>
              <a:gd name="connsiteY40" fmla="*/ 419 h 10000"/>
              <a:gd name="connsiteX41" fmla="*/ 9297 w 10293"/>
              <a:gd name="connsiteY41" fmla="*/ 269 h 10000"/>
              <a:gd name="connsiteX42" fmla="*/ 9357 w 10293"/>
              <a:gd name="connsiteY42" fmla="*/ 210 h 10000"/>
              <a:gd name="connsiteX43" fmla="*/ 9422 w 10293"/>
              <a:gd name="connsiteY43" fmla="*/ 150 h 10000"/>
              <a:gd name="connsiteX44" fmla="*/ 9494 w 10293"/>
              <a:gd name="connsiteY44" fmla="*/ 120 h 10000"/>
              <a:gd name="connsiteX45" fmla="*/ 9574 w 10293"/>
              <a:gd name="connsiteY45" fmla="*/ 90 h 10000"/>
              <a:gd name="connsiteX46" fmla="*/ 9664 w 10293"/>
              <a:gd name="connsiteY46" fmla="*/ 60 h 10000"/>
              <a:gd name="connsiteX47" fmla="*/ 9764 w 10293"/>
              <a:gd name="connsiteY47" fmla="*/ 30 h 10000"/>
              <a:gd name="connsiteX48" fmla="*/ 9874 w 10293"/>
              <a:gd name="connsiteY48" fmla="*/ 30 h 10000"/>
              <a:gd name="connsiteX49" fmla="*/ 9998 w 10293"/>
              <a:gd name="connsiteY49" fmla="*/ 0 h 10000"/>
              <a:gd name="connsiteX50" fmla="*/ 10138 w 10293"/>
              <a:gd name="connsiteY50" fmla="*/ 0 h 10000"/>
              <a:gd name="connsiteX51" fmla="*/ 10293 w 10293"/>
              <a:gd name="connsiteY51" fmla="*/ 30 h 10000"/>
              <a:gd name="connsiteX52" fmla="*/ 10293 w 10293"/>
              <a:gd name="connsiteY52" fmla="*/ 150 h 10000"/>
              <a:gd name="connsiteX53" fmla="*/ 10138 w 10293"/>
              <a:gd name="connsiteY53" fmla="*/ 150 h 10000"/>
              <a:gd name="connsiteX54" fmla="*/ 10001 w 10293"/>
              <a:gd name="connsiteY54" fmla="*/ 150 h 10000"/>
              <a:gd name="connsiteX55" fmla="*/ 9876 w 10293"/>
              <a:gd name="connsiteY55" fmla="*/ 150 h 10000"/>
              <a:gd name="connsiteX56" fmla="*/ 9764 w 10293"/>
              <a:gd name="connsiteY56" fmla="*/ 150 h 10000"/>
              <a:gd name="connsiteX57" fmla="*/ 9664 w 10293"/>
              <a:gd name="connsiteY57" fmla="*/ 180 h 10000"/>
              <a:gd name="connsiteX58" fmla="*/ 9574 w 10293"/>
              <a:gd name="connsiteY58" fmla="*/ 210 h 10000"/>
              <a:gd name="connsiteX59" fmla="*/ 9494 w 10293"/>
              <a:gd name="connsiteY59" fmla="*/ 240 h 10000"/>
              <a:gd name="connsiteX60" fmla="*/ 9424 w 10293"/>
              <a:gd name="connsiteY60" fmla="*/ 269 h 10000"/>
              <a:gd name="connsiteX61" fmla="*/ 9359 w 10293"/>
              <a:gd name="connsiteY61" fmla="*/ 329 h 10000"/>
              <a:gd name="connsiteX62" fmla="*/ 9299 w 10293"/>
              <a:gd name="connsiteY62" fmla="*/ 389 h 10000"/>
              <a:gd name="connsiteX63" fmla="*/ 9192 w 10293"/>
              <a:gd name="connsiteY63" fmla="*/ 539 h 10000"/>
              <a:gd name="connsiteX64" fmla="*/ 9090 w 10293"/>
              <a:gd name="connsiteY64" fmla="*/ 719 h 10000"/>
              <a:gd name="connsiteX65" fmla="*/ 8990 w 10293"/>
              <a:gd name="connsiteY65" fmla="*/ 928 h 10000"/>
              <a:gd name="connsiteX66" fmla="*/ 8823 w 10293"/>
              <a:gd name="connsiteY66" fmla="*/ 1287 h 10000"/>
              <a:gd name="connsiteX67" fmla="*/ 8635 w 10293"/>
              <a:gd name="connsiteY67" fmla="*/ 1766 h 10000"/>
              <a:gd name="connsiteX68" fmla="*/ 8436 w 10293"/>
              <a:gd name="connsiteY68" fmla="*/ 2335 h 10000"/>
              <a:gd name="connsiteX69" fmla="*/ 8221 w 10293"/>
              <a:gd name="connsiteY69" fmla="*/ 2994 h 10000"/>
              <a:gd name="connsiteX70" fmla="*/ 7994 w 10293"/>
              <a:gd name="connsiteY70" fmla="*/ 3713 h 10000"/>
              <a:gd name="connsiteX71" fmla="*/ 7757 w 10293"/>
              <a:gd name="connsiteY71" fmla="*/ 4461 h 10000"/>
              <a:gd name="connsiteX72" fmla="*/ 7512 w 10293"/>
              <a:gd name="connsiteY72" fmla="*/ 5240 h 10000"/>
              <a:gd name="connsiteX73" fmla="*/ 7260 w 10293"/>
              <a:gd name="connsiteY73" fmla="*/ 6018 h 10000"/>
              <a:gd name="connsiteX74" fmla="*/ 7003 w 10293"/>
              <a:gd name="connsiteY74" fmla="*/ 6766 h 10000"/>
              <a:gd name="connsiteX75" fmla="*/ 6746 w 10293"/>
              <a:gd name="connsiteY75" fmla="*/ 7485 h 10000"/>
              <a:gd name="connsiteX76" fmla="*/ 6486 w 10293"/>
              <a:gd name="connsiteY76" fmla="*/ 8144 h 10000"/>
              <a:gd name="connsiteX77" fmla="*/ 6227 w 10293"/>
              <a:gd name="connsiteY77" fmla="*/ 8743 h 10000"/>
              <a:gd name="connsiteX78" fmla="*/ 5972 w 10293"/>
              <a:gd name="connsiteY78" fmla="*/ 9222 h 10000"/>
              <a:gd name="connsiteX79" fmla="*/ 5720 w 10293"/>
              <a:gd name="connsiteY79" fmla="*/ 9641 h 10000"/>
              <a:gd name="connsiteX80" fmla="*/ 5478 w 10293"/>
              <a:gd name="connsiteY80" fmla="*/ 9880 h 10000"/>
              <a:gd name="connsiteX81" fmla="*/ 5241 w 10293"/>
              <a:gd name="connsiteY81" fmla="*/ 10000 h 10000"/>
              <a:gd name="connsiteX82" fmla="*/ 5008 w 10293"/>
              <a:gd name="connsiteY82" fmla="*/ 9940 h 10000"/>
              <a:gd name="connsiteX83" fmla="*/ 4766 w 10293"/>
              <a:gd name="connsiteY83" fmla="*/ 9731 h 10000"/>
              <a:gd name="connsiteX84" fmla="*/ 4524 w 10293"/>
              <a:gd name="connsiteY84" fmla="*/ 9401 h 10000"/>
              <a:gd name="connsiteX85" fmla="*/ 4275 w 10293"/>
              <a:gd name="connsiteY85" fmla="*/ 8922 h 10000"/>
              <a:gd name="connsiteX86" fmla="*/ 4027 w 10293"/>
              <a:gd name="connsiteY86" fmla="*/ 8353 h 10000"/>
              <a:gd name="connsiteX87" fmla="*/ 3778 w 10293"/>
              <a:gd name="connsiteY87" fmla="*/ 7725 h 10000"/>
              <a:gd name="connsiteX88" fmla="*/ 3531 w 10293"/>
              <a:gd name="connsiteY88" fmla="*/ 7036 h 10000"/>
              <a:gd name="connsiteX89" fmla="*/ 3286 w 10293"/>
              <a:gd name="connsiteY89" fmla="*/ 6317 h 10000"/>
              <a:gd name="connsiteX90" fmla="*/ 3046 w 10293"/>
              <a:gd name="connsiteY90" fmla="*/ 5569 h 10000"/>
              <a:gd name="connsiteX91" fmla="*/ 2814 w 10293"/>
              <a:gd name="connsiteY91" fmla="*/ 4850 h 10000"/>
              <a:gd name="connsiteX92" fmla="*/ 2590 w 10293"/>
              <a:gd name="connsiteY92" fmla="*/ 4192 h 10000"/>
              <a:gd name="connsiteX93" fmla="*/ 2375 w 10293"/>
              <a:gd name="connsiteY93" fmla="*/ 3563 h 10000"/>
              <a:gd name="connsiteX94" fmla="*/ 2168 w 10293"/>
              <a:gd name="connsiteY94" fmla="*/ 3024 h 10000"/>
              <a:gd name="connsiteX95" fmla="*/ 1978 w 10293"/>
              <a:gd name="connsiteY95" fmla="*/ 2575 h 10000"/>
              <a:gd name="connsiteX96" fmla="*/ 1798 w 10293"/>
              <a:gd name="connsiteY96" fmla="*/ 2275 h 10000"/>
              <a:gd name="connsiteX97" fmla="*/ 1636 w 10293"/>
              <a:gd name="connsiteY97" fmla="*/ 2096 h 10000"/>
              <a:gd name="connsiteX98" fmla="*/ 1489 w 10293"/>
              <a:gd name="connsiteY98" fmla="*/ 2036 h 10000"/>
              <a:gd name="connsiteX99" fmla="*/ 1354 w 10293"/>
              <a:gd name="connsiteY99" fmla="*/ 2066 h 10000"/>
              <a:gd name="connsiteX100" fmla="*/ 1232 w 10293"/>
              <a:gd name="connsiteY100" fmla="*/ 2126 h 10000"/>
              <a:gd name="connsiteX101" fmla="*/ 1117 w 10293"/>
              <a:gd name="connsiteY101" fmla="*/ 2275 h 10000"/>
              <a:gd name="connsiteX102" fmla="*/ 1017 w 10293"/>
              <a:gd name="connsiteY102" fmla="*/ 2485 h 10000"/>
              <a:gd name="connsiteX103" fmla="*/ 305 w 10293"/>
              <a:gd name="connsiteY103" fmla="*/ 7036 h 10000"/>
              <a:gd name="connsiteX104" fmla="*/ 0 w 10293"/>
              <a:gd name="connsiteY104" fmla="*/ 3888 h 10000"/>
              <a:gd name="connsiteX0" fmla="*/ 1 w 9989"/>
              <a:gd name="connsiteY0" fmla="*/ 7036 h 10000"/>
              <a:gd name="connsiteX1" fmla="*/ 708 w 9989"/>
              <a:gd name="connsiteY1" fmla="*/ 2365 h 10000"/>
              <a:gd name="connsiteX2" fmla="*/ 810 w 9989"/>
              <a:gd name="connsiteY2" fmla="*/ 2156 h 10000"/>
              <a:gd name="connsiteX3" fmla="*/ 925 w 9989"/>
              <a:gd name="connsiteY3" fmla="*/ 2006 h 10000"/>
              <a:gd name="connsiteX4" fmla="*/ 1050 w 9989"/>
              <a:gd name="connsiteY4" fmla="*/ 1916 h 10000"/>
              <a:gd name="connsiteX5" fmla="*/ 1185 w 9989"/>
              <a:gd name="connsiteY5" fmla="*/ 1916 h 10000"/>
              <a:gd name="connsiteX6" fmla="*/ 1334 w 9989"/>
              <a:gd name="connsiteY6" fmla="*/ 1976 h 10000"/>
              <a:gd name="connsiteX7" fmla="*/ 1497 w 9989"/>
              <a:gd name="connsiteY7" fmla="*/ 2156 h 10000"/>
              <a:gd name="connsiteX8" fmla="*/ 1676 w 9989"/>
              <a:gd name="connsiteY8" fmla="*/ 2455 h 10000"/>
              <a:gd name="connsiteX9" fmla="*/ 1869 w 9989"/>
              <a:gd name="connsiteY9" fmla="*/ 2904 h 10000"/>
              <a:gd name="connsiteX10" fmla="*/ 2073 w 9989"/>
              <a:gd name="connsiteY10" fmla="*/ 3443 h 10000"/>
              <a:gd name="connsiteX11" fmla="*/ 2291 w 9989"/>
              <a:gd name="connsiteY11" fmla="*/ 4072 h 10000"/>
              <a:gd name="connsiteX12" fmla="*/ 2515 w 9989"/>
              <a:gd name="connsiteY12" fmla="*/ 4731 h 10000"/>
              <a:gd name="connsiteX13" fmla="*/ 2747 w 9989"/>
              <a:gd name="connsiteY13" fmla="*/ 5449 h 10000"/>
              <a:gd name="connsiteX14" fmla="*/ 2987 w 9989"/>
              <a:gd name="connsiteY14" fmla="*/ 6198 h 10000"/>
              <a:gd name="connsiteX15" fmla="*/ 3232 w 9989"/>
              <a:gd name="connsiteY15" fmla="*/ 6916 h 10000"/>
              <a:gd name="connsiteX16" fmla="*/ 3479 w 9989"/>
              <a:gd name="connsiteY16" fmla="*/ 7605 h 10000"/>
              <a:gd name="connsiteX17" fmla="*/ 3726 w 9989"/>
              <a:gd name="connsiteY17" fmla="*/ 8234 h 10000"/>
              <a:gd name="connsiteX18" fmla="*/ 3976 w 9989"/>
              <a:gd name="connsiteY18" fmla="*/ 8802 h 10000"/>
              <a:gd name="connsiteX19" fmla="*/ 4223 w 9989"/>
              <a:gd name="connsiteY19" fmla="*/ 9281 h 10000"/>
              <a:gd name="connsiteX20" fmla="*/ 4465 w 9989"/>
              <a:gd name="connsiteY20" fmla="*/ 9611 h 10000"/>
              <a:gd name="connsiteX21" fmla="*/ 4704 w 9989"/>
              <a:gd name="connsiteY21" fmla="*/ 9820 h 10000"/>
              <a:gd name="connsiteX22" fmla="*/ 4939 w 9989"/>
              <a:gd name="connsiteY22" fmla="*/ 9880 h 10000"/>
              <a:gd name="connsiteX23" fmla="*/ 5171 w 9989"/>
              <a:gd name="connsiteY23" fmla="*/ 9760 h 10000"/>
              <a:gd name="connsiteX24" fmla="*/ 5416 w 9989"/>
              <a:gd name="connsiteY24" fmla="*/ 9521 h 10000"/>
              <a:gd name="connsiteX25" fmla="*/ 5665 w 9989"/>
              <a:gd name="connsiteY25" fmla="*/ 9102 h 10000"/>
              <a:gd name="connsiteX26" fmla="*/ 5920 w 9989"/>
              <a:gd name="connsiteY26" fmla="*/ 8623 h 10000"/>
              <a:gd name="connsiteX27" fmla="*/ 6177 w 9989"/>
              <a:gd name="connsiteY27" fmla="*/ 8024 h 10000"/>
              <a:gd name="connsiteX28" fmla="*/ 6437 w 9989"/>
              <a:gd name="connsiteY28" fmla="*/ 7365 h 10000"/>
              <a:gd name="connsiteX29" fmla="*/ 6694 w 9989"/>
              <a:gd name="connsiteY29" fmla="*/ 6647 h 10000"/>
              <a:gd name="connsiteX30" fmla="*/ 6951 w 9989"/>
              <a:gd name="connsiteY30" fmla="*/ 5898 h 10000"/>
              <a:gd name="connsiteX31" fmla="*/ 7203 w 9989"/>
              <a:gd name="connsiteY31" fmla="*/ 5120 h 10000"/>
              <a:gd name="connsiteX32" fmla="*/ 7448 w 9989"/>
              <a:gd name="connsiteY32" fmla="*/ 4341 h 10000"/>
              <a:gd name="connsiteX33" fmla="*/ 7685 w 9989"/>
              <a:gd name="connsiteY33" fmla="*/ 3593 h 10000"/>
              <a:gd name="connsiteX34" fmla="*/ 7912 w 9989"/>
              <a:gd name="connsiteY34" fmla="*/ 2874 h 10000"/>
              <a:gd name="connsiteX35" fmla="*/ 8127 w 9989"/>
              <a:gd name="connsiteY35" fmla="*/ 2216 h 10000"/>
              <a:gd name="connsiteX36" fmla="*/ 8329 w 9989"/>
              <a:gd name="connsiteY36" fmla="*/ 1647 h 10000"/>
              <a:gd name="connsiteX37" fmla="*/ 8514 w 9989"/>
              <a:gd name="connsiteY37" fmla="*/ 1168 h 10000"/>
              <a:gd name="connsiteX38" fmla="*/ 8681 w 9989"/>
              <a:gd name="connsiteY38" fmla="*/ 808 h 10000"/>
              <a:gd name="connsiteX39" fmla="*/ 8783 w 9989"/>
              <a:gd name="connsiteY39" fmla="*/ 599 h 10000"/>
              <a:gd name="connsiteX40" fmla="*/ 8886 w 9989"/>
              <a:gd name="connsiteY40" fmla="*/ 419 h 10000"/>
              <a:gd name="connsiteX41" fmla="*/ 8993 w 9989"/>
              <a:gd name="connsiteY41" fmla="*/ 269 h 10000"/>
              <a:gd name="connsiteX42" fmla="*/ 9053 w 9989"/>
              <a:gd name="connsiteY42" fmla="*/ 210 h 10000"/>
              <a:gd name="connsiteX43" fmla="*/ 9118 w 9989"/>
              <a:gd name="connsiteY43" fmla="*/ 150 h 10000"/>
              <a:gd name="connsiteX44" fmla="*/ 9190 w 9989"/>
              <a:gd name="connsiteY44" fmla="*/ 120 h 10000"/>
              <a:gd name="connsiteX45" fmla="*/ 9270 w 9989"/>
              <a:gd name="connsiteY45" fmla="*/ 90 h 10000"/>
              <a:gd name="connsiteX46" fmla="*/ 9360 w 9989"/>
              <a:gd name="connsiteY46" fmla="*/ 60 h 10000"/>
              <a:gd name="connsiteX47" fmla="*/ 9460 w 9989"/>
              <a:gd name="connsiteY47" fmla="*/ 30 h 10000"/>
              <a:gd name="connsiteX48" fmla="*/ 9570 w 9989"/>
              <a:gd name="connsiteY48" fmla="*/ 30 h 10000"/>
              <a:gd name="connsiteX49" fmla="*/ 9694 w 9989"/>
              <a:gd name="connsiteY49" fmla="*/ 0 h 10000"/>
              <a:gd name="connsiteX50" fmla="*/ 9834 w 9989"/>
              <a:gd name="connsiteY50" fmla="*/ 0 h 10000"/>
              <a:gd name="connsiteX51" fmla="*/ 9989 w 9989"/>
              <a:gd name="connsiteY51" fmla="*/ 30 h 10000"/>
              <a:gd name="connsiteX52" fmla="*/ 9989 w 9989"/>
              <a:gd name="connsiteY52" fmla="*/ 150 h 10000"/>
              <a:gd name="connsiteX53" fmla="*/ 9834 w 9989"/>
              <a:gd name="connsiteY53" fmla="*/ 150 h 10000"/>
              <a:gd name="connsiteX54" fmla="*/ 9697 w 9989"/>
              <a:gd name="connsiteY54" fmla="*/ 150 h 10000"/>
              <a:gd name="connsiteX55" fmla="*/ 9572 w 9989"/>
              <a:gd name="connsiteY55" fmla="*/ 150 h 10000"/>
              <a:gd name="connsiteX56" fmla="*/ 9460 w 9989"/>
              <a:gd name="connsiteY56" fmla="*/ 150 h 10000"/>
              <a:gd name="connsiteX57" fmla="*/ 9360 w 9989"/>
              <a:gd name="connsiteY57" fmla="*/ 180 h 10000"/>
              <a:gd name="connsiteX58" fmla="*/ 9270 w 9989"/>
              <a:gd name="connsiteY58" fmla="*/ 210 h 10000"/>
              <a:gd name="connsiteX59" fmla="*/ 9190 w 9989"/>
              <a:gd name="connsiteY59" fmla="*/ 240 h 10000"/>
              <a:gd name="connsiteX60" fmla="*/ 9120 w 9989"/>
              <a:gd name="connsiteY60" fmla="*/ 269 h 10000"/>
              <a:gd name="connsiteX61" fmla="*/ 9055 w 9989"/>
              <a:gd name="connsiteY61" fmla="*/ 329 h 10000"/>
              <a:gd name="connsiteX62" fmla="*/ 8995 w 9989"/>
              <a:gd name="connsiteY62" fmla="*/ 389 h 10000"/>
              <a:gd name="connsiteX63" fmla="*/ 8888 w 9989"/>
              <a:gd name="connsiteY63" fmla="*/ 539 h 10000"/>
              <a:gd name="connsiteX64" fmla="*/ 8786 w 9989"/>
              <a:gd name="connsiteY64" fmla="*/ 719 h 10000"/>
              <a:gd name="connsiteX65" fmla="*/ 8686 w 9989"/>
              <a:gd name="connsiteY65" fmla="*/ 928 h 10000"/>
              <a:gd name="connsiteX66" fmla="*/ 8519 w 9989"/>
              <a:gd name="connsiteY66" fmla="*/ 1287 h 10000"/>
              <a:gd name="connsiteX67" fmla="*/ 8331 w 9989"/>
              <a:gd name="connsiteY67" fmla="*/ 1766 h 10000"/>
              <a:gd name="connsiteX68" fmla="*/ 8132 w 9989"/>
              <a:gd name="connsiteY68" fmla="*/ 2335 h 10000"/>
              <a:gd name="connsiteX69" fmla="*/ 7917 w 9989"/>
              <a:gd name="connsiteY69" fmla="*/ 2994 h 10000"/>
              <a:gd name="connsiteX70" fmla="*/ 7690 w 9989"/>
              <a:gd name="connsiteY70" fmla="*/ 3713 h 10000"/>
              <a:gd name="connsiteX71" fmla="*/ 7453 w 9989"/>
              <a:gd name="connsiteY71" fmla="*/ 4461 h 10000"/>
              <a:gd name="connsiteX72" fmla="*/ 7208 w 9989"/>
              <a:gd name="connsiteY72" fmla="*/ 5240 h 10000"/>
              <a:gd name="connsiteX73" fmla="*/ 6956 w 9989"/>
              <a:gd name="connsiteY73" fmla="*/ 6018 h 10000"/>
              <a:gd name="connsiteX74" fmla="*/ 6699 w 9989"/>
              <a:gd name="connsiteY74" fmla="*/ 6766 h 10000"/>
              <a:gd name="connsiteX75" fmla="*/ 6442 w 9989"/>
              <a:gd name="connsiteY75" fmla="*/ 7485 h 10000"/>
              <a:gd name="connsiteX76" fmla="*/ 6182 w 9989"/>
              <a:gd name="connsiteY76" fmla="*/ 8144 h 10000"/>
              <a:gd name="connsiteX77" fmla="*/ 5923 w 9989"/>
              <a:gd name="connsiteY77" fmla="*/ 8743 h 10000"/>
              <a:gd name="connsiteX78" fmla="*/ 5668 w 9989"/>
              <a:gd name="connsiteY78" fmla="*/ 9222 h 10000"/>
              <a:gd name="connsiteX79" fmla="*/ 5416 w 9989"/>
              <a:gd name="connsiteY79" fmla="*/ 9641 h 10000"/>
              <a:gd name="connsiteX80" fmla="*/ 5174 w 9989"/>
              <a:gd name="connsiteY80" fmla="*/ 9880 h 10000"/>
              <a:gd name="connsiteX81" fmla="*/ 4937 w 9989"/>
              <a:gd name="connsiteY81" fmla="*/ 10000 h 10000"/>
              <a:gd name="connsiteX82" fmla="*/ 4704 w 9989"/>
              <a:gd name="connsiteY82" fmla="*/ 9940 h 10000"/>
              <a:gd name="connsiteX83" fmla="*/ 4462 w 9989"/>
              <a:gd name="connsiteY83" fmla="*/ 9731 h 10000"/>
              <a:gd name="connsiteX84" fmla="*/ 4220 w 9989"/>
              <a:gd name="connsiteY84" fmla="*/ 9401 h 10000"/>
              <a:gd name="connsiteX85" fmla="*/ 3971 w 9989"/>
              <a:gd name="connsiteY85" fmla="*/ 8922 h 10000"/>
              <a:gd name="connsiteX86" fmla="*/ 3723 w 9989"/>
              <a:gd name="connsiteY86" fmla="*/ 8353 h 10000"/>
              <a:gd name="connsiteX87" fmla="*/ 3474 w 9989"/>
              <a:gd name="connsiteY87" fmla="*/ 7725 h 10000"/>
              <a:gd name="connsiteX88" fmla="*/ 3227 w 9989"/>
              <a:gd name="connsiteY88" fmla="*/ 7036 h 10000"/>
              <a:gd name="connsiteX89" fmla="*/ 2982 w 9989"/>
              <a:gd name="connsiteY89" fmla="*/ 6317 h 10000"/>
              <a:gd name="connsiteX90" fmla="*/ 2742 w 9989"/>
              <a:gd name="connsiteY90" fmla="*/ 5569 h 10000"/>
              <a:gd name="connsiteX91" fmla="*/ 2510 w 9989"/>
              <a:gd name="connsiteY91" fmla="*/ 4850 h 10000"/>
              <a:gd name="connsiteX92" fmla="*/ 2286 w 9989"/>
              <a:gd name="connsiteY92" fmla="*/ 4192 h 10000"/>
              <a:gd name="connsiteX93" fmla="*/ 2071 w 9989"/>
              <a:gd name="connsiteY93" fmla="*/ 3563 h 10000"/>
              <a:gd name="connsiteX94" fmla="*/ 1864 w 9989"/>
              <a:gd name="connsiteY94" fmla="*/ 3024 h 10000"/>
              <a:gd name="connsiteX95" fmla="*/ 1674 w 9989"/>
              <a:gd name="connsiteY95" fmla="*/ 2575 h 10000"/>
              <a:gd name="connsiteX96" fmla="*/ 1494 w 9989"/>
              <a:gd name="connsiteY96" fmla="*/ 2275 h 10000"/>
              <a:gd name="connsiteX97" fmla="*/ 1332 w 9989"/>
              <a:gd name="connsiteY97" fmla="*/ 2096 h 10000"/>
              <a:gd name="connsiteX98" fmla="*/ 1185 w 9989"/>
              <a:gd name="connsiteY98" fmla="*/ 2036 h 10000"/>
              <a:gd name="connsiteX99" fmla="*/ 1050 w 9989"/>
              <a:gd name="connsiteY99" fmla="*/ 2066 h 10000"/>
              <a:gd name="connsiteX100" fmla="*/ 928 w 9989"/>
              <a:gd name="connsiteY100" fmla="*/ 2126 h 10000"/>
              <a:gd name="connsiteX101" fmla="*/ 813 w 9989"/>
              <a:gd name="connsiteY101" fmla="*/ 2275 h 10000"/>
              <a:gd name="connsiteX102" fmla="*/ 713 w 9989"/>
              <a:gd name="connsiteY102" fmla="*/ 2485 h 10000"/>
              <a:gd name="connsiteX103" fmla="*/ 1 w 9989"/>
              <a:gd name="connsiteY103" fmla="*/ 7036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019 w 10305"/>
              <a:gd name="connsiteY102" fmla="*/ 2485 h 10000"/>
              <a:gd name="connsiteX103" fmla="*/ 1 w 10305"/>
              <a:gd name="connsiteY103" fmla="*/ 3888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 w 10305"/>
              <a:gd name="connsiteY102" fmla="*/ 3888 h 10000"/>
              <a:gd name="connsiteX0" fmla="*/ 1 w 10406"/>
              <a:gd name="connsiteY0" fmla="*/ 2870 h 10000"/>
              <a:gd name="connsiteX1" fmla="*/ 1115 w 10406"/>
              <a:gd name="connsiteY1" fmla="*/ 2365 h 10000"/>
              <a:gd name="connsiteX2" fmla="*/ 1217 w 10406"/>
              <a:gd name="connsiteY2" fmla="*/ 2156 h 10000"/>
              <a:gd name="connsiteX3" fmla="*/ 1332 w 10406"/>
              <a:gd name="connsiteY3" fmla="*/ 2006 h 10000"/>
              <a:gd name="connsiteX4" fmla="*/ 1457 w 10406"/>
              <a:gd name="connsiteY4" fmla="*/ 1916 h 10000"/>
              <a:gd name="connsiteX5" fmla="*/ 1592 w 10406"/>
              <a:gd name="connsiteY5" fmla="*/ 1916 h 10000"/>
              <a:gd name="connsiteX6" fmla="*/ 1741 w 10406"/>
              <a:gd name="connsiteY6" fmla="*/ 1976 h 10000"/>
              <a:gd name="connsiteX7" fmla="*/ 1905 w 10406"/>
              <a:gd name="connsiteY7" fmla="*/ 2156 h 10000"/>
              <a:gd name="connsiteX8" fmla="*/ 2084 w 10406"/>
              <a:gd name="connsiteY8" fmla="*/ 2455 h 10000"/>
              <a:gd name="connsiteX9" fmla="*/ 2277 w 10406"/>
              <a:gd name="connsiteY9" fmla="*/ 2904 h 10000"/>
              <a:gd name="connsiteX10" fmla="*/ 2481 w 10406"/>
              <a:gd name="connsiteY10" fmla="*/ 3443 h 10000"/>
              <a:gd name="connsiteX11" fmla="*/ 2700 w 10406"/>
              <a:gd name="connsiteY11" fmla="*/ 4072 h 10000"/>
              <a:gd name="connsiteX12" fmla="*/ 2924 w 10406"/>
              <a:gd name="connsiteY12" fmla="*/ 4731 h 10000"/>
              <a:gd name="connsiteX13" fmla="*/ 3156 w 10406"/>
              <a:gd name="connsiteY13" fmla="*/ 5449 h 10000"/>
              <a:gd name="connsiteX14" fmla="*/ 3396 w 10406"/>
              <a:gd name="connsiteY14" fmla="*/ 6198 h 10000"/>
              <a:gd name="connsiteX15" fmla="*/ 3642 w 10406"/>
              <a:gd name="connsiteY15" fmla="*/ 6916 h 10000"/>
              <a:gd name="connsiteX16" fmla="*/ 3889 w 10406"/>
              <a:gd name="connsiteY16" fmla="*/ 7605 h 10000"/>
              <a:gd name="connsiteX17" fmla="*/ 4136 w 10406"/>
              <a:gd name="connsiteY17" fmla="*/ 8234 h 10000"/>
              <a:gd name="connsiteX18" fmla="*/ 4386 w 10406"/>
              <a:gd name="connsiteY18" fmla="*/ 8802 h 10000"/>
              <a:gd name="connsiteX19" fmla="*/ 4634 w 10406"/>
              <a:gd name="connsiteY19" fmla="*/ 9281 h 10000"/>
              <a:gd name="connsiteX20" fmla="*/ 4876 w 10406"/>
              <a:gd name="connsiteY20" fmla="*/ 9611 h 10000"/>
              <a:gd name="connsiteX21" fmla="*/ 5115 w 10406"/>
              <a:gd name="connsiteY21" fmla="*/ 9820 h 10000"/>
              <a:gd name="connsiteX22" fmla="*/ 5350 w 10406"/>
              <a:gd name="connsiteY22" fmla="*/ 9880 h 10000"/>
              <a:gd name="connsiteX23" fmla="*/ 5583 w 10406"/>
              <a:gd name="connsiteY23" fmla="*/ 9760 h 10000"/>
              <a:gd name="connsiteX24" fmla="*/ 5828 w 10406"/>
              <a:gd name="connsiteY24" fmla="*/ 9521 h 10000"/>
              <a:gd name="connsiteX25" fmla="*/ 6077 w 10406"/>
              <a:gd name="connsiteY25" fmla="*/ 9102 h 10000"/>
              <a:gd name="connsiteX26" fmla="*/ 6333 w 10406"/>
              <a:gd name="connsiteY26" fmla="*/ 8623 h 10000"/>
              <a:gd name="connsiteX27" fmla="*/ 6590 w 10406"/>
              <a:gd name="connsiteY27" fmla="*/ 8024 h 10000"/>
              <a:gd name="connsiteX28" fmla="*/ 6850 w 10406"/>
              <a:gd name="connsiteY28" fmla="*/ 7365 h 10000"/>
              <a:gd name="connsiteX29" fmla="*/ 7107 w 10406"/>
              <a:gd name="connsiteY29" fmla="*/ 6647 h 10000"/>
              <a:gd name="connsiteX30" fmla="*/ 7365 w 10406"/>
              <a:gd name="connsiteY30" fmla="*/ 5898 h 10000"/>
              <a:gd name="connsiteX31" fmla="*/ 7617 w 10406"/>
              <a:gd name="connsiteY31" fmla="*/ 5120 h 10000"/>
              <a:gd name="connsiteX32" fmla="*/ 7862 w 10406"/>
              <a:gd name="connsiteY32" fmla="*/ 4341 h 10000"/>
              <a:gd name="connsiteX33" fmla="*/ 8099 w 10406"/>
              <a:gd name="connsiteY33" fmla="*/ 3593 h 10000"/>
              <a:gd name="connsiteX34" fmla="*/ 8327 w 10406"/>
              <a:gd name="connsiteY34" fmla="*/ 2874 h 10000"/>
              <a:gd name="connsiteX35" fmla="*/ 8542 w 10406"/>
              <a:gd name="connsiteY35" fmla="*/ 2216 h 10000"/>
              <a:gd name="connsiteX36" fmla="*/ 8744 w 10406"/>
              <a:gd name="connsiteY36" fmla="*/ 1647 h 10000"/>
              <a:gd name="connsiteX37" fmla="*/ 8929 w 10406"/>
              <a:gd name="connsiteY37" fmla="*/ 1168 h 10000"/>
              <a:gd name="connsiteX38" fmla="*/ 9097 w 10406"/>
              <a:gd name="connsiteY38" fmla="*/ 808 h 10000"/>
              <a:gd name="connsiteX39" fmla="*/ 9199 w 10406"/>
              <a:gd name="connsiteY39" fmla="*/ 599 h 10000"/>
              <a:gd name="connsiteX40" fmla="*/ 9302 w 10406"/>
              <a:gd name="connsiteY40" fmla="*/ 419 h 10000"/>
              <a:gd name="connsiteX41" fmla="*/ 9409 w 10406"/>
              <a:gd name="connsiteY41" fmla="*/ 269 h 10000"/>
              <a:gd name="connsiteX42" fmla="*/ 9469 w 10406"/>
              <a:gd name="connsiteY42" fmla="*/ 210 h 10000"/>
              <a:gd name="connsiteX43" fmla="*/ 9534 w 10406"/>
              <a:gd name="connsiteY43" fmla="*/ 150 h 10000"/>
              <a:gd name="connsiteX44" fmla="*/ 9606 w 10406"/>
              <a:gd name="connsiteY44" fmla="*/ 120 h 10000"/>
              <a:gd name="connsiteX45" fmla="*/ 9686 w 10406"/>
              <a:gd name="connsiteY45" fmla="*/ 90 h 10000"/>
              <a:gd name="connsiteX46" fmla="*/ 9776 w 10406"/>
              <a:gd name="connsiteY46" fmla="*/ 60 h 10000"/>
              <a:gd name="connsiteX47" fmla="*/ 9876 w 10406"/>
              <a:gd name="connsiteY47" fmla="*/ 30 h 10000"/>
              <a:gd name="connsiteX48" fmla="*/ 9987 w 10406"/>
              <a:gd name="connsiteY48" fmla="*/ 30 h 10000"/>
              <a:gd name="connsiteX49" fmla="*/ 10111 w 10406"/>
              <a:gd name="connsiteY49" fmla="*/ 0 h 10000"/>
              <a:gd name="connsiteX50" fmla="*/ 10251 w 10406"/>
              <a:gd name="connsiteY50" fmla="*/ 0 h 10000"/>
              <a:gd name="connsiteX51" fmla="*/ 10406 w 10406"/>
              <a:gd name="connsiteY51" fmla="*/ 30 h 10000"/>
              <a:gd name="connsiteX52" fmla="*/ 10406 w 10406"/>
              <a:gd name="connsiteY52" fmla="*/ 150 h 10000"/>
              <a:gd name="connsiteX53" fmla="*/ 10251 w 10406"/>
              <a:gd name="connsiteY53" fmla="*/ 150 h 10000"/>
              <a:gd name="connsiteX54" fmla="*/ 10114 w 10406"/>
              <a:gd name="connsiteY54" fmla="*/ 150 h 10000"/>
              <a:gd name="connsiteX55" fmla="*/ 9989 w 10406"/>
              <a:gd name="connsiteY55" fmla="*/ 150 h 10000"/>
              <a:gd name="connsiteX56" fmla="*/ 9876 w 10406"/>
              <a:gd name="connsiteY56" fmla="*/ 150 h 10000"/>
              <a:gd name="connsiteX57" fmla="*/ 9776 w 10406"/>
              <a:gd name="connsiteY57" fmla="*/ 180 h 10000"/>
              <a:gd name="connsiteX58" fmla="*/ 9686 w 10406"/>
              <a:gd name="connsiteY58" fmla="*/ 210 h 10000"/>
              <a:gd name="connsiteX59" fmla="*/ 9606 w 10406"/>
              <a:gd name="connsiteY59" fmla="*/ 240 h 10000"/>
              <a:gd name="connsiteX60" fmla="*/ 9536 w 10406"/>
              <a:gd name="connsiteY60" fmla="*/ 269 h 10000"/>
              <a:gd name="connsiteX61" fmla="*/ 9471 w 10406"/>
              <a:gd name="connsiteY61" fmla="*/ 329 h 10000"/>
              <a:gd name="connsiteX62" fmla="*/ 9411 w 10406"/>
              <a:gd name="connsiteY62" fmla="*/ 389 h 10000"/>
              <a:gd name="connsiteX63" fmla="*/ 9304 w 10406"/>
              <a:gd name="connsiteY63" fmla="*/ 539 h 10000"/>
              <a:gd name="connsiteX64" fmla="*/ 9202 w 10406"/>
              <a:gd name="connsiteY64" fmla="*/ 719 h 10000"/>
              <a:gd name="connsiteX65" fmla="*/ 9102 w 10406"/>
              <a:gd name="connsiteY65" fmla="*/ 928 h 10000"/>
              <a:gd name="connsiteX66" fmla="*/ 8934 w 10406"/>
              <a:gd name="connsiteY66" fmla="*/ 1287 h 10000"/>
              <a:gd name="connsiteX67" fmla="*/ 8746 w 10406"/>
              <a:gd name="connsiteY67" fmla="*/ 1766 h 10000"/>
              <a:gd name="connsiteX68" fmla="*/ 8547 w 10406"/>
              <a:gd name="connsiteY68" fmla="*/ 2335 h 10000"/>
              <a:gd name="connsiteX69" fmla="*/ 8332 w 10406"/>
              <a:gd name="connsiteY69" fmla="*/ 2994 h 10000"/>
              <a:gd name="connsiteX70" fmla="*/ 8104 w 10406"/>
              <a:gd name="connsiteY70" fmla="*/ 3713 h 10000"/>
              <a:gd name="connsiteX71" fmla="*/ 7867 w 10406"/>
              <a:gd name="connsiteY71" fmla="*/ 4461 h 10000"/>
              <a:gd name="connsiteX72" fmla="*/ 7622 w 10406"/>
              <a:gd name="connsiteY72" fmla="*/ 5240 h 10000"/>
              <a:gd name="connsiteX73" fmla="*/ 7370 w 10406"/>
              <a:gd name="connsiteY73" fmla="*/ 6018 h 10000"/>
              <a:gd name="connsiteX74" fmla="*/ 7112 w 10406"/>
              <a:gd name="connsiteY74" fmla="*/ 6766 h 10000"/>
              <a:gd name="connsiteX75" fmla="*/ 6855 w 10406"/>
              <a:gd name="connsiteY75" fmla="*/ 7485 h 10000"/>
              <a:gd name="connsiteX76" fmla="*/ 6595 w 10406"/>
              <a:gd name="connsiteY76" fmla="*/ 8144 h 10000"/>
              <a:gd name="connsiteX77" fmla="*/ 6336 w 10406"/>
              <a:gd name="connsiteY77" fmla="*/ 8743 h 10000"/>
              <a:gd name="connsiteX78" fmla="*/ 6080 w 10406"/>
              <a:gd name="connsiteY78" fmla="*/ 9222 h 10000"/>
              <a:gd name="connsiteX79" fmla="*/ 5828 w 10406"/>
              <a:gd name="connsiteY79" fmla="*/ 9641 h 10000"/>
              <a:gd name="connsiteX80" fmla="*/ 5586 w 10406"/>
              <a:gd name="connsiteY80" fmla="*/ 9880 h 10000"/>
              <a:gd name="connsiteX81" fmla="*/ 5348 w 10406"/>
              <a:gd name="connsiteY81" fmla="*/ 10000 h 10000"/>
              <a:gd name="connsiteX82" fmla="*/ 5115 w 10406"/>
              <a:gd name="connsiteY82" fmla="*/ 9940 h 10000"/>
              <a:gd name="connsiteX83" fmla="*/ 4873 w 10406"/>
              <a:gd name="connsiteY83" fmla="*/ 9731 h 10000"/>
              <a:gd name="connsiteX84" fmla="*/ 4631 w 10406"/>
              <a:gd name="connsiteY84" fmla="*/ 9401 h 10000"/>
              <a:gd name="connsiteX85" fmla="*/ 4381 w 10406"/>
              <a:gd name="connsiteY85" fmla="*/ 8922 h 10000"/>
              <a:gd name="connsiteX86" fmla="*/ 4133 w 10406"/>
              <a:gd name="connsiteY86" fmla="*/ 8353 h 10000"/>
              <a:gd name="connsiteX87" fmla="*/ 3884 w 10406"/>
              <a:gd name="connsiteY87" fmla="*/ 7725 h 10000"/>
              <a:gd name="connsiteX88" fmla="*/ 3637 w 10406"/>
              <a:gd name="connsiteY88" fmla="*/ 7036 h 10000"/>
              <a:gd name="connsiteX89" fmla="*/ 3391 w 10406"/>
              <a:gd name="connsiteY89" fmla="*/ 6317 h 10000"/>
              <a:gd name="connsiteX90" fmla="*/ 3151 w 10406"/>
              <a:gd name="connsiteY90" fmla="*/ 5569 h 10000"/>
              <a:gd name="connsiteX91" fmla="*/ 2919 w 10406"/>
              <a:gd name="connsiteY91" fmla="*/ 4850 h 10000"/>
              <a:gd name="connsiteX92" fmla="*/ 2695 w 10406"/>
              <a:gd name="connsiteY92" fmla="*/ 4192 h 10000"/>
              <a:gd name="connsiteX93" fmla="*/ 2479 w 10406"/>
              <a:gd name="connsiteY93" fmla="*/ 3563 h 10000"/>
              <a:gd name="connsiteX94" fmla="*/ 2272 w 10406"/>
              <a:gd name="connsiteY94" fmla="*/ 3024 h 10000"/>
              <a:gd name="connsiteX95" fmla="*/ 2082 w 10406"/>
              <a:gd name="connsiteY95" fmla="*/ 2575 h 10000"/>
              <a:gd name="connsiteX96" fmla="*/ 1902 w 10406"/>
              <a:gd name="connsiteY96" fmla="*/ 2275 h 10000"/>
              <a:gd name="connsiteX97" fmla="*/ 1739 w 10406"/>
              <a:gd name="connsiteY97" fmla="*/ 2096 h 10000"/>
              <a:gd name="connsiteX98" fmla="*/ 1592 w 10406"/>
              <a:gd name="connsiteY98" fmla="*/ 2036 h 10000"/>
              <a:gd name="connsiteX99" fmla="*/ 1457 w 10406"/>
              <a:gd name="connsiteY99" fmla="*/ 2066 h 10000"/>
              <a:gd name="connsiteX100" fmla="*/ 1335 w 10406"/>
              <a:gd name="connsiteY100" fmla="*/ 2126 h 10000"/>
              <a:gd name="connsiteX101" fmla="*/ 1220 w 10406"/>
              <a:gd name="connsiteY101" fmla="*/ 2275 h 10000"/>
              <a:gd name="connsiteX102" fmla="*/ 1 w 10406"/>
              <a:gd name="connsiteY102" fmla="*/ 2870 h 10000"/>
              <a:gd name="connsiteX0" fmla="*/ 237 w 10642"/>
              <a:gd name="connsiteY0" fmla="*/ 2870 h 10000"/>
              <a:gd name="connsiteX1" fmla="*/ 135 w 10642"/>
              <a:gd name="connsiteY1" fmla="*/ 1851 h 10000"/>
              <a:gd name="connsiteX2" fmla="*/ 1453 w 10642"/>
              <a:gd name="connsiteY2" fmla="*/ 2156 h 10000"/>
              <a:gd name="connsiteX3" fmla="*/ 1568 w 10642"/>
              <a:gd name="connsiteY3" fmla="*/ 2006 h 10000"/>
              <a:gd name="connsiteX4" fmla="*/ 1693 w 10642"/>
              <a:gd name="connsiteY4" fmla="*/ 1916 h 10000"/>
              <a:gd name="connsiteX5" fmla="*/ 1828 w 10642"/>
              <a:gd name="connsiteY5" fmla="*/ 1916 h 10000"/>
              <a:gd name="connsiteX6" fmla="*/ 1977 w 10642"/>
              <a:gd name="connsiteY6" fmla="*/ 1976 h 10000"/>
              <a:gd name="connsiteX7" fmla="*/ 2141 w 10642"/>
              <a:gd name="connsiteY7" fmla="*/ 2156 h 10000"/>
              <a:gd name="connsiteX8" fmla="*/ 2320 w 10642"/>
              <a:gd name="connsiteY8" fmla="*/ 2455 h 10000"/>
              <a:gd name="connsiteX9" fmla="*/ 2513 w 10642"/>
              <a:gd name="connsiteY9" fmla="*/ 2904 h 10000"/>
              <a:gd name="connsiteX10" fmla="*/ 2717 w 10642"/>
              <a:gd name="connsiteY10" fmla="*/ 3443 h 10000"/>
              <a:gd name="connsiteX11" fmla="*/ 2936 w 10642"/>
              <a:gd name="connsiteY11" fmla="*/ 4072 h 10000"/>
              <a:gd name="connsiteX12" fmla="*/ 3160 w 10642"/>
              <a:gd name="connsiteY12" fmla="*/ 4731 h 10000"/>
              <a:gd name="connsiteX13" fmla="*/ 3392 w 10642"/>
              <a:gd name="connsiteY13" fmla="*/ 5449 h 10000"/>
              <a:gd name="connsiteX14" fmla="*/ 3632 w 10642"/>
              <a:gd name="connsiteY14" fmla="*/ 6198 h 10000"/>
              <a:gd name="connsiteX15" fmla="*/ 3878 w 10642"/>
              <a:gd name="connsiteY15" fmla="*/ 6916 h 10000"/>
              <a:gd name="connsiteX16" fmla="*/ 4125 w 10642"/>
              <a:gd name="connsiteY16" fmla="*/ 7605 h 10000"/>
              <a:gd name="connsiteX17" fmla="*/ 4372 w 10642"/>
              <a:gd name="connsiteY17" fmla="*/ 8234 h 10000"/>
              <a:gd name="connsiteX18" fmla="*/ 4622 w 10642"/>
              <a:gd name="connsiteY18" fmla="*/ 8802 h 10000"/>
              <a:gd name="connsiteX19" fmla="*/ 4870 w 10642"/>
              <a:gd name="connsiteY19" fmla="*/ 9281 h 10000"/>
              <a:gd name="connsiteX20" fmla="*/ 5112 w 10642"/>
              <a:gd name="connsiteY20" fmla="*/ 9611 h 10000"/>
              <a:gd name="connsiteX21" fmla="*/ 5351 w 10642"/>
              <a:gd name="connsiteY21" fmla="*/ 9820 h 10000"/>
              <a:gd name="connsiteX22" fmla="*/ 5586 w 10642"/>
              <a:gd name="connsiteY22" fmla="*/ 9880 h 10000"/>
              <a:gd name="connsiteX23" fmla="*/ 5819 w 10642"/>
              <a:gd name="connsiteY23" fmla="*/ 9760 h 10000"/>
              <a:gd name="connsiteX24" fmla="*/ 6064 w 10642"/>
              <a:gd name="connsiteY24" fmla="*/ 9521 h 10000"/>
              <a:gd name="connsiteX25" fmla="*/ 6313 w 10642"/>
              <a:gd name="connsiteY25" fmla="*/ 9102 h 10000"/>
              <a:gd name="connsiteX26" fmla="*/ 6569 w 10642"/>
              <a:gd name="connsiteY26" fmla="*/ 8623 h 10000"/>
              <a:gd name="connsiteX27" fmla="*/ 6826 w 10642"/>
              <a:gd name="connsiteY27" fmla="*/ 8024 h 10000"/>
              <a:gd name="connsiteX28" fmla="*/ 7086 w 10642"/>
              <a:gd name="connsiteY28" fmla="*/ 7365 h 10000"/>
              <a:gd name="connsiteX29" fmla="*/ 7343 w 10642"/>
              <a:gd name="connsiteY29" fmla="*/ 6647 h 10000"/>
              <a:gd name="connsiteX30" fmla="*/ 7601 w 10642"/>
              <a:gd name="connsiteY30" fmla="*/ 5898 h 10000"/>
              <a:gd name="connsiteX31" fmla="*/ 7853 w 10642"/>
              <a:gd name="connsiteY31" fmla="*/ 5120 h 10000"/>
              <a:gd name="connsiteX32" fmla="*/ 8098 w 10642"/>
              <a:gd name="connsiteY32" fmla="*/ 4341 h 10000"/>
              <a:gd name="connsiteX33" fmla="*/ 8335 w 10642"/>
              <a:gd name="connsiteY33" fmla="*/ 3593 h 10000"/>
              <a:gd name="connsiteX34" fmla="*/ 8563 w 10642"/>
              <a:gd name="connsiteY34" fmla="*/ 2874 h 10000"/>
              <a:gd name="connsiteX35" fmla="*/ 8778 w 10642"/>
              <a:gd name="connsiteY35" fmla="*/ 2216 h 10000"/>
              <a:gd name="connsiteX36" fmla="*/ 8980 w 10642"/>
              <a:gd name="connsiteY36" fmla="*/ 1647 h 10000"/>
              <a:gd name="connsiteX37" fmla="*/ 9165 w 10642"/>
              <a:gd name="connsiteY37" fmla="*/ 1168 h 10000"/>
              <a:gd name="connsiteX38" fmla="*/ 9333 w 10642"/>
              <a:gd name="connsiteY38" fmla="*/ 808 h 10000"/>
              <a:gd name="connsiteX39" fmla="*/ 9435 w 10642"/>
              <a:gd name="connsiteY39" fmla="*/ 599 h 10000"/>
              <a:gd name="connsiteX40" fmla="*/ 9538 w 10642"/>
              <a:gd name="connsiteY40" fmla="*/ 419 h 10000"/>
              <a:gd name="connsiteX41" fmla="*/ 9645 w 10642"/>
              <a:gd name="connsiteY41" fmla="*/ 269 h 10000"/>
              <a:gd name="connsiteX42" fmla="*/ 9705 w 10642"/>
              <a:gd name="connsiteY42" fmla="*/ 210 h 10000"/>
              <a:gd name="connsiteX43" fmla="*/ 9770 w 10642"/>
              <a:gd name="connsiteY43" fmla="*/ 150 h 10000"/>
              <a:gd name="connsiteX44" fmla="*/ 9842 w 10642"/>
              <a:gd name="connsiteY44" fmla="*/ 120 h 10000"/>
              <a:gd name="connsiteX45" fmla="*/ 9922 w 10642"/>
              <a:gd name="connsiteY45" fmla="*/ 90 h 10000"/>
              <a:gd name="connsiteX46" fmla="*/ 10012 w 10642"/>
              <a:gd name="connsiteY46" fmla="*/ 60 h 10000"/>
              <a:gd name="connsiteX47" fmla="*/ 10112 w 10642"/>
              <a:gd name="connsiteY47" fmla="*/ 30 h 10000"/>
              <a:gd name="connsiteX48" fmla="*/ 10223 w 10642"/>
              <a:gd name="connsiteY48" fmla="*/ 30 h 10000"/>
              <a:gd name="connsiteX49" fmla="*/ 10347 w 10642"/>
              <a:gd name="connsiteY49" fmla="*/ 0 h 10000"/>
              <a:gd name="connsiteX50" fmla="*/ 10487 w 10642"/>
              <a:gd name="connsiteY50" fmla="*/ 0 h 10000"/>
              <a:gd name="connsiteX51" fmla="*/ 10642 w 10642"/>
              <a:gd name="connsiteY51" fmla="*/ 30 h 10000"/>
              <a:gd name="connsiteX52" fmla="*/ 10642 w 10642"/>
              <a:gd name="connsiteY52" fmla="*/ 150 h 10000"/>
              <a:gd name="connsiteX53" fmla="*/ 10487 w 10642"/>
              <a:gd name="connsiteY53" fmla="*/ 150 h 10000"/>
              <a:gd name="connsiteX54" fmla="*/ 10350 w 10642"/>
              <a:gd name="connsiteY54" fmla="*/ 150 h 10000"/>
              <a:gd name="connsiteX55" fmla="*/ 10225 w 10642"/>
              <a:gd name="connsiteY55" fmla="*/ 150 h 10000"/>
              <a:gd name="connsiteX56" fmla="*/ 10112 w 10642"/>
              <a:gd name="connsiteY56" fmla="*/ 150 h 10000"/>
              <a:gd name="connsiteX57" fmla="*/ 10012 w 10642"/>
              <a:gd name="connsiteY57" fmla="*/ 180 h 10000"/>
              <a:gd name="connsiteX58" fmla="*/ 9922 w 10642"/>
              <a:gd name="connsiteY58" fmla="*/ 210 h 10000"/>
              <a:gd name="connsiteX59" fmla="*/ 9842 w 10642"/>
              <a:gd name="connsiteY59" fmla="*/ 240 h 10000"/>
              <a:gd name="connsiteX60" fmla="*/ 9772 w 10642"/>
              <a:gd name="connsiteY60" fmla="*/ 269 h 10000"/>
              <a:gd name="connsiteX61" fmla="*/ 9707 w 10642"/>
              <a:gd name="connsiteY61" fmla="*/ 329 h 10000"/>
              <a:gd name="connsiteX62" fmla="*/ 9647 w 10642"/>
              <a:gd name="connsiteY62" fmla="*/ 389 h 10000"/>
              <a:gd name="connsiteX63" fmla="*/ 9540 w 10642"/>
              <a:gd name="connsiteY63" fmla="*/ 539 h 10000"/>
              <a:gd name="connsiteX64" fmla="*/ 9438 w 10642"/>
              <a:gd name="connsiteY64" fmla="*/ 719 h 10000"/>
              <a:gd name="connsiteX65" fmla="*/ 9338 w 10642"/>
              <a:gd name="connsiteY65" fmla="*/ 928 h 10000"/>
              <a:gd name="connsiteX66" fmla="*/ 9170 w 10642"/>
              <a:gd name="connsiteY66" fmla="*/ 1287 h 10000"/>
              <a:gd name="connsiteX67" fmla="*/ 8982 w 10642"/>
              <a:gd name="connsiteY67" fmla="*/ 1766 h 10000"/>
              <a:gd name="connsiteX68" fmla="*/ 8783 w 10642"/>
              <a:gd name="connsiteY68" fmla="*/ 2335 h 10000"/>
              <a:gd name="connsiteX69" fmla="*/ 8568 w 10642"/>
              <a:gd name="connsiteY69" fmla="*/ 2994 h 10000"/>
              <a:gd name="connsiteX70" fmla="*/ 8340 w 10642"/>
              <a:gd name="connsiteY70" fmla="*/ 3713 h 10000"/>
              <a:gd name="connsiteX71" fmla="*/ 8103 w 10642"/>
              <a:gd name="connsiteY71" fmla="*/ 4461 h 10000"/>
              <a:gd name="connsiteX72" fmla="*/ 7858 w 10642"/>
              <a:gd name="connsiteY72" fmla="*/ 5240 h 10000"/>
              <a:gd name="connsiteX73" fmla="*/ 7606 w 10642"/>
              <a:gd name="connsiteY73" fmla="*/ 6018 h 10000"/>
              <a:gd name="connsiteX74" fmla="*/ 7348 w 10642"/>
              <a:gd name="connsiteY74" fmla="*/ 6766 h 10000"/>
              <a:gd name="connsiteX75" fmla="*/ 7091 w 10642"/>
              <a:gd name="connsiteY75" fmla="*/ 7485 h 10000"/>
              <a:gd name="connsiteX76" fmla="*/ 6831 w 10642"/>
              <a:gd name="connsiteY76" fmla="*/ 8144 h 10000"/>
              <a:gd name="connsiteX77" fmla="*/ 6572 w 10642"/>
              <a:gd name="connsiteY77" fmla="*/ 8743 h 10000"/>
              <a:gd name="connsiteX78" fmla="*/ 6316 w 10642"/>
              <a:gd name="connsiteY78" fmla="*/ 9222 h 10000"/>
              <a:gd name="connsiteX79" fmla="*/ 6064 w 10642"/>
              <a:gd name="connsiteY79" fmla="*/ 9641 h 10000"/>
              <a:gd name="connsiteX80" fmla="*/ 5822 w 10642"/>
              <a:gd name="connsiteY80" fmla="*/ 9880 h 10000"/>
              <a:gd name="connsiteX81" fmla="*/ 5584 w 10642"/>
              <a:gd name="connsiteY81" fmla="*/ 10000 h 10000"/>
              <a:gd name="connsiteX82" fmla="*/ 5351 w 10642"/>
              <a:gd name="connsiteY82" fmla="*/ 9940 h 10000"/>
              <a:gd name="connsiteX83" fmla="*/ 5109 w 10642"/>
              <a:gd name="connsiteY83" fmla="*/ 9731 h 10000"/>
              <a:gd name="connsiteX84" fmla="*/ 4867 w 10642"/>
              <a:gd name="connsiteY84" fmla="*/ 9401 h 10000"/>
              <a:gd name="connsiteX85" fmla="*/ 4617 w 10642"/>
              <a:gd name="connsiteY85" fmla="*/ 8922 h 10000"/>
              <a:gd name="connsiteX86" fmla="*/ 4369 w 10642"/>
              <a:gd name="connsiteY86" fmla="*/ 8353 h 10000"/>
              <a:gd name="connsiteX87" fmla="*/ 4120 w 10642"/>
              <a:gd name="connsiteY87" fmla="*/ 7725 h 10000"/>
              <a:gd name="connsiteX88" fmla="*/ 3873 w 10642"/>
              <a:gd name="connsiteY88" fmla="*/ 7036 h 10000"/>
              <a:gd name="connsiteX89" fmla="*/ 3627 w 10642"/>
              <a:gd name="connsiteY89" fmla="*/ 6317 h 10000"/>
              <a:gd name="connsiteX90" fmla="*/ 3387 w 10642"/>
              <a:gd name="connsiteY90" fmla="*/ 5569 h 10000"/>
              <a:gd name="connsiteX91" fmla="*/ 3155 w 10642"/>
              <a:gd name="connsiteY91" fmla="*/ 4850 h 10000"/>
              <a:gd name="connsiteX92" fmla="*/ 2931 w 10642"/>
              <a:gd name="connsiteY92" fmla="*/ 4192 h 10000"/>
              <a:gd name="connsiteX93" fmla="*/ 2715 w 10642"/>
              <a:gd name="connsiteY93" fmla="*/ 3563 h 10000"/>
              <a:gd name="connsiteX94" fmla="*/ 2508 w 10642"/>
              <a:gd name="connsiteY94" fmla="*/ 3024 h 10000"/>
              <a:gd name="connsiteX95" fmla="*/ 2318 w 10642"/>
              <a:gd name="connsiteY95" fmla="*/ 2575 h 10000"/>
              <a:gd name="connsiteX96" fmla="*/ 2138 w 10642"/>
              <a:gd name="connsiteY96" fmla="*/ 2275 h 10000"/>
              <a:gd name="connsiteX97" fmla="*/ 1975 w 10642"/>
              <a:gd name="connsiteY97" fmla="*/ 2096 h 10000"/>
              <a:gd name="connsiteX98" fmla="*/ 1828 w 10642"/>
              <a:gd name="connsiteY98" fmla="*/ 2036 h 10000"/>
              <a:gd name="connsiteX99" fmla="*/ 1693 w 10642"/>
              <a:gd name="connsiteY99" fmla="*/ 2066 h 10000"/>
              <a:gd name="connsiteX100" fmla="*/ 1571 w 10642"/>
              <a:gd name="connsiteY100" fmla="*/ 2126 h 10000"/>
              <a:gd name="connsiteX101" fmla="*/ 1456 w 10642"/>
              <a:gd name="connsiteY101" fmla="*/ 2275 h 10000"/>
              <a:gd name="connsiteX102" fmla="*/ 237 w 10642"/>
              <a:gd name="connsiteY102" fmla="*/ 2870 h 10000"/>
              <a:gd name="connsiteX0" fmla="*/ 0 w 10507"/>
              <a:gd name="connsiteY0" fmla="*/ 1851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1851 h 10000"/>
              <a:gd name="connsiteX0" fmla="*/ 0 w 10507"/>
              <a:gd name="connsiteY0" fmla="*/ 2870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 name="connsiteX0" fmla="*/ 0 w 10507"/>
              <a:gd name="connsiteY0" fmla="*/ 2870 h 10000"/>
              <a:gd name="connsiteX1" fmla="*/ 102 w 10507"/>
              <a:gd name="connsiteY1" fmla="*/ 2870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0507" h="10000">
                <a:moveTo>
                  <a:pt x="0" y="2870"/>
                </a:moveTo>
                <a:lnTo>
                  <a:pt x="102" y="2870"/>
                </a:lnTo>
                <a:lnTo>
                  <a:pt x="1318" y="2156"/>
                </a:lnTo>
                <a:cubicBezTo>
                  <a:pt x="1356" y="2106"/>
                  <a:pt x="1395" y="2056"/>
                  <a:pt x="1433" y="2006"/>
                </a:cubicBezTo>
                <a:lnTo>
                  <a:pt x="1558" y="1916"/>
                </a:lnTo>
                <a:lnTo>
                  <a:pt x="1693" y="1916"/>
                </a:lnTo>
                <a:lnTo>
                  <a:pt x="1842" y="1976"/>
                </a:lnTo>
                <a:lnTo>
                  <a:pt x="2006" y="2156"/>
                </a:lnTo>
                <a:lnTo>
                  <a:pt x="2185" y="2455"/>
                </a:lnTo>
                <a:cubicBezTo>
                  <a:pt x="2249" y="2605"/>
                  <a:pt x="2314" y="2754"/>
                  <a:pt x="2378" y="2904"/>
                </a:cubicBezTo>
                <a:lnTo>
                  <a:pt x="2582" y="3443"/>
                </a:lnTo>
                <a:lnTo>
                  <a:pt x="2801" y="4072"/>
                </a:lnTo>
                <a:lnTo>
                  <a:pt x="3025" y="4731"/>
                </a:lnTo>
                <a:lnTo>
                  <a:pt x="3257" y="5449"/>
                </a:lnTo>
                <a:lnTo>
                  <a:pt x="3497" y="6198"/>
                </a:lnTo>
                <a:cubicBezTo>
                  <a:pt x="3579" y="6437"/>
                  <a:pt x="3660" y="6677"/>
                  <a:pt x="3743" y="6916"/>
                </a:cubicBezTo>
                <a:cubicBezTo>
                  <a:pt x="3825" y="7146"/>
                  <a:pt x="3908" y="7375"/>
                  <a:pt x="3990" y="7605"/>
                </a:cubicBezTo>
                <a:cubicBezTo>
                  <a:pt x="4072" y="7815"/>
                  <a:pt x="4155" y="8024"/>
                  <a:pt x="4237" y="8234"/>
                </a:cubicBezTo>
                <a:lnTo>
                  <a:pt x="4487" y="8802"/>
                </a:lnTo>
                <a:cubicBezTo>
                  <a:pt x="4569" y="8962"/>
                  <a:pt x="4653" y="9121"/>
                  <a:pt x="4735" y="9281"/>
                </a:cubicBezTo>
                <a:lnTo>
                  <a:pt x="4977" y="9611"/>
                </a:lnTo>
                <a:lnTo>
                  <a:pt x="5216" y="9820"/>
                </a:lnTo>
                <a:lnTo>
                  <a:pt x="5451" y="9880"/>
                </a:lnTo>
                <a:lnTo>
                  <a:pt x="5684" y="9760"/>
                </a:lnTo>
                <a:lnTo>
                  <a:pt x="5929" y="9521"/>
                </a:lnTo>
                <a:lnTo>
                  <a:pt x="6178" y="9102"/>
                </a:lnTo>
                <a:cubicBezTo>
                  <a:pt x="6263" y="8942"/>
                  <a:pt x="6349" y="8783"/>
                  <a:pt x="6434" y="8623"/>
                </a:cubicBezTo>
                <a:lnTo>
                  <a:pt x="6691" y="8024"/>
                </a:lnTo>
                <a:lnTo>
                  <a:pt x="6951" y="7365"/>
                </a:lnTo>
                <a:cubicBezTo>
                  <a:pt x="7037" y="7126"/>
                  <a:pt x="7122" y="6886"/>
                  <a:pt x="7208" y="6647"/>
                </a:cubicBezTo>
                <a:lnTo>
                  <a:pt x="7466" y="5898"/>
                </a:lnTo>
                <a:lnTo>
                  <a:pt x="7718" y="5120"/>
                </a:lnTo>
                <a:lnTo>
                  <a:pt x="7963" y="4341"/>
                </a:lnTo>
                <a:lnTo>
                  <a:pt x="8200" y="3593"/>
                </a:lnTo>
                <a:lnTo>
                  <a:pt x="8428" y="2874"/>
                </a:lnTo>
                <a:cubicBezTo>
                  <a:pt x="8500" y="2655"/>
                  <a:pt x="8571" y="2435"/>
                  <a:pt x="8643" y="2216"/>
                </a:cubicBezTo>
                <a:cubicBezTo>
                  <a:pt x="8710" y="2026"/>
                  <a:pt x="8778" y="1837"/>
                  <a:pt x="8845" y="1647"/>
                </a:cubicBezTo>
                <a:lnTo>
                  <a:pt x="9030" y="1168"/>
                </a:lnTo>
                <a:cubicBezTo>
                  <a:pt x="9086" y="1048"/>
                  <a:pt x="9141" y="928"/>
                  <a:pt x="9198" y="808"/>
                </a:cubicBezTo>
                <a:lnTo>
                  <a:pt x="9300" y="599"/>
                </a:lnTo>
                <a:cubicBezTo>
                  <a:pt x="9334" y="539"/>
                  <a:pt x="9369" y="479"/>
                  <a:pt x="9403" y="419"/>
                </a:cubicBezTo>
                <a:cubicBezTo>
                  <a:pt x="9439" y="369"/>
                  <a:pt x="9474" y="319"/>
                  <a:pt x="9510" y="269"/>
                </a:cubicBezTo>
                <a:cubicBezTo>
                  <a:pt x="9530" y="249"/>
                  <a:pt x="9550" y="230"/>
                  <a:pt x="9570" y="210"/>
                </a:cubicBezTo>
                <a:cubicBezTo>
                  <a:pt x="9592" y="190"/>
                  <a:pt x="9613" y="170"/>
                  <a:pt x="9635" y="150"/>
                </a:cubicBezTo>
                <a:lnTo>
                  <a:pt x="9707" y="120"/>
                </a:lnTo>
                <a:lnTo>
                  <a:pt x="9787" y="90"/>
                </a:lnTo>
                <a:lnTo>
                  <a:pt x="9877" y="60"/>
                </a:lnTo>
                <a:lnTo>
                  <a:pt x="9977" y="30"/>
                </a:lnTo>
                <a:lnTo>
                  <a:pt x="10088" y="30"/>
                </a:lnTo>
                <a:lnTo>
                  <a:pt x="10212" y="0"/>
                </a:lnTo>
                <a:lnTo>
                  <a:pt x="10352" y="0"/>
                </a:lnTo>
                <a:lnTo>
                  <a:pt x="10507" y="30"/>
                </a:lnTo>
                <a:lnTo>
                  <a:pt x="10507" y="150"/>
                </a:lnTo>
                <a:lnTo>
                  <a:pt x="10352" y="150"/>
                </a:lnTo>
                <a:lnTo>
                  <a:pt x="10215" y="150"/>
                </a:lnTo>
                <a:lnTo>
                  <a:pt x="10090" y="150"/>
                </a:lnTo>
                <a:lnTo>
                  <a:pt x="9977" y="150"/>
                </a:lnTo>
                <a:lnTo>
                  <a:pt x="9877" y="180"/>
                </a:lnTo>
                <a:lnTo>
                  <a:pt x="9787" y="210"/>
                </a:lnTo>
                <a:lnTo>
                  <a:pt x="9707" y="240"/>
                </a:lnTo>
                <a:cubicBezTo>
                  <a:pt x="9684" y="250"/>
                  <a:pt x="9660" y="259"/>
                  <a:pt x="9637" y="269"/>
                </a:cubicBezTo>
                <a:cubicBezTo>
                  <a:pt x="9615" y="289"/>
                  <a:pt x="9594" y="309"/>
                  <a:pt x="9572" y="329"/>
                </a:cubicBezTo>
                <a:lnTo>
                  <a:pt x="9512" y="389"/>
                </a:lnTo>
                <a:cubicBezTo>
                  <a:pt x="9476" y="439"/>
                  <a:pt x="9441" y="489"/>
                  <a:pt x="9405" y="539"/>
                </a:cubicBezTo>
                <a:lnTo>
                  <a:pt x="9303" y="719"/>
                </a:lnTo>
                <a:cubicBezTo>
                  <a:pt x="9270" y="789"/>
                  <a:pt x="9236" y="858"/>
                  <a:pt x="9203" y="928"/>
                </a:cubicBezTo>
                <a:lnTo>
                  <a:pt x="9035" y="1287"/>
                </a:lnTo>
                <a:lnTo>
                  <a:pt x="8847" y="1766"/>
                </a:lnTo>
                <a:cubicBezTo>
                  <a:pt x="8781" y="1956"/>
                  <a:pt x="8714" y="2145"/>
                  <a:pt x="8648" y="2335"/>
                </a:cubicBezTo>
                <a:lnTo>
                  <a:pt x="8433" y="2994"/>
                </a:lnTo>
                <a:lnTo>
                  <a:pt x="8205" y="3713"/>
                </a:lnTo>
                <a:lnTo>
                  <a:pt x="7968" y="4461"/>
                </a:lnTo>
                <a:lnTo>
                  <a:pt x="7723" y="5240"/>
                </a:lnTo>
                <a:lnTo>
                  <a:pt x="7471" y="6018"/>
                </a:lnTo>
                <a:lnTo>
                  <a:pt x="7213" y="6766"/>
                </a:lnTo>
                <a:lnTo>
                  <a:pt x="6956" y="7485"/>
                </a:lnTo>
                <a:lnTo>
                  <a:pt x="6696" y="8144"/>
                </a:lnTo>
                <a:cubicBezTo>
                  <a:pt x="6610" y="8344"/>
                  <a:pt x="6523" y="8543"/>
                  <a:pt x="6437" y="8743"/>
                </a:cubicBezTo>
                <a:cubicBezTo>
                  <a:pt x="6352" y="8903"/>
                  <a:pt x="6266" y="9062"/>
                  <a:pt x="6181" y="9222"/>
                </a:cubicBezTo>
                <a:lnTo>
                  <a:pt x="5929" y="9641"/>
                </a:lnTo>
                <a:lnTo>
                  <a:pt x="5687" y="9880"/>
                </a:lnTo>
                <a:lnTo>
                  <a:pt x="5449" y="10000"/>
                </a:lnTo>
                <a:lnTo>
                  <a:pt x="5216" y="9940"/>
                </a:lnTo>
                <a:lnTo>
                  <a:pt x="4974" y="9731"/>
                </a:lnTo>
                <a:lnTo>
                  <a:pt x="4732" y="9401"/>
                </a:lnTo>
                <a:cubicBezTo>
                  <a:pt x="4649" y="9241"/>
                  <a:pt x="4565" y="9082"/>
                  <a:pt x="4482" y="8922"/>
                </a:cubicBezTo>
                <a:lnTo>
                  <a:pt x="4234" y="8353"/>
                </a:lnTo>
                <a:lnTo>
                  <a:pt x="3985" y="7725"/>
                </a:lnTo>
                <a:cubicBezTo>
                  <a:pt x="3903" y="7495"/>
                  <a:pt x="3820" y="7266"/>
                  <a:pt x="3738" y="7036"/>
                </a:cubicBezTo>
                <a:lnTo>
                  <a:pt x="3492" y="6317"/>
                </a:lnTo>
                <a:lnTo>
                  <a:pt x="3252" y="5569"/>
                </a:lnTo>
                <a:cubicBezTo>
                  <a:pt x="3175" y="5329"/>
                  <a:pt x="3097" y="5090"/>
                  <a:pt x="3020" y="4850"/>
                </a:cubicBezTo>
                <a:cubicBezTo>
                  <a:pt x="2945" y="4631"/>
                  <a:pt x="2871" y="4411"/>
                  <a:pt x="2796" y="4192"/>
                </a:cubicBezTo>
                <a:lnTo>
                  <a:pt x="2580" y="3563"/>
                </a:lnTo>
                <a:lnTo>
                  <a:pt x="2373" y="3024"/>
                </a:lnTo>
                <a:cubicBezTo>
                  <a:pt x="2310" y="2874"/>
                  <a:pt x="2246" y="2725"/>
                  <a:pt x="2183" y="2575"/>
                </a:cubicBezTo>
                <a:lnTo>
                  <a:pt x="2003" y="2275"/>
                </a:lnTo>
                <a:cubicBezTo>
                  <a:pt x="1949" y="2215"/>
                  <a:pt x="1894" y="2156"/>
                  <a:pt x="1840" y="2096"/>
                </a:cubicBezTo>
                <a:lnTo>
                  <a:pt x="1693" y="2036"/>
                </a:lnTo>
                <a:lnTo>
                  <a:pt x="1558" y="2066"/>
                </a:lnTo>
                <a:lnTo>
                  <a:pt x="1436" y="2126"/>
                </a:lnTo>
                <a:cubicBezTo>
                  <a:pt x="1398" y="2176"/>
                  <a:pt x="1359" y="2225"/>
                  <a:pt x="1321" y="2275"/>
                </a:cubicBezTo>
                <a:lnTo>
                  <a:pt x="0" y="2870"/>
                </a:lnTo>
                <a:close/>
              </a:path>
            </a:pathLst>
          </a:custGeom>
          <a:solidFill>
            <a:srgbClr val="000000"/>
          </a:solidFill>
          <a:ln w="0" cap="flat">
            <a:solidFill>
              <a:schemeClr val="accent6"/>
            </a:solidFill>
            <a:prstDash val="solid"/>
            <a:round/>
            <a:headEnd/>
            <a:tailEnd/>
          </a:ln>
        </p:spPr>
        <p:txBody>
          <a:bodyPr vert="horz" wrap="square" lIns="68580" tIns="34290" rIns="68580" bIns="34290" numCol="1" anchor="t" anchorCtr="0" compatLnSpc="1">
            <a:prstTxWarp prst="textNoShape">
              <a:avLst/>
            </a:prstTxWarp>
          </a:bodyPr>
          <a:lstStyle/>
          <a:p>
            <a:endParaRPr lang="en-CA" sz="1350" dirty="0">
              <a:solidFill>
                <a:prstClr val="black"/>
              </a:solidFill>
            </a:endParaRPr>
          </a:p>
        </p:txBody>
      </p:sp>
      <p:sp>
        <p:nvSpPr>
          <p:cNvPr id="29" name="Freeform 52" descr="transition"/>
          <p:cNvSpPr>
            <a:spLocks/>
          </p:cNvSpPr>
          <p:nvPr>
            <p:custDataLst>
              <p:tags r:id="rId5"/>
            </p:custDataLst>
          </p:nvPr>
        </p:nvSpPr>
        <p:spPr bwMode="auto">
          <a:xfrm>
            <a:off x="3337892" y="3553088"/>
            <a:ext cx="5992313" cy="751367"/>
          </a:xfrm>
          <a:custGeom>
            <a:avLst/>
            <a:gdLst>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394 w 10000"/>
              <a:gd name="connsiteY113" fmla="*/ 3743 h 10000"/>
              <a:gd name="connsiteX114" fmla="*/ 212 w 10000"/>
              <a:gd name="connsiteY114" fmla="*/ 5030 h 10000"/>
              <a:gd name="connsiteX115" fmla="*/ 110 w 10000"/>
              <a:gd name="connsiteY115" fmla="*/ 6018 h 10000"/>
              <a:gd name="connsiteX116" fmla="*/ 12 w 10000"/>
              <a:gd name="connsiteY116" fmla="*/ 7036 h 10000"/>
              <a:gd name="connsiteX117" fmla="*/ 0 w 10000"/>
              <a:gd name="connsiteY117"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212 w 10000"/>
              <a:gd name="connsiteY113" fmla="*/ 5030 h 10000"/>
              <a:gd name="connsiteX114" fmla="*/ 110 w 10000"/>
              <a:gd name="connsiteY114" fmla="*/ 6018 h 10000"/>
              <a:gd name="connsiteX115" fmla="*/ 12 w 10000"/>
              <a:gd name="connsiteY115" fmla="*/ 7036 h 10000"/>
              <a:gd name="connsiteX116" fmla="*/ 0 w 10000"/>
              <a:gd name="connsiteY116"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459 w 10000"/>
              <a:gd name="connsiteY4" fmla="*/ 3263 h 10000"/>
              <a:gd name="connsiteX5" fmla="*/ 537 w 10000"/>
              <a:gd name="connsiteY5" fmla="*/ 2904 h 10000"/>
              <a:gd name="connsiteX6" fmla="*/ 622 w 10000"/>
              <a:gd name="connsiteY6" fmla="*/ 2605 h 10000"/>
              <a:gd name="connsiteX7" fmla="*/ 719 w 10000"/>
              <a:gd name="connsiteY7" fmla="*/ 2365 h 10000"/>
              <a:gd name="connsiteX8" fmla="*/ 821 w 10000"/>
              <a:gd name="connsiteY8" fmla="*/ 2156 h 10000"/>
              <a:gd name="connsiteX9" fmla="*/ 936 w 10000"/>
              <a:gd name="connsiteY9" fmla="*/ 2006 h 10000"/>
              <a:gd name="connsiteX10" fmla="*/ 1061 w 10000"/>
              <a:gd name="connsiteY10" fmla="*/ 1916 h 10000"/>
              <a:gd name="connsiteX11" fmla="*/ 1196 w 10000"/>
              <a:gd name="connsiteY11" fmla="*/ 1916 h 10000"/>
              <a:gd name="connsiteX12" fmla="*/ 1345 w 10000"/>
              <a:gd name="connsiteY12" fmla="*/ 1976 h 10000"/>
              <a:gd name="connsiteX13" fmla="*/ 1508 w 10000"/>
              <a:gd name="connsiteY13" fmla="*/ 2156 h 10000"/>
              <a:gd name="connsiteX14" fmla="*/ 1687 w 10000"/>
              <a:gd name="connsiteY14" fmla="*/ 2455 h 10000"/>
              <a:gd name="connsiteX15" fmla="*/ 1880 w 10000"/>
              <a:gd name="connsiteY15" fmla="*/ 2904 h 10000"/>
              <a:gd name="connsiteX16" fmla="*/ 2084 w 10000"/>
              <a:gd name="connsiteY16" fmla="*/ 3443 h 10000"/>
              <a:gd name="connsiteX17" fmla="*/ 2302 w 10000"/>
              <a:gd name="connsiteY17" fmla="*/ 4072 h 10000"/>
              <a:gd name="connsiteX18" fmla="*/ 2526 w 10000"/>
              <a:gd name="connsiteY18" fmla="*/ 4731 h 10000"/>
              <a:gd name="connsiteX19" fmla="*/ 2758 w 10000"/>
              <a:gd name="connsiteY19" fmla="*/ 5449 h 10000"/>
              <a:gd name="connsiteX20" fmla="*/ 2998 w 10000"/>
              <a:gd name="connsiteY20" fmla="*/ 6198 h 10000"/>
              <a:gd name="connsiteX21" fmla="*/ 3243 w 10000"/>
              <a:gd name="connsiteY21" fmla="*/ 6916 h 10000"/>
              <a:gd name="connsiteX22" fmla="*/ 3490 w 10000"/>
              <a:gd name="connsiteY22" fmla="*/ 7605 h 10000"/>
              <a:gd name="connsiteX23" fmla="*/ 3737 w 10000"/>
              <a:gd name="connsiteY23" fmla="*/ 8234 h 10000"/>
              <a:gd name="connsiteX24" fmla="*/ 3987 w 10000"/>
              <a:gd name="connsiteY24" fmla="*/ 8802 h 10000"/>
              <a:gd name="connsiteX25" fmla="*/ 4234 w 10000"/>
              <a:gd name="connsiteY25" fmla="*/ 9281 h 10000"/>
              <a:gd name="connsiteX26" fmla="*/ 4476 w 10000"/>
              <a:gd name="connsiteY26" fmla="*/ 9611 h 10000"/>
              <a:gd name="connsiteX27" fmla="*/ 4715 w 10000"/>
              <a:gd name="connsiteY27" fmla="*/ 9820 h 10000"/>
              <a:gd name="connsiteX28" fmla="*/ 4950 w 10000"/>
              <a:gd name="connsiteY28" fmla="*/ 9880 h 10000"/>
              <a:gd name="connsiteX29" fmla="*/ 5182 w 10000"/>
              <a:gd name="connsiteY29" fmla="*/ 9760 h 10000"/>
              <a:gd name="connsiteX30" fmla="*/ 5427 w 10000"/>
              <a:gd name="connsiteY30" fmla="*/ 9521 h 10000"/>
              <a:gd name="connsiteX31" fmla="*/ 5676 w 10000"/>
              <a:gd name="connsiteY31" fmla="*/ 9102 h 10000"/>
              <a:gd name="connsiteX32" fmla="*/ 5931 w 10000"/>
              <a:gd name="connsiteY32" fmla="*/ 8623 h 10000"/>
              <a:gd name="connsiteX33" fmla="*/ 6188 w 10000"/>
              <a:gd name="connsiteY33" fmla="*/ 8024 h 10000"/>
              <a:gd name="connsiteX34" fmla="*/ 6448 w 10000"/>
              <a:gd name="connsiteY34" fmla="*/ 7365 h 10000"/>
              <a:gd name="connsiteX35" fmla="*/ 6705 w 10000"/>
              <a:gd name="connsiteY35" fmla="*/ 6647 h 10000"/>
              <a:gd name="connsiteX36" fmla="*/ 6962 w 10000"/>
              <a:gd name="connsiteY36" fmla="*/ 5898 h 10000"/>
              <a:gd name="connsiteX37" fmla="*/ 7214 w 10000"/>
              <a:gd name="connsiteY37" fmla="*/ 5120 h 10000"/>
              <a:gd name="connsiteX38" fmla="*/ 7459 w 10000"/>
              <a:gd name="connsiteY38" fmla="*/ 4341 h 10000"/>
              <a:gd name="connsiteX39" fmla="*/ 7696 w 10000"/>
              <a:gd name="connsiteY39" fmla="*/ 3593 h 10000"/>
              <a:gd name="connsiteX40" fmla="*/ 7923 w 10000"/>
              <a:gd name="connsiteY40" fmla="*/ 2874 h 10000"/>
              <a:gd name="connsiteX41" fmla="*/ 8138 w 10000"/>
              <a:gd name="connsiteY41" fmla="*/ 2216 h 10000"/>
              <a:gd name="connsiteX42" fmla="*/ 8340 w 10000"/>
              <a:gd name="connsiteY42" fmla="*/ 1647 h 10000"/>
              <a:gd name="connsiteX43" fmla="*/ 8525 w 10000"/>
              <a:gd name="connsiteY43" fmla="*/ 1168 h 10000"/>
              <a:gd name="connsiteX44" fmla="*/ 8692 w 10000"/>
              <a:gd name="connsiteY44" fmla="*/ 808 h 10000"/>
              <a:gd name="connsiteX45" fmla="*/ 8794 w 10000"/>
              <a:gd name="connsiteY45" fmla="*/ 599 h 10000"/>
              <a:gd name="connsiteX46" fmla="*/ 8897 w 10000"/>
              <a:gd name="connsiteY46" fmla="*/ 419 h 10000"/>
              <a:gd name="connsiteX47" fmla="*/ 9004 w 10000"/>
              <a:gd name="connsiteY47" fmla="*/ 269 h 10000"/>
              <a:gd name="connsiteX48" fmla="*/ 9064 w 10000"/>
              <a:gd name="connsiteY48" fmla="*/ 210 h 10000"/>
              <a:gd name="connsiteX49" fmla="*/ 9129 w 10000"/>
              <a:gd name="connsiteY49" fmla="*/ 150 h 10000"/>
              <a:gd name="connsiteX50" fmla="*/ 9201 w 10000"/>
              <a:gd name="connsiteY50" fmla="*/ 120 h 10000"/>
              <a:gd name="connsiteX51" fmla="*/ 9281 w 10000"/>
              <a:gd name="connsiteY51" fmla="*/ 90 h 10000"/>
              <a:gd name="connsiteX52" fmla="*/ 9371 w 10000"/>
              <a:gd name="connsiteY52" fmla="*/ 60 h 10000"/>
              <a:gd name="connsiteX53" fmla="*/ 9471 w 10000"/>
              <a:gd name="connsiteY53" fmla="*/ 30 h 10000"/>
              <a:gd name="connsiteX54" fmla="*/ 9581 w 10000"/>
              <a:gd name="connsiteY54" fmla="*/ 30 h 10000"/>
              <a:gd name="connsiteX55" fmla="*/ 9705 w 10000"/>
              <a:gd name="connsiteY55" fmla="*/ 0 h 10000"/>
              <a:gd name="connsiteX56" fmla="*/ 9845 w 10000"/>
              <a:gd name="connsiteY56" fmla="*/ 0 h 10000"/>
              <a:gd name="connsiteX57" fmla="*/ 10000 w 10000"/>
              <a:gd name="connsiteY57" fmla="*/ 30 h 10000"/>
              <a:gd name="connsiteX58" fmla="*/ 10000 w 10000"/>
              <a:gd name="connsiteY58" fmla="*/ 150 h 10000"/>
              <a:gd name="connsiteX59" fmla="*/ 9845 w 10000"/>
              <a:gd name="connsiteY59" fmla="*/ 150 h 10000"/>
              <a:gd name="connsiteX60" fmla="*/ 9708 w 10000"/>
              <a:gd name="connsiteY60" fmla="*/ 150 h 10000"/>
              <a:gd name="connsiteX61" fmla="*/ 9583 w 10000"/>
              <a:gd name="connsiteY61" fmla="*/ 150 h 10000"/>
              <a:gd name="connsiteX62" fmla="*/ 9471 w 10000"/>
              <a:gd name="connsiteY62" fmla="*/ 150 h 10000"/>
              <a:gd name="connsiteX63" fmla="*/ 9371 w 10000"/>
              <a:gd name="connsiteY63" fmla="*/ 180 h 10000"/>
              <a:gd name="connsiteX64" fmla="*/ 9281 w 10000"/>
              <a:gd name="connsiteY64" fmla="*/ 210 h 10000"/>
              <a:gd name="connsiteX65" fmla="*/ 9201 w 10000"/>
              <a:gd name="connsiteY65" fmla="*/ 240 h 10000"/>
              <a:gd name="connsiteX66" fmla="*/ 9131 w 10000"/>
              <a:gd name="connsiteY66" fmla="*/ 269 h 10000"/>
              <a:gd name="connsiteX67" fmla="*/ 9066 w 10000"/>
              <a:gd name="connsiteY67" fmla="*/ 329 h 10000"/>
              <a:gd name="connsiteX68" fmla="*/ 9006 w 10000"/>
              <a:gd name="connsiteY68" fmla="*/ 389 h 10000"/>
              <a:gd name="connsiteX69" fmla="*/ 8899 w 10000"/>
              <a:gd name="connsiteY69" fmla="*/ 539 h 10000"/>
              <a:gd name="connsiteX70" fmla="*/ 8797 w 10000"/>
              <a:gd name="connsiteY70" fmla="*/ 719 h 10000"/>
              <a:gd name="connsiteX71" fmla="*/ 8697 w 10000"/>
              <a:gd name="connsiteY71" fmla="*/ 928 h 10000"/>
              <a:gd name="connsiteX72" fmla="*/ 8530 w 10000"/>
              <a:gd name="connsiteY72" fmla="*/ 1287 h 10000"/>
              <a:gd name="connsiteX73" fmla="*/ 8342 w 10000"/>
              <a:gd name="connsiteY73" fmla="*/ 1766 h 10000"/>
              <a:gd name="connsiteX74" fmla="*/ 8143 w 10000"/>
              <a:gd name="connsiteY74" fmla="*/ 2335 h 10000"/>
              <a:gd name="connsiteX75" fmla="*/ 7928 w 10000"/>
              <a:gd name="connsiteY75" fmla="*/ 2994 h 10000"/>
              <a:gd name="connsiteX76" fmla="*/ 7701 w 10000"/>
              <a:gd name="connsiteY76" fmla="*/ 3713 h 10000"/>
              <a:gd name="connsiteX77" fmla="*/ 7464 w 10000"/>
              <a:gd name="connsiteY77" fmla="*/ 4461 h 10000"/>
              <a:gd name="connsiteX78" fmla="*/ 7219 w 10000"/>
              <a:gd name="connsiteY78" fmla="*/ 5240 h 10000"/>
              <a:gd name="connsiteX79" fmla="*/ 6967 w 10000"/>
              <a:gd name="connsiteY79" fmla="*/ 6018 h 10000"/>
              <a:gd name="connsiteX80" fmla="*/ 6710 w 10000"/>
              <a:gd name="connsiteY80" fmla="*/ 6766 h 10000"/>
              <a:gd name="connsiteX81" fmla="*/ 6453 w 10000"/>
              <a:gd name="connsiteY81" fmla="*/ 7485 h 10000"/>
              <a:gd name="connsiteX82" fmla="*/ 6193 w 10000"/>
              <a:gd name="connsiteY82" fmla="*/ 8144 h 10000"/>
              <a:gd name="connsiteX83" fmla="*/ 5934 w 10000"/>
              <a:gd name="connsiteY83" fmla="*/ 8743 h 10000"/>
              <a:gd name="connsiteX84" fmla="*/ 5679 w 10000"/>
              <a:gd name="connsiteY84" fmla="*/ 9222 h 10000"/>
              <a:gd name="connsiteX85" fmla="*/ 5427 w 10000"/>
              <a:gd name="connsiteY85" fmla="*/ 9641 h 10000"/>
              <a:gd name="connsiteX86" fmla="*/ 5185 w 10000"/>
              <a:gd name="connsiteY86" fmla="*/ 9880 h 10000"/>
              <a:gd name="connsiteX87" fmla="*/ 4948 w 10000"/>
              <a:gd name="connsiteY87" fmla="*/ 10000 h 10000"/>
              <a:gd name="connsiteX88" fmla="*/ 4715 w 10000"/>
              <a:gd name="connsiteY88" fmla="*/ 9940 h 10000"/>
              <a:gd name="connsiteX89" fmla="*/ 4473 w 10000"/>
              <a:gd name="connsiteY89" fmla="*/ 9731 h 10000"/>
              <a:gd name="connsiteX90" fmla="*/ 4231 w 10000"/>
              <a:gd name="connsiteY90" fmla="*/ 9401 h 10000"/>
              <a:gd name="connsiteX91" fmla="*/ 3982 w 10000"/>
              <a:gd name="connsiteY91" fmla="*/ 8922 h 10000"/>
              <a:gd name="connsiteX92" fmla="*/ 3734 w 10000"/>
              <a:gd name="connsiteY92" fmla="*/ 8353 h 10000"/>
              <a:gd name="connsiteX93" fmla="*/ 3485 w 10000"/>
              <a:gd name="connsiteY93" fmla="*/ 7725 h 10000"/>
              <a:gd name="connsiteX94" fmla="*/ 3238 w 10000"/>
              <a:gd name="connsiteY94" fmla="*/ 7036 h 10000"/>
              <a:gd name="connsiteX95" fmla="*/ 2993 w 10000"/>
              <a:gd name="connsiteY95" fmla="*/ 6317 h 10000"/>
              <a:gd name="connsiteX96" fmla="*/ 2753 w 10000"/>
              <a:gd name="connsiteY96" fmla="*/ 5569 h 10000"/>
              <a:gd name="connsiteX97" fmla="*/ 2521 w 10000"/>
              <a:gd name="connsiteY97" fmla="*/ 4850 h 10000"/>
              <a:gd name="connsiteX98" fmla="*/ 2297 w 10000"/>
              <a:gd name="connsiteY98" fmla="*/ 4192 h 10000"/>
              <a:gd name="connsiteX99" fmla="*/ 2082 w 10000"/>
              <a:gd name="connsiteY99" fmla="*/ 3563 h 10000"/>
              <a:gd name="connsiteX100" fmla="*/ 1875 w 10000"/>
              <a:gd name="connsiteY100" fmla="*/ 3024 h 10000"/>
              <a:gd name="connsiteX101" fmla="*/ 1685 w 10000"/>
              <a:gd name="connsiteY101" fmla="*/ 2575 h 10000"/>
              <a:gd name="connsiteX102" fmla="*/ 1505 w 10000"/>
              <a:gd name="connsiteY102" fmla="*/ 2275 h 10000"/>
              <a:gd name="connsiteX103" fmla="*/ 1343 w 10000"/>
              <a:gd name="connsiteY103" fmla="*/ 2096 h 10000"/>
              <a:gd name="connsiteX104" fmla="*/ 1196 w 10000"/>
              <a:gd name="connsiteY104" fmla="*/ 2036 h 10000"/>
              <a:gd name="connsiteX105" fmla="*/ 1061 w 10000"/>
              <a:gd name="connsiteY105" fmla="*/ 2066 h 10000"/>
              <a:gd name="connsiteX106" fmla="*/ 939 w 10000"/>
              <a:gd name="connsiteY106" fmla="*/ 2126 h 10000"/>
              <a:gd name="connsiteX107" fmla="*/ 824 w 10000"/>
              <a:gd name="connsiteY107" fmla="*/ 2275 h 10000"/>
              <a:gd name="connsiteX108" fmla="*/ 724 w 10000"/>
              <a:gd name="connsiteY108" fmla="*/ 2485 h 10000"/>
              <a:gd name="connsiteX109" fmla="*/ 629 w 10000"/>
              <a:gd name="connsiteY109" fmla="*/ 2725 h 10000"/>
              <a:gd name="connsiteX110" fmla="*/ 544 w 10000"/>
              <a:gd name="connsiteY110" fmla="*/ 3024 h 10000"/>
              <a:gd name="connsiteX111" fmla="*/ 467 w 10000"/>
              <a:gd name="connsiteY111" fmla="*/ 3353 h 10000"/>
              <a:gd name="connsiteX112" fmla="*/ 212 w 10000"/>
              <a:gd name="connsiteY112" fmla="*/ 5030 h 10000"/>
              <a:gd name="connsiteX113" fmla="*/ 110 w 10000"/>
              <a:gd name="connsiteY113" fmla="*/ 6018 h 10000"/>
              <a:gd name="connsiteX114" fmla="*/ 12 w 10000"/>
              <a:gd name="connsiteY114" fmla="*/ 7036 h 10000"/>
              <a:gd name="connsiteX115" fmla="*/ 0 w 10000"/>
              <a:gd name="connsiteY115"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467 w 10000"/>
              <a:gd name="connsiteY110" fmla="*/ 3353 h 10000"/>
              <a:gd name="connsiteX111" fmla="*/ 212 w 10000"/>
              <a:gd name="connsiteY111" fmla="*/ 5030 h 10000"/>
              <a:gd name="connsiteX112" fmla="*/ 110 w 10000"/>
              <a:gd name="connsiteY112" fmla="*/ 6018 h 10000"/>
              <a:gd name="connsiteX113" fmla="*/ 12 w 10000"/>
              <a:gd name="connsiteY113" fmla="*/ 7036 h 10000"/>
              <a:gd name="connsiteX114" fmla="*/ 0 w 10000"/>
              <a:gd name="connsiteY114"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212 w 10000"/>
              <a:gd name="connsiteY110" fmla="*/ 5030 h 10000"/>
              <a:gd name="connsiteX111" fmla="*/ 110 w 10000"/>
              <a:gd name="connsiteY111" fmla="*/ 6018 h 10000"/>
              <a:gd name="connsiteX112" fmla="*/ 12 w 10000"/>
              <a:gd name="connsiteY112" fmla="*/ 7036 h 10000"/>
              <a:gd name="connsiteX113" fmla="*/ 0 w 10000"/>
              <a:gd name="connsiteY113"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212 w 10000"/>
              <a:gd name="connsiteY109" fmla="*/ 5030 h 10000"/>
              <a:gd name="connsiteX110" fmla="*/ 110 w 10000"/>
              <a:gd name="connsiteY110" fmla="*/ 6018 h 10000"/>
              <a:gd name="connsiteX111" fmla="*/ 12 w 10000"/>
              <a:gd name="connsiteY111" fmla="*/ 7036 h 10000"/>
              <a:gd name="connsiteX112" fmla="*/ 0 w 10000"/>
              <a:gd name="connsiteY112"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212 w 10000"/>
              <a:gd name="connsiteY108" fmla="*/ 5030 h 10000"/>
              <a:gd name="connsiteX109" fmla="*/ 110 w 10000"/>
              <a:gd name="connsiteY109" fmla="*/ 6018 h 10000"/>
              <a:gd name="connsiteX110" fmla="*/ 12 w 10000"/>
              <a:gd name="connsiteY110" fmla="*/ 7036 h 10000"/>
              <a:gd name="connsiteX111" fmla="*/ 0 w 10000"/>
              <a:gd name="connsiteY111"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212 w 10000"/>
              <a:gd name="connsiteY107" fmla="*/ 5030 h 10000"/>
              <a:gd name="connsiteX108" fmla="*/ 110 w 10000"/>
              <a:gd name="connsiteY108" fmla="*/ 6018 h 10000"/>
              <a:gd name="connsiteX109" fmla="*/ 12 w 10000"/>
              <a:gd name="connsiteY109" fmla="*/ 7036 h 10000"/>
              <a:gd name="connsiteX110" fmla="*/ 0 w 10000"/>
              <a:gd name="connsiteY110"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110 w 10000"/>
              <a:gd name="connsiteY107" fmla="*/ 6018 h 10000"/>
              <a:gd name="connsiteX108" fmla="*/ 12 w 10000"/>
              <a:gd name="connsiteY108" fmla="*/ 7036 h 10000"/>
              <a:gd name="connsiteX109" fmla="*/ 0 w 10000"/>
              <a:gd name="connsiteY109"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10 w 10000"/>
              <a:gd name="connsiteY106" fmla="*/ 6018 h 10000"/>
              <a:gd name="connsiteX107" fmla="*/ 12 w 10000"/>
              <a:gd name="connsiteY107" fmla="*/ 7036 h 10000"/>
              <a:gd name="connsiteX108" fmla="*/ 0 w 10000"/>
              <a:gd name="connsiteY108"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2 w 10000"/>
              <a:gd name="connsiteY106" fmla="*/ 7036 h 10000"/>
              <a:gd name="connsiteX107" fmla="*/ 0 w 10000"/>
              <a:gd name="connsiteY107" fmla="*/ 6946 h 10000"/>
              <a:gd name="connsiteX0" fmla="*/ 0 w 10000"/>
              <a:gd name="connsiteY0" fmla="*/ 6946 h 10000"/>
              <a:gd name="connsiteX1" fmla="*/ 97 w 10000"/>
              <a:gd name="connsiteY1" fmla="*/ 5928 h 10000"/>
              <a:gd name="connsiteX2" fmla="*/ 622 w 10000"/>
              <a:gd name="connsiteY2" fmla="*/ 2605 h 10000"/>
              <a:gd name="connsiteX3" fmla="*/ 719 w 10000"/>
              <a:gd name="connsiteY3" fmla="*/ 2365 h 10000"/>
              <a:gd name="connsiteX4" fmla="*/ 821 w 10000"/>
              <a:gd name="connsiteY4" fmla="*/ 2156 h 10000"/>
              <a:gd name="connsiteX5" fmla="*/ 936 w 10000"/>
              <a:gd name="connsiteY5" fmla="*/ 2006 h 10000"/>
              <a:gd name="connsiteX6" fmla="*/ 1061 w 10000"/>
              <a:gd name="connsiteY6" fmla="*/ 1916 h 10000"/>
              <a:gd name="connsiteX7" fmla="*/ 1196 w 10000"/>
              <a:gd name="connsiteY7" fmla="*/ 1916 h 10000"/>
              <a:gd name="connsiteX8" fmla="*/ 1345 w 10000"/>
              <a:gd name="connsiteY8" fmla="*/ 1976 h 10000"/>
              <a:gd name="connsiteX9" fmla="*/ 1508 w 10000"/>
              <a:gd name="connsiteY9" fmla="*/ 2156 h 10000"/>
              <a:gd name="connsiteX10" fmla="*/ 1687 w 10000"/>
              <a:gd name="connsiteY10" fmla="*/ 2455 h 10000"/>
              <a:gd name="connsiteX11" fmla="*/ 1880 w 10000"/>
              <a:gd name="connsiteY11" fmla="*/ 2904 h 10000"/>
              <a:gd name="connsiteX12" fmla="*/ 2084 w 10000"/>
              <a:gd name="connsiteY12" fmla="*/ 3443 h 10000"/>
              <a:gd name="connsiteX13" fmla="*/ 2302 w 10000"/>
              <a:gd name="connsiteY13" fmla="*/ 4072 h 10000"/>
              <a:gd name="connsiteX14" fmla="*/ 2526 w 10000"/>
              <a:gd name="connsiteY14" fmla="*/ 4731 h 10000"/>
              <a:gd name="connsiteX15" fmla="*/ 2758 w 10000"/>
              <a:gd name="connsiteY15" fmla="*/ 5449 h 10000"/>
              <a:gd name="connsiteX16" fmla="*/ 2998 w 10000"/>
              <a:gd name="connsiteY16" fmla="*/ 6198 h 10000"/>
              <a:gd name="connsiteX17" fmla="*/ 3243 w 10000"/>
              <a:gd name="connsiteY17" fmla="*/ 6916 h 10000"/>
              <a:gd name="connsiteX18" fmla="*/ 3490 w 10000"/>
              <a:gd name="connsiteY18" fmla="*/ 7605 h 10000"/>
              <a:gd name="connsiteX19" fmla="*/ 3737 w 10000"/>
              <a:gd name="connsiteY19" fmla="*/ 8234 h 10000"/>
              <a:gd name="connsiteX20" fmla="*/ 3987 w 10000"/>
              <a:gd name="connsiteY20" fmla="*/ 8802 h 10000"/>
              <a:gd name="connsiteX21" fmla="*/ 4234 w 10000"/>
              <a:gd name="connsiteY21" fmla="*/ 9281 h 10000"/>
              <a:gd name="connsiteX22" fmla="*/ 4476 w 10000"/>
              <a:gd name="connsiteY22" fmla="*/ 9611 h 10000"/>
              <a:gd name="connsiteX23" fmla="*/ 4715 w 10000"/>
              <a:gd name="connsiteY23" fmla="*/ 9820 h 10000"/>
              <a:gd name="connsiteX24" fmla="*/ 4950 w 10000"/>
              <a:gd name="connsiteY24" fmla="*/ 9880 h 10000"/>
              <a:gd name="connsiteX25" fmla="*/ 5182 w 10000"/>
              <a:gd name="connsiteY25" fmla="*/ 9760 h 10000"/>
              <a:gd name="connsiteX26" fmla="*/ 5427 w 10000"/>
              <a:gd name="connsiteY26" fmla="*/ 9521 h 10000"/>
              <a:gd name="connsiteX27" fmla="*/ 5676 w 10000"/>
              <a:gd name="connsiteY27" fmla="*/ 9102 h 10000"/>
              <a:gd name="connsiteX28" fmla="*/ 5931 w 10000"/>
              <a:gd name="connsiteY28" fmla="*/ 8623 h 10000"/>
              <a:gd name="connsiteX29" fmla="*/ 6188 w 10000"/>
              <a:gd name="connsiteY29" fmla="*/ 8024 h 10000"/>
              <a:gd name="connsiteX30" fmla="*/ 6448 w 10000"/>
              <a:gd name="connsiteY30" fmla="*/ 7365 h 10000"/>
              <a:gd name="connsiteX31" fmla="*/ 6705 w 10000"/>
              <a:gd name="connsiteY31" fmla="*/ 6647 h 10000"/>
              <a:gd name="connsiteX32" fmla="*/ 6962 w 10000"/>
              <a:gd name="connsiteY32" fmla="*/ 5898 h 10000"/>
              <a:gd name="connsiteX33" fmla="*/ 7214 w 10000"/>
              <a:gd name="connsiteY33" fmla="*/ 5120 h 10000"/>
              <a:gd name="connsiteX34" fmla="*/ 7459 w 10000"/>
              <a:gd name="connsiteY34" fmla="*/ 4341 h 10000"/>
              <a:gd name="connsiteX35" fmla="*/ 7696 w 10000"/>
              <a:gd name="connsiteY35" fmla="*/ 3593 h 10000"/>
              <a:gd name="connsiteX36" fmla="*/ 7923 w 10000"/>
              <a:gd name="connsiteY36" fmla="*/ 2874 h 10000"/>
              <a:gd name="connsiteX37" fmla="*/ 8138 w 10000"/>
              <a:gd name="connsiteY37" fmla="*/ 2216 h 10000"/>
              <a:gd name="connsiteX38" fmla="*/ 8340 w 10000"/>
              <a:gd name="connsiteY38" fmla="*/ 1647 h 10000"/>
              <a:gd name="connsiteX39" fmla="*/ 8525 w 10000"/>
              <a:gd name="connsiteY39" fmla="*/ 1168 h 10000"/>
              <a:gd name="connsiteX40" fmla="*/ 8692 w 10000"/>
              <a:gd name="connsiteY40" fmla="*/ 808 h 10000"/>
              <a:gd name="connsiteX41" fmla="*/ 8794 w 10000"/>
              <a:gd name="connsiteY41" fmla="*/ 599 h 10000"/>
              <a:gd name="connsiteX42" fmla="*/ 8897 w 10000"/>
              <a:gd name="connsiteY42" fmla="*/ 419 h 10000"/>
              <a:gd name="connsiteX43" fmla="*/ 9004 w 10000"/>
              <a:gd name="connsiteY43" fmla="*/ 269 h 10000"/>
              <a:gd name="connsiteX44" fmla="*/ 9064 w 10000"/>
              <a:gd name="connsiteY44" fmla="*/ 210 h 10000"/>
              <a:gd name="connsiteX45" fmla="*/ 9129 w 10000"/>
              <a:gd name="connsiteY45" fmla="*/ 150 h 10000"/>
              <a:gd name="connsiteX46" fmla="*/ 9201 w 10000"/>
              <a:gd name="connsiteY46" fmla="*/ 120 h 10000"/>
              <a:gd name="connsiteX47" fmla="*/ 9281 w 10000"/>
              <a:gd name="connsiteY47" fmla="*/ 90 h 10000"/>
              <a:gd name="connsiteX48" fmla="*/ 9371 w 10000"/>
              <a:gd name="connsiteY48" fmla="*/ 60 h 10000"/>
              <a:gd name="connsiteX49" fmla="*/ 9471 w 10000"/>
              <a:gd name="connsiteY49" fmla="*/ 30 h 10000"/>
              <a:gd name="connsiteX50" fmla="*/ 9581 w 10000"/>
              <a:gd name="connsiteY50" fmla="*/ 30 h 10000"/>
              <a:gd name="connsiteX51" fmla="*/ 9705 w 10000"/>
              <a:gd name="connsiteY51" fmla="*/ 0 h 10000"/>
              <a:gd name="connsiteX52" fmla="*/ 9845 w 10000"/>
              <a:gd name="connsiteY52" fmla="*/ 0 h 10000"/>
              <a:gd name="connsiteX53" fmla="*/ 10000 w 10000"/>
              <a:gd name="connsiteY53" fmla="*/ 30 h 10000"/>
              <a:gd name="connsiteX54" fmla="*/ 10000 w 10000"/>
              <a:gd name="connsiteY54" fmla="*/ 150 h 10000"/>
              <a:gd name="connsiteX55" fmla="*/ 9845 w 10000"/>
              <a:gd name="connsiteY55" fmla="*/ 150 h 10000"/>
              <a:gd name="connsiteX56" fmla="*/ 9708 w 10000"/>
              <a:gd name="connsiteY56" fmla="*/ 150 h 10000"/>
              <a:gd name="connsiteX57" fmla="*/ 9583 w 10000"/>
              <a:gd name="connsiteY57" fmla="*/ 150 h 10000"/>
              <a:gd name="connsiteX58" fmla="*/ 9471 w 10000"/>
              <a:gd name="connsiteY58" fmla="*/ 150 h 10000"/>
              <a:gd name="connsiteX59" fmla="*/ 9371 w 10000"/>
              <a:gd name="connsiteY59" fmla="*/ 180 h 10000"/>
              <a:gd name="connsiteX60" fmla="*/ 9281 w 10000"/>
              <a:gd name="connsiteY60" fmla="*/ 210 h 10000"/>
              <a:gd name="connsiteX61" fmla="*/ 9201 w 10000"/>
              <a:gd name="connsiteY61" fmla="*/ 240 h 10000"/>
              <a:gd name="connsiteX62" fmla="*/ 9131 w 10000"/>
              <a:gd name="connsiteY62" fmla="*/ 269 h 10000"/>
              <a:gd name="connsiteX63" fmla="*/ 9066 w 10000"/>
              <a:gd name="connsiteY63" fmla="*/ 329 h 10000"/>
              <a:gd name="connsiteX64" fmla="*/ 9006 w 10000"/>
              <a:gd name="connsiteY64" fmla="*/ 389 h 10000"/>
              <a:gd name="connsiteX65" fmla="*/ 8899 w 10000"/>
              <a:gd name="connsiteY65" fmla="*/ 539 h 10000"/>
              <a:gd name="connsiteX66" fmla="*/ 8797 w 10000"/>
              <a:gd name="connsiteY66" fmla="*/ 719 h 10000"/>
              <a:gd name="connsiteX67" fmla="*/ 8697 w 10000"/>
              <a:gd name="connsiteY67" fmla="*/ 928 h 10000"/>
              <a:gd name="connsiteX68" fmla="*/ 8530 w 10000"/>
              <a:gd name="connsiteY68" fmla="*/ 1287 h 10000"/>
              <a:gd name="connsiteX69" fmla="*/ 8342 w 10000"/>
              <a:gd name="connsiteY69" fmla="*/ 1766 h 10000"/>
              <a:gd name="connsiteX70" fmla="*/ 8143 w 10000"/>
              <a:gd name="connsiteY70" fmla="*/ 2335 h 10000"/>
              <a:gd name="connsiteX71" fmla="*/ 7928 w 10000"/>
              <a:gd name="connsiteY71" fmla="*/ 2994 h 10000"/>
              <a:gd name="connsiteX72" fmla="*/ 7701 w 10000"/>
              <a:gd name="connsiteY72" fmla="*/ 3713 h 10000"/>
              <a:gd name="connsiteX73" fmla="*/ 7464 w 10000"/>
              <a:gd name="connsiteY73" fmla="*/ 4461 h 10000"/>
              <a:gd name="connsiteX74" fmla="*/ 7219 w 10000"/>
              <a:gd name="connsiteY74" fmla="*/ 5240 h 10000"/>
              <a:gd name="connsiteX75" fmla="*/ 6967 w 10000"/>
              <a:gd name="connsiteY75" fmla="*/ 6018 h 10000"/>
              <a:gd name="connsiteX76" fmla="*/ 6710 w 10000"/>
              <a:gd name="connsiteY76" fmla="*/ 6766 h 10000"/>
              <a:gd name="connsiteX77" fmla="*/ 6453 w 10000"/>
              <a:gd name="connsiteY77" fmla="*/ 7485 h 10000"/>
              <a:gd name="connsiteX78" fmla="*/ 6193 w 10000"/>
              <a:gd name="connsiteY78" fmla="*/ 8144 h 10000"/>
              <a:gd name="connsiteX79" fmla="*/ 5934 w 10000"/>
              <a:gd name="connsiteY79" fmla="*/ 8743 h 10000"/>
              <a:gd name="connsiteX80" fmla="*/ 5679 w 10000"/>
              <a:gd name="connsiteY80" fmla="*/ 9222 h 10000"/>
              <a:gd name="connsiteX81" fmla="*/ 5427 w 10000"/>
              <a:gd name="connsiteY81" fmla="*/ 9641 h 10000"/>
              <a:gd name="connsiteX82" fmla="*/ 5185 w 10000"/>
              <a:gd name="connsiteY82" fmla="*/ 9880 h 10000"/>
              <a:gd name="connsiteX83" fmla="*/ 4948 w 10000"/>
              <a:gd name="connsiteY83" fmla="*/ 10000 h 10000"/>
              <a:gd name="connsiteX84" fmla="*/ 4715 w 10000"/>
              <a:gd name="connsiteY84" fmla="*/ 9940 h 10000"/>
              <a:gd name="connsiteX85" fmla="*/ 4473 w 10000"/>
              <a:gd name="connsiteY85" fmla="*/ 9731 h 10000"/>
              <a:gd name="connsiteX86" fmla="*/ 4231 w 10000"/>
              <a:gd name="connsiteY86" fmla="*/ 9401 h 10000"/>
              <a:gd name="connsiteX87" fmla="*/ 3982 w 10000"/>
              <a:gd name="connsiteY87" fmla="*/ 8922 h 10000"/>
              <a:gd name="connsiteX88" fmla="*/ 3734 w 10000"/>
              <a:gd name="connsiteY88" fmla="*/ 8353 h 10000"/>
              <a:gd name="connsiteX89" fmla="*/ 3485 w 10000"/>
              <a:gd name="connsiteY89" fmla="*/ 7725 h 10000"/>
              <a:gd name="connsiteX90" fmla="*/ 3238 w 10000"/>
              <a:gd name="connsiteY90" fmla="*/ 7036 h 10000"/>
              <a:gd name="connsiteX91" fmla="*/ 2993 w 10000"/>
              <a:gd name="connsiteY91" fmla="*/ 6317 h 10000"/>
              <a:gd name="connsiteX92" fmla="*/ 2753 w 10000"/>
              <a:gd name="connsiteY92" fmla="*/ 5569 h 10000"/>
              <a:gd name="connsiteX93" fmla="*/ 2521 w 10000"/>
              <a:gd name="connsiteY93" fmla="*/ 4850 h 10000"/>
              <a:gd name="connsiteX94" fmla="*/ 2297 w 10000"/>
              <a:gd name="connsiteY94" fmla="*/ 4192 h 10000"/>
              <a:gd name="connsiteX95" fmla="*/ 2082 w 10000"/>
              <a:gd name="connsiteY95" fmla="*/ 3563 h 10000"/>
              <a:gd name="connsiteX96" fmla="*/ 1875 w 10000"/>
              <a:gd name="connsiteY96" fmla="*/ 3024 h 10000"/>
              <a:gd name="connsiteX97" fmla="*/ 1685 w 10000"/>
              <a:gd name="connsiteY97" fmla="*/ 2575 h 10000"/>
              <a:gd name="connsiteX98" fmla="*/ 1505 w 10000"/>
              <a:gd name="connsiteY98" fmla="*/ 2275 h 10000"/>
              <a:gd name="connsiteX99" fmla="*/ 1343 w 10000"/>
              <a:gd name="connsiteY99" fmla="*/ 2096 h 10000"/>
              <a:gd name="connsiteX100" fmla="*/ 1196 w 10000"/>
              <a:gd name="connsiteY100" fmla="*/ 2036 h 10000"/>
              <a:gd name="connsiteX101" fmla="*/ 1061 w 10000"/>
              <a:gd name="connsiteY101" fmla="*/ 2066 h 10000"/>
              <a:gd name="connsiteX102" fmla="*/ 939 w 10000"/>
              <a:gd name="connsiteY102" fmla="*/ 2126 h 10000"/>
              <a:gd name="connsiteX103" fmla="*/ 824 w 10000"/>
              <a:gd name="connsiteY103" fmla="*/ 2275 h 10000"/>
              <a:gd name="connsiteX104" fmla="*/ 724 w 10000"/>
              <a:gd name="connsiteY104" fmla="*/ 2485 h 10000"/>
              <a:gd name="connsiteX105" fmla="*/ 12 w 10000"/>
              <a:gd name="connsiteY105" fmla="*/ 7036 h 10000"/>
              <a:gd name="connsiteX106" fmla="*/ 0 w 10000"/>
              <a:gd name="connsiteY106" fmla="*/ 6946 h 10000"/>
              <a:gd name="connsiteX0" fmla="*/ 0 w 10000"/>
              <a:gd name="connsiteY0" fmla="*/ 6946 h 10000"/>
              <a:gd name="connsiteX1" fmla="*/ 622 w 10000"/>
              <a:gd name="connsiteY1" fmla="*/ 2605 h 10000"/>
              <a:gd name="connsiteX2" fmla="*/ 719 w 10000"/>
              <a:gd name="connsiteY2" fmla="*/ 2365 h 10000"/>
              <a:gd name="connsiteX3" fmla="*/ 821 w 10000"/>
              <a:gd name="connsiteY3" fmla="*/ 2156 h 10000"/>
              <a:gd name="connsiteX4" fmla="*/ 936 w 10000"/>
              <a:gd name="connsiteY4" fmla="*/ 2006 h 10000"/>
              <a:gd name="connsiteX5" fmla="*/ 1061 w 10000"/>
              <a:gd name="connsiteY5" fmla="*/ 1916 h 10000"/>
              <a:gd name="connsiteX6" fmla="*/ 1196 w 10000"/>
              <a:gd name="connsiteY6" fmla="*/ 1916 h 10000"/>
              <a:gd name="connsiteX7" fmla="*/ 1345 w 10000"/>
              <a:gd name="connsiteY7" fmla="*/ 1976 h 10000"/>
              <a:gd name="connsiteX8" fmla="*/ 1508 w 10000"/>
              <a:gd name="connsiteY8" fmla="*/ 2156 h 10000"/>
              <a:gd name="connsiteX9" fmla="*/ 1687 w 10000"/>
              <a:gd name="connsiteY9" fmla="*/ 2455 h 10000"/>
              <a:gd name="connsiteX10" fmla="*/ 1880 w 10000"/>
              <a:gd name="connsiteY10" fmla="*/ 2904 h 10000"/>
              <a:gd name="connsiteX11" fmla="*/ 2084 w 10000"/>
              <a:gd name="connsiteY11" fmla="*/ 3443 h 10000"/>
              <a:gd name="connsiteX12" fmla="*/ 2302 w 10000"/>
              <a:gd name="connsiteY12" fmla="*/ 4072 h 10000"/>
              <a:gd name="connsiteX13" fmla="*/ 2526 w 10000"/>
              <a:gd name="connsiteY13" fmla="*/ 4731 h 10000"/>
              <a:gd name="connsiteX14" fmla="*/ 2758 w 10000"/>
              <a:gd name="connsiteY14" fmla="*/ 5449 h 10000"/>
              <a:gd name="connsiteX15" fmla="*/ 2998 w 10000"/>
              <a:gd name="connsiteY15" fmla="*/ 6198 h 10000"/>
              <a:gd name="connsiteX16" fmla="*/ 3243 w 10000"/>
              <a:gd name="connsiteY16" fmla="*/ 6916 h 10000"/>
              <a:gd name="connsiteX17" fmla="*/ 3490 w 10000"/>
              <a:gd name="connsiteY17" fmla="*/ 7605 h 10000"/>
              <a:gd name="connsiteX18" fmla="*/ 3737 w 10000"/>
              <a:gd name="connsiteY18" fmla="*/ 8234 h 10000"/>
              <a:gd name="connsiteX19" fmla="*/ 3987 w 10000"/>
              <a:gd name="connsiteY19" fmla="*/ 8802 h 10000"/>
              <a:gd name="connsiteX20" fmla="*/ 4234 w 10000"/>
              <a:gd name="connsiteY20" fmla="*/ 9281 h 10000"/>
              <a:gd name="connsiteX21" fmla="*/ 4476 w 10000"/>
              <a:gd name="connsiteY21" fmla="*/ 9611 h 10000"/>
              <a:gd name="connsiteX22" fmla="*/ 4715 w 10000"/>
              <a:gd name="connsiteY22" fmla="*/ 9820 h 10000"/>
              <a:gd name="connsiteX23" fmla="*/ 4950 w 10000"/>
              <a:gd name="connsiteY23" fmla="*/ 9880 h 10000"/>
              <a:gd name="connsiteX24" fmla="*/ 5182 w 10000"/>
              <a:gd name="connsiteY24" fmla="*/ 9760 h 10000"/>
              <a:gd name="connsiteX25" fmla="*/ 5427 w 10000"/>
              <a:gd name="connsiteY25" fmla="*/ 9521 h 10000"/>
              <a:gd name="connsiteX26" fmla="*/ 5676 w 10000"/>
              <a:gd name="connsiteY26" fmla="*/ 9102 h 10000"/>
              <a:gd name="connsiteX27" fmla="*/ 5931 w 10000"/>
              <a:gd name="connsiteY27" fmla="*/ 8623 h 10000"/>
              <a:gd name="connsiteX28" fmla="*/ 6188 w 10000"/>
              <a:gd name="connsiteY28" fmla="*/ 8024 h 10000"/>
              <a:gd name="connsiteX29" fmla="*/ 6448 w 10000"/>
              <a:gd name="connsiteY29" fmla="*/ 7365 h 10000"/>
              <a:gd name="connsiteX30" fmla="*/ 6705 w 10000"/>
              <a:gd name="connsiteY30" fmla="*/ 6647 h 10000"/>
              <a:gd name="connsiteX31" fmla="*/ 6962 w 10000"/>
              <a:gd name="connsiteY31" fmla="*/ 5898 h 10000"/>
              <a:gd name="connsiteX32" fmla="*/ 7214 w 10000"/>
              <a:gd name="connsiteY32" fmla="*/ 5120 h 10000"/>
              <a:gd name="connsiteX33" fmla="*/ 7459 w 10000"/>
              <a:gd name="connsiteY33" fmla="*/ 4341 h 10000"/>
              <a:gd name="connsiteX34" fmla="*/ 7696 w 10000"/>
              <a:gd name="connsiteY34" fmla="*/ 3593 h 10000"/>
              <a:gd name="connsiteX35" fmla="*/ 7923 w 10000"/>
              <a:gd name="connsiteY35" fmla="*/ 2874 h 10000"/>
              <a:gd name="connsiteX36" fmla="*/ 8138 w 10000"/>
              <a:gd name="connsiteY36" fmla="*/ 2216 h 10000"/>
              <a:gd name="connsiteX37" fmla="*/ 8340 w 10000"/>
              <a:gd name="connsiteY37" fmla="*/ 1647 h 10000"/>
              <a:gd name="connsiteX38" fmla="*/ 8525 w 10000"/>
              <a:gd name="connsiteY38" fmla="*/ 1168 h 10000"/>
              <a:gd name="connsiteX39" fmla="*/ 8692 w 10000"/>
              <a:gd name="connsiteY39" fmla="*/ 808 h 10000"/>
              <a:gd name="connsiteX40" fmla="*/ 8794 w 10000"/>
              <a:gd name="connsiteY40" fmla="*/ 599 h 10000"/>
              <a:gd name="connsiteX41" fmla="*/ 8897 w 10000"/>
              <a:gd name="connsiteY41" fmla="*/ 419 h 10000"/>
              <a:gd name="connsiteX42" fmla="*/ 9004 w 10000"/>
              <a:gd name="connsiteY42" fmla="*/ 269 h 10000"/>
              <a:gd name="connsiteX43" fmla="*/ 9064 w 10000"/>
              <a:gd name="connsiteY43" fmla="*/ 210 h 10000"/>
              <a:gd name="connsiteX44" fmla="*/ 9129 w 10000"/>
              <a:gd name="connsiteY44" fmla="*/ 150 h 10000"/>
              <a:gd name="connsiteX45" fmla="*/ 9201 w 10000"/>
              <a:gd name="connsiteY45" fmla="*/ 120 h 10000"/>
              <a:gd name="connsiteX46" fmla="*/ 9281 w 10000"/>
              <a:gd name="connsiteY46" fmla="*/ 90 h 10000"/>
              <a:gd name="connsiteX47" fmla="*/ 9371 w 10000"/>
              <a:gd name="connsiteY47" fmla="*/ 60 h 10000"/>
              <a:gd name="connsiteX48" fmla="*/ 9471 w 10000"/>
              <a:gd name="connsiteY48" fmla="*/ 30 h 10000"/>
              <a:gd name="connsiteX49" fmla="*/ 9581 w 10000"/>
              <a:gd name="connsiteY49" fmla="*/ 30 h 10000"/>
              <a:gd name="connsiteX50" fmla="*/ 9705 w 10000"/>
              <a:gd name="connsiteY50" fmla="*/ 0 h 10000"/>
              <a:gd name="connsiteX51" fmla="*/ 9845 w 10000"/>
              <a:gd name="connsiteY51" fmla="*/ 0 h 10000"/>
              <a:gd name="connsiteX52" fmla="*/ 10000 w 10000"/>
              <a:gd name="connsiteY52" fmla="*/ 30 h 10000"/>
              <a:gd name="connsiteX53" fmla="*/ 10000 w 10000"/>
              <a:gd name="connsiteY53" fmla="*/ 150 h 10000"/>
              <a:gd name="connsiteX54" fmla="*/ 9845 w 10000"/>
              <a:gd name="connsiteY54" fmla="*/ 150 h 10000"/>
              <a:gd name="connsiteX55" fmla="*/ 9708 w 10000"/>
              <a:gd name="connsiteY55" fmla="*/ 150 h 10000"/>
              <a:gd name="connsiteX56" fmla="*/ 9583 w 10000"/>
              <a:gd name="connsiteY56" fmla="*/ 150 h 10000"/>
              <a:gd name="connsiteX57" fmla="*/ 9471 w 10000"/>
              <a:gd name="connsiteY57" fmla="*/ 150 h 10000"/>
              <a:gd name="connsiteX58" fmla="*/ 9371 w 10000"/>
              <a:gd name="connsiteY58" fmla="*/ 180 h 10000"/>
              <a:gd name="connsiteX59" fmla="*/ 9281 w 10000"/>
              <a:gd name="connsiteY59" fmla="*/ 210 h 10000"/>
              <a:gd name="connsiteX60" fmla="*/ 9201 w 10000"/>
              <a:gd name="connsiteY60" fmla="*/ 240 h 10000"/>
              <a:gd name="connsiteX61" fmla="*/ 9131 w 10000"/>
              <a:gd name="connsiteY61" fmla="*/ 269 h 10000"/>
              <a:gd name="connsiteX62" fmla="*/ 9066 w 10000"/>
              <a:gd name="connsiteY62" fmla="*/ 329 h 10000"/>
              <a:gd name="connsiteX63" fmla="*/ 9006 w 10000"/>
              <a:gd name="connsiteY63" fmla="*/ 389 h 10000"/>
              <a:gd name="connsiteX64" fmla="*/ 8899 w 10000"/>
              <a:gd name="connsiteY64" fmla="*/ 539 h 10000"/>
              <a:gd name="connsiteX65" fmla="*/ 8797 w 10000"/>
              <a:gd name="connsiteY65" fmla="*/ 719 h 10000"/>
              <a:gd name="connsiteX66" fmla="*/ 8697 w 10000"/>
              <a:gd name="connsiteY66" fmla="*/ 928 h 10000"/>
              <a:gd name="connsiteX67" fmla="*/ 8530 w 10000"/>
              <a:gd name="connsiteY67" fmla="*/ 1287 h 10000"/>
              <a:gd name="connsiteX68" fmla="*/ 8342 w 10000"/>
              <a:gd name="connsiteY68" fmla="*/ 1766 h 10000"/>
              <a:gd name="connsiteX69" fmla="*/ 8143 w 10000"/>
              <a:gd name="connsiteY69" fmla="*/ 2335 h 10000"/>
              <a:gd name="connsiteX70" fmla="*/ 7928 w 10000"/>
              <a:gd name="connsiteY70" fmla="*/ 2994 h 10000"/>
              <a:gd name="connsiteX71" fmla="*/ 7701 w 10000"/>
              <a:gd name="connsiteY71" fmla="*/ 3713 h 10000"/>
              <a:gd name="connsiteX72" fmla="*/ 7464 w 10000"/>
              <a:gd name="connsiteY72" fmla="*/ 4461 h 10000"/>
              <a:gd name="connsiteX73" fmla="*/ 7219 w 10000"/>
              <a:gd name="connsiteY73" fmla="*/ 5240 h 10000"/>
              <a:gd name="connsiteX74" fmla="*/ 6967 w 10000"/>
              <a:gd name="connsiteY74" fmla="*/ 6018 h 10000"/>
              <a:gd name="connsiteX75" fmla="*/ 6710 w 10000"/>
              <a:gd name="connsiteY75" fmla="*/ 6766 h 10000"/>
              <a:gd name="connsiteX76" fmla="*/ 6453 w 10000"/>
              <a:gd name="connsiteY76" fmla="*/ 7485 h 10000"/>
              <a:gd name="connsiteX77" fmla="*/ 6193 w 10000"/>
              <a:gd name="connsiteY77" fmla="*/ 8144 h 10000"/>
              <a:gd name="connsiteX78" fmla="*/ 5934 w 10000"/>
              <a:gd name="connsiteY78" fmla="*/ 8743 h 10000"/>
              <a:gd name="connsiteX79" fmla="*/ 5679 w 10000"/>
              <a:gd name="connsiteY79" fmla="*/ 9222 h 10000"/>
              <a:gd name="connsiteX80" fmla="*/ 5427 w 10000"/>
              <a:gd name="connsiteY80" fmla="*/ 9641 h 10000"/>
              <a:gd name="connsiteX81" fmla="*/ 5185 w 10000"/>
              <a:gd name="connsiteY81" fmla="*/ 9880 h 10000"/>
              <a:gd name="connsiteX82" fmla="*/ 4948 w 10000"/>
              <a:gd name="connsiteY82" fmla="*/ 10000 h 10000"/>
              <a:gd name="connsiteX83" fmla="*/ 4715 w 10000"/>
              <a:gd name="connsiteY83" fmla="*/ 9940 h 10000"/>
              <a:gd name="connsiteX84" fmla="*/ 4473 w 10000"/>
              <a:gd name="connsiteY84" fmla="*/ 9731 h 10000"/>
              <a:gd name="connsiteX85" fmla="*/ 4231 w 10000"/>
              <a:gd name="connsiteY85" fmla="*/ 9401 h 10000"/>
              <a:gd name="connsiteX86" fmla="*/ 3982 w 10000"/>
              <a:gd name="connsiteY86" fmla="*/ 8922 h 10000"/>
              <a:gd name="connsiteX87" fmla="*/ 3734 w 10000"/>
              <a:gd name="connsiteY87" fmla="*/ 8353 h 10000"/>
              <a:gd name="connsiteX88" fmla="*/ 3485 w 10000"/>
              <a:gd name="connsiteY88" fmla="*/ 7725 h 10000"/>
              <a:gd name="connsiteX89" fmla="*/ 3238 w 10000"/>
              <a:gd name="connsiteY89" fmla="*/ 7036 h 10000"/>
              <a:gd name="connsiteX90" fmla="*/ 2993 w 10000"/>
              <a:gd name="connsiteY90" fmla="*/ 6317 h 10000"/>
              <a:gd name="connsiteX91" fmla="*/ 2753 w 10000"/>
              <a:gd name="connsiteY91" fmla="*/ 5569 h 10000"/>
              <a:gd name="connsiteX92" fmla="*/ 2521 w 10000"/>
              <a:gd name="connsiteY92" fmla="*/ 4850 h 10000"/>
              <a:gd name="connsiteX93" fmla="*/ 2297 w 10000"/>
              <a:gd name="connsiteY93" fmla="*/ 4192 h 10000"/>
              <a:gd name="connsiteX94" fmla="*/ 2082 w 10000"/>
              <a:gd name="connsiteY94" fmla="*/ 3563 h 10000"/>
              <a:gd name="connsiteX95" fmla="*/ 1875 w 10000"/>
              <a:gd name="connsiteY95" fmla="*/ 3024 h 10000"/>
              <a:gd name="connsiteX96" fmla="*/ 1685 w 10000"/>
              <a:gd name="connsiteY96" fmla="*/ 2575 h 10000"/>
              <a:gd name="connsiteX97" fmla="*/ 1505 w 10000"/>
              <a:gd name="connsiteY97" fmla="*/ 2275 h 10000"/>
              <a:gd name="connsiteX98" fmla="*/ 1343 w 10000"/>
              <a:gd name="connsiteY98" fmla="*/ 2096 h 10000"/>
              <a:gd name="connsiteX99" fmla="*/ 1196 w 10000"/>
              <a:gd name="connsiteY99" fmla="*/ 2036 h 10000"/>
              <a:gd name="connsiteX100" fmla="*/ 1061 w 10000"/>
              <a:gd name="connsiteY100" fmla="*/ 2066 h 10000"/>
              <a:gd name="connsiteX101" fmla="*/ 939 w 10000"/>
              <a:gd name="connsiteY101" fmla="*/ 2126 h 10000"/>
              <a:gd name="connsiteX102" fmla="*/ 824 w 10000"/>
              <a:gd name="connsiteY102" fmla="*/ 2275 h 10000"/>
              <a:gd name="connsiteX103" fmla="*/ 724 w 10000"/>
              <a:gd name="connsiteY103" fmla="*/ 2485 h 10000"/>
              <a:gd name="connsiteX104" fmla="*/ 12 w 10000"/>
              <a:gd name="connsiteY104" fmla="*/ 7036 h 10000"/>
              <a:gd name="connsiteX105" fmla="*/ 0 w 10000"/>
              <a:gd name="connsiteY105" fmla="*/ 6946 h 10000"/>
              <a:gd name="connsiteX0" fmla="*/ 0 w 10000"/>
              <a:gd name="connsiteY0" fmla="*/ 6946 h 10000"/>
              <a:gd name="connsiteX1" fmla="*/ 719 w 10000"/>
              <a:gd name="connsiteY1" fmla="*/ 2365 h 10000"/>
              <a:gd name="connsiteX2" fmla="*/ 821 w 10000"/>
              <a:gd name="connsiteY2" fmla="*/ 2156 h 10000"/>
              <a:gd name="connsiteX3" fmla="*/ 936 w 10000"/>
              <a:gd name="connsiteY3" fmla="*/ 2006 h 10000"/>
              <a:gd name="connsiteX4" fmla="*/ 1061 w 10000"/>
              <a:gd name="connsiteY4" fmla="*/ 1916 h 10000"/>
              <a:gd name="connsiteX5" fmla="*/ 1196 w 10000"/>
              <a:gd name="connsiteY5" fmla="*/ 1916 h 10000"/>
              <a:gd name="connsiteX6" fmla="*/ 1345 w 10000"/>
              <a:gd name="connsiteY6" fmla="*/ 1976 h 10000"/>
              <a:gd name="connsiteX7" fmla="*/ 1508 w 10000"/>
              <a:gd name="connsiteY7" fmla="*/ 2156 h 10000"/>
              <a:gd name="connsiteX8" fmla="*/ 1687 w 10000"/>
              <a:gd name="connsiteY8" fmla="*/ 2455 h 10000"/>
              <a:gd name="connsiteX9" fmla="*/ 1880 w 10000"/>
              <a:gd name="connsiteY9" fmla="*/ 2904 h 10000"/>
              <a:gd name="connsiteX10" fmla="*/ 2084 w 10000"/>
              <a:gd name="connsiteY10" fmla="*/ 3443 h 10000"/>
              <a:gd name="connsiteX11" fmla="*/ 2302 w 10000"/>
              <a:gd name="connsiteY11" fmla="*/ 4072 h 10000"/>
              <a:gd name="connsiteX12" fmla="*/ 2526 w 10000"/>
              <a:gd name="connsiteY12" fmla="*/ 4731 h 10000"/>
              <a:gd name="connsiteX13" fmla="*/ 2758 w 10000"/>
              <a:gd name="connsiteY13" fmla="*/ 5449 h 10000"/>
              <a:gd name="connsiteX14" fmla="*/ 2998 w 10000"/>
              <a:gd name="connsiteY14" fmla="*/ 6198 h 10000"/>
              <a:gd name="connsiteX15" fmla="*/ 3243 w 10000"/>
              <a:gd name="connsiteY15" fmla="*/ 6916 h 10000"/>
              <a:gd name="connsiteX16" fmla="*/ 3490 w 10000"/>
              <a:gd name="connsiteY16" fmla="*/ 7605 h 10000"/>
              <a:gd name="connsiteX17" fmla="*/ 3737 w 10000"/>
              <a:gd name="connsiteY17" fmla="*/ 8234 h 10000"/>
              <a:gd name="connsiteX18" fmla="*/ 3987 w 10000"/>
              <a:gd name="connsiteY18" fmla="*/ 8802 h 10000"/>
              <a:gd name="connsiteX19" fmla="*/ 4234 w 10000"/>
              <a:gd name="connsiteY19" fmla="*/ 9281 h 10000"/>
              <a:gd name="connsiteX20" fmla="*/ 4476 w 10000"/>
              <a:gd name="connsiteY20" fmla="*/ 9611 h 10000"/>
              <a:gd name="connsiteX21" fmla="*/ 4715 w 10000"/>
              <a:gd name="connsiteY21" fmla="*/ 9820 h 10000"/>
              <a:gd name="connsiteX22" fmla="*/ 4950 w 10000"/>
              <a:gd name="connsiteY22" fmla="*/ 9880 h 10000"/>
              <a:gd name="connsiteX23" fmla="*/ 5182 w 10000"/>
              <a:gd name="connsiteY23" fmla="*/ 9760 h 10000"/>
              <a:gd name="connsiteX24" fmla="*/ 5427 w 10000"/>
              <a:gd name="connsiteY24" fmla="*/ 9521 h 10000"/>
              <a:gd name="connsiteX25" fmla="*/ 5676 w 10000"/>
              <a:gd name="connsiteY25" fmla="*/ 9102 h 10000"/>
              <a:gd name="connsiteX26" fmla="*/ 5931 w 10000"/>
              <a:gd name="connsiteY26" fmla="*/ 8623 h 10000"/>
              <a:gd name="connsiteX27" fmla="*/ 6188 w 10000"/>
              <a:gd name="connsiteY27" fmla="*/ 8024 h 10000"/>
              <a:gd name="connsiteX28" fmla="*/ 6448 w 10000"/>
              <a:gd name="connsiteY28" fmla="*/ 7365 h 10000"/>
              <a:gd name="connsiteX29" fmla="*/ 6705 w 10000"/>
              <a:gd name="connsiteY29" fmla="*/ 6647 h 10000"/>
              <a:gd name="connsiteX30" fmla="*/ 6962 w 10000"/>
              <a:gd name="connsiteY30" fmla="*/ 5898 h 10000"/>
              <a:gd name="connsiteX31" fmla="*/ 7214 w 10000"/>
              <a:gd name="connsiteY31" fmla="*/ 5120 h 10000"/>
              <a:gd name="connsiteX32" fmla="*/ 7459 w 10000"/>
              <a:gd name="connsiteY32" fmla="*/ 4341 h 10000"/>
              <a:gd name="connsiteX33" fmla="*/ 7696 w 10000"/>
              <a:gd name="connsiteY33" fmla="*/ 3593 h 10000"/>
              <a:gd name="connsiteX34" fmla="*/ 7923 w 10000"/>
              <a:gd name="connsiteY34" fmla="*/ 2874 h 10000"/>
              <a:gd name="connsiteX35" fmla="*/ 8138 w 10000"/>
              <a:gd name="connsiteY35" fmla="*/ 2216 h 10000"/>
              <a:gd name="connsiteX36" fmla="*/ 8340 w 10000"/>
              <a:gd name="connsiteY36" fmla="*/ 1647 h 10000"/>
              <a:gd name="connsiteX37" fmla="*/ 8525 w 10000"/>
              <a:gd name="connsiteY37" fmla="*/ 1168 h 10000"/>
              <a:gd name="connsiteX38" fmla="*/ 8692 w 10000"/>
              <a:gd name="connsiteY38" fmla="*/ 808 h 10000"/>
              <a:gd name="connsiteX39" fmla="*/ 8794 w 10000"/>
              <a:gd name="connsiteY39" fmla="*/ 599 h 10000"/>
              <a:gd name="connsiteX40" fmla="*/ 8897 w 10000"/>
              <a:gd name="connsiteY40" fmla="*/ 419 h 10000"/>
              <a:gd name="connsiteX41" fmla="*/ 9004 w 10000"/>
              <a:gd name="connsiteY41" fmla="*/ 269 h 10000"/>
              <a:gd name="connsiteX42" fmla="*/ 9064 w 10000"/>
              <a:gd name="connsiteY42" fmla="*/ 210 h 10000"/>
              <a:gd name="connsiteX43" fmla="*/ 9129 w 10000"/>
              <a:gd name="connsiteY43" fmla="*/ 150 h 10000"/>
              <a:gd name="connsiteX44" fmla="*/ 9201 w 10000"/>
              <a:gd name="connsiteY44" fmla="*/ 120 h 10000"/>
              <a:gd name="connsiteX45" fmla="*/ 9281 w 10000"/>
              <a:gd name="connsiteY45" fmla="*/ 90 h 10000"/>
              <a:gd name="connsiteX46" fmla="*/ 9371 w 10000"/>
              <a:gd name="connsiteY46" fmla="*/ 60 h 10000"/>
              <a:gd name="connsiteX47" fmla="*/ 9471 w 10000"/>
              <a:gd name="connsiteY47" fmla="*/ 30 h 10000"/>
              <a:gd name="connsiteX48" fmla="*/ 9581 w 10000"/>
              <a:gd name="connsiteY48" fmla="*/ 30 h 10000"/>
              <a:gd name="connsiteX49" fmla="*/ 9705 w 10000"/>
              <a:gd name="connsiteY49" fmla="*/ 0 h 10000"/>
              <a:gd name="connsiteX50" fmla="*/ 9845 w 10000"/>
              <a:gd name="connsiteY50" fmla="*/ 0 h 10000"/>
              <a:gd name="connsiteX51" fmla="*/ 10000 w 10000"/>
              <a:gd name="connsiteY51" fmla="*/ 30 h 10000"/>
              <a:gd name="connsiteX52" fmla="*/ 10000 w 10000"/>
              <a:gd name="connsiteY52" fmla="*/ 150 h 10000"/>
              <a:gd name="connsiteX53" fmla="*/ 9845 w 10000"/>
              <a:gd name="connsiteY53" fmla="*/ 150 h 10000"/>
              <a:gd name="connsiteX54" fmla="*/ 9708 w 10000"/>
              <a:gd name="connsiteY54" fmla="*/ 150 h 10000"/>
              <a:gd name="connsiteX55" fmla="*/ 9583 w 10000"/>
              <a:gd name="connsiteY55" fmla="*/ 150 h 10000"/>
              <a:gd name="connsiteX56" fmla="*/ 9471 w 10000"/>
              <a:gd name="connsiteY56" fmla="*/ 150 h 10000"/>
              <a:gd name="connsiteX57" fmla="*/ 9371 w 10000"/>
              <a:gd name="connsiteY57" fmla="*/ 180 h 10000"/>
              <a:gd name="connsiteX58" fmla="*/ 9281 w 10000"/>
              <a:gd name="connsiteY58" fmla="*/ 210 h 10000"/>
              <a:gd name="connsiteX59" fmla="*/ 9201 w 10000"/>
              <a:gd name="connsiteY59" fmla="*/ 240 h 10000"/>
              <a:gd name="connsiteX60" fmla="*/ 9131 w 10000"/>
              <a:gd name="connsiteY60" fmla="*/ 269 h 10000"/>
              <a:gd name="connsiteX61" fmla="*/ 9066 w 10000"/>
              <a:gd name="connsiteY61" fmla="*/ 329 h 10000"/>
              <a:gd name="connsiteX62" fmla="*/ 9006 w 10000"/>
              <a:gd name="connsiteY62" fmla="*/ 389 h 10000"/>
              <a:gd name="connsiteX63" fmla="*/ 8899 w 10000"/>
              <a:gd name="connsiteY63" fmla="*/ 539 h 10000"/>
              <a:gd name="connsiteX64" fmla="*/ 8797 w 10000"/>
              <a:gd name="connsiteY64" fmla="*/ 719 h 10000"/>
              <a:gd name="connsiteX65" fmla="*/ 8697 w 10000"/>
              <a:gd name="connsiteY65" fmla="*/ 928 h 10000"/>
              <a:gd name="connsiteX66" fmla="*/ 8530 w 10000"/>
              <a:gd name="connsiteY66" fmla="*/ 1287 h 10000"/>
              <a:gd name="connsiteX67" fmla="*/ 8342 w 10000"/>
              <a:gd name="connsiteY67" fmla="*/ 1766 h 10000"/>
              <a:gd name="connsiteX68" fmla="*/ 8143 w 10000"/>
              <a:gd name="connsiteY68" fmla="*/ 2335 h 10000"/>
              <a:gd name="connsiteX69" fmla="*/ 7928 w 10000"/>
              <a:gd name="connsiteY69" fmla="*/ 2994 h 10000"/>
              <a:gd name="connsiteX70" fmla="*/ 7701 w 10000"/>
              <a:gd name="connsiteY70" fmla="*/ 3713 h 10000"/>
              <a:gd name="connsiteX71" fmla="*/ 7464 w 10000"/>
              <a:gd name="connsiteY71" fmla="*/ 4461 h 10000"/>
              <a:gd name="connsiteX72" fmla="*/ 7219 w 10000"/>
              <a:gd name="connsiteY72" fmla="*/ 5240 h 10000"/>
              <a:gd name="connsiteX73" fmla="*/ 6967 w 10000"/>
              <a:gd name="connsiteY73" fmla="*/ 6018 h 10000"/>
              <a:gd name="connsiteX74" fmla="*/ 6710 w 10000"/>
              <a:gd name="connsiteY74" fmla="*/ 6766 h 10000"/>
              <a:gd name="connsiteX75" fmla="*/ 6453 w 10000"/>
              <a:gd name="connsiteY75" fmla="*/ 7485 h 10000"/>
              <a:gd name="connsiteX76" fmla="*/ 6193 w 10000"/>
              <a:gd name="connsiteY76" fmla="*/ 8144 h 10000"/>
              <a:gd name="connsiteX77" fmla="*/ 5934 w 10000"/>
              <a:gd name="connsiteY77" fmla="*/ 8743 h 10000"/>
              <a:gd name="connsiteX78" fmla="*/ 5679 w 10000"/>
              <a:gd name="connsiteY78" fmla="*/ 9222 h 10000"/>
              <a:gd name="connsiteX79" fmla="*/ 5427 w 10000"/>
              <a:gd name="connsiteY79" fmla="*/ 9641 h 10000"/>
              <a:gd name="connsiteX80" fmla="*/ 5185 w 10000"/>
              <a:gd name="connsiteY80" fmla="*/ 9880 h 10000"/>
              <a:gd name="connsiteX81" fmla="*/ 4948 w 10000"/>
              <a:gd name="connsiteY81" fmla="*/ 10000 h 10000"/>
              <a:gd name="connsiteX82" fmla="*/ 4715 w 10000"/>
              <a:gd name="connsiteY82" fmla="*/ 9940 h 10000"/>
              <a:gd name="connsiteX83" fmla="*/ 4473 w 10000"/>
              <a:gd name="connsiteY83" fmla="*/ 9731 h 10000"/>
              <a:gd name="connsiteX84" fmla="*/ 4231 w 10000"/>
              <a:gd name="connsiteY84" fmla="*/ 9401 h 10000"/>
              <a:gd name="connsiteX85" fmla="*/ 3982 w 10000"/>
              <a:gd name="connsiteY85" fmla="*/ 8922 h 10000"/>
              <a:gd name="connsiteX86" fmla="*/ 3734 w 10000"/>
              <a:gd name="connsiteY86" fmla="*/ 8353 h 10000"/>
              <a:gd name="connsiteX87" fmla="*/ 3485 w 10000"/>
              <a:gd name="connsiteY87" fmla="*/ 7725 h 10000"/>
              <a:gd name="connsiteX88" fmla="*/ 3238 w 10000"/>
              <a:gd name="connsiteY88" fmla="*/ 7036 h 10000"/>
              <a:gd name="connsiteX89" fmla="*/ 2993 w 10000"/>
              <a:gd name="connsiteY89" fmla="*/ 6317 h 10000"/>
              <a:gd name="connsiteX90" fmla="*/ 2753 w 10000"/>
              <a:gd name="connsiteY90" fmla="*/ 5569 h 10000"/>
              <a:gd name="connsiteX91" fmla="*/ 2521 w 10000"/>
              <a:gd name="connsiteY91" fmla="*/ 4850 h 10000"/>
              <a:gd name="connsiteX92" fmla="*/ 2297 w 10000"/>
              <a:gd name="connsiteY92" fmla="*/ 4192 h 10000"/>
              <a:gd name="connsiteX93" fmla="*/ 2082 w 10000"/>
              <a:gd name="connsiteY93" fmla="*/ 3563 h 10000"/>
              <a:gd name="connsiteX94" fmla="*/ 1875 w 10000"/>
              <a:gd name="connsiteY94" fmla="*/ 3024 h 10000"/>
              <a:gd name="connsiteX95" fmla="*/ 1685 w 10000"/>
              <a:gd name="connsiteY95" fmla="*/ 2575 h 10000"/>
              <a:gd name="connsiteX96" fmla="*/ 1505 w 10000"/>
              <a:gd name="connsiteY96" fmla="*/ 2275 h 10000"/>
              <a:gd name="connsiteX97" fmla="*/ 1343 w 10000"/>
              <a:gd name="connsiteY97" fmla="*/ 2096 h 10000"/>
              <a:gd name="connsiteX98" fmla="*/ 1196 w 10000"/>
              <a:gd name="connsiteY98" fmla="*/ 2036 h 10000"/>
              <a:gd name="connsiteX99" fmla="*/ 1061 w 10000"/>
              <a:gd name="connsiteY99" fmla="*/ 2066 h 10000"/>
              <a:gd name="connsiteX100" fmla="*/ 939 w 10000"/>
              <a:gd name="connsiteY100" fmla="*/ 2126 h 10000"/>
              <a:gd name="connsiteX101" fmla="*/ 824 w 10000"/>
              <a:gd name="connsiteY101" fmla="*/ 2275 h 10000"/>
              <a:gd name="connsiteX102" fmla="*/ 724 w 10000"/>
              <a:gd name="connsiteY102" fmla="*/ 2485 h 10000"/>
              <a:gd name="connsiteX103" fmla="*/ 12 w 10000"/>
              <a:gd name="connsiteY103" fmla="*/ 7036 h 10000"/>
              <a:gd name="connsiteX104" fmla="*/ 0 w 10000"/>
              <a:gd name="connsiteY104" fmla="*/ 6946 h 10000"/>
              <a:gd name="connsiteX0" fmla="*/ 0 w 10293"/>
              <a:gd name="connsiteY0" fmla="*/ 3888 h 10000"/>
              <a:gd name="connsiteX1" fmla="*/ 1012 w 10293"/>
              <a:gd name="connsiteY1" fmla="*/ 2365 h 10000"/>
              <a:gd name="connsiteX2" fmla="*/ 1114 w 10293"/>
              <a:gd name="connsiteY2" fmla="*/ 2156 h 10000"/>
              <a:gd name="connsiteX3" fmla="*/ 1229 w 10293"/>
              <a:gd name="connsiteY3" fmla="*/ 2006 h 10000"/>
              <a:gd name="connsiteX4" fmla="*/ 1354 w 10293"/>
              <a:gd name="connsiteY4" fmla="*/ 1916 h 10000"/>
              <a:gd name="connsiteX5" fmla="*/ 1489 w 10293"/>
              <a:gd name="connsiteY5" fmla="*/ 1916 h 10000"/>
              <a:gd name="connsiteX6" fmla="*/ 1638 w 10293"/>
              <a:gd name="connsiteY6" fmla="*/ 1976 h 10000"/>
              <a:gd name="connsiteX7" fmla="*/ 1801 w 10293"/>
              <a:gd name="connsiteY7" fmla="*/ 2156 h 10000"/>
              <a:gd name="connsiteX8" fmla="*/ 1980 w 10293"/>
              <a:gd name="connsiteY8" fmla="*/ 2455 h 10000"/>
              <a:gd name="connsiteX9" fmla="*/ 2173 w 10293"/>
              <a:gd name="connsiteY9" fmla="*/ 2904 h 10000"/>
              <a:gd name="connsiteX10" fmla="*/ 2377 w 10293"/>
              <a:gd name="connsiteY10" fmla="*/ 3443 h 10000"/>
              <a:gd name="connsiteX11" fmla="*/ 2595 w 10293"/>
              <a:gd name="connsiteY11" fmla="*/ 4072 h 10000"/>
              <a:gd name="connsiteX12" fmla="*/ 2819 w 10293"/>
              <a:gd name="connsiteY12" fmla="*/ 4731 h 10000"/>
              <a:gd name="connsiteX13" fmla="*/ 3051 w 10293"/>
              <a:gd name="connsiteY13" fmla="*/ 5449 h 10000"/>
              <a:gd name="connsiteX14" fmla="*/ 3291 w 10293"/>
              <a:gd name="connsiteY14" fmla="*/ 6198 h 10000"/>
              <a:gd name="connsiteX15" fmla="*/ 3536 w 10293"/>
              <a:gd name="connsiteY15" fmla="*/ 6916 h 10000"/>
              <a:gd name="connsiteX16" fmla="*/ 3783 w 10293"/>
              <a:gd name="connsiteY16" fmla="*/ 7605 h 10000"/>
              <a:gd name="connsiteX17" fmla="*/ 4030 w 10293"/>
              <a:gd name="connsiteY17" fmla="*/ 8234 h 10000"/>
              <a:gd name="connsiteX18" fmla="*/ 4280 w 10293"/>
              <a:gd name="connsiteY18" fmla="*/ 8802 h 10000"/>
              <a:gd name="connsiteX19" fmla="*/ 4527 w 10293"/>
              <a:gd name="connsiteY19" fmla="*/ 9281 h 10000"/>
              <a:gd name="connsiteX20" fmla="*/ 4769 w 10293"/>
              <a:gd name="connsiteY20" fmla="*/ 9611 h 10000"/>
              <a:gd name="connsiteX21" fmla="*/ 5008 w 10293"/>
              <a:gd name="connsiteY21" fmla="*/ 9820 h 10000"/>
              <a:gd name="connsiteX22" fmla="*/ 5243 w 10293"/>
              <a:gd name="connsiteY22" fmla="*/ 9880 h 10000"/>
              <a:gd name="connsiteX23" fmla="*/ 5475 w 10293"/>
              <a:gd name="connsiteY23" fmla="*/ 9760 h 10000"/>
              <a:gd name="connsiteX24" fmla="*/ 5720 w 10293"/>
              <a:gd name="connsiteY24" fmla="*/ 9521 h 10000"/>
              <a:gd name="connsiteX25" fmla="*/ 5969 w 10293"/>
              <a:gd name="connsiteY25" fmla="*/ 9102 h 10000"/>
              <a:gd name="connsiteX26" fmla="*/ 6224 w 10293"/>
              <a:gd name="connsiteY26" fmla="*/ 8623 h 10000"/>
              <a:gd name="connsiteX27" fmla="*/ 6481 w 10293"/>
              <a:gd name="connsiteY27" fmla="*/ 8024 h 10000"/>
              <a:gd name="connsiteX28" fmla="*/ 6741 w 10293"/>
              <a:gd name="connsiteY28" fmla="*/ 7365 h 10000"/>
              <a:gd name="connsiteX29" fmla="*/ 6998 w 10293"/>
              <a:gd name="connsiteY29" fmla="*/ 6647 h 10000"/>
              <a:gd name="connsiteX30" fmla="*/ 7255 w 10293"/>
              <a:gd name="connsiteY30" fmla="*/ 5898 h 10000"/>
              <a:gd name="connsiteX31" fmla="*/ 7507 w 10293"/>
              <a:gd name="connsiteY31" fmla="*/ 5120 h 10000"/>
              <a:gd name="connsiteX32" fmla="*/ 7752 w 10293"/>
              <a:gd name="connsiteY32" fmla="*/ 4341 h 10000"/>
              <a:gd name="connsiteX33" fmla="*/ 7989 w 10293"/>
              <a:gd name="connsiteY33" fmla="*/ 3593 h 10000"/>
              <a:gd name="connsiteX34" fmla="*/ 8216 w 10293"/>
              <a:gd name="connsiteY34" fmla="*/ 2874 h 10000"/>
              <a:gd name="connsiteX35" fmla="*/ 8431 w 10293"/>
              <a:gd name="connsiteY35" fmla="*/ 2216 h 10000"/>
              <a:gd name="connsiteX36" fmla="*/ 8633 w 10293"/>
              <a:gd name="connsiteY36" fmla="*/ 1647 h 10000"/>
              <a:gd name="connsiteX37" fmla="*/ 8818 w 10293"/>
              <a:gd name="connsiteY37" fmla="*/ 1168 h 10000"/>
              <a:gd name="connsiteX38" fmla="*/ 8985 w 10293"/>
              <a:gd name="connsiteY38" fmla="*/ 808 h 10000"/>
              <a:gd name="connsiteX39" fmla="*/ 9087 w 10293"/>
              <a:gd name="connsiteY39" fmla="*/ 599 h 10000"/>
              <a:gd name="connsiteX40" fmla="*/ 9190 w 10293"/>
              <a:gd name="connsiteY40" fmla="*/ 419 h 10000"/>
              <a:gd name="connsiteX41" fmla="*/ 9297 w 10293"/>
              <a:gd name="connsiteY41" fmla="*/ 269 h 10000"/>
              <a:gd name="connsiteX42" fmla="*/ 9357 w 10293"/>
              <a:gd name="connsiteY42" fmla="*/ 210 h 10000"/>
              <a:gd name="connsiteX43" fmla="*/ 9422 w 10293"/>
              <a:gd name="connsiteY43" fmla="*/ 150 h 10000"/>
              <a:gd name="connsiteX44" fmla="*/ 9494 w 10293"/>
              <a:gd name="connsiteY44" fmla="*/ 120 h 10000"/>
              <a:gd name="connsiteX45" fmla="*/ 9574 w 10293"/>
              <a:gd name="connsiteY45" fmla="*/ 90 h 10000"/>
              <a:gd name="connsiteX46" fmla="*/ 9664 w 10293"/>
              <a:gd name="connsiteY46" fmla="*/ 60 h 10000"/>
              <a:gd name="connsiteX47" fmla="*/ 9764 w 10293"/>
              <a:gd name="connsiteY47" fmla="*/ 30 h 10000"/>
              <a:gd name="connsiteX48" fmla="*/ 9874 w 10293"/>
              <a:gd name="connsiteY48" fmla="*/ 30 h 10000"/>
              <a:gd name="connsiteX49" fmla="*/ 9998 w 10293"/>
              <a:gd name="connsiteY49" fmla="*/ 0 h 10000"/>
              <a:gd name="connsiteX50" fmla="*/ 10138 w 10293"/>
              <a:gd name="connsiteY50" fmla="*/ 0 h 10000"/>
              <a:gd name="connsiteX51" fmla="*/ 10293 w 10293"/>
              <a:gd name="connsiteY51" fmla="*/ 30 h 10000"/>
              <a:gd name="connsiteX52" fmla="*/ 10293 w 10293"/>
              <a:gd name="connsiteY52" fmla="*/ 150 h 10000"/>
              <a:gd name="connsiteX53" fmla="*/ 10138 w 10293"/>
              <a:gd name="connsiteY53" fmla="*/ 150 h 10000"/>
              <a:gd name="connsiteX54" fmla="*/ 10001 w 10293"/>
              <a:gd name="connsiteY54" fmla="*/ 150 h 10000"/>
              <a:gd name="connsiteX55" fmla="*/ 9876 w 10293"/>
              <a:gd name="connsiteY55" fmla="*/ 150 h 10000"/>
              <a:gd name="connsiteX56" fmla="*/ 9764 w 10293"/>
              <a:gd name="connsiteY56" fmla="*/ 150 h 10000"/>
              <a:gd name="connsiteX57" fmla="*/ 9664 w 10293"/>
              <a:gd name="connsiteY57" fmla="*/ 180 h 10000"/>
              <a:gd name="connsiteX58" fmla="*/ 9574 w 10293"/>
              <a:gd name="connsiteY58" fmla="*/ 210 h 10000"/>
              <a:gd name="connsiteX59" fmla="*/ 9494 w 10293"/>
              <a:gd name="connsiteY59" fmla="*/ 240 h 10000"/>
              <a:gd name="connsiteX60" fmla="*/ 9424 w 10293"/>
              <a:gd name="connsiteY60" fmla="*/ 269 h 10000"/>
              <a:gd name="connsiteX61" fmla="*/ 9359 w 10293"/>
              <a:gd name="connsiteY61" fmla="*/ 329 h 10000"/>
              <a:gd name="connsiteX62" fmla="*/ 9299 w 10293"/>
              <a:gd name="connsiteY62" fmla="*/ 389 h 10000"/>
              <a:gd name="connsiteX63" fmla="*/ 9192 w 10293"/>
              <a:gd name="connsiteY63" fmla="*/ 539 h 10000"/>
              <a:gd name="connsiteX64" fmla="*/ 9090 w 10293"/>
              <a:gd name="connsiteY64" fmla="*/ 719 h 10000"/>
              <a:gd name="connsiteX65" fmla="*/ 8990 w 10293"/>
              <a:gd name="connsiteY65" fmla="*/ 928 h 10000"/>
              <a:gd name="connsiteX66" fmla="*/ 8823 w 10293"/>
              <a:gd name="connsiteY66" fmla="*/ 1287 h 10000"/>
              <a:gd name="connsiteX67" fmla="*/ 8635 w 10293"/>
              <a:gd name="connsiteY67" fmla="*/ 1766 h 10000"/>
              <a:gd name="connsiteX68" fmla="*/ 8436 w 10293"/>
              <a:gd name="connsiteY68" fmla="*/ 2335 h 10000"/>
              <a:gd name="connsiteX69" fmla="*/ 8221 w 10293"/>
              <a:gd name="connsiteY69" fmla="*/ 2994 h 10000"/>
              <a:gd name="connsiteX70" fmla="*/ 7994 w 10293"/>
              <a:gd name="connsiteY70" fmla="*/ 3713 h 10000"/>
              <a:gd name="connsiteX71" fmla="*/ 7757 w 10293"/>
              <a:gd name="connsiteY71" fmla="*/ 4461 h 10000"/>
              <a:gd name="connsiteX72" fmla="*/ 7512 w 10293"/>
              <a:gd name="connsiteY72" fmla="*/ 5240 h 10000"/>
              <a:gd name="connsiteX73" fmla="*/ 7260 w 10293"/>
              <a:gd name="connsiteY73" fmla="*/ 6018 h 10000"/>
              <a:gd name="connsiteX74" fmla="*/ 7003 w 10293"/>
              <a:gd name="connsiteY74" fmla="*/ 6766 h 10000"/>
              <a:gd name="connsiteX75" fmla="*/ 6746 w 10293"/>
              <a:gd name="connsiteY75" fmla="*/ 7485 h 10000"/>
              <a:gd name="connsiteX76" fmla="*/ 6486 w 10293"/>
              <a:gd name="connsiteY76" fmla="*/ 8144 h 10000"/>
              <a:gd name="connsiteX77" fmla="*/ 6227 w 10293"/>
              <a:gd name="connsiteY77" fmla="*/ 8743 h 10000"/>
              <a:gd name="connsiteX78" fmla="*/ 5972 w 10293"/>
              <a:gd name="connsiteY78" fmla="*/ 9222 h 10000"/>
              <a:gd name="connsiteX79" fmla="*/ 5720 w 10293"/>
              <a:gd name="connsiteY79" fmla="*/ 9641 h 10000"/>
              <a:gd name="connsiteX80" fmla="*/ 5478 w 10293"/>
              <a:gd name="connsiteY80" fmla="*/ 9880 h 10000"/>
              <a:gd name="connsiteX81" fmla="*/ 5241 w 10293"/>
              <a:gd name="connsiteY81" fmla="*/ 10000 h 10000"/>
              <a:gd name="connsiteX82" fmla="*/ 5008 w 10293"/>
              <a:gd name="connsiteY82" fmla="*/ 9940 h 10000"/>
              <a:gd name="connsiteX83" fmla="*/ 4766 w 10293"/>
              <a:gd name="connsiteY83" fmla="*/ 9731 h 10000"/>
              <a:gd name="connsiteX84" fmla="*/ 4524 w 10293"/>
              <a:gd name="connsiteY84" fmla="*/ 9401 h 10000"/>
              <a:gd name="connsiteX85" fmla="*/ 4275 w 10293"/>
              <a:gd name="connsiteY85" fmla="*/ 8922 h 10000"/>
              <a:gd name="connsiteX86" fmla="*/ 4027 w 10293"/>
              <a:gd name="connsiteY86" fmla="*/ 8353 h 10000"/>
              <a:gd name="connsiteX87" fmla="*/ 3778 w 10293"/>
              <a:gd name="connsiteY87" fmla="*/ 7725 h 10000"/>
              <a:gd name="connsiteX88" fmla="*/ 3531 w 10293"/>
              <a:gd name="connsiteY88" fmla="*/ 7036 h 10000"/>
              <a:gd name="connsiteX89" fmla="*/ 3286 w 10293"/>
              <a:gd name="connsiteY89" fmla="*/ 6317 h 10000"/>
              <a:gd name="connsiteX90" fmla="*/ 3046 w 10293"/>
              <a:gd name="connsiteY90" fmla="*/ 5569 h 10000"/>
              <a:gd name="connsiteX91" fmla="*/ 2814 w 10293"/>
              <a:gd name="connsiteY91" fmla="*/ 4850 h 10000"/>
              <a:gd name="connsiteX92" fmla="*/ 2590 w 10293"/>
              <a:gd name="connsiteY92" fmla="*/ 4192 h 10000"/>
              <a:gd name="connsiteX93" fmla="*/ 2375 w 10293"/>
              <a:gd name="connsiteY93" fmla="*/ 3563 h 10000"/>
              <a:gd name="connsiteX94" fmla="*/ 2168 w 10293"/>
              <a:gd name="connsiteY94" fmla="*/ 3024 h 10000"/>
              <a:gd name="connsiteX95" fmla="*/ 1978 w 10293"/>
              <a:gd name="connsiteY95" fmla="*/ 2575 h 10000"/>
              <a:gd name="connsiteX96" fmla="*/ 1798 w 10293"/>
              <a:gd name="connsiteY96" fmla="*/ 2275 h 10000"/>
              <a:gd name="connsiteX97" fmla="*/ 1636 w 10293"/>
              <a:gd name="connsiteY97" fmla="*/ 2096 h 10000"/>
              <a:gd name="connsiteX98" fmla="*/ 1489 w 10293"/>
              <a:gd name="connsiteY98" fmla="*/ 2036 h 10000"/>
              <a:gd name="connsiteX99" fmla="*/ 1354 w 10293"/>
              <a:gd name="connsiteY99" fmla="*/ 2066 h 10000"/>
              <a:gd name="connsiteX100" fmla="*/ 1232 w 10293"/>
              <a:gd name="connsiteY100" fmla="*/ 2126 h 10000"/>
              <a:gd name="connsiteX101" fmla="*/ 1117 w 10293"/>
              <a:gd name="connsiteY101" fmla="*/ 2275 h 10000"/>
              <a:gd name="connsiteX102" fmla="*/ 1017 w 10293"/>
              <a:gd name="connsiteY102" fmla="*/ 2485 h 10000"/>
              <a:gd name="connsiteX103" fmla="*/ 305 w 10293"/>
              <a:gd name="connsiteY103" fmla="*/ 7036 h 10000"/>
              <a:gd name="connsiteX104" fmla="*/ 0 w 10293"/>
              <a:gd name="connsiteY104" fmla="*/ 3888 h 10000"/>
              <a:gd name="connsiteX0" fmla="*/ 1 w 9989"/>
              <a:gd name="connsiteY0" fmla="*/ 7036 h 10000"/>
              <a:gd name="connsiteX1" fmla="*/ 708 w 9989"/>
              <a:gd name="connsiteY1" fmla="*/ 2365 h 10000"/>
              <a:gd name="connsiteX2" fmla="*/ 810 w 9989"/>
              <a:gd name="connsiteY2" fmla="*/ 2156 h 10000"/>
              <a:gd name="connsiteX3" fmla="*/ 925 w 9989"/>
              <a:gd name="connsiteY3" fmla="*/ 2006 h 10000"/>
              <a:gd name="connsiteX4" fmla="*/ 1050 w 9989"/>
              <a:gd name="connsiteY4" fmla="*/ 1916 h 10000"/>
              <a:gd name="connsiteX5" fmla="*/ 1185 w 9989"/>
              <a:gd name="connsiteY5" fmla="*/ 1916 h 10000"/>
              <a:gd name="connsiteX6" fmla="*/ 1334 w 9989"/>
              <a:gd name="connsiteY6" fmla="*/ 1976 h 10000"/>
              <a:gd name="connsiteX7" fmla="*/ 1497 w 9989"/>
              <a:gd name="connsiteY7" fmla="*/ 2156 h 10000"/>
              <a:gd name="connsiteX8" fmla="*/ 1676 w 9989"/>
              <a:gd name="connsiteY8" fmla="*/ 2455 h 10000"/>
              <a:gd name="connsiteX9" fmla="*/ 1869 w 9989"/>
              <a:gd name="connsiteY9" fmla="*/ 2904 h 10000"/>
              <a:gd name="connsiteX10" fmla="*/ 2073 w 9989"/>
              <a:gd name="connsiteY10" fmla="*/ 3443 h 10000"/>
              <a:gd name="connsiteX11" fmla="*/ 2291 w 9989"/>
              <a:gd name="connsiteY11" fmla="*/ 4072 h 10000"/>
              <a:gd name="connsiteX12" fmla="*/ 2515 w 9989"/>
              <a:gd name="connsiteY12" fmla="*/ 4731 h 10000"/>
              <a:gd name="connsiteX13" fmla="*/ 2747 w 9989"/>
              <a:gd name="connsiteY13" fmla="*/ 5449 h 10000"/>
              <a:gd name="connsiteX14" fmla="*/ 2987 w 9989"/>
              <a:gd name="connsiteY14" fmla="*/ 6198 h 10000"/>
              <a:gd name="connsiteX15" fmla="*/ 3232 w 9989"/>
              <a:gd name="connsiteY15" fmla="*/ 6916 h 10000"/>
              <a:gd name="connsiteX16" fmla="*/ 3479 w 9989"/>
              <a:gd name="connsiteY16" fmla="*/ 7605 h 10000"/>
              <a:gd name="connsiteX17" fmla="*/ 3726 w 9989"/>
              <a:gd name="connsiteY17" fmla="*/ 8234 h 10000"/>
              <a:gd name="connsiteX18" fmla="*/ 3976 w 9989"/>
              <a:gd name="connsiteY18" fmla="*/ 8802 h 10000"/>
              <a:gd name="connsiteX19" fmla="*/ 4223 w 9989"/>
              <a:gd name="connsiteY19" fmla="*/ 9281 h 10000"/>
              <a:gd name="connsiteX20" fmla="*/ 4465 w 9989"/>
              <a:gd name="connsiteY20" fmla="*/ 9611 h 10000"/>
              <a:gd name="connsiteX21" fmla="*/ 4704 w 9989"/>
              <a:gd name="connsiteY21" fmla="*/ 9820 h 10000"/>
              <a:gd name="connsiteX22" fmla="*/ 4939 w 9989"/>
              <a:gd name="connsiteY22" fmla="*/ 9880 h 10000"/>
              <a:gd name="connsiteX23" fmla="*/ 5171 w 9989"/>
              <a:gd name="connsiteY23" fmla="*/ 9760 h 10000"/>
              <a:gd name="connsiteX24" fmla="*/ 5416 w 9989"/>
              <a:gd name="connsiteY24" fmla="*/ 9521 h 10000"/>
              <a:gd name="connsiteX25" fmla="*/ 5665 w 9989"/>
              <a:gd name="connsiteY25" fmla="*/ 9102 h 10000"/>
              <a:gd name="connsiteX26" fmla="*/ 5920 w 9989"/>
              <a:gd name="connsiteY26" fmla="*/ 8623 h 10000"/>
              <a:gd name="connsiteX27" fmla="*/ 6177 w 9989"/>
              <a:gd name="connsiteY27" fmla="*/ 8024 h 10000"/>
              <a:gd name="connsiteX28" fmla="*/ 6437 w 9989"/>
              <a:gd name="connsiteY28" fmla="*/ 7365 h 10000"/>
              <a:gd name="connsiteX29" fmla="*/ 6694 w 9989"/>
              <a:gd name="connsiteY29" fmla="*/ 6647 h 10000"/>
              <a:gd name="connsiteX30" fmla="*/ 6951 w 9989"/>
              <a:gd name="connsiteY30" fmla="*/ 5898 h 10000"/>
              <a:gd name="connsiteX31" fmla="*/ 7203 w 9989"/>
              <a:gd name="connsiteY31" fmla="*/ 5120 h 10000"/>
              <a:gd name="connsiteX32" fmla="*/ 7448 w 9989"/>
              <a:gd name="connsiteY32" fmla="*/ 4341 h 10000"/>
              <a:gd name="connsiteX33" fmla="*/ 7685 w 9989"/>
              <a:gd name="connsiteY33" fmla="*/ 3593 h 10000"/>
              <a:gd name="connsiteX34" fmla="*/ 7912 w 9989"/>
              <a:gd name="connsiteY34" fmla="*/ 2874 h 10000"/>
              <a:gd name="connsiteX35" fmla="*/ 8127 w 9989"/>
              <a:gd name="connsiteY35" fmla="*/ 2216 h 10000"/>
              <a:gd name="connsiteX36" fmla="*/ 8329 w 9989"/>
              <a:gd name="connsiteY36" fmla="*/ 1647 h 10000"/>
              <a:gd name="connsiteX37" fmla="*/ 8514 w 9989"/>
              <a:gd name="connsiteY37" fmla="*/ 1168 h 10000"/>
              <a:gd name="connsiteX38" fmla="*/ 8681 w 9989"/>
              <a:gd name="connsiteY38" fmla="*/ 808 h 10000"/>
              <a:gd name="connsiteX39" fmla="*/ 8783 w 9989"/>
              <a:gd name="connsiteY39" fmla="*/ 599 h 10000"/>
              <a:gd name="connsiteX40" fmla="*/ 8886 w 9989"/>
              <a:gd name="connsiteY40" fmla="*/ 419 h 10000"/>
              <a:gd name="connsiteX41" fmla="*/ 8993 w 9989"/>
              <a:gd name="connsiteY41" fmla="*/ 269 h 10000"/>
              <a:gd name="connsiteX42" fmla="*/ 9053 w 9989"/>
              <a:gd name="connsiteY42" fmla="*/ 210 h 10000"/>
              <a:gd name="connsiteX43" fmla="*/ 9118 w 9989"/>
              <a:gd name="connsiteY43" fmla="*/ 150 h 10000"/>
              <a:gd name="connsiteX44" fmla="*/ 9190 w 9989"/>
              <a:gd name="connsiteY44" fmla="*/ 120 h 10000"/>
              <a:gd name="connsiteX45" fmla="*/ 9270 w 9989"/>
              <a:gd name="connsiteY45" fmla="*/ 90 h 10000"/>
              <a:gd name="connsiteX46" fmla="*/ 9360 w 9989"/>
              <a:gd name="connsiteY46" fmla="*/ 60 h 10000"/>
              <a:gd name="connsiteX47" fmla="*/ 9460 w 9989"/>
              <a:gd name="connsiteY47" fmla="*/ 30 h 10000"/>
              <a:gd name="connsiteX48" fmla="*/ 9570 w 9989"/>
              <a:gd name="connsiteY48" fmla="*/ 30 h 10000"/>
              <a:gd name="connsiteX49" fmla="*/ 9694 w 9989"/>
              <a:gd name="connsiteY49" fmla="*/ 0 h 10000"/>
              <a:gd name="connsiteX50" fmla="*/ 9834 w 9989"/>
              <a:gd name="connsiteY50" fmla="*/ 0 h 10000"/>
              <a:gd name="connsiteX51" fmla="*/ 9989 w 9989"/>
              <a:gd name="connsiteY51" fmla="*/ 30 h 10000"/>
              <a:gd name="connsiteX52" fmla="*/ 9989 w 9989"/>
              <a:gd name="connsiteY52" fmla="*/ 150 h 10000"/>
              <a:gd name="connsiteX53" fmla="*/ 9834 w 9989"/>
              <a:gd name="connsiteY53" fmla="*/ 150 h 10000"/>
              <a:gd name="connsiteX54" fmla="*/ 9697 w 9989"/>
              <a:gd name="connsiteY54" fmla="*/ 150 h 10000"/>
              <a:gd name="connsiteX55" fmla="*/ 9572 w 9989"/>
              <a:gd name="connsiteY55" fmla="*/ 150 h 10000"/>
              <a:gd name="connsiteX56" fmla="*/ 9460 w 9989"/>
              <a:gd name="connsiteY56" fmla="*/ 150 h 10000"/>
              <a:gd name="connsiteX57" fmla="*/ 9360 w 9989"/>
              <a:gd name="connsiteY57" fmla="*/ 180 h 10000"/>
              <a:gd name="connsiteX58" fmla="*/ 9270 w 9989"/>
              <a:gd name="connsiteY58" fmla="*/ 210 h 10000"/>
              <a:gd name="connsiteX59" fmla="*/ 9190 w 9989"/>
              <a:gd name="connsiteY59" fmla="*/ 240 h 10000"/>
              <a:gd name="connsiteX60" fmla="*/ 9120 w 9989"/>
              <a:gd name="connsiteY60" fmla="*/ 269 h 10000"/>
              <a:gd name="connsiteX61" fmla="*/ 9055 w 9989"/>
              <a:gd name="connsiteY61" fmla="*/ 329 h 10000"/>
              <a:gd name="connsiteX62" fmla="*/ 8995 w 9989"/>
              <a:gd name="connsiteY62" fmla="*/ 389 h 10000"/>
              <a:gd name="connsiteX63" fmla="*/ 8888 w 9989"/>
              <a:gd name="connsiteY63" fmla="*/ 539 h 10000"/>
              <a:gd name="connsiteX64" fmla="*/ 8786 w 9989"/>
              <a:gd name="connsiteY64" fmla="*/ 719 h 10000"/>
              <a:gd name="connsiteX65" fmla="*/ 8686 w 9989"/>
              <a:gd name="connsiteY65" fmla="*/ 928 h 10000"/>
              <a:gd name="connsiteX66" fmla="*/ 8519 w 9989"/>
              <a:gd name="connsiteY66" fmla="*/ 1287 h 10000"/>
              <a:gd name="connsiteX67" fmla="*/ 8331 w 9989"/>
              <a:gd name="connsiteY67" fmla="*/ 1766 h 10000"/>
              <a:gd name="connsiteX68" fmla="*/ 8132 w 9989"/>
              <a:gd name="connsiteY68" fmla="*/ 2335 h 10000"/>
              <a:gd name="connsiteX69" fmla="*/ 7917 w 9989"/>
              <a:gd name="connsiteY69" fmla="*/ 2994 h 10000"/>
              <a:gd name="connsiteX70" fmla="*/ 7690 w 9989"/>
              <a:gd name="connsiteY70" fmla="*/ 3713 h 10000"/>
              <a:gd name="connsiteX71" fmla="*/ 7453 w 9989"/>
              <a:gd name="connsiteY71" fmla="*/ 4461 h 10000"/>
              <a:gd name="connsiteX72" fmla="*/ 7208 w 9989"/>
              <a:gd name="connsiteY72" fmla="*/ 5240 h 10000"/>
              <a:gd name="connsiteX73" fmla="*/ 6956 w 9989"/>
              <a:gd name="connsiteY73" fmla="*/ 6018 h 10000"/>
              <a:gd name="connsiteX74" fmla="*/ 6699 w 9989"/>
              <a:gd name="connsiteY74" fmla="*/ 6766 h 10000"/>
              <a:gd name="connsiteX75" fmla="*/ 6442 w 9989"/>
              <a:gd name="connsiteY75" fmla="*/ 7485 h 10000"/>
              <a:gd name="connsiteX76" fmla="*/ 6182 w 9989"/>
              <a:gd name="connsiteY76" fmla="*/ 8144 h 10000"/>
              <a:gd name="connsiteX77" fmla="*/ 5923 w 9989"/>
              <a:gd name="connsiteY77" fmla="*/ 8743 h 10000"/>
              <a:gd name="connsiteX78" fmla="*/ 5668 w 9989"/>
              <a:gd name="connsiteY78" fmla="*/ 9222 h 10000"/>
              <a:gd name="connsiteX79" fmla="*/ 5416 w 9989"/>
              <a:gd name="connsiteY79" fmla="*/ 9641 h 10000"/>
              <a:gd name="connsiteX80" fmla="*/ 5174 w 9989"/>
              <a:gd name="connsiteY80" fmla="*/ 9880 h 10000"/>
              <a:gd name="connsiteX81" fmla="*/ 4937 w 9989"/>
              <a:gd name="connsiteY81" fmla="*/ 10000 h 10000"/>
              <a:gd name="connsiteX82" fmla="*/ 4704 w 9989"/>
              <a:gd name="connsiteY82" fmla="*/ 9940 h 10000"/>
              <a:gd name="connsiteX83" fmla="*/ 4462 w 9989"/>
              <a:gd name="connsiteY83" fmla="*/ 9731 h 10000"/>
              <a:gd name="connsiteX84" fmla="*/ 4220 w 9989"/>
              <a:gd name="connsiteY84" fmla="*/ 9401 h 10000"/>
              <a:gd name="connsiteX85" fmla="*/ 3971 w 9989"/>
              <a:gd name="connsiteY85" fmla="*/ 8922 h 10000"/>
              <a:gd name="connsiteX86" fmla="*/ 3723 w 9989"/>
              <a:gd name="connsiteY86" fmla="*/ 8353 h 10000"/>
              <a:gd name="connsiteX87" fmla="*/ 3474 w 9989"/>
              <a:gd name="connsiteY87" fmla="*/ 7725 h 10000"/>
              <a:gd name="connsiteX88" fmla="*/ 3227 w 9989"/>
              <a:gd name="connsiteY88" fmla="*/ 7036 h 10000"/>
              <a:gd name="connsiteX89" fmla="*/ 2982 w 9989"/>
              <a:gd name="connsiteY89" fmla="*/ 6317 h 10000"/>
              <a:gd name="connsiteX90" fmla="*/ 2742 w 9989"/>
              <a:gd name="connsiteY90" fmla="*/ 5569 h 10000"/>
              <a:gd name="connsiteX91" fmla="*/ 2510 w 9989"/>
              <a:gd name="connsiteY91" fmla="*/ 4850 h 10000"/>
              <a:gd name="connsiteX92" fmla="*/ 2286 w 9989"/>
              <a:gd name="connsiteY92" fmla="*/ 4192 h 10000"/>
              <a:gd name="connsiteX93" fmla="*/ 2071 w 9989"/>
              <a:gd name="connsiteY93" fmla="*/ 3563 h 10000"/>
              <a:gd name="connsiteX94" fmla="*/ 1864 w 9989"/>
              <a:gd name="connsiteY94" fmla="*/ 3024 h 10000"/>
              <a:gd name="connsiteX95" fmla="*/ 1674 w 9989"/>
              <a:gd name="connsiteY95" fmla="*/ 2575 h 10000"/>
              <a:gd name="connsiteX96" fmla="*/ 1494 w 9989"/>
              <a:gd name="connsiteY96" fmla="*/ 2275 h 10000"/>
              <a:gd name="connsiteX97" fmla="*/ 1332 w 9989"/>
              <a:gd name="connsiteY97" fmla="*/ 2096 h 10000"/>
              <a:gd name="connsiteX98" fmla="*/ 1185 w 9989"/>
              <a:gd name="connsiteY98" fmla="*/ 2036 h 10000"/>
              <a:gd name="connsiteX99" fmla="*/ 1050 w 9989"/>
              <a:gd name="connsiteY99" fmla="*/ 2066 h 10000"/>
              <a:gd name="connsiteX100" fmla="*/ 928 w 9989"/>
              <a:gd name="connsiteY100" fmla="*/ 2126 h 10000"/>
              <a:gd name="connsiteX101" fmla="*/ 813 w 9989"/>
              <a:gd name="connsiteY101" fmla="*/ 2275 h 10000"/>
              <a:gd name="connsiteX102" fmla="*/ 713 w 9989"/>
              <a:gd name="connsiteY102" fmla="*/ 2485 h 10000"/>
              <a:gd name="connsiteX103" fmla="*/ 1 w 9989"/>
              <a:gd name="connsiteY103" fmla="*/ 7036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019 w 10305"/>
              <a:gd name="connsiteY102" fmla="*/ 2485 h 10000"/>
              <a:gd name="connsiteX103" fmla="*/ 1 w 10305"/>
              <a:gd name="connsiteY103" fmla="*/ 3888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 w 10305"/>
              <a:gd name="connsiteY102" fmla="*/ 3888 h 10000"/>
              <a:gd name="connsiteX0" fmla="*/ 1 w 10406"/>
              <a:gd name="connsiteY0" fmla="*/ 2870 h 10000"/>
              <a:gd name="connsiteX1" fmla="*/ 1115 w 10406"/>
              <a:gd name="connsiteY1" fmla="*/ 2365 h 10000"/>
              <a:gd name="connsiteX2" fmla="*/ 1217 w 10406"/>
              <a:gd name="connsiteY2" fmla="*/ 2156 h 10000"/>
              <a:gd name="connsiteX3" fmla="*/ 1332 w 10406"/>
              <a:gd name="connsiteY3" fmla="*/ 2006 h 10000"/>
              <a:gd name="connsiteX4" fmla="*/ 1457 w 10406"/>
              <a:gd name="connsiteY4" fmla="*/ 1916 h 10000"/>
              <a:gd name="connsiteX5" fmla="*/ 1592 w 10406"/>
              <a:gd name="connsiteY5" fmla="*/ 1916 h 10000"/>
              <a:gd name="connsiteX6" fmla="*/ 1741 w 10406"/>
              <a:gd name="connsiteY6" fmla="*/ 1976 h 10000"/>
              <a:gd name="connsiteX7" fmla="*/ 1905 w 10406"/>
              <a:gd name="connsiteY7" fmla="*/ 2156 h 10000"/>
              <a:gd name="connsiteX8" fmla="*/ 2084 w 10406"/>
              <a:gd name="connsiteY8" fmla="*/ 2455 h 10000"/>
              <a:gd name="connsiteX9" fmla="*/ 2277 w 10406"/>
              <a:gd name="connsiteY9" fmla="*/ 2904 h 10000"/>
              <a:gd name="connsiteX10" fmla="*/ 2481 w 10406"/>
              <a:gd name="connsiteY10" fmla="*/ 3443 h 10000"/>
              <a:gd name="connsiteX11" fmla="*/ 2700 w 10406"/>
              <a:gd name="connsiteY11" fmla="*/ 4072 h 10000"/>
              <a:gd name="connsiteX12" fmla="*/ 2924 w 10406"/>
              <a:gd name="connsiteY12" fmla="*/ 4731 h 10000"/>
              <a:gd name="connsiteX13" fmla="*/ 3156 w 10406"/>
              <a:gd name="connsiteY13" fmla="*/ 5449 h 10000"/>
              <a:gd name="connsiteX14" fmla="*/ 3396 w 10406"/>
              <a:gd name="connsiteY14" fmla="*/ 6198 h 10000"/>
              <a:gd name="connsiteX15" fmla="*/ 3642 w 10406"/>
              <a:gd name="connsiteY15" fmla="*/ 6916 h 10000"/>
              <a:gd name="connsiteX16" fmla="*/ 3889 w 10406"/>
              <a:gd name="connsiteY16" fmla="*/ 7605 h 10000"/>
              <a:gd name="connsiteX17" fmla="*/ 4136 w 10406"/>
              <a:gd name="connsiteY17" fmla="*/ 8234 h 10000"/>
              <a:gd name="connsiteX18" fmla="*/ 4386 w 10406"/>
              <a:gd name="connsiteY18" fmla="*/ 8802 h 10000"/>
              <a:gd name="connsiteX19" fmla="*/ 4634 w 10406"/>
              <a:gd name="connsiteY19" fmla="*/ 9281 h 10000"/>
              <a:gd name="connsiteX20" fmla="*/ 4876 w 10406"/>
              <a:gd name="connsiteY20" fmla="*/ 9611 h 10000"/>
              <a:gd name="connsiteX21" fmla="*/ 5115 w 10406"/>
              <a:gd name="connsiteY21" fmla="*/ 9820 h 10000"/>
              <a:gd name="connsiteX22" fmla="*/ 5350 w 10406"/>
              <a:gd name="connsiteY22" fmla="*/ 9880 h 10000"/>
              <a:gd name="connsiteX23" fmla="*/ 5583 w 10406"/>
              <a:gd name="connsiteY23" fmla="*/ 9760 h 10000"/>
              <a:gd name="connsiteX24" fmla="*/ 5828 w 10406"/>
              <a:gd name="connsiteY24" fmla="*/ 9521 h 10000"/>
              <a:gd name="connsiteX25" fmla="*/ 6077 w 10406"/>
              <a:gd name="connsiteY25" fmla="*/ 9102 h 10000"/>
              <a:gd name="connsiteX26" fmla="*/ 6333 w 10406"/>
              <a:gd name="connsiteY26" fmla="*/ 8623 h 10000"/>
              <a:gd name="connsiteX27" fmla="*/ 6590 w 10406"/>
              <a:gd name="connsiteY27" fmla="*/ 8024 h 10000"/>
              <a:gd name="connsiteX28" fmla="*/ 6850 w 10406"/>
              <a:gd name="connsiteY28" fmla="*/ 7365 h 10000"/>
              <a:gd name="connsiteX29" fmla="*/ 7107 w 10406"/>
              <a:gd name="connsiteY29" fmla="*/ 6647 h 10000"/>
              <a:gd name="connsiteX30" fmla="*/ 7365 w 10406"/>
              <a:gd name="connsiteY30" fmla="*/ 5898 h 10000"/>
              <a:gd name="connsiteX31" fmla="*/ 7617 w 10406"/>
              <a:gd name="connsiteY31" fmla="*/ 5120 h 10000"/>
              <a:gd name="connsiteX32" fmla="*/ 7862 w 10406"/>
              <a:gd name="connsiteY32" fmla="*/ 4341 h 10000"/>
              <a:gd name="connsiteX33" fmla="*/ 8099 w 10406"/>
              <a:gd name="connsiteY33" fmla="*/ 3593 h 10000"/>
              <a:gd name="connsiteX34" fmla="*/ 8327 w 10406"/>
              <a:gd name="connsiteY34" fmla="*/ 2874 h 10000"/>
              <a:gd name="connsiteX35" fmla="*/ 8542 w 10406"/>
              <a:gd name="connsiteY35" fmla="*/ 2216 h 10000"/>
              <a:gd name="connsiteX36" fmla="*/ 8744 w 10406"/>
              <a:gd name="connsiteY36" fmla="*/ 1647 h 10000"/>
              <a:gd name="connsiteX37" fmla="*/ 8929 w 10406"/>
              <a:gd name="connsiteY37" fmla="*/ 1168 h 10000"/>
              <a:gd name="connsiteX38" fmla="*/ 9097 w 10406"/>
              <a:gd name="connsiteY38" fmla="*/ 808 h 10000"/>
              <a:gd name="connsiteX39" fmla="*/ 9199 w 10406"/>
              <a:gd name="connsiteY39" fmla="*/ 599 h 10000"/>
              <a:gd name="connsiteX40" fmla="*/ 9302 w 10406"/>
              <a:gd name="connsiteY40" fmla="*/ 419 h 10000"/>
              <a:gd name="connsiteX41" fmla="*/ 9409 w 10406"/>
              <a:gd name="connsiteY41" fmla="*/ 269 h 10000"/>
              <a:gd name="connsiteX42" fmla="*/ 9469 w 10406"/>
              <a:gd name="connsiteY42" fmla="*/ 210 h 10000"/>
              <a:gd name="connsiteX43" fmla="*/ 9534 w 10406"/>
              <a:gd name="connsiteY43" fmla="*/ 150 h 10000"/>
              <a:gd name="connsiteX44" fmla="*/ 9606 w 10406"/>
              <a:gd name="connsiteY44" fmla="*/ 120 h 10000"/>
              <a:gd name="connsiteX45" fmla="*/ 9686 w 10406"/>
              <a:gd name="connsiteY45" fmla="*/ 90 h 10000"/>
              <a:gd name="connsiteX46" fmla="*/ 9776 w 10406"/>
              <a:gd name="connsiteY46" fmla="*/ 60 h 10000"/>
              <a:gd name="connsiteX47" fmla="*/ 9876 w 10406"/>
              <a:gd name="connsiteY47" fmla="*/ 30 h 10000"/>
              <a:gd name="connsiteX48" fmla="*/ 9987 w 10406"/>
              <a:gd name="connsiteY48" fmla="*/ 30 h 10000"/>
              <a:gd name="connsiteX49" fmla="*/ 10111 w 10406"/>
              <a:gd name="connsiteY49" fmla="*/ 0 h 10000"/>
              <a:gd name="connsiteX50" fmla="*/ 10251 w 10406"/>
              <a:gd name="connsiteY50" fmla="*/ 0 h 10000"/>
              <a:gd name="connsiteX51" fmla="*/ 10406 w 10406"/>
              <a:gd name="connsiteY51" fmla="*/ 30 h 10000"/>
              <a:gd name="connsiteX52" fmla="*/ 10406 w 10406"/>
              <a:gd name="connsiteY52" fmla="*/ 150 h 10000"/>
              <a:gd name="connsiteX53" fmla="*/ 10251 w 10406"/>
              <a:gd name="connsiteY53" fmla="*/ 150 h 10000"/>
              <a:gd name="connsiteX54" fmla="*/ 10114 w 10406"/>
              <a:gd name="connsiteY54" fmla="*/ 150 h 10000"/>
              <a:gd name="connsiteX55" fmla="*/ 9989 w 10406"/>
              <a:gd name="connsiteY55" fmla="*/ 150 h 10000"/>
              <a:gd name="connsiteX56" fmla="*/ 9876 w 10406"/>
              <a:gd name="connsiteY56" fmla="*/ 150 h 10000"/>
              <a:gd name="connsiteX57" fmla="*/ 9776 w 10406"/>
              <a:gd name="connsiteY57" fmla="*/ 180 h 10000"/>
              <a:gd name="connsiteX58" fmla="*/ 9686 w 10406"/>
              <a:gd name="connsiteY58" fmla="*/ 210 h 10000"/>
              <a:gd name="connsiteX59" fmla="*/ 9606 w 10406"/>
              <a:gd name="connsiteY59" fmla="*/ 240 h 10000"/>
              <a:gd name="connsiteX60" fmla="*/ 9536 w 10406"/>
              <a:gd name="connsiteY60" fmla="*/ 269 h 10000"/>
              <a:gd name="connsiteX61" fmla="*/ 9471 w 10406"/>
              <a:gd name="connsiteY61" fmla="*/ 329 h 10000"/>
              <a:gd name="connsiteX62" fmla="*/ 9411 w 10406"/>
              <a:gd name="connsiteY62" fmla="*/ 389 h 10000"/>
              <a:gd name="connsiteX63" fmla="*/ 9304 w 10406"/>
              <a:gd name="connsiteY63" fmla="*/ 539 h 10000"/>
              <a:gd name="connsiteX64" fmla="*/ 9202 w 10406"/>
              <a:gd name="connsiteY64" fmla="*/ 719 h 10000"/>
              <a:gd name="connsiteX65" fmla="*/ 9102 w 10406"/>
              <a:gd name="connsiteY65" fmla="*/ 928 h 10000"/>
              <a:gd name="connsiteX66" fmla="*/ 8934 w 10406"/>
              <a:gd name="connsiteY66" fmla="*/ 1287 h 10000"/>
              <a:gd name="connsiteX67" fmla="*/ 8746 w 10406"/>
              <a:gd name="connsiteY67" fmla="*/ 1766 h 10000"/>
              <a:gd name="connsiteX68" fmla="*/ 8547 w 10406"/>
              <a:gd name="connsiteY68" fmla="*/ 2335 h 10000"/>
              <a:gd name="connsiteX69" fmla="*/ 8332 w 10406"/>
              <a:gd name="connsiteY69" fmla="*/ 2994 h 10000"/>
              <a:gd name="connsiteX70" fmla="*/ 8104 w 10406"/>
              <a:gd name="connsiteY70" fmla="*/ 3713 h 10000"/>
              <a:gd name="connsiteX71" fmla="*/ 7867 w 10406"/>
              <a:gd name="connsiteY71" fmla="*/ 4461 h 10000"/>
              <a:gd name="connsiteX72" fmla="*/ 7622 w 10406"/>
              <a:gd name="connsiteY72" fmla="*/ 5240 h 10000"/>
              <a:gd name="connsiteX73" fmla="*/ 7370 w 10406"/>
              <a:gd name="connsiteY73" fmla="*/ 6018 h 10000"/>
              <a:gd name="connsiteX74" fmla="*/ 7112 w 10406"/>
              <a:gd name="connsiteY74" fmla="*/ 6766 h 10000"/>
              <a:gd name="connsiteX75" fmla="*/ 6855 w 10406"/>
              <a:gd name="connsiteY75" fmla="*/ 7485 h 10000"/>
              <a:gd name="connsiteX76" fmla="*/ 6595 w 10406"/>
              <a:gd name="connsiteY76" fmla="*/ 8144 h 10000"/>
              <a:gd name="connsiteX77" fmla="*/ 6336 w 10406"/>
              <a:gd name="connsiteY77" fmla="*/ 8743 h 10000"/>
              <a:gd name="connsiteX78" fmla="*/ 6080 w 10406"/>
              <a:gd name="connsiteY78" fmla="*/ 9222 h 10000"/>
              <a:gd name="connsiteX79" fmla="*/ 5828 w 10406"/>
              <a:gd name="connsiteY79" fmla="*/ 9641 h 10000"/>
              <a:gd name="connsiteX80" fmla="*/ 5586 w 10406"/>
              <a:gd name="connsiteY80" fmla="*/ 9880 h 10000"/>
              <a:gd name="connsiteX81" fmla="*/ 5348 w 10406"/>
              <a:gd name="connsiteY81" fmla="*/ 10000 h 10000"/>
              <a:gd name="connsiteX82" fmla="*/ 5115 w 10406"/>
              <a:gd name="connsiteY82" fmla="*/ 9940 h 10000"/>
              <a:gd name="connsiteX83" fmla="*/ 4873 w 10406"/>
              <a:gd name="connsiteY83" fmla="*/ 9731 h 10000"/>
              <a:gd name="connsiteX84" fmla="*/ 4631 w 10406"/>
              <a:gd name="connsiteY84" fmla="*/ 9401 h 10000"/>
              <a:gd name="connsiteX85" fmla="*/ 4381 w 10406"/>
              <a:gd name="connsiteY85" fmla="*/ 8922 h 10000"/>
              <a:gd name="connsiteX86" fmla="*/ 4133 w 10406"/>
              <a:gd name="connsiteY86" fmla="*/ 8353 h 10000"/>
              <a:gd name="connsiteX87" fmla="*/ 3884 w 10406"/>
              <a:gd name="connsiteY87" fmla="*/ 7725 h 10000"/>
              <a:gd name="connsiteX88" fmla="*/ 3637 w 10406"/>
              <a:gd name="connsiteY88" fmla="*/ 7036 h 10000"/>
              <a:gd name="connsiteX89" fmla="*/ 3391 w 10406"/>
              <a:gd name="connsiteY89" fmla="*/ 6317 h 10000"/>
              <a:gd name="connsiteX90" fmla="*/ 3151 w 10406"/>
              <a:gd name="connsiteY90" fmla="*/ 5569 h 10000"/>
              <a:gd name="connsiteX91" fmla="*/ 2919 w 10406"/>
              <a:gd name="connsiteY91" fmla="*/ 4850 h 10000"/>
              <a:gd name="connsiteX92" fmla="*/ 2695 w 10406"/>
              <a:gd name="connsiteY92" fmla="*/ 4192 h 10000"/>
              <a:gd name="connsiteX93" fmla="*/ 2479 w 10406"/>
              <a:gd name="connsiteY93" fmla="*/ 3563 h 10000"/>
              <a:gd name="connsiteX94" fmla="*/ 2272 w 10406"/>
              <a:gd name="connsiteY94" fmla="*/ 3024 h 10000"/>
              <a:gd name="connsiteX95" fmla="*/ 2082 w 10406"/>
              <a:gd name="connsiteY95" fmla="*/ 2575 h 10000"/>
              <a:gd name="connsiteX96" fmla="*/ 1902 w 10406"/>
              <a:gd name="connsiteY96" fmla="*/ 2275 h 10000"/>
              <a:gd name="connsiteX97" fmla="*/ 1739 w 10406"/>
              <a:gd name="connsiteY97" fmla="*/ 2096 h 10000"/>
              <a:gd name="connsiteX98" fmla="*/ 1592 w 10406"/>
              <a:gd name="connsiteY98" fmla="*/ 2036 h 10000"/>
              <a:gd name="connsiteX99" fmla="*/ 1457 w 10406"/>
              <a:gd name="connsiteY99" fmla="*/ 2066 h 10000"/>
              <a:gd name="connsiteX100" fmla="*/ 1335 w 10406"/>
              <a:gd name="connsiteY100" fmla="*/ 2126 h 10000"/>
              <a:gd name="connsiteX101" fmla="*/ 1220 w 10406"/>
              <a:gd name="connsiteY101" fmla="*/ 2275 h 10000"/>
              <a:gd name="connsiteX102" fmla="*/ 1 w 10406"/>
              <a:gd name="connsiteY102" fmla="*/ 2870 h 10000"/>
              <a:gd name="connsiteX0" fmla="*/ 237 w 10642"/>
              <a:gd name="connsiteY0" fmla="*/ 2870 h 10000"/>
              <a:gd name="connsiteX1" fmla="*/ 135 w 10642"/>
              <a:gd name="connsiteY1" fmla="*/ 1851 h 10000"/>
              <a:gd name="connsiteX2" fmla="*/ 1453 w 10642"/>
              <a:gd name="connsiteY2" fmla="*/ 2156 h 10000"/>
              <a:gd name="connsiteX3" fmla="*/ 1568 w 10642"/>
              <a:gd name="connsiteY3" fmla="*/ 2006 h 10000"/>
              <a:gd name="connsiteX4" fmla="*/ 1693 w 10642"/>
              <a:gd name="connsiteY4" fmla="*/ 1916 h 10000"/>
              <a:gd name="connsiteX5" fmla="*/ 1828 w 10642"/>
              <a:gd name="connsiteY5" fmla="*/ 1916 h 10000"/>
              <a:gd name="connsiteX6" fmla="*/ 1977 w 10642"/>
              <a:gd name="connsiteY6" fmla="*/ 1976 h 10000"/>
              <a:gd name="connsiteX7" fmla="*/ 2141 w 10642"/>
              <a:gd name="connsiteY7" fmla="*/ 2156 h 10000"/>
              <a:gd name="connsiteX8" fmla="*/ 2320 w 10642"/>
              <a:gd name="connsiteY8" fmla="*/ 2455 h 10000"/>
              <a:gd name="connsiteX9" fmla="*/ 2513 w 10642"/>
              <a:gd name="connsiteY9" fmla="*/ 2904 h 10000"/>
              <a:gd name="connsiteX10" fmla="*/ 2717 w 10642"/>
              <a:gd name="connsiteY10" fmla="*/ 3443 h 10000"/>
              <a:gd name="connsiteX11" fmla="*/ 2936 w 10642"/>
              <a:gd name="connsiteY11" fmla="*/ 4072 h 10000"/>
              <a:gd name="connsiteX12" fmla="*/ 3160 w 10642"/>
              <a:gd name="connsiteY12" fmla="*/ 4731 h 10000"/>
              <a:gd name="connsiteX13" fmla="*/ 3392 w 10642"/>
              <a:gd name="connsiteY13" fmla="*/ 5449 h 10000"/>
              <a:gd name="connsiteX14" fmla="*/ 3632 w 10642"/>
              <a:gd name="connsiteY14" fmla="*/ 6198 h 10000"/>
              <a:gd name="connsiteX15" fmla="*/ 3878 w 10642"/>
              <a:gd name="connsiteY15" fmla="*/ 6916 h 10000"/>
              <a:gd name="connsiteX16" fmla="*/ 4125 w 10642"/>
              <a:gd name="connsiteY16" fmla="*/ 7605 h 10000"/>
              <a:gd name="connsiteX17" fmla="*/ 4372 w 10642"/>
              <a:gd name="connsiteY17" fmla="*/ 8234 h 10000"/>
              <a:gd name="connsiteX18" fmla="*/ 4622 w 10642"/>
              <a:gd name="connsiteY18" fmla="*/ 8802 h 10000"/>
              <a:gd name="connsiteX19" fmla="*/ 4870 w 10642"/>
              <a:gd name="connsiteY19" fmla="*/ 9281 h 10000"/>
              <a:gd name="connsiteX20" fmla="*/ 5112 w 10642"/>
              <a:gd name="connsiteY20" fmla="*/ 9611 h 10000"/>
              <a:gd name="connsiteX21" fmla="*/ 5351 w 10642"/>
              <a:gd name="connsiteY21" fmla="*/ 9820 h 10000"/>
              <a:gd name="connsiteX22" fmla="*/ 5586 w 10642"/>
              <a:gd name="connsiteY22" fmla="*/ 9880 h 10000"/>
              <a:gd name="connsiteX23" fmla="*/ 5819 w 10642"/>
              <a:gd name="connsiteY23" fmla="*/ 9760 h 10000"/>
              <a:gd name="connsiteX24" fmla="*/ 6064 w 10642"/>
              <a:gd name="connsiteY24" fmla="*/ 9521 h 10000"/>
              <a:gd name="connsiteX25" fmla="*/ 6313 w 10642"/>
              <a:gd name="connsiteY25" fmla="*/ 9102 h 10000"/>
              <a:gd name="connsiteX26" fmla="*/ 6569 w 10642"/>
              <a:gd name="connsiteY26" fmla="*/ 8623 h 10000"/>
              <a:gd name="connsiteX27" fmla="*/ 6826 w 10642"/>
              <a:gd name="connsiteY27" fmla="*/ 8024 h 10000"/>
              <a:gd name="connsiteX28" fmla="*/ 7086 w 10642"/>
              <a:gd name="connsiteY28" fmla="*/ 7365 h 10000"/>
              <a:gd name="connsiteX29" fmla="*/ 7343 w 10642"/>
              <a:gd name="connsiteY29" fmla="*/ 6647 h 10000"/>
              <a:gd name="connsiteX30" fmla="*/ 7601 w 10642"/>
              <a:gd name="connsiteY30" fmla="*/ 5898 h 10000"/>
              <a:gd name="connsiteX31" fmla="*/ 7853 w 10642"/>
              <a:gd name="connsiteY31" fmla="*/ 5120 h 10000"/>
              <a:gd name="connsiteX32" fmla="*/ 8098 w 10642"/>
              <a:gd name="connsiteY32" fmla="*/ 4341 h 10000"/>
              <a:gd name="connsiteX33" fmla="*/ 8335 w 10642"/>
              <a:gd name="connsiteY33" fmla="*/ 3593 h 10000"/>
              <a:gd name="connsiteX34" fmla="*/ 8563 w 10642"/>
              <a:gd name="connsiteY34" fmla="*/ 2874 h 10000"/>
              <a:gd name="connsiteX35" fmla="*/ 8778 w 10642"/>
              <a:gd name="connsiteY35" fmla="*/ 2216 h 10000"/>
              <a:gd name="connsiteX36" fmla="*/ 8980 w 10642"/>
              <a:gd name="connsiteY36" fmla="*/ 1647 h 10000"/>
              <a:gd name="connsiteX37" fmla="*/ 9165 w 10642"/>
              <a:gd name="connsiteY37" fmla="*/ 1168 h 10000"/>
              <a:gd name="connsiteX38" fmla="*/ 9333 w 10642"/>
              <a:gd name="connsiteY38" fmla="*/ 808 h 10000"/>
              <a:gd name="connsiteX39" fmla="*/ 9435 w 10642"/>
              <a:gd name="connsiteY39" fmla="*/ 599 h 10000"/>
              <a:gd name="connsiteX40" fmla="*/ 9538 w 10642"/>
              <a:gd name="connsiteY40" fmla="*/ 419 h 10000"/>
              <a:gd name="connsiteX41" fmla="*/ 9645 w 10642"/>
              <a:gd name="connsiteY41" fmla="*/ 269 h 10000"/>
              <a:gd name="connsiteX42" fmla="*/ 9705 w 10642"/>
              <a:gd name="connsiteY42" fmla="*/ 210 h 10000"/>
              <a:gd name="connsiteX43" fmla="*/ 9770 w 10642"/>
              <a:gd name="connsiteY43" fmla="*/ 150 h 10000"/>
              <a:gd name="connsiteX44" fmla="*/ 9842 w 10642"/>
              <a:gd name="connsiteY44" fmla="*/ 120 h 10000"/>
              <a:gd name="connsiteX45" fmla="*/ 9922 w 10642"/>
              <a:gd name="connsiteY45" fmla="*/ 90 h 10000"/>
              <a:gd name="connsiteX46" fmla="*/ 10012 w 10642"/>
              <a:gd name="connsiteY46" fmla="*/ 60 h 10000"/>
              <a:gd name="connsiteX47" fmla="*/ 10112 w 10642"/>
              <a:gd name="connsiteY47" fmla="*/ 30 h 10000"/>
              <a:gd name="connsiteX48" fmla="*/ 10223 w 10642"/>
              <a:gd name="connsiteY48" fmla="*/ 30 h 10000"/>
              <a:gd name="connsiteX49" fmla="*/ 10347 w 10642"/>
              <a:gd name="connsiteY49" fmla="*/ 0 h 10000"/>
              <a:gd name="connsiteX50" fmla="*/ 10487 w 10642"/>
              <a:gd name="connsiteY50" fmla="*/ 0 h 10000"/>
              <a:gd name="connsiteX51" fmla="*/ 10642 w 10642"/>
              <a:gd name="connsiteY51" fmla="*/ 30 h 10000"/>
              <a:gd name="connsiteX52" fmla="*/ 10642 w 10642"/>
              <a:gd name="connsiteY52" fmla="*/ 150 h 10000"/>
              <a:gd name="connsiteX53" fmla="*/ 10487 w 10642"/>
              <a:gd name="connsiteY53" fmla="*/ 150 h 10000"/>
              <a:gd name="connsiteX54" fmla="*/ 10350 w 10642"/>
              <a:gd name="connsiteY54" fmla="*/ 150 h 10000"/>
              <a:gd name="connsiteX55" fmla="*/ 10225 w 10642"/>
              <a:gd name="connsiteY55" fmla="*/ 150 h 10000"/>
              <a:gd name="connsiteX56" fmla="*/ 10112 w 10642"/>
              <a:gd name="connsiteY56" fmla="*/ 150 h 10000"/>
              <a:gd name="connsiteX57" fmla="*/ 10012 w 10642"/>
              <a:gd name="connsiteY57" fmla="*/ 180 h 10000"/>
              <a:gd name="connsiteX58" fmla="*/ 9922 w 10642"/>
              <a:gd name="connsiteY58" fmla="*/ 210 h 10000"/>
              <a:gd name="connsiteX59" fmla="*/ 9842 w 10642"/>
              <a:gd name="connsiteY59" fmla="*/ 240 h 10000"/>
              <a:gd name="connsiteX60" fmla="*/ 9772 w 10642"/>
              <a:gd name="connsiteY60" fmla="*/ 269 h 10000"/>
              <a:gd name="connsiteX61" fmla="*/ 9707 w 10642"/>
              <a:gd name="connsiteY61" fmla="*/ 329 h 10000"/>
              <a:gd name="connsiteX62" fmla="*/ 9647 w 10642"/>
              <a:gd name="connsiteY62" fmla="*/ 389 h 10000"/>
              <a:gd name="connsiteX63" fmla="*/ 9540 w 10642"/>
              <a:gd name="connsiteY63" fmla="*/ 539 h 10000"/>
              <a:gd name="connsiteX64" fmla="*/ 9438 w 10642"/>
              <a:gd name="connsiteY64" fmla="*/ 719 h 10000"/>
              <a:gd name="connsiteX65" fmla="*/ 9338 w 10642"/>
              <a:gd name="connsiteY65" fmla="*/ 928 h 10000"/>
              <a:gd name="connsiteX66" fmla="*/ 9170 w 10642"/>
              <a:gd name="connsiteY66" fmla="*/ 1287 h 10000"/>
              <a:gd name="connsiteX67" fmla="*/ 8982 w 10642"/>
              <a:gd name="connsiteY67" fmla="*/ 1766 h 10000"/>
              <a:gd name="connsiteX68" fmla="*/ 8783 w 10642"/>
              <a:gd name="connsiteY68" fmla="*/ 2335 h 10000"/>
              <a:gd name="connsiteX69" fmla="*/ 8568 w 10642"/>
              <a:gd name="connsiteY69" fmla="*/ 2994 h 10000"/>
              <a:gd name="connsiteX70" fmla="*/ 8340 w 10642"/>
              <a:gd name="connsiteY70" fmla="*/ 3713 h 10000"/>
              <a:gd name="connsiteX71" fmla="*/ 8103 w 10642"/>
              <a:gd name="connsiteY71" fmla="*/ 4461 h 10000"/>
              <a:gd name="connsiteX72" fmla="*/ 7858 w 10642"/>
              <a:gd name="connsiteY72" fmla="*/ 5240 h 10000"/>
              <a:gd name="connsiteX73" fmla="*/ 7606 w 10642"/>
              <a:gd name="connsiteY73" fmla="*/ 6018 h 10000"/>
              <a:gd name="connsiteX74" fmla="*/ 7348 w 10642"/>
              <a:gd name="connsiteY74" fmla="*/ 6766 h 10000"/>
              <a:gd name="connsiteX75" fmla="*/ 7091 w 10642"/>
              <a:gd name="connsiteY75" fmla="*/ 7485 h 10000"/>
              <a:gd name="connsiteX76" fmla="*/ 6831 w 10642"/>
              <a:gd name="connsiteY76" fmla="*/ 8144 h 10000"/>
              <a:gd name="connsiteX77" fmla="*/ 6572 w 10642"/>
              <a:gd name="connsiteY77" fmla="*/ 8743 h 10000"/>
              <a:gd name="connsiteX78" fmla="*/ 6316 w 10642"/>
              <a:gd name="connsiteY78" fmla="*/ 9222 h 10000"/>
              <a:gd name="connsiteX79" fmla="*/ 6064 w 10642"/>
              <a:gd name="connsiteY79" fmla="*/ 9641 h 10000"/>
              <a:gd name="connsiteX80" fmla="*/ 5822 w 10642"/>
              <a:gd name="connsiteY80" fmla="*/ 9880 h 10000"/>
              <a:gd name="connsiteX81" fmla="*/ 5584 w 10642"/>
              <a:gd name="connsiteY81" fmla="*/ 10000 h 10000"/>
              <a:gd name="connsiteX82" fmla="*/ 5351 w 10642"/>
              <a:gd name="connsiteY82" fmla="*/ 9940 h 10000"/>
              <a:gd name="connsiteX83" fmla="*/ 5109 w 10642"/>
              <a:gd name="connsiteY83" fmla="*/ 9731 h 10000"/>
              <a:gd name="connsiteX84" fmla="*/ 4867 w 10642"/>
              <a:gd name="connsiteY84" fmla="*/ 9401 h 10000"/>
              <a:gd name="connsiteX85" fmla="*/ 4617 w 10642"/>
              <a:gd name="connsiteY85" fmla="*/ 8922 h 10000"/>
              <a:gd name="connsiteX86" fmla="*/ 4369 w 10642"/>
              <a:gd name="connsiteY86" fmla="*/ 8353 h 10000"/>
              <a:gd name="connsiteX87" fmla="*/ 4120 w 10642"/>
              <a:gd name="connsiteY87" fmla="*/ 7725 h 10000"/>
              <a:gd name="connsiteX88" fmla="*/ 3873 w 10642"/>
              <a:gd name="connsiteY88" fmla="*/ 7036 h 10000"/>
              <a:gd name="connsiteX89" fmla="*/ 3627 w 10642"/>
              <a:gd name="connsiteY89" fmla="*/ 6317 h 10000"/>
              <a:gd name="connsiteX90" fmla="*/ 3387 w 10642"/>
              <a:gd name="connsiteY90" fmla="*/ 5569 h 10000"/>
              <a:gd name="connsiteX91" fmla="*/ 3155 w 10642"/>
              <a:gd name="connsiteY91" fmla="*/ 4850 h 10000"/>
              <a:gd name="connsiteX92" fmla="*/ 2931 w 10642"/>
              <a:gd name="connsiteY92" fmla="*/ 4192 h 10000"/>
              <a:gd name="connsiteX93" fmla="*/ 2715 w 10642"/>
              <a:gd name="connsiteY93" fmla="*/ 3563 h 10000"/>
              <a:gd name="connsiteX94" fmla="*/ 2508 w 10642"/>
              <a:gd name="connsiteY94" fmla="*/ 3024 h 10000"/>
              <a:gd name="connsiteX95" fmla="*/ 2318 w 10642"/>
              <a:gd name="connsiteY95" fmla="*/ 2575 h 10000"/>
              <a:gd name="connsiteX96" fmla="*/ 2138 w 10642"/>
              <a:gd name="connsiteY96" fmla="*/ 2275 h 10000"/>
              <a:gd name="connsiteX97" fmla="*/ 1975 w 10642"/>
              <a:gd name="connsiteY97" fmla="*/ 2096 h 10000"/>
              <a:gd name="connsiteX98" fmla="*/ 1828 w 10642"/>
              <a:gd name="connsiteY98" fmla="*/ 2036 h 10000"/>
              <a:gd name="connsiteX99" fmla="*/ 1693 w 10642"/>
              <a:gd name="connsiteY99" fmla="*/ 2066 h 10000"/>
              <a:gd name="connsiteX100" fmla="*/ 1571 w 10642"/>
              <a:gd name="connsiteY100" fmla="*/ 2126 h 10000"/>
              <a:gd name="connsiteX101" fmla="*/ 1456 w 10642"/>
              <a:gd name="connsiteY101" fmla="*/ 2275 h 10000"/>
              <a:gd name="connsiteX102" fmla="*/ 237 w 10642"/>
              <a:gd name="connsiteY102" fmla="*/ 2870 h 10000"/>
              <a:gd name="connsiteX0" fmla="*/ 0 w 10507"/>
              <a:gd name="connsiteY0" fmla="*/ 1851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1851 h 10000"/>
              <a:gd name="connsiteX0" fmla="*/ 0 w 10507"/>
              <a:gd name="connsiteY0" fmla="*/ 2870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 name="connsiteX0" fmla="*/ 0 w 10507"/>
              <a:gd name="connsiteY0" fmla="*/ 2870 h 10000"/>
              <a:gd name="connsiteX1" fmla="*/ 102 w 10507"/>
              <a:gd name="connsiteY1" fmla="*/ 2870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0507" h="10000">
                <a:moveTo>
                  <a:pt x="0" y="2870"/>
                </a:moveTo>
                <a:lnTo>
                  <a:pt x="102" y="2870"/>
                </a:lnTo>
                <a:lnTo>
                  <a:pt x="1318" y="2156"/>
                </a:lnTo>
                <a:cubicBezTo>
                  <a:pt x="1356" y="2106"/>
                  <a:pt x="1395" y="2056"/>
                  <a:pt x="1433" y="2006"/>
                </a:cubicBezTo>
                <a:lnTo>
                  <a:pt x="1558" y="1916"/>
                </a:lnTo>
                <a:lnTo>
                  <a:pt x="1693" y="1916"/>
                </a:lnTo>
                <a:lnTo>
                  <a:pt x="1842" y="1976"/>
                </a:lnTo>
                <a:lnTo>
                  <a:pt x="2006" y="2156"/>
                </a:lnTo>
                <a:lnTo>
                  <a:pt x="2185" y="2455"/>
                </a:lnTo>
                <a:cubicBezTo>
                  <a:pt x="2249" y="2605"/>
                  <a:pt x="2314" y="2754"/>
                  <a:pt x="2378" y="2904"/>
                </a:cubicBezTo>
                <a:lnTo>
                  <a:pt x="2582" y="3443"/>
                </a:lnTo>
                <a:lnTo>
                  <a:pt x="2801" y="4072"/>
                </a:lnTo>
                <a:lnTo>
                  <a:pt x="3025" y="4731"/>
                </a:lnTo>
                <a:lnTo>
                  <a:pt x="3257" y="5449"/>
                </a:lnTo>
                <a:lnTo>
                  <a:pt x="3497" y="6198"/>
                </a:lnTo>
                <a:cubicBezTo>
                  <a:pt x="3579" y="6437"/>
                  <a:pt x="3660" y="6677"/>
                  <a:pt x="3743" y="6916"/>
                </a:cubicBezTo>
                <a:cubicBezTo>
                  <a:pt x="3825" y="7146"/>
                  <a:pt x="3908" y="7375"/>
                  <a:pt x="3990" y="7605"/>
                </a:cubicBezTo>
                <a:cubicBezTo>
                  <a:pt x="4072" y="7815"/>
                  <a:pt x="4155" y="8024"/>
                  <a:pt x="4237" y="8234"/>
                </a:cubicBezTo>
                <a:lnTo>
                  <a:pt x="4487" y="8802"/>
                </a:lnTo>
                <a:cubicBezTo>
                  <a:pt x="4569" y="8962"/>
                  <a:pt x="4653" y="9121"/>
                  <a:pt x="4735" y="9281"/>
                </a:cubicBezTo>
                <a:lnTo>
                  <a:pt x="4977" y="9611"/>
                </a:lnTo>
                <a:lnTo>
                  <a:pt x="5216" y="9820"/>
                </a:lnTo>
                <a:lnTo>
                  <a:pt x="5451" y="9880"/>
                </a:lnTo>
                <a:lnTo>
                  <a:pt x="5684" y="9760"/>
                </a:lnTo>
                <a:lnTo>
                  <a:pt x="5929" y="9521"/>
                </a:lnTo>
                <a:lnTo>
                  <a:pt x="6178" y="9102"/>
                </a:lnTo>
                <a:cubicBezTo>
                  <a:pt x="6263" y="8942"/>
                  <a:pt x="6349" y="8783"/>
                  <a:pt x="6434" y="8623"/>
                </a:cubicBezTo>
                <a:lnTo>
                  <a:pt x="6691" y="8024"/>
                </a:lnTo>
                <a:lnTo>
                  <a:pt x="6951" y="7365"/>
                </a:lnTo>
                <a:cubicBezTo>
                  <a:pt x="7037" y="7126"/>
                  <a:pt x="7122" y="6886"/>
                  <a:pt x="7208" y="6647"/>
                </a:cubicBezTo>
                <a:lnTo>
                  <a:pt x="7466" y="5898"/>
                </a:lnTo>
                <a:lnTo>
                  <a:pt x="7718" y="5120"/>
                </a:lnTo>
                <a:lnTo>
                  <a:pt x="7963" y="4341"/>
                </a:lnTo>
                <a:lnTo>
                  <a:pt x="8200" y="3593"/>
                </a:lnTo>
                <a:lnTo>
                  <a:pt x="8428" y="2874"/>
                </a:lnTo>
                <a:cubicBezTo>
                  <a:pt x="8500" y="2655"/>
                  <a:pt x="8571" y="2435"/>
                  <a:pt x="8643" y="2216"/>
                </a:cubicBezTo>
                <a:cubicBezTo>
                  <a:pt x="8710" y="2026"/>
                  <a:pt x="8778" y="1837"/>
                  <a:pt x="8845" y="1647"/>
                </a:cubicBezTo>
                <a:lnTo>
                  <a:pt x="9030" y="1168"/>
                </a:lnTo>
                <a:cubicBezTo>
                  <a:pt x="9086" y="1048"/>
                  <a:pt x="9141" y="928"/>
                  <a:pt x="9198" y="808"/>
                </a:cubicBezTo>
                <a:lnTo>
                  <a:pt x="9300" y="599"/>
                </a:lnTo>
                <a:cubicBezTo>
                  <a:pt x="9334" y="539"/>
                  <a:pt x="9369" y="479"/>
                  <a:pt x="9403" y="419"/>
                </a:cubicBezTo>
                <a:cubicBezTo>
                  <a:pt x="9439" y="369"/>
                  <a:pt x="9474" y="319"/>
                  <a:pt x="9510" y="269"/>
                </a:cubicBezTo>
                <a:cubicBezTo>
                  <a:pt x="9530" y="249"/>
                  <a:pt x="9550" y="230"/>
                  <a:pt x="9570" y="210"/>
                </a:cubicBezTo>
                <a:cubicBezTo>
                  <a:pt x="9592" y="190"/>
                  <a:pt x="9613" y="170"/>
                  <a:pt x="9635" y="150"/>
                </a:cubicBezTo>
                <a:lnTo>
                  <a:pt x="9707" y="120"/>
                </a:lnTo>
                <a:lnTo>
                  <a:pt x="9787" y="90"/>
                </a:lnTo>
                <a:lnTo>
                  <a:pt x="9877" y="60"/>
                </a:lnTo>
                <a:lnTo>
                  <a:pt x="9977" y="30"/>
                </a:lnTo>
                <a:lnTo>
                  <a:pt x="10088" y="30"/>
                </a:lnTo>
                <a:lnTo>
                  <a:pt x="10212" y="0"/>
                </a:lnTo>
                <a:lnTo>
                  <a:pt x="10352" y="0"/>
                </a:lnTo>
                <a:lnTo>
                  <a:pt x="10507" y="30"/>
                </a:lnTo>
                <a:lnTo>
                  <a:pt x="10507" y="150"/>
                </a:lnTo>
                <a:lnTo>
                  <a:pt x="10352" y="150"/>
                </a:lnTo>
                <a:lnTo>
                  <a:pt x="10215" y="150"/>
                </a:lnTo>
                <a:lnTo>
                  <a:pt x="10090" y="150"/>
                </a:lnTo>
                <a:lnTo>
                  <a:pt x="9977" y="150"/>
                </a:lnTo>
                <a:lnTo>
                  <a:pt x="9877" y="180"/>
                </a:lnTo>
                <a:lnTo>
                  <a:pt x="9787" y="210"/>
                </a:lnTo>
                <a:lnTo>
                  <a:pt x="9707" y="240"/>
                </a:lnTo>
                <a:cubicBezTo>
                  <a:pt x="9684" y="250"/>
                  <a:pt x="9660" y="259"/>
                  <a:pt x="9637" y="269"/>
                </a:cubicBezTo>
                <a:cubicBezTo>
                  <a:pt x="9615" y="289"/>
                  <a:pt x="9594" y="309"/>
                  <a:pt x="9572" y="329"/>
                </a:cubicBezTo>
                <a:lnTo>
                  <a:pt x="9512" y="389"/>
                </a:lnTo>
                <a:cubicBezTo>
                  <a:pt x="9476" y="439"/>
                  <a:pt x="9441" y="489"/>
                  <a:pt x="9405" y="539"/>
                </a:cubicBezTo>
                <a:lnTo>
                  <a:pt x="9303" y="719"/>
                </a:lnTo>
                <a:cubicBezTo>
                  <a:pt x="9270" y="789"/>
                  <a:pt x="9236" y="858"/>
                  <a:pt x="9203" y="928"/>
                </a:cubicBezTo>
                <a:lnTo>
                  <a:pt x="9035" y="1287"/>
                </a:lnTo>
                <a:lnTo>
                  <a:pt x="8847" y="1766"/>
                </a:lnTo>
                <a:cubicBezTo>
                  <a:pt x="8781" y="1956"/>
                  <a:pt x="8714" y="2145"/>
                  <a:pt x="8648" y="2335"/>
                </a:cubicBezTo>
                <a:lnTo>
                  <a:pt x="8433" y="2994"/>
                </a:lnTo>
                <a:lnTo>
                  <a:pt x="8205" y="3713"/>
                </a:lnTo>
                <a:lnTo>
                  <a:pt x="7968" y="4461"/>
                </a:lnTo>
                <a:lnTo>
                  <a:pt x="7723" y="5240"/>
                </a:lnTo>
                <a:lnTo>
                  <a:pt x="7471" y="6018"/>
                </a:lnTo>
                <a:lnTo>
                  <a:pt x="7213" y="6766"/>
                </a:lnTo>
                <a:lnTo>
                  <a:pt x="6956" y="7485"/>
                </a:lnTo>
                <a:lnTo>
                  <a:pt x="6696" y="8144"/>
                </a:lnTo>
                <a:cubicBezTo>
                  <a:pt x="6610" y="8344"/>
                  <a:pt x="6523" y="8543"/>
                  <a:pt x="6437" y="8743"/>
                </a:cubicBezTo>
                <a:cubicBezTo>
                  <a:pt x="6352" y="8903"/>
                  <a:pt x="6266" y="9062"/>
                  <a:pt x="6181" y="9222"/>
                </a:cubicBezTo>
                <a:lnTo>
                  <a:pt x="5929" y="9641"/>
                </a:lnTo>
                <a:lnTo>
                  <a:pt x="5687" y="9880"/>
                </a:lnTo>
                <a:lnTo>
                  <a:pt x="5449" y="10000"/>
                </a:lnTo>
                <a:lnTo>
                  <a:pt x="5216" y="9940"/>
                </a:lnTo>
                <a:lnTo>
                  <a:pt x="4974" y="9731"/>
                </a:lnTo>
                <a:lnTo>
                  <a:pt x="4732" y="9401"/>
                </a:lnTo>
                <a:cubicBezTo>
                  <a:pt x="4649" y="9241"/>
                  <a:pt x="4565" y="9082"/>
                  <a:pt x="4482" y="8922"/>
                </a:cubicBezTo>
                <a:lnTo>
                  <a:pt x="4234" y="8353"/>
                </a:lnTo>
                <a:lnTo>
                  <a:pt x="3985" y="7725"/>
                </a:lnTo>
                <a:cubicBezTo>
                  <a:pt x="3903" y="7495"/>
                  <a:pt x="3820" y="7266"/>
                  <a:pt x="3738" y="7036"/>
                </a:cubicBezTo>
                <a:lnTo>
                  <a:pt x="3492" y="6317"/>
                </a:lnTo>
                <a:lnTo>
                  <a:pt x="3252" y="5569"/>
                </a:lnTo>
                <a:cubicBezTo>
                  <a:pt x="3175" y="5329"/>
                  <a:pt x="3097" y="5090"/>
                  <a:pt x="3020" y="4850"/>
                </a:cubicBezTo>
                <a:cubicBezTo>
                  <a:pt x="2945" y="4631"/>
                  <a:pt x="2871" y="4411"/>
                  <a:pt x="2796" y="4192"/>
                </a:cubicBezTo>
                <a:lnTo>
                  <a:pt x="2580" y="3563"/>
                </a:lnTo>
                <a:lnTo>
                  <a:pt x="2373" y="3024"/>
                </a:lnTo>
                <a:cubicBezTo>
                  <a:pt x="2310" y="2874"/>
                  <a:pt x="2246" y="2725"/>
                  <a:pt x="2183" y="2575"/>
                </a:cubicBezTo>
                <a:lnTo>
                  <a:pt x="2003" y="2275"/>
                </a:lnTo>
                <a:cubicBezTo>
                  <a:pt x="1949" y="2215"/>
                  <a:pt x="1894" y="2156"/>
                  <a:pt x="1840" y="2096"/>
                </a:cubicBezTo>
                <a:lnTo>
                  <a:pt x="1693" y="2036"/>
                </a:lnTo>
                <a:lnTo>
                  <a:pt x="1558" y="2066"/>
                </a:lnTo>
                <a:lnTo>
                  <a:pt x="1436" y="2126"/>
                </a:lnTo>
                <a:cubicBezTo>
                  <a:pt x="1398" y="2176"/>
                  <a:pt x="1359" y="2225"/>
                  <a:pt x="1321" y="2275"/>
                </a:cubicBezTo>
                <a:lnTo>
                  <a:pt x="0" y="2870"/>
                </a:lnTo>
                <a:close/>
              </a:path>
            </a:pathLst>
          </a:custGeom>
          <a:solidFill>
            <a:srgbClr val="000000"/>
          </a:solidFill>
          <a:ln w="28575" cap="flat">
            <a:solidFill>
              <a:schemeClr val="accent6"/>
            </a:solidFill>
            <a:prstDash val="solid"/>
            <a:round/>
            <a:headEnd/>
            <a:tailEnd/>
          </a:ln>
        </p:spPr>
        <p:txBody>
          <a:bodyPr vert="horz" wrap="square" lIns="68580" tIns="34290" rIns="68580" bIns="34290" numCol="1" anchor="t" anchorCtr="0" compatLnSpc="1">
            <a:prstTxWarp prst="textNoShape">
              <a:avLst/>
            </a:prstTxWarp>
          </a:bodyPr>
          <a:lstStyle/>
          <a:p>
            <a:endParaRPr lang="en-CA" sz="1350" dirty="0">
              <a:solidFill>
                <a:prstClr val="black"/>
              </a:solidFill>
            </a:endParaRPr>
          </a:p>
        </p:txBody>
      </p:sp>
      <p:sp>
        <p:nvSpPr>
          <p:cNvPr id="30" name="Rectangle 46"/>
          <p:cNvSpPr>
            <a:spLocks noChangeArrowheads="1"/>
          </p:cNvSpPr>
          <p:nvPr>
            <p:custDataLst>
              <p:tags r:id="rId6"/>
            </p:custDataLst>
          </p:nvPr>
        </p:nvSpPr>
        <p:spPr bwMode="auto">
          <a:xfrm>
            <a:off x="3401771" y="5248376"/>
            <a:ext cx="1127697" cy="230832"/>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algn="ctr" fontAlgn="base">
              <a:spcBef>
                <a:spcPct val="0"/>
              </a:spcBef>
              <a:spcAft>
                <a:spcPct val="0"/>
              </a:spcAft>
            </a:pPr>
            <a:r>
              <a:rPr lang="en-US" sz="1500" b="1" dirty="0">
                <a:solidFill>
                  <a:srgbClr val="000000"/>
                </a:solidFill>
                <a:cs typeface="Arial" pitchFamily="34" charset="0"/>
              </a:rPr>
              <a:t>Endings</a:t>
            </a:r>
            <a:endParaRPr lang="en-US" sz="1500" dirty="0">
              <a:solidFill>
                <a:prstClr val="black"/>
              </a:solidFill>
              <a:latin typeface="Arial" pitchFamily="34" charset="0"/>
              <a:cs typeface="Arial" pitchFamily="34" charset="0"/>
            </a:endParaRPr>
          </a:p>
        </p:txBody>
      </p:sp>
      <p:sp>
        <p:nvSpPr>
          <p:cNvPr id="31" name="Rectangle 47"/>
          <p:cNvSpPr>
            <a:spLocks noChangeArrowheads="1"/>
          </p:cNvSpPr>
          <p:nvPr>
            <p:custDataLst>
              <p:tags r:id="rId7"/>
            </p:custDataLst>
          </p:nvPr>
        </p:nvSpPr>
        <p:spPr bwMode="auto">
          <a:xfrm>
            <a:off x="5706819" y="5248376"/>
            <a:ext cx="1033681" cy="2308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fontAlgn="base">
              <a:spcBef>
                <a:spcPct val="0"/>
              </a:spcBef>
              <a:spcAft>
                <a:spcPct val="0"/>
              </a:spcAft>
            </a:pPr>
            <a:r>
              <a:rPr lang="en-US" sz="1500" b="1" dirty="0">
                <a:solidFill>
                  <a:srgbClr val="000000"/>
                </a:solidFill>
                <a:cs typeface="Arial" pitchFamily="34" charset="0"/>
              </a:rPr>
              <a:t>Neutral Zone</a:t>
            </a:r>
            <a:endParaRPr lang="en-US" sz="1500" dirty="0">
              <a:solidFill>
                <a:prstClr val="black"/>
              </a:solidFill>
              <a:latin typeface="Arial" pitchFamily="34" charset="0"/>
              <a:cs typeface="Arial" pitchFamily="34" charset="0"/>
            </a:endParaRPr>
          </a:p>
        </p:txBody>
      </p:sp>
      <p:sp>
        <p:nvSpPr>
          <p:cNvPr id="32" name="Rectangle 48"/>
          <p:cNvSpPr>
            <a:spLocks noChangeArrowheads="1"/>
          </p:cNvSpPr>
          <p:nvPr>
            <p:custDataLst>
              <p:tags r:id="rId8"/>
            </p:custDataLst>
          </p:nvPr>
        </p:nvSpPr>
        <p:spPr bwMode="auto">
          <a:xfrm>
            <a:off x="8033589" y="5221634"/>
            <a:ext cx="1271823" cy="2308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fontAlgn="base">
              <a:spcBef>
                <a:spcPct val="0"/>
              </a:spcBef>
              <a:spcAft>
                <a:spcPct val="0"/>
              </a:spcAft>
            </a:pPr>
            <a:r>
              <a:rPr lang="en-US" sz="1500" b="1" dirty="0">
                <a:solidFill>
                  <a:srgbClr val="000000"/>
                </a:solidFill>
                <a:cs typeface="Arial" pitchFamily="34" charset="0"/>
              </a:rPr>
              <a:t>New Beginnings</a:t>
            </a:r>
            <a:endParaRPr lang="en-US" sz="1500" dirty="0">
              <a:solidFill>
                <a:prstClr val="black"/>
              </a:solidFill>
              <a:latin typeface="Arial" pitchFamily="34" charset="0"/>
              <a:cs typeface="Arial" pitchFamily="34" charset="0"/>
            </a:endParaRPr>
          </a:p>
        </p:txBody>
      </p:sp>
      <p:grpSp>
        <p:nvGrpSpPr>
          <p:cNvPr id="33" name="Group 32">
            <a:extLst>
              <a:ext uri="{C183D7F6-B498-43B3-948B-1728B52AA6E4}">
                <adec:decorative xmlns:adec="http://schemas.microsoft.com/office/drawing/2017/decorative" val="1"/>
              </a:ext>
            </a:extLst>
          </p:cNvPr>
          <p:cNvGrpSpPr/>
          <p:nvPr/>
        </p:nvGrpSpPr>
        <p:grpSpPr>
          <a:xfrm>
            <a:off x="4943713" y="3359920"/>
            <a:ext cx="2548455" cy="840998"/>
            <a:chOff x="2843808" y="2286937"/>
            <a:chExt cx="2664296" cy="3409968"/>
          </a:xfrm>
        </p:grpSpPr>
        <p:cxnSp>
          <p:nvCxnSpPr>
            <p:cNvPr id="34" name="Straight Connector 33"/>
            <p:cNvCxnSpPr/>
            <p:nvPr/>
          </p:nvCxnSpPr>
          <p:spPr>
            <a:xfrm flipV="1">
              <a:off x="2843808" y="2286937"/>
              <a:ext cx="0" cy="3409968"/>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5508104" y="2286937"/>
              <a:ext cx="0" cy="3409968"/>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grpSp>
      <p:sp>
        <p:nvSpPr>
          <p:cNvPr id="17" name="Rectangle 46"/>
          <p:cNvSpPr>
            <a:spLocks noChangeArrowheads="1"/>
          </p:cNvSpPr>
          <p:nvPr>
            <p:custDataLst>
              <p:tags r:id="rId9"/>
            </p:custDataLst>
          </p:nvPr>
        </p:nvSpPr>
        <p:spPr bwMode="auto">
          <a:xfrm>
            <a:off x="3401771" y="5441543"/>
            <a:ext cx="1127697" cy="230832"/>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algn="ctr" fontAlgn="base">
              <a:spcBef>
                <a:spcPct val="0"/>
              </a:spcBef>
              <a:spcAft>
                <a:spcPct val="0"/>
              </a:spcAft>
            </a:pPr>
            <a:r>
              <a:rPr lang="fr-CA" sz="1500" b="1" dirty="0">
                <a:solidFill>
                  <a:srgbClr val="000000"/>
                </a:solidFill>
                <a:cs typeface="Arial" pitchFamily="34" charset="0"/>
              </a:rPr>
              <a:t>Fins </a:t>
            </a:r>
            <a:endParaRPr lang="fr-CA" sz="1500" dirty="0">
              <a:solidFill>
                <a:prstClr val="black"/>
              </a:solidFill>
              <a:latin typeface="Arial" pitchFamily="34" charset="0"/>
              <a:cs typeface="Arial" pitchFamily="34" charset="0"/>
            </a:endParaRPr>
          </a:p>
        </p:txBody>
      </p:sp>
      <p:sp>
        <p:nvSpPr>
          <p:cNvPr id="18" name="Rectangle 47"/>
          <p:cNvSpPr>
            <a:spLocks noChangeArrowheads="1"/>
          </p:cNvSpPr>
          <p:nvPr>
            <p:custDataLst>
              <p:tags r:id="rId10"/>
            </p:custDataLst>
          </p:nvPr>
        </p:nvSpPr>
        <p:spPr bwMode="auto">
          <a:xfrm>
            <a:off x="5740257" y="5441543"/>
            <a:ext cx="966804" cy="2308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fontAlgn="base">
              <a:spcBef>
                <a:spcPct val="0"/>
              </a:spcBef>
              <a:spcAft>
                <a:spcPct val="0"/>
              </a:spcAft>
            </a:pPr>
            <a:r>
              <a:rPr lang="fr-CA" sz="1500" b="1" dirty="0">
                <a:solidFill>
                  <a:srgbClr val="000000"/>
                </a:solidFill>
                <a:cs typeface="Arial" pitchFamily="34" charset="0"/>
              </a:rPr>
              <a:t>Zone neutre</a:t>
            </a:r>
            <a:endParaRPr lang="fr-CA" sz="1500" dirty="0">
              <a:solidFill>
                <a:prstClr val="black"/>
              </a:solidFill>
              <a:latin typeface="Arial" pitchFamily="34" charset="0"/>
              <a:cs typeface="Arial" pitchFamily="34" charset="0"/>
            </a:endParaRPr>
          </a:p>
        </p:txBody>
      </p:sp>
      <p:sp>
        <p:nvSpPr>
          <p:cNvPr id="20" name="Rectangle 48"/>
          <p:cNvSpPr>
            <a:spLocks noChangeArrowheads="1"/>
          </p:cNvSpPr>
          <p:nvPr>
            <p:custDataLst>
              <p:tags r:id="rId11"/>
            </p:custDataLst>
          </p:nvPr>
        </p:nvSpPr>
        <p:spPr bwMode="auto">
          <a:xfrm>
            <a:off x="7941033" y="5414801"/>
            <a:ext cx="1456938" cy="2308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fontAlgn="base">
              <a:spcBef>
                <a:spcPct val="0"/>
              </a:spcBef>
              <a:spcAft>
                <a:spcPct val="0"/>
              </a:spcAft>
            </a:pPr>
            <a:r>
              <a:rPr lang="fr-CA" sz="1500" b="1" dirty="0">
                <a:solidFill>
                  <a:srgbClr val="000000"/>
                </a:solidFill>
                <a:cs typeface="Arial" pitchFamily="34" charset="0"/>
              </a:rPr>
              <a:t>Nouveaux départs</a:t>
            </a:r>
            <a:endParaRPr lang="fr-CA" sz="1500" dirty="0">
              <a:solidFill>
                <a:prstClr val="black"/>
              </a:solidFill>
              <a:latin typeface="Arial" pitchFamily="34" charset="0"/>
              <a:cs typeface="Arial" pitchFamily="34" charset="0"/>
            </a:endParaRPr>
          </a:p>
        </p:txBody>
      </p:sp>
      <p:cxnSp>
        <p:nvCxnSpPr>
          <p:cNvPr id="21" name="Straight Arrow Connector 20" descr="time line"/>
          <p:cNvCxnSpPr/>
          <p:nvPr>
            <p:custDataLst>
              <p:tags r:id="rId12"/>
            </p:custDataLst>
          </p:nvPr>
        </p:nvCxnSpPr>
        <p:spPr>
          <a:xfrm>
            <a:off x="3337891" y="2671151"/>
            <a:ext cx="513057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custDataLst>
              <p:tags r:id="rId13"/>
            </p:custDataLst>
          </p:nvPr>
        </p:nvSpPr>
        <p:spPr>
          <a:xfrm>
            <a:off x="8306443" y="2779163"/>
            <a:ext cx="668758" cy="507831"/>
          </a:xfrm>
          <a:prstGeom prst="rect">
            <a:avLst/>
          </a:prstGeom>
          <a:noFill/>
        </p:spPr>
        <p:txBody>
          <a:bodyPr wrap="square" rtlCol="0">
            <a:spAutoFit/>
          </a:bodyPr>
          <a:lstStyle/>
          <a:p>
            <a:r>
              <a:rPr lang="en-CA" sz="1350" dirty="0"/>
              <a:t>time /</a:t>
            </a:r>
            <a:br>
              <a:rPr lang="en-CA" sz="1350" dirty="0"/>
            </a:br>
            <a:r>
              <a:rPr lang="en-CA" sz="1350" dirty="0"/>
              <a:t>temps</a:t>
            </a:r>
          </a:p>
        </p:txBody>
      </p:sp>
      <p:cxnSp>
        <p:nvCxnSpPr>
          <p:cNvPr id="23" name="Straight Connector 22" descr="change"/>
          <p:cNvCxnSpPr/>
          <p:nvPr>
            <p:custDataLst>
              <p:tags r:id="rId14"/>
            </p:custDataLst>
          </p:nvPr>
        </p:nvCxnSpPr>
        <p:spPr>
          <a:xfrm>
            <a:off x="4364005" y="2563139"/>
            <a:ext cx="0" cy="27003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Freeform 23" descr="reality of a transition, goes back and forth dependng on what's going on for the person"/>
          <p:cNvSpPr/>
          <p:nvPr>
            <p:custDataLst>
              <p:tags r:id="rId15"/>
            </p:custDataLst>
          </p:nvPr>
        </p:nvSpPr>
        <p:spPr>
          <a:xfrm>
            <a:off x="4205791" y="2942948"/>
            <a:ext cx="3965391" cy="2423965"/>
          </a:xfrm>
          <a:custGeom>
            <a:avLst/>
            <a:gdLst>
              <a:gd name="connsiteX0" fmla="*/ 0 w 5287188"/>
              <a:gd name="connsiteY0" fmla="*/ 237705 h 999705"/>
              <a:gd name="connsiteX1" fmla="*/ 30480 w 5287188"/>
              <a:gd name="connsiteY1" fmla="*/ 227545 h 999705"/>
              <a:gd name="connsiteX2" fmla="*/ 60960 w 5287188"/>
              <a:gd name="connsiteY2" fmla="*/ 207225 h 999705"/>
              <a:gd name="connsiteX3" fmla="*/ 121920 w 5287188"/>
              <a:gd name="connsiteY3" fmla="*/ 186905 h 999705"/>
              <a:gd name="connsiteX4" fmla="*/ 152400 w 5287188"/>
              <a:gd name="connsiteY4" fmla="*/ 176745 h 999705"/>
              <a:gd name="connsiteX5" fmla="*/ 426720 w 5287188"/>
              <a:gd name="connsiteY5" fmla="*/ 207225 h 999705"/>
              <a:gd name="connsiteX6" fmla="*/ 457200 w 5287188"/>
              <a:gd name="connsiteY6" fmla="*/ 217385 h 999705"/>
              <a:gd name="connsiteX7" fmla="*/ 487680 w 5287188"/>
              <a:gd name="connsiteY7" fmla="*/ 237705 h 999705"/>
              <a:gd name="connsiteX8" fmla="*/ 508000 w 5287188"/>
              <a:gd name="connsiteY8" fmla="*/ 268185 h 999705"/>
              <a:gd name="connsiteX9" fmla="*/ 538480 w 5287188"/>
              <a:gd name="connsiteY9" fmla="*/ 288505 h 999705"/>
              <a:gd name="connsiteX10" fmla="*/ 609600 w 5287188"/>
              <a:gd name="connsiteY10" fmla="*/ 359625 h 999705"/>
              <a:gd name="connsiteX11" fmla="*/ 619760 w 5287188"/>
              <a:gd name="connsiteY11" fmla="*/ 390105 h 999705"/>
              <a:gd name="connsiteX12" fmla="*/ 650240 w 5287188"/>
              <a:gd name="connsiteY12" fmla="*/ 410425 h 999705"/>
              <a:gd name="connsiteX13" fmla="*/ 701040 w 5287188"/>
              <a:gd name="connsiteY13" fmla="*/ 501865 h 999705"/>
              <a:gd name="connsiteX14" fmla="*/ 751840 w 5287188"/>
              <a:gd name="connsiteY14" fmla="*/ 593305 h 999705"/>
              <a:gd name="connsiteX15" fmla="*/ 772160 w 5287188"/>
              <a:gd name="connsiteY15" fmla="*/ 623785 h 999705"/>
              <a:gd name="connsiteX16" fmla="*/ 802640 w 5287188"/>
              <a:gd name="connsiteY16" fmla="*/ 644105 h 999705"/>
              <a:gd name="connsiteX17" fmla="*/ 883920 w 5287188"/>
              <a:gd name="connsiteY17" fmla="*/ 735545 h 999705"/>
              <a:gd name="connsiteX18" fmla="*/ 924560 w 5287188"/>
              <a:gd name="connsiteY18" fmla="*/ 755865 h 999705"/>
              <a:gd name="connsiteX19" fmla="*/ 985520 w 5287188"/>
              <a:gd name="connsiteY19" fmla="*/ 796505 h 999705"/>
              <a:gd name="connsiteX20" fmla="*/ 1016000 w 5287188"/>
              <a:gd name="connsiteY20" fmla="*/ 806665 h 999705"/>
              <a:gd name="connsiteX21" fmla="*/ 1046480 w 5287188"/>
              <a:gd name="connsiteY21" fmla="*/ 826985 h 999705"/>
              <a:gd name="connsiteX22" fmla="*/ 1087120 w 5287188"/>
              <a:gd name="connsiteY22" fmla="*/ 837145 h 999705"/>
              <a:gd name="connsiteX23" fmla="*/ 1148080 w 5287188"/>
              <a:gd name="connsiteY23" fmla="*/ 857465 h 999705"/>
              <a:gd name="connsiteX24" fmla="*/ 1178560 w 5287188"/>
              <a:gd name="connsiteY24" fmla="*/ 867625 h 999705"/>
              <a:gd name="connsiteX25" fmla="*/ 1351280 w 5287188"/>
              <a:gd name="connsiteY25" fmla="*/ 887945 h 999705"/>
              <a:gd name="connsiteX26" fmla="*/ 1463040 w 5287188"/>
              <a:gd name="connsiteY26" fmla="*/ 877785 h 999705"/>
              <a:gd name="connsiteX27" fmla="*/ 1564640 w 5287188"/>
              <a:gd name="connsiteY27" fmla="*/ 837145 h 999705"/>
              <a:gd name="connsiteX28" fmla="*/ 1686560 w 5287188"/>
              <a:gd name="connsiteY28" fmla="*/ 755865 h 999705"/>
              <a:gd name="connsiteX29" fmla="*/ 1737360 w 5287188"/>
              <a:gd name="connsiteY29" fmla="*/ 674585 h 999705"/>
              <a:gd name="connsiteX30" fmla="*/ 1767840 w 5287188"/>
              <a:gd name="connsiteY30" fmla="*/ 654265 h 999705"/>
              <a:gd name="connsiteX31" fmla="*/ 1788160 w 5287188"/>
              <a:gd name="connsiteY31" fmla="*/ 623785 h 999705"/>
              <a:gd name="connsiteX32" fmla="*/ 1767840 w 5287188"/>
              <a:gd name="connsiteY32" fmla="*/ 552665 h 999705"/>
              <a:gd name="connsiteX33" fmla="*/ 1737360 w 5287188"/>
              <a:gd name="connsiteY33" fmla="*/ 532345 h 999705"/>
              <a:gd name="connsiteX34" fmla="*/ 1666240 w 5287188"/>
              <a:gd name="connsiteY34" fmla="*/ 542505 h 999705"/>
              <a:gd name="connsiteX35" fmla="*/ 1534160 w 5287188"/>
              <a:gd name="connsiteY35" fmla="*/ 572985 h 999705"/>
              <a:gd name="connsiteX36" fmla="*/ 1493520 w 5287188"/>
              <a:gd name="connsiteY36" fmla="*/ 593305 h 999705"/>
              <a:gd name="connsiteX37" fmla="*/ 1463040 w 5287188"/>
              <a:gd name="connsiteY37" fmla="*/ 613625 h 999705"/>
              <a:gd name="connsiteX38" fmla="*/ 1402080 w 5287188"/>
              <a:gd name="connsiteY38" fmla="*/ 633945 h 999705"/>
              <a:gd name="connsiteX39" fmla="*/ 1310640 w 5287188"/>
              <a:gd name="connsiteY39" fmla="*/ 603465 h 999705"/>
              <a:gd name="connsiteX40" fmla="*/ 1280160 w 5287188"/>
              <a:gd name="connsiteY40" fmla="*/ 593305 h 999705"/>
              <a:gd name="connsiteX41" fmla="*/ 1137920 w 5287188"/>
              <a:gd name="connsiteY41" fmla="*/ 532345 h 999705"/>
              <a:gd name="connsiteX42" fmla="*/ 1076960 w 5287188"/>
              <a:gd name="connsiteY42" fmla="*/ 512025 h 999705"/>
              <a:gd name="connsiteX43" fmla="*/ 1005840 w 5287188"/>
              <a:gd name="connsiteY43" fmla="*/ 481545 h 999705"/>
              <a:gd name="connsiteX44" fmla="*/ 975360 w 5287188"/>
              <a:gd name="connsiteY44" fmla="*/ 451065 h 999705"/>
              <a:gd name="connsiteX45" fmla="*/ 914400 w 5287188"/>
              <a:gd name="connsiteY45" fmla="*/ 369785 h 999705"/>
              <a:gd name="connsiteX46" fmla="*/ 843280 w 5287188"/>
              <a:gd name="connsiteY46" fmla="*/ 318985 h 999705"/>
              <a:gd name="connsiteX47" fmla="*/ 812800 w 5287188"/>
              <a:gd name="connsiteY47" fmla="*/ 298665 h 999705"/>
              <a:gd name="connsiteX48" fmla="*/ 782320 w 5287188"/>
              <a:gd name="connsiteY48" fmla="*/ 288505 h 999705"/>
              <a:gd name="connsiteX49" fmla="*/ 711200 w 5287188"/>
              <a:gd name="connsiteY49" fmla="*/ 258025 h 999705"/>
              <a:gd name="connsiteX50" fmla="*/ 680720 w 5287188"/>
              <a:gd name="connsiteY50" fmla="*/ 227545 h 999705"/>
              <a:gd name="connsiteX51" fmla="*/ 731520 w 5287188"/>
              <a:gd name="connsiteY51" fmla="*/ 207225 h 999705"/>
              <a:gd name="connsiteX52" fmla="*/ 812800 w 5287188"/>
              <a:gd name="connsiteY52" fmla="*/ 176745 h 999705"/>
              <a:gd name="connsiteX53" fmla="*/ 955040 w 5287188"/>
              <a:gd name="connsiteY53" fmla="*/ 156425 h 999705"/>
              <a:gd name="connsiteX54" fmla="*/ 1005840 w 5287188"/>
              <a:gd name="connsiteY54" fmla="*/ 136105 h 999705"/>
              <a:gd name="connsiteX55" fmla="*/ 1259840 w 5287188"/>
              <a:gd name="connsiteY55" fmla="*/ 115785 h 999705"/>
              <a:gd name="connsiteX56" fmla="*/ 1412240 w 5287188"/>
              <a:gd name="connsiteY56" fmla="*/ 156425 h 999705"/>
              <a:gd name="connsiteX57" fmla="*/ 1432560 w 5287188"/>
              <a:gd name="connsiteY57" fmla="*/ 186905 h 999705"/>
              <a:gd name="connsiteX58" fmla="*/ 1432560 w 5287188"/>
              <a:gd name="connsiteY58" fmla="*/ 359625 h 999705"/>
              <a:gd name="connsiteX59" fmla="*/ 1422400 w 5287188"/>
              <a:gd name="connsiteY59" fmla="*/ 400265 h 999705"/>
              <a:gd name="connsiteX60" fmla="*/ 1351280 w 5287188"/>
              <a:gd name="connsiteY60" fmla="*/ 451065 h 999705"/>
              <a:gd name="connsiteX61" fmla="*/ 1320800 w 5287188"/>
              <a:gd name="connsiteY61" fmla="*/ 471385 h 999705"/>
              <a:gd name="connsiteX62" fmla="*/ 1229360 w 5287188"/>
              <a:gd name="connsiteY62" fmla="*/ 501865 h 999705"/>
              <a:gd name="connsiteX63" fmla="*/ 568960 w 5287188"/>
              <a:gd name="connsiteY63" fmla="*/ 501865 h 999705"/>
              <a:gd name="connsiteX64" fmla="*/ 538480 w 5287188"/>
              <a:gd name="connsiteY64" fmla="*/ 512025 h 999705"/>
              <a:gd name="connsiteX65" fmla="*/ 436880 w 5287188"/>
              <a:gd name="connsiteY65" fmla="*/ 532345 h 999705"/>
              <a:gd name="connsiteX66" fmla="*/ 426720 w 5287188"/>
              <a:gd name="connsiteY66" fmla="*/ 562825 h 999705"/>
              <a:gd name="connsiteX67" fmla="*/ 457200 w 5287188"/>
              <a:gd name="connsiteY67" fmla="*/ 623785 h 999705"/>
              <a:gd name="connsiteX68" fmla="*/ 487680 w 5287188"/>
              <a:gd name="connsiteY68" fmla="*/ 633945 h 999705"/>
              <a:gd name="connsiteX69" fmla="*/ 640080 w 5287188"/>
              <a:gd name="connsiteY69" fmla="*/ 694905 h 999705"/>
              <a:gd name="connsiteX70" fmla="*/ 711200 w 5287188"/>
              <a:gd name="connsiteY70" fmla="*/ 715225 h 999705"/>
              <a:gd name="connsiteX71" fmla="*/ 792480 w 5287188"/>
              <a:gd name="connsiteY71" fmla="*/ 725385 h 999705"/>
              <a:gd name="connsiteX72" fmla="*/ 975360 w 5287188"/>
              <a:gd name="connsiteY72" fmla="*/ 755865 h 999705"/>
              <a:gd name="connsiteX73" fmla="*/ 1056640 w 5287188"/>
              <a:gd name="connsiteY73" fmla="*/ 776185 h 999705"/>
              <a:gd name="connsiteX74" fmla="*/ 1595120 w 5287188"/>
              <a:gd name="connsiteY74" fmla="*/ 735545 h 999705"/>
              <a:gd name="connsiteX75" fmla="*/ 1635760 w 5287188"/>
              <a:gd name="connsiteY75" fmla="*/ 705065 h 999705"/>
              <a:gd name="connsiteX76" fmla="*/ 1666240 w 5287188"/>
              <a:gd name="connsiteY76" fmla="*/ 694905 h 999705"/>
              <a:gd name="connsiteX77" fmla="*/ 1686560 w 5287188"/>
              <a:gd name="connsiteY77" fmla="*/ 664425 h 999705"/>
              <a:gd name="connsiteX78" fmla="*/ 1717040 w 5287188"/>
              <a:gd name="connsiteY78" fmla="*/ 644105 h 999705"/>
              <a:gd name="connsiteX79" fmla="*/ 1747520 w 5287188"/>
              <a:gd name="connsiteY79" fmla="*/ 542505 h 999705"/>
              <a:gd name="connsiteX80" fmla="*/ 1706880 w 5287188"/>
              <a:gd name="connsiteY80" fmla="*/ 481545 h 999705"/>
              <a:gd name="connsiteX81" fmla="*/ 1645920 w 5287188"/>
              <a:gd name="connsiteY81" fmla="*/ 491705 h 999705"/>
              <a:gd name="connsiteX82" fmla="*/ 1503680 w 5287188"/>
              <a:gd name="connsiteY82" fmla="*/ 471385 h 999705"/>
              <a:gd name="connsiteX83" fmla="*/ 1452880 w 5287188"/>
              <a:gd name="connsiteY83" fmla="*/ 461225 h 999705"/>
              <a:gd name="connsiteX84" fmla="*/ 1239520 w 5287188"/>
              <a:gd name="connsiteY84" fmla="*/ 430745 h 999705"/>
              <a:gd name="connsiteX85" fmla="*/ 1168400 w 5287188"/>
              <a:gd name="connsiteY85" fmla="*/ 410425 h 999705"/>
              <a:gd name="connsiteX86" fmla="*/ 924560 w 5287188"/>
              <a:gd name="connsiteY86" fmla="*/ 390105 h 999705"/>
              <a:gd name="connsiteX87" fmla="*/ 751840 w 5287188"/>
              <a:gd name="connsiteY87" fmla="*/ 410425 h 999705"/>
              <a:gd name="connsiteX88" fmla="*/ 721360 w 5287188"/>
              <a:gd name="connsiteY88" fmla="*/ 430745 h 999705"/>
              <a:gd name="connsiteX89" fmla="*/ 680720 w 5287188"/>
              <a:gd name="connsiteY89" fmla="*/ 451065 h 999705"/>
              <a:gd name="connsiteX90" fmla="*/ 629920 w 5287188"/>
              <a:gd name="connsiteY90" fmla="*/ 491705 h 999705"/>
              <a:gd name="connsiteX91" fmla="*/ 538480 w 5287188"/>
              <a:gd name="connsiteY91" fmla="*/ 512025 h 999705"/>
              <a:gd name="connsiteX92" fmla="*/ 447040 w 5287188"/>
              <a:gd name="connsiteY92" fmla="*/ 491705 h 999705"/>
              <a:gd name="connsiteX93" fmla="*/ 355600 w 5287188"/>
              <a:gd name="connsiteY93" fmla="*/ 430745 h 999705"/>
              <a:gd name="connsiteX94" fmla="*/ 314960 w 5287188"/>
              <a:gd name="connsiteY94" fmla="*/ 410425 h 999705"/>
              <a:gd name="connsiteX95" fmla="*/ 254000 w 5287188"/>
              <a:gd name="connsiteY95" fmla="*/ 349465 h 999705"/>
              <a:gd name="connsiteX96" fmla="*/ 243840 w 5287188"/>
              <a:gd name="connsiteY96" fmla="*/ 318985 h 999705"/>
              <a:gd name="connsiteX97" fmla="*/ 203200 w 5287188"/>
              <a:gd name="connsiteY97" fmla="*/ 237705 h 999705"/>
              <a:gd name="connsiteX98" fmla="*/ 213360 w 5287188"/>
              <a:gd name="connsiteY98" fmla="*/ 176745 h 999705"/>
              <a:gd name="connsiteX99" fmla="*/ 274320 w 5287188"/>
              <a:gd name="connsiteY99" fmla="*/ 115785 h 999705"/>
              <a:gd name="connsiteX100" fmla="*/ 335280 w 5287188"/>
              <a:gd name="connsiteY100" fmla="*/ 95465 h 999705"/>
              <a:gd name="connsiteX101" fmla="*/ 406400 w 5287188"/>
              <a:gd name="connsiteY101" fmla="*/ 64985 h 999705"/>
              <a:gd name="connsiteX102" fmla="*/ 568960 w 5287188"/>
              <a:gd name="connsiteY102" fmla="*/ 34505 h 999705"/>
              <a:gd name="connsiteX103" fmla="*/ 690880 w 5287188"/>
              <a:gd name="connsiteY103" fmla="*/ 24345 h 999705"/>
              <a:gd name="connsiteX104" fmla="*/ 1076960 w 5287188"/>
              <a:gd name="connsiteY104" fmla="*/ 64985 h 999705"/>
              <a:gd name="connsiteX105" fmla="*/ 1127760 w 5287188"/>
              <a:gd name="connsiteY105" fmla="*/ 95465 h 999705"/>
              <a:gd name="connsiteX106" fmla="*/ 1178560 w 5287188"/>
              <a:gd name="connsiteY106" fmla="*/ 146265 h 999705"/>
              <a:gd name="connsiteX107" fmla="*/ 1209040 w 5287188"/>
              <a:gd name="connsiteY107" fmla="*/ 237705 h 999705"/>
              <a:gd name="connsiteX108" fmla="*/ 1249680 w 5287188"/>
              <a:gd name="connsiteY108" fmla="*/ 400265 h 999705"/>
              <a:gd name="connsiteX109" fmla="*/ 1270000 w 5287188"/>
              <a:gd name="connsiteY109" fmla="*/ 440905 h 999705"/>
              <a:gd name="connsiteX110" fmla="*/ 1310640 w 5287188"/>
              <a:gd name="connsiteY110" fmla="*/ 481545 h 999705"/>
              <a:gd name="connsiteX111" fmla="*/ 1391920 w 5287188"/>
              <a:gd name="connsiteY111" fmla="*/ 532345 h 999705"/>
              <a:gd name="connsiteX112" fmla="*/ 1432560 w 5287188"/>
              <a:gd name="connsiteY112" fmla="*/ 542505 h 999705"/>
              <a:gd name="connsiteX113" fmla="*/ 1564640 w 5287188"/>
              <a:gd name="connsiteY113" fmla="*/ 562825 h 999705"/>
              <a:gd name="connsiteX114" fmla="*/ 1991360 w 5287188"/>
              <a:gd name="connsiteY114" fmla="*/ 532345 h 999705"/>
              <a:gd name="connsiteX115" fmla="*/ 2032000 w 5287188"/>
              <a:gd name="connsiteY115" fmla="*/ 522185 h 999705"/>
              <a:gd name="connsiteX116" fmla="*/ 2113280 w 5287188"/>
              <a:gd name="connsiteY116" fmla="*/ 451065 h 999705"/>
              <a:gd name="connsiteX117" fmla="*/ 2143760 w 5287188"/>
              <a:gd name="connsiteY117" fmla="*/ 329145 h 999705"/>
              <a:gd name="connsiteX118" fmla="*/ 2184400 w 5287188"/>
              <a:gd name="connsiteY118" fmla="*/ 339305 h 999705"/>
              <a:gd name="connsiteX119" fmla="*/ 2225040 w 5287188"/>
              <a:gd name="connsiteY119" fmla="*/ 410425 h 999705"/>
              <a:gd name="connsiteX120" fmla="*/ 2235200 w 5287188"/>
              <a:gd name="connsiteY120" fmla="*/ 461225 h 999705"/>
              <a:gd name="connsiteX121" fmla="*/ 2184400 w 5287188"/>
              <a:gd name="connsiteY121" fmla="*/ 583145 h 999705"/>
              <a:gd name="connsiteX122" fmla="*/ 2113280 w 5287188"/>
              <a:gd name="connsiteY122" fmla="*/ 623785 h 999705"/>
              <a:gd name="connsiteX123" fmla="*/ 1991360 w 5287188"/>
              <a:gd name="connsiteY123" fmla="*/ 684745 h 999705"/>
              <a:gd name="connsiteX124" fmla="*/ 1717040 w 5287188"/>
              <a:gd name="connsiteY124" fmla="*/ 755865 h 999705"/>
              <a:gd name="connsiteX125" fmla="*/ 1635760 w 5287188"/>
              <a:gd name="connsiteY125" fmla="*/ 776185 h 999705"/>
              <a:gd name="connsiteX126" fmla="*/ 1493520 w 5287188"/>
              <a:gd name="connsiteY126" fmla="*/ 796505 h 999705"/>
              <a:gd name="connsiteX127" fmla="*/ 1432560 w 5287188"/>
              <a:gd name="connsiteY127" fmla="*/ 806665 h 999705"/>
              <a:gd name="connsiteX128" fmla="*/ 1330960 w 5287188"/>
              <a:gd name="connsiteY128" fmla="*/ 796505 h 999705"/>
              <a:gd name="connsiteX129" fmla="*/ 1310640 w 5287188"/>
              <a:gd name="connsiteY129" fmla="*/ 755865 h 999705"/>
              <a:gd name="connsiteX130" fmla="*/ 1290320 w 5287188"/>
              <a:gd name="connsiteY130" fmla="*/ 705065 h 999705"/>
              <a:gd name="connsiteX131" fmla="*/ 1280160 w 5287188"/>
              <a:gd name="connsiteY131" fmla="*/ 339305 h 999705"/>
              <a:gd name="connsiteX132" fmla="*/ 1259840 w 5287188"/>
              <a:gd name="connsiteY132" fmla="*/ 308825 h 999705"/>
              <a:gd name="connsiteX133" fmla="*/ 1148080 w 5287188"/>
              <a:gd name="connsiteY133" fmla="*/ 247865 h 999705"/>
              <a:gd name="connsiteX134" fmla="*/ 1107440 w 5287188"/>
              <a:gd name="connsiteY134" fmla="*/ 237705 h 999705"/>
              <a:gd name="connsiteX135" fmla="*/ 863600 w 5287188"/>
              <a:gd name="connsiteY135" fmla="*/ 278345 h 999705"/>
              <a:gd name="connsiteX136" fmla="*/ 812800 w 5287188"/>
              <a:gd name="connsiteY136" fmla="*/ 318985 h 999705"/>
              <a:gd name="connsiteX137" fmla="*/ 772160 w 5287188"/>
              <a:gd name="connsiteY137" fmla="*/ 339305 h 999705"/>
              <a:gd name="connsiteX138" fmla="*/ 650240 w 5287188"/>
              <a:gd name="connsiteY138" fmla="*/ 420585 h 999705"/>
              <a:gd name="connsiteX139" fmla="*/ 599440 w 5287188"/>
              <a:gd name="connsiteY139" fmla="*/ 461225 h 999705"/>
              <a:gd name="connsiteX140" fmla="*/ 487680 w 5287188"/>
              <a:gd name="connsiteY140" fmla="*/ 532345 h 999705"/>
              <a:gd name="connsiteX141" fmla="*/ 436880 w 5287188"/>
              <a:gd name="connsiteY141" fmla="*/ 562825 h 999705"/>
              <a:gd name="connsiteX142" fmla="*/ 335280 w 5287188"/>
              <a:gd name="connsiteY142" fmla="*/ 633945 h 999705"/>
              <a:gd name="connsiteX143" fmla="*/ 304800 w 5287188"/>
              <a:gd name="connsiteY143" fmla="*/ 644105 h 999705"/>
              <a:gd name="connsiteX144" fmla="*/ 223520 w 5287188"/>
              <a:gd name="connsiteY144" fmla="*/ 705065 h 999705"/>
              <a:gd name="connsiteX145" fmla="*/ 203200 w 5287188"/>
              <a:gd name="connsiteY145" fmla="*/ 735545 h 999705"/>
              <a:gd name="connsiteX146" fmla="*/ 172720 w 5287188"/>
              <a:gd name="connsiteY146" fmla="*/ 745705 h 999705"/>
              <a:gd name="connsiteX147" fmla="*/ 121920 w 5287188"/>
              <a:gd name="connsiteY147" fmla="*/ 735545 h 999705"/>
              <a:gd name="connsiteX148" fmla="*/ 111760 w 5287188"/>
              <a:gd name="connsiteY148" fmla="*/ 705065 h 999705"/>
              <a:gd name="connsiteX149" fmla="*/ 101600 w 5287188"/>
              <a:gd name="connsiteY149" fmla="*/ 664425 h 999705"/>
              <a:gd name="connsiteX150" fmla="*/ 111760 w 5287188"/>
              <a:gd name="connsiteY150" fmla="*/ 562825 h 999705"/>
              <a:gd name="connsiteX151" fmla="*/ 203200 w 5287188"/>
              <a:gd name="connsiteY151" fmla="*/ 512025 h 999705"/>
              <a:gd name="connsiteX152" fmla="*/ 386080 w 5287188"/>
              <a:gd name="connsiteY152" fmla="*/ 461225 h 999705"/>
              <a:gd name="connsiteX153" fmla="*/ 508000 w 5287188"/>
              <a:gd name="connsiteY153" fmla="*/ 451065 h 999705"/>
              <a:gd name="connsiteX154" fmla="*/ 1249680 w 5287188"/>
              <a:gd name="connsiteY154" fmla="*/ 440905 h 999705"/>
              <a:gd name="connsiteX155" fmla="*/ 1391920 w 5287188"/>
              <a:gd name="connsiteY155" fmla="*/ 451065 h 999705"/>
              <a:gd name="connsiteX156" fmla="*/ 1727200 w 5287188"/>
              <a:gd name="connsiteY156" fmla="*/ 471385 h 999705"/>
              <a:gd name="connsiteX157" fmla="*/ 1849120 w 5287188"/>
              <a:gd name="connsiteY157" fmla="*/ 461225 h 999705"/>
              <a:gd name="connsiteX158" fmla="*/ 1869440 w 5287188"/>
              <a:gd name="connsiteY158" fmla="*/ 430745 h 999705"/>
              <a:gd name="connsiteX159" fmla="*/ 1930400 w 5287188"/>
              <a:gd name="connsiteY159" fmla="*/ 390105 h 999705"/>
              <a:gd name="connsiteX160" fmla="*/ 2021840 w 5287188"/>
              <a:gd name="connsiteY160" fmla="*/ 410425 h 999705"/>
              <a:gd name="connsiteX161" fmla="*/ 2052320 w 5287188"/>
              <a:gd name="connsiteY161" fmla="*/ 440905 h 999705"/>
              <a:gd name="connsiteX162" fmla="*/ 2032000 w 5287188"/>
              <a:gd name="connsiteY162" fmla="*/ 501865 h 999705"/>
              <a:gd name="connsiteX163" fmla="*/ 1991360 w 5287188"/>
              <a:gd name="connsiteY163" fmla="*/ 512025 h 999705"/>
              <a:gd name="connsiteX164" fmla="*/ 1798320 w 5287188"/>
              <a:gd name="connsiteY164" fmla="*/ 491705 h 999705"/>
              <a:gd name="connsiteX165" fmla="*/ 1564640 w 5287188"/>
              <a:gd name="connsiteY165" fmla="*/ 369785 h 999705"/>
              <a:gd name="connsiteX166" fmla="*/ 1503680 w 5287188"/>
              <a:gd name="connsiteY166" fmla="*/ 329145 h 999705"/>
              <a:gd name="connsiteX167" fmla="*/ 1452880 w 5287188"/>
              <a:gd name="connsiteY167" fmla="*/ 278345 h 999705"/>
              <a:gd name="connsiteX168" fmla="*/ 1259840 w 5287188"/>
              <a:gd name="connsiteY168" fmla="*/ 156425 h 999705"/>
              <a:gd name="connsiteX169" fmla="*/ 975360 w 5287188"/>
              <a:gd name="connsiteY169" fmla="*/ 85305 h 999705"/>
              <a:gd name="connsiteX170" fmla="*/ 721360 w 5287188"/>
              <a:gd name="connsiteY170" fmla="*/ 105625 h 999705"/>
              <a:gd name="connsiteX171" fmla="*/ 660400 w 5287188"/>
              <a:gd name="connsiteY171" fmla="*/ 115785 h 999705"/>
              <a:gd name="connsiteX172" fmla="*/ 609600 w 5287188"/>
              <a:gd name="connsiteY172" fmla="*/ 146265 h 999705"/>
              <a:gd name="connsiteX173" fmla="*/ 528320 w 5287188"/>
              <a:gd name="connsiteY173" fmla="*/ 217385 h 999705"/>
              <a:gd name="connsiteX174" fmla="*/ 467360 w 5287188"/>
              <a:gd name="connsiteY174" fmla="*/ 268185 h 999705"/>
              <a:gd name="connsiteX175" fmla="*/ 406400 w 5287188"/>
              <a:gd name="connsiteY175" fmla="*/ 329145 h 999705"/>
              <a:gd name="connsiteX176" fmla="*/ 568960 w 5287188"/>
              <a:gd name="connsiteY176" fmla="*/ 329145 h 999705"/>
              <a:gd name="connsiteX177" fmla="*/ 1158240 w 5287188"/>
              <a:gd name="connsiteY177" fmla="*/ 339305 h 999705"/>
              <a:gd name="connsiteX178" fmla="*/ 1330960 w 5287188"/>
              <a:gd name="connsiteY178" fmla="*/ 400265 h 999705"/>
              <a:gd name="connsiteX179" fmla="*/ 1452880 w 5287188"/>
              <a:gd name="connsiteY179" fmla="*/ 471385 h 999705"/>
              <a:gd name="connsiteX180" fmla="*/ 1493520 w 5287188"/>
              <a:gd name="connsiteY180" fmla="*/ 522185 h 999705"/>
              <a:gd name="connsiteX181" fmla="*/ 1534160 w 5287188"/>
              <a:gd name="connsiteY181" fmla="*/ 562825 h 999705"/>
              <a:gd name="connsiteX182" fmla="*/ 1554480 w 5287188"/>
              <a:gd name="connsiteY182" fmla="*/ 603465 h 999705"/>
              <a:gd name="connsiteX183" fmla="*/ 1595120 w 5287188"/>
              <a:gd name="connsiteY183" fmla="*/ 633945 h 999705"/>
              <a:gd name="connsiteX184" fmla="*/ 1645920 w 5287188"/>
              <a:gd name="connsiteY184" fmla="*/ 664425 h 999705"/>
              <a:gd name="connsiteX185" fmla="*/ 1686560 w 5287188"/>
              <a:gd name="connsiteY185" fmla="*/ 674585 h 999705"/>
              <a:gd name="connsiteX186" fmla="*/ 1717040 w 5287188"/>
              <a:gd name="connsiteY186" fmla="*/ 684745 h 999705"/>
              <a:gd name="connsiteX187" fmla="*/ 1910080 w 5287188"/>
              <a:gd name="connsiteY187" fmla="*/ 664425 h 999705"/>
              <a:gd name="connsiteX188" fmla="*/ 2194560 w 5287188"/>
              <a:gd name="connsiteY188" fmla="*/ 603465 h 999705"/>
              <a:gd name="connsiteX189" fmla="*/ 2265680 w 5287188"/>
              <a:gd name="connsiteY189" fmla="*/ 593305 h 999705"/>
              <a:gd name="connsiteX190" fmla="*/ 2336800 w 5287188"/>
              <a:gd name="connsiteY190" fmla="*/ 583145 h 999705"/>
              <a:gd name="connsiteX191" fmla="*/ 2733040 w 5287188"/>
              <a:gd name="connsiteY191" fmla="*/ 572985 h 999705"/>
              <a:gd name="connsiteX192" fmla="*/ 2763520 w 5287188"/>
              <a:gd name="connsiteY192" fmla="*/ 552665 h 999705"/>
              <a:gd name="connsiteX193" fmla="*/ 2804160 w 5287188"/>
              <a:gd name="connsiteY193" fmla="*/ 532345 h 999705"/>
              <a:gd name="connsiteX194" fmla="*/ 2824480 w 5287188"/>
              <a:gd name="connsiteY194" fmla="*/ 501865 h 999705"/>
              <a:gd name="connsiteX195" fmla="*/ 2854960 w 5287188"/>
              <a:gd name="connsiteY195" fmla="*/ 461225 h 999705"/>
              <a:gd name="connsiteX196" fmla="*/ 2773680 w 5287188"/>
              <a:gd name="connsiteY196" fmla="*/ 512025 h 999705"/>
              <a:gd name="connsiteX197" fmla="*/ 2743200 w 5287188"/>
              <a:gd name="connsiteY197" fmla="*/ 522185 h 999705"/>
              <a:gd name="connsiteX198" fmla="*/ 2286000 w 5287188"/>
              <a:gd name="connsiteY198" fmla="*/ 501865 h 999705"/>
              <a:gd name="connsiteX199" fmla="*/ 2143760 w 5287188"/>
              <a:gd name="connsiteY199" fmla="*/ 481545 h 999705"/>
              <a:gd name="connsiteX200" fmla="*/ 1778000 w 5287188"/>
              <a:gd name="connsiteY200" fmla="*/ 461225 h 999705"/>
              <a:gd name="connsiteX201" fmla="*/ 1209040 w 5287188"/>
              <a:gd name="connsiteY201" fmla="*/ 491705 h 999705"/>
              <a:gd name="connsiteX202" fmla="*/ 1137920 w 5287188"/>
              <a:gd name="connsiteY202" fmla="*/ 522185 h 999705"/>
              <a:gd name="connsiteX203" fmla="*/ 995680 w 5287188"/>
              <a:gd name="connsiteY203" fmla="*/ 583145 h 999705"/>
              <a:gd name="connsiteX204" fmla="*/ 904240 w 5287188"/>
              <a:gd name="connsiteY204" fmla="*/ 633945 h 999705"/>
              <a:gd name="connsiteX205" fmla="*/ 853440 w 5287188"/>
              <a:gd name="connsiteY205" fmla="*/ 644105 h 999705"/>
              <a:gd name="connsiteX206" fmla="*/ 518160 w 5287188"/>
              <a:gd name="connsiteY206" fmla="*/ 674585 h 999705"/>
              <a:gd name="connsiteX207" fmla="*/ 497840 w 5287188"/>
              <a:gd name="connsiteY207" fmla="*/ 684745 h 999705"/>
              <a:gd name="connsiteX208" fmla="*/ 619760 w 5287188"/>
              <a:gd name="connsiteY208" fmla="*/ 674585 h 999705"/>
              <a:gd name="connsiteX209" fmla="*/ 1564640 w 5287188"/>
              <a:gd name="connsiteY209" fmla="*/ 694905 h 999705"/>
              <a:gd name="connsiteX210" fmla="*/ 1706880 w 5287188"/>
              <a:gd name="connsiteY210" fmla="*/ 705065 h 999705"/>
              <a:gd name="connsiteX211" fmla="*/ 1849120 w 5287188"/>
              <a:gd name="connsiteY211" fmla="*/ 725385 h 999705"/>
              <a:gd name="connsiteX212" fmla="*/ 1971040 w 5287188"/>
              <a:gd name="connsiteY212" fmla="*/ 766025 h 999705"/>
              <a:gd name="connsiteX213" fmla="*/ 2092960 w 5287188"/>
              <a:gd name="connsiteY213" fmla="*/ 786345 h 999705"/>
              <a:gd name="connsiteX214" fmla="*/ 2194560 w 5287188"/>
              <a:gd name="connsiteY214" fmla="*/ 806665 h 999705"/>
              <a:gd name="connsiteX215" fmla="*/ 2275840 w 5287188"/>
              <a:gd name="connsiteY215" fmla="*/ 826985 h 999705"/>
              <a:gd name="connsiteX216" fmla="*/ 2397760 w 5287188"/>
              <a:gd name="connsiteY216" fmla="*/ 847305 h 999705"/>
              <a:gd name="connsiteX217" fmla="*/ 2458720 w 5287188"/>
              <a:gd name="connsiteY217" fmla="*/ 857465 h 999705"/>
              <a:gd name="connsiteX218" fmla="*/ 2753360 w 5287188"/>
              <a:gd name="connsiteY218" fmla="*/ 847305 h 999705"/>
              <a:gd name="connsiteX219" fmla="*/ 2834640 w 5287188"/>
              <a:gd name="connsiteY219" fmla="*/ 816825 h 999705"/>
              <a:gd name="connsiteX220" fmla="*/ 2936240 w 5287188"/>
              <a:gd name="connsiteY220" fmla="*/ 796505 h 999705"/>
              <a:gd name="connsiteX221" fmla="*/ 3129280 w 5287188"/>
              <a:gd name="connsiteY221" fmla="*/ 715225 h 999705"/>
              <a:gd name="connsiteX222" fmla="*/ 3383280 w 5287188"/>
              <a:gd name="connsiteY222" fmla="*/ 593305 h 999705"/>
              <a:gd name="connsiteX223" fmla="*/ 3474720 w 5287188"/>
              <a:gd name="connsiteY223" fmla="*/ 562825 h 999705"/>
              <a:gd name="connsiteX224" fmla="*/ 3627120 w 5287188"/>
              <a:gd name="connsiteY224" fmla="*/ 542505 h 999705"/>
              <a:gd name="connsiteX225" fmla="*/ 3850640 w 5287188"/>
              <a:gd name="connsiteY225" fmla="*/ 522185 h 999705"/>
              <a:gd name="connsiteX226" fmla="*/ 3738880 w 5287188"/>
              <a:gd name="connsiteY226" fmla="*/ 532345 h 999705"/>
              <a:gd name="connsiteX227" fmla="*/ 3688080 w 5287188"/>
              <a:gd name="connsiteY227" fmla="*/ 552665 h 999705"/>
              <a:gd name="connsiteX228" fmla="*/ 3627120 w 5287188"/>
              <a:gd name="connsiteY228" fmla="*/ 583145 h 999705"/>
              <a:gd name="connsiteX229" fmla="*/ 3464560 w 5287188"/>
              <a:gd name="connsiteY229" fmla="*/ 644105 h 999705"/>
              <a:gd name="connsiteX230" fmla="*/ 3119120 w 5287188"/>
              <a:gd name="connsiteY230" fmla="*/ 674585 h 999705"/>
              <a:gd name="connsiteX231" fmla="*/ 1828800 w 5287188"/>
              <a:gd name="connsiteY231" fmla="*/ 684745 h 999705"/>
              <a:gd name="connsiteX232" fmla="*/ 1717040 w 5287188"/>
              <a:gd name="connsiteY232" fmla="*/ 735545 h 999705"/>
              <a:gd name="connsiteX233" fmla="*/ 1635760 w 5287188"/>
              <a:gd name="connsiteY233" fmla="*/ 796505 h 999705"/>
              <a:gd name="connsiteX234" fmla="*/ 1554480 w 5287188"/>
              <a:gd name="connsiteY234" fmla="*/ 837145 h 999705"/>
              <a:gd name="connsiteX235" fmla="*/ 1290320 w 5287188"/>
              <a:gd name="connsiteY235" fmla="*/ 826985 h 999705"/>
              <a:gd name="connsiteX236" fmla="*/ 1198880 w 5287188"/>
              <a:gd name="connsiteY236" fmla="*/ 796505 h 999705"/>
              <a:gd name="connsiteX237" fmla="*/ 1127760 w 5287188"/>
              <a:gd name="connsiteY237" fmla="*/ 776185 h 999705"/>
              <a:gd name="connsiteX238" fmla="*/ 1046480 w 5287188"/>
              <a:gd name="connsiteY238" fmla="*/ 745705 h 999705"/>
              <a:gd name="connsiteX239" fmla="*/ 944880 w 5287188"/>
              <a:gd name="connsiteY239" fmla="*/ 715225 h 999705"/>
              <a:gd name="connsiteX240" fmla="*/ 873760 w 5287188"/>
              <a:gd name="connsiteY240" fmla="*/ 674585 h 999705"/>
              <a:gd name="connsiteX241" fmla="*/ 751840 w 5287188"/>
              <a:gd name="connsiteY241" fmla="*/ 542505 h 999705"/>
              <a:gd name="connsiteX242" fmla="*/ 731520 w 5287188"/>
              <a:gd name="connsiteY242" fmla="*/ 512025 h 999705"/>
              <a:gd name="connsiteX243" fmla="*/ 751840 w 5287188"/>
              <a:gd name="connsiteY243" fmla="*/ 461225 h 999705"/>
              <a:gd name="connsiteX244" fmla="*/ 914400 w 5287188"/>
              <a:gd name="connsiteY244" fmla="*/ 430745 h 999705"/>
              <a:gd name="connsiteX245" fmla="*/ 1483360 w 5287188"/>
              <a:gd name="connsiteY245" fmla="*/ 440905 h 999705"/>
              <a:gd name="connsiteX246" fmla="*/ 1656080 w 5287188"/>
              <a:gd name="connsiteY246" fmla="*/ 451065 h 999705"/>
              <a:gd name="connsiteX247" fmla="*/ 2052320 w 5287188"/>
              <a:gd name="connsiteY247" fmla="*/ 461225 h 999705"/>
              <a:gd name="connsiteX248" fmla="*/ 2326640 w 5287188"/>
              <a:gd name="connsiteY248" fmla="*/ 491705 h 999705"/>
              <a:gd name="connsiteX249" fmla="*/ 2580640 w 5287188"/>
              <a:gd name="connsiteY249" fmla="*/ 562825 h 999705"/>
              <a:gd name="connsiteX250" fmla="*/ 2672080 w 5287188"/>
              <a:gd name="connsiteY250" fmla="*/ 613625 h 999705"/>
              <a:gd name="connsiteX251" fmla="*/ 2753360 w 5287188"/>
              <a:gd name="connsiteY251" fmla="*/ 644105 h 999705"/>
              <a:gd name="connsiteX252" fmla="*/ 2966720 w 5287188"/>
              <a:gd name="connsiteY252" fmla="*/ 776185 h 999705"/>
              <a:gd name="connsiteX253" fmla="*/ 3058160 w 5287188"/>
              <a:gd name="connsiteY253" fmla="*/ 796505 h 999705"/>
              <a:gd name="connsiteX254" fmla="*/ 3230880 w 5287188"/>
              <a:gd name="connsiteY254" fmla="*/ 826985 h 999705"/>
              <a:gd name="connsiteX255" fmla="*/ 3606800 w 5287188"/>
              <a:gd name="connsiteY255" fmla="*/ 755865 h 999705"/>
              <a:gd name="connsiteX256" fmla="*/ 3779520 w 5287188"/>
              <a:gd name="connsiteY256" fmla="*/ 654265 h 999705"/>
              <a:gd name="connsiteX257" fmla="*/ 3942080 w 5287188"/>
              <a:gd name="connsiteY257" fmla="*/ 562825 h 999705"/>
              <a:gd name="connsiteX258" fmla="*/ 4013200 w 5287188"/>
              <a:gd name="connsiteY258" fmla="*/ 522185 h 999705"/>
              <a:gd name="connsiteX259" fmla="*/ 4196080 w 5287188"/>
              <a:gd name="connsiteY259" fmla="*/ 420585 h 999705"/>
              <a:gd name="connsiteX260" fmla="*/ 4277360 w 5287188"/>
              <a:gd name="connsiteY260" fmla="*/ 379945 h 999705"/>
              <a:gd name="connsiteX261" fmla="*/ 4206240 w 5287188"/>
              <a:gd name="connsiteY261" fmla="*/ 369785 h 999705"/>
              <a:gd name="connsiteX262" fmla="*/ 3911600 w 5287188"/>
              <a:gd name="connsiteY262" fmla="*/ 379945 h 999705"/>
              <a:gd name="connsiteX263" fmla="*/ 3738880 w 5287188"/>
              <a:gd name="connsiteY263" fmla="*/ 400265 h 999705"/>
              <a:gd name="connsiteX264" fmla="*/ 3637280 w 5287188"/>
              <a:gd name="connsiteY264" fmla="*/ 410425 h 999705"/>
              <a:gd name="connsiteX265" fmla="*/ 3373120 w 5287188"/>
              <a:gd name="connsiteY265" fmla="*/ 501865 h 999705"/>
              <a:gd name="connsiteX266" fmla="*/ 3281680 w 5287188"/>
              <a:gd name="connsiteY266" fmla="*/ 542505 h 999705"/>
              <a:gd name="connsiteX267" fmla="*/ 3200400 w 5287188"/>
              <a:gd name="connsiteY267" fmla="*/ 593305 h 999705"/>
              <a:gd name="connsiteX268" fmla="*/ 2966720 w 5287188"/>
              <a:gd name="connsiteY268" fmla="*/ 654265 h 999705"/>
              <a:gd name="connsiteX269" fmla="*/ 2672080 w 5287188"/>
              <a:gd name="connsiteY269" fmla="*/ 725385 h 999705"/>
              <a:gd name="connsiteX270" fmla="*/ 2529840 w 5287188"/>
              <a:gd name="connsiteY270" fmla="*/ 735545 h 999705"/>
              <a:gd name="connsiteX271" fmla="*/ 2377440 w 5287188"/>
              <a:gd name="connsiteY271" fmla="*/ 766025 h 999705"/>
              <a:gd name="connsiteX272" fmla="*/ 2235200 w 5287188"/>
              <a:gd name="connsiteY272" fmla="*/ 776185 h 999705"/>
              <a:gd name="connsiteX273" fmla="*/ 2062480 w 5287188"/>
              <a:gd name="connsiteY273" fmla="*/ 796505 h 999705"/>
              <a:gd name="connsiteX274" fmla="*/ 1798320 w 5287188"/>
              <a:gd name="connsiteY274" fmla="*/ 837145 h 999705"/>
              <a:gd name="connsiteX275" fmla="*/ 1554480 w 5287188"/>
              <a:gd name="connsiteY275" fmla="*/ 857465 h 999705"/>
              <a:gd name="connsiteX276" fmla="*/ 1452880 w 5287188"/>
              <a:gd name="connsiteY276" fmla="*/ 867625 h 999705"/>
              <a:gd name="connsiteX277" fmla="*/ 1259840 w 5287188"/>
              <a:gd name="connsiteY277" fmla="*/ 877785 h 999705"/>
              <a:gd name="connsiteX278" fmla="*/ 1076960 w 5287188"/>
              <a:gd name="connsiteY278" fmla="*/ 857465 h 999705"/>
              <a:gd name="connsiteX279" fmla="*/ 1005840 w 5287188"/>
              <a:gd name="connsiteY279" fmla="*/ 837145 h 999705"/>
              <a:gd name="connsiteX280" fmla="*/ 965200 w 5287188"/>
              <a:gd name="connsiteY280" fmla="*/ 826985 h 999705"/>
              <a:gd name="connsiteX281" fmla="*/ 965200 w 5287188"/>
              <a:gd name="connsiteY281" fmla="*/ 633945 h 999705"/>
              <a:gd name="connsiteX282" fmla="*/ 1005840 w 5287188"/>
              <a:gd name="connsiteY282" fmla="*/ 572985 h 999705"/>
              <a:gd name="connsiteX283" fmla="*/ 1046480 w 5287188"/>
              <a:gd name="connsiteY283" fmla="*/ 522185 h 999705"/>
              <a:gd name="connsiteX284" fmla="*/ 1270000 w 5287188"/>
              <a:gd name="connsiteY284" fmla="*/ 410425 h 999705"/>
              <a:gd name="connsiteX285" fmla="*/ 1361440 w 5287188"/>
              <a:gd name="connsiteY285" fmla="*/ 400265 h 999705"/>
              <a:gd name="connsiteX286" fmla="*/ 1595120 w 5287188"/>
              <a:gd name="connsiteY286" fmla="*/ 379945 h 999705"/>
              <a:gd name="connsiteX287" fmla="*/ 2103120 w 5287188"/>
              <a:gd name="connsiteY287" fmla="*/ 420585 h 999705"/>
              <a:gd name="connsiteX288" fmla="*/ 2225040 w 5287188"/>
              <a:gd name="connsiteY288" fmla="*/ 451065 h 999705"/>
              <a:gd name="connsiteX289" fmla="*/ 2621280 w 5287188"/>
              <a:gd name="connsiteY289" fmla="*/ 623785 h 999705"/>
              <a:gd name="connsiteX290" fmla="*/ 2905760 w 5287188"/>
              <a:gd name="connsiteY290" fmla="*/ 725385 h 999705"/>
              <a:gd name="connsiteX291" fmla="*/ 3017520 w 5287188"/>
              <a:gd name="connsiteY291" fmla="*/ 745705 h 999705"/>
              <a:gd name="connsiteX292" fmla="*/ 3728720 w 5287188"/>
              <a:gd name="connsiteY292" fmla="*/ 715225 h 999705"/>
              <a:gd name="connsiteX293" fmla="*/ 3850640 w 5287188"/>
              <a:gd name="connsiteY293" fmla="*/ 705065 h 999705"/>
              <a:gd name="connsiteX294" fmla="*/ 4064000 w 5287188"/>
              <a:gd name="connsiteY294" fmla="*/ 644105 h 999705"/>
              <a:gd name="connsiteX295" fmla="*/ 4155440 w 5287188"/>
              <a:gd name="connsiteY295" fmla="*/ 603465 h 999705"/>
              <a:gd name="connsiteX296" fmla="*/ 4257040 w 5287188"/>
              <a:gd name="connsiteY296" fmla="*/ 583145 h 999705"/>
              <a:gd name="connsiteX297" fmla="*/ 4328160 w 5287188"/>
              <a:gd name="connsiteY297" fmla="*/ 552665 h 999705"/>
              <a:gd name="connsiteX298" fmla="*/ 4399280 w 5287188"/>
              <a:gd name="connsiteY298" fmla="*/ 542505 h 999705"/>
              <a:gd name="connsiteX299" fmla="*/ 4450080 w 5287188"/>
              <a:gd name="connsiteY299" fmla="*/ 532345 h 999705"/>
              <a:gd name="connsiteX300" fmla="*/ 4572000 w 5287188"/>
              <a:gd name="connsiteY300" fmla="*/ 522185 h 999705"/>
              <a:gd name="connsiteX301" fmla="*/ 4246880 w 5287188"/>
              <a:gd name="connsiteY301" fmla="*/ 542505 h 999705"/>
              <a:gd name="connsiteX302" fmla="*/ 3942080 w 5287188"/>
              <a:gd name="connsiteY302" fmla="*/ 572985 h 999705"/>
              <a:gd name="connsiteX303" fmla="*/ 3759200 w 5287188"/>
              <a:gd name="connsiteY303" fmla="*/ 603465 h 999705"/>
              <a:gd name="connsiteX304" fmla="*/ 3281680 w 5287188"/>
              <a:gd name="connsiteY304" fmla="*/ 694905 h 999705"/>
              <a:gd name="connsiteX305" fmla="*/ 3048000 w 5287188"/>
              <a:gd name="connsiteY305" fmla="*/ 725385 h 999705"/>
              <a:gd name="connsiteX306" fmla="*/ 2804160 w 5287188"/>
              <a:gd name="connsiteY306" fmla="*/ 766025 h 999705"/>
              <a:gd name="connsiteX307" fmla="*/ 2590800 w 5287188"/>
              <a:gd name="connsiteY307" fmla="*/ 796505 h 999705"/>
              <a:gd name="connsiteX308" fmla="*/ 1686560 w 5287188"/>
              <a:gd name="connsiteY308" fmla="*/ 735545 h 999705"/>
              <a:gd name="connsiteX309" fmla="*/ 1584960 w 5287188"/>
              <a:gd name="connsiteY309" fmla="*/ 694905 h 999705"/>
              <a:gd name="connsiteX310" fmla="*/ 1442720 w 5287188"/>
              <a:gd name="connsiteY310" fmla="*/ 583145 h 999705"/>
              <a:gd name="connsiteX311" fmla="*/ 1402080 w 5287188"/>
              <a:gd name="connsiteY311" fmla="*/ 522185 h 999705"/>
              <a:gd name="connsiteX312" fmla="*/ 1391920 w 5287188"/>
              <a:gd name="connsiteY312" fmla="*/ 491705 h 999705"/>
              <a:gd name="connsiteX313" fmla="*/ 1402080 w 5287188"/>
              <a:gd name="connsiteY313" fmla="*/ 420585 h 999705"/>
              <a:gd name="connsiteX314" fmla="*/ 1503680 w 5287188"/>
              <a:gd name="connsiteY314" fmla="*/ 369785 h 999705"/>
              <a:gd name="connsiteX315" fmla="*/ 1838960 w 5287188"/>
              <a:gd name="connsiteY315" fmla="*/ 379945 h 999705"/>
              <a:gd name="connsiteX316" fmla="*/ 1971040 w 5287188"/>
              <a:gd name="connsiteY316" fmla="*/ 400265 h 999705"/>
              <a:gd name="connsiteX317" fmla="*/ 2123440 w 5287188"/>
              <a:gd name="connsiteY317" fmla="*/ 420585 h 999705"/>
              <a:gd name="connsiteX318" fmla="*/ 2286000 w 5287188"/>
              <a:gd name="connsiteY318" fmla="*/ 461225 h 999705"/>
              <a:gd name="connsiteX319" fmla="*/ 2672080 w 5287188"/>
              <a:gd name="connsiteY319" fmla="*/ 512025 h 999705"/>
              <a:gd name="connsiteX320" fmla="*/ 3007360 w 5287188"/>
              <a:gd name="connsiteY320" fmla="*/ 552665 h 999705"/>
              <a:gd name="connsiteX321" fmla="*/ 3149600 w 5287188"/>
              <a:gd name="connsiteY321" fmla="*/ 562825 h 999705"/>
              <a:gd name="connsiteX322" fmla="*/ 3423920 w 5287188"/>
              <a:gd name="connsiteY322" fmla="*/ 552665 h 999705"/>
              <a:gd name="connsiteX323" fmla="*/ 3454400 w 5287188"/>
              <a:gd name="connsiteY323" fmla="*/ 542505 h 999705"/>
              <a:gd name="connsiteX324" fmla="*/ 3484880 w 5287188"/>
              <a:gd name="connsiteY324" fmla="*/ 522185 h 999705"/>
              <a:gd name="connsiteX325" fmla="*/ 3495040 w 5287188"/>
              <a:gd name="connsiteY325" fmla="*/ 491705 h 999705"/>
              <a:gd name="connsiteX326" fmla="*/ 3434080 w 5287188"/>
              <a:gd name="connsiteY326" fmla="*/ 512025 h 999705"/>
              <a:gd name="connsiteX327" fmla="*/ 3332480 w 5287188"/>
              <a:gd name="connsiteY327" fmla="*/ 572985 h 999705"/>
              <a:gd name="connsiteX328" fmla="*/ 3180080 w 5287188"/>
              <a:gd name="connsiteY328" fmla="*/ 644105 h 999705"/>
              <a:gd name="connsiteX329" fmla="*/ 2946400 w 5287188"/>
              <a:gd name="connsiteY329" fmla="*/ 705065 h 999705"/>
              <a:gd name="connsiteX330" fmla="*/ 2611120 w 5287188"/>
              <a:gd name="connsiteY330" fmla="*/ 735545 h 999705"/>
              <a:gd name="connsiteX331" fmla="*/ 2407920 w 5287188"/>
              <a:gd name="connsiteY331" fmla="*/ 766025 h 999705"/>
              <a:gd name="connsiteX332" fmla="*/ 1503680 w 5287188"/>
              <a:gd name="connsiteY332" fmla="*/ 755865 h 999705"/>
              <a:gd name="connsiteX333" fmla="*/ 1361440 w 5287188"/>
              <a:gd name="connsiteY333" fmla="*/ 745705 h 999705"/>
              <a:gd name="connsiteX334" fmla="*/ 1351280 w 5287188"/>
              <a:gd name="connsiteY334" fmla="*/ 715225 h 999705"/>
              <a:gd name="connsiteX335" fmla="*/ 1391920 w 5287188"/>
              <a:gd name="connsiteY335" fmla="*/ 674585 h 999705"/>
              <a:gd name="connsiteX336" fmla="*/ 1524000 w 5287188"/>
              <a:gd name="connsiteY336" fmla="*/ 593305 h 999705"/>
              <a:gd name="connsiteX337" fmla="*/ 1635760 w 5287188"/>
              <a:gd name="connsiteY337" fmla="*/ 552665 h 999705"/>
              <a:gd name="connsiteX338" fmla="*/ 1879600 w 5287188"/>
              <a:gd name="connsiteY338" fmla="*/ 461225 h 999705"/>
              <a:gd name="connsiteX339" fmla="*/ 2032000 w 5287188"/>
              <a:gd name="connsiteY339" fmla="*/ 440905 h 999705"/>
              <a:gd name="connsiteX340" fmla="*/ 2194560 w 5287188"/>
              <a:gd name="connsiteY340" fmla="*/ 410425 h 999705"/>
              <a:gd name="connsiteX341" fmla="*/ 2550160 w 5287188"/>
              <a:gd name="connsiteY341" fmla="*/ 369785 h 999705"/>
              <a:gd name="connsiteX342" fmla="*/ 3139440 w 5287188"/>
              <a:gd name="connsiteY342" fmla="*/ 400265 h 999705"/>
              <a:gd name="connsiteX343" fmla="*/ 3393440 w 5287188"/>
              <a:gd name="connsiteY343" fmla="*/ 440905 h 999705"/>
              <a:gd name="connsiteX344" fmla="*/ 3718560 w 5287188"/>
              <a:gd name="connsiteY344" fmla="*/ 542505 h 999705"/>
              <a:gd name="connsiteX345" fmla="*/ 3881120 w 5287188"/>
              <a:gd name="connsiteY345" fmla="*/ 562825 h 999705"/>
              <a:gd name="connsiteX346" fmla="*/ 4104640 w 5287188"/>
              <a:gd name="connsiteY346" fmla="*/ 542505 h 999705"/>
              <a:gd name="connsiteX347" fmla="*/ 4145280 w 5287188"/>
              <a:gd name="connsiteY347" fmla="*/ 512025 h 999705"/>
              <a:gd name="connsiteX348" fmla="*/ 4196080 w 5287188"/>
              <a:gd name="connsiteY348" fmla="*/ 481545 h 999705"/>
              <a:gd name="connsiteX349" fmla="*/ 4236720 w 5287188"/>
              <a:gd name="connsiteY349" fmla="*/ 440905 h 999705"/>
              <a:gd name="connsiteX350" fmla="*/ 4277360 w 5287188"/>
              <a:gd name="connsiteY350" fmla="*/ 410425 h 999705"/>
              <a:gd name="connsiteX351" fmla="*/ 4307840 w 5287188"/>
              <a:gd name="connsiteY351" fmla="*/ 359625 h 999705"/>
              <a:gd name="connsiteX352" fmla="*/ 4348480 w 5287188"/>
              <a:gd name="connsiteY352" fmla="*/ 288505 h 999705"/>
              <a:gd name="connsiteX353" fmla="*/ 4358640 w 5287188"/>
              <a:gd name="connsiteY353" fmla="*/ 247865 h 999705"/>
              <a:gd name="connsiteX354" fmla="*/ 4348480 w 5287188"/>
              <a:gd name="connsiteY354" fmla="*/ 217385 h 999705"/>
              <a:gd name="connsiteX355" fmla="*/ 4185920 w 5287188"/>
              <a:gd name="connsiteY355" fmla="*/ 217385 h 999705"/>
              <a:gd name="connsiteX356" fmla="*/ 4013200 w 5287188"/>
              <a:gd name="connsiteY356" fmla="*/ 329145 h 999705"/>
              <a:gd name="connsiteX357" fmla="*/ 3891280 w 5287188"/>
              <a:gd name="connsiteY357" fmla="*/ 430745 h 999705"/>
              <a:gd name="connsiteX358" fmla="*/ 3840480 w 5287188"/>
              <a:gd name="connsiteY358" fmla="*/ 491705 h 999705"/>
              <a:gd name="connsiteX359" fmla="*/ 3779520 w 5287188"/>
              <a:gd name="connsiteY359" fmla="*/ 552665 h 999705"/>
              <a:gd name="connsiteX360" fmla="*/ 3586480 w 5287188"/>
              <a:gd name="connsiteY360" fmla="*/ 705065 h 999705"/>
              <a:gd name="connsiteX361" fmla="*/ 3525520 w 5287188"/>
              <a:gd name="connsiteY361" fmla="*/ 735545 h 999705"/>
              <a:gd name="connsiteX362" fmla="*/ 3474720 w 5287188"/>
              <a:gd name="connsiteY362" fmla="*/ 766025 h 999705"/>
              <a:gd name="connsiteX363" fmla="*/ 3241040 w 5287188"/>
              <a:gd name="connsiteY363" fmla="*/ 816825 h 999705"/>
              <a:gd name="connsiteX364" fmla="*/ 2824480 w 5287188"/>
              <a:gd name="connsiteY364" fmla="*/ 796505 h 999705"/>
              <a:gd name="connsiteX365" fmla="*/ 2753360 w 5287188"/>
              <a:gd name="connsiteY365" fmla="*/ 766025 h 999705"/>
              <a:gd name="connsiteX366" fmla="*/ 2682240 w 5287188"/>
              <a:gd name="connsiteY366" fmla="*/ 745705 h 999705"/>
              <a:gd name="connsiteX367" fmla="*/ 2448560 w 5287188"/>
              <a:gd name="connsiteY367" fmla="*/ 654265 h 999705"/>
              <a:gd name="connsiteX368" fmla="*/ 2245360 w 5287188"/>
              <a:gd name="connsiteY368" fmla="*/ 583145 h 999705"/>
              <a:gd name="connsiteX369" fmla="*/ 2153920 w 5287188"/>
              <a:gd name="connsiteY369" fmla="*/ 542505 h 999705"/>
              <a:gd name="connsiteX370" fmla="*/ 2032000 w 5287188"/>
              <a:gd name="connsiteY370" fmla="*/ 522185 h 999705"/>
              <a:gd name="connsiteX371" fmla="*/ 1818640 w 5287188"/>
              <a:gd name="connsiteY371" fmla="*/ 491705 h 999705"/>
              <a:gd name="connsiteX372" fmla="*/ 1249680 w 5287188"/>
              <a:gd name="connsiteY372" fmla="*/ 532345 h 999705"/>
              <a:gd name="connsiteX373" fmla="*/ 1178560 w 5287188"/>
              <a:gd name="connsiteY373" fmla="*/ 562825 h 999705"/>
              <a:gd name="connsiteX374" fmla="*/ 1087120 w 5287188"/>
              <a:gd name="connsiteY374" fmla="*/ 593305 h 999705"/>
              <a:gd name="connsiteX375" fmla="*/ 985520 w 5287188"/>
              <a:gd name="connsiteY375" fmla="*/ 633945 h 999705"/>
              <a:gd name="connsiteX376" fmla="*/ 863600 w 5287188"/>
              <a:gd name="connsiteY376" fmla="*/ 623785 h 999705"/>
              <a:gd name="connsiteX377" fmla="*/ 843280 w 5287188"/>
              <a:gd name="connsiteY377" fmla="*/ 583145 h 999705"/>
              <a:gd name="connsiteX378" fmla="*/ 833120 w 5287188"/>
              <a:gd name="connsiteY378" fmla="*/ 532345 h 999705"/>
              <a:gd name="connsiteX379" fmla="*/ 822960 w 5287188"/>
              <a:gd name="connsiteY379" fmla="*/ 501865 h 999705"/>
              <a:gd name="connsiteX380" fmla="*/ 812800 w 5287188"/>
              <a:gd name="connsiteY380" fmla="*/ 420585 h 999705"/>
              <a:gd name="connsiteX381" fmla="*/ 792480 w 5287188"/>
              <a:gd name="connsiteY381" fmla="*/ 339305 h 999705"/>
              <a:gd name="connsiteX382" fmla="*/ 833120 w 5287188"/>
              <a:gd name="connsiteY382" fmla="*/ 329145 h 999705"/>
              <a:gd name="connsiteX383" fmla="*/ 985520 w 5287188"/>
              <a:gd name="connsiteY383" fmla="*/ 369785 h 999705"/>
              <a:gd name="connsiteX384" fmla="*/ 1087120 w 5287188"/>
              <a:gd name="connsiteY384" fmla="*/ 400265 h 999705"/>
              <a:gd name="connsiteX385" fmla="*/ 1168400 w 5287188"/>
              <a:gd name="connsiteY385" fmla="*/ 420585 h 999705"/>
              <a:gd name="connsiteX386" fmla="*/ 1300480 w 5287188"/>
              <a:gd name="connsiteY386" fmla="*/ 461225 h 999705"/>
              <a:gd name="connsiteX387" fmla="*/ 1432560 w 5287188"/>
              <a:gd name="connsiteY387" fmla="*/ 481545 h 999705"/>
              <a:gd name="connsiteX388" fmla="*/ 1737360 w 5287188"/>
              <a:gd name="connsiteY388" fmla="*/ 512025 h 999705"/>
              <a:gd name="connsiteX389" fmla="*/ 1879600 w 5287188"/>
              <a:gd name="connsiteY389" fmla="*/ 532345 h 999705"/>
              <a:gd name="connsiteX390" fmla="*/ 2174240 w 5287188"/>
              <a:gd name="connsiteY390" fmla="*/ 552665 h 999705"/>
              <a:gd name="connsiteX391" fmla="*/ 2580640 w 5287188"/>
              <a:gd name="connsiteY391" fmla="*/ 583145 h 999705"/>
              <a:gd name="connsiteX392" fmla="*/ 2885440 w 5287188"/>
              <a:gd name="connsiteY392" fmla="*/ 613625 h 999705"/>
              <a:gd name="connsiteX393" fmla="*/ 2946400 w 5287188"/>
              <a:gd name="connsiteY393" fmla="*/ 623785 h 999705"/>
              <a:gd name="connsiteX394" fmla="*/ 3108960 w 5287188"/>
              <a:gd name="connsiteY394" fmla="*/ 593305 h 999705"/>
              <a:gd name="connsiteX395" fmla="*/ 3129280 w 5287188"/>
              <a:gd name="connsiteY395" fmla="*/ 562825 h 999705"/>
              <a:gd name="connsiteX396" fmla="*/ 3159760 w 5287188"/>
              <a:gd name="connsiteY396" fmla="*/ 532345 h 999705"/>
              <a:gd name="connsiteX397" fmla="*/ 3180080 w 5287188"/>
              <a:gd name="connsiteY397" fmla="*/ 501865 h 999705"/>
              <a:gd name="connsiteX398" fmla="*/ 3210560 w 5287188"/>
              <a:gd name="connsiteY398" fmla="*/ 491705 h 999705"/>
              <a:gd name="connsiteX399" fmla="*/ 3291840 w 5287188"/>
              <a:gd name="connsiteY399" fmla="*/ 542505 h 999705"/>
              <a:gd name="connsiteX400" fmla="*/ 3322320 w 5287188"/>
              <a:gd name="connsiteY400" fmla="*/ 552665 h 999705"/>
              <a:gd name="connsiteX401" fmla="*/ 3373120 w 5287188"/>
              <a:gd name="connsiteY401" fmla="*/ 583145 h 999705"/>
              <a:gd name="connsiteX402" fmla="*/ 3413760 w 5287188"/>
              <a:gd name="connsiteY402" fmla="*/ 603465 h 999705"/>
              <a:gd name="connsiteX403" fmla="*/ 3525520 w 5287188"/>
              <a:gd name="connsiteY403" fmla="*/ 664425 h 999705"/>
              <a:gd name="connsiteX404" fmla="*/ 3627120 w 5287188"/>
              <a:gd name="connsiteY404" fmla="*/ 694905 h 999705"/>
              <a:gd name="connsiteX405" fmla="*/ 3799840 w 5287188"/>
              <a:gd name="connsiteY405" fmla="*/ 674585 h 999705"/>
              <a:gd name="connsiteX406" fmla="*/ 3901440 w 5287188"/>
              <a:gd name="connsiteY406" fmla="*/ 583145 h 999705"/>
              <a:gd name="connsiteX407" fmla="*/ 3931920 w 5287188"/>
              <a:gd name="connsiteY407" fmla="*/ 562825 h 999705"/>
              <a:gd name="connsiteX408" fmla="*/ 4074160 w 5287188"/>
              <a:gd name="connsiteY408" fmla="*/ 430745 h 999705"/>
              <a:gd name="connsiteX409" fmla="*/ 4114800 w 5287188"/>
              <a:gd name="connsiteY409" fmla="*/ 420585 h 999705"/>
              <a:gd name="connsiteX410" fmla="*/ 4185920 w 5287188"/>
              <a:gd name="connsiteY410" fmla="*/ 471385 h 999705"/>
              <a:gd name="connsiteX411" fmla="*/ 4196080 w 5287188"/>
              <a:gd name="connsiteY411" fmla="*/ 512025 h 999705"/>
              <a:gd name="connsiteX412" fmla="*/ 4104640 w 5287188"/>
              <a:gd name="connsiteY412" fmla="*/ 451065 h 999705"/>
              <a:gd name="connsiteX413" fmla="*/ 4043680 w 5287188"/>
              <a:gd name="connsiteY413" fmla="*/ 410425 h 999705"/>
              <a:gd name="connsiteX414" fmla="*/ 3972560 w 5287188"/>
              <a:gd name="connsiteY414" fmla="*/ 390105 h 999705"/>
              <a:gd name="connsiteX415" fmla="*/ 3891280 w 5287188"/>
              <a:gd name="connsiteY415" fmla="*/ 359625 h 999705"/>
              <a:gd name="connsiteX416" fmla="*/ 3545840 w 5287188"/>
              <a:gd name="connsiteY416" fmla="*/ 400265 h 999705"/>
              <a:gd name="connsiteX417" fmla="*/ 3383280 w 5287188"/>
              <a:gd name="connsiteY417" fmla="*/ 481545 h 999705"/>
              <a:gd name="connsiteX418" fmla="*/ 3220720 w 5287188"/>
              <a:gd name="connsiteY418" fmla="*/ 593305 h 999705"/>
              <a:gd name="connsiteX419" fmla="*/ 3078480 w 5287188"/>
              <a:gd name="connsiteY419" fmla="*/ 684745 h 999705"/>
              <a:gd name="connsiteX420" fmla="*/ 3048000 w 5287188"/>
              <a:gd name="connsiteY420" fmla="*/ 705065 h 999705"/>
              <a:gd name="connsiteX421" fmla="*/ 3017520 w 5287188"/>
              <a:gd name="connsiteY421" fmla="*/ 725385 h 999705"/>
              <a:gd name="connsiteX422" fmla="*/ 2987040 w 5287188"/>
              <a:gd name="connsiteY422" fmla="*/ 735545 h 999705"/>
              <a:gd name="connsiteX423" fmla="*/ 2946400 w 5287188"/>
              <a:gd name="connsiteY423" fmla="*/ 633945 h 999705"/>
              <a:gd name="connsiteX424" fmla="*/ 2905760 w 5287188"/>
              <a:gd name="connsiteY424" fmla="*/ 613625 h 999705"/>
              <a:gd name="connsiteX425" fmla="*/ 2804160 w 5287188"/>
              <a:gd name="connsiteY425" fmla="*/ 633945 h 999705"/>
              <a:gd name="connsiteX426" fmla="*/ 2743200 w 5287188"/>
              <a:gd name="connsiteY426" fmla="*/ 694905 h 999705"/>
              <a:gd name="connsiteX427" fmla="*/ 2661920 w 5287188"/>
              <a:gd name="connsiteY427" fmla="*/ 735545 h 999705"/>
              <a:gd name="connsiteX428" fmla="*/ 2590800 w 5287188"/>
              <a:gd name="connsiteY428" fmla="*/ 776185 h 999705"/>
              <a:gd name="connsiteX429" fmla="*/ 2519680 w 5287188"/>
              <a:gd name="connsiteY429" fmla="*/ 766025 h 999705"/>
              <a:gd name="connsiteX430" fmla="*/ 2407920 w 5287188"/>
              <a:gd name="connsiteY430" fmla="*/ 633945 h 999705"/>
              <a:gd name="connsiteX431" fmla="*/ 2326640 w 5287188"/>
              <a:gd name="connsiteY431" fmla="*/ 542505 h 999705"/>
              <a:gd name="connsiteX432" fmla="*/ 2245360 w 5287188"/>
              <a:gd name="connsiteY432" fmla="*/ 501865 h 999705"/>
              <a:gd name="connsiteX433" fmla="*/ 2113280 w 5287188"/>
              <a:gd name="connsiteY433" fmla="*/ 440905 h 999705"/>
              <a:gd name="connsiteX434" fmla="*/ 1889760 w 5287188"/>
              <a:gd name="connsiteY434" fmla="*/ 461225 h 999705"/>
              <a:gd name="connsiteX435" fmla="*/ 1717040 w 5287188"/>
              <a:gd name="connsiteY435" fmla="*/ 532345 h 999705"/>
              <a:gd name="connsiteX436" fmla="*/ 1666240 w 5287188"/>
              <a:gd name="connsiteY436" fmla="*/ 562825 h 999705"/>
              <a:gd name="connsiteX437" fmla="*/ 1625600 w 5287188"/>
              <a:gd name="connsiteY437" fmla="*/ 572985 h 999705"/>
              <a:gd name="connsiteX438" fmla="*/ 1595120 w 5287188"/>
              <a:gd name="connsiteY438" fmla="*/ 583145 h 999705"/>
              <a:gd name="connsiteX439" fmla="*/ 1544320 w 5287188"/>
              <a:gd name="connsiteY439" fmla="*/ 572985 h 999705"/>
              <a:gd name="connsiteX440" fmla="*/ 1503680 w 5287188"/>
              <a:gd name="connsiteY440" fmla="*/ 522185 h 999705"/>
              <a:gd name="connsiteX441" fmla="*/ 1473200 w 5287188"/>
              <a:gd name="connsiteY441" fmla="*/ 491705 h 999705"/>
              <a:gd name="connsiteX442" fmla="*/ 1442720 w 5287188"/>
              <a:gd name="connsiteY442" fmla="*/ 451065 h 999705"/>
              <a:gd name="connsiteX443" fmla="*/ 1341120 w 5287188"/>
              <a:gd name="connsiteY443" fmla="*/ 400265 h 999705"/>
              <a:gd name="connsiteX444" fmla="*/ 1249680 w 5287188"/>
              <a:gd name="connsiteY444" fmla="*/ 359625 h 999705"/>
              <a:gd name="connsiteX445" fmla="*/ 1158240 w 5287188"/>
              <a:gd name="connsiteY445" fmla="*/ 369785 h 999705"/>
              <a:gd name="connsiteX446" fmla="*/ 1300480 w 5287188"/>
              <a:gd name="connsiteY446" fmla="*/ 359625 h 999705"/>
              <a:gd name="connsiteX447" fmla="*/ 1381760 w 5287188"/>
              <a:gd name="connsiteY447" fmla="*/ 339305 h 999705"/>
              <a:gd name="connsiteX448" fmla="*/ 1473200 w 5287188"/>
              <a:gd name="connsiteY448" fmla="*/ 329145 h 999705"/>
              <a:gd name="connsiteX449" fmla="*/ 1584960 w 5287188"/>
              <a:gd name="connsiteY449" fmla="*/ 308825 h 999705"/>
              <a:gd name="connsiteX450" fmla="*/ 2265680 w 5287188"/>
              <a:gd name="connsiteY450" fmla="*/ 359625 h 999705"/>
              <a:gd name="connsiteX451" fmla="*/ 2346960 w 5287188"/>
              <a:gd name="connsiteY451" fmla="*/ 400265 h 999705"/>
              <a:gd name="connsiteX452" fmla="*/ 2438400 w 5287188"/>
              <a:gd name="connsiteY452" fmla="*/ 440905 h 999705"/>
              <a:gd name="connsiteX453" fmla="*/ 2580640 w 5287188"/>
              <a:gd name="connsiteY453" fmla="*/ 532345 h 999705"/>
              <a:gd name="connsiteX454" fmla="*/ 2641600 w 5287188"/>
              <a:gd name="connsiteY454" fmla="*/ 572985 h 999705"/>
              <a:gd name="connsiteX455" fmla="*/ 2722880 w 5287188"/>
              <a:gd name="connsiteY455" fmla="*/ 603465 h 999705"/>
              <a:gd name="connsiteX456" fmla="*/ 2763520 w 5287188"/>
              <a:gd name="connsiteY456" fmla="*/ 623785 h 999705"/>
              <a:gd name="connsiteX457" fmla="*/ 2824480 w 5287188"/>
              <a:gd name="connsiteY457" fmla="*/ 633945 h 999705"/>
              <a:gd name="connsiteX458" fmla="*/ 2936240 w 5287188"/>
              <a:gd name="connsiteY458" fmla="*/ 654265 h 999705"/>
              <a:gd name="connsiteX459" fmla="*/ 3200400 w 5287188"/>
              <a:gd name="connsiteY459" fmla="*/ 644105 h 999705"/>
              <a:gd name="connsiteX460" fmla="*/ 3362960 w 5287188"/>
              <a:gd name="connsiteY460" fmla="*/ 613625 h 999705"/>
              <a:gd name="connsiteX461" fmla="*/ 3505200 w 5287188"/>
              <a:gd name="connsiteY461" fmla="*/ 603465 h 999705"/>
              <a:gd name="connsiteX462" fmla="*/ 3820160 w 5287188"/>
              <a:gd name="connsiteY462" fmla="*/ 583145 h 999705"/>
              <a:gd name="connsiteX463" fmla="*/ 3952240 w 5287188"/>
              <a:gd name="connsiteY463" fmla="*/ 562825 h 999705"/>
              <a:gd name="connsiteX464" fmla="*/ 4003040 w 5287188"/>
              <a:gd name="connsiteY464" fmla="*/ 542505 h 999705"/>
              <a:gd name="connsiteX465" fmla="*/ 4033520 w 5287188"/>
              <a:gd name="connsiteY465" fmla="*/ 532345 h 999705"/>
              <a:gd name="connsiteX466" fmla="*/ 4064000 w 5287188"/>
              <a:gd name="connsiteY466" fmla="*/ 512025 h 999705"/>
              <a:gd name="connsiteX467" fmla="*/ 4094480 w 5287188"/>
              <a:gd name="connsiteY467" fmla="*/ 501865 h 999705"/>
              <a:gd name="connsiteX468" fmla="*/ 4135120 w 5287188"/>
              <a:gd name="connsiteY468" fmla="*/ 481545 h 999705"/>
              <a:gd name="connsiteX469" fmla="*/ 4185920 w 5287188"/>
              <a:gd name="connsiteY469" fmla="*/ 471385 h 999705"/>
              <a:gd name="connsiteX470" fmla="*/ 4561840 w 5287188"/>
              <a:gd name="connsiteY470" fmla="*/ 451065 h 999705"/>
              <a:gd name="connsiteX471" fmla="*/ 4632960 w 5287188"/>
              <a:gd name="connsiteY471" fmla="*/ 430745 h 999705"/>
              <a:gd name="connsiteX472" fmla="*/ 4693920 w 5287188"/>
              <a:gd name="connsiteY472" fmla="*/ 369785 h 999705"/>
              <a:gd name="connsiteX473" fmla="*/ 4724400 w 5287188"/>
              <a:gd name="connsiteY473" fmla="*/ 349465 h 999705"/>
              <a:gd name="connsiteX474" fmla="*/ 4795520 w 5287188"/>
              <a:gd name="connsiteY474" fmla="*/ 288505 h 999705"/>
              <a:gd name="connsiteX475" fmla="*/ 4826000 w 5287188"/>
              <a:gd name="connsiteY475" fmla="*/ 278345 h 999705"/>
              <a:gd name="connsiteX476" fmla="*/ 4836160 w 5287188"/>
              <a:gd name="connsiteY476" fmla="*/ 308825 h 999705"/>
              <a:gd name="connsiteX477" fmla="*/ 4785360 w 5287188"/>
              <a:gd name="connsiteY477" fmla="*/ 318985 h 999705"/>
              <a:gd name="connsiteX478" fmla="*/ 4714240 w 5287188"/>
              <a:gd name="connsiteY478" fmla="*/ 329145 h 999705"/>
              <a:gd name="connsiteX479" fmla="*/ 4124960 w 5287188"/>
              <a:gd name="connsiteY479" fmla="*/ 349465 h 999705"/>
              <a:gd name="connsiteX480" fmla="*/ 3921760 w 5287188"/>
              <a:gd name="connsiteY480" fmla="*/ 369785 h 999705"/>
              <a:gd name="connsiteX481" fmla="*/ 3830320 w 5287188"/>
              <a:gd name="connsiteY481" fmla="*/ 379945 h 999705"/>
              <a:gd name="connsiteX482" fmla="*/ 3657600 w 5287188"/>
              <a:gd name="connsiteY482" fmla="*/ 420585 h 999705"/>
              <a:gd name="connsiteX483" fmla="*/ 3586480 w 5287188"/>
              <a:gd name="connsiteY483" fmla="*/ 440905 h 999705"/>
              <a:gd name="connsiteX484" fmla="*/ 3383280 w 5287188"/>
              <a:gd name="connsiteY484" fmla="*/ 532345 h 999705"/>
              <a:gd name="connsiteX485" fmla="*/ 3271520 w 5287188"/>
              <a:gd name="connsiteY485" fmla="*/ 603465 h 999705"/>
              <a:gd name="connsiteX486" fmla="*/ 3220720 w 5287188"/>
              <a:gd name="connsiteY486" fmla="*/ 633945 h 999705"/>
              <a:gd name="connsiteX487" fmla="*/ 3129280 w 5287188"/>
              <a:gd name="connsiteY487" fmla="*/ 684745 h 999705"/>
              <a:gd name="connsiteX488" fmla="*/ 3068320 w 5287188"/>
              <a:gd name="connsiteY488" fmla="*/ 715225 h 999705"/>
              <a:gd name="connsiteX489" fmla="*/ 2661920 w 5287188"/>
              <a:gd name="connsiteY489" fmla="*/ 694905 h 999705"/>
              <a:gd name="connsiteX490" fmla="*/ 2489200 w 5287188"/>
              <a:gd name="connsiteY490" fmla="*/ 664425 h 999705"/>
              <a:gd name="connsiteX491" fmla="*/ 2316480 w 5287188"/>
              <a:gd name="connsiteY491" fmla="*/ 654265 h 999705"/>
              <a:gd name="connsiteX492" fmla="*/ 1544320 w 5287188"/>
              <a:gd name="connsiteY492" fmla="*/ 633945 h 999705"/>
              <a:gd name="connsiteX493" fmla="*/ 1402080 w 5287188"/>
              <a:gd name="connsiteY493" fmla="*/ 583145 h 999705"/>
              <a:gd name="connsiteX494" fmla="*/ 1330960 w 5287188"/>
              <a:gd name="connsiteY494" fmla="*/ 542505 h 999705"/>
              <a:gd name="connsiteX495" fmla="*/ 1239520 w 5287188"/>
              <a:gd name="connsiteY495" fmla="*/ 512025 h 999705"/>
              <a:gd name="connsiteX496" fmla="*/ 1168400 w 5287188"/>
              <a:gd name="connsiteY496" fmla="*/ 481545 h 999705"/>
              <a:gd name="connsiteX497" fmla="*/ 1066800 w 5287188"/>
              <a:gd name="connsiteY497" fmla="*/ 430745 h 999705"/>
              <a:gd name="connsiteX498" fmla="*/ 944880 w 5287188"/>
              <a:gd name="connsiteY498" fmla="*/ 400265 h 999705"/>
              <a:gd name="connsiteX499" fmla="*/ 873760 w 5287188"/>
              <a:gd name="connsiteY499" fmla="*/ 390105 h 999705"/>
              <a:gd name="connsiteX500" fmla="*/ 406400 w 5287188"/>
              <a:gd name="connsiteY500" fmla="*/ 400265 h 999705"/>
              <a:gd name="connsiteX501" fmla="*/ 345440 w 5287188"/>
              <a:gd name="connsiteY501" fmla="*/ 390105 h 999705"/>
              <a:gd name="connsiteX502" fmla="*/ 386080 w 5287188"/>
              <a:gd name="connsiteY502" fmla="*/ 258025 h 999705"/>
              <a:gd name="connsiteX503" fmla="*/ 416560 w 5287188"/>
              <a:gd name="connsiteY503" fmla="*/ 247865 h 999705"/>
              <a:gd name="connsiteX504" fmla="*/ 1158240 w 5287188"/>
              <a:gd name="connsiteY504" fmla="*/ 268185 h 999705"/>
              <a:gd name="connsiteX505" fmla="*/ 1259840 w 5287188"/>
              <a:gd name="connsiteY505" fmla="*/ 278345 h 999705"/>
              <a:gd name="connsiteX506" fmla="*/ 1402080 w 5287188"/>
              <a:gd name="connsiteY506" fmla="*/ 288505 h 999705"/>
              <a:gd name="connsiteX507" fmla="*/ 1524000 w 5287188"/>
              <a:gd name="connsiteY507" fmla="*/ 308825 h 999705"/>
              <a:gd name="connsiteX508" fmla="*/ 1615440 w 5287188"/>
              <a:gd name="connsiteY508" fmla="*/ 318985 h 999705"/>
              <a:gd name="connsiteX509" fmla="*/ 1838960 w 5287188"/>
              <a:gd name="connsiteY509" fmla="*/ 359625 h 999705"/>
              <a:gd name="connsiteX510" fmla="*/ 1940560 w 5287188"/>
              <a:gd name="connsiteY510" fmla="*/ 390105 h 999705"/>
              <a:gd name="connsiteX511" fmla="*/ 2032000 w 5287188"/>
              <a:gd name="connsiteY511" fmla="*/ 410425 h 999705"/>
              <a:gd name="connsiteX512" fmla="*/ 2103120 w 5287188"/>
              <a:gd name="connsiteY512" fmla="*/ 440905 h 999705"/>
              <a:gd name="connsiteX513" fmla="*/ 2235200 w 5287188"/>
              <a:gd name="connsiteY513" fmla="*/ 481545 h 999705"/>
              <a:gd name="connsiteX514" fmla="*/ 2275840 w 5287188"/>
              <a:gd name="connsiteY514" fmla="*/ 491705 h 999705"/>
              <a:gd name="connsiteX515" fmla="*/ 2346960 w 5287188"/>
              <a:gd name="connsiteY515" fmla="*/ 512025 h 999705"/>
              <a:gd name="connsiteX516" fmla="*/ 2783840 w 5287188"/>
              <a:gd name="connsiteY516" fmla="*/ 522185 h 999705"/>
              <a:gd name="connsiteX517" fmla="*/ 3078480 w 5287188"/>
              <a:gd name="connsiteY517" fmla="*/ 542505 h 999705"/>
              <a:gd name="connsiteX518" fmla="*/ 3180080 w 5287188"/>
              <a:gd name="connsiteY518" fmla="*/ 562825 h 999705"/>
              <a:gd name="connsiteX519" fmla="*/ 3423920 w 5287188"/>
              <a:gd name="connsiteY519" fmla="*/ 572985 h 999705"/>
              <a:gd name="connsiteX520" fmla="*/ 3850640 w 5287188"/>
              <a:gd name="connsiteY520" fmla="*/ 562825 h 999705"/>
              <a:gd name="connsiteX521" fmla="*/ 3972560 w 5287188"/>
              <a:gd name="connsiteY521" fmla="*/ 522185 h 999705"/>
              <a:gd name="connsiteX522" fmla="*/ 4023360 w 5287188"/>
              <a:gd name="connsiteY522" fmla="*/ 491705 h 999705"/>
              <a:gd name="connsiteX523" fmla="*/ 4064000 w 5287188"/>
              <a:gd name="connsiteY523" fmla="*/ 481545 h 999705"/>
              <a:gd name="connsiteX524" fmla="*/ 4185920 w 5287188"/>
              <a:gd name="connsiteY524" fmla="*/ 420585 h 999705"/>
              <a:gd name="connsiteX525" fmla="*/ 4246880 w 5287188"/>
              <a:gd name="connsiteY525" fmla="*/ 410425 h 999705"/>
              <a:gd name="connsiteX526" fmla="*/ 4318000 w 5287188"/>
              <a:gd name="connsiteY526" fmla="*/ 390105 h 999705"/>
              <a:gd name="connsiteX527" fmla="*/ 4368800 w 5287188"/>
              <a:gd name="connsiteY527" fmla="*/ 369785 h 999705"/>
              <a:gd name="connsiteX528" fmla="*/ 4460240 w 5287188"/>
              <a:gd name="connsiteY528" fmla="*/ 359625 h 999705"/>
              <a:gd name="connsiteX529" fmla="*/ 4551680 w 5287188"/>
              <a:gd name="connsiteY529" fmla="*/ 339305 h 999705"/>
              <a:gd name="connsiteX530" fmla="*/ 4653280 w 5287188"/>
              <a:gd name="connsiteY530" fmla="*/ 258025 h 999705"/>
              <a:gd name="connsiteX531" fmla="*/ 4663440 w 5287188"/>
              <a:gd name="connsiteY531" fmla="*/ 227545 h 999705"/>
              <a:gd name="connsiteX532" fmla="*/ 4592320 w 5287188"/>
              <a:gd name="connsiteY532" fmla="*/ 186905 h 999705"/>
              <a:gd name="connsiteX533" fmla="*/ 4470400 w 5287188"/>
              <a:gd name="connsiteY533" fmla="*/ 156425 h 999705"/>
              <a:gd name="connsiteX534" fmla="*/ 4328160 w 5287188"/>
              <a:gd name="connsiteY534" fmla="*/ 136105 h 999705"/>
              <a:gd name="connsiteX535" fmla="*/ 3921760 w 5287188"/>
              <a:gd name="connsiteY535" fmla="*/ 146265 h 999705"/>
              <a:gd name="connsiteX536" fmla="*/ 3860800 w 5287188"/>
              <a:gd name="connsiteY536" fmla="*/ 166585 h 999705"/>
              <a:gd name="connsiteX537" fmla="*/ 3749040 w 5287188"/>
              <a:gd name="connsiteY537" fmla="*/ 217385 h 999705"/>
              <a:gd name="connsiteX538" fmla="*/ 3637280 w 5287188"/>
              <a:gd name="connsiteY538" fmla="*/ 268185 h 999705"/>
              <a:gd name="connsiteX539" fmla="*/ 3586480 w 5287188"/>
              <a:gd name="connsiteY539" fmla="*/ 298665 h 999705"/>
              <a:gd name="connsiteX540" fmla="*/ 3464560 w 5287188"/>
              <a:gd name="connsiteY540" fmla="*/ 359625 h 999705"/>
              <a:gd name="connsiteX541" fmla="*/ 3423920 w 5287188"/>
              <a:gd name="connsiteY541" fmla="*/ 379945 h 999705"/>
              <a:gd name="connsiteX542" fmla="*/ 3352800 w 5287188"/>
              <a:gd name="connsiteY542" fmla="*/ 420585 h 999705"/>
              <a:gd name="connsiteX543" fmla="*/ 3322320 w 5287188"/>
              <a:gd name="connsiteY543" fmla="*/ 440905 h 999705"/>
              <a:gd name="connsiteX544" fmla="*/ 3281680 w 5287188"/>
              <a:gd name="connsiteY544" fmla="*/ 451065 h 999705"/>
              <a:gd name="connsiteX545" fmla="*/ 3200400 w 5287188"/>
              <a:gd name="connsiteY545" fmla="*/ 471385 h 999705"/>
              <a:gd name="connsiteX546" fmla="*/ 2936240 w 5287188"/>
              <a:gd name="connsiteY546" fmla="*/ 491705 h 999705"/>
              <a:gd name="connsiteX547" fmla="*/ 2682240 w 5287188"/>
              <a:gd name="connsiteY547" fmla="*/ 532345 h 999705"/>
              <a:gd name="connsiteX548" fmla="*/ 2570480 w 5287188"/>
              <a:gd name="connsiteY548" fmla="*/ 562825 h 999705"/>
              <a:gd name="connsiteX549" fmla="*/ 2468880 w 5287188"/>
              <a:gd name="connsiteY549" fmla="*/ 613625 h 999705"/>
              <a:gd name="connsiteX550" fmla="*/ 2326640 w 5287188"/>
              <a:gd name="connsiteY550" fmla="*/ 654265 h 999705"/>
              <a:gd name="connsiteX551" fmla="*/ 1991360 w 5287188"/>
              <a:gd name="connsiteY551" fmla="*/ 633945 h 999705"/>
              <a:gd name="connsiteX552" fmla="*/ 1930400 w 5287188"/>
              <a:gd name="connsiteY552" fmla="*/ 603465 h 999705"/>
              <a:gd name="connsiteX553" fmla="*/ 1767840 w 5287188"/>
              <a:gd name="connsiteY553" fmla="*/ 491705 h 999705"/>
              <a:gd name="connsiteX554" fmla="*/ 1666240 w 5287188"/>
              <a:gd name="connsiteY554" fmla="*/ 420585 h 999705"/>
              <a:gd name="connsiteX555" fmla="*/ 1635760 w 5287188"/>
              <a:gd name="connsiteY555" fmla="*/ 390105 h 999705"/>
              <a:gd name="connsiteX556" fmla="*/ 1544320 w 5287188"/>
              <a:gd name="connsiteY556" fmla="*/ 318985 h 999705"/>
              <a:gd name="connsiteX557" fmla="*/ 1473200 w 5287188"/>
              <a:gd name="connsiteY557" fmla="*/ 237705 h 999705"/>
              <a:gd name="connsiteX558" fmla="*/ 1503680 w 5287188"/>
              <a:gd name="connsiteY558" fmla="*/ 227545 h 999705"/>
              <a:gd name="connsiteX559" fmla="*/ 1595120 w 5287188"/>
              <a:gd name="connsiteY559" fmla="*/ 247865 h 999705"/>
              <a:gd name="connsiteX560" fmla="*/ 1656080 w 5287188"/>
              <a:gd name="connsiteY560" fmla="*/ 258025 h 999705"/>
              <a:gd name="connsiteX561" fmla="*/ 1747520 w 5287188"/>
              <a:gd name="connsiteY561" fmla="*/ 268185 h 999705"/>
              <a:gd name="connsiteX562" fmla="*/ 1981200 w 5287188"/>
              <a:gd name="connsiteY562" fmla="*/ 288505 h 999705"/>
              <a:gd name="connsiteX563" fmla="*/ 2123440 w 5287188"/>
              <a:gd name="connsiteY563" fmla="*/ 308825 h 999705"/>
              <a:gd name="connsiteX564" fmla="*/ 3169920 w 5287188"/>
              <a:gd name="connsiteY564" fmla="*/ 318985 h 999705"/>
              <a:gd name="connsiteX565" fmla="*/ 3515360 w 5287188"/>
              <a:gd name="connsiteY565" fmla="*/ 339305 h 999705"/>
              <a:gd name="connsiteX566" fmla="*/ 3586480 w 5287188"/>
              <a:gd name="connsiteY566" fmla="*/ 349465 h 999705"/>
              <a:gd name="connsiteX567" fmla="*/ 3708400 w 5287188"/>
              <a:gd name="connsiteY567" fmla="*/ 359625 h 999705"/>
              <a:gd name="connsiteX568" fmla="*/ 4287520 w 5287188"/>
              <a:gd name="connsiteY568" fmla="*/ 339305 h 999705"/>
              <a:gd name="connsiteX569" fmla="*/ 4439920 w 5287188"/>
              <a:gd name="connsiteY569" fmla="*/ 318985 h 999705"/>
              <a:gd name="connsiteX570" fmla="*/ 4480560 w 5287188"/>
              <a:gd name="connsiteY570" fmla="*/ 298665 h 999705"/>
              <a:gd name="connsiteX571" fmla="*/ 4500880 w 5287188"/>
              <a:gd name="connsiteY571" fmla="*/ 268185 h 999705"/>
              <a:gd name="connsiteX572" fmla="*/ 4531360 w 5287188"/>
              <a:gd name="connsiteY572" fmla="*/ 258025 h 999705"/>
              <a:gd name="connsiteX573" fmla="*/ 4561840 w 5287188"/>
              <a:gd name="connsiteY573" fmla="*/ 227545 h 999705"/>
              <a:gd name="connsiteX574" fmla="*/ 4246880 w 5287188"/>
              <a:gd name="connsiteY574" fmla="*/ 237705 h 999705"/>
              <a:gd name="connsiteX575" fmla="*/ 4175760 w 5287188"/>
              <a:gd name="connsiteY575" fmla="*/ 278345 h 999705"/>
              <a:gd name="connsiteX576" fmla="*/ 4114800 w 5287188"/>
              <a:gd name="connsiteY576" fmla="*/ 308825 h 999705"/>
              <a:gd name="connsiteX577" fmla="*/ 4053840 w 5287188"/>
              <a:gd name="connsiteY577" fmla="*/ 329145 h 999705"/>
              <a:gd name="connsiteX578" fmla="*/ 3860800 w 5287188"/>
              <a:gd name="connsiteY578" fmla="*/ 430745 h 999705"/>
              <a:gd name="connsiteX579" fmla="*/ 3769360 w 5287188"/>
              <a:gd name="connsiteY579" fmla="*/ 501865 h 999705"/>
              <a:gd name="connsiteX580" fmla="*/ 3677920 w 5287188"/>
              <a:gd name="connsiteY580" fmla="*/ 603465 h 999705"/>
              <a:gd name="connsiteX581" fmla="*/ 3637280 w 5287188"/>
              <a:gd name="connsiteY581" fmla="*/ 664425 h 999705"/>
              <a:gd name="connsiteX582" fmla="*/ 3606800 w 5287188"/>
              <a:gd name="connsiteY582" fmla="*/ 735545 h 999705"/>
              <a:gd name="connsiteX583" fmla="*/ 3566160 w 5287188"/>
              <a:gd name="connsiteY583" fmla="*/ 766025 h 999705"/>
              <a:gd name="connsiteX584" fmla="*/ 3362960 w 5287188"/>
              <a:gd name="connsiteY584" fmla="*/ 776185 h 999705"/>
              <a:gd name="connsiteX585" fmla="*/ 3058160 w 5287188"/>
              <a:gd name="connsiteY585" fmla="*/ 786345 h 999705"/>
              <a:gd name="connsiteX586" fmla="*/ 2783840 w 5287188"/>
              <a:gd name="connsiteY586" fmla="*/ 806665 h 999705"/>
              <a:gd name="connsiteX587" fmla="*/ 2682240 w 5287188"/>
              <a:gd name="connsiteY587" fmla="*/ 826985 h 999705"/>
              <a:gd name="connsiteX588" fmla="*/ 2621280 w 5287188"/>
              <a:gd name="connsiteY588" fmla="*/ 837145 h 999705"/>
              <a:gd name="connsiteX589" fmla="*/ 2509520 w 5287188"/>
              <a:gd name="connsiteY589" fmla="*/ 857465 h 999705"/>
              <a:gd name="connsiteX590" fmla="*/ 2214880 w 5287188"/>
              <a:gd name="connsiteY590" fmla="*/ 837145 h 999705"/>
              <a:gd name="connsiteX591" fmla="*/ 2143760 w 5287188"/>
              <a:gd name="connsiteY591" fmla="*/ 826985 h 999705"/>
              <a:gd name="connsiteX592" fmla="*/ 2032000 w 5287188"/>
              <a:gd name="connsiteY592" fmla="*/ 806665 h 999705"/>
              <a:gd name="connsiteX593" fmla="*/ 1950720 w 5287188"/>
              <a:gd name="connsiteY593" fmla="*/ 796505 h 999705"/>
              <a:gd name="connsiteX594" fmla="*/ 1828800 w 5287188"/>
              <a:gd name="connsiteY594" fmla="*/ 776185 h 999705"/>
              <a:gd name="connsiteX595" fmla="*/ 1727200 w 5287188"/>
              <a:gd name="connsiteY595" fmla="*/ 766025 h 999705"/>
              <a:gd name="connsiteX596" fmla="*/ 1391920 w 5287188"/>
              <a:gd name="connsiteY596" fmla="*/ 786345 h 999705"/>
              <a:gd name="connsiteX597" fmla="*/ 1361440 w 5287188"/>
              <a:gd name="connsiteY597" fmla="*/ 806665 h 999705"/>
              <a:gd name="connsiteX598" fmla="*/ 1290320 w 5287188"/>
              <a:gd name="connsiteY598" fmla="*/ 837145 h 999705"/>
              <a:gd name="connsiteX599" fmla="*/ 1239520 w 5287188"/>
              <a:gd name="connsiteY599" fmla="*/ 826985 h 999705"/>
              <a:gd name="connsiteX600" fmla="*/ 1198880 w 5287188"/>
              <a:gd name="connsiteY600" fmla="*/ 796505 h 999705"/>
              <a:gd name="connsiteX601" fmla="*/ 1168400 w 5287188"/>
              <a:gd name="connsiteY601" fmla="*/ 776185 h 999705"/>
              <a:gd name="connsiteX602" fmla="*/ 1137920 w 5287188"/>
              <a:gd name="connsiteY602" fmla="*/ 735545 h 999705"/>
              <a:gd name="connsiteX603" fmla="*/ 1097280 w 5287188"/>
              <a:gd name="connsiteY603" fmla="*/ 705065 h 999705"/>
              <a:gd name="connsiteX604" fmla="*/ 1076960 w 5287188"/>
              <a:gd name="connsiteY604" fmla="*/ 664425 h 999705"/>
              <a:gd name="connsiteX605" fmla="*/ 1046480 w 5287188"/>
              <a:gd name="connsiteY605" fmla="*/ 633945 h 999705"/>
              <a:gd name="connsiteX606" fmla="*/ 1066800 w 5287188"/>
              <a:gd name="connsiteY606" fmla="*/ 572985 h 999705"/>
              <a:gd name="connsiteX607" fmla="*/ 1097280 w 5287188"/>
              <a:gd name="connsiteY607" fmla="*/ 562825 h 999705"/>
              <a:gd name="connsiteX608" fmla="*/ 1219200 w 5287188"/>
              <a:gd name="connsiteY608" fmla="*/ 542505 h 999705"/>
              <a:gd name="connsiteX609" fmla="*/ 1452880 w 5287188"/>
              <a:gd name="connsiteY609" fmla="*/ 532345 h 999705"/>
              <a:gd name="connsiteX610" fmla="*/ 1595120 w 5287188"/>
              <a:gd name="connsiteY610" fmla="*/ 522185 h 999705"/>
              <a:gd name="connsiteX611" fmla="*/ 2235200 w 5287188"/>
              <a:gd name="connsiteY611" fmla="*/ 501865 h 999705"/>
              <a:gd name="connsiteX612" fmla="*/ 2489200 w 5287188"/>
              <a:gd name="connsiteY612" fmla="*/ 491705 h 999705"/>
              <a:gd name="connsiteX613" fmla="*/ 2743200 w 5287188"/>
              <a:gd name="connsiteY613" fmla="*/ 471385 h 999705"/>
              <a:gd name="connsiteX614" fmla="*/ 3688080 w 5287188"/>
              <a:gd name="connsiteY614" fmla="*/ 491705 h 999705"/>
              <a:gd name="connsiteX615" fmla="*/ 3840480 w 5287188"/>
              <a:gd name="connsiteY615" fmla="*/ 501865 h 999705"/>
              <a:gd name="connsiteX616" fmla="*/ 4064000 w 5287188"/>
              <a:gd name="connsiteY616" fmla="*/ 552665 h 999705"/>
              <a:gd name="connsiteX617" fmla="*/ 4236720 w 5287188"/>
              <a:gd name="connsiteY617" fmla="*/ 583145 h 999705"/>
              <a:gd name="connsiteX618" fmla="*/ 4307840 w 5287188"/>
              <a:gd name="connsiteY618" fmla="*/ 603465 h 999705"/>
              <a:gd name="connsiteX619" fmla="*/ 4724400 w 5287188"/>
              <a:gd name="connsiteY619" fmla="*/ 603465 h 999705"/>
              <a:gd name="connsiteX620" fmla="*/ 4785360 w 5287188"/>
              <a:gd name="connsiteY620" fmla="*/ 593305 h 999705"/>
              <a:gd name="connsiteX621" fmla="*/ 4886960 w 5287188"/>
              <a:gd name="connsiteY621" fmla="*/ 562825 h 999705"/>
              <a:gd name="connsiteX622" fmla="*/ 4947920 w 5287188"/>
              <a:gd name="connsiteY622" fmla="*/ 552665 h 999705"/>
              <a:gd name="connsiteX623" fmla="*/ 4998720 w 5287188"/>
              <a:gd name="connsiteY623" fmla="*/ 532345 h 999705"/>
              <a:gd name="connsiteX624" fmla="*/ 5059680 w 5287188"/>
              <a:gd name="connsiteY624" fmla="*/ 512025 h 999705"/>
              <a:gd name="connsiteX625" fmla="*/ 5110480 w 5287188"/>
              <a:gd name="connsiteY625" fmla="*/ 481545 h 999705"/>
              <a:gd name="connsiteX626" fmla="*/ 5171440 w 5287188"/>
              <a:gd name="connsiteY626" fmla="*/ 451065 h 999705"/>
              <a:gd name="connsiteX627" fmla="*/ 5252720 w 5287188"/>
              <a:gd name="connsiteY627" fmla="*/ 410425 h 999705"/>
              <a:gd name="connsiteX628" fmla="*/ 5283200 w 5287188"/>
              <a:gd name="connsiteY628" fmla="*/ 359625 h 999705"/>
              <a:gd name="connsiteX629" fmla="*/ 5252720 w 5287188"/>
              <a:gd name="connsiteY629" fmla="*/ 278345 h 999705"/>
              <a:gd name="connsiteX630" fmla="*/ 5130800 w 5287188"/>
              <a:gd name="connsiteY630" fmla="*/ 207225 h 999705"/>
              <a:gd name="connsiteX631" fmla="*/ 5080000 w 5287188"/>
              <a:gd name="connsiteY631" fmla="*/ 197065 h 999705"/>
              <a:gd name="connsiteX632" fmla="*/ 5039360 w 5287188"/>
              <a:gd name="connsiteY632" fmla="*/ 186905 h 999705"/>
              <a:gd name="connsiteX633" fmla="*/ 4917440 w 5287188"/>
              <a:gd name="connsiteY633" fmla="*/ 176745 h 999705"/>
              <a:gd name="connsiteX634" fmla="*/ 4592320 w 5287188"/>
              <a:gd name="connsiteY634" fmla="*/ 197065 h 999705"/>
              <a:gd name="connsiteX635" fmla="*/ 4511040 w 5287188"/>
              <a:gd name="connsiteY635" fmla="*/ 258025 h 999705"/>
              <a:gd name="connsiteX636" fmla="*/ 4460240 w 5287188"/>
              <a:gd name="connsiteY636" fmla="*/ 268185 h 999705"/>
              <a:gd name="connsiteX637" fmla="*/ 4409440 w 5287188"/>
              <a:gd name="connsiteY637" fmla="*/ 308825 h 999705"/>
              <a:gd name="connsiteX638" fmla="*/ 4277360 w 5287188"/>
              <a:gd name="connsiteY638" fmla="*/ 420585 h 999705"/>
              <a:gd name="connsiteX639" fmla="*/ 4226560 w 5287188"/>
              <a:gd name="connsiteY639" fmla="*/ 451065 h 999705"/>
              <a:gd name="connsiteX640" fmla="*/ 4185920 w 5287188"/>
              <a:gd name="connsiteY640" fmla="*/ 491705 h 999705"/>
              <a:gd name="connsiteX641" fmla="*/ 4124960 w 5287188"/>
              <a:gd name="connsiteY641" fmla="*/ 522185 h 999705"/>
              <a:gd name="connsiteX642" fmla="*/ 4074160 w 5287188"/>
              <a:gd name="connsiteY642" fmla="*/ 562825 h 999705"/>
              <a:gd name="connsiteX643" fmla="*/ 3962400 w 5287188"/>
              <a:gd name="connsiteY643" fmla="*/ 623785 h 999705"/>
              <a:gd name="connsiteX644" fmla="*/ 3870960 w 5287188"/>
              <a:gd name="connsiteY644" fmla="*/ 664425 h 999705"/>
              <a:gd name="connsiteX645" fmla="*/ 3820160 w 5287188"/>
              <a:gd name="connsiteY645" fmla="*/ 694905 h 999705"/>
              <a:gd name="connsiteX646" fmla="*/ 3779520 w 5287188"/>
              <a:gd name="connsiteY646" fmla="*/ 715225 h 999705"/>
              <a:gd name="connsiteX647" fmla="*/ 3738880 w 5287188"/>
              <a:gd name="connsiteY647" fmla="*/ 745705 h 999705"/>
              <a:gd name="connsiteX648" fmla="*/ 3708400 w 5287188"/>
              <a:gd name="connsiteY648" fmla="*/ 755865 h 999705"/>
              <a:gd name="connsiteX649" fmla="*/ 3677920 w 5287188"/>
              <a:gd name="connsiteY649" fmla="*/ 776185 h 999705"/>
              <a:gd name="connsiteX650" fmla="*/ 3627120 w 5287188"/>
              <a:gd name="connsiteY650" fmla="*/ 796505 h 999705"/>
              <a:gd name="connsiteX651" fmla="*/ 3556000 w 5287188"/>
              <a:gd name="connsiteY651" fmla="*/ 826985 h 999705"/>
              <a:gd name="connsiteX652" fmla="*/ 3464560 w 5287188"/>
              <a:gd name="connsiteY652" fmla="*/ 837145 h 999705"/>
              <a:gd name="connsiteX653" fmla="*/ 3373120 w 5287188"/>
              <a:gd name="connsiteY653" fmla="*/ 857465 h 999705"/>
              <a:gd name="connsiteX654" fmla="*/ 3322320 w 5287188"/>
              <a:gd name="connsiteY654" fmla="*/ 877785 h 999705"/>
              <a:gd name="connsiteX655" fmla="*/ 3261360 w 5287188"/>
              <a:gd name="connsiteY655" fmla="*/ 898105 h 999705"/>
              <a:gd name="connsiteX656" fmla="*/ 3230880 w 5287188"/>
              <a:gd name="connsiteY656" fmla="*/ 908265 h 999705"/>
              <a:gd name="connsiteX657" fmla="*/ 3159760 w 5287188"/>
              <a:gd name="connsiteY657" fmla="*/ 938745 h 999705"/>
              <a:gd name="connsiteX658" fmla="*/ 3108960 w 5287188"/>
              <a:gd name="connsiteY658" fmla="*/ 959065 h 999705"/>
              <a:gd name="connsiteX659" fmla="*/ 2915920 w 5287188"/>
              <a:gd name="connsiteY659" fmla="*/ 969225 h 999705"/>
              <a:gd name="connsiteX660" fmla="*/ 2854960 w 5287188"/>
              <a:gd name="connsiteY660" fmla="*/ 979385 h 999705"/>
              <a:gd name="connsiteX661" fmla="*/ 2824480 w 5287188"/>
              <a:gd name="connsiteY661" fmla="*/ 989545 h 999705"/>
              <a:gd name="connsiteX662" fmla="*/ 2743200 w 5287188"/>
              <a:gd name="connsiteY662" fmla="*/ 959065 h 999705"/>
              <a:gd name="connsiteX663" fmla="*/ 2682240 w 5287188"/>
              <a:gd name="connsiteY663" fmla="*/ 948905 h 999705"/>
              <a:gd name="connsiteX664" fmla="*/ 2590800 w 5287188"/>
              <a:gd name="connsiteY664" fmla="*/ 918425 h 999705"/>
              <a:gd name="connsiteX665" fmla="*/ 2438400 w 5287188"/>
              <a:gd name="connsiteY665" fmla="*/ 898105 h 999705"/>
              <a:gd name="connsiteX666" fmla="*/ 2214880 w 5287188"/>
              <a:gd name="connsiteY666" fmla="*/ 887945 h 999705"/>
              <a:gd name="connsiteX667" fmla="*/ 1747520 w 5287188"/>
              <a:gd name="connsiteY667" fmla="*/ 898105 h 999705"/>
              <a:gd name="connsiteX668" fmla="*/ 1351280 w 5287188"/>
              <a:gd name="connsiteY668" fmla="*/ 877785 h 999705"/>
              <a:gd name="connsiteX669" fmla="*/ 1259840 w 5287188"/>
              <a:gd name="connsiteY669" fmla="*/ 826985 h 999705"/>
              <a:gd name="connsiteX670" fmla="*/ 1219200 w 5287188"/>
              <a:gd name="connsiteY670" fmla="*/ 796505 h 999705"/>
              <a:gd name="connsiteX671" fmla="*/ 1188720 w 5287188"/>
              <a:gd name="connsiteY671" fmla="*/ 776185 h 999705"/>
              <a:gd name="connsiteX672" fmla="*/ 1158240 w 5287188"/>
              <a:gd name="connsiteY672" fmla="*/ 694905 h 999705"/>
              <a:gd name="connsiteX673" fmla="*/ 1178560 w 5287188"/>
              <a:gd name="connsiteY673" fmla="*/ 603465 h 999705"/>
              <a:gd name="connsiteX674" fmla="*/ 1280160 w 5287188"/>
              <a:gd name="connsiteY674" fmla="*/ 532345 h 999705"/>
              <a:gd name="connsiteX675" fmla="*/ 1412240 w 5287188"/>
              <a:gd name="connsiteY675" fmla="*/ 471385 h 999705"/>
              <a:gd name="connsiteX676" fmla="*/ 1513840 w 5287188"/>
              <a:gd name="connsiteY676" fmla="*/ 451065 h 999705"/>
              <a:gd name="connsiteX677" fmla="*/ 1605280 w 5287188"/>
              <a:gd name="connsiteY677" fmla="*/ 420585 h 999705"/>
              <a:gd name="connsiteX678" fmla="*/ 1838960 w 5287188"/>
              <a:gd name="connsiteY678" fmla="*/ 410425 h 999705"/>
              <a:gd name="connsiteX679" fmla="*/ 1960880 w 5287188"/>
              <a:gd name="connsiteY679" fmla="*/ 400265 h 999705"/>
              <a:gd name="connsiteX680" fmla="*/ 2499360 w 5287188"/>
              <a:gd name="connsiteY680" fmla="*/ 410425 h 999705"/>
              <a:gd name="connsiteX681" fmla="*/ 2651760 w 5287188"/>
              <a:gd name="connsiteY681" fmla="*/ 430745 h 999705"/>
              <a:gd name="connsiteX682" fmla="*/ 2783840 w 5287188"/>
              <a:gd name="connsiteY682" fmla="*/ 440905 h 999705"/>
              <a:gd name="connsiteX683" fmla="*/ 2946400 w 5287188"/>
              <a:gd name="connsiteY683" fmla="*/ 481545 h 999705"/>
              <a:gd name="connsiteX684" fmla="*/ 3200400 w 5287188"/>
              <a:gd name="connsiteY684" fmla="*/ 522185 h 999705"/>
              <a:gd name="connsiteX685" fmla="*/ 3302000 w 5287188"/>
              <a:gd name="connsiteY685" fmla="*/ 542505 h 999705"/>
              <a:gd name="connsiteX686" fmla="*/ 3393440 w 5287188"/>
              <a:gd name="connsiteY686" fmla="*/ 562825 h 999705"/>
              <a:gd name="connsiteX687" fmla="*/ 3586480 w 5287188"/>
              <a:gd name="connsiteY687" fmla="*/ 613625 h 999705"/>
              <a:gd name="connsiteX688" fmla="*/ 3677920 w 5287188"/>
              <a:gd name="connsiteY688" fmla="*/ 654265 h 999705"/>
              <a:gd name="connsiteX689" fmla="*/ 3718560 w 5287188"/>
              <a:gd name="connsiteY689" fmla="*/ 674585 h 999705"/>
              <a:gd name="connsiteX690" fmla="*/ 4023360 w 5287188"/>
              <a:gd name="connsiteY690" fmla="*/ 694905 h 999705"/>
              <a:gd name="connsiteX691" fmla="*/ 4561840 w 5287188"/>
              <a:gd name="connsiteY691" fmla="*/ 705065 h 999705"/>
              <a:gd name="connsiteX692" fmla="*/ 4663440 w 5287188"/>
              <a:gd name="connsiteY692" fmla="*/ 715225 h 999705"/>
              <a:gd name="connsiteX693" fmla="*/ 4714240 w 5287188"/>
              <a:gd name="connsiteY693" fmla="*/ 725385 h 999705"/>
              <a:gd name="connsiteX694" fmla="*/ 4815840 w 5287188"/>
              <a:gd name="connsiteY694" fmla="*/ 735545 h 999705"/>
              <a:gd name="connsiteX695" fmla="*/ 4886960 w 5287188"/>
              <a:gd name="connsiteY695" fmla="*/ 745705 h 999705"/>
              <a:gd name="connsiteX696" fmla="*/ 5059680 w 5287188"/>
              <a:gd name="connsiteY696" fmla="*/ 735545 h 999705"/>
              <a:gd name="connsiteX697" fmla="*/ 5090160 w 5287188"/>
              <a:gd name="connsiteY697" fmla="*/ 725385 h 999705"/>
              <a:gd name="connsiteX698" fmla="*/ 5120640 w 5287188"/>
              <a:gd name="connsiteY698" fmla="*/ 684745 h 999705"/>
              <a:gd name="connsiteX699" fmla="*/ 5161280 w 5287188"/>
              <a:gd name="connsiteY699" fmla="*/ 623785 h 999705"/>
              <a:gd name="connsiteX700" fmla="*/ 5161280 w 5287188"/>
              <a:gd name="connsiteY700" fmla="*/ 552665 h 999705"/>
              <a:gd name="connsiteX701" fmla="*/ 5130800 w 5287188"/>
              <a:gd name="connsiteY701" fmla="*/ 542505 h 999705"/>
              <a:gd name="connsiteX702" fmla="*/ 4968240 w 5287188"/>
              <a:gd name="connsiteY702" fmla="*/ 552665 h 999705"/>
              <a:gd name="connsiteX703" fmla="*/ 4886960 w 5287188"/>
              <a:gd name="connsiteY703" fmla="*/ 572985 h 999705"/>
              <a:gd name="connsiteX704" fmla="*/ 4795520 w 5287188"/>
              <a:gd name="connsiteY704" fmla="*/ 623785 h 999705"/>
              <a:gd name="connsiteX705" fmla="*/ 4693920 w 5287188"/>
              <a:gd name="connsiteY705" fmla="*/ 664425 h 999705"/>
              <a:gd name="connsiteX706" fmla="*/ 4582160 w 5287188"/>
              <a:gd name="connsiteY706" fmla="*/ 715225 h 999705"/>
              <a:gd name="connsiteX707" fmla="*/ 4541520 w 5287188"/>
              <a:gd name="connsiteY707" fmla="*/ 725385 h 999705"/>
              <a:gd name="connsiteX708" fmla="*/ 4450080 w 5287188"/>
              <a:gd name="connsiteY708" fmla="*/ 766025 h 999705"/>
              <a:gd name="connsiteX709" fmla="*/ 4358640 w 5287188"/>
              <a:gd name="connsiteY709" fmla="*/ 796505 h 999705"/>
              <a:gd name="connsiteX710" fmla="*/ 4328160 w 5287188"/>
              <a:gd name="connsiteY710" fmla="*/ 806665 h 999705"/>
              <a:gd name="connsiteX711" fmla="*/ 4287520 w 5287188"/>
              <a:gd name="connsiteY711" fmla="*/ 816825 h 999705"/>
              <a:gd name="connsiteX712" fmla="*/ 4246880 w 5287188"/>
              <a:gd name="connsiteY712" fmla="*/ 837145 h 999705"/>
              <a:gd name="connsiteX713" fmla="*/ 4145280 w 5287188"/>
              <a:gd name="connsiteY713" fmla="*/ 857465 h 999705"/>
              <a:gd name="connsiteX714" fmla="*/ 4114800 w 5287188"/>
              <a:gd name="connsiteY714" fmla="*/ 867625 h 999705"/>
              <a:gd name="connsiteX715" fmla="*/ 3972560 w 5287188"/>
              <a:gd name="connsiteY715" fmla="*/ 877785 h 999705"/>
              <a:gd name="connsiteX716" fmla="*/ 3901440 w 5287188"/>
              <a:gd name="connsiteY716" fmla="*/ 887945 h 999705"/>
              <a:gd name="connsiteX717" fmla="*/ 3870960 w 5287188"/>
              <a:gd name="connsiteY717" fmla="*/ 898105 h 999705"/>
              <a:gd name="connsiteX718" fmla="*/ 3799840 w 5287188"/>
              <a:gd name="connsiteY718" fmla="*/ 908265 h 999705"/>
              <a:gd name="connsiteX719" fmla="*/ 3271520 w 5287188"/>
              <a:gd name="connsiteY719" fmla="*/ 918425 h 999705"/>
              <a:gd name="connsiteX720" fmla="*/ 3037840 w 5287188"/>
              <a:gd name="connsiteY720" fmla="*/ 928585 h 999705"/>
              <a:gd name="connsiteX721" fmla="*/ 2834640 w 5287188"/>
              <a:gd name="connsiteY721" fmla="*/ 948905 h 999705"/>
              <a:gd name="connsiteX722" fmla="*/ 2468880 w 5287188"/>
              <a:gd name="connsiteY722" fmla="*/ 969225 h 999705"/>
              <a:gd name="connsiteX723" fmla="*/ 2387600 w 5287188"/>
              <a:gd name="connsiteY723" fmla="*/ 979385 h 999705"/>
              <a:gd name="connsiteX724" fmla="*/ 1920240 w 5287188"/>
              <a:gd name="connsiteY724" fmla="*/ 999705 h 999705"/>
              <a:gd name="connsiteX725" fmla="*/ 1727200 w 5287188"/>
              <a:gd name="connsiteY725" fmla="*/ 979385 h 999705"/>
              <a:gd name="connsiteX726" fmla="*/ 1696720 w 5287188"/>
              <a:gd name="connsiteY726" fmla="*/ 959065 h 999705"/>
              <a:gd name="connsiteX727" fmla="*/ 1625600 w 5287188"/>
              <a:gd name="connsiteY727" fmla="*/ 918425 h 999705"/>
              <a:gd name="connsiteX728" fmla="*/ 1595120 w 5287188"/>
              <a:gd name="connsiteY728" fmla="*/ 898105 h 999705"/>
              <a:gd name="connsiteX729" fmla="*/ 1412240 w 5287188"/>
              <a:gd name="connsiteY729" fmla="*/ 806665 h 999705"/>
              <a:gd name="connsiteX730" fmla="*/ 1351280 w 5287188"/>
              <a:gd name="connsiteY730" fmla="*/ 776185 h 999705"/>
              <a:gd name="connsiteX731" fmla="*/ 1249680 w 5287188"/>
              <a:gd name="connsiteY731" fmla="*/ 715225 h 999705"/>
              <a:gd name="connsiteX732" fmla="*/ 1209040 w 5287188"/>
              <a:gd name="connsiteY732" fmla="*/ 705065 h 999705"/>
              <a:gd name="connsiteX733" fmla="*/ 1137920 w 5287188"/>
              <a:gd name="connsiteY733" fmla="*/ 644105 h 999705"/>
              <a:gd name="connsiteX734" fmla="*/ 1148080 w 5287188"/>
              <a:gd name="connsiteY734" fmla="*/ 583145 h 999705"/>
              <a:gd name="connsiteX735" fmla="*/ 1168400 w 5287188"/>
              <a:gd name="connsiteY735" fmla="*/ 552665 h 999705"/>
              <a:gd name="connsiteX736" fmla="*/ 1249680 w 5287188"/>
              <a:gd name="connsiteY736" fmla="*/ 501865 h 999705"/>
              <a:gd name="connsiteX737" fmla="*/ 1422400 w 5287188"/>
              <a:gd name="connsiteY737" fmla="*/ 461225 h 999705"/>
              <a:gd name="connsiteX738" fmla="*/ 1493520 w 5287188"/>
              <a:gd name="connsiteY738" fmla="*/ 440905 h 999705"/>
              <a:gd name="connsiteX739" fmla="*/ 1656080 w 5287188"/>
              <a:gd name="connsiteY739" fmla="*/ 420585 h 999705"/>
              <a:gd name="connsiteX740" fmla="*/ 1737360 w 5287188"/>
              <a:gd name="connsiteY740" fmla="*/ 410425 h 999705"/>
              <a:gd name="connsiteX741" fmla="*/ 1838960 w 5287188"/>
              <a:gd name="connsiteY741" fmla="*/ 390105 h 999705"/>
              <a:gd name="connsiteX742" fmla="*/ 2367280 w 5287188"/>
              <a:gd name="connsiteY742" fmla="*/ 400265 h 999705"/>
              <a:gd name="connsiteX743" fmla="*/ 2611120 w 5287188"/>
              <a:gd name="connsiteY743" fmla="*/ 430745 h 999705"/>
              <a:gd name="connsiteX744" fmla="*/ 2763520 w 5287188"/>
              <a:gd name="connsiteY744" fmla="*/ 451065 h 999705"/>
              <a:gd name="connsiteX745" fmla="*/ 2895600 w 5287188"/>
              <a:gd name="connsiteY745" fmla="*/ 491705 h 999705"/>
              <a:gd name="connsiteX746" fmla="*/ 3322320 w 5287188"/>
              <a:gd name="connsiteY746" fmla="*/ 552665 h 999705"/>
              <a:gd name="connsiteX747" fmla="*/ 3454400 w 5287188"/>
              <a:gd name="connsiteY747" fmla="*/ 583145 h 999705"/>
              <a:gd name="connsiteX748" fmla="*/ 3728720 w 5287188"/>
              <a:gd name="connsiteY748" fmla="*/ 613625 h 999705"/>
              <a:gd name="connsiteX749" fmla="*/ 3850640 w 5287188"/>
              <a:gd name="connsiteY749" fmla="*/ 633945 h 999705"/>
              <a:gd name="connsiteX750" fmla="*/ 4724400 w 5287188"/>
              <a:gd name="connsiteY750" fmla="*/ 633945 h 999705"/>
              <a:gd name="connsiteX751" fmla="*/ 4866640 w 5287188"/>
              <a:gd name="connsiteY751" fmla="*/ 613625 h 999705"/>
              <a:gd name="connsiteX752" fmla="*/ 4897120 w 5287188"/>
              <a:gd name="connsiteY752" fmla="*/ 603465 h 999705"/>
              <a:gd name="connsiteX753" fmla="*/ 4917440 w 5287188"/>
              <a:gd name="connsiteY753" fmla="*/ 572985 h 999705"/>
              <a:gd name="connsiteX754" fmla="*/ 4907280 w 5287188"/>
              <a:gd name="connsiteY754" fmla="*/ 532345 h 999705"/>
              <a:gd name="connsiteX755" fmla="*/ 4826000 w 5287188"/>
              <a:gd name="connsiteY755" fmla="*/ 491705 h 999705"/>
              <a:gd name="connsiteX756" fmla="*/ 4785360 w 5287188"/>
              <a:gd name="connsiteY756" fmla="*/ 461225 h 999705"/>
              <a:gd name="connsiteX757" fmla="*/ 4714240 w 5287188"/>
              <a:gd name="connsiteY757" fmla="*/ 451065 h 999705"/>
              <a:gd name="connsiteX758" fmla="*/ 4622800 w 5287188"/>
              <a:gd name="connsiteY758" fmla="*/ 430745 h 999705"/>
              <a:gd name="connsiteX759" fmla="*/ 4135120 w 5287188"/>
              <a:gd name="connsiteY759" fmla="*/ 451065 h 999705"/>
              <a:gd name="connsiteX760" fmla="*/ 3921760 w 5287188"/>
              <a:gd name="connsiteY760" fmla="*/ 501865 h 999705"/>
              <a:gd name="connsiteX761" fmla="*/ 3870960 w 5287188"/>
              <a:gd name="connsiteY761" fmla="*/ 512025 h 999705"/>
              <a:gd name="connsiteX762" fmla="*/ 3820160 w 5287188"/>
              <a:gd name="connsiteY762" fmla="*/ 542505 h 999705"/>
              <a:gd name="connsiteX763" fmla="*/ 3789680 w 5287188"/>
              <a:gd name="connsiteY763" fmla="*/ 562825 h 999705"/>
              <a:gd name="connsiteX764" fmla="*/ 3718560 w 5287188"/>
              <a:gd name="connsiteY764" fmla="*/ 583145 h 999705"/>
              <a:gd name="connsiteX765" fmla="*/ 3647440 w 5287188"/>
              <a:gd name="connsiteY765" fmla="*/ 623785 h 99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Lst>
            <a:rect l="l" t="t" r="r" b="b"/>
            <a:pathLst>
              <a:path w="5287188" h="999705">
                <a:moveTo>
                  <a:pt x="0" y="237705"/>
                </a:moveTo>
                <a:cubicBezTo>
                  <a:pt x="10160" y="234318"/>
                  <a:pt x="20901" y="232334"/>
                  <a:pt x="30480" y="227545"/>
                </a:cubicBezTo>
                <a:cubicBezTo>
                  <a:pt x="41402" y="222084"/>
                  <a:pt x="49802" y="212184"/>
                  <a:pt x="60960" y="207225"/>
                </a:cubicBezTo>
                <a:cubicBezTo>
                  <a:pt x="80533" y="198526"/>
                  <a:pt x="101600" y="193678"/>
                  <a:pt x="121920" y="186905"/>
                </a:cubicBezTo>
                <a:lnTo>
                  <a:pt x="152400" y="176745"/>
                </a:lnTo>
                <a:cubicBezTo>
                  <a:pt x="274835" y="183189"/>
                  <a:pt x="325616" y="173524"/>
                  <a:pt x="426720" y="207225"/>
                </a:cubicBezTo>
                <a:cubicBezTo>
                  <a:pt x="436880" y="210612"/>
                  <a:pt x="447621" y="212596"/>
                  <a:pt x="457200" y="217385"/>
                </a:cubicBezTo>
                <a:cubicBezTo>
                  <a:pt x="468122" y="222846"/>
                  <a:pt x="477520" y="230932"/>
                  <a:pt x="487680" y="237705"/>
                </a:cubicBezTo>
                <a:cubicBezTo>
                  <a:pt x="494453" y="247865"/>
                  <a:pt x="499366" y="259551"/>
                  <a:pt x="508000" y="268185"/>
                </a:cubicBezTo>
                <a:cubicBezTo>
                  <a:pt x="516634" y="276819"/>
                  <a:pt x="530439" y="279315"/>
                  <a:pt x="538480" y="288505"/>
                </a:cubicBezTo>
                <a:cubicBezTo>
                  <a:pt x="605611" y="365226"/>
                  <a:pt x="546940" y="338738"/>
                  <a:pt x="609600" y="359625"/>
                </a:cubicBezTo>
                <a:cubicBezTo>
                  <a:pt x="612987" y="369785"/>
                  <a:pt x="613070" y="381742"/>
                  <a:pt x="619760" y="390105"/>
                </a:cubicBezTo>
                <a:cubicBezTo>
                  <a:pt x="627388" y="399640"/>
                  <a:pt x="643768" y="400070"/>
                  <a:pt x="650240" y="410425"/>
                </a:cubicBezTo>
                <a:cubicBezTo>
                  <a:pt x="733119" y="543031"/>
                  <a:pt x="616497" y="417322"/>
                  <a:pt x="701040" y="501865"/>
                </a:cubicBezTo>
                <a:cubicBezTo>
                  <a:pt x="718923" y="555513"/>
                  <a:pt x="705259" y="523434"/>
                  <a:pt x="751840" y="593305"/>
                </a:cubicBezTo>
                <a:cubicBezTo>
                  <a:pt x="758613" y="603465"/>
                  <a:pt x="762000" y="617012"/>
                  <a:pt x="772160" y="623785"/>
                </a:cubicBezTo>
                <a:lnTo>
                  <a:pt x="802640" y="644105"/>
                </a:lnTo>
                <a:cubicBezTo>
                  <a:pt x="824114" y="676317"/>
                  <a:pt x="849123" y="718146"/>
                  <a:pt x="883920" y="735545"/>
                </a:cubicBezTo>
                <a:cubicBezTo>
                  <a:pt x="897467" y="742318"/>
                  <a:pt x="911573" y="748073"/>
                  <a:pt x="924560" y="755865"/>
                </a:cubicBezTo>
                <a:cubicBezTo>
                  <a:pt x="945501" y="768430"/>
                  <a:pt x="962352" y="788782"/>
                  <a:pt x="985520" y="796505"/>
                </a:cubicBezTo>
                <a:cubicBezTo>
                  <a:pt x="995680" y="799892"/>
                  <a:pt x="1006421" y="801876"/>
                  <a:pt x="1016000" y="806665"/>
                </a:cubicBezTo>
                <a:cubicBezTo>
                  <a:pt x="1026922" y="812126"/>
                  <a:pt x="1035257" y="822175"/>
                  <a:pt x="1046480" y="826985"/>
                </a:cubicBezTo>
                <a:cubicBezTo>
                  <a:pt x="1059315" y="832486"/>
                  <a:pt x="1073745" y="833133"/>
                  <a:pt x="1087120" y="837145"/>
                </a:cubicBezTo>
                <a:cubicBezTo>
                  <a:pt x="1107636" y="843300"/>
                  <a:pt x="1127760" y="850692"/>
                  <a:pt x="1148080" y="857465"/>
                </a:cubicBezTo>
                <a:cubicBezTo>
                  <a:pt x="1158240" y="860852"/>
                  <a:pt x="1167933" y="866297"/>
                  <a:pt x="1178560" y="867625"/>
                </a:cubicBezTo>
                <a:cubicBezTo>
                  <a:pt x="1290271" y="881589"/>
                  <a:pt x="1232703" y="874770"/>
                  <a:pt x="1351280" y="887945"/>
                </a:cubicBezTo>
                <a:cubicBezTo>
                  <a:pt x="1388533" y="884558"/>
                  <a:pt x="1426202" y="884286"/>
                  <a:pt x="1463040" y="877785"/>
                </a:cubicBezTo>
                <a:cubicBezTo>
                  <a:pt x="1483934" y="874098"/>
                  <a:pt x="1543333" y="851896"/>
                  <a:pt x="1564640" y="837145"/>
                </a:cubicBezTo>
                <a:cubicBezTo>
                  <a:pt x="1688318" y="751522"/>
                  <a:pt x="1612851" y="780435"/>
                  <a:pt x="1686560" y="755865"/>
                </a:cubicBezTo>
                <a:cubicBezTo>
                  <a:pt x="1702656" y="723673"/>
                  <a:pt x="1710982" y="700963"/>
                  <a:pt x="1737360" y="674585"/>
                </a:cubicBezTo>
                <a:cubicBezTo>
                  <a:pt x="1745994" y="665951"/>
                  <a:pt x="1757680" y="661038"/>
                  <a:pt x="1767840" y="654265"/>
                </a:cubicBezTo>
                <a:cubicBezTo>
                  <a:pt x="1774613" y="644105"/>
                  <a:pt x="1786433" y="635873"/>
                  <a:pt x="1788160" y="623785"/>
                </a:cubicBezTo>
                <a:cubicBezTo>
                  <a:pt x="1788381" y="622236"/>
                  <a:pt x="1772461" y="558442"/>
                  <a:pt x="1767840" y="552665"/>
                </a:cubicBezTo>
                <a:cubicBezTo>
                  <a:pt x="1760212" y="543130"/>
                  <a:pt x="1747520" y="539118"/>
                  <a:pt x="1737360" y="532345"/>
                </a:cubicBezTo>
                <a:cubicBezTo>
                  <a:pt x="1713653" y="535732"/>
                  <a:pt x="1689823" y="538343"/>
                  <a:pt x="1666240" y="542505"/>
                </a:cubicBezTo>
                <a:cubicBezTo>
                  <a:pt x="1641652" y="546844"/>
                  <a:pt x="1570268" y="557510"/>
                  <a:pt x="1534160" y="572985"/>
                </a:cubicBezTo>
                <a:cubicBezTo>
                  <a:pt x="1520239" y="578951"/>
                  <a:pt x="1506670" y="585791"/>
                  <a:pt x="1493520" y="593305"/>
                </a:cubicBezTo>
                <a:cubicBezTo>
                  <a:pt x="1482918" y="599363"/>
                  <a:pt x="1474198" y="608666"/>
                  <a:pt x="1463040" y="613625"/>
                </a:cubicBezTo>
                <a:cubicBezTo>
                  <a:pt x="1443467" y="622324"/>
                  <a:pt x="1402080" y="633945"/>
                  <a:pt x="1402080" y="633945"/>
                </a:cubicBezTo>
                <a:lnTo>
                  <a:pt x="1310640" y="603465"/>
                </a:lnTo>
                <a:cubicBezTo>
                  <a:pt x="1300480" y="600078"/>
                  <a:pt x="1289739" y="598094"/>
                  <a:pt x="1280160" y="593305"/>
                </a:cubicBezTo>
                <a:cubicBezTo>
                  <a:pt x="1226106" y="566278"/>
                  <a:pt x="1207317" y="555477"/>
                  <a:pt x="1137920" y="532345"/>
                </a:cubicBezTo>
                <a:cubicBezTo>
                  <a:pt x="1117600" y="525572"/>
                  <a:pt x="1096118" y="521604"/>
                  <a:pt x="1076960" y="512025"/>
                </a:cubicBezTo>
                <a:cubicBezTo>
                  <a:pt x="1026741" y="486916"/>
                  <a:pt x="1050688" y="496494"/>
                  <a:pt x="1005840" y="481545"/>
                </a:cubicBezTo>
                <a:cubicBezTo>
                  <a:pt x="995680" y="471385"/>
                  <a:pt x="984459" y="462186"/>
                  <a:pt x="975360" y="451065"/>
                </a:cubicBezTo>
                <a:cubicBezTo>
                  <a:pt x="953914" y="424854"/>
                  <a:pt x="942579" y="388571"/>
                  <a:pt x="914400" y="369785"/>
                </a:cubicBezTo>
                <a:cubicBezTo>
                  <a:pt x="842568" y="321897"/>
                  <a:pt x="931495" y="381996"/>
                  <a:pt x="843280" y="318985"/>
                </a:cubicBezTo>
                <a:cubicBezTo>
                  <a:pt x="833344" y="311888"/>
                  <a:pt x="823722" y="304126"/>
                  <a:pt x="812800" y="298665"/>
                </a:cubicBezTo>
                <a:cubicBezTo>
                  <a:pt x="803221" y="293876"/>
                  <a:pt x="792164" y="292724"/>
                  <a:pt x="782320" y="288505"/>
                </a:cubicBezTo>
                <a:cubicBezTo>
                  <a:pt x="694437" y="250841"/>
                  <a:pt x="782681" y="281852"/>
                  <a:pt x="711200" y="258025"/>
                </a:cubicBezTo>
                <a:cubicBezTo>
                  <a:pt x="701040" y="247865"/>
                  <a:pt x="675384" y="240886"/>
                  <a:pt x="680720" y="227545"/>
                </a:cubicBezTo>
                <a:cubicBezTo>
                  <a:pt x="687493" y="210612"/>
                  <a:pt x="715208" y="215381"/>
                  <a:pt x="731520" y="207225"/>
                </a:cubicBezTo>
                <a:cubicBezTo>
                  <a:pt x="792755" y="176608"/>
                  <a:pt x="726853" y="190316"/>
                  <a:pt x="812800" y="176745"/>
                </a:cubicBezTo>
                <a:cubicBezTo>
                  <a:pt x="860109" y="169275"/>
                  <a:pt x="955040" y="156425"/>
                  <a:pt x="955040" y="156425"/>
                </a:cubicBezTo>
                <a:cubicBezTo>
                  <a:pt x="971973" y="149652"/>
                  <a:pt x="987762" y="138515"/>
                  <a:pt x="1005840" y="136105"/>
                </a:cubicBezTo>
                <a:cubicBezTo>
                  <a:pt x="1090032" y="124879"/>
                  <a:pt x="1259840" y="115785"/>
                  <a:pt x="1259840" y="115785"/>
                </a:cubicBezTo>
                <a:cubicBezTo>
                  <a:pt x="1291202" y="121487"/>
                  <a:pt x="1375853" y="126103"/>
                  <a:pt x="1412240" y="156425"/>
                </a:cubicBezTo>
                <a:cubicBezTo>
                  <a:pt x="1421621" y="164242"/>
                  <a:pt x="1425787" y="176745"/>
                  <a:pt x="1432560" y="186905"/>
                </a:cubicBezTo>
                <a:cubicBezTo>
                  <a:pt x="1452151" y="265269"/>
                  <a:pt x="1447834" y="229795"/>
                  <a:pt x="1432560" y="359625"/>
                </a:cubicBezTo>
                <a:cubicBezTo>
                  <a:pt x="1430928" y="373493"/>
                  <a:pt x="1429328" y="388141"/>
                  <a:pt x="1422400" y="400265"/>
                </a:cubicBezTo>
                <a:cubicBezTo>
                  <a:pt x="1404346" y="431859"/>
                  <a:pt x="1380384" y="434434"/>
                  <a:pt x="1351280" y="451065"/>
                </a:cubicBezTo>
                <a:cubicBezTo>
                  <a:pt x="1340678" y="457123"/>
                  <a:pt x="1331722" y="465924"/>
                  <a:pt x="1320800" y="471385"/>
                </a:cubicBezTo>
                <a:cubicBezTo>
                  <a:pt x="1282541" y="490514"/>
                  <a:pt x="1268165" y="492164"/>
                  <a:pt x="1229360" y="501865"/>
                </a:cubicBezTo>
                <a:cubicBezTo>
                  <a:pt x="917640" y="492124"/>
                  <a:pt x="883553" y="484388"/>
                  <a:pt x="568960" y="501865"/>
                </a:cubicBezTo>
                <a:cubicBezTo>
                  <a:pt x="558267" y="502459"/>
                  <a:pt x="548935" y="509702"/>
                  <a:pt x="538480" y="512025"/>
                </a:cubicBezTo>
                <a:cubicBezTo>
                  <a:pt x="314279" y="561847"/>
                  <a:pt x="598819" y="491860"/>
                  <a:pt x="436880" y="532345"/>
                </a:cubicBezTo>
                <a:cubicBezTo>
                  <a:pt x="433493" y="542505"/>
                  <a:pt x="426720" y="552115"/>
                  <a:pt x="426720" y="562825"/>
                </a:cubicBezTo>
                <a:cubicBezTo>
                  <a:pt x="426720" y="577550"/>
                  <a:pt x="446926" y="615566"/>
                  <a:pt x="457200" y="623785"/>
                </a:cubicBezTo>
                <a:cubicBezTo>
                  <a:pt x="465563" y="630475"/>
                  <a:pt x="477520" y="630558"/>
                  <a:pt x="487680" y="633945"/>
                </a:cubicBezTo>
                <a:cubicBezTo>
                  <a:pt x="570271" y="700018"/>
                  <a:pt x="509537" y="664189"/>
                  <a:pt x="640080" y="694905"/>
                </a:cubicBezTo>
                <a:cubicBezTo>
                  <a:pt x="664080" y="700552"/>
                  <a:pt x="687023" y="710390"/>
                  <a:pt x="711200" y="715225"/>
                </a:cubicBezTo>
                <a:cubicBezTo>
                  <a:pt x="737974" y="720580"/>
                  <a:pt x="765591" y="720640"/>
                  <a:pt x="792480" y="725385"/>
                </a:cubicBezTo>
                <a:cubicBezTo>
                  <a:pt x="998821" y="761798"/>
                  <a:pt x="769436" y="732985"/>
                  <a:pt x="975360" y="755865"/>
                </a:cubicBezTo>
                <a:cubicBezTo>
                  <a:pt x="1002453" y="762638"/>
                  <a:pt x="1028713" y="776185"/>
                  <a:pt x="1056640" y="776185"/>
                </a:cubicBezTo>
                <a:cubicBezTo>
                  <a:pt x="1491868" y="776185"/>
                  <a:pt x="1391581" y="803391"/>
                  <a:pt x="1595120" y="735545"/>
                </a:cubicBezTo>
                <a:cubicBezTo>
                  <a:pt x="1608667" y="725385"/>
                  <a:pt x="1621058" y="713466"/>
                  <a:pt x="1635760" y="705065"/>
                </a:cubicBezTo>
                <a:cubicBezTo>
                  <a:pt x="1645059" y="699752"/>
                  <a:pt x="1657877" y="701595"/>
                  <a:pt x="1666240" y="694905"/>
                </a:cubicBezTo>
                <a:cubicBezTo>
                  <a:pt x="1675775" y="687277"/>
                  <a:pt x="1677926" y="673059"/>
                  <a:pt x="1686560" y="664425"/>
                </a:cubicBezTo>
                <a:cubicBezTo>
                  <a:pt x="1695194" y="655791"/>
                  <a:pt x="1706880" y="650878"/>
                  <a:pt x="1717040" y="644105"/>
                </a:cubicBezTo>
                <a:cubicBezTo>
                  <a:pt x="1741776" y="569898"/>
                  <a:pt x="1732165" y="603925"/>
                  <a:pt x="1747520" y="542505"/>
                </a:cubicBezTo>
                <a:cubicBezTo>
                  <a:pt x="1740758" y="522219"/>
                  <a:pt x="1734278" y="487633"/>
                  <a:pt x="1706880" y="481545"/>
                </a:cubicBezTo>
                <a:cubicBezTo>
                  <a:pt x="1686770" y="477076"/>
                  <a:pt x="1666240" y="488318"/>
                  <a:pt x="1645920" y="491705"/>
                </a:cubicBezTo>
                <a:cubicBezTo>
                  <a:pt x="1598507" y="484932"/>
                  <a:pt x="1550645" y="480778"/>
                  <a:pt x="1503680" y="471385"/>
                </a:cubicBezTo>
                <a:cubicBezTo>
                  <a:pt x="1486747" y="467998"/>
                  <a:pt x="1469914" y="464064"/>
                  <a:pt x="1452880" y="461225"/>
                </a:cubicBezTo>
                <a:cubicBezTo>
                  <a:pt x="1342757" y="442871"/>
                  <a:pt x="1335000" y="442680"/>
                  <a:pt x="1239520" y="430745"/>
                </a:cubicBezTo>
                <a:cubicBezTo>
                  <a:pt x="1215813" y="423972"/>
                  <a:pt x="1192577" y="415260"/>
                  <a:pt x="1168400" y="410425"/>
                </a:cubicBezTo>
                <a:cubicBezTo>
                  <a:pt x="1106967" y="398138"/>
                  <a:pt x="967784" y="392807"/>
                  <a:pt x="924560" y="390105"/>
                </a:cubicBezTo>
                <a:cubicBezTo>
                  <a:pt x="866987" y="396878"/>
                  <a:pt x="808685" y="399056"/>
                  <a:pt x="751840" y="410425"/>
                </a:cubicBezTo>
                <a:cubicBezTo>
                  <a:pt x="739866" y="412820"/>
                  <a:pt x="731962" y="424687"/>
                  <a:pt x="721360" y="430745"/>
                </a:cubicBezTo>
                <a:cubicBezTo>
                  <a:pt x="708210" y="438259"/>
                  <a:pt x="693322" y="442664"/>
                  <a:pt x="680720" y="451065"/>
                </a:cubicBezTo>
                <a:cubicBezTo>
                  <a:pt x="662677" y="463094"/>
                  <a:pt x="648876" y="481174"/>
                  <a:pt x="629920" y="491705"/>
                </a:cubicBezTo>
                <a:cubicBezTo>
                  <a:pt x="621849" y="496189"/>
                  <a:pt x="541976" y="511326"/>
                  <a:pt x="538480" y="512025"/>
                </a:cubicBezTo>
                <a:cubicBezTo>
                  <a:pt x="508000" y="505252"/>
                  <a:pt x="476445" y="502207"/>
                  <a:pt x="447040" y="491705"/>
                </a:cubicBezTo>
                <a:cubicBezTo>
                  <a:pt x="410229" y="478558"/>
                  <a:pt x="387592" y="450740"/>
                  <a:pt x="355600" y="430745"/>
                </a:cubicBezTo>
                <a:cubicBezTo>
                  <a:pt x="342757" y="422718"/>
                  <a:pt x="326787" y="419886"/>
                  <a:pt x="314960" y="410425"/>
                </a:cubicBezTo>
                <a:cubicBezTo>
                  <a:pt x="292520" y="392473"/>
                  <a:pt x="254000" y="349465"/>
                  <a:pt x="254000" y="349465"/>
                </a:cubicBezTo>
                <a:cubicBezTo>
                  <a:pt x="250613" y="339305"/>
                  <a:pt x="248629" y="328564"/>
                  <a:pt x="243840" y="318985"/>
                </a:cubicBezTo>
                <a:cubicBezTo>
                  <a:pt x="195853" y="223012"/>
                  <a:pt x="226111" y="306437"/>
                  <a:pt x="203200" y="237705"/>
                </a:cubicBezTo>
                <a:cubicBezTo>
                  <a:pt x="206587" y="217385"/>
                  <a:pt x="206846" y="196288"/>
                  <a:pt x="213360" y="176745"/>
                </a:cubicBezTo>
                <a:cubicBezTo>
                  <a:pt x="221610" y="151995"/>
                  <a:pt x="253675" y="126108"/>
                  <a:pt x="274320" y="115785"/>
                </a:cubicBezTo>
                <a:cubicBezTo>
                  <a:pt x="293478" y="106206"/>
                  <a:pt x="315289" y="103154"/>
                  <a:pt x="335280" y="95465"/>
                </a:cubicBezTo>
                <a:cubicBezTo>
                  <a:pt x="359353" y="86206"/>
                  <a:pt x="381931" y="73141"/>
                  <a:pt x="406400" y="64985"/>
                </a:cubicBezTo>
                <a:cubicBezTo>
                  <a:pt x="463736" y="45873"/>
                  <a:pt x="509276" y="40473"/>
                  <a:pt x="568960" y="34505"/>
                </a:cubicBezTo>
                <a:cubicBezTo>
                  <a:pt x="609538" y="30447"/>
                  <a:pt x="650240" y="27732"/>
                  <a:pt x="690880" y="24345"/>
                </a:cubicBezTo>
                <a:cubicBezTo>
                  <a:pt x="899310" y="31293"/>
                  <a:pt x="936159" y="0"/>
                  <a:pt x="1076960" y="64985"/>
                </a:cubicBezTo>
                <a:cubicBezTo>
                  <a:pt x="1094890" y="73260"/>
                  <a:pt x="1112340" y="83129"/>
                  <a:pt x="1127760" y="95465"/>
                </a:cubicBezTo>
                <a:cubicBezTo>
                  <a:pt x="1146460" y="110425"/>
                  <a:pt x="1161627" y="129332"/>
                  <a:pt x="1178560" y="146265"/>
                </a:cubicBezTo>
                <a:cubicBezTo>
                  <a:pt x="1198205" y="195378"/>
                  <a:pt x="1198944" y="190590"/>
                  <a:pt x="1209040" y="237705"/>
                </a:cubicBezTo>
                <a:cubicBezTo>
                  <a:pt x="1217735" y="278281"/>
                  <a:pt x="1228253" y="357411"/>
                  <a:pt x="1249680" y="400265"/>
                </a:cubicBezTo>
                <a:cubicBezTo>
                  <a:pt x="1256453" y="413812"/>
                  <a:pt x="1260913" y="428788"/>
                  <a:pt x="1270000" y="440905"/>
                </a:cubicBezTo>
                <a:cubicBezTo>
                  <a:pt x="1281495" y="456231"/>
                  <a:pt x="1295314" y="470050"/>
                  <a:pt x="1310640" y="481545"/>
                </a:cubicBezTo>
                <a:cubicBezTo>
                  <a:pt x="1336200" y="500715"/>
                  <a:pt x="1360924" y="524596"/>
                  <a:pt x="1391920" y="532345"/>
                </a:cubicBezTo>
                <a:cubicBezTo>
                  <a:pt x="1405467" y="535732"/>
                  <a:pt x="1418868" y="539767"/>
                  <a:pt x="1432560" y="542505"/>
                </a:cubicBezTo>
                <a:cubicBezTo>
                  <a:pt x="1467802" y="549553"/>
                  <a:pt x="1530482" y="557945"/>
                  <a:pt x="1564640" y="562825"/>
                </a:cubicBezTo>
                <a:lnTo>
                  <a:pt x="1991360" y="532345"/>
                </a:lnTo>
                <a:cubicBezTo>
                  <a:pt x="2005271" y="531135"/>
                  <a:pt x="2019511" y="528430"/>
                  <a:pt x="2032000" y="522185"/>
                </a:cubicBezTo>
                <a:cubicBezTo>
                  <a:pt x="2059983" y="508193"/>
                  <a:pt x="2092326" y="472019"/>
                  <a:pt x="2113280" y="451065"/>
                </a:cubicBezTo>
                <a:cubicBezTo>
                  <a:pt x="2140114" y="370562"/>
                  <a:pt x="2130079" y="411233"/>
                  <a:pt x="2143760" y="329145"/>
                </a:cubicBezTo>
                <a:cubicBezTo>
                  <a:pt x="2157307" y="332532"/>
                  <a:pt x="2172276" y="332377"/>
                  <a:pt x="2184400" y="339305"/>
                </a:cubicBezTo>
                <a:cubicBezTo>
                  <a:pt x="2218565" y="358828"/>
                  <a:pt x="2217410" y="376090"/>
                  <a:pt x="2225040" y="410425"/>
                </a:cubicBezTo>
                <a:cubicBezTo>
                  <a:pt x="2228786" y="427282"/>
                  <a:pt x="2231813" y="444292"/>
                  <a:pt x="2235200" y="461225"/>
                </a:cubicBezTo>
                <a:cubicBezTo>
                  <a:pt x="2225346" y="495713"/>
                  <a:pt x="2214837" y="555752"/>
                  <a:pt x="2184400" y="583145"/>
                </a:cubicBezTo>
                <a:cubicBezTo>
                  <a:pt x="2164105" y="601411"/>
                  <a:pt x="2136315" y="609126"/>
                  <a:pt x="2113280" y="623785"/>
                </a:cubicBezTo>
                <a:cubicBezTo>
                  <a:pt x="2028340" y="677838"/>
                  <a:pt x="2124639" y="637705"/>
                  <a:pt x="1991360" y="684745"/>
                </a:cubicBezTo>
                <a:cubicBezTo>
                  <a:pt x="1839635" y="738295"/>
                  <a:pt x="1933310" y="701798"/>
                  <a:pt x="1717040" y="755865"/>
                </a:cubicBezTo>
                <a:cubicBezTo>
                  <a:pt x="1689947" y="762638"/>
                  <a:pt x="1663237" y="771189"/>
                  <a:pt x="1635760" y="776185"/>
                </a:cubicBezTo>
                <a:cubicBezTo>
                  <a:pt x="1588638" y="784753"/>
                  <a:pt x="1540763" y="788631"/>
                  <a:pt x="1493520" y="796505"/>
                </a:cubicBezTo>
                <a:lnTo>
                  <a:pt x="1432560" y="806665"/>
                </a:lnTo>
                <a:cubicBezTo>
                  <a:pt x="1398693" y="803278"/>
                  <a:pt x="1362377" y="809596"/>
                  <a:pt x="1330960" y="796505"/>
                </a:cubicBezTo>
                <a:cubicBezTo>
                  <a:pt x="1316979" y="790680"/>
                  <a:pt x="1316791" y="769705"/>
                  <a:pt x="1310640" y="755865"/>
                </a:cubicBezTo>
                <a:cubicBezTo>
                  <a:pt x="1303233" y="739199"/>
                  <a:pt x="1297093" y="721998"/>
                  <a:pt x="1290320" y="705065"/>
                </a:cubicBezTo>
                <a:cubicBezTo>
                  <a:pt x="1297619" y="544486"/>
                  <a:pt x="1314261" y="484236"/>
                  <a:pt x="1280160" y="339305"/>
                </a:cubicBezTo>
                <a:cubicBezTo>
                  <a:pt x="1277363" y="327419"/>
                  <a:pt x="1269030" y="316866"/>
                  <a:pt x="1259840" y="308825"/>
                </a:cubicBezTo>
                <a:cubicBezTo>
                  <a:pt x="1225097" y="278425"/>
                  <a:pt x="1190644" y="262053"/>
                  <a:pt x="1148080" y="247865"/>
                </a:cubicBezTo>
                <a:cubicBezTo>
                  <a:pt x="1134833" y="243449"/>
                  <a:pt x="1120987" y="241092"/>
                  <a:pt x="1107440" y="237705"/>
                </a:cubicBezTo>
                <a:cubicBezTo>
                  <a:pt x="1055276" y="243196"/>
                  <a:pt x="929653" y="238713"/>
                  <a:pt x="863600" y="278345"/>
                </a:cubicBezTo>
                <a:cubicBezTo>
                  <a:pt x="845005" y="289502"/>
                  <a:pt x="830843" y="306956"/>
                  <a:pt x="812800" y="318985"/>
                </a:cubicBezTo>
                <a:cubicBezTo>
                  <a:pt x="800198" y="327386"/>
                  <a:pt x="785003" y="331278"/>
                  <a:pt x="772160" y="339305"/>
                </a:cubicBezTo>
                <a:cubicBezTo>
                  <a:pt x="730741" y="365192"/>
                  <a:pt x="688380" y="390073"/>
                  <a:pt x="650240" y="420585"/>
                </a:cubicBezTo>
                <a:cubicBezTo>
                  <a:pt x="633307" y="434132"/>
                  <a:pt x="617310" y="448940"/>
                  <a:pt x="599440" y="461225"/>
                </a:cubicBezTo>
                <a:cubicBezTo>
                  <a:pt x="563053" y="486241"/>
                  <a:pt x="525125" y="508942"/>
                  <a:pt x="487680" y="532345"/>
                </a:cubicBezTo>
                <a:cubicBezTo>
                  <a:pt x="470934" y="542811"/>
                  <a:pt x="452300" y="550489"/>
                  <a:pt x="436880" y="562825"/>
                </a:cubicBezTo>
                <a:cubicBezTo>
                  <a:pt x="396061" y="595480"/>
                  <a:pt x="381543" y="610813"/>
                  <a:pt x="335280" y="633945"/>
                </a:cubicBezTo>
                <a:cubicBezTo>
                  <a:pt x="325701" y="638734"/>
                  <a:pt x="314960" y="640718"/>
                  <a:pt x="304800" y="644105"/>
                </a:cubicBezTo>
                <a:cubicBezTo>
                  <a:pt x="277707" y="664425"/>
                  <a:pt x="242306" y="676886"/>
                  <a:pt x="223520" y="705065"/>
                </a:cubicBezTo>
                <a:cubicBezTo>
                  <a:pt x="216747" y="715225"/>
                  <a:pt x="212735" y="727917"/>
                  <a:pt x="203200" y="735545"/>
                </a:cubicBezTo>
                <a:cubicBezTo>
                  <a:pt x="194837" y="742235"/>
                  <a:pt x="182880" y="742318"/>
                  <a:pt x="172720" y="745705"/>
                </a:cubicBezTo>
                <a:cubicBezTo>
                  <a:pt x="155787" y="742318"/>
                  <a:pt x="136288" y="745124"/>
                  <a:pt x="121920" y="735545"/>
                </a:cubicBezTo>
                <a:cubicBezTo>
                  <a:pt x="113009" y="729604"/>
                  <a:pt x="114702" y="715363"/>
                  <a:pt x="111760" y="705065"/>
                </a:cubicBezTo>
                <a:cubicBezTo>
                  <a:pt x="107924" y="691639"/>
                  <a:pt x="104987" y="677972"/>
                  <a:pt x="101600" y="664425"/>
                </a:cubicBezTo>
                <a:cubicBezTo>
                  <a:pt x="104987" y="630558"/>
                  <a:pt x="97497" y="593728"/>
                  <a:pt x="111760" y="562825"/>
                </a:cubicBezTo>
                <a:cubicBezTo>
                  <a:pt x="114548" y="556785"/>
                  <a:pt x="191682" y="516455"/>
                  <a:pt x="203200" y="512025"/>
                </a:cubicBezTo>
                <a:cubicBezTo>
                  <a:pt x="257098" y="491295"/>
                  <a:pt x="328547" y="469444"/>
                  <a:pt x="386080" y="461225"/>
                </a:cubicBezTo>
                <a:cubicBezTo>
                  <a:pt x="426451" y="455458"/>
                  <a:pt x="467360" y="454452"/>
                  <a:pt x="508000" y="451065"/>
                </a:cubicBezTo>
                <a:cubicBezTo>
                  <a:pt x="820480" y="394250"/>
                  <a:pt x="614584" y="424192"/>
                  <a:pt x="1249680" y="440905"/>
                </a:cubicBezTo>
                <a:cubicBezTo>
                  <a:pt x="1297198" y="442155"/>
                  <a:pt x="1344468" y="448274"/>
                  <a:pt x="1391920" y="451065"/>
                </a:cubicBezTo>
                <a:cubicBezTo>
                  <a:pt x="1759781" y="472704"/>
                  <a:pt x="1449005" y="449985"/>
                  <a:pt x="1727200" y="471385"/>
                </a:cubicBezTo>
                <a:cubicBezTo>
                  <a:pt x="1767840" y="467998"/>
                  <a:pt x="1809908" y="472428"/>
                  <a:pt x="1849120" y="461225"/>
                </a:cubicBezTo>
                <a:cubicBezTo>
                  <a:pt x="1860861" y="457870"/>
                  <a:pt x="1860250" y="438786"/>
                  <a:pt x="1869440" y="430745"/>
                </a:cubicBezTo>
                <a:cubicBezTo>
                  <a:pt x="1887819" y="414663"/>
                  <a:pt x="1930400" y="390105"/>
                  <a:pt x="1930400" y="390105"/>
                </a:cubicBezTo>
                <a:cubicBezTo>
                  <a:pt x="1937776" y="391334"/>
                  <a:pt x="2005166" y="399309"/>
                  <a:pt x="2021840" y="410425"/>
                </a:cubicBezTo>
                <a:cubicBezTo>
                  <a:pt x="2033795" y="418395"/>
                  <a:pt x="2042160" y="430745"/>
                  <a:pt x="2052320" y="440905"/>
                </a:cubicBezTo>
                <a:cubicBezTo>
                  <a:pt x="2045547" y="461225"/>
                  <a:pt x="2045939" y="485602"/>
                  <a:pt x="2032000" y="501865"/>
                </a:cubicBezTo>
                <a:cubicBezTo>
                  <a:pt x="2022913" y="512467"/>
                  <a:pt x="2005310" y="512632"/>
                  <a:pt x="1991360" y="512025"/>
                </a:cubicBezTo>
                <a:cubicBezTo>
                  <a:pt x="1926719" y="509215"/>
                  <a:pt x="1862667" y="498478"/>
                  <a:pt x="1798320" y="491705"/>
                </a:cubicBezTo>
                <a:cubicBezTo>
                  <a:pt x="1653636" y="431420"/>
                  <a:pt x="1695495" y="457021"/>
                  <a:pt x="1564640" y="369785"/>
                </a:cubicBezTo>
                <a:cubicBezTo>
                  <a:pt x="1544320" y="356238"/>
                  <a:pt x="1522581" y="344610"/>
                  <a:pt x="1503680" y="329145"/>
                </a:cubicBezTo>
                <a:cubicBezTo>
                  <a:pt x="1485146" y="313981"/>
                  <a:pt x="1471903" y="292892"/>
                  <a:pt x="1452880" y="278345"/>
                </a:cubicBezTo>
                <a:cubicBezTo>
                  <a:pt x="1442582" y="270470"/>
                  <a:pt x="1298269" y="171797"/>
                  <a:pt x="1259840" y="156425"/>
                </a:cubicBezTo>
                <a:cubicBezTo>
                  <a:pt x="1092486" y="89484"/>
                  <a:pt x="1115572" y="99326"/>
                  <a:pt x="975360" y="85305"/>
                </a:cubicBezTo>
                <a:lnTo>
                  <a:pt x="721360" y="105625"/>
                </a:lnTo>
                <a:cubicBezTo>
                  <a:pt x="700856" y="107609"/>
                  <a:pt x="679760" y="108745"/>
                  <a:pt x="660400" y="115785"/>
                </a:cubicBezTo>
                <a:cubicBezTo>
                  <a:pt x="641841" y="122534"/>
                  <a:pt x="625778" y="134941"/>
                  <a:pt x="609600" y="146265"/>
                </a:cubicBezTo>
                <a:cubicBezTo>
                  <a:pt x="539741" y="195166"/>
                  <a:pt x="579328" y="172045"/>
                  <a:pt x="528320" y="217385"/>
                </a:cubicBezTo>
                <a:cubicBezTo>
                  <a:pt x="508550" y="234958"/>
                  <a:pt x="486858" y="250312"/>
                  <a:pt x="467360" y="268185"/>
                </a:cubicBezTo>
                <a:cubicBezTo>
                  <a:pt x="446177" y="287603"/>
                  <a:pt x="406400" y="329145"/>
                  <a:pt x="406400" y="329145"/>
                </a:cubicBezTo>
                <a:cubicBezTo>
                  <a:pt x="520941" y="352053"/>
                  <a:pt x="381385" y="329145"/>
                  <a:pt x="568960" y="329145"/>
                </a:cubicBezTo>
                <a:cubicBezTo>
                  <a:pt x="765416" y="329145"/>
                  <a:pt x="961813" y="335918"/>
                  <a:pt x="1158240" y="339305"/>
                </a:cubicBezTo>
                <a:cubicBezTo>
                  <a:pt x="1260035" y="367067"/>
                  <a:pt x="1254221" y="357632"/>
                  <a:pt x="1330960" y="400265"/>
                </a:cubicBezTo>
                <a:cubicBezTo>
                  <a:pt x="1372088" y="423114"/>
                  <a:pt x="1452880" y="471385"/>
                  <a:pt x="1452880" y="471385"/>
                </a:cubicBezTo>
                <a:cubicBezTo>
                  <a:pt x="1466427" y="488318"/>
                  <a:pt x="1479113" y="505977"/>
                  <a:pt x="1493520" y="522185"/>
                </a:cubicBezTo>
                <a:cubicBezTo>
                  <a:pt x="1506248" y="536504"/>
                  <a:pt x="1522665" y="547499"/>
                  <a:pt x="1534160" y="562825"/>
                </a:cubicBezTo>
                <a:cubicBezTo>
                  <a:pt x="1543247" y="574942"/>
                  <a:pt x="1544623" y="591966"/>
                  <a:pt x="1554480" y="603465"/>
                </a:cubicBezTo>
                <a:cubicBezTo>
                  <a:pt x="1565500" y="616322"/>
                  <a:pt x="1581031" y="624552"/>
                  <a:pt x="1595120" y="633945"/>
                </a:cubicBezTo>
                <a:cubicBezTo>
                  <a:pt x="1611551" y="644899"/>
                  <a:pt x="1627875" y="656405"/>
                  <a:pt x="1645920" y="664425"/>
                </a:cubicBezTo>
                <a:cubicBezTo>
                  <a:pt x="1658680" y="670096"/>
                  <a:pt x="1673134" y="670749"/>
                  <a:pt x="1686560" y="674585"/>
                </a:cubicBezTo>
                <a:cubicBezTo>
                  <a:pt x="1696858" y="677527"/>
                  <a:pt x="1706880" y="681358"/>
                  <a:pt x="1717040" y="684745"/>
                </a:cubicBezTo>
                <a:cubicBezTo>
                  <a:pt x="1761793" y="681302"/>
                  <a:pt x="1855887" y="677973"/>
                  <a:pt x="1910080" y="664425"/>
                </a:cubicBezTo>
                <a:cubicBezTo>
                  <a:pt x="2161136" y="601661"/>
                  <a:pt x="1942543" y="639467"/>
                  <a:pt x="2194560" y="603465"/>
                </a:cubicBezTo>
                <a:lnTo>
                  <a:pt x="2265680" y="593305"/>
                </a:lnTo>
                <a:cubicBezTo>
                  <a:pt x="2289387" y="589918"/>
                  <a:pt x="2312861" y="583759"/>
                  <a:pt x="2336800" y="583145"/>
                </a:cubicBezTo>
                <a:lnTo>
                  <a:pt x="2733040" y="572985"/>
                </a:lnTo>
                <a:cubicBezTo>
                  <a:pt x="2743200" y="566212"/>
                  <a:pt x="2752918" y="558723"/>
                  <a:pt x="2763520" y="552665"/>
                </a:cubicBezTo>
                <a:cubicBezTo>
                  <a:pt x="2776670" y="545151"/>
                  <a:pt x="2792525" y="542041"/>
                  <a:pt x="2804160" y="532345"/>
                </a:cubicBezTo>
                <a:cubicBezTo>
                  <a:pt x="2813541" y="524528"/>
                  <a:pt x="2817383" y="511801"/>
                  <a:pt x="2824480" y="501865"/>
                </a:cubicBezTo>
                <a:cubicBezTo>
                  <a:pt x="2834322" y="488086"/>
                  <a:pt x="2871564" y="457904"/>
                  <a:pt x="2854960" y="461225"/>
                </a:cubicBezTo>
                <a:cubicBezTo>
                  <a:pt x="2823631" y="467491"/>
                  <a:pt x="2803990" y="501922"/>
                  <a:pt x="2773680" y="512025"/>
                </a:cubicBezTo>
                <a:lnTo>
                  <a:pt x="2743200" y="522185"/>
                </a:lnTo>
                <a:cubicBezTo>
                  <a:pt x="2590800" y="515412"/>
                  <a:pt x="2438201" y="512184"/>
                  <a:pt x="2286000" y="501865"/>
                </a:cubicBezTo>
                <a:cubicBezTo>
                  <a:pt x="2238215" y="498625"/>
                  <a:pt x="2191339" y="487035"/>
                  <a:pt x="2143760" y="481545"/>
                </a:cubicBezTo>
                <a:cubicBezTo>
                  <a:pt x="2029027" y="468307"/>
                  <a:pt x="1886530" y="465747"/>
                  <a:pt x="1778000" y="461225"/>
                </a:cubicBezTo>
                <a:cubicBezTo>
                  <a:pt x="1588347" y="471385"/>
                  <a:pt x="1398110" y="473698"/>
                  <a:pt x="1209040" y="491705"/>
                </a:cubicBezTo>
                <a:cubicBezTo>
                  <a:pt x="1183364" y="494150"/>
                  <a:pt x="1161867" y="512606"/>
                  <a:pt x="1137920" y="522185"/>
                </a:cubicBezTo>
                <a:cubicBezTo>
                  <a:pt x="1052306" y="556430"/>
                  <a:pt x="1069222" y="543031"/>
                  <a:pt x="995680" y="583145"/>
                </a:cubicBezTo>
                <a:cubicBezTo>
                  <a:pt x="975218" y="594306"/>
                  <a:pt x="929314" y="625587"/>
                  <a:pt x="904240" y="633945"/>
                </a:cubicBezTo>
                <a:cubicBezTo>
                  <a:pt x="887857" y="639406"/>
                  <a:pt x="870100" y="639561"/>
                  <a:pt x="853440" y="644105"/>
                </a:cubicBezTo>
                <a:cubicBezTo>
                  <a:pt x="667676" y="694768"/>
                  <a:pt x="976209" y="657620"/>
                  <a:pt x="518160" y="674585"/>
                </a:cubicBezTo>
                <a:cubicBezTo>
                  <a:pt x="396389" y="723293"/>
                  <a:pt x="485895" y="686338"/>
                  <a:pt x="497840" y="684745"/>
                </a:cubicBezTo>
                <a:cubicBezTo>
                  <a:pt x="538263" y="679355"/>
                  <a:pt x="579120" y="677972"/>
                  <a:pt x="619760" y="674585"/>
                </a:cubicBezTo>
                <a:lnTo>
                  <a:pt x="1564640" y="694905"/>
                </a:lnTo>
                <a:cubicBezTo>
                  <a:pt x="1612155" y="696237"/>
                  <a:pt x="1659616" y="700001"/>
                  <a:pt x="1706880" y="705065"/>
                </a:cubicBezTo>
                <a:cubicBezTo>
                  <a:pt x="1754502" y="710167"/>
                  <a:pt x="1801707" y="718612"/>
                  <a:pt x="1849120" y="725385"/>
                </a:cubicBezTo>
                <a:cubicBezTo>
                  <a:pt x="1889760" y="738932"/>
                  <a:pt x="1929481" y="755635"/>
                  <a:pt x="1971040" y="766025"/>
                </a:cubicBezTo>
                <a:cubicBezTo>
                  <a:pt x="2011010" y="776018"/>
                  <a:pt x="2052424" y="778975"/>
                  <a:pt x="2092960" y="786345"/>
                </a:cubicBezTo>
                <a:cubicBezTo>
                  <a:pt x="2126940" y="792523"/>
                  <a:pt x="2160845" y="799173"/>
                  <a:pt x="2194560" y="806665"/>
                </a:cubicBezTo>
                <a:cubicBezTo>
                  <a:pt x="2221822" y="812723"/>
                  <a:pt x="2248455" y="821508"/>
                  <a:pt x="2275840" y="826985"/>
                </a:cubicBezTo>
                <a:cubicBezTo>
                  <a:pt x="2316240" y="835065"/>
                  <a:pt x="2357120" y="840532"/>
                  <a:pt x="2397760" y="847305"/>
                </a:cubicBezTo>
                <a:lnTo>
                  <a:pt x="2458720" y="857465"/>
                </a:lnTo>
                <a:cubicBezTo>
                  <a:pt x="2556933" y="854078"/>
                  <a:pt x="2655658" y="857867"/>
                  <a:pt x="2753360" y="847305"/>
                </a:cubicBezTo>
                <a:cubicBezTo>
                  <a:pt x="2782128" y="844195"/>
                  <a:pt x="2806760" y="824569"/>
                  <a:pt x="2834640" y="816825"/>
                </a:cubicBezTo>
                <a:cubicBezTo>
                  <a:pt x="2867917" y="807581"/>
                  <a:pt x="2902373" y="803278"/>
                  <a:pt x="2936240" y="796505"/>
                </a:cubicBezTo>
                <a:cubicBezTo>
                  <a:pt x="3000587" y="769412"/>
                  <a:pt x="3068248" y="749132"/>
                  <a:pt x="3129280" y="715225"/>
                </a:cubicBezTo>
                <a:cubicBezTo>
                  <a:pt x="3218673" y="665562"/>
                  <a:pt x="3279950" y="627748"/>
                  <a:pt x="3383280" y="593305"/>
                </a:cubicBezTo>
                <a:cubicBezTo>
                  <a:pt x="3413760" y="583145"/>
                  <a:pt x="3443551" y="570617"/>
                  <a:pt x="3474720" y="562825"/>
                </a:cubicBezTo>
                <a:cubicBezTo>
                  <a:pt x="3491141" y="558720"/>
                  <a:pt x="3615262" y="544329"/>
                  <a:pt x="3627120" y="542505"/>
                </a:cubicBezTo>
                <a:cubicBezTo>
                  <a:pt x="3744931" y="524380"/>
                  <a:pt x="3625753" y="522185"/>
                  <a:pt x="3850640" y="522185"/>
                </a:cubicBezTo>
                <a:cubicBezTo>
                  <a:pt x="3888047" y="522185"/>
                  <a:pt x="3776133" y="528958"/>
                  <a:pt x="3738880" y="532345"/>
                </a:cubicBezTo>
                <a:cubicBezTo>
                  <a:pt x="3721947" y="539118"/>
                  <a:pt x="3704683" y="545118"/>
                  <a:pt x="3688080" y="552665"/>
                </a:cubicBezTo>
                <a:cubicBezTo>
                  <a:pt x="3667398" y="562066"/>
                  <a:pt x="3648147" y="574543"/>
                  <a:pt x="3627120" y="583145"/>
                </a:cubicBezTo>
                <a:cubicBezTo>
                  <a:pt x="3573557" y="605057"/>
                  <a:pt x="3522171" y="638618"/>
                  <a:pt x="3464560" y="644105"/>
                </a:cubicBezTo>
                <a:cubicBezTo>
                  <a:pt x="3461762" y="644372"/>
                  <a:pt x="3165118" y="673928"/>
                  <a:pt x="3119120" y="674585"/>
                </a:cubicBezTo>
                <a:lnTo>
                  <a:pt x="1828800" y="684745"/>
                </a:lnTo>
                <a:cubicBezTo>
                  <a:pt x="1768397" y="704879"/>
                  <a:pt x="1768421" y="699974"/>
                  <a:pt x="1717040" y="735545"/>
                </a:cubicBezTo>
                <a:cubicBezTo>
                  <a:pt x="1689195" y="754822"/>
                  <a:pt x="1667889" y="785795"/>
                  <a:pt x="1635760" y="796505"/>
                </a:cubicBezTo>
                <a:cubicBezTo>
                  <a:pt x="1586546" y="812910"/>
                  <a:pt x="1614463" y="801155"/>
                  <a:pt x="1554480" y="837145"/>
                </a:cubicBezTo>
                <a:cubicBezTo>
                  <a:pt x="1466427" y="833758"/>
                  <a:pt x="1377869" y="836991"/>
                  <a:pt x="1290320" y="826985"/>
                </a:cubicBezTo>
                <a:cubicBezTo>
                  <a:pt x="1258399" y="823337"/>
                  <a:pt x="1229546" y="806088"/>
                  <a:pt x="1198880" y="796505"/>
                </a:cubicBezTo>
                <a:cubicBezTo>
                  <a:pt x="1175347" y="789151"/>
                  <a:pt x="1151150" y="783982"/>
                  <a:pt x="1127760" y="776185"/>
                </a:cubicBezTo>
                <a:cubicBezTo>
                  <a:pt x="1100309" y="767035"/>
                  <a:pt x="1073730" y="755437"/>
                  <a:pt x="1046480" y="745705"/>
                </a:cubicBezTo>
                <a:cubicBezTo>
                  <a:pt x="988763" y="725092"/>
                  <a:pt x="995549" y="727892"/>
                  <a:pt x="944880" y="715225"/>
                </a:cubicBezTo>
                <a:cubicBezTo>
                  <a:pt x="921173" y="701678"/>
                  <a:pt x="895081" y="691642"/>
                  <a:pt x="873760" y="674585"/>
                </a:cubicBezTo>
                <a:cubicBezTo>
                  <a:pt x="831204" y="640540"/>
                  <a:pt x="785821" y="587813"/>
                  <a:pt x="751840" y="542505"/>
                </a:cubicBezTo>
                <a:cubicBezTo>
                  <a:pt x="744514" y="532736"/>
                  <a:pt x="738293" y="522185"/>
                  <a:pt x="731520" y="512025"/>
                </a:cubicBezTo>
                <a:cubicBezTo>
                  <a:pt x="738293" y="495092"/>
                  <a:pt x="739971" y="475072"/>
                  <a:pt x="751840" y="461225"/>
                </a:cubicBezTo>
                <a:cubicBezTo>
                  <a:pt x="781500" y="426622"/>
                  <a:pt x="905165" y="431515"/>
                  <a:pt x="914400" y="430745"/>
                </a:cubicBezTo>
                <a:lnTo>
                  <a:pt x="1483360" y="440905"/>
                </a:lnTo>
                <a:cubicBezTo>
                  <a:pt x="1541011" y="442484"/>
                  <a:pt x="1598444" y="449007"/>
                  <a:pt x="1656080" y="451065"/>
                </a:cubicBezTo>
                <a:cubicBezTo>
                  <a:pt x="1788119" y="455781"/>
                  <a:pt x="1920240" y="457838"/>
                  <a:pt x="2052320" y="461225"/>
                </a:cubicBezTo>
                <a:cubicBezTo>
                  <a:pt x="2202417" y="471231"/>
                  <a:pt x="2189631" y="465357"/>
                  <a:pt x="2326640" y="491705"/>
                </a:cubicBezTo>
                <a:cubicBezTo>
                  <a:pt x="2427703" y="511140"/>
                  <a:pt x="2488657" y="521433"/>
                  <a:pt x="2580640" y="562825"/>
                </a:cubicBezTo>
                <a:cubicBezTo>
                  <a:pt x="2612437" y="577134"/>
                  <a:pt x="2640531" y="598778"/>
                  <a:pt x="2672080" y="613625"/>
                </a:cubicBezTo>
                <a:cubicBezTo>
                  <a:pt x="2698262" y="625946"/>
                  <a:pt x="2728237" y="629749"/>
                  <a:pt x="2753360" y="644105"/>
                </a:cubicBezTo>
                <a:cubicBezTo>
                  <a:pt x="2843500" y="695614"/>
                  <a:pt x="2875358" y="743940"/>
                  <a:pt x="2966720" y="776185"/>
                </a:cubicBezTo>
                <a:cubicBezTo>
                  <a:pt x="2996163" y="786577"/>
                  <a:pt x="3027766" y="789354"/>
                  <a:pt x="3058160" y="796505"/>
                </a:cubicBezTo>
                <a:cubicBezTo>
                  <a:pt x="3182340" y="825724"/>
                  <a:pt x="3097245" y="812137"/>
                  <a:pt x="3230880" y="826985"/>
                </a:cubicBezTo>
                <a:cubicBezTo>
                  <a:pt x="3445585" y="803129"/>
                  <a:pt x="3457785" y="826451"/>
                  <a:pt x="3606800" y="755865"/>
                </a:cubicBezTo>
                <a:cubicBezTo>
                  <a:pt x="3683010" y="719766"/>
                  <a:pt x="3708220" y="695857"/>
                  <a:pt x="3779520" y="654265"/>
                </a:cubicBezTo>
                <a:cubicBezTo>
                  <a:pt x="3833222" y="622939"/>
                  <a:pt x="3887956" y="593417"/>
                  <a:pt x="3942080" y="562825"/>
                </a:cubicBezTo>
                <a:cubicBezTo>
                  <a:pt x="3965850" y="549390"/>
                  <a:pt x="3990482" y="537331"/>
                  <a:pt x="4013200" y="522185"/>
                </a:cubicBezTo>
                <a:cubicBezTo>
                  <a:pt x="4227872" y="379071"/>
                  <a:pt x="3836672" y="636230"/>
                  <a:pt x="4196080" y="420585"/>
                </a:cubicBezTo>
                <a:cubicBezTo>
                  <a:pt x="4256063" y="384595"/>
                  <a:pt x="4228146" y="396350"/>
                  <a:pt x="4277360" y="379945"/>
                </a:cubicBezTo>
                <a:cubicBezTo>
                  <a:pt x="4253653" y="376558"/>
                  <a:pt x="4230187" y="369785"/>
                  <a:pt x="4206240" y="369785"/>
                </a:cubicBezTo>
                <a:cubicBezTo>
                  <a:pt x="4107968" y="369785"/>
                  <a:pt x="4009663" y="373550"/>
                  <a:pt x="3911600" y="379945"/>
                </a:cubicBezTo>
                <a:cubicBezTo>
                  <a:pt x="3853752" y="383718"/>
                  <a:pt x="3796496" y="393863"/>
                  <a:pt x="3738880" y="400265"/>
                </a:cubicBezTo>
                <a:cubicBezTo>
                  <a:pt x="3705053" y="404024"/>
                  <a:pt x="3671147" y="407038"/>
                  <a:pt x="3637280" y="410425"/>
                </a:cubicBezTo>
                <a:cubicBezTo>
                  <a:pt x="3574188" y="431456"/>
                  <a:pt x="3448263" y="470924"/>
                  <a:pt x="3373120" y="501865"/>
                </a:cubicBezTo>
                <a:cubicBezTo>
                  <a:pt x="3342278" y="514565"/>
                  <a:pt x="3311159" y="526899"/>
                  <a:pt x="3281680" y="542505"/>
                </a:cubicBezTo>
                <a:cubicBezTo>
                  <a:pt x="3253443" y="557454"/>
                  <a:pt x="3230510" y="582621"/>
                  <a:pt x="3200400" y="593305"/>
                </a:cubicBezTo>
                <a:cubicBezTo>
                  <a:pt x="3124534" y="620225"/>
                  <a:pt x="3044123" y="632150"/>
                  <a:pt x="2966720" y="654265"/>
                </a:cubicBezTo>
                <a:cubicBezTo>
                  <a:pt x="2854922" y="686207"/>
                  <a:pt x="2788517" y="709325"/>
                  <a:pt x="2672080" y="725385"/>
                </a:cubicBezTo>
                <a:cubicBezTo>
                  <a:pt x="2624992" y="731880"/>
                  <a:pt x="2577253" y="732158"/>
                  <a:pt x="2529840" y="735545"/>
                </a:cubicBezTo>
                <a:cubicBezTo>
                  <a:pt x="2479040" y="745705"/>
                  <a:pt x="2428760" y="758946"/>
                  <a:pt x="2377440" y="766025"/>
                </a:cubicBezTo>
                <a:cubicBezTo>
                  <a:pt x="2330352" y="772520"/>
                  <a:pt x="2282513" y="771606"/>
                  <a:pt x="2235200" y="776185"/>
                </a:cubicBezTo>
                <a:cubicBezTo>
                  <a:pt x="2177499" y="781769"/>
                  <a:pt x="2119894" y="788494"/>
                  <a:pt x="2062480" y="796505"/>
                </a:cubicBezTo>
                <a:cubicBezTo>
                  <a:pt x="1974246" y="808817"/>
                  <a:pt x="1887102" y="829747"/>
                  <a:pt x="1798320" y="837145"/>
                </a:cubicBezTo>
                <a:lnTo>
                  <a:pt x="1554480" y="857465"/>
                </a:lnTo>
                <a:cubicBezTo>
                  <a:pt x="1520613" y="860852"/>
                  <a:pt x="1486835" y="865283"/>
                  <a:pt x="1452880" y="867625"/>
                </a:cubicBezTo>
                <a:cubicBezTo>
                  <a:pt x="1388597" y="872058"/>
                  <a:pt x="1324187" y="874398"/>
                  <a:pt x="1259840" y="877785"/>
                </a:cubicBezTo>
                <a:cubicBezTo>
                  <a:pt x="1198880" y="871012"/>
                  <a:pt x="1137525" y="867155"/>
                  <a:pt x="1076960" y="857465"/>
                </a:cubicBezTo>
                <a:cubicBezTo>
                  <a:pt x="1052614" y="853570"/>
                  <a:pt x="1029627" y="843632"/>
                  <a:pt x="1005840" y="837145"/>
                </a:cubicBezTo>
                <a:cubicBezTo>
                  <a:pt x="992368" y="833471"/>
                  <a:pt x="978747" y="830372"/>
                  <a:pt x="965200" y="826985"/>
                </a:cubicBezTo>
                <a:cubicBezTo>
                  <a:pt x="918684" y="757210"/>
                  <a:pt x="925053" y="781152"/>
                  <a:pt x="965200" y="633945"/>
                </a:cubicBezTo>
                <a:cubicBezTo>
                  <a:pt x="971626" y="610384"/>
                  <a:pt x="991476" y="592736"/>
                  <a:pt x="1005840" y="572985"/>
                </a:cubicBezTo>
                <a:cubicBezTo>
                  <a:pt x="1018595" y="555447"/>
                  <a:pt x="1029254" y="535358"/>
                  <a:pt x="1046480" y="522185"/>
                </a:cubicBezTo>
                <a:cubicBezTo>
                  <a:pt x="1115739" y="469222"/>
                  <a:pt x="1185567" y="429188"/>
                  <a:pt x="1270000" y="410425"/>
                </a:cubicBezTo>
                <a:cubicBezTo>
                  <a:pt x="1299937" y="403772"/>
                  <a:pt x="1330906" y="403128"/>
                  <a:pt x="1361440" y="400265"/>
                </a:cubicBezTo>
                <a:lnTo>
                  <a:pt x="1595120" y="379945"/>
                </a:lnTo>
                <a:cubicBezTo>
                  <a:pt x="1848245" y="392926"/>
                  <a:pt x="1913040" y="379263"/>
                  <a:pt x="2103120" y="420585"/>
                </a:cubicBezTo>
                <a:cubicBezTo>
                  <a:pt x="2144055" y="429484"/>
                  <a:pt x="2185299" y="437818"/>
                  <a:pt x="2225040" y="451065"/>
                </a:cubicBezTo>
                <a:cubicBezTo>
                  <a:pt x="2825069" y="651075"/>
                  <a:pt x="2081090" y="413711"/>
                  <a:pt x="2621280" y="623785"/>
                </a:cubicBezTo>
                <a:cubicBezTo>
                  <a:pt x="2712380" y="659213"/>
                  <a:pt x="2808940" y="702333"/>
                  <a:pt x="2905760" y="725385"/>
                </a:cubicBezTo>
                <a:cubicBezTo>
                  <a:pt x="2942594" y="734155"/>
                  <a:pt x="2980267" y="738932"/>
                  <a:pt x="3017520" y="745705"/>
                </a:cubicBezTo>
                <a:lnTo>
                  <a:pt x="3728720" y="715225"/>
                </a:lnTo>
                <a:cubicBezTo>
                  <a:pt x="3769452" y="713238"/>
                  <a:pt x="3810462" y="712052"/>
                  <a:pt x="3850640" y="705065"/>
                </a:cubicBezTo>
                <a:cubicBezTo>
                  <a:pt x="3869167" y="701843"/>
                  <a:pt x="4042021" y="652202"/>
                  <a:pt x="4064000" y="644105"/>
                </a:cubicBezTo>
                <a:cubicBezTo>
                  <a:pt x="4095298" y="632574"/>
                  <a:pt x="4123633" y="613509"/>
                  <a:pt x="4155440" y="603465"/>
                </a:cubicBezTo>
                <a:cubicBezTo>
                  <a:pt x="4188374" y="593065"/>
                  <a:pt x="4223173" y="589918"/>
                  <a:pt x="4257040" y="583145"/>
                </a:cubicBezTo>
                <a:cubicBezTo>
                  <a:pt x="4280747" y="572985"/>
                  <a:pt x="4303360" y="559751"/>
                  <a:pt x="4328160" y="552665"/>
                </a:cubicBezTo>
                <a:cubicBezTo>
                  <a:pt x="4351186" y="546086"/>
                  <a:pt x="4375658" y="546442"/>
                  <a:pt x="4399280" y="542505"/>
                </a:cubicBezTo>
                <a:cubicBezTo>
                  <a:pt x="4416314" y="539666"/>
                  <a:pt x="4432930" y="534363"/>
                  <a:pt x="4450080" y="532345"/>
                </a:cubicBezTo>
                <a:cubicBezTo>
                  <a:pt x="4490582" y="527580"/>
                  <a:pt x="4612730" y="520149"/>
                  <a:pt x="4572000" y="522185"/>
                </a:cubicBezTo>
                <a:cubicBezTo>
                  <a:pt x="4463551" y="527607"/>
                  <a:pt x="4355224" y="535282"/>
                  <a:pt x="4246880" y="542505"/>
                </a:cubicBezTo>
                <a:cubicBezTo>
                  <a:pt x="4137146" y="549821"/>
                  <a:pt x="4053437" y="557077"/>
                  <a:pt x="3942080" y="572985"/>
                </a:cubicBezTo>
                <a:cubicBezTo>
                  <a:pt x="3880900" y="581725"/>
                  <a:pt x="3819974" y="592245"/>
                  <a:pt x="3759200" y="603465"/>
                </a:cubicBezTo>
                <a:cubicBezTo>
                  <a:pt x="3599828" y="632888"/>
                  <a:pt x="3442384" y="673944"/>
                  <a:pt x="3281680" y="694905"/>
                </a:cubicBezTo>
                <a:lnTo>
                  <a:pt x="3048000" y="725385"/>
                </a:lnTo>
                <a:cubicBezTo>
                  <a:pt x="2966498" y="737524"/>
                  <a:pt x="2885582" y="753359"/>
                  <a:pt x="2804160" y="766025"/>
                </a:cubicBezTo>
                <a:cubicBezTo>
                  <a:pt x="2733172" y="777068"/>
                  <a:pt x="2661920" y="786345"/>
                  <a:pt x="2590800" y="796505"/>
                </a:cubicBezTo>
                <a:cubicBezTo>
                  <a:pt x="1875680" y="778169"/>
                  <a:pt x="2029108" y="866040"/>
                  <a:pt x="1686560" y="735545"/>
                </a:cubicBezTo>
                <a:cubicBezTo>
                  <a:pt x="1652474" y="722560"/>
                  <a:pt x="1617238" y="711893"/>
                  <a:pt x="1584960" y="694905"/>
                </a:cubicBezTo>
                <a:cubicBezTo>
                  <a:pt x="1533523" y="667833"/>
                  <a:pt x="1480247" y="629011"/>
                  <a:pt x="1442720" y="583145"/>
                </a:cubicBezTo>
                <a:cubicBezTo>
                  <a:pt x="1427255" y="564244"/>
                  <a:pt x="1413940" y="543533"/>
                  <a:pt x="1402080" y="522185"/>
                </a:cubicBezTo>
                <a:cubicBezTo>
                  <a:pt x="1396879" y="512823"/>
                  <a:pt x="1395307" y="501865"/>
                  <a:pt x="1391920" y="491705"/>
                </a:cubicBezTo>
                <a:cubicBezTo>
                  <a:pt x="1395307" y="467998"/>
                  <a:pt x="1391370" y="442004"/>
                  <a:pt x="1402080" y="420585"/>
                </a:cubicBezTo>
                <a:cubicBezTo>
                  <a:pt x="1416524" y="391697"/>
                  <a:pt x="1481466" y="377190"/>
                  <a:pt x="1503680" y="369785"/>
                </a:cubicBezTo>
                <a:cubicBezTo>
                  <a:pt x="1615440" y="373172"/>
                  <a:pt x="1727386" y="372668"/>
                  <a:pt x="1838960" y="379945"/>
                </a:cubicBezTo>
                <a:cubicBezTo>
                  <a:pt x="1883410" y="382844"/>
                  <a:pt x="1926943" y="393965"/>
                  <a:pt x="1971040" y="400265"/>
                </a:cubicBezTo>
                <a:cubicBezTo>
                  <a:pt x="2021774" y="407513"/>
                  <a:pt x="2073124" y="410846"/>
                  <a:pt x="2123440" y="420585"/>
                </a:cubicBezTo>
                <a:cubicBezTo>
                  <a:pt x="2178277" y="431199"/>
                  <a:pt x="2230906" y="452043"/>
                  <a:pt x="2286000" y="461225"/>
                </a:cubicBezTo>
                <a:cubicBezTo>
                  <a:pt x="2414036" y="482564"/>
                  <a:pt x="2543395" y="495029"/>
                  <a:pt x="2672080" y="512025"/>
                </a:cubicBezTo>
                <a:cubicBezTo>
                  <a:pt x="2803774" y="529419"/>
                  <a:pt x="2871086" y="539889"/>
                  <a:pt x="3007360" y="552665"/>
                </a:cubicBezTo>
                <a:cubicBezTo>
                  <a:pt x="3054687" y="557102"/>
                  <a:pt x="3102187" y="559438"/>
                  <a:pt x="3149600" y="562825"/>
                </a:cubicBezTo>
                <a:cubicBezTo>
                  <a:pt x="3241040" y="559438"/>
                  <a:pt x="3332620" y="558752"/>
                  <a:pt x="3423920" y="552665"/>
                </a:cubicBezTo>
                <a:cubicBezTo>
                  <a:pt x="3434606" y="551953"/>
                  <a:pt x="3444821" y="547294"/>
                  <a:pt x="3454400" y="542505"/>
                </a:cubicBezTo>
                <a:cubicBezTo>
                  <a:pt x="3465322" y="537044"/>
                  <a:pt x="3474720" y="528958"/>
                  <a:pt x="3484880" y="522185"/>
                </a:cubicBezTo>
                <a:cubicBezTo>
                  <a:pt x="3488267" y="512025"/>
                  <a:pt x="3505542" y="493805"/>
                  <a:pt x="3495040" y="491705"/>
                </a:cubicBezTo>
                <a:cubicBezTo>
                  <a:pt x="3474037" y="487504"/>
                  <a:pt x="3452447" y="501005"/>
                  <a:pt x="3434080" y="512025"/>
                </a:cubicBezTo>
                <a:lnTo>
                  <a:pt x="3332480" y="572985"/>
                </a:lnTo>
                <a:cubicBezTo>
                  <a:pt x="3270323" y="609548"/>
                  <a:pt x="3250802" y="623573"/>
                  <a:pt x="3180080" y="644105"/>
                </a:cubicBezTo>
                <a:cubicBezTo>
                  <a:pt x="3102772" y="666549"/>
                  <a:pt x="3026194" y="694426"/>
                  <a:pt x="2946400" y="705065"/>
                </a:cubicBezTo>
                <a:cubicBezTo>
                  <a:pt x="2733482" y="733454"/>
                  <a:pt x="2845171" y="722542"/>
                  <a:pt x="2611120" y="735545"/>
                </a:cubicBezTo>
                <a:cubicBezTo>
                  <a:pt x="2543387" y="745705"/>
                  <a:pt x="2476117" y="759681"/>
                  <a:pt x="2407920" y="766025"/>
                </a:cubicBezTo>
                <a:cubicBezTo>
                  <a:pt x="2134460" y="791463"/>
                  <a:pt x="1725484" y="762586"/>
                  <a:pt x="1503680" y="755865"/>
                </a:cubicBezTo>
                <a:cubicBezTo>
                  <a:pt x="1456267" y="752478"/>
                  <a:pt x="1407369" y="757953"/>
                  <a:pt x="1361440" y="745705"/>
                </a:cubicBezTo>
                <a:cubicBezTo>
                  <a:pt x="1351092" y="742946"/>
                  <a:pt x="1347061" y="725069"/>
                  <a:pt x="1351280" y="715225"/>
                </a:cubicBezTo>
                <a:cubicBezTo>
                  <a:pt x="1358827" y="697616"/>
                  <a:pt x="1376960" y="686553"/>
                  <a:pt x="1391920" y="674585"/>
                </a:cubicBezTo>
                <a:cubicBezTo>
                  <a:pt x="1414727" y="656339"/>
                  <a:pt x="1499732" y="604091"/>
                  <a:pt x="1524000" y="593305"/>
                </a:cubicBezTo>
                <a:cubicBezTo>
                  <a:pt x="1560223" y="577206"/>
                  <a:pt x="1598846" y="567110"/>
                  <a:pt x="1635760" y="552665"/>
                </a:cubicBezTo>
                <a:cubicBezTo>
                  <a:pt x="1710893" y="523265"/>
                  <a:pt x="1799913" y="478933"/>
                  <a:pt x="1879600" y="461225"/>
                </a:cubicBezTo>
                <a:cubicBezTo>
                  <a:pt x="1929629" y="450107"/>
                  <a:pt x="1981404" y="449066"/>
                  <a:pt x="2032000" y="440905"/>
                </a:cubicBezTo>
                <a:cubicBezTo>
                  <a:pt x="2086428" y="432126"/>
                  <a:pt x="2139941" y="417922"/>
                  <a:pt x="2194560" y="410425"/>
                </a:cubicBezTo>
                <a:cubicBezTo>
                  <a:pt x="2312757" y="394202"/>
                  <a:pt x="2550160" y="369785"/>
                  <a:pt x="2550160" y="369785"/>
                </a:cubicBezTo>
                <a:cubicBezTo>
                  <a:pt x="2866276" y="377495"/>
                  <a:pt x="2894887" y="365329"/>
                  <a:pt x="3139440" y="400265"/>
                </a:cubicBezTo>
                <a:cubicBezTo>
                  <a:pt x="3224322" y="412391"/>
                  <a:pt x="3393440" y="440905"/>
                  <a:pt x="3393440" y="440905"/>
                </a:cubicBezTo>
                <a:cubicBezTo>
                  <a:pt x="3493564" y="479414"/>
                  <a:pt x="3612577" y="530729"/>
                  <a:pt x="3718560" y="542505"/>
                </a:cubicBezTo>
                <a:cubicBezTo>
                  <a:pt x="3833801" y="555310"/>
                  <a:pt x="3779641" y="548328"/>
                  <a:pt x="3881120" y="562825"/>
                </a:cubicBezTo>
                <a:cubicBezTo>
                  <a:pt x="3955627" y="556052"/>
                  <a:pt x="4031172" y="556633"/>
                  <a:pt x="4104640" y="542505"/>
                </a:cubicBezTo>
                <a:cubicBezTo>
                  <a:pt x="4121269" y="539307"/>
                  <a:pt x="4131191" y="521418"/>
                  <a:pt x="4145280" y="512025"/>
                </a:cubicBezTo>
                <a:cubicBezTo>
                  <a:pt x="4161711" y="501071"/>
                  <a:pt x="4180492" y="493669"/>
                  <a:pt x="4196080" y="481545"/>
                </a:cubicBezTo>
                <a:cubicBezTo>
                  <a:pt x="4211202" y="469783"/>
                  <a:pt x="4222302" y="453521"/>
                  <a:pt x="4236720" y="440905"/>
                </a:cubicBezTo>
                <a:cubicBezTo>
                  <a:pt x="4249464" y="429754"/>
                  <a:pt x="4263813" y="420585"/>
                  <a:pt x="4277360" y="410425"/>
                </a:cubicBezTo>
                <a:cubicBezTo>
                  <a:pt x="4287520" y="393492"/>
                  <a:pt x="4297374" y="376371"/>
                  <a:pt x="4307840" y="359625"/>
                </a:cubicBezTo>
                <a:cubicBezTo>
                  <a:pt x="4326263" y="330148"/>
                  <a:pt x="4335472" y="323192"/>
                  <a:pt x="4348480" y="288505"/>
                </a:cubicBezTo>
                <a:cubicBezTo>
                  <a:pt x="4353383" y="275430"/>
                  <a:pt x="4355253" y="261412"/>
                  <a:pt x="4358640" y="247865"/>
                </a:cubicBezTo>
                <a:cubicBezTo>
                  <a:pt x="4355253" y="237705"/>
                  <a:pt x="4357391" y="223326"/>
                  <a:pt x="4348480" y="217385"/>
                </a:cubicBezTo>
                <a:cubicBezTo>
                  <a:pt x="4314887" y="194990"/>
                  <a:pt x="4198147" y="216273"/>
                  <a:pt x="4185920" y="217385"/>
                </a:cubicBezTo>
                <a:cubicBezTo>
                  <a:pt x="4133191" y="249022"/>
                  <a:pt x="4052729" y="296204"/>
                  <a:pt x="4013200" y="329145"/>
                </a:cubicBezTo>
                <a:cubicBezTo>
                  <a:pt x="3972560" y="363012"/>
                  <a:pt x="3925147" y="390105"/>
                  <a:pt x="3891280" y="430745"/>
                </a:cubicBezTo>
                <a:cubicBezTo>
                  <a:pt x="3874347" y="451065"/>
                  <a:pt x="3858353" y="472207"/>
                  <a:pt x="3840480" y="491705"/>
                </a:cubicBezTo>
                <a:cubicBezTo>
                  <a:pt x="3821062" y="512888"/>
                  <a:pt x="3800936" y="533503"/>
                  <a:pt x="3779520" y="552665"/>
                </a:cubicBezTo>
                <a:cubicBezTo>
                  <a:pt x="3721162" y="604880"/>
                  <a:pt x="3656315" y="664328"/>
                  <a:pt x="3586480" y="705065"/>
                </a:cubicBezTo>
                <a:cubicBezTo>
                  <a:pt x="3566856" y="716512"/>
                  <a:pt x="3545464" y="724666"/>
                  <a:pt x="3525520" y="735545"/>
                </a:cubicBezTo>
                <a:cubicBezTo>
                  <a:pt x="3508184" y="745001"/>
                  <a:pt x="3493250" y="759198"/>
                  <a:pt x="3474720" y="766025"/>
                </a:cubicBezTo>
                <a:cubicBezTo>
                  <a:pt x="3358191" y="808957"/>
                  <a:pt x="3347160" y="805034"/>
                  <a:pt x="3241040" y="816825"/>
                </a:cubicBezTo>
                <a:cubicBezTo>
                  <a:pt x="3102187" y="810052"/>
                  <a:pt x="2962750" y="810908"/>
                  <a:pt x="2824480" y="796505"/>
                </a:cubicBezTo>
                <a:cubicBezTo>
                  <a:pt x="2798827" y="793833"/>
                  <a:pt x="2777649" y="774700"/>
                  <a:pt x="2753360" y="766025"/>
                </a:cubicBezTo>
                <a:cubicBezTo>
                  <a:pt x="2730141" y="757733"/>
                  <a:pt x="2705527" y="753805"/>
                  <a:pt x="2682240" y="745705"/>
                </a:cubicBezTo>
                <a:cubicBezTo>
                  <a:pt x="2440029" y="661458"/>
                  <a:pt x="2597608" y="713884"/>
                  <a:pt x="2448560" y="654265"/>
                </a:cubicBezTo>
                <a:cubicBezTo>
                  <a:pt x="2234259" y="568544"/>
                  <a:pt x="2532282" y="692449"/>
                  <a:pt x="2245360" y="583145"/>
                </a:cubicBezTo>
                <a:cubicBezTo>
                  <a:pt x="2214190" y="571271"/>
                  <a:pt x="2185991" y="551668"/>
                  <a:pt x="2153920" y="542505"/>
                </a:cubicBezTo>
                <a:cubicBezTo>
                  <a:pt x="2114305" y="531186"/>
                  <a:pt x="2072536" y="529555"/>
                  <a:pt x="2032000" y="522185"/>
                </a:cubicBezTo>
                <a:cubicBezTo>
                  <a:pt x="1866063" y="492015"/>
                  <a:pt x="1994749" y="507715"/>
                  <a:pt x="1818640" y="491705"/>
                </a:cubicBezTo>
                <a:cubicBezTo>
                  <a:pt x="1748265" y="494765"/>
                  <a:pt x="1408616" y="485599"/>
                  <a:pt x="1249680" y="532345"/>
                </a:cubicBezTo>
                <a:cubicBezTo>
                  <a:pt x="1224936" y="539623"/>
                  <a:pt x="1202710" y="553769"/>
                  <a:pt x="1178560" y="562825"/>
                </a:cubicBezTo>
                <a:cubicBezTo>
                  <a:pt x="1148477" y="574106"/>
                  <a:pt x="1117268" y="582198"/>
                  <a:pt x="1087120" y="593305"/>
                </a:cubicBezTo>
                <a:cubicBezTo>
                  <a:pt x="1052893" y="605915"/>
                  <a:pt x="985520" y="633945"/>
                  <a:pt x="985520" y="633945"/>
                </a:cubicBezTo>
                <a:cubicBezTo>
                  <a:pt x="944880" y="630558"/>
                  <a:pt x="902005" y="637501"/>
                  <a:pt x="863600" y="623785"/>
                </a:cubicBezTo>
                <a:cubicBezTo>
                  <a:pt x="849337" y="618691"/>
                  <a:pt x="848069" y="597513"/>
                  <a:pt x="843280" y="583145"/>
                </a:cubicBezTo>
                <a:cubicBezTo>
                  <a:pt x="837819" y="566762"/>
                  <a:pt x="837308" y="549098"/>
                  <a:pt x="833120" y="532345"/>
                </a:cubicBezTo>
                <a:cubicBezTo>
                  <a:pt x="830523" y="521955"/>
                  <a:pt x="826347" y="512025"/>
                  <a:pt x="822960" y="501865"/>
                </a:cubicBezTo>
                <a:cubicBezTo>
                  <a:pt x="819573" y="474772"/>
                  <a:pt x="817832" y="447422"/>
                  <a:pt x="812800" y="420585"/>
                </a:cubicBezTo>
                <a:cubicBezTo>
                  <a:pt x="807653" y="393136"/>
                  <a:pt x="792480" y="339305"/>
                  <a:pt x="792480" y="339305"/>
                </a:cubicBezTo>
                <a:cubicBezTo>
                  <a:pt x="806027" y="335918"/>
                  <a:pt x="819192" y="328150"/>
                  <a:pt x="833120" y="329145"/>
                </a:cubicBezTo>
                <a:cubicBezTo>
                  <a:pt x="933893" y="336343"/>
                  <a:pt x="912533" y="345456"/>
                  <a:pt x="985520" y="369785"/>
                </a:cubicBezTo>
                <a:cubicBezTo>
                  <a:pt x="1019063" y="380966"/>
                  <a:pt x="1053052" y="390802"/>
                  <a:pt x="1087120" y="400265"/>
                </a:cubicBezTo>
                <a:cubicBezTo>
                  <a:pt x="1114028" y="407740"/>
                  <a:pt x="1141547" y="412913"/>
                  <a:pt x="1168400" y="420585"/>
                </a:cubicBezTo>
                <a:cubicBezTo>
                  <a:pt x="1212691" y="433240"/>
                  <a:pt x="1255596" y="450867"/>
                  <a:pt x="1300480" y="461225"/>
                </a:cubicBezTo>
                <a:cubicBezTo>
                  <a:pt x="1343884" y="471241"/>
                  <a:pt x="1388463" y="475245"/>
                  <a:pt x="1432560" y="481545"/>
                </a:cubicBezTo>
                <a:cubicBezTo>
                  <a:pt x="1610068" y="506903"/>
                  <a:pt x="1559016" y="500135"/>
                  <a:pt x="1737360" y="512025"/>
                </a:cubicBezTo>
                <a:cubicBezTo>
                  <a:pt x="1784773" y="518798"/>
                  <a:pt x="1831911" y="527909"/>
                  <a:pt x="1879600" y="532345"/>
                </a:cubicBezTo>
                <a:cubicBezTo>
                  <a:pt x="1977623" y="541463"/>
                  <a:pt x="2076032" y="545813"/>
                  <a:pt x="2174240" y="552665"/>
                </a:cubicBezTo>
                <a:lnTo>
                  <a:pt x="2580640" y="583145"/>
                </a:lnTo>
                <a:cubicBezTo>
                  <a:pt x="2682356" y="591282"/>
                  <a:pt x="2784377" y="599187"/>
                  <a:pt x="2885440" y="613625"/>
                </a:cubicBezTo>
                <a:cubicBezTo>
                  <a:pt x="2905833" y="616538"/>
                  <a:pt x="2926080" y="620398"/>
                  <a:pt x="2946400" y="623785"/>
                </a:cubicBezTo>
                <a:cubicBezTo>
                  <a:pt x="2991129" y="620058"/>
                  <a:pt x="3066118" y="629007"/>
                  <a:pt x="3108960" y="593305"/>
                </a:cubicBezTo>
                <a:cubicBezTo>
                  <a:pt x="3118341" y="585488"/>
                  <a:pt x="3121463" y="572206"/>
                  <a:pt x="3129280" y="562825"/>
                </a:cubicBezTo>
                <a:cubicBezTo>
                  <a:pt x="3138478" y="551787"/>
                  <a:pt x="3150562" y="543383"/>
                  <a:pt x="3159760" y="532345"/>
                </a:cubicBezTo>
                <a:cubicBezTo>
                  <a:pt x="3167577" y="522964"/>
                  <a:pt x="3170545" y="509493"/>
                  <a:pt x="3180080" y="501865"/>
                </a:cubicBezTo>
                <a:cubicBezTo>
                  <a:pt x="3188443" y="495175"/>
                  <a:pt x="3200400" y="495092"/>
                  <a:pt x="3210560" y="491705"/>
                </a:cubicBezTo>
                <a:cubicBezTo>
                  <a:pt x="3343522" y="544890"/>
                  <a:pt x="3194244" y="477441"/>
                  <a:pt x="3291840" y="542505"/>
                </a:cubicBezTo>
                <a:cubicBezTo>
                  <a:pt x="3300751" y="548446"/>
                  <a:pt x="3312741" y="547876"/>
                  <a:pt x="3322320" y="552665"/>
                </a:cubicBezTo>
                <a:cubicBezTo>
                  <a:pt x="3339983" y="561496"/>
                  <a:pt x="3355858" y="573555"/>
                  <a:pt x="3373120" y="583145"/>
                </a:cubicBezTo>
                <a:cubicBezTo>
                  <a:pt x="3386360" y="590500"/>
                  <a:pt x="3400520" y="596110"/>
                  <a:pt x="3413760" y="603465"/>
                </a:cubicBezTo>
                <a:cubicBezTo>
                  <a:pt x="3465526" y="632224"/>
                  <a:pt x="3468197" y="640541"/>
                  <a:pt x="3525520" y="664425"/>
                </a:cubicBezTo>
                <a:cubicBezTo>
                  <a:pt x="3562624" y="679885"/>
                  <a:pt x="3589889" y="685597"/>
                  <a:pt x="3627120" y="694905"/>
                </a:cubicBezTo>
                <a:cubicBezTo>
                  <a:pt x="3684693" y="688132"/>
                  <a:pt x="3743446" y="688012"/>
                  <a:pt x="3799840" y="674585"/>
                </a:cubicBezTo>
                <a:cubicBezTo>
                  <a:pt x="3820757" y="669605"/>
                  <a:pt x="3900992" y="583543"/>
                  <a:pt x="3901440" y="583145"/>
                </a:cubicBezTo>
                <a:cubicBezTo>
                  <a:pt x="3910566" y="575033"/>
                  <a:pt x="3922947" y="571107"/>
                  <a:pt x="3931920" y="562825"/>
                </a:cubicBezTo>
                <a:cubicBezTo>
                  <a:pt x="3934181" y="560738"/>
                  <a:pt x="4034559" y="450545"/>
                  <a:pt x="4074160" y="430745"/>
                </a:cubicBezTo>
                <a:cubicBezTo>
                  <a:pt x="4086649" y="424500"/>
                  <a:pt x="4101253" y="423972"/>
                  <a:pt x="4114800" y="420585"/>
                </a:cubicBezTo>
                <a:cubicBezTo>
                  <a:pt x="4171810" y="431987"/>
                  <a:pt x="4165456" y="416815"/>
                  <a:pt x="4185920" y="471385"/>
                </a:cubicBezTo>
                <a:cubicBezTo>
                  <a:pt x="4190823" y="484460"/>
                  <a:pt x="4207251" y="520403"/>
                  <a:pt x="4196080" y="512025"/>
                </a:cubicBezTo>
                <a:cubicBezTo>
                  <a:pt x="4121718" y="456254"/>
                  <a:pt x="4190863" y="505934"/>
                  <a:pt x="4104640" y="451065"/>
                </a:cubicBezTo>
                <a:cubicBezTo>
                  <a:pt x="4084036" y="437954"/>
                  <a:pt x="4065854" y="420659"/>
                  <a:pt x="4043680" y="410425"/>
                </a:cubicBezTo>
                <a:cubicBezTo>
                  <a:pt x="4021294" y="400093"/>
                  <a:pt x="3995950" y="397902"/>
                  <a:pt x="3972560" y="390105"/>
                </a:cubicBezTo>
                <a:cubicBezTo>
                  <a:pt x="3945109" y="380955"/>
                  <a:pt x="3918373" y="369785"/>
                  <a:pt x="3891280" y="359625"/>
                </a:cubicBezTo>
                <a:cubicBezTo>
                  <a:pt x="3776133" y="373172"/>
                  <a:pt x="3658579" y="373208"/>
                  <a:pt x="3545840" y="400265"/>
                </a:cubicBezTo>
                <a:cubicBezTo>
                  <a:pt x="3486930" y="414403"/>
                  <a:pt x="3436239" y="452124"/>
                  <a:pt x="3383280" y="481545"/>
                </a:cubicBezTo>
                <a:cubicBezTo>
                  <a:pt x="3166460" y="602001"/>
                  <a:pt x="3406148" y="460856"/>
                  <a:pt x="3220720" y="593305"/>
                </a:cubicBezTo>
                <a:cubicBezTo>
                  <a:pt x="3174854" y="626067"/>
                  <a:pt x="3125803" y="654124"/>
                  <a:pt x="3078480" y="684745"/>
                </a:cubicBezTo>
                <a:cubicBezTo>
                  <a:pt x="3068228" y="691379"/>
                  <a:pt x="3058160" y="698292"/>
                  <a:pt x="3048000" y="705065"/>
                </a:cubicBezTo>
                <a:cubicBezTo>
                  <a:pt x="3037840" y="711838"/>
                  <a:pt x="3029104" y="721524"/>
                  <a:pt x="3017520" y="725385"/>
                </a:cubicBezTo>
                <a:lnTo>
                  <a:pt x="2987040" y="735545"/>
                </a:lnTo>
                <a:cubicBezTo>
                  <a:pt x="2983072" y="723642"/>
                  <a:pt x="2961349" y="648894"/>
                  <a:pt x="2946400" y="633945"/>
                </a:cubicBezTo>
                <a:cubicBezTo>
                  <a:pt x="2935690" y="623235"/>
                  <a:pt x="2919307" y="620398"/>
                  <a:pt x="2905760" y="613625"/>
                </a:cubicBezTo>
                <a:cubicBezTo>
                  <a:pt x="2871893" y="620398"/>
                  <a:pt x="2835051" y="618499"/>
                  <a:pt x="2804160" y="633945"/>
                </a:cubicBezTo>
                <a:cubicBezTo>
                  <a:pt x="2778457" y="646796"/>
                  <a:pt x="2766584" y="678202"/>
                  <a:pt x="2743200" y="694905"/>
                </a:cubicBezTo>
                <a:cubicBezTo>
                  <a:pt x="2718551" y="712511"/>
                  <a:pt x="2686153" y="717370"/>
                  <a:pt x="2661920" y="735545"/>
                </a:cubicBezTo>
                <a:cubicBezTo>
                  <a:pt x="2612712" y="772451"/>
                  <a:pt x="2637344" y="760670"/>
                  <a:pt x="2590800" y="776185"/>
                </a:cubicBezTo>
                <a:cubicBezTo>
                  <a:pt x="2567093" y="772798"/>
                  <a:pt x="2538583" y="780727"/>
                  <a:pt x="2519680" y="766025"/>
                </a:cubicBezTo>
                <a:cubicBezTo>
                  <a:pt x="2474156" y="730617"/>
                  <a:pt x="2442524" y="680083"/>
                  <a:pt x="2407920" y="633945"/>
                </a:cubicBezTo>
                <a:cubicBezTo>
                  <a:pt x="2384378" y="602555"/>
                  <a:pt x="2359282" y="565104"/>
                  <a:pt x="2326640" y="542505"/>
                </a:cubicBezTo>
                <a:cubicBezTo>
                  <a:pt x="2301735" y="525263"/>
                  <a:pt x="2272088" y="516120"/>
                  <a:pt x="2245360" y="501865"/>
                </a:cubicBezTo>
                <a:cubicBezTo>
                  <a:pt x="2138554" y="444902"/>
                  <a:pt x="2213549" y="474328"/>
                  <a:pt x="2113280" y="440905"/>
                </a:cubicBezTo>
                <a:cubicBezTo>
                  <a:pt x="2038773" y="447678"/>
                  <a:pt x="1963872" y="451003"/>
                  <a:pt x="1889760" y="461225"/>
                </a:cubicBezTo>
                <a:cubicBezTo>
                  <a:pt x="1834048" y="468909"/>
                  <a:pt x="1761117" y="505899"/>
                  <a:pt x="1717040" y="532345"/>
                </a:cubicBezTo>
                <a:cubicBezTo>
                  <a:pt x="1700107" y="542505"/>
                  <a:pt x="1684285" y="554805"/>
                  <a:pt x="1666240" y="562825"/>
                </a:cubicBezTo>
                <a:cubicBezTo>
                  <a:pt x="1653480" y="568496"/>
                  <a:pt x="1639026" y="569149"/>
                  <a:pt x="1625600" y="572985"/>
                </a:cubicBezTo>
                <a:cubicBezTo>
                  <a:pt x="1615302" y="575927"/>
                  <a:pt x="1605280" y="579758"/>
                  <a:pt x="1595120" y="583145"/>
                </a:cubicBezTo>
                <a:cubicBezTo>
                  <a:pt x="1578187" y="579758"/>
                  <a:pt x="1558688" y="582564"/>
                  <a:pt x="1544320" y="572985"/>
                </a:cubicBezTo>
                <a:cubicBezTo>
                  <a:pt x="1526277" y="560956"/>
                  <a:pt x="1517960" y="538505"/>
                  <a:pt x="1503680" y="522185"/>
                </a:cubicBezTo>
                <a:cubicBezTo>
                  <a:pt x="1494218" y="511372"/>
                  <a:pt x="1482551" y="502614"/>
                  <a:pt x="1473200" y="491705"/>
                </a:cubicBezTo>
                <a:cubicBezTo>
                  <a:pt x="1462180" y="478848"/>
                  <a:pt x="1456642" y="460704"/>
                  <a:pt x="1442720" y="451065"/>
                </a:cubicBezTo>
                <a:cubicBezTo>
                  <a:pt x="1411588" y="429512"/>
                  <a:pt x="1374987" y="417198"/>
                  <a:pt x="1341120" y="400265"/>
                </a:cubicBezTo>
                <a:cubicBezTo>
                  <a:pt x="1284168" y="371789"/>
                  <a:pt x="1314542" y="385570"/>
                  <a:pt x="1249680" y="359625"/>
                </a:cubicBezTo>
                <a:cubicBezTo>
                  <a:pt x="1219200" y="363012"/>
                  <a:pt x="1127572" y="369785"/>
                  <a:pt x="1158240" y="369785"/>
                </a:cubicBezTo>
                <a:cubicBezTo>
                  <a:pt x="1205774" y="369785"/>
                  <a:pt x="1253382" y="366047"/>
                  <a:pt x="1300480" y="359625"/>
                </a:cubicBezTo>
                <a:cubicBezTo>
                  <a:pt x="1328151" y="355852"/>
                  <a:pt x="1354258" y="344158"/>
                  <a:pt x="1381760" y="339305"/>
                </a:cubicBezTo>
                <a:cubicBezTo>
                  <a:pt x="1411961" y="333975"/>
                  <a:pt x="1442872" y="333694"/>
                  <a:pt x="1473200" y="329145"/>
                </a:cubicBezTo>
                <a:cubicBezTo>
                  <a:pt x="1510645" y="323528"/>
                  <a:pt x="1547707" y="315598"/>
                  <a:pt x="1584960" y="308825"/>
                </a:cubicBezTo>
                <a:cubicBezTo>
                  <a:pt x="1775724" y="315638"/>
                  <a:pt x="2055637" y="282241"/>
                  <a:pt x="2265680" y="359625"/>
                </a:cubicBezTo>
                <a:cubicBezTo>
                  <a:pt x="2294104" y="370097"/>
                  <a:pt x="2319552" y="387367"/>
                  <a:pt x="2346960" y="400265"/>
                </a:cubicBezTo>
                <a:cubicBezTo>
                  <a:pt x="2377140" y="414467"/>
                  <a:pt x="2409363" y="424493"/>
                  <a:pt x="2438400" y="440905"/>
                </a:cubicBezTo>
                <a:cubicBezTo>
                  <a:pt x="2487470" y="468640"/>
                  <a:pt x="2533381" y="501627"/>
                  <a:pt x="2580640" y="532345"/>
                </a:cubicBezTo>
                <a:cubicBezTo>
                  <a:pt x="2601116" y="545654"/>
                  <a:pt x="2618733" y="564410"/>
                  <a:pt x="2641600" y="572985"/>
                </a:cubicBezTo>
                <a:cubicBezTo>
                  <a:pt x="2668693" y="583145"/>
                  <a:pt x="2696170" y="592336"/>
                  <a:pt x="2722880" y="603465"/>
                </a:cubicBezTo>
                <a:cubicBezTo>
                  <a:pt x="2736861" y="609290"/>
                  <a:pt x="2749013" y="619433"/>
                  <a:pt x="2763520" y="623785"/>
                </a:cubicBezTo>
                <a:cubicBezTo>
                  <a:pt x="2783251" y="629704"/>
                  <a:pt x="2804212" y="630260"/>
                  <a:pt x="2824480" y="633945"/>
                </a:cubicBezTo>
                <a:cubicBezTo>
                  <a:pt x="2980681" y="662345"/>
                  <a:pt x="2756608" y="624326"/>
                  <a:pt x="2936240" y="654265"/>
                </a:cubicBezTo>
                <a:cubicBezTo>
                  <a:pt x="3024293" y="650878"/>
                  <a:pt x="3112443" y="649436"/>
                  <a:pt x="3200400" y="644105"/>
                </a:cubicBezTo>
                <a:cubicBezTo>
                  <a:pt x="3298002" y="638190"/>
                  <a:pt x="3253916" y="627848"/>
                  <a:pt x="3362960" y="613625"/>
                </a:cubicBezTo>
                <a:cubicBezTo>
                  <a:pt x="3410095" y="607477"/>
                  <a:pt x="3457771" y="606627"/>
                  <a:pt x="3505200" y="603465"/>
                </a:cubicBezTo>
                <a:lnTo>
                  <a:pt x="3820160" y="583145"/>
                </a:lnTo>
                <a:cubicBezTo>
                  <a:pt x="3831375" y="581543"/>
                  <a:pt x="3936733" y="567054"/>
                  <a:pt x="3952240" y="562825"/>
                </a:cubicBezTo>
                <a:cubicBezTo>
                  <a:pt x="3969835" y="558026"/>
                  <a:pt x="3985963" y="548909"/>
                  <a:pt x="4003040" y="542505"/>
                </a:cubicBezTo>
                <a:cubicBezTo>
                  <a:pt x="4013068" y="538745"/>
                  <a:pt x="4023941" y="537134"/>
                  <a:pt x="4033520" y="532345"/>
                </a:cubicBezTo>
                <a:cubicBezTo>
                  <a:pt x="4044442" y="526884"/>
                  <a:pt x="4053078" y="517486"/>
                  <a:pt x="4064000" y="512025"/>
                </a:cubicBezTo>
                <a:cubicBezTo>
                  <a:pt x="4073579" y="507236"/>
                  <a:pt x="4084636" y="506084"/>
                  <a:pt x="4094480" y="501865"/>
                </a:cubicBezTo>
                <a:cubicBezTo>
                  <a:pt x="4108401" y="495899"/>
                  <a:pt x="4120752" y="486334"/>
                  <a:pt x="4135120" y="481545"/>
                </a:cubicBezTo>
                <a:cubicBezTo>
                  <a:pt x="4151503" y="476084"/>
                  <a:pt x="4168695" y="472615"/>
                  <a:pt x="4185920" y="471385"/>
                </a:cubicBezTo>
                <a:cubicBezTo>
                  <a:pt x="4311091" y="462444"/>
                  <a:pt x="4436533" y="457838"/>
                  <a:pt x="4561840" y="451065"/>
                </a:cubicBezTo>
                <a:cubicBezTo>
                  <a:pt x="4564859" y="450310"/>
                  <a:pt x="4626056" y="436115"/>
                  <a:pt x="4632960" y="430745"/>
                </a:cubicBezTo>
                <a:cubicBezTo>
                  <a:pt x="4655643" y="413102"/>
                  <a:pt x="4670010" y="385725"/>
                  <a:pt x="4693920" y="369785"/>
                </a:cubicBezTo>
                <a:cubicBezTo>
                  <a:pt x="4704080" y="363012"/>
                  <a:pt x="4715129" y="357412"/>
                  <a:pt x="4724400" y="349465"/>
                </a:cubicBezTo>
                <a:cubicBezTo>
                  <a:pt x="4759397" y="319468"/>
                  <a:pt x="4758200" y="307165"/>
                  <a:pt x="4795520" y="288505"/>
                </a:cubicBezTo>
                <a:cubicBezTo>
                  <a:pt x="4805099" y="283716"/>
                  <a:pt x="4815840" y="281732"/>
                  <a:pt x="4826000" y="278345"/>
                </a:cubicBezTo>
                <a:cubicBezTo>
                  <a:pt x="4829387" y="288505"/>
                  <a:pt x="4843733" y="301252"/>
                  <a:pt x="4836160" y="308825"/>
                </a:cubicBezTo>
                <a:cubicBezTo>
                  <a:pt x="4823949" y="321036"/>
                  <a:pt x="4802394" y="316146"/>
                  <a:pt x="4785360" y="318985"/>
                </a:cubicBezTo>
                <a:cubicBezTo>
                  <a:pt x="4761738" y="322922"/>
                  <a:pt x="4738143" y="327696"/>
                  <a:pt x="4714240" y="329145"/>
                </a:cubicBezTo>
                <a:cubicBezTo>
                  <a:pt x="4622731" y="334691"/>
                  <a:pt x="4192400" y="347358"/>
                  <a:pt x="4124960" y="349465"/>
                </a:cubicBezTo>
                <a:cubicBezTo>
                  <a:pt x="3900889" y="374362"/>
                  <a:pt x="4180490" y="343912"/>
                  <a:pt x="3921760" y="369785"/>
                </a:cubicBezTo>
                <a:cubicBezTo>
                  <a:pt x="3891245" y="372837"/>
                  <a:pt x="3860570" y="374903"/>
                  <a:pt x="3830320" y="379945"/>
                </a:cubicBezTo>
                <a:cubicBezTo>
                  <a:pt x="3798354" y="385273"/>
                  <a:pt x="3691592" y="411520"/>
                  <a:pt x="3657600" y="420585"/>
                </a:cubicBezTo>
                <a:cubicBezTo>
                  <a:pt x="3633777" y="426938"/>
                  <a:pt x="3609520" y="432128"/>
                  <a:pt x="3586480" y="440905"/>
                </a:cubicBezTo>
                <a:cubicBezTo>
                  <a:pt x="3564346" y="449337"/>
                  <a:pt x="3428285" y="505871"/>
                  <a:pt x="3383280" y="532345"/>
                </a:cubicBezTo>
                <a:cubicBezTo>
                  <a:pt x="3345220" y="554733"/>
                  <a:pt x="3308965" y="580062"/>
                  <a:pt x="3271520" y="603465"/>
                </a:cubicBezTo>
                <a:cubicBezTo>
                  <a:pt x="3254774" y="613931"/>
                  <a:pt x="3237653" y="623785"/>
                  <a:pt x="3220720" y="633945"/>
                </a:cubicBezTo>
                <a:cubicBezTo>
                  <a:pt x="3188607" y="653213"/>
                  <a:pt x="3163290" y="670169"/>
                  <a:pt x="3129280" y="684745"/>
                </a:cubicBezTo>
                <a:cubicBezTo>
                  <a:pt x="3070390" y="709984"/>
                  <a:pt x="3126895" y="676175"/>
                  <a:pt x="3068320" y="715225"/>
                </a:cubicBezTo>
                <a:cubicBezTo>
                  <a:pt x="3027996" y="713674"/>
                  <a:pt x="2745687" y="705714"/>
                  <a:pt x="2661920" y="694905"/>
                </a:cubicBezTo>
                <a:cubicBezTo>
                  <a:pt x="2603938" y="687423"/>
                  <a:pt x="2547262" y="671256"/>
                  <a:pt x="2489200" y="664425"/>
                </a:cubicBezTo>
                <a:cubicBezTo>
                  <a:pt x="2431922" y="657686"/>
                  <a:pt x="2374123" y="656124"/>
                  <a:pt x="2316480" y="654265"/>
                </a:cubicBezTo>
                <a:lnTo>
                  <a:pt x="1544320" y="633945"/>
                </a:lnTo>
                <a:cubicBezTo>
                  <a:pt x="1507480" y="621665"/>
                  <a:pt x="1433747" y="597923"/>
                  <a:pt x="1402080" y="583145"/>
                </a:cubicBezTo>
                <a:cubicBezTo>
                  <a:pt x="1377337" y="571598"/>
                  <a:pt x="1355975" y="553449"/>
                  <a:pt x="1330960" y="542505"/>
                </a:cubicBezTo>
                <a:cubicBezTo>
                  <a:pt x="1301525" y="529627"/>
                  <a:pt x="1269603" y="523306"/>
                  <a:pt x="1239520" y="512025"/>
                </a:cubicBezTo>
                <a:cubicBezTo>
                  <a:pt x="1215370" y="502969"/>
                  <a:pt x="1191737" y="492527"/>
                  <a:pt x="1168400" y="481545"/>
                </a:cubicBezTo>
                <a:cubicBezTo>
                  <a:pt x="1134140" y="465423"/>
                  <a:pt x="1104149" y="436970"/>
                  <a:pt x="1066800" y="430745"/>
                </a:cubicBezTo>
                <a:cubicBezTo>
                  <a:pt x="860832" y="396417"/>
                  <a:pt x="1154188" y="448567"/>
                  <a:pt x="944880" y="400265"/>
                </a:cubicBezTo>
                <a:cubicBezTo>
                  <a:pt x="921546" y="394880"/>
                  <a:pt x="897467" y="393492"/>
                  <a:pt x="873760" y="390105"/>
                </a:cubicBezTo>
                <a:cubicBezTo>
                  <a:pt x="717973" y="393492"/>
                  <a:pt x="562223" y="400265"/>
                  <a:pt x="406400" y="400265"/>
                </a:cubicBezTo>
                <a:cubicBezTo>
                  <a:pt x="385800" y="400265"/>
                  <a:pt x="353964" y="408859"/>
                  <a:pt x="345440" y="390105"/>
                </a:cubicBezTo>
                <a:cubicBezTo>
                  <a:pt x="322730" y="340144"/>
                  <a:pt x="346013" y="284736"/>
                  <a:pt x="386080" y="258025"/>
                </a:cubicBezTo>
                <a:cubicBezTo>
                  <a:pt x="394991" y="252084"/>
                  <a:pt x="406400" y="251252"/>
                  <a:pt x="416560" y="247865"/>
                </a:cubicBezTo>
                <a:cubicBezTo>
                  <a:pt x="633353" y="252201"/>
                  <a:pt x="925292" y="254067"/>
                  <a:pt x="1158240" y="268185"/>
                </a:cubicBezTo>
                <a:cubicBezTo>
                  <a:pt x="1192213" y="270244"/>
                  <a:pt x="1225922" y="275518"/>
                  <a:pt x="1259840" y="278345"/>
                </a:cubicBezTo>
                <a:cubicBezTo>
                  <a:pt x="1307210" y="282292"/>
                  <a:pt x="1354667" y="285118"/>
                  <a:pt x="1402080" y="288505"/>
                </a:cubicBezTo>
                <a:cubicBezTo>
                  <a:pt x="1442720" y="295278"/>
                  <a:pt x="1483214" y="302998"/>
                  <a:pt x="1524000" y="308825"/>
                </a:cubicBezTo>
                <a:cubicBezTo>
                  <a:pt x="1554359" y="313162"/>
                  <a:pt x="1585081" y="314648"/>
                  <a:pt x="1615440" y="318985"/>
                </a:cubicBezTo>
                <a:cubicBezTo>
                  <a:pt x="1657712" y="325024"/>
                  <a:pt x="1792284" y="347956"/>
                  <a:pt x="1838960" y="359625"/>
                </a:cubicBezTo>
                <a:cubicBezTo>
                  <a:pt x="1873262" y="368201"/>
                  <a:pt x="1906366" y="381107"/>
                  <a:pt x="1940560" y="390105"/>
                </a:cubicBezTo>
                <a:cubicBezTo>
                  <a:pt x="1970755" y="398051"/>
                  <a:pt x="2002198" y="401112"/>
                  <a:pt x="2032000" y="410425"/>
                </a:cubicBezTo>
                <a:cubicBezTo>
                  <a:pt x="2056618" y="418118"/>
                  <a:pt x="2079047" y="431646"/>
                  <a:pt x="2103120" y="440905"/>
                </a:cubicBezTo>
                <a:cubicBezTo>
                  <a:pt x="2139561" y="454921"/>
                  <a:pt x="2198632" y="471572"/>
                  <a:pt x="2235200" y="481545"/>
                </a:cubicBezTo>
                <a:cubicBezTo>
                  <a:pt x="2248672" y="485219"/>
                  <a:pt x="2262368" y="488031"/>
                  <a:pt x="2275840" y="491705"/>
                </a:cubicBezTo>
                <a:cubicBezTo>
                  <a:pt x="2299627" y="498192"/>
                  <a:pt x="2322349" y="510548"/>
                  <a:pt x="2346960" y="512025"/>
                </a:cubicBezTo>
                <a:cubicBezTo>
                  <a:pt x="2492365" y="520749"/>
                  <a:pt x="2638213" y="518798"/>
                  <a:pt x="2783840" y="522185"/>
                </a:cubicBezTo>
                <a:cubicBezTo>
                  <a:pt x="2882053" y="528958"/>
                  <a:pt x="2981945" y="523198"/>
                  <a:pt x="3078480" y="542505"/>
                </a:cubicBezTo>
                <a:cubicBezTo>
                  <a:pt x="3112347" y="549278"/>
                  <a:pt x="3145676" y="559789"/>
                  <a:pt x="3180080" y="562825"/>
                </a:cubicBezTo>
                <a:cubicBezTo>
                  <a:pt x="3261116" y="569975"/>
                  <a:pt x="3342640" y="569598"/>
                  <a:pt x="3423920" y="572985"/>
                </a:cubicBezTo>
                <a:cubicBezTo>
                  <a:pt x="3566160" y="569598"/>
                  <a:pt x="3708615" y="571346"/>
                  <a:pt x="3850640" y="562825"/>
                </a:cubicBezTo>
                <a:cubicBezTo>
                  <a:pt x="3896252" y="560088"/>
                  <a:pt x="3934254" y="543466"/>
                  <a:pt x="3972560" y="522185"/>
                </a:cubicBezTo>
                <a:cubicBezTo>
                  <a:pt x="3989822" y="512595"/>
                  <a:pt x="4005315" y="499725"/>
                  <a:pt x="4023360" y="491705"/>
                </a:cubicBezTo>
                <a:cubicBezTo>
                  <a:pt x="4036120" y="486034"/>
                  <a:pt x="4050453" y="484932"/>
                  <a:pt x="4064000" y="481545"/>
                </a:cubicBezTo>
                <a:cubicBezTo>
                  <a:pt x="4108652" y="454754"/>
                  <a:pt x="4133566" y="436694"/>
                  <a:pt x="4185920" y="420585"/>
                </a:cubicBezTo>
                <a:cubicBezTo>
                  <a:pt x="4205609" y="414527"/>
                  <a:pt x="4226807" y="415057"/>
                  <a:pt x="4246880" y="410425"/>
                </a:cubicBezTo>
                <a:cubicBezTo>
                  <a:pt x="4270904" y="404881"/>
                  <a:pt x="4294610" y="397902"/>
                  <a:pt x="4318000" y="390105"/>
                </a:cubicBezTo>
                <a:cubicBezTo>
                  <a:pt x="4335302" y="384338"/>
                  <a:pt x="4350967" y="373606"/>
                  <a:pt x="4368800" y="369785"/>
                </a:cubicBezTo>
                <a:cubicBezTo>
                  <a:pt x="4398787" y="363359"/>
                  <a:pt x="4429881" y="363962"/>
                  <a:pt x="4460240" y="359625"/>
                </a:cubicBezTo>
                <a:cubicBezTo>
                  <a:pt x="4490336" y="355326"/>
                  <a:pt x="4522100" y="346700"/>
                  <a:pt x="4551680" y="339305"/>
                </a:cubicBezTo>
                <a:cubicBezTo>
                  <a:pt x="4623350" y="267635"/>
                  <a:pt x="4586937" y="291196"/>
                  <a:pt x="4653280" y="258025"/>
                </a:cubicBezTo>
                <a:cubicBezTo>
                  <a:pt x="4656667" y="247865"/>
                  <a:pt x="4667417" y="237489"/>
                  <a:pt x="4663440" y="227545"/>
                </a:cubicBezTo>
                <a:cubicBezTo>
                  <a:pt x="4659906" y="218710"/>
                  <a:pt x="4594828" y="188020"/>
                  <a:pt x="4592320" y="186905"/>
                </a:cubicBezTo>
                <a:cubicBezTo>
                  <a:pt x="4525150" y="157052"/>
                  <a:pt x="4551874" y="170004"/>
                  <a:pt x="4470400" y="156425"/>
                </a:cubicBezTo>
                <a:cubicBezTo>
                  <a:pt x="4341005" y="134859"/>
                  <a:pt x="4522936" y="157747"/>
                  <a:pt x="4328160" y="136105"/>
                </a:cubicBezTo>
                <a:cubicBezTo>
                  <a:pt x="4192693" y="139492"/>
                  <a:pt x="4056982" y="137446"/>
                  <a:pt x="3921760" y="146265"/>
                </a:cubicBezTo>
                <a:cubicBezTo>
                  <a:pt x="3900386" y="147659"/>
                  <a:pt x="3880930" y="159265"/>
                  <a:pt x="3860800" y="166585"/>
                </a:cubicBezTo>
                <a:cubicBezTo>
                  <a:pt x="3786648" y="193549"/>
                  <a:pt x="3829126" y="180982"/>
                  <a:pt x="3749040" y="217385"/>
                </a:cubicBezTo>
                <a:cubicBezTo>
                  <a:pt x="3665026" y="255573"/>
                  <a:pt x="3729650" y="217801"/>
                  <a:pt x="3637280" y="268185"/>
                </a:cubicBezTo>
                <a:cubicBezTo>
                  <a:pt x="3619944" y="277641"/>
                  <a:pt x="3603867" y="289303"/>
                  <a:pt x="3586480" y="298665"/>
                </a:cubicBezTo>
                <a:lnTo>
                  <a:pt x="3464560" y="359625"/>
                </a:lnTo>
                <a:cubicBezTo>
                  <a:pt x="3451013" y="366398"/>
                  <a:pt x="3436522" y="371544"/>
                  <a:pt x="3423920" y="379945"/>
                </a:cubicBezTo>
                <a:cubicBezTo>
                  <a:pt x="3349660" y="429451"/>
                  <a:pt x="3443033" y="369023"/>
                  <a:pt x="3352800" y="420585"/>
                </a:cubicBezTo>
                <a:cubicBezTo>
                  <a:pt x="3342198" y="426643"/>
                  <a:pt x="3333543" y="436095"/>
                  <a:pt x="3322320" y="440905"/>
                </a:cubicBezTo>
                <a:cubicBezTo>
                  <a:pt x="3309485" y="446406"/>
                  <a:pt x="3295106" y="447229"/>
                  <a:pt x="3281680" y="451065"/>
                </a:cubicBezTo>
                <a:cubicBezTo>
                  <a:pt x="3236806" y="463886"/>
                  <a:pt x="3258496" y="463639"/>
                  <a:pt x="3200400" y="471385"/>
                </a:cubicBezTo>
                <a:cubicBezTo>
                  <a:pt x="3105235" y="484074"/>
                  <a:pt x="3036328" y="484006"/>
                  <a:pt x="2936240" y="491705"/>
                </a:cubicBezTo>
                <a:cubicBezTo>
                  <a:pt x="2860341" y="497543"/>
                  <a:pt x="2750432" y="509614"/>
                  <a:pt x="2682240" y="532345"/>
                </a:cubicBezTo>
                <a:cubicBezTo>
                  <a:pt x="2604897" y="558126"/>
                  <a:pt x="2642283" y="548464"/>
                  <a:pt x="2570480" y="562825"/>
                </a:cubicBezTo>
                <a:cubicBezTo>
                  <a:pt x="2517215" y="602774"/>
                  <a:pt x="2540199" y="592229"/>
                  <a:pt x="2468880" y="613625"/>
                </a:cubicBezTo>
                <a:cubicBezTo>
                  <a:pt x="2421649" y="627794"/>
                  <a:pt x="2326640" y="654265"/>
                  <a:pt x="2326640" y="654265"/>
                </a:cubicBezTo>
                <a:cubicBezTo>
                  <a:pt x="2214880" y="647492"/>
                  <a:pt x="2102416" y="648183"/>
                  <a:pt x="1991360" y="633945"/>
                </a:cubicBezTo>
                <a:cubicBezTo>
                  <a:pt x="1968826" y="631056"/>
                  <a:pt x="1950259" y="614498"/>
                  <a:pt x="1930400" y="603465"/>
                </a:cubicBezTo>
                <a:cubicBezTo>
                  <a:pt x="1742968" y="499336"/>
                  <a:pt x="1861686" y="575124"/>
                  <a:pt x="1767840" y="491705"/>
                </a:cubicBezTo>
                <a:cubicBezTo>
                  <a:pt x="1661700" y="397358"/>
                  <a:pt x="1771988" y="499896"/>
                  <a:pt x="1666240" y="420585"/>
                </a:cubicBezTo>
                <a:cubicBezTo>
                  <a:pt x="1654745" y="411964"/>
                  <a:pt x="1646798" y="399303"/>
                  <a:pt x="1635760" y="390105"/>
                </a:cubicBezTo>
                <a:cubicBezTo>
                  <a:pt x="1606096" y="365385"/>
                  <a:pt x="1565739" y="351114"/>
                  <a:pt x="1544320" y="318985"/>
                </a:cubicBezTo>
                <a:cubicBezTo>
                  <a:pt x="1496907" y="247865"/>
                  <a:pt x="1524000" y="271572"/>
                  <a:pt x="1473200" y="237705"/>
                </a:cubicBezTo>
                <a:cubicBezTo>
                  <a:pt x="1483360" y="234318"/>
                  <a:pt x="1493007" y="226656"/>
                  <a:pt x="1503680" y="227545"/>
                </a:cubicBezTo>
                <a:cubicBezTo>
                  <a:pt x="1534796" y="230138"/>
                  <a:pt x="1564503" y="241742"/>
                  <a:pt x="1595120" y="247865"/>
                </a:cubicBezTo>
                <a:cubicBezTo>
                  <a:pt x="1615320" y="251905"/>
                  <a:pt x="1635660" y="255302"/>
                  <a:pt x="1656080" y="258025"/>
                </a:cubicBezTo>
                <a:cubicBezTo>
                  <a:pt x="1686479" y="262078"/>
                  <a:pt x="1716986" y="265322"/>
                  <a:pt x="1747520" y="268185"/>
                </a:cubicBezTo>
                <a:cubicBezTo>
                  <a:pt x="1825366" y="275483"/>
                  <a:pt x="1903799" y="277448"/>
                  <a:pt x="1981200" y="288505"/>
                </a:cubicBezTo>
                <a:cubicBezTo>
                  <a:pt x="2028613" y="295278"/>
                  <a:pt x="2075561" y="307597"/>
                  <a:pt x="2123440" y="308825"/>
                </a:cubicBezTo>
                <a:cubicBezTo>
                  <a:pt x="2472168" y="317767"/>
                  <a:pt x="2821093" y="315598"/>
                  <a:pt x="3169920" y="318985"/>
                </a:cubicBezTo>
                <a:lnTo>
                  <a:pt x="3515360" y="339305"/>
                </a:lnTo>
                <a:cubicBezTo>
                  <a:pt x="3539217" y="341380"/>
                  <a:pt x="3562664" y="346958"/>
                  <a:pt x="3586480" y="349465"/>
                </a:cubicBezTo>
                <a:cubicBezTo>
                  <a:pt x="3627037" y="353734"/>
                  <a:pt x="3667760" y="356238"/>
                  <a:pt x="3708400" y="359625"/>
                </a:cubicBezTo>
                <a:lnTo>
                  <a:pt x="4287520" y="339305"/>
                </a:lnTo>
                <a:cubicBezTo>
                  <a:pt x="4317560" y="337980"/>
                  <a:pt x="4398686" y="334448"/>
                  <a:pt x="4439920" y="318985"/>
                </a:cubicBezTo>
                <a:cubicBezTo>
                  <a:pt x="4454101" y="313667"/>
                  <a:pt x="4467013" y="305438"/>
                  <a:pt x="4480560" y="298665"/>
                </a:cubicBezTo>
                <a:cubicBezTo>
                  <a:pt x="4487333" y="288505"/>
                  <a:pt x="4491345" y="275813"/>
                  <a:pt x="4500880" y="268185"/>
                </a:cubicBezTo>
                <a:cubicBezTo>
                  <a:pt x="4509243" y="261495"/>
                  <a:pt x="4522449" y="263966"/>
                  <a:pt x="4531360" y="258025"/>
                </a:cubicBezTo>
                <a:cubicBezTo>
                  <a:pt x="4543315" y="250055"/>
                  <a:pt x="4551680" y="237705"/>
                  <a:pt x="4561840" y="227545"/>
                </a:cubicBezTo>
                <a:cubicBezTo>
                  <a:pt x="4437309" y="206790"/>
                  <a:pt x="4438085" y="201854"/>
                  <a:pt x="4246880" y="237705"/>
                </a:cubicBezTo>
                <a:cubicBezTo>
                  <a:pt x="4220043" y="242737"/>
                  <a:pt x="4199801" y="265400"/>
                  <a:pt x="4175760" y="278345"/>
                </a:cubicBezTo>
                <a:cubicBezTo>
                  <a:pt x="4155757" y="289116"/>
                  <a:pt x="4135771" y="300087"/>
                  <a:pt x="4114800" y="308825"/>
                </a:cubicBezTo>
                <a:cubicBezTo>
                  <a:pt x="4095028" y="317063"/>
                  <a:pt x="4072794" y="319169"/>
                  <a:pt x="4053840" y="329145"/>
                </a:cubicBezTo>
                <a:cubicBezTo>
                  <a:pt x="3834139" y="444777"/>
                  <a:pt x="3999549" y="384495"/>
                  <a:pt x="3860800" y="430745"/>
                </a:cubicBezTo>
                <a:cubicBezTo>
                  <a:pt x="3754020" y="537525"/>
                  <a:pt x="3890370" y="407746"/>
                  <a:pt x="3769360" y="501865"/>
                </a:cubicBezTo>
                <a:cubicBezTo>
                  <a:pt x="3744716" y="521032"/>
                  <a:pt x="3693076" y="583258"/>
                  <a:pt x="3677920" y="603465"/>
                </a:cubicBezTo>
                <a:cubicBezTo>
                  <a:pt x="3663267" y="623002"/>
                  <a:pt x="3645003" y="641257"/>
                  <a:pt x="3637280" y="664425"/>
                </a:cubicBezTo>
                <a:cubicBezTo>
                  <a:pt x="3630401" y="685062"/>
                  <a:pt x="3620496" y="719566"/>
                  <a:pt x="3606800" y="735545"/>
                </a:cubicBezTo>
                <a:cubicBezTo>
                  <a:pt x="3595780" y="748402"/>
                  <a:pt x="3582863" y="763241"/>
                  <a:pt x="3566160" y="766025"/>
                </a:cubicBezTo>
                <a:cubicBezTo>
                  <a:pt x="3499265" y="777174"/>
                  <a:pt x="3430724" y="773474"/>
                  <a:pt x="3362960" y="776185"/>
                </a:cubicBezTo>
                <a:lnTo>
                  <a:pt x="3058160" y="786345"/>
                </a:lnTo>
                <a:cubicBezTo>
                  <a:pt x="3019247" y="788074"/>
                  <a:pt x="2833002" y="801203"/>
                  <a:pt x="2783840" y="806665"/>
                </a:cubicBezTo>
                <a:cubicBezTo>
                  <a:pt x="2705505" y="815369"/>
                  <a:pt x="2745306" y="814372"/>
                  <a:pt x="2682240" y="826985"/>
                </a:cubicBezTo>
                <a:cubicBezTo>
                  <a:pt x="2662040" y="831025"/>
                  <a:pt x="2641480" y="833105"/>
                  <a:pt x="2621280" y="837145"/>
                </a:cubicBezTo>
                <a:cubicBezTo>
                  <a:pt x="2501519" y="861097"/>
                  <a:pt x="2690311" y="831638"/>
                  <a:pt x="2509520" y="857465"/>
                </a:cubicBezTo>
                <a:cubicBezTo>
                  <a:pt x="2415893" y="851958"/>
                  <a:pt x="2309560" y="847111"/>
                  <a:pt x="2214880" y="837145"/>
                </a:cubicBezTo>
                <a:cubicBezTo>
                  <a:pt x="2191064" y="834638"/>
                  <a:pt x="2167382" y="830922"/>
                  <a:pt x="2143760" y="826985"/>
                </a:cubicBezTo>
                <a:cubicBezTo>
                  <a:pt x="2038739" y="809482"/>
                  <a:pt x="2150577" y="823605"/>
                  <a:pt x="2032000" y="806665"/>
                </a:cubicBezTo>
                <a:cubicBezTo>
                  <a:pt x="2004970" y="802804"/>
                  <a:pt x="1977707" y="800657"/>
                  <a:pt x="1950720" y="796505"/>
                </a:cubicBezTo>
                <a:cubicBezTo>
                  <a:pt x="1826030" y="777322"/>
                  <a:pt x="1986919" y="794787"/>
                  <a:pt x="1828800" y="776185"/>
                </a:cubicBezTo>
                <a:cubicBezTo>
                  <a:pt x="1794998" y="772208"/>
                  <a:pt x="1761067" y="769412"/>
                  <a:pt x="1727200" y="766025"/>
                </a:cubicBezTo>
                <a:cubicBezTo>
                  <a:pt x="1615440" y="772798"/>
                  <a:pt x="1503200" y="773981"/>
                  <a:pt x="1391920" y="786345"/>
                </a:cubicBezTo>
                <a:cubicBezTo>
                  <a:pt x="1379784" y="787693"/>
                  <a:pt x="1372042" y="800607"/>
                  <a:pt x="1361440" y="806665"/>
                </a:cubicBezTo>
                <a:cubicBezTo>
                  <a:pt x="1326287" y="826753"/>
                  <a:pt x="1324515" y="825747"/>
                  <a:pt x="1290320" y="837145"/>
                </a:cubicBezTo>
                <a:cubicBezTo>
                  <a:pt x="1273387" y="833758"/>
                  <a:pt x="1255300" y="833998"/>
                  <a:pt x="1239520" y="826985"/>
                </a:cubicBezTo>
                <a:cubicBezTo>
                  <a:pt x="1224046" y="820108"/>
                  <a:pt x="1212659" y="806347"/>
                  <a:pt x="1198880" y="796505"/>
                </a:cubicBezTo>
                <a:cubicBezTo>
                  <a:pt x="1188944" y="789408"/>
                  <a:pt x="1177034" y="784819"/>
                  <a:pt x="1168400" y="776185"/>
                </a:cubicBezTo>
                <a:cubicBezTo>
                  <a:pt x="1156426" y="764211"/>
                  <a:pt x="1149894" y="747519"/>
                  <a:pt x="1137920" y="735545"/>
                </a:cubicBezTo>
                <a:cubicBezTo>
                  <a:pt x="1125946" y="723571"/>
                  <a:pt x="1110827" y="715225"/>
                  <a:pt x="1097280" y="705065"/>
                </a:cubicBezTo>
                <a:cubicBezTo>
                  <a:pt x="1090507" y="691518"/>
                  <a:pt x="1085763" y="676750"/>
                  <a:pt x="1076960" y="664425"/>
                </a:cubicBezTo>
                <a:cubicBezTo>
                  <a:pt x="1068609" y="652733"/>
                  <a:pt x="1048067" y="648226"/>
                  <a:pt x="1046480" y="633945"/>
                </a:cubicBezTo>
                <a:cubicBezTo>
                  <a:pt x="1044115" y="612657"/>
                  <a:pt x="1054350" y="590414"/>
                  <a:pt x="1066800" y="572985"/>
                </a:cubicBezTo>
                <a:cubicBezTo>
                  <a:pt x="1073025" y="564270"/>
                  <a:pt x="1086890" y="565422"/>
                  <a:pt x="1097280" y="562825"/>
                </a:cubicBezTo>
                <a:cubicBezTo>
                  <a:pt x="1124867" y="555928"/>
                  <a:pt x="1195740" y="544069"/>
                  <a:pt x="1219200" y="542505"/>
                </a:cubicBezTo>
                <a:cubicBezTo>
                  <a:pt x="1296994" y="537319"/>
                  <a:pt x="1375027" y="536553"/>
                  <a:pt x="1452880" y="532345"/>
                </a:cubicBezTo>
                <a:cubicBezTo>
                  <a:pt x="1500345" y="529779"/>
                  <a:pt x="1547622" y="524036"/>
                  <a:pt x="1595120" y="522185"/>
                </a:cubicBezTo>
                <a:lnTo>
                  <a:pt x="2235200" y="501865"/>
                </a:lnTo>
                <a:lnTo>
                  <a:pt x="2489200" y="491705"/>
                </a:lnTo>
                <a:cubicBezTo>
                  <a:pt x="2573985" y="486618"/>
                  <a:pt x="2658533" y="478158"/>
                  <a:pt x="2743200" y="471385"/>
                </a:cubicBezTo>
                <a:lnTo>
                  <a:pt x="3688080" y="491705"/>
                </a:lnTo>
                <a:cubicBezTo>
                  <a:pt x="3738973" y="493119"/>
                  <a:pt x="3789879" y="496243"/>
                  <a:pt x="3840480" y="501865"/>
                </a:cubicBezTo>
                <a:cubicBezTo>
                  <a:pt x="3979814" y="517347"/>
                  <a:pt x="3937923" y="519487"/>
                  <a:pt x="4064000" y="552665"/>
                </a:cubicBezTo>
                <a:cubicBezTo>
                  <a:pt x="4147103" y="574534"/>
                  <a:pt x="4155056" y="572937"/>
                  <a:pt x="4236720" y="583145"/>
                </a:cubicBezTo>
                <a:cubicBezTo>
                  <a:pt x="4260427" y="589918"/>
                  <a:pt x="4283411" y="600134"/>
                  <a:pt x="4307840" y="603465"/>
                </a:cubicBezTo>
                <a:cubicBezTo>
                  <a:pt x="4452354" y="623172"/>
                  <a:pt x="4575188" y="609204"/>
                  <a:pt x="4724400" y="603465"/>
                </a:cubicBezTo>
                <a:cubicBezTo>
                  <a:pt x="4744720" y="600078"/>
                  <a:pt x="4765160" y="597345"/>
                  <a:pt x="4785360" y="593305"/>
                </a:cubicBezTo>
                <a:cubicBezTo>
                  <a:pt x="4865988" y="577179"/>
                  <a:pt x="4783288" y="588743"/>
                  <a:pt x="4886960" y="562825"/>
                </a:cubicBezTo>
                <a:cubicBezTo>
                  <a:pt x="4906945" y="557829"/>
                  <a:pt x="4927600" y="556052"/>
                  <a:pt x="4947920" y="552665"/>
                </a:cubicBezTo>
                <a:cubicBezTo>
                  <a:pt x="4964853" y="545892"/>
                  <a:pt x="4981580" y="538578"/>
                  <a:pt x="4998720" y="532345"/>
                </a:cubicBezTo>
                <a:cubicBezTo>
                  <a:pt x="5018850" y="525025"/>
                  <a:pt x="5040181" y="520888"/>
                  <a:pt x="5059680" y="512025"/>
                </a:cubicBezTo>
                <a:cubicBezTo>
                  <a:pt x="5077657" y="503853"/>
                  <a:pt x="5093144" y="491001"/>
                  <a:pt x="5110480" y="481545"/>
                </a:cubicBezTo>
                <a:cubicBezTo>
                  <a:pt x="5130424" y="470666"/>
                  <a:pt x="5151581" y="462098"/>
                  <a:pt x="5171440" y="451065"/>
                </a:cubicBezTo>
                <a:cubicBezTo>
                  <a:pt x="5249705" y="407584"/>
                  <a:pt x="5141876" y="454762"/>
                  <a:pt x="5252720" y="410425"/>
                </a:cubicBezTo>
                <a:cubicBezTo>
                  <a:pt x="5262880" y="393492"/>
                  <a:pt x="5279327" y="378989"/>
                  <a:pt x="5283200" y="359625"/>
                </a:cubicBezTo>
                <a:cubicBezTo>
                  <a:pt x="5287188" y="339684"/>
                  <a:pt x="5270921" y="292906"/>
                  <a:pt x="5252720" y="278345"/>
                </a:cubicBezTo>
                <a:cubicBezTo>
                  <a:pt x="5246040" y="273001"/>
                  <a:pt x="5158564" y="216480"/>
                  <a:pt x="5130800" y="207225"/>
                </a:cubicBezTo>
                <a:cubicBezTo>
                  <a:pt x="5114417" y="201764"/>
                  <a:pt x="5096857" y="200811"/>
                  <a:pt x="5080000" y="197065"/>
                </a:cubicBezTo>
                <a:cubicBezTo>
                  <a:pt x="5066369" y="194036"/>
                  <a:pt x="5053216" y="188637"/>
                  <a:pt x="5039360" y="186905"/>
                </a:cubicBezTo>
                <a:cubicBezTo>
                  <a:pt x="4998894" y="181847"/>
                  <a:pt x="4958080" y="180132"/>
                  <a:pt x="4917440" y="176745"/>
                </a:cubicBezTo>
                <a:cubicBezTo>
                  <a:pt x="4809067" y="183518"/>
                  <a:pt x="4698796" y="175770"/>
                  <a:pt x="4592320" y="197065"/>
                </a:cubicBezTo>
                <a:cubicBezTo>
                  <a:pt x="4559111" y="203707"/>
                  <a:pt x="4544249" y="251383"/>
                  <a:pt x="4511040" y="258025"/>
                </a:cubicBezTo>
                <a:lnTo>
                  <a:pt x="4460240" y="268185"/>
                </a:lnTo>
                <a:cubicBezTo>
                  <a:pt x="4443307" y="281732"/>
                  <a:pt x="4425760" y="294545"/>
                  <a:pt x="4409440" y="308825"/>
                </a:cubicBezTo>
                <a:cubicBezTo>
                  <a:pt x="4347681" y="362864"/>
                  <a:pt x="4392025" y="351786"/>
                  <a:pt x="4277360" y="420585"/>
                </a:cubicBezTo>
                <a:cubicBezTo>
                  <a:pt x="4260427" y="430745"/>
                  <a:pt x="4242148" y="438941"/>
                  <a:pt x="4226560" y="451065"/>
                </a:cubicBezTo>
                <a:cubicBezTo>
                  <a:pt x="4211438" y="462827"/>
                  <a:pt x="4201615" y="480719"/>
                  <a:pt x="4185920" y="491705"/>
                </a:cubicBezTo>
                <a:cubicBezTo>
                  <a:pt x="4167308" y="504733"/>
                  <a:pt x="4144127" y="509988"/>
                  <a:pt x="4124960" y="522185"/>
                </a:cubicBezTo>
                <a:cubicBezTo>
                  <a:pt x="4106665" y="533827"/>
                  <a:pt x="4091925" y="550389"/>
                  <a:pt x="4074160" y="562825"/>
                </a:cubicBezTo>
                <a:cubicBezTo>
                  <a:pt x="4005819" y="610664"/>
                  <a:pt x="4038791" y="577950"/>
                  <a:pt x="3962400" y="623785"/>
                </a:cubicBezTo>
                <a:cubicBezTo>
                  <a:pt x="3887524" y="668710"/>
                  <a:pt x="3959190" y="646779"/>
                  <a:pt x="3870960" y="664425"/>
                </a:cubicBezTo>
                <a:cubicBezTo>
                  <a:pt x="3854027" y="674585"/>
                  <a:pt x="3837422" y="685315"/>
                  <a:pt x="3820160" y="694905"/>
                </a:cubicBezTo>
                <a:cubicBezTo>
                  <a:pt x="3806920" y="702260"/>
                  <a:pt x="3792363" y="707198"/>
                  <a:pt x="3779520" y="715225"/>
                </a:cubicBezTo>
                <a:cubicBezTo>
                  <a:pt x="3765161" y="724200"/>
                  <a:pt x="3753582" y="737304"/>
                  <a:pt x="3738880" y="745705"/>
                </a:cubicBezTo>
                <a:cubicBezTo>
                  <a:pt x="3729581" y="751018"/>
                  <a:pt x="3717979" y="751076"/>
                  <a:pt x="3708400" y="755865"/>
                </a:cubicBezTo>
                <a:cubicBezTo>
                  <a:pt x="3697478" y="761326"/>
                  <a:pt x="3688842" y="770724"/>
                  <a:pt x="3677920" y="776185"/>
                </a:cubicBezTo>
                <a:cubicBezTo>
                  <a:pt x="3661608" y="784341"/>
                  <a:pt x="3643786" y="789098"/>
                  <a:pt x="3627120" y="796505"/>
                </a:cubicBezTo>
                <a:cubicBezTo>
                  <a:pt x="3604912" y="806375"/>
                  <a:pt x="3581041" y="822811"/>
                  <a:pt x="3556000" y="826985"/>
                </a:cubicBezTo>
                <a:cubicBezTo>
                  <a:pt x="3525750" y="832027"/>
                  <a:pt x="3494919" y="832808"/>
                  <a:pt x="3464560" y="837145"/>
                </a:cubicBezTo>
                <a:cubicBezTo>
                  <a:pt x="3450468" y="839158"/>
                  <a:pt x="3389759" y="851919"/>
                  <a:pt x="3373120" y="857465"/>
                </a:cubicBezTo>
                <a:cubicBezTo>
                  <a:pt x="3355818" y="863232"/>
                  <a:pt x="3339460" y="871552"/>
                  <a:pt x="3322320" y="877785"/>
                </a:cubicBezTo>
                <a:cubicBezTo>
                  <a:pt x="3302190" y="885105"/>
                  <a:pt x="3281680" y="891332"/>
                  <a:pt x="3261360" y="898105"/>
                </a:cubicBezTo>
                <a:cubicBezTo>
                  <a:pt x="3251200" y="901492"/>
                  <a:pt x="3239791" y="902324"/>
                  <a:pt x="3230880" y="908265"/>
                </a:cubicBezTo>
                <a:cubicBezTo>
                  <a:pt x="3177307" y="943980"/>
                  <a:pt x="3225368" y="916876"/>
                  <a:pt x="3159760" y="938745"/>
                </a:cubicBezTo>
                <a:cubicBezTo>
                  <a:pt x="3142458" y="944512"/>
                  <a:pt x="3127057" y="956803"/>
                  <a:pt x="3108960" y="959065"/>
                </a:cubicBezTo>
                <a:cubicBezTo>
                  <a:pt x="3045022" y="967057"/>
                  <a:pt x="2980267" y="965838"/>
                  <a:pt x="2915920" y="969225"/>
                </a:cubicBezTo>
                <a:cubicBezTo>
                  <a:pt x="2895600" y="972612"/>
                  <a:pt x="2875070" y="974916"/>
                  <a:pt x="2854960" y="979385"/>
                </a:cubicBezTo>
                <a:cubicBezTo>
                  <a:pt x="2844505" y="981708"/>
                  <a:pt x="2835190" y="989545"/>
                  <a:pt x="2824480" y="989545"/>
                </a:cubicBezTo>
                <a:cubicBezTo>
                  <a:pt x="2782602" y="989545"/>
                  <a:pt x="2781734" y="970625"/>
                  <a:pt x="2743200" y="959065"/>
                </a:cubicBezTo>
                <a:cubicBezTo>
                  <a:pt x="2723469" y="953146"/>
                  <a:pt x="2702145" y="954213"/>
                  <a:pt x="2682240" y="948905"/>
                </a:cubicBezTo>
                <a:cubicBezTo>
                  <a:pt x="2651196" y="940627"/>
                  <a:pt x="2622606" y="922969"/>
                  <a:pt x="2590800" y="918425"/>
                </a:cubicBezTo>
                <a:cubicBezTo>
                  <a:pt x="2563186" y="914480"/>
                  <a:pt x="2463019" y="899746"/>
                  <a:pt x="2438400" y="898105"/>
                </a:cubicBezTo>
                <a:cubicBezTo>
                  <a:pt x="2363982" y="893144"/>
                  <a:pt x="2289387" y="891332"/>
                  <a:pt x="2214880" y="887945"/>
                </a:cubicBezTo>
                <a:cubicBezTo>
                  <a:pt x="2059093" y="891332"/>
                  <a:pt x="1903343" y="898105"/>
                  <a:pt x="1747520" y="898105"/>
                </a:cubicBezTo>
                <a:cubicBezTo>
                  <a:pt x="1456353" y="898105"/>
                  <a:pt x="1510609" y="904340"/>
                  <a:pt x="1351280" y="877785"/>
                </a:cubicBezTo>
                <a:cubicBezTo>
                  <a:pt x="1312546" y="858418"/>
                  <a:pt x="1298112" y="852500"/>
                  <a:pt x="1259840" y="826985"/>
                </a:cubicBezTo>
                <a:cubicBezTo>
                  <a:pt x="1245751" y="817592"/>
                  <a:pt x="1232979" y="806347"/>
                  <a:pt x="1219200" y="796505"/>
                </a:cubicBezTo>
                <a:cubicBezTo>
                  <a:pt x="1209264" y="789408"/>
                  <a:pt x="1198880" y="782958"/>
                  <a:pt x="1188720" y="776185"/>
                </a:cubicBezTo>
                <a:cubicBezTo>
                  <a:pt x="1179160" y="757066"/>
                  <a:pt x="1156396" y="718883"/>
                  <a:pt x="1158240" y="694905"/>
                </a:cubicBezTo>
                <a:cubicBezTo>
                  <a:pt x="1160635" y="663773"/>
                  <a:pt x="1164596" y="631392"/>
                  <a:pt x="1178560" y="603465"/>
                </a:cubicBezTo>
                <a:cubicBezTo>
                  <a:pt x="1204426" y="551734"/>
                  <a:pt x="1235936" y="552447"/>
                  <a:pt x="1280160" y="532345"/>
                </a:cubicBezTo>
                <a:cubicBezTo>
                  <a:pt x="1320080" y="514200"/>
                  <a:pt x="1370315" y="483716"/>
                  <a:pt x="1412240" y="471385"/>
                </a:cubicBezTo>
                <a:cubicBezTo>
                  <a:pt x="1445374" y="461640"/>
                  <a:pt x="1480440" y="459855"/>
                  <a:pt x="1513840" y="451065"/>
                </a:cubicBezTo>
                <a:cubicBezTo>
                  <a:pt x="1544911" y="442888"/>
                  <a:pt x="1573399" y="424570"/>
                  <a:pt x="1605280" y="420585"/>
                </a:cubicBezTo>
                <a:cubicBezTo>
                  <a:pt x="1682645" y="410914"/>
                  <a:pt x="1761120" y="414873"/>
                  <a:pt x="1838960" y="410425"/>
                </a:cubicBezTo>
                <a:cubicBezTo>
                  <a:pt x="1879674" y="408098"/>
                  <a:pt x="1920240" y="403652"/>
                  <a:pt x="1960880" y="400265"/>
                </a:cubicBezTo>
                <a:cubicBezTo>
                  <a:pt x="2140373" y="403652"/>
                  <a:pt x="2320009" y="402512"/>
                  <a:pt x="2499360" y="410425"/>
                </a:cubicBezTo>
                <a:cubicBezTo>
                  <a:pt x="2550560" y="412684"/>
                  <a:pt x="2600802" y="425285"/>
                  <a:pt x="2651760" y="430745"/>
                </a:cubicBezTo>
                <a:cubicBezTo>
                  <a:pt x="2695665" y="435449"/>
                  <a:pt x="2739813" y="437518"/>
                  <a:pt x="2783840" y="440905"/>
                </a:cubicBezTo>
                <a:cubicBezTo>
                  <a:pt x="2838027" y="454452"/>
                  <a:pt x="2891579" y="470848"/>
                  <a:pt x="2946400" y="481545"/>
                </a:cubicBezTo>
                <a:cubicBezTo>
                  <a:pt x="3030556" y="497966"/>
                  <a:pt x="3116322" y="505369"/>
                  <a:pt x="3200400" y="522185"/>
                </a:cubicBezTo>
                <a:lnTo>
                  <a:pt x="3302000" y="542505"/>
                </a:lnTo>
                <a:cubicBezTo>
                  <a:pt x="3332554" y="548937"/>
                  <a:pt x="3363228" y="554943"/>
                  <a:pt x="3393440" y="562825"/>
                </a:cubicBezTo>
                <a:cubicBezTo>
                  <a:pt x="3617119" y="621176"/>
                  <a:pt x="3464622" y="589253"/>
                  <a:pt x="3586480" y="613625"/>
                </a:cubicBezTo>
                <a:cubicBezTo>
                  <a:pt x="3686525" y="663647"/>
                  <a:pt x="3561168" y="602375"/>
                  <a:pt x="3677920" y="654265"/>
                </a:cubicBezTo>
                <a:cubicBezTo>
                  <a:pt x="3691760" y="660416"/>
                  <a:pt x="3703674" y="671794"/>
                  <a:pt x="3718560" y="674585"/>
                </a:cubicBezTo>
                <a:cubicBezTo>
                  <a:pt x="3756166" y="681636"/>
                  <a:pt x="4017080" y="694728"/>
                  <a:pt x="4023360" y="694905"/>
                </a:cubicBezTo>
                <a:lnTo>
                  <a:pt x="4561840" y="705065"/>
                </a:lnTo>
                <a:cubicBezTo>
                  <a:pt x="4595707" y="708452"/>
                  <a:pt x="4629703" y="710727"/>
                  <a:pt x="4663440" y="715225"/>
                </a:cubicBezTo>
                <a:cubicBezTo>
                  <a:pt x="4680557" y="717507"/>
                  <a:pt x="4697123" y="723103"/>
                  <a:pt x="4714240" y="725385"/>
                </a:cubicBezTo>
                <a:cubicBezTo>
                  <a:pt x="4747977" y="729883"/>
                  <a:pt x="4782038" y="731568"/>
                  <a:pt x="4815840" y="735545"/>
                </a:cubicBezTo>
                <a:cubicBezTo>
                  <a:pt x="4839623" y="738343"/>
                  <a:pt x="4863253" y="742318"/>
                  <a:pt x="4886960" y="745705"/>
                </a:cubicBezTo>
                <a:cubicBezTo>
                  <a:pt x="4944533" y="742318"/>
                  <a:pt x="5002293" y="741284"/>
                  <a:pt x="5059680" y="735545"/>
                </a:cubicBezTo>
                <a:cubicBezTo>
                  <a:pt x="5070336" y="734479"/>
                  <a:pt x="5081933" y="732241"/>
                  <a:pt x="5090160" y="725385"/>
                </a:cubicBezTo>
                <a:cubicBezTo>
                  <a:pt x="5103169" y="714545"/>
                  <a:pt x="5110929" y="698617"/>
                  <a:pt x="5120640" y="684745"/>
                </a:cubicBezTo>
                <a:cubicBezTo>
                  <a:pt x="5134645" y="664738"/>
                  <a:pt x="5161280" y="623785"/>
                  <a:pt x="5161280" y="623785"/>
                </a:cubicBezTo>
                <a:cubicBezTo>
                  <a:pt x="5166436" y="603162"/>
                  <a:pt x="5181686" y="573071"/>
                  <a:pt x="5161280" y="552665"/>
                </a:cubicBezTo>
                <a:cubicBezTo>
                  <a:pt x="5153707" y="545092"/>
                  <a:pt x="5140960" y="545892"/>
                  <a:pt x="5130800" y="542505"/>
                </a:cubicBezTo>
                <a:cubicBezTo>
                  <a:pt x="5076613" y="545892"/>
                  <a:pt x="5022113" y="545931"/>
                  <a:pt x="4968240" y="552665"/>
                </a:cubicBezTo>
                <a:cubicBezTo>
                  <a:pt x="4940528" y="556129"/>
                  <a:pt x="4886960" y="572985"/>
                  <a:pt x="4886960" y="572985"/>
                </a:cubicBezTo>
                <a:cubicBezTo>
                  <a:pt x="4848114" y="598882"/>
                  <a:pt x="4847798" y="600914"/>
                  <a:pt x="4795520" y="623785"/>
                </a:cubicBezTo>
                <a:cubicBezTo>
                  <a:pt x="4762103" y="638405"/>
                  <a:pt x="4726545" y="648113"/>
                  <a:pt x="4693920" y="664425"/>
                </a:cubicBezTo>
                <a:cubicBezTo>
                  <a:pt x="4640281" y="691244"/>
                  <a:pt x="4628218" y="702066"/>
                  <a:pt x="4582160" y="715225"/>
                </a:cubicBezTo>
                <a:cubicBezTo>
                  <a:pt x="4568734" y="719061"/>
                  <a:pt x="4555067" y="721998"/>
                  <a:pt x="4541520" y="725385"/>
                </a:cubicBezTo>
                <a:cubicBezTo>
                  <a:pt x="4482879" y="764479"/>
                  <a:pt x="4540760" y="729753"/>
                  <a:pt x="4450080" y="766025"/>
                </a:cubicBezTo>
                <a:cubicBezTo>
                  <a:pt x="4362506" y="801055"/>
                  <a:pt x="4435202" y="774630"/>
                  <a:pt x="4358640" y="796505"/>
                </a:cubicBezTo>
                <a:cubicBezTo>
                  <a:pt x="4348342" y="799447"/>
                  <a:pt x="4338458" y="803723"/>
                  <a:pt x="4328160" y="806665"/>
                </a:cubicBezTo>
                <a:cubicBezTo>
                  <a:pt x="4314734" y="810501"/>
                  <a:pt x="4300595" y="811922"/>
                  <a:pt x="4287520" y="816825"/>
                </a:cubicBezTo>
                <a:cubicBezTo>
                  <a:pt x="4273339" y="822143"/>
                  <a:pt x="4261443" y="832984"/>
                  <a:pt x="4246880" y="837145"/>
                </a:cubicBezTo>
                <a:cubicBezTo>
                  <a:pt x="4213672" y="846633"/>
                  <a:pt x="4178045" y="846543"/>
                  <a:pt x="4145280" y="857465"/>
                </a:cubicBezTo>
                <a:cubicBezTo>
                  <a:pt x="4135120" y="860852"/>
                  <a:pt x="4125436" y="866374"/>
                  <a:pt x="4114800" y="867625"/>
                </a:cubicBezTo>
                <a:cubicBezTo>
                  <a:pt x="4067591" y="873179"/>
                  <a:pt x="4019880" y="873278"/>
                  <a:pt x="3972560" y="877785"/>
                </a:cubicBezTo>
                <a:cubicBezTo>
                  <a:pt x="3948721" y="880055"/>
                  <a:pt x="3925147" y="884558"/>
                  <a:pt x="3901440" y="887945"/>
                </a:cubicBezTo>
                <a:cubicBezTo>
                  <a:pt x="3891280" y="891332"/>
                  <a:pt x="3881462" y="896005"/>
                  <a:pt x="3870960" y="898105"/>
                </a:cubicBezTo>
                <a:cubicBezTo>
                  <a:pt x="3847478" y="902801"/>
                  <a:pt x="3823774" y="907454"/>
                  <a:pt x="3799840" y="908265"/>
                </a:cubicBezTo>
                <a:cubicBezTo>
                  <a:pt x="3623802" y="914232"/>
                  <a:pt x="3447627" y="915038"/>
                  <a:pt x="3271520" y="918425"/>
                </a:cubicBezTo>
                <a:lnTo>
                  <a:pt x="3037840" y="928585"/>
                </a:lnTo>
                <a:cubicBezTo>
                  <a:pt x="2575531" y="953575"/>
                  <a:pt x="3072294" y="925140"/>
                  <a:pt x="2834640" y="948905"/>
                </a:cubicBezTo>
                <a:cubicBezTo>
                  <a:pt x="2731481" y="959221"/>
                  <a:pt x="2561837" y="965000"/>
                  <a:pt x="2468880" y="969225"/>
                </a:cubicBezTo>
                <a:cubicBezTo>
                  <a:pt x="2441787" y="972612"/>
                  <a:pt x="2414810" y="977118"/>
                  <a:pt x="2387600" y="979385"/>
                </a:cubicBezTo>
                <a:cubicBezTo>
                  <a:pt x="2233589" y="992219"/>
                  <a:pt x="2073325" y="994602"/>
                  <a:pt x="1920240" y="999705"/>
                </a:cubicBezTo>
                <a:cubicBezTo>
                  <a:pt x="1855893" y="992932"/>
                  <a:pt x="1790859" y="990959"/>
                  <a:pt x="1727200" y="979385"/>
                </a:cubicBezTo>
                <a:cubicBezTo>
                  <a:pt x="1715186" y="977201"/>
                  <a:pt x="1707191" y="965347"/>
                  <a:pt x="1696720" y="959065"/>
                </a:cubicBezTo>
                <a:cubicBezTo>
                  <a:pt x="1673307" y="945017"/>
                  <a:pt x="1649013" y="932473"/>
                  <a:pt x="1625600" y="918425"/>
                </a:cubicBezTo>
                <a:cubicBezTo>
                  <a:pt x="1615129" y="912143"/>
                  <a:pt x="1605894" y="903851"/>
                  <a:pt x="1595120" y="898105"/>
                </a:cubicBezTo>
                <a:lnTo>
                  <a:pt x="1412240" y="806665"/>
                </a:lnTo>
                <a:cubicBezTo>
                  <a:pt x="1391920" y="796505"/>
                  <a:pt x="1369455" y="789816"/>
                  <a:pt x="1351280" y="776185"/>
                </a:cubicBezTo>
                <a:cubicBezTo>
                  <a:pt x="1308673" y="744229"/>
                  <a:pt x="1304041" y="736969"/>
                  <a:pt x="1249680" y="715225"/>
                </a:cubicBezTo>
                <a:cubicBezTo>
                  <a:pt x="1236715" y="710039"/>
                  <a:pt x="1222587" y="708452"/>
                  <a:pt x="1209040" y="705065"/>
                </a:cubicBezTo>
                <a:cubicBezTo>
                  <a:pt x="1203602" y="700986"/>
                  <a:pt x="1140750" y="656841"/>
                  <a:pt x="1137920" y="644105"/>
                </a:cubicBezTo>
                <a:cubicBezTo>
                  <a:pt x="1133451" y="623995"/>
                  <a:pt x="1141566" y="602688"/>
                  <a:pt x="1148080" y="583145"/>
                </a:cubicBezTo>
                <a:cubicBezTo>
                  <a:pt x="1151941" y="571561"/>
                  <a:pt x="1159766" y="561299"/>
                  <a:pt x="1168400" y="552665"/>
                </a:cubicBezTo>
                <a:cubicBezTo>
                  <a:pt x="1191179" y="529886"/>
                  <a:pt x="1220707" y="514742"/>
                  <a:pt x="1249680" y="501865"/>
                </a:cubicBezTo>
                <a:cubicBezTo>
                  <a:pt x="1333426" y="464645"/>
                  <a:pt x="1294481" y="488155"/>
                  <a:pt x="1422400" y="461225"/>
                </a:cubicBezTo>
                <a:cubicBezTo>
                  <a:pt x="1446526" y="456146"/>
                  <a:pt x="1469229" y="445129"/>
                  <a:pt x="1493520" y="440905"/>
                </a:cubicBezTo>
                <a:cubicBezTo>
                  <a:pt x="1547321" y="431548"/>
                  <a:pt x="1601893" y="427358"/>
                  <a:pt x="1656080" y="420585"/>
                </a:cubicBezTo>
                <a:cubicBezTo>
                  <a:pt x="1683173" y="417198"/>
                  <a:pt x="1710586" y="415780"/>
                  <a:pt x="1737360" y="410425"/>
                </a:cubicBezTo>
                <a:lnTo>
                  <a:pt x="1838960" y="390105"/>
                </a:lnTo>
                <a:lnTo>
                  <a:pt x="2367280" y="400265"/>
                </a:lnTo>
                <a:cubicBezTo>
                  <a:pt x="2483069" y="403883"/>
                  <a:pt x="2496649" y="413786"/>
                  <a:pt x="2611120" y="430745"/>
                </a:cubicBezTo>
                <a:cubicBezTo>
                  <a:pt x="2661816" y="438256"/>
                  <a:pt x="2712720" y="444292"/>
                  <a:pt x="2763520" y="451065"/>
                </a:cubicBezTo>
                <a:cubicBezTo>
                  <a:pt x="2807547" y="464612"/>
                  <a:pt x="2850431" y="482671"/>
                  <a:pt x="2895600" y="491705"/>
                </a:cubicBezTo>
                <a:cubicBezTo>
                  <a:pt x="3363358" y="585257"/>
                  <a:pt x="2999154" y="494957"/>
                  <a:pt x="3322320" y="552665"/>
                </a:cubicBezTo>
                <a:cubicBezTo>
                  <a:pt x="3366800" y="560608"/>
                  <a:pt x="3409972" y="574918"/>
                  <a:pt x="3454400" y="583145"/>
                </a:cubicBezTo>
                <a:cubicBezTo>
                  <a:pt x="3567650" y="604117"/>
                  <a:pt x="3615916" y="604948"/>
                  <a:pt x="3728720" y="613625"/>
                </a:cubicBezTo>
                <a:cubicBezTo>
                  <a:pt x="3769360" y="620398"/>
                  <a:pt x="3809599" y="630324"/>
                  <a:pt x="3850640" y="633945"/>
                </a:cubicBezTo>
                <a:cubicBezTo>
                  <a:pt x="4109442" y="656780"/>
                  <a:pt x="4526430" y="637038"/>
                  <a:pt x="4724400" y="633945"/>
                </a:cubicBezTo>
                <a:cubicBezTo>
                  <a:pt x="4781299" y="627623"/>
                  <a:pt x="4814882" y="626565"/>
                  <a:pt x="4866640" y="613625"/>
                </a:cubicBezTo>
                <a:cubicBezTo>
                  <a:pt x="4877030" y="611028"/>
                  <a:pt x="4886960" y="606852"/>
                  <a:pt x="4897120" y="603465"/>
                </a:cubicBezTo>
                <a:cubicBezTo>
                  <a:pt x="4903893" y="593305"/>
                  <a:pt x="4915713" y="585073"/>
                  <a:pt x="4917440" y="572985"/>
                </a:cubicBezTo>
                <a:cubicBezTo>
                  <a:pt x="4919415" y="559162"/>
                  <a:pt x="4915026" y="543963"/>
                  <a:pt x="4907280" y="532345"/>
                </a:cubicBezTo>
                <a:cubicBezTo>
                  <a:pt x="4895057" y="514010"/>
                  <a:pt x="4838205" y="498486"/>
                  <a:pt x="4826000" y="491705"/>
                </a:cubicBezTo>
                <a:cubicBezTo>
                  <a:pt x="4811198" y="483481"/>
                  <a:pt x="4801274" y="467012"/>
                  <a:pt x="4785360" y="461225"/>
                </a:cubicBezTo>
                <a:cubicBezTo>
                  <a:pt x="4762854" y="453041"/>
                  <a:pt x="4737862" y="455002"/>
                  <a:pt x="4714240" y="451065"/>
                </a:cubicBezTo>
                <a:cubicBezTo>
                  <a:pt x="4675545" y="444616"/>
                  <a:pt x="4659333" y="439878"/>
                  <a:pt x="4622800" y="430745"/>
                </a:cubicBezTo>
                <a:lnTo>
                  <a:pt x="4135120" y="451065"/>
                </a:lnTo>
                <a:cubicBezTo>
                  <a:pt x="4040706" y="456215"/>
                  <a:pt x="4034474" y="479322"/>
                  <a:pt x="3921760" y="501865"/>
                </a:cubicBezTo>
                <a:lnTo>
                  <a:pt x="3870960" y="512025"/>
                </a:lnTo>
                <a:cubicBezTo>
                  <a:pt x="3854027" y="522185"/>
                  <a:pt x="3836906" y="532039"/>
                  <a:pt x="3820160" y="542505"/>
                </a:cubicBezTo>
                <a:cubicBezTo>
                  <a:pt x="3809805" y="548977"/>
                  <a:pt x="3800602" y="557364"/>
                  <a:pt x="3789680" y="562825"/>
                </a:cubicBezTo>
                <a:cubicBezTo>
                  <a:pt x="3775104" y="570113"/>
                  <a:pt x="3731581" y="579890"/>
                  <a:pt x="3718560" y="583145"/>
                </a:cubicBezTo>
                <a:cubicBezTo>
                  <a:pt x="3654782" y="625664"/>
                  <a:pt x="3682022" y="623785"/>
                  <a:pt x="3647440" y="623785"/>
                </a:cubicBezTo>
              </a:path>
            </a:pathLst>
          </a:custGeom>
          <a:ln>
            <a:solidFill>
              <a:srgbClr val="0A737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1350"/>
          </a:p>
        </p:txBody>
      </p:sp>
    </p:spTree>
    <p:extLst>
      <p:ext uri="{BB962C8B-B14F-4D97-AF65-F5344CB8AC3E}">
        <p14:creationId xmlns:p14="http://schemas.microsoft.com/office/powerpoint/2010/main" val="753824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0"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19" grpId="0" animBg="1"/>
      <p:bldP spid="22" grpId="0"/>
      <p:bldP spid="2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2"/>
</p:tagLst>
</file>

<file path=ppt/tags/tag11.xml><?xml version="1.0" encoding="utf-8"?>
<p:tagLst xmlns:a="http://schemas.openxmlformats.org/drawingml/2006/main" xmlns:r="http://schemas.openxmlformats.org/officeDocument/2006/relationships" xmlns:p="http://schemas.openxmlformats.org/presentationml/2006/main">
  <p:tag name="NUM" val="2"/>
</p:tagLst>
</file>

<file path=ppt/tags/tag12.xml><?xml version="1.0" encoding="utf-8"?>
<p:tagLst xmlns:a="http://schemas.openxmlformats.org/drawingml/2006/main" xmlns:r="http://schemas.openxmlformats.org/officeDocument/2006/relationships" xmlns:p="http://schemas.openxmlformats.org/presentationml/2006/main">
  <p:tag name="NUM" val="3"/>
</p:tagLst>
</file>

<file path=ppt/tags/tag13.xml><?xml version="1.0" encoding="utf-8"?>
<p:tagLst xmlns:a="http://schemas.openxmlformats.org/drawingml/2006/main" xmlns:r="http://schemas.openxmlformats.org/officeDocument/2006/relationships" xmlns:p="http://schemas.openxmlformats.org/presentationml/2006/main">
  <p:tag name="NUM" val="5"/>
</p:tagLst>
</file>

<file path=ppt/tags/tag14.xml><?xml version="1.0" encoding="utf-8"?>
<p:tagLst xmlns:a="http://schemas.openxmlformats.org/drawingml/2006/main" xmlns:r="http://schemas.openxmlformats.org/officeDocument/2006/relationships" xmlns:p="http://schemas.openxmlformats.org/presentationml/2006/main">
  <p:tag name="NUM" val="2"/>
</p:tagLst>
</file>

<file path=ppt/tags/tag15.xml><?xml version="1.0" encoding="utf-8"?>
<p:tagLst xmlns:a="http://schemas.openxmlformats.org/drawingml/2006/main" xmlns:r="http://schemas.openxmlformats.org/officeDocument/2006/relationships" xmlns:p="http://schemas.openxmlformats.org/presentationml/2006/main">
  <p:tag name="NUM" val="3"/>
</p:tagLst>
</file>

<file path=ppt/tags/tag16.xml><?xml version="1.0" encoding="utf-8"?>
<p:tagLst xmlns:a="http://schemas.openxmlformats.org/drawingml/2006/main" xmlns:r="http://schemas.openxmlformats.org/officeDocument/2006/relationships" xmlns:p="http://schemas.openxmlformats.org/presentationml/2006/main">
  <p:tag name="NUM" val="3"/>
</p:tagLst>
</file>

<file path=ppt/tags/tag17.xml><?xml version="1.0" encoding="utf-8"?>
<p:tagLst xmlns:a="http://schemas.openxmlformats.org/drawingml/2006/main" xmlns:r="http://schemas.openxmlformats.org/officeDocument/2006/relationships" xmlns:p="http://schemas.openxmlformats.org/presentationml/2006/main">
  <p:tag name="NUM" val="4"/>
</p:tagLst>
</file>

<file path=ppt/tags/tag18.xml><?xml version="1.0" encoding="utf-8"?>
<p:tagLst xmlns:a="http://schemas.openxmlformats.org/drawingml/2006/main" xmlns:r="http://schemas.openxmlformats.org/officeDocument/2006/relationships" xmlns:p="http://schemas.openxmlformats.org/presentationml/2006/main">
  <p:tag name="NUM" val="5"/>
</p:tagLst>
</file>

<file path=ppt/tags/tag19.xml><?xml version="1.0" encoding="utf-8"?>
<p:tagLst xmlns:a="http://schemas.openxmlformats.org/drawingml/2006/main" xmlns:r="http://schemas.openxmlformats.org/officeDocument/2006/relationships" xmlns:p="http://schemas.openxmlformats.org/presentationml/2006/main">
  <p:tag name="NUM" val="10"/>
</p:tagLst>
</file>

<file path=ppt/tags/tag2.xml><?xml version="1.0" encoding="utf-8"?>
<p:tagLst xmlns:a="http://schemas.openxmlformats.org/drawingml/2006/main" xmlns:r="http://schemas.openxmlformats.org/officeDocument/2006/relationships" xmlns:p="http://schemas.openxmlformats.org/presentationml/2006/main">
  <p:tag name="NUM" val="3"/>
</p:tagLst>
</file>

<file path=ppt/tags/tag20.xml><?xml version="1.0" encoding="utf-8"?>
<p:tagLst xmlns:a="http://schemas.openxmlformats.org/drawingml/2006/main" xmlns:r="http://schemas.openxmlformats.org/officeDocument/2006/relationships" xmlns:p="http://schemas.openxmlformats.org/presentationml/2006/main">
  <p:tag name="NUM" val="10"/>
</p:tagLst>
</file>

<file path=ppt/tags/tag21.xml><?xml version="1.0" encoding="utf-8"?>
<p:tagLst xmlns:a="http://schemas.openxmlformats.org/drawingml/2006/main" xmlns:r="http://schemas.openxmlformats.org/officeDocument/2006/relationships" xmlns:p="http://schemas.openxmlformats.org/presentationml/2006/main">
  <p:tag name="NUM" val="10"/>
</p:tagLst>
</file>

<file path=ppt/tags/tag22.xml><?xml version="1.0" encoding="utf-8"?>
<p:tagLst xmlns:a="http://schemas.openxmlformats.org/drawingml/2006/main" xmlns:r="http://schemas.openxmlformats.org/officeDocument/2006/relationships" xmlns:p="http://schemas.openxmlformats.org/presentationml/2006/main">
  <p:tag name="NUM" val="10"/>
</p:tagLst>
</file>

<file path=ppt/tags/tag23.xml><?xml version="1.0" encoding="utf-8"?>
<p:tagLst xmlns:a="http://schemas.openxmlformats.org/drawingml/2006/main" xmlns:r="http://schemas.openxmlformats.org/officeDocument/2006/relationships" xmlns:p="http://schemas.openxmlformats.org/presentationml/2006/main">
  <p:tag name="NUM" val="10"/>
</p:tagLst>
</file>

<file path=ppt/tags/tag24.xml><?xml version="1.0" encoding="utf-8"?>
<p:tagLst xmlns:a="http://schemas.openxmlformats.org/drawingml/2006/main" xmlns:r="http://schemas.openxmlformats.org/officeDocument/2006/relationships" xmlns:p="http://schemas.openxmlformats.org/presentationml/2006/main">
  <p:tag name="NUM" val="2"/>
</p:tagLst>
</file>

<file path=ppt/tags/tag25.xml><?xml version="1.0" encoding="utf-8"?>
<p:tagLst xmlns:a="http://schemas.openxmlformats.org/drawingml/2006/main" xmlns:r="http://schemas.openxmlformats.org/officeDocument/2006/relationships" xmlns:p="http://schemas.openxmlformats.org/presentationml/2006/main">
  <p:tag name="NUM" val="10"/>
</p:tagLst>
</file>

<file path=ppt/tags/tag26.xml><?xml version="1.0" encoding="utf-8"?>
<p:tagLst xmlns:a="http://schemas.openxmlformats.org/drawingml/2006/main" xmlns:r="http://schemas.openxmlformats.org/officeDocument/2006/relationships" xmlns:p="http://schemas.openxmlformats.org/presentationml/2006/main">
  <p:tag name="NUM" val="11"/>
</p:tagLst>
</file>

<file path=ppt/tags/tag27.xml><?xml version="1.0" encoding="utf-8"?>
<p:tagLst xmlns:a="http://schemas.openxmlformats.org/drawingml/2006/main" xmlns:r="http://schemas.openxmlformats.org/officeDocument/2006/relationships" xmlns:p="http://schemas.openxmlformats.org/presentationml/2006/main">
  <p:tag name="NUM" val="12"/>
</p:tagLst>
</file>

<file path=ppt/tags/tag28.xml><?xml version="1.0" encoding="utf-8"?>
<p:tagLst xmlns:a="http://schemas.openxmlformats.org/drawingml/2006/main" xmlns:r="http://schemas.openxmlformats.org/officeDocument/2006/relationships" xmlns:p="http://schemas.openxmlformats.org/presentationml/2006/main">
  <p:tag name="NUM" val="5"/>
</p:tagLst>
</file>

<file path=ppt/tags/tag29.xml><?xml version="1.0" encoding="utf-8"?>
<p:tagLst xmlns:a="http://schemas.openxmlformats.org/drawingml/2006/main" xmlns:r="http://schemas.openxmlformats.org/officeDocument/2006/relationships" xmlns:p="http://schemas.openxmlformats.org/presentationml/2006/main">
  <p:tag name="NUM" val="2"/>
</p:tagLst>
</file>

<file path=ppt/tags/tag3.xml><?xml version="1.0" encoding="utf-8"?>
<p:tagLst xmlns:a="http://schemas.openxmlformats.org/drawingml/2006/main" xmlns:r="http://schemas.openxmlformats.org/officeDocument/2006/relationships" xmlns:p="http://schemas.openxmlformats.org/presentationml/2006/main">
  <p:tag name="NUM" val="2"/>
</p:tagLst>
</file>

<file path=ppt/tags/tag30.xml><?xml version="1.0" encoding="utf-8"?>
<p:tagLst xmlns:a="http://schemas.openxmlformats.org/drawingml/2006/main" xmlns:r="http://schemas.openxmlformats.org/officeDocument/2006/relationships" xmlns:p="http://schemas.openxmlformats.org/presentationml/2006/main">
  <p:tag name="NUM" val="3"/>
</p:tagLst>
</file>

<file path=ppt/tags/tag31.xml><?xml version="1.0" encoding="utf-8"?>
<p:tagLst xmlns:a="http://schemas.openxmlformats.org/drawingml/2006/main" xmlns:r="http://schemas.openxmlformats.org/officeDocument/2006/relationships" xmlns:p="http://schemas.openxmlformats.org/presentationml/2006/main">
  <p:tag name="NUM" val="4"/>
</p:tagLst>
</file>

<file path=ppt/tags/tag32.xml><?xml version="1.0" encoding="utf-8"?>
<p:tagLst xmlns:a="http://schemas.openxmlformats.org/drawingml/2006/main" xmlns:r="http://schemas.openxmlformats.org/officeDocument/2006/relationships" xmlns:p="http://schemas.openxmlformats.org/presentationml/2006/main">
  <p:tag name="NUM" val="5"/>
</p:tagLst>
</file>

<file path=ppt/tags/tag33.xml><?xml version="1.0" encoding="utf-8"?>
<p:tagLst xmlns:a="http://schemas.openxmlformats.org/drawingml/2006/main" xmlns:r="http://schemas.openxmlformats.org/officeDocument/2006/relationships" xmlns:p="http://schemas.openxmlformats.org/presentationml/2006/main">
  <p:tag name="NUM" val="1"/>
</p:tagLst>
</file>

<file path=ppt/tags/tag34.xml><?xml version="1.0" encoding="utf-8"?>
<p:tagLst xmlns:a="http://schemas.openxmlformats.org/drawingml/2006/main" xmlns:r="http://schemas.openxmlformats.org/officeDocument/2006/relationships" xmlns:p="http://schemas.openxmlformats.org/presentationml/2006/main">
  <p:tag name="NUM" val="5"/>
</p:tagLst>
</file>

<file path=ppt/tags/tag35.xml><?xml version="1.0" encoding="utf-8"?>
<p:tagLst xmlns:a="http://schemas.openxmlformats.org/drawingml/2006/main" xmlns:r="http://schemas.openxmlformats.org/officeDocument/2006/relationships" xmlns:p="http://schemas.openxmlformats.org/presentationml/2006/main">
  <p:tag name="NUM" val="6"/>
</p:tagLst>
</file>

<file path=ppt/tags/tag36.xml><?xml version="1.0" encoding="utf-8"?>
<p:tagLst xmlns:a="http://schemas.openxmlformats.org/drawingml/2006/main" xmlns:r="http://schemas.openxmlformats.org/officeDocument/2006/relationships" xmlns:p="http://schemas.openxmlformats.org/presentationml/2006/main">
  <p:tag name="NUM" val="8"/>
</p:tagLst>
</file>

<file path=ppt/tags/tag37.xml><?xml version="1.0" encoding="utf-8"?>
<p:tagLst xmlns:a="http://schemas.openxmlformats.org/drawingml/2006/main" xmlns:r="http://schemas.openxmlformats.org/officeDocument/2006/relationships" xmlns:p="http://schemas.openxmlformats.org/presentationml/2006/main">
  <p:tag name="NUM" val="5"/>
</p:tagLst>
</file>

<file path=ppt/tags/tag38.xml><?xml version="1.0" encoding="utf-8"?>
<p:tagLst xmlns:a="http://schemas.openxmlformats.org/drawingml/2006/main" xmlns:r="http://schemas.openxmlformats.org/officeDocument/2006/relationships" xmlns:p="http://schemas.openxmlformats.org/presentationml/2006/main">
  <p:tag name="NUM" val="3"/>
</p:tagLst>
</file>

<file path=ppt/tags/tag39.xml><?xml version="1.0" encoding="utf-8"?>
<p:tagLst xmlns:a="http://schemas.openxmlformats.org/drawingml/2006/main" xmlns:r="http://schemas.openxmlformats.org/officeDocument/2006/relationships" xmlns:p="http://schemas.openxmlformats.org/presentationml/2006/main">
  <p:tag name="NUM" val="4"/>
</p:tagLst>
</file>

<file path=ppt/tags/tag4.xml><?xml version="1.0" encoding="utf-8"?>
<p:tagLst xmlns:a="http://schemas.openxmlformats.org/drawingml/2006/main" xmlns:r="http://schemas.openxmlformats.org/officeDocument/2006/relationships" xmlns:p="http://schemas.openxmlformats.org/presentationml/2006/main">
  <p:tag name="NUM" val="3"/>
</p:tagLst>
</file>

<file path=ppt/tags/tag40.xml><?xml version="1.0" encoding="utf-8"?>
<p:tagLst xmlns:a="http://schemas.openxmlformats.org/drawingml/2006/main" xmlns:r="http://schemas.openxmlformats.org/officeDocument/2006/relationships" xmlns:p="http://schemas.openxmlformats.org/presentationml/2006/main">
  <p:tag name="NUM" val="5"/>
</p:tagLst>
</file>

<file path=ppt/tags/tag41.xml><?xml version="1.0" encoding="utf-8"?>
<p:tagLst xmlns:a="http://schemas.openxmlformats.org/drawingml/2006/main" xmlns:r="http://schemas.openxmlformats.org/officeDocument/2006/relationships" xmlns:p="http://schemas.openxmlformats.org/presentationml/2006/main">
  <p:tag name="NUM" val="3"/>
</p:tagLst>
</file>

<file path=ppt/tags/tag42.xml><?xml version="1.0" encoding="utf-8"?>
<p:tagLst xmlns:a="http://schemas.openxmlformats.org/drawingml/2006/main" xmlns:r="http://schemas.openxmlformats.org/officeDocument/2006/relationships" xmlns:p="http://schemas.openxmlformats.org/presentationml/2006/main">
  <p:tag name="NUM" val="4"/>
</p:tagLst>
</file>

<file path=ppt/tags/tag43.xml><?xml version="1.0" encoding="utf-8"?>
<p:tagLst xmlns:a="http://schemas.openxmlformats.org/drawingml/2006/main" xmlns:r="http://schemas.openxmlformats.org/officeDocument/2006/relationships" xmlns:p="http://schemas.openxmlformats.org/presentationml/2006/main">
  <p:tag name="NUM" val="5"/>
</p:tagLst>
</file>

<file path=ppt/tags/tag44.xml><?xml version="1.0" encoding="utf-8"?>
<p:tagLst xmlns:a="http://schemas.openxmlformats.org/drawingml/2006/main" xmlns:r="http://schemas.openxmlformats.org/officeDocument/2006/relationships" xmlns:p="http://schemas.openxmlformats.org/presentationml/2006/main">
  <p:tag name="NUM" val="2"/>
</p:tagLst>
</file>

<file path=ppt/tags/tag45.xml><?xml version="1.0" encoding="utf-8"?>
<p:tagLst xmlns:a="http://schemas.openxmlformats.org/drawingml/2006/main" xmlns:r="http://schemas.openxmlformats.org/officeDocument/2006/relationships" xmlns:p="http://schemas.openxmlformats.org/presentationml/2006/main">
  <p:tag name="NUM" val="3"/>
</p:tagLst>
</file>

<file path=ppt/tags/tag46.xml><?xml version="1.0" encoding="utf-8"?>
<p:tagLst xmlns:a="http://schemas.openxmlformats.org/drawingml/2006/main" xmlns:r="http://schemas.openxmlformats.org/officeDocument/2006/relationships" xmlns:p="http://schemas.openxmlformats.org/presentationml/2006/main">
  <p:tag name="NUM" val="4"/>
</p:tagLst>
</file>

<file path=ppt/tags/tag47.xml><?xml version="1.0" encoding="utf-8"?>
<p:tagLst xmlns:a="http://schemas.openxmlformats.org/drawingml/2006/main" xmlns:r="http://schemas.openxmlformats.org/officeDocument/2006/relationships" xmlns:p="http://schemas.openxmlformats.org/presentationml/2006/main">
  <p:tag name="NUM" val="10"/>
</p:tagLst>
</file>

<file path=ppt/tags/tag48.xml><?xml version="1.0" encoding="utf-8"?>
<p:tagLst xmlns:a="http://schemas.openxmlformats.org/drawingml/2006/main" xmlns:r="http://schemas.openxmlformats.org/officeDocument/2006/relationships" xmlns:p="http://schemas.openxmlformats.org/presentationml/2006/main">
  <p:tag name="NUM" val="2"/>
</p:tagLst>
</file>

<file path=ppt/tags/tag49.xml><?xml version="1.0" encoding="utf-8"?>
<p:tagLst xmlns:a="http://schemas.openxmlformats.org/drawingml/2006/main" xmlns:r="http://schemas.openxmlformats.org/officeDocument/2006/relationships" xmlns:p="http://schemas.openxmlformats.org/presentationml/2006/main">
  <p:tag name="NUM" val="3"/>
</p:tagLst>
</file>

<file path=ppt/tags/tag5.xml><?xml version="1.0" encoding="utf-8"?>
<p:tagLst xmlns:a="http://schemas.openxmlformats.org/drawingml/2006/main" xmlns:r="http://schemas.openxmlformats.org/officeDocument/2006/relationships" xmlns:p="http://schemas.openxmlformats.org/presentationml/2006/main">
  <p:tag name="NUM" val="4"/>
</p:tagLst>
</file>

<file path=ppt/tags/tag50.xml><?xml version="1.0" encoding="utf-8"?>
<p:tagLst xmlns:a="http://schemas.openxmlformats.org/drawingml/2006/main" xmlns:r="http://schemas.openxmlformats.org/officeDocument/2006/relationships" xmlns:p="http://schemas.openxmlformats.org/presentationml/2006/main">
  <p:tag name="NUM" val="2"/>
</p:tagLst>
</file>

<file path=ppt/tags/tag51.xml><?xml version="1.0" encoding="utf-8"?>
<p:tagLst xmlns:a="http://schemas.openxmlformats.org/drawingml/2006/main" xmlns:r="http://schemas.openxmlformats.org/officeDocument/2006/relationships" xmlns:p="http://schemas.openxmlformats.org/presentationml/2006/main">
  <p:tag name="NUM" val="3"/>
</p:tagLst>
</file>

<file path=ppt/tags/tag52.xml><?xml version="1.0" encoding="utf-8"?>
<p:tagLst xmlns:a="http://schemas.openxmlformats.org/drawingml/2006/main" xmlns:r="http://schemas.openxmlformats.org/officeDocument/2006/relationships" xmlns:p="http://schemas.openxmlformats.org/presentationml/2006/main">
  <p:tag name="NUM" val="3"/>
</p:tagLst>
</file>

<file path=ppt/tags/tag53.xml><?xml version="1.0" encoding="utf-8"?>
<p:tagLst xmlns:a="http://schemas.openxmlformats.org/drawingml/2006/main" xmlns:r="http://schemas.openxmlformats.org/officeDocument/2006/relationships" xmlns:p="http://schemas.openxmlformats.org/presentationml/2006/main">
  <p:tag name="NUM" val="4"/>
</p:tagLst>
</file>

<file path=ppt/tags/tag54.xml><?xml version="1.0" encoding="utf-8"?>
<p:tagLst xmlns:a="http://schemas.openxmlformats.org/drawingml/2006/main" xmlns:r="http://schemas.openxmlformats.org/officeDocument/2006/relationships" xmlns:p="http://schemas.openxmlformats.org/presentationml/2006/main">
  <p:tag name="NUM" val="5"/>
</p:tagLst>
</file>

<file path=ppt/tags/tag55.xml><?xml version="1.0" encoding="utf-8"?>
<p:tagLst xmlns:a="http://schemas.openxmlformats.org/drawingml/2006/main" xmlns:r="http://schemas.openxmlformats.org/officeDocument/2006/relationships" xmlns:p="http://schemas.openxmlformats.org/presentationml/2006/main">
  <p:tag name="NUM" val="10"/>
</p:tagLst>
</file>

<file path=ppt/tags/tag56.xml><?xml version="1.0" encoding="utf-8"?>
<p:tagLst xmlns:a="http://schemas.openxmlformats.org/drawingml/2006/main" xmlns:r="http://schemas.openxmlformats.org/officeDocument/2006/relationships" xmlns:p="http://schemas.openxmlformats.org/presentationml/2006/main">
  <p:tag name="NUM" val="10"/>
</p:tagLst>
</file>

<file path=ppt/tags/tag57.xml><?xml version="1.0" encoding="utf-8"?>
<p:tagLst xmlns:a="http://schemas.openxmlformats.org/drawingml/2006/main" xmlns:r="http://schemas.openxmlformats.org/officeDocument/2006/relationships" xmlns:p="http://schemas.openxmlformats.org/presentationml/2006/main">
  <p:tag name="NUM" val="10"/>
</p:tagLst>
</file>

<file path=ppt/tags/tag58.xml><?xml version="1.0" encoding="utf-8"?>
<p:tagLst xmlns:a="http://schemas.openxmlformats.org/drawingml/2006/main" xmlns:r="http://schemas.openxmlformats.org/officeDocument/2006/relationships" xmlns:p="http://schemas.openxmlformats.org/presentationml/2006/main">
  <p:tag name="NUM" val="10"/>
</p:tagLst>
</file>

<file path=ppt/tags/tag59.xml><?xml version="1.0" encoding="utf-8"?>
<p:tagLst xmlns:a="http://schemas.openxmlformats.org/drawingml/2006/main" xmlns:r="http://schemas.openxmlformats.org/officeDocument/2006/relationships" xmlns:p="http://schemas.openxmlformats.org/presentationml/2006/main">
  <p:tag name="NUM" val="10"/>
</p:tagLst>
</file>

<file path=ppt/tags/tag6.xml><?xml version="1.0" encoding="utf-8"?>
<p:tagLst xmlns:a="http://schemas.openxmlformats.org/drawingml/2006/main" xmlns:r="http://schemas.openxmlformats.org/officeDocument/2006/relationships" xmlns:p="http://schemas.openxmlformats.org/presentationml/2006/main">
  <p:tag name="NUM" val="5"/>
</p:tagLst>
</file>

<file path=ppt/tags/tag60.xml><?xml version="1.0" encoding="utf-8"?>
<p:tagLst xmlns:a="http://schemas.openxmlformats.org/drawingml/2006/main" xmlns:r="http://schemas.openxmlformats.org/officeDocument/2006/relationships" xmlns:p="http://schemas.openxmlformats.org/presentationml/2006/main">
  <p:tag name="NUM" val="2"/>
</p:tagLst>
</file>

<file path=ppt/tags/tag61.xml><?xml version="1.0" encoding="utf-8"?>
<p:tagLst xmlns:a="http://schemas.openxmlformats.org/drawingml/2006/main" xmlns:r="http://schemas.openxmlformats.org/officeDocument/2006/relationships" xmlns:p="http://schemas.openxmlformats.org/presentationml/2006/main">
  <p:tag name="NUM" val="3"/>
</p:tagLst>
</file>

<file path=ppt/tags/tag62.xml><?xml version="1.0" encoding="utf-8"?>
<p:tagLst xmlns:a="http://schemas.openxmlformats.org/drawingml/2006/main" xmlns:r="http://schemas.openxmlformats.org/officeDocument/2006/relationships" xmlns:p="http://schemas.openxmlformats.org/presentationml/2006/main">
  <p:tag name="NUM" val="2"/>
</p:tagLst>
</file>

<file path=ppt/tags/tag7.xml><?xml version="1.0" encoding="utf-8"?>
<p:tagLst xmlns:a="http://schemas.openxmlformats.org/drawingml/2006/main" xmlns:r="http://schemas.openxmlformats.org/officeDocument/2006/relationships" xmlns:p="http://schemas.openxmlformats.org/presentationml/2006/main">
  <p:tag name="NUM" val="7"/>
</p:tagLst>
</file>

<file path=ppt/tags/tag8.xml><?xml version="1.0" encoding="utf-8"?>
<p:tagLst xmlns:a="http://schemas.openxmlformats.org/drawingml/2006/main" xmlns:r="http://schemas.openxmlformats.org/officeDocument/2006/relationships" xmlns:p="http://schemas.openxmlformats.org/presentationml/2006/main">
  <p:tag name="NUM" val="8"/>
</p:tagLst>
</file>

<file path=ppt/tags/tag9.xml><?xml version="1.0" encoding="utf-8"?>
<p:tagLst xmlns:a="http://schemas.openxmlformats.org/drawingml/2006/main" xmlns:r="http://schemas.openxmlformats.org/officeDocument/2006/relationships" xmlns:p="http://schemas.openxmlformats.org/presentationml/2006/main">
  <p:tag name="NUM" val="9"/>
</p:tagLst>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4861</TotalTime>
  <Words>7338</Words>
  <Application>Microsoft Office PowerPoint</Application>
  <PresentationFormat>Widescreen</PresentationFormat>
  <Paragraphs>658</Paragraphs>
  <Slides>33</Slides>
  <Notes>33</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33</vt:i4>
      </vt:variant>
    </vt:vector>
  </HeadingPairs>
  <TitlesOfParts>
    <vt:vector size="50" baseType="lpstr">
      <vt:lpstr>Arial</vt:lpstr>
      <vt:lpstr>Arial</vt:lpstr>
      <vt:lpstr>Bradley Hand ITC</vt:lpstr>
      <vt:lpstr>Calibri</vt:lpstr>
      <vt:lpstr>Google Sans</vt:lpstr>
      <vt:lpstr>Helvetica Neue</vt:lpstr>
      <vt:lpstr>Microsoft Sans Serif</vt:lpstr>
      <vt:lpstr>Montserrat</vt:lpstr>
      <vt:lpstr>open sans</vt:lpstr>
      <vt:lpstr>open-sans</vt:lpstr>
      <vt:lpstr>Oswald</vt:lpstr>
      <vt:lpstr>Roboto</vt:lpstr>
      <vt:lpstr>Segoe UI</vt:lpstr>
      <vt:lpstr>Verdana</vt:lpstr>
      <vt:lpstr>Wingdings</vt:lpstr>
      <vt:lpstr>Work Sans</vt:lpstr>
      <vt:lpstr>2_Office Theme</vt:lpstr>
      <vt:lpstr>Mindful Change Leadership Development Program</vt:lpstr>
      <vt:lpstr>Sould Speaks in Quite Moments</vt:lpstr>
      <vt:lpstr>Mindful Self-Compassion Exercise – Centering</vt:lpstr>
      <vt:lpstr>Insights from last week (4)</vt:lpstr>
      <vt:lpstr>Agenda – week 5</vt:lpstr>
      <vt:lpstr>Change and Transition</vt:lpstr>
      <vt:lpstr>All Transitions Have Three Phases</vt:lpstr>
      <vt:lpstr>Individual Response to Change (Transition/Reactions)</vt:lpstr>
      <vt:lpstr>Remember, be aware!</vt:lpstr>
      <vt:lpstr>Change, Transition &amp; Chaos</vt:lpstr>
      <vt:lpstr>SCARF Model of Social Threats and Rewards</vt:lpstr>
      <vt:lpstr>SCARF Model – Some Examples of Actions</vt:lpstr>
      <vt:lpstr>PowerPoint Presentation</vt:lpstr>
      <vt:lpstr>SCARF Model v2</vt:lpstr>
      <vt:lpstr>The SCARF Model for Trust and Connection</vt:lpstr>
      <vt:lpstr>Technique – SBN-RR</vt:lpstr>
      <vt:lpstr>Treat yourself as if you were worthy  of love… because you are</vt:lpstr>
      <vt:lpstr>How to find the perfect relationship</vt:lpstr>
      <vt:lpstr>They had us in the first half not gonna lie</vt:lpstr>
      <vt:lpstr>Reflect about the models &amp; exercises</vt:lpstr>
      <vt:lpstr>Your take away practice for week 5</vt:lpstr>
      <vt:lpstr>Be Mindful, Be Happy</vt:lpstr>
      <vt:lpstr>Cognitive Reframing - Example</vt:lpstr>
      <vt:lpstr>Change, Chaos &amp; Complexity:</vt:lpstr>
      <vt:lpstr>Cynefin Framework</vt:lpstr>
      <vt:lpstr>Cynefin Framework</vt:lpstr>
      <vt:lpstr>Stacey Matrix</vt:lpstr>
      <vt:lpstr>Why Inquiry?</vt:lpstr>
      <vt:lpstr>Identifying The Next Wise Action</vt:lpstr>
      <vt:lpstr>Simple Rules: Stand in Inquiry?</vt:lpstr>
      <vt:lpstr>► Asking questions that explore the issue</vt:lpstr>
      <vt:lpstr>VUCA</vt:lpstr>
      <vt:lpstr>VUCA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CIC</dc:creator>
  <cp:keywords>SecurityClassificationLevel - UNCLASSIFIED, Creator - Feltrin, Leanne, EventDateandTime - 2023-05-30 at 04:20:56 PM, EventDateandTime - 2023-05-30 at 04:39:10 PM</cp:keywords>
  <cp:lastModifiedBy>Gonzalez, Alejandro (IRCC/IRCC)</cp:lastModifiedBy>
  <cp:revision>432</cp:revision>
  <cp:lastPrinted>2016-05-02T17:15:08Z</cp:lastPrinted>
  <dcterms:created xsi:type="dcterms:W3CDTF">2015-04-14T20:39:51Z</dcterms:created>
  <dcterms:modified xsi:type="dcterms:W3CDTF">2025-05-26T17:49:14Z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38985cb8-4193-449d-9c0d-213108096d9e</vt:lpwstr>
  </property>
  <property fmtid="{D5CDD505-2E9C-101B-9397-08002B2CF9AE}" pid="3" name="SecurityClassificationLevel">
    <vt:lpwstr>UNCLASSIFIED</vt:lpwstr>
  </property>
  <property fmtid="{D5CDD505-2E9C-101B-9397-08002B2CF9AE}" pid="4" name="LanguageSelection">
    <vt:lpwstr>ENGLISH</vt:lpwstr>
  </property>
  <property fmtid="{D5CDD505-2E9C-101B-9397-08002B2CF9AE}" pid="5" name="VISUALMARKINGS">
    <vt:lpwstr>NO</vt:lpwstr>
  </property>
</Properties>
</file>