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4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4"/>
  </p:notesMasterIdLst>
  <p:handoutMasterIdLst>
    <p:handoutMasterId r:id="rId15"/>
  </p:handoutMasterIdLst>
  <p:sldIdLst>
    <p:sldId id="384" r:id="rId2"/>
    <p:sldId id="5146" r:id="rId3"/>
    <p:sldId id="5153" r:id="rId4"/>
    <p:sldId id="5164" r:id="rId5"/>
    <p:sldId id="5155" r:id="rId6"/>
    <p:sldId id="5165" r:id="rId7"/>
    <p:sldId id="5166" r:id="rId8"/>
    <p:sldId id="5159" r:id="rId9"/>
    <p:sldId id="5167" r:id="rId10"/>
    <p:sldId id="5168" r:id="rId11"/>
    <p:sldId id="5156" r:id="rId12"/>
    <p:sldId id="5163" r:id="rId13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AA0112-A5CB-45CF-68FC-DB3613E9B800}" name="Pare, Carine (SPAC/PSPC)" initials="P(" userId="S::carine.pare@tpsgc-pwgsc.gc.ca::71f88b2f-db4c-4269-9577-1025f7fc6543" providerId="AD"/>
  <p188:author id="{E0B58E1D-D7CD-526B-D5DF-113E5B04D636}" name="Bemeur, Chantal (SPAC/PSPC)" initials="BC(" userId="S::Chantal.Bemeur@tpsgc-pwgsc.gc.ca::97d9d3ea-19b5-4147-b2f7-c6eb9c5930c3" providerId="AD"/>
  <p188:author id="{B82E8466-83BB-6317-73B9-A51F2FE0BC10}" name="Pare, Carine (SPAC/PSPC)" initials="PC(" userId="S::Carine.Pare@tpsgc-pwgsc.gc.ca::71f88b2f-db4c-4269-9577-1025f7fc6543" providerId="AD"/>
  <p188:author id="{685D0F8D-5798-DA56-B0ED-0D6E00F4CB73}" name="Dion3, Alain (SPAC/PSPC) (il-lui / he-him)" initials="DA((/h" userId="S::alain.dion3@tpsgc-pwgsc.gc.ca::b5972ad0-fee1-4393-9fd4-8bc589782ac7" providerId="AD"/>
  <p188:author id="{0725D58D-19FC-2C41-5C3A-CFBED0122820}" name="Genereux, Sophie (SPAC/PSPC)" initials="GS(" userId="S::Sophie.Genereux@tpsgc-pwgsc.gc.ca::fb217e55-5cbd-4b07-9ec1-a590548adf68" providerId="AD"/>
  <p188:author id="{03F4DBDB-6F70-D8B7-8326-B99CD1A32C65}" name="Jacob, Karen (SPAC/PSPC) (elle-la / she-her)" initials="KJ" userId="S::Karen.Jacob@tpsgc-pwgsc.gc.ca::66e9cce0-e37b-4645-a907-f7690bd68df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4" clrIdx="0"/>
  <p:cmAuthor id="2" name="Jeremy N Gooden" initials="JNG" lastIdx="1" clrIdx="1"/>
  <p:cmAuthor id="3" name="Rickey Haley-Colpitts" initials="RH" lastIdx="1" clrIdx="2">
    <p:extLst>
      <p:ext uri="{19B8F6BF-5375-455C-9EA6-DF929625EA0E}">
        <p15:presenceInfo xmlns:p15="http://schemas.microsoft.com/office/powerpoint/2012/main" userId="S::Rickey.Haley-Colpitts@bgis.com::d450c491-4712-4c27-9f1d-d9034ee29bdf" providerId="AD"/>
      </p:ext>
    </p:extLst>
  </p:cmAuthor>
  <p:cmAuthor id="4" name="Carine Pare" initials="CP" lastIdx="3" clrIdx="3">
    <p:extLst>
      <p:ext uri="{19B8F6BF-5375-455C-9EA6-DF929625EA0E}">
        <p15:presenceInfo xmlns:p15="http://schemas.microsoft.com/office/powerpoint/2012/main" userId="S::Carine.Pare@tpsgc-pwgsc.gc.ca::71f88b2f-db4c-4269-9577-1025f7fc65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B33F"/>
    <a:srgbClr val="409786"/>
    <a:srgbClr val="6DB761"/>
    <a:srgbClr val="5B5B5B"/>
    <a:srgbClr val="4B4F54"/>
    <a:srgbClr val="839584"/>
    <a:srgbClr val="78A078"/>
    <a:srgbClr val="F2A920"/>
    <a:srgbClr val="B27A0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14CD71-23B2-4E43-9DA9-364E36C7D392}" v="5" dt="2025-07-23T15:54:30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0" autoAdjust="0"/>
    <p:restoredTop sz="82092" autoAdjust="0"/>
  </p:normalViewPr>
  <p:slideViewPr>
    <p:cSldViewPr snapToGrid="0" snapToObjects="1">
      <p:cViewPr varScale="1">
        <p:scale>
          <a:sx n="58" d="100"/>
          <a:sy n="58" d="100"/>
        </p:scale>
        <p:origin x="864" y="3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90"/>
    </p:cViewPr>
  </p:sorterViewPr>
  <p:notesViewPr>
    <p:cSldViewPr snapToGrid="0" snapToObjects="1">
      <p:cViewPr varScale="1">
        <p:scale>
          <a:sx n="42" d="100"/>
          <a:sy n="42" d="100"/>
        </p:scale>
        <p:origin x="2314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, Karen (SPAC/PSPC) (elle-la / she-her)" userId="66e9cce0-e37b-4645-a907-f7690bd68dfb" providerId="ADAL" clId="{66EEF016-9A3B-4C95-824D-445097349ADC}"/>
    <pc:docChg chg="modSld">
      <pc:chgData name="Jacob, Karen (SPAC/PSPC) (elle-la / she-her)" userId="66e9cce0-e37b-4645-a907-f7690bd68dfb" providerId="ADAL" clId="{66EEF016-9A3B-4C95-824D-445097349ADC}" dt="2025-07-08T19:32:34.451" v="5" actId="20577"/>
      <pc:docMkLst>
        <pc:docMk/>
      </pc:docMkLst>
      <pc:sldChg chg="modSp mod">
        <pc:chgData name="Jacob, Karen (SPAC/PSPC) (elle-la / she-her)" userId="66e9cce0-e37b-4645-a907-f7690bd68dfb" providerId="ADAL" clId="{66EEF016-9A3B-4C95-824D-445097349ADC}" dt="2025-07-08T19:32:25.630" v="3" actId="20577"/>
        <pc:sldMkLst>
          <pc:docMk/>
          <pc:sldMk cId="1739606208" sldId="384"/>
        </pc:sldMkLst>
        <pc:spChg chg="mod">
          <ac:chgData name="Jacob, Karen (SPAC/PSPC) (elle-la / she-her)" userId="66e9cce0-e37b-4645-a907-f7690bd68dfb" providerId="ADAL" clId="{66EEF016-9A3B-4C95-824D-445097349ADC}" dt="2025-07-08T19:32:25.630" v="3" actId="20577"/>
          <ac:spMkLst>
            <pc:docMk/>
            <pc:sldMk cId="1739606208" sldId="384"/>
            <ac:spMk id="16" creationId="{68044161-86F9-4088-A6B9-05999097B37C}"/>
          </ac:spMkLst>
        </pc:spChg>
      </pc:sldChg>
      <pc:sldChg chg="modSp mod">
        <pc:chgData name="Jacob, Karen (SPAC/PSPC) (elle-la / she-her)" userId="66e9cce0-e37b-4645-a907-f7690bd68dfb" providerId="ADAL" clId="{66EEF016-9A3B-4C95-824D-445097349ADC}" dt="2025-07-08T19:32:34.451" v="5" actId="20577"/>
        <pc:sldMkLst>
          <pc:docMk/>
          <pc:sldMk cId="3499923032" sldId="5146"/>
        </pc:sldMkLst>
        <pc:spChg chg="mod">
          <ac:chgData name="Jacob, Karen (SPAC/PSPC) (elle-la / she-her)" userId="66e9cce0-e37b-4645-a907-f7690bd68dfb" providerId="ADAL" clId="{66EEF016-9A3B-4C95-824D-445097349ADC}" dt="2025-07-08T19:32:34.451" v="5" actId="20577"/>
          <ac:spMkLst>
            <pc:docMk/>
            <pc:sldMk cId="3499923032" sldId="5146"/>
            <ac:spMk id="10" creationId="{000D524A-320F-6BB4-B947-05E0A947FBA7}"/>
          </ac:spMkLst>
        </pc:spChg>
      </pc:sldChg>
    </pc:docChg>
  </pc:docChgLst>
  <pc:docChgLst>
    <pc:chgData name="Jacob, Karen (SPAC/PSPC) (elle-la / she-her)" userId="66e9cce0-e37b-4645-a907-f7690bd68dfb" providerId="ADAL" clId="{BC14CD71-23B2-4E43-9DA9-364E36C7D392}"/>
    <pc:docChg chg="custSel modSld">
      <pc:chgData name="Jacob, Karen (SPAC/PSPC) (elle-la / she-her)" userId="66e9cce0-e37b-4645-a907-f7690bd68dfb" providerId="ADAL" clId="{BC14CD71-23B2-4E43-9DA9-364E36C7D392}" dt="2025-07-23T15:55:13.694" v="231" actId="207"/>
      <pc:docMkLst>
        <pc:docMk/>
      </pc:docMkLst>
      <pc:sldChg chg="addSp delSp modSp mod">
        <pc:chgData name="Jacob, Karen (SPAC/PSPC) (elle-la / she-her)" userId="66e9cce0-e37b-4645-a907-f7690bd68dfb" providerId="ADAL" clId="{BC14CD71-23B2-4E43-9DA9-364E36C7D392}" dt="2025-07-23T15:54:30.906" v="207"/>
        <pc:sldMkLst>
          <pc:docMk/>
          <pc:sldMk cId="1739606208" sldId="384"/>
        </pc:sldMkLst>
        <pc:picChg chg="add mod">
          <ac:chgData name="Jacob, Karen (SPAC/PSPC) (elle-la / she-her)" userId="66e9cce0-e37b-4645-a907-f7690bd68dfb" providerId="ADAL" clId="{BC14CD71-23B2-4E43-9DA9-364E36C7D392}" dt="2025-07-23T15:54:30.906" v="207"/>
          <ac:picMkLst>
            <pc:docMk/>
            <pc:sldMk cId="1739606208" sldId="384"/>
            <ac:picMk id="2" creationId="{D480BD0E-FE00-E690-3D68-846885B58A4F}"/>
          </ac:picMkLst>
        </pc:picChg>
        <pc:picChg chg="del">
          <ac:chgData name="Jacob, Karen (SPAC/PSPC) (elle-la / she-her)" userId="66e9cce0-e37b-4645-a907-f7690bd68dfb" providerId="ADAL" clId="{BC14CD71-23B2-4E43-9DA9-364E36C7D392}" dt="2025-07-23T15:54:08.841" v="206" actId="478"/>
          <ac:picMkLst>
            <pc:docMk/>
            <pc:sldMk cId="1739606208" sldId="384"/>
            <ac:picMk id="3" creationId="{1954C225-5C7E-D340-D4FB-948CFEF5C684}"/>
          </ac:picMkLst>
        </pc:picChg>
      </pc:sldChg>
      <pc:sldChg chg="modSp mod">
        <pc:chgData name="Jacob, Karen (SPAC/PSPC) (elle-la / she-her)" userId="66e9cce0-e37b-4645-a907-f7690bd68dfb" providerId="ADAL" clId="{BC14CD71-23B2-4E43-9DA9-364E36C7D392}" dt="2025-07-23T15:28:57.863" v="30" actId="20577"/>
        <pc:sldMkLst>
          <pc:docMk/>
          <pc:sldMk cId="2509489348" sldId="5153"/>
        </pc:sldMkLst>
        <pc:spChg chg="mod">
          <ac:chgData name="Jacob, Karen (SPAC/PSPC) (elle-la / she-her)" userId="66e9cce0-e37b-4645-a907-f7690bd68dfb" providerId="ADAL" clId="{BC14CD71-23B2-4E43-9DA9-364E36C7D392}" dt="2025-07-23T15:28:57.863" v="30" actId="20577"/>
          <ac:spMkLst>
            <pc:docMk/>
            <pc:sldMk cId="2509489348" sldId="5153"/>
            <ac:spMk id="5" creationId="{D0DACE9A-1229-9EEE-A180-51B071D4E977}"/>
          </ac:spMkLst>
        </pc:spChg>
      </pc:sldChg>
      <pc:sldChg chg="modSp mod">
        <pc:chgData name="Jacob, Karen (SPAC/PSPC) (elle-la / she-her)" userId="66e9cce0-e37b-4645-a907-f7690bd68dfb" providerId="ADAL" clId="{BC14CD71-23B2-4E43-9DA9-364E36C7D392}" dt="2025-07-23T15:55:06.760" v="211" actId="207"/>
        <pc:sldMkLst>
          <pc:docMk/>
          <pc:sldMk cId="1375870424" sldId="5155"/>
        </pc:sldMkLst>
        <pc:graphicFrameChg chg="modGraphic">
          <ac:chgData name="Jacob, Karen (SPAC/PSPC) (elle-la / she-her)" userId="66e9cce0-e37b-4645-a907-f7690bd68dfb" providerId="ADAL" clId="{BC14CD71-23B2-4E43-9DA9-364E36C7D392}" dt="2025-07-23T15:55:06.760" v="211" actId="207"/>
          <ac:graphicFrameMkLst>
            <pc:docMk/>
            <pc:sldMk cId="1375870424" sldId="5155"/>
            <ac:graphicFrameMk id="4" creationId="{3F1B2D53-ACDA-27BF-FCE3-F3081C781FC5}"/>
          </ac:graphicFrameMkLst>
        </pc:graphicFrameChg>
      </pc:sldChg>
      <pc:sldChg chg="modSp mod">
        <pc:chgData name="Jacob, Karen (SPAC/PSPC) (elle-la / she-her)" userId="66e9cce0-e37b-4645-a907-f7690bd68dfb" providerId="ADAL" clId="{BC14CD71-23B2-4E43-9DA9-364E36C7D392}" dt="2025-07-23T15:55:11.810" v="225" actId="207"/>
        <pc:sldMkLst>
          <pc:docMk/>
          <pc:sldMk cId="339407420" sldId="5159"/>
        </pc:sldMkLst>
        <pc:spChg chg="mod">
          <ac:chgData name="Jacob, Karen (SPAC/PSPC) (elle-la / she-her)" userId="66e9cce0-e37b-4645-a907-f7690bd68dfb" providerId="ADAL" clId="{BC14CD71-23B2-4E43-9DA9-364E36C7D392}" dt="2025-07-23T15:53:23.450" v="205" actId="20577"/>
          <ac:spMkLst>
            <pc:docMk/>
            <pc:sldMk cId="339407420" sldId="5159"/>
            <ac:spMk id="73" creationId="{BA16FAC5-1113-7F4A-52D7-4EE1835ACFD4}"/>
          </ac:spMkLst>
        </pc:spChg>
        <pc:graphicFrameChg chg="modGraphic">
          <ac:chgData name="Jacob, Karen (SPAC/PSPC) (elle-la / she-her)" userId="66e9cce0-e37b-4645-a907-f7690bd68dfb" providerId="ADAL" clId="{BC14CD71-23B2-4E43-9DA9-364E36C7D392}" dt="2025-07-23T15:55:11.810" v="225" actId="207"/>
          <ac:graphicFrameMkLst>
            <pc:docMk/>
            <pc:sldMk cId="339407420" sldId="5159"/>
            <ac:graphicFrameMk id="74" creationId="{42BDEB97-3E19-319E-52B3-5DE83BAAEF18}"/>
          </ac:graphicFrameMkLst>
        </pc:graphicFrameChg>
      </pc:sldChg>
      <pc:sldChg chg="modSp mod">
        <pc:chgData name="Jacob, Karen (SPAC/PSPC) (elle-la / she-her)" userId="66e9cce0-e37b-4645-a907-f7690bd68dfb" providerId="ADAL" clId="{BC14CD71-23B2-4E43-9DA9-364E36C7D392}" dt="2025-07-23T15:42:50.482" v="86" actId="20577"/>
        <pc:sldMkLst>
          <pc:docMk/>
          <pc:sldMk cId="199475862" sldId="5164"/>
        </pc:sldMkLst>
        <pc:spChg chg="mod">
          <ac:chgData name="Jacob, Karen (SPAC/PSPC) (elle-la / she-her)" userId="66e9cce0-e37b-4645-a907-f7690bd68dfb" providerId="ADAL" clId="{BC14CD71-23B2-4E43-9DA9-364E36C7D392}" dt="2025-07-23T15:42:50.482" v="86" actId="20577"/>
          <ac:spMkLst>
            <pc:docMk/>
            <pc:sldMk cId="199475862" sldId="5164"/>
            <ac:spMk id="4" creationId="{4FC5CB7D-7DBA-0FB5-42BB-278431AA3643}"/>
          </ac:spMkLst>
        </pc:spChg>
      </pc:sldChg>
      <pc:sldChg chg="modSp mod">
        <pc:chgData name="Jacob, Karen (SPAC/PSPC) (elle-la / she-her)" userId="66e9cce0-e37b-4645-a907-f7690bd68dfb" providerId="ADAL" clId="{BC14CD71-23B2-4E43-9DA9-364E36C7D392}" dt="2025-07-23T15:55:08.621" v="215" actId="207"/>
        <pc:sldMkLst>
          <pc:docMk/>
          <pc:sldMk cId="2177547212" sldId="5165"/>
        </pc:sldMkLst>
        <pc:graphicFrameChg chg="modGraphic">
          <ac:chgData name="Jacob, Karen (SPAC/PSPC) (elle-la / she-her)" userId="66e9cce0-e37b-4645-a907-f7690bd68dfb" providerId="ADAL" clId="{BC14CD71-23B2-4E43-9DA9-364E36C7D392}" dt="2025-07-23T15:55:08.621" v="215" actId="207"/>
          <ac:graphicFrameMkLst>
            <pc:docMk/>
            <pc:sldMk cId="2177547212" sldId="5165"/>
            <ac:graphicFrameMk id="4" creationId="{A486E3D8-BB0F-FC4C-5E34-A6D40F6C2291}"/>
          </ac:graphicFrameMkLst>
        </pc:graphicFrameChg>
      </pc:sldChg>
      <pc:sldChg chg="modSp mod">
        <pc:chgData name="Jacob, Karen (SPAC/PSPC) (elle-la / she-her)" userId="66e9cce0-e37b-4645-a907-f7690bd68dfb" providerId="ADAL" clId="{BC14CD71-23B2-4E43-9DA9-364E36C7D392}" dt="2025-07-23T15:55:09.945" v="219" actId="207"/>
        <pc:sldMkLst>
          <pc:docMk/>
          <pc:sldMk cId="2126300068" sldId="5166"/>
        </pc:sldMkLst>
        <pc:graphicFrameChg chg="modGraphic">
          <ac:chgData name="Jacob, Karen (SPAC/PSPC) (elle-la / she-her)" userId="66e9cce0-e37b-4645-a907-f7690bd68dfb" providerId="ADAL" clId="{BC14CD71-23B2-4E43-9DA9-364E36C7D392}" dt="2025-07-23T15:55:09.945" v="219" actId="207"/>
          <ac:graphicFrameMkLst>
            <pc:docMk/>
            <pc:sldMk cId="2126300068" sldId="5166"/>
            <ac:graphicFrameMk id="4" creationId="{B48F2DD6-464B-4A28-E7D3-BA69B3B5B5E2}"/>
          </ac:graphicFrameMkLst>
        </pc:graphicFrameChg>
      </pc:sldChg>
      <pc:sldChg chg="modSp mod">
        <pc:chgData name="Jacob, Karen (SPAC/PSPC) (elle-la / she-her)" userId="66e9cce0-e37b-4645-a907-f7690bd68dfb" providerId="ADAL" clId="{BC14CD71-23B2-4E43-9DA9-364E36C7D392}" dt="2025-07-23T15:55:13.694" v="231" actId="207"/>
        <pc:sldMkLst>
          <pc:docMk/>
          <pc:sldMk cId="1703459097" sldId="5167"/>
        </pc:sldMkLst>
        <pc:graphicFrameChg chg="modGraphic">
          <ac:chgData name="Jacob, Karen (SPAC/PSPC) (elle-la / she-her)" userId="66e9cce0-e37b-4645-a907-f7690bd68dfb" providerId="ADAL" clId="{BC14CD71-23B2-4E43-9DA9-364E36C7D392}" dt="2025-07-23T15:55:13.694" v="231" actId="207"/>
          <ac:graphicFrameMkLst>
            <pc:docMk/>
            <pc:sldMk cId="1703459097" sldId="5167"/>
            <ac:graphicFrameMk id="74" creationId="{A6EA772A-8D71-7B61-EA90-D1C081AC810C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BA0B1-8B5E-6C42-BD6E-E01ECCB0DC63}" type="datetimeFigureOut">
              <a:rPr lang="en-US" smtClean="0"/>
              <a:t>7/25/2025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F169B-D4BC-2D47-B1AD-909F43E50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7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66F0F-F449-CC4B-B881-E7F614156AC6}" type="datetimeFigureOut">
              <a:rPr lang="en-US" smtClean="0"/>
              <a:t>7/25/2025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"/>
              <a:t>Edit Master text styles</a:t>
            </a:r>
          </a:p>
          <a:p>
            <a:pPr lvl="1"/>
            <a:r>
              <a:rPr lang="en"/>
              <a:t>Second level</a:t>
            </a:r>
          </a:p>
          <a:p>
            <a:pPr lvl="2"/>
            <a:r>
              <a:rPr lang="en"/>
              <a:t>Third level</a:t>
            </a:r>
          </a:p>
          <a:p>
            <a:pPr lvl="3"/>
            <a:r>
              <a:rPr lang="en"/>
              <a:t>Fourth level</a:t>
            </a:r>
          </a:p>
          <a:p>
            <a:pPr lvl="4"/>
            <a:r>
              <a:rPr lang="en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9BAFD-0AFE-FC47-B839-C833EEBF7E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55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9BAFD-0AFE-FC47-B839-C833EEBF7EC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16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F9BAFD-0AFE-FC47-B839-C833EEBF7EC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20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F9BAFD-0AFE-FC47-B839-C833EEBF7EC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323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Aft>
                <a:spcPts val="1200"/>
              </a:spcAft>
              <a:buNone/>
            </a:pPr>
            <a:r>
              <a:rPr lang="en" sz="1800" kern="100" dirty="0" err="1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Prosci is a world-renowned organization specializing in the research and development of change management methodologies. Prosci conducts in-depth research with thousands of organizations around the world </a:t>
            </a:r>
            <a:r>
              <a:rPr lang="en" sz="1800" b="1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to identify practices that lead to successful change projects.</a:t>
            </a:r>
            <a:r>
              <a:rPr lang="en" sz="1800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CA" sz="1800" kern="100" dirty="0">
              <a:solidFill>
                <a:srgbClr val="0C1E2B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Aft>
                <a:spcPts val="1200"/>
              </a:spcAft>
            </a:pPr>
            <a:r>
              <a:rPr lang="en" sz="1800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By using the Prosci Success Factors lens, we benefit from </a:t>
            </a:r>
            <a:r>
              <a:rPr lang="en" sz="1800" b="1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 proven framework</a:t>
            </a:r>
            <a:r>
              <a:rPr lang="en" sz="1800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to objectively assess the performance of your change management project.</a:t>
            </a:r>
            <a:endParaRPr lang="en-CA" sz="1800" kern="100" dirty="0">
              <a:solidFill>
                <a:srgbClr val="0C1E2B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F9BAFD-0AFE-FC47-B839-C833EEBF7EC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019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5DBF2B2-6E29-804D-BBC2-9BEE50153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970" y="919834"/>
            <a:ext cx="11101387" cy="82507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800"/>
            </a:lvl1pPr>
          </a:lstStyle>
          <a:p>
            <a:r>
              <a:rPr lang="en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812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Four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B20CF7-ABEA-2C4D-BB72-60BDB752E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924" y="1606538"/>
            <a:ext cx="2571751" cy="1085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AB5CA4C7-9DA8-9349-A7AE-66A5D6A6F64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371849" y="1606538"/>
            <a:ext cx="2571751" cy="1085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0BDB9676-2139-3E4A-8902-B788AA4A143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43636" y="1606538"/>
            <a:ext cx="2571751" cy="1085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6">
            <a:extLst>
              <a:ext uri="{FF2B5EF4-FFF2-40B4-BE49-F238E27FC236}">
                <a16:creationId xmlns:a16="http://schemas.microsoft.com/office/drawing/2014/main" id="{3AAEAB4E-EA57-5D45-ADBA-C01E02C671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086849" y="1606538"/>
            <a:ext cx="2438028" cy="1085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DDF9A85-81B8-594C-8E42-376FC3678A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42925" y="2878599"/>
            <a:ext cx="2588620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07625D3-4631-D144-A38F-D00BCF2C2126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38161" y="3194688"/>
            <a:ext cx="2576514" cy="29356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7A595DD1-B636-EA46-A519-6AA9C65FD62C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3373211" y="2878599"/>
            <a:ext cx="2588620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995848D-37D6-C04D-BDF8-0D8718112883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368447" y="3194688"/>
            <a:ext cx="2576514" cy="29356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FC0A166-67A0-2340-971A-FD7BAF6FB8CF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225268" y="2878599"/>
            <a:ext cx="2588620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0E95A27-B41C-7F48-9F77-4204B73512BE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6220504" y="3194688"/>
            <a:ext cx="2576514" cy="29356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D1A0976-12BB-6843-AA08-4891F82E3E12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9077325" y="2878599"/>
            <a:ext cx="2437779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0CE6D17D-6FF8-034C-B243-541C6CC0C0A7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9072561" y="3194688"/>
            <a:ext cx="2442543" cy="29356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8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wo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B20CF7-ABEA-2C4D-BB72-60BDB752E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925" y="1606538"/>
            <a:ext cx="5430838" cy="25225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0AB767C-C8CE-A646-995D-CEACD85456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43638" y="1606538"/>
            <a:ext cx="5271466" cy="25225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BD7B9AD-945C-F149-B2DA-39EC98B68E9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42925" y="4307350"/>
            <a:ext cx="5430838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47D4007-27E8-6B41-B124-3799DE9D341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38161" y="4601668"/>
            <a:ext cx="5405440" cy="152867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E58BC4C-2568-1D44-AC5F-BB2715C9AD2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47039" y="4307350"/>
            <a:ext cx="5268065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961F923-F71F-6342-AF54-96059A45165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242275" y="4601668"/>
            <a:ext cx="5246813" cy="152867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632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hree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B20CF7-ABEA-2C4D-BB72-60BDB752E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925" y="1606538"/>
            <a:ext cx="3495675" cy="25225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F5A1D93D-18EA-B646-9C69-64B68DA7465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343400" y="1606538"/>
            <a:ext cx="3495675" cy="25225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B818FFBC-FCFC-9842-8A48-4D05E54A6C5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129589" y="1606538"/>
            <a:ext cx="3385516" cy="25225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12EB366-A3C6-464A-BD08-014B0A3C9D0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42925" y="4307350"/>
            <a:ext cx="3516886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F62171F-0172-564D-A50B-45829D68B82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38161" y="4601668"/>
            <a:ext cx="3500439" cy="15286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599FE3A4-484C-7240-9A03-C0D58B29988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4342039" y="4307350"/>
            <a:ext cx="3516886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30028FF-B82F-EC4C-999B-C024355F8F2F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4337275" y="4601668"/>
            <a:ext cx="3500439" cy="15286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0311FA8-9690-B047-B085-60DB7E39A20E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8141153" y="4307350"/>
            <a:ext cx="3373951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19F1970-3114-824F-93E4-D6E3FA50D6C5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8136389" y="4601668"/>
            <a:ext cx="3378715" cy="15286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245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Four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B20CF7-ABEA-2C4D-BB72-60BDB752E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926" y="1606538"/>
            <a:ext cx="2571750" cy="25225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F954EBDC-0C0D-8C42-BD84-62A045BA7F6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400426" y="1606538"/>
            <a:ext cx="2571750" cy="25225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4" name="Picture Placeholder 6">
            <a:extLst>
              <a:ext uri="{FF2B5EF4-FFF2-40B4-BE49-F238E27FC236}">
                <a16:creationId xmlns:a16="http://schemas.microsoft.com/office/drawing/2014/main" id="{0D95A988-ADA4-2846-979A-FD44F1A4FBE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243639" y="1606538"/>
            <a:ext cx="2571750" cy="25225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7" name="Picture Placeholder 6">
            <a:extLst>
              <a:ext uri="{FF2B5EF4-FFF2-40B4-BE49-F238E27FC236}">
                <a16:creationId xmlns:a16="http://schemas.microsoft.com/office/drawing/2014/main" id="{6839EE6C-2C09-9949-AA2C-88119F23458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58276" y="1606538"/>
            <a:ext cx="2459757" cy="25225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079E8AD-12D3-6546-968E-72EB672317A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42925" y="4307350"/>
            <a:ext cx="2588621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296A8EA-86DB-FC4D-BC77-160A57D989A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38161" y="4601668"/>
            <a:ext cx="2576515" cy="15286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2705B1A4-0935-A54C-982E-3DA340F87D4A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3405868" y="4307350"/>
            <a:ext cx="2588621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AB80D97-AAE2-2D40-9CC8-0D12B6BEFD34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3401104" y="4601668"/>
            <a:ext cx="2576515" cy="15286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46255BB-B53E-F143-8DCC-368B651E8333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6236154" y="4307350"/>
            <a:ext cx="2588621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4610589-EA76-8540-99A0-FCF68932BE3C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31390" y="4601668"/>
            <a:ext cx="2576515" cy="15286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195337D1-2A14-AC46-9E61-C0B6DF09A78E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9055554" y="4307350"/>
            <a:ext cx="2475893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4F7C987D-CA92-364A-A879-5D136287E479}"/>
              </a:ext>
            </a:extLst>
          </p:cNvPr>
          <p:cNvSpPr>
            <a:spLocks noGrp="1"/>
          </p:cNvSpPr>
          <p:nvPr>
            <p:ph idx="32"/>
          </p:nvPr>
        </p:nvSpPr>
        <p:spPr>
          <a:xfrm>
            <a:off x="9050791" y="4601668"/>
            <a:ext cx="2464314" cy="15286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219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10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0" y="655981"/>
            <a:ext cx="12192000" cy="477670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8741D6-FD00-644A-9F60-65C96E7E86A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51364" y="5592101"/>
            <a:ext cx="5079103" cy="68751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15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on Le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24E0B-F39F-1D43-9422-07A82894B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4039" y="1973260"/>
            <a:ext cx="3484562" cy="41417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C8741D6-FD00-644A-9F60-65C96E7E86A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42925" y="1657350"/>
            <a:ext cx="3495675" cy="2778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EA26D9-6642-A64C-BE94-B9F7CC25EA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99857" y="1657350"/>
            <a:ext cx="7215247" cy="4457700"/>
          </a:xfrm>
          <a:prstGeom prst="rect">
            <a:avLst/>
          </a:prstGeom>
        </p:spPr>
        <p:txBody>
          <a:bodyPr/>
          <a:lstStyle>
            <a:lvl1pPr>
              <a:lnSpc>
                <a:spcPts val="2100"/>
              </a:lnSpc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58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ontent with caption on le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67E1D94-0DDA-C347-B8A1-E074FA2B092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00426" y="1657350"/>
            <a:ext cx="8114678" cy="4457700"/>
          </a:xfrm>
          <a:prstGeom prst="rect">
            <a:avLst/>
          </a:prstGeom>
        </p:spPr>
        <p:txBody>
          <a:bodyPr/>
          <a:lstStyle>
            <a:lvl1pPr>
              <a:lnSpc>
                <a:spcPts val="2100"/>
              </a:lnSpc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FC81611-5E2D-F944-B5DC-77F0EC084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4039" y="1995032"/>
            <a:ext cx="2646361" cy="4120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D5697742-5BFD-E94D-9B39-3F15B43192A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42925" y="1657350"/>
            <a:ext cx="2654801" cy="2778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360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ntent with wide caption on le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7D81E4E-2C89-5449-A7CA-1170F511CF0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2324" y="1657350"/>
            <a:ext cx="4342780" cy="4457700"/>
          </a:xfrm>
          <a:prstGeom prst="rect">
            <a:avLst/>
          </a:prstGeom>
        </p:spPr>
        <p:txBody>
          <a:bodyPr/>
          <a:lstStyle>
            <a:lvl1pPr>
              <a:lnSpc>
                <a:spcPts val="2100"/>
              </a:lnSpc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7222704C-5B0D-8243-A65D-0547A2F0905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553625" y="1995032"/>
            <a:ext cx="4437061" cy="4120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52F83407-BFB3-F64E-B383-6B15D587BC0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42511" y="1657350"/>
            <a:ext cx="4451212" cy="2778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81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on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C1560E6-0616-1E46-BCD0-77413CEC3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64514" y="1995032"/>
            <a:ext cx="3350590" cy="4120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099CEF0-FDAD-0348-826B-EDF0A6A44E9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153401" y="1657350"/>
            <a:ext cx="3361276" cy="2778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75CC65B-0B09-0840-85B2-DC45DA3AEB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2450" y="1657350"/>
            <a:ext cx="7344455" cy="4457700"/>
          </a:xfrm>
          <a:prstGeom prst="rect">
            <a:avLst/>
          </a:prstGeom>
        </p:spPr>
        <p:txBody>
          <a:bodyPr/>
          <a:lstStyle>
            <a:lvl1pPr>
              <a:lnSpc>
                <a:spcPts val="2100"/>
              </a:lnSpc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20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581EE-8D51-5440-A998-B231FB90F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38" y="3622894"/>
            <a:ext cx="11115674" cy="93958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18DE4-0234-E248-AACA-E37DB1A774D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28639" y="4573459"/>
            <a:ext cx="5573988" cy="10273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1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2DCF5F-B937-2640-A4A5-1D021401E3B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8638" y="2085280"/>
            <a:ext cx="11115674" cy="16216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6600" b="1"/>
            </a:lvl1pPr>
          </a:lstStyle>
          <a:p>
            <a:pPr lvl="0"/>
            <a:r>
              <a:rPr lang="en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09339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ontent with caption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4FDB926-2E3C-2141-85F9-142126F4F4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8161" y="1657350"/>
            <a:ext cx="8243886" cy="4457700"/>
          </a:xfrm>
          <a:prstGeom prst="rect">
            <a:avLst/>
          </a:prstGeom>
        </p:spPr>
        <p:txBody>
          <a:bodyPr/>
          <a:lstStyle>
            <a:lvl1pPr>
              <a:lnSpc>
                <a:spcPts val="2100"/>
              </a:lnSpc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3708FE2-7BD9-6741-AC35-E6D634066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00625" y="1995032"/>
            <a:ext cx="2514479" cy="4120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89E29B-5E72-1B47-AC15-183EF5464EE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989512" y="1657350"/>
            <a:ext cx="2522498" cy="2778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088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ntent with wide caption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42D8366-3A72-774E-9DAF-409CBEB5B74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2450" y="1657350"/>
            <a:ext cx="4471988" cy="4457700"/>
          </a:xfrm>
          <a:prstGeom prst="rect">
            <a:avLst/>
          </a:prstGeom>
        </p:spPr>
        <p:txBody>
          <a:bodyPr/>
          <a:lstStyle>
            <a:lvl1pPr>
              <a:lnSpc>
                <a:spcPts val="2100"/>
              </a:lnSpc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F0A41A3-ADCC-F94C-98D5-4A734296F14B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7172325" y="1995032"/>
            <a:ext cx="4342779" cy="4120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3AF3FA9F-C428-6549-9B6A-202E0FD79372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167219" y="1657350"/>
            <a:ext cx="4356629" cy="2778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229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C6896E-0613-DC41-9582-A7BB6D35D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54513" y="1714499"/>
            <a:ext cx="7160592" cy="4400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D880A99-4201-3847-86F3-D77C5C2DB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4039" y="1995032"/>
            <a:ext cx="3484562" cy="4120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879568-7B89-6144-98EF-9A5090B5958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42925" y="1657350"/>
            <a:ext cx="3495675" cy="2778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1918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C6896E-0613-DC41-9582-A7BB6D35D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" y="1714499"/>
            <a:ext cx="7289799" cy="44158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3D605E1-0CFB-CE42-AD97-57E1B5B41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59750" y="1995032"/>
            <a:ext cx="3355354" cy="41200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44D688F-F5DF-2843-BB18-D4261CED213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148636" y="1657350"/>
            <a:ext cx="3366055" cy="27780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5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and contact us sli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44581EE-8D51-5440-A998-B231FB90F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38" y="1822564"/>
            <a:ext cx="11115674" cy="1247775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18DE4-0234-E248-AACA-E37DB1A774D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28638" y="3612471"/>
            <a:ext cx="2586037" cy="2880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52F2F56F-96CA-6140-8BC2-E01E70245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502" y="3900492"/>
            <a:ext cx="2584173" cy="22298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12EB146-5F86-304E-A51A-295F8092DC0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386138" y="3612471"/>
            <a:ext cx="2586037" cy="2880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10E9C34-4047-CA46-B1B0-8BF910AA1891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3388002" y="3900492"/>
            <a:ext cx="2586037" cy="22298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E53DD7D-0825-6B41-A63F-025B0695B6E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243638" y="3612471"/>
            <a:ext cx="2586037" cy="2880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A9BBC99-B117-F448-8745-97F0D1F9A1C1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6245502" y="3900492"/>
            <a:ext cx="2586037" cy="22298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793902F-F09B-D24F-B7B3-22565938FF75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058276" y="3612471"/>
            <a:ext cx="2586037" cy="2880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0469521-F16C-7645-BF80-9C30AEA8ECDD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9056412" y="3900492"/>
            <a:ext cx="2587900" cy="22298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6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and contact us slid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1C0A461C-0294-B44F-97D5-FC39D0DC40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0"/>
            <a:ext cx="5257800" cy="685799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4581EE-8D51-5440-A998-B231FB90F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3821" y="1000076"/>
            <a:ext cx="5443537" cy="1491404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>
              <a:defRPr sz="4800"/>
            </a:lvl1pPr>
          </a:lstStyle>
          <a:p>
            <a:r>
              <a:rPr lang="en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18DE4-0234-E248-AACA-E37DB1A774D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43638" y="2191451"/>
            <a:ext cx="2586037" cy="2880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52F2F56F-96CA-6140-8BC2-E01E70245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43638" y="2491480"/>
            <a:ext cx="2586037" cy="15931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12EB146-5F86-304E-A51A-295F8092DC0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01139" y="2191451"/>
            <a:ext cx="2543174" cy="2880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10E9C34-4047-CA46-B1B0-8BF910AA1891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9101139" y="2491480"/>
            <a:ext cx="2543174" cy="15931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E53DD7D-0825-6B41-A63F-025B0695B6E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243638" y="4426163"/>
            <a:ext cx="2586037" cy="2880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A9BBC99-B117-F448-8745-97F0D1F9A1C1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6243638" y="4726192"/>
            <a:ext cx="2586037" cy="14041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793902F-F09B-D24F-B7B3-22565938FF75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058276" y="4426163"/>
            <a:ext cx="2586037" cy="2880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0469521-F16C-7645-BF80-9C30AEA8ECDD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9058276" y="4726192"/>
            <a:ext cx="2586037" cy="14041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05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and testimonial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18DE4-0234-E248-AACA-E37DB1A774D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28638" y="5412692"/>
            <a:ext cx="3543300" cy="659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3994FF5-75CA-D542-AE8A-FF290128AD7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357688" y="5412692"/>
            <a:ext cx="3543300" cy="659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08E50E4-226F-9847-9392-FE95E91D60DC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129588" y="5412692"/>
            <a:ext cx="3543300" cy="659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07A35C6-3861-BC41-830C-3E0AA84056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7688" y="1209675"/>
            <a:ext cx="3543300" cy="39766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ts val="4500"/>
              </a:lnSpc>
              <a:buNone/>
              <a:defRPr sz="3200" i="1">
                <a:latin typeface="Georgia" panose="020405020504050203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94ECD9F0-E726-484A-BAE6-AEAA3F1F97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8638" y="1209675"/>
            <a:ext cx="3543300" cy="39766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ts val="4500"/>
              </a:lnSpc>
              <a:buNone/>
              <a:defRPr sz="3200" i="1">
                <a:latin typeface="Georgia" panose="020405020504050203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5E63B64F-6E94-6A41-B8DD-27F9FD18751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15300" y="1209675"/>
            <a:ext cx="3543300" cy="39766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ts val="4500"/>
              </a:lnSpc>
              <a:buNone/>
              <a:defRPr sz="3200" i="1">
                <a:latin typeface="Georgia" panose="020405020504050203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A143651-3799-F24B-AEFE-AAAD1187C7A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8161" y="1657350"/>
            <a:ext cx="5405440" cy="4457700"/>
          </a:xfrm>
          <a:prstGeom prst="rect">
            <a:avLst/>
          </a:prstGeom>
        </p:spPr>
        <p:txBody>
          <a:bodyPr/>
          <a:lstStyle>
            <a:lvl1pPr>
              <a:lnSpc>
                <a:spcPts val="2100"/>
              </a:lnSpc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C0C7668-8CC7-CF4A-8570-FDE604593FB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26267" y="1657350"/>
            <a:ext cx="5288837" cy="4457700"/>
          </a:xfrm>
          <a:prstGeom prst="rect">
            <a:avLst/>
          </a:prstGeom>
        </p:spPr>
        <p:txBody>
          <a:bodyPr/>
          <a:lstStyle>
            <a:lvl1pPr>
              <a:lnSpc>
                <a:spcPts val="2100"/>
              </a:lnSpc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60" y="550861"/>
            <a:ext cx="11006344" cy="83502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" dirty="0"/>
              <a:t>Click to edit Master title style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>
            <a:off x="616226" y="1282149"/>
            <a:ext cx="108988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46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9B164-9C2C-4D48-8696-9484E8FF762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42925" y="1681171"/>
            <a:ext cx="5400676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45142E-614C-1941-A4E8-E24EA5A0D501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26267" y="1681171"/>
            <a:ext cx="5285752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76002A2-2BEE-E84D-91F0-54ED39ABA3C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8161" y="1986374"/>
            <a:ext cx="5405440" cy="414397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3047B5C-8C66-DD49-8353-D9A1331573E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26267" y="1986374"/>
            <a:ext cx="5288837" cy="414397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38" y="442013"/>
            <a:ext cx="5434841" cy="73080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" dirty="0"/>
              <a:t>Click to edit Master title style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7039"/>
            <a:ext cx="5327375" cy="5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206997" y="1277039"/>
            <a:ext cx="5327375" cy="5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/>
          <p:cNvSpPr>
            <a:spLocks noGrp="1"/>
          </p:cNvSpPr>
          <p:nvPr>
            <p:ph type="body" sz="quarter" idx="19" hasCustomPrompt="1"/>
          </p:nvPr>
        </p:nvSpPr>
        <p:spPr>
          <a:xfrm>
            <a:off x="6227003" y="442015"/>
            <a:ext cx="5327650" cy="73080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82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wo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B20CF7-ABEA-2C4D-BB72-60BDB752E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925" y="1606538"/>
            <a:ext cx="5400676" cy="1085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0AB767C-C8CE-A646-995D-CEACD85456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43638" y="1606538"/>
            <a:ext cx="5271466" cy="1085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BBDF55F-90F0-1C41-908C-56A922379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42925" y="2878599"/>
            <a:ext cx="5430838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2EA49D96-8068-0E46-8E04-581AD2DEEBF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29352" y="2878599"/>
            <a:ext cx="5285752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7DEAE7C-B91C-3A45-9797-1CA40EEE86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38161" y="3194688"/>
            <a:ext cx="5405440" cy="29356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CBF5F4D-C8DF-6B40-9757-7862B3F3D01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226267" y="3194688"/>
            <a:ext cx="5288837" cy="29356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22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hree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B20CF7-ABEA-2C4D-BB72-60BDB752E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924" y="1606538"/>
            <a:ext cx="3495675" cy="1085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0AB767C-C8CE-A646-995D-CEACD85456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29113" y="1606538"/>
            <a:ext cx="3529012" cy="1085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30BC5AE0-0A2C-0A47-AED3-72F396E00B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115301" y="1606538"/>
            <a:ext cx="3430302" cy="10858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A9B8C281-38F9-7B4F-9053-E5183E02C72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4329113" y="2878599"/>
            <a:ext cx="3516885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18917B6-ED6E-5247-A016-E8EB5828083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24349" y="3194688"/>
            <a:ext cx="3500438" cy="29356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23316C5-42E3-A546-BFAD-685CA83063A4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529998" y="2878599"/>
            <a:ext cx="3516885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736DC52-B567-4A40-86E6-A926C985A3C3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525234" y="3194688"/>
            <a:ext cx="3500438" cy="29356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E92BD2B-6F22-EA49-83E7-283C14BE4AA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8117341" y="2878599"/>
            <a:ext cx="3397763" cy="3111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" dirty="0"/>
              <a:t>EDIT MASTER TEXT STYLES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47E32C1-C9CF-044C-AA5E-2ED6C83D1E1F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8112577" y="3194688"/>
            <a:ext cx="3402527" cy="29356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100"/>
              </a:lnSpc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2100"/>
              </a:lnSpc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2100"/>
              </a:lnSpc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274FB544-0753-1E4B-A414-CB8CEF89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59" y="550861"/>
            <a:ext cx="11006345" cy="835027"/>
          </a:xfrm>
          <a:prstGeom prst="rect">
            <a:avLst/>
          </a:prstGeom>
        </p:spPr>
        <p:txBody>
          <a:bodyPr/>
          <a:lstStyle/>
          <a:p>
            <a:r>
              <a:rPr lang="en"/>
              <a:t>Click to edit Master title style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F354029-E75E-6F47-88D0-33B7164E6319}"/>
              </a:ext>
            </a:extLst>
          </p:cNvPr>
          <p:cNvCxnSpPr/>
          <p:nvPr userDrawn="1"/>
        </p:nvCxnSpPr>
        <p:spPr>
          <a:xfrm flipV="1">
            <a:off x="616226" y="1271675"/>
            <a:ext cx="10918825" cy="1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E88AD31-4954-044A-B166-33D56A940E1C}"/>
              </a:ext>
            </a:extLst>
          </p:cNvPr>
          <p:cNvSpPr txBox="1">
            <a:spLocks/>
          </p:cNvSpPr>
          <p:nvPr userDrawn="1"/>
        </p:nvSpPr>
        <p:spPr>
          <a:xfrm>
            <a:off x="5829051" y="6456366"/>
            <a:ext cx="365760" cy="247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CBB59C-0D25-7048-A082-95EACEC5738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49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hyperlink" Target="https://www.google.ca/imgres?imgurl=https://s3.ca-central-1.amazonaws.com/vectorinstitute.ai/images/logos/Canada_Wordmark_EN.png&amp;imgrefurl=http://vectorinstitute.ai/&amp;docid=yhgK_zErh6d3aM&amp;tbnid=IIIM82B5TUYATM:&amp;vet=10ahUKEwjuq8nnosTZAhVQQq0KHQN_B-QQMwhPKAkwCQ..i&amp;w=1165&amp;h=303&amp;bih=479&amp;biw=1188&amp;q=canada%20wordmark&amp;ved=0ahUKEwjuq8nnosTZAhVQQq0KHQN_B-QQMwhPKAkwCQ&amp;iact=mrc&amp;uact=8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Relationship Id="rId30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6" imgW="473" imgH="473" progId="TCLayout.ActiveDocument.1">
                  <p:embed/>
                </p:oleObj>
              </mc:Choice>
              <mc:Fallback>
                <p:oleObj name="think-cell Slide" r:id="rId26" imgW="473" imgH="473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 descr="Image result for canada wordmark">
            <a:hlinkClick r:id="rId28" invalidUrl="https://www.google.ca/imgres?imgurl=https://s3.ca-central-1.amazonaws.com/vectorinstitute.ai/images/logos/Canada_Wordmark_EN.png&amp;imgrefurl=http://vectorinstitute.ai/&amp;docid=yhgK_zErh6d3aM&amp;tbnid=IIIM82B5TUYATM:&amp;vet=10ahUKEwjuq8nnosTZAhVQQq0KHQN_B-QQMwhPKAkwCQ..i&amp;w=1165&amp;h=303&amp;bih=479&amp;biw=1188&amp;q=canada wordmark&amp;ved=0ahUKEwjuq8nnosTZAhVQQq0KHQN_B-QQMwhPKAkwCQ&amp;iact=mrc&amp;uact=8"/>
            <a:extLst>
              <a:ext uri="{FF2B5EF4-FFF2-40B4-BE49-F238E27FC236}">
                <a16:creationId xmlns:a16="http://schemas.microsoft.com/office/drawing/2014/main" id="{3A811313-001F-45BE-BB18-1AB810C9E568}"/>
              </a:ext>
            </a:extLst>
          </p:cNvPr>
          <p:cNvPicPr/>
          <p:nvPr userDrawn="1"/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8922" y="6396193"/>
            <a:ext cx="885392" cy="229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CF982D2-D3BA-489C-B6FC-75EBE40BC1CB}"/>
              </a:ext>
            </a:extLst>
          </p:cNvPr>
          <p:cNvPicPr>
            <a:picLocks noChangeAspect="1"/>
          </p:cNvPicPr>
          <p:nvPr userDrawn="1"/>
        </p:nvPicPr>
        <p:blipFill>
          <a:blip r:embed="rId3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5681" y="6402831"/>
            <a:ext cx="2036645" cy="194997"/>
          </a:xfrm>
          <a:prstGeom prst="rect">
            <a:avLst/>
          </a:prstGeom>
        </p:spPr>
      </p:pic>
      <p:pic>
        <p:nvPicPr>
          <p:cNvPr id="21" name="Image 9">
            <a:extLst>
              <a:ext uri="{FF2B5EF4-FFF2-40B4-BE49-F238E27FC236}">
                <a16:creationId xmlns:a16="http://schemas.microsoft.com/office/drawing/2014/main" id="{37567316-1793-40A1-8E6F-8FC9C47A9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4"/>
          <a:stretch/>
        </p:blipFill>
        <p:spPr>
          <a:xfrm>
            <a:off x="0" y="6124534"/>
            <a:ext cx="12196141" cy="534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79288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  <p:sldLayoutId id="2147483698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ts val="24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ts val="24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ts val="24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ts val="24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4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10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6.jpg"/><Relationship Id="rId5" Type="http://schemas.openxmlformats.org/officeDocument/2006/relationships/tags" Target="../tags/tag12.xml"/><Relationship Id="rId10" Type="http://schemas.openxmlformats.org/officeDocument/2006/relationships/image" Target="../media/image5.png"/><Relationship Id="rId4" Type="http://schemas.openxmlformats.org/officeDocument/2006/relationships/tags" Target="../tags/tag11.xml"/><Relationship Id="rId9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4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iki.gccollab.ca/images/b/b0/CM_Program_in_a_box_-_Post_mortem_presentation_FR.pptx" TargetMode="External"/><Relationship Id="rId3" Type="http://schemas.openxmlformats.org/officeDocument/2006/relationships/tags" Target="../tags/tag15.xml"/><Relationship Id="rId7" Type="http://schemas.openxmlformats.org/officeDocument/2006/relationships/hyperlink" Target="https://view.officeapps.live.com/op/view.aspx?src=https%3A%2F%2Fwiki.gccollab.ca%2Fimages%2F1%2F1f%2FWTP_-_Employee_Feedback_Consolidation_Table_EN.xlsx&amp;wdOrigin=BROWSELINK" TargetMode="Externa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hyperlink" Target="https://view.officeapps.live.com/op/view.aspx?src=https%3A%2F%2Fwiki.gccollab.ca%2Fimages%2Fa%2Fa8%2FCM_Program_optimization_-_CM_Activity_tracker_EN.docx&amp;wdOrigin=BROWSELINK" TargetMode="Externa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5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hyperlink" Target="https://view.officeapps.live.com/op/view.aspx?src=https%3A%2F%2Fwiki.gccollab.ca%2Fimages%2Fa%2Fa8%2FCM_Program_optimization_-_CM_Activity_tracker_EN.docx&amp;wdOrigin=BROWSELINK" TargetMode="Externa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hyperlink" Target="https://view.officeapps.live.com/op/view.aspx?src=https%3A%2F%2Fwiki.gccollab.ca%2Fimages%2Fa%2Fa8%2FCM_Program_optimization_-_CM_Activity_tracker_EN.docx&amp;wdOrigin=BROWSELINK" TargetMode="Externa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2440690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473" imgH="473" progId="TCLayout.ActiveDocument.1">
                  <p:embed/>
                </p:oleObj>
              </mc:Choice>
              <mc:Fallback>
                <p:oleObj name="think-cell Slide" r:id="rId8" imgW="473" imgH="473" progId="TCLayout.ActiveDocument.1">
                  <p:embed/>
                  <p:pic>
                    <p:nvPicPr>
                      <p:cNvPr id="4" name="Object 3" hidden="1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11163A5-7CB5-46A7-AE5F-BC3D5AAEA03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810312" y="2497276"/>
            <a:ext cx="7937684" cy="3497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" sz="4400" b="1" dirty="0">
                <a:solidFill>
                  <a:srgbClr val="003B5C"/>
                </a:solidFill>
                <a:highlight>
                  <a:srgbClr val="FFFF00"/>
                </a:highlight>
                <a:latin typeface="Avenir Next LT Pro Demi" panose="020B0704020202020204" pitchFamily="34" charset="0"/>
              </a:rPr>
              <a:t>[PROJECT LOCATION]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68044161-86F9-4088-A6B9-05999097B37C}"/>
              </a:ext>
            </a:extLst>
          </p:cNvPr>
          <p:cNvSpPr>
            <a:spLocks noGrp="1"/>
          </p:cNvSpPr>
          <p:nvPr>
            <p:ph type="title" idx="4294967295"/>
            <p:custDataLst>
              <p:tags r:id="rId3"/>
            </p:custDataLst>
          </p:nvPr>
        </p:nvSpPr>
        <p:spPr>
          <a:xfrm>
            <a:off x="3810312" y="3063302"/>
            <a:ext cx="6306454" cy="94771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" dirty="0">
                <a:solidFill>
                  <a:schemeClr val="accent3">
                    <a:lumMod val="75000"/>
                  </a:schemeClr>
                </a:solidFill>
                <a:latin typeface="Avenir Next LT Pro Demi" panose="020B0704020202020204" pitchFamily="34" charset="0"/>
              </a:rPr>
              <a:t>Change management post-mortem</a:t>
            </a:r>
            <a:endParaRPr kumimoji="0" lang="fr-CA" sz="2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Avenir Next LT Pro Demi" panose="020B0704020202020204" pitchFamily="34" charset="0"/>
              <a:ea typeface="+mn-ea"/>
              <a:cs typeface="+mn-cs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6F17F2A8-C13F-4D59-AEE3-797B6ED58FD3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25283" y="5510285"/>
            <a:ext cx="5519664" cy="5078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ts val="24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ts val="24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ts val="24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4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200"/>
              </a:lnSpc>
              <a:spcBef>
                <a:spcPts val="600"/>
              </a:spcBef>
              <a:buNone/>
            </a:pPr>
            <a:r>
              <a:rPr lang="en" sz="1200" dirty="0">
                <a:solidFill>
                  <a:srgbClr val="4B4F54"/>
                </a:solidFill>
                <a:highlight>
                  <a:srgbClr val="FFFF00"/>
                </a:highlight>
                <a:latin typeface="Avenir Next LT Pro Demi" panose="020B0704020202020204" pitchFamily="34" charset="0"/>
              </a:rPr>
              <a:t>DATE</a:t>
            </a:r>
          </a:p>
        </p:txBody>
      </p:sp>
      <p:pic>
        <p:nvPicPr>
          <p:cNvPr id="22" name="Content Placeholder 10">
            <a:extLst>
              <a:ext uri="{FF2B5EF4-FFF2-40B4-BE49-F238E27FC236}">
                <a16:creationId xmlns:a16="http://schemas.microsoft.com/office/drawing/2014/main" id="{3F213B2A-499F-44AF-AE46-FE468AC2FE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6140" y="1607996"/>
            <a:ext cx="2665592" cy="2910612"/>
          </a:xfrm>
          <a:prstGeom prst="rect">
            <a:avLst/>
          </a:prstGeom>
        </p:spPr>
      </p:pic>
      <p:pic>
        <p:nvPicPr>
          <p:cNvPr id="2" name="Content Placeholder 10">
            <a:extLst>
              <a:ext uri="{FF2B5EF4-FFF2-40B4-BE49-F238E27FC236}">
                <a16:creationId xmlns:a16="http://schemas.microsoft.com/office/drawing/2014/main" id="{D480BD0E-FE00-E690-3D68-846885B58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625" t="-30775" r="-5939" b="-39824"/>
          <a:stretch/>
        </p:blipFill>
        <p:spPr>
          <a:xfrm>
            <a:off x="10352688" y="18473"/>
            <a:ext cx="1666672" cy="83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06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C1AF5-8067-1274-4661-C4FE4BBB4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8272A39-1EA0-19E7-8329-971BDFF04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-1"/>
            <a:ext cx="12192000" cy="7530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ABD5B44-559D-FC5A-9EA5-5B49A52B7F8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6500" y="36753"/>
            <a:ext cx="7388618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dirty="0">
                <a:solidFill>
                  <a:schemeClr val="bg1"/>
                </a:solidFill>
                <a:ea typeface="+mn-ea"/>
              </a:rPr>
              <a:t>What we would do differently</a:t>
            </a:r>
            <a:endParaRPr lang="en-CA" sz="3200" dirty="0">
              <a:solidFill>
                <a:schemeClr val="bg1"/>
              </a:solidFill>
              <a:ea typeface="+mn-ea"/>
            </a:endParaRPr>
          </a:p>
        </p:txBody>
      </p:sp>
      <p:pic>
        <p:nvPicPr>
          <p:cNvPr id="2" name="Content Placeholder 10">
            <a:extLst>
              <a:ext uri="{FF2B5EF4-FFF2-40B4-BE49-F238E27FC236}">
                <a16:creationId xmlns:a16="http://schemas.microsoft.com/office/drawing/2014/main" id="{90F8EE62-19DB-C653-4EEA-7CB6318F2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72265"/>
            <a:ext cx="531869" cy="580758"/>
          </a:xfrm>
          <a:prstGeom prst="rect">
            <a:avLst/>
          </a:prstGeom>
        </p:spPr>
      </p:pic>
      <p:sp>
        <p:nvSpPr>
          <p:cNvPr id="4" name="Rectangle : carré corné 3">
            <a:extLst>
              <a:ext uri="{FF2B5EF4-FFF2-40B4-BE49-F238E27FC236}">
                <a16:creationId xmlns:a16="http://schemas.microsoft.com/office/drawing/2014/main" id="{1C2935B6-523C-DE8D-7A92-D708C20B88C9}"/>
              </a:ext>
            </a:extLst>
          </p:cNvPr>
          <p:cNvSpPr/>
          <p:nvPr/>
        </p:nvSpPr>
        <p:spPr>
          <a:xfrm>
            <a:off x="1250305" y="1614195"/>
            <a:ext cx="1371600" cy="1352939"/>
          </a:xfrm>
          <a:prstGeom prst="foldedCorne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 : carré corné 4">
            <a:extLst>
              <a:ext uri="{FF2B5EF4-FFF2-40B4-BE49-F238E27FC236}">
                <a16:creationId xmlns:a16="http://schemas.microsoft.com/office/drawing/2014/main" id="{4D160ACC-7E22-16DE-1DDC-023BB7BA6D2E}"/>
              </a:ext>
            </a:extLst>
          </p:cNvPr>
          <p:cNvSpPr/>
          <p:nvPr/>
        </p:nvSpPr>
        <p:spPr>
          <a:xfrm>
            <a:off x="3044893" y="1590868"/>
            <a:ext cx="1292290" cy="1376265"/>
          </a:xfrm>
          <a:prstGeom prst="foldedCorne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Rectangle : carré corné 5">
            <a:extLst>
              <a:ext uri="{FF2B5EF4-FFF2-40B4-BE49-F238E27FC236}">
                <a16:creationId xmlns:a16="http://schemas.microsoft.com/office/drawing/2014/main" id="{4513568C-2E31-489F-9282-C4DE2FFE1C05}"/>
              </a:ext>
            </a:extLst>
          </p:cNvPr>
          <p:cNvSpPr/>
          <p:nvPr/>
        </p:nvSpPr>
        <p:spPr>
          <a:xfrm>
            <a:off x="4839481" y="1614195"/>
            <a:ext cx="1314838" cy="1352937"/>
          </a:xfrm>
          <a:prstGeom prst="foldedCorne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 : carré corné 6">
            <a:extLst>
              <a:ext uri="{FF2B5EF4-FFF2-40B4-BE49-F238E27FC236}">
                <a16:creationId xmlns:a16="http://schemas.microsoft.com/office/drawing/2014/main" id="{92A923FF-4A49-1AE3-D42A-24A6DBF08832}"/>
              </a:ext>
            </a:extLst>
          </p:cNvPr>
          <p:cNvSpPr/>
          <p:nvPr/>
        </p:nvSpPr>
        <p:spPr>
          <a:xfrm>
            <a:off x="6634068" y="1614196"/>
            <a:ext cx="1318725" cy="1352938"/>
          </a:xfrm>
          <a:prstGeom prst="foldedCorne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 : carré corné 8">
            <a:extLst>
              <a:ext uri="{FF2B5EF4-FFF2-40B4-BE49-F238E27FC236}">
                <a16:creationId xmlns:a16="http://schemas.microsoft.com/office/drawing/2014/main" id="{B29F5024-DF10-6A39-D286-F99E422F24FB}"/>
              </a:ext>
            </a:extLst>
          </p:cNvPr>
          <p:cNvSpPr/>
          <p:nvPr/>
        </p:nvSpPr>
        <p:spPr>
          <a:xfrm>
            <a:off x="8727234" y="1614196"/>
            <a:ext cx="1318725" cy="1352938"/>
          </a:xfrm>
          <a:prstGeom prst="foldedCorne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 : carré corné 11">
            <a:extLst>
              <a:ext uri="{FF2B5EF4-FFF2-40B4-BE49-F238E27FC236}">
                <a16:creationId xmlns:a16="http://schemas.microsoft.com/office/drawing/2014/main" id="{489B1205-1F8C-D02D-64AF-4F755173AB38}"/>
              </a:ext>
            </a:extLst>
          </p:cNvPr>
          <p:cNvSpPr/>
          <p:nvPr/>
        </p:nvSpPr>
        <p:spPr>
          <a:xfrm>
            <a:off x="4960001" y="3561185"/>
            <a:ext cx="1314838" cy="1286069"/>
          </a:xfrm>
          <a:prstGeom prst="foldedCorner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 : carré corné 12">
            <a:extLst>
              <a:ext uri="{FF2B5EF4-FFF2-40B4-BE49-F238E27FC236}">
                <a16:creationId xmlns:a16="http://schemas.microsoft.com/office/drawing/2014/main" id="{A9804FF1-666D-4D43-E2F3-8C0CF21F010E}"/>
              </a:ext>
            </a:extLst>
          </p:cNvPr>
          <p:cNvSpPr/>
          <p:nvPr/>
        </p:nvSpPr>
        <p:spPr>
          <a:xfrm>
            <a:off x="6758475" y="3581400"/>
            <a:ext cx="1292289" cy="1329610"/>
          </a:xfrm>
          <a:prstGeom prst="foldedCorner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 : carré corné 13">
            <a:extLst>
              <a:ext uri="{FF2B5EF4-FFF2-40B4-BE49-F238E27FC236}">
                <a16:creationId xmlns:a16="http://schemas.microsoft.com/office/drawing/2014/main" id="{D96D8BEC-440A-ABF6-5A16-720D575B7152}"/>
              </a:ext>
            </a:extLst>
          </p:cNvPr>
          <p:cNvSpPr/>
          <p:nvPr/>
        </p:nvSpPr>
        <p:spPr>
          <a:xfrm>
            <a:off x="8719461" y="3517644"/>
            <a:ext cx="1318725" cy="1329610"/>
          </a:xfrm>
          <a:prstGeom prst="foldedCorner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 : carré corné 14">
            <a:extLst>
              <a:ext uri="{FF2B5EF4-FFF2-40B4-BE49-F238E27FC236}">
                <a16:creationId xmlns:a16="http://schemas.microsoft.com/office/drawing/2014/main" id="{2CD42A49-419D-3FBC-5175-62D1B893AD9D}"/>
              </a:ext>
            </a:extLst>
          </p:cNvPr>
          <p:cNvSpPr/>
          <p:nvPr/>
        </p:nvSpPr>
        <p:spPr>
          <a:xfrm>
            <a:off x="3142864" y="3517642"/>
            <a:ext cx="1292289" cy="1329611"/>
          </a:xfrm>
          <a:prstGeom prst="foldedCorner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 : carré corné 15">
            <a:extLst>
              <a:ext uri="{FF2B5EF4-FFF2-40B4-BE49-F238E27FC236}">
                <a16:creationId xmlns:a16="http://schemas.microsoft.com/office/drawing/2014/main" id="{46C12F94-9EFC-C55C-F42C-20D561638B31}"/>
              </a:ext>
            </a:extLst>
          </p:cNvPr>
          <p:cNvSpPr/>
          <p:nvPr/>
        </p:nvSpPr>
        <p:spPr>
          <a:xfrm>
            <a:off x="1250304" y="3494316"/>
            <a:ext cx="1371599" cy="1352938"/>
          </a:xfrm>
          <a:prstGeom prst="foldedCorner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9831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A1C67A-4FAB-556C-5C8D-241597F9D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BC1508-1F65-AA39-033E-D60F15B261D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10641" y="1016860"/>
            <a:ext cx="103623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b="1" dirty="0" err="1"/>
              <a:t>Areas for improvement, ideas and suggestions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E84A27E-2844-316E-6672-1236545BDBDC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06500" y="36753"/>
            <a:ext cx="9656828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dirty="0" err="1">
                <a:solidFill>
                  <a:schemeClr val="bg1"/>
                </a:solidFill>
                <a:ea typeface="+mn-ea"/>
              </a:rPr>
              <a:t>Recommendations</a:t>
            </a:r>
            <a:endParaRPr lang="en-CA" sz="3200" dirty="0">
              <a:solidFill>
                <a:schemeClr val="bg1"/>
              </a:solidFill>
              <a:ea typeface="+mn-ea"/>
            </a:endParaRPr>
          </a:p>
        </p:txBody>
      </p:sp>
      <p:pic>
        <p:nvPicPr>
          <p:cNvPr id="3" name="Content Placeholder 10">
            <a:extLst>
              <a:ext uri="{FF2B5EF4-FFF2-40B4-BE49-F238E27FC236}">
                <a16:creationId xmlns:a16="http://schemas.microsoft.com/office/drawing/2014/main" id="{FA486D70-CC58-8A4B-29FE-3602F3FC2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72265"/>
            <a:ext cx="531869" cy="58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33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A1C67A-4FAB-556C-5C8D-241597F9D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74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E84A27E-2844-316E-6672-1236545BDBDC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6500" y="36753"/>
            <a:ext cx="6348209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dirty="0" err="1">
                <a:solidFill>
                  <a:schemeClr val="bg1"/>
                </a:solidFill>
                <a:ea typeface="+mn-ea"/>
              </a:rPr>
              <a:t>Question period</a:t>
            </a:r>
            <a:endParaRPr lang="en-CA" sz="3200" dirty="0">
              <a:solidFill>
                <a:schemeClr val="bg1"/>
              </a:solidFill>
              <a:ea typeface="+mn-ea"/>
            </a:endParaRPr>
          </a:p>
        </p:txBody>
      </p:sp>
      <p:pic>
        <p:nvPicPr>
          <p:cNvPr id="3" name="Content Placeholder 10">
            <a:extLst>
              <a:ext uri="{FF2B5EF4-FFF2-40B4-BE49-F238E27FC236}">
                <a16:creationId xmlns:a16="http://schemas.microsoft.com/office/drawing/2014/main" id="{FA486D70-CC58-8A4B-29FE-3602F3FC2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72265"/>
            <a:ext cx="531869" cy="58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24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74;p2">
            <a:extLst>
              <a:ext uri="{FF2B5EF4-FFF2-40B4-BE49-F238E27FC236}">
                <a16:creationId xmlns:a16="http://schemas.microsoft.com/office/drawing/2014/main" id="{249EDED2-ACA5-E482-22BD-5F1403FEDBE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584704" y="140616"/>
            <a:ext cx="6846525" cy="3692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" sz="1800" i="1" dirty="0">
                <a:solidFill>
                  <a:srgbClr val="C00000"/>
                </a:solidFill>
                <a:latin typeface="+mn-lt"/>
              </a:rPr>
              <a:t>Remove this page before use</a:t>
            </a:r>
            <a:endParaRPr lang="en-US" sz="18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Google Shape;272;p2">
            <a:extLst>
              <a:ext uri="{FF2B5EF4-FFF2-40B4-BE49-F238E27FC236}">
                <a16:creationId xmlns:a16="http://schemas.microsoft.com/office/drawing/2014/main" id="{58BD4A98-E2BD-BCB3-4425-DC3B6B10B60C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251426" y="453574"/>
            <a:ext cx="11175825" cy="64221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tabLst/>
              <a:defRPr/>
            </a:pPr>
            <a:r>
              <a:rPr lang="en" sz="3200" dirty="0">
                <a:solidFill>
                  <a:schemeClr val="accent5"/>
                </a:solidFill>
                <a:latin typeface="Arial Rounded MT Bold" panose="020F0704030504030204" pitchFamily="34" charset="0"/>
              </a:rPr>
              <a:t>How to use this document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0D524A-320F-6BB4-B947-05E0A947FBA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35511" y="1249775"/>
            <a:ext cx="11511593" cy="54784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" sz="1600" b="1" i="0" u="none" strike="noStrike" cap="none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OBJECTIVES</a:t>
            </a:r>
          </a:p>
          <a:p>
            <a:pPr algn="just">
              <a:spcAft>
                <a:spcPts val="1200"/>
              </a:spcAft>
            </a:pPr>
            <a:r>
              <a:rPr lang="en" sz="1600" b="1" i="0" u="none" strike="noStrike" cap="none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 </a:t>
            </a:r>
            <a:r>
              <a:rPr lang="en" sz="1600" i="0" u="none" strike="noStrike" cap="none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This template can be used in two</a:t>
            </a:r>
            <a:r>
              <a:rPr lang="en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 ways:  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600" i="0" u="none" strike="noStrike" cap="none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as a visual aid to conduct the change management post-mortem exercise; 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as a presentation to report the successes and lessons learned from the change management activities carried out as part of the project. </a:t>
            </a:r>
          </a:p>
          <a:p>
            <a:pPr algn="just">
              <a:spcAft>
                <a:spcPts val="1200"/>
              </a:spcAft>
            </a:pPr>
            <a:r>
              <a:rPr lang="en" sz="1600" b="1" i="0" u="none" strike="noStrike" cap="none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WHEN </a:t>
            </a:r>
          </a:p>
          <a:p>
            <a:pPr algn="just">
              <a:spcAft>
                <a:spcPts val="1200"/>
              </a:spcAft>
            </a:pPr>
            <a:r>
              <a:rPr lang="en" sz="1600" i="0" u="none" strike="noStrike" cap="none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The post-mortem exercise </a:t>
            </a:r>
            <a:r>
              <a:rPr lang="en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should take place 3 to 6 months from the launch date of the new workplace. The information must be fresh in memory while providing a certain perspective on events. You should also have had the opportunity to conduct some data collection activities before proceeding with this exercise.</a:t>
            </a:r>
          </a:p>
          <a:p>
            <a:pPr algn="just">
              <a:spcAft>
                <a:spcPts val="1200"/>
              </a:spcAft>
            </a:pPr>
            <a:r>
              <a:rPr lang="en" sz="1600" b="1" i="0" u="none" strike="noStrike" cap="none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HOW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Allow 90 minutes to 2 hours to complete the exercise.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Present it as a collective learning opportunity where all contributions, both critical and positive, are welcome.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Participants should have read your documents beforehand: </a:t>
            </a:r>
            <a:r>
              <a:rPr lang="en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  <a:hlinkClick r:id="rId6"/>
              </a:rPr>
              <a:t>Change management activity tracker</a:t>
            </a:r>
            <a:r>
              <a:rPr lang="en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Calibri"/>
              </a:rPr>
              <a:t> </a:t>
            </a:r>
            <a:r>
              <a:rPr lang="en" sz="1600" kern="100" dirty="0">
                <a:solidFill>
                  <a:srgbClr val="0C1E2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" sz="1600" kern="100" dirty="0">
                <a:solidFill>
                  <a:srgbClr val="0C1E2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Employee feedback consolidation table</a:t>
            </a:r>
            <a:r>
              <a:rPr lang="en" sz="1600" kern="100" dirty="0">
                <a:solidFill>
                  <a:srgbClr val="0C1E2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CA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algn="just">
              <a:spcAft>
                <a:spcPts val="1200"/>
              </a:spcAft>
            </a:pPr>
            <a:r>
              <a:rPr lang="en" sz="16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 French version of this document is available here: </a:t>
            </a:r>
            <a:r>
              <a:rPr lang="en" sz="16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hlinkClick r:id="rId8"/>
              </a:rPr>
              <a:t>FR version</a:t>
            </a:r>
            <a:endParaRPr lang="fr-CA" sz="1600" i="1" dirty="0">
              <a:solidFill>
                <a:srgbClr val="C00000"/>
              </a:solidFill>
              <a:highlight>
                <a:srgbClr val="FFFF00"/>
              </a:highlight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spcAft>
                <a:spcPts val="1200"/>
              </a:spcAft>
            </a:pPr>
            <a:endParaRPr lang="en-US" sz="1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92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30D77A7-4E8E-7081-F0AC-4F3053A49F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202188" cy="7223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1BE6B50-88EB-D2A5-67D3-AD36A9027E2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6500" y="36753"/>
            <a:ext cx="9930558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dirty="0" err="1">
                <a:ea typeface="+mn-ea"/>
              </a:rPr>
              <a:t>Objectives</a:t>
            </a:r>
            <a:endParaRPr lang="en-CA" sz="3200" dirty="0">
              <a:ea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ACE9A-1229-9EEE-A180-51B071D4E9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81229" y="1201526"/>
            <a:ext cx="1036238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Aft>
                <a:spcPts val="600"/>
              </a:spcAft>
            </a:pPr>
            <a:r>
              <a:rPr lang="en" b="1" kern="100" dirty="0">
                <a:solidFill>
                  <a:srgbClr val="0C1E2B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main objectives of the post-mortem exercise are to: </a:t>
            </a:r>
          </a:p>
          <a:p>
            <a:pPr marR="0" lvl="0">
              <a:spcAft>
                <a:spcPts val="600"/>
              </a:spcAft>
            </a:pPr>
            <a:endParaRPr lang="fr-CA" sz="1800" kern="100" dirty="0">
              <a:solidFill>
                <a:srgbClr val="0C1E2B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CA" dirty="0">
                <a:latin typeface="+mj-lt"/>
              </a:rPr>
              <a:t>Learn from change management activities that have been carried out as part of the workplace transformation;</a:t>
            </a:r>
            <a:endParaRPr lang="en-CA" sz="1800" kern="100" dirty="0">
              <a:solidFill>
                <a:srgbClr val="0C1E2B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" sz="1800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Identify successes and areas for improvement</a:t>
            </a:r>
          </a:p>
          <a:p>
            <a:pPr marL="342900" marR="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" kern="100" dirty="0">
                <a:solidFill>
                  <a:srgbClr val="0C1E2B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Make recommendations for future projects</a:t>
            </a:r>
            <a:endParaRPr lang="en-CA" sz="1800" kern="100" dirty="0">
              <a:solidFill>
                <a:srgbClr val="0C1E2B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Content Placeholder 10">
            <a:extLst>
              <a:ext uri="{FF2B5EF4-FFF2-40B4-BE49-F238E27FC236}">
                <a16:creationId xmlns:a16="http://schemas.microsoft.com/office/drawing/2014/main" id="{0E9612D6-45F7-B170-9554-337FDA335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63387"/>
            <a:ext cx="531869" cy="58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89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E3F8D-E025-A93E-FCA3-60A32EB76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D3799E-4A35-4E22-D4FF-B86832A63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-1"/>
            <a:ext cx="12192000" cy="753035"/>
          </a:xfrm>
          <a:prstGeom prst="rect">
            <a:avLst/>
          </a:prstGeom>
          <a:solidFill>
            <a:srgbClr val="82B33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423B3D8-2F6C-161B-6E48-EC52D4427CCF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6499" y="36753"/>
            <a:ext cx="10868937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noProof="0" dirty="0">
                <a:ea typeface="+mn-ea"/>
              </a:rPr>
              <a:t>The pillars of the change </a:t>
            </a:r>
            <a:r>
              <a:rPr lang="en" sz="3200" dirty="0">
                <a:ea typeface="+mn-ea"/>
              </a:rPr>
              <a:t>m</a:t>
            </a:r>
            <a:r>
              <a:rPr lang="en" sz="3200" noProof="0" dirty="0">
                <a:ea typeface="+mn-ea"/>
              </a:rPr>
              <a:t>anagement </a:t>
            </a:r>
            <a:r>
              <a:rPr lang="en" sz="3200" dirty="0">
                <a:ea typeface="+mn-ea"/>
              </a:rPr>
              <a:t>strategy</a:t>
            </a:r>
            <a:endParaRPr lang="en" sz="3200" noProof="0" dirty="0">
              <a:ea typeface="+mn-ea"/>
            </a:endParaRPr>
          </a:p>
        </p:txBody>
      </p:sp>
      <p:pic>
        <p:nvPicPr>
          <p:cNvPr id="2" name="Content Placeholder 10">
            <a:extLst>
              <a:ext uri="{FF2B5EF4-FFF2-40B4-BE49-F238E27FC236}">
                <a16:creationId xmlns:a16="http://schemas.microsoft.com/office/drawing/2014/main" id="{B8B4A475-01BA-33B8-1B55-F964F9ACA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72265"/>
            <a:ext cx="531869" cy="580758"/>
          </a:xfrm>
          <a:prstGeom prst="rect">
            <a:avLst/>
          </a:prstGeom>
        </p:spPr>
      </p:pic>
      <p:sp>
        <p:nvSpPr>
          <p:cNvPr id="4" name="TextBox 7">
            <a:extLst>
              <a:ext uri="{FF2B5EF4-FFF2-40B4-BE49-F238E27FC236}">
                <a16:creationId xmlns:a16="http://schemas.microsoft.com/office/drawing/2014/main" id="{4FC5CB7D-7DBA-0FB5-42BB-278431AA3643}"/>
              </a:ext>
            </a:extLst>
          </p:cNvPr>
          <p:cNvSpPr txBox="1"/>
          <p:nvPr/>
        </p:nvSpPr>
        <p:spPr>
          <a:xfrm>
            <a:off x="206498" y="921230"/>
            <a:ext cx="11632491" cy="3924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lnSpc>
                <a:spcPct val="107000"/>
              </a:lnSpc>
              <a:buClr>
                <a:srgbClr val="000000"/>
              </a:buClr>
              <a:buSzPts val="1100"/>
            </a:pPr>
            <a:r>
              <a:rPr lang="en" sz="1700" b="1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The change management strategy focused on four core objectives: informing</a:t>
            </a:r>
            <a:r>
              <a:rPr lang="en" sz="1700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" sz="1700" b="1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involving </a:t>
            </a:r>
            <a:r>
              <a:rPr lang="en" sz="1700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lang="en" sz="1700" b="1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equipping  </a:t>
            </a:r>
            <a:r>
              <a:rPr lang="en" sz="1700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employees affected by the change, and </a:t>
            </a:r>
            <a:r>
              <a:rPr lang="en" sz="1700" b="1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reinforcing </a:t>
            </a:r>
            <a:r>
              <a:rPr lang="en" sz="1700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the implementation of new workplace use strategies. Each objective was supported by specific activities to target the entire organization during the upcoming changes.</a:t>
            </a:r>
          </a:p>
          <a:p>
            <a:pPr lvl="0" fontAlgn="base">
              <a:lnSpc>
                <a:spcPct val="105000"/>
              </a:lnSpc>
              <a:buClr>
                <a:srgbClr val="000000"/>
              </a:buClr>
              <a:buSzPts val="1100"/>
            </a:pPr>
            <a:endParaRPr lang="fr-CA" sz="1700" u="none" strike="noStrike" dirty="0">
              <a:effectLst/>
              <a:uFill>
                <a:solidFill>
                  <a:srgbClr val="000000"/>
                </a:solidFill>
              </a:uFill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0100" lvl="1" indent="-342900" fontAlgn="base">
              <a:lnSpc>
                <a:spcPct val="1070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1700" b="1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Inform </a:t>
            </a:r>
            <a:r>
              <a:rPr lang="en" sz="1700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: Ensure that employees are well-informed and understand the reasons behind the change, including its necessity, its impacts, its benefits, and how it will affect their daily activities.</a:t>
            </a:r>
          </a:p>
          <a:p>
            <a:pPr marL="800100" lvl="1" indent="-342900" fontAlgn="base">
              <a:lnSpc>
                <a:spcPct val="1070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1700" b="1" dirty="0"/>
              <a:t>Involve </a:t>
            </a:r>
            <a:r>
              <a:rPr lang="en" sz="1700" dirty="0"/>
              <a:t>: Promote the participation of executives, managers, collaborators and all employees affected by the change</a:t>
            </a:r>
          </a:p>
          <a:p>
            <a:pPr marL="800100" lvl="1" indent="-342900" fontAlgn="base">
              <a:lnSpc>
                <a:spcPct val="1070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1700" b="1" dirty="0"/>
              <a:t>Equip : </a:t>
            </a:r>
            <a:r>
              <a:rPr lang="en-CA" dirty="0"/>
              <a:t>Equip employees with the necessary guidance and resources to adapt to the optimized workplace, ensuring they have everything required to work efficiently and productively.</a:t>
            </a:r>
          </a:p>
          <a:p>
            <a:pPr marL="800100" lvl="1" indent="-342900" fontAlgn="base">
              <a:lnSpc>
                <a:spcPct val="1070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1700" b="1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Reinforce </a:t>
            </a:r>
            <a:r>
              <a:rPr lang="en" sz="1700" u="none" strike="noStrike" dirty="0">
                <a:effectLst/>
                <a:uFill>
                  <a:solidFill>
                    <a:srgbClr val="000000"/>
                  </a:solidFill>
                </a:uFill>
                <a:ea typeface="Calibri Light" panose="020F0302020204030204" pitchFamily="34" charset="0"/>
                <a:cs typeface="Calibri Light" panose="020F0302020204030204" pitchFamily="34" charset="0"/>
              </a:rPr>
              <a:t>: Reinforce change by leveraging communications, managers networks, leadership coalition to ensure employees adopt the new workplace utilization strategies.</a:t>
            </a:r>
            <a:endParaRPr lang="fr-CA" sz="1700" u="none" strike="noStrike" dirty="0">
              <a:effectLst/>
              <a:uFill>
                <a:solidFill>
                  <a:srgbClr val="000000"/>
                </a:solidFill>
              </a:uFill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2AB89C-5C60-F514-7F62-BB85882DB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-1"/>
            <a:ext cx="12192000" cy="7530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2D8D4DF-2C0A-5924-F304-01FCD54FA0CB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6500" y="36753"/>
            <a:ext cx="11192429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dirty="0">
                <a:solidFill>
                  <a:schemeClr val="bg1"/>
                </a:solidFill>
                <a:ea typeface="+mn-ea"/>
              </a:rPr>
              <a:t>Analysis of Prosci’s contributors to success (1 of 3)</a:t>
            </a:r>
          </a:p>
        </p:txBody>
      </p:sp>
      <p:pic>
        <p:nvPicPr>
          <p:cNvPr id="2" name="Content Placeholder 10">
            <a:extLst>
              <a:ext uri="{FF2B5EF4-FFF2-40B4-BE49-F238E27FC236}">
                <a16:creationId xmlns:a16="http://schemas.microsoft.com/office/drawing/2014/main" id="{4BD68C73-F1E4-861B-F97F-C727B483D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72265"/>
            <a:ext cx="531869" cy="58075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F1B2D53-ACDA-27BF-FCE3-F3081C781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983551"/>
              </p:ext>
            </p:extLst>
          </p:nvPr>
        </p:nvGraphicFramePr>
        <p:xfrm>
          <a:off x="233265" y="1162660"/>
          <a:ext cx="11296265" cy="438905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825551">
                  <a:extLst>
                    <a:ext uri="{9D8B030D-6E8A-4147-A177-3AD203B41FA5}">
                      <a16:colId xmlns:a16="http://schemas.microsoft.com/office/drawing/2014/main" val="91247952"/>
                    </a:ext>
                  </a:extLst>
                </a:gridCol>
                <a:gridCol w="7470714">
                  <a:extLst>
                    <a:ext uri="{9D8B030D-6E8A-4147-A177-3AD203B41FA5}">
                      <a16:colId xmlns:a16="http://schemas.microsoft.com/office/drawing/2014/main" val="3731128252"/>
                    </a:ext>
                  </a:extLst>
                </a:gridCol>
              </a:tblGrid>
              <a:tr h="611868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24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Prosci top contributors</a:t>
                      </a:r>
                      <a:endParaRPr lang="en-CA" sz="24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24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Findings</a:t>
                      </a:r>
                      <a:endParaRPr lang="en-CA" sz="24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2179660"/>
                  </a:ext>
                </a:extLst>
              </a:tr>
              <a:tr h="1937704">
                <a:tc>
                  <a:txBody>
                    <a:bodyPr/>
                    <a:lstStyle/>
                    <a:p>
                      <a:r>
                        <a:rPr lang="e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 and visible sponsorship</a:t>
                      </a:r>
                      <a:endParaRPr lang="en-CA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Role played by executive and project sponsors and their impact</a:t>
                      </a:r>
                      <a:endParaRPr lang="en-CA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080998"/>
                  </a:ext>
                </a:extLst>
              </a:tr>
              <a:tr h="1839482">
                <a:tc>
                  <a:txBody>
                    <a:bodyPr/>
                    <a:lstStyle/>
                    <a:p>
                      <a:r>
                        <a:rPr lang="fr-C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Engagement </a:t>
                      </a:r>
                      <a:r>
                        <a:rPr lang="fr-CA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C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middle managers</a:t>
                      </a:r>
                      <a:endParaRPr lang="en-CA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Engagement activities conducted and impact on the role played by managers</a:t>
                      </a:r>
                      <a:endParaRPr lang="en-CA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8161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870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685A8-A656-94C2-2E57-B228A61F1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4BA194-D654-44A1-1E88-D2955011F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-1"/>
            <a:ext cx="12192000" cy="7530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3AC6BDF-E004-10EF-2A8F-69A9CE6FF3B4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6500" y="36753"/>
            <a:ext cx="11192429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dirty="0">
                <a:solidFill>
                  <a:schemeClr val="bg1"/>
                </a:solidFill>
                <a:ea typeface="+mn-ea"/>
              </a:rPr>
              <a:t>Analysis of Prosci’s contributors to success (2 of 3)</a:t>
            </a:r>
          </a:p>
        </p:txBody>
      </p:sp>
      <p:pic>
        <p:nvPicPr>
          <p:cNvPr id="2" name="Content Placeholder 10">
            <a:extLst>
              <a:ext uri="{FF2B5EF4-FFF2-40B4-BE49-F238E27FC236}">
                <a16:creationId xmlns:a16="http://schemas.microsoft.com/office/drawing/2014/main" id="{ED21162E-5336-732B-B6FB-02D1EC89E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72265"/>
            <a:ext cx="531869" cy="58075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486E3D8-BB0F-FC4C-5E34-A6D40F6C22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239811"/>
              </p:ext>
            </p:extLst>
          </p:nvPr>
        </p:nvGraphicFramePr>
        <p:xfrm>
          <a:off x="206500" y="1050693"/>
          <a:ext cx="11318033" cy="477160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847319">
                  <a:extLst>
                    <a:ext uri="{9D8B030D-6E8A-4147-A177-3AD203B41FA5}">
                      <a16:colId xmlns:a16="http://schemas.microsoft.com/office/drawing/2014/main" val="91247952"/>
                    </a:ext>
                  </a:extLst>
                </a:gridCol>
                <a:gridCol w="7470714">
                  <a:extLst>
                    <a:ext uri="{9D8B030D-6E8A-4147-A177-3AD203B41FA5}">
                      <a16:colId xmlns:a16="http://schemas.microsoft.com/office/drawing/2014/main" val="3731128252"/>
                    </a:ext>
                  </a:extLst>
                </a:gridCol>
              </a:tblGrid>
              <a:tr h="586189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24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Prosci top contributors</a:t>
                      </a:r>
                      <a:endParaRPr lang="en-CA" sz="24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24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Findings</a:t>
                      </a:r>
                      <a:endParaRPr lang="en-CA" sz="24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2179660"/>
                  </a:ext>
                </a:extLst>
              </a:tr>
              <a:tr h="2335024">
                <a:tc>
                  <a:txBody>
                    <a:bodyPr/>
                    <a:lstStyle/>
                    <a:p>
                      <a:r>
                        <a:rPr lang="en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 engagement and participation</a:t>
                      </a:r>
                      <a:endParaRPr lang="en-CA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Occasions when employees were consulted, asked questions and provided feedback  </a:t>
                      </a:r>
                      <a:endParaRPr lang="en-CA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080998"/>
                  </a:ext>
                </a:extLst>
              </a:tr>
              <a:tr h="1850396">
                <a:tc>
                  <a:txBody>
                    <a:bodyPr/>
                    <a:lstStyle/>
                    <a:p>
                      <a:r>
                        <a:rPr lang="e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Frequent and open communication</a:t>
                      </a:r>
                    </a:p>
                    <a:p>
                      <a:r>
                        <a:rPr lang="e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Cadence, frequency and effectiveness of the communication tools and channels</a:t>
                      </a:r>
                      <a:endParaRPr lang="en-CA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8161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547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75BD6-71DC-5070-E6CC-07B654540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44046A-A0A6-8393-AE4E-C9B31F544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-1"/>
            <a:ext cx="12192000" cy="7530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1BDF4D-560B-1886-6750-66CA62CA9917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6500" y="36753"/>
            <a:ext cx="11192429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dirty="0">
                <a:solidFill>
                  <a:schemeClr val="bg1"/>
                </a:solidFill>
                <a:ea typeface="+mn-ea"/>
              </a:rPr>
              <a:t>Analysis of Prosci’s contributors to success (3 of 3)</a:t>
            </a:r>
          </a:p>
        </p:txBody>
      </p:sp>
      <p:pic>
        <p:nvPicPr>
          <p:cNvPr id="2" name="Content Placeholder 10">
            <a:extLst>
              <a:ext uri="{FF2B5EF4-FFF2-40B4-BE49-F238E27FC236}">
                <a16:creationId xmlns:a16="http://schemas.microsoft.com/office/drawing/2014/main" id="{9A4565CB-B95C-F0AD-5C14-FF2A9D236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72265"/>
            <a:ext cx="531869" cy="58075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48F2DD6-464B-4A28-E7D3-BA69B3B5B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312947"/>
              </p:ext>
            </p:extLst>
          </p:nvPr>
        </p:nvGraphicFramePr>
        <p:xfrm>
          <a:off x="206500" y="1050693"/>
          <a:ext cx="11318033" cy="4642263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847319">
                  <a:extLst>
                    <a:ext uri="{9D8B030D-6E8A-4147-A177-3AD203B41FA5}">
                      <a16:colId xmlns:a16="http://schemas.microsoft.com/office/drawing/2014/main" val="91247952"/>
                    </a:ext>
                  </a:extLst>
                </a:gridCol>
                <a:gridCol w="7470714">
                  <a:extLst>
                    <a:ext uri="{9D8B030D-6E8A-4147-A177-3AD203B41FA5}">
                      <a16:colId xmlns:a16="http://schemas.microsoft.com/office/drawing/2014/main" val="3731128252"/>
                    </a:ext>
                  </a:extLst>
                </a:gridCol>
              </a:tblGrid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24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Prosci top contributors</a:t>
                      </a:r>
                      <a:endParaRPr lang="en-CA" sz="24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24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Findings</a:t>
                      </a:r>
                      <a:endParaRPr lang="en-CA" sz="24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2179660"/>
                  </a:ext>
                </a:extLst>
              </a:tr>
              <a:tr h="979055">
                <a:tc>
                  <a:txBody>
                    <a:bodyPr/>
                    <a:lstStyle/>
                    <a:p>
                      <a:r>
                        <a:rPr lang="e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Integration of CM with the project team</a:t>
                      </a:r>
                      <a:endParaRPr lang="en-CA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Benefits and impacts of integrating CM early in the project and assigning roles.</a:t>
                      </a:r>
                      <a:endParaRPr lang="en-CA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080998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r>
                        <a:rPr lang="e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Structured change management approach</a:t>
                      </a:r>
                      <a:endParaRPr lang="en-CA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Approach followed and benefits of this approach</a:t>
                      </a:r>
                      <a:r>
                        <a:rPr lang="en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CA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8161201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r>
                        <a:rPr lang="en" sz="1800" kern="100" dirty="0">
                          <a:effectLst/>
                        </a:rPr>
                        <a:t>Dedicated change management resources</a:t>
                      </a:r>
                    </a:p>
                    <a:p>
                      <a:r>
                        <a:rPr lang="en" sz="1800" b="0" kern="100" dirty="0">
                          <a:solidFill>
                            <a:srgbClr val="0C1E2B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Time spent by the resources and their background (experience, training) to carry out this file.</a:t>
                      </a:r>
                      <a:endParaRPr lang="en-CA" sz="1800" b="0" kern="100" dirty="0">
                        <a:solidFill>
                          <a:srgbClr val="0C1E2B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268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300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2AB89C-5C60-F514-7F62-BB85882DB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-1"/>
            <a:ext cx="12192000" cy="7530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2D8D4DF-2C0A-5924-F304-01FCD54FA0CB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6500" y="36753"/>
            <a:ext cx="7388618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dirty="0">
                <a:solidFill>
                  <a:schemeClr val="bg1"/>
                </a:solidFill>
                <a:ea typeface="+mn-ea"/>
              </a:rPr>
              <a:t>What worked well</a:t>
            </a:r>
            <a:endParaRPr lang="en-CA" sz="3200" dirty="0">
              <a:solidFill>
                <a:schemeClr val="bg1"/>
              </a:solidFill>
              <a:ea typeface="+mn-ea"/>
            </a:endParaRPr>
          </a:p>
        </p:txBody>
      </p:sp>
      <p:pic>
        <p:nvPicPr>
          <p:cNvPr id="2" name="Content Placeholder 10">
            <a:extLst>
              <a:ext uri="{FF2B5EF4-FFF2-40B4-BE49-F238E27FC236}">
                <a16:creationId xmlns:a16="http://schemas.microsoft.com/office/drawing/2014/main" id="{4BD68C73-F1E4-861B-F97F-C727B483D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72265"/>
            <a:ext cx="531869" cy="580758"/>
          </a:xfrm>
          <a:prstGeom prst="rect">
            <a:avLst/>
          </a:prstGeom>
        </p:spPr>
      </p:pic>
      <p:sp>
        <p:nvSpPr>
          <p:cNvPr id="73" name="ZoneTexte 72">
            <a:extLst>
              <a:ext uri="{FF2B5EF4-FFF2-40B4-BE49-F238E27FC236}">
                <a16:creationId xmlns:a16="http://schemas.microsoft.com/office/drawing/2014/main" id="{BA16FAC5-1113-7F4A-52D7-4EE1835ACFD4}"/>
              </a:ext>
            </a:extLst>
          </p:cNvPr>
          <p:cNvSpPr txBox="1"/>
          <p:nvPr/>
        </p:nvSpPr>
        <p:spPr>
          <a:xfrm>
            <a:off x="206499" y="965918"/>
            <a:ext cx="11578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Aft>
                <a:spcPts val="1200"/>
              </a:spcAft>
            </a:pPr>
            <a:r>
              <a:rPr lang="en" sz="1800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For this section, refer to your </a:t>
            </a:r>
            <a:r>
              <a:rPr lang="en" kern="100" dirty="0">
                <a:solidFill>
                  <a:srgbClr val="0C1E2B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6"/>
              </a:rPr>
              <a:t>Change management activity tracker</a:t>
            </a:r>
            <a:r>
              <a:rPr lang="en" kern="100" dirty="0">
                <a:solidFill>
                  <a:srgbClr val="0C1E2B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" sz="1800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to draw performance indicators</a:t>
            </a:r>
            <a:endParaRPr lang="en-CA" sz="1800" kern="100" dirty="0">
              <a:solidFill>
                <a:srgbClr val="0C1E2B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4" name="Tableau 73">
            <a:extLst>
              <a:ext uri="{FF2B5EF4-FFF2-40B4-BE49-F238E27FC236}">
                <a16:creationId xmlns:a16="http://schemas.microsoft.com/office/drawing/2014/main" id="{42BDEB97-3E19-319E-52B3-5DE83BAAE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080645"/>
              </p:ext>
            </p:extLst>
          </p:nvPr>
        </p:nvGraphicFramePr>
        <p:xfrm>
          <a:off x="307910" y="1825133"/>
          <a:ext cx="11221621" cy="300677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373148">
                  <a:extLst>
                    <a:ext uri="{9D8B030D-6E8A-4147-A177-3AD203B41FA5}">
                      <a16:colId xmlns:a16="http://schemas.microsoft.com/office/drawing/2014/main" val="91247952"/>
                    </a:ext>
                  </a:extLst>
                </a:gridCol>
                <a:gridCol w="4033243">
                  <a:extLst>
                    <a:ext uri="{9D8B030D-6E8A-4147-A177-3AD203B41FA5}">
                      <a16:colId xmlns:a16="http://schemas.microsoft.com/office/drawing/2014/main" val="3731128252"/>
                    </a:ext>
                  </a:extLst>
                </a:gridCol>
                <a:gridCol w="3815230">
                  <a:extLst>
                    <a:ext uri="{9D8B030D-6E8A-4147-A177-3AD203B41FA5}">
                      <a16:colId xmlns:a16="http://schemas.microsoft.com/office/drawing/2014/main" val="1585670304"/>
                    </a:ext>
                  </a:extLst>
                </a:gridCol>
              </a:tblGrid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8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Successful initiatives</a:t>
                      </a:r>
                      <a:endParaRPr lang="en-CA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8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Indicators / Observations</a:t>
                      </a:r>
                      <a:endParaRPr lang="en-CA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8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Success factors</a:t>
                      </a:r>
                      <a:endParaRPr lang="en-CA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2179660"/>
                  </a:ext>
                </a:extLst>
              </a:tr>
              <a:tr h="979055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200" kern="100" dirty="0">
                          <a:effectLst/>
                          <a:highlight>
                            <a:srgbClr val="FFFF00"/>
                          </a:highlight>
                        </a:rPr>
                        <a:t>E.g.: Monthly newsletter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200" kern="100" dirty="0">
                          <a:effectLst/>
                          <a:highlight>
                            <a:srgbClr val="FFFF00"/>
                          </a:highlight>
                        </a:rPr>
                        <a:t>40% open rate</a:t>
                      </a:r>
                      <a:endParaRPr lang="en-CA" sz="1200" kern="100" dirty="0">
                        <a:effectLst/>
                      </a:endParaRPr>
                    </a:p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200" kern="100" dirty="0">
                          <a:effectLst/>
                          <a:highlight>
                            <a:srgbClr val="FFFF00"/>
                          </a:highlight>
                        </a:rPr>
                        <a:t>Raised questions and helped clarify certain elements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200" kern="100" dirty="0">
                          <a:effectLst/>
                          <a:highlight>
                            <a:srgbClr val="FFFF00"/>
                          </a:highlight>
                        </a:rPr>
                        <a:t>It was sent from the project sponsor's email inbox</a:t>
                      </a:r>
                      <a:endParaRPr lang="en-CA" sz="1200" kern="100" dirty="0">
                        <a:effectLst/>
                      </a:endParaRPr>
                    </a:p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200" kern="100" dirty="0">
                          <a:effectLst/>
                          <a:highlight>
                            <a:srgbClr val="FFFF00"/>
                          </a:highlight>
                        </a:rPr>
                        <a:t> The storytelling format 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080998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8161201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268178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1397263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1858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0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3BAA1-071A-2638-3F15-B01E9D60A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258B8A-BACA-824D-A657-5C3D38E7B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-1"/>
            <a:ext cx="12192000" cy="7530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33DE8-4CC8-128B-9239-B683F5E5AB2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6500" y="36753"/>
            <a:ext cx="7388618" cy="6010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" sz="3200" dirty="0" err="1">
                <a:solidFill>
                  <a:schemeClr val="bg1"/>
                </a:solidFill>
                <a:ea typeface="+mn-ea"/>
              </a:rPr>
              <a:t>Challenges</a:t>
            </a:r>
            <a:endParaRPr lang="en-CA" sz="3200" dirty="0">
              <a:solidFill>
                <a:schemeClr val="bg1"/>
              </a:solidFill>
              <a:ea typeface="+mn-ea"/>
            </a:endParaRPr>
          </a:p>
        </p:txBody>
      </p:sp>
      <p:pic>
        <p:nvPicPr>
          <p:cNvPr id="2" name="Content Placeholder 10">
            <a:extLst>
              <a:ext uri="{FF2B5EF4-FFF2-40B4-BE49-F238E27FC236}">
                <a16:creationId xmlns:a16="http://schemas.microsoft.com/office/drawing/2014/main" id="{F1D85D6D-9AC2-0A1D-0E42-60666FC56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9530" y="72265"/>
            <a:ext cx="531869" cy="580758"/>
          </a:xfrm>
          <a:prstGeom prst="rect">
            <a:avLst/>
          </a:prstGeom>
        </p:spPr>
      </p:pic>
      <p:sp>
        <p:nvSpPr>
          <p:cNvPr id="73" name="ZoneTexte 72">
            <a:extLst>
              <a:ext uri="{FF2B5EF4-FFF2-40B4-BE49-F238E27FC236}">
                <a16:creationId xmlns:a16="http://schemas.microsoft.com/office/drawing/2014/main" id="{EE9DE64F-B1D2-3E87-AC84-3229E9B0210E}"/>
              </a:ext>
            </a:extLst>
          </p:cNvPr>
          <p:cNvSpPr txBox="1"/>
          <p:nvPr/>
        </p:nvSpPr>
        <p:spPr>
          <a:xfrm>
            <a:off x="206499" y="965918"/>
            <a:ext cx="11578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Aft>
                <a:spcPts val="1200"/>
              </a:spcAft>
            </a:pPr>
            <a:r>
              <a:rPr lang="en" sz="1800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For this section</a:t>
            </a:r>
            <a:r>
              <a:rPr lang="en" kern="100" dirty="0">
                <a:solidFill>
                  <a:srgbClr val="0C1E2B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you can also refer </a:t>
            </a:r>
            <a:r>
              <a:rPr lang="en" sz="1800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to your </a:t>
            </a:r>
            <a:r>
              <a:rPr lang="en" kern="100" dirty="0">
                <a:solidFill>
                  <a:srgbClr val="0C1E2B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6"/>
              </a:rPr>
              <a:t>Change management activity tracker</a:t>
            </a:r>
            <a:r>
              <a:rPr lang="en" kern="100" dirty="0">
                <a:solidFill>
                  <a:srgbClr val="0C1E2B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" sz="1800" kern="100" dirty="0">
                <a:solidFill>
                  <a:srgbClr val="0C1E2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to identify challenges.</a:t>
            </a:r>
            <a:endParaRPr lang="en-CA" sz="1800" kern="100" dirty="0">
              <a:solidFill>
                <a:srgbClr val="0C1E2B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4" name="Tableau 73">
            <a:extLst>
              <a:ext uri="{FF2B5EF4-FFF2-40B4-BE49-F238E27FC236}">
                <a16:creationId xmlns:a16="http://schemas.microsoft.com/office/drawing/2014/main" id="{A6EA772A-8D71-7B61-EA90-D1C081AC8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297182"/>
              </p:ext>
            </p:extLst>
          </p:nvPr>
        </p:nvGraphicFramePr>
        <p:xfrm>
          <a:off x="307910" y="1825133"/>
          <a:ext cx="11221621" cy="314986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373148">
                  <a:extLst>
                    <a:ext uri="{9D8B030D-6E8A-4147-A177-3AD203B41FA5}">
                      <a16:colId xmlns:a16="http://schemas.microsoft.com/office/drawing/2014/main" val="91247952"/>
                    </a:ext>
                  </a:extLst>
                </a:gridCol>
                <a:gridCol w="4033243">
                  <a:extLst>
                    <a:ext uri="{9D8B030D-6E8A-4147-A177-3AD203B41FA5}">
                      <a16:colId xmlns:a16="http://schemas.microsoft.com/office/drawing/2014/main" val="3731128252"/>
                    </a:ext>
                  </a:extLst>
                </a:gridCol>
                <a:gridCol w="3815230">
                  <a:extLst>
                    <a:ext uri="{9D8B030D-6E8A-4147-A177-3AD203B41FA5}">
                      <a16:colId xmlns:a16="http://schemas.microsoft.com/office/drawing/2014/main" val="1585670304"/>
                    </a:ext>
                  </a:extLst>
                </a:gridCol>
              </a:tblGrid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8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Challenges, obstacles, resistance</a:t>
                      </a:r>
                      <a:endParaRPr lang="en-CA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8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Indicators / Observations</a:t>
                      </a:r>
                      <a:endParaRPr lang="en-CA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8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Impacts</a:t>
                      </a:r>
                      <a:endParaRPr lang="en-CA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2179660"/>
                  </a:ext>
                </a:extLst>
              </a:tr>
              <a:tr h="979055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200" kern="100" dirty="0">
                          <a:effectLst/>
                          <a:highlight>
                            <a:srgbClr val="FFFF00"/>
                          </a:highlight>
                        </a:rPr>
                        <a:t>E.g.: Low rate of reading of the newsletter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200" kern="100" dirty="0">
                          <a:effectLst/>
                          <a:highlight>
                            <a:srgbClr val="FFFF00"/>
                          </a:highlight>
                        </a:rPr>
                        <a:t>15% open rate</a:t>
                      </a:r>
                      <a:endParaRPr lang="en-CA" sz="12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en" sz="1200" kern="100" dirty="0">
                          <a:effectLst/>
                          <a:highlight>
                            <a:srgbClr val="FFFF00"/>
                          </a:highlight>
                        </a:rPr>
                        <a:t>The same questions kept coming up. 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080998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8161201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268178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1397263"/>
                  </a:ext>
                </a:extLst>
              </a:tr>
              <a:tr h="405543"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>
                          <a:effectLst/>
                        </a:rPr>
                        <a:t> </a:t>
                      </a:r>
                      <a:endParaRPr lang="en-CA" sz="1200" kern="10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200"/>
                        </a:spcAft>
                        <a:buNone/>
                      </a:pPr>
                      <a:r>
                        <a:rPr lang="fr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solidFill>
                          <a:srgbClr val="0C1E2B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1858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459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NGAGE" val="{&quot;SavedSwatch&quot;:&quot;-11579311|-10846711|-14797230|-8244963|-11249614|PSPC&quot;,&quot;Id&quot;:&quot;5d3782854232362d9cdb8410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1_Office Theme">
  <a:themeElements>
    <a:clrScheme name="GCworkplace">
      <a:dk1>
        <a:srgbClr val="000000"/>
      </a:dk1>
      <a:lt1>
        <a:srgbClr val="FFFFFF"/>
      </a:lt1>
      <a:dk2>
        <a:srgbClr val="77797C"/>
      </a:dk2>
      <a:lt2>
        <a:srgbClr val="E7E6E6"/>
      </a:lt2>
      <a:accent1>
        <a:srgbClr val="A8CE75"/>
      </a:accent1>
      <a:accent2>
        <a:srgbClr val="388978"/>
      </a:accent2>
      <a:accent3>
        <a:srgbClr val="18853F"/>
      </a:accent3>
      <a:accent4>
        <a:srgbClr val="B27A0A"/>
      </a:accent4>
      <a:accent5>
        <a:srgbClr val="17455C"/>
      </a:accent5>
      <a:accent6>
        <a:srgbClr val="BBBCBF"/>
      </a:accent6>
      <a:hlink>
        <a:srgbClr val="0563C1"/>
      </a:hlink>
      <a:folHlink>
        <a:srgbClr val="954F72"/>
      </a:folHlink>
    </a:clrScheme>
    <a:fontScheme name="Custom 2">
      <a:majorFont>
        <a:latin typeface="Arial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37091</TotalTime>
  <Words>750</Words>
  <Application>Microsoft Office PowerPoint</Application>
  <PresentationFormat>Widescreen</PresentationFormat>
  <Paragraphs>108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Rounded MT Bold</vt:lpstr>
      <vt:lpstr>Avenir Next LT Pro Demi</vt:lpstr>
      <vt:lpstr>Calibri</vt:lpstr>
      <vt:lpstr>Calibri Light</vt:lpstr>
      <vt:lpstr>Georgia</vt:lpstr>
      <vt:lpstr>Symbol</vt:lpstr>
      <vt:lpstr>1_Office Theme</vt:lpstr>
      <vt:lpstr>think-cell Slide</vt:lpstr>
      <vt:lpstr>Change management post-mortem</vt:lpstr>
      <vt:lpstr>How to use this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Tu</dc:creator>
  <cp:lastModifiedBy>Genereux, Sophie (SPAC/PSPC) (elle-la / she-her)</cp:lastModifiedBy>
  <cp:revision>707</cp:revision>
  <dcterms:created xsi:type="dcterms:W3CDTF">2018-01-23T15:59:12Z</dcterms:created>
  <dcterms:modified xsi:type="dcterms:W3CDTF">2025-07-25T13:24:23Z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4ed4f5-eae4-40c7-82be-b1cdf720a1b9_Enabled">
    <vt:lpwstr>true</vt:lpwstr>
  </property>
  <property fmtid="{D5CDD505-2E9C-101B-9397-08002B2CF9AE}" pid="3" name="MSIP_Label_834ed4f5-eae4-40c7-82be-b1cdf720a1b9_SetDate">
    <vt:lpwstr>2023-11-23T13:23:14Z</vt:lpwstr>
  </property>
  <property fmtid="{D5CDD505-2E9C-101B-9397-08002B2CF9AE}" pid="4" name="MSIP_Label_834ed4f5-eae4-40c7-82be-b1cdf720a1b9_Method">
    <vt:lpwstr>Standard</vt:lpwstr>
  </property>
  <property fmtid="{D5CDD505-2E9C-101B-9397-08002B2CF9AE}" pid="5" name="MSIP_Label_834ed4f5-eae4-40c7-82be-b1cdf720a1b9_Name">
    <vt:lpwstr>Unclassified - Non classifié</vt:lpwstr>
  </property>
  <property fmtid="{D5CDD505-2E9C-101B-9397-08002B2CF9AE}" pid="6" name="MSIP_Label_834ed4f5-eae4-40c7-82be-b1cdf720a1b9_SiteId">
    <vt:lpwstr>e0d54a3c-7bbe-4a64-9d46-f9f84a41c833</vt:lpwstr>
  </property>
  <property fmtid="{D5CDD505-2E9C-101B-9397-08002B2CF9AE}" pid="7" name="MSIP_Label_834ed4f5-eae4-40c7-82be-b1cdf720a1b9_ActionId">
    <vt:lpwstr>177c5e1c-cd09-43a7-a6d7-016a01d92eb5</vt:lpwstr>
  </property>
  <property fmtid="{D5CDD505-2E9C-101B-9397-08002B2CF9AE}" pid="8" name="MSIP_Label_834ed4f5-eae4-40c7-82be-b1cdf720a1b9_ContentBits">
    <vt:lpwstr>0</vt:lpwstr>
  </property>
</Properties>
</file>