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383" r:id="rId2"/>
    <p:sldId id="508" r:id="rId3"/>
    <p:sldId id="4999" r:id="rId4"/>
    <p:sldId id="5002" r:id="rId5"/>
    <p:sldId id="507" r:id="rId6"/>
    <p:sldId id="500" r:id="rId7"/>
    <p:sldId id="504" r:id="rId8"/>
    <p:sldId id="522" r:id="rId9"/>
    <p:sldId id="501" r:id="rId10"/>
    <p:sldId id="502" r:id="rId11"/>
    <p:sldId id="514" r:id="rId12"/>
    <p:sldId id="503" r:id="rId13"/>
    <p:sldId id="524" r:id="rId14"/>
    <p:sldId id="525" r:id="rId15"/>
    <p:sldId id="526" r:id="rId16"/>
    <p:sldId id="5000" r:id="rId17"/>
    <p:sldId id="505"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and instructions" id="{7A8ABFE2-574A-4829-8EFC-510F03DE4E14}">
          <p14:sldIdLst>
            <p14:sldId id="383"/>
            <p14:sldId id="508"/>
          </p14:sldIdLst>
        </p14:section>
        <p14:section name="Tour slides" id="{84D0D7D0-3CEC-404B-9E0B-618CC82ADBC4}">
          <p14:sldIdLst>
            <p14:sldId id="4999"/>
            <p14:sldId id="5002"/>
            <p14:sldId id="507"/>
            <p14:sldId id="500"/>
            <p14:sldId id="504"/>
            <p14:sldId id="522"/>
            <p14:sldId id="501"/>
            <p14:sldId id="502"/>
            <p14:sldId id="514"/>
            <p14:sldId id="503"/>
            <p14:sldId id="524"/>
            <p14:sldId id="525"/>
            <p14:sldId id="526"/>
            <p14:sldId id="5000"/>
            <p14:sldId id="50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B58E1D-D7CD-526B-D5DF-113E5B04D636}" name="Bemeur, Chantal (SPAC/PSPC) (elle-la / she-her)" initials="BC((l/sh" userId="S::Chantal.Bemeur@tpsgc-pwgsc.gc.ca::97d9d3ea-19b5-4147-b2f7-c6eb9c5930c3" providerId="AD"/>
  <p188:author id="{B82E8466-83BB-6317-73B9-A51F2FE0BC10}" name="Pare, Carine (SPAC/PSPC) (elle-la / she-her)" initials="PC((l/sh" userId="S::Carine.Pare@tpsgc-pwgsc.gc.ca::71f88b2f-db4c-4269-9577-1025f7fc6543" providerId="AD"/>
  <p188:author id="{685D0F8D-5798-DA56-B0ED-0D6E00F4CB73}" name="Dion3, Alain (SPAC/PSPC) (il-lui / he-him)" initials="DA((/h" userId="S::alain.dion3@tpsgc-pwgsc.gc.ca::b5972ad0-fee1-4393-9fd4-8bc589782ac7" providerId="AD"/>
  <p188:author id="{0725D58D-19FC-2C41-5C3A-CFBED0122820}" name="Genereux, Sophie (SPAC/PSPC) (elle-la / she-her)" initials="GS((l/sh" userId="S::Sophie.Genereux@tpsgc-pwgsc.gc.ca::fb217e55-5cbd-4b07-9ec1-a590548adf68" providerId="AD"/>
  <p188:author id="{03F4DBDB-6F70-D8B7-8326-B99CD1A32C65}" name="Jacob, Karen (SPAC/PSPC) (elle-la / she-her)" initials="JK((l/sh" userId="S::Karen.Jacob@tpsgc-pwgsc.gc.ca::66e9cce0-e37b-4645-a907-f7690bd68d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0"/>
  <p:cmAuthor id="2" name="Jeremy N Gooden" initials="JNG" lastIdx="1" clrIdx="1"/>
  <p:cmAuthor id="3" name="Microsoft Office User" initials="Office [5]" lastIdx="1" clrIdx="2"/>
  <p:cmAuthor id="4" name="Microsoft Office User" initials="Office [3]" lastIdx="1" clrIdx="3"/>
  <p:cmAuthor id="5" name="Microsoft Office User" initials="Office [4]" lastIdx="1" clrIdx="4"/>
  <p:cmAuthor id="6" name="Microsoft Office User" initials="Office" lastIdx="1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C50"/>
    <a:srgbClr val="94D3C6"/>
    <a:srgbClr val="DCDDDE"/>
    <a:srgbClr val="FF99CC"/>
    <a:srgbClr val="FFFFB7"/>
    <a:srgbClr val="ABF7FF"/>
    <a:srgbClr val="5EEFFE"/>
    <a:srgbClr val="A8CF76"/>
    <a:srgbClr val="6D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6" autoAdjust="0"/>
    <p:restoredTop sz="87307" autoAdjust="0"/>
  </p:normalViewPr>
  <p:slideViewPr>
    <p:cSldViewPr snapToGrid="0" snapToObjects="1">
      <p:cViewPr varScale="1">
        <p:scale>
          <a:sx n="67" d="100"/>
          <a:sy n="67" d="100"/>
        </p:scale>
        <p:origin x="504" y="44"/>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_rels/viewProps.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FBA0B1-8B5E-6C42-BD6E-E01ECCB0DC63}" type="datetimeFigureOut">
              <a:rPr lang="en-US" smtClean="0"/>
              <a:t>9/1/2023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F169B-D4BC-2D47-B1AD-909F43E50BA5}" type="slidenum">
              <a:rPr lang="en-US" smtClean="0"/>
              <a:t>‹#›</a:t>
            </a:fld>
            <a:endParaRPr lang="en-US" dirty="0"/>
          </a:p>
        </p:txBody>
      </p:sp>
    </p:spTree>
    <p:extLst>
      <p:ext uri="{BB962C8B-B14F-4D97-AF65-F5344CB8AC3E}">
        <p14:creationId xmlns:p14="http://schemas.microsoft.com/office/powerpoint/2010/main" val="3269476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66F0F-F449-CC4B-B881-E7F614156AC6}" type="datetimeFigureOut">
              <a:rPr lang="en-US" smtClean="0"/>
              <a:t>9/1/2023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9BAFD-0AFE-FC47-B839-C833EEBF7ECA}" type="slidenum">
              <a:rPr lang="en-US" smtClean="0"/>
              <a:t>‹#›</a:t>
            </a:fld>
            <a:endParaRPr lang="en-US" dirty="0"/>
          </a:p>
        </p:txBody>
      </p:sp>
    </p:spTree>
    <p:extLst>
      <p:ext uri="{BB962C8B-B14F-4D97-AF65-F5344CB8AC3E}">
        <p14:creationId xmlns:p14="http://schemas.microsoft.com/office/powerpoint/2010/main" val="2494559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t>1</a:t>
            </a:fld>
            <a:endParaRPr lang="en-US"/>
          </a:p>
        </p:txBody>
      </p:sp>
    </p:spTree>
    <p:extLst>
      <p:ext uri="{BB962C8B-B14F-4D97-AF65-F5344CB8AC3E}">
        <p14:creationId xmlns:p14="http://schemas.microsoft.com/office/powerpoint/2010/main" val="3164595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SPEAKING POINTS:</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13</a:t>
            </a:fld>
            <a:endParaRPr lang="en-US" dirty="0"/>
          </a:p>
        </p:txBody>
      </p:sp>
    </p:spTree>
    <p:extLst>
      <p:ext uri="{BB962C8B-B14F-4D97-AF65-F5344CB8AC3E}">
        <p14:creationId xmlns:p14="http://schemas.microsoft.com/office/powerpoint/2010/main" val="204853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SPEAKING POINTS:</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14</a:t>
            </a:fld>
            <a:endParaRPr lang="en-US" dirty="0"/>
          </a:p>
        </p:txBody>
      </p:sp>
    </p:spTree>
    <p:extLst>
      <p:ext uri="{BB962C8B-B14F-4D97-AF65-F5344CB8AC3E}">
        <p14:creationId xmlns:p14="http://schemas.microsoft.com/office/powerpoint/2010/main" val="29912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SPEAKING POINTS:</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15</a:t>
            </a:fld>
            <a:endParaRPr lang="en-US" dirty="0"/>
          </a:p>
        </p:txBody>
      </p:sp>
    </p:spTree>
    <p:extLst>
      <p:ext uri="{BB962C8B-B14F-4D97-AF65-F5344CB8AC3E}">
        <p14:creationId xmlns:p14="http://schemas.microsoft.com/office/powerpoint/2010/main" val="734784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SPEAKING POINTS:</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16</a:t>
            </a:fld>
            <a:endParaRPr lang="en-US" dirty="0"/>
          </a:p>
        </p:txBody>
      </p:sp>
    </p:spTree>
    <p:extLst>
      <p:ext uri="{BB962C8B-B14F-4D97-AF65-F5344CB8AC3E}">
        <p14:creationId xmlns:p14="http://schemas.microsoft.com/office/powerpoint/2010/main" val="164052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Slide Number Placeholder 4"/>
          <p:cNvSpPr>
            <a:spLocks noGrp="1"/>
          </p:cNvSpPr>
          <p:nvPr>
            <p:ph type="sldNum" sz="quarter" idx="10"/>
          </p:nvPr>
        </p:nvSpPr>
        <p:spPr/>
        <p:txBody>
          <a:bodyPr/>
          <a:lstStyle/>
          <a:p>
            <a:fld id="{11F9BAFD-0AFE-FC47-B839-C833EEBF7ECA}" type="slidenum">
              <a:rPr lang="en-US" smtClean="0"/>
              <a:t>17</a:t>
            </a:fld>
            <a:endParaRPr lang="en-US" dirty="0"/>
          </a:p>
        </p:txBody>
      </p:sp>
    </p:spTree>
    <p:extLst>
      <p:ext uri="{BB962C8B-B14F-4D97-AF65-F5344CB8AC3E}">
        <p14:creationId xmlns:p14="http://schemas.microsoft.com/office/powerpoint/2010/main" val="97498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i="0"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11F9BAFD-0AFE-FC47-B839-C833EEBF7ECA}" type="slidenum">
              <a:rPr lang="en-US" smtClean="0"/>
              <a:t>5</a:t>
            </a:fld>
            <a:endParaRPr lang="en-US" dirty="0"/>
          </a:p>
        </p:txBody>
      </p:sp>
    </p:spTree>
    <p:extLst>
      <p:ext uri="{BB962C8B-B14F-4D97-AF65-F5344CB8AC3E}">
        <p14:creationId xmlns:p14="http://schemas.microsoft.com/office/powerpoint/2010/main" val="68111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6</a:t>
            </a:fld>
            <a:endParaRPr lang="en-US" dirty="0"/>
          </a:p>
        </p:txBody>
      </p:sp>
    </p:spTree>
    <p:extLst>
      <p:ext uri="{BB962C8B-B14F-4D97-AF65-F5344CB8AC3E}">
        <p14:creationId xmlns:p14="http://schemas.microsoft.com/office/powerpoint/2010/main" val="55124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7</a:t>
            </a:fld>
            <a:endParaRPr lang="en-US" dirty="0"/>
          </a:p>
        </p:txBody>
      </p:sp>
    </p:spTree>
    <p:extLst>
      <p:ext uri="{BB962C8B-B14F-4D97-AF65-F5344CB8AC3E}">
        <p14:creationId xmlns:p14="http://schemas.microsoft.com/office/powerpoint/2010/main" val="123899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8</a:t>
            </a:fld>
            <a:endParaRPr lang="en-US" dirty="0"/>
          </a:p>
        </p:txBody>
      </p:sp>
    </p:spTree>
    <p:extLst>
      <p:ext uri="{BB962C8B-B14F-4D97-AF65-F5344CB8AC3E}">
        <p14:creationId xmlns:p14="http://schemas.microsoft.com/office/powerpoint/2010/main" val="96104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Segoe UI" panose="020B0502040204020203" pitchFamily="34" charset="0"/>
              </a:rPr>
              <a:t>.</a:t>
            </a:r>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9</a:t>
            </a:fld>
            <a:endParaRPr lang="en-US" dirty="0"/>
          </a:p>
        </p:txBody>
      </p:sp>
    </p:spTree>
    <p:extLst>
      <p:ext uri="{BB962C8B-B14F-4D97-AF65-F5344CB8AC3E}">
        <p14:creationId xmlns:p14="http://schemas.microsoft.com/office/powerpoint/2010/main" val="4022710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10</a:t>
            </a:fld>
            <a:endParaRPr lang="en-US" dirty="0"/>
          </a:p>
        </p:txBody>
      </p:sp>
    </p:spTree>
    <p:extLst>
      <p:ext uri="{BB962C8B-B14F-4D97-AF65-F5344CB8AC3E}">
        <p14:creationId xmlns:p14="http://schemas.microsoft.com/office/powerpoint/2010/main" val="411356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11</a:t>
            </a:fld>
            <a:endParaRPr lang="en-US" dirty="0"/>
          </a:p>
        </p:txBody>
      </p:sp>
    </p:spTree>
    <p:extLst>
      <p:ext uri="{BB962C8B-B14F-4D97-AF65-F5344CB8AC3E}">
        <p14:creationId xmlns:p14="http://schemas.microsoft.com/office/powerpoint/2010/main" val="381068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1F9BAFD-0AFE-FC47-B839-C833EEBF7ECA}" type="slidenum">
              <a:rPr lang="en-US" smtClean="0"/>
              <a:t>12</a:t>
            </a:fld>
            <a:endParaRPr lang="en-US" dirty="0"/>
          </a:p>
        </p:txBody>
      </p:sp>
    </p:spTree>
    <p:extLst>
      <p:ext uri="{BB962C8B-B14F-4D97-AF65-F5344CB8AC3E}">
        <p14:creationId xmlns:p14="http://schemas.microsoft.com/office/powerpoint/2010/main" val="3291316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02970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80316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51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25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84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90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28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358233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1006439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043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741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200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92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340672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892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475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569383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672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224337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CB1F-CD61-480D-B7F1-D4ADD90E0C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9BA961B-5E5E-4B7D-9AB4-2E9BB31C77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D2D90E6-3338-42E5-B578-1CDB9963BE68}"/>
              </a:ext>
            </a:extLst>
          </p:cNvPr>
          <p:cNvSpPr>
            <a:spLocks noGrp="1"/>
          </p:cNvSpPr>
          <p:nvPr>
            <p:ph type="dt" sz="half" idx="10"/>
          </p:nvPr>
        </p:nvSpPr>
        <p:spPr/>
        <p:txBody>
          <a:bodyPr/>
          <a:lstStyle/>
          <a:p>
            <a:fld id="{BD5EDBB2-DCB0-41A7-9504-A26AF5B9A147}" type="datetimeFigureOut">
              <a:rPr lang="en-CA" smtClean="0"/>
              <a:t>2023-09-01</a:t>
            </a:fld>
            <a:endParaRPr lang="en-CA"/>
          </a:p>
        </p:txBody>
      </p:sp>
      <p:sp>
        <p:nvSpPr>
          <p:cNvPr id="5" name="Footer Placeholder 4">
            <a:extLst>
              <a:ext uri="{FF2B5EF4-FFF2-40B4-BE49-F238E27FC236}">
                <a16:creationId xmlns:a16="http://schemas.microsoft.com/office/drawing/2014/main" id="{EB452FE6-CF06-4648-8AC1-B65AFED7D87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634F9B7-C767-4496-956E-D88599C16DEA}"/>
              </a:ext>
            </a:extLst>
          </p:cNvPr>
          <p:cNvSpPr>
            <a:spLocks noGrp="1"/>
          </p:cNvSpPr>
          <p:nvPr>
            <p:ph type="sldNum" sz="quarter" idx="12"/>
          </p:nvPr>
        </p:nvSpPr>
        <p:spPr/>
        <p:txBody>
          <a:bodyPr/>
          <a:lstStyle/>
          <a:p>
            <a:fld id="{26A02941-6271-4B1E-9870-783FF8C720E3}" type="slidenum">
              <a:rPr lang="en-CA" smtClean="0"/>
              <a:t>‹#›</a:t>
            </a:fld>
            <a:endParaRPr lang="en-CA"/>
          </a:p>
        </p:txBody>
      </p:sp>
    </p:spTree>
    <p:extLst>
      <p:ext uri="{BB962C8B-B14F-4D97-AF65-F5344CB8AC3E}">
        <p14:creationId xmlns:p14="http://schemas.microsoft.com/office/powerpoint/2010/main" val="1878253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6CC6-3467-476B-B232-7A3760B05C1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49C8948-5D1B-413E-99AA-A8E0075CE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C1A9AE-4014-4246-9738-2373E9CF7692}"/>
              </a:ext>
            </a:extLst>
          </p:cNvPr>
          <p:cNvSpPr>
            <a:spLocks noGrp="1"/>
          </p:cNvSpPr>
          <p:nvPr>
            <p:ph type="dt" sz="half" idx="10"/>
          </p:nvPr>
        </p:nvSpPr>
        <p:spPr/>
        <p:txBody>
          <a:bodyPr/>
          <a:lstStyle/>
          <a:p>
            <a:fld id="{BD5EDBB2-DCB0-41A7-9504-A26AF5B9A147}" type="datetimeFigureOut">
              <a:rPr lang="en-CA" smtClean="0"/>
              <a:t>2023-09-01</a:t>
            </a:fld>
            <a:endParaRPr lang="en-CA"/>
          </a:p>
        </p:txBody>
      </p:sp>
      <p:sp>
        <p:nvSpPr>
          <p:cNvPr id="5" name="Footer Placeholder 4">
            <a:extLst>
              <a:ext uri="{FF2B5EF4-FFF2-40B4-BE49-F238E27FC236}">
                <a16:creationId xmlns:a16="http://schemas.microsoft.com/office/drawing/2014/main" id="{C1B15FBC-F79F-4941-BD33-83D5972B60B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40A7645-DD44-49EA-9D6F-35EC6965CD72}"/>
              </a:ext>
            </a:extLst>
          </p:cNvPr>
          <p:cNvSpPr>
            <a:spLocks noGrp="1"/>
          </p:cNvSpPr>
          <p:nvPr>
            <p:ph type="sldNum" sz="quarter" idx="12"/>
          </p:nvPr>
        </p:nvSpPr>
        <p:spPr/>
        <p:txBody>
          <a:bodyPr/>
          <a:lstStyle/>
          <a:p>
            <a:fld id="{26A02941-6271-4B1E-9870-783FF8C720E3}" type="slidenum">
              <a:rPr lang="en-CA" smtClean="0"/>
              <a:t>‹#›</a:t>
            </a:fld>
            <a:endParaRPr lang="en-CA"/>
          </a:p>
        </p:txBody>
      </p:sp>
    </p:spTree>
    <p:extLst>
      <p:ext uri="{BB962C8B-B14F-4D97-AF65-F5344CB8AC3E}">
        <p14:creationId xmlns:p14="http://schemas.microsoft.com/office/powerpoint/2010/main" val="1206295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510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411270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36404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8862878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16812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60592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09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Tree>
    <p:extLst>
      <p:ext uri="{BB962C8B-B14F-4D97-AF65-F5344CB8AC3E}">
        <p14:creationId xmlns:p14="http://schemas.microsoft.com/office/powerpoint/2010/main" val="376944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30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1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8"/>
            </p:custDataLst>
            <p:extLst>
              <p:ext uri="{D42A27DB-BD31-4B8C-83A1-F6EECF244321}">
                <p14:modId xmlns:p14="http://schemas.microsoft.com/office/powerpoint/2010/main" val="1205918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9" imgW="473" imgH="473" progId="TCLayout.ActiveDocument.1">
                  <p:embed/>
                </p:oleObj>
              </mc:Choice>
              <mc:Fallback>
                <p:oleObj name="think-cell Slide" r:id="rId29" imgW="473" imgH="473" progId="TCLayout.ActiveDocument.1">
                  <p:embed/>
                  <p:pic>
                    <p:nvPicPr>
                      <p:cNvPr id="0" name=""/>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2" cstate="print">
            <a:extLst>
              <a:ext uri="{28A0092B-C50C-407E-A947-70E740481C1C}">
                <a14:useLocalDpi xmlns:a14="http://schemas.microsoft.com/office/drawing/2010/main"/>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360177643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3" r:id="rId3"/>
    <p:sldLayoutId id="2147483674" r:id="rId4"/>
    <p:sldLayoutId id="2147483672" r:id="rId5"/>
    <p:sldLayoutId id="2147483652" r:id="rId6"/>
    <p:sldLayoutId id="2147483653" r:id="rId7"/>
    <p:sldLayoutId id="2147483660" r:id="rId8"/>
    <p:sldLayoutId id="2147483661" r:id="rId9"/>
    <p:sldLayoutId id="2147483662" r:id="rId10"/>
    <p:sldLayoutId id="2147483665" r:id="rId11"/>
    <p:sldLayoutId id="2147483666" r:id="rId12"/>
    <p:sldLayoutId id="2147483667" r:id="rId13"/>
    <p:sldLayoutId id="2147483654" r:id="rId14"/>
    <p:sldLayoutId id="2147483655" r:id="rId15"/>
    <p:sldLayoutId id="2147483656" r:id="rId16"/>
    <p:sldLayoutId id="2147483663" r:id="rId17"/>
    <p:sldLayoutId id="2147483664" r:id="rId18"/>
    <p:sldLayoutId id="2147483668" r:id="rId19"/>
    <p:sldLayoutId id="2147483669" r:id="rId20"/>
    <p:sldLayoutId id="2147483670" r:id="rId21"/>
    <p:sldLayoutId id="2147483657" r:id="rId22"/>
    <p:sldLayoutId id="2147483671" r:id="rId23"/>
    <p:sldLayoutId id="2147483675" r:id="rId24"/>
    <p:sldLayoutId id="2147483676" r:id="rId25"/>
    <p:sldLayoutId id="2147483677" r:id="rId2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32.jpeg"/><Relationship Id="rId7" Type="http://schemas.openxmlformats.org/officeDocument/2006/relationships/image" Target="../media/image15.svg"/><Relationship Id="rId12" Type="http://schemas.openxmlformats.org/officeDocument/2006/relationships/image" Target="../media/image37.svg"/><Relationship Id="rId2" Type="http://schemas.openxmlformats.org/officeDocument/2006/relationships/notesSlide" Target="../notesSlides/notesSlide7.xml"/><Relationship Id="rId16" Type="http://schemas.openxmlformats.org/officeDocument/2006/relationships/image" Target="../media/image41.sv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36.png"/><Relationship Id="rId5" Type="http://schemas.openxmlformats.org/officeDocument/2006/relationships/image" Target="../media/image9.sv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34.png"/><Relationship Id="rId1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5.png"/><Relationship Id="rId18" Type="http://schemas.microsoft.com/office/2007/relationships/hdphoto" Target="../media/hdphoto10.wdp"/><Relationship Id="rId26" Type="http://schemas.microsoft.com/office/2007/relationships/hdphoto" Target="../media/hdphoto13.wdp"/><Relationship Id="rId3" Type="http://schemas.openxmlformats.org/officeDocument/2006/relationships/image" Target="../media/image42.png"/><Relationship Id="rId21" Type="http://schemas.openxmlformats.org/officeDocument/2006/relationships/image" Target="../media/image49.png"/><Relationship Id="rId7" Type="http://schemas.openxmlformats.org/officeDocument/2006/relationships/image" Target="../media/image14.png"/><Relationship Id="rId12" Type="http://schemas.microsoft.com/office/2007/relationships/hdphoto" Target="../media/hdphoto7.wdp"/><Relationship Id="rId17" Type="http://schemas.openxmlformats.org/officeDocument/2006/relationships/image" Target="../media/image47.png"/><Relationship Id="rId25" Type="http://schemas.openxmlformats.org/officeDocument/2006/relationships/image" Target="../media/image52.png"/><Relationship Id="rId2" Type="http://schemas.openxmlformats.org/officeDocument/2006/relationships/notesSlide" Target="../notesSlides/notesSlide8.xml"/><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slideLayout" Target="../slideLayouts/slideLayout15.xml"/><Relationship Id="rId6" Type="http://schemas.openxmlformats.org/officeDocument/2006/relationships/image" Target="../media/image9.svg"/><Relationship Id="rId11" Type="http://schemas.openxmlformats.org/officeDocument/2006/relationships/image" Target="../media/image44.png"/><Relationship Id="rId24" Type="http://schemas.openxmlformats.org/officeDocument/2006/relationships/image" Target="../media/image51.png"/><Relationship Id="rId5" Type="http://schemas.openxmlformats.org/officeDocument/2006/relationships/image" Target="../media/image8.png"/><Relationship Id="rId15" Type="http://schemas.openxmlformats.org/officeDocument/2006/relationships/image" Target="../media/image46.png"/><Relationship Id="rId23" Type="http://schemas.openxmlformats.org/officeDocument/2006/relationships/image" Target="../media/image50.png"/><Relationship Id="rId28" Type="http://schemas.microsoft.com/office/2007/relationships/hdphoto" Target="../media/hdphoto14.wdp"/><Relationship Id="rId10" Type="http://schemas.microsoft.com/office/2007/relationships/hdphoto" Target="../media/hdphoto6.wdp"/><Relationship Id="rId19" Type="http://schemas.openxmlformats.org/officeDocument/2006/relationships/image" Target="../media/image48.png"/><Relationship Id="rId4" Type="http://schemas.microsoft.com/office/2007/relationships/hdphoto" Target="../media/hdphoto5.wdp"/><Relationship Id="rId9" Type="http://schemas.openxmlformats.org/officeDocument/2006/relationships/image" Target="../media/image43.png"/><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6.png"/><Relationship Id="rId12" Type="http://schemas.microsoft.com/office/2007/relationships/hdphoto" Target="../media/hdphoto15.wdp"/><Relationship Id="rId2" Type="http://schemas.openxmlformats.org/officeDocument/2006/relationships/notesSlide" Target="../notesSlides/notesSlide9.xml"/><Relationship Id="rId16" Type="http://schemas.microsoft.com/office/2007/relationships/hdphoto" Target="../media/hdphoto17.wdp"/><Relationship Id="rId1" Type="http://schemas.openxmlformats.org/officeDocument/2006/relationships/slideLayout" Target="../slideLayouts/slideLayout25.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9.svg"/><Relationship Id="rId15" Type="http://schemas.openxmlformats.org/officeDocument/2006/relationships/image" Target="../media/image60.pn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 Id="rId14"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15.sv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4.png"/><Relationship Id="rId11" Type="http://schemas.microsoft.com/office/2007/relationships/hdphoto" Target="../media/hdphoto18.wdp"/><Relationship Id="rId5" Type="http://schemas.openxmlformats.org/officeDocument/2006/relationships/image" Target="../media/image9.svg"/><Relationship Id="rId15" Type="http://schemas.openxmlformats.org/officeDocument/2006/relationships/image" Target="../media/image70.svg"/><Relationship Id="rId10" Type="http://schemas.openxmlformats.org/officeDocument/2006/relationships/image" Target="../media/image66.png"/><Relationship Id="rId4" Type="http://schemas.openxmlformats.org/officeDocument/2006/relationships/image" Target="../media/image8.png"/><Relationship Id="rId9" Type="http://schemas.openxmlformats.org/officeDocument/2006/relationships/image" Target="../media/image65.svg"/><Relationship Id="rId1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mailto:TPSGC.SIMilieudeTravailGC-RPSGCWorkplace.PWGSC@tpsgc-pwgsc.gc.ca"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iki.gccollab.ca/images/f/f2/WTP_-_Tours_of_the_new_workspace_FR.pptx" TargetMode="External"/><Relationship Id="rId2" Type="http://schemas.openxmlformats.org/officeDocument/2006/relationships/hyperlink" Target="https://wiki.gccollab.ca/images/4/48/WTP_-_In-Person_Tour_Speaking_Points_template_EN.doc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9.sv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18.png"/><Relationship Id="rId12" Type="http://schemas.openxmlformats.org/officeDocument/2006/relationships/image" Target="../media/image21.svg"/><Relationship Id="rId2" Type="http://schemas.openxmlformats.org/officeDocument/2006/relationships/notesSlide" Target="../notesSlides/notesSlide4.xml"/><Relationship Id="rId16" Type="http://schemas.microsoft.com/office/2007/relationships/hdphoto" Target="../media/hdphoto2.wdp"/><Relationship Id="rId1" Type="http://schemas.openxmlformats.org/officeDocument/2006/relationships/slideLayout" Target="../slideLayouts/slideLayout25.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9.svg"/><Relationship Id="rId15" Type="http://schemas.openxmlformats.org/officeDocument/2006/relationships/image" Target="../media/image23.pn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4.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9.svg"/><Relationship Id="rId4" Type="http://schemas.microsoft.com/office/2007/relationships/hdphoto" Target="../media/hdphoto3.wdp"/><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image" Target="../media/image26.jpeg"/><Relationship Id="rId7" Type="http://schemas.openxmlformats.org/officeDocument/2006/relationships/image" Target="../media/image15.svg"/><Relationship Id="rId12" Type="http://schemas.openxmlformats.org/officeDocument/2006/relationships/image" Target="../media/image21.svg"/><Relationship Id="rId2" Type="http://schemas.openxmlformats.org/officeDocument/2006/relationships/notesSlide" Target="../notesSlides/notesSlide6.xml"/><Relationship Id="rId16" Type="http://schemas.openxmlformats.org/officeDocument/2006/relationships/image" Target="../media/image31.sv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9.svg"/><Relationship Id="rId1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28.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0">
            <a:extLst>
              <a:ext uri="{FF2B5EF4-FFF2-40B4-BE49-F238E27FC236}">
                <a16:creationId xmlns:a16="http://schemas.microsoft.com/office/drawing/2014/main" id="{F823D261-A2B5-2174-4D51-026F909BA29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285" y="1607996"/>
            <a:ext cx="3335303" cy="2910612"/>
          </a:xfrm>
          <a:prstGeom prst="rect">
            <a:avLst/>
          </a:prstGeom>
        </p:spPr>
      </p:pic>
      <p:sp>
        <p:nvSpPr>
          <p:cNvPr id="10" name="Rectangle 9">
            <a:extLst>
              <a:ext uri="{FF2B5EF4-FFF2-40B4-BE49-F238E27FC236}">
                <a16:creationId xmlns:a16="http://schemas.microsoft.com/office/drawing/2014/main" id="{9349F318-7326-1079-DFCB-DE5C92474EE8}"/>
              </a:ext>
            </a:extLst>
          </p:cNvPr>
          <p:cNvSpPr/>
          <p:nvPr/>
        </p:nvSpPr>
        <p:spPr>
          <a:xfrm>
            <a:off x="3810312" y="2497276"/>
            <a:ext cx="7937684" cy="349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4400" b="1" dirty="0">
                <a:solidFill>
                  <a:srgbClr val="003B5C"/>
                </a:solidFill>
                <a:highlight>
                  <a:srgbClr val="FFFF00"/>
                </a:highlight>
                <a:latin typeface="Avenir Next LT Pro Demi" panose="020B0704020202020204" pitchFamily="34" charset="0"/>
              </a:rPr>
              <a:t>[PROJECT LOCATION]</a:t>
            </a:r>
          </a:p>
        </p:txBody>
      </p:sp>
      <p:sp>
        <p:nvSpPr>
          <p:cNvPr id="11" name="Title 15">
            <a:extLst>
              <a:ext uri="{FF2B5EF4-FFF2-40B4-BE49-F238E27FC236}">
                <a16:creationId xmlns:a16="http://schemas.microsoft.com/office/drawing/2014/main" id="{DB3481EE-C9A4-0D47-BCDA-30DE96118D50}"/>
              </a:ext>
            </a:extLst>
          </p:cNvPr>
          <p:cNvSpPr txBox="1">
            <a:spLocks/>
          </p:cNvSpPr>
          <p:nvPr/>
        </p:nvSpPr>
        <p:spPr>
          <a:xfrm>
            <a:off x="3838887" y="3301427"/>
            <a:ext cx="5519664" cy="476267"/>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100000"/>
              </a:lnSpc>
              <a:spcBef>
                <a:spcPts val="0"/>
              </a:spcBef>
              <a:defRPr/>
            </a:pPr>
            <a:r>
              <a:rPr lang="fr-CA" dirty="0">
                <a:solidFill>
                  <a:schemeClr val="accent3">
                    <a:lumMod val="75000"/>
                  </a:schemeClr>
                </a:solidFill>
                <a:latin typeface="Avenir Next LT Pro Demi" panose="020B0704020202020204" pitchFamily="34" charset="0"/>
              </a:rPr>
              <a:t>VIRTUAL TOUR OF YOUR NEW WORKPLACE</a:t>
            </a:r>
          </a:p>
        </p:txBody>
      </p:sp>
      <p:sp>
        <p:nvSpPr>
          <p:cNvPr id="12" name="Subtitle 2">
            <a:extLst>
              <a:ext uri="{FF2B5EF4-FFF2-40B4-BE49-F238E27FC236}">
                <a16:creationId xmlns:a16="http://schemas.microsoft.com/office/drawing/2014/main" id="{6032D13C-8520-D99A-E551-11B65AD81676}"/>
              </a:ext>
            </a:extLst>
          </p:cNvPr>
          <p:cNvSpPr txBox="1">
            <a:spLocks/>
          </p:cNvSpPr>
          <p:nvPr/>
        </p:nvSpPr>
        <p:spPr>
          <a:xfrm>
            <a:off x="325283" y="5510285"/>
            <a:ext cx="5519664" cy="507860"/>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600"/>
              </a:spcBef>
              <a:buNone/>
            </a:pPr>
            <a:r>
              <a:rPr lang="fr-CA" sz="1200" dirty="0">
                <a:solidFill>
                  <a:srgbClr val="4B4F54"/>
                </a:solidFill>
                <a:highlight>
                  <a:srgbClr val="FFFF00"/>
                </a:highlight>
                <a:latin typeface="Avenir Next LT Pro Demi" panose="020B0704020202020204" pitchFamily="34" charset="0"/>
              </a:rPr>
              <a:t>DATE</a:t>
            </a:r>
          </a:p>
        </p:txBody>
      </p:sp>
    </p:spTree>
    <p:extLst>
      <p:ext uri="{BB962C8B-B14F-4D97-AF65-F5344CB8AC3E}">
        <p14:creationId xmlns:p14="http://schemas.microsoft.com/office/powerpoint/2010/main" val="3780333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A06AEB9-9617-4F3D-B7D8-CC83FB69CBEF}"/>
              </a:ext>
            </a:extLst>
          </p:cNvPr>
          <p:cNvSpPr>
            <a:spLocks noGrp="1" noChangeArrowheads="1"/>
          </p:cNvSpPr>
          <p:nvPr>
            <p:ph type="title" idx="4294967295"/>
          </p:nvPr>
        </p:nvSpPr>
        <p:spPr bwMode="auto">
          <a:xfrm>
            <a:off x="224804" y="68069"/>
            <a:ext cx="2859181" cy="1121333"/>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15000"/>
              </a:lnSpc>
              <a:spcBef>
                <a:spcPts val="500"/>
              </a:spcBef>
              <a:spcAft>
                <a:spcPts val="80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Times New Roman" panose="02020603050405020304" pitchFamily="18" charset="0"/>
                <a:cs typeface="Arial" panose="020B0604020202020204" pitchFamily="34" charset="0"/>
              </a:rPr>
              <a:t>Meeting Rooms</a:t>
            </a:r>
            <a:endPar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800" b="0" i="0" u="none" strike="noStrike" kern="1200" cap="none" spc="0" normalizeH="0" baseline="0" noProof="0" dirty="0">
              <a:ln>
                <a:noFill/>
              </a:ln>
              <a:solidFill>
                <a:schemeClr val="tx1"/>
              </a:solidFill>
              <a:effectLst/>
              <a:uLnTx/>
              <a:uFillTx/>
              <a:latin typeface="Arial Rounded MT Bold" panose="020F0704030504030204" pitchFamily="34" charset="0"/>
              <a:ea typeface="+mn-ea"/>
              <a:cs typeface="+mn-cs"/>
            </a:endParaRPr>
          </a:p>
        </p:txBody>
      </p:sp>
      <p:pic>
        <p:nvPicPr>
          <p:cNvPr id="25" name="Picture 24" descr="A picture of a corridor with an adjacent meeting room with a half-frosted glass front.">
            <a:extLst>
              <a:ext uri="{FF2B5EF4-FFF2-40B4-BE49-F238E27FC236}">
                <a16:creationId xmlns:a16="http://schemas.microsoft.com/office/drawing/2014/main" id="{BB1C9596-719C-4B93-BA4E-C6EA45BF6D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7915" y="742122"/>
            <a:ext cx="4953321" cy="3059621"/>
          </a:xfrm>
          <a:prstGeom prst="rect">
            <a:avLst/>
          </a:prstGeom>
        </p:spPr>
      </p:pic>
      <p:sp>
        <p:nvSpPr>
          <p:cNvPr id="20" name="TextBox 19">
            <a:extLst>
              <a:ext uri="{FF2B5EF4-FFF2-40B4-BE49-F238E27FC236}">
                <a16:creationId xmlns:a16="http://schemas.microsoft.com/office/drawing/2014/main" id="{D05B09D9-AD64-CEEF-AE9B-069C9C1F0A7D}"/>
              </a:ext>
            </a:extLst>
          </p:cNvPr>
          <p:cNvSpPr txBox="1"/>
          <p:nvPr/>
        </p:nvSpPr>
        <p:spPr>
          <a:xfrm>
            <a:off x="257914" y="1967118"/>
            <a:ext cx="4953321" cy="861774"/>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pic>
        <p:nvPicPr>
          <p:cNvPr id="18" name="Graphic 17">
            <a:extLst>
              <a:ext uri="{FF2B5EF4-FFF2-40B4-BE49-F238E27FC236}">
                <a16:creationId xmlns:a16="http://schemas.microsoft.com/office/drawing/2014/main" id="{23ADA125-C16D-2F78-6030-09C88BB5927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7" name="Rectangle: Rounded Corners 16">
            <a:extLst>
              <a:ext uri="{FF2B5EF4-FFF2-40B4-BE49-F238E27FC236}">
                <a16:creationId xmlns:a16="http://schemas.microsoft.com/office/drawing/2014/main" id="{E3A069F1-6333-EC6F-5479-0A7FE963CBA5}"/>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This floor has many </a:t>
            </a:r>
            <a:r>
              <a:rPr lang="en-CA" sz="1600" b="1" dirty="0">
                <a:solidFill>
                  <a:schemeClr val="tx1"/>
                </a:solidFill>
                <a:latin typeface="Avenir Next LT Pro" panose="020B0504020202020204" pitchFamily="34" charset="0"/>
                <a:cs typeface="Segoe UI Semilight" panose="020B0402040204020203" pitchFamily="34" charset="0"/>
              </a:rPr>
              <a:t>Meeting Rooms </a:t>
            </a:r>
            <a:r>
              <a:rPr lang="en-CA" sz="1600" dirty="0">
                <a:solidFill>
                  <a:schemeClr val="tx1"/>
                </a:solidFill>
                <a:latin typeface="Avenir Next LT Pro" panose="020B0504020202020204" pitchFamily="34" charset="0"/>
                <a:cs typeface="Segoe UI Semilight" panose="020B0402040204020203" pitchFamily="34" charset="0"/>
              </a:rPr>
              <a:t>that offer different room configurations/layouts, capacities and seated postures. Since they are shared resources, it is important to cancel reservations in Outlook that are no longer required in a timely manner to optimize use of the space. </a:t>
            </a:r>
          </a:p>
        </p:txBody>
      </p:sp>
      <p:sp>
        <p:nvSpPr>
          <p:cNvPr id="12" name="Rectangle: Rounded Corners 11">
            <a:extLst>
              <a:ext uri="{FF2B5EF4-FFF2-40B4-BE49-F238E27FC236}">
                <a16:creationId xmlns:a16="http://schemas.microsoft.com/office/drawing/2014/main" id="{078326B3-13D3-2B76-B639-7762BF3ABF8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6" name="Graphic 15">
            <a:extLst>
              <a:ext uri="{FF2B5EF4-FFF2-40B4-BE49-F238E27FC236}">
                <a16:creationId xmlns:a16="http://schemas.microsoft.com/office/drawing/2014/main" id="{BFB3545D-9B15-DEC2-8016-BBD26614106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grpSp>
        <p:nvGrpSpPr>
          <p:cNvPr id="3" name="Group 2" descr="Project Room&#10;">
            <a:extLst>
              <a:ext uri="{FF2B5EF4-FFF2-40B4-BE49-F238E27FC236}">
                <a16:creationId xmlns:a16="http://schemas.microsoft.com/office/drawing/2014/main" id="{C3D64736-008C-6EDA-33F8-0F82207E2D7D}"/>
              </a:ext>
            </a:extLst>
          </p:cNvPr>
          <p:cNvGrpSpPr/>
          <p:nvPr/>
        </p:nvGrpSpPr>
        <p:grpSpPr>
          <a:xfrm>
            <a:off x="5612192" y="1903909"/>
            <a:ext cx="1805511" cy="1495941"/>
            <a:chOff x="5612192" y="1903909"/>
            <a:chExt cx="1805511" cy="1495941"/>
          </a:xfrm>
        </p:grpSpPr>
        <p:pic>
          <p:nvPicPr>
            <p:cNvPr id="4" name="Picture 3" descr="Project room image">
              <a:extLst>
                <a:ext uri="{FF2B5EF4-FFF2-40B4-BE49-F238E27FC236}">
                  <a16:creationId xmlns:a16="http://schemas.microsoft.com/office/drawing/2014/main" id="{480FB53B-7A5B-E422-8CAE-3849A94172E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618037" y="1903909"/>
              <a:ext cx="1793823" cy="1158374"/>
            </a:xfrm>
            <a:prstGeom prst="rect">
              <a:avLst/>
            </a:prstGeom>
          </p:spPr>
        </p:pic>
        <p:sp>
          <p:nvSpPr>
            <p:cNvPr id="7" name="TextBox 6">
              <a:extLst>
                <a:ext uri="{FF2B5EF4-FFF2-40B4-BE49-F238E27FC236}">
                  <a16:creationId xmlns:a16="http://schemas.microsoft.com/office/drawing/2014/main" id="{C684FA76-2275-B742-A0C1-7FA86BF58C00}"/>
                </a:ext>
              </a:extLst>
            </p:cNvPr>
            <p:cNvSpPr txBox="1"/>
            <p:nvPr/>
          </p:nvSpPr>
          <p:spPr>
            <a:xfrm>
              <a:off x="5612192" y="3061296"/>
              <a:ext cx="1805511"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Project Room</a:t>
              </a:r>
              <a:endParaRPr lang="en-CA" sz="1600" b="1" dirty="0"/>
            </a:p>
          </p:txBody>
        </p:sp>
      </p:grpSp>
      <p:grpSp>
        <p:nvGrpSpPr>
          <p:cNvPr id="13" name="Group 12" descr="Workroom&#10;">
            <a:extLst>
              <a:ext uri="{FF2B5EF4-FFF2-40B4-BE49-F238E27FC236}">
                <a16:creationId xmlns:a16="http://schemas.microsoft.com/office/drawing/2014/main" id="{03240CFB-22FE-5656-A940-C9AA3F570CB7}"/>
              </a:ext>
            </a:extLst>
          </p:cNvPr>
          <p:cNvGrpSpPr/>
          <p:nvPr/>
        </p:nvGrpSpPr>
        <p:grpSpPr>
          <a:xfrm>
            <a:off x="7468697" y="1903909"/>
            <a:ext cx="2380535" cy="1655970"/>
            <a:chOff x="7468697" y="1903909"/>
            <a:chExt cx="2380535" cy="1655970"/>
          </a:xfrm>
        </p:grpSpPr>
        <p:pic>
          <p:nvPicPr>
            <p:cNvPr id="6" name="Picture 5" descr="Workroom image">
              <a:extLst>
                <a:ext uri="{FF2B5EF4-FFF2-40B4-BE49-F238E27FC236}">
                  <a16:creationId xmlns:a16="http://schemas.microsoft.com/office/drawing/2014/main" id="{436FE0CA-A9C3-DD3C-17B6-FB1BCDA1810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7468697" y="1903909"/>
              <a:ext cx="2380535" cy="13174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a:extLst>
                <a:ext uri="{FF2B5EF4-FFF2-40B4-BE49-F238E27FC236}">
                  <a16:creationId xmlns:a16="http://schemas.microsoft.com/office/drawing/2014/main" id="{40EE0B2A-9689-1BC1-F5D7-BA161F1C101C}"/>
                </a:ext>
              </a:extLst>
            </p:cNvPr>
            <p:cNvSpPr txBox="1"/>
            <p:nvPr/>
          </p:nvSpPr>
          <p:spPr>
            <a:xfrm>
              <a:off x="7813302" y="3221325"/>
              <a:ext cx="1805511"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Workroom</a:t>
              </a:r>
              <a:endParaRPr lang="en-CA" sz="1600" b="1" dirty="0"/>
            </a:p>
          </p:txBody>
        </p:sp>
      </p:grpSp>
      <p:grpSp>
        <p:nvGrpSpPr>
          <p:cNvPr id="22" name="Group 21" descr="Meeting Room&#10;">
            <a:extLst>
              <a:ext uri="{FF2B5EF4-FFF2-40B4-BE49-F238E27FC236}">
                <a16:creationId xmlns:a16="http://schemas.microsoft.com/office/drawing/2014/main" id="{4FF437B5-29D1-00B0-C902-48537DBE11B0}"/>
              </a:ext>
            </a:extLst>
          </p:cNvPr>
          <p:cNvGrpSpPr/>
          <p:nvPr/>
        </p:nvGrpSpPr>
        <p:grpSpPr>
          <a:xfrm>
            <a:off x="9884173" y="1903909"/>
            <a:ext cx="2025406" cy="1496928"/>
            <a:chOff x="9884173" y="1903909"/>
            <a:chExt cx="2025406" cy="1496928"/>
          </a:xfrm>
        </p:grpSpPr>
        <p:pic>
          <p:nvPicPr>
            <p:cNvPr id="5" name="Picture 4" descr="Meeting room image">
              <a:extLst>
                <a:ext uri="{FF2B5EF4-FFF2-40B4-BE49-F238E27FC236}">
                  <a16:creationId xmlns:a16="http://schemas.microsoft.com/office/drawing/2014/main" id="{479C0824-E410-6773-0AC3-44B51220FB38}"/>
                </a:ext>
                <a:ext uri="{C183D7F6-B498-43B3-948B-1728B52AA6E4}">
                  <adec:decorative xmlns:adec="http://schemas.microsoft.com/office/drawing/2017/decorative" val="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9906069" y="1903909"/>
              <a:ext cx="1981614" cy="115837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Box 7">
              <a:extLst>
                <a:ext uri="{FF2B5EF4-FFF2-40B4-BE49-F238E27FC236}">
                  <a16:creationId xmlns:a16="http://schemas.microsoft.com/office/drawing/2014/main" id="{8F130D65-0F41-62C9-513A-53060D6D8E5B}"/>
                </a:ext>
              </a:extLst>
            </p:cNvPr>
            <p:cNvSpPr txBox="1"/>
            <p:nvPr/>
          </p:nvSpPr>
          <p:spPr>
            <a:xfrm>
              <a:off x="9884173" y="3062283"/>
              <a:ext cx="2025406"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Meeting Room</a:t>
              </a:r>
              <a:endParaRPr lang="en-CA" sz="1600" b="1" dirty="0"/>
            </a:p>
          </p:txBody>
        </p:sp>
      </p:grpSp>
      <p:sp>
        <p:nvSpPr>
          <p:cNvPr id="2" name="TextBox 1">
            <a:extLst>
              <a:ext uri="{FF2B5EF4-FFF2-40B4-BE49-F238E27FC236}">
                <a16:creationId xmlns:a16="http://schemas.microsoft.com/office/drawing/2014/main" id="{C490B1EC-2796-CB0E-D5A4-F7D98C8EC042}"/>
              </a:ext>
            </a:extLst>
          </p:cNvPr>
          <p:cNvSpPr txBox="1"/>
          <p:nvPr/>
        </p:nvSpPr>
        <p:spPr>
          <a:xfrm>
            <a:off x="5427136" y="2428160"/>
            <a:ext cx="6577843"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KEEP SKETCHES OR REPLACE WITH PICTURES OF YOUR WORKPLACE</a:t>
            </a:r>
          </a:p>
        </p:txBody>
      </p:sp>
      <p:sp>
        <p:nvSpPr>
          <p:cNvPr id="15" name="Rectangle: Rounded Corners 14">
            <a:extLst>
              <a:ext uri="{FF2B5EF4-FFF2-40B4-BE49-F238E27FC236}">
                <a16:creationId xmlns:a16="http://schemas.microsoft.com/office/drawing/2014/main" id="{7CC00D23-0CD1-F777-DA76-8EEEC4BF0AD7}"/>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highlight>
                  <a:srgbClr val="FFFF00"/>
                </a:highlight>
                <a:latin typeface="Avenir Next LT Pro" panose="020B0504020202020204" pitchFamily="34" charset="0"/>
              </a:rPr>
              <a:t>All Meeting Rooms, Workrooms, and Project Rooms are bookable through Outlook and equipped with audio-visual and/or videoconferencing technology to support virtual collaboration. </a:t>
            </a:r>
          </a:p>
        </p:txBody>
      </p:sp>
      <p:sp>
        <p:nvSpPr>
          <p:cNvPr id="10" name="Rectangle 9">
            <a:extLst>
              <a:ext uri="{FF2B5EF4-FFF2-40B4-BE49-F238E27FC236}">
                <a16:creationId xmlns:a16="http://schemas.microsoft.com/office/drawing/2014/main" id="{5F1F8D94-DC52-9FCD-73E0-984F3B827DC4}"/>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50DEF1F8-AA7F-7BC6-7143-C5A7E6D0EE97}"/>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AWARENESS • RESPECT • COURTESY • COMMUNICATION</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Spontaneous use is ok: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Check the booking system first</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Don’t overstay: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Respect scheduled meeting times – wrap it up 5 minutes before the end of your booking</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Leave the room ready for others: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Clean white boards and return furniture/equipment to original layout</a:t>
            </a:r>
          </a:p>
        </p:txBody>
      </p:sp>
      <p:pic>
        <p:nvPicPr>
          <p:cNvPr id="27" name="Graphic 26">
            <a:extLst>
              <a:ext uri="{FF2B5EF4-FFF2-40B4-BE49-F238E27FC236}">
                <a16:creationId xmlns:a16="http://schemas.microsoft.com/office/drawing/2014/main" id="{A0E46B00-C0B7-E319-8B00-1689C98951F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09154" y="6315650"/>
            <a:ext cx="312208" cy="312208"/>
          </a:xfrm>
          <a:prstGeom prst="rect">
            <a:avLst/>
          </a:prstGeom>
        </p:spPr>
      </p:pic>
      <p:pic>
        <p:nvPicPr>
          <p:cNvPr id="28" name="Graphic 27">
            <a:extLst>
              <a:ext uri="{FF2B5EF4-FFF2-40B4-BE49-F238E27FC236}">
                <a16:creationId xmlns:a16="http://schemas.microsoft.com/office/drawing/2014/main" id="{AFC07193-23F6-B1A5-82EF-A32CD34B615D}"/>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49274" y="6040290"/>
            <a:ext cx="249960" cy="249960"/>
          </a:xfrm>
          <a:prstGeom prst="rect">
            <a:avLst/>
          </a:prstGeom>
        </p:spPr>
      </p:pic>
      <p:pic>
        <p:nvPicPr>
          <p:cNvPr id="29" name="Graphic 28">
            <a:extLst>
              <a:ext uri="{FF2B5EF4-FFF2-40B4-BE49-F238E27FC236}">
                <a16:creationId xmlns:a16="http://schemas.microsoft.com/office/drawing/2014/main" id="{7B29DE0B-A39B-6EB8-6B30-F235B9B5C270}"/>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49274" y="5690468"/>
            <a:ext cx="249960" cy="249960"/>
          </a:xfrm>
          <a:prstGeom prst="rect">
            <a:avLst/>
          </a:prstGeom>
        </p:spPr>
      </p:pic>
    </p:spTree>
    <p:extLst>
      <p:ext uri="{BB962C8B-B14F-4D97-AF65-F5344CB8AC3E}">
        <p14:creationId xmlns:p14="http://schemas.microsoft.com/office/powerpoint/2010/main" val="41655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a:latin typeface="Arial Rounded MT Bold" panose="020F0704030504030204" pitchFamily="34" charset="0"/>
              </a:rPr>
              <a:t>Kitchenettes and Lounges</a:t>
            </a:r>
          </a:p>
        </p:txBody>
      </p:sp>
      <p:pic>
        <p:nvPicPr>
          <p:cNvPr id="7" name="Picture 6" descr="Picture of a workplace kitchen">
            <a:extLst>
              <a:ext uri="{FF2B5EF4-FFF2-40B4-BE49-F238E27FC236}">
                <a16:creationId xmlns:a16="http://schemas.microsoft.com/office/drawing/2014/main" id="{AD3D727F-3AA2-F020-F4B1-D9AE15A4D38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r="11149" b="15339"/>
          <a:stretch/>
        </p:blipFill>
        <p:spPr>
          <a:xfrm>
            <a:off x="233519" y="742121"/>
            <a:ext cx="4977716" cy="3059621"/>
          </a:xfrm>
          <a:prstGeom prst="rect">
            <a:avLst/>
          </a:prstGeom>
        </p:spPr>
      </p:pic>
      <p:sp>
        <p:nvSpPr>
          <p:cNvPr id="15" name="TextBox 14">
            <a:extLst>
              <a:ext uri="{FF2B5EF4-FFF2-40B4-BE49-F238E27FC236}">
                <a16:creationId xmlns:a16="http://schemas.microsoft.com/office/drawing/2014/main" id="{5425243D-0108-9A2D-FD63-9CC777A373D8}"/>
              </a:ext>
            </a:extLst>
          </p:cNvPr>
          <p:cNvSpPr txBox="1"/>
          <p:nvPr/>
        </p:nvSpPr>
        <p:spPr>
          <a:xfrm>
            <a:off x="233520" y="1841044"/>
            <a:ext cx="4977716" cy="861774"/>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pic>
        <p:nvPicPr>
          <p:cNvPr id="20" name="Graphic 19">
            <a:extLst>
              <a:ext uri="{FF2B5EF4-FFF2-40B4-BE49-F238E27FC236}">
                <a16:creationId xmlns:a16="http://schemas.microsoft.com/office/drawing/2014/main" id="{635F3807-FC09-1660-D3A1-BB31105C9A7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48360" y="390059"/>
            <a:ext cx="835025" cy="835025"/>
          </a:xfrm>
          <a:prstGeom prst="rect">
            <a:avLst/>
          </a:prstGeom>
        </p:spPr>
      </p:pic>
      <p:sp>
        <p:nvSpPr>
          <p:cNvPr id="19" name="Rectangle: Rounded Corners 18">
            <a:extLst>
              <a:ext uri="{FF2B5EF4-FFF2-40B4-BE49-F238E27FC236}">
                <a16:creationId xmlns:a16="http://schemas.microsoft.com/office/drawing/2014/main" id="{803ABDA0-E556-BE67-80BC-D24603BDC7DC}"/>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venir Next LT Pro" panose="020B0504020202020204" pitchFamily="34" charset="0"/>
                <a:cs typeface="Segoe UI Semilight" panose="020B0402040204020203" pitchFamily="34" charset="0"/>
              </a:rPr>
              <a:t>Kitchenettes</a:t>
            </a:r>
            <a:r>
              <a:rPr lang="en-US" sz="1600" dirty="0">
                <a:solidFill>
                  <a:schemeClr val="tx1"/>
                </a:solidFill>
                <a:latin typeface="Avenir Next LT Pro" panose="020B0504020202020204" pitchFamily="34" charset="0"/>
                <a:cs typeface="Segoe UI Semilight" panose="020B0402040204020203" pitchFamily="34" charset="0"/>
              </a:rPr>
              <a:t> are equipped with microwaves, refrigerators and centralized waste receptacles for garbage, recycling and organic waste.</a:t>
            </a:r>
            <a:r>
              <a:rPr lang="en-CA" sz="1600" dirty="0">
                <a:solidFill>
                  <a:schemeClr val="tx1"/>
                </a:solidFill>
                <a:latin typeface="Avenir Next LT Pro" panose="020B0504020202020204" pitchFamily="34" charset="0"/>
                <a:cs typeface="Segoe UI Semilight" panose="020B0402040204020203" pitchFamily="34" charset="0"/>
              </a:rPr>
              <a:t> You are encouraged to eat your meals and take breaks in the </a:t>
            </a:r>
            <a:r>
              <a:rPr lang="en-CA" sz="1600" b="1" dirty="0">
                <a:solidFill>
                  <a:schemeClr val="tx1"/>
                </a:solidFill>
                <a:latin typeface="Avenir Next LT Pro" panose="020B0504020202020204" pitchFamily="34" charset="0"/>
                <a:cs typeface="Segoe UI Semilight" panose="020B0402040204020203" pitchFamily="34" charset="0"/>
              </a:rPr>
              <a:t>Lounges</a:t>
            </a:r>
            <a:r>
              <a:rPr lang="en-CA" sz="1600" dirty="0">
                <a:solidFill>
                  <a:schemeClr val="tx1"/>
                </a:solidFill>
                <a:latin typeface="Avenir Next LT Pro" panose="020B0504020202020204" pitchFamily="34" charset="0"/>
                <a:cs typeface="Segoe UI Semilight" panose="020B0402040204020203" pitchFamily="34" charset="0"/>
              </a:rPr>
              <a:t>; this prevents strong odors from entering our workspace. </a:t>
            </a:r>
            <a:endParaRPr lang="en-US" sz="1600" dirty="0">
              <a:solidFill>
                <a:schemeClr val="tx1"/>
              </a:solidFill>
              <a:latin typeface="Avenir Next LT Pro" panose="020B0504020202020204" pitchFamily="34" charset="0"/>
              <a:cs typeface="Segoe UI Semilight" panose="020B0402040204020203" pitchFamily="34" charset="0"/>
            </a:endParaRPr>
          </a:p>
        </p:txBody>
      </p:sp>
      <p:sp>
        <p:nvSpPr>
          <p:cNvPr id="16" name="Rectangle: Rounded Corners 15">
            <a:extLst>
              <a:ext uri="{FF2B5EF4-FFF2-40B4-BE49-F238E27FC236}">
                <a16:creationId xmlns:a16="http://schemas.microsoft.com/office/drawing/2014/main" id="{406F06DA-1E2B-C73F-E310-AB9CB4169E35}"/>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venir Next LT Pro" panose="020B0504020202020204" pitchFamily="34" charset="0"/>
                <a:cs typeface="Segoe UI Semilight" panose="020B0402040204020203" pitchFamily="34" charset="0"/>
              </a:rPr>
              <a:t>Kitchenette appliances and amenities</a:t>
            </a:r>
          </a:p>
          <a:p>
            <a:endParaRPr lang="en-US" sz="1600" dirty="0">
              <a:solidFill>
                <a:schemeClr val="tx1"/>
              </a:solidFill>
              <a:latin typeface="Avenir Next LT Pro" panose="020B0504020202020204" pitchFamily="34" charset="0"/>
              <a:cs typeface="Segoe UI Semilight" panose="020B0402040204020203" pitchFamily="34" charset="0"/>
            </a:endParaRPr>
          </a:p>
          <a:p>
            <a:endParaRPr lang="en-US" sz="1600" dirty="0">
              <a:solidFill>
                <a:schemeClr val="tx1"/>
              </a:solidFill>
              <a:latin typeface="Avenir Next LT Pro" panose="020B0504020202020204" pitchFamily="34" charset="0"/>
              <a:cs typeface="Segoe UI Semilight" panose="020B0402040204020203" pitchFamily="34" charset="0"/>
            </a:endParaRPr>
          </a:p>
          <a:p>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8" name="Graphic 17">
            <a:extLst>
              <a:ext uri="{FF2B5EF4-FFF2-40B4-BE49-F238E27FC236}">
                <a16:creationId xmlns:a16="http://schemas.microsoft.com/office/drawing/2014/main" id="{1A8C1985-C5B4-2925-6C5D-5D3DA637C7F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275" y="4127078"/>
            <a:ext cx="650341" cy="650341"/>
          </a:xfrm>
          <a:prstGeom prst="rect">
            <a:avLst/>
          </a:prstGeom>
        </p:spPr>
      </p:pic>
      <p:pic>
        <p:nvPicPr>
          <p:cNvPr id="11" name="Picture 10">
            <a:extLst>
              <a:ext uri="{FF2B5EF4-FFF2-40B4-BE49-F238E27FC236}">
                <a16:creationId xmlns:a16="http://schemas.microsoft.com/office/drawing/2014/main" id="{CB2A9899-5F81-4363-EDF3-E506A140E49A}"/>
              </a:ext>
              <a:ext uri="{C183D7F6-B498-43B3-948B-1728B52AA6E4}">
                <adec:decorative xmlns:adec="http://schemas.microsoft.com/office/drawing/2017/decorative" val="1"/>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59671" y="6252679"/>
            <a:ext cx="293683" cy="293683"/>
          </a:xfrm>
          <a:prstGeom prst="rect">
            <a:avLst/>
          </a:prstGeom>
        </p:spPr>
      </p:pic>
      <p:pic>
        <p:nvPicPr>
          <p:cNvPr id="21" name="Picture 20">
            <a:extLst>
              <a:ext uri="{FF2B5EF4-FFF2-40B4-BE49-F238E27FC236}">
                <a16:creationId xmlns:a16="http://schemas.microsoft.com/office/drawing/2014/main" id="{79AE117C-E2BB-447B-2EEA-8D096C6105A1}"/>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74450" y="5703548"/>
            <a:ext cx="293683" cy="293683"/>
          </a:xfrm>
          <a:prstGeom prst="rect">
            <a:avLst/>
          </a:prstGeom>
        </p:spPr>
      </p:pic>
      <p:pic>
        <p:nvPicPr>
          <p:cNvPr id="1032" name="Picture 8">
            <a:extLst>
              <a:ext uri="{FF2B5EF4-FFF2-40B4-BE49-F238E27FC236}">
                <a16:creationId xmlns:a16="http://schemas.microsoft.com/office/drawing/2014/main" id="{5D7EA9B2-86E7-7EF6-F22A-0AF7FB4C739E}"/>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419" b="95299" l="3256" r="98605">
                        <a14:foregroundMark x1="91628" y1="60256" x2="91628" y2="38462"/>
                        <a14:foregroundMark x1="91628" y1="38462" x2="88837" y2="35043"/>
                        <a14:foregroundMark x1="43256" y1="4701" x2="31628" y2="3419"/>
                        <a14:foregroundMark x1="3256" y1="19658" x2="6047" y2="16239"/>
                        <a14:foregroundMark x1="17674" y1="95726" x2="42326" y2="94444"/>
                        <a14:foregroundMark x1="47442" y1="94444" x2="64651" y2="94872"/>
                        <a14:foregroundMark x1="98605" y1="50000" x2="98605" y2="50000"/>
                        <a14:backgroundMark x1="81860" y1="56838" x2="78140" y2="41453"/>
                      </a14:backgroundRemoval>
                    </a14:imgEffect>
                  </a14:imgLayer>
                </a14:imgProps>
              </a:ext>
              <a:ext uri="{28A0092B-C50C-407E-A947-70E740481C1C}">
                <a14:useLocalDpi xmlns:a14="http://schemas.microsoft.com/office/drawing/2010/main"/>
              </a:ext>
            </a:extLst>
          </a:blip>
          <a:srcRect/>
          <a:stretch>
            <a:fillRect/>
          </a:stretch>
        </p:blipFill>
        <p:spPr bwMode="auto">
          <a:xfrm>
            <a:off x="10191733" y="2248080"/>
            <a:ext cx="368559" cy="4647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F391D0A-5B48-E1BF-700E-3018E43D28DC}"/>
              </a:ext>
              <a:ext uri="{C183D7F6-B498-43B3-948B-1728B52AA6E4}">
                <adec:decorative xmlns:adec="http://schemas.microsoft.com/office/drawing/2017/decorative" val="1"/>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32835" y1="16519" x2="41761" y2="15428"/>
                        <a14:foregroundMark x1="61874" y1="64015" x2="63530" y2="64580"/>
                      </a14:backgroundRemoval>
                    </a14:imgEffect>
                  </a14:imgLayer>
                </a14:imgProps>
              </a:ext>
              <a:ext uri="{28A0092B-C50C-407E-A947-70E740481C1C}">
                <a14:useLocalDpi xmlns:a14="http://schemas.microsoft.com/office/drawing/2010/main"/>
              </a:ext>
            </a:extLst>
          </a:blip>
          <a:srcRect/>
          <a:stretch>
            <a:fillRect/>
          </a:stretch>
        </p:blipFill>
        <p:spPr bwMode="auto">
          <a:xfrm>
            <a:off x="7684365" y="2204217"/>
            <a:ext cx="527530" cy="6111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CC9CF80-09F1-CAF0-BD2F-407FF8193218}"/>
              </a:ext>
              <a:ext uri="{C183D7F6-B498-43B3-948B-1728B52AA6E4}">
                <adec:decorative xmlns:adec="http://schemas.microsoft.com/office/drawing/2017/decorative" val="1"/>
              </a:ext>
            </a:extLst>
          </p:cNvPr>
          <p:cNvPicPr>
            <a:picLocks noChangeAspect="1"/>
          </p:cNvPicPr>
          <p:nvPr/>
        </p:nvPicPr>
        <p:blipFill>
          <a:blip r:embed="rId17" cstate="print">
            <a:biLevel thresh="75000"/>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672005" y="3130972"/>
            <a:ext cx="495411" cy="491657"/>
          </a:xfrm>
          <a:prstGeom prst="rect">
            <a:avLst/>
          </a:prstGeom>
        </p:spPr>
      </p:pic>
      <p:grpSp>
        <p:nvGrpSpPr>
          <p:cNvPr id="23" name="Group 22">
            <a:extLst>
              <a:ext uri="{FF2B5EF4-FFF2-40B4-BE49-F238E27FC236}">
                <a16:creationId xmlns:a16="http://schemas.microsoft.com/office/drawing/2014/main" id="{B40F9913-5744-AEB0-7EE6-E617DA1E773D}"/>
              </a:ext>
              <a:ext uri="{C183D7F6-B498-43B3-948B-1728B52AA6E4}">
                <adec:decorative xmlns:adec="http://schemas.microsoft.com/office/drawing/2017/decorative" val="1"/>
              </a:ext>
            </a:extLst>
          </p:cNvPr>
          <p:cNvGrpSpPr/>
          <p:nvPr/>
        </p:nvGrpSpPr>
        <p:grpSpPr>
          <a:xfrm>
            <a:off x="5467322" y="2043169"/>
            <a:ext cx="831186" cy="797004"/>
            <a:chOff x="5389572" y="1958113"/>
            <a:chExt cx="831186" cy="797004"/>
          </a:xfrm>
        </p:grpSpPr>
        <p:pic>
          <p:nvPicPr>
            <p:cNvPr id="8" name="Picture 7">
              <a:extLst>
                <a:ext uri="{FF2B5EF4-FFF2-40B4-BE49-F238E27FC236}">
                  <a16:creationId xmlns:a16="http://schemas.microsoft.com/office/drawing/2014/main" id="{E8193C2D-8BDA-0ACC-A815-E32C117BCCB6}"/>
                </a:ext>
                <a:ext uri="{C183D7F6-B498-43B3-948B-1728B52AA6E4}">
                  <adec:decorative xmlns:adec="http://schemas.microsoft.com/office/drawing/2017/decorative" val="1"/>
                </a:ext>
              </a:extLst>
            </p:cNvPr>
            <p:cNvPicPr>
              <a:picLocks noChangeAspect="1"/>
            </p:cNvPicPr>
            <p:nvPr/>
          </p:nvPicPr>
          <p:blipFill>
            <a:blip r:embed="rId19" cstate="print">
              <a:biLevel thresh="75000"/>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389572" y="2041679"/>
              <a:ext cx="615820" cy="713438"/>
            </a:xfrm>
            <a:prstGeom prst="rect">
              <a:avLst/>
            </a:prstGeom>
          </p:spPr>
        </p:pic>
        <p:pic>
          <p:nvPicPr>
            <p:cNvPr id="1036" name="Picture 12" descr="Snowflake Icon Vector Art, Icons, and Graphics for Free Download">
              <a:extLst>
                <a:ext uri="{FF2B5EF4-FFF2-40B4-BE49-F238E27FC236}">
                  <a16:creationId xmlns:a16="http://schemas.microsoft.com/office/drawing/2014/main" id="{C6501601-112F-D341-9B64-977F1E40B99B}"/>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852346" y="1958113"/>
              <a:ext cx="368412" cy="30605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76AE2099-67CC-DEB8-CE8A-8063D64C4667}"/>
              </a:ext>
              <a:ext uri="{C183D7F6-B498-43B3-948B-1728B52AA6E4}">
                <adec:decorative xmlns:adec="http://schemas.microsoft.com/office/drawing/2017/decorative" val="1"/>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0110452" y="3025706"/>
            <a:ext cx="564829" cy="6543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897AEACF-2B66-6CC6-DBCB-2FE3B7091839}"/>
              </a:ext>
              <a:ext uri="{C183D7F6-B498-43B3-948B-1728B52AA6E4}">
                <adec:decorative xmlns:adec="http://schemas.microsoft.com/office/drawing/2017/decorative" val="1"/>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5560108" y="3034416"/>
            <a:ext cx="615820" cy="615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C7CF8C-C87F-E349-A0C9-5A7FADE67EA2}"/>
              </a:ext>
            </a:extLst>
          </p:cNvPr>
          <p:cNvSpPr txBox="1"/>
          <p:nvPr/>
        </p:nvSpPr>
        <p:spPr>
          <a:xfrm>
            <a:off x="6123435" y="2264377"/>
            <a:ext cx="1683657" cy="1169551"/>
          </a:xfrm>
          <a:prstGeom prst="rect">
            <a:avLst/>
          </a:prstGeom>
          <a:noFill/>
        </p:spPr>
        <p:txBody>
          <a:bodyPr wrap="square">
            <a:spAutoFit/>
          </a:bodyPr>
          <a:lstStyle/>
          <a:p>
            <a:r>
              <a:rPr lang="en-US" sz="1400" dirty="0">
                <a:solidFill>
                  <a:schemeClr val="tx1"/>
                </a:solidFill>
                <a:latin typeface="Avenir Next LT Pro" panose="020B0504020202020204" pitchFamily="34" charset="0"/>
                <a:cs typeface="Segoe UI Semilight" panose="020B0402040204020203" pitchFamily="34" charset="0"/>
              </a:rPr>
              <a:t>Refrigerator </a:t>
            </a:r>
          </a:p>
          <a:p>
            <a:r>
              <a:rPr lang="en-US" sz="1400" dirty="0">
                <a:solidFill>
                  <a:schemeClr val="tx1"/>
                </a:solidFill>
                <a:highlight>
                  <a:srgbClr val="FFFF00"/>
                </a:highlight>
                <a:latin typeface="Avenir Next LT Pro" panose="020B0504020202020204" pitchFamily="34" charset="0"/>
                <a:cs typeface="Segoe UI Semilight" panose="020B0402040204020203" pitchFamily="34" charset="0"/>
              </a:rPr>
              <a:t>with freezer</a:t>
            </a:r>
          </a:p>
          <a:p>
            <a:endParaRPr lang="en-US" sz="1400" dirty="0">
              <a:highlight>
                <a:srgbClr val="FFFF00"/>
              </a:highlight>
              <a:latin typeface="Avenir Next LT Pro" panose="020B0504020202020204" pitchFamily="34" charset="0"/>
              <a:cs typeface="Segoe UI Semilight" panose="020B0402040204020203" pitchFamily="34" charset="0"/>
            </a:endParaRPr>
          </a:p>
          <a:p>
            <a:endParaRPr lang="en-US"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r>
              <a:rPr lang="en-US" sz="1400" dirty="0">
                <a:latin typeface="Avenir Next LT Pro" panose="020B0504020202020204" pitchFamily="34" charset="0"/>
                <a:cs typeface="Segoe UI Semilight" panose="020B0402040204020203" pitchFamily="34" charset="0"/>
              </a:rPr>
              <a:t>Microwave</a:t>
            </a:r>
            <a:endParaRPr lang="en-US" sz="1400" dirty="0">
              <a:solidFill>
                <a:schemeClr val="tx1"/>
              </a:solidFill>
              <a:latin typeface="Avenir Next LT Pro" panose="020B0504020202020204"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9A64091E-2442-0EEA-82C5-19B345EC0FB4}"/>
              </a:ext>
            </a:extLst>
          </p:cNvPr>
          <p:cNvSpPr txBox="1"/>
          <p:nvPr/>
        </p:nvSpPr>
        <p:spPr>
          <a:xfrm>
            <a:off x="8153046" y="2266288"/>
            <a:ext cx="1903189" cy="1384995"/>
          </a:xfrm>
          <a:prstGeom prst="rect">
            <a:avLst/>
          </a:prstGeom>
          <a:noFill/>
        </p:spPr>
        <p:txBody>
          <a:bodyPr wrap="square">
            <a:spAutoFit/>
          </a:bodyPr>
          <a:lstStyle/>
          <a:p>
            <a:r>
              <a:rPr lang="en-US" sz="1400" dirty="0">
                <a:solidFill>
                  <a:schemeClr val="tx1"/>
                </a:solidFill>
                <a:latin typeface="Avenir Next LT Pro" panose="020B0504020202020204" pitchFamily="34" charset="0"/>
                <a:cs typeface="Segoe UI Semilight" panose="020B0402040204020203" pitchFamily="34" charset="0"/>
              </a:rPr>
              <a:t>Coffee maker </a:t>
            </a:r>
            <a:r>
              <a:rPr lang="en-US" sz="1400" dirty="0">
                <a:solidFill>
                  <a:schemeClr val="tx1"/>
                </a:solidFill>
                <a:highlight>
                  <a:srgbClr val="FFFF00"/>
                </a:highlight>
                <a:latin typeface="Avenir Next LT Pro" panose="020B0504020202020204" pitchFamily="34" charset="0"/>
                <a:cs typeface="Segoe UI Semilight" panose="020B0402040204020203" pitchFamily="34" charset="0"/>
              </a:rPr>
              <a:t>(indicate type)</a:t>
            </a:r>
          </a:p>
          <a:p>
            <a:endParaRPr lang="en-US" sz="1400" dirty="0">
              <a:highlight>
                <a:srgbClr val="FFFF00"/>
              </a:highlight>
              <a:latin typeface="Avenir Next LT Pro" panose="020B0504020202020204" pitchFamily="34" charset="0"/>
              <a:cs typeface="Segoe UI Semilight" panose="020B0402040204020203" pitchFamily="34" charset="0"/>
            </a:endParaRPr>
          </a:p>
          <a:p>
            <a:endParaRPr lang="en-US"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r>
              <a:rPr lang="en-US" sz="1400" dirty="0">
                <a:latin typeface="Avenir Next LT Pro" panose="020B0504020202020204" pitchFamily="34" charset="0"/>
                <a:cs typeface="Segoe UI Semilight" panose="020B0402040204020203" pitchFamily="34" charset="0"/>
              </a:rPr>
              <a:t>Reusable utensils and dishes</a:t>
            </a:r>
            <a:endParaRPr lang="en-US" sz="1400" dirty="0">
              <a:solidFill>
                <a:schemeClr val="tx1"/>
              </a:solidFill>
              <a:latin typeface="Avenir Next LT Pro" panose="020B0504020202020204"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1F107116-51B9-EF36-D8AD-F306CD4E4CE2}"/>
              </a:ext>
            </a:extLst>
          </p:cNvPr>
          <p:cNvSpPr txBox="1"/>
          <p:nvPr/>
        </p:nvSpPr>
        <p:spPr>
          <a:xfrm>
            <a:off x="10614509" y="2272354"/>
            <a:ext cx="1390472" cy="1169551"/>
          </a:xfrm>
          <a:prstGeom prst="rect">
            <a:avLst/>
          </a:prstGeom>
          <a:noFill/>
        </p:spPr>
        <p:txBody>
          <a:bodyPr wrap="square">
            <a:spAutoFit/>
          </a:bodyPr>
          <a:lstStyle/>
          <a:p>
            <a:r>
              <a:rPr lang="en-US" sz="1400" dirty="0">
                <a:solidFill>
                  <a:schemeClr val="tx1"/>
                </a:solidFill>
                <a:latin typeface="Avenir Next LT Pro" panose="020B0504020202020204" pitchFamily="34" charset="0"/>
                <a:cs typeface="Segoe UI Semilight" panose="020B0402040204020203" pitchFamily="34" charset="0"/>
              </a:rPr>
              <a:t>Kettle</a:t>
            </a:r>
          </a:p>
          <a:p>
            <a:endParaRPr lang="en-US"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endParaRPr lang="en-US" sz="1400" dirty="0">
              <a:highlight>
                <a:srgbClr val="FFFF00"/>
              </a:highlight>
              <a:latin typeface="Avenir Next LT Pro" panose="020B0504020202020204" pitchFamily="34" charset="0"/>
              <a:cs typeface="Segoe UI Semilight" panose="020B0402040204020203" pitchFamily="34" charset="0"/>
            </a:endParaRPr>
          </a:p>
          <a:p>
            <a:endParaRPr lang="en-US"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r>
              <a:rPr lang="en-US" sz="1400" dirty="0">
                <a:latin typeface="Avenir Next LT Pro" panose="020B0504020202020204" pitchFamily="34" charset="0"/>
                <a:cs typeface="Segoe UI Semilight" panose="020B0402040204020203" pitchFamily="34" charset="0"/>
              </a:rPr>
              <a:t>Toaster</a:t>
            </a:r>
            <a:endParaRPr lang="en-US" sz="1400" dirty="0">
              <a:solidFill>
                <a:schemeClr val="tx1"/>
              </a:solidFill>
              <a:latin typeface="Avenir Next LT Pro" panose="020B0504020202020204" pitchFamily="34" charset="0"/>
              <a:cs typeface="Segoe UI Semilight" panose="020B0402040204020203" pitchFamily="34" charset="0"/>
            </a:endParaRPr>
          </a:p>
        </p:txBody>
      </p:sp>
      <p:sp>
        <p:nvSpPr>
          <p:cNvPr id="25" name="TextBox 24">
            <a:extLst>
              <a:ext uri="{FF2B5EF4-FFF2-40B4-BE49-F238E27FC236}">
                <a16:creationId xmlns:a16="http://schemas.microsoft.com/office/drawing/2014/main" id="{BF0DA424-DEC7-8F83-80C2-FEE5E82E89B9}"/>
              </a:ext>
              <a:ext uri="{C183D7F6-B498-43B3-948B-1728B52AA6E4}">
                <adec:decorative xmlns:adec="http://schemas.microsoft.com/office/drawing/2017/decorative" val="0"/>
              </a:ext>
            </a:extLst>
          </p:cNvPr>
          <p:cNvSpPr txBox="1"/>
          <p:nvPr/>
        </p:nvSpPr>
        <p:spPr>
          <a:xfrm>
            <a:off x="5427137" y="2752261"/>
            <a:ext cx="6577844" cy="338554"/>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ADJUST BASED ON YOUR WORKPLACE</a:t>
            </a:r>
            <a:endParaRPr lang="en-CA" sz="1600" dirty="0">
              <a:solidFill>
                <a:schemeClr val="tx1"/>
              </a:solidFill>
              <a:highlight>
                <a:srgbClr val="FFFF00"/>
              </a:highlight>
              <a:latin typeface="Avenir Next LT Pro" panose="020B0504020202020204" pitchFamily="34" charset="0"/>
            </a:endParaRPr>
          </a:p>
        </p:txBody>
      </p:sp>
      <p:sp>
        <p:nvSpPr>
          <p:cNvPr id="17" name="Rectangle: Rounded Corners 16">
            <a:extLst>
              <a:ext uri="{FF2B5EF4-FFF2-40B4-BE49-F238E27FC236}">
                <a16:creationId xmlns:a16="http://schemas.microsoft.com/office/drawing/2014/main" id="{69353A26-79FC-25A5-699F-D88A5A58F79F}"/>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a:solidFill>
                  <a:schemeClr val="tx1"/>
                </a:solidFill>
                <a:latin typeface="Avenir Next LT Pro" panose="020B0504020202020204" pitchFamily="34" charset="0"/>
                <a:cs typeface="Segoe UI Semilight" panose="020B0402040204020203" pitchFamily="34" charset="0"/>
              </a:rPr>
              <a:t>Lounges</a:t>
            </a:r>
            <a:r>
              <a:rPr lang="en-CA" sz="1600" dirty="0">
                <a:solidFill>
                  <a:schemeClr val="tx1"/>
                </a:solidFill>
                <a:latin typeface="Avenir Next LT Pro" panose="020B0504020202020204" pitchFamily="34" charset="0"/>
                <a:cs typeface="Segoe UI Semilight" panose="020B0402040204020203" pitchFamily="34" charset="0"/>
              </a:rPr>
              <a:t> are not only for enjoying meals, but they are also a great place for informal social interactions, catching up with colleagues, non-confidential one-on-ones and idea generation. Lounges can also be used for larger team socials, celebrations and townhalls. </a:t>
            </a:r>
            <a:endParaRPr lang="en-CA" sz="1600" dirty="0">
              <a:solidFill>
                <a:schemeClr val="tx1"/>
              </a:solidFill>
              <a:latin typeface="Avenir Next LT Pro" panose="020B0504020202020204" pitchFamily="34" charset="0"/>
            </a:endParaRPr>
          </a:p>
        </p:txBody>
      </p:sp>
      <p:sp>
        <p:nvSpPr>
          <p:cNvPr id="12" name="Rectangle 11">
            <a:extLst>
              <a:ext uri="{FF2B5EF4-FFF2-40B4-BE49-F238E27FC236}">
                <a16:creationId xmlns:a16="http://schemas.microsoft.com/office/drawing/2014/main" id="{1B3C4D9E-8B55-030D-29D8-1CB7666299F7}"/>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Rounded Corners 12">
            <a:extLst>
              <a:ext uri="{FF2B5EF4-FFF2-40B4-BE49-F238E27FC236}">
                <a16:creationId xmlns:a16="http://schemas.microsoft.com/office/drawing/2014/main" id="{0911B27C-2B22-2B43-C648-269EA2A90318}"/>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AWARENESS • RESPECT • COURTESY • COMMUNICATION</a:t>
            </a:r>
          </a:p>
          <a:p>
            <a:pPr marL="0" lvl="2">
              <a:lnSpc>
                <a:spcPct val="107000"/>
              </a:lnSpc>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	Utensils and dishes: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Don’t leave dirty utensils and dishes in the sink </a:t>
            </a:r>
          </a:p>
          <a:p>
            <a:pPr lvl="2">
              <a:lnSpc>
                <a:spcPct val="107000"/>
              </a:lnSpc>
              <a:spcAft>
                <a:spcPts val="800"/>
              </a:spcAft>
            </a:pPr>
            <a:r>
              <a:rPr lang="en-CA" sz="1400" dirty="0">
                <a:latin typeface="Avenir Next LT Pro" panose="020B0504020202020204" pitchFamily="34" charset="0"/>
                <a:ea typeface="Calibri" panose="020F0502020204030204" pitchFamily="34" charset="0"/>
                <a:cs typeface="Calibri" panose="020F0502020204030204" pitchFamily="34" charset="0"/>
              </a:rPr>
              <a:t>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Clean and dry what you use and put them back in their place</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Shared use of refrigerator: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Be mindful of expiry dates of any food you store in the refrigerator</a:t>
            </a:r>
            <a:endParaRPr lang="en-CA" sz="1400" b="1" dirty="0">
              <a:effectLst/>
              <a:latin typeface="Avenir Next LT Pro" panose="020B050402020202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07A37B0-7DD4-42BB-002C-1C53BB976DA0}"/>
              </a:ext>
              <a:ext uri="{C183D7F6-B498-43B3-948B-1728B52AA6E4}">
                <adec:decorative xmlns:adec="http://schemas.microsoft.com/office/drawing/2017/decorative" val="1"/>
              </a:ext>
            </a:extLst>
          </p:cNvPr>
          <p:cNvPicPr>
            <a:picLocks noChangeAspect="1"/>
          </p:cNvPicPr>
          <p:nvPr/>
        </p:nvPicPr>
        <p:blipFill>
          <a:blip r:embed="rId25" cstate="print">
            <a:biLevel thresh="25000"/>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17609" y="6278905"/>
            <a:ext cx="277792" cy="277792"/>
          </a:xfrm>
          <a:prstGeom prst="rect">
            <a:avLst/>
          </a:prstGeom>
        </p:spPr>
      </p:pic>
      <p:pic>
        <p:nvPicPr>
          <p:cNvPr id="10" name="Picture 9">
            <a:extLst>
              <a:ext uri="{FF2B5EF4-FFF2-40B4-BE49-F238E27FC236}">
                <a16:creationId xmlns:a16="http://schemas.microsoft.com/office/drawing/2014/main" id="{140A2C0D-2811-55E0-F554-D6B071E2EDAC}"/>
              </a:ext>
              <a:ext uri="{C183D7F6-B498-43B3-948B-1728B52AA6E4}">
                <adec:decorative xmlns:adec="http://schemas.microsoft.com/office/drawing/2017/decorative" val="1"/>
              </a:ext>
            </a:extLst>
          </p:cNvPr>
          <p:cNvPicPr>
            <a:picLocks noChangeAspect="1"/>
          </p:cNvPicPr>
          <p:nvPr/>
        </p:nvPicPr>
        <p:blipFill>
          <a:blip r:embed="rId27" cstate="print">
            <a:biLevel thresh="25000"/>
            <a:extLst>
              <a:ext uri="{BEBA8EAE-BF5A-486C-A8C5-ECC9F3942E4B}">
                <a14:imgProps xmlns:a14="http://schemas.microsoft.com/office/drawing/2010/main">
                  <a14:imgLayer r:embed="rId2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08084" y="5766673"/>
            <a:ext cx="277792" cy="277792"/>
          </a:xfrm>
          <a:prstGeom prst="rect">
            <a:avLst/>
          </a:prstGeom>
        </p:spPr>
      </p:pic>
    </p:spTree>
    <p:extLst>
      <p:ext uri="{BB962C8B-B14F-4D97-AF65-F5344CB8AC3E}">
        <p14:creationId xmlns:p14="http://schemas.microsoft.com/office/powerpoint/2010/main" val="256179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id="{781964D6-A561-CAEF-332A-881C27198ADA}"/>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Quiet Zone</a:t>
            </a:r>
          </a:p>
        </p:txBody>
      </p:sp>
      <p:pic>
        <p:nvPicPr>
          <p:cNvPr id="25" name="Picture 24" descr="A picture of a focus pod and workstations.&#10;&#10;">
            <a:extLst>
              <a:ext uri="{FF2B5EF4-FFF2-40B4-BE49-F238E27FC236}">
                <a16:creationId xmlns:a16="http://schemas.microsoft.com/office/drawing/2014/main" id="{175EF7D0-E916-420B-B6D9-10BB9C3FFB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3" y="738132"/>
            <a:ext cx="4991468" cy="3063612"/>
          </a:xfrm>
          <a:prstGeom prst="rect">
            <a:avLst/>
          </a:prstGeom>
        </p:spPr>
      </p:pic>
      <p:sp>
        <p:nvSpPr>
          <p:cNvPr id="2" name="TextBox 1">
            <a:extLst>
              <a:ext uri="{FF2B5EF4-FFF2-40B4-BE49-F238E27FC236}">
                <a16:creationId xmlns:a16="http://schemas.microsoft.com/office/drawing/2014/main" id="{B55797E9-64AA-6DA5-D7EF-0ECD08E9FD33}"/>
              </a:ext>
            </a:extLst>
          </p:cNvPr>
          <p:cNvSpPr txBox="1"/>
          <p:nvPr/>
        </p:nvSpPr>
        <p:spPr>
          <a:xfrm>
            <a:off x="224805" y="1854439"/>
            <a:ext cx="4991468" cy="830997"/>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pic>
        <p:nvPicPr>
          <p:cNvPr id="15" name="Graphic 14">
            <a:extLst>
              <a:ext uri="{FF2B5EF4-FFF2-40B4-BE49-F238E27FC236}">
                <a16:creationId xmlns:a16="http://schemas.microsoft.com/office/drawing/2014/main" id="{2A1E515F-9C6B-D720-C2F5-268BE8A76D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3" name="Rectangle: Rounded Corners 12">
            <a:extLst>
              <a:ext uri="{FF2B5EF4-FFF2-40B4-BE49-F238E27FC236}">
                <a16:creationId xmlns:a16="http://schemas.microsoft.com/office/drawing/2014/main" id="{BF8D6C20-4112-C8B4-7411-5CCF6ADB0033}"/>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The </a:t>
            </a:r>
            <a:r>
              <a:rPr lang="en-CA" sz="1600" b="1" dirty="0">
                <a:solidFill>
                  <a:schemeClr val="tx1"/>
                </a:solidFill>
                <a:latin typeface="Avenir Next LT Pro" panose="020B0504020202020204" pitchFamily="34" charset="0"/>
                <a:cs typeface="Segoe UI Semilight" panose="020B0402040204020203" pitchFamily="34" charset="0"/>
              </a:rPr>
              <a:t>Quiet Zone </a:t>
            </a:r>
            <a:r>
              <a:rPr lang="en-CA" sz="1600" dirty="0">
                <a:solidFill>
                  <a:schemeClr val="tx1"/>
                </a:solidFill>
                <a:latin typeface="Avenir Next LT Pro" panose="020B0504020202020204" pitchFamily="34" charset="0"/>
                <a:cs typeface="Segoe UI Semilight" panose="020B0402040204020203" pitchFamily="34" charset="0"/>
              </a:rPr>
              <a:t>includes open, semi-enclosed, and enclosed individual workpoints. In this zone, the intent is to encourage individual focus work and to support the need for quiet or private spaces.</a:t>
            </a:r>
          </a:p>
        </p:txBody>
      </p:sp>
      <p:sp>
        <p:nvSpPr>
          <p:cNvPr id="17" name="Rectangle: Rounded Corners 16">
            <a:extLst>
              <a:ext uri="{FF2B5EF4-FFF2-40B4-BE49-F238E27FC236}">
                <a16:creationId xmlns:a16="http://schemas.microsoft.com/office/drawing/2014/main" id="{8C67C518-796B-71F6-3856-3F4B6220C313}"/>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Next LT Pro" panose="020B0504020202020204" pitchFamily="34" charset="0"/>
              <a:cs typeface="Segoe UI Semilight" panose="020B0402040204020203" pitchFamily="34" charset="0"/>
            </a:endParaRPr>
          </a:p>
        </p:txBody>
      </p:sp>
      <p:grpSp>
        <p:nvGrpSpPr>
          <p:cNvPr id="6" name="Group 5" descr="Workstation">
            <a:extLst>
              <a:ext uri="{FF2B5EF4-FFF2-40B4-BE49-F238E27FC236}">
                <a16:creationId xmlns:a16="http://schemas.microsoft.com/office/drawing/2014/main" id="{A95F6DAE-6DDF-AC31-ED76-BB81C5C9B13D}"/>
              </a:ext>
            </a:extLst>
          </p:cNvPr>
          <p:cNvGrpSpPr/>
          <p:nvPr/>
        </p:nvGrpSpPr>
        <p:grpSpPr>
          <a:xfrm>
            <a:off x="5574379" y="1924511"/>
            <a:ext cx="1923949" cy="1708327"/>
            <a:chOff x="5574379" y="1924511"/>
            <a:chExt cx="1923949" cy="1708327"/>
          </a:xfrm>
        </p:grpSpPr>
        <p:pic>
          <p:nvPicPr>
            <p:cNvPr id="3" name="Picture 2" descr="Workstation image">
              <a:extLst>
                <a:ext uri="{FF2B5EF4-FFF2-40B4-BE49-F238E27FC236}">
                  <a16:creationId xmlns:a16="http://schemas.microsoft.com/office/drawing/2014/main" id="{E98D98CA-E2E7-7807-373F-F79E66E0FB5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74380" y="1924511"/>
              <a:ext cx="1923948" cy="1348872"/>
            </a:xfrm>
            <a:prstGeom prst="rect">
              <a:avLst/>
            </a:prstGeom>
          </p:spPr>
        </p:pic>
        <p:sp>
          <p:nvSpPr>
            <p:cNvPr id="10" name="TextBox 9">
              <a:extLst>
                <a:ext uri="{FF2B5EF4-FFF2-40B4-BE49-F238E27FC236}">
                  <a16:creationId xmlns:a16="http://schemas.microsoft.com/office/drawing/2014/main" id="{6DA30B44-9CB5-A8EE-4455-23541C7213A5}"/>
                </a:ext>
              </a:extLst>
            </p:cNvPr>
            <p:cNvSpPr txBox="1"/>
            <p:nvPr/>
          </p:nvSpPr>
          <p:spPr>
            <a:xfrm>
              <a:off x="5574379" y="3294284"/>
              <a:ext cx="1923948"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Workstation</a:t>
              </a:r>
              <a:endParaRPr lang="en-CA" sz="1600" b="1" dirty="0"/>
            </a:p>
          </p:txBody>
        </p:sp>
      </p:grpSp>
      <p:grpSp>
        <p:nvGrpSpPr>
          <p:cNvPr id="14" name="Group 13" descr="Focus Pod">
            <a:extLst>
              <a:ext uri="{FF2B5EF4-FFF2-40B4-BE49-F238E27FC236}">
                <a16:creationId xmlns:a16="http://schemas.microsoft.com/office/drawing/2014/main" id="{809142FA-EEF2-F115-79E2-A6F711AF2AB8}"/>
              </a:ext>
            </a:extLst>
          </p:cNvPr>
          <p:cNvGrpSpPr/>
          <p:nvPr/>
        </p:nvGrpSpPr>
        <p:grpSpPr>
          <a:xfrm>
            <a:off x="7688508" y="1913129"/>
            <a:ext cx="1767619" cy="1719709"/>
            <a:chOff x="7688508" y="1913129"/>
            <a:chExt cx="1767619" cy="1719709"/>
          </a:xfrm>
        </p:grpSpPr>
        <p:pic>
          <p:nvPicPr>
            <p:cNvPr id="5" name="Picture 4" descr="Focus Pod image">
              <a:extLst>
                <a:ext uri="{FF2B5EF4-FFF2-40B4-BE49-F238E27FC236}">
                  <a16:creationId xmlns:a16="http://schemas.microsoft.com/office/drawing/2014/main" id="{F8793BBC-E8BE-ED8C-9BC4-FDD844C22F92}"/>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688508" y="1913129"/>
              <a:ext cx="1767619" cy="13602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9646A606-A014-0C2A-62CA-A2086AB5E2A1}"/>
                </a:ext>
              </a:extLst>
            </p:cNvPr>
            <p:cNvSpPr txBox="1"/>
            <p:nvPr/>
          </p:nvSpPr>
          <p:spPr>
            <a:xfrm>
              <a:off x="7688508" y="3294284"/>
              <a:ext cx="1767619"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Focus Pod</a:t>
              </a:r>
              <a:endParaRPr lang="en-CA" sz="1600" b="1" dirty="0"/>
            </a:p>
          </p:txBody>
        </p:sp>
      </p:grpSp>
      <p:grpSp>
        <p:nvGrpSpPr>
          <p:cNvPr id="22" name="Group 21" descr="Study">
            <a:extLst>
              <a:ext uri="{FF2B5EF4-FFF2-40B4-BE49-F238E27FC236}">
                <a16:creationId xmlns:a16="http://schemas.microsoft.com/office/drawing/2014/main" id="{E53602B2-10A5-F0AC-F0B7-BFCD49236FDE}"/>
              </a:ext>
            </a:extLst>
          </p:cNvPr>
          <p:cNvGrpSpPr/>
          <p:nvPr/>
        </p:nvGrpSpPr>
        <p:grpSpPr>
          <a:xfrm>
            <a:off x="9646307" y="1924511"/>
            <a:ext cx="2216337" cy="1708327"/>
            <a:chOff x="9646307" y="1924511"/>
            <a:chExt cx="2216337" cy="1708327"/>
          </a:xfrm>
        </p:grpSpPr>
        <p:pic>
          <p:nvPicPr>
            <p:cNvPr id="9" name="Picture 8" descr="Study image">
              <a:extLst>
                <a:ext uri="{FF2B5EF4-FFF2-40B4-BE49-F238E27FC236}">
                  <a16:creationId xmlns:a16="http://schemas.microsoft.com/office/drawing/2014/main" id="{EE0DA86B-088C-B464-35B9-1FFF9E96D20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646307" y="1924511"/>
              <a:ext cx="2216337" cy="1352089"/>
            </a:xfrm>
            <a:prstGeom prst="rect">
              <a:avLst/>
            </a:prstGeom>
          </p:spPr>
        </p:pic>
        <p:sp>
          <p:nvSpPr>
            <p:cNvPr id="12" name="TextBox 11" descr="Study">
              <a:extLst>
                <a:ext uri="{FF2B5EF4-FFF2-40B4-BE49-F238E27FC236}">
                  <a16:creationId xmlns:a16="http://schemas.microsoft.com/office/drawing/2014/main" id="{D044FB51-E474-EBE4-88B1-6C7DE466023E}"/>
                </a:ext>
              </a:extLst>
            </p:cNvPr>
            <p:cNvSpPr txBox="1"/>
            <p:nvPr/>
          </p:nvSpPr>
          <p:spPr>
            <a:xfrm>
              <a:off x="9646308" y="3294284"/>
              <a:ext cx="2216336"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Study</a:t>
              </a:r>
              <a:endParaRPr lang="en-CA" sz="1600" b="1" dirty="0"/>
            </a:p>
          </p:txBody>
        </p:sp>
      </p:grpSp>
      <p:sp>
        <p:nvSpPr>
          <p:cNvPr id="4" name="TextBox 3">
            <a:extLst>
              <a:ext uri="{FF2B5EF4-FFF2-40B4-BE49-F238E27FC236}">
                <a16:creationId xmlns:a16="http://schemas.microsoft.com/office/drawing/2014/main" id="{AF3F5BB5-759C-709A-4D9C-B9CB4BCAA4F8}"/>
              </a:ext>
            </a:extLst>
          </p:cNvPr>
          <p:cNvSpPr txBox="1"/>
          <p:nvPr/>
        </p:nvSpPr>
        <p:spPr>
          <a:xfrm>
            <a:off x="5427136" y="2428160"/>
            <a:ext cx="6577843"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KEEP SKETCHES OR REPLACE WITH PICTURES OF YOUR WORKPLACE</a:t>
            </a:r>
          </a:p>
        </p:txBody>
      </p:sp>
      <p:pic>
        <p:nvPicPr>
          <p:cNvPr id="8" name="Graphic 7">
            <a:extLst>
              <a:ext uri="{FF2B5EF4-FFF2-40B4-BE49-F238E27FC236}">
                <a16:creationId xmlns:a16="http://schemas.microsoft.com/office/drawing/2014/main" id="{9A95AE49-E976-6744-A90F-304FFCAA28F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275" y="4127078"/>
            <a:ext cx="650341" cy="650341"/>
          </a:xfrm>
          <a:prstGeom prst="rect">
            <a:avLst/>
          </a:prstGeom>
        </p:spPr>
      </p:pic>
      <p:sp>
        <p:nvSpPr>
          <p:cNvPr id="7" name="Rectangle: Rounded Corners 6">
            <a:extLst>
              <a:ext uri="{FF2B5EF4-FFF2-40B4-BE49-F238E27FC236}">
                <a16:creationId xmlns:a16="http://schemas.microsoft.com/office/drawing/2014/main" id="{C6E4DCBA-E1AD-E7E0-22B9-E04DE6D290D4}"/>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Avenir Next LT Pro" panose="020B0504020202020204" pitchFamily="34" charset="0"/>
              </a:rPr>
              <a:t>Workstations are bookable and equipped with a height-adjustable desk, an ergonomic chair, 1 or 2 monitors attached to adjustable arms and a port replicator (docking station). </a:t>
            </a:r>
            <a:r>
              <a:rPr lang="en-CA" sz="1400" dirty="0">
                <a:solidFill>
                  <a:schemeClr val="tx1"/>
                </a:solidFill>
                <a:highlight>
                  <a:srgbClr val="FFFF00"/>
                </a:highlight>
                <a:latin typeface="Avenir Next LT Pro" panose="020B0504020202020204" pitchFamily="34" charset="0"/>
              </a:rPr>
              <a:t>USB connections/desk height outlets </a:t>
            </a:r>
            <a:r>
              <a:rPr lang="en-CA" sz="1400" dirty="0">
                <a:solidFill>
                  <a:schemeClr val="tx1"/>
                </a:solidFill>
                <a:latin typeface="Avenir Next LT Pro" panose="020B0504020202020204" pitchFamily="34" charset="0"/>
              </a:rPr>
              <a:t>are also available to allow you to charge devices. Study Rooms host</a:t>
            </a:r>
            <a:r>
              <a:rPr lang="en-CA" sz="1400" dirty="0">
                <a:solidFill>
                  <a:schemeClr val="tx1"/>
                </a:solidFill>
                <a:highlight>
                  <a:srgbClr val="FFFF00"/>
                </a:highlight>
                <a:latin typeface="Avenir Next LT Pro" panose="020B0504020202020204" pitchFamily="34" charset="0"/>
              </a:rPr>
              <a:t> a variety of workpoints </a:t>
            </a:r>
            <a:r>
              <a:rPr lang="en-CA" sz="1400" dirty="0">
                <a:solidFill>
                  <a:schemeClr val="tx1"/>
                </a:solidFill>
                <a:latin typeface="Avenir Next LT Pro" panose="020B0504020202020204" pitchFamily="34" charset="0"/>
              </a:rPr>
              <a:t>that are bookable. Focus pods are non-bookable and available on a first-come-first serve basis. </a:t>
            </a:r>
          </a:p>
        </p:txBody>
      </p:sp>
      <p:sp>
        <p:nvSpPr>
          <p:cNvPr id="18" name="Rectangle 17">
            <a:extLst>
              <a:ext uri="{FF2B5EF4-FFF2-40B4-BE49-F238E27FC236}">
                <a16:creationId xmlns:a16="http://schemas.microsoft.com/office/drawing/2014/main" id="{626586F2-2610-6BA9-8B66-F25DB72969F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Rounded Corners 18">
            <a:extLst>
              <a:ext uri="{FF2B5EF4-FFF2-40B4-BE49-F238E27FC236}">
                <a16:creationId xmlns:a16="http://schemas.microsoft.com/office/drawing/2014/main" id="{D05F9CD3-AF63-7DBC-3854-3CE4393A736F}"/>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AWARENESS • RESPECT • COURTESY • COMMUNICATION</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Mute your devices: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Turn off device volume or use vibrate mode</a:t>
            </a:r>
            <a:endParaRPr lang="en-CA" sz="1400" dirty="0">
              <a:effectLst/>
              <a:latin typeface="Avenir Next LT Pro" panose="020B0504020202020204" pitchFamily="34" charset="0"/>
              <a:ea typeface="Calibri" panose="020F0502020204030204" pitchFamily="34" charset="0"/>
              <a:cs typeface="Times New Roman" panose="02020603050405020304" pitchFamily="18" charset="0"/>
            </a:endParaRP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Take it elsewhere: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Use appropriate enclosed spaces for discussions, phone calls or virtual meetings</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Ask others to tone it down: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It is acceptable to politely remind others that this is a quiet zone</a:t>
            </a:r>
            <a:endParaRPr lang="en-CA" sz="1400" dirty="0">
              <a:effectLst/>
              <a:latin typeface="Avenir Next LT Pro" panose="020B05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3BDD6B6B-D43D-C1E4-9F68-A52CEC0BFF4B}"/>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76771" y="5703082"/>
            <a:ext cx="247045" cy="247045"/>
          </a:xfrm>
          <a:prstGeom prst="rect">
            <a:avLst/>
          </a:prstGeom>
        </p:spPr>
      </p:pic>
      <p:pic>
        <p:nvPicPr>
          <p:cNvPr id="20" name="Picture 19">
            <a:extLst>
              <a:ext uri="{FF2B5EF4-FFF2-40B4-BE49-F238E27FC236}">
                <a16:creationId xmlns:a16="http://schemas.microsoft.com/office/drawing/2014/main" id="{DB24400E-4BB5-EEB1-0781-5AB3CA85B9E9}"/>
              </a:ext>
              <a:ext uri="{C183D7F6-B498-43B3-948B-1728B52AA6E4}">
                <adec:decorative xmlns:adec="http://schemas.microsoft.com/office/drawing/2017/decorative" val="1"/>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78137" y="6411786"/>
            <a:ext cx="223524" cy="223524"/>
          </a:xfrm>
          <a:prstGeom prst="rect">
            <a:avLst/>
          </a:prstGeom>
        </p:spPr>
      </p:pic>
      <p:pic>
        <p:nvPicPr>
          <p:cNvPr id="21" name="Picture 20">
            <a:extLst>
              <a:ext uri="{FF2B5EF4-FFF2-40B4-BE49-F238E27FC236}">
                <a16:creationId xmlns:a16="http://schemas.microsoft.com/office/drawing/2014/main" id="{97120809-8B7A-E5E3-CC64-E1048D7C4CF6}"/>
              </a:ext>
              <a:ext uri="{C183D7F6-B498-43B3-948B-1728B52AA6E4}">
                <adec:decorative xmlns:adec="http://schemas.microsoft.com/office/drawing/2017/decorative" val="1"/>
              </a:ext>
            </a:extLst>
          </p:cNvPr>
          <p:cNvPicPr>
            <a:picLocks noChangeAspect="1"/>
          </p:cNvPicPr>
          <p:nvPr/>
        </p:nvPicPr>
        <p:blipFill>
          <a:blip r:embed="rId15" cstate="print">
            <a:biLevel thresh="25000"/>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83971" y="6069195"/>
            <a:ext cx="223523" cy="223523"/>
          </a:xfrm>
          <a:prstGeom prst="rect">
            <a:avLst/>
          </a:prstGeom>
        </p:spPr>
      </p:pic>
    </p:spTree>
    <p:extLst>
      <p:ext uri="{BB962C8B-B14F-4D97-AF65-F5344CB8AC3E}">
        <p14:creationId xmlns:p14="http://schemas.microsoft.com/office/powerpoint/2010/main" val="201470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3" descr="Une image contenant canapé, Canapé-lit, intérieur, décoration d’intérieur&#10;&#10;Description générée automatiquement">
            <a:extLst>
              <a:ext uri="{FF2B5EF4-FFF2-40B4-BE49-F238E27FC236}">
                <a16:creationId xmlns:a16="http://schemas.microsoft.com/office/drawing/2014/main" id="{6FD43D70-2424-D60F-9378-9F7935D3E2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3" y="757358"/>
            <a:ext cx="5020218" cy="3044385"/>
          </a:xfrm>
          <a:prstGeom prst="rect">
            <a:avLst/>
          </a:prstGeom>
          <a:ln>
            <a:noFill/>
          </a:ln>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a:latin typeface="Arial Rounded MT Bold" panose="020F0704030504030204" pitchFamily="34" charset="0"/>
              </a:rPr>
              <a:t>Design Feature</a:t>
            </a:r>
          </a:p>
        </p:txBody>
      </p:sp>
      <p:sp>
        <p:nvSpPr>
          <p:cNvPr id="11" name="Rectangle 10">
            <a:extLst>
              <a:ext uri="{FF2B5EF4-FFF2-40B4-BE49-F238E27FC236}">
                <a16:creationId xmlns:a16="http://schemas.microsoft.com/office/drawing/2014/main" id="{0FB6B773-B36E-A974-3225-FC26F375405E}"/>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Rounded Corners 11">
            <a:extLst>
              <a:ext uri="{FF2B5EF4-FFF2-40B4-BE49-F238E27FC236}">
                <a16:creationId xmlns:a16="http://schemas.microsoft.com/office/drawing/2014/main" id="{14302A6B-445F-7989-A8D2-D44D978CC6DF}"/>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PLACEHOLDER FOR ADDITIONAL INFORMATION</a:t>
            </a:r>
            <a:endParaRPr lang="en-CA" dirty="0">
              <a:solidFill>
                <a:srgbClr val="FFFF00"/>
              </a:solidFill>
              <a:latin typeface="Avenir Next LT Pro" panose="020B0504020202020204" pitchFamily="34" charset="0"/>
            </a:endParaRPr>
          </a:p>
        </p:txBody>
      </p:sp>
      <p:sp>
        <p:nvSpPr>
          <p:cNvPr id="14" name="Rectangle: Rounded Corners 13">
            <a:extLst>
              <a:ext uri="{FF2B5EF4-FFF2-40B4-BE49-F238E27FC236}">
                <a16:creationId xmlns:a16="http://schemas.microsoft.com/office/drawing/2014/main" id="{3CFCDB7B-EA4F-27AD-A4CC-06585427E410}"/>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PLACEHOLDER FOR DESCRIPTION OF THE DESIGN FEATURE</a:t>
            </a:r>
            <a:endParaRPr lang="en-CA" sz="1600" dirty="0">
              <a:solidFill>
                <a:schemeClr val="tx1"/>
              </a:solidFill>
              <a:latin typeface="Avenir Next LT Pro" panose="020B0504020202020204" pitchFamily="34" charset="0"/>
            </a:endParaRPr>
          </a:p>
        </p:txBody>
      </p:sp>
      <p:pic>
        <p:nvPicPr>
          <p:cNvPr id="15" name="Graphic 14">
            <a:extLst>
              <a:ext uri="{FF2B5EF4-FFF2-40B4-BE49-F238E27FC236}">
                <a16:creationId xmlns:a16="http://schemas.microsoft.com/office/drawing/2014/main" id="{351E2912-64AE-76D4-1025-70BA6920FCD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6" name="TextBox 15">
            <a:extLst>
              <a:ext uri="{FF2B5EF4-FFF2-40B4-BE49-F238E27FC236}">
                <a16:creationId xmlns:a16="http://schemas.microsoft.com/office/drawing/2014/main" id="{AB7DD4CD-CC89-BE00-0A77-07C8EC80004D}"/>
              </a:ext>
            </a:extLst>
          </p:cNvPr>
          <p:cNvSpPr txBox="1"/>
          <p:nvPr/>
        </p:nvSpPr>
        <p:spPr>
          <a:xfrm>
            <a:off x="228143" y="1735126"/>
            <a:ext cx="5020218" cy="830997"/>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sp>
        <p:nvSpPr>
          <p:cNvPr id="17" name="Rectangle: Rounded Corners 16">
            <a:extLst>
              <a:ext uri="{FF2B5EF4-FFF2-40B4-BE49-F238E27FC236}">
                <a16:creationId xmlns:a16="http://schemas.microsoft.com/office/drawing/2014/main" id="{3A8E48FA-BBFB-0721-1A47-6EB96F413F1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PLACEHOLDER FOR ADDITIONAL INFORMATION</a:t>
            </a:r>
            <a:endParaRPr lang="en-CA" sz="1600" dirty="0">
              <a:solidFill>
                <a:schemeClr val="tx1"/>
              </a:solidFill>
              <a:latin typeface="Avenir Next LT Pro" panose="020B0504020202020204" pitchFamily="34" charset="0"/>
            </a:endParaRPr>
          </a:p>
        </p:txBody>
      </p:sp>
      <p:pic>
        <p:nvPicPr>
          <p:cNvPr id="18" name="Graphic 17">
            <a:extLst>
              <a:ext uri="{FF2B5EF4-FFF2-40B4-BE49-F238E27FC236}">
                <a16:creationId xmlns:a16="http://schemas.microsoft.com/office/drawing/2014/main" id="{78E51BDF-EA1D-510D-A1E3-F1F9548D005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9" name="Rectangle: Rounded Corners 18">
            <a:extLst>
              <a:ext uri="{FF2B5EF4-FFF2-40B4-BE49-F238E27FC236}">
                <a16:creationId xmlns:a16="http://schemas.microsoft.com/office/drawing/2014/main" id="{36540560-4D4F-EC06-9583-86237969C22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a:solidFill>
                  <a:schemeClr val="tx1"/>
                </a:solidFill>
                <a:latin typeface="Avenir Next LT Pro" panose="020B0504020202020204" pitchFamily="34" charset="0"/>
              </a:rPr>
              <a:t>PLACEHOLDER FOR ADDITIONAL INFORMATION</a:t>
            </a:r>
            <a:endParaRPr lang="en-CA" sz="1600" dirty="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val="3493361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a wellness room">
            <a:extLst>
              <a:ext uri="{FF2B5EF4-FFF2-40B4-BE49-F238E27FC236}">
                <a16:creationId xmlns:a16="http://schemas.microsoft.com/office/drawing/2014/main" id="{A767112D-A23D-B371-9C18-97B8BD0D14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2" y="738132"/>
            <a:ext cx="4991468" cy="3063611"/>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a:latin typeface="Arial Rounded MT Bold" panose="020F0704030504030204" pitchFamily="34" charset="0"/>
              </a:rPr>
              <a:t>Wellness Room</a:t>
            </a:r>
          </a:p>
        </p:txBody>
      </p:sp>
      <p:sp>
        <p:nvSpPr>
          <p:cNvPr id="8" name="Rectangle 7">
            <a:extLst>
              <a:ext uri="{FF2B5EF4-FFF2-40B4-BE49-F238E27FC236}">
                <a16:creationId xmlns:a16="http://schemas.microsoft.com/office/drawing/2014/main" id="{472B1C5F-0526-731F-0BAF-5D7A45F4F655}"/>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512042DC-7664-9A34-C63B-FCB14D1F9985}"/>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PLACEHOLDER FOR ADDITIONAL INFORMATION</a:t>
            </a:r>
            <a:endParaRPr lang="en-CA" dirty="0">
              <a:solidFill>
                <a:srgbClr val="FFFF00"/>
              </a:solidFill>
              <a:latin typeface="Avenir Next LT Pro" panose="020B0504020202020204" pitchFamily="34" charset="0"/>
            </a:endParaRPr>
          </a:p>
        </p:txBody>
      </p:sp>
      <p:sp>
        <p:nvSpPr>
          <p:cNvPr id="13" name="Rectangle: Rounded Corners 12">
            <a:extLst>
              <a:ext uri="{FF2B5EF4-FFF2-40B4-BE49-F238E27FC236}">
                <a16:creationId xmlns:a16="http://schemas.microsoft.com/office/drawing/2014/main" id="{11BA78A1-D929-FA02-0111-D8B3143A5018}"/>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a:solidFill>
                  <a:schemeClr val="tx1"/>
                </a:solidFill>
                <a:latin typeface="Avenir Next LT Pro" panose="020B0504020202020204" pitchFamily="34" charset="0"/>
                <a:cs typeface="Segoe UI Semilight" panose="020B0402040204020203" pitchFamily="34" charset="0"/>
              </a:rPr>
              <a:t>Wellness Rooms </a:t>
            </a:r>
            <a:r>
              <a:rPr lang="en-CA" sz="1600" dirty="0">
                <a:solidFill>
                  <a:schemeClr val="tx1"/>
                </a:solidFill>
                <a:latin typeface="Avenir Next LT Pro" panose="020B0504020202020204" pitchFamily="34" charset="0"/>
                <a:cs typeface="Segoe UI Semilight" panose="020B0402040204020203" pitchFamily="34" charset="0"/>
              </a:rPr>
              <a:t>are designed to meet mental health needs, physical needs, spiritual needs or maternal necessities. The rooms can be used for quiet contemplation, stretching, meditating, to perform relaxation exercises, listen to music, breastfeeding, as a refuge or a private sensory relief space. </a:t>
            </a:r>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4" name="Graphic 13">
            <a:extLst>
              <a:ext uri="{FF2B5EF4-FFF2-40B4-BE49-F238E27FC236}">
                <a16:creationId xmlns:a16="http://schemas.microsoft.com/office/drawing/2014/main" id="{4271621D-072C-AB9B-C4A3-0826DA3076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5" name="TextBox 14">
            <a:extLst>
              <a:ext uri="{FF2B5EF4-FFF2-40B4-BE49-F238E27FC236}">
                <a16:creationId xmlns:a16="http://schemas.microsoft.com/office/drawing/2014/main" id="{79CC617E-FD41-A310-C5F6-5EAB8915680B}"/>
              </a:ext>
            </a:extLst>
          </p:cNvPr>
          <p:cNvSpPr txBox="1"/>
          <p:nvPr/>
        </p:nvSpPr>
        <p:spPr>
          <a:xfrm>
            <a:off x="228142" y="1854439"/>
            <a:ext cx="4991469" cy="830997"/>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sp>
        <p:nvSpPr>
          <p:cNvPr id="16" name="Rectangle: Rounded Corners 15">
            <a:extLst>
              <a:ext uri="{FF2B5EF4-FFF2-40B4-BE49-F238E27FC236}">
                <a16:creationId xmlns:a16="http://schemas.microsoft.com/office/drawing/2014/main" id="{F62B758C-133D-4CF9-6362-7CC3EC9BB66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CA" sz="1600" dirty="0">
                <a:solidFill>
                  <a:schemeClr val="tx1"/>
                </a:solidFill>
                <a:latin typeface="Avenir Next LT Pro" panose="020B0504020202020204" pitchFamily="34" charset="0"/>
              </a:rPr>
              <a:t>The room provides a comfortable environment that is meant to help those that use it feel as secluded as possible from the sometimes-overstimulating office environment. It is meant to be used for short periods of time to ensure all employees can benefit from it. </a:t>
            </a:r>
          </a:p>
        </p:txBody>
      </p:sp>
      <p:pic>
        <p:nvPicPr>
          <p:cNvPr id="17" name="Graphic 16">
            <a:extLst>
              <a:ext uri="{FF2B5EF4-FFF2-40B4-BE49-F238E27FC236}">
                <a16:creationId xmlns:a16="http://schemas.microsoft.com/office/drawing/2014/main" id="{33F80988-2D1A-ABCB-B411-D28231B87C8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8" name="Rectangle: Rounded Corners 17">
            <a:extLst>
              <a:ext uri="{FF2B5EF4-FFF2-40B4-BE49-F238E27FC236}">
                <a16:creationId xmlns:a16="http://schemas.microsoft.com/office/drawing/2014/main" id="{B63950FE-804F-50CD-CB38-C05FB593527F}"/>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a:solidFill>
                  <a:schemeClr val="tx1"/>
                </a:solidFill>
                <a:latin typeface="Avenir Next LT Pro" panose="020B0504020202020204" pitchFamily="34" charset="0"/>
              </a:rPr>
              <a:t>PLACEHOLDER FOR ADDITIONAL INFORMATION</a:t>
            </a:r>
            <a:endParaRPr lang="en-CA" sz="1600" dirty="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val="406337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of an equipment room">
            <a:extLst>
              <a:ext uri="{FF2B5EF4-FFF2-40B4-BE49-F238E27FC236}">
                <a16:creationId xmlns:a16="http://schemas.microsoft.com/office/drawing/2014/main" id="{437B1566-F53E-2FB5-D724-31CB595999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2" y="738132"/>
            <a:ext cx="4981310" cy="3063612"/>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a:latin typeface="Arial Rounded MT Bold" panose="020F0704030504030204" pitchFamily="34" charset="0"/>
              </a:rPr>
              <a:t>Equipment Room</a:t>
            </a:r>
          </a:p>
        </p:txBody>
      </p:sp>
      <p:sp>
        <p:nvSpPr>
          <p:cNvPr id="8" name="Rectangle 7">
            <a:extLst>
              <a:ext uri="{FF2B5EF4-FFF2-40B4-BE49-F238E27FC236}">
                <a16:creationId xmlns:a16="http://schemas.microsoft.com/office/drawing/2014/main" id="{265DD654-DD3D-3CB5-61DA-EDECD2427C2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B912CCC3-BFF3-648A-3903-3FD0E278611C}"/>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AWARENESS • RESPECT • COURTESY • COMMUNICATION</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Think before you print: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Try viewing on screen first, print only if necessary</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Safety first: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Keep area clear of clutter</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Think of others: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Refill paper trays when empty</a:t>
            </a:r>
          </a:p>
        </p:txBody>
      </p:sp>
      <p:sp>
        <p:nvSpPr>
          <p:cNvPr id="13" name="Rectangle: Rounded Corners 12">
            <a:extLst>
              <a:ext uri="{FF2B5EF4-FFF2-40B4-BE49-F238E27FC236}">
                <a16:creationId xmlns:a16="http://schemas.microsoft.com/office/drawing/2014/main" id="{C4594BD0-C0C6-E474-6F9B-B60807B0FB2D}"/>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All </a:t>
            </a:r>
            <a:r>
              <a:rPr lang="en-CA" sz="1600" b="1" dirty="0">
                <a:solidFill>
                  <a:schemeClr val="tx1"/>
                </a:solidFill>
                <a:latin typeface="Avenir Next LT Pro" panose="020B0504020202020204" pitchFamily="34" charset="0"/>
                <a:cs typeface="Segoe UI Semilight" panose="020B0402040204020203" pitchFamily="34" charset="0"/>
              </a:rPr>
              <a:t>Equipment Rooms </a:t>
            </a:r>
            <a:r>
              <a:rPr lang="en-CA" sz="1600" dirty="0">
                <a:solidFill>
                  <a:schemeClr val="tx1"/>
                </a:solidFill>
                <a:latin typeface="Avenir Next LT Pro" panose="020B0504020202020204" pitchFamily="34" charset="0"/>
                <a:cs typeface="Segoe UI Semilight" panose="020B0402040204020203" pitchFamily="34" charset="0"/>
              </a:rPr>
              <a:t>have printing, scanning and photocopying capacities through new </a:t>
            </a:r>
            <a:r>
              <a:rPr lang="en-CA" sz="1600" dirty="0" err="1">
                <a:solidFill>
                  <a:schemeClr val="tx1"/>
                </a:solidFill>
                <a:latin typeface="Avenir Next LT Pro" panose="020B0504020202020204" pitchFamily="34" charset="0"/>
                <a:cs typeface="Segoe UI Semilight" panose="020B0402040204020203" pitchFamily="34" charset="0"/>
              </a:rPr>
              <a:t>FollowMe</a:t>
            </a:r>
            <a:r>
              <a:rPr lang="en-CA" sz="1600" dirty="0">
                <a:solidFill>
                  <a:schemeClr val="tx1"/>
                </a:solidFill>
                <a:latin typeface="Avenir Next LT Pro" panose="020B0504020202020204" pitchFamily="34" charset="0"/>
                <a:cs typeface="Segoe UI Semilight" panose="020B0402040204020203" pitchFamily="34" charset="0"/>
              </a:rPr>
              <a:t> Print devices. This is also where Health and Safety notice boards and emergency towers are located</a:t>
            </a:r>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4" name="Graphic 13">
            <a:extLst>
              <a:ext uri="{FF2B5EF4-FFF2-40B4-BE49-F238E27FC236}">
                <a16:creationId xmlns:a16="http://schemas.microsoft.com/office/drawing/2014/main" id="{67AFFA50-3062-DF38-D289-340994FFC0B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5" name="TextBox 14">
            <a:extLst>
              <a:ext uri="{FF2B5EF4-FFF2-40B4-BE49-F238E27FC236}">
                <a16:creationId xmlns:a16="http://schemas.microsoft.com/office/drawing/2014/main" id="{BC510E54-5984-E594-459B-405D3D63E304}"/>
              </a:ext>
            </a:extLst>
          </p:cNvPr>
          <p:cNvSpPr txBox="1"/>
          <p:nvPr/>
        </p:nvSpPr>
        <p:spPr>
          <a:xfrm>
            <a:off x="228142" y="1854439"/>
            <a:ext cx="4991469" cy="830997"/>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sp>
        <p:nvSpPr>
          <p:cNvPr id="16" name="Rectangle: Rounded Corners 15">
            <a:extLst>
              <a:ext uri="{FF2B5EF4-FFF2-40B4-BE49-F238E27FC236}">
                <a16:creationId xmlns:a16="http://schemas.microsoft.com/office/drawing/2014/main" id="{066CB7EB-49AD-0705-C9F7-49C72903A02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PLACEHOLDER FOR ADDITIONAL INFORMATION</a:t>
            </a:r>
            <a:endParaRPr lang="en-CA" sz="1600" dirty="0">
              <a:solidFill>
                <a:schemeClr val="tx1"/>
              </a:solidFill>
              <a:latin typeface="Avenir Next LT Pro" panose="020B0504020202020204" pitchFamily="34" charset="0"/>
            </a:endParaRPr>
          </a:p>
        </p:txBody>
      </p:sp>
      <p:pic>
        <p:nvPicPr>
          <p:cNvPr id="17" name="Graphic 16">
            <a:extLst>
              <a:ext uri="{FF2B5EF4-FFF2-40B4-BE49-F238E27FC236}">
                <a16:creationId xmlns:a16="http://schemas.microsoft.com/office/drawing/2014/main" id="{AF25AEB0-28B2-8EEB-40E7-A4C7FEB4880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8" name="Rectangle: Rounded Corners 17">
            <a:extLst>
              <a:ext uri="{FF2B5EF4-FFF2-40B4-BE49-F238E27FC236}">
                <a16:creationId xmlns:a16="http://schemas.microsoft.com/office/drawing/2014/main" id="{11BB5A83-AD15-C66E-CC2D-AC6BB04B2FEE}"/>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venir Next LT Pro" panose="020B0504020202020204" pitchFamily="34" charset="0"/>
                <a:cs typeface="Segoe UI Semilight" panose="020B0402040204020203" pitchFamily="34" charset="0"/>
              </a:rPr>
              <a:t>PLACEHOLDER FOR FOLLOWME PRINTING INSTRUCTIONS</a:t>
            </a:r>
          </a:p>
        </p:txBody>
      </p:sp>
      <p:pic>
        <p:nvPicPr>
          <p:cNvPr id="2" name="Graphic 1">
            <a:extLst>
              <a:ext uri="{FF2B5EF4-FFF2-40B4-BE49-F238E27FC236}">
                <a16:creationId xmlns:a16="http://schemas.microsoft.com/office/drawing/2014/main" id="{7440BE7B-CE46-4701-1C10-416318B3B480}"/>
              </a:ext>
              <a:ext uri="{C183D7F6-B498-43B3-948B-1728B52AA6E4}">
                <adec:decorative xmlns:adec="http://schemas.microsoft.com/office/drawing/2017/decorative" val="1"/>
              </a:ext>
            </a:extLst>
          </p:cNvPr>
          <p:cNvPicPr>
            <a:picLocks noChangeAspect="1"/>
          </p:cNvPicPr>
          <p:nvPr/>
        </p:nvPicPr>
        <p:blipFill>
          <a:blip r:embed="rId8" cstate="print">
            <a:biLevel thresh="25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2124" y="6043292"/>
            <a:ext cx="288000" cy="288000"/>
          </a:xfrm>
          <a:prstGeom prst="rect">
            <a:avLst/>
          </a:prstGeom>
        </p:spPr>
      </p:pic>
      <p:pic>
        <p:nvPicPr>
          <p:cNvPr id="4" name="Picture 3">
            <a:extLst>
              <a:ext uri="{FF2B5EF4-FFF2-40B4-BE49-F238E27FC236}">
                <a16:creationId xmlns:a16="http://schemas.microsoft.com/office/drawing/2014/main" id="{39069244-8D1E-A654-9A07-1706A7830953}"/>
              </a:ext>
              <a:ext uri="{C183D7F6-B498-43B3-948B-1728B52AA6E4}">
                <adec:decorative xmlns:adec="http://schemas.microsoft.com/office/drawing/2017/decorative" val="1"/>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84188" y="6375122"/>
            <a:ext cx="288000" cy="288000"/>
          </a:xfrm>
          <a:prstGeom prst="rect">
            <a:avLst/>
          </a:prstGeom>
          <a:noFill/>
        </p:spPr>
      </p:pic>
      <p:grpSp>
        <p:nvGrpSpPr>
          <p:cNvPr id="7" name="Group 6">
            <a:extLst>
              <a:ext uri="{FF2B5EF4-FFF2-40B4-BE49-F238E27FC236}">
                <a16:creationId xmlns:a16="http://schemas.microsoft.com/office/drawing/2014/main" id="{2BD10F30-6080-9BE1-5042-C6812984316F}"/>
              </a:ext>
              <a:ext uri="{C183D7F6-B498-43B3-948B-1728B52AA6E4}">
                <adec:decorative xmlns:adec="http://schemas.microsoft.com/office/drawing/2017/decorative" val="1"/>
              </a:ext>
            </a:extLst>
          </p:cNvPr>
          <p:cNvGrpSpPr/>
          <p:nvPr/>
        </p:nvGrpSpPr>
        <p:grpSpPr>
          <a:xfrm>
            <a:off x="984188" y="5666176"/>
            <a:ext cx="363872" cy="363872"/>
            <a:chOff x="2052918" y="4206230"/>
            <a:chExt cx="914400" cy="914400"/>
          </a:xfrm>
        </p:grpSpPr>
        <p:pic>
          <p:nvPicPr>
            <p:cNvPr id="9" name="Graphic 8" descr="Monitor with solid fill">
              <a:extLst>
                <a:ext uri="{FF2B5EF4-FFF2-40B4-BE49-F238E27FC236}">
                  <a16:creationId xmlns:a16="http://schemas.microsoft.com/office/drawing/2014/main" id="{67846942-194B-4CB0-6AC8-4EBE9B41A3C9}"/>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52918" y="4206230"/>
              <a:ext cx="914400" cy="914400"/>
            </a:xfrm>
            <a:prstGeom prst="rect">
              <a:avLst/>
            </a:prstGeom>
          </p:spPr>
        </p:pic>
        <p:pic>
          <p:nvPicPr>
            <p:cNvPr id="10" name="Graphic 9" descr="Document with solid fill">
              <a:extLst>
                <a:ext uri="{FF2B5EF4-FFF2-40B4-BE49-F238E27FC236}">
                  <a16:creationId xmlns:a16="http://schemas.microsoft.com/office/drawing/2014/main" id="{4E34B368-7CC5-45C5-1547-60C8AFB03FF6}"/>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353236" y="4437715"/>
              <a:ext cx="331693" cy="331693"/>
            </a:xfrm>
            <a:prstGeom prst="rect">
              <a:avLst/>
            </a:prstGeom>
          </p:spPr>
        </p:pic>
      </p:grpSp>
    </p:spTree>
    <p:extLst>
      <p:ext uri="{BB962C8B-B14F-4D97-AF65-F5344CB8AC3E}">
        <p14:creationId xmlns:p14="http://schemas.microsoft.com/office/powerpoint/2010/main" val="2772011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 using computer">
            <a:extLst>
              <a:ext uri="{FF2B5EF4-FFF2-40B4-BE49-F238E27FC236}">
                <a16:creationId xmlns:a16="http://schemas.microsoft.com/office/drawing/2014/main" id="{999103F3-E52C-4CD1-3E13-D08153BA8173}"/>
              </a:ext>
            </a:extLst>
          </p:cNvPr>
          <p:cNvPicPr>
            <a:picLocks noChangeAspect="1"/>
          </p:cNvPicPr>
          <p:nvPr/>
        </p:nvPicPr>
        <p:blipFill>
          <a:blip r:embed="rId3" cstate="print">
            <a:alphaModFix amt="85000"/>
            <a:extLst>
              <a:ext uri="{28A0092B-C50C-407E-A947-70E740481C1C}">
                <a14:useLocalDpi xmlns:a14="http://schemas.microsoft.com/office/drawing/2010/main"/>
              </a:ext>
            </a:extLst>
          </a:blip>
          <a:stretch>
            <a:fillRect/>
          </a:stretch>
        </p:blipFill>
        <p:spPr>
          <a:xfrm>
            <a:off x="228142" y="744890"/>
            <a:ext cx="4991469" cy="3056853"/>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a:latin typeface="Arial Rounded MT Bold" panose="020F0704030504030204" pitchFamily="34" charset="0"/>
              </a:rPr>
              <a:t>Workplace Coordinator</a:t>
            </a:r>
          </a:p>
        </p:txBody>
      </p:sp>
      <p:sp>
        <p:nvSpPr>
          <p:cNvPr id="8" name="Rectangle 7">
            <a:extLst>
              <a:ext uri="{FF2B5EF4-FFF2-40B4-BE49-F238E27FC236}">
                <a16:creationId xmlns:a16="http://schemas.microsoft.com/office/drawing/2014/main" id="{265DD654-DD3D-3CB5-61DA-EDECD2427C2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B912CCC3-BFF3-648A-3903-3FD0E278611C}"/>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PLACEHOLDER FOR ADDITIONAL INFORMATION</a:t>
            </a:r>
            <a:endParaRPr lang="en-CA" dirty="0">
              <a:solidFill>
                <a:srgbClr val="FFFF00"/>
              </a:solidFill>
              <a:latin typeface="Avenir Next LT Pro" panose="020B0504020202020204" pitchFamily="34" charset="0"/>
            </a:endParaRPr>
          </a:p>
        </p:txBody>
      </p:sp>
      <p:sp>
        <p:nvSpPr>
          <p:cNvPr id="13" name="Rectangle: Rounded Corners 12">
            <a:extLst>
              <a:ext uri="{FF2B5EF4-FFF2-40B4-BE49-F238E27FC236}">
                <a16:creationId xmlns:a16="http://schemas.microsoft.com/office/drawing/2014/main" id="{C4594BD0-C0C6-E474-6F9B-B60807B0FB2D}"/>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Your </a:t>
            </a:r>
            <a:r>
              <a:rPr lang="en-CA" sz="1600" b="1" dirty="0">
                <a:solidFill>
                  <a:schemeClr val="tx1"/>
                </a:solidFill>
                <a:latin typeface="Avenir Next LT Pro" panose="020B0504020202020204" pitchFamily="34" charset="0"/>
                <a:cs typeface="Segoe UI Semilight" panose="020B0402040204020203" pitchFamily="34" charset="0"/>
              </a:rPr>
              <a:t>Workplace Coordinator </a:t>
            </a:r>
            <a:r>
              <a:rPr lang="en-CA" sz="1600" dirty="0">
                <a:solidFill>
                  <a:schemeClr val="tx1"/>
                </a:solidFill>
                <a:latin typeface="Avenir Next LT Pro" panose="020B0504020202020204" pitchFamily="34" charset="0"/>
                <a:cs typeface="Segoe UI Semilight" panose="020B0402040204020203" pitchFamily="34" charset="0"/>
              </a:rPr>
              <a:t>can be a great resource to get to know your new workplace! Their role is key to creating a positive experience for employees using the workplace. </a:t>
            </a:r>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4" name="Graphic 13">
            <a:extLst>
              <a:ext uri="{FF2B5EF4-FFF2-40B4-BE49-F238E27FC236}">
                <a16:creationId xmlns:a16="http://schemas.microsoft.com/office/drawing/2014/main" id="{67AFFA50-3062-DF38-D289-340994FFC0B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5" name="TextBox 14">
            <a:extLst>
              <a:ext uri="{FF2B5EF4-FFF2-40B4-BE49-F238E27FC236}">
                <a16:creationId xmlns:a16="http://schemas.microsoft.com/office/drawing/2014/main" id="{BC510E54-5984-E594-459B-405D3D63E304}"/>
              </a:ext>
              <a:ext uri="{C183D7F6-B498-43B3-948B-1728B52AA6E4}">
                <adec:decorative xmlns:adec="http://schemas.microsoft.com/office/drawing/2017/decorative" val="1"/>
              </a:ext>
            </a:extLst>
          </p:cNvPr>
          <p:cNvSpPr txBox="1"/>
          <p:nvPr/>
        </p:nvSpPr>
        <p:spPr>
          <a:xfrm>
            <a:off x="228142" y="1854439"/>
            <a:ext cx="4991469" cy="830997"/>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sp>
        <p:nvSpPr>
          <p:cNvPr id="16" name="Rectangle: Rounded Corners 15">
            <a:extLst>
              <a:ext uri="{FF2B5EF4-FFF2-40B4-BE49-F238E27FC236}">
                <a16:creationId xmlns:a16="http://schemas.microsoft.com/office/drawing/2014/main" id="{066CB7EB-49AD-0705-C9F7-49C72903A02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PLACEHOLDER FOR ADDITIONAL INFORMATION</a:t>
            </a:r>
            <a:endParaRPr lang="en-CA" sz="1600" dirty="0">
              <a:solidFill>
                <a:schemeClr val="tx1"/>
              </a:solidFill>
              <a:latin typeface="Avenir Next LT Pro" panose="020B0504020202020204" pitchFamily="34" charset="0"/>
            </a:endParaRPr>
          </a:p>
        </p:txBody>
      </p:sp>
      <p:pic>
        <p:nvPicPr>
          <p:cNvPr id="17" name="Graphic 16">
            <a:extLst>
              <a:ext uri="{FF2B5EF4-FFF2-40B4-BE49-F238E27FC236}">
                <a16:creationId xmlns:a16="http://schemas.microsoft.com/office/drawing/2014/main" id="{AF25AEB0-28B2-8EEB-40E7-A4C7FEB4880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8" name="Rectangle: Rounded Corners 17">
            <a:extLst>
              <a:ext uri="{FF2B5EF4-FFF2-40B4-BE49-F238E27FC236}">
                <a16:creationId xmlns:a16="http://schemas.microsoft.com/office/drawing/2014/main" id="{11BB5A83-AD15-C66E-CC2D-AC6BB04B2FEE}"/>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CA" sz="1400" dirty="0">
                <a:solidFill>
                  <a:schemeClr val="tx1"/>
                </a:solidFill>
                <a:latin typeface="Avenir Next LT Pro" panose="020B0504020202020204" pitchFamily="34" charset="0"/>
                <a:cs typeface="Segoe UI Semilight" panose="020B0402040204020203" pitchFamily="34" charset="0"/>
              </a:rPr>
              <a:t>The </a:t>
            </a:r>
            <a:r>
              <a:rPr lang="en-CA" sz="1400" b="1" dirty="0">
                <a:solidFill>
                  <a:schemeClr val="tx1"/>
                </a:solidFill>
                <a:latin typeface="Avenir Next LT Pro" panose="020B0504020202020204" pitchFamily="34" charset="0"/>
                <a:cs typeface="Segoe UI Semilight" panose="020B0402040204020203" pitchFamily="34" charset="0"/>
              </a:rPr>
              <a:t>Workplace Coordinator </a:t>
            </a:r>
            <a:r>
              <a:rPr lang="en-CA" sz="1400" dirty="0">
                <a:solidFill>
                  <a:schemeClr val="tx1"/>
                </a:solidFill>
                <a:latin typeface="Avenir Next LT Pro" panose="020B0504020202020204" pitchFamily="34" charset="0"/>
                <a:cs typeface="Segoe UI Semilight" panose="020B0402040204020203" pitchFamily="34" charset="0"/>
              </a:rPr>
              <a:t>supports employees by: </a:t>
            </a:r>
          </a:p>
          <a:p>
            <a:pPr marL="285750" indent="-285750">
              <a:buFont typeface="Wingdings" panose="05000000000000000000" pitchFamily="2" charset="2"/>
              <a:buChar char="ü"/>
            </a:pPr>
            <a:r>
              <a:rPr lang="en-CA" sz="1400" dirty="0">
                <a:solidFill>
                  <a:schemeClr val="tx1"/>
                </a:solidFill>
                <a:latin typeface="Avenir Next LT Pro" panose="020B0504020202020204" pitchFamily="34" charset="0"/>
                <a:cs typeface="Segoe UI Semilight" panose="020B0402040204020203" pitchFamily="34" charset="0"/>
              </a:rPr>
              <a:t>Providing basic IT technical support</a:t>
            </a:r>
          </a:p>
          <a:p>
            <a:pPr marL="285750" indent="-285750">
              <a:buFont typeface="Wingdings" panose="05000000000000000000" pitchFamily="2" charset="2"/>
              <a:buChar char="ü"/>
            </a:pPr>
            <a:r>
              <a:rPr lang="en-CA" sz="1400" dirty="0">
                <a:solidFill>
                  <a:schemeClr val="tx1"/>
                </a:solidFill>
                <a:latin typeface="Avenir Next LT Pro" panose="020B0504020202020204" pitchFamily="34" charset="0"/>
                <a:cs typeface="Segoe UI Semilight" panose="020B0402040204020203" pitchFamily="34" charset="0"/>
              </a:rPr>
              <a:t>Assisting in the use of the booking system</a:t>
            </a:r>
          </a:p>
          <a:p>
            <a:pPr marL="285750" indent="-285750">
              <a:buFont typeface="Wingdings" panose="05000000000000000000" pitchFamily="2" charset="2"/>
              <a:buChar char="ü"/>
            </a:pPr>
            <a:r>
              <a:rPr lang="en-CA" sz="1400" dirty="0">
                <a:solidFill>
                  <a:schemeClr val="tx1"/>
                </a:solidFill>
                <a:latin typeface="Avenir Next LT Pro" panose="020B0504020202020204" pitchFamily="34" charset="0"/>
                <a:cs typeface="Segoe UI Semilight" panose="020B0402040204020203" pitchFamily="34" charset="0"/>
              </a:rPr>
              <a:t>Providing on-site communications</a:t>
            </a:r>
          </a:p>
          <a:p>
            <a:pPr marL="285750" indent="-285750">
              <a:buFont typeface="Wingdings" panose="05000000000000000000" pitchFamily="2" charset="2"/>
              <a:buChar char="ü"/>
            </a:pPr>
            <a:r>
              <a:rPr lang="en-CA" sz="1400" dirty="0">
                <a:solidFill>
                  <a:schemeClr val="tx1"/>
                </a:solidFill>
                <a:latin typeface="Avenir Next LT Pro" panose="020B0504020202020204" pitchFamily="34" charset="0"/>
                <a:cs typeface="Segoe UI Semilight" panose="020B0402040204020203" pitchFamily="34" charset="0"/>
              </a:rPr>
              <a:t>Supporting Occupational Health and Safety to meet safety requirements</a:t>
            </a:r>
          </a:p>
          <a:p>
            <a:pPr marL="285750" indent="-285750">
              <a:buFont typeface="Wingdings" panose="05000000000000000000" pitchFamily="2" charset="2"/>
              <a:buChar char="ü"/>
            </a:pPr>
            <a:r>
              <a:rPr lang="en-CA" sz="1400" dirty="0">
                <a:solidFill>
                  <a:schemeClr val="tx1"/>
                </a:solidFill>
                <a:latin typeface="Avenir Next LT Pro" panose="020B0504020202020204" pitchFamily="34" charset="0"/>
                <a:cs typeface="Segoe UI Semilight" panose="020B0402040204020203" pitchFamily="34" charset="0"/>
              </a:rPr>
              <a:t>Acting as liaison with accommodations experts for any issues with furniture or equipment</a:t>
            </a:r>
          </a:p>
          <a:p>
            <a:pPr marL="285750" indent="-285750">
              <a:buFont typeface="Wingdings" panose="05000000000000000000" pitchFamily="2" charset="2"/>
              <a:buChar char="ü"/>
            </a:pPr>
            <a:r>
              <a:rPr lang="en-CA" sz="1400" dirty="0">
                <a:solidFill>
                  <a:schemeClr val="tx1"/>
                </a:solidFill>
                <a:latin typeface="Avenir Next LT Pro" panose="020B0504020202020204" pitchFamily="34" charset="0"/>
                <a:cs typeface="Segoe UI Semilight" panose="020B0402040204020203" pitchFamily="34" charset="0"/>
              </a:rPr>
              <a:t>Ensuring </a:t>
            </a:r>
            <a:r>
              <a:rPr lang="en-CA" sz="1400" i="1" dirty="0">
                <a:solidFill>
                  <a:schemeClr val="tx1"/>
                </a:solidFill>
                <a:latin typeface="Avenir Next LT Pro" panose="020B0504020202020204" pitchFamily="34" charset="0"/>
                <a:cs typeface="Segoe UI Semilight" panose="020B0402040204020203" pitchFamily="34" charset="0"/>
              </a:rPr>
              <a:t>your</a:t>
            </a:r>
            <a:r>
              <a:rPr lang="en-CA" sz="1400" dirty="0">
                <a:solidFill>
                  <a:schemeClr val="tx1"/>
                </a:solidFill>
                <a:latin typeface="Avenir Next LT Pro" panose="020B0504020202020204" pitchFamily="34" charset="0"/>
                <a:cs typeface="Segoe UI Semilight" panose="020B0402040204020203" pitchFamily="34" charset="0"/>
              </a:rPr>
              <a:t> employee experience is positive</a:t>
            </a:r>
          </a:p>
        </p:txBody>
      </p:sp>
      <p:sp>
        <p:nvSpPr>
          <p:cNvPr id="2" name="TextBox 1">
            <a:extLst>
              <a:ext uri="{FF2B5EF4-FFF2-40B4-BE49-F238E27FC236}">
                <a16:creationId xmlns:a16="http://schemas.microsoft.com/office/drawing/2014/main" id="{975BAF74-55D9-92BF-CAFD-1810B0B07392}"/>
              </a:ext>
              <a:ext uri="{C183D7F6-B498-43B3-948B-1728B52AA6E4}">
                <adec:decorative xmlns:adec="http://schemas.microsoft.com/office/drawing/2017/decorative" val="1"/>
              </a:ext>
            </a:extLst>
          </p:cNvPr>
          <p:cNvSpPr txBox="1"/>
          <p:nvPr/>
        </p:nvSpPr>
        <p:spPr>
          <a:xfrm>
            <a:off x="4260715" y="6049"/>
            <a:ext cx="2052536" cy="1323439"/>
          </a:xfrm>
          <a:prstGeom prst="rect">
            <a:avLst/>
          </a:prstGeom>
          <a:noFill/>
        </p:spPr>
        <p:txBody>
          <a:bodyPr wrap="square">
            <a:spAutoFit/>
          </a:bodyPr>
          <a:lstStyle/>
          <a:p>
            <a:r>
              <a:rPr lang="en-US" sz="1600" b="1" dirty="0">
                <a:solidFill>
                  <a:schemeClr val="tx1"/>
                </a:solidFill>
                <a:highlight>
                  <a:srgbClr val="FFFF00"/>
                </a:highlight>
                <a:latin typeface="Avenir Next LT Pro" panose="020B0504020202020204" pitchFamily="34" charset="0"/>
              </a:rPr>
              <a:t>OPTIONAL SLIDE </a:t>
            </a:r>
            <a:r>
              <a:rPr lang="en-US" sz="1600" dirty="0">
                <a:solidFill>
                  <a:schemeClr val="tx1"/>
                </a:solidFill>
                <a:highlight>
                  <a:srgbClr val="FFFF00"/>
                </a:highlight>
                <a:latin typeface="Avenir Next LT Pro" panose="020B0504020202020204" pitchFamily="34" charset="0"/>
              </a:rPr>
              <a:t>Add to the floor plan slide if you decide to include it in your package.</a:t>
            </a:r>
            <a:endParaRPr lang="en-CA" sz="1600" dirty="0">
              <a:solidFill>
                <a:schemeClr val="tx1"/>
              </a:solidFill>
              <a:highlight>
                <a:srgbClr val="FFFF00"/>
              </a:highlight>
              <a:latin typeface="Avenir Next LT Pro" panose="020B0504020202020204" pitchFamily="34" charset="0"/>
            </a:endParaRPr>
          </a:p>
        </p:txBody>
      </p:sp>
    </p:spTree>
    <p:extLst>
      <p:ext uri="{BB962C8B-B14F-4D97-AF65-F5344CB8AC3E}">
        <p14:creationId xmlns:p14="http://schemas.microsoft.com/office/powerpoint/2010/main" val="3271197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of open collaborative workpoints with lounge seating, tables and chairs.">
            <a:extLst>
              <a:ext uri="{FF2B5EF4-FFF2-40B4-BE49-F238E27FC236}">
                <a16:creationId xmlns:a16="http://schemas.microsoft.com/office/drawing/2014/main" id="{433B6505-17C5-4BF4-8BF6-9D55379429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75" y="0"/>
            <a:ext cx="5629621" cy="6858000"/>
          </a:xfrm>
          <a:prstGeom prst="rect">
            <a:avLst/>
          </a:prstGeom>
        </p:spPr>
      </p:pic>
      <p:sp>
        <p:nvSpPr>
          <p:cNvPr id="3" name="TextBox 2">
            <a:extLst>
              <a:ext uri="{FF2B5EF4-FFF2-40B4-BE49-F238E27FC236}">
                <a16:creationId xmlns:a16="http://schemas.microsoft.com/office/drawing/2014/main" id="{0827BE8C-3687-49CF-97CD-84B4C8B69B0B}"/>
              </a:ext>
              <a:ext uri="{C183D7F6-B498-43B3-948B-1728B52AA6E4}">
                <adec:decorative xmlns:adec="http://schemas.microsoft.com/office/drawing/2017/decorative" val="0"/>
              </a:ext>
            </a:extLst>
          </p:cNvPr>
          <p:cNvSpPr txBox="1"/>
          <p:nvPr/>
        </p:nvSpPr>
        <p:spPr>
          <a:xfrm>
            <a:off x="0" y="2998113"/>
            <a:ext cx="5629621" cy="861774"/>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sp>
        <p:nvSpPr>
          <p:cNvPr id="2" name="Title 1">
            <a:extLst>
              <a:ext uri="{FF2B5EF4-FFF2-40B4-BE49-F238E27FC236}">
                <a16:creationId xmlns:a16="http://schemas.microsoft.com/office/drawing/2014/main" id="{51DFDDCC-BBF3-1046-8EEF-7AB67659EC15}"/>
              </a:ext>
            </a:extLst>
          </p:cNvPr>
          <p:cNvSpPr>
            <a:spLocks noGrp="1"/>
          </p:cNvSpPr>
          <p:nvPr>
            <p:ph type="title"/>
          </p:nvPr>
        </p:nvSpPr>
        <p:spPr>
          <a:xfrm>
            <a:off x="5858221" y="1109472"/>
            <a:ext cx="5443537" cy="2560254"/>
          </a:xfrm>
        </p:spPr>
        <p:txBody>
          <a:bodyPr anchor="t">
            <a:normAutofit/>
          </a:bodyPr>
          <a:lstStyle/>
          <a:p>
            <a:r>
              <a:rPr lang="en-US" sz="4300" dirty="0">
                <a:solidFill>
                  <a:srgbClr val="255C50"/>
                </a:solidFill>
                <a:latin typeface="Avenir Next LT Pro" panose="020B0504020202020204" pitchFamily="34" charset="0"/>
              </a:rPr>
              <a:t>Thank you!</a:t>
            </a:r>
            <a:br>
              <a:rPr lang="en-US" sz="4300" dirty="0">
                <a:solidFill>
                  <a:srgbClr val="255C50"/>
                </a:solidFill>
                <a:latin typeface="Avenir Next LT Pro" panose="020B0504020202020204" pitchFamily="34" charset="0"/>
              </a:rPr>
            </a:br>
            <a:r>
              <a:rPr lang="en-US" sz="3600" b="0" dirty="0">
                <a:solidFill>
                  <a:srgbClr val="255C50"/>
                </a:solidFill>
                <a:latin typeface="Avenir Next LT Pro" panose="020B0504020202020204" pitchFamily="34" charset="0"/>
              </a:rPr>
              <a:t>We hope you enjoyed this virtual tour or your new workplace.</a:t>
            </a:r>
            <a:endParaRPr lang="en-US" sz="4300" dirty="0">
              <a:solidFill>
                <a:srgbClr val="255C50"/>
              </a:solidFill>
              <a:latin typeface="Avenir Next LT Pro" panose="020B0504020202020204" pitchFamily="34" charset="0"/>
            </a:endParaRPr>
          </a:p>
        </p:txBody>
      </p:sp>
      <p:sp>
        <p:nvSpPr>
          <p:cNvPr id="10" name="TextBox 9">
            <a:extLst>
              <a:ext uri="{FF2B5EF4-FFF2-40B4-BE49-F238E27FC236}">
                <a16:creationId xmlns:a16="http://schemas.microsoft.com/office/drawing/2014/main" id="{6D4301B8-7314-42C5-A57C-3F783217C995}"/>
              </a:ext>
            </a:extLst>
          </p:cNvPr>
          <p:cNvSpPr txBox="1"/>
          <p:nvPr/>
        </p:nvSpPr>
        <p:spPr>
          <a:xfrm>
            <a:off x="5945681" y="3761333"/>
            <a:ext cx="5629622" cy="2677656"/>
          </a:xfrm>
          <a:prstGeom prst="rect">
            <a:avLst/>
          </a:prstGeom>
          <a:noFill/>
        </p:spPr>
        <p:txBody>
          <a:bodyPr wrap="square" rtlCol="0">
            <a:spAutoFit/>
          </a:bodyPr>
          <a:lstStyle/>
          <a:p>
            <a:r>
              <a:rPr lang="en-CA" sz="2400" b="1" dirty="0">
                <a:solidFill>
                  <a:schemeClr val="tx2"/>
                </a:solidFill>
                <a:latin typeface="Avenir Next LT Pro" panose="020B0504020202020204" pitchFamily="34" charset="0"/>
                <a:cs typeface="Arial" panose="020B0604020202020204" pitchFamily="34" charset="0"/>
              </a:rPr>
              <a:t>You can find additional information here:</a:t>
            </a:r>
          </a:p>
          <a:p>
            <a:r>
              <a:rPr lang="en-CA" sz="1600" dirty="0">
                <a:highlight>
                  <a:srgbClr val="FFFF00"/>
                </a:highlight>
                <a:latin typeface="Avenir Next LT Pro" panose="020B0504020202020204" pitchFamily="34" charset="0"/>
                <a:cs typeface="Arial" panose="020B0604020202020204" pitchFamily="34" charset="0"/>
              </a:rPr>
              <a:t>[INSERT LINK TO INTRANET]</a:t>
            </a:r>
          </a:p>
          <a:p>
            <a:endParaRPr lang="en-CA" sz="2400" b="1" dirty="0">
              <a:solidFill>
                <a:schemeClr val="tx2"/>
              </a:solidFill>
              <a:latin typeface="Avenir Next LT Pro" panose="020B0504020202020204" pitchFamily="34" charset="0"/>
              <a:cs typeface="Arial" panose="020B0604020202020204" pitchFamily="34" charset="0"/>
            </a:endParaRPr>
          </a:p>
          <a:p>
            <a:r>
              <a:rPr lang="en-CA" sz="2400" b="1" dirty="0">
                <a:solidFill>
                  <a:schemeClr val="tx2"/>
                </a:solidFill>
                <a:latin typeface="Avenir Next LT Pro" panose="020B0504020202020204" pitchFamily="34" charset="0"/>
                <a:cs typeface="Arial" panose="020B0604020202020204" pitchFamily="34" charset="0"/>
              </a:rPr>
              <a:t>For questions or comments, </a:t>
            </a:r>
          </a:p>
          <a:p>
            <a:r>
              <a:rPr lang="en-CA" sz="2400" b="1" dirty="0">
                <a:solidFill>
                  <a:schemeClr val="tx2"/>
                </a:solidFill>
                <a:latin typeface="Avenir Next LT Pro" panose="020B0504020202020204" pitchFamily="34" charset="0"/>
                <a:cs typeface="Arial" panose="020B0604020202020204" pitchFamily="34" charset="0"/>
              </a:rPr>
              <a:t>please write to: </a:t>
            </a:r>
          </a:p>
          <a:p>
            <a:r>
              <a:rPr lang="en-CA" sz="1600" dirty="0">
                <a:highlight>
                  <a:srgbClr val="FFFF00"/>
                </a:highlight>
                <a:latin typeface="Avenir Next LT Pro" panose="020B0504020202020204" pitchFamily="34" charset="0"/>
                <a:cs typeface="Arial" panose="020B0604020202020204" pitchFamily="34" charset="0"/>
              </a:rPr>
              <a:t>[CONTACT]</a:t>
            </a:r>
          </a:p>
          <a:p>
            <a:endParaRPr lang="en-CA" sz="1600" b="0" i="0" u="none" strike="noStrike" dirty="0">
              <a:solidFill>
                <a:srgbClr val="0563C1"/>
              </a:solidFill>
              <a:effectLst/>
              <a:latin typeface="Avenir Next LT Pro" panose="020B0504020202020204" pitchFamily="34" charset="0"/>
              <a:hlinkClick r:id="rId4">
                <a:extLst>
                  <a:ext uri="{A12FA001-AC4F-418D-AE19-62706E023703}">
                    <ahyp:hlinkClr xmlns:ahyp="http://schemas.microsoft.com/office/drawing/2018/hyperlinkcolor" val="tx"/>
                  </a:ext>
                </a:extLst>
              </a:hlinkClick>
            </a:endParaRPr>
          </a:p>
        </p:txBody>
      </p:sp>
      <p:sp>
        <p:nvSpPr>
          <p:cNvPr id="8" name="Rectangle 7">
            <a:extLst>
              <a:ext uri="{FF2B5EF4-FFF2-40B4-BE49-F238E27FC236}">
                <a16:creationId xmlns:a16="http://schemas.microsoft.com/office/drawing/2014/main" id="{D4A06DE4-1F8E-403E-8539-DB2594058F5D}"/>
              </a:ext>
              <a:ext uri="{C183D7F6-B498-43B3-948B-1728B52AA6E4}">
                <adec:decorative xmlns:adec="http://schemas.microsoft.com/office/drawing/2017/decorative" val="1"/>
              </a:ext>
            </a:extLst>
          </p:cNvPr>
          <p:cNvSpPr/>
          <p:nvPr/>
        </p:nvSpPr>
        <p:spPr>
          <a:xfrm>
            <a:off x="10174014" y="6160432"/>
            <a:ext cx="2017986" cy="69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316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96497D0-B0C4-8B23-2683-2B3BA4D822FF}"/>
              </a:ext>
            </a:extLst>
          </p:cNvPr>
          <p:cNvSpPr txBox="1">
            <a:spLocks noGrp="1"/>
          </p:cNvSpPr>
          <p:nvPr>
            <p:ph type="title" idx="4294967295"/>
          </p:nvPr>
        </p:nvSpPr>
        <p:spPr>
          <a:xfrm>
            <a:off x="298580" y="514969"/>
            <a:ext cx="928480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i="0" u="none" strike="noStrike" kern="1200" cap="none" spc="0" normalizeH="0" baseline="0" dirty="0">
                <a:ln>
                  <a:noFill/>
                </a:ln>
                <a:solidFill>
                  <a:schemeClr val="accent5"/>
                </a:solidFill>
                <a:effectLst/>
                <a:uLnTx/>
                <a:uFillTx/>
                <a:latin typeface="Arial Rounded MT Bold" panose="020F0704030504030204" pitchFamily="34" charset="0"/>
                <a:ea typeface="+mn-ea"/>
                <a:cs typeface="+mn-cs"/>
              </a:rPr>
              <a:t>How to use this document</a:t>
            </a:r>
          </a:p>
        </p:txBody>
      </p:sp>
      <p:sp>
        <p:nvSpPr>
          <p:cNvPr id="4" name="TextBox 3">
            <a:extLst>
              <a:ext uri="{FF2B5EF4-FFF2-40B4-BE49-F238E27FC236}">
                <a16:creationId xmlns:a16="http://schemas.microsoft.com/office/drawing/2014/main" id="{B5C329E0-A55D-B939-E554-509982A960DA}"/>
              </a:ext>
            </a:extLst>
          </p:cNvPr>
          <p:cNvSpPr txBox="1"/>
          <p:nvPr/>
        </p:nvSpPr>
        <p:spPr>
          <a:xfrm>
            <a:off x="298579" y="1130212"/>
            <a:ext cx="11598349" cy="5509200"/>
          </a:xfrm>
          <a:prstGeom prst="rect">
            <a:avLst/>
          </a:prstGeom>
          <a:noFill/>
        </p:spPr>
        <p:txBody>
          <a:bodyPr wrap="square">
            <a:spAutoFit/>
          </a:bodyPr>
          <a:lstStyle/>
          <a:p>
            <a:r>
              <a:rPr lang="en-CA" sz="1600" b="1" i="0" u="none" strike="noStrike" cap="none" dirty="0">
                <a:latin typeface="Avenir Next LT Pro" panose="020B0504020202020204" pitchFamily="34" charset="0"/>
                <a:ea typeface="Calibri Light" panose="020F0302020204030204" pitchFamily="34" charset="0"/>
                <a:cs typeface="Calibri Light" panose="020F0302020204030204" pitchFamily="34" charset="0"/>
                <a:sym typeface="Calibri"/>
              </a:rPr>
              <a:t>OBJECTIVE and FOR WHO: </a:t>
            </a:r>
            <a:r>
              <a:rPr lang="en-CA" sz="1600" dirty="0">
                <a:effectLst/>
                <a:latin typeface="Avenir Next LT Pro" panose="020B0504020202020204" pitchFamily="34" charset="0"/>
              </a:rPr>
              <a:t>This template is for</a:t>
            </a:r>
            <a:r>
              <a:rPr lang="en-CA" sz="1600" dirty="0">
                <a:latin typeface="Avenir Next LT Pro" panose="020B0504020202020204" pitchFamily="34" charset="0"/>
              </a:rPr>
              <a:t> employees impacted by the change. It is great for employees who cannot visit the space in person, full time teleworkers, regional employees, etc. It can also be posted on your intranet page or sent as part of your recurring newsletter. If you wish to use it for audiences other than impacted employees such as Senior Leaders or specific groups such as Union representatives, you will need to adapt the content accordingly. This presentation can also serve to start documenting your project or even be added to new employee onboarding material. </a:t>
            </a:r>
          </a:p>
          <a:p>
            <a:endParaRPr lang="en-CA" sz="1600" dirty="0">
              <a:latin typeface="Avenir Next LT Pro" panose="020B0504020202020204" pitchFamily="34" charset="0"/>
            </a:endParaRPr>
          </a:p>
          <a:p>
            <a:r>
              <a:rPr lang="en-CA" sz="1600" b="1" dirty="0">
                <a:latin typeface="Avenir Next LT Pro" panose="020B0504020202020204" pitchFamily="34" charset="0"/>
                <a:ea typeface="Calibri Light" panose="020F0302020204030204" pitchFamily="34" charset="0"/>
                <a:cs typeface="Calibri Light" panose="020F0302020204030204" pitchFamily="34" charset="0"/>
              </a:rPr>
              <a:t>WHEN: </a:t>
            </a:r>
            <a:r>
              <a:rPr lang="en-CA" sz="1600" dirty="0">
                <a:latin typeface="Avenir Next LT Pro" panose="020B0504020202020204" pitchFamily="34" charset="0"/>
              </a:rPr>
              <a:t>This presentation should be made available following your in-person tours, to ensure you have maximum attendance.</a:t>
            </a:r>
          </a:p>
          <a:p>
            <a:endParaRPr lang="en-CA" sz="1600" dirty="0">
              <a:latin typeface="Avenir Next LT Pro" panose="020B0504020202020204" pitchFamily="34" charset="0"/>
            </a:endParaRPr>
          </a:p>
          <a:p>
            <a:r>
              <a:rPr lang="en-CA" sz="1600" b="1" dirty="0">
                <a:latin typeface="Avenir Next LT Pro" panose="020B0504020202020204" pitchFamily="34" charset="0"/>
              </a:rPr>
              <a:t>HOW: </a:t>
            </a:r>
            <a:r>
              <a:rPr lang="en-CA" sz="1600" dirty="0">
                <a:latin typeface="Avenir Next LT Pro" panose="020B0504020202020204" pitchFamily="34" charset="0"/>
              </a:rPr>
              <a:t>Depending on your project, decide how you would want to use this template. If you have multiple floors, we suggest selecting a floor that best represents all the floors. This is the easiest method as you only have to create one Virtual tour presentation for all employees. If there are significant differences between the floors (i.e. one floor Interactive Zone, one floor Quiet Zone, etc.), you can also prepare one Virtual tour presentation, but include an example of each type of floor by duplicating the Floor Plan slide. If each Branch is assigned a specific floor, you can choose to prepare Virtual tour presentation for each Branch.	No matter how you decide to organize your Virtual tour presentation, plan your slide sequence to follow as closely as possible an employee’s journey through the space.</a:t>
            </a:r>
          </a:p>
          <a:p>
            <a:endParaRPr lang="en-CA" sz="1600" dirty="0">
              <a:latin typeface="Avenir Next LT Pro" panose="020B0504020202020204" pitchFamily="34" charset="0"/>
            </a:endParaRPr>
          </a:p>
          <a:p>
            <a:r>
              <a:rPr lang="en-CA" sz="1600" dirty="0">
                <a:effectLst/>
                <a:latin typeface="Avenir Next LT Pro" panose="020B0504020202020204" pitchFamily="34" charset="0"/>
              </a:rPr>
              <a:t>Refe</a:t>
            </a:r>
            <a:r>
              <a:rPr lang="en-CA" sz="1600" dirty="0">
                <a:latin typeface="Avenir Next LT Pro" panose="020B0504020202020204" pitchFamily="34" charset="0"/>
              </a:rPr>
              <a:t>r to the </a:t>
            </a:r>
            <a:r>
              <a:rPr lang="en-CA" sz="1600" dirty="0">
                <a:solidFill>
                  <a:srgbClr val="0070C0"/>
                </a:solidFill>
                <a:latin typeface="Avenir Next LT Pro" panose="020B0504020202020204" pitchFamily="34" charset="0"/>
                <a:hlinkClick r:id="rId2">
                  <a:extLst>
                    <a:ext uri="{A12FA001-AC4F-418D-AE19-62706E023703}">
                      <ahyp:hlinkClr xmlns:ahyp="http://schemas.microsoft.com/office/drawing/2018/hyperlinkcolor" val="tx"/>
                    </a:ext>
                  </a:extLst>
                </a:hlinkClick>
              </a:rPr>
              <a:t>In-Person Tour Speaking Points template</a:t>
            </a:r>
            <a:r>
              <a:rPr lang="en-CA" sz="1600" dirty="0">
                <a:solidFill>
                  <a:srgbClr val="0070C0"/>
                </a:solidFill>
                <a:latin typeface="Avenir Next LT Pro" panose="020B0504020202020204" pitchFamily="34" charset="0"/>
              </a:rPr>
              <a:t> </a:t>
            </a:r>
            <a:r>
              <a:rPr lang="en-CA" sz="1600" dirty="0">
                <a:latin typeface="Avenir Next LT Pro" panose="020B0504020202020204" pitchFamily="34" charset="0"/>
              </a:rPr>
              <a:t>for content and ideas to replace the ‘PLACEHOLDER FOR ADDITIONAL INFORMATION’ labels. These areas where intentionally left blank to allow for the customization of this document based on your individual project. </a:t>
            </a:r>
          </a:p>
          <a:p>
            <a:endParaRPr lang="en-CA" sz="1600" dirty="0">
              <a:latin typeface="Avenir Next LT Pro" panose="020B0504020202020204" pitchFamily="34" charset="0"/>
            </a:endParaRPr>
          </a:p>
          <a:p>
            <a:r>
              <a:rPr lang="en-CA" sz="16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 The French version of this document is available here:</a:t>
            </a:r>
            <a:r>
              <a:rPr lang="fr-CA" sz="16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 </a:t>
            </a:r>
            <a:r>
              <a:rPr lang="fr-CA" sz="16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hlinkClick r:id="rId3"/>
              </a:rPr>
              <a:t>FR version</a:t>
            </a:r>
            <a:endParaRPr lang="en-CA" sz="16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Google Shape;274;p2">
            <a:extLst>
              <a:ext uri="{FF2B5EF4-FFF2-40B4-BE49-F238E27FC236}">
                <a16:creationId xmlns:a16="http://schemas.microsoft.com/office/drawing/2014/main" id="{9AFE40FD-F28C-DA98-2EA1-ADEF46408EB2}"/>
              </a:ext>
            </a:extLst>
          </p:cNvPr>
          <p:cNvSpPr txBox="1"/>
          <p:nvPr/>
        </p:nvSpPr>
        <p:spPr>
          <a:xfrm>
            <a:off x="4020105" y="145814"/>
            <a:ext cx="5008788" cy="369332"/>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sym typeface="Calibri"/>
              </a:rPr>
              <a:t>Instructions – Remove this page before using</a:t>
            </a:r>
            <a:endParaRPr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9867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4">
            <a:extLst>
              <a:ext uri="{FF2B5EF4-FFF2-40B4-BE49-F238E27FC236}">
                <a16:creationId xmlns:a16="http://schemas.microsoft.com/office/drawing/2014/main" id="{93E6F71C-2004-F6B2-DE9D-54C7B3832828}"/>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Our New Workplace</a:t>
            </a:r>
            <a:endParaRPr kumimoji="0" lang="en-CA" sz="2800" b="0" i="0" u="none" strike="noStrike" kern="1200" cap="none" spc="0" normalizeH="0" baseline="0" noProof="0" dirty="0">
              <a:ln>
                <a:noFill/>
              </a:ln>
              <a:solidFill>
                <a:schemeClr val="tx1"/>
              </a:solidFill>
              <a:effectLst/>
              <a:highlight>
                <a:srgbClr val="FFFF00"/>
              </a:highlight>
              <a:uLnTx/>
              <a:uFillTx/>
              <a:latin typeface="Arial Rounded MT Bold" panose="020F0704030504030204" pitchFamily="34" charset="0"/>
              <a:ea typeface="+mj-ea"/>
              <a:cs typeface="Arial" panose="020B0604020202020204" pitchFamily="34" charset="0"/>
            </a:endParaRPr>
          </a:p>
        </p:txBody>
      </p:sp>
      <p:sp>
        <p:nvSpPr>
          <p:cNvPr id="84" name="TextBox 83">
            <a:extLst>
              <a:ext uri="{FF2B5EF4-FFF2-40B4-BE49-F238E27FC236}">
                <a16:creationId xmlns:a16="http://schemas.microsoft.com/office/drawing/2014/main" id="{58C81383-9CBE-DBFD-3BFE-A4B64A96C577}"/>
              </a:ext>
            </a:extLst>
          </p:cNvPr>
          <p:cNvSpPr txBox="1"/>
          <p:nvPr/>
        </p:nvSpPr>
        <p:spPr>
          <a:xfrm>
            <a:off x="3032598" y="2621008"/>
            <a:ext cx="6104106" cy="964495"/>
          </a:xfrm>
          <a:prstGeom prst="rect">
            <a:avLst/>
          </a:prstGeom>
          <a:noFill/>
        </p:spPr>
        <p:txBody>
          <a:bodyPr wrap="square">
            <a:spAutoFit/>
          </a:bodyPr>
          <a:lstStyle/>
          <a:p>
            <a:pPr marL="0" marR="0" algn="just">
              <a:lnSpc>
                <a:spcPct val="107000"/>
              </a:lnSpc>
              <a:spcBef>
                <a:spcPts val="0"/>
              </a:spcBef>
              <a:spcAft>
                <a:spcPts val="800"/>
              </a:spcAft>
            </a:pPr>
            <a:r>
              <a:rPr lang="en-CA" sz="18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Include a reminder of your vision and goals for your workplace that were shared throughout your project with employees.</a:t>
            </a:r>
          </a:p>
        </p:txBody>
      </p:sp>
    </p:spTree>
    <p:extLst>
      <p:ext uri="{BB962C8B-B14F-4D97-AF65-F5344CB8AC3E}">
        <p14:creationId xmlns:p14="http://schemas.microsoft.com/office/powerpoint/2010/main" val="740015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4">
            <a:extLst>
              <a:ext uri="{FF2B5EF4-FFF2-40B4-BE49-F238E27FC236}">
                <a16:creationId xmlns:a16="http://schemas.microsoft.com/office/drawing/2014/main" id="{93E6F71C-2004-F6B2-DE9D-54C7B3832828}"/>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Building Plan </a:t>
            </a:r>
            <a:r>
              <a:rPr kumimoji="0" lang="en-CA" sz="2800" b="0" i="0" u="none" strike="noStrike" kern="1200" cap="none" spc="0" normalizeH="0" baseline="0" noProof="0" dirty="0">
                <a:ln>
                  <a:noFill/>
                </a:ln>
                <a:solidFill>
                  <a:schemeClr val="tx1"/>
                </a:solidFill>
                <a:effectLst/>
                <a:highlight>
                  <a:srgbClr val="FFFF00"/>
                </a:highlight>
                <a:uLnTx/>
                <a:uFillTx/>
                <a:latin typeface="Arial Rounded MT Bold" panose="020F0704030504030204" pitchFamily="34" charset="0"/>
                <a:ea typeface="+mj-ea"/>
                <a:cs typeface="Arial" panose="020B0604020202020204" pitchFamily="34" charset="0"/>
              </a:rPr>
              <a:t>(if applicable)</a:t>
            </a:r>
          </a:p>
        </p:txBody>
      </p:sp>
      <p:sp>
        <p:nvSpPr>
          <p:cNvPr id="4" name="TextBox 3">
            <a:extLst>
              <a:ext uri="{FF2B5EF4-FFF2-40B4-BE49-F238E27FC236}">
                <a16:creationId xmlns:a16="http://schemas.microsoft.com/office/drawing/2014/main" id="{818E3E18-C73B-6AE0-5E80-5F88F6EF4EA2}"/>
              </a:ext>
            </a:extLst>
          </p:cNvPr>
          <p:cNvSpPr txBox="1"/>
          <p:nvPr/>
        </p:nvSpPr>
        <p:spPr>
          <a:xfrm>
            <a:off x="275231" y="1197856"/>
            <a:ext cx="3802479" cy="3385799"/>
          </a:xfrm>
          <a:prstGeom prst="rect">
            <a:avLst/>
          </a:prstGeom>
          <a:noFill/>
        </p:spPr>
        <p:txBody>
          <a:bodyPr wrap="square">
            <a:spAutoFit/>
          </a:bodyPr>
          <a:lstStyle/>
          <a:p>
            <a:pPr marL="0" marR="0" algn="just">
              <a:lnSpc>
                <a:spcPct val="107000"/>
              </a:lnSpc>
              <a:spcBef>
                <a:spcPts val="0"/>
              </a:spcBef>
              <a:spcAft>
                <a:spcPts val="800"/>
              </a:spcAft>
            </a:pPr>
            <a:r>
              <a:rPr lang="en-CA" sz="16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Include this slide to explain your neighbourhood or floor strategy (i.e. Quiet floor, collaborative floor, etc.), if applicable.</a:t>
            </a:r>
          </a:p>
          <a:p>
            <a:pPr marL="0" marR="0" algn="just">
              <a:lnSpc>
                <a:spcPct val="107000"/>
              </a:lnSpc>
              <a:spcBef>
                <a:spcPts val="0"/>
              </a:spcBef>
              <a:spcAft>
                <a:spcPts val="800"/>
              </a:spcAft>
            </a:pPr>
            <a:endParaRPr lang="en-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Modify the graphic to show employees what the use of neighbourhoods looks like in your building.</a:t>
            </a:r>
          </a:p>
          <a:p>
            <a:pPr marL="0" marR="0" algn="just">
              <a:lnSpc>
                <a:spcPct val="107000"/>
              </a:lnSpc>
              <a:spcBef>
                <a:spcPts val="0"/>
              </a:spcBef>
              <a:spcAft>
                <a:spcPts val="800"/>
              </a:spcAft>
            </a:pPr>
            <a:endParaRPr lang="en-CA" sz="16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Link each floor to their appropriate section in this document, if applicable.</a:t>
            </a:r>
            <a:endParaRPr lang="en-CA" sz="1600" dirty="0">
              <a:effectLst/>
              <a:latin typeface="Avenir Next LT Pro" panose="020B05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4B6BC8-9DF1-6C61-2B29-AD3F2163DF4D}"/>
              </a:ext>
            </a:extLst>
          </p:cNvPr>
          <p:cNvSpPr txBox="1"/>
          <p:nvPr/>
        </p:nvSpPr>
        <p:spPr>
          <a:xfrm>
            <a:off x="4858579" y="730772"/>
            <a:ext cx="2502486" cy="369332"/>
          </a:xfrm>
          <a:prstGeom prst="rect">
            <a:avLst/>
          </a:prstGeom>
          <a:noFill/>
        </p:spPr>
        <p:txBody>
          <a:bodyPr wrap="square" rtlCol="0">
            <a:spAutoFit/>
          </a:bodyPr>
          <a:lstStyle/>
          <a:p>
            <a:pPr algn="ctr"/>
            <a:r>
              <a:rPr lang="fr-CA" b="1" dirty="0">
                <a:highlight>
                  <a:srgbClr val="FFFF00"/>
                </a:highlight>
                <a:latin typeface="Avenir Next LT Pro Demi" panose="020B0704020202020204" pitchFamily="34" charset="0"/>
              </a:rPr>
              <a:t>BUILDING ADDRESS</a:t>
            </a:r>
            <a:endParaRPr lang="en-CA" b="1" dirty="0">
              <a:highlight>
                <a:srgbClr val="FFFF00"/>
              </a:highlight>
              <a:latin typeface="Avenir Next LT Pro Demi" panose="020B0704020202020204" pitchFamily="34" charset="0"/>
            </a:endParaRPr>
          </a:p>
        </p:txBody>
      </p:sp>
      <p:grpSp>
        <p:nvGrpSpPr>
          <p:cNvPr id="2" name="Group 1">
            <a:extLst>
              <a:ext uri="{FF2B5EF4-FFF2-40B4-BE49-F238E27FC236}">
                <a16:creationId xmlns:a16="http://schemas.microsoft.com/office/drawing/2014/main" id="{2F0CB9B0-E416-A062-74CE-6C60A39ADBD5}"/>
              </a:ext>
              <a:ext uri="{C183D7F6-B498-43B3-948B-1728B52AA6E4}">
                <adec:decorative xmlns:adec="http://schemas.microsoft.com/office/drawing/2017/decorative" val="1"/>
              </a:ext>
            </a:extLst>
          </p:cNvPr>
          <p:cNvGrpSpPr/>
          <p:nvPr/>
        </p:nvGrpSpPr>
        <p:grpSpPr>
          <a:xfrm>
            <a:off x="4565438" y="1158814"/>
            <a:ext cx="3040172" cy="3843537"/>
            <a:chOff x="4565438" y="1158814"/>
            <a:chExt cx="3040172" cy="3843537"/>
          </a:xfrm>
        </p:grpSpPr>
        <p:grpSp>
          <p:nvGrpSpPr>
            <p:cNvPr id="24" name="Google Shape;1309;p104">
              <a:extLst>
                <a:ext uri="{FF2B5EF4-FFF2-40B4-BE49-F238E27FC236}">
                  <a16:creationId xmlns:a16="http://schemas.microsoft.com/office/drawing/2014/main" id="{6C140181-35D0-0A28-F77A-3955F2E38AC1}"/>
                </a:ext>
              </a:extLst>
            </p:cNvPr>
            <p:cNvGrpSpPr/>
            <p:nvPr/>
          </p:nvGrpSpPr>
          <p:grpSpPr>
            <a:xfrm>
              <a:off x="4565438" y="1158814"/>
              <a:ext cx="3040172" cy="3843537"/>
              <a:chOff x="7398008" y="2595759"/>
              <a:chExt cx="1855558" cy="2456631"/>
            </a:xfrm>
          </p:grpSpPr>
          <p:grpSp>
            <p:nvGrpSpPr>
              <p:cNvPr id="29" name="Google Shape;1310;p104">
                <a:extLst>
                  <a:ext uri="{FF2B5EF4-FFF2-40B4-BE49-F238E27FC236}">
                    <a16:creationId xmlns:a16="http://schemas.microsoft.com/office/drawing/2014/main" id="{B1B55E3E-948B-CD01-BE98-ABDEF30C0113}"/>
                  </a:ext>
                </a:extLst>
              </p:cNvPr>
              <p:cNvGrpSpPr/>
              <p:nvPr/>
            </p:nvGrpSpPr>
            <p:grpSpPr>
              <a:xfrm>
                <a:off x="7398008" y="2595759"/>
                <a:ext cx="1855558" cy="2456631"/>
                <a:chOff x="7397720" y="2595653"/>
                <a:chExt cx="2169990" cy="2872916"/>
              </a:xfrm>
            </p:grpSpPr>
            <p:grpSp>
              <p:nvGrpSpPr>
                <p:cNvPr id="32" name="Google Shape;1311;p104">
                  <a:extLst>
                    <a:ext uri="{FF2B5EF4-FFF2-40B4-BE49-F238E27FC236}">
                      <a16:creationId xmlns:a16="http://schemas.microsoft.com/office/drawing/2014/main" id="{BE13D124-4A78-2893-77B7-FA2BA5AA4C51}"/>
                    </a:ext>
                  </a:extLst>
                </p:cNvPr>
                <p:cNvGrpSpPr/>
                <p:nvPr/>
              </p:nvGrpSpPr>
              <p:grpSpPr>
                <a:xfrm>
                  <a:off x="7397720" y="2595653"/>
                  <a:ext cx="2169990" cy="2872916"/>
                  <a:chOff x="3782854" y="2244933"/>
                  <a:chExt cx="2700000" cy="3574612"/>
                </a:xfrm>
              </p:grpSpPr>
              <p:sp>
                <p:nvSpPr>
                  <p:cNvPr id="38" name="Google Shape;1312;p104">
                    <a:extLst>
                      <a:ext uri="{FF2B5EF4-FFF2-40B4-BE49-F238E27FC236}">
                        <a16:creationId xmlns:a16="http://schemas.microsoft.com/office/drawing/2014/main" id="{F84B57B5-ACE2-8635-6AF1-9AED98D8609A}"/>
                      </a:ext>
                    </a:extLst>
                  </p:cNvPr>
                  <p:cNvSpPr/>
                  <p:nvPr/>
                </p:nvSpPr>
                <p:spPr>
                  <a:xfrm>
                    <a:off x="4284219" y="2383528"/>
                    <a:ext cx="1743300" cy="3339600"/>
                  </a:xfrm>
                  <a:prstGeom prst="roundRect">
                    <a:avLst>
                      <a:gd name="adj" fmla="val 3657"/>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39" name="Google Shape;1313;p104">
                    <a:extLst>
                      <a:ext uri="{FF2B5EF4-FFF2-40B4-BE49-F238E27FC236}">
                        <a16:creationId xmlns:a16="http://schemas.microsoft.com/office/drawing/2014/main" id="{7740363C-5724-D87F-83DD-C387957F6C3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0" name="Google Shape;1314;p104">
                    <a:extLst>
                      <a:ext uri="{FF2B5EF4-FFF2-40B4-BE49-F238E27FC236}">
                        <a16:creationId xmlns:a16="http://schemas.microsoft.com/office/drawing/2014/main" id="{9FEABEE5-E2CD-43B1-84E8-28BE12C22FF1}"/>
                      </a:ext>
                    </a:extLst>
                  </p:cNvPr>
                  <p:cNvSpPr/>
                  <p:nvPr/>
                </p:nvSpPr>
                <p:spPr>
                  <a:xfrm>
                    <a:off x="4520683" y="2244933"/>
                    <a:ext cx="1267500" cy="120300"/>
                  </a:xfrm>
                  <a:prstGeom prst="round2SameRect">
                    <a:avLst>
                      <a:gd name="adj1" fmla="val 48327"/>
                      <a:gd name="adj2" fmla="val 0"/>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1" name="Google Shape;1315;p104">
                    <a:extLst>
                      <a:ext uri="{FF2B5EF4-FFF2-40B4-BE49-F238E27FC236}">
                        <a16:creationId xmlns:a16="http://schemas.microsoft.com/office/drawing/2014/main" id="{4D9729F5-952B-974D-8190-C2FF42C96EC1}"/>
                      </a:ext>
                    </a:extLst>
                  </p:cNvPr>
                  <p:cNvSpPr/>
                  <p:nvPr/>
                </p:nvSpPr>
                <p:spPr>
                  <a:xfrm>
                    <a:off x="4408827"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2" name="Google Shape;1316;p104">
                    <a:extLst>
                      <a:ext uri="{FF2B5EF4-FFF2-40B4-BE49-F238E27FC236}">
                        <a16:creationId xmlns:a16="http://schemas.microsoft.com/office/drawing/2014/main" id="{22C1EBA2-31F5-55C6-21D9-9BF23D68D636}"/>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3" name="Google Shape;1317;p104">
                    <a:extLst>
                      <a:ext uri="{FF2B5EF4-FFF2-40B4-BE49-F238E27FC236}">
                        <a16:creationId xmlns:a16="http://schemas.microsoft.com/office/drawing/2014/main" id="{A313396A-70CD-BCE9-8F1F-EEC5C7D36E8E}"/>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4" name="Google Shape;1318;p104">
                    <a:extLst>
                      <a:ext uri="{FF2B5EF4-FFF2-40B4-BE49-F238E27FC236}">
                        <a16:creationId xmlns:a16="http://schemas.microsoft.com/office/drawing/2014/main" id="{80502F4E-2413-4442-C8E1-9040A20E020B}"/>
                      </a:ext>
                    </a:extLst>
                  </p:cNvPr>
                  <p:cNvSpPr/>
                  <p:nvPr/>
                </p:nvSpPr>
                <p:spPr>
                  <a:xfrm>
                    <a:off x="5332125"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5" name="Google Shape;1304;p104">
                    <a:extLst>
                      <a:ext uri="{FF2B5EF4-FFF2-40B4-BE49-F238E27FC236}">
                        <a16:creationId xmlns:a16="http://schemas.microsoft.com/office/drawing/2014/main" id="{89296B5D-C734-B6A6-E343-CD661441A15A}"/>
                      </a:ext>
                    </a:extLst>
                  </p:cNvPr>
                  <p:cNvSpPr/>
                  <p:nvPr/>
                </p:nvSpPr>
                <p:spPr>
                  <a:xfrm>
                    <a:off x="5639891"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6" name="Google Shape;1319;p104">
                    <a:extLst>
                      <a:ext uri="{FF2B5EF4-FFF2-40B4-BE49-F238E27FC236}">
                        <a16:creationId xmlns:a16="http://schemas.microsoft.com/office/drawing/2014/main" id="{E2E54465-5121-A95B-1B99-929B4C03B7EE}"/>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7" name="Google Shape;1320;p104">
                    <a:extLst>
                      <a:ext uri="{FF2B5EF4-FFF2-40B4-BE49-F238E27FC236}">
                        <a16:creationId xmlns:a16="http://schemas.microsoft.com/office/drawing/2014/main" id="{77B4869A-54FC-2179-0D38-331EF9A563FF}"/>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8" name="Google Shape;1321;p104">
                    <a:extLst>
                      <a:ext uri="{FF2B5EF4-FFF2-40B4-BE49-F238E27FC236}">
                        <a16:creationId xmlns:a16="http://schemas.microsoft.com/office/drawing/2014/main" id="{7126019B-ABA4-DF49-EA95-2CF19DD009FD}"/>
                      </a:ext>
                    </a:extLst>
                  </p:cNvPr>
                  <p:cNvSpPr/>
                  <p:nvPr/>
                </p:nvSpPr>
                <p:spPr>
                  <a:xfrm>
                    <a:off x="5024358"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49" name="Google Shape;1322;p104">
                    <a:extLst>
                      <a:ext uri="{FF2B5EF4-FFF2-40B4-BE49-F238E27FC236}">
                        <a16:creationId xmlns:a16="http://schemas.microsoft.com/office/drawing/2014/main" id="{E37BF021-C92B-29D1-2ABE-76E900492BB8}"/>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0" name="Google Shape;1297;p104">
                    <a:extLst>
                      <a:ext uri="{FF2B5EF4-FFF2-40B4-BE49-F238E27FC236}">
                        <a16:creationId xmlns:a16="http://schemas.microsoft.com/office/drawing/2014/main" id="{E3BFF779-2F6A-64C5-6BFA-205EFEEDF9DA}"/>
                      </a:ext>
                    </a:extLst>
                  </p:cNvPr>
                  <p:cNvSpPr/>
                  <p:nvPr/>
                </p:nvSpPr>
                <p:spPr>
                  <a:xfrm>
                    <a:off x="5639890"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1" name="Google Shape;1323;p104">
                    <a:extLst>
                      <a:ext uri="{FF2B5EF4-FFF2-40B4-BE49-F238E27FC236}">
                        <a16:creationId xmlns:a16="http://schemas.microsoft.com/office/drawing/2014/main" id="{2D8A776A-2727-C82A-618F-8579AF5A9F52}"/>
                      </a:ext>
                    </a:extLst>
                  </p:cNvPr>
                  <p:cNvSpPr/>
                  <p:nvPr/>
                </p:nvSpPr>
                <p:spPr>
                  <a:xfrm>
                    <a:off x="4412188"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2" name="Google Shape;1324;p104">
                    <a:extLst>
                      <a:ext uri="{FF2B5EF4-FFF2-40B4-BE49-F238E27FC236}">
                        <a16:creationId xmlns:a16="http://schemas.microsoft.com/office/drawing/2014/main" id="{99B40DF0-F793-A9EC-602C-80B7DC43D2B2}"/>
                      </a:ext>
                    </a:extLst>
                  </p:cNvPr>
                  <p:cNvSpPr/>
                  <p:nvPr/>
                </p:nvSpPr>
                <p:spPr>
                  <a:xfrm>
                    <a:off x="4719954"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3" name="Google Shape;1325;p104">
                    <a:extLst>
                      <a:ext uri="{FF2B5EF4-FFF2-40B4-BE49-F238E27FC236}">
                        <a16:creationId xmlns:a16="http://schemas.microsoft.com/office/drawing/2014/main" id="{6ED7D37F-1A2C-CA22-E322-8A19BB27DF12}"/>
                      </a:ext>
                    </a:extLst>
                  </p:cNvPr>
                  <p:cNvSpPr/>
                  <p:nvPr/>
                </p:nvSpPr>
                <p:spPr>
                  <a:xfrm>
                    <a:off x="5027720"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4" name="Google Shape;1326;p104">
                    <a:extLst>
                      <a:ext uri="{FF2B5EF4-FFF2-40B4-BE49-F238E27FC236}">
                        <a16:creationId xmlns:a16="http://schemas.microsoft.com/office/drawing/2014/main" id="{45DB77BE-9B96-CFAE-6ABF-D90D72D386FA}"/>
                      </a:ext>
                    </a:extLst>
                  </p:cNvPr>
                  <p:cNvSpPr/>
                  <p:nvPr/>
                </p:nvSpPr>
                <p:spPr>
                  <a:xfrm>
                    <a:off x="5335486"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5" name="Google Shape;1327;p104">
                    <a:extLst>
                      <a:ext uri="{FF2B5EF4-FFF2-40B4-BE49-F238E27FC236}">
                        <a16:creationId xmlns:a16="http://schemas.microsoft.com/office/drawing/2014/main" id="{EE7C0B57-35AA-1213-9869-DC341916B709}"/>
                      </a:ext>
                    </a:extLst>
                  </p:cNvPr>
                  <p:cNvSpPr/>
                  <p:nvPr/>
                </p:nvSpPr>
                <p:spPr>
                  <a:xfrm>
                    <a:off x="5643252"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6" name="Google Shape;1328;p104">
                    <a:extLst>
                      <a:ext uri="{FF2B5EF4-FFF2-40B4-BE49-F238E27FC236}">
                        <a16:creationId xmlns:a16="http://schemas.microsoft.com/office/drawing/2014/main" id="{717C62D4-D1A0-42CA-4A2E-44D2CCFD9F07}"/>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7" name="Google Shape;1329;p104">
                    <a:extLst>
                      <a:ext uri="{FF2B5EF4-FFF2-40B4-BE49-F238E27FC236}">
                        <a16:creationId xmlns:a16="http://schemas.microsoft.com/office/drawing/2014/main" id="{254EFC62-7D0C-48CC-BF1C-E2A6193C9E16}"/>
                      </a:ext>
                    </a:extLst>
                  </p:cNvPr>
                  <p:cNvSpPr/>
                  <p:nvPr/>
                </p:nvSpPr>
                <p:spPr>
                  <a:xfrm>
                    <a:off x="4729149"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8" name="Google Shape;1330;p104">
                    <a:extLst>
                      <a:ext uri="{FF2B5EF4-FFF2-40B4-BE49-F238E27FC236}">
                        <a16:creationId xmlns:a16="http://schemas.microsoft.com/office/drawing/2014/main" id="{405BAF14-6DDF-5A65-AE66-5334487DE020}"/>
                      </a:ext>
                    </a:extLst>
                  </p:cNvPr>
                  <p:cNvSpPr/>
                  <p:nvPr/>
                </p:nvSpPr>
                <p:spPr>
                  <a:xfrm>
                    <a:off x="5036914"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59" name="Google Shape;1331;p104">
                    <a:extLst>
                      <a:ext uri="{FF2B5EF4-FFF2-40B4-BE49-F238E27FC236}">
                        <a16:creationId xmlns:a16="http://schemas.microsoft.com/office/drawing/2014/main" id="{95DF210B-C641-F316-B130-44B1E1C94D20}"/>
                      </a:ext>
                    </a:extLst>
                  </p:cNvPr>
                  <p:cNvSpPr/>
                  <p:nvPr/>
                </p:nvSpPr>
                <p:spPr>
                  <a:xfrm>
                    <a:off x="5344680"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0" name="Google Shape;1332;p104">
                    <a:extLst>
                      <a:ext uri="{FF2B5EF4-FFF2-40B4-BE49-F238E27FC236}">
                        <a16:creationId xmlns:a16="http://schemas.microsoft.com/office/drawing/2014/main" id="{D47796FF-C475-1FBF-2A95-51C028843845}"/>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1" name="Google Shape;1333;p104">
                    <a:extLst>
                      <a:ext uri="{FF2B5EF4-FFF2-40B4-BE49-F238E27FC236}">
                        <a16:creationId xmlns:a16="http://schemas.microsoft.com/office/drawing/2014/main" id="{BC7CA213-0254-6D96-8356-FE75834EF979}"/>
                      </a:ext>
                    </a:extLst>
                  </p:cNvPr>
                  <p:cNvSpPr/>
                  <p:nvPr/>
                </p:nvSpPr>
                <p:spPr>
                  <a:xfrm>
                    <a:off x="4426319"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2" name="Google Shape;1334;p104">
                    <a:extLst>
                      <a:ext uri="{FF2B5EF4-FFF2-40B4-BE49-F238E27FC236}">
                        <a16:creationId xmlns:a16="http://schemas.microsoft.com/office/drawing/2014/main" id="{3AE07DBE-63C6-1874-D67E-5D214B5B5405}"/>
                      </a:ext>
                    </a:extLst>
                  </p:cNvPr>
                  <p:cNvSpPr/>
                  <p:nvPr/>
                </p:nvSpPr>
                <p:spPr>
                  <a:xfrm>
                    <a:off x="4734085"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3" name="Google Shape;1335;p104">
                    <a:extLst>
                      <a:ext uri="{FF2B5EF4-FFF2-40B4-BE49-F238E27FC236}">
                        <a16:creationId xmlns:a16="http://schemas.microsoft.com/office/drawing/2014/main" id="{41E61B81-D410-D310-29C8-3A250B122E6A}"/>
                      </a:ext>
                    </a:extLst>
                  </p:cNvPr>
                  <p:cNvSpPr/>
                  <p:nvPr/>
                </p:nvSpPr>
                <p:spPr>
                  <a:xfrm>
                    <a:off x="5041851"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4" name="Google Shape;1336;p104">
                    <a:extLst>
                      <a:ext uri="{FF2B5EF4-FFF2-40B4-BE49-F238E27FC236}">
                        <a16:creationId xmlns:a16="http://schemas.microsoft.com/office/drawing/2014/main" id="{C665CA34-F692-E36B-E8BA-8E5FF7EE71C1}"/>
                      </a:ext>
                    </a:extLst>
                  </p:cNvPr>
                  <p:cNvSpPr/>
                  <p:nvPr/>
                </p:nvSpPr>
                <p:spPr>
                  <a:xfrm>
                    <a:off x="5349617"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5" name="Google Shape;1337;p104">
                    <a:extLst>
                      <a:ext uri="{FF2B5EF4-FFF2-40B4-BE49-F238E27FC236}">
                        <a16:creationId xmlns:a16="http://schemas.microsoft.com/office/drawing/2014/main" id="{56BA2B22-759F-CD53-5664-89669A00F9FE}"/>
                      </a:ext>
                    </a:extLst>
                  </p:cNvPr>
                  <p:cNvSpPr/>
                  <p:nvPr/>
                </p:nvSpPr>
                <p:spPr>
                  <a:xfrm>
                    <a:off x="5657383"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6" name="Google Shape;1338;p104">
                    <a:extLst>
                      <a:ext uri="{FF2B5EF4-FFF2-40B4-BE49-F238E27FC236}">
                        <a16:creationId xmlns:a16="http://schemas.microsoft.com/office/drawing/2014/main" id="{162F0016-0ED6-8445-5636-9E7C3B4DFE7F}"/>
                      </a:ext>
                    </a:extLst>
                  </p:cNvPr>
                  <p:cNvSpPr/>
                  <p:nvPr/>
                </p:nvSpPr>
                <p:spPr>
                  <a:xfrm>
                    <a:off x="4421382" y="4406686"/>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7" name="Google Shape;1339;p104">
                    <a:extLst>
                      <a:ext uri="{FF2B5EF4-FFF2-40B4-BE49-F238E27FC236}">
                        <a16:creationId xmlns:a16="http://schemas.microsoft.com/office/drawing/2014/main" id="{C963D3AD-4008-C42B-434C-86394FE150F2}"/>
                      </a:ext>
                    </a:extLst>
                  </p:cNvPr>
                  <p:cNvSpPr/>
                  <p:nvPr/>
                </p:nvSpPr>
                <p:spPr>
                  <a:xfrm>
                    <a:off x="4729149"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8" name="Google Shape;1340;p104">
                    <a:extLst>
                      <a:ext uri="{FF2B5EF4-FFF2-40B4-BE49-F238E27FC236}">
                        <a16:creationId xmlns:a16="http://schemas.microsoft.com/office/drawing/2014/main" id="{17B90917-6680-9150-F3E1-D7FDFBC0AE8E}"/>
                      </a:ext>
                    </a:extLst>
                  </p:cNvPr>
                  <p:cNvSpPr/>
                  <p:nvPr/>
                </p:nvSpPr>
                <p:spPr>
                  <a:xfrm>
                    <a:off x="5036915"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69" name="Google Shape;1341;p104">
                    <a:extLst>
                      <a:ext uri="{FF2B5EF4-FFF2-40B4-BE49-F238E27FC236}">
                        <a16:creationId xmlns:a16="http://schemas.microsoft.com/office/drawing/2014/main" id="{4B085B95-B47D-08E9-7422-95CCD9BF6661}"/>
                      </a:ext>
                    </a:extLst>
                  </p:cNvPr>
                  <p:cNvSpPr/>
                  <p:nvPr/>
                </p:nvSpPr>
                <p:spPr>
                  <a:xfrm>
                    <a:off x="5344681"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0" name="Google Shape;1342;p104">
                    <a:extLst>
                      <a:ext uri="{FF2B5EF4-FFF2-40B4-BE49-F238E27FC236}">
                        <a16:creationId xmlns:a16="http://schemas.microsoft.com/office/drawing/2014/main" id="{F36C34BA-D050-EE2A-7D37-62BB61A04234}"/>
                      </a:ext>
                    </a:extLst>
                  </p:cNvPr>
                  <p:cNvSpPr/>
                  <p:nvPr/>
                </p:nvSpPr>
                <p:spPr>
                  <a:xfrm>
                    <a:off x="5652447"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1" name="Google Shape;1343;p104">
                    <a:extLst>
                      <a:ext uri="{FF2B5EF4-FFF2-40B4-BE49-F238E27FC236}">
                        <a16:creationId xmlns:a16="http://schemas.microsoft.com/office/drawing/2014/main" id="{1055AFDD-5198-2148-17DB-ECE506DEC1D0}"/>
                      </a:ext>
                    </a:extLst>
                  </p:cNvPr>
                  <p:cNvSpPr/>
                  <p:nvPr/>
                </p:nvSpPr>
                <p:spPr>
                  <a:xfrm>
                    <a:off x="4422629"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2" name="Google Shape;1344;p104">
                    <a:extLst>
                      <a:ext uri="{FF2B5EF4-FFF2-40B4-BE49-F238E27FC236}">
                        <a16:creationId xmlns:a16="http://schemas.microsoft.com/office/drawing/2014/main" id="{33996D42-05B8-7BD6-258A-F28B5FC33EA2}"/>
                      </a:ext>
                    </a:extLst>
                  </p:cNvPr>
                  <p:cNvSpPr/>
                  <p:nvPr/>
                </p:nvSpPr>
                <p:spPr>
                  <a:xfrm>
                    <a:off x="4730395"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3" name="Google Shape;1345;p104">
                    <a:extLst>
                      <a:ext uri="{FF2B5EF4-FFF2-40B4-BE49-F238E27FC236}">
                        <a16:creationId xmlns:a16="http://schemas.microsoft.com/office/drawing/2014/main" id="{51BD9406-42EC-EF99-9FB1-7138A1021062}"/>
                      </a:ext>
                    </a:extLst>
                  </p:cNvPr>
                  <p:cNvSpPr/>
                  <p:nvPr/>
                </p:nvSpPr>
                <p:spPr>
                  <a:xfrm>
                    <a:off x="5038161"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4" name="Google Shape;1346;p104">
                    <a:extLst>
                      <a:ext uri="{FF2B5EF4-FFF2-40B4-BE49-F238E27FC236}">
                        <a16:creationId xmlns:a16="http://schemas.microsoft.com/office/drawing/2014/main" id="{014B008C-29C3-FD71-3BBA-281950C70464}"/>
                      </a:ext>
                    </a:extLst>
                  </p:cNvPr>
                  <p:cNvSpPr/>
                  <p:nvPr/>
                </p:nvSpPr>
                <p:spPr>
                  <a:xfrm>
                    <a:off x="5345927"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5" name="Google Shape;1347;p104">
                    <a:extLst>
                      <a:ext uri="{FF2B5EF4-FFF2-40B4-BE49-F238E27FC236}">
                        <a16:creationId xmlns:a16="http://schemas.microsoft.com/office/drawing/2014/main" id="{C64E570A-6F93-93E8-2108-44F393A686BD}"/>
                      </a:ext>
                    </a:extLst>
                  </p:cNvPr>
                  <p:cNvSpPr/>
                  <p:nvPr/>
                </p:nvSpPr>
                <p:spPr>
                  <a:xfrm>
                    <a:off x="5653693"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6" name="Google Shape;1348;p104">
                    <a:extLst>
                      <a:ext uri="{FF2B5EF4-FFF2-40B4-BE49-F238E27FC236}">
                        <a16:creationId xmlns:a16="http://schemas.microsoft.com/office/drawing/2014/main" id="{E5270CBC-22D2-9037-8B51-1003C60F7BB7}"/>
                      </a:ext>
                    </a:extLst>
                  </p:cNvPr>
                  <p:cNvSpPr/>
                  <p:nvPr/>
                </p:nvSpPr>
                <p:spPr>
                  <a:xfrm>
                    <a:off x="4417692" y="5142881"/>
                    <a:ext cx="4290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7" name="Google Shape;1349;p104">
                    <a:extLst>
                      <a:ext uri="{FF2B5EF4-FFF2-40B4-BE49-F238E27FC236}">
                        <a16:creationId xmlns:a16="http://schemas.microsoft.com/office/drawing/2014/main" id="{4FF1127B-FA27-5861-00C9-EB3C4E24105D}"/>
                      </a:ext>
                    </a:extLst>
                  </p:cNvPr>
                  <p:cNvSpPr/>
                  <p:nvPr/>
                </p:nvSpPr>
                <p:spPr>
                  <a:xfrm>
                    <a:off x="5470853" y="5142881"/>
                    <a:ext cx="3948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78" name="Google Shape;1350;p104">
                    <a:extLst>
                      <a:ext uri="{FF2B5EF4-FFF2-40B4-BE49-F238E27FC236}">
                        <a16:creationId xmlns:a16="http://schemas.microsoft.com/office/drawing/2014/main" id="{2E7E8BD1-E49B-FAEC-D8A8-3BC9EABF40F6}"/>
                      </a:ext>
                    </a:extLst>
                  </p:cNvPr>
                  <p:cNvSpPr/>
                  <p:nvPr/>
                </p:nvSpPr>
                <p:spPr>
                  <a:xfrm>
                    <a:off x="3782854" y="5684245"/>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grpSp>
            <p:sp>
              <p:nvSpPr>
                <p:cNvPr id="33" name="Google Shape;1351;p104">
                  <a:extLst>
                    <a:ext uri="{FF2B5EF4-FFF2-40B4-BE49-F238E27FC236}">
                      <a16:creationId xmlns:a16="http://schemas.microsoft.com/office/drawing/2014/main" id="{FD691301-1C00-651E-AB38-F449A71606A2}"/>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34" name="Google Shape;1352;p104">
                  <a:extLst>
                    <a:ext uri="{FF2B5EF4-FFF2-40B4-BE49-F238E27FC236}">
                      <a16:creationId xmlns:a16="http://schemas.microsoft.com/office/drawing/2014/main" id="{9A505DC3-613A-D873-94BC-4CA712C52D09}"/>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grpSp>
              <p:nvGrpSpPr>
                <p:cNvPr id="35" name="Google Shape;1353;p104">
                  <a:extLst>
                    <a:ext uri="{FF2B5EF4-FFF2-40B4-BE49-F238E27FC236}">
                      <a16:creationId xmlns:a16="http://schemas.microsoft.com/office/drawing/2014/main" id="{B1298D22-5E3B-494B-5D18-628318AD961B}"/>
                    </a:ext>
                  </a:extLst>
                </p:cNvPr>
                <p:cNvGrpSpPr/>
                <p:nvPr/>
              </p:nvGrpSpPr>
              <p:grpSpPr>
                <a:xfrm>
                  <a:off x="7402085" y="4400279"/>
                  <a:ext cx="306080" cy="1067964"/>
                  <a:chOff x="3146566" y="4705830"/>
                  <a:chExt cx="275700" cy="823920"/>
                </a:xfrm>
              </p:grpSpPr>
              <p:sp>
                <p:nvSpPr>
                  <p:cNvPr id="36" name="Google Shape;1354;p104">
                    <a:extLst>
                      <a:ext uri="{FF2B5EF4-FFF2-40B4-BE49-F238E27FC236}">
                        <a16:creationId xmlns:a16="http://schemas.microsoft.com/office/drawing/2014/main" id="{748B1BFC-B87B-AAE1-6E0C-6149CD7E8784}"/>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37" name="Google Shape;1355;p104">
                    <a:extLst>
                      <a:ext uri="{FF2B5EF4-FFF2-40B4-BE49-F238E27FC236}">
                        <a16:creationId xmlns:a16="http://schemas.microsoft.com/office/drawing/2014/main" id="{7BE36110-8DC0-E575-4432-A1FC955B08DA}"/>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1F2F2"/>
                      </a:solidFill>
                      <a:effectLst/>
                      <a:uLnTx/>
                      <a:uFillTx/>
                      <a:latin typeface="Arial"/>
                      <a:ea typeface="Arial"/>
                      <a:cs typeface="Arial"/>
                      <a:sym typeface="Arial"/>
                    </a:endParaRPr>
                  </a:p>
                </p:txBody>
              </p:sp>
            </p:grpSp>
          </p:grpSp>
          <p:pic>
            <p:nvPicPr>
              <p:cNvPr id="30" name="Google Shape;1356;p104" descr="Picnic table with solid fill">
                <a:extLst>
                  <a:ext uri="{FF2B5EF4-FFF2-40B4-BE49-F238E27FC236}">
                    <a16:creationId xmlns:a16="http://schemas.microsoft.com/office/drawing/2014/main" id="{C953B03D-DCA3-2D9D-6CBB-29295CA0228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854378" y="4753095"/>
                <a:ext cx="261700" cy="261700"/>
              </a:xfrm>
              <a:prstGeom prst="rect">
                <a:avLst/>
              </a:prstGeom>
              <a:noFill/>
              <a:ln>
                <a:noFill/>
              </a:ln>
            </p:spPr>
          </p:pic>
          <p:sp>
            <p:nvSpPr>
              <p:cNvPr id="31" name="Google Shape;1357;p104" descr="Bicycle Icon">
                <a:extLst>
                  <a:ext uri="{FF2B5EF4-FFF2-40B4-BE49-F238E27FC236}">
                    <a16:creationId xmlns:a16="http://schemas.microsoft.com/office/drawing/2014/main" id="{F7627C5A-72A1-9583-3A18-FE4BA6E599F0}"/>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 name="TextBox 10">
              <a:extLst>
                <a:ext uri="{FF2B5EF4-FFF2-40B4-BE49-F238E27FC236}">
                  <a16:creationId xmlns:a16="http://schemas.microsoft.com/office/drawing/2014/main" id="{5046ED49-EFC2-92FC-B91D-1C56F984B1A6}"/>
                </a:ext>
              </a:extLst>
            </p:cNvPr>
            <p:cNvSpPr txBox="1"/>
            <p:nvPr/>
          </p:nvSpPr>
          <p:spPr>
            <a:xfrm>
              <a:off x="6851691" y="1288201"/>
              <a:ext cx="530434" cy="3331105"/>
            </a:xfrm>
            <a:prstGeom prst="rect">
              <a:avLst/>
            </a:prstGeom>
            <a:noFill/>
          </p:spPr>
          <p:txBody>
            <a:bodyPr wrap="square" rtlCol="0">
              <a:spAutoFit/>
            </a:bodyPr>
            <a:lstStyle/>
            <a:p>
              <a:pPr>
                <a:lnSpc>
                  <a:spcPts val="3225"/>
                </a:lnSpc>
              </a:pPr>
              <a:r>
                <a:rPr lang="fr-CA" sz="1725" dirty="0"/>
                <a:t>8</a:t>
              </a:r>
            </a:p>
            <a:p>
              <a:pPr>
                <a:lnSpc>
                  <a:spcPts val="3225"/>
                </a:lnSpc>
              </a:pPr>
              <a:r>
                <a:rPr lang="fr-CA" sz="1725" dirty="0"/>
                <a:t>7</a:t>
              </a:r>
            </a:p>
            <a:p>
              <a:pPr>
                <a:lnSpc>
                  <a:spcPts val="3225"/>
                </a:lnSpc>
              </a:pPr>
              <a:r>
                <a:rPr lang="fr-CA" sz="1725" dirty="0"/>
                <a:t>6</a:t>
              </a:r>
            </a:p>
            <a:p>
              <a:pPr>
                <a:lnSpc>
                  <a:spcPts val="3225"/>
                </a:lnSpc>
              </a:pPr>
              <a:r>
                <a:rPr lang="fr-CA" sz="1725" dirty="0"/>
                <a:t>5</a:t>
              </a:r>
            </a:p>
            <a:p>
              <a:pPr>
                <a:lnSpc>
                  <a:spcPts val="3225"/>
                </a:lnSpc>
              </a:pPr>
              <a:r>
                <a:rPr lang="fr-CA" sz="1725" dirty="0"/>
                <a:t>4</a:t>
              </a:r>
            </a:p>
            <a:p>
              <a:pPr>
                <a:lnSpc>
                  <a:spcPts val="3225"/>
                </a:lnSpc>
              </a:pPr>
              <a:r>
                <a:rPr lang="fr-CA" sz="1725" dirty="0"/>
                <a:t>3</a:t>
              </a:r>
            </a:p>
            <a:p>
              <a:pPr>
                <a:lnSpc>
                  <a:spcPts val="3225"/>
                </a:lnSpc>
              </a:pPr>
              <a:r>
                <a:rPr lang="fr-CA" sz="1725" dirty="0"/>
                <a:t>2</a:t>
              </a:r>
            </a:p>
            <a:p>
              <a:pPr>
                <a:lnSpc>
                  <a:spcPts val="3225"/>
                </a:lnSpc>
              </a:pPr>
              <a:r>
                <a:rPr lang="fr-CA" sz="1725" dirty="0"/>
                <a:t>1</a:t>
              </a:r>
              <a:endParaRPr lang="en-CA" sz="1725" dirty="0"/>
            </a:p>
          </p:txBody>
        </p:sp>
      </p:grpSp>
      <p:sp>
        <p:nvSpPr>
          <p:cNvPr id="20" name="Freeform: Shape 19">
            <a:extLst>
              <a:ext uri="{FF2B5EF4-FFF2-40B4-BE49-F238E27FC236}">
                <a16:creationId xmlns:a16="http://schemas.microsoft.com/office/drawing/2014/main" id="{659DB73E-E9D8-1931-AD38-A77C461A0964}"/>
              </a:ext>
              <a:ext uri="{C183D7F6-B498-43B3-948B-1728B52AA6E4}">
                <adec:decorative xmlns:adec="http://schemas.microsoft.com/office/drawing/2017/decorative" val="1"/>
              </a:ext>
            </a:extLst>
          </p:cNvPr>
          <p:cNvSpPr/>
          <p:nvPr/>
        </p:nvSpPr>
        <p:spPr>
          <a:xfrm>
            <a:off x="7112400" y="873593"/>
            <a:ext cx="4000056" cy="597373"/>
          </a:xfrm>
          <a:custGeom>
            <a:avLst/>
            <a:gdLst>
              <a:gd name="connsiteX0" fmla="*/ 1004962 w 4220940"/>
              <a:gd name="connsiteY0" fmla="*/ 0 h 621032"/>
              <a:gd name="connsiteX1" fmla="*/ 3910424 w 4220940"/>
              <a:gd name="connsiteY1" fmla="*/ 0 h 621032"/>
              <a:gd name="connsiteX2" fmla="*/ 4220940 w 4220940"/>
              <a:gd name="connsiteY2" fmla="*/ 310516 h 621032"/>
              <a:gd name="connsiteX3" fmla="*/ 3910424 w 4220940"/>
              <a:gd name="connsiteY3" fmla="*/ 621032 h 621032"/>
              <a:gd name="connsiteX4" fmla="*/ 1004962 w 4220940"/>
              <a:gd name="connsiteY4" fmla="*/ 621032 h 621032"/>
              <a:gd name="connsiteX5" fmla="*/ 785394 w 4220940"/>
              <a:gd name="connsiteY5" fmla="*/ 530084 h 621032"/>
              <a:gd name="connsiteX6" fmla="*/ 754257 w 4220940"/>
              <a:gd name="connsiteY6" fmla="*/ 492346 h 621032"/>
              <a:gd name="connsiteX7" fmla="*/ 0 w 4220940"/>
              <a:gd name="connsiteY7" fmla="*/ 551390 h 621032"/>
              <a:gd name="connsiteX8" fmla="*/ 704832 w 4220940"/>
              <a:gd name="connsiteY8" fmla="*/ 361956 h 621032"/>
              <a:gd name="connsiteX9" fmla="*/ 694446 w 4220940"/>
              <a:gd name="connsiteY9" fmla="*/ 310516 h 621032"/>
              <a:gd name="connsiteX10" fmla="*/ 1004962 w 4220940"/>
              <a:gd name="connsiteY10" fmla="*/ 0 h 62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0940" h="621032">
                <a:moveTo>
                  <a:pt x="1004962" y="0"/>
                </a:moveTo>
                <a:lnTo>
                  <a:pt x="3910424" y="0"/>
                </a:lnTo>
                <a:cubicBezTo>
                  <a:pt x="4081917" y="0"/>
                  <a:pt x="4220940" y="139023"/>
                  <a:pt x="4220940" y="310516"/>
                </a:cubicBezTo>
                <a:cubicBezTo>
                  <a:pt x="4220940" y="482009"/>
                  <a:pt x="4081917" y="621032"/>
                  <a:pt x="3910424" y="621032"/>
                </a:cubicBezTo>
                <a:lnTo>
                  <a:pt x="1004962" y="621032"/>
                </a:lnTo>
                <a:cubicBezTo>
                  <a:pt x="919216" y="621032"/>
                  <a:pt x="841587" y="586276"/>
                  <a:pt x="785394" y="530084"/>
                </a:cubicBezTo>
                <a:lnTo>
                  <a:pt x="754257" y="492346"/>
                </a:lnTo>
                <a:lnTo>
                  <a:pt x="0" y="551390"/>
                </a:lnTo>
                <a:lnTo>
                  <a:pt x="704832" y="361956"/>
                </a:lnTo>
                <a:lnTo>
                  <a:pt x="694446" y="310516"/>
                </a:lnTo>
                <a:cubicBezTo>
                  <a:pt x="694446" y="139023"/>
                  <a:pt x="833469" y="0"/>
                  <a:pt x="1004962" y="0"/>
                </a:cubicBezTo>
                <a:close/>
              </a:path>
            </a:pathLst>
          </a:custGeom>
          <a:solidFill>
            <a:srgbClr val="18853F">
              <a:lumMod val="20000"/>
              <a:lumOff val="8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A685483-9C7B-00A7-B1A5-229035FDA5AF}"/>
              </a:ext>
            </a:extLst>
          </p:cNvPr>
          <p:cNvSpPr txBox="1"/>
          <p:nvPr/>
        </p:nvSpPr>
        <p:spPr>
          <a:xfrm>
            <a:off x="8180215" y="903767"/>
            <a:ext cx="226405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dirty="0">
                <a:ln>
                  <a:noFill/>
                </a:ln>
                <a:solidFill>
                  <a:srgbClr val="18853F"/>
                </a:solidFill>
                <a:effectLst/>
                <a:uLnTx/>
                <a:uFillTx/>
                <a:latin typeface="Avenir Next LT Pro" panose="020B0504020202020204" pitchFamily="34" charset="0"/>
              </a:rPr>
              <a:t>NEIGHBOURHOOD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dirty="0">
                <a:ln>
                  <a:noFill/>
                </a:ln>
                <a:solidFill>
                  <a:srgbClr val="000000"/>
                </a:solidFill>
                <a:effectLst/>
                <a:uLnTx/>
                <a:uFillTx/>
                <a:latin typeface="Avenir Next LT Pro" panose="020B0504020202020204" pitchFamily="34" charset="0"/>
              </a:rPr>
              <a:t>Branch A</a:t>
            </a:r>
          </a:p>
        </p:txBody>
      </p:sp>
      <p:sp>
        <p:nvSpPr>
          <p:cNvPr id="19" name="Freeform: Shape 18">
            <a:extLst>
              <a:ext uri="{FF2B5EF4-FFF2-40B4-BE49-F238E27FC236}">
                <a16:creationId xmlns:a16="http://schemas.microsoft.com/office/drawing/2014/main" id="{472782CB-C3F7-4593-CD5D-02719034417D}"/>
              </a:ext>
              <a:ext uri="{C183D7F6-B498-43B3-948B-1728B52AA6E4}">
                <adec:decorative xmlns:adec="http://schemas.microsoft.com/office/drawing/2017/decorative" val="1"/>
              </a:ext>
            </a:extLst>
          </p:cNvPr>
          <p:cNvSpPr/>
          <p:nvPr/>
        </p:nvSpPr>
        <p:spPr>
          <a:xfrm rot="16200000">
            <a:off x="8927394" y="-605601"/>
            <a:ext cx="597373" cy="4725178"/>
          </a:xfrm>
          <a:custGeom>
            <a:avLst/>
            <a:gdLst>
              <a:gd name="connsiteX0" fmla="*/ 621032 w 621032"/>
              <a:gd name="connsiteY0" fmla="*/ 1696338 h 4912316"/>
              <a:gd name="connsiteX1" fmla="*/ 621032 w 621032"/>
              <a:gd name="connsiteY1" fmla="*/ 4601800 h 4912316"/>
              <a:gd name="connsiteX2" fmla="*/ 310516 w 621032"/>
              <a:gd name="connsiteY2" fmla="*/ 4912316 h 4912316"/>
              <a:gd name="connsiteX3" fmla="*/ 0 w 621032"/>
              <a:gd name="connsiteY3" fmla="*/ 4601800 h 4912316"/>
              <a:gd name="connsiteX4" fmla="*/ 0 w 621032"/>
              <a:gd name="connsiteY4" fmla="*/ 1696338 h 4912316"/>
              <a:gd name="connsiteX5" fmla="*/ 136904 w 621032"/>
              <a:gd name="connsiteY5" fmla="*/ 1438854 h 4912316"/>
              <a:gd name="connsiteX6" fmla="*/ 145447 w 621032"/>
              <a:gd name="connsiteY6" fmla="*/ 1434217 h 4912316"/>
              <a:gd name="connsiteX7" fmla="*/ 212976 w 621032"/>
              <a:gd name="connsiteY7" fmla="*/ 0 h 4912316"/>
              <a:gd name="connsiteX8" fmla="*/ 278530 w 621032"/>
              <a:gd name="connsiteY8" fmla="*/ 1392280 h 4912316"/>
              <a:gd name="connsiteX9" fmla="*/ 310516 w 621032"/>
              <a:gd name="connsiteY9" fmla="*/ 1385822 h 4912316"/>
              <a:gd name="connsiteX10" fmla="*/ 621032 w 621032"/>
              <a:gd name="connsiteY10" fmla="*/ 1696338 h 491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2" h="4912316">
                <a:moveTo>
                  <a:pt x="621032" y="1696338"/>
                </a:moveTo>
                <a:lnTo>
                  <a:pt x="621032" y="4601800"/>
                </a:lnTo>
                <a:cubicBezTo>
                  <a:pt x="621032" y="4773293"/>
                  <a:pt x="482009" y="4912316"/>
                  <a:pt x="310516" y="4912316"/>
                </a:cubicBezTo>
                <a:cubicBezTo>
                  <a:pt x="139023" y="4912316"/>
                  <a:pt x="0" y="4773293"/>
                  <a:pt x="0" y="4601800"/>
                </a:cubicBezTo>
                <a:lnTo>
                  <a:pt x="0" y="1696338"/>
                </a:lnTo>
                <a:cubicBezTo>
                  <a:pt x="0" y="1589155"/>
                  <a:pt x="54306" y="1494656"/>
                  <a:pt x="136904" y="1438854"/>
                </a:cubicBezTo>
                <a:lnTo>
                  <a:pt x="145447" y="1434217"/>
                </a:lnTo>
                <a:lnTo>
                  <a:pt x="212976" y="0"/>
                </a:lnTo>
                <a:lnTo>
                  <a:pt x="278530" y="1392280"/>
                </a:lnTo>
                <a:lnTo>
                  <a:pt x="310516" y="1385822"/>
                </a:lnTo>
                <a:cubicBezTo>
                  <a:pt x="482009" y="1385822"/>
                  <a:pt x="621032" y="1524845"/>
                  <a:pt x="621032" y="1696338"/>
                </a:cubicBezTo>
                <a:close/>
              </a:path>
            </a:pathLst>
          </a:custGeom>
          <a:solidFill>
            <a:srgbClr val="4CB6A0">
              <a:lumMod val="40000"/>
              <a:lumOff val="6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D500876-94A1-9381-C640-6FD9D2767D8D}"/>
              </a:ext>
            </a:extLst>
          </p:cNvPr>
          <p:cNvSpPr txBox="1"/>
          <p:nvPr/>
        </p:nvSpPr>
        <p:spPr>
          <a:xfrm>
            <a:off x="8681793" y="1484081"/>
            <a:ext cx="251940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dirty="0">
                <a:ln>
                  <a:noFill/>
                </a:ln>
                <a:solidFill>
                  <a:srgbClr val="4CB6A0"/>
                </a:solidFill>
                <a:effectLst/>
                <a:uLnTx/>
                <a:uFillTx/>
                <a:latin typeface="Avenir Next LT Pro" panose="020B0504020202020204" pitchFamily="34" charset="0"/>
              </a:rPr>
              <a:t>NEIGHBOURHOOD</a:t>
            </a:r>
            <a:r>
              <a:rPr kumimoji="0" lang="en-CA" sz="1600" b="0" i="0" u="none" strike="noStrike" kern="0" cap="none" spc="0" normalizeH="0" baseline="0" dirty="0">
                <a:ln>
                  <a:noFill/>
                </a:ln>
                <a:solidFill>
                  <a:srgbClr val="41A0D0"/>
                </a:solidFill>
                <a:effectLst/>
                <a:uLnTx/>
                <a:uFillTx/>
                <a:latin typeface="Avenir Next LT Pro" panose="020B05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dirty="0">
                <a:ln>
                  <a:noFill/>
                </a:ln>
                <a:solidFill>
                  <a:srgbClr val="000000"/>
                </a:solidFill>
                <a:effectLst/>
                <a:uLnTx/>
                <a:uFillTx/>
                <a:latin typeface="Avenir Next LT Pro" panose="020B0504020202020204" pitchFamily="34" charset="0"/>
              </a:rPr>
              <a:t>Branch B</a:t>
            </a:r>
          </a:p>
        </p:txBody>
      </p:sp>
      <p:sp>
        <p:nvSpPr>
          <p:cNvPr id="16" name="Freeform: Shape 15">
            <a:extLst>
              <a:ext uri="{FF2B5EF4-FFF2-40B4-BE49-F238E27FC236}">
                <a16:creationId xmlns:a16="http://schemas.microsoft.com/office/drawing/2014/main" id="{0143C8E4-984B-0EDE-D99C-989640ADF378}"/>
              </a:ext>
              <a:ext uri="{C183D7F6-B498-43B3-948B-1728B52AA6E4}">
                <adec:decorative xmlns:adec="http://schemas.microsoft.com/office/drawing/2017/decorative" val="1"/>
              </a:ext>
            </a:extLst>
          </p:cNvPr>
          <p:cNvSpPr/>
          <p:nvPr/>
        </p:nvSpPr>
        <p:spPr>
          <a:xfrm rot="16200000">
            <a:off x="8652304" y="353756"/>
            <a:ext cx="597374" cy="3998831"/>
          </a:xfrm>
          <a:custGeom>
            <a:avLst/>
            <a:gdLst>
              <a:gd name="connsiteX0" fmla="*/ 621033 w 621033"/>
              <a:gd name="connsiteY0" fmla="*/ 941225 h 4157203"/>
              <a:gd name="connsiteX1" fmla="*/ 621032 w 621033"/>
              <a:gd name="connsiteY1" fmla="*/ 3846687 h 4157203"/>
              <a:gd name="connsiteX2" fmla="*/ 310516 w 621033"/>
              <a:gd name="connsiteY2" fmla="*/ 4157203 h 4157203"/>
              <a:gd name="connsiteX3" fmla="*/ 0 w 621033"/>
              <a:gd name="connsiteY3" fmla="*/ 3846687 h 4157203"/>
              <a:gd name="connsiteX4" fmla="*/ 0 w 621033"/>
              <a:gd name="connsiteY4" fmla="*/ 941225 h 4157203"/>
              <a:gd name="connsiteX5" fmla="*/ 310517 w 621033"/>
              <a:gd name="connsiteY5" fmla="*/ 630709 h 4157203"/>
              <a:gd name="connsiteX6" fmla="*/ 322063 w 621033"/>
              <a:gd name="connsiteY6" fmla="*/ 633040 h 4157203"/>
              <a:gd name="connsiteX7" fmla="*/ 392890 w 621033"/>
              <a:gd name="connsiteY7" fmla="*/ 0 h 4157203"/>
              <a:gd name="connsiteX8" fmla="*/ 468437 w 621033"/>
              <a:gd name="connsiteY8" fmla="*/ 675223 h 4157203"/>
              <a:gd name="connsiteX9" fmla="*/ 484129 w 621033"/>
              <a:gd name="connsiteY9" fmla="*/ 683740 h 4157203"/>
              <a:gd name="connsiteX10" fmla="*/ 621033 w 621033"/>
              <a:gd name="connsiteY10" fmla="*/ 941225 h 41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3" h="4157203">
                <a:moveTo>
                  <a:pt x="621033" y="941225"/>
                </a:moveTo>
                <a:lnTo>
                  <a:pt x="621032" y="3846687"/>
                </a:lnTo>
                <a:cubicBezTo>
                  <a:pt x="621032" y="4018180"/>
                  <a:pt x="482009" y="4157203"/>
                  <a:pt x="310516" y="4157203"/>
                </a:cubicBezTo>
                <a:cubicBezTo>
                  <a:pt x="139023" y="4157203"/>
                  <a:pt x="0" y="4018180"/>
                  <a:pt x="0" y="3846687"/>
                </a:cubicBezTo>
                <a:lnTo>
                  <a:pt x="0" y="941225"/>
                </a:lnTo>
                <a:cubicBezTo>
                  <a:pt x="0" y="769732"/>
                  <a:pt x="139023" y="630709"/>
                  <a:pt x="310517" y="630709"/>
                </a:cubicBezTo>
                <a:lnTo>
                  <a:pt x="322063" y="633040"/>
                </a:lnTo>
                <a:lnTo>
                  <a:pt x="392890" y="0"/>
                </a:lnTo>
                <a:lnTo>
                  <a:pt x="468437" y="675223"/>
                </a:lnTo>
                <a:lnTo>
                  <a:pt x="484129" y="683740"/>
                </a:lnTo>
                <a:cubicBezTo>
                  <a:pt x="566727" y="739542"/>
                  <a:pt x="621033" y="834042"/>
                  <a:pt x="621033" y="941225"/>
                </a:cubicBezTo>
                <a:close/>
              </a:path>
            </a:pathLst>
          </a:custGeom>
          <a:solidFill>
            <a:srgbClr val="DCC5ED">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B2BA019-28CA-4F28-AD39-246640DF8413}"/>
              </a:ext>
            </a:extLst>
          </p:cNvPr>
          <p:cNvSpPr txBox="1"/>
          <p:nvPr/>
        </p:nvSpPr>
        <p:spPr>
          <a:xfrm>
            <a:off x="7675904" y="2074631"/>
            <a:ext cx="3163546"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dirty="0">
                <a:ln>
                  <a:noFill/>
                </a:ln>
                <a:solidFill>
                  <a:srgbClr val="7030A0"/>
                </a:solidFill>
                <a:effectLst/>
                <a:uLnTx/>
                <a:uFillTx/>
                <a:latin typeface="Avenir Next LT Pro" panose="020B0504020202020204" pitchFamily="34" charset="0"/>
              </a:rPr>
              <a:t>RESTRICTED</a:t>
            </a:r>
            <a:r>
              <a:rPr kumimoji="0" lang="en-CA" sz="1600" b="0" i="0" u="none" strike="noStrike" kern="0" cap="none" spc="0" normalizeH="0" baseline="0" dirty="0">
                <a:ln>
                  <a:noFill/>
                </a:ln>
                <a:solidFill>
                  <a:srgbClr val="7030A0"/>
                </a:solidFill>
                <a:effectLst/>
                <a:uLnTx/>
                <a:uFillTx/>
                <a:latin typeface="Avenir Next LT Pro" panose="020B05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dirty="0">
                <a:ln>
                  <a:noFill/>
                </a:ln>
                <a:solidFill>
                  <a:srgbClr val="000000"/>
                </a:solidFill>
                <a:effectLst/>
                <a:uLnTx/>
                <a:uFillTx/>
                <a:latin typeface="Avenir Next LT Pro" panose="020B0504020202020204" pitchFamily="34" charset="0"/>
              </a:rPr>
              <a:t>Group Y &amp; Z from Branch B only</a:t>
            </a:r>
          </a:p>
        </p:txBody>
      </p:sp>
      <p:sp>
        <p:nvSpPr>
          <p:cNvPr id="17" name="Freeform: Shape 16">
            <a:extLst>
              <a:ext uri="{FF2B5EF4-FFF2-40B4-BE49-F238E27FC236}">
                <a16:creationId xmlns:a16="http://schemas.microsoft.com/office/drawing/2014/main" id="{86CBF3D7-26C0-6E4C-8A19-DDA07EB4044A}"/>
              </a:ext>
              <a:ext uri="{C183D7F6-B498-43B3-948B-1728B52AA6E4}">
                <adec:decorative xmlns:adec="http://schemas.microsoft.com/office/drawing/2017/decorative" val="1"/>
              </a:ext>
            </a:extLst>
          </p:cNvPr>
          <p:cNvSpPr/>
          <p:nvPr/>
        </p:nvSpPr>
        <p:spPr>
          <a:xfrm rot="16670914">
            <a:off x="8820815" y="500052"/>
            <a:ext cx="979087" cy="4712245"/>
          </a:xfrm>
          <a:custGeom>
            <a:avLst/>
            <a:gdLst>
              <a:gd name="connsiteX0" fmla="*/ 618161 w 1017863"/>
              <a:gd name="connsiteY0" fmla="*/ 1667671 h 4898871"/>
              <a:gd name="connsiteX1" fmla="*/ 1014917 w 1017863"/>
              <a:gd name="connsiteY1" fmla="*/ 4545916 h 4898871"/>
              <a:gd name="connsiteX2" fmla="*/ 749712 w 1017863"/>
              <a:gd name="connsiteY2" fmla="*/ 4895925 h 4898871"/>
              <a:gd name="connsiteX3" fmla="*/ 399702 w 1017863"/>
              <a:gd name="connsiteY3" fmla="*/ 4630721 h 4898871"/>
              <a:gd name="connsiteX4" fmla="*/ 2946 w 1017863"/>
              <a:gd name="connsiteY4" fmla="*/ 1752476 h 4898871"/>
              <a:gd name="connsiteX5" fmla="*/ 151748 w 1017863"/>
              <a:gd name="connsiteY5" fmla="*/ 1443145 h 4898871"/>
              <a:gd name="connsiteX6" fmla="*/ 186265 w 1017863"/>
              <a:gd name="connsiteY6" fmla="*/ 1431082 h 4898871"/>
              <a:gd name="connsiteX7" fmla="*/ 253848 w 1017863"/>
              <a:gd name="connsiteY7" fmla="*/ 0 h 4898871"/>
              <a:gd name="connsiteX8" fmla="*/ 320232 w 1017863"/>
              <a:gd name="connsiteY8" fmla="*/ 1405711 h 4898871"/>
              <a:gd name="connsiteX9" fmla="*/ 391217 w 1017863"/>
              <a:gd name="connsiteY9" fmla="*/ 1410135 h 4898871"/>
              <a:gd name="connsiteX10" fmla="*/ 618161 w 1017863"/>
              <a:gd name="connsiteY10" fmla="*/ 1667671 h 48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7863" h="4898871">
                <a:moveTo>
                  <a:pt x="618161" y="1667671"/>
                </a:moveTo>
                <a:lnTo>
                  <a:pt x="1014917" y="4545916"/>
                </a:lnTo>
                <a:cubicBezTo>
                  <a:pt x="1038335" y="4715802"/>
                  <a:pt x="919599" y="4872507"/>
                  <a:pt x="749712" y="4895925"/>
                </a:cubicBezTo>
                <a:cubicBezTo>
                  <a:pt x="579826" y="4919344"/>
                  <a:pt x="423121" y="4800607"/>
                  <a:pt x="399702" y="4630721"/>
                </a:cubicBezTo>
                <a:lnTo>
                  <a:pt x="2946" y="1752476"/>
                </a:lnTo>
                <a:cubicBezTo>
                  <a:pt x="-14618" y="1625061"/>
                  <a:pt x="47781" y="1505061"/>
                  <a:pt x="151748" y="1443145"/>
                </a:cubicBezTo>
                <a:lnTo>
                  <a:pt x="186265" y="1431082"/>
                </a:lnTo>
                <a:lnTo>
                  <a:pt x="253848" y="0"/>
                </a:lnTo>
                <a:lnTo>
                  <a:pt x="320232" y="1405711"/>
                </a:lnTo>
                <a:lnTo>
                  <a:pt x="391217" y="1410135"/>
                </a:lnTo>
                <a:cubicBezTo>
                  <a:pt x="508059" y="1441613"/>
                  <a:pt x="600597" y="1540256"/>
                  <a:pt x="618161" y="1667671"/>
                </a:cubicBezTo>
                <a:close/>
              </a:path>
            </a:pathLst>
          </a:custGeom>
          <a:solidFill>
            <a:srgbClr val="A8CE75">
              <a:lumMod val="40000"/>
              <a:lumOff val="6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F6DE556-6143-6DC5-C5AE-E74DFA2DFF0C}"/>
              </a:ext>
            </a:extLst>
          </p:cNvPr>
          <p:cNvSpPr txBox="1"/>
          <p:nvPr/>
        </p:nvSpPr>
        <p:spPr>
          <a:xfrm>
            <a:off x="8648317" y="2665258"/>
            <a:ext cx="265767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dirty="0">
                <a:ln>
                  <a:noFill/>
                </a:ln>
                <a:solidFill>
                  <a:srgbClr val="A8CE75">
                    <a:lumMod val="75000"/>
                  </a:srgbClr>
                </a:solidFill>
                <a:effectLst/>
                <a:uLnTx/>
                <a:uFillTx/>
                <a:latin typeface="Avenir Next LT Pro" panose="020B0504020202020204" pitchFamily="34" charset="0"/>
              </a:rPr>
              <a:t>NEIGHBOURHOOD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dirty="0">
                <a:ln>
                  <a:noFill/>
                </a:ln>
                <a:solidFill>
                  <a:srgbClr val="000000"/>
                </a:solidFill>
                <a:effectLst/>
                <a:uLnTx/>
                <a:uFillTx/>
                <a:latin typeface="Avenir Next LT Pro" panose="020B0504020202020204" pitchFamily="34" charset="0"/>
              </a:rPr>
              <a:t>Branch C</a:t>
            </a:r>
          </a:p>
        </p:txBody>
      </p:sp>
      <p:sp>
        <p:nvSpPr>
          <p:cNvPr id="18" name="Freeform: Shape 17">
            <a:extLst>
              <a:ext uri="{FF2B5EF4-FFF2-40B4-BE49-F238E27FC236}">
                <a16:creationId xmlns:a16="http://schemas.microsoft.com/office/drawing/2014/main" id="{81E77E5E-2CAC-957E-ABCA-F36A762E88C0}"/>
              </a:ext>
              <a:ext uri="{C183D7F6-B498-43B3-948B-1728B52AA6E4}">
                <adec:decorative xmlns:adec="http://schemas.microsoft.com/office/drawing/2017/decorative" val="1"/>
              </a:ext>
            </a:extLst>
          </p:cNvPr>
          <p:cNvSpPr/>
          <p:nvPr/>
        </p:nvSpPr>
        <p:spPr>
          <a:xfrm rot="17174018">
            <a:off x="8362946" y="1370956"/>
            <a:ext cx="1378820" cy="4114424"/>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rgbClr val="F2A920">
              <a:lumMod val="40000"/>
              <a:lumOff val="6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CF451C8-A7FB-E34F-7B41-C34C07DECD55}"/>
              </a:ext>
            </a:extLst>
          </p:cNvPr>
          <p:cNvSpPr txBox="1"/>
          <p:nvPr/>
        </p:nvSpPr>
        <p:spPr>
          <a:xfrm>
            <a:off x="7982190" y="3258124"/>
            <a:ext cx="254428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dirty="0">
                <a:ln>
                  <a:noFill/>
                </a:ln>
                <a:solidFill>
                  <a:srgbClr val="F2A920">
                    <a:lumMod val="75000"/>
                  </a:srgbClr>
                </a:solidFill>
                <a:effectLst/>
                <a:uLnTx/>
                <a:uFillTx/>
                <a:latin typeface="Avenir Next LT Pro" panose="020B0504020202020204" pitchFamily="34" charset="0"/>
              </a:rPr>
              <a:t>SHARED FLOOR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dirty="0">
                <a:ln>
                  <a:noFill/>
                </a:ln>
                <a:solidFill>
                  <a:srgbClr val="000000"/>
                </a:solidFill>
                <a:effectLst/>
                <a:uLnTx/>
                <a:uFillTx/>
                <a:latin typeface="Avenir Next LT Pro" panose="020B0504020202020204" pitchFamily="34" charset="0"/>
              </a:rPr>
              <a:t>Open to all</a:t>
            </a:r>
          </a:p>
        </p:txBody>
      </p:sp>
      <p:sp>
        <p:nvSpPr>
          <p:cNvPr id="15" name="Freeform: Shape 14">
            <a:extLst>
              <a:ext uri="{FF2B5EF4-FFF2-40B4-BE49-F238E27FC236}">
                <a16:creationId xmlns:a16="http://schemas.microsoft.com/office/drawing/2014/main" id="{7FEDD63A-777C-642D-CEC2-E046E693196A}"/>
              </a:ext>
              <a:ext uri="{C183D7F6-B498-43B3-948B-1728B52AA6E4}">
                <adec:decorative xmlns:adec="http://schemas.microsoft.com/office/drawing/2017/decorative" val="1"/>
              </a:ext>
            </a:extLst>
          </p:cNvPr>
          <p:cNvSpPr/>
          <p:nvPr/>
        </p:nvSpPr>
        <p:spPr>
          <a:xfrm>
            <a:off x="6940270" y="3599526"/>
            <a:ext cx="4948384" cy="836493"/>
          </a:xfrm>
          <a:custGeom>
            <a:avLst/>
            <a:gdLst>
              <a:gd name="connsiteX0" fmla="*/ 0 w 5144362"/>
              <a:gd name="connsiteY0" fmla="*/ 0 h 869622"/>
              <a:gd name="connsiteX1" fmla="*/ 1626057 w 5144362"/>
              <a:gd name="connsiteY1" fmla="*/ 518548 h 869622"/>
              <a:gd name="connsiteX2" fmla="*/ 1642270 w 5144362"/>
              <a:gd name="connsiteY2" fmla="*/ 438240 h 869622"/>
              <a:gd name="connsiteX3" fmla="*/ 1928384 w 5144362"/>
              <a:gd name="connsiteY3" fmla="*/ 248590 h 869622"/>
              <a:gd name="connsiteX4" fmla="*/ 4833846 w 5144362"/>
              <a:gd name="connsiteY4" fmla="*/ 248590 h 869622"/>
              <a:gd name="connsiteX5" fmla="*/ 5144362 w 5144362"/>
              <a:gd name="connsiteY5" fmla="*/ 559106 h 869622"/>
              <a:gd name="connsiteX6" fmla="*/ 4833846 w 5144362"/>
              <a:gd name="connsiteY6" fmla="*/ 869622 h 869622"/>
              <a:gd name="connsiteX7" fmla="*/ 1928384 w 5144362"/>
              <a:gd name="connsiteY7" fmla="*/ 869622 h 869622"/>
              <a:gd name="connsiteX8" fmla="*/ 1642270 w 5144362"/>
              <a:gd name="connsiteY8" fmla="*/ 679973 h 869622"/>
              <a:gd name="connsiteX9" fmla="*/ 1636848 w 5144362"/>
              <a:gd name="connsiteY9" fmla="*/ 653114 h 86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362" h="869622">
                <a:moveTo>
                  <a:pt x="0" y="0"/>
                </a:moveTo>
                <a:lnTo>
                  <a:pt x="1626057" y="518548"/>
                </a:lnTo>
                <a:lnTo>
                  <a:pt x="1642270" y="438240"/>
                </a:lnTo>
                <a:cubicBezTo>
                  <a:pt x="1689409" y="326791"/>
                  <a:pt x="1799765" y="248590"/>
                  <a:pt x="1928384" y="248590"/>
                </a:cubicBezTo>
                <a:lnTo>
                  <a:pt x="4833846" y="248590"/>
                </a:lnTo>
                <a:cubicBezTo>
                  <a:pt x="5005339" y="248590"/>
                  <a:pt x="5144362" y="387613"/>
                  <a:pt x="5144362" y="559106"/>
                </a:cubicBezTo>
                <a:cubicBezTo>
                  <a:pt x="5144362" y="730599"/>
                  <a:pt x="5005339" y="869622"/>
                  <a:pt x="4833846" y="869622"/>
                </a:cubicBezTo>
                <a:lnTo>
                  <a:pt x="1928384" y="869622"/>
                </a:lnTo>
                <a:cubicBezTo>
                  <a:pt x="1799765" y="869622"/>
                  <a:pt x="1689409" y="791422"/>
                  <a:pt x="1642270" y="679973"/>
                </a:cubicBezTo>
                <a:lnTo>
                  <a:pt x="1636848" y="653114"/>
                </a:lnTo>
                <a:close/>
              </a:path>
            </a:pathLst>
          </a:custGeom>
          <a:solidFill>
            <a:srgbClr val="17455C">
              <a:lumMod val="20000"/>
              <a:lumOff val="8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1FAF29F-B093-48C2-ED57-617F64125E88}"/>
              </a:ext>
            </a:extLst>
          </p:cNvPr>
          <p:cNvSpPr txBox="1"/>
          <p:nvPr/>
        </p:nvSpPr>
        <p:spPr>
          <a:xfrm>
            <a:off x="8872120" y="3821332"/>
            <a:ext cx="258737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dirty="0">
                <a:ln>
                  <a:noFill/>
                </a:ln>
                <a:solidFill>
                  <a:srgbClr val="17455C"/>
                </a:solidFill>
                <a:effectLst/>
                <a:uLnTx/>
                <a:uFillTx/>
                <a:latin typeface="Avenir Next LT Pro" panose="020B0504020202020204" pitchFamily="34" charset="0"/>
              </a:rPr>
              <a:t>DEDICATED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dirty="0">
                <a:ln>
                  <a:noFill/>
                </a:ln>
                <a:solidFill>
                  <a:srgbClr val="000000"/>
                </a:solidFill>
                <a:effectLst/>
                <a:uLnTx/>
                <a:uFillTx/>
                <a:latin typeface="Avenir Next LT Pro" panose="020B0504020202020204" pitchFamily="34" charset="0"/>
              </a:rPr>
              <a:t>Function X, all branches</a:t>
            </a:r>
          </a:p>
        </p:txBody>
      </p:sp>
      <p:sp>
        <p:nvSpPr>
          <p:cNvPr id="13" name="Rectangle: Rounded Corners 12">
            <a:extLst>
              <a:ext uri="{FF2B5EF4-FFF2-40B4-BE49-F238E27FC236}">
                <a16:creationId xmlns:a16="http://schemas.microsoft.com/office/drawing/2014/main" id="{77A88793-F510-6E8B-3611-44B6040594CE}"/>
              </a:ext>
              <a:ext uri="{C183D7F6-B498-43B3-948B-1728B52AA6E4}">
                <adec:decorative xmlns:adec="http://schemas.microsoft.com/office/drawing/2017/decorative" val="1"/>
              </a:ext>
            </a:extLst>
          </p:cNvPr>
          <p:cNvSpPr/>
          <p:nvPr/>
        </p:nvSpPr>
        <p:spPr>
          <a:xfrm>
            <a:off x="7901670" y="4443308"/>
            <a:ext cx="3329291" cy="597372"/>
          </a:xfrm>
          <a:prstGeom prst="roundRect">
            <a:avLst>
              <a:gd name="adj" fmla="val 50000"/>
            </a:avLst>
          </a:prstGeom>
          <a:solidFill>
            <a:srgbClr val="DA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1" name="Group 20">
            <a:extLst>
              <a:ext uri="{FF2B5EF4-FFF2-40B4-BE49-F238E27FC236}">
                <a16:creationId xmlns:a16="http://schemas.microsoft.com/office/drawing/2014/main" id="{4B8C234F-FD6D-3D9E-1378-9ECB09F9D3F3}"/>
              </a:ext>
              <a:ext uri="{C183D7F6-B498-43B3-948B-1728B52AA6E4}">
                <adec:decorative xmlns:adec="http://schemas.microsoft.com/office/drawing/2017/decorative" val="1"/>
              </a:ext>
            </a:extLst>
          </p:cNvPr>
          <p:cNvGrpSpPr/>
          <p:nvPr/>
        </p:nvGrpSpPr>
        <p:grpSpPr>
          <a:xfrm>
            <a:off x="7922764" y="4452772"/>
            <a:ext cx="3278438" cy="584775"/>
            <a:chOff x="7922764" y="4452772"/>
            <a:chExt cx="3278438" cy="584775"/>
          </a:xfrm>
        </p:grpSpPr>
        <p:sp>
          <p:nvSpPr>
            <p:cNvPr id="12" name="Speech Bubble: Rectangle with Corners Rounded 11">
              <a:extLst>
                <a:ext uri="{FF2B5EF4-FFF2-40B4-BE49-F238E27FC236}">
                  <a16:creationId xmlns:a16="http://schemas.microsoft.com/office/drawing/2014/main" id="{20FC8CCF-4D26-B828-4012-1C2270A49687}"/>
                </a:ext>
              </a:extLst>
            </p:cNvPr>
            <p:cNvSpPr/>
            <p:nvPr/>
          </p:nvSpPr>
          <p:spPr>
            <a:xfrm>
              <a:off x="8438669" y="4498189"/>
              <a:ext cx="116226" cy="528394"/>
            </a:xfrm>
            <a:prstGeom prst="wedgeRoundRectCallout">
              <a:avLst>
                <a:gd name="adj1" fmla="val -1218544"/>
                <a:gd name="adj2" fmla="val -142593"/>
                <a:gd name="adj3" fmla="val 16667"/>
              </a:avLst>
            </a:prstGeom>
            <a:solidFill>
              <a:srgbClr val="DA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F501E63B-166C-C291-BAAA-B19D84AFD30E}"/>
                </a:ext>
              </a:extLst>
            </p:cNvPr>
            <p:cNvSpPr txBox="1"/>
            <p:nvPr/>
          </p:nvSpPr>
          <p:spPr>
            <a:xfrm>
              <a:off x="7922764" y="4452772"/>
              <a:ext cx="3278438"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dirty="0">
                  <a:ln>
                    <a:noFill/>
                  </a:ln>
                  <a:solidFill>
                    <a:srgbClr val="888484"/>
                  </a:solidFill>
                  <a:effectLst/>
                  <a:uLnTx/>
                  <a:uFillTx/>
                  <a:latin typeface="Avenir Next LT Pro" panose="020B0504020202020204" pitchFamily="34" charset="0"/>
                </a:rPr>
                <a:t>SHARED INTERACTIVE FLOOR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dirty="0">
                  <a:ln>
                    <a:noFill/>
                  </a:ln>
                  <a:solidFill>
                    <a:srgbClr val="000000"/>
                  </a:solidFill>
                  <a:effectLst/>
                  <a:uLnTx/>
                  <a:uFillTx/>
                  <a:latin typeface="Avenir Next LT Pro" panose="020B0504020202020204" pitchFamily="34" charset="0"/>
                </a:rPr>
                <a:t>Open to all</a:t>
              </a:r>
            </a:p>
          </p:txBody>
        </p:sp>
      </p:grpSp>
      <p:sp>
        <p:nvSpPr>
          <p:cNvPr id="80" name="Rectangle 79">
            <a:extLst>
              <a:ext uri="{FF2B5EF4-FFF2-40B4-BE49-F238E27FC236}">
                <a16:creationId xmlns:a16="http://schemas.microsoft.com/office/drawing/2014/main" id="{CA21A87C-37D4-7C71-7485-A64447DE224B}"/>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Rectangle: Rounded Corners 80">
            <a:extLst>
              <a:ext uri="{FF2B5EF4-FFF2-40B4-BE49-F238E27FC236}">
                <a16:creationId xmlns:a16="http://schemas.microsoft.com/office/drawing/2014/main" id="{20471E59-F6B4-5722-0629-7B83F6FC4ACC}"/>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PLACEHOLDER FOR ADDITIONAL INFORMATION</a:t>
            </a:r>
            <a:endParaRPr lang="en-CA" dirty="0">
              <a:solidFill>
                <a:srgbClr val="FFFF00"/>
              </a:solidFill>
              <a:latin typeface="Avenir Next LT Pro" panose="020B0504020202020204" pitchFamily="34" charset="0"/>
            </a:endParaRPr>
          </a:p>
        </p:txBody>
      </p:sp>
    </p:spTree>
    <p:extLst>
      <p:ext uri="{BB962C8B-B14F-4D97-AF65-F5344CB8AC3E}">
        <p14:creationId xmlns:p14="http://schemas.microsoft.com/office/powerpoint/2010/main" val="4079751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1">
            <a:extLst>
              <a:ext uri="{FF2B5EF4-FFF2-40B4-BE49-F238E27FC236}">
                <a16:creationId xmlns:a16="http://schemas.microsoft.com/office/drawing/2014/main" id="{90051802-51BC-422F-8865-D71924DDED72}"/>
              </a:ext>
            </a:extLst>
          </p:cNvPr>
          <p:cNvSpPr txBox="1">
            <a:spLocks noGrp="1"/>
          </p:cNvSpPr>
          <p:nvPr>
            <p:ph type="title" idx="4294967295"/>
          </p:nvPr>
        </p:nvSpPr>
        <p:spPr bwMode="auto">
          <a:xfrm>
            <a:off x="188504" y="240286"/>
            <a:ext cx="6474222" cy="498894"/>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latinLnBrk="0" hangingPunct="0">
              <a:lnSpc>
                <a:spcPct val="90000"/>
              </a:lnSpc>
              <a:spcBef>
                <a:spcPct val="0"/>
              </a:spcBef>
              <a:spcAft>
                <a:spcPct val="0"/>
              </a:spcAft>
              <a:buNone/>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lang="en-CA" sz="2800" b="0" dirty="0">
                <a:solidFill>
                  <a:schemeClr val="tx1"/>
                </a:solidFill>
                <a:highlight>
                  <a:srgbClr val="FFFF00"/>
                </a:highlight>
                <a:latin typeface="Arial Rounded MT Bold" panose="020F0704030504030204" pitchFamily="34" charset="0"/>
              </a:rPr>
              <a:t>#th </a:t>
            </a: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mj-cs"/>
              </a:rPr>
              <a:t>Floor Plan </a:t>
            </a:r>
          </a:p>
        </p:txBody>
      </p:sp>
      <p:pic>
        <p:nvPicPr>
          <p:cNvPr id="37" name="Picture 36" descr="A picture of a floor plan, colour-coded by the 3 zones: quiet, interactive and transitional.">
            <a:extLst>
              <a:ext uri="{FF2B5EF4-FFF2-40B4-BE49-F238E27FC236}">
                <a16:creationId xmlns:a16="http://schemas.microsoft.com/office/drawing/2014/main" id="{5F87F310-EB0B-A419-235F-A3E7901EADE2}"/>
              </a:ext>
            </a:extLst>
          </p:cNvPr>
          <p:cNvPicPr>
            <a:picLocks noChangeAspect="1"/>
          </p:cNvPicPr>
          <p:nvPr/>
        </p:nvPicPr>
        <p:blipFill>
          <a:blip r:embed="rId3"/>
          <a:stretch>
            <a:fillRect/>
          </a:stretch>
        </p:blipFill>
        <p:spPr>
          <a:xfrm>
            <a:off x="97807" y="662580"/>
            <a:ext cx="6420642" cy="4417621"/>
          </a:xfrm>
          <a:prstGeom prst="rect">
            <a:avLst/>
          </a:prstGeom>
        </p:spPr>
      </p:pic>
      <p:grpSp>
        <p:nvGrpSpPr>
          <p:cNvPr id="3" name="Group 2" descr="Tour path">
            <a:extLst>
              <a:ext uri="{FF2B5EF4-FFF2-40B4-BE49-F238E27FC236}">
                <a16:creationId xmlns:a16="http://schemas.microsoft.com/office/drawing/2014/main" id="{619D63B1-279B-DF00-11EF-3D6951A36FB9}"/>
              </a:ext>
            </a:extLst>
          </p:cNvPr>
          <p:cNvGrpSpPr/>
          <p:nvPr/>
        </p:nvGrpSpPr>
        <p:grpSpPr>
          <a:xfrm>
            <a:off x="891243" y="1204699"/>
            <a:ext cx="4761750" cy="3190168"/>
            <a:chOff x="891243" y="1204699"/>
            <a:chExt cx="4761750" cy="3190168"/>
          </a:xfrm>
        </p:grpSpPr>
        <p:grpSp>
          <p:nvGrpSpPr>
            <p:cNvPr id="53" name="Group 52">
              <a:extLst>
                <a:ext uri="{FF2B5EF4-FFF2-40B4-BE49-F238E27FC236}">
                  <a16:creationId xmlns:a16="http://schemas.microsoft.com/office/drawing/2014/main" id="{C8457666-381A-2160-583A-C624CA1030B4}"/>
                </a:ext>
              </a:extLst>
            </p:cNvPr>
            <p:cNvGrpSpPr/>
            <p:nvPr/>
          </p:nvGrpSpPr>
          <p:grpSpPr>
            <a:xfrm>
              <a:off x="2395481" y="2847485"/>
              <a:ext cx="581025" cy="431800"/>
              <a:chOff x="2395481" y="2847485"/>
              <a:chExt cx="581025" cy="431800"/>
            </a:xfrm>
          </p:grpSpPr>
          <p:sp>
            <p:nvSpPr>
              <p:cNvPr id="50" name="Flowchart: Connector 49">
                <a:extLst>
                  <a:ext uri="{FF2B5EF4-FFF2-40B4-BE49-F238E27FC236}">
                    <a16:creationId xmlns:a16="http://schemas.microsoft.com/office/drawing/2014/main" id="{65446100-5F7C-41FE-4ECB-369B8AF88866}"/>
                  </a:ext>
                </a:extLst>
              </p:cNvPr>
              <p:cNvSpPr/>
              <p:nvPr/>
            </p:nvSpPr>
            <p:spPr>
              <a:xfrm>
                <a:off x="2470094" y="2847485"/>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CA" sz="1600" b="1"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D4D22A2E-DC4C-1A19-EA20-FA739C2BC8BD}"/>
                  </a:ext>
                </a:extLst>
              </p:cNvPr>
              <p:cNvSpPr txBox="1"/>
              <p:nvPr/>
            </p:nvSpPr>
            <p:spPr>
              <a:xfrm>
                <a:off x="2395481" y="2870262"/>
                <a:ext cx="581025" cy="369332"/>
              </a:xfrm>
              <a:prstGeom prst="rect">
                <a:avLst/>
              </a:prstGeom>
              <a:noFill/>
            </p:spPr>
            <p:txBody>
              <a:bodyPr wrap="square">
                <a:spAutoFit/>
              </a:bodyPr>
              <a:lstStyle/>
              <a:p>
                <a:pPr algn="ctr"/>
                <a:r>
                  <a:rPr lang="en-CA" b="1" dirty="0">
                    <a:solidFill>
                      <a:schemeClr val="bg1"/>
                    </a:solidFill>
                    <a:latin typeface="Arial" panose="020B0604020202020204" pitchFamily="34" charset="0"/>
                    <a:cs typeface="Arial" panose="020B0604020202020204" pitchFamily="34" charset="0"/>
                  </a:rPr>
                  <a:t>10</a:t>
                </a:r>
              </a:p>
            </p:txBody>
          </p:sp>
        </p:grpSp>
        <p:sp>
          <p:nvSpPr>
            <p:cNvPr id="7" name="Flowchart: Connector 6">
              <a:extLst>
                <a:ext uri="{FF2B5EF4-FFF2-40B4-BE49-F238E27FC236}">
                  <a16:creationId xmlns:a16="http://schemas.microsoft.com/office/drawing/2014/main" id="{32B2B569-3FD5-40DF-8963-7878CC7B0CCB}"/>
                </a:ext>
              </a:extLst>
            </p:cNvPr>
            <p:cNvSpPr/>
            <p:nvPr/>
          </p:nvSpPr>
          <p:spPr>
            <a:xfrm>
              <a:off x="2718846" y="2468283"/>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1</a:t>
              </a:r>
            </a:p>
          </p:txBody>
        </p:sp>
        <p:sp>
          <p:nvSpPr>
            <p:cNvPr id="34" name="Flowchart: Connector 33">
              <a:extLst>
                <a:ext uri="{FF2B5EF4-FFF2-40B4-BE49-F238E27FC236}">
                  <a16:creationId xmlns:a16="http://schemas.microsoft.com/office/drawing/2014/main" id="{6EF9A132-C97E-49E4-A800-56EA59101511}"/>
                </a:ext>
              </a:extLst>
            </p:cNvPr>
            <p:cNvSpPr/>
            <p:nvPr/>
          </p:nvSpPr>
          <p:spPr>
            <a:xfrm>
              <a:off x="952960" y="1204699"/>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4</a:t>
              </a:r>
            </a:p>
          </p:txBody>
        </p:sp>
        <p:sp>
          <p:nvSpPr>
            <p:cNvPr id="43" name="Flowchart: Connector 42">
              <a:extLst>
                <a:ext uri="{FF2B5EF4-FFF2-40B4-BE49-F238E27FC236}">
                  <a16:creationId xmlns:a16="http://schemas.microsoft.com/office/drawing/2014/main" id="{6450F18B-58D7-4EAB-AAE2-3E22058F762F}"/>
                </a:ext>
              </a:extLst>
            </p:cNvPr>
            <p:cNvSpPr/>
            <p:nvPr/>
          </p:nvSpPr>
          <p:spPr>
            <a:xfrm>
              <a:off x="3110124" y="1372921"/>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5</a:t>
              </a:r>
            </a:p>
          </p:txBody>
        </p:sp>
        <p:sp>
          <p:nvSpPr>
            <p:cNvPr id="33" name="Flowchart: Connector 32">
              <a:extLst>
                <a:ext uri="{FF2B5EF4-FFF2-40B4-BE49-F238E27FC236}">
                  <a16:creationId xmlns:a16="http://schemas.microsoft.com/office/drawing/2014/main" id="{707BC681-AEFB-4A8A-B695-E42EB062EAB5}"/>
                </a:ext>
              </a:extLst>
            </p:cNvPr>
            <p:cNvSpPr/>
            <p:nvPr/>
          </p:nvSpPr>
          <p:spPr>
            <a:xfrm>
              <a:off x="891243" y="1894907"/>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3</a:t>
              </a:r>
            </a:p>
          </p:txBody>
        </p:sp>
        <p:sp>
          <p:nvSpPr>
            <p:cNvPr id="46" name="Flowchart: Connector 45">
              <a:extLst>
                <a:ext uri="{FF2B5EF4-FFF2-40B4-BE49-F238E27FC236}">
                  <a16:creationId xmlns:a16="http://schemas.microsoft.com/office/drawing/2014/main" id="{4A20F3CE-6308-B8BE-5C61-75EA4966B89A}"/>
                </a:ext>
              </a:extLst>
            </p:cNvPr>
            <p:cNvSpPr/>
            <p:nvPr/>
          </p:nvSpPr>
          <p:spPr>
            <a:xfrm>
              <a:off x="5221193" y="1604746"/>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6</a:t>
              </a:r>
            </a:p>
          </p:txBody>
        </p:sp>
        <p:sp>
          <p:nvSpPr>
            <p:cNvPr id="49" name="Flowchart: Connector 48">
              <a:extLst>
                <a:ext uri="{FF2B5EF4-FFF2-40B4-BE49-F238E27FC236}">
                  <a16:creationId xmlns:a16="http://schemas.microsoft.com/office/drawing/2014/main" id="{E95BB951-9CA9-5E1B-69BC-94E6973DF820}"/>
                </a:ext>
              </a:extLst>
            </p:cNvPr>
            <p:cNvSpPr/>
            <p:nvPr/>
          </p:nvSpPr>
          <p:spPr>
            <a:xfrm>
              <a:off x="4297697" y="3963067"/>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7</a:t>
              </a:r>
            </a:p>
          </p:txBody>
        </p:sp>
        <p:sp>
          <p:nvSpPr>
            <p:cNvPr id="32" name="Flowchart: Connector 31">
              <a:extLst>
                <a:ext uri="{FF2B5EF4-FFF2-40B4-BE49-F238E27FC236}">
                  <a16:creationId xmlns:a16="http://schemas.microsoft.com/office/drawing/2014/main" id="{69E92023-9BAE-417E-AE43-90BAA04DD187}"/>
                </a:ext>
              </a:extLst>
            </p:cNvPr>
            <p:cNvSpPr/>
            <p:nvPr/>
          </p:nvSpPr>
          <p:spPr>
            <a:xfrm>
              <a:off x="1550326" y="2468283"/>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2</a:t>
              </a:r>
            </a:p>
          </p:txBody>
        </p:sp>
        <p:sp>
          <p:nvSpPr>
            <p:cNvPr id="54" name="Flowchart: Connector 53">
              <a:extLst>
                <a:ext uri="{FF2B5EF4-FFF2-40B4-BE49-F238E27FC236}">
                  <a16:creationId xmlns:a16="http://schemas.microsoft.com/office/drawing/2014/main" id="{9C2BAA9B-243C-8D9A-8830-714E77885F5A}"/>
                </a:ext>
              </a:extLst>
            </p:cNvPr>
            <p:cNvSpPr/>
            <p:nvPr/>
          </p:nvSpPr>
          <p:spPr>
            <a:xfrm>
              <a:off x="3203795" y="3914234"/>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9</a:t>
              </a:r>
            </a:p>
          </p:txBody>
        </p:sp>
        <p:sp>
          <p:nvSpPr>
            <p:cNvPr id="55" name="Flowchart: Connector 54">
              <a:extLst>
                <a:ext uri="{FF2B5EF4-FFF2-40B4-BE49-F238E27FC236}">
                  <a16:creationId xmlns:a16="http://schemas.microsoft.com/office/drawing/2014/main" id="{1C5A2837-754B-EA0C-F04A-08972F3891DE}"/>
                </a:ext>
              </a:extLst>
            </p:cNvPr>
            <p:cNvSpPr/>
            <p:nvPr/>
          </p:nvSpPr>
          <p:spPr>
            <a:xfrm>
              <a:off x="4789393" y="2926525"/>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8</a:t>
              </a:r>
            </a:p>
          </p:txBody>
        </p:sp>
        <p:sp>
          <p:nvSpPr>
            <p:cNvPr id="58" name="Freeform: Shape 57">
              <a:extLst>
                <a:ext uri="{FF2B5EF4-FFF2-40B4-BE49-F238E27FC236}">
                  <a16:creationId xmlns:a16="http://schemas.microsoft.com/office/drawing/2014/main" id="{D6BEDB79-5567-614E-15B8-877DB04398FC}"/>
                </a:ext>
              </a:extLst>
            </p:cNvPr>
            <p:cNvSpPr/>
            <p:nvPr/>
          </p:nvSpPr>
          <p:spPr>
            <a:xfrm>
              <a:off x="1820422" y="2695575"/>
              <a:ext cx="898966" cy="134996"/>
            </a:xfrm>
            <a:custGeom>
              <a:avLst/>
              <a:gdLst>
                <a:gd name="connsiteX0" fmla="*/ 738188 w 738188"/>
                <a:gd name="connsiteY0" fmla="*/ 0 h 81063"/>
                <a:gd name="connsiteX1" fmla="*/ 295275 w 738188"/>
                <a:gd name="connsiteY1" fmla="*/ 80963 h 81063"/>
                <a:gd name="connsiteX2" fmla="*/ 0 w 738188"/>
                <a:gd name="connsiteY2" fmla="*/ 14288 h 81063"/>
              </a:gdLst>
              <a:ahLst/>
              <a:cxnLst>
                <a:cxn ang="0">
                  <a:pos x="connsiteX0" y="connsiteY0"/>
                </a:cxn>
                <a:cxn ang="0">
                  <a:pos x="connsiteX1" y="connsiteY1"/>
                </a:cxn>
                <a:cxn ang="0">
                  <a:pos x="connsiteX2" y="connsiteY2"/>
                </a:cxn>
              </a:cxnLst>
              <a:rect l="l" t="t" r="r" b="b"/>
              <a:pathLst>
                <a:path w="738188" h="81063">
                  <a:moveTo>
                    <a:pt x="738188" y="0"/>
                  </a:moveTo>
                  <a:cubicBezTo>
                    <a:pt x="578247" y="39291"/>
                    <a:pt x="418306" y="78582"/>
                    <a:pt x="295275" y="80963"/>
                  </a:cubicBezTo>
                  <a:cubicBezTo>
                    <a:pt x="172244" y="83344"/>
                    <a:pt x="53975" y="42863"/>
                    <a:pt x="0" y="14288"/>
                  </a:cubicBezTo>
                </a:path>
              </a:pathLst>
            </a:custGeom>
            <a:noFill/>
            <a:ln w="38100">
              <a:prstDash val="sysDash"/>
              <a:extLst>
                <a:ext uri="{C807C97D-BFC1-408E-A445-0C87EB9F89A2}">
                  <ask:lineSketchStyleProps xmlns:ask="http://schemas.microsoft.com/office/drawing/2018/sketchyshapes" sd="949167543">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0" name="Freeform: Shape 59">
              <a:extLst>
                <a:ext uri="{FF2B5EF4-FFF2-40B4-BE49-F238E27FC236}">
                  <a16:creationId xmlns:a16="http://schemas.microsoft.com/office/drawing/2014/main" id="{17E587DF-AB07-DE4B-D9BF-D8941576C15A}"/>
                </a:ext>
              </a:extLst>
            </p:cNvPr>
            <p:cNvSpPr/>
            <p:nvPr/>
          </p:nvSpPr>
          <p:spPr>
            <a:xfrm>
              <a:off x="1075980" y="2334098"/>
              <a:ext cx="487968" cy="469220"/>
            </a:xfrm>
            <a:custGeom>
              <a:avLst/>
              <a:gdLst>
                <a:gd name="connsiteX0" fmla="*/ 487968 w 487968"/>
                <a:gd name="connsiteY0" fmla="*/ 469220 h 469220"/>
                <a:gd name="connsiteX1" fmla="*/ 51852 w 487968"/>
                <a:gd name="connsiteY1" fmla="*/ 261008 h 469220"/>
                <a:gd name="connsiteX2" fmla="*/ 8240 w 487968"/>
                <a:gd name="connsiteY2" fmla="*/ 24659 h 469220"/>
                <a:gd name="connsiteX3" fmla="*/ 8240 w 487968"/>
                <a:gd name="connsiteY3" fmla="*/ 19031 h 469220"/>
              </a:gdLst>
              <a:ahLst/>
              <a:cxnLst>
                <a:cxn ang="0">
                  <a:pos x="connsiteX0" y="connsiteY0"/>
                </a:cxn>
                <a:cxn ang="0">
                  <a:pos x="connsiteX1" y="connsiteY1"/>
                </a:cxn>
                <a:cxn ang="0">
                  <a:pos x="connsiteX2" y="connsiteY2"/>
                </a:cxn>
                <a:cxn ang="0">
                  <a:pos x="connsiteX3" y="connsiteY3"/>
                </a:cxn>
              </a:cxnLst>
              <a:rect l="l" t="t" r="r" b="b"/>
              <a:pathLst>
                <a:path w="487968" h="469220" extrusionOk="0">
                  <a:moveTo>
                    <a:pt x="487968" y="469220"/>
                  </a:moveTo>
                  <a:cubicBezTo>
                    <a:pt x="323518" y="392543"/>
                    <a:pt x="117206" y="337906"/>
                    <a:pt x="51852" y="261008"/>
                  </a:cubicBezTo>
                  <a:cubicBezTo>
                    <a:pt x="-28103" y="186916"/>
                    <a:pt x="8240" y="24659"/>
                    <a:pt x="8240" y="24659"/>
                  </a:cubicBezTo>
                  <a:cubicBezTo>
                    <a:pt x="3882" y="-16567"/>
                    <a:pt x="3798" y="2398"/>
                    <a:pt x="8240" y="19031"/>
                  </a:cubicBezTo>
                </a:path>
              </a:pathLst>
            </a:custGeom>
            <a:noFill/>
            <a:ln w="38100">
              <a:prstDash val="sysDash"/>
              <a:extLst>
                <a:ext uri="{C807C97D-BFC1-408E-A445-0C87EB9F89A2}">
                  <ask:lineSketchStyleProps xmlns:ask="http://schemas.microsoft.com/office/drawing/2018/sketchyshapes" sd="127910698">
                    <a:custGeom>
                      <a:avLst/>
                      <a:gdLst>
                        <a:gd name="connsiteX0" fmla="*/ 426299 w 426299"/>
                        <a:gd name="connsiteY0" fmla="*/ 397107 h 397107"/>
                        <a:gd name="connsiteX1" fmla="*/ 45299 w 426299"/>
                        <a:gd name="connsiteY1" fmla="*/ 220895 h 397107"/>
                        <a:gd name="connsiteX2" fmla="*/ 7199 w 426299"/>
                        <a:gd name="connsiteY2" fmla="*/ 20870 h 397107"/>
                        <a:gd name="connsiteX3" fmla="*/ 7199 w 426299"/>
                        <a:gd name="connsiteY3" fmla="*/ 16107 h 397107"/>
                      </a:gdLst>
                      <a:ahLst/>
                      <a:cxnLst>
                        <a:cxn ang="0">
                          <a:pos x="connsiteX0" y="connsiteY0"/>
                        </a:cxn>
                        <a:cxn ang="0">
                          <a:pos x="connsiteX1" y="connsiteY1"/>
                        </a:cxn>
                        <a:cxn ang="0">
                          <a:pos x="connsiteX2" y="connsiteY2"/>
                        </a:cxn>
                        <a:cxn ang="0">
                          <a:pos x="connsiteX3" y="connsiteY3"/>
                        </a:cxn>
                      </a:cxnLst>
                      <a:rect l="l" t="t" r="r" b="b"/>
                      <a:pathLst>
                        <a:path w="426299" h="397107">
                          <a:moveTo>
                            <a:pt x="426299" y="397107"/>
                          </a:moveTo>
                          <a:cubicBezTo>
                            <a:pt x="270724" y="340354"/>
                            <a:pt x="115149" y="283601"/>
                            <a:pt x="45299" y="220895"/>
                          </a:cubicBezTo>
                          <a:cubicBezTo>
                            <a:pt x="-24551" y="158189"/>
                            <a:pt x="7199" y="20870"/>
                            <a:pt x="7199" y="20870"/>
                          </a:cubicBezTo>
                          <a:cubicBezTo>
                            <a:pt x="849" y="-13261"/>
                            <a:pt x="4024" y="1423"/>
                            <a:pt x="7199" y="16107"/>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1" name="Freeform: Shape 60">
              <a:extLst>
                <a:ext uri="{FF2B5EF4-FFF2-40B4-BE49-F238E27FC236}">
                  <a16:creationId xmlns:a16="http://schemas.microsoft.com/office/drawing/2014/main" id="{759657DA-F16B-FBBB-A7A0-733F50F04BC8}"/>
                </a:ext>
              </a:extLst>
            </p:cNvPr>
            <p:cNvSpPr/>
            <p:nvPr/>
          </p:nvSpPr>
          <p:spPr>
            <a:xfrm>
              <a:off x="976169" y="1595438"/>
              <a:ext cx="66819" cy="304800"/>
            </a:xfrm>
            <a:custGeom>
              <a:avLst/>
              <a:gdLst>
                <a:gd name="connsiteX0" fmla="*/ 52531 w 66819"/>
                <a:gd name="connsiteY0" fmla="*/ 304800 h 304800"/>
                <a:gd name="connsiteX1" fmla="*/ 144 w 66819"/>
                <a:gd name="connsiteY1" fmla="*/ 104775 h 304800"/>
                <a:gd name="connsiteX2" fmla="*/ 66819 w 66819"/>
                <a:gd name="connsiteY2" fmla="*/ 0 h 304800"/>
              </a:gdLst>
              <a:ahLst/>
              <a:cxnLst>
                <a:cxn ang="0">
                  <a:pos x="connsiteX0" y="connsiteY0"/>
                </a:cxn>
                <a:cxn ang="0">
                  <a:pos x="connsiteX1" y="connsiteY1"/>
                </a:cxn>
                <a:cxn ang="0">
                  <a:pos x="connsiteX2" y="connsiteY2"/>
                </a:cxn>
              </a:cxnLst>
              <a:rect l="l" t="t" r="r" b="b"/>
              <a:pathLst>
                <a:path w="66819" h="304800" extrusionOk="0">
                  <a:moveTo>
                    <a:pt x="52531" y="304800"/>
                  </a:moveTo>
                  <a:cubicBezTo>
                    <a:pt x="29772" y="226924"/>
                    <a:pt x="-5892" y="156277"/>
                    <a:pt x="144" y="104775"/>
                  </a:cubicBezTo>
                  <a:cubicBezTo>
                    <a:pt x="2328" y="54429"/>
                    <a:pt x="60773" y="17635"/>
                    <a:pt x="66819" y="0"/>
                  </a:cubicBezTo>
                </a:path>
              </a:pathLst>
            </a:custGeom>
            <a:noFill/>
            <a:ln w="38100">
              <a:prstDash val="sysDash"/>
              <a:extLst>
                <a:ext uri="{C807C97D-BFC1-408E-A445-0C87EB9F89A2}">
                  <ask:lineSketchStyleProps xmlns:ask="http://schemas.microsoft.com/office/drawing/2018/sketchyshapes" sd="127910698">
                    <a:custGeom>
                      <a:avLst/>
                      <a:gdLst>
                        <a:gd name="connsiteX0" fmla="*/ 52531 w 66819"/>
                        <a:gd name="connsiteY0" fmla="*/ 304800 h 304800"/>
                        <a:gd name="connsiteX1" fmla="*/ 144 w 66819"/>
                        <a:gd name="connsiteY1" fmla="*/ 104775 h 304800"/>
                        <a:gd name="connsiteX2" fmla="*/ 66819 w 66819"/>
                        <a:gd name="connsiteY2" fmla="*/ 0 h 304800"/>
                      </a:gdLst>
                      <a:ahLst/>
                      <a:cxnLst>
                        <a:cxn ang="0">
                          <a:pos x="connsiteX0" y="connsiteY0"/>
                        </a:cxn>
                        <a:cxn ang="0">
                          <a:pos x="connsiteX1" y="connsiteY1"/>
                        </a:cxn>
                        <a:cxn ang="0">
                          <a:pos x="connsiteX2" y="connsiteY2"/>
                        </a:cxn>
                      </a:cxnLst>
                      <a:rect l="l" t="t" r="r" b="b"/>
                      <a:pathLst>
                        <a:path w="66819" h="304800">
                          <a:moveTo>
                            <a:pt x="52531" y="304800"/>
                          </a:moveTo>
                          <a:cubicBezTo>
                            <a:pt x="25147" y="230187"/>
                            <a:pt x="-2237" y="155575"/>
                            <a:pt x="144" y="104775"/>
                          </a:cubicBezTo>
                          <a:cubicBezTo>
                            <a:pt x="2525" y="53975"/>
                            <a:pt x="63644" y="19050"/>
                            <a:pt x="66819" y="0"/>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2" name="Freeform: Shape 61">
              <a:extLst>
                <a:ext uri="{FF2B5EF4-FFF2-40B4-BE49-F238E27FC236}">
                  <a16:creationId xmlns:a16="http://schemas.microsoft.com/office/drawing/2014/main" id="{D225E8DB-5999-8CDB-6421-3F909AE795B5}"/>
                </a:ext>
              </a:extLst>
            </p:cNvPr>
            <p:cNvSpPr/>
            <p:nvPr/>
          </p:nvSpPr>
          <p:spPr>
            <a:xfrm>
              <a:off x="1385888" y="1495425"/>
              <a:ext cx="1724025" cy="141055"/>
            </a:xfrm>
            <a:custGeom>
              <a:avLst/>
              <a:gdLst>
                <a:gd name="connsiteX0" fmla="*/ 0 w 1724025"/>
                <a:gd name="connsiteY0" fmla="*/ 0 h 141055"/>
                <a:gd name="connsiteX1" fmla="*/ 833437 w 1724025"/>
                <a:gd name="connsiteY1" fmla="*/ 138113 h 141055"/>
                <a:gd name="connsiteX2" fmla="*/ 1724025 w 1724025"/>
                <a:gd name="connsiteY2" fmla="*/ 80963 h 141055"/>
              </a:gdLst>
              <a:ahLst/>
              <a:cxnLst>
                <a:cxn ang="0">
                  <a:pos x="connsiteX0" y="connsiteY0"/>
                </a:cxn>
                <a:cxn ang="0">
                  <a:pos x="connsiteX1" y="connsiteY1"/>
                </a:cxn>
                <a:cxn ang="0">
                  <a:pos x="connsiteX2" y="connsiteY2"/>
                </a:cxn>
              </a:cxnLst>
              <a:rect l="l" t="t" r="r" b="b"/>
              <a:pathLst>
                <a:path w="1724025" h="141055" extrusionOk="0">
                  <a:moveTo>
                    <a:pt x="0" y="0"/>
                  </a:moveTo>
                  <a:cubicBezTo>
                    <a:pt x="295724" y="46312"/>
                    <a:pt x="519068" y="129812"/>
                    <a:pt x="833437" y="138113"/>
                  </a:cubicBezTo>
                  <a:cubicBezTo>
                    <a:pt x="1112508" y="170668"/>
                    <a:pt x="1409191" y="109777"/>
                    <a:pt x="1724025" y="80963"/>
                  </a:cubicBezTo>
                </a:path>
              </a:pathLst>
            </a:custGeom>
            <a:noFill/>
            <a:ln w="38100">
              <a:prstDash val="sysDash"/>
              <a:extLst>
                <a:ext uri="{C807C97D-BFC1-408E-A445-0C87EB9F89A2}">
                  <ask:lineSketchStyleProps xmlns:ask="http://schemas.microsoft.com/office/drawing/2018/sketchyshapes" sd="127910698">
                    <a:custGeom>
                      <a:avLst/>
                      <a:gdLst>
                        <a:gd name="connsiteX0" fmla="*/ 0 w 1724025"/>
                        <a:gd name="connsiteY0" fmla="*/ 0 h 141055"/>
                        <a:gd name="connsiteX1" fmla="*/ 833437 w 1724025"/>
                        <a:gd name="connsiteY1" fmla="*/ 138113 h 141055"/>
                        <a:gd name="connsiteX2" fmla="*/ 1724025 w 1724025"/>
                        <a:gd name="connsiteY2" fmla="*/ 80963 h 141055"/>
                      </a:gdLst>
                      <a:ahLst/>
                      <a:cxnLst>
                        <a:cxn ang="0">
                          <a:pos x="connsiteX0" y="connsiteY0"/>
                        </a:cxn>
                        <a:cxn ang="0">
                          <a:pos x="connsiteX1" y="connsiteY1"/>
                        </a:cxn>
                        <a:cxn ang="0">
                          <a:pos x="connsiteX2" y="connsiteY2"/>
                        </a:cxn>
                      </a:cxnLst>
                      <a:rect l="l" t="t" r="r" b="b"/>
                      <a:pathLst>
                        <a:path w="1724025" h="141055">
                          <a:moveTo>
                            <a:pt x="0" y="0"/>
                          </a:moveTo>
                          <a:cubicBezTo>
                            <a:pt x="273050" y="62309"/>
                            <a:pt x="546100" y="124619"/>
                            <a:pt x="833437" y="138113"/>
                          </a:cubicBezTo>
                          <a:cubicBezTo>
                            <a:pt x="1120774" y="151607"/>
                            <a:pt x="1422399" y="116285"/>
                            <a:pt x="1724025" y="80963"/>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3" name="Freeform: Shape 62">
              <a:extLst>
                <a:ext uri="{FF2B5EF4-FFF2-40B4-BE49-F238E27FC236}">
                  <a16:creationId xmlns:a16="http://schemas.microsoft.com/office/drawing/2014/main" id="{A829442D-9E00-E298-255F-88145EEEBB9D}"/>
                </a:ext>
              </a:extLst>
            </p:cNvPr>
            <p:cNvSpPr/>
            <p:nvPr/>
          </p:nvSpPr>
          <p:spPr>
            <a:xfrm>
              <a:off x="3548063" y="1579435"/>
              <a:ext cx="1671637" cy="332822"/>
            </a:xfrm>
            <a:custGeom>
              <a:avLst/>
              <a:gdLst>
                <a:gd name="connsiteX0" fmla="*/ 0 w 1671637"/>
                <a:gd name="connsiteY0" fmla="*/ 30290 h 332822"/>
                <a:gd name="connsiteX1" fmla="*/ 1276350 w 1671637"/>
                <a:gd name="connsiteY1" fmla="*/ 25528 h 332822"/>
                <a:gd name="connsiteX2" fmla="*/ 1314450 w 1671637"/>
                <a:gd name="connsiteY2" fmla="*/ 306515 h 332822"/>
                <a:gd name="connsiteX3" fmla="*/ 1671637 w 1671637"/>
                <a:gd name="connsiteY3" fmla="*/ 320803 h 332822"/>
              </a:gdLst>
              <a:ahLst/>
              <a:cxnLst>
                <a:cxn ang="0">
                  <a:pos x="connsiteX0" y="connsiteY0"/>
                </a:cxn>
                <a:cxn ang="0">
                  <a:pos x="connsiteX1" y="connsiteY1"/>
                </a:cxn>
                <a:cxn ang="0">
                  <a:pos x="connsiteX2" y="connsiteY2"/>
                </a:cxn>
                <a:cxn ang="0">
                  <a:pos x="connsiteX3" y="connsiteY3"/>
                </a:cxn>
              </a:cxnLst>
              <a:rect l="l" t="t" r="r" b="b"/>
              <a:pathLst>
                <a:path w="1671637" h="332822" extrusionOk="0">
                  <a:moveTo>
                    <a:pt x="0" y="30290"/>
                  </a:moveTo>
                  <a:cubicBezTo>
                    <a:pt x="545581" y="-7065"/>
                    <a:pt x="1035422" y="-16311"/>
                    <a:pt x="1276350" y="25528"/>
                  </a:cubicBezTo>
                  <a:cubicBezTo>
                    <a:pt x="1490877" y="82052"/>
                    <a:pt x="1234497" y="250369"/>
                    <a:pt x="1314450" y="306515"/>
                  </a:cubicBezTo>
                  <a:cubicBezTo>
                    <a:pt x="1380331" y="355727"/>
                    <a:pt x="1671636" y="320804"/>
                    <a:pt x="1671637" y="320803"/>
                  </a:cubicBezTo>
                </a:path>
              </a:pathLst>
            </a:custGeom>
            <a:noFill/>
            <a:ln w="38100">
              <a:prstDash val="sysDash"/>
              <a:extLst>
                <a:ext uri="{C807C97D-BFC1-408E-A445-0C87EB9F89A2}">
                  <ask:lineSketchStyleProps xmlns:ask="http://schemas.microsoft.com/office/drawing/2018/sketchyshapes" sd="127910698">
                    <a:custGeom>
                      <a:avLst/>
                      <a:gdLst>
                        <a:gd name="connsiteX0" fmla="*/ 0 w 1671637"/>
                        <a:gd name="connsiteY0" fmla="*/ 30290 h 332822"/>
                        <a:gd name="connsiteX1" fmla="*/ 1276350 w 1671637"/>
                        <a:gd name="connsiteY1" fmla="*/ 25528 h 332822"/>
                        <a:gd name="connsiteX2" fmla="*/ 1314450 w 1671637"/>
                        <a:gd name="connsiteY2" fmla="*/ 306515 h 332822"/>
                        <a:gd name="connsiteX3" fmla="*/ 1671637 w 1671637"/>
                        <a:gd name="connsiteY3" fmla="*/ 320803 h 332822"/>
                      </a:gdLst>
                      <a:ahLst/>
                      <a:cxnLst>
                        <a:cxn ang="0">
                          <a:pos x="connsiteX0" y="connsiteY0"/>
                        </a:cxn>
                        <a:cxn ang="0">
                          <a:pos x="connsiteX1" y="connsiteY1"/>
                        </a:cxn>
                        <a:cxn ang="0">
                          <a:pos x="connsiteX2" y="connsiteY2"/>
                        </a:cxn>
                        <a:cxn ang="0">
                          <a:pos x="connsiteX3" y="connsiteY3"/>
                        </a:cxn>
                      </a:cxnLst>
                      <a:rect l="l" t="t" r="r" b="b"/>
                      <a:pathLst>
                        <a:path w="1671637" h="332822">
                          <a:moveTo>
                            <a:pt x="0" y="30290"/>
                          </a:moveTo>
                          <a:cubicBezTo>
                            <a:pt x="528637" y="4890"/>
                            <a:pt x="1057275" y="-20509"/>
                            <a:pt x="1276350" y="25528"/>
                          </a:cubicBezTo>
                          <a:cubicBezTo>
                            <a:pt x="1495425" y="71565"/>
                            <a:pt x="1248569" y="257303"/>
                            <a:pt x="1314450" y="306515"/>
                          </a:cubicBezTo>
                          <a:cubicBezTo>
                            <a:pt x="1380331" y="355727"/>
                            <a:pt x="1671637" y="320803"/>
                            <a:pt x="1671637" y="320803"/>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4" name="Freeform: Shape 63">
              <a:extLst>
                <a:ext uri="{FF2B5EF4-FFF2-40B4-BE49-F238E27FC236}">
                  <a16:creationId xmlns:a16="http://schemas.microsoft.com/office/drawing/2014/main" id="{7E800EA4-225F-5B6B-2518-0213D8A6F5B1}"/>
                </a:ext>
              </a:extLst>
            </p:cNvPr>
            <p:cNvSpPr/>
            <p:nvPr/>
          </p:nvSpPr>
          <p:spPr>
            <a:xfrm>
              <a:off x="4646815" y="2009775"/>
              <a:ext cx="925505" cy="2193462"/>
            </a:xfrm>
            <a:custGeom>
              <a:avLst/>
              <a:gdLst>
                <a:gd name="connsiteX0" fmla="*/ 898544 w 925505"/>
                <a:gd name="connsiteY0" fmla="*/ 0 h 2193462"/>
                <a:gd name="connsiteX1" fmla="*/ 812968 w 925505"/>
                <a:gd name="connsiteY1" fmla="*/ 1999559 h 2193462"/>
                <a:gd name="connsiteX2" fmla="*/ 0 w 925505"/>
                <a:gd name="connsiteY2" fmla="*/ 2004124 h 2193462"/>
              </a:gdLst>
              <a:ahLst/>
              <a:cxnLst>
                <a:cxn ang="0">
                  <a:pos x="connsiteX0" y="connsiteY0"/>
                </a:cxn>
                <a:cxn ang="0">
                  <a:pos x="connsiteX1" y="connsiteY1"/>
                </a:cxn>
                <a:cxn ang="0">
                  <a:pos x="connsiteX2" y="connsiteY2"/>
                </a:cxn>
              </a:cxnLst>
              <a:rect l="l" t="t" r="r" b="b"/>
              <a:pathLst>
                <a:path w="925505" h="2193462" extrusionOk="0">
                  <a:moveTo>
                    <a:pt x="898544" y="0"/>
                  </a:moveTo>
                  <a:cubicBezTo>
                    <a:pt x="955073" y="815526"/>
                    <a:pt x="903231" y="1676966"/>
                    <a:pt x="812968" y="1999559"/>
                  </a:cubicBezTo>
                  <a:cubicBezTo>
                    <a:pt x="638033" y="2391640"/>
                    <a:pt x="297424" y="2152009"/>
                    <a:pt x="0" y="2004124"/>
                  </a:cubicBezTo>
                </a:path>
              </a:pathLst>
            </a:custGeom>
            <a:noFill/>
            <a:ln w="38100">
              <a:prstDash val="sysDash"/>
              <a:extLst>
                <a:ext uri="{C807C97D-BFC1-408E-A445-0C87EB9F89A2}">
                  <ask:lineSketchStyleProps xmlns:ask="http://schemas.microsoft.com/office/drawing/2018/sketchyshapes" sd="127910698">
                    <a:custGeom>
                      <a:avLst/>
                      <a:gdLst>
                        <a:gd name="connsiteX0" fmla="*/ 800100 w 824107"/>
                        <a:gd name="connsiteY0" fmla="*/ 0 h 2288258"/>
                        <a:gd name="connsiteX1" fmla="*/ 723900 w 824107"/>
                        <a:gd name="connsiteY1" fmla="*/ 2085975 h 2288258"/>
                        <a:gd name="connsiteX2" fmla="*/ 0 w 824107"/>
                        <a:gd name="connsiteY2" fmla="*/ 2090738 h 2288258"/>
                      </a:gdLst>
                      <a:ahLst/>
                      <a:cxnLst>
                        <a:cxn ang="0">
                          <a:pos x="connsiteX0" y="connsiteY0"/>
                        </a:cxn>
                        <a:cxn ang="0">
                          <a:pos x="connsiteX1" y="connsiteY1"/>
                        </a:cxn>
                        <a:cxn ang="0">
                          <a:pos x="connsiteX2" y="connsiteY2"/>
                        </a:cxn>
                      </a:cxnLst>
                      <a:rect l="l" t="t" r="r" b="b"/>
                      <a:pathLst>
                        <a:path w="824107" h="2288258">
                          <a:moveTo>
                            <a:pt x="800100" y="0"/>
                          </a:moveTo>
                          <a:cubicBezTo>
                            <a:pt x="828675" y="868759"/>
                            <a:pt x="857250" y="1737519"/>
                            <a:pt x="723900" y="2085975"/>
                          </a:cubicBezTo>
                          <a:cubicBezTo>
                            <a:pt x="590550" y="2434431"/>
                            <a:pt x="295275" y="2262584"/>
                            <a:pt x="0" y="2090738"/>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5" name="Freeform: Shape 64">
              <a:extLst>
                <a:ext uri="{FF2B5EF4-FFF2-40B4-BE49-F238E27FC236}">
                  <a16:creationId xmlns:a16="http://schemas.microsoft.com/office/drawing/2014/main" id="{61E07C30-B34D-ECC4-AE51-762E5B056262}"/>
                </a:ext>
              </a:extLst>
            </p:cNvPr>
            <p:cNvSpPr/>
            <p:nvPr/>
          </p:nvSpPr>
          <p:spPr>
            <a:xfrm>
              <a:off x="4506422" y="2948329"/>
              <a:ext cx="308466" cy="1009753"/>
            </a:xfrm>
            <a:custGeom>
              <a:avLst/>
              <a:gdLst>
                <a:gd name="connsiteX0" fmla="*/ 3666 w 308466"/>
                <a:gd name="connsiteY0" fmla="*/ 1009309 h 1009753"/>
                <a:gd name="connsiteX1" fmla="*/ 3666 w 308466"/>
                <a:gd name="connsiteY1" fmla="*/ 856909 h 1009753"/>
                <a:gd name="connsiteX2" fmla="*/ 41766 w 308466"/>
                <a:gd name="connsiteY2" fmla="*/ 71096 h 1009753"/>
                <a:gd name="connsiteX3" fmla="*/ 308466 w 308466"/>
                <a:gd name="connsiteY3" fmla="*/ 85384 h 1009753"/>
              </a:gdLst>
              <a:ahLst/>
              <a:cxnLst>
                <a:cxn ang="0">
                  <a:pos x="connsiteX0" y="connsiteY0"/>
                </a:cxn>
                <a:cxn ang="0">
                  <a:pos x="connsiteX1" y="connsiteY1"/>
                </a:cxn>
                <a:cxn ang="0">
                  <a:pos x="connsiteX2" y="connsiteY2"/>
                </a:cxn>
                <a:cxn ang="0">
                  <a:pos x="connsiteX3" y="connsiteY3"/>
                </a:cxn>
              </a:cxnLst>
              <a:rect l="l" t="t" r="r" b="b"/>
              <a:pathLst>
                <a:path w="308466" h="1009753" extrusionOk="0">
                  <a:moveTo>
                    <a:pt x="3666" y="1009309"/>
                  </a:moveTo>
                  <a:cubicBezTo>
                    <a:pt x="854" y="1011037"/>
                    <a:pt x="-3317" y="1013400"/>
                    <a:pt x="3666" y="856909"/>
                  </a:cubicBezTo>
                  <a:cubicBezTo>
                    <a:pt x="8401" y="704265"/>
                    <a:pt x="-18401" y="195068"/>
                    <a:pt x="41766" y="71096"/>
                  </a:cubicBezTo>
                  <a:cubicBezTo>
                    <a:pt x="117091" y="-65050"/>
                    <a:pt x="190096" y="23189"/>
                    <a:pt x="308466" y="85384"/>
                  </a:cubicBezTo>
                </a:path>
              </a:pathLst>
            </a:custGeom>
            <a:noFill/>
            <a:ln w="38100">
              <a:prstDash val="sysDash"/>
              <a:extLst>
                <a:ext uri="{C807C97D-BFC1-408E-A445-0C87EB9F89A2}">
                  <ask:lineSketchStyleProps xmlns:ask="http://schemas.microsoft.com/office/drawing/2018/sketchyshapes" sd="127910698">
                    <a:custGeom>
                      <a:avLst/>
                      <a:gdLst>
                        <a:gd name="connsiteX0" fmla="*/ 3666 w 308466"/>
                        <a:gd name="connsiteY0" fmla="*/ 1009309 h 1009753"/>
                        <a:gd name="connsiteX1" fmla="*/ 3666 w 308466"/>
                        <a:gd name="connsiteY1" fmla="*/ 856909 h 1009753"/>
                        <a:gd name="connsiteX2" fmla="*/ 41766 w 308466"/>
                        <a:gd name="connsiteY2" fmla="*/ 71096 h 1009753"/>
                        <a:gd name="connsiteX3" fmla="*/ 308466 w 308466"/>
                        <a:gd name="connsiteY3" fmla="*/ 85384 h 1009753"/>
                      </a:gdLst>
                      <a:ahLst/>
                      <a:cxnLst>
                        <a:cxn ang="0">
                          <a:pos x="connsiteX0" y="connsiteY0"/>
                        </a:cxn>
                        <a:cxn ang="0">
                          <a:pos x="connsiteX1" y="connsiteY1"/>
                        </a:cxn>
                        <a:cxn ang="0">
                          <a:pos x="connsiteX2" y="connsiteY2"/>
                        </a:cxn>
                        <a:cxn ang="0">
                          <a:pos x="connsiteX3" y="connsiteY3"/>
                        </a:cxn>
                      </a:cxnLst>
                      <a:rect l="l" t="t" r="r" b="b"/>
                      <a:pathLst>
                        <a:path w="308466" h="1009753">
                          <a:moveTo>
                            <a:pt x="3666" y="1009309"/>
                          </a:moveTo>
                          <a:cubicBezTo>
                            <a:pt x="491" y="1011293"/>
                            <a:pt x="-2684" y="1013278"/>
                            <a:pt x="3666" y="856909"/>
                          </a:cubicBezTo>
                          <a:cubicBezTo>
                            <a:pt x="10016" y="700540"/>
                            <a:pt x="-9034" y="199683"/>
                            <a:pt x="41766" y="71096"/>
                          </a:cubicBezTo>
                          <a:cubicBezTo>
                            <a:pt x="92566" y="-57491"/>
                            <a:pt x="200516" y="13946"/>
                            <a:pt x="308466" y="85384"/>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6" name="Freeform: Shape 65">
              <a:extLst>
                <a:ext uri="{FF2B5EF4-FFF2-40B4-BE49-F238E27FC236}">
                  <a16:creationId xmlns:a16="http://schemas.microsoft.com/office/drawing/2014/main" id="{DF8216E6-26FE-A825-A2A5-EAEBB9B2B4C5}"/>
                </a:ext>
              </a:extLst>
            </p:cNvPr>
            <p:cNvSpPr/>
            <p:nvPr/>
          </p:nvSpPr>
          <p:spPr>
            <a:xfrm>
              <a:off x="3638550" y="3948113"/>
              <a:ext cx="862013" cy="184270"/>
            </a:xfrm>
            <a:custGeom>
              <a:avLst/>
              <a:gdLst>
                <a:gd name="connsiteX0" fmla="*/ 862013 w 862013"/>
                <a:gd name="connsiteY0" fmla="*/ 0 h 184270"/>
                <a:gd name="connsiteX1" fmla="*/ 404813 w 862013"/>
                <a:gd name="connsiteY1" fmla="*/ 176212 h 184270"/>
                <a:gd name="connsiteX2" fmla="*/ 0 w 862013"/>
                <a:gd name="connsiteY2" fmla="*/ 138112 h 184270"/>
              </a:gdLst>
              <a:ahLst/>
              <a:cxnLst>
                <a:cxn ang="0">
                  <a:pos x="connsiteX0" y="connsiteY0"/>
                </a:cxn>
                <a:cxn ang="0">
                  <a:pos x="connsiteX1" y="connsiteY1"/>
                </a:cxn>
                <a:cxn ang="0">
                  <a:pos x="connsiteX2" y="connsiteY2"/>
                </a:cxn>
              </a:cxnLst>
              <a:rect l="l" t="t" r="r" b="b"/>
              <a:pathLst>
                <a:path w="862013" h="184270" extrusionOk="0">
                  <a:moveTo>
                    <a:pt x="862013" y="0"/>
                  </a:moveTo>
                  <a:cubicBezTo>
                    <a:pt x="723852" y="63469"/>
                    <a:pt x="542852" y="154275"/>
                    <a:pt x="404813" y="176212"/>
                  </a:cubicBezTo>
                  <a:cubicBezTo>
                    <a:pt x="258996" y="204185"/>
                    <a:pt x="120280" y="163600"/>
                    <a:pt x="0" y="138112"/>
                  </a:cubicBezTo>
                </a:path>
              </a:pathLst>
            </a:custGeom>
            <a:noFill/>
            <a:ln w="38100">
              <a:prstDash val="sysDash"/>
              <a:extLst>
                <a:ext uri="{C807C97D-BFC1-408E-A445-0C87EB9F89A2}">
                  <ask:lineSketchStyleProps xmlns:ask="http://schemas.microsoft.com/office/drawing/2018/sketchyshapes" sd="127910698">
                    <a:custGeom>
                      <a:avLst/>
                      <a:gdLst>
                        <a:gd name="connsiteX0" fmla="*/ 862013 w 862013"/>
                        <a:gd name="connsiteY0" fmla="*/ 0 h 184270"/>
                        <a:gd name="connsiteX1" fmla="*/ 404813 w 862013"/>
                        <a:gd name="connsiteY1" fmla="*/ 176212 h 184270"/>
                        <a:gd name="connsiteX2" fmla="*/ 0 w 862013"/>
                        <a:gd name="connsiteY2" fmla="*/ 138112 h 184270"/>
                      </a:gdLst>
                      <a:ahLst/>
                      <a:cxnLst>
                        <a:cxn ang="0">
                          <a:pos x="connsiteX0" y="connsiteY0"/>
                        </a:cxn>
                        <a:cxn ang="0">
                          <a:pos x="connsiteX1" y="connsiteY1"/>
                        </a:cxn>
                        <a:cxn ang="0">
                          <a:pos x="connsiteX2" y="connsiteY2"/>
                        </a:cxn>
                      </a:cxnLst>
                      <a:rect l="l" t="t" r="r" b="b"/>
                      <a:pathLst>
                        <a:path w="862013" h="184270">
                          <a:moveTo>
                            <a:pt x="862013" y="0"/>
                          </a:moveTo>
                          <a:cubicBezTo>
                            <a:pt x="705247" y="76596"/>
                            <a:pt x="548482" y="153193"/>
                            <a:pt x="404813" y="176212"/>
                          </a:cubicBezTo>
                          <a:cubicBezTo>
                            <a:pt x="261144" y="199231"/>
                            <a:pt x="130572" y="168671"/>
                            <a:pt x="0" y="138112"/>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67" name="Freeform: Shape 66">
              <a:extLst>
                <a:ext uri="{FF2B5EF4-FFF2-40B4-BE49-F238E27FC236}">
                  <a16:creationId xmlns:a16="http://schemas.microsoft.com/office/drawing/2014/main" id="{EABFB275-0B93-FBAC-6AB0-6D75F0852A18}"/>
                </a:ext>
              </a:extLst>
            </p:cNvPr>
            <p:cNvSpPr/>
            <p:nvPr/>
          </p:nvSpPr>
          <p:spPr>
            <a:xfrm>
              <a:off x="2909888" y="3042518"/>
              <a:ext cx="342900" cy="977032"/>
            </a:xfrm>
            <a:custGeom>
              <a:avLst/>
              <a:gdLst>
                <a:gd name="connsiteX0" fmla="*/ 342900 w 342900"/>
                <a:gd name="connsiteY0" fmla="*/ 977032 h 977032"/>
                <a:gd name="connsiteX1" fmla="*/ 219075 w 342900"/>
                <a:gd name="connsiteY1" fmla="*/ 157882 h 977032"/>
                <a:gd name="connsiteX2" fmla="*/ 0 w 342900"/>
                <a:gd name="connsiteY2" fmla="*/ 720 h 977032"/>
              </a:gdLst>
              <a:ahLst/>
              <a:cxnLst>
                <a:cxn ang="0">
                  <a:pos x="connsiteX0" y="connsiteY0"/>
                </a:cxn>
                <a:cxn ang="0">
                  <a:pos x="connsiteX1" y="connsiteY1"/>
                </a:cxn>
                <a:cxn ang="0">
                  <a:pos x="connsiteX2" y="connsiteY2"/>
                </a:cxn>
              </a:cxnLst>
              <a:rect l="l" t="t" r="r" b="b"/>
              <a:pathLst>
                <a:path w="342900" h="977032" extrusionOk="0">
                  <a:moveTo>
                    <a:pt x="342900" y="977032"/>
                  </a:moveTo>
                  <a:cubicBezTo>
                    <a:pt x="317636" y="643120"/>
                    <a:pt x="274051" y="321019"/>
                    <a:pt x="219075" y="157882"/>
                  </a:cubicBezTo>
                  <a:cubicBezTo>
                    <a:pt x="161377" y="-3573"/>
                    <a:pt x="78594" y="-3226"/>
                    <a:pt x="0" y="720"/>
                  </a:cubicBezTo>
                </a:path>
              </a:pathLst>
            </a:custGeom>
            <a:noFill/>
            <a:ln w="38100">
              <a:prstDash val="sysDash"/>
              <a:extLst>
                <a:ext uri="{C807C97D-BFC1-408E-A445-0C87EB9F89A2}">
                  <ask:lineSketchStyleProps xmlns:ask="http://schemas.microsoft.com/office/drawing/2018/sketchyshapes" sd="127910698">
                    <a:custGeom>
                      <a:avLst/>
                      <a:gdLst>
                        <a:gd name="connsiteX0" fmla="*/ 342900 w 342900"/>
                        <a:gd name="connsiteY0" fmla="*/ 977032 h 977032"/>
                        <a:gd name="connsiteX1" fmla="*/ 219075 w 342900"/>
                        <a:gd name="connsiteY1" fmla="*/ 157882 h 977032"/>
                        <a:gd name="connsiteX2" fmla="*/ 0 w 342900"/>
                        <a:gd name="connsiteY2" fmla="*/ 720 h 977032"/>
                      </a:gdLst>
                      <a:ahLst/>
                      <a:cxnLst>
                        <a:cxn ang="0">
                          <a:pos x="connsiteX0" y="connsiteY0"/>
                        </a:cxn>
                        <a:cxn ang="0">
                          <a:pos x="connsiteX1" y="connsiteY1"/>
                        </a:cxn>
                        <a:cxn ang="0">
                          <a:pos x="connsiteX2" y="connsiteY2"/>
                        </a:cxn>
                      </a:cxnLst>
                      <a:rect l="l" t="t" r="r" b="b"/>
                      <a:pathLst>
                        <a:path w="342900" h="977032">
                          <a:moveTo>
                            <a:pt x="342900" y="977032"/>
                          </a:moveTo>
                          <a:cubicBezTo>
                            <a:pt x="309562" y="648816"/>
                            <a:pt x="276225" y="320601"/>
                            <a:pt x="219075" y="157882"/>
                          </a:cubicBezTo>
                          <a:cubicBezTo>
                            <a:pt x="161925" y="-4837"/>
                            <a:pt x="80962" y="-2059"/>
                            <a:pt x="0" y="720"/>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grpSp>
      <p:sp>
        <p:nvSpPr>
          <p:cNvPr id="17" name="TextBox 16">
            <a:extLst>
              <a:ext uri="{FF2B5EF4-FFF2-40B4-BE49-F238E27FC236}">
                <a16:creationId xmlns:a16="http://schemas.microsoft.com/office/drawing/2014/main" id="{47508E9B-4E4F-631C-8226-408535C8F1C4}"/>
              </a:ext>
            </a:extLst>
          </p:cNvPr>
          <p:cNvSpPr txBox="1"/>
          <p:nvPr/>
        </p:nvSpPr>
        <p:spPr>
          <a:xfrm>
            <a:off x="1751776" y="1873700"/>
            <a:ext cx="4179693" cy="830997"/>
          </a:xfrm>
          <a:prstGeom prst="rect">
            <a:avLst/>
          </a:prstGeom>
          <a:noFill/>
          <a:ln>
            <a:noFill/>
          </a:ln>
        </p:spPr>
        <p:txBody>
          <a:bodyPr wrap="square">
            <a:spAutoFit/>
          </a:bodyPr>
          <a:lstStyle/>
          <a:p>
            <a:pPr lvl="0" algn="ctr" eaLnBrk="0" fontAlgn="base" hangingPunct="0">
              <a:spcBef>
                <a:spcPct val="0"/>
              </a:spcBef>
              <a:spcAft>
                <a:spcPct val="0"/>
              </a:spcAft>
            </a:pPr>
            <a:r>
              <a:rPr lang="en-CA" altLang="en-US" sz="1600" dirty="0">
                <a:highlight>
                  <a:srgbClr val="FFFF00"/>
                </a:highlight>
                <a:latin typeface="Avenir Next LT Pro" panose="020B0504020202020204" pitchFamily="34" charset="0"/>
                <a:ea typeface="Century Gothic" panose="020B0502020202020204" pitchFamily="34" charset="0"/>
                <a:cs typeface="Arial" panose="020B0604020202020204" pitchFamily="34" charset="0"/>
              </a:rPr>
              <a:t>SAMPLE PLAN</a:t>
            </a:r>
          </a:p>
          <a:p>
            <a:pPr lvl="0" algn="ctr" eaLnBrk="0" fontAlgn="base" hangingPunct="0">
              <a:spcBef>
                <a:spcPct val="0"/>
              </a:spcBef>
              <a:spcAft>
                <a:spcPct val="0"/>
              </a:spcAft>
            </a:pPr>
            <a:r>
              <a:rPr lang="en-CA" altLang="en-US" sz="1600" dirty="0">
                <a:highlight>
                  <a:srgbClr val="FFFF00"/>
                </a:highlight>
                <a:latin typeface="Avenir Next LT Pro" panose="020B0504020202020204" pitchFamily="34" charset="0"/>
                <a:ea typeface="Century Gothic" panose="020B0502020202020204" pitchFamily="34" charset="0"/>
                <a:cs typeface="Arial" panose="020B0604020202020204" pitchFamily="34" charset="0"/>
              </a:rPr>
              <a:t>Use your floor plan with the zoning identified</a:t>
            </a:r>
          </a:p>
        </p:txBody>
      </p:sp>
      <p:pic>
        <p:nvPicPr>
          <p:cNvPr id="39" name="Graphic 38">
            <a:extLst>
              <a:ext uri="{FF2B5EF4-FFF2-40B4-BE49-F238E27FC236}">
                <a16:creationId xmlns:a16="http://schemas.microsoft.com/office/drawing/2014/main" id="{68A2F191-53CE-2929-5FB4-C927DAF917D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34477" y="410206"/>
            <a:ext cx="835025" cy="835025"/>
          </a:xfrm>
          <a:prstGeom prst="rect">
            <a:avLst/>
          </a:prstGeom>
        </p:spPr>
      </p:pic>
      <p:sp>
        <p:nvSpPr>
          <p:cNvPr id="38" name="Rectangle: Rounded Corners 37">
            <a:extLst>
              <a:ext uri="{FF2B5EF4-FFF2-40B4-BE49-F238E27FC236}">
                <a16:creationId xmlns:a16="http://schemas.microsoft.com/office/drawing/2014/main" id="{B7D56070-D41D-6E04-99E9-06A4444B5D18}"/>
              </a:ext>
              <a:ext uri="{C183D7F6-B498-43B3-948B-1728B52AA6E4}">
                <adec:decorative xmlns:adec="http://schemas.microsoft.com/office/drawing/2017/decorative" val="0"/>
              </a:ext>
            </a:extLst>
          </p:cNvPr>
          <p:cNvSpPr/>
          <p:nvPr/>
        </p:nvSpPr>
        <p:spPr>
          <a:xfrm>
            <a:off x="6662725" y="205649"/>
            <a:ext cx="5342256" cy="2024566"/>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venir Next LT Pro" panose="020B0504020202020204" pitchFamily="34" charset="0"/>
                <a:cs typeface="Segoe UI Semilight" panose="020B0402040204020203" pitchFamily="34" charset="0"/>
              </a:rPr>
              <a:t>GCworkplace</a:t>
            </a:r>
            <a:r>
              <a:rPr lang="en-US" sz="1600" dirty="0">
                <a:solidFill>
                  <a:schemeClr val="tx1"/>
                </a:solidFill>
                <a:latin typeface="Avenir Next LT Pro" panose="020B0504020202020204" pitchFamily="34" charset="0"/>
                <a:cs typeface="Segoe UI Semilight" panose="020B0402040204020203" pitchFamily="34" charset="0"/>
              </a:rPr>
              <a:t> is based on seven dimensions to create a flexible, healthy, efficient, inclusive, collaborative, green and technologically advanced space. Your new workplace leverages these seven dimensions in its design. </a:t>
            </a:r>
            <a:r>
              <a:rPr lang="en-CA" sz="1600" dirty="0">
                <a:solidFill>
                  <a:schemeClr val="tx1"/>
                </a:solidFill>
                <a:latin typeface="Avenir Next LT Pro" panose="020B0504020202020204" pitchFamily="34" charset="0"/>
                <a:cs typeface="Segoe UI Semilight" panose="020B0402040204020203" pitchFamily="34" charset="0"/>
              </a:rPr>
              <a:t>A focus on employee wellness and the integration of biophilic design creates a healthier and greener work environment for employees. </a:t>
            </a:r>
          </a:p>
        </p:txBody>
      </p:sp>
      <p:sp>
        <p:nvSpPr>
          <p:cNvPr id="40" name="Rectangle: Rounded Corners 39">
            <a:extLst>
              <a:ext uri="{FF2B5EF4-FFF2-40B4-BE49-F238E27FC236}">
                <a16:creationId xmlns:a16="http://schemas.microsoft.com/office/drawing/2014/main" id="{3D1BB4D4-41AC-714B-2C8E-7BD3D96D985C}"/>
              </a:ext>
              <a:ext uri="{C183D7F6-B498-43B3-948B-1728B52AA6E4}">
                <adec:decorative xmlns:adec="http://schemas.microsoft.com/office/drawing/2017/decorative" val="0"/>
              </a:ext>
            </a:extLst>
          </p:cNvPr>
          <p:cNvSpPr/>
          <p:nvPr/>
        </p:nvSpPr>
        <p:spPr>
          <a:xfrm>
            <a:off x="6642871" y="2358675"/>
            <a:ext cx="3316039" cy="255361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venir Next LT Pro" panose="020B0504020202020204" pitchFamily="34" charset="0"/>
                <a:cs typeface="Segoe UI Semilight" panose="020B0402040204020203" pitchFamily="34" charset="0"/>
              </a:rPr>
              <a:t>1  </a:t>
            </a:r>
            <a:r>
              <a:rPr lang="en-US" sz="1600" dirty="0">
                <a:solidFill>
                  <a:schemeClr val="tx1"/>
                </a:solidFill>
                <a:latin typeface="Avenir Next LT Pro" panose="020B0504020202020204" pitchFamily="34" charset="0"/>
                <a:cs typeface="Segoe UI Semilight" panose="020B0402040204020203" pitchFamily="34" charset="0"/>
              </a:rPr>
              <a:t>Employee Entrance</a:t>
            </a:r>
          </a:p>
          <a:p>
            <a:r>
              <a:rPr lang="en-US" sz="1600" b="1" dirty="0">
                <a:solidFill>
                  <a:schemeClr val="tx1"/>
                </a:solidFill>
                <a:latin typeface="Avenir Next LT Pro" panose="020B0504020202020204" pitchFamily="34" charset="0"/>
                <a:cs typeface="Segoe UI Semilight" panose="020B0402040204020203" pitchFamily="34" charset="0"/>
              </a:rPr>
              <a:t>2</a:t>
            </a:r>
            <a:r>
              <a:rPr lang="en-US" sz="1600" dirty="0">
                <a:solidFill>
                  <a:schemeClr val="tx1"/>
                </a:solidFill>
                <a:latin typeface="Avenir Next LT Pro" panose="020B0504020202020204" pitchFamily="34" charset="0"/>
                <a:cs typeface="Segoe UI Semilight" panose="020B0402040204020203" pitchFamily="34" charset="0"/>
              </a:rPr>
              <a:t>  Design Feature</a:t>
            </a:r>
          </a:p>
          <a:p>
            <a:r>
              <a:rPr lang="en-US" sz="1600" b="1" dirty="0">
                <a:solidFill>
                  <a:schemeClr val="tx1"/>
                </a:solidFill>
                <a:latin typeface="Avenir Next LT Pro" panose="020B0504020202020204" pitchFamily="34" charset="0"/>
                <a:cs typeface="Segoe UI Semilight" panose="020B0402040204020203" pitchFamily="34" charset="0"/>
              </a:rPr>
              <a:t>3 </a:t>
            </a:r>
            <a:r>
              <a:rPr lang="en-US" sz="1600" dirty="0">
                <a:solidFill>
                  <a:schemeClr val="tx1"/>
                </a:solidFill>
                <a:latin typeface="Avenir Next LT Pro" panose="020B0504020202020204" pitchFamily="34" charset="0"/>
                <a:cs typeface="Segoe UI Semilight" panose="020B0402040204020203" pitchFamily="34" charset="0"/>
              </a:rPr>
              <a:t> Interactive Zone</a:t>
            </a:r>
          </a:p>
          <a:p>
            <a:r>
              <a:rPr lang="en-US" sz="1600" b="1" dirty="0">
                <a:solidFill>
                  <a:schemeClr val="tx1"/>
                </a:solidFill>
                <a:latin typeface="Avenir Next LT Pro" panose="020B0504020202020204" pitchFamily="34" charset="0"/>
                <a:cs typeface="Segoe UI Semilight" panose="020B0402040204020203" pitchFamily="34" charset="0"/>
              </a:rPr>
              <a:t>4  </a:t>
            </a:r>
            <a:r>
              <a:rPr lang="en-US" sz="1600" dirty="0">
                <a:solidFill>
                  <a:schemeClr val="tx1"/>
                </a:solidFill>
                <a:latin typeface="Avenir Next LT Pro" panose="020B0504020202020204" pitchFamily="34" charset="0"/>
                <a:cs typeface="Segoe UI Semilight" panose="020B0402040204020203" pitchFamily="34" charset="0"/>
              </a:rPr>
              <a:t>Meeting Rooms</a:t>
            </a:r>
          </a:p>
          <a:p>
            <a:r>
              <a:rPr lang="en-US" sz="1600" b="1" dirty="0">
                <a:solidFill>
                  <a:schemeClr val="tx1"/>
                </a:solidFill>
                <a:latin typeface="Avenir Next LT Pro" panose="020B0504020202020204" pitchFamily="34" charset="0"/>
                <a:cs typeface="Segoe UI Semilight" panose="020B0402040204020203" pitchFamily="34" charset="0"/>
              </a:rPr>
              <a:t>5  </a:t>
            </a:r>
            <a:r>
              <a:rPr lang="en-US" sz="1600" dirty="0">
                <a:solidFill>
                  <a:schemeClr val="tx1"/>
                </a:solidFill>
                <a:latin typeface="Avenir Next LT Pro" panose="020B0504020202020204" pitchFamily="34" charset="0"/>
                <a:cs typeface="Segoe UI Semilight" panose="020B0402040204020203" pitchFamily="34" charset="0"/>
              </a:rPr>
              <a:t>Locker Area</a:t>
            </a:r>
          </a:p>
          <a:p>
            <a:r>
              <a:rPr lang="en-US" sz="1600" b="1" dirty="0">
                <a:solidFill>
                  <a:schemeClr val="tx1"/>
                </a:solidFill>
                <a:latin typeface="Avenir Next LT Pro" panose="020B0504020202020204" pitchFamily="34" charset="0"/>
                <a:cs typeface="Segoe UI Semilight" panose="020B0402040204020203" pitchFamily="34" charset="0"/>
              </a:rPr>
              <a:t>6  </a:t>
            </a:r>
            <a:r>
              <a:rPr lang="en-US" sz="1600" dirty="0">
                <a:solidFill>
                  <a:schemeClr val="tx1"/>
                </a:solidFill>
                <a:latin typeface="Avenir Next LT Pro" panose="020B0504020202020204" pitchFamily="34" charset="0"/>
                <a:cs typeface="Segoe UI Semilight" panose="020B0402040204020203" pitchFamily="34" charset="0"/>
              </a:rPr>
              <a:t>Quiet Zone</a:t>
            </a:r>
          </a:p>
          <a:p>
            <a:r>
              <a:rPr lang="en-US" sz="1600" b="1" dirty="0">
                <a:solidFill>
                  <a:schemeClr val="tx1"/>
                </a:solidFill>
                <a:latin typeface="Avenir Next LT Pro" panose="020B0504020202020204" pitchFamily="34" charset="0"/>
                <a:cs typeface="Segoe UI Semilight" panose="020B0402040204020203" pitchFamily="34" charset="0"/>
              </a:rPr>
              <a:t>7  </a:t>
            </a:r>
            <a:r>
              <a:rPr lang="en-US" sz="1600" dirty="0">
                <a:solidFill>
                  <a:schemeClr val="tx1"/>
                </a:solidFill>
                <a:latin typeface="Avenir Next LT Pro" panose="020B0504020202020204" pitchFamily="34" charset="0"/>
                <a:cs typeface="Segoe UI Semilight" panose="020B0402040204020203" pitchFamily="34" charset="0"/>
              </a:rPr>
              <a:t>Transitional Zone</a:t>
            </a:r>
          </a:p>
          <a:p>
            <a:r>
              <a:rPr lang="en-US" sz="1600" b="1" dirty="0">
                <a:solidFill>
                  <a:schemeClr val="tx1"/>
                </a:solidFill>
                <a:latin typeface="Avenir Next LT Pro" panose="020B0504020202020204" pitchFamily="34" charset="0"/>
                <a:cs typeface="Segoe UI Semilight" panose="020B0402040204020203" pitchFamily="34" charset="0"/>
              </a:rPr>
              <a:t>8  </a:t>
            </a:r>
            <a:r>
              <a:rPr lang="en-US" sz="1600" dirty="0">
                <a:solidFill>
                  <a:schemeClr val="tx1"/>
                </a:solidFill>
                <a:latin typeface="Avenir Next LT Pro" panose="020B0504020202020204" pitchFamily="34" charset="0"/>
                <a:cs typeface="Segoe UI Semilight" panose="020B0402040204020203" pitchFamily="34" charset="0"/>
              </a:rPr>
              <a:t>Kitchenettes and Lounges </a:t>
            </a:r>
          </a:p>
          <a:p>
            <a:r>
              <a:rPr lang="en-US" sz="1600" b="1" dirty="0">
                <a:solidFill>
                  <a:schemeClr val="tx1"/>
                </a:solidFill>
                <a:latin typeface="Avenir Next LT Pro" panose="020B0504020202020204" pitchFamily="34" charset="0"/>
                <a:cs typeface="Segoe UI Semilight" panose="020B0402040204020203" pitchFamily="34" charset="0"/>
              </a:rPr>
              <a:t>9</a:t>
            </a:r>
            <a:r>
              <a:rPr lang="en-US" sz="1600" dirty="0">
                <a:solidFill>
                  <a:schemeClr val="tx1"/>
                </a:solidFill>
                <a:latin typeface="Avenir Next LT Pro" panose="020B0504020202020204" pitchFamily="34" charset="0"/>
                <a:cs typeface="Segoe UI Semilight" panose="020B0402040204020203" pitchFamily="34" charset="0"/>
              </a:rPr>
              <a:t>  Equipment Room</a:t>
            </a:r>
          </a:p>
          <a:p>
            <a:r>
              <a:rPr lang="en-US" sz="1600" b="1" dirty="0">
                <a:solidFill>
                  <a:schemeClr val="tx1"/>
                </a:solidFill>
                <a:latin typeface="Avenir Next LT Pro" panose="020B0504020202020204" pitchFamily="34" charset="0"/>
                <a:cs typeface="Segoe UI Semilight" panose="020B0402040204020203" pitchFamily="34" charset="0"/>
              </a:rPr>
              <a:t>10</a:t>
            </a:r>
            <a:r>
              <a:rPr lang="en-US" sz="1600" dirty="0">
                <a:solidFill>
                  <a:schemeClr val="tx1"/>
                </a:solidFill>
                <a:latin typeface="Avenir Next LT Pro" panose="020B0504020202020204" pitchFamily="34" charset="0"/>
                <a:cs typeface="Segoe UI Semilight" panose="020B0402040204020203" pitchFamily="34" charset="0"/>
              </a:rPr>
              <a:t> Wellness Room</a:t>
            </a:r>
          </a:p>
          <a:p>
            <a:endParaRPr lang="en-US" sz="1600" dirty="0">
              <a:solidFill>
                <a:schemeClr val="tx1"/>
              </a:solidFill>
              <a:latin typeface="Avenir Next LT Pro" panose="020B0504020202020204" pitchFamily="34" charset="0"/>
              <a:cs typeface="Segoe UI Semilight" panose="020B0402040204020203" pitchFamily="34" charset="0"/>
            </a:endParaRPr>
          </a:p>
          <a:p>
            <a:endParaRPr lang="en-US" sz="1600" dirty="0">
              <a:solidFill>
                <a:schemeClr val="tx1"/>
              </a:solidFill>
              <a:latin typeface="Avenir Next LT Pro" panose="020B0504020202020204" pitchFamily="34" charset="0"/>
              <a:cs typeface="Segoe UI Semilight" panose="020B0402040204020203" pitchFamily="34" charset="0"/>
            </a:endParaRPr>
          </a:p>
          <a:p>
            <a:endParaRPr lang="en-US" sz="1600" dirty="0">
              <a:solidFill>
                <a:schemeClr val="tx1"/>
              </a:solidFill>
              <a:latin typeface="Avenir Next LT Pro" panose="020B0504020202020204" pitchFamily="34" charset="0"/>
              <a:cs typeface="Segoe UI Semilight" panose="020B0402040204020203" pitchFamily="34" charset="0"/>
            </a:endParaRPr>
          </a:p>
        </p:txBody>
      </p:sp>
      <p:sp>
        <p:nvSpPr>
          <p:cNvPr id="35" name="Text Box 12">
            <a:extLst>
              <a:ext uri="{FF2B5EF4-FFF2-40B4-BE49-F238E27FC236}">
                <a16:creationId xmlns:a16="http://schemas.microsoft.com/office/drawing/2014/main" id="{7CCA78ED-3DB5-6D3D-DAE7-8EC444ED39C3}"/>
              </a:ext>
            </a:extLst>
          </p:cNvPr>
          <p:cNvSpPr txBox="1">
            <a:spLocks noChangeArrowheads="1"/>
          </p:cNvSpPr>
          <p:nvPr/>
        </p:nvSpPr>
        <p:spPr bwMode="auto">
          <a:xfrm>
            <a:off x="10091828" y="2382643"/>
            <a:ext cx="1909199" cy="749966"/>
          </a:xfrm>
          <a:prstGeom prst="rect">
            <a:avLst/>
          </a:prstGeom>
          <a:solidFill>
            <a:srgbClr val="FF99CC">
              <a:alpha val="49804"/>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rPr>
              <a:t>Interactive Zone</a:t>
            </a:r>
            <a:endParaRPr kumimoji="0" lang="en-CA" altLang="en-US" sz="1600" b="0"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endParaRPr>
          </a:p>
        </p:txBody>
      </p:sp>
      <p:sp>
        <p:nvSpPr>
          <p:cNvPr id="27" name="Text Box 6">
            <a:extLst>
              <a:ext uri="{FF2B5EF4-FFF2-40B4-BE49-F238E27FC236}">
                <a16:creationId xmlns:a16="http://schemas.microsoft.com/office/drawing/2014/main" id="{532AC11F-82E1-5830-8BB3-AAF2FB2B3D99}"/>
              </a:ext>
            </a:extLst>
          </p:cNvPr>
          <p:cNvSpPr txBox="1">
            <a:spLocks noChangeArrowheads="1"/>
          </p:cNvSpPr>
          <p:nvPr/>
        </p:nvSpPr>
        <p:spPr bwMode="auto">
          <a:xfrm>
            <a:off x="10091722" y="3236909"/>
            <a:ext cx="1906669" cy="749967"/>
          </a:xfrm>
          <a:prstGeom prst="rect">
            <a:avLst/>
          </a:prstGeom>
          <a:solidFill>
            <a:srgbClr val="FFFFB7">
              <a:alpha val="49804"/>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kumimoji="0" lang="en-US" altLang="en-US" sz="1600" b="1"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rPr>
              <a:t>Transitional Zone</a:t>
            </a:r>
            <a:endParaRPr kumimoji="0" lang="en-US" altLang="en-US" sz="2800" b="0" i="0" u="none" strike="noStrike" cap="none" normalizeH="0" baseline="0" dirty="0">
              <a:ln>
                <a:noFill/>
              </a:ln>
              <a:solidFill>
                <a:srgbClr val="FF0000"/>
              </a:solidFill>
              <a:effectLst/>
              <a:latin typeface="Avenir Next LT Pro" panose="020B0504020202020204" pitchFamily="34" charset="0"/>
              <a:cs typeface="Arial" panose="020B0604020202020204" pitchFamily="34" charset="0"/>
            </a:endParaRPr>
          </a:p>
        </p:txBody>
      </p:sp>
      <p:sp>
        <p:nvSpPr>
          <p:cNvPr id="26" name="Text Box 3">
            <a:extLst>
              <a:ext uri="{FF2B5EF4-FFF2-40B4-BE49-F238E27FC236}">
                <a16:creationId xmlns:a16="http://schemas.microsoft.com/office/drawing/2014/main" id="{6427A42E-0684-ACDC-518F-B1EC708742C4}"/>
              </a:ext>
            </a:extLst>
          </p:cNvPr>
          <p:cNvSpPr txBox="1">
            <a:spLocks noChangeArrowheads="1"/>
          </p:cNvSpPr>
          <p:nvPr/>
        </p:nvSpPr>
        <p:spPr bwMode="auto">
          <a:xfrm>
            <a:off x="10091828" y="4138049"/>
            <a:ext cx="1909199" cy="749967"/>
          </a:xfrm>
          <a:prstGeom prst="rect">
            <a:avLst/>
          </a:prstGeom>
          <a:solidFill>
            <a:srgbClr val="ABF7FF">
              <a:alpha val="49804"/>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rPr>
              <a:t>Quiet Zone</a:t>
            </a:r>
            <a:endParaRPr kumimoji="0" lang="en-CA" altLang="en-US" sz="1600" b="0"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endParaRPr>
          </a:p>
        </p:txBody>
      </p:sp>
      <p:sp>
        <p:nvSpPr>
          <p:cNvPr id="15" name="Rectangle 14">
            <a:extLst>
              <a:ext uri="{FF2B5EF4-FFF2-40B4-BE49-F238E27FC236}">
                <a16:creationId xmlns:a16="http://schemas.microsoft.com/office/drawing/2014/main" id="{4470436C-C656-3517-CD43-A4691B0C8D6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 name="TextBox 86">
            <a:extLst>
              <a:ext uri="{FF2B5EF4-FFF2-40B4-BE49-F238E27FC236}">
                <a16:creationId xmlns:a16="http://schemas.microsoft.com/office/drawing/2014/main" id="{4CEE713D-AC08-4597-9B1F-DADF320DDF56}"/>
              </a:ext>
            </a:extLst>
          </p:cNvPr>
          <p:cNvSpPr txBox="1"/>
          <p:nvPr/>
        </p:nvSpPr>
        <p:spPr>
          <a:xfrm>
            <a:off x="36936" y="5087924"/>
            <a:ext cx="4986945"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CA" altLang="en-US" sz="2400" dirty="0">
                <a:solidFill>
                  <a:srgbClr val="FFFF00"/>
                </a:solidFill>
                <a:latin typeface="Arial Rounded MT Bold" panose="020F0704030504030204" pitchFamily="34" charset="0"/>
                <a:ea typeface="Times New Roman" panose="02020603050405020304" pitchFamily="18" charset="0"/>
                <a:cs typeface="Arial" panose="020B0604020202020204" pitchFamily="34" charset="0"/>
              </a:rPr>
              <a:t>#th </a:t>
            </a:r>
            <a:r>
              <a:rPr kumimoji="0" lang="en-CA" altLang="en-US" sz="2400" i="0" u="none" strike="noStrike" cap="none" normalizeH="0" baseline="0" dirty="0">
                <a:ln>
                  <a:noFill/>
                </a:ln>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Floor Facts: </a:t>
            </a:r>
            <a:endParaRPr kumimoji="0" lang="en-CA" altLang="en-US" sz="2400" i="0" u="none" strike="noStrike" cap="none" normalizeH="0" baseline="0" dirty="0">
              <a:ln>
                <a:noFill/>
              </a:ln>
              <a:solidFill>
                <a:schemeClr val="bg1"/>
              </a:solidFill>
              <a:effectLst/>
              <a:latin typeface="Arial Rounded MT Bold" panose="020F070403050403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57441BAB-ECF8-4435-8679-EE7D3C09A4EA}"/>
              </a:ext>
            </a:extLst>
          </p:cNvPr>
          <p:cNvSpPr/>
          <p:nvPr/>
        </p:nvSpPr>
        <p:spPr>
          <a:xfrm>
            <a:off x="164486" y="5549589"/>
            <a:ext cx="2891870"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tLang="en-US" b="1">
                <a:solidFill>
                  <a:srgbClr val="FFFF00"/>
                </a:solidFill>
                <a:latin typeface="Avenir Next LT Pro Demi" panose="020B0704020202020204" pitchFamily="34" charset="0"/>
                <a:cs typeface="Arial" panose="020B0604020202020204" pitchFamily="34" charset="0"/>
              </a:rPr>
              <a:t>Occupant Name (organization/branch)</a:t>
            </a:r>
            <a:endParaRPr lang="en-CA" altLang="en-US" b="1" dirty="0">
              <a:solidFill>
                <a:srgbClr val="FFFF00"/>
              </a:solidFill>
              <a:latin typeface="Avenir Next LT Pro Demi" panose="020B07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9D0933CA-4096-4336-960A-29B41B8391FC}"/>
              </a:ext>
            </a:extLst>
          </p:cNvPr>
          <p:cNvSpPr/>
          <p:nvPr/>
        </p:nvSpPr>
        <p:spPr>
          <a:xfrm>
            <a:off x="3150646" y="5531580"/>
            <a:ext cx="2944674"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tLang="en-US" sz="3200" b="1" dirty="0">
                <a:solidFill>
                  <a:srgbClr val="FFFF00"/>
                </a:solidFill>
                <a:latin typeface="Avenir Next LT Pro Demi" panose="020B0704020202020204" pitchFamily="34" charset="0"/>
                <a:cs typeface="Arial" panose="020B0604020202020204" pitchFamily="34" charset="0"/>
              </a:rPr>
              <a:t>000</a:t>
            </a:r>
          </a:p>
          <a:p>
            <a:pPr algn="ctr"/>
            <a:r>
              <a:rPr lang="en-CA" altLang="en-US" dirty="0">
                <a:solidFill>
                  <a:schemeClr val="bg1"/>
                </a:solidFill>
                <a:latin typeface="Avenir Next LT Pro Demi" panose="020B0704020202020204" pitchFamily="34" charset="0"/>
                <a:cs typeface="Arial" panose="020B0604020202020204" pitchFamily="34" charset="0"/>
              </a:rPr>
              <a:t>Target Occupancy</a:t>
            </a:r>
          </a:p>
        </p:txBody>
      </p:sp>
      <p:sp>
        <p:nvSpPr>
          <p:cNvPr id="29" name="Rectangle: Rounded Corners 28">
            <a:extLst>
              <a:ext uri="{FF2B5EF4-FFF2-40B4-BE49-F238E27FC236}">
                <a16:creationId xmlns:a16="http://schemas.microsoft.com/office/drawing/2014/main" id="{06A06045-A17E-4CB3-AFE4-AA9B3DBC067E}"/>
              </a:ext>
            </a:extLst>
          </p:cNvPr>
          <p:cNvSpPr/>
          <p:nvPr/>
        </p:nvSpPr>
        <p:spPr>
          <a:xfrm>
            <a:off x="6171037" y="5531580"/>
            <a:ext cx="2891870"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CA" altLang="en-US" dirty="0">
                <a:solidFill>
                  <a:schemeClr val="bg1"/>
                </a:solidFill>
                <a:latin typeface="Avenir Next LT Pro Demi" panose="020B0704020202020204" pitchFamily="34" charset="0"/>
                <a:ea typeface="Century Gothic" panose="020B0502020202020204" pitchFamily="34" charset="0"/>
                <a:cs typeface="Arial" panose="020B0604020202020204" pitchFamily="34" charset="0"/>
              </a:rPr>
              <a:t>Individual Seats</a:t>
            </a:r>
          </a:p>
          <a:p>
            <a:pPr lvl="0" algn="ctr" eaLnBrk="0" fontAlgn="base" hangingPunct="0">
              <a:spcBef>
                <a:spcPct val="0"/>
              </a:spcBef>
              <a:spcAft>
                <a:spcPct val="0"/>
              </a:spcAft>
            </a:pPr>
            <a:r>
              <a:rPr lang="en-CA" altLang="en-US" sz="3200" b="1" dirty="0">
                <a:solidFill>
                  <a:srgbClr val="FFFF00"/>
                </a:solidFill>
                <a:latin typeface="Avenir Next LT Pro Demi" panose="020B0704020202020204" pitchFamily="34" charset="0"/>
                <a:ea typeface="Century Gothic" panose="020B0502020202020204" pitchFamily="34" charset="0"/>
                <a:cs typeface="Arial" panose="020B0604020202020204" pitchFamily="34" charset="0"/>
              </a:rPr>
              <a:t>000</a:t>
            </a:r>
            <a:endParaRPr lang="en-CA" altLang="en-US" b="1" dirty="0">
              <a:solidFill>
                <a:srgbClr val="FFFF00"/>
              </a:solidFill>
              <a:latin typeface="Avenir Next LT Pro Demi" panose="020B07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9351613E-0379-49A3-AFCC-7A3A9AF3E138}"/>
              </a:ext>
            </a:extLst>
          </p:cNvPr>
          <p:cNvSpPr/>
          <p:nvPr/>
        </p:nvSpPr>
        <p:spPr>
          <a:xfrm>
            <a:off x="9224413" y="5516216"/>
            <a:ext cx="2891870"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CA" altLang="en-US" dirty="0">
                <a:solidFill>
                  <a:schemeClr val="bg1"/>
                </a:solidFill>
                <a:latin typeface="Avenir Next LT Pro Demi" panose="020B0704020202020204" pitchFamily="34" charset="0"/>
                <a:ea typeface="Century Gothic" panose="020B0502020202020204" pitchFamily="34" charset="0"/>
                <a:cs typeface="Arial" panose="020B0604020202020204" pitchFamily="34" charset="0"/>
              </a:rPr>
              <a:t>Collaborative Seats</a:t>
            </a:r>
          </a:p>
          <a:p>
            <a:pPr lvl="0" algn="ctr" eaLnBrk="0" fontAlgn="base" hangingPunct="0">
              <a:spcBef>
                <a:spcPct val="0"/>
              </a:spcBef>
              <a:spcAft>
                <a:spcPct val="0"/>
              </a:spcAft>
            </a:pPr>
            <a:r>
              <a:rPr lang="en-CA" altLang="en-US" sz="3200" b="1" dirty="0">
                <a:solidFill>
                  <a:srgbClr val="FFFF00"/>
                </a:solidFill>
                <a:latin typeface="Avenir Next LT Pro Demi" panose="020B0704020202020204" pitchFamily="34" charset="0"/>
                <a:ea typeface="Century Gothic" panose="020B0502020202020204" pitchFamily="34" charset="0"/>
                <a:cs typeface="Arial" panose="020B0604020202020204" pitchFamily="34" charset="0"/>
              </a:rPr>
              <a:t>000</a:t>
            </a:r>
            <a:endParaRPr lang="en-CA" altLang="en-US" b="1" dirty="0">
              <a:solidFill>
                <a:srgbClr val="FFFF00"/>
              </a:solidFill>
              <a:latin typeface="Avenir Next LT Pro Demi" panose="020B07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3FB7D49-F11B-B04A-2B24-B89A5A313C37}"/>
              </a:ext>
              <a:ext uri="{C183D7F6-B498-43B3-948B-1728B52AA6E4}">
                <adec:decorative xmlns:adec="http://schemas.microsoft.com/office/drawing/2017/decorative" val="1"/>
              </a:ext>
            </a:extLst>
          </p:cNvPr>
          <p:cNvSpPr txBox="1"/>
          <p:nvPr/>
        </p:nvSpPr>
        <p:spPr>
          <a:xfrm>
            <a:off x="2553461" y="71938"/>
            <a:ext cx="4179693" cy="1394613"/>
          </a:xfrm>
          <a:prstGeom prst="rect">
            <a:avLst/>
          </a:prstGeom>
          <a:noFill/>
        </p:spPr>
        <p:txBody>
          <a:bodyPr wrap="square">
            <a:spAutoFit/>
          </a:bodyPr>
          <a:lstStyle/>
          <a:p>
            <a:pPr marL="0" marR="0">
              <a:lnSpc>
                <a:spcPct val="107000"/>
              </a:lnSpc>
              <a:spcBef>
                <a:spcPts val="0"/>
              </a:spcBef>
              <a:spcAft>
                <a:spcPts val="800"/>
              </a:spcAft>
            </a:pPr>
            <a:r>
              <a:rPr lang="en-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Copy this slide for every floor you want to include in the Employee Virtual Tour. This slide can also be used to organize and plan your in-person tours in conjunction with our Tour Guide Template.</a:t>
            </a:r>
            <a:endParaRPr lang="en-CA" sz="1600" dirty="0">
              <a:effectLst/>
              <a:latin typeface="Avenir Next LT Pro" panose="020B05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5933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06318" y="0"/>
            <a:ext cx="11006138" cy="835025"/>
          </a:xfrm>
        </p:spPr>
        <p:txBody>
          <a:bodyPr>
            <a:normAutofit/>
          </a:bodyPr>
          <a:lstStyle/>
          <a:p>
            <a:r>
              <a:rPr lang="en-CA" b="0" dirty="0">
                <a:latin typeface="Arial Rounded MT Bold" panose="020F0704030504030204" pitchFamily="34" charset="0"/>
              </a:rPr>
              <a:t>Employee Entrance</a:t>
            </a:r>
          </a:p>
        </p:txBody>
      </p:sp>
      <p:pic>
        <p:nvPicPr>
          <p:cNvPr id="36" name="Picture 35" descr="A picture of an open collaborative area with a table, chairs and lounge seating.">
            <a:extLst>
              <a:ext uri="{FF2B5EF4-FFF2-40B4-BE49-F238E27FC236}">
                <a16:creationId xmlns:a16="http://schemas.microsoft.com/office/drawing/2014/main" id="{5FE48A37-ABA8-4423-870B-63DD6F64C8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142" y="738132"/>
            <a:ext cx="4991469" cy="3063612"/>
          </a:xfrm>
          <a:prstGeom prst="rect">
            <a:avLst/>
          </a:prstGeom>
        </p:spPr>
      </p:pic>
      <p:sp>
        <p:nvSpPr>
          <p:cNvPr id="3" name="TextBox 2">
            <a:extLst>
              <a:ext uri="{FF2B5EF4-FFF2-40B4-BE49-F238E27FC236}">
                <a16:creationId xmlns:a16="http://schemas.microsoft.com/office/drawing/2014/main" id="{72CFE4C7-F93B-5193-AC9A-C800387BA91E}"/>
              </a:ext>
            </a:extLst>
          </p:cNvPr>
          <p:cNvSpPr txBox="1"/>
          <p:nvPr/>
        </p:nvSpPr>
        <p:spPr>
          <a:xfrm>
            <a:off x="228142" y="1854439"/>
            <a:ext cx="4991469" cy="830997"/>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pic>
        <p:nvPicPr>
          <p:cNvPr id="9" name="Graphic 8">
            <a:extLst>
              <a:ext uri="{FF2B5EF4-FFF2-40B4-BE49-F238E27FC236}">
                <a16:creationId xmlns:a16="http://schemas.microsoft.com/office/drawing/2014/main" id="{CD143433-FBCD-4FD4-9917-A8FA78A817A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0" name="Rectangle: Rounded Corners 9">
            <a:extLst>
              <a:ext uri="{FF2B5EF4-FFF2-40B4-BE49-F238E27FC236}">
                <a16:creationId xmlns:a16="http://schemas.microsoft.com/office/drawing/2014/main" id="{19F56DE7-84A6-4669-A26E-2C36EF889EE8}"/>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In your new workplace there is improved </a:t>
            </a:r>
            <a:r>
              <a:rPr lang="en-CA" sz="1600" b="1" dirty="0">
                <a:solidFill>
                  <a:schemeClr val="tx1"/>
                </a:solidFill>
                <a:latin typeface="Avenir Next LT Pro" panose="020B0504020202020204" pitchFamily="34" charset="0"/>
                <a:cs typeface="Segoe UI Semilight" panose="020B0402040204020203" pitchFamily="34" charset="0"/>
              </a:rPr>
              <a:t>wayfinding</a:t>
            </a:r>
            <a:r>
              <a:rPr lang="en-CA" sz="1600" dirty="0">
                <a:solidFill>
                  <a:schemeClr val="tx1"/>
                </a:solidFill>
                <a:latin typeface="Avenir Next LT Pro" panose="020B0504020202020204" pitchFamily="34" charset="0"/>
                <a:cs typeface="Segoe UI Semilight" panose="020B0402040204020203" pitchFamily="34" charset="0"/>
              </a:rPr>
              <a:t> through zone identification, as well as clear </a:t>
            </a:r>
            <a:r>
              <a:rPr lang="en-CA" sz="1600" b="1" dirty="0">
                <a:solidFill>
                  <a:schemeClr val="tx1"/>
                </a:solidFill>
                <a:latin typeface="Avenir Next LT Pro" panose="020B0504020202020204" pitchFamily="34" charset="0"/>
                <a:cs typeface="Segoe UI Semilight" panose="020B0402040204020203" pitchFamily="34" charset="0"/>
              </a:rPr>
              <a:t>directional signage</a:t>
            </a:r>
            <a:r>
              <a:rPr lang="en-CA" sz="1600" dirty="0">
                <a:solidFill>
                  <a:schemeClr val="tx1"/>
                </a:solidFill>
                <a:latin typeface="Avenir Next LT Pro" panose="020B0504020202020204" pitchFamily="34" charset="0"/>
                <a:cs typeface="Segoe UI Semilight" panose="020B0402040204020203" pitchFamily="34" charset="0"/>
              </a:rPr>
              <a:t> for common amenities such as kitchenettes, equipment rooms and locker areas. </a:t>
            </a:r>
          </a:p>
        </p:txBody>
      </p:sp>
      <p:sp>
        <p:nvSpPr>
          <p:cNvPr id="14" name="Rectangle: Rounded Corners 13">
            <a:extLst>
              <a:ext uri="{FF2B5EF4-FFF2-40B4-BE49-F238E27FC236}">
                <a16:creationId xmlns:a16="http://schemas.microsoft.com/office/drawing/2014/main" id="{29C02D59-CD51-7CA8-D0E1-507F7AB0944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highlight>
                <a:srgbClr val="FFFF00"/>
              </a:highlight>
              <a:latin typeface="Avenir Next LT Pro" panose="020B0504020202020204" pitchFamily="34" charset="0"/>
              <a:cs typeface="Segoe UI Semilight" panose="020B0402040204020203" pitchFamily="34" charset="0"/>
            </a:endParaRPr>
          </a:p>
        </p:txBody>
      </p:sp>
      <p:pic>
        <p:nvPicPr>
          <p:cNvPr id="4" name="Picture 3" descr="Signage for Quiet zone">
            <a:extLst>
              <a:ext uri="{FF2B5EF4-FFF2-40B4-BE49-F238E27FC236}">
                <a16:creationId xmlns:a16="http://schemas.microsoft.com/office/drawing/2014/main" id="{DA3E5AED-DE0A-A81F-D4C8-41C76CAC7DE7}"/>
              </a:ext>
            </a:extLst>
          </p:cNvPr>
          <p:cNvPicPr>
            <a:picLocks noChangeAspect="1"/>
          </p:cNvPicPr>
          <p:nvPr/>
        </p:nvPicPr>
        <p:blipFill>
          <a:blip r:embed="rId6"/>
          <a:stretch>
            <a:fillRect/>
          </a:stretch>
        </p:blipFill>
        <p:spPr>
          <a:xfrm>
            <a:off x="5637819" y="1806405"/>
            <a:ext cx="1958568" cy="1841659"/>
          </a:xfrm>
          <a:prstGeom prst="rect">
            <a:avLst/>
          </a:prstGeom>
        </p:spPr>
      </p:pic>
      <p:pic>
        <p:nvPicPr>
          <p:cNvPr id="7" name="Picture 6" descr="Signage for a Phone booth">
            <a:extLst>
              <a:ext uri="{FF2B5EF4-FFF2-40B4-BE49-F238E27FC236}">
                <a16:creationId xmlns:a16="http://schemas.microsoft.com/office/drawing/2014/main" id="{3608A3A7-90B0-921E-1A6B-F06AD1B2225E}"/>
              </a:ext>
            </a:extLst>
          </p:cNvPr>
          <p:cNvPicPr>
            <a:picLocks noChangeAspect="1"/>
          </p:cNvPicPr>
          <p:nvPr/>
        </p:nvPicPr>
        <p:blipFill>
          <a:blip r:embed="rId7"/>
          <a:stretch>
            <a:fillRect/>
          </a:stretch>
        </p:blipFill>
        <p:spPr>
          <a:xfrm>
            <a:off x="7687603" y="1812006"/>
            <a:ext cx="1958568" cy="1836058"/>
          </a:xfrm>
          <a:prstGeom prst="rect">
            <a:avLst/>
          </a:prstGeom>
        </p:spPr>
      </p:pic>
      <p:pic>
        <p:nvPicPr>
          <p:cNvPr id="6" name="Picture 5" descr="Signage for a meeting room">
            <a:extLst>
              <a:ext uri="{FF2B5EF4-FFF2-40B4-BE49-F238E27FC236}">
                <a16:creationId xmlns:a16="http://schemas.microsoft.com/office/drawing/2014/main" id="{A19414A2-2934-F111-EEE9-C6C63A1080B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7387" y="1812006"/>
            <a:ext cx="2071991" cy="1836058"/>
          </a:xfrm>
          <a:prstGeom prst="rect">
            <a:avLst/>
          </a:prstGeom>
        </p:spPr>
      </p:pic>
      <p:sp>
        <p:nvSpPr>
          <p:cNvPr id="12" name="TextBox 11">
            <a:extLst>
              <a:ext uri="{FF2B5EF4-FFF2-40B4-BE49-F238E27FC236}">
                <a16:creationId xmlns:a16="http://schemas.microsoft.com/office/drawing/2014/main" id="{CDDC48E8-5B52-8934-77CD-02B45F8A9D2C}"/>
              </a:ext>
            </a:extLst>
          </p:cNvPr>
          <p:cNvSpPr txBox="1"/>
          <p:nvPr/>
        </p:nvSpPr>
        <p:spPr>
          <a:xfrm>
            <a:off x="5427136" y="2393048"/>
            <a:ext cx="6577844"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cs typeface="Segoe UI Semilight" panose="020B0402040204020203" pitchFamily="34" charset="0"/>
              </a:rPr>
              <a:t>PLACEHOLDER FOR PICTURES OF TYPICAL WAYFINDING AND SIGNAGE</a:t>
            </a:r>
          </a:p>
        </p:txBody>
      </p:sp>
      <p:sp>
        <p:nvSpPr>
          <p:cNvPr id="8" name="Rectangle: Rounded Corners 7">
            <a:extLst>
              <a:ext uri="{FF2B5EF4-FFF2-40B4-BE49-F238E27FC236}">
                <a16:creationId xmlns:a16="http://schemas.microsoft.com/office/drawing/2014/main" id="{9A3B1BCF-4E18-C36D-CF7F-45A2EF24A5C5}"/>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venir Next LT Pro" panose="020B0504020202020204" pitchFamily="34" charset="0"/>
                <a:cs typeface="Segoe UI Semilight" panose="020B0402040204020203" pitchFamily="34" charset="0"/>
              </a:rPr>
              <a:t>Wi-Fi is available everywhere on the floor, allowing to move seamlessly from workpoint to workpoint.</a:t>
            </a:r>
            <a:endParaRPr lang="en-CA" sz="1600" dirty="0">
              <a:solidFill>
                <a:schemeClr val="tx1"/>
              </a:solidFill>
              <a:latin typeface="Avenir Next LT Pro" panose="020B0504020202020204" pitchFamily="34" charset="0"/>
              <a:cs typeface="Segoe UI Semilight" panose="020B0402040204020203" pitchFamily="34" charset="0"/>
            </a:endParaRPr>
          </a:p>
        </p:txBody>
      </p:sp>
      <p:pic>
        <p:nvPicPr>
          <p:cNvPr id="13" name="Graphic 12">
            <a:extLst>
              <a:ext uri="{FF2B5EF4-FFF2-40B4-BE49-F238E27FC236}">
                <a16:creationId xmlns:a16="http://schemas.microsoft.com/office/drawing/2014/main" id="{C9396995-2641-74AB-3679-11E26F5565A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275" y="4127078"/>
            <a:ext cx="650341" cy="650341"/>
          </a:xfrm>
          <a:prstGeom prst="rect">
            <a:avLst/>
          </a:prstGeom>
        </p:spPr>
      </p:pic>
      <p:sp>
        <p:nvSpPr>
          <p:cNvPr id="23" name="Rectangle 22">
            <a:extLst>
              <a:ext uri="{FF2B5EF4-FFF2-40B4-BE49-F238E27FC236}">
                <a16:creationId xmlns:a16="http://schemas.microsoft.com/office/drawing/2014/main" id="{973723E1-864A-4C4E-A0C4-F8E5DEEF4A04}"/>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extLst>
              <a:ext uri="{FF2B5EF4-FFF2-40B4-BE49-F238E27FC236}">
                <a16:creationId xmlns:a16="http://schemas.microsoft.com/office/drawing/2014/main" id="{097940D0-AF67-90EA-E14B-B79AFA8244F0}"/>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PLACEHOLDER FOR ADDITIONAL INFORMATION</a:t>
            </a:r>
            <a:endParaRPr lang="en-CA" dirty="0">
              <a:solidFill>
                <a:srgbClr val="FFFF00"/>
              </a:solidFill>
              <a:latin typeface="Avenir Next LT Pro" panose="020B0504020202020204" pitchFamily="34" charset="0"/>
            </a:endParaRPr>
          </a:p>
        </p:txBody>
      </p:sp>
    </p:spTree>
    <p:extLst>
      <p:ext uri="{BB962C8B-B14F-4D97-AF65-F5344CB8AC3E}">
        <p14:creationId xmlns:p14="http://schemas.microsoft.com/office/powerpoint/2010/main" val="279211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4">
            <a:extLst>
              <a:ext uri="{FF2B5EF4-FFF2-40B4-BE49-F238E27FC236}">
                <a16:creationId xmlns:a16="http://schemas.microsoft.com/office/drawing/2014/main" id="{A4E80CDF-5A59-6D28-65CA-3A1F3D7ADEF4}"/>
              </a:ext>
            </a:extLst>
          </p:cNvPr>
          <p:cNvSpPr txBox="1">
            <a:spLocks noGrp="1"/>
          </p:cNvSpPr>
          <p:nvPr>
            <p:ph type="title" idx="4294967295"/>
          </p:nvPr>
        </p:nvSpPr>
        <p:spPr>
          <a:xfrm>
            <a:off x="106318" y="0"/>
            <a:ext cx="5113293"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Transitional Zone</a:t>
            </a:r>
          </a:p>
        </p:txBody>
      </p:sp>
      <p:pic>
        <p:nvPicPr>
          <p:cNvPr id="16" name="Picture 15" descr="A picture of an open collaborative workpoint.">
            <a:extLst>
              <a:ext uri="{FF2B5EF4-FFF2-40B4-BE49-F238E27FC236}">
                <a16:creationId xmlns:a16="http://schemas.microsoft.com/office/drawing/2014/main" id="{9ADEC361-C541-4738-B4F6-E76EF665BA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143" y="742122"/>
            <a:ext cx="4991468" cy="3063612"/>
          </a:xfrm>
          <a:prstGeom prst="rect">
            <a:avLst/>
          </a:prstGeom>
        </p:spPr>
      </p:pic>
      <p:sp>
        <p:nvSpPr>
          <p:cNvPr id="2" name="TextBox 1">
            <a:extLst>
              <a:ext uri="{FF2B5EF4-FFF2-40B4-BE49-F238E27FC236}">
                <a16:creationId xmlns:a16="http://schemas.microsoft.com/office/drawing/2014/main" id="{B96B7286-6F21-6B7B-3FA0-6547FF867EA5}"/>
              </a:ext>
            </a:extLst>
          </p:cNvPr>
          <p:cNvSpPr txBox="1"/>
          <p:nvPr/>
        </p:nvSpPr>
        <p:spPr>
          <a:xfrm>
            <a:off x="224805" y="1858429"/>
            <a:ext cx="4994806" cy="830997"/>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pic>
        <p:nvPicPr>
          <p:cNvPr id="20" name="Graphic 19">
            <a:extLst>
              <a:ext uri="{FF2B5EF4-FFF2-40B4-BE49-F238E27FC236}">
                <a16:creationId xmlns:a16="http://schemas.microsoft.com/office/drawing/2014/main" id="{D57ED220-FB5A-73BB-8E93-9032B85B4D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9" name="Rectangle: Rounded Corners 18">
            <a:extLst>
              <a:ext uri="{FF2B5EF4-FFF2-40B4-BE49-F238E27FC236}">
                <a16:creationId xmlns:a16="http://schemas.microsoft.com/office/drawing/2014/main" id="{25BDA7A9-05CF-C28E-8F69-1093F754B360}"/>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The </a:t>
            </a:r>
            <a:r>
              <a:rPr lang="en-CA" sz="1600" b="1" dirty="0">
                <a:solidFill>
                  <a:schemeClr val="tx1"/>
                </a:solidFill>
                <a:latin typeface="Avenir Next LT Pro" panose="020B0504020202020204" pitchFamily="34" charset="0"/>
                <a:cs typeface="Segoe UI Semilight" panose="020B0402040204020203" pitchFamily="34" charset="0"/>
              </a:rPr>
              <a:t>Transitional Zone </a:t>
            </a:r>
            <a:r>
              <a:rPr lang="en-CA" sz="1600" dirty="0">
                <a:solidFill>
                  <a:schemeClr val="tx1"/>
                </a:solidFill>
                <a:latin typeface="Avenir Next LT Pro" panose="020B0504020202020204" pitchFamily="34" charset="0"/>
                <a:cs typeface="Segoe UI Semilight" panose="020B0402040204020203" pitchFamily="34" charset="0"/>
              </a:rPr>
              <a:t>includes a variety of open and enclosed spaces and acts as an acoustical buffer between the Quiet and Interactive Zones. Noise levels can be a little higher than the tranquility expected in the Quiet Zone.</a:t>
            </a:r>
          </a:p>
        </p:txBody>
      </p:sp>
      <p:sp>
        <p:nvSpPr>
          <p:cNvPr id="9" name="Rectangle: Rounded Corners 8">
            <a:extLst>
              <a:ext uri="{FF2B5EF4-FFF2-40B4-BE49-F238E27FC236}">
                <a16:creationId xmlns:a16="http://schemas.microsoft.com/office/drawing/2014/main" id="{BD81637A-5F76-FE10-CE9E-4716EE81FA2A}"/>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Next LT Pro" panose="020B0504020202020204" pitchFamily="34" charset="0"/>
              <a:cs typeface="Segoe UI Semilight" panose="020B0402040204020203" pitchFamily="34" charset="0"/>
            </a:endParaRPr>
          </a:p>
        </p:txBody>
      </p:sp>
      <p:grpSp>
        <p:nvGrpSpPr>
          <p:cNvPr id="3" name="Group 2" descr="Touchdown&#10;">
            <a:extLst>
              <a:ext uri="{FF2B5EF4-FFF2-40B4-BE49-F238E27FC236}">
                <a16:creationId xmlns:a16="http://schemas.microsoft.com/office/drawing/2014/main" id="{B139357F-9E4C-5DF2-1F5D-E8D5D74877FE}"/>
              </a:ext>
            </a:extLst>
          </p:cNvPr>
          <p:cNvGrpSpPr/>
          <p:nvPr/>
        </p:nvGrpSpPr>
        <p:grpSpPr>
          <a:xfrm>
            <a:off x="5715958" y="1838100"/>
            <a:ext cx="2351754" cy="1896001"/>
            <a:chOff x="5715958" y="1838100"/>
            <a:chExt cx="2351754" cy="1896001"/>
          </a:xfrm>
        </p:grpSpPr>
        <p:pic>
          <p:nvPicPr>
            <p:cNvPr id="8" name="Picture 2" descr="Touchdown image">
              <a:extLst>
                <a:ext uri="{FF2B5EF4-FFF2-40B4-BE49-F238E27FC236}">
                  <a16:creationId xmlns:a16="http://schemas.microsoft.com/office/drawing/2014/main" id="{9DCA5173-642E-ADCF-3138-054F4602924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5715958" y="1838100"/>
              <a:ext cx="2351754" cy="15494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a:extLst>
                <a:ext uri="{FF2B5EF4-FFF2-40B4-BE49-F238E27FC236}">
                  <a16:creationId xmlns:a16="http://schemas.microsoft.com/office/drawing/2014/main" id="{709E7104-F506-53C5-22CB-D5592A4ECA76}"/>
                </a:ext>
              </a:extLst>
            </p:cNvPr>
            <p:cNvSpPr txBox="1"/>
            <p:nvPr/>
          </p:nvSpPr>
          <p:spPr>
            <a:xfrm>
              <a:off x="5715958" y="3395547"/>
              <a:ext cx="2351753"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Touchdown</a:t>
              </a:r>
              <a:endParaRPr lang="en-CA" sz="1600" b="1" dirty="0"/>
            </a:p>
          </p:txBody>
        </p:sp>
      </p:grpSp>
      <p:grpSp>
        <p:nvGrpSpPr>
          <p:cNvPr id="22" name="Group 21" descr="Focus Room&#10;">
            <a:extLst>
              <a:ext uri="{FF2B5EF4-FFF2-40B4-BE49-F238E27FC236}">
                <a16:creationId xmlns:a16="http://schemas.microsoft.com/office/drawing/2014/main" id="{26AA674F-CC3C-511D-3FA9-62053DCD6E8C}"/>
              </a:ext>
            </a:extLst>
          </p:cNvPr>
          <p:cNvGrpSpPr/>
          <p:nvPr/>
        </p:nvGrpSpPr>
        <p:grpSpPr>
          <a:xfrm>
            <a:off x="8356533" y="1850625"/>
            <a:ext cx="1833594" cy="1876675"/>
            <a:chOff x="8356533" y="1850625"/>
            <a:chExt cx="1833594" cy="1876675"/>
          </a:xfrm>
        </p:grpSpPr>
        <p:pic>
          <p:nvPicPr>
            <p:cNvPr id="11" name="Picture 10" descr="Focus room 1 Image">
              <a:extLst>
                <a:ext uri="{FF2B5EF4-FFF2-40B4-BE49-F238E27FC236}">
                  <a16:creationId xmlns:a16="http://schemas.microsoft.com/office/drawing/2014/main" id="{75017AAD-DD79-4489-07B9-843DE05ACFF4}"/>
                </a:ext>
                <a:ext uri="{C183D7F6-B498-43B3-948B-1728B52AA6E4}">
                  <adec:decorative xmlns:adec="http://schemas.microsoft.com/office/drawing/2017/decorative" val="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56533" y="1850625"/>
              <a:ext cx="1805511" cy="1536929"/>
            </a:xfrm>
            <a:prstGeom prst="rect">
              <a:avLst/>
            </a:prstGeom>
          </p:spPr>
        </p:pic>
        <p:sp>
          <p:nvSpPr>
            <p:cNvPr id="13" name="TextBox 12">
              <a:extLst>
                <a:ext uri="{FF2B5EF4-FFF2-40B4-BE49-F238E27FC236}">
                  <a16:creationId xmlns:a16="http://schemas.microsoft.com/office/drawing/2014/main" id="{79FFD165-48B3-9276-7E6D-629E2FE36F0E}"/>
                </a:ext>
              </a:extLst>
            </p:cNvPr>
            <p:cNvSpPr txBox="1"/>
            <p:nvPr/>
          </p:nvSpPr>
          <p:spPr>
            <a:xfrm>
              <a:off x="8384617" y="3388746"/>
              <a:ext cx="1805510"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Focus Room</a:t>
              </a:r>
              <a:endParaRPr lang="en-CA" sz="1600" b="1" dirty="0"/>
            </a:p>
          </p:txBody>
        </p:sp>
      </p:grpSp>
      <p:grpSp>
        <p:nvGrpSpPr>
          <p:cNvPr id="23" name="Group 22" descr="Phonebooth&#10;">
            <a:extLst>
              <a:ext uri="{FF2B5EF4-FFF2-40B4-BE49-F238E27FC236}">
                <a16:creationId xmlns:a16="http://schemas.microsoft.com/office/drawing/2014/main" id="{BE887C98-ACE6-A985-C5A5-EDAD33CCF6F9}"/>
              </a:ext>
            </a:extLst>
          </p:cNvPr>
          <p:cNvGrpSpPr/>
          <p:nvPr/>
        </p:nvGrpSpPr>
        <p:grpSpPr>
          <a:xfrm>
            <a:off x="10289062" y="1850625"/>
            <a:ext cx="1628775" cy="1897911"/>
            <a:chOff x="10289062" y="1850625"/>
            <a:chExt cx="1628775" cy="1897911"/>
          </a:xfrm>
        </p:grpSpPr>
        <p:pic>
          <p:nvPicPr>
            <p:cNvPr id="10" name="Picture 9" descr="Phone booth image&#10;">
              <a:extLst>
                <a:ext uri="{FF2B5EF4-FFF2-40B4-BE49-F238E27FC236}">
                  <a16:creationId xmlns:a16="http://schemas.microsoft.com/office/drawing/2014/main" id="{08C2CE7B-4CFE-D33A-E22D-6F05B7EC9E7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78906" y="1850625"/>
              <a:ext cx="1249088" cy="1536929"/>
            </a:xfrm>
            <a:prstGeom prst="rect">
              <a:avLst/>
            </a:prstGeom>
          </p:spPr>
        </p:pic>
        <p:sp>
          <p:nvSpPr>
            <p:cNvPr id="15" name="TextBox 14">
              <a:extLst>
                <a:ext uri="{FF2B5EF4-FFF2-40B4-BE49-F238E27FC236}">
                  <a16:creationId xmlns:a16="http://schemas.microsoft.com/office/drawing/2014/main" id="{BC28B7DF-FBCC-A591-DEA6-D616C5331DAC}"/>
                </a:ext>
              </a:extLst>
            </p:cNvPr>
            <p:cNvSpPr txBox="1"/>
            <p:nvPr/>
          </p:nvSpPr>
          <p:spPr>
            <a:xfrm>
              <a:off x="10289062" y="3409982"/>
              <a:ext cx="1628775"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Phonebooth</a:t>
              </a:r>
              <a:endParaRPr lang="en-CA" sz="1600" b="1" dirty="0"/>
            </a:p>
          </p:txBody>
        </p:sp>
      </p:grpSp>
      <p:sp>
        <p:nvSpPr>
          <p:cNvPr id="6" name="TextBox 5">
            <a:extLst>
              <a:ext uri="{FF2B5EF4-FFF2-40B4-BE49-F238E27FC236}">
                <a16:creationId xmlns:a16="http://schemas.microsoft.com/office/drawing/2014/main" id="{AE9D85CE-F2C8-BF32-7353-CB63448CD4A0}"/>
              </a:ext>
            </a:extLst>
          </p:cNvPr>
          <p:cNvSpPr txBox="1"/>
          <p:nvPr/>
        </p:nvSpPr>
        <p:spPr>
          <a:xfrm>
            <a:off x="5427136" y="2428160"/>
            <a:ext cx="6577843"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KEEP SKETCHES OR REPLACE WITH PICTURES OF YOUR WORKPLACE</a:t>
            </a:r>
          </a:p>
        </p:txBody>
      </p:sp>
      <p:pic>
        <p:nvPicPr>
          <p:cNvPr id="18" name="Graphic 17">
            <a:extLst>
              <a:ext uri="{FF2B5EF4-FFF2-40B4-BE49-F238E27FC236}">
                <a16:creationId xmlns:a16="http://schemas.microsoft.com/office/drawing/2014/main" id="{748288BA-FA98-BCBE-58CF-2128105577A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275" y="4127078"/>
            <a:ext cx="650341" cy="650341"/>
          </a:xfrm>
          <a:prstGeom prst="rect">
            <a:avLst/>
          </a:prstGeom>
        </p:spPr>
      </p:pic>
      <p:sp>
        <p:nvSpPr>
          <p:cNvPr id="17" name="Rectangle: Rounded Corners 16">
            <a:extLst>
              <a:ext uri="{FF2B5EF4-FFF2-40B4-BE49-F238E27FC236}">
                <a16:creationId xmlns:a16="http://schemas.microsoft.com/office/drawing/2014/main" id="{DBD469CF-EB64-5F77-4978-30E90C43303A}"/>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rPr>
              <a:t>Touchdowns and Phonebooth are non-bookable and available on a first-come-first serve basis. Focus Rooms are bookable and equipped with a height-adjustable desk, an ergonomic chair, 1 or 2 monitors attached to adjustable arms and a port replicator (docking station). </a:t>
            </a:r>
          </a:p>
        </p:txBody>
      </p:sp>
      <p:sp>
        <p:nvSpPr>
          <p:cNvPr id="4" name="Rectangle 3">
            <a:extLst>
              <a:ext uri="{FF2B5EF4-FFF2-40B4-BE49-F238E27FC236}">
                <a16:creationId xmlns:a16="http://schemas.microsoft.com/office/drawing/2014/main" id="{F96BB5C0-EA51-D77A-C774-F6A6B122FAC8}"/>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Rounded Corners 4">
            <a:extLst>
              <a:ext uri="{FF2B5EF4-FFF2-40B4-BE49-F238E27FC236}">
                <a16:creationId xmlns:a16="http://schemas.microsoft.com/office/drawing/2014/main" id="{CBDBB1FA-B857-9109-9E98-CA3181C579DB}"/>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AWARENESS • RESPECT • COURTESY • COMMUNICATION</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Be aware of your noise: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Use headphones to listen to music or participate in virtual meetings</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Modulate your voice: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Be considerate of your colleagues when speaking on the phone or collaborating with a co-worker</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Take it elsewhere: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Use collaborative spaces or appropriate enclosed spaces when discussions get lengthy</a:t>
            </a:r>
          </a:p>
        </p:txBody>
      </p:sp>
      <p:pic>
        <p:nvPicPr>
          <p:cNvPr id="7" name="Picture 28">
            <a:extLst>
              <a:ext uri="{FF2B5EF4-FFF2-40B4-BE49-F238E27FC236}">
                <a16:creationId xmlns:a16="http://schemas.microsoft.com/office/drawing/2014/main" id="{5633B5B8-45C5-A8DA-7180-35C0E31FD67C}"/>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49247" y="5679089"/>
            <a:ext cx="283950" cy="283950"/>
          </a:xfrm>
          <a:prstGeom prst="rect">
            <a:avLst/>
          </a:prstGeom>
        </p:spPr>
      </p:pic>
      <p:pic>
        <p:nvPicPr>
          <p:cNvPr id="14" name="Picture 13">
            <a:extLst>
              <a:ext uri="{FF2B5EF4-FFF2-40B4-BE49-F238E27FC236}">
                <a16:creationId xmlns:a16="http://schemas.microsoft.com/office/drawing/2014/main" id="{9A5FB91C-7BF3-D367-6ADC-5FA42682B191}"/>
              </a:ext>
              <a:ext uri="{C183D7F6-B498-43B3-948B-1728B52AA6E4}">
                <adec:decorative xmlns:adec="http://schemas.microsoft.com/office/drawing/2017/decorative" val="1"/>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2436" y="6026343"/>
            <a:ext cx="283950" cy="283950"/>
          </a:xfrm>
          <a:prstGeom prst="rect">
            <a:avLst/>
          </a:prstGeom>
        </p:spPr>
      </p:pic>
      <p:pic>
        <p:nvPicPr>
          <p:cNvPr id="21" name="Picture 20">
            <a:extLst>
              <a:ext uri="{FF2B5EF4-FFF2-40B4-BE49-F238E27FC236}">
                <a16:creationId xmlns:a16="http://schemas.microsoft.com/office/drawing/2014/main" id="{9956DDEC-9571-C128-CA0D-935C9DA84585}"/>
              </a:ext>
              <a:ext uri="{C183D7F6-B498-43B3-948B-1728B52AA6E4}">
                <adec:decorative xmlns:adec="http://schemas.microsoft.com/office/drawing/2017/decorative" val="1"/>
              </a:ext>
            </a:extLst>
          </p:cNvPr>
          <p:cNvPicPr>
            <a:picLocks noChangeAspect="1"/>
          </p:cNvPicPr>
          <p:nvPr/>
        </p:nvPicPr>
        <p:blipFill>
          <a:blip r:embed="rId15" cstate="print">
            <a:biLevel thresh="25000"/>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972436" y="6381197"/>
            <a:ext cx="260761" cy="260761"/>
          </a:xfrm>
          <a:prstGeom prst="rect">
            <a:avLst/>
          </a:prstGeom>
        </p:spPr>
      </p:pic>
    </p:spTree>
    <p:extLst>
      <p:ext uri="{BB962C8B-B14F-4D97-AF65-F5344CB8AC3E}">
        <p14:creationId xmlns:p14="http://schemas.microsoft.com/office/powerpoint/2010/main" val="253792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icture of lockers">
            <a:extLst>
              <a:ext uri="{FF2B5EF4-FFF2-40B4-BE49-F238E27FC236}">
                <a16:creationId xmlns:a16="http://schemas.microsoft.com/office/drawing/2014/main" id="{8E6A19C5-DC0C-960D-6BB7-09150252F15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r="13172"/>
          <a:stretch/>
        </p:blipFill>
        <p:spPr>
          <a:xfrm>
            <a:off x="3134784" y="742122"/>
            <a:ext cx="2064468" cy="3046149"/>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06318" y="0"/>
            <a:ext cx="11006138" cy="835025"/>
          </a:xfrm>
        </p:spPr>
        <p:txBody>
          <a:bodyPr>
            <a:normAutofit/>
          </a:bodyPr>
          <a:lstStyle/>
          <a:p>
            <a:r>
              <a:rPr lang="en-CA" b="0" dirty="0">
                <a:latin typeface="Arial Rounded MT Bold" panose="020F0704030504030204" pitchFamily="34" charset="0"/>
              </a:rPr>
              <a:t>Locker Area</a:t>
            </a:r>
          </a:p>
        </p:txBody>
      </p:sp>
      <p:sp>
        <p:nvSpPr>
          <p:cNvPr id="9" name="Rectangle 8">
            <a:extLst>
              <a:ext uri="{FF2B5EF4-FFF2-40B4-BE49-F238E27FC236}">
                <a16:creationId xmlns:a16="http://schemas.microsoft.com/office/drawing/2014/main" id="{6B36D4DD-BF81-5FB3-748E-CA824952C273}"/>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2A70189D-A7AF-46B6-CB61-718B0FA3B1A7}"/>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PLACEHOLDER FOR ADDITIONAL INFORMATION</a:t>
            </a:r>
            <a:endParaRPr lang="en-CA" dirty="0">
              <a:solidFill>
                <a:srgbClr val="FFFF00"/>
              </a:solidFill>
              <a:latin typeface="Avenir Next LT Pro" panose="020B0504020202020204" pitchFamily="34" charset="0"/>
            </a:endParaRPr>
          </a:p>
        </p:txBody>
      </p:sp>
      <p:pic>
        <p:nvPicPr>
          <p:cNvPr id="11" name="Picture 11" descr="Une personne utilisant un casier dans une salle de casiers">
            <a:extLst>
              <a:ext uri="{FF2B5EF4-FFF2-40B4-BE49-F238E27FC236}">
                <a16:creationId xmlns:a16="http://schemas.microsoft.com/office/drawing/2014/main" id="{9E8BC4B0-F368-AB6E-6775-3C6FA56BE0EB}"/>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233520" y="742122"/>
            <a:ext cx="2696335" cy="3059620"/>
          </a:xfrm>
          <a:prstGeom prst="rect">
            <a:avLst/>
          </a:prstGeom>
          <a:ln>
            <a:noFill/>
          </a:ln>
        </p:spPr>
      </p:pic>
      <p:sp>
        <p:nvSpPr>
          <p:cNvPr id="14" name="TextBox 13">
            <a:extLst>
              <a:ext uri="{FF2B5EF4-FFF2-40B4-BE49-F238E27FC236}">
                <a16:creationId xmlns:a16="http://schemas.microsoft.com/office/drawing/2014/main" id="{5603B980-5818-17A9-E519-B15E1576F0B9}"/>
              </a:ext>
            </a:extLst>
          </p:cNvPr>
          <p:cNvSpPr txBox="1"/>
          <p:nvPr/>
        </p:nvSpPr>
        <p:spPr>
          <a:xfrm>
            <a:off x="233520" y="1967118"/>
            <a:ext cx="4977716" cy="861774"/>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IMAGES</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sp>
        <p:nvSpPr>
          <p:cNvPr id="16" name="Rectangle: Rounded Corners 15">
            <a:extLst>
              <a:ext uri="{FF2B5EF4-FFF2-40B4-BE49-F238E27FC236}">
                <a16:creationId xmlns:a16="http://schemas.microsoft.com/office/drawing/2014/main" id="{1704BF8A-64C4-344A-C72F-AE3F7FF1B85A}"/>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100" b="1" i="1" dirty="0">
                <a:solidFill>
                  <a:schemeClr val="tx1"/>
                </a:solidFill>
                <a:latin typeface="Avenir Next LT Pro" panose="020B0504020202020204" pitchFamily="34" charset="0"/>
                <a:cs typeface="Segoe UI Semilight" panose="020B0402040204020203" pitchFamily="34" charset="0"/>
              </a:rPr>
              <a:t>Programming a locker for day use:</a:t>
            </a:r>
          </a:p>
          <a:p>
            <a:pPr>
              <a:spcAft>
                <a:spcPts val="1200"/>
              </a:spcAft>
            </a:pPr>
            <a:r>
              <a:rPr lang="en-US" sz="1100" b="1" i="1" dirty="0">
                <a:solidFill>
                  <a:schemeClr val="tx1"/>
                </a:solidFill>
                <a:latin typeface="Avenir Next LT Pro" panose="020B0504020202020204" pitchFamily="34" charset="0"/>
                <a:cs typeface="Segoe UI Semilight" panose="020B0402040204020203" pitchFamily="34" charset="0"/>
              </a:rPr>
              <a:t>Step 1: </a:t>
            </a:r>
            <a:r>
              <a:rPr lang="en-US" sz="1100" dirty="0">
                <a:solidFill>
                  <a:schemeClr val="tx1"/>
                </a:solidFill>
                <a:latin typeface="Avenir Next LT Pro" panose="020B0504020202020204" pitchFamily="34" charset="0"/>
                <a:cs typeface="Segoe UI Semilight" panose="020B0402040204020203" pitchFamily="34" charset="0"/>
              </a:rPr>
              <a:t>Start by selecting a locker that is not currently locked.</a:t>
            </a:r>
            <a:endParaRPr lang="en-US" sz="1100" b="1" dirty="0">
              <a:solidFill>
                <a:schemeClr val="tx1"/>
              </a:solidFill>
              <a:latin typeface="Avenir Next LT Pro" panose="020B0504020202020204" pitchFamily="34" charset="0"/>
              <a:cs typeface="Segoe UI Semilight" panose="020B0402040204020203" pitchFamily="34" charset="0"/>
            </a:endParaRPr>
          </a:p>
          <a:p>
            <a:pPr>
              <a:spcAft>
                <a:spcPts val="1200"/>
              </a:spcAft>
            </a:pPr>
            <a:r>
              <a:rPr lang="en-US" sz="1100" b="1" i="1" dirty="0">
                <a:solidFill>
                  <a:schemeClr val="tx1"/>
                </a:solidFill>
                <a:latin typeface="Avenir Next LT Pro" panose="020B0504020202020204" pitchFamily="34" charset="0"/>
                <a:cs typeface="Segoe UI Semilight" panose="020B0402040204020203" pitchFamily="34" charset="0"/>
              </a:rPr>
              <a:t>Step 2: </a:t>
            </a:r>
            <a:r>
              <a:rPr lang="en-US" sz="1100" dirty="0">
                <a:solidFill>
                  <a:schemeClr val="tx1"/>
                </a:solidFill>
                <a:latin typeface="Avenir Next LT Pro" panose="020B0504020202020204" pitchFamily="34" charset="0"/>
                <a:cs typeface="Segoe UI Semilight" panose="020B0402040204020203" pitchFamily="34" charset="0"/>
              </a:rPr>
              <a:t>To set a temporary pin, ensure the door is closed. Enter a four-digit code followed by the green arrow on the bottom right-hand side of the keypad. This should set your temporary pin and lock the door. </a:t>
            </a:r>
          </a:p>
          <a:p>
            <a:pPr>
              <a:spcAft>
                <a:spcPts val="1200"/>
              </a:spcAft>
            </a:pPr>
            <a:r>
              <a:rPr lang="en-US" sz="1100" b="1" i="1" dirty="0">
                <a:solidFill>
                  <a:schemeClr val="tx1"/>
                </a:solidFill>
                <a:latin typeface="Avenir Next LT Pro" panose="020B0504020202020204" pitchFamily="34" charset="0"/>
                <a:cs typeface="Segoe UI Semilight" panose="020B0402040204020203" pitchFamily="34" charset="0"/>
              </a:rPr>
              <a:t>Step 3: </a:t>
            </a:r>
            <a:r>
              <a:rPr lang="en-US" sz="1100" dirty="0">
                <a:solidFill>
                  <a:schemeClr val="tx1"/>
                </a:solidFill>
                <a:latin typeface="Avenir Next LT Pro" panose="020B0504020202020204" pitchFamily="34" charset="0"/>
                <a:cs typeface="Segoe UI Semilight" panose="020B0402040204020203" pitchFamily="34" charset="0"/>
              </a:rPr>
              <a:t>To open the locker follow the same process. Enter your four-digit code followed by the green arrow on the bottom right-hand side of the keypad. </a:t>
            </a:r>
          </a:p>
          <a:p>
            <a:pPr>
              <a:spcAft>
                <a:spcPts val="1200"/>
              </a:spcAft>
            </a:pPr>
            <a:r>
              <a:rPr lang="en-US" sz="1100" b="1" i="1" dirty="0">
                <a:solidFill>
                  <a:schemeClr val="tx1"/>
                </a:solidFill>
                <a:latin typeface="Avenir Next LT Pro" panose="020B0504020202020204" pitchFamily="34" charset="0"/>
                <a:cs typeface="Segoe UI Semilight" panose="020B0402040204020203" pitchFamily="34" charset="0"/>
              </a:rPr>
              <a:t>Step 4: </a:t>
            </a:r>
            <a:r>
              <a:rPr lang="en-US" sz="1100" dirty="0">
                <a:solidFill>
                  <a:schemeClr val="tx1"/>
                </a:solidFill>
                <a:latin typeface="Avenir Next LT Pro" panose="020B0504020202020204" pitchFamily="34" charset="0"/>
                <a:cs typeface="Segoe UI Semilight" panose="020B0402040204020203" pitchFamily="34" charset="0"/>
              </a:rPr>
              <a:t>At the end of day, remove all personal items and leave the door unlocked for the next user. </a:t>
            </a:r>
          </a:p>
        </p:txBody>
      </p:sp>
      <p:sp>
        <p:nvSpPr>
          <p:cNvPr id="18" name="Rectangle: Rounded Corners 17">
            <a:extLst>
              <a:ext uri="{FF2B5EF4-FFF2-40B4-BE49-F238E27FC236}">
                <a16:creationId xmlns:a16="http://schemas.microsoft.com/office/drawing/2014/main" id="{261EDA5B-93C8-4B48-8E59-7D7E88300904}"/>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CA" sz="1600" dirty="0">
                <a:solidFill>
                  <a:schemeClr val="tx1"/>
                </a:solidFill>
                <a:latin typeface="Avenir Next LT Pro" panose="020B0504020202020204" pitchFamily="34" charset="0"/>
                <a:cs typeface="Segoe UI Semilight" panose="020B0402040204020203" pitchFamily="34" charset="0"/>
              </a:rPr>
              <a:t>Don't forget to take note of the locker number you are using for the day.</a:t>
            </a:r>
          </a:p>
        </p:txBody>
      </p:sp>
      <p:pic>
        <p:nvPicPr>
          <p:cNvPr id="19" name="Graphic 18">
            <a:extLst>
              <a:ext uri="{FF2B5EF4-FFF2-40B4-BE49-F238E27FC236}">
                <a16:creationId xmlns:a16="http://schemas.microsoft.com/office/drawing/2014/main" id="{FE2BA2E3-42B1-48A5-F570-A39A7E4E559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275" y="4127078"/>
            <a:ext cx="650341" cy="650341"/>
          </a:xfrm>
          <a:prstGeom prst="rect">
            <a:avLst/>
          </a:prstGeom>
        </p:spPr>
      </p:pic>
      <p:sp>
        <p:nvSpPr>
          <p:cNvPr id="20" name="Rectangle: Rounded Corners 19">
            <a:extLst>
              <a:ext uri="{FF2B5EF4-FFF2-40B4-BE49-F238E27FC236}">
                <a16:creationId xmlns:a16="http://schemas.microsoft.com/office/drawing/2014/main" id="{C5A94A45-F5F2-2696-6229-CAE6E1F856D6}"/>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a:solidFill>
                  <a:schemeClr val="tx1"/>
                </a:solidFill>
                <a:latin typeface="Avenir Next LT Pro" panose="020B0504020202020204" pitchFamily="34" charset="0"/>
                <a:cs typeface="Segoe UI Semilight" panose="020B0402040204020203" pitchFamily="34" charset="0"/>
              </a:rPr>
              <a:t>Lockers</a:t>
            </a:r>
            <a:r>
              <a:rPr lang="en-CA" sz="1600" dirty="0">
                <a:solidFill>
                  <a:schemeClr val="tx1"/>
                </a:solidFill>
                <a:latin typeface="Avenir Next LT Pro" panose="020B0504020202020204" pitchFamily="34" charset="0"/>
                <a:cs typeface="Segoe UI Semilight" panose="020B0402040204020203" pitchFamily="34" charset="0"/>
              </a:rPr>
              <a:t> are available to employees for day-use. All lockers are fitted with a digital lock that can be programmed for each use. </a:t>
            </a:r>
            <a:r>
              <a:rPr lang="en-CA" sz="1600" b="1" dirty="0">
                <a:solidFill>
                  <a:schemeClr val="tx1"/>
                </a:solidFill>
                <a:latin typeface="Avenir Next LT Pro" panose="020B0504020202020204" pitchFamily="34" charset="0"/>
                <a:cs typeface="Segoe UI Semilight" panose="020B0402040204020203" pitchFamily="34" charset="0"/>
              </a:rPr>
              <a:t>Coat closets </a:t>
            </a:r>
            <a:r>
              <a:rPr lang="en-CA" sz="1600" dirty="0">
                <a:solidFill>
                  <a:schemeClr val="tx1"/>
                </a:solidFill>
                <a:latin typeface="Avenir Next LT Pro" panose="020B0504020202020204" pitchFamily="34" charset="0"/>
                <a:cs typeface="Segoe UI Semilight" panose="020B0402040204020203" pitchFamily="34" charset="0"/>
              </a:rPr>
              <a:t>and coat hooks are available throughout the floor. Scent-free coat closets are identified with a smoke-free icon. </a:t>
            </a:r>
          </a:p>
        </p:txBody>
      </p:sp>
      <p:pic>
        <p:nvPicPr>
          <p:cNvPr id="21" name="Graphic 20">
            <a:extLst>
              <a:ext uri="{FF2B5EF4-FFF2-40B4-BE49-F238E27FC236}">
                <a16:creationId xmlns:a16="http://schemas.microsoft.com/office/drawing/2014/main" id="{4BB782C8-2FAC-B1E8-E8C7-314D20FF3AE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48360" y="390059"/>
            <a:ext cx="835025" cy="835025"/>
          </a:xfrm>
          <a:prstGeom prst="rect">
            <a:avLst/>
          </a:prstGeom>
        </p:spPr>
      </p:pic>
    </p:spTree>
    <p:extLst>
      <p:ext uri="{BB962C8B-B14F-4D97-AF65-F5344CB8AC3E}">
        <p14:creationId xmlns:p14="http://schemas.microsoft.com/office/powerpoint/2010/main" val="235052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FB0D1A3C-7023-A3BE-FBD4-02661CC4ED00}"/>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Interactive Zone</a:t>
            </a:r>
          </a:p>
        </p:txBody>
      </p:sp>
      <p:pic>
        <p:nvPicPr>
          <p:cNvPr id="25" name="Picture 24" descr="A group of people sitting in an open collaborative workpoint, with phonebooths in the background.">
            <a:extLst>
              <a:ext uri="{FF2B5EF4-FFF2-40B4-BE49-F238E27FC236}">
                <a16:creationId xmlns:a16="http://schemas.microsoft.com/office/drawing/2014/main" id="{6D54E0A9-86A1-4123-97EC-EFAEB2F37D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3520" y="742122"/>
            <a:ext cx="4977716" cy="3059621"/>
          </a:xfrm>
          <a:prstGeom prst="rect">
            <a:avLst/>
          </a:prstGeom>
        </p:spPr>
      </p:pic>
      <p:sp>
        <p:nvSpPr>
          <p:cNvPr id="2" name="TextBox 1">
            <a:extLst>
              <a:ext uri="{FF2B5EF4-FFF2-40B4-BE49-F238E27FC236}">
                <a16:creationId xmlns:a16="http://schemas.microsoft.com/office/drawing/2014/main" id="{90C74018-22A4-B1C1-3225-14233181FFD1}"/>
              </a:ext>
            </a:extLst>
          </p:cNvPr>
          <p:cNvSpPr txBox="1"/>
          <p:nvPr/>
        </p:nvSpPr>
        <p:spPr>
          <a:xfrm>
            <a:off x="233520" y="1967118"/>
            <a:ext cx="4977716" cy="861774"/>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PLACEHOLDER IMAGE</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REPLACE WITH A PHOTO OF YOUR WORKPLACE</a:t>
            </a:r>
            <a:endParaRPr lang="en-CA" sz="1600" dirty="0">
              <a:solidFill>
                <a:schemeClr val="tx1"/>
              </a:solidFill>
              <a:highlight>
                <a:srgbClr val="FFFF00"/>
              </a:highlight>
              <a:latin typeface="Avenir Next LT Pro" panose="020B0504020202020204" pitchFamily="34" charset="0"/>
            </a:endParaRPr>
          </a:p>
        </p:txBody>
      </p:sp>
      <p:pic>
        <p:nvPicPr>
          <p:cNvPr id="18" name="Graphic 17">
            <a:extLst>
              <a:ext uri="{FF2B5EF4-FFF2-40B4-BE49-F238E27FC236}">
                <a16:creationId xmlns:a16="http://schemas.microsoft.com/office/drawing/2014/main" id="{52FA2C9D-2EE1-EEB9-D82B-26CFB8346DA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7" name="Rectangle: Rounded Corners 16">
            <a:extLst>
              <a:ext uri="{FF2B5EF4-FFF2-40B4-BE49-F238E27FC236}">
                <a16:creationId xmlns:a16="http://schemas.microsoft.com/office/drawing/2014/main" id="{EAF4FE66-DCD1-B37A-8FD5-8BBBE329D661}"/>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cs typeface="Segoe UI Semilight" panose="020B0402040204020203" pitchFamily="34" charset="0"/>
              </a:rPr>
              <a:t>In the </a:t>
            </a:r>
            <a:r>
              <a:rPr lang="en-CA" sz="1600" b="1" dirty="0">
                <a:solidFill>
                  <a:schemeClr val="tx1"/>
                </a:solidFill>
                <a:latin typeface="Avenir Next LT Pro" panose="020B0504020202020204" pitchFamily="34" charset="0"/>
                <a:cs typeface="Segoe UI Semilight" panose="020B0402040204020203" pitchFamily="34" charset="0"/>
              </a:rPr>
              <a:t>Interactive Zone</a:t>
            </a:r>
            <a:r>
              <a:rPr lang="en-CA" sz="1600" dirty="0">
                <a:solidFill>
                  <a:schemeClr val="tx1"/>
                </a:solidFill>
                <a:latin typeface="Avenir Next LT Pro" panose="020B0504020202020204" pitchFamily="34" charset="0"/>
                <a:cs typeface="Segoe UI Semilight" panose="020B0402040204020203" pitchFamily="34" charset="0"/>
              </a:rPr>
              <a:t>, socialization and group collaboration is promoted and strongly encouraged. A variety of group workpoints, located away from Quiet Zones, achieves balance within the workplace which supports all types of work styles.</a:t>
            </a:r>
          </a:p>
        </p:txBody>
      </p:sp>
      <p:sp>
        <p:nvSpPr>
          <p:cNvPr id="13" name="Rectangle: Rounded Corners 12">
            <a:extLst>
              <a:ext uri="{FF2B5EF4-FFF2-40B4-BE49-F238E27FC236}">
                <a16:creationId xmlns:a16="http://schemas.microsoft.com/office/drawing/2014/main" id="{BB5A5835-A009-3803-1B2D-296138E83FE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6" name="Graphic 15">
            <a:extLst>
              <a:ext uri="{FF2B5EF4-FFF2-40B4-BE49-F238E27FC236}">
                <a16:creationId xmlns:a16="http://schemas.microsoft.com/office/drawing/2014/main" id="{281263CE-F652-AACC-0AF9-74920CF7A65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grpSp>
        <p:nvGrpSpPr>
          <p:cNvPr id="21" name="Group 20" descr="Chat Point&#10;">
            <a:extLst>
              <a:ext uri="{FF2B5EF4-FFF2-40B4-BE49-F238E27FC236}">
                <a16:creationId xmlns:a16="http://schemas.microsoft.com/office/drawing/2014/main" id="{AD6BA686-4823-14C7-B4DC-8ED7FB34AFA2}"/>
              </a:ext>
            </a:extLst>
          </p:cNvPr>
          <p:cNvGrpSpPr/>
          <p:nvPr/>
        </p:nvGrpSpPr>
        <p:grpSpPr>
          <a:xfrm>
            <a:off x="5672272" y="1806440"/>
            <a:ext cx="2025612" cy="1581461"/>
            <a:chOff x="5672272" y="1806440"/>
            <a:chExt cx="2025612" cy="1581461"/>
          </a:xfrm>
        </p:grpSpPr>
        <p:pic>
          <p:nvPicPr>
            <p:cNvPr id="3" name="Picture 3" descr="Chat point image">
              <a:extLst>
                <a:ext uri="{FF2B5EF4-FFF2-40B4-BE49-F238E27FC236}">
                  <a16:creationId xmlns:a16="http://schemas.microsoft.com/office/drawing/2014/main" id="{015B8022-990C-5FD3-0E1E-6F00FA4D78B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5672272" y="1806440"/>
              <a:ext cx="2025612" cy="12433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a:extLst>
                <a:ext uri="{FF2B5EF4-FFF2-40B4-BE49-F238E27FC236}">
                  <a16:creationId xmlns:a16="http://schemas.microsoft.com/office/drawing/2014/main" id="{10AB82D8-F603-1074-A8C0-19DFF8D46D6E}"/>
                </a:ext>
              </a:extLst>
            </p:cNvPr>
            <p:cNvSpPr txBox="1"/>
            <p:nvPr/>
          </p:nvSpPr>
          <p:spPr>
            <a:xfrm>
              <a:off x="5672272" y="3049347"/>
              <a:ext cx="2025611"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Chat Point</a:t>
              </a:r>
              <a:endParaRPr lang="en-CA" sz="1600" b="1" dirty="0"/>
            </a:p>
          </p:txBody>
        </p:sp>
      </p:grpSp>
      <p:grpSp>
        <p:nvGrpSpPr>
          <p:cNvPr id="22" name="Group 21" descr="Teaming Area&#10;">
            <a:extLst>
              <a:ext uri="{FF2B5EF4-FFF2-40B4-BE49-F238E27FC236}">
                <a16:creationId xmlns:a16="http://schemas.microsoft.com/office/drawing/2014/main" id="{10D66A3B-0623-ACF8-B49A-E42519B9AAFB}"/>
              </a:ext>
            </a:extLst>
          </p:cNvPr>
          <p:cNvGrpSpPr/>
          <p:nvPr/>
        </p:nvGrpSpPr>
        <p:grpSpPr>
          <a:xfrm>
            <a:off x="7935033" y="1811424"/>
            <a:ext cx="2136227" cy="2001464"/>
            <a:chOff x="7935033" y="1811424"/>
            <a:chExt cx="2136227" cy="2001464"/>
          </a:xfrm>
        </p:grpSpPr>
        <p:pic>
          <p:nvPicPr>
            <p:cNvPr id="5" name="Picture 2" descr="Team area image">
              <a:extLst>
                <a:ext uri="{FF2B5EF4-FFF2-40B4-BE49-F238E27FC236}">
                  <a16:creationId xmlns:a16="http://schemas.microsoft.com/office/drawing/2014/main" id="{2B9B6F44-D049-EB77-3CE6-4D24EBFDAC8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935033" y="1811424"/>
              <a:ext cx="2136227" cy="16643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2857F098-4E30-2C35-2B3F-02BFC8477D9E}"/>
                </a:ext>
              </a:extLst>
            </p:cNvPr>
            <p:cNvSpPr txBox="1"/>
            <p:nvPr/>
          </p:nvSpPr>
          <p:spPr>
            <a:xfrm>
              <a:off x="7935033" y="3474334"/>
              <a:ext cx="2136227"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Teaming Area</a:t>
              </a:r>
              <a:endParaRPr lang="en-CA" sz="1600" b="1" dirty="0"/>
            </a:p>
          </p:txBody>
        </p:sp>
      </p:grpSp>
      <p:grpSp>
        <p:nvGrpSpPr>
          <p:cNvPr id="23" name="Group 22" descr="Huddle">
            <a:extLst>
              <a:ext uri="{FF2B5EF4-FFF2-40B4-BE49-F238E27FC236}">
                <a16:creationId xmlns:a16="http://schemas.microsoft.com/office/drawing/2014/main" id="{DD93EA4D-4A46-2233-51CA-6ECA890D79A9}"/>
              </a:ext>
            </a:extLst>
          </p:cNvPr>
          <p:cNvGrpSpPr/>
          <p:nvPr/>
        </p:nvGrpSpPr>
        <p:grpSpPr>
          <a:xfrm>
            <a:off x="10334032" y="1806440"/>
            <a:ext cx="1408176" cy="1705835"/>
            <a:chOff x="10334032" y="1806440"/>
            <a:chExt cx="1408176" cy="1705835"/>
          </a:xfrm>
        </p:grpSpPr>
        <p:pic>
          <p:nvPicPr>
            <p:cNvPr id="7" name="Picture 4" descr="Huddle image">
              <a:extLst>
                <a:ext uri="{FF2B5EF4-FFF2-40B4-BE49-F238E27FC236}">
                  <a16:creationId xmlns:a16="http://schemas.microsoft.com/office/drawing/2014/main" id="{B98C0F94-F92C-96D0-351F-C9AE1338463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10334032" y="1806440"/>
              <a:ext cx="1408176" cy="13620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41969BC1-A637-B3CF-DA81-440CE60568D0}"/>
                </a:ext>
              </a:extLst>
            </p:cNvPr>
            <p:cNvSpPr txBox="1"/>
            <p:nvPr/>
          </p:nvSpPr>
          <p:spPr>
            <a:xfrm>
              <a:off x="10334032" y="3173721"/>
              <a:ext cx="1408176"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Huddle</a:t>
              </a:r>
              <a:endParaRPr lang="en-CA" sz="1600" b="1" dirty="0"/>
            </a:p>
          </p:txBody>
        </p:sp>
      </p:grpSp>
      <p:sp>
        <p:nvSpPr>
          <p:cNvPr id="4" name="TextBox 3">
            <a:extLst>
              <a:ext uri="{FF2B5EF4-FFF2-40B4-BE49-F238E27FC236}">
                <a16:creationId xmlns:a16="http://schemas.microsoft.com/office/drawing/2014/main" id="{272F3C88-DC02-2BD1-C5FF-A555F36AE1C3}"/>
              </a:ext>
            </a:extLst>
          </p:cNvPr>
          <p:cNvSpPr txBox="1"/>
          <p:nvPr/>
        </p:nvSpPr>
        <p:spPr>
          <a:xfrm>
            <a:off x="5427136" y="2428160"/>
            <a:ext cx="6577843"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KEEP SKETCHES OR REPLACE WITH PICTURES OF YOUR WORKPLACE</a:t>
            </a:r>
          </a:p>
        </p:txBody>
      </p:sp>
      <p:sp>
        <p:nvSpPr>
          <p:cNvPr id="15" name="Rectangle: Rounded Corners 14">
            <a:extLst>
              <a:ext uri="{FF2B5EF4-FFF2-40B4-BE49-F238E27FC236}">
                <a16:creationId xmlns:a16="http://schemas.microsoft.com/office/drawing/2014/main" id="{2A9B81F1-E8BC-3A6C-C37B-B275F57CF47C}"/>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latin typeface="Avenir Next LT Pro" panose="020B0504020202020204" pitchFamily="34" charset="0"/>
              </a:rPr>
              <a:t>Chat Points, Teaming Areas and Huddles are non-bookable and available on a first-come-first serve basis. </a:t>
            </a:r>
            <a:r>
              <a:rPr lang="en-CA" sz="1600" dirty="0">
                <a:solidFill>
                  <a:schemeClr val="tx1"/>
                </a:solidFill>
                <a:highlight>
                  <a:srgbClr val="FFFF00"/>
                </a:highlight>
                <a:latin typeface="Avenir Next LT Pro" panose="020B0504020202020204" pitchFamily="34" charset="0"/>
              </a:rPr>
              <a:t>Teaming Areas and Huddles have displays available for collaboration.</a:t>
            </a:r>
          </a:p>
        </p:txBody>
      </p:sp>
      <p:sp>
        <p:nvSpPr>
          <p:cNvPr id="8" name="Rectangle 7">
            <a:extLst>
              <a:ext uri="{FF2B5EF4-FFF2-40B4-BE49-F238E27FC236}">
                <a16:creationId xmlns:a16="http://schemas.microsoft.com/office/drawing/2014/main" id="{79CC369A-6187-2E53-5D5C-86BC48592457}"/>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Rounded Corners 11">
            <a:extLst>
              <a:ext uri="{FF2B5EF4-FFF2-40B4-BE49-F238E27FC236}">
                <a16:creationId xmlns:a16="http://schemas.microsoft.com/office/drawing/2014/main" id="{6721B501-4D2F-481D-07D9-FE9185602872}"/>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AWARENESS • RESPECT • COURTESY • COMMUNICATION</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Be respectful: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Avoid inserting yourself into discussions in open areas near you, unless you are invited to do so</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Don’t expect silence: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Others around you will be collaborating. If you need to focus, move to a quiet/focus area</a:t>
            </a:r>
          </a:p>
          <a:p>
            <a:pPr lvl="2">
              <a:lnSpc>
                <a:spcPct val="107000"/>
              </a:lnSpc>
              <a:spcAft>
                <a:spcPts val="800"/>
              </a:spcAft>
            </a:pPr>
            <a:r>
              <a:rPr lang="en-CA" sz="1400" b="1" dirty="0">
                <a:effectLst/>
                <a:latin typeface="Avenir Next LT Pro" panose="020B0504020202020204" pitchFamily="34" charset="0"/>
                <a:ea typeface="Calibri" panose="020F0502020204030204" pitchFamily="34" charset="0"/>
                <a:cs typeface="Calibri" panose="020F0502020204030204" pitchFamily="34" charset="0"/>
              </a:rPr>
              <a:t>Be aware of your noise: </a:t>
            </a:r>
            <a:r>
              <a:rPr lang="en-CA" sz="1400" dirty="0">
                <a:effectLst/>
                <a:latin typeface="Avenir Next LT Pro" panose="020B0504020202020204" pitchFamily="34" charset="0"/>
                <a:ea typeface="Calibri" panose="020F0502020204030204" pitchFamily="34" charset="0"/>
                <a:cs typeface="Calibri" panose="020F0502020204030204" pitchFamily="34" charset="0"/>
              </a:rPr>
              <a:t>Use headphones to listen to music or participate in virtual meetings</a:t>
            </a:r>
          </a:p>
        </p:txBody>
      </p:sp>
      <p:pic>
        <p:nvPicPr>
          <p:cNvPr id="6" name="Picture 28">
            <a:extLst>
              <a:ext uri="{FF2B5EF4-FFF2-40B4-BE49-F238E27FC236}">
                <a16:creationId xmlns:a16="http://schemas.microsoft.com/office/drawing/2014/main" id="{F43AE67D-9832-C121-6362-C226144FC297}"/>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58772" y="6362718"/>
            <a:ext cx="283950" cy="283950"/>
          </a:xfrm>
          <a:prstGeom prst="rect">
            <a:avLst/>
          </a:prstGeom>
        </p:spPr>
      </p:pic>
      <p:pic>
        <p:nvPicPr>
          <p:cNvPr id="14" name="Picture 13">
            <a:extLst>
              <a:ext uri="{FF2B5EF4-FFF2-40B4-BE49-F238E27FC236}">
                <a16:creationId xmlns:a16="http://schemas.microsoft.com/office/drawing/2014/main" id="{0F08808B-FFA3-89EA-21BD-7D839CCB48E4}"/>
              </a:ext>
              <a:ext uri="{C183D7F6-B498-43B3-948B-1728B52AA6E4}">
                <adec:decorative xmlns:adec="http://schemas.microsoft.com/office/drawing/2017/decorative" val="1"/>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2436" y="6026343"/>
            <a:ext cx="283950" cy="283950"/>
          </a:xfrm>
          <a:prstGeom prst="rect">
            <a:avLst/>
          </a:prstGeom>
        </p:spPr>
      </p:pic>
      <p:pic>
        <p:nvPicPr>
          <p:cNvPr id="19" name="Graphic 18">
            <a:extLst>
              <a:ext uri="{FF2B5EF4-FFF2-40B4-BE49-F238E27FC236}">
                <a16:creationId xmlns:a16="http://schemas.microsoft.com/office/drawing/2014/main" id="{7C53D127-AFE4-D932-9953-A32B4EA0026F}"/>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31936" y="5668943"/>
            <a:ext cx="364949" cy="364949"/>
          </a:xfrm>
          <a:prstGeom prst="rect">
            <a:avLst/>
          </a:prstGeom>
        </p:spPr>
      </p:pic>
    </p:spTree>
    <p:extLst>
      <p:ext uri="{BB962C8B-B14F-4D97-AF65-F5344CB8AC3E}">
        <p14:creationId xmlns:p14="http://schemas.microsoft.com/office/powerpoint/2010/main" val="37968072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ENGAGE" val="{&quot;SavedSwatch&quot;:&quot;-13737390|-5389529|-10807215|-8355712|-16724839|PSPC&quot;,&quot;Id&quot;:&quot;5d3217aa36354313047c54fc&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custGeom>
          <a:avLst/>
          <a:gdLst>
            <a:gd name="connsiteX0" fmla="*/ 738188 w 738188"/>
            <a:gd name="connsiteY0" fmla="*/ 0 h 81063"/>
            <a:gd name="connsiteX1" fmla="*/ 295275 w 738188"/>
            <a:gd name="connsiteY1" fmla="*/ 80963 h 81063"/>
            <a:gd name="connsiteX2" fmla="*/ 0 w 738188"/>
            <a:gd name="connsiteY2" fmla="*/ 14288 h 81063"/>
          </a:gdLst>
          <a:ahLst/>
          <a:cxnLst>
            <a:cxn ang="0">
              <a:pos x="connsiteX0" y="connsiteY0"/>
            </a:cxn>
            <a:cxn ang="0">
              <a:pos x="connsiteX1" y="connsiteY1"/>
            </a:cxn>
            <a:cxn ang="0">
              <a:pos x="connsiteX2" y="connsiteY2"/>
            </a:cxn>
          </a:cxnLst>
          <a:rect l="l" t="t" r="r" b="b"/>
          <a:pathLst>
            <a:path w="738188" h="81063" extrusionOk="0">
              <a:moveTo>
                <a:pt x="738188" y="0"/>
              </a:moveTo>
              <a:cubicBezTo>
                <a:pt x="596684" y="26283"/>
                <a:pt x="410377" y="80105"/>
                <a:pt x="295275" y="80963"/>
              </a:cubicBezTo>
              <a:cubicBezTo>
                <a:pt x="170457" y="87466"/>
                <a:pt x="44228" y="38060"/>
                <a:pt x="0" y="14288"/>
              </a:cubicBezTo>
            </a:path>
          </a:pathLst>
        </a:custGeom>
        <a:ln w="38100">
          <a:prstDash val="sysDash"/>
          <a:extLst>
            <a:ext uri="{C807C97D-BFC1-408E-A445-0C87EB9F89A2}">
              <ask:lineSketchStyleProps xmlns:ask="http://schemas.microsoft.com/office/drawing/2018/sketchyshapes" sd="127910698">
                <ask:type>
                  <ask:lineSketchCurved/>
                </ask:type>
              </ask:lineSketchStyleProps>
            </a:ext>
          </a:extLst>
        </a:ln>
      </a:spPr>
      <a:bodyPr rtlCol="0" anchor="ctr"/>
      <a:lstStyle>
        <a:defPPr algn="ctr">
          <a:defRPr/>
        </a:defPPr>
      </a:lstStyle>
      <a:style>
        <a:lnRef idx="1">
          <a:schemeClr val="dk1"/>
        </a:lnRef>
        <a:fillRef idx="0">
          <a:schemeClr val="dk1"/>
        </a:fillRef>
        <a:effectRef idx="0">
          <a:schemeClr val="dk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47972</TotalTime>
  <Words>2215</Words>
  <Application>Microsoft Office PowerPoint</Application>
  <PresentationFormat>Widescreen</PresentationFormat>
  <Paragraphs>257</Paragraphs>
  <Slides>17</Slides>
  <Notes>14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Arial</vt:lpstr>
      <vt:lpstr>Arial Rounded MT Bold</vt:lpstr>
      <vt:lpstr>Avenir Next LT Pro</vt:lpstr>
      <vt:lpstr>Avenir Next LT Pro Demi</vt:lpstr>
      <vt:lpstr>Calibri</vt:lpstr>
      <vt:lpstr>Calibri Light</vt:lpstr>
      <vt:lpstr>Georgia</vt:lpstr>
      <vt:lpstr>Segoe UI</vt:lpstr>
      <vt:lpstr>Wingdings</vt:lpstr>
      <vt:lpstr>Office Theme</vt:lpstr>
      <vt:lpstr>think-cell Slide</vt:lpstr>
      <vt:lpstr>PowerPoint Presentation</vt:lpstr>
      <vt:lpstr>How to use this document</vt:lpstr>
      <vt:lpstr>Our New Workplace</vt:lpstr>
      <vt:lpstr>Building Plan (if applicable)</vt:lpstr>
      <vt:lpstr>#th Floor Plan </vt:lpstr>
      <vt:lpstr>Employee Entrance</vt:lpstr>
      <vt:lpstr>Transitional Zone</vt:lpstr>
      <vt:lpstr>Locker Area</vt:lpstr>
      <vt:lpstr>Interactive Zone</vt:lpstr>
      <vt:lpstr>Meeting Rooms </vt:lpstr>
      <vt:lpstr>Kitchenettes and Lounges</vt:lpstr>
      <vt:lpstr>Quiet Zone</vt:lpstr>
      <vt:lpstr>Design Feature</vt:lpstr>
      <vt:lpstr>Wellness Room</vt:lpstr>
      <vt:lpstr>Equipment Room</vt:lpstr>
      <vt:lpstr>Workplace Coordinator</vt:lpstr>
      <vt:lpstr>Thank you! We hope you enjoyed this virtual tour or your new workplace.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Tu</dc:creator>
  <cp:lastModifiedBy>Genereux, Sophie (SPAC/PSPC) (elle-la / she-her)</cp:lastModifiedBy>
  <cp:revision>523</cp:revision>
  <cp:lastPrinted>2022-07-28T15:35:01Z</cp:lastPrinted>
  <dcterms:created xsi:type="dcterms:W3CDTF">2018-01-23T15:59:12Z</dcterms:created>
  <dcterms:modified xsi:type="dcterms:W3CDTF">2023-09-01T12:29:11Z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2023-07-24T13:41:00Z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57e8ab94-467b-4031-ae9d-36c8bf5ef318</vt:lpwstr>
  </property>
  <property fmtid="{D5CDD505-2E9C-101B-9397-08002B2CF9AE}" pid="8" name="MSIP_Label_834ed4f5-eae4-40c7-82be-b1cdf720a1b9_ContentBits">
    <vt:lpwstr>1</vt:lpwstr>
  </property>
  <property fmtid="{D5CDD505-2E9C-101B-9397-08002B2CF9AE}" pid="9" name="ClassificationContentMarkingHeaderLocations">
    <vt:lpwstr>Office Theme:6</vt:lpwstr>
  </property>
  <property fmtid="{D5CDD505-2E9C-101B-9397-08002B2CF9AE}" pid="10" name="ClassificationContentMarkingHeaderText">
    <vt:lpwstr>UNCLASSIFIED - NON CLASSIFIÉ</vt:lpwstr>
  </property>
</Properties>
</file>