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334" r:id="rId3"/>
    <p:sldId id="336" r:id="rId4"/>
    <p:sldId id="349" r:id="rId5"/>
    <p:sldId id="346" r:id="rId6"/>
    <p:sldId id="347" r:id="rId7"/>
    <p:sldId id="372" r:id="rId8"/>
    <p:sldId id="373" r:id="rId9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7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7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7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7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7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ヒラギノ角ゴ Pro W3" pitchFamily="127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ヒラギノ角ゴ Pro W3" pitchFamily="127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ヒラギノ角ゴ Pro W3" pitchFamily="127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ヒラギノ角ゴ Pro W3" pitchFamily="127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3B702DB-F311-96F9-480B-DDF1F8CCE77D}" name="Daigle-Chouinard, Isabelle" initials="DCI" userId="S::TVB168@CRA-ARC.GC.CA::243d1cb4-9663-4c17-9a06-2a8b3288cb0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A2E34"/>
    <a:srgbClr val="F7E9C4"/>
    <a:srgbClr val="84B3DD"/>
    <a:srgbClr val="ECECEC"/>
    <a:srgbClr val="595959"/>
    <a:srgbClr val="808080"/>
    <a:srgbClr val="870F1F"/>
    <a:srgbClr val="3B1659"/>
    <a:srgbClr val="0081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7312" autoAdjust="0"/>
  </p:normalViewPr>
  <p:slideViewPr>
    <p:cSldViewPr snapToGrid="0" snapToObjects="1">
      <p:cViewPr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3" d="100"/>
          <a:sy n="73" d="100"/>
        </p:scale>
        <p:origin x="-414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17" Type="http://schemas.microsoft.com/office/2018/10/relationships/authors" Target="authors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4D6973-754B-47CD-95F4-E4177A42261F}" type="datetimeFigureOut">
              <a:rPr lang="en-US" altLang="en-US"/>
              <a:pPr/>
              <a:t>11/26/2024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8D216E-3286-4007-A09A-41655211AE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91046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2979507-E6EB-4E09-9330-8A6222761008}" type="datetimeFigureOut">
              <a:rPr lang="en-US" altLang="en-US"/>
              <a:pPr/>
              <a:t>11/26/2024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B6414A-BA14-4DDA-AFF4-139240F358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28398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126" charset="-128"/>
        <a:cs typeface="ヒラギノ角ゴ Pro W3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12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12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12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12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B6414A-BA14-4DDA-AFF4-139240F35821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777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B6414A-BA14-4DDA-AFF4-139240F35821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023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4694296" y="753534"/>
            <a:ext cx="3992504" cy="5436540"/>
          </a:xfrm>
        </p:spPr>
        <p:txBody>
          <a:bodyPr/>
          <a:lstStyle>
            <a:lvl1pPr marL="0" indent="0">
              <a:buNone/>
              <a:defRPr>
                <a:latin typeface="Century Gothic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969" y="753535"/>
            <a:ext cx="3792400" cy="2376252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rgbClr val="BA2E34"/>
                </a:solidFill>
                <a:latin typeface="Century Gothic" pitchFamily="34" charset="0"/>
                <a:cs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968" y="3336749"/>
            <a:ext cx="3792401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baseline="0">
                <a:solidFill>
                  <a:srgbClr val="595959"/>
                </a:solidFill>
                <a:latin typeface="Century Gothic" pitchFamily="34" charset="0"/>
                <a:cs typeface="Century Gothic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1C3F4-7627-499B-A387-D46B6B71D0B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4" name="Picture 7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9363" y="3231387"/>
            <a:ext cx="3827556" cy="4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 userDrawn="1"/>
        </p:nvCxnSpPr>
        <p:spPr>
          <a:xfrm>
            <a:off x="436449" y="6276975"/>
            <a:ext cx="8250351" cy="0"/>
          </a:xfrm>
          <a:prstGeom prst="line">
            <a:avLst/>
          </a:prstGeom>
          <a:ln w="317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7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6449" y="544182"/>
            <a:ext cx="8254800" cy="4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 descr="\\prod.prv\shared\NCR\CMO\CMB_NEW\0400-Comms Svcs\480 - Publishing and Production\!Flag Signatures\Canada Wordmark\Colour\Canada_Colour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249" y="6356350"/>
            <a:ext cx="1116000" cy="274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0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5600" y="248400"/>
            <a:ext cx="2154461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hrSlideMaster.Title Slide half imageHeader" descr=" ">
            <a:extLst>
              <a:ext uri="{FF2B5EF4-FFF2-40B4-BE49-F238E27FC236}">
                <a16:creationId xmlns:a16="http://schemas.microsoft.com/office/drawing/2014/main" id="{4E9D23BD-F6CC-BD8C-B095-B04946E0E733}"/>
              </a:ext>
            </a:extLst>
          </p:cNvPr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CA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58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maple_leaf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7407" y="2697163"/>
            <a:ext cx="3211512" cy="416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487363" y="6276975"/>
            <a:ext cx="8199437" cy="0"/>
          </a:xfrm>
          <a:prstGeom prst="line">
            <a:avLst/>
          </a:prstGeom>
          <a:ln w="317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BA2E34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325CEB-1D58-4033-B3AA-47E6E8AA165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hrSlideMaster.Title OnlyHeader" descr=" ">
            <a:extLst>
              <a:ext uri="{FF2B5EF4-FFF2-40B4-BE49-F238E27FC236}">
                <a16:creationId xmlns:a16="http://schemas.microsoft.com/office/drawing/2014/main" id="{38802F2A-8028-C9FE-5C7C-AC6CBD1B43A6}"/>
              </a:ext>
            </a:extLst>
          </p:cNvPr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CA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423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maple_leaf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7407" y="2697163"/>
            <a:ext cx="3211512" cy="416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487363" y="6276975"/>
            <a:ext cx="8199437" cy="0"/>
          </a:xfrm>
          <a:prstGeom prst="line">
            <a:avLst/>
          </a:prstGeom>
          <a:ln w="317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6CE915-54DE-42DF-81C9-6A96210B07F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" name="hrSlideMaster.BlankHeader" descr=" ">
            <a:extLst>
              <a:ext uri="{FF2B5EF4-FFF2-40B4-BE49-F238E27FC236}">
                <a16:creationId xmlns:a16="http://schemas.microsoft.com/office/drawing/2014/main" id="{C0C92396-F2B4-B046-3CB5-3FCEB0F13EAF}"/>
              </a:ext>
            </a:extLst>
          </p:cNvPr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CA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599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ple_leaf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7407" y="2697163"/>
            <a:ext cx="3211512" cy="416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 userDrawn="1"/>
        </p:nvCxnSpPr>
        <p:spPr>
          <a:xfrm>
            <a:off x="487363" y="6276975"/>
            <a:ext cx="8199437" cy="0"/>
          </a:xfrm>
          <a:prstGeom prst="line">
            <a:avLst/>
          </a:prstGeom>
          <a:ln w="317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0">
                <a:solidFill>
                  <a:srgbClr val="BA2E34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Clr>
                <a:srgbClr val="BA2E34"/>
              </a:buClr>
              <a:defRPr sz="2600"/>
            </a:lvl1pPr>
            <a:lvl2pPr>
              <a:buClr>
                <a:srgbClr val="BA2E34"/>
              </a:buClr>
              <a:defRPr sz="2400"/>
            </a:lvl2pPr>
            <a:lvl3pPr>
              <a:buClr>
                <a:srgbClr val="BA2E34"/>
              </a:buClr>
              <a:defRPr sz="2200"/>
            </a:lvl3pPr>
            <a:lvl4pPr>
              <a:buClr>
                <a:srgbClr val="BA2E34"/>
              </a:buClr>
              <a:defRPr sz="2000"/>
            </a:lvl4pPr>
            <a:lvl5pPr>
              <a:buClr>
                <a:srgbClr val="BA2E34"/>
              </a:buCl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B34F6D-27DC-4F94-8982-5FFA21468BA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hrSlideMaster.Content with CaptionHeader" descr=" ">
            <a:extLst>
              <a:ext uri="{FF2B5EF4-FFF2-40B4-BE49-F238E27FC236}">
                <a16:creationId xmlns:a16="http://schemas.microsoft.com/office/drawing/2014/main" id="{3BED1382-450A-BA86-E6A9-3B79E5F67D34}"/>
              </a:ext>
            </a:extLst>
          </p:cNvPr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CA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684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87363" y="6276975"/>
            <a:ext cx="8199437" cy="0"/>
          </a:xfrm>
          <a:prstGeom prst="line">
            <a:avLst/>
          </a:prstGeom>
          <a:ln w="317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0">
                <a:solidFill>
                  <a:srgbClr val="595959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rgbClr val="595959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59595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8A5B3A-4079-4B46-A0FF-A550B3FE268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hrSlideMaster.Picture with CaptionHeader" descr=" ">
            <a:extLst>
              <a:ext uri="{FF2B5EF4-FFF2-40B4-BE49-F238E27FC236}">
                <a16:creationId xmlns:a16="http://schemas.microsoft.com/office/drawing/2014/main" id="{C911D8BA-27EC-7096-1467-1B6004A98B68}"/>
              </a:ext>
            </a:extLst>
          </p:cNvPr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CA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405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87363" y="6276975"/>
            <a:ext cx="8199437" cy="0"/>
          </a:xfrm>
          <a:prstGeom prst="line">
            <a:avLst/>
          </a:prstGeom>
          <a:ln w="317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A2E34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>
                <a:srgbClr val="BA2E34"/>
              </a:buClr>
              <a:defRPr/>
            </a:lvl1pPr>
            <a:lvl2pPr>
              <a:buClr>
                <a:srgbClr val="BA2E34"/>
              </a:buClr>
              <a:defRPr/>
            </a:lvl2pPr>
            <a:lvl3pPr>
              <a:buClr>
                <a:srgbClr val="BA2E34"/>
              </a:buClr>
              <a:defRPr/>
            </a:lvl3pPr>
            <a:lvl4pPr>
              <a:buClr>
                <a:srgbClr val="BA2E34"/>
              </a:buClr>
              <a:defRPr/>
            </a:lvl4pPr>
            <a:lvl5pPr>
              <a:buClr>
                <a:srgbClr val="BA2E34"/>
              </a:buClr>
              <a:defRPr/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9DFE12-9688-42E0-BA90-99DAB2AC952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hrSlideMaster.Title and Vertical TextHeader" descr=" ">
            <a:extLst>
              <a:ext uri="{FF2B5EF4-FFF2-40B4-BE49-F238E27FC236}">
                <a16:creationId xmlns:a16="http://schemas.microsoft.com/office/drawing/2014/main" id="{059FA0A5-0BDD-2752-D893-26FAE9C61B81}"/>
              </a:ext>
            </a:extLst>
          </p:cNvPr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CA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996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A2E3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1215-D414-49A1-B0BE-FA6A849F09B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87363" y="6276975"/>
            <a:ext cx="8199437" cy="0"/>
          </a:xfrm>
          <a:prstGeom prst="line">
            <a:avLst/>
          </a:prstGeom>
          <a:ln w="317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hrSlideMaster.Custom LayoutHeader" descr=" ">
            <a:extLst>
              <a:ext uri="{FF2B5EF4-FFF2-40B4-BE49-F238E27FC236}">
                <a16:creationId xmlns:a16="http://schemas.microsoft.com/office/drawing/2014/main" id="{EF8EC537-4EA8-A53B-2317-B620E89B7C10}"/>
              </a:ext>
            </a:extLst>
          </p:cNvPr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CA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431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 descr="maple_leaf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7407" y="2697163"/>
            <a:ext cx="3211512" cy="416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487363" y="6276975"/>
            <a:ext cx="8199437" cy="0"/>
          </a:xfrm>
          <a:prstGeom prst="line">
            <a:avLst/>
          </a:prstGeom>
          <a:ln w="317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BA2E34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rgbClr val="BA2E34"/>
              </a:buClr>
              <a:defRPr sz="2400"/>
            </a:lvl1pPr>
            <a:lvl2pPr>
              <a:buClr>
                <a:srgbClr val="BA2E34"/>
              </a:buClr>
              <a:defRPr sz="2000"/>
            </a:lvl2pPr>
            <a:lvl3pPr>
              <a:buClr>
                <a:srgbClr val="BA2E34"/>
              </a:buClr>
              <a:defRPr sz="1800"/>
            </a:lvl3pPr>
            <a:lvl4pPr>
              <a:buClr>
                <a:srgbClr val="BA2E34"/>
              </a:buClr>
              <a:defRPr sz="1600"/>
            </a:lvl4pPr>
            <a:lvl5pPr>
              <a:buClr>
                <a:srgbClr val="BA2E34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buClr>
                <a:srgbClr val="BA2E34"/>
              </a:buClr>
              <a:defRPr sz="2400"/>
            </a:lvl1pPr>
            <a:lvl2pPr>
              <a:buClr>
                <a:srgbClr val="BA2E34"/>
              </a:buClr>
              <a:defRPr sz="2000"/>
            </a:lvl2pPr>
            <a:lvl3pPr>
              <a:buClr>
                <a:srgbClr val="BA2E34"/>
              </a:buClr>
              <a:defRPr sz="1800"/>
            </a:lvl3pPr>
            <a:lvl4pPr>
              <a:buClr>
                <a:srgbClr val="BA2E34"/>
              </a:buClr>
              <a:defRPr sz="1600"/>
            </a:lvl4pPr>
            <a:lvl5pPr>
              <a:buClr>
                <a:srgbClr val="BA2E34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8FBFBE-36BC-482D-A777-8BE920DF890D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hrSlideMaster.1_ComparisonHeader" descr=" ">
            <a:extLst>
              <a:ext uri="{FF2B5EF4-FFF2-40B4-BE49-F238E27FC236}">
                <a16:creationId xmlns:a16="http://schemas.microsoft.com/office/drawing/2014/main" id="{69F9DFB9-21B4-EB17-6362-9E355EB567AB}"/>
              </a:ext>
            </a:extLst>
          </p:cNvPr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CA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433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 descr="maple_leaf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7407" y="2697163"/>
            <a:ext cx="3211512" cy="416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hrSlideMaster.2_ComparisonHeader" descr=" ">
            <a:extLst>
              <a:ext uri="{FF2B5EF4-FFF2-40B4-BE49-F238E27FC236}">
                <a16:creationId xmlns:a16="http://schemas.microsoft.com/office/drawing/2014/main" id="{9D496814-F2AD-1769-98F6-76F91C123CE1}"/>
              </a:ext>
            </a:extLst>
          </p:cNvPr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CA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41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487363" y="6276975"/>
            <a:ext cx="8199437" cy="0"/>
          </a:xfrm>
          <a:prstGeom prst="line">
            <a:avLst/>
          </a:prstGeom>
          <a:ln w="317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0" i="0">
                <a:solidFill>
                  <a:srgbClr val="BA2E34"/>
                </a:solidFill>
                <a:latin typeface="Century Gothic" pitchFamily="34" charset="0"/>
                <a:cs typeface="Century Gothic" pitchFamily="34" charset="0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BA2E34"/>
              </a:buClr>
              <a:buFont typeface="Arial"/>
              <a:buChar char="•"/>
              <a:defRPr sz="2600" b="0" i="0">
                <a:solidFill>
                  <a:srgbClr val="595959"/>
                </a:solidFill>
                <a:latin typeface="Century Gothic" pitchFamily="34" charset="0"/>
                <a:cs typeface="Century Gothic" pitchFamily="34" charset="0"/>
              </a:defRPr>
            </a:lvl1pPr>
            <a:lvl2pPr marL="742950" indent="-285750">
              <a:buClr>
                <a:srgbClr val="BA2E34"/>
              </a:buClr>
              <a:buFont typeface="Arial"/>
              <a:buChar char="•"/>
              <a:defRPr sz="2400" b="0" i="0">
                <a:solidFill>
                  <a:srgbClr val="595959"/>
                </a:solidFill>
                <a:latin typeface="Century Gothic" pitchFamily="34" charset="0"/>
                <a:cs typeface="Century Gothic" pitchFamily="34" charset="0"/>
              </a:defRPr>
            </a:lvl2pPr>
            <a:lvl3pPr marL="1143000" indent="-228600">
              <a:buClr>
                <a:srgbClr val="BA2E34"/>
              </a:buClr>
              <a:buFont typeface="Arial"/>
              <a:buChar char="•"/>
              <a:defRPr sz="2200" b="0" i="0">
                <a:solidFill>
                  <a:srgbClr val="595959"/>
                </a:solidFill>
                <a:latin typeface="Century Gothic" pitchFamily="34" charset="0"/>
                <a:cs typeface="Century Gothic" pitchFamily="34" charset="0"/>
              </a:defRPr>
            </a:lvl3pPr>
            <a:lvl4pPr marL="1600200" indent="-228600">
              <a:buClr>
                <a:srgbClr val="BA2E34"/>
              </a:buClr>
              <a:buFont typeface="Arial"/>
              <a:buChar char="•"/>
              <a:defRPr sz="2000" b="0" i="0">
                <a:solidFill>
                  <a:srgbClr val="595959"/>
                </a:solidFill>
                <a:latin typeface="Century Gothic" pitchFamily="34" charset="0"/>
                <a:cs typeface="Century Gothic" pitchFamily="34" charset="0"/>
              </a:defRPr>
            </a:lvl4pPr>
            <a:lvl5pPr marL="2057400" indent="-228600">
              <a:buClr>
                <a:srgbClr val="BA2E34"/>
              </a:buClr>
              <a:buFont typeface="Arial"/>
              <a:buChar char="•"/>
              <a:defRPr sz="1800" b="0" i="0">
                <a:solidFill>
                  <a:srgbClr val="595959"/>
                </a:solidFill>
                <a:latin typeface="Century Gothic" pitchFamily="34" charset="0"/>
                <a:cs typeface="Century Gothic" pitchFamily="34" charset="0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075564-AF6E-40FC-905A-F6C5E8D2961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hrSlideMaster.Title and ContentHeader" descr=" ">
            <a:extLst>
              <a:ext uri="{FF2B5EF4-FFF2-40B4-BE49-F238E27FC236}">
                <a16:creationId xmlns:a16="http://schemas.microsoft.com/office/drawing/2014/main" id="{111BA0A9-EF07-42EB-1B12-847F868CF213}"/>
              </a:ext>
            </a:extLst>
          </p:cNvPr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CA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47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8867" y="1941161"/>
            <a:ext cx="7112000" cy="2376252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rgbClr val="BA2E34"/>
                </a:solidFill>
                <a:latin typeface="Century Gothic" pitchFamily="34" charset="0"/>
                <a:cs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866" y="4524375"/>
            <a:ext cx="7112001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rgbClr val="595959"/>
                </a:solidFill>
                <a:latin typeface="Century Gothic" pitchFamily="34" charset="0"/>
                <a:cs typeface="Century Gothic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42CE3-6392-4968-B209-93A52C299364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4" name="Picture 7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6600" y="4424288"/>
            <a:ext cx="7307153" cy="4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7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6449" y="544182"/>
            <a:ext cx="8254800" cy="4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 descr="\\prod.prv\shared\NCR\CMO\CMB_NEW\0400-Comms Svcs\480 - Publishing and Production\!Flag Signatures\Canada Wordmark\Colour\Canada_Colour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249" y="6356350"/>
            <a:ext cx="1116000" cy="274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0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5600" y="248400"/>
            <a:ext cx="2154461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hrSlideMaster.Title Slide full imageHeader" descr=" ">
            <a:extLst>
              <a:ext uri="{FF2B5EF4-FFF2-40B4-BE49-F238E27FC236}">
                <a16:creationId xmlns:a16="http://schemas.microsoft.com/office/drawing/2014/main" id="{92A4108A-6A96-1555-D2E8-B1ADB032EE7B}"/>
              </a:ext>
            </a:extLst>
          </p:cNvPr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CA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02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maple_leaf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7407" y="2697163"/>
            <a:ext cx="3211512" cy="416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>
                <a:solidFill>
                  <a:srgbClr val="BA2E34"/>
                </a:solidFill>
                <a:latin typeface="Century Gothic" pitchFamily="34" charset="0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95959"/>
                </a:solidFill>
                <a:latin typeface="Century Gothic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CFA99A-0B6A-4F6F-BA8D-AFBE694F623A}" type="slidenum">
              <a:rPr lang="en-US" altLang="en-US"/>
              <a:pPr/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87363" y="6276975"/>
            <a:ext cx="8199437" cy="0"/>
          </a:xfrm>
          <a:prstGeom prst="line">
            <a:avLst/>
          </a:prstGeom>
          <a:ln w="317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rSlideMaster.Section HeaderHeader" descr=" ">
            <a:extLst>
              <a:ext uri="{FF2B5EF4-FFF2-40B4-BE49-F238E27FC236}">
                <a16:creationId xmlns:a16="http://schemas.microsoft.com/office/drawing/2014/main" id="{F7C6875C-8F3A-13EB-7D8D-DFDD126CC980}"/>
              </a:ext>
            </a:extLst>
          </p:cNvPr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CA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4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maple_leaf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7407" y="2697163"/>
            <a:ext cx="3211512" cy="416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 userDrawn="1"/>
        </p:nvCxnSpPr>
        <p:spPr>
          <a:xfrm>
            <a:off x="487363" y="6276975"/>
            <a:ext cx="8199437" cy="0"/>
          </a:xfrm>
          <a:prstGeom prst="line">
            <a:avLst/>
          </a:prstGeom>
          <a:ln w="317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BA2E34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rgbClr val="BA2E34"/>
              </a:buClr>
              <a:defRPr sz="2800"/>
            </a:lvl1pPr>
            <a:lvl2pPr>
              <a:buClr>
                <a:srgbClr val="BA2E34"/>
              </a:buClr>
              <a:defRPr sz="2400"/>
            </a:lvl2pPr>
            <a:lvl3pPr>
              <a:buClr>
                <a:srgbClr val="BA2E34"/>
              </a:buClr>
              <a:defRPr sz="2000"/>
            </a:lvl3pPr>
            <a:lvl4pPr>
              <a:buClr>
                <a:srgbClr val="BA2E34"/>
              </a:buClr>
              <a:defRPr sz="1800"/>
            </a:lvl4pPr>
            <a:lvl5pPr>
              <a:buClr>
                <a:srgbClr val="BA2E34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rgbClr val="BA2E34"/>
              </a:buClr>
              <a:defRPr sz="2800"/>
            </a:lvl1pPr>
            <a:lvl2pPr>
              <a:buClr>
                <a:srgbClr val="BA2E34"/>
              </a:buClr>
              <a:defRPr sz="2400"/>
            </a:lvl2pPr>
            <a:lvl3pPr>
              <a:buClr>
                <a:srgbClr val="BA2E34"/>
              </a:buClr>
              <a:defRPr sz="2000"/>
            </a:lvl3pPr>
            <a:lvl4pPr>
              <a:buClr>
                <a:srgbClr val="BA2E34"/>
              </a:buClr>
              <a:defRPr sz="1800"/>
            </a:lvl4pPr>
            <a:lvl5pPr>
              <a:buClr>
                <a:srgbClr val="BA2E34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F49F12-9138-49F1-96D4-CC6FC00A57C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hrSlideMaster.Two ContentHeader" descr=" ">
            <a:extLst>
              <a:ext uri="{FF2B5EF4-FFF2-40B4-BE49-F238E27FC236}">
                <a16:creationId xmlns:a16="http://schemas.microsoft.com/office/drawing/2014/main" id="{8F79745E-72A6-BF44-A3AE-61D99E351D1D}"/>
              </a:ext>
            </a:extLst>
          </p:cNvPr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CA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185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7" descr="maple_leaf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7407" y="2697163"/>
            <a:ext cx="3211512" cy="416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922838" y="2805113"/>
            <a:ext cx="4221162" cy="3119437"/>
          </a:xfrm>
          <a:prstGeom prst="rect">
            <a:avLst/>
          </a:prstGeom>
          <a:solidFill>
            <a:srgbClr val="ECEC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" name="Rectangle 7"/>
          <p:cNvSpPr/>
          <p:nvPr userDrawn="1"/>
        </p:nvSpPr>
        <p:spPr>
          <a:xfrm>
            <a:off x="9029700" y="2805113"/>
            <a:ext cx="114300" cy="3119437"/>
          </a:xfrm>
          <a:prstGeom prst="rect">
            <a:avLst/>
          </a:prstGeom>
          <a:solidFill>
            <a:srgbClr val="BA2E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87363" y="6276975"/>
            <a:ext cx="8199437" cy="0"/>
          </a:xfrm>
          <a:prstGeom prst="line">
            <a:avLst/>
          </a:prstGeom>
          <a:ln w="317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BA2E34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rgbClr val="BA2E34"/>
              </a:buClr>
              <a:defRPr sz="2800"/>
            </a:lvl1pPr>
            <a:lvl2pPr>
              <a:buClr>
                <a:srgbClr val="BA2E34"/>
              </a:buClr>
              <a:defRPr sz="2400"/>
            </a:lvl2pPr>
            <a:lvl3pPr>
              <a:buClr>
                <a:srgbClr val="BA2E34"/>
              </a:buClr>
              <a:defRPr sz="2000"/>
            </a:lvl3pPr>
            <a:lvl4pPr>
              <a:buClr>
                <a:srgbClr val="BA2E34"/>
              </a:buClr>
              <a:defRPr sz="1800"/>
            </a:lvl4pPr>
            <a:lvl5pPr>
              <a:buClr>
                <a:srgbClr val="BA2E34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2"/>
          </p:nvPr>
        </p:nvSpPr>
        <p:spPr>
          <a:xfrm>
            <a:off x="5177693" y="3057770"/>
            <a:ext cx="3651494" cy="2668344"/>
          </a:xfrm>
        </p:spPr>
        <p:txBody>
          <a:bodyPr/>
          <a:lstStyle>
            <a:lvl1pPr marL="0" indent="0">
              <a:buNone/>
              <a:defRPr sz="1800" i="1">
                <a:solidFill>
                  <a:srgbClr val="595959"/>
                </a:solidFill>
              </a:defRPr>
            </a:lvl1pPr>
            <a:lvl2pPr>
              <a:defRPr sz="2400" i="1"/>
            </a:lvl2pPr>
            <a:lvl3pPr>
              <a:defRPr sz="2000" i="1"/>
            </a:lvl3pPr>
            <a:lvl4pPr>
              <a:defRPr sz="1800" i="1"/>
            </a:lvl4pPr>
            <a:lvl5pPr>
              <a:defRPr sz="1800" i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0606BA19-779A-4930-9322-0B47357BACC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hrSlideMaster.2_Two ContentHeader" descr=" ">
            <a:extLst>
              <a:ext uri="{FF2B5EF4-FFF2-40B4-BE49-F238E27FC236}">
                <a16:creationId xmlns:a16="http://schemas.microsoft.com/office/drawing/2014/main" id="{4EB9CEC9-9AA5-7794-54BF-A60E975455D4}"/>
              </a:ext>
            </a:extLst>
          </p:cNvPr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CA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813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922838" y="1600201"/>
            <a:ext cx="3798887" cy="4525962"/>
          </a:xfrm>
          <a:prstGeom prst="rect">
            <a:avLst/>
          </a:prstGeom>
          <a:solidFill>
            <a:srgbClr val="ECEC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>
              <a:solidFill>
                <a:srgbClr val="ECECEC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87363" y="6276975"/>
            <a:ext cx="8199437" cy="0"/>
          </a:xfrm>
          <a:prstGeom prst="line">
            <a:avLst/>
          </a:prstGeom>
          <a:ln w="317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BA2E34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rgbClr val="BA2E34"/>
              </a:buClr>
              <a:defRPr sz="2800"/>
            </a:lvl1pPr>
            <a:lvl2pPr>
              <a:buClr>
                <a:srgbClr val="BA2E34"/>
              </a:buClr>
              <a:defRPr sz="2400"/>
            </a:lvl2pPr>
            <a:lvl3pPr>
              <a:buClr>
                <a:srgbClr val="BA2E34"/>
              </a:buClr>
              <a:defRPr sz="2000"/>
            </a:lvl3pPr>
            <a:lvl4pPr>
              <a:buClr>
                <a:srgbClr val="BA2E34"/>
              </a:buClr>
              <a:defRPr sz="1800"/>
            </a:lvl4pPr>
            <a:lvl5pPr>
              <a:buClr>
                <a:srgbClr val="BA2E34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2"/>
          </p:nvPr>
        </p:nvSpPr>
        <p:spPr>
          <a:xfrm>
            <a:off x="5167923" y="1944078"/>
            <a:ext cx="3553802" cy="3782036"/>
          </a:xfrm>
        </p:spPr>
        <p:txBody>
          <a:bodyPr/>
          <a:lstStyle>
            <a:lvl1pPr marL="0" indent="0">
              <a:buNone/>
              <a:defRPr sz="1800" i="1">
                <a:solidFill>
                  <a:srgbClr val="595959"/>
                </a:solidFill>
              </a:defRPr>
            </a:lvl1pPr>
            <a:lvl2pPr>
              <a:defRPr sz="2400" i="1"/>
            </a:lvl2pPr>
            <a:lvl3pPr>
              <a:defRPr sz="2000" i="1"/>
            </a:lvl3pPr>
            <a:lvl4pPr>
              <a:defRPr sz="1800" i="1"/>
            </a:lvl4pPr>
            <a:lvl5pPr>
              <a:defRPr sz="1800" i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3E294082-DFA0-4304-8D39-BC23FA45EDA4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3" name="Picture 7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25363" y="5866131"/>
            <a:ext cx="3827556" cy="4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hrSlideMaster.4_Two ContentHeader" descr=" ">
            <a:extLst>
              <a:ext uri="{FF2B5EF4-FFF2-40B4-BE49-F238E27FC236}">
                <a16:creationId xmlns:a16="http://schemas.microsoft.com/office/drawing/2014/main" id="{4A969B6A-EBCD-334E-21DA-B502A75E3E3B}"/>
              </a:ext>
            </a:extLst>
          </p:cNvPr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CA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56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7" descr="maple_leaf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7407" y="2697163"/>
            <a:ext cx="3211512" cy="416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57200" y="3995738"/>
            <a:ext cx="8264525" cy="1928812"/>
          </a:xfrm>
          <a:prstGeom prst="rect">
            <a:avLst/>
          </a:prstGeom>
          <a:solidFill>
            <a:srgbClr val="ECEC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>
              <a:solidFill>
                <a:srgbClr val="ECECEC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87363" y="6276975"/>
            <a:ext cx="8199437" cy="0"/>
          </a:xfrm>
          <a:prstGeom prst="line">
            <a:avLst/>
          </a:prstGeom>
          <a:ln w="317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BA2E34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157607"/>
          </a:xfrm>
        </p:spPr>
        <p:txBody>
          <a:bodyPr/>
          <a:lstStyle>
            <a:lvl1pPr>
              <a:buClr>
                <a:srgbClr val="BA2E34"/>
              </a:buClr>
              <a:defRPr sz="2800"/>
            </a:lvl1pPr>
            <a:lvl2pPr>
              <a:buClr>
                <a:srgbClr val="BA2E34"/>
              </a:buClr>
              <a:defRPr sz="2400"/>
            </a:lvl2pPr>
            <a:lvl3pPr>
              <a:buClr>
                <a:srgbClr val="BA2E34"/>
              </a:buClr>
              <a:defRPr sz="2000"/>
            </a:lvl3pPr>
            <a:lvl4pPr>
              <a:buClr>
                <a:srgbClr val="BA2E34"/>
              </a:buClr>
              <a:defRPr sz="1800"/>
            </a:lvl4pPr>
            <a:lvl5pPr>
              <a:buClr>
                <a:srgbClr val="BA2E34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2"/>
          </p:nvPr>
        </p:nvSpPr>
        <p:spPr>
          <a:xfrm>
            <a:off x="605692" y="4140741"/>
            <a:ext cx="8116033" cy="1332960"/>
          </a:xfrm>
          <a:solidFill>
            <a:srgbClr val="ECECEC"/>
          </a:solidFill>
        </p:spPr>
        <p:txBody>
          <a:bodyPr/>
          <a:lstStyle>
            <a:lvl1pPr marL="0" indent="0">
              <a:buNone/>
              <a:defRPr sz="1800" i="1"/>
            </a:lvl1pPr>
            <a:lvl2pPr>
              <a:defRPr sz="2400" i="1"/>
            </a:lvl2pPr>
            <a:lvl3pPr>
              <a:defRPr sz="2000" i="1"/>
            </a:lvl3pPr>
            <a:lvl4pPr>
              <a:defRPr sz="1800" i="1"/>
            </a:lvl4pPr>
            <a:lvl5pPr>
              <a:defRPr sz="1800" i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AB52D289-F740-481C-B2A6-EE2832E288B0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4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7363" y="5650231"/>
            <a:ext cx="8155126" cy="4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hrSlideMaster.3_Two ContentHeader" descr=" ">
            <a:extLst>
              <a:ext uri="{FF2B5EF4-FFF2-40B4-BE49-F238E27FC236}">
                <a16:creationId xmlns:a16="http://schemas.microsoft.com/office/drawing/2014/main" id="{4B1B0DD2-C048-9A0A-54A2-F5105864531A}"/>
              </a:ext>
            </a:extLst>
          </p:cNvPr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CA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76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 descr="maple_leaf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7407" y="2697163"/>
            <a:ext cx="3211512" cy="416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487363" y="6276975"/>
            <a:ext cx="8199437" cy="0"/>
          </a:xfrm>
          <a:prstGeom prst="line">
            <a:avLst/>
          </a:prstGeom>
          <a:ln w="317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BA2E34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rgbClr val="BA2E34"/>
              </a:buClr>
              <a:defRPr sz="2400"/>
            </a:lvl1pPr>
            <a:lvl2pPr>
              <a:buClr>
                <a:srgbClr val="BA2E34"/>
              </a:buClr>
              <a:defRPr sz="2000"/>
            </a:lvl2pPr>
            <a:lvl3pPr>
              <a:buClr>
                <a:srgbClr val="BA2E34"/>
              </a:buClr>
              <a:defRPr sz="1800"/>
            </a:lvl3pPr>
            <a:lvl4pPr>
              <a:buClr>
                <a:srgbClr val="BA2E34"/>
              </a:buClr>
              <a:defRPr sz="1600"/>
            </a:lvl4pPr>
            <a:lvl5pPr>
              <a:buClr>
                <a:srgbClr val="BA2E34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buClr>
                <a:srgbClr val="BA2E34"/>
              </a:buClr>
              <a:defRPr sz="2400"/>
            </a:lvl1pPr>
            <a:lvl2pPr>
              <a:buClr>
                <a:srgbClr val="BA2E34"/>
              </a:buClr>
              <a:defRPr sz="2000"/>
            </a:lvl2pPr>
            <a:lvl3pPr>
              <a:buClr>
                <a:srgbClr val="BA2E34"/>
              </a:buClr>
              <a:defRPr sz="1800"/>
            </a:lvl3pPr>
            <a:lvl4pPr>
              <a:buClr>
                <a:srgbClr val="BA2E34"/>
              </a:buClr>
              <a:defRPr sz="1600"/>
            </a:lvl4pPr>
            <a:lvl5pPr>
              <a:buClr>
                <a:srgbClr val="BA2E34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8FBFBE-36BC-482D-A777-8BE920DF890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hrSlideMaster.ComparisonHeader" descr=" ">
            <a:extLst>
              <a:ext uri="{FF2B5EF4-FFF2-40B4-BE49-F238E27FC236}">
                <a16:creationId xmlns:a16="http://schemas.microsoft.com/office/drawing/2014/main" id="{8F2CF543-5979-8BE6-9FA6-809880C75622}"/>
              </a:ext>
            </a:extLst>
          </p:cNvPr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CA" sz="850" b="0" i="0" u="none" baseline="0" dirty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21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ple_leaf.jpg"/>
          <p:cNvPicPr>
            <a:picLocks noChangeAspect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7407" y="2697163"/>
            <a:ext cx="3211512" cy="416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36688"/>
            <a:ext cx="8229600" cy="468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dirty="0"/>
              <a:t>Click to edit Master text styles</a:t>
            </a:r>
          </a:p>
          <a:p>
            <a:pPr lvl="1"/>
            <a:r>
              <a:rPr lang="en-CA" altLang="en-US" dirty="0"/>
              <a:t>Second level</a:t>
            </a:r>
          </a:p>
          <a:p>
            <a:pPr lvl="2"/>
            <a:r>
              <a:rPr lang="en-CA" altLang="en-US" dirty="0"/>
              <a:t>Third level</a:t>
            </a:r>
          </a:p>
          <a:p>
            <a:pPr lvl="3"/>
            <a:r>
              <a:rPr lang="en-CA" altLang="en-US" dirty="0"/>
              <a:t>Fourth level</a:t>
            </a:r>
          </a:p>
          <a:p>
            <a:pPr lvl="4"/>
            <a:r>
              <a:rPr lang="en-CA" altLang="en-US" dirty="0"/>
              <a:t>Fifth level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9826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</a:lstStyle>
          <a:p>
            <a:fld id="{4AF31215-D414-49A1-B0BE-FA6A849F09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54" r:id="rId2"/>
    <p:sldLayoutId id="2147483955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  <p:sldLayoutId id="2147483967" r:id="rId13"/>
    <p:sldLayoutId id="2147483968" r:id="rId14"/>
    <p:sldLayoutId id="2147483975" r:id="rId15"/>
    <p:sldLayoutId id="2147483976" r:id="rId16"/>
    <p:sldLayoutId id="2147483977" r:id="rId17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lang="en-US" sz="3600" kern="1200" dirty="0">
          <a:solidFill>
            <a:srgbClr val="BA2E34"/>
          </a:solidFill>
          <a:latin typeface="Century Gothic" pitchFamily="34" charset="0"/>
          <a:ea typeface="ヒラギノ角ゴ Pro W3" pitchFamily="126" charset="-128"/>
          <a:cs typeface="Century Gothic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0064A5"/>
          </a:solidFill>
          <a:latin typeface="Century Gothic" charset="0"/>
          <a:ea typeface="ヒラギノ角ゴ Pro W3" pitchFamily="126" charset="-128"/>
          <a:cs typeface="Century Gothic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0064A5"/>
          </a:solidFill>
          <a:latin typeface="Century Gothic" charset="0"/>
          <a:ea typeface="ヒラギノ角ゴ Pro W3" pitchFamily="126" charset="-128"/>
          <a:cs typeface="Century Gothic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0064A5"/>
          </a:solidFill>
          <a:latin typeface="Century Gothic" charset="0"/>
          <a:ea typeface="ヒラギノ角ゴ Pro W3" pitchFamily="126" charset="-128"/>
          <a:cs typeface="Century Gothic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0064A5"/>
          </a:solidFill>
          <a:latin typeface="Century Gothic" charset="0"/>
          <a:ea typeface="ヒラギノ角ゴ Pro W3" pitchFamily="126" charset="-128"/>
          <a:cs typeface="Century 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rgbClr val="0064A5"/>
          </a:solidFill>
          <a:latin typeface="Gill Sans Light" pitchFamily="126" charset="0"/>
          <a:ea typeface="ヒラギノ角ゴ Pro W3" pitchFamily="126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rgbClr val="0064A5"/>
          </a:solidFill>
          <a:latin typeface="Gill Sans Light" pitchFamily="126" charset="0"/>
          <a:ea typeface="ヒラギノ角ゴ Pro W3" pitchFamily="126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rgbClr val="0064A5"/>
          </a:solidFill>
          <a:latin typeface="Gill Sans Light" pitchFamily="126" charset="0"/>
          <a:ea typeface="ヒラギノ角ゴ Pro W3" pitchFamily="126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rgbClr val="0064A5"/>
          </a:solidFill>
          <a:latin typeface="Gill Sans Light" pitchFamily="126" charset="0"/>
          <a:ea typeface="ヒラギノ角ゴ Pro W3" pitchFamily="126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BA2E34"/>
        </a:buClr>
        <a:buFont typeface="Arial" panose="020B0604020202020204" pitchFamily="34" charset="0"/>
        <a:buChar char="•"/>
        <a:defRPr lang="en-CA" sz="2600" kern="1200" dirty="0">
          <a:solidFill>
            <a:srgbClr val="595959"/>
          </a:solidFill>
          <a:latin typeface="Century Gothic" pitchFamily="34" charset="0"/>
          <a:ea typeface="ヒラギノ角ゴ Pro W3" pitchFamily="126" charset="-128"/>
          <a:cs typeface="Century Gothic" pitchFamily="34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BA2E34"/>
        </a:buClr>
        <a:buFont typeface="Arial" panose="020B0604020202020204" pitchFamily="34" charset="0"/>
        <a:buChar char="•"/>
        <a:defRPr lang="en-CA" sz="2400" kern="1200" dirty="0">
          <a:solidFill>
            <a:srgbClr val="595959"/>
          </a:solidFill>
          <a:latin typeface="Century Gothic" pitchFamily="34" charset="0"/>
          <a:ea typeface="ヒラギノ角ゴ Pro W3" pitchFamily="126" charset="-128"/>
          <a:cs typeface="Century Gothic" pitchFamily="34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BA2E34"/>
        </a:buClr>
        <a:buFont typeface="Arial" panose="020B0604020202020204" pitchFamily="34" charset="0"/>
        <a:buChar char="•"/>
        <a:defRPr lang="en-CA" sz="2200" kern="1200" dirty="0">
          <a:solidFill>
            <a:srgbClr val="595959"/>
          </a:solidFill>
          <a:latin typeface="Century Gothic" pitchFamily="34" charset="0"/>
          <a:ea typeface="ヒラギノ角ゴ Pro W3" pitchFamily="126" charset="-128"/>
          <a:cs typeface="Century Gothic" pitchFamily="34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BA2E34"/>
        </a:buClr>
        <a:buFont typeface="Arial" panose="020B0604020202020204" pitchFamily="34" charset="0"/>
        <a:buChar char="•"/>
        <a:defRPr lang="en-CA" sz="2000" kern="1200" dirty="0">
          <a:solidFill>
            <a:srgbClr val="595959"/>
          </a:solidFill>
          <a:latin typeface="Century Gothic" pitchFamily="34" charset="0"/>
          <a:ea typeface="ヒラギノ角ゴ Pro W3" pitchFamily="126" charset="-128"/>
          <a:cs typeface="Century Gothic" pitchFamily="34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BA2E34"/>
        </a:buClr>
        <a:buFont typeface="Arial" panose="020B0604020202020204" pitchFamily="34" charset="0"/>
        <a:buChar char="•"/>
        <a:defRPr lang="en-US" kern="1200" dirty="0">
          <a:solidFill>
            <a:srgbClr val="595959"/>
          </a:solidFill>
          <a:latin typeface="Century Gothic" pitchFamily="34" charset="0"/>
          <a:ea typeface="ヒラギノ角ゴ Pro W3" pitchFamily="126" charset="-128"/>
          <a:cs typeface="Century Gothic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0E6FF-507F-990C-8159-F29F16A1BC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434341"/>
            <a:ext cx="4038600" cy="4635380"/>
          </a:xfrm>
        </p:spPr>
        <p:txBody>
          <a:bodyPr/>
          <a:lstStyle/>
          <a:p>
            <a:pPr marL="0" indent="0">
              <a:buNone/>
            </a:pPr>
            <a:r>
              <a:rPr lang="en-CA" sz="1600" b="1" dirty="0">
                <a:solidFill>
                  <a:srgbClr val="BA2E34"/>
                </a:solidFill>
              </a:rPr>
              <a:t>CRA Mission</a:t>
            </a:r>
          </a:p>
          <a:p>
            <a:pPr marL="0" indent="0">
              <a:buNone/>
            </a:pPr>
            <a:r>
              <a:rPr lang="en-CA" sz="1600" dirty="0"/>
              <a:t>Administer tax, benefits, and related programs, and ensure compliance on behalf of governments across Canada, thereby contributing to the ongoing economic and social well-being of Canadians.</a:t>
            </a:r>
          </a:p>
          <a:p>
            <a:endParaRPr lang="en-CA" sz="1600" dirty="0"/>
          </a:p>
          <a:p>
            <a:endParaRPr lang="en-CA" sz="1600" dirty="0"/>
          </a:p>
          <a:p>
            <a:pPr marL="0" indent="0">
              <a:buNone/>
            </a:pPr>
            <a:r>
              <a:rPr lang="en-CA" sz="1600" b="1" dirty="0"/>
              <a:t>Administer:</a:t>
            </a:r>
          </a:p>
          <a:p>
            <a:r>
              <a:rPr lang="en-CA" sz="1600" dirty="0"/>
              <a:t>Taxes</a:t>
            </a:r>
          </a:p>
          <a:p>
            <a:r>
              <a:rPr lang="en-CA" sz="1600" dirty="0"/>
              <a:t>Benefits</a:t>
            </a:r>
          </a:p>
          <a:p>
            <a:r>
              <a:rPr lang="en-CA" sz="1600" dirty="0"/>
              <a:t>Related programs</a:t>
            </a:r>
          </a:p>
          <a:p>
            <a:pPr marL="0" indent="0">
              <a:buNone/>
            </a:pPr>
            <a:r>
              <a:rPr lang="en-CA" sz="1600" b="1" dirty="0"/>
              <a:t>Ensure compliance on behalf of:</a:t>
            </a:r>
          </a:p>
          <a:p>
            <a:r>
              <a:rPr lang="en-CA" sz="1600" dirty="0"/>
              <a:t>Federal government departments</a:t>
            </a:r>
          </a:p>
          <a:p>
            <a:r>
              <a:rPr lang="en-CA" sz="1600" dirty="0"/>
              <a:t>Provincial and territorial governments</a:t>
            </a:r>
          </a:p>
          <a:p>
            <a:pPr marL="0" indent="0">
              <a:buNone/>
            </a:pPr>
            <a:r>
              <a:rPr lang="en-CA" sz="1600" b="1" dirty="0"/>
              <a:t>Contribute to Canadians’ ongoing:</a:t>
            </a:r>
          </a:p>
          <a:p>
            <a:r>
              <a:rPr lang="en-CA" sz="1600" dirty="0"/>
              <a:t>Economic well-being</a:t>
            </a:r>
          </a:p>
          <a:p>
            <a:r>
              <a:rPr lang="en-CA" sz="1600" dirty="0"/>
              <a:t>Social well-being</a:t>
            </a:r>
          </a:p>
          <a:p>
            <a:endParaRPr lang="en-CA" sz="1600" dirty="0"/>
          </a:p>
          <a:p>
            <a:endParaRPr lang="en-CA" sz="1600" dirty="0"/>
          </a:p>
          <a:p>
            <a:pPr marL="0" indent="0">
              <a:buNone/>
            </a:pPr>
            <a:br>
              <a:rPr lang="en-CA" sz="1600" dirty="0"/>
            </a:br>
            <a:br>
              <a:rPr lang="en-CA" sz="1600" dirty="0"/>
            </a:br>
            <a:endParaRPr lang="en-CA" sz="1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E4E88A-D57C-54E2-0FDB-AB4946D2F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434340"/>
            <a:ext cx="4038600" cy="4635380"/>
          </a:xfrm>
        </p:spPr>
        <p:txBody>
          <a:bodyPr/>
          <a:lstStyle/>
          <a:p>
            <a:pPr marL="0" indent="0">
              <a:buNone/>
            </a:pPr>
            <a:r>
              <a:rPr lang="fr-CA" sz="1500" b="1" dirty="0">
                <a:solidFill>
                  <a:srgbClr val="BA2E34"/>
                </a:solidFill>
              </a:rPr>
              <a:t>Mission de l'ARC</a:t>
            </a:r>
          </a:p>
          <a:p>
            <a:pPr marL="0" indent="0">
              <a:buNone/>
            </a:pPr>
            <a:r>
              <a:rPr lang="fr-CA" sz="1500" dirty="0"/>
              <a:t>Exécuter les programmes fiscaux, de prestations et autres, et assurer l'observation fiscale pour le compte de gouvernements dans l'ensemble du Canada, de façon à contribuer au bien-être économique et social continu des Canadiens.</a:t>
            </a:r>
          </a:p>
          <a:p>
            <a:pPr marL="0" indent="0">
              <a:buNone/>
            </a:pPr>
            <a:endParaRPr lang="fr-CA" sz="1500" dirty="0"/>
          </a:p>
          <a:p>
            <a:pPr marL="0" indent="0">
              <a:buNone/>
            </a:pPr>
            <a:br>
              <a:rPr lang="fr-CA" sz="1500" b="1" dirty="0"/>
            </a:br>
            <a:r>
              <a:rPr lang="fr-CA" sz="1500" b="1" dirty="0"/>
              <a:t>Exécuter les programmes :</a:t>
            </a:r>
          </a:p>
          <a:p>
            <a:r>
              <a:rPr lang="fr-CA" sz="1500" dirty="0"/>
              <a:t>fiscaux</a:t>
            </a:r>
          </a:p>
          <a:p>
            <a:r>
              <a:rPr lang="fr-CA" sz="1500" dirty="0"/>
              <a:t>de prestations</a:t>
            </a:r>
          </a:p>
          <a:p>
            <a:r>
              <a:rPr lang="fr-CA" sz="1500" dirty="0"/>
              <a:t>connexes</a:t>
            </a:r>
          </a:p>
          <a:p>
            <a:pPr marL="0" indent="0">
              <a:buNone/>
            </a:pPr>
            <a:r>
              <a:rPr lang="fr-CA" sz="1500" b="1" dirty="0"/>
              <a:t>Assurer l’observation pour le compte :</a:t>
            </a:r>
          </a:p>
          <a:p>
            <a:r>
              <a:rPr lang="fr-CA" sz="1500" dirty="0"/>
              <a:t>des ministères du gouvernement fédéral</a:t>
            </a:r>
          </a:p>
          <a:p>
            <a:r>
              <a:rPr lang="fr-CA" sz="1500" dirty="0"/>
              <a:t>des gouvernements provinciaux et territoriaux</a:t>
            </a:r>
          </a:p>
          <a:p>
            <a:pPr marL="0" indent="0">
              <a:buNone/>
            </a:pPr>
            <a:r>
              <a:rPr lang="fr-CA" sz="1500" b="1" dirty="0"/>
              <a:t>Contribuer au maintien de la qualité de vie des Canadiens au niveau :</a:t>
            </a:r>
          </a:p>
          <a:p>
            <a:r>
              <a:rPr lang="fr-CA" sz="1500" dirty="0"/>
              <a:t>économique</a:t>
            </a:r>
          </a:p>
          <a:p>
            <a:r>
              <a:rPr lang="fr-CA" sz="1500" dirty="0"/>
              <a:t>social</a:t>
            </a:r>
          </a:p>
          <a:p>
            <a:endParaRPr lang="fr-CA" sz="1500" dirty="0"/>
          </a:p>
          <a:p>
            <a:pPr marL="0" indent="0">
              <a:buNone/>
            </a:pPr>
            <a:endParaRPr lang="fr-CA" sz="15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D5623E-47EC-CBC0-9B75-BB20A816D7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75564-AF6E-40FC-905A-F6C5E8D29614}" type="slidenum">
              <a:rPr lang="en-US" altLang="en-US" smtClean="0"/>
              <a:pPr/>
              <a:t>1</a:t>
            </a:fld>
            <a:endParaRPr lang="en-US" alt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950320C-87EA-8B47-772F-F1EBC8B543AB}"/>
              </a:ext>
            </a:extLst>
          </p:cNvPr>
          <p:cNvCxnSpPr>
            <a:cxnSpLocks/>
          </p:cNvCxnSpPr>
          <p:nvPr/>
        </p:nvCxnSpPr>
        <p:spPr>
          <a:xfrm>
            <a:off x="312420" y="2667000"/>
            <a:ext cx="8427720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9040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464F9-8169-408F-60D2-4651D903F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5622" y="549692"/>
            <a:ext cx="3671765" cy="4591050"/>
          </a:xfrm>
        </p:spPr>
        <p:txBody>
          <a:bodyPr/>
          <a:lstStyle/>
          <a:p>
            <a:pPr marL="0" indent="0">
              <a:buNone/>
            </a:pPr>
            <a:r>
              <a:rPr lang="en-CA" sz="1500" b="1" dirty="0"/>
              <a:t>Taxes</a:t>
            </a:r>
          </a:p>
          <a:p>
            <a:r>
              <a:rPr lang="en-CA" sz="1500" dirty="0"/>
              <a:t>Income tax:</a:t>
            </a:r>
          </a:p>
          <a:p>
            <a:pPr lvl="1"/>
            <a:r>
              <a:rPr lang="en-CA" sz="1500" dirty="0"/>
              <a:t>Income tax (Quebec)</a:t>
            </a:r>
          </a:p>
          <a:p>
            <a:r>
              <a:rPr lang="en-CA" sz="1500" dirty="0"/>
              <a:t>Provincial:</a:t>
            </a:r>
          </a:p>
          <a:p>
            <a:pPr lvl="1"/>
            <a:r>
              <a:rPr lang="en-CA" sz="1500" dirty="0"/>
              <a:t>Liquor tax</a:t>
            </a:r>
          </a:p>
          <a:p>
            <a:pPr lvl="1"/>
            <a:r>
              <a:rPr lang="en-CA" sz="1500" dirty="0"/>
              <a:t>Cigarette tax</a:t>
            </a:r>
          </a:p>
          <a:p>
            <a:pPr lvl="1"/>
            <a:r>
              <a:rPr lang="en-CA" sz="1500" dirty="0"/>
              <a:t>Gasoline tax</a:t>
            </a:r>
          </a:p>
          <a:p>
            <a:pPr lvl="1"/>
            <a:r>
              <a:rPr lang="en-CA" sz="1500" dirty="0"/>
              <a:t>PST (provincial sales tax)</a:t>
            </a:r>
          </a:p>
          <a:p>
            <a:r>
              <a:rPr lang="en-CA" sz="1500" dirty="0"/>
              <a:t>Municipal:</a:t>
            </a:r>
          </a:p>
          <a:p>
            <a:pPr lvl="1"/>
            <a:r>
              <a:rPr lang="en-CA" sz="1500" dirty="0"/>
              <a:t>Property tax</a:t>
            </a:r>
          </a:p>
          <a:p>
            <a:pPr marL="0" indent="0">
              <a:buNone/>
            </a:pPr>
            <a:r>
              <a:rPr lang="en-CA" sz="1500" b="1" dirty="0"/>
              <a:t>Benefits</a:t>
            </a:r>
          </a:p>
          <a:p>
            <a:r>
              <a:rPr lang="en-CA" sz="1500" dirty="0"/>
              <a:t>EI</a:t>
            </a:r>
          </a:p>
          <a:p>
            <a:r>
              <a:rPr lang="en-CA" sz="1500" dirty="0"/>
              <a:t>EI maternity and parental benefits</a:t>
            </a:r>
          </a:p>
          <a:p>
            <a:r>
              <a:rPr lang="en-CA" sz="1500" dirty="0"/>
              <a:t>CPP/OAS</a:t>
            </a:r>
          </a:p>
          <a:p>
            <a:r>
              <a:rPr lang="en-CA" sz="1500" dirty="0"/>
              <a:t>Veterans</a:t>
            </a:r>
          </a:p>
          <a:p>
            <a:endParaRPr lang="en-CA" sz="1500" dirty="0"/>
          </a:p>
          <a:p>
            <a:endParaRPr lang="en-CA" sz="1500" dirty="0"/>
          </a:p>
          <a:p>
            <a:endParaRPr lang="en-CA" sz="15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8EF106-002E-9C93-41A2-00FF94932C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549692"/>
            <a:ext cx="4041775" cy="3951288"/>
          </a:xfrm>
        </p:spPr>
        <p:txBody>
          <a:bodyPr/>
          <a:lstStyle/>
          <a:p>
            <a:pPr marL="0" indent="0">
              <a:buNone/>
            </a:pPr>
            <a:r>
              <a:rPr lang="fr-CA" sz="1500" b="1" dirty="0"/>
              <a:t>Impôts et taxes</a:t>
            </a:r>
          </a:p>
          <a:p>
            <a:r>
              <a:rPr lang="fr-CA" sz="1500" dirty="0"/>
              <a:t>Impôt sur le revenu :</a:t>
            </a:r>
          </a:p>
          <a:p>
            <a:pPr lvl="1"/>
            <a:r>
              <a:rPr lang="fr-CA" sz="1500" dirty="0"/>
              <a:t>Impôt sur le revenu (Québec)</a:t>
            </a:r>
          </a:p>
          <a:p>
            <a:r>
              <a:rPr lang="fr-CA" sz="1500" dirty="0"/>
              <a:t>Provinciaux :</a:t>
            </a:r>
          </a:p>
          <a:p>
            <a:pPr lvl="1"/>
            <a:r>
              <a:rPr lang="fr-CA" sz="1500" dirty="0"/>
              <a:t>Taxe sur l’alcool</a:t>
            </a:r>
          </a:p>
          <a:p>
            <a:pPr lvl="1"/>
            <a:r>
              <a:rPr lang="fr-CA" sz="1500" dirty="0"/>
              <a:t>Taxe sur les cigarettes</a:t>
            </a:r>
          </a:p>
          <a:p>
            <a:pPr lvl="1"/>
            <a:r>
              <a:rPr lang="fr-CA" sz="1500" dirty="0"/>
              <a:t>Taxe sur l’essence</a:t>
            </a:r>
          </a:p>
          <a:p>
            <a:pPr lvl="1"/>
            <a:r>
              <a:rPr lang="fr-CA" sz="1500" dirty="0"/>
              <a:t>TVP (taxe de vente provinciale)</a:t>
            </a:r>
          </a:p>
          <a:p>
            <a:r>
              <a:rPr lang="fr-CA" sz="1500" dirty="0"/>
              <a:t>Municipaux :</a:t>
            </a:r>
          </a:p>
          <a:p>
            <a:pPr lvl="1"/>
            <a:r>
              <a:rPr lang="fr-CA" sz="1500" dirty="0"/>
              <a:t>Impôt foncier</a:t>
            </a:r>
          </a:p>
          <a:p>
            <a:pPr marL="0" indent="0">
              <a:buNone/>
            </a:pPr>
            <a:r>
              <a:rPr lang="fr-CA" sz="1500" b="1" dirty="0"/>
              <a:t>Prestations</a:t>
            </a:r>
          </a:p>
          <a:p>
            <a:r>
              <a:rPr lang="fr-CA" sz="1500" dirty="0"/>
              <a:t>Assurance-emploi</a:t>
            </a:r>
          </a:p>
          <a:p>
            <a:r>
              <a:rPr lang="fr-CA" sz="1500" dirty="0"/>
              <a:t>Prestations de maternité et parentales de l’assurance-emploi</a:t>
            </a:r>
          </a:p>
          <a:p>
            <a:r>
              <a:rPr lang="fr-CA" sz="1500" dirty="0"/>
              <a:t>RPC</a:t>
            </a:r>
          </a:p>
          <a:p>
            <a:r>
              <a:rPr lang="fr-CA" sz="1500" dirty="0"/>
              <a:t>Anciens combattants</a:t>
            </a:r>
          </a:p>
          <a:p>
            <a:endParaRPr lang="fr-CA" sz="1500" dirty="0">
              <a:highlight>
                <a:srgbClr val="FFFF00"/>
              </a:highlight>
            </a:endParaRPr>
          </a:p>
          <a:p>
            <a:endParaRPr lang="fr-CA" sz="1500" dirty="0">
              <a:highlight>
                <a:srgbClr val="FFFF00"/>
              </a:highlight>
            </a:endParaRPr>
          </a:p>
          <a:p>
            <a:endParaRPr lang="fr-CA" dirty="0">
              <a:highlight>
                <a:srgbClr val="FFFF00"/>
              </a:highlight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F22D7-2F5A-331B-AB73-B574CC75C9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FBFBE-36BC-482D-A777-8BE920DF890D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1CA86DCB-3EAB-53F0-80E6-E034FA96C6BB}"/>
              </a:ext>
            </a:extLst>
          </p:cNvPr>
          <p:cNvSpPr/>
          <p:nvPr/>
        </p:nvSpPr>
        <p:spPr>
          <a:xfrm>
            <a:off x="337350" y="550263"/>
            <a:ext cx="488272" cy="435006"/>
          </a:xfrm>
          <a:prstGeom prst="mathMultiply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55246BD3-3987-F37F-C563-A8350B6279AF}"/>
              </a:ext>
            </a:extLst>
          </p:cNvPr>
          <p:cNvSpPr/>
          <p:nvPr/>
        </p:nvSpPr>
        <p:spPr>
          <a:xfrm>
            <a:off x="337350" y="3255733"/>
            <a:ext cx="488272" cy="435006"/>
          </a:xfrm>
          <a:prstGeom prst="mathMultiply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17EB47E3-7D1D-82E5-B71C-BE9890E1FAF0}"/>
              </a:ext>
            </a:extLst>
          </p:cNvPr>
          <p:cNvSpPr/>
          <p:nvPr/>
        </p:nvSpPr>
        <p:spPr>
          <a:xfrm>
            <a:off x="4156753" y="540662"/>
            <a:ext cx="488272" cy="435006"/>
          </a:xfrm>
          <a:prstGeom prst="mathMultiply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Multiplication Sign 2">
            <a:extLst>
              <a:ext uri="{FF2B5EF4-FFF2-40B4-BE49-F238E27FC236}">
                <a16:creationId xmlns:a16="http://schemas.microsoft.com/office/drawing/2014/main" id="{8ED17149-D685-F746-630E-AB38649C66C1}"/>
              </a:ext>
            </a:extLst>
          </p:cNvPr>
          <p:cNvSpPr/>
          <p:nvPr/>
        </p:nvSpPr>
        <p:spPr>
          <a:xfrm>
            <a:off x="4156753" y="3246132"/>
            <a:ext cx="488272" cy="435006"/>
          </a:xfrm>
          <a:prstGeom prst="mathMultiply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9683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3DF38-8F84-EB0A-EFF1-219FB4B50B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960120"/>
            <a:ext cx="4038600" cy="4525963"/>
          </a:xfrm>
        </p:spPr>
        <p:txBody>
          <a:bodyPr/>
          <a:lstStyle/>
          <a:p>
            <a:r>
              <a:rPr lang="en-CA" sz="1400" dirty="0"/>
              <a:t>Canada Apprentice Loan (CAL)</a:t>
            </a:r>
          </a:p>
          <a:p>
            <a:r>
              <a:rPr lang="en-CA" sz="1400" dirty="0"/>
              <a:t>Canada Education Savings Programs (CESP)</a:t>
            </a:r>
          </a:p>
          <a:p>
            <a:r>
              <a:rPr lang="en-CA" sz="1400" dirty="0"/>
              <a:t>Canada Student Loans (CSL)</a:t>
            </a:r>
          </a:p>
          <a:p>
            <a:r>
              <a:rPr lang="en-CA" sz="1400" dirty="0"/>
              <a:t>Canada Pension Plan (CPP)</a:t>
            </a:r>
          </a:p>
          <a:p>
            <a:r>
              <a:rPr lang="en-CA" sz="1400" dirty="0"/>
              <a:t>Employment Insurance (EI)</a:t>
            </a:r>
          </a:p>
          <a:p>
            <a:r>
              <a:rPr lang="en-CA" sz="1400" dirty="0"/>
              <a:t>Family Caregiver Benefit</a:t>
            </a:r>
          </a:p>
          <a:p>
            <a:r>
              <a:rPr lang="en-CA" sz="1400" dirty="0"/>
              <a:t>Grants and contributions</a:t>
            </a:r>
          </a:p>
          <a:p>
            <a:r>
              <a:rPr lang="en-CA" sz="1400" dirty="0"/>
              <a:t>Labour</a:t>
            </a:r>
          </a:p>
          <a:p>
            <a:r>
              <a:rPr lang="en-CA" sz="1400" dirty="0"/>
              <a:t>Operations and maintenance (O&amp;M)</a:t>
            </a:r>
          </a:p>
          <a:p>
            <a:r>
              <a:rPr lang="en-CA" sz="1400" dirty="0"/>
              <a:t>Old Age Security (OAS)</a:t>
            </a:r>
          </a:p>
          <a:p>
            <a:r>
              <a:rPr lang="en-CA" sz="1400" dirty="0"/>
              <a:t>Parents of Murdered or Missing Children (PMMC)</a:t>
            </a:r>
          </a:p>
          <a:p>
            <a:r>
              <a:rPr lang="en-CA" sz="1400" dirty="0"/>
              <a:t>Temporary Foreign Workers Program (TFWP)</a:t>
            </a:r>
          </a:p>
          <a:p>
            <a:r>
              <a:rPr lang="en-CA" sz="1400" dirty="0"/>
              <a:t>Wage Earner Protection Program (WEPP)</a:t>
            </a:r>
          </a:p>
          <a:p>
            <a:endParaRPr lang="en-CA" sz="1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1704A9-9D6B-96DD-EBB8-5DBF91DD4C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47260" y="960120"/>
            <a:ext cx="4038600" cy="4525963"/>
          </a:xfrm>
        </p:spPr>
        <p:txBody>
          <a:bodyPr/>
          <a:lstStyle/>
          <a:p>
            <a:r>
              <a:rPr lang="fr-FR" sz="1400" dirty="0"/>
              <a:t>Assurance-emploi (AE)</a:t>
            </a:r>
          </a:p>
          <a:p>
            <a:r>
              <a:rPr lang="fr-FR" sz="1400" dirty="0"/>
              <a:t>Exploitation et entretien (E et E)</a:t>
            </a:r>
          </a:p>
          <a:p>
            <a:r>
              <a:rPr lang="fr-FR" sz="1400" dirty="0"/>
              <a:t>Parents d'enfants assassinés ou disparus (PEAD)</a:t>
            </a:r>
          </a:p>
          <a:p>
            <a:r>
              <a:rPr lang="fr-FR" sz="1400" dirty="0"/>
              <a:t>Prestations pour proches aidants</a:t>
            </a:r>
          </a:p>
          <a:p>
            <a:r>
              <a:rPr lang="fr-FR" sz="1400" dirty="0"/>
              <a:t>Prêt canadien aux apprentis (PCA)</a:t>
            </a:r>
          </a:p>
          <a:p>
            <a:r>
              <a:rPr lang="fr-FR" sz="1400" dirty="0"/>
              <a:t>Prêts d'études canadiens (PEC)</a:t>
            </a:r>
          </a:p>
          <a:p>
            <a:r>
              <a:rPr lang="fr-FR" sz="1400" dirty="0"/>
              <a:t>Programme canadien pour l'épargne-études (PCEE)</a:t>
            </a:r>
          </a:p>
          <a:p>
            <a:r>
              <a:rPr lang="fr-FR" sz="1400" dirty="0"/>
              <a:t>Programme de protection des salariés (PPS)</a:t>
            </a:r>
          </a:p>
          <a:p>
            <a:r>
              <a:rPr lang="fr-FR" sz="1400" dirty="0"/>
              <a:t>Programme des travailleurs étrangers temporaires (PTET)</a:t>
            </a:r>
          </a:p>
          <a:p>
            <a:r>
              <a:rPr lang="fr-FR" sz="1400" dirty="0"/>
              <a:t>Régime de pensions du Canada (RPC)</a:t>
            </a:r>
          </a:p>
          <a:p>
            <a:r>
              <a:rPr lang="fr-FR" sz="1400" dirty="0"/>
              <a:t>Sécurité de la vieillesse (SV)</a:t>
            </a:r>
          </a:p>
          <a:p>
            <a:r>
              <a:rPr lang="fr-FR" sz="1400" dirty="0"/>
              <a:t>Subventions et contributions</a:t>
            </a:r>
          </a:p>
          <a:p>
            <a:r>
              <a:rPr lang="fr-FR" sz="1400" dirty="0"/>
              <a:t>Travail</a:t>
            </a:r>
          </a:p>
          <a:p>
            <a:endParaRPr lang="en-CA" sz="1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A762D-ECE3-9D3C-4C6D-7E5FC3D93A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49F12-9138-49F1-96D4-CC6FC00A57C3}" type="slidenum">
              <a:rPr lang="en-US" altLang="en-US" smtClean="0"/>
              <a:pPr/>
              <a:t>3</a:t>
            </a:fld>
            <a:endParaRPr lang="en-US" alt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77926D3-309B-56A7-9633-0D4728C141B5}"/>
              </a:ext>
            </a:extLst>
          </p:cNvPr>
          <p:cNvCxnSpPr>
            <a:cxnSpLocks/>
          </p:cNvCxnSpPr>
          <p:nvPr/>
        </p:nvCxnSpPr>
        <p:spPr>
          <a:xfrm flipH="1">
            <a:off x="3107185" y="2201662"/>
            <a:ext cx="887767" cy="621437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1E07846-B423-0C8F-E83A-590C78A5F527}"/>
              </a:ext>
            </a:extLst>
          </p:cNvPr>
          <p:cNvCxnSpPr>
            <a:cxnSpLocks/>
          </p:cNvCxnSpPr>
          <p:nvPr/>
        </p:nvCxnSpPr>
        <p:spPr>
          <a:xfrm flipH="1">
            <a:off x="7725053" y="4076330"/>
            <a:ext cx="887767" cy="621437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529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27F7-D5D2-81DB-B1FA-729428A12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2093"/>
            <a:ext cx="8229600" cy="985837"/>
          </a:xfrm>
        </p:spPr>
        <p:txBody>
          <a:bodyPr/>
          <a:lstStyle/>
          <a:p>
            <a:r>
              <a:rPr lang="en-CA" dirty="0"/>
              <a:t>Grants and contributions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2050BC9-DD71-8F8E-E356-6239556774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4755490"/>
              </p:ext>
            </p:extLst>
          </p:nvPr>
        </p:nvGraphicFramePr>
        <p:xfrm>
          <a:off x="191770" y="1561952"/>
          <a:ext cx="2136192" cy="4134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0265">
                  <a:extLst>
                    <a:ext uri="{9D8B030D-6E8A-4147-A177-3AD203B41FA5}">
                      <a16:colId xmlns:a16="http://schemas.microsoft.com/office/drawing/2014/main" val="950526628"/>
                    </a:ext>
                  </a:extLst>
                </a:gridCol>
                <a:gridCol w="585927">
                  <a:extLst>
                    <a:ext uri="{9D8B030D-6E8A-4147-A177-3AD203B41FA5}">
                      <a16:colId xmlns:a16="http://schemas.microsoft.com/office/drawing/2014/main" val="1733669128"/>
                    </a:ext>
                  </a:extLst>
                </a:gridCol>
              </a:tblGrid>
              <a:tr h="183102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800" u="none" strike="noStrike" dirty="0">
                          <a:effectLst/>
                        </a:rPr>
                        <a:t>Account Type</a:t>
                      </a:r>
                      <a:endParaRPr lang="en-CA" sz="800" b="1" i="0" u="none" strike="noStrike" dirty="0">
                        <a:solidFill>
                          <a:srgbClr val="55555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800" u="none" strike="noStrike">
                          <a:effectLst/>
                        </a:rPr>
                        <a:t>Fed / Prov</a:t>
                      </a:r>
                      <a:endParaRPr lang="en-CA" sz="800" b="1" i="0" u="none" strike="noStrike">
                        <a:solidFill>
                          <a:srgbClr val="55555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/>
                </a:tc>
                <a:extLst>
                  <a:ext uri="{0D108BD9-81ED-4DB2-BD59-A6C34878D82A}">
                    <a16:rowId xmlns:a16="http://schemas.microsoft.com/office/drawing/2014/main" val="2301222872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Older Worker Adjustment Program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188477902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Employment Grants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3295301863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OF - Self Employment SDC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1846342588"/>
                  </a:ext>
                </a:extLst>
              </a:tr>
              <a:tr h="256343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OF - Skills Development SDC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2568657886"/>
                  </a:ext>
                </a:extLst>
              </a:tr>
              <a:tr h="256343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Of - Assist to individuals SDC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945101211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Employment Contributions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1183152615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Office of Learning Technologies (Interest Bearing)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2511318051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Learning Initiatives Program ( Interest Bearing)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4054138740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International Academic Mobility (Interest Bearing)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2202814992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National Literacy Program - Contr. (Interest Bearing)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3230519830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National Literacy Program - Grant (interest Bearing)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355860615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Social Development - Contr. (Interest Bearing)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2333685941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Social Development - Grant (Interest Bearing)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1706501630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Science &amp; Technology Internships (Interest Bearing)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Prov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16135842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E99CB0-1A25-3F13-FB18-A2F1666AA1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75564-AF6E-40FC-905A-F6C5E8D29614}" type="slidenum">
              <a:rPr lang="en-US" altLang="en-US" smtClean="0"/>
              <a:pPr/>
              <a:t>4</a:t>
            </a:fld>
            <a:endParaRPr lang="en-US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64240F2-D363-51F5-109C-039014687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615539"/>
              </p:ext>
            </p:extLst>
          </p:nvPr>
        </p:nvGraphicFramePr>
        <p:xfrm>
          <a:off x="2400249" y="1561952"/>
          <a:ext cx="2136192" cy="41961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0265">
                  <a:extLst>
                    <a:ext uri="{9D8B030D-6E8A-4147-A177-3AD203B41FA5}">
                      <a16:colId xmlns:a16="http://schemas.microsoft.com/office/drawing/2014/main" val="4025607821"/>
                    </a:ext>
                  </a:extLst>
                </a:gridCol>
                <a:gridCol w="585927">
                  <a:extLst>
                    <a:ext uri="{9D8B030D-6E8A-4147-A177-3AD203B41FA5}">
                      <a16:colId xmlns:a16="http://schemas.microsoft.com/office/drawing/2014/main" val="1551514432"/>
                    </a:ext>
                  </a:extLst>
                </a:gridCol>
              </a:tblGrid>
              <a:tr h="183102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800" u="none" strike="noStrike" dirty="0">
                          <a:effectLst/>
                        </a:rPr>
                        <a:t>Account Type</a:t>
                      </a:r>
                      <a:endParaRPr lang="en-CA" sz="800" b="1" i="0" u="none" strike="noStrike" dirty="0">
                        <a:solidFill>
                          <a:srgbClr val="55555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800" u="none" strike="noStrike">
                          <a:effectLst/>
                        </a:rPr>
                        <a:t>Fed / Prov</a:t>
                      </a:r>
                      <a:endParaRPr lang="en-CA" sz="800" b="1" i="0" u="none" strike="noStrike">
                        <a:solidFill>
                          <a:srgbClr val="55555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/>
                </a:tc>
                <a:extLst>
                  <a:ext uri="{0D108BD9-81ED-4DB2-BD59-A6C34878D82A}">
                    <a16:rowId xmlns:a16="http://schemas.microsoft.com/office/drawing/2014/main" val="117786756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Opportunities Fund, Disabilities (Interest Bearing)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3441467275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Youth Internship Canada (Interest Bearing)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2783505150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Youth Service Canada (Interest Bearing)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3378730853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Student Summer Job Action (Interest Bearing)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888145687"/>
                  </a:ext>
                </a:extLst>
              </a:tr>
              <a:tr h="256343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AHRD Strategy (interest Bearing)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2451745166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Communities Partnership Initiative (interest Bearing)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613874384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TAGS - Contributions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3519162885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EI Chargeback (S.26.1)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Fed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3322750086"/>
                  </a:ext>
                </a:extLst>
              </a:tr>
              <a:tr h="256343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Sectoral Training Fund - Grants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2218759093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Community Development Fund - Grants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2155015667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Community Development Fund - Contributions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3232492653"/>
                  </a:ext>
                </a:extLst>
              </a:tr>
              <a:tr h="256343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Youth Employment - Grants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2324409476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Youth Employment - Contributions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1475121857"/>
                  </a:ext>
                </a:extLst>
              </a:tr>
              <a:tr h="256343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Energy Cost Benefits - Regular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Prov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199732781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B446751-8C79-E455-53A9-EA9E1B57B1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694756"/>
              </p:ext>
            </p:extLst>
          </p:nvPr>
        </p:nvGraphicFramePr>
        <p:xfrm>
          <a:off x="4608728" y="1566396"/>
          <a:ext cx="2136192" cy="3646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0265">
                  <a:extLst>
                    <a:ext uri="{9D8B030D-6E8A-4147-A177-3AD203B41FA5}">
                      <a16:colId xmlns:a16="http://schemas.microsoft.com/office/drawing/2014/main" val="3580984872"/>
                    </a:ext>
                  </a:extLst>
                </a:gridCol>
                <a:gridCol w="585927">
                  <a:extLst>
                    <a:ext uri="{9D8B030D-6E8A-4147-A177-3AD203B41FA5}">
                      <a16:colId xmlns:a16="http://schemas.microsoft.com/office/drawing/2014/main" val="2702713903"/>
                    </a:ext>
                  </a:extLst>
                </a:gridCol>
              </a:tblGrid>
              <a:tr h="183102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800" u="none" strike="noStrike" dirty="0">
                          <a:effectLst/>
                        </a:rPr>
                        <a:t>Account Type</a:t>
                      </a:r>
                      <a:endParaRPr lang="en-CA" sz="800" b="1" i="0" u="none" strike="noStrike" dirty="0">
                        <a:solidFill>
                          <a:srgbClr val="55555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800" u="none" strike="noStrike">
                          <a:effectLst/>
                        </a:rPr>
                        <a:t>Fed / Prov</a:t>
                      </a:r>
                      <a:endParaRPr lang="en-CA" sz="800" b="1" i="0" u="none" strike="noStrike">
                        <a:solidFill>
                          <a:srgbClr val="55555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/>
                </a:tc>
                <a:extLst>
                  <a:ext uri="{0D108BD9-81ED-4DB2-BD59-A6C34878D82A}">
                    <a16:rowId xmlns:a16="http://schemas.microsoft.com/office/drawing/2014/main" val="3703098687"/>
                  </a:ext>
                </a:extLst>
              </a:tr>
              <a:tr h="256343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Energy Cost Benefits - Duplicate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1608111185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TAGS - EI Chargeback Contributions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Fed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2039741901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SAR - Grants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2056191837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SAR - Contributions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810552902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SAR - Mobility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3550596353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u="none" strike="noStrike">
                          <a:effectLst/>
                        </a:rPr>
                        <a:t>G&amp;C - Immigration Language Training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2767204548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Strategic Initiatives _ Contributions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3414909826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Youth Initiatives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1746897041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Strategic Initiatives - EI Chargeback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3342362156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Labour - Grants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734542217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Labour Adjustment Benefit Grants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1699312907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Labour _ Contributions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3805279263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SD &amp; E - Contributions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2215910378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SD &amp;E - Grants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Prov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236297895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EBE3FFA-6648-2AFA-8F7A-6937D73382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958776"/>
              </p:ext>
            </p:extLst>
          </p:nvPr>
        </p:nvGraphicFramePr>
        <p:xfrm>
          <a:off x="6817207" y="1566396"/>
          <a:ext cx="2136192" cy="38455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0265">
                  <a:extLst>
                    <a:ext uri="{9D8B030D-6E8A-4147-A177-3AD203B41FA5}">
                      <a16:colId xmlns:a16="http://schemas.microsoft.com/office/drawing/2014/main" val="1155365669"/>
                    </a:ext>
                  </a:extLst>
                </a:gridCol>
                <a:gridCol w="585927">
                  <a:extLst>
                    <a:ext uri="{9D8B030D-6E8A-4147-A177-3AD203B41FA5}">
                      <a16:colId xmlns:a16="http://schemas.microsoft.com/office/drawing/2014/main" val="268879086"/>
                    </a:ext>
                  </a:extLst>
                </a:gridCol>
              </a:tblGrid>
              <a:tr h="183102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800" u="none" strike="noStrike" dirty="0">
                          <a:effectLst/>
                        </a:rPr>
                        <a:t>Account Type</a:t>
                      </a:r>
                      <a:endParaRPr lang="en-CA" sz="800" b="1" i="0" u="none" strike="noStrike" dirty="0">
                        <a:solidFill>
                          <a:srgbClr val="55555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800" u="none" strike="noStrike">
                          <a:effectLst/>
                        </a:rPr>
                        <a:t>Fed / Prov</a:t>
                      </a:r>
                      <a:endParaRPr lang="en-CA" sz="800" b="1" i="0" u="none" strike="noStrike">
                        <a:solidFill>
                          <a:srgbClr val="55555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/>
                </a:tc>
                <a:extLst>
                  <a:ext uri="{0D108BD9-81ED-4DB2-BD59-A6C34878D82A}">
                    <a16:rowId xmlns:a16="http://schemas.microsoft.com/office/drawing/2014/main" val="3857277150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EI Part II - Aboriginal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Fed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1397111547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EI Part II - Youth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Fed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3463186062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nn-NO" sz="800" u="none" strike="noStrike" dirty="0">
                          <a:effectLst/>
                        </a:rPr>
                        <a:t>EI Part II - Regular</a:t>
                      </a:r>
                      <a:endParaRPr lang="nn-N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Fed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2606509931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nn-NO" sz="800" u="none" strike="noStrike" dirty="0">
                          <a:effectLst/>
                        </a:rPr>
                        <a:t>EI Part II - TAGS</a:t>
                      </a:r>
                      <a:endParaRPr lang="nn-N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Fed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3299688622"/>
                  </a:ext>
                </a:extLst>
              </a:tr>
              <a:tr h="256343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EI Part II - Strategic Initiatives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Fed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2184049358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EI Part II - Pan Canadian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Fed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1060513755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Literacy Corps - Grants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85556304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Literacy Grants - NGO's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776843483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Literacy Grants - Fed. / Prov. / Terr.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550887394"/>
                  </a:ext>
                </a:extLst>
              </a:tr>
              <a:tr h="256343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Literacy Contribution - NGO's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2441585222"/>
                  </a:ext>
                </a:extLst>
              </a:tr>
              <a:tr h="307612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Literacy Contribution - Fed. / Prov. / Terr.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601029741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FRA Overpayments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2421309412"/>
                  </a:ext>
                </a:extLst>
              </a:tr>
              <a:tr h="256343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Miscellaneous G&amp;C Programs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65138363"/>
                  </a:ext>
                </a:extLst>
              </a:tr>
              <a:tr h="380853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Miscellaneous G&amp;C Programs SDC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>
                          <a:effectLst/>
                        </a:rPr>
                        <a:t>Prov</a:t>
                      </a:r>
                      <a:endParaRPr lang="en-C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1402765574"/>
                  </a:ext>
                </a:extLst>
              </a:tr>
              <a:tr h="190426"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Family Allowance Overpayment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800" u="none" strike="noStrike" dirty="0">
                          <a:effectLst/>
                        </a:rPr>
                        <a:t>Prov</a:t>
                      </a:r>
                      <a:endParaRPr lang="en-C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36620" marB="36620"/>
                </a:tc>
                <a:extLst>
                  <a:ext uri="{0D108BD9-81ED-4DB2-BD59-A6C34878D82A}">
                    <a16:rowId xmlns:a16="http://schemas.microsoft.com/office/drawing/2014/main" val="1337363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163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27F7-D5D2-81DB-B1FA-729428A12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2093"/>
            <a:ext cx="8229600" cy="985837"/>
          </a:xfrm>
        </p:spPr>
        <p:txBody>
          <a:bodyPr/>
          <a:lstStyle/>
          <a:p>
            <a:r>
              <a:rPr lang="en-CA" dirty="0"/>
              <a:t>Subventions et contributions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E99CB0-1A25-3F13-FB18-A2F1666AA1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75564-AF6E-40FC-905A-F6C5E8D29614}" type="slidenum">
              <a:rPr lang="en-US" altLang="en-US" smtClean="0"/>
              <a:pPr/>
              <a:t>5</a:t>
            </a:fld>
            <a:endParaRPr lang="en-US" alt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2AFC2CD-62EA-DF89-9CE9-587B3564D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563188"/>
              </p:ext>
            </p:extLst>
          </p:nvPr>
        </p:nvGraphicFramePr>
        <p:xfrm>
          <a:off x="224084" y="1904466"/>
          <a:ext cx="2008962" cy="43102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5098">
                  <a:extLst>
                    <a:ext uri="{9D8B030D-6E8A-4147-A177-3AD203B41FA5}">
                      <a16:colId xmlns:a16="http://schemas.microsoft.com/office/drawing/2014/main" val="857020702"/>
                    </a:ext>
                  </a:extLst>
                </a:gridCol>
                <a:gridCol w="413864">
                  <a:extLst>
                    <a:ext uri="{9D8B030D-6E8A-4147-A177-3AD203B41FA5}">
                      <a16:colId xmlns:a16="http://schemas.microsoft.com/office/drawing/2014/main" val="3783830820"/>
                    </a:ext>
                  </a:extLst>
                </a:gridCol>
              </a:tblGrid>
              <a:tr h="234755">
                <a:tc>
                  <a:txBody>
                    <a:bodyPr/>
                    <a:lstStyle/>
                    <a:p>
                      <a:pPr algn="l" fontAlgn="b"/>
                      <a:r>
                        <a:rPr lang="en-CA" sz="700" u="none" strike="noStrike" dirty="0">
                          <a:effectLst/>
                        </a:rPr>
                        <a:t>Genre de </a:t>
                      </a:r>
                      <a:r>
                        <a:rPr lang="en-CA" sz="700" u="none" strike="noStrike" dirty="0" err="1">
                          <a:effectLst/>
                        </a:rPr>
                        <a:t>compte</a:t>
                      </a:r>
                      <a:endParaRPr lang="en-CA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Féd. / 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/>
                </a:tc>
                <a:extLst>
                  <a:ext uri="{0D108BD9-81ED-4DB2-BD59-A6C34878D82A}">
                    <a16:rowId xmlns:a16="http://schemas.microsoft.com/office/drawing/2014/main" val="4169590002"/>
                  </a:ext>
                </a:extLst>
              </a:tr>
              <a:tr h="307082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Programme d'adaptation des travailleurs âgés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 dirty="0">
                          <a:effectLst/>
                        </a:rPr>
                        <a:t>Prov.</a:t>
                      </a:r>
                      <a:endParaRPr lang="en-CA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/>
                </a:tc>
                <a:extLst>
                  <a:ext uri="{0D108BD9-81ED-4DB2-BD59-A6C34878D82A}">
                    <a16:rowId xmlns:a16="http://schemas.microsoft.com/office/drawing/2014/main" val="438873739"/>
                  </a:ext>
                </a:extLst>
              </a:tr>
              <a:tr h="15354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Subventions à l'emploi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/>
                </a:tc>
                <a:extLst>
                  <a:ext uri="{0D108BD9-81ED-4DB2-BD59-A6C34878D82A}">
                    <a16:rowId xmlns:a16="http://schemas.microsoft.com/office/drawing/2014/main" val="871001038"/>
                  </a:ext>
                </a:extLst>
              </a:tr>
              <a:tr h="15354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OF - Travail indépendant DSC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/>
                </a:tc>
                <a:extLst>
                  <a:ext uri="{0D108BD9-81ED-4DB2-BD59-A6C34878D82A}">
                    <a16:rowId xmlns:a16="http://schemas.microsoft.com/office/drawing/2014/main" val="2637282540"/>
                  </a:ext>
                </a:extLst>
              </a:tr>
              <a:tr h="307082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OF - Développement des compétences DSC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/>
                </a:tc>
                <a:extLst>
                  <a:ext uri="{0D108BD9-81ED-4DB2-BD59-A6C34878D82A}">
                    <a16:rowId xmlns:a16="http://schemas.microsoft.com/office/drawing/2014/main" val="608311646"/>
                  </a:ext>
                </a:extLst>
              </a:tr>
              <a:tr h="15354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OF - Aide aux particuliers DSC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/>
                </a:tc>
                <a:extLst>
                  <a:ext uri="{0D108BD9-81ED-4DB2-BD59-A6C34878D82A}">
                    <a16:rowId xmlns:a16="http://schemas.microsoft.com/office/drawing/2014/main" val="3386642022"/>
                  </a:ext>
                </a:extLst>
              </a:tr>
              <a:tr h="15354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Contributions à l'emploi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/>
                </a:tc>
                <a:extLst>
                  <a:ext uri="{0D108BD9-81ED-4DB2-BD59-A6C34878D82A}">
                    <a16:rowId xmlns:a16="http://schemas.microsoft.com/office/drawing/2014/main" val="1425587289"/>
                  </a:ext>
                </a:extLst>
              </a:tr>
              <a:tr h="348796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Bureau de la technologie d'acquisition du savoir (portant intérêt)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/>
                </a:tc>
                <a:extLst>
                  <a:ext uri="{0D108BD9-81ED-4DB2-BD59-A6C34878D82A}">
                    <a16:rowId xmlns:a16="http://schemas.microsoft.com/office/drawing/2014/main" val="2113606069"/>
                  </a:ext>
                </a:extLst>
              </a:tr>
              <a:tr h="307082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Programme des initiatives d'apprentissage (portant intérêt)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/>
                </a:tc>
                <a:extLst>
                  <a:ext uri="{0D108BD9-81ED-4DB2-BD59-A6C34878D82A}">
                    <a16:rowId xmlns:a16="http://schemas.microsoft.com/office/drawing/2014/main" val="3776232891"/>
                  </a:ext>
                </a:extLst>
              </a:tr>
              <a:tr h="307082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Mobilité Académique Internationale (portant intérêt)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/>
                </a:tc>
                <a:extLst>
                  <a:ext uri="{0D108BD9-81ED-4DB2-BD59-A6C34878D82A}">
                    <a16:rowId xmlns:a16="http://schemas.microsoft.com/office/drawing/2014/main" val="3513432745"/>
                  </a:ext>
                </a:extLst>
              </a:tr>
              <a:tr h="460621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Programme national d'alphabétisation -Contributions (portant intérêt)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/>
                </a:tc>
                <a:extLst>
                  <a:ext uri="{0D108BD9-81ED-4DB2-BD59-A6C34878D82A}">
                    <a16:rowId xmlns:a16="http://schemas.microsoft.com/office/drawing/2014/main" val="2929944923"/>
                  </a:ext>
                </a:extLst>
              </a:tr>
              <a:tr h="460621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Programme national d'alphabétisation - Subventions (portant intérêt)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/>
                </a:tc>
                <a:extLst>
                  <a:ext uri="{0D108BD9-81ED-4DB2-BD59-A6C34878D82A}">
                    <a16:rowId xmlns:a16="http://schemas.microsoft.com/office/drawing/2014/main" val="333058092"/>
                  </a:ext>
                </a:extLst>
              </a:tr>
              <a:tr h="307082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Développement social - Contributions (portant intérêt)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/>
                </a:tc>
                <a:extLst>
                  <a:ext uri="{0D108BD9-81ED-4DB2-BD59-A6C34878D82A}">
                    <a16:rowId xmlns:a16="http://schemas.microsoft.com/office/drawing/2014/main" val="890513923"/>
                  </a:ext>
                </a:extLst>
              </a:tr>
              <a:tr h="307082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Développement social - Subventions (portant intérêt)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/>
                </a:tc>
                <a:extLst>
                  <a:ext uri="{0D108BD9-81ED-4DB2-BD59-A6C34878D82A}">
                    <a16:rowId xmlns:a16="http://schemas.microsoft.com/office/drawing/2014/main" val="1571545021"/>
                  </a:ext>
                </a:extLst>
              </a:tr>
              <a:tr h="348796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Programme de stages en sciences et technologie (portant intérêt)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 dirty="0">
                          <a:effectLst/>
                        </a:rPr>
                        <a:t>Prov.</a:t>
                      </a:r>
                      <a:endParaRPr lang="en-CA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5" marR="6675" marT="6675" marB="0"/>
                </a:tc>
                <a:extLst>
                  <a:ext uri="{0D108BD9-81ED-4DB2-BD59-A6C34878D82A}">
                    <a16:rowId xmlns:a16="http://schemas.microsoft.com/office/drawing/2014/main" val="575978500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9AEEA10D-A26A-5926-113A-AAC1B9E7E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783753"/>
              </p:ext>
            </p:extLst>
          </p:nvPr>
        </p:nvGraphicFramePr>
        <p:xfrm>
          <a:off x="2310583" y="1901499"/>
          <a:ext cx="2183880" cy="40897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3982">
                  <a:extLst>
                    <a:ext uri="{9D8B030D-6E8A-4147-A177-3AD203B41FA5}">
                      <a16:colId xmlns:a16="http://schemas.microsoft.com/office/drawing/2014/main" val="1373785836"/>
                    </a:ext>
                  </a:extLst>
                </a:gridCol>
                <a:gridCol w="449898">
                  <a:extLst>
                    <a:ext uri="{9D8B030D-6E8A-4147-A177-3AD203B41FA5}">
                      <a16:colId xmlns:a16="http://schemas.microsoft.com/office/drawing/2014/main" val="1169533314"/>
                    </a:ext>
                  </a:extLst>
                </a:gridCol>
              </a:tblGrid>
              <a:tr h="235337">
                <a:tc>
                  <a:txBody>
                    <a:bodyPr/>
                    <a:lstStyle/>
                    <a:p>
                      <a:pPr algn="l" fontAlgn="b"/>
                      <a:r>
                        <a:rPr lang="en-CA" sz="700" u="none" strike="noStrike" dirty="0">
                          <a:effectLst/>
                        </a:rPr>
                        <a:t>Genre de </a:t>
                      </a:r>
                      <a:r>
                        <a:rPr lang="en-CA" sz="700" u="none" strike="noStrike" dirty="0" err="1">
                          <a:effectLst/>
                        </a:rPr>
                        <a:t>compte</a:t>
                      </a:r>
                      <a:endParaRPr lang="en-CA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Féd. / 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3136975791"/>
                  </a:ext>
                </a:extLst>
              </a:tr>
              <a:tr h="34937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Fonds d'intégration pour les personnes handicapées (portant intérêt)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760312834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Jeunes stagiaires Canada (portant intérêt)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2714993510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Service jeunesse Canada (portant intérêt)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2868686698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Objectif emplois d'été pour étudiants (portant intérêt)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1789579818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Stratégie DRHA (portant intérêt)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4274094077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Initiative de partenariats en action communautaire (portant intérêt)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1385460379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LSPA - Contributions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1578008498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AE, chèque retourné (art. 26.1)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Féd.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1377132519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Fonds sectoriel de formation - Subventions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1186890288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Fonds de développement communautaire - Subventions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3859209327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Fonds de développement communautaire - Contributions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1921428906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Emploi jeunesse - Subventions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2973032309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Emploi jeunesse - Contributions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2214194898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Prestation pour les coûts de l'énergie - régulier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 dirty="0">
                          <a:effectLst/>
                        </a:rPr>
                        <a:t>Prov.</a:t>
                      </a:r>
                      <a:endParaRPr lang="en-CA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44965024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2DE28B4-5760-A3E9-5630-946E6DAA1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94711"/>
              </p:ext>
            </p:extLst>
          </p:nvPr>
        </p:nvGraphicFramePr>
        <p:xfrm>
          <a:off x="6833417" y="1895963"/>
          <a:ext cx="2183880" cy="3573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3982">
                  <a:extLst>
                    <a:ext uri="{9D8B030D-6E8A-4147-A177-3AD203B41FA5}">
                      <a16:colId xmlns:a16="http://schemas.microsoft.com/office/drawing/2014/main" val="3466956470"/>
                    </a:ext>
                  </a:extLst>
                </a:gridCol>
                <a:gridCol w="449898">
                  <a:extLst>
                    <a:ext uri="{9D8B030D-6E8A-4147-A177-3AD203B41FA5}">
                      <a16:colId xmlns:a16="http://schemas.microsoft.com/office/drawing/2014/main" val="2662588790"/>
                    </a:ext>
                  </a:extLst>
                </a:gridCol>
              </a:tblGrid>
              <a:tr h="235337">
                <a:tc>
                  <a:txBody>
                    <a:bodyPr/>
                    <a:lstStyle/>
                    <a:p>
                      <a:pPr algn="l" fontAlgn="b"/>
                      <a:r>
                        <a:rPr lang="en-CA" sz="700" u="none" strike="noStrike" dirty="0">
                          <a:effectLst/>
                        </a:rPr>
                        <a:t>Genre de </a:t>
                      </a:r>
                      <a:r>
                        <a:rPr lang="en-CA" sz="700" u="none" strike="noStrike" dirty="0" err="1">
                          <a:effectLst/>
                        </a:rPr>
                        <a:t>compte</a:t>
                      </a:r>
                      <a:endParaRPr lang="en-CA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Féd. / 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2258235492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Prestation pour les coûts de l'énergie - en double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283442668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SPAF - AE, chèque retourné, contributions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Féd.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862626363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RES - Subventions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1682858802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RES - Contributions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710604209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RES - Aide à la mobilité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1320945229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Formation linguistique - Immigration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675373217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Initiatives stratégiques - Contributions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3641362256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Initiatives Jeunesse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 dirty="0">
                          <a:effectLst/>
                        </a:rPr>
                        <a:t>Prov.</a:t>
                      </a:r>
                      <a:endParaRPr lang="en-CA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280991792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Initiatives stratégiques - Chèques refusés AE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1014377692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Main d'œuvre - Subventions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1756429296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Subventions - prestations d'adaptation pour les travailleurs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3898478437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Main d'œuvre - Contributions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2661772654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DS et E - Contributions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1407302336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DS et E - Subventions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 dirty="0">
                          <a:effectLst/>
                        </a:rPr>
                        <a:t>Prov.</a:t>
                      </a:r>
                      <a:endParaRPr lang="en-CA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1778436101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777842C-7C09-8D44-E238-CC3B89651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639834"/>
              </p:ext>
            </p:extLst>
          </p:nvPr>
        </p:nvGraphicFramePr>
        <p:xfrm>
          <a:off x="4572000" y="1895963"/>
          <a:ext cx="2183880" cy="3740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3982">
                  <a:extLst>
                    <a:ext uri="{9D8B030D-6E8A-4147-A177-3AD203B41FA5}">
                      <a16:colId xmlns:a16="http://schemas.microsoft.com/office/drawing/2014/main" val="3856679718"/>
                    </a:ext>
                  </a:extLst>
                </a:gridCol>
                <a:gridCol w="449898">
                  <a:extLst>
                    <a:ext uri="{9D8B030D-6E8A-4147-A177-3AD203B41FA5}">
                      <a16:colId xmlns:a16="http://schemas.microsoft.com/office/drawing/2014/main" val="986110382"/>
                    </a:ext>
                  </a:extLst>
                </a:gridCol>
              </a:tblGrid>
              <a:tr h="235337">
                <a:tc>
                  <a:txBody>
                    <a:bodyPr/>
                    <a:lstStyle/>
                    <a:p>
                      <a:pPr algn="l" fontAlgn="b"/>
                      <a:r>
                        <a:rPr lang="en-CA" sz="700" u="none" strike="noStrike" dirty="0">
                          <a:effectLst/>
                        </a:rPr>
                        <a:t>Genre de </a:t>
                      </a:r>
                      <a:r>
                        <a:rPr lang="en-CA" sz="700" u="none" strike="noStrike" dirty="0" err="1">
                          <a:effectLst/>
                        </a:rPr>
                        <a:t>compte</a:t>
                      </a:r>
                      <a:endParaRPr lang="en-CA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Féd. / 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164495023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en-CA" sz="700" u="none" strike="noStrike" dirty="0">
                          <a:effectLst/>
                        </a:rPr>
                        <a:t>AE </a:t>
                      </a:r>
                      <a:r>
                        <a:rPr lang="en-CA" sz="700" u="none" strike="noStrike" dirty="0" err="1">
                          <a:effectLst/>
                        </a:rPr>
                        <a:t>Partie</a:t>
                      </a:r>
                      <a:r>
                        <a:rPr lang="en-CA" sz="700" u="none" strike="noStrike" dirty="0">
                          <a:effectLst/>
                        </a:rPr>
                        <a:t> II - </a:t>
                      </a:r>
                      <a:r>
                        <a:rPr lang="en-CA" sz="700" u="none" strike="noStrike" dirty="0" err="1">
                          <a:effectLst/>
                        </a:rPr>
                        <a:t>Autochtone</a:t>
                      </a:r>
                      <a:endParaRPr lang="en-CA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Féd.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2204360766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AE Partie II - Jeunesse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Féd.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2685883648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AE Partie II - Régulier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Féd.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3050629971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AE Partie II - SPFA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Féd.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648510669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AE Partie II - Initiatives stratégiques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Féd.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1431981418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AE Partie II - Pancanadien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Féd.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3790019811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Équipes d'alphabétisation - Subventions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1325292614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Subventions pour l'alphabétisation - ONG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1103164285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Subventions pour l'alphabétisation - </a:t>
                      </a:r>
                      <a:r>
                        <a:rPr lang="fr-FR" sz="700" u="none" strike="noStrike" dirty="0" err="1">
                          <a:effectLst/>
                        </a:rPr>
                        <a:t>Féd</a:t>
                      </a:r>
                      <a:r>
                        <a:rPr lang="fr-FR" sz="700" u="none" strike="noStrike" dirty="0">
                          <a:effectLst/>
                        </a:rPr>
                        <a:t>. / Prov. / Terr.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8136163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Contribution pour l'alphabétisation - ONG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4165408904"/>
                  </a:ext>
                </a:extLst>
              </a:tr>
              <a:tr h="33381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Contribution pour l'alphabétisation - </a:t>
                      </a:r>
                      <a:r>
                        <a:rPr lang="fr-FR" sz="700" u="none" strike="noStrike" dirty="0" err="1">
                          <a:effectLst/>
                        </a:rPr>
                        <a:t>Féd</a:t>
                      </a:r>
                      <a:r>
                        <a:rPr lang="fr-FR" sz="700" u="none" strike="noStrike" dirty="0">
                          <a:effectLst/>
                        </a:rPr>
                        <a:t>. / Prov. / Terr.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3360374266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Trop-payés CRF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1178741027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en-CA" sz="700" u="none" strike="noStrike" dirty="0">
                          <a:effectLst/>
                        </a:rPr>
                        <a:t>Programmes S&amp;C divers</a:t>
                      </a:r>
                      <a:endParaRPr lang="en-CA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367151682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en-CA" sz="700" u="none" strike="noStrike" dirty="0">
                          <a:effectLst/>
                        </a:rPr>
                        <a:t>Programmes S&amp;C divers DSC</a:t>
                      </a:r>
                      <a:endParaRPr lang="en-CA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>
                          <a:effectLst/>
                        </a:rPr>
                        <a:t>Prov.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3423227137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l" fontAlgn="b"/>
                      <a:r>
                        <a:rPr lang="en-CA" sz="700" u="none" strike="noStrike">
                          <a:effectLst/>
                        </a:rPr>
                        <a:t>Trop-payé allocation familiale</a:t>
                      </a:r>
                      <a:endParaRPr lang="en-CA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700" u="none" strike="noStrike" dirty="0">
                          <a:effectLst/>
                        </a:rPr>
                        <a:t>Prov.</a:t>
                      </a:r>
                      <a:endParaRPr lang="en-CA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7" marR="7257" marT="7257" marB="0"/>
                </a:tc>
                <a:extLst>
                  <a:ext uri="{0D108BD9-81ED-4DB2-BD59-A6C34878D82A}">
                    <a16:rowId xmlns:a16="http://schemas.microsoft.com/office/drawing/2014/main" val="2883457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511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043EAD-328C-1019-191F-729DD901D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E915-54DE-42DF-81C9-6A96210B07F3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F02D29-92AB-B016-2861-AF50077B55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95741"/>
            <a:ext cx="3442336" cy="29490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8E4409-B9CD-FB98-A390-BE9AFC9ADE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3524" y="1995741"/>
            <a:ext cx="4383452" cy="286651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9C4EBE4-6BBF-91E9-1C53-263D27334CDF}"/>
              </a:ext>
            </a:extLst>
          </p:cNvPr>
          <p:cNvSpPr txBox="1">
            <a:spLocks/>
          </p:cNvSpPr>
          <p:nvPr/>
        </p:nvSpPr>
        <p:spPr>
          <a:xfrm>
            <a:off x="457200" y="880163"/>
            <a:ext cx="8229600" cy="985837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3600" kern="1200" dirty="0">
                <a:solidFill>
                  <a:srgbClr val="BA2E34"/>
                </a:solidFill>
                <a:latin typeface="Century Gothic" pitchFamily="34" charset="0"/>
                <a:ea typeface="ヒラギノ角ゴ Pro W3" pitchFamily="126" charset="-128"/>
                <a:cs typeface="Century Gothic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64A5"/>
                </a:solidFill>
                <a:latin typeface="Century Gothic" charset="0"/>
                <a:ea typeface="ヒラギノ角ゴ Pro W3" pitchFamily="126" charset="-128"/>
                <a:cs typeface="Century Gothic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64A5"/>
                </a:solidFill>
                <a:latin typeface="Century Gothic" charset="0"/>
                <a:ea typeface="ヒラギノ角ゴ Pro W3" pitchFamily="126" charset="-128"/>
                <a:cs typeface="Century Gothic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64A5"/>
                </a:solidFill>
                <a:latin typeface="Century Gothic" charset="0"/>
                <a:ea typeface="ヒラギノ角ゴ Pro W3" pitchFamily="126" charset="-128"/>
                <a:cs typeface="Century Gothic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64A5"/>
                </a:solidFill>
                <a:latin typeface="Century Gothic" charset="0"/>
                <a:ea typeface="ヒラギノ角ゴ Pro W3" pitchFamily="126" charset="-128"/>
                <a:cs typeface="Century 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64A5"/>
                </a:solidFill>
                <a:latin typeface="Gill Sans Light" pitchFamily="126" charset="0"/>
                <a:ea typeface="ヒラギノ角ゴ Pro W3" pitchFamily="126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64A5"/>
                </a:solidFill>
                <a:latin typeface="Gill Sans Light" pitchFamily="126" charset="0"/>
                <a:ea typeface="ヒラギノ角ゴ Pro W3" pitchFamily="126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64A5"/>
                </a:solidFill>
                <a:latin typeface="Gill Sans Light" pitchFamily="126" charset="0"/>
                <a:ea typeface="ヒラギノ角ゴ Pro W3" pitchFamily="126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64A5"/>
                </a:solidFill>
                <a:latin typeface="Gill Sans Light" pitchFamily="126" charset="0"/>
                <a:ea typeface="ヒラギノ角ゴ Pro W3" pitchFamily="126" charset="-128"/>
              </a:defRPr>
            </a:lvl9pPr>
          </a:lstStyle>
          <a:p>
            <a:r>
              <a:rPr lang="en-CA" sz="3000" dirty="0"/>
              <a:t>GST/HST credit            C</a:t>
            </a:r>
            <a:r>
              <a:rPr lang="fr-FR" sz="3000" dirty="0" err="1"/>
              <a:t>rédit</a:t>
            </a:r>
            <a:r>
              <a:rPr lang="fr-FR" sz="3000" dirty="0"/>
              <a:t> pour la TPS/TVH</a:t>
            </a:r>
            <a:endParaRPr lang="en-CA" sz="3000" dirty="0"/>
          </a:p>
        </p:txBody>
      </p:sp>
    </p:spTree>
    <p:extLst>
      <p:ext uri="{BB962C8B-B14F-4D97-AF65-F5344CB8AC3E}">
        <p14:creationId xmlns:p14="http://schemas.microsoft.com/office/powerpoint/2010/main" val="1186992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043EAD-328C-1019-191F-729DD901D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CE915-54DE-42DF-81C9-6A96210B07F3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F02D29-92AB-B016-2861-AF50077B55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34378"/>
            <a:ext cx="3442336" cy="294904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9C4EBE4-6BBF-91E9-1C53-263D27334CDF}"/>
              </a:ext>
            </a:extLst>
          </p:cNvPr>
          <p:cNvSpPr txBox="1">
            <a:spLocks/>
          </p:cNvSpPr>
          <p:nvPr/>
        </p:nvSpPr>
        <p:spPr>
          <a:xfrm>
            <a:off x="457200" y="880163"/>
            <a:ext cx="8229600" cy="985837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3600" kern="1200" dirty="0">
                <a:solidFill>
                  <a:srgbClr val="BA2E34"/>
                </a:solidFill>
                <a:latin typeface="Century Gothic" pitchFamily="34" charset="0"/>
                <a:ea typeface="ヒラギノ角ゴ Pro W3" pitchFamily="126" charset="-128"/>
                <a:cs typeface="Century Gothic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64A5"/>
                </a:solidFill>
                <a:latin typeface="Century Gothic" charset="0"/>
                <a:ea typeface="ヒラギノ角ゴ Pro W3" pitchFamily="126" charset="-128"/>
                <a:cs typeface="Century Gothic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64A5"/>
                </a:solidFill>
                <a:latin typeface="Century Gothic" charset="0"/>
                <a:ea typeface="ヒラギノ角ゴ Pro W3" pitchFamily="126" charset="-128"/>
                <a:cs typeface="Century Gothic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64A5"/>
                </a:solidFill>
                <a:latin typeface="Century Gothic" charset="0"/>
                <a:ea typeface="ヒラギノ角ゴ Pro W3" pitchFamily="126" charset="-128"/>
                <a:cs typeface="Century Gothic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64A5"/>
                </a:solidFill>
                <a:latin typeface="Century Gothic" charset="0"/>
                <a:ea typeface="ヒラギノ角ゴ Pro W3" pitchFamily="126" charset="-128"/>
                <a:cs typeface="Century 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64A5"/>
                </a:solidFill>
                <a:latin typeface="Gill Sans Light" pitchFamily="126" charset="0"/>
                <a:ea typeface="ヒラギノ角ゴ Pro W3" pitchFamily="126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64A5"/>
                </a:solidFill>
                <a:latin typeface="Gill Sans Light" pitchFamily="126" charset="0"/>
                <a:ea typeface="ヒラギノ角ゴ Pro W3" pitchFamily="126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64A5"/>
                </a:solidFill>
                <a:latin typeface="Gill Sans Light" pitchFamily="126" charset="0"/>
                <a:ea typeface="ヒラギノ角ゴ Pro W3" pitchFamily="126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64A5"/>
                </a:solidFill>
                <a:latin typeface="Gill Sans Light" pitchFamily="126" charset="0"/>
                <a:ea typeface="ヒラギノ角ゴ Pro W3" pitchFamily="126" charset="-128"/>
              </a:defRPr>
            </a:lvl9pPr>
          </a:lstStyle>
          <a:p>
            <a:r>
              <a:rPr lang="en-CA" sz="3000" dirty="0"/>
              <a:t>CCB                             ACE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1F8E60A-FFD4-5DE8-1006-1BE823C98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022" y="1717669"/>
            <a:ext cx="3839059" cy="33623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5EA4DCB-68F3-D036-D127-99045D08BA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6259" y="1717669"/>
            <a:ext cx="3748897" cy="387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6942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6017212|-1237980|-7240861|-12684655|-10856873|CRA&quot;,&quot;Id&quot;:&quot;662a9c9233303631609452ff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heme/theme1.xml><?xml version="1.0" encoding="utf-8"?>
<a:theme xmlns:a="http://schemas.openxmlformats.org/drawingml/2006/main" name="Office Theme">
  <a:themeElements>
    <a:clrScheme name="Custom 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92D2"/>
      </a:accent1>
      <a:accent2>
        <a:srgbClr val="16629B"/>
      </a:accent2>
      <a:accent3>
        <a:srgbClr val="73B632"/>
      </a:accent3>
      <a:accent4>
        <a:srgbClr val="991324"/>
      </a:accent4>
      <a:accent5>
        <a:srgbClr val="441A66"/>
      </a:accent5>
      <a:accent6>
        <a:srgbClr val="E47623"/>
      </a:accent6>
      <a:hlink>
        <a:srgbClr val="0000FF"/>
      </a:hlink>
      <a:folHlink>
        <a:srgbClr val="800080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titus xmlns="http://schemas.titus.com/TitusProperties/">
  <TitusGUID xmlns="">a1cf0eed-4c76-4039-a878-813f30a85d03</TitusGUID>
  <TitusMetadata xmlns="">eyJucyI6Imh0dHA6XC9cL3d3dy50aXR1cy5jb21cL25zXC9DYW5hZGEgUmV2ZW51ZSBBZ2VuY3kiLCJwcm9wcyI6W3sibiI6IlNlY3VyaXR5Q2xhc3NpZmljYXRpb25MZXZlbCIsInZhbHMiOlt7InZhbHVlIjoiVU5DTEFTU0lGSUVEIn1dfSx7Im4iOiJMYW5ndWFnZVNlbGVjdGlvbiIsInZhbHMiOlt7InZhbHVlIjoiRU5HTElTSCJ9XX0seyJuIjoiVklTVUFMTUFSS0lOR1MiLCJ2YWxzIjpbeyJ2YWx1ZSI6Ik5PIn1dfV19</TitusMetadata>
</titus>
</file>

<file path=customXml/itemProps1.xml><?xml version="1.0" encoding="utf-8"?>
<ds:datastoreItem xmlns:ds="http://schemas.openxmlformats.org/officeDocument/2006/customXml" ds:itemID="{D7C3758B-F34F-46C5-AE1F-7B2912F54FEF}">
  <ds:schemaRefs>
    <ds:schemaRef ds:uri="http://schemas.titus.com/TitusProperties/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43954</TotalTime>
  <Words>1295</Words>
  <Application>Microsoft Office PowerPoint</Application>
  <PresentationFormat>On-screen Show (4:3)</PresentationFormat>
  <Paragraphs>345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Gill Sans Light</vt:lpstr>
      <vt:lpstr>Microsoft Sans Serif</vt:lpstr>
      <vt:lpstr>Office Theme</vt:lpstr>
      <vt:lpstr>PowerPoint Presentation</vt:lpstr>
      <vt:lpstr>PowerPoint Presentation</vt:lpstr>
      <vt:lpstr>PowerPoint Presentation</vt:lpstr>
      <vt:lpstr>Grants and contributions</vt:lpstr>
      <vt:lpstr>Subventions et contributions</vt:lpstr>
      <vt:lpstr>PowerPoint Presentation</vt:lpstr>
      <vt:lpstr>PowerPoint Presentation</vt:lpstr>
    </vt:vector>
  </TitlesOfParts>
  <Company>BSL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Mulder</dc:creator>
  <cp:keywords>SecurityClassificationLevel - UNCLASSIFIED, Creator - Farquharson, Chad, EventDateandTime - 2023-09-12 at 05:55:51 PM, EventDateandTime - 2023-09-12 at 05:57:42 PM, EventDateandTime - 2023-09-12 at 06:01:44 PM, EventDateandTime - 2023-09-12 at 06:03:19 PM, EventDateandTime - 2023-09-12 at 06:16:33 PM, EventDateandTime - 2023-09-12 at 06:16:55 PM, EventDateandTime - 2023-09-12 at 06:24:23 PM, EventDateandTime - 2023-09-12 at 06:28:08 PM, EventDateandTime - 2023-09-12 at 06:31:21 PM, EventDateandTime - 2023-09-12 at 06:32:54 PM, EventDateandTime - 2023-09-12 at 06:34:27 PM, EventDateandTime - 2023-09-12 at 06:34:59 PM, EventDateandTime - 2023-09-12 at 06:53:02 PM, EventDateandTime - 2023-09-12 at 07:00:52 PM, EventDateandTime - 2023-09-12 at 07:01:53 PM, EventDateandTime - 2023-09-12 at 07:18:30 PM, EventDateandTime - 2023-09-12 at 07:22:13 PM, EventDateandTime - 2023-09-12 at 07:23:25 PM, EventDateandTime - 2023-09-12 at 07:26:56 PM, EventDateandTime - 2023-09-12 at 07:32:48 PM, EventDateandTime - 2023-09-12 at 07:35:53 PM, EventDateandTime - 2023-09-12 at 07:37:19 PM, EventDateandTime - 2023-09-12 at 07:41:13 PM, EventDateandTime - 2023-09-12 at 07:42:16 PM, EventDateandTime - 2023-09-12 at 07:42:43 PM, EventDateandTime - 2023-09-12 at 07:44:02 PM, EventDateandTime - 2023-09-12 at 07:44:39 PM, EventDateandTime - 2023-09-12 at 07:51:38 PM, EventDateandTime - 2023-09-13 at 06:56:59 AM, EventDateandTime - 2023-09-13 at 09:23:44 AM, EventDateandTime - 2023-09-13 at 09:24:46 AM, EventDateandTime - 2023-09-13 at 11:59:31 AM, EventDateandTime - 2023-09-16 at 08:36:14 PM, EventDateandTime - 2023-09-16 at 08:49:56 PM, EventDateandTime - 2023-09-18 at 09:50:44 AM, Chad (he/him), EventDateandTime - 2024-04-08 at 08:31:48 AM, EventDateandTime - 2024-04-08 at 08:57:25 AM, EventDateandTime - 2024-04-08 at 09:00:05 AM, EventDateandTime - 2024-04-08 at 09:17:11 AM, EventDateandTime - 2024-04-08 at 11:40:57 AM, EventDateandTime - 2024-04-09 at 04:26:43 AM, EventDateandTime - 2024-04-09 at 09:31:38 AM, EventDateandTime - 2024-04-09 at 12:04:43 PM, EventDateandTime - 2024-04-11 at 08:03:42 AM, EventDateandTime - 2024-04-11 at 04:02:07 PM, EventDateandTime - 2024-04-12 at 10:29:41 AM, EventDateandTime - 2024-04-12 at 11:06:25 AM, EventDateandTime - 2024-04-12 at 11:16:01 AM, EventDateandTime - 2024-04-12 at 11:17:20 AM, EventDateandTime - 2024-04-12 at 12:38:28 PM, EventDateandTime - 2024-04-12 at 02:36:11 PM, EventDateandTime - 2024-04-12 at 02:58:31 PM, EventDateandTime - 2024-04-12 at 07:06:01 PM, EventDateandTime - 2024-04-12 at 07:18:21 PM, EventDateandTime - 2024-04-13 at 08:37:08 AM, EventDateandTime - 2024-04-13 at 08:38:29 AM, EventDateandTime - 2024-04-15 at 07:02:24 AM, EventDateandTime - 2024-04-15 at 07:15:59 AM, EventDateandTime - 2024-04-15 at 07:16:46 AM, EventDateandTime - 2024-04-15 at 07:18:08 AM, EventDateandTime - 2024-04-15 at 07:30:03 AM, Niveau de classification de la sécurité - NON CLASSIFIÉ, Auteur - Daigle-Chouinard, Isabelle, Date et heure de l’événement - 2024-04-15 à 11:07:09, Date et heure de l’événement - 2024-04-15 à 11:07:18, EventDateandTime - 2024-04-15 at 08:22:16 AM, EventDateandTime - 2024-04-15 at 08:37:08 AM, EventDateandTime - 2024-04-15 at 08:42:06 AM, EventDateandTime - 2024-04-15 at 08:43:20 AM, EventDateandTime - 2024-04-15 at 09:15:35 AM, EventDateandTime - 2024-04-15 at 09:17:46 AM, EventDateandTime - 2024-04-15 at 09:18:55 AM, EventDateandTime - 2024-04-15 at 09:19:20 AM, EventDateandTime - 2024-04-15 at 09:24:18 AM, EventDateandTime - 2024-04-15 at 09:24:50 AM, EventDateandTime - 2024-04-15 at 09:54:21 AM, EventDateandTime - 2024-04-16 at 07:57:32 AM, EventDateandTime - 2024-04-16 at 09:40:16 AM, EventDateandTime - 2024-04-16 at 09:58:57 AM, EventDateandTime - 2024-04-16 at 12:11:57 PM, EventDateandTime - 2024-04-16 at 12:33:54 PM, EventDateandTime - 2024-04-16 at 12:38:06 PM, EventDateandTime - 2024-04-16 at 07:21:12 PM, EventDateandTime - 2024-04-16 at 07:36:22 PM, EventDateandTime - 2024-04-17 at 07:30:45 AM, EventDateandTime - 2024-04-17 at 07:58:03 AM, EventDateandTime - 2024-04-17 at 08:13:05 AM, EventDateandTime - 2024-04-17 at 08:14:38 AM, EventDateandTime - 2024-04-17 at 08:30:52 AM, EventDateandTime - 2024-04-17 at 08:49:46 AM, EventDateandTime - 2024-04-17 at 09:00:59 AM, EventDateandTime - 2024-04-17 at 09:24:23 AM, EventDateandTime - 2024-04-17 at 09:30:19 AM, EventDateandTime - 2024-04-17 at 09:31:07 AM, EventDateandTime - 2024-04-17 at 01:01:19 PM, EventDateandTime - 2024-04-17 at 01:50:08 PM, EventDateandTime - 2024-04-17 at 02:09:05 PM, EventDateandTime - 2024-04-17 at 02:12:49 PM, EventDateandTime - 2024-04-17 at 03:47:39 PM, EventDateandTime - 2024-04-18 at 07:03:54 AM, EventDateandTime - 2024-04-18 at 07:06:32 AM, EventDateandTime - 2024-04-18 at 07:07:42 AM, EventDateandTime - 2024-04-18 at 07:23:03 AM, EventDateandTime - 2024-04-18 at 07:39:22 AM, EventDateandTime - 2024-04-18 at 07:58:02 AM, EventDateandTime - 2024-04-18 at 08:01:29 AM, EventDateandTime - 2024-04-18 at 08:02:50 AM, EventDateandTime - 2024-04-18 at 08:06:47 AM, EventDateandTime - 2024-04-18 at 09:01:58 AM, EventDateandTime - 2024-04-18 at 09:29:22 AM, EventDateandTime - 2024-04-18 at 09:31:21 AM, EventDateandTime - 2024-04-18 at 09:38:35 AM, EventDateandTime - 2024-04-18 at 09:47:06 AM, EventDateandTime - 2024-04-18 at 09:48:31 AM, EventDateandTime - 2024-04-18 at 09:56:37 AM, EventDateandTime - 2024-04-18 at 11:03:06 AM, EventDateandTime - 2024-04-18 at 01:23:43 PM, EventDateandTime - 2024-04-19 at 04:03:35 AM, EventDateandTime - 2024-04-19 at 06:49:29 AM, EventDateandTime - 2024-04-24 at 09:04:04 AM, EventDateandTime - 2024-04-25 at 11:10:24 AM, EventDateandTime - 2024-08-17 at 07:00:53 AM, EventDateandTime - 2024-08-17 at 07:02:32 AM, EventDateandTime - 2024-08-17 at 07:51:41 AM, EventDateandTime - 2024-08-19 at 09:50:58 AM, EventDateandTime - 2024-08-19 at 10:25:23 AM, EventDateandTime - 2024-08-19 at 10:35:59 AM, EventDateandTime - 2024-08-19 at 10:39:03 AM, EventDateandTime - 2024-08-19 at 10:45:48 AM, EventDateandTime - 2024-08-19 at 11:11:44 AM, EventDateandTime - 2024-08-19 at 12:36:47 PM, EventDateandTime - 2024-08-19 at 01:33:29 PM, EventDateandTime - 2024-08-19 at 02:06:19 PM, EventDateandTime - 2024-08-19 at 02:26:49 PM, EventDateandTime - 2024-08-19 at 02:28:27 PM, EventDateandTime - 2024-08-19 at 03:23:22 PM, EventDateandTime - 2024-08-19 at 04:35:48 PM, EventDateandTime - 2024-08-19 at 05:19:18 PM, EventDateandTime - 2024-08-19 at 05:31:05 PM, EventDateandTime - 2024-08-19 at 05:33:17 PM, EventDateandTime - 2024-08-19 at 05:52:23 PM, EventDateandTime - 2024-08-19 at 05:53:55 PM, EventDateandTime - 2024-08-19 at 06:11:48 PM, EventDateandTime - 2024-08-19 at 06:23:49 PM, EventDateandTime - 2024-08-19 at 06:30:17 PM, EventDateandTime - 2024-08-19 at 06:33:18 PM, EventDateandTime - 2024-08-19 at 06:34:58 PM, EventDateandTime - 2024-08-20 at 08:55:16 AM, EventDateandTime - 2024-08-20 at 09:19:18 AM, EventDateandTime - 2024-08-20 at 09:29:56 AM, EventDateandTime - 2024-08-20 at 09:36:47 AM, EventDateandTime - 2024-08-20 at 09:38:00 AM, EventDateandTime - 2024-08-20 at 09:44:04 AM, EventDateandTime - 2024-08-20 at 09:54:59 AM, EventDateandTime - 2024-08-20 at 09:58:18 AM, EventDateandTime - 2024-08-20 at 10:05:44 AM, EventDateandTime - 2024-08-20 at 10:14:58 AM, EventDateandTime - 2024-08-20 at 10:43:45 AM, EventDateandTime - 2024-08-20 at 10:48:45 AM, EventDateandTime - 2024-08-20 at 11:11:51 AM, EventDateandTime - 2024-08-20 at 11:19:44 AM, EventDateandTime - 2024-08-20 at 11:29:22 AM, EventDateandTime - 2024-08-20 at 11:57:59 AM, EventDateandTime - 2024-08-20 at 02:10:21 PM, EventDateandTime - 2024-08-20 at 02:41:28 PM, EventDateandTime - 2024-08-20 at 02:47:37 PM, EventDateandTime - 2024-08-20 at 02:48:38 PM, EventDateandTime - 2024-08-20 at 03:11:16 PM, EventDateandTime - 2024-08-20 at 03:26:05 PM, EventDateandTime - 2024-08-20 at 03:27:44 PM, EventDateandTime - 2024-08-20 at 03:29:11 PM, EventDateandTime - 2024-08-20 at 03:30:21 PM, EventDateandTime - 2024-08-21 at 01:52:38 PM, EventDateandTime - 2024-08-21 at 01:55:14 PM, EventDateandTime - 2024-08-21 at 02:03:47 PM, EventDateandTime - 2024-08-21 at 02:05:44 PM, EventDateandTime - 2024-08-21 at 02:05:52 PM, EventDateandTime - 2024-08-21 at 02:07:26 PM, EventDateandTime - 2024-08-21 at 03:26:49 PM, EventDateandTime - 2024-08-21 at 07:11:40 PM, EventDateandTime - 2024-08-22 at 05:52:52 AM, EventDateandTime - 2024-08-22 at 09:42:22 AM, EventDateandTime - 2024-08-22 at 09:55:50 AM, EventDateandTime - 2024-08-22 at 10:43:32 AM, EventDateandTime - 2024-08-22 at 11:00:56 AM, EventDateandTime - 2024-08-22 at 11:24:42 AM, EventDateandTime - 2024-08-22 at 11:27:30 AM, EventDateandTime - 2024-08-22 at 11:30:55 AM, EventDateandTime - 2024-08-22 at 11:32:27 AM, EventDateandTime - 2024-08-22 at 11:36:07 AM, EventDateandTime - 2024-08-24 at 06:28:30 AM, EventDateandTime - 2024-08-24 at 06:38:27 AM, EventDateandTime - 2024-08-24 at 07:50:34 AM, EventDateandTime - 2024-08-24 at 11:59:20 AM, EventDateandTime - 2024-08-25 at 06:21:07 AM, EventDateandTime - 2024-08-25 at 06:59:36 AM, EventDateandTime - 2024-08-25 at 07:00:31 AM, EventDateandTime - 2024-08-25 at 07:18:21 AM, EventDateandTime - 2024-08-25 at 07:35:53 AM, EventDateandTime - 2024-08-25 at 07:49:19 AM, EventDateandTime - 2024-08-25 at 08:27:27 AM, EventDateandTime - 2024-08-25 at 08:27:42 AM, EventDateandTime - 2024-08-25 at 08:30:28 AM, EventDateandTime - 2024-08-25 at 08:38:48 AM, EventDateandTime - 2024-08-26 at 05:38:38 AM, EventDateandTime - 2024-08-26 at 05:39:23 AM, Auteur - Blanchet, Jean-François, Date et heure de l’événement - 2024-08-26 à 10:20:55, EventDateandTime - 2024-08-26 at 12:00:03 PM, EventDateandTime - 2024-08-26 at 12:00:54 PM, EventDateandTime - 2024-08-26 at 12:05:16 PM, EventDateandTime - 2024-08-26 at 12:06:11 PM, EventDateandTime - 2024-08-26 at 12:53:24 PM, EventDateandTime - 2024-08-26 at 12:54:53 PM, EventDateandTime - 2024-08-27 at 09:25:53 AM, EventDateandTime - 2024-08-27 at 09:26:46 AM, EventDateandTime - 2024-08-27 at 11:02:20 AM, EventDateandTime - 2024-09-11 at 03:36:22 PM, EventDateandTime - 2024-09-11 at 03:41:17 PM, EventDateandTime - 2024-09-11 at 03:47:23 PM, EventDateandTime - 2024-09-11 at 03:47:57 PM, EventDateandTime - 2024-09-11 at 03:48:50 PM, EventDateandTime - 2024-09-11 at 03:52:00 PM, EventDateandTime - 2024-09-12 at 06:11:56 AM, EventDateandTime - 2024-09-12 at 07:08:31 AM, EventDateandTime - 2024-09-12 at 07:08:48 AM, EventDateandTime - 2024-09-12 at 07:09:40 AM, EventDateandTime - 2024-09-12 at 07:31:08 AM, EventDateandTime - 2024-09-12 at 07:36:22 AM, EventDateandTime - 2024-09-12 at 09:15:05 AM, EventDateandTime - 2024-09-12 at 09:30:07 AM, EventDateandTime - 2024-09-12 at 09:36:09 AM, EventDateandTime - 2024-09-12 at 09:39:32 AM, EventDateandTime - 2024-09-12 at 09:40:45 AM, EventDateandTime - 2024-09-12 at 09:41:53 AM, EventDateandTime - 2024-09-12 at 09:48:54 AM, EventDateandTime - 2024-09-12 at 09:56:09 AM, EventDateandTime - 2024-09-14 at 08:56:02 AM, EventDateandTime - 2024-09-18 at 03:17:20 PM, EventDateandTime - 2024-09-18 at 04:08:33 PM, EventDateandTime - 2024-09-18 at 04:56:20 PM, EventDateandTime - 2024-09-19 at 04:55:00 AM, EventDateandTime - 2024-09-19 at 04:55:53 AM, EventDateandTime - 2024-09-19 at 05:11:54 AM, EventDateandTime - 2024-09-19 at 05:12:21 AM, EventDateandTime - 2024-09-19 at 06:02:24 AM, EventDateandTime - 2024-09-19 at 06:02:28 AM, EventDateandTime - 2024-09-19 at 06:10:34 AM, EventDateandTime - 2024-09-19 at 06:17:56 AM, EventDateandTime - 2024-09-19 at 06:41:02 AM, EventDateandTime - 2024-09-19 at 06:43:11 AM, EventDateandTime - 2024-09-19 at 07:03:37 AM, EventDateandTime - 2024-09-19 at 07:04:20 AM, EventDateandTime - 2024-09-19 at 07:13:42 AM, EventDateandTime - 2024-09-19 at 07:41:28 AM, EventDateandTime - 2024-09-19 at 07:49:52 AM, EventDateandTime - 2024-09-19 at 07:51:34 AM, EventDateandTime - 2024-09-19 at 09:48:23 AM, EventDateandTime - 2024-09-20 at 06:17:28 AM, EventDateandTime - 2024-11-26 at 07:50:07 AM, EventDateandTime - 2024-11-26 at 07:59:40 AM</cp:keywords>
  <cp:lastModifiedBy>Farquharson, Chad (he/him)</cp:lastModifiedBy>
  <cp:revision>441</cp:revision>
  <dcterms:created xsi:type="dcterms:W3CDTF">2015-04-10T18:49:27Z</dcterms:created>
  <dcterms:modified xsi:type="dcterms:W3CDTF">2024-11-26T15:59:41Z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a1cf0eed-4c76-4039-a878-813f30a85d03</vt:lpwstr>
  </property>
  <property fmtid="{D5CDD505-2E9C-101B-9397-08002B2CF9AE}" pid="3" name="SecurityClassificationLevel">
    <vt:lpwstr>UNCLASSIFIED</vt:lpwstr>
  </property>
  <property fmtid="{D5CDD505-2E9C-101B-9397-08002B2CF9AE}" pid="4" name="LanguageSelection">
    <vt:lpwstr>ENGLISH</vt:lpwstr>
  </property>
  <property fmtid="{D5CDD505-2E9C-101B-9397-08002B2CF9AE}" pid="5" name="VISUALMARKINGS">
    <vt:lpwstr>NO</vt:lpwstr>
  </property>
</Properties>
</file>