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73" r:id="rId2"/>
    <p:sldId id="274" r:id="rId3"/>
    <p:sldId id="275" r:id="rId4"/>
    <p:sldId id="276" r:id="rId5"/>
    <p:sldId id="277" r:id="rId6"/>
    <p:sldId id="278" r:id="rId7"/>
    <p:sldId id="280" r:id="rId8"/>
    <p:sldId id="282" r:id="rId9"/>
    <p:sldId id="284" r:id="rId10"/>
    <p:sldId id="286" r:id="rId11"/>
    <p:sldId id="288" r:id="rId12"/>
    <p:sldId id="290" r:id="rId13"/>
    <p:sldId id="291" r:id="rId14"/>
    <p:sldId id="292" r:id="rId15"/>
    <p:sldId id="270" r:id="rId16"/>
    <p:sldId id="271" r:id="rId17"/>
    <p:sldId id="293" r:id="rId18"/>
  </p:sldIdLst>
  <p:sldSz cx="9144000" cy="5143500" type="screen16x9"/>
  <p:notesSz cx="6858000" cy="9144000"/>
  <p:embeddedFontLst>
    <p:embeddedFont>
      <p:font typeface="Proxima Nova" panose="020B0604020202020204" charset="0"/>
      <p:regular r:id="rId20"/>
      <p:bold r:id="rId21"/>
      <p:italic r:id="rId22"/>
      <p:boldItalic r:id="rId23"/>
    </p:embeddedFont>
    <p:embeddedFont>
      <p:font typeface="Nunito" panose="020B0604020202020204" charset="0"/>
      <p:regular r:id="rId24"/>
      <p:bold r:id="rId25"/>
      <p:italic r:id="rId26"/>
      <p:boldItalic r:id="rId27"/>
    </p:embeddedFont>
    <p:embeddedFont>
      <p:font typeface="Oxygen" panose="020B0604020202020204" charset="0"/>
      <p:regular r:id="rId28"/>
      <p:bold r:id="rId29"/>
    </p:embeddedFont>
    <p:embeddedFont>
      <p:font typeface="Roboto Light" panose="020B060402020202020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43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086" autoAdjust="0"/>
  </p:normalViewPr>
  <p:slideViewPr>
    <p:cSldViewPr snapToGrid="0">
      <p:cViewPr varScale="1">
        <p:scale>
          <a:sx n="106" d="100"/>
          <a:sy n="106" d="100"/>
        </p:scale>
        <p:origin x="82" y="763"/>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d229e92043_0_6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d229e92043_0_6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d229e92043_0_7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d229e92043_0_7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d229e92043_0_8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d229e92043_0_8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901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0" y="1803275"/>
            <a:ext cx="8520600" cy="993900"/>
          </a:xfrm>
          <a:prstGeom prst="rect">
            <a:avLst/>
          </a:prstGeom>
        </p:spPr>
        <p:txBody>
          <a:bodyPr spcFirstLastPara="1" wrap="square" lIns="91425" tIns="91425" rIns="91425" bIns="91425" anchor="b" anchorCtr="0">
            <a:spAutoFit/>
          </a:bodyPr>
          <a:lstStyle>
            <a:lvl1pPr lvl="0" algn="ctr">
              <a:spcBef>
                <a:spcPts val="0"/>
              </a:spcBef>
              <a:spcAft>
                <a:spcPts val="0"/>
              </a:spcAft>
              <a:buSzPts val="4600"/>
              <a:buNone/>
              <a:defRPr sz="4600"/>
            </a:lvl1pPr>
            <a:lvl2pPr lvl="1" algn="ctr">
              <a:spcBef>
                <a:spcPts val="0"/>
              </a:spcBef>
              <a:spcAft>
                <a:spcPts val="0"/>
              </a:spcAft>
              <a:buSzPts val="4600"/>
              <a:buNone/>
              <a:defRPr sz="4600"/>
            </a:lvl2pPr>
            <a:lvl3pPr lvl="2" algn="ctr">
              <a:spcBef>
                <a:spcPts val="0"/>
              </a:spcBef>
              <a:spcAft>
                <a:spcPts val="0"/>
              </a:spcAft>
              <a:buSzPts val="4600"/>
              <a:buNone/>
              <a:defRPr sz="4600"/>
            </a:lvl3pPr>
            <a:lvl4pPr lvl="3" algn="ctr">
              <a:spcBef>
                <a:spcPts val="0"/>
              </a:spcBef>
              <a:spcAft>
                <a:spcPts val="0"/>
              </a:spcAft>
              <a:buSzPts val="4600"/>
              <a:buNone/>
              <a:defRPr sz="4600"/>
            </a:lvl4pPr>
            <a:lvl5pPr lvl="4" algn="ctr">
              <a:spcBef>
                <a:spcPts val="0"/>
              </a:spcBef>
              <a:spcAft>
                <a:spcPts val="0"/>
              </a:spcAft>
              <a:buSzPts val="4600"/>
              <a:buNone/>
              <a:defRPr sz="4600"/>
            </a:lvl5pPr>
            <a:lvl6pPr lvl="5" algn="ctr">
              <a:spcBef>
                <a:spcPts val="0"/>
              </a:spcBef>
              <a:spcAft>
                <a:spcPts val="0"/>
              </a:spcAft>
              <a:buSzPts val="4600"/>
              <a:buNone/>
              <a:defRPr sz="4600"/>
            </a:lvl6pPr>
            <a:lvl7pPr lvl="6" algn="ctr">
              <a:spcBef>
                <a:spcPts val="0"/>
              </a:spcBef>
              <a:spcAft>
                <a:spcPts val="0"/>
              </a:spcAft>
              <a:buSzPts val="4600"/>
              <a:buNone/>
              <a:defRPr sz="4600"/>
            </a:lvl7pPr>
            <a:lvl8pPr lvl="7" algn="ctr">
              <a:spcBef>
                <a:spcPts val="0"/>
              </a:spcBef>
              <a:spcAft>
                <a:spcPts val="0"/>
              </a:spcAft>
              <a:buSzPts val="4600"/>
              <a:buNone/>
              <a:defRPr sz="4600"/>
            </a:lvl8pPr>
            <a:lvl9pPr lvl="8" algn="ctr">
              <a:spcBef>
                <a:spcPts val="0"/>
              </a:spcBef>
              <a:spcAft>
                <a:spcPts val="0"/>
              </a:spcAft>
              <a:buSzPts val="4600"/>
              <a:buNone/>
              <a:defRPr sz="46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solidFill>
            <a:srgbClr val="434343"/>
          </a:solidFill>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lvl1pPr lvl="0" algn="ctr">
              <a:lnSpc>
                <a:spcPct val="100000"/>
              </a:lnSpc>
              <a:spcBef>
                <a:spcPts val="0"/>
              </a:spcBef>
              <a:spcAft>
                <a:spcPts val="0"/>
              </a:spcAft>
              <a:buClr>
                <a:srgbClr val="F5B126"/>
              </a:buClr>
              <a:buSzPts val="2800"/>
              <a:buNone/>
              <a:defRPr sz="2800">
                <a:solidFill>
                  <a:srgbClr val="F5B126"/>
                </a:solidFill>
              </a:defRPr>
            </a:lvl1pPr>
            <a:lvl2pPr lvl="1" algn="ctr">
              <a:lnSpc>
                <a:spcPct val="100000"/>
              </a:lnSpc>
              <a:spcBef>
                <a:spcPts val="0"/>
              </a:spcBef>
              <a:spcAft>
                <a:spcPts val="0"/>
              </a:spcAft>
              <a:buClr>
                <a:srgbClr val="F5B126"/>
              </a:buClr>
              <a:buSzPts val="2800"/>
              <a:buNone/>
              <a:defRPr sz="2800">
                <a:solidFill>
                  <a:srgbClr val="F5B126"/>
                </a:solidFill>
              </a:defRPr>
            </a:lvl2pPr>
            <a:lvl3pPr lvl="2" algn="ctr">
              <a:lnSpc>
                <a:spcPct val="100000"/>
              </a:lnSpc>
              <a:spcBef>
                <a:spcPts val="0"/>
              </a:spcBef>
              <a:spcAft>
                <a:spcPts val="0"/>
              </a:spcAft>
              <a:buClr>
                <a:srgbClr val="F5B126"/>
              </a:buClr>
              <a:buSzPts val="2800"/>
              <a:buNone/>
              <a:defRPr sz="2800">
                <a:solidFill>
                  <a:srgbClr val="F5B126"/>
                </a:solidFill>
              </a:defRPr>
            </a:lvl3pPr>
            <a:lvl4pPr lvl="3" algn="ctr">
              <a:lnSpc>
                <a:spcPct val="100000"/>
              </a:lnSpc>
              <a:spcBef>
                <a:spcPts val="0"/>
              </a:spcBef>
              <a:spcAft>
                <a:spcPts val="0"/>
              </a:spcAft>
              <a:buClr>
                <a:srgbClr val="F5B126"/>
              </a:buClr>
              <a:buSzPts val="2800"/>
              <a:buNone/>
              <a:defRPr sz="2800">
                <a:solidFill>
                  <a:srgbClr val="F5B126"/>
                </a:solidFill>
              </a:defRPr>
            </a:lvl4pPr>
            <a:lvl5pPr lvl="4" algn="ctr">
              <a:lnSpc>
                <a:spcPct val="100000"/>
              </a:lnSpc>
              <a:spcBef>
                <a:spcPts val="0"/>
              </a:spcBef>
              <a:spcAft>
                <a:spcPts val="0"/>
              </a:spcAft>
              <a:buClr>
                <a:srgbClr val="F5B126"/>
              </a:buClr>
              <a:buSzPts val="2800"/>
              <a:buNone/>
              <a:defRPr sz="2800">
                <a:solidFill>
                  <a:srgbClr val="F5B126"/>
                </a:solidFill>
              </a:defRPr>
            </a:lvl5pPr>
            <a:lvl6pPr lvl="5" algn="ctr">
              <a:lnSpc>
                <a:spcPct val="100000"/>
              </a:lnSpc>
              <a:spcBef>
                <a:spcPts val="0"/>
              </a:spcBef>
              <a:spcAft>
                <a:spcPts val="0"/>
              </a:spcAft>
              <a:buClr>
                <a:srgbClr val="F5B126"/>
              </a:buClr>
              <a:buSzPts val="2800"/>
              <a:buNone/>
              <a:defRPr sz="2800">
                <a:solidFill>
                  <a:srgbClr val="F5B126"/>
                </a:solidFill>
              </a:defRPr>
            </a:lvl6pPr>
            <a:lvl7pPr lvl="6" algn="ctr">
              <a:lnSpc>
                <a:spcPct val="100000"/>
              </a:lnSpc>
              <a:spcBef>
                <a:spcPts val="0"/>
              </a:spcBef>
              <a:spcAft>
                <a:spcPts val="0"/>
              </a:spcAft>
              <a:buClr>
                <a:srgbClr val="F5B126"/>
              </a:buClr>
              <a:buSzPts val="2800"/>
              <a:buNone/>
              <a:defRPr sz="2800">
                <a:solidFill>
                  <a:srgbClr val="F5B126"/>
                </a:solidFill>
              </a:defRPr>
            </a:lvl7pPr>
            <a:lvl8pPr lvl="7" algn="ctr">
              <a:lnSpc>
                <a:spcPct val="100000"/>
              </a:lnSpc>
              <a:spcBef>
                <a:spcPts val="0"/>
              </a:spcBef>
              <a:spcAft>
                <a:spcPts val="0"/>
              </a:spcAft>
              <a:buClr>
                <a:srgbClr val="F5B126"/>
              </a:buClr>
              <a:buSzPts val="2800"/>
              <a:buNone/>
              <a:defRPr sz="2800">
                <a:solidFill>
                  <a:srgbClr val="F5B126"/>
                </a:solidFill>
              </a:defRPr>
            </a:lvl8pPr>
            <a:lvl9pPr lvl="8" algn="ctr">
              <a:lnSpc>
                <a:spcPct val="100000"/>
              </a:lnSpc>
              <a:spcBef>
                <a:spcPts val="0"/>
              </a:spcBef>
              <a:spcAft>
                <a:spcPts val="0"/>
              </a:spcAft>
              <a:buClr>
                <a:srgbClr val="F5B126"/>
              </a:buClr>
              <a:buSzPts val="2800"/>
              <a:buNone/>
              <a:defRPr sz="2800">
                <a:solidFill>
                  <a:srgbClr val="F5B126"/>
                </a:solidFill>
              </a:defRPr>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a:gradFill>
            <a:gsLst>
              <a:gs pos="0">
                <a:srgbClr val="5C1647"/>
              </a:gs>
              <a:gs pos="100000">
                <a:srgbClr val="870630"/>
              </a:gs>
            </a:gsLst>
            <a:lin ang="18900732" scaled="0"/>
          </a:gradFill>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lvl1pPr lvl="0">
              <a:spcBef>
                <a:spcPts val="0"/>
              </a:spcBef>
              <a:spcAft>
                <a:spcPts val="0"/>
              </a:spcAft>
              <a:buClr>
                <a:schemeClr val="lt1"/>
              </a:buClr>
              <a:buSzPts val="2600"/>
              <a:buFont typeface="Oxygen"/>
              <a:buNone/>
              <a:defRPr sz="2600">
                <a:solidFill>
                  <a:schemeClr val="lt1"/>
                </a:solidFill>
                <a:latin typeface="Oxygen"/>
                <a:ea typeface="Oxygen"/>
                <a:cs typeface="Oxygen"/>
                <a:sym typeface="Oxygen"/>
              </a:defRPr>
            </a:lvl1pPr>
            <a:lvl2pPr lvl="1">
              <a:spcBef>
                <a:spcPts val="0"/>
              </a:spcBef>
              <a:spcAft>
                <a:spcPts val="0"/>
              </a:spcAft>
              <a:buClr>
                <a:schemeClr val="lt1"/>
              </a:buClr>
              <a:buSzPts val="2600"/>
              <a:buFont typeface="Oxygen"/>
              <a:buNone/>
              <a:defRPr sz="2600">
                <a:solidFill>
                  <a:schemeClr val="lt1"/>
                </a:solidFill>
                <a:latin typeface="Oxygen"/>
                <a:ea typeface="Oxygen"/>
                <a:cs typeface="Oxygen"/>
                <a:sym typeface="Oxygen"/>
              </a:defRPr>
            </a:lvl2pPr>
            <a:lvl3pPr lvl="2">
              <a:spcBef>
                <a:spcPts val="0"/>
              </a:spcBef>
              <a:spcAft>
                <a:spcPts val="0"/>
              </a:spcAft>
              <a:buClr>
                <a:schemeClr val="lt1"/>
              </a:buClr>
              <a:buSzPts val="2600"/>
              <a:buFont typeface="Oxygen"/>
              <a:buNone/>
              <a:defRPr sz="2600">
                <a:solidFill>
                  <a:schemeClr val="lt1"/>
                </a:solidFill>
                <a:latin typeface="Oxygen"/>
                <a:ea typeface="Oxygen"/>
                <a:cs typeface="Oxygen"/>
                <a:sym typeface="Oxygen"/>
              </a:defRPr>
            </a:lvl3pPr>
            <a:lvl4pPr lvl="3">
              <a:spcBef>
                <a:spcPts val="0"/>
              </a:spcBef>
              <a:spcAft>
                <a:spcPts val="0"/>
              </a:spcAft>
              <a:buClr>
                <a:schemeClr val="lt1"/>
              </a:buClr>
              <a:buSzPts val="2600"/>
              <a:buFont typeface="Oxygen"/>
              <a:buNone/>
              <a:defRPr sz="2600">
                <a:solidFill>
                  <a:schemeClr val="lt1"/>
                </a:solidFill>
                <a:latin typeface="Oxygen"/>
                <a:ea typeface="Oxygen"/>
                <a:cs typeface="Oxygen"/>
                <a:sym typeface="Oxygen"/>
              </a:defRPr>
            </a:lvl4pPr>
            <a:lvl5pPr lvl="4">
              <a:spcBef>
                <a:spcPts val="0"/>
              </a:spcBef>
              <a:spcAft>
                <a:spcPts val="0"/>
              </a:spcAft>
              <a:buClr>
                <a:schemeClr val="lt1"/>
              </a:buClr>
              <a:buSzPts val="2600"/>
              <a:buFont typeface="Oxygen"/>
              <a:buNone/>
              <a:defRPr sz="2600">
                <a:solidFill>
                  <a:schemeClr val="lt1"/>
                </a:solidFill>
                <a:latin typeface="Oxygen"/>
                <a:ea typeface="Oxygen"/>
                <a:cs typeface="Oxygen"/>
                <a:sym typeface="Oxygen"/>
              </a:defRPr>
            </a:lvl5pPr>
            <a:lvl6pPr lvl="5">
              <a:spcBef>
                <a:spcPts val="0"/>
              </a:spcBef>
              <a:spcAft>
                <a:spcPts val="0"/>
              </a:spcAft>
              <a:buClr>
                <a:schemeClr val="lt1"/>
              </a:buClr>
              <a:buSzPts val="2600"/>
              <a:buFont typeface="Oxygen"/>
              <a:buNone/>
              <a:defRPr sz="2600">
                <a:solidFill>
                  <a:schemeClr val="lt1"/>
                </a:solidFill>
                <a:latin typeface="Oxygen"/>
                <a:ea typeface="Oxygen"/>
                <a:cs typeface="Oxygen"/>
                <a:sym typeface="Oxygen"/>
              </a:defRPr>
            </a:lvl6pPr>
            <a:lvl7pPr lvl="6">
              <a:spcBef>
                <a:spcPts val="0"/>
              </a:spcBef>
              <a:spcAft>
                <a:spcPts val="0"/>
              </a:spcAft>
              <a:buClr>
                <a:schemeClr val="lt1"/>
              </a:buClr>
              <a:buSzPts val="2600"/>
              <a:buFont typeface="Oxygen"/>
              <a:buNone/>
              <a:defRPr sz="2600">
                <a:solidFill>
                  <a:schemeClr val="lt1"/>
                </a:solidFill>
                <a:latin typeface="Oxygen"/>
                <a:ea typeface="Oxygen"/>
                <a:cs typeface="Oxygen"/>
                <a:sym typeface="Oxygen"/>
              </a:defRPr>
            </a:lvl7pPr>
            <a:lvl8pPr lvl="7">
              <a:spcBef>
                <a:spcPts val="0"/>
              </a:spcBef>
              <a:spcAft>
                <a:spcPts val="0"/>
              </a:spcAft>
              <a:buClr>
                <a:schemeClr val="lt1"/>
              </a:buClr>
              <a:buSzPts val="2600"/>
              <a:buFont typeface="Oxygen"/>
              <a:buNone/>
              <a:defRPr sz="2600">
                <a:solidFill>
                  <a:schemeClr val="lt1"/>
                </a:solidFill>
                <a:latin typeface="Oxygen"/>
                <a:ea typeface="Oxygen"/>
                <a:cs typeface="Oxygen"/>
                <a:sym typeface="Oxygen"/>
              </a:defRPr>
            </a:lvl8pPr>
            <a:lvl9pPr lvl="8">
              <a:spcBef>
                <a:spcPts val="0"/>
              </a:spcBef>
              <a:spcAft>
                <a:spcPts val="0"/>
              </a:spcAft>
              <a:buClr>
                <a:schemeClr val="lt1"/>
              </a:buClr>
              <a:buSzPts val="2600"/>
              <a:buFont typeface="Oxygen"/>
              <a:buNone/>
              <a:defRPr sz="2600">
                <a:solidFill>
                  <a:schemeClr val="lt1"/>
                </a:solidFill>
                <a:latin typeface="Oxygen"/>
                <a:ea typeface="Oxygen"/>
                <a:cs typeface="Oxygen"/>
                <a:sym typeface="Oxygen"/>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a:solidFill>
            <a:srgbClr val="434343"/>
          </a:solidFill>
        </p:spPr>
        <p:txBody>
          <a:bodyPr spcFirstLastPara="1" wrap="square" lIns="91425" tIns="91425" rIns="91425" bIns="91425" anchor="t"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422900"/>
            <a:ext cx="2808000" cy="888300"/>
          </a:xfrm>
          <a:prstGeom prst="rect">
            <a:avLst/>
          </a:prstGeom>
        </p:spPr>
        <p:txBody>
          <a:bodyPr spcFirstLastPara="1" wrap="square" lIns="91425" tIns="91425" rIns="91425" bIns="91425" anchor="b" anchorCtr="0">
            <a:sp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1492075"/>
            <a:ext cx="6367800" cy="2489400"/>
          </a:xfrm>
          <a:prstGeom prst="rect">
            <a:avLst/>
          </a:prstGeom>
        </p:spPr>
        <p:txBody>
          <a:bodyPr spcFirstLastPara="1" wrap="square" lIns="91425" tIns="91425" rIns="91425" bIns="91425" anchor="ctr" anchorCtr="0">
            <a:sp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654275"/>
            <a:ext cx="4045200" cy="2061000"/>
          </a:xfrm>
          <a:prstGeom prst="rect">
            <a:avLst/>
          </a:prstGeom>
        </p:spPr>
        <p:txBody>
          <a:bodyPr spcFirstLastPara="1" wrap="square" lIns="91425" tIns="91425" rIns="91425" bIns="91425" anchor="b" anchorCtr="0">
            <a:sp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solidFill>
            <a:srgbClr val="434343"/>
          </a:solidFill>
        </p:spPr>
        <p:txBody>
          <a:bodyPr spcFirstLastPara="1" wrap="square" lIns="91425" tIns="91425" rIns="91425" bIns="91425" anchor="t" anchorCtr="0">
            <a:noAutofit/>
          </a:bodyPr>
          <a:lstStyle>
            <a:lvl1pPr lvl="0" algn="ctr">
              <a:lnSpc>
                <a:spcPct val="100000"/>
              </a:lnSpc>
              <a:spcBef>
                <a:spcPts val="0"/>
              </a:spcBef>
              <a:spcAft>
                <a:spcPts val="0"/>
              </a:spcAft>
              <a:buClr>
                <a:srgbClr val="F5B126"/>
              </a:buClr>
              <a:buSzPts val="2100"/>
              <a:buNone/>
              <a:defRPr sz="2100">
                <a:solidFill>
                  <a:srgbClr val="F5B126"/>
                </a:solidFill>
              </a:defRPr>
            </a:lvl1pPr>
            <a:lvl2pPr lvl="1" algn="ctr">
              <a:lnSpc>
                <a:spcPct val="100000"/>
              </a:lnSpc>
              <a:spcBef>
                <a:spcPts val="0"/>
              </a:spcBef>
              <a:spcAft>
                <a:spcPts val="0"/>
              </a:spcAft>
              <a:buClr>
                <a:srgbClr val="F5B126"/>
              </a:buClr>
              <a:buSzPts val="2100"/>
              <a:buNone/>
              <a:defRPr sz="2100">
                <a:solidFill>
                  <a:srgbClr val="F5B126"/>
                </a:solidFill>
              </a:defRPr>
            </a:lvl2pPr>
            <a:lvl3pPr lvl="2" algn="ctr">
              <a:lnSpc>
                <a:spcPct val="100000"/>
              </a:lnSpc>
              <a:spcBef>
                <a:spcPts val="0"/>
              </a:spcBef>
              <a:spcAft>
                <a:spcPts val="0"/>
              </a:spcAft>
              <a:buClr>
                <a:srgbClr val="F5B126"/>
              </a:buClr>
              <a:buSzPts val="2100"/>
              <a:buNone/>
              <a:defRPr sz="2100">
                <a:solidFill>
                  <a:srgbClr val="F5B126"/>
                </a:solidFill>
              </a:defRPr>
            </a:lvl3pPr>
            <a:lvl4pPr lvl="3" algn="ctr">
              <a:lnSpc>
                <a:spcPct val="100000"/>
              </a:lnSpc>
              <a:spcBef>
                <a:spcPts val="0"/>
              </a:spcBef>
              <a:spcAft>
                <a:spcPts val="0"/>
              </a:spcAft>
              <a:buClr>
                <a:srgbClr val="F5B126"/>
              </a:buClr>
              <a:buSzPts val="2100"/>
              <a:buNone/>
              <a:defRPr sz="2100">
                <a:solidFill>
                  <a:srgbClr val="F5B126"/>
                </a:solidFill>
              </a:defRPr>
            </a:lvl4pPr>
            <a:lvl5pPr lvl="4" algn="ctr">
              <a:lnSpc>
                <a:spcPct val="100000"/>
              </a:lnSpc>
              <a:spcBef>
                <a:spcPts val="0"/>
              </a:spcBef>
              <a:spcAft>
                <a:spcPts val="0"/>
              </a:spcAft>
              <a:buClr>
                <a:srgbClr val="F5B126"/>
              </a:buClr>
              <a:buSzPts val="2100"/>
              <a:buNone/>
              <a:defRPr sz="2100">
                <a:solidFill>
                  <a:srgbClr val="F5B126"/>
                </a:solidFill>
              </a:defRPr>
            </a:lvl5pPr>
            <a:lvl6pPr lvl="5" algn="ctr">
              <a:lnSpc>
                <a:spcPct val="100000"/>
              </a:lnSpc>
              <a:spcBef>
                <a:spcPts val="0"/>
              </a:spcBef>
              <a:spcAft>
                <a:spcPts val="0"/>
              </a:spcAft>
              <a:buClr>
                <a:srgbClr val="F5B126"/>
              </a:buClr>
              <a:buSzPts val="2100"/>
              <a:buNone/>
              <a:defRPr sz="2100">
                <a:solidFill>
                  <a:srgbClr val="F5B126"/>
                </a:solidFill>
              </a:defRPr>
            </a:lvl6pPr>
            <a:lvl7pPr lvl="6" algn="ctr">
              <a:lnSpc>
                <a:spcPct val="100000"/>
              </a:lnSpc>
              <a:spcBef>
                <a:spcPts val="0"/>
              </a:spcBef>
              <a:spcAft>
                <a:spcPts val="0"/>
              </a:spcAft>
              <a:buClr>
                <a:srgbClr val="F5B126"/>
              </a:buClr>
              <a:buSzPts val="2100"/>
              <a:buNone/>
              <a:defRPr sz="2100">
                <a:solidFill>
                  <a:srgbClr val="F5B126"/>
                </a:solidFill>
              </a:defRPr>
            </a:lvl7pPr>
            <a:lvl8pPr lvl="7" algn="ctr">
              <a:lnSpc>
                <a:spcPct val="100000"/>
              </a:lnSpc>
              <a:spcBef>
                <a:spcPts val="0"/>
              </a:spcBef>
              <a:spcAft>
                <a:spcPts val="0"/>
              </a:spcAft>
              <a:buClr>
                <a:srgbClr val="F5B126"/>
              </a:buClr>
              <a:buSzPts val="2100"/>
              <a:buNone/>
              <a:defRPr sz="2100">
                <a:solidFill>
                  <a:srgbClr val="F5B126"/>
                </a:solidFill>
              </a:defRPr>
            </a:lvl8pPr>
            <a:lvl9pPr lvl="8" algn="ctr">
              <a:lnSpc>
                <a:spcPct val="100000"/>
              </a:lnSpc>
              <a:spcBef>
                <a:spcPts val="0"/>
              </a:spcBef>
              <a:spcAft>
                <a:spcPts val="0"/>
              </a:spcAft>
              <a:buClr>
                <a:srgbClr val="F5B126"/>
              </a:buClr>
              <a:buSzPts val="2100"/>
              <a:buNone/>
              <a:defRPr sz="2100">
                <a:solidFill>
                  <a:srgbClr val="F5B126"/>
                </a:solidFill>
              </a:defRPr>
            </a:lvl9pPr>
          </a:lstStyle>
          <a:p>
            <a:endParaRPr/>
          </a:p>
        </p:txBody>
      </p:sp>
      <p:sp>
        <p:nvSpPr>
          <p:cNvPr id="39" name="Google Shape;39;p9"/>
          <p:cNvSpPr txBox="1">
            <a:spLocks noGrp="1"/>
          </p:cNvSpPr>
          <p:nvPr>
            <p:ph type="body" idx="2"/>
          </p:nvPr>
        </p:nvSpPr>
        <p:spPr>
          <a:xfrm>
            <a:off x="4939500" y="654275"/>
            <a:ext cx="3837000" cy="3765000"/>
          </a:xfrm>
          <a:prstGeom prst="rect">
            <a:avLst/>
          </a:prstGeom>
        </p:spPr>
        <p:txBody>
          <a:bodyPr spcFirstLastPara="1" wrap="square" lIns="91425" tIns="91425" rIns="91425" bIns="91425" anchor="ctr" anchorCtr="0">
            <a:spAutoFit/>
          </a:bodyPr>
          <a:lstStyle>
            <a:lvl1pPr marL="457200" lvl="0" indent="-342900">
              <a:spcBef>
                <a:spcPts val="0"/>
              </a:spcBef>
              <a:spcAft>
                <a:spcPts val="0"/>
              </a:spcAft>
              <a:buClr>
                <a:srgbClr val="000000"/>
              </a:buClr>
              <a:buSzPts val="1800"/>
              <a:buChar char="●"/>
              <a:defRPr>
                <a:solidFill>
                  <a:srgbClr val="000000"/>
                </a:solidFill>
              </a:defRPr>
            </a:lvl1pPr>
            <a:lvl2pPr marL="914400" lvl="1" indent="-317500">
              <a:spcBef>
                <a:spcPts val="1600"/>
              </a:spcBef>
              <a:spcAft>
                <a:spcPts val="0"/>
              </a:spcAft>
              <a:buClr>
                <a:srgbClr val="000000"/>
              </a:buClr>
              <a:buSzPts val="1400"/>
              <a:buChar char="○"/>
              <a:defRPr>
                <a:solidFill>
                  <a:srgbClr val="000000"/>
                </a:solidFill>
              </a:defRPr>
            </a:lvl2pPr>
            <a:lvl3pPr marL="1371600" lvl="2" indent="-317500">
              <a:spcBef>
                <a:spcPts val="1600"/>
              </a:spcBef>
              <a:spcAft>
                <a:spcPts val="0"/>
              </a:spcAft>
              <a:buClr>
                <a:srgbClr val="000000"/>
              </a:buClr>
              <a:buSzPts val="1400"/>
              <a:buChar char="■"/>
              <a:defRPr>
                <a:solidFill>
                  <a:srgbClr val="000000"/>
                </a:solidFill>
              </a:defRPr>
            </a:lvl3pPr>
            <a:lvl4pPr marL="1828800" lvl="3" indent="-317500">
              <a:spcBef>
                <a:spcPts val="1600"/>
              </a:spcBef>
              <a:spcAft>
                <a:spcPts val="0"/>
              </a:spcAft>
              <a:buClr>
                <a:srgbClr val="000000"/>
              </a:buClr>
              <a:buSzPts val="1400"/>
              <a:buChar char="●"/>
              <a:defRPr>
                <a:solidFill>
                  <a:srgbClr val="000000"/>
                </a:solidFill>
              </a:defRPr>
            </a:lvl4pPr>
            <a:lvl5pPr marL="2286000" lvl="4" indent="-317500">
              <a:spcBef>
                <a:spcPts val="1600"/>
              </a:spcBef>
              <a:spcAft>
                <a:spcPts val="0"/>
              </a:spcAft>
              <a:buClr>
                <a:srgbClr val="000000"/>
              </a:buClr>
              <a:buSzPts val="1400"/>
              <a:buChar char="○"/>
              <a:defRPr>
                <a:solidFill>
                  <a:srgbClr val="000000"/>
                </a:solidFill>
              </a:defRPr>
            </a:lvl5pPr>
            <a:lvl6pPr marL="2743200" lvl="5" indent="-317500">
              <a:spcBef>
                <a:spcPts val="1600"/>
              </a:spcBef>
              <a:spcAft>
                <a:spcPts val="0"/>
              </a:spcAft>
              <a:buClr>
                <a:srgbClr val="000000"/>
              </a:buClr>
              <a:buSzPts val="1400"/>
              <a:buChar char="■"/>
              <a:defRPr>
                <a:solidFill>
                  <a:srgbClr val="000000"/>
                </a:solidFill>
              </a:defRPr>
            </a:lvl6pPr>
            <a:lvl7pPr marL="3200400" lvl="6" indent="-317500">
              <a:spcBef>
                <a:spcPts val="1600"/>
              </a:spcBef>
              <a:spcAft>
                <a:spcPts val="0"/>
              </a:spcAft>
              <a:buClr>
                <a:srgbClr val="000000"/>
              </a:buClr>
              <a:buSzPts val="1400"/>
              <a:buChar char="●"/>
              <a:defRPr>
                <a:solidFill>
                  <a:srgbClr val="000000"/>
                </a:solidFill>
              </a:defRPr>
            </a:lvl7pPr>
            <a:lvl8pPr marL="3657600" lvl="7" indent="-317500">
              <a:spcBef>
                <a:spcPts val="1600"/>
              </a:spcBef>
              <a:spcAft>
                <a:spcPts val="0"/>
              </a:spcAft>
              <a:buClr>
                <a:srgbClr val="000000"/>
              </a:buClr>
              <a:buSzPts val="1400"/>
              <a:buChar char="○"/>
              <a:defRPr>
                <a:solidFill>
                  <a:srgbClr val="000000"/>
                </a:solidFill>
              </a:defRPr>
            </a:lvl8pPr>
            <a:lvl9pPr marL="4114800" lvl="8" indent="-317500">
              <a:spcBef>
                <a:spcPts val="1600"/>
              </a:spcBef>
              <a:spcAft>
                <a:spcPts val="1600"/>
              </a:spcAft>
              <a:buClr>
                <a:srgbClr val="000000"/>
              </a:buClr>
              <a:buSzPts val="1400"/>
              <a:buChar char="■"/>
              <a:defRPr>
                <a:solidFill>
                  <a:srgbClr val="000000"/>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rgbClr val="F5B126"/>
              </a:buClr>
              <a:buSzPts val="1800"/>
              <a:buNone/>
              <a:defRPr>
                <a:solidFill>
                  <a:srgbClr val="F5B126"/>
                </a:solidFill>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606800"/>
          </a:xfrm>
          <a:prstGeom prst="rect">
            <a:avLst/>
          </a:prstGeom>
        </p:spPr>
        <p:txBody>
          <a:bodyPr spcFirstLastPara="1" wrap="square" lIns="91425" tIns="91425" rIns="91425" bIns="91425" anchor="b" anchorCtr="0">
            <a:spAutoFit/>
          </a:bodyPr>
          <a:lstStyle>
            <a:lvl1pPr lvl="0" algn="ctr">
              <a:spcBef>
                <a:spcPts val="0"/>
              </a:spcBef>
              <a:spcAft>
                <a:spcPts val="0"/>
              </a:spcAft>
              <a:buSzPts val="11000"/>
              <a:buNone/>
              <a:defRPr sz="11000"/>
            </a:lvl1pPr>
            <a:lvl2pPr lvl="1" algn="ctr">
              <a:spcBef>
                <a:spcPts val="0"/>
              </a:spcBef>
              <a:spcAft>
                <a:spcPts val="0"/>
              </a:spcAft>
              <a:buSzPts val="11000"/>
              <a:buNone/>
              <a:defRPr sz="11000"/>
            </a:lvl2pPr>
            <a:lvl3pPr lvl="2" algn="ctr">
              <a:spcBef>
                <a:spcPts val="0"/>
              </a:spcBef>
              <a:spcAft>
                <a:spcPts val="0"/>
              </a:spcAft>
              <a:buSzPts val="11000"/>
              <a:buNone/>
              <a:defRPr sz="11000"/>
            </a:lvl3pPr>
            <a:lvl4pPr lvl="3" algn="ctr">
              <a:spcBef>
                <a:spcPts val="0"/>
              </a:spcBef>
              <a:spcAft>
                <a:spcPts val="0"/>
              </a:spcAft>
              <a:buSzPts val="11000"/>
              <a:buNone/>
              <a:defRPr sz="11000"/>
            </a:lvl4pPr>
            <a:lvl5pPr lvl="4" algn="ctr">
              <a:spcBef>
                <a:spcPts val="0"/>
              </a:spcBef>
              <a:spcAft>
                <a:spcPts val="0"/>
              </a:spcAft>
              <a:buSzPts val="11000"/>
              <a:buNone/>
              <a:defRPr sz="11000"/>
            </a:lvl5pPr>
            <a:lvl6pPr lvl="5" algn="ctr">
              <a:spcBef>
                <a:spcPts val="0"/>
              </a:spcBef>
              <a:spcAft>
                <a:spcPts val="0"/>
              </a:spcAft>
              <a:buSzPts val="11000"/>
              <a:buNone/>
              <a:defRPr sz="11000"/>
            </a:lvl6pPr>
            <a:lvl7pPr lvl="6" algn="ctr">
              <a:spcBef>
                <a:spcPts val="0"/>
              </a:spcBef>
              <a:spcAft>
                <a:spcPts val="0"/>
              </a:spcAft>
              <a:buSzPts val="11000"/>
              <a:buNone/>
              <a:defRPr sz="11000"/>
            </a:lvl7pPr>
            <a:lvl8pPr lvl="7" algn="ctr">
              <a:spcBef>
                <a:spcPts val="0"/>
              </a:spcBef>
              <a:spcAft>
                <a:spcPts val="0"/>
              </a:spcAft>
              <a:buSzPts val="11000"/>
              <a:buNone/>
              <a:defRPr sz="11000"/>
            </a:lvl8pPr>
            <a:lvl9pPr lvl="8" algn="ctr">
              <a:spcBef>
                <a:spcPts val="0"/>
              </a:spcBef>
              <a:spcAft>
                <a:spcPts val="0"/>
              </a:spcAft>
              <a:buSzPts val="11000"/>
              <a:buNone/>
              <a:defRPr sz="11000"/>
            </a:lvl9pPr>
          </a:lstStyle>
          <a:p>
            <a:r>
              <a:t>xx%</a:t>
            </a:r>
          </a:p>
        </p:txBody>
      </p:sp>
      <p:sp>
        <p:nvSpPr>
          <p:cNvPr id="46" name="Google Shape;46;p11"/>
          <p:cNvSpPr txBox="1">
            <a:spLocks noGrp="1"/>
          </p:cNvSpPr>
          <p:nvPr>
            <p:ph type="body" idx="1"/>
          </p:nvPr>
        </p:nvSpPr>
        <p:spPr>
          <a:xfrm>
            <a:off x="311700" y="2944750"/>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rgbClr val="2D2B2C"/>
            </a:gs>
            <a:gs pos="100000">
              <a:srgbClr val="000000"/>
            </a:gs>
          </a:gsLst>
          <a:lin ang="54007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gradFill>
            <a:gsLst>
              <a:gs pos="0">
                <a:srgbClr val="5C1647"/>
              </a:gs>
              <a:gs pos="100000">
                <a:srgbClr val="A7073B"/>
              </a:gs>
            </a:gsLst>
            <a:lin ang="0" scaled="0"/>
          </a:grad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lvl1pPr lvl="0">
              <a:spcBef>
                <a:spcPts val="0"/>
              </a:spcBef>
              <a:spcAft>
                <a:spcPts val="0"/>
              </a:spcAft>
              <a:buClr>
                <a:schemeClr val="lt1"/>
              </a:buClr>
              <a:buSzPts val="2800"/>
              <a:buFont typeface="Oxygen"/>
              <a:buNone/>
              <a:defRPr sz="2800" b="1">
                <a:solidFill>
                  <a:schemeClr val="lt1"/>
                </a:solidFill>
                <a:latin typeface="Oxygen"/>
                <a:ea typeface="Oxygen"/>
                <a:cs typeface="Oxygen"/>
                <a:sym typeface="Oxygen"/>
              </a:defRPr>
            </a:lvl1pPr>
            <a:lvl2pPr lvl="1">
              <a:spcBef>
                <a:spcPts val="0"/>
              </a:spcBef>
              <a:spcAft>
                <a:spcPts val="0"/>
              </a:spcAft>
              <a:buClr>
                <a:schemeClr val="lt1"/>
              </a:buClr>
              <a:buSzPts val="2800"/>
              <a:buFont typeface="Oxygen"/>
              <a:buNone/>
              <a:defRPr sz="2800" b="1">
                <a:solidFill>
                  <a:schemeClr val="lt1"/>
                </a:solidFill>
                <a:latin typeface="Oxygen"/>
                <a:ea typeface="Oxygen"/>
                <a:cs typeface="Oxygen"/>
                <a:sym typeface="Oxygen"/>
              </a:defRPr>
            </a:lvl2pPr>
            <a:lvl3pPr lvl="2">
              <a:spcBef>
                <a:spcPts val="0"/>
              </a:spcBef>
              <a:spcAft>
                <a:spcPts val="0"/>
              </a:spcAft>
              <a:buClr>
                <a:schemeClr val="lt1"/>
              </a:buClr>
              <a:buSzPts val="2800"/>
              <a:buFont typeface="Oxygen"/>
              <a:buNone/>
              <a:defRPr sz="2800" b="1">
                <a:solidFill>
                  <a:schemeClr val="lt1"/>
                </a:solidFill>
                <a:latin typeface="Oxygen"/>
                <a:ea typeface="Oxygen"/>
                <a:cs typeface="Oxygen"/>
                <a:sym typeface="Oxygen"/>
              </a:defRPr>
            </a:lvl3pPr>
            <a:lvl4pPr lvl="3">
              <a:spcBef>
                <a:spcPts val="0"/>
              </a:spcBef>
              <a:spcAft>
                <a:spcPts val="0"/>
              </a:spcAft>
              <a:buClr>
                <a:schemeClr val="lt1"/>
              </a:buClr>
              <a:buSzPts val="2800"/>
              <a:buFont typeface="Oxygen"/>
              <a:buNone/>
              <a:defRPr sz="2800" b="1">
                <a:solidFill>
                  <a:schemeClr val="lt1"/>
                </a:solidFill>
                <a:latin typeface="Oxygen"/>
                <a:ea typeface="Oxygen"/>
                <a:cs typeface="Oxygen"/>
                <a:sym typeface="Oxygen"/>
              </a:defRPr>
            </a:lvl4pPr>
            <a:lvl5pPr lvl="4">
              <a:spcBef>
                <a:spcPts val="0"/>
              </a:spcBef>
              <a:spcAft>
                <a:spcPts val="0"/>
              </a:spcAft>
              <a:buClr>
                <a:schemeClr val="lt1"/>
              </a:buClr>
              <a:buSzPts val="2800"/>
              <a:buFont typeface="Oxygen"/>
              <a:buNone/>
              <a:defRPr sz="2800" b="1">
                <a:solidFill>
                  <a:schemeClr val="lt1"/>
                </a:solidFill>
                <a:latin typeface="Oxygen"/>
                <a:ea typeface="Oxygen"/>
                <a:cs typeface="Oxygen"/>
                <a:sym typeface="Oxygen"/>
              </a:defRPr>
            </a:lvl5pPr>
            <a:lvl6pPr lvl="5">
              <a:spcBef>
                <a:spcPts val="0"/>
              </a:spcBef>
              <a:spcAft>
                <a:spcPts val="0"/>
              </a:spcAft>
              <a:buClr>
                <a:schemeClr val="lt1"/>
              </a:buClr>
              <a:buSzPts val="2800"/>
              <a:buFont typeface="Oxygen"/>
              <a:buNone/>
              <a:defRPr sz="2800" b="1">
                <a:solidFill>
                  <a:schemeClr val="lt1"/>
                </a:solidFill>
                <a:latin typeface="Oxygen"/>
                <a:ea typeface="Oxygen"/>
                <a:cs typeface="Oxygen"/>
                <a:sym typeface="Oxygen"/>
              </a:defRPr>
            </a:lvl6pPr>
            <a:lvl7pPr lvl="6">
              <a:spcBef>
                <a:spcPts val="0"/>
              </a:spcBef>
              <a:spcAft>
                <a:spcPts val="0"/>
              </a:spcAft>
              <a:buClr>
                <a:schemeClr val="lt1"/>
              </a:buClr>
              <a:buSzPts val="2800"/>
              <a:buFont typeface="Oxygen"/>
              <a:buNone/>
              <a:defRPr sz="2800" b="1">
                <a:solidFill>
                  <a:schemeClr val="lt1"/>
                </a:solidFill>
                <a:latin typeface="Oxygen"/>
                <a:ea typeface="Oxygen"/>
                <a:cs typeface="Oxygen"/>
                <a:sym typeface="Oxygen"/>
              </a:defRPr>
            </a:lvl7pPr>
            <a:lvl8pPr lvl="7">
              <a:spcBef>
                <a:spcPts val="0"/>
              </a:spcBef>
              <a:spcAft>
                <a:spcPts val="0"/>
              </a:spcAft>
              <a:buClr>
                <a:schemeClr val="lt1"/>
              </a:buClr>
              <a:buSzPts val="2800"/>
              <a:buFont typeface="Oxygen"/>
              <a:buNone/>
              <a:defRPr sz="2800" b="1">
                <a:solidFill>
                  <a:schemeClr val="lt1"/>
                </a:solidFill>
                <a:latin typeface="Oxygen"/>
                <a:ea typeface="Oxygen"/>
                <a:cs typeface="Oxygen"/>
                <a:sym typeface="Oxygen"/>
              </a:defRPr>
            </a:lvl8pPr>
            <a:lvl9pPr lvl="8">
              <a:spcBef>
                <a:spcPts val="0"/>
              </a:spcBef>
              <a:spcAft>
                <a:spcPts val="0"/>
              </a:spcAft>
              <a:buClr>
                <a:schemeClr val="lt1"/>
              </a:buClr>
              <a:buSzPts val="2800"/>
              <a:buFont typeface="Oxygen"/>
              <a:buNone/>
              <a:defRPr sz="2800" b="1">
                <a:solidFill>
                  <a:schemeClr val="lt1"/>
                </a:solidFill>
                <a:latin typeface="Oxygen"/>
                <a:ea typeface="Oxygen"/>
                <a:cs typeface="Oxygen"/>
                <a:sym typeface="Oxygen"/>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solidFill>
            <a:srgbClr val="434343"/>
          </a:solid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1"/>
              </a:buClr>
              <a:buSzPts val="1800"/>
              <a:buChar char="●"/>
              <a:defRPr sz="1800">
                <a:solidFill>
                  <a:schemeClr val="lt1"/>
                </a:solidFill>
              </a:defRPr>
            </a:lvl1pPr>
            <a:lvl2pPr marL="914400" lvl="1" indent="-317500">
              <a:lnSpc>
                <a:spcPct val="115000"/>
              </a:lnSpc>
              <a:spcBef>
                <a:spcPts val="1600"/>
              </a:spcBef>
              <a:spcAft>
                <a:spcPts val="0"/>
              </a:spcAft>
              <a:buClr>
                <a:schemeClr val="lt1"/>
              </a:buClr>
              <a:buSzPts val="1400"/>
              <a:buChar char="○"/>
              <a:defRPr>
                <a:solidFill>
                  <a:schemeClr val="lt1"/>
                </a:solidFill>
              </a:defRPr>
            </a:lvl2pPr>
            <a:lvl3pPr marL="1371600" lvl="2" indent="-317500">
              <a:lnSpc>
                <a:spcPct val="115000"/>
              </a:lnSpc>
              <a:spcBef>
                <a:spcPts val="1600"/>
              </a:spcBef>
              <a:spcAft>
                <a:spcPts val="0"/>
              </a:spcAft>
              <a:buClr>
                <a:schemeClr val="lt1"/>
              </a:buClr>
              <a:buSzPts val="1400"/>
              <a:buChar char="■"/>
              <a:defRPr>
                <a:solidFill>
                  <a:schemeClr val="lt1"/>
                </a:solidFill>
              </a:defRPr>
            </a:lvl3pPr>
            <a:lvl4pPr marL="1828800" lvl="3" indent="-317500">
              <a:lnSpc>
                <a:spcPct val="115000"/>
              </a:lnSpc>
              <a:spcBef>
                <a:spcPts val="1600"/>
              </a:spcBef>
              <a:spcAft>
                <a:spcPts val="0"/>
              </a:spcAft>
              <a:buClr>
                <a:schemeClr val="lt1"/>
              </a:buClr>
              <a:buSzPts val="1400"/>
              <a:buChar char="●"/>
              <a:defRPr>
                <a:solidFill>
                  <a:schemeClr val="lt1"/>
                </a:solidFill>
              </a:defRPr>
            </a:lvl4pPr>
            <a:lvl5pPr marL="2286000" lvl="4" indent="-317500">
              <a:lnSpc>
                <a:spcPct val="115000"/>
              </a:lnSpc>
              <a:spcBef>
                <a:spcPts val="1600"/>
              </a:spcBef>
              <a:spcAft>
                <a:spcPts val="0"/>
              </a:spcAft>
              <a:buClr>
                <a:schemeClr val="lt1"/>
              </a:buClr>
              <a:buSzPts val="1400"/>
              <a:buChar char="○"/>
              <a:defRPr>
                <a:solidFill>
                  <a:schemeClr val="lt1"/>
                </a:solidFill>
              </a:defRPr>
            </a:lvl5pPr>
            <a:lvl6pPr marL="2743200" lvl="5" indent="-317500">
              <a:lnSpc>
                <a:spcPct val="115000"/>
              </a:lnSpc>
              <a:spcBef>
                <a:spcPts val="1600"/>
              </a:spcBef>
              <a:spcAft>
                <a:spcPts val="0"/>
              </a:spcAft>
              <a:buClr>
                <a:schemeClr val="lt1"/>
              </a:buClr>
              <a:buSzPts val="1400"/>
              <a:buChar char="■"/>
              <a:defRPr>
                <a:solidFill>
                  <a:schemeClr val="lt1"/>
                </a:solidFill>
              </a:defRPr>
            </a:lvl6pPr>
            <a:lvl7pPr marL="3200400" lvl="6" indent="-317500">
              <a:lnSpc>
                <a:spcPct val="115000"/>
              </a:lnSpc>
              <a:spcBef>
                <a:spcPts val="1600"/>
              </a:spcBef>
              <a:spcAft>
                <a:spcPts val="0"/>
              </a:spcAft>
              <a:buClr>
                <a:schemeClr val="lt1"/>
              </a:buClr>
              <a:buSzPts val="1400"/>
              <a:buChar char="●"/>
              <a:defRPr>
                <a:solidFill>
                  <a:schemeClr val="lt1"/>
                </a:solidFill>
              </a:defRPr>
            </a:lvl7pPr>
            <a:lvl8pPr marL="3657600" lvl="7" indent="-317500">
              <a:lnSpc>
                <a:spcPct val="115000"/>
              </a:lnSpc>
              <a:spcBef>
                <a:spcPts val="1600"/>
              </a:spcBef>
              <a:spcAft>
                <a:spcPts val="0"/>
              </a:spcAft>
              <a:buClr>
                <a:schemeClr val="lt1"/>
              </a:buClr>
              <a:buSzPts val="1400"/>
              <a:buChar char="○"/>
              <a:defRPr>
                <a:solidFill>
                  <a:schemeClr val="lt1"/>
                </a:solidFill>
              </a:defRPr>
            </a:lvl8pPr>
            <a:lvl9pPr marL="4114800" lvl="8" indent="-317500">
              <a:lnSpc>
                <a:spcPct val="115000"/>
              </a:lnSpc>
              <a:spcBef>
                <a:spcPts val="1600"/>
              </a:spcBef>
              <a:spcAft>
                <a:spcPts val="1600"/>
              </a:spcAft>
              <a:buClr>
                <a:schemeClr val="lt1"/>
              </a:buClr>
              <a:buSzPts val="1400"/>
              <a:buChar char="■"/>
              <a:defRPr>
                <a:solidFill>
                  <a:schemeClr val="lt1"/>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Google Shape;55;p13" title="Box"/>
          <p:cNvSpPr txBox="1"/>
          <p:nvPr/>
        </p:nvSpPr>
        <p:spPr>
          <a:xfrm rot="-5400000">
            <a:off x="501150" y="2677950"/>
            <a:ext cx="1586100" cy="2588400"/>
          </a:xfrm>
          <a:prstGeom prst="rect">
            <a:avLst/>
          </a:prstGeom>
          <a:gradFill>
            <a:gsLst>
              <a:gs pos="0">
                <a:srgbClr val="5C1647"/>
              </a:gs>
              <a:gs pos="100000">
                <a:srgbClr val="A7073B"/>
              </a:gs>
            </a:gsLst>
            <a:lin ang="5400012" scaled="0"/>
          </a:grad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 name="Google Shape;57;p13"/>
          <p:cNvSpPr txBox="1"/>
          <p:nvPr/>
        </p:nvSpPr>
        <p:spPr>
          <a:xfrm>
            <a:off x="282275" y="3179000"/>
            <a:ext cx="2306100" cy="3774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a:solidFill>
                  <a:srgbClr val="FFFFFF"/>
                </a:solidFill>
                <a:latin typeface="Proxima Nova"/>
                <a:ea typeface="Proxima Nova"/>
                <a:cs typeface="Proxima Nova"/>
                <a:sym typeface="Proxima Nova"/>
              </a:rPr>
              <a:t>Talent Cloud</a:t>
            </a:r>
            <a:endParaRPr sz="1200" dirty="0">
              <a:solidFill>
                <a:srgbClr val="FFFFFF"/>
              </a:solidFill>
              <a:latin typeface="Proxima Nova"/>
              <a:ea typeface="Proxima Nova"/>
              <a:cs typeface="Proxima Nova"/>
              <a:sym typeface="Proxima Nova"/>
            </a:endParaRPr>
          </a:p>
        </p:txBody>
      </p:sp>
      <p:sp>
        <p:nvSpPr>
          <p:cNvPr id="7" name="Google Shape;56;p13"/>
          <p:cNvSpPr txBox="1"/>
          <p:nvPr/>
        </p:nvSpPr>
        <p:spPr>
          <a:xfrm>
            <a:off x="282275" y="3610400"/>
            <a:ext cx="2346000" cy="97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dirty="0">
                <a:solidFill>
                  <a:srgbClr val="F5B126"/>
                </a:solidFill>
                <a:latin typeface="Nunito"/>
                <a:ea typeface="Nunito"/>
                <a:cs typeface="Nunito"/>
                <a:sym typeface="Nunito"/>
              </a:rPr>
              <a:t>Results Report</a:t>
            </a:r>
            <a:endParaRPr sz="1500" b="1" dirty="0">
              <a:solidFill>
                <a:srgbClr val="F5B126"/>
              </a:solidFill>
              <a:latin typeface="Nunito"/>
              <a:ea typeface="Nunito"/>
              <a:cs typeface="Nunito"/>
              <a:sym typeface="Nunito"/>
            </a:endParaRPr>
          </a:p>
          <a:p>
            <a:pPr marL="0" lvl="0" indent="0" algn="l" rtl="0">
              <a:spcBef>
                <a:spcPts val="0"/>
              </a:spcBef>
              <a:spcAft>
                <a:spcPts val="0"/>
              </a:spcAft>
              <a:buNone/>
            </a:pPr>
            <a:endParaRPr sz="1500" dirty="0">
              <a:solidFill>
                <a:srgbClr val="FFFFFF"/>
              </a:solidFill>
              <a:latin typeface="Nunito"/>
              <a:ea typeface="Nunito"/>
              <a:cs typeface="Nunito"/>
              <a:sym typeface="Nunito"/>
            </a:endParaRPr>
          </a:p>
          <a:p>
            <a:pPr marL="0" lvl="0" indent="0" algn="l" rtl="0">
              <a:spcBef>
                <a:spcPts val="0"/>
              </a:spcBef>
              <a:spcAft>
                <a:spcPts val="0"/>
              </a:spcAft>
              <a:buClr>
                <a:schemeClr val="dk1"/>
              </a:buClr>
              <a:buSzPts val="1100"/>
              <a:buFont typeface="Arial"/>
              <a:buNone/>
            </a:pPr>
            <a:r>
              <a:rPr lang="en" sz="1500" dirty="0">
                <a:solidFill>
                  <a:schemeClr val="lt1"/>
                </a:solidFill>
                <a:latin typeface="Nunito"/>
                <a:ea typeface="Nunito"/>
                <a:cs typeface="Nunito"/>
                <a:sym typeface="Nunito"/>
              </a:rPr>
              <a:t>Findings and insights </a:t>
            </a:r>
            <a:endParaRPr sz="1500" dirty="0">
              <a:solidFill>
                <a:schemeClr val="lt1"/>
              </a:solidFill>
              <a:latin typeface="Nunito"/>
              <a:ea typeface="Nunito"/>
              <a:cs typeface="Nunito"/>
              <a:sym typeface="Nunito"/>
            </a:endParaRPr>
          </a:p>
          <a:p>
            <a:pPr marL="0" lvl="0" indent="0" algn="l" rtl="0">
              <a:spcBef>
                <a:spcPts val="0"/>
              </a:spcBef>
              <a:spcAft>
                <a:spcPts val="0"/>
              </a:spcAft>
              <a:buClr>
                <a:schemeClr val="dk1"/>
              </a:buClr>
              <a:buSzPts val="1100"/>
              <a:buFont typeface="Arial"/>
              <a:buNone/>
            </a:pPr>
            <a:r>
              <a:rPr lang="en" sz="1500" dirty="0">
                <a:solidFill>
                  <a:schemeClr val="lt1"/>
                </a:solidFill>
                <a:latin typeface="Nunito"/>
                <a:ea typeface="Nunito"/>
                <a:cs typeface="Nunito"/>
                <a:sym typeface="Nunito"/>
              </a:rPr>
              <a:t>from 3 years of research</a:t>
            </a:r>
            <a:endParaRPr sz="1500" dirty="0">
              <a:solidFill>
                <a:srgbClr val="FFFFFF"/>
              </a:solidFill>
              <a:latin typeface="Nunito"/>
              <a:ea typeface="Nunito"/>
              <a:cs typeface="Nunito"/>
              <a:sym typeface="Nunito"/>
            </a:endParaRPr>
          </a:p>
        </p:txBody>
      </p:sp>
    </p:spTree>
    <p:extLst>
      <p:ext uri="{BB962C8B-B14F-4D97-AF65-F5344CB8AC3E}">
        <p14:creationId xmlns:p14="http://schemas.microsoft.com/office/powerpoint/2010/main" val="20351879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888048"/>
            <a:ext cx="3617700" cy="1015632"/>
          </a:xfrm>
        </p:spPr>
        <p:txBody>
          <a:bodyPr/>
          <a:lstStyle/>
          <a:p>
            <a:r>
              <a:rPr lang="en-CA" sz="2800" dirty="0"/>
              <a:t>Indigenous Talent Portal</a:t>
            </a:r>
            <a:br>
              <a:rPr lang="en-CA" sz="2800" dirty="0"/>
            </a:br>
            <a:endParaRPr lang="en-CA" dirty="0"/>
          </a:p>
        </p:txBody>
      </p:sp>
      <p:sp>
        <p:nvSpPr>
          <p:cNvPr id="6" name="Rectangle 5"/>
          <p:cNvSpPr/>
          <p:nvPr/>
        </p:nvSpPr>
        <p:spPr>
          <a:xfrm>
            <a:off x="0" y="782854"/>
            <a:ext cx="3617700" cy="3615400"/>
          </a:xfrm>
          <a:prstGeom prst="rect">
            <a:avLst/>
          </a:prstGeom>
          <a:solidFill>
            <a:srgbClr val="434343"/>
          </a:solidFill>
          <a:ln>
            <a:solidFill>
              <a:srgbClr val="4343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lvl="0">
              <a:lnSpc>
                <a:spcPct val="115000"/>
              </a:lnSpc>
            </a:pPr>
            <a:r>
              <a:rPr lang="en-CA" sz="1300" dirty="0">
                <a:latin typeface="Nunito"/>
                <a:ea typeface="Nunito"/>
                <a:cs typeface="Nunito"/>
                <a:sym typeface="Nunito"/>
              </a:rPr>
              <a:t>The Indigenous Talent Portal was designed to provide a space where Indigenous talent could browse and apply to Public Service employment opportunities aimed at the recruitment of Indigenous talent. </a:t>
            </a:r>
          </a:p>
          <a:p>
            <a:pPr marL="182880" lvl="0">
              <a:lnSpc>
                <a:spcPct val="115000"/>
              </a:lnSpc>
              <a:spcBef>
                <a:spcPts val="1600"/>
              </a:spcBef>
            </a:pPr>
            <a:r>
              <a:rPr lang="en-CA" sz="1300" dirty="0">
                <a:latin typeface="Nunito"/>
                <a:ea typeface="Nunito"/>
                <a:cs typeface="Nunito"/>
                <a:sym typeface="Nunito"/>
              </a:rPr>
              <a:t>It was developed for the Indigenous community - with decisions and directions set by the Indigenous community - “to reclaim our stories and to reset the way Indigenous talent is valued.”</a:t>
            </a:r>
          </a:p>
          <a:p>
            <a:pPr marL="182880" lvl="0">
              <a:lnSpc>
                <a:spcPct val="115000"/>
              </a:lnSpc>
              <a:spcBef>
                <a:spcPts val="1600"/>
              </a:spcBef>
              <a:spcAft>
                <a:spcPts val="1600"/>
              </a:spcAft>
            </a:pPr>
            <a:r>
              <a:rPr lang="en-CA" sz="1300" dirty="0">
                <a:latin typeface="Nunito"/>
                <a:ea typeface="Nunito"/>
                <a:cs typeface="Nunito"/>
                <a:sym typeface="Nunito"/>
              </a:rPr>
              <a:t>Unfortunately, due to issues around privacy protection and server options, the portal was never approved for launch.</a:t>
            </a:r>
          </a:p>
        </p:txBody>
      </p:sp>
      <p:sp>
        <p:nvSpPr>
          <p:cNvPr id="7" name="Rectangle 6"/>
          <p:cNvSpPr/>
          <p:nvPr/>
        </p:nvSpPr>
        <p:spPr>
          <a:xfrm>
            <a:off x="6062135" y="287868"/>
            <a:ext cx="1422399" cy="1107996"/>
          </a:xfrm>
          <a:prstGeom prst="rect">
            <a:avLst/>
          </a:prstGeom>
        </p:spPr>
        <p:txBody>
          <a:bodyPr wrap="square">
            <a:spAutoFit/>
          </a:bodyPr>
          <a:lstStyle/>
          <a:p>
            <a:pPr lvl="0" algn="ctr"/>
            <a:r>
              <a:rPr lang="en-CA" sz="1100" dirty="0">
                <a:solidFill>
                  <a:srgbClr val="F3F3F3"/>
                </a:solidFill>
                <a:latin typeface="Nunito"/>
                <a:ea typeface="Nunito"/>
                <a:cs typeface="Nunito"/>
                <a:sym typeface="Nunito"/>
              </a:rPr>
              <a:t>Advice for managers on ways to better design advertisements and support Indigenous talent on the team</a:t>
            </a:r>
            <a:endParaRPr lang="en-CA" sz="1100" dirty="0"/>
          </a:p>
        </p:txBody>
      </p:sp>
      <p:sp>
        <p:nvSpPr>
          <p:cNvPr id="13" name="Rectangle 12"/>
          <p:cNvSpPr/>
          <p:nvPr/>
        </p:nvSpPr>
        <p:spPr>
          <a:xfrm>
            <a:off x="7614988" y="1013546"/>
            <a:ext cx="1468597" cy="1277273"/>
          </a:xfrm>
          <a:prstGeom prst="rect">
            <a:avLst/>
          </a:prstGeom>
        </p:spPr>
        <p:txBody>
          <a:bodyPr wrap="square">
            <a:spAutoFit/>
          </a:bodyPr>
          <a:lstStyle/>
          <a:p>
            <a:pPr lvl="0" algn="ctr"/>
            <a:r>
              <a:rPr lang="en-CA" sz="1100" dirty="0">
                <a:solidFill>
                  <a:srgbClr val="F3F3F3"/>
                </a:solidFill>
                <a:latin typeface="Nunito"/>
                <a:ea typeface="Nunito"/>
                <a:cs typeface="Nunito"/>
                <a:sym typeface="Nunito"/>
              </a:rPr>
              <a:t>Applicant &amp; employee profiles for Indigenous talent, including traditional territory and ancestral knowledge</a:t>
            </a:r>
            <a:endParaRPr lang="en-CA" sz="1100" dirty="0"/>
          </a:p>
        </p:txBody>
      </p:sp>
      <p:sp>
        <p:nvSpPr>
          <p:cNvPr id="10" name="Rectangle 9"/>
          <p:cNvSpPr/>
          <p:nvPr/>
        </p:nvSpPr>
        <p:spPr>
          <a:xfrm>
            <a:off x="6152834" y="1795188"/>
            <a:ext cx="1331700" cy="1277273"/>
          </a:xfrm>
          <a:prstGeom prst="rect">
            <a:avLst/>
          </a:prstGeom>
        </p:spPr>
        <p:txBody>
          <a:bodyPr wrap="square">
            <a:spAutoFit/>
          </a:bodyPr>
          <a:lstStyle/>
          <a:p>
            <a:pPr lvl="0" algn="ctr"/>
            <a:r>
              <a:rPr lang="en-CA" sz="1100" dirty="0">
                <a:solidFill>
                  <a:srgbClr val="F3F3F3"/>
                </a:solidFill>
                <a:latin typeface="Nunito"/>
                <a:ea typeface="Nunito"/>
                <a:cs typeface="Nunito"/>
                <a:sym typeface="Nunito"/>
              </a:rPr>
              <a:t>“Carousel” approach to self-identification as Inuit, Metis and First Nations, so no group is above another</a:t>
            </a:r>
            <a:endParaRPr lang="en-CA" sz="1100" dirty="0"/>
          </a:p>
        </p:txBody>
      </p:sp>
      <p:sp>
        <p:nvSpPr>
          <p:cNvPr id="11" name="Rectangle 10"/>
          <p:cNvSpPr/>
          <p:nvPr/>
        </p:nvSpPr>
        <p:spPr>
          <a:xfrm>
            <a:off x="7714107" y="2680666"/>
            <a:ext cx="1288120" cy="1107996"/>
          </a:xfrm>
          <a:prstGeom prst="rect">
            <a:avLst/>
          </a:prstGeom>
        </p:spPr>
        <p:txBody>
          <a:bodyPr wrap="square">
            <a:spAutoFit/>
          </a:bodyPr>
          <a:lstStyle/>
          <a:p>
            <a:pPr algn="ctr"/>
            <a:r>
              <a:rPr lang="en" sz="1100" dirty="0">
                <a:solidFill>
                  <a:srgbClr val="F3F3F3"/>
                </a:solidFill>
                <a:latin typeface="Nunito"/>
                <a:ea typeface="Nunito"/>
                <a:cs typeface="Nunito"/>
                <a:sym typeface="Nunito"/>
              </a:rPr>
              <a:t>Ability for talent to claim multiple community affiliations (e.g. not only First </a:t>
            </a:r>
            <a:r>
              <a:rPr lang="en" sz="1100" dirty="0" smtClean="0">
                <a:solidFill>
                  <a:srgbClr val="F3F3F3"/>
                </a:solidFill>
                <a:latin typeface="Nunito"/>
                <a:ea typeface="Nunito"/>
                <a:cs typeface="Nunito"/>
                <a:sym typeface="Nunito"/>
              </a:rPr>
              <a:t>Nations)</a:t>
            </a:r>
            <a:endParaRPr lang="en-CA" sz="1100" dirty="0"/>
          </a:p>
        </p:txBody>
      </p:sp>
      <p:sp>
        <p:nvSpPr>
          <p:cNvPr id="12" name="Rectangle 11"/>
          <p:cNvSpPr/>
          <p:nvPr/>
        </p:nvSpPr>
        <p:spPr>
          <a:xfrm>
            <a:off x="6046447" y="3430274"/>
            <a:ext cx="1491379" cy="1107996"/>
          </a:xfrm>
          <a:prstGeom prst="rect">
            <a:avLst/>
          </a:prstGeom>
        </p:spPr>
        <p:txBody>
          <a:bodyPr wrap="square">
            <a:spAutoFit/>
          </a:bodyPr>
          <a:lstStyle/>
          <a:p>
            <a:pPr lvl="0" algn="ctr"/>
            <a:r>
              <a:rPr lang="en-CA" sz="1100" dirty="0">
                <a:solidFill>
                  <a:srgbClr val="F3F3F3"/>
                </a:solidFill>
                <a:latin typeface="Nunito"/>
                <a:ea typeface="Nunito"/>
                <a:cs typeface="Nunito"/>
                <a:sym typeface="Nunito"/>
              </a:rPr>
              <a:t>Integrity pledge including nudges to dissuade non-Indigenous applicants from claiming status</a:t>
            </a:r>
            <a:endParaRPr lang="en-CA" sz="1100" dirty="0"/>
          </a:p>
        </p:txBody>
      </p:sp>
    </p:spTree>
    <p:extLst>
      <p:ext uri="{BB962C8B-B14F-4D97-AF65-F5344CB8AC3E}">
        <p14:creationId xmlns:p14="http://schemas.microsoft.com/office/powerpoint/2010/main" val="33685657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Google Shape;177;p23"/>
          <p:cNvSpPr txBox="1"/>
          <p:nvPr/>
        </p:nvSpPr>
        <p:spPr>
          <a:xfrm>
            <a:off x="0" y="463575"/>
            <a:ext cx="8376900" cy="1029600"/>
          </a:xfrm>
          <a:prstGeom prst="rect">
            <a:avLst/>
          </a:prstGeom>
          <a:solidFill>
            <a:srgbClr val="434343"/>
          </a:solidFill>
          <a:ln>
            <a:noFill/>
          </a:ln>
          <a:effectLst>
            <a:outerShdw blurRad="57150" dist="19050" dir="5400000" algn="bl" rotWithShape="0">
              <a:srgbClr val="000000">
                <a:alpha val="50000"/>
              </a:srgbClr>
            </a:outerShdw>
          </a:effectLst>
        </p:spPr>
        <p:txBody>
          <a:bodyPr spcFirstLastPara="1" wrap="square" lIns="91425" tIns="274300" rIns="91425" bIns="91425" anchor="t" anchorCtr="0">
            <a:spAutoFit/>
          </a:bodyPr>
          <a:lstStyle/>
          <a:p>
            <a:pPr marL="182880" lvl="0" indent="0" algn="l" rtl="0">
              <a:lnSpc>
                <a:spcPct val="115000"/>
              </a:lnSpc>
              <a:spcBef>
                <a:spcPts val="0"/>
              </a:spcBef>
              <a:spcAft>
                <a:spcPts val="1600"/>
              </a:spcAft>
              <a:buNone/>
            </a:pPr>
            <a:r>
              <a:rPr lang="en" sz="1300" dirty="0">
                <a:solidFill>
                  <a:schemeClr val="lt1"/>
                </a:solidFill>
                <a:latin typeface="Nunito"/>
                <a:ea typeface="Nunito"/>
                <a:cs typeface="Nunito"/>
                <a:sym typeface="Nunito"/>
              </a:rPr>
              <a:t>The project was resourced and structured as an experiment, prioritizing minimal viable products for testing concepts and optimizing to deliver results. In its current configuration, it is not resourced to become an an enterprise-wide solution, but with ongoing support, it could greatly scale.</a:t>
            </a:r>
            <a:endParaRPr sz="1300" dirty="0">
              <a:solidFill>
                <a:schemeClr val="lt1"/>
              </a:solidFill>
              <a:latin typeface="Nunito"/>
              <a:ea typeface="Nunito"/>
              <a:cs typeface="Nunito"/>
              <a:sym typeface="Nunito"/>
            </a:endParaRPr>
          </a:p>
        </p:txBody>
      </p:sp>
      <p:sp>
        <p:nvSpPr>
          <p:cNvPr id="5" name="Google Shape;178;p23"/>
          <p:cNvSpPr txBox="1"/>
          <p:nvPr/>
        </p:nvSpPr>
        <p:spPr>
          <a:xfrm>
            <a:off x="0" y="152400"/>
            <a:ext cx="6029400" cy="492600"/>
          </a:xfrm>
          <a:prstGeom prst="rect">
            <a:avLst/>
          </a:prstGeom>
          <a:gradFill>
            <a:gsLst>
              <a:gs pos="0">
                <a:srgbClr val="5C1647"/>
              </a:gs>
              <a:gs pos="100000">
                <a:srgbClr val="A7073B"/>
              </a:gs>
            </a:gsLst>
            <a:lin ang="0" scaled="0"/>
          </a:grad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182880" lvl="0" indent="0" algn="l" rtl="0">
              <a:spcBef>
                <a:spcPts val="0"/>
              </a:spcBef>
              <a:spcAft>
                <a:spcPts val="0"/>
              </a:spcAft>
              <a:buNone/>
            </a:pPr>
            <a:r>
              <a:rPr lang="en" sz="2000" b="1" dirty="0">
                <a:solidFill>
                  <a:schemeClr val="lt1"/>
                </a:solidFill>
                <a:latin typeface="Oxygen"/>
                <a:ea typeface="Oxygen"/>
                <a:cs typeface="Oxygen"/>
                <a:sym typeface="Oxygen"/>
              </a:rPr>
              <a:t>Could the platform be scaled enterprise-wide?</a:t>
            </a:r>
            <a:endParaRPr sz="2000" b="1" dirty="0">
              <a:solidFill>
                <a:schemeClr val="lt1"/>
              </a:solidFill>
              <a:latin typeface="Oxygen"/>
              <a:ea typeface="Oxygen"/>
              <a:cs typeface="Oxygen"/>
              <a:sym typeface="Oxygen"/>
            </a:endParaRPr>
          </a:p>
        </p:txBody>
      </p:sp>
      <p:sp>
        <p:nvSpPr>
          <p:cNvPr id="9" name="Google Shape;179;p23"/>
          <p:cNvSpPr txBox="1"/>
          <p:nvPr/>
        </p:nvSpPr>
        <p:spPr>
          <a:xfrm>
            <a:off x="256200" y="3634775"/>
            <a:ext cx="8887200" cy="1397700"/>
          </a:xfrm>
          <a:prstGeom prst="rect">
            <a:avLst/>
          </a:prstGeom>
          <a:solidFill>
            <a:srgbClr val="434343"/>
          </a:solidFill>
          <a:ln>
            <a:noFill/>
          </a:ln>
          <a:effectLst>
            <a:outerShdw blurRad="57150" dist="19050" dir="5400000" algn="bl" rotWithShape="0">
              <a:srgbClr val="000000">
                <a:alpha val="50000"/>
              </a:srgbClr>
            </a:outerShdw>
          </a:effectLst>
        </p:spPr>
        <p:txBody>
          <a:bodyPr spcFirstLastPara="1" wrap="square" lIns="0" tIns="182875" rIns="274300" bIns="91425" anchor="t" anchorCtr="0">
            <a:spAutoFit/>
          </a:bodyPr>
          <a:lstStyle/>
          <a:p>
            <a:pPr marL="182880" lvl="0" indent="0" algn="r" rtl="0">
              <a:lnSpc>
                <a:spcPct val="115000"/>
              </a:lnSpc>
              <a:spcBef>
                <a:spcPts val="0"/>
              </a:spcBef>
              <a:spcAft>
                <a:spcPts val="1600"/>
              </a:spcAft>
              <a:buNone/>
            </a:pPr>
            <a:r>
              <a:rPr lang="en" sz="1300" dirty="0">
                <a:solidFill>
                  <a:schemeClr val="lt1"/>
                </a:solidFill>
                <a:latin typeface="Nunito"/>
                <a:ea typeface="Nunito"/>
                <a:cs typeface="Nunito"/>
                <a:sym typeface="Nunito"/>
              </a:rPr>
              <a:t>Canada is at a turning point in history, when the path of pandemic recovery will determine the trajectory of the country for decades to come. The Government needs to accelerate its ability to innovate, embracing Digital Standards, accessibility, and antiracism approaches into product development and approvals. A project like Talent Cloud is an anomaly, not a given. It poses broader questions for the Government of Canada around whether or not it wants experimental projects such as this, and if so, what steps it’s willing to take to resource and enable them.  </a:t>
            </a:r>
            <a:endParaRPr sz="1300" dirty="0">
              <a:solidFill>
                <a:schemeClr val="lt1"/>
              </a:solidFill>
              <a:latin typeface="Nunito"/>
              <a:ea typeface="Nunito"/>
              <a:cs typeface="Nunito"/>
              <a:sym typeface="Nunito"/>
            </a:endParaRPr>
          </a:p>
        </p:txBody>
      </p:sp>
      <p:sp>
        <p:nvSpPr>
          <p:cNvPr id="6" name="Google Shape;180;p23"/>
          <p:cNvSpPr txBox="1"/>
          <p:nvPr/>
        </p:nvSpPr>
        <p:spPr>
          <a:xfrm>
            <a:off x="6241200" y="3259550"/>
            <a:ext cx="2902800" cy="492600"/>
          </a:xfrm>
          <a:prstGeom prst="rect">
            <a:avLst/>
          </a:prstGeom>
          <a:gradFill>
            <a:gsLst>
              <a:gs pos="0">
                <a:srgbClr val="5C1647"/>
              </a:gs>
              <a:gs pos="100000">
                <a:srgbClr val="A7073B"/>
              </a:gs>
            </a:gsLst>
            <a:lin ang="0" scaled="0"/>
          </a:grad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182880" lvl="0" indent="0" algn="l" rtl="0">
              <a:spcBef>
                <a:spcPts val="0"/>
              </a:spcBef>
              <a:spcAft>
                <a:spcPts val="0"/>
              </a:spcAft>
              <a:buNone/>
            </a:pPr>
            <a:r>
              <a:rPr lang="en" sz="2000" b="1" dirty="0">
                <a:solidFill>
                  <a:schemeClr val="lt1"/>
                </a:solidFill>
                <a:latin typeface="Oxygen"/>
                <a:ea typeface="Oxygen"/>
                <a:cs typeface="Oxygen"/>
                <a:sym typeface="Oxygen"/>
              </a:rPr>
              <a:t>Innovation Insights</a:t>
            </a:r>
            <a:endParaRPr sz="2000" b="1" dirty="0">
              <a:solidFill>
                <a:schemeClr val="lt1"/>
              </a:solidFill>
              <a:latin typeface="Oxygen"/>
              <a:ea typeface="Oxygen"/>
              <a:cs typeface="Oxygen"/>
              <a:sym typeface="Oxygen"/>
            </a:endParaRPr>
          </a:p>
        </p:txBody>
      </p:sp>
    </p:spTree>
    <p:extLst>
      <p:ext uri="{BB962C8B-B14F-4D97-AF65-F5344CB8AC3E}">
        <p14:creationId xmlns:p14="http://schemas.microsoft.com/office/powerpoint/2010/main" val="10943368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22625"/>
            <a:ext cx="2836800" cy="512575"/>
          </a:xfrm>
        </p:spPr>
        <p:txBody>
          <a:bodyPr/>
          <a:lstStyle/>
          <a:p>
            <a:r>
              <a:rPr lang="en-CA" sz="2000" dirty="0"/>
              <a:t>Recommendations</a:t>
            </a:r>
            <a:br>
              <a:rPr lang="en-CA" sz="2000" dirty="0"/>
            </a:br>
            <a:endParaRPr lang="en-CA" sz="2000" dirty="0"/>
          </a:p>
        </p:txBody>
      </p:sp>
      <p:sp>
        <p:nvSpPr>
          <p:cNvPr id="5" name="Rectangle 4"/>
          <p:cNvSpPr/>
          <p:nvPr/>
        </p:nvSpPr>
        <p:spPr>
          <a:xfrm>
            <a:off x="311700" y="2103163"/>
            <a:ext cx="2202900" cy="1692771"/>
          </a:xfrm>
          <a:prstGeom prst="rect">
            <a:avLst/>
          </a:prstGeom>
        </p:spPr>
        <p:txBody>
          <a:bodyPr wrap="square">
            <a:spAutoFit/>
          </a:bodyPr>
          <a:lstStyle/>
          <a:p>
            <a:pPr lvl="0" algn="ctr"/>
            <a:r>
              <a:rPr lang="en-CA" sz="1300" dirty="0">
                <a:solidFill>
                  <a:srgbClr val="F3F3F3"/>
                </a:solidFill>
                <a:latin typeface="Nunito"/>
                <a:ea typeface="Nunito"/>
                <a:cs typeface="Nunito"/>
                <a:sym typeface="Nunito"/>
              </a:rPr>
              <a:t>1. OCHRO-OCIO initiate discussion on ways to leverage these new findings and theories to help advance diversity and inclusion in digital &amp; tech recruitment (and more broadly)</a:t>
            </a:r>
            <a:endParaRPr lang="en-CA" sz="1300" dirty="0">
              <a:latin typeface="Nunito"/>
              <a:ea typeface="Nunito"/>
              <a:cs typeface="Nunito"/>
              <a:sym typeface="Nunito"/>
            </a:endParaRPr>
          </a:p>
        </p:txBody>
      </p:sp>
      <p:sp>
        <p:nvSpPr>
          <p:cNvPr id="6" name="Rectangle 5"/>
          <p:cNvSpPr/>
          <p:nvPr/>
        </p:nvSpPr>
        <p:spPr>
          <a:xfrm>
            <a:off x="2743200" y="3127630"/>
            <a:ext cx="1828800" cy="1692771"/>
          </a:xfrm>
          <a:prstGeom prst="rect">
            <a:avLst/>
          </a:prstGeom>
        </p:spPr>
        <p:txBody>
          <a:bodyPr wrap="square">
            <a:spAutoFit/>
          </a:bodyPr>
          <a:lstStyle/>
          <a:p>
            <a:pPr lvl="0" algn="ctr"/>
            <a:r>
              <a:rPr lang="en-CA" sz="1300" dirty="0">
                <a:solidFill>
                  <a:srgbClr val="F3F3F3"/>
                </a:solidFill>
                <a:latin typeface="Nunito"/>
                <a:ea typeface="Nunito"/>
                <a:cs typeface="Nunito"/>
                <a:sym typeface="Nunito"/>
              </a:rPr>
              <a:t>2. GC EARB recommendation: </a:t>
            </a:r>
          </a:p>
          <a:p>
            <a:pPr lvl="0" algn="ctr"/>
            <a:r>
              <a:rPr lang="en-CA" sz="1300" dirty="0">
                <a:solidFill>
                  <a:srgbClr val="F3F3F3"/>
                </a:solidFill>
                <a:latin typeface="Nunito"/>
                <a:ea typeface="Nunito"/>
                <a:cs typeface="Nunito"/>
                <a:sym typeface="Nunito"/>
              </a:rPr>
              <a:t>PSC to review </a:t>
            </a:r>
          </a:p>
          <a:p>
            <a:pPr lvl="0" algn="ctr"/>
            <a:r>
              <a:rPr lang="en-CA" sz="1300" dirty="0">
                <a:solidFill>
                  <a:srgbClr val="F3F3F3"/>
                </a:solidFill>
                <a:latin typeface="Nunito"/>
                <a:ea typeface="Nunito"/>
                <a:cs typeface="Nunito"/>
                <a:sym typeface="Nunito"/>
              </a:rPr>
              <a:t>Talent Cloud findings and insights, as it re-initiates its jobs platform procurement process</a:t>
            </a:r>
            <a:endParaRPr lang="en-CA" sz="1300" dirty="0">
              <a:latin typeface="Nunito"/>
              <a:ea typeface="Nunito"/>
              <a:cs typeface="Nunito"/>
              <a:sym typeface="Nunito"/>
            </a:endParaRPr>
          </a:p>
        </p:txBody>
      </p:sp>
      <p:sp>
        <p:nvSpPr>
          <p:cNvPr id="7" name="Rectangle 6"/>
          <p:cNvSpPr/>
          <p:nvPr/>
        </p:nvSpPr>
        <p:spPr>
          <a:xfrm>
            <a:off x="4267200" y="714299"/>
            <a:ext cx="2032001" cy="1692771"/>
          </a:xfrm>
          <a:prstGeom prst="rect">
            <a:avLst/>
          </a:prstGeom>
        </p:spPr>
        <p:txBody>
          <a:bodyPr wrap="square">
            <a:spAutoFit/>
          </a:bodyPr>
          <a:lstStyle/>
          <a:p>
            <a:pPr lvl="0" algn="ctr"/>
            <a:r>
              <a:rPr lang="en-CA" sz="1300" dirty="0">
                <a:solidFill>
                  <a:srgbClr val="F3F3F3"/>
                </a:solidFill>
                <a:latin typeface="Nunito"/>
                <a:ea typeface="Nunito"/>
                <a:cs typeface="Nunito"/>
                <a:sym typeface="Nunito"/>
              </a:rPr>
              <a:t>3. ESDC and OCIO-CMO </a:t>
            </a:r>
          </a:p>
          <a:p>
            <a:pPr lvl="0" algn="ctr"/>
            <a:r>
              <a:rPr lang="en-CA" sz="1300" dirty="0">
                <a:solidFill>
                  <a:srgbClr val="F3F3F3"/>
                </a:solidFill>
                <a:latin typeface="Nunito"/>
                <a:ea typeface="Nunito"/>
                <a:cs typeface="Nunito"/>
                <a:sym typeface="Nunito"/>
              </a:rPr>
              <a:t>to collaborate on scaling up the Indigenous Apprenticeship Program, leveraging Talent Cloud’s Indigenous Talent Portal and research</a:t>
            </a:r>
            <a:endParaRPr lang="en-CA" sz="1300" dirty="0">
              <a:latin typeface="Nunito"/>
              <a:ea typeface="Nunito"/>
              <a:cs typeface="Nunito"/>
              <a:sym typeface="Nunito"/>
            </a:endParaRPr>
          </a:p>
        </p:txBody>
      </p:sp>
      <p:sp>
        <p:nvSpPr>
          <p:cNvPr id="8" name="Rectangle 7"/>
          <p:cNvSpPr/>
          <p:nvPr/>
        </p:nvSpPr>
        <p:spPr>
          <a:xfrm>
            <a:off x="6597101" y="1636557"/>
            <a:ext cx="1854200" cy="1892826"/>
          </a:xfrm>
          <a:prstGeom prst="rect">
            <a:avLst/>
          </a:prstGeom>
        </p:spPr>
        <p:txBody>
          <a:bodyPr wrap="square">
            <a:spAutoFit/>
          </a:bodyPr>
          <a:lstStyle/>
          <a:p>
            <a:pPr lvl="0" algn="ctr"/>
            <a:r>
              <a:rPr lang="en-CA" sz="1300" dirty="0">
                <a:solidFill>
                  <a:srgbClr val="F3F3F3"/>
                </a:solidFill>
                <a:latin typeface="Nunito"/>
                <a:ea typeface="Nunito"/>
                <a:cs typeface="Nunito"/>
                <a:sym typeface="Nunito"/>
              </a:rPr>
              <a:t>4. Results are disseminated access the GC through governance channels and collaboration forums for departments to leverage and apply, as </a:t>
            </a:r>
          </a:p>
          <a:p>
            <a:pPr lvl="0" algn="ctr"/>
            <a:r>
              <a:rPr lang="en-CA" sz="1300" dirty="0">
                <a:solidFill>
                  <a:srgbClr val="F3F3F3"/>
                </a:solidFill>
                <a:latin typeface="Nunito"/>
                <a:ea typeface="Nunito"/>
                <a:cs typeface="Nunito"/>
                <a:sym typeface="Nunito"/>
              </a:rPr>
              <a:t>appropriate</a:t>
            </a:r>
            <a:endParaRPr lang="en-CA" sz="1300" dirty="0">
              <a:latin typeface="Nunito"/>
              <a:ea typeface="Nunito"/>
              <a:cs typeface="Nunito"/>
              <a:sym typeface="Nunito"/>
            </a:endParaRPr>
          </a:p>
        </p:txBody>
      </p:sp>
    </p:spTree>
    <p:extLst>
      <p:ext uri="{BB962C8B-B14F-4D97-AF65-F5344CB8AC3E}">
        <p14:creationId xmlns:p14="http://schemas.microsoft.com/office/powerpoint/2010/main" val="31280597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Annexe"/>
          <p:cNvSpPr txBox="1"/>
          <p:nvPr/>
        </p:nvSpPr>
        <p:spPr>
          <a:xfrm>
            <a:off x="0" y="2017650"/>
            <a:ext cx="2980800" cy="1108200"/>
          </a:xfrm>
          <a:prstGeom prst="rect">
            <a:avLst/>
          </a:prstGeom>
          <a:gradFill>
            <a:gsLst>
              <a:gs pos="0">
                <a:srgbClr val="5C1647"/>
              </a:gs>
              <a:gs pos="100000">
                <a:srgbClr val="A7073B"/>
              </a:gs>
            </a:gsLst>
            <a:lin ang="0" scaled="0"/>
          </a:gradFill>
          <a:ln>
            <a:noFill/>
          </a:ln>
          <a:effectLst>
            <a:outerShdw blurRad="57150" dist="19050" dir="5400000" algn="bl" rotWithShape="0">
              <a:srgbClr val="000000">
                <a:alpha val="49803"/>
              </a:srgbClr>
            </a:outerShdw>
          </a:effectLst>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fr-CA" sz="6000" b="1" i="0" u="none" strike="noStrike" cap="none" dirty="0" err="1" smtClean="0">
                <a:solidFill>
                  <a:schemeClr val="lt1"/>
                </a:solidFill>
                <a:latin typeface="Oxygen"/>
                <a:ea typeface="Oxygen"/>
                <a:cs typeface="Oxygen"/>
                <a:sym typeface="Oxygen"/>
              </a:rPr>
              <a:t>Annex</a:t>
            </a:r>
            <a:endParaRPr dirty="0"/>
          </a:p>
        </p:txBody>
      </p:sp>
    </p:spTree>
    <p:extLst>
      <p:ext uri="{BB962C8B-B14F-4D97-AF65-F5344CB8AC3E}">
        <p14:creationId xmlns:p14="http://schemas.microsoft.com/office/powerpoint/2010/main" val="10148444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445025"/>
            <a:ext cx="8520600" cy="655642"/>
          </a:xfrm>
        </p:spPr>
        <p:txBody>
          <a:bodyPr/>
          <a:lstStyle/>
          <a:p>
            <a:r>
              <a:rPr lang="en-CA" dirty="0"/>
              <a:t>A) Talent Cloud’s Portals</a:t>
            </a:r>
            <a:br>
              <a:rPr lang="en-CA" dirty="0"/>
            </a:br>
            <a:endParaRPr lang="en-CA" dirty="0"/>
          </a:p>
        </p:txBody>
      </p:sp>
      <p:pic>
        <p:nvPicPr>
          <p:cNvPr id="3" name="Picture 2" descr="1. Applicant Portal&#10;2. Manager Portal&#10;3. HR Portal&#10;4. Indigenous Talent Portal&#10;5. Admin Portal " title="Background photo"/>
          <p:cNvPicPr>
            <a:picLocks noChangeAspect="1"/>
          </p:cNvPicPr>
          <p:nvPr/>
        </p:nvPicPr>
        <p:blipFill>
          <a:blip r:embed="rId2"/>
          <a:stretch>
            <a:fillRect/>
          </a:stretch>
        </p:blipFill>
        <p:spPr>
          <a:xfrm>
            <a:off x="-10409" y="0"/>
            <a:ext cx="9154409" cy="5143500"/>
          </a:xfrm>
          <a:prstGeom prst="rect">
            <a:avLst/>
          </a:prstGeom>
          <a:noFill/>
        </p:spPr>
      </p:pic>
      <p:sp>
        <p:nvSpPr>
          <p:cNvPr id="4" name="Google Shape;209;p26"/>
          <p:cNvSpPr txBox="1"/>
          <p:nvPr/>
        </p:nvSpPr>
        <p:spPr>
          <a:xfrm>
            <a:off x="164775" y="1742451"/>
            <a:ext cx="1653000" cy="326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t>Who: </a:t>
            </a:r>
            <a:r>
              <a:rPr lang="en" sz="1000"/>
              <a:t>General public and Government of Canada employees seeking job opportunities</a:t>
            </a:r>
            <a:endParaRPr sz="1000"/>
          </a:p>
          <a:p>
            <a:pPr marL="0" lvl="0" indent="0" algn="l" rtl="0">
              <a:spcBef>
                <a:spcPts val="0"/>
              </a:spcBef>
              <a:spcAft>
                <a:spcPts val="0"/>
              </a:spcAft>
              <a:buNone/>
            </a:pPr>
            <a:endParaRPr sz="1000"/>
          </a:p>
          <a:p>
            <a:pPr marL="0" lvl="0" indent="0" algn="l" rtl="0">
              <a:spcBef>
                <a:spcPts val="0"/>
              </a:spcBef>
              <a:spcAft>
                <a:spcPts val="0"/>
              </a:spcAft>
              <a:buNone/>
            </a:pPr>
            <a:r>
              <a:rPr lang="en" sz="1000" b="1"/>
              <a:t>What can they do:</a:t>
            </a:r>
            <a:r>
              <a:rPr lang="en" sz="1000"/>
              <a:t> View jobs, apply to jobs and manage profile</a:t>
            </a:r>
            <a:endParaRPr sz="1000"/>
          </a:p>
          <a:p>
            <a:pPr marL="0" lvl="0" indent="0" algn="l" rtl="0">
              <a:spcBef>
                <a:spcPts val="0"/>
              </a:spcBef>
              <a:spcAft>
                <a:spcPts val="0"/>
              </a:spcAft>
              <a:buNone/>
            </a:pPr>
            <a:endParaRPr sz="1000"/>
          </a:p>
          <a:p>
            <a:pPr marL="0" lvl="0" indent="0" algn="l" rtl="0">
              <a:spcBef>
                <a:spcPts val="0"/>
              </a:spcBef>
              <a:spcAft>
                <a:spcPts val="0"/>
              </a:spcAft>
              <a:buNone/>
            </a:pPr>
            <a:r>
              <a:rPr lang="en" sz="1000" b="1"/>
              <a:t>Features:</a:t>
            </a:r>
            <a:r>
              <a:rPr lang="en" sz="1000"/>
              <a:t> User centric job advertisements, real-time display of number of applicants, skills based merit criteria, honesty pledge, reusable skills and experience, step-by step guidance</a:t>
            </a:r>
            <a:endParaRPr sz="1000"/>
          </a:p>
          <a:p>
            <a:pPr marL="0" lvl="0" indent="0" algn="l" rtl="0">
              <a:spcBef>
                <a:spcPts val="0"/>
              </a:spcBef>
              <a:spcAft>
                <a:spcPts val="0"/>
              </a:spcAft>
              <a:buNone/>
            </a:pPr>
            <a:endParaRPr sz="1000"/>
          </a:p>
          <a:p>
            <a:pPr marL="0" lvl="0" indent="0" algn="l" rtl="0">
              <a:spcBef>
                <a:spcPts val="0"/>
              </a:spcBef>
              <a:spcAft>
                <a:spcPts val="0"/>
              </a:spcAft>
              <a:buNone/>
            </a:pPr>
            <a:r>
              <a:rPr lang="en" sz="1000" b="1"/>
              <a:t>Status:</a:t>
            </a:r>
            <a:r>
              <a:rPr lang="en" sz="1000"/>
              <a:t> Live Oct 2018; relaunched March 2021</a:t>
            </a:r>
            <a:endParaRPr sz="1000"/>
          </a:p>
        </p:txBody>
      </p:sp>
      <p:sp>
        <p:nvSpPr>
          <p:cNvPr id="5" name="Google Shape;210;p26"/>
          <p:cNvSpPr txBox="1"/>
          <p:nvPr/>
        </p:nvSpPr>
        <p:spPr>
          <a:xfrm>
            <a:off x="1817775" y="1742451"/>
            <a:ext cx="1792500" cy="3109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dirty="0"/>
              <a:t>Who: </a:t>
            </a:r>
            <a:r>
              <a:rPr lang="en" sz="1000" dirty="0"/>
              <a:t>Managers in partner departments</a:t>
            </a:r>
            <a:endParaRPr sz="1000" dirty="0"/>
          </a:p>
          <a:p>
            <a:pPr marL="0" lvl="0" indent="0" algn="l" rtl="0">
              <a:spcBef>
                <a:spcPts val="0"/>
              </a:spcBef>
              <a:spcAft>
                <a:spcPts val="0"/>
              </a:spcAft>
              <a:buNone/>
            </a:pPr>
            <a:endParaRPr sz="1000" dirty="0"/>
          </a:p>
          <a:p>
            <a:pPr marL="0" lvl="0" indent="0" algn="l" rtl="0">
              <a:spcBef>
                <a:spcPts val="0"/>
              </a:spcBef>
              <a:spcAft>
                <a:spcPts val="0"/>
              </a:spcAft>
              <a:buNone/>
            </a:pPr>
            <a:r>
              <a:rPr lang="en" sz="1000" b="1" dirty="0">
                <a:solidFill>
                  <a:schemeClr val="dk1"/>
                </a:solidFill>
              </a:rPr>
              <a:t>What can they do: </a:t>
            </a:r>
            <a:r>
              <a:rPr lang="en" sz="1000" dirty="0"/>
              <a:t>Create job advertisements, manage profile, create assessment plans, view applications, track applicants</a:t>
            </a:r>
            <a:endParaRPr sz="1000" dirty="0"/>
          </a:p>
          <a:p>
            <a:pPr marL="0" lvl="0" indent="0" algn="l" rtl="0">
              <a:spcBef>
                <a:spcPts val="0"/>
              </a:spcBef>
              <a:spcAft>
                <a:spcPts val="0"/>
              </a:spcAft>
              <a:buNone/>
            </a:pPr>
            <a:endParaRPr sz="1000" dirty="0"/>
          </a:p>
          <a:p>
            <a:pPr marL="0" lvl="0" indent="0" algn="l" rtl="0">
              <a:spcBef>
                <a:spcPts val="0"/>
              </a:spcBef>
              <a:spcAft>
                <a:spcPts val="0"/>
              </a:spcAft>
              <a:buNone/>
            </a:pPr>
            <a:r>
              <a:rPr lang="en" sz="1000" b="1" dirty="0"/>
              <a:t>Features: </a:t>
            </a:r>
            <a:r>
              <a:rPr lang="en" sz="1000" dirty="0"/>
              <a:t>Job advertisement builder tool, skills taxonomy, work environment description tool, pre-sorted applicant list, job applications available as soon as they are received</a:t>
            </a:r>
            <a:endParaRPr sz="1000" dirty="0"/>
          </a:p>
          <a:p>
            <a:pPr marL="0" lvl="0" indent="0" algn="l" rtl="0">
              <a:spcBef>
                <a:spcPts val="0"/>
              </a:spcBef>
              <a:spcAft>
                <a:spcPts val="0"/>
              </a:spcAft>
              <a:buNone/>
            </a:pPr>
            <a:endParaRPr sz="1000" dirty="0"/>
          </a:p>
          <a:p>
            <a:pPr marL="0" lvl="0" indent="0" algn="l" rtl="0">
              <a:spcBef>
                <a:spcPts val="0"/>
              </a:spcBef>
              <a:spcAft>
                <a:spcPts val="0"/>
              </a:spcAft>
              <a:buClr>
                <a:schemeClr val="dk1"/>
              </a:buClr>
              <a:buSzPts val="1100"/>
              <a:buFont typeface="Arial"/>
              <a:buNone/>
            </a:pPr>
            <a:r>
              <a:rPr lang="en" sz="1000" b="1" dirty="0">
                <a:solidFill>
                  <a:schemeClr val="dk1"/>
                </a:solidFill>
              </a:rPr>
              <a:t>Status:</a:t>
            </a:r>
            <a:r>
              <a:rPr lang="en" sz="1000" dirty="0">
                <a:solidFill>
                  <a:schemeClr val="dk1"/>
                </a:solidFill>
              </a:rPr>
              <a:t> Live Jan 2019</a:t>
            </a:r>
            <a:endParaRPr sz="1000" dirty="0"/>
          </a:p>
        </p:txBody>
      </p:sp>
      <p:sp>
        <p:nvSpPr>
          <p:cNvPr id="6" name="Google Shape;211;p26"/>
          <p:cNvSpPr txBox="1"/>
          <p:nvPr/>
        </p:nvSpPr>
        <p:spPr>
          <a:xfrm>
            <a:off x="3610350" y="1742451"/>
            <a:ext cx="1934400" cy="2955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dirty="0"/>
              <a:t>Who: </a:t>
            </a:r>
            <a:r>
              <a:rPr lang="en" sz="1000" dirty="0"/>
              <a:t>HR advisors in partner departments</a:t>
            </a:r>
            <a:endParaRPr sz="1000" dirty="0"/>
          </a:p>
          <a:p>
            <a:pPr marL="0" lvl="0" indent="0" algn="l" rtl="0">
              <a:spcBef>
                <a:spcPts val="0"/>
              </a:spcBef>
              <a:spcAft>
                <a:spcPts val="0"/>
              </a:spcAft>
              <a:buNone/>
            </a:pPr>
            <a:endParaRPr sz="1000" dirty="0"/>
          </a:p>
          <a:p>
            <a:pPr marL="0" lvl="0" indent="0" algn="l" rtl="0">
              <a:spcBef>
                <a:spcPts val="0"/>
              </a:spcBef>
              <a:spcAft>
                <a:spcPts val="0"/>
              </a:spcAft>
              <a:buNone/>
            </a:pPr>
            <a:r>
              <a:rPr lang="en" sz="1000" b="1" dirty="0"/>
              <a:t>What can they do: </a:t>
            </a:r>
            <a:r>
              <a:rPr lang="en" sz="1000" dirty="0"/>
              <a:t>Claim job processes, review job advertisements and assessment plans, track applicants</a:t>
            </a:r>
            <a:endParaRPr sz="1000" dirty="0"/>
          </a:p>
          <a:p>
            <a:pPr marL="0" lvl="0" indent="0" algn="l" rtl="0">
              <a:spcBef>
                <a:spcPts val="0"/>
              </a:spcBef>
              <a:spcAft>
                <a:spcPts val="0"/>
              </a:spcAft>
              <a:buNone/>
            </a:pPr>
            <a:endParaRPr sz="1000" dirty="0"/>
          </a:p>
          <a:p>
            <a:pPr marL="0" lvl="0" indent="0" algn="l" rtl="0">
              <a:spcBef>
                <a:spcPts val="0"/>
              </a:spcBef>
              <a:spcAft>
                <a:spcPts val="0"/>
              </a:spcAft>
              <a:buNone/>
            </a:pPr>
            <a:r>
              <a:rPr lang="en" sz="1000" b="1" dirty="0"/>
              <a:t>Features: </a:t>
            </a:r>
            <a:r>
              <a:rPr lang="en" sz="1000" dirty="0"/>
              <a:t>Departmental view of job processes, approval system for job posters, access process and priority clearance numbers, commenting system for communication with managers</a:t>
            </a:r>
            <a:endParaRPr sz="1000" dirty="0"/>
          </a:p>
          <a:p>
            <a:pPr marL="0" lvl="0" indent="0" algn="l" rtl="0">
              <a:spcBef>
                <a:spcPts val="0"/>
              </a:spcBef>
              <a:spcAft>
                <a:spcPts val="0"/>
              </a:spcAft>
              <a:buNone/>
            </a:pPr>
            <a:endParaRPr sz="1000" dirty="0"/>
          </a:p>
          <a:p>
            <a:pPr marL="0" lvl="0" indent="0" algn="l" rtl="0">
              <a:spcBef>
                <a:spcPts val="0"/>
              </a:spcBef>
              <a:spcAft>
                <a:spcPts val="0"/>
              </a:spcAft>
              <a:buClr>
                <a:schemeClr val="dk1"/>
              </a:buClr>
              <a:buSzPts val="1100"/>
              <a:buFont typeface="Arial"/>
              <a:buNone/>
            </a:pPr>
            <a:r>
              <a:rPr lang="en" sz="1000" b="1" dirty="0">
                <a:solidFill>
                  <a:schemeClr val="dk1"/>
                </a:solidFill>
              </a:rPr>
              <a:t>Status:</a:t>
            </a:r>
            <a:r>
              <a:rPr lang="en" sz="1000" dirty="0">
                <a:solidFill>
                  <a:schemeClr val="dk1"/>
                </a:solidFill>
              </a:rPr>
              <a:t> Live Feb 2020</a:t>
            </a:r>
            <a:endParaRPr sz="1000" dirty="0"/>
          </a:p>
        </p:txBody>
      </p:sp>
      <p:sp>
        <p:nvSpPr>
          <p:cNvPr id="7" name="Google Shape;213;p26"/>
          <p:cNvSpPr txBox="1"/>
          <p:nvPr/>
        </p:nvSpPr>
        <p:spPr>
          <a:xfrm>
            <a:off x="5544750" y="1742450"/>
            <a:ext cx="1805100" cy="326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dirty="0"/>
              <a:t>Who: </a:t>
            </a:r>
            <a:r>
              <a:rPr lang="en" sz="1000" dirty="0"/>
              <a:t>Indigenous talent</a:t>
            </a:r>
            <a:endParaRPr sz="1000" dirty="0"/>
          </a:p>
          <a:p>
            <a:pPr marL="0" lvl="0" indent="0" algn="l" rtl="0">
              <a:spcBef>
                <a:spcPts val="0"/>
              </a:spcBef>
              <a:spcAft>
                <a:spcPts val="0"/>
              </a:spcAft>
              <a:buNone/>
            </a:pPr>
            <a:endParaRPr sz="1000" dirty="0"/>
          </a:p>
          <a:p>
            <a:pPr marL="0" lvl="0" indent="0" algn="l" rtl="0">
              <a:spcBef>
                <a:spcPts val="0"/>
              </a:spcBef>
              <a:spcAft>
                <a:spcPts val="0"/>
              </a:spcAft>
              <a:buNone/>
            </a:pPr>
            <a:r>
              <a:rPr lang="en" sz="1000" b="1" dirty="0"/>
              <a:t>What can they do: </a:t>
            </a:r>
            <a:r>
              <a:rPr lang="en" sz="1000" dirty="0"/>
              <a:t>View jobs designated for Indigenous talent, Apply to Jobs, Manage Profile (including Indigenous identity information), Connect to the GC Indigenous Community </a:t>
            </a:r>
            <a:endParaRPr sz="1000" dirty="0"/>
          </a:p>
          <a:p>
            <a:pPr marL="0" lvl="0" indent="0" algn="l" rtl="0">
              <a:spcBef>
                <a:spcPts val="0"/>
              </a:spcBef>
              <a:spcAft>
                <a:spcPts val="0"/>
              </a:spcAft>
              <a:buNone/>
            </a:pPr>
            <a:endParaRPr sz="1000" dirty="0"/>
          </a:p>
          <a:p>
            <a:pPr marL="0" lvl="0" indent="0" algn="l" rtl="0">
              <a:spcBef>
                <a:spcPts val="0"/>
              </a:spcBef>
              <a:spcAft>
                <a:spcPts val="0"/>
              </a:spcAft>
              <a:buNone/>
            </a:pPr>
            <a:r>
              <a:rPr lang="en" sz="1000" b="1" dirty="0"/>
              <a:t>Features:</a:t>
            </a:r>
            <a:r>
              <a:rPr lang="en" sz="1000" dirty="0"/>
              <a:t> Job posters tailored for Indigenous users Community affiliation self-declaration tool, Additional guidance for managers</a:t>
            </a:r>
            <a:endParaRPr sz="1000" dirty="0"/>
          </a:p>
          <a:p>
            <a:pPr marL="0" lvl="0" indent="0" algn="l" rtl="0">
              <a:spcBef>
                <a:spcPts val="0"/>
              </a:spcBef>
              <a:spcAft>
                <a:spcPts val="0"/>
              </a:spcAft>
              <a:buNone/>
            </a:pPr>
            <a:endParaRPr sz="1000" dirty="0"/>
          </a:p>
          <a:p>
            <a:pPr marL="0" lvl="0" indent="0" algn="l" rtl="0">
              <a:spcBef>
                <a:spcPts val="0"/>
              </a:spcBef>
              <a:spcAft>
                <a:spcPts val="0"/>
              </a:spcAft>
              <a:buClr>
                <a:schemeClr val="dk1"/>
              </a:buClr>
              <a:buSzPts val="1100"/>
              <a:buFont typeface="Arial"/>
              <a:buNone/>
            </a:pPr>
            <a:r>
              <a:rPr lang="en" sz="1000" b="1" dirty="0">
                <a:solidFill>
                  <a:schemeClr val="dk1"/>
                </a:solidFill>
              </a:rPr>
              <a:t>Status:</a:t>
            </a:r>
            <a:r>
              <a:rPr lang="en" sz="1000" dirty="0">
                <a:solidFill>
                  <a:schemeClr val="dk1"/>
                </a:solidFill>
              </a:rPr>
              <a:t> Waiting for Pro B cloud migration (EE info)</a:t>
            </a:r>
            <a:endParaRPr sz="1000" dirty="0"/>
          </a:p>
        </p:txBody>
      </p:sp>
      <p:sp>
        <p:nvSpPr>
          <p:cNvPr id="8" name="Google Shape;212;p26"/>
          <p:cNvSpPr txBox="1"/>
          <p:nvPr/>
        </p:nvSpPr>
        <p:spPr>
          <a:xfrm>
            <a:off x="7349775" y="1742451"/>
            <a:ext cx="1641900" cy="3109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dirty="0"/>
              <a:t>Who: </a:t>
            </a:r>
            <a:r>
              <a:rPr lang="en" sz="1000" dirty="0"/>
              <a:t>Talent Cloud/ Platform administration team</a:t>
            </a:r>
            <a:endParaRPr sz="1000" dirty="0"/>
          </a:p>
          <a:p>
            <a:pPr marL="0" lvl="0" indent="0" algn="l" rtl="0">
              <a:spcBef>
                <a:spcPts val="0"/>
              </a:spcBef>
              <a:spcAft>
                <a:spcPts val="0"/>
              </a:spcAft>
              <a:buNone/>
            </a:pPr>
            <a:endParaRPr sz="1000" dirty="0"/>
          </a:p>
          <a:p>
            <a:pPr marL="0" lvl="0" indent="0" algn="l" rtl="0">
              <a:spcBef>
                <a:spcPts val="0"/>
              </a:spcBef>
              <a:spcAft>
                <a:spcPts val="0"/>
              </a:spcAft>
              <a:buNone/>
            </a:pPr>
            <a:r>
              <a:rPr lang="en" sz="1000" b="1" dirty="0"/>
              <a:t>What can they do: </a:t>
            </a:r>
            <a:r>
              <a:rPr lang="en" sz="1000" dirty="0"/>
              <a:t>A</a:t>
            </a:r>
            <a:r>
              <a:rPr lang="en" sz="1000" dirty="0">
                <a:solidFill>
                  <a:schemeClr val="dk1"/>
                </a:solidFill>
              </a:rPr>
              <a:t>pprove new managers and HR advisors,  publish approved job posters, m</a:t>
            </a:r>
            <a:r>
              <a:rPr lang="en" sz="1000" dirty="0"/>
              <a:t>anage behind the scenes content, manage reusable skills taxonomy (including adding and changing definitions)</a:t>
            </a:r>
            <a:endParaRPr sz="1000" dirty="0"/>
          </a:p>
          <a:p>
            <a:pPr marL="0" lvl="0" indent="0" algn="l" rtl="0">
              <a:spcBef>
                <a:spcPts val="0"/>
              </a:spcBef>
              <a:spcAft>
                <a:spcPts val="0"/>
              </a:spcAft>
              <a:buNone/>
            </a:pPr>
            <a:endParaRPr sz="1000" dirty="0"/>
          </a:p>
          <a:p>
            <a:pPr marL="0" lvl="0" indent="0" algn="l" rtl="0">
              <a:spcBef>
                <a:spcPts val="0"/>
              </a:spcBef>
              <a:spcAft>
                <a:spcPts val="0"/>
              </a:spcAft>
              <a:buNone/>
            </a:pPr>
            <a:r>
              <a:rPr lang="en" sz="1000" b="1" dirty="0"/>
              <a:t>Features: </a:t>
            </a:r>
            <a:r>
              <a:rPr lang="en" sz="1000" dirty="0"/>
              <a:t>Resources page to share info with managers and HR</a:t>
            </a:r>
            <a:endParaRPr sz="1000" dirty="0"/>
          </a:p>
          <a:p>
            <a:pPr marL="0" lvl="0" indent="0" algn="l" rtl="0">
              <a:spcBef>
                <a:spcPts val="0"/>
              </a:spcBef>
              <a:spcAft>
                <a:spcPts val="0"/>
              </a:spcAft>
              <a:buNone/>
            </a:pPr>
            <a:endParaRPr sz="1000" dirty="0"/>
          </a:p>
          <a:p>
            <a:pPr marL="0" lvl="0" indent="0" algn="l" rtl="0">
              <a:spcBef>
                <a:spcPts val="0"/>
              </a:spcBef>
              <a:spcAft>
                <a:spcPts val="0"/>
              </a:spcAft>
              <a:buClr>
                <a:schemeClr val="dk1"/>
              </a:buClr>
              <a:buSzPts val="1100"/>
              <a:buFont typeface="Arial"/>
              <a:buNone/>
            </a:pPr>
            <a:r>
              <a:rPr lang="en" sz="1000" b="1" dirty="0">
                <a:solidFill>
                  <a:schemeClr val="dk1"/>
                </a:solidFill>
              </a:rPr>
              <a:t>Status:</a:t>
            </a:r>
            <a:r>
              <a:rPr lang="en" sz="1000" dirty="0">
                <a:solidFill>
                  <a:schemeClr val="dk1"/>
                </a:solidFill>
              </a:rPr>
              <a:t> Live March 2019</a:t>
            </a:r>
            <a:endParaRPr sz="1000" dirty="0"/>
          </a:p>
        </p:txBody>
      </p:sp>
    </p:spTree>
    <p:extLst>
      <p:ext uri="{BB962C8B-B14F-4D97-AF65-F5344CB8AC3E}">
        <p14:creationId xmlns:p14="http://schemas.microsoft.com/office/powerpoint/2010/main" val="35482645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F1F4F7"/>
            </a:gs>
          </a:gsLst>
          <a:lin ang="5400012" scaled="0"/>
        </a:gradFill>
        <a:effectLst/>
      </p:bgPr>
    </p:bg>
    <p:spTree>
      <p:nvGrpSpPr>
        <p:cNvPr id="1" name="Shape 222"/>
        <p:cNvGrpSpPr/>
        <p:nvPr/>
      </p:nvGrpSpPr>
      <p:grpSpPr>
        <a:xfrm>
          <a:off x="0" y="0"/>
          <a:ext cx="0" cy="0"/>
          <a:chOff x="0" y="0"/>
          <a:chExt cx="0" cy="0"/>
        </a:xfrm>
      </p:grpSpPr>
      <p:sp>
        <p:nvSpPr>
          <p:cNvPr id="223" name="Google Shape;223;p27" descr="Background"/>
          <p:cNvSpPr/>
          <p:nvPr/>
        </p:nvSpPr>
        <p:spPr>
          <a:xfrm>
            <a:off x="0" y="0"/>
            <a:ext cx="9144000" cy="515700"/>
          </a:xfrm>
          <a:prstGeom prst="rect">
            <a:avLst/>
          </a:prstGeom>
          <a:solidFill>
            <a:srgbClr val="211E1F"/>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7"/>
          <p:cNvSpPr txBox="1"/>
          <p:nvPr/>
        </p:nvSpPr>
        <p:spPr>
          <a:xfrm>
            <a:off x="0" y="261025"/>
            <a:ext cx="5580600" cy="431100"/>
          </a:xfrm>
          <a:prstGeom prst="rect">
            <a:avLst/>
          </a:prstGeom>
          <a:gradFill>
            <a:gsLst>
              <a:gs pos="0">
                <a:srgbClr val="5C1647"/>
              </a:gs>
              <a:gs pos="100000">
                <a:srgbClr val="A7073B"/>
              </a:gs>
            </a:gsLst>
            <a:lin ang="0" scaled="0"/>
          </a:grad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182880" lvl="0" indent="0" algn="l" rtl="0">
              <a:spcBef>
                <a:spcPts val="0"/>
              </a:spcBef>
              <a:spcAft>
                <a:spcPts val="0"/>
              </a:spcAft>
              <a:buNone/>
            </a:pPr>
            <a:r>
              <a:rPr lang="en" sz="1600" b="1" dirty="0">
                <a:solidFill>
                  <a:schemeClr val="lt1"/>
                </a:solidFill>
                <a:latin typeface="Oxygen"/>
                <a:ea typeface="Oxygen"/>
                <a:cs typeface="Oxygen"/>
                <a:sym typeface="Oxygen"/>
              </a:rPr>
              <a:t>B) The Feature Pipeline of Our Multidisciplinary Team </a:t>
            </a:r>
            <a:endParaRPr sz="1600" b="1" dirty="0">
              <a:solidFill>
                <a:schemeClr val="lt1"/>
              </a:solidFill>
              <a:latin typeface="Oxygen"/>
              <a:ea typeface="Oxygen"/>
              <a:cs typeface="Oxygen"/>
              <a:sym typeface="Oxygen"/>
            </a:endParaRPr>
          </a:p>
        </p:txBody>
      </p:sp>
      <p:pic>
        <p:nvPicPr>
          <p:cNvPr id="225" name="Google Shape;225;p27" descr="1. Policy Shop&#10;2. UX Design &#10;3. Front-end development &#10;4. Back-end development &#10;5. HR concierge / Project coordinator" title="Timeline"/>
          <p:cNvPicPr preferRelativeResize="0"/>
          <p:nvPr/>
        </p:nvPicPr>
        <p:blipFill>
          <a:blip r:embed="rId3">
            <a:alphaModFix/>
          </a:blip>
          <a:stretch>
            <a:fillRect/>
          </a:stretch>
        </p:blipFill>
        <p:spPr>
          <a:xfrm>
            <a:off x="829917" y="953150"/>
            <a:ext cx="6891501" cy="3795400"/>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F1F4F7"/>
            </a:gs>
          </a:gsLst>
          <a:lin ang="5400012" scaled="0"/>
        </a:gradFill>
        <a:effectLst/>
      </p:bgPr>
    </p:bg>
    <p:spTree>
      <p:nvGrpSpPr>
        <p:cNvPr id="1" name="Shape 229"/>
        <p:cNvGrpSpPr/>
        <p:nvPr/>
      </p:nvGrpSpPr>
      <p:grpSpPr>
        <a:xfrm>
          <a:off x="0" y="0"/>
          <a:ext cx="0" cy="0"/>
          <a:chOff x="0" y="0"/>
          <a:chExt cx="0" cy="0"/>
        </a:xfrm>
      </p:grpSpPr>
      <p:sp>
        <p:nvSpPr>
          <p:cNvPr id="230" name="Google Shape;230;p28" title="Background"/>
          <p:cNvSpPr/>
          <p:nvPr/>
        </p:nvSpPr>
        <p:spPr>
          <a:xfrm>
            <a:off x="0" y="0"/>
            <a:ext cx="9144000" cy="515700"/>
          </a:xfrm>
          <a:prstGeom prst="rect">
            <a:avLst/>
          </a:prstGeom>
          <a:solidFill>
            <a:srgbClr val="211E1F"/>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8"/>
          <p:cNvSpPr txBox="1"/>
          <p:nvPr/>
        </p:nvSpPr>
        <p:spPr>
          <a:xfrm>
            <a:off x="0" y="261025"/>
            <a:ext cx="5430000" cy="431100"/>
          </a:xfrm>
          <a:prstGeom prst="rect">
            <a:avLst/>
          </a:prstGeom>
          <a:gradFill>
            <a:gsLst>
              <a:gs pos="0">
                <a:srgbClr val="5C1647"/>
              </a:gs>
              <a:gs pos="100000">
                <a:srgbClr val="A7073B"/>
              </a:gs>
            </a:gsLst>
            <a:lin ang="0" scaled="0"/>
          </a:grad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182880" lvl="0" indent="0" algn="l" rtl="0">
              <a:spcBef>
                <a:spcPts val="0"/>
              </a:spcBef>
              <a:spcAft>
                <a:spcPts val="0"/>
              </a:spcAft>
              <a:buNone/>
            </a:pPr>
            <a:r>
              <a:rPr lang="en" sz="1600" b="1">
                <a:solidFill>
                  <a:schemeClr val="lt1"/>
                </a:solidFill>
                <a:latin typeface="Oxygen"/>
                <a:ea typeface="Oxygen"/>
                <a:cs typeface="Oxygen"/>
                <a:sym typeface="Oxygen"/>
              </a:rPr>
              <a:t>C) Steps Talent Cloud Takes to Produce Research</a:t>
            </a:r>
            <a:endParaRPr sz="1600" b="1">
              <a:solidFill>
                <a:schemeClr val="lt1"/>
              </a:solidFill>
              <a:latin typeface="Oxygen"/>
              <a:ea typeface="Oxygen"/>
              <a:cs typeface="Oxygen"/>
              <a:sym typeface="Oxygen"/>
            </a:endParaRPr>
          </a:p>
        </p:txBody>
      </p:sp>
      <p:pic>
        <p:nvPicPr>
          <p:cNvPr id="232" name="Google Shape;232;p28" title="External Research steps"/>
          <p:cNvPicPr preferRelativeResize="0"/>
          <p:nvPr/>
        </p:nvPicPr>
        <p:blipFill>
          <a:blip r:embed="rId3">
            <a:alphaModFix/>
          </a:blip>
          <a:stretch>
            <a:fillRect/>
          </a:stretch>
        </p:blipFill>
        <p:spPr>
          <a:xfrm>
            <a:off x="1085101" y="776725"/>
            <a:ext cx="6973798" cy="4317749"/>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F1F4F7"/>
            </a:gs>
          </a:gsLst>
          <a:lin ang="5400012" scaled="0"/>
        </a:gradFill>
        <a:effectLst/>
      </p:bgPr>
    </p:bg>
    <p:spTree>
      <p:nvGrpSpPr>
        <p:cNvPr id="1" name="Shape 236"/>
        <p:cNvGrpSpPr/>
        <p:nvPr/>
      </p:nvGrpSpPr>
      <p:grpSpPr>
        <a:xfrm>
          <a:off x="0" y="0"/>
          <a:ext cx="0" cy="0"/>
          <a:chOff x="0" y="0"/>
          <a:chExt cx="0" cy="0"/>
        </a:xfrm>
      </p:grpSpPr>
      <p:pic>
        <p:nvPicPr>
          <p:cNvPr id="237" name="Google Shape;237;p29" title="Image of start and finish line"/>
          <p:cNvPicPr preferRelativeResize="0"/>
          <p:nvPr/>
        </p:nvPicPr>
        <p:blipFill>
          <a:blip r:embed="rId3">
            <a:alphaModFix/>
          </a:blip>
          <a:stretch>
            <a:fillRect/>
          </a:stretch>
        </p:blipFill>
        <p:spPr>
          <a:xfrm>
            <a:off x="319737" y="2430987"/>
            <a:ext cx="8717686" cy="1174813"/>
          </a:xfrm>
          <a:prstGeom prst="rect">
            <a:avLst/>
          </a:prstGeom>
          <a:noFill/>
          <a:ln>
            <a:noFill/>
          </a:ln>
        </p:spPr>
      </p:pic>
      <p:sp>
        <p:nvSpPr>
          <p:cNvPr id="238" name="Google Shape;238;p29" title="Timeline "/>
          <p:cNvSpPr/>
          <p:nvPr/>
        </p:nvSpPr>
        <p:spPr>
          <a:xfrm>
            <a:off x="0" y="0"/>
            <a:ext cx="9144000" cy="515700"/>
          </a:xfrm>
          <a:prstGeom prst="rect">
            <a:avLst/>
          </a:prstGeom>
          <a:solidFill>
            <a:srgbClr val="211E1F"/>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9"/>
          <p:cNvSpPr txBox="1"/>
          <p:nvPr/>
        </p:nvSpPr>
        <p:spPr>
          <a:xfrm>
            <a:off x="0" y="254225"/>
            <a:ext cx="3027900" cy="431100"/>
          </a:xfrm>
          <a:prstGeom prst="rect">
            <a:avLst/>
          </a:prstGeom>
          <a:gradFill>
            <a:gsLst>
              <a:gs pos="0">
                <a:srgbClr val="5C1647"/>
              </a:gs>
              <a:gs pos="100000">
                <a:srgbClr val="A7073B"/>
              </a:gs>
            </a:gsLst>
            <a:lin ang="0" scaled="0"/>
          </a:grad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182880" lvl="0" indent="0" algn="l" rtl="0">
              <a:spcBef>
                <a:spcPts val="0"/>
              </a:spcBef>
              <a:spcAft>
                <a:spcPts val="0"/>
              </a:spcAft>
              <a:buNone/>
            </a:pPr>
            <a:r>
              <a:rPr lang="en" sz="1600" b="1">
                <a:solidFill>
                  <a:schemeClr val="lt1"/>
                </a:solidFill>
                <a:latin typeface="Oxygen"/>
                <a:ea typeface="Oxygen"/>
                <a:cs typeface="Oxygen"/>
                <a:sym typeface="Oxygen"/>
              </a:rPr>
              <a:t>D) Talent Cloud’s Timeline</a:t>
            </a:r>
            <a:endParaRPr sz="1600" b="1">
              <a:solidFill>
                <a:schemeClr val="lt1"/>
              </a:solidFill>
              <a:latin typeface="Oxygen"/>
              <a:ea typeface="Oxygen"/>
              <a:cs typeface="Oxygen"/>
              <a:sym typeface="Oxygen"/>
            </a:endParaRPr>
          </a:p>
        </p:txBody>
      </p:sp>
      <p:sp>
        <p:nvSpPr>
          <p:cNvPr id="240" name="Google Shape;240;p29"/>
          <p:cNvSpPr txBox="1"/>
          <p:nvPr/>
        </p:nvSpPr>
        <p:spPr>
          <a:xfrm>
            <a:off x="339977" y="4027925"/>
            <a:ext cx="1109100" cy="9234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None/>
            </a:pPr>
            <a:r>
              <a:rPr lang="en" sz="1000">
                <a:solidFill>
                  <a:srgbClr val="211E1F"/>
                </a:solidFill>
                <a:latin typeface="Nunito"/>
                <a:ea typeface="Nunito"/>
                <a:cs typeface="Nunito"/>
                <a:sym typeface="Nunito"/>
              </a:rPr>
              <a:t>Workshops, design sessions and engaging experts on problem scope, process mapping and initial designs..</a:t>
            </a:r>
            <a:endParaRPr sz="1000">
              <a:solidFill>
                <a:srgbClr val="211E1F"/>
              </a:solidFill>
              <a:latin typeface="Nunito"/>
              <a:ea typeface="Nunito"/>
              <a:cs typeface="Nunito"/>
              <a:sym typeface="Nunito"/>
            </a:endParaRPr>
          </a:p>
        </p:txBody>
      </p:sp>
      <p:sp>
        <p:nvSpPr>
          <p:cNvPr id="241" name="Google Shape;241;p29"/>
          <p:cNvSpPr txBox="1"/>
          <p:nvPr/>
        </p:nvSpPr>
        <p:spPr>
          <a:xfrm>
            <a:off x="339975" y="3678275"/>
            <a:ext cx="1076700" cy="277200"/>
          </a:xfrm>
          <a:prstGeom prst="rect">
            <a:avLst/>
          </a:prstGeom>
          <a:solidFill>
            <a:srgbClr val="211E1F"/>
          </a:solidFill>
          <a:ln>
            <a:noFill/>
          </a:ln>
          <a:effectLst>
            <a:outerShdw blurRad="57150" dist="19050" dir="5400000" algn="bl" rotWithShape="0">
              <a:srgbClr val="000000">
                <a:alpha val="50000"/>
              </a:srgbClr>
            </a:outerShdw>
          </a:effectLst>
        </p:spPr>
        <p:txBody>
          <a:bodyPr spcFirstLastPara="1" wrap="square" lIns="0" tIns="0" rIns="0" bIns="0" anchor="t" anchorCtr="0">
            <a:spAutoFit/>
          </a:bodyPr>
          <a:lstStyle/>
          <a:p>
            <a:pPr marL="0" lvl="0" indent="0" algn="ctr" rtl="0">
              <a:spcBef>
                <a:spcPts val="0"/>
              </a:spcBef>
              <a:spcAft>
                <a:spcPts val="0"/>
              </a:spcAft>
              <a:buNone/>
            </a:pPr>
            <a:r>
              <a:rPr lang="en" sz="900" b="1">
                <a:solidFill>
                  <a:srgbClr val="FFFFFF"/>
                </a:solidFill>
                <a:latin typeface="Oxygen"/>
                <a:ea typeface="Oxygen"/>
                <a:cs typeface="Oxygen"/>
                <a:sym typeface="Oxygen"/>
              </a:rPr>
              <a:t>Summer 2017 -</a:t>
            </a:r>
            <a:endParaRPr sz="900" b="1">
              <a:solidFill>
                <a:srgbClr val="FFFFFF"/>
              </a:solidFill>
              <a:latin typeface="Oxygen"/>
              <a:ea typeface="Oxygen"/>
              <a:cs typeface="Oxygen"/>
              <a:sym typeface="Oxygen"/>
            </a:endParaRPr>
          </a:p>
          <a:p>
            <a:pPr marL="0" lvl="0" indent="0" algn="ctr" rtl="0">
              <a:spcBef>
                <a:spcPts val="0"/>
              </a:spcBef>
              <a:spcAft>
                <a:spcPts val="0"/>
              </a:spcAft>
              <a:buNone/>
            </a:pPr>
            <a:r>
              <a:rPr lang="en" sz="900" b="1">
                <a:solidFill>
                  <a:srgbClr val="FFFFFF"/>
                </a:solidFill>
                <a:latin typeface="Oxygen"/>
                <a:ea typeface="Oxygen"/>
                <a:cs typeface="Oxygen"/>
                <a:sym typeface="Oxygen"/>
              </a:rPr>
              <a:t>Spring 2018</a:t>
            </a:r>
            <a:endParaRPr sz="900" b="1">
              <a:solidFill>
                <a:srgbClr val="FFFFFF"/>
              </a:solidFill>
              <a:latin typeface="Oxygen"/>
              <a:ea typeface="Oxygen"/>
              <a:cs typeface="Oxygen"/>
              <a:sym typeface="Oxygen"/>
            </a:endParaRPr>
          </a:p>
        </p:txBody>
      </p:sp>
      <p:sp>
        <p:nvSpPr>
          <p:cNvPr id="242" name="Google Shape;242;p29"/>
          <p:cNvSpPr txBox="1"/>
          <p:nvPr/>
        </p:nvSpPr>
        <p:spPr>
          <a:xfrm>
            <a:off x="319725" y="1798349"/>
            <a:ext cx="728700" cy="4617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None/>
            </a:pPr>
            <a:r>
              <a:rPr lang="en" sz="1000">
                <a:solidFill>
                  <a:srgbClr val="211E1F"/>
                </a:solidFill>
                <a:latin typeface="Nunito"/>
                <a:ea typeface="Nunito"/>
                <a:cs typeface="Nunito"/>
                <a:sym typeface="Nunito"/>
              </a:rPr>
              <a:t>Official Start of the Project.</a:t>
            </a:r>
            <a:endParaRPr sz="1000">
              <a:solidFill>
                <a:srgbClr val="211E1F"/>
              </a:solidFill>
              <a:latin typeface="Nunito"/>
              <a:ea typeface="Nunito"/>
              <a:cs typeface="Nunito"/>
              <a:sym typeface="Nunito"/>
            </a:endParaRPr>
          </a:p>
        </p:txBody>
      </p:sp>
      <p:sp>
        <p:nvSpPr>
          <p:cNvPr id="243" name="Google Shape;243;p29"/>
          <p:cNvSpPr txBox="1"/>
          <p:nvPr/>
        </p:nvSpPr>
        <p:spPr>
          <a:xfrm>
            <a:off x="319725" y="1488846"/>
            <a:ext cx="656100" cy="138600"/>
          </a:xfrm>
          <a:prstGeom prst="rect">
            <a:avLst/>
          </a:prstGeom>
          <a:solidFill>
            <a:srgbClr val="211E1F"/>
          </a:solidFill>
          <a:ln>
            <a:noFill/>
          </a:ln>
          <a:effectLst>
            <a:outerShdw blurRad="57150" dist="19050" dir="5400000" algn="bl" rotWithShape="0">
              <a:srgbClr val="000000">
                <a:alpha val="50000"/>
              </a:srgbClr>
            </a:outerShdw>
          </a:effectLst>
        </p:spPr>
        <p:txBody>
          <a:bodyPr spcFirstLastPara="1" wrap="square" lIns="0" tIns="0" rIns="0" bIns="0" anchor="t" anchorCtr="0">
            <a:spAutoFit/>
          </a:bodyPr>
          <a:lstStyle/>
          <a:p>
            <a:pPr marL="0" lvl="0" indent="0" algn="ctr" rtl="0">
              <a:spcBef>
                <a:spcPts val="0"/>
              </a:spcBef>
              <a:spcAft>
                <a:spcPts val="0"/>
              </a:spcAft>
              <a:buNone/>
            </a:pPr>
            <a:r>
              <a:rPr lang="en" sz="900" b="1">
                <a:solidFill>
                  <a:srgbClr val="FFFFFF"/>
                </a:solidFill>
                <a:latin typeface="Oxygen"/>
                <a:ea typeface="Oxygen"/>
                <a:cs typeface="Oxygen"/>
                <a:sym typeface="Oxygen"/>
              </a:rPr>
              <a:t>July 2017</a:t>
            </a:r>
            <a:endParaRPr sz="900" b="1">
              <a:solidFill>
                <a:srgbClr val="FFFFFF"/>
              </a:solidFill>
              <a:latin typeface="Oxygen"/>
              <a:ea typeface="Oxygen"/>
              <a:cs typeface="Oxygen"/>
              <a:sym typeface="Oxygen"/>
            </a:endParaRPr>
          </a:p>
        </p:txBody>
      </p:sp>
      <p:sp>
        <p:nvSpPr>
          <p:cNvPr id="244" name="Google Shape;244;p29"/>
          <p:cNvSpPr txBox="1"/>
          <p:nvPr/>
        </p:nvSpPr>
        <p:spPr>
          <a:xfrm>
            <a:off x="3099750" y="4017025"/>
            <a:ext cx="1174200" cy="9234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None/>
            </a:pPr>
            <a:r>
              <a:rPr lang="en" sz="1000">
                <a:solidFill>
                  <a:srgbClr val="211E1F"/>
                </a:solidFill>
                <a:latin typeface="Nunito"/>
                <a:ea typeface="Nunito"/>
                <a:cs typeface="Nunito"/>
                <a:sym typeface="Nunito"/>
              </a:rPr>
              <a:t>Side test of portable digital credentials: Blockcerts pilot launched, in collaboration with Free Agents.</a:t>
            </a:r>
            <a:endParaRPr sz="1000">
              <a:solidFill>
                <a:srgbClr val="211E1F"/>
              </a:solidFill>
              <a:latin typeface="Nunito"/>
              <a:ea typeface="Nunito"/>
              <a:cs typeface="Nunito"/>
              <a:sym typeface="Nunito"/>
            </a:endParaRPr>
          </a:p>
        </p:txBody>
      </p:sp>
      <p:sp>
        <p:nvSpPr>
          <p:cNvPr id="245" name="Google Shape;245;p29"/>
          <p:cNvSpPr txBox="1"/>
          <p:nvPr/>
        </p:nvSpPr>
        <p:spPr>
          <a:xfrm>
            <a:off x="3099750" y="3681457"/>
            <a:ext cx="656100" cy="138600"/>
          </a:xfrm>
          <a:prstGeom prst="rect">
            <a:avLst/>
          </a:prstGeom>
          <a:solidFill>
            <a:srgbClr val="211E1F"/>
          </a:solidFill>
          <a:ln>
            <a:noFill/>
          </a:ln>
          <a:effectLst>
            <a:outerShdw blurRad="57150" dist="19050" dir="5400000" algn="bl" rotWithShape="0">
              <a:srgbClr val="000000">
                <a:alpha val="50000"/>
              </a:srgbClr>
            </a:outerShdw>
          </a:effectLst>
        </p:spPr>
        <p:txBody>
          <a:bodyPr spcFirstLastPara="1" wrap="square" lIns="0" tIns="0" rIns="0" bIns="0" anchor="t" anchorCtr="0">
            <a:spAutoFit/>
          </a:bodyPr>
          <a:lstStyle/>
          <a:p>
            <a:pPr marL="0" lvl="0" indent="0" algn="ctr" rtl="0">
              <a:spcBef>
                <a:spcPts val="0"/>
              </a:spcBef>
              <a:spcAft>
                <a:spcPts val="0"/>
              </a:spcAft>
              <a:buNone/>
            </a:pPr>
            <a:r>
              <a:rPr lang="en" sz="900" b="1">
                <a:solidFill>
                  <a:srgbClr val="FFFFFF"/>
                </a:solidFill>
                <a:latin typeface="Oxygen"/>
                <a:ea typeface="Oxygen"/>
                <a:cs typeface="Oxygen"/>
                <a:sym typeface="Oxygen"/>
              </a:rPr>
              <a:t>May 2019</a:t>
            </a:r>
            <a:endParaRPr sz="900" b="1">
              <a:solidFill>
                <a:srgbClr val="FFFFFF"/>
              </a:solidFill>
              <a:latin typeface="Oxygen"/>
              <a:ea typeface="Oxygen"/>
              <a:cs typeface="Oxygen"/>
              <a:sym typeface="Oxygen"/>
            </a:endParaRPr>
          </a:p>
        </p:txBody>
      </p:sp>
      <p:sp>
        <p:nvSpPr>
          <p:cNvPr id="246" name="Google Shape;246;p29"/>
          <p:cNvSpPr txBox="1"/>
          <p:nvPr/>
        </p:nvSpPr>
        <p:spPr>
          <a:xfrm>
            <a:off x="5635425" y="4069350"/>
            <a:ext cx="860700" cy="9234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None/>
            </a:pPr>
            <a:r>
              <a:rPr lang="en" sz="1000">
                <a:solidFill>
                  <a:srgbClr val="211E1F"/>
                </a:solidFill>
                <a:latin typeface="Nunito"/>
                <a:ea typeface="Nunito"/>
                <a:cs typeface="Nunito"/>
                <a:sym typeface="Nunito"/>
              </a:rPr>
              <a:t>Major upgrades to the Manager Portal, including new tools.</a:t>
            </a:r>
            <a:endParaRPr sz="1000">
              <a:solidFill>
                <a:srgbClr val="211E1F"/>
              </a:solidFill>
              <a:latin typeface="Nunito"/>
              <a:ea typeface="Nunito"/>
              <a:cs typeface="Nunito"/>
              <a:sym typeface="Nunito"/>
            </a:endParaRPr>
          </a:p>
        </p:txBody>
      </p:sp>
      <p:sp>
        <p:nvSpPr>
          <p:cNvPr id="247" name="Google Shape;247;p29"/>
          <p:cNvSpPr txBox="1"/>
          <p:nvPr/>
        </p:nvSpPr>
        <p:spPr>
          <a:xfrm>
            <a:off x="5635421" y="3768270"/>
            <a:ext cx="656100" cy="138600"/>
          </a:xfrm>
          <a:prstGeom prst="rect">
            <a:avLst/>
          </a:prstGeom>
          <a:solidFill>
            <a:srgbClr val="211E1F"/>
          </a:solidFill>
          <a:ln>
            <a:noFill/>
          </a:ln>
          <a:effectLst>
            <a:outerShdw blurRad="57150" dist="19050" dir="5400000" algn="bl" rotWithShape="0">
              <a:srgbClr val="000000">
                <a:alpha val="50000"/>
              </a:srgbClr>
            </a:outerShdw>
          </a:effectLst>
        </p:spPr>
        <p:txBody>
          <a:bodyPr spcFirstLastPara="1" wrap="square" lIns="0" tIns="0" rIns="0" bIns="0" anchor="t" anchorCtr="0">
            <a:spAutoFit/>
          </a:bodyPr>
          <a:lstStyle/>
          <a:p>
            <a:pPr marL="0" lvl="0" indent="0" algn="ctr" rtl="0">
              <a:spcBef>
                <a:spcPts val="0"/>
              </a:spcBef>
              <a:spcAft>
                <a:spcPts val="0"/>
              </a:spcAft>
              <a:buNone/>
            </a:pPr>
            <a:r>
              <a:rPr lang="en" sz="900" b="1">
                <a:solidFill>
                  <a:srgbClr val="FFFFFF"/>
                </a:solidFill>
                <a:latin typeface="Oxygen"/>
                <a:ea typeface="Oxygen"/>
                <a:cs typeface="Oxygen"/>
                <a:sym typeface="Oxygen"/>
              </a:rPr>
              <a:t>Fall 2019</a:t>
            </a:r>
            <a:endParaRPr sz="900" b="1">
              <a:solidFill>
                <a:srgbClr val="FFFFFF"/>
              </a:solidFill>
              <a:latin typeface="Oxygen"/>
              <a:ea typeface="Oxygen"/>
              <a:cs typeface="Oxygen"/>
              <a:sym typeface="Oxygen"/>
            </a:endParaRPr>
          </a:p>
        </p:txBody>
      </p:sp>
      <p:sp>
        <p:nvSpPr>
          <p:cNvPr id="248" name="Google Shape;248;p29"/>
          <p:cNvSpPr txBox="1"/>
          <p:nvPr/>
        </p:nvSpPr>
        <p:spPr>
          <a:xfrm>
            <a:off x="5554502" y="1336526"/>
            <a:ext cx="1109100" cy="4617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None/>
            </a:pPr>
            <a:r>
              <a:rPr lang="en" sz="1000">
                <a:solidFill>
                  <a:srgbClr val="211E1F"/>
                </a:solidFill>
                <a:latin typeface="Nunito"/>
                <a:ea typeface="Nunito"/>
                <a:cs typeface="Nunito"/>
                <a:sym typeface="Nunito"/>
              </a:rPr>
              <a:t>Two-Factor Authentication is added to the site.</a:t>
            </a:r>
            <a:endParaRPr sz="1000">
              <a:solidFill>
                <a:srgbClr val="211E1F"/>
              </a:solidFill>
              <a:latin typeface="Nunito"/>
              <a:ea typeface="Nunito"/>
              <a:cs typeface="Nunito"/>
              <a:sym typeface="Nunito"/>
            </a:endParaRPr>
          </a:p>
        </p:txBody>
      </p:sp>
      <p:sp>
        <p:nvSpPr>
          <p:cNvPr id="249" name="Google Shape;249;p29"/>
          <p:cNvSpPr txBox="1"/>
          <p:nvPr/>
        </p:nvSpPr>
        <p:spPr>
          <a:xfrm>
            <a:off x="5554488" y="1000951"/>
            <a:ext cx="931200" cy="138600"/>
          </a:xfrm>
          <a:prstGeom prst="rect">
            <a:avLst/>
          </a:prstGeom>
          <a:solidFill>
            <a:srgbClr val="211E1F"/>
          </a:solidFill>
          <a:ln>
            <a:noFill/>
          </a:ln>
          <a:effectLst>
            <a:outerShdw blurRad="57150" dist="19050" dir="5400000" algn="bl" rotWithShape="0">
              <a:srgbClr val="000000">
                <a:alpha val="50000"/>
              </a:srgbClr>
            </a:outerShdw>
          </a:effectLst>
        </p:spPr>
        <p:txBody>
          <a:bodyPr spcFirstLastPara="1" wrap="square" lIns="0" tIns="0" rIns="0" bIns="0" anchor="t" anchorCtr="0">
            <a:spAutoFit/>
          </a:bodyPr>
          <a:lstStyle/>
          <a:p>
            <a:pPr marL="0" lvl="0" indent="0" algn="ctr" rtl="0">
              <a:spcBef>
                <a:spcPts val="0"/>
              </a:spcBef>
              <a:spcAft>
                <a:spcPts val="0"/>
              </a:spcAft>
              <a:buNone/>
            </a:pPr>
            <a:r>
              <a:rPr lang="en" sz="900" b="1">
                <a:solidFill>
                  <a:srgbClr val="FFFFFF"/>
                </a:solidFill>
                <a:latin typeface="Oxygen"/>
                <a:ea typeface="Oxygen"/>
                <a:cs typeface="Oxygen"/>
                <a:sym typeface="Oxygen"/>
              </a:rPr>
              <a:t>February 2020</a:t>
            </a:r>
            <a:endParaRPr sz="900" b="1">
              <a:solidFill>
                <a:srgbClr val="FFFFFF"/>
              </a:solidFill>
              <a:latin typeface="Oxygen"/>
              <a:ea typeface="Oxygen"/>
              <a:cs typeface="Oxygen"/>
              <a:sym typeface="Oxygen"/>
            </a:endParaRPr>
          </a:p>
        </p:txBody>
      </p:sp>
      <p:sp>
        <p:nvSpPr>
          <p:cNvPr id="250" name="Google Shape;250;p29"/>
          <p:cNvSpPr txBox="1"/>
          <p:nvPr/>
        </p:nvSpPr>
        <p:spPr>
          <a:xfrm>
            <a:off x="6678238" y="4105225"/>
            <a:ext cx="1000800" cy="7695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None/>
            </a:pPr>
            <a:r>
              <a:rPr lang="en" sz="1000">
                <a:solidFill>
                  <a:srgbClr val="211E1F"/>
                </a:solidFill>
                <a:latin typeface="Nunito"/>
                <a:ea typeface="Nunito"/>
                <a:cs typeface="Nunito"/>
                <a:sym typeface="Nunito"/>
              </a:rPr>
              <a:t>Talent Cloud launches GC Reserve for COVID-19 response.</a:t>
            </a:r>
            <a:endParaRPr sz="1000">
              <a:solidFill>
                <a:srgbClr val="211E1F"/>
              </a:solidFill>
              <a:latin typeface="Nunito"/>
              <a:ea typeface="Nunito"/>
              <a:cs typeface="Nunito"/>
              <a:sym typeface="Nunito"/>
            </a:endParaRPr>
          </a:p>
        </p:txBody>
      </p:sp>
      <p:sp>
        <p:nvSpPr>
          <p:cNvPr id="251" name="Google Shape;251;p29"/>
          <p:cNvSpPr txBox="1"/>
          <p:nvPr/>
        </p:nvSpPr>
        <p:spPr>
          <a:xfrm>
            <a:off x="6678233" y="3769657"/>
            <a:ext cx="656100" cy="138600"/>
          </a:xfrm>
          <a:prstGeom prst="rect">
            <a:avLst/>
          </a:prstGeom>
          <a:solidFill>
            <a:srgbClr val="211E1F"/>
          </a:solidFill>
          <a:ln>
            <a:noFill/>
          </a:ln>
          <a:effectLst>
            <a:outerShdw blurRad="57150" dist="19050" dir="5400000" algn="bl" rotWithShape="0">
              <a:srgbClr val="000000">
                <a:alpha val="50000"/>
              </a:srgbClr>
            </a:outerShdw>
          </a:effectLst>
        </p:spPr>
        <p:txBody>
          <a:bodyPr spcFirstLastPara="1" wrap="square" lIns="0" tIns="0" rIns="0" bIns="0" anchor="t" anchorCtr="0">
            <a:spAutoFit/>
          </a:bodyPr>
          <a:lstStyle/>
          <a:p>
            <a:pPr marL="0" lvl="0" indent="0" algn="ctr" rtl="0">
              <a:spcBef>
                <a:spcPts val="0"/>
              </a:spcBef>
              <a:spcAft>
                <a:spcPts val="0"/>
              </a:spcAft>
              <a:buNone/>
            </a:pPr>
            <a:r>
              <a:rPr lang="en" sz="900" b="1">
                <a:solidFill>
                  <a:srgbClr val="FFFFFF"/>
                </a:solidFill>
                <a:latin typeface="Oxygen"/>
                <a:ea typeface="Oxygen"/>
                <a:cs typeface="Oxygen"/>
                <a:sym typeface="Oxygen"/>
              </a:rPr>
              <a:t>April 2020</a:t>
            </a:r>
            <a:endParaRPr sz="900" b="1">
              <a:solidFill>
                <a:srgbClr val="FFFFFF"/>
              </a:solidFill>
              <a:latin typeface="Oxygen"/>
              <a:ea typeface="Oxygen"/>
              <a:cs typeface="Oxygen"/>
              <a:sym typeface="Oxygen"/>
            </a:endParaRPr>
          </a:p>
        </p:txBody>
      </p:sp>
      <p:sp>
        <p:nvSpPr>
          <p:cNvPr id="252" name="Google Shape;252;p29"/>
          <p:cNvSpPr txBox="1"/>
          <p:nvPr/>
        </p:nvSpPr>
        <p:spPr>
          <a:xfrm>
            <a:off x="8036625" y="4017026"/>
            <a:ext cx="1000800" cy="7695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None/>
            </a:pPr>
            <a:r>
              <a:rPr lang="en" sz="1000">
                <a:solidFill>
                  <a:srgbClr val="211E1F"/>
                </a:solidFill>
                <a:latin typeface="Nunito"/>
                <a:ea typeface="Nunito"/>
                <a:cs typeface="Nunito"/>
                <a:sym typeface="Nunito"/>
              </a:rPr>
              <a:t>The Talent Cloud experiment, in its current configuration, wraps up.</a:t>
            </a:r>
            <a:endParaRPr sz="1000">
              <a:solidFill>
                <a:srgbClr val="211E1F"/>
              </a:solidFill>
              <a:latin typeface="Nunito"/>
              <a:ea typeface="Nunito"/>
              <a:cs typeface="Nunito"/>
              <a:sym typeface="Nunito"/>
            </a:endParaRPr>
          </a:p>
        </p:txBody>
      </p:sp>
      <p:sp>
        <p:nvSpPr>
          <p:cNvPr id="253" name="Google Shape;253;p29"/>
          <p:cNvSpPr txBox="1"/>
          <p:nvPr/>
        </p:nvSpPr>
        <p:spPr>
          <a:xfrm>
            <a:off x="8036625" y="3681457"/>
            <a:ext cx="656100" cy="138600"/>
          </a:xfrm>
          <a:prstGeom prst="rect">
            <a:avLst/>
          </a:prstGeom>
          <a:solidFill>
            <a:srgbClr val="211E1F"/>
          </a:solidFill>
          <a:ln>
            <a:noFill/>
          </a:ln>
          <a:effectLst>
            <a:outerShdw blurRad="57150" dist="19050" dir="5400000" algn="bl" rotWithShape="0">
              <a:srgbClr val="000000">
                <a:alpha val="50000"/>
              </a:srgbClr>
            </a:outerShdw>
          </a:effectLst>
        </p:spPr>
        <p:txBody>
          <a:bodyPr spcFirstLastPara="1" wrap="square" lIns="0" tIns="0" rIns="0" bIns="0" anchor="t" anchorCtr="0">
            <a:spAutoFit/>
          </a:bodyPr>
          <a:lstStyle/>
          <a:p>
            <a:pPr marL="0" lvl="0" indent="0" algn="ctr" rtl="0">
              <a:spcBef>
                <a:spcPts val="0"/>
              </a:spcBef>
              <a:spcAft>
                <a:spcPts val="0"/>
              </a:spcAft>
              <a:buNone/>
            </a:pPr>
            <a:r>
              <a:rPr lang="en" sz="900" b="1">
                <a:solidFill>
                  <a:srgbClr val="FFFFFF"/>
                </a:solidFill>
                <a:latin typeface="Oxygen"/>
                <a:ea typeface="Oxygen"/>
                <a:cs typeface="Oxygen"/>
                <a:sym typeface="Oxygen"/>
              </a:rPr>
              <a:t>April 2021</a:t>
            </a:r>
            <a:endParaRPr sz="900" b="1">
              <a:solidFill>
                <a:srgbClr val="FFFFFF"/>
              </a:solidFill>
              <a:latin typeface="Oxygen"/>
              <a:ea typeface="Oxygen"/>
              <a:cs typeface="Oxygen"/>
              <a:sym typeface="Oxygen"/>
            </a:endParaRPr>
          </a:p>
        </p:txBody>
      </p:sp>
      <p:sp>
        <p:nvSpPr>
          <p:cNvPr id="254" name="Google Shape;254;p29"/>
          <p:cNvSpPr txBox="1"/>
          <p:nvPr/>
        </p:nvSpPr>
        <p:spPr>
          <a:xfrm>
            <a:off x="1430539" y="1526464"/>
            <a:ext cx="931200" cy="7695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None/>
            </a:pPr>
            <a:r>
              <a:rPr lang="en" sz="1000" dirty="0">
                <a:solidFill>
                  <a:srgbClr val="211E1F"/>
                </a:solidFill>
                <a:latin typeface="Nunito"/>
                <a:ea typeface="Nunito"/>
                <a:cs typeface="Nunito"/>
                <a:sym typeface="Nunito"/>
              </a:rPr>
              <a:t>The development team starts coding the platform.</a:t>
            </a:r>
            <a:endParaRPr sz="1000" dirty="0">
              <a:solidFill>
                <a:srgbClr val="211E1F"/>
              </a:solidFill>
              <a:latin typeface="Nunito"/>
              <a:ea typeface="Nunito"/>
              <a:cs typeface="Nunito"/>
              <a:sym typeface="Nunito"/>
            </a:endParaRPr>
          </a:p>
        </p:txBody>
      </p:sp>
      <p:sp>
        <p:nvSpPr>
          <p:cNvPr id="255" name="Google Shape;255;p29"/>
          <p:cNvSpPr txBox="1"/>
          <p:nvPr/>
        </p:nvSpPr>
        <p:spPr>
          <a:xfrm>
            <a:off x="1430539" y="1216971"/>
            <a:ext cx="762000" cy="138600"/>
          </a:xfrm>
          <a:prstGeom prst="rect">
            <a:avLst/>
          </a:prstGeom>
          <a:solidFill>
            <a:srgbClr val="211E1F"/>
          </a:solidFill>
          <a:ln>
            <a:noFill/>
          </a:ln>
          <a:effectLst>
            <a:outerShdw blurRad="57150" dist="19050" dir="5400000" algn="bl" rotWithShape="0">
              <a:srgbClr val="000000">
                <a:alpha val="50000"/>
              </a:srgbClr>
            </a:outerShdw>
          </a:effectLst>
        </p:spPr>
        <p:txBody>
          <a:bodyPr spcFirstLastPara="1" wrap="square" lIns="0" tIns="0" rIns="0" bIns="0" anchor="t" anchorCtr="0">
            <a:spAutoFit/>
          </a:bodyPr>
          <a:lstStyle/>
          <a:p>
            <a:pPr marL="0" lvl="0" indent="0" algn="ctr" rtl="0">
              <a:spcBef>
                <a:spcPts val="0"/>
              </a:spcBef>
              <a:spcAft>
                <a:spcPts val="0"/>
              </a:spcAft>
              <a:buNone/>
            </a:pPr>
            <a:r>
              <a:rPr lang="en" sz="900" b="1" dirty="0">
                <a:solidFill>
                  <a:srgbClr val="FFFFFF"/>
                </a:solidFill>
                <a:latin typeface="Oxygen"/>
                <a:ea typeface="Oxygen"/>
                <a:cs typeface="Oxygen"/>
                <a:sym typeface="Oxygen"/>
              </a:rPr>
              <a:t>Spring 2018</a:t>
            </a:r>
            <a:endParaRPr sz="900" b="1" dirty="0">
              <a:solidFill>
                <a:srgbClr val="FFFFFF"/>
              </a:solidFill>
              <a:latin typeface="Oxygen"/>
              <a:ea typeface="Oxygen"/>
              <a:cs typeface="Oxygen"/>
              <a:sym typeface="Oxygen"/>
            </a:endParaRPr>
          </a:p>
        </p:txBody>
      </p:sp>
      <p:sp>
        <p:nvSpPr>
          <p:cNvPr id="256" name="Google Shape;256;p29"/>
          <p:cNvSpPr txBox="1"/>
          <p:nvPr/>
        </p:nvSpPr>
        <p:spPr>
          <a:xfrm>
            <a:off x="2517350" y="1368726"/>
            <a:ext cx="1249200" cy="8979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None/>
            </a:pPr>
            <a:r>
              <a:rPr lang="en" sz="1000" dirty="0">
                <a:solidFill>
                  <a:srgbClr val="211E1F"/>
                </a:solidFill>
                <a:latin typeface="Nunito"/>
                <a:ea typeface="Nunito"/>
                <a:cs typeface="Nunito"/>
                <a:sym typeface="Nunito"/>
              </a:rPr>
              <a:t>Authority to Operate received.</a:t>
            </a:r>
            <a:endParaRPr sz="1000" dirty="0">
              <a:solidFill>
                <a:srgbClr val="211E1F"/>
              </a:solidFill>
              <a:latin typeface="Nunito"/>
              <a:ea typeface="Nunito"/>
              <a:cs typeface="Nunito"/>
              <a:sym typeface="Nunito"/>
            </a:endParaRPr>
          </a:p>
          <a:p>
            <a:pPr marL="0" lvl="0" indent="0" algn="l" rtl="0">
              <a:lnSpc>
                <a:spcPct val="100000"/>
              </a:lnSpc>
              <a:spcBef>
                <a:spcPts val="1000"/>
              </a:spcBef>
              <a:spcAft>
                <a:spcPts val="1000"/>
              </a:spcAft>
              <a:buNone/>
            </a:pPr>
            <a:r>
              <a:rPr lang="en" sz="1000" dirty="0">
                <a:solidFill>
                  <a:srgbClr val="211E1F"/>
                </a:solidFill>
                <a:latin typeface="Nunito"/>
                <a:ea typeface="Nunito"/>
                <a:cs typeface="Nunito"/>
                <a:sym typeface="Nunito"/>
              </a:rPr>
              <a:t>The Applicant Portal (beta) goes live with real job postings.</a:t>
            </a:r>
            <a:endParaRPr sz="1000" dirty="0">
              <a:solidFill>
                <a:srgbClr val="211E1F"/>
              </a:solidFill>
              <a:latin typeface="Nunito"/>
              <a:ea typeface="Nunito"/>
              <a:cs typeface="Nunito"/>
              <a:sym typeface="Nunito"/>
            </a:endParaRPr>
          </a:p>
        </p:txBody>
      </p:sp>
      <p:sp>
        <p:nvSpPr>
          <p:cNvPr id="257" name="Google Shape;257;p29"/>
          <p:cNvSpPr txBox="1"/>
          <p:nvPr/>
        </p:nvSpPr>
        <p:spPr>
          <a:xfrm>
            <a:off x="2517338" y="1059224"/>
            <a:ext cx="860700" cy="138600"/>
          </a:xfrm>
          <a:prstGeom prst="rect">
            <a:avLst/>
          </a:prstGeom>
          <a:solidFill>
            <a:srgbClr val="211E1F"/>
          </a:solidFill>
          <a:ln>
            <a:noFill/>
          </a:ln>
          <a:effectLst>
            <a:outerShdw blurRad="57150" dist="19050" dir="5400000" algn="bl" rotWithShape="0">
              <a:srgbClr val="000000">
                <a:alpha val="50000"/>
              </a:srgbClr>
            </a:outerShdw>
          </a:effectLst>
        </p:spPr>
        <p:txBody>
          <a:bodyPr spcFirstLastPara="1" wrap="square" lIns="0" tIns="0" rIns="0" bIns="0" anchor="t" anchorCtr="0">
            <a:spAutoFit/>
          </a:bodyPr>
          <a:lstStyle/>
          <a:p>
            <a:pPr marL="0" lvl="0" indent="0" algn="ctr" rtl="0">
              <a:spcBef>
                <a:spcPts val="0"/>
              </a:spcBef>
              <a:spcAft>
                <a:spcPts val="0"/>
              </a:spcAft>
              <a:buNone/>
            </a:pPr>
            <a:r>
              <a:rPr lang="en" sz="900" b="1" dirty="0">
                <a:solidFill>
                  <a:srgbClr val="FFFFFF"/>
                </a:solidFill>
                <a:latin typeface="Oxygen"/>
                <a:ea typeface="Oxygen"/>
                <a:cs typeface="Oxygen"/>
                <a:sym typeface="Oxygen"/>
              </a:rPr>
              <a:t>October 2018</a:t>
            </a:r>
            <a:endParaRPr sz="900" b="1" dirty="0">
              <a:solidFill>
                <a:srgbClr val="FFFFFF"/>
              </a:solidFill>
              <a:latin typeface="Oxygen"/>
              <a:ea typeface="Oxygen"/>
              <a:cs typeface="Oxygen"/>
              <a:sym typeface="Oxygen"/>
            </a:endParaRPr>
          </a:p>
        </p:txBody>
      </p:sp>
      <p:sp>
        <p:nvSpPr>
          <p:cNvPr id="258" name="Google Shape;258;p29"/>
          <p:cNvSpPr txBox="1"/>
          <p:nvPr/>
        </p:nvSpPr>
        <p:spPr>
          <a:xfrm>
            <a:off x="3987500" y="1523476"/>
            <a:ext cx="1249200" cy="8979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None/>
            </a:pPr>
            <a:r>
              <a:rPr lang="en" sz="1000">
                <a:solidFill>
                  <a:srgbClr val="211E1F"/>
                </a:solidFill>
                <a:latin typeface="Nunito"/>
                <a:ea typeface="Nunito"/>
                <a:cs typeface="Nunito"/>
                <a:sym typeface="Nunito"/>
              </a:rPr>
              <a:t>The first employee is hired using Talent Cloud.</a:t>
            </a:r>
            <a:endParaRPr sz="1000">
              <a:solidFill>
                <a:srgbClr val="211E1F"/>
              </a:solidFill>
              <a:latin typeface="Nunito"/>
              <a:ea typeface="Nunito"/>
              <a:cs typeface="Nunito"/>
              <a:sym typeface="Nunito"/>
            </a:endParaRPr>
          </a:p>
          <a:p>
            <a:pPr marL="0" lvl="0" indent="0" algn="l" rtl="0">
              <a:lnSpc>
                <a:spcPct val="100000"/>
              </a:lnSpc>
              <a:spcBef>
                <a:spcPts val="1000"/>
              </a:spcBef>
              <a:spcAft>
                <a:spcPts val="0"/>
              </a:spcAft>
              <a:buNone/>
            </a:pPr>
            <a:r>
              <a:rPr lang="en" sz="1000">
                <a:solidFill>
                  <a:srgbClr val="211E1F"/>
                </a:solidFill>
                <a:latin typeface="Nunito"/>
                <a:ea typeface="Nunito"/>
                <a:cs typeface="Nunito"/>
                <a:sym typeface="Nunito"/>
              </a:rPr>
              <a:t>The Manager Portal goes live.</a:t>
            </a:r>
            <a:endParaRPr sz="1000">
              <a:solidFill>
                <a:srgbClr val="211E1F"/>
              </a:solidFill>
              <a:latin typeface="Nunito"/>
              <a:ea typeface="Nunito"/>
              <a:cs typeface="Nunito"/>
              <a:sym typeface="Nunito"/>
            </a:endParaRPr>
          </a:p>
        </p:txBody>
      </p:sp>
      <p:sp>
        <p:nvSpPr>
          <p:cNvPr id="259" name="Google Shape;259;p29"/>
          <p:cNvSpPr txBox="1"/>
          <p:nvPr/>
        </p:nvSpPr>
        <p:spPr>
          <a:xfrm>
            <a:off x="4000201" y="1213950"/>
            <a:ext cx="1000800" cy="138600"/>
          </a:xfrm>
          <a:prstGeom prst="rect">
            <a:avLst/>
          </a:prstGeom>
          <a:solidFill>
            <a:srgbClr val="211E1F"/>
          </a:solidFill>
          <a:ln>
            <a:noFill/>
          </a:ln>
          <a:effectLst>
            <a:outerShdw blurRad="57150" dist="19050" dir="5400000" algn="bl" rotWithShape="0">
              <a:srgbClr val="000000">
                <a:alpha val="50000"/>
              </a:srgbClr>
            </a:outerShdw>
          </a:effectLst>
        </p:spPr>
        <p:txBody>
          <a:bodyPr spcFirstLastPara="1" wrap="square" lIns="0" tIns="0" rIns="0" bIns="0" anchor="t" anchorCtr="0">
            <a:spAutoFit/>
          </a:bodyPr>
          <a:lstStyle/>
          <a:p>
            <a:pPr marL="0" lvl="0" indent="0" algn="ctr" rtl="0">
              <a:spcBef>
                <a:spcPts val="0"/>
              </a:spcBef>
              <a:spcAft>
                <a:spcPts val="0"/>
              </a:spcAft>
              <a:buNone/>
            </a:pPr>
            <a:r>
              <a:rPr lang="en" sz="900" b="1">
                <a:solidFill>
                  <a:srgbClr val="FFFFFF"/>
                </a:solidFill>
                <a:latin typeface="Oxygen"/>
                <a:ea typeface="Oxygen"/>
                <a:cs typeface="Oxygen"/>
                <a:sym typeface="Oxygen"/>
              </a:rPr>
              <a:t>January 2019</a:t>
            </a:r>
            <a:endParaRPr sz="900" b="1">
              <a:solidFill>
                <a:srgbClr val="FFFFFF"/>
              </a:solidFill>
              <a:latin typeface="Oxygen"/>
              <a:ea typeface="Oxygen"/>
              <a:cs typeface="Oxygen"/>
              <a:sym typeface="Oxygen"/>
            </a:endParaRPr>
          </a:p>
        </p:txBody>
      </p:sp>
      <p:sp>
        <p:nvSpPr>
          <p:cNvPr id="260" name="Google Shape;260;p29"/>
          <p:cNvSpPr txBox="1"/>
          <p:nvPr/>
        </p:nvSpPr>
        <p:spPr>
          <a:xfrm>
            <a:off x="4481600" y="3849261"/>
            <a:ext cx="971700" cy="7695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None/>
            </a:pPr>
            <a:r>
              <a:rPr lang="en" sz="1000">
                <a:solidFill>
                  <a:srgbClr val="211E1F"/>
                </a:solidFill>
                <a:latin typeface="Nunito"/>
                <a:ea typeface="Nunito"/>
                <a:cs typeface="Nunito"/>
                <a:sym typeface="Nunito"/>
              </a:rPr>
              <a:t>First full prototypes of the Indigenous Talent Portal are user tested.</a:t>
            </a:r>
            <a:endParaRPr sz="1000">
              <a:solidFill>
                <a:srgbClr val="211E1F"/>
              </a:solidFill>
              <a:latin typeface="Nunito"/>
              <a:ea typeface="Nunito"/>
              <a:cs typeface="Nunito"/>
              <a:sym typeface="Nunito"/>
            </a:endParaRPr>
          </a:p>
        </p:txBody>
      </p:sp>
      <p:sp>
        <p:nvSpPr>
          <p:cNvPr id="261" name="Google Shape;261;p29"/>
          <p:cNvSpPr txBox="1"/>
          <p:nvPr/>
        </p:nvSpPr>
        <p:spPr>
          <a:xfrm>
            <a:off x="4481600" y="3542711"/>
            <a:ext cx="792300" cy="138600"/>
          </a:xfrm>
          <a:prstGeom prst="rect">
            <a:avLst/>
          </a:prstGeom>
          <a:solidFill>
            <a:srgbClr val="211E1F"/>
          </a:solidFill>
          <a:ln>
            <a:noFill/>
          </a:ln>
          <a:effectLst>
            <a:outerShdw blurRad="57150" dist="19050" dir="5400000" algn="bl" rotWithShape="0">
              <a:srgbClr val="000000">
                <a:alpha val="50000"/>
              </a:srgbClr>
            </a:outerShdw>
          </a:effectLst>
        </p:spPr>
        <p:txBody>
          <a:bodyPr spcFirstLastPara="1" wrap="square" lIns="0" tIns="0" rIns="0" bIns="0" anchor="t" anchorCtr="0">
            <a:spAutoFit/>
          </a:bodyPr>
          <a:lstStyle/>
          <a:p>
            <a:pPr marL="0" lvl="0" indent="0" algn="ctr" rtl="0">
              <a:spcBef>
                <a:spcPts val="0"/>
              </a:spcBef>
              <a:spcAft>
                <a:spcPts val="0"/>
              </a:spcAft>
              <a:buNone/>
            </a:pPr>
            <a:r>
              <a:rPr lang="en" sz="900" b="1">
                <a:solidFill>
                  <a:srgbClr val="FFFFFF"/>
                </a:solidFill>
                <a:latin typeface="Oxygen"/>
                <a:ea typeface="Oxygen"/>
                <a:cs typeface="Oxygen"/>
                <a:sym typeface="Oxygen"/>
              </a:rPr>
              <a:t>Summer 2019</a:t>
            </a:r>
            <a:endParaRPr sz="900" b="1">
              <a:solidFill>
                <a:srgbClr val="FFFFFF"/>
              </a:solidFill>
              <a:latin typeface="Oxygen"/>
              <a:ea typeface="Oxygen"/>
              <a:cs typeface="Oxygen"/>
              <a:sym typeface="Oxygen"/>
            </a:endParaRPr>
          </a:p>
        </p:txBody>
      </p:sp>
      <p:sp>
        <p:nvSpPr>
          <p:cNvPr id="262" name="Google Shape;262;p29"/>
          <p:cNvSpPr txBox="1"/>
          <p:nvPr/>
        </p:nvSpPr>
        <p:spPr>
          <a:xfrm>
            <a:off x="5554492" y="1960702"/>
            <a:ext cx="931200" cy="3078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None/>
            </a:pPr>
            <a:r>
              <a:rPr lang="en" sz="1000">
                <a:solidFill>
                  <a:srgbClr val="211E1F"/>
                </a:solidFill>
                <a:latin typeface="Nunito"/>
                <a:ea typeface="Nunito"/>
                <a:cs typeface="Nunito"/>
                <a:sym typeface="Nunito"/>
              </a:rPr>
              <a:t>The HR Advisor Portal goes live.</a:t>
            </a:r>
            <a:endParaRPr sz="1000">
              <a:solidFill>
                <a:srgbClr val="211E1F"/>
              </a:solidFill>
              <a:latin typeface="Nunito"/>
              <a:ea typeface="Nunito"/>
              <a:cs typeface="Nunito"/>
              <a:sym typeface="Nunito"/>
            </a:endParaRPr>
          </a:p>
        </p:txBody>
      </p:sp>
      <p:sp>
        <p:nvSpPr>
          <p:cNvPr id="263" name="Google Shape;263;p29"/>
          <p:cNvSpPr txBox="1"/>
          <p:nvPr/>
        </p:nvSpPr>
        <p:spPr>
          <a:xfrm>
            <a:off x="6920900" y="1672100"/>
            <a:ext cx="1402500" cy="6156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None/>
            </a:pPr>
            <a:r>
              <a:rPr lang="en" sz="1000">
                <a:solidFill>
                  <a:srgbClr val="211E1F"/>
                </a:solidFill>
                <a:latin typeface="Nunito"/>
                <a:ea typeface="Nunito"/>
                <a:cs typeface="Nunito"/>
                <a:sym typeface="Nunito"/>
              </a:rPr>
              <a:t>New Applicant Portal, with Timeline and upgraded bias reduction tools, is launched.</a:t>
            </a:r>
            <a:endParaRPr sz="1000">
              <a:solidFill>
                <a:srgbClr val="211E1F"/>
              </a:solidFill>
              <a:latin typeface="Nunito"/>
              <a:ea typeface="Nunito"/>
              <a:cs typeface="Nunito"/>
              <a:sym typeface="Nunito"/>
            </a:endParaRPr>
          </a:p>
        </p:txBody>
      </p:sp>
      <p:sp>
        <p:nvSpPr>
          <p:cNvPr id="264" name="Google Shape;264;p29"/>
          <p:cNvSpPr txBox="1"/>
          <p:nvPr/>
        </p:nvSpPr>
        <p:spPr>
          <a:xfrm>
            <a:off x="6920904" y="1336532"/>
            <a:ext cx="762000" cy="138600"/>
          </a:xfrm>
          <a:prstGeom prst="rect">
            <a:avLst/>
          </a:prstGeom>
          <a:solidFill>
            <a:srgbClr val="211E1F"/>
          </a:solidFill>
          <a:ln>
            <a:noFill/>
          </a:ln>
          <a:effectLst>
            <a:outerShdw blurRad="57150" dist="19050" dir="5400000" algn="bl" rotWithShape="0">
              <a:srgbClr val="000000">
                <a:alpha val="50000"/>
              </a:srgbClr>
            </a:outerShdw>
          </a:effectLst>
        </p:spPr>
        <p:txBody>
          <a:bodyPr spcFirstLastPara="1" wrap="square" lIns="0" tIns="0" rIns="0" bIns="0" anchor="t" anchorCtr="0">
            <a:spAutoFit/>
          </a:bodyPr>
          <a:lstStyle/>
          <a:p>
            <a:pPr marL="0" lvl="0" indent="0" algn="ctr" rtl="0">
              <a:spcBef>
                <a:spcPts val="0"/>
              </a:spcBef>
              <a:spcAft>
                <a:spcPts val="0"/>
              </a:spcAft>
              <a:buNone/>
            </a:pPr>
            <a:r>
              <a:rPr lang="en" sz="900" b="1">
                <a:solidFill>
                  <a:srgbClr val="FFFFFF"/>
                </a:solidFill>
                <a:latin typeface="Oxygen"/>
                <a:ea typeface="Oxygen"/>
                <a:cs typeface="Oxygen"/>
                <a:sym typeface="Oxygen"/>
              </a:rPr>
              <a:t>March 2021</a:t>
            </a:r>
            <a:endParaRPr sz="900" b="1">
              <a:solidFill>
                <a:srgbClr val="FFFFFF"/>
              </a:solidFill>
              <a:latin typeface="Oxygen"/>
              <a:ea typeface="Oxygen"/>
              <a:cs typeface="Oxygen"/>
              <a:sym typeface="Oxygen"/>
            </a:endParaRPr>
          </a:p>
        </p:txBody>
      </p:sp>
      <p:sp>
        <p:nvSpPr>
          <p:cNvPr id="265" name="Google Shape;265;p29"/>
          <p:cNvSpPr txBox="1"/>
          <p:nvPr/>
        </p:nvSpPr>
        <p:spPr>
          <a:xfrm>
            <a:off x="1894201" y="3474025"/>
            <a:ext cx="1000800" cy="138600"/>
          </a:xfrm>
          <a:prstGeom prst="rect">
            <a:avLst/>
          </a:prstGeom>
          <a:solidFill>
            <a:srgbClr val="211E1F"/>
          </a:solidFill>
          <a:ln>
            <a:noFill/>
          </a:ln>
          <a:effectLst>
            <a:outerShdw blurRad="57150" dist="19050" dir="5400000" algn="bl" rotWithShape="0">
              <a:srgbClr val="000000">
                <a:alpha val="50000"/>
              </a:srgbClr>
            </a:outerShdw>
          </a:effectLst>
        </p:spPr>
        <p:txBody>
          <a:bodyPr spcFirstLastPara="1" wrap="square" lIns="0" tIns="0" rIns="0" bIns="0" anchor="t" anchorCtr="0">
            <a:spAutoFit/>
          </a:bodyPr>
          <a:lstStyle/>
          <a:p>
            <a:pPr marL="0" lvl="0" indent="0" algn="ctr" rtl="0">
              <a:spcBef>
                <a:spcPts val="0"/>
              </a:spcBef>
              <a:spcAft>
                <a:spcPts val="0"/>
              </a:spcAft>
              <a:buNone/>
            </a:pPr>
            <a:r>
              <a:rPr lang="en" sz="900" b="1">
                <a:solidFill>
                  <a:srgbClr val="FFFFFF"/>
                </a:solidFill>
                <a:latin typeface="Oxygen"/>
                <a:ea typeface="Oxygen"/>
                <a:cs typeface="Oxygen"/>
                <a:sym typeface="Oxygen"/>
              </a:rPr>
              <a:t>September 2018</a:t>
            </a:r>
            <a:endParaRPr sz="900" b="1">
              <a:solidFill>
                <a:srgbClr val="FFFFFF"/>
              </a:solidFill>
              <a:latin typeface="Oxygen"/>
              <a:ea typeface="Oxygen"/>
              <a:cs typeface="Oxygen"/>
              <a:sym typeface="Oxygen"/>
            </a:endParaRPr>
          </a:p>
        </p:txBody>
      </p:sp>
      <p:sp>
        <p:nvSpPr>
          <p:cNvPr id="266" name="Google Shape;266;p29"/>
          <p:cNvSpPr txBox="1"/>
          <p:nvPr/>
        </p:nvSpPr>
        <p:spPr>
          <a:xfrm>
            <a:off x="1894200" y="3747625"/>
            <a:ext cx="931200" cy="6156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None/>
            </a:pPr>
            <a:r>
              <a:rPr lang="en" sz="1000">
                <a:solidFill>
                  <a:srgbClr val="211E1F"/>
                </a:solidFill>
                <a:latin typeface="Nunito"/>
                <a:ea typeface="Nunito"/>
                <a:cs typeface="Nunito"/>
                <a:sym typeface="Nunito"/>
              </a:rPr>
              <a:t>Privacy Impact Assessment submitted and approved.</a:t>
            </a:r>
            <a:endParaRPr sz="1000">
              <a:solidFill>
                <a:srgbClr val="211E1F"/>
              </a:solidFill>
              <a:latin typeface="Nunito"/>
              <a:ea typeface="Nunito"/>
              <a:cs typeface="Nunito"/>
              <a:sym typeface="Nunito"/>
            </a:endParaRPr>
          </a:p>
        </p:txBody>
      </p:sp>
    </p:spTree>
    <p:extLst>
      <p:ext uri="{BB962C8B-B14F-4D97-AF65-F5344CB8AC3E}">
        <p14:creationId xmlns:p14="http://schemas.microsoft.com/office/powerpoint/2010/main" val="22549764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Google Shape;64;p14"/>
          <p:cNvSpPr txBox="1"/>
          <p:nvPr/>
        </p:nvSpPr>
        <p:spPr>
          <a:xfrm>
            <a:off x="0" y="292250"/>
            <a:ext cx="3708300" cy="492600"/>
          </a:xfrm>
          <a:prstGeom prst="rect">
            <a:avLst/>
          </a:prstGeom>
          <a:gradFill>
            <a:gsLst>
              <a:gs pos="0">
                <a:srgbClr val="5C1647"/>
              </a:gs>
              <a:gs pos="100000">
                <a:srgbClr val="A7073B"/>
              </a:gs>
            </a:gsLst>
            <a:lin ang="0" scaled="0"/>
          </a:grad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182880" lvl="0" indent="0" algn="l" rtl="0">
              <a:spcBef>
                <a:spcPts val="0"/>
              </a:spcBef>
              <a:spcAft>
                <a:spcPts val="0"/>
              </a:spcAft>
              <a:buNone/>
            </a:pPr>
            <a:r>
              <a:rPr lang="en" sz="2000" b="1">
                <a:solidFill>
                  <a:schemeClr val="lt1"/>
                </a:solidFill>
                <a:latin typeface="Oxygen"/>
                <a:ea typeface="Oxygen"/>
                <a:cs typeface="Oxygen"/>
                <a:sym typeface="Oxygen"/>
              </a:rPr>
              <a:t>Purpose</a:t>
            </a:r>
            <a:endParaRPr sz="2000" b="1">
              <a:solidFill>
                <a:schemeClr val="lt1"/>
              </a:solidFill>
              <a:latin typeface="Oxygen"/>
              <a:ea typeface="Oxygen"/>
              <a:cs typeface="Oxygen"/>
              <a:sym typeface="Oxygen"/>
            </a:endParaRPr>
          </a:p>
        </p:txBody>
      </p:sp>
      <p:sp>
        <p:nvSpPr>
          <p:cNvPr id="5" name="Google Shape;63;p14"/>
          <p:cNvSpPr txBox="1"/>
          <p:nvPr/>
        </p:nvSpPr>
        <p:spPr>
          <a:xfrm>
            <a:off x="0" y="657100"/>
            <a:ext cx="5207700" cy="1489800"/>
          </a:xfrm>
          <a:prstGeom prst="rect">
            <a:avLst/>
          </a:prstGeom>
          <a:solidFill>
            <a:srgbClr val="434343"/>
          </a:solidFill>
          <a:ln>
            <a:noFill/>
          </a:ln>
          <a:effectLst>
            <a:outerShdw blurRad="57150" dist="19050" dir="5400000" algn="bl" rotWithShape="0">
              <a:srgbClr val="000000">
                <a:alpha val="50000"/>
              </a:srgbClr>
            </a:outerShdw>
          </a:effectLst>
        </p:spPr>
        <p:txBody>
          <a:bodyPr spcFirstLastPara="1" wrap="square" lIns="91425" tIns="274300" rIns="91425" bIns="91425" anchor="t" anchorCtr="0">
            <a:spAutoFit/>
          </a:bodyPr>
          <a:lstStyle/>
          <a:p>
            <a:pPr marL="457200" lvl="0" indent="-311150" algn="l" rtl="0">
              <a:lnSpc>
                <a:spcPct val="115000"/>
              </a:lnSpc>
              <a:spcBef>
                <a:spcPts val="0"/>
              </a:spcBef>
              <a:spcAft>
                <a:spcPts val="0"/>
              </a:spcAft>
              <a:buClr>
                <a:schemeClr val="lt1"/>
              </a:buClr>
              <a:buSzPts val="1300"/>
              <a:buFont typeface="Nunito"/>
              <a:buChar char="●"/>
            </a:pPr>
            <a:r>
              <a:rPr lang="en" sz="1300" dirty="0">
                <a:solidFill>
                  <a:schemeClr val="lt1"/>
                </a:solidFill>
                <a:latin typeface="Nunito"/>
                <a:ea typeface="Nunito"/>
                <a:cs typeface="Nunito"/>
                <a:sym typeface="Nunito"/>
              </a:rPr>
              <a:t>To provide a high level overview of the results and insights from the Talent Cloud project</a:t>
            </a:r>
            <a:endParaRPr sz="1300" dirty="0">
              <a:solidFill>
                <a:schemeClr val="lt1"/>
              </a:solidFill>
              <a:latin typeface="Nunito"/>
              <a:ea typeface="Nunito"/>
              <a:cs typeface="Nunito"/>
              <a:sym typeface="Nunito"/>
            </a:endParaRPr>
          </a:p>
          <a:p>
            <a:pPr marL="457200" lvl="0" indent="-311150" algn="l" rtl="0">
              <a:lnSpc>
                <a:spcPct val="115000"/>
              </a:lnSpc>
              <a:spcBef>
                <a:spcPts val="0"/>
              </a:spcBef>
              <a:spcAft>
                <a:spcPts val="0"/>
              </a:spcAft>
              <a:buClr>
                <a:schemeClr val="lt1"/>
              </a:buClr>
              <a:buSzPts val="1300"/>
              <a:buFont typeface="Nunito"/>
              <a:buChar char="●"/>
            </a:pPr>
            <a:r>
              <a:rPr lang="en" sz="1300" dirty="0">
                <a:solidFill>
                  <a:schemeClr val="lt1"/>
                </a:solidFill>
                <a:latin typeface="Nunito"/>
                <a:ea typeface="Nunito"/>
                <a:cs typeface="Nunito"/>
                <a:sym typeface="Nunito"/>
              </a:rPr>
              <a:t>To seek opportunities to integrate promising new directions in theory and design into GC operations, particularly in relation to talent optimization, and diversity and inclusion</a:t>
            </a:r>
            <a:endParaRPr sz="1300" dirty="0">
              <a:solidFill>
                <a:schemeClr val="lt1"/>
              </a:solidFill>
              <a:latin typeface="Nunito"/>
              <a:ea typeface="Nunito"/>
              <a:cs typeface="Nunito"/>
              <a:sym typeface="Nunito"/>
            </a:endParaRPr>
          </a:p>
        </p:txBody>
      </p:sp>
    </p:spTree>
    <p:extLst>
      <p:ext uri="{BB962C8B-B14F-4D97-AF65-F5344CB8AC3E}">
        <p14:creationId xmlns:p14="http://schemas.microsoft.com/office/powerpoint/2010/main" val="38863262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6" name="Google Shape;71;p15"/>
          <p:cNvSpPr txBox="1"/>
          <p:nvPr/>
        </p:nvSpPr>
        <p:spPr>
          <a:xfrm>
            <a:off x="-3" y="559675"/>
            <a:ext cx="4016832" cy="492600"/>
          </a:xfrm>
          <a:prstGeom prst="rect">
            <a:avLst/>
          </a:prstGeom>
          <a:gradFill>
            <a:gsLst>
              <a:gs pos="0">
                <a:srgbClr val="5C1647"/>
              </a:gs>
              <a:gs pos="100000">
                <a:srgbClr val="A7073B"/>
              </a:gs>
            </a:gsLst>
            <a:lin ang="0" scaled="0"/>
          </a:grad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182880" lvl="0" indent="0" algn="l" rtl="0">
              <a:spcBef>
                <a:spcPts val="0"/>
              </a:spcBef>
              <a:spcAft>
                <a:spcPts val="0"/>
              </a:spcAft>
              <a:buNone/>
            </a:pPr>
            <a:r>
              <a:rPr lang="en" sz="2000" b="1" dirty="0" smtClean="0">
                <a:solidFill>
                  <a:schemeClr val="lt1"/>
                </a:solidFill>
                <a:latin typeface="Oxygen"/>
                <a:ea typeface="Oxygen"/>
                <a:cs typeface="Oxygen"/>
                <a:sym typeface="Oxygen"/>
              </a:rPr>
              <a:t>       What </a:t>
            </a:r>
            <a:r>
              <a:rPr lang="en" sz="2000" b="1" dirty="0">
                <a:solidFill>
                  <a:schemeClr val="lt1"/>
                </a:solidFill>
                <a:latin typeface="Oxygen"/>
                <a:ea typeface="Oxygen"/>
                <a:cs typeface="Oxygen"/>
                <a:sym typeface="Oxygen"/>
              </a:rPr>
              <a:t>is Talent Cloud?</a:t>
            </a:r>
            <a:endParaRPr sz="2000" b="1" dirty="0">
              <a:solidFill>
                <a:schemeClr val="lt1"/>
              </a:solidFill>
              <a:latin typeface="Oxygen"/>
              <a:ea typeface="Oxygen"/>
              <a:cs typeface="Oxygen"/>
              <a:sym typeface="Oxygen"/>
            </a:endParaRPr>
          </a:p>
        </p:txBody>
      </p:sp>
      <p:sp>
        <p:nvSpPr>
          <p:cNvPr id="7" name="Google Shape;70;p15"/>
          <p:cNvSpPr txBox="1"/>
          <p:nvPr/>
        </p:nvSpPr>
        <p:spPr>
          <a:xfrm>
            <a:off x="0" y="998575"/>
            <a:ext cx="4684800" cy="3511200"/>
          </a:xfrm>
          <a:prstGeom prst="rect">
            <a:avLst/>
          </a:prstGeom>
          <a:solidFill>
            <a:srgbClr val="434343"/>
          </a:solidFill>
          <a:ln>
            <a:noFill/>
          </a:ln>
          <a:effectLst>
            <a:outerShdw blurRad="57150" dist="19050" dir="5400000" algn="bl" rotWithShape="0">
              <a:srgbClr val="000000">
                <a:alpha val="50000"/>
              </a:srgbClr>
            </a:outerShdw>
          </a:effectLst>
        </p:spPr>
        <p:txBody>
          <a:bodyPr spcFirstLastPara="1" wrap="square" lIns="91425" tIns="274300" rIns="91425" bIns="91425" anchor="t" anchorCtr="0">
            <a:spAutoFit/>
          </a:bodyPr>
          <a:lstStyle/>
          <a:p>
            <a:pPr marL="182880" lvl="0" indent="0" algn="l" rtl="0">
              <a:lnSpc>
                <a:spcPct val="115000"/>
              </a:lnSpc>
              <a:spcBef>
                <a:spcPts val="0"/>
              </a:spcBef>
              <a:spcAft>
                <a:spcPts val="0"/>
              </a:spcAft>
              <a:buNone/>
            </a:pPr>
            <a:r>
              <a:rPr lang="en" sz="1300" dirty="0">
                <a:solidFill>
                  <a:schemeClr val="lt1"/>
                </a:solidFill>
                <a:latin typeface="Nunito"/>
                <a:ea typeface="Nunito"/>
                <a:cs typeface="Nunito"/>
                <a:sym typeface="Nunito"/>
              </a:rPr>
              <a:t>Talent Cloud was a grassroots, partner-funded initiative launched in summer 2017, with the goal of accelerating the Government of Canada’s readiness to explore and adopt digital age talent models. </a:t>
            </a:r>
            <a:endParaRPr sz="1300" dirty="0">
              <a:solidFill>
                <a:schemeClr val="lt1"/>
              </a:solidFill>
              <a:latin typeface="Nunito"/>
              <a:ea typeface="Nunito"/>
              <a:cs typeface="Nunito"/>
              <a:sym typeface="Nunito"/>
            </a:endParaRPr>
          </a:p>
          <a:p>
            <a:pPr marL="182880" lvl="0" indent="0" algn="l" rtl="0">
              <a:lnSpc>
                <a:spcPct val="115000"/>
              </a:lnSpc>
              <a:spcBef>
                <a:spcPts val="1600"/>
              </a:spcBef>
              <a:spcAft>
                <a:spcPts val="0"/>
              </a:spcAft>
              <a:buNone/>
            </a:pPr>
            <a:r>
              <a:rPr lang="en" sz="1300" dirty="0">
                <a:solidFill>
                  <a:schemeClr val="lt1"/>
                </a:solidFill>
                <a:latin typeface="Nunito"/>
                <a:ea typeface="Nunito"/>
                <a:cs typeface="Nunito"/>
                <a:sym typeface="Nunito"/>
              </a:rPr>
              <a:t>The project focused on project-based work with rights and benefits, using the term hiring mechanism.</a:t>
            </a:r>
            <a:endParaRPr sz="1300" dirty="0">
              <a:solidFill>
                <a:schemeClr val="lt1"/>
              </a:solidFill>
              <a:latin typeface="Nunito"/>
              <a:ea typeface="Nunito"/>
              <a:cs typeface="Nunito"/>
              <a:sym typeface="Nunito"/>
            </a:endParaRPr>
          </a:p>
          <a:p>
            <a:pPr marL="182880" lvl="0" indent="0" algn="l" rtl="0">
              <a:lnSpc>
                <a:spcPct val="115000"/>
              </a:lnSpc>
              <a:spcBef>
                <a:spcPts val="1600"/>
              </a:spcBef>
              <a:spcAft>
                <a:spcPts val="1600"/>
              </a:spcAft>
              <a:buNone/>
            </a:pPr>
            <a:r>
              <a:rPr lang="en" sz="1300" dirty="0">
                <a:solidFill>
                  <a:schemeClr val="lt1"/>
                </a:solidFill>
                <a:latin typeface="Nunito"/>
                <a:ea typeface="Nunito"/>
                <a:cs typeface="Nunito"/>
                <a:sym typeface="Nunito"/>
              </a:rPr>
              <a:t>The team developed and launched a live staffing platform (</a:t>
            </a:r>
            <a:r>
              <a:rPr lang="en" sz="1300" u="sng" dirty="0">
                <a:solidFill>
                  <a:schemeClr val="lt1"/>
                </a:solidFill>
                <a:latin typeface="Nunito"/>
                <a:ea typeface="Nunito"/>
                <a:cs typeface="Nunito"/>
                <a:sym typeface="Nunito"/>
              </a:rPr>
              <a:t>talent.canada.ca</a:t>
            </a:r>
            <a:r>
              <a:rPr lang="en" sz="1300" dirty="0">
                <a:solidFill>
                  <a:schemeClr val="lt1"/>
                </a:solidFill>
                <a:latin typeface="Nunito"/>
                <a:ea typeface="Nunito"/>
                <a:cs typeface="Nunito"/>
                <a:sym typeface="Nunito"/>
              </a:rPr>
              <a:t>) in October 2018, and ran 50+ staffing processes over two years, studying every aspect - from what causes manager procrastination to how well hires performed a year after their appointment to what attracts and produces a diverse talent pool.</a:t>
            </a:r>
            <a:endParaRPr sz="1300" dirty="0">
              <a:solidFill>
                <a:schemeClr val="lt1"/>
              </a:solidFill>
              <a:latin typeface="Nunito"/>
              <a:ea typeface="Nunito"/>
              <a:cs typeface="Nunito"/>
              <a:sym typeface="Nunito"/>
            </a:endParaRPr>
          </a:p>
        </p:txBody>
      </p:sp>
    </p:spTree>
    <p:extLst>
      <p:ext uri="{BB962C8B-B14F-4D97-AF65-F5344CB8AC3E}">
        <p14:creationId xmlns:p14="http://schemas.microsoft.com/office/powerpoint/2010/main" val="15316087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Google Shape;79;p16"/>
          <p:cNvSpPr txBox="1"/>
          <p:nvPr/>
        </p:nvSpPr>
        <p:spPr>
          <a:xfrm>
            <a:off x="0" y="576800"/>
            <a:ext cx="8248800" cy="1489800"/>
          </a:xfrm>
          <a:prstGeom prst="rect">
            <a:avLst/>
          </a:prstGeom>
          <a:solidFill>
            <a:srgbClr val="434343"/>
          </a:solidFill>
          <a:ln>
            <a:noFill/>
          </a:ln>
          <a:effectLst>
            <a:outerShdw blurRad="57150" dist="19050" dir="5400000" algn="bl" rotWithShape="0">
              <a:srgbClr val="000000">
                <a:alpha val="50000"/>
              </a:srgbClr>
            </a:outerShdw>
          </a:effectLst>
        </p:spPr>
        <p:txBody>
          <a:bodyPr spcFirstLastPara="1" wrap="square" lIns="91425" tIns="274300" rIns="91425" bIns="91425" anchor="t" anchorCtr="0">
            <a:spAutoFit/>
          </a:bodyPr>
          <a:lstStyle/>
          <a:p>
            <a:pPr marL="182880" lvl="0" indent="0" algn="l" rtl="0">
              <a:lnSpc>
                <a:spcPct val="115000"/>
              </a:lnSpc>
              <a:spcBef>
                <a:spcPts val="0"/>
              </a:spcBef>
              <a:spcAft>
                <a:spcPts val="1600"/>
              </a:spcAft>
              <a:buNone/>
            </a:pPr>
            <a:r>
              <a:rPr lang="en" sz="1300">
                <a:solidFill>
                  <a:schemeClr val="lt1"/>
                </a:solidFill>
                <a:latin typeface="Nunito"/>
                <a:ea typeface="Nunito"/>
                <a:cs typeface="Nunito"/>
                <a:sym typeface="Nunito"/>
              </a:rPr>
              <a:t>The processes and platform were designed for equity-seeking groups first - that means choices were made to prioritize support for the edge cases, not the mainstream. This includes prioritizing accessible designs, promoting remote work as the default (before COVID), applying antiracism and gender theory to all components, starting with Indigenous input,  and developing methodologies to recognize the skills of marginalized talent, many of whom have unconventional career paths. </a:t>
            </a:r>
            <a:endParaRPr sz="1300">
              <a:solidFill>
                <a:schemeClr val="lt1"/>
              </a:solidFill>
              <a:latin typeface="Nunito"/>
              <a:ea typeface="Nunito"/>
              <a:cs typeface="Nunito"/>
              <a:sym typeface="Nunito"/>
            </a:endParaRPr>
          </a:p>
        </p:txBody>
      </p:sp>
      <p:sp>
        <p:nvSpPr>
          <p:cNvPr id="7" name="Google Shape;80;p16"/>
          <p:cNvSpPr txBox="1"/>
          <p:nvPr/>
        </p:nvSpPr>
        <p:spPr>
          <a:xfrm>
            <a:off x="0" y="331550"/>
            <a:ext cx="3959400" cy="492600"/>
          </a:xfrm>
          <a:prstGeom prst="rect">
            <a:avLst/>
          </a:prstGeom>
          <a:gradFill>
            <a:gsLst>
              <a:gs pos="0">
                <a:srgbClr val="5C1647"/>
              </a:gs>
              <a:gs pos="100000">
                <a:srgbClr val="A7073B"/>
              </a:gs>
            </a:gsLst>
            <a:lin ang="0" scaled="0"/>
          </a:grad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182880" lvl="0" indent="0" algn="l" rtl="0">
              <a:spcBef>
                <a:spcPts val="0"/>
              </a:spcBef>
              <a:spcAft>
                <a:spcPts val="0"/>
              </a:spcAft>
              <a:buNone/>
            </a:pPr>
            <a:r>
              <a:rPr lang="en" sz="2000" b="1" dirty="0">
                <a:solidFill>
                  <a:schemeClr val="lt1"/>
                </a:solidFill>
                <a:latin typeface="Oxygen"/>
                <a:ea typeface="Oxygen"/>
                <a:cs typeface="Oxygen"/>
                <a:sym typeface="Oxygen"/>
              </a:rPr>
              <a:t>Building for Edge Cases First</a:t>
            </a:r>
            <a:endParaRPr sz="2000" b="1" dirty="0">
              <a:solidFill>
                <a:schemeClr val="lt1"/>
              </a:solidFill>
              <a:latin typeface="Oxygen"/>
              <a:ea typeface="Oxygen"/>
              <a:cs typeface="Oxygen"/>
              <a:sym typeface="Oxygen"/>
            </a:endParaRPr>
          </a:p>
        </p:txBody>
      </p:sp>
      <p:sp>
        <p:nvSpPr>
          <p:cNvPr id="6" name="Google Shape;77;p16"/>
          <p:cNvSpPr txBox="1"/>
          <p:nvPr/>
        </p:nvSpPr>
        <p:spPr>
          <a:xfrm>
            <a:off x="1173900" y="3673425"/>
            <a:ext cx="7970100" cy="1029600"/>
          </a:xfrm>
          <a:prstGeom prst="rect">
            <a:avLst/>
          </a:prstGeom>
          <a:solidFill>
            <a:srgbClr val="434343"/>
          </a:solidFill>
          <a:ln>
            <a:noFill/>
          </a:ln>
          <a:effectLst>
            <a:outerShdw blurRad="57150" dist="19050" dir="5400000" algn="bl" rotWithShape="0">
              <a:srgbClr val="000000">
                <a:alpha val="50000"/>
              </a:srgbClr>
            </a:outerShdw>
          </a:effectLst>
        </p:spPr>
        <p:txBody>
          <a:bodyPr spcFirstLastPara="1" wrap="square" lIns="91425" tIns="274300" rIns="274300" bIns="91425" anchor="t" anchorCtr="0">
            <a:spAutoFit/>
          </a:bodyPr>
          <a:lstStyle/>
          <a:p>
            <a:pPr marL="182880" lvl="0" indent="0" algn="r" rtl="0">
              <a:lnSpc>
                <a:spcPct val="115000"/>
              </a:lnSpc>
              <a:spcBef>
                <a:spcPts val="0"/>
              </a:spcBef>
              <a:spcAft>
                <a:spcPts val="1600"/>
              </a:spcAft>
              <a:buNone/>
            </a:pPr>
            <a:r>
              <a:rPr lang="en" sz="1300">
                <a:solidFill>
                  <a:schemeClr val="lt1"/>
                </a:solidFill>
                <a:latin typeface="Nunito"/>
                <a:ea typeface="Nunito"/>
                <a:cs typeface="Nunito"/>
                <a:sym typeface="Nunito"/>
              </a:rPr>
              <a:t>Talent Cloud was a policy and product team, made up of experts in a wide range of disciplines, working in different classifications. The success Talent Cloud delivered, rapidly and at low cost, was only achievable because of the application of the Digital Standards across all aspects of the build.</a:t>
            </a:r>
            <a:endParaRPr sz="1300">
              <a:solidFill>
                <a:schemeClr val="lt1"/>
              </a:solidFill>
              <a:latin typeface="Nunito"/>
              <a:ea typeface="Nunito"/>
              <a:cs typeface="Nunito"/>
              <a:sym typeface="Nunito"/>
            </a:endParaRPr>
          </a:p>
        </p:txBody>
      </p:sp>
      <p:sp>
        <p:nvSpPr>
          <p:cNvPr id="8" name="Google Shape;78;p16"/>
          <p:cNvSpPr txBox="1"/>
          <p:nvPr/>
        </p:nvSpPr>
        <p:spPr>
          <a:xfrm>
            <a:off x="1428500" y="3428175"/>
            <a:ext cx="7715400" cy="492600"/>
          </a:xfrm>
          <a:prstGeom prst="rect">
            <a:avLst/>
          </a:prstGeom>
          <a:gradFill>
            <a:gsLst>
              <a:gs pos="0">
                <a:srgbClr val="5C1647"/>
              </a:gs>
              <a:gs pos="100000">
                <a:srgbClr val="A7073B"/>
              </a:gs>
            </a:gsLst>
            <a:lin ang="0" scaled="0"/>
          </a:gradFill>
          <a:ln>
            <a:noFill/>
          </a:ln>
          <a:effectLst>
            <a:outerShdw blurRad="57150" dist="19050" dir="5400000" algn="bl" rotWithShape="0">
              <a:srgbClr val="000000">
                <a:alpha val="50000"/>
              </a:srgbClr>
            </a:outerShdw>
          </a:effectLst>
        </p:spPr>
        <p:txBody>
          <a:bodyPr spcFirstLastPara="1" wrap="square" lIns="91425" tIns="91425" rIns="274300" bIns="91425" anchor="t" anchorCtr="0">
            <a:spAutoFit/>
          </a:bodyPr>
          <a:lstStyle/>
          <a:p>
            <a:pPr marL="182880" lvl="0" indent="0" algn="r" rtl="0">
              <a:spcBef>
                <a:spcPts val="0"/>
              </a:spcBef>
              <a:spcAft>
                <a:spcPts val="0"/>
              </a:spcAft>
              <a:buNone/>
            </a:pPr>
            <a:r>
              <a:rPr lang="en" sz="2000" b="1" dirty="0">
                <a:solidFill>
                  <a:schemeClr val="lt1"/>
                </a:solidFill>
                <a:latin typeface="Oxygen"/>
                <a:ea typeface="Oxygen"/>
                <a:cs typeface="Oxygen"/>
                <a:sym typeface="Oxygen"/>
              </a:rPr>
              <a:t>A Multidisciplinary Team Embracing the Digital Standards</a:t>
            </a:r>
            <a:endParaRPr sz="2000" b="1" dirty="0">
              <a:solidFill>
                <a:schemeClr val="lt1"/>
              </a:solidFill>
              <a:latin typeface="Oxygen"/>
              <a:ea typeface="Oxygen"/>
              <a:cs typeface="Oxygen"/>
              <a:sym typeface="Oxygen"/>
            </a:endParaRPr>
          </a:p>
        </p:txBody>
      </p:sp>
    </p:spTree>
    <p:extLst>
      <p:ext uri="{BB962C8B-B14F-4D97-AF65-F5344CB8AC3E}">
        <p14:creationId xmlns:p14="http://schemas.microsoft.com/office/powerpoint/2010/main" val="15084450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Google Shape;86;p17"/>
          <p:cNvSpPr txBox="1"/>
          <p:nvPr/>
        </p:nvSpPr>
        <p:spPr>
          <a:xfrm>
            <a:off x="0" y="331550"/>
            <a:ext cx="2828100" cy="492600"/>
          </a:xfrm>
          <a:prstGeom prst="rect">
            <a:avLst/>
          </a:prstGeom>
          <a:gradFill>
            <a:gsLst>
              <a:gs pos="0">
                <a:srgbClr val="5C1647"/>
              </a:gs>
              <a:gs pos="100000">
                <a:srgbClr val="A7073B"/>
              </a:gs>
            </a:gsLst>
            <a:lin ang="0" scaled="0"/>
          </a:grad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182880" lvl="0" indent="0" algn="l" rtl="0">
              <a:spcBef>
                <a:spcPts val="0"/>
              </a:spcBef>
              <a:spcAft>
                <a:spcPts val="0"/>
              </a:spcAft>
              <a:buNone/>
            </a:pPr>
            <a:r>
              <a:rPr lang="en" sz="2000" b="1" dirty="0">
                <a:solidFill>
                  <a:schemeClr val="lt1"/>
                </a:solidFill>
                <a:latin typeface="Oxygen"/>
                <a:ea typeface="Oxygen"/>
                <a:cs typeface="Oxygen"/>
                <a:sym typeface="Oxygen"/>
              </a:rPr>
              <a:t>3 Project Outputs</a:t>
            </a:r>
            <a:endParaRPr sz="2000" b="1" dirty="0">
              <a:solidFill>
                <a:schemeClr val="lt1"/>
              </a:solidFill>
              <a:latin typeface="Oxygen"/>
              <a:ea typeface="Oxygen"/>
              <a:cs typeface="Oxygen"/>
              <a:sym typeface="Oxygen"/>
            </a:endParaRPr>
          </a:p>
        </p:txBody>
      </p:sp>
      <p:sp>
        <p:nvSpPr>
          <p:cNvPr id="7" name="Google Shape;92;p17"/>
          <p:cNvSpPr/>
          <p:nvPr/>
        </p:nvSpPr>
        <p:spPr>
          <a:xfrm>
            <a:off x="1754942" y="2100615"/>
            <a:ext cx="1881000" cy="1629300"/>
          </a:xfrm>
          <a:prstGeom prst="hexagon">
            <a:avLst>
              <a:gd name="adj" fmla="val 25000"/>
              <a:gd name="vf" fmla="val 115470"/>
            </a:avLst>
          </a:prstGeom>
          <a:solidFill>
            <a:srgbClr val="434343"/>
          </a:solidFill>
          <a:ln w="76200" cap="flat" cmpd="sng">
            <a:solidFill>
              <a:srgbClr val="5C1647"/>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300" dirty="0">
                <a:solidFill>
                  <a:srgbClr val="F3F3F3"/>
                </a:solidFill>
                <a:latin typeface="Nunito"/>
                <a:ea typeface="Nunito"/>
                <a:cs typeface="Nunito"/>
                <a:sym typeface="Nunito"/>
              </a:rPr>
              <a:t>Data and insights from multi-year research</a:t>
            </a:r>
            <a:endParaRPr sz="1300" dirty="0">
              <a:latin typeface="Nunito"/>
              <a:ea typeface="Nunito"/>
              <a:cs typeface="Nunito"/>
              <a:sym typeface="Nunito"/>
            </a:endParaRPr>
          </a:p>
        </p:txBody>
      </p:sp>
      <p:sp>
        <p:nvSpPr>
          <p:cNvPr id="8" name="Google Shape;93;p17"/>
          <p:cNvSpPr/>
          <p:nvPr/>
        </p:nvSpPr>
        <p:spPr>
          <a:xfrm>
            <a:off x="133489" y="1179175"/>
            <a:ext cx="1881000" cy="1629300"/>
          </a:xfrm>
          <a:prstGeom prst="hexagon">
            <a:avLst>
              <a:gd name="adj" fmla="val 25000"/>
              <a:gd name="vf" fmla="val 115470"/>
            </a:avLst>
          </a:prstGeom>
          <a:solidFill>
            <a:srgbClr val="434343"/>
          </a:solidFill>
          <a:ln w="76200" cap="flat" cmpd="sng">
            <a:solidFill>
              <a:srgbClr val="5C1647"/>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1300" dirty="0">
                <a:solidFill>
                  <a:srgbClr val="F3F3F3"/>
                </a:solidFill>
                <a:latin typeface="Nunito"/>
                <a:ea typeface="Nunito"/>
                <a:cs typeface="Nunito"/>
                <a:sym typeface="Nunito"/>
              </a:rPr>
              <a:t>Real hires for real jobs using a live platform</a:t>
            </a:r>
            <a:endParaRPr sz="1300" dirty="0">
              <a:latin typeface="Nunito"/>
              <a:ea typeface="Nunito"/>
              <a:cs typeface="Nunito"/>
              <a:sym typeface="Nunito"/>
            </a:endParaRPr>
          </a:p>
        </p:txBody>
      </p:sp>
      <p:sp>
        <p:nvSpPr>
          <p:cNvPr id="9" name="Google Shape;91;p17"/>
          <p:cNvSpPr/>
          <p:nvPr/>
        </p:nvSpPr>
        <p:spPr>
          <a:xfrm>
            <a:off x="133502" y="3009025"/>
            <a:ext cx="1881000" cy="1629300"/>
          </a:xfrm>
          <a:prstGeom prst="hexagon">
            <a:avLst>
              <a:gd name="adj" fmla="val 25000"/>
              <a:gd name="vf" fmla="val 115470"/>
            </a:avLst>
          </a:prstGeom>
          <a:solidFill>
            <a:srgbClr val="434343"/>
          </a:solidFill>
          <a:ln w="76200" cap="flat" cmpd="sng">
            <a:solidFill>
              <a:srgbClr val="5C1647"/>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rgbClr val="F3F3F3"/>
                </a:solidFill>
                <a:latin typeface="Nunito"/>
                <a:ea typeface="Nunito"/>
                <a:cs typeface="Nunito"/>
                <a:sym typeface="Nunito"/>
              </a:rPr>
              <a:t>Future-facing theory</a:t>
            </a:r>
            <a:endParaRPr sz="1300">
              <a:latin typeface="Nunito"/>
              <a:ea typeface="Nunito"/>
              <a:cs typeface="Nunito"/>
              <a:sym typeface="Nunito"/>
            </a:endParaRPr>
          </a:p>
        </p:txBody>
      </p:sp>
      <p:sp>
        <p:nvSpPr>
          <p:cNvPr id="6" name="Google Shape;87;p17"/>
          <p:cNvSpPr txBox="1"/>
          <p:nvPr/>
        </p:nvSpPr>
        <p:spPr>
          <a:xfrm>
            <a:off x="5623800" y="331550"/>
            <a:ext cx="3520200" cy="492600"/>
          </a:xfrm>
          <a:prstGeom prst="rect">
            <a:avLst/>
          </a:prstGeom>
          <a:gradFill>
            <a:gsLst>
              <a:gs pos="0">
                <a:srgbClr val="5C1647"/>
              </a:gs>
              <a:gs pos="100000">
                <a:srgbClr val="A7073B"/>
              </a:gs>
            </a:gsLst>
            <a:lin ang="0" scaled="0"/>
          </a:grad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182880" lvl="0" indent="0" algn="l" rtl="0">
              <a:spcBef>
                <a:spcPts val="0"/>
              </a:spcBef>
              <a:spcAft>
                <a:spcPts val="0"/>
              </a:spcAft>
              <a:buNone/>
            </a:pPr>
            <a:r>
              <a:rPr lang="en" sz="2000" b="1">
                <a:solidFill>
                  <a:schemeClr val="lt1"/>
                </a:solidFill>
                <a:latin typeface="Oxygen"/>
                <a:ea typeface="Oxygen"/>
                <a:cs typeface="Oxygen"/>
                <a:sym typeface="Oxygen"/>
              </a:rPr>
              <a:t>3 Performance Objectives</a:t>
            </a:r>
            <a:endParaRPr sz="2000" b="1">
              <a:solidFill>
                <a:schemeClr val="lt1"/>
              </a:solidFill>
              <a:latin typeface="Oxygen"/>
              <a:ea typeface="Oxygen"/>
              <a:cs typeface="Oxygen"/>
              <a:sym typeface="Oxygen"/>
            </a:endParaRPr>
          </a:p>
        </p:txBody>
      </p:sp>
      <p:sp>
        <p:nvSpPr>
          <p:cNvPr id="10" name="Google Shape;89;p17"/>
          <p:cNvSpPr/>
          <p:nvPr/>
        </p:nvSpPr>
        <p:spPr>
          <a:xfrm>
            <a:off x="5540114" y="2094100"/>
            <a:ext cx="1881000" cy="1629300"/>
          </a:xfrm>
          <a:prstGeom prst="hexagon">
            <a:avLst>
              <a:gd name="adj" fmla="val 25000"/>
              <a:gd name="vf" fmla="val 115470"/>
            </a:avLst>
          </a:prstGeom>
          <a:solidFill>
            <a:srgbClr val="434343"/>
          </a:solidFill>
          <a:ln w="76200" cap="flat" cmpd="sng">
            <a:solidFill>
              <a:srgbClr val="5C1647"/>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rgbClr val="F3F3F3"/>
                </a:solidFill>
                <a:latin typeface="Nunito"/>
                <a:ea typeface="Nunito"/>
                <a:cs typeface="Nunito"/>
                <a:sym typeface="Nunito"/>
              </a:rPr>
              <a:t>Optimize Talent-to- Team Match</a:t>
            </a:r>
            <a:endParaRPr sz="1300">
              <a:latin typeface="Nunito"/>
              <a:ea typeface="Nunito"/>
              <a:cs typeface="Nunito"/>
              <a:sym typeface="Nunito"/>
            </a:endParaRPr>
          </a:p>
        </p:txBody>
      </p:sp>
      <p:sp>
        <p:nvSpPr>
          <p:cNvPr id="11" name="Google Shape;90;p17"/>
          <p:cNvSpPr/>
          <p:nvPr/>
        </p:nvSpPr>
        <p:spPr>
          <a:xfrm>
            <a:off x="7154914" y="1152750"/>
            <a:ext cx="1881000" cy="1629300"/>
          </a:xfrm>
          <a:prstGeom prst="hexagon">
            <a:avLst>
              <a:gd name="adj" fmla="val 25000"/>
              <a:gd name="vf" fmla="val 115470"/>
            </a:avLst>
          </a:prstGeom>
          <a:solidFill>
            <a:srgbClr val="434343"/>
          </a:solidFill>
          <a:ln w="76200" cap="flat" cmpd="sng">
            <a:solidFill>
              <a:srgbClr val="5C1647"/>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1300">
                <a:solidFill>
                  <a:srgbClr val="F3F3F3"/>
                </a:solidFill>
                <a:latin typeface="Nunito"/>
                <a:ea typeface="Nunito"/>
                <a:cs typeface="Nunito"/>
                <a:sym typeface="Nunito"/>
              </a:rPr>
              <a:t>Reduce Time to Staff</a:t>
            </a:r>
            <a:endParaRPr sz="1300">
              <a:solidFill>
                <a:srgbClr val="F3F3F3"/>
              </a:solidFill>
              <a:latin typeface="Nunito"/>
              <a:ea typeface="Nunito"/>
              <a:cs typeface="Nunito"/>
              <a:sym typeface="Nunito"/>
            </a:endParaRPr>
          </a:p>
        </p:txBody>
      </p:sp>
      <p:sp>
        <p:nvSpPr>
          <p:cNvPr id="12" name="Google Shape;88;p17"/>
          <p:cNvSpPr/>
          <p:nvPr/>
        </p:nvSpPr>
        <p:spPr>
          <a:xfrm>
            <a:off x="7154927" y="2982600"/>
            <a:ext cx="1881000" cy="1629300"/>
          </a:xfrm>
          <a:prstGeom prst="hexagon">
            <a:avLst>
              <a:gd name="adj" fmla="val 25000"/>
              <a:gd name="vf" fmla="val 115470"/>
            </a:avLst>
          </a:prstGeom>
          <a:solidFill>
            <a:srgbClr val="434343"/>
          </a:solidFill>
          <a:ln w="76200" cap="flat" cmpd="sng">
            <a:solidFill>
              <a:srgbClr val="5C1647"/>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rgbClr val="F3F3F3"/>
                </a:solidFill>
                <a:latin typeface="Nunito"/>
                <a:ea typeface="Nunito"/>
                <a:cs typeface="Nunito"/>
                <a:sym typeface="Nunito"/>
              </a:rPr>
              <a:t>Improve Diversity and Inclusion in Hiring</a:t>
            </a:r>
            <a:endParaRPr sz="1300">
              <a:latin typeface="Nunito"/>
              <a:ea typeface="Nunito"/>
              <a:cs typeface="Nunito"/>
              <a:sym typeface="Nunito"/>
            </a:endParaRPr>
          </a:p>
        </p:txBody>
      </p:sp>
    </p:spTree>
    <p:extLst>
      <p:ext uri="{BB962C8B-B14F-4D97-AF65-F5344CB8AC3E}">
        <p14:creationId xmlns:p14="http://schemas.microsoft.com/office/powerpoint/2010/main" val="11393400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5" name="Google Shape;101;p18" title="Talent Cloud Report TItle Page"/>
          <p:cNvPicPr preferRelativeResize="0"/>
          <p:nvPr/>
        </p:nvPicPr>
        <p:blipFill>
          <a:blip r:embed="rId3">
            <a:alphaModFix/>
          </a:blip>
          <a:stretch>
            <a:fillRect/>
          </a:stretch>
        </p:blipFill>
        <p:spPr>
          <a:xfrm>
            <a:off x="387575" y="842799"/>
            <a:ext cx="2675151" cy="3457920"/>
          </a:xfrm>
          <a:prstGeom prst="rect">
            <a:avLst/>
          </a:prstGeom>
          <a:noFill/>
          <a:ln>
            <a:noFill/>
          </a:ln>
          <a:effectLst>
            <a:outerShdw blurRad="57150" dist="19050" dir="5400000" algn="bl" rotWithShape="0">
              <a:srgbClr val="000000">
                <a:alpha val="75000"/>
              </a:srgbClr>
            </a:outerShdw>
          </a:effectLst>
        </p:spPr>
      </p:pic>
      <p:sp>
        <p:nvSpPr>
          <p:cNvPr id="6" name="Google Shape;104;p18"/>
          <p:cNvSpPr txBox="1"/>
          <p:nvPr/>
        </p:nvSpPr>
        <p:spPr>
          <a:xfrm>
            <a:off x="3503200" y="1204275"/>
            <a:ext cx="5506200" cy="3054600"/>
          </a:xfrm>
          <a:prstGeom prst="rect">
            <a:avLst/>
          </a:prstGeom>
          <a:solidFill>
            <a:srgbClr val="434343"/>
          </a:solidFill>
          <a:ln>
            <a:noFill/>
          </a:ln>
          <a:effectLst>
            <a:outerShdw blurRad="57150" dist="19050" dir="5400000" algn="bl" rotWithShape="0">
              <a:srgbClr val="000000">
                <a:alpha val="50000"/>
              </a:srgbClr>
            </a:outerShdw>
          </a:effectLst>
        </p:spPr>
        <p:txBody>
          <a:bodyPr spcFirstLastPara="1" wrap="square" lIns="91425" tIns="274300" rIns="91425" bIns="91425" anchor="t" anchorCtr="0">
            <a:spAutoFit/>
          </a:bodyPr>
          <a:lstStyle/>
          <a:p>
            <a:pPr marL="457200" lvl="0" indent="-311150" algn="l" rtl="0">
              <a:lnSpc>
                <a:spcPct val="115000"/>
              </a:lnSpc>
              <a:spcBef>
                <a:spcPts val="0"/>
              </a:spcBef>
              <a:spcAft>
                <a:spcPts val="0"/>
              </a:spcAft>
              <a:buClr>
                <a:schemeClr val="lt1"/>
              </a:buClr>
              <a:buSzPts val="1300"/>
              <a:buFont typeface="Nunito"/>
              <a:buChar char="●"/>
            </a:pPr>
            <a:r>
              <a:rPr lang="en" sz="1300" dirty="0">
                <a:solidFill>
                  <a:schemeClr val="lt1"/>
                </a:solidFill>
                <a:latin typeface="Nunito"/>
                <a:ea typeface="Nunito"/>
                <a:cs typeface="Nunito"/>
                <a:sym typeface="Nunito"/>
              </a:rPr>
              <a:t>Average time to staff reduced to ~40 days plus security clearance</a:t>
            </a:r>
            <a:endParaRPr sz="1300" dirty="0">
              <a:solidFill>
                <a:schemeClr val="lt1"/>
              </a:solidFill>
              <a:latin typeface="Nunito"/>
              <a:ea typeface="Nunito"/>
              <a:cs typeface="Nunito"/>
              <a:sym typeface="Nunito"/>
            </a:endParaRPr>
          </a:p>
          <a:p>
            <a:pPr marL="457200" lvl="0" indent="-311150" algn="l" rtl="0">
              <a:lnSpc>
                <a:spcPct val="115000"/>
              </a:lnSpc>
              <a:spcBef>
                <a:spcPts val="0"/>
              </a:spcBef>
              <a:spcAft>
                <a:spcPts val="0"/>
              </a:spcAft>
              <a:buClr>
                <a:schemeClr val="lt1"/>
              </a:buClr>
              <a:buSzPts val="1300"/>
              <a:buFont typeface="Nunito"/>
              <a:buChar char="●"/>
            </a:pPr>
            <a:r>
              <a:rPr lang="en" sz="1300" dirty="0">
                <a:solidFill>
                  <a:schemeClr val="lt1"/>
                </a:solidFill>
                <a:latin typeface="Nunito"/>
                <a:ea typeface="Nunito"/>
                <a:cs typeface="Nunito"/>
                <a:sym typeface="Nunito"/>
              </a:rPr>
              <a:t>Savings of ~85 days from initial Talent Cloud average in 2018 </a:t>
            </a:r>
            <a:endParaRPr sz="1300" dirty="0">
              <a:solidFill>
                <a:schemeClr val="lt1"/>
              </a:solidFill>
              <a:latin typeface="Nunito"/>
              <a:ea typeface="Nunito"/>
              <a:cs typeface="Nunito"/>
              <a:sym typeface="Nunito"/>
            </a:endParaRPr>
          </a:p>
          <a:p>
            <a:pPr marL="457200" lvl="0" indent="-311150" algn="l" rtl="0">
              <a:lnSpc>
                <a:spcPct val="115000"/>
              </a:lnSpc>
              <a:spcBef>
                <a:spcPts val="0"/>
              </a:spcBef>
              <a:spcAft>
                <a:spcPts val="0"/>
              </a:spcAft>
              <a:buClr>
                <a:schemeClr val="lt1"/>
              </a:buClr>
              <a:buSzPts val="1300"/>
              <a:buFont typeface="Nunito"/>
              <a:buChar char="●"/>
            </a:pPr>
            <a:r>
              <a:rPr lang="en" sz="1300" dirty="0">
                <a:solidFill>
                  <a:schemeClr val="lt1"/>
                </a:solidFill>
                <a:latin typeface="Nunito"/>
                <a:ea typeface="Nunito"/>
                <a:cs typeface="Nunito"/>
                <a:sym typeface="Nunito"/>
              </a:rPr>
              <a:t>Fastest staffing processes at ~20 days plus security clearance</a:t>
            </a:r>
            <a:endParaRPr sz="1300" dirty="0">
              <a:solidFill>
                <a:schemeClr val="lt1"/>
              </a:solidFill>
              <a:latin typeface="Nunito"/>
              <a:ea typeface="Nunito"/>
              <a:cs typeface="Nunito"/>
              <a:sym typeface="Nunito"/>
            </a:endParaRPr>
          </a:p>
          <a:p>
            <a:pPr marL="457200" lvl="0" indent="-311150" algn="l" rtl="0">
              <a:lnSpc>
                <a:spcPct val="115000"/>
              </a:lnSpc>
              <a:spcBef>
                <a:spcPts val="0"/>
              </a:spcBef>
              <a:spcAft>
                <a:spcPts val="0"/>
              </a:spcAft>
              <a:buClr>
                <a:schemeClr val="lt1"/>
              </a:buClr>
              <a:buSzPts val="1300"/>
              <a:buFont typeface="Nunito"/>
              <a:buChar char="●"/>
            </a:pPr>
            <a:r>
              <a:rPr lang="en" sz="1300" dirty="0">
                <a:solidFill>
                  <a:schemeClr val="lt1"/>
                </a:solidFill>
                <a:latin typeface="Nunito"/>
                <a:ea typeface="Nunito"/>
                <a:cs typeface="Nunito"/>
                <a:sym typeface="Nunito"/>
              </a:rPr>
              <a:t>9% of applicants “ready to receive offer” (fully qualified prior to security/OL testing) versus the industry average of ~2%</a:t>
            </a:r>
            <a:endParaRPr sz="1300" dirty="0">
              <a:solidFill>
                <a:schemeClr val="lt1"/>
              </a:solidFill>
              <a:latin typeface="Nunito"/>
              <a:ea typeface="Nunito"/>
              <a:cs typeface="Nunito"/>
              <a:sym typeface="Nunito"/>
            </a:endParaRPr>
          </a:p>
          <a:p>
            <a:pPr marL="457200" lvl="0" indent="-311150" algn="l" rtl="0">
              <a:lnSpc>
                <a:spcPct val="115000"/>
              </a:lnSpc>
              <a:spcBef>
                <a:spcPts val="0"/>
              </a:spcBef>
              <a:spcAft>
                <a:spcPts val="0"/>
              </a:spcAft>
              <a:buClr>
                <a:schemeClr val="lt1"/>
              </a:buClr>
              <a:buSzPts val="1300"/>
              <a:buFont typeface="Nunito"/>
              <a:buChar char="●"/>
            </a:pPr>
            <a:r>
              <a:rPr lang="en" sz="1300" dirty="0">
                <a:solidFill>
                  <a:schemeClr val="lt1"/>
                </a:solidFill>
                <a:latin typeface="Nunito"/>
                <a:ea typeface="Nunito"/>
                <a:cs typeface="Nunito"/>
                <a:sym typeface="Nunito"/>
              </a:rPr>
              <a:t>94% retention rate in GC after 1-2 years; 77% with same team </a:t>
            </a:r>
            <a:endParaRPr sz="1300" dirty="0">
              <a:solidFill>
                <a:schemeClr val="lt1"/>
              </a:solidFill>
              <a:latin typeface="Nunito"/>
              <a:ea typeface="Nunito"/>
              <a:cs typeface="Nunito"/>
              <a:sym typeface="Nunito"/>
            </a:endParaRPr>
          </a:p>
          <a:p>
            <a:pPr marL="457200" lvl="0" indent="-311150" algn="l" rtl="0">
              <a:lnSpc>
                <a:spcPct val="115000"/>
              </a:lnSpc>
              <a:spcBef>
                <a:spcPts val="0"/>
              </a:spcBef>
              <a:spcAft>
                <a:spcPts val="0"/>
              </a:spcAft>
              <a:buClr>
                <a:schemeClr val="lt1"/>
              </a:buClr>
              <a:buSzPts val="1300"/>
              <a:buFont typeface="Nunito"/>
              <a:buChar char="●"/>
            </a:pPr>
            <a:r>
              <a:rPr lang="en" sz="1300" dirty="0">
                <a:solidFill>
                  <a:schemeClr val="lt1"/>
                </a:solidFill>
                <a:latin typeface="Nunito"/>
                <a:ea typeface="Nunito"/>
                <a:cs typeface="Nunito"/>
                <a:sym typeface="Nunito"/>
              </a:rPr>
              <a:t>Development of a new methodological alternative to anonymized/name-blind recruitment that is gaining international attention</a:t>
            </a:r>
            <a:endParaRPr sz="1300" dirty="0">
              <a:solidFill>
                <a:schemeClr val="lt1"/>
              </a:solidFill>
              <a:latin typeface="Nunito"/>
              <a:ea typeface="Nunito"/>
              <a:cs typeface="Nunito"/>
              <a:sym typeface="Nunito"/>
            </a:endParaRPr>
          </a:p>
          <a:p>
            <a:pPr marL="457200" lvl="0" indent="-311150" algn="l" rtl="0">
              <a:lnSpc>
                <a:spcPct val="115000"/>
              </a:lnSpc>
              <a:spcBef>
                <a:spcPts val="0"/>
              </a:spcBef>
              <a:spcAft>
                <a:spcPts val="0"/>
              </a:spcAft>
              <a:buClr>
                <a:schemeClr val="lt1"/>
              </a:buClr>
              <a:buSzPts val="1300"/>
              <a:buFont typeface="Nunito"/>
              <a:buChar char="●"/>
            </a:pPr>
            <a:r>
              <a:rPr lang="en" sz="1300" dirty="0">
                <a:solidFill>
                  <a:schemeClr val="lt1"/>
                </a:solidFill>
                <a:latin typeface="Nunito"/>
                <a:ea typeface="Nunito"/>
                <a:cs typeface="Nunito"/>
                <a:sym typeface="Nunito"/>
              </a:rPr>
              <a:t>Insights and findings on ways to improve inclusion and diversity</a:t>
            </a:r>
            <a:endParaRPr sz="1300" dirty="0">
              <a:solidFill>
                <a:schemeClr val="lt1"/>
              </a:solidFill>
              <a:latin typeface="Nunito"/>
              <a:ea typeface="Nunito"/>
              <a:cs typeface="Nunito"/>
              <a:sym typeface="Nunito"/>
            </a:endParaRPr>
          </a:p>
          <a:p>
            <a:pPr marL="457200" lvl="0" indent="-311150" algn="l" rtl="0">
              <a:lnSpc>
                <a:spcPct val="115000"/>
              </a:lnSpc>
              <a:spcBef>
                <a:spcPts val="0"/>
              </a:spcBef>
              <a:spcAft>
                <a:spcPts val="0"/>
              </a:spcAft>
              <a:buClr>
                <a:schemeClr val="lt1"/>
              </a:buClr>
              <a:buSzPts val="1300"/>
              <a:buFont typeface="Nunito"/>
              <a:buChar char="●"/>
            </a:pPr>
            <a:r>
              <a:rPr lang="en" sz="1300" dirty="0">
                <a:solidFill>
                  <a:schemeClr val="lt1"/>
                </a:solidFill>
                <a:latin typeface="Nunito"/>
                <a:ea typeface="Nunito"/>
                <a:cs typeface="Nunito"/>
                <a:sym typeface="Nunito"/>
              </a:rPr>
              <a:t>Insights and findings on promoting remote work accessible jobs</a:t>
            </a:r>
            <a:endParaRPr sz="1300" dirty="0">
              <a:solidFill>
                <a:schemeClr val="lt1"/>
              </a:solidFill>
              <a:latin typeface="Nunito"/>
              <a:ea typeface="Nunito"/>
              <a:cs typeface="Nunito"/>
              <a:sym typeface="Nunito"/>
            </a:endParaRPr>
          </a:p>
          <a:p>
            <a:pPr marL="0" lvl="0" indent="0" algn="l" rtl="0">
              <a:lnSpc>
                <a:spcPct val="115000"/>
              </a:lnSpc>
              <a:spcBef>
                <a:spcPts val="0"/>
              </a:spcBef>
              <a:spcAft>
                <a:spcPts val="0"/>
              </a:spcAft>
              <a:buNone/>
            </a:pPr>
            <a:endParaRPr sz="1000" dirty="0">
              <a:solidFill>
                <a:schemeClr val="lt1"/>
              </a:solidFill>
              <a:latin typeface="Nunito"/>
              <a:ea typeface="Nunito"/>
              <a:cs typeface="Nunito"/>
              <a:sym typeface="Nunito"/>
            </a:endParaRPr>
          </a:p>
        </p:txBody>
      </p:sp>
      <p:sp>
        <p:nvSpPr>
          <p:cNvPr id="7" name="Google Shape;105;p18"/>
          <p:cNvSpPr txBox="1"/>
          <p:nvPr/>
        </p:nvSpPr>
        <p:spPr>
          <a:xfrm>
            <a:off x="3279100" y="839600"/>
            <a:ext cx="3158700" cy="492600"/>
          </a:xfrm>
          <a:prstGeom prst="rect">
            <a:avLst/>
          </a:prstGeom>
          <a:gradFill>
            <a:gsLst>
              <a:gs pos="0">
                <a:srgbClr val="5C1647"/>
              </a:gs>
              <a:gs pos="100000">
                <a:srgbClr val="A7073B"/>
              </a:gs>
            </a:gsLst>
            <a:lin ang="0" scaled="0"/>
          </a:grad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182880" lvl="0" indent="0" algn="l" rtl="0">
              <a:spcBef>
                <a:spcPts val="0"/>
              </a:spcBef>
              <a:spcAft>
                <a:spcPts val="0"/>
              </a:spcAft>
              <a:buNone/>
            </a:pPr>
            <a:r>
              <a:rPr lang="en" sz="2000" b="1" dirty="0">
                <a:solidFill>
                  <a:schemeClr val="lt1"/>
                </a:solidFill>
                <a:latin typeface="Oxygen"/>
                <a:ea typeface="Oxygen"/>
                <a:cs typeface="Oxygen"/>
                <a:sym typeface="Oxygen"/>
              </a:rPr>
              <a:t>Talent Cloud’s Results</a:t>
            </a:r>
            <a:endParaRPr sz="2000" b="1" dirty="0">
              <a:solidFill>
                <a:schemeClr val="lt1"/>
              </a:solidFill>
              <a:latin typeface="Oxygen"/>
              <a:ea typeface="Oxygen"/>
              <a:cs typeface="Oxygen"/>
              <a:sym typeface="Oxygen"/>
            </a:endParaRPr>
          </a:p>
        </p:txBody>
      </p:sp>
      <p:sp>
        <p:nvSpPr>
          <p:cNvPr id="8" name="Google Shape;102;p18" title="Circle"/>
          <p:cNvSpPr/>
          <p:nvPr/>
        </p:nvSpPr>
        <p:spPr>
          <a:xfrm>
            <a:off x="1803527" y="3691500"/>
            <a:ext cx="1524300" cy="1452000"/>
          </a:xfrm>
          <a:prstGeom prst="ellipse">
            <a:avLst/>
          </a:prstGeom>
          <a:gradFill>
            <a:gsLst>
              <a:gs pos="0">
                <a:srgbClr val="5C1647"/>
              </a:gs>
              <a:gs pos="100000">
                <a:srgbClr val="870630"/>
              </a:gs>
            </a:gsLst>
            <a:lin ang="18900732" scaled="0"/>
          </a:gra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rgbClr val="F3F3F3"/>
              </a:solidFill>
              <a:latin typeface="Roboto Light"/>
              <a:ea typeface="Roboto Light"/>
              <a:cs typeface="Roboto Light"/>
              <a:sym typeface="Roboto Light"/>
            </a:endParaRPr>
          </a:p>
          <a:p>
            <a:pPr marL="0" lvl="0" indent="0" algn="l" rtl="0">
              <a:spcBef>
                <a:spcPts val="0"/>
              </a:spcBef>
              <a:spcAft>
                <a:spcPts val="0"/>
              </a:spcAft>
              <a:buNone/>
            </a:pPr>
            <a:endParaRPr sz="1200">
              <a:solidFill>
                <a:srgbClr val="F3F3F3"/>
              </a:solidFill>
              <a:latin typeface="Roboto Light"/>
              <a:ea typeface="Roboto Light"/>
              <a:cs typeface="Roboto Light"/>
              <a:sym typeface="Roboto Light"/>
            </a:endParaRPr>
          </a:p>
          <a:p>
            <a:pPr marL="0" lvl="0" indent="0" algn="l" rtl="0">
              <a:spcBef>
                <a:spcPts val="0"/>
              </a:spcBef>
              <a:spcAft>
                <a:spcPts val="0"/>
              </a:spcAft>
              <a:buNone/>
            </a:pPr>
            <a:endParaRPr sz="1200">
              <a:solidFill>
                <a:srgbClr val="F3F3F3"/>
              </a:solidFill>
              <a:latin typeface="Roboto Light"/>
              <a:ea typeface="Roboto Light"/>
              <a:cs typeface="Roboto Light"/>
              <a:sym typeface="Roboto Light"/>
            </a:endParaRPr>
          </a:p>
          <a:p>
            <a:pPr marL="0" lvl="0" indent="0" algn="l" rtl="0">
              <a:spcBef>
                <a:spcPts val="0"/>
              </a:spcBef>
              <a:spcAft>
                <a:spcPts val="0"/>
              </a:spcAft>
              <a:buNone/>
            </a:pPr>
            <a:endParaRPr sz="1200">
              <a:solidFill>
                <a:srgbClr val="F3F3F3"/>
              </a:solidFill>
              <a:latin typeface="Roboto Light"/>
              <a:ea typeface="Roboto Light"/>
              <a:cs typeface="Roboto Light"/>
              <a:sym typeface="Roboto Light"/>
            </a:endParaRPr>
          </a:p>
          <a:p>
            <a:pPr marL="0" lvl="0" indent="0" algn="l" rtl="0">
              <a:spcBef>
                <a:spcPts val="0"/>
              </a:spcBef>
              <a:spcAft>
                <a:spcPts val="0"/>
              </a:spcAft>
              <a:buNone/>
            </a:pPr>
            <a:endParaRPr sz="1200">
              <a:solidFill>
                <a:srgbClr val="F3F3F3"/>
              </a:solidFill>
              <a:latin typeface="Roboto Light"/>
              <a:ea typeface="Roboto Light"/>
              <a:cs typeface="Roboto Light"/>
              <a:sym typeface="Roboto Light"/>
            </a:endParaRPr>
          </a:p>
        </p:txBody>
      </p:sp>
      <p:sp>
        <p:nvSpPr>
          <p:cNvPr id="9" name="Google Shape;103;p18" descr="230 page report, with write ups on 30+ experiments and interventions&#10;"/>
          <p:cNvSpPr txBox="1"/>
          <p:nvPr/>
        </p:nvSpPr>
        <p:spPr>
          <a:xfrm>
            <a:off x="1827825" y="3990600"/>
            <a:ext cx="1475700" cy="853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b="1" dirty="0">
                <a:solidFill>
                  <a:schemeClr val="lt1"/>
                </a:solidFill>
                <a:latin typeface="Nunito"/>
                <a:ea typeface="Nunito"/>
                <a:cs typeface="Nunito"/>
                <a:sym typeface="Nunito"/>
              </a:rPr>
              <a:t>230 page report, with write ups on 30+ experiments and interventions</a:t>
            </a:r>
            <a:endParaRPr sz="1100" b="1" dirty="0">
              <a:solidFill>
                <a:schemeClr val="lt1"/>
              </a:solidFill>
              <a:latin typeface="Nunito"/>
              <a:ea typeface="Nunito"/>
              <a:cs typeface="Nunito"/>
              <a:sym typeface="Nunito"/>
            </a:endParaRPr>
          </a:p>
        </p:txBody>
      </p:sp>
    </p:spTree>
    <p:extLst>
      <p:ext uri="{BB962C8B-B14F-4D97-AF65-F5344CB8AC3E}">
        <p14:creationId xmlns:p14="http://schemas.microsoft.com/office/powerpoint/2010/main" val="5704743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Google Shape;111;p19"/>
          <p:cNvSpPr txBox="1"/>
          <p:nvPr/>
        </p:nvSpPr>
        <p:spPr>
          <a:xfrm>
            <a:off x="0" y="117675"/>
            <a:ext cx="9017100" cy="800400"/>
          </a:xfrm>
          <a:prstGeom prst="rect">
            <a:avLst/>
          </a:prstGeom>
          <a:gradFill>
            <a:gsLst>
              <a:gs pos="0">
                <a:srgbClr val="5C1647"/>
              </a:gs>
              <a:gs pos="100000">
                <a:srgbClr val="A7073B"/>
              </a:gs>
            </a:gsLst>
            <a:lin ang="0" scaled="0"/>
          </a:grad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n" sz="2000" b="1" dirty="0">
                <a:solidFill>
                  <a:schemeClr val="lt1"/>
                </a:solidFill>
                <a:latin typeface="Oxygen"/>
                <a:ea typeface="Oxygen"/>
                <a:cs typeface="Oxygen"/>
                <a:sym typeface="Oxygen"/>
              </a:rPr>
              <a:t> Reducing Time to Staff: Where did 110 days of savings come from?</a:t>
            </a:r>
            <a:endParaRPr sz="2000" b="1" dirty="0">
              <a:solidFill>
                <a:schemeClr val="lt1"/>
              </a:solidFill>
              <a:latin typeface="Oxygen"/>
              <a:ea typeface="Oxygen"/>
              <a:cs typeface="Oxygen"/>
              <a:sym typeface="Oxygen"/>
            </a:endParaRPr>
          </a:p>
          <a:p>
            <a:pPr marL="0" lvl="0" indent="0" algn="l" rtl="0">
              <a:spcBef>
                <a:spcPts val="0"/>
              </a:spcBef>
              <a:spcAft>
                <a:spcPts val="0"/>
              </a:spcAft>
              <a:buNone/>
            </a:pPr>
            <a:r>
              <a:rPr lang="en" sz="2000" dirty="0">
                <a:solidFill>
                  <a:schemeClr val="lt1"/>
                </a:solidFill>
                <a:latin typeface="Oxygen"/>
                <a:ea typeface="Oxygen"/>
                <a:cs typeface="Oxygen"/>
                <a:sym typeface="Oxygen"/>
              </a:rPr>
              <a:t> </a:t>
            </a:r>
            <a:r>
              <a:rPr lang="en" sz="1300" dirty="0">
                <a:solidFill>
                  <a:schemeClr val="lt1"/>
                </a:solidFill>
                <a:latin typeface="Oxygen"/>
                <a:ea typeface="Oxygen"/>
                <a:cs typeface="Oxygen"/>
                <a:sym typeface="Oxygen"/>
              </a:rPr>
              <a:t>Talent Cloud’s first processes took ~130+ days to verbal offer, and 2 years later it’s fastest took ~20. What changed?</a:t>
            </a:r>
            <a:endParaRPr sz="1300" dirty="0">
              <a:solidFill>
                <a:schemeClr val="lt1"/>
              </a:solidFill>
              <a:latin typeface="Oxygen"/>
              <a:ea typeface="Oxygen"/>
              <a:cs typeface="Oxygen"/>
              <a:sym typeface="Oxygen"/>
            </a:endParaRPr>
          </a:p>
        </p:txBody>
      </p:sp>
      <p:sp>
        <p:nvSpPr>
          <p:cNvPr id="7" name="Google Shape;134;p19"/>
          <p:cNvSpPr txBox="1"/>
          <p:nvPr/>
        </p:nvSpPr>
        <p:spPr>
          <a:xfrm>
            <a:off x="334351" y="1604996"/>
            <a:ext cx="1614600" cy="72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dirty="0">
                <a:solidFill>
                  <a:srgbClr val="211E1F"/>
                </a:solidFill>
                <a:latin typeface="Nunito"/>
                <a:ea typeface="Nunito"/>
                <a:cs typeface="Nunito"/>
                <a:sym typeface="Nunito"/>
              </a:rPr>
              <a:t>Introduction of an applicant tracking system (with pre-sorted categories).</a:t>
            </a:r>
            <a:endParaRPr sz="1100" dirty="0">
              <a:solidFill>
                <a:srgbClr val="211E1F"/>
              </a:solidFill>
              <a:latin typeface="Nunito"/>
              <a:ea typeface="Nunito"/>
              <a:cs typeface="Nunito"/>
              <a:sym typeface="Nunito"/>
            </a:endParaRPr>
          </a:p>
        </p:txBody>
      </p:sp>
      <p:sp>
        <p:nvSpPr>
          <p:cNvPr id="8" name="Google Shape;130;p19"/>
          <p:cNvSpPr txBox="1"/>
          <p:nvPr/>
        </p:nvSpPr>
        <p:spPr>
          <a:xfrm>
            <a:off x="909451" y="3179821"/>
            <a:ext cx="1614600" cy="72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rgbClr val="211E1F"/>
                </a:solidFill>
                <a:latin typeface="Nunito"/>
                <a:ea typeface="Nunito"/>
                <a:cs typeface="Nunito"/>
                <a:sym typeface="Nunito"/>
              </a:rPr>
              <a:t>Real time applicant screening (as applications arrive).</a:t>
            </a:r>
            <a:endParaRPr sz="1100">
              <a:solidFill>
                <a:srgbClr val="211E1F"/>
              </a:solidFill>
              <a:latin typeface="Nunito"/>
              <a:ea typeface="Nunito"/>
              <a:cs typeface="Nunito"/>
              <a:sym typeface="Nunito"/>
            </a:endParaRPr>
          </a:p>
        </p:txBody>
      </p:sp>
      <p:sp>
        <p:nvSpPr>
          <p:cNvPr id="9" name="Google Shape;126;p19"/>
          <p:cNvSpPr txBox="1"/>
          <p:nvPr/>
        </p:nvSpPr>
        <p:spPr>
          <a:xfrm>
            <a:off x="2851701" y="3555696"/>
            <a:ext cx="1614600" cy="60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rgbClr val="211E1F"/>
                </a:solidFill>
                <a:latin typeface="Nunito"/>
                <a:ea typeface="Nunito"/>
                <a:cs typeface="Nunito"/>
                <a:sym typeface="Nunito"/>
              </a:rPr>
              <a:t>Assessment planning tool.</a:t>
            </a:r>
            <a:endParaRPr sz="1100" dirty="0">
              <a:solidFill>
                <a:srgbClr val="211E1F"/>
              </a:solidFill>
              <a:latin typeface="Nunito"/>
              <a:ea typeface="Nunito"/>
              <a:cs typeface="Nunito"/>
              <a:sym typeface="Nunito"/>
            </a:endParaRPr>
          </a:p>
        </p:txBody>
      </p:sp>
      <p:sp>
        <p:nvSpPr>
          <p:cNvPr id="10" name="Google Shape;122;p19"/>
          <p:cNvSpPr txBox="1"/>
          <p:nvPr/>
        </p:nvSpPr>
        <p:spPr>
          <a:xfrm>
            <a:off x="4810451" y="3555696"/>
            <a:ext cx="1614600" cy="60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rgbClr val="211E1F"/>
                </a:solidFill>
                <a:latin typeface="Nunito"/>
                <a:ea typeface="Nunito"/>
                <a:cs typeface="Nunito"/>
                <a:sym typeface="Nunito"/>
              </a:rPr>
              <a:t>Integrated priority screening.</a:t>
            </a:r>
            <a:endParaRPr sz="1100">
              <a:solidFill>
                <a:srgbClr val="211E1F"/>
              </a:solidFill>
              <a:latin typeface="Nunito"/>
              <a:ea typeface="Nunito"/>
              <a:cs typeface="Nunito"/>
              <a:sym typeface="Nunito"/>
            </a:endParaRPr>
          </a:p>
        </p:txBody>
      </p:sp>
      <p:sp>
        <p:nvSpPr>
          <p:cNvPr id="11" name="Google Shape;118;p19"/>
          <p:cNvSpPr txBox="1"/>
          <p:nvPr/>
        </p:nvSpPr>
        <p:spPr>
          <a:xfrm>
            <a:off x="6686251" y="3238921"/>
            <a:ext cx="1614600" cy="72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dirty="0">
                <a:solidFill>
                  <a:srgbClr val="211E1F"/>
                </a:solidFill>
                <a:latin typeface="Nunito"/>
                <a:ea typeface="Nunito"/>
                <a:cs typeface="Nunito"/>
                <a:sym typeface="Nunito"/>
              </a:rPr>
              <a:t>Behavioural nudges to keep managers on task.</a:t>
            </a:r>
            <a:endParaRPr sz="1100" dirty="0">
              <a:solidFill>
                <a:srgbClr val="211E1F"/>
              </a:solidFill>
              <a:latin typeface="Nunito"/>
              <a:ea typeface="Nunito"/>
              <a:cs typeface="Nunito"/>
              <a:sym typeface="Nunito"/>
            </a:endParaRPr>
          </a:p>
        </p:txBody>
      </p:sp>
      <p:sp>
        <p:nvSpPr>
          <p:cNvPr id="12" name="Google Shape;113;p19"/>
          <p:cNvSpPr txBox="1"/>
          <p:nvPr/>
        </p:nvSpPr>
        <p:spPr>
          <a:xfrm>
            <a:off x="7020601" y="1664096"/>
            <a:ext cx="1614600" cy="72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dirty="0">
                <a:solidFill>
                  <a:srgbClr val="211E1F"/>
                </a:solidFill>
                <a:latin typeface="Nunito"/>
                <a:ea typeface="Nunito"/>
                <a:cs typeface="Nunito"/>
                <a:sym typeface="Nunito"/>
              </a:rPr>
              <a:t>Interventions related to volume control &amp; optimization of applications.</a:t>
            </a:r>
            <a:endParaRPr sz="1100" dirty="0">
              <a:solidFill>
                <a:srgbClr val="211E1F"/>
              </a:solidFill>
              <a:latin typeface="Nunito"/>
              <a:ea typeface="Nunito"/>
              <a:cs typeface="Nunito"/>
              <a:sym typeface="Nunito"/>
            </a:endParaRPr>
          </a:p>
        </p:txBody>
      </p:sp>
      <p:sp>
        <p:nvSpPr>
          <p:cNvPr id="13" name="Google Shape;114;p19"/>
          <p:cNvSpPr txBox="1"/>
          <p:nvPr/>
        </p:nvSpPr>
        <p:spPr>
          <a:xfrm>
            <a:off x="0" y="4393764"/>
            <a:ext cx="9144000" cy="743400"/>
          </a:xfrm>
          <a:prstGeom prst="rect">
            <a:avLst/>
          </a:prstGeom>
          <a:solidFill>
            <a:srgbClr val="434343"/>
          </a:solidFill>
          <a:ln>
            <a:noFill/>
          </a:ln>
          <a:effectLst>
            <a:outerShdw blurRad="57150" dist="19050" dir="5400000" algn="bl" rotWithShape="0">
              <a:srgbClr val="000000">
                <a:alpha val="50000"/>
              </a:srgbClr>
            </a:outerShdw>
          </a:effectLst>
        </p:spPr>
        <p:txBody>
          <a:bodyPr spcFirstLastPara="1" wrap="square" lIns="91425" tIns="91425" rIns="274300" bIns="91425" anchor="t" anchorCtr="0">
            <a:spAutoFit/>
          </a:bodyPr>
          <a:lstStyle/>
          <a:p>
            <a:pPr marL="182880" lvl="0" indent="0" algn="l" rtl="0">
              <a:lnSpc>
                <a:spcPct val="115000"/>
              </a:lnSpc>
              <a:spcBef>
                <a:spcPts val="0"/>
              </a:spcBef>
              <a:spcAft>
                <a:spcPts val="1600"/>
              </a:spcAft>
              <a:buNone/>
            </a:pPr>
            <a:r>
              <a:rPr lang="en" sz="1100" dirty="0">
                <a:solidFill>
                  <a:schemeClr val="lt1"/>
                </a:solidFill>
                <a:latin typeface="Nunito"/>
                <a:ea typeface="Nunito"/>
                <a:cs typeface="Nunito"/>
                <a:sym typeface="Nunito"/>
              </a:rPr>
              <a:t>*Note: In many cases, there were overlaps in the time period of these interventions. Where this occurred, credit for the time savings has been divided between the interventions. What this means, though, is that in order to achieve this result, all these factors need to be in place. Removing Integrated Priority Screening, for example, will likely add 20-30 days to the time to staff, not 10.</a:t>
            </a:r>
            <a:endParaRPr sz="1100" dirty="0">
              <a:solidFill>
                <a:schemeClr val="lt1"/>
              </a:solidFill>
              <a:latin typeface="Nunito"/>
              <a:ea typeface="Nunito"/>
              <a:cs typeface="Nunito"/>
              <a:sym typeface="Nunito"/>
            </a:endParaRPr>
          </a:p>
        </p:txBody>
      </p:sp>
    </p:spTree>
    <p:extLst>
      <p:ext uri="{BB962C8B-B14F-4D97-AF65-F5344CB8AC3E}">
        <p14:creationId xmlns:p14="http://schemas.microsoft.com/office/powerpoint/2010/main" val="10802519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445025"/>
            <a:ext cx="8520600" cy="1015632"/>
          </a:xfrm>
        </p:spPr>
        <p:txBody>
          <a:bodyPr/>
          <a:lstStyle/>
          <a:p>
            <a:r>
              <a:rPr lang="en-CA" sz="2800" dirty="0"/>
              <a:t>Optimizing Talent-to-team Match</a:t>
            </a:r>
            <a:br>
              <a:rPr lang="en-CA" sz="2800" dirty="0"/>
            </a:br>
            <a:endParaRPr lang="en-CA" dirty="0"/>
          </a:p>
        </p:txBody>
      </p:sp>
      <p:pic>
        <p:nvPicPr>
          <p:cNvPr id="4" name="Picture 3" title="Background"/>
          <p:cNvPicPr>
            <a:picLocks noChangeAspect="1"/>
          </p:cNvPicPr>
          <p:nvPr/>
        </p:nvPicPr>
        <p:blipFill>
          <a:blip r:embed="rId2"/>
          <a:stretch>
            <a:fillRect/>
          </a:stretch>
        </p:blipFill>
        <p:spPr>
          <a:xfrm>
            <a:off x="470" y="-266"/>
            <a:ext cx="9143530" cy="5143765"/>
          </a:xfrm>
          <a:prstGeom prst="rect">
            <a:avLst/>
          </a:prstGeom>
        </p:spPr>
      </p:pic>
      <p:sp>
        <p:nvSpPr>
          <p:cNvPr id="7" name="Rectangle 6"/>
          <p:cNvSpPr/>
          <p:nvPr/>
        </p:nvSpPr>
        <p:spPr>
          <a:xfrm>
            <a:off x="1" y="604969"/>
            <a:ext cx="8263466" cy="952898"/>
          </a:xfrm>
          <a:prstGeom prst="rect">
            <a:avLst/>
          </a:prstGeom>
          <a:solidFill>
            <a:srgbClr val="434343"/>
          </a:solidFill>
          <a:ln>
            <a:solidFill>
              <a:srgbClr val="4343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lvl="0">
              <a:spcAft>
                <a:spcPts val="1600"/>
              </a:spcAft>
            </a:pPr>
            <a:r>
              <a:rPr lang="en-CA" dirty="0">
                <a:latin typeface="Nunito"/>
                <a:ea typeface="Nunito"/>
                <a:cs typeface="Nunito"/>
                <a:sym typeface="Nunito"/>
              </a:rPr>
              <a:t>People are hired into more than just a job; they’re hired onto teams. Working well with the team makes as much difference to productivity as having the right skills, and yet the vast majority of government hiring looks only at applicant fit to job. Talent Cloud tested a 5 factor model, which proved enormously successful.</a:t>
            </a:r>
          </a:p>
        </p:txBody>
      </p:sp>
    </p:spTree>
    <p:extLst>
      <p:ext uri="{BB962C8B-B14F-4D97-AF65-F5344CB8AC3E}">
        <p14:creationId xmlns:p14="http://schemas.microsoft.com/office/powerpoint/2010/main" val="14980582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1700" y="661623"/>
            <a:ext cx="8520600" cy="783573"/>
          </a:xfrm>
        </p:spPr>
        <p:txBody>
          <a:bodyPr/>
          <a:lstStyle/>
          <a:p>
            <a:r>
              <a:rPr lang="en-CA" sz="2800" dirty="0"/>
              <a:t>Diversity and Inclusion Outcomes</a:t>
            </a:r>
            <a:br>
              <a:rPr lang="en-CA" sz="2800" dirty="0"/>
            </a:br>
            <a:endParaRPr lang="en-CA" dirty="0"/>
          </a:p>
        </p:txBody>
      </p:sp>
      <p:sp>
        <p:nvSpPr>
          <p:cNvPr id="6" name="Rectangle 5"/>
          <p:cNvSpPr/>
          <p:nvPr/>
        </p:nvSpPr>
        <p:spPr>
          <a:xfrm>
            <a:off x="0" y="609912"/>
            <a:ext cx="9144000" cy="931021"/>
          </a:xfrm>
          <a:prstGeom prst="rect">
            <a:avLst/>
          </a:prstGeom>
          <a:solidFill>
            <a:srgbClr val="434343"/>
          </a:solidFill>
          <a:ln>
            <a:solidFill>
              <a:srgbClr val="4343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lvl="0">
              <a:lnSpc>
                <a:spcPct val="115000"/>
              </a:lnSpc>
              <a:spcAft>
                <a:spcPts val="1600"/>
              </a:spcAft>
              <a:buClr>
                <a:schemeClr val="dk1"/>
              </a:buClr>
              <a:buSzPts val="1100"/>
            </a:pPr>
            <a:r>
              <a:rPr lang="en-CA" sz="1300" dirty="0">
                <a:latin typeface="Nunito"/>
                <a:ea typeface="Nunito"/>
                <a:cs typeface="Nunito"/>
                <a:sym typeface="Nunito"/>
              </a:rPr>
              <a:t>Talent Cloud spent 3 years developing a new methodological approach that foundationally changes how managers look for, see, and assign value to experience and skills gained through non-mainstream life paths. In essence, the methodology rewrites who gets screened in initially, and why… correcting for culture-based systemic bias.</a:t>
            </a:r>
          </a:p>
        </p:txBody>
      </p:sp>
      <p:sp>
        <p:nvSpPr>
          <p:cNvPr id="7" name="Rectangle 6"/>
          <p:cNvSpPr/>
          <p:nvPr/>
        </p:nvSpPr>
        <p:spPr>
          <a:xfrm>
            <a:off x="84666" y="2730121"/>
            <a:ext cx="1667933" cy="1092607"/>
          </a:xfrm>
          <a:prstGeom prst="rect">
            <a:avLst/>
          </a:prstGeom>
        </p:spPr>
        <p:txBody>
          <a:bodyPr wrap="square">
            <a:spAutoFit/>
          </a:bodyPr>
          <a:lstStyle/>
          <a:p>
            <a:pPr lvl="0" algn="ctr"/>
            <a:r>
              <a:rPr lang="en-CA" sz="1300" dirty="0">
                <a:solidFill>
                  <a:srgbClr val="F3F3F3"/>
                </a:solidFill>
                <a:latin typeface="Nunito"/>
                <a:ea typeface="Nunito"/>
                <a:cs typeface="Nunito"/>
                <a:sym typeface="Nunito"/>
              </a:rPr>
              <a:t>Qualitative data from applicants showed positive experiences and outcomes.</a:t>
            </a:r>
            <a:endParaRPr lang="en-CA" sz="1300" dirty="0">
              <a:latin typeface="Nunito"/>
              <a:ea typeface="Nunito"/>
              <a:cs typeface="Nunito"/>
              <a:sym typeface="Nunito"/>
            </a:endParaRPr>
          </a:p>
        </p:txBody>
      </p:sp>
      <p:sp>
        <p:nvSpPr>
          <p:cNvPr id="8" name="Rectangle 7"/>
          <p:cNvSpPr/>
          <p:nvPr/>
        </p:nvSpPr>
        <p:spPr>
          <a:xfrm>
            <a:off x="1363134" y="3820604"/>
            <a:ext cx="1549400" cy="892552"/>
          </a:xfrm>
          <a:prstGeom prst="rect">
            <a:avLst/>
          </a:prstGeom>
        </p:spPr>
        <p:txBody>
          <a:bodyPr wrap="square">
            <a:spAutoFit/>
          </a:bodyPr>
          <a:lstStyle/>
          <a:p>
            <a:pPr lvl="0" algn="ctr"/>
            <a:r>
              <a:rPr lang="en-CA" sz="1300" dirty="0">
                <a:solidFill>
                  <a:srgbClr val="F3F3F3"/>
                </a:solidFill>
                <a:latin typeface="Nunito"/>
                <a:ea typeface="Nunito"/>
                <a:cs typeface="Nunito"/>
                <a:sym typeface="Nunito"/>
              </a:rPr>
              <a:t>The research yielded insights and practical tips for managers.</a:t>
            </a:r>
            <a:endParaRPr lang="en-CA" sz="1300" dirty="0">
              <a:latin typeface="Nunito"/>
              <a:ea typeface="Nunito"/>
              <a:cs typeface="Nunito"/>
              <a:sym typeface="Nunito"/>
            </a:endParaRPr>
          </a:p>
        </p:txBody>
      </p:sp>
      <p:sp>
        <p:nvSpPr>
          <p:cNvPr id="9" name="Rectangle 8"/>
          <p:cNvSpPr/>
          <p:nvPr/>
        </p:nvSpPr>
        <p:spPr>
          <a:xfrm>
            <a:off x="5672667" y="2727997"/>
            <a:ext cx="1938867" cy="1092607"/>
          </a:xfrm>
          <a:prstGeom prst="rect">
            <a:avLst/>
          </a:prstGeom>
        </p:spPr>
        <p:txBody>
          <a:bodyPr wrap="square">
            <a:spAutoFit/>
          </a:bodyPr>
          <a:lstStyle/>
          <a:p>
            <a:pPr lvl="0" algn="ctr"/>
            <a:r>
              <a:rPr lang="en-CA" sz="1300" dirty="0">
                <a:solidFill>
                  <a:srgbClr val="F3F3F3"/>
                </a:solidFill>
                <a:latin typeface="Nunito"/>
                <a:ea typeface="Nunito"/>
                <a:cs typeface="Nunito"/>
                <a:sym typeface="Nunito"/>
              </a:rPr>
              <a:t>The research uncovered several areas of systemic bias, and developed  corrective actions.</a:t>
            </a:r>
            <a:endParaRPr lang="en-CA" sz="1300" dirty="0">
              <a:latin typeface="Nunito"/>
              <a:ea typeface="Nunito"/>
              <a:cs typeface="Nunito"/>
              <a:sym typeface="Nunito"/>
            </a:endParaRPr>
          </a:p>
        </p:txBody>
      </p:sp>
      <p:sp>
        <p:nvSpPr>
          <p:cNvPr id="10" name="Rectangle 9"/>
          <p:cNvSpPr/>
          <p:nvPr/>
        </p:nvSpPr>
        <p:spPr>
          <a:xfrm>
            <a:off x="7335266" y="3605159"/>
            <a:ext cx="1497034" cy="1292662"/>
          </a:xfrm>
          <a:prstGeom prst="rect">
            <a:avLst/>
          </a:prstGeom>
        </p:spPr>
        <p:txBody>
          <a:bodyPr wrap="square">
            <a:spAutoFit/>
          </a:bodyPr>
          <a:lstStyle/>
          <a:p>
            <a:pPr lvl="0" algn="ctr"/>
            <a:r>
              <a:rPr lang="en-CA" sz="1300" dirty="0">
                <a:solidFill>
                  <a:srgbClr val="F3F3F3"/>
                </a:solidFill>
                <a:latin typeface="Nunito"/>
                <a:ea typeface="Nunito"/>
                <a:cs typeface="Nunito"/>
                <a:sym typeface="Nunito"/>
              </a:rPr>
              <a:t>To validate this methodology, a study involving a larger sample size will need to be undertaken.</a:t>
            </a:r>
            <a:endParaRPr lang="en-CA" sz="1300" dirty="0">
              <a:latin typeface="Nunito"/>
              <a:ea typeface="Nunito"/>
              <a:cs typeface="Nunito"/>
              <a:sym typeface="Nunito"/>
            </a:endParaRPr>
          </a:p>
        </p:txBody>
      </p:sp>
    </p:spTree>
    <p:extLst>
      <p:ext uri="{BB962C8B-B14F-4D97-AF65-F5344CB8AC3E}">
        <p14:creationId xmlns:p14="http://schemas.microsoft.com/office/powerpoint/2010/main" val="3324812791"/>
      </p:ext>
    </p:extLst>
  </p:cSld>
  <p:clrMapOvr>
    <a:masterClrMapping/>
  </p:clrMapOvr>
  <p:timing>
    <p:tnLst>
      <p:par>
        <p:cTn id="1" dur="indefinite" restart="never" nodeType="tmRoot"/>
      </p:par>
    </p:tnLst>
  </p:timing>
</p:sld>
</file>

<file path=ppt/theme/theme1.xml><?xml version="1.0" encoding="utf-8"?>
<a:theme xmlns:a="http://schemas.openxmlformats.org/drawingml/2006/main" name="TalentCloud Them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5798</TotalTime>
  <Words>1765</Words>
  <Application>Microsoft Office PowerPoint</Application>
  <PresentationFormat>On-screen Show (16:9)</PresentationFormat>
  <Paragraphs>146</Paragraphs>
  <Slides>17</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Proxima Nova</vt:lpstr>
      <vt:lpstr>Nunito</vt:lpstr>
      <vt:lpstr>Arial</vt:lpstr>
      <vt:lpstr>Oxygen</vt:lpstr>
      <vt:lpstr>Roboto Light</vt:lpstr>
      <vt:lpstr>TalentCloud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Optimizing Talent-to-team Match </vt:lpstr>
      <vt:lpstr>Diversity and Inclusion Outcomes </vt:lpstr>
      <vt:lpstr>Indigenous Talent Portal </vt:lpstr>
      <vt:lpstr>PowerPoint Presentation</vt:lpstr>
      <vt:lpstr>Recommendations </vt:lpstr>
      <vt:lpstr>PowerPoint Presentation</vt:lpstr>
      <vt:lpstr>A) Talent Cloud’s Portals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Talent Cloud Results Report</dc:title>
  <dc:creator>Crossman, Deanna DE [NC]</dc:creator>
  <cp:lastModifiedBy>Arsenault, Ryan RJ [NC]</cp:lastModifiedBy>
  <cp:revision>18</cp:revision>
  <dcterms:modified xsi:type="dcterms:W3CDTF">2022-01-25T17:12:29Z</dcterms:modified>
</cp:coreProperties>
</file>