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889">
          <p15:clr>
            <a:srgbClr val="9AA0A6"/>
          </p15:clr>
        </p15:guide>
        <p15:guide id="4" orient="horz" pos="360">
          <p15:clr>
            <a:srgbClr val="9AA0A6"/>
          </p15:clr>
        </p15:guide>
        <p15:guide id="5" pos="25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48"/>
      </p:cViewPr>
      <p:guideLst>
        <p:guide orient="horz" pos="1620"/>
        <p:guide pos="2880"/>
        <p:guide orient="horz" pos="889"/>
        <p:guide orient="horz" pos="360"/>
        <p:guide pos="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eusefulthing.org/p/now-is-the-time-for-grimoire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eusefulthing.org/p/now-is-the-time-for-grimoires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r-CA"/>
              <a:t>Opening slide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https://www.oneusefulthing.org/p/now-is-the-time-for-grimoires</a:t>
            </a:r>
            <a:r>
              <a:rPr lang="fr-CA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b="1">
                <a:solidFill>
                  <a:schemeClr val="dk1"/>
                </a:solidFill>
              </a:rPr>
              <a:t>Tell the AI who it is.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b="1">
                <a:solidFill>
                  <a:schemeClr val="dk1"/>
                </a:solidFill>
              </a:rPr>
              <a:t>Tell the AI what you want it to do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b="1">
                <a:solidFill>
                  <a:schemeClr val="dk1"/>
                </a:solidFill>
              </a:rPr>
              <a:t>Step-by-step instructions.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b="1">
                <a:solidFill>
                  <a:schemeClr val="dk1"/>
                </a:solidFill>
              </a:rPr>
              <a:t>Add your own constraints</a:t>
            </a:r>
            <a:r>
              <a:rPr lang="fr-CA" b="1" i="1">
                <a:solidFill>
                  <a:schemeClr val="dk1"/>
                </a:solidFill>
              </a:rPr>
              <a:t>. </a:t>
            </a:r>
            <a:endParaRPr b="1" i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b="1">
                <a:solidFill>
                  <a:schemeClr val="dk1"/>
                </a:solidFill>
              </a:rPr>
              <a:t>Test your prompt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https://www.oneusefulthing.org/p/now-is-the-time-for-grimoires</a:t>
            </a:r>
            <a:r>
              <a:rPr lang="fr-CA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b="1">
                <a:solidFill>
                  <a:schemeClr val="dk1"/>
                </a:solidFill>
              </a:rPr>
              <a:t>Tell the AI who it is.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b="1">
                <a:solidFill>
                  <a:schemeClr val="dk1"/>
                </a:solidFill>
              </a:rPr>
              <a:t>Tell the AI what you want it to do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b="1">
                <a:solidFill>
                  <a:schemeClr val="dk1"/>
                </a:solidFill>
              </a:rPr>
              <a:t>Step-by-step instructions.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b="1">
                <a:solidFill>
                  <a:schemeClr val="dk1"/>
                </a:solidFill>
              </a:rPr>
              <a:t>Add your own constraints</a:t>
            </a:r>
            <a:r>
              <a:rPr lang="fr-CA" b="1" i="1">
                <a:solidFill>
                  <a:schemeClr val="dk1"/>
                </a:solidFill>
              </a:rPr>
              <a:t>. </a:t>
            </a:r>
            <a:endParaRPr b="1" i="1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b="1">
                <a:solidFill>
                  <a:schemeClr val="dk1"/>
                </a:solidFill>
              </a:rPr>
              <a:t>Test your prompt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-CA" sz="1800">
                <a:solidFill>
                  <a:schemeClr val="dk1"/>
                </a:solidFill>
              </a:rPr>
              <a:t>N’oublions pas que ce ne sont pas toutes les communautés de personnes qui veulent que leurs </a:t>
            </a:r>
            <a:r>
              <a:rPr lang="fr-CA" sz="1800" b="1">
                <a:solidFill>
                  <a:schemeClr val="dk1"/>
                </a:solidFill>
              </a:rPr>
              <a:t>données exclusives</a:t>
            </a:r>
            <a:r>
              <a:rPr lang="fr-CA" sz="1800">
                <a:solidFill>
                  <a:schemeClr val="dk1"/>
                </a:solidFill>
              </a:rPr>
              <a:t> soient utilisées par l’IA — par exemple, les peuples autochtones ont exprimé des inquiétudes quant à la souveraineté des données dans le contexte de l’IA.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hat.openai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i-ia@tbs-sct.gc.c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ng.com/" TargetMode="External"/><Relationship Id="rId5" Type="http://schemas.openxmlformats.org/officeDocument/2006/relationships/hyperlink" Target="https://chat.openai.com/" TargetMode="External"/><Relationship Id="rId4" Type="http://schemas.openxmlformats.org/officeDocument/2006/relationships/hyperlink" Target="https://www.canada.ca/en/government/system/digital-government/digital-government-innovations/responsible-use-ai/guide-use-generative-ai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v.gc.ca/en/privacy-topics/privacy-laws-in-canada/the-privacy-act/pa_brief/#s0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43100" y="-12575"/>
            <a:ext cx="9187200" cy="51879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fr-CA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L’utilisation de IA générative (ChatGPT)</a:t>
            </a:r>
            <a:endParaRPr sz="4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16054" y="2839251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437620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fr-CA" sz="1679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Bureau de la transformation numérique • #CanadaPointCa • Octobre 2023</a:t>
            </a:r>
            <a:endParaRPr sz="1679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4867" y="267817"/>
            <a:ext cx="1060908" cy="252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1883" y="267825"/>
            <a:ext cx="2718376" cy="2522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311667" y="3447850"/>
            <a:ext cx="7979400" cy="3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fr-CA" sz="2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Meilleures pratiques pour l’analyse de l’outil de sondage sur la réussite des tâches du GC ou de l’outil de rétroaction sur l</a:t>
            </a:r>
            <a:r>
              <a:rPr lang="fr-CA" sz="24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 page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Commencez par des invites standardisées.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6" name="Google Shape;136;p22"/>
          <p:cNvSpPr/>
          <p:nvPr/>
        </p:nvSpPr>
        <p:spPr>
          <a:xfrm>
            <a:off x="380776" y="2025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2"/>
          <p:cNvSpPr txBox="1"/>
          <p:nvPr/>
        </p:nvSpPr>
        <p:spPr>
          <a:xfrm>
            <a:off x="3931575" y="365150"/>
            <a:ext cx="5010000" cy="4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Exemple d’invite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600" b="0" i="0" u="none" strike="noStrike" cap="none">
                <a:solidFill>
                  <a:srgbClr val="343541"/>
                </a:solidFill>
                <a:latin typeface="Arial"/>
                <a:ea typeface="Arial"/>
                <a:cs typeface="Arial"/>
                <a:sym typeface="Arial"/>
              </a:rPr>
              <a:t>Collez les commentaires recueillis sur les pages Web liées à [</a:t>
            </a:r>
            <a:r>
              <a:rPr lang="fr-CA" sz="1600" b="0" i="0" u="none" strike="noStrike" cap="none">
                <a:solidFill>
                  <a:srgbClr val="343541"/>
                </a:solidFill>
                <a:highlight>
                  <a:srgbClr val="D9D9D9"/>
                </a:highlight>
                <a:latin typeface="Arial"/>
                <a:ea typeface="Arial"/>
                <a:cs typeface="Arial"/>
                <a:sym typeface="Arial"/>
              </a:rPr>
              <a:t>votre sujet</a:t>
            </a:r>
            <a:r>
              <a:rPr lang="fr-CA" sz="1600" b="0" i="0" u="none" strike="noStrike" cap="none">
                <a:solidFill>
                  <a:srgbClr val="343541"/>
                </a:solidFill>
                <a:latin typeface="Arial"/>
                <a:ea typeface="Arial"/>
                <a:cs typeface="Arial"/>
                <a:sym typeface="Arial"/>
              </a:rPr>
              <a:t>]. </a:t>
            </a:r>
            <a:endParaRPr sz="1600" b="0" i="0" u="none" strike="noStrike" cap="none">
              <a:solidFill>
                <a:srgbClr val="3435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0" i="0" u="none" strike="noStrike" cap="none">
              <a:solidFill>
                <a:srgbClr val="3435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600" b="0" i="0" u="none" strike="noStrike" cap="none">
                <a:solidFill>
                  <a:srgbClr val="343541"/>
                </a:solidFill>
                <a:latin typeface="Arial"/>
                <a:ea typeface="Arial"/>
                <a:cs typeface="Arial"/>
                <a:sym typeface="Arial"/>
              </a:rPr>
              <a:t>Agissez en tant qu’analyste de données pour résumer :</a:t>
            </a:r>
            <a:endParaRPr sz="1600" b="0" i="0" u="none" strike="noStrike" cap="none">
              <a:solidFill>
                <a:srgbClr val="3435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41"/>
              </a:buClr>
              <a:buSzPts val="1600"/>
              <a:buFont typeface="Arial"/>
              <a:buChar char="●"/>
            </a:pPr>
            <a:r>
              <a:rPr lang="fr-CA" sz="1600" b="0" i="0" u="none" strike="noStrike" cap="none">
                <a:solidFill>
                  <a:srgbClr val="343541"/>
                </a:solidFill>
                <a:latin typeface="Arial"/>
                <a:ea typeface="Arial"/>
                <a:cs typeface="Arial"/>
                <a:sym typeface="Arial"/>
              </a:rPr>
              <a:t>Les 5 principaux problèmes rencontrés par les utilisateurs, ainsi qu’un commentaire représentatif pour ce problème, le nombre de commentaires trouvés sur chaque problème</a:t>
            </a:r>
            <a:endParaRPr sz="1600" b="0" i="0" u="none" strike="noStrike" cap="none">
              <a:solidFill>
                <a:srgbClr val="3435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541"/>
              </a:buClr>
              <a:buSzPts val="1600"/>
              <a:buFont typeface="Arial"/>
              <a:buChar char="●"/>
            </a:pPr>
            <a:r>
              <a:rPr lang="fr-CA" sz="1600" b="0" i="0" u="none" strike="noStrike" cap="none">
                <a:solidFill>
                  <a:srgbClr val="343541"/>
                </a:solidFill>
                <a:latin typeface="Arial"/>
                <a:ea typeface="Arial"/>
                <a:cs typeface="Arial"/>
                <a:sym typeface="Arial"/>
              </a:rPr>
              <a:t>Des idées sur la façon de résoudre ces problèmes</a:t>
            </a:r>
            <a:endParaRPr sz="1600" b="0" i="0" u="none" strike="noStrike" cap="none">
              <a:solidFill>
                <a:srgbClr val="3435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600" b="0" i="0" u="none" strike="noStrike" cap="none">
              <a:solidFill>
                <a:srgbClr val="34354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600" b="0" i="0" u="none" strike="noStrike" cap="none">
                <a:solidFill>
                  <a:srgbClr val="343541"/>
                </a:solidFill>
                <a:latin typeface="Arial"/>
                <a:ea typeface="Arial"/>
                <a:cs typeface="Arial"/>
                <a:sym typeface="Arial"/>
              </a:rPr>
              <a:t>Donnez-moi votre réponse sous forme de tableau.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2"/>
          <p:cNvSpPr txBox="1">
            <a:spLocks noGrp="1"/>
          </p:cNvSpPr>
          <p:nvPr>
            <p:ph type="body" idx="1"/>
          </p:nvPr>
        </p:nvSpPr>
        <p:spPr>
          <a:xfrm>
            <a:off x="290550" y="2411075"/>
            <a:ext cx="3372600" cy="23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Décrivez à l’IA quel rôle assumer.</a:t>
            </a:r>
            <a:endParaRPr sz="16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Dites à l’IA ce que vous voulez qu’elle fasse.</a:t>
            </a:r>
            <a:endParaRPr sz="16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Donnez des instructions étape par étape.</a:t>
            </a:r>
            <a:endParaRPr sz="16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Ajoutez vos propres contraintes.</a:t>
            </a:r>
            <a:endParaRPr sz="1600" i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Testez votre invite.</a:t>
            </a:r>
            <a:endParaRPr sz="16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Itérer sur les invites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23"/>
          <p:cNvSpPr/>
          <p:nvPr/>
        </p:nvSpPr>
        <p:spPr>
          <a:xfrm>
            <a:off x="380776" y="17207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3"/>
          <p:cNvSpPr txBox="1"/>
          <p:nvPr/>
        </p:nvSpPr>
        <p:spPr>
          <a:xfrm>
            <a:off x="3931575" y="438400"/>
            <a:ext cx="5010000" cy="44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Affinez vos résultats pour vous concentrer sur des problèmes spécifiques et obtenir plus de précision.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Ignorez les commentaires liés à X.</a:t>
            </a:r>
            <a:b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CA" sz="1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Maintenant que vous avez fourni ce résumé des principaux problèmes, ignorez ceux-ci. »</a:t>
            </a:r>
            <a:br>
              <a:rPr lang="fr-CA" sz="1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Ignorez les mots effacés.</a:t>
            </a:r>
            <a:br>
              <a:rPr lang="fr-CA" sz="1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CA" sz="1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Supprimez ### de cette analyse. »</a:t>
            </a:r>
            <a:br>
              <a:rPr lang="fr-CA" sz="1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Incluez plus de détails.</a:t>
            </a:r>
            <a:b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CA" sz="1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Fournissez plus de détails sur chaque problème, avec un décompte du nombre de commentaires qui semblent porter sur ce problème. »</a:t>
            </a:r>
            <a:endParaRPr sz="14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3"/>
          <p:cNvSpPr txBox="1">
            <a:spLocks noGrp="1"/>
          </p:cNvSpPr>
          <p:nvPr>
            <p:ph type="body" idx="1"/>
          </p:nvPr>
        </p:nvSpPr>
        <p:spPr>
          <a:xfrm>
            <a:off x="256350" y="2025800"/>
            <a:ext cx="3182400" cy="23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600">
                <a:solidFill>
                  <a:schemeClr val="lt1"/>
                </a:solidFill>
              </a:rPr>
              <a:t>Affinez vos résultats à l’aide d’invites supplémentaires</a:t>
            </a:r>
            <a:endParaRPr sz="16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Meilleures pratiques pour l’examen des résultats de l’IA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4" name="Google Shape;154;p24"/>
          <p:cNvSpPr txBox="1">
            <a:spLocks noGrp="1"/>
          </p:cNvSpPr>
          <p:nvPr>
            <p:ph type="body" idx="1"/>
          </p:nvPr>
        </p:nvSpPr>
        <p:spPr>
          <a:xfrm>
            <a:off x="311700" y="2997075"/>
            <a:ext cx="3114000" cy="19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Les modèles d’entraînement peuvent être biaisés.</a:t>
            </a:r>
            <a:endParaRPr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5" name="Google Shape;155;p24"/>
          <p:cNvSpPr/>
          <p:nvPr/>
        </p:nvSpPr>
        <p:spPr>
          <a:xfrm>
            <a:off x="380776" y="25589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4"/>
          <p:cNvSpPr txBox="1"/>
          <p:nvPr/>
        </p:nvSpPr>
        <p:spPr>
          <a:xfrm>
            <a:off x="3979300" y="143150"/>
            <a:ext cx="5019600" cy="48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Cernez les résultats biaisés.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majorité des jeux de données d’entraînement qui alimentent les grands modèles de langage proviennent de l’Internet ouvert.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contenu généré a un biais fondamental en ce sens que seules des quantités limitées de données totales dans le monde sont en ligne et disponibles pour l’IA. </a:t>
            </a:r>
            <a:endParaRPr sz="1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CA" sz="1600" b="1" i="0" u="none" strike="noStrike" cap="none">
                <a:solidFill>
                  <a:schemeClr val="dk1"/>
                </a:solidFill>
              </a:rPr>
              <a:t>Préférence linguistique</a:t>
            </a: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Il y a un risque que ChatGPT ne traite pas correctement les commentaires dans d’autres langues que l’anglais. Essayez de soumettre un échantillon de commentaires en français et vérifiez si les résultats sont fiables.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Meilleures pratiques pour l’examen des résultats de l’IA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3" name="Google Shape;163;p25"/>
          <p:cNvSpPr/>
          <p:nvPr/>
        </p:nvSpPr>
        <p:spPr>
          <a:xfrm>
            <a:off x="380776" y="25589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5"/>
          <p:cNvSpPr txBox="1"/>
          <p:nvPr/>
        </p:nvSpPr>
        <p:spPr>
          <a:xfrm>
            <a:off x="3979300" y="143150"/>
            <a:ext cx="5019600" cy="40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Cernez les résultats inexacts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L’IA générative peut, avec une confiance apparente, mentir ou générer des résultats inexacts.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Gardez toujours à l’esprit que les sorties de l’IA peuvent être :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Faux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Illogiques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Meilleures pratiques pour l’examen des résultats de l’IA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1" name="Google Shape;171;p26"/>
          <p:cNvSpPr/>
          <p:nvPr/>
        </p:nvSpPr>
        <p:spPr>
          <a:xfrm>
            <a:off x="380776" y="25589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6"/>
          <p:cNvSpPr txBox="1"/>
          <p:nvPr/>
        </p:nvSpPr>
        <p:spPr>
          <a:xfrm>
            <a:off x="3979300" y="143150"/>
            <a:ext cx="5019600" cy="46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Intégrez des révisions humaines dans votre processus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Assurez-vous que le système produit systématiquement des réponses conformes à ce que font les analystes humains formés. 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Arrêtez d’utiliser ChatGPT s’il commence à s’écarter d’un comportement humain et lorsque la précision ou la qualité des résultats souhaités diminue.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Réévaluez et adaptez vos processus si nécessaire.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7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2598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Démonstration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9" name="Google Shape;179;p27"/>
          <p:cNvSpPr/>
          <p:nvPr/>
        </p:nvSpPr>
        <p:spPr>
          <a:xfrm>
            <a:off x="411176" y="120735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64600" y="139825"/>
            <a:ext cx="4337479" cy="483869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7"/>
          <p:cNvSpPr txBox="1"/>
          <p:nvPr/>
        </p:nvSpPr>
        <p:spPr>
          <a:xfrm>
            <a:off x="441600" y="147702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https://chat.openai.com/</a:t>
            </a:r>
            <a:r>
              <a:rPr lang="fr-CA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2598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Démonstration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8" name="Google Shape;188;p28"/>
          <p:cNvSpPr/>
          <p:nvPr/>
        </p:nvSpPr>
        <p:spPr>
          <a:xfrm>
            <a:off x="380776" y="1118675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5500" y="152400"/>
            <a:ext cx="5176099" cy="472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9"/>
          <p:cNvSpPr/>
          <p:nvPr/>
        </p:nvSpPr>
        <p:spPr>
          <a:xfrm>
            <a:off x="-43100" y="-12575"/>
            <a:ext cx="29919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Avez-vous d’autres questions?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6" name="Google Shape;196;p29"/>
          <p:cNvSpPr/>
          <p:nvPr/>
        </p:nvSpPr>
        <p:spPr>
          <a:xfrm>
            <a:off x="456976" y="22541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9"/>
          <p:cNvSpPr txBox="1"/>
          <p:nvPr/>
        </p:nvSpPr>
        <p:spPr>
          <a:xfrm>
            <a:off x="3077550" y="199350"/>
            <a:ext cx="5914500" cy="47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Équipe des politiques en matière d’IA au SCT</a:t>
            </a:r>
            <a:r>
              <a:rPr lang="fr-CA" sz="2400" b="1"/>
              <a:t>: </a:t>
            </a:r>
            <a:r>
              <a:rPr lang="fr-CA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ai-ia@tbs-sct.gc.ca</a:t>
            </a:r>
            <a:r>
              <a:rPr lang="fr-CA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400" b="1">
                <a:solidFill>
                  <a:schemeClr val="dk1"/>
                </a:solidFill>
              </a:rPr>
              <a:t>Guide sur l’utilisation de l’intelligence artificielle générative</a:t>
            </a:r>
            <a:endParaRPr sz="2400" b="0" i="0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https://www.canada.ca/fr/gouvernement/systeme/gouvernement-numerique/innovations-gouvernementales-numeriques/utilisation-responsable-ai/guide-utilisation-intelligence-artificielle-generative.html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400" b="1">
                <a:solidFill>
                  <a:schemeClr val="dk1"/>
                </a:solidFill>
              </a:rPr>
              <a:t>GCComms Slack</a:t>
            </a:r>
            <a:br>
              <a:rPr lang="fr-CA">
                <a:solidFill>
                  <a:schemeClr val="dk1"/>
                </a:solidFill>
              </a:rPr>
            </a:br>
            <a:r>
              <a:rPr lang="fr-CA">
                <a:solidFill>
                  <a:schemeClr val="dk1"/>
                </a:solidFill>
              </a:rPr>
              <a:t>#artitficial-intelligence-ai-intelligence-artificielle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400" b="1">
                <a:solidFill>
                  <a:schemeClr val="dk1"/>
                </a:solidFill>
              </a:rPr>
              <a:t>Outils d'IA générative</a:t>
            </a:r>
            <a:endParaRPr sz="2400" b="1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r-CA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OpenAI (ChatGPT)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r-CA" u="sng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Bing.com</a:t>
            </a:r>
            <a:endParaRPr sz="24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-43100" y="-12575"/>
            <a:ext cx="29919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5035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Survol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456976" y="1118675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3158625" y="76475"/>
            <a:ext cx="5925900" cy="50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CA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 que nous avons entendu :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L’analyse manuelle des commentaires prend beaucoup de temps</a:t>
            </a:r>
            <a:endParaRPr sz="2400" b="1" i="0" u="none" strike="noStrike" cap="non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CA"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Vous avez demandé :</a:t>
            </a:r>
            <a:endParaRPr sz="1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Pouvons-nous utiliser ChatGPT pour analyser les commentaires du sondage sur la réussite des tâches du GC ou les données de l’outil de rétroaction sur les pages?</a:t>
            </a:r>
            <a:endParaRPr sz="2400" b="1" i="0" u="none" strike="noStrike" cap="non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/>
          <p:nvPr/>
        </p:nvSpPr>
        <p:spPr>
          <a:xfrm>
            <a:off x="-43100" y="-12575"/>
            <a:ext cx="29919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5035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Peut-on utiliser ChatGPT?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411876" y="219515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3158625" y="234550"/>
            <a:ext cx="5625900" cy="48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Oui, mais de manière responsable</a:t>
            </a: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Choses à considérer :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ne faut pas entraîner les modèles avec ces données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faut préparer des jeux de données propres avant de les entrer dans ces outils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faut être attentif aux préjugés et aux inexactitudes dans les résultats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/>
          <p:nvPr/>
        </p:nvSpPr>
        <p:spPr>
          <a:xfrm>
            <a:off x="-43100" y="-12575"/>
            <a:ext cx="29919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5035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2351"/>
              <a:buFont typeface="Arial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Avant d’utiliser ChatGPT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411876" y="204275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3116900" y="98000"/>
            <a:ext cx="5906400" cy="35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Mettez à jour vos paramètres ChatGPT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Désactiver l’historique des discussions et l’entraînement</a:t>
            </a: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Settings (Paramètres), Data Controls (Contrôles des données), désactivez « Chat history &amp; training » (Historique des discussions et entraînement).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4800" y="2790975"/>
            <a:ext cx="4203824" cy="23525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/>
          <p:nvPr/>
        </p:nvSpPr>
        <p:spPr>
          <a:xfrm>
            <a:off x="5128884" y="3039744"/>
            <a:ext cx="3156900" cy="986700"/>
          </a:xfrm>
          <a:prstGeom prst="ellipse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256150" y="2352525"/>
            <a:ext cx="2503500" cy="17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fr-CA" sz="1800">
                <a:solidFill>
                  <a:schemeClr val="lt1"/>
                </a:solidFill>
              </a:rPr>
              <a:t>Cela empêche que les données soient utilisées pour entraîner des modèles.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/>
          <p:nvPr/>
        </p:nvSpPr>
        <p:spPr>
          <a:xfrm>
            <a:off x="-43100" y="-12575"/>
            <a:ext cx="29919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3158625" y="76475"/>
            <a:ext cx="5625900" cy="50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Examinez votre jeu de données pour cerner tout commentaire contenant des renseignements personnels</a:t>
            </a:r>
            <a:endParaRPr sz="18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CA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Nous voulons nous assurer que le jeu de données ne contient aucun renseignement personnel afin de nous conformer à la </a:t>
            </a:r>
            <a:r>
              <a:rPr lang="fr-CA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Loi sur la protection des renseignements personnels</a:t>
            </a:r>
            <a:r>
              <a:rPr lang="fr-CA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Voici pourquoi :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</a:pPr>
            <a:r>
              <a:rPr lang="fr-CA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 serveurs situés à l’extérieur du Canada ne sont pas assujettis aux exigences du gouvernement du Canada en matière de protection de la vie privée, de sécurité, de droit et de gestion de l’information.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</a:pPr>
            <a:r>
              <a:rPr lang="fr-CA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 auteurs de menace pourraient récolter ces renseignements sensibles pour usurper l’identité de quelqu’un ou diffuser de faux renseignements.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</a:pPr>
            <a:r>
              <a:rPr lang="fr-CA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Cela fait partie des bonnes pratiques de collecte de données où l’information est recueillie et utilisée de manière responsable.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158250" y="445025"/>
            <a:ext cx="26808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1"/>
              <a:buNone/>
            </a:pPr>
            <a:r>
              <a:rPr lang="fr-CA" sz="2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Supprimez les renseignements personnels</a:t>
            </a:r>
            <a:endParaRPr sz="2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7"/>
          <p:cNvSpPr/>
          <p:nvPr/>
        </p:nvSpPr>
        <p:spPr>
          <a:xfrm>
            <a:off x="228376" y="1812275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138150" y="1962875"/>
            <a:ext cx="2371800" cy="15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Préparation des données</a:t>
            </a:r>
            <a:endParaRPr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/>
          <p:nvPr/>
        </p:nvSpPr>
        <p:spPr>
          <a:xfrm>
            <a:off x="-43100" y="-12575"/>
            <a:ext cx="30717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6163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1"/>
              <a:buNone/>
            </a:pPr>
            <a:r>
              <a:rPr lang="fr-CA" sz="2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Supprimez les renseignements personnels</a:t>
            </a:r>
            <a:endParaRPr sz="2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3" name="Google Shape;103;p18"/>
          <p:cNvSpPr/>
          <p:nvPr/>
        </p:nvSpPr>
        <p:spPr>
          <a:xfrm>
            <a:off x="380776" y="17969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3206350" y="276725"/>
            <a:ext cx="5849700" cy="45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Exclure les commentaires contenant des renseignements personnels 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Noms et adresses</a:t>
            </a:r>
            <a:b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CA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(le nom de la personne lorsqu’il apparaît avec d’autres renseignements personnels connexes ou lorsque la divulgation du nom lui-même révélerait des renseignements sur la personne)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Numéros de téléphone, adresses courriel, date de naissance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Numéros d’identification de compte (NAS, passeport, numéro d’entreprise, numéros de dossier, etc.)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CA" sz="160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Qu’est-ce qui constitue des renseignements personnels?</a:t>
            </a:r>
            <a:r>
              <a:rPr lang="fr-CA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fr-CA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CA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Commissariat à la protection de la vie privée du Canada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8"/>
          <p:cNvSpPr txBox="1">
            <a:spLocks noGrp="1"/>
          </p:cNvSpPr>
          <p:nvPr>
            <p:ph type="body" idx="1"/>
          </p:nvPr>
        </p:nvSpPr>
        <p:spPr>
          <a:xfrm>
            <a:off x="290550" y="2030075"/>
            <a:ext cx="2371800" cy="23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21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Préparation des données</a:t>
            </a:r>
            <a:endParaRPr sz="21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/>
          <p:nvPr/>
        </p:nvSpPr>
        <p:spPr>
          <a:xfrm>
            <a:off x="-43100" y="-12575"/>
            <a:ext cx="30717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24888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Nettoyage des données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2" name="Google Shape;112;p19"/>
          <p:cNvSpPr/>
          <p:nvPr/>
        </p:nvSpPr>
        <p:spPr>
          <a:xfrm>
            <a:off x="456976" y="21779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9"/>
          <p:cNvSpPr txBox="1"/>
          <p:nvPr/>
        </p:nvSpPr>
        <p:spPr>
          <a:xfrm>
            <a:off x="3206350" y="276725"/>
            <a:ext cx="5849700" cy="48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Conseils pour la préparation (nettoyage) des données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Cernez les commentaires qui pourraient inclure des noms ou des adresses en effectuant des recherches par mot-clé :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○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Nom / Mon nom »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○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Adresse / Mon adresse »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○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courriel / mon courriel »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○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 vous pouvez me joindre »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Vous voudrez peut-être omettre les commentaires avec des mots effacés (###) si le contexte du commentaire a été perdu.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Analysez les commentaires pour cerner les commentaires non pertinents, comme les messages spam.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Amélioration des filtres de renseignements personnels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0" name="Google Shape;120;p20"/>
          <p:cNvSpPr/>
          <p:nvPr/>
        </p:nvSpPr>
        <p:spPr>
          <a:xfrm>
            <a:off x="380776" y="25589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3998375" y="171750"/>
            <a:ext cx="4800000" cy="47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BTN examine et met à jour régulièrement le script de nettoyage pour l’outil de rétroaction sur la page et de TSS.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Nous examinerons d’autres moyens d’empêcher ou d’éliminer la saisie de renseignements personnels dans les jeux de données.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 script supprime actuellement :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Numéros de téléphone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Adresses courriel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Numéros d’assurance sociale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Numéros de passeport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Codes postaux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lang="fr-CA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Certains noms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/>
          <p:nvPr/>
        </p:nvSpPr>
        <p:spPr>
          <a:xfrm>
            <a:off x="-43100" y="-12575"/>
            <a:ext cx="3706200" cy="5143500"/>
          </a:xfrm>
          <a:prstGeom prst="rect">
            <a:avLst/>
          </a:prstGeom>
          <a:solidFill>
            <a:srgbClr val="26374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071700" cy="1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1503"/>
              <a:buNone/>
            </a:pPr>
            <a:r>
              <a:rPr lang="fr-CA" sz="34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Commencez par des invites standardisées.</a:t>
            </a:r>
            <a:endParaRPr sz="3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8" name="Google Shape;128;p21"/>
          <p:cNvSpPr/>
          <p:nvPr/>
        </p:nvSpPr>
        <p:spPr>
          <a:xfrm>
            <a:off x="380776" y="2025500"/>
            <a:ext cx="940800" cy="84900"/>
          </a:xfrm>
          <a:prstGeom prst="rect">
            <a:avLst/>
          </a:prstGeom>
          <a:solidFill>
            <a:srgbClr val="AF3C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1"/>
          <p:cNvSpPr txBox="1"/>
          <p:nvPr/>
        </p:nvSpPr>
        <p:spPr>
          <a:xfrm>
            <a:off x="3922025" y="286300"/>
            <a:ext cx="5010000" cy="47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CA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Différentes invites peuvent entraîner des sorties différentes </a:t>
            </a: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Songez à utiliser exactement les mêmes invites pour promouvoir la cohérence des résultats. 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Passez du temps à vous assurer que les invites donnent le résultat souhaité.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800">
                <a:solidFill>
                  <a:schemeClr val="dk1"/>
                </a:solidFill>
              </a:rPr>
              <a:t>Même en utilisant la même invite et le même ensemble de données, vos résultats peuvent varier.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CA" sz="1800">
                <a:solidFill>
                  <a:schemeClr val="dk1"/>
                </a:solidFill>
              </a:rPr>
              <a:t>Les résultats varieront également entre la version gratuite de ChatGPT 3.5 et la version payante 4.0.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1254</Words>
  <Application>Microsoft Office PowerPoint</Application>
  <PresentationFormat>On-screen Show (16:9)</PresentationFormat>
  <Paragraphs>127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Lato</vt:lpstr>
      <vt:lpstr>Open Sans</vt:lpstr>
      <vt:lpstr>Simple Light</vt:lpstr>
      <vt:lpstr>L’utilisation de IA générative (ChatGPT)</vt:lpstr>
      <vt:lpstr>Survol</vt:lpstr>
      <vt:lpstr>Peut-on utiliser ChatGPT?</vt:lpstr>
      <vt:lpstr>Avant d’utiliser ChatGPT</vt:lpstr>
      <vt:lpstr>Supprimez les renseignements personnels</vt:lpstr>
      <vt:lpstr>Supprimez les renseignements personnels</vt:lpstr>
      <vt:lpstr>Nettoyage des données</vt:lpstr>
      <vt:lpstr>Amélioration des filtres de renseignements personnels</vt:lpstr>
      <vt:lpstr>Commencez par des invites standardisées.</vt:lpstr>
      <vt:lpstr>Commencez par des invites standardisées.</vt:lpstr>
      <vt:lpstr>Itérer sur les invites</vt:lpstr>
      <vt:lpstr>Meilleures pratiques pour l’examen des résultats de l’IA</vt:lpstr>
      <vt:lpstr>Meilleures pratiques pour l’examen des résultats de l’IA</vt:lpstr>
      <vt:lpstr>Meilleures pratiques pour l’examen des résultats de l’IA</vt:lpstr>
      <vt:lpstr>Démonstration</vt:lpstr>
      <vt:lpstr>Démonstration</vt:lpstr>
      <vt:lpstr>Avez-vous d’autres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L’utilisation de IA générative (ChatGPT)</dc:title>
  <cp:lastModifiedBy>Boudreau, Rob</cp:lastModifiedBy>
  <cp:revision>1</cp:revision>
  <dcterms:modified xsi:type="dcterms:W3CDTF">2023-11-22T21:03:14Z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515d617-256d-4284-aedb-1064be1c4b48_Enabled">
    <vt:lpwstr>true</vt:lpwstr>
  </property>
  <property fmtid="{D5CDD505-2E9C-101B-9397-08002B2CF9AE}" pid="3" name="MSIP_Label_3515d617-256d-4284-aedb-1064be1c4b48_SetDate">
    <vt:lpwstr>2023-11-22T21:02:56Z</vt:lpwstr>
  </property>
  <property fmtid="{D5CDD505-2E9C-101B-9397-08002B2CF9AE}" pid="4" name="MSIP_Label_3515d617-256d-4284-aedb-1064be1c4b48_Method">
    <vt:lpwstr>Privileged</vt:lpwstr>
  </property>
  <property fmtid="{D5CDD505-2E9C-101B-9397-08002B2CF9AE}" pid="5" name="MSIP_Label_3515d617-256d-4284-aedb-1064be1c4b48_Name">
    <vt:lpwstr>3515d617-256d-4284-aedb-1064be1c4b48</vt:lpwstr>
  </property>
  <property fmtid="{D5CDD505-2E9C-101B-9397-08002B2CF9AE}" pid="6" name="MSIP_Label_3515d617-256d-4284-aedb-1064be1c4b48_SiteId">
    <vt:lpwstr>6397df10-4595-4047-9c4f-03311282152b</vt:lpwstr>
  </property>
  <property fmtid="{D5CDD505-2E9C-101B-9397-08002B2CF9AE}" pid="7" name="MSIP_Label_3515d617-256d-4284-aedb-1064be1c4b48_ActionId">
    <vt:lpwstr>c8bd5d93-811a-4db5-96fa-a9f11b0873b6</vt:lpwstr>
  </property>
  <property fmtid="{D5CDD505-2E9C-101B-9397-08002B2CF9AE}" pid="8" name="MSIP_Label_3515d617-256d-4284-aedb-1064be1c4b48_ContentBits">
    <vt:lpwstr>0</vt:lpwstr>
  </property>
</Properties>
</file>