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B0604020202020204" charset="0"/>
      <p:regular r:id="rId10"/>
      <p:bold r:id="rId11"/>
      <p:italic r:id="rId12"/>
      <p:boldItalic r:id="rId13"/>
    </p:embeddedFont>
    <p:embeddedFont>
      <p:font typeface="La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ie.giguere" initials="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657" autoAdjust="0"/>
  </p:normalViewPr>
  <p:slideViewPr>
    <p:cSldViewPr snapToGrid="0">
      <p:cViewPr>
        <p:scale>
          <a:sx n="66" d="100"/>
          <a:sy n="66" d="100"/>
        </p:scale>
        <p:origin x="-2934" y="-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18337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3ebea0ad9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3ebea0ad9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3ebea0ad9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3ebea0ad9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5901405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5901405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 principal défi de l’expérimentation dans le système de conception du </a:t>
            </a:r>
            <a:r>
              <a:rPr lang="fr-CA" sz="2200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GC</a:t>
            </a:r>
            <a:r>
              <a:rPr lang="fr-CA" sz="220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c’est de</a:t>
            </a:r>
            <a:r>
              <a:rPr lang="fr-CA" sz="2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 :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fr-CA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fusionner deux publics différents sur une même plateforme.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Les concepteurs et les développeurs ont :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fr-CA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deux ensembles de besoins distincts;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fr-CA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deux visions distinctes;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fr-CA" sz="18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deux flux de travail distincts.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59014051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59014051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590140515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590140515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3ef2f06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3ef2f06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  <p:sp>
        <p:nvSpPr>
          <p:cNvPr id="66" name="Google Shape;66;p12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2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2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4D7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15545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FDE00"/>
              </a:buClr>
              <a:buSzPts val="3600"/>
              <a:buNone/>
              <a:defRPr sz="3600">
                <a:solidFill>
                  <a:srgbClr val="CFDE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  <p:sp>
        <p:nvSpPr>
          <p:cNvPr id="16" name="Google Shape;16;p3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71025" y="2576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FDE00"/>
              </a:buClr>
              <a:buSzPts val="3000"/>
              <a:buNone/>
              <a:defRPr sz="3000">
                <a:solidFill>
                  <a:srgbClr val="CFDE00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178125" y="260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178125" y="904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  <p:sp>
        <p:nvSpPr>
          <p:cNvPr id="24" name="Google Shape;24;p4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67750" y="165750"/>
            <a:ext cx="86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51575" y="157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  <p:sp>
        <p:nvSpPr>
          <p:cNvPr id="35" name="Google Shape;35;p6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6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6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  <p:sp>
        <p:nvSpPr>
          <p:cNvPr id="42" name="Google Shape;42;p7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  <p:sp>
        <p:nvSpPr>
          <p:cNvPr id="48" name="Google Shape;48;p8"/>
          <p:cNvSpPr/>
          <p:nvPr/>
        </p:nvSpPr>
        <p:spPr>
          <a:xfrm>
            <a:off x="6962775" y="-1694"/>
            <a:ext cx="2181225" cy="150813"/>
          </a:xfrm>
          <a:custGeom>
            <a:avLst/>
            <a:gdLst/>
            <a:ahLst/>
            <a:cxnLst/>
            <a:rect l="l" t="t" r="r" b="b"/>
            <a:pathLst>
              <a:path w="1374" h="95" extrusionOk="0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8"/>
          <p:cNvSpPr/>
          <p:nvPr/>
        </p:nvSpPr>
        <p:spPr>
          <a:xfrm>
            <a:off x="6829425" y="-1694"/>
            <a:ext cx="276225" cy="150813"/>
          </a:xfrm>
          <a:custGeom>
            <a:avLst/>
            <a:gdLst/>
            <a:ahLst/>
            <a:cxnLst/>
            <a:rect l="l" t="t" r="r" b="b"/>
            <a:pathLst>
              <a:path w="174" h="95" extrusionOk="0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/>
          <p:nvPr/>
        </p:nvSpPr>
        <p:spPr>
          <a:xfrm>
            <a:off x="-1" y="-1694"/>
            <a:ext cx="6981825" cy="150813"/>
          </a:xfrm>
          <a:custGeom>
            <a:avLst/>
            <a:gdLst/>
            <a:ahLst/>
            <a:cxnLst/>
            <a:rect l="l" t="t" r="r" b="b"/>
            <a:pathLst>
              <a:path w="4398" h="95" extrusionOk="0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1575" y="157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1575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jp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400" dirty="0"/>
              <a:t>Groupe de travail sur les systèmes de conception</a:t>
            </a:r>
          </a:p>
        </p:txBody>
      </p:sp>
      <p:sp>
        <p:nvSpPr>
          <p:cNvPr id="74" name="Google Shape;74;p13"/>
          <p:cNvSpPr txBox="1"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>
                <a:solidFill>
                  <a:srgbClr val="888888"/>
                </a:solidFill>
              </a:rPr>
              <a:t>Plan d’expérimentation et d’innovation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5" name="Google Shape;75;p13"/>
          <p:cNvPicPr preferRelativeResize="0"/>
          <p:nvPr>
            <p:custDataLst>
              <p:tags r:id="rId3"/>
            </p:custDataLst>
          </p:nvPr>
        </p:nvPicPr>
        <p:blipFill rotWithShape="1">
          <a:blip r:embed="rId6">
            <a:alphaModFix/>
          </a:blip>
          <a:srcRect l="386" r="386"/>
          <a:stretch/>
        </p:blipFill>
        <p:spPr>
          <a:xfrm>
            <a:off x="0" y="259900"/>
            <a:ext cx="9143999" cy="944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8125" y="260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Plan d’expérimentation et d’innovation</a:t>
            </a:r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8125" y="904275"/>
            <a:ext cx="8520600" cy="20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200" dirty="0" smtClean="0">
                <a:solidFill>
                  <a:schemeClr val="dk1"/>
                </a:solidFill>
              </a:rPr>
              <a:t>Caractéristiques d’un </a:t>
            </a:r>
            <a:r>
              <a:rPr lang="fr-CA" sz="2200" dirty="0">
                <a:solidFill>
                  <a:schemeClr val="dk1"/>
                </a:solidFill>
              </a:rPr>
              <a:t>système de conception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Marque et style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b="1" dirty="0"/>
              <a:t>Bibliothèque de conception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Type de contenu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Architecture de l’information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Bac à sable</a:t>
            </a: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r-CA" sz="2200" dirty="0">
                <a:solidFill>
                  <a:schemeClr val="dk1"/>
                </a:solidFill>
              </a:rPr>
              <a:t>Phases de l’expérimentation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CA" dirty="0">
                <a:solidFill>
                  <a:schemeClr val="dk1"/>
                </a:solidFill>
              </a:rPr>
              <a:t>Découverte (lacunes dans la conception, idées et suggestions, etc.) : découvrir les besoins des utilisateurs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CA" dirty="0">
                <a:solidFill>
                  <a:schemeClr val="dk1"/>
                </a:solidFill>
              </a:rPr>
              <a:t>Alpha : vérifier les hypothèses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CA" dirty="0">
                <a:solidFill>
                  <a:schemeClr val="dk1"/>
                </a:solidFill>
              </a:rPr>
              <a:t>Bêta : version publique limitée améliorée régulièrement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CA" dirty="0">
                <a:solidFill>
                  <a:schemeClr val="dk1"/>
                </a:solidFill>
              </a:rPr>
              <a:t>Stable : version intégrale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>
            <p:custDataLst>
              <p:tags r:id="rId1"/>
            </p:custDataLst>
          </p:nvPr>
        </p:nvPicPr>
        <p:blipFill rotWithShape="1">
          <a:blip r:embed="rId6">
            <a:alphaModFix/>
          </a:blip>
          <a:srcRect t="13794" b="24151"/>
          <a:stretch/>
        </p:blipFill>
        <p:spPr>
          <a:xfrm>
            <a:off x="2118525" y="2821625"/>
            <a:ext cx="4639775" cy="22457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8125" y="260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dirty="0"/>
              <a:t>Plan d’expérimentation et d’innovation</a:t>
            </a:r>
          </a:p>
        </p:txBody>
      </p:sp>
      <p:sp>
        <p:nvSpPr>
          <p:cNvPr id="88" name="Google Shape;88;p15"/>
          <p:cNvSpPr txBox="1"/>
          <p:nvPr>
            <p:custDataLst>
              <p:tags r:id="rId3"/>
            </p:custDataLst>
          </p:nvPr>
        </p:nvSpPr>
        <p:spPr>
          <a:xfrm>
            <a:off x="178150" y="936850"/>
            <a:ext cx="8520600" cy="20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200" dirty="0">
                <a:latin typeface="Roboto"/>
                <a:ea typeface="Roboto"/>
                <a:cs typeface="Roboto"/>
                <a:sym typeface="Roboto"/>
              </a:rPr>
              <a:t>Trois exigences essentielles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fr-CA" sz="1800" dirty="0">
                <a:latin typeface="Roboto"/>
                <a:ea typeface="Roboto"/>
                <a:cs typeface="Roboto"/>
                <a:sym typeface="Roboto"/>
              </a:rPr>
              <a:t>La plateforme expérimentale doit être facilement accessible à n’importe quelle étape de l’expérimentation.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fr-CA" sz="1800" dirty="0">
                <a:latin typeface="Roboto"/>
                <a:ea typeface="Roboto"/>
                <a:cs typeface="Roboto"/>
                <a:sym typeface="Roboto"/>
              </a:rPr>
              <a:t>Il doit y avoir une façon de valider et d’utiliser un essai sans que cela ne signifie nécessairement que l’essai est approuvé.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fr-CA" sz="1800" dirty="0">
                <a:latin typeface="Roboto"/>
                <a:ea typeface="Roboto"/>
                <a:cs typeface="Roboto"/>
                <a:sym typeface="Roboto"/>
              </a:rPr>
              <a:t>Le volet du produit numérique doit être conçu en premier.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8125" y="260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dirty="0"/>
              <a:t>Plan d’expérimentation et d’innovation</a:t>
            </a:r>
          </a:p>
        </p:txBody>
      </p:sp>
      <p:pic>
        <p:nvPicPr>
          <p:cNvPr id="94" name="Google Shape;94;p16"/>
          <p:cNvPicPr preferRelativeResize="0"/>
          <p:nvPr>
            <p:custDataLst>
              <p:tags r:id="rId2"/>
            </p:custDataLst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242925" y="863550"/>
            <a:ext cx="8455802" cy="344291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 txBox="1"/>
          <p:nvPr>
            <p:custDataLst>
              <p:tags r:id="rId3"/>
            </p:custDataLst>
          </p:nvPr>
        </p:nvSpPr>
        <p:spPr>
          <a:xfrm>
            <a:off x="178125" y="4310500"/>
            <a:ext cx="8455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r-CA" sz="2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 principal défi de l’expérimentation dans le système de conception du GC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8125" y="260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dirty="0"/>
              <a:t>Plan d’expérimentation et d’innovation</a:t>
            </a:r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8125" y="904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200" dirty="0"/>
              <a:t>Ensemble d’avantages communs</a:t>
            </a: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Détermination de ce qui fonctionne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Réitération et amélioration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Accès à l’aide de la collectivité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Accès aux outils approuvés par le DPI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Annonce sur la liste des essais menés sur la plateforme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Possibilité d’influencer les éléments obligatoires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Possibilités de financement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67750" y="165750"/>
            <a:ext cx="8608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dirty="0"/>
              <a:t>Plan d’expérimentation et d’innovation</a:t>
            </a:r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11700" y="1152475"/>
            <a:ext cx="5174700" cy="38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800" dirty="0">
                <a:solidFill>
                  <a:srgbClr val="434343"/>
                </a:solidFill>
                <a:latin typeface="Noto Sans"/>
                <a:ea typeface="Noto Sans"/>
                <a:cs typeface="Noto Sans"/>
                <a:sym typeface="Noto Sans"/>
              </a:rPr>
              <a:t>Phase de découverte</a:t>
            </a:r>
          </a:p>
          <a:p>
            <a:pPr marL="45720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Ethnographie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Schématisation des points de décision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Mise à l’essai de la réussite des tâches de base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Analyse des tâches principales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dirty="0">
                <a:solidFill>
                  <a:srgbClr val="434343"/>
                </a:solidFill>
                <a:latin typeface="Noto Sans"/>
                <a:ea typeface="Noto Sans"/>
                <a:cs typeface="Noto Sans"/>
                <a:sym typeface="Noto Sans"/>
              </a:rPr>
              <a:t>Phases alpha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Essais sur le terrain</a:t>
            </a:r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Mise à l’essai de la réussite des tâches du prototype</a:t>
            </a:r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2"/>
            <p:custDataLst>
              <p:tags r:id="rId3"/>
            </p:custDataLst>
          </p:nvPr>
        </p:nvSpPr>
        <p:spPr>
          <a:xfrm>
            <a:off x="5448900" y="1162936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800" dirty="0">
                <a:solidFill>
                  <a:srgbClr val="434343"/>
                </a:solidFill>
                <a:latin typeface="Noto Sans"/>
                <a:ea typeface="Noto Sans"/>
                <a:cs typeface="Noto Sans"/>
                <a:sym typeface="Noto Sans"/>
              </a:rPr>
              <a:t>Phases bêta</a:t>
            </a:r>
          </a:p>
          <a:p>
            <a:pPr marL="45720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Essais contrôlés aléatoires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Test A/B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"/>
              <a:buChar char="●"/>
            </a:pPr>
            <a:r>
              <a:rPr lang="fr-CA" sz="2000" dirty="0">
                <a:solidFill>
                  <a:schemeClr val="dk1"/>
                </a:solidFill>
                <a:latin typeface="Noto Sans"/>
                <a:ea typeface="Noto Sans"/>
                <a:cs typeface="Noto Sans"/>
                <a:sym typeface="Noto Sans"/>
              </a:rPr>
              <a:t>Rétroaction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18"/>
          <p:cNvSpPr txBox="1"/>
          <p:nvPr>
            <p:custDataLst>
              <p:tags r:id="rId4"/>
            </p:custDataLst>
          </p:nvPr>
        </p:nvSpPr>
        <p:spPr>
          <a:xfrm>
            <a:off x="311700" y="940525"/>
            <a:ext cx="8520600" cy="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Méthodes de recherche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8125" y="260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dirty="0"/>
              <a:t>Plan d’expérimentation et d’innovation</a:t>
            </a:r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8125" y="904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200" dirty="0"/>
              <a:t>Prochaines étapes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-CA" dirty="0"/>
              <a:t>Analyse ministérielle (suite)</a:t>
            </a: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Expérimentation du GC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Échange de ressources ouvertes.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Fonction expérimentale de la Boîte à outils de l’expérience Web (BOEW)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Service numérique canadien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Système de conception Aurora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Clone du système de conception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-CA" dirty="0"/>
              <a:t>Guide numérique du gouvernement du Canada (ébauche)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timizati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Affichage à l'écran (16:9)</PresentationFormat>
  <Paragraphs>60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Noto Sans</vt:lpstr>
      <vt:lpstr>Roboto</vt:lpstr>
      <vt:lpstr>Lato</vt:lpstr>
      <vt:lpstr>Optimization</vt:lpstr>
      <vt:lpstr>Groupe de travail sur les systèmes de conception</vt:lpstr>
      <vt:lpstr>Plan d’expérimentation et d’innovation</vt:lpstr>
      <vt:lpstr>Plan d’expérimentation et d’innovation</vt:lpstr>
      <vt:lpstr>Plan d’expérimentation et d’innovation</vt:lpstr>
      <vt:lpstr>Plan d’expérimentation et d’innovation</vt:lpstr>
      <vt:lpstr>Plan d’expérimentation et d’innovation</vt:lpstr>
      <vt:lpstr>Plan d’expérimentation et d’innovation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de travail sur les systèmes de conception</dc:title>
  <cp:lastModifiedBy>Laurie Giguère</cp:lastModifiedBy>
  <cp:revision>2</cp:revision>
  <dcterms:modified xsi:type="dcterms:W3CDTF">2019-11-05T18:31:30Z</dcterms:modified>
</cp:coreProperties>
</file>