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sldIdLst>
    <p:sldId id="2147476576" r:id="rId6"/>
    <p:sldId id="2147476639" r:id="rId7"/>
    <p:sldId id="2147476608" r:id="rId8"/>
    <p:sldId id="2147476606" r:id="rId9"/>
    <p:sldId id="2147476607" r:id="rId10"/>
    <p:sldId id="2147476615" r:id="rId11"/>
    <p:sldId id="2147476655" r:id="rId12"/>
    <p:sldId id="26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0E4C54-6473-5869-11D5-E293E67CED4D}" v="175" dt="2025-02-13T16:12:30.671"/>
    <p1510:client id="{81BB4ADC-4E04-2517-518F-D26AAEF221B0}" v="152" dt="2025-02-13T16:28:46.2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21"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image" Target="../media/image3.pn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image" Target="../media/image2.jpg"/><Relationship Id="rId5" Type="http://schemas.openxmlformats.org/officeDocument/2006/relationships/tags" Target="../tags/tag5.xml"/><Relationship Id="rId10" Type="http://schemas.openxmlformats.org/officeDocument/2006/relationships/image" Target="../media/image1.emf"/><Relationship Id="rId4" Type="http://schemas.openxmlformats.org/officeDocument/2006/relationships/tags" Target="../tags/tag4.xml"/><Relationship Id="rId9" Type="http://schemas.openxmlformats.org/officeDocument/2006/relationships/oleObject" Target="../embeddings/oleObject1.bin"/></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tags" Target="../tags/tag8.xml"/><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Title">
    <p:bg>
      <p:bgPr>
        <a:solidFill>
          <a:schemeClr val="bg1"/>
        </a:solidFill>
        <a:effectLst/>
      </p:bgPr>
    </p:bg>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33B562A0-3D6C-45D0-9E85-8A28A804D0F1}"/>
              </a:ext>
            </a:extLst>
          </p:cNvPr>
          <p:cNvGraphicFramePr>
            <a:graphicFrameLocks noChangeAspect="1"/>
          </p:cNvGraphicFramePr>
          <p:nvPr userDrawn="1">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9" imgW="592" imgH="591" progId="TCLayout.ActiveDocument.1">
                  <p:embed/>
                </p:oleObj>
              </mc:Choice>
              <mc:Fallback>
                <p:oleObj name="think-cell Slide" r:id="rId9" imgW="592" imgH="591" progId="TCLayout.ActiveDocument.1">
                  <p:embed/>
                  <p:pic>
                    <p:nvPicPr>
                      <p:cNvPr id="7" name="Object 6" hidden="1">
                        <a:extLst>
                          <a:ext uri="{FF2B5EF4-FFF2-40B4-BE49-F238E27FC236}">
                            <a16:creationId xmlns:a16="http://schemas.microsoft.com/office/drawing/2014/main" id="{33B562A0-3D6C-45D0-9E85-8A28A804D0F1}"/>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CC42428D-965F-410A-AAB0-2F4E028AF079}"/>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rtl="0">
              <a:spcBef>
                <a:spcPts val="300"/>
              </a:spcBef>
              <a:spcAft>
                <a:spcPts val="300"/>
              </a:spcAft>
            </a:pPr>
            <a:endParaRPr lang="en-US" sz="4400" b="1" i="0" baseline="0">
              <a:solidFill>
                <a:schemeClr val="bg1"/>
              </a:solidFill>
              <a:latin typeface="Arial" panose="020B0604020202020204" pitchFamily="34" charset="0"/>
              <a:ea typeface="+mj-ea"/>
              <a:cs typeface="+mj-cs"/>
              <a:sym typeface="Arial" panose="020B0604020202020204" pitchFamily="34" charset="0"/>
            </a:endParaRPr>
          </a:p>
        </p:txBody>
      </p:sp>
      <p:grpSp>
        <p:nvGrpSpPr>
          <p:cNvPr id="4" name="Group 3">
            <a:extLst>
              <a:ext uri="{FF2B5EF4-FFF2-40B4-BE49-F238E27FC236}">
                <a16:creationId xmlns:a16="http://schemas.microsoft.com/office/drawing/2014/main" id="{C3BF4FA4-A668-1540-87E3-C0FDD8D1F6C9}"/>
              </a:ext>
            </a:extLst>
          </p:cNvPr>
          <p:cNvGrpSpPr/>
          <p:nvPr userDrawn="1"/>
        </p:nvGrpSpPr>
        <p:grpSpPr>
          <a:xfrm>
            <a:off x="868387" y="159487"/>
            <a:ext cx="10357821" cy="766132"/>
            <a:chOff x="868387" y="159487"/>
            <a:chExt cx="10357821" cy="766132"/>
          </a:xfrm>
        </p:grpSpPr>
        <p:sp>
          <p:nvSpPr>
            <p:cNvPr id="5" name="object 2">
              <a:extLst>
                <a:ext uri="{FF2B5EF4-FFF2-40B4-BE49-F238E27FC236}">
                  <a16:creationId xmlns:a16="http://schemas.microsoft.com/office/drawing/2014/main" id="{6DC29ED9-8FEB-10DF-E5C9-1DE2EAA9D6C8}"/>
                </a:ext>
              </a:extLst>
            </p:cNvPr>
            <p:cNvSpPr/>
            <p:nvPr/>
          </p:nvSpPr>
          <p:spPr>
            <a:xfrm>
              <a:off x="868387" y="319584"/>
              <a:ext cx="10040968" cy="606035"/>
            </a:xfrm>
            <a:prstGeom prst="rect">
              <a:avLst/>
            </a:prstGeom>
            <a:blipFill>
              <a:blip r:embed="rId11" cstate="print">
                <a:extLst>
                  <a:ext uri="{28A0092B-C50C-407E-A947-70E740481C1C}">
                    <a14:useLocalDpi xmlns:a14="http://schemas.microsoft.com/office/drawing/2010/main" val="0"/>
                  </a:ext>
                </a:extLst>
              </a:blip>
              <a:stretch>
                <a:fillRect/>
              </a:stretch>
            </a:blipFill>
          </p:spPr>
          <p:txBody>
            <a:bodyPr wrap="square" lIns="0" tIns="0" rIns="0" bIns="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6" name="TextBox 5">
              <a:extLst>
                <a:ext uri="{FF2B5EF4-FFF2-40B4-BE49-F238E27FC236}">
                  <a16:creationId xmlns:a16="http://schemas.microsoft.com/office/drawing/2014/main" id="{0A14856C-0AF2-92BF-6AA0-7AE0FBB0FF0A}"/>
                </a:ext>
              </a:extLst>
            </p:cNvPr>
            <p:cNvSpPr txBox="1"/>
            <p:nvPr/>
          </p:nvSpPr>
          <p:spPr>
            <a:xfrm>
              <a:off x="9498418" y="159487"/>
              <a:ext cx="1727790" cy="369332"/>
            </a:xfrm>
            <a:prstGeom prst="rect">
              <a:avLst/>
            </a:prstGeom>
            <a:solidFill>
              <a:schemeClr val="bg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grpSp>
      <p:pic>
        <p:nvPicPr>
          <p:cNvPr id="8" name="Picture 7" descr="Chart&#10;&#10;Description automatically generated">
            <a:extLst>
              <a:ext uri="{FF2B5EF4-FFF2-40B4-BE49-F238E27FC236}">
                <a16:creationId xmlns:a16="http://schemas.microsoft.com/office/drawing/2014/main" id="{C8A4CE18-893C-55AC-D8FD-33C848E95702}"/>
              </a:ext>
            </a:extLst>
          </p:cNvPr>
          <p:cNvPicPr>
            <a:picLocks noChangeAspect="1"/>
          </p:cNvPicPr>
          <p:nvPr userDrawn="1"/>
        </p:nvPicPr>
        <p:blipFill rotWithShape="1">
          <a:blip r:embed="rId12"/>
          <a:srcRect r="2604"/>
          <a:stretch/>
        </p:blipFill>
        <p:spPr>
          <a:xfrm>
            <a:off x="9498418" y="319584"/>
            <a:ext cx="1827857" cy="1812188"/>
          </a:xfrm>
          <a:prstGeom prst="rect">
            <a:avLst/>
          </a:prstGeom>
        </p:spPr>
      </p:pic>
      <p:sp>
        <p:nvSpPr>
          <p:cNvPr id="16" name="Documenttype">
            <a:extLst>
              <a:ext uri="{FF2B5EF4-FFF2-40B4-BE49-F238E27FC236}">
                <a16:creationId xmlns:a16="http://schemas.microsoft.com/office/drawing/2014/main" id="{0CADA7EB-5C2E-4AD4-A32E-534A28817C8A}"/>
              </a:ext>
            </a:extLst>
          </p:cNvPr>
          <p:cNvSpPr>
            <a:spLocks noGrp="1"/>
          </p:cNvSpPr>
          <p:nvPr>
            <p:ph type="body" sz="quarter" idx="13" hasCustomPrompt="1"/>
            <p:custDataLst>
              <p:tags r:id="rId3"/>
            </p:custDataLst>
          </p:nvPr>
        </p:nvSpPr>
        <p:spPr>
          <a:xfrm>
            <a:off x="865724" y="5878664"/>
            <a:ext cx="8496809" cy="246221"/>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t" anchorCtr="0">
            <a:spAutoFit/>
          </a:bodyPr>
          <a:lstStyle>
            <a:lvl1pPr marL="0" indent="0">
              <a:buNone/>
              <a:defRPr lang="en-US" sz="1600" dirty="0">
                <a:latin typeface="Aptos" panose="020B0004020202020204" pitchFamily="34" charset="0"/>
              </a:defRPr>
            </a:lvl1pPr>
          </a:lstStyle>
          <a:p>
            <a:pPr marL="228600" lvl="0" indent="-228600"/>
            <a:r>
              <a:rPr lang="en-US"/>
              <a:t>Edit date</a:t>
            </a:r>
          </a:p>
        </p:txBody>
      </p:sp>
      <p:sp>
        <p:nvSpPr>
          <p:cNvPr id="18" name="Subtitle">
            <a:extLst>
              <a:ext uri="{FF2B5EF4-FFF2-40B4-BE49-F238E27FC236}">
                <a16:creationId xmlns:a16="http://schemas.microsoft.com/office/drawing/2014/main" id="{C85A1636-E33D-4640-A4BA-89E2008C1ED4}"/>
              </a:ext>
            </a:extLst>
          </p:cNvPr>
          <p:cNvSpPr>
            <a:spLocks noGrp="1"/>
          </p:cNvSpPr>
          <p:nvPr>
            <p:ph type="subTitle" idx="1" hasCustomPrompt="1"/>
            <p:custDataLst>
              <p:tags r:id="rId4"/>
            </p:custDataLst>
          </p:nvPr>
        </p:nvSpPr>
        <p:spPr>
          <a:xfrm>
            <a:off x="866865" y="4601364"/>
            <a:ext cx="10367505" cy="307777"/>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t" anchorCtr="0">
            <a:spAutoFit/>
          </a:bodyPr>
          <a:lstStyle>
            <a:lvl1pPr marL="0" indent="0">
              <a:buNone/>
              <a:defRPr lang="en-US" sz="2000" dirty="0">
                <a:solidFill>
                  <a:schemeClr val="accent1"/>
                </a:solidFill>
                <a:latin typeface="Aptos" panose="020B0004020202020204" pitchFamily="34" charset="0"/>
              </a:defRPr>
            </a:lvl1pPr>
          </a:lstStyle>
          <a:p>
            <a:pPr marL="228600" lvl="0" indent="-228600"/>
            <a:r>
              <a:rPr lang="en-US"/>
              <a:t>Click to edit subtitle (if applicable)</a:t>
            </a:r>
          </a:p>
        </p:txBody>
      </p:sp>
      <p:sp>
        <p:nvSpPr>
          <p:cNvPr id="20" name="Title">
            <a:extLst>
              <a:ext uri="{FF2B5EF4-FFF2-40B4-BE49-F238E27FC236}">
                <a16:creationId xmlns:a16="http://schemas.microsoft.com/office/drawing/2014/main" id="{AA4E4E19-7239-46DA-AE24-CE9556C9BE7D}"/>
              </a:ext>
            </a:extLst>
          </p:cNvPr>
          <p:cNvSpPr>
            <a:spLocks noGrp="1"/>
          </p:cNvSpPr>
          <p:nvPr>
            <p:ph type="title" hasCustomPrompt="1"/>
            <p:custDataLst>
              <p:tags r:id="rId5"/>
            </p:custDataLst>
          </p:nvPr>
        </p:nvSpPr>
        <p:spPr>
          <a:xfrm>
            <a:off x="866865" y="3793444"/>
            <a:ext cx="10367505" cy="613309"/>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b" anchorCtr="0">
            <a:spAutoFit/>
          </a:bodyPr>
          <a:lstStyle>
            <a:lvl1pPr>
              <a:defRPr lang="en-US" sz="4400" dirty="0">
                <a:latin typeface="Aptos" panose="020B0004020202020204" pitchFamily="34" charset="0"/>
              </a:defRPr>
            </a:lvl1pPr>
          </a:lstStyle>
          <a:p>
            <a:pPr lvl="0"/>
            <a:r>
              <a:rPr lang="en-US"/>
              <a:t>Click to edit title</a:t>
            </a:r>
          </a:p>
        </p:txBody>
      </p:sp>
      <p:sp>
        <p:nvSpPr>
          <p:cNvPr id="11" name="Documenttype">
            <a:extLst>
              <a:ext uri="{FF2B5EF4-FFF2-40B4-BE49-F238E27FC236}">
                <a16:creationId xmlns:a16="http://schemas.microsoft.com/office/drawing/2014/main" id="{68A28149-6731-94E8-F1DE-DB0225C44B73}"/>
              </a:ext>
            </a:extLst>
          </p:cNvPr>
          <p:cNvSpPr>
            <a:spLocks noGrp="1"/>
          </p:cNvSpPr>
          <p:nvPr>
            <p:ph type="body" sz="quarter" idx="14" hasCustomPrompt="1"/>
            <p:custDataLst>
              <p:tags r:id="rId6"/>
            </p:custDataLst>
          </p:nvPr>
        </p:nvSpPr>
        <p:spPr>
          <a:xfrm>
            <a:off x="865724" y="5162500"/>
            <a:ext cx="8496809" cy="246221"/>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t" anchorCtr="0">
            <a:spAutoFit/>
          </a:bodyPr>
          <a:lstStyle>
            <a:lvl1pPr marL="0" indent="0">
              <a:buNone/>
              <a:defRPr lang="en-US" sz="1600" dirty="0">
                <a:latin typeface="Aptos" panose="020B0004020202020204" pitchFamily="34" charset="0"/>
              </a:defRPr>
            </a:lvl1pPr>
          </a:lstStyle>
          <a:p>
            <a:pPr marL="228600" lvl="0" indent="-228600"/>
            <a:r>
              <a:rPr lang="en-US"/>
              <a:t>Insert Directorate</a:t>
            </a:r>
          </a:p>
        </p:txBody>
      </p:sp>
      <p:sp>
        <p:nvSpPr>
          <p:cNvPr id="12" name="Documenttype">
            <a:extLst>
              <a:ext uri="{FF2B5EF4-FFF2-40B4-BE49-F238E27FC236}">
                <a16:creationId xmlns:a16="http://schemas.microsoft.com/office/drawing/2014/main" id="{A6AD5441-FBC4-D8CE-A981-34B0AB6BF5BC}"/>
              </a:ext>
            </a:extLst>
          </p:cNvPr>
          <p:cNvSpPr>
            <a:spLocks noGrp="1"/>
          </p:cNvSpPr>
          <p:nvPr>
            <p:ph type="body" sz="quarter" idx="15" hasCustomPrompt="1"/>
            <p:custDataLst>
              <p:tags r:id="rId7"/>
            </p:custDataLst>
          </p:nvPr>
        </p:nvSpPr>
        <p:spPr>
          <a:xfrm>
            <a:off x="865724" y="5408721"/>
            <a:ext cx="8496809" cy="246221"/>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t" anchorCtr="0">
            <a:spAutoFit/>
          </a:bodyPr>
          <a:lstStyle>
            <a:lvl1pPr marL="0" indent="0">
              <a:buNone/>
              <a:defRPr lang="en-US" sz="1600" dirty="0">
                <a:latin typeface="Aptos" panose="020B0004020202020204" pitchFamily="34" charset="0"/>
              </a:defRPr>
            </a:lvl1pPr>
          </a:lstStyle>
          <a:p>
            <a:pPr marL="228600" lvl="0" indent="-228600"/>
            <a:r>
              <a:rPr lang="en-US"/>
              <a:t>Insert Branch</a:t>
            </a:r>
          </a:p>
        </p:txBody>
      </p:sp>
    </p:spTree>
    <p:extLst>
      <p:ext uri="{BB962C8B-B14F-4D97-AF65-F5344CB8AC3E}">
        <p14:creationId xmlns:p14="http://schemas.microsoft.com/office/powerpoint/2010/main" val="18843984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GCO/ECMO - ligne horizontale alternée / horizontal line alternat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4812E873-D3FB-D84A-99D9-A8B230D6B8B7}"/>
              </a:ext>
            </a:extLst>
          </p:cNvPr>
          <p:cNvSpPr/>
          <p:nvPr/>
        </p:nvSpPr>
        <p:spPr>
          <a:xfrm>
            <a:off x="0" y="6664960"/>
            <a:ext cx="12192000" cy="193040"/>
          </a:xfrm>
          <a:prstGeom prst="rect">
            <a:avLst/>
          </a:prstGeom>
          <a:solidFill>
            <a:srgbClr val="31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 name="Rectangle 21">
            <a:extLst>
              <a:ext uri="{FF2B5EF4-FFF2-40B4-BE49-F238E27FC236}">
                <a16:creationId xmlns:a16="http://schemas.microsoft.com/office/drawing/2014/main" id="{5C7E40C4-BA03-838C-596A-B1020A74F9AF}"/>
              </a:ext>
            </a:extLst>
          </p:cNvPr>
          <p:cNvSpPr/>
          <p:nvPr/>
        </p:nvSpPr>
        <p:spPr>
          <a:xfrm>
            <a:off x="-1" y="4247692"/>
            <a:ext cx="12192000" cy="2417268"/>
          </a:xfrm>
          <a:custGeom>
            <a:avLst/>
            <a:gdLst>
              <a:gd name="connsiteX0" fmla="*/ 0 w 12017830"/>
              <a:gd name="connsiteY0" fmla="*/ 0 h 3108062"/>
              <a:gd name="connsiteX1" fmla="*/ 12017830 w 12017830"/>
              <a:gd name="connsiteY1" fmla="*/ 0 h 3108062"/>
              <a:gd name="connsiteX2" fmla="*/ 12017830 w 12017830"/>
              <a:gd name="connsiteY2" fmla="*/ 3108062 h 3108062"/>
              <a:gd name="connsiteX3" fmla="*/ 0 w 12017830"/>
              <a:gd name="connsiteY3" fmla="*/ 3108062 h 3108062"/>
              <a:gd name="connsiteX4" fmla="*/ 0 w 12017830"/>
              <a:gd name="connsiteY4" fmla="*/ 0 h 3108062"/>
              <a:gd name="connsiteX0" fmla="*/ 0 w 12017830"/>
              <a:gd name="connsiteY0" fmla="*/ 0 h 3108062"/>
              <a:gd name="connsiteX1" fmla="*/ 12017830 w 12017830"/>
              <a:gd name="connsiteY1" fmla="*/ 0 h 3108062"/>
              <a:gd name="connsiteX2" fmla="*/ 12017830 w 12017830"/>
              <a:gd name="connsiteY2" fmla="*/ 3108062 h 3108062"/>
              <a:gd name="connsiteX3" fmla="*/ 0 w 12017830"/>
              <a:gd name="connsiteY3" fmla="*/ 3108062 h 3108062"/>
              <a:gd name="connsiteX4" fmla="*/ 0 w 12017830"/>
              <a:gd name="connsiteY4" fmla="*/ 0 h 3108062"/>
              <a:gd name="connsiteX0" fmla="*/ 0 w 12017830"/>
              <a:gd name="connsiteY0" fmla="*/ 0 h 3108062"/>
              <a:gd name="connsiteX1" fmla="*/ 12017830 w 12017830"/>
              <a:gd name="connsiteY1" fmla="*/ 0 h 3108062"/>
              <a:gd name="connsiteX2" fmla="*/ 12017830 w 12017830"/>
              <a:gd name="connsiteY2" fmla="*/ 3108062 h 3108062"/>
              <a:gd name="connsiteX3" fmla="*/ 0 w 12017830"/>
              <a:gd name="connsiteY3" fmla="*/ 3108062 h 3108062"/>
              <a:gd name="connsiteX4" fmla="*/ 0 w 12017830"/>
              <a:gd name="connsiteY4" fmla="*/ 0 h 3108062"/>
              <a:gd name="connsiteX0" fmla="*/ 0 w 12017830"/>
              <a:gd name="connsiteY0" fmla="*/ 0 h 3108062"/>
              <a:gd name="connsiteX1" fmla="*/ 12017830 w 12017830"/>
              <a:gd name="connsiteY1" fmla="*/ 0 h 3108062"/>
              <a:gd name="connsiteX2" fmla="*/ 12017830 w 12017830"/>
              <a:gd name="connsiteY2" fmla="*/ 3108062 h 3108062"/>
              <a:gd name="connsiteX3" fmla="*/ 0 w 12017830"/>
              <a:gd name="connsiteY3" fmla="*/ 3108062 h 3108062"/>
              <a:gd name="connsiteX4" fmla="*/ 0 w 12017830"/>
              <a:gd name="connsiteY4" fmla="*/ 0 h 3108062"/>
              <a:gd name="connsiteX0" fmla="*/ 0 w 12017830"/>
              <a:gd name="connsiteY0" fmla="*/ 0 h 3108062"/>
              <a:gd name="connsiteX1" fmla="*/ 12017830 w 12017830"/>
              <a:gd name="connsiteY1" fmla="*/ 0 h 3108062"/>
              <a:gd name="connsiteX2" fmla="*/ 12017830 w 12017830"/>
              <a:gd name="connsiteY2" fmla="*/ 3108062 h 3108062"/>
              <a:gd name="connsiteX3" fmla="*/ 0 w 12017830"/>
              <a:gd name="connsiteY3" fmla="*/ 3108062 h 3108062"/>
              <a:gd name="connsiteX4" fmla="*/ 0 w 12017830"/>
              <a:gd name="connsiteY4" fmla="*/ 0 h 31080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17830" h="3108062">
                <a:moveTo>
                  <a:pt x="0" y="0"/>
                </a:moveTo>
                <a:cubicBezTo>
                  <a:pt x="2409269" y="4057803"/>
                  <a:pt x="8011887" y="0"/>
                  <a:pt x="12017830" y="0"/>
                </a:cubicBezTo>
                <a:lnTo>
                  <a:pt x="12017830" y="3108062"/>
                </a:lnTo>
                <a:lnTo>
                  <a:pt x="0" y="3108062"/>
                </a:lnTo>
                <a:lnTo>
                  <a:pt x="0" y="0"/>
                </a:lnTo>
                <a:close/>
              </a:path>
            </a:pathLst>
          </a:custGeom>
          <a:gradFill flip="none" rotWithShape="1">
            <a:gsLst>
              <a:gs pos="0">
                <a:schemeClr val="bg1">
                  <a:lumMod val="95000"/>
                </a:schemeClr>
              </a:gs>
              <a:gs pos="50000">
                <a:schemeClr val="bg1"/>
              </a:gs>
              <a:gs pos="100000">
                <a:srgbClr val="D7EDC9"/>
              </a:gs>
            </a:gsLst>
            <a:path path="circle">
              <a:fillToRect r="100000" b="100000"/>
            </a:path>
            <a:tileRect l="-100000" t="-100000"/>
          </a:gradFill>
          <a:ln>
            <a:noFill/>
          </a:ln>
          <a:effectLst/>
        </p:spPr>
        <p:style>
          <a:lnRef idx="1">
            <a:schemeClr val="accent4"/>
          </a:lnRef>
          <a:fillRef idx="3">
            <a:schemeClr val="accent4"/>
          </a:fillRef>
          <a:effectRef idx="2">
            <a:schemeClr val="accent4"/>
          </a:effectRef>
          <a:fontRef idx="minor">
            <a:schemeClr val="lt1"/>
          </a:fontRef>
        </p:style>
        <p:txBody>
          <a:bodyPr rtlCol="0" anchor="ctr"/>
          <a:lstStyle/>
          <a:p>
            <a:pPr algn="ctr"/>
            <a:endParaRPr lang="en-CA"/>
          </a:p>
        </p:txBody>
      </p:sp>
      <p:sp>
        <p:nvSpPr>
          <p:cNvPr id="9" name="Slide Number Placeholder 3">
            <a:extLst>
              <a:ext uri="{FF2B5EF4-FFF2-40B4-BE49-F238E27FC236}">
                <a16:creationId xmlns:a16="http://schemas.microsoft.com/office/drawing/2014/main" id="{CE89854E-D788-6500-C917-EF612BE1A757}"/>
              </a:ext>
            </a:extLst>
          </p:cNvPr>
          <p:cNvSpPr>
            <a:spLocks noGrp="1"/>
          </p:cNvSpPr>
          <p:nvPr>
            <p:ph type="sldNum" sz="quarter" idx="12"/>
          </p:nvPr>
        </p:nvSpPr>
        <p:spPr>
          <a:xfrm>
            <a:off x="11558806" y="6354409"/>
            <a:ext cx="417023" cy="310551"/>
          </a:xfrm>
          <a:prstGeom prst="rect">
            <a:avLst/>
          </a:prstGeom>
        </p:spPr>
        <p:txBody>
          <a:bodyPr/>
          <a:lstStyle>
            <a:lvl1pPr algn="ctr">
              <a:defRPr>
                <a:solidFill>
                  <a:schemeClr val="tx1">
                    <a:lumMod val="50000"/>
                    <a:lumOff val="50000"/>
                  </a:schemeClr>
                </a:solidFill>
                <a:latin typeface="Aptos" panose="020B0004020202020204" pitchFamily="34" charset="0"/>
              </a:defRPr>
            </a:lvl1pPr>
          </a:lstStyle>
          <a:p>
            <a:fld id="{477956FF-E7B4-49D0-9902-94DC5F69C5C1}" type="slidenum">
              <a:rPr lang="en-CA" smtClean="0"/>
              <a:pPr/>
              <a:t>‹#›</a:t>
            </a:fld>
            <a:endParaRPr lang="en-CA"/>
          </a:p>
        </p:txBody>
      </p:sp>
      <p:sp>
        <p:nvSpPr>
          <p:cNvPr id="4" name="Text Placeholder 9">
            <a:extLst>
              <a:ext uri="{FF2B5EF4-FFF2-40B4-BE49-F238E27FC236}">
                <a16:creationId xmlns:a16="http://schemas.microsoft.com/office/drawing/2014/main" id="{6D9144DF-4B6C-7952-94B3-AA115DD2C87F}"/>
              </a:ext>
            </a:extLst>
          </p:cNvPr>
          <p:cNvSpPr>
            <a:spLocks noGrp="1"/>
          </p:cNvSpPr>
          <p:nvPr>
            <p:ph type="body" sz="quarter" idx="19" hasCustomPrompt="1"/>
          </p:nvPr>
        </p:nvSpPr>
        <p:spPr>
          <a:xfrm>
            <a:off x="477680" y="402406"/>
            <a:ext cx="10467590" cy="507364"/>
          </a:xfrm>
          <a:prstGeom prst="rect">
            <a:avLst/>
          </a:prstGeom>
        </p:spPr>
        <p:txBody>
          <a:bodyPr/>
          <a:lstStyle>
            <a:lvl1pPr marL="0" indent="0">
              <a:buNone/>
              <a:defRPr sz="3200" b="1">
                <a:solidFill>
                  <a:schemeClr val="accent1"/>
                </a:solidFill>
                <a:latin typeface="Aptos" panose="020B0004020202020204" pitchFamily="34" charset="0"/>
              </a:defRPr>
            </a:lvl1pPr>
            <a:lvl2pPr marL="457200" indent="0">
              <a:buNone/>
              <a:defRPr sz="2000" b="0">
                <a:solidFill>
                  <a:schemeClr val="accent1"/>
                </a:solidFill>
                <a:latin typeface="Aptos" panose="020B0004020202020204" pitchFamily="34" charset="0"/>
              </a:defRPr>
            </a:lvl2pPr>
            <a:lvl3pPr>
              <a:defRPr b="1">
                <a:solidFill>
                  <a:schemeClr val="accent1"/>
                </a:solidFill>
                <a:latin typeface="Aptos" panose="020B0004020202020204" pitchFamily="34" charset="0"/>
              </a:defRPr>
            </a:lvl3pPr>
            <a:lvl4pPr>
              <a:defRPr b="1">
                <a:solidFill>
                  <a:schemeClr val="accent1"/>
                </a:solidFill>
                <a:latin typeface="Aptos" panose="020B0004020202020204" pitchFamily="34" charset="0"/>
              </a:defRPr>
            </a:lvl4pPr>
            <a:lvl5pPr>
              <a:defRPr b="1">
                <a:solidFill>
                  <a:schemeClr val="accent1"/>
                </a:solidFill>
                <a:latin typeface="Aptos" panose="020B0004020202020204" pitchFamily="34" charset="0"/>
              </a:defRPr>
            </a:lvl5pPr>
          </a:lstStyle>
          <a:p>
            <a:r>
              <a:rPr lang="en-US" err="1">
                <a:latin typeface="Aptos"/>
                <a:ea typeface="Segoe UI Historic"/>
                <a:cs typeface="Segoe UI"/>
              </a:rPr>
              <a:t>Titre</a:t>
            </a:r>
            <a:r>
              <a:rPr lang="en-US">
                <a:latin typeface="Aptos"/>
                <a:ea typeface="Segoe UI Historic"/>
                <a:cs typeface="Segoe UI"/>
              </a:rPr>
              <a:t> de la diapositive / Slide title</a:t>
            </a:r>
            <a:endParaRPr lang="en-CA">
              <a:latin typeface="Aptos"/>
              <a:ea typeface="Segoe UI Historic"/>
              <a:cs typeface="Segoe UI"/>
            </a:endParaRPr>
          </a:p>
        </p:txBody>
      </p:sp>
      <p:sp>
        <p:nvSpPr>
          <p:cNvPr id="10" name="Title 10">
            <a:extLst>
              <a:ext uri="{FF2B5EF4-FFF2-40B4-BE49-F238E27FC236}">
                <a16:creationId xmlns:a16="http://schemas.microsoft.com/office/drawing/2014/main" id="{04A88375-D30A-D4B3-9269-D18EB9B9384E}"/>
              </a:ext>
            </a:extLst>
          </p:cNvPr>
          <p:cNvSpPr>
            <a:spLocks noGrp="1"/>
          </p:cNvSpPr>
          <p:nvPr>
            <p:ph type="title" hasCustomPrompt="1"/>
          </p:nvPr>
        </p:nvSpPr>
        <p:spPr>
          <a:xfrm>
            <a:off x="477680" y="909770"/>
            <a:ext cx="10467590" cy="385188"/>
          </a:xfrm>
          <a:prstGeom prst="rect">
            <a:avLst/>
          </a:prstGeom>
        </p:spPr>
        <p:txBody>
          <a:bodyPr/>
          <a:lstStyle>
            <a:lvl1pPr>
              <a:defRPr sz="2000" b="0">
                <a:latin typeface="Aptos" panose="020B0004020202020204" pitchFamily="34" charset="0"/>
              </a:defRPr>
            </a:lvl1pPr>
          </a:lstStyle>
          <a:p>
            <a:r>
              <a:rPr lang="en-US">
                <a:latin typeface="Aptos"/>
                <a:ea typeface="Segoe UI Historic"/>
                <a:cs typeface="Segoe UI"/>
              </a:rPr>
              <a:t>Sous-</a:t>
            </a:r>
            <a:r>
              <a:rPr lang="en-US" err="1">
                <a:latin typeface="Aptos"/>
                <a:ea typeface="Segoe UI Historic"/>
                <a:cs typeface="Segoe UI"/>
              </a:rPr>
              <a:t>titre</a:t>
            </a:r>
            <a:r>
              <a:rPr lang="en-US">
                <a:latin typeface="Aptos"/>
                <a:ea typeface="Segoe UI Historic"/>
                <a:cs typeface="Segoe UI"/>
              </a:rPr>
              <a:t> (le </a:t>
            </a:r>
            <a:r>
              <a:rPr lang="en-US" err="1">
                <a:latin typeface="Aptos"/>
                <a:ea typeface="Segoe UI Historic"/>
                <a:cs typeface="Segoe UI"/>
              </a:rPr>
              <a:t>cas</a:t>
            </a:r>
            <a:r>
              <a:rPr lang="en-US">
                <a:latin typeface="Aptos"/>
                <a:ea typeface="Segoe UI Historic"/>
                <a:cs typeface="Segoe UI"/>
              </a:rPr>
              <a:t> </a:t>
            </a:r>
            <a:r>
              <a:rPr lang="en-US" err="1">
                <a:latin typeface="Aptos"/>
                <a:ea typeface="Segoe UI Historic"/>
                <a:cs typeface="Segoe UI"/>
              </a:rPr>
              <a:t>échéant</a:t>
            </a:r>
            <a:r>
              <a:rPr lang="en-US">
                <a:latin typeface="Aptos"/>
                <a:ea typeface="Segoe UI Historic"/>
                <a:cs typeface="Segoe UI"/>
              </a:rPr>
              <a:t>) / Subtitle (if applicable)</a:t>
            </a:r>
          </a:p>
        </p:txBody>
      </p:sp>
      <p:sp>
        <p:nvSpPr>
          <p:cNvPr id="11" name="Content Placeholder 13">
            <a:extLst>
              <a:ext uri="{FF2B5EF4-FFF2-40B4-BE49-F238E27FC236}">
                <a16:creationId xmlns:a16="http://schemas.microsoft.com/office/drawing/2014/main" id="{168FF3F4-E625-F63D-70D5-A28C844CD8A9}"/>
              </a:ext>
            </a:extLst>
          </p:cNvPr>
          <p:cNvSpPr>
            <a:spLocks noGrp="1"/>
          </p:cNvSpPr>
          <p:nvPr>
            <p:ph sz="quarter" idx="20" hasCustomPrompt="1"/>
          </p:nvPr>
        </p:nvSpPr>
        <p:spPr>
          <a:xfrm>
            <a:off x="477677" y="1155260"/>
            <a:ext cx="11015663" cy="298846"/>
          </a:xfrm>
          <a:prstGeom prst="rect">
            <a:avLst/>
          </a:prstGeom>
        </p:spPr>
        <p:txBody>
          <a:bodyPr/>
          <a:lstStyle>
            <a:lvl1pPr marL="0" indent="0">
              <a:buNone/>
              <a:defRPr sz="1400">
                <a:latin typeface="Aptos" panose="020B0004020202020204" pitchFamily="34" charset="0"/>
              </a:defRPr>
            </a:lvl1pPr>
            <a:lvl2pPr>
              <a:defRPr sz="1400">
                <a:latin typeface="Aptos" panose="020B0004020202020204" pitchFamily="34" charset="0"/>
              </a:defRPr>
            </a:lvl2pPr>
            <a:lvl3pPr>
              <a:defRPr sz="1400">
                <a:latin typeface="Aptos" panose="020B0004020202020204" pitchFamily="34" charset="0"/>
              </a:defRPr>
            </a:lvl3pPr>
            <a:lvl4pPr>
              <a:defRPr sz="1400">
                <a:latin typeface="Aptos" panose="020B0004020202020204" pitchFamily="34" charset="0"/>
              </a:defRPr>
            </a:lvl4pPr>
            <a:lvl5pPr>
              <a:defRPr sz="1400">
                <a:latin typeface="Aptos" panose="020B0004020202020204" pitchFamily="34" charset="0"/>
              </a:defRPr>
            </a:lvl5pPr>
          </a:lstStyle>
          <a:p>
            <a:r>
              <a:rPr lang="en-US">
                <a:latin typeface="Aptos"/>
                <a:ea typeface="Segoe UI Historic"/>
                <a:cs typeface="Segoe UI"/>
              </a:rPr>
              <a:t>Cliquer </a:t>
            </a:r>
            <a:r>
              <a:rPr lang="en-US" err="1">
                <a:latin typeface="Aptos"/>
                <a:ea typeface="Segoe UI Historic"/>
                <a:cs typeface="Segoe UI"/>
              </a:rPr>
              <a:t>ici</a:t>
            </a:r>
            <a:r>
              <a:rPr lang="en-US">
                <a:latin typeface="Aptos"/>
                <a:ea typeface="Segoe UI Historic"/>
                <a:cs typeface="Segoe UI"/>
              </a:rPr>
              <a:t> pour modifier le corps du </a:t>
            </a:r>
            <a:r>
              <a:rPr lang="en-US" err="1">
                <a:latin typeface="Aptos"/>
                <a:ea typeface="Segoe UI Historic"/>
                <a:cs typeface="Segoe UI"/>
              </a:rPr>
              <a:t>texte</a:t>
            </a:r>
            <a:r>
              <a:rPr lang="en-US">
                <a:latin typeface="Aptos"/>
                <a:ea typeface="Segoe UI Historic"/>
                <a:cs typeface="Segoe UI"/>
              </a:rPr>
              <a:t> </a:t>
            </a:r>
            <a:r>
              <a:rPr lang="en-US" err="1">
                <a:latin typeface="Aptos"/>
                <a:ea typeface="Segoe UI Historic"/>
                <a:cs typeface="Segoe UI"/>
              </a:rPr>
              <a:t>si</a:t>
            </a:r>
            <a:r>
              <a:rPr lang="en-US">
                <a:latin typeface="Aptos"/>
                <a:ea typeface="Segoe UI Historic"/>
                <a:cs typeface="Segoe UI"/>
              </a:rPr>
              <a:t> </a:t>
            </a:r>
            <a:r>
              <a:rPr lang="en-US" err="1">
                <a:latin typeface="Aptos"/>
                <a:ea typeface="Segoe UI Historic"/>
                <a:cs typeface="Segoe UI"/>
              </a:rPr>
              <a:t>vous</a:t>
            </a:r>
            <a:r>
              <a:rPr lang="en-US">
                <a:latin typeface="Aptos"/>
                <a:ea typeface="Segoe UI Historic"/>
                <a:cs typeface="Segoe UI"/>
              </a:rPr>
              <a:t> </a:t>
            </a:r>
            <a:r>
              <a:rPr lang="en-US" err="1">
                <a:latin typeface="Aptos"/>
                <a:ea typeface="Segoe UI Historic"/>
                <a:cs typeface="Segoe UI"/>
              </a:rPr>
              <a:t>n'utilisez</a:t>
            </a:r>
            <a:r>
              <a:rPr lang="en-US">
                <a:latin typeface="Aptos"/>
                <a:ea typeface="Segoe UI Historic"/>
                <a:cs typeface="Segoe UI"/>
              </a:rPr>
              <a:t> pas un sous-</a:t>
            </a:r>
            <a:r>
              <a:rPr lang="en-US" err="1">
                <a:latin typeface="Aptos"/>
                <a:ea typeface="Segoe UI Historic"/>
                <a:cs typeface="Segoe UI"/>
              </a:rPr>
              <a:t>titre</a:t>
            </a:r>
            <a:r>
              <a:rPr lang="en-US">
                <a:latin typeface="Aptos"/>
                <a:ea typeface="Segoe UI Historic"/>
                <a:cs typeface="Segoe UI"/>
              </a:rPr>
              <a:t> / Click to edit text body here if NOT using a subtitle</a:t>
            </a:r>
            <a:endParaRPr lang="en-CA">
              <a:latin typeface="Aptos"/>
              <a:ea typeface="Segoe UI Historic"/>
              <a:cs typeface="Segoe UI"/>
            </a:endParaRPr>
          </a:p>
        </p:txBody>
      </p:sp>
      <p:sp>
        <p:nvSpPr>
          <p:cNvPr id="12" name="Content Placeholder 13">
            <a:extLst>
              <a:ext uri="{FF2B5EF4-FFF2-40B4-BE49-F238E27FC236}">
                <a16:creationId xmlns:a16="http://schemas.microsoft.com/office/drawing/2014/main" id="{FA0B066D-2389-EE22-263F-CBAABF78C098}"/>
              </a:ext>
            </a:extLst>
          </p:cNvPr>
          <p:cNvSpPr>
            <a:spLocks noGrp="1"/>
          </p:cNvSpPr>
          <p:nvPr>
            <p:ph sz="quarter" idx="21" hasCustomPrompt="1"/>
          </p:nvPr>
        </p:nvSpPr>
        <p:spPr>
          <a:xfrm>
            <a:off x="477676" y="1411377"/>
            <a:ext cx="11015663" cy="298846"/>
          </a:xfrm>
          <a:prstGeom prst="rect">
            <a:avLst/>
          </a:prstGeom>
        </p:spPr>
        <p:txBody>
          <a:bodyPr/>
          <a:lstStyle>
            <a:lvl1pPr marL="0" indent="0">
              <a:buNone/>
              <a:defRPr sz="1400">
                <a:latin typeface="Aptos" panose="020B0004020202020204" pitchFamily="34" charset="0"/>
              </a:defRPr>
            </a:lvl1pPr>
            <a:lvl2pPr>
              <a:defRPr sz="1400">
                <a:latin typeface="Aptos" panose="020B0004020202020204" pitchFamily="34" charset="0"/>
              </a:defRPr>
            </a:lvl2pPr>
            <a:lvl3pPr>
              <a:defRPr sz="1400">
                <a:latin typeface="Aptos" panose="020B0004020202020204" pitchFamily="34" charset="0"/>
              </a:defRPr>
            </a:lvl3pPr>
            <a:lvl4pPr>
              <a:defRPr sz="1400">
                <a:latin typeface="Aptos" panose="020B0004020202020204" pitchFamily="34" charset="0"/>
              </a:defRPr>
            </a:lvl4pPr>
            <a:lvl5pPr>
              <a:defRPr sz="1400">
                <a:latin typeface="Aptos" panose="020B0004020202020204" pitchFamily="34" charset="0"/>
              </a:defRPr>
            </a:lvl5pPr>
          </a:lstStyle>
          <a:p>
            <a:r>
              <a:rPr lang="en-US">
                <a:latin typeface="Aptos"/>
                <a:ea typeface="Segoe UI Historic"/>
                <a:cs typeface="Segoe UI"/>
              </a:rPr>
              <a:t>Cliquer </a:t>
            </a:r>
            <a:r>
              <a:rPr lang="en-US" err="1">
                <a:latin typeface="Aptos"/>
                <a:ea typeface="Segoe UI Historic"/>
                <a:cs typeface="Segoe UI"/>
              </a:rPr>
              <a:t>ici</a:t>
            </a:r>
            <a:r>
              <a:rPr lang="en-US">
                <a:latin typeface="Aptos"/>
                <a:ea typeface="Segoe UI Historic"/>
                <a:cs typeface="Segoe UI"/>
              </a:rPr>
              <a:t> pour modifier le corps du </a:t>
            </a:r>
            <a:r>
              <a:rPr lang="en-US" err="1">
                <a:latin typeface="Aptos"/>
                <a:ea typeface="Segoe UI Historic"/>
                <a:cs typeface="Segoe UI"/>
              </a:rPr>
              <a:t>texte</a:t>
            </a:r>
            <a:r>
              <a:rPr lang="en-US">
                <a:latin typeface="Aptos"/>
                <a:ea typeface="Segoe UI Historic"/>
                <a:cs typeface="Segoe UI"/>
              </a:rPr>
              <a:t> </a:t>
            </a:r>
            <a:r>
              <a:rPr lang="en-US" err="1">
                <a:latin typeface="Aptos"/>
                <a:ea typeface="Segoe UI Historic"/>
                <a:cs typeface="Segoe UI"/>
              </a:rPr>
              <a:t>si</a:t>
            </a:r>
            <a:r>
              <a:rPr lang="en-US">
                <a:latin typeface="Aptos"/>
                <a:ea typeface="Segoe UI Historic"/>
                <a:cs typeface="Segoe UI"/>
              </a:rPr>
              <a:t> </a:t>
            </a:r>
            <a:r>
              <a:rPr lang="en-US" err="1">
                <a:latin typeface="Aptos"/>
                <a:ea typeface="Segoe UI Historic"/>
                <a:cs typeface="Segoe UI"/>
              </a:rPr>
              <a:t>vous</a:t>
            </a:r>
            <a:r>
              <a:rPr lang="en-US">
                <a:latin typeface="Aptos"/>
                <a:ea typeface="Segoe UI Historic"/>
                <a:cs typeface="Segoe UI"/>
              </a:rPr>
              <a:t> </a:t>
            </a:r>
            <a:r>
              <a:rPr lang="en-US" err="1">
                <a:latin typeface="Aptos"/>
                <a:ea typeface="Segoe UI Historic"/>
                <a:cs typeface="Segoe UI"/>
              </a:rPr>
              <a:t>utilisez</a:t>
            </a:r>
            <a:r>
              <a:rPr lang="en-US">
                <a:latin typeface="Aptos"/>
                <a:ea typeface="Segoe UI Historic"/>
                <a:cs typeface="Segoe UI"/>
              </a:rPr>
              <a:t> un sous-</a:t>
            </a:r>
            <a:r>
              <a:rPr lang="en-US" err="1">
                <a:latin typeface="Aptos"/>
                <a:ea typeface="Segoe UI Historic"/>
                <a:cs typeface="Segoe UI"/>
              </a:rPr>
              <a:t>titre</a:t>
            </a:r>
            <a:r>
              <a:rPr lang="en-US">
                <a:latin typeface="Aptos"/>
                <a:ea typeface="Segoe UI Historic"/>
                <a:cs typeface="Segoe UI"/>
              </a:rPr>
              <a:t> / Click to edit text body here if using a subtitle</a:t>
            </a:r>
            <a:endParaRPr lang="en-CA">
              <a:latin typeface="Aptos"/>
              <a:ea typeface="Segoe UI Historic"/>
              <a:cs typeface="Segoe UI"/>
            </a:endParaRPr>
          </a:p>
        </p:txBody>
      </p:sp>
    </p:spTree>
    <p:extLst>
      <p:ext uri="{BB962C8B-B14F-4D97-AF65-F5344CB8AC3E}">
        <p14:creationId xmlns:p14="http://schemas.microsoft.com/office/powerpoint/2010/main" val="2598081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_GCO/ECMO - ligne verticale alternée / vertical line alternat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08D3264-D18D-E54D-A675-D3B8AC96A408}"/>
              </a:ext>
            </a:extLst>
          </p:cNvPr>
          <p:cNvSpPr/>
          <p:nvPr/>
        </p:nvSpPr>
        <p:spPr>
          <a:xfrm>
            <a:off x="12009120" y="0"/>
            <a:ext cx="182880" cy="6858000"/>
          </a:xfrm>
          <a:prstGeom prst="rect">
            <a:avLst/>
          </a:prstGeom>
          <a:solidFill>
            <a:srgbClr val="31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7" name="Rectangle 21">
            <a:extLst>
              <a:ext uri="{FF2B5EF4-FFF2-40B4-BE49-F238E27FC236}">
                <a16:creationId xmlns:a16="http://schemas.microsoft.com/office/drawing/2014/main" id="{91F1688A-1471-9907-34C4-9C83A6DDF1A8}"/>
              </a:ext>
            </a:extLst>
          </p:cNvPr>
          <p:cNvSpPr/>
          <p:nvPr/>
        </p:nvSpPr>
        <p:spPr>
          <a:xfrm>
            <a:off x="-1" y="4440733"/>
            <a:ext cx="12011025" cy="2417268"/>
          </a:xfrm>
          <a:custGeom>
            <a:avLst/>
            <a:gdLst>
              <a:gd name="connsiteX0" fmla="*/ 0 w 12017830"/>
              <a:gd name="connsiteY0" fmla="*/ 0 h 3108062"/>
              <a:gd name="connsiteX1" fmla="*/ 12017830 w 12017830"/>
              <a:gd name="connsiteY1" fmla="*/ 0 h 3108062"/>
              <a:gd name="connsiteX2" fmla="*/ 12017830 w 12017830"/>
              <a:gd name="connsiteY2" fmla="*/ 3108062 h 3108062"/>
              <a:gd name="connsiteX3" fmla="*/ 0 w 12017830"/>
              <a:gd name="connsiteY3" fmla="*/ 3108062 h 3108062"/>
              <a:gd name="connsiteX4" fmla="*/ 0 w 12017830"/>
              <a:gd name="connsiteY4" fmla="*/ 0 h 3108062"/>
              <a:gd name="connsiteX0" fmla="*/ 0 w 12017830"/>
              <a:gd name="connsiteY0" fmla="*/ 0 h 3108062"/>
              <a:gd name="connsiteX1" fmla="*/ 12017830 w 12017830"/>
              <a:gd name="connsiteY1" fmla="*/ 0 h 3108062"/>
              <a:gd name="connsiteX2" fmla="*/ 12017830 w 12017830"/>
              <a:gd name="connsiteY2" fmla="*/ 3108062 h 3108062"/>
              <a:gd name="connsiteX3" fmla="*/ 0 w 12017830"/>
              <a:gd name="connsiteY3" fmla="*/ 3108062 h 3108062"/>
              <a:gd name="connsiteX4" fmla="*/ 0 w 12017830"/>
              <a:gd name="connsiteY4" fmla="*/ 0 h 3108062"/>
              <a:gd name="connsiteX0" fmla="*/ 0 w 12017830"/>
              <a:gd name="connsiteY0" fmla="*/ 0 h 3108062"/>
              <a:gd name="connsiteX1" fmla="*/ 12017830 w 12017830"/>
              <a:gd name="connsiteY1" fmla="*/ 0 h 3108062"/>
              <a:gd name="connsiteX2" fmla="*/ 12017830 w 12017830"/>
              <a:gd name="connsiteY2" fmla="*/ 3108062 h 3108062"/>
              <a:gd name="connsiteX3" fmla="*/ 0 w 12017830"/>
              <a:gd name="connsiteY3" fmla="*/ 3108062 h 3108062"/>
              <a:gd name="connsiteX4" fmla="*/ 0 w 12017830"/>
              <a:gd name="connsiteY4" fmla="*/ 0 h 3108062"/>
              <a:gd name="connsiteX0" fmla="*/ 0 w 12017830"/>
              <a:gd name="connsiteY0" fmla="*/ 0 h 3108062"/>
              <a:gd name="connsiteX1" fmla="*/ 12017830 w 12017830"/>
              <a:gd name="connsiteY1" fmla="*/ 0 h 3108062"/>
              <a:gd name="connsiteX2" fmla="*/ 12017830 w 12017830"/>
              <a:gd name="connsiteY2" fmla="*/ 3108062 h 3108062"/>
              <a:gd name="connsiteX3" fmla="*/ 0 w 12017830"/>
              <a:gd name="connsiteY3" fmla="*/ 3108062 h 3108062"/>
              <a:gd name="connsiteX4" fmla="*/ 0 w 12017830"/>
              <a:gd name="connsiteY4" fmla="*/ 0 h 3108062"/>
              <a:gd name="connsiteX0" fmla="*/ 0 w 12017830"/>
              <a:gd name="connsiteY0" fmla="*/ 0 h 3108062"/>
              <a:gd name="connsiteX1" fmla="*/ 12017830 w 12017830"/>
              <a:gd name="connsiteY1" fmla="*/ 0 h 3108062"/>
              <a:gd name="connsiteX2" fmla="*/ 12017830 w 12017830"/>
              <a:gd name="connsiteY2" fmla="*/ 3108062 h 3108062"/>
              <a:gd name="connsiteX3" fmla="*/ 0 w 12017830"/>
              <a:gd name="connsiteY3" fmla="*/ 3108062 h 3108062"/>
              <a:gd name="connsiteX4" fmla="*/ 0 w 12017830"/>
              <a:gd name="connsiteY4" fmla="*/ 0 h 31080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17830" h="3108062">
                <a:moveTo>
                  <a:pt x="0" y="0"/>
                </a:moveTo>
                <a:cubicBezTo>
                  <a:pt x="2409269" y="4057803"/>
                  <a:pt x="8011887" y="0"/>
                  <a:pt x="12017830" y="0"/>
                </a:cubicBezTo>
                <a:lnTo>
                  <a:pt x="12017830" y="3108062"/>
                </a:lnTo>
                <a:lnTo>
                  <a:pt x="0" y="3108062"/>
                </a:lnTo>
                <a:lnTo>
                  <a:pt x="0" y="0"/>
                </a:lnTo>
                <a:close/>
              </a:path>
            </a:pathLst>
          </a:custGeom>
          <a:gradFill flip="none" rotWithShape="1">
            <a:gsLst>
              <a:gs pos="50000">
                <a:schemeClr val="bg1"/>
              </a:gs>
              <a:gs pos="0">
                <a:schemeClr val="bg1">
                  <a:lumMod val="95000"/>
                </a:schemeClr>
              </a:gs>
              <a:gs pos="100000">
                <a:srgbClr val="D7EDC9"/>
              </a:gs>
            </a:gsLst>
            <a:path path="circle">
              <a:fillToRect r="100000" b="100000"/>
            </a:path>
            <a:tileRect l="-100000" t="-100000"/>
          </a:gradFill>
          <a:ln>
            <a:noFill/>
          </a:ln>
          <a:effectLst/>
        </p:spPr>
        <p:style>
          <a:lnRef idx="1">
            <a:schemeClr val="accent4"/>
          </a:lnRef>
          <a:fillRef idx="3">
            <a:schemeClr val="accent4"/>
          </a:fillRef>
          <a:effectRef idx="2">
            <a:schemeClr val="accent4"/>
          </a:effectRef>
          <a:fontRef idx="minor">
            <a:schemeClr val="lt1"/>
          </a:fontRef>
        </p:style>
        <p:txBody>
          <a:bodyPr rtlCol="0" anchor="ctr"/>
          <a:lstStyle/>
          <a:p>
            <a:pPr algn="ctr"/>
            <a:endParaRPr lang="en-CA"/>
          </a:p>
        </p:txBody>
      </p:sp>
      <p:sp>
        <p:nvSpPr>
          <p:cNvPr id="8" name="Slide Number Placeholder 3">
            <a:extLst>
              <a:ext uri="{FF2B5EF4-FFF2-40B4-BE49-F238E27FC236}">
                <a16:creationId xmlns:a16="http://schemas.microsoft.com/office/drawing/2014/main" id="{1CA32C0D-22F3-4BD1-2D86-9F9EF7D62C3B}"/>
              </a:ext>
            </a:extLst>
          </p:cNvPr>
          <p:cNvSpPr>
            <a:spLocks noGrp="1"/>
          </p:cNvSpPr>
          <p:nvPr>
            <p:ph type="sldNum" sz="quarter" idx="12"/>
          </p:nvPr>
        </p:nvSpPr>
        <p:spPr>
          <a:xfrm>
            <a:off x="11558806" y="6354409"/>
            <a:ext cx="417023" cy="310551"/>
          </a:xfrm>
          <a:prstGeom prst="rect">
            <a:avLst/>
          </a:prstGeom>
        </p:spPr>
        <p:txBody>
          <a:bodyPr/>
          <a:lstStyle>
            <a:lvl1pPr algn="ctr">
              <a:defRPr>
                <a:solidFill>
                  <a:schemeClr val="tx1">
                    <a:lumMod val="50000"/>
                    <a:lumOff val="50000"/>
                  </a:schemeClr>
                </a:solidFill>
                <a:latin typeface="Aptos" panose="020B0004020202020204" pitchFamily="34" charset="0"/>
              </a:defRPr>
            </a:lvl1pPr>
          </a:lstStyle>
          <a:p>
            <a:fld id="{477956FF-E7B4-49D0-9902-94DC5F69C5C1}" type="slidenum">
              <a:rPr lang="en-CA" smtClean="0"/>
              <a:pPr/>
              <a:t>‹#›</a:t>
            </a:fld>
            <a:endParaRPr lang="en-CA"/>
          </a:p>
        </p:txBody>
      </p:sp>
      <p:sp>
        <p:nvSpPr>
          <p:cNvPr id="4" name="Text Placeholder 9">
            <a:extLst>
              <a:ext uri="{FF2B5EF4-FFF2-40B4-BE49-F238E27FC236}">
                <a16:creationId xmlns:a16="http://schemas.microsoft.com/office/drawing/2014/main" id="{6DFF326D-5089-4E0C-EA67-29455DA3118B}"/>
              </a:ext>
            </a:extLst>
          </p:cNvPr>
          <p:cNvSpPr>
            <a:spLocks noGrp="1"/>
          </p:cNvSpPr>
          <p:nvPr>
            <p:ph type="body" sz="quarter" idx="19" hasCustomPrompt="1"/>
          </p:nvPr>
        </p:nvSpPr>
        <p:spPr>
          <a:xfrm>
            <a:off x="477680" y="402406"/>
            <a:ext cx="10467590" cy="507364"/>
          </a:xfrm>
          <a:prstGeom prst="rect">
            <a:avLst/>
          </a:prstGeom>
        </p:spPr>
        <p:txBody>
          <a:bodyPr/>
          <a:lstStyle>
            <a:lvl1pPr marL="0" indent="0">
              <a:buNone/>
              <a:defRPr sz="3200" b="1">
                <a:solidFill>
                  <a:schemeClr val="accent1"/>
                </a:solidFill>
                <a:latin typeface="Aptos" panose="020B0004020202020204" pitchFamily="34" charset="0"/>
              </a:defRPr>
            </a:lvl1pPr>
            <a:lvl2pPr marL="457200" indent="0">
              <a:buNone/>
              <a:defRPr sz="2000" b="0">
                <a:solidFill>
                  <a:schemeClr val="accent1"/>
                </a:solidFill>
                <a:latin typeface="Aptos" panose="020B0004020202020204" pitchFamily="34" charset="0"/>
              </a:defRPr>
            </a:lvl2pPr>
            <a:lvl3pPr>
              <a:defRPr b="1">
                <a:solidFill>
                  <a:schemeClr val="accent1"/>
                </a:solidFill>
                <a:latin typeface="Aptos" panose="020B0004020202020204" pitchFamily="34" charset="0"/>
              </a:defRPr>
            </a:lvl3pPr>
            <a:lvl4pPr>
              <a:defRPr b="1">
                <a:solidFill>
                  <a:schemeClr val="accent1"/>
                </a:solidFill>
                <a:latin typeface="Aptos" panose="020B0004020202020204" pitchFamily="34" charset="0"/>
              </a:defRPr>
            </a:lvl4pPr>
            <a:lvl5pPr>
              <a:defRPr b="1">
                <a:solidFill>
                  <a:schemeClr val="accent1"/>
                </a:solidFill>
                <a:latin typeface="Aptos" panose="020B0004020202020204" pitchFamily="34" charset="0"/>
              </a:defRPr>
            </a:lvl5pPr>
          </a:lstStyle>
          <a:p>
            <a:r>
              <a:rPr lang="en-US" err="1">
                <a:latin typeface="Aptos"/>
                <a:ea typeface="Segoe UI Historic"/>
                <a:cs typeface="Segoe UI"/>
              </a:rPr>
              <a:t>Titre</a:t>
            </a:r>
            <a:r>
              <a:rPr lang="en-US">
                <a:latin typeface="Aptos"/>
                <a:ea typeface="Segoe UI Historic"/>
                <a:cs typeface="Segoe UI"/>
              </a:rPr>
              <a:t> de la diapositive / Slide title</a:t>
            </a:r>
            <a:endParaRPr lang="en-CA">
              <a:latin typeface="Aptos"/>
              <a:ea typeface="Segoe UI Historic"/>
              <a:cs typeface="Segoe UI"/>
            </a:endParaRPr>
          </a:p>
        </p:txBody>
      </p:sp>
      <p:sp>
        <p:nvSpPr>
          <p:cNvPr id="10" name="Title 10">
            <a:extLst>
              <a:ext uri="{FF2B5EF4-FFF2-40B4-BE49-F238E27FC236}">
                <a16:creationId xmlns:a16="http://schemas.microsoft.com/office/drawing/2014/main" id="{DF381FD8-1B14-BD45-F059-CC3672612140}"/>
              </a:ext>
            </a:extLst>
          </p:cNvPr>
          <p:cNvSpPr>
            <a:spLocks noGrp="1"/>
          </p:cNvSpPr>
          <p:nvPr>
            <p:ph type="title" hasCustomPrompt="1"/>
          </p:nvPr>
        </p:nvSpPr>
        <p:spPr>
          <a:xfrm>
            <a:off x="477680" y="909770"/>
            <a:ext cx="10467590" cy="385188"/>
          </a:xfrm>
          <a:prstGeom prst="rect">
            <a:avLst/>
          </a:prstGeom>
        </p:spPr>
        <p:txBody>
          <a:bodyPr/>
          <a:lstStyle>
            <a:lvl1pPr>
              <a:defRPr sz="2000" b="0">
                <a:latin typeface="Aptos" panose="020B0004020202020204" pitchFamily="34" charset="0"/>
              </a:defRPr>
            </a:lvl1pPr>
          </a:lstStyle>
          <a:p>
            <a:r>
              <a:rPr lang="en-US">
                <a:latin typeface="Aptos"/>
                <a:ea typeface="Segoe UI Historic"/>
                <a:cs typeface="Segoe UI"/>
              </a:rPr>
              <a:t>Sous-</a:t>
            </a:r>
            <a:r>
              <a:rPr lang="en-US" err="1">
                <a:latin typeface="Aptos"/>
                <a:ea typeface="Segoe UI Historic"/>
                <a:cs typeface="Segoe UI"/>
              </a:rPr>
              <a:t>titre</a:t>
            </a:r>
            <a:r>
              <a:rPr lang="en-US">
                <a:latin typeface="Aptos"/>
                <a:ea typeface="Segoe UI Historic"/>
                <a:cs typeface="Segoe UI"/>
              </a:rPr>
              <a:t> (le </a:t>
            </a:r>
            <a:r>
              <a:rPr lang="en-US" err="1">
                <a:latin typeface="Aptos"/>
                <a:ea typeface="Segoe UI Historic"/>
                <a:cs typeface="Segoe UI"/>
              </a:rPr>
              <a:t>cas</a:t>
            </a:r>
            <a:r>
              <a:rPr lang="en-US">
                <a:latin typeface="Aptos"/>
                <a:ea typeface="Segoe UI Historic"/>
                <a:cs typeface="Segoe UI"/>
              </a:rPr>
              <a:t> </a:t>
            </a:r>
            <a:r>
              <a:rPr lang="en-US" err="1">
                <a:latin typeface="Aptos"/>
                <a:ea typeface="Segoe UI Historic"/>
                <a:cs typeface="Segoe UI"/>
              </a:rPr>
              <a:t>échéant</a:t>
            </a:r>
            <a:r>
              <a:rPr lang="en-US">
                <a:latin typeface="Aptos"/>
                <a:ea typeface="Segoe UI Historic"/>
                <a:cs typeface="Segoe UI"/>
              </a:rPr>
              <a:t>) / Subtitle (if applicable)</a:t>
            </a:r>
          </a:p>
        </p:txBody>
      </p:sp>
      <p:sp>
        <p:nvSpPr>
          <p:cNvPr id="11" name="Content Placeholder 13">
            <a:extLst>
              <a:ext uri="{FF2B5EF4-FFF2-40B4-BE49-F238E27FC236}">
                <a16:creationId xmlns:a16="http://schemas.microsoft.com/office/drawing/2014/main" id="{CCB4F6B2-F75C-64B4-03F3-0D0700E3A11E}"/>
              </a:ext>
            </a:extLst>
          </p:cNvPr>
          <p:cNvSpPr>
            <a:spLocks noGrp="1"/>
          </p:cNvSpPr>
          <p:nvPr>
            <p:ph sz="quarter" idx="20" hasCustomPrompt="1"/>
          </p:nvPr>
        </p:nvSpPr>
        <p:spPr>
          <a:xfrm>
            <a:off x="477677" y="1155260"/>
            <a:ext cx="11015663" cy="298846"/>
          </a:xfrm>
          <a:prstGeom prst="rect">
            <a:avLst/>
          </a:prstGeom>
        </p:spPr>
        <p:txBody>
          <a:bodyPr/>
          <a:lstStyle>
            <a:lvl1pPr marL="0" indent="0">
              <a:buNone/>
              <a:defRPr sz="1400">
                <a:latin typeface="Aptos" panose="020B0004020202020204" pitchFamily="34" charset="0"/>
              </a:defRPr>
            </a:lvl1pPr>
            <a:lvl2pPr>
              <a:defRPr sz="1400">
                <a:latin typeface="Aptos" panose="020B0004020202020204" pitchFamily="34" charset="0"/>
              </a:defRPr>
            </a:lvl2pPr>
            <a:lvl3pPr>
              <a:defRPr sz="1400">
                <a:latin typeface="Aptos" panose="020B0004020202020204" pitchFamily="34" charset="0"/>
              </a:defRPr>
            </a:lvl3pPr>
            <a:lvl4pPr>
              <a:defRPr sz="1400">
                <a:latin typeface="Aptos" panose="020B0004020202020204" pitchFamily="34" charset="0"/>
              </a:defRPr>
            </a:lvl4pPr>
            <a:lvl5pPr>
              <a:defRPr sz="1400">
                <a:latin typeface="Aptos" panose="020B0004020202020204" pitchFamily="34" charset="0"/>
              </a:defRPr>
            </a:lvl5pPr>
          </a:lstStyle>
          <a:p>
            <a:r>
              <a:rPr lang="en-US">
                <a:latin typeface="Aptos"/>
                <a:ea typeface="Segoe UI Historic"/>
                <a:cs typeface="Segoe UI"/>
              </a:rPr>
              <a:t>Cliquer </a:t>
            </a:r>
            <a:r>
              <a:rPr lang="en-US" err="1">
                <a:latin typeface="Aptos"/>
                <a:ea typeface="Segoe UI Historic"/>
                <a:cs typeface="Segoe UI"/>
              </a:rPr>
              <a:t>ici</a:t>
            </a:r>
            <a:r>
              <a:rPr lang="en-US">
                <a:latin typeface="Aptos"/>
                <a:ea typeface="Segoe UI Historic"/>
                <a:cs typeface="Segoe UI"/>
              </a:rPr>
              <a:t> pour modifier le corps du </a:t>
            </a:r>
            <a:r>
              <a:rPr lang="en-US" err="1">
                <a:latin typeface="Aptos"/>
                <a:ea typeface="Segoe UI Historic"/>
                <a:cs typeface="Segoe UI"/>
              </a:rPr>
              <a:t>texte</a:t>
            </a:r>
            <a:r>
              <a:rPr lang="en-US">
                <a:latin typeface="Aptos"/>
                <a:ea typeface="Segoe UI Historic"/>
                <a:cs typeface="Segoe UI"/>
              </a:rPr>
              <a:t> </a:t>
            </a:r>
            <a:r>
              <a:rPr lang="en-US" err="1">
                <a:latin typeface="Aptos"/>
                <a:ea typeface="Segoe UI Historic"/>
                <a:cs typeface="Segoe UI"/>
              </a:rPr>
              <a:t>si</a:t>
            </a:r>
            <a:r>
              <a:rPr lang="en-US">
                <a:latin typeface="Aptos"/>
                <a:ea typeface="Segoe UI Historic"/>
                <a:cs typeface="Segoe UI"/>
              </a:rPr>
              <a:t> </a:t>
            </a:r>
            <a:r>
              <a:rPr lang="en-US" err="1">
                <a:latin typeface="Aptos"/>
                <a:ea typeface="Segoe UI Historic"/>
                <a:cs typeface="Segoe UI"/>
              </a:rPr>
              <a:t>vous</a:t>
            </a:r>
            <a:r>
              <a:rPr lang="en-US">
                <a:latin typeface="Aptos"/>
                <a:ea typeface="Segoe UI Historic"/>
                <a:cs typeface="Segoe UI"/>
              </a:rPr>
              <a:t> </a:t>
            </a:r>
            <a:r>
              <a:rPr lang="en-US" err="1">
                <a:latin typeface="Aptos"/>
                <a:ea typeface="Segoe UI Historic"/>
                <a:cs typeface="Segoe UI"/>
              </a:rPr>
              <a:t>n'utilisez</a:t>
            </a:r>
            <a:r>
              <a:rPr lang="en-US">
                <a:latin typeface="Aptos"/>
                <a:ea typeface="Segoe UI Historic"/>
                <a:cs typeface="Segoe UI"/>
              </a:rPr>
              <a:t> pas un sous-</a:t>
            </a:r>
            <a:r>
              <a:rPr lang="en-US" err="1">
                <a:latin typeface="Aptos"/>
                <a:ea typeface="Segoe UI Historic"/>
                <a:cs typeface="Segoe UI"/>
              </a:rPr>
              <a:t>titre</a:t>
            </a:r>
            <a:r>
              <a:rPr lang="en-US">
                <a:latin typeface="Aptos"/>
                <a:ea typeface="Segoe UI Historic"/>
                <a:cs typeface="Segoe UI"/>
              </a:rPr>
              <a:t> / Click to edit text body here if NOT using a subtitle</a:t>
            </a:r>
            <a:endParaRPr lang="en-CA">
              <a:latin typeface="Aptos"/>
              <a:ea typeface="Segoe UI Historic"/>
              <a:cs typeface="Segoe UI"/>
            </a:endParaRPr>
          </a:p>
        </p:txBody>
      </p:sp>
      <p:sp>
        <p:nvSpPr>
          <p:cNvPr id="12" name="Content Placeholder 13">
            <a:extLst>
              <a:ext uri="{FF2B5EF4-FFF2-40B4-BE49-F238E27FC236}">
                <a16:creationId xmlns:a16="http://schemas.microsoft.com/office/drawing/2014/main" id="{724099EB-F377-E3D5-E563-2BB1A50A2EF9}"/>
              </a:ext>
            </a:extLst>
          </p:cNvPr>
          <p:cNvSpPr>
            <a:spLocks noGrp="1"/>
          </p:cNvSpPr>
          <p:nvPr>
            <p:ph sz="quarter" idx="21" hasCustomPrompt="1"/>
          </p:nvPr>
        </p:nvSpPr>
        <p:spPr>
          <a:xfrm>
            <a:off x="477676" y="1411377"/>
            <a:ext cx="11015663" cy="298846"/>
          </a:xfrm>
          <a:prstGeom prst="rect">
            <a:avLst/>
          </a:prstGeom>
        </p:spPr>
        <p:txBody>
          <a:bodyPr/>
          <a:lstStyle>
            <a:lvl1pPr marL="0" indent="0">
              <a:buNone/>
              <a:defRPr sz="1400">
                <a:latin typeface="Aptos" panose="020B0004020202020204" pitchFamily="34" charset="0"/>
              </a:defRPr>
            </a:lvl1pPr>
            <a:lvl2pPr>
              <a:defRPr sz="1400">
                <a:latin typeface="Aptos" panose="020B0004020202020204" pitchFamily="34" charset="0"/>
              </a:defRPr>
            </a:lvl2pPr>
            <a:lvl3pPr>
              <a:defRPr sz="1400">
                <a:latin typeface="Aptos" panose="020B0004020202020204" pitchFamily="34" charset="0"/>
              </a:defRPr>
            </a:lvl3pPr>
            <a:lvl4pPr>
              <a:defRPr sz="1400">
                <a:latin typeface="Aptos" panose="020B0004020202020204" pitchFamily="34" charset="0"/>
              </a:defRPr>
            </a:lvl4pPr>
            <a:lvl5pPr>
              <a:defRPr sz="1400">
                <a:latin typeface="Aptos" panose="020B0004020202020204" pitchFamily="34" charset="0"/>
              </a:defRPr>
            </a:lvl5pPr>
          </a:lstStyle>
          <a:p>
            <a:r>
              <a:rPr lang="en-US">
                <a:latin typeface="Aptos"/>
                <a:ea typeface="Segoe UI Historic"/>
                <a:cs typeface="Segoe UI"/>
              </a:rPr>
              <a:t>Cliquer </a:t>
            </a:r>
            <a:r>
              <a:rPr lang="en-US" err="1">
                <a:latin typeface="Aptos"/>
                <a:ea typeface="Segoe UI Historic"/>
                <a:cs typeface="Segoe UI"/>
              </a:rPr>
              <a:t>ici</a:t>
            </a:r>
            <a:r>
              <a:rPr lang="en-US">
                <a:latin typeface="Aptos"/>
                <a:ea typeface="Segoe UI Historic"/>
                <a:cs typeface="Segoe UI"/>
              </a:rPr>
              <a:t> pour modifier le corps du </a:t>
            </a:r>
            <a:r>
              <a:rPr lang="en-US" err="1">
                <a:latin typeface="Aptos"/>
                <a:ea typeface="Segoe UI Historic"/>
                <a:cs typeface="Segoe UI"/>
              </a:rPr>
              <a:t>texte</a:t>
            </a:r>
            <a:r>
              <a:rPr lang="en-US">
                <a:latin typeface="Aptos"/>
                <a:ea typeface="Segoe UI Historic"/>
                <a:cs typeface="Segoe UI"/>
              </a:rPr>
              <a:t> </a:t>
            </a:r>
            <a:r>
              <a:rPr lang="en-US" err="1">
                <a:latin typeface="Aptos"/>
                <a:ea typeface="Segoe UI Historic"/>
                <a:cs typeface="Segoe UI"/>
              </a:rPr>
              <a:t>si</a:t>
            </a:r>
            <a:r>
              <a:rPr lang="en-US">
                <a:latin typeface="Aptos"/>
                <a:ea typeface="Segoe UI Historic"/>
                <a:cs typeface="Segoe UI"/>
              </a:rPr>
              <a:t> </a:t>
            </a:r>
            <a:r>
              <a:rPr lang="en-US" err="1">
                <a:latin typeface="Aptos"/>
                <a:ea typeface="Segoe UI Historic"/>
                <a:cs typeface="Segoe UI"/>
              </a:rPr>
              <a:t>vous</a:t>
            </a:r>
            <a:r>
              <a:rPr lang="en-US">
                <a:latin typeface="Aptos"/>
                <a:ea typeface="Segoe UI Historic"/>
                <a:cs typeface="Segoe UI"/>
              </a:rPr>
              <a:t> </a:t>
            </a:r>
            <a:r>
              <a:rPr lang="en-US" err="1">
                <a:latin typeface="Aptos"/>
                <a:ea typeface="Segoe UI Historic"/>
                <a:cs typeface="Segoe UI"/>
              </a:rPr>
              <a:t>utilisez</a:t>
            </a:r>
            <a:r>
              <a:rPr lang="en-US">
                <a:latin typeface="Aptos"/>
                <a:ea typeface="Segoe UI Historic"/>
                <a:cs typeface="Segoe UI"/>
              </a:rPr>
              <a:t> un sous-</a:t>
            </a:r>
            <a:r>
              <a:rPr lang="en-US" err="1">
                <a:latin typeface="Aptos"/>
                <a:ea typeface="Segoe UI Historic"/>
                <a:cs typeface="Segoe UI"/>
              </a:rPr>
              <a:t>titre</a:t>
            </a:r>
            <a:r>
              <a:rPr lang="en-US">
                <a:latin typeface="Aptos"/>
                <a:ea typeface="Segoe UI Historic"/>
                <a:cs typeface="Segoe UI"/>
              </a:rPr>
              <a:t> / Click to edit text body here if using a subtitle</a:t>
            </a:r>
            <a:endParaRPr lang="en-CA">
              <a:latin typeface="Aptos"/>
              <a:ea typeface="Segoe UI Historic"/>
              <a:cs typeface="Segoe UI"/>
            </a:endParaRPr>
          </a:p>
        </p:txBody>
      </p:sp>
    </p:spTree>
    <p:extLst>
      <p:ext uri="{BB962C8B-B14F-4D97-AF65-F5344CB8AC3E}">
        <p14:creationId xmlns:p14="http://schemas.microsoft.com/office/powerpoint/2010/main" val="126161971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3_1_Diapositive de discussion finale / Final discussion slide">
    <p:spTree>
      <p:nvGrpSpPr>
        <p:cNvPr id="1" name=""/>
        <p:cNvGrpSpPr/>
        <p:nvPr/>
      </p:nvGrpSpPr>
      <p:grpSpPr>
        <a:xfrm>
          <a:off x="0" y="0"/>
          <a:ext cx="0" cy="0"/>
          <a:chOff x="0" y="0"/>
          <a:chExt cx="0" cy="0"/>
        </a:xfrm>
      </p:grpSpPr>
      <p:sp>
        <p:nvSpPr>
          <p:cNvPr id="5" name="Flowchart: Document 4">
            <a:extLst>
              <a:ext uri="{FF2B5EF4-FFF2-40B4-BE49-F238E27FC236}">
                <a16:creationId xmlns:a16="http://schemas.microsoft.com/office/drawing/2014/main" id="{55200CFA-6A2D-4DF4-AC90-85AD4E03BD50}"/>
              </a:ext>
            </a:extLst>
          </p:cNvPr>
          <p:cNvSpPr/>
          <p:nvPr userDrawn="1"/>
        </p:nvSpPr>
        <p:spPr>
          <a:xfrm flipH="1">
            <a:off x="-3" y="140508"/>
            <a:ext cx="12191999" cy="3164522"/>
          </a:xfrm>
          <a:prstGeom prst="flowChartDocument">
            <a:avLst/>
          </a:prstGeom>
          <a:solidFill>
            <a:srgbClr val="318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318000"/>
              </a:solidFill>
            </a:endParaRPr>
          </a:p>
        </p:txBody>
      </p:sp>
      <p:sp>
        <p:nvSpPr>
          <p:cNvPr id="6" name="Flowchart: Document 5">
            <a:extLst>
              <a:ext uri="{FF2B5EF4-FFF2-40B4-BE49-F238E27FC236}">
                <a16:creationId xmlns:a16="http://schemas.microsoft.com/office/drawing/2014/main" id="{47BBCC46-A162-0A1C-B728-CE086A8C32FF}"/>
              </a:ext>
            </a:extLst>
          </p:cNvPr>
          <p:cNvSpPr/>
          <p:nvPr userDrawn="1"/>
        </p:nvSpPr>
        <p:spPr>
          <a:xfrm flipH="1">
            <a:off x="-3" y="1"/>
            <a:ext cx="12191999" cy="3083888"/>
          </a:xfrm>
          <a:prstGeom prst="flowChartDocument">
            <a:avLst/>
          </a:prstGeom>
          <a:solidFill>
            <a:srgbClr val="DBEFC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318000"/>
              </a:solidFill>
            </a:endParaRPr>
          </a:p>
        </p:txBody>
      </p:sp>
      <p:graphicFrame>
        <p:nvGraphicFramePr>
          <p:cNvPr id="2" name="Object 1" hidden="1">
            <a:extLst>
              <a:ext uri="{FF2B5EF4-FFF2-40B4-BE49-F238E27FC236}">
                <a16:creationId xmlns:a16="http://schemas.microsoft.com/office/drawing/2014/main" id="{A954CCC1-5027-4384-BFF6-B54153C697A8}"/>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592" imgH="591" progId="TCLayout.ActiveDocument.1">
                  <p:embed/>
                </p:oleObj>
              </mc:Choice>
              <mc:Fallback>
                <p:oleObj name="think-cell Slide" r:id="rId4" imgW="592" imgH="591" progId="TCLayout.ActiveDocument.1">
                  <p:embed/>
                  <p:pic>
                    <p:nvPicPr>
                      <p:cNvPr id="2" name="Object 1" hidden="1">
                        <a:extLst>
                          <a:ext uri="{FF2B5EF4-FFF2-40B4-BE49-F238E27FC236}">
                            <a16:creationId xmlns:a16="http://schemas.microsoft.com/office/drawing/2014/main" id="{A954CCC1-5027-4384-BFF6-B54153C697A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5. Source" hidden="1">
            <a:extLst>
              <a:ext uri="{FF2B5EF4-FFF2-40B4-BE49-F238E27FC236}">
                <a16:creationId xmlns:a16="http://schemas.microsoft.com/office/drawing/2014/main" id="{330AE89A-7771-4A6E-A02D-893DCB66C876}"/>
              </a:ext>
            </a:extLst>
          </p:cNvPr>
          <p:cNvSpPr txBox="1"/>
          <p:nvPr>
            <p:custDataLst>
              <p:tags r:id="rId2"/>
            </p:custDataLst>
          </p:nvPr>
        </p:nvSpPr>
        <p:spPr>
          <a:xfrm>
            <a:off x="554735" y="6501669"/>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algn="l" defTabSz="914400" rtl="0" eaLnBrk="1" fontAlgn="auto" latinLnBrk="0" hangingPunct="1">
              <a:lnSpc>
                <a:spcPct val="100000"/>
              </a:lnSpc>
              <a:spcBef>
                <a:spcPts val="300"/>
              </a:spcBef>
              <a:spcAft>
                <a:spcPts val="300"/>
              </a:spcAft>
              <a:buClrTx/>
              <a:buSzTx/>
              <a:buFont typeface="Segoe UI" panose="020B0502040204020203" pitchFamily="34" charset="0"/>
              <a:buChar char="​"/>
              <a:tabLst/>
              <a:defRPr/>
            </a:pPr>
            <a:r>
              <a:rPr kumimoji="0" lang="en-US" sz="800" b="0" i="0" u="none" strike="noStrike" kern="1200" cap="none" spc="0" normalizeH="0" baseline="0" noProof="0">
                <a:ln>
                  <a:noFill/>
                </a:ln>
                <a:solidFill>
                  <a:srgbClr val="000000"/>
                </a:solidFill>
                <a:effectLst/>
                <a:uLnTx/>
                <a:uFillTx/>
                <a:latin typeface="Arial"/>
                <a:ea typeface="+mn-ea"/>
                <a:cs typeface="Arial" panose="020B0604020202020204" pitchFamily="34" charset="0"/>
              </a:rPr>
              <a:t>Source: …</a:t>
            </a:r>
          </a:p>
        </p:txBody>
      </p:sp>
      <p:sp>
        <p:nvSpPr>
          <p:cNvPr id="17" name="Text Placeholder 16">
            <a:extLst>
              <a:ext uri="{FF2B5EF4-FFF2-40B4-BE49-F238E27FC236}">
                <a16:creationId xmlns:a16="http://schemas.microsoft.com/office/drawing/2014/main" id="{DE75A8B5-634A-3308-534E-773EFE04ECF1}"/>
              </a:ext>
            </a:extLst>
          </p:cNvPr>
          <p:cNvSpPr>
            <a:spLocks noGrp="1"/>
          </p:cNvSpPr>
          <p:nvPr>
            <p:ph type="body" sz="quarter" idx="19" hasCustomPrompt="1"/>
          </p:nvPr>
        </p:nvSpPr>
        <p:spPr>
          <a:xfrm>
            <a:off x="729365" y="3016632"/>
            <a:ext cx="3692494" cy="576796"/>
          </a:xfrm>
          <a:prstGeom prst="rect">
            <a:avLst/>
          </a:prstGeom>
        </p:spPr>
        <p:txBody>
          <a:bodyPr/>
          <a:lstStyle>
            <a:lvl1pPr marL="0" indent="0">
              <a:buNone/>
              <a:defRPr sz="3200" b="1">
                <a:solidFill>
                  <a:srgbClr val="318000"/>
                </a:solidFill>
                <a:latin typeface="Aptos" panose="020B0004020202020204" pitchFamily="34" charset="0"/>
              </a:defRPr>
            </a:lvl1pPr>
          </a:lstStyle>
          <a:p>
            <a:r>
              <a:rPr lang="en-US">
                <a:latin typeface="Aptos"/>
                <a:ea typeface="Segoe UI Historic"/>
                <a:cs typeface="Segoe UI"/>
              </a:rPr>
              <a:t>Sous-titre / Sub-header</a:t>
            </a:r>
            <a:endParaRPr lang="en-CA">
              <a:latin typeface="Aptos"/>
              <a:ea typeface="Segoe UI Historic"/>
              <a:cs typeface="Segoe UI"/>
            </a:endParaRPr>
          </a:p>
        </p:txBody>
      </p:sp>
      <p:sp>
        <p:nvSpPr>
          <p:cNvPr id="3" name="Slide Number Placeholder 3">
            <a:extLst>
              <a:ext uri="{FF2B5EF4-FFF2-40B4-BE49-F238E27FC236}">
                <a16:creationId xmlns:a16="http://schemas.microsoft.com/office/drawing/2014/main" id="{087C1F45-50DD-EFD1-2429-0ECBE2E2AE1F}"/>
              </a:ext>
            </a:extLst>
          </p:cNvPr>
          <p:cNvSpPr>
            <a:spLocks noGrp="1"/>
          </p:cNvSpPr>
          <p:nvPr>
            <p:ph type="sldNum" sz="quarter" idx="12"/>
          </p:nvPr>
        </p:nvSpPr>
        <p:spPr>
          <a:xfrm>
            <a:off x="11558806" y="6354409"/>
            <a:ext cx="417023" cy="310551"/>
          </a:xfrm>
          <a:prstGeom prst="rect">
            <a:avLst/>
          </a:prstGeom>
        </p:spPr>
        <p:txBody>
          <a:bodyPr/>
          <a:lstStyle>
            <a:lvl1pPr algn="ctr">
              <a:defRPr>
                <a:solidFill>
                  <a:schemeClr val="tx1">
                    <a:lumMod val="50000"/>
                    <a:lumOff val="50000"/>
                  </a:schemeClr>
                </a:solidFill>
                <a:latin typeface="Aptos" panose="020B0004020202020204" pitchFamily="34" charset="0"/>
              </a:defRPr>
            </a:lvl1pPr>
          </a:lstStyle>
          <a:p>
            <a:fld id="{477956FF-E7B4-49D0-9902-94DC5F69C5C1}" type="slidenum">
              <a:rPr lang="en-CA" smtClean="0"/>
              <a:pPr/>
              <a:t>‹#›</a:t>
            </a:fld>
            <a:endParaRPr lang="en-CA"/>
          </a:p>
        </p:txBody>
      </p:sp>
      <p:sp>
        <p:nvSpPr>
          <p:cNvPr id="13" name="Title 12">
            <a:extLst>
              <a:ext uri="{FF2B5EF4-FFF2-40B4-BE49-F238E27FC236}">
                <a16:creationId xmlns:a16="http://schemas.microsoft.com/office/drawing/2014/main" id="{05D9DC77-1483-892E-573C-67171FB4A4C7}"/>
              </a:ext>
            </a:extLst>
          </p:cNvPr>
          <p:cNvSpPr>
            <a:spLocks noGrp="1"/>
          </p:cNvSpPr>
          <p:nvPr>
            <p:ph type="title" hasCustomPrompt="1"/>
          </p:nvPr>
        </p:nvSpPr>
        <p:spPr>
          <a:xfrm>
            <a:off x="2575612" y="893821"/>
            <a:ext cx="7673288" cy="882406"/>
          </a:xfrm>
          <a:prstGeom prst="rect">
            <a:avLst/>
          </a:prstGeom>
        </p:spPr>
        <p:txBody>
          <a:bodyPr anchor="ctr"/>
          <a:lstStyle>
            <a:lvl1pPr algn="ctr">
              <a:defRPr sz="4400">
                <a:solidFill>
                  <a:srgbClr val="318000"/>
                </a:solidFill>
                <a:latin typeface="Aptos" panose="020B0004020202020204" pitchFamily="34" charset="0"/>
              </a:defRPr>
            </a:lvl1pPr>
          </a:lstStyle>
          <a:p>
            <a:r>
              <a:rPr lang="en-US">
                <a:latin typeface="Aptos"/>
                <a:ea typeface="Segoe UI Historic"/>
                <a:cs typeface="Segoe UI"/>
              </a:rPr>
              <a:t>En-tête / Header</a:t>
            </a:r>
            <a:endParaRPr lang="en-US"/>
          </a:p>
        </p:txBody>
      </p:sp>
    </p:spTree>
    <p:extLst>
      <p:ext uri="{BB962C8B-B14F-4D97-AF65-F5344CB8AC3E}">
        <p14:creationId xmlns:p14="http://schemas.microsoft.com/office/powerpoint/2010/main" val="3466006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2/17/2025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2/17/2025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2/17/2025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2/17/2025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2/17/2025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estimateurae-eiestimator.service.canada.ca/fr" TargetMode="Externa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3.xml"/><Relationship Id="rId4" Type="http://schemas.openxmlformats.org/officeDocument/2006/relationships/hyperlink" Target="https://www.canada.ca/fr/emploi-developpement-social/emploi-developpement-social/blp-faf/avoir-enfant.html"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canada.ca/fr/services/deces.html" TargetMode="External"/><Relationship Id="rId2" Type="http://schemas.openxmlformats.org/officeDocument/2006/relationships/slideLayout" Target="../slideLayouts/slideLayout15.xml"/><Relationship Id="rId1" Type="http://schemas.openxmlformats.org/officeDocument/2006/relationships/tags" Target="../tags/tag10.xml"/><Relationship Id="rId5" Type="http://schemas.openxmlformats.org/officeDocument/2006/relationships/hyperlink" Target="mailto:EDSC.LABORATOIRE.DE.PARCOURS-JOURNEYLAB.ESDC@hrsdc-rhdcc.gc.ca" TargetMode="External"/><Relationship Id="rId4" Type="http://schemas.openxmlformats.org/officeDocument/2006/relationships/hyperlink" Target="https://www.canada.ca/fr/services/retraite.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2395FBC9-E5C7-F89E-652D-DCE8A8C5ED52}"/>
              </a:ext>
            </a:extLst>
          </p:cNvPr>
          <p:cNvSpPr>
            <a:spLocks noGrp="1"/>
          </p:cNvSpPr>
          <p:nvPr>
            <p:ph type="subTitle" idx="1"/>
          </p:nvPr>
        </p:nvSpPr>
        <p:spPr>
          <a:xfrm>
            <a:off x="852044" y="3802440"/>
            <a:ext cx="10367505" cy="334515"/>
          </a:xfrm>
        </p:spPr>
        <p:txBody>
          <a:bodyPr/>
          <a:lstStyle/>
          <a:p>
            <a:r>
              <a:rPr lang="en-CA" sz="2400">
                <a:solidFill>
                  <a:srgbClr val="2F7C00"/>
                </a:solidFill>
                <a:latin typeface="Aptos"/>
                <a:ea typeface="Segoe UI Historic"/>
                <a:cs typeface="Segoe UI"/>
              </a:rPr>
              <a:t>Un nouveau carrefour d'EDSC sur Canada.ca</a:t>
            </a:r>
          </a:p>
        </p:txBody>
      </p:sp>
      <p:sp>
        <p:nvSpPr>
          <p:cNvPr id="4" name="Title 3">
            <a:extLst>
              <a:ext uri="{FF2B5EF4-FFF2-40B4-BE49-F238E27FC236}">
                <a16:creationId xmlns:a16="http://schemas.microsoft.com/office/drawing/2014/main" id="{5755FDAA-57AE-036E-9CD1-61C78A9929B3}"/>
              </a:ext>
            </a:extLst>
          </p:cNvPr>
          <p:cNvSpPr>
            <a:spLocks noGrp="1"/>
          </p:cNvSpPr>
          <p:nvPr>
            <p:ph type="title"/>
          </p:nvPr>
        </p:nvSpPr>
        <p:spPr>
          <a:xfrm>
            <a:off x="852044" y="3183296"/>
            <a:ext cx="10367505" cy="557589"/>
          </a:xfrm>
        </p:spPr>
        <p:txBody>
          <a:bodyPr/>
          <a:lstStyle/>
          <a:p>
            <a:r>
              <a:rPr lang="en-CA" sz="4000" err="1">
                <a:solidFill>
                  <a:srgbClr val="2F7C00"/>
                </a:solidFill>
                <a:latin typeface="Aptos"/>
                <a:ea typeface="Segoe UI Historic"/>
                <a:cs typeface="Segoe UI"/>
              </a:rPr>
              <a:t>Accueillir</a:t>
            </a:r>
            <a:r>
              <a:rPr lang="en-CA" sz="4000">
                <a:solidFill>
                  <a:srgbClr val="2F7C00"/>
                </a:solidFill>
                <a:latin typeface="Aptos"/>
                <a:ea typeface="Segoe UI Historic"/>
                <a:cs typeface="Segoe UI"/>
              </a:rPr>
              <a:t> un enfant</a:t>
            </a:r>
            <a:endParaRPr lang="en-US">
              <a:solidFill>
                <a:srgbClr val="2F7C00"/>
              </a:solidFill>
            </a:endParaRPr>
          </a:p>
        </p:txBody>
      </p:sp>
      <p:pic>
        <p:nvPicPr>
          <p:cNvPr id="9" name="Picture 8" descr="A group of people holding a child on their shoulders&#10;&#10;AI-generated content may be incorrect.">
            <a:extLst>
              <a:ext uri="{FF2B5EF4-FFF2-40B4-BE49-F238E27FC236}">
                <a16:creationId xmlns:a16="http://schemas.microsoft.com/office/drawing/2014/main" id="{1870FF8D-0F9D-61D8-3094-266FAE0F5F95}"/>
              </a:ext>
            </a:extLst>
          </p:cNvPr>
          <p:cNvPicPr>
            <a:picLocks noChangeAspect="1"/>
          </p:cNvPicPr>
          <p:nvPr/>
        </p:nvPicPr>
        <p:blipFill rotWithShape="1">
          <a:blip r:embed="rId2"/>
          <a:srcRect l="3019" t="2191" r="1215" b="2875"/>
          <a:stretch/>
        </p:blipFill>
        <p:spPr>
          <a:xfrm>
            <a:off x="8370015" y="495669"/>
            <a:ext cx="3257160" cy="1799126"/>
          </a:xfrm>
          <a:prstGeom prst="rect">
            <a:avLst/>
          </a:prstGeom>
          <a:ln>
            <a:solidFill>
              <a:srgbClr val="2F7C00"/>
            </a:solidFill>
          </a:ln>
        </p:spPr>
      </p:pic>
      <p:sp>
        <p:nvSpPr>
          <p:cNvPr id="12" name="Text Placeholder 5">
            <a:extLst>
              <a:ext uri="{FF2B5EF4-FFF2-40B4-BE49-F238E27FC236}">
                <a16:creationId xmlns:a16="http://schemas.microsoft.com/office/drawing/2014/main" id="{ECC0D08C-C507-DBA6-F0B9-49EA21F4F053}"/>
              </a:ext>
            </a:extLst>
          </p:cNvPr>
          <p:cNvSpPr>
            <a:spLocks noGrp="1"/>
          </p:cNvSpPr>
          <p:nvPr>
            <p:ph type="body" sz="quarter" idx="13"/>
          </p:nvPr>
        </p:nvSpPr>
        <p:spPr>
          <a:xfrm>
            <a:off x="888330" y="5930581"/>
            <a:ext cx="8496809" cy="223074"/>
          </a:xfrm>
        </p:spPr>
        <p:txBody>
          <a:bodyPr/>
          <a:lstStyle/>
          <a:p>
            <a:r>
              <a:rPr lang="en-CA">
                <a:solidFill>
                  <a:srgbClr val="2F7C00"/>
                </a:solidFill>
                <a:latin typeface="Aptos"/>
                <a:ea typeface="Segoe UI Historic"/>
                <a:cs typeface="Segoe UI"/>
              </a:rPr>
              <a:t>février 2025</a:t>
            </a:r>
          </a:p>
        </p:txBody>
      </p:sp>
      <p:sp>
        <p:nvSpPr>
          <p:cNvPr id="13" name="Text Placeholder 6">
            <a:extLst>
              <a:ext uri="{FF2B5EF4-FFF2-40B4-BE49-F238E27FC236}">
                <a16:creationId xmlns:a16="http://schemas.microsoft.com/office/drawing/2014/main" id="{214AD6B3-C997-7A05-2B88-E8DB67DFACC5}"/>
              </a:ext>
            </a:extLst>
          </p:cNvPr>
          <p:cNvSpPr>
            <a:spLocks noGrp="1"/>
          </p:cNvSpPr>
          <p:nvPr>
            <p:ph type="body" sz="quarter" idx="14"/>
          </p:nvPr>
        </p:nvSpPr>
        <p:spPr>
          <a:xfrm>
            <a:off x="888330" y="5162500"/>
            <a:ext cx="8496809" cy="223074"/>
          </a:xfrm>
        </p:spPr>
        <p:txBody>
          <a:bodyPr/>
          <a:lstStyle/>
          <a:p>
            <a:r>
              <a:rPr lang="en-CA">
                <a:solidFill>
                  <a:srgbClr val="000000"/>
                </a:solidFill>
                <a:latin typeface="Aptos"/>
                <a:ea typeface="Segoe UI Historic"/>
                <a:cs typeface="Segoe UI"/>
              </a:rPr>
              <a:t>Carrefour </a:t>
            </a:r>
            <a:r>
              <a:rPr lang="en-CA" err="1">
                <a:solidFill>
                  <a:srgbClr val="000000"/>
                </a:solidFill>
                <a:latin typeface="Aptos"/>
                <a:ea typeface="Segoe UI Historic"/>
                <a:cs typeface="Segoe UI"/>
              </a:rPr>
              <a:t>Accélérateur</a:t>
            </a:r>
            <a:r>
              <a:rPr lang="en-CA">
                <a:solidFill>
                  <a:srgbClr val="000000"/>
                </a:solidFill>
                <a:latin typeface="Aptos"/>
                <a:ea typeface="Segoe UI Historic"/>
                <a:cs typeface="Segoe UI"/>
              </a:rPr>
              <a:t> </a:t>
            </a:r>
            <a:r>
              <a:rPr lang="en-CA" err="1">
                <a:solidFill>
                  <a:srgbClr val="000000"/>
                </a:solidFill>
                <a:latin typeface="Aptos"/>
                <a:ea typeface="Segoe UI Historic"/>
                <a:cs typeface="Segoe UI"/>
              </a:rPr>
              <a:t>d'EDSC</a:t>
            </a:r>
            <a:r>
              <a:rPr lang="en-CA">
                <a:solidFill>
                  <a:srgbClr val="000000"/>
                </a:solidFill>
                <a:latin typeface="Aptos"/>
                <a:ea typeface="Segoe UI Historic"/>
                <a:cs typeface="Segoe UI"/>
              </a:rPr>
              <a:t>, Direction de la Gestion de la transformation</a:t>
            </a:r>
            <a:endParaRPr lang="en-CA"/>
          </a:p>
        </p:txBody>
      </p:sp>
      <p:sp>
        <p:nvSpPr>
          <p:cNvPr id="14" name="Text Placeholder 7">
            <a:extLst>
              <a:ext uri="{FF2B5EF4-FFF2-40B4-BE49-F238E27FC236}">
                <a16:creationId xmlns:a16="http://schemas.microsoft.com/office/drawing/2014/main" id="{AF6EB1CB-FFFB-E1CA-3441-6574A919ED33}"/>
              </a:ext>
            </a:extLst>
          </p:cNvPr>
          <p:cNvSpPr>
            <a:spLocks noGrp="1"/>
          </p:cNvSpPr>
          <p:nvPr>
            <p:ph type="body" sz="quarter" idx="15"/>
          </p:nvPr>
        </p:nvSpPr>
        <p:spPr>
          <a:xfrm>
            <a:off x="888330" y="5449658"/>
            <a:ext cx="8473363" cy="246221"/>
          </a:xfrm>
        </p:spPr>
        <p:txBody>
          <a:bodyPr/>
          <a:lstStyle/>
          <a:p>
            <a:pPr>
              <a:spcBef>
                <a:spcPts val="0"/>
              </a:spcBef>
            </a:pPr>
            <a:r>
              <a:rPr lang="en-CA">
                <a:solidFill>
                  <a:srgbClr val="000000"/>
                </a:solidFill>
                <a:latin typeface="Aptos"/>
                <a:ea typeface="Segoe UI Historic"/>
                <a:cs typeface="Segoe UI"/>
              </a:rPr>
              <a:t>Direction générale des Politiques </a:t>
            </a:r>
            <a:r>
              <a:rPr lang="en-CA" err="1">
                <a:solidFill>
                  <a:srgbClr val="000000"/>
                </a:solidFill>
                <a:latin typeface="Aptos"/>
                <a:ea typeface="Segoe UI Historic"/>
                <a:cs typeface="Segoe UI"/>
              </a:rPr>
              <a:t>stratégiques</a:t>
            </a:r>
            <a:r>
              <a:rPr lang="en-CA">
                <a:solidFill>
                  <a:srgbClr val="000000"/>
                </a:solidFill>
                <a:latin typeface="Aptos"/>
                <a:ea typeface="Segoe UI Historic"/>
                <a:cs typeface="Segoe UI"/>
              </a:rPr>
              <a:t> et de service </a:t>
            </a:r>
            <a:endParaRPr lang="en-US">
              <a:solidFill>
                <a:srgbClr val="000000"/>
              </a:solidFill>
            </a:endParaRPr>
          </a:p>
        </p:txBody>
      </p:sp>
    </p:spTree>
    <p:extLst>
      <p:ext uri="{BB962C8B-B14F-4D97-AF65-F5344CB8AC3E}">
        <p14:creationId xmlns:p14="http://schemas.microsoft.com/office/powerpoint/2010/main" val="1254395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a:extLst>
              <a:ext uri="{FF2B5EF4-FFF2-40B4-BE49-F238E27FC236}">
                <a16:creationId xmlns:a16="http://schemas.microsoft.com/office/drawing/2014/main" id="{B7C524A7-E517-749D-B2B9-E1E582F7F186}"/>
              </a:ext>
            </a:extLst>
          </p:cNvPr>
          <p:cNvSpPr txBox="1">
            <a:spLocks/>
          </p:cNvSpPr>
          <p:nvPr/>
        </p:nvSpPr>
        <p:spPr>
          <a:xfrm>
            <a:off x="11421380" y="6424553"/>
            <a:ext cx="431800" cy="365125"/>
          </a:xfrm>
          <a:prstGeom prst="rect">
            <a:avLst/>
          </a:prstGeom>
        </p:spPr>
        <p:txBody>
          <a:bodyPr/>
          <a:lstStyle>
            <a:defPPr>
              <a:defRPr lang="en-US"/>
            </a:defPPr>
            <a:lvl1pPr marL="0" algn="l" defTabSz="914400" rtl="0" eaLnBrk="1" latinLnBrk="0" hangingPunct="1">
              <a:defRPr sz="1000" kern="1200">
                <a:solidFill>
                  <a:schemeClr val="tx1">
                    <a:lumMod val="65000"/>
                    <a:lumOff val="35000"/>
                  </a:schemeClr>
                </a:solidFill>
                <a:latin typeface="Segoe UI Historic" panose="020B0502040204020203" pitchFamily="34" charset="0"/>
                <a:ea typeface="Segoe UI Historic" panose="020B0502040204020203" pitchFamily="34" charset="0"/>
                <a:cs typeface="Segoe UI Historic"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AAC3F618-7EE1-0849-8880-CB07A5842168}" type="slidenum">
              <a:rPr lang="en-US" smtClean="0">
                <a:solidFill>
                  <a:srgbClr val="000000">
                    <a:lumMod val="65000"/>
                    <a:lumOff val="35000"/>
                  </a:srgbClr>
                </a:solidFill>
              </a:rPr>
              <a:pPr algn="r">
                <a:defRPr/>
              </a:pPr>
              <a:t>2</a:t>
            </a:fld>
            <a:endParaRPr lang="en-US">
              <a:solidFill>
                <a:srgbClr val="000000">
                  <a:lumMod val="65000"/>
                  <a:lumOff val="35000"/>
                </a:srgbClr>
              </a:solidFill>
            </a:endParaRPr>
          </a:p>
        </p:txBody>
      </p:sp>
      <p:sp>
        <p:nvSpPr>
          <p:cNvPr id="18" name="Rectangle 17">
            <a:extLst>
              <a:ext uri="{FF2B5EF4-FFF2-40B4-BE49-F238E27FC236}">
                <a16:creationId xmlns:a16="http://schemas.microsoft.com/office/drawing/2014/main" id="{E8269607-84CF-A619-B2B5-7FB76EDB4319}"/>
              </a:ext>
            </a:extLst>
          </p:cNvPr>
          <p:cNvSpPr/>
          <p:nvPr/>
        </p:nvSpPr>
        <p:spPr>
          <a:xfrm rot="5400000">
            <a:off x="8648917" y="3314920"/>
            <a:ext cx="6861239" cy="224925"/>
          </a:xfrm>
          <a:prstGeom prst="rect">
            <a:avLst/>
          </a:prstGeom>
          <a:solidFill>
            <a:srgbClr val="2F7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3BFD103E-C73B-8F3A-D3C6-D53A279F1911}"/>
              </a:ext>
            </a:extLst>
          </p:cNvPr>
          <p:cNvSpPr txBox="1">
            <a:spLocks/>
          </p:cNvSpPr>
          <p:nvPr/>
        </p:nvSpPr>
        <p:spPr>
          <a:xfrm>
            <a:off x="808777" y="1408774"/>
            <a:ext cx="5532225" cy="189606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b="1">
                <a:solidFill>
                  <a:srgbClr val="2F7C00"/>
                </a:solidFill>
                <a:latin typeface="Aptos"/>
                <a:cs typeface="Arial"/>
              </a:rPr>
              <a:t>Notre </a:t>
            </a:r>
            <a:r>
              <a:rPr lang="en-US" sz="3600" b="1" err="1">
                <a:solidFill>
                  <a:srgbClr val="2F7C00"/>
                </a:solidFill>
                <a:latin typeface="Aptos"/>
                <a:cs typeface="Arial"/>
              </a:rPr>
              <a:t>histoire</a:t>
            </a:r>
            <a:endParaRPr lang="en-US" sz="3600" b="1">
              <a:solidFill>
                <a:srgbClr val="2F7C00"/>
              </a:solidFill>
              <a:latin typeface="Aptos"/>
              <a:cs typeface="Arial"/>
            </a:endParaRPr>
          </a:p>
        </p:txBody>
      </p:sp>
      <p:sp>
        <p:nvSpPr>
          <p:cNvPr id="3" name="Text Placeholder 8">
            <a:extLst>
              <a:ext uri="{FF2B5EF4-FFF2-40B4-BE49-F238E27FC236}">
                <a16:creationId xmlns:a16="http://schemas.microsoft.com/office/drawing/2014/main" id="{3C279651-6965-5D3E-B7C0-DEE24DDF914D}"/>
              </a:ext>
            </a:extLst>
          </p:cNvPr>
          <p:cNvSpPr txBox="1">
            <a:spLocks/>
          </p:cNvSpPr>
          <p:nvPr/>
        </p:nvSpPr>
        <p:spPr>
          <a:xfrm>
            <a:off x="6331356" y="1033538"/>
            <a:ext cx="3998592" cy="5142568"/>
          </a:xfrm>
          <a:prstGeom prst="rect">
            <a:avLst/>
          </a:prstGeom>
        </p:spPr>
        <p:txBody>
          <a:bodyPr lIns="91440" tIns="45720" rIns="91440" bIns="45720" anchor="t"/>
          <a:lstStyle>
            <a:lvl1pPr marL="0" indent="0" algn="l" defTabSz="914400" rtl="0" eaLnBrk="1" latinLnBrk="0" hangingPunct="1">
              <a:lnSpc>
                <a:spcPct val="100000"/>
              </a:lnSpc>
              <a:spcBef>
                <a:spcPts val="1000"/>
              </a:spcBef>
              <a:buFont typeface="Arial" panose="020B0604020202020204" pitchFamily="34" charset="0"/>
              <a:buNone/>
              <a:defRPr sz="1400" b="0" i="0" kern="1200">
                <a:solidFill>
                  <a:schemeClr val="tx1"/>
                </a:solidFill>
                <a:latin typeface="Aptos" panose="020B0004020202020204" pitchFamily="34" charset="0"/>
                <a:ea typeface="Segoe UI Historic" panose="020B0502040204020203" pitchFamily="34" charset="0"/>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1"/>
                </a:solidFill>
                <a:latin typeface="Aptos" panose="020B0004020202020204" pitchFamily="34" charset="0"/>
                <a:ea typeface="Segoe UI Historic" panose="020B0502040204020203" pitchFamily="34" charset="0"/>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1"/>
                </a:solidFill>
                <a:latin typeface="Aptos" panose="020B0004020202020204" pitchFamily="34" charset="0"/>
                <a:ea typeface="Segoe UI Historic" panose="020B0502040204020203" pitchFamily="34" charset="0"/>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1"/>
                </a:solidFill>
                <a:latin typeface="Aptos" panose="020B0004020202020204" pitchFamily="34" charset="0"/>
                <a:ea typeface="Segoe UI Historic" panose="020B0502040204020203" pitchFamily="34" charset="0"/>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1"/>
                </a:solidFill>
                <a:latin typeface="Aptos" panose="020B0004020202020204" pitchFamily="34" charset="0"/>
                <a:ea typeface="Segoe UI Historic" panose="020B0502040204020203" pitchFamily="34" charset="0"/>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pPr>
            <a:endParaRPr lang="en-US" sz="1600">
              <a:solidFill>
                <a:srgbClr val="2F7C00"/>
              </a:solidFill>
              <a:latin typeface="Aptos"/>
              <a:ea typeface="+mj-ea"/>
              <a:cs typeface="Arial"/>
            </a:endParaRPr>
          </a:p>
          <a:p>
            <a:pPr marL="342900" indent="-342900">
              <a:spcBef>
                <a:spcPts val="0"/>
              </a:spcBef>
              <a:buFont typeface="Wingdings" panose="020B0604020202020204" pitchFamily="34" charset="0"/>
              <a:buChar char="Ø"/>
            </a:pPr>
            <a:r>
              <a:rPr lang="fr-FR" sz="1600">
                <a:latin typeface="Aptos"/>
                <a:ea typeface="+mj-ea"/>
                <a:cs typeface="Arial"/>
              </a:rPr>
              <a:t>Notre point de départ : les défis des parents lorsqu'ils recherchent de l'information </a:t>
            </a:r>
          </a:p>
          <a:p>
            <a:pPr marL="342900" indent="-342900">
              <a:spcBef>
                <a:spcPts val="0"/>
              </a:spcBef>
              <a:buFont typeface="Wingdings" panose="020B0604020202020204" pitchFamily="34" charset="0"/>
              <a:buChar char="Ø"/>
            </a:pPr>
            <a:endParaRPr lang="en-US" sz="1600">
              <a:latin typeface="Aptos"/>
              <a:ea typeface="+mj-ea"/>
              <a:cs typeface="Arial"/>
            </a:endParaRPr>
          </a:p>
          <a:p>
            <a:pPr marL="342900" indent="-342900">
              <a:spcBef>
                <a:spcPts val="0"/>
              </a:spcBef>
              <a:buFont typeface="Wingdings" panose="020B0604020202020204" pitchFamily="34" charset="0"/>
              <a:buChar char="Ø"/>
            </a:pPr>
            <a:r>
              <a:rPr lang="en-US" sz="1600">
                <a:latin typeface="Aptos"/>
                <a:ea typeface="+mj-ea"/>
                <a:cs typeface="Arial"/>
              </a:rPr>
              <a:t>Notre </a:t>
            </a:r>
            <a:r>
              <a:rPr lang="en-US" sz="1600" err="1">
                <a:latin typeface="Aptos"/>
                <a:ea typeface="+mj-ea"/>
                <a:cs typeface="Arial"/>
              </a:rPr>
              <a:t>cheminement</a:t>
            </a:r>
            <a:r>
              <a:rPr lang="en-US" sz="1600">
                <a:latin typeface="Aptos"/>
                <a:ea typeface="+mj-ea"/>
                <a:cs typeface="Arial"/>
              </a:rPr>
              <a:t> : le </a:t>
            </a:r>
            <a:r>
              <a:rPr lang="en-US" sz="1600" err="1">
                <a:latin typeface="Aptos"/>
                <a:ea typeface="+mj-ea"/>
                <a:cs typeface="Arial"/>
              </a:rPr>
              <a:t>parcours</a:t>
            </a:r>
            <a:r>
              <a:rPr lang="en-US" sz="1600">
                <a:latin typeface="Aptos"/>
                <a:ea typeface="+mj-ea"/>
                <a:cs typeface="Arial"/>
              </a:rPr>
              <a:t> </a:t>
            </a:r>
            <a:r>
              <a:rPr lang="en-US" sz="1600" err="1">
                <a:latin typeface="Aptos"/>
                <a:ea typeface="+mj-ea"/>
                <a:cs typeface="Arial"/>
              </a:rPr>
              <a:t>vers</a:t>
            </a:r>
            <a:r>
              <a:rPr lang="en-US" sz="1600">
                <a:latin typeface="Aptos"/>
                <a:ea typeface="+mj-ea"/>
                <a:cs typeface="Arial"/>
              </a:rPr>
              <a:t> le carrefour </a:t>
            </a:r>
            <a:r>
              <a:rPr lang="en-US" sz="1600" err="1">
                <a:latin typeface="Aptos"/>
                <a:ea typeface="+mj-ea"/>
                <a:cs typeface="Arial"/>
              </a:rPr>
              <a:t>Accueillir</a:t>
            </a:r>
            <a:r>
              <a:rPr lang="en-US" sz="1600">
                <a:latin typeface="Aptos"/>
                <a:ea typeface="+mj-ea"/>
                <a:cs typeface="Arial"/>
              </a:rPr>
              <a:t> un enfant</a:t>
            </a:r>
          </a:p>
          <a:p>
            <a:pPr marL="342900" indent="-342900">
              <a:spcBef>
                <a:spcPts val="0"/>
              </a:spcBef>
              <a:buFont typeface="Wingdings" panose="020B0604020202020204" pitchFamily="34" charset="0"/>
              <a:buChar char="Ø"/>
            </a:pPr>
            <a:endParaRPr lang="en-US" altLang="en-US" sz="1600">
              <a:latin typeface="Aptos"/>
              <a:ea typeface="+mj-ea"/>
              <a:cs typeface="Arial"/>
            </a:endParaRPr>
          </a:p>
          <a:p>
            <a:pPr marL="342900" indent="-342900">
              <a:spcBef>
                <a:spcPts val="0"/>
              </a:spcBef>
              <a:buFont typeface="Wingdings" panose="020B0604020202020204" pitchFamily="34" charset="0"/>
              <a:buChar char="Ø"/>
            </a:pPr>
            <a:r>
              <a:rPr lang="en-CA" sz="1600" err="1">
                <a:latin typeface="Aptos"/>
                <a:ea typeface="+mj-ea"/>
                <a:cs typeface="Arial"/>
              </a:rPr>
              <a:t>Soutenir</a:t>
            </a:r>
            <a:r>
              <a:rPr lang="en-CA" sz="1600">
                <a:latin typeface="Aptos"/>
                <a:ea typeface="+mj-ea"/>
                <a:cs typeface="Arial"/>
              </a:rPr>
              <a:t> les parents pour </a:t>
            </a:r>
            <a:r>
              <a:rPr lang="en-CA" sz="1600" err="1">
                <a:latin typeface="Aptos"/>
                <a:ea typeface="+mj-ea"/>
                <a:cs typeface="Arial"/>
              </a:rPr>
              <a:t>une</a:t>
            </a:r>
            <a:r>
              <a:rPr lang="en-CA" sz="1600">
                <a:latin typeface="Aptos"/>
                <a:ea typeface="+mj-ea"/>
                <a:cs typeface="Arial"/>
              </a:rPr>
              <a:t> </a:t>
            </a:r>
            <a:r>
              <a:rPr lang="en-CA" sz="1600" err="1">
                <a:latin typeface="Aptos"/>
                <a:ea typeface="+mj-ea"/>
                <a:cs typeface="Arial"/>
              </a:rPr>
              <a:t>meilleure</a:t>
            </a:r>
            <a:r>
              <a:rPr lang="en-CA" sz="1600">
                <a:latin typeface="Aptos"/>
                <a:ea typeface="+mj-ea"/>
                <a:cs typeface="Arial"/>
              </a:rPr>
              <a:t> </a:t>
            </a:r>
            <a:r>
              <a:rPr lang="en-CA" sz="1600" err="1">
                <a:latin typeface="Aptos"/>
                <a:ea typeface="+mj-ea"/>
                <a:cs typeface="Arial"/>
              </a:rPr>
              <a:t>expérience</a:t>
            </a:r>
            <a:r>
              <a:rPr lang="en-CA" sz="1600">
                <a:latin typeface="Aptos"/>
                <a:ea typeface="+mj-ea"/>
                <a:cs typeface="Arial"/>
              </a:rPr>
              <a:t> client</a:t>
            </a:r>
          </a:p>
          <a:p>
            <a:pPr marL="342900" lvl="1" indent="-342900">
              <a:buFont typeface="Wingdings" panose="020B0604020202020204" pitchFamily="34" charset="0"/>
              <a:buChar char="Ø"/>
            </a:pPr>
            <a:endParaRPr lang="en-CA" sz="1600">
              <a:latin typeface="Aptos"/>
              <a:ea typeface="+mj-ea"/>
              <a:cs typeface="Arial"/>
            </a:endParaRPr>
          </a:p>
          <a:p>
            <a:pPr marL="342900" indent="-342900">
              <a:spcBef>
                <a:spcPts val="0"/>
              </a:spcBef>
              <a:buFont typeface="Wingdings" panose="020B0604020202020204" pitchFamily="34" charset="0"/>
              <a:buChar char="Ø"/>
            </a:pPr>
            <a:r>
              <a:rPr lang="fr-FR" sz="1600">
                <a:latin typeface="Aptos"/>
                <a:ea typeface="+mj-ea"/>
                <a:cs typeface="Arial"/>
              </a:rPr>
              <a:t>L'utilisation des avis des clients et des commentaires des utilisateurs pour orienter notre conception</a:t>
            </a:r>
            <a:br>
              <a:rPr lang="fr-FR" sz="1600">
                <a:latin typeface="Aptos"/>
                <a:ea typeface="+mj-ea"/>
                <a:cs typeface="Arial"/>
              </a:rPr>
            </a:br>
            <a:endParaRPr lang="en-CA" sz="1600">
              <a:solidFill>
                <a:srgbClr val="747474"/>
              </a:solidFill>
              <a:latin typeface="Aptos"/>
              <a:ea typeface="+mj-ea"/>
              <a:cs typeface="Arial"/>
            </a:endParaRPr>
          </a:p>
          <a:p>
            <a:pPr marL="342900" indent="-342900">
              <a:spcBef>
                <a:spcPts val="0"/>
              </a:spcBef>
              <a:buFont typeface="Wingdings" panose="020B0604020202020204" pitchFamily="34" charset="0"/>
              <a:buChar char="Ø"/>
            </a:pPr>
            <a:r>
              <a:rPr lang="fr-FR" sz="1600" b="1">
                <a:solidFill>
                  <a:srgbClr val="2F7C00"/>
                </a:solidFill>
                <a:latin typeface="Aptos"/>
                <a:ea typeface="+mj-ea"/>
                <a:cs typeface="Arial"/>
              </a:rPr>
              <a:t>Carrefour « Accueillir un enfant » est en ligne !</a:t>
            </a:r>
            <a:br>
              <a:rPr lang="fr-FR" sz="1600" b="1">
                <a:solidFill>
                  <a:srgbClr val="2F7C00"/>
                </a:solidFill>
                <a:latin typeface="Aptos"/>
                <a:ea typeface="+mj-ea"/>
                <a:cs typeface="Arial"/>
              </a:rPr>
            </a:br>
            <a:endParaRPr lang="en-CA" sz="1600">
              <a:solidFill>
                <a:srgbClr val="747474"/>
              </a:solidFill>
              <a:latin typeface="Aptos"/>
              <a:ea typeface="+mj-ea"/>
              <a:cs typeface="Arial"/>
            </a:endParaRPr>
          </a:p>
          <a:p>
            <a:pPr marL="342900" indent="-342900">
              <a:spcBef>
                <a:spcPts val="0"/>
              </a:spcBef>
              <a:buFont typeface="Wingdings" panose="020B0604020202020204" pitchFamily="34" charset="0"/>
              <a:buChar char="Ø"/>
            </a:pPr>
            <a:r>
              <a:rPr lang="en-US" sz="1600">
                <a:latin typeface="Aptos"/>
                <a:ea typeface="+mj-ea"/>
                <a:cs typeface="Arial"/>
              </a:rPr>
              <a:t>Comment nous </a:t>
            </a:r>
            <a:r>
              <a:rPr lang="en-US" sz="1600" err="1">
                <a:latin typeface="Aptos"/>
                <a:ea typeface="+mj-ea"/>
                <a:cs typeface="Arial"/>
              </a:rPr>
              <a:t>joindre</a:t>
            </a:r>
            <a:r>
              <a:rPr lang="en-US" sz="1600">
                <a:latin typeface="Aptos"/>
                <a:ea typeface="+mj-ea"/>
                <a:cs typeface="Arial"/>
              </a:rPr>
              <a:t>!</a:t>
            </a:r>
            <a:endParaRPr lang="en-US" altLang="en-US" sz="1600">
              <a:solidFill>
                <a:srgbClr val="767171"/>
              </a:solidFill>
              <a:latin typeface="Aptos"/>
              <a:ea typeface="+mj-ea"/>
              <a:cs typeface="Arial"/>
            </a:endParaRPr>
          </a:p>
          <a:p>
            <a:pPr marL="342900" indent="-342900">
              <a:spcBef>
                <a:spcPts val="0"/>
              </a:spcBef>
              <a:buFont typeface="Wingdings" panose="020B0604020202020204" pitchFamily="34" charset="0"/>
              <a:buChar char="Ø"/>
            </a:pPr>
            <a:endParaRPr lang="en-US" sz="1600">
              <a:latin typeface="Aptos"/>
              <a:ea typeface="+mj-ea"/>
              <a:cs typeface="Arial"/>
            </a:endParaRPr>
          </a:p>
          <a:p>
            <a:pPr>
              <a:spcBef>
                <a:spcPts val="0"/>
              </a:spcBef>
            </a:pPr>
            <a:endParaRPr lang="en-US" altLang="en-US" sz="1600">
              <a:latin typeface="Aptos"/>
              <a:ea typeface="+mj-ea"/>
              <a:cs typeface="Arial"/>
            </a:endParaRPr>
          </a:p>
        </p:txBody>
      </p:sp>
      <p:pic>
        <p:nvPicPr>
          <p:cNvPr id="5" name="Picture 4">
            <a:extLst>
              <a:ext uri="{FF2B5EF4-FFF2-40B4-BE49-F238E27FC236}">
                <a16:creationId xmlns:a16="http://schemas.microsoft.com/office/drawing/2014/main" id="{F18015A1-4FBF-3E00-C83F-FAA83B086681}"/>
              </a:ext>
            </a:extLst>
          </p:cNvPr>
          <p:cNvPicPr>
            <a:picLocks noChangeAspect="1"/>
          </p:cNvPicPr>
          <p:nvPr/>
        </p:nvPicPr>
        <p:blipFill rotWithShape="1">
          <a:blip r:embed="rId2"/>
          <a:srcRect l="-1688" t="1843" r="-319" b="-1022"/>
          <a:stretch/>
        </p:blipFill>
        <p:spPr>
          <a:xfrm>
            <a:off x="870155" y="2753869"/>
            <a:ext cx="3006828" cy="825993"/>
          </a:xfrm>
          <a:prstGeom prst="rect">
            <a:avLst/>
          </a:prstGeom>
        </p:spPr>
      </p:pic>
      <p:cxnSp>
        <p:nvCxnSpPr>
          <p:cNvPr id="2" name="Straight Connector 1">
            <a:extLst>
              <a:ext uri="{FF2B5EF4-FFF2-40B4-BE49-F238E27FC236}">
                <a16:creationId xmlns:a16="http://schemas.microsoft.com/office/drawing/2014/main" id="{9D189BFC-6D0C-C792-9FAF-A0B8E6B598FF}"/>
              </a:ext>
            </a:extLst>
          </p:cNvPr>
          <p:cNvCxnSpPr>
            <a:cxnSpLocks/>
          </p:cNvCxnSpPr>
          <p:nvPr/>
        </p:nvCxnSpPr>
        <p:spPr>
          <a:xfrm>
            <a:off x="5658131" y="923618"/>
            <a:ext cx="0" cy="5249466"/>
          </a:xfrm>
          <a:prstGeom prst="line">
            <a:avLst/>
          </a:prstGeom>
          <a:ln>
            <a:solidFill>
              <a:srgbClr val="2F7C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3040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a:extLst>
              <a:ext uri="{FF2B5EF4-FFF2-40B4-BE49-F238E27FC236}">
                <a16:creationId xmlns:a16="http://schemas.microsoft.com/office/drawing/2014/main" id="{B7C524A7-E517-749D-B2B9-E1E582F7F186}"/>
              </a:ext>
            </a:extLst>
          </p:cNvPr>
          <p:cNvSpPr txBox="1">
            <a:spLocks/>
          </p:cNvSpPr>
          <p:nvPr/>
        </p:nvSpPr>
        <p:spPr>
          <a:xfrm>
            <a:off x="11421380" y="6424553"/>
            <a:ext cx="431800" cy="365125"/>
          </a:xfrm>
          <a:prstGeom prst="rect">
            <a:avLst/>
          </a:prstGeom>
        </p:spPr>
        <p:txBody>
          <a:bodyPr/>
          <a:lstStyle>
            <a:defPPr>
              <a:defRPr lang="en-US"/>
            </a:defPPr>
            <a:lvl1pPr marL="0" algn="l" defTabSz="914400" rtl="0" eaLnBrk="1" latinLnBrk="0" hangingPunct="1">
              <a:defRPr sz="1000" kern="1200">
                <a:solidFill>
                  <a:schemeClr val="tx1">
                    <a:lumMod val="65000"/>
                    <a:lumOff val="35000"/>
                  </a:schemeClr>
                </a:solidFill>
                <a:latin typeface="Segoe UI Historic" panose="020B0502040204020203" pitchFamily="34" charset="0"/>
                <a:ea typeface="Segoe UI Historic" panose="020B0502040204020203" pitchFamily="34" charset="0"/>
                <a:cs typeface="Segoe UI Historic"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AAC3F618-7EE1-0849-8880-CB07A5842168}" type="slidenum">
              <a:rPr lang="en-US" smtClean="0">
                <a:solidFill>
                  <a:srgbClr val="000000">
                    <a:lumMod val="65000"/>
                    <a:lumOff val="35000"/>
                  </a:srgbClr>
                </a:solidFill>
              </a:rPr>
              <a:pPr algn="r">
                <a:defRPr/>
              </a:pPr>
              <a:t>3</a:t>
            </a:fld>
            <a:endParaRPr lang="en-US">
              <a:solidFill>
                <a:srgbClr val="000000">
                  <a:lumMod val="65000"/>
                  <a:lumOff val="35000"/>
                </a:srgbClr>
              </a:solidFill>
            </a:endParaRPr>
          </a:p>
        </p:txBody>
      </p:sp>
      <p:sp>
        <p:nvSpPr>
          <p:cNvPr id="18" name="Rectangle 17">
            <a:extLst>
              <a:ext uri="{FF2B5EF4-FFF2-40B4-BE49-F238E27FC236}">
                <a16:creationId xmlns:a16="http://schemas.microsoft.com/office/drawing/2014/main" id="{E8269607-84CF-A619-B2B5-7FB76EDB4319}"/>
              </a:ext>
            </a:extLst>
          </p:cNvPr>
          <p:cNvSpPr/>
          <p:nvPr/>
        </p:nvSpPr>
        <p:spPr>
          <a:xfrm rot="5400000">
            <a:off x="8648917" y="3314920"/>
            <a:ext cx="6861239" cy="224925"/>
          </a:xfrm>
          <a:prstGeom prst="rect">
            <a:avLst/>
          </a:prstGeom>
          <a:solidFill>
            <a:srgbClr val="2F7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2C83564F-F560-2704-9250-920D612CB5F8}"/>
              </a:ext>
            </a:extLst>
          </p:cNvPr>
          <p:cNvSpPr txBox="1"/>
          <p:nvPr/>
        </p:nvSpPr>
        <p:spPr>
          <a:xfrm>
            <a:off x="561450" y="2233815"/>
            <a:ext cx="4782113" cy="1569660"/>
          </a:xfrm>
          <a:prstGeom prst="rect">
            <a:avLst/>
          </a:prstGeom>
          <a:noFill/>
        </p:spPr>
        <p:txBody>
          <a:bodyPr wrap="square" lIns="91440" tIns="45720" rIns="91440" bIns="45720" anchor="t">
            <a:spAutoFit/>
          </a:bodyPr>
          <a:lstStyle/>
          <a:p>
            <a:r>
              <a:rPr lang="fr-FR" sz="1600">
                <a:latin typeface="Aptos"/>
                <a:ea typeface="+mj-ea"/>
                <a:cs typeface="Arial"/>
              </a:rPr>
              <a:t>Notre parcours a commencé par la compréhension des </a:t>
            </a:r>
            <a:r>
              <a:rPr lang="fr-FR" sz="1600" b="1">
                <a:solidFill>
                  <a:srgbClr val="40A103"/>
                </a:solidFill>
                <a:latin typeface="Aptos"/>
                <a:ea typeface="+mj-ea"/>
                <a:cs typeface="Arial"/>
              </a:rPr>
              <a:t>principales difficultés rencontrées par les parents </a:t>
            </a:r>
            <a:r>
              <a:rPr lang="fr-FR" sz="1600">
                <a:latin typeface="Aptos"/>
                <a:ea typeface="+mj-ea"/>
                <a:cs typeface="Arial"/>
              </a:rPr>
              <a:t>pour accéder aux informations, aux prestations et aux services gouvernementaux lorsqu'ils se préparent à l'arrivée d'un enfant. </a:t>
            </a:r>
          </a:p>
          <a:p>
            <a:endParaRPr lang="en-CA" sz="1600">
              <a:solidFill>
                <a:schemeClr val="bg2">
                  <a:lumMod val="50000"/>
                </a:schemeClr>
              </a:solidFill>
              <a:latin typeface="Aptos"/>
              <a:ea typeface="+mj-ea"/>
              <a:cs typeface="Arial"/>
            </a:endParaRPr>
          </a:p>
        </p:txBody>
      </p:sp>
      <p:grpSp>
        <p:nvGrpSpPr>
          <p:cNvPr id="9" name="Group 8">
            <a:extLst>
              <a:ext uri="{FF2B5EF4-FFF2-40B4-BE49-F238E27FC236}">
                <a16:creationId xmlns:a16="http://schemas.microsoft.com/office/drawing/2014/main" id="{BFC32B9B-ED60-5BCA-B095-5CD47204914A}"/>
              </a:ext>
            </a:extLst>
          </p:cNvPr>
          <p:cNvGrpSpPr/>
          <p:nvPr/>
        </p:nvGrpSpPr>
        <p:grpSpPr>
          <a:xfrm>
            <a:off x="5813874" y="5050743"/>
            <a:ext cx="4211269" cy="1485471"/>
            <a:chOff x="6289989" y="1244004"/>
            <a:chExt cx="3014672" cy="1881596"/>
          </a:xfrm>
        </p:grpSpPr>
        <p:sp>
          <p:nvSpPr>
            <p:cNvPr id="10" name="TextBox 9">
              <a:extLst>
                <a:ext uri="{FF2B5EF4-FFF2-40B4-BE49-F238E27FC236}">
                  <a16:creationId xmlns:a16="http://schemas.microsoft.com/office/drawing/2014/main" id="{6255DE5A-D466-BDCD-9644-C7D7FC992C34}"/>
                </a:ext>
              </a:extLst>
            </p:cNvPr>
            <p:cNvSpPr txBox="1"/>
            <p:nvPr/>
          </p:nvSpPr>
          <p:spPr>
            <a:xfrm>
              <a:off x="6289990" y="1244004"/>
              <a:ext cx="2209784" cy="584775"/>
            </a:xfrm>
            <a:prstGeom prst="rect">
              <a:avLst/>
            </a:prstGeom>
            <a:noFill/>
          </p:spPr>
          <p:txBody>
            <a:bodyPr wrap="square" lIns="91440" tIns="45720" rIns="91440" bIns="45720" rtlCol="0" anchor="t">
              <a:spAutoFit/>
            </a:bodyPr>
            <a:lstStyle/>
            <a:p>
              <a:pPr>
                <a:spcBef>
                  <a:spcPts val="0"/>
                </a:spcBef>
                <a:spcAft>
                  <a:spcPts val="0"/>
                </a:spcAft>
                <a:buClr>
                  <a:srgbClr val="000000"/>
                </a:buClr>
                <a:defRPr/>
              </a:pPr>
              <a:r>
                <a:rPr lang="fr-FR" sz="1600" b="1">
                  <a:solidFill>
                    <a:srgbClr val="2F7C00"/>
                  </a:solidFill>
                  <a:latin typeface="Aptos"/>
                  <a:cs typeface="Arial"/>
                </a:rPr>
                <a:t>Coordination des congés et des prestations</a:t>
              </a:r>
            </a:p>
          </p:txBody>
        </p:sp>
        <p:sp>
          <p:nvSpPr>
            <p:cNvPr id="11" name="TextBox 10">
              <a:extLst>
                <a:ext uri="{FF2B5EF4-FFF2-40B4-BE49-F238E27FC236}">
                  <a16:creationId xmlns:a16="http://schemas.microsoft.com/office/drawing/2014/main" id="{245E7F0D-CE04-FA7D-39F6-D7E02A7B3CC8}"/>
                </a:ext>
              </a:extLst>
            </p:cNvPr>
            <p:cNvSpPr txBox="1"/>
            <p:nvPr/>
          </p:nvSpPr>
          <p:spPr>
            <a:xfrm>
              <a:off x="6289989" y="1956049"/>
              <a:ext cx="3014672" cy="1169551"/>
            </a:xfrm>
            <a:prstGeom prst="rect">
              <a:avLst/>
            </a:prstGeom>
            <a:noFill/>
          </p:spPr>
          <p:txBody>
            <a:bodyPr wrap="square">
              <a:spAutoFit/>
            </a:bodyPr>
            <a:lstStyle/>
            <a:p>
              <a:pPr>
                <a:buClr>
                  <a:srgbClr val="000000"/>
                </a:buClr>
                <a:buNone/>
                <a:defRPr/>
              </a:pPr>
              <a:r>
                <a:rPr kumimoji="0" lang="fr-FR" sz="1400" i="0" u="none" strike="noStrike" kern="1200" cap="none" spc="0" normalizeH="0" baseline="0" noProof="0">
                  <a:ln>
                    <a:noFill/>
                  </a:ln>
                  <a:effectLst/>
                  <a:uLnTx/>
                  <a:uFillTx/>
                  <a:latin typeface="Aptos"/>
                  <a:cs typeface="Arial"/>
                </a:rPr>
                <a:t>Les clients ne comprennent pas comment coordonner leurs prestations et leurs congés pour optimiser leur temps et leurs finances.</a:t>
              </a:r>
            </a:p>
          </p:txBody>
        </p:sp>
      </p:grpSp>
      <p:grpSp>
        <p:nvGrpSpPr>
          <p:cNvPr id="27" name="Group 26">
            <a:extLst>
              <a:ext uri="{FF2B5EF4-FFF2-40B4-BE49-F238E27FC236}">
                <a16:creationId xmlns:a16="http://schemas.microsoft.com/office/drawing/2014/main" id="{276D1181-DB6A-C066-BEDE-32619E946D6E}"/>
              </a:ext>
            </a:extLst>
          </p:cNvPr>
          <p:cNvGrpSpPr/>
          <p:nvPr/>
        </p:nvGrpSpPr>
        <p:grpSpPr>
          <a:xfrm>
            <a:off x="5813874" y="993714"/>
            <a:ext cx="6154840" cy="2089160"/>
            <a:chOff x="6089484" y="1244004"/>
            <a:chExt cx="6270912" cy="2089160"/>
          </a:xfrm>
        </p:grpSpPr>
        <p:grpSp>
          <p:nvGrpSpPr>
            <p:cNvPr id="3" name="Group 2">
              <a:extLst>
                <a:ext uri="{FF2B5EF4-FFF2-40B4-BE49-F238E27FC236}">
                  <a16:creationId xmlns:a16="http://schemas.microsoft.com/office/drawing/2014/main" id="{6FF74A3D-A58A-679E-71A8-6E0BB44A0059}"/>
                </a:ext>
              </a:extLst>
            </p:cNvPr>
            <p:cNvGrpSpPr/>
            <p:nvPr/>
          </p:nvGrpSpPr>
          <p:grpSpPr>
            <a:xfrm>
              <a:off x="6089484" y="1244004"/>
              <a:ext cx="3057188" cy="2089160"/>
              <a:chOff x="6289989" y="1244004"/>
              <a:chExt cx="3057188" cy="2089160"/>
            </a:xfrm>
          </p:grpSpPr>
          <p:sp>
            <p:nvSpPr>
              <p:cNvPr id="63" name="TextBox 62">
                <a:extLst>
                  <a:ext uri="{FF2B5EF4-FFF2-40B4-BE49-F238E27FC236}">
                    <a16:creationId xmlns:a16="http://schemas.microsoft.com/office/drawing/2014/main" id="{0EDED0E9-FE36-F2CE-C37C-D2F2D26B7BB5}"/>
                  </a:ext>
                </a:extLst>
              </p:cNvPr>
              <p:cNvSpPr txBox="1"/>
              <p:nvPr/>
            </p:nvSpPr>
            <p:spPr>
              <a:xfrm>
                <a:off x="6289990" y="1244004"/>
                <a:ext cx="3014673" cy="584775"/>
              </a:xfrm>
              <a:prstGeom prst="rect">
                <a:avLst/>
              </a:prstGeom>
              <a:noFill/>
            </p:spPr>
            <p:txBody>
              <a:bodyPr wrap="square" lIns="91440" tIns="45720" rIns="91440" bIns="45720" rtlCol="0" anchor="t">
                <a:spAutoFit/>
              </a:bodyPr>
              <a:lstStyle/>
              <a:p>
                <a:pPr>
                  <a:buClr>
                    <a:srgbClr val="000000"/>
                  </a:buClr>
                  <a:defRPr/>
                </a:pPr>
                <a:r>
                  <a:rPr lang="en-CA" sz="1600" b="1">
                    <a:solidFill>
                      <a:srgbClr val="2F7C00"/>
                    </a:solidFill>
                    <a:latin typeface="Aptos"/>
                    <a:cs typeface="Arial"/>
                  </a:rPr>
                  <a:t>Surcharge d'informations</a:t>
                </a:r>
                <a:br>
                  <a:rPr lang="en-CA" sz="1600" b="1">
                    <a:solidFill>
                      <a:srgbClr val="2F7C00"/>
                    </a:solidFill>
                    <a:latin typeface="Aptos"/>
                    <a:cs typeface="Arial"/>
                  </a:rPr>
                </a:br>
                <a:r>
                  <a:rPr lang="en-CA" sz="1600" b="1">
                    <a:solidFill>
                      <a:srgbClr val="2F7C00"/>
                    </a:solidFill>
                    <a:latin typeface="Aptos"/>
                    <a:cs typeface="Arial"/>
                  </a:rPr>
                  <a:t>et lacunes</a:t>
                </a:r>
              </a:p>
            </p:txBody>
          </p:sp>
          <p:sp>
            <p:nvSpPr>
              <p:cNvPr id="64" name="TextBox 63">
                <a:extLst>
                  <a:ext uri="{FF2B5EF4-FFF2-40B4-BE49-F238E27FC236}">
                    <a16:creationId xmlns:a16="http://schemas.microsoft.com/office/drawing/2014/main" id="{F4401372-0B18-02FB-FD38-6CE2F2F05951}"/>
                  </a:ext>
                </a:extLst>
              </p:cNvPr>
              <p:cNvSpPr txBox="1"/>
              <p:nvPr/>
            </p:nvSpPr>
            <p:spPr>
              <a:xfrm>
                <a:off x="6289989" y="1732726"/>
                <a:ext cx="3057188" cy="1600438"/>
              </a:xfrm>
              <a:prstGeom prst="rect">
                <a:avLst/>
              </a:prstGeom>
              <a:noFill/>
            </p:spPr>
            <p:txBody>
              <a:bodyPr wrap="square" lIns="91440" tIns="45720" rIns="91440" bIns="45720" anchor="t">
                <a:spAutoFit/>
              </a:bodyPr>
              <a:lstStyle/>
              <a:p>
                <a:pPr>
                  <a:buClr>
                    <a:srgbClr val="000000"/>
                  </a:buClr>
                  <a:defRPr/>
                </a:pPr>
                <a:r>
                  <a:rPr lang="fr-FR" sz="1400">
                    <a:latin typeface="Aptos"/>
                    <a:cs typeface="Arial"/>
                  </a:rPr>
                  <a:t>Les clients ont la sensation d'avoir un surplus d'informations et qu'ils ne peuvent identifier ce qui leur est pertinent. Il y a également des lacunes sur des sujets tels que l'adoption, la perte de grossesse et le handicap.</a:t>
                </a:r>
              </a:p>
            </p:txBody>
          </p:sp>
        </p:grpSp>
        <p:grpSp>
          <p:nvGrpSpPr>
            <p:cNvPr id="13" name="Group 12">
              <a:extLst>
                <a:ext uri="{FF2B5EF4-FFF2-40B4-BE49-F238E27FC236}">
                  <a16:creationId xmlns:a16="http://schemas.microsoft.com/office/drawing/2014/main" id="{F49D3D5B-B316-09CE-BDF2-931F17ABE931}"/>
                </a:ext>
              </a:extLst>
            </p:cNvPr>
            <p:cNvGrpSpPr/>
            <p:nvPr/>
          </p:nvGrpSpPr>
          <p:grpSpPr>
            <a:xfrm>
              <a:off x="9348976" y="1244004"/>
              <a:ext cx="3011420" cy="1885377"/>
              <a:chOff x="6410955" y="1244004"/>
              <a:chExt cx="3011420" cy="1885377"/>
            </a:xfrm>
          </p:grpSpPr>
          <p:sp>
            <p:nvSpPr>
              <p:cNvPr id="14" name="TextBox 13">
                <a:extLst>
                  <a:ext uri="{FF2B5EF4-FFF2-40B4-BE49-F238E27FC236}">
                    <a16:creationId xmlns:a16="http://schemas.microsoft.com/office/drawing/2014/main" id="{58533A2F-6392-1EEE-C218-EBB779E413C0}"/>
                  </a:ext>
                </a:extLst>
              </p:cNvPr>
              <p:cNvSpPr txBox="1"/>
              <p:nvPr/>
            </p:nvSpPr>
            <p:spPr>
              <a:xfrm>
                <a:off x="6410955" y="1244004"/>
                <a:ext cx="3011420" cy="584775"/>
              </a:xfrm>
              <a:prstGeom prst="rect">
                <a:avLst/>
              </a:prstGeom>
              <a:noFill/>
            </p:spPr>
            <p:txBody>
              <a:bodyPr wrap="square" lIns="91440" tIns="45720" rIns="91440" bIns="45720" rtlCol="0" anchor="t">
                <a:spAutoFit/>
              </a:bodyPr>
              <a:lstStyle/>
              <a:p>
                <a:pPr marR="0" lvl="0" fontAlgn="auto">
                  <a:spcBef>
                    <a:spcPts val="0"/>
                  </a:spcBef>
                  <a:spcAft>
                    <a:spcPts val="0"/>
                  </a:spcAft>
                  <a:buClr>
                    <a:srgbClr val="000000"/>
                  </a:buClr>
                  <a:tabLst/>
                  <a:defRPr/>
                </a:pPr>
                <a:r>
                  <a:rPr lang="en-CA" sz="1600" b="1">
                    <a:solidFill>
                      <a:srgbClr val="2F7C00"/>
                    </a:solidFill>
                    <a:latin typeface="Aptos"/>
                    <a:cs typeface="Arial"/>
                  </a:rPr>
                  <a:t>Charge </a:t>
                </a:r>
                <a:br>
                  <a:rPr lang="en-CA" sz="1600" b="1">
                    <a:solidFill>
                      <a:srgbClr val="2F7C00"/>
                    </a:solidFill>
                    <a:latin typeface="Aptos"/>
                    <a:cs typeface="Arial"/>
                  </a:rPr>
                </a:br>
                <a:r>
                  <a:rPr lang="en-CA" sz="1600" b="1">
                    <a:solidFill>
                      <a:srgbClr val="2F7C00"/>
                    </a:solidFill>
                    <a:latin typeface="Aptos"/>
                    <a:cs typeface="Arial"/>
                  </a:rPr>
                  <a:t>administrative</a:t>
                </a:r>
              </a:p>
            </p:txBody>
          </p:sp>
          <p:sp>
            <p:nvSpPr>
              <p:cNvPr id="15" name="TextBox 14">
                <a:extLst>
                  <a:ext uri="{FF2B5EF4-FFF2-40B4-BE49-F238E27FC236}">
                    <a16:creationId xmlns:a16="http://schemas.microsoft.com/office/drawing/2014/main" id="{D7D575A5-DBB8-9175-579A-ADE889D6DF66}"/>
                  </a:ext>
                </a:extLst>
              </p:cNvPr>
              <p:cNvSpPr txBox="1"/>
              <p:nvPr/>
            </p:nvSpPr>
            <p:spPr>
              <a:xfrm>
                <a:off x="6410955" y="1744386"/>
                <a:ext cx="2625169" cy="1384995"/>
              </a:xfrm>
              <a:prstGeom prst="rect">
                <a:avLst/>
              </a:prstGeom>
              <a:noFill/>
            </p:spPr>
            <p:txBody>
              <a:bodyPr wrap="square">
                <a:spAutoFit/>
              </a:bodyPr>
              <a:lstStyle/>
              <a:p>
                <a:pPr>
                  <a:buClr>
                    <a:srgbClr val="000000"/>
                  </a:buClr>
                  <a:defRPr/>
                </a:pPr>
                <a:r>
                  <a:rPr kumimoji="0" lang="fr-FR" sz="1400" i="0" u="none" strike="noStrike" kern="1200" cap="none" spc="0" normalizeH="0" baseline="0" noProof="0">
                    <a:ln>
                      <a:noFill/>
                    </a:ln>
                    <a:effectLst/>
                    <a:uLnTx/>
                    <a:uFillTx/>
                    <a:latin typeface="Aptos"/>
                    <a:cs typeface="Arial"/>
                  </a:rPr>
                  <a:t>Les clients ne sont pas familiers avec les étapes qu'ils doivent accomplir pour présenter une demande et éprouvent des difficultés à remplir le formulaire.</a:t>
                </a:r>
              </a:p>
            </p:txBody>
          </p:sp>
        </p:grpSp>
      </p:grpSp>
      <p:grpSp>
        <p:nvGrpSpPr>
          <p:cNvPr id="24" name="Group 23">
            <a:extLst>
              <a:ext uri="{FF2B5EF4-FFF2-40B4-BE49-F238E27FC236}">
                <a16:creationId xmlns:a16="http://schemas.microsoft.com/office/drawing/2014/main" id="{BE877623-053C-7E4D-8B79-8B2A5313DAA6}"/>
              </a:ext>
            </a:extLst>
          </p:cNvPr>
          <p:cNvGrpSpPr/>
          <p:nvPr/>
        </p:nvGrpSpPr>
        <p:grpSpPr>
          <a:xfrm>
            <a:off x="5820390" y="3082874"/>
            <a:ext cx="6149963" cy="1954379"/>
            <a:chOff x="6089485" y="2768932"/>
            <a:chExt cx="6272711" cy="1954379"/>
          </a:xfrm>
        </p:grpSpPr>
        <p:grpSp>
          <p:nvGrpSpPr>
            <p:cNvPr id="5" name="Group 4">
              <a:extLst>
                <a:ext uri="{FF2B5EF4-FFF2-40B4-BE49-F238E27FC236}">
                  <a16:creationId xmlns:a16="http://schemas.microsoft.com/office/drawing/2014/main" id="{FB4BEBDB-AB07-DD6B-B1B8-7B0830E3CF36}"/>
                </a:ext>
              </a:extLst>
            </p:cNvPr>
            <p:cNvGrpSpPr/>
            <p:nvPr/>
          </p:nvGrpSpPr>
          <p:grpSpPr>
            <a:xfrm>
              <a:off x="6089485" y="2768932"/>
              <a:ext cx="3141870" cy="1954379"/>
              <a:chOff x="6289990" y="1244004"/>
              <a:chExt cx="3141870" cy="1954379"/>
            </a:xfrm>
          </p:grpSpPr>
          <p:sp>
            <p:nvSpPr>
              <p:cNvPr id="6" name="TextBox 5">
                <a:extLst>
                  <a:ext uri="{FF2B5EF4-FFF2-40B4-BE49-F238E27FC236}">
                    <a16:creationId xmlns:a16="http://schemas.microsoft.com/office/drawing/2014/main" id="{ACAC3CA9-5FE7-72D2-852A-2E2B52D5E2D0}"/>
                  </a:ext>
                </a:extLst>
              </p:cNvPr>
              <p:cNvSpPr txBox="1"/>
              <p:nvPr/>
            </p:nvSpPr>
            <p:spPr>
              <a:xfrm>
                <a:off x="6289990" y="1244004"/>
                <a:ext cx="3141870" cy="584775"/>
              </a:xfrm>
              <a:prstGeom prst="rect">
                <a:avLst/>
              </a:prstGeom>
              <a:noFill/>
            </p:spPr>
            <p:txBody>
              <a:bodyPr wrap="square" lIns="91440" tIns="45720" rIns="91440" bIns="45720" rtlCol="0" anchor="t">
                <a:spAutoFit/>
              </a:bodyPr>
              <a:lstStyle/>
              <a:p>
                <a:pPr>
                  <a:spcBef>
                    <a:spcPts val="0"/>
                  </a:spcBef>
                  <a:spcAft>
                    <a:spcPts val="0"/>
                  </a:spcAft>
                  <a:buClr>
                    <a:srgbClr val="000000"/>
                  </a:buClr>
                  <a:defRPr/>
                </a:pPr>
                <a:r>
                  <a:rPr lang="fr-FR" sz="1600" b="1">
                    <a:solidFill>
                      <a:srgbClr val="2F7C00"/>
                    </a:solidFill>
                    <a:latin typeface="Aptos"/>
                    <a:cs typeface="Arial"/>
                  </a:rPr>
                  <a:t>Structure cloisonnée des programmes et des prestations</a:t>
                </a:r>
              </a:p>
            </p:txBody>
          </p:sp>
          <p:sp>
            <p:nvSpPr>
              <p:cNvPr id="7" name="TextBox 6">
                <a:extLst>
                  <a:ext uri="{FF2B5EF4-FFF2-40B4-BE49-F238E27FC236}">
                    <a16:creationId xmlns:a16="http://schemas.microsoft.com/office/drawing/2014/main" id="{C2850E5B-3BFC-784E-7C99-5BE76188957B}"/>
                  </a:ext>
                </a:extLst>
              </p:cNvPr>
              <p:cNvSpPr txBox="1"/>
              <p:nvPr/>
            </p:nvSpPr>
            <p:spPr>
              <a:xfrm>
                <a:off x="6289990" y="1813388"/>
                <a:ext cx="3057188" cy="1384995"/>
              </a:xfrm>
              <a:prstGeom prst="rect">
                <a:avLst/>
              </a:prstGeom>
              <a:noFill/>
            </p:spPr>
            <p:txBody>
              <a:bodyPr wrap="square" lIns="91440" tIns="45720" rIns="91440" bIns="45720" anchor="t">
                <a:spAutoFit/>
              </a:bodyPr>
              <a:lstStyle/>
              <a:p>
                <a:pPr>
                  <a:buClr>
                    <a:srgbClr val="000000"/>
                  </a:buClr>
                  <a:defRPr/>
                </a:pPr>
                <a:r>
                  <a:rPr lang="fr-FR" sz="1400">
                    <a:latin typeface="Aptos"/>
                    <a:cs typeface="Arial"/>
                  </a:rPr>
                  <a:t>Il incombe au client de comprendre ce qui est à leur disposition à travers les différents niveaux de gouvernements, y compris les différents comptes du gouvernement du Canada.</a:t>
                </a:r>
              </a:p>
            </p:txBody>
          </p:sp>
        </p:grpSp>
        <p:grpSp>
          <p:nvGrpSpPr>
            <p:cNvPr id="16" name="Group 15">
              <a:extLst>
                <a:ext uri="{FF2B5EF4-FFF2-40B4-BE49-F238E27FC236}">
                  <a16:creationId xmlns:a16="http://schemas.microsoft.com/office/drawing/2014/main" id="{118F93F1-9037-0017-E759-537A3BB0A1A0}"/>
                </a:ext>
              </a:extLst>
            </p:cNvPr>
            <p:cNvGrpSpPr/>
            <p:nvPr/>
          </p:nvGrpSpPr>
          <p:grpSpPr>
            <a:xfrm>
              <a:off x="9347522" y="2768932"/>
              <a:ext cx="3014674" cy="1738935"/>
              <a:chOff x="6409501" y="1244004"/>
              <a:chExt cx="3014674" cy="1738935"/>
            </a:xfrm>
          </p:grpSpPr>
          <p:sp>
            <p:nvSpPr>
              <p:cNvPr id="22" name="TextBox 21">
                <a:extLst>
                  <a:ext uri="{FF2B5EF4-FFF2-40B4-BE49-F238E27FC236}">
                    <a16:creationId xmlns:a16="http://schemas.microsoft.com/office/drawing/2014/main" id="{5C69FF09-8529-D040-C4EA-26C09D4A3A5A}"/>
                  </a:ext>
                </a:extLst>
              </p:cNvPr>
              <p:cNvSpPr txBox="1"/>
              <p:nvPr/>
            </p:nvSpPr>
            <p:spPr>
              <a:xfrm>
                <a:off x="6409502" y="1244004"/>
                <a:ext cx="3014673" cy="584775"/>
              </a:xfrm>
              <a:prstGeom prst="rect">
                <a:avLst/>
              </a:prstGeom>
              <a:noFill/>
            </p:spPr>
            <p:txBody>
              <a:bodyPr wrap="square" lIns="91440" tIns="45720" rIns="91440" bIns="45720" rtlCol="0" anchor="t">
                <a:spAutoFit/>
              </a:bodyPr>
              <a:lstStyle/>
              <a:p>
                <a:pPr>
                  <a:spcBef>
                    <a:spcPts val="0"/>
                  </a:spcBef>
                  <a:spcAft>
                    <a:spcPts val="0"/>
                  </a:spcAft>
                  <a:buClr>
                    <a:srgbClr val="000000"/>
                  </a:buClr>
                  <a:defRPr/>
                </a:pPr>
                <a:r>
                  <a:rPr lang="fr-FR" sz="1600" b="1">
                    <a:solidFill>
                      <a:srgbClr val="2F7C00"/>
                    </a:solidFill>
                    <a:latin typeface="Aptos"/>
                    <a:cs typeface="Arial"/>
                  </a:rPr>
                  <a:t>Pas de nouvelles, c'est une mauvaise nouvelle</a:t>
                </a:r>
              </a:p>
            </p:txBody>
          </p:sp>
          <p:sp>
            <p:nvSpPr>
              <p:cNvPr id="23" name="TextBox 22">
                <a:extLst>
                  <a:ext uri="{FF2B5EF4-FFF2-40B4-BE49-F238E27FC236}">
                    <a16:creationId xmlns:a16="http://schemas.microsoft.com/office/drawing/2014/main" id="{410667E3-E02E-018A-DFFD-BDAB48290878}"/>
                  </a:ext>
                </a:extLst>
              </p:cNvPr>
              <p:cNvSpPr txBox="1"/>
              <p:nvPr/>
            </p:nvSpPr>
            <p:spPr>
              <a:xfrm>
                <a:off x="6409501" y="1813388"/>
                <a:ext cx="2581257" cy="1169551"/>
              </a:xfrm>
              <a:prstGeom prst="rect">
                <a:avLst/>
              </a:prstGeom>
              <a:noFill/>
            </p:spPr>
            <p:txBody>
              <a:bodyPr wrap="square">
                <a:spAutoFit/>
              </a:bodyPr>
              <a:lstStyle/>
              <a:p>
                <a:pPr>
                  <a:defRPr/>
                </a:pPr>
                <a:r>
                  <a:rPr lang="fr-FR" sz="1400">
                    <a:latin typeface="Aptos"/>
                    <a:ea typeface="+mn-lt"/>
                    <a:cs typeface="+mn-lt"/>
                  </a:rPr>
                  <a:t>Les clients deviennent anxieux et ont un fort besoin d'être rassurés lorsqu'ils ne reçoivent pas de mises à jour significatives.</a:t>
                </a:r>
              </a:p>
            </p:txBody>
          </p:sp>
        </p:grpSp>
      </p:grpSp>
      <p:cxnSp>
        <p:nvCxnSpPr>
          <p:cNvPr id="2" name="Straight Connector 1">
            <a:extLst>
              <a:ext uri="{FF2B5EF4-FFF2-40B4-BE49-F238E27FC236}">
                <a16:creationId xmlns:a16="http://schemas.microsoft.com/office/drawing/2014/main" id="{C0C9FB90-D183-E2EA-E09E-B883081FB219}"/>
              </a:ext>
            </a:extLst>
          </p:cNvPr>
          <p:cNvCxnSpPr>
            <a:cxnSpLocks/>
          </p:cNvCxnSpPr>
          <p:nvPr/>
        </p:nvCxnSpPr>
        <p:spPr>
          <a:xfrm>
            <a:off x="5658131" y="923618"/>
            <a:ext cx="0" cy="5249466"/>
          </a:xfrm>
          <a:prstGeom prst="line">
            <a:avLst/>
          </a:prstGeom>
          <a:ln>
            <a:solidFill>
              <a:srgbClr val="2F7C00"/>
            </a:solidFill>
          </a:ln>
        </p:spPr>
        <p:style>
          <a:lnRef idx="1">
            <a:schemeClr val="accent1"/>
          </a:lnRef>
          <a:fillRef idx="0">
            <a:schemeClr val="accent1"/>
          </a:fillRef>
          <a:effectRef idx="0">
            <a:schemeClr val="accent1"/>
          </a:effectRef>
          <a:fontRef idx="minor">
            <a:schemeClr val="tx1"/>
          </a:fontRef>
        </p:style>
      </p:cxnSp>
      <p:sp>
        <p:nvSpPr>
          <p:cNvPr id="26" name="Title 1">
            <a:extLst>
              <a:ext uri="{FF2B5EF4-FFF2-40B4-BE49-F238E27FC236}">
                <a16:creationId xmlns:a16="http://schemas.microsoft.com/office/drawing/2014/main" id="{051B47B5-D9DD-48FE-2D4A-BF950C3A0BCB}"/>
              </a:ext>
            </a:extLst>
          </p:cNvPr>
          <p:cNvSpPr txBox="1">
            <a:spLocks/>
          </p:cNvSpPr>
          <p:nvPr/>
        </p:nvSpPr>
        <p:spPr>
          <a:xfrm>
            <a:off x="563774" y="993714"/>
            <a:ext cx="5075951" cy="1896061"/>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a:solidFill>
                  <a:srgbClr val="2F7C00"/>
                </a:solidFill>
                <a:latin typeface="Aptos"/>
                <a:cs typeface="Arial"/>
              </a:rPr>
              <a:t>Notre point de </a:t>
            </a:r>
            <a:r>
              <a:rPr lang="en-CA" sz="3200" b="1" err="1">
                <a:solidFill>
                  <a:srgbClr val="2F7C00"/>
                </a:solidFill>
                <a:latin typeface="Aptos"/>
                <a:cs typeface="Arial"/>
              </a:rPr>
              <a:t>départ</a:t>
            </a:r>
            <a:r>
              <a:rPr lang="en-CA" sz="3200" b="1">
                <a:solidFill>
                  <a:srgbClr val="2F7C00"/>
                </a:solidFill>
                <a:latin typeface="Aptos"/>
                <a:cs typeface="Arial"/>
              </a:rPr>
              <a:t> ... </a:t>
            </a:r>
          </a:p>
          <a:p>
            <a:r>
              <a:rPr lang="fr-FR" sz="2000">
                <a:solidFill>
                  <a:srgbClr val="2F7C00"/>
                </a:solidFill>
                <a:latin typeface="Aptos"/>
                <a:ea typeface="+mj-lt"/>
                <a:cs typeface="+mj-lt"/>
              </a:rPr>
              <a:t>Difficultés rencontrées par les parents lors de la recherche d'informations</a:t>
            </a:r>
            <a:endParaRPr lang="fr-FR">
              <a:latin typeface="Aptos"/>
            </a:endParaRPr>
          </a:p>
        </p:txBody>
      </p:sp>
      <p:sp>
        <p:nvSpPr>
          <p:cNvPr id="12" name="TextBox 4">
            <a:extLst>
              <a:ext uri="{FF2B5EF4-FFF2-40B4-BE49-F238E27FC236}">
                <a16:creationId xmlns:a16="http://schemas.microsoft.com/office/drawing/2014/main" id="{5291E754-7D87-4870-397A-880AAF293DDF}"/>
              </a:ext>
            </a:extLst>
          </p:cNvPr>
          <p:cNvSpPr txBox="1"/>
          <p:nvPr/>
        </p:nvSpPr>
        <p:spPr>
          <a:xfrm>
            <a:off x="561450" y="4493332"/>
            <a:ext cx="4785687" cy="2009061"/>
          </a:xfrm>
          <a:prstGeom prst="roundRect">
            <a:avLst/>
          </a:prstGeom>
          <a:solidFill>
            <a:srgbClr val="D3E9C5"/>
          </a:solidFill>
          <a:ln>
            <a:solidFill>
              <a:schemeClr val="accent3"/>
            </a:solidFill>
          </a:ln>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sz="1600" b="1" err="1">
                <a:solidFill>
                  <a:srgbClr val="2F7C00"/>
                </a:solidFill>
                <a:latin typeface="Aptos"/>
                <a:ea typeface="+mj-ea"/>
                <a:cs typeface="Arial"/>
              </a:rPr>
              <a:t>Saviez-vous</a:t>
            </a:r>
            <a:r>
              <a:rPr lang="en-CA" sz="1600" b="1">
                <a:solidFill>
                  <a:srgbClr val="2F7C00"/>
                </a:solidFill>
                <a:latin typeface="Aptos"/>
                <a:ea typeface="+mj-ea"/>
                <a:cs typeface="Arial"/>
              </a:rPr>
              <a:t>:</a:t>
            </a:r>
            <a:endParaRPr lang="en-US" sz="1600" b="1">
              <a:solidFill>
                <a:srgbClr val="2F7C00"/>
              </a:solidFill>
              <a:latin typeface="Aptos"/>
            </a:endParaRPr>
          </a:p>
          <a:p>
            <a:endParaRPr lang="en-CA" sz="1600">
              <a:solidFill>
                <a:srgbClr val="2F7C00"/>
              </a:solidFill>
              <a:latin typeface="Aptos"/>
              <a:ea typeface="+mj-ea"/>
              <a:cs typeface="Arial"/>
            </a:endParaRPr>
          </a:p>
          <a:p>
            <a:r>
              <a:rPr lang="fr-FR" sz="1600">
                <a:latin typeface="Aptos"/>
                <a:ea typeface="+mn-lt"/>
                <a:cs typeface="+mn-lt"/>
              </a:rPr>
              <a:t>Au Canada, il y a en moyenne 375 000 naissances par année et, au moment de la recherche de base, le centre d’appels de l’assurance-emploi a signalé 405 000 appels liés aux prestations de maternité et parentales.</a:t>
            </a:r>
            <a:endParaRPr lang="en-CA" sz="1600">
              <a:latin typeface="Aptos"/>
              <a:ea typeface="+mn-lt"/>
              <a:cs typeface="+mn-lt"/>
            </a:endParaRPr>
          </a:p>
        </p:txBody>
      </p:sp>
      <p:pic>
        <p:nvPicPr>
          <p:cNvPr id="32" name="Picture 31">
            <a:extLst>
              <a:ext uri="{FF2B5EF4-FFF2-40B4-BE49-F238E27FC236}">
                <a16:creationId xmlns:a16="http://schemas.microsoft.com/office/drawing/2014/main" id="{39B4FC8C-6FA3-6358-9E11-E0711AF5D804}"/>
              </a:ext>
            </a:extLst>
          </p:cNvPr>
          <p:cNvPicPr>
            <a:picLocks noChangeAspect="1"/>
          </p:cNvPicPr>
          <p:nvPr/>
        </p:nvPicPr>
        <p:blipFill rotWithShape="1">
          <a:blip r:embed="rId2"/>
          <a:srcRect l="35875" t="3772" r="34581" b="2372"/>
          <a:stretch/>
        </p:blipFill>
        <p:spPr>
          <a:xfrm>
            <a:off x="3246103" y="3598629"/>
            <a:ext cx="1566735" cy="1465551"/>
          </a:xfrm>
          <a:prstGeom prst="rect">
            <a:avLst/>
          </a:prstGeom>
        </p:spPr>
      </p:pic>
    </p:spTree>
    <p:extLst>
      <p:ext uri="{BB962C8B-B14F-4D97-AF65-F5344CB8AC3E}">
        <p14:creationId xmlns:p14="http://schemas.microsoft.com/office/powerpoint/2010/main" val="3644037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a:extLst>
              <a:ext uri="{FF2B5EF4-FFF2-40B4-BE49-F238E27FC236}">
                <a16:creationId xmlns:a16="http://schemas.microsoft.com/office/drawing/2014/main" id="{B7C524A7-E517-749D-B2B9-E1E582F7F186}"/>
              </a:ext>
            </a:extLst>
          </p:cNvPr>
          <p:cNvSpPr txBox="1">
            <a:spLocks/>
          </p:cNvSpPr>
          <p:nvPr/>
        </p:nvSpPr>
        <p:spPr>
          <a:xfrm>
            <a:off x="11421380" y="6424553"/>
            <a:ext cx="431800" cy="365125"/>
          </a:xfrm>
          <a:prstGeom prst="rect">
            <a:avLst/>
          </a:prstGeom>
        </p:spPr>
        <p:txBody>
          <a:bodyPr/>
          <a:lstStyle>
            <a:defPPr>
              <a:defRPr lang="en-US"/>
            </a:defPPr>
            <a:lvl1pPr marL="0" algn="l" defTabSz="914400" rtl="0" eaLnBrk="1" latinLnBrk="0" hangingPunct="1">
              <a:defRPr sz="1000" kern="1200">
                <a:solidFill>
                  <a:schemeClr val="tx1">
                    <a:lumMod val="65000"/>
                    <a:lumOff val="35000"/>
                  </a:schemeClr>
                </a:solidFill>
                <a:latin typeface="Segoe UI Historic" panose="020B0502040204020203" pitchFamily="34" charset="0"/>
                <a:ea typeface="Segoe UI Historic" panose="020B0502040204020203" pitchFamily="34" charset="0"/>
                <a:cs typeface="Segoe UI Historic"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AAC3F618-7EE1-0849-8880-CB07A5842168}" type="slidenum">
              <a:rPr lang="en-US" smtClean="0">
                <a:solidFill>
                  <a:srgbClr val="000000">
                    <a:lumMod val="65000"/>
                    <a:lumOff val="35000"/>
                  </a:srgbClr>
                </a:solidFill>
              </a:rPr>
              <a:pPr algn="r">
                <a:defRPr/>
              </a:pPr>
              <a:t>4</a:t>
            </a:fld>
            <a:endParaRPr lang="en-US">
              <a:solidFill>
                <a:srgbClr val="000000">
                  <a:lumMod val="65000"/>
                  <a:lumOff val="35000"/>
                </a:srgbClr>
              </a:solidFill>
            </a:endParaRPr>
          </a:p>
        </p:txBody>
      </p:sp>
      <p:sp>
        <p:nvSpPr>
          <p:cNvPr id="18" name="Rectangle 17">
            <a:extLst>
              <a:ext uri="{FF2B5EF4-FFF2-40B4-BE49-F238E27FC236}">
                <a16:creationId xmlns:a16="http://schemas.microsoft.com/office/drawing/2014/main" id="{E8269607-84CF-A619-B2B5-7FB76EDB4319}"/>
              </a:ext>
            </a:extLst>
          </p:cNvPr>
          <p:cNvSpPr/>
          <p:nvPr/>
        </p:nvSpPr>
        <p:spPr>
          <a:xfrm rot="5400000">
            <a:off x="8648917" y="3314920"/>
            <a:ext cx="6861239" cy="224925"/>
          </a:xfrm>
          <a:prstGeom prst="rect">
            <a:avLst/>
          </a:prstGeom>
          <a:solidFill>
            <a:srgbClr val="2F7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324BD839-9C96-93D2-01C0-BA21B14BE2BA}"/>
              </a:ext>
            </a:extLst>
          </p:cNvPr>
          <p:cNvSpPr txBox="1"/>
          <p:nvPr/>
        </p:nvSpPr>
        <p:spPr>
          <a:xfrm>
            <a:off x="477680" y="1294958"/>
            <a:ext cx="10595361" cy="830997"/>
          </a:xfrm>
          <a:prstGeom prst="rect">
            <a:avLst/>
          </a:prstGeom>
          <a:noFill/>
        </p:spPr>
        <p:txBody>
          <a:bodyPr wrap="square" lIns="91440" tIns="45720" rIns="91440" bIns="45720" anchor="t">
            <a:spAutoFit/>
          </a:bodyPr>
          <a:lstStyle/>
          <a:p>
            <a:r>
              <a:rPr lang="fr-FR" sz="1600">
                <a:latin typeface="Aptos"/>
                <a:ea typeface="+mn-lt"/>
                <a:cs typeface="+mn-lt"/>
              </a:rPr>
              <a:t>Nous avons mis l'accent sur une collaboration étroite avec les parties prenantes à travers l'organisation et avons utilisé la méthodologie du laboratoire de parcours (pensée conceptuelle + méthode "Agile Scrum") pour développer ce </a:t>
            </a:r>
            <a:r>
              <a:rPr lang="fr-FR" sz="1600" b="1">
                <a:latin typeface="Aptos"/>
                <a:ea typeface="+mn-lt"/>
                <a:cs typeface="+mn-lt"/>
              </a:rPr>
              <a:t>produit minimum viable (PMV)</a:t>
            </a:r>
            <a:r>
              <a:rPr lang="fr-FR" sz="1600">
                <a:latin typeface="Aptos"/>
                <a:ea typeface="+mn-lt"/>
                <a:cs typeface="+mn-lt"/>
              </a:rPr>
              <a:t>.</a:t>
            </a:r>
          </a:p>
        </p:txBody>
      </p:sp>
      <p:sp>
        <p:nvSpPr>
          <p:cNvPr id="44" name="Rectangle 43">
            <a:extLst>
              <a:ext uri="{FF2B5EF4-FFF2-40B4-BE49-F238E27FC236}">
                <a16:creationId xmlns:a16="http://schemas.microsoft.com/office/drawing/2014/main" id="{87E3336F-7F96-99B6-68A4-276087CAA895}"/>
              </a:ext>
            </a:extLst>
          </p:cNvPr>
          <p:cNvSpPr/>
          <p:nvPr/>
        </p:nvSpPr>
        <p:spPr>
          <a:xfrm>
            <a:off x="550656" y="2180516"/>
            <a:ext cx="10321638" cy="4275078"/>
          </a:xfrm>
          <a:prstGeom prst="rect">
            <a:avLst/>
          </a:prstGeom>
          <a:noFill/>
          <a:ln>
            <a:solidFill>
              <a:srgbClr val="2F7C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grpSp>
        <p:nvGrpSpPr>
          <p:cNvPr id="49" name="Group 48">
            <a:extLst>
              <a:ext uri="{FF2B5EF4-FFF2-40B4-BE49-F238E27FC236}">
                <a16:creationId xmlns:a16="http://schemas.microsoft.com/office/drawing/2014/main" id="{2341DECE-EE0A-6D92-D911-0B321C0D888F}"/>
              </a:ext>
            </a:extLst>
          </p:cNvPr>
          <p:cNvGrpSpPr/>
          <p:nvPr/>
        </p:nvGrpSpPr>
        <p:grpSpPr>
          <a:xfrm>
            <a:off x="666157" y="2336307"/>
            <a:ext cx="10208207" cy="3833024"/>
            <a:chOff x="823609" y="2634831"/>
            <a:chExt cx="10208207" cy="3833024"/>
          </a:xfrm>
        </p:grpSpPr>
        <p:cxnSp>
          <p:nvCxnSpPr>
            <p:cNvPr id="40" name="Straight Connector 39">
              <a:extLst>
                <a:ext uri="{FF2B5EF4-FFF2-40B4-BE49-F238E27FC236}">
                  <a16:creationId xmlns:a16="http://schemas.microsoft.com/office/drawing/2014/main" id="{16F025FD-651C-0A04-084A-0326238BE39C}"/>
                </a:ext>
              </a:extLst>
            </p:cNvPr>
            <p:cNvCxnSpPr>
              <a:cxnSpLocks/>
            </p:cNvCxnSpPr>
            <p:nvPr/>
          </p:nvCxnSpPr>
          <p:spPr>
            <a:xfrm flipV="1">
              <a:off x="9857441" y="3647032"/>
              <a:ext cx="0" cy="831645"/>
            </a:xfrm>
            <a:prstGeom prst="line">
              <a:avLst/>
            </a:prstGeom>
            <a:ln>
              <a:solidFill>
                <a:srgbClr val="2F7C00"/>
              </a:solidFill>
              <a:prstDash val="dash"/>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246EBD66-1A61-3B74-00D3-A5DBD51DC4E8}"/>
                </a:ext>
              </a:extLst>
            </p:cNvPr>
            <p:cNvPicPr>
              <a:picLocks noChangeAspect="1"/>
            </p:cNvPicPr>
            <p:nvPr/>
          </p:nvPicPr>
          <p:blipFill>
            <a:blip r:embed="rId2" cstate="screen">
              <a:extLst>
                <a:ext uri="{28A0092B-C50C-407E-A947-70E740481C1C}">
                  <a14:useLocalDpi xmlns:a14="http://schemas.microsoft.com/office/drawing/2010/main"/>
                </a:ext>
              </a:extLst>
            </a:blip>
            <a:srcRect t="20097"/>
            <a:stretch>
              <a:fillRect/>
            </a:stretch>
          </p:blipFill>
          <p:spPr>
            <a:xfrm>
              <a:off x="2328051" y="2920577"/>
              <a:ext cx="15405" cy="1557357"/>
            </a:xfrm>
            <a:custGeom>
              <a:avLst/>
              <a:gdLst>
                <a:gd name="connsiteX0" fmla="*/ 0 w 21336"/>
                <a:gd name="connsiteY0" fmla="*/ 0 h 2570607"/>
                <a:gd name="connsiteX1" fmla="*/ 21336 w 21336"/>
                <a:gd name="connsiteY1" fmla="*/ 0 h 2570607"/>
                <a:gd name="connsiteX2" fmla="*/ 21336 w 21336"/>
                <a:gd name="connsiteY2" fmla="*/ 2570607 h 2570607"/>
                <a:gd name="connsiteX3" fmla="*/ 0 w 21336"/>
                <a:gd name="connsiteY3" fmla="*/ 2570607 h 2570607"/>
              </a:gdLst>
              <a:ahLst/>
              <a:cxnLst>
                <a:cxn ang="0">
                  <a:pos x="connsiteX0" y="connsiteY0"/>
                </a:cxn>
                <a:cxn ang="0">
                  <a:pos x="connsiteX1" y="connsiteY1"/>
                </a:cxn>
                <a:cxn ang="0">
                  <a:pos x="connsiteX2" y="connsiteY2"/>
                </a:cxn>
                <a:cxn ang="0">
                  <a:pos x="connsiteX3" y="connsiteY3"/>
                </a:cxn>
              </a:cxnLst>
              <a:rect l="l" t="t" r="r" b="b"/>
              <a:pathLst>
                <a:path w="21336" h="2570607">
                  <a:moveTo>
                    <a:pt x="0" y="0"/>
                  </a:moveTo>
                  <a:lnTo>
                    <a:pt x="21336" y="0"/>
                  </a:lnTo>
                  <a:lnTo>
                    <a:pt x="21336" y="2570607"/>
                  </a:lnTo>
                  <a:lnTo>
                    <a:pt x="0" y="2570607"/>
                  </a:lnTo>
                  <a:close/>
                </a:path>
              </a:pathLst>
            </a:custGeom>
          </p:spPr>
        </p:pic>
        <p:sp>
          <p:nvSpPr>
            <p:cNvPr id="11" name="TextBox 10">
              <a:extLst>
                <a:ext uri="{FF2B5EF4-FFF2-40B4-BE49-F238E27FC236}">
                  <a16:creationId xmlns:a16="http://schemas.microsoft.com/office/drawing/2014/main" id="{87FF3D8E-96EC-FEB8-89A9-B8F96DEDAE29}"/>
                </a:ext>
              </a:extLst>
            </p:cNvPr>
            <p:cNvSpPr txBox="1"/>
            <p:nvPr/>
          </p:nvSpPr>
          <p:spPr>
            <a:xfrm>
              <a:off x="1384835" y="4509455"/>
              <a:ext cx="832429" cy="430887"/>
            </a:xfrm>
            <a:prstGeom prst="rect">
              <a:avLst/>
            </a:prstGeom>
            <a:noFill/>
          </p:spPr>
          <p:txBody>
            <a:bodyPr vert="horz" wrap="square" lIns="0" tIns="0" rIns="0" bIns="0" rtlCol="0" anchor="ctr" anchorCtr="1">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30396" lvl="1" indent="-226796">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42793" lvl="2" indent="-215997">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7590" lvl="3" indent="-15119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7187" lvl="4" indent="-147598">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algn="ctr" defTabSz="914400" rtl="0" eaLnBrk="1" fontAlgn="auto" latinLnBrk="0" hangingPunct="1">
                <a:lnSpc>
                  <a:spcPct val="100000"/>
                </a:lnSpc>
                <a:spcBef>
                  <a:spcPts val="300"/>
                </a:spcBef>
                <a:spcAft>
                  <a:spcPts val="300"/>
                </a:spcAft>
                <a:buClr>
                  <a:srgbClr val="000000"/>
                </a:buClr>
                <a:buSzPct val="100000"/>
                <a:buFont typeface="Segoe UI" panose="020B0502040204020203" pitchFamily="34" charset="0"/>
                <a:buChar char="​"/>
                <a:tabLst/>
                <a:defRPr/>
              </a:pPr>
              <a:r>
                <a:rPr lang="en-US" sz="1400" b="1" i="1">
                  <a:solidFill>
                    <a:srgbClr val="2F7C00"/>
                  </a:solidFill>
                  <a:latin typeface="Aptos"/>
                  <a:cs typeface="Arial"/>
                </a:rPr>
                <a:t>400</a:t>
              </a:r>
              <a:r>
                <a:rPr kumimoji="0" lang="en-US" sz="1400" b="1" i="1" u="none" strike="noStrike" kern="1200" cap="none" spc="0" normalizeH="0" baseline="0" noProof="0">
                  <a:ln>
                    <a:noFill/>
                  </a:ln>
                  <a:solidFill>
                    <a:srgbClr val="2F7C00"/>
                  </a:solidFill>
                  <a:effectLst/>
                  <a:uLnTx/>
                  <a:uFillTx/>
                  <a:latin typeface="Aptos"/>
                  <a:cs typeface="Arial"/>
                </a:rPr>
                <a:t>+</a:t>
              </a:r>
              <a:br>
                <a:rPr lang="en-US" sz="1400" b="1" i="1" u="none" strike="noStrike" kern="1200" cap="none" spc="0" normalizeH="0" baseline="0" noProof="0">
                  <a:ln>
                    <a:noFill/>
                  </a:ln>
                  <a:solidFill>
                    <a:srgbClr val="2F7C00"/>
                  </a:solidFill>
                  <a:effectLst/>
                  <a:uLnTx/>
                  <a:uFillTx/>
                  <a:latin typeface="Aptos"/>
                </a:rPr>
              </a:br>
              <a:r>
                <a:rPr lang="en-US" sz="1400" b="1" i="1" err="1">
                  <a:solidFill>
                    <a:srgbClr val="2F7C00"/>
                  </a:solidFill>
                  <a:latin typeface="Aptos"/>
                  <a:cs typeface="Arial"/>
                </a:rPr>
                <a:t>idées</a:t>
              </a:r>
              <a:endParaRPr lang="en-US" sz="1400" b="1" i="1" u="none" strike="noStrike" kern="1200" cap="none" spc="0" normalizeH="0" baseline="0" noProof="0">
                <a:ln>
                  <a:noFill/>
                </a:ln>
                <a:solidFill>
                  <a:srgbClr val="2F7C00"/>
                </a:solidFill>
                <a:effectLst/>
                <a:uLnTx/>
                <a:uFillTx/>
                <a:latin typeface="Aptos"/>
                <a:cs typeface="Arial"/>
              </a:endParaRPr>
            </a:p>
          </p:txBody>
        </p:sp>
        <p:sp>
          <p:nvSpPr>
            <p:cNvPr id="14" name="TextBox 13">
              <a:extLst>
                <a:ext uri="{FF2B5EF4-FFF2-40B4-BE49-F238E27FC236}">
                  <a16:creationId xmlns:a16="http://schemas.microsoft.com/office/drawing/2014/main" id="{8CC07009-28B7-3EA5-54F8-21C12EFFACF2}"/>
                </a:ext>
              </a:extLst>
            </p:cNvPr>
            <p:cNvSpPr txBox="1"/>
            <p:nvPr/>
          </p:nvSpPr>
          <p:spPr>
            <a:xfrm>
              <a:off x="8875274" y="4509455"/>
              <a:ext cx="1965611" cy="430887"/>
            </a:xfrm>
            <a:prstGeom prst="rect">
              <a:avLst/>
            </a:prstGeom>
            <a:noFill/>
          </p:spPr>
          <p:txBody>
            <a:bodyPr vert="horz" wrap="square" lIns="0" tIns="0" rIns="0" bIns="0" rtlCol="0" anchor="ctr" anchorCtr="1">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30396" lvl="1" indent="-226796">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42793" lvl="2" indent="-215997">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7590" lvl="3" indent="-15119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7187" lvl="4" indent="-147598">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lgn="ctr">
                <a:spcBef>
                  <a:spcPts val="0"/>
                </a:spcBef>
                <a:spcAft>
                  <a:spcPts val="0"/>
                </a:spcAft>
                <a:buClr>
                  <a:srgbClr val="000000"/>
                </a:buClr>
                <a:defRPr/>
              </a:pPr>
              <a:r>
                <a:rPr lang="en-US" sz="1400" b="1" i="1">
                  <a:solidFill>
                    <a:srgbClr val="2F7C00"/>
                  </a:solidFill>
                  <a:latin typeface="Aptos"/>
                  <a:cs typeface="Arial"/>
                </a:rPr>
                <a:t>Les 5 </a:t>
              </a:r>
              <a:r>
                <a:rPr lang="en-US" sz="1400" b="1" i="1" err="1">
                  <a:solidFill>
                    <a:srgbClr val="2F7C00"/>
                  </a:solidFill>
                  <a:latin typeface="Aptos"/>
                  <a:cs typeface="Arial"/>
                </a:rPr>
                <a:t>principales</a:t>
              </a:r>
              <a:r>
                <a:rPr lang="en-US" sz="1400" b="1" i="1">
                  <a:solidFill>
                    <a:srgbClr val="2F7C00"/>
                  </a:solidFill>
                  <a:latin typeface="Aptos"/>
                  <a:cs typeface="Arial"/>
                </a:rPr>
                <a:t> </a:t>
              </a:r>
              <a:r>
                <a:rPr lang="en-US" sz="1400" b="1" i="1" err="1">
                  <a:solidFill>
                    <a:srgbClr val="2F7C00"/>
                  </a:solidFill>
                  <a:latin typeface="Aptos"/>
                  <a:cs typeface="Arial"/>
                </a:rPr>
                <a:t>fonctionnalités</a:t>
              </a:r>
              <a:endParaRPr lang="en-US" sz="1400" b="1" i="1">
                <a:solidFill>
                  <a:srgbClr val="2F7C00"/>
                </a:solidFill>
                <a:latin typeface="Aptos"/>
                <a:cs typeface="Arial"/>
              </a:endParaRPr>
            </a:p>
          </p:txBody>
        </p:sp>
        <p:sp>
          <p:nvSpPr>
            <p:cNvPr id="15" name="TextBox 14">
              <a:extLst>
                <a:ext uri="{FF2B5EF4-FFF2-40B4-BE49-F238E27FC236}">
                  <a16:creationId xmlns:a16="http://schemas.microsoft.com/office/drawing/2014/main" id="{9A7EE7BD-AFE2-440D-9206-A4F376497DB3}"/>
                </a:ext>
              </a:extLst>
            </p:cNvPr>
            <p:cNvSpPr txBox="1"/>
            <p:nvPr/>
          </p:nvSpPr>
          <p:spPr>
            <a:xfrm>
              <a:off x="3497522" y="4617176"/>
              <a:ext cx="2036814" cy="215444"/>
            </a:xfrm>
            <a:prstGeom prst="rect">
              <a:avLst/>
            </a:prstGeom>
            <a:noFill/>
          </p:spPr>
          <p:txBody>
            <a:bodyPr vert="horz" wrap="square" lIns="0" tIns="0" rIns="0" bIns="0" rtlCol="0" anchor="ctr" anchorCtr="1">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30396" lvl="1" indent="-226796">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42793" lvl="2" indent="-215997">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7590" lvl="3" indent="-15119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7187" lvl="4" indent="-147598">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lgn="ctr">
                <a:spcBef>
                  <a:spcPts val="0"/>
                </a:spcBef>
                <a:spcAft>
                  <a:spcPts val="0"/>
                </a:spcAft>
                <a:buClr>
                  <a:srgbClr val="000000"/>
                </a:buClr>
                <a:defRPr/>
              </a:pPr>
              <a:r>
                <a:rPr kumimoji="0" lang="en-US" sz="1400" b="1" i="1" u="none" strike="noStrike" kern="1200" cap="none" spc="0" normalizeH="0" baseline="0" noProof="0" err="1">
                  <a:ln>
                    <a:noFill/>
                  </a:ln>
                  <a:solidFill>
                    <a:srgbClr val="2F7C00"/>
                  </a:solidFill>
                  <a:effectLst/>
                  <a:uLnTx/>
                  <a:uFillTx/>
                  <a:latin typeface="Aptos"/>
                  <a:cs typeface="Arial"/>
                </a:rPr>
                <a:t>Énoncé</a:t>
              </a:r>
              <a:r>
                <a:rPr kumimoji="0" lang="en-US" sz="1400" b="1" i="1" u="none" strike="noStrike" kern="1200" cap="none" spc="0" normalizeH="0" baseline="0" noProof="0">
                  <a:ln>
                    <a:noFill/>
                  </a:ln>
                  <a:solidFill>
                    <a:srgbClr val="2F7C00"/>
                  </a:solidFill>
                  <a:effectLst/>
                  <a:uLnTx/>
                  <a:uFillTx/>
                  <a:latin typeface="Aptos"/>
                  <a:cs typeface="Arial"/>
                </a:rPr>
                <a:t> de vision</a:t>
              </a:r>
            </a:p>
          </p:txBody>
        </p:sp>
        <p:grpSp>
          <p:nvGrpSpPr>
            <p:cNvPr id="20" name="Group 19">
              <a:extLst>
                <a:ext uri="{FF2B5EF4-FFF2-40B4-BE49-F238E27FC236}">
                  <a16:creationId xmlns:a16="http://schemas.microsoft.com/office/drawing/2014/main" id="{B7C41050-5F52-DC53-A52A-7BE29A05D0C3}"/>
                </a:ext>
              </a:extLst>
            </p:cNvPr>
            <p:cNvGrpSpPr/>
            <p:nvPr/>
          </p:nvGrpSpPr>
          <p:grpSpPr>
            <a:xfrm>
              <a:off x="1713411" y="2660702"/>
              <a:ext cx="8133966" cy="1568739"/>
              <a:chOff x="2075278" y="2244500"/>
              <a:chExt cx="7588734" cy="1594328"/>
            </a:xfrm>
          </p:grpSpPr>
          <p:sp>
            <p:nvSpPr>
              <p:cNvPr id="3" name="Freeform: Shape 2">
                <a:extLst>
                  <a:ext uri="{FF2B5EF4-FFF2-40B4-BE49-F238E27FC236}">
                    <a16:creationId xmlns:a16="http://schemas.microsoft.com/office/drawing/2014/main" id="{224F9630-DACD-2F99-55F1-4F48BE7B99AB}"/>
                  </a:ext>
                </a:extLst>
              </p:cNvPr>
              <p:cNvSpPr/>
              <p:nvPr/>
            </p:nvSpPr>
            <p:spPr>
              <a:xfrm flipH="1">
                <a:off x="7306208" y="2575522"/>
                <a:ext cx="2357804" cy="922120"/>
              </a:xfrm>
              <a:custGeom>
                <a:avLst/>
                <a:gdLst>
                  <a:gd name="connsiteX0" fmla="*/ 0 w 1333690"/>
                  <a:gd name="connsiteY0" fmla="*/ 228124 h 1182814"/>
                  <a:gd name="connsiteX1" fmla="*/ 0 w 1333690"/>
                  <a:gd name="connsiteY1" fmla="*/ 954691 h 1182814"/>
                  <a:gd name="connsiteX2" fmla="*/ 1333690 w 1333690"/>
                  <a:gd name="connsiteY2" fmla="*/ 1182814 h 1182814"/>
                  <a:gd name="connsiteX3" fmla="*/ 1333690 w 1333690"/>
                  <a:gd name="connsiteY3" fmla="*/ 0 h 1182814"/>
                  <a:gd name="connsiteX4" fmla="*/ 0 w 1333690"/>
                  <a:gd name="connsiteY4" fmla="*/ 228124 h 11828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3690" h="1182814">
                    <a:moveTo>
                      <a:pt x="0" y="228124"/>
                    </a:moveTo>
                    <a:lnTo>
                      <a:pt x="0" y="954691"/>
                    </a:lnTo>
                    <a:lnTo>
                      <a:pt x="1333690" y="1182814"/>
                    </a:lnTo>
                    <a:lnTo>
                      <a:pt x="1333690" y="0"/>
                    </a:lnTo>
                    <a:lnTo>
                      <a:pt x="0" y="228124"/>
                    </a:lnTo>
                    <a:close/>
                  </a:path>
                </a:pathLst>
              </a:custGeom>
              <a:gradFill flip="none" rotWithShape="1">
                <a:gsLst>
                  <a:gs pos="0">
                    <a:srgbClr val="799087">
                      <a:tint val="66000"/>
                      <a:satMod val="160000"/>
                    </a:srgbClr>
                  </a:gs>
                  <a:gs pos="50000">
                    <a:srgbClr val="799087">
                      <a:tint val="44500"/>
                      <a:satMod val="160000"/>
                    </a:srgbClr>
                  </a:gs>
                  <a:gs pos="100000">
                    <a:srgbClr val="799087">
                      <a:tint val="23500"/>
                      <a:satMod val="160000"/>
                    </a:srgbClr>
                  </a:gs>
                </a:gsLst>
                <a:path path="circle">
                  <a:fillToRect r="100000" b="100000"/>
                </a:path>
                <a:tileRect l="-100000" t="-100000"/>
              </a:gra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FFFFFF"/>
                  </a:solidFill>
                  <a:effectLst/>
                  <a:uLnTx/>
                  <a:uFillTx/>
                  <a:latin typeface="Aptos" panose="020B0004020202020204" pitchFamily="34" charset="0"/>
                  <a:ea typeface="+mn-ea"/>
                  <a:cs typeface="+mn-cs"/>
                </a:endParaRPr>
              </a:p>
            </p:txBody>
          </p:sp>
          <p:sp>
            <p:nvSpPr>
              <p:cNvPr id="23" name="Freeform: Shape 22">
                <a:extLst>
                  <a:ext uri="{FF2B5EF4-FFF2-40B4-BE49-F238E27FC236}">
                    <a16:creationId xmlns:a16="http://schemas.microsoft.com/office/drawing/2014/main" id="{6D33FA82-BA96-AB05-9766-3C6CBCB9144F}"/>
                  </a:ext>
                </a:extLst>
              </p:cNvPr>
              <p:cNvSpPr/>
              <p:nvPr/>
            </p:nvSpPr>
            <p:spPr>
              <a:xfrm flipH="1">
                <a:off x="2075278" y="2244500"/>
                <a:ext cx="2784600" cy="1594328"/>
              </a:xfrm>
              <a:custGeom>
                <a:avLst/>
                <a:gdLst>
                  <a:gd name="connsiteX0" fmla="*/ 0 w 1333690"/>
                  <a:gd name="connsiteY0" fmla="*/ 1867376 h 2095500"/>
                  <a:gd name="connsiteX1" fmla="*/ 1333691 w 1333690"/>
                  <a:gd name="connsiteY1" fmla="*/ 2095500 h 2095500"/>
                  <a:gd name="connsiteX2" fmla="*/ 1333691 w 1333690"/>
                  <a:gd name="connsiteY2" fmla="*/ 0 h 2095500"/>
                  <a:gd name="connsiteX3" fmla="*/ 0 w 1333690"/>
                  <a:gd name="connsiteY3" fmla="*/ 228124 h 2095500"/>
                  <a:gd name="connsiteX4" fmla="*/ 0 w 1333690"/>
                  <a:gd name="connsiteY4" fmla="*/ 1867376 h 2095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3690" h="2095500">
                    <a:moveTo>
                      <a:pt x="0" y="1867376"/>
                    </a:moveTo>
                    <a:lnTo>
                      <a:pt x="1333691" y="2095500"/>
                    </a:lnTo>
                    <a:lnTo>
                      <a:pt x="1333691" y="0"/>
                    </a:lnTo>
                    <a:lnTo>
                      <a:pt x="0" y="228124"/>
                    </a:lnTo>
                    <a:lnTo>
                      <a:pt x="0" y="1867376"/>
                    </a:lnTo>
                    <a:close/>
                  </a:path>
                </a:pathLst>
              </a:custGeom>
              <a:gradFill flip="none" rotWithShape="1">
                <a:gsLst>
                  <a:gs pos="0">
                    <a:srgbClr val="799087">
                      <a:tint val="66000"/>
                      <a:satMod val="160000"/>
                    </a:srgbClr>
                  </a:gs>
                  <a:gs pos="50000">
                    <a:srgbClr val="799087">
                      <a:tint val="44500"/>
                      <a:satMod val="160000"/>
                    </a:srgbClr>
                  </a:gs>
                  <a:gs pos="100000">
                    <a:srgbClr val="799087">
                      <a:tint val="23500"/>
                      <a:satMod val="160000"/>
                    </a:srgbClr>
                  </a:gs>
                </a:gsLst>
                <a:lin ang="2700000" scaled="1"/>
                <a:tileRect/>
              </a:gra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000000"/>
                  </a:solidFill>
                  <a:effectLst/>
                  <a:uLnTx/>
                  <a:uFillTx/>
                  <a:latin typeface="Aptos" panose="020B0004020202020204" pitchFamily="34" charset="0"/>
                  <a:ea typeface="+mn-ea"/>
                  <a:cs typeface="+mn-cs"/>
                </a:endParaRPr>
              </a:p>
            </p:txBody>
          </p:sp>
          <p:sp>
            <p:nvSpPr>
              <p:cNvPr id="24" name="Freeform: Shape 23">
                <a:extLst>
                  <a:ext uri="{FF2B5EF4-FFF2-40B4-BE49-F238E27FC236}">
                    <a16:creationId xmlns:a16="http://schemas.microsoft.com/office/drawing/2014/main" id="{9EB36C2C-E062-CD97-D947-C14B9BDC5024}"/>
                  </a:ext>
                </a:extLst>
              </p:cNvPr>
              <p:cNvSpPr/>
              <p:nvPr/>
            </p:nvSpPr>
            <p:spPr>
              <a:xfrm flipH="1">
                <a:off x="4772911" y="2408396"/>
                <a:ext cx="2610605" cy="1253220"/>
              </a:xfrm>
              <a:custGeom>
                <a:avLst/>
                <a:gdLst>
                  <a:gd name="connsiteX0" fmla="*/ 0 w 1333690"/>
                  <a:gd name="connsiteY0" fmla="*/ 1411034 h 1639252"/>
                  <a:gd name="connsiteX1" fmla="*/ 1333690 w 1333690"/>
                  <a:gd name="connsiteY1" fmla="*/ 1639252 h 1639252"/>
                  <a:gd name="connsiteX2" fmla="*/ 1333690 w 1333690"/>
                  <a:gd name="connsiteY2" fmla="*/ 0 h 1639252"/>
                  <a:gd name="connsiteX3" fmla="*/ 0 w 1333690"/>
                  <a:gd name="connsiteY3" fmla="*/ 228219 h 1639252"/>
                  <a:gd name="connsiteX4" fmla="*/ 0 w 1333690"/>
                  <a:gd name="connsiteY4" fmla="*/ 1411034 h 16392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3690" h="1639252">
                    <a:moveTo>
                      <a:pt x="0" y="1411034"/>
                    </a:moveTo>
                    <a:lnTo>
                      <a:pt x="1333690" y="1639252"/>
                    </a:lnTo>
                    <a:lnTo>
                      <a:pt x="1333690" y="0"/>
                    </a:lnTo>
                    <a:lnTo>
                      <a:pt x="0" y="228219"/>
                    </a:lnTo>
                    <a:lnTo>
                      <a:pt x="0" y="1411034"/>
                    </a:lnTo>
                    <a:close/>
                  </a:path>
                </a:pathLst>
              </a:custGeom>
              <a:gradFill flip="none" rotWithShape="1">
                <a:gsLst>
                  <a:gs pos="0">
                    <a:srgbClr val="799087">
                      <a:tint val="66000"/>
                      <a:satMod val="160000"/>
                    </a:srgbClr>
                  </a:gs>
                  <a:gs pos="50000">
                    <a:srgbClr val="799087">
                      <a:tint val="44500"/>
                      <a:satMod val="160000"/>
                    </a:srgbClr>
                  </a:gs>
                  <a:gs pos="100000">
                    <a:srgbClr val="799087">
                      <a:tint val="23500"/>
                      <a:satMod val="160000"/>
                    </a:srgbClr>
                  </a:gs>
                </a:gsLst>
                <a:path path="circle">
                  <a:fillToRect l="100000" t="100000"/>
                </a:path>
                <a:tileRect r="-100000" b="-100000"/>
              </a:gra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000000"/>
                  </a:solidFill>
                  <a:effectLst/>
                  <a:uLnTx/>
                  <a:uFillTx/>
                  <a:latin typeface="Aptos" panose="020B0004020202020204" pitchFamily="34" charset="0"/>
                  <a:ea typeface="+mn-ea"/>
                  <a:cs typeface="+mn-cs"/>
                </a:endParaRPr>
              </a:p>
            </p:txBody>
          </p:sp>
        </p:grpSp>
        <p:sp>
          <p:nvSpPr>
            <p:cNvPr id="27" name="Freeform: Shape 26">
              <a:extLst>
                <a:ext uri="{FF2B5EF4-FFF2-40B4-BE49-F238E27FC236}">
                  <a16:creationId xmlns:a16="http://schemas.microsoft.com/office/drawing/2014/main" id="{F11ECBF1-50B4-6E1F-C1AA-3346BB53CA51}"/>
                </a:ext>
              </a:extLst>
            </p:cNvPr>
            <p:cNvSpPr/>
            <p:nvPr/>
          </p:nvSpPr>
          <p:spPr>
            <a:xfrm flipH="1">
              <a:off x="6660451" y="2964392"/>
              <a:ext cx="911150" cy="956624"/>
            </a:xfrm>
            <a:custGeom>
              <a:avLst/>
              <a:gdLst>
                <a:gd name="connsiteX0" fmla="*/ 571500 w 571500"/>
                <a:gd name="connsiteY0" fmla="*/ 591407 h 1182814"/>
                <a:gd name="connsiteX1" fmla="*/ 285750 w 571500"/>
                <a:gd name="connsiteY1" fmla="*/ 1182814 h 1182814"/>
                <a:gd name="connsiteX2" fmla="*/ 0 w 571500"/>
                <a:gd name="connsiteY2" fmla="*/ 591407 h 1182814"/>
                <a:gd name="connsiteX3" fmla="*/ 285750 w 571500"/>
                <a:gd name="connsiteY3" fmla="*/ 0 h 1182814"/>
                <a:gd name="connsiteX4" fmla="*/ 571500 w 571500"/>
                <a:gd name="connsiteY4" fmla="*/ 591407 h 11828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0" h="1182814">
                  <a:moveTo>
                    <a:pt x="571500" y="591407"/>
                  </a:moveTo>
                  <a:cubicBezTo>
                    <a:pt x="571500" y="918019"/>
                    <a:pt x="443579" y="1182814"/>
                    <a:pt x="285750" y="1182814"/>
                  </a:cubicBezTo>
                  <a:cubicBezTo>
                    <a:pt x="127921" y="1182814"/>
                    <a:pt x="0" y="918019"/>
                    <a:pt x="0" y="591407"/>
                  </a:cubicBezTo>
                  <a:cubicBezTo>
                    <a:pt x="0" y="264795"/>
                    <a:pt x="127921" y="0"/>
                    <a:pt x="285750" y="0"/>
                  </a:cubicBezTo>
                  <a:cubicBezTo>
                    <a:pt x="443579" y="0"/>
                    <a:pt x="571500" y="264795"/>
                    <a:pt x="571500" y="591407"/>
                  </a:cubicBezTo>
                  <a:close/>
                </a:path>
              </a:pathLst>
            </a:custGeom>
            <a:solidFill>
              <a:srgbClr val="2F7C00">
                <a:alpha val="55000"/>
              </a:srgbClr>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000000"/>
                </a:solidFill>
                <a:effectLst/>
                <a:uLnTx/>
                <a:uFillTx/>
                <a:latin typeface="Aptos" panose="020B0004020202020204" pitchFamily="34" charset="0"/>
                <a:ea typeface="+mn-ea"/>
                <a:cs typeface="+mn-cs"/>
              </a:endParaRPr>
            </a:p>
          </p:txBody>
        </p:sp>
        <p:sp>
          <p:nvSpPr>
            <p:cNvPr id="28" name="Freeform: Shape 27">
              <a:extLst>
                <a:ext uri="{FF2B5EF4-FFF2-40B4-BE49-F238E27FC236}">
                  <a16:creationId xmlns:a16="http://schemas.microsoft.com/office/drawing/2014/main" id="{BB08A78B-3EC9-E620-A290-3F9039D6AE37}"/>
                </a:ext>
              </a:extLst>
            </p:cNvPr>
            <p:cNvSpPr/>
            <p:nvPr/>
          </p:nvSpPr>
          <p:spPr>
            <a:xfrm flipH="1">
              <a:off x="4015844" y="2793743"/>
              <a:ext cx="1010887" cy="1265406"/>
            </a:xfrm>
            <a:custGeom>
              <a:avLst/>
              <a:gdLst>
                <a:gd name="connsiteX0" fmla="*/ 714375 w 714375"/>
                <a:gd name="connsiteY0" fmla="*/ 814578 h 1629155"/>
                <a:gd name="connsiteX1" fmla="*/ 357187 w 714375"/>
                <a:gd name="connsiteY1" fmla="*/ 1629156 h 1629155"/>
                <a:gd name="connsiteX2" fmla="*/ 0 w 714375"/>
                <a:gd name="connsiteY2" fmla="*/ 814578 h 1629155"/>
                <a:gd name="connsiteX3" fmla="*/ 357187 w 714375"/>
                <a:gd name="connsiteY3" fmla="*/ 0 h 1629155"/>
                <a:gd name="connsiteX4" fmla="*/ 714375 w 714375"/>
                <a:gd name="connsiteY4" fmla="*/ 814578 h 16291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4375" h="1629155">
                  <a:moveTo>
                    <a:pt x="714375" y="814578"/>
                  </a:moveTo>
                  <a:cubicBezTo>
                    <a:pt x="714375" y="1264457"/>
                    <a:pt x="554457" y="1629156"/>
                    <a:pt x="357187" y="1629156"/>
                  </a:cubicBezTo>
                  <a:cubicBezTo>
                    <a:pt x="159918" y="1629156"/>
                    <a:pt x="0" y="1264457"/>
                    <a:pt x="0" y="814578"/>
                  </a:cubicBezTo>
                  <a:cubicBezTo>
                    <a:pt x="0" y="364699"/>
                    <a:pt x="159918" y="0"/>
                    <a:pt x="357187" y="0"/>
                  </a:cubicBezTo>
                  <a:cubicBezTo>
                    <a:pt x="554457" y="0"/>
                    <a:pt x="714375" y="364699"/>
                    <a:pt x="714375" y="814578"/>
                  </a:cubicBezTo>
                  <a:close/>
                </a:path>
              </a:pathLst>
            </a:custGeom>
            <a:solidFill>
              <a:srgbClr val="2F7C00">
                <a:alpha val="81000"/>
              </a:srgbClr>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000000"/>
                </a:solidFill>
                <a:effectLst/>
                <a:uLnTx/>
                <a:uFillTx/>
                <a:latin typeface="Aptos" panose="020B0004020202020204" pitchFamily="34" charset="0"/>
                <a:ea typeface="+mn-ea"/>
                <a:cs typeface="+mn-cs"/>
              </a:endParaRPr>
            </a:p>
          </p:txBody>
        </p:sp>
        <p:sp>
          <p:nvSpPr>
            <p:cNvPr id="29" name="Freeform: Shape 28">
              <a:extLst>
                <a:ext uri="{FF2B5EF4-FFF2-40B4-BE49-F238E27FC236}">
                  <a16:creationId xmlns:a16="http://schemas.microsoft.com/office/drawing/2014/main" id="{085628D7-375A-CFB6-22B8-E6026E5B6FDA}"/>
                </a:ext>
              </a:extLst>
            </p:cNvPr>
            <p:cNvSpPr/>
            <p:nvPr/>
          </p:nvSpPr>
          <p:spPr>
            <a:xfrm flipH="1">
              <a:off x="1207224" y="2634831"/>
              <a:ext cx="1226272" cy="1617331"/>
            </a:xfrm>
            <a:custGeom>
              <a:avLst/>
              <a:gdLst>
                <a:gd name="connsiteX0" fmla="*/ 857250 w 857250"/>
                <a:gd name="connsiteY0" fmla="*/ 1047750 h 2095500"/>
                <a:gd name="connsiteX1" fmla="*/ 428625 w 857250"/>
                <a:gd name="connsiteY1" fmla="*/ 2095500 h 2095500"/>
                <a:gd name="connsiteX2" fmla="*/ 0 w 857250"/>
                <a:gd name="connsiteY2" fmla="*/ 1047750 h 2095500"/>
                <a:gd name="connsiteX3" fmla="*/ 428625 w 857250"/>
                <a:gd name="connsiteY3" fmla="*/ 0 h 2095500"/>
                <a:gd name="connsiteX4" fmla="*/ 857250 w 857250"/>
                <a:gd name="connsiteY4" fmla="*/ 1047750 h 2095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7250" h="2095500">
                  <a:moveTo>
                    <a:pt x="857250" y="1047750"/>
                  </a:moveTo>
                  <a:cubicBezTo>
                    <a:pt x="857250" y="1626406"/>
                    <a:pt x="665348" y="2095500"/>
                    <a:pt x="428625" y="2095500"/>
                  </a:cubicBezTo>
                  <a:cubicBezTo>
                    <a:pt x="191902" y="2095500"/>
                    <a:pt x="0" y="1626406"/>
                    <a:pt x="0" y="1047750"/>
                  </a:cubicBezTo>
                  <a:cubicBezTo>
                    <a:pt x="0" y="469094"/>
                    <a:pt x="191902" y="0"/>
                    <a:pt x="428625" y="0"/>
                  </a:cubicBezTo>
                  <a:cubicBezTo>
                    <a:pt x="665348" y="0"/>
                    <a:pt x="857250" y="469094"/>
                    <a:pt x="857250" y="1047750"/>
                  </a:cubicBezTo>
                  <a:close/>
                </a:path>
              </a:pathLst>
            </a:custGeom>
            <a:solidFill>
              <a:srgbClr val="2F7C00"/>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000000"/>
                </a:solidFill>
                <a:effectLst/>
                <a:uLnTx/>
                <a:uFillTx/>
                <a:latin typeface="Aptos" panose="020B0004020202020204" pitchFamily="34" charset="0"/>
                <a:ea typeface="+mn-ea"/>
                <a:cs typeface="+mn-cs"/>
              </a:endParaRPr>
            </a:p>
          </p:txBody>
        </p:sp>
        <p:sp>
          <p:nvSpPr>
            <p:cNvPr id="30" name="TextBox 29">
              <a:extLst>
                <a:ext uri="{FF2B5EF4-FFF2-40B4-BE49-F238E27FC236}">
                  <a16:creationId xmlns:a16="http://schemas.microsoft.com/office/drawing/2014/main" id="{4990D09C-407D-82BC-9ADA-4A05921D1671}"/>
                </a:ext>
              </a:extLst>
            </p:cNvPr>
            <p:cNvSpPr txBox="1"/>
            <p:nvPr/>
          </p:nvSpPr>
          <p:spPr>
            <a:xfrm>
              <a:off x="1208122" y="3038663"/>
              <a:ext cx="1226272" cy="984885"/>
            </a:xfrm>
            <a:prstGeom prst="rect">
              <a:avLst/>
            </a:prstGeom>
          </p:spPr>
          <p:txBody>
            <a:bodyPr vert="horz" wrap="square" lIns="0" tIns="0" rIns="0" bIns="0" rtlCol="0" anchor="t">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30396" lvl="1" indent="-226796">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42793" lvl="2" indent="-215997">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7590" lvl="3" indent="-15119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7187" lvl="4" indent="-147598">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lgn="ctr">
                <a:spcBef>
                  <a:spcPts val="0"/>
                </a:spcBef>
                <a:spcAft>
                  <a:spcPts val="0"/>
                </a:spcAft>
                <a:buClr>
                  <a:srgbClr val="000000"/>
                </a:buClr>
                <a:defRPr/>
              </a:pPr>
              <a:r>
                <a:rPr lang="fr-FR">
                  <a:solidFill>
                    <a:schemeClr val="bg1"/>
                  </a:solidFill>
                  <a:latin typeface="Aptos"/>
                  <a:cs typeface="Arial"/>
                </a:rPr>
                <a:t>Ateliers de conception  base-zéro  (CBZ)</a:t>
              </a:r>
            </a:p>
          </p:txBody>
        </p:sp>
        <p:sp>
          <p:nvSpPr>
            <p:cNvPr id="33" name="TextBox 32">
              <a:extLst>
                <a:ext uri="{FF2B5EF4-FFF2-40B4-BE49-F238E27FC236}">
                  <a16:creationId xmlns:a16="http://schemas.microsoft.com/office/drawing/2014/main" id="{2F7C6479-1859-C6B4-BD6C-651B54A93C49}"/>
                </a:ext>
              </a:extLst>
            </p:cNvPr>
            <p:cNvSpPr txBox="1"/>
            <p:nvPr/>
          </p:nvSpPr>
          <p:spPr>
            <a:xfrm>
              <a:off x="6513300" y="3154589"/>
              <a:ext cx="1202954" cy="492443"/>
            </a:xfrm>
            <a:prstGeom prst="rect">
              <a:avLst/>
            </a:prstGeom>
            <a:noFill/>
          </p:spPr>
          <p:txBody>
            <a:bodyPr vert="horz" wrap="square" lIns="0" tIns="0" rIns="0" bIns="0" rtlCol="0" anchor="ctr" anchorCtr="1">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30396" lvl="1" indent="-226796">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42793" lvl="2" indent="-215997">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7590" lvl="3" indent="-15119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7187" lvl="4" indent="-147598">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algn="ctr" defTabSz="914400" rtl="0" eaLnBrk="1" fontAlgn="auto" latinLnBrk="0" hangingPunct="1">
                <a:lnSpc>
                  <a:spcPct val="100000"/>
                </a:lnSpc>
                <a:spcBef>
                  <a:spcPts val="0"/>
                </a:spcBef>
                <a:spcAft>
                  <a:spcPts val="0"/>
                </a:spcAft>
                <a:buClr>
                  <a:srgbClr val="000000"/>
                </a:buClr>
                <a:buSzPct val="100000"/>
                <a:buFont typeface="Segoe UI" panose="020B0502040204020203" pitchFamily="34" charset="0"/>
                <a:buChar char="​"/>
                <a:tabLst/>
                <a:defRPr/>
              </a:pPr>
              <a:r>
                <a:rPr kumimoji="0" lang="en-US" u="none" strike="noStrike" kern="1200" cap="none" spc="0" normalizeH="0" baseline="0" noProof="0">
                  <a:ln>
                    <a:noFill/>
                  </a:ln>
                  <a:solidFill>
                    <a:schemeClr val="bg1"/>
                  </a:solidFill>
                  <a:effectLst/>
                  <a:uLnTx/>
                  <a:uFillTx/>
                  <a:latin typeface="Aptos"/>
                  <a:cs typeface="Arial"/>
                </a:rPr>
                <a:t>Atelier</a:t>
              </a:r>
            </a:p>
            <a:p>
              <a:pPr marL="0" marR="0" lvl="0" indent="0" algn="ctr" defTabSz="914400" rtl="0" eaLnBrk="1" fontAlgn="auto" latinLnBrk="0" hangingPunct="1">
                <a:lnSpc>
                  <a:spcPct val="100000"/>
                </a:lnSpc>
                <a:spcBef>
                  <a:spcPts val="0"/>
                </a:spcBef>
                <a:spcAft>
                  <a:spcPts val="0"/>
                </a:spcAft>
                <a:buClr>
                  <a:srgbClr val="000000"/>
                </a:buClr>
                <a:buSzPct val="100000"/>
                <a:buFont typeface="Segoe UI" panose="020B0502040204020203" pitchFamily="34" charset="0"/>
                <a:buChar char="​"/>
                <a:tabLst/>
                <a:defRPr/>
              </a:pPr>
              <a:r>
                <a:rPr kumimoji="0" lang="en-US" u="none" strike="noStrike" kern="1200" cap="none" spc="0" normalizeH="0" baseline="0" noProof="0">
                  <a:ln>
                    <a:noFill/>
                  </a:ln>
                  <a:solidFill>
                    <a:schemeClr val="bg1"/>
                  </a:solidFill>
                  <a:effectLst/>
                  <a:uLnTx/>
                  <a:uFillTx/>
                  <a:latin typeface="Aptos"/>
                  <a:cs typeface="Arial"/>
                </a:rPr>
                <a:t>PMV</a:t>
              </a:r>
            </a:p>
          </p:txBody>
        </p:sp>
        <p:sp>
          <p:nvSpPr>
            <p:cNvPr id="31" name="Freeform: Shape 30">
              <a:extLst>
                <a:ext uri="{FF2B5EF4-FFF2-40B4-BE49-F238E27FC236}">
                  <a16:creationId xmlns:a16="http://schemas.microsoft.com/office/drawing/2014/main" id="{24EF4923-C5C9-867F-AD5C-64EB3D392A5B}"/>
                </a:ext>
              </a:extLst>
            </p:cNvPr>
            <p:cNvSpPr/>
            <p:nvPr/>
          </p:nvSpPr>
          <p:spPr>
            <a:xfrm flipH="1">
              <a:off x="9530494" y="3138438"/>
              <a:ext cx="547834" cy="587498"/>
            </a:xfrm>
            <a:custGeom>
              <a:avLst/>
              <a:gdLst>
                <a:gd name="connsiteX0" fmla="*/ 476250 w 476250"/>
                <a:gd name="connsiteY0" fmla="*/ 364046 h 728091"/>
                <a:gd name="connsiteX1" fmla="*/ 238125 w 476250"/>
                <a:gd name="connsiteY1" fmla="*/ 728091 h 728091"/>
                <a:gd name="connsiteX2" fmla="*/ 0 w 476250"/>
                <a:gd name="connsiteY2" fmla="*/ 364046 h 728091"/>
                <a:gd name="connsiteX3" fmla="*/ 238125 w 476250"/>
                <a:gd name="connsiteY3" fmla="*/ 0 h 728091"/>
                <a:gd name="connsiteX4" fmla="*/ 476250 w 476250"/>
                <a:gd name="connsiteY4" fmla="*/ 364046 h 7280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6250" h="728091">
                  <a:moveTo>
                    <a:pt x="476250" y="364046"/>
                  </a:moveTo>
                  <a:cubicBezTo>
                    <a:pt x="476250" y="565102"/>
                    <a:pt x="369638" y="728091"/>
                    <a:pt x="238125" y="728091"/>
                  </a:cubicBezTo>
                  <a:cubicBezTo>
                    <a:pt x="106612" y="728091"/>
                    <a:pt x="0" y="565102"/>
                    <a:pt x="0" y="364046"/>
                  </a:cubicBezTo>
                  <a:cubicBezTo>
                    <a:pt x="0" y="162989"/>
                    <a:pt x="106612" y="0"/>
                    <a:pt x="238125" y="0"/>
                  </a:cubicBezTo>
                  <a:cubicBezTo>
                    <a:pt x="369638" y="0"/>
                    <a:pt x="476250" y="162989"/>
                    <a:pt x="476250" y="364046"/>
                  </a:cubicBezTo>
                  <a:close/>
                </a:path>
              </a:pathLst>
            </a:custGeom>
            <a:solidFill>
              <a:srgbClr val="D5EBC7"/>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000000"/>
                </a:solidFill>
                <a:effectLst/>
                <a:uLnTx/>
                <a:uFillTx/>
                <a:latin typeface="Aptos" panose="020B0004020202020204" pitchFamily="34" charset="0"/>
                <a:ea typeface="+mn-ea"/>
                <a:cs typeface="+mn-cs"/>
              </a:endParaRPr>
            </a:p>
          </p:txBody>
        </p:sp>
        <p:sp>
          <p:nvSpPr>
            <p:cNvPr id="34" name="TextBox 33">
              <a:extLst>
                <a:ext uri="{FF2B5EF4-FFF2-40B4-BE49-F238E27FC236}">
                  <a16:creationId xmlns:a16="http://schemas.microsoft.com/office/drawing/2014/main" id="{C549B808-A126-9703-A102-C758C1D1EDF3}"/>
                </a:ext>
              </a:extLst>
            </p:cNvPr>
            <p:cNvSpPr txBox="1"/>
            <p:nvPr/>
          </p:nvSpPr>
          <p:spPr>
            <a:xfrm>
              <a:off x="4007744" y="3160258"/>
              <a:ext cx="1031012" cy="584775"/>
            </a:xfrm>
            <a:prstGeom prst="rect">
              <a:avLst/>
            </a:prstGeom>
            <a:noFill/>
            <a:ln w="6350">
              <a:noFill/>
              <a:miter lim="800000"/>
            </a:ln>
          </p:spPr>
          <p:txBody>
            <a:bodyPr wrap="square" lIns="91440" tIns="45720" rIns="91440" bIns="45720" anchor="t">
              <a:spAutoFit/>
            </a:bodyPr>
            <a:lstStyle/>
            <a:p>
              <a:pPr marL="0" marR="0" lvl="0" indent="0" algn="ctr" defTabSz="914400" rtl="0" eaLnBrk="1" fontAlgn="auto" latinLnBrk="0" hangingPunct="1">
                <a:lnSpc>
                  <a:spcPct val="100000"/>
                </a:lnSpc>
                <a:buClrTx/>
                <a:buSzTx/>
                <a:buFontTx/>
                <a:buNone/>
                <a:tabLst/>
                <a:defRPr/>
              </a:pPr>
              <a:r>
                <a:rPr kumimoji="0" lang="en-US" sz="1600" i="0" u="none" strike="noStrike" kern="1200" cap="none" spc="0" normalizeH="0" baseline="0" noProof="0">
                  <a:ln>
                    <a:noFill/>
                  </a:ln>
                  <a:solidFill>
                    <a:schemeClr val="bg1"/>
                  </a:solidFill>
                  <a:effectLst/>
                  <a:uLnTx/>
                  <a:uFillTx/>
                  <a:latin typeface="Aptos"/>
                </a:rPr>
                <a:t>Étoile du </a:t>
              </a:r>
              <a:r>
                <a:rPr lang="en-US" sz="1600" err="1">
                  <a:solidFill>
                    <a:schemeClr val="bg1"/>
                  </a:solidFill>
                  <a:latin typeface="Aptos"/>
                </a:rPr>
                <a:t>nord</a:t>
              </a:r>
              <a:endParaRPr lang="en-US" err="1">
                <a:solidFill>
                  <a:schemeClr val="bg1"/>
                </a:solidFill>
              </a:endParaRPr>
            </a:p>
          </p:txBody>
        </p:sp>
        <p:sp>
          <p:nvSpPr>
            <p:cNvPr id="36" name="TextBox 35">
              <a:extLst>
                <a:ext uri="{FF2B5EF4-FFF2-40B4-BE49-F238E27FC236}">
                  <a16:creationId xmlns:a16="http://schemas.microsoft.com/office/drawing/2014/main" id="{8800BFD8-658D-2FC1-2471-C171ADBC35E4}"/>
                </a:ext>
              </a:extLst>
            </p:cNvPr>
            <p:cNvSpPr txBox="1"/>
            <p:nvPr/>
          </p:nvSpPr>
          <p:spPr>
            <a:xfrm>
              <a:off x="6262663" y="4478677"/>
              <a:ext cx="1690772" cy="430887"/>
            </a:xfrm>
            <a:prstGeom prst="rect">
              <a:avLst/>
            </a:prstGeom>
          </p:spPr>
          <p:txBody>
            <a:bodyPr vert="horz" wrap="square" lIns="0" tIns="0" rIns="0" bIns="0" rtlCol="0" anchor="t">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30396" lvl="1" indent="-226796">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42793" lvl="2" indent="-215997">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7590" lvl="3" indent="-15119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7187" lvl="4" indent="-147598">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lgn="ctr">
                <a:spcBef>
                  <a:spcPts val="0"/>
                </a:spcBef>
                <a:spcAft>
                  <a:spcPts val="0"/>
                </a:spcAft>
                <a:buNone/>
                <a:defRPr/>
              </a:pPr>
              <a:r>
                <a:rPr lang="en-US" sz="1400" b="1" i="1">
                  <a:solidFill>
                    <a:srgbClr val="2F7C00"/>
                  </a:solidFill>
                  <a:latin typeface="Aptos"/>
                  <a:cs typeface="Arial"/>
                </a:rPr>
                <a:t>32 </a:t>
              </a:r>
              <a:endParaRPr lang="en-US" sz="1400">
                <a:solidFill>
                  <a:srgbClr val="2F7C00"/>
                </a:solidFill>
                <a:latin typeface="Aptos"/>
              </a:endParaRPr>
            </a:p>
            <a:p>
              <a:pPr algn="ctr">
                <a:spcBef>
                  <a:spcPts val="0"/>
                </a:spcBef>
                <a:spcAft>
                  <a:spcPts val="0"/>
                </a:spcAft>
                <a:buNone/>
                <a:defRPr/>
              </a:pPr>
              <a:r>
                <a:rPr lang="en-US" sz="1400" b="1" i="1" err="1">
                  <a:solidFill>
                    <a:srgbClr val="2F7C00"/>
                  </a:solidFill>
                  <a:latin typeface="Aptos"/>
                  <a:cs typeface="Arial"/>
                </a:rPr>
                <a:t>Fonctionnalités</a:t>
              </a:r>
              <a:endParaRPr lang="en-US" sz="1400" b="1" i="1">
                <a:solidFill>
                  <a:srgbClr val="2F7C00"/>
                </a:solidFill>
                <a:latin typeface="Aptos"/>
                <a:cs typeface="Arial"/>
              </a:endParaRPr>
            </a:p>
          </p:txBody>
        </p:sp>
        <p:sp>
          <p:nvSpPr>
            <p:cNvPr id="35" name="TextBox 34">
              <a:extLst>
                <a:ext uri="{FF2B5EF4-FFF2-40B4-BE49-F238E27FC236}">
                  <a16:creationId xmlns:a16="http://schemas.microsoft.com/office/drawing/2014/main" id="{CF4AC01D-3F56-4BC9-106F-AFB8174249A9}"/>
                </a:ext>
              </a:extLst>
            </p:cNvPr>
            <p:cNvSpPr txBox="1"/>
            <p:nvPr/>
          </p:nvSpPr>
          <p:spPr>
            <a:xfrm>
              <a:off x="9548987" y="3317295"/>
              <a:ext cx="515555" cy="246221"/>
            </a:xfrm>
            <a:prstGeom prst="rect">
              <a:avLst/>
            </a:prstGeom>
            <a:noFill/>
          </p:spPr>
          <p:txBody>
            <a:bodyPr vert="horz" wrap="square" lIns="0" tIns="0" rIns="0" bIns="0" rtlCol="0" anchor="ctr" anchorCtr="1">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30396" lvl="1" indent="-226796">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42793" lvl="2" indent="-215997">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7590" lvl="3" indent="-15119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7187" lvl="4" indent="-147598">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algn="ctr" defTabSz="914400" rtl="0" eaLnBrk="1" fontAlgn="auto" latinLnBrk="0" hangingPunct="1">
                <a:lnSpc>
                  <a:spcPct val="100000"/>
                </a:lnSpc>
                <a:spcBef>
                  <a:spcPts val="0"/>
                </a:spcBef>
                <a:spcAft>
                  <a:spcPts val="0"/>
                </a:spcAft>
                <a:buClr>
                  <a:srgbClr val="000000"/>
                </a:buClr>
                <a:buSzPct val="100000"/>
                <a:buFont typeface="Segoe UI" panose="020B0502040204020203" pitchFamily="34" charset="0"/>
                <a:buChar char="​"/>
                <a:tabLst/>
                <a:defRPr/>
              </a:pPr>
              <a:r>
                <a:rPr kumimoji="0" lang="en-US" b="1" strike="noStrike" kern="1200" cap="none" spc="0" normalizeH="0" baseline="0" noProof="0">
                  <a:ln>
                    <a:noFill/>
                  </a:ln>
                  <a:solidFill>
                    <a:srgbClr val="2F7C00"/>
                  </a:solidFill>
                  <a:effectLst/>
                  <a:uLnTx/>
                  <a:uFillTx/>
                  <a:latin typeface="Aptos"/>
                  <a:cs typeface="Arial"/>
                </a:rPr>
                <a:t>PMV</a:t>
              </a:r>
              <a:endParaRPr lang="en-US" b="1" strike="noStrike" kern="1200" cap="none" spc="0" normalizeH="0" baseline="0" noProof="0">
                <a:ln>
                  <a:noFill/>
                </a:ln>
                <a:solidFill>
                  <a:srgbClr val="2F7C00"/>
                </a:solidFill>
                <a:effectLst/>
                <a:uLnTx/>
                <a:uFillTx/>
                <a:latin typeface="Aptos" panose="020B0004020202020204" pitchFamily="34" charset="0"/>
              </a:endParaRPr>
            </a:p>
          </p:txBody>
        </p:sp>
        <p:cxnSp>
          <p:nvCxnSpPr>
            <p:cNvPr id="46" name="Straight Connector 45">
              <a:extLst>
                <a:ext uri="{FF2B5EF4-FFF2-40B4-BE49-F238E27FC236}">
                  <a16:creationId xmlns:a16="http://schemas.microsoft.com/office/drawing/2014/main" id="{A2426604-9CFF-DAA4-E457-DBD3E06AEF95}"/>
                </a:ext>
              </a:extLst>
            </p:cNvPr>
            <p:cNvCxnSpPr>
              <a:cxnSpLocks/>
            </p:cNvCxnSpPr>
            <p:nvPr/>
          </p:nvCxnSpPr>
          <p:spPr>
            <a:xfrm flipV="1">
              <a:off x="4507739" y="4046269"/>
              <a:ext cx="1" cy="408719"/>
            </a:xfrm>
            <a:prstGeom prst="line">
              <a:avLst/>
            </a:prstGeom>
            <a:ln>
              <a:solidFill>
                <a:srgbClr val="2F7C00"/>
              </a:solidFill>
              <a:prstDash val="dash"/>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89B7DFD6-94FC-B24D-E6C6-7779566C9FF4}"/>
                </a:ext>
              </a:extLst>
            </p:cNvPr>
            <p:cNvCxnSpPr>
              <a:cxnSpLocks/>
            </p:cNvCxnSpPr>
            <p:nvPr/>
          </p:nvCxnSpPr>
          <p:spPr>
            <a:xfrm flipV="1">
              <a:off x="1796020" y="4046269"/>
              <a:ext cx="1" cy="408720"/>
            </a:xfrm>
            <a:prstGeom prst="line">
              <a:avLst/>
            </a:prstGeom>
            <a:ln>
              <a:solidFill>
                <a:srgbClr val="2F7C00"/>
              </a:solidFill>
              <a:prstDash val="dash"/>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7B308746-8B04-AADC-B909-5EE161F0AE9D}"/>
                </a:ext>
              </a:extLst>
            </p:cNvPr>
            <p:cNvCxnSpPr>
              <a:cxnSpLocks/>
            </p:cNvCxnSpPr>
            <p:nvPr/>
          </p:nvCxnSpPr>
          <p:spPr>
            <a:xfrm flipV="1">
              <a:off x="7100975" y="3942454"/>
              <a:ext cx="3403" cy="536223"/>
            </a:xfrm>
            <a:prstGeom prst="line">
              <a:avLst/>
            </a:prstGeom>
            <a:ln>
              <a:solidFill>
                <a:srgbClr val="2F7C00"/>
              </a:solidFill>
              <a:prstDash val="dash"/>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27622939-0DB2-2BC9-062D-56300D72C385}"/>
                </a:ext>
              </a:extLst>
            </p:cNvPr>
            <p:cNvCxnSpPr>
              <a:cxnSpLocks/>
            </p:cNvCxnSpPr>
            <p:nvPr/>
          </p:nvCxnSpPr>
          <p:spPr>
            <a:xfrm flipH="1">
              <a:off x="823609" y="5165792"/>
              <a:ext cx="2136677" cy="0"/>
            </a:xfrm>
            <a:prstGeom prst="line">
              <a:avLst/>
            </a:prstGeom>
            <a:ln w="12700">
              <a:solidFill>
                <a:srgbClr val="2F7C00"/>
              </a:solidFill>
              <a:headEnd type="triangle"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D9DD27B-875D-10FF-9B5E-7AF1F8D42A76}"/>
                </a:ext>
              </a:extLst>
            </p:cNvPr>
            <p:cNvCxnSpPr>
              <a:cxnSpLocks/>
            </p:cNvCxnSpPr>
            <p:nvPr/>
          </p:nvCxnSpPr>
          <p:spPr>
            <a:xfrm flipH="1">
              <a:off x="3414946" y="5165792"/>
              <a:ext cx="2136677" cy="0"/>
            </a:xfrm>
            <a:prstGeom prst="line">
              <a:avLst/>
            </a:prstGeom>
            <a:ln w="12700">
              <a:solidFill>
                <a:srgbClr val="2F7C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E1B4DAFC-FAA1-1EFA-66D0-190D9D75C4CE}"/>
                </a:ext>
              </a:extLst>
            </p:cNvPr>
            <p:cNvCxnSpPr>
              <a:cxnSpLocks/>
            </p:cNvCxnSpPr>
            <p:nvPr/>
          </p:nvCxnSpPr>
          <p:spPr>
            <a:xfrm flipH="1">
              <a:off x="6006283" y="5165792"/>
              <a:ext cx="2136677" cy="0"/>
            </a:xfrm>
            <a:prstGeom prst="line">
              <a:avLst/>
            </a:prstGeom>
            <a:ln w="12700">
              <a:solidFill>
                <a:srgbClr val="2F7C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7994C90B-47E8-6BCB-3AD9-0BB50C940427}"/>
                </a:ext>
              </a:extLst>
            </p:cNvPr>
            <p:cNvCxnSpPr>
              <a:cxnSpLocks/>
            </p:cNvCxnSpPr>
            <p:nvPr/>
          </p:nvCxnSpPr>
          <p:spPr>
            <a:xfrm flipH="1">
              <a:off x="8738539" y="5165792"/>
              <a:ext cx="2136677" cy="0"/>
            </a:xfrm>
            <a:prstGeom prst="line">
              <a:avLst/>
            </a:prstGeom>
            <a:ln w="12700">
              <a:solidFill>
                <a:srgbClr val="2F7C00"/>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185D8575-6947-DF7F-D328-D8463799D5D4}"/>
                </a:ext>
              </a:extLst>
            </p:cNvPr>
            <p:cNvSpPr txBox="1"/>
            <p:nvPr/>
          </p:nvSpPr>
          <p:spPr>
            <a:xfrm>
              <a:off x="826145" y="5379189"/>
              <a:ext cx="2293277" cy="736553"/>
            </a:xfrm>
            <a:prstGeom prst="rect">
              <a:avLst/>
            </a:prstGeom>
            <a:ln w="6350">
              <a:noFill/>
              <a:miter lim="800000"/>
            </a:ln>
          </p:spPr>
          <p:txBody>
            <a:bodyPr vert="horz" wrap="square" lIns="0" tIns="0" rIns="0" bIns="0" rtlCol="0" anchor="t">
              <a:noAutofit/>
            </a:bodyPr>
            <a:lstStyle/>
            <a:p>
              <a:pPr>
                <a:buNone/>
                <a:defRPr/>
              </a:pPr>
              <a:r>
                <a:rPr lang="en-US" sz="1200" b="1">
                  <a:solidFill>
                    <a:srgbClr val="2F7C00"/>
                  </a:solidFill>
                  <a:latin typeface="Aptos"/>
                  <a:ea typeface="+mn-lt"/>
                  <a:cs typeface="+mn-lt"/>
                </a:rPr>
                <a:t>50 *participants </a:t>
              </a:r>
              <a:r>
                <a:rPr lang="fr-FR" sz="1200">
                  <a:latin typeface="Aptos"/>
                  <a:ea typeface="+mn-lt"/>
                  <a:cs typeface="+mn-lt"/>
                </a:rPr>
                <a:t>ont généré plus de 400 idées pour améliorer le parcours client des parents.</a:t>
              </a:r>
              <a:endParaRPr lang="en-US" sz="1200">
                <a:latin typeface="Aptos"/>
              </a:endParaRPr>
            </a:p>
          </p:txBody>
        </p:sp>
        <p:sp>
          <p:nvSpPr>
            <p:cNvPr id="26" name="TextBox 25">
              <a:extLst>
                <a:ext uri="{FF2B5EF4-FFF2-40B4-BE49-F238E27FC236}">
                  <a16:creationId xmlns:a16="http://schemas.microsoft.com/office/drawing/2014/main" id="{C54FD0A0-BA66-7930-D94F-1135D7782515}"/>
                </a:ext>
              </a:extLst>
            </p:cNvPr>
            <p:cNvSpPr txBox="1"/>
            <p:nvPr/>
          </p:nvSpPr>
          <p:spPr>
            <a:xfrm>
              <a:off x="3407204" y="5379189"/>
              <a:ext cx="2293277" cy="736553"/>
            </a:xfrm>
            <a:prstGeom prst="rect">
              <a:avLst/>
            </a:prstGeom>
            <a:ln w="6350">
              <a:noFill/>
              <a:miter lim="800000"/>
            </a:ln>
          </p:spPr>
          <p:txBody>
            <a:bodyPr vert="horz" wrap="square" lIns="0" tIns="0" rIns="0" bIns="0" rtlCol="0" anchor="t">
              <a:noAutofit/>
            </a:bodyPr>
            <a:lstStyle/>
            <a:p>
              <a:pPr>
                <a:defRPr/>
              </a:pPr>
              <a:r>
                <a:rPr lang="fr-FR" sz="1200">
                  <a:latin typeface="Aptos"/>
                  <a:ea typeface="+mn-lt"/>
                  <a:cs typeface="+mn-lt"/>
                </a:rPr>
                <a:t>À la suite de l'atelier CBZ, l'équipe a élaboré une vision claire pour le PMV.</a:t>
              </a:r>
            </a:p>
          </p:txBody>
        </p:sp>
        <p:sp>
          <p:nvSpPr>
            <p:cNvPr id="32" name="TextBox 31">
              <a:extLst>
                <a:ext uri="{FF2B5EF4-FFF2-40B4-BE49-F238E27FC236}">
                  <a16:creationId xmlns:a16="http://schemas.microsoft.com/office/drawing/2014/main" id="{79817358-0633-E329-667B-B1F3EFEAAD16}"/>
                </a:ext>
              </a:extLst>
            </p:cNvPr>
            <p:cNvSpPr txBox="1"/>
            <p:nvPr/>
          </p:nvSpPr>
          <p:spPr>
            <a:xfrm>
              <a:off x="6003947" y="5379189"/>
              <a:ext cx="2293277" cy="1088666"/>
            </a:xfrm>
            <a:prstGeom prst="rect">
              <a:avLst/>
            </a:prstGeom>
            <a:ln w="6350">
              <a:noFill/>
              <a:miter lim="800000"/>
            </a:ln>
          </p:spPr>
          <p:txBody>
            <a:bodyPr vert="horz" wrap="square" lIns="0" tIns="0" rIns="0" bIns="0" rtlCol="0" anchor="t">
              <a:noAutofit/>
            </a:bodyPr>
            <a:lstStyle/>
            <a:p>
              <a:r>
                <a:rPr lang="en-US" sz="1200" b="1">
                  <a:solidFill>
                    <a:srgbClr val="2F7C00"/>
                  </a:solidFill>
                  <a:latin typeface="Aptos"/>
                  <a:cs typeface="Arial"/>
                </a:rPr>
                <a:t>40 *participants</a:t>
              </a:r>
              <a:r>
                <a:rPr lang="en-US" sz="1200" b="1">
                  <a:latin typeface="Aptos"/>
                </a:rPr>
                <a:t> </a:t>
              </a:r>
              <a:r>
                <a:rPr lang="fr-FR" sz="1200">
                  <a:latin typeface="Aptos"/>
                  <a:cs typeface="Arial"/>
                </a:rPr>
                <a:t>ont classé 32 fonctionnalités pour déterminer la faisabilité, la viabilité et la désirabilité des principales fonctionnalités du PMV.</a:t>
              </a:r>
              <a:endParaRPr lang="en-US" sz="1200">
                <a:latin typeface="Aptos"/>
                <a:cs typeface="Arial"/>
              </a:endParaRPr>
            </a:p>
          </p:txBody>
        </p:sp>
        <p:sp>
          <p:nvSpPr>
            <p:cNvPr id="39" name="TextBox 38">
              <a:extLst>
                <a:ext uri="{FF2B5EF4-FFF2-40B4-BE49-F238E27FC236}">
                  <a16:creationId xmlns:a16="http://schemas.microsoft.com/office/drawing/2014/main" id="{A8C8101C-7FC6-26A8-CA05-D0D387436408}"/>
                </a:ext>
              </a:extLst>
            </p:cNvPr>
            <p:cNvSpPr txBox="1"/>
            <p:nvPr/>
          </p:nvSpPr>
          <p:spPr>
            <a:xfrm>
              <a:off x="8738539" y="5379190"/>
              <a:ext cx="2293277" cy="959916"/>
            </a:xfrm>
            <a:prstGeom prst="rect">
              <a:avLst/>
            </a:prstGeom>
            <a:ln w="6350">
              <a:noFill/>
              <a:miter lim="800000"/>
            </a:ln>
          </p:spPr>
          <p:txBody>
            <a:bodyPr vert="horz" wrap="square" lIns="0" tIns="0" rIns="0" bIns="0" rtlCol="0" anchor="t">
              <a:noAutofit/>
            </a:bodyPr>
            <a:lstStyle/>
            <a:p>
              <a:r>
                <a:rPr lang="fr-FR" sz="1200">
                  <a:latin typeface="Aptos"/>
                  <a:cs typeface="Arial"/>
                </a:rPr>
                <a:t>L'équipe a identifié les principales fonctionnalités issues des ateliers sur le PMV qui auraient le plus grand impact pour résoudre les principaux points problématiques  rencontrés par nos clients.</a:t>
              </a:r>
            </a:p>
          </p:txBody>
        </p:sp>
      </p:grpSp>
      <p:sp>
        <p:nvSpPr>
          <p:cNvPr id="6" name="Text Placeholder 5">
            <a:extLst>
              <a:ext uri="{FF2B5EF4-FFF2-40B4-BE49-F238E27FC236}">
                <a16:creationId xmlns:a16="http://schemas.microsoft.com/office/drawing/2014/main" id="{73190357-7A1B-0DDD-FAC6-1319360C6168}"/>
              </a:ext>
            </a:extLst>
          </p:cNvPr>
          <p:cNvSpPr>
            <a:spLocks noGrp="1"/>
          </p:cNvSpPr>
          <p:nvPr>
            <p:ph type="body" sz="quarter" idx="19"/>
          </p:nvPr>
        </p:nvSpPr>
        <p:spPr/>
        <p:txBody>
          <a:bodyPr/>
          <a:lstStyle/>
          <a:p>
            <a:r>
              <a:rPr lang="en-CA">
                <a:solidFill>
                  <a:srgbClr val="2F7C00"/>
                </a:solidFill>
              </a:rPr>
              <a:t>Notre </a:t>
            </a:r>
            <a:r>
              <a:rPr lang="en-CA" err="1">
                <a:solidFill>
                  <a:srgbClr val="2F7C00"/>
                </a:solidFill>
              </a:rPr>
              <a:t>cheminement</a:t>
            </a:r>
            <a:r>
              <a:rPr lang="en-CA">
                <a:solidFill>
                  <a:srgbClr val="2F7C00"/>
                </a:solidFill>
              </a:rPr>
              <a:t> ... </a:t>
            </a:r>
          </a:p>
        </p:txBody>
      </p:sp>
      <p:sp>
        <p:nvSpPr>
          <p:cNvPr id="2" name="Title 1">
            <a:extLst>
              <a:ext uri="{FF2B5EF4-FFF2-40B4-BE49-F238E27FC236}">
                <a16:creationId xmlns:a16="http://schemas.microsoft.com/office/drawing/2014/main" id="{41EF89DD-8709-1F0F-D137-719640036B5B}"/>
              </a:ext>
            </a:extLst>
          </p:cNvPr>
          <p:cNvSpPr>
            <a:spLocks noGrp="1"/>
          </p:cNvSpPr>
          <p:nvPr>
            <p:ph type="title"/>
          </p:nvPr>
        </p:nvSpPr>
        <p:spPr/>
        <p:txBody>
          <a:bodyPr lIns="91440" tIns="45720" rIns="91440" bIns="45720" anchor="t"/>
          <a:lstStyle/>
          <a:p>
            <a:r>
              <a:rPr lang="fr-FR">
                <a:solidFill>
                  <a:srgbClr val="2F7C00"/>
                </a:solidFill>
                <a:latin typeface="Aptos"/>
                <a:ea typeface="Segoe UI Historic"/>
                <a:cs typeface="Segoe UI"/>
              </a:rPr>
              <a:t>Le parcours vers le carrefour Accueillir un enfant</a:t>
            </a:r>
          </a:p>
        </p:txBody>
      </p:sp>
      <p:sp>
        <p:nvSpPr>
          <p:cNvPr id="8" name="TextBox 21">
            <a:extLst>
              <a:ext uri="{FF2B5EF4-FFF2-40B4-BE49-F238E27FC236}">
                <a16:creationId xmlns:a16="http://schemas.microsoft.com/office/drawing/2014/main" id="{600E9962-EC40-0610-5BBD-B6E9BDCBAD41}"/>
              </a:ext>
            </a:extLst>
          </p:cNvPr>
          <p:cNvSpPr txBox="1"/>
          <p:nvPr/>
        </p:nvSpPr>
        <p:spPr>
          <a:xfrm>
            <a:off x="666353" y="6149681"/>
            <a:ext cx="4669240" cy="247808"/>
          </a:xfrm>
          <a:prstGeom prst="rect">
            <a:avLst/>
          </a:prstGeom>
          <a:ln w="6350">
            <a:noFill/>
            <a:miter lim="800000"/>
          </a:ln>
        </p:spPr>
        <p:txBody>
          <a:bodyPr vert="horz" wrap="square" lIns="0" tIns="0" rIns="0" bIns="0" rtlCol="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sz="1200">
                <a:solidFill>
                  <a:srgbClr val="2F7C00"/>
                </a:solidFill>
                <a:latin typeface="Aptos"/>
                <a:ea typeface="+mn-lt"/>
                <a:cs typeface="+mn-lt"/>
              </a:rPr>
              <a:t>*Des </a:t>
            </a:r>
            <a:r>
              <a:rPr lang="en-US" sz="1200" err="1">
                <a:solidFill>
                  <a:srgbClr val="2F7C00"/>
                </a:solidFill>
                <a:latin typeface="Aptos"/>
                <a:ea typeface="+mn-lt"/>
                <a:cs typeface="+mn-lt"/>
              </a:rPr>
              <a:t>représentants</a:t>
            </a:r>
            <a:r>
              <a:rPr lang="en-US" sz="1200">
                <a:solidFill>
                  <a:srgbClr val="2F7C00"/>
                </a:solidFill>
                <a:latin typeface="Aptos"/>
                <a:ea typeface="+mn-lt"/>
                <a:cs typeface="+mn-lt"/>
              </a:rPr>
              <a:t> de 7 directions </a:t>
            </a:r>
            <a:r>
              <a:rPr lang="en-US" sz="1200" err="1">
                <a:solidFill>
                  <a:srgbClr val="2F7C00"/>
                </a:solidFill>
                <a:latin typeface="Aptos"/>
                <a:ea typeface="+mn-lt"/>
                <a:cs typeface="+mn-lt"/>
              </a:rPr>
              <a:t>générales</a:t>
            </a:r>
            <a:r>
              <a:rPr lang="en-US" sz="1200">
                <a:solidFill>
                  <a:srgbClr val="2F7C00"/>
                </a:solidFill>
                <a:latin typeface="Aptos"/>
                <a:ea typeface="+mn-lt"/>
                <a:cs typeface="+mn-lt"/>
              </a:rPr>
              <a:t> et des 4 </a:t>
            </a:r>
            <a:r>
              <a:rPr lang="en-US" sz="1200" err="1">
                <a:solidFill>
                  <a:srgbClr val="2F7C00"/>
                </a:solidFill>
                <a:latin typeface="Aptos"/>
                <a:ea typeface="+mn-lt"/>
                <a:cs typeface="+mn-lt"/>
              </a:rPr>
              <a:t>régions</a:t>
            </a:r>
            <a:r>
              <a:rPr lang="en-US" sz="1200">
                <a:solidFill>
                  <a:srgbClr val="2F7C00"/>
                </a:solidFill>
                <a:latin typeface="Aptos"/>
                <a:ea typeface="+mn-lt"/>
                <a:cs typeface="+mn-lt"/>
              </a:rPr>
              <a:t>.</a:t>
            </a:r>
            <a:endParaRPr lang="en-US" sz="1200">
              <a:solidFill>
                <a:srgbClr val="2F7C00"/>
              </a:solidFill>
              <a:latin typeface="Aptos"/>
            </a:endParaRPr>
          </a:p>
        </p:txBody>
      </p:sp>
    </p:spTree>
    <p:extLst>
      <p:ext uri="{BB962C8B-B14F-4D97-AF65-F5344CB8AC3E}">
        <p14:creationId xmlns:p14="http://schemas.microsoft.com/office/powerpoint/2010/main" val="2610581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a:extLst>
              <a:ext uri="{FF2B5EF4-FFF2-40B4-BE49-F238E27FC236}">
                <a16:creationId xmlns:a16="http://schemas.microsoft.com/office/drawing/2014/main" id="{B7C524A7-E517-749D-B2B9-E1E582F7F186}"/>
              </a:ext>
            </a:extLst>
          </p:cNvPr>
          <p:cNvSpPr txBox="1">
            <a:spLocks/>
          </p:cNvSpPr>
          <p:nvPr/>
        </p:nvSpPr>
        <p:spPr>
          <a:xfrm>
            <a:off x="11421380" y="6424553"/>
            <a:ext cx="431800" cy="365125"/>
          </a:xfrm>
          <a:prstGeom prst="rect">
            <a:avLst/>
          </a:prstGeom>
        </p:spPr>
        <p:txBody>
          <a:bodyPr/>
          <a:lstStyle>
            <a:defPPr>
              <a:defRPr lang="en-US"/>
            </a:defPPr>
            <a:lvl1pPr marL="0" algn="l" defTabSz="914400" rtl="0" eaLnBrk="1" latinLnBrk="0" hangingPunct="1">
              <a:defRPr sz="1000" kern="1200">
                <a:solidFill>
                  <a:schemeClr val="tx1">
                    <a:lumMod val="65000"/>
                    <a:lumOff val="35000"/>
                  </a:schemeClr>
                </a:solidFill>
                <a:latin typeface="Segoe UI Historic" panose="020B0502040204020203" pitchFamily="34" charset="0"/>
                <a:ea typeface="Segoe UI Historic" panose="020B0502040204020203" pitchFamily="34" charset="0"/>
                <a:cs typeface="Segoe UI Historic"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AAC3F618-7EE1-0849-8880-CB07A5842168}" type="slidenum">
              <a:rPr lang="en-US" smtClean="0">
                <a:solidFill>
                  <a:srgbClr val="000000">
                    <a:lumMod val="65000"/>
                    <a:lumOff val="35000"/>
                  </a:srgbClr>
                </a:solidFill>
              </a:rPr>
              <a:pPr algn="r">
                <a:defRPr/>
              </a:pPr>
              <a:t>5</a:t>
            </a:fld>
            <a:endParaRPr lang="en-US">
              <a:solidFill>
                <a:srgbClr val="000000">
                  <a:lumMod val="65000"/>
                  <a:lumOff val="35000"/>
                </a:srgbClr>
              </a:solidFill>
            </a:endParaRPr>
          </a:p>
        </p:txBody>
      </p:sp>
      <p:sp>
        <p:nvSpPr>
          <p:cNvPr id="18" name="Rectangle 17">
            <a:extLst>
              <a:ext uri="{FF2B5EF4-FFF2-40B4-BE49-F238E27FC236}">
                <a16:creationId xmlns:a16="http://schemas.microsoft.com/office/drawing/2014/main" id="{E8269607-84CF-A619-B2B5-7FB76EDB4319}"/>
              </a:ext>
            </a:extLst>
          </p:cNvPr>
          <p:cNvSpPr/>
          <p:nvPr/>
        </p:nvSpPr>
        <p:spPr>
          <a:xfrm rot="5400000">
            <a:off x="8648917" y="3314920"/>
            <a:ext cx="6861239" cy="224925"/>
          </a:xfrm>
          <a:prstGeom prst="rect">
            <a:avLst/>
          </a:prstGeom>
          <a:solidFill>
            <a:srgbClr val="2F7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2C83564F-F560-2704-9250-920D612CB5F8}"/>
              </a:ext>
            </a:extLst>
          </p:cNvPr>
          <p:cNvSpPr txBox="1"/>
          <p:nvPr/>
        </p:nvSpPr>
        <p:spPr>
          <a:xfrm>
            <a:off x="563774" y="2844099"/>
            <a:ext cx="4876444" cy="1877437"/>
          </a:xfrm>
          <a:prstGeom prst="rect">
            <a:avLst/>
          </a:prstGeom>
          <a:noFill/>
        </p:spPr>
        <p:txBody>
          <a:bodyPr wrap="square" lIns="91440" tIns="45720" rIns="91440" bIns="45720" anchor="t">
            <a:spAutoFit/>
          </a:bodyPr>
          <a:lstStyle/>
          <a:p>
            <a:pPr>
              <a:defRPr/>
            </a:pPr>
            <a:r>
              <a:rPr lang="fr-FR" sz="2000">
                <a:solidFill>
                  <a:srgbClr val="2F7C00"/>
                </a:solidFill>
                <a:latin typeface="Aptos"/>
                <a:ea typeface="+mj-ea"/>
                <a:cs typeface="Arial"/>
              </a:rPr>
              <a:t>Ce que le carrefour a pour objectif...</a:t>
            </a:r>
          </a:p>
          <a:p>
            <a:pPr>
              <a:defRPr/>
            </a:pPr>
            <a:endParaRPr lang="en-CA" sz="1600">
              <a:solidFill>
                <a:srgbClr val="2F7C00"/>
              </a:solidFill>
              <a:latin typeface="Aptos"/>
              <a:ea typeface="+mj-ea"/>
              <a:cs typeface="Arial"/>
            </a:endParaRPr>
          </a:p>
          <a:p>
            <a:pPr>
              <a:defRPr/>
            </a:pPr>
            <a:r>
              <a:rPr lang="en-CA" sz="1600" b="1">
                <a:latin typeface="Aptos"/>
                <a:ea typeface="+mj-ea"/>
                <a:cs typeface="Arial"/>
              </a:rPr>
              <a:t>Notre vision</a:t>
            </a:r>
            <a:r>
              <a:rPr lang="en-CA" sz="1600" b="1">
                <a:ea typeface="+mj-ea"/>
                <a:cs typeface="Calibri"/>
              </a:rPr>
              <a:t> : </a:t>
            </a:r>
            <a:r>
              <a:rPr lang="en-CA" sz="1600" err="1">
                <a:latin typeface="Aptos"/>
                <a:ea typeface="+mj-ea"/>
                <a:cs typeface="Arial"/>
              </a:rPr>
              <a:t>Offrir</a:t>
            </a:r>
            <a:r>
              <a:rPr lang="en-CA" sz="1600">
                <a:latin typeface="Aptos"/>
                <a:ea typeface="+mj-ea"/>
                <a:cs typeface="Arial"/>
              </a:rPr>
              <a:t> </a:t>
            </a:r>
            <a:r>
              <a:rPr lang="en-CA" sz="1600" err="1">
                <a:latin typeface="Aptos"/>
                <a:ea typeface="+mj-ea"/>
                <a:cs typeface="Arial"/>
              </a:rPr>
              <a:t>une</a:t>
            </a:r>
            <a:r>
              <a:rPr lang="en-CA" sz="1600">
                <a:latin typeface="Aptos"/>
                <a:ea typeface="+mj-ea"/>
                <a:cs typeface="Arial"/>
              </a:rPr>
              <a:t> </a:t>
            </a:r>
            <a:r>
              <a:rPr lang="en-CA" sz="1600" err="1">
                <a:latin typeface="Aptos"/>
                <a:ea typeface="+mj-ea"/>
                <a:cs typeface="Arial"/>
              </a:rPr>
              <a:t>expérience</a:t>
            </a:r>
            <a:r>
              <a:rPr lang="en-CA" sz="1600">
                <a:latin typeface="Aptos"/>
                <a:ea typeface="+mj-ea"/>
                <a:cs typeface="Arial"/>
              </a:rPr>
              <a:t> client pratique et </a:t>
            </a:r>
            <a:r>
              <a:rPr lang="en-CA" sz="1600" err="1">
                <a:latin typeface="Aptos"/>
                <a:ea typeface="+mj-ea"/>
                <a:cs typeface="Arial"/>
              </a:rPr>
              <a:t>améliorée</a:t>
            </a:r>
            <a:r>
              <a:rPr lang="en-CA" sz="1600">
                <a:latin typeface="Aptos"/>
                <a:ea typeface="+mj-ea"/>
                <a:cs typeface="Arial"/>
              </a:rPr>
              <a:t> sur Canada.ca, et </a:t>
            </a:r>
            <a:r>
              <a:rPr lang="en-CA" sz="1600" err="1">
                <a:latin typeface="Aptos"/>
                <a:ea typeface="+mj-ea"/>
                <a:cs typeface="Arial"/>
              </a:rPr>
              <a:t>faciliter</a:t>
            </a:r>
            <a:r>
              <a:rPr lang="en-CA" sz="1600">
                <a:solidFill>
                  <a:schemeClr val="bg2">
                    <a:lumMod val="50000"/>
                  </a:schemeClr>
                </a:solidFill>
                <a:latin typeface="Aptos"/>
                <a:ea typeface="+mj-ea"/>
                <a:cs typeface="Arial"/>
              </a:rPr>
              <a:t> </a:t>
            </a:r>
            <a:r>
              <a:rPr lang="en-CA" sz="1600" b="1" err="1">
                <a:solidFill>
                  <a:srgbClr val="2F7C00"/>
                </a:solidFill>
                <a:latin typeface="Aptos"/>
                <a:ea typeface="+mj-ea"/>
                <a:cs typeface="Arial"/>
              </a:rPr>
              <a:t>l'accès</a:t>
            </a:r>
            <a:r>
              <a:rPr lang="en-CA" sz="1600" b="1">
                <a:solidFill>
                  <a:srgbClr val="2F7C00"/>
                </a:solidFill>
                <a:latin typeface="Aptos"/>
                <a:ea typeface="+mj-ea"/>
                <a:cs typeface="Arial"/>
              </a:rPr>
              <a:t> des parents</a:t>
            </a:r>
            <a:r>
              <a:rPr lang="en-CA" sz="1600">
                <a:solidFill>
                  <a:schemeClr val="bg2">
                    <a:lumMod val="50000"/>
                  </a:schemeClr>
                </a:solidFill>
                <a:latin typeface="Aptos"/>
                <a:ea typeface="+mj-ea"/>
                <a:cs typeface="Arial"/>
              </a:rPr>
              <a:t> </a:t>
            </a:r>
            <a:r>
              <a:rPr lang="en-CA" sz="1600">
                <a:latin typeface="Aptos"/>
                <a:ea typeface="+mj-ea"/>
                <a:cs typeface="Arial"/>
              </a:rPr>
              <a:t>à </a:t>
            </a:r>
            <a:r>
              <a:rPr lang="en-CA" sz="1600" err="1">
                <a:latin typeface="Aptos"/>
                <a:ea typeface="+mj-ea"/>
                <a:cs typeface="Arial"/>
              </a:rPr>
              <a:t>l'information</a:t>
            </a:r>
            <a:r>
              <a:rPr lang="en-CA" sz="1600">
                <a:latin typeface="Aptos"/>
                <a:ea typeface="+mj-ea"/>
                <a:cs typeface="Arial"/>
              </a:rPr>
              <a:t> sur les </a:t>
            </a:r>
            <a:r>
              <a:rPr lang="en-CA" sz="1600" err="1">
                <a:latin typeface="Aptos"/>
                <a:ea typeface="+mj-ea"/>
                <a:cs typeface="Arial"/>
              </a:rPr>
              <a:t>prestations</a:t>
            </a:r>
            <a:r>
              <a:rPr lang="en-CA" sz="1600">
                <a:latin typeface="Aptos"/>
                <a:ea typeface="+mj-ea"/>
                <a:cs typeface="Arial"/>
              </a:rPr>
              <a:t> </a:t>
            </a:r>
            <a:r>
              <a:rPr lang="en-CA" sz="1600" err="1">
                <a:latin typeface="Aptos"/>
                <a:ea typeface="+mj-ea"/>
                <a:cs typeface="Arial"/>
              </a:rPr>
              <a:t>gouvernementales</a:t>
            </a:r>
            <a:r>
              <a:rPr lang="en-CA" sz="1600">
                <a:latin typeface="Aptos"/>
                <a:ea typeface="+mj-ea"/>
                <a:cs typeface="Arial"/>
              </a:rPr>
              <a:t> qui </a:t>
            </a:r>
            <a:r>
              <a:rPr lang="en-CA" sz="1600" err="1">
                <a:latin typeface="Aptos"/>
                <a:ea typeface="+mj-ea"/>
                <a:cs typeface="Arial"/>
              </a:rPr>
              <a:t>leur</a:t>
            </a:r>
            <a:r>
              <a:rPr lang="en-CA" sz="1600">
                <a:latin typeface="Aptos"/>
                <a:ea typeface="+mj-ea"/>
                <a:cs typeface="Arial"/>
              </a:rPr>
              <a:t> </a:t>
            </a:r>
            <a:r>
              <a:rPr lang="en-CA" sz="1600" err="1">
                <a:latin typeface="Aptos"/>
                <a:ea typeface="+mj-ea"/>
                <a:cs typeface="Arial"/>
              </a:rPr>
              <a:t>sont</a:t>
            </a:r>
            <a:r>
              <a:rPr lang="en-CA" sz="1600">
                <a:latin typeface="Aptos"/>
                <a:ea typeface="+mj-ea"/>
                <a:cs typeface="Arial"/>
              </a:rPr>
              <a:t> </a:t>
            </a:r>
            <a:r>
              <a:rPr lang="en-CA" sz="1600" err="1">
                <a:latin typeface="Aptos"/>
                <a:ea typeface="+mj-ea"/>
                <a:cs typeface="Arial"/>
              </a:rPr>
              <a:t>offertes</a:t>
            </a:r>
            <a:r>
              <a:rPr lang="en-CA" sz="1600">
                <a:latin typeface="Aptos"/>
                <a:ea typeface="+mj-ea"/>
                <a:cs typeface="Arial"/>
              </a:rPr>
              <a:t> </a:t>
            </a:r>
            <a:r>
              <a:rPr lang="en-CA" sz="1600" err="1">
                <a:latin typeface="Aptos"/>
                <a:ea typeface="+mj-ea"/>
                <a:cs typeface="Arial"/>
              </a:rPr>
              <a:t>lorsqu'ils</a:t>
            </a:r>
            <a:r>
              <a:rPr lang="en-CA" sz="1600">
                <a:latin typeface="Aptos"/>
                <a:ea typeface="+mj-ea"/>
                <a:cs typeface="Arial"/>
              </a:rPr>
              <a:t> </a:t>
            </a:r>
            <a:r>
              <a:rPr lang="en-CA" sz="1600" err="1">
                <a:latin typeface="Aptos"/>
                <a:ea typeface="+mj-ea"/>
                <a:cs typeface="Arial"/>
              </a:rPr>
              <a:t>commencent</a:t>
            </a:r>
            <a:r>
              <a:rPr lang="en-CA" sz="1600">
                <a:latin typeface="Aptos"/>
                <a:ea typeface="+mj-ea"/>
                <a:cs typeface="Arial"/>
              </a:rPr>
              <a:t> </a:t>
            </a:r>
            <a:r>
              <a:rPr lang="en-CA" sz="1600" err="1">
                <a:latin typeface="Aptos"/>
                <a:ea typeface="+mj-ea"/>
                <a:cs typeface="Arial"/>
              </a:rPr>
              <a:t>ou</a:t>
            </a:r>
            <a:r>
              <a:rPr lang="en-CA" sz="1600">
                <a:latin typeface="Aptos"/>
                <a:ea typeface="+mj-ea"/>
                <a:cs typeface="Arial"/>
              </a:rPr>
              <a:t> </a:t>
            </a:r>
            <a:r>
              <a:rPr lang="en-CA" sz="1600" err="1">
                <a:latin typeface="Aptos"/>
                <a:ea typeface="+mj-ea"/>
                <a:cs typeface="Arial"/>
              </a:rPr>
              <a:t>agrandissent</a:t>
            </a:r>
            <a:r>
              <a:rPr lang="en-CA" sz="1600">
                <a:latin typeface="Aptos"/>
                <a:ea typeface="+mj-ea"/>
                <a:cs typeface="Arial"/>
              </a:rPr>
              <a:t> </a:t>
            </a:r>
            <a:r>
              <a:rPr lang="en-CA" sz="1600" err="1">
                <a:latin typeface="Aptos"/>
                <a:ea typeface="+mj-ea"/>
                <a:cs typeface="Arial"/>
              </a:rPr>
              <a:t>leur</a:t>
            </a:r>
            <a:r>
              <a:rPr lang="en-CA" sz="1600">
                <a:latin typeface="Aptos"/>
                <a:ea typeface="+mj-ea"/>
                <a:cs typeface="Arial"/>
              </a:rPr>
              <a:t> </a:t>
            </a:r>
            <a:r>
              <a:rPr lang="en-CA" sz="1600" err="1">
                <a:latin typeface="Aptos"/>
                <a:ea typeface="+mj-ea"/>
                <a:cs typeface="Arial"/>
              </a:rPr>
              <a:t>famille</a:t>
            </a:r>
            <a:r>
              <a:rPr lang="en-CA" sz="1600">
                <a:latin typeface="Aptos"/>
                <a:ea typeface="+mj-ea"/>
                <a:cs typeface="Arial"/>
              </a:rPr>
              <a:t>.</a:t>
            </a:r>
            <a:endParaRPr lang="en-US" sz="1600">
              <a:ea typeface="+mj-ea"/>
            </a:endParaRPr>
          </a:p>
        </p:txBody>
      </p:sp>
      <p:sp>
        <p:nvSpPr>
          <p:cNvPr id="9" name="TextBox 8">
            <a:extLst>
              <a:ext uri="{FF2B5EF4-FFF2-40B4-BE49-F238E27FC236}">
                <a16:creationId xmlns:a16="http://schemas.microsoft.com/office/drawing/2014/main" id="{9C9C8195-05D8-0412-6F29-A482D7DF8F27}"/>
              </a:ext>
            </a:extLst>
          </p:cNvPr>
          <p:cNvSpPr txBox="1"/>
          <p:nvPr/>
        </p:nvSpPr>
        <p:spPr>
          <a:xfrm>
            <a:off x="5988348" y="2879875"/>
            <a:ext cx="5167331" cy="3354765"/>
          </a:xfrm>
          <a:prstGeom prst="rect">
            <a:avLst/>
          </a:prstGeom>
          <a:noFill/>
        </p:spPr>
        <p:txBody>
          <a:bodyPr wrap="square" lIns="91440" tIns="45720" rIns="91440" bIns="45720" anchor="t">
            <a:spAutoFit/>
          </a:bodyPr>
          <a:lstStyle/>
          <a:p>
            <a:pPr>
              <a:defRPr/>
            </a:pPr>
            <a:r>
              <a:rPr lang="fr-FR" sz="2000">
                <a:solidFill>
                  <a:srgbClr val="2F7C00"/>
                </a:solidFill>
                <a:latin typeface="Aptos"/>
                <a:ea typeface="+mj-ea"/>
                <a:cs typeface="Arial"/>
              </a:rPr>
              <a:t>Ce que le carrefour vise à accomplir...</a:t>
            </a:r>
          </a:p>
          <a:p>
            <a:pPr>
              <a:defRPr/>
            </a:pPr>
            <a:endParaRPr lang="en-CA" sz="1600">
              <a:solidFill>
                <a:schemeClr val="bg2">
                  <a:lumMod val="50000"/>
                </a:schemeClr>
              </a:solidFill>
              <a:latin typeface="Aptos"/>
              <a:ea typeface="+mj-ea"/>
              <a:cs typeface="Arial"/>
            </a:endParaRPr>
          </a:p>
          <a:p>
            <a:pPr marL="285750" indent="-285750">
              <a:buClr>
                <a:srgbClr val="000000"/>
              </a:buClr>
              <a:buFont typeface="Wingdings"/>
              <a:buChar char="ü"/>
              <a:defRPr/>
            </a:pPr>
            <a:r>
              <a:rPr lang="en-CA" sz="1600">
                <a:latin typeface="Aptos"/>
                <a:ea typeface="+mj-ea"/>
                <a:cs typeface="Arial"/>
              </a:rPr>
              <a:t>Les clients </a:t>
            </a:r>
            <a:r>
              <a:rPr lang="en-CA" sz="1600" err="1">
                <a:latin typeface="Aptos"/>
                <a:ea typeface="+mj-ea"/>
                <a:cs typeface="Arial"/>
              </a:rPr>
              <a:t>disposent</a:t>
            </a:r>
            <a:r>
              <a:rPr lang="en-CA" sz="1600">
                <a:latin typeface="Aptos"/>
                <a:ea typeface="+mj-ea"/>
                <a:cs typeface="Arial"/>
              </a:rPr>
              <a:t> de </a:t>
            </a:r>
            <a:r>
              <a:rPr lang="en-CA" sz="1600" err="1">
                <a:latin typeface="Aptos"/>
                <a:ea typeface="+mj-ea"/>
                <a:cs typeface="Arial"/>
              </a:rPr>
              <a:t>toutes</a:t>
            </a:r>
            <a:r>
              <a:rPr lang="en-CA" sz="1600">
                <a:latin typeface="Aptos"/>
                <a:ea typeface="+mj-ea"/>
                <a:cs typeface="Arial"/>
              </a:rPr>
              <a:t> les </a:t>
            </a:r>
            <a:r>
              <a:rPr lang="en-CA" sz="1600" err="1">
                <a:latin typeface="Aptos"/>
                <a:ea typeface="+mj-ea"/>
                <a:cs typeface="Arial"/>
              </a:rPr>
              <a:t>informations</a:t>
            </a:r>
            <a:r>
              <a:rPr lang="en-CA" sz="1600">
                <a:latin typeface="Aptos"/>
                <a:ea typeface="+mj-ea"/>
                <a:cs typeface="Arial"/>
              </a:rPr>
              <a:t> sur les </a:t>
            </a:r>
            <a:r>
              <a:rPr lang="en-CA" sz="1600" b="1" err="1">
                <a:solidFill>
                  <a:srgbClr val="2F7C00"/>
                </a:solidFill>
                <a:latin typeface="Aptos"/>
                <a:ea typeface="+mj-ea"/>
                <a:cs typeface="Arial"/>
              </a:rPr>
              <a:t>prestations</a:t>
            </a:r>
            <a:r>
              <a:rPr lang="en-CA" sz="1600" b="1">
                <a:solidFill>
                  <a:srgbClr val="2F7C00"/>
                </a:solidFill>
                <a:latin typeface="Aptos"/>
                <a:ea typeface="+mj-ea"/>
                <a:cs typeface="Arial"/>
              </a:rPr>
              <a:t> </a:t>
            </a:r>
            <a:r>
              <a:rPr lang="en-CA" sz="1600" b="1" err="1">
                <a:solidFill>
                  <a:srgbClr val="2F7C00"/>
                </a:solidFill>
                <a:latin typeface="Aptos"/>
                <a:ea typeface="+mj-ea"/>
                <a:cs typeface="Arial"/>
              </a:rPr>
              <a:t>pertinentes</a:t>
            </a:r>
            <a:r>
              <a:rPr lang="en-CA" sz="1600" b="1">
                <a:solidFill>
                  <a:srgbClr val="2F7C00"/>
                </a:solidFill>
                <a:latin typeface="Aptos"/>
                <a:ea typeface="+mj-ea"/>
                <a:cs typeface="Arial"/>
              </a:rPr>
              <a:t> à </a:t>
            </a:r>
            <a:r>
              <a:rPr lang="en-CA" sz="1600" b="1" err="1">
                <a:solidFill>
                  <a:srgbClr val="2F7C00"/>
                </a:solidFill>
                <a:latin typeface="Aptos"/>
                <a:ea typeface="+mj-ea"/>
                <a:cs typeface="Arial"/>
              </a:rPr>
              <a:t>leur</a:t>
            </a:r>
            <a:r>
              <a:rPr lang="en-CA" sz="1600" b="1">
                <a:solidFill>
                  <a:srgbClr val="2F7C00"/>
                </a:solidFill>
                <a:latin typeface="Aptos"/>
                <a:ea typeface="+mj-ea"/>
                <a:cs typeface="Arial"/>
              </a:rPr>
              <a:t> situation</a:t>
            </a:r>
            <a:r>
              <a:rPr lang="en-CA" sz="1600">
                <a:latin typeface="Aptos"/>
                <a:ea typeface="+mj-ea"/>
                <a:cs typeface="Arial"/>
              </a:rPr>
              <a:t>, </a:t>
            </a:r>
            <a:r>
              <a:rPr lang="en-CA" sz="1600" err="1">
                <a:latin typeface="Aptos"/>
                <a:ea typeface="+mj-ea"/>
                <a:cs typeface="Arial"/>
              </a:rPr>
              <a:t>ce</a:t>
            </a:r>
            <a:r>
              <a:rPr lang="en-CA" sz="1600">
                <a:latin typeface="Aptos"/>
                <a:ea typeface="+mj-ea"/>
                <a:cs typeface="Arial"/>
              </a:rPr>
              <a:t> qui les aide à savoir </a:t>
            </a:r>
            <a:r>
              <a:rPr lang="en-CA" sz="1600" err="1">
                <a:latin typeface="Aptos"/>
                <a:ea typeface="+mj-ea"/>
                <a:cs typeface="Arial"/>
              </a:rPr>
              <a:t>ce</a:t>
            </a:r>
            <a:r>
              <a:rPr lang="en-CA" sz="1600">
                <a:latin typeface="Aptos"/>
                <a:ea typeface="+mj-ea"/>
                <a:cs typeface="Arial"/>
              </a:rPr>
              <a:t> qui </a:t>
            </a:r>
            <a:r>
              <a:rPr lang="en-CA" sz="1600" err="1">
                <a:latin typeface="Aptos"/>
                <a:ea typeface="+mj-ea"/>
                <a:cs typeface="Arial"/>
              </a:rPr>
              <a:t>leur</a:t>
            </a:r>
            <a:r>
              <a:rPr lang="en-CA" sz="1600">
                <a:latin typeface="Aptos"/>
                <a:ea typeface="+mj-ea"/>
                <a:cs typeface="Arial"/>
              </a:rPr>
              <a:t> </a:t>
            </a:r>
            <a:r>
              <a:rPr lang="en-CA" sz="1600" err="1">
                <a:latin typeface="Aptos"/>
                <a:ea typeface="+mj-ea"/>
                <a:cs typeface="Arial"/>
              </a:rPr>
              <a:t>est</a:t>
            </a:r>
            <a:r>
              <a:rPr lang="en-CA" sz="1600">
                <a:latin typeface="Aptos"/>
                <a:ea typeface="+mj-ea"/>
                <a:cs typeface="Arial"/>
              </a:rPr>
              <a:t> accessible.</a:t>
            </a:r>
          </a:p>
          <a:p>
            <a:pPr>
              <a:buClr>
                <a:srgbClr val="000000"/>
              </a:buClr>
              <a:defRPr/>
            </a:pPr>
            <a:endParaRPr lang="en-CA" sz="1600">
              <a:latin typeface="Aptos"/>
              <a:ea typeface="+mj-ea"/>
              <a:cs typeface="Arial"/>
            </a:endParaRPr>
          </a:p>
          <a:p>
            <a:pPr marL="285750" indent="-285750">
              <a:buClr>
                <a:srgbClr val="000000"/>
              </a:buClr>
              <a:buFont typeface="Wingdings"/>
              <a:buChar char="ü"/>
              <a:defRPr/>
            </a:pPr>
            <a:r>
              <a:rPr lang="en-CA" sz="1600">
                <a:latin typeface="Aptos"/>
                <a:ea typeface="+mn-lt"/>
                <a:cs typeface="Arial"/>
              </a:rPr>
              <a:t>Les clients </a:t>
            </a:r>
            <a:r>
              <a:rPr lang="en-CA" sz="1600" b="1" err="1">
                <a:solidFill>
                  <a:srgbClr val="2F7C00"/>
                </a:solidFill>
                <a:latin typeface="Aptos"/>
                <a:ea typeface="+mn-lt"/>
                <a:cs typeface="Arial"/>
              </a:rPr>
              <a:t>comprennent</a:t>
            </a:r>
            <a:r>
              <a:rPr lang="en-CA" sz="1600" b="1">
                <a:solidFill>
                  <a:srgbClr val="2F7C00"/>
                </a:solidFill>
                <a:latin typeface="Aptos"/>
                <a:ea typeface="+mn-lt"/>
                <a:cs typeface="Arial"/>
              </a:rPr>
              <a:t> </a:t>
            </a:r>
            <a:r>
              <a:rPr lang="en-CA" sz="1600" b="1" err="1">
                <a:solidFill>
                  <a:srgbClr val="2F7C00"/>
                </a:solidFill>
                <a:latin typeface="Aptos"/>
                <a:ea typeface="+mn-lt"/>
                <a:cs typeface="Arial"/>
              </a:rPr>
              <a:t>clairement</a:t>
            </a:r>
            <a:r>
              <a:rPr lang="en-CA" sz="1600" b="1">
                <a:solidFill>
                  <a:srgbClr val="2F7C00"/>
                </a:solidFill>
                <a:latin typeface="Aptos"/>
                <a:ea typeface="+mn-lt"/>
                <a:cs typeface="Arial"/>
              </a:rPr>
              <a:t> </a:t>
            </a:r>
            <a:r>
              <a:rPr lang="en-CA" sz="1600" b="1" err="1">
                <a:solidFill>
                  <a:srgbClr val="2F7C00"/>
                </a:solidFill>
                <a:latin typeface="Aptos"/>
                <a:ea typeface="+mn-lt"/>
                <a:cs typeface="Arial"/>
              </a:rPr>
              <a:t>leurs</a:t>
            </a:r>
            <a:r>
              <a:rPr lang="en-CA" sz="1600" b="1">
                <a:solidFill>
                  <a:srgbClr val="2F7C00"/>
                </a:solidFill>
                <a:latin typeface="Aptos"/>
                <a:ea typeface="+mn-lt"/>
                <a:cs typeface="Arial"/>
              </a:rPr>
              <a:t> options de congé</a:t>
            </a:r>
            <a:r>
              <a:rPr lang="en-CA" sz="1600">
                <a:solidFill>
                  <a:schemeClr val="bg2">
                    <a:lumMod val="50000"/>
                  </a:schemeClr>
                </a:solidFill>
                <a:latin typeface="Aptos"/>
                <a:ea typeface="+mn-lt"/>
                <a:cs typeface="Arial"/>
              </a:rPr>
              <a:t> </a:t>
            </a:r>
            <a:r>
              <a:rPr lang="en-CA" sz="1600">
                <a:latin typeface="Aptos"/>
                <a:ea typeface="+mn-lt"/>
                <a:cs typeface="Arial"/>
              </a:rPr>
              <a:t>et </a:t>
            </a:r>
            <a:r>
              <a:rPr lang="en-CA" sz="1600" err="1">
                <a:latin typeface="Aptos"/>
                <a:ea typeface="+mn-lt"/>
                <a:cs typeface="Arial"/>
              </a:rPr>
              <a:t>prennent</a:t>
            </a:r>
            <a:r>
              <a:rPr lang="en-CA" sz="1600">
                <a:latin typeface="Aptos"/>
                <a:ea typeface="+mn-lt"/>
                <a:cs typeface="Arial"/>
              </a:rPr>
              <a:t> des </a:t>
            </a:r>
            <a:r>
              <a:rPr lang="en-CA" sz="1600" err="1">
                <a:latin typeface="Aptos"/>
                <a:ea typeface="+mn-lt"/>
                <a:cs typeface="Arial"/>
              </a:rPr>
              <a:t>décisions</a:t>
            </a:r>
            <a:r>
              <a:rPr lang="en-CA" sz="1600">
                <a:latin typeface="Aptos"/>
                <a:ea typeface="+mn-lt"/>
                <a:cs typeface="Arial"/>
              </a:rPr>
              <a:t> </a:t>
            </a:r>
            <a:r>
              <a:rPr lang="en-CA" sz="1600" err="1">
                <a:latin typeface="Aptos"/>
                <a:ea typeface="+mn-lt"/>
                <a:cs typeface="Arial"/>
              </a:rPr>
              <a:t>éclairées</a:t>
            </a:r>
            <a:r>
              <a:rPr lang="en-CA" sz="1600">
                <a:latin typeface="Aptos"/>
                <a:ea typeface="+mn-lt"/>
                <a:cs typeface="Arial"/>
              </a:rPr>
              <a:t> pour maximiser </a:t>
            </a:r>
            <a:r>
              <a:rPr lang="en-CA" sz="1600" err="1">
                <a:latin typeface="Aptos"/>
                <a:ea typeface="+mn-lt"/>
                <a:cs typeface="Arial"/>
              </a:rPr>
              <a:t>leur</a:t>
            </a:r>
            <a:r>
              <a:rPr lang="en-CA" sz="1600">
                <a:latin typeface="Aptos"/>
                <a:ea typeface="+mn-lt"/>
                <a:cs typeface="Arial"/>
              </a:rPr>
              <a:t> temps de congé et </a:t>
            </a:r>
            <a:r>
              <a:rPr lang="en-CA" sz="1600" err="1">
                <a:latin typeface="Aptos"/>
                <a:ea typeface="+mn-lt"/>
                <a:cs typeface="Arial"/>
              </a:rPr>
              <a:t>leurs</a:t>
            </a:r>
            <a:r>
              <a:rPr lang="en-CA" sz="1600">
                <a:latin typeface="Aptos"/>
                <a:ea typeface="+mn-lt"/>
                <a:cs typeface="Arial"/>
              </a:rPr>
              <a:t> finances.</a:t>
            </a:r>
          </a:p>
          <a:p>
            <a:pPr>
              <a:buClr>
                <a:srgbClr val="000000"/>
              </a:buClr>
              <a:defRPr/>
            </a:pPr>
            <a:endParaRPr lang="en-CA" sz="1600">
              <a:latin typeface="Aptos"/>
              <a:ea typeface="+mj-ea"/>
              <a:cs typeface="Arial"/>
            </a:endParaRPr>
          </a:p>
          <a:p>
            <a:pPr marL="285750" indent="-285750">
              <a:buClr>
                <a:srgbClr val="000000"/>
              </a:buClr>
              <a:buFont typeface="Wingdings"/>
              <a:buChar char="ü"/>
              <a:defRPr/>
            </a:pPr>
            <a:r>
              <a:rPr lang="en-CA" sz="1600">
                <a:latin typeface="Aptos"/>
                <a:ea typeface="+mj-ea"/>
                <a:cs typeface="Arial"/>
              </a:rPr>
              <a:t>Les clients </a:t>
            </a:r>
            <a:r>
              <a:rPr lang="en-CA" sz="1600" err="1">
                <a:latin typeface="Aptos"/>
                <a:ea typeface="+mj-ea"/>
                <a:cs typeface="Arial"/>
              </a:rPr>
              <a:t>sont</a:t>
            </a:r>
            <a:r>
              <a:rPr lang="en-CA" sz="1600">
                <a:latin typeface="Aptos"/>
                <a:ea typeface="+mj-ea"/>
                <a:cs typeface="Arial"/>
              </a:rPr>
              <a:t> </a:t>
            </a:r>
            <a:r>
              <a:rPr lang="en-CA" sz="1600" b="1" err="1">
                <a:solidFill>
                  <a:srgbClr val="2F7C00"/>
                </a:solidFill>
                <a:latin typeface="Aptos"/>
                <a:ea typeface="+mj-ea"/>
                <a:cs typeface="Arial"/>
              </a:rPr>
              <a:t>guidés</a:t>
            </a:r>
            <a:r>
              <a:rPr lang="en-CA" sz="1600" b="1">
                <a:solidFill>
                  <a:srgbClr val="2F7C00"/>
                </a:solidFill>
                <a:latin typeface="Aptos"/>
                <a:ea typeface="+mj-ea"/>
                <a:cs typeface="Arial"/>
              </a:rPr>
              <a:t> par des </a:t>
            </a:r>
            <a:r>
              <a:rPr lang="en-CA" sz="1600" b="1" err="1">
                <a:solidFill>
                  <a:srgbClr val="2F7C00"/>
                </a:solidFill>
                <a:latin typeface="Aptos"/>
                <a:ea typeface="+mj-ea"/>
                <a:cs typeface="Arial"/>
              </a:rPr>
              <a:t>outils</a:t>
            </a:r>
            <a:r>
              <a:rPr lang="en-CA" sz="1600" b="1">
                <a:solidFill>
                  <a:srgbClr val="2F7C00"/>
                </a:solidFill>
                <a:latin typeface="Aptos"/>
                <a:ea typeface="+mj-ea"/>
                <a:cs typeface="Arial"/>
              </a:rPr>
              <a:t> </a:t>
            </a:r>
            <a:r>
              <a:rPr lang="en-CA" sz="1600" b="1" err="1">
                <a:solidFill>
                  <a:srgbClr val="2F7C00"/>
                </a:solidFill>
                <a:latin typeface="Aptos"/>
                <a:ea typeface="+mj-ea"/>
                <a:cs typeface="Arial"/>
              </a:rPr>
              <a:t>personnalisés</a:t>
            </a:r>
            <a:r>
              <a:rPr lang="en-CA" sz="1600">
                <a:solidFill>
                  <a:schemeClr val="bg2">
                    <a:lumMod val="50000"/>
                  </a:schemeClr>
                </a:solidFill>
                <a:latin typeface="Aptos"/>
                <a:ea typeface="+mj-ea"/>
                <a:cs typeface="Arial"/>
              </a:rPr>
              <a:t> </a:t>
            </a:r>
            <a:r>
              <a:rPr lang="en-CA" sz="1600">
                <a:latin typeface="Aptos"/>
                <a:ea typeface="+mj-ea"/>
                <a:cs typeface="Arial"/>
              </a:rPr>
              <a:t>et des actions </a:t>
            </a:r>
            <a:r>
              <a:rPr lang="en-CA" sz="1600" err="1">
                <a:latin typeface="Aptos"/>
                <a:ea typeface="+mj-ea"/>
                <a:cs typeface="Arial"/>
              </a:rPr>
              <a:t>claires</a:t>
            </a:r>
            <a:r>
              <a:rPr lang="en-CA" sz="1600">
                <a:latin typeface="Aptos"/>
                <a:ea typeface="+mj-ea"/>
                <a:cs typeface="Arial"/>
              </a:rPr>
              <a:t>, </a:t>
            </a:r>
            <a:r>
              <a:rPr lang="en-CA" sz="1600" err="1">
                <a:latin typeface="Aptos"/>
                <a:ea typeface="+mj-ea"/>
                <a:cs typeface="Arial"/>
              </a:rPr>
              <a:t>renforçant</a:t>
            </a:r>
            <a:r>
              <a:rPr lang="en-CA" sz="1600">
                <a:latin typeface="Aptos"/>
                <a:ea typeface="+mj-ea"/>
                <a:cs typeface="Arial"/>
              </a:rPr>
              <a:t> </a:t>
            </a:r>
            <a:r>
              <a:rPr lang="en-CA" sz="1600" err="1">
                <a:latin typeface="Aptos"/>
                <a:ea typeface="+mj-ea"/>
                <a:cs typeface="Arial"/>
              </a:rPr>
              <a:t>leur</a:t>
            </a:r>
            <a:r>
              <a:rPr lang="en-CA" sz="1600">
                <a:latin typeface="Aptos"/>
                <a:ea typeface="+mj-ea"/>
                <a:cs typeface="Arial"/>
              </a:rPr>
              <a:t> </a:t>
            </a:r>
            <a:r>
              <a:rPr lang="en-CA" sz="1600" err="1">
                <a:latin typeface="Aptos"/>
                <a:ea typeface="+mj-ea"/>
                <a:cs typeface="Arial"/>
              </a:rPr>
              <a:t>confiance</a:t>
            </a:r>
            <a:r>
              <a:rPr lang="en-CA" sz="1600">
                <a:latin typeface="Aptos"/>
                <a:ea typeface="+mj-ea"/>
                <a:cs typeface="Arial"/>
              </a:rPr>
              <a:t> </a:t>
            </a:r>
            <a:r>
              <a:rPr lang="en-CA" sz="1600" err="1">
                <a:latin typeface="Aptos"/>
                <a:ea typeface="+mj-ea"/>
                <a:cs typeface="Arial"/>
              </a:rPr>
              <a:t>lorsqu'ils</a:t>
            </a:r>
            <a:r>
              <a:rPr lang="en-CA" sz="1600">
                <a:latin typeface="Aptos"/>
                <a:ea typeface="+mj-ea"/>
                <a:cs typeface="Arial"/>
              </a:rPr>
              <a:t> </a:t>
            </a:r>
            <a:r>
              <a:rPr lang="en-CA" sz="1600" err="1">
                <a:latin typeface="Aptos"/>
                <a:ea typeface="+mj-ea"/>
                <a:cs typeface="Arial"/>
              </a:rPr>
              <a:t>planifient</a:t>
            </a:r>
            <a:r>
              <a:rPr lang="en-CA" sz="1600">
                <a:latin typeface="Aptos"/>
                <a:ea typeface="+mj-ea"/>
                <a:cs typeface="Arial"/>
              </a:rPr>
              <a:t> </a:t>
            </a:r>
            <a:r>
              <a:rPr lang="en-CA" sz="1600" err="1">
                <a:latin typeface="Aptos"/>
                <a:ea typeface="+mj-ea"/>
                <a:cs typeface="Arial"/>
              </a:rPr>
              <a:t>l'avenir</a:t>
            </a:r>
            <a:r>
              <a:rPr lang="en-CA" sz="1600">
                <a:latin typeface="Aptos"/>
                <a:ea typeface="+mj-ea"/>
                <a:cs typeface="Arial"/>
              </a:rPr>
              <a:t> de </a:t>
            </a:r>
            <a:r>
              <a:rPr lang="en-CA" sz="1600" err="1">
                <a:latin typeface="Aptos"/>
                <a:ea typeface="+mj-ea"/>
                <a:cs typeface="Arial"/>
              </a:rPr>
              <a:t>leur</a:t>
            </a:r>
            <a:r>
              <a:rPr lang="en-CA" sz="1600">
                <a:latin typeface="Aptos"/>
                <a:ea typeface="+mj-ea"/>
                <a:cs typeface="Arial"/>
              </a:rPr>
              <a:t> </a:t>
            </a:r>
            <a:r>
              <a:rPr lang="en-CA" sz="1600" err="1">
                <a:latin typeface="Aptos"/>
                <a:ea typeface="+mj-ea"/>
                <a:cs typeface="Arial"/>
              </a:rPr>
              <a:t>famille</a:t>
            </a:r>
            <a:r>
              <a:rPr lang="en-CA" sz="1600">
                <a:latin typeface="Aptos"/>
                <a:ea typeface="+mj-ea"/>
                <a:cs typeface="Arial"/>
              </a:rPr>
              <a:t>.</a:t>
            </a:r>
          </a:p>
        </p:txBody>
      </p:sp>
      <p:pic>
        <p:nvPicPr>
          <p:cNvPr id="15" name="Picture 14">
            <a:extLst>
              <a:ext uri="{FF2B5EF4-FFF2-40B4-BE49-F238E27FC236}">
                <a16:creationId xmlns:a16="http://schemas.microsoft.com/office/drawing/2014/main" id="{7D9C77AE-7DBC-A99A-BE8C-6FD276DFCED7}"/>
              </a:ext>
            </a:extLst>
          </p:cNvPr>
          <p:cNvPicPr>
            <a:picLocks noChangeAspect="1"/>
          </p:cNvPicPr>
          <p:nvPr/>
        </p:nvPicPr>
        <p:blipFill rotWithShape="1">
          <a:blip r:embed="rId2"/>
          <a:srcRect l="3019" t="2191" r="1215" b="2875"/>
          <a:stretch/>
        </p:blipFill>
        <p:spPr>
          <a:xfrm>
            <a:off x="6096000" y="923618"/>
            <a:ext cx="3257160" cy="1799126"/>
          </a:xfrm>
          <a:prstGeom prst="rect">
            <a:avLst/>
          </a:prstGeom>
          <a:ln>
            <a:solidFill>
              <a:srgbClr val="2F7C00"/>
            </a:solidFill>
          </a:ln>
        </p:spPr>
      </p:pic>
      <p:cxnSp>
        <p:nvCxnSpPr>
          <p:cNvPr id="2" name="Straight Connector 1">
            <a:extLst>
              <a:ext uri="{FF2B5EF4-FFF2-40B4-BE49-F238E27FC236}">
                <a16:creationId xmlns:a16="http://schemas.microsoft.com/office/drawing/2014/main" id="{3AD7D5B9-A08B-9366-365D-62DAF3CFBF81}"/>
              </a:ext>
            </a:extLst>
          </p:cNvPr>
          <p:cNvCxnSpPr>
            <a:cxnSpLocks/>
          </p:cNvCxnSpPr>
          <p:nvPr/>
        </p:nvCxnSpPr>
        <p:spPr>
          <a:xfrm>
            <a:off x="5658131" y="923618"/>
            <a:ext cx="0" cy="5249466"/>
          </a:xfrm>
          <a:prstGeom prst="line">
            <a:avLst/>
          </a:prstGeom>
          <a:ln>
            <a:solidFill>
              <a:srgbClr val="2F7C00"/>
            </a:solidFill>
          </a:ln>
        </p:spPr>
        <p:style>
          <a:lnRef idx="1">
            <a:schemeClr val="accent1"/>
          </a:lnRef>
          <a:fillRef idx="0">
            <a:schemeClr val="accent1"/>
          </a:fillRef>
          <a:effectRef idx="0">
            <a:schemeClr val="accent1"/>
          </a:effectRef>
          <a:fontRef idx="minor">
            <a:schemeClr val="tx1"/>
          </a:fontRef>
        </p:style>
      </p:cxnSp>
      <p:sp>
        <p:nvSpPr>
          <p:cNvPr id="6" name="Title 1">
            <a:extLst>
              <a:ext uri="{FF2B5EF4-FFF2-40B4-BE49-F238E27FC236}">
                <a16:creationId xmlns:a16="http://schemas.microsoft.com/office/drawing/2014/main" id="{9080019D-7E8A-5829-0F0E-F7FE80B226FE}"/>
              </a:ext>
            </a:extLst>
          </p:cNvPr>
          <p:cNvSpPr txBox="1">
            <a:spLocks/>
          </p:cNvSpPr>
          <p:nvPr/>
        </p:nvSpPr>
        <p:spPr>
          <a:xfrm>
            <a:off x="563776" y="923618"/>
            <a:ext cx="5094356" cy="189606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3600" b="1">
                <a:solidFill>
                  <a:srgbClr val="2F7C00"/>
                </a:solidFill>
                <a:latin typeface="Aptos"/>
                <a:cs typeface="Arial"/>
              </a:rPr>
              <a:t>Soutenir les parents pour une meilleure expérience client</a:t>
            </a:r>
          </a:p>
        </p:txBody>
      </p:sp>
    </p:spTree>
    <p:extLst>
      <p:ext uri="{BB962C8B-B14F-4D97-AF65-F5344CB8AC3E}">
        <p14:creationId xmlns:p14="http://schemas.microsoft.com/office/powerpoint/2010/main" val="41935701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a:extLst>
              <a:ext uri="{FF2B5EF4-FFF2-40B4-BE49-F238E27FC236}">
                <a16:creationId xmlns:a16="http://schemas.microsoft.com/office/drawing/2014/main" id="{B7C524A7-E517-749D-B2B9-E1E582F7F186}"/>
              </a:ext>
            </a:extLst>
          </p:cNvPr>
          <p:cNvSpPr txBox="1">
            <a:spLocks/>
          </p:cNvSpPr>
          <p:nvPr/>
        </p:nvSpPr>
        <p:spPr>
          <a:xfrm>
            <a:off x="11421380" y="6424553"/>
            <a:ext cx="431800" cy="365125"/>
          </a:xfrm>
          <a:prstGeom prst="rect">
            <a:avLst/>
          </a:prstGeom>
        </p:spPr>
        <p:txBody>
          <a:bodyPr/>
          <a:lstStyle>
            <a:defPPr>
              <a:defRPr lang="en-US"/>
            </a:defPPr>
            <a:lvl1pPr marL="0" algn="l" defTabSz="914400" rtl="0" eaLnBrk="1" latinLnBrk="0" hangingPunct="1">
              <a:defRPr sz="1000" kern="1200">
                <a:solidFill>
                  <a:schemeClr val="tx1">
                    <a:lumMod val="65000"/>
                    <a:lumOff val="35000"/>
                  </a:schemeClr>
                </a:solidFill>
                <a:latin typeface="Segoe UI Historic" panose="020B0502040204020203" pitchFamily="34" charset="0"/>
                <a:ea typeface="Segoe UI Historic" panose="020B0502040204020203" pitchFamily="34" charset="0"/>
                <a:cs typeface="Segoe UI Historic"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AAC3F618-7EE1-0849-8880-CB07A5842168}" type="slidenum">
              <a:rPr lang="en-US" smtClean="0">
                <a:solidFill>
                  <a:srgbClr val="000000">
                    <a:lumMod val="65000"/>
                    <a:lumOff val="35000"/>
                  </a:srgbClr>
                </a:solidFill>
              </a:rPr>
              <a:pPr algn="r">
                <a:defRPr/>
              </a:pPr>
              <a:t>6</a:t>
            </a:fld>
            <a:endParaRPr lang="en-US">
              <a:solidFill>
                <a:srgbClr val="000000">
                  <a:lumMod val="65000"/>
                  <a:lumOff val="35000"/>
                </a:srgbClr>
              </a:solidFill>
            </a:endParaRPr>
          </a:p>
        </p:txBody>
      </p:sp>
      <p:sp>
        <p:nvSpPr>
          <p:cNvPr id="18" name="Rectangle 17">
            <a:extLst>
              <a:ext uri="{FF2B5EF4-FFF2-40B4-BE49-F238E27FC236}">
                <a16:creationId xmlns:a16="http://schemas.microsoft.com/office/drawing/2014/main" id="{E8269607-84CF-A619-B2B5-7FB76EDB4319}"/>
              </a:ext>
            </a:extLst>
          </p:cNvPr>
          <p:cNvSpPr/>
          <p:nvPr/>
        </p:nvSpPr>
        <p:spPr>
          <a:xfrm rot="5400000">
            <a:off x="8648917" y="3314920"/>
            <a:ext cx="6861239" cy="224925"/>
          </a:xfrm>
          <a:prstGeom prst="rect">
            <a:avLst/>
          </a:prstGeom>
          <a:solidFill>
            <a:srgbClr val="2F7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3BFD103E-C73B-8F3A-D3C6-D53A279F1911}"/>
              </a:ext>
            </a:extLst>
          </p:cNvPr>
          <p:cNvSpPr txBox="1">
            <a:spLocks/>
          </p:cNvSpPr>
          <p:nvPr/>
        </p:nvSpPr>
        <p:spPr>
          <a:xfrm>
            <a:off x="563775" y="727385"/>
            <a:ext cx="5307293" cy="189606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err="1">
                <a:solidFill>
                  <a:srgbClr val="2F7C00"/>
                </a:solidFill>
                <a:latin typeface="Aptos"/>
                <a:cs typeface="Arial"/>
              </a:rPr>
              <a:t>L'utilisation</a:t>
            </a:r>
            <a:r>
              <a:rPr lang="en-CA" sz="3200" b="1">
                <a:solidFill>
                  <a:srgbClr val="2F7C00"/>
                </a:solidFill>
                <a:latin typeface="Aptos"/>
                <a:cs typeface="Arial"/>
              </a:rPr>
              <a:t> des </a:t>
            </a:r>
            <a:r>
              <a:rPr lang="en-CA" sz="3200" b="1" err="1">
                <a:solidFill>
                  <a:srgbClr val="2F7C00"/>
                </a:solidFill>
                <a:latin typeface="Aptos"/>
                <a:cs typeface="Arial"/>
              </a:rPr>
              <a:t>avis</a:t>
            </a:r>
            <a:r>
              <a:rPr lang="en-CA" sz="3200" b="1">
                <a:solidFill>
                  <a:srgbClr val="2F7C00"/>
                </a:solidFill>
                <a:latin typeface="Aptos"/>
                <a:cs typeface="Arial"/>
              </a:rPr>
              <a:t> des clients et des </a:t>
            </a:r>
            <a:r>
              <a:rPr lang="en-CA" sz="3200" b="1" err="1">
                <a:solidFill>
                  <a:srgbClr val="2F7C00"/>
                </a:solidFill>
                <a:latin typeface="Aptos"/>
                <a:cs typeface="Arial"/>
              </a:rPr>
              <a:t>commentaires</a:t>
            </a:r>
            <a:r>
              <a:rPr lang="en-CA" sz="3200" b="1">
                <a:solidFill>
                  <a:srgbClr val="2F7C00"/>
                </a:solidFill>
                <a:latin typeface="Aptos"/>
                <a:cs typeface="Arial"/>
              </a:rPr>
              <a:t> des </a:t>
            </a:r>
            <a:r>
              <a:rPr lang="en-CA" sz="3200" b="1" err="1">
                <a:solidFill>
                  <a:srgbClr val="2F7C00"/>
                </a:solidFill>
                <a:latin typeface="Aptos"/>
                <a:cs typeface="Arial"/>
              </a:rPr>
              <a:t>utilisateurs</a:t>
            </a:r>
            <a:r>
              <a:rPr lang="en-CA" sz="3200" b="1">
                <a:solidFill>
                  <a:srgbClr val="2F7C00"/>
                </a:solidFill>
                <a:latin typeface="Aptos"/>
                <a:cs typeface="Arial"/>
              </a:rPr>
              <a:t> pour </a:t>
            </a:r>
            <a:endParaRPr lang="en-US" sz="3200">
              <a:solidFill>
                <a:srgbClr val="000000"/>
              </a:solidFill>
              <a:latin typeface="Calibri Light" panose="020F0302020204030204"/>
              <a:ea typeface="Calibri Light" panose="020F0302020204030204"/>
              <a:cs typeface="Calibri Light" panose="020F0302020204030204"/>
            </a:endParaRPr>
          </a:p>
          <a:p>
            <a:r>
              <a:rPr lang="en-CA" sz="3200" b="1" err="1">
                <a:solidFill>
                  <a:srgbClr val="2F7C00"/>
                </a:solidFill>
                <a:latin typeface="Aptos"/>
                <a:cs typeface="Arial"/>
              </a:rPr>
              <a:t>orienter</a:t>
            </a:r>
            <a:r>
              <a:rPr lang="en-CA" sz="3200" b="1">
                <a:solidFill>
                  <a:srgbClr val="2F7C00"/>
                </a:solidFill>
                <a:latin typeface="Aptos"/>
                <a:cs typeface="Arial"/>
              </a:rPr>
              <a:t> </a:t>
            </a:r>
            <a:r>
              <a:rPr lang="en-CA" sz="3200" b="1" err="1">
                <a:solidFill>
                  <a:srgbClr val="2F7C00"/>
                </a:solidFill>
                <a:latin typeface="Aptos"/>
                <a:cs typeface="Arial"/>
              </a:rPr>
              <a:t>notre</a:t>
            </a:r>
            <a:r>
              <a:rPr lang="en-CA" sz="3200" b="1">
                <a:solidFill>
                  <a:srgbClr val="2F7C00"/>
                </a:solidFill>
                <a:latin typeface="Aptos"/>
                <a:cs typeface="Arial"/>
              </a:rPr>
              <a:t> conception</a:t>
            </a:r>
          </a:p>
        </p:txBody>
      </p:sp>
      <p:sp>
        <p:nvSpPr>
          <p:cNvPr id="8" name="TextBox 7">
            <a:extLst>
              <a:ext uri="{FF2B5EF4-FFF2-40B4-BE49-F238E27FC236}">
                <a16:creationId xmlns:a16="http://schemas.microsoft.com/office/drawing/2014/main" id="{2C83564F-F560-2704-9250-920D612CB5F8}"/>
              </a:ext>
            </a:extLst>
          </p:cNvPr>
          <p:cNvSpPr txBox="1"/>
          <p:nvPr/>
        </p:nvSpPr>
        <p:spPr>
          <a:xfrm>
            <a:off x="563774" y="2893388"/>
            <a:ext cx="5094357" cy="2554545"/>
          </a:xfrm>
          <a:prstGeom prst="rect">
            <a:avLst/>
          </a:prstGeom>
          <a:noFill/>
        </p:spPr>
        <p:txBody>
          <a:bodyPr wrap="square" lIns="91440" tIns="45720" rIns="91440" bIns="45720" anchor="t">
            <a:spAutoFit/>
          </a:bodyPr>
          <a:lstStyle/>
          <a:p>
            <a:r>
              <a:rPr lang="fr-FR" sz="1600">
                <a:latin typeface="Aptos"/>
                <a:ea typeface="+mj-ea"/>
                <a:cs typeface="Arial"/>
              </a:rPr>
              <a:t>Les commentaires des clients et les tests effectués par les utilisateurs ont éclairé la conception et guidé la sélection des couleurs, des images, de la mise en page et le regroupement de l’information par sujets clés.</a:t>
            </a:r>
          </a:p>
          <a:p>
            <a:endParaRPr lang="fr-FR" sz="1600">
              <a:latin typeface="Aptos"/>
              <a:ea typeface="+mj-ea"/>
              <a:cs typeface="Arial"/>
            </a:endParaRPr>
          </a:p>
          <a:p>
            <a:r>
              <a:rPr lang="fr-FR" sz="1600">
                <a:latin typeface="Aptos"/>
                <a:ea typeface="+mj-ea"/>
                <a:cs typeface="Arial"/>
              </a:rPr>
              <a:t>Le carrefour adresse les points faibles des clients en abordant les </a:t>
            </a:r>
            <a:r>
              <a:rPr lang="fr-FR" sz="1600" b="1">
                <a:solidFill>
                  <a:srgbClr val="2F7C00"/>
                </a:solidFill>
                <a:latin typeface="Aptos"/>
                <a:ea typeface="+mj-ea"/>
                <a:cs typeface="Arial"/>
              </a:rPr>
              <a:t>cinq principaux sujets</a:t>
            </a:r>
            <a:r>
              <a:rPr lang="fr-FR" sz="1600">
                <a:latin typeface="Aptos"/>
                <a:ea typeface="+mj-ea"/>
                <a:cs typeface="Arial"/>
              </a:rPr>
              <a:t>, à l’appui de renseignements clés, d’histoires vécues et d’outils personnalisés tels qu’un questionnaire et </a:t>
            </a:r>
            <a:r>
              <a:rPr lang="fr-FR" sz="1600">
                <a:latin typeface="Aptos"/>
                <a:ea typeface="+mj-ea"/>
                <a:cs typeface="Arial"/>
                <a:hlinkClick r:id="rId2"/>
              </a:rPr>
              <a:t>l’estimateur de prestations d’assurance-emploi</a:t>
            </a:r>
            <a:r>
              <a:rPr lang="fr-FR" sz="1600">
                <a:latin typeface="Aptos"/>
                <a:ea typeface="+mj-ea"/>
                <a:cs typeface="Arial"/>
              </a:rPr>
              <a:t>.</a:t>
            </a:r>
            <a:endParaRPr lang="en-CA" sz="1600"/>
          </a:p>
        </p:txBody>
      </p:sp>
      <p:pic>
        <p:nvPicPr>
          <p:cNvPr id="20" name="Picture 19">
            <a:extLst>
              <a:ext uri="{FF2B5EF4-FFF2-40B4-BE49-F238E27FC236}">
                <a16:creationId xmlns:a16="http://schemas.microsoft.com/office/drawing/2014/main" id="{9C5A46FF-F916-41E8-7328-234580F3743F}"/>
              </a:ext>
            </a:extLst>
          </p:cNvPr>
          <p:cNvPicPr>
            <a:picLocks noChangeAspect="1"/>
          </p:cNvPicPr>
          <p:nvPr/>
        </p:nvPicPr>
        <p:blipFill rotWithShape="1">
          <a:blip r:embed="rId3"/>
          <a:srcRect l="-1688" t="1843" r="-319" b="-1022"/>
          <a:stretch/>
        </p:blipFill>
        <p:spPr>
          <a:xfrm>
            <a:off x="952974" y="5530155"/>
            <a:ext cx="3977110" cy="1087671"/>
          </a:xfrm>
          <a:prstGeom prst="rect">
            <a:avLst/>
          </a:prstGeom>
        </p:spPr>
      </p:pic>
      <p:cxnSp>
        <p:nvCxnSpPr>
          <p:cNvPr id="9" name="Straight Connector 8">
            <a:extLst>
              <a:ext uri="{FF2B5EF4-FFF2-40B4-BE49-F238E27FC236}">
                <a16:creationId xmlns:a16="http://schemas.microsoft.com/office/drawing/2014/main" id="{CA8FC33E-443C-8E3E-C790-6A51B9C547BE}"/>
              </a:ext>
            </a:extLst>
          </p:cNvPr>
          <p:cNvCxnSpPr>
            <a:cxnSpLocks/>
          </p:cNvCxnSpPr>
          <p:nvPr/>
        </p:nvCxnSpPr>
        <p:spPr>
          <a:xfrm>
            <a:off x="5658131" y="923618"/>
            <a:ext cx="0" cy="5249466"/>
          </a:xfrm>
          <a:prstGeom prst="line">
            <a:avLst/>
          </a:prstGeom>
          <a:ln>
            <a:solidFill>
              <a:srgbClr val="2F7C00"/>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FBC44DE5-73A7-2376-3F05-1D2401FD3876}"/>
              </a:ext>
            </a:extLst>
          </p:cNvPr>
          <p:cNvSpPr txBox="1"/>
          <p:nvPr/>
        </p:nvSpPr>
        <p:spPr>
          <a:xfrm>
            <a:off x="5827797" y="869607"/>
            <a:ext cx="5969611" cy="5509200"/>
          </a:xfrm>
          <a:prstGeom prst="rect">
            <a:avLst/>
          </a:prstGeom>
          <a:noFill/>
        </p:spPr>
        <p:txBody>
          <a:bodyPr wrap="square" lIns="91440" tIns="45720" rIns="91440" bIns="45720" rtlCol="0" anchor="t">
            <a:spAutoFit/>
          </a:bodyPr>
          <a:lstStyle/>
          <a:p>
            <a:r>
              <a:rPr lang="en-CA" sz="1600" b="1" err="1">
                <a:solidFill>
                  <a:srgbClr val="2F7C00"/>
                </a:solidFill>
                <a:latin typeface="Aptos"/>
              </a:rPr>
              <a:t>Devenir</a:t>
            </a:r>
            <a:r>
              <a:rPr lang="en-CA" sz="1600" b="1">
                <a:solidFill>
                  <a:srgbClr val="2F7C00"/>
                </a:solidFill>
                <a:latin typeface="Aptos"/>
              </a:rPr>
              <a:t> parent</a:t>
            </a:r>
          </a:p>
          <a:p>
            <a:r>
              <a:rPr lang="fr-FR" sz="1600">
                <a:latin typeface="Aptos"/>
              </a:rPr>
              <a:t>ex. informations relatives à la grossesse, aux mères porteuses et à l'adoption</a:t>
            </a:r>
          </a:p>
          <a:p>
            <a:endParaRPr lang="en-CA" sz="1600">
              <a:latin typeface="Aptos" panose="020B0004020202020204" pitchFamily="34" charset="0"/>
            </a:endParaRPr>
          </a:p>
          <a:p>
            <a:endParaRPr lang="en-CA" sz="1600">
              <a:latin typeface="Aptos" panose="020B0004020202020204" pitchFamily="34" charset="0"/>
            </a:endParaRPr>
          </a:p>
          <a:p>
            <a:r>
              <a:rPr lang="fr-FR" sz="1600" b="1">
                <a:solidFill>
                  <a:srgbClr val="2F7C00"/>
                </a:solidFill>
                <a:latin typeface="Aptos"/>
              </a:rPr>
              <a:t>Aide financière et options de congés</a:t>
            </a:r>
          </a:p>
          <a:p>
            <a:pPr marR="0" lvl="0"/>
            <a:r>
              <a:rPr lang="fr-FR" sz="1600">
                <a:latin typeface="Aptos"/>
              </a:rPr>
              <a:t>ex. prestations de maladie, prestations de maternité, congé parental</a:t>
            </a:r>
          </a:p>
          <a:p>
            <a:endParaRPr lang="en-CA" sz="1600">
              <a:latin typeface="Aptos" panose="020B0004020202020204" pitchFamily="34" charset="0"/>
            </a:endParaRPr>
          </a:p>
          <a:p>
            <a:endParaRPr lang="en-CA" sz="1600">
              <a:latin typeface="Aptos" panose="020B0004020202020204" pitchFamily="34" charset="0"/>
            </a:endParaRPr>
          </a:p>
          <a:p>
            <a:pPr marR="0"/>
            <a:r>
              <a:rPr lang="fr-FR" sz="1600" b="1">
                <a:solidFill>
                  <a:srgbClr val="2F7C00"/>
                </a:solidFill>
                <a:latin typeface="Aptos"/>
              </a:rPr>
              <a:t>Enregistrer la naissance de votre enfant</a:t>
            </a:r>
          </a:p>
          <a:p>
            <a:r>
              <a:rPr lang="fr-FR" sz="1600">
                <a:latin typeface="Aptos"/>
              </a:rPr>
              <a:t>ex. par province et territoire: certificat de naissance, trousse de naissance, carte d'assurance maladie, numéro d'assurance social</a:t>
            </a:r>
          </a:p>
          <a:p>
            <a:endParaRPr lang="en-CA" sz="1600">
              <a:latin typeface="Aptos" panose="020B0004020202020204" pitchFamily="34" charset="0"/>
            </a:endParaRPr>
          </a:p>
          <a:p>
            <a:endParaRPr lang="en-CA" sz="1600">
              <a:latin typeface="Aptos" panose="020B0004020202020204" pitchFamily="34" charset="0"/>
            </a:endParaRPr>
          </a:p>
          <a:p>
            <a:r>
              <a:rPr lang="fr-FR" sz="1600" b="1">
                <a:solidFill>
                  <a:srgbClr val="2F7C00"/>
                </a:solidFill>
                <a:latin typeface="Aptos"/>
              </a:rPr>
              <a:t>Garderies et épargne pour l'éducation de votre enfant</a:t>
            </a:r>
          </a:p>
          <a:p>
            <a:r>
              <a:rPr lang="fr-FR" sz="1600">
                <a:latin typeface="Aptos"/>
              </a:rPr>
              <a:t>ex. liste des options de garderies, plans d'épargne-études</a:t>
            </a:r>
          </a:p>
          <a:p>
            <a:endParaRPr lang="en-CA" sz="1600">
              <a:latin typeface="Aptos" panose="020B0004020202020204" pitchFamily="34" charset="0"/>
            </a:endParaRPr>
          </a:p>
          <a:p>
            <a:endParaRPr lang="en-CA" sz="1600">
              <a:latin typeface="Aptos" panose="020B0004020202020204" pitchFamily="34" charset="0"/>
            </a:endParaRPr>
          </a:p>
          <a:p>
            <a:pPr marR="0" lvl="0"/>
            <a:r>
              <a:rPr lang="en-CA" sz="1600" b="1">
                <a:solidFill>
                  <a:srgbClr val="2F7C00"/>
                </a:solidFill>
                <a:latin typeface="Aptos"/>
              </a:rPr>
              <a:t>Santé et bien-</a:t>
            </a:r>
            <a:r>
              <a:rPr lang="en-CA" sz="1600" b="1" err="1">
                <a:solidFill>
                  <a:srgbClr val="2F7C00"/>
                </a:solidFill>
                <a:latin typeface="Aptos"/>
              </a:rPr>
              <a:t>être</a:t>
            </a:r>
            <a:endParaRPr lang="en-CA" sz="1600" b="1">
              <a:solidFill>
                <a:srgbClr val="2F7C00"/>
              </a:solidFill>
              <a:latin typeface="Aptos"/>
            </a:endParaRPr>
          </a:p>
          <a:p>
            <a:r>
              <a:rPr lang="fr-FR" sz="1600">
                <a:latin typeface="Aptos"/>
              </a:rPr>
              <a:t>ex. professionnels de santé, soins post-partum, santé de l'enfant et du nourrisson</a:t>
            </a:r>
          </a:p>
        </p:txBody>
      </p:sp>
    </p:spTree>
    <p:extLst>
      <p:ext uri="{BB962C8B-B14F-4D97-AF65-F5344CB8AC3E}">
        <p14:creationId xmlns:p14="http://schemas.microsoft.com/office/powerpoint/2010/main" val="3185800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2E641F0-C37F-ACC8-F859-3B092F86E9F8}"/>
              </a:ext>
            </a:extLst>
          </p:cNvPr>
          <p:cNvSpPr>
            <a:spLocks noGrp="1"/>
          </p:cNvSpPr>
          <p:nvPr>
            <p:ph type="sldNum" sz="quarter" idx="12"/>
          </p:nvPr>
        </p:nvSpPr>
        <p:spPr/>
        <p:txBody>
          <a:bodyPr lIns="91440" tIns="45720" rIns="91440" bIns="45720" anchor="t"/>
          <a:lstStyle/>
          <a:p>
            <a:pPr marL="0" marR="0" lvl="0" indent="0" algn="ctr" defTabSz="914400" rtl="0" eaLnBrk="1" fontAlgn="auto" latinLnBrk="0" hangingPunct="1">
              <a:lnSpc>
                <a:spcPct val="100000"/>
              </a:lnSpc>
              <a:spcBef>
                <a:spcPts val="0"/>
              </a:spcBef>
              <a:spcAft>
                <a:spcPts val="0"/>
              </a:spcAft>
              <a:buClrTx/>
              <a:buSzTx/>
              <a:buFontTx/>
              <a:buNone/>
              <a:tabLst/>
              <a:defRPr/>
            </a:pPr>
            <a:fld id="{477956FF-E7B4-49D0-9902-94DC5F69C5C1}" type="slidenum">
              <a:rPr kumimoji="0" lang="en-CA" sz="1200" b="1" i="0" u="none" strike="noStrike" kern="1200" cap="none" spc="0" normalizeH="0" baseline="0" noProof="0" dirty="0" smtClean="0">
                <a:ln>
                  <a:noFill/>
                </a:ln>
                <a:solidFill>
                  <a:prstClr val="black">
                    <a:lumMod val="50000"/>
                    <a:lumOff val="50000"/>
                  </a:prstClr>
                </a:solidFill>
                <a:effectLst/>
                <a:uLnTx/>
                <a:uFillTx/>
                <a:latin typeface="Aptos"/>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en-CA" sz="1200" b="1" i="0" u="none" strike="noStrike" kern="1200" cap="none" spc="0" normalizeH="0" baseline="0" noProof="0">
              <a:ln>
                <a:noFill/>
              </a:ln>
              <a:solidFill>
                <a:prstClr val="black">
                  <a:lumMod val="50000"/>
                  <a:lumOff val="50000"/>
                </a:prstClr>
              </a:solidFill>
              <a:effectLst/>
              <a:uLnTx/>
              <a:uFillTx/>
              <a:latin typeface="Aptos"/>
              <a:ea typeface="+mn-ea"/>
              <a:cs typeface="+mn-cs"/>
            </a:endParaRPr>
          </a:p>
        </p:txBody>
      </p:sp>
      <p:sp>
        <p:nvSpPr>
          <p:cNvPr id="3" name="Text Placeholder 2">
            <a:extLst>
              <a:ext uri="{FF2B5EF4-FFF2-40B4-BE49-F238E27FC236}">
                <a16:creationId xmlns:a16="http://schemas.microsoft.com/office/drawing/2014/main" id="{E958AAF6-2E7A-6613-B6CA-8B10AA6EB3E4}"/>
              </a:ext>
            </a:extLst>
          </p:cNvPr>
          <p:cNvSpPr>
            <a:spLocks noGrp="1"/>
          </p:cNvSpPr>
          <p:nvPr>
            <p:ph type="body" sz="quarter" idx="19"/>
          </p:nvPr>
        </p:nvSpPr>
        <p:spPr>
          <a:xfrm>
            <a:off x="477680" y="402406"/>
            <a:ext cx="11309726" cy="516889"/>
          </a:xfrm>
        </p:spPr>
        <p:txBody>
          <a:bodyPr lIns="91440" tIns="45720" rIns="91440" bIns="45720" anchor="t">
            <a:normAutofit/>
          </a:bodyPr>
          <a:lstStyle/>
          <a:p>
            <a:pPr>
              <a:lnSpc>
                <a:spcPct val="80000"/>
              </a:lnSpc>
            </a:pPr>
            <a:r>
              <a:rPr lang="fr-FR">
                <a:solidFill>
                  <a:srgbClr val="2F7C00"/>
                </a:solidFill>
                <a:latin typeface="Aptos"/>
                <a:ea typeface="Segoe UI Historic"/>
                <a:cs typeface="Segoe UI"/>
              </a:rPr>
              <a:t>Carrefour « Accueillir un enfant » est en ligne !</a:t>
            </a:r>
          </a:p>
        </p:txBody>
      </p:sp>
      <p:sp>
        <p:nvSpPr>
          <p:cNvPr id="24" name="TextBox 23">
            <a:extLst>
              <a:ext uri="{FF2B5EF4-FFF2-40B4-BE49-F238E27FC236}">
                <a16:creationId xmlns:a16="http://schemas.microsoft.com/office/drawing/2014/main" id="{738E4FF1-3A2D-2C48-6C62-7EC4C40194D4}"/>
              </a:ext>
            </a:extLst>
          </p:cNvPr>
          <p:cNvSpPr txBox="1"/>
          <p:nvPr/>
        </p:nvSpPr>
        <p:spPr>
          <a:xfrm>
            <a:off x="5588081" y="1013802"/>
            <a:ext cx="6387748" cy="5647700"/>
          </a:xfrm>
          <a:prstGeom prst="rect">
            <a:avLst/>
          </a:prstGeom>
          <a:noFill/>
          <a:ln w="6350">
            <a:noFill/>
            <a:miter lim="800000"/>
          </a:ln>
        </p:spPr>
        <p:txBody>
          <a:bodyPr wrap="square" lIns="91440" tIns="45720" rIns="91440" bIns="45720" anchor="t">
            <a:spAutoFit/>
          </a:bodyPr>
          <a:lstStyle/>
          <a:p>
            <a:pPr marL="0" marR="0" lvl="0" indent="0" algn="l" defTabSz="914400" rtl="0" eaLnBrk="1" fontAlgn="auto" latinLnBrk="0" hangingPunct="1">
              <a:lnSpc>
                <a:spcPct val="100000"/>
              </a:lnSpc>
              <a:spcBef>
                <a:spcPts val="600"/>
              </a:spcBef>
              <a:spcAft>
                <a:spcPts val="0"/>
              </a:spcAft>
              <a:buClrTx/>
              <a:buSzTx/>
              <a:buFontTx/>
              <a:buNone/>
              <a:tabLst/>
              <a:defRPr/>
            </a:pPr>
            <a:r>
              <a:rPr kumimoji="0" lang="en-US" sz="2000" b="1" i="0" u="none" strike="noStrike" kern="1200" cap="none" spc="0" normalizeH="0" baseline="0" noProof="0">
                <a:ln>
                  <a:noFill/>
                </a:ln>
                <a:solidFill>
                  <a:srgbClr val="2F7C00"/>
                </a:solidFill>
                <a:effectLst/>
                <a:uLnTx/>
                <a:uFillTx/>
                <a:latin typeface="Aptos"/>
                <a:ea typeface="+mn-ea"/>
                <a:cs typeface="+mn-cs"/>
              </a:rPr>
              <a:t>Faits </a:t>
            </a:r>
            <a:r>
              <a:rPr kumimoji="0" lang="en-US" sz="2000" b="1" i="0" u="none" strike="noStrike" kern="1200" cap="none" spc="0" normalizeH="0" baseline="0" noProof="0" err="1">
                <a:ln>
                  <a:noFill/>
                </a:ln>
                <a:solidFill>
                  <a:srgbClr val="2F7C00"/>
                </a:solidFill>
                <a:effectLst/>
                <a:uLnTx/>
                <a:uFillTx/>
                <a:latin typeface="Aptos"/>
                <a:ea typeface="+mn-ea"/>
                <a:cs typeface="+mn-cs"/>
              </a:rPr>
              <a:t>saillants</a:t>
            </a:r>
            <a:r>
              <a:rPr kumimoji="0" lang="en-US" sz="2000" b="1" i="0" u="none" strike="noStrike" kern="1200" cap="none" spc="0" normalizeH="0" baseline="0" noProof="0">
                <a:ln>
                  <a:noFill/>
                </a:ln>
                <a:solidFill>
                  <a:srgbClr val="2F7C00"/>
                </a:solidFill>
                <a:effectLst/>
                <a:uLnTx/>
                <a:uFillTx/>
                <a:latin typeface="Aptos"/>
                <a:ea typeface="+mn-ea"/>
                <a:cs typeface="+mn-cs"/>
              </a:rPr>
              <a:t> sur le carrefour</a:t>
            </a:r>
          </a:p>
          <a:p>
            <a:pPr marL="0" marR="0" lvl="0" indent="0" algn="l" defTabSz="914400" rtl="0" eaLnBrk="1" fontAlgn="auto" latinLnBrk="0" hangingPunct="1">
              <a:lnSpc>
                <a:spcPct val="100000"/>
              </a:lnSpc>
              <a:spcBef>
                <a:spcPts val="600"/>
              </a:spcBef>
              <a:spcAft>
                <a:spcPts val="0"/>
              </a:spcAft>
              <a:buClrTx/>
              <a:buSzTx/>
              <a:buFontTx/>
              <a:buNone/>
              <a:tabLst/>
              <a:defRPr/>
            </a:pPr>
            <a:endParaRPr kumimoji="0" lang="en-US" sz="600" b="1" i="0" u="none" strike="noStrike" kern="1200" cap="none" spc="0" normalizeH="0" baseline="0" noProof="0">
              <a:ln>
                <a:noFill/>
              </a:ln>
              <a:solidFill>
                <a:srgbClr val="000000"/>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0" lang="fr-FR" sz="1600" b="0" i="0" u="none" strike="noStrike" kern="1200" cap="none" spc="0" normalizeH="0" baseline="0" noProof="0">
                <a:ln>
                  <a:noFill/>
                </a:ln>
                <a:effectLst/>
                <a:uLnTx/>
                <a:uFillTx/>
                <a:latin typeface="Aptos"/>
                <a:ea typeface="+mn-ea"/>
                <a:cs typeface="Arial"/>
              </a:rPr>
              <a:t>Le</a:t>
            </a:r>
            <a:r>
              <a:rPr kumimoji="0" lang="fr-FR" sz="1600" b="0" i="0" u="none" strike="noStrike" kern="1200" cap="none" spc="0" normalizeH="0" noProof="0">
                <a:ln>
                  <a:noFill/>
                </a:ln>
                <a:effectLst/>
                <a:uLnTx/>
                <a:uFillTx/>
                <a:latin typeface="Aptos"/>
                <a:ea typeface="+mn-ea"/>
                <a:cs typeface="Arial"/>
              </a:rPr>
              <a:t> carrefour a été mis en ligne sur Canada.ca le 11 février avec une annonce ministérielle par le biais d’un communiqué de presse le 17 février</a:t>
            </a:r>
            <a:br>
              <a:rPr kumimoji="0" lang="fr-FR" sz="1600" b="0" i="0" u="none" strike="noStrike" kern="1200" cap="none" spc="0" normalizeH="0" baseline="0" noProof="0">
                <a:ln>
                  <a:noFill/>
                </a:ln>
                <a:solidFill>
                  <a:srgbClr val="FF0000"/>
                </a:solidFill>
                <a:effectLst/>
                <a:uLnTx/>
                <a:uFillTx/>
                <a:latin typeface="Aptos"/>
                <a:ea typeface="+mn-ea"/>
                <a:cs typeface="Arial"/>
              </a:rPr>
            </a:br>
            <a:br>
              <a:rPr kumimoji="0" lang="fr-FR" sz="1600" b="0" i="0" u="none" strike="noStrike" kern="1200" cap="none" spc="0" normalizeH="0" baseline="0" noProof="0">
                <a:ln>
                  <a:noFill/>
                </a:ln>
                <a:solidFill>
                  <a:srgbClr val="FF0000"/>
                </a:solidFill>
                <a:effectLst/>
                <a:uLnTx/>
                <a:uFillTx/>
                <a:latin typeface="Aptos"/>
                <a:ea typeface="+mn-ea"/>
                <a:cs typeface="Arial"/>
              </a:rPr>
            </a:br>
            <a:r>
              <a:rPr lang="fr-FR" sz="1600">
                <a:latin typeface="Aptos"/>
                <a:cs typeface="Arial"/>
              </a:rPr>
              <a:t>Hébergé sur la page « Tous les services » de Canada.ca sous la bannière « Vous accompagner dans les transitions de la vie » </a:t>
            </a:r>
            <a:br>
              <a:rPr lang="fr-FR" sz="1600">
                <a:latin typeface="Aptos"/>
                <a:cs typeface="Arial"/>
              </a:rPr>
            </a:br>
            <a:br>
              <a:rPr lang="fr-FR" sz="1600">
                <a:latin typeface="Aptos"/>
                <a:cs typeface="Arial"/>
              </a:rPr>
            </a:br>
            <a:r>
              <a:rPr kumimoji="0" lang="fr-FR" sz="1600" b="0" i="0" u="none" strike="noStrike" kern="1200" cap="none" spc="0" normalizeH="0" baseline="0" noProof="0">
                <a:ln>
                  <a:noFill/>
                </a:ln>
                <a:solidFill>
                  <a:srgbClr val="000000"/>
                </a:solidFill>
                <a:effectLst/>
                <a:uLnTx/>
                <a:uFillTx/>
                <a:latin typeface="Aptos"/>
                <a:ea typeface="+mn-ea"/>
                <a:cs typeface="Arial"/>
              </a:rPr>
              <a:t>Les tests utilisateurs et l’audit d’accessibilité ont influencé la conception finale du carrefour afin d'assurer que nous fournissons la solution la plus centrée sur le client </a:t>
            </a:r>
            <a:br>
              <a:rPr kumimoji="0" lang="fr-FR" sz="1600" b="0" i="0" u="none" strike="noStrike" kern="1200" cap="none" spc="0" normalizeH="0" baseline="0" noProof="0">
                <a:ln>
                  <a:noFill/>
                </a:ln>
                <a:solidFill>
                  <a:prstClr val="black"/>
                </a:solidFill>
                <a:effectLst/>
                <a:uLnTx/>
                <a:uFillTx/>
                <a:latin typeface="Aptos"/>
                <a:ea typeface="+mn-ea"/>
                <a:cs typeface="Arial"/>
              </a:rPr>
            </a:br>
            <a:br>
              <a:rPr kumimoji="0" lang="fr-FR" sz="1600" b="0" i="0" u="none" strike="noStrike" kern="1200" cap="none" spc="0" normalizeH="0" baseline="0" noProof="0">
                <a:ln>
                  <a:noFill/>
                </a:ln>
                <a:solidFill>
                  <a:prstClr val="black"/>
                </a:solidFill>
                <a:effectLst/>
                <a:uLnTx/>
                <a:uFillTx/>
                <a:latin typeface="Aptos"/>
                <a:ea typeface="+mn-ea"/>
                <a:cs typeface="Arial"/>
              </a:rPr>
            </a:br>
            <a:r>
              <a:rPr kumimoji="0" lang="fr-FR" sz="1600" b="0" i="0" u="none" strike="noStrike" kern="1200" cap="none" spc="0" normalizeH="0" baseline="0" noProof="0">
                <a:ln>
                  <a:noFill/>
                </a:ln>
                <a:solidFill>
                  <a:srgbClr val="000000"/>
                </a:solidFill>
                <a:effectLst/>
                <a:uLnTx/>
                <a:uFillTx/>
                <a:latin typeface="Aptos"/>
                <a:ea typeface="+mn-ea"/>
                <a:cs typeface="Arial"/>
              </a:rPr>
              <a:t>Le personnel opérationnel de 1-800-O-Canada, du centre d'appel spécialisé et du centre de traitement de l'AE, ainsi que le personnel de première ligne </a:t>
            </a:r>
            <a:r>
              <a:rPr kumimoji="0" lang="fr-FR" sz="1600" b="0" i="0" u="none" strike="noStrike" kern="1200" cap="none" spc="0" normalizeH="0" baseline="0" noProof="0">
                <a:ln>
                  <a:noFill/>
                </a:ln>
                <a:effectLst/>
                <a:uLnTx/>
                <a:uFillTx/>
                <a:latin typeface="Aptos"/>
                <a:ea typeface="+mn-ea"/>
                <a:cs typeface="Arial"/>
              </a:rPr>
              <a:t>et Services mobiles et de liaison aux</a:t>
            </a:r>
            <a:r>
              <a:rPr lang="fr-FR" sz="1600">
                <a:latin typeface="Aptos"/>
                <a:cs typeface="Arial"/>
              </a:rPr>
              <a:t> communautés</a:t>
            </a:r>
            <a:r>
              <a:rPr kumimoji="0" lang="fr-FR" sz="1600" b="0" i="0" u="none" strike="noStrike" kern="1200" cap="none" spc="0" normalizeH="0" baseline="0" noProof="0">
                <a:ln>
                  <a:noFill/>
                </a:ln>
                <a:effectLst/>
                <a:uLnTx/>
                <a:uFillTx/>
                <a:latin typeface="Aptos"/>
                <a:ea typeface="+mn-ea"/>
                <a:cs typeface="Arial"/>
              </a:rPr>
              <a:t> </a:t>
            </a:r>
            <a:r>
              <a:rPr kumimoji="0" lang="fr-FR" sz="1600" b="0" i="0" u="none" strike="noStrike" kern="1200" cap="none" spc="0" normalizeH="0" baseline="0" noProof="0">
                <a:ln>
                  <a:noFill/>
                </a:ln>
                <a:solidFill>
                  <a:srgbClr val="000000"/>
                </a:solidFill>
                <a:effectLst/>
                <a:uLnTx/>
                <a:uFillTx/>
                <a:latin typeface="Aptos"/>
                <a:ea typeface="+mn-ea"/>
                <a:cs typeface="Arial"/>
              </a:rPr>
              <a:t>sont informés et élaborent des procédures afin d'assurer l’état de préparation des modes de prestation de services</a:t>
            </a:r>
          </a:p>
          <a:p>
            <a:pPr marL="0" marR="0" lvl="0" indent="0" algn="l" defTabSz="914400" rtl="0" eaLnBrk="1" fontAlgn="auto" latinLnBrk="0" hangingPunct="1">
              <a:lnSpc>
                <a:spcPct val="100000"/>
              </a:lnSpc>
              <a:spcBef>
                <a:spcPts val="600"/>
              </a:spcBef>
              <a:spcAft>
                <a:spcPts val="0"/>
              </a:spcAft>
              <a:buClrTx/>
              <a:buSzTx/>
              <a:buFontTx/>
              <a:buNone/>
              <a:tabLst/>
              <a:defRPr/>
            </a:pPr>
            <a:endParaRPr kumimoji="0" lang="fr-FR" sz="1600" b="0" i="0" u="none" strike="noStrike" kern="1200" cap="none" spc="0" normalizeH="0" baseline="0" noProof="0">
              <a:ln>
                <a:noFill/>
              </a:ln>
              <a:solidFill>
                <a:prstClr val="black"/>
              </a:solidFill>
              <a:effectLst/>
              <a:uLnTx/>
              <a:uFillTx/>
              <a:latin typeface="Aptos"/>
              <a:ea typeface="Calibri"/>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a:ln>
                  <a:noFill/>
                </a:ln>
                <a:solidFill>
                  <a:prstClr val="black"/>
                </a:solidFill>
                <a:effectLst/>
                <a:uLnTx/>
                <a:uFillTx/>
                <a:latin typeface="Aptos" panose="020B0004020202020204"/>
                <a:ea typeface="+mn-lt"/>
                <a:cs typeface="+mn-lt"/>
              </a:rPr>
              <a:t>Le carrefour comble une lacune connue des clients sur Canada.ca concernant l’enregistrement des naissances et des certificats de naissance</a:t>
            </a:r>
            <a:endParaRPr kumimoji="0" lang="fr-FR" sz="1800" b="0" i="0" u="none" strike="noStrike" kern="1200" cap="none" spc="0" normalizeH="0" baseline="0" noProof="0">
              <a:ln>
                <a:noFill/>
              </a:ln>
              <a:solidFill>
                <a:prstClr val="black"/>
              </a:solidFill>
              <a:effectLst/>
              <a:uLnTx/>
              <a:uFillTx/>
              <a:latin typeface="Aptos" panose="020B0004020202020204"/>
              <a:ea typeface="Calibri" panose="020F0502020204030204"/>
              <a:cs typeface="Calibri" panose="020F0502020204030204"/>
            </a:endParaRPr>
          </a:p>
        </p:txBody>
      </p:sp>
      <p:grpSp>
        <p:nvGrpSpPr>
          <p:cNvPr id="20" name="Group 19">
            <a:extLst>
              <a:ext uri="{FF2B5EF4-FFF2-40B4-BE49-F238E27FC236}">
                <a16:creationId xmlns:a16="http://schemas.microsoft.com/office/drawing/2014/main" id="{0DDEF8A9-D5AC-8DCB-1074-563EB90532AD}"/>
              </a:ext>
            </a:extLst>
          </p:cNvPr>
          <p:cNvGrpSpPr/>
          <p:nvPr/>
        </p:nvGrpSpPr>
        <p:grpSpPr>
          <a:xfrm>
            <a:off x="5250184" y="1569280"/>
            <a:ext cx="337897" cy="4578492"/>
            <a:chOff x="6088723" y="1552655"/>
            <a:chExt cx="337897" cy="4578492"/>
          </a:xfrm>
        </p:grpSpPr>
        <p:pic>
          <p:nvPicPr>
            <p:cNvPr id="25" name="Picture 24">
              <a:extLst>
                <a:ext uri="{FF2B5EF4-FFF2-40B4-BE49-F238E27FC236}">
                  <a16:creationId xmlns:a16="http://schemas.microsoft.com/office/drawing/2014/main" id="{533B66EE-32B4-CB8E-AE9C-1CCBA31B9235}"/>
                </a:ext>
              </a:extLst>
            </p:cNvPr>
            <p:cNvPicPr>
              <a:picLocks noChangeAspect="1"/>
            </p:cNvPicPr>
            <p:nvPr/>
          </p:nvPicPr>
          <p:blipFill>
            <a:blip r:embed="rId2"/>
            <a:stretch>
              <a:fillRect/>
            </a:stretch>
          </p:blipFill>
          <p:spPr>
            <a:xfrm>
              <a:off x="6088723" y="2529206"/>
              <a:ext cx="326566" cy="326566"/>
            </a:xfrm>
            <a:prstGeom prst="rect">
              <a:avLst/>
            </a:prstGeom>
          </p:spPr>
        </p:pic>
        <p:pic>
          <p:nvPicPr>
            <p:cNvPr id="26" name="Picture 25">
              <a:extLst>
                <a:ext uri="{FF2B5EF4-FFF2-40B4-BE49-F238E27FC236}">
                  <a16:creationId xmlns:a16="http://schemas.microsoft.com/office/drawing/2014/main" id="{0C3312D8-9541-01E2-025E-CDA6AEE06DF3}"/>
                </a:ext>
              </a:extLst>
            </p:cNvPr>
            <p:cNvPicPr>
              <a:picLocks noChangeAspect="1"/>
            </p:cNvPicPr>
            <p:nvPr/>
          </p:nvPicPr>
          <p:blipFill>
            <a:blip r:embed="rId2"/>
            <a:stretch>
              <a:fillRect/>
            </a:stretch>
          </p:blipFill>
          <p:spPr>
            <a:xfrm>
              <a:off x="6088723" y="1552655"/>
              <a:ext cx="326566" cy="326566"/>
            </a:xfrm>
            <a:prstGeom prst="rect">
              <a:avLst/>
            </a:prstGeom>
          </p:spPr>
        </p:pic>
        <p:pic>
          <p:nvPicPr>
            <p:cNvPr id="27" name="Picture 26" descr="A green tick in a white circle&#10;&#10;Description automatically generated">
              <a:extLst>
                <a:ext uri="{FF2B5EF4-FFF2-40B4-BE49-F238E27FC236}">
                  <a16:creationId xmlns:a16="http://schemas.microsoft.com/office/drawing/2014/main" id="{BDAE5019-D70E-A376-8DBC-4CD086BB2184}"/>
                </a:ext>
              </a:extLst>
            </p:cNvPr>
            <p:cNvPicPr>
              <a:picLocks noChangeAspect="1"/>
            </p:cNvPicPr>
            <p:nvPr/>
          </p:nvPicPr>
          <p:blipFill>
            <a:blip r:embed="rId2"/>
            <a:stretch>
              <a:fillRect/>
            </a:stretch>
          </p:blipFill>
          <p:spPr>
            <a:xfrm>
              <a:off x="6100054" y="3271984"/>
              <a:ext cx="326566" cy="326566"/>
            </a:xfrm>
            <a:prstGeom prst="rect">
              <a:avLst/>
            </a:prstGeom>
          </p:spPr>
        </p:pic>
        <p:pic>
          <p:nvPicPr>
            <p:cNvPr id="28" name="Picture 27" descr="A green tick in a white circle&#10;&#10;Description automatically generated">
              <a:extLst>
                <a:ext uri="{FF2B5EF4-FFF2-40B4-BE49-F238E27FC236}">
                  <a16:creationId xmlns:a16="http://schemas.microsoft.com/office/drawing/2014/main" id="{5B7FA4BD-555B-B8BE-5B01-8264FF96214A}"/>
                </a:ext>
              </a:extLst>
            </p:cNvPr>
            <p:cNvPicPr>
              <a:picLocks noChangeAspect="1"/>
            </p:cNvPicPr>
            <p:nvPr/>
          </p:nvPicPr>
          <p:blipFill>
            <a:blip r:embed="rId2"/>
            <a:stretch>
              <a:fillRect/>
            </a:stretch>
          </p:blipFill>
          <p:spPr>
            <a:xfrm>
              <a:off x="6094307" y="4223562"/>
              <a:ext cx="326566" cy="326566"/>
            </a:xfrm>
            <a:prstGeom prst="rect">
              <a:avLst/>
            </a:prstGeom>
          </p:spPr>
        </p:pic>
        <p:pic>
          <p:nvPicPr>
            <p:cNvPr id="6" name="Picture 5" descr="A green tick in a white circle&#10;&#10;Description automatically generated">
              <a:extLst>
                <a:ext uri="{FF2B5EF4-FFF2-40B4-BE49-F238E27FC236}">
                  <a16:creationId xmlns:a16="http://schemas.microsoft.com/office/drawing/2014/main" id="{0270831D-EFE8-6E2E-5120-E52D3B200D7B}"/>
                </a:ext>
              </a:extLst>
            </p:cNvPr>
            <p:cNvPicPr>
              <a:picLocks noChangeAspect="1"/>
            </p:cNvPicPr>
            <p:nvPr/>
          </p:nvPicPr>
          <p:blipFill>
            <a:blip r:embed="rId2"/>
            <a:stretch>
              <a:fillRect/>
            </a:stretch>
          </p:blipFill>
          <p:spPr>
            <a:xfrm>
              <a:off x="6093131" y="5804581"/>
              <a:ext cx="326566" cy="326566"/>
            </a:xfrm>
            <a:prstGeom prst="rect">
              <a:avLst/>
            </a:prstGeom>
          </p:spPr>
        </p:pic>
      </p:grpSp>
      <p:sp>
        <p:nvSpPr>
          <p:cNvPr id="5" name="TextBox 6">
            <a:extLst>
              <a:ext uri="{FF2B5EF4-FFF2-40B4-BE49-F238E27FC236}">
                <a16:creationId xmlns:a16="http://schemas.microsoft.com/office/drawing/2014/main" id="{4653DE6C-DEEB-4D22-7928-9BD6EF9E6487}"/>
              </a:ext>
            </a:extLst>
          </p:cNvPr>
          <p:cNvSpPr txBox="1"/>
          <p:nvPr/>
        </p:nvSpPr>
        <p:spPr>
          <a:xfrm>
            <a:off x="477680" y="4943229"/>
            <a:ext cx="4576655" cy="1323439"/>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sz="1600" b="1">
                <a:solidFill>
                  <a:srgbClr val="2F7C00"/>
                </a:solidFill>
                <a:latin typeface="Aptos"/>
                <a:ea typeface="+mj-ea"/>
                <a:cs typeface="Arial"/>
              </a:rPr>
              <a:t>Fait </a:t>
            </a:r>
            <a:r>
              <a:rPr lang="en-CA" sz="1600" b="1" err="1">
                <a:solidFill>
                  <a:srgbClr val="2F7C00"/>
                </a:solidFill>
                <a:latin typeface="Aptos"/>
                <a:ea typeface="+mj-ea"/>
                <a:cs typeface="Arial"/>
              </a:rPr>
              <a:t>amusant</a:t>
            </a:r>
            <a:r>
              <a:rPr lang="en-CA" sz="1600" b="1">
                <a:solidFill>
                  <a:srgbClr val="2F7C00"/>
                </a:solidFill>
                <a:latin typeface="Aptos"/>
                <a:ea typeface="+mj-ea"/>
                <a:cs typeface="Arial"/>
              </a:rPr>
              <a:t> :</a:t>
            </a:r>
          </a:p>
          <a:p>
            <a:r>
              <a:rPr lang="en-CA" sz="1600" err="1">
                <a:latin typeface="Aptos"/>
                <a:ea typeface="+mj-ea"/>
                <a:cs typeface="Arial"/>
              </a:rPr>
              <a:t>L'équipe</a:t>
            </a:r>
            <a:r>
              <a:rPr lang="en-CA" sz="1600">
                <a:latin typeface="Aptos"/>
                <a:ea typeface="+mj-ea"/>
                <a:cs typeface="Arial"/>
              </a:rPr>
              <a:t> a </a:t>
            </a:r>
            <a:r>
              <a:rPr lang="en-CA" sz="1600" err="1">
                <a:latin typeface="Aptos"/>
                <a:ea typeface="+mj-ea"/>
                <a:cs typeface="Arial"/>
              </a:rPr>
              <a:t>poussé</a:t>
            </a:r>
            <a:r>
              <a:rPr lang="en-CA" sz="1600">
                <a:latin typeface="Aptos"/>
                <a:ea typeface="+mj-ea"/>
                <a:cs typeface="Arial"/>
              </a:rPr>
              <a:t> </a:t>
            </a:r>
            <a:r>
              <a:rPr lang="en-CA" sz="1600" err="1">
                <a:latin typeface="Aptos"/>
                <a:ea typeface="+mj-ea"/>
                <a:cs typeface="Arial"/>
              </a:rPr>
              <a:t>l'innovation</a:t>
            </a:r>
            <a:r>
              <a:rPr lang="en-CA" sz="1600">
                <a:latin typeface="Aptos"/>
                <a:ea typeface="+mj-ea"/>
                <a:cs typeface="Arial"/>
              </a:rPr>
              <a:t> à </a:t>
            </a:r>
            <a:r>
              <a:rPr lang="en-CA" sz="1600" err="1">
                <a:latin typeface="Aptos"/>
                <a:ea typeface="+mj-ea"/>
                <a:cs typeface="Arial"/>
              </a:rPr>
              <a:t>l'avant</a:t>
            </a:r>
            <a:r>
              <a:rPr lang="en-CA" sz="1600">
                <a:latin typeface="Aptos"/>
                <a:ea typeface="+mj-ea"/>
                <a:cs typeface="Arial"/>
              </a:rPr>
              <a:t>-plan </a:t>
            </a:r>
            <a:r>
              <a:rPr lang="en-CA" sz="1600" err="1">
                <a:latin typeface="Aptos"/>
                <a:ea typeface="+mj-ea"/>
                <a:cs typeface="Arial"/>
              </a:rPr>
              <a:t>en</a:t>
            </a:r>
            <a:r>
              <a:rPr lang="en-CA" sz="1600">
                <a:latin typeface="Aptos"/>
                <a:ea typeface="+mj-ea"/>
                <a:cs typeface="Arial"/>
              </a:rPr>
              <a:t> </a:t>
            </a:r>
            <a:r>
              <a:rPr lang="en-CA" sz="1600" b="1" err="1">
                <a:solidFill>
                  <a:srgbClr val="2F7C00"/>
                </a:solidFill>
                <a:latin typeface="Aptos"/>
                <a:ea typeface="+mj-ea"/>
                <a:cs typeface="Arial"/>
              </a:rPr>
              <a:t>concevant</a:t>
            </a:r>
            <a:r>
              <a:rPr lang="en-CA" sz="1600" b="1">
                <a:solidFill>
                  <a:srgbClr val="2F7C00"/>
                </a:solidFill>
                <a:latin typeface="Aptos"/>
                <a:ea typeface="+mj-ea"/>
                <a:cs typeface="Arial"/>
              </a:rPr>
              <a:t> des </a:t>
            </a:r>
            <a:r>
              <a:rPr lang="en-CA" sz="1600" b="1" err="1">
                <a:solidFill>
                  <a:srgbClr val="2F7C00"/>
                </a:solidFill>
                <a:latin typeface="Aptos"/>
                <a:ea typeface="+mj-ea"/>
                <a:cs typeface="Arial"/>
              </a:rPr>
              <a:t>produits</a:t>
            </a:r>
            <a:r>
              <a:rPr lang="en-CA" sz="1600" b="1">
                <a:solidFill>
                  <a:srgbClr val="2F7C00"/>
                </a:solidFill>
                <a:latin typeface="Aptos"/>
                <a:ea typeface="+mj-ea"/>
                <a:cs typeface="Arial"/>
              </a:rPr>
              <a:t> mobiles et des </a:t>
            </a:r>
            <a:r>
              <a:rPr lang="en-CA" sz="1600" b="1" err="1">
                <a:solidFill>
                  <a:srgbClr val="2F7C00"/>
                </a:solidFill>
                <a:latin typeface="Aptos"/>
                <a:ea typeface="+mj-ea"/>
                <a:cs typeface="Arial"/>
              </a:rPr>
              <a:t>produits</a:t>
            </a:r>
            <a:r>
              <a:rPr lang="en-CA" sz="1600" b="1">
                <a:solidFill>
                  <a:srgbClr val="2F7C00"/>
                </a:solidFill>
                <a:latin typeface="Aptos"/>
                <a:ea typeface="+mj-ea"/>
                <a:cs typeface="Arial"/>
              </a:rPr>
              <a:t> </a:t>
            </a:r>
            <a:r>
              <a:rPr lang="en-CA" sz="1600" b="1" err="1">
                <a:solidFill>
                  <a:srgbClr val="2F7C00"/>
                </a:solidFill>
                <a:latin typeface="Aptos"/>
                <a:ea typeface="+mj-ea"/>
                <a:cs typeface="Arial"/>
              </a:rPr>
              <a:t>en</a:t>
            </a:r>
            <a:r>
              <a:rPr lang="en-CA" sz="1600" b="1">
                <a:solidFill>
                  <a:srgbClr val="2F7C00"/>
                </a:solidFill>
                <a:latin typeface="Aptos"/>
                <a:ea typeface="+mj-ea"/>
                <a:cs typeface="Arial"/>
              </a:rPr>
              <a:t> français </a:t>
            </a:r>
            <a:r>
              <a:rPr lang="en-CA" sz="1600" b="1" err="1">
                <a:solidFill>
                  <a:srgbClr val="2F7C00"/>
                </a:solidFill>
                <a:latin typeface="Aptos"/>
                <a:ea typeface="+mj-ea"/>
                <a:cs typeface="Arial"/>
              </a:rPr>
              <a:t>d'abord</a:t>
            </a:r>
            <a:r>
              <a:rPr lang="en-CA" sz="1600">
                <a:latin typeface="Aptos"/>
                <a:ea typeface="+mj-ea"/>
                <a:cs typeface="Arial"/>
              </a:rPr>
              <a:t>, </a:t>
            </a:r>
            <a:r>
              <a:rPr lang="en-CA" sz="1600" err="1">
                <a:latin typeface="Aptos"/>
                <a:ea typeface="+mj-ea"/>
                <a:cs typeface="Arial"/>
              </a:rPr>
              <a:t>afin</a:t>
            </a:r>
            <a:r>
              <a:rPr lang="en-CA" sz="1600">
                <a:latin typeface="Aptos"/>
                <a:ea typeface="+mj-ea"/>
                <a:cs typeface="Arial"/>
              </a:rPr>
              <a:t> de </a:t>
            </a:r>
            <a:r>
              <a:rPr lang="en-CA" sz="1600" err="1">
                <a:latin typeface="Aptos"/>
                <a:ea typeface="+mj-ea"/>
                <a:cs typeface="Arial"/>
              </a:rPr>
              <a:t>résoudre</a:t>
            </a:r>
            <a:r>
              <a:rPr lang="en-CA" sz="1600">
                <a:latin typeface="Aptos"/>
                <a:ea typeface="+mj-ea"/>
                <a:cs typeface="Arial"/>
              </a:rPr>
              <a:t> les </a:t>
            </a:r>
            <a:r>
              <a:rPr lang="en-CA" sz="1600" err="1">
                <a:latin typeface="Aptos"/>
                <a:ea typeface="+mj-ea"/>
                <a:cs typeface="Arial"/>
              </a:rPr>
              <a:t>problèmes</a:t>
            </a:r>
            <a:r>
              <a:rPr lang="en-CA" sz="1600">
                <a:latin typeface="Aptos"/>
                <a:ea typeface="+mj-ea"/>
                <a:cs typeface="Arial"/>
              </a:rPr>
              <a:t> courants </a:t>
            </a:r>
            <a:r>
              <a:rPr lang="en-CA" sz="1600" err="1">
                <a:latin typeface="Aptos"/>
                <a:ea typeface="+mj-ea"/>
                <a:cs typeface="Arial"/>
              </a:rPr>
              <a:t>liés</a:t>
            </a:r>
            <a:r>
              <a:rPr lang="en-CA" sz="1600">
                <a:latin typeface="Aptos"/>
                <a:ea typeface="+mj-ea"/>
                <a:cs typeface="Arial"/>
              </a:rPr>
              <a:t> à la conception.</a:t>
            </a:r>
            <a:endParaRPr lang="en-CA" sz="1600">
              <a:ea typeface="+mj-ea"/>
            </a:endParaRPr>
          </a:p>
        </p:txBody>
      </p:sp>
      <p:pic>
        <p:nvPicPr>
          <p:cNvPr id="29" name="Picture 28" descr="A screenshot of a phone&#10;&#10;AI-generated content may be incorrect.">
            <a:extLst>
              <a:ext uri="{FF2B5EF4-FFF2-40B4-BE49-F238E27FC236}">
                <a16:creationId xmlns:a16="http://schemas.microsoft.com/office/drawing/2014/main" id="{CA8FCE81-BE15-A718-1457-F376C1B66964}"/>
              </a:ext>
            </a:extLst>
          </p:cNvPr>
          <p:cNvPicPr>
            <a:picLocks noChangeAspect="1"/>
          </p:cNvPicPr>
          <p:nvPr/>
        </p:nvPicPr>
        <p:blipFill>
          <a:blip r:embed="rId3"/>
          <a:stretch>
            <a:fillRect/>
          </a:stretch>
        </p:blipFill>
        <p:spPr>
          <a:xfrm>
            <a:off x="-225062" y="1043946"/>
            <a:ext cx="5279398" cy="2981221"/>
          </a:xfrm>
          <a:prstGeom prst="rect">
            <a:avLst/>
          </a:prstGeom>
        </p:spPr>
      </p:pic>
      <p:sp>
        <p:nvSpPr>
          <p:cNvPr id="4" name="TextBox 15">
            <a:extLst>
              <a:ext uri="{FF2B5EF4-FFF2-40B4-BE49-F238E27FC236}">
                <a16:creationId xmlns:a16="http://schemas.microsoft.com/office/drawing/2014/main" id="{CFB4D364-1923-E1A0-3EE7-38B7EC840B84}"/>
              </a:ext>
            </a:extLst>
          </p:cNvPr>
          <p:cNvSpPr txBox="1"/>
          <p:nvPr/>
        </p:nvSpPr>
        <p:spPr>
          <a:xfrm>
            <a:off x="771967" y="4148067"/>
            <a:ext cx="3829081" cy="510778"/>
          </a:xfrm>
          <a:prstGeom prst="roundRect">
            <a:avLst/>
          </a:prstGeom>
          <a:solidFill>
            <a:srgbClr val="DBEFCE"/>
          </a:solidFill>
          <a:ln w="28575">
            <a:solidFill>
              <a:srgbClr val="318000"/>
            </a:solidFill>
          </a:ln>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1200" b="1">
                <a:latin typeface="Aptos"/>
              </a:rPr>
              <a:t>Accueillir un enfant</a:t>
            </a:r>
            <a:r>
              <a:rPr lang="fr-FR" sz="1200">
                <a:latin typeface="Aptos"/>
              </a:rPr>
              <a:t> </a:t>
            </a:r>
            <a:br>
              <a:rPr lang="fr-FR" sz="1200">
                <a:latin typeface="Aptos"/>
              </a:rPr>
            </a:br>
            <a:r>
              <a:rPr lang="fr-FR" sz="1200">
                <a:latin typeface="Aptos"/>
                <a:hlinkClick r:id="rId4"/>
              </a:rPr>
              <a:t>Accueillir un enfant - Canada.ca</a:t>
            </a:r>
            <a:endParaRPr lang="en-CA" sz="1200">
              <a:latin typeface="Aptos"/>
              <a:ea typeface="+mn-lt"/>
              <a:cs typeface="+mn-lt"/>
            </a:endParaRPr>
          </a:p>
        </p:txBody>
      </p:sp>
    </p:spTree>
    <p:extLst>
      <p:ext uri="{BB962C8B-B14F-4D97-AF65-F5344CB8AC3E}">
        <p14:creationId xmlns:p14="http://schemas.microsoft.com/office/powerpoint/2010/main" val="2762594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Slide Title">
            <a:extLst>
              <a:ext uri="{FF2B5EF4-FFF2-40B4-BE49-F238E27FC236}">
                <a16:creationId xmlns:a16="http://schemas.microsoft.com/office/drawing/2014/main" id="{F1359EB9-7761-90EB-0D27-D2BA2BEBB8BC}"/>
              </a:ext>
            </a:extLst>
          </p:cNvPr>
          <p:cNvSpPr txBox="1">
            <a:spLocks/>
          </p:cNvSpPr>
          <p:nvPr>
            <p:custDataLst>
              <p:tags r:id="rId1"/>
            </p:custDataLst>
          </p:nvPr>
        </p:nvSpPr>
        <p:spPr>
          <a:xfrm>
            <a:off x="2500634" y="1161061"/>
            <a:ext cx="7000673" cy="701731"/>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91440" tIns="45720" rIns="91440" bIns="45720" anchor="t" anchorCtr="0">
            <a:spAutoFit/>
          </a:bodyPr>
          <a:lstStyle>
            <a:lvl1pPr algn="l" defTabSz="914400" rtl="0" eaLnBrk="1" latinLnBrk="0" hangingPunct="1">
              <a:lnSpc>
                <a:spcPct val="90000"/>
              </a:lnSpc>
              <a:spcBef>
                <a:spcPct val="0"/>
              </a:spcBef>
              <a:buNone/>
              <a:defRPr sz="6500" b="1" i="0" kern="1200">
                <a:solidFill>
                  <a:srgbClr val="175676"/>
                </a:solidFill>
                <a:latin typeface="Segoe UI" panose="020B0502040204020203" pitchFamily="34" charset="0"/>
                <a:ea typeface="Segoe UI Historic" panose="020B0502040204020203" pitchFamily="34" charset="0"/>
                <a:cs typeface="Segoe UI" panose="020B0502040204020203" pitchFamily="34" charset="0"/>
              </a:defRPr>
            </a:lvl1pPr>
          </a:lstStyle>
          <a:p>
            <a:r>
              <a:rPr lang="en-US" sz="4400">
                <a:solidFill>
                  <a:srgbClr val="318000"/>
                </a:solidFill>
                <a:latin typeface="Aptos"/>
                <a:ea typeface="Segoe UI Historic"/>
                <a:cs typeface="Segoe UI"/>
              </a:rPr>
              <a:t>Comment nous </a:t>
            </a:r>
            <a:r>
              <a:rPr lang="en-US" sz="4400" err="1">
                <a:solidFill>
                  <a:srgbClr val="318000"/>
                </a:solidFill>
                <a:latin typeface="Aptos"/>
                <a:ea typeface="Segoe UI Historic"/>
                <a:cs typeface="Segoe UI"/>
              </a:rPr>
              <a:t>joindre</a:t>
            </a:r>
            <a:r>
              <a:rPr lang="en-US" sz="4400">
                <a:solidFill>
                  <a:srgbClr val="318000"/>
                </a:solidFill>
                <a:latin typeface="Aptos"/>
                <a:ea typeface="Segoe UI Historic"/>
                <a:cs typeface="Segoe UI"/>
              </a:rPr>
              <a:t>!</a:t>
            </a:r>
            <a:endParaRPr lang="en-US"/>
          </a:p>
        </p:txBody>
      </p:sp>
      <p:cxnSp>
        <p:nvCxnSpPr>
          <p:cNvPr id="24" name="Straight Connector 23">
            <a:extLst>
              <a:ext uri="{FF2B5EF4-FFF2-40B4-BE49-F238E27FC236}">
                <a16:creationId xmlns:a16="http://schemas.microsoft.com/office/drawing/2014/main" id="{102562A3-AFA3-B136-05D7-C2D050446594}"/>
              </a:ext>
            </a:extLst>
          </p:cNvPr>
          <p:cNvCxnSpPr>
            <a:cxnSpLocks/>
          </p:cNvCxnSpPr>
          <p:nvPr/>
        </p:nvCxnSpPr>
        <p:spPr>
          <a:xfrm flipH="1">
            <a:off x="272445" y="5278803"/>
            <a:ext cx="11647101" cy="0"/>
          </a:xfrm>
          <a:prstGeom prst="line">
            <a:avLst/>
          </a:prstGeom>
          <a:ln>
            <a:solidFill>
              <a:srgbClr val="2F7C00"/>
            </a:solidFill>
          </a:ln>
        </p:spPr>
        <p:style>
          <a:lnRef idx="1">
            <a:schemeClr val="accent1"/>
          </a:lnRef>
          <a:fillRef idx="0">
            <a:schemeClr val="accent1"/>
          </a:fillRef>
          <a:effectRef idx="0">
            <a:schemeClr val="accent1"/>
          </a:effectRef>
          <a:fontRef idx="minor">
            <a:schemeClr val="tx1"/>
          </a:fontRef>
        </p:style>
      </p:cxnSp>
      <p:sp>
        <p:nvSpPr>
          <p:cNvPr id="2" name="Slide Number Placeholder 1">
            <a:extLst>
              <a:ext uri="{FF2B5EF4-FFF2-40B4-BE49-F238E27FC236}">
                <a16:creationId xmlns:a16="http://schemas.microsoft.com/office/drawing/2014/main" id="{7FB80F5D-E0CB-9485-0781-50F957E49FEA}"/>
              </a:ext>
            </a:extLst>
          </p:cNvPr>
          <p:cNvSpPr>
            <a:spLocks noGrp="1"/>
          </p:cNvSpPr>
          <p:nvPr>
            <p:ph type="sldNum" sz="quarter" idx="12"/>
          </p:nvPr>
        </p:nvSpPr>
        <p:spPr>
          <a:xfrm>
            <a:off x="11558806" y="6354409"/>
            <a:ext cx="417023" cy="310551"/>
          </a:xfrm>
        </p:spPr>
        <p:txBody>
          <a:bodyPr/>
          <a:lstStyle/>
          <a:p>
            <a:fld id="{477956FF-E7B4-49D0-9902-94DC5F69C5C1}" type="slidenum">
              <a:rPr lang="en-CA" smtClean="0"/>
              <a:pPr/>
              <a:t>8</a:t>
            </a:fld>
            <a:endParaRPr lang="en-CA"/>
          </a:p>
        </p:txBody>
      </p:sp>
      <p:sp>
        <p:nvSpPr>
          <p:cNvPr id="6" name="TextBox 4">
            <a:extLst>
              <a:ext uri="{FF2B5EF4-FFF2-40B4-BE49-F238E27FC236}">
                <a16:creationId xmlns:a16="http://schemas.microsoft.com/office/drawing/2014/main" id="{A1873A94-F5D8-74B7-0209-FB1FC2B50318}"/>
              </a:ext>
            </a:extLst>
          </p:cNvPr>
          <p:cNvSpPr txBox="1"/>
          <p:nvPr/>
        </p:nvSpPr>
        <p:spPr>
          <a:xfrm>
            <a:off x="6116813" y="6059367"/>
            <a:ext cx="4500390" cy="578882"/>
          </a:xfrm>
          <a:prstGeom prst="roundRect">
            <a:avLst/>
          </a:prstGeom>
          <a:solidFill>
            <a:srgbClr val="B1A1BF">
              <a:alpha val="61000"/>
            </a:srgbClr>
          </a:solidFill>
          <a:ln>
            <a:solidFill>
              <a:srgbClr val="7030A0"/>
            </a:solidFill>
          </a:ln>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1400" b="1">
                <a:solidFill>
                  <a:srgbClr val="000000"/>
                </a:solidFill>
                <a:latin typeface="Aptos"/>
              </a:rPr>
              <a:t>Que faire lors d'un</a:t>
            </a:r>
            <a:r>
              <a:rPr lang="fr-FR" sz="1400" b="1">
                <a:solidFill>
                  <a:srgbClr val="000000"/>
                </a:solidFill>
                <a:latin typeface="Aptos"/>
                <a:ea typeface="+mj-ea"/>
                <a:cs typeface="Arial"/>
              </a:rPr>
              <a:t> </a:t>
            </a:r>
            <a:r>
              <a:rPr lang="fr-FR" sz="1400" b="1">
                <a:latin typeface="Aptos"/>
                <a:ea typeface="+mj-ea"/>
                <a:cs typeface="Arial"/>
              </a:rPr>
              <a:t>décès</a:t>
            </a:r>
            <a:br>
              <a:rPr lang="fr-FR" sz="1400" b="1">
                <a:latin typeface="Aptos"/>
                <a:ea typeface="+mj-ea"/>
                <a:cs typeface="Arial"/>
              </a:rPr>
            </a:br>
            <a:r>
              <a:rPr lang="fr-FR" sz="1400">
                <a:latin typeface="Aptos"/>
                <a:ea typeface="+mj-ea"/>
                <a:cs typeface="Arial"/>
                <a:hlinkClick r:id="rId3"/>
              </a:rPr>
              <a:t>Que faire lors d’un décès? - Canada.ca</a:t>
            </a:r>
            <a:endParaRPr lang="fr-FR" sz="1400">
              <a:ea typeface="+mj-ea"/>
              <a:hlinkClick r:id="" action="ppaction://noaction"/>
            </a:endParaRPr>
          </a:p>
        </p:txBody>
      </p:sp>
      <p:sp>
        <p:nvSpPr>
          <p:cNvPr id="8" name="TextBox 4">
            <a:extLst>
              <a:ext uri="{FF2B5EF4-FFF2-40B4-BE49-F238E27FC236}">
                <a16:creationId xmlns:a16="http://schemas.microsoft.com/office/drawing/2014/main" id="{12C3D644-0EB7-34BC-3EFE-F79E6B9747F8}"/>
              </a:ext>
            </a:extLst>
          </p:cNvPr>
          <p:cNvSpPr txBox="1"/>
          <p:nvPr/>
        </p:nvSpPr>
        <p:spPr>
          <a:xfrm>
            <a:off x="1257826" y="6059367"/>
            <a:ext cx="4618319" cy="578882"/>
          </a:xfrm>
          <a:prstGeom prst="roundRect">
            <a:avLst/>
          </a:prstGeom>
          <a:solidFill>
            <a:schemeClr val="tx2">
              <a:lumMod val="10000"/>
              <a:lumOff val="90000"/>
            </a:schemeClr>
          </a:solidFill>
          <a:ln>
            <a:solidFill>
              <a:schemeClr val="tx2">
                <a:lumMod val="75000"/>
                <a:lumOff val="25000"/>
              </a:schemeClr>
            </a:solidFill>
          </a:ln>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CA" sz="1400" b="1">
                <a:solidFill>
                  <a:srgbClr val="000000"/>
                </a:solidFill>
                <a:latin typeface="Aptos"/>
              </a:rPr>
              <a:t>Carrefour </a:t>
            </a:r>
            <a:r>
              <a:rPr lang="en-CA" sz="1400" b="1" err="1">
                <a:solidFill>
                  <a:srgbClr val="000000"/>
                </a:solidFill>
                <a:latin typeface="Aptos"/>
              </a:rPr>
              <a:t>retraite</a:t>
            </a:r>
            <a:endParaRPr lang="en-US" sz="1400">
              <a:solidFill>
                <a:srgbClr val="000000"/>
              </a:solidFill>
              <a:latin typeface="Aptos"/>
            </a:endParaRPr>
          </a:p>
          <a:p>
            <a:pPr algn="ctr"/>
            <a:r>
              <a:rPr lang="fr-FR" sz="1400">
                <a:latin typeface="Aptos"/>
                <a:ea typeface="+mj-ea"/>
                <a:cs typeface="Arial"/>
                <a:hlinkClick r:id="rId4"/>
              </a:rPr>
              <a:t>Apprendre et planifier pour votre retraite - Canada.ca</a:t>
            </a:r>
            <a:endParaRPr lang="fr-FR" sz="1400">
              <a:ea typeface="+mj-ea"/>
              <a:hlinkClick r:id="rId4"/>
            </a:endParaRPr>
          </a:p>
        </p:txBody>
      </p:sp>
      <p:sp>
        <p:nvSpPr>
          <p:cNvPr id="9" name="TextBox 15">
            <a:extLst>
              <a:ext uri="{FF2B5EF4-FFF2-40B4-BE49-F238E27FC236}">
                <a16:creationId xmlns:a16="http://schemas.microsoft.com/office/drawing/2014/main" id="{7D425A36-6265-2C48-D46C-732C7E8D4D13}"/>
              </a:ext>
            </a:extLst>
          </p:cNvPr>
          <p:cNvSpPr txBox="1">
            <a:spLocks/>
          </p:cNvSpPr>
          <p:nvPr/>
        </p:nvSpPr>
        <p:spPr>
          <a:xfrm>
            <a:off x="3421371" y="5466378"/>
            <a:ext cx="5360732" cy="338554"/>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en-CA" sz="1600" b="1" err="1">
                <a:latin typeface="Aptos"/>
              </a:rPr>
              <a:t>Découvrez</a:t>
            </a:r>
            <a:r>
              <a:rPr lang="en-CA" sz="1600" b="1">
                <a:latin typeface="Aptos"/>
              </a:rPr>
              <a:t> </a:t>
            </a:r>
            <a:r>
              <a:rPr lang="en-CA" sz="1600" b="1" err="1">
                <a:latin typeface="Aptos"/>
              </a:rPr>
              <a:t>nos</a:t>
            </a:r>
            <a:r>
              <a:rPr lang="en-CA" sz="1600" b="1">
                <a:latin typeface="Aptos"/>
              </a:rPr>
              <a:t> </a:t>
            </a:r>
            <a:r>
              <a:rPr lang="en-CA" sz="1600" b="1" err="1">
                <a:latin typeface="Aptos"/>
              </a:rPr>
              <a:t>autres</a:t>
            </a:r>
            <a:r>
              <a:rPr lang="en-CA" sz="1600" b="1">
                <a:latin typeface="Aptos"/>
              </a:rPr>
              <a:t> carrefours !</a:t>
            </a:r>
            <a:endParaRPr lang="en-US" sz="1600" b="1">
              <a:latin typeface="Aptos"/>
            </a:endParaRPr>
          </a:p>
        </p:txBody>
      </p:sp>
      <p:sp>
        <p:nvSpPr>
          <p:cNvPr id="11" name="TextBox 6">
            <a:extLst>
              <a:ext uri="{FF2B5EF4-FFF2-40B4-BE49-F238E27FC236}">
                <a16:creationId xmlns:a16="http://schemas.microsoft.com/office/drawing/2014/main" id="{02C09D6D-3A44-F11F-DD27-456F7DC3BEE6}"/>
              </a:ext>
            </a:extLst>
          </p:cNvPr>
          <p:cNvSpPr txBox="1"/>
          <p:nvPr/>
        </p:nvSpPr>
        <p:spPr>
          <a:xfrm>
            <a:off x="2037424" y="3603011"/>
            <a:ext cx="7936446" cy="1323439"/>
          </a:xfrm>
          <a:prstGeom prst="rect">
            <a:avLst/>
          </a:prstGeom>
          <a:noFill/>
        </p:spPr>
        <p:txBody>
          <a:bodyPr wrap="square" lIns="91440" tIns="45720" rIns="91440" bIns="45720" rtlCol="0" anchor="t">
            <a:spAutoFit/>
          </a:bodyPr>
          <a:lstStyle>
            <a:defPPr>
              <a:defRPr lang="en-US"/>
            </a:defPPr>
            <a:lvl1pPr marL="0" algn="l" defTabSz="914400" rtl="0" eaLnBrk="1" latinLnBrk="0" hangingPunct="1">
              <a:defRPr sz="1400" b="1" kern="1200">
                <a:solidFill>
                  <a:schemeClr val="tx1"/>
                </a:solidFill>
                <a:latin typeface="Aptos"/>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CA" sz="1600"/>
              <a:t>Bureau du </a:t>
            </a:r>
            <a:r>
              <a:rPr lang="en-CA" sz="1600" err="1"/>
              <a:t>Laboratoire</a:t>
            </a:r>
            <a:r>
              <a:rPr lang="en-CA" sz="1600"/>
              <a:t> de </a:t>
            </a:r>
            <a:r>
              <a:rPr lang="en-CA" sz="1600" err="1"/>
              <a:t>Parcours</a:t>
            </a:r>
            <a:endParaRPr lang="en-CA" sz="1600"/>
          </a:p>
          <a:p>
            <a:pPr algn="ctr"/>
            <a:r>
              <a:rPr lang="en-CA" sz="1200" b="0"/>
              <a:t>Direction de la Gestion de la transformation</a:t>
            </a:r>
          </a:p>
          <a:p>
            <a:pPr algn="ctr"/>
            <a:r>
              <a:rPr lang="en-CA" sz="1200" b="0"/>
              <a:t>Direction </a:t>
            </a:r>
            <a:r>
              <a:rPr lang="en-CA" sz="1200" b="0" err="1"/>
              <a:t>générale</a:t>
            </a:r>
            <a:r>
              <a:rPr lang="en-CA" sz="1200" b="0"/>
              <a:t> des politiques </a:t>
            </a:r>
            <a:r>
              <a:rPr lang="en-CA" sz="1200" b="0" err="1"/>
              <a:t>stratégiques</a:t>
            </a:r>
            <a:r>
              <a:rPr lang="en-CA" sz="1200" b="0"/>
              <a:t> et de service</a:t>
            </a:r>
          </a:p>
          <a:p>
            <a:pPr algn="ctr"/>
            <a:r>
              <a:rPr lang="en-CA" sz="1200" b="0" err="1"/>
              <a:t>Emploi</a:t>
            </a:r>
            <a:r>
              <a:rPr lang="en-CA" sz="1200" b="0"/>
              <a:t> et Développement social Canada</a:t>
            </a:r>
            <a:endParaRPr lang="en-CA" sz="1200"/>
          </a:p>
          <a:p>
            <a:pPr algn="ctr"/>
            <a:endParaRPr lang="en-CA" sz="1200" b="0"/>
          </a:p>
          <a:p>
            <a:pPr algn="ctr"/>
            <a:r>
              <a:rPr lang="en-CA" b="0">
                <a:hlinkClick r:id="rId5"/>
              </a:rPr>
              <a:t>EDSC.LABORATOIRE.DE.PARCOURS-JOURNEYLAB.ESDC@hrsdc-rhdcc.gc.ca</a:t>
            </a:r>
            <a:endParaRPr lang="en-CA"/>
          </a:p>
        </p:txBody>
      </p:sp>
    </p:spTree>
    <p:extLst>
      <p:ext uri="{BB962C8B-B14F-4D97-AF65-F5344CB8AC3E}">
        <p14:creationId xmlns:p14="http://schemas.microsoft.com/office/powerpoint/2010/main" val="81740978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Wz9_f.d6YGbJCbK0.Pg2_A"/>
</p:tagLst>
</file>

<file path=ppt/tags/tag3.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4.xml><?xml version="1.0" encoding="utf-8"?>
<p:tagLst xmlns:a="http://schemas.openxmlformats.org/drawingml/2006/main" xmlns:r="http://schemas.openxmlformats.org/officeDocument/2006/relationships" xmlns:p="http://schemas.openxmlformats.org/presentationml/2006/main">
  <p:tag name="SHAPENAME" val="Subtitle"/>
</p:tagLst>
</file>

<file path=ppt/tags/tag5.xml><?xml version="1.0" encoding="utf-8"?>
<p:tagLst xmlns:a="http://schemas.openxmlformats.org/drawingml/2006/main" xmlns:r="http://schemas.openxmlformats.org/officeDocument/2006/relationships" xmlns:p="http://schemas.openxmlformats.org/presentationml/2006/main">
  <p:tag name="SHAPENAME" val="Title"/>
</p:tagLst>
</file>

<file path=ppt/tags/tag6.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7.xml><?xml version="1.0" encoding="utf-8"?>
<p:tagLst xmlns:a="http://schemas.openxmlformats.org/drawingml/2006/main" xmlns:r="http://schemas.openxmlformats.org/officeDocument/2006/relationships" xmlns:p="http://schemas.openxmlformats.org/presentationml/2006/main">
  <p:tag name="SHAPENAME" val="Documenttyp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SHAPENAME" val="5. Sourc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822246662B3EE409CFC70FE321D8072" ma:contentTypeVersion="50" ma:contentTypeDescription="Create a new document." ma:contentTypeScope="" ma:versionID="b7ce70228d63a919e4468e5b2f5f1207">
  <xsd:schema xmlns:xsd="http://www.w3.org/2001/XMLSchema" xmlns:xs="http://www.w3.org/2001/XMLSchema" xmlns:p="http://schemas.microsoft.com/office/2006/metadata/properties" xmlns:ns1="http://schemas.microsoft.com/sharepoint/v3" xmlns:ns2="52bbdc28-f7ba-407a-a4f2-aac6b09ccf53" xmlns:ns3="76100203-8435-4fe4-95fa-31e1ff25e501" xmlns:ns4="f76aaf80-9812-406c-9dd3-ccb851cf3a75" targetNamespace="http://schemas.microsoft.com/office/2006/metadata/properties" ma:root="true" ma:fieldsID="88611b794413e1724bab042a5130ec3b" ns1:_="" ns2:_="" ns3:_="" ns4:_="">
    <xsd:import namespace="http://schemas.microsoft.com/sharepoint/v3"/>
    <xsd:import namespace="52bbdc28-f7ba-407a-a4f2-aac6b09ccf53"/>
    <xsd:import namespace="76100203-8435-4fe4-95fa-31e1ff25e501"/>
    <xsd:import namespace="f76aaf80-9812-406c-9dd3-ccb851cf3a7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1:_ip_UnifiedCompliancePolicyProperties" minOccurs="0"/>
                <xsd:element ref="ns1:_ip_UnifiedCompliancePolicyUIAction" minOccurs="0"/>
                <xsd:element ref="ns2:RequestDescription" minOccurs="0"/>
                <xsd:element ref="ns2:RequestedBy" minOccurs="0"/>
                <xsd:element ref="ns3:SharedWithUsers" minOccurs="0"/>
                <xsd:element ref="ns3:SharedWithDetails" minOccurs="0"/>
                <xsd:element ref="ns2:Strategic_x0020_Initiative_x0020__x0028_Category_x0029_" minOccurs="0"/>
                <xsd:element ref="ns2:Strategic_x0020_Initiative_x0020__x002d__x0020_Category" minOccurs="0"/>
                <xsd:element ref="ns2:lcf76f155ced4ddcb4097134ff3c332f" minOccurs="0"/>
                <xsd:element ref="ns4:TaxCatchAll" minOccurs="0"/>
                <xsd:element ref="ns2:MediaServiceLocation" minOccurs="0"/>
                <xsd:element ref="ns2:MediaLengthInSeconds" minOccurs="0"/>
                <xsd:element ref="ns3:_dlc_DocId" minOccurs="0"/>
                <xsd:element ref="ns3:_dlc_DocIdUrl" minOccurs="0"/>
                <xsd:element ref="ns3:_dlc_DocIdPersistId" minOccurs="0"/>
                <xsd:element ref="ns4:Email_x005f_x0020_To" minOccurs="0"/>
                <xsd:element ref="ns4:Email_x005f_x0020_From" minOccurs="0"/>
                <xsd:element ref="ns4:Email_x005f_x0020_Subject" minOccurs="0"/>
                <xsd:element ref="ns4:Email_x005f_x0020_Conversation_x005f_x0020_Topic" minOccurs="0"/>
                <xsd:element ref="ns4:Email_x005f_x0020_CC" minOccurs="0"/>
                <xsd:element ref="ns4:Email_x005f_x0020_Date" minOccurs="0"/>
                <xsd:element ref="ns4:Email_x005f_x0020_Attachments" minOccurs="0"/>
                <xsd:element ref="ns2:ProjectNumber" minOccurs="0"/>
                <xsd:element ref="ns2:Moved_x003f_" minOccurs="0"/>
                <xsd:element ref="ns2:MovedtoTOSP" minOccurs="0"/>
                <xsd:element ref="ns2:Branch_x002f_Directorate" minOccurs="0"/>
                <xsd:element ref="ns2:MediaServiceObjectDetectorVersions" minOccurs="0"/>
                <xsd:element ref="ns2:Createdby"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7" nillable="true" ma:displayName="Unified Compliance Policy Properties" ma:hidden="true" ma:internalName="_ip_UnifiedCompliancePolicyProperties">
      <xsd:simpleType>
        <xsd:restriction base="dms:Note"/>
      </xsd:simpleType>
    </xsd:element>
    <xsd:element name="_ip_UnifiedCompliancePolicyUIAction" ma:index="18"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2bbdc28-f7ba-407a-a4f2-aac6b09ccf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RequestDescription" ma:index="19" nillable="true" ma:displayName="Request Description" ma:description="Gives more information about the request and the mentions who made the request" ma:format="Dropdown" ma:internalName="RequestDescription">
      <xsd:simpleType>
        <xsd:restriction base="dms:Note">
          <xsd:maxLength value="255"/>
        </xsd:restriction>
      </xsd:simpleType>
    </xsd:element>
    <xsd:element name="RequestedBy" ma:index="20" nillable="true" ma:displayName="Requested By" ma:format="Dropdown" ma:internalName="RequestedBy">
      <xsd:simpleType>
        <xsd:restriction base="dms:Text">
          <xsd:maxLength value="255"/>
        </xsd:restriction>
      </xsd:simpleType>
    </xsd:element>
    <xsd:element name="Strategic_x0020_Initiative_x0020__x0028_Category_x0029_" ma:index="23" nillable="true" ma:displayName="Strategic Initiative (Category)" ma:internalName="Strategic_x0020_Initiative_x0020__x0028_Category_x0029_">
      <xsd:simpleType>
        <xsd:restriction base="dms:Text">
          <xsd:maxLength value="255"/>
        </xsd:restriction>
      </xsd:simpleType>
    </xsd:element>
    <xsd:element name="Strategic_x0020_Initiative_x0020__x002d__x0020_Category" ma:index="24" nillable="true" ma:displayName="Strategic Initiative - Category" ma:internalName="Strategic_x0020_Initiative_x0020__x002d__x0020_Category">
      <xsd:simpleType>
        <xsd:restriction base="dms:Text">
          <xsd:maxLength value="255"/>
        </xsd:restrictio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3fa6f064-5af2-4239-ab23-685642d59544" ma:termSetId="09814cd3-568e-fe90-9814-8d621ff8fb84" ma:anchorId="fba54fb3-c3e1-fe81-a776-ca4b69148c4d" ma:open="true" ma:isKeyword="false">
      <xsd:complexType>
        <xsd:sequence>
          <xsd:element ref="pc:Terms" minOccurs="0" maxOccurs="1"/>
        </xsd:sequence>
      </xsd:complexType>
    </xsd:element>
    <xsd:element name="MediaServiceLocation" ma:index="28" nillable="true" ma:displayName="Location" ma:internalName="MediaServiceLocation" ma:readOnly="true">
      <xsd:simpleType>
        <xsd:restriction base="dms:Text"/>
      </xsd:simpleType>
    </xsd:element>
    <xsd:element name="MediaLengthInSeconds" ma:index="29" nillable="true" ma:displayName="MediaLengthInSeconds" ma:hidden="true" ma:internalName="MediaLengthInSeconds" ma:readOnly="true">
      <xsd:simpleType>
        <xsd:restriction base="dms:Unknown"/>
      </xsd:simpleType>
    </xsd:element>
    <xsd:element name="ProjectNumber" ma:index="40" nillable="true" ma:displayName="Project Number" ma:format="Dropdown" ma:internalName="ProjectNumber" ma:percentage="FALSE">
      <xsd:simpleType>
        <xsd:restriction base="dms:Number"/>
      </xsd:simpleType>
    </xsd:element>
    <xsd:element name="Moved_x003f_" ma:index="41" nillable="true" ma:displayName="Moved?" ma:default="Yes" ma:format="Dropdown" ma:internalName="Moved_x003f_">
      <xsd:simpleType>
        <xsd:restriction base="dms:Choice">
          <xsd:enumeration value="Yes"/>
          <xsd:enumeration value="No"/>
        </xsd:restriction>
      </xsd:simpleType>
    </xsd:element>
    <xsd:element name="MovedtoTOSP" ma:index="42" nillable="true" ma:displayName="Copied to OGGO Folder (TOS SP)" ma:default="0" ma:description="This document has been copied to the Request for contracting documents (OGGO)" ma:format="Dropdown" ma:internalName="MovedtoTOSP">
      <xsd:simpleType>
        <xsd:restriction base="dms:Boolean"/>
      </xsd:simpleType>
    </xsd:element>
    <xsd:element name="Branch_x002f_Directorate" ma:index="43" nillable="true" ma:displayName="Branch/Directorate" ma:internalName="Branch_x002f_Directorate">
      <xsd:simpleType>
        <xsd:restriction base="dms:Text">
          <xsd:maxLength value="255"/>
        </xsd:restriction>
      </xsd:simpleType>
    </xsd:element>
    <xsd:element name="MediaServiceObjectDetectorVersions" ma:index="44" nillable="true" ma:displayName="MediaServiceObjectDetectorVersions" ma:description="" ma:hidden="true" ma:indexed="true" ma:internalName="MediaServiceObjectDetectorVersions" ma:readOnly="true">
      <xsd:simpleType>
        <xsd:restriction base="dms:Text"/>
      </xsd:simpleType>
    </xsd:element>
    <xsd:element name="Createdby" ma:index="45" nillable="true" ma:displayName="Created by" ma:format="Dropdown" ma:list="UserInfo" ma:SharePointGroup="0" ma:internalName="Createdby">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SearchProperties" ma:index="4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6100203-8435-4fe4-95fa-31e1ff25e501" elementFormDefault="qualified">
    <xsd:import namespace="http://schemas.microsoft.com/office/2006/documentManagement/types"/>
    <xsd:import namespace="http://schemas.microsoft.com/office/infopath/2007/PartnerControls"/>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element name="_dlc_DocId" ma:index="30" nillable="true" ma:displayName="Document ID Value" ma:description="The value of the document ID assigned to this item." ma:indexed="true" ma:internalName="_dlc_DocId" ma:readOnly="true">
      <xsd:simpleType>
        <xsd:restriction base="dms:Text"/>
      </xsd:simpleType>
    </xsd:element>
    <xsd:element name="_dlc_DocIdUrl" ma:index="3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32"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f76aaf80-9812-406c-9dd3-ccb851cf3a75"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57a439ac-b107-45aa-9b3c-ae7f7543a14e}" ma:internalName="TaxCatchAll" ma:showField="CatchAllData" ma:web="76100203-8435-4fe4-95fa-31e1ff25e501">
      <xsd:complexType>
        <xsd:complexContent>
          <xsd:extension base="dms:MultiChoiceLookup">
            <xsd:sequence>
              <xsd:element name="Value" type="dms:Lookup" maxOccurs="unbounded" minOccurs="0" nillable="true"/>
            </xsd:sequence>
          </xsd:extension>
        </xsd:complexContent>
      </xsd:complexType>
    </xsd:element>
    <xsd:element name="Email_x005f_x0020_To" ma:index="33" nillable="true" ma:displayName="Email To" ma:description="Email To" ma:hidden="true" ma:internalName="Email_x0020_To" ma:readOnly="false">
      <xsd:simpleType>
        <xsd:restriction base="dms:Text">
          <xsd:maxLength value="255"/>
        </xsd:restriction>
      </xsd:simpleType>
    </xsd:element>
    <xsd:element name="Email_x005f_x0020_From" ma:index="34" nillable="true" ma:displayName="Email From" ma:description="Email From" ma:hidden="true" ma:internalName="Email_x0020_From" ma:readOnly="false">
      <xsd:simpleType>
        <xsd:restriction base="dms:Text">
          <xsd:maxLength value="255"/>
        </xsd:restriction>
      </xsd:simpleType>
    </xsd:element>
    <xsd:element name="Email_x005f_x0020_Subject" ma:index="35" nillable="true" ma:displayName="Email Subject" ma:description="Email Subject" ma:hidden="true" ma:internalName="Email_x0020_Subject" ma:readOnly="false">
      <xsd:simpleType>
        <xsd:restriction base="dms:Text">
          <xsd:maxLength value="255"/>
        </xsd:restriction>
      </xsd:simpleType>
    </xsd:element>
    <xsd:element name="Email_x005f_x0020_Conversation_x005f_x0020_Topic" ma:index="36" nillable="true" ma:displayName="Email Conversation Topic" ma:description="Email Conversation Topic" ma:hidden="true" ma:internalName="Email_x0020_Conversation_x0020_Topic" ma:readOnly="false">
      <xsd:simpleType>
        <xsd:restriction base="dms:Text">
          <xsd:maxLength value="255"/>
        </xsd:restriction>
      </xsd:simpleType>
    </xsd:element>
    <xsd:element name="Email_x005f_x0020_CC" ma:index="37" nillable="true" ma:displayName="Email CC" ma:description="Email CC" ma:hidden="true" ma:internalName="Email_x0020_CC" ma:readOnly="false">
      <xsd:simpleType>
        <xsd:restriction base="dms:Text">
          <xsd:maxLength value="255"/>
        </xsd:restriction>
      </xsd:simpleType>
    </xsd:element>
    <xsd:element name="Email_x005f_x0020_Date" ma:index="38" nillable="true" ma:displayName="Email Date" ma:description="Email Date" ma:format="DateOnly" ma:hidden="true" ma:internalName="Email_x0020_Date" ma:readOnly="false">
      <xsd:simpleType>
        <xsd:restriction base="dms:DateTime"/>
      </xsd:simpleType>
    </xsd:element>
    <xsd:element name="Email_x005f_x0020_Attachments" ma:index="39" nillable="true" ma:displayName="Email Attachments" ma:description="Email Attachments" ma:hidden="true" ma:internalName="Email_x0020_Attachments" ma:readOnly="false">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ma:index="47" ma:displayName="Subject"/>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MovedtoTOSP xmlns="52bbdc28-f7ba-407a-a4f2-aac6b09ccf53">false</MovedtoTOSP>
    <_dlc_DocId xmlns="76100203-8435-4fe4-95fa-31e1ff25e501">4Y6SP7EAUX6W-1603644143-44171</_dlc_DocId>
    <Moved_x003f_ xmlns="52bbdc28-f7ba-407a-a4f2-aac6b09ccf53">Yes</Moved_x003f_>
    <_dlc_DocIdUrl xmlns="76100203-8435-4fe4-95fa-31e1ff25e501">
      <Url>https://014gc.sharepoint.com/sites/TransformationESDC/_layouts/15/DocIdRedir.aspx?ID=4Y6SP7EAUX6W-1603644143-44171</Url>
      <Description>4Y6SP7EAUX6W-1603644143-44171</Description>
    </_dlc_DocIdUrl>
    <Email_x005f_x0020_Date xmlns="f76aaf80-9812-406c-9dd3-ccb851cf3a75" xsi:nil="true"/>
    <Branch_x002f_Directorate xmlns="52bbdc28-f7ba-407a-a4f2-aac6b09ccf53" xsi:nil="true"/>
    <_ip_UnifiedCompliancePolicyUIAction xmlns="http://schemas.microsoft.com/sharepoint/v3" xsi:nil="true"/>
    <RequestDescription xmlns="52bbdc28-f7ba-407a-a4f2-aac6b09ccf53" xsi:nil="true"/>
    <Email_x005f_x0020_Attachments xmlns="f76aaf80-9812-406c-9dd3-ccb851cf3a75" xsi:nil="true"/>
    <lcf76f155ced4ddcb4097134ff3c332f xmlns="52bbdc28-f7ba-407a-a4f2-aac6b09ccf53">
      <Terms xmlns="http://schemas.microsoft.com/office/infopath/2007/PartnerControls"/>
    </lcf76f155ced4ddcb4097134ff3c332f>
    <Strategic_x0020_Initiative_x0020__x0028_Category_x0029_ xmlns="52bbdc28-f7ba-407a-a4f2-aac6b09ccf53" xsi:nil="true"/>
    <ProjectNumber xmlns="52bbdc28-f7ba-407a-a4f2-aac6b09ccf53" xsi:nil="true"/>
    <Email_x005f_x0020_From xmlns="f76aaf80-9812-406c-9dd3-ccb851cf3a75" xsi:nil="true"/>
    <_ip_UnifiedCompliancePolicyProperties xmlns="http://schemas.microsoft.com/sharepoint/v3" xsi:nil="true"/>
    <Createdby xmlns="52bbdc28-f7ba-407a-a4f2-aac6b09ccf53">
      <UserInfo>
        <DisplayName/>
        <AccountId xsi:nil="true"/>
        <AccountType/>
      </UserInfo>
    </Createdby>
    <Strategic_x0020_Initiative_x0020__x002d__x0020_Category xmlns="52bbdc28-f7ba-407a-a4f2-aac6b09ccf53" xsi:nil="true"/>
    <Email_x005f_x0020_To xmlns="f76aaf80-9812-406c-9dd3-ccb851cf3a75" xsi:nil="true"/>
    <Email_x005f_x0020_Subject xmlns="f76aaf80-9812-406c-9dd3-ccb851cf3a75" xsi:nil="true"/>
    <Email_x005f_x0020_Conversation_x005f_x0020_Topic xmlns="f76aaf80-9812-406c-9dd3-ccb851cf3a75" xsi:nil="true"/>
    <Email_x005f_x0020_CC xmlns="f76aaf80-9812-406c-9dd3-ccb851cf3a75" xsi:nil="true"/>
    <TaxCatchAll xmlns="f76aaf80-9812-406c-9dd3-ccb851cf3a75" xsi:nil="true"/>
    <RequestedBy xmlns="52bbdc28-f7ba-407a-a4f2-aac6b09ccf53" xsi:nil="true"/>
  </documentManagement>
</p:properties>
</file>

<file path=customXml/itemProps1.xml><?xml version="1.0" encoding="utf-8"?>
<ds:datastoreItem xmlns:ds="http://schemas.openxmlformats.org/officeDocument/2006/customXml" ds:itemID="{00C9765F-AA06-450E-B108-876A5C3F21FC}">
  <ds:schemaRefs>
    <ds:schemaRef ds:uri="http://schemas.microsoft.com/sharepoint/v3/contenttype/forms"/>
  </ds:schemaRefs>
</ds:datastoreItem>
</file>

<file path=customXml/itemProps2.xml><?xml version="1.0" encoding="utf-8"?>
<ds:datastoreItem xmlns:ds="http://schemas.openxmlformats.org/officeDocument/2006/customXml" ds:itemID="{3408B230-ABD0-4627-A225-109E5829EA97}">
  <ds:schemaRefs>
    <ds:schemaRef ds:uri="52bbdc28-f7ba-407a-a4f2-aac6b09ccf53"/>
    <ds:schemaRef ds:uri="76100203-8435-4fe4-95fa-31e1ff25e501"/>
    <ds:schemaRef ds:uri="f76aaf80-9812-406c-9dd3-ccb851cf3a7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491120F4-60AC-4FCA-9598-8DE83EEEF898}">
  <ds:schemaRefs>
    <ds:schemaRef ds:uri="http://schemas.microsoft.com/sharepoint/events"/>
  </ds:schemaRefs>
</ds:datastoreItem>
</file>

<file path=customXml/itemProps4.xml><?xml version="1.0" encoding="utf-8"?>
<ds:datastoreItem xmlns:ds="http://schemas.openxmlformats.org/officeDocument/2006/customXml" ds:itemID="{F86F4A30-257E-4020-BF6A-F7179093B496}">
  <ds:schemaRefs>
    <ds:schemaRef ds:uri="52bbdc28-f7ba-407a-a4f2-aac6b09ccf53"/>
    <ds:schemaRef ds:uri="76100203-8435-4fe4-95fa-31e1ff25e501"/>
    <ds:schemaRef ds:uri="f76aaf80-9812-406c-9dd3-ccb851cf3a75"/>
    <ds:schemaRef ds:uri="http://schemas.microsoft.com/office/2006/metadata/properties"/>
    <ds:schemaRef ds:uri="http://schemas.microsoft.com/office/infopath/2007/PartnerControls"/>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1149</Words>
  <Application>Microsoft Office PowerPoint</Application>
  <PresentationFormat>Widescreen</PresentationFormat>
  <Paragraphs>111</Paragraphs>
  <Slides>8</Slides>
  <Notes>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7" baseType="lpstr">
      <vt:lpstr>Aptos</vt:lpstr>
      <vt:lpstr>Aptos Display</vt:lpstr>
      <vt:lpstr>Arial</vt:lpstr>
      <vt:lpstr>Calibri</vt:lpstr>
      <vt:lpstr>Calibri Light</vt:lpstr>
      <vt:lpstr>Segoe UI</vt:lpstr>
      <vt:lpstr>Wingdings</vt:lpstr>
      <vt:lpstr>office theme</vt:lpstr>
      <vt:lpstr>think-cell Slide</vt:lpstr>
      <vt:lpstr>Accueillir un enfant</vt:lpstr>
      <vt:lpstr>PowerPoint Presentation</vt:lpstr>
      <vt:lpstr>PowerPoint Presentation</vt:lpstr>
      <vt:lpstr>Le parcours vers le carrefour Accueillir un enfant</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Donohue, Chelsey C [NC]</dc:creator>
  <cp:lastModifiedBy>Donohue, Chelsey C [NC]</cp:lastModifiedBy>
  <cp:revision>2</cp:revision>
  <dcterms:created xsi:type="dcterms:W3CDTF">2025-02-13T15:48:50Z</dcterms:created>
  <dcterms:modified xsi:type="dcterms:W3CDTF">2025-02-17T13:46:36Z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2ae28da1-e2cf-43af-8bd2-d732ffbdaa08</vt:lpwstr>
  </property>
  <property fmtid="{D5CDD505-2E9C-101B-9397-08002B2CF9AE}" pid="3" name="ContentTypeId">
    <vt:lpwstr>0x0101009822246662B3EE409CFC70FE321D8072</vt:lpwstr>
  </property>
  <property fmtid="{D5CDD505-2E9C-101B-9397-08002B2CF9AE}" pid="4" name="MediaServiceImageTags">
    <vt:lpwstr/>
  </property>
</Properties>
</file>