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8288000" cy="10287000"/>
  <p:notesSz cx="6858000" cy="9144000"/>
  <p:embeddedFontLst>
    <p:embeddedFont>
      <p:font typeface="Arimo" panose="020B0604020202020204" pitchFamily="34" charset="0"/>
      <p:regular r:id="rId33"/>
      <p:bold r:id="rId34"/>
      <p:italic r:id="rId35"/>
      <p:boldItalic r:id="rId36"/>
    </p:embeddedFont>
    <p:embeddedFont>
      <p:font typeface="Montserrat" pitchFamily="2" charset="77"/>
      <p:regular r:id="rId37"/>
      <p:bold r:id="rId38"/>
      <p:italic r:id="rId39"/>
      <p:boldItalic r:id="rId40"/>
    </p:embeddedFont>
    <p:embeddedFont>
      <p:font typeface="Montserrat Medium" pitchFamily="2" charset="77"/>
      <p:regular r:id="rId41"/>
      <p:bold r:id="rId42"/>
      <p:italic r:id="rId43"/>
      <p:boldItalic r:id="rId44"/>
    </p:embeddedFont>
    <p:embeddedFont>
      <p:font typeface="Montserrat SemiBold" pitchFamily="2" charset="77"/>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HSURhZuNAfoaNb0BHupnbaC/Z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1F1866-FBA2-40C7-9799-905CED3B911B}">
  <a:tblStyle styleId="{F81F1866-FBA2-40C7-9799-905CED3B911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F93AC10-72C7-438D-A595-D9A019D42AC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80" d="100"/>
          <a:sy n="80" d="100"/>
        </p:scale>
        <p:origin x="82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customschemas.google.com/relationships/presentationmetadata" Target="metadata"/><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61" name="Google Shape;161;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62" name="Google Shape;162;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Bienvenue à toutes et à tous à notre session « Rencontrez les membres de votre Cercle » pour Diriger en élevant les autres 2024 !</a:t>
            </a:r>
            <a:endParaRPr/>
          </a:p>
        </p:txBody>
      </p:sp>
      <p:sp>
        <p:nvSpPr>
          <p:cNvPr id="164" name="Google Shape;164;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65" name="Google Shape;165;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22" name="Google Shape;32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23" name="Google Shape;323;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0"/>
              </a:spcBef>
              <a:spcAft>
                <a:spcPts val="0"/>
              </a:spcAft>
              <a:buNone/>
            </a:pPr>
            <a:r>
              <a:rPr lang="en-US">
                <a:latin typeface="Montserrat"/>
                <a:ea typeface="Montserrat"/>
                <a:cs typeface="Montserrat"/>
                <a:sym typeface="Montserrat"/>
              </a:rPr>
              <a:t>Prenons un moment pour réviser les règles de base et les valeurs des Cercles, ainsi que les règles de base et les valeurs des participants (retrouver sur la diapositive suivante) :</a:t>
            </a:r>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Égalité : Chaque membre participe de manière égale </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Substance : Partager ce qui est important </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Ouverture : Écouter sans juger</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Respect : Traiter les autres comme ils aimeraient être traités </a:t>
            </a:r>
            <a:endParaRPr/>
          </a:p>
        </p:txBody>
      </p:sp>
      <p:sp>
        <p:nvSpPr>
          <p:cNvPr id="325" name="Google Shape;32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26" name="Google Shape;32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35" name="Google Shape;335;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36" name="Google Shape;336;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Prenons le temps de passer en revue les règles de base et les valeurs des participants : </a:t>
            </a:r>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Confidentialité - la confiance est essentielle.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Apportez votre pleine entièreté de soi et votre mentalité de débutant à chaque session. Venez bien nourrit et buvez assez d'eau.</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Gardez votre caméra allumée pour que tout le monde se sente en sécurité et connecté. Soyez franc et honnête - écouter avec empathie. </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Soyez prêt à vous engager avec vos pairs.</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Éliminez les distractions externes.</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Ne pas activer votre microphone, sauf pour poser des questions et contribuer à la discussion.</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Soyez pleinement présent et assistez aux cinq semaines - pas de multitâche.</a:t>
            </a:r>
            <a:endParaRPr/>
          </a:p>
        </p:txBody>
      </p:sp>
      <p:sp>
        <p:nvSpPr>
          <p:cNvPr id="338" name="Google Shape;338;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39" name="Google Shape;339;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48" name="Google Shape;348;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49" name="Google Shape;349;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Nous valorisons et défendons l'égalité, la substance, la transparence et le respect. Des commentaires discriminatoire, de l'énergie négative constante et des observations insultantes pourraient résulter dans un blocage d'accès au reste des réunions et aux autres sessions du programme à l'avenir.</a:t>
            </a:r>
            <a:endParaRPr/>
          </a:p>
        </p:txBody>
      </p:sp>
      <p:sp>
        <p:nvSpPr>
          <p:cNvPr id="351" name="Google Shape;351;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52" name="Google Shape;352;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60" name="Google Shape;360;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61" name="Google Shape;361;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Ensemble, engageons-nous à respecter ces règles de base : </a:t>
            </a:r>
            <a:endParaRPr/>
          </a:p>
          <a:p>
            <a:pPr marL="0" lvl="0" indent="0" algn="l" rtl="0">
              <a:spcBef>
                <a:spcPts val="0"/>
              </a:spcBef>
              <a:spcAft>
                <a:spcPts val="0"/>
              </a:spcAft>
              <a:buClr>
                <a:schemeClr val="dk1"/>
              </a:buClr>
              <a:buSzPts val="1100"/>
              <a:buFont typeface="Arial"/>
              <a:buNone/>
            </a:pPr>
            <a:r>
              <a:rPr lang="en-US"/>
              <a:t>-Tout le monde peut s'exprimer sur un pied d'égalité</a:t>
            </a:r>
            <a:endParaRPr/>
          </a:p>
          <a:p>
            <a:pPr marL="0" lvl="0" indent="0" algn="l" rtl="0">
              <a:spcBef>
                <a:spcPts val="0"/>
              </a:spcBef>
              <a:spcAft>
                <a:spcPts val="0"/>
              </a:spcAft>
              <a:buClr>
                <a:schemeClr val="dk1"/>
              </a:buClr>
              <a:buSzPts val="1100"/>
              <a:buFont typeface="Arial"/>
              <a:buNone/>
            </a:pPr>
            <a:r>
              <a:rPr lang="en-US"/>
              <a:t>-Chacun respecte les opinions, les perspectives et les idées des autres.</a:t>
            </a:r>
            <a:endParaRPr/>
          </a:p>
          <a:p>
            <a:pPr marL="0" lvl="0" indent="0" algn="l" rtl="0">
              <a:spcBef>
                <a:spcPts val="0"/>
              </a:spcBef>
              <a:spcAft>
                <a:spcPts val="0"/>
              </a:spcAft>
              <a:buClr>
                <a:schemeClr val="dk1"/>
              </a:buClr>
              <a:buSzPts val="1100"/>
              <a:buFont typeface="Arial"/>
              <a:buNone/>
            </a:pPr>
            <a:r>
              <a:rPr lang="en-US"/>
              <a:t>-Chacun est libre de demander ce dont il a besoin.</a:t>
            </a:r>
            <a:endParaRPr/>
          </a:p>
          <a:p>
            <a:pPr marL="0" lvl="0" indent="0" algn="l" rtl="0">
              <a:spcBef>
                <a:spcPts val="0"/>
              </a:spcBef>
              <a:spcAft>
                <a:spcPts val="0"/>
              </a:spcAft>
              <a:buClr>
                <a:schemeClr val="dk1"/>
              </a:buClr>
              <a:buSzPts val="1100"/>
              <a:buFont typeface="Arial"/>
              <a:buNone/>
            </a:pPr>
            <a:r>
              <a:rPr lang="en-US"/>
              <a:t>-Personne n'a tort</a:t>
            </a:r>
            <a:endParaRPr/>
          </a:p>
          <a:p>
            <a:pPr marL="0" lvl="0" indent="0" algn="l" rtl="0">
              <a:spcBef>
                <a:spcPts val="0"/>
              </a:spcBef>
              <a:spcAft>
                <a:spcPts val="0"/>
              </a:spcAft>
              <a:buClr>
                <a:schemeClr val="dk1"/>
              </a:buClr>
              <a:buSzPts val="1100"/>
              <a:buFont typeface="Arial"/>
              <a:buNone/>
            </a:pPr>
            <a:r>
              <a:rPr lang="en-US"/>
              <a:t>-Nous aborderons nos cercles avec curiosité, sans jugement ni parti pris.</a:t>
            </a:r>
            <a:endParaRPr/>
          </a:p>
          <a:p>
            <a:pPr marL="0" lvl="0" indent="0" algn="l" rtl="0">
              <a:spcBef>
                <a:spcPts val="0"/>
              </a:spcBef>
              <a:spcAft>
                <a:spcPts val="0"/>
              </a:spcAft>
              <a:buClr>
                <a:schemeClr val="dk1"/>
              </a:buClr>
              <a:buSzPts val="1100"/>
              <a:buFont typeface="Arial"/>
              <a:buNone/>
            </a:pPr>
            <a:r>
              <a:rPr lang="en-US"/>
              <a:t>-Nous respecterons la confidentialité de chacun et de tout ce qui est partagé dans notre Cercle.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r>
              <a:rPr lang="en-US"/>
              <a:t>Dans l'ensemble du DEAPCM, posons-nous les questions suivantes :</a:t>
            </a:r>
            <a:endParaRPr/>
          </a:p>
          <a:p>
            <a:pPr marL="0" lvl="0" indent="0" algn="l" rtl="0">
              <a:spcBef>
                <a:spcPts val="0"/>
              </a:spcBef>
              <a:spcAft>
                <a:spcPts val="0"/>
              </a:spcAft>
              <a:buSzPts val="1100"/>
              <a:buNone/>
            </a:pPr>
            <a:r>
              <a:rPr lang="en-US"/>
              <a:t>Comment pouvons-nous nous soutenir au mieux les uns les autres au cours de ce voyage ?</a:t>
            </a:r>
            <a:endParaRPr/>
          </a:p>
          <a:p>
            <a:pPr marL="0" lvl="0" indent="0" algn="l" rtl="0">
              <a:spcBef>
                <a:spcPts val="0"/>
              </a:spcBef>
              <a:spcAft>
                <a:spcPts val="0"/>
              </a:spcAft>
              <a:buSzPts val="1100"/>
              <a:buNone/>
            </a:pPr>
            <a:r>
              <a:rPr lang="en-US"/>
              <a:t>De quoi avez-vous besoin pour réussir dans cette aventure ?</a:t>
            </a:r>
            <a:endParaRPr/>
          </a:p>
          <a:p>
            <a:pPr marL="0" lvl="0" indent="0" algn="l" rtl="0">
              <a:spcBef>
                <a:spcPts val="0"/>
              </a:spcBef>
              <a:spcAft>
                <a:spcPts val="0"/>
              </a:spcAft>
              <a:buSzPts val="1100"/>
              <a:buNone/>
            </a:pPr>
            <a:r>
              <a:rPr lang="en-US"/>
              <a:t>Qu'attendons-nous les uns des autres en matière de préparation, d'assiduité et de participation au cercle ? </a:t>
            </a:r>
            <a:endParaRPr/>
          </a:p>
          <a:p>
            <a:pPr marL="0" lvl="0" indent="0" algn="l" rtl="0">
              <a:spcBef>
                <a:spcPts val="0"/>
              </a:spcBef>
              <a:spcAft>
                <a:spcPts val="0"/>
              </a:spcAft>
              <a:buSzPts val="1100"/>
              <a:buNone/>
            </a:pPr>
            <a:r>
              <a:rPr lang="en-US"/>
              <a:t>Comment pouvons-nous nous tenir mutuellement responsables de la préparation et de la participation à notre cercle ?</a:t>
            </a:r>
            <a:endParaRPr/>
          </a:p>
          <a:p>
            <a:pPr marL="0" lvl="0" indent="0" algn="l" rtl="0">
              <a:spcBef>
                <a:spcPts val="0"/>
              </a:spcBef>
              <a:spcAft>
                <a:spcPts val="0"/>
              </a:spcAft>
              <a:buSzPts val="1100"/>
              <a:buNone/>
            </a:pPr>
            <a:r>
              <a:rPr lang="en-US"/>
              <a:t>-Quelles sont les attentes à l'égard d'une personne qui doit s'absenter d'un cercle ou qui sera en retard ? (c.-à-d. combien de temps à l'avance ? possibilité de reporter la séance ? etc.)</a:t>
            </a:r>
            <a:endParaRPr/>
          </a:p>
          <a:p>
            <a:pPr marL="0" lvl="0" indent="0" algn="l" rtl="0">
              <a:spcBef>
                <a:spcPts val="0"/>
              </a:spcBef>
              <a:spcAft>
                <a:spcPts val="0"/>
              </a:spcAft>
              <a:buSzPts val="1100"/>
              <a:buNone/>
            </a:pPr>
            <a:r>
              <a:rPr lang="en-US"/>
              <a:t>-Comment se dire des vérités dures les uns aux autres ?</a:t>
            </a:r>
            <a:endParaRPr/>
          </a:p>
          <a:p>
            <a:pPr marL="0" lvl="0" indent="0" algn="l" rtl="0">
              <a:spcBef>
                <a:spcPts val="0"/>
              </a:spcBef>
              <a:spcAft>
                <a:spcPts val="0"/>
              </a:spcAft>
              <a:buSzPts val="1100"/>
              <a:buNone/>
            </a:pPr>
            <a:r>
              <a:rPr lang="en-US"/>
              <a:t>Qu'espérez-vous réaliser dans le cadre de ce cercle ?</a:t>
            </a:r>
            <a:endParaRPr/>
          </a:p>
          <a:p>
            <a:pPr marL="0" lvl="0" indent="0" algn="l" rtl="0">
              <a:spcBef>
                <a:spcPts val="0"/>
              </a:spcBef>
              <a:spcAft>
                <a:spcPts val="0"/>
              </a:spcAft>
              <a:buSzPts val="1100"/>
              <a:buNone/>
            </a:pPr>
            <a:r>
              <a:rPr lang="en-US"/>
              <a:t>Comment pouvons-nous nous soutenir au mieux les uns les autres au cours de ce voyage ?</a:t>
            </a:r>
            <a:endParaRPr/>
          </a:p>
          <a:p>
            <a:pPr marL="0" lvl="0" indent="0" algn="l" rtl="0">
              <a:spcBef>
                <a:spcPts val="0"/>
              </a:spcBef>
              <a:spcAft>
                <a:spcPts val="0"/>
              </a:spcAft>
              <a:buSzPts val="1100"/>
              <a:buNone/>
            </a:pPr>
            <a:r>
              <a:rPr lang="en-US"/>
              <a:t>De quoi avez-vous besoin pour réussir ce parcours ?</a:t>
            </a:r>
            <a:endParaRPr/>
          </a:p>
          <a:p>
            <a:pPr marL="0" lvl="0" indent="0" algn="l" rtl="0">
              <a:spcBef>
                <a:spcPts val="0"/>
              </a:spcBef>
              <a:spcAft>
                <a:spcPts val="0"/>
              </a:spcAft>
              <a:buSzPts val="1100"/>
              <a:buNone/>
            </a:pPr>
            <a:r>
              <a:rPr lang="en-US"/>
              <a:t>-Quelles sont nos attentes les uns envers les autres en ce qui concerne la préparation, l'assiduité et la participation au cercle ? </a:t>
            </a:r>
            <a:endParaRPr/>
          </a:p>
          <a:p>
            <a:pPr marL="0" lvl="0" indent="0" algn="l" rtl="0">
              <a:spcBef>
                <a:spcPts val="0"/>
              </a:spcBef>
              <a:spcAft>
                <a:spcPts val="0"/>
              </a:spcAft>
              <a:buSzPts val="1100"/>
              <a:buNone/>
            </a:pPr>
            <a:r>
              <a:rPr lang="en-US"/>
              <a:t>Comment pouvons-nous nous tenir mutuellement responsables de la préparation et de la participation à notre cercle ?</a:t>
            </a:r>
            <a:endParaRPr/>
          </a:p>
          <a:p>
            <a:pPr marL="0" lvl="0" indent="0" algn="l" rtl="0">
              <a:spcBef>
                <a:spcPts val="0"/>
              </a:spcBef>
              <a:spcAft>
                <a:spcPts val="0"/>
              </a:spcAft>
              <a:buSzPts val="1100"/>
              <a:buNone/>
            </a:pPr>
            <a:r>
              <a:rPr lang="en-US"/>
              <a:t>-Quelles sont les attentes à l'égard d'une personne qui doit s'absenter d'un cercle ou qui sera en retard ? (c.-à-d. combien de temps à l'avance ? possibilité de reporter la séance ? etc.)</a:t>
            </a:r>
            <a:endParaRPr/>
          </a:p>
          <a:p>
            <a:pPr marL="0" lvl="0" indent="0" algn="l" rtl="0">
              <a:spcBef>
                <a:spcPts val="0"/>
              </a:spcBef>
              <a:spcAft>
                <a:spcPts val="0"/>
              </a:spcAft>
              <a:buSzPts val="1100"/>
              <a:buNone/>
            </a:pPr>
            <a:r>
              <a:rPr lang="en-US"/>
              <a:t>-Comment se dire des vérités dures les uns aux autres ?</a:t>
            </a:r>
            <a:endParaRPr/>
          </a:p>
          <a:p>
            <a:pPr marL="0" lvl="0" indent="0" algn="l" rtl="0">
              <a:spcBef>
                <a:spcPts val="0"/>
              </a:spcBef>
              <a:spcAft>
                <a:spcPts val="0"/>
              </a:spcAft>
              <a:buSzPts val="1100"/>
              <a:buNone/>
            </a:pPr>
            <a:r>
              <a:rPr lang="en-US"/>
              <a:t>Qu'espérez-vous réaliser dans le cadre de ce cercle ?</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Pratiquez l'auto-réflexion :</a:t>
            </a:r>
            <a:endParaRPr/>
          </a:p>
          <a:p>
            <a:pPr marL="0" lvl="0" indent="0" algn="l" rtl="0">
              <a:spcBef>
                <a:spcPts val="0"/>
              </a:spcBef>
              <a:spcAft>
                <a:spcPts val="0"/>
              </a:spcAft>
              <a:buSzPts val="1100"/>
              <a:buNone/>
            </a:pPr>
            <a:r>
              <a:rPr lang="en-US"/>
              <a:t>Qui est-ce que je veux être lorsque je participe à notre cercle ?</a:t>
            </a:r>
            <a:endParaRPr/>
          </a:p>
          <a:p>
            <a:pPr marL="0" lvl="0" indent="0" algn="l" rtl="0">
              <a:spcBef>
                <a:spcPts val="0"/>
              </a:spcBef>
              <a:spcAft>
                <a:spcPts val="0"/>
              </a:spcAft>
              <a:buSzPts val="1100"/>
              <a:buNone/>
            </a:pPr>
            <a:r>
              <a:rPr lang="en-US"/>
              <a:t>Quel sera le rôle de mon critique intérieur ?</a:t>
            </a:r>
            <a:endParaRPr/>
          </a:p>
          <a:p>
            <a:pPr marL="0" lvl="0" indent="0" algn="l" rtl="0">
              <a:spcBef>
                <a:spcPts val="0"/>
              </a:spcBef>
              <a:spcAft>
                <a:spcPts val="0"/>
              </a:spcAft>
              <a:buSzPts val="1100"/>
              <a:buNone/>
            </a:pPr>
            <a:r>
              <a:rPr lang="en-US"/>
              <a:t>Qu'est-ce que je veux créer/changer dans ce domaine de ma vie ?</a:t>
            </a:r>
            <a:endParaRPr/>
          </a:p>
          <a:p>
            <a:pPr marL="0" lvl="0" indent="0" algn="l" rtl="0">
              <a:spcBef>
                <a:spcPts val="0"/>
              </a:spcBef>
              <a:spcAft>
                <a:spcPts val="0"/>
              </a:spcAft>
              <a:buSzPts val="1100"/>
              <a:buNone/>
            </a:pPr>
            <a:r>
              <a:rPr lang="en-US"/>
              <a:t>Suis-je ouvert à la remise en question de mes hypothèses ?</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Et un rappel pour nous de faire ce que nous pouvons dans les cercles, nous n'avons pas besoin d'aller jusqu'au bout. Nous utiliserons notre meilleur jugement !</a:t>
            </a:r>
            <a:endParaRPr/>
          </a:p>
          <a:p>
            <a:pPr marL="0" lvl="0" indent="0" algn="l" rtl="0">
              <a:lnSpc>
                <a:spcPct val="100000"/>
              </a:lnSpc>
              <a:spcBef>
                <a:spcPts val="0"/>
              </a:spcBef>
              <a:spcAft>
                <a:spcPts val="0"/>
              </a:spcAft>
              <a:buSzPts val="1400"/>
              <a:buNone/>
            </a:pPr>
            <a:endParaRPr/>
          </a:p>
        </p:txBody>
      </p:sp>
      <p:sp>
        <p:nvSpPr>
          <p:cNvPr id="363" name="Google Shape;363;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64" name="Google Shape;364;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1000"/>
              </a:spcBef>
              <a:spcAft>
                <a:spcPts val="0"/>
              </a:spcAft>
              <a:buNone/>
            </a:pPr>
            <a:r>
              <a:rPr lang="en-US" b="1">
                <a:latin typeface="Montserrat"/>
                <a:ea typeface="Montserrat"/>
                <a:cs typeface="Montserrat"/>
                <a:sym typeface="Montserrat"/>
              </a:rPr>
              <a:t>Exigences du programme</a:t>
            </a:r>
            <a:endParaRPr b="1">
              <a:latin typeface="Montserrat"/>
              <a:ea typeface="Montserrat"/>
              <a:cs typeface="Montserrat"/>
              <a:sym typeface="Montserrat"/>
            </a:endParaRPr>
          </a:p>
          <a:p>
            <a:pPr marL="457200" marR="208499" lvl="0" indent="-304800" algn="l" rtl="0">
              <a:lnSpc>
                <a:spcPct val="115000"/>
              </a:lnSpc>
              <a:spcBef>
                <a:spcPts val="1000"/>
              </a:spcBef>
              <a:spcAft>
                <a:spcPts val="0"/>
              </a:spcAft>
              <a:buClr>
                <a:schemeClr val="dk1"/>
              </a:buClr>
              <a:buSzPts val="1200"/>
              <a:buFont typeface="Montserrat"/>
              <a:buChar char="●"/>
            </a:pPr>
            <a:r>
              <a:rPr lang="en-US">
                <a:latin typeface="Montserrat"/>
                <a:ea typeface="Montserrat"/>
                <a:cs typeface="Montserrat"/>
                <a:sym typeface="Montserrat"/>
              </a:rPr>
              <a:t>Participer activement aux 5 réunions de Cercle </a:t>
            </a:r>
            <a:endParaRPr>
              <a:latin typeface="Montserrat"/>
              <a:ea typeface="Montserrat"/>
              <a:cs typeface="Montserrat"/>
              <a:sym typeface="Montserrat"/>
            </a:endParaRPr>
          </a:p>
          <a:p>
            <a:pPr marL="914400" marR="208499" lvl="1"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(programmé par votre groupe Cercle)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Participez aux Classes de maître pour enrichir votre expérience et votre apprentissage. </a:t>
            </a:r>
            <a:endParaRPr>
              <a:latin typeface="Montserrat"/>
              <a:ea typeface="Montserrat"/>
              <a:cs typeface="Montserrat"/>
              <a:sym typeface="Montserrat"/>
            </a:endParaRPr>
          </a:p>
          <a:p>
            <a:pPr marL="914400" marR="208499" lvl="1"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(invitations dans vos calendriers)</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Compléter les 6 formulaires écrites</a:t>
            </a:r>
            <a:endParaRPr>
              <a:latin typeface="Montserrat"/>
              <a:ea typeface="Montserrat"/>
              <a:cs typeface="Montserrat"/>
              <a:sym typeface="Montserrat"/>
            </a:endParaRPr>
          </a:p>
          <a:p>
            <a:pPr marL="914400" marR="208499" lvl="1"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(rappels dans vos calendriers)</a:t>
            </a:r>
            <a:endParaRPr>
              <a:latin typeface="Montserrat"/>
              <a:ea typeface="Montserrat"/>
              <a:cs typeface="Montserrat"/>
              <a:sym typeface="Montserrat"/>
            </a:endParaRPr>
          </a:p>
          <a:p>
            <a:pPr marL="0" marR="208499" lvl="0" indent="0" algn="l" rtl="0">
              <a:lnSpc>
                <a:spcPct val="115000"/>
              </a:lnSpc>
              <a:spcBef>
                <a:spcPts val="1000"/>
              </a:spcBef>
              <a:spcAft>
                <a:spcPts val="0"/>
              </a:spcAft>
              <a:buNone/>
            </a:pPr>
            <a:r>
              <a:rPr lang="en-US" b="1">
                <a:latin typeface="Montserrat"/>
                <a:ea typeface="Montserrat"/>
                <a:cs typeface="Montserrat"/>
                <a:sym typeface="Montserrat"/>
              </a:rPr>
              <a:t>Avantages facultatifs du DEAPCM</a:t>
            </a:r>
            <a:endParaRPr b="1">
              <a:latin typeface="Montserrat"/>
              <a:ea typeface="Montserrat"/>
              <a:cs typeface="Montserrat"/>
              <a:sym typeface="Montserrat"/>
            </a:endParaRPr>
          </a:p>
          <a:p>
            <a:pPr marL="457200" marR="208499" lvl="0" indent="-304800" algn="l" rtl="0">
              <a:lnSpc>
                <a:spcPct val="115000"/>
              </a:lnSpc>
              <a:spcBef>
                <a:spcPts val="1000"/>
              </a:spcBef>
              <a:spcAft>
                <a:spcPts val="0"/>
              </a:spcAft>
              <a:buClr>
                <a:schemeClr val="dk1"/>
              </a:buClr>
              <a:buSzPts val="1200"/>
              <a:buFont typeface="Montserrat"/>
              <a:buChar char="●"/>
            </a:pPr>
            <a:r>
              <a:rPr lang="en-US">
                <a:latin typeface="Montserrat"/>
                <a:ea typeface="Montserrat"/>
                <a:cs typeface="Montserrat"/>
                <a:sym typeface="Montserrat"/>
              </a:rPr>
              <a:t>Salon hebdomadaire DEAPCM (invitations dans vos calendriers)</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Événements locaux en personne (organisés par des membres bénévoles du DEAPCM à travers le Canada)</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Engagements en ligne (LinkedIn, MS Teams)</a:t>
            </a:r>
            <a:endParaRPr/>
          </a:p>
        </p:txBody>
      </p:sp>
      <p:sp>
        <p:nvSpPr>
          <p:cNvPr id="373" name="Google Shape;373;p1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85" name="Google Shape;385;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86" name="Google Shape;386;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Bienvenue dans Diriger en élevant les autres : Programme des cercles de mentorat (DEAPCM) ! Ce guide a pour but de vous guider dans les premières étapes que vous allez franchir en tant que Cercle. Le Bureau de la diversité et de l'inclusion du Groupe des matériels espère que cette session donnera à chacun l'occasion de se présenter, de déterminer l'heure des séances du cercle et de se porter volontaire pour être chef de cercle ou chef de cercle adjoint pour l'une des cinq réunions du Cercle.</a:t>
            </a:r>
            <a:endParaRPr/>
          </a:p>
          <a:p>
            <a:pPr marL="0" lvl="0" indent="0" algn="l" rtl="0">
              <a:lnSpc>
                <a:spcPct val="100000"/>
              </a:lnSpc>
              <a:spcBef>
                <a:spcPts val="0"/>
              </a:spcBef>
              <a:spcAft>
                <a:spcPts val="0"/>
              </a:spcAft>
              <a:buSzPts val="1400"/>
              <a:buNone/>
            </a:pPr>
            <a:endParaRPr/>
          </a:p>
        </p:txBody>
      </p:sp>
      <p:sp>
        <p:nvSpPr>
          <p:cNvPr id="388" name="Google Shape;388;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89" name="Google Shape;389;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01" name="Google Shape;401;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02" name="Google Shape;402;p1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0"/>
              </a:spcBef>
              <a:spcAft>
                <a:spcPts val="0"/>
              </a:spcAft>
              <a:buClr>
                <a:schemeClr val="dk1"/>
              </a:buClr>
              <a:buSzPts val="1100"/>
              <a:buFont typeface="Arial"/>
              <a:buNone/>
            </a:pPr>
            <a:r>
              <a:rPr lang="en-US" b="1">
                <a:latin typeface="Montserrat"/>
                <a:ea typeface="Montserrat"/>
                <a:cs typeface="Montserrat"/>
                <a:sym typeface="Montserrat"/>
              </a:rPr>
              <a:t>Instructions: </a:t>
            </a:r>
            <a:r>
              <a:rPr lang="en-US">
                <a:latin typeface="Montserrat"/>
                <a:ea typeface="Montserrat"/>
                <a:cs typeface="Montserrat"/>
                <a:sym typeface="Montserrat"/>
              </a:rPr>
              <a:t>Chaque membre est invité à partager une « identité » ou un « carré » provenant du tableau de la diapositive suivante pendant le temps qui lui est imparti. Utilisez cette activité créative pour partager votre histoire unique.</a:t>
            </a:r>
            <a:endParaRPr>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(1 minute par membre)</a:t>
            </a:r>
            <a:endParaRPr>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p:txBody>
      </p:sp>
      <p:sp>
        <p:nvSpPr>
          <p:cNvPr id="404" name="Google Shape;404;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05" name="Google Shape;405;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16" name="Google Shape;416;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17" name="Google Shape;417;p1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 minute par member]</a:t>
            </a:r>
            <a:endParaRPr/>
          </a:p>
        </p:txBody>
      </p:sp>
      <p:sp>
        <p:nvSpPr>
          <p:cNvPr id="419" name="Google Shape;419;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20" name="Google Shape;420;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26" name="Google Shape;426;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27" name="Google Shape;427;p1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Une étape importante pour cultiver la connexion au sein de nos Cercles est de réfléchir sur les motivations qui nous poussent à participer dans ces activités. Dans un esprit de dialogue, nous sommes encouragés à partager notre RAISON avec notre Cercle et à explorer nos aspirations en ce qui concerne les perspectives indispensables offertes par ces Guides.</a:t>
            </a:r>
            <a:endParaRPr>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Cette prochaine activité vise à favoriser la compréhension, la connexion et un sens commun de notre but, alors que nous explorons l'importance de nos efforts individuels et collectifs au sein de la communauté DEAPCM.</a:t>
            </a:r>
            <a:endParaRPr/>
          </a:p>
          <a:p>
            <a:pPr marL="0" lvl="0" indent="0" algn="l" rtl="0">
              <a:lnSpc>
                <a:spcPct val="100000"/>
              </a:lnSpc>
              <a:spcBef>
                <a:spcPts val="0"/>
              </a:spcBef>
              <a:spcAft>
                <a:spcPts val="0"/>
              </a:spcAft>
              <a:buSzPts val="1400"/>
              <a:buNone/>
            </a:pPr>
            <a:endParaRPr/>
          </a:p>
          <a:p>
            <a:pPr marL="0" marR="208499" lvl="0" indent="0" algn="l" rtl="0">
              <a:lnSpc>
                <a:spcPct val="115000"/>
              </a:lnSpc>
              <a:spcBef>
                <a:spcPts val="0"/>
              </a:spcBef>
              <a:spcAft>
                <a:spcPts val="0"/>
              </a:spcAft>
              <a:buClr>
                <a:schemeClr val="dk1"/>
              </a:buClr>
              <a:buSzPts val="1100"/>
              <a:buFont typeface="Arial"/>
              <a:buNone/>
            </a:pPr>
            <a:r>
              <a:rPr lang="en-US" b="1">
                <a:latin typeface="Montserrat"/>
                <a:ea typeface="Montserrat"/>
                <a:cs typeface="Montserrat"/>
                <a:sym typeface="Montserrat"/>
              </a:rPr>
              <a:t>Instructions :</a:t>
            </a:r>
            <a:r>
              <a:rPr lang="en-US">
                <a:latin typeface="Montserrat"/>
                <a:ea typeface="Montserrat"/>
                <a:cs typeface="Montserrat"/>
                <a:sym typeface="Montserrat"/>
              </a:rPr>
              <a:t> Chaque membre du Cercle prendra une minute pour partager leur réponse à une des questions suivantes :</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Pourquoi avez-vous rejoint DEAPCM?</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Comment espérez-vous que DEAPCM vous permettra d'enrichir vos connaissances et d'ajouter à votre boîte à outils de leadership?</a:t>
            </a:r>
            <a:endParaRPr/>
          </a:p>
        </p:txBody>
      </p:sp>
      <p:sp>
        <p:nvSpPr>
          <p:cNvPr id="429" name="Google Shape;429;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30" name="Google Shape;430;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41" name="Google Shape;441;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42" name="Google Shape;442;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Chaque Cercle est responsable pour :</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Choisir les animateur(rice)s de Cercle et les adjoint(e)s aux animateur(rice)s de Cercle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Établir le calendrier pour les 5 réunions de Cercle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Participer activement à toutes les activités de Cercle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Examiner chaque Guide de discussion et chaque vidéo (le cas échéant) avant les réunions de Cercle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Réalisation de toutes les activités après le Cercle, y compris les formulaires écrites bihebdomadaires</a:t>
            </a:r>
            <a:endParaRPr/>
          </a:p>
        </p:txBody>
      </p:sp>
      <p:sp>
        <p:nvSpPr>
          <p:cNvPr id="444" name="Google Shape;444;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45" name="Google Shape;445;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f497924902_0_18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73" name="Google Shape;173;g2f497924902_0_18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74" name="Google Shape;174;g2f497924902_0_18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f497924902_0_18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Bienvenue dans Diriger en élevant les autres : Programme des cercles de mentorat (DEAPCM) ! Ce guide a pour but de vous guider dans les premières étapes que vous allez franchir en tant que Cercle. Le Bureau de la diversité et de l'inclusion du Groupe des matériels espère que cette session donnera à chacun l'occasion de se présenter, de déterminer l'heure des séances du cercle et de se porter volontaire pour être chef de cercle ou chef de cercle adjoint pour l'une des cinq réunions du Cercle.</a:t>
            </a:r>
            <a:endParaRPr/>
          </a:p>
        </p:txBody>
      </p:sp>
      <p:sp>
        <p:nvSpPr>
          <p:cNvPr id="176" name="Google Shape;176;g2f497924902_0_18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77" name="Google Shape;177;g2f497924902_0_18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55" name="Google Shape;455;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56" name="Google Shape;456;p1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Les Animateurs de Cercle et les Animateurs de Cercle Adjoints font partie intégrante de nos prochaines sessions de Cercle. Se porter volontaire pour ces responsabilités va au-delà de la participation ; c'est s'engager à façonner le parcours et à cultiver le leadership. Chaque session du cercle demande à différents membres d'assumer les responsabilités du leadership. Pour la prochaine étape de la session « Rencontrez les membres de votre cercle », nous vous demandons d'assumer un rôle de leader en vous portant volontaire pour être Animateur de Cercle ou Animateur de Cercle Adjoint pour l'une des cinq sessions du Cercle. [passer à la diapositive suivante]</a:t>
            </a:r>
            <a:endParaRPr/>
          </a:p>
        </p:txBody>
      </p:sp>
      <p:sp>
        <p:nvSpPr>
          <p:cNvPr id="458" name="Google Shape;458;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59" name="Google Shape;459;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69" name="Google Shape;469;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70" name="Google Shape;470;p1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0"/>
              </a:spcBef>
              <a:spcAft>
                <a:spcPts val="0"/>
              </a:spcAft>
              <a:buClr>
                <a:schemeClr val="dk1"/>
              </a:buClr>
              <a:buSzPts val="1100"/>
              <a:buFont typeface="Arial"/>
              <a:buNone/>
            </a:pPr>
            <a:r>
              <a:rPr lang="en-US" b="1">
                <a:latin typeface="Montserrat"/>
                <a:ea typeface="Montserrat"/>
                <a:cs typeface="Montserrat"/>
                <a:sym typeface="Montserrat"/>
              </a:rPr>
              <a:t>Pour vous aider à choisir un rôle, voici les responsabilités qui incombent à l'animateur(rice) de Cercle et à l'animateur(rice) adjoint(e) de Cercle pendant le programme :</a:t>
            </a:r>
            <a:endParaRPr b="1">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b="1">
                <a:latin typeface="Montserrat"/>
                <a:ea typeface="Montserrat"/>
                <a:cs typeface="Montserrat"/>
                <a:sym typeface="Montserrat"/>
              </a:rPr>
              <a:t>Animateur(rice) de Cercle</a:t>
            </a:r>
            <a:endParaRPr b="1">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Apporter une énergie positive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Renforcer les règles et les attentes</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Rester conscient(e) de votre vitesse d'élocution</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Établir le rapport au sein du Cercle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Assurer la logistique de la session</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Être un point de contact avec les membres de votre Cercle</a:t>
            </a:r>
            <a:endParaRPr>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b="1">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b="1">
                <a:latin typeface="Montserrat"/>
                <a:ea typeface="Montserrat"/>
                <a:cs typeface="Montserrat"/>
                <a:sym typeface="Montserrat"/>
              </a:rPr>
              <a:t>Animateur(rice) adjoint(e) de Cercle</a:t>
            </a:r>
            <a:endParaRPr b="1">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Suivre le temps pendant les réunions de Cercle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Fournir de l'assistance technique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Apporter une énergie positive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Renforcer les règles et les attentes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 tant que groupe, choisissez maintenant les Animateurs et les Animateurs adjoints pour les 5 réunions en Cercle. S'il n'y a pas assez de temps, veillez à choisir au moins un Animateur et un Animateur adjoint pour la première session du Cercle.]</a:t>
            </a:r>
            <a:endParaRPr/>
          </a:p>
        </p:txBody>
      </p:sp>
      <p:sp>
        <p:nvSpPr>
          <p:cNvPr id="472" name="Google Shape;472;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73" name="Google Shape;473;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82" name="Google Shape;482;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83" name="Google Shape;483;p2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Chaque Cercle a été formé sur la base de plusieurs facteurs, y compris le bloc horaire préféré indiqué par chaque membre sur nos formulaires d'inscription. C'est le moment de choisir une période de 90 minutes (120 minutes pour la cinquième réunion de Cercle) à l'intérieur de ce bloc horaire qui convient à ce groupe.</a:t>
            </a:r>
            <a:endParaRPr>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b="1">
                <a:latin typeface="Montserrat"/>
                <a:ea typeface="Montserrat"/>
                <a:cs typeface="Montserrat"/>
                <a:sym typeface="Montserrat"/>
              </a:rPr>
              <a:t>Instructions :</a:t>
            </a:r>
            <a:r>
              <a:rPr lang="en-US">
                <a:latin typeface="Montserrat"/>
                <a:ea typeface="Montserrat"/>
                <a:cs typeface="Montserrat"/>
                <a:sym typeface="Montserrat"/>
              </a:rPr>
              <a:t> Confirmer que tous les membres du Cercle sont disponibles pour le bloc horaire indiqué dans le courriel envoyé par l'équipe du programme DEAPCM et travailler ensemble pour déterminer le meilleur moment pour tous les membres. </a:t>
            </a:r>
            <a:endParaRPr>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Demandez à un membre du Cercle d'établir les cinq réunions de Cercle pendant les 90 minutes choisies (120 minutes pour la cinquième réunion de Cercle) et d'envoyer les invitations aux autres membres du Cercle figurant sur la liste (y compris ceux qui n'assistent pas à cette session).</a:t>
            </a:r>
            <a:endParaRPr/>
          </a:p>
        </p:txBody>
      </p:sp>
      <p:sp>
        <p:nvSpPr>
          <p:cNvPr id="485" name="Google Shape;485;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86" name="Google Shape;486;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97" name="Google Shape;497;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98" name="Google Shape;498;p2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Merci à tous pour votre participation active à cette séance de Rencontrez les membres de votre Cercle. Après avoir partagé certaines de nos identités et nos « raisons » de rejoindre le programme, nous espérons que nous nous sentons tous prêts à apprendre et à grandir alors que nous commençons notre parcours au sein de DEAPCM.</a:t>
            </a:r>
            <a:endParaRPr>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b="1">
                <a:latin typeface="Montserrat"/>
                <a:ea typeface="Montserrat"/>
                <a:cs typeface="Montserrat"/>
                <a:sym typeface="Montserrat"/>
              </a:rPr>
              <a:t>Launch :</a:t>
            </a:r>
            <a:r>
              <a:rPr lang="en-US">
                <a:latin typeface="Montserrat"/>
                <a:ea typeface="Montserrat"/>
                <a:cs typeface="Montserrat"/>
                <a:sym typeface="Montserrat"/>
              </a:rPr>
              <a:t> DEAPCM 2024 débutera officiellement avec le lancement du programme qui aura lieu le </a:t>
            </a:r>
            <a:r>
              <a:rPr lang="en-US" b="1">
                <a:latin typeface="Montserrat"/>
                <a:ea typeface="Montserrat"/>
                <a:cs typeface="Montserrat"/>
                <a:sym typeface="Montserrat"/>
              </a:rPr>
              <a:t>mardi 17 septembre à 13 h 00 ET</a:t>
            </a:r>
            <a:r>
              <a:rPr lang="en-US">
                <a:latin typeface="Montserrat"/>
                <a:ea typeface="Montserrat"/>
                <a:cs typeface="Montserrat"/>
                <a:sym typeface="Montserrat"/>
              </a:rPr>
              <a:t>! Consultez votre courriel ou votre calendrier pour plus de renseignements sur cette session.</a:t>
            </a:r>
            <a:endParaRPr>
              <a:latin typeface="Montserrat"/>
              <a:ea typeface="Montserrat"/>
              <a:cs typeface="Montserrat"/>
              <a:sym typeface="Montserrat"/>
            </a:endParaRPr>
          </a:p>
          <a:p>
            <a:pPr marL="0" marR="208499" lvl="0" indent="0" algn="l" rtl="0">
              <a:lnSpc>
                <a:spcPct val="115000"/>
              </a:lnSpc>
              <a:spcBef>
                <a:spcPts val="1000"/>
              </a:spcBef>
              <a:spcAft>
                <a:spcPts val="0"/>
              </a:spcAft>
              <a:buClr>
                <a:schemeClr val="dk1"/>
              </a:buClr>
              <a:buSzPts val="1100"/>
              <a:buFont typeface="Arial"/>
              <a:buNone/>
            </a:pPr>
            <a:r>
              <a:rPr lang="en-US" b="1">
                <a:latin typeface="Montserrat"/>
                <a:ea typeface="Montserrat"/>
                <a:cs typeface="Montserrat"/>
                <a:sym typeface="Montserrat"/>
              </a:rPr>
              <a:t>Classe de maître :</a:t>
            </a:r>
            <a:r>
              <a:rPr lang="en-US">
                <a:latin typeface="Montserrat"/>
                <a:ea typeface="Montserrat"/>
                <a:cs typeface="Montserrat"/>
                <a:sym typeface="Montserrat"/>
              </a:rPr>
              <a:t> Notre première Classe de maître aura lieu le</a:t>
            </a:r>
            <a:r>
              <a:rPr lang="en-US" b="1">
                <a:latin typeface="Montserrat"/>
                <a:ea typeface="Montserrat"/>
                <a:cs typeface="Montserrat"/>
                <a:sym typeface="Montserrat"/>
              </a:rPr>
              <a:t> lundi 23 septembre à 13 h 00 ET</a:t>
            </a:r>
            <a:r>
              <a:rPr lang="en-US">
                <a:latin typeface="Montserrat"/>
                <a:ea typeface="Montserrat"/>
                <a:cs typeface="Montserrat"/>
                <a:sym typeface="Montserrat"/>
              </a:rPr>
              <a:t>. Cette Classe de maître de 90 minutes est un cours de coaching pratique sur le parrainage et le développement de carrière. Les invitations aux cinq Classes de maître vous ont été envoyées avant le début de cette cohorte DEAPCM. Veuillez consulter votre calendrier pour plus de détails.</a:t>
            </a:r>
            <a:endParaRPr>
              <a:latin typeface="Montserrat"/>
              <a:ea typeface="Montserrat"/>
              <a:cs typeface="Montserrat"/>
              <a:sym typeface="Montserrat"/>
            </a:endParaRPr>
          </a:p>
          <a:p>
            <a:pPr marL="0" marR="208499" lvl="0" indent="0" algn="l" rtl="0">
              <a:lnSpc>
                <a:spcPct val="115000"/>
              </a:lnSpc>
              <a:spcBef>
                <a:spcPts val="1000"/>
              </a:spcBef>
              <a:spcAft>
                <a:spcPts val="0"/>
              </a:spcAft>
              <a:buClr>
                <a:schemeClr val="dk1"/>
              </a:buClr>
              <a:buSzPts val="1100"/>
              <a:buFont typeface="Arial"/>
              <a:buNone/>
            </a:pPr>
            <a:r>
              <a:rPr lang="en-US" b="1">
                <a:latin typeface="Montserrat"/>
                <a:ea typeface="Montserrat"/>
                <a:cs typeface="Montserrat"/>
                <a:sym typeface="Montserrat"/>
              </a:rPr>
              <a:t>Le prochain Cercle :</a:t>
            </a:r>
            <a:r>
              <a:rPr lang="en-US">
                <a:latin typeface="Montserrat"/>
                <a:ea typeface="Montserrat"/>
                <a:cs typeface="Montserrat"/>
                <a:sym typeface="Montserrat"/>
              </a:rPr>
              <a:t> La première réunion de Cercle sera consacrée au parrainage et au développement de carrière. Nous explorerons le concept de parrainage : un changement des règles du jeu qui va au-delà du mentorat traditionnel et qui a le potentiel d'avoir un impact positif sur nos carrières.</a:t>
            </a:r>
            <a:endParaRPr>
              <a:latin typeface="Montserrat"/>
              <a:ea typeface="Montserrat"/>
              <a:cs typeface="Montserrat"/>
              <a:sym typeface="Montserrat"/>
            </a:endParaRPr>
          </a:p>
          <a:p>
            <a:pPr marL="0" marR="208499" lvl="0" indent="0" algn="l" rtl="0">
              <a:lnSpc>
                <a:spcPct val="115000"/>
              </a:lnSpc>
              <a:spcBef>
                <a:spcPts val="1000"/>
              </a:spcBef>
              <a:spcAft>
                <a:spcPts val="0"/>
              </a:spcAft>
              <a:buClr>
                <a:schemeClr val="dk1"/>
              </a:buClr>
              <a:buSzPts val="1100"/>
              <a:buFont typeface="Arial"/>
              <a:buNone/>
            </a:pPr>
            <a:r>
              <a:rPr lang="en-US" b="1">
                <a:latin typeface="Montserrat"/>
                <a:ea typeface="Montserrat"/>
                <a:cs typeface="Montserrat"/>
                <a:sym typeface="Montserrat"/>
              </a:rPr>
              <a:t>Merci à toutes et à tous! Portez-vous bien, prenez soin de vous et on se reverra au lancement du programme le mardi 17 septembre, de 13 h 00 à 14 h 30.</a:t>
            </a:r>
            <a:endParaRPr/>
          </a:p>
        </p:txBody>
      </p:sp>
      <p:sp>
        <p:nvSpPr>
          <p:cNvPr id="500" name="Google Shape;500;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501" name="Google Shape;501;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2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f42e50c92a_0_235: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g2f42e50c92a_0_235: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f42e50c92a_0_36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g2f42e50c92a_0_36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f42e50c92a_0_36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g2f42e50c92a_0_36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f42e50c92a_0_26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g2f42e50c92a_0_263: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f42e50c92a_0_27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585" name="Google Shape;585;g2f42e50c92a_0_27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586" name="Google Shape;586;g2f42e50c92a_0_27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2f42e50c92a_0_27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2f42e50c92a_0_27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589" name="Google Shape;589;g2f42e50c92a_0_27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f42e50c92a_0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85" name="Google Shape;185;g2f42e50c92a_0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86" name="Google Shape;186;g2f42e50c92a_0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f42e50c92a_0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un message des fondateurs du programme si vous souhaitez le lire dans votre Guide de discussion PDF [première des deux diapositives].</a:t>
            </a:r>
            <a:endParaRPr/>
          </a:p>
        </p:txBody>
      </p:sp>
      <p:sp>
        <p:nvSpPr>
          <p:cNvPr id="188" name="Google Shape;188;g2f42e50c92a_0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89" name="Google Shape;189;g2f42e50c92a_0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f42e50c92a_0_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03" name="Google Shape;203;g2f42e50c92a_0_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04" name="Google Shape;204;g2f42e50c92a_0_1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f42e50c92a_0_1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un message des fondateurs du programme si vous souhaitez le lire dans votre Guide de discussion PDF [deuxième des deux diapositives].</a:t>
            </a:r>
            <a:endParaRPr/>
          </a:p>
        </p:txBody>
      </p:sp>
      <p:sp>
        <p:nvSpPr>
          <p:cNvPr id="206" name="Google Shape;206;g2f42e50c92a_0_1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07" name="Google Shape;207;g2f42e50c92a_0_1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21" name="Google Shape;221;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22" name="Google Shape;222;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Le DEAPCM est une initiative qui se fonde dans les</a:t>
            </a:r>
            <a:r>
              <a:rPr lang="en-US" b="1">
                <a:latin typeface="Montserrat"/>
                <a:ea typeface="Montserrat"/>
                <a:cs typeface="Montserrat"/>
                <a:sym typeface="Montserrat"/>
              </a:rPr>
              <a:t> Engagements 2020-2021 des sous-ministres en matière de diversité et d’inclusion </a:t>
            </a:r>
            <a:r>
              <a:rPr lang="en-US">
                <a:latin typeface="Montserrat"/>
                <a:ea typeface="Montserrat"/>
                <a:cs typeface="Montserrat"/>
                <a:sym typeface="Montserrat"/>
              </a:rPr>
              <a:t>et tente de développer </a:t>
            </a:r>
            <a:r>
              <a:rPr lang="en-US" u="sng">
                <a:latin typeface="Montserrat"/>
                <a:ea typeface="Montserrat"/>
                <a:cs typeface="Montserrat"/>
                <a:sym typeface="Montserrat"/>
              </a:rPr>
              <a:t>l’Appel à l’action du greffier</a:t>
            </a:r>
            <a:r>
              <a:rPr lang="en-US">
                <a:latin typeface="Montserrat"/>
                <a:ea typeface="Montserrat"/>
                <a:cs typeface="Montserrat"/>
                <a:sym typeface="Montserrat"/>
              </a:rPr>
              <a:t> pour mieux soutenir la formation du leadership dans l'équité, l'inclusion et la lutte contre le racisme dans la fonction publique fédérale. Le programme DEAPCM vous offre donc un espace innovant ainsi que la possibilité de participer activement à l’effort de rendre votre lieu de travail plus inclusif.</a:t>
            </a:r>
            <a:endParaRPr>
              <a:latin typeface="Montserrat"/>
              <a:ea typeface="Montserrat"/>
              <a:cs typeface="Montserrat"/>
              <a:sym typeface="Montserrat"/>
            </a:endParaRPr>
          </a:p>
          <a:p>
            <a:pPr marL="0" marR="208499"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Ce programme de dix semaines, composé de cinq sessions du Cercle et de cinq Classes de maître, offre aux membres une plateforme pour établir des contacts avec des collègues et des dirigeants de l'ensemble de la fonction publique fédérale, tout en développant des compétences interpersonnelles, en se familiarisant avec des compétences clés en matière de leadership et de culture et en trouvant des occasions de développement de carrière. </a:t>
            </a:r>
            <a:endParaRPr>
              <a:latin typeface="Montserrat"/>
              <a:ea typeface="Montserrat"/>
              <a:cs typeface="Montserrat"/>
              <a:sym typeface="Montserrat"/>
            </a:endParaRPr>
          </a:p>
          <a:p>
            <a:pPr marL="0" marR="208499"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En vous engageant activement auprès des membres de votre Cercle, en partageant votre histoire, vos connaissances et vos questions et en favorisant les connexions au sein du réseau DEAPCM, vous ouvrirez des perspectives de croissance personnelle et professionnelle. Les connaissances que vous acquerrez grâce à ces interactions vous permettront de progresser dans votre carrière.</a:t>
            </a:r>
            <a:endParaRPr>
              <a:latin typeface="Montserrat"/>
              <a:ea typeface="Montserrat"/>
              <a:cs typeface="Montserrat"/>
              <a:sym typeface="Montserrat"/>
            </a:endParaRPr>
          </a:p>
          <a:p>
            <a:pPr marL="0" marR="208499"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Le DEAPCM est un appel à l'action pour que vous deveniez des réformateurs en partageant ce que vous avez appris avec les membres de votre organisation et en l'intégrant dans vos actions quotidiennes. En participant à ce programme, vous vous engagez à utiliser ce que vous avez appris pour créer un lieu de travail psychologiquement plus sûr pour tous, en particulier pour les membres des groupes qui méritent l'équité.</a:t>
            </a:r>
            <a:endParaRPr>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p:txBody>
      </p:sp>
      <p:sp>
        <p:nvSpPr>
          <p:cNvPr id="224" name="Google Shape;224;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25" name="Google Shape;225;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497924902_2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Regardons de plus près le programme de 2024. Les enseignants des Classes de maître de cette année sont :</a:t>
            </a:r>
            <a:endParaRPr>
              <a:solidFill>
                <a:schemeClr val="dk1"/>
              </a:solidFill>
            </a:endParaRPr>
          </a:p>
          <a:p>
            <a:pPr marL="457200" lvl="0" indent="-317500" algn="l" rtl="0">
              <a:lnSpc>
                <a:spcPct val="115000"/>
              </a:lnSpc>
              <a:spcBef>
                <a:spcPts val="1000"/>
              </a:spcBef>
              <a:spcAft>
                <a:spcPts val="0"/>
              </a:spcAft>
              <a:buClr>
                <a:schemeClr val="dk1"/>
              </a:buClr>
              <a:buSzPts val="1400"/>
              <a:buChar char="●"/>
            </a:pPr>
            <a:r>
              <a:rPr lang="en-US">
                <a:solidFill>
                  <a:schemeClr val="dk1"/>
                </a:solidFill>
              </a:rPr>
              <a:t>Gérard Étienne </a:t>
            </a:r>
            <a:r>
              <a:rPr lang="en-US"/>
              <a:t>pour Le pouvoir du parrainage : Naviguer pour avancer dans votre carrière</a:t>
            </a:r>
            <a:endParaRPr>
              <a:solidFill>
                <a:schemeClr val="dk1"/>
              </a:solidFill>
            </a:endParaRPr>
          </a:p>
          <a:p>
            <a:pPr marL="457200" lvl="0" indent="-317500" algn="l" rtl="0">
              <a:lnSpc>
                <a:spcPct val="115000"/>
              </a:lnSpc>
              <a:spcBef>
                <a:spcPts val="1000"/>
              </a:spcBef>
              <a:spcAft>
                <a:spcPts val="0"/>
              </a:spcAft>
              <a:buClr>
                <a:schemeClr val="dk1"/>
              </a:buClr>
              <a:buSzPts val="1400"/>
              <a:buChar char="●"/>
            </a:pPr>
            <a:r>
              <a:rPr lang="en-US">
                <a:solidFill>
                  <a:schemeClr val="dk1"/>
                </a:solidFill>
              </a:rPr>
              <a:t>Ritu Bhasin </a:t>
            </a:r>
            <a:r>
              <a:rPr lang="en-US"/>
              <a:t>pour Leadership inclusif : Construire des cultures d’appartenance</a:t>
            </a:r>
            <a:endParaRPr>
              <a:solidFill>
                <a:schemeClr val="dk1"/>
              </a:solidFill>
            </a:endParaRPr>
          </a:p>
          <a:p>
            <a:pPr marL="457200" lvl="0" indent="-317500" algn="l" rtl="0">
              <a:lnSpc>
                <a:spcPct val="115000"/>
              </a:lnSpc>
              <a:spcBef>
                <a:spcPts val="1000"/>
              </a:spcBef>
              <a:spcAft>
                <a:spcPts val="0"/>
              </a:spcAft>
              <a:buClr>
                <a:schemeClr val="dk1"/>
              </a:buClr>
              <a:buSzPts val="1400"/>
              <a:buChar char="●"/>
            </a:pPr>
            <a:r>
              <a:rPr lang="en-US">
                <a:solidFill>
                  <a:schemeClr val="dk1"/>
                </a:solidFill>
              </a:rPr>
              <a:t>Fotini Iconomopoulos </a:t>
            </a:r>
            <a:r>
              <a:rPr lang="en-US"/>
              <a:t>pour Dites moins, obtenez plus :  Maîtriser la négociation efficace</a:t>
            </a:r>
            <a:endParaRPr>
              <a:solidFill>
                <a:schemeClr val="dk1"/>
              </a:solidFill>
            </a:endParaRPr>
          </a:p>
          <a:p>
            <a:pPr marL="457200" lvl="0" indent="-317500" algn="l" rtl="0">
              <a:lnSpc>
                <a:spcPct val="115000"/>
              </a:lnSpc>
              <a:spcBef>
                <a:spcPts val="1000"/>
              </a:spcBef>
              <a:spcAft>
                <a:spcPts val="0"/>
              </a:spcAft>
              <a:buClr>
                <a:schemeClr val="dk1"/>
              </a:buClr>
              <a:buSzPts val="1400"/>
              <a:buChar char="●"/>
            </a:pPr>
            <a:r>
              <a:rPr lang="en-US">
                <a:solidFill>
                  <a:schemeClr val="dk1"/>
                </a:solidFill>
              </a:rPr>
              <a:t>Richard Sharpe </a:t>
            </a:r>
            <a:r>
              <a:rPr lang="en-US"/>
              <a:t>pour Les valeurs et l’éthique du travail sur les droits de la personne dans la fonction publique fédérale</a:t>
            </a:r>
            <a:endParaRPr>
              <a:solidFill>
                <a:schemeClr val="dk1"/>
              </a:solidFill>
            </a:endParaRPr>
          </a:p>
          <a:p>
            <a:pPr marL="457200" lvl="0" indent="-317500" algn="l" rtl="0">
              <a:lnSpc>
                <a:spcPct val="115000"/>
              </a:lnSpc>
              <a:spcBef>
                <a:spcPts val="1000"/>
              </a:spcBef>
              <a:spcAft>
                <a:spcPts val="0"/>
              </a:spcAft>
              <a:buClr>
                <a:schemeClr val="dk1"/>
              </a:buClr>
              <a:buSzPts val="1400"/>
              <a:buChar char="●"/>
            </a:pPr>
            <a:r>
              <a:rPr lang="en-US">
                <a:solidFill>
                  <a:schemeClr val="dk1"/>
                </a:solidFill>
              </a:rPr>
              <a:t>Alejandro Gonzalez </a:t>
            </a:r>
            <a:r>
              <a:rPr lang="en-US"/>
              <a:t>et</a:t>
            </a:r>
            <a:r>
              <a:rPr lang="en-US">
                <a:solidFill>
                  <a:schemeClr val="dk1"/>
                </a:solidFill>
              </a:rPr>
              <a:t> Ginette Bailey </a:t>
            </a:r>
            <a:r>
              <a:rPr lang="en-US"/>
              <a:t>pour Autocompassion et neuroplasticité</a:t>
            </a:r>
            <a:endParaRPr>
              <a:solidFill>
                <a:schemeClr val="dk1"/>
              </a:solidFill>
            </a:endParaRPr>
          </a:p>
          <a:p>
            <a:pPr marL="0" lvl="0" indent="0" algn="l" rtl="0">
              <a:lnSpc>
                <a:spcPct val="115000"/>
              </a:lnSpc>
              <a:spcBef>
                <a:spcPts val="1000"/>
              </a:spcBef>
              <a:spcAft>
                <a:spcPts val="0"/>
              </a:spcAft>
              <a:buNone/>
            </a:pPr>
            <a:r>
              <a:rPr lang="en-US"/>
              <a:t>Les Classes de maître sont enregistrées et peuvent être visionnées ultérieurement si vous n'êtes pas en mesure d'y assister en direct. Cette année, les professeurs viendront au Salon DEAPCM le jeudi suivant leur Classe de maître pour une discussion plus intime avec nous tous.</a:t>
            </a:r>
            <a:endParaRPr/>
          </a:p>
        </p:txBody>
      </p:sp>
      <p:sp>
        <p:nvSpPr>
          <p:cNvPr id="244" name="Google Shape;244;g2f497924902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1000"/>
              </a:spcBef>
              <a:spcAft>
                <a:spcPts val="0"/>
              </a:spcAft>
              <a:buNone/>
            </a:pPr>
            <a:r>
              <a:rPr lang="en-US">
                <a:latin typeface="Montserrat"/>
                <a:ea typeface="Montserrat"/>
                <a:cs typeface="Montserrat"/>
                <a:sym typeface="Montserrat"/>
              </a:rPr>
              <a:t>Les cinq thèmes des Cercles pour la cohorte 4 du DEAPCM sont :</a:t>
            </a:r>
            <a:endParaRPr b="1">
              <a:solidFill>
                <a:srgbClr val="16524F"/>
              </a:solidFill>
              <a:latin typeface="Montserrat"/>
              <a:ea typeface="Montserrat"/>
              <a:cs typeface="Montserrat"/>
              <a:sym typeface="Montserrat"/>
            </a:endParaRPr>
          </a:p>
          <a:p>
            <a:pPr marL="457200" marR="208499" lvl="0" indent="-304800" algn="l" rtl="0">
              <a:lnSpc>
                <a:spcPct val="115000"/>
              </a:lnSpc>
              <a:spcBef>
                <a:spcPts val="1000"/>
              </a:spcBef>
              <a:spcAft>
                <a:spcPts val="0"/>
              </a:spcAft>
              <a:buClr>
                <a:schemeClr val="dk1"/>
              </a:buClr>
              <a:buSzPts val="1200"/>
              <a:buFont typeface="Montserrat"/>
              <a:buChar char="●"/>
            </a:pPr>
            <a:r>
              <a:rPr lang="en-US">
                <a:latin typeface="Montserrat"/>
                <a:ea typeface="Montserrat"/>
                <a:cs typeface="Montserrat"/>
                <a:sym typeface="Montserrat"/>
              </a:rPr>
              <a:t>Parrainage et développement de carrière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Leadership inclusif</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Maîtriser l'art de la négociation</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Diversité, équité, inclusion et accessibilité : Une approche non performative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Autocompassion et neuroplasticité</a:t>
            </a:r>
            <a:endParaRPr/>
          </a:p>
        </p:txBody>
      </p:sp>
      <p:sp>
        <p:nvSpPr>
          <p:cNvPr id="295" name="Google Shape;295;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499" lvl="0" indent="0" algn="l" rtl="0">
              <a:lnSpc>
                <a:spcPct val="115000"/>
              </a:lnSpc>
              <a:spcBef>
                <a:spcPts val="1000"/>
              </a:spcBef>
              <a:spcAft>
                <a:spcPts val="0"/>
              </a:spcAft>
              <a:buNone/>
            </a:pPr>
            <a:r>
              <a:rPr lang="en-US">
                <a:latin typeface="Montserrat"/>
                <a:ea typeface="Montserrat"/>
                <a:cs typeface="Montserrat"/>
                <a:sym typeface="Montserrat"/>
              </a:rPr>
              <a:t>Ce programme présente plusieurs avantages pour élargir votre boîte à outils professionnelle :</a:t>
            </a:r>
            <a:endParaRPr>
              <a:latin typeface="Montserrat"/>
              <a:ea typeface="Montserrat"/>
              <a:cs typeface="Montserrat"/>
              <a:sym typeface="Montserrat"/>
            </a:endParaRPr>
          </a:p>
          <a:p>
            <a:pPr marL="457200" marR="208499" lvl="0" indent="-304800" algn="l" rtl="0">
              <a:lnSpc>
                <a:spcPct val="115000"/>
              </a:lnSpc>
              <a:spcBef>
                <a:spcPts val="1000"/>
              </a:spcBef>
              <a:spcAft>
                <a:spcPts val="0"/>
              </a:spcAft>
              <a:buClr>
                <a:schemeClr val="dk1"/>
              </a:buClr>
              <a:buSzPts val="1200"/>
              <a:buFont typeface="Montserrat"/>
              <a:buChar char="●"/>
            </a:pPr>
            <a:r>
              <a:rPr lang="en-US">
                <a:latin typeface="Montserrat"/>
                <a:ea typeface="Montserrat"/>
                <a:cs typeface="Montserrat"/>
                <a:sym typeface="Montserrat"/>
              </a:rPr>
              <a:t>Classes de maître avec des experts dans la matière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Guides de discussion</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Meilleures pratiques de mise en réseau</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Salon hebdomadaire DEAPCM </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Formulaire écrits</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Courriels</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Engagements en ligne (c.-à-d. : LinkedIn, MS Teams)</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Événements locaux en personne (facultatifs ; organisés par des membres bénévoles du DEAPCM à travers le Canada)</a:t>
            </a:r>
            <a:endParaRPr/>
          </a:p>
        </p:txBody>
      </p:sp>
      <p:sp>
        <p:nvSpPr>
          <p:cNvPr id="304" name="Google Shape;304;p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Logistique du Cercle :</a:t>
            </a:r>
            <a:endParaRPr/>
          </a:p>
          <a:p>
            <a:pPr marL="457200" marR="208499" lvl="0" indent="-304800" algn="l" rtl="0">
              <a:lnSpc>
                <a:spcPct val="115000"/>
              </a:lnSpc>
              <a:spcBef>
                <a:spcPts val="1000"/>
              </a:spcBef>
              <a:spcAft>
                <a:spcPts val="0"/>
              </a:spcAft>
              <a:buClr>
                <a:schemeClr val="dk1"/>
              </a:buClr>
              <a:buSzPts val="1200"/>
              <a:buFont typeface="Montserrat"/>
              <a:buChar char="-"/>
            </a:pPr>
            <a:r>
              <a:rPr lang="en-US">
                <a:latin typeface="Montserrat"/>
                <a:ea typeface="Montserrat"/>
                <a:cs typeface="Montserrat"/>
                <a:sym typeface="Montserrat"/>
              </a:rPr>
              <a:t>90 minutes et 120 minutes pour la cinquième réunion Cercle</a:t>
            </a:r>
            <a:endParaRPr>
              <a:latin typeface="Montserrat"/>
              <a:ea typeface="Montserrat"/>
              <a:cs typeface="Montserrat"/>
              <a:sym typeface="Montserrat"/>
            </a:endParaRPr>
          </a:p>
          <a:p>
            <a:pPr marL="457200" marR="208499"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Pour une collaboration maximale et des attentes claires</a:t>
            </a:r>
            <a:endParaRPr>
              <a:latin typeface="Montserrat"/>
              <a:ea typeface="Montserrat"/>
              <a:cs typeface="Montserrat"/>
              <a:sym typeface="Montserrat"/>
            </a:endParaRPr>
          </a:p>
          <a:p>
            <a:pPr marL="457200" marR="208499" lvl="0" indent="-317500" algn="l" rtl="0">
              <a:lnSpc>
                <a:spcPct val="115000"/>
              </a:lnSpc>
              <a:spcBef>
                <a:spcPts val="0"/>
              </a:spcBef>
              <a:spcAft>
                <a:spcPts val="0"/>
              </a:spcAft>
              <a:buSzPts val="1400"/>
              <a:buFont typeface="Montserrat"/>
              <a:buChar char="-"/>
            </a:pPr>
            <a:r>
              <a:rPr lang="en-US">
                <a:latin typeface="Montserrat"/>
                <a:ea typeface="Montserrat"/>
                <a:cs typeface="Montserrat"/>
                <a:sym typeface="Montserrat"/>
              </a:rPr>
              <a:t>Les réunions Cercles auront comme montant optimale de 6 à 8 membres </a:t>
            </a:r>
            <a:endParaRPr>
              <a:latin typeface="Montserrat"/>
              <a:ea typeface="Montserrat"/>
              <a:cs typeface="Montserrat"/>
              <a:sym typeface="Montserrat"/>
            </a:endParaRPr>
          </a:p>
        </p:txBody>
      </p:sp>
      <p:sp>
        <p:nvSpPr>
          <p:cNvPr id="313" name="Google Shape;313;p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g2f497924902_2_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g2f497924902_2_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g2f497924902_2_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2f497924902_2_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g2f497924902_2_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g2f497924902_2_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g2f497924902_2_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g2f497924902_2_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g2f497924902_2_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g2f497924902_2_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g2f497924902_2_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g2f497924902_2_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g2f497924902_2_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g2f497924902_2_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g2f497924902_2_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g2f497924902_2_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2f497924902_2_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g2f497924902_2_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g2f497924902_2_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g2f497924902_2_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g2f497924902_2_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g2f497924902_2_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g2f497924902_2_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g2f497924902_2_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g2f497924902_2_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g2f497924902_2_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g2f497924902_2_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g2f497924902_2_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g2f497924902_2_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g2f497924902_2_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g2f497924902_2_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2f497924902_2_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g2f497924902_2_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g2f497924902_2_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2f497924902_2_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2f497924902_2_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2f497924902_2_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g2f497924902_2_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g2f497924902_2_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g2f497924902_2_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g2f497924902_2_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2f497924902_2_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2f497924902_2_5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g2f497924902_2_56"/>
          <p:cNvSpPr>
            <a:spLocks noGrp="1"/>
          </p:cNvSpPr>
          <p:nvPr>
            <p:ph type="pic" idx="2"/>
          </p:nvPr>
        </p:nvSpPr>
        <p:spPr>
          <a:xfrm>
            <a:off x="1792288" y="612775"/>
            <a:ext cx="5486400" cy="4114800"/>
          </a:xfrm>
          <a:prstGeom prst="rect">
            <a:avLst/>
          </a:prstGeom>
          <a:noFill/>
          <a:ln>
            <a:noFill/>
          </a:ln>
        </p:spPr>
      </p:sp>
      <p:sp>
        <p:nvSpPr>
          <p:cNvPr id="143" name="Google Shape;143;g2f497924902_2_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g2f497924902_2_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g2f497924902_2_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g2f497924902_2_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2f497924902_2_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g2f497924902_2_6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g2f497924902_2_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g2f497924902_2_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g2f497924902_2_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2f497924902_2_6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g2f497924902_2_6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g2f497924902_2_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g2f497924902_2_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g2f497924902_2_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1792288" y="612775"/>
            <a:ext cx="5486400" cy="4114800"/>
          </a:xfrm>
          <a:prstGeom prst="rect">
            <a:avLst/>
          </a:prstGeom>
          <a:noFill/>
          <a:ln>
            <a:noFill/>
          </a:ln>
        </p:spPr>
      </p:sp>
      <p:sp>
        <p:nvSpPr>
          <p:cNvPr id="68" name="Google Shape;6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2f497924902_2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g2f497924902_2_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2f497924902_2_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f497924902_2_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f497924902_2_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17.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hyperlink" Target="https://wiki.gccollab.ca/L%27aper%C3%A7u_du_programme_DEAPCM_Cohorte_4"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www.linkedin.com/groups/12904569/"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forms.office.com/r/BKEEzfg2Zr" TargetMode="Externa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8" Type="http://schemas.openxmlformats.org/officeDocument/2006/relationships/hyperlink" Target="https://www.canada.ca/fr/ministere-defense-nationale/services/avantages-militaires/sante-soutien/services-aide-militaires-famille.html" TargetMode="External"/><Relationship Id="rId3" Type="http://schemas.openxmlformats.org/officeDocument/2006/relationships/image" Target="../media/image3.png"/><Relationship Id="rId7" Type="http://schemas.openxmlformats.org/officeDocument/2006/relationships/hyperlink" Target="https://www.espoirpourlemieuxetre.ca/"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canada.ca/en/government/publicservice/wellness-inclusion-diversity-public-service/employee-assistance-program.html#E" TargetMode="External"/><Relationship Id="rId5" Type="http://schemas.openxmlformats.org/officeDocument/2006/relationships/hyperlink" Target="https://www.canada.ca/fr/gouvernement/fonctionpublique/mieux-etre-inclusion-diversite-fonction-publique/programme-aide-employes.html" TargetMode="External"/><Relationship Id="rId4" Type="http://schemas.openxmlformats.org/officeDocument/2006/relationships/image" Target="../media/image34.jpg"/><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hyperlink" Target="https://wellnesstogether.ca/fr/" TargetMode="External"/><Relationship Id="rId3" Type="http://schemas.openxmlformats.org/officeDocument/2006/relationships/image" Target="../media/image35.jpg"/><Relationship Id="rId7" Type="http://schemas.openxmlformats.org/officeDocument/2006/relationships/hyperlink" Target="https://www.crisisservicescanada.ca/en/"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988.ca/fr" TargetMode="External"/><Relationship Id="rId5" Type="http://schemas.openxmlformats.org/officeDocument/2006/relationships/hyperlink" Target="https://www.canada.ca/en/department-national-defence/services/benefits-military/health-support/sexual-misconduct-response.html" TargetMode="External"/><Relationship Id="rId10" Type="http://schemas.openxmlformats.org/officeDocument/2006/relationships/image" Target="../media/image3.png"/><Relationship Id="rId4" Type="http://schemas.openxmlformats.org/officeDocument/2006/relationships/hyperlink" Target="https://www.canada.ca/fr/ministere-defense-nationale/services/avantages-militaires/sante-soutien/intervention-inconduite-sexuelle.html" TargetMode="Externa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hyperlink" Target="https://wiki.gccollab.ca/Diversity_and_Inclusion_Office" TargetMode="External"/><Relationship Id="rId3" Type="http://schemas.openxmlformats.org/officeDocument/2006/relationships/image" Target="../media/image3.png"/><Relationship Id="rId7" Type="http://schemas.openxmlformats.org/officeDocument/2006/relationships/hyperlink" Target="https://www.linkedin.com/groups/12904569/"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39.png"/><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hyperlink" Target="https://www.linkedin.com/groups/12904569/" TargetMode="External"/><Relationship Id="rId3" Type="http://schemas.openxmlformats.org/officeDocument/2006/relationships/image" Target="../media/image3.png"/><Relationship Id="rId7" Type="http://schemas.openxmlformats.org/officeDocument/2006/relationships/hyperlink" Target="https://teams.microsoft.com/l/meetup-join/19%3ameeting_MzliYWIxMjUtZjhiNi00NDM0LTkzNWQtMThiMjY0MjJlZWMx%40thread.v2/0?context=%7b%22Tid%22%3a%22325b4494-1587-40d5-bb31-8b660b7f1038%22%2c%22Oid%22%3a%22905de883-ee9c-42a6-bfee-cc866f97f03e%22%7d"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iki.gccollab.ca/images/f/f1/Diriger_en_%C3%89levant_les_Autres_Programme_des_Cercles_de_Mentorat_Meilleures_pratiques_de_mise_en_r%C3%A9seau.docx.pdf" TargetMode="External"/><Relationship Id="rId5" Type="http://schemas.openxmlformats.org/officeDocument/2006/relationships/hyperlink" Target="https://wiki.gccollab.ca/Diriger_en_%C3%A9levant_les_autres:_Programme_des_cercles_de_mentorat_2024#Guides_de_discussion_des_Cercles" TargetMode="External"/><Relationship Id="rId10" Type="http://schemas.openxmlformats.org/officeDocument/2006/relationships/image" Target="../media/image4.png"/><Relationship Id="rId4" Type="http://schemas.openxmlformats.org/officeDocument/2006/relationships/hyperlink" Target="https://wiki.gccollab.ca/Diriger_en_%C3%A9levant_les_autres:_Programme_des_cercles_de_mentorat_2024#Classes_de_ma.C3.AEtre" TargetMode="External"/><Relationship Id="rId9"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p:nvPr/>
        </p:nvSpPr>
        <p:spPr>
          <a:xfrm>
            <a:off x="-393195" y="-5508036"/>
            <a:ext cx="8760818" cy="16531174"/>
          </a:xfrm>
          <a:custGeom>
            <a:avLst/>
            <a:gdLst/>
            <a:ahLst/>
            <a:cxnLst/>
            <a:rect l="l" t="t" r="r" b="b"/>
            <a:pathLst>
              <a:path w="8760818" h="16531174" extrusionOk="0">
                <a:moveTo>
                  <a:pt x="0" y="0"/>
                </a:moveTo>
                <a:lnTo>
                  <a:pt x="8760818" y="0"/>
                </a:lnTo>
                <a:lnTo>
                  <a:pt x="8760818" y="16531174"/>
                </a:lnTo>
                <a:lnTo>
                  <a:pt x="0" y="16531174"/>
                </a:lnTo>
                <a:lnTo>
                  <a:pt x="0" y="0"/>
                </a:lnTo>
                <a:close/>
              </a:path>
            </a:pathLst>
          </a:custGeom>
          <a:blipFill rotWithShape="1">
            <a:blip r:embed="rId3">
              <a:alphaModFix/>
            </a:blip>
            <a:stretch>
              <a:fillRect r="-25794"/>
            </a:stretch>
          </a:blipFill>
          <a:ln>
            <a:noFill/>
          </a:ln>
        </p:spPr>
        <p:txBody>
          <a:bodyPr/>
          <a:lstStyle/>
          <a:p>
            <a:endParaRPr lang="en-US"/>
          </a:p>
        </p:txBody>
      </p:sp>
      <p:sp>
        <p:nvSpPr>
          <p:cNvPr id="168" name="Google Shape;168;p1"/>
          <p:cNvSpPr txBox="1"/>
          <p:nvPr/>
        </p:nvSpPr>
        <p:spPr>
          <a:xfrm>
            <a:off x="8869757" y="4708525"/>
            <a:ext cx="9056100" cy="35049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6900" b="1">
                <a:solidFill>
                  <a:schemeClr val="dk1"/>
                </a:solidFill>
                <a:latin typeface="Montserrat"/>
                <a:ea typeface="Montserrat"/>
                <a:cs typeface="Montserrat"/>
                <a:sym typeface="Montserrat"/>
              </a:rPr>
              <a:t>Rencontrez les membres de votre Cercle</a:t>
            </a:r>
            <a:endParaRPr sz="6900" b="1">
              <a:solidFill>
                <a:schemeClr val="dk1"/>
              </a:solidFill>
              <a:latin typeface="Montserrat"/>
              <a:ea typeface="Montserrat"/>
              <a:cs typeface="Montserrat"/>
              <a:sym typeface="Montserrat"/>
            </a:endParaRPr>
          </a:p>
        </p:txBody>
      </p:sp>
      <p:sp>
        <p:nvSpPr>
          <p:cNvPr id="169" name="Google Shape;169;p1"/>
          <p:cNvSpPr txBox="1"/>
          <p:nvPr/>
        </p:nvSpPr>
        <p:spPr>
          <a:xfrm>
            <a:off x="12865371" y="8677910"/>
            <a:ext cx="1064865" cy="58039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Clr>
                <a:srgbClr val="000000"/>
              </a:buClr>
              <a:buSzPts val="3399"/>
              <a:buFont typeface="Arial"/>
              <a:buNone/>
            </a:pPr>
            <a:r>
              <a:rPr lang="en-US" sz="3399" b="0" i="0" u="none" strike="noStrike" cap="none">
                <a:solidFill>
                  <a:srgbClr val="000000"/>
                </a:solidFill>
                <a:latin typeface="Montserrat"/>
                <a:ea typeface="Montserrat"/>
                <a:cs typeface="Montserrat"/>
                <a:sym typeface="Montserrat"/>
              </a:rPr>
              <a:t>2024</a:t>
            </a:r>
            <a:endParaRPr sz="1400" b="0" i="0" u="none" strike="noStrike" cap="none">
              <a:solidFill>
                <a:srgbClr val="000000"/>
              </a:solidFill>
              <a:latin typeface="Arial"/>
              <a:ea typeface="Arial"/>
              <a:cs typeface="Arial"/>
              <a:sym typeface="Arial"/>
            </a:endParaRPr>
          </a:p>
        </p:txBody>
      </p:sp>
      <p:pic>
        <p:nvPicPr>
          <p:cNvPr id="170" name="Google Shape;170;p1"/>
          <p:cNvPicPr preferRelativeResize="0"/>
          <p:nvPr/>
        </p:nvPicPr>
        <p:blipFill rotWithShape="1">
          <a:blip r:embed="rId4">
            <a:alphaModFix/>
          </a:blip>
          <a:srcRect l="41578"/>
          <a:stretch/>
        </p:blipFill>
        <p:spPr>
          <a:xfrm>
            <a:off x="8460873" y="939250"/>
            <a:ext cx="9674724" cy="3636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8"/>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29" name="Google Shape;329;p8"/>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Règles de base et valeurs du Cercle</a:t>
            </a:r>
            <a:endParaRPr sz="1400" b="0" i="0" u="none" strike="noStrike" cap="none">
              <a:solidFill>
                <a:srgbClr val="000000"/>
              </a:solidFill>
              <a:latin typeface="Arial"/>
              <a:ea typeface="Arial"/>
              <a:cs typeface="Arial"/>
              <a:sym typeface="Arial"/>
            </a:endParaRPr>
          </a:p>
        </p:txBody>
      </p:sp>
      <p:sp>
        <p:nvSpPr>
          <p:cNvPr id="330" name="Google Shape;330;p8"/>
          <p:cNvSpPr/>
          <p:nvPr/>
        </p:nvSpPr>
        <p:spPr>
          <a:xfrm>
            <a:off x="13523401" y="2139928"/>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8" r="-1348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p:cNvSpPr txBox="1"/>
          <p:nvPr/>
        </p:nvSpPr>
        <p:spPr>
          <a:xfrm>
            <a:off x="634231" y="2563818"/>
            <a:ext cx="17019600" cy="6798600"/>
          </a:xfrm>
          <a:prstGeom prst="rect">
            <a:avLst/>
          </a:prstGeom>
          <a:noFill/>
          <a:ln>
            <a:noFill/>
          </a:ln>
        </p:spPr>
        <p:txBody>
          <a:bodyPr spcFirstLastPara="1" wrap="square" lIns="0" tIns="0" rIns="0" bIns="0" anchor="t" anchorCtr="0">
            <a:spAutoFit/>
          </a:bodyPr>
          <a:lstStyle/>
          <a:p>
            <a:pPr marL="951975" marR="0" lvl="1" indent="-475987" algn="l" rtl="0">
              <a:lnSpc>
                <a:spcPct val="115000"/>
              </a:lnSpc>
              <a:spcBef>
                <a:spcPts val="0"/>
              </a:spcBef>
              <a:spcAft>
                <a:spcPts val="0"/>
              </a:spcAft>
              <a:buClr>
                <a:srgbClr val="000000"/>
              </a:buClr>
              <a:buSzPts val="4409"/>
              <a:buFont typeface="Arial"/>
              <a:buChar char="•"/>
            </a:pPr>
            <a:r>
              <a:rPr lang="en-US" sz="4409" b="1">
                <a:latin typeface="Montserrat"/>
                <a:ea typeface="Montserrat"/>
                <a:cs typeface="Montserrat"/>
                <a:sym typeface="Montserrat"/>
              </a:rPr>
              <a:t>Égalité : </a:t>
            </a:r>
            <a:r>
              <a:rPr lang="en-US" sz="4409">
                <a:latin typeface="Montserrat"/>
                <a:ea typeface="Montserrat"/>
                <a:cs typeface="Montserrat"/>
                <a:sym typeface="Montserrat"/>
              </a:rPr>
              <a:t>Chaque membre participe de </a:t>
            </a:r>
            <a:endParaRPr sz="4409">
              <a:latin typeface="Montserrat"/>
              <a:ea typeface="Montserrat"/>
              <a:cs typeface="Montserrat"/>
              <a:sym typeface="Montserrat"/>
            </a:endParaRPr>
          </a:p>
          <a:p>
            <a:pPr marL="914400" marR="0" lvl="0" indent="0" algn="l" rtl="0">
              <a:lnSpc>
                <a:spcPct val="115000"/>
              </a:lnSpc>
              <a:spcBef>
                <a:spcPts val="0"/>
              </a:spcBef>
              <a:spcAft>
                <a:spcPts val="0"/>
              </a:spcAft>
              <a:buNone/>
            </a:pPr>
            <a:r>
              <a:rPr lang="en-US" sz="4409">
                <a:latin typeface="Montserrat"/>
                <a:ea typeface="Montserrat"/>
                <a:cs typeface="Montserrat"/>
                <a:sym typeface="Montserrat"/>
              </a:rPr>
              <a:t>manière égale</a:t>
            </a:r>
            <a:endParaRPr sz="1400" i="0" u="none" strike="noStrike" cap="none">
              <a:solidFill>
                <a:srgbClr val="000000"/>
              </a:solidFill>
            </a:endParaRPr>
          </a:p>
          <a:p>
            <a:pPr marL="0" marR="0" lvl="0" indent="0" algn="l" rtl="0">
              <a:lnSpc>
                <a:spcPct val="106418"/>
              </a:lnSpc>
              <a:spcBef>
                <a:spcPts val="0"/>
              </a:spcBef>
              <a:spcAft>
                <a:spcPts val="0"/>
              </a:spcAft>
              <a:buClr>
                <a:srgbClr val="000000"/>
              </a:buClr>
              <a:buSzPts val="4409"/>
              <a:buFont typeface="Arial"/>
              <a:buNone/>
            </a:pPr>
            <a:endParaRPr sz="2400" b="0" i="0" u="none" strike="noStrike" cap="none">
              <a:solidFill>
                <a:srgbClr val="000000"/>
              </a:solidFill>
              <a:latin typeface="Montserrat"/>
              <a:ea typeface="Montserrat"/>
              <a:cs typeface="Montserrat"/>
              <a:sym typeface="Montserrat"/>
            </a:endParaRPr>
          </a:p>
          <a:p>
            <a:pPr marL="951975" marR="0" lvl="1" indent="-475987" algn="l" rtl="0">
              <a:lnSpc>
                <a:spcPct val="115000"/>
              </a:lnSpc>
              <a:spcBef>
                <a:spcPts val="0"/>
              </a:spcBef>
              <a:spcAft>
                <a:spcPts val="0"/>
              </a:spcAft>
              <a:buClr>
                <a:srgbClr val="000000"/>
              </a:buClr>
              <a:buSzPts val="4409"/>
              <a:buFont typeface="Arial"/>
              <a:buChar char="•"/>
            </a:pPr>
            <a:r>
              <a:rPr lang="en-US" sz="4409" b="1">
                <a:latin typeface="Montserrat"/>
                <a:ea typeface="Montserrat"/>
                <a:cs typeface="Montserrat"/>
                <a:sym typeface="Montserrat"/>
              </a:rPr>
              <a:t>Substance : </a:t>
            </a:r>
            <a:r>
              <a:rPr lang="en-US" sz="4409">
                <a:latin typeface="Montserrat"/>
                <a:ea typeface="Montserrat"/>
                <a:cs typeface="Montserrat"/>
                <a:sym typeface="Montserrat"/>
              </a:rPr>
              <a:t>Partager ce qui est </a:t>
            </a:r>
            <a:endParaRPr sz="4409">
              <a:latin typeface="Montserrat"/>
              <a:ea typeface="Montserrat"/>
              <a:cs typeface="Montserrat"/>
              <a:sym typeface="Montserrat"/>
            </a:endParaRPr>
          </a:p>
          <a:p>
            <a:pPr marL="914400" marR="0" lvl="0" indent="0" algn="l" rtl="0">
              <a:lnSpc>
                <a:spcPct val="115000"/>
              </a:lnSpc>
              <a:spcBef>
                <a:spcPts val="0"/>
              </a:spcBef>
              <a:spcAft>
                <a:spcPts val="0"/>
              </a:spcAft>
              <a:buNone/>
            </a:pPr>
            <a:r>
              <a:rPr lang="en-US" sz="4409">
                <a:latin typeface="Montserrat"/>
                <a:ea typeface="Montserrat"/>
                <a:cs typeface="Montserrat"/>
                <a:sym typeface="Montserrat"/>
              </a:rPr>
              <a:t>important </a:t>
            </a:r>
            <a:endParaRPr sz="1400" b="0" i="0" u="none" strike="noStrike" cap="none">
              <a:solidFill>
                <a:srgbClr val="000000"/>
              </a:solidFill>
              <a:latin typeface="Arial"/>
              <a:ea typeface="Arial"/>
              <a:cs typeface="Arial"/>
              <a:sym typeface="Arial"/>
            </a:endParaRPr>
          </a:p>
          <a:p>
            <a:pPr marL="0" marR="0" lvl="0" indent="0" algn="l" rtl="0">
              <a:lnSpc>
                <a:spcPct val="106418"/>
              </a:lnSpc>
              <a:spcBef>
                <a:spcPts val="0"/>
              </a:spcBef>
              <a:spcAft>
                <a:spcPts val="0"/>
              </a:spcAft>
              <a:buClr>
                <a:srgbClr val="000000"/>
              </a:buClr>
              <a:buSzPts val="4409"/>
              <a:buFont typeface="Arial"/>
              <a:buNone/>
            </a:pPr>
            <a:endParaRPr sz="2400" b="0" i="0" u="none" strike="noStrike" cap="none">
              <a:solidFill>
                <a:srgbClr val="000000"/>
              </a:solidFill>
              <a:latin typeface="Montserrat"/>
              <a:ea typeface="Montserrat"/>
              <a:cs typeface="Montserrat"/>
              <a:sym typeface="Montserrat"/>
            </a:endParaRPr>
          </a:p>
          <a:p>
            <a:pPr marL="951975" marR="0" lvl="1" indent="-475987" algn="l" rtl="0">
              <a:lnSpc>
                <a:spcPct val="153005"/>
              </a:lnSpc>
              <a:spcBef>
                <a:spcPts val="0"/>
              </a:spcBef>
              <a:spcAft>
                <a:spcPts val="0"/>
              </a:spcAft>
              <a:buClr>
                <a:srgbClr val="000000"/>
              </a:buClr>
              <a:buSzPts val="4409"/>
              <a:buFont typeface="Arial"/>
              <a:buChar char="•"/>
            </a:pPr>
            <a:r>
              <a:rPr lang="en-US" sz="4409" b="1">
                <a:latin typeface="Montserrat"/>
                <a:ea typeface="Montserrat"/>
                <a:cs typeface="Montserrat"/>
                <a:sym typeface="Montserrat"/>
              </a:rPr>
              <a:t>Ouverture : </a:t>
            </a:r>
            <a:r>
              <a:rPr lang="en-US" sz="4409">
                <a:latin typeface="Montserrat"/>
                <a:ea typeface="Montserrat"/>
                <a:cs typeface="Montserrat"/>
                <a:sym typeface="Montserrat"/>
              </a:rPr>
              <a:t>Écouter sans juger</a:t>
            </a:r>
            <a:endParaRPr sz="1400" b="0" i="0" u="none" strike="noStrike" cap="none">
              <a:solidFill>
                <a:srgbClr val="000000"/>
              </a:solidFill>
              <a:latin typeface="Arial"/>
              <a:ea typeface="Arial"/>
              <a:cs typeface="Arial"/>
              <a:sym typeface="Arial"/>
            </a:endParaRPr>
          </a:p>
          <a:p>
            <a:pPr marL="0" marR="0" lvl="0" indent="0" algn="l" rtl="0">
              <a:lnSpc>
                <a:spcPct val="106418"/>
              </a:lnSpc>
              <a:spcBef>
                <a:spcPts val="0"/>
              </a:spcBef>
              <a:spcAft>
                <a:spcPts val="0"/>
              </a:spcAft>
              <a:buClr>
                <a:srgbClr val="000000"/>
              </a:buClr>
              <a:buSzPts val="4409"/>
              <a:buFont typeface="Arial"/>
              <a:buNone/>
            </a:pPr>
            <a:endParaRPr sz="2400" b="0" i="0" u="none" strike="noStrike" cap="none">
              <a:solidFill>
                <a:srgbClr val="000000"/>
              </a:solidFill>
              <a:latin typeface="Montserrat"/>
              <a:ea typeface="Montserrat"/>
              <a:cs typeface="Montserrat"/>
              <a:sym typeface="Montserrat"/>
            </a:endParaRPr>
          </a:p>
          <a:p>
            <a:pPr marL="951975" marR="0" lvl="1" indent="-475987" algn="l" rtl="0">
              <a:lnSpc>
                <a:spcPct val="115000"/>
              </a:lnSpc>
              <a:spcBef>
                <a:spcPts val="0"/>
              </a:spcBef>
              <a:spcAft>
                <a:spcPts val="0"/>
              </a:spcAft>
              <a:buClr>
                <a:srgbClr val="000000"/>
              </a:buClr>
              <a:buSzPts val="4409"/>
              <a:buFont typeface="Arial"/>
              <a:buChar char="•"/>
            </a:pPr>
            <a:r>
              <a:rPr lang="en-US" sz="4409" b="1">
                <a:latin typeface="Montserrat"/>
                <a:ea typeface="Montserrat"/>
                <a:cs typeface="Montserrat"/>
                <a:sym typeface="Montserrat"/>
              </a:rPr>
              <a:t>Respect : </a:t>
            </a:r>
            <a:r>
              <a:rPr lang="en-US" sz="4409">
                <a:latin typeface="Montserrat"/>
                <a:ea typeface="Montserrat"/>
                <a:cs typeface="Montserrat"/>
                <a:sym typeface="Montserrat"/>
              </a:rPr>
              <a:t>Traiter les autres comme ils aimeraient être traités</a:t>
            </a:r>
            <a:endParaRPr sz="1400" b="0" i="0" u="none" strike="noStrike" cap="none">
              <a:solidFill>
                <a:srgbClr val="000000"/>
              </a:solidFill>
              <a:latin typeface="Arial"/>
              <a:ea typeface="Arial"/>
              <a:cs typeface="Arial"/>
              <a:sym typeface="Arial"/>
            </a:endParaRPr>
          </a:p>
        </p:txBody>
      </p:sp>
      <p:pic>
        <p:nvPicPr>
          <p:cNvPr id="332" name="Google Shape;332;p8"/>
          <p:cNvPicPr preferRelativeResize="0"/>
          <p:nvPr/>
        </p:nvPicPr>
        <p:blipFill rotWithShape="1">
          <a:blip r:embed="rId5">
            <a:alphaModFix/>
          </a:blip>
          <a:srcRect/>
          <a:stretch/>
        </p:blipFill>
        <p:spPr>
          <a:xfrm>
            <a:off x="293000" y="841788"/>
            <a:ext cx="1830401" cy="15259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9"/>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42" name="Google Shape;342;p9"/>
          <p:cNvSpPr txBox="1"/>
          <p:nvPr/>
        </p:nvSpPr>
        <p:spPr>
          <a:xfrm>
            <a:off x="2123398" y="1220019"/>
            <a:ext cx="13329000" cy="6618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4300"/>
              <a:buFont typeface="Arial"/>
              <a:buNone/>
            </a:pPr>
            <a:r>
              <a:rPr lang="en-US" sz="4300" b="1">
                <a:latin typeface="Montserrat"/>
                <a:ea typeface="Montserrat"/>
                <a:cs typeface="Montserrat"/>
                <a:sym typeface="Montserrat"/>
              </a:rPr>
              <a:t>Règles de base et valeurs des participants</a:t>
            </a:r>
            <a:endParaRPr sz="1400" b="0" i="0" u="none" strike="noStrike" cap="none">
              <a:solidFill>
                <a:srgbClr val="000000"/>
              </a:solidFill>
              <a:latin typeface="Arial"/>
              <a:ea typeface="Arial"/>
              <a:cs typeface="Arial"/>
              <a:sym typeface="Arial"/>
            </a:endParaRPr>
          </a:p>
        </p:txBody>
      </p:sp>
      <p:sp>
        <p:nvSpPr>
          <p:cNvPr id="343" name="Google Shape;343;p9"/>
          <p:cNvSpPr/>
          <p:nvPr/>
        </p:nvSpPr>
        <p:spPr>
          <a:xfrm>
            <a:off x="13523401" y="2139928"/>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8" r="-1348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9"/>
          <p:cNvSpPr txBox="1"/>
          <p:nvPr/>
        </p:nvSpPr>
        <p:spPr>
          <a:xfrm>
            <a:off x="483118" y="2538458"/>
            <a:ext cx="17428500" cy="6675900"/>
          </a:xfrm>
          <a:prstGeom prst="rect">
            <a:avLst/>
          </a:prstGeom>
          <a:noFill/>
          <a:ln>
            <a:noFill/>
          </a:ln>
        </p:spPr>
        <p:txBody>
          <a:bodyPr spcFirstLastPara="1" wrap="square" lIns="0" tIns="0" rIns="0" bIns="0" anchor="t" anchorCtr="0">
            <a:spAutoFit/>
          </a:bodyPr>
          <a:lstStyle/>
          <a:p>
            <a:pPr marL="914400" marR="208499" lvl="0" indent="-403225" algn="l" rtl="0">
              <a:lnSpc>
                <a:spcPct val="115000"/>
              </a:lnSpc>
              <a:spcBef>
                <a:spcPts val="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Confidentialité - la confiance est essentielle.</a:t>
            </a:r>
            <a:endParaRPr sz="2750">
              <a:solidFill>
                <a:schemeClr val="dk1"/>
              </a:solidFill>
              <a:latin typeface="Montserrat"/>
              <a:ea typeface="Montserrat"/>
              <a:cs typeface="Montserrat"/>
              <a:sym typeface="Montserrat"/>
            </a:endParaRPr>
          </a:p>
          <a:p>
            <a:pPr marL="9144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Apportez votre pleine entièreté de soi et votre mentalité de débutant </a:t>
            </a:r>
            <a:endParaRPr sz="2750">
              <a:solidFill>
                <a:schemeClr val="dk1"/>
              </a:solidFill>
              <a:latin typeface="Montserrat"/>
              <a:ea typeface="Montserrat"/>
              <a:cs typeface="Montserrat"/>
              <a:sym typeface="Montserrat"/>
            </a:endParaRPr>
          </a:p>
          <a:p>
            <a:pPr marL="914400" marR="208499" lvl="0" indent="0" algn="l" rtl="0">
              <a:lnSpc>
                <a:spcPct val="115000"/>
              </a:lnSpc>
              <a:spcBef>
                <a:spcPts val="0"/>
              </a:spcBef>
              <a:spcAft>
                <a:spcPts val="0"/>
              </a:spcAft>
              <a:buNone/>
            </a:pPr>
            <a:r>
              <a:rPr lang="en-US" sz="2750">
                <a:solidFill>
                  <a:schemeClr val="dk1"/>
                </a:solidFill>
                <a:latin typeface="Montserrat"/>
                <a:ea typeface="Montserrat"/>
                <a:cs typeface="Montserrat"/>
                <a:sym typeface="Montserrat"/>
              </a:rPr>
              <a:t>à chaque session. Venez bien nourrit et buvez </a:t>
            </a:r>
            <a:endParaRPr sz="2750">
              <a:solidFill>
                <a:schemeClr val="dk1"/>
              </a:solidFill>
              <a:latin typeface="Montserrat"/>
              <a:ea typeface="Montserrat"/>
              <a:cs typeface="Montserrat"/>
              <a:sym typeface="Montserrat"/>
            </a:endParaRPr>
          </a:p>
          <a:p>
            <a:pPr marL="914400" marR="208499" lvl="0" indent="0" algn="l" rtl="0">
              <a:lnSpc>
                <a:spcPct val="115000"/>
              </a:lnSpc>
              <a:spcBef>
                <a:spcPts val="0"/>
              </a:spcBef>
              <a:spcAft>
                <a:spcPts val="0"/>
              </a:spcAft>
              <a:buNone/>
            </a:pPr>
            <a:r>
              <a:rPr lang="en-US" sz="2750">
                <a:solidFill>
                  <a:schemeClr val="dk1"/>
                </a:solidFill>
                <a:latin typeface="Montserrat"/>
                <a:ea typeface="Montserrat"/>
                <a:cs typeface="Montserrat"/>
                <a:sym typeface="Montserrat"/>
              </a:rPr>
              <a:t>assez d'eau.</a:t>
            </a:r>
            <a:endParaRPr sz="2750">
              <a:solidFill>
                <a:schemeClr val="dk1"/>
              </a:solidFill>
              <a:latin typeface="Montserrat"/>
              <a:ea typeface="Montserrat"/>
              <a:cs typeface="Montserrat"/>
              <a:sym typeface="Montserrat"/>
            </a:endParaRPr>
          </a:p>
          <a:p>
            <a:pPr marL="9144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Gardez votre caméra allumée pour que tout le monde se </a:t>
            </a:r>
            <a:endParaRPr sz="2750">
              <a:solidFill>
                <a:schemeClr val="dk1"/>
              </a:solidFill>
              <a:latin typeface="Montserrat"/>
              <a:ea typeface="Montserrat"/>
              <a:cs typeface="Montserrat"/>
              <a:sym typeface="Montserrat"/>
            </a:endParaRPr>
          </a:p>
          <a:p>
            <a:pPr marL="914400" marR="208499" lvl="0" indent="0" algn="l" rtl="0">
              <a:lnSpc>
                <a:spcPct val="115000"/>
              </a:lnSpc>
              <a:spcBef>
                <a:spcPts val="0"/>
              </a:spcBef>
              <a:spcAft>
                <a:spcPts val="0"/>
              </a:spcAft>
              <a:buNone/>
            </a:pPr>
            <a:r>
              <a:rPr lang="en-US" sz="2750">
                <a:solidFill>
                  <a:schemeClr val="dk1"/>
                </a:solidFill>
                <a:latin typeface="Montserrat"/>
                <a:ea typeface="Montserrat"/>
                <a:cs typeface="Montserrat"/>
                <a:sym typeface="Montserrat"/>
              </a:rPr>
              <a:t>sente en sécurité et connecté. </a:t>
            </a:r>
            <a:endParaRPr sz="2750">
              <a:solidFill>
                <a:schemeClr val="dk1"/>
              </a:solidFill>
              <a:latin typeface="Montserrat"/>
              <a:ea typeface="Montserrat"/>
              <a:cs typeface="Montserrat"/>
              <a:sym typeface="Montserrat"/>
            </a:endParaRPr>
          </a:p>
          <a:p>
            <a:pPr marL="9144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Soyez franc et honnête - écouter avec empathie. </a:t>
            </a:r>
            <a:endParaRPr sz="2750">
              <a:solidFill>
                <a:schemeClr val="dk1"/>
              </a:solidFill>
              <a:latin typeface="Montserrat"/>
              <a:ea typeface="Montserrat"/>
              <a:cs typeface="Montserrat"/>
              <a:sym typeface="Montserrat"/>
            </a:endParaRPr>
          </a:p>
          <a:p>
            <a:pPr marL="9144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Soyez prêt à vous engager avec vos pairs.</a:t>
            </a:r>
            <a:endParaRPr sz="2750">
              <a:solidFill>
                <a:schemeClr val="dk1"/>
              </a:solidFill>
              <a:latin typeface="Montserrat"/>
              <a:ea typeface="Montserrat"/>
              <a:cs typeface="Montserrat"/>
              <a:sym typeface="Montserrat"/>
            </a:endParaRPr>
          </a:p>
          <a:p>
            <a:pPr marL="9144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Éliminez les distractions externes.</a:t>
            </a:r>
            <a:endParaRPr sz="2750">
              <a:solidFill>
                <a:schemeClr val="dk1"/>
              </a:solidFill>
              <a:latin typeface="Montserrat"/>
              <a:ea typeface="Montserrat"/>
              <a:cs typeface="Montserrat"/>
              <a:sym typeface="Montserrat"/>
            </a:endParaRPr>
          </a:p>
          <a:p>
            <a:pPr marL="9144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Ne pas activer votre microphone, sauf pour poser des questions et contribuer à </a:t>
            </a:r>
            <a:endParaRPr sz="2750">
              <a:solidFill>
                <a:schemeClr val="dk1"/>
              </a:solidFill>
              <a:latin typeface="Montserrat"/>
              <a:ea typeface="Montserrat"/>
              <a:cs typeface="Montserrat"/>
              <a:sym typeface="Montserrat"/>
            </a:endParaRPr>
          </a:p>
          <a:p>
            <a:pPr marL="914400" marR="208499" lvl="0" indent="0" algn="l" rtl="0">
              <a:lnSpc>
                <a:spcPct val="115000"/>
              </a:lnSpc>
              <a:spcBef>
                <a:spcPts val="0"/>
              </a:spcBef>
              <a:spcAft>
                <a:spcPts val="0"/>
              </a:spcAft>
              <a:buNone/>
            </a:pPr>
            <a:r>
              <a:rPr lang="en-US" sz="2750">
                <a:solidFill>
                  <a:schemeClr val="dk1"/>
                </a:solidFill>
                <a:latin typeface="Montserrat"/>
                <a:ea typeface="Montserrat"/>
                <a:cs typeface="Montserrat"/>
                <a:sym typeface="Montserrat"/>
              </a:rPr>
              <a:t>la discussion.</a:t>
            </a:r>
            <a:endParaRPr sz="2750">
              <a:solidFill>
                <a:schemeClr val="dk1"/>
              </a:solidFill>
              <a:latin typeface="Montserrat"/>
              <a:ea typeface="Montserrat"/>
              <a:cs typeface="Montserrat"/>
              <a:sym typeface="Montserrat"/>
            </a:endParaRPr>
          </a:p>
          <a:p>
            <a:pPr marL="9144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Soyez pleinement présent et assistez aux cinq semaines - pas de multitâche.</a:t>
            </a:r>
            <a:endParaRPr sz="2750">
              <a:solidFill>
                <a:schemeClr val="dk1"/>
              </a:solidFill>
              <a:latin typeface="Montserrat"/>
              <a:ea typeface="Montserrat"/>
              <a:cs typeface="Montserrat"/>
              <a:sym typeface="Montserrat"/>
            </a:endParaRPr>
          </a:p>
        </p:txBody>
      </p:sp>
      <p:pic>
        <p:nvPicPr>
          <p:cNvPr id="345" name="Google Shape;345;p9"/>
          <p:cNvPicPr preferRelativeResize="0"/>
          <p:nvPr/>
        </p:nvPicPr>
        <p:blipFill rotWithShape="1">
          <a:blip r:embed="rId5">
            <a:alphaModFix/>
          </a:blip>
          <a:srcRect/>
          <a:stretch/>
        </p:blipFill>
        <p:spPr>
          <a:xfrm>
            <a:off x="293000" y="841788"/>
            <a:ext cx="1830401" cy="15259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55" name="Google Shape;355;p10"/>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31405" r="-19242"/>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0"/>
          <p:cNvSpPr txBox="1"/>
          <p:nvPr/>
        </p:nvSpPr>
        <p:spPr>
          <a:xfrm>
            <a:off x="483118" y="1652412"/>
            <a:ext cx="16776300" cy="5173200"/>
          </a:xfrm>
          <a:prstGeom prst="rect">
            <a:avLst/>
          </a:prstGeom>
          <a:noFill/>
          <a:ln>
            <a:noFill/>
          </a:ln>
        </p:spPr>
        <p:txBody>
          <a:bodyPr spcFirstLastPara="1" wrap="square" lIns="0" tIns="0" rIns="0" bIns="0" anchor="t" anchorCtr="0">
            <a:spAutoFit/>
          </a:bodyPr>
          <a:lstStyle/>
          <a:p>
            <a:pPr marL="0" lvl="0" indent="0" algn="l" rtl="0">
              <a:lnSpc>
                <a:spcPct val="153012"/>
              </a:lnSpc>
              <a:spcBef>
                <a:spcPts val="0"/>
              </a:spcBef>
              <a:spcAft>
                <a:spcPts val="0"/>
              </a:spcAft>
              <a:buClr>
                <a:schemeClr val="dk1"/>
              </a:buClr>
              <a:buSzPts val="1100"/>
              <a:buFont typeface="Arial"/>
              <a:buNone/>
            </a:pPr>
            <a:r>
              <a:rPr lang="en-US" sz="4099" b="1">
                <a:latin typeface="Montserrat"/>
                <a:ea typeface="Montserrat"/>
                <a:cs typeface="Montserrat"/>
                <a:sym typeface="Montserrat"/>
              </a:rPr>
              <a:t>Critères de tolérance zéro</a:t>
            </a:r>
            <a:endParaRPr sz="4099" b="1">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4050">
                <a:solidFill>
                  <a:schemeClr val="dk1"/>
                </a:solidFill>
                <a:latin typeface="Montserrat"/>
                <a:ea typeface="Montserrat"/>
                <a:cs typeface="Montserrat"/>
                <a:sym typeface="Montserrat"/>
              </a:rPr>
              <a:t>Nous valorisons et défendons l'égalité, la </a:t>
            </a:r>
            <a:endParaRPr sz="40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4050">
                <a:solidFill>
                  <a:schemeClr val="dk1"/>
                </a:solidFill>
                <a:latin typeface="Montserrat"/>
                <a:ea typeface="Montserrat"/>
                <a:cs typeface="Montserrat"/>
                <a:sym typeface="Montserrat"/>
              </a:rPr>
              <a:t>substance, la transparence et le respect. Des </a:t>
            </a:r>
            <a:endParaRPr sz="40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4050">
                <a:solidFill>
                  <a:schemeClr val="dk1"/>
                </a:solidFill>
                <a:latin typeface="Montserrat"/>
                <a:ea typeface="Montserrat"/>
                <a:cs typeface="Montserrat"/>
                <a:sym typeface="Montserrat"/>
              </a:rPr>
              <a:t>commentaires discriminatoire, de l'énergie </a:t>
            </a:r>
            <a:endParaRPr sz="40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4050">
                <a:solidFill>
                  <a:schemeClr val="dk1"/>
                </a:solidFill>
                <a:latin typeface="Montserrat"/>
                <a:ea typeface="Montserrat"/>
                <a:cs typeface="Montserrat"/>
                <a:sym typeface="Montserrat"/>
              </a:rPr>
              <a:t>négative constante et des observations insultantes </a:t>
            </a:r>
            <a:endParaRPr sz="40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4050">
                <a:solidFill>
                  <a:schemeClr val="dk1"/>
                </a:solidFill>
                <a:latin typeface="Montserrat"/>
                <a:ea typeface="Montserrat"/>
                <a:cs typeface="Montserrat"/>
                <a:sym typeface="Montserrat"/>
              </a:rPr>
              <a:t>pourraient résulter dans un blocage d'accès au reste des réunions et aux autres sessions du programme à l'avenir.</a:t>
            </a:r>
            <a:endParaRPr sz="4050">
              <a:solidFill>
                <a:schemeClr val="dk1"/>
              </a:solidFill>
              <a:latin typeface="Montserrat"/>
              <a:ea typeface="Montserrat"/>
              <a:cs typeface="Montserrat"/>
              <a:sym typeface="Montserrat"/>
            </a:endParaRPr>
          </a:p>
        </p:txBody>
      </p:sp>
      <p:sp>
        <p:nvSpPr>
          <p:cNvPr id="357" name="Google Shape;357;p1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87" b="-53585"/>
            </a:stretch>
          </a:blipFill>
          <a:ln>
            <a:noFill/>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11"/>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67" name="Google Shape;367;p11"/>
          <p:cNvSpPr txBox="1"/>
          <p:nvPr/>
        </p:nvSpPr>
        <p:spPr>
          <a:xfrm>
            <a:off x="406918" y="1652412"/>
            <a:ext cx="16776300" cy="50118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4099" b="1">
                <a:latin typeface="Montserrat"/>
                <a:ea typeface="Montserrat"/>
                <a:cs typeface="Montserrat"/>
                <a:sym typeface="Montserrat"/>
              </a:rPr>
              <a:t>Comment allons-nous nous tenir mutuellement </a:t>
            </a:r>
            <a:endParaRPr sz="4099" b="1">
              <a:latin typeface="Montserrat"/>
              <a:ea typeface="Montserrat"/>
              <a:cs typeface="Montserrat"/>
              <a:sym typeface="Montserrat"/>
            </a:endParaRPr>
          </a:p>
          <a:p>
            <a:pPr marL="0" lvl="0" indent="0" algn="l" rtl="0">
              <a:lnSpc>
                <a:spcPct val="115000"/>
              </a:lnSpc>
              <a:spcBef>
                <a:spcPts val="0"/>
              </a:spcBef>
              <a:spcAft>
                <a:spcPts val="0"/>
              </a:spcAft>
              <a:buNone/>
            </a:pPr>
            <a:r>
              <a:rPr lang="en-US" sz="4099" b="1">
                <a:latin typeface="Montserrat"/>
                <a:ea typeface="Montserrat"/>
                <a:cs typeface="Montserrat"/>
                <a:sym typeface="Montserrat"/>
              </a:rPr>
              <a:t>responsables ?</a:t>
            </a:r>
            <a:endParaRPr sz="4099" b="1">
              <a:latin typeface="Montserrat"/>
              <a:ea typeface="Montserrat"/>
              <a:cs typeface="Montserrat"/>
              <a:sym typeface="Montserrat"/>
            </a:endParaRPr>
          </a:p>
          <a:p>
            <a:pPr marL="885179" marR="0" lvl="1" indent="-442590" algn="l" rtl="0">
              <a:lnSpc>
                <a:spcPct val="153012"/>
              </a:lnSpc>
              <a:spcBef>
                <a:spcPts val="1000"/>
              </a:spcBef>
              <a:spcAft>
                <a:spcPts val="0"/>
              </a:spcAft>
              <a:buClr>
                <a:srgbClr val="000000"/>
              </a:buClr>
              <a:buSzPts val="4099"/>
              <a:buFont typeface="Arial"/>
              <a:buChar char="•"/>
            </a:pPr>
            <a:r>
              <a:rPr lang="en-US" sz="4099">
                <a:latin typeface="Montserrat"/>
                <a:ea typeface="Montserrat"/>
                <a:cs typeface="Montserrat"/>
                <a:sym typeface="Montserrat"/>
              </a:rPr>
              <a:t>S'engager à respecter les règles de base</a:t>
            </a:r>
            <a:endParaRPr sz="1400" b="0" i="0" u="none" strike="noStrike" cap="none">
              <a:solidFill>
                <a:srgbClr val="000000"/>
              </a:solidFill>
              <a:latin typeface="Arial"/>
              <a:ea typeface="Arial"/>
              <a:cs typeface="Arial"/>
              <a:sym typeface="Arial"/>
            </a:endParaRPr>
          </a:p>
          <a:p>
            <a:pPr marL="885178" marR="0" lvl="1" indent="-442589" algn="l" rtl="0">
              <a:lnSpc>
                <a:spcPct val="115000"/>
              </a:lnSpc>
              <a:spcBef>
                <a:spcPts val="1000"/>
              </a:spcBef>
              <a:spcAft>
                <a:spcPts val="0"/>
              </a:spcAft>
              <a:buClr>
                <a:srgbClr val="000000"/>
              </a:buClr>
              <a:buSzPts val="4099"/>
              <a:buFont typeface="Arial"/>
              <a:buChar char="•"/>
            </a:pPr>
            <a:r>
              <a:rPr lang="en-US" sz="4099">
                <a:latin typeface="Montserrat"/>
                <a:ea typeface="Montserrat"/>
                <a:cs typeface="Montserrat"/>
                <a:sym typeface="Montserrat"/>
              </a:rPr>
              <a:t>Réfléchir à la manière dont nous pouvons </a:t>
            </a:r>
            <a:endParaRPr sz="4099">
              <a:latin typeface="Montserrat"/>
              <a:ea typeface="Montserrat"/>
              <a:cs typeface="Montserrat"/>
              <a:sym typeface="Montserrat"/>
            </a:endParaRPr>
          </a:p>
          <a:p>
            <a:pPr marL="914400" marR="0" lvl="0" indent="0" algn="l" rtl="0">
              <a:lnSpc>
                <a:spcPct val="115000"/>
              </a:lnSpc>
              <a:spcBef>
                <a:spcPts val="0"/>
              </a:spcBef>
              <a:spcAft>
                <a:spcPts val="0"/>
              </a:spcAft>
              <a:buNone/>
            </a:pPr>
            <a:r>
              <a:rPr lang="en-US" sz="4099">
                <a:latin typeface="Montserrat"/>
                <a:ea typeface="Montserrat"/>
                <a:cs typeface="Montserrat"/>
                <a:sym typeface="Montserrat"/>
              </a:rPr>
              <a:t>nous soutenir mutuellement</a:t>
            </a:r>
            <a:endParaRPr sz="1400" b="0" i="0" u="none" strike="noStrike" cap="none">
              <a:solidFill>
                <a:srgbClr val="000000"/>
              </a:solidFill>
              <a:latin typeface="Arial"/>
              <a:ea typeface="Arial"/>
              <a:cs typeface="Arial"/>
              <a:sym typeface="Arial"/>
            </a:endParaRPr>
          </a:p>
          <a:p>
            <a:pPr marL="885179" marR="0" lvl="1" indent="-442590" algn="l" rtl="0">
              <a:lnSpc>
                <a:spcPct val="153000"/>
              </a:lnSpc>
              <a:spcBef>
                <a:spcPts val="2000"/>
              </a:spcBef>
              <a:spcAft>
                <a:spcPts val="0"/>
              </a:spcAft>
              <a:buClr>
                <a:srgbClr val="000000"/>
              </a:buClr>
              <a:buSzPts val="4099"/>
              <a:buFont typeface="Arial"/>
              <a:buChar char="•"/>
            </a:pPr>
            <a:r>
              <a:rPr lang="en-US" sz="4099">
                <a:latin typeface="Montserrat"/>
                <a:ea typeface="Montserrat"/>
                <a:cs typeface="Montserrat"/>
                <a:sym typeface="Montserrat"/>
              </a:rPr>
              <a:t>Pratiquer l'autoréflexion</a:t>
            </a:r>
            <a:endParaRPr sz="1400" b="0" i="0" u="none" strike="noStrike" cap="none">
              <a:solidFill>
                <a:srgbClr val="000000"/>
              </a:solidFill>
              <a:latin typeface="Arial"/>
              <a:ea typeface="Arial"/>
              <a:cs typeface="Arial"/>
              <a:sym typeface="Arial"/>
            </a:endParaRPr>
          </a:p>
        </p:txBody>
      </p:sp>
      <p:sp>
        <p:nvSpPr>
          <p:cNvPr id="368" name="Google Shape;368;p1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369" name="Google Shape;369;p11"/>
          <p:cNvSpPr/>
          <p:nvPr/>
        </p:nvSpPr>
        <p:spPr>
          <a:xfrm>
            <a:off x="13504545" y="695325"/>
            <a:ext cx="4515802" cy="4515783"/>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l="-44281" r="-579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1"/>
          <p:cNvSpPr txBox="1"/>
          <p:nvPr/>
        </p:nvSpPr>
        <p:spPr>
          <a:xfrm>
            <a:off x="406918" y="6982634"/>
            <a:ext cx="17537100" cy="2194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4099"/>
              <a:buFont typeface="Arial"/>
              <a:buNone/>
            </a:pPr>
            <a:r>
              <a:rPr lang="en-US" sz="4099" b="1">
                <a:latin typeface="Montserrat"/>
                <a:ea typeface="Montserrat"/>
                <a:cs typeface="Montserrat"/>
                <a:sym typeface="Montserrat"/>
              </a:rPr>
              <a:t>Un Rappel :</a:t>
            </a:r>
            <a:endParaRPr sz="1400" b="0" i="0" u="none" strike="noStrike" cap="none">
              <a:solidFill>
                <a:srgbClr val="000000"/>
              </a:solidFill>
              <a:latin typeface="Arial"/>
              <a:ea typeface="Arial"/>
              <a:cs typeface="Arial"/>
              <a:sym typeface="Arial"/>
            </a:endParaRPr>
          </a:p>
          <a:p>
            <a:pPr marL="0" marR="208499" lvl="0" indent="0" algn="ctr" rtl="0">
              <a:lnSpc>
                <a:spcPct val="115000"/>
              </a:lnSpc>
              <a:spcBef>
                <a:spcPts val="1000"/>
              </a:spcBef>
              <a:spcAft>
                <a:spcPts val="0"/>
              </a:spcAft>
              <a:buClr>
                <a:schemeClr val="dk1"/>
              </a:buClr>
              <a:buSzPts val="1100"/>
              <a:buFont typeface="Arial"/>
              <a:buNone/>
            </a:pPr>
            <a:r>
              <a:rPr lang="en-US" sz="4050">
                <a:solidFill>
                  <a:schemeClr val="dk1"/>
                </a:solidFill>
                <a:latin typeface="Montserrat"/>
                <a:ea typeface="Montserrat"/>
                <a:cs typeface="Montserrat"/>
                <a:sym typeface="Montserrat"/>
              </a:rPr>
              <a:t>Faites de votre mieux dans les réunions Cercles, vous n'avez pas besoin de tout faire. Utilisez votre bon jugement !</a:t>
            </a:r>
            <a:endParaRPr sz="405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12"/>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76" name="Google Shape;376;p12"/>
          <p:cNvSpPr txBox="1"/>
          <p:nvPr/>
        </p:nvSpPr>
        <p:spPr>
          <a:xfrm>
            <a:off x="2206731" y="1210494"/>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5000"/>
              <a:buFont typeface="Arial"/>
              <a:buNone/>
            </a:pPr>
            <a:r>
              <a:rPr lang="en-US" sz="5000" b="1">
                <a:latin typeface="Montserrat"/>
                <a:ea typeface="Montserrat"/>
                <a:cs typeface="Montserrat"/>
                <a:sym typeface="Montserrat"/>
              </a:rPr>
              <a:t>Exigences du programme</a:t>
            </a:r>
            <a:endParaRPr sz="1400" b="0" i="0" u="none" strike="noStrike" cap="none">
              <a:solidFill>
                <a:srgbClr val="000000"/>
              </a:solidFill>
              <a:latin typeface="Arial"/>
              <a:ea typeface="Arial"/>
              <a:cs typeface="Arial"/>
              <a:sym typeface="Arial"/>
            </a:endParaRPr>
          </a:p>
        </p:txBody>
      </p:sp>
      <p:sp>
        <p:nvSpPr>
          <p:cNvPr id="377" name="Google Shape;377;p12"/>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31405" r="-19242"/>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2"/>
          <p:cNvSpPr/>
          <p:nvPr/>
        </p:nvSpPr>
        <p:spPr>
          <a:xfrm>
            <a:off x="483118" y="6473535"/>
            <a:ext cx="587118" cy="743188"/>
          </a:xfrm>
          <a:custGeom>
            <a:avLst/>
            <a:gdLst/>
            <a:ahLst/>
            <a:cxnLst/>
            <a:rect l="l" t="t" r="r" b="b"/>
            <a:pathLst>
              <a:path w="587118" h="743188" extrusionOk="0">
                <a:moveTo>
                  <a:pt x="0" y="0"/>
                </a:moveTo>
                <a:lnTo>
                  <a:pt x="587119" y="0"/>
                </a:lnTo>
                <a:lnTo>
                  <a:pt x="587119" y="743188"/>
                </a:lnTo>
                <a:lnTo>
                  <a:pt x="0" y="743188"/>
                </a:lnTo>
                <a:lnTo>
                  <a:pt x="0" y="0"/>
                </a:lnTo>
                <a:close/>
              </a:path>
            </a:pathLst>
          </a:custGeom>
          <a:blipFill rotWithShape="1">
            <a:blip r:embed="rId5">
              <a:alphaModFix/>
            </a:blip>
            <a:stretch>
              <a:fillRect/>
            </a:stretch>
          </a:blipFill>
          <a:ln>
            <a:noFill/>
          </a:ln>
        </p:spPr>
        <p:txBody>
          <a:bodyPr/>
          <a:lstStyle/>
          <a:p>
            <a:endParaRPr lang="en-US"/>
          </a:p>
        </p:txBody>
      </p:sp>
      <p:sp>
        <p:nvSpPr>
          <p:cNvPr id="379" name="Google Shape;379;p12"/>
          <p:cNvSpPr txBox="1"/>
          <p:nvPr/>
        </p:nvSpPr>
        <p:spPr>
          <a:xfrm>
            <a:off x="483118" y="2568464"/>
            <a:ext cx="16776300" cy="3554400"/>
          </a:xfrm>
          <a:prstGeom prst="rect">
            <a:avLst/>
          </a:prstGeom>
          <a:noFill/>
          <a:ln>
            <a:noFill/>
          </a:ln>
        </p:spPr>
        <p:txBody>
          <a:bodyPr spcFirstLastPara="1" wrap="square" lIns="0" tIns="0" rIns="0" bIns="0" anchor="t" anchorCtr="0">
            <a:spAutoFit/>
          </a:bodyPr>
          <a:lstStyle/>
          <a:p>
            <a:pPr marL="561337" marR="0" lvl="1" indent="-267969" algn="l" rtl="0">
              <a:lnSpc>
                <a:spcPct val="115000"/>
              </a:lnSpc>
              <a:spcBef>
                <a:spcPts val="0"/>
              </a:spcBef>
              <a:spcAft>
                <a:spcPts val="0"/>
              </a:spcAft>
              <a:buClr>
                <a:srgbClr val="000000"/>
              </a:buClr>
              <a:buSzPts val="2399"/>
              <a:buFont typeface="Arial"/>
              <a:buChar char="•"/>
            </a:pPr>
            <a:r>
              <a:rPr lang="en-US" sz="2399">
                <a:latin typeface="Montserrat"/>
                <a:ea typeface="Montserrat"/>
                <a:cs typeface="Montserrat"/>
                <a:sym typeface="Montserrat"/>
              </a:rPr>
              <a:t>Participer activement aux 5 réunions Cercles</a:t>
            </a:r>
            <a:endParaRPr sz="12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399"/>
              <a:buFont typeface="Arial"/>
              <a:buNone/>
            </a:pPr>
            <a:r>
              <a:rPr lang="en-US" sz="2399" b="0" i="0" u="none" strike="noStrike" cap="none">
                <a:solidFill>
                  <a:srgbClr val="000000"/>
                </a:solidFill>
                <a:latin typeface="Montserrat"/>
                <a:ea typeface="Montserrat"/>
                <a:cs typeface="Montserrat"/>
                <a:sym typeface="Montserrat"/>
              </a:rPr>
              <a:t>      </a:t>
            </a:r>
            <a:r>
              <a:rPr lang="en-US" sz="2399" b="1" i="0" u="none" strike="noStrike" cap="none">
                <a:solidFill>
                  <a:srgbClr val="000000"/>
                </a:solidFill>
                <a:latin typeface="Montserrat"/>
                <a:ea typeface="Montserrat"/>
                <a:cs typeface="Montserrat"/>
                <a:sym typeface="Montserrat"/>
              </a:rPr>
              <a:t>(</a:t>
            </a:r>
            <a:r>
              <a:rPr lang="en-US" sz="2399" b="1">
                <a:latin typeface="Montserrat"/>
                <a:ea typeface="Montserrat"/>
                <a:cs typeface="Montserrat"/>
                <a:sym typeface="Montserrat"/>
              </a:rPr>
              <a:t>programmé par votre groupe Cercle</a:t>
            </a:r>
            <a:r>
              <a:rPr lang="en-US" sz="2399" b="1" i="0" u="none" strike="noStrike" cap="none">
                <a:solidFill>
                  <a:srgbClr val="000000"/>
                </a:solidFill>
                <a:latin typeface="Montserrat"/>
                <a:ea typeface="Montserrat"/>
                <a:cs typeface="Montserrat"/>
                <a:sym typeface="Montserrat"/>
              </a:rPr>
              <a:t>)</a:t>
            </a:r>
            <a:endParaRPr sz="12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399"/>
              <a:buFont typeface="Arial"/>
              <a:buNone/>
            </a:pPr>
            <a:endParaRPr sz="1800" b="1" i="0" u="none" strike="noStrike" cap="none">
              <a:solidFill>
                <a:srgbClr val="000000"/>
              </a:solidFill>
              <a:latin typeface="Montserrat"/>
              <a:ea typeface="Montserrat"/>
              <a:cs typeface="Montserrat"/>
              <a:sym typeface="Montserrat"/>
            </a:endParaRPr>
          </a:p>
          <a:p>
            <a:pPr marL="561337" marR="0" lvl="1" indent="-267969" algn="l" rtl="0">
              <a:lnSpc>
                <a:spcPct val="115000"/>
              </a:lnSpc>
              <a:spcBef>
                <a:spcPts val="0"/>
              </a:spcBef>
              <a:spcAft>
                <a:spcPts val="0"/>
              </a:spcAft>
              <a:buClr>
                <a:srgbClr val="000000"/>
              </a:buClr>
              <a:buSzPts val="2399"/>
              <a:buFont typeface="Arial"/>
              <a:buChar char="•"/>
            </a:pPr>
            <a:r>
              <a:rPr lang="en-US" sz="2399">
                <a:latin typeface="Montserrat"/>
                <a:ea typeface="Montserrat"/>
                <a:cs typeface="Montserrat"/>
                <a:sym typeface="Montserrat"/>
              </a:rPr>
              <a:t>Participez aux Classes de maître pour enrichir votre expérience et votre </a:t>
            </a:r>
            <a:endParaRPr sz="2399">
              <a:latin typeface="Montserrat"/>
              <a:ea typeface="Montserrat"/>
              <a:cs typeface="Montserrat"/>
              <a:sym typeface="Montserrat"/>
            </a:endParaRPr>
          </a:p>
          <a:p>
            <a:pPr marL="0" marR="0" lvl="0" indent="0" algn="l" rtl="0">
              <a:lnSpc>
                <a:spcPct val="115000"/>
              </a:lnSpc>
              <a:spcBef>
                <a:spcPts val="0"/>
              </a:spcBef>
              <a:spcAft>
                <a:spcPts val="0"/>
              </a:spcAft>
              <a:buNone/>
            </a:pPr>
            <a:r>
              <a:rPr lang="en-US" sz="2399">
                <a:latin typeface="Montserrat"/>
                <a:ea typeface="Montserrat"/>
                <a:cs typeface="Montserrat"/>
                <a:sym typeface="Montserrat"/>
              </a:rPr>
              <a:t>       apprentissage. </a:t>
            </a:r>
            <a:endParaRPr sz="12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399"/>
              <a:buFont typeface="Arial"/>
              <a:buNone/>
            </a:pPr>
            <a:r>
              <a:rPr lang="en-US" sz="2399" b="0" i="0" u="none" strike="noStrike" cap="none">
                <a:solidFill>
                  <a:srgbClr val="000000"/>
                </a:solidFill>
                <a:latin typeface="Montserrat"/>
                <a:ea typeface="Montserrat"/>
                <a:cs typeface="Montserrat"/>
                <a:sym typeface="Montserrat"/>
              </a:rPr>
              <a:t>       </a:t>
            </a:r>
            <a:r>
              <a:rPr lang="en-US" sz="2399" b="1" i="0" u="none" strike="noStrike" cap="none">
                <a:solidFill>
                  <a:srgbClr val="000000"/>
                </a:solidFill>
                <a:latin typeface="Montserrat"/>
                <a:ea typeface="Montserrat"/>
                <a:cs typeface="Montserrat"/>
                <a:sym typeface="Montserrat"/>
              </a:rPr>
              <a:t>(</a:t>
            </a:r>
            <a:r>
              <a:rPr lang="en-US" sz="2399" b="1">
                <a:latin typeface="Montserrat"/>
                <a:ea typeface="Montserrat"/>
                <a:cs typeface="Montserrat"/>
                <a:sym typeface="Montserrat"/>
              </a:rPr>
              <a:t>invitations dans vos calendriers</a:t>
            </a:r>
            <a:r>
              <a:rPr lang="en-US" sz="2399" b="1" i="0" u="none" strike="noStrike" cap="none">
                <a:solidFill>
                  <a:srgbClr val="000000"/>
                </a:solidFill>
                <a:latin typeface="Montserrat"/>
                <a:ea typeface="Montserrat"/>
                <a:cs typeface="Montserrat"/>
                <a:sym typeface="Montserrat"/>
              </a:rPr>
              <a:t>)</a:t>
            </a:r>
            <a:endParaRPr sz="12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399"/>
              <a:buFont typeface="Arial"/>
              <a:buNone/>
            </a:pPr>
            <a:endParaRPr sz="1800" b="1" i="0" u="none" strike="noStrike" cap="none">
              <a:solidFill>
                <a:srgbClr val="000000"/>
              </a:solidFill>
              <a:latin typeface="Montserrat"/>
              <a:ea typeface="Montserrat"/>
              <a:cs typeface="Montserrat"/>
              <a:sym typeface="Montserrat"/>
            </a:endParaRPr>
          </a:p>
          <a:p>
            <a:pPr marL="561337" marR="0" lvl="1" indent="-267969" algn="l" rtl="0">
              <a:lnSpc>
                <a:spcPct val="115000"/>
              </a:lnSpc>
              <a:spcBef>
                <a:spcPts val="0"/>
              </a:spcBef>
              <a:spcAft>
                <a:spcPts val="0"/>
              </a:spcAft>
              <a:buClr>
                <a:srgbClr val="000000"/>
              </a:buClr>
              <a:buSzPts val="2399"/>
              <a:buFont typeface="Arial"/>
              <a:buChar char="•"/>
            </a:pPr>
            <a:r>
              <a:rPr lang="en-US" sz="2399">
                <a:latin typeface="Montserrat"/>
                <a:ea typeface="Montserrat"/>
                <a:cs typeface="Montserrat"/>
                <a:sym typeface="Montserrat"/>
              </a:rPr>
              <a:t>Compléter les 6 formulaires écrites</a:t>
            </a:r>
            <a:endParaRPr sz="12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399"/>
              <a:buFont typeface="Arial"/>
              <a:buNone/>
            </a:pPr>
            <a:r>
              <a:rPr lang="en-US" sz="2399" b="0" i="0" u="none" strike="noStrike" cap="none">
                <a:solidFill>
                  <a:srgbClr val="000000"/>
                </a:solidFill>
                <a:latin typeface="Montserrat"/>
                <a:ea typeface="Montserrat"/>
                <a:cs typeface="Montserrat"/>
                <a:sym typeface="Montserrat"/>
              </a:rPr>
              <a:t>      </a:t>
            </a:r>
            <a:r>
              <a:rPr lang="en-US" sz="2399" b="1" i="0" u="none" strike="noStrike" cap="none">
                <a:solidFill>
                  <a:srgbClr val="000000"/>
                </a:solidFill>
                <a:latin typeface="Montserrat"/>
                <a:ea typeface="Montserrat"/>
                <a:cs typeface="Montserrat"/>
                <a:sym typeface="Montserrat"/>
              </a:rPr>
              <a:t>(</a:t>
            </a:r>
            <a:r>
              <a:rPr lang="en-US" sz="2399" b="1">
                <a:latin typeface="Montserrat"/>
                <a:ea typeface="Montserrat"/>
                <a:cs typeface="Montserrat"/>
                <a:sym typeface="Montserrat"/>
              </a:rPr>
              <a:t>rappels dans vos calendriers</a:t>
            </a:r>
            <a:r>
              <a:rPr lang="en-US" sz="2399" b="1" i="0" u="none" strike="noStrike" cap="none">
                <a:solidFill>
                  <a:srgbClr val="000000"/>
                </a:solidFill>
                <a:latin typeface="Montserrat"/>
                <a:ea typeface="Montserrat"/>
                <a:cs typeface="Montserrat"/>
                <a:sym typeface="Montserrat"/>
              </a:rPr>
              <a:t>)</a:t>
            </a:r>
            <a:endParaRPr sz="1200" b="0" i="0" u="none" strike="noStrike" cap="none">
              <a:solidFill>
                <a:srgbClr val="000000"/>
              </a:solidFill>
              <a:latin typeface="Arial"/>
              <a:ea typeface="Arial"/>
              <a:cs typeface="Arial"/>
              <a:sym typeface="Arial"/>
            </a:endParaRPr>
          </a:p>
        </p:txBody>
      </p:sp>
      <p:sp>
        <p:nvSpPr>
          <p:cNvPr id="380" name="Google Shape;380;p12"/>
          <p:cNvSpPr txBox="1"/>
          <p:nvPr/>
        </p:nvSpPr>
        <p:spPr>
          <a:xfrm>
            <a:off x="1205023" y="6542325"/>
            <a:ext cx="8958000" cy="45510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2956"/>
              <a:buFont typeface="Arial"/>
              <a:buNone/>
            </a:pPr>
            <a:r>
              <a:rPr lang="en-US" sz="2956" b="1">
                <a:latin typeface="Montserrat"/>
                <a:ea typeface="Montserrat"/>
                <a:cs typeface="Montserrat"/>
                <a:sym typeface="Montserrat"/>
              </a:rPr>
              <a:t>Avantages facultatifs du DEAPCM</a:t>
            </a:r>
            <a:endParaRPr sz="1200" b="0" i="0" u="none" strike="noStrike" cap="none">
              <a:solidFill>
                <a:srgbClr val="000000"/>
              </a:solidFill>
              <a:latin typeface="Arial"/>
              <a:ea typeface="Arial"/>
              <a:cs typeface="Arial"/>
              <a:sym typeface="Arial"/>
            </a:endParaRPr>
          </a:p>
        </p:txBody>
      </p:sp>
      <p:sp>
        <p:nvSpPr>
          <p:cNvPr id="381" name="Google Shape;381;p12"/>
          <p:cNvSpPr txBox="1"/>
          <p:nvPr/>
        </p:nvSpPr>
        <p:spPr>
          <a:xfrm>
            <a:off x="483118" y="7376540"/>
            <a:ext cx="16776300" cy="2712600"/>
          </a:xfrm>
          <a:prstGeom prst="rect">
            <a:avLst/>
          </a:prstGeom>
          <a:noFill/>
          <a:ln>
            <a:noFill/>
          </a:ln>
        </p:spPr>
        <p:txBody>
          <a:bodyPr spcFirstLastPara="1" wrap="square" lIns="0" tIns="0" rIns="0" bIns="0" anchor="t" anchorCtr="0">
            <a:spAutoFit/>
          </a:bodyPr>
          <a:lstStyle/>
          <a:p>
            <a:pPr marL="561337" marR="0" lvl="1" indent="-280669" algn="l" rtl="0">
              <a:lnSpc>
                <a:spcPct val="115000"/>
              </a:lnSpc>
              <a:spcBef>
                <a:spcPts val="0"/>
              </a:spcBef>
              <a:spcAft>
                <a:spcPts val="0"/>
              </a:spcAft>
              <a:buClr>
                <a:srgbClr val="000000"/>
              </a:buClr>
              <a:buSzPts val="2599"/>
              <a:buFont typeface="Arial"/>
              <a:buChar char="•"/>
            </a:pPr>
            <a:r>
              <a:rPr lang="en-US" sz="2599">
                <a:latin typeface="Montserrat"/>
                <a:ea typeface="Montserrat"/>
                <a:cs typeface="Montserrat"/>
                <a:sym typeface="Montserrat"/>
              </a:rPr>
              <a:t>Salon hebdomadaire DEAPCM</a:t>
            </a:r>
            <a:r>
              <a:rPr lang="en-US" sz="2599" b="0" i="0" u="none" strike="noStrike" cap="none">
                <a:solidFill>
                  <a:srgbClr val="000000"/>
                </a:solidFill>
                <a:latin typeface="Montserrat"/>
                <a:ea typeface="Montserrat"/>
                <a:cs typeface="Montserrat"/>
                <a:sym typeface="Montserrat"/>
              </a:rPr>
              <a:t> </a:t>
            </a:r>
            <a:r>
              <a:rPr lang="en-US" sz="2599" b="1" i="0" u="none" strike="noStrike" cap="none">
                <a:solidFill>
                  <a:srgbClr val="000000"/>
                </a:solidFill>
                <a:latin typeface="Montserrat"/>
                <a:ea typeface="Montserrat"/>
                <a:cs typeface="Montserrat"/>
                <a:sym typeface="Montserrat"/>
              </a:rPr>
              <a:t>(</a:t>
            </a:r>
            <a:r>
              <a:rPr lang="en-US" sz="2399" b="1">
                <a:solidFill>
                  <a:schemeClr val="dk1"/>
                </a:solidFill>
                <a:latin typeface="Montserrat"/>
                <a:ea typeface="Montserrat"/>
                <a:cs typeface="Montserrat"/>
                <a:sym typeface="Montserrat"/>
              </a:rPr>
              <a:t>invitations dans vos calendriers</a:t>
            </a:r>
            <a:r>
              <a:rPr lang="en-US" sz="2599" b="1" i="0" u="none" strike="noStrike" cap="none">
                <a:solidFill>
                  <a:srgbClr val="000000"/>
                </a:solidFill>
                <a:latin typeface="Montserrat"/>
                <a:ea typeface="Montserrat"/>
                <a:cs typeface="Montserrat"/>
                <a:sym typeface="Montserrat"/>
              </a:rPr>
              <a:t>)</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99"/>
              <a:buFont typeface="Arial"/>
              <a:buNone/>
            </a:pPr>
            <a:endParaRPr sz="2599" b="1" i="0" u="none" strike="noStrike" cap="none">
              <a:solidFill>
                <a:srgbClr val="000000"/>
              </a:solidFill>
              <a:latin typeface="Montserrat"/>
              <a:ea typeface="Montserrat"/>
              <a:cs typeface="Montserrat"/>
              <a:sym typeface="Montserrat"/>
            </a:endParaRPr>
          </a:p>
          <a:p>
            <a:pPr marL="561337" marR="0" lvl="1" indent="-280669" algn="l" rtl="0">
              <a:lnSpc>
                <a:spcPct val="115000"/>
              </a:lnSpc>
              <a:spcBef>
                <a:spcPts val="0"/>
              </a:spcBef>
              <a:spcAft>
                <a:spcPts val="0"/>
              </a:spcAft>
              <a:buClr>
                <a:srgbClr val="000000"/>
              </a:buClr>
              <a:buSzPts val="2599"/>
              <a:buFont typeface="Arial"/>
              <a:buChar char="•"/>
            </a:pPr>
            <a:r>
              <a:rPr lang="en-US" sz="2599">
                <a:latin typeface="Montserrat"/>
                <a:ea typeface="Montserrat"/>
                <a:cs typeface="Montserrat"/>
                <a:sym typeface="Montserrat"/>
              </a:rPr>
              <a:t>Événements locaux en personne</a:t>
            </a:r>
            <a:r>
              <a:rPr lang="en-US" sz="2599" b="0" i="0" u="none" strike="noStrike" cap="none">
                <a:solidFill>
                  <a:srgbClr val="000000"/>
                </a:solidFill>
                <a:latin typeface="Montserrat"/>
                <a:ea typeface="Montserrat"/>
                <a:cs typeface="Montserrat"/>
                <a:sym typeface="Montserrat"/>
              </a:rPr>
              <a:t> </a:t>
            </a:r>
            <a:r>
              <a:rPr lang="en-US" sz="2599" b="1" i="0" u="none" strike="noStrike" cap="none">
                <a:solidFill>
                  <a:srgbClr val="000000"/>
                </a:solidFill>
                <a:latin typeface="Montserrat"/>
                <a:ea typeface="Montserrat"/>
                <a:cs typeface="Montserrat"/>
                <a:sym typeface="Montserrat"/>
              </a:rPr>
              <a:t>(</a:t>
            </a:r>
            <a:r>
              <a:rPr lang="en-US" sz="2634" b="1">
                <a:solidFill>
                  <a:schemeClr val="dk1"/>
                </a:solidFill>
                <a:latin typeface="Montserrat"/>
                <a:ea typeface="Montserrat"/>
                <a:cs typeface="Montserrat"/>
                <a:sym typeface="Montserrat"/>
              </a:rPr>
              <a:t>organisés par des membres bénévoles de DEAPCM à travers le Canada</a:t>
            </a:r>
            <a:r>
              <a:rPr lang="en-US" sz="2599" b="1" i="0" u="none" strike="noStrike" cap="none">
                <a:solidFill>
                  <a:srgbClr val="000000"/>
                </a:solidFill>
                <a:latin typeface="Montserrat"/>
                <a:ea typeface="Montserrat"/>
                <a:cs typeface="Montserrat"/>
                <a:sym typeface="Montserrat"/>
              </a:rPr>
              <a:t>)</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99"/>
              <a:buFont typeface="Arial"/>
              <a:buNone/>
            </a:pPr>
            <a:endParaRPr sz="2599" b="1" i="0" u="none" strike="noStrike" cap="none">
              <a:solidFill>
                <a:srgbClr val="000000"/>
              </a:solidFill>
              <a:latin typeface="Montserrat"/>
              <a:ea typeface="Montserrat"/>
              <a:cs typeface="Montserrat"/>
              <a:sym typeface="Montserrat"/>
            </a:endParaRPr>
          </a:p>
          <a:p>
            <a:pPr marL="561337" marR="0" lvl="1" indent="-280669" algn="l" rtl="0">
              <a:lnSpc>
                <a:spcPct val="115000"/>
              </a:lnSpc>
              <a:spcBef>
                <a:spcPts val="0"/>
              </a:spcBef>
              <a:spcAft>
                <a:spcPts val="0"/>
              </a:spcAft>
              <a:buClr>
                <a:srgbClr val="000000"/>
              </a:buClr>
              <a:buSzPts val="2599"/>
              <a:buFont typeface="Arial"/>
              <a:buChar char="•"/>
            </a:pPr>
            <a:r>
              <a:rPr lang="en-US" sz="2599">
                <a:latin typeface="Montserrat"/>
                <a:ea typeface="Montserrat"/>
                <a:cs typeface="Montserrat"/>
                <a:sym typeface="Montserrat"/>
              </a:rPr>
              <a:t>Engagements en ligne</a:t>
            </a:r>
            <a:r>
              <a:rPr lang="en-US" sz="2599" b="0" i="0" u="none" strike="noStrike" cap="none">
                <a:solidFill>
                  <a:srgbClr val="000000"/>
                </a:solidFill>
                <a:latin typeface="Montserrat"/>
                <a:ea typeface="Montserrat"/>
                <a:cs typeface="Montserrat"/>
                <a:sym typeface="Montserrat"/>
              </a:rPr>
              <a:t> </a:t>
            </a:r>
            <a:r>
              <a:rPr lang="en-US" sz="2599" b="1" i="0" u="none" strike="noStrike" cap="none">
                <a:solidFill>
                  <a:srgbClr val="000000"/>
                </a:solidFill>
                <a:latin typeface="Montserrat"/>
                <a:ea typeface="Montserrat"/>
                <a:cs typeface="Montserrat"/>
                <a:sym typeface="Montserrat"/>
              </a:rPr>
              <a:t>(LinkedIn, MS Teams)</a:t>
            </a:r>
            <a:endParaRPr sz="1400" b="0" i="0" u="none" strike="noStrike" cap="none">
              <a:solidFill>
                <a:srgbClr val="000000"/>
              </a:solidFill>
              <a:latin typeface="Arial"/>
              <a:ea typeface="Arial"/>
              <a:cs typeface="Arial"/>
              <a:sym typeface="Arial"/>
            </a:endParaRPr>
          </a:p>
        </p:txBody>
      </p:sp>
      <p:pic>
        <p:nvPicPr>
          <p:cNvPr id="382" name="Google Shape;382;p12"/>
          <p:cNvPicPr preferRelativeResize="0"/>
          <p:nvPr/>
        </p:nvPicPr>
        <p:blipFill rotWithShape="1">
          <a:blip r:embed="rId6">
            <a:alphaModFix/>
          </a:blip>
          <a:srcRect/>
          <a:stretch/>
        </p:blipFill>
        <p:spPr>
          <a:xfrm>
            <a:off x="293000" y="841788"/>
            <a:ext cx="1830401" cy="15259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13"/>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92" name="Google Shape;392;p13"/>
          <p:cNvSpPr txBox="1"/>
          <p:nvPr/>
        </p:nvSpPr>
        <p:spPr>
          <a:xfrm>
            <a:off x="2123398" y="750669"/>
            <a:ext cx="13329000" cy="1654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Rencontrez les membres de votre Cercle</a:t>
            </a:r>
            <a:endParaRPr sz="1400" b="0" i="0" u="none" strike="noStrike" cap="none">
              <a:solidFill>
                <a:srgbClr val="000000"/>
              </a:solidFill>
              <a:latin typeface="Arial"/>
              <a:ea typeface="Arial"/>
              <a:cs typeface="Arial"/>
              <a:sym typeface="Arial"/>
            </a:endParaRPr>
          </a:p>
        </p:txBody>
      </p:sp>
      <p:sp>
        <p:nvSpPr>
          <p:cNvPr id="393" name="Google Shape;393;p13"/>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5043" r="-2504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94" name="Google Shape;394;p13"/>
          <p:cNvGraphicFramePr/>
          <p:nvPr/>
        </p:nvGraphicFramePr>
        <p:xfrm>
          <a:off x="483118" y="2576960"/>
          <a:ext cx="12821000" cy="1838750"/>
        </p:xfrm>
        <a:graphic>
          <a:graphicData uri="http://schemas.openxmlformats.org/drawingml/2006/table">
            <a:tbl>
              <a:tblPr>
                <a:noFill/>
                <a:tableStyleId>{F81F1866-FBA2-40C7-9799-905CED3B911B}</a:tableStyleId>
              </a:tblPr>
              <a:tblGrid>
                <a:gridCol w="12821000">
                  <a:extLst>
                    <a:ext uri="{9D8B030D-6E8A-4147-A177-3AD203B41FA5}">
                      <a16:colId xmlns:a16="http://schemas.microsoft.com/office/drawing/2014/main" val="20000"/>
                    </a:ext>
                  </a:extLst>
                </a:gridCol>
              </a:tblGrid>
              <a:tr h="1838750">
                <a:tc>
                  <a:txBody>
                    <a:bodyPr/>
                    <a:lstStyle/>
                    <a:p>
                      <a:pPr marL="0" marR="0" lvl="0" indent="0" algn="ctr" rtl="0">
                        <a:lnSpc>
                          <a:spcPct val="140014"/>
                        </a:lnSpc>
                        <a:spcBef>
                          <a:spcPts val="0"/>
                        </a:spcBef>
                        <a:spcAft>
                          <a:spcPts val="0"/>
                        </a:spcAft>
                        <a:buClr>
                          <a:srgbClr val="000000"/>
                        </a:buClr>
                        <a:buSzPts val="2699"/>
                        <a:buFont typeface="Arial"/>
                        <a:buNone/>
                      </a:pPr>
                      <a:r>
                        <a:rPr lang="en-US" sz="2699">
                          <a:solidFill>
                            <a:schemeClr val="dk1"/>
                          </a:solidFill>
                          <a:latin typeface="Montserrat"/>
                          <a:ea typeface="Montserrat"/>
                          <a:cs typeface="Montserrat"/>
                          <a:sym typeface="Montserrat"/>
                        </a:rPr>
                        <a:t>Message de l'équipe du programme Diriger en élevant les autres : </a:t>
                      </a:r>
                      <a:endParaRPr sz="1000" u="none" strike="noStrike" cap="none">
                        <a:solidFill>
                          <a:schemeClr val="dk1"/>
                        </a:solidFill>
                        <a:latin typeface="Montserrat"/>
                        <a:ea typeface="Montserrat"/>
                        <a:cs typeface="Montserrat"/>
                        <a:sym typeface="Montserrat"/>
                      </a:endParaRPr>
                    </a:p>
                    <a:p>
                      <a:pPr marL="0" marR="208499" lvl="0" indent="0" algn="ctr" rtl="0">
                        <a:lnSpc>
                          <a:spcPct val="115000"/>
                        </a:lnSpc>
                        <a:spcBef>
                          <a:spcPts val="1000"/>
                        </a:spcBef>
                        <a:spcAft>
                          <a:spcPts val="0"/>
                        </a:spcAft>
                        <a:buClr>
                          <a:schemeClr val="dk1"/>
                        </a:buClr>
                        <a:buSzPts val="1100"/>
                        <a:buFont typeface="Arial"/>
                        <a:buNone/>
                      </a:pPr>
                      <a:r>
                        <a:rPr lang="en-US" sz="2000" i="1">
                          <a:solidFill>
                            <a:schemeClr val="dk1"/>
                          </a:solidFill>
                          <a:latin typeface="Montserrat"/>
                          <a:ea typeface="Montserrat"/>
                          <a:cs typeface="Montserrat"/>
                          <a:sym typeface="Montserrat"/>
                        </a:rPr>
                        <a:t>Les diapositives suivantes montrent à quoi ressemblent tous les Guides de discussion à l’avenir.</a:t>
                      </a:r>
                      <a:endParaRPr sz="2000" i="1" u="none" strike="noStrike" cap="none">
                        <a:solidFill>
                          <a:schemeClr val="dk1"/>
                        </a:solidFill>
                        <a:latin typeface="Montserrat"/>
                        <a:ea typeface="Montserrat"/>
                        <a:cs typeface="Montserrat"/>
                        <a:sym typeface="Montserrat"/>
                      </a:endParaRPr>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95" name="Google Shape;395;p13"/>
          <p:cNvSpPr txBox="1"/>
          <p:nvPr/>
        </p:nvSpPr>
        <p:spPr>
          <a:xfrm>
            <a:off x="483131" y="4623300"/>
            <a:ext cx="4089000" cy="1011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56"/>
              <a:buFont typeface="Arial"/>
              <a:buNone/>
            </a:pPr>
            <a:r>
              <a:rPr lang="en-US" sz="3056" b="1" i="0" u="none" strike="noStrike" cap="none">
                <a:solidFill>
                  <a:srgbClr val="000000"/>
                </a:solidFill>
                <a:latin typeface="Montserrat"/>
                <a:ea typeface="Montserrat"/>
                <a:cs typeface="Montserrat"/>
                <a:sym typeface="Montserrat"/>
              </a:rPr>
              <a:t>1. </a:t>
            </a:r>
            <a:r>
              <a:rPr lang="en-US" sz="3056" b="1">
                <a:latin typeface="Montserrat"/>
                <a:ea typeface="Montserrat"/>
                <a:cs typeface="Montserrat"/>
                <a:sym typeface="Montserrat"/>
              </a:rPr>
              <a:t>Bienvenue</a:t>
            </a:r>
            <a:endParaRPr sz="1300" b="0" i="0" u="none" strike="noStrike" cap="none">
              <a:solidFill>
                <a:srgbClr val="000000"/>
              </a:solidFill>
              <a:latin typeface="Arial"/>
              <a:ea typeface="Arial"/>
              <a:cs typeface="Arial"/>
              <a:sym typeface="Arial"/>
            </a:endParaRPr>
          </a:p>
          <a:p>
            <a:pPr marL="0" marR="0" lvl="0" indent="0" algn="l" rtl="0">
              <a:lnSpc>
                <a:spcPct val="140019"/>
              </a:lnSpc>
              <a:spcBef>
                <a:spcPts val="0"/>
              </a:spcBef>
              <a:spcAft>
                <a:spcPts val="0"/>
              </a:spcAft>
              <a:buClr>
                <a:srgbClr val="000000"/>
              </a:buClr>
              <a:buSzPts val="3056"/>
              <a:buFont typeface="Arial"/>
              <a:buNone/>
            </a:pPr>
            <a:r>
              <a:rPr lang="en-US" sz="3056" b="1" i="0" u="none" strike="noStrike" cap="none">
                <a:solidFill>
                  <a:srgbClr val="000000"/>
                </a:solidFill>
                <a:latin typeface="Montserrat"/>
                <a:ea typeface="Montserrat"/>
                <a:cs typeface="Montserrat"/>
                <a:sym typeface="Montserrat"/>
              </a:rPr>
              <a:t>(1 minute)</a:t>
            </a:r>
            <a:endParaRPr sz="1300" b="0" i="0" u="none" strike="noStrike" cap="none">
              <a:solidFill>
                <a:srgbClr val="000000"/>
              </a:solidFill>
              <a:latin typeface="Arial"/>
              <a:ea typeface="Arial"/>
              <a:cs typeface="Arial"/>
              <a:sym typeface="Arial"/>
            </a:endParaRPr>
          </a:p>
        </p:txBody>
      </p:sp>
      <p:sp>
        <p:nvSpPr>
          <p:cNvPr id="396" name="Google Shape;396;p13"/>
          <p:cNvSpPr/>
          <p:nvPr/>
        </p:nvSpPr>
        <p:spPr>
          <a:xfrm>
            <a:off x="2561263" y="5147716"/>
            <a:ext cx="361446" cy="476673"/>
          </a:xfrm>
          <a:custGeom>
            <a:avLst/>
            <a:gdLst/>
            <a:ahLst/>
            <a:cxnLst/>
            <a:rect l="l" t="t" r="r" b="b"/>
            <a:pathLst>
              <a:path w="361446" h="476673" extrusionOk="0">
                <a:moveTo>
                  <a:pt x="0" y="0"/>
                </a:moveTo>
                <a:lnTo>
                  <a:pt x="361446" y="0"/>
                </a:lnTo>
                <a:lnTo>
                  <a:pt x="361446" y="476672"/>
                </a:lnTo>
                <a:lnTo>
                  <a:pt x="0" y="476672"/>
                </a:lnTo>
                <a:lnTo>
                  <a:pt x="0" y="0"/>
                </a:lnTo>
                <a:close/>
              </a:path>
            </a:pathLst>
          </a:custGeom>
          <a:blipFill rotWithShape="1">
            <a:blip r:embed="rId5">
              <a:alphaModFix/>
            </a:blip>
            <a:stretch>
              <a:fillRect/>
            </a:stretch>
          </a:blipFill>
          <a:ln>
            <a:noFill/>
          </a:ln>
        </p:spPr>
        <p:txBody>
          <a:bodyPr/>
          <a:lstStyle/>
          <a:p>
            <a:endParaRPr lang="en-US"/>
          </a:p>
        </p:txBody>
      </p:sp>
      <p:sp>
        <p:nvSpPr>
          <p:cNvPr id="397" name="Google Shape;397;p13"/>
          <p:cNvSpPr txBox="1"/>
          <p:nvPr/>
        </p:nvSpPr>
        <p:spPr>
          <a:xfrm>
            <a:off x="483118" y="5905208"/>
            <a:ext cx="17537400" cy="32727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1000"/>
              </a:spcBef>
              <a:spcAft>
                <a:spcPts val="0"/>
              </a:spcAft>
              <a:buClr>
                <a:schemeClr val="dk1"/>
              </a:buClr>
              <a:buSzPts val="1100"/>
              <a:buFont typeface="Arial"/>
              <a:buNone/>
            </a:pPr>
            <a:r>
              <a:rPr lang="en-US" sz="3150">
                <a:solidFill>
                  <a:schemeClr val="dk1"/>
                </a:solidFill>
                <a:latin typeface="Montserrat"/>
                <a:ea typeface="Montserrat"/>
                <a:cs typeface="Montserrat"/>
                <a:sym typeface="Montserrat"/>
              </a:rPr>
              <a:t>Bienvenue dans Diriger en élevant les autres : Programme des cercles de mentorat (DEAPCM) ! Ce Guide a pour but de vous guider dans vos premières démarches en tant que Cercle de mentorat. Le Bureau de la diversité et de l'inclusion du Groupe des matériels espère que cette séance donnera à chacun(e) l'occasion de se présenter, de déterminer l'heure des séances du Cercle et de se porter volontaire pour être animateur(rice) ou animateur(rice) adjoint(e) de l'une des cinq séances du Cercle.</a:t>
            </a:r>
            <a:endParaRPr sz="3150" b="0" i="0" u="none" strike="noStrike" cap="none">
              <a:solidFill>
                <a:schemeClr val="dk1"/>
              </a:solidFill>
              <a:latin typeface="Arial"/>
              <a:ea typeface="Arial"/>
              <a:cs typeface="Arial"/>
              <a:sym typeface="Arial"/>
            </a:endParaRPr>
          </a:p>
        </p:txBody>
      </p:sp>
      <p:pic>
        <p:nvPicPr>
          <p:cNvPr id="398" name="Google Shape;398;p13"/>
          <p:cNvPicPr preferRelativeResize="0"/>
          <p:nvPr/>
        </p:nvPicPr>
        <p:blipFill rotWithShape="1">
          <a:blip r:embed="rId6">
            <a:alphaModFix/>
          </a:blip>
          <a:srcRect/>
          <a:stretch/>
        </p:blipFill>
        <p:spPr>
          <a:xfrm>
            <a:off x="293000" y="841788"/>
            <a:ext cx="1830401" cy="15259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4"/>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08" name="Google Shape;408;p14"/>
          <p:cNvSpPr txBox="1"/>
          <p:nvPr/>
        </p:nvSpPr>
        <p:spPr>
          <a:xfrm>
            <a:off x="375274" y="1520025"/>
            <a:ext cx="12284400" cy="97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956"/>
              <a:buFont typeface="Arial"/>
              <a:buNone/>
            </a:pPr>
            <a:r>
              <a:rPr lang="en-US" sz="2956" b="1" i="0" u="none" strike="noStrike" cap="none">
                <a:solidFill>
                  <a:srgbClr val="000000"/>
                </a:solidFill>
                <a:latin typeface="Montserrat"/>
                <a:ea typeface="Montserrat"/>
                <a:cs typeface="Montserrat"/>
                <a:sym typeface="Montserrat"/>
              </a:rPr>
              <a:t>2. Activit</a:t>
            </a:r>
            <a:r>
              <a:rPr lang="en-US" sz="2956" b="1">
                <a:latin typeface="Montserrat"/>
                <a:ea typeface="Montserrat"/>
                <a:cs typeface="Montserrat"/>
                <a:sym typeface="Montserrat"/>
              </a:rPr>
              <a:t>é Brise-glace - Partager vos identités</a:t>
            </a:r>
            <a:endParaRPr sz="12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956"/>
              <a:buFont typeface="Arial"/>
              <a:buNone/>
            </a:pPr>
            <a:r>
              <a:rPr lang="en-US" sz="2956" b="1" i="0" u="none" strike="noStrike" cap="none">
                <a:solidFill>
                  <a:srgbClr val="000000"/>
                </a:solidFill>
                <a:latin typeface="Montserrat"/>
                <a:ea typeface="Montserrat"/>
                <a:cs typeface="Montserrat"/>
                <a:sym typeface="Montserrat"/>
              </a:rPr>
              <a:t>(10 minutes)</a:t>
            </a:r>
            <a:endParaRPr sz="1200" b="0" i="0" u="none" strike="noStrike" cap="none">
              <a:solidFill>
                <a:srgbClr val="000000"/>
              </a:solidFill>
              <a:latin typeface="Arial"/>
              <a:ea typeface="Arial"/>
              <a:cs typeface="Arial"/>
              <a:sym typeface="Arial"/>
            </a:endParaRPr>
          </a:p>
        </p:txBody>
      </p:sp>
      <p:sp>
        <p:nvSpPr>
          <p:cNvPr id="409" name="Google Shape;409;p14"/>
          <p:cNvSpPr/>
          <p:nvPr/>
        </p:nvSpPr>
        <p:spPr>
          <a:xfrm>
            <a:off x="2966467" y="198235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4">
              <a:alphaModFix/>
            </a:blip>
            <a:stretch>
              <a:fillRect/>
            </a:stretch>
          </a:blipFill>
          <a:ln>
            <a:noFill/>
          </a:ln>
        </p:spPr>
        <p:txBody>
          <a:bodyPr/>
          <a:lstStyle/>
          <a:p>
            <a:endParaRPr lang="en-US"/>
          </a:p>
        </p:txBody>
      </p:sp>
      <p:sp>
        <p:nvSpPr>
          <p:cNvPr id="410" name="Google Shape;410;p14"/>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87" b="-53585"/>
            </a:stretch>
          </a:blipFill>
          <a:ln>
            <a:noFill/>
          </a:ln>
        </p:spPr>
        <p:txBody>
          <a:bodyPr/>
          <a:lstStyle/>
          <a:p>
            <a:endParaRPr lang="en-US"/>
          </a:p>
        </p:txBody>
      </p:sp>
      <p:sp>
        <p:nvSpPr>
          <p:cNvPr id="411" name="Google Shape;411;p14"/>
          <p:cNvSpPr txBox="1"/>
          <p:nvPr/>
        </p:nvSpPr>
        <p:spPr>
          <a:xfrm>
            <a:off x="375278" y="2820982"/>
            <a:ext cx="17537400" cy="215400"/>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412" name="Google Shape;412;p14"/>
          <p:cNvGraphicFramePr/>
          <p:nvPr/>
        </p:nvGraphicFramePr>
        <p:xfrm>
          <a:off x="375275" y="2820975"/>
          <a:ext cx="16383000" cy="2746409"/>
        </p:xfrm>
        <a:graphic>
          <a:graphicData uri="http://schemas.openxmlformats.org/drawingml/2006/table">
            <a:tbl>
              <a:tblPr>
                <a:noFill/>
                <a:tableStyleId>{2F93AC10-72C7-438D-A595-D9A019D42AC4}</a:tableStyleId>
              </a:tblPr>
              <a:tblGrid>
                <a:gridCol w="163830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rgbClr val="000000"/>
                        </a:buClr>
                        <a:buSzPts val="2999"/>
                        <a:buFont typeface="Arial"/>
                        <a:buNone/>
                      </a:pPr>
                      <a:r>
                        <a:rPr lang="en-US" sz="2999" b="1" u="none" strike="noStrike" cap="none">
                          <a:solidFill>
                            <a:schemeClr val="dk1"/>
                          </a:solidFill>
                          <a:latin typeface="Montserrat"/>
                          <a:ea typeface="Montserrat"/>
                          <a:cs typeface="Montserrat"/>
                          <a:sym typeface="Montserrat"/>
                        </a:rPr>
                        <a:t>Instructions: </a:t>
                      </a:r>
                      <a:r>
                        <a:rPr lang="en-US" sz="2950">
                          <a:solidFill>
                            <a:schemeClr val="dk1"/>
                          </a:solidFill>
                          <a:latin typeface="Montserrat"/>
                          <a:ea typeface="Montserrat"/>
                          <a:cs typeface="Montserrat"/>
                          <a:sym typeface="Montserrat"/>
                        </a:rPr>
                        <a:t>Chaque membre est invité à partager une « identité » </a:t>
                      </a:r>
                      <a:endParaRPr sz="295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999"/>
                        <a:buFont typeface="Arial"/>
                        <a:buNone/>
                      </a:pPr>
                      <a:r>
                        <a:rPr lang="en-US" sz="2950">
                          <a:solidFill>
                            <a:schemeClr val="dk1"/>
                          </a:solidFill>
                          <a:latin typeface="Montserrat"/>
                          <a:ea typeface="Montserrat"/>
                          <a:cs typeface="Montserrat"/>
                          <a:sym typeface="Montserrat"/>
                        </a:rPr>
                        <a:t>ou un « carré » provenant du tableau de la diapositive suivante </a:t>
                      </a:r>
                      <a:endParaRPr sz="295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999"/>
                        <a:buFont typeface="Arial"/>
                        <a:buNone/>
                      </a:pPr>
                      <a:r>
                        <a:rPr lang="en-US" sz="2950">
                          <a:solidFill>
                            <a:schemeClr val="dk1"/>
                          </a:solidFill>
                          <a:latin typeface="Montserrat"/>
                          <a:ea typeface="Montserrat"/>
                          <a:cs typeface="Montserrat"/>
                          <a:sym typeface="Montserrat"/>
                        </a:rPr>
                        <a:t>pendant le temps qui lui est imparti. Utilisez cette activité créative </a:t>
                      </a:r>
                      <a:endParaRPr sz="295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999"/>
                        <a:buFont typeface="Arial"/>
                        <a:buNone/>
                      </a:pPr>
                      <a:r>
                        <a:rPr lang="en-US" sz="2950">
                          <a:solidFill>
                            <a:schemeClr val="dk1"/>
                          </a:solidFill>
                          <a:latin typeface="Montserrat"/>
                          <a:ea typeface="Montserrat"/>
                          <a:cs typeface="Montserrat"/>
                          <a:sym typeface="Montserrat"/>
                        </a:rPr>
                        <a:t>pour partager votre histoire unique. </a:t>
                      </a:r>
                      <a:endParaRPr sz="2950" u="none" strike="noStrike" cap="none">
                        <a:solidFill>
                          <a:schemeClr val="dk1"/>
                        </a:solidFill>
                      </a:endParaRPr>
                    </a:p>
                    <a:p>
                      <a:pPr marL="0" marR="0" lvl="0" indent="0" algn="l" rtl="0">
                        <a:lnSpc>
                          <a:spcPct val="115000"/>
                        </a:lnSpc>
                        <a:spcBef>
                          <a:spcPts val="0"/>
                        </a:spcBef>
                        <a:spcAft>
                          <a:spcPts val="0"/>
                        </a:spcAft>
                        <a:buClr>
                          <a:schemeClr val="dk1"/>
                        </a:buClr>
                        <a:buSzPts val="2999"/>
                        <a:buFont typeface="Arial"/>
                        <a:buNone/>
                      </a:pPr>
                      <a:r>
                        <a:rPr lang="en-US" sz="2999" u="none" strike="noStrike" cap="none">
                          <a:solidFill>
                            <a:schemeClr val="dk1"/>
                          </a:solidFill>
                          <a:latin typeface="Montserrat"/>
                          <a:ea typeface="Montserrat"/>
                          <a:cs typeface="Montserrat"/>
                          <a:sym typeface="Montserrat"/>
                        </a:rPr>
                        <a:t>(</a:t>
                      </a:r>
                      <a:r>
                        <a:rPr lang="en-US" sz="2999">
                          <a:solidFill>
                            <a:schemeClr val="dk1"/>
                          </a:solidFill>
                          <a:latin typeface="Montserrat"/>
                          <a:ea typeface="Montserrat"/>
                          <a:cs typeface="Montserrat"/>
                          <a:sym typeface="Montserrat"/>
                        </a:rPr>
                        <a:t>1 minute par membre</a:t>
                      </a:r>
                      <a:r>
                        <a:rPr lang="en-US" sz="2999" u="none" strike="noStrike" cap="none">
                          <a:solidFill>
                            <a:schemeClr val="dk1"/>
                          </a:solidFill>
                          <a:latin typeface="Montserrat"/>
                          <a:ea typeface="Montserrat"/>
                          <a:cs typeface="Montserrat"/>
                          <a:sym typeface="Montserrat"/>
                        </a:rPr>
                        <a:t>)</a:t>
                      </a:r>
                      <a:endParaRPr sz="1400" u="none" strike="noStrike" cap="none">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13" name="Google Shape;413;p14"/>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80617" r="-24750" b="-3658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5"/>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87" b="-53585"/>
            </a:stretch>
          </a:blipFill>
          <a:ln>
            <a:noFill/>
          </a:ln>
        </p:spPr>
        <p:txBody>
          <a:bodyPr/>
          <a:lstStyle/>
          <a:p>
            <a:endParaRPr lang="en-US"/>
          </a:p>
        </p:txBody>
      </p:sp>
      <p:graphicFrame>
        <p:nvGraphicFramePr>
          <p:cNvPr id="423" name="Google Shape;423;p15"/>
          <p:cNvGraphicFramePr/>
          <p:nvPr/>
        </p:nvGraphicFramePr>
        <p:xfrm>
          <a:off x="442326" y="1416203"/>
          <a:ext cx="17517875" cy="8469675"/>
        </p:xfrm>
        <a:graphic>
          <a:graphicData uri="http://schemas.openxmlformats.org/drawingml/2006/table">
            <a:tbl>
              <a:tblPr>
                <a:noFill/>
                <a:tableStyleId>{F81F1866-FBA2-40C7-9799-905CED3B911B}</a:tableStyleId>
              </a:tblPr>
              <a:tblGrid>
                <a:gridCol w="3503575">
                  <a:extLst>
                    <a:ext uri="{9D8B030D-6E8A-4147-A177-3AD203B41FA5}">
                      <a16:colId xmlns:a16="http://schemas.microsoft.com/office/drawing/2014/main" val="20000"/>
                    </a:ext>
                  </a:extLst>
                </a:gridCol>
                <a:gridCol w="3503575">
                  <a:extLst>
                    <a:ext uri="{9D8B030D-6E8A-4147-A177-3AD203B41FA5}">
                      <a16:colId xmlns:a16="http://schemas.microsoft.com/office/drawing/2014/main" val="20001"/>
                    </a:ext>
                  </a:extLst>
                </a:gridCol>
                <a:gridCol w="3503575">
                  <a:extLst>
                    <a:ext uri="{9D8B030D-6E8A-4147-A177-3AD203B41FA5}">
                      <a16:colId xmlns:a16="http://schemas.microsoft.com/office/drawing/2014/main" val="20002"/>
                    </a:ext>
                  </a:extLst>
                </a:gridCol>
                <a:gridCol w="3503575">
                  <a:extLst>
                    <a:ext uri="{9D8B030D-6E8A-4147-A177-3AD203B41FA5}">
                      <a16:colId xmlns:a16="http://schemas.microsoft.com/office/drawing/2014/main" val="20003"/>
                    </a:ext>
                  </a:extLst>
                </a:gridCol>
                <a:gridCol w="3503575">
                  <a:extLst>
                    <a:ext uri="{9D8B030D-6E8A-4147-A177-3AD203B41FA5}">
                      <a16:colId xmlns:a16="http://schemas.microsoft.com/office/drawing/2014/main" val="20004"/>
                    </a:ext>
                  </a:extLst>
                </a:gridCol>
              </a:tblGrid>
              <a:tr h="1769525">
                <a:tc>
                  <a:txBody>
                    <a:bodyPr/>
                    <a:lstStyle/>
                    <a:p>
                      <a:pPr marL="0" lvl="0" indent="0" algn="ctr" rtl="0">
                        <a:spcBef>
                          <a:spcPts val="0"/>
                        </a:spcBef>
                        <a:spcAft>
                          <a:spcPts val="0"/>
                        </a:spcAft>
                        <a:buNone/>
                      </a:pPr>
                      <a:r>
                        <a:rPr lang="en-US" sz="2400">
                          <a:latin typeface="Montserrat"/>
                          <a:ea typeface="Montserrat"/>
                          <a:cs typeface="Montserrat"/>
                          <a:sym typeface="Montserrat"/>
                        </a:rPr>
                        <a:t>J'ai plus de 49 ans</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fais du bénévolat</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J'appartiens à un groupe d'équité en matière d'emploi</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parle une langue autre que l'anglais ou le français</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J'ai moins de 30 ans</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06850">
                <a:tc>
                  <a:txBody>
                    <a:bodyPr/>
                    <a:lstStyle/>
                    <a:p>
                      <a:pPr marL="0" lvl="0" indent="0" algn="ctr" rtl="0">
                        <a:spcBef>
                          <a:spcPts val="0"/>
                        </a:spcBef>
                        <a:spcAft>
                          <a:spcPts val="0"/>
                        </a:spcAft>
                        <a:buNone/>
                      </a:pPr>
                      <a:r>
                        <a:rPr lang="en-US" sz="2400">
                          <a:latin typeface="Montserrat"/>
                          <a:ea typeface="Montserrat"/>
                          <a:cs typeface="Montserrat"/>
                          <a:sym typeface="Montserrat"/>
                        </a:rPr>
                        <a:t>J'ai de l'expérience militaire</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suis dans la première génération d'une famille qui a immigré au Canada</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vis/j'ai vécu sur une île</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J'ai suivi des études de niveau supérieure</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suis gaucher(ère)</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32200">
                <a:tc>
                  <a:txBody>
                    <a:bodyPr/>
                    <a:lstStyle/>
                    <a:p>
                      <a:pPr marL="0" lvl="0" indent="0" algn="ctr" rtl="0">
                        <a:spcBef>
                          <a:spcPts val="0"/>
                        </a:spcBef>
                        <a:spcAft>
                          <a:spcPts val="0"/>
                        </a:spcAft>
                        <a:buNone/>
                      </a:pPr>
                      <a:r>
                        <a:rPr lang="en-US" sz="2400">
                          <a:latin typeface="Montserrat"/>
                          <a:ea typeface="Montserrat"/>
                          <a:cs typeface="Montserrat"/>
                          <a:sym typeface="Montserrat"/>
                        </a:rPr>
                        <a:t>J'ai des cheveux gris</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J'ai vécu dans un autre pays</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b="1">
                          <a:latin typeface="Montserrat"/>
                          <a:ea typeface="Montserrat"/>
                          <a:cs typeface="Montserrat"/>
                          <a:sym typeface="Montserrat"/>
                        </a:rPr>
                        <a:t>Espace libre : choisissez et partager une de vos propres identités</a:t>
                      </a:r>
                      <a:endParaRPr sz="2400" b="1">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J'ai immigré au Canada</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suis une personne autochtone</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580550">
                <a:tc>
                  <a:txBody>
                    <a:bodyPr/>
                    <a:lstStyle/>
                    <a:p>
                      <a:pPr marL="0" lvl="0" indent="0" algn="ctr" rtl="0">
                        <a:spcBef>
                          <a:spcPts val="0"/>
                        </a:spcBef>
                        <a:spcAft>
                          <a:spcPts val="0"/>
                        </a:spcAft>
                        <a:buNone/>
                      </a:pPr>
                      <a:r>
                        <a:rPr lang="en-US" sz="2400">
                          <a:latin typeface="Montserrat"/>
                          <a:ea typeface="Montserrat"/>
                          <a:cs typeface="Montserrat"/>
                          <a:sym typeface="Montserrat"/>
                        </a:rPr>
                        <a:t>Je vis/j'ai vécu dans un territoire du Canada</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pratique un rite quotidien</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suis gestionnaire</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J'ai des difficultés auditoire</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n’ai pas suivi des études de niveau supérieure</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580550">
                <a:tc>
                  <a:txBody>
                    <a:bodyPr/>
                    <a:lstStyle/>
                    <a:p>
                      <a:pPr marL="0" lvl="0" indent="0" algn="ctr" rtl="0">
                        <a:spcBef>
                          <a:spcPts val="0"/>
                        </a:spcBef>
                        <a:spcAft>
                          <a:spcPts val="0"/>
                        </a:spcAft>
                        <a:buNone/>
                      </a:pPr>
                      <a:r>
                        <a:rPr lang="en-US" sz="2400">
                          <a:latin typeface="Montserrat"/>
                          <a:ea typeface="Montserrat"/>
                          <a:cs typeface="Montserrat"/>
                          <a:sym typeface="Montserrat"/>
                        </a:rPr>
                        <a:t>Je suis religieux ou spirituel</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connais la langue des signes québécoise (LSQ)</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porte des lunettes ou des verres de contact</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fais partie des communautés 2ELGBTQIA+</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400">
                          <a:latin typeface="Montserrat"/>
                          <a:ea typeface="Montserrat"/>
                          <a:cs typeface="Montserrat"/>
                          <a:sym typeface="Montserrat"/>
                        </a:rPr>
                        <a:t>Je suis parent unique</a:t>
                      </a:r>
                      <a:endParaRPr sz="2400">
                        <a:latin typeface="Montserrat"/>
                        <a:ea typeface="Montserrat"/>
                        <a:cs typeface="Montserrat"/>
                        <a:sym typeface="Montserrat"/>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16"/>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33" name="Google Shape;433;p16"/>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3523" r="-2352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6"/>
          <p:cNvSpPr txBox="1"/>
          <p:nvPr/>
        </p:nvSpPr>
        <p:spPr>
          <a:xfrm>
            <a:off x="483125" y="1520025"/>
            <a:ext cx="5218200" cy="97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956"/>
              <a:buFont typeface="Arial"/>
              <a:buNone/>
            </a:pPr>
            <a:r>
              <a:rPr lang="en-US" sz="2956" b="1" i="0" u="none" strike="noStrike" cap="none">
                <a:solidFill>
                  <a:srgbClr val="000000"/>
                </a:solidFill>
                <a:latin typeface="Montserrat"/>
                <a:ea typeface="Montserrat"/>
                <a:cs typeface="Montserrat"/>
                <a:sym typeface="Montserrat"/>
              </a:rPr>
              <a:t>3. </a:t>
            </a:r>
            <a:r>
              <a:rPr lang="en-US" sz="2956" b="1">
                <a:latin typeface="Montserrat"/>
                <a:ea typeface="Montserrat"/>
                <a:cs typeface="Montserrat"/>
                <a:sym typeface="Montserrat"/>
              </a:rPr>
              <a:t>Partager son « raison » </a:t>
            </a:r>
            <a:endParaRPr sz="1200" b="0" i="0" u="none" strike="noStrike" cap="none">
              <a:solidFill>
                <a:srgbClr val="000000"/>
              </a:solidFill>
              <a:latin typeface="Arial"/>
              <a:ea typeface="Arial"/>
              <a:cs typeface="Arial"/>
              <a:sym typeface="Arial"/>
            </a:endParaRPr>
          </a:p>
          <a:p>
            <a:pPr marL="0" marR="0" lvl="0" indent="0" algn="l" rtl="0">
              <a:lnSpc>
                <a:spcPct val="140019"/>
              </a:lnSpc>
              <a:spcBef>
                <a:spcPts val="0"/>
              </a:spcBef>
              <a:spcAft>
                <a:spcPts val="0"/>
              </a:spcAft>
              <a:buClr>
                <a:srgbClr val="000000"/>
              </a:buClr>
              <a:buSzPts val="2956"/>
              <a:buFont typeface="Arial"/>
              <a:buNone/>
            </a:pPr>
            <a:r>
              <a:rPr lang="en-US" sz="2956" b="1" i="0" u="none" strike="noStrike" cap="none">
                <a:solidFill>
                  <a:srgbClr val="000000"/>
                </a:solidFill>
                <a:latin typeface="Montserrat"/>
                <a:ea typeface="Montserrat"/>
                <a:cs typeface="Montserrat"/>
                <a:sym typeface="Montserrat"/>
              </a:rPr>
              <a:t>(10 minutes)</a:t>
            </a:r>
            <a:endParaRPr sz="1200" b="0" i="0" u="none" strike="noStrike" cap="none">
              <a:solidFill>
                <a:srgbClr val="000000"/>
              </a:solidFill>
              <a:latin typeface="Arial"/>
              <a:ea typeface="Arial"/>
              <a:cs typeface="Arial"/>
              <a:sym typeface="Arial"/>
            </a:endParaRPr>
          </a:p>
        </p:txBody>
      </p:sp>
      <p:sp>
        <p:nvSpPr>
          <p:cNvPr id="435" name="Google Shape;435;p16"/>
          <p:cNvSpPr/>
          <p:nvPr/>
        </p:nvSpPr>
        <p:spPr>
          <a:xfrm>
            <a:off x="3055762" y="19823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5">
              <a:alphaModFix/>
            </a:blip>
            <a:stretch>
              <a:fillRect/>
            </a:stretch>
          </a:blipFill>
          <a:ln>
            <a:noFill/>
          </a:ln>
        </p:spPr>
        <p:txBody>
          <a:bodyPr/>
          <a:lstStyle/>
          <a:p>
            <a:endParaRPr lang="en-US"/>
          </a:p>
        </p:txBody>
      </p:sp>
      <p:sp>
        <p:nvSpPr>
          <p:cNvPr id="436" name="Google Shape;436;p16"/>
          <p:cNvSpPr txBox="1"/>
          <p:nvPr/>
        </p:nvSpPr>
        <p:spPr>
          <a:xfrm>
            <a:off x="483118" y="2905284"/>
            <a:ext cx="17537400" cy="32358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2450">
                <a:solidFill>
                  <a:schemeClr val="dk1"/>
                </a:solidFill>
                <a:latin typeface="Montserrat"/>
                <a:ea typeface="Montserrat"/>
                <a:cs typeface="Montserrat"/>
                <a:sym typeface="Montserrat"/>
              </a:rPr>
              <a:t>Une étape importante pour cultiver la connexion au sein de nos Cercles est de </a:t>
            </a:r>
            <a:endParaRPr sz="24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450">
                <a:solidFill>
                  <a:schemeClr val="dk1"/>
                </a:solidFill>
                <a:latin typeface="Montserrat"/>
                <a:ea typeface="Montserrat"/>
                <a:cs typeface="Montserrat"/>
                <a:sym typeface="Montserrat"/>
              </a:rPr>
              <a:t>réfléchir sur les motivations qui nous poussent à participer dans ces activités. Dans </a:t>
            </a:r>
            <a:endParaRPr sz="24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450">
                <a:solidFill>
                  <a:schemeClr val="dk1"/>
                </a:solidFill>
                <a:latin typeface="Montserrat"/>
                <a:ea typeface="Montserrat"/>
                <a:cs typeface="Montserrat"/>
                <a:sym typeface="Montserrat"/>
              </a:rPr>
              <a:t>un esprit de dialogue, nous sommes encouragés à partager notre RAISON avec </a:t>
            </a:r>
            <a:endParaRPr sz="24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450">
                <a:solidFill>
                  <a:schemeClr val="dk1"/>
                </a:solidFill>
                <a:latin typeface="Montserrat"/>
                <a:ea typeface="Montserrat"/>
                <a:cs typeface="Montserrat"/>
                <a:sym typeface="Montserrat"/>
              </a:rPr>
              <a:t>notre Cercle et à explorer nos aspirations en ce qui concerne les perspectives </a:t>
            </a:r>
            <a:endParaRPr sz="24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450">
                <a:solidFill>
                  <a:schemeClr val="dk1"/>
                </a:solidFill>
                <a:latin typeface="Montserrat"/>
                <a:ea typeface="Montserrat"/>
                <a:cs typeface="Montserrat"/>
                <a:sym typeface="Montserrat"/>
              </a:rPr>
              <a:t>indispensables offertes par ces Guides.</a:t>
            </a:r>
            <a:endParaRPr sz="2450">
              <a:solidFill>
                <a:schemeClr val="dk1"/>
              </a:solidFill>
              <a:latin typeface="Montserrat"/>
              <a:ea typeface="Montserrat"/>
              <a:cs typeface="Montserrat"/>
              <a:sym typeface="Montserrat"/>
            </a:endParaRPr>
          </a:p>
          <a:p>
            <a:pPr marL="0" marR="208499" lvl="0" indent="0" algn="l" rtl="0">
              <a:lnSpc>
                <a:spcPct val="115000"/>
              </a:lnSpc>
              <a:spcBef>
                <a:spcPts val="2000"/>
              </a:spcBef>
              <a:spcAft>
                <a:spcPts val="0"/>
              </a:spcAft>
              <a:buClr>
                <a:schemeClr val="dk1"/>
              </a:buClr>
              <a:buSzPts val="1100"/>
              <a:buFont typeface="Arial"/>
              <a:buNone/>
            </a:pPr>
            <a:r>
              <a:rPr lang="en-US" sz="2450">
                <a:solidFill>
                  <a:schemeClr val="dk1"/>
                </a:solidFill>
                <a:latin typeface="Montserrat"/>
                <a:ea typeface="Montserrat"/>
                <a:cs typeface="Montserrat"/>
                <a:sym typeface="Montserrat"/>
              </a:rPr>
              <a:t>Cette prochaine activité vise à favoriser la compréhension, la connexion et un sens commun de notre but, alors que nous explorons l'importance de nos efforts individuels et collectifs au sein de la communauté DEAPCM.</a:t>
            </a:r>
            <a:endParaRPr sz="2450">
              <a:solidFill>
                <a:schemeClr val="dk1"/>
              </a:solidFill>
              <a:latin typeface="Montserrat"/>
              <a:ea typeface="Montserrat"/>
              <a:cs typeface="Montserrat"/>
              <a:sym typeface="Montserrat"/>
            </a:endParaRPr>
          </a:p>
        </p:txBody>
      </p:sp>
      <p:sp>
        <p:nvSpPr>
          <p:cNvPr id="437" name="Google Shape;437;p1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6">
              <a:alphaModFix/>
            </a:blip>
            <a:stretch>
              <a:fillRect t="-53587" b="-53585"/>
            </a:stretch>
          </a:blipFill>
          <a:ln>
            <a:noFill/>
          </a:ln>
        </p:spPr>
        <p:txBody>
          <a:bodyPr/>
          <a:lstStyle/>
          <a:p>
            <a:endParaRPr lang="en-US"/>
          </a:p>
        </p:txBody>
      </p:sp>
      <p:graphicFrame>
        <p:nvGraphicFramePr>
          <p:cNvPr id="438" name="Google Shape;438;p16"/>
          <p:cNvGraphicFramePr/>
          <p:nvPr/>
        </p:nvGraphicFramePr>
        <p:xfrm>
          <a:off x="483125" y="6557325"/>
          <a:ext cx="17443525" cy="2631728"/>
        </p:xfrm>
        <a:graphic>
          <a:graphicData uri="http://schemas.openxmlformats.org/drawingml/2006/table">
            <a:tbl>
              <a:tblPr>
                <a:noFill/>
                <a:tableStyleId>{2F93AC10-72C7-438D-A595-D9A019D42AC4}</a:tableStyleId>
              </a:tblPr>
              <a:tblGrid>
                <a:gridCol w="17443525">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chemeClr val="dk1"/>
                        </a:buClr>
                        <a:buSzPts val="2699"/>
                        <a:buFont typeface="Arial"/>
                        <a:buNone/>
                      </a:pPr>
                      <a:r>
                        <a:rPr lang="en-US" sz="2699" b="1" u="none" strike="noStrike" cap="none">
                          <a:solidFill>
                            <a:schemeClr val="dk1"/>
                          </a:solidFill>
                          <a:latin typeface="Montserrat"/>
                          <a:ea typeface="Montserrat"/>
                          <a:cs typeface="Montserrat"/>
                          <a:sym typeface="Montserrat"/>
                        </a:rPr>
                        <a:t>Instructions:</a:t>
                      </a:r>
                      <a:r>
                        <a:rPr lang="en-US" sz="2699" u="none" strike="noStrike" cap="none">
                          <a:solidFill>
                            <a:schemeClr val="dk1"/>
                          </a:solidFill>
                          <a:latin typeface="Montserrat"/>
                          <a:ea typeface="Montserrat"/>
                          <a:cs typeface="Montserrat"/>
                          <a:sym typeface="Montserrat"/>
                        </a:rPr>
                        <a:t> </a:t>
                      </a:r>
                      <a:r>
                        <a:rPr lang="en-US" sz="2650">
                          <a:solidFill>
                            <a:schemeClr val="dk1"/>
                          </a:solidFill>
                          <a:latin typeface="Montserrat"/>
                          <a:ea typeface="Montserrat"/>
                          <a:cs typeface="Montserrat"/>
                          <a:sym typeface="Montserrat"/>
                        </a:rPr>
                        <a:t>Chaque membre du Cercle prendra une minute pour partager leur réponse à une des questions suivantes :</a:t>
                      </a:r>
                      <a:endParaRPr sz="1800" u="none" strike="noStrike" cap="none">
                        <a:solidFill>
                          <a:schemeClr val="dk1"/>
                        </a:solidFill>
                        <a:latin typeface="Montserrat"/>
                        <a:ea typeface="Montserrat"/>
                        <a:cs typeface="Montserrat"/>
                        <a:sym typeface="Montserrat"/>
                      </a:endParaRPr>
                    </a:p>
                    <a:p>
                      <a:pPr marL="582927" marR="0" lvl="1" indent="-291463" algn="l" rtl="0">
                        <a:lnSpc>
                          <a:spcPct val="115000"/>
                        </a:lnSpc>
                        <a:spcBef>
                          <a:spcPts val="1000"/>
                        </a:spcBef>
                        <a:spcAft>
                          <a:spcPts val="0"/>
                        </a:spcAft>
                        <a:buClr>
                          <a:schemeClr val="dk1"/>
                        </a:buClr>
                        <a:buSzPts val="2699"/>
                        <a:buFont typeface="Arial"/>
                        <a:buChar char="•"/>
                      </a:pPr>
                      <a:r>
                        <a:rPr lang="en-US" sz="2699">
                          <a:solidFill>
                            <a:schemeClr val="dk1"/>
                          </a:solidFill>
                          <a:latin typeface="Montserrat"/>
                          <a:ea typeface="Montserrat"/>
                          <a:cs typeface="Montserrat"/>
                          <a:sym typeface="Montserrat"/>
                        </a:rPr>
                        <a:t>Pourquoi avez-vous rejoint DEAPCM ? </a:t>
                      </a:r>
                      <a:endParaRPr sz="1400" u="none" strike="noStrike" cap="none">
                        <a:solidFill>
                          <a:schemeClr val="dk1"/>
                        </a:solidFill>
                      </a:endParaRPr>
                    </a:p>
                    <a:p>
                      <a:pPr marL="582927" marR="0" lvl="1" indent="-291463" algn="l" rtl="0">
                        <a:lnSpc>
                          <a:spcPct val="115000"/>
                        </a:lnSpc>
                        <a:spcBef>
                          <a:spcPts val="0"/>
                        </a:spcBef>
                        <a:spcAft>
                          <a:spcPts val="0"/>
                        </a:spcAft>
                        <a:buClr>
                          <a:schemeClr val="dk1"/>
                        </a:buClr>
                        <a:buSzPts val="2699"/>
                        <a:buFont typeface="Arial"/>
                        <a:buChar char="•"/>
                      </a:pPr>
                      <a:r>
                        <a:rPr lang="en-US" sz="2699">
                          <a:solidFill>
                            <a:schemeClr val="dk1"/>
                          </a:solidFill>
                          <a:latin typeface="Montserrat"/>
                          <a:ea typeface="Montserrat"/>
                          <a:cs typeface="Montserrat"/>
                          <a:sym typeface="Montserrat"/>
                        </a:rPr>
                        <a:t>Comment espérez-vous que DEAPCM vous permettra d'enrichir vos connaissances et d'ajouter à votre boîte à outils de leadership ?</a:t>
                      </a:r>
                      <a:endParaRPr sz="1400" u="none" strike="noStrike" cap="none">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17"/>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48" name="Google Shape;448;p17"/>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37210" r="-1287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7"/>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87" b="-53585"/>
            </a:stretch>
          </a:blipFill>
          <a:ln>
            <a:noFill/>
          </a:ln>
        </p:spPr>
        <p:txBody>
          <a:bodyPr/>
          <a:lstStyle/>
          <a:p>
            <a:endParaRPr lang="en-US"/>
          </a:p>
        </p:txBody>
      </p:sp>
      <p:sp>
        <p:nvSpPr>
          <p:cNvPr id="450" name="Google Shape;450;p17"/>
          <p:cNvSpPr txBox="1"/>
          <p:nvPr/>
        </p:nvSpPr>
        <p:spPr>
          <a:xfrm>
            <a:off x="375293" y="2810754"/>
            <a:ext cx="17537400" cy="6975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399"/>
              <a:buFont typeface="Arial"/>
              <a:buNone/>
            </a:pPr>
            <a:r>
              <a:rPr lang="en-US" sz="3399">
                <a:latin typeface="Montserrat"/>
                <a:ea typeface="Montserrat"/>
                <a:cs typeface="Montserrat"/>
                <a:sym typeface="Montserrat"/>
              </a:rPr>
              <a:t>Chaque Cercle est responsable de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latin typeface="Montserrat"/>
              <a:ea typeface="Montserrat"/>
              <a:cs typeface="Montserrat"/>
              <a:sym typeface="Montserrat"/>
            </a:endParaRPr>
          </a:p>
          <a:p>
            <a:pPr marL="914400" marR="208499" lvl="0" indent="-441325" algn="l" rtl="0">
              <a:lnSpc>
                <a:spcPct val="115000"/>
              </a:lnSpc>
              <a:spcBef>
                <a:spcPts val="0"/>
              </a:spcBef>
              <a:spcAft>
                <a:spcPts val="0"/>
              </a:spcAft>
              <a:buClr>
                <a:schemeClr val="dk1"/>
              </a:buClr>
              <a:buSzPts val="3350"/>
              <a:buFont typeface="Montserrat"/>
              <a:buChar char="●"/>
            </a:pPr>
            <a:r>
              <a:rPr lang="en-US" sz="3350">
                <a:solidFill>
                  <a:schemeClr val="dk1"/>
                </a:solidFill>
                <a:latin typeface="Montserrat"/>
                <a:ea typeface="Montserrat"/>
                <a:cs typeface="Montserrat"/>
                <a:sym typeface="Montserrat"/>
              </a:rPr>
              <a:t>Choisir les animateur(rice)s de Cercle et les adjoint(e)s aux </a:t>
            </a:r>
            <a:endParaRPr sz="3350">
              <a:solidFill>
                <a:schemeClr val="dk1"/>
              </a:solidFill>
              <a:latin typeface="Montserrat"/>
              <a:ea typeface="Montserrat"/>
              <a:cs typeface="Montserrat"/>
              <a:sym typeface="Montserrat"/>
            </a:endParaRPr>
          </a:p>
          <a:p>
            <a:pPr marL="914400" marR="208499" lvl="0" indent="0" algn="l" rtl="0">
              <a:lnSpc>
                <a:spcPct val="115000"/>
              </a:lnSpc>
              <a:spcBef>
                <a:spcPts val="0"/>
              </a:spcBef>
              <a:spcAft>
                <a:spcPts val="0"/>
              </a:spcAft>
              <a:buNone/>
            </a:pPr>
            <a:r>
              <a:rPr lang="en-US" sz="3350">
                <a:solidFill>
                  <a:schemeClr val="dk1"/>
                </a:solidFill>
                <a:latin typeface="Montserrat"/>
                <a:ea typeface="Montserrat"/>
                <a:cs typeface="Montserrat"/>
                <a:sym typeface="Montserrat"/>
              </a:rPr>
              <a:t>animateur(rice)s de Cercle</a:t>
            </a:r>
            <a:endParaRPr sz="3350" b="0" i="0" u="none" strike="noStrike" cap="none">
              <a:solidFill>
                <a:srgbClr val="000000"/>
              </a:solidFill>
              <a:latin typeface="Arial"/>
              <a:ea typeface="Arial"/>
              <a:cs typeface="Arial"/>
              <a:sym typeface="Arial"/>
            </a:endParaRPr>
          </a:p>
          <a:p>
            <a:pPr marL="914400" marR="208499" lvl="0" indent="-441325" algn="l" rtl="0">
              <a:lnSpc>
                <a:spcPct val="115000"/>
              </a:lnSpc>
              <a:spcBef>
                <a:spcPts val="2500"/>
              </a:spcBef>
              <a:spcAft>
                <a:spcPts val="0"/>
              </a:spcAft>
              <a:buClr>
                <a:schemeClr val="dk1"/>
              </a:buClr>
              <a:buSzPts val="3350"/>
              <a:buFont typeface="Montserrat"/>
              <a:buChar char="●"/>
            </a:pPr>
            <a:r>
              <a:rPr lang="en-US" sz="3350">
                <a:solidFill>
                  <a:schemeClr val="dk1"/>
                </a:solidFill>
                <a:latin typeface="Montserrat"/>
                <a:ea typeface="Montserrat"/>
                <a:cs typeface="Montserrat"/>
                <a:sym typeface="Montserrat"/>
              </a:rPr>
              <a:t>Établir le calendrier pour les 5 réunions de Cercle</a:t>
            </a:r>
            <a:endParaRPr sz="3350">
              <a:solidFill>
                <a:schemeClr val="dk1"/>
              </a:solidFill>
              <a:latin typeface="Montserrat"/>
              <a:ea typeface="Montserrat"/>
              <a:cs typeface="Montserrat"/>
              <a:sym typeface="Montserrat"/>
            </a:endParaRPr>
          </a:p>
          <a:p>
            <a:pPr marL="914400" marR="208499" lvl="0" indent="-441325" algn="l" rtl="0">
              <a:lnSpc>
                <a:spcPct val="115000"/>
              </a:lnSpc>
              <a:spcBef>
                <a:spcPts val="2500"/>
              </a:spcBef>
              <a:spcAft>
                <a:spcPts val="0"/>
              </a:spcAft>
              <a:buClr>
                <a:schemeClr val="dk1"/>
              </a:buClr>
              <a:buSzPts val="3350"/>
              <a:buFont typeface="Montserrat"/>
              <a:buChar char="●"/>
            </a:pPr>
            <a:r>
              <a:rPr lang="en-US" sz="3350">
                <a:solidFill>
                  <a:schemeClr val="dk1"/>
                </a:solidFill>
                <a:latin typeface="Montserrat"/>
                <a:ea typeface="Montserrat"/>
                <a:cs typeface="Montserrat"/>
                <a:sym typeface="Montserrat"/>
              </a:rPr>
              <a:t>Participer activement à toutes les activités de Cercle</a:t>
            </a:r>
            <a:endParaRPr sz="3350">
              <a:solidFill>
                <a:schemeClr val="dk1"/>
              </a:solidFill>
              <a:latin typeface="Montserrat"/>
              <a:ea typeface="Montserrat"/>
              <a:cs typeface="Montserrat"/>
              <a:sym typeface="Montserrat"/>
            </a:endParaRPr>
          </a:p>
          <a:p>
            <a:pPr marL="914400" marR="208499" lvl="0" indent="-441325" algn="l" rtl="0">
              <a:lnSpc>
                <a:spcPct val="115000"/>
              </a:lnSpc>
              <a:spcBef>
                <a:spcPts val="2500"/>
              </a:spcBef>
              <a:spcAft>
                <a:spcPts val="0"/>
              </a:spcAft>
              <a:buClr>
                <a:schemeClr val="dk1"/>
              </a:buClr>
              <a:buSzPts val="3350"/>
              <a:buFont typeface="Montserrat"/>
              <a:buChar char="●"/>
            </a:pPr>
            <a:r>
              <a:rPr lang="en-US" sz="3350">
                <a:solidFill>
                  <a:schemeClr val="dk1"/>
                </a:solidFill>
                <a:latin typeface="Montserrat"/>
                <a:ea typeface="Montserrat"/>
                <a:cs typeface="Montserrat"/>
                <a:sym typeface="Montserrat"/>
              </a:rPr>
              <a:t>Examiner chaque Guide de discussion et chaque vidéo (le cas échéant) avant les réunions de Cercle</a:t>
            </a:r>
            <a:endParaRPr sz="3350">
              <a:solidFill>
                <a:schemeClr val="dk1"/>
              </a:solidFill>
              <a:latin typeface="Montserrat"/>
              <a:ea typeface="Montserrat"/>
              <a:cs typeface="Montserrat"/>
              <a:sym typeface="Montserrat"/>
            </a:endParaRPr>
          </a:p>
          <a:p>
            <a:pPr marL="914400" marR="208499" lvl="0" indent="-441325" algn="l" rtl="0">
              <a:lnSpc>
                <a:spcPct val="115000"/>
              </a:lnSpc>
              <a:spcBef>
                <a:spcPts val="2500"/>
              </a:spcBef>
              <a:spcAft>
                <a:spcPts val="0"/>
              </a:spcAft>
              <a:buClr>
                <a:schemeClr val="dk1"/>
              </a:buClr>
              <a:buSzPts val="3350"/>
              <a:buFont typeface="Montserrat"/>
              <a:buChar char="●"/>
            </a:pPr>
            <a:r>
              <a:rPr lang="en-US" sz="3350">
                <a:solidFill>
                  <a:schemeClr val="dk1"/>
                </a:solidFill>
                <a:latin typeface="Montserrat"/>
                <a:ea typeface="Montserrat"/>
                <a:cs typeface="Montserrat"/>
                <a:sym typeface="Montserrat"/>
              </a:rPr>
              <a:t>Réalisation de toutes les activités après le Cercle, y compris les formulaires écrites bihebdomadaires</a:t>
            </a:r>
            <a:endParaRPr sz="3350">
              <a:latin typeface="Montserrat"/>
              <a:ea typeface="Montserrat"/>
              <a:cs typeface="Montserrat"/>
              <a:sym typeface="Montserrat"/>
            </a:endParaRPr>
          </a:p>
        </p:txBody>
      </p:sp>
      <p:sp>
        <p:nvSpPr>
          <p:cNvPr id="451" name="Google Shape;451;p17"/>
          <p:cNvSpPr txBox="1"/>
          <p:nvPr/>
        </p:nvSpPr>
        <p:spPr>
          <a:xfrm>
            <a:off x="483124" y="1520025"/>
            <a:ext cx="8033400" cy="97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956"/>
              <a:buFont typeface="Arial"/>
              <a:buNone/>
            </a:pPr>
            <a:r>
              <a:rPr lang="en-US" sz="2956" b="1" i="0" u="none" strike="noStrike" cap="none">
                <a:solidFill>
                  <a:srgbClr val="000000"/>
                </a:solidFill>
                <a:latin typeface="Montserrat"/>
                <a:ea typeface="Montserrat"/>
                <a:cs typeface="Montserrat"/>
                <a:sym typeface="Montserrat"/>
              </a:rPr>
              <a:t>4. </a:t>
            </a:r>
            <a:r>
              <a:rPr lang="en-US" sz="2956" b="1">
                <a:latin typeface="Montserrat"/>
                <a:ea typeface="Montserrat"/>
                <a:cs typeface="Montserrat"/>
                <a:sym typeface="Montserrat"/>
              </a:rPr>
              <a:t>Préparation pour les Cercle</a:t>
            </a:r>
            <a:endParaRPr sz="1200" b="0" i="0" u="none" strike="noStrike" cap="none">
              <a:solidFill>
                <a:srgbClr val="000000"/>
              </a:solidFill>
              <a:latin typeface="Arial"/>
              <a:ea typeface="Arial"/>
              <a:cs typeface="Arial"/>
              <a:sym typeface="Arial"/>
            </a:endParaRPr>
          </a:p>
          <a:p>
            <a:pPr marL="0" marR="0" lvl="0" indent="0" algn="l" rtl="0">
              <a:lnSpc>
                <a:spcPct val="140019"/>
              </a:lnSpc>
              <a:spcBef>
                <a:spcPts val="0"/>
              </a:spcBef>
              <a:spcAft>
                <a:spcPts val="0"/>
              </a:spcAft>
              <a:buClr>
                <a:srgbClr val="000000"/>
              </a:buClr>
              <a:buSzPts val="2956"/>
              <a:buFont typeface="Arial"/>
              <a:buNone/>
            </a:pPr>
            <a:r>
              <a:rPr lang="en-US" sz="2956" b="1" i="0" u="none" strike="noStrike" cap="none">
                <a:solidFill>
                  <a:srgbClr val="000000"/>
                </a:solidFill>
                <a:latin typeface="Montserrat"/>
                <a:ea typeface="Montserrat"/>
                <a:cs typeface="Montserrat"/>
                <a:sym typeface="Montserrat"/>
              </a:rPr>
              <a:t>(10 minutes)</a:t>
            </a:r>
            <a:endParaRPr sz="1200" b="0" i="0" u="none" strike="noStrike" cap="none">
              <a:solidFill>
                <a:srgbClr val="000000"/>
              </a:solidFill>
              <a:latin typeface="Arial"/>
              <a:ea typeface="Arial"/>
              <a:cs typeface="Arial"/>
              <a:sym typeface="Arial"/>
            </a:endParaRPr>
          </a:p>
        </p:txBody>
      </p:sp>
      <p:sp>
        <p:nvSpPr>
          <p:cNvPr id="452" name="Google Shape;452;p17"/>
          <p:cNvSpPr/>
          <p:nvPr/>
        </p:nvSpPr>
        <p:spPr>
          <a:xfrm>
            <a:off x="3055762" y="20585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2f497924902_0_183"/>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180" name="Google Shape;180;g2f497924902_0_183"/>
          <p:cNvSpPr txBox="1"/>
          <p:nvPr/>
        </p:nvSpPr>
        <p:spPr>
          <a:xfrm>
            <a:off x="2041588" y="1220025"/>
            <a:ext cx="14378400" cy="769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Rencontrez les membres de votre Cercle</a:t>
            </a:r>
            <a:endParaRPr sz="1400" b="0" i="0" u="none" strike="noStrike" cap="none">
              <a:solidFill>
                <a:srgbClr val="000000"/>
              </a:solidFill>
              <a:latin typeface="Arial"/>
              <a:ea typeface="Arial"/>
              <a:cs typeface="Arial"/>
              <a:sym typeface="Arial"/>
            </a:endParaRPr>
          </a:p>
        </p:txBody>
      </p:sp>
      <p:graphicFrame>
        <p:nvGraphicFramePr>
          <p:cNvPr id="181" name="Google Shape;181;g2f497924902_0_183"/>
          <p:cNvGraphicFramePr/>
          <p:nvPr/>
        </p:nvGraphicFramePr>
        <p:xfrm>
          <a:off x="518543" y="3573110"/>
          <a:ext cx="17424475" cy="3661409"/>
        </p:xfrm>
        <a:graphic>
          <a:graphicData uri="http://schemas.openxmlformats.org/drawingml/2006/table">
            <a:tbl>
              <a:tblPr>
                <a:noFill/>
                <a:tableStyleId>{F81F1866-FBA2-40C7-9799-905CED3B911B}</a:tableStyleId>
              </a:tblPr>
              <a:tblGrid>
                <a:gridCol w="17424475">
                  <a:extLst>
                    <a:ext uri="{9D8B030D-6E8A-4147-A177-3AD203B41FA5}">
                      <a16:colId xmlns:a16="http://schemas.microsoft.com/office/drawing/2014/main" val="20000"/>
                    </a:ext>
                  </a:extLst>
                </a:gridCol>
              </a:tblGrid>
              <a:tr h="1838750">
                <a:tc>
                  <a:txBody>
                    <a:bodyPr/>
                    <a:lstStyle/>
                    <a:p>
                      <a:pPr marL="0" marR="0" lvl="0" indent="0" algn="ctr" rtl="0">
                        <a:lnSpc>
                          <a:spcPct val="140014"/>
                        </a:lnSpc>
                        <a:spcBef>
                          <a:spcPts val="0"/>
                        </a:spcBef>
                        <a:spcAft>
                          <a:spcPts val="0"/>
                        </a:spcAft>
                        <a:buClr>
                          <a:srgbClr val="000000"/>
                        </a:buClr>
                        <a:buSzPts val="2699"/>
                        <a:buFont typeface="Arial"/>
                        <a:buNone/>
                      </a:pPr>
                      <a:r>
                        <a:rPr lang="en-US" sz="4599">
                          <a:solidFill>
                            <a:schemeClr val="dk1"/>
                          </a:solidFill>
                          <a:latin typeface="Montserrat"/>
                          <a:ea typeface="Montserrat"/>
                          <a:cs typeface="Montserrat"/>
                          <a:sym typeface="Montserrat"/>
                        </a:rPr>
                        <a:t>Message de l'équipe du programme </a:t>
                      </a:r>
                      <a:endParaRPr sz="4599">
                        <a:solidFill>
                          <a:schemeClr val="dk1"/>
                        </a:solidFill>
                        <a:latin typeface="Montserrat"/>
                        <a:ea typeface="Montserrat"/>
                        <a:cs typeface="Montserrat"/>
                        <a:sym typeface="Montserrat"/>
                      </a:endParaRPr>
                    </a:p>
                    <a:p>
                      <a:pPr marL="0" marR="0" lvl="0" indent="0" algn="ctr" rtl="0">
                        <a:lnSpc>
                          <a:spcPct val="140014"/>
                        </a:lnSpc>
                        <a:spcBef>
                          <a:spcPts val="0"/>
                        </a:spcBef>
                        <a:spcAft>
                          <a:spcPts val="0"/>
                        </a:spcAft>
                        <a:buClr>
                          <a:srgbClr val="000000"/>
                        </a:buClr>
                        <a:buSzPts val="2699"/>
                        <a:buFont typeface="Arial"/>
                        <a:buNone/>
                      </a:pPr>
                      <a:r>
                        <a:rPr lang="en-US" sz="4599">
                          <a:solidFill>
                            <a:schemeClr val="dk1"/>
                          </a:solidFill>
                          <a:latin typeface="Montserrat"/>
                          <a:ea typeface="Montserrat"/>
                          <a:cs typeface="Montserrat"/>
                          <a:sym typeface="Montserrat"/>
                        </a:rPr>
                        <a:t>Diriger en élevant les autres : </a:t>
                      </a:r>
                      <a:endParaRPr sz="2900" u="none" strike="noStrike" cap="none">
                        <a:solidFill>
                          <a:schemeClr val="dk1"/>
                        </a:solidFill>
                        <a:latin typeface="Montserrat"/>
                        <a:ea typeface="Montserrat"/>
                        <a:cs typeface="Montserrat"/>
                        <a:sym typeface="Montserrat"/>
                      </a:endParaRPr>
                    </a:p>
                    <a:p>
                      <a:pPr marL="0" marR="208499" lvl="0" indent="0" algn="ctr" rtl="0">
                        <a:lnSpc>
                          <a:spcPct val="115000"/>
                        </a:lnSpc>
                        <a:spcBef>
                          <a:spcPts val="1000"/>
                        </a:spcBef>
                        <a:spcAft>
                          <a:spcPts val="0"/>
                        </a:spcAft>
                        <a:buClr>
                          <a:schemeClr val="dk1"/>
                        </a:buClr>
                        <a:buSzPts val="1100"/>
                        <a:buFont typeface="Arial"/>
                        <a:buNone/>
                      </a:pPr>
                      <a:r>
                        <a:rPr lang="en-US" sz="3900" b="1" i="1">
                          <a:solidFill>
                            <a:schemeClr val="dk1"/>
                          </a:solidFill>
                          <a:latin typeface="Montserrat"/>
                          <a:ea typeface="Montserrat"/>
                          <a:cs typeface="Montserrat"/>
                          <a:sym typeface="Montserrat"/>
                        </a:rPr>
                        <a:t>Recherche - Quelqu'un de volontaire pour être le premier Animateur de Cercle et animer ce Guide de discussion.</a:t>
                      </a:r>
                      <a:endParaRPr sz="3900" b="1" i="1" u="none" strike="noStrike" cap="none">
                        <a:solidFill>
                          <a:schemeClr val="dk1"/>
                        </a:solidFill>
                        <a:latin typeface="Montserrat"/>
                        <a:ea typeface="Montserrat"/>
                        <a:cs typeface="Montserrat"/>
                        <a:sym typeface="Montserrat"/>
                      </a:endParaRPr>
                    </a:p>
                  </a:txBody>
                  <a:tcPr marL="126650" marR="126650" marT="126650" marB="126650" anchor="ctr">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82" name="Google Shape;182;g2f497924902_0_183"/>
          <p:cNvPicPr preferRelativeResize="0"/>
          <p:nvPr/>
        </p:nvPicPr>
        <p:blipFill rotWithShape="1">
          <a:blip r:embed="rId4">
            <a:alphaModFix/>
          </a:blip>
          <a:srcRect/>
          <a:stretch/>
        </p:blipFill>
        <p:spPr>
          <a:xfrm>
            <a:off x="293000" y="841788"/>
            <a:ext cx="1830401" cy="15259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18"/>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62" name="Google Shape;462;p18"/>
          <p:cNvSpPr/>
          <p:nvPr/>
        </p:nvSpPr>
        <p:spPr>
          <a:xfrm>
            <a:off x="13580656" y="6186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37210" r="-1287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87" b="-53585"/>
            </a:stretch>
          </a:blipFill>
          <a:ln>
            <a:noFill/>
          </a:ln>
        </p:spPr>
        <p:txBody>
          <a:bodyPr/>
          <a:lstStyle/>
          <a:p>
            <a:endParaRPr lang="en-US"/>
          </a:p>
        </p:txBody>
      </p:sp>
      <p:sp>
        <p:nvSpPr>
          <p:cNvPr id="464" name="Google Shape;464;p18"/>
          <p:cNvSpPr txBox="1"/>
          <p:nvPr/>
        </p:nvSpPr>
        <p:spPr>
          <a:xfrm>
            <a:off x="452675" y="1520025"/>
            <a:ext cx="14243100" cy="1679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56"/>
              <a:buFont typeface="Arial"/>
              <a:buNone/>
            </a:pPr>
            <a:r>
              <a:rPr lang="en-US" sz="3056" b="1" i="0" u="none" strike="noStrike" cap="none">
                <a:solidFill>
                  <a:srgbClr val="000000"/>
                </a:solidFill>
                <a:latin typeface="Montserrat"/>
                <a:ea typeface="Montserrat"/>
                <a:cs typeface="Montserrat"/>
                <a:sym typeface="Montserrat"/>
              </a:rPr>
              <a:t>4.1 </a:t>
            </a:r>
            <a:r>
              <a:rPr lang="en-US" sz="3050" b="1">
                <a:solidFill>
                  <a:schemeClr val="dk1"/>
                </a:solidFill>
                <a:latin typeface="Montserrat"/>
                <a:ea typeface="Montserrat"/>
                <a:cs typeface="Montserrat"/>
                <a:sym typeface="Montserrat"/>
              </a:rPr>
              <a:t>Sélection de l'animateur(rice) de Cercle et de l'animateur(rice) adjoint(e) de Cercle</a:t>
            </a:r>
            <a:endParaRPr sz="3050" b="0" i="0" u="none" strike="noStrike" cap="none">
              <a:solidFill>
                <a:schemeClr val="dk1"/>
              </a:solidFill>
              <a:latin typeface="Arial"/>
              <a:ea typeface="Arial"/>
              <a:cs typeface="Arial"/>
              <a:sym typeface="Arial"/>
            </a:endParaRPr>
          </a:p>
          <a:p>
            <a:pPr marL="0" marR="0" lvl="0" indent="0" algn="l" rtl="0">
              <a:lnSpc>
                <a:spcPct val="140018"/>
              </a:lnSpc>
              <a:spcBef>
                <a:spcPts val="1000"/>
              </a:spcBef>
              <a:spcAft>
                <a:spcPts val="0"/>
              </a:spcAft>
              <a:buClr>
                <a:srgbClr val="000000"/>
              </a:buClr>
              <a:buSzPts val="3056"/>
              <a:buFont typeface="Arial"/>
              <a:buNone/>
            </a:pPr>
            <a:r>
              <a:rPr lang="en-US" sz="3056" b="1" i="0" u="none" strike="noStrike" cap="none">
                <a:solidFill>
                  <a:srgbClr val="000000"/>
                </a:solidFill>
                <a:latin typeface="Montserrat"/>
                <a:ea typeface="Montserrat"/>
                <a:cs typeface="Montserrat"/>
                <a:sym typeface="Montserrat"/>
              </a:rPr>
              <a:t>(5 minutes)</a:t>
            </a:r>
            <a:endParaRPr sz="1200" b="0" i="0" u="none" strike="noStrike" cap="none">
              <a:solidFill>
                <a:srgbClr val="000000"/>
              </a:solidFill>
              <a:latin typeface="Arial"/>
              <a:ea typeface="Arial"/>
              <a:cs typeface="Arial"/>
              <a:sym typeface="Arial"/>
            </a:endParaRPr>
          </a:p>
        </p:txBody>
      </p:sp>
      <p:sp>
        <p:nvSpPr>
          <p:cNvPr id="465" name="Google Shape;465;p18"/>
          <p:cNvSpPr/>
          <p:nvPr/>
        </p:nvSpPr>
        <p:spPr>
          <a:xfrm>
            <a:off x="2903497" y="2696734"/>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sp>
        <p:nvSpPr>
          <p:cNvPr id="466" name="Google Shape;466;p18"/>
          <p:cNvSpPr txBox="1"/>
          <p:nvPr/>
        </p:nvSpPr>
        <p:spPr>
          <a:xfrm>
            <a:off x="375303" y="3627859"/>
            <a:ext cx="17537400" cy="47886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3050">
                <a:solidFill>
                  <a:schemeClr val="dk1"/>
                </a:solidFill>
                <a:latin typeface="Montserrat"/>
                <a:ea typeface="Montserrat"/>
                <a:cs typeface="Montserrat"/>
                <a:sym typeface="Montserrat"/>
              </a:rPr>
              <a:t>Les animateur(rice)s de Cercle et les animateur(rice)s adjoint(e)s de </a:t>
            </a:r>
            <a:endParaRPr sz="30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3050">
                <a:solidFill>
                  <a:schemeClr val="dk1"/>
                </a:solidFill>
                <a:latin typeface="Montserrat"/>
                <a:ea typeface="Montserrat"/>
                <a:cs typeface="Montserrat"/>
                <a:sym typeface="Montserrat"/>
              </a:rPr>
              <a:t>Cercle font partie intégrante de nos prochaines sessions de Cercle. Se </a:t>
            </a:r>
            <a:endParaRPr sz="30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3050">
                <a:solidFill>
                  <a:schemeClr val="dk1"/>
                </a:solidFill>
                <a:latin typeface="Montserrat"/>
                <a:ea typeface="Montserrat"/>
                <a:cs typeface="Montserrat"/>
                <a:sym typeface="Montserrat"/>
              </a:rPr>
              <a:t>porter volontaire pour ces responsabilités va au-delà de la participation : </a:t>
            </a:r>
            <a:endParaRPr sz="30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3050">
                <a:solidFill>
                  <a:schemeClr val="dk1"/>
                </a:solidFill>
                <a:latin typeface="Montserrat"/>
                <a:ea typeface="Montserrat"/>
                <a:cs typeface="Montserrat"/>
                <a:sym typeface="Montserrat"/>
              </a:rPr>
              <a:t>c'est une occasion de façonner le parcours des Cercles et de cultiver vos compétences en leadership. Des membres différents vont assumer les responsabilités de direction à chaque réunion de Cercle. Pour la prochaine étape de cette session « Rencontrez les membres de votre Cercle », nous vous demandons d'assumer un rôle de leader en vous portant volontaire pour être animateur(rice) de Cercle ou animateur(rice) adjoint(e) de Cercle pour l'une des cinq sessions de Cercle.</a:t>
            </a:r>
            <a:endParaRPr sz="305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9"/>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87" b="-53585"/>
            </a:stretch>
          </a:blipFill>
          <a:ln>
            <a:noFill/>
          </a:ln>
        </p:spPr>
        <p:txBody>
          <a:bodyPr/>
          <a:lstStyle/>
          <a:p>
            <a:endParaRPr lang="en-US"/>
          </a:p>
        </p:txBody>
      </p:sp>
      <p:pic>
        <p:nvPicPr>
          <p:cNvPr id="476" name="Google Shape;476;p19"/>
          <p:cNvPicPr preferRelativeResize="0"/>
          <p:nvPr/>
        </p:nvPicPr>
        <p:blipFill rotWithShape="1">
          <a:blip r:embed="rId4">
            <a:alphaModFix/>
          </a:blip>
          <a:srcRect/>
          <a:stretch/>
        </p:blipFill>
        <p:spPr>
          <a:xfrm flipH="1">
            <a:off x="12295075" y="7416525"/>
            <a:ext cx="6069125" cy="2913175"/>
          </a:xfrm>
          <a:prstGeom prst="rect">
            <a:avLst/>
          </a:prstGeom>
          <a:noFill/>
          <a:ln>
            <a:noFill/>
          </a:ln>
        </p:spPr>
      </p:pic>
      <p:graphicFrame>
        <p:nvGraphicFramePr>
          <p:cNvPr id="477" name="Google Shape;477;p19"/>
          <p:cNvGraphicFramePr/>
          <p:nvPr/>
        </p:nvGraphicFramePr>
        <p:xfrm>
          <a:off x="330718" y="3483572"/>
          <a:ext cx="14152950" cy="6045207"/>
        </p:xfrm>
        <a:graphic>
          <a:graphicData uri="http://schemas.openxmlformats.org/drawingml/2006/table">
            <a:tbl>
              <a:tblPr>
                <a:noFill/>
                <a:tableStyleId>{F81F1866-FBA2-40C7-9799-905CED3B911B}</a:tableStyleId>
              </a:tblPr>
              <a:tblGrid>
                <a:gridCol w="7076475">
                  <a:extLst>
                    <a:ext uri="{9D8B030D-6E8A-4147-A177-3AD203B41FA5}">
                      <a16:colId xmlns:a16="http://schemas.microsoft.com/office/drawing/2014/main" val="20000"/>
                    </a:ext>
                  </a:extLst>
                </a:gridCol>
                <a:gridCol w="7076475">
                  <a:extLst>
                    <a:ext uri="{9D8B030D-6E8A-4147-A177-3AD203B41FA5}">
                      <a16:colId xmlns:a16="http://schemas.microsoft.com/office/drawing/2014/main" val="20001"/>
                    </a:ext>
                  </a:extLst>
                </a:gridCol>
              </a:tblGrid>
              <a:tr h="1335350">
                <a:tc>
                  <a:txBody>
                    <a:bodyPr/>
                    <a:lstStyle/>
                    <a:p>
                      <a:pPr marL="0" marR="208499" lvl="0" indent="0" algn="ctr" rtl="0">
                        <a:lnSpc>
                          <a:spcPct val="115000"/>
                        </a:lnSpc>
                        <a:spcBef>
                          <a:spcPts val="0"/>
                        </a:spcBef>
                        <a:spcAft>
                          <a:spcPts val="0"/>
                        </a:spcAft>
                        <a:buClr>
                          <a:schemeClr val="dk1"/>
                        </a:buClr>
                        <a:buSzPts val="1100"/>
                        <a:buFont typeface="Arial"/>
                        <a:buNone/>
                      </a:pPr>
                      <a:r>
                        <a:rPr lang="en-US" sz="2750" b="1">
                          <a:solidFill>
                            <a:schemeClr val="dk1"/>
                          </a:solidFill>
                          <a:latin typeface="Montserrat"/>
                          <a:ea typeface="Montserrat"/>
                          <a:cs typeface="Montserrat"/>
                          <a:sym typeface="Montserrat"/>
                        </a:rPr>
                        <a:t>Animateur(rice) de Cercle</a:t>
                      </a:r>
                      <a:endParaRPr sz="2750" u="none" strike="noStrike" cap="none"/>
                    </a:p>
                  </a:txBody>
                  <a:tcPr marL="126650" marR="126650" marT="126650" marB="126650" anchor="ctr">
                    <a:lnL w="19475" cap="flat" cmpd="sng">
                      <a:solidFill>
                        <a:srgbClr val="FFFFFF"/>
                      </a:solidFill>
                      <a:prstDash val="solid"/>
                      <a:round/>
                      <a:headEnd type="none" w="sm" len="sm"/>
                      <a:tailEnd type="none" w="sm" len="sm"/>
                    </a:lnL>
                    <a:lnR w="19475" cap="flat" cmpd="sng">
                      <a:solidFill>
                        <a:srgbClr val="000000"/>
                      </a:solidFill>
                      <a:prstDash val="dash"/>
                      <a:round/>
                      <a:headEnd type="none" w="sm" len="sm"/>
                      <a:tailEnd type="none" w="sm" len="sm"/>
                    </a:lnR>
                    <a:lnT w="19475" cap="flat" cmpd="sng">
                      <a:solidFill>
                        <a:srgbClr val="FFFFFF"/>
                      </a:solidFill>
                      <a:prstDash val="solid"/>
                      <a:round/>
                      <a:headEnd type="none" w="sm" len="sm"/>
                      <a:tailEnd type="none" w="sm" len="sm"/>
                    </a:lnT>
                    <a:lnB w="1947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899"/>
                        <a:buFont typeface="Arial"/>
                        <a:buNone/>
                      </a:pPr>
                      <a:r>
                        <a:rPr lang="en-US" sz="2799" b="1">
                          <a:latin typeface="Montserrat"/>
                          <a:ea typeface="Montserrat"/>
                          <a:cs typeface="Montserrat"/>
                          <a:sym typeface="Montserrat"/>
                        </a:rPr>
                        <a:t>Animateur de Cercle adjoint</a:t>
                      </a:r>
                      <a:endParaRPr sz="1000" u="none" strike="noStrike" cap="none"/>
                    </a:p>
                  </a:txBody>
                  <a:tcPr marL="126650" marR="126650" marT="126650" marB="126650" anchor="ctr">
                    <a:lnL w="19475" cap="flat" cmpd="sng">
                      <a:solidFill>
                        <a:srgbClr val="000000"/>
                      </a:solidFill>
                      <a:prstDash val="dash"/>
                      <a:round/>
                      <a:headEnd type="none" w="sm" len="sm"/>
                      <a:tailEnd type="none" w="sm" len="sm"/>
                    </a:lnL>
                    <a:lnR w="19475" cap="flat" cmpd="sng">
                      <a:solidFill>
                        <a:srgbClr val="FFFFFF"/>
                      </a:solidFill>
                      <a:prstDash val="solid"/>
                      <a:round/>
                      <a:headEnd type="none" w="sm" len="sm"/>
                      <a:tailEnd type="none" w="sm" len="sm"/>
                    </a:lnR>
                    <a:lnT w="19475" cap="flat" cmpd="sng">
                      <a:solidFill>
                        <a:srgbClr val="FFFFFF"/>
                      </a:solidFill>
                      <a:prstDash val="solid"/>
                      <a:round/>
                      <a:headEnd type="none" w="sm" len="sm"/>
                      <a:tailEnd type="none" w="sm" len="sm"/>
                    </a:lnT>
                    <a:lnB w="1947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4583550">
                <a:tc>
                  <a:txBody>
                    <a:bodyPr/>
                    <a:lstStyle/>
                    <a:p>
                      <a:pPr marL="4572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Apporter une énergie positive</a:t>
                      </a:r>
                      <a:endParaRPr sz="2750">
                        <a:solidFill>
                          <a:schemeClr val="dk1"/>
                        </a:solidFill>
                        <a:latin typeface="Montserrat"/>
                        <a:ea typeface="Montserrat"/>
                        <a:cs typeface="Montserrat"/>
                        <a:sym typeface="Montserrat"/>
                      </a:endParaRPr>
                    </a:p>
                    <a:p>
                      <a:pPr marL="4572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Renforcer les règles et les attentes</a:t>
                      </a:r>
                      <a:endParaRPr sz="2750">
                        <a:solidFill>
                          <a:schemeClr val="dk1"/>
                        </a:solidFill>
                        <a:latin typeface="Montserrat"/>
                        <a:ea typeface="Montserrat"/>
                        <a:cs typeface="Montserrat"/>
                        <a:sym typeface="Montserrat"/>
                      </a:endParaRPr>
                    </a:p>
                    <a:p>
                      <a:pPr marL="4572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Rester conscient(e) de votre vitesse d'élocution</a:t>
                      </a:r>
                      <a:endParaRPr sz="2750">
                        <a:solidFill>
                          <a:schemeClr val="dk1"/>
                        </a:solidFill>
                        <a:latin typeface="Montserrat"/>
                        <a:ea typeface="Montserrat"/>
                        <a:cs typeface="Montserrat"/>
                        <a:sym typeface="Montserrat"/>
                      </a:endParaRPr>
                    </a:p>
                    <a:p>
                      <a:pPr marL="4572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Établir le rapport au sein du Cercle</a:t>
                      </a:r>
                      <a:endParaRPr sz="2750">
                        <a:solidFill>
                          <a:schemeClr val="dk1"/>
                        </a:solidFill>
                        <a:latin typeface="Montserrat"/>
                        <a:ea typeface="Montserrat"/>
                        <a:cs typeface="Montserrat"/>
                        <a:sym typeface="Montserrat"/>
                      </a:endParaRPr>
                    </a:p>
                    <a:p>
                      <a:pPr marL="4572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Assurer la logistique de la session</a:t>
                      </a:r>
                      <a:endParaRPr sz="2750">
                        <a:solidFill>
                          <a:schemeClr val="dk1"/>
                        </a:solidFill>
                        <a:latin typeface="Montserrat"/>
                        <a:ea typeface="Montserrat"/>
                        <a:cs typeface="Montserrat"/>
                        <a:sym typeface="Montserrat"/>
                      </a:endParaRPr>
                    </a:p>
                    <a:p>
                      <a:pPr marL="4572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Être un point de contact avec les membres de votre Cercle</a:t>
                      </a:r>
                      <a:endParaRPr sz="2750">
                        <a:latin typeface="Montserrat"/>
                        <a:ea typeface="Montserrat"/>
                        <a:cs typeface="Montserrat"/>
                        <a:sym typeface="Montserrat"/>
                      </a:endParaRPr>
                    </a:p>
                  </a:txBody>
                  <a:tcPr marL="126650" marR="126650" marT="126650" marB="126650">
                    <a:lnL w="19475" cap="flat" cmpd="sng">
                      <a:solidFill>
                        <a:srgbClr val="FFFFFF"/>
                      </a:solidFill>
                      <a:prstDash val="solid"/>
                      <a:round/>
                      <a:headEnd type="none" w="sm" len="sm"/>
                      <a:tailEnd type="none" w="sm" len="sm"/>
                    </a:lnL>
                    <a:lnR w="19475" cap="flat" cmpd="sng">
                      <a:solidFill>
                        <a:srgbClr val="000000"/>
                      </a:solidFill>
                      <a:prstDash val="dash"/>
                      <a:round/>
                      <a:headEnd type="none" w="sm" len="sm"/>
                      <a:tailEnd type="none" w="sm" len="sm"/>
                    </a:lnR>
                    <a:lnT w="19475" cap="flat" cmpd="sng">
                      <a:solidFill>
                        <a:srgbClr val="FFFFFF"/>
                      </a:solidFill>
                      <a:prstDash val="solid"/>
                      <a:round/>
                      <a:headEnd type="none" w="sm" len="sm"/>
                      <a:tailEnd type="none" w="sm" len="sm"/>
                    </a:lnT>
                    <a:lnB w="19475" cap="flat" cmpd="sng">
                      <a:solidFill>
                        <a:srgbClr val="FFFFFF"/>
                      </a:solidFill>
                      <a:prstDash val="solid"/>
                      <a:round/>
                      <a:headEnd type="none" w="sm" len="sm"/>
                      <a:tailEnd type="none" w="sm" len="sm"/>
                    </a:lnB>
                  </a:tcPr>
                </a:tc>
                <a:tc>
                  <a:txBody>
                    <a:bodyPr/>
                    <a:lstStyle/>
                    <a:p>
                      <a:pPr marL="4572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Suivre le temps pendant les réunions de Cercle</a:t>
                      </a:r>
                      <a:endParaRPr sz="2750">
                        <a:solidFill>
                          <a:schemeClr val="dk1"/>
                        </a:solidFill>
                        <a:latin typeface="Montserrat"/>
                        <a:ea typeface="Montserrat"/>
                        <a:cs typeface="Montserrat"/>
                        <a:sym typeface="Montserrat"/>
                      </a:endParaRPr>
                    </a:p>
                    <a:p>
                      <a:pPr marL="4572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Fournir de l'assistance technique</a:t>
                      </a:r>
                      <a:endParaRPr sz="2750">
                        <a:solidFill>
                          <a:schemeClr val="dk1"/>
                        </a:solidFill>
                        <a:latin typeface="Montserrat"/>
                        <a:ea typeface="Montserrat"/>
                        <a:cs typeface="Montserrat"/>
                        <a:sym typeface="Montserrat"/>
                      </a:endParaRPr>
                    </a:p>
                    <a:p>
                      <a:pPr marL="4572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Apporter une énergie positive</a:t>
                      </a:r>
                      <a:endParaRPr sz="2750">
                        <a:solidFill>
                          <a:schemeClr val="dk1"/>
                        </a:solidFill>
                        <a:latin typeface="Montserrat"/>
                        <a:ea typeface="Montserrat"/>
                        <a:cs typeface="Montserrat"/>
                        <a:sym typeface="Montserrat"/>
                      </a:endParaRPr>
                    </a:p>
                    <a:p>
                      <a:pPr marL="457200" marR="208499" lvl="0" indent="-403225" algn="l" rtl="0">
                        <a:lnSpc>
                          <a:spcPct val="115000"/>
                        </a:lnSpc>
                        <a:spcBef>
                          <a:spcPts val="1000"/>
                        </a:spcBef>
                        <a:spcAft>
                          <a:spcPts val="0"/>
                        </a:spcAft>
                        <a:buClr>
                          <a:schemeClr val="dk1"/>
                        </a:buClr>
                        <a:buSzPts val="2750"/>
                        <a:buFont typeface="Montserrat"/>
                        <a:buChar char="●"/>
                      </a:pPr>
                      <a:r>
                        <a:rPr lang="en-US" sz="2750">
                          <a:solidFill>
                            <a:schemeClr val="dk1"/>
                          </a:solidFill>
                          <a:latin typeface="Montserrat"/>
                          <a:ea typeface="Montserrat"/>
                          <a:cs typeface="Montserrat"/>
                          <a:sym typeface="Montserrat"/>
                        </a:rPr>
                        <a:t>Renforcer les règles et les attentes</a:t>
                      </a:r>
                      <a:endParaRPr sz="2750">
                        <a:latin typeface="Montserrat"/>
                        <a:ea typeface="Montserrat"/>
                        <a:cs typeface="Montserrat"/>
                        <a:sym typeface="Montserrat"/>
                      </a:endParaRPr>
                    </a:p>
                  </a:txBody>
                  <a:tcPr marL="126650" marR="126650" marT="126650" marB="126650">
                    <a:lnL w="19475" cap="flat" cmpd="sng">
                      <a:solidFill>
                        <a:srgbClr val="000000"/>
                      </a:solidFill>
                      <a:prstDash val="dash"/>
                      <a:round/>
                      <a:headEnd type="none" w="sm" len="sm"/>
                      <a:tailEnd type="none" w="sm" len="sm"/>
                    </a:lnL>
                    <a:lnR w="19475" cap="flat" cmpd="sng">
                      <a:solidFill>
                        <a:srgbClr val="FFFFFF"/>
                      </a:solidFill>
                      <a:prstDash val="solid"/>
                      <a:round/>
                      <a:headEnd type="none" w="sm" len="sm"/>
                      <a:tailEnd type="none" w="sm" len="sm"/>
                    </a:lnR>
                    <a:lnT w="19475" cap="flat" cmpd="sng">
                      <a:solidFill>
                        <a:srgbClr val="FFFFFF"/>
                      </a:solidFill>
                      <a:prstDash val="solid"/>
                      <a:round/>
                      <a:headEnd type="none" w="sm" len="sm"/>
                      <a:tailEnd type="none" w="sm" len="sm"/>
                    </a:lnT>
                    <a:lnB w="1947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78" name="Google Shape;478;p19"/>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r="-50087"/>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9"/>
          <p:cNvSpPr txBox="1"/>
          <p:nvPr/>
        </p:nvSpPr>
        <p:spPr>
          <a:xfrm>
            <a:off x="483118" y="1424784"/>
            <a:ext cx="17537400" cy="15999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3150" b="1">
                <a:solidFill>
                  <a:schemeClr val="dk1"/>
                </a:solidFill>
                <a:latin typeface="Montserrat"/>
                <a:ea typeface="Montserrat"/>
                <a:cs typeface="Montserrat"/>
                <a:sym typeface="Montserrat"/>
              </a:rPr>
              <a:t>Pour vous aider à choisir un rôle, voici les responsabilités qui </a:t>
            </a:r>
            <a:endParaRPr sz="3150" b="1">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3150" b="1">
                <a:solidFill>
                  <a:schemeClr val="dk1"/>
                </a:solidFill>
                <a:latin typeface="Montserrat"/>
                <a:ea typeface="Montserrat"/>
                <a:cs typeface="Montserrat"/>
                <a:sym typeface="Montserrat"/>
              </a:rPr>
              <a:t>incombent à l'animateur(rice) de Cercle et à l'animateur(rice) </a:t>
            </a:r>
            <a:endParaRPr sz="3150" b="1">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3150" b="1">
                <a:solidFill>
                  <a:schemeClr val="dk1"/>
                </a:solidFill>
                <a:latin typeface="Montserrat"/>
                <a:ea typeface="Montserrat"/>
                <a:cs typeface="Montserrat"/>
                <a:sym typeface="Montserrat"/>
              </a:rPr>
              <a:t>adjoint(e) de Cercle pendant le programme :</a:t>
            </a:r>
            <a:endParaRPr sz="3150" b="1">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2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89" name="Google Shape;489;p20"/>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r="-50087"/>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2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87" b="-53585"/>
            </a:stretch>
          </a:blipFill>
          <a:ln>
            <a:noFill/>
          </a:ln>
        </p:spPr>
        <p:txBody>
          <a:bodyPr/>
          <a:lstStyle/>
          <a:p>
            <a:endParaRPr lang="en-US"/>
          </a:p>
        </p:txBody>
      </p:sp>
      <p:sp>
        <p:nvSpPr>
          <p:cNvPr id="491" name="Google Shape;491;p20"/>
          <p:cNvSpPr txBox="1"/>
          <p:nvPr/>
        </p:nvSpPr>
        <p:spPr>
          <a:xfrm>
            <a:off x="375275" y="1520025"/>
            <a:ext cx="11257500" cy="1011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56"/>
              <a:buFont typeface="Arial"/>
              <a:buNone/>
            </a:pPr>
            <a:r>
              <a:rPr lang="en-US" sz="3056" b="1" i="0" u="none" strike="noStrike" cap="none">
                <a:solidFill>
                  <a:srgbClr val="000000"/>
                </a:solidFill>
                <a:latin typeface="Montserrat"/>
                <a:ea typeface="Montserrat"/>
                <a:cs typeface="Montserrat"/>
                <a:sym typeface="Montserrat"/>
              </a:rPr>
              <a:t>4.2 </a:t>
            </a:r>
            <a:r>
              <a:rPr lang="en-US" sz="3056" b="1">
                <a:latin typeface="Montserrat"/>
                <a:ea typeface="Montserrat"/>
                <a:cs typeface="Montserrat"/>
                <a:sym typeface="Montserrat"/>
              </a:rPr>
              <a:t>Établir le calendrier pour vos session de Cercle</a:t>
            </a:r>
            <a:endParaRPr sz="1300" b="0" i="0" u="none" strike="noStrike" cap="none">
              <a:solidFill>
                <a:srgbClr val="000000"/>
              </a:solidFill>
              <a:latin typeface="Arial"/>
              <a:ea typeface="Arial"/>
              <a:cs typeface="Arial"/>
              <a:sym typeface="Arial"/>
            </a:endParaRPr>
          </a:p>
          <a:p>
            <a:pPr marL="0" marR="0" lvl="0" indent="0" algn="l" rtl="0">
              <a:lnSpc>
                <a:spcPct val="140019"/>
              </a:lnSpc>
              <a:spcBef>
                <a:spcPts val="0"/>
              </a:spcBef>
              <a:spcAft>
                <a:spcPts val="0"/>
              </a:spcAft>
              <a:buClr>
                <a:srgbClr val="000000"/>
              </a:buClr>
              <a:buSzPts val="3056"/>
              <a:buFont typeface="Arial"/>
              <a:buNone/>
            </a:pPr>
            <a:r>
              <a:rPr lang="en-US" sz="3056" b="1" i="0" u="none" strike="noStrike" cap="none">
                <a:solidFill>
                  <a:srgbClr val="000000"/>
                </a:solidFill>
                <a:latin typeface="Montserrat"/>
                <a:ea typeface="Montserrat"/>
                <a:cs typeface="Montserrat"/>
                <a:sym typeface="Montserrat"/>
              </a:rPr>
              <a:t>(5 minutes)</a:t>
            </a:r>
            <a:endParaRPr sz="1300" b="0" i="0" u="none" strike="noStrike" cap="none">
              <a:solidFill>
                <a:srgbClr val="000000"/>
              </a:solidFill>
              <a:latin typeface="Arial"/>
              <a:ea typeface="Arial"/>
              <a:cs typeface="Arial"/>
              <a:sym typeface="Arial"/>
            </a:endParaRPr>
          </a:p>
        </p:txBody>
      </p:sp>
      <p:sp>
        <p:nvSpPr>
          <p:cNvPr id="492" name="Google Shape;492;p20"/>
          <p:cNvSpPr/>
          <p:nvPr/>
        </p:nvSpPr>
        <p:spPr>
          <a:xfrm>
            <a:off x="2798722" y="19823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graphicFrame>
        <p:nvGraphicFramePr>
          <p:cNvPr id="493" name="Google Shape;493;p20"/>
          <p:cNvGraphicFramePr/>
          <p:nvPr/>
        </p:nvGraphicFramePr>
        <p:xfrm>
          <a:off x="375275" y="5744350"/>
          <a:ext cx="16383000" cy="4004407"/>
        </p:xfrm>
        <a:graphic>
          <a:graphicData uri="http://schemas.openxmlformats.org/drawingml/2006/table">
            <a:tbl>
              <a:tblPr>
                <a:noFill/>
                <a:tableStyleId>{2F93AC10-72C7-438D-A595-D9A019D42AC4}</a:tableStyleId>
              </a:tblPr>
              <a:tblGrid>
                <a:gridCol w="163830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chemeClr val="dk1"/>
                        </a:buClr>
                        <a:buSzPts val="2799"/>
                        <a:buFont typeface="Arial"/>
                        <a:buNone/>
                      </a:pPr>
                      <a:r>
                        <a:rPr lang="en-US" sz="2750" b="1" u="none" strike="noStrike" cap="none">
                          <a:solidFill>
                            <a:schemeClr val="dk1"/>
                          </a:solidFill>
                          <a:latin typeface="Montserrat"/>
                          <a:ea typeface="Montserrat"/>
                          <a:cs typeface="Montserrat"/>
                          <a:sym typeface="Montserrat"/>
                        </a:rPr>
                        <a:t>Instructions</a:t>
                      </a:r>
                      <a:r>
                        <a:rPr lang="en-US" sz="2750" u="none" strike="noStrike" cap="none">
                          <a:solidFill>
                            <a:schemeClr val="dk1"/>
                          </a:solidFill>
                          <a:latin typeface="Montserrat"/>
                          <a:ea typeface="Montserrat"/>
                          <a:cs typeface="Montserrat"/>
                          <a:sym typeface="Montserrat"/>
                        </a:rPr>
                        <a:t>: </a:t>
                      </a:r>
                      <a:r>
                        <a:rPr lang="en-US" sz="2750">
                          <a:solidFill>
                            <a:schemeClr val="dk1"/>
                          </a:solidFill>
                          <a:latin typeface="Montserrat"/>
                          <a:ea typeface="Montserrat"/>
                          <a:cs typeface="Montserrat"/>
                          <a:sym typeface="Montserrat"/>
                        </a:rPr>
                        <a:t>Confirmer que tous les membres du Cercle sont disponibles pour le bloc horaire indiqué dans le courriel envoyé par l'équipe du programme DEAPCM et travailler ensemble pour déterminer le meilleur moment pour tous les membres. </a:t>
                      </a:r>
                      <a:endParaRPr sz="27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7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Demandez à un membre du Cercle d'établir les cinq réunions de Cercle pendant les 90 minutes choisies (120 minutes pour la cinquième réunion de Cercle) et d'envoyer les invitations aux autres membres du Cercle figurant sur la liste </a:t>
                      </a:r>
                      <a:endParaRPr sz="27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(y compris ceux qui n'assistent pas à cette session).</a:t>
                      </a:r>
                      <a:endParaRPr sz="2750">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94" name="Google Shape;494;p20"/>
          <p:cNvSpPr txBox="1"/>
          <p:nvPr/>
        </p:nvSpPr>
        <p:spPr>
          <a:xfrm>
            <a:off x="375278" y="3006897"/>
            <a:ext cx="17537400" cy="23703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Chaque Cercle a été formé sur la base de plusieurs facteurs, y compris le </a:t>
            </a:r>
            <a:endParaRPr sz="27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bloc horaire préféré indiqué par chaque membre sur nos formulaires </a:t>
            </a:r>
            <a:endParaRPr sz="27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d'inscription. C'est le moment de choisir une période de 90 minutes </a:t>
            </a:r>
            <a:endParaRPr sz="27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(120 minutes pour la cinquième réunion de Cercle) à l'intérieur de ce bloc </a:t>
            </a:r>
            <a:endParaRPr sz="27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horaire qui convient à ce groupe.</a:t>
            </a:r>
            <a:endParaRPr sz="2750">
              <a:solidFill>
                <a:schemeClr val="dk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21"/>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04" name="Google Shape;504;p21"/>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86489" r="-1349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2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87" b="-53585"/>
            </a:stretch>
          </a:blipFill>
          <a:ln>
            <a:noFill/>
          </a:ln>
        </p:spPr>
        <p:txBody>
          <a:bodyPr/>
          <a:lstStyle/>
          <a:p>
            <a:endParaRPr lang="en-US"/>
          </a:p>
        </p:txBody>
      </p:sp>
      <p:sp>
        <p:nvSpPr>
          <p:cNvPr id="506" name="Google Shape;506;p21"/>
          <p:cNvSpPr txBox="1"/>
          <p:nvPr/>
        </p:nvSpPr>
        <p:spPr>
          <a:xfrm>
            <a:off x="375274" y="1367625"/>
            <a:ext cx="13129200" cy="97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956"/>
              <a:buFont typeface="Arial"/>
              <a:buNone/>
            </a:pPr>
            <a:r>
              <a:rPr lang="en-US" sz="2956" b="1" i="0" u="none" strike="noStrike" cap="none">
                <a:solidFill>
                  <a:srgbClr val="000000"/>
                </a:solidFill>
                <a:latin typeface="Montserrat"/>
                <a:ea typeface="Montserrat"/>
                <a:cs typeface="Montserrat"/>
                <a:sym typeface="Montserrat"/>
              </a:rPr>
              <a:t>5. </a:t>
            </a:r>
            <a:r>
              <a:rPr lang="en-US" sz="2956" b="1">
                <a:latin typeface="Montserrat"/>
                <a:ea typeface="Montserrat"/>
                <a:cs typeface="Montserrat"/>
                <a:sym typeface="Montserrat"/>
              </a:rPr>
              <a:t>Synthèse : Prochaines étapes et quelques mots de conclusion</a:t>
            </a:r>
            <a:endParaRPr sz="1200" b="0" i="0" u="none" strike="noStrike" cap="none">
              <a:solidFill>
                <a:srgbClr val="000000"/>
              </a:solidFill>
              <a:latin typeface="Arial"/>
              <a:ea typeface="Arial"/>
              <a:cs typeface="Arial"/>
              <a:sym typeface="Arial"/>
            </a:endParaRPr>
          </a:p>
          <a:p>
            <a:pPr marL="0" marR="0" lvl="0" indent="0" algn="l" rtl="0">
              <a:lnSpc>
                <a:spcPct val="140019"/>
              </a:lnSpc>
              <a:spcBef>
                <a:spcPts val="0"/>
              </a:spcBef>
              <a:spcAft>
                <a:spcPts val="0"/>
              </a:spcAft>
              <a:buClr>
                <a:srgbClr val="000000"/>
              </a:buClr>
              <a:buSzPts val="2956"/>
              <a:buFont typeface="Arial"/>
              <a:buNone/>
            </a:pPr>
            <a:r>
              <a:rPr lang="en-US" sz="2956" b="1" i="0" u="none" strike="noStrike" cap="none">
                <a:solidFill>
                  <a:srgbClr val="000000"/>
                </a:solidFill>
                <a:latin typeface="Montserrat"/>
                <a:ea typeface="Montserrat"/>
                <a:cs typeface="Montserrat"/>
                <a:sym typeface="Montserrat"/>
              </a:rPr>
              <a:t>(4 minutes)</a:t>
            </a:r>
            <a:endParaRPr sz="1200" b="0" i="0" u="none" strike="noStrike" cap="none">
              <a:solidFill>
                <a:srgbClr val="000000"/>
              </a:solidFill>
              <a:latin typeface="Arial"/>
              <a:ea typeface="Arial"/>
              <a:cs typeface="Arial"/>
              <a:sym typeface="Arial"/>
            </a:endParaRPr>
          </a:p>
        </p:txBody>
      </p:sp>
      <p:sp>
        <p:nvSpPr>
          <p:cNvPr id="507" name="Google Shape;507;p21"/>
          <p:cNvSpPr/>
          <p:nvPr/>
        </p:nvSpPr>
        <p:spPr>
          <a:xfrm>
            <a:off x="2770147" y="18299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sp>
        <p:nvSpPr>
          <p:cNvPr id="508" name="Google Shape;508;p21"/>
          <p:cNvSpPr txBox="1"/>
          <p:nvPr/>
        </p:nvSpPr>
        <p:spPr>
          <a:xfrm>
            <a:off x="375303" y="2651684"/>
            <a:ext cx="17537400" cy="59088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Merci à tous pour votre participation active à cette séance de Rencontrez les membres de </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votre Cercle. Après avoir partagé certaines de nos identités et nos « raisons » de rejoindre le </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programme, nous espérons que nous nous sentons tous prêts à apprendre et à grandir </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alors que nous commençons notre parcours au sein de DEAPCM.</a:t>
            </a:r>
            <a:endParaRPr sz="2250" b="0" i="0" u="none" strike="noStrike" cap="none">
              <a:solidFill>
                <a:srgbClr val="000000"/>
              </a:solidFill>
              <a:latin typeface="Montserrat"/>
              <a:ea typeface="Montserrat"/>
              <a:cs typeface="Montserrat"/>
              <a:sym typeface="Montserrat"/>
            </a:endParaRPr>
          </a:p>
          <a:p>
            <a:pPr marL="914400" marR="208499" lvl="1" indent="-371475" algn="l" rtl="0">
              <a:lnSpc>
                <a:spcPct val="115000"/>
              </a:lnSpc>
              <a:spcBef>
                <a:spcPts val="1000"/>
              </a:spcBef>
              <a:spcAft>
                <a:spcPts val="0"/>
              </a:spcAft>
              <a:buSzPts val="2250"/>
              <a:buChar char="•"/>
            </a:pPr>
            <a:r>
              <a:rPr lang="en-US" sz="2250" b="1">
                <a:solidFill>
                  <a:schemeClr val="dk1"/>
                </a:solidFill>
                <a:latin typeface="Montserrat"/>
                <a:ea typeface="Montserrat"/>
                <a:cs typeface="Montserrat"/>
                <a:sym typeface="Montserrat"/>
              </a:rPr>
              <a:t>Launch :</a:t>
            </a:r>
            <a:r>
              <a:rPr lang="en-US" sz="2250">
                <a:solidFill>
                  <a:schemeClr val="dk1"/>
                </a:solidFill>
                <a:latin typeface="Montserrat"/>
                <a:ea typeface="Montserrat"/>
                <a:cs typeface="Montserrat"/>
                <a:sym typeface="Montserrat"/>
              </a:rPr>
              <a:t> DEAPCM 2024 débutera officiellement avec le lancement du programme qui </a:t>
            </a:r>
            <a:endParaRPr sz="2250">
              <a:solidFill>
                <a:schemeClr val="dk1"/>
              </a:solidFill>
              <a:latin typeface="Montserrat"/>
              <a:ea typeface="Montserrat"/>
              <a:cs typeface="Montserrat"/>
              <a:sym typeface="Montserrat"/>
            </a:endParaRPr>
          </a:p>
          <a:p>
            <a:pPr marL="914400" marR="208499" lvl="0" indent="0" algn="l" rtl="0">
              <a:lnSpc>
                <a:spcPct val="115000"/>
              </a:lnSpc>
              <a:spcBef>
                <a:spcPts val="0"/>
              </a:spcBef>
              <a:spcAft>
                <a:spcPts val="0"/>
              </a:spcAft>
              <a:buNone/>
            </a:pPr>
            <a:r>
              <a:rPr lang="en-US" sz="2250">
                <a:solidFill>
                  <a:schemeClr val="dk1"/>
                </a:solidFill>
                <a:latin typeface="Montserrat"/>
                <a:ea typeface="Montserrat"/>
                <a:cs typeface="Montserrat"/>
                <a:sym typeface="Montserrat"/>
              </a:rPr>
              <a:t>aura lieu le </a:t>
            </a:r>
            <a:r>
              <a:rPr lang="en-US" sz="2250" b="1">
                <a:solidFill>
                  <a:schemeClr val="dk1"/>
                </a:solidFill>
                <a:latin typeface="Montserrat"/>
                <a:ea typeface="Montserrat"/>
                <a:cs typeface="Montserrat"/>
                <a:sym typeface="Montserrat"/>
              </a:rPr>
              <a:t>mardi 17 septembre à 13 h 00 ET</a:t>
            </a:r>
            <a:r>
              <a:rPr lang="en-US" sz="2250">
                <a:solidFill>
                  <a:schemeClr val="dk1"/>
                </a:solidFill>
                <a:latin typeface="Montserrat"/>
                <a:ea typeface="Montserrat"/>
                <a:cs typeface="Montserrat"/>
                <a:sym typeface="Montserrat"/>
              </a:rPr>
              <a:t>! Consultez votre courriel ou votre calendrier </a:t>
            </a:r>
            <a:endParaRPr sz="2250">
              <a:solidFill>
                <a:schemeClr val="dk1"/>
              </a:solidFill>
              <a:latin typeface="Montserrat"/>
              <a:ea typeface="Montserrat"/>
              <a:cs typeface="Montserrat"/>
              <a:sym typeface="Montserrat"/>
            </a:endParaRPr>
          </a:p>
          <a:p>
            <a:pPr marL="914400" marR="208499" lvl="0" indent="0" algn="l" rtl="0">
              <a:lnSpc>
                <a:spcPct val="115000"/>
              </a:lnSpc>
              <a:spcBef>
                <a:spcPts val="0"/>
              </a:spcBef>
              <a:spcAft>
                <a:spcPts val="0"/>
              </a:spcAft>
              <a:buNone/>
            </a:pPr>
            <a:r>
              <a:rPr lang="en-US" sz="2250">
                <a:solidFill>
                  <a:schemeClr val="dk1"/>
                </a:solidFill>
                <a:latin typeface="Montserrat"/>
                <a:ea typeface="Montserrat"/>
                <a:cs typeface="Montserrat"/>
                <a:sym typeface="Montserrat"/>
              </a:rPr>
              <a:t>pour plus de renseignements sur cette session.</a:t>
            </a:r>
            <a:endParaRPr sz="2250">
              <a:solidFill>
                <a:schemeClr val="dk1"/>
              </a:solidFill>
              <a:latin typeface="Montserrat"/>
              <a:ea typeface="Montserrat"/>
              <a:cs typeface="Montserrat"/>
              <a:sym typeface="Montserrat"/>
            </a:endParaRPr>
          </a:p>
          <a:p>
            <a:pPr marL="914400" marR="208499" lvl="1" indent="-371475" algn="l" rtl="0">
              <a:lnSpc>
                <a:spcPct val="115000"/>
              </a:lnSpc>
              <a:spcBef>
                <a:spcPts val="1000"/>
              </a:spcBef>
              <a:spcAft>
                <a:spcPts val="0"/>
              </a:spcAft>
              <a:buSzPts val="2250"/>
              <a:buChar char="•"/>
            </a:pPr>
            <a:r>
              <a:rPr lang="en-US" sz="2250" b="1">
                <a:solidFill>
                  <a:schemeClr val="dk1"/>
                </a:solidFill>
                <a:latin typeface="Montserrat"/>
                <a:ea typeface="Montserrat"/>
                <a:cs typeface="Montserrat"/>
                <a:sym typeface="Montserrat"/>
              </a:rPr>
              <a:t>Classe de maître :</a:t>
            </a:r>
            <a:r>
              <a:rPr lang="en-US" sz="2250">
                <a:solidFill>
                  <a:schemeClr val="dk1"/>
                </a:solidFill>
                <a:latin typeface="Montserrat"/>
                <a:ea typeface="Montserrat"/>
                <a:cs typeface="Montserrat"/>
                <a:sym typeface="Montserrat"/>
              </a:rPr>
              <a:t> Notre première Classe de maître aura lieu le</a:t>
            </a:r>
            <a:r>
              <a:rPr lang="en-US" sz="2250" b="1">
                <a:solidFill>
                  <a:schemeClr val="dk1"/>
                </a:solidFill>
                <a:latin typeface="Montserrat"/>
                <a:ea typeface="Montserrat"/>
                <a:cs typeface="Montserrat"/>
                <a:sym typeface="Montserrat"/>
              </a:rPr>
              <a:t> lundi 23 septembre à 13 h 00 ET</a:t>
            </a:r>
            <a:r>
              <a:rPr lang="en-US" sz="2250">
                <a:solidFill>
                  <a:schemeClr val="dk1"/>
                </a:solidFill>
                <a:latin typeface="Montserrat"/>
                <a:ea typeface="Montserrat"/>
                <a:cs typeface="Montserrat"/>
                <a:sym typeface="Montserrat"/>
              </a:rPr>
              <a:t>. Cette Classe de maître de 90 minutes est un cours de coaching pratique sur le parrainage et le développement de carrière. Les invitations aux cinq Classes de maître vous ont été envoyées avant le début de cette cohorte DEAPCM. Veuillez consulter votre calendrier pour plus de détails.</a:t>
            </a:r>
            <a:endParaRPr sz="2250">
              <a:solidFill>
                <a:schemeClr val="dk1"/>
              </a:solidFill>
              <a:latin typeface="Montserrat"/>
              <a:ea typeface="Montserrat"/>
              <a:cs typeface="Montserrat"/>
              <a:sym typeface="Montserrat"/>
            </a:endParaRPr>
          </a:p>
          <a:p>
            <a:pPr marL="914400" marR="208499" lvl="1" indent="-371475" algn="l" rtl="0">
              <a:lnSpc>
                <a:spcPct val="115000"/>
              </a:lnSpc>
              <a:spcBef>
                <a:spcPts val="1000"/>
              </a:spcBef>
              <a:spcAft>
                <a:spcPts val="0"/>
              </a:spcAft>
              <a:buSzPts val="2250"/>
              <a:buChar char="•"/>
            </a:pPr>
            <a:r>
              <a:rPr lang="en-US" sz="2250" b="1">
                <a:solidFill>
                  <a:schemeClr val="dk1"/>
                </a:solidFill>
                <a:latin typeface="Montserrat"/>
                <a:ea typeface="Montserrat"/>
                <a:cs typeface="Montserrat"/>
                <a:sym typeface="Montserrat"/>
              </a:rPr>
              <a:t>Le prochain Cercle :</a:t>
            </a:r>
            <a:r>
              <a:rPr lang="en-US" sz="2250">
                <a:solidFill>
                  <a:schemeClr val="dk1"/>
                </a:solidFill>
                <a:latin typeface="Montserrat"/>
                <a:ea typeface="Montserrat"/>
                <a:cs typeface="Montserrat"/>
                <a:sym typeface="Montserrat"/>
              </a:rPr>
              <a:t> La première réunion de Cercle sera consacrée au parrainage et au développement de carrière. Nous explorerons le concept de parrainage : un changement des règles du jeu qui va au-delà du mentorat traditionnel et qui a le potentiel d'avoir un impact positif sur nos carrières.</a:t>
            </a:r>
            <a:endParaRPr sz="2250" b="1">
              <a:latin typeface="Montserrat"/>
              <a:ea typeface="Montserrat"/>
              <a:cs typeface="Montserrat"/>
              <a:sym typeface="Montserrat"/>
            </a:endParaRPr>
          </a:p>
        </p:txBody>
      </p:sp>
      <p:sp>
        <p:nvSpPr>
          <p:cNvPr id="509" name="Google Shape;509;p21"/>
          <p:cNvSpPr txBox="1"/>
          <p:nvPr/>
        </p:nvSpPr>
        <p:spPr>
          <a:xfrm>
            <a:off x="2999250" y="8803450"/>
            <a:ext cx="12289500" cy="929400"/>
          </a:xfrm>
          <a:prstGeom prst="rect">
            <a:avLst/>
          </a:prstGeom>
          <a:noFill/>
          <a:ln>
            <a:noFill/>
          </a:ln>
        </p:spPr>
        <p:txBody>
          <a:bodyPr spcFirstLastPara="1" wrap="square" lIns="91425" tIns="91425" rIns="91425" bIns="91425" anchor="t" anchorCtr="0">
            <a:spAutoFit/>
          </a:bodyPr>
          <a:lstStyle/>
          <a:p>
            <a:pPr marL="0" marR="208499" lvl="0" indent="0" algn="ctr" rtl="0">
              <a:lnSpc>
                <a:spcPct val="115000"/>
              </a:lnSpc>
              <a:spcBef>
                <a:spcPts val="1000"/>
              </a:spcBef>
              <a:spcAft>
                <a:spcPts val="0"/>
              </a:spcAft>
              <a:buClr>
                <a:schemeClr val="dk1"/>
              </a:buClr>
              <a:buSzPts val="1100"/>
              <a:buFont typeface="Arial"/>
              <a:buNone/>
            </a:pPr>
            <a:r>
              <a:rPr lang="en-US" sz="2250" b="1">
                <a:solidFill>
                  <a:schemeClr val="dk1"/>
                </a:solidFill>
                <a:latin typeface="Montserrat"/>
                <a:ea typeface="Montserrat"/>
                <a:cs typeface="Montserrat"/>
                <a:sym typeface="Montserrat"/>
              </a:rPr>
              <a:t>Merci à toutes et à tous! Portez-vous bien, prenez soin de vous et on se reverra au lancement du programme le mardi 17 septembre, de 13 h 00 à 14 h 30.</a:t>
            </a:r>
            <a:endParaRPr sz="225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22"/>
          <p:cNvSpPr txBox="1"/>
          <p:nvPr/>
        </p:nvSpPr>
        <p:spPr>
          <a:xfrm>
            <a:off x="2091998" y="881482"/>
            <a:ext cx="15533700" cy="1446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999"/>
              <a:buFont typeface="Arial"/>
              <a:buNone/>
            </a:pPr>
            <a:r>
              <a:rPr lang="en-US" sz="4699" b="1">
                <a:latin typeface="Montserrat"/>
                <a:ea typeface="Montserrat"/>
                <a:cs typeface="Montserrat"/>
                <a:sym typeface="Montserrat"/>
              </a:rPr>
              <a:t>Liste de tâches à faire : </a:t>
            </a:r>
            <a:endParaRPr sz="4699" b="1">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999"/>
              <a:buFont typeface="Arial"/>
              <a:buNone/>
            </a:pPr>
            <a:r>
              <a:rPr lang="en-US" sz="4699" b="1">
                <a:latin typeface="Montserrat"/>
                <a:ea typeface="Montserrat"/>
                <a:cs typeface="Montserrat"/>
                <a:sym typeface="Montserrat"/>
              </a:rPr>
              <a:t>Une coup d’œil sur la première réunion de Cercle</a:t>
            </a:r>
            <a:endParaRPr sz="1100" b="0" i="0" u="none" strike="noStrike" cap="none">
              <a:solidFill>
                <a:srgbClr val="000000"/>
              </a:solidFill>
              <a:latin typeface="Arial"/>
              <a:ea typeface="Arial"/>
              <a:cs typeface="Arial"/>
              <a:sym typeface="Arial"/>
            </a:endParaRPr>
          </a:p>
        </p:txBody>
      </p:sp>
      <p:grpSp>
        <p:nvGrpSpPr>
          <p:cNvPr id="515" name="Google Shape;515;p22"/>
          <p:cNvGrpSpPr/>
          <p:nvPr/>
        </p:nvGrpSpPr>
        <p:grpSpPr>
          <a:xfrm>
            <a:off x="1460483" y="2954592"/>
            <a:ext cx="426693" cy="696711"/>
            <a:chOff x="0" y="-47625"/>
            <a:chExt cx="75259" cy="122884"/>
          </a:xfrm>
        </p:grpSpPr>
        <p:sp>
          <p:nvSpPr>
            <p:cNvPr id="516" name="Google Shape;516;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517" name="Google Shape;517;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18" name="Google Shape;518;p22"/>
          <p:cNvGrpSpPr/>
          <p:nvPr/>
        </p:nvGrpSpPr>
        <p:grpSpPr>
          <a:xfrm>
            <a:off x="1460483" y="4788852"/>
            <a:ext cx="426696" cy="696715"/>
            <a:chOff x="0" y="-47625"/>
            <a:chExt cx="75259" cy="122884"/>
          </a:xfrm>
        </p:grpSpPr>
        <p:sp>
          <p:nvSpPr>
            <p:cNvPr id="519" name="Google Shape;519;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520" name="Google Shape;520;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21" name="Google Shape;521;p22"/>
          <p:cNvGrpSpPr/>
          <p:nvPr/>
        </p:nvGrpSpPr>
        <p:grpSpPr>
          <a:xfrm>
            <a:off x="1460483" y="5983506"/>
            <a:ext cx="426696" cy="696715"/>
            <a:chOff x="0" y="-47625"/>
            <a:chExt cx="75259" cy="122884"/>
          </a:xfrm>
        </p:grpSpPr>
        <p:sp>
          <p:nvSpPr>
            <p:cNvPr id="522" name="Google Shape;522;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523" name="Google Shape;523;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4" name="Google Shape;524;p22"/>
          <p:cNvSpPr txBox="1"/>
          <p:nvPr/>
        </p:nvSpPr>
        <p:spPr>
          <a:xfrm>
            <a:off x="2301203" y="3186510"/>
            <a:ext cx="6794100" cy="1415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Consultez la page Wiki du </a:t>
            </a:r>
            <a:r>
              <a:rPr lang="en-US" sz="2420" u="sng">
                <a:solidFill>
                  <a:schemeClr val="hlink"/>
                </a:solidFill>
                <a:latin typeface="Montserrat"/>
                <a:ea typeface="Montserrat"/>
                <a:cs typeface="Montserrat"/>
                <a:sym typeface="Montserrat"/>
                <a:hlinkClick r:id="rId3"/>
              </a:rPr>
              <a:t>Aperçu du programme DEAPCM</a:t>
            </a:r>
            <a:r>
              <a:rPr lang="en-US" sz="2420">
                <a:latin typeface="Montserrat"/>
                <a:ea typeface="Montserrat"/>
                <a:cs typeface="Montserrat"/>
                <a:sym typeface="Montserrat"/>
              </a:rPr>
              <a:t> pour tous les liens de la liste de tâches</a:t>
            </a:r>
            <a:endParaRPr sz="1400" b="0" i="0" u="none" strike="noStrike" cap="none">
              <a:solidFill>
                <a:srgbClr val="000000"/>
              </a:solidFill>
              <a:latin typeface="Arial"/>
              <a:ea typeface="Arial"/>
              <a:cs typeface="Arial"/>
              <a:sym typeface="Arial"/>
            </a:endParaRPr>
          </a:p>
        </p:txBody>
      </p:sp>
      <p:sp>
        <p:nvSpPr>
          <p:cNvPr id="525" name="Google Shape;525;p22"/>
          <p:cNvSpPr txBox="1"/>
          <p:nvPr/>
        </p:nvSpPr>
        <p:spPr>
          <a:xfrm>
            <a:off x="2301203" y="5020772"/>
            <a:ext cx="6474600" cy="894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Remplir la liste des membres du Cercle (sur le fichier PDF du Guide de discussion)</a:t>
            </a:r>
            <a:endParaRPr sz="1400" b="0" i="0" u="none" strike="noStrike" cap="none">
              <a:solidFill>
                <a:srgbClr val="000000"/>
              </a:solidFill>
              <a:latin typeface="Arial"/>
              <a:ea typeface="Arial"/>
              <a:cs typeface="Arial"/>
              <a:sym typeface="Arial"/>
            </a:endParaRPr>
          </a:p>
        </p:txBody>
      </p:sp>
      <p:sp>
        <p:nvSpPr>
          <p:cNvPr id="526" name="Google Shape;526;p22"/>
          <p:cNvSpPr txBox="1"/>
          <p:nvPr/>
        </p:nvSpPr>
        <p:spPr>
          <a:xfrm>
            <a:off x="2301203" y="6215426"/>
            <a:ext cx="6474600" cy="12192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1000"/>
              </a:spcBef>
              <a:spcAft>
                <a:spcPts val="0"/>
              </a:spcAft>
              <a:buNone/>
            </a:pPr>
            <a:r>
              <a:rPr lang="en-US" sz="2400">
                <a:solidFill>
                  <a:schemeClr val="dk1"/>
                </a:solidFill>
                <a:latin typeface="Montserrat"/>
                <a:ea typeface="Montserrat"/>
                <a:cs typeface="Montserrat"/>
                <a:sym typeface="Montserrat"/>
              </a:rPr>
              <a:t>Réviser le premier Guide de discussion sur le parrainage et le développement de carrière</a:t>
            </a:r>
            <a:endParaRPr sz="2400" b="0" i="0" u="none" strike="noStrike" cap="none">
              <a:solidFill>
                <a:srgbClr val="000000"/>
              </a:solidFill>
              <a:latin typeface="Arial"/>
              <a:ea typeface="Arial"/>
              <a:cs typeface="Arial"/>
              <a:sym typeface="Arial"/>
            </a:endParaRPr>
          </a:p>
        </p:txBody>
      </p:sp>
      <p:sp>
        <p:nvSpPr>
          <p:cNvPr id="527" name="Google Shape;527;p22"/>
          <p:cNvSpPr txBox="1"/>
          <p:nvPr/>
        </p:nvSpPr>
        <p:spPr>
          <a:xfrm>
            <a:off x="10352848" y="4565703"/>
            <a:ext cx="6474600" cy="894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Assister au Salon DEAPCM le vendredi à 13h00 (heure de l'Est) (facultatif)</a:t>
            </a:r>
            <a:r>
              <a:rPr lang="en-US" sz="2420" b="0" i="0" u="none" strike="noStrike" cap="none">
                <a:solidFill>
                  <a:srgbClr val="000000"/>
                </a:solidFill>
                <a:latin typeface="Montserrat"/>
                <a:ea typeface="Montserrat"/>
                <a:cs typeface="Montserrat"/>
                <a:sym typeface="Montserrat"/>
              </a:rPr>
              <a:t>)</a:t>
            </a:r>
            <a:endParaRPr sz="1400" b="0" i="0" u="none" strike="noStrike" cap="none">
              <a:solidFill>
                <a:srgbClr val="000000"/>
              </a:solidFill>
              <a:latin typeface="Arial"/>
              <a:ea typeface="Arial"/>
              <a:cs typeface="Arial"/>
              <a:sym typeface="Arial"/>
            </a:endParaRPr>
          </a:p>
        </p:txBody>
      </p:sp>
      <p:sp>
        <p:nvSpPr>
          <p:cNvPr id="528" name="Google Shape;528;p22"/>
          <p:cNvSpPr txBox="1"/>
          <p:nvPr/>
        </p:nvSpPr>
        <p:spPr>
          <a:xfrm>
            <a:off x="10352848" y="5942501"/>
            <a:ext cx="6474600" cy="372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Rejoignez le</a:t>
            </a:r>
            <a:r>
              <a:rPr lang="en-US" sz="2420" b="0" i="0" u="none" strike="noStrike" cap="none">
                <a:solidFill>
                  <a:srgbClr val="000000"/>
                </a:solidFill>
                <a:latin typeface="Montserrat"/>
                <a:ea typeface="Montserrat"/>
                <a:cs typeface="Montserrat"/>
                <a:sym typeface="Montserrat"/>
              </a:rPr>
              <a:t> </a:t>
            </a:r>
            <a:r>
              <a:rPr lang="en-US" sz="2420" u="sng">
                <a:solidFill>
                  <a:schemeClr val="hlink"/>
                </a:solidFill>
                <a:latin typeface="Montserrat"/>
                <a:ea typeface="Montserrat"/>
                <a:cs typeface="Montserrat"/>
                <a:sym typeface="Montserrat"/>
                <a:hlinkClick r:id="rId4"/>
              </a:rPr>
              <a:t>groupe LinkedIn de DEAPCM</a:t>
            </a:r>
            <a:endParaRPr sz="1400" b="0" i="0" u="none" strike="noStrike" cap="none">
              <a:solidFill>
                <a:srgbClr val="0000FF"/>
              </a:solidFill>
              <a:latin typeface="Arial"/>
              <a:ea typeface="Arial"/>
              <a:cs typeface="Arial"/>
              <a:sym typeface="Arial"/>
            </a:endParaRPr>
          </a:p>
        </p:txBody>
      </p:sp>
      <p:sp>
        <p:nvSpPr>
          <p:cNvPr id="529" name="Google Shape;529;p22"/>
          <p:cNvSpPr txBox="1"/>
          <p:nvPr/>
        </p:nvSpPr>
        <p:spPr>
          <a:xfrm>
            <a:off x="10352848" y="3186510"/>
            <a:ext cx="6474600" cy="894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Assistez à la Classe de maître le 23 septembre à 13h00 (heure de l'Est)</a:t>
            </a:r>
            <a:endParaRPr sz="1400" b="0" i="0" u="none" strike="noStrike" cap="none">
              <a:solidFill>
                <a:srgbClr val="000000"/>
              </a:solidFill>
              <a:latin typeface="Arial"/>
              <a:ea typeface="Arial"/>
              <a:cs typeface="Arial"/>
              <a:sym typeface="Arial"/>
            </a:endParaRPr>
          </a:p>
        </p:txBody>
      </p:sp>
      <p:grpSp>
        <p:nvGrpSpPr>
          <p:cNvPr id="530" name="Google Shape;530;p22"/>
          <p:cNvGrpSpPr/>
          <p:nvPr/>
        </p:nvGrpSpPr>
        <p:grpSpPr>
          <a:xfrm>
            <a:off x="9645501" y="2954592"/>
            <a:ext cx="426693" cy="696711"/>
            <a:chOff x="0" y="-47625"/>
            <a:chExt cx="75259" cy="122884"/>
          </a:xfrm>
        </p:grpSpPr>
        <p:sp>
          <p:nvSpPr>
            <p:cNvPr id="531" name="Google Shape;531;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532" name="Google Shape;532;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3" name="Google Shape;533;p22"/>
          <p:cNvGrpSpPr/>
          <p:nvPr/>
        </p:nvGrpSpPr>
        <p:grpSpPr>
          <a:xfrm>
            <a:off x="9645501" y="4333785"/>
            <a:ext cx="426693" cy="696711"/>
            <a:chOff x="0" y="-47625"/>
            <a:chExt cx="75259" cy="122884"/>
          </a:xfrm>
        </p:grpSpPr>
        <p:sp>
          <p:nvSpPr>
            <p:cNvPr id="534" name="Google Shape;534;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535" name="Google Shape;535;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6" name="Google Shape;536;p22"/>
          <p:cNvGrpSpPr/>
          <p:nvPr/>
        </p:nvGrpSpPr>
        <p:grpSpPr>
          <a:xfrm>
            <a:off x="9645501" y="5712978"/>
            <a:ext cx="426693" cy="696711"/>
            <a:chOff x="0" y="-47625"/>
            <a:chExt cx="75259" cy="122884"/>
          </a:xfrm>
        </p:grpSpPr>
        <p:sp>
          <p:nvSpPr>
            <p:cNvPr id="537" name="Google Shape;537;p22"/>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538" name="Google Shape;538;p22"/>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39" name="Google Shape;539;p22"/>
          <p:cNvPicPr preferRelativeResize="0"/>
          <p:nvPr/>
        </p:nvPicPr>
        <p:blipFill rotWithShape="1">
          <a:blip r:embed="rId5">
            <a:alphaModFix/>
          </a:blip>
          <a:srcRect/>
          <a:stretch/>
        </p:blipFill>
        <p:spPr>
          <a:xfrm>
            <a:off x="293000" y="841788"/>
            <a:ext cx="1830401" cy="1525966"/>
          </a:xfrm>
          <a:prstGeom prst="rect">
            <a:avLst/>
          </a:prstGeom>
          <a:noFill/>
          <a:ln>
            <a:noFill/>
          </a:ln>
        </p:spPr>
      </p:pic>
      <p:pic>
        <p:nvPicPr>
          <p:cNvPr id="540" name="Google Shape;540;p22"/>
          <p:cNvPicPr preferRelativeResize="0"/>
          <p:nvPr/>
        </p:nvPicPr>
        <p:blipFill rotWithShape="1">
          <a:blip r:embed="rId6">
            <a:alphaModFix/>
          </a:blip>
          <a:srcRect/>
          <a:stretch/>
        </p:blipFill>
        <p:spPr>
          <a:xfrm flipH="1">
            <a:off x="12295075" y="7416525"/>
            <a:ext cx="6069125" cy="2913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g2f42e50c92a_0_235"/>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46" name="Google Shape;546;g2f42e50c92a_0_235"/>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Nous joindre</a:t>
            </a:r>
            <a:endParaRPr sz="1400" b="0" i="0" u="none" strike="noStrike" cap="none">
              <a:solidFill>
                <a:srgbClr val="000000"/>
              </a:solidFill>
              <a:latin typeface="Arial"/>
              <a:ea typeface="Arial"/>
              <a:cs typeface="Arial"/>
              <a:sym typeface="Arial"/>
            </a:endParaRPr>
          </a:p>
        </p:txBody>
      </p:sp>
      <p:sp>
        <p:nvSpPr>
          <p:cNvPr id="547" name="Google Shape;547;g2f42e50c92a_0_235"/>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g2f42e50c92a_0_235"/>
          <p:cNvSpPr txBox="1"/>
          <p:nvPr/>
        </p:nvSpPr>
        <p:spPr>
          <a:xfrm>
            <a:off x="4659775" y="6394425"/>
            <a:ext cx="8513100" cy="3693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US" sz="2400">
                <a:solidFill>
                  <a:schemeClr val="dk1"/>
                </a:solidFill>
                <a:latin typeface="Montserrat Medium"/>
                <a:ea typeface="Montserrat Medium"/>
                <a:cs typeface="Montserrat Medium"/>
                <a:sym typeface="Montserrat Medium"/>
              </a:rPr>
              <a:t>Contactez-nous sur le</a:t>
            </a:r>
            <a:r>
              <a:rPr lang="en-US" sz="2400" b="0" i="0" u="none" strike="noStrike" cap="none">
                <a:solidFill>
                  <a:schemeClr val="dk1"/>
                </a:solidFill>
                <a:latin typeface="Montserrat Medium"/>
                <a:ea typeface="Montserrat Medium"/>
                <a:cs typeface="Montserrat Medium"/>
                <a:sym typeface="Montserrat Medium"/>
              </a:rPr>
              <a:t> </a:t>
            </a:r>
            <a:r>
              <a:rPr lang="en-US" sz="2400" u="sng">
                <a:solidFill>
                  <a:schemeClr val="hlink"/>
                </a:solidFill>
                <a:latin typeface="Montserrat Medium"/>
                <a:ea typeface="Montserrat Medium"/>
                <a:cs typeface="Montserrat Medium"/>
                <a:sym typeface="Montserrat Medium"/>
                <a:hlinkClick r:id="rId5"/>
              </a:rPr>
              <a:t>formulaire d’aide DEAPCM</a:t>
            </a:r>
            <a:endParaRPr sz="2400">
              <a:latin typeface="Arimo"/>
              <a:ea typeface="Arimo"/>
              <a:cs typeface="Arimo"/>
              <a:sym typeface="Arimo"/>
            </a:endParaRPr>
          </a:p>
        </p:txBody>
      </p:sp>
      <p:pic>
        <p:nvPicPr>
          <p:cNvPr id="549" name="Google Shape;549;g2f42e50c92a_0_235"/>
          <p:cNvPicPr preferRelativeResize="0"/>
          <p:nvPr/>
        </p:nvPicPr>
        <p:blipFill rotWithShape="1">
          <a:blip r:embed="rId6">
            <a:alphaModFix/>
          </a:blip>
          <a:srcRect/>
          <a:stretch/>
        </p:blipFill>
        <p:spPr>
          <a:xfrm>
            <a:off x="293000" y="841788"/>
            <a:ext cx="1830401" cy="1525966"/>
          </a:xfrm>
          <a:prstGeom prst="rect">
            <a:avLst/>
          </a:prstGeom>
          <a:noFill/>
          <a:ln>
            <a:noFill/>
          </a:ln>
        </p:spPr>
      </p:pic>
      <p:grpSp>
        <p:nvGrpSpPr>
          <p:cNvPr id="550" name="Google Shape;550;g2f42e50c92a_0_235"/>
          <p:cNvGrpSpPr/>
          <p:nvPr/>
        </p:nvGrpSpPr>
        <p:grpSpPr>
          <a:xfrm>
            <a:off x="3802057" y="7017429"/>
            <a:ext cx="9971700" cy="3269577"/>
            <a:chOff x="4158157" y="6862129"/>
            <a:chExt cx="9971700" cy="3269577"/>
          </a:xfrm>
        </p:grpSpPr>
        <p:sp>
          <p:nvSpPr>
            <p:cNvPr id="551" name="Google Shape;551;g2f42e50c92a_0_235"/>
            <p:cNvSpPr/>
            <p:nvPr/>
          </p:nvSpPr>
          <p:spPr>
            <a:xfrm>
              <a:off x="7132193" y="6862129"/>
              <a:ext cx="4023613" cy="3269577"/>
            </a:xfrm>
            <a:custGeom>
              <a:avLst/>
              <a:gdLst/>
              <a:ahLst/>
              <a:cxnLst/>
              <a:rect l="l" t="t" r="r" b="b"/>
              <a:pathLst>
                <a:path w="4023613" h="3269577" extrusionOk="0">
                  <a:moveTo>
                    <a:pt x="0" y="0"/>
                  </a:moveTo>
                  <a:lnTo>
                    <a:pt x="4023614" y="0"/>
                  </a:lnTo>
                  <a:lnTo>
                    <a:pt x="4023614" y="3269576"/>
                  </a:lnTo>
                  <a:lnTo>
                    <a:pt x="0" y="3269576"/>
                  </a:lnTo>
                  <a:lnTo>
                    <a:pt x="0" y="0"/>
                  </a:lnTo>
                  <a:close/>
                </a:path>
              </a:pathLst>
            </a:custGeom>
            <a:blipFill rotWithShape="1">
              <a:blip r:embed="rId7">
                <a:alphaModFix amt="7000"/>
              </a:blip>
              <a:stretch>
                <a:fillRect t="-2588"/>
              </a:stretch>
            </a:blipFill>
            <a:ln>
              <a:noFill/>
            </a:ln>
          </p:spPr>
          <p:txBody>
            <a:bodyPr/>
            <a:lstStyle/>
            <a:p>
              <a:endParaRPr lang="en-US"/>
            </a:p>
          </p:txBody>
        </p:sp>
        <p:sp>
          <p:nvSpPr>
            <p:cNvPr id="552" name="Google Shape;552;g2f42e50c92a_0_235"/>
            <p:cNvSpPr txBox="1"/>
            <p:nvPr/>
          </p:nvSpPr>
          <p:spPr>
            <a:xfrm>
              <a:off x="4158157" y="7767257"/>
              <a:ext cx="9971700" cy="1092000"/>
            </a:xfrm>
            <a:prstGeom prst="rect">
              <a:avLst/>
            </a:prstGeom>
            <a:noFill/>
            <a:ln>
              <a:noFill/>
            </a:ln>
          </p:spPr>
          <p:txBody>
            <a:bodyPr spcFirstLastPara="1" wrap="square" lIns="0" tIns="0" rIns="0" bIns="0" anchor="t" anchorCtr="0">
              <a:spAutoFit/>
            </a:bodyPr>
            <a:lstStyle/>
            <a:p>
              <a:pPr marL="0" marR="208499" lvl="0" indent="0" algn="ctr" rtl="0">
                <a:lnSpc>
                  <a:spcPct val="115000"/>
                </a:lnSpc>
                <a:spcBef>
                  <a:spcPts val="1000"/>
                </a:spcBef>
                <a:spcAft>
                  <a:spcPts val="0"/>
                </a:spcAft>
                <a:buClr>
                  <a:schemeClr val="dk1"/>
                </a:buClr>
                <a:buSzPts val="1100"/>
                <a:buFont typeface="Arial"/>
                <a:buNone/>
              </a:pPr>
              <a:r>
                <a:rPr lang="en-US" sz="2150" b="1">
                  <a:solidFill>
                    <a:schemeClr val="dk1"/>
                  </a:solidFill>
                  <a:latin typeface="Montserrat"/>
                  <a:ea typeface="Montserrat"/>
                  <a:cs typeface="Montserrat"/>
                  <a:sym typeface="Montserrat"/>
                </a:rPr>
                <a:t>Ce Guide de discussion de Diriger en élevant les autres : Programme des cercles de mentorat a été créé par le Bureau de la diversité et de l'inclusion, Groupe des matériels, Défense nationale.</a:t>
              </a:r>
              <a:endParaRPr sz="2150" b="1">
                <a:latin typeface="Montserrat"/>
                <a:ea typeface="Montserrat"/>
                <a:cs typeface="Montserrat"/>
                <a:sym typeface="Montserrat"/>
              </a:endParaRPr>
            </a:p>
          </p:txBody>
        </p:sp>
      </p:grpSp>
      <p:pic>
        <p:nvPicPr>
          <p:cNvPr id="553" name="Google Shape;553;g2f42e50c92a_0_235"/>
          <p:cNvPicPr preferRelativeResize="0"/>
          <p:nvPr/>
        </p:nvPicPr>
        <p:blipFill rotWithShape="1">
          <a:blip r:embed="rId8">
            <a:alphaModFix/>
          </a:blip>
          <a:srcRect/>
          <a:stretch/>
        </p:blipFill>
        <p:spPr>
          <a:xfrm>
            <a:off x="6425730" y="2307587"/>
            <a:ext cx="4724355" cy="38331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g2f42e50c92a_0_36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59" name="Google Shape;559;g2f42e50c92a_0_360"/>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Soutien</a:t>
            </a:r>
            <a:endParaRPr sz="1400" b="0" i="0" u="none" strike="noStrike" cap="none">
              <a:solidFill>
                <a:srgbClr val="000000"/>
              </a:solidFill>
              <a:latin typeface="Arial"/>
              <a:ea typeface="Arial"/>
              <a:cs typeface="Arial"/>
              <a:sym typeface="Arial"/>
            </a:endParaRPr>
          </a:p>
        </p:txBody>
      </p:sp>
      <p:sp>
        <p:nvSpPr>
          <p:cNvPr id="560" name="Google Shape;560;g2f42e50c92a_0_360"/>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43852" r="-938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g2f42e50c92a_0_360"/>
          <p:cNvSpPr txBox="1"/>
          <p:nvPr/>
        </p:nvSpPr>
        <p:spPr>
          <a:xfrm>
            <a:off x="483118" y="2571909"/>
            <a:ext cx="17537400" cy="6680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Programme d'aide aux employés (PAE)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PAE offre des conseils gratuits à court terme pour des problèmes personnels ou professionnels,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ainsi que des conseils en cas de crise.</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Sans frais </a:t>
            </a:r>
            <a:r>
              <a:rPr lang="en-US" sz="2000" b="0" i="0" u="none" strike="noStrike" cap="none">
                <a:solidFill>
                  <a:srgbClr val="000000"/>
                </a:solidFill>
                <a:latin typeface="Montserrat"/>
                <a:ea typeface="Montserrat"/>
                <a:cs typeface="Montserrat"/>
                <a:sym typeface="Montserrat"/>
              </a:rPr>
              <a:t>: 1-800-268-7708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TTY (pour les personnes malentendantes) </a:t>
            </a:r>
            <a:r>
              <a:rPr lang="en-US" sz="2000" b="0" i="0" u="none" strike="noStrike" cap="none">
                <a:solidFill>
                  <a:srgbClr val="000000"/>
                </a:solidFill>
                <a:latin typeface="Montserrat"/>
                <a:ea typeface="Montserrat"/>
                <a:cs typeface="Montserrat"/>
                <a:sym typeface="Montserrat"/>
              </a:rPr>
              <a:t>: 1-800-567-5803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5"/>
              </a:rPr>
              <a:t>https://www.canada.ca/fr/gouvernement/fonctionpublique/mieux-etre-inclusion-diversite-fonction-</a:t>
            </a:r>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5"/>
              </a:rPr>
              <a:t>publique/programme-aide-employes.html</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Ligne d'écoute Espoir pour le mieux-être</a:t>
            </a:r>
            <a:endParaRPr sz="20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Accès 24 heures sur 24 et 7 jours sur 7 à des conseillers autochtones.</a:t>
            </a:r>
            <a:endParaRPr sz="1400" b="0" i="0" u="none" strike="noStrike" cap="none">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Disponible en français et en anglais et, sur demande, en ojibway, en cri et en inuktituk.</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1-855-242-3310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Ligne de chat via </a:t>
            </a:r>
            <a:r>
              <a:rPr lang="en-US" sz="2000" b="0" i="0" u="none" strike="noStrike" cap="none">
                <a:solidFill>
                  <a:srgbClr val="000000"/>
                </a:solidFill>
                <a:latin typeface="Montserrat"/>
                <a:ea typeface="Montserrat"/>
                <a:cs typeface="Montserrat"/>
                <a:sym typeface="Montserrat"/>
              </a:rPr>
              <a:t>: </a:t>
            </a:r>
            <a:r>
              <a:rPr lang="en-US" sz="2000" u="sng">
                <a:solidFill>
                  <a:schemeClr val="hlink"/>
                </a:solidFill>
                <a:latin typeface="Montserrat"/>
                <a:ea typeface="Montserrat"/>
                <a:cs typeface="Montserrat"/>
                <a:sym typeface="Montserrat"/>
                <a:hlinkClick r:id="rId7"/>
              </a:rPr>
              <a:t>https://www.espoirpourlemieuxetre.ca/</a:t>
            </a:r>
            <a:r>
              <a:rPr lang="en-US" sz="2000" b="0" i="0" u="none" strike="noStrike" cap="none">
                <a:solidFill>
                  <a:srgbClr val="0000FF"/>
                </a:solidFill>
                <a:latin typeface="Montserrat"/>
                <a:ea typeface="Montserrat"/>
                <a:cs typeface="Montserrat"/>
                <a:sym typeface="Montserrat"/>
              </a:rPr>
              <a:t> </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004AAD"/>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Services d'assistance aux membres et aux familles (Forces armées canadiennes)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service d'assistance aux membres et aux familles est un service de conseil bilingue par téléphone et en personne, disponible 24 heures sur 24 et 7 jours sur 7. Ce service est volontaire, confidentiel et disponible pour les membres des Forces armées canadiennes (FAC) et leurs familles qui ont des préoccupations personnelles qui affectent leur bien-être et/ou leur performance au travail.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8"/>
              </a:rPr>
              <a:t>https://www.canada.ca/fr/ministere-defense-nationale/services/avantages-militaires/sante-soutien/services-aide-militaires-famille.html</a:t>
            </a:r>
            <a:endParaRPr sz="1400" b="0" i="0" u="none" strike="noStrike" cap="none">
              <a:solidFill>
                <a:srgbClr val="0000FF"/>
              </a:solidFill>
              <a:latin typeface="Arial"/>
              <a:ea typeface="Arial"/>
              <a:cs typeface="Arial"/>
              <a:sym typeface="Arial"/>
            </a:endParaRPr>
          </a:p>
        </p:txBody>
      </p:sp>
      <p:pic>
        <p:nvPicPr>
          <p:cNvPr id="562" name="Google Shape;562;g2f42e50c92a_0_360"/>
          <p:cNvPicPr preferRelativeResize="0"/>
          <p:nvPr/>
        </p:nvPicPr>
        <p:blipFill rotWithShape="1">
          <a:blip r:embed="rId9">
            <a:alphaModFix/>
          </a:blip>
          <a:srcRect/>
          <a:stretch/>
        </p:blipFill>
        <p:spPr>
          <a:xfrm>
            <a:off x="293000" y="841788"/>
            <a:ext cx="1830401" cy="152596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2f42e50c92a_0_368"/>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Soutien</a:t>
            </a:r>
            <a:endParaRPr sz="1400" b="0" i="0" u="none" strike="noStrike" cap="none">
              <a:solidFill>
                <a:srgbClr val="000000"/>
              </a:solidFill>
              <a:latin typeface="Arial"/>
              <a:ea typeface="Arial"/>
              <a:cs typeface="Arial"/>
              <a:sym typeface="Arial"/>
            </a:endParaRPr>
          </a:p>
        </p:txBody>
      </p:sp>
      <p:sp>
        <p:nvSpPr>
          <p:cNvPr id="568" name="Google Shape;568;g2f42e50c92a_0_368"/>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72374" r="-3437"/>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g2f42e50c92a_0_368"/>
          <p:cNvSpPr txBox="1"/>
          <p:nvPr/>
        </p:nvSpPr>
        <p:spPr>
          <a:xfrm>
            <a:off x="475543" y="2773822"/>
            <a:ext cx="17537400" cy="63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Centre de soutien et de ressources sur l'inconduite sexuelle (Défense nationale)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Centre de ressources et de soutien en matière d'inconduite sexuelle (SMSRC) a été créé par le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ministère de la Défense nationale, mais il est indépendant de la chaîne de commandement des FAC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et n'est pas tenu de signaler les incidents d'inconduite sexuelle aux FAC. Services de soutien pour les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membres des FAC, les employés de la fonction publique de la Défense nationale, les cadets et les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Rangers juniors canadiens touchés par l'inconduite sexuelle et leur famille, âgés de 16 ans et plus. Des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conseils et un soutien aux dirigeants et à la direction sur la manière de traiter les cas d'inconduite sexuelle.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4"/>
              </a:rPr>
              <a:t>https://www.canada.ca/fr/ministere-defense-nationale/services/avantages-militaires/sante-soutien/intervention-inconduite-sexuelle.html</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Ligne d’aide en cas de crise de suicide</a:t>
            </a:r>
            <a:endParaRPr sz="2000" b="1" i="0" u="none" strike="noStrike" cap="none">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Talk Suicide Canada offre un soutien bilingue à l'échelle nationale, 24 heures sur 24, à toute personne confrontée au suicide.</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Sans frais : 1-833-456-4566.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6"/>
              </a:rPr>
              <a:t>https://988.ca/fr</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Espace Mieux-Être Canada</a:t>
            </a:r>
            <a:endParaRPr sz="2000" b="1" i="0" u="none" strike="noStrike" cap="none">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Soutien en matière de santé mentale et d'abus de substances. </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Sans frais : 1-866-585-0445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8"/>
              </a:rPr>
              <a:t>https://wellnesstogether.ca/fr/</a:t>
            </a:r>
            <a:endParaRPr sz="1400" b="0" i="0" u="none" strike="noStrike" cap="none">
              <a:solidFill>
                <a:srgbClr val="0000FF"/>
              </a:solidFill>
              <a:latin typeface="Arial"/>
              <a:ea typeface="Arial"/>
              <a:cs typeface="Arial"/>
              <a:sym typeface="Arial"/>
            </a:endParaRPr>
          </a:p>
        </p:txBody>
      </p:sp>
      <p:pic>
        <p:nvPicPr>
          <p:cNvPr id="570" name="Google Shape;570;g2f42e50c92a_0_368"/>
          <p:cNvPicPr preferRelativeResize="0"/>
          <p:nvPr/>
        </p:nvPicPr>
        <p:blipFill rotWithShape="1">
          <a:blip r:embed="rId9">
            <a:alphaModFix/>
          </a:blip>
          <a:srcRect/>
          <a:stretch/>
        </p:blipFill>
        <p:spPr>
          <a:xfrm>
            <a:off x="293000" y="841788"/>
            <a:ext cx="1830401" cy="1525966"/>
          </a:xfrm>
          <a:prstGeom prst="rect">
            <a:avLst/>
          </a:prstGeom>
          <a:noFill/>
          <a:ln>
            <a:noFill/>
          </a:ln>
        </p:spPr>
      </p:pic>
      <p:pic>
        <p:nvPicPr>
          <p:cNvPr id="571" name="Google Shape;571;g2f42e50c92a_0_368"/>
          <p:cNvPicPr preferRelativeResize="0"/>
          <p:nvPr/>
        </p:nvPicPr>
        <p:blipFill rotWithShape="1">
          <a:blip r:embed="rId10">
            <a:alphaModFix/>
          </a:blip>
          <a:srcRect/>
          <a:stretch/>
        </p:blipFill>
        <p:spPr>
          <a:xfrm flipH="1">
            <a:off x="12295075" y="7416525"/>
            <a:ext cx="6069125" cy="2913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g2f42e50c92a_0_263"/>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77" name="Google Shape;577;g2f42e50c92a_0_263"/>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Maintenir la conversation</a:t>
            </a:r>
            <a:endParaRPr sz="1400" b="0" i="0" u="none" strike="noStrike" cap="none">
              <a:solidFill>
                <a:srgbClr val="000000"/>
              </a:solidFill>
              <a:latin typeface="Arial"/>
              <a:ea typeface="Arial"/>
              <a:cs typeface="Arial"/>
              <a:sym typeface="Arial"/>
            </a:endParaRPr>
          </a:p>
        </p:txBody>
      </p:sp>
      <p:pic>
        <p:nvPicPr>
          <p:cNvPr id="578" name="Google Shape;578;g2f42e50c92a_0_263"/>
          <p:cNvPicPr preferRelativeResize="0"/>
          <p:nvPr/>
        </p:nvPicPr>
        <p:blipFill rotWithShape="1">
          <a:blip r:embed="rId4">
            <a:alphaModFix/>
          </a:blip>
          <a:srcRect/>
          <a:stretch/>
        </p:blipFill>
        <p:spPr>
          <a:xfrm>
            <a:off x="293000" y="841788"/>
            <a:ext cx="1830401" cy="1525966"/>
          </a:xfrm>
          <a:prstGeom prst="rect">
            <a:avLst/>
          </a:prstGeom>
          <a:noFill/>
          <a:ln>
            <a:noFill/>
          </a:ln>
        </p:spPr>
      </p:pic>
      <p:pic>
        <p:nvPicPr>
          <p:cNvPr id="579" name="Google Shape;579;g2f42e50c92a_0_263"/>
          <p:cNvPicPr preferRelativeResize="0"/>
          <p:nvPr/>
        </p:nvPicPr>
        <p:blipFill rotWithShape="1">
          <a:blip r:embed="rId5">
            <a:alphaModFix/>
          </a:blip>
          <a:srcRect t="4726" b="4717"/>
          <a:stretch/>
        </p:blipFill>
        <p:spPr>
          <a:xfrm>
            <a:off x="9811400" y="2554125"/>
            <a:ext cx="6069125" cy="5495801"/>
          </a:xfrm>
          <a:prstGeom prst="rect">
            <a:avLst/>
          </a:prstGeom>
          <a:noFill/>
          <a:ln>
            <a:noFill/>
          </a:ln>
        </p:spPr>
      </p:pic>
      <p:pic>
        <p:nvPicPr>
          <p:cNvPr id="580" name="Google Shape;580;g2f42e50c92a_0_263"/>
          <p:cNvPicPr preferRelativeResize="0"/>
          <p:nvPr/>
        </p:nvPicPr>
        <p:blipFill rotWithShape="1">
          <a:blip r:embed="rId6">
            <a:alphaModFix/>
          </a:blip>
          <a:srcRect/>
          <a:stretch/>
        </p:blipFill>
        <p:spPr>
          <a:xfrm>
            <a:off x="1731250" y="2367750"/>
            <a:ext cx="6371500" cy="5784776"/>
          </a:xfrm>
          <a:prstGeom prst="rect">
            <a:avLst/>
          </a:prstGeom>
          <a:noFill/>
          <a:ln>
            <a:noFill/>
          </a:ln>
        </p:spPr>
      </p:pic>
      <p:sp>
        <p:nvSpPr>
          <p:cNvPr id="581" name="Google Shape;581;g2f42e50c92a_0_263"/>
          <p:cNvSpPr txBox="1"/>
          <p:nvPr/>
        </p:nvSpPr>
        <p:spPr>
          <a:xfrm>
            <a:off x="1900950" y="8250525"/>
            <a:ext cx="6032100" cy="894000"/>
          </a:xfrm>
          <a:prstGeom prst="rect">
            <a:avLst/>
          </a:prstGeom>
          <a:noFill/>
          <a:ln>
            <a:noFill/>
          </a:ln>
        </p:spPr>
        <p:txBody>
          <a:bodyPr spcFirstLastPara="1" wrap="square" lIns="0" tIns="0" rIns="0" bIns="0" anchor="t" anchorCtr="0">
            <a:spAutoFit/>
          </a:bodyPr>
          <a:lstStyle/>
          <a:p>
            <a:pPr marL="0" lvl="0" indent="0" algn="ctr" rtl="0">
              <a:lnSpc>
                <a:spcPct val="140000"/>
              </a:lnSpc>
              <a:spcBef>
                <a:spcPts val="0"/>
              </a:spcBef>
              <a:spcAft>
                <a:spcPts val="0"/>
              </a:spcAft>
              <a:buClr>
                <a:schemeClr val="dk1"/>
              </a:buClr>
              <a:buSzPts val="2420"/>
              <a:buFont typeface="Arial"/>
              <a:buNone/>
            </a:pPr>
            <a:r>
              <a:rPr lang="en-US" sz="2420">
                <a:solidFill>
                  <a:schemeClr val="dk1"/>
                </a:solidFill>
                <a:latin typeface="Montserrat"/>
                <a:ea typeface="Montserrat"/>
                <a:cs typeface="Montserrat"/>
                <a:sym typeface="Montserrat"/>
              </a:rPr>
              <a:t>Rejoignez le groupe </a:t>
            </a:r>
            <a:endParaRPr sz="2420">
              <a:solidFill>
                <a:schemeClr val="dk1"/>
              </a:solidFill>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2420"/>
              <a:buFont typeface="Arial"/>
              <a:buNone/>
            </a:pPr>
            <a:r>
              <a:rPr lang="en-US" sz="2420" u="sng">
                <a:solidFill>
                  <a:schemeClr val="hlink"/>
                </a:solidFill>
                <a:latin typeface="Montserrat"/>
                <a:ea typeface="Montserrat"/>
                <a:cs typeface="Montserrat"/>
                <a:sym typeface="Montserrat"/>
                <a:hlinkClick r:id="rId7"/>
              </a:rPr>
              <a:t>LinkedIn de DEAPCM</a:t>
            </a:r>
            <a:endParaRPr sz="2400">
              <a:latin typeface="Montserrat Medium"/>
              <a:ea typeface="Montserrat Medium"/>
              <a:cs typeface="Montserrat Medium"/>
              <a:sym typeface="Montserrat Medium"/>
            </a:endParaRPr>
          </a:p>
        </p:txBody>
      </p:sp>
      <p:sp>
        <p:nvSpPr>
          <p:cNvPr id="582" name="Google Shape;582;g2f42e50c92a_0_263"/>
          <p:cNvSpPr txBox="1"/>
          <p:nvPr/>
        </p:nvSpPr>
        <p:spPr>
          <a:xfrm>
            <a:off x="9302774" y="8152520"/>
            <a:ext cx="7441800" cy="1403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US" sz="2400">
                <a:latin typeface="Montserrat Medium"/>
                <a:ea typeface="Montserrat Medium"/>
                <a:cs typeface="Montserrat Medium"/>
                <a:sym typeface="Montserrat Medium"/>
              </a:rPr>
              <a:t>Restez au courant de toutes les initiatives du Bureau de la diversité et de l'inclusion sur</a:t>
            </a:r>
            <a:endParaRPr sz="2400">
              <a:latin typeface="Montserrat Medium"/>
              <a:ea typeface="Montserrat Medium"/>
              <a:cs typeface="Montserrat Medium"/>
              <a:sym typeface="Montserrat Medium"/>
            </a:endParaRPr>
          </a:p>
          <a:p>
            <a:pPr marL="0" marR="0" lvl="0" indent="0" algn="ctr" rtl="0">
              <a:lnSpc>
                <a:spcPct val="140008"/>
              </a:lnSpc>
              <a:spcBef>
                <a:spcPts val="0"/>
              </a:spcBef>
              <a:spcAft>
                <a:spcPts val="0"/>
              </a:spcAft>
              <a:buClr>
                <a:srgbClr val="000000"/>
              </a:buClr>
              <a:buSzPts val="2400"/>
              <a:buFont typeface="Arial"/>
              <a:buNone/>
            </a:pPr>
            <a:r>
              <a:rPr lang="en-US" sz="2400" b="0" i="0" u="none" strike="noStrike" cap="none">
                <a:solidFill>
                  <a:srgbClr val="000000"/>
                </a:solidFill>
                <a:latin typeface="Montserrat Medium"/>
                <a:ea typeface="Montserrat Medium"/>
                <a:cs typeface="Montserrat Medium"/>
                <a:sym typeface="Montserrat Medium"/>
              </a:rPr>
              <a:t> </a:t>
            </a:r>
            <a:r>
              <a:rPr lang="en-US" sz="2400" b="0" i="0" u="sng" strike="noStrike" cap="none">
                <a:solidFill>
                  <a:schemeClr val="hlink"/>
                </a:solidFill>
                <a:latin typeface="Montserrat Medium"/>
                <a:ea typeface="Montserrat Medium"/>
                <a:cs typeface="Montserrat Medium"/>
                <a:sym typeface="Montserrat Medium"/>
                <a:hlinkClick r:id="rId8"/>
              </a:rPr>
              <a:t>GC Wiki</a:t>
            </a:r>
            <a:endParaRPr sz="2400" b="0" i="0" u="none" strike="noStrike" cap="non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g2f42e50c92a_0_273"/>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92" name="Google Shape;592;g2f42e50c92a_0_273"/>
          <p:cNvSpPr/>
          <p:nvPr/>
        </p:nvSpPr>
        <p:spPr>
          <a:xfrm>
            <a:off x="0" y="0"/>
            <a:ext cx="8368030" cy="10287495"/>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4">
              <a:alphaModFix/>
            </a:blip>
            <a:stretch>
              <a:fillRect l="-42084" r="-42084"/>
            </a:stretch>
          </a:blipFill>
          <a:ln>
            <a:noFill/>
          </a:ln>
        </p:spPr>
        <p:txBody>
          <a:bodyPr/>
          <a:lstStyle/>
          <a:p>
            <a:endParaRPr lang="en-US"/>
          </a:p>
        </p:txBody>
      </p:sp>
      <p:sp>
        <p:nvSpPr>
          <p:cNvPr id="593" name="Google Shape;593;g2f42e50c92a_0_273"/>
          <p:cNvSpPr/>
          <p:nvPr/>
        </p:nvSpPr>
        <p:spPr>
          <a:xfrm>
            <a:off x="9143950" y="1028700"/>
            <a:ext cx="8507607" cy="3365647"/>
          </a:xfrm>
          <a:custGeom>
            <a:avLst/>
            <a:gdLst/>
            <a:ahLst/>
            <a:cxnLst/>
            <a:rect l="l" t="t" r="r" b="b"/>
            <a:pathLst>
              <a:path w="8507607" h="3365647" extrusionOk="0">
                <a:moveTo>
                  <a:pt x="0" y="0"/>
                </a:moveTo>
                <a:lnTo>
                  <a:pt x="8507607" y="0"/>
                </a:lnTo>
                <a:lnTo>
                  <a:pt x="8507607" y="3365647"/>
                </a:lnTo>
                <a:lnTo>
                  <a:pt x="0" y="3365647"/>
                </a:lnTo>
                <a:lnTo>
                  <a:pt x="0" y="0"/>
                </a:lnTo>
                <a:close/>
              </a:path>
            </a:pathLst>
          </a:custGeom>
          <a:blipFill rotWithShape="1">
            <a:blip r:embed="rId5">
              <a:alphaModFix/>
            </a:blip>
            <a:stretch>
              <a:fillRect l="-93957" t="-73873" r="-1217" b="-75260"/>
            </a:stretch>
          </a:blipFill>
          <a:ln>
            <a:noFill/>
          </a:ln>
        </p:spPr>
        <p:txBody>
          <a:bodyPr/>
          <a:lstStyle/>
          <a:p>
            <a:endParaRPr lang="en-US"/>
          </a:p>
        </p:txBody>
      </p:sp>
      <p:sp>
        <p:nvSpPr>
          <p:cNvPr id="594" name="Google Shape;594;g2f42e50c92a_0_273"/>
          <p:cNvSpPr txBox="1"/>
          <p:nvPr/>
        </p:nvSpPr>
        <p:spPr>
          <a:xfrm>
            <a:off x="9143900" y="4807825"/>
            <a:ext cx="8507700" cy="38139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chemeClr val="dk1"/>
              </a:buClr>
              <a:buSzPts val="5500"/>
              <a:buFont typeface="Arial"/>
              <a:buNone/>
            </a:pPr>
            <a:r>
              <a:rPr lang="en-US" sz="5100" b="1">
                <a:solidFill>
                  <a:schemeClr val="dk1"/>
                </a:solidFill>
                <a:latin typeface="Montserrat"/>
                <a:ea typeface="Montserrat"/>
                <a:cs typeface="Montserrat"/>
                <a:sym typeface="Montserrat"/>
              </a:rPr>
              <a:t>Merci à toutes et à tous pour votre participation !</a:t>
            </a:r>
            <a:endParaRPr sz="5100" b="1" i="0" u="none" strike="noStrike" cap="none">
              <a:solidFill>
                <a:schemeClr val="dk1"/>
              </a:solidFill>
              <a:latin typeface="Montserrat"/>
              <a:ea typeface="Montserrat"/>
              <a:cs typeface="Montserrat"/>
              <a:sym typeface="Montserrat"/>
            </a:endParaRPr>
          </a:p>
          <a:p>
            <a:pPr marL="0" lvl="0" indent="0" algn="ctr" rtl="0">
              <a:lnSpc>
                <a:spcPct val="115000"/>
              </a:lnSpc>
              <a:spcBef>
                <a:spcPts val="2500"/>
              </a:spcBef>
              <a:spcAft>
                <a:spcPts val="0"/>
              </a:spcAft>
              <a:buClr>
                <a:schemeClr val="dk1"/>
              </a:buClr>
              <a:buSzPts val="1100"/>
              <a:buFont typeface="Arial"/>
              <a:buNone/>
            </a:pPr>
            <a:r>
              <a:rPr lang="en-US" sz="5100" b="1">
                <a:solidFill>
                  <a:schemeClr val="dk1"/>
                </a:solidFill>
                <a:latin typeface="Montserrat"/>
                <a:ea typeface="Montserrat"/>
                <a:cs typeface="Montserrat"/>
                <a:sym typeface="Montserrat"/>
              </a:rPr>
              <a:t>Portez-vous bien et prenez soin de vous.</a:t>
            </a:r>
            <a:endParaRPr sz="5100" b="1">
              <a:solidFill>
                <a:schemeClr val="dk1"/>
              </a:solidFill>
              <a:latin typeface="Montserrat"/>
              <a:ea typeface="Montserrat"/>
              <a:cs typeface="Montserrat"/>
              <a:sym typeface="Montserrat"/>
            </a:endParaRPr>
          </a:p>
        </p:txBody>
      </p:sp>
      <p:sp>
        <p:nvSpPr>
          <p:cNvPr id="595" name="Google Shape;595;g2f42e50c92a_0_273"/>
          <p:cNvSpPr/>
          <p:nvPr/>
        </p:nvSpPr>
        <p:spPr>
          <a:xfrm>
            <a:off x="-393195" y="-5508036"/>
            <a:ext cx="8760818" cy="16531174"/>
          </a:xfrm>
          <a:custGeom>
            <a:avLst/>
            <a:gdLst/>
            <a:ahLst/>
            <a:cxnLst/>
            <a:rect l="l" t="t" r="r" b="b"/>
            <a:pathLst>
              <a:path w="8760818" h="16531174" extrusionOk="0">
                <a:moveTo>
                  <a:pt x="0" y="0"/>
                </a:moveTo>
                <a:lnTo>
                  <a:pt x="8760818" y="0"/>
                </a:lnTo>
                <a:lnTo>
                  <a:pt x="8760818" y="16531174"/>
                </a:lnTo>
                <a:lnTo>
                  <a:pt x="0" y="16531174"/>
                </a:lnTo>
                <a:lnTo>
                  <a:pt x="0" y="0"/>
                </a:lnTo>
                <a:close/>
              </a:path>
            </a:pathLst>
          </a:custGeom>
          <a:blipFill rotWithShape="1">
            <a:blip r:embed="rId6">
              <a:alphaModFix/>
            </a:blip>
            <a:stretch>
              <a:fillRect r="-25797"/>
            </a:stretch>
          </a:blipFill>
          <a:ln>
            <a:noFill/>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2f42e50c92a_0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192" name="Google Shape;192;g2f42e50c92a_0_0"/>
          <p:cNvSpPr txBox="1"/>
          <p:nvPr/>
        </p:nvSpPr>
        <p:spPr>
          <a:xfrm>
            <a:off x="3977700" y="1947850"/>
            <a:ext cx="13727700" cy="75153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 Merci » ne suffit pas à décrire à quel point nous sommes heureuses que vous ayez pris l'engagement de vous joindre à la 4e édition de Diriger en élevant les autres : Programme des cercles de mentorat, organisé par le Bureau de la diversité et de l'inclusion, Groupe des matériels, Défense nationale et ouvert à tous les membres de la fonction publique fédérale.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Ce qui a commencé comme une simple idée parvenant de nos consultations est devenue un réseau florissant qui répond au désir pour du réseautage significatif et pour de la croissance professionnelle.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b="1">
                <a:solidFill>
                  <a:schemeClr val="dk1"/>
                </a:solidFill>
                <a:latin typeface="Montserrat"/>
                <a:ea typeface="Montserrat"/>
                <a:cs typeface="Montserrat"/>
                <a:sym typeface="Montserrat"/>
              </a:rPr>
              <a:t>L'union fait la force</a:t>
            </a:r>
            <a:endParaRPr sz="2250" b="1">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Vous faites maintenant partie d'un réseau diversifié de plus de 1100 de leaders à l'esprit ouvert, répartis dans un Cercle : un petit groupe de confiance pour la réalisation des objectifs dans un espace sécuritaire. Ce Cercle facilitera l’apprentissage des expériences et des perspectives diverses des autres, élargissant ainsi vos connaissances et vos compétences tactiques.</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Le DEAPCM offre une occasion unique à chacun(e) de se sentir valorisé(e) et respecté(e) pour ses contributions. Les relations que vous établissez dans ce programme accéléreront les progrès et favoriseront la responsabilisation.</a:t>
            </a:r>
            <a:endParaRPr sz="2250">
              <a:solidFill>
                <a:schemeClr val="dk1"/>
              </a:solidFill>
              <a:latin typeface="Montserrat"/>
              <a:ea typeface="Montserrat"/>
              <a:cs typeface="Montserrat"/>
              <a:sym typeface="Montserrat"/>
            </a:endParaRPr>
          </a:p>
        </p:txBody>
      </p:sp>
      <p:sp>
        <p:nvSpPr>
          <p:cNvPr id="193" name="Google Shape;193;g2f42e50c92a_0_0"/>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5" t="-2116" r="-35834" b="-69684"/>
            </a:stretch>
          </a:blipFill>
          <a:ln>
            <a:noFill/>
          </a:ln>
        </p:spPr>
        <p:txBody>
          <a:bodyPr/>
          <a:lstStyle/>
          <a:p>
            <a:endParaRPr lang="en-US"/>
          </a:p>
        </p:txBody>
      </p:sp>
      <p:sp>
        <p:nvSpPr>
          <p:cNvPr id="194" name="Google Shape;194;g2f42e50c92a_0_0"/>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1" t="-22527" r="-51541" b="-126426"/>
            </a:stretch>
          </a:blipFill>
          <a:ln>
            <a:noFill/>
          </a:ln>
        </p:spPr>
        <p:txBody>
          <a:bodyPr/>
          <a:lstStyle/>
          <a:p>
            <a:endParaRPr lang="en-US"/>
          </a:p>
        </p:txBody>
      </p:sp>
      <p:sp>
        <p:nvSpPr>
          <p:cNvPr id="195" name="Google Shape;195;g2f42e50c92a_0_0"/>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Nancy Tremblay</a:t>
            </a:r>
            <a:endParaRPr sz="600" b="0" i="0" u="none" strike="noStrike" cap="none">
              <a:solidFill>
                <a:srgbClr val="000000"/>
              </a:solidFill>
              <a:latin typeface="Arial"/>
              <a:ea typeface="Arial"/>
              <a:cs typeface="Arial"/>
              <a:sym typeface="Arial"/>
            </a:endParaRPr>
          </a:p>
        </p:txBody>
      </p:sp>
      <p:sp>
        <p:nvSpPr>
          <p:cNvPr id="196" name="Google Shape;196;g2f42e50c92a_0_0"/>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Samantha Moonsammy</a:t>
            </a:r>
            <a:endParaRPr sz="1600" b="0" i="0" u="none" strike="noStrike" cap="none">
              <a:solidFill>
                <a:srgbClr val="000000"/>
              </a:solidFill>
              <a:latin typeface="Arial"/>
              <a:ea typeface="Arial"/>
              <a:cs typeface="Arial"/>
              <a:sym typeface="Arial"/>
            </a:endParaRPr>
          </a:p>
        </p:txBody>
      </p:sp>
      <p:sp>
        <p:nvSpPr>
          <p:cNvPr id="197" name="Google Shape;197;g2f42e50c92a_0_0"/>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latin typeface="Montserrat"/>
                <a:ea typeface="Montserrat"/>
                <a:cs typeface="Montserrat"/>
                <a:sym typeface="Montserrat"/>
              </a:rPr>
              <a:t>Sous-ministre adjointe, Matériel, Défense nationale</a:t>
            </a:r>
            <a:endParaRPr sz="1200">
              <a:latin typeface="Montserrat"/>
              <a:ea typeface="Montserrat"/>
              <a:cs typeface="Montserrat"/>
              <a:sym typeface="Montserrat"/>
            </a:endParaRPr>
          </a:p>
        </p:txBody>
      </p:sp>
      <p:sp>
        <p:nvSpPr>
          <p:cNvPr id="198" name="Google Shape;198;g2f42e50c92a_0_0"/>
          <p:cNvSpPr txBox="1"/>
          <p:nvPr/>
        </p:nvSpPr>
        <p:spPr>
          <a:xfrm>
            <a:off x="168975" y="9295425"/>
            <a:ext cx="35601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Chef de la section Diversité et Inclusion, </a:t>
            </a:r>
            <a:endParaRPr sz="1200">
              <a:solidFill>
                <a:schemeClr val="dk1"/>
              </a:solidFill>
              <a:latin typeface="Montserrat"/>
              <a:ea typeface="Montserrat"/>
              <a:cs typeface="Montserrat"/>
              <a:sym typeface="Montserrat"/>
            </a:endParaRPr>
          </a:p>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Matériel, </a:t>
            </a:r>
            <a:r>
              <a:rPr lang="en-US" sz="1200">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Défense</a:t>
            </a:r>
            <a:r>
              <a:rPr lang="en-US" sz="1200">
                <a:solidFill>
                  <a:schemeClr val="dk1"/>
                </a:solidFill>
                <a:latin typeface="Montserrat"/>
                <a:ea typeface="Montserrat"/>
                <a:cs typeface="Montserrat"/>
                <a:sym typeface="Montserrat"/>
              </a:rPr>
              <a:t> nationale</a:t>
            </a:r>
            <a:endParaRPr sz="1200">
              <a:solidFill>
                <a:schemeClr val="dk1"/>
              </a:solidFill>
              <a:latin typeface="Montserrat"/>
              <a:ea typeface="Montserrat"/>
              <a:cs typeface="Montserrat"/>
              <a:sym typeface="Montserrat"/>
            </a:endParaRPr>
          </a:p>
        </p:txBody>
      </p:sp>
      <p:sp>
        <p:nvSpPr>
          <p:cNvPr id="199" name="Google Shape;199;g2f42e50c92a_0_0"/>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5000"/>
              <a:buFont typeface="Arial"/>
              <a:buNone/>
            </a:pPr>
            <a:r>
              <a:rPr lang="en-US" sz="5000" b="1">
                <a:latin typeface="Montserrat"/>
                <a:ea typeface="Montserrat"/>
                <a:cs typeface="Montserrat"/>
                <a:sym typeface="Montserrat"/>
              </a:rPr>
              <a:t>Message des fondateurs</a:t>
            </a:r>
            <a:endParaRPr sz="1400" b="0" i="0" u="none" strike="noStrike" cap="none">
              <a:solidFill>
                <a:srgbClr val="000000"/>
              </a:solidFill>
              <a:latin typeface="Arial"/>
              <a:ea typeface="Arial"/>
              <a:cs typeface="Arial"/>
              <a:sym typeface="Arial"/>
            </a:endParaRPr>
          </a:p>
        </p:txBody>
      </p:sp>
      <p:pic>
        <p:nvPicPr>
          <p:cNvPr id="200" name="Google Shape;200;g2f42e50c92a_0_0"/>
          <p:cNvPicPr preferRelativeResize="0"/>
          <p:nvPr/>
        </p:nvPicPr>
        <p:blipFill rotWithShape="1">
          <a:blip r:embed="rId6">
            <a:alphaModFix/>
          </a:blip>
          <a:srcRect/>
          <a:stretch/>
        </p:blipFill>
        <p:spPr>
          <a:xfrm>
            <a:off x="3423425" y="339925"/>
            <a:ext cx="1830401" cy="15259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g2f42e50c92a_0_17"/>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10" name="Google Shape;210;g2f42e50c92a_0_17"/>
          <p:cNvSpPr txBox="1"/>
          <p:nvPr/>
        </p:nvSpPr>
        <p:spPr>
          <a:xfrm>
            <a:off x="4062975" y="1936950"/>
            <a:ext cx="13528800" cy="75153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En vous engageant activement auprès de votre Cercle, en partageant vos expériences et en favorisant les connexions, vous débloquerez des opportunités de croissance personnelle et professionnelle. Ces connaissances vous permettront de progresser dans votre carrière.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b="1">
                <a:solidFill>
                  <a:schemeClr val="dk1"/>
                </a:solidFill>
                <a:latin typeface="Montserrat"/>
                <a:ea typeface="Montserrat"/>
                <a:cs typeface="Montserrat"/>
                <a:sym typeface="Montserrat"/>
              </a:rPr>
              <a:t>Il est temps d'agir!</a:t>
            </a:r>
            <a:endParaRPr sz="2250" b="1">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Merci d'avoir répondu à l'appel à l'action, en vous engageant à créer un lieu de travail psychologiquement plus sûr pour tous, en particulier pour les personnes appartenant à des groupes qui méritent l'équité. Et ensemble, nous célébrerons tous les efforts que vous avez déployés pour vivre cette expérience.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Nous espérons que vous ressentirez un changement réel et fondamental tout au long du programme.  Merci d'être présent pour vous-même, votre famille, votre organisation et les communautés que vous êtes appelées à servir.</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À l'avenir, profitez de tous les réseaux qui seront mis en place, rencontrez de nouveaux membres de DEAPCM sur MS Teams et sur LinkedIn. Profitez des Classes de maître. </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Choisissez de rester conforme avec cette nouvelle version de vous. Nous vous encourageons. </a:t>
            </a:r>
            <a:endParaRPr sz="2250">
              <a:solidFill>
                <a:schemeClr val="dk1"/>
              </a:solidFill>
              <a:latin typeface="Montserrat"/>
              <a:ea typeface="Montserrat"/>
              <a:cs typeface="Montserrat"/>
              <a:sym typeface="Montserrat"/>
            </a:endParaRPr>
          </a:p>
        </p:txBody>
      </p:sp>
      <p:sp>
        <p:nvSpPr>
          <p:cNvPr id="211" name="Google Shape;211;g2f42e50c92a_0_17"/>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8" t="-2118" r="-35828" b="-69676"/>
            </a:stretch>
          </a:blipFill>
          <a:ln>
            <a:noFill/>
          </a:ln>
        </p:spPr>
        <p:txBody>
          <a:bodyPr/>
          <a:lstStyle/>
          <a:p>
            <a:endParaRPr lang="en-US"/>
          </a:p>
        </p:txBody>
      </p:sp>
      <p:sp>
        <p:nvSpPr>
          <p:cNvPr id="212" name="Google Shape;212;g2f42e50c92a_0_17"/>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598" t="-22527" r="-51548" b="-126426"/>
            </a:stretch>
          </a:blipFill>
          <a:ln>
            <a:noFill/>
          </a:ln>
        </p:spPr>
        <p:txBody>
          <a:bodyPr/>
          <a:lstStyle/>
          <a:p>
            <a:endParaRPr lang="en-US"/>
          </a:p>
        </p:txBody>
      </p:sp>
      <p:sp>
        <p:nvSpPr>
          <p:cNvPr id="213" name="Google Shape;213;g2f42e50c92a_0_17"/>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Nancy Tremblay</a:t>
            </a:r>
            <a:endParaRPr sz="600" b="0" i="0" u="none" strike="noStrike" cap="none">
              <a:solidFill>
                <a:srgbClr val="000000"/>
              </a:solidFill>
              <a:latin typeface="Arial"/>
              <a:ea typeface="Arial"/>
              <a:cs typeface="Arial"/>
              <a:sym typeface="Arial"/>
            </a:endParaRPr>
          </a:p>
        </p:txBody>
      </p:sp>
      <p:sp>
        <p:nvSpPr>
          <p:cNvPr id="214" name="Google Shape;214;g2f42e50c92a_0_17"/>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Samantha Moonsammy</a:t>
            </a:r>
            <a:endParaRPr sz="1600" b="0" i="0" u="none" strike="noStrike" cap="none">
              <a:solidFill>
                <a:srgbClr val="000000"/>
              </a:solidFill>
              <a:latin typeface="Arial"/>
              <a:ea typeface="Arial"/>
              <a:cs typeface="Arial"/>
              <a:sym typeface="Arial"/>
            </a:endParaRPr>
          </a:p>
        </p:txBody>
      </p:sp>
      <p:sp>
        <p:nvSpPr>
          <p:cNvPr id="215" name="Google Shape;215;g2f42e50c92a_0_17"/>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latin typeface="Montserrat"/>
                <a:ea typeface="Montserrat"/>
                <a:cs typeface="Montserrat"/>
                <a:sym typeface="Montserrat"/>
              </a:rPr>
              <a:t>Sous-ministre adjointe, Matériel, Défense nationale</a:t>
            </a:r>
            <a:endParaRPr sz="1200">
              <a:latin typeface="Montserrat"/>
              <a:ea typeface="Montserrat"/>
              <a:cs typeface="Montserrat"/>
              <a:sym typeface="Montserrat"/>
            </a:endParaRPr>
          </a:p>
        </p:txBody>
      </p:sp>
      <p:sp>
        <p:nvSpPr>
          <p:cNvPr id="216" name="Google Shape;216;g2f42e50c92a_0_17"/>
          <p:cNvSpPr txBox="1"/>
          <p:nvPr/>
        </p:nvSpPr>
        <p:spPr>
          <a:xfrm>
            <a:off x="168975" y="9295425"/>
            <a:ext cx="35601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Chef </a:t>
            </a:r>
            <a:r>
              <a:rPr lang="en-US" sz="1200">
                <a:solidFill>
                  <a:schemeClr val="dk1"/>
                </a:solidFill>
                <a:latin typeface="Montserrat"/>
                <a:ea typeface="Montserrat"/>
                <a:cs typeface="Montserrat"/>
                <a:sym typeface="Montserrat"/>
              </a:rPr>
              <a:t>de la section Diversité et Inclusion, </a:t>
            </a:r>
            <a:endParaRPr sz="1200">
              <a:solidFill>
                <a:schemeClr val="dk1"/>
              </a:solidFill>
              <a:latin typeface="Montserrat"/>
              <a:ea typeface="Montserrat"/>
              <a:cs typeface="Montserrat"/>
              <a:sym typeface="Montserrat"/>
            </a:endParaRPr>
          </a:p>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Matériel, Défense nationale</a:t>
            </a:r>
            <a:endParaRPr sz="1200">
              <a:solidFill>
                <a:schemeClr val="dk1"/>
              </a:solidFill>
              <a:latin typeface="Montserrat"/>
              <a:ea typeface="Montserrat"/>
              <a:cs typeface="Montserrat"/>
              <a:sym typeface="Montserrat"/>
            </a:endParaRPr>
          </a:p>
        </p:txBody>
      </p:sp>
      <p:sp>
        <p:nvSpPr>
          <p:cNvPr id="217" name="Google Shape;217;g2f42e50c92a_0_17"/>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5000"/>
              <a:buFont typeface="Arial"/>
              <a:buNone/>
            </a:pPr>
            <a:r>
              <a:rPr lang="en-US" sz="5000" b="1">
                <a:latin typeface="Montserrat"/>
                <a:ea typeface="Montserrat"/>
                <a:cs typeface="Montserrat"/>
                <a:sym typeface="Montserrat"/>
              </a:rPr>
              <a:t>Message des fondateurs</a:t>
            </a:r>
            <a:endParaRPr sz="1400" b="0" i="0" u="none" strike="noStrike" cap="none">
              <a:solidFill>
                <a:srgbClr val="000000"/>
              </a:solidFill>
              <a:latin typeface="Arial"/>
              <a:ea typeface="Arial"/>
              <a:cs typeface="Arial"/>
              <a:sym typeface="Arial"/>
            </a:endParaRPr>
          </a:p>
        </p:txBody>
      </p:sp>
      <p:pic>
        <p:nvPicPr>
          <p:cNvPr id="218" name="Google Shape;218;g2f42e50c92a_0_17"/>
          <p:cNvPicPr preferRelativeResize="0"/>
          <p:nvPr/>
        </p:nvPicPr>
        <p:blipFill rotWithShape="1">
          <a:blip r:embed="rId6">
            <a:alphaModFix/>
          </a:blip>
          <a:srcRect/>
          <a:stretch/>
        </p:blipFill>
        <p:spPr>
          <a:xfrm>
            <a:off x="3423425" y="339925"/>
            <a:ext cx="1830401" cy="15259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28" name="Google Shape;228;p3"/>
          <p:cNvSpPr txBox="1"/>
          <p:nvPr/>
        </p:nvSpPr>
        <p:spPr>
          <a:xfrm>
            <a:off x="2313500" y="1210500"/>
            <a:ext cx="14613000" cy="7695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100"/>
              <a:buFont typeface="Arial"/>
              <a:buNone/>
            </a:pPr>
            <a:r>
              <a:rPr lang="en-US" sz="5000" b="1">
                <a:solidFill>
                  <a:schemeClr val="dk1"/>
                </a:solidFill>
                <a:latin typeface="Montserrat"/>
                <a:ea typeface="Montserrat"/>
                <a:cs typeface="Montserrat"/>
                <a:sym typeface="Montserrat"/>
              </a:rPr>
              <a:t>Description du programme</a:t>
            </a:r>
            <a:endParaRPr sz="5000" b="1">
              <a:solidFill>
                <a:schemeClr val="dk1"/>
              </a:solidFill>
              <a:latin typeface="Montserrat"/>
              <a:ea typeface="Montserrat"/>
              <a:cs typeface="Montserrat"/>
              <a:sym typeface="Montserrat"/>
            </a:endParaRPr>
          </a:p>
        </p:txBody>
      </p:sp>
      <p:grpSp>
        <p:nvGrpSpPr>
          <p:cNvPr id="229" name="Google Shape;229;p3"/>
          <p:cNvGrpSpPr/>
          <p:nvPr/>
        </p:nvGrpSpPr>
        <p:grpSpPr>
          <a:xfrm>
            <a:off x="1361546" y="2506808"/>
            <a:ext cx="4571550" cy="6721016"/>
            <a:chOff x="0" y="0"/>
            <a:chExt cx="6095400" cy="8961356"/>
          </a:xfrm>
        </p:grpSpPr>
        <p:sp>
          <p:nvSpPr>
            <p:cNvPr id="230" name="Google Shape;230;p3"/>
            <p:cNvSpPr/>
            <p:nvPr/>
          </p:nvSpPr>
          <p:spPr>
            <a:xfrm>
              <a:off x="14652" y="0"/>
              <a:ext cx="6065980" cy="606598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l="-104240" t="-26600" r="-34662" b="-32577"/>
              </a:stretch>
            </a:blipFill>
            <a:ln w="38100" cap="sq" cmpd="sng">
              <a:solidFill>
                <a:srgbClr val="D36151"/>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1" name="Google Shape;231;p3"/>
            <p:cNvSpPr txBox="1"/>
            <p:nvPr/>
          </p:nvSpPr>
          <p:spPr>
            <a:xfrm>
              <a:off x="1242689" y="6409924"/>
              <a:ext cx="3743768" cy="1120051"/>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899"/>
                <a:buFont typeface="Arial"/>
                <a:buNone/>
              </a:pPr>
              <a:r>
                <a:rPr lang="en-US" sz="3899" b="1" i="0" u="none" strike="noStrike" cap="none" dirty="0">
                  <a:solidFill>
                    <a:schemeClr val="dk1"/>
                  </a:solidFill>
                  <a:latin typeface="Montserrat"/>
                  <a:ea typeface="Montserrat"/>
                  <a:cs typeface="Montserrat"/>
                  <a:sym typeface="Montserrat"/>
                </a:rPr>
                <a:t>Connecter</a:t>
              </a:r>
              <a:endParaRPr sz="1400" b="0" i="0" u="none" strike="noStrike" cap="none" dirty="0">
                <a:solidFill>
                  <a:schemeClr val="dk1"/>
                </a:solidFill>
                <a:latin typeface="Arial"/>
                <a:ea typeface="Arial"/>
                <a:cs typeface="Arial"/>
                <a:sym typeface="Arial"/>
              </a:endParaRPr>
            </a:p>
          </p:txBody>
        </p:sp>
        <p:sp>
          <p:nvSpPr>
            <p:cNvPr id="232" name="Google Shape;232;p3"/>
            <p:cNvSpPr txBox="1"/>
            <p:nvPr/>
          </p:nvSpPr>
          <p:spPr>
            <a:xfrm>
              <a:off x="0" y="7880156"/>
              <a:ext cx="6095400" cy="1081200"/>
            </a:xfrm>
            <a:prstGeom prst="rect">
              <a:avLst/>
            </a:prstGeom>
            <a:noFill/>
            <a:ln>
              <a:noFill/>
            </a:ln>
          </p:spPr>
          <p:txBody>
            <a:bodyPr spcFirstLastPara="1" wrap="square" lIns="0" tIns="0" rIns="0" bIns="0" anchor="t" anchorCtr="0">
              <a:spAutoFit/>
            </a:bodyPr>
            <a:lstStyle/>
            <a:p>
              <a:pPr marL="0" marR="208499" lvl="0" indent="0" algn="ctr" rtl="0">
                <a:lnSpc>
                  <a:spcPct val="115000"/>
                </a:lnSpc>
                <a:spcBef>
                  <a:spcPts val="1000"/>
                </a:spcBef>
                <a:spcAft>
                  <a:spcPts val="0"/>
                </a:spcAft>
                <a:buNone/>
              </a:pPr>
              <a:r>
                <a:rPr lang="en-US" sz="2450">
                  <a:solidFill>
                    <a:schemeClr val="dk1"/>
                  </a:solidFill>
                  <a:latin typeface="Montserrat SemiBold"/>
                  <a:ea typeface="Montserrat SemiBold"/>
                  <a:cs typeface="Montserrat SemiBold"/>
                  <a:sym typeface="Montserrat SemiBold"/>
                </a:rPr>
                <a:t>Le réseautage à travers la fonction publique fédérale</a:t>
              </a:r>
              <a:endParaRPr sz="2450">
                <a:solidFill>
                  <a:schemeClr val="dk1"/>
                </a:solidFill>
                <a:latin typeface="Montserrat SemiBold"/>
                <a:ea typeface="Montserrat SemiBold"/>
                <a:cs typeface="Montserrat SemiBold"/>
                <a:sym typeface="Montserrat SemiBold"/>
              </a:endParaRPr>
            </a:p>
          </p:txBody>
        </p:sp>
      </p:grpSp>
      <p:grpSp>
        <p:nvGrpSpPr>
          <p:cNvPr id="233" name="Google Shape;233;p3"/>
          <p:cNvGrpSpPr/>
          <p:nvPr/>
        </p:nvGrpSpPr>
        <p:grpSpPr>
          <a:xfrm>
            <a:off x="6858269" y="2506808"/>
            <a:ext cx="4571550" cy="6321868"/>
            <a:chOff x="0" y="0"/>
            <a:chExt cx="6095400" cy="8429157"/>
          </a:xfrm>
        </p:grpSpPr>
        <p:sp>
          <p:nvSpPr>
            <p:cNvPr id="234" name="Google Shape;234;p3"/>
            <p:cNvSpPr/>
            <p:nvPr/>
          </p:nvSpPr>
          <p:spPr>
            <a:xfrm>
              <a:off x="14652" y="0"/>
              <a:ext cx="6065980" cy="606598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t="-2353" b="-2353"/>
              </a:stretch>
            </a:blipFill>
            <a:ln w="38100" cap="sq" cmpd="sng">
              <a:solidFill>
                <a:srgbClr val="E8C243"/>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5" name="Google Shape;235;p3"/>
            <p:cNvSpPr txBox="1"/>
            <p:nvPr/>
          </p:nvSpPr>
          <p:spPr>
            <a:xfrm>
              <a:off x="1725274" y="6362736"/>
              <a:ext cx="2565000" cy="8001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Clr>
                  <a:srgbClr val="000000"/>
                </a:buClr>
                <a:buSzPts val="3899"/>
                <a:buFont typeface="Arial"/>
                <a:buNone/>
              </a:pPr>
              <a:r>
                <a:rPr lang="en-US" sz="3899" b="1">
                  <a:solidFill>
                    <a:schemeClr val="dk1"/>
                  </a:solidFill>
                  <a:latin typeface="Montserrat"/>
                  <a:ea typeface="Montserrat"/>
                  <a:cs typeface="Montserrat"/>
                  <a:sym typeface="Montserrat"/>
                </a:rPr>
                <a:t>Élever</a:t>
              </a:r>
              <a:endParaRPr sz="1400" b="0" i="0" u="none" strike="noStrike" cap="none">
                <a:solidFill>
                  <a:schemeClr val="dk1"/>
                </a:solidFill>
                <a:latin typeface="Arial"/>
                <a:ea typeface="Arial"/>
                <a:cs typeface="Arial"/>
                <a:sym typeface="Arial"/>
              </a:endParaRPr>
            </a:p>
          </p:txBody>
        </p:sp>
        <p:sp>
          <p:nvSpPr>
            <p:cNvPr id="236" name="Google Shape;236;p3"/>
            <p:cNvSpPr txBox="1"/>
            <p:nvPr/>
          </p:nvSpPr>
          <p:spPr>
            <a:xfrm>
              <a:off x="0" y="7916157"/>
              <a:ext cx="6095400" cy="513000"/>
            </a:xfrm>
            <a:prstGeom prst="rect">
              <a:avLst/>
            </a:prstGeom>
            <a:noFill/>
            <a:ln>
              <a:noFill/>
            </a:ln>
          </p:spPr>
          <p:txBody>
            <a:bodyPr spcFirstLastPara="1" wrap="square" lIns="0" tIns="0" rIns="0" bIns="0" anchor="t" anchorCtr="0">
              <a:spAutoFit/>
            </a:bodyPr>
            <a:lstStyle/>
            <a:p>
              <a:pPr marL="0" lvl="0" indent="0" algn="ctr" rtl="0">
                <a:lnSpc>
                  <a:spcPct val="140016"/>
                </a:lnSpc>
                <a:spcBef>
                  <a:spcPts val="0"/>
                </a:spcBef>
                <a:spcAft>
                  <a:spcPts val="0"/>
                </a:spcAft>
                <a:buClr>
                  <a:schemeClr val="dk1"/>
                </a:buClr>
                <a:buSzPts val="1100"/>
                <a:buFont typeface="Arial"/>
                <a:buNone/>
              </a:pPr>
              <a:r>
                <a:rPr lang="en-US" sz="2499">
                  <a:solidFill>
                    <a:schemeClr val="dk1"/>
                  </a:solidFill>
                  <a:latin typeface="Montserrat SemiBold"/>
                  <a:ea typeface="Montserrat SemiBold"/>
                  <a:cs typeface="Montserrat SemiBold"/>
                  <a:sym typeface="Montserrat SemiBold"/>
                </a:rPr>
                <a:t>L'appel à l'action du greffier</a:t>
              </a:r>
              <a:endParaRPr sz="2499">
                <a:solidFill>
                  <a:schemeClr val="dk1"/>
                </a:solidFill>
                <a:latin typeface="Montserrat SemiBold"/>
                <a:ea typeface="Montserrat SemiBold"/>
                <a:cs typeface="Montserrat SemiBold"/>
                <a:sym typeface="Montserrat SemiBold"/>
              </a:endParaRPr>
            </a:p>
          </p:txBody>
        </p:sp>
      </p:grpSp>
      <p:grpSp>
        <p:nvGrpSpPr>
          <p:cNvPr id="237" name="Google Shape;237;p3"/>
          <p:cNvGrpSpPr/>
          <p:nvPr/>
        </p:nvGrpSpPr>
        <p:grpSpPr>
          <a:xfrm>
            <a:off x="12354991" y="2506808"/>
            <a:ext cx="4571550" cy="6860292"/>
            <a:chOff x="0" y="0"/>
            <a:chExt cx="6095400" cy="9147057"/>
          </a:xfrm>
        </p:grpSpPr>
        <p:sp>
          <p:nvSpPr>
            <p:cNvPr id="238" name="Google Shape;238;p3"/>
            <p:cNvSpPr/>
            <p:nvPr/>
          </p:nvSpPr>
          <p:spPr>
            <a:xfrm>
              <a:off x="14652" y="0"/>
              <a:ext cx="6065980" cy="606598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l="-150202" t="-20221" r="-47788" b="-78324"/>
              </a:stretch>
            </a:blipFill>
            <a:ln w="38100" cap="sq" cmpd="sng">
              <a:solidFill>
                <a:srgbClr val="61B0A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9" name="Google Shape;239;p3"/>
            <p:cNvSpPr txBox="1"/>
            <p:nvPr/>
          </p:nvSpPr>
          <p:spPr>
            <a:xfrm>
              <a:off x="1687063" y="6386289"/>
              <a:ext cx="2721300" cy="8001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899"/>
                <a:buFont typeface="Arial"/>
                <a:buNone/>
              </a:pPr>
              <a:r>
                <a:rPr lang="en-US" sz="3899" b="1" i="0" u="none" strike="noStrike" cap="none">
                  <a:solidFill>
                    <a:schemeClr val="dk1"/>
                  </a:solidFill>
                  <a:latin typeface="Montserrat"/>
                  <a:ea typeface="Montserrat"/>
                  <a:cs typeface="Montserrat"/>
                  <a:sym typeface="Montserrat"/>
                </a:rPr>
                <a:t>Inspirer</a:t>
              </a:r>
              <a:endParaRPr sz="1400" b="0" i="0" u="none" strike="noStrike" cap="none">
                <a:solidFill>
                  <a:schemeClr val="dk1"/>
                </a:solidFill>
                <a:latin typeface="Arial"/>
                <a:ea typeface="Arial"/>
                <a:cs typeface="Arial"/>
                <a:sym typeface="Arial"/>
              </a:endParaRPr>
            </a:p>
          </p:txBody>
        </p:sp>
        <p:sp>
          <p:nvSpPr>
            <p:cNvPr id="240" name="Google Shape;240;p3"/>
            <p:cNvSpPr txBox="1"/>
            <p:nvPr/>
          </p:nvSpPr>
          <p:spPr>
            <a:xfrm>
              <a:off x="0" y="7916157"/>
              <a:ext cx="6095400" cy="1230900"/>
            </a:xfrm>
            <a:prstGeom prst="rect">
              <a:avLst/>
            </a:prstGeom>
            <a:noFill/>
            <a:ln>
              <a:noFill/>
            </a:ln>
          </p:spPr>
          <p:txBody>
            <a:bodyPr spcFirstLastPara="1" wrap="square" lIns="0" tIns="0" rIns="0" bIns="0" anchor="t" anchorCtr="0">
              <a:spAutoFit/>
            </a:bodyPr>
            <a:lstStyle/>
            <a:p>
              <a:pPr marL="0" lvl="0" indent="0" algn="ctr" rtl="0">
                <a:lnSpc>
                  <a:spcPct val="140016"/>
                </a:lnSpc>
                <a:spcBef>
                  <a:spcPts val="0"/>
                </a:spcBef>
                <a:spcAft>
                  <a:spcPts val="0"/>
                </a:spcAft>
                <a:buClr>
                  <a:schemeClr val="dk1"/>
                </a:buClr>
                <a:buSzPts val="1100"/>
                <a:buFont typeface="Arial"/>
                <a:buNone/>
              </a:pPr>
              <a:r>
                <a:rPr lang="en-US" sz="2499">
                  <a:solidFill>
                    <a:schemeClr val="dk1"/>
                  </a:solidFill>
                  <a:latin typeface="Montserrat SemiBold"/>
                  <a:ea typeface="Montserrat SemiBold"/>
                  <a:cs typeface="Montserrat SemiBold"/>
                  <a:sym typeface="Montserrat SemiBold"/>
                </a:rPr>
                <a:t>Leadership inclusif avec intention</a:t>
              </a:r>
              <a:endParaRPr sz="2499">
                <a:solidFill>
                  <a:schemeClr val="dk1"/>
                </a:solidFill>
                <a:latin typeface="Montserrat SemiBold"/>
                <a:ea typeface="Montserrat SemiBold"/>
                <a:cs typeface="Montserrat SemiBold"/>
                <a:sym typeface="Montserrat SemiBold"/>
              </a:endParaRPr>
            </a:p>
          </p:txBody>
        </p:sp>
      </p:grpSp>
      <p:pic>
        <p:nvPicPr>
          <p:cNvPr id="241" name="Google Shape;241;p3"/>
          <p:cNvPicPr preferRelativeResize="0"/>
          <p:nvPr/>
        </p:nvPicPr>
        <p:blipFill rotWithShape="1">
          <a:blip r:embed="rId7">
            <a:alphaModFix/>
          </a:blip>
          <a:srcRect/>
          <a:stretch/>
        </p:blipFill>
        <p:spPr>
          <a:xfrm>
            <a:off x="293000" y="841788"/>
            <a:ext cx="1830401" cy="15259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f497924902_2_75"/>
          <p:cNvSpPr/>
          <p:nvPr/>
        </p:nvSpPr>
        <p:spPr>
          <a:xfrm>
            <a:off x="12" y="-19929"/>
            <a:ext cx="19066677" cy="10326857"/>
          </a:xfrm>
          <a:custGeom>
            <a:avLst/>
            <a:gdLst/>
            <a:ahLst/>
            <a:cxnLst/>
            <a:rect l="l" t="t" r="r" b="b"/>
            <a:pathLst>
              <a:path w="19066677" h="10326857" extrusionOk="0">
                <a:moveTo>
                  <a:pt x="0" y="0"/>
                </a:moveTo>
                <a:lnTo>
                  <a:pt x="19066676" y="0"/>
                </a:lnTo>
                <a:lnTo>
                  <a:pt x="19066676" y="10326858"/>
                </a:lnTo>
                <a:lnTo>
                  <a:pt x="0" y="10326858"/>
                </a:lnTo>
                <a:lnTo>
                  <a:pt x="0" y="0"/>
                </a:lnTo>
                <a:close/>
              </a:path>
            </a:pathLst>
          </a:custGeom>
          <a:blipFill rotWithShape="1">
            <a:blip r:embed="rId3">
              <a:alphaModFix amt="15000"/>
            </a:blip>
            <a:stretch>
              <a:fillRect l="-15281" r="-21834"/>
            </a:stretch>
          </a:blipFill>
          <a:ln>
            <a:noFill/>
          </a:ln>
        </p:spPr>
        <p:txBody>
          <a:bodyPr/>
          <a:lstStyle/>
          <a:p>
            <a:endParaRPr lang="en-US"/>
          </a:p>
        </p:txBody>
      </p:sp>
      <p:sp>
        <p:nvSpPr>
          <p:cNvPr id="247" name="Google Shape;247;g2f497924902_2_75"/>
          <p:cNvSpPr txBox="1"/>
          <p:nvPr/>
        </p:nvSpPr>
        <p:spPr>
          <a:xfrm>
            <a:off x="3096158" y="1341234"/>
            <a:ext cx="11241900" cy="629400"/>
          </a:xfrm>
          <a:prstGeom prst="rect">
            <a:avLst/>
          </a:prstGeom>
          <a:noFill/>
          <a:ln>
            <a:noFill/>
          </a:ln>
        </p:spPr>
        <p:txBody>
          <a:bodyPr spcFirstLastPara="1" wrap="square" lIns="0" tIns="0" rIns="0" bIns="0" anchor="t" anchorCtr="0">
            <a:spAutoFit/>
          </a:bodyPr>
          <a:lstStyle/>
          <a:p>
            <a:pPr marL="0" marR="0" lvl="0" indent="0" algn="ctr" rtl="0">
              <a:lnSpc>
                <a:spcPct val="140024"/>
              </a:lnSpc>
              <a:spcBef>
                <a:spcPts val="0"/>
              </a:spcBef>
              <a:spcAft>
                <a:spcPts val="0"/>
              </a:spcAft>
              <a:buNone/>
            </a:pPr>
            <a:r>
              <a:rPr lang="en-US" sz="4090" b="1">
                <a:solidFill>
                  <a:schemeClr val="dk1"/>
                </a:solidFill>
                <a:latin typeface="Montserrat"/>
                <a:ea typeface="Montserrat"/>
                <a:cs typeface="Montserrat"/>
                <a:sym typeface="Montserrat"/>
              </a:rPr>
              <a:t>2024 Enseignants des Classes de maître</a:t>
            </a:r>
            <a:endParaRPr>
              <a:solidFill>
                <a:schemeClr val="dk1"/>
              </a:solidFill>
            </a:endParaRPr>
          </a:p>
        </p:txBody>
      </p:sp>
      <p:grpSp>
        <p:nvGrpSpPr>
          <p:cNvPr id="248" name="Google Shape;248;g2f497924902_2_75"/>
          <p:cNvGrpSpPr/>
          <p:nvPr/>
        </p:nvGrpSpPr>
        <p:grpSpPr>
          <a:xfrm>
            <a:off x="626664" y="2506976"/>
            <a:ext cx="3321413" cy="4374206"/>
            <a:chOff x="0" y="0"/>
            <a:chExt cx="4428551" cy="5832274"/>
          </a:xfrm>
        </p:grpSpPr>
        <p:grpSp>
          <p:nvGrpSpPr>
            <p:cNvPr id="249" name="Google Shape;249;g2f497924902_2_75"/>
            <p:cNvGrpSpPr/>
            <p:nvPr/>
          </p:nvGrpSpPr>
          <p:grpSpPr>
            <a:xfrm>
              <a:off x="676842" y="1575"/>
              <a:ext cx="3075450" cy="3075450"/>
              <a:chOff x="0" y="0"/>
              <a:chExt cx="639704" cy="639704"/>
            </a:xfrm>
          </p:grpSpPr>
          <p:sp>
            <p:nvSpPr>
              <p:cNvPr id="250" name="Google Shape;250;g2f497924902_2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g2f497924902_2_75"/>
              <p:cNvSpPr txBox="1"/>
              <p:nvPr/>
            </p:nvSpPr>
            <p:spPr>
              <a:xfrm>
                <a:off x="59972" y="59972"/>
                <a:ext cx="519759" cy="519759"/>
              </a:xfrm>
              <a:prstGeom prst="rect">
                <a:avLst/>
              </a:prstGeom>
              <a:noFill/>
              <a:ln>
                <a:noFill/>
              </a:ln>
            </p:spPr>
            <p:txBody>
              <a:bodyPr spcFirstLastPara="1" wrap="square" lIns="24875" tIns="24875" rIns="24875" bIns="24875"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2" name="Google Shape;252;g2f497924902_2_75"/>
            <p:cNvSpPr/>
            <p:nvPr/>
          </p:nvSpPr>
          <p:spPr>
            <a:xfrm>
              <a:off x="676518" y="0"/>
              <a:ext cx="3075450" cy="3075450"/>
            </a:xfrm>
            <a:custGeom>
              <a:avLst/>
              <a:gdLst/>
              <a:ahLst/>
              <a:cxnLst/>
              <a:rect l="l" t="t" r="r" b="b"/>
              <a:pathLst>
                <a:path w="6151420" h="6151420" extrusionOk="0">
                  <a:moveTo>
                    <a:pt x="6151420" y="3075747"/>
                  </a:moveTo>
                  <a:cubicBezTo>
                    <a:pt x="6151420" y="4774345"/>
                    <a:pt x="4774351" y="6151420"/>
                    <a:pt x="3075710" y="6151420"/>
                  </a:cubicBezTo>
                  <a:cubicBezTo>
                    <a:pt x="1377045" y="6151420"/>
                    <a:pt x="0" y="4774345"/>
                    <a:pt x="0" y="3075747"/>
                  </a:cubicBezTo>
                  <a:cubicBezTo>
                    <a:pt x="0" y="1377062"/>
                    <a:pt x="1377045" y="0"/>
                    <a:pt x="3075710" y="0"/>
                  </a:cubicBezTo>
                  <a:cubicBezTo>
                    <a:pt x="4774376" y="0"/>
                    <a:pt x="6151420" y="1377062"/>
                    <a:pt x="6151420" y="3075747"/>
                  </a:cubicBezTo>
                  <a:close/>
                </a:path>
              </a:pathLst>
            </a:custGeom>
            <a:blipFill rotWithShape="1">
              <a:blip r:embed="rId4">
                <a:alphaModFix/>
              </a:blip>
              <a:stretch>
                <a:fillRect l="-30333" t="-16404" r="-26963" b="-11976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g2f497924902_2_75"/>
            <p:cNvSpPr txBox="1"/>
            <p:nvPr/>
          </p:nvSpPr>
          <p:spPr>
            <a:xfrm>
              <a:off x="24551" y="3907034"/>
              <a:ext cx="4404000" cy="1159500"/>
            </a:xfrm>
            <a:prstGeom prst="rect">
              <a:avLst/>
            </a:prstGeom>
            <a:noFill/>
            <a:ln>
              <a:noFill/>
            </a:ln>
          </p:spPr>
          <p:txBody>
            <a:bodyPr spcFirstLastPara="1" wrap="square" lIns="0" tIns="0" rIns="0" bIns="0" anchor="t" anchorCtr="0">
              <a:spAutoFit/>
            </a:bodyPr>
            <a:lstStyle/>
            <a:p>
              <a:pPr marL="0" marR="0" lvl="0" indent="0" algn="ctr" rtl="0">
                <a:lnSpc>
                  <a:spcPct val="120048"/>
                </a:lnSpc>
                <a:spcBef>
                  <a:spcPts val="0"/>
                </a:spcBef>
                <a:spcAft>
                  <a:spcPts val="0"/>
                </a:spcAft>
                <a:buNone/>
              </a:pPr>
              <a:r>
                <a:rPr lang="en-US" sz="1661" b="0" i="0" u="none" strike="noStrike" cap="none">
                  <a:solidFill>
                    <a:srgbClr val="000000"/>
                  </a:solidFill>
                  <a:latin typeface="Montserrat SemiBold"/>
                  <a:ea typeface="Montserrat SemiBold"/>
                  <a:cs typeface="Montserrat SemiBold"/>
                  <a:sym typeface="Montserrat SemiBold"/>
                </a:rPr>
                <a:t>Le pouvoir du parrainage :</a:t>
              </a:r>
              <a:endParaRPr/>
            </a:p>
            <a:p>
              <a:pPr marL="0" marR="0" lvl="0" indent="0" algn="ctr" rtl="0">
                <a:lnSpc>
                  <a:spcPct val="120048"/>
                </a:lnSpc>
                <a:spcBef>
                  <a:spcPts val="0"/>
                </a:spcBef>
                <a:spcAft>
                  <a:spcPts val="0"/>
                </a:spcAft>
                <a:buNone/>
              </a:pPr>
              <a:r>
                <a:rPr lang="en-US" sz="1661" b="0" i="0" u="none" strike="noStrike" cap="none">
                  <a:solidFill>
                    <a:srgbClr val="000000"/>
                  </a:solidFill>
                  <a:latin typeface="Montserrat SemiBold"/>
                  <a:ea typeface="Montserrat SemiBold"/>
                  <a:cs typeface="Montserrat SemiBold"/>
                  <a:sym typeface="Montserrat SemiBold"/>
                </a:rPr>
                <a:t>Naviguer pour avancer dans votre carrière</a:t>
              </a:r>
              <a:endParaRPr/>
            </a:p>
          </p:txBody>
        </p:sp>
        <p:sp>
          <p:nvSpPr>
            <p:cNvPr id="254" name="Google Shape;254;g2f497924902_2_75"/>
            <p:cNvSpPr txBox="1"/>
            <p:nvPr/>
          </p:nvSpPr>
          <p:spPr>
            <a:xfrm>
              <a:off x="0" y="3322217"/>
              <a:ext cx="4389000" cy="438300"/>
            </a:xfrm>
            <a:prstGeom prst="rect">
              <a:avLst/>
            </a:prstGeom>
            <a:noFill/>
            <a:ln>
              <a:noFill/>
            </a:ln>
          </p:spPr>
          <p:txBody>
            <a:bodyPr spcFirstLastPara="1" wrap="square" lIns="0" tIns="0" rIns="0" bIns="0" anchor="t" anchorCtr="0">
              <a:spAutoFit/>
            </a:bodyPr>
            <a:lstStyle/>
            <a:p>
              <a:pPr marL="0" marR="0" lvl="0" indent="0" algn="ctr" rtl="0">
                <a:lnSpc>
                  <a:spcPct val="116713"/>
                </a:lnSpc>
                <a:spcBef>
                  <a:spcPts val="0"/>
                </a:spcBef>
                <a:spcAft>
                  <a:spcPts val="0"/>
                </a:spcAft>
                <a:buNone/>
              </a:pPr>
              <a:r>
                <a:rPr lang="en-US" sz="2136" b="1" i="0" u="none" strike="noStrike" cap="none">
                  <a:solidFill>
                    <a:srgbClr val="D66252"/>
                  </a:solidFill>
                  <a:latin typeface="Montserrat"/>
                  <a:ea typeface="Montserrat"/>
                  <a:cs typeface="Montserrat"/>
                  <a:sym typeface="Montserrat"/>
                </a:rPr>
                <a:t>Gérard Étienne</a:t>
              </a:r>
              <a:endParaRPr/>
            </a:p>
          </p:txBody>
        </p:sp>
        <p:sp>
          <p:nvSpPr>
            <p:cNvPr id="255" name="Google Shape;255;g2f497924902_2_75"/>
            <p:cNvSpPr txBox="1"/>
            <p:nvPr/>
          </p:nvSpPr>
          <p:spPr>
            <a:xfrm>
              <a:off x="758644" y="5106274"/>
              <a:ext cx="2871900" cy="726000"/>
            </a:xfrm>
            <a:prstGeom prst="rect">
              <a:avLst/>
            </a:prstGeom>
            <a:noFill/>
            <a:ln>
              <a:noFill/>
            </a:ln>
          </p:spPr>
          <p:txBody>
            <a:bodyPr spcFirstLastPara="1" wrap="square" lIns="0" tIns="0" rIns="0" bIns="0" anchor="t" anchorCtr="0">
              <a:spAutoFit/>
            </a:bodyPr>
            <a:lstStyle/>
            <a:p>
              <a:pPr marL="0" marR="0" lvl="0" indent="0" algn="ctr" rtl="0">
                <a:lnSpc>
                  <a:spcPct val="113004"/>
                </a:lnSpc>
                <a:spcBef>
                  <a:spcPts val="0"/>
                </a:spcBef>
                <a:spcAft>
                  <a:spcPts val="0"/>
                </a:spcAft>
                <a:buNone/>
              </a:pPr>
              <a:r>
                <a:rPr lang="en-US" sz="1661" b="0" i="0" u="none" strike="noStrike" cap="none">
                  <a:solidFill>
                    <a:srgbClr val="000000"/>
                  </a:solidFill>
                  <a:latin typeface="Arial"/>
                  <a:ea typeface="Arial"/>
                  <a:cs typeface="Arial"/>
                  <a:sym typeface="Arial"/>
                </a:rPr>
                <a:t>23 septembre 2024</a:t>
              </a:r>
              <a:endParaRPr/>
            </a:p>
            <a:p>
              <a:pPr marL="0" marR="0" lvl="0" indent="0" algn="ctr" rtl="0">
                <a:lnSpc>
                  <a:spcPct val="113004"/>
                </a:lnSpc>
                <a:spcBef>
                  <a:spcPts val="0"/>
                </a:spcBef>
                <a:spcAft>
                  <a:spcPts val="0"/>
                </a:spcAft>
                <a:buNone/>
              </a:pPr>
              <a:r>
                <a:rPr lang="en-US" sz="1661" b="0" i="0" u="none" strike="noStrike" cap="none">
                  <a:solidFill>
                    <a:srgbClr val="000000"/>
                  </a:solidFill>
                  <a:latin typeface="Arial"/>
                  <a:ea typeface="Arial"/>
                  <a:cs typeface="Arial"/>
                  <a:sym typeface="Arial"/>
                </a:rPr>
                <a:t>13h00 - 14h30 HE</a:t>
              </a:r>
              <a:endParaRPr/>
            </a:p>
          </p:txBody>
        </p:sp>
      </p:grpSp>
      <p:grpSp>
        <p:nvGrpSpPr>
          <p:cNvPr id="256" name="Google Shape;256;g2f497924902_2_75"/>
          <p:cNvGrpSpPr/>
          <p:nvPr/>
        </p:nvGrpSpPr>
        <p:grpSpPr>
          <a:xfrm>
            <a:off x="7063570" y="2506976"/>
            <a:ext cx="3307160" cy="4289888"/>
            <a:chOff x="0" y="0"/>
            <a:chExt cx="4409546" cy="5719851"/>
          </a:xfrm>
        </p:grpSpPr>
        <p:grpSp>
          <p:nvGrpSpPr>
            <p:cNvPr id="257" name="Google Shape;257;g2f497924902_2_75"/>
            <p:cNvGrpSpPr/>
            <p:nvPr/>
          </p:nvGrpSpPr>
          <p:grpSpPr>
            <a:xfrm>
              <a:off x="671280" y="0"/>
              <a:ext cx="3062281" cy="3062281"/>
              <a:chOff x="0" y="0"/>
              <a:chExt cx="639704" cy="639704"/>
            </a:xfrm>
          </p:grpSpPr>
          <p:sp>
            <p:nvSpPr>
              <p:cNvPr id="258" name="Google Shape;258;g2f497924902_2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g2f497924902_2_75"/>
              <p:cNvSpPr txBox="1"/>
              <p:nvPr/>
            </p:nvSpPr>
            <p:spPr>
              <a:xfrm>
                <a:off x="59972" y="59972"/>
                <a:ext cx="519759" cy="519759"/>
              </a:xfrm>
              <a:prstGeom prst="rect">
                <a:avLst/>
              </a:prstGeom>
              <a:noFill/>
              <a:ln>
                <a:noFill/>
              </a:ln>
            </p:spPr>
            <p:txBody>
              <a:bodyPr spcFirstLastPara="1" wrap="square" lIns="24875" tIns="24875" rIns="24875" bIns="24875"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0" name="Google Shape;260;g2f497924902_2_75"/>
            <p:cNvSpPr/>
            <p:nvPr/>
          </p:nvSpPr>
          <p:spPr>
            <a:xfrm>
              <a:off x="673622" y="2034"/>
              <a:ext cx="3062281" cy="3062281"/>
            </a:xfrm>
            <a:custGeom>
              <a:avLst/>
              <a:gdLst/>
              <a:ahLst/>
              <a:cxnLst/>
              <a:rect l="l" t="t" r="r" b="b"/>
              <a:pathLst>
                <a:path w="6151420" h="6151420" extrusionOk="0">
                  <a:moveTo>
                    <a:pt x="6151420" y="3075747"/>
                  </a:moveTo>
                  <a:cubicBezTo>
                    <a:pt x="6151420" y="4774345"/>
                    <a:pt x="4774351" y="6151420"/>
                    <a:pt x="3075710" y="6151420"/>
                  </a:cubicBezTo>
                  <a:cubicBezTo>
                    <a:pt x="1377045" y="6151420"/>
                    <a:pt x="0" y="4774345"/>
                    <a:pt x="0" y="3075747"/>
                  </a:cubicBezTo>
                  <a:cubicBezTo>
                    <a:pt x="0" y="1377062"/>
                    <a:pt x="1377045" y="0"/>
                    <a:pt x="3075710" y="0"/>
                  </a:cubicBezTo>
                  <a:cubicBezTo>
                    <a:pt x="4774376" y="0"/>
                    <a:pt x="6151420" y="1377062"/>
                    <a:pt x="6151420" y="3075747"/>
                  </a:cubicBezTo>
                  <a:close/>
                </a:path>
              </a:pathLst>
            </a:custGeom>
            <a:blipFill rotWithShape="1">
              <a:blip r:embed="rId5">
                <a:alphaModFix/>
              </a:blip>
              <a:stretch>
                <a:fillRect l="-115804" t="-144733" r="-124946" b="-26732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2f497924902_2_75"/>
            <p:cNvSpPr txBox="1"/>
            <p:nvPr/>
          </p:nvSpPr>
          <p:spPr>
            <a:xfrm>
              <a:off x="24446" y="3802312"/>
              <a:ext cx="4385100" cy="1154100"/>
            </a:xfrm>
            <a:prstGeom prst="rect">
              <a:avLst/>
            </a:prstGeom>
            <a:noFill/>
            <a:ln>
              <a:noFill/>
            </a:ln>
          </p:spPr>
          <p:txBody>
            <a:bodyPr spcFirstLastPara="1" wrap="square" lIns="0" tIns="0" rIns="0" bIns="0" anchor="t" anchorCtr="0">
              <a:spAutoFit/>
            </a:bodyPr>
            <a:lstStyle/>
            <a:p>
              <a:pPr marL="0" marR="0" lvl="0" indent="0" algn="ctr" rtl="0">
                <a:lnSpc>
                  <a:spcPct val="120012"/>
                </a:lnSpc>
                <a:spcBef>
                  <a:spcPts val="0"/>
                </a:spcBef>
                <a:spcAft>
                  <a:spcPts val="0"/>
                </a:spcAft>
                <a:buNone/>
              </a:pPr>
              <a:r>
                <a:rPr lang="en-US" sz="1654" b="0" i="0" u="none" strike="noStrike" cap="none">
                  <a:solidFill>
                    <a:srgbClr val="000000"/>
                  </a:solidFill>
                  <a:latin typeface="Montserrat SemiBold"/>
                  <a:ea typeface="Montserrat SemiBold"/>
                  <a:cs typeface="Montserrat SemiBold"/>
                  <a:sym typeface="Montserrat SemiBold"/>
                </a:rPr>
                <a:t>Leadership inclusif :</a:t>
              </a:r>
              <a:endParaRPr/>
            </a:p>
            <a:p>
              <a:pPr marL="0" marR="0" lvl="0" indent="0" algn="ctr" rtl="0">
                <a:lnSpc>
                  <a:spcPct val="120012"/>
                </a:lnSpc>
                <a:spcBef>
                  <a:spcPts val="0"/>
                </a:spcBef>
                <a:spcAft>
                  <a:spcPts val="0"/>
                </a:spcAft>
                <a:buNone/>
              </a:pPr>
              <a:r>
                <a:rPr lang="en-US" sz="1654" b="0" i="0" u="none" strike="noStrike" cap="none">
                  <a:solidFill>
                    <a:srgbClr val="000000"/>
                  </a:solidFill>
                  <a:latin typeface="Montserrat SemiBold"/>
                  <a:ea typeface="Montserrat SemiBold"/>
                  <a:cs typeface="Montserrat SemiBold"/>
                  <a:sym typeface="Montserrat SemiBold"/>
                </a:rPr>
                <a:t>Construire des cultures d'appartenance</a:t>
              </a:r>
              <a:endParaRPr/>
            </a:p>
          </p:txBody>
        </p:sp>
        <p:sp>
          <p:nvSpPr>
            <p:cNvPr id="262" name="Google Shape;262;g2f497924902_2_75"/>
            <p:cNvSpPr txBox="1"/>
            <p:nvPr/>
          </p:nvSpPr>
          <p:spPr>
            <a:xfrm>
              <a:off x="0" y="3219999"/>
              <a:ext cx="4370400" cy="436500"/>
            </a:xfrm>
            <a:prstGeom prst="rect">
              <a:avLst/>
            </a:prstGeom>
            <a:noFill/>
            <a:ln>
              <a:noFill/>
            </a:ln>
          </p:spPr>
          <p:txBody>
            <a:bodyPr spcFirstLastPara="1" wrap="square" lIns="0" tIns="0" rIns="0" bIns="0" anchor="t" anchorCtr="0">
              <a:spAutoFit/>
            </a:bodyPr>
            <a:lstStyle/>
            <a:p>
              <a:pPr marL="0" marR="0" lvl="0" indent="0" algn="ctr" rtl="0">
                <a:lnSpc>
                  <a:spcPct val="116690"/>
                </a:lnSpc>
                <a:spcBef>
                  <a:spcPts val="0"/>
                </a:spcBef>
                <a:spcAft>
                  <a:spcPts val="0"/>
                </a:spcAft>
                <a:buNone/>
              </a:pPr>
              <a:r>
                <a:rPr lang="en-US" sz="2127" b="1" i="0" u="none" strike="noStrike" cap="none">
                  <a:solidFill>
                    <a:srgbClr val="D66252"/>
                  </a:solidFill>
                  <a:latin typeface="Montserrat"/>
                  <a:ea typeface="Montserrat"/>
                  <a:cs typeface="Montserrat"/>
                  <a:sym typeface="Montserrat"/>
                </a:rPr>
                <a:t>Ritu Bhasin</a:t>
              </a:r>
              <a:endParaRPr/>
            </a:p>
          </p:txBody>
        </p:sp>
        <p:sp>
          <p:nvSpPr>
            <p:cNvPr id="263" name="Google Shape;263;g2f497924902_2_75"/>
            <p:cNvSpPr txBox="1"/>
            <p:nvPr/>
          </p:nvSpPr>
          <p:spPr>
            <a:xfrm>
              <a:off x="755396" y="4996851"/>
              <a:ext cx="2859600" cy="723000"/>
            </a:xfrm>
            <a:prstGeom prst="rect">
              <a:avLst/>
            </a:prstGeom>
            <a:noFill/>
            <a:ln>
              <a:noFill/>
            </a:ln>
          </p:spPr>
          <p:txBody>
            <a:bodyPr spcFirstLastPara="1" wrap="square" lIns="0" tIns="0" rIns="0" bIns="0" anchor="t" anchorCtr="0">
              <a:spAutoFit/>
            </a:bodyPr>
            <a:lstStyle/>
            <a:p>
              <a:pPr marL="0" marR="0" lvl="0" indent="0" algn="ctr" rtl="0">
                <a:lnSpc>
                  <a:spcPct val="112998"/>
                </a:lnSpc>
                <a:spcBef>
                  <a:spcPts val="0"/>
                </a:spcBef>
                <a:spcAft>
                  <a:spcPts val="0"/>
                </a:spcAft>
                <a:buNone/>
              </a:pPr>
              <a:r>
                <a:rPr lang="en-US" sz="1654" b="0" i="0" u="none" strike="noStrike" cap="none">
                  <a:solidFill>
                    <a:srgbClr val="000000"/>
                  </a:solidFill>
                  <a:latin typeface="Arial"/>
                  <a:ea typeface="Arial"/>
                  <a:cs typeface="Arial"/>
                  <a:sym typeface="Arial"/>
                </a:rPr>
                <a:t>7 octobre 2024</a:t>
              </a:r>
              <a:endParaRPr/>
            </a:p>
            <a:p>
              <a:pPr marL="0" marR="0" lvl="0" indent="0" algn="ctr" rtl="0">
                <a:lnSpc>
                  <a:spcPct val="112998"/>
                </a:lnSpc>
                <a:spcBef>
                  <a:spcPts val="0"/>
                </a:spcBef>
                <a:spcAft>
                  <a:spcPts val="0"/>
                </a:spcAft>
                <a:buNone/>
              </a:pPr>
              <a:r>
                <a:rPr lang="en-US" sz="1654" b="0" i="0" u="none" strike="noStrike" cap="none">
                  <a:solidFill>
                    <a:srgbClr val="000000"/>
                  </a:solidFill>
                  <a:latin typeface="Arial"/>
                  <a:ea typeface="Arial"/>
                  <a:cs typeface="Arial"/>
                  <a:sym typeface="Arial"/>
                </a:rPr>
                <a:t>13h00 - 14h30 H</a:t>
              </a:r>
              <a:endParaRPr/>
            </a:p>
          </p:txBody>
        </p:sp>
      </p:grpSp>
      <p:grpSp>
        <p:nvGrpSpPr>
          <p:cNvPr id="264" name="Google Shape;264;g2f497924902_2_75"/>
          <p:cNvGrpSpPr/>
          <p:nvPr/>
        </p:nvGrpSpPr>
        <p:grpSpPr>
          <a:xfrm>
            <a:off x="14845678" y="2242479"/>
            <a:ext cx="2307860" cy="2307860"/>
            <a:chOff x="0" y="0"/>
            <a:chExt cx="639704" cy="639704"/>
          </a:xfrm>
        </p:grpSpPr>
        <p:sp>
          <p:nvSpPr>
            <p:cNvPr id="265" name="Google Shape;265;g2f497924902_2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2f497924902_2_75"/>
            <p:cNvSpPr txBox="1"/>
            <p:nvPr/>
          </p:nvSpPr>
          <p:spPr>
            <a:xfrm>
              <a:off x="59972" y="59972"/>
              <a:ext cx="519759" cy="519759"/>
            </a:xfrm>
            <a:prstGeom prst="rect">
              <a:avLst/>
            </a:prstGeom>
            <a:noFill/>
            <a:ln>
              <a:noFill/>
            </a:ln>
          </p:spPr>
          <p:txBody>
            <a:bodyPr spcFirstLastPara="1" wrap="square" lIns="30150" tIns="30150" rIns="30150" bIns="30150"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7" name="Google Shape;267;g2f497924902_2_75"/>
          <p:cNvGrpSpPr/>
          <p:nvPr/>
        </p:nvGrpSpPr>
        <p:grpSpPr>
          <a:xfrm>
            <a:off x="14338125" y="2278376"/>
            <a:ext cx="3323223" cy="4334543"/>
            <a:chOff x="0" y="0"/>
            <a:chExt cx="4430964" cy="5779390"/>
          </a:xfrm>
        </p:grpSpPr>
        <p:sp>
          <p:nvSpPr>
            <p:cNvPr id="268" name="Google Shape;268;g2f497924902_2_75"/>
            <p:cNvSpPr/>
            <p:nvPr/>
          </p:nvSpPr>
          <p:spPr>
            <a:xfrm>
              <a:off x="676895" y="0"/>
              <a:ext cx="3077160" cy="3077160"/>
            </a:xfrm>
            <a:custGeom>
              <a:avLst/>
              <a:gdLst/>
              <a:ahLst/>
              <a:cxnLst/>
              <a:rect l="l" t="t" r="r" b="b"/>
              <a:pathLst>
                <a:path w="6151420" h="6151420" extrusionOk="0">
                  <a:moveTo>
                    <a:pt x="6151420" y="3075747"/>
                  </a:moveTo>
                  <a:cubicBezTo>
                    <a:pt x="6151420" y="4774345"/>
                    <a:pt x="4774351" y="6151420"/>
                    <a:pt x="3075710" y="6151420"/>
                  </a:cubicBezTo>
                  <a:cubicBezTo>
                    <a:pt x="1377045" y="6151420"/>
                    <a:pt x="0" y="4774345"/>
                    <a:pt x="0" y="3075747"/>
                  </a:cubicBezTo>
                  <a:cubicBezTo>
                    <a:pt x="0" y="1377062"/>
                    <a:pt x="1377045" y="0"/>
                    <a:pt x="3075710" y="0"/>
                  </a:cubicBezTo>
                  <a:cubicBezTo>
                    <a:pt x="4774376" y="0"/>
                    <a:pt x="6151420" y="1377062"/>
                    <a:pt x="6151420" y="3075747"/>
                  </a:cubicBezTo>
                  <a:close/>
                </a:path>
              </a:pathLst>
            </a:custGeom>
            <a:blipFill rotWithShape="1">
              <a:blip r:embed="rId6">
                <a:alphaModFix/>
              </a:blip>
              <a:stretch>
                <a:fillRect l="-50456" t="-5198" r="-61031" b="-10474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2f497924902_2_75"/>
            <p:cNvSpPr txBox="1"/>
            <p:nvPr/>
          </p:nvSpPr>
          <p:spPr>
            <a:xfrm>
              <a:off x="24564" y="3866738"/>
              <a:ext cx="4406400" cy="1160100"/>
            </a:xfrm>
            <a:prstGeom prst="rect">
              <a:avLst/>
            </a:prstGeom>
            <a:noFill/>
            <a:ln>
              <a:noFill/>
            </a:ln>
          </p:spPr>
          <p:txBody>
            <a:bodyPr spcFirstLastPara="1" wrap="square" lIns="0" tIns="0" rIns="0" bIns="0" anchor="t" anchorCtr="0">
              <a:spAutoFit/>
            </a:bodyPr>
            <a:lstStyle/>
            <a:p>
              <a:pPr marL="0" marR="0" lvl="0" indent="0" algn="ctr" rtl="0">
                <a:lnSpc>
                  <a:spcPct val="120036"/>
                </a:lnSpc>
                <a:spcBef>
                  <a:spcPts val="0"/>
                </a:spcBef>
                <a:spcAft>
                  <a:spcPts val="0"/>
                </a:spcAft>
                <a:buNone/>
              </a:pPr>
              <a:r>
                <a:rPr lang="en-US" sz="1662" b="0" i="0" u="none" strike="noStrike" cap="none">
                  <a:solidFill>
                    <a:srgbClr val="000000"/>
                  </a:solidFill>
                  <a:latin typeface="Montserrat SemiBold"/>
                  <a:ea typeface="Montserrat SemiBold"/>
                  <a:cs typeface="Montserrat SemiBold"/>
                  <a:sym typeface="Montserrat SemiBold"/>
                </a:rPr>
                <a:t>Dites moins, obtenez plus :</a:t>
              </a:r>
              <a:endParaRPr/>
            </a:p>
            <a:p>
              <a:pPr marL="0" marR="0" lvl="0" indent="0" algn="ctr" rtl="0">
                <a:lnSpc>
                  <a:spcPct val="120036"/>
                </a:lnSpc>
                <a:spcBef>
                  <a:spcPts val="0"/>
                </a:spcBef>
                <a:spcAft>
                  <a:spcPts val="0"/>
                </a:spcAft>
                <a:buNone/>
              </a:pPr>
              <a:r>
                <a:rPr lang="en-US" sz="1662" b="0" i="0" u="none" strike="noStrike" cap="none">
                  <a:solidFill>
                    <a:srgbClr val="000000"/>
                  </a:solidFill>
                  <a:latin typeface="Montserrat SemiBold"/>
                  <a:ea typeface="Montserrat SemiBold"/>
                  <a:cs typeface="Montserrat SemiBold"/>
                  <a:sym typeface="Montserrat SemiBold"/>
                </a:rPr>
                <a:t>Maîtriser la négociation efficace</a:t>
              </a:r>
              <a:endParaRPr/>
            </a:p>
          </p:txBody>
        </p:sp>
        <p:sp>
          <p:nvSpPr>
            <p:cNvPr id="270" name="Google Shape;270;g2f497924902_2_75"/>
            <p:cNvSpPr txBox="1"/>
            <p:nvPr/>
          </p:nvSpPr>
          <p:spPr>
            <a:xfrm>
              <a:off x="0" y="3281595"/>
              <a:ext cx="4391400" cy="438600"/>
            </a:xfrm>
            <a:prstGeom prst="rect">
              <a:avLst/>
            </a:prstGeom>
            <a:noFill/>
            <a:ln>
              <a:noFill/>
            </a:ln>
          </p:spPr>
          <p:txBody>
            <a:bodyPr spcFirstLastPara="1" wrap="square" lIns="0" tIns="0" rIns="0" bIns="0" anchor="t" anchorCtr="0">
              <a:spAutoFit/>
            </a:bodyPr>
            <a:lstStyle/>
            <a:p>
              <a:pPr marL="0" marR="0" lvl="0" indent="0" algn="ctr" rtl="0">
                <a:lnSpc>
                  <a:spcPct val="116705"/>
                </a:lnSpc>
                <a:spcBef>
                  <a:spcPts val="0"/>
                </a:spcBef>
                <a:spcAft>
                  <a:spcPts val="0"/>
                </a:spcAft>
                <a:buNone/>
              </a:pPr>
              <a:r>
                <a:rPr lang="en-US" sz="2137" b="1" i="0" u="none" strike="noStrike" cap="none">
                  <a:solidFill>
                    <a:srgbClr val="D66252"/>
                  </a:solidFill>
                  <a:latin typeface="Montserrat"/>
                  <a:ea typeface="Montserrat"/>
                  <a:cs typeface="Montserrat"/>
                  <a:sym typeface="Montserrat"/>
                </a:rPr>
                <a:t>Fotini Iconomopoulos</a:t>
              </a:r>
              <a:endParaRPr/>
            </a:p>
          </p:txBody>
        </p:sp>
        <p:sp>
          <p:nvSpPr>
            <p:cNvPr id="271" name="Google Shape;271;g2f497924902_2_75"/>
            <p:cNvSpPr txBox="1"/>
            <p:nvPr/>
          </p:nvSpPr>
          <p:spPr>
            <a:xfrm>
              <a:off x="732198" y="5052790"/>
              <a:ext cx="2966100" cy="726600"/>
            </a:xfrm>
            <a:prstGeom prst="rect">
              <a:avLst/>
            </a:prstGeom>
            <a:noFill/>
            <a:ln>
              <a:noFill/>
            </a:ln>
          </p:spPr>
          <p:txBody>
            <a:bodyPr spcFirstLastPara="1" wrap="square" lIns="0" tIns="0" rIns="0" bIns="0" anchor="t" anchorCtr="0">
              <a:spAutoFit/>
            </a:bodyPr>
            <a:lstStyle/>
            <a:p>
              <a:pPr marL="0" marR="0" lvl="0" indent="0" algn="ctr" rtl="0">
                <a:lnSpc>
                  <a:spcPct val="112996"/>
                </a:lnSpc>
                <a:spcBef>
                  <a:spcPts val="0"/>
                </a:spcBef>
                <a:spcAft>
                  <a:spcPts val="0"/>
                </a:spcAft>
                <a:buNone/>
              </a:pPr>
              <a:r>
                <a:rPr lang="en-US" sz="1662" b="0" i="0" u="none" strike="noStrike" cap="none">
                  <a:solidFill>
                    <a:srgbClr val="000000"/>
                  </a:solidFill>
                  <a:latin typeface="Arial"/>
                  <a:ea typeface="Arial"/>
                  <a:cs typeface="Arial"/>
                  <a:sym typeface="Arial"/>
                </a:rPr>
                <a:t>21 octobre 2024</a:t>
              </a:r>
              <a:endParaRPr/>
            </a:p>
            <a:p>
              <a:pPr marL="0" marR="0" lvl="0" indent="0" algn="ctr" rtl="0">
                <a:lnSpc>
                  <a:spcPct val="112996"/>
                </a:lnSpc>
                <a:spcBef>
                  <a:spcPts val="0"/>
                </a:spcBef>
                <a:spcAft>
                  <a:spcPts val="0"/>
                </a:spcAft>
                <a:buNone/>
              </a:pPr>
              <a:r>
                <a:rPr lang="en-US" sz="1662" b="0" i="0" u="none" strike="noStrike" cap="none">
                  <a:solidFill>
                    <a:srgbClr val="000000"/>
                  </a:solidFill>
                  <a:latin typeface="Arial"/>
                  <a:ea typeface="Arial"/>
                  <a:cs typeface="Arial"/>
                  <a:sym typeface="Arial"/>
                </a:rPr>
                <a:t>13h00 - 14h30 HE</a:t>
              </a:r>
              <a:endParaRPr/>
            </a:p>
          </p:txBody>
        </p:sp>
      </p:grpSp>
      <p:grpSp>
        <p:nvGrpSpPr>
          <p:cNvPr id="272" name="Google Shape;272;g2f497924902_2_75"/>
          <p:cNvGrpSpPr/>
          <p:nvPr/>
        </p:nvGrpSpPr>
        <p:grpSpPr>
          <a:xfrm>
            <a:off x="3963492" y="4878248"/>
            <a:ext cx="3323675" cy="4789902"/>
            <a:chOff x="0" y="0"/>
            <a:chExt cx="4431567" cy="6386536"/>
          </a:xfrm>
        </p:grpSpPr>
        <p:grpSp>
          <p:nvGrpSpPr>
            <p:cNvPr id="273" name="Google Shape;273;g2f497924902_2_75"/>
            <p:cNvGrpSpPr/>
            <p:nvPr/>
          </p:nvGrpSpPr>
          <p:grpSpPr>
            <a:xfrm>
              <a:off x="655848" y="1947"/>
              <a:ext cx="3077528" cy="3077528"/>
              <a:chOff x="0" y="0"/>
              <a:chExt cx="639704" cy="639704"/>
            </a:xfrm>
          </p:grpSpPr>
          <p:sp>
            <p:nvSpPr>
              <p:cNvPr id="274" name="Google Shape;274;g2f497924902_2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g2f497924902_2_75"/>
              <p:cNvSpPr txBox="1"/>
              <p:nvPr/>
            </p:nvSpPr>
            <p:spPr>
              <a:xfrm>
                <a:off x="59972" y="59972"/>
                <a:ext cx="519759" cy="519759"/>
              </a:xfrm>
              <a:prstGeom prst="rect">
                <a:avLst/>
              </a:prstGeom>
              <a:noFill/>
              <a:ln>
                <a:noFill/>
              </a:ln>
            </p:spPr>
            <p:txBody>
              <a:bodyPr spcFirstLastPara="1" wrap="square" lIns="24875" tIns="24875" rIns="24875" bIns="24875"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6" name="Google Shape;276;g2f497924902_2_75"/>
            <p:cNvSpPr/>
            <p:nvPr/>
          </p:nvSpPr>
          <p:spPr>
            <a:xfrm>
              <a:off x="657268" y="0"/>
              <a:ext cx="3077528" cy="3077528"/>
            </a:xfrm>
            <a:custGeom>
              <a:avLst/>
              <a:gdLst/>
              <a:ahLst/>
              <a:cxnLst/>
              <a:rect l="l" t="t" r="r" b="b"/>
              <a:pathLst>
                <a:path w="6151420" h="6151420" extrusionOk="0">
                  <a:moveTo>
                    <a:pt x="6151420" y="3075747"/>
                  </a:moveTo>
                  <a:cubicBezTo>
                    <a:pt x="6151420" y="4774345"/>
                    <a:pt x="4774351" y="6151420"/>
                    <a:pt x="3075710" y="6151420"/>
                  </a:cubicBezTo>
                  <a:cubicBezTo>
                    <a:pt x="1377045" y="6151420"/>
                    <a:pt x="0" y="4774345"/>
                    <a:pt x="0" y="3075747"/>
                  </a:cubicBezTo>
                  <a:cubicBezTo>
                    <a:pt x="0" y="1377062"/>
                    <a:pt x="1377045" y="0"/>
                    <a:pt x="3075710" y="0"/>
                  </a:cubicBezTo>
                  <a:cubicBezTo>
                    <a:pt x="4774376" y="0"/>
                    <a:pt x="6151420" y="1377062"/>
                    <a:pt x="6151420" y="3075747"/>
                  </a:cubicBezTo>
                  <a:close/>
                </a:path>
              </a:pathLst>
            </a:custGeom>
            <a:blipFill rotWithShape="1">
              <a:blip r:embed="rId7">
                <a:alphaModFix/>
              </a:blip>
              <a:stretch>
                <a:fillRect l="-112861" t="-19925" r="-193626" b="-18493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g2f497924902_2_75"/>
            <p:cNvSpPr txBox="1"/>
            <p:nvPr/>
          </p:nvSpPr>
          <p:spPr>
            <a:xfrm>
              <a:off x="24567" y="3906097"/>
              <a:ext cx="4407000" cy="1570500"/>
            </a:xfrm>
            <a:prstGeom prst="rect">
              <a:avLst/>
            </a:prstGeom>
            <a:noFill/>
            <a:ln>
              <a:noFill/>
            </a:ln>
          </p:spPr>
          <p:txBody>
            <a:bodyPr spcFirstLastPara="1" wrap="square" lIns="0" tIns="0" rIns="0" bIns="0" anchor="t" anchorCtr="0">
              <a:spAutoFit/>
            </a:bodyPr>
            <a:lstStyle/>
            <a:p>
              <a:pPr marL="0" marR="0" lvl="0" indent="0" algn="ctr" rtl="0">
                <a:lnSpc>
                  <a:spcPct val="120036"/>
                </a:lnSpc>
                <a:spcBef>
                  <a:spcPts val="0"/>
                </a:spcBef>
                <a:spcAft>
                  <a:spcPts val="0"/>
                </a:spcAft>
                <a:buNone/>
              </a:pPr>
              <a:r>
                <a:rPr lang="en-US" sz="1662">
                  <a:latin typeface="Montserrat SemiBold"/>
                  <a:ea typeface="Montserrat SemiBold"/>
                  <a:cs typeface="Montserrat SemiBold"/>
                  <a:sym typeface="Montserrat SemiBold"/>
                </a:rPr>
                <a:t>Les valeurs et l’éthique du travail sur les droits de la personne dans la fonction publique fédérale</a:t>
              </a:r>
              <a:endParaRPr/>
            </a:p>
          </p:txBody>
        </p:sp>
        <p:sp>
          <p:nvSpPr>
            <p:cNvPr id="278" name="Google Shape;278;g2f497924902_2_75"/>
            <p:cNvSpPr txBox="1"/>
            <p:nvPr/>
          </p:nvSpPr>
          <p:spPr>
            <a:xfrm>
              <a:off x="0" y="3320884"/>
              <a:ext cx="4392000" cy="438900"/>
            </a:xfrm>
            <a:prstGeom prst="rect">
              <a:avLst/>
            </a:prstGeom>
            <a:noFill/>
            <a:ln>
              <a:noFill/>
            </a:ln>
          </p:spPr>
          <p:txBody>
            <a:bodyPr spcFirstLastPara="1" wrap="square" lIns="0" tIns="0" rIns="0" bIns="0" anchor="t" anchorCtr="0">
              <a:spAutoFit/>
            </a:bodyPr>
            <a:lstStyle/>
            <a:p>
              <a:pPr marL="0" marR="0" lvl="0" indent="0" algn="ctr" rtl="0">
                <a:lnSpc>
                  <a:spcPct val="116697"/>
                </a:lnSpc>
                <a:spcBef>
                  <a:spcPts val="0"/>
                </a:spcBef>
                <a:spcAft>
                  <a:spcPts val="0"/>
                </a:spcAft>
                <a:buNone/>
              </a:pPr>
              <a:r>
                <a:rPr lang="en-US" sz="2138" b="1" i="0" u="none" strike="noStrike" cap="none">
                  <a:solidFill>
                    <a:srgbClr val="D66252"/>
                  </a:solidFill>
                  <a:latin typeface="Montserrat"/>
                  <a:ea typeface="Montserrat"/>
                  <a:cs typeface="Montserrat"/>
                  <a:sym typeface="Montserrat"/>
                </a:rPr>
                <a:t>Richard Sharpe</a:t>
              </a:r>
              <a:endParaRPr/>
            </a:p>
          </p:txBody>
        </p:sp>
        <p:sp>
          <p:nvSpPr>
            <p:cNvPr id="279" name="Google Shape;279;g2f497924902_2_75"/>
            <p:cNvSpPr txBox="1"/>
            <p:nvPr/>
          </p:nvSpPr>
          <p:spPr>
            <a:xfrm>
              <a:off x="791148" y="5659336"/>
              <a:ext cx="2873700" cy="727200"/>
            </a:xfrm>
            <a:prstGeom prst="rect">
              <a:avLst/>
            </a:prstGeom>
            <a:noFill/>
            <a:ln>
              <a:noFill/>
            </a:ln>
          </p:spPr>
          <p:txBody>
            <a:bodyPr spcFirstLastPara="1" wrap="square" lIns="0" tIns="0" rIns="0" bIns="0" anchor="t" anchorCtr="0">
              <a:spAutoFit/>
            </a:bodyPr>
            <a:lstStyle/>
            <a:p>
              <a:pPr marL="0" marR="0" lvl="0" indent="0" algn="ctr" rtl="0">
                <a:lnSpc>
                  <a:spcPct val="113056"/>
                </a:lnSpc>
                <a:spcBef>
                  <a:spcPts val="0"/>
                </a:spcBef>
                <a:spcAft>
                  <a:spcPts val="0"/>
                </a:spcAft>
                <a:buNone/>
              </a:pPr>
              <a:r>
                <a:rPr lang="en-US" sz="1662" b="0" i="0" u="none" strike="noStrike" cap="none">
                  <a:solidFill>
                    <a:srgbClr val="000000"/>
                  </a:solidFill>
                  <a:latin typeface="Arial"/>
                  <a:ea typeface="Arial"/>
                  <a:cs typeface="Arial"/>
                  <a:sym typeface="Arial"/>
                </a:rPr>
                <a:t>4 novembre 2024</a:t>
              </a:r>
              <a:endParaRPr/>
            </a:p>
            <a:p>
              <a:pPr marL="0" marR="0" lvl="0" indent="0" algn="ctr" rtl="0">
                <a:lnSpc>
                  <a:spcPct val="113056"/>
                </a:lnSpc>
                <a:spcBef>
                  <a:spcPts val="0"/>
                </a:spcBef>
                <a:spcAft>
                  <a:spcPts val="0"/>
                </a:spcAft>
                <a:buNone/>
              </a:pPr>
              <a:r>
                <a:rPr lang="en-US" sz="1662" b="0" i="0" u="none" strike="noStrike" cap="none">
                  <a:solidFill>
                    <a:srgbClr val="000000"/>
                  </a:solidFill>
                  <a:latin typeface="Arial"/>
                  <a:ea typeface="Arial"/>
                  <a:cs typeface="Arial"/>
                  <a:sym typeface="Arial"/>
                </a:rPr>
                <a:t>13h00 - 14h30 HE</a:t>
              </a:r>
              <a:endParaRPr/>
            </a:p>
          </p:txBody>
        </p:sp>
      </p:grpSp>
      <p:grpSp>
        <p:nvGrpSpPr>
          <p:cNvPr id="280" name="Google Shape;280;g2f497924902_2_75"/>
          <p:cNvGrpSpPr/>
          <p:nvPr/>
        </p:nvGrpSpPr>
        <p:grpSpPr>
          <a:xfrm>
            <a:off x="9909692" y="5516135"/>
            <a:ext cx="4936050" cy="3768648"/>
            <a:chOff x="0" y="0"/>
            <a:chExt cx="6581400" cy="5024864"/>
          </a:xfrm>
        </p:grpSpPr>
        <p:grpSp>
          <p:nvGrpSpPr>
            <p:cNvPr id="281" name="Google Shape;281;g2f497924902_2_75"/>
            <p:cNvGrpSpPr/>
            <p:nvPr/>
          </p:nvGrpSpPr>
          <p:grpSpPr>
            <a:xfrm>
              <a:off x="461309" y="2919"/>
              <a:ext cx="2733531" cy="2733531"/>
              <a:chOff x="0" y="0"/>
              <a:chExt cx="639704" cy="639704"/>
            </a:xfrm>
          </p:grpSpPr>
          <p:sp>
            <p:nvSpPr>
              <p:cNvPr id="282" name="Google Shape;282;g2f497924902_2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g2f497924902_2_75"/>
              <p:cNvSpPr txBox="1"/>
              <p:nvPr/>
            </p:nvSpPr>
            <p:spPr>
              <a:xfrm>
                <a:off x="59972" y="59972"/>
                <a:ext cx="519759" cy="519759"/>
              </a:xfrm>
              <a:prstGeom prst="rect">
                <a:avLst/>
              </a:prstGeom>
              <a:noFill/>
              <a:ln>
                <a:noFill/>
              </a:ln>
            </p:spPr>
            <p:txBody>
              <a:bodyPr spcFirstLastPara="1" wrap="square" lIns="26775" tIns="26775" rIns="26775" bIns="26775"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4" name="Google Shape;284;g2f497924902_2_75"/>
            <p:cNvGrpSpPr/>
            <p:nvPr/>
          </p:nvGrpSpPr>
          <p:grpSpPr>
            <a:xfrm>
              <a:off x="3291318" y="2919"/>
              <a:ext cx="2733531" cy="2733531"/>
              <a:chOff x="0" y="0"/>
              <a:chExt cx="639704" cy="639704"/>
            </a:xfrm>
          </p:grpSpPr>
          <p:sp>
            <p:nvSpPr>
              <p:cNvPr id="285" name="Google Shape;285;g2f497924902_2_75"/>
              <p:cNvSpPr/>
              <p:nvPr/>
            </p:nvSpPr>
            <p:spPr>
              <a:xfrm>
                <a:off x="0" y="0"/>
                <a:ext cx="639704" cy="639704"/>
              </a:xfrm>
              <a:custGeom>
                <a:avLst/>
                <a:gdLst/>
                <a:ahLst/>
                <a:cxnLst/>
                <a:rect l="l" t="t" r="r" b="b"/>
                <a:pathLst>
                  <a:path w="639704" h="639704" extrusionOk="0">
                    <a:moveTo>
                      <a:pt x="319852" y="0"/>
                    </a:moveTo>
                    <a:cubicBezTo>
                      <a:pt x="143203" y="0"/>
                      <a:pt x="0" y="143203"/>
                      <a:pt x="0" y="319852"/>
                    </a:cubicBezTo>
                    <a:cubicBezTo>
                      <a:pt x="0" y="496501"/>
                      <a:pt x="143203" y="639704"/>
                      <a:pt x="319852" y="639704"/>
                    </a:cubicBezTo>
                    <a:cubicBezTo>
                      <a:pt x="496501" y="639704"/>
                      <a:pt x="639704" y="496501"/>
                      <a:pt x="639704" y="319852"/>
                    </a:cubicBezTo>
                    <a:cubicBezTo>
                      <a:pt x="639704" y="143203"/>
                      <a:pt x="496501" y="0"/>
                      <a:pt x="319852" y="0"/>
                    </a:cubicBezTo>
                    <a:close/>
                  </a:path>
                </a:pathLst>
              </a:custGeom>
              <a:solidFill>
                <a:srgbClr val="000000">
                  <a:alpha val="0"/>
                </a:srgbClr>
              </a:solidFill>
              <a:ln w="28575" cap="sq" cmpd="sng">
                <a:solidFill>
                  <a:srgbClr val="E7C24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g2f497924902_2_75"/>
              <p:cNvSpPr txBox="1"/>
              <p:nvPr/>
            </p:nvSpPr>
            <p:spPr>
              <a:xfrm>
                <a:off x="59972" y="59972"/>
                <a:ext cx="519759" cy="519759"/>
              </a:xfrm>
              <a:prstGeom prst="rect">
                <a:avLst/>
              </a:prstGeom>
              <a:noFill/>
              <a:ln>
                <a:noFill/>
              </a:ln>
            </p:spPr>
            <p:txBody>
              <a:bodyPr spcFirstLastPara="1" wrap="square" lIns="26775" tIns="26775" rIns="26775" bIns="26775" anchor="ctr" anchorCtr="0">
                <a:noAutofit/>
              </a:bodyPr>
              <a:lstStyle/>
              <a:p>
                <a:pPr marL="0" marR="0" lvl="0" indent="0" algn="ctr" rtl="0">
                  <a:lnSpc>
                    <a:spcPct val="93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7" name="Google Shape;287;g2f497924902_2_75"/>
            <p:cNvSpPr/>
            <p:nvPr/>
          </p:nvSpPr>
          <p:spPr>
            <a:xfrm>
              <a:off x="461583" y="0"/>
              <a:ext cx="2730460" cy="2730449"/>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8">
                <a:alphaModFix/>
              </a:blip>
              <a:stretch>
                <a:fillRect l="-11071" t="-6975" r="-9731" b="-2719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g2f497924902_2_75"/>
            <p:cNvSpPr/>
            <p:nvPr/>
          </p:nvSpPr>
          <p:spPr>
            <a:xfrm>
              <a:off x="3290657" y="0"/>
              <a:ext cx="2730460" cy="2730449"/>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9">
                <a:alphaModFix/>
              </a:blip>
              <a:stretch>
                <a:fillRect l="-1924" t="-682" r="-7835" b="-2326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g2f497924902_2_75"/>
            <p:cNvSpPr txBox="1"/>
            <p:nvPr/>
          </p:nvSpPr>
          <p:spPr>
            <a:xfrm>
              <a:off x="1428436" y="3436651"/>
              <a:ext cx="3787500" cy="749100"/>
            </a:xfrm>
            <a:prstGeom prst="rect">
              <a:avLst/>
            </a:prstGeom>
            <a:noFill/>
            <a:ln>
              <a:noFill/>
            </a:ln>
          </p:spPr>
          <p:txBody>
            <a:bodyPr spcFirstLastPara="1" wrap="square" lIns="0" tIns="0" rIns="0" bIns="0" anchor="t" anchorCtr="0">
              <a:spAutoFit/>
            </a:bodyPr>
            <a:lstStyle/>
            <a:p>
              <a:pPr marL="0" marR="0" lvl="0" indent="0" algn="ctr" rtl="0">
                <a:lnSpc>
                  <a:spcPct val="120012"/>
                </a:lnSpc>
                <a:spcBef>
                  <a:spcPts val="0"/>
                </a:spcBef>
                <a:spcAft>
                  <a:spcPts val="0"/>
                </a:spcAft>
                <a:buNone/>
              </a:pPr>
              <a:r>
                <a:rPr lang="en-US" sz="1659" b="0" i="0" u="none" strike="noStrike" cap="none">
                  <a:solidFill>
                    <a:srgbClr val="000000"/>
                  </a:solidFill>
                  <a:latin typeface="Montserrat SemiBold"/>
                  <a:ea typeface="Montserrat SemiBold"/>
                  <a:cs typeface="Montserrat SemiBold"/>
                  <a:sym typeface="Montserrat SemiBold"/>
                </a:rPr>
                <a:t>Autocompassion et neuroplasticité</a:t>
              </a:r>
              <a:endParaRPr/>
            </a:p>
          </p:txBody>
        </p:sp>
        <p:sp>
          <p:nvSpPr>
            <p:cNvPr id="290" name="Google Shape;290;g2f497924902_2_75"/>
            <p:cNvSpPr txBox="1"/>
            <p:nvPr/>
          </p:nvSpPr>
          <p:spPr>
            <a:xfrm>
              <a:off x="0" y="2923121"/>
              <a:ext cx="6581400" cy="389700"/>
            </a:xfrm>
            <a:prstGeom prst="rect">
              <a:avLst/>
            </a:prstGeom>
            <a:noFill/>
            <a:ln>
              <a:noFill/>
            </a:ln>
          </p:spPr>
          <p:txBody>
            <a:bodyPr spcFirstLastPara="1" wrap="square" lIns="0" tIns="0" rIns="0" bIns="0" anchor="t" anchorCtr="0">
              <a:spAutoFit/>
            </a:bodyPr>
            <a:lstStyle/>
            <a:p>
              <a:pPr marL="0" marR="0" lvl="0" indent="0" algn="ctr" rtl="0">
                <a:lnSpc>
                  <a:spcPct val="116692"/>
                </a:lnSpc>
                <a:spcBef>
                  <a:spcPts val="0"/>
                </a:spcBef>
                <a:spcAft>
                  <a:spcPts val="0"/>
                </a:spcAft>
                <a:buNone/>
              </a:pPr>
              <a:r>
                <a:rPr lang="en-US" sz="1899" b="1" i="0" u="none" strike="noStrike" cap="none">
                  <a:solidFill>
                    <a:srgbClr val="D66252"/>
                  </a:solidFill>
                  <a:latin typeface="Montserrat"/>
                  <a:ea typeface="Montserrat"/>
                  <a:cs typeface="Montserrat"/>
                  <a:sym typeface="Montserrat"/>
                </a:rPr>
                <a:t>Alejandro Gonzalez and Ginette Bailey</a:t>
              </a:r>
              <a:endParaRPr/>
            </a:p>
          </p:txBody>
        </p:sp>
        <p:sp>
          <p:nvSpPr>
            <p:cNvPr id="291" name="Google Shape;291;g2f497924902_2_75"/>
            <p:cNvSpPr txBox="1"/>
            <p:nvPr/>
          </p:nvSpPr>
          <p:spPr>
            <a:xfrm>
              <a:off x="1767778" y="4299464"/>
              <a:ext cx="3108900" cy="725400"/>
            </a:xfrm>
            <a:prstGeom prst="rect">
              <a:avLst/>
            </a:prstGeom>
            <a:noFill/>
            <a:ln>
              <a:noFill/>
            </a:ln>
          </p:spPr>
          <p:txBody>
            <a:bodyPr spcFirstLastPara="1" wrap="square" lIns="0" tIns="0" rIns="0" bIns="0" anchor="t" anchorCtr="0">
              <a:spAutoFit/>
            </a:bodyPr>
            <a:lstStyle/>
            <a:p>
              <a:pPr marL="0" marR="0" lvl="0" indent="0" algn="ctr" rtl="0">
                <a:lnSpc>
                  <a:spcPct val="113019"/>
                </a:lnSpc>
                <a:spcBef>
                  <a:spcPts val="0"/>
                </a:spcBef>
                <a:spcAft>
                  <a:spcPts val="0"/>
                </a:spcAft>
                <a:buNone/>
              </a:pPr>
              <a:r>
                <a:rPr lang="en-US" sz="1659" b="0" i="0" u="none" strike="noStrike" cap="none">
                  <a:solidFill>
                    <a:srgbClr val="000000"/>
                  </a:solidFill>
                  <a:latin typeface="Arial"/>
                  <a:ea typeface="Arial"/>
                  <a:cs typeface="Arial"/>
                  <a:sym typeface="Arial"/>
                </a:rPr>
                <a:t>18 novembre 2024</a:t>
              </a:r>
              <a:endParaRPr/>
            </a:p>
            <a:p>
              <a:pPr marL="0" marR="0" lvl="0" indent="0" algn="ctr" rtl="0">
                <a:lnSpc>
                  <a:spcPct val="113019"/>
                </a:lnSpc>
                <a:spcBef>
                  <a:spcPts val="0"/>
                </a:spcBef>
                <a:spcAft>
                  <a:spcPts val="0"/>
                </a:spcAft>
                <a:buNone/>
              </a:pPr>
              <a:r>
                <a:rPr lang="en-US" sz="1659" b="0" i="0" u="none" strike="noStrike" cap="none">
                  <a:solidFill>
                    <a:srgbClr val="000000"/>
                  </a:solidFill>
                  <a:latin typeface="Arial"/>
                  <a:ea typeface="Arial"/>
                  <a:cs typeface="Arial"/>
                  <a:sym typeface="Arial"/>
                </a:rPr>
                <a:t>13h00 - 14h30 HE</a:t>
              </a:r>
              <a:endParaRPr/>
            </a:p>
          </p:txBody>
        </p:sp>
      </p:grpSp>
      <p:sp>
        <p:nvSpPr>
          <p:cNvPr id="292" name="Google Shape;292;g2f497924902_2_75"/>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10">
              <a:alphaModFix/>
            </a:blip>
            <a:stretch>
              <a:fillRect t="-53592" b="-53592"/>
            </a:stretch>
          </a:blip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5"/>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98" name="Google Shape;298;p5"/>
          <p:cNvSpPr txBox="1"/>
          <p:nvPr/>
        </p:nvSpPr>
        <p:spPr>
          <a:xfrm>
            <a:off x="483118" y="2251044"/>
            <a:ext cx="16776300" cy="7714800"/>
          </a:xfrm>
          <a:prstGeom prst="rect">
            <a:avLst/>
          </a:prstGeom>
          <a:noFill/>
          <a:ln>
            <a:noFill/>
          </a:ln>
        </p:spPr>
        <p:txBody>
          <a:bodyPr spcFirstLastPara="1" wrap="square" lIns="0" tIns="0" rIns="0" bIns="0" anchor="t" anchorCtr="0">
            <a:spAutoFit/>
          </a:bodyPr>
          <a:lstStyle/>
          <a:p>
            <a:pPr marL="0" marR="0" lvl="0" indent="0" algn="ctr" rtl="0">
              <a:lnSpc>
                <a:spcPct val="153020"/>
              </a:lnSpc>
              <a:spcBef>
                <a:spcPts val="0"/>
              </a:spcBef>
              <a:spcAft>
                <a:spcPts val="0"/>
              </a:spcAft>
              <a:buClr>
                <a:srgbClr val="000000"/>
              </a:buClr>
              <a:buSzPts val="2399"/>
              <a:buFont typeface="Arial"/>
              <a:buNone/>
            </a:pPr>
            <a:r>
              <a:rPr lang="en-US" sz="2399" b="1">
                <a:latin typeface="Montserrat"/>
                <a:ea typeface="Montserrat"/>
                <a:cs typeface="Montserrat"/>
                <a:sym typeface="Montserrat"/>
              </a:rPr>
              <a:t>Parrainage et développement de carrière</a:t>
            </a:r>
            <a:endParaRPr sz="1200" b="0" i="0" u="none" strike="noStrike" cap="none">
              <a:solidFill>
                <a:srgbClr val="000000"/>
              </a:solidFill>
              <a:latin typeface="Arial"/>
              <a:ea typeface="Arial"/>
              <a:cs typeface="Arial"/>
              <a:sym typeface="Arial"/>
            </a:endParaRPr>
          </a:p>
          <a:p>
            <a:pPr marL="0" marR="0" lvl="0" indent="0" algn="ctr" rtl="0">
              <a:lnSpc>
                <a:spcPct val="153020"/>
              </a:lnSpc>
              <a:spcBef>
                <a:spcPts val="0"/>
              </a:spcBef>
              <a:spcAft>
                <a:spcPts val="0"/>
              </a:spcAft>
              <a:buClr>
                <a:srgbClr val="000000"/>
              </a:buClr>
              <a:buSzPts val="2399"/>
              <a:buFont typeface="Arial"/>
              <a:buNone/>
            </a:pPr>
            <a:r>
              <a:rPr lang="en-US" sz="2399">
                <a:latin typeface="Montserrat"/>
                <a:ea typeface="Montserrat"/>
                <a:cs typeface="Montserrat"/>
                <a:sym typeface="Montserrat"/>
              </a:rPr>
              <a:t>Octobre</a:t>
            </a:r>
            <a:r>
              <a:rPr lang="en-US" sz="2399" b="0" i="0" u="none" strike="noStrike" cap="none">
                <a:solidFill>
                  <a:srgbClr val="000000"/>
                </a:solidFill>
                <a:latin typeface="Montserrat"/>
                <a:ea typeface="Montserrat"/>
                <a:cs typeface="Montserrat"/>
                <a:sym typeface="Montserrat"/>
              </a:rPr>
              <a:t> 1 - 2</a:t>
            </a:r>
            <a:endParaRPr sz="1200" b="0" i="0" u="none" strike="noStrike" cap="none">
              <a:solidFill>
                <a:srgbClr val="000000"/>
              </a:solidFill>
              <a:latin typeface="Arial"/>
              <a:ea typeface="Arial"/>
              <a:cs typeface="Arial"/>
              <a:sym typeface="Arial"/>
            </a:endParaRPr>
          </a:p>
          <a:p>
            <a:pPr marL="0" marR="0" lvl="0" indent="0" algn="ctr" rtl="0">
              <a:lnSpc>
                <a:spcPct val="153020"/>
              </a:lnSpc>
              <a:spcBef>
                <a:spcPts val="0"/>
              </a:spcBef>
              <a:spcAft>
                <a:spcPts val="0"/>
              </a:spcAft>
              <a:buClr>
                <a:srgbClr val="000000"/>
              </a:buClr>
              <a:buSzPts val="2399"/>
              <a:buFont typeface="Arial"/>
              <a:buNone/>
            </a:pPr>
            <a:endParaRPr sz="2399" b="0" i="0" u="none" strike="noStrike" cap="none">
              <a:solidFill>
                <a:srgbClr val="000000"/>
              </a:solidFill>
              <a:latin typeface="Montserrat"/>
              <a:ea typeface="Montserrat"/>
              <a:cs typeface="Montserrat"/>
              <a:sym typeface="Montserrat"/>
            </a:endParaRPr>
          </a:p>
          <a:p>
            <a:pPr marL="0" marR="0" lvl="0" indent="0" algn="ctr" rtl="0">
              <a:lnSpc>
                <a:spcPct val="153020"/>
              </a:lnSpc>
              <a:spcBef>
                <a:spcPts val="0"/>
              </a:spcBef>
              <a:spcAft>
                <a:spcPts val="0"/>
              </a:spcAft>
              <a:buClr>
                <a:srgbClr val="000000"/>
              </a:buClr>
              <a:buSzPts val="2399"/>
              <a:buFont typeface="Arial"/>
              <a:buNone/>
            </a:pPr>
            <a:r>
              <a:rPr lang="en-US" sz="2399" b="1">
                <a:latin typeface="Montserrat"/>
                <a:ea typeface="Montserrat"/>
                <a:cs typeface="Montserrat"/>
                <a:sym typeface="Montserrat"/>
              </a:rPr>
              <a:t>Leadership inclusif</a:t>
            </a:r>
            <a:endParaRPr sz="1200" b="0" i="0" u="none" strike="noStrike" cap="none">
              <a:solidFill>
                <a:srgbClr val="000000"/>
              </a:solidFill>
              <a:latin typeface="Arial"/>
              <a:ea typeface="Arial"/>
              <a:cs typeface="Arial"/>
              <a:sym typeface="Arial"/>
            </a:endParaRPr>
          </a:p>
          <a:p>
            <a:pPr marL="0" marR="0" lvl="0" indent="0" algn="ctr" rtl="0">
              <a:lnSpc>
                <a:spcPct val="153020"/>
              </a:lnSpc>
              <a:spcBef>
                <a:spcPts val="0"/>
              </a:spcBef>
              <a:spcAft>
                <a:spcPts val="0"/>
              </a:spcAft>
              <a:buClr>
                <a:srgbClr val="000000"/>
              </a:buClr>
              <a:buSzPts val="2399"/>
              <a:buFont typeface="Arial"/>
              <a:buNone/>
            </a:pPr>
            <a:r>
              <a:rPr lang="en-US" sz="2399">
                <a:latin typeface="Montserrat"/>
                <a:ea typeface="Montserrat"/>
                <a:cs typeface="Montserrat"/>
                <a:sym typeface="Montserrat"/>
              </a:rPr>
              <a:t>Octobre</a:t>
            </a:r>
            <a:r>
              <a:rPr lang="en-US" sz="2399" b="0" i="0" u="none" strike="noStrike" cap="none">
                <a:solidFill>
                  <a:srgbClr val="000000"/>
                </a:solidFill>
                <a:latin typeface="Montserrat"/>
                <a:ea typeface="Montserrat"/>
                <a:cs typeface="Montserrat"/>
                <a:sym typeface="Montserrat"/>
              </a:rPr>
              <a:t> 15 - 16</a:t>
            </a:r>
            <a:endParaRPr sz="1200" b="0" i="0" u="none" strike="noStrike" cap="none">
              <a:solidFill>
                <a:srgbClr val="000000"/>
              </a:solidFill>
              <a:latin typeface="Arial"/>
              <a:ea typeface="Arial"/>
              <a:cs typeface="Arial"/>
              <a:sym typeface="Arial"/>
            </a:endParaRPr>
          </a:p>
          <a:p>
            <a:pPr marL="0" marR="0" lvl="0" indent="0" algn="ctr" rtl="0">
              <a:lnSpc>
                <a:spcPct val="153020"/>
              </a:lnSpc>
              <a:spcBef>
                <a:spcPts val="0"/>
              </a:spcBef>
              <a:spcAft>
                <a:spcPts val="0"/>
              </a:spcAft>
              <a:buClr>
                <a:srgbClr val="000000"/>
              </a:buClr>
              <a:buSzPts val="2399"/>
              <a:buFont typeface="Arial"/>
              <a:buNone/>
            </a:pPr>
            <a:endParaRPr sz="2399" b="0" i="0" u="none" strike="noStrike" cap="none">
              <a:solidFill>
                <a:srgbClr val="000000"/>
              </a:solidFill>
              <a:latin typeface="Montserrat"/>
              <a:ea typeface="Montserrat"/>
              <a:cs typeface="Montserrat"/>
              <a:sym typeface="Montserrat"/>
            </a:endParaRPr>
          </a:p>
          <a:p>
            <a:pPr marL="0" marR="0" lvl="0" indent="0" algn="ctr" rtl="0">
              <a:lnSpc>
                <a:spcPct val="153020"/>
              </a:lnSpc>
              <a:spcBef>
                <a:spcPts val="0"/>
              </a:spcBef>
              <a:spcAft>
                <a:spcPts val="0"/>
              </a:spcAft>
              <a:buClr>
                <a:srgbClr val="000000"/>
              </a:buClr>
              <a:buSzPts val="2399"/>
              <a:buFont typeface="Arial"/>
              <a:buNone/>
            </a:pPr>
            <a:r>
              <a:rPr lang="en-US" sz="2399" b="1">
                <a:latin typeface="Montserrat"/>
                <a:ea typeface="Montserrat"/>
                <a:cs typeface="Montserrat"/>
                <a:sym typeface="Montserrat"/>
              </a:rPr>
              <a:t>Maîtriser l'art de la négociation</a:t>
            </a:r>
            <a:endParaRPr sz="1200" b="0" i="0" u="none" strike="noStrike" cap="none">
              <a:solidFill>
                <a:srgbClr val="000000"/>
              </a:solidFill>
              <a:latin typeface="Arial"/>
              <a:ea typeface="Arial"/>
              <a:cs typeface="Arial"/>
              <a:sym typeface="Arial"/>
            </a:endParaRPr>
          </a:p>
          <a:p>
            <a:pPr marL="0" marR="0" lvl="0" indent="0" algn="ctr" rtl="0">
              <a:lnSpc>
                <a:spcPct val="153020"/>
              </a:lnSpc>
              <a:spcBef>
                <a:spcPts val="0"/>
              </a:spcBef>
              <a:spcAft>
                <a:spcPts val="0"/>
              </a:spcAft>
              <a:buClr>
                <a:srgbClr val="000000"/>
              </a:buClr>
              <a:buSzPts val="2399"/>
              <a:buFont typeface="Arial"/>
              <a:buNone/>
            </a:pPr>
            <a:r>
              <a:rPr lang="en-US" sz="2399">
                <a:latin typeface="Montserrat"/>
                <a:ea typeface="Montserrat"/>
                <a:cs typeface="Montserrat"/>
                <a:sym typeface="Montserrat"/>
              </a:rPr>
              <a:t>Octobre</a:t>
            </a:r>
            <a:r>
              <a:rPr lang="en-US" sz="2399" b="0" i="0" u="none" strike="noStrike" cap="none">
                <a:solidFill>
                  <a:srgbClr val="000000"/>
                </a:solidFill>
                <a:latin typeface="Montserrat"/>
                <a:ea typeface="Montserrat"/>
                <a:cs typeface="Montserrat"/>
                <a:sym typeface="Montserrat"/>
              </a:rPr>
              <a:t> 29 - 30</a:t>
            </a:r>
            <a:endParaRPr sz="1200" b="0" i="0" u="none" strike="noStrike" cap="none">
              <a:solidFill>
                <a:srgbClr val="000000"/>
              </a:solidFill>
              <a:latin typeface="Arial"/>
              <a:ea typeface="Arial"/>
              <a:cs typeface="Arial"/>
              <a:sym typeface="Arial"/>
            </a:endParaRPr>
          </a:p>
          <a:p>
            <a:pPr marL="0" marR="0" lvl="0" indent="0" algn="ctr" rtl="0">
              <a:lnSpc>
                <a:spcPct val="153020"/>
              </a:lnSpc>
              <a:spcBef>
                <a:spcPts val="0"/>
              </a:spcBef>
              <a:spcAft>
                <a:spcPts val="0"/>
              </a:spcAft>
              <a:buClr>
                <a:srgbClr val="000000"/>
              </a:buClr>
              <a:buSzPts val="2399"/>
              <a:buFont typeface="Arial"/>
              <a:buNone/>
            </a:pPr>
            <a:endParaRPr sz="2399" b="0" i="0" u="none" strike="noStrike" cap="none">
              <a:solidFill>
                <a:srgbClr val="000000"/>
              </a:solidFill>
              <a:latin typeface="Montserrat"/>
              <a:ea typeface="Montserrat"/>
              <a:cs typeface="Montserrat"/>
              <a:sym typeface="Montserrat"/>
            </a:endParaRPr>
          </a:p>
          <a:p>
            <a:pPr marL="0" marR="0" lvl="0" indent="0" algn="ctr" rtl="0">
              <a:lnSpc>
                <a:spcPct val="153020"/>
              </a:lnSpc>
              <a:spcBef>
                <a:spcPts val="0"/>
              </a:spcBef>
              <a:spcAft>
                <a:spcPts val="0"/>
              </a:spcAft>
              <a:buClr>
                <a:srgbClr val="000000"/>
              </a:buClr>
              <a:buSzPts val="2399"/>
              <a:buFont typeface="Arial"/>
              <a:buNone/>
            </a:pPr>
            <a:r>
              <a:rPr lang="en-US" sz="2399" b="1">
                <a:latin typeface="Montserrat"/>
                <a:ea typeface="Montserrat"/>
                <a:cs typeface="Montserrat"/>
                <a:sym typeface="Montserrat"/>
              </a:rPr>
              <a:t>Diversité, équité, inclusion et accessibilité : Une approche non performative</a:t>
            </a:r>
            <a:endParaRPr sz="1200" b="0" i="0" u="none" strike="noStrike" cap="none">
              <a:solidFill>
                <a:srgbClr val="000000"/>
              </a:solidFill>
              <a:latin typeface="Arial"/>
              <a:ea typeface="Arial"/>
              <a:cs typeface="Arial"/>
              <a:sym typeface="Arial"/>
            </a:endParaRPr>
          </a:p>
          <a:p>
            <a:pPr marL="0" marR="0" lvl="0" indent="0" algn="ctr" rtl="0">
              <a:lnSpc>
                <a:spcPct val="153020"/>
              </a:lnSpc>
              <a:spcBef>
                <a:spcPts val="0"/>
              </a:spcBef>
              <a:spcAft>
                <a:spcPts val="0"/>
              </a:spcAft>
              <a:buClr>
                <a:srgbClr val="000000"/>
              </a:buClr>
              <a:buSzPts val="2399"/>
              <a:buFont typeface="Arial"/>
              <a:buNone/>
            </a:pPr>
            <a:r>
              <a:rPr lang="en-US" sz="2399">
                <a:latin typeface="Montserrat"/>
                <a:ea typeface="Montserrat"/>
                <a:cs typeface="Montserrat"/>
                <a:sym typeface="Montserrat"/>
              </a:rPr>
              <a:t>Novembre</a:t>
            </a:r>
            <a:r>
              <a:rPr lang="en-US" sz="2399" b="0" i="0" u="none" strike="noStrike" cap="none">
                <a:solidFill>
                  <a:srgbClr val="000000"/>
                </a:solidFill>
                <a:latin typeface="Montserrat"/>
                <a:ea typeface="Montserrat"/>
                <a:cs typeface="Montserrat"/>
                <a:sym typeface="Montserrat"/>
              </a:rPr>
              <a:t> 12 - 13</a:t>
            </a:r>
            <a:endParaRPr sz="1200" b="0" i="0" u="none" strike="noStrike" cap="none">
              <a:solidFill>
                <a:srgbClr val="000000"/>
              </a:solidFill>
              <a:latin typeface="Arial"/>
              <a:ea typeface="Arial"/>
              <a:cs typeface="Arial"/>
              <a:sym typeface="Arial"/>
            </a:endParaRPr>
          </a:p>
          <a:p>
            <a:pPr marL="0" marR="0" lvl="0" indent="0" algn="ctr" rtl="0">
              <a:lnSpc>
                <a:spcPct val="153020"/>
              </a:lnSpc>
              <a:spcBef>
                <a:spcPts val="0"/>
              </a:spcBef>
              <a:spcAft>
                <a:spcPts val="0"/>
              </a:spcAft>
              <a:buClr>
                <a:srgbClr val="000000"/>
              </a:buClr>
              <a:buSzPts val="2399"/>
              <a:buFont typeface="Arial"/>
              <a:buNone/>
            </a:pPr>
            <a:endParaRPr sz="2399" b="0" i="0" u="none" strike="noStrike" cap="none">
              <a:solidFill>
                <a:srgbClr val="000000"/>
              </a:solidFill>
              <a:latin typeface="Montserrat"/>
              <a:ea typeface="Montserrat"/>
              <a:cs typeface="Montserrat"/>
              <a:sym typeface="Montserrat"/>
            </a:endParaRPr>
          </a:p>
          <a:p>
            <a:pPr marL="0" lvl="0" indent="0" algn="ctr" rtl="0">
              <a:lnSpc>
                <a:spcPct val="153020"/>
              </a:lnSpc>
              <a:spcBef>
                <a:spcPts val="0"/>
              </a:spcBef>
              <a:spcAft>
                <a:spcPts val="0"/>
              </a:spcAft>
              <a:buClr>
                <a:schemeClr val="dk1"/>
              </a:buClr>
              <a:buSzPts val="2399"/>
              <a:buFont typeface="Arial"/>
              <a:buNone/>
            </a:pPr>
            <a:r>
              <a:rPr lang="en-US" sz="2399" b="1">
                <a:solidFill>
                  <a:schemeClr val="dk1"/>
                </a:solidFill>
                <a:latin typeface="Montserrat"/>
                <a:ea typeface="Montserrat"/>
                <a:cs typeface="Montserrat"/>
                <a:sym typeface="Montserrat"/>
              </a:rPr>
              <a:t>Autocompassion et neuroplasticité</a:t>
            </a:r>
            <a:endParaRPr sz="1200" b="0" i="0" u="none" strike="noStrike" cap="none">
              <a:solidFill>
                <a:srgbClr val="000000"/>
              </a:solidFill>
              <a:latin typeface="Arial"/>
              <a:ea typeface="Arial"/>
              <a:cs typeface="Arial"/>
              <a:sym typeface="Arial"/>
            </a:endParaRPr>
          </a:p>
          <a:p>
            <a:pPr marL="0" marR="0" lvl="0" indent="0" algn="ctr" rtl="0">
              <a:lnSpc>
                <a:spcPct val="153020"/>
              </a:lnSpc>
              <a:spcBef>
                <a:spcPts val="0"/>
              </a:spcBef>
              <a:spcAft>
                <a:spcPts val="0"/>
              </a:spcAft>
              <a:buClr>
                <a:srgbClr val="000000"/>
              </a:buClr>
              <a:buSzPts val="2399"/>
              <a:buFont typeface="Arial"/>
              <a:buNone/>
            </a:pPr>
            <a:r>
              <a:rPr lang="en-US" sz="2399">
                <a:latin typeface="Montserrat"/>
                <a:ea typeface="Montserrat"/>
                <a:cs typeface="Montserrat"/>
                <a:sym typeface="Montserrat"/>
              </a:rPr>
              <a:t>Novembre</a:t>
            </a:r>
            <a:r>
              <a:rPr lang="en-US" sz="2399" b="0" i="0" u="none" strike="noStrike" cap="none">
                <a:solidFill>
                  <a:srgbClr val="000000"/>
                </a:solidFill>
                <a:latin typeface="Montserrat"/>
                <a:ea typeface="Montserrat"/>
                <a:cs typeface="Montserrat"/>
                <a:sym typeface="Montserrat"/>
              </a:rPr>
              <a:t> 26 - 27</a:t>
            </a:r>
            <a:endParaRPr sz="1200" b="0" i="0" u="none" strike="noStrike" cap="none">
              <a:solidFill>
                <a:srgbClr val="000000"/>
              </a:solidFill>
              <a:latin typeface="Arial"/>
              <a:ea typeface="Arial"/>
              <a:cs typeface="Arial"/>
              <a:sym typeface="Arial"/>
            </a:endParaRPr>
          </a:p>
        </p:txBody>
      </p:sp>
      <p:sp>
        <p:nvSpPr>
          <p:cNvPr id="299" name="Google Shape;299;p5"/>
          <p:cNvSpPr txBox="1"/>
          <p:nvPr/>
        </p:nvSpPr>
        <p:spPr>
          <a:xfrm>
            <a:off x="2313502" y="1210494"/>
            <a:ext cx="13329000" cy="7695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100"/>
              <a:buFont typeface="Arial"/>
              <a:buNone/>
            </a:pPr>
            <a:r>
              <a:rPr lang="en-US" sz="5000" b="1">
                <a:latin typeface="Montserrat"/>
                <a:ea typeface="Montserrat"/>
                <a:cs typeface="Montserrat"/>
                <a:sym typeface="Montserrat"/>
              </a:rPr>
              <a:t>Thèmes du Cercle</a:t>
            </a:r>
            <a:endParaRPr sz="5000" b="1">
              <a:latin typeface="Montserrat"/>
              <a:ea typeface="Montserrat"/>
              <a:cs typeface="Montserrat"/>
              <a:sym typeface="Montserrat"/>
            </a:endParaRPr>
          </a:p>
        </p:txBody>
      </p:sp>
      <p:sp>
        <p:nvSpPr>
          <p:cNvPr id="300" name="Google Shape;300;p5"/>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33461" r="-1653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1" name="Google Shape;301;p5"/>
          <p:cNvPicPr preferRelativeResize="0"/>
          <p:nvPr/>
        </p:nvPicPr>
        <p:blipFill rotWithShape="1">
          <a:blip r:embed="rId5">
            <a:alphaModFix/>
          </a:blip>
          <a:srcRect/>
          <a:stretch/>
        </p:blipFill>
        <p:spPr>
          <a:xfrm>
            <a:off x="293000" y="841788"/>
            <a:ext cx="1830401" cy="15259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6"/>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07" name="Google Shape;307;p6"/>
          <p:cNvSpPr txBox="1"/>
          <p:nvPr/>
        </p:nvSpPr>
        <p:spPr>
          <a:xfrm>
            <a:off x="2206731" y="1210494"/>
            <a:ext cx="13329000" cy="769500"/>
          </a:xfrm>
          <a:prstGeom prst="rect">
            <a:avLst/>
          </a:prstGeom>
          <a:noFill/>
          <a:ln>
            <a:noFill/>
          </a:ln>
        </p:spPr>
        <p:txBody>
          <a:bodyPr spcFirstLastPara="1" wrap="square" lIns="0" tIns="0" rIns="0" bIns="0" anchor="t" anchorCtr="0">
            <a:spAutoFit/>
          </a:bodyPr>
          <a:lstStyle/>
          <a:p>
            <a:pPr marL="0" lvl="0" indent="0" algn="l" rtl="0">
              <a:lnSpc>
                <a:spcPct val="122000"/>
              </a:lnSpc>
              <a:spcBef>
                <a:spcPts val="0"/>
              </a:spcBef>
              <a:spcAft>
                <a:spcPts val="0"/>
              </a:spcAft>
              <a:buClr>
                <a:schemeClr val="dk1"/>
              </a:buClr>
              <a:buSzPts val="1100"/>
              <a:buFont typeface="Arial"/>
              <a:buNone/>
            </a:pPr>
            <a:r>
              <a:rPr lang="en-US" sz="5000" b="1">
                <a:latin typeface="Montserrat"/>
                <a:ea typeface="Montserrat"/>
                <a:cs typeface="Montserrat"/>
                <a:sym typeface="Montserrat"/>
              </a:rPr>
              <a:t>Avantages et Boîte à outils</a:t>
            </a:r>
            <a:endParaRPr sz="5000" b="1">
              <a:latin typeface="Montserrat"/>
              <a:ea typeface="Montserrat"/>
              <a:cs typeface="Montserrat"/>
              <a:sym typeface="Montserrat"/>
            </a:endParaRPr>
          </a:p>
        </p:txBody>
      </p:sp>
      <p:graphicFrame>
        <p:nvGraphicFramePr>
          <p:cNvPr id="308" name="Google Shape;308;p6"/>
          <p:cNvGraphicFramePr/>
          <p:nvPr/>
        </p:nvGraphicFramePr>
        <p:xfrm>
          <a:off x="445393" y="2762409"/>
          <a:ext cx="16626875" cy="7199440"/>
        </p:xfrm>
        <a:graphic>
          <a:graphicData uri="http://schemas.openxmlformats.org/drawingml/2006/table">
            <a:tbl>
              <a:tblPr>
                <a:noFill/>
                <a:tableStyleId>{F81F1866-FBA2-40C7-9799-905CED3B911B}</a:tableStyleId>
              </a:tblPr>
              <a:tblGrid>
                <a:gridCol w="16626875">
                  <a:extLst>
                    <a:ext uri="{9D8B030D-6E8A-4147-A177-3AD203B41FA5}">
                      <a16:colId xmlns:a16="http://schemas.microsoft.com/office/drawing/2014/main" val="20000"/>
                    </a:ext>
                  </a:extLst>
                </a:gridCol>
              </a:tblGrid>
              <a:tr h="6181725">
                <a:tc>
                  <a:txBody>
                    <a:bodyPr/>
                    <a:lstStyle/>
                    <a:p>
                      <a:pPr marL="611874" marR="0" lvl="1" indent="-293236" algn="l" rtl="0">
                        <a:lnSpc>
                          <a:spcPct val="210973"/>
                        </a:lnSpc>
                        <a:spcBef>
                          <a:spcPts val="0"/>
                        </a:spcBef>
                        <a:spcAft>
                          <a:spcPts val="0"/>
                        </a:spcAft>
                        <a:buClr>
                          <a:srgbClr val="000000"/>
                        </a:buClr>
                        <a:buSzPts val="2634"/>
                        <a:buFont typeface="Arial"/>
                        <a:buChar char="•"/>
                      </a:pPr>
                      <a:r>
                        <a:rPr lang="en-US" sz="2634" u="sng">
                          <a:solidFill>
                            <a:schemeClr val="hlink"/>
                          </a:solidFill>
                          <a:latin typeface="Montserrat"/>
                          <a:ea typeface="Montserrat"/>
                          <a:cs typeface="Montserrat"/>
                          <a:sym typeface="Montserrat"/>
                          <a:hlinkClick r:id="rId4"/>
                        </a:rPr>
                        <a:t>Classes de maître</a:t>
                      </a:r>
                      <a:r>
                        <a:rPr lang="en-US" sz="2634" u="none" strike="noStrike" cap="none">
                          <a:solidFill>
                            <a:srgbClr val="000000"/>
                          </a:solidFill>
                          <a:latin typeface="Montserrat"/>
                          <a:ea typeface="Montserrat"/>
                          <a:cs typeface="Montserrat"/>
                          <a:sym typeface="Montserrat"/>
                        </a:rPr>
                        <a:t> </a:t>
                      </a:r>
                      <a:r>
                        <a:rPr lang="en-US" sz="2634">
                          <a:latin typeface="Montserrat"/>
                          <a:ea typeface="Montserrat"/>
                          <a:cs typeface="Montserrat"/>
                          <a:sym typeface="Montserrat"/>
                        </a:rPr>
                        <a:t>avec des experts dans la matière</a:t>
                      </a:r>
                      <a:endParaRPr sz="900" u="none" strike="noStrike" cap="none"/>
                    </a:p>
                    <a:p>
                      <a:pPr marL="611874" marR="0" lvl="1" indent="-293236" algn="l" rtl="0">
                        <a:lnSpc>
                          <a:spcPct val="210973"/>
                        </a:lnSpc>
                        <a:spcBef>
                          <a:spcPts val="0"/>
                        </a:spcBef>
                        <a:spcAft>
                          <a:spcPts val="0"/>
                        </a:spcAft>
                        <a:buClr>
                          <a:srgbClr val="000000"/>
                        </a:buClr>
                        <a:buSzPts val="2634"/>
                        <a:buFont typeface="Arial"/>
                        <a:buChar char="•"/>
                      </a:pPr>
                      <a:r>
                        <a:rPr lang="en-US" sz="2634" u="sng">
                          <a:solidFill>
                            <a:schemeClr val="hlink"/>
                          </a:solidFill>
                          <a:latin typeface="Montserrat"/>
                          <a:ea typeface="Montserrat"/>
                          <a:cs typeface="Montserrat"/>
                          <a:sym typeface="Montserrat"/>
                          <a:hlinkClick r:id="rId5"/>
                        </a:rPr>
                        <a:t>Guides de discussion</a:t>
                      </a:r>
                      <a:endParaRPr sz="1200" u="none" strike="noStrike" cap="none"/>
                    </a:p>
                    <a:p>
                      <a:pPr marL="611874" marR="0" lvl="1" indent="-293236" algn="l" rtl="0">
                        <a:lnSpc>
                          <a:spcPct val="210973"/>
                        </a:lnSpc>
                        <a:spcBef>
                          <a:spcPts val="0"/>
                        </a:spcBef>
                        <a:spcAft>
                          <a:spcPts val="0"/>
                        </a:spcAft>
                        <a:buClr>
                          <a:srgbClr val="000000"/>
                        </a:buClr>
                        <a:buSzPts val="2634"/>
                        <a:buFont typeface="Arial"/>
                        <a:buChar char="•"/>
                      </a:pPr>
                      <a:r>
                        <a:rPr lang="en-US" sz="2634" u="sng">
                          <a:solidFill>
                            <a:schemeClr val="hlink"/>
                          </a:solidFill>
                          <a:latin typeface="Montserrat"/>
                          <a:ea typeface="Montserrat"/>
                          <a:cs typeface="Montserrat"/>
                          <a:sym typeface="Montserrat"/>
                          <a:hlinkClick r:id="rId6"/>
                        </a:rPr>
                        <a:t>Meilleures pratiques de mise en réseau</a:t>
                      </a:r>
                      <a:endParaRPr sz="1200" u="none" strike="noStrike" cap="none"/>
                    </a:p>
                    <a:p>
                      <a:pPr marL="611874" marR="0" lvl="1" indent="-293236" algn="l" rtl="0">
                        <a:lnSpc>
                          <a:spcPct val="210973"/>
                        </a:lnSpc>
                        <a:spcBef>
                          <a:spcPts val="0"/>
                        </a:spcBef>
                        <a:spcAft>
                          <a:spcPts val="0"/>
                        </a:spcAft>
                        <a:buClr>
                          <a:srgbClr val="000000"/>
                        </a:buClr>
                        <a:buSzPts val="2634"/>
                        <a:buFont typeface="Arial"/>
                        <a:buChar char="•"/>
                      </a:pPr>
                      <a:r>
                        <a:rPr lang="en-US" sz="2634" u="sng">
                          <a:solidFill>
                            <a:schemeClr val="hlink"/>
                          </a:solidFill>
                          <a:latin typeface="Montserrat"/>
                          <a:ea typeface="Montserrat"/>
                          <a:cs typeface="Montserrat"/>
                          <a:sym typeface="Montserrat"/>
                          <a:hlinkClick r:id="rId7"/>
                        </a:rPr>
                        <a:t>Salon hebdomadaire DEAPCM</a:t>
                      </a:r>
                      <a:endParaRPr sz="1200" u="none" strike="noStrike" cap="none"/>
                    </a:p>
                    <a:p>
                      <a:pPr marL="611874" marR="0" lvl="1" indent="-293236" algn="l" rtl="0">
                        <a:lnSpc>
                          <a:spcPct val="210973"/>
                        </a:lnSpc>
                        <a:spcBef>
                          <a:spcPts val="0"/>
                        </a:spcBef>
                        <a:spcAft>
                          <a:spcPts val="0"/>
                        </a:spcAft>
                        <a:buClr>
                          <a:srgbClr val="000000"/>
                        </a:buClr>
                        <a:buSzPts val="2634"/>
                        <a:buFont typeface="Arial"/>
                        <a:buChar char="•"/>
                      </a:pPr>
                      <a:r>
                        <a:rPr lang="en-US" sz="2634">
                          <a:latin typeface="Montserrat"/>
                          <a:ea typeface="Montserrat"/>
                          <a:cs typeface="Montserrat"/>
                          <a:sym typeface="Montserrat"/>
                        </a:rPr>
                        <a:t>Formulaire écrits</a:t>
                      </a:r>
                      <a:endParaRPr sz="1200" u="none" strike="noStrike" cap="none"/>
                    </a:p>
                    <a:p>
                      <a:pPr marL="611874" marR="0" lvl="1" indent="-293236" algn="l" rtl="0">
                        <a:lnSpc>
                          <a:spcPct val="210973"/>
                        </a:lnSpc>
                        <a:spcBef>
                          <a:spcPts val="0"/>
                        </a:spcBef>
                        <a:spcAft>
                          <a:spcPts val="0"/>
                        </a:spcAft>
                        <a:buClr>
                          <a:srgbClr val="000000"/>
                        </a:buClr>
                        <a:buSzPts val="2634"/>
                        <a:buFont typeface="Arial"/>
                        <a:buChar char="•"/>
                      </a:pPr>
                      <a:r>
                        <a:rPr lang="en-US" sz="2634">
                          <a:latin typeface="Montserrat"/>
                          <a:ea typeface="Montserrat"/>
                          <a:cs typeface="Montserrat"/>
                          <a:sym typeface="Montserrat"/>
                        </a:rPr>
                        <a:t>Courriels</a:t>
                      </a:r>
                      <a:endParaRPr sz="1200" u="none" strike="noStrike" cap="none"/>
                    </a:p>
                    <a:p>
                      <a:pPr marL="611874" marR="0" lvl="1" indent="-293236" algn="l" rtl="0">
                        <a:lnSpc>
                          <a:spcPct val="210973"/>
                        </a:lnSpc>
                        <a:spcBef>
                          <a:spcPts val="0"/>
                        </a:spcBef>
                        <a:spcAft>
                          <a:spcPts val="0"/>
                        </a:spcAft>
                        <a:buClr>
                          <a:srgbClr val="000000"/>
                        </a:buClr>
                        <a:buSzPts val="2634"/>
                        <a:buFont typeface="Arial"/>
                        <a:buChar char="•"/>
                      </a:pPr>
                      <a:r>
                        <a:rPr lang="en-US" sz="2634">
                          <a:latin typeface="Montserrat"/>
                          <a:ea typeface="Montserrat"/>
                          <a:cs typeface="Montserrat"/>
                          <a:sym typeface="Montserrat"/>
                        </a:rPr>
                        <a:t>Engagements en ligne</a:t>
                      </a:r>
                      <a:r>
                        <a:rPr lang="en-US" sz="2634" u="none" strike="noStrike" cap="none">
                          <a:solidFill>
                            <a:srgbClr val="000000"/>
                          </a:solidFill>
                          <a:latin typeface="Montserrat"/>
                          <a:ea typeface="Montserrat"/>
                          <a:cs typeface="Montserrat"/>
                          <a:sym typeface="Montserrat"/>
                        </a:rPr>
                        <a:t> (</a:t>
                      </a:r>
                      <a:r>
                        <a:rPr lang="en-US" sz="2634">
                          <a:latin typeface="Montserrat"/>
                          <a:ea typeface="Montserrat"/>
                          <a:cs typeface="Montserrat"/>
                          <a:sym typeface="Montserrat"/>
                        </a:rPr>
                        <a:t>c.-àd. :</a:t>
                      </a:r>
                      <a:r>
                        <a:rPr lang="en-US" sz="2634" u="none" strike="noStrike" cap="none">
                          <a:solidFill>
                            <a:srgbClr val="000000"/>
                          </a:solidFill>
                          <a:latin typeface="Montserrat"/>
                          <a:ea typeface="Montserrat"/>
                          <a:cs typeface="Montserrat"/>
                          <a:sym typeface="Montserrat"/>
                        </a:rPr>
                        <a:t> </a:t>
                      </a:r>
                      <a:r>
                        <a:rPr lang="en-US" sz="2634" u="sng" strike="noStrike" cap="none">
                          <a:solidFill>
                            <a:schemeClr val="hlink"/>
                          </a:solidFill>
                          <a:latin typeface="Montserrat"/>
                          <a:ea typeface="Montserrat"/>
                          <a:cs typeface="Montserrat"/>
                          <a:sym typeface="Montserrat"/>
                          <a:hlinkClick r:id="rId8"/>
                        </a:rPr>
                        <a:t>LinkedIn</a:t>
                      </a:r>
                      <a:r>
                        <a:rPr lang="en-US" sz="2634" u="none" strike="noStrike" cap="none">
                          <a:solidFill>
                            <a:srgbClr val="000000"/>
                          </a:solidFill>
                          <a:latin typeface="Montserrat"/>
                          <a:ea typeface="Montserrat"/>
                          <a:cs typeface="Montserrat"/>
                          <a:sym typeface="Montserrat"/>
                        </a:rPr>
                        <a:t>, MS Teams)</a:t>
                      </a:r>
                      <a:endParaRPr sz="1200" u="none" strike="noStrike" cap="none"/>
                    </a:p>
                    <a:p>
                      <a:pPr marL="611874" marR="0" lvl="1" indent="-293236" algn="l" rtl="0">
                        <a:lnSpc>
                          <a:spcPct val="115000"/>
                        </a:lnSpc>
                        <a:spcBef>
                          <a:spcPts val="0"/>
                        </a:spcBef>
                        <a:spcAft>
                          <a:spcPts val="0"/>
                        </a:spcAft>
                        <a:buClr>
                          <a:srgbClr val="000000"/>
                        </a:buClr>
                        <a:buSzPts val="2634"/>
                        <a:buFont typeface="Arial"/>
                        <a:buChar char="•"/>
                      </a:pPr>
                      <a:r>
                        <a:rPr lang="en-US" sz="2634">
                          <a:latin typeface="Montserrat"/>
                          <a:ea typeface="Montserrat"/>
                          <a:cs typeface="Montserrat"/>
                          <a:sym typeface="Montserrat"/>
                        </a:rPr>
                        <a:t>Événements locaux en personne (facultatifs ; organisés par des membres bénévoles du DEAPCM à travers le Canada)</a:t>
                      </a:r>
                      <a:endParaRPr sz="1200" u="none" strike="noStrike" cap="none"/>
                    </a:p>
                  </a:txBody>
                  <a:tcPr marL="190500" marR="190500" marT="190500" marB="190500" anchor="ctr">
                    <a:lnL w="9525" cap="flat" cmpd="sng">
                      <a:solidFill>
                        <a:srgbClr val="FFFFFF"/>
                      </a:solidFill>
                      <a:prstDash val="dash"/>
                      <a:round/>
                      <a:headEnd type="none" w="sm" len="sm"/>
                      <a:tailEnd type="none" w="sm" len="sm"/>
                    </a:lnL>
                    <a:lnR w="9725" cap="flat" cmpd="sng">
                      <a:solidFill>
                        <a:srgbClr val="FFFFFF"/>
                      </a:solidFill>
                      <a:prstDash val="dash"/>
                      <a:round/>
                      <a:headEnd type="none" w="sm" len="sm"/>
                      <a:tailEnd type="none" w="sm" len="sm"/>
                    </a:lnR>
                    <a:lnT w="9525" cap="flat" cmpd="sng">
                      <a:solidFill>
                        <a:srgbClr val="FFFFFF"/>
                      </a:solidFill>
                      <a:prstDash val="dash"/>
                      <a:round/>
                      <a:headEnd type="none" w="sm" len="sm"/>
                      <a:tailEnd type="none" w="sm" len="sm"/>
                    </a:lnT>
                    <a:lnB w="9525" cap="flat" cmpd="sng">
                      <a:solidFill>
                        <a:srgbClr val="FFFFFF"/>
                      </a:solidFill>
                      <a:prstDash val="dash"/>
                      <a:round/>
                      <a:headEnd type="none" w="sm" len="sm"/>
                      <a:tailEnd type="none" w="sm" len="sm"/>
                    </a:lnB>
                  </a:tcPr>
                </a:tc>
                <a:extLst>
                  <a:ext uri="{0D108BD9-81ED-4DB2-BD59-A6C34878D82A}">
                    <a16:rowId xmlns:a16="http://schemas.microsoft.com/office/drawing/2014/main" val="10000"/>
                  </a:ext>
                </a:extLst>
              </a:tr>
            </a:tbl>
          </a:graphicData>
        </a:graphic>
      </p:graphicFrame>
      <p:sp>
        <p:nvSpPr>
          <p:cNvPr id="309" name="Google Shape;309;p6"/>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9">
              <a:alphaModFix/>
            </a:blip>
            <a:stretch>
              <a:fillRect l="-69334" r="-8500" b="-18602"/>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p6"/>
          <p:cNvPicPr preferRelativeResize="0"/>
          <p:nvPr/>
        </p:nvPicPr>
        <p:blipFill rotWithShape="1">
          <a:blip r:embed="rId10">
            <a:alphaModFix/>
          </a:blip>
          <a:srcRect/>
          <a:stretch/>
        </p:blipFill>
        <p:spPr>
          <a:xfrm>
            <a:off x="445400" y="994188"/>
            <a:ext cx="1830401" cy="15259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
          <p:cNvSpPr txBox="1"/>
          <p:nvPr/>
        </p:nvSpPr>
        <p:spPr>
          <a:xfrm>
            <a:off x="2206731" y="1210494"/>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5000"/>
              <a:buFont typeface="Arial"/>
              <a:buNone/>
            </a:pPr>
            <a:r>
              <a:rPr lang="en-US" sz="5000" b="1">
                <a:latin typeface="Montserrat"/>
                <a:ea typeface="Montserrat"/>
                <a:cs typeface="Montserrat"/>
                <a:sym typeface="Montserrat"/>
              </a:rPr>
              <a:t>Logistique</a:t>
            </a:r>
            <a:endParaRPr sz="1400" b="0" i="0" u="none" strike="noStrike" cap="none">
              <a:solidFill>
                <a:srgbClr val="000000"/>
              </a:solidFill>
              <a:latin typeface="Arial"/>
              <a:ea typeface="Arial"/>
              <a:cs typeface="Arial"/>
              <a:sym typeface="Arial"/>
            </a:endParaRPr>
          </a:p>
        </p:txBody>
      </p:sp>
      <p:graphicFrame>
        <p:nvGraphicFramePr>
          <p:cNvPr id="316" name="Google Shape;316;p7"/>
          <p:cNvGraphicFramePr/>
          <p:nvPr/>
        </p:nvGraphicFramePr>
        <p:xfrm>
          <a:off x="483118" y="3227653"/>
          <a:ext cx="13809850" cy="6587155"/>
        </p:xfrm>
        <a:graphic>
          <a:graphicData uri="http://schemas.openxmlformats.org/drawingml/2006/table">
            <a:tbl>
              <a:tblPr>
                <a:noFill/>
                <a:tableStyleId>{F81F1866-FBA2-40C7-9799-905CED3B911B}</a:tableStyleId>
              </a:tblPr>
              <a:tblGrid>
                <a:gridCol w="6904925">
                  <a:extLst>
                    <a:ext uri="{9D8B030D-6E8A-4147-A177-3AD203B41FA5}">
                      <a16:colId xmlns:a16="http://schemas.microsoft.com/office/drawing/2014/main" val="20000"/>
                    </a:ext>
                  </a:extLst>
                </a:gridCol>
                <a:gridCol w="6904925">
                  <a:extLst>
                    <a:ext uri="{9D8B030D-6E8A-4147-A177-3AD203B41FA5}">
                      <a16:colId xmlns:a16="http://schemas.microsoft.com/office/drawing/2014/main" val="20001"/>
                    </a:ext>
                  </a:extLst>
                </a:gridCol>
              </a:tblGrid>
              <a:tr h="1313600">
                <a:tc>
                  <a:txBody>
                    <a:bodyPr/>
                    <a:lstStyle/>
                    <a:p>
                      <a:pPr marL="0" marR="0" lvl="0" indent="0" algn="ctr" rtl="0">
                        <a:lnSpc>
                          <a:spcPct val="140005"/>
                        </a:lnSpc>
                        <a:spcBef>
                          <a:spcPts val="0"/>
                        </a:spcBef>
                        <a:spcAft>
                          <a:spcPts val="0"/>
                        </a:spcAft>
                        <a:buClr>
                          <a:srgbClr val="000000"/>
                        </a:buClr>
                        <a:buSzPts val="3652"/>
                        <a:buFont typeface="Arial"/>
                        <a:buNone/>
                      </a:pPr>
                      <a:r>
                        <a:rPr lang="en-US" sz="3652" b="1">
                          <a:solidFill>
                            <a:schemeClr val="dk1"/>
                          </a:solidFill>
                          <a:latin typeface="Montserrat"/>
                          <a:ea typeface="Montserrat"/>
                          <a:cs typeface="Montserrat"/>
                          <a:sym typeface="Montserrat"/>
                        </a:rPr>
                        <a:t>Délai des réunions Cercles</a:t>
                      </a:r>
                      <a:endParaRPr sz="1100" u="none" strike="noStrike" cap="none">
                        <a:solidFill>
                          <a:schemeClr val="dk1"/>
                        </a:solidFill>
                      </a:endParaRPr>
                    </a:p>
                  </a:txBody>
                  <a:tcPr marL="190500" marR="190500" marT="190500" marB="190500" anchor="ctr">
                    <a:lnL w="9725" cap="flat" cmpd="sng">
                      <a:solidFill>
                        <a:srgbClr val="FFFFFF"/>
                      </a:solidFill>
                      <a:prstDash val="dash"/>
                      <a:round/>
                      <a:headEnd type="none" w="sm" len="sm"/>
                      <a:tailEnd type="none" w="sm" len="sm"/>
                    </a:lnL>
                    <a:lnR w="9725" cap="flat" cmpd="sng">
                      <a:solidFill>
                        <a:srgbClr val="000000"/>
                      </a:solidFill>
                      <a:prstDash val="dash"/>
                      <a:round/>
                      <a:headEnd type="none" w="sm" len="sm"/>
                      <a:tailEnd type="none" w="sm" len="sm"/>
                    </a:lnR>
                    <a:lnT w="9725" cap="flat" cmpd="sng">
                      <a:solidFill>
                        <a:srgbClr val="FFFFFF"/>
                      </a:solidFill>
                      <a:prstDash val="dash"/>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52"/>
                        <a:buFont typeface="Arial"/>
                        <a:buNone/>
                      </a:pPr>
                      <a:r>
                        <a:rPr lang="en-US" sz="3652" b="1">
                          <a:solidFill>
                            <a:schemeClr val="dk1"/>
                          </a:solidFill>
                          <a:latin typeface="Montserrat"/>
                          <a:ea typeface="Montserrat"/>
                          <a:cs typeface="Montserrat"/>
                          <a:sym typeface="Montserrat"/>
                        </a:rPr>
                        <a:t>Taille de groupe</a:t>
                      </a:r>
                      <a:endParaRPr sz="3652"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652"/>
                        <a:buFont typeface="Arial"/>
                        <a:buNone/>
                      </a:pPr>
                      <a:r>
                        <a:rPr lang="en-US" sz="3652" b="1">
                          <a:solidFill>
                            <a:schemeClr val="dk1"/>
                          </a:solidFill>
                          <a:latin typeface="Montserrat"/>
                          <a:ea typeface="Montserrat"/>
                          <a:cs typeface="Montserrat"/>
                          <a:sym typeface="Montserrat"/>
                        </a:rPr>
                        <a:t>des réunions Cercles</a:t>
                      </a:r>
                      <a:endParaRPr sz="3652" b="1">
                        <a:solidFill>
                          <a:schemeClr val="dk1"/>
                        </a:solidFill>
                        <a:latin typeface="Montserrat"/>
                        <a:ea typeface="Montserrat"/>
                        <a:cs typeface="Montserrat"/>
                        <a:sym typeface="Montserrat"/>
                      </a:endParaRPr>
                    </a:p>
                  </a:txBody>
                  <a:tcPr marL="190500" marR="190500" marT="190500" marB="190500" anchor="ctr">
                    <a:lnL w="9725" cap="flat" cmpd="sng">
                      <a:solidFill>
                        <a:srgbClr val="000000"/>
                      </a:solidFill>
                      <a:prstDash val="dash"/>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5093000">
                <a:tc>
                  <a:txBody>
                    <a:bodyPr/>
                    <a:lstStyle/>
                    <a:p>
                      <a:pPr marL="611874" marR="0" lvl="1" indent="-305936" algn="l" rtl="0">
                        <a:lnSpc>
                          <a:spcPct val="115000"/>
                        </a:lnSpc>
                        <a:spcBef>
                          <a:spcPts val="0"/>
                        </a:spcBef>
                        <a:spcAft>
                          <a:spcPts val="0"/>
                        </a:spcAft>
                        <a:buClr>
                          <a:schemeClr val="dk1"/>
                        </a:buClr>
                        <a:buSzPts val="2834"/>
                        <a:buFont typeface="Arial"/>
                        <a:buChar char="•"/>
                      </a:pPr>
                      <a:r>
                        <a:rPr lang="en-US" sz="2834">
                          <a:solidFill>
                            <a:schemeClr val="dk1"/>
                          </a:solidFill>
                          <a:latin typeface="Montserrat"/>
                          <a:ea typeface="Montserrat"/>
                          <a:cs typeface="Montserrat"/>
                          <a:sym typeface="Montserrat"/>
                        </a:rPr>
                        <a:t>90 minutes et 120 minutes pour la cinquième réunion Cercle</a:t>
                      </a:r>
                      <a:endParaRPr sz="1100" u="none" strike="noStrike" cap="none">
                        <a:solidFill>
                          <a:schemeClr val="dk1"/>
                        </a:solidFill>
                      </a:endParaRPr>
                    </a:p>
                    <a:p>
                      <a:pPr marL="611874" marR="0" lvl="1" indent="-305936" algn="l" rtl="0">
                        <a:lnSpc>
                          <a:spcPct val="115000"/>
                        </a:lnSpc>
                        <a:spcBef>
                          <a:spcPts val="2500"/>
                        </a:spcBef>
                        <a:spcAft>
                          <a:spcPts val="0"/>
                        </a:spcAft>
                        <a:buClr>
                          <a:schemeClr val="dk1"/>
                        </a:buClr>
                        <a:buSzPts val="2834"/>
                        <a:buFont typeface="Arial"/>
                        <a:buChar char="•"/>
                      </a:pPr>
                      <a:r>
                        <a:rPr lang="en-US" sz="2834">
                          <a:solidFill>
                            <a:schemeClr val="dk1"/>
                          </a:solidFill>
                          <a:latin typeface="Montserrat"/>
                          <a:ea typeface="Montserrat"/>
                          <a:cs typeface="Montserrat"/>
                          <a:sym typeface="Montserrat"/>
                        </a:rPr>
                        <a:t>Pour une collaboration maximale et des attentes claires</a:t>
                      </a:r>
                      <a:endParaRPr sz="1400" u="none" strike="noStrike" cap="none">
                        <a:solidFill>
                          <a:schemeClr val="dk1"/>
                        </a:solidFill>
                      </a:endParaRPr>
                    </a:p>
                  </a:txBody>
                  <a:tcPr marL="190500" marR="190500" marT="190500" marB="190500">
                    <a:lnL w="9725" cap="flat" cmpd="sng">
                      <a:solidFill>
                        <a:srgbClr val="FFFFFF"/>
                      </a:solidFill>
                      <a:prstDash val="dash"/>
                      <a:round/>
                      <a:headEnd type="none" w="sm" len="sm"/>
                      <a:tailEnd type="none" w="sm" len="sm"/>
                    </a:lnL>
                    <a:lnR w="9725" cap="flat" cmpd="sng">
                      <a:solidFill>
                        <a:srgbClr val="000000"/>
                      </a:solidFill>
                      <a:prstDash val="dash"/>
                      <a:round/>
                      <a:headEnd type="none" w="sm" len="sm"/>
                      <a:tailEnd type="none" w="sm" len="sm"/>
                    </a:lnR>
                    <a:lnT w="9525" cap="flat" cmpd="sng">
                      <a:solidFill>
                        <a:srgbClr val="FFFFFF"/>
                      </a:solidFill>
                      <a:prstDash val="solid"/>
                      <a:round/>
                      <a:headEnd type="none" w="sm" len="sm"/>
                      <a:tailEnd type="none" w="sm" len="sm"/>
                    </a:lnT>
                    <a:lnB w="9725" cap="flat" cmpd="sng">
                      <a:solidFill>
                        <a:srgbClr val="FFFFFF"/>
                      </a:solidFill>
                      <a:prstDash val="dash"/>
                      <a:round/>
                      <a:headEnd type="none" w="sm" len="sm"/>
                      <a:tailEnd type="none" w="sm" len="sm"/>
                    </a:lnB>
                  </a:tcPr>
                </a:tc>
                <a:tc>
                  <a:txBody>
                    <a:bodyPr/>
                    <a:lstStyle/>
                    <a:p>
                      <a:pPr marL="611874" marR="0" lvl="1" indent="-305936" algn="l" rtl="0">
                        <a:lnSpc>
                          <a:spcPct val="115000"/>
                        </a:lnSpc>
                        <a:spcBef>
                          <a:spcPts val="0"/>
                        </a:spcBef>
                        <a:spcAft>
                          <a:spcPts val="0"/>
                        </a:spcAft>
                        <a:buClr>
                          <a:schemeClr val="dk1"/>
                        </a:buClr>
                        <a:buSzPts val="2834"/>
                        <a:buFont typeface="Arial"/>
                        <a:buChar char="•"/>
                      </a:pPr>
                      <a:r>
                        <a:rPr lang="en-US" sz="2834">
                          <a:solidFill>
                            <a:schemeClr val="dk1"/>
                          </a:solidFill>
                          <a:latin typeface="Montserrat"/>
                          <a:ea typeface="Montserrat"/>
                          <a:cs typeface="Montserrat"/>
                          <a:sym typeface="Montserrat"/>
                        </a:rPr>
                        <a:t>Les réunions Cercles auront comme montant optimale de 6 à 8 membres</a:t>
                      </a:r>
                      <a:endParaRPr sz="1100" u="none" strike="noStrike" cap="none">
                        <a:solidFill>
                          <a:schemeClr val="dk1"/>
                        </a:solidFill>
                      </a:endParaRPr>
                    </a:p>
                  </a:txBody>
                  <a:tcPr marL="190500" marR="190500" marT="190500" marB="190500">
                    <a:lnL w="9725" cap="flat" cmpd="sng">
                      <a:solidFill>
                        <a:srgbClr val="000000"/>
                      </a:solidFill>
                      <a:prstDash val="dash"/>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17" name="Google Shape;317;p7"/>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69334" r="-8500" b="-18602"/>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8" name="Google Shape;318;p7"/>
          <p:cNvPicPr preferRelativeResize="0"/>
          <p:nvPr/>
        </p:nvPicPr>
        <p:blipFill rotWithShape="1">
          <a:blip r:embed="rId4">
            <a:alphaModFix/>
          </a:blip>
          <a:srcRect/>
          <a:stretch/>
        </p:blipFill>
        <p:spPr>
          <a:xfrm>
            <a:off x="293000" y="841788"/>
            <a:ext cx="1830401" cy="1525966"/>
          </a:xfrm>
          <a:prstGeom prst="rect">
            <a:avLst/>
          </a:prstGeom>
          <a:noFill/>
          <a:ln>
            <a:noFill/>
          </a:ln>
        </p:spPr>
      </p:pic>
      <p:pic>
        <p:nvPicPr>
          <p:cNvPr id="319" name="Google Shape;319;p7"/>
          <p:cNvPicPr preferRelativeResize="0"/>
          <p:nvPr/>
        </p:nvPicPr>
        <p:blipFill rotWithShape="1">
          <a:blip r:embed="rId5">
            <a:alphaModFix/>
          </a:blip>
          <a:srcRect/>
          <a:stretch/>
        </p:blipFill>
        <p:spPr>
          <a:xfrm flipH="1">
            <a:off x="12295075" y="7416525"/>
            <a:ext cx="6069125" cy="29131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5562</Words>
  <Application>Microsoft Macintosh PowerPoint</Application>
  <PresentationFormat>Custom</PresentationFormat>
  <Paragraphs>485</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Montserrat</vt:lpstr>
      <vt:lpstr>Montserrat SemiBold</vt:lpstr>
      <vt:lpstr>Arial</vt:lpstr>
      <vt:lpstr>Arimo</vt:lpstr>
      <vt:lpstr>Calibri</vt:lpstr>
      <vt:lpstr>Montserrat Medium</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1</cp:revision>
  <dcterms:created xsi:type="dcterms:W3CDTF">2006-08-16T00:00:00Z</dcterms:created>
  <dcterms:modified xsi:type="dcterms:W3CDTF">2024-09-05T13:22:21Z</dcterms:modified>
</cp:coreProperties>
</file>