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1"/>
  </p:notesMasterIdLst>
  <p:sldIdLst>
    <p:sldId id="256" r:id="rId2"/>
    <p:sldId id="263" r:id="rId3"/>
    <p:sldId id="307" r:id="rId4"/>
    <p:sldId id="296" r:id="rId5"/>
    <p:sldId id="265" r:id="rId6"/>
    <p:sldId id="306" r:id="rId7"/>
    <p:sldId id="309" r:id="rId8"/>
    <p:sldId id="270" r:id="rId9"/>
    <p:sldId id="312" r:id="rId10"/>
    <p:sldId id="302" r:id="rId11"/>
    <p:sldId id="303" r:id="rId12"/>
    <p:sldId id="282" r:id="rId13"/>
    <p:sldId id="260" r:id="rId14"/>
    <p:sldId id="266" r:id="rId15"/>
    <p:sldId id="261" r:id="rId16"/>
    <p:sldId id="290" r:id="rId17"/>
    <p:sldId id="308" r:id="rId18"/>
    <p:sldId id="311"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4" autoAdjust="0"/>
    <p:restoredTop sz="87309" autoAdjust="0"/>
  </p:normalViewPr>
  <p:slideViewPr>
    <p:cSldViewPr snapToGrid="0">
      <p:cViewPr varScale="1">
        <p:scale>
          <a:sx n="75" d="100"/>
          <a:sy n="75" d="100"/>
        </p:scale>
        <p:origin x="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DCC12-3B55-4B56-9EFA-A07D77E81830}" type="datetimeFigureOut">
              <a:rPr lang="en-CA" smtClean="0"/>
              <a:t>2023-02-23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C5243-87ED-445B-A19A-F8C7817891F1}" type="slidenum">
              <a:rPr lang="en-CA" smtClean="0"/>
              <a:t>‹#›</a:t>
            </a:fld>
            <a:endParaRPr lang="en-CA" dirty="0"/>
          </a:p>
        </p:txBody>
      </p:sp>
    </p:spTree>
    <p:extLst>
      <p:ext uri="{BB962C8B-B14F-4D97-AF65-F5344CB8AC3E}">
        <p14:creationId xmlns:p14="http://schemas.microsoft.com/office/powerpoint/2010/main" val="3439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B5748-3B97-F942-AB42-DA739A18115E}" type="slidenum">
              <a:rPr lang="en-US" smtClean="0"/>
              <a:t>7</a:t>
            </a:fld>
            <a:endParaRPr lang="en-US" dirty="0"/>
          </a:p>
        </p:txBody>
      </p:sp>
    </p:spTree>
    <p:extLst>
      <p:ext uri="{BB962C8B-B14F-4D97-AF65-F5344CB8AC3E}">
        <p14:creationId xmlns:p14="http://schemas.microsoft.com/office/powerpoint/2010/main" val="29826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B5748-3B97-F942-AB42-DA739A18115E}" type="slidenum">
              <a:rPr lang="en-US" smtClean="0"/>
              <a:t>8</a:t>
            </a:fld>
            <a:endParaRPr lang="en-US" dirty="0"/>
          </a:p>
        </p:txBody>
      </p:sp>
    </p:spTree>
    <p:extLst>
      <p:ext uri="{BB962C8B-B14F-4D97-AF65-F5344CB8AC3E}">
        <p14:creationId xmlns:p14="http://schemas.microsoft.com/office/powerpoint/2010/main" val="272504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B5748-3B97-F942-AB42-DA739A18115E}" type="slidenum">
              <a:rPr lang="en-US" smtClean="0"/>
              <a:t>9</a:t>
            </a:fld>
            <a:endParaRPr lang="en-US" dirty="0"/>
          </a:p>
        </p:txBody>
      </p:sp>
    </p:spTree>
    <p:extLst>
      <p:ext uri="{BB962C8B-B14F-4D97-AF65-F5344CB8AC3E}">
        <p14:creationId xmlns:p14="http://schemas.microsoft.com/office/powerpoint/2010/main" val="367925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https://www.canada.ca/en/treasury-board-secretariat/services/innovation/human-resources-statistics/diversity-inclusion-statistics/distribution-public-service-canada-employees-designated-sub-group-salary-range-members-visible-minorities.html</a:t>
            </a:r>
          </a:p>
        </p:txBody>
      </p:sp>
      <p:sp>
        <p:nvSpPr>
          <p:cNvPr id="4" name="Slide Number Placeholder 3"/>
          <p:cNvSpPr>
            <a:spLocks noGrp="1"/>
          </p:cNvSpPr>
          <p:nvPr>
            <p:ph type="sldNum" sz="quarter" idx="10"/>
          </p:nvPr>
        </p:nvSpPr>
        <p:spPr/>
        <p:txBody>
          <a:bodyPr/>
          <a:lstStyle/>
          <a:p>
            <a:fld id="{C14C5243-87ED-445B-A19A-F8C7817891F1}" type="slidenum">
              <a:rPr lang="en-CA" smtClean="0"/>
              <a:t>10</a:t>
            </a:fld>
            <a:endParaRPr lang="en-CA" dirty="0"/>
          </a:p>
        </p:txBody>
      </p:sp>
    </p:spTree>
    <p:extLst>
      <p:ext uri="{BB962C8B-B14F-4D97-AF65-F5344CB8AC3E}">
        <p14:creationId xmlns:p14="http://schemas.microsoft.com/office/powerpoint/2010/main" val="112114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https://www.canada.ca/en/treasury-board-secretariat/services/innovation/human-resources-statistics/diversity-inclusion-statistics/distribution-public-service-canada-employees-designated-sub-group-salary-range-members-visible-minorities.html</a:t>
            </a:r>
          </a:p>
        </p:txBody>
      </p:sp>
      <p:sp>
        <p:nvSpPr>
          <p:cNvPr id="4" name="Slide Number Placeholder 3"/>
          <p:cNvSpPr>
            <a:spLocks noGrp="1"/>
          </p:cNvSpPr>
          <p:nvPr>
            <p:ph type="sldNum" sz="quarter" idx="10"/>
          </p:nvPr>
        </p:nvSpPr>
        <p:spPr/>
        <p:txBody>
          <a:bodyPr/>
          <a:lstStyle/>
          <a:p>
            <a:fld id="{C14C5243-87ED-445B-A19A-F8C7817891F1}" type="slidenum">
              <a:rPr lang="en-CA" smtClean="0"/>
              <a:t>11</a:t>
            </a:fld>
            <a:endParaRPr lang="en-CA" dirty="0"/>
          </a:p>
        </p:txBody>
      </p:sp>
    </p:spTree>
    <p:extLst>
      <p:ext uri="{BB962C8B-B14F-4D97-AF65-F5344CB8AC3E}">
        <p14:creationId xmlns:p14="http://schemas.microsoft.com/office/powerpoint/2010/main" val="373240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Raw numbers of salary bands (Core Public Service, not CRA) </a:t>
            </a:r>
          </a:p>
          <a:p>
            <a:r>
              <a:rPr lang="en-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Distribution of public service of Canada employees by designated sub-group and salary range - Members of visible minorities - Canada.ca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14C5243-87ED-445B-A19A-F8C7817891F1}" type="slidenum">
              <a:rPr lang="en-CA" smtClean="0"/>
              <a:t>12</a:t>
            </a:fld>
            <a:endParaRPr lang="en-CA" dirty="0"/>
          </a:p>
        </p:txBody>
      </p:sp>
    </p:spTree>
    <p:extLst>
      <p:ext uri="{BB962C8B-B14F-4D97-AF65-F5344CB8AC3E}">
        <p14:creationId xmlns:p14="http://schemas.microsoft.com/office/powerpoint/2010/main" val="321227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https://www.canada.ca/en/treasury-board-secretariat/services/innovation/human-resources-statistics/diversity-inclusion-statistics/distribution-public-service-canada-employees-designated-sub-group-salary-range-members-visible-minorities.html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F497D"/>
                </a:solidFill>
                <a:effectLst/>
                <a:latin typeface="Calibri" panose="020F0502020204030204" pitchFamily="34" charset="0"/>
                <a:ea typeface="Calibri" panose="020F0502020204030204" pitchFamily="34" charset="0"/>
              </a:rPr>
              <a:t>Dr. Nicholas ARAN June 23, 2023 Presentation.</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C14C5243-87ED-445B-A19A-F8C7817891F1}" type="slidenum">
              <a:rPr lang="en-CA" smtClean="0"/>
              <a:t>14</a:t>
            </a:fld>
            <a:endParaRPr lang="en-CA" dirty="0"/>
          </a:p>
        </p:txBody>
      </p:sp>
    </p:spTree>
    <p:extLst>
      <p:ext uri="{BB962C8B-B14F-4D97-AF65-F5344CB8AC3E}">
        <p14:creationId xmlns:p14="http://schemas.microsoft.com/office/powerpoint/2010/main" val="428439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tabLst>
                <a:tab pos="457200" algn="l"/>
              </a:tabLst>
            </a:pPr>
            <a:r>
              <a:rPr lang="en-CA" sz="1800" dirty="0">
                <a:solidFill>
                  <a:srgbClr val="1F497D"/>
                </a:solidFill>
                <a:effectLst/>
                <a:latin typeface="Calibri" panose="020F0502020204030204" pitchFamily="34" charset="0"/>
                <a:ea typeface="Times New Roman" panose="02020603050405020304" pitchFamily="18" charset="0"/>
              </a:rPr>
              <a:t>Lowest value: There is no doubt that the Black group has a significant lower Median salary than the rest examined as per table below. </a:t>
            </a:r>
            <a:endParaRPr lang="en-CA" sz="1800" dirty="0">
              <a:solidFill>
                <a:srgbClr val="1F497D"/>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CA" sz="1800" dirty="0">
                <a:solidFill>
                  <a:srgbClr val="1F497D"/>
                </a:solidFill>
                <a:effectLst/>
                <a:latin typeface="Calibri" panose="020F0502020204030204" pitchFamily="34" charset="0"/>
                <a:ea typeface="Times New Roman" panose="02020603050405020304" pitchFamily="18" charset="0"/>
              </a:rPr>
              <a:t>Non-VM:  The non-VM is a good comparator for possible impacts of racism.</a:t>
            </a:r>
            <a:r>
              <a:rPr lang="en-CA" sz="1800" dirty="0">
                <a:effectLst/>
                <a:latin typeface="Calibri" panose="020F0502020204030204" pitchFamily="34" charset="0"/>
                <a:ea typeface="Times New Roman" panose="02020603050405020304" pitchFamily="18" charset="0"/>
              </a:rPr>
              <a:t> </a:t>
            </a:r>
          </a:p>
          <a:p>
            <a:pPr marL="342900" lvl="0" indent="-342900">
              <a:buFont typeface="+mj-lt"/>
              <a:buAutoNum type="arabicPeriod"/>
              <a:tabLst>
                <a:tab pos="457200" algn="l"/>
              </a:tabLst>
            </a:pPr>
            <a:r>
              <a:rPr lang="en-CA" sz="1800" dirty="0">
                <a:solidFill>
                  <a:srgbClr val="1F497D"/>
                </a:solidFill>
                <a:effectLst/>
                <a:latin typeface="Calibri" panose="020F0502020204030204" pitchFamily="34" charset="0"/>
                <a:ea typeface="Calibri" panose="020F0502020204030204" pitchFamily="34" charset="0"/>
              </a:rPr>
              <a:t>Contact Dr. Nicholas to get more details of the method and the expected errors.  Errors could be significant for some groups.</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C14C5243-87ED-445B-A19A-F8C7817891F1}" type="slidenum">
              <a:rPr lang="en-CA" smtClean="0"/>
              <a:t>16</a:t>
            </a:fld>
            <a:endParaRPr lang="en-CA" dirty="0"/>
          </a:p>
        </p:txBody>
      </p:sp>
    </p:spTree>
    <p:extLst>
      <p:ext uri="{BB962C8B-B14F-4D97-AF65-F5344CB8AC3E}">
        <p14:creationId xmlns:p14="http://schemas.microsoft.com/office/powerpoint/2010/main" val="325297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mtClean="0"/>
              <a:t>LMA calculates</a:t>
            </a:r>
            <a:r>
              <a:rPr lang="en-CA" baseline="0" smtClean="0"/>
              <a:t> 7 year old quantity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smtClean="0"/>
              <a:t>DI calculates more recent disparities in equality of income</a:t>
            </a:r>
            <a:endParaRPr lang="en-CA" dirty="0" smtClean="0"/>
          </a:p>
          <a:p>
            <a:endParaRPr lang="en-CA" dirty="0"/>
          </a:p>
        </p:txBody>
      </p:sp>
      <p:sp>
        <p:nvSpPr>
          <p:cNvPr id="4" name="Slide Number Placeholder 3"/>
          <p:cNvSpPr>
            <a:spLocks noGrp="1"/>
          </p:cNvSpPr>
          <p:nvPr>
            <p:ph type="sldNum" sz="quarter" idx="10"/>
          </p:nvPr>
        </p:nvSpPr>
        <p:spPr/>
        <p:txBody>
          <a:bodyPr/>
          <a:lstStyle/>
          <a:p>
            <a:fld id="{C14C5243-87ED-445B-A19A-F8C7817891F1}" type="slidenum">
              <a:rPr lang="en-CA" smtClean="0"/>
              <a:t>17</a:t>
            </a:fld>
            <a:endParaRPr lang="en-CA" dirty="0"/>
          </a:p>
        </p:txBody>
      </p:sp>
    </p:spTree>
    <p:extLst>
      <p:ext uri="{BB962C8B-B14F-4D97-AF65-F5344CB8AC3E}">
        <p14:creationId xmlns:p14="http://schemas.microsoft.com/office/powerpoint/2010/main" val="134074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33977C3-359C-4BF5-83BC-D71BD9A322EC}"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a:t>
            </a:fld>
            <a:endParaRPr lang="en-CA"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9802932" y="6356350"/>
            <a:ext cx="2069748" cy="365125"/>
          </a:xfrm>
          <a:prstGeom prst="rect">
            <a:avLst/>
          </a:prstGeom>
        </p:spPr>
      </p:pic>
      <p:sp>
        <p:nvSpPr>
          <p:cNvPr id="12" name="hrSlideMaster.Title Slide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191737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a:t>
            </a:fld>
            <a:endParaRPr lang="en-CA" dirty="0"/>
          </a:p>
        </p:txBody>
      </p:sp>
      <p:sp>
        <p:nvSpPr>
          <p:cNvPr id="7" name="hrSlideMaster.Title and Vertical Text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7577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a:t>
            </a:fld>
            <a:endParaRPr lang="en-C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97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a:t>
            </a:fld>
            <a:endParaRPr lang="en-CA" dirty="0"/>
          </a:p>
        </p:txBody>
      </p:sp>
      <p:pic>
        <p:nvPicPr>
          <p:cNvPr id="7" name="Picture 6"/>
          <p:cNvPicPr>
            <a:picLocks noChangeAspect="1"/>
          </p:cNvPicPr>
          <p:nvPr userDrawn="1"/>
        </p:nvPicPr>
        <p:blipFill>
          <a:blip r:embed="rId2"/>
          <a:stretch>
            <a:fillRect/>
          </a:stretch>
        </p:blipFill>
        <p:spPr>
          <a:xfrm>
            <a:off x="9802932" y="6356350"/>
            <a:ext cx="2069748" cy="365125"/>
          </a:xfrm>
          <a:prstGeom prst="rect">
            <a:avLst/>
          </a:prstGeom>
        </p:spPr>
      </p:pic>
      <p:sp>
        <p:nvSpPr>
          <p:cNvPr id="8" name="hrSlideMaster.Title and Content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27008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a:t>
            </a:fld>
            <a:endParaRPr lang="en-CA"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hrSlideMaster.Section Header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2267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4434772-3305-4C29-A3F0-7C877E43BA25}" type="slidenum">
              <a:rPr lang="en-CA" smtClean="0"/>
              <a:t>‹#›</a:t>
            </a:fld>
            <a:endParaRPr lang="en-CA" dirty="0"/>
          </a:p>
        </p:txBody>
      </p:sp>
      <p:sp>
        <p:nvSpPr>
          <p:cNvPr id="8" name="hrSlideMaster.Two Content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2228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4434772-3305-4C29-A3F0-7C877E43BA25}" type="slidenum">
              <a:rPr lang="en-CA" smtClean="0"/>
              <a:t>‹#›</a:t>
            </a:fld>
            <a:endParaRPr lang="en-CA" dirty="0"/>
          </a:p>
        </p:txBody>
      </p:sp>
      <p:sp>
        <p:nvSpPr>
          <p:cNvPr id="2" name="hrSlideMaster.Comparison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80089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4434772-3305-4C29-A3F0-7C877E43BA25}" type="slidenum">
              <a:rPr lang="en-CA" smtClean="0"/>
              <a:t>‹#›</a:t>
            </a:fld>
            <a:endParaRPr lang="en-CA" dirty="0"/>
          </a:p>
        </p:txBody>
      </p:sp>
      <p:sp>
        <p:nvSpPr>
          <p:cNvPr id="6" name="hrSlideMaster.Title Only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2481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4434772-3305-4C29-A3F0-7C877E43BA25}" type="slidenum">
              <a:rPr lang="en-CA" smtClean="0"/>
              <a:t>‹#›</a:t>
            </a:fld>
            <a:endParaRPr lang="en-CA" dirty="0"/>
          </a:p>
        </p:txBody>
      </p:sp>
      <p:sp>
        <p:nvSpPr>
          <p:cNvPr id="5" name="hrSlideMaster.Blank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0670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4434772-3305-4C29-A3F0-7C877E43BA25}" type="slidenum">
              <a:rPr lang="en-CA" smtClean="0"/>
              <a:t>‹#›</a:t>
            </a:fld>
            <a:endParaRPr lang="en-CA" dirty="0"/>
          </a:p>
        </p:txBody>
      </p:sp>
      <p:sp>
        <p:nvSpPr>
          <p:cNvPr id="2" name="hrSlideMaster.Content with Caption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89242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3977C3-359C-4BF5-83BC-D71BD9A322EC}" type="datetimeFigureOut">
              <a:rPr lang="en-CA" smtClean="0"/>
              <a:t>2023-02-23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4434772-3305-4C29-A3F0-7C877E43BA25}" type="slidenum">
              <a:rPr lang="en-CA" smtClean="0"/>
              <a:t>‹#›</a:t>
            </a:fld>
            <a:endParaRPr lang="en-C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hrSlideMaster.Picture with Caption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3902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33977C3-359C-4BF5-83BC-D71BD9A322EC}" type="datetimeFigureOut">
              <a:rPr lang="en-CA" smtClean="0"/>
              <a:t>2023-02-23</a:t>
            </a:fld>
            <a:endParaRPr lang="en-CA"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434772-3305-4C29-A3F0-7C877E43BA25}" type="slidenum">
              <a:rPr lang="en-CA" smtClean="0"/>
              <a:t>‹#›</a:t>
            </a:fld>
            <a:endParaRPr lang="en-CA"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1303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a/en/privy-council/corporate/clerk/call-to-action-anti-racism-equity-inclusion-federal-public-service/message-guidance-letters-implementation.html" TargetMode="External"/><Relationship Id="rId2"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1" Type="http://schemas.openxmlformats.org/officeDocument/2006/relationships/slideLayout" Target="../slideLayouts/slideLayout2.xml"/><Relationship Id="rId5" Type="http://schemas.openxmlformats.org/officeDocument/2006/relationships/hyperlink" Target="https://klaxonklaxoff.github.io/ee_dv/" TargetMode="External"/><Relationship Id="rId4" Type="http://schemas.openxmlformats.org/officeDocument/2006/relationships/hyperlink" Target="https://www.canada.ca/en/treasury-board-secretariat/services/innovation/human-resources-statistics/population-federal-public-service-departmen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revious.ohchr.org/EN/Issues/Racism/WGAfricanDescent/Pages/Data-for-racial-justice.aspx" TargetMode="External"/><Relationship Id="rId2" Type="http://schemas.openxmlformats.org/officeDocument/2006/relationships/hyperlink" Target="https://sac-isc.gc.ca/eng/1583698429175/1583698455266" TargetMode="External"/><Relationship Id="rId1" Type="http://schemas.openxmlformats.org/officeDocument/2006/relationships/slideLayout" Target="../slideLayouts/slideLayout2.xml"/><Relationship Id="rId5" Type="http://schemas.openxmlformats.org/officeDocument/2006/relationships/hyperlink" Target="https://www.canada.ca/en/privy-council/corporate/clerk/call-to-action-anti-racism-equity-inclusion-federal-public-service.html" TargetMode="External"/><Relationship Id="rId4" Type="http://schemas.openxmlformats.org/officeDocument/2006/relationships/hyperlink" Target="https://previous.ohchr.org/EN/Issues/Racism/WGAfricanDescent/Pages/People-of-African-descent-and-SDGs.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laxonklaxoff.github.io/ee_dv/#Understanding_the_Data_-_Disproportionality_Inde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404" y="4985226"/>
            <a:ext cx="7772400" cy="1463040"/>
          </a:xfrm>
        </p:spPr>
        <p:txBody>
          <a:bodyPr>
            <a:normAutofit/>
          </a:bodyPr>
          <a:lstStyle/>
          <a:p>
            <a:r>
              <a:rPr lang="en-CA" dirty="0" smtClean="0"/>
              <a:t>Disproportionality </a:t>
            </a:r>
            <a:r>
              <a:rPr lang="en-CA" dirty="0"/>
              <a:t>Index </a:t>
            </a:r>
          </a:p>
        </p:txBody>
      </p:sp>
      <p:sp>
        <p:nvSpPr>
          <p:cNvPr id="3" name="Subtitle 2"/>
          <p:cNvSpPr>
            <a:spLocks noGrp="1"/>
          </p:cNvSpPr>
          <p:nvPr>
            <p:ph type="subTitle" idx="1"/>
          </p:nvPr>
        </p:nvSpPr>
        <p:spPr>
          <a:xfrm>
            <a:off x="8448675" y="4636453"/>
            <a:ext cx="3324225" cy="2160587"/>
          </a:xfrm>
        </p:spPr>
        <p:txBody>
          <a:bodyPr>
            <a:normAutofit/>
          </a:bodyPr>
          <a:lstStyle/>
          <a:p>
            <a:r>
              <a:rPr lang="en-CA" sz="1400" smtClean="0"/>
              <a:t>Dr. Martin </a:t>
            </a:r>
            <a:r>
              <a:rPr lang="en-CA" sz="1400" dirty="0"/>
              <a:t>Nicholas, Department of </a:t>
            </a:r>
            <a:r>
              <a:rPr lang="en-CA" sz="1400" dirty="0" smtClean="0"/>
              <a:t>Justice</a:t>
            </a:r>
          </a:p>
          <a:p>
            <a:r>
              <a:rPr lang="en-CA" sz="1400" dirty="0" smtClean="0"/>
              <a:t>Catalina Albury, Statistics Canada</a:t>
            </a:r>
          </a:p>
          <a:p>
            <a:r>
              <a:rPr lang="en-CA" sz="1400" dirty="0" smtClean="0"/>
              <a:t>Brittny Vongdara, Statistics Canada</a:t>
            </a:r>
            <a:endParaRPr lang="en-CA" sz="1400" dirty="0"/>
          </a:p>
          <a:p>
            <a:r>
              <a:rPr lang="en-CA" sz="1400" dirty="0"/>
              <a:t>Shamir Kanji, Canada Revenue Agency</a:t>
            </a:r>
          </a:p>
        </p:txBody>
      </p:sp>
      <p:sp>
        <p:nvSpPr>
          <p:cNvPr id="4" name="Rectangle 3"/>
          <p:cNvSpPr/>
          <p:nvPr/>
        </p:nvSpPr>
        <p:spPr>
          <a:xfrm>
            <a:off x="6303854" y="5925046"/>
            <a:ext cx="1954950" cy="523220"/>
          </a:xfrm>
          <a:prstGeom prst="rect">
            <a:avLst/>
          </a:prstGeom>
        </p:spPr>
        <p:txBody>
          <a:bodyPr wrap="square">
            <a:spAutoFit/>
          </a:bodyPr>
          <a:lstStyle/>
          <a:p>
            <a:pPr lvl="1" algn="r"/>
            <a:r>
              <a:rPr lang="en-CA" sz="1400" smtClean="0"/>
              <a:t>IDNEED</a:t>
            </a:r>
            <a:endParaRPr lang="en-CA" sz="1400" dirty="0"/>
          </a:p>
          <a:p>
            <a:pPr lvl="1" algn="r"/>
            <a:r>
              <a:rPr lang="en-CA" sz="1400" dirty="0"/>
              <a:t>March 2, 2023</a:t>
            </a:r>
          </a:p>
        </p:txBody>
      </p:sp>
    </p:spTree>
    <p:extLst>
      <p:ext uri="{BB962C8B-B14F-4D97-AF65-F5344CB8AC3E}">
        <p14:creationId xmlns:p14="http://schemas.microsoft.com/office/powerpoint/2010/main" val="294817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3"/>
          <a:stretch>
            <a:fillRect/>
          </a:stretch>
        </p:blipFill>
        <p:spPr>
          <a:xfrm>
            <a:off x="2198370" y="365125"/>
            <a:ext cx="7528560" cy="6300903"/>
          </a:xfrm>
          <a:prstGeom prst="rect">
            <a:avLst/>
          </a:prstGeom>
        </p:spPr>
      </p:pic>
    </p:spTree>
    <p:extLst>
      <p:ext uri="{BB962C8B-B14F-4D97-AF65-F5344CB8AC3E}">
        <p14:creationId xmlns:p14="http://schemas.microsoft.com/office/powerpoint/2010/main" val="4164900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3"/>
          <a:stretch>
            <a:fillRect/>
          </a:stretch>
        </p:blipFill>
        <p:spPr>
          <a:xfrm>
            <a:off x="838200" y="365125"/>
            <a:ext cx="5796280" cy="6184691"/>
          </a:xfrm>
          <a:prstGeom prst="rect">
            <a:avLst/>
          </a:prstGeom>
        </p:spPr>
      </p:pic>
      <p:pic>
        <p:nvPicPr>
          <p:cNvPr id="5" name="Picture 4"/>
          <p:cNvPicPr>
            <a:picLocks noChangeAspect="1"/>
          </p:cNvPicPr>
          <p:nvPr/>
        </p:nvPicPr>
        <p:blipFill>
          <a:blip r:embed="rId4"/>
          <a:stretch>
            <a:fillRect/>
          </a:stretch>
        </p:blipFill>
        <p:spPr>
          <a:xfrm>
            <a:off x="8310770" y="3368682"/>
            <a:ext cx="2069341" cy="1975280"/>
          </a:xfrm>
          <a:prstGeom prst="rect">
            <a:avLst/>
          </a:prstGeom>
        </p:spPr>
      </p:pic>
      <p:sp>
        <p:nvSpPr>
          <p:cNvPr id="6" name="Oval 5"/>
          <p:cNvSpPr/>
          <p:nvPr/>
        </p:nvSpPr>
        <p:spPr>
          <a:xfrm>
            <a:off x="8485172" y="503953"/>
            <a:ext cx="1771651" cy="1816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Salary Data</a:t>
            </a:r>
          </a:p>
        </p:txBody>
      </p:sp>
      <p:cxnSp>
        <p:nvCxnSpPr>
          <p:cNvPr id="9" name="Straight Arrow Connector 8"/>
          <p:cNvCxnSpPr/>
          <p:nvPr/>
        </p:nvCxnSpPr>
        <p:spPr>
          <a:xfrm>
            <a:off x="9345441" y="2504301"/>
            <a:ext cx="0" cy="6801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B8A4D1-36EE-4E60-A74D-043FF1A443E8}"/>
              </a:ext>
            </a:extLst>
          </p:cNvPr>
          <p:cNvSpPr txBox="1"/>
          <p:nvPr/>
        </p:nvSpPr>
        <p:spPr>
          <a:xfrm>
            <a:off x="8108313" y="5343962"/>
            <a:ext cx="2525367" cy="646331"/>
          </a:xfrm>
          <a:prstGeom prst="rect">
            <a:avLst/>
          </a:prstGeom>
          <a:noFill/>
        </p:spPr>
        <p:txBody>
          <a:bodyPr wrap="square" rtlCol="0">
            <a:spAutoFit/>
          </a:bodyPr>
          <a:lstStyle/>
          <a:p>
            <a:pPr algn="ctr"/>
            <a:r>
              <a:rPr lang="en-CA" dirty="0"/>
              <a:t>All Core Public Service Employees</a:t>
            </a:r>
          </a:p>
        </p:txBody>
      </p:sp>
    </p:spTree>
    <p:extLst>
      <p:ext uri="{BB962C8B-B14F-4D97-AF65-F5344CB8AC3E}">
        <p14:creationId xmlns:p14="http://schemas.microsoft.com/office/powerpoint/2010/main" val="2058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10C3AE03AEEA14DA0C6D1C1845DCB1A@CAN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601" y="0"/>
            <a:ext cx="8946799" cy="636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283C695-D5DD-459E-89E1-CF752E66E280}"/>
              </a:ext>
            </a:extLst>
          </p:cNvPr>
          <p:cNvSpPr/>
          <p:nvPr/>
        </p:nvSpPr>
        <p:spPr>
          <a:xfrm>
            <a:off x="3216274" y="168275"/>
            <a:ext cx="202009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079F8517-5BCC-4A86-836D-75294A460D79}"/>
              </a:ext>
            </a:extLst>
          </p:cNvPr>
          <p:cNvSpPr/>
          <p:nvPr/>
        </p:nvSpPr>
        <p:spPr>
          <a:xfrm>
            <a:off x="3216275" y="450850"/>
            <a:ext cx="202009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05CBCBD1-B529-4A0C-B4DB-1F693DC9A32E}"/>
              </a:ext>
            </a:extLst>
          </p:cNvPr>
          <p:cNvSpPr/>
          <p:nvPr/>
        </p:nvSpPr>
        <p:spPr>
          <a:xfrm>
            <a:off x="5562600" y="168275"/>
            <a:ext cx="16891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944AF900-2EC6-4B52-8258-59078E33D5C7}"/>
              </a:ext>
            </a:extLst>
          </p:cNvPr>
          <p:cNvSpPr/>
          <p:nvPr/>
        </p:nvSpPr>
        <p:spPr>
          <a:xfrm>
            <a:off x="7577928" y="168275"/>
            <a:ext cx="170577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4BDF8572-360F-4971-A0EB-A95C037AC42A}"/>
              </a:ext>
            </a:extLst>
          </p:cNvPr>
          <p:cNvSpPr/>
          <p:nvPr/>
        </p:nvSpPr>
        <p:spPr>
          <a:xfrm>
            <a:off x="5562600" y="450850"/>
            <a:ext cx="16891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712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1026" name="Picture 2" descr="610C3AE03AEEA14DA0C6D1C1845DCB1A@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8324"/>
            <a:ext cx="8902700" cy="63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926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958765" cy="1499616"/>
          </a:xfrm>
        </p:spPr>
        <p:txBody>
          <a:bodyPr>
            <a:normAutofit/>
          </a:bodyPr>
          <a:lstStyle/>
          <a:p>
            <a:r>
              <a:rPr lang="en-CA" dirty="0"/>
              <a:t>Core Public Service Disproportionality Index </a:t>
            </a:r>
          </a:p>
        </p:txBody>
      </p:sp>
      <p:sp>
        <p:nvSpPr>
          <p:cNvPr id="3" name="Content Placeholder 2"/>
          <p:cNvSpPr>
            <a:spLocks noGrp="1"/>
          </p:cNvSpPr>
          <p:nvPr>
            <p:ph idx="1"/>
          </p:nvPr>
        </p:nvSpPr>
        <p:spPr>
          <a:xfrm>
            <a:off x="838200" y="2444751"/>
            <a:ext cx="10515600" cy="4351338"/>
          </a:xfrm>
        </p:spPr>
        <p:txBody>
          <a:bodyPr>
            <a:normAutofit fontScale="47500" lnSpcReduction="20000"/>
          </a:bodyPr>
          <a:lstStyle/>
          <a:p>
            <a:r>
              <a:rPr lang="en-CA" b="1" u="sng" dirty="0">
                <a:hlinkClick r:id="rId3"/>
              </a:rPr>
              <a:t>Table - Distribution of Salary Ranges of public service of Canada employees for Black, Visible Minority (VM) Group, Indigenous </a:t>
            </a: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r>
              <a:rPr lang="en-CA" b="1" u="sng" dirty="0">
                <a:hlinkClick r:id="rId3"/>
              </a:rPr>
              <a:t>Treasury Board Data: Peoples, Persons with Disabilities, and Non-VMs </a:t>
            </a:r>
          </a:p>
        </p:txBody>
      </p:sp>
      <p:pic>
        <p:nvPicPr>
          <p:cNvPr id="4" name="Picture 3"/>
          <p:cNvPicPr>
            <a:picLocks noChangeAspect="1"/>
          </p:cNvPicPr>
          <p:nvPr/>
        </p:nvPicPr>
        <p:blipFill>
          <a:blip r:embed="rId4"/>
          <a:stretch>
            <a:fillRect/>
          </a:stretch>
        </p:blipFill>
        <p:spPr>
          <a:xfrm>
            <a:off x="511970" y="1690688"/>
            <a:ext cx="11680030" cy="4672012"/>
          </a:xfrm>
          <a:prstGeom prst="rect">
            <a:avLst/>
          </a:prstGeom>
        </p:spPr>
      </p:pic>
    </p:spTree>
    <p:extLst>
      <p:ext uri="{BB962C8B-B14F-4D97-AF65-F5344CB8AC3E}">
        <p14:creationId xmlns:p14="http://schemas.microsoft.com/office/powerpoint/2010/main" val="3335133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2050" name="Picture 2" descr="13E9E30A65E51A45970CE4F7EAAC56C9@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7" y="480371"/>
            <a:ext cx="8520113" cy="63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229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89C9-6EE7-4E07-A199-B0868A5ED616}"/>
              </a:ext>
            </a:extLst>
          </p:cNvPr>
          <p:cNvSpPr>
            <a:spLocks noGrp="1"/>
          </p:cNvSpPr>
          <p:nvPr>
            <p:ph type="title"/>
          </p:nvPr>
        </p:nvSpPr>
        <p:spPr/>
        <p:txBody>
          <a:bodyPr/>
          <a:lstStyle/>
          <a:p>
            <a:r>
              <a:rPr lang="en-CA" dirty="0"/>
              <a:t>Disproportionality Index – Trend Analysis</a:t>
            </a:r>
          </a:p>
        </p:txBody>
      </p:sp>
      <p:sp>
        <p:nvSpPr>
          <p:cNvPr id="15" name="Rectangle 4">
            <a:extLst>
              <a:ext uri="{FF2B5EF4-FFF2-40B4-BE49-F238E27FC236}">
                <a16:creationId xmlns:a16="http://schemas.microsoft.com/office/drawing/2014/main" id="{203AAE7C-7E23-490A-8A06-FEE8A01D49CA}"/>
              </a:ext>
            </a:extLst>
          </p:cNvPr>
          <p:cNvSpPr>
            <a:spLocks noChangeArrowheads="1"/>
          </p:cNvSpPr>
          <p:nvPr/>
        </p:nvSpPr>
        <p:spPr bwMode="auto">
          <a:xfrm>
            <a:off x="876300" y="3355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4" name="Picture 3">
            <a:extLst>
              <a:ext uri="{FF2B5EF4-FFF2-40B4-BE49-F238E27FC236}">
                <a16:creationId xmlns:a16="http://schemas.microsoft.com/office/drawing/2014/main" id="{63D7CEBC-E343-46BC-A19B-9324376D2510}"/>
              </a:ext>
            </a:extLst>
          </p:cNvPr>
          <p:cNvPicPr>
            <a:picLocks noChangeAspect="1"/>
          </p:cNvPicPr>
          <p:nvPr/>
        </p:nvPicPr>
        <p:blipFill>
          <a:blip r:embed="rId3"/>
          <a:stretch>
            <a:fillRect/>
          </a:stretch>
        </p:blipFill>
        <p:spPr>
          <a:xfrm>
            <a:off x="1281594" y="1611900"/>
            <a:ext cx="8415299" cy="5005308"/>
          </a:xfrm>
          <a:prstGeom prst="rect">
            <a:avLst/>
          </a:prstGeom>
        </p:spPr>
      </p:pic>
    </p:spTree>
    <p:extLst>
      <p:ext uri="{BB962C8B-B14F-4D97-AF65-F5344CB8AC3E}">
        <p14:creationId xmlns:p14="http://schemas.microsoft.com/office/powerpoint/2010/main" val="1169421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8239-79E2-480C-A352-D3FF585C0BA4}"/>
              </a:ext>
            </a:extLst>
          </p:cNvPr>
          <p:cNvSpPr>
            <a:spLocks noGrp="1"/>
          </p:cNvSpPr>
          <p:nvPr>
            <p:ph type="title"/>
          </p:nvPr>
        </p:nvSpPr>
        <p:spPr/>
        <p:txBody>
          <a:bodyPr/>
          <a:lstStyle/>
          <a:p>
            <a:r>
              <a:rPr lang="en-CA" dirty="0"/>
              <a:t>Next Steps</a:t>
            </a:r>
          </a:p>
        </p:txBody>
      </p:sp>
      <p:sp>
        <p:nvSpPr>
          <p:cNvPr id="3" name="Content Placeholder 2">
            <a:extLst>
              <a:ext uri="{FF2B5EF4-FFF2-40B4-BE49-F238E27FC236}">
                <a16:creationId xmlns:a16="http://schemas.microsoft.com/office/drawing/2014/main" id="{5EDFEAFD-CF65-45DC-8302-2C33D50AD0AD}"/>
              </a:ext>
            </a:extLst>
          </p:cNvPr>
          <p:cNvSpPr>
            <a:spLocks noGrp="1"/>
          </p:cNvSpPr>
          <p:nvPr>
            <p:ph idx="1"/>
          </p:nvPr>
        </p:nvSpPr>
        <p:spPr/>
        <p:txBody>
          <a:bodyPr>
            <a:normAutofit lnSpcReduction="10000"/>
          </a:bodyPr>
          <a:lstStyle/>
          <a:p>
            <a:r>
              <a:rPr lang="en-CA" smtClean="0"/>
              <a:t>Encourage </a:t>
            </a:r>
            <a:r>
              <a:rPr lang="en-CA" smtClean="0"/>
              <a:t>“separate agencies” (non-core </a:t>
            </a:r>
            <a:r>
              <a:rPr lang="en-CA" smtClean="0"/>
              <a:t>public </a:t>
            </a:r>
            <a:r>
              <a:rPr lang="en-CA" smtClean="0"/>
              <a:t>service) </a:t>
            </a:r>
            <a:r>
              <a:rPr lang="en-CA" dirty="0" smtClean="0"/>
              <a:t>to </a:t>
            </a:r>
            <a:r>
              <a:rPr lang="en-CA" smtClean="0"/>
              <a:t>share </a:t>
            </a:r>
            <a:r>
              <a:rPr lang="en-CA" smtClean="0"/>
              <a:t>disaggregated EE salary data, to have a fulsome GC dataset </a:t>
            </a:r>
            <a:endParaRPr lang="en-CA" dirty="0" smtClean="0"/>
          </a:p>
          <a:p>
            <a:r>
              <a:rPr lang="en-CA" dirty="0" smtClean="0"/>
              <a:t>Disproportionality </a:t>
            </a:r>
            <a:r>
              <a:rPr lang="en-CA" dirty="0"/>
              <a:t>Index will be presented at the 64</a:t>
            </a:r>
            <a:r>
              <a:rPr lang="en-CA" baseline="30000" dirty="0"/>
              <a:t>th</a:t>
            </a:r>
            <a:r>
              <a:rPr lang="en-CA" dirty="0"/>
              <a:t> annual ISI World Statistics </a:t>
            </a:r>
            <a:r>
              <a:rPr lang="en-CA" dirty="0" smtClean="0"/>
              <a:t>Congress on </a:t>
            </a:r>
            <a:r>
              <a:rPr lang="en-CA" dirty="0"/>
              <a:t>July 16-20, 2023 in </a:t>
            </a:r>
            <a:r>
              <a:rPr lang="en-CA" dirty="0" smtClean="0"/>
              <a:t>Ottawa</a:t>
            </a:r>
          </a:p>
          <a:p>
            <a:r>
              <a:rPr lang="en-CA" dirty="0" smtClean="0"/>
              <a:t>Explore use </a:t>
            </a:r>
            <a:r>
              <a:rPr lang="en-CA" smtClean="0"/>
              <a:t>of </a:t>
            </a:r>
            <a:r>
              <a:rPr lang="en-CA" smtClean="0"/>
              <a:t>Disproportionality Index </a:t>
            </a:r>
            <a:r>
              <a:rPr lang="en-CA" dirty="0"/>
              <a:t>in addition </a:t>
            </a:r>
            <a:r>
              <a:rPr lang="en-CA"/>
              <a:t>to </a:t>
            </a:r>
            <a:r>
              <a:rPr lang="en-CA" smtClean="0"/>
              <a:t>Labour Market Availability (LMA)</a:t>
            </a:r>
            <a:endParaRPr lang="en-CA" dirty="0"/>
          </a:p>
          <a:p>
            <a:pPr lvl="1"/>
            <a:r>
              <a:rPr lang="en-CA" dirty="0"/>
              <a:t>LMA data is based on outdated census data</a:t>
            </a:r>
          </a:p>
          <a:p>
            <a:pPr lvl="1"/>
            <a:r>
              <a:rPr lang="en-CA" dirty="0"/>
              <a:t>Currently in 2023, </a:t>
            </a:r>
            <a:r>
              <a:rPr lang="en-CA" dirty="0" smtClean="0"/>
              <a:t>census </a:t>
            </a:r>
            <a:r>
              <a:rPr lang="en-CA" dirty="0"/>
              <a:t>data being use from 2016 to </a:t>
            </a:r>
            <a:r>
              <a:rPr lang="en-CA"/>
              <a:t>populate </a:t>
            </a:r>
            <a:r>
              <a:rPr lang="en-CA" smtClean="0"/>
              <a:t>LMA (until late 2023)</a:t>
            </a:r>
            <a:endParaRPr lang="en-CA" dirty="0"/>
          </a:p>
          <a:p>
            <a:pPr lvl="1"/>
            <a:r>
              <a:rPr lang="en-CA" dirty="0"/>
              <a:t>LMA </a:t>
            </a:r>
            <a:r>
              <a:rPr lang="en-CA"/>
              <a:t>is </a:t>
            </a:r>
            <a:r>
              <a:rPr lang="en-CA" smtClean="0"/>
              <a:t>the agreed to </a:t>
            </a:r>
            <a:r>
              <a:rPr lang="en-CA"/>
              <a:t>threshold </a:t>
            </a:r>
            <a:r>
              <a:rPr lang="en-CA" smtClean="0"/>
              <a:t>for all Employment Equity groups, upon </a:t>
            </a:r>
            <a:r>
              <a:rPr lang="en-CA" dirty="0"/>
              <a:t>which gaps are identified in staffing</a:t>
            </a:r>
          </a:p>
          <a:p>
            <a:r>
              <a:rPr lang="en-CA" smtClean="0"/>
              <a:t>Continue to build awareness of the DI in the GC, as how this evidence based data can drive decision making</a:t>
            </a:r>
            <a:endParaRPr lang="en-CA" dirty="0" smtClean="0"/>
          </a:p>
        </p:txBody>
      </p:sp>
    </p:spTree>
    <p:extLst>
      <p:ext uri="{BB962C8B-B14F-4D97-AF65-F5344CB8AC3E}">
        <p14:creationId xmlns:p14="http://schemas.microsoft.com/office/powerpoint/2010/main" val="36857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893" y="4960137"/>
            <a:ext cx="7772400" cy="1463040"/>
          </a:xfrm>
        </p:spPr>
        <p:txBody>
          <a:bodyPr>
            <a:normAutofit/>
          </a:bodyPr>
          <a:lstStyle/>
          <a:p>
            <a:r>
              <a:rPr lang="en-CA" dirty="0" smtClean="0"/>
              <a:t>Questions?</a:t>
            </a:r>
            <a:endParaRPr lang="en-CA" dirty="0"/>
          </a:p>
        </p:txBody>
      </p:sp>
      <p:sp>
        <p:nvSpPr>
          <p:cNvPr id="4" name="Subtitle 3"/>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253444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r>
              <a:rPr lang="en-CA" dirty="0">
                <a:hlinkClick r:id="rId2"/>
              </a:rPr>
              <a:t>Core public service disaggregated data - salary</a:t>
            </a:r>
            <a:endParaRPr lang="en-CA" dirty="0"/>
          </a:p>
          <a:p>
            <a:r>
              <a:rPr lang="en-CA" u="sng" dirty="0">
                <a:hlinkClick r:id="rId3"/>
              </a:rPr>
              <a:t>Message and guidance for letters on the implementation of the Call to Action on Anti-Racism, Equity and Inclusion - Privy Council Office - Canada.ca - Canada.ca</a:t>
            </a:r>
            <a:endParaRPr lang="en-CA" dirty="0">
              <a:hlinkClick r:id="rId3"/>
            </a:endParaRPr>
          </a:p>
          <a:p>
            <a:r>
              <a:rPr lang="en-CA" u="sng" dirty="0">
                <a:hlinkClick r:id="rId4"/>
              </a:rPr>
              <a:t>Population of the federal public service by department - Canada.ca</a:t>
            </a:r>
          </a:p>
          <a:p>
            <a:r>
              <a:rPr lang="en-CA" dirty="0">
                <a:hlinkClick r:id="rId5"/>
              </a:rPr>
              <a:t>Employment Equity: An Analysis of Distribution of Salary Ranges of Public Service of Canada Employees (klaxonklaxoff.github.io)</a:t>
            </a:r>
            <a:endParaRPr lang="en-CA" dirty="0">
              <a:hlinkClick r:id="rId4"/>
            </a:endParaRPr>
          </a:p>
          <a:p>
            <a:endParaRPr lang="en-CA" dirty="0"/>
          </a:p>
          <a:p>
            <a:endParaRPr lang="en-CA" dirty="0"/>
          </a:p>
          <a:p>
            <a:endParaRPr lang="en-CA" dirty="0"/>
          </a:p>
        </p:txBody>
      </p:sp>
    </p:spTree>
    <p:extLst>
      <p:ext uri="{BB962C8B-B14F-4D97-AF65-F5344CB8AC3E}">
        <p14:creationId xmlns:p14="http://schemas.microsoft.com/office/powerpoint/2010/main" val="420465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Disproportionality Index Agenda</a:t>
            </a:r>
          </a:p>
        </p:txBody>
      </p:sp>
      <p:sp>
        <p:nvSpPr>
          <p:cNvPr id="3" name="Content Placeholder 2"/>
          <p:cNvSpPr>
            <a:spLocks noGrp="1"/>
          </p:cNvSpPr>
          <p:nvPr>
            <p:ph idx="1"/>
          </p:nvPr>
        </p:nvSpPr>
        <p:spPr/>
        <p:txBody>
          <a:bodyPr>
            <a:normAutofit/>
          </a:bodyPr>
          <a:lstStyle/>
          <a:p>
            <a:r>
              <a:rPr lang="en-CA" dirty="0"/>
              <a:t>Opening remarks by Dr. Martin Nicholas</a:t>
            </a:r>
          </a:p>
          <a:p>
            <a:r>
              <a:rPr lang="en-CA" smtClean="0"/>
              <a:t>Context </a:t>
            </a:r>
          </a:p>
          <a:p>
            <a:pPr lvl="1">
              <a:buFont typeface="Wingdings" panose="05000000000000000000" pitchFamily="2" charset="2"/>
              <a:buChar char="§"/>
            </a:pPr>
            <a:r>
              <a:rPr lang="en-CA"/>
              <a:t>What is a Disproportionality </a:t>
            </a:r>
            <a:r>
              <a:rPr lang="en-CA" smtClean="0"/>
              <a:t>Index</a:t>
            </a:r>
            <a:endParaRPr lang="en-CA"/>
          </a:p>
          <a:p>
            <a:pPr lvl="1">
              <a:buFont typeface="Wingdings" panose="05000000000000000000" pitchFamily="2" charset="2"/>
              <a:buChar char="§"/>
            </a:pPr>
            <a:r>
              <a:rPr lang="en-CA" smtClean="0"/>
              <a:t>How </a:t>
            </a:r>
            <a:r>
              <a:rPr lang="en-CA"/>
              <a:t>was the Disproportionality Index </a:t>
            </a:r>
            <a:r>
              <a:rPr lang="en-CA" smtClean="0"/>
              <a:t>created</a:t>
            </a:r>
            <a:endParaRPr lang="en-CA"/>
          </a:p>
          <a:p>
            <a:pPr lvl="1">
              <a:buFont typeface="Wingdings" panose="05000000000000000000" pitchFamily="2" charset="2"/>
              <a:buChar char="§"/>
            </a:pPr>
            <a:r>
              <a:rPr lang="en-CA" smtClean="0"/>
              <a:t>Support </a:t>
            </a:r>
            <a:r>
              <a:rPr lang="en-CA" dirty="0" smtClean="0"/>
              <a:t>for a </a:t>
            </a:r>
            <a:r>
              <a:rPr lang="en-CA" smtClean="0"/>
              <a:t>Disproportionality Index</a:t>
            </a:r>
            <a:endParaRPr lang="en-CA" dirty="0"/>
          </a:p>
          <a:p>
            <a:pPr lvl="1">
              <a:buFont typeface="Wingdings" panose="05000000000000000000" pitchFamily="2" charset="2"/>
              <a:buChar char="§"/>
            </a:pPr>
            <a:r>
              <a:rPr lang="en-CA" smtClean="0"/>
              <a:t>Equality </a:t>
            </a:r>
            <a:r>
              <a:rPr lang="en-CA" smtClean="0"/>
              <a:t>vs. </a:t>
            </a:r>
            <a:r>
              <a:rPr lang="en-CA" smtClean="0"/>
              <a:t>Equity – The Numbers</a:t>
            </a:r>
            <a:endParaRPr lang="en-CA" dirty="0"/>
          </a:p>
          <a:p>
            <a:r>
              <a:rPr lang="en-CA" smtClean="0"/>
              <a:t>Disproportionality </a:t>
            </a:r>
            <a:r>
              <a:rPr lang="en-CA" dirty="0"/>
              <a:t>Index in the Core Public Service</a:t>
            </a:r>
          </a:p>
          <a:p>
            <a:r>
              <a:rPr lang="en-CA" smtClean="0"/>
              <a:t>Next Steps</a:t>
            </a:r>
            <a:endParaRPr lang="en-CA" dirty="0"/>
          </a:p>
          <a:p>
            <a:endParaRPr lang="en-CA" dirty="0"/>
          </a:p>
        </p:txBody>
      </p:sp>
    </p:spTree>
    <p:extLst>
      <p:ext uri="{BB962C8B-B14F-4D97-AF65-F5344CB8AC3E}">
        <p14:creationId xmlns:p14="http://schemas.microsoft.com/office/powerpoint/2010/main" val="29852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00B8-CCFF-4BEF-B21E-79E2A3DAE4C7}"/>
              </a:ext>
            </a:extLst>
          </p:cNvPr>
          <p:cNvSpPr>
            <a:spLocks noGrp="1"/>
          </p:cNvSpPr>
          <p:nvPr>
            <p:ph type="title"/>
          </p:nvPr>
        </p:nvSpPr>
        <p:spPr/>
        <p:txBody>
          <a:bodyPr/>
          <a:lstStyle/>
          <a:p>
            <a:r>
              <a:rPr lang="en-CA" dirty="0"/>
              <a:t>Opening Remarks by Dr. Martin Nicholas</a:t>
            </a:r>
          </a:p>
        </p:txBody>
      </p:sp>
      <p:sp>
        <p:nvSpPr>
          <p:cNvPr id="3" name="Content Placeholder 2">
            <a:extLst>
              <a:ext uri="{FF2B5EF4-FFF2-40B4-BE49-F238E27FC236}">
                <a16:creationId xmlns:a16="http://schemas.microsoft.com/office/drawing/2014/main" id="{E51B595C-5C68-464A-8145-B2A149EF849A}"/>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45252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FA35-1BA3-4382-BDD9-A877B1DE9BF2}"/>
              </a:ext>
            </a:extLst>
          </p:cNvPr>
          <p:cNvSpPr>
            <a:spLocks noGrp="1"/>
          </p:cNvSpPr>
          <p:nvPr>
            <p:ph type="title"/>
          </p:nvPr>
        </p:nvSpPr>
        <p:spPr/>
        <p:txBody>
          <a:bodyPr/>
          <a:lstStyle/>
          <a:p>
            <a:r>
              <a:rPr lang="en-CA" dirty="0"/>
              <a:t>What is a Disproportionality Index (DI)?</a:t>
            </a:r>
          </a:p>
        </p:txBody>
      </p:sp>
      <p:sp>
        <p:nvSpPr>
          <p:cNvPr id="3" name="Content Placeholder 2">
            <a:extLst>
              <a:ext uri="{FF2B5EF4-FFF2-40B4-BE49-F238E27FC236}">
                <a16:creationId xmlns:a16="http://schemas.microsoft.com/office/drawing/2014/main" id="{A21D98B9-21BC-4F64-A761-BF408D2208F7}"/>
              </a:ext>
            </a:extLst>
          </p:cNvPr>
          <p:cNvSpPr>
            <a:spLocks noGrp="1"/>
          </p:cNvSpPr>
          <p:nvPr>
            <p:ph idx="1"/>
          </p:nvPr>
        </p:nvSpPr>
        <p:spPr/>
        <p:txBody>
          <a:bodyPr>
            <a:normAutofit/>
          </a:bodyPr>
          <a:lstStyle/>
          <a:p>
            <a:pPr algn="l"/>
            <a:r>
              <a:rPr lang="en-CA" b="0" i="0" dirty="0">
                <a:solidFill>
                  <a:srgbClr val="374151"/>
                </a:solidFill>
                <a:effectLst/>
              </a:rPr>
              <a:t>A disproportionality index is a statistical measure used to determine whether there are differences or disparities between different groups in a particular situation or context. It is often used in social science research to identify potential inequalities in areas such as education, employment, healthcare, or criminal justice.</a:t>
            </a:r>
          </a:p>
          <a:p>
            <a:pPr algn="l"/>
            <a:r>
              <a:rPr lang="en-CA" b="0" i="0" dirty="0">
                <a:solidFill>
                  <a:srgbClr val="374151"/>
                </a:solidFill>
                <a:effectLst/>
              </a:rPr>
              <a:t>The index typically compares the proportion of one group's representation in a particular outcome (e.g. the number of students in special education programs) to the proportion of that group's representation in the overall population. If the representation in the outcome is significantly higher or lower than what would be expected based on the population size, this suggests that there may be a disproportionality issue that needs to be further investigated.</a:t>
            </a:r>
          </a:p>
          <a:p>
            <a:endParaRPr lang="en-CA" dirty="0"/>
          </a:p>
        </p:txBody>
      </p:sp>
    </p:spTree>
    <p:extLst>
      <p:ext uri="{BB962C8B-B14F-4D97-AF65-F5344CB8AC3E}">
        <p14:creationId xmlns:p14="http://schemas.microsoft.com/office/powerpoint/2010/main" val="33249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How was the Disproportionality Index created?</a:t>
            </a:r>
          </a:p>
        </p:txBody>
      </p:sp>
      <p:sp>
        <p:nvSpPr>
          <p:cNvPr id="3" name="Content Placeholder 2"/>
          <p:cNvSpPr>
            <a:spLocks noGrp="1"/>
          </p:cNvSpPr>
          <p:nvPr>
            <p:ph idx="1"/>
          </p:nvPr>
        </p:nvSpPr>
        <p:spPr/>
        <p:txBody>
          <a:bodyPr>
            <a:normAutofit/>
          </a:bodyPr>
          <a:lstStyle/>
          <a:p>
            <a:r>
              <a:rPr lang="en-CA" dirty="0"/>
              <a:t>Disproportionality Index created </a:t>
            </a:r>
            <a:r>
              <a:rPr lang="en-CA"/>
              <a:t>by </a:t>
            </a:r>
            <a:r>
              <a:rPr lang="en-CA" smtClean="0"/>
              <a:t>Dr. </a:t>
            </a:r>
            <a:r>
              <a:rPr lang="en-CA" smtClean="0"/>
              <a:t>Martin </a:t>
            </a:r>
            <a:r>
              <a:rPr lang="en-CA" dirty="0"/>
              <a:t>Nicholas, Justice Canada </a:t>
            </a:r>
          </a:p>
          <a:p>
            <a:r>
              <a:rPr lang="en-CA" dirty="0"/>
              <a:t>A partnership for Data Visualization of DI and Salary Analysis was created between:</a:t>
            </a:r>
          </a:p>
          <a:p>
            <a:pPr lvl="1"/>
            <a:r>
              <a:rPr lang="en-CA" dirty="0"/>
              <a:t>Dr. Martin Nicholas, Justice Canada</a:t>
            </a:r>
          </a:p>
          <a:p>
            <a:pPr lvl="1"/>
            <a:r>
              <a:rPr lang="en-CA" dirty="0"/>
              <a:t>Catalina Albury, Statistics Canada</a:t>
            </a:r>
          </a:p>
          <a:p>
            <a:pPr lvl="1"/>
            <a:r>
              <a:rPr lang="en-CA" dirty="0"/>
              <a:t>Brittny Vongdara, Statistics Canada</a:t>
            </a:r>
          </a:p>
          <a:p>
            <a:pPr lvl="1"/>
            <a:r>
              <a:rPr lang="en-CA" dirty="0"/>
              <a:t>Shamir Kanji, Canada Revenue Agency</a:t>
            </a:r>
          </a:p>
          <a:p>
            <a:pPr lvl="1"/>
            <a:r>
              <a:rPr lang="en-CA" dirty="0"/>
              <a:t>With support from:</a:t>
            </a:r>
          </a:p>
          <a:p>
            <a:pPr lvl="2"/>
            <a:r>
              <a:rPr lang="en-CA" dirty="0"/>
              <a:t>Data Science Network (DSN)</a:t>
            </a:r>
          </a:p>
          <a:p>
            <a:pPr lvl="2"/>
            <a:r>
              <a:rPr lang="en-CA" dirty="0"/>
              <a:t>Anti-Racism Ambassadors Network (ARAN)</a:t>
            </a:r>
          </a:p>
        </p:txBody>
      </p:sp>
    </p:spTree>
    <p:extLst>
      <p:ext uri="{BB962C8B-B14F-4D97-AF65-F5344CB8AC3E}">
        <p14:creationId xmlns:p14="http://schemas.microsoft.com/office/powerpoint/2010/main" val="13080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Support for A Disproportionality Index</a:t>
            </a:r>
            <a:endParaRPr lang="en-CA" dirty="0"/>
          </a:p>
        </p:txBody>
      </p:sp>
      <p:sp>
        <p:nvSpPr>
          <p:cNvPr id="3" name="Content Placeholder 2"/>
          <p:cNvSpPr>
            <a:spLocks noGrp="1"/>
          </p:cNvSpPr>
          <p:nvPr>
            <p:ph idx="1"/>
          </p:nvPr>
        </p:nvSpPr>
        <p:spPr>
          <a:xfrm>
            <a:off x="1024128" y="2084832"/>
            <a:ext cx="9720073" cy="4023360"/>
          </a:xfrm>
        </p:spPr>
        <p:txBody>
          <a:bodyPr>
            <a:noAutofit/>
          </a:bodyPr>
          <a:lstStyle/>
          <a:p>
            <a:pPr marL="514350" indent="-514350">
              <a:buFont typeface="+mj-lt"/>
              <a:buAutoNum type="arabicPeriod"/>
            </a:pPr>
            <a:r>
              <a:rPr lang="en-CA" sz="1600" dirty="0" smtClean="0">
                <a:hlinkClick r:id="rId2"/>
              </a:rPr>
              <a:t>Substantive </a:t>
            </a:r>
            <a:r>
              <a:rPr lang="en-CA" sz="1600" dirty="0">
                <a:hlinkClick r:id="rId2"/>
              </a:rPr>
              <a:t>Equality</a:t>
            </a:r>
            <a:endParaRPr lang="en-CA" sz="1600" dirty="0"/>
          </a:p>
          <a:p>
            <a:pPr lvl="1"/>
            <a:r>
              <a:rPr lang="en-CA" sz="1600" b="0" i="0" dirty="0">
                <a:solidFill>
                  <a:srgbClr val="333333"/>
                </a:solidFill>
                <a:effectLst/>
              </a:rPr>
              <a:t>Substantive equality is achieved when one takes into account, where necessary, the differences in characteristics and circumstances of minority communities and provides services with distinct content or using a different method of delivery to ensure that the minority receives services of the same quality as the majority. </a:t>
            </a:r>
            <a:r>
              <a:rPr lang="en-CA" sz="1600" b="1" i="0" dirty="0">
                <a:solidFill>
                  <a:srgbClr val="333333"/>
                </a:solidFill>
                <a:effectLst/>
              </a:rPr>
              <a:t>This approach is the norm in Canadian law.</a:t>
            </a:r>
          </a:p>
          <a:p>
            <a:pPr marL="1371600" lvl="2" indent="-457200">
              <a:buFont typeface="+mj-lt"/>
              <a:buAutoNum type="arabicPeriod"/>
            </a:pPr>
            <a:r>
              <a:rPr lang="en-CA" sz="1600" b="1" i="0" dirty="0">
                <a:solidFill>
                  <a:srgbClr val="FF0000"/>
                </a:solidFill>
                <a:effectLst/>
              </a:rPr>
              <a:t>Equal access</a:t>
            </a:r>
          </a:p>
          <a:p>
            <a:pPr marL="1371600" lvl="2" indent="-457200">
              <a:buFont typeface="+mj-lt"/>
              <a:buAutoNum type="arabicPeriod"/>
            </a:pPr>
            <a:r>
              <a:rPr lang="en-CA" sz="1600" b="1" i="0" dirty="0">
                <a:solidFill>
                  <a:srgbClr val="FF0000"/>
                </a:solidFill>
                <a:effectLst/>
              </a:rPr>
              <a:t>Equal opportunity</a:t>
            </a:r>
          </a:p>
          <a:p>
            <a:pPr marL="1371600" lvl="2" indent="-457200">
              <a:buFont typeface="+mj-lt"/>
              <a:buAutoNum type="arabicPeriod"/>
            </a:pPr>
            <a:r>
              <a:rPr lang="en-CA" sz="1600" b="1" dirty="0">
                <a:solidFill>
                  <a:srgbClr val="FF0000"/>
                </a:solidFill>
              </a:rPr>
              <a:t>Equal outcomes</a:t>
            </a:r>
          </a:p>
          <a:p>
            <a:pPr marL="514350" indent="-514350">
              <a:buFont typeface="+mj-lt"/>
              <a:buAutoNum type="arabicPeriod"/>
            </a:pPr>
            <a:r>
              <a:rPr lang="en-CA" sz="1600" u="sng" dirty="0">
                <a:solidFill>
                  <a:srgbClr val="0563C1"/>
                </a:solidFill>
                <a:effectLst/>
                <a:ea typeface="Calibri" panose="020F0502020204030204" pitchFamily="34" charset="0"/>
                <a:hlinkClick r:id="rId3"/>
              </a:rPr>
              <a:t>United Nations Human Rights: Office of the High Commissioner | Data for racial justice</a:t>
            </a:r>
            <a:r>
              <a:rPr lang="en-CA" sz="1600" dirty="0">
                <a:solidFill>
                  <a:srgbClr val="0563C1"/>
                </a:solidFill>
                <a:effectLst/>
                <a:ea typeface="Calibri" panose="020F0502020204030204" pitchFamily="34" charset="0"/>
              </a:rPr>
              <a:t> </a:t>
            </a:r>
            <a:r>
              <a:rPr lang="en-CA" sz="1600" dirty="0">
                <a:effectLst/>
                <a:ea typeface="Calibri" panose="020F0502020204030204" pitchFamily="34" charset="0"/>
              </a:rPr>
              <a:t>(2019</a:t>
            </a:r>
            <a:r>
              <a:rPr lang="en-CA" sz="1600" dirty="0" smtClean="0">
                <a:effectLst/>
                <a:ea typeface="Calibri" panose="020F0502020204030204" pitchFamily="34" charset="0"/>
              </a:rPr>
              <a:t>) </a:t>
            </a:r>
            <a:endParaRPr lang="en-CA" sz="1600" dirty="0">
              <a:effectLst/>
              <a:ea typeface="Calibri" panose="020F0502020204030204" pitchFamily="34" charset="0"/>
            </a:endParaRPr>
          </a:p>
          <a:p>
            <a:pPr lvl="1"/>
            <a:r>
              <a:rPr lang="en-CA" sz="1600" dirty="0">
                <a:effectLst/>
                <a:ea typeface="Calibri" panose="020F0502020204030204" pitchFamily="34" charset="0"/>
              </a:rPr>
              <a:t>“…</a:t>
            </a:r>
            <a:r>
              <a:rPr lang="en-CA" sz="1600" dirty="0">
                <a:solidFill>
                  <a:srgbClr val="000000"/>
                </a:solidFill>
                <a:effectLst/>
                <a:ea typeface="Calibri" panose="020F0502020204030204" pitchFamily="34" charset="0"/>
              </a:rPr>
              <a:t>analysis of disaggregated data were crucial to inform policy priorities relating to equality and opportunity for people of African descent. In addition, the refusal by some States to collect and disaggregate data based on race and ethnicity was one of the most serious impediments to the </a:t>
            </a:r>
            <a:r>
              <a:rPr lang="en-CA" sz="1600" u="none" strike="noStrike" dirty="0">
                <a:solidFill>
                  <a:srgbClr val="0563C1"/>
                </a:solidFill>
                <a:effectLst/>
                <a:ea typeface="Calibri" panose="020F0502020204030204" pitchFamily="34" charset="0"/>
                <a:hlinkClick r:id="rId4"/>
              </a:rPr>
              <a:t>attainment of the Sustainable Development Goals</a:t>
            </a:r>
            <a:r>
              <a:rPr lang="en-CA" sz="1600" dirty="0" smtClean="0">
                <a:effectLst/>
                <a:ea typeface="Calibri" panose="020F0502020204030204" pitchFamily="34" charset="0"/>
              </a:rPr>
              <a:t>”</a:t>
            </a:r>
          </a:p>
          <a:p>
            <a:pPr marL="514350" indent="-514350">
              <a:buFont typeface="+mj-lt"/>
              <a:buAutoNum type="arabicPeriod"/>
            </a:pPr>
            <a:r>
              <a:rPr lang="en-CA" sz="1600" dirty="0">
                <a:hlinkClick r:id="rId5"/>
              </a:rPr>
              <a:t>Privy Council Call’s to Action </a:t>
            </a:r>
            <a:r>
              <a:rPr lang="en-CA" sz="1600" dirty="0"/>
              <a:t>(2021)</a:t>
            </a:r>
          </a:p>
          <a:p>
            <a:pPr lvl="1"/>
            <a:r>
              <a:rPr lang="en-CA" sz="1600" b="1" dirty="0"/>
              <a:t>“Measuring </a:t>
            </a:r>
            <a:r>
              <a:rPr lang="en-CA" sz="1600" dirty="0"/>
              <a:t>progress and </a:t>
            </a:r>
            <a:r>
              <a:rPr lang="en-CA" sz="1600" b="1" dirty="0"/>
              <a:t>driving</a:t>
            </a:r>
            <a:r>
              <a:rPr lang="en-CA" sz="1600" dirty="0"/>
              <a:t> improvements in the employee workplace experience</a:t>
            </a:r>
            <a:r>
              <a:rPr lang="en-CA" sz="1600" b="1" dirty="0"/>
              <a:t> </a:t>
            </a:r>
            <a:r>
              <a:rPr lang="en-CA" sz="1600" dirty="0"/>
              <a:t>by monitoring disaggregated survey results and related operational data (for example, promotion and mobility rates, tenure) and acting on what the results are telling us</a:t>
            </a:r>
            <a:r>
              <a:rPr lang="en-CA" sz="1600" dirty="0" smtClean="0"/>
              <a:t>”</a:t>
            </a:r>
            <a:endParaRPr lang="en-CA" sz="1600" dirty="0"/>
          </a:p>
        </p:txBody>
      </p:sp>
    </p:spTree>
    <p:extLst>
      <p:ext uri="{BB962C8B-B14F-4D97-AF65-F5344CB8AC3E}">
        <p14:creationId xmlns:p14="http://schemas.microsoft.com/office/powerpoint/2010/main" val="3163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D43714-9E04-5942-B789-ADBDE6D06CA1}"/>
              </a:ext>
            </a:extLst>
          </p:cNvPr>
          <p:cNvSpPr txBox="1"/>
          <p:nvPr/>
        </p:nvSpPr>
        <p:spPr>
          <a:xfrm>
            <a:off x="6845242" y="2408448"/>
            <a:ext cx="4508558"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ea typeface="Helvetica Neue" panose="02000503000000020004" pitchFamily="2" charset="0"/>
                <a:cs typeface="Helvetica Neue" panose="02000503000000020004" pitchFamily="2" charset="0"/>
              </a:rPr>
              <a:t>An example: 500 employees, with 3 groups</a:t>
            </a:r>
          </a:p>
          <a:p>
            <a:pPr marL="800100" lvl="1" indent="-342900">
              <a:buFont typeface="Courier New" panose="02070309020205020404" pitchFamily="49" charset="0"/>
              <a:buChar char="o"/>
            </a:pPr>
            <a:r>
              <a:rPr lang="en-US" sz="2000" dirty="0">
                <a:solidFill>
                  <a:srgbClr val="A01300"/>
                </a:solidFill>
                <a:latin typeface="+mj-lt"/>
                <a:ea typeface="Helvetica Neue" panose="02000503000000020004" pitchFamily="2" charset="0"/>
                <a:cs typeface="Helvetica Neue" panose="02000503000000020004" pitchFamily="2" charset="0"/>
              </a:rPr>
              <a:t>A </a:t>
            </a:r>
            <a:r>
              <a:rPr lang="en-US" sz="2000" dirty="0">
                <a:latin typeface="+mj-lt"/>
                <a:ea typeface="Helvetica Neue" panose="02000503000000020004" pitchFamily="2" charset="0"/>
                <a:cs typeface="Helvetica Neue" panose="02000503000000020004" pitchFamily="2" charset="0"/>
              </a:rPr>
              <a:t>and </a:t>
            </a:r>
            <a:r>
              <a:rPr lang="en-US" sz="2000" dirty="0">
                <a:solidFill>
                  <a:srgbClr val="112A68"/>
                </a:solidFill>
                <a:latin typeface="+mj-lt"/>
                <a:ea typeface="Helvetica Neue" panose="02000503000000020004" pitchFamily="2" charset="0"/>
                <a:cs typeface="Helvetica Neue" panose="02000503000000020004" pitchFamily="2" charset="0"/>
              </a:rPr>
              <a:t>B: </a:t>
            </a:r>
            <a:r>
              <a:rPr lang="en-US" sz="2000" dirty="0">
                <a:latin typeface="+mj-lt"/>
                <a:ea typeface="Helvetica Neue" panose="02000503000000020004" pitchFamily="2" charset="0"/>
                <a:cs typeface="Helvetica Neue" panose="02000503000000020004" pitchFamily="2" charset="0"/>
              </a:rPr>
              <a:t>Two groups of self-identifying minority employees</a:t>
            </a:r>
          </a:p>
          <a:p>
            <a:pPr marL="800100" lvl="1" indent="-342900">
              <a:buFont typeface="Courier New" panose="02070309020205020404" pitchFamily="49" charset="0"/>
              <a:buChar char="o"/>
            </a:pPr>
            <a:r>
              <a:rPr lang="en-US" sz="2000" dirty="0">
                <a:solidFill>
                  <a:srgbClr val="808080"/>
                </a:solidFill>
                <a:latin typeface="+mj-lt"/>
                <a:ea typeface="Helvetica Neue" panose="02000503000000020004" pitchFamily="2" charset="0"/>
                <a:cs typeface="Helvetica Neue" panose="02000503000000020004" pitchFamily="2" charset="0"/>
              </a:rPr>
              <a:t>C</a:t>
            </a:r>
            <a:r>
              <a:rPr lang="en-US" sz="2000" dirty="0">
                <a:latin typeface="+mj-lt"/>
                <a:ea typeface="Helvetica Neue" panose="02000503000000020004" pitchFamily="2" charset="0"/>
                <a:cs typeface="Helvetica Neue" panose="02000503000000020004" pitchFamily="2" charset="0"/>
              </a:rPr>
              <a:t>: The majority group</a:t>
            </a:r>
          </a:p>
          <a:p>
            <a:pPr marL="285750" indent="-285750">
              <a:buFont typeface="Arial" panose="020B0604020202020204" pitchFamily="34" charset="0"/>
              <a:buChar char="•"/>
            </a:pPr>
            <a:r>
              <a:rPr lang="en-US" sz="2000" dirty="0">
                <a:latin typeface="+mj-lt"/>
                <a:ea typeface="Helvetica Neue" panose="02000503000000020004" pitchFamily="2" charset="0"/>
                <a:cs typeface="Helvetica Neue" panose="02000503000000020004" pitchFamily="2" charset="0"/>
              </a:rPr>
              <a:t>Groups A and B both make up 4% of employees, which happens to be about the same as their group’s workforce availability. </a:t>
            </a:r>
          </a:p>
          <a:p>
            <a:pPr marL="285750" indent="-285750">
              <a:buFont typeface="Arial" panose="020B0604020202020204" pitchFamily="34" charset="0"/>
              <a:buChar char="•"/>
            </a:pPr>
            <a:r>
              <a:rPr lang="en-US" sz="2000" dirty="0">
                <a:latin typeface="+mj-lt"/>
                <a:ea typeface="Helvetica Neue" panose="02000503000000020004" pitchFamily="2" charset="0"/>
                <a:cs typeface="Helvetica Neue" panose="02000503000000020004" pitchFamily="2" charset="0"/>
              </a:rPr>
              <a:t>At a glance, representation seems equal.</a:t>
            </a:r>
          </a:p>
        </p:txBody>
      </p:sp>
      <p:sp>
        <p:nvSpPr>
          <p:cNvPr id="8" name="Title 1">
            <a:extLst>
              <a:ext uri="{FF2B5EF4-FFF2-40B4-BE49-F238E27FC236}">
                <a16:creationId xmlns:a16="http://schemas.microsoft.com/office/drawing/2014/main" id="{768C05CF-E1CC-DB56-7DC9-103758FADAC5}"/>
              </a:ext>
            </a:extLst>
          </p:cNvPr>
          <p:cNvSpPr>
            <a:spLocks noGrp="1"/>
          </p:cNvSpPr>
          <p:nvPr>
            <p:ph type="title"/>
          </p:nvPr>
        </p:nvSpPr>
        <p:spPr/>
        <p:txBody>
          <a:bodyPr/>
          <a:lstStyle/>
          <a:p>
            <a:r>
              <a:rPr lang="en-US" dirty="0">
                <a:solidFill>
                  <a:srgbClr val="D04E00"/>
                </a:solidFill>
                <a:ea typeface="Helvetica Neue" panose="02000503000000020004" pitchFamily="2" charset="0"/>
                <a:cs typeface="Helvetica Neue" panose="02000503000000020004" pitchFamily="2" charset="0"/>
              </a:rPr>
              <a:t>Equality vs Equity in Numbers</a:t>
            </a:r>
          </a:p>
        </p:txBody>
      </p:sp>
      <p:sp>
        <p:nvSpPr>
          <p:cNvPr id="11" name="TextBox 10">
            <a:extLst>
              <a:ext uri="{FF2B5EF4-FFF2-40B4-BE49-F238E27FC236}">
                <a16:creationId xmlns:a16="http://schemas.microsoft.com/office/drawing/2014/main" id="{B9578C5C-056D-66D7-463C-9134BEE97F0A}"/>
              </a:ext>
            </a:extLst>
          </p:cNvPr>
          <p:cNvSpPr txBox="1"/>
          <p:nvPr/>
        </p:nvSpPr>
        <p:spPr>
          <a:xfrm>
            <a:off x="0" y="6604084"/>
            <a:ext cx="7682864" cy="253916"/>
          </a:xfrm>
          <a:prstGeom prst="rect">
            <a:avLst/>
          </a:prstGeom>
          <a:noFill/>
        </p:spPr>
        <p:txBody>
          <a:bodyPr wrap="square">
            <a:spAutoFit/>
          </a:bodyPr>
          <a:lstStyle/>
          <a:p>
            <a:pPr algn="l"/>
            <a:r>
              <a:rPr lang="en-CA" sz="1050" b="0" i="0" dirty="0">
                <a:solidFill>
                  <a:srgbClr val="D04E00"/>
                </a:solidFill>
                <a:effectLst/>
                <a:latin typeface="Helvetica Neue" panose="02000503000000020004" pitchFamily="2" charset="0"/>
              </a:rPr>
              <a:t>Figure from </a:t>
            </a:r>
            <a:r>
              <a:rPr lang="en-CA" sz="1050" b="0" i="1" dirty="0">
                <a:solidFill>
                  <a:srgbClr val="D04E00"/>
                </a:solidFill>
                <a:effectLst/>
                <a:latin typeface="Helvetica Neue" panose="02000503000000020004" pitchFamily="2" charset="0"/>
                <a:hlinkClick r:id="rId3">
                  <a:extLst>
                    <a:ext uri="{A12FA001-AC4F-418D-AE19-62706E023703}">
                      <ahyp:hlinkClr xmlns:ahyp="http://schemas.microsoft.com/office/drawing/2018/hyperlinkcolor" xmlns="" val="tx"/>
                    </a:ext>
                  </a:extLst>
                </a:hlinkClick>
              </a:rPr>
              <a:t>Employment Equity: An Analysis of Distribution of Salary Ranges of Public Service of Canada Employees</a:t>
            </a:r>
            <a:endParaRPr lang="en-CA" sz="1050" b="0" i="1" dirty="0">
              <a:solidFill>
                <a:srgbClr val="D04E00"/>
              </a:solidFill>
              <a:effectLst/>
              <a:latin typeface="Helvetica Neue" panose="02000503000000020004" pitchFamily="2" charset="0"/>
            </a:endParaRPr>
          </a:p>
        </p:txBody>
      </p:sp>
      <p:pic>
        <p:nvPicPr>
          <p:cNvPr id="14" name="Picture 13">
            <a:extLst>
              <a:ext uri="{FF2B5EF4-FFF2-40B4-BE49-F238E27FC236}">
                <a16:creationId xmlns:a16="http://schemas.microsoft.com/office/drawing/2014/main" id="{22DC35FA-CF91-A182-35E1-5E2926B639CD}"/>
              </a:ext>
            </a:extLst>
          </p:cNvPr>
          <p:cNvPicPr>
            <a:picLocks noChangeAspect="1"/>
          </p:cNvPicPr>
          <p:nvPr/>
        </p:nvPicPr>
        <p:blipFill rotWithShape="1">
          <a:blip r:embed="rId4"/>
          <a:srcRect l="2285" t="16669" r="10318" b="22545"/>
          <a:stretch/>
        </p:blipFill>
        <p:spPr>
          <a:xfrm>
            <a:off x="1041359" y="1196326"/>
            <a:ext cx="5514033" cy="5257800"/>
          </a:xfrm>
          <a:prstGeom prst="rect">
            <a:avLst/>
          </a:prstGeom>
        </p:spPr>
      </p:pic>
      <p:sp>
        <p:nvSpPr>
          <p:cNvPr id="17" name="Oval 16">
            <a:extLst>
              <a:ext uri="{FF2B5EF4-FFF2-40B4-BE49-F238E27FC236}">
                <a16:creationId xmlns:a16="http://schemas.microsoft.com/office/drawing/2014/main" id="{4621EFDF-AC84-B44A-4699-C3704102E439}"/>
              </a:ext>
            </a:extLst>
          </p:cNvPr>
          <p:cNvSpPr/>
          <p:nvPr/>
        </p:nvSpPr>
        <p:spPr>
          <a:xfrm>
            <a:off x="3017853" y="1585037"/>
            <a:ext cx="360000" cy="360000"/>
          </a:xfrm>
          <a:prstGeom prst="ellipse">
            <a:avLst/>
          </a:prstGeom>
          <a:solidFill>
            <a:srgbClr val="A01300"/>
          </a:solidFill>
          <a:ln>
            <a:solidFill>
              <a:srgbClr val="A0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8" name="Oval 17">
            <a:extLst>
              <a:ext uri="{FF2B5EF4-FFF2-40B4-BE49-F238E27FC236}">
                <a16:creationId xmlns:a16="http://schemas.microsoft.com/office/drawing/2014/main" id="{DA0C29EC-42B3-5B8A-CBD9-C43032A08B4C}"/>
              </a:ext>
            </a:extLst>
          </p:cNvPr>
          <p:cNvSpPr/>
          <p:nvPr/>
        </p:nvSpPr>
        <p:spPr>
          <a:xfrm>
            <a:off x="3504771" y="1585037"/>
            <a:ext cx="360000" cy="360000"/>
          </a:xfrm>
          <a:prstGeom prst="ellipse">
            <a:avLst/>
          </a:prstGeom>
          <a:solidFill>
            <a:srgbClr val="122A69"/>
          </a:solidFill>
          <a:ln>
            <a:solidFill>
              <a:srgbClr val="122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9" name="Oval 18">
            <a:extLst>
              <a:ext uri="{FF2B5EF4-FFF2-40B4-BE49-F238E27FC236}">
                <a16:creationId xmlns:a16="http://schemas.microsoft.com/office/drawing/2014/main" id="{98C810CA-538C-B575-50E5-443AC776B336}"/>
              </a:ext>
            </a:extLst>
          </p:cNvPr>
          <p:cNvSpPr/>
          <p:nvPr/>
        </p:nvSpPr>
        <p:spPr>
          <a:xfrm>
            <a:off x="3991689" y="1572972"/>
            <a:ext cx="360000" cy="360000"/>
          </a:xfrm>
          <a:prstGeom prst="ellipse">
            <a:avLst/>
          </a:prstGeom>
          <a:solidFill>
            <a:srgbClr val="808080"/>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0" name="TextBox 19">
            <a:extLst>
              <a:ext uri="{FF2B5EF4-FFF2-40B4-BE49-F238E27FC236}">
                <a16:creationId xmlns:a16="http://schemas.microsoft.com/office/drawing/2014/main" id="{56CCAAED-F154-1153-E445-139A6F596ABC}"/>
              </a:ext>
            </a:extLst>
          </p:cNvPr>
          <p:cNvSpPr txBox="1"/>
          <p:nvPr/>
        </p:nvSpPr>
        <p:spPr>
          <a:xfrm>
            <a:off x="2169445" y="1584402"/>
            <a:ext cx="85760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Group</a:t>
            </a:r>
          </a:p>
        </p:txBody>
      </p:sp>
    </p:spTree>
    <p:extLst>
      <p:ext uri="{BB962C8B-B14F-4D97-AF65-F5344CB8AC3E}">
        <p14:creationId xmlns:p14="http://schemas.microsoft.com/office/powerpoint/2010/main" val="9184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6EDE6B-E6D6-91EE-D898-7DC35A49207B}"/>
              </a:ext>
            </a:extLst>
          </p:cNvPr>
          <p:cNvCxnSpPr>
            <a:cxnSpLocks/>
          </p:cNvCxnSpPr>
          <p:nvPr/>
        </p:nvCxnSpPr>
        <p:spPr>
          <a:xfrm flipV="1">
            <a:off x="10032741" y="477603"/>
            <a:ext cx="0" cy="5321695"/>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33B73DD-BBA3-5774-17EC-3A5E22AF7444}"/>
              </a:ext>
            </a:extLst>
          </p:cNvPr>
          <p:cNvCxnSpPr>
            <a:cxnSpLocks/>
          </p:cNvCxnSpPr>
          <p:nvPr/>
        </p:nvCxnSpPr>
        <p:spPr>
          <a:xfrm>
            <a:off x="3054148" y="1423002"/>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B015900-DEFA-491B-1DF6-94739048E48E}"/>
              </a:ext>
            </a:extLst>
          </p:cNvPr>
          <p:cNvCxnSpPr>
            <a:cxnSpLocks/>
          </p:cNvCxnSpPr>
          <p:nvPr/>
        </p:nvCxnSpPr>
        <p:spPr>
          <a:xfrm flipV="1">
            <a:off x="3289039" y="418880"/>
            <a:ext cx="0" cy="5380418"/>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59CDBE0-E95F-14F5-0080-7E392F1A3A1A}"/>
              </a:ext>
            </a:extLst>
          </p:cNvPr>
          <p:cNvCxnSpPr>
            <a:cxnSpLocks/>
          </p:cNvCxnSpPr>
          <p:nvPr/>
        </p:nvCxnSpPr>
        <p:spPr>
          <a:xfrm>
            <a:off x="3054148" y="2152385"/>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1C41EDE-F488-0896-220E-9E51A0E2CED9}"/>
              </a:ext>
            </a:extLst>
          </p:cNvPr>
          <p:cNvCxnSpPr>
            <a:cxnSpLocks/>
          </p:cNvCxnSpPr>
          <p:nvPr/>
        </p:nvCxnSpPr>
        <p:spPr>
          <a:xfrm>
            <a:off x="3054148" y="288176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532FF4B-2893-53FB-CDA4-4A480C40394E}"/>
              </a:ext>
            </a:extLst>
          </p:cNvPr>
          <p:cNvCxnSpPr>
            <a:cxnSpLocks/>
          </p:cNvCxnSpPr>
          <p:nvPr/>
        </p:nvCxnSpPr>
        <p:spPr>
          <a:xfrm>
            <a:off x="3054148" y="3611151"/>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732A0A0-058F-1FC6-0D3F-FB5833587BB5}"/>
              </a:ext>
            </a:extLst>
          </p:cNvPr>
          <p:cNvCxnSpPr>
            <a:cxnSpLocks/>
          </p:cNvCxnSpPr>
          <p:nvPr/>
        </p:nvCxnSpPr>
        <p:spPr>
          <a:xfrm>
            <a:off x="3054148" y="4340534"/>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C5D0E27-1AEB-25AC-82BF-40C64C9B7B68}"/>
              </a:ext>
            </a:extLst>
          </p:cNvPr>
          <p:cNvCxnSpPr>
            <a:cxnSpLocks/>
          </p:cNvCxnSpPr>
          <p:nvPr/>
        </p:nvCxnSpPr>
        <p:spPr>
          <a:xfrm>
            <a:off x="3054148" y="5069917"/>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22719AA-A25E-0543-412B-992D048EFDF0}"/>
              </a:ext>
            </a:extLst>
          </p:cNvPr>
          <p:cNvCxnSpPr>
            <a:cxnSpLocks/>
          </p:cNvCxnSpPr>
          <p:nvPr/>
        </p:nvCxnSpPr>
        <p:spPr>
          <a:xfrm>
            <a:off x="3054147" y="579929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9739C0C-AA73-87A5-9D41-8A2E4ED215B6}"/>
              </a:ext>
            </a:extLst>
          </p:cNvPr>
          <p:cNvCxnSpPr>
            <a:cxnSpLocks/>
          </p:cNvCxnSpPr>
          <p:nvPr/>
        </p:nvCxnSpPr>
        <p:spPr>
          <a:xfrm>
            <a:off x="3054148" y="693619"/>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C515702-569B-282F-86B8-6AFC41E2B8B3}"/>
              </a:ext>
            </a:extLst>
          </p:cNvPr>
          <p:cNvCxnSpPr>
            <a:cxnSpLocks/>
          </p:cNvCxnSpPr>
          <p:nvPr/>
        </p:nvCxnSpPr>
        <p:spPr>
          <a:xfrm flipH="1">
            <a:off x="3082115" y="5783600"/>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13EACB4-BA52-9F17-FE14-1A96A9A72318}"/>
              </a:ext>
            </a:extLst>
          </p:cNvPr>
          <p:cNvCxnSpPr>
            <a:cxnSpLocks/>
          </p:cNvCxnSpPr>
          <p:nvPr/>
        </p:nvCxnSpPr>
        <p:spPr>
          <a:xfrm>
            <a:off x="10019807" y="5771816"/>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7A712772-AAD1-E469-8F21-6E7354572ECF}"/>
              </a:ext>
            </a:extLst>
          </p:cNvPr>
          <p:cNvSpPr/>
          <p:nvPr/>
        </p:nvSpPr>
        <p:spPr>
          <a:xfrm>
            <a:off x="2951529" y="6049252"/>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CD7F791E-16C3-7F8A-5022-761314A9430A}"/>
              </a:ext>
            </a:extLst>
          </p:cNvPr>
          <p:cNvSpPr/>
          <p:nvPr/>
        </p:nvSpPr>
        <p:spPr>
          <a:xfrm>
            <a:off x="10057843" y="6037468"/>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Straight Connector 17">
            <a:extLst>
              <a:ext uri="{FF2B5EF4-FFF2-40B4-BE49-F238E27FC236}">
                <a16:creationId xmlns:a16="http://schemas.microsoft.com/office/drawing/2014/main" id="{EB8E2A58-B801-DF13-902B-64CF3630A0F3}"/>
              </a:ext>
            </a:extLst>
          </p:cNvPr>
          <p:cNvCxnSpPr>
            <a:cxnSpLocks/>
          </p:cNvCxnSpPr>
          <p:nvPr/>
        </p:nvCxnSpPr>
        <p:spPr>
          <a:xfrm flipH="1" flipV="1">
            <a:off x="3318094" y="509118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EA3655E-1FB8-024E-243F-F638B9BBAC70}"/>
              </a:ext>
            </a:extLst>
          </p:cNvPr>
          <p:cNvCxnSpPr>
            <a:cxnSpLocks/>
          </p:cNvCxnSpPr>
          <p:nvPr/>
        </p:nvCxnSpPr>
        <p:spPr>
          <a:xfrm flipH="1">
            <a:off x="3222429" y="5083517"/>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46405682-04DF-1DC6-C4AA-1C925B4EAE4B}"/>
              </a:ext>
            </a:extLst>
          </p:cNvPr>
          <p:cNvSpPr/>
          <p:nvPr/>
        </p:nvSpPr>
        <p:spPr>
          <a:xfrm>
            <a:off x="3222941" y="5740888"/>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Connector 20">
            <a:extLst>
              <a:ext uri="{FF2B5EF4-FFF2-40B4-BE49-F238E27FC236}">
                <a16:creationId xmlns:a16="http://schemas.microsoft.com/office/drawing/2014/main" id="{D4513B95-F004-34E2-9B67-84F3EB2DEEDD}"/>
              </a:ext>
            </a:extLst>
          </p:cNvPr>
          <p:cNvCxnSpPr>
            <a:cxnSpLocks/>
          </p:cNvCxnSpPr>
          <p:nvPr/>
        </p:nvCxnSpPr>
        <p:spPr>
          <a:xfrm flipH="1" flipV="1">
            <a:off x="3308503" y="72045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04EDC3B-AFE8-4E37-521A-F97A9028853F}"/>
              </a:ext>
            </a:extLst>
          </p:cNvPr>
          <p:cNvCxnSpPr>
            <a:cxnSpLocks/>
          </p:cNvCxnSpPr>
          <p:nvPr/>
        </p:nvCxnSpPr>
        <p:spPr>
          <a:xfrm flipH="1">
            <a:off x="3253383" y="721106"/>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1708E985-795E-147C-4826-F60B8C584580}"/>
              </a:ext>
            </a:extLst>
          </p:cNvPr>
          <p:cNvSpPr/>
          <p:nvPr/>
        </p:nvSpPr>
        <p:spPr>
          <a:xfrm>
            <a:off x="9973567" y="5744397"/>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7E2A50B6-6903-DB94-EDD9-F294FE09F8F2}"/>
              </a:ext>
            </a:extLst>
          </p:cNvPr>
          <p:cNvSpPr/>
          <p:nvPr/>
        </p:nvSpPr>
        <p:spPr>
          <a:xfrm>
            <a:off x="3222941" y="5006844"/>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D113900B-79EC-7D1D-4FC9-A9FCA2EF353F}"/>
              </a:ext>
            </a:extLst>
          </p:cNvPr>
          <p:cNvSpPr/>
          <p:nvPr/>
        </p:nvSpPr>
        <p:spPr>
          <a:xfrm>
            <a:off x="9973567" y="5022755"/>
            <a:ext cx="116644" cy="121169"/>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Oval 25">
            <a:extLst>
              <a:ext uri="{FF2B5EF4-FFF2-40B4-BE49-F238E27FC236}">
                <a16:creationId xmlns:a16="http://schemas.microsoft.com/office/drawing/2014/main" id="{21BBB067-76C9-8BE9-E161-CC4734CCCB7B}"/>
              </a:ext>
            </a:extLst>
          </p:cNvPr>
          <p:cNvSpPr/>
          <p:nvPr/>
        </p:nvSpPr>
        <p:spPr>
          <a:xfrm>
            <a:off x="3222941" y="615501"/>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0B87A24F-6D61-107C-DE50-9A2CD1240475}"/>
              </a:ext>
            </a:extLst>
          </p:cNvPr>
          <p:cNvSpPr/>
          <p:nvPr/>
        </p:nvSpPr>
        <p:spPr>
          <a:xfrm>
            <a:off x="3222941" y="1344089"/>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2853ABBC-11C2-B0D3-ADA5-2B40FC0A691E}"/>
              </a:ext>
            </a:extLst>
          </p:cNvPr>
          <p:cNvSpPr/>
          <p:nvPr/>
        </p:nvSpPr>
        <p:spPr>
          <a:xfrm>
            <a:off x="9973567" y="1369751"/>
            <a:ext cx="116644" cy="121169"/>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Oval 28">
            <a:extLst>
              <a:ext uri="{FF2B5EF4-FFF2-40B4-BE49-F238E27FC236}">
                <a16:creationId xmlns:a16="http://schemas.microsoft.com/office/drawing/2014/main" id="{C48B79CB-57D7-EE92-B0F6-35BB41CC7AA5}"/>
              </a:ext>
            </a:extLst>
          </p:cNvPr>
          <p:cNvSpPr/>
          <p:nvPr/>
        </p:nvSpPr>
        <p:spPr>
          <a:xfrm>
            <a:off x="9973567" y="627354"/>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0" name="Picture 29">
            <a:extLst>
              <a:ext uri="{FF2B5EF4-FFF2-40B4-BE49-F238E27FC236}">
                <a16:creationId xmlns:a16="http://schemas.microsoft.com/office/drawing/2014/main" id="{54762EA0-8539-E463-DC2F-86C449D633C3}"/>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4367985"/>
            <a:ext cx="513355" cy="729382"/>
          </a:xfrm>
          <a:prstGeom prst="rect">
            <a:avLst/>
          </a:prstGeom>
          <a:ln>
            <a:noFill/>
          </a:ln>
        </p:spPr>
      </p:pic>
      <p:pic>
        <p:nvPicPr>
          <p:cNvPr id="31" name="Picture 30">
            <a:extLst>
              <a:ext uri="{FF2B5EF4-FFF2-40B4-BE49-F238E27FC236}">
                <a16:creationId xmlns:a16="http://schemas.microsoft.com/office/drawing/2014/main" id="{3CF59BA8-5CF4-6CA7-6E93-C6187036845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4367985"/>
            <a:ext cx="513355" cy="729382"/>
          </a:xfrm>
          <a:prstGeom prst="rect">
            <a:avLst/>
          </a:prstGeom>
          <a:ln>
            <a:noFill/>
          </a:ln>
        </p:spPr>
      </p:pic>
      <p:pic>
        <p:nvPicPr>
          <p:cNvPr id="32" name="Picture 31">
            <a:extLst>
              <a:ext uri="{FF2B5EF4-FFF2-40B4-BE49-F238E27FC236}">
                <a16:creationId xmlns:a16="http://schemas.microsoft.com/office/drawing/2014/main" id="{7EDB8803-0F3D-AB2E-618C-3958E364DAED}"/>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4367985"/>
            <a:ext cx="513355" cy="729382"/>
          </a:xfrm>
          <a:prstGeom prst="rect">
            <a:avLst/>
          </a:prstGeom>
          <a:ln>
            <a:noFill/>
          </a:ln>
        </p:spPr>
      </p:pic>
      <p:pic>
        <p:nvPicPr>
          <p:cNvPr id="33" name="Picture 32">
            <a:extLst>
              <a:ext uri="{FF2B5EF4-FFF2-40B4-BE49-F238E27FC236}">
                <a16:creationId xmlns:a16="http://schemas.microsoft.com/office/drawing/2014/main" id="{A4E545A3-4AB5-A8BC-9182-168D03FD42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4367985"/>
            <a:ext cx="513355" cy="729382"/>
          </a:xfrm>
          <a:prstGeom prst="rect">
            <a:avLst/>
          </a:prstGeom>
          <a:ln>
            <a:noFill/>
          </a:ln>
        </p:spPr>
      </p:pic>
      <p:pic>
        <p:nvPicPr>
          <p:cNvPr id="34" name="Picture 33">
            <a:extLst>
              <a:ext uri="{FF2B5EF4-FFF2-40B4-BE49-F238E27FC236}">
                <a16:creationId xmlns:a16="http://schemas.microsoft.com/office/drawing/2014/main" id="{455E3EAF-8FD7-FEAE-449B-D4220440B16F}"/>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4367985"/>
            <a:ext cx="513355" cy="729382"/>
          </a:xfrm>
          <a:prstGeom prst="rect">
            <a:avLst/>
          </a:prstGeom>
          <a:ln>
            <a:noFill/>
          </a:ln>
        </p:spPr>
      </p:pic>
      <p:pic>
        <p:nvPicPr>
          <p:cNvPr id="35" name="Picture 34">
            <a:extLst>
              <a:ext uri="{FF2B5EF4-FFF2-40B4-BE49-F238E27FC236}">
                <a16:creationId xmlns:a16="http://schemas.microsoft.com/office/drawing/2014/main" id="{08EDFA75-05DB-EB61-9427-EEF04690BA30}"/>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4367985"/>
            <a:ext cx="513355" cy="729382"/>
          </a:xfrm>
          <a:prstGeom prst="rect">
            <a:avLst/>
          </a:prstGeom>
          <a:ln>
            <a:noFill/>
          </a:ln>
        </p:spPr>
      </p:pic>
      <p:pic>
        <p:nvPicPr>
          <p:cNvPr id="36" name="Picture 35">
            <a:extLst>
              <a:ext uri="{FF2B5EF4-FFF2-40B4-BE49-F238E27FC236}">
                <a16:creationId xmlns:a16="http://schemas.microsoft.com/office/drawing/2014/main" id="{3970E7C9-B1DA-CEB4-5935-B0BCEC0C865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3638635"/>
            <a:ext cx="513355" cy="729382"/>
          </a:xfrm>
          <a:prstGeom prst="rect">
            <a:avLst/>
          </a:prstGeom>
          <a:ln>
            <a:noFill/>
          </a:ln>
        </p:spPr>
      </p:pic>
      <p:pic>
        <p:nvPicPr>
          <p:cNvPr id="37" name="Picture 36">
            <a:extLst>
              <a:ext uri="{FF2B5EF4-FFF2-40B4-BE49-F238E27FC236}">
                <a16:creationId xmlns:a16="http://schemas.microsoft.com/office/drawing/2014/main" id="{E5656EDF-9D4F-3576-C3C4-5231AC7ADC0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3638635"/>
            <a:ext cx="513355" cy="729382"/>
          </a:xfrm>
          <a:prstGeom prst="rect">
            <a:avLst/>
          </a:prstGeom>
          <a:ln>
            <a:noFill/>
          </a:ln>
        </p:spPr>
      </p:pic>
      <p:pic>
        <p:nvPicPr>
          <p:cNvPr id="38" name="Picture 37">
            <a:extLst>
              <a:ext uri="{FF2B5EF4-FFF2-40B4-BE49-F238E27FC236}">
                <a16:creationId xmlns:a16="http://schemas.microsoft.com/office/drawing/2014/main" id="{8CD4A2A4-EA00-E2DB-F058-30191DE855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3638635"/>
            <a:ext cx="513355" cy="729382"/>
          </a:xfrm>
          <a:prstGeom prst="rect">
            <a:avLst/>
          </a:prstGeom>
          <a:ln>
            <a:noFill/>
          </a:ln>
        </p:spPr>
      </p:pic>
      <p:pic>
        <p:nvPicPr>
          <p:cNvPr id="39" name="Picture 38">
            <a:extLst>
              <a:ext uri="{FF2B5EF4-FFF2-40B4-BE49-F238E27FC236}">
                <a16:creationId xmlns:a16="http://schemas.microsoft.com/office/drawing/2014/main" id="{38DE2116-464D-E665-9440-923B296FA7D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3638635"/>
            <a:ext cx="513355" cy="729382"/>
          </a:xfrm>
          <a:prstGeom prst="rect">
            <a:avLst/>
          </a:prstGeom>
          <a:ln>
            <a:noFill/>
          </a:ln>
        </p:spPr>
      </p:pic>
      <p:pic>
        <p:nvPicPr>
          <p:cNvPr id="40" name="Picture 39">
            <a:extLst>
              <a:ext uri="{FF2B5EF4-FFF2-40B4-BE49-F238E27FC236}">
                <a16:creationId xmlns:a16="http://schemas.microsoft.com/office/drawing/2014/main" id="{CD2CDD21-B1F5-6B2A-DE26-38BB0713C36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3638635"/>
            <a:ext cx="513355" cy="729382"/>
          </a:xfrm>
          <a:prstGeom prst="rect">
            <a:avLst/>
          </a:prstGeom>
          <a:ln>
            <a:noFill/>
          </a:ln>
        </p:spPr>
      </p:pic>
      <p:pic>
        <p:nvPicPr>
          <p:cNvPr id="41" name="Picture 40">
            <a:extLst>
              <a:ext uri="{FF2B5EF4-FFF2-40B4-BE49-F238E27FC236}">
                <a16:creationId xmlns:a16="http://schemas.microsoft.com/office/drawing/2014/main" id="{F66E041F-E76F-9A2C-BD2D-2AF94EDD161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3638635"/>
            <a:ext cx="513355" cy="729382"/>
          </a:xfrm>
          <a:prstGeom prst="rect">
            <a:avLst/>
          </a:prstGeom>
          <a:ln>
            <a:noFill/>
          </a:ln>
        </p:spPr>
      </p:pic>
      <p:pic>
        <p:nvPicPr>
          <p:cNvPr id="42" name="Picture 41">
            <a:extLst>
              <a:ext uri="{FF2B5EF4-FFF2-40B4-BE49-F238E27FC236}">
                <a16:creationId xmlns:a16="http://schemas.microsoft.com/office/drawing/2014/main" id="{B968E174-6353-EE7D-6564-E6FFF5F197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34719" y="2915584"/>
            <a:ext cx="513355" cy="729382"/>
          </a:xfrm>
          <a:prstGeom prst="rect">
            <a:avLst/>
          </a:prstGeom>
          <a:ln>
            <a:noFill/>
          </a:ln>
        </p:spPr>
      </p:pic>
      <p:pic>
        <p:nvPicPr>
          <p:cNvPr id="43" name="Picture 42">
            <a:extLst>
              <a:ext uri="{FF2B5EF4-FFF2-40B4-BE49-F238E27FC236}">
                <a16:creationId xmlns:a16="http://schemas.microsoft.com/office/drawing/2014/main" id="{C731F116-6DCB-2724-6B3D-C7EF4349035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82371" y="2915584"/>
            <a:ext cx="513355" cy="729382"/>
          </a:xfrm>
          <a:prstGeom prst="rect">
            <a:avLst/>
          </a:prstGeom>
          <a:ln>
            <a:noFill/>
          </a:ln>
        </p:spPr>
      </p:pic>
      <p:pic>
        <p:nvPicPr>
          <p:cNvPr id="44" name="Picture 43">
            <a:extLst>
              <a:ext uri="{FF2B5EF4-FFF2-40B4-BE49-F238E27FC236}">
                <a16:creationId xmlns:a16="http://schemas.microsoft.com/office/drawing/2014/main" id="{C7AD9A93-E24A-3201-6691-DBC029F7742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60893" y="2915584"/>
            <a:ext cx="513355" cy="729382"/>
          </a:xfrm>
          <a:prstGeom prst="rect">
            <a:avLst/>
          </a:prstGeom>
          <a:ln>
            <a:noFill/>
          </a:ln>
        </p:spPr>
      </p:pic>
      <p:pic>
        <p:nvPicPr>
          <p:cNvPr id="45" name="Picture 44">
            <a:extLst>
              <a:ext uri="{FF2B5EF4-FFF2-40B4-BE49-F238E27FC236}">
                <a16:creationId xmlns:a16="http://schemas.microsoft.com/office/drawing/2014/main" id="{5A379A80-24B2-112F-A9A3-CB93F03F383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08545" y="2915584"/>
            <a:ext cx="513355" cy="729382"/>
          </a:xfrm>
          <a:prstGeom prst="rect">
            <a:avLst/>
          </a:prstGeom>
          <a:ln>
            <a:noFill/>
          </a:ln>
        </p:spPr>
      </p:pic>
      <p:pic>
        <p:nvPicPr>
          <p:cNvPr id="46" name="Picture 45">
            <a:extLst>
              <a:ext uri="{FF2B5EF4-FFF2-40B4-BE49-F238E27FC236}">
                <a16:creationId xmlns:a16="http://schemas.microsoft.com/office/drawing/2014/main" id="{4F9F95CE-80A5-80EC-3BE4-E3CF7079966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47676" y="2174497"/>
            <a:ext cx="513355" cy="729382"/>
          </a:xfrm>
          <a:prstGeom prst="rect">
            <a:avLst/>
          </a:prstGeom>
          <a:ln>
            <a:noFill/>
          </a:ln>
        </p:spPr>
      </p:pic>
      <p:pic>
        <p:nvPicPr>
          <p:cNvPr id="47" name="Picture 46">
            <a:extLst>
              <a:ext uri="{FF2B5EF4-FFF2-40B4-BE49-F238E27FC236}">
                <a16:creationId xmlns:a16="http://schemas.microsoft.com/office/drawing/2014/main" id="{327D1E97-FEF6-D356-2F4D-EA89961AAD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08563" y="1437527"/>
            <a:ext cx="513355" cy="729382"/>
          </a:xfrm>
          <a:prstGeom prst="rect">
            <a:avLst/>
          </a:prstGeom>
          <a:ln>
            <a:noFill/>
          </a:ln>
        </p:spPr>
      </p:pic>
      <p:pic>
        <p:nvPicPr>
          <p:cNvPr id="48" name="Picture 47">
            <a:extLst>
              <a:ext uri="{FF2B5EF4-FFF2-40B4-BE49-F238E27FC236}">
                <a16:creationId xmlns:a16="http://schemas.microsoft.com/office/drawing/2014/main" id="{ACEEF045-259D-CC48-6E49-AA63A5AB136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269658" y="2174497"/>
            <a:ext cx="513355" cy="729382"/>
          </a:xfrm>
          <a:prstGeom prst="rect">
            <a:avLst/>
          </a:prstGeom>
          <a:ln>
            <a:noFill/>
          </a:ln>
        </p:spPr>
      </p:pic>
      <p:pic>
        <p:nvPicPr>
          <p:cNvPr id="49" name="Picture 48">
            <a:extLst>
              <a:ext uri="{FF2B5EF4-FFF2-40B4-BE49-F238E27FC236}">
                <a16:creationId xmlns:a16="http://schemas.microsoft.com/office/drawing/2014/main" id="{653D45A4-1877-8250-780C-D130EA3C271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31331" y="1416315"/>
            <a:ext cx="513355" cy="729382"/>
          </a:xfrm>
          <a:prstGeom prst="rect">
            <a:avLst/>
          </a:prstGeom>
        </p:spPr>
      </p:pic>
      <p:pic>
        <p:nvPicPr>
          <p:cNvPr id="50" name="Picture 49">
            <a:extLst>
              <a:ext uri="{FF2B5EF4-FFF2-40B4-BE49-F238E27FC236}">
                <a16:creationId xmlns:a16="http://schemas.microsoft.com/office/drawing/2014/main" id="{E82898D3-E2A3-1A63-706E-DF72E35D87C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775535" y="1416315"/>
            <a:ext cx="513355" cy="729382"/>
          </a:xfrm>
          <a:prstGeom prst="rect">
            <a:avLst/>
          </a:prstGeom>
        </p:spPr>
      </p:pic>
      <p:pic>
        <p:nvPicPr>
          <p:cNvPr id="51" name="Picture 50">
            <a:extLst>
              <a:ext uri="{FF2B5EF4-FFF2-40B4-BE49-F238E27FC236}">
                <a16:creationId xmlns:a16="http://schemas.microsoft.com/office/drawing/2014/main" id="{D3887EEC-375B-F412-0BB1-934CCABB333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687127" y="1416315"/>
            <a:ext cx="513355" cy="729382"/>
          </a:xfrm>
          <a:prstGeom prst="rect">
            <a:avLst/>
          </a:prstGeom>
        </p:spPr>
      </p:pic>
      <p:pic>
        <p:nvPicPr>
          <p:cNvPr id="52" name="Picture 51">
            <a:extLst>
              <a:ext uri="{FF2B5EF4-FFF2-40B4-BE49-F238E27FC236}">
                <a16:creationId xmlns:a16="http://schemas.microsoft.com/office/drawing/2014/main" id="{AF452E78-CB9E-737F-DEEB-290B1458C4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42923" y="1416315"/>
            <a:ext cx="513355" cy="729382"/>
          </a:xfrm>
          <a:prstGeom prst="rect">
            <a:avLst/>
          </a:prstGeom>
        </p:spPr>
      </p:pic>
      <p:pic>
        <p:nvPicPr>
          <p:cNvPr id="53" name="Picture 52">
            <a:extLst>
              <a:ext uri="{FF2B5EF4-FFF2-40B4-BE49-F238E27FC236}">
                <a16:creationId xmlns:a16="http://schemas.microsoft.com/office/drawing/2014/main" id="{FB695260-477F-DB2E-3056-0A77DFF080D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60756" y="2169374"/>
            <a:ext cx="513355" cy="729382"/>
          </a:xfrm>
          <a:prstGeom prst="rect">
            <a:avLst/>
          </a:prstGeom>
        </p:spPr>
      </p:pic>
      <p:pic>
        <p:nvPicPr>
          <p:cNvPr id="54" name="Picture 53">
            <a:extLst>
              <a:ext uri="{FF2B5EF4-FFF2-40B4-BE49-F238E27FC236}">
                <a16:creationId xmlns:a16="http://schemas.microsoft.com/office/drawing/2014/main" id="{031574BF-5E88-672E-DD22-589C7F1AF88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2169374"/>
            <a:ext cx="513355" cy="729382"/>
          </a:xfrm>
          <a:prstGeom prst="rect">
            <a:avLst/>
          </a:prstGeom>
        </p:spPr>
      </p:pic>
      <p:pic>
        <p:nvPicPr>
          <p:cNvPr id="55" name="Picture 54">
            <a:extLst>
              <a:ext uri="{FF2B5EF4-FFF2-40B4-BE49-F238E27FC236}">
                <a16:creationId xmlns:a16="http://schemas.microsoft.com/office/drawing/2014/main" id="{D8ABE6B7-9E7E-E7E5-E310-9649059ED5D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10883" y="2169374"/>
            <a:ext cx="513355" cy="729382"/>
          </a:xfrm>
          <a:prstGeom prst="rect">
            <a:avLst/>
          </a:prstGeom>
        </p:spPr>
      </p:pic>
      <p:pic>
        <p:nvPicPr>
          <p:cNvPr id="56" name="Picture 55">
            <a:extLst>
              <a:ext uri="{FF2B5EF4-FFF2-40B4-BE49-F238E27FC236}">
                <a16:creationId xmlns:a16="http://schemas.microsoft.com/office/drawing/2014/main" id="{97C00AEE-3173-0AC9-BA92-B6BECA9A772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61011" y="2169374"/>
            <a:ext cx="513355" cy="729382"/>
          </a:xfrm>
          <a:prstGeom prst="rect">
            <a:avLst/>
          </a:prstGeom>
        </p:spPr>
      </p:pic>
      <p:pic>
        <p:nvPicPr>
          <p:cNvPr id="57" name="Picture 56">
            <a:extLst>
              <a:ext uri="{FF2B5EF4-FFF2-40B4-BE49-F238E27FC236}">
                <a16:creationId xmlns:a16="http://schemas.microsoft.com/office/drawing/2014/main" id="{7C9CC769-79AE-CCE6-5DC0-74408D482D3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2912041"/>
            <a:ext cx="513355" cy="729382"/>
          </a:xfrm>
          <a:prstGeom prst="rect">
            <a:avLst/>
          </a:prstGeom>
        </p:spPr>
      </p:pic>
      <p:pic>
        <p:nvPicPr>
          <p:cNvPr id="58" name="Picture 57">
            <a:extLst>
              <a:ext uri="{FF2B5EF4-FFF2-40B4-BE49-F238E27FC236}">
                <a16:creationId xmlns:a16="http://schemas.microsoft.com/office/drawing/2014/main" id="{EE4A6C8D-68A9-3CEF-B8A3-0AB89010AF6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588551" y="2912041"/>
            <a:ext cx="513355" cy="729382"/>
          </a:xfrm>
          <a:prstGeom prst="rect">
            <a:avLst/>
          </a:prstGeom>
        </p:spPr>
      </p:pic>
      <p:pic>
        <p:nvPicPr>
          <p:cNvPr id="59" name="Picture 58">
            <a:extLst>
              <a:ext uri="{FF2B5EF4-FFF2-40B4-BE49-F238E27FC236}">
                <a16:creationId xmlns:a16="http://schemas.microsoft.com/office/drawing/2014/main" id="{04EDC016-0EAF-8C05-EA70-5D8A0E4FC02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0143" y="2912041"/>
            <a:ext cx="513355" cy="729382"/>
          </a:xfrm>
          <a:prstGeom prst="rect">
            <a:avLst/>
          </a:prstGeom>
        </p:spPr>
      </p:pic>
      <p:pic>
        <p:nvPicPr>
          <p:cNvPr id="60" name="Picture 59">
            <a:extLst>
              <a:ext uri="{FF2B5EF4-FFF2-40B4-BE49-F238E27FC236}">
                <a16:creationId xmlns:a16="http://schemas.microsoft.com/office/drawing/2014/main" id="{1320D3A5-E397-3B05-EB08-97AEEAF753F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2912041"/>
            <a:ext cx="513355" cy="729382"/>
          </a:xfrm>
          <a:prstGeom prst="rect">
            <a:avLst/>
          </a:prstGeom>
        </p:spPr>
      </p:pic>
      <p:pic>
        <p:nvPicPr>
          <p:cNvPr id="61" name="Picture 60">
            <a:extLst>
              <a:ext uri="{FF2B5EF4-FFF2-40B4-BE49-F238E27FC236}">
                <a16:creationId xmlns:a16="http://schemas.microsoft.com/office/drawing/2014/main" id="{F5D26F0D-4533-34E1-EAF9-2C0EF684DE2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470415" y="2902573"/>
            <a:ext cx="513355" cy="729382"/>
          </a:xfrm>
          <a:prstGeom prst="rect">
            <a:avLst/>
          </a:prstGeom>
        </p:spPr>
      </p:pic>
      <p:pic>
        <p:nvPicPr>
          <p:cNvPr id="62" name="Picture 61">
            <a:extLst>
              <a:ext uri="{FF2B5EF4-FFF2-40B4-BE49-F238E27FC236}">
                <a16:creationId xmlns:a16="http://schemas.microsoft.com/office/drawing/2014/main" id="{3FACAE4F-630B-2508-0FE1-C400A36C6A6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72093" y="3632602"/>
            <a:ext cx="513355" cy="729382"/>
          </a:xfrm>
          <a:prstGeom prst="rect">
            <a:avLst/>
          </a:prstGeom>
        </p:spPr>
      </p:pic>
      <p:pic>
        <p:nvPicPr>
          <p:cNvPr id="63" name="Picture 62">
            <a:extLst>
              <a:ext uri="{FF2B5EF4-FFF2-40B4-BE49-F238E27FC236}">
                <a16:creationId xmlns:a16="http://schemas.microsoft.com/office/drawing/2014/main" id="{2A4C07F4-CBFE-D5F5-86F2-7DBBA081A46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3632602"/>
            <a:ext cx="513355" cy="729382"/>
          </a:xfrm>
          <a:prstGeom prst="rect">
            <a:avLst/>
          </a:prstGeom>
        </p:spPr>
      </p:pic>
      <p:pic>
        <p:nvPicPr>
          <p:cNvPr id="2048" name="Picture 2047">
            <a:extLst>
              <a:ext uri="{FF2B5EF4-FFF2-40B4-BE49-F238E27FC236}">
                <a16:creationId xmlns:a16="http://schemas.microsoft.com/office/drawing/2014/main" id="{EF720334-CD6E-2A4C-4B43-4B80644E11B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33557" y="3632602"/>
            <a:ext cx="513355" cy="729382"/>
          </a:xfrm>
          <a:prstGeom prst="rect">
            <a:avLst/>
          </a:prstGeom>
        </p:spPr>
      </p:pic>
      <p:pic>
        <p:nvPicPr>
          <p:cNvPr id="2049" name="Picture 2048">
            <a:extLst>
              <a:ext uri="{FF2B5EF4-FFF2-40B4-BE49-F238E27FC236}">
                <a16:creationId xmlns:a16="http://schemas.microsoft.com/office/drawing/2014/main" id="{7E1C03B1-2D19-2510-F6AC-935403307B9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95022" y="3632602"/>
            <a:ext cx="513355" cy="729382"/>
          </a:xfrm>
          <a:prstGeom prst="rect">
            <a:avLst/>
          </a:prstGeom>
        </p:spPr>
      </p:pic>
      <p:pic>
        <p:nvPicPr>
          <p:cNvPr id="2051" name="Picture 2050">
            <a:extLst>
              <a:ext uri="{FF2B5EF4-FFF2-40B4-BE49-F238E27FC236}">
                <a16:creationId xmlns:a16="http://schemas.microsoft.com/office/drawing/2014/main" id="{B19EF121-AD66-78DE-2CF5-1E0856970A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6096" y="4371933"/>
            <a:ext cx="513355" cy="729382"/>
          </a:xfrm>
          <a:prstGeom prst="rect">
            <a:avLst/>
          </a:prstGeom>
        </p:spPr>
      </p:pic>
      <p:pic>
        <p:nvPicPr>
          <p:cNvPr id="2052" name="Picture 2051">
            <a:extLst>
              <a:ext uri="{FF2B5EF4-FFF2-40B4-BE49-F238E27FC236}">
                <a16:creationId xmlns:a16="http://schemas.microsoft.com/office/drawing/2014/main" id="{7C68618D-6415-ECAA-A945-A92590B77B6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4371933"/>
            <a:ext cx="513355" cy="729382"/>
          </a:xfrm>
          <a:prstGeom prst="rect">
            <a:avLst/>
          </a:prstGeom>
        </p:spPr>
      </p:pic>
      <p:pic>
        <p:nvPicPr>
          <p:cNvPr id="2053" name="Picture 2052">
            <a:extLst>
              <a:ext uri="{FF2B5EF4-FFF2-40B4-BE49-F238E27FC236}">
                <a16:creationId xmlns:a16="http://schemas.microsoft.com/office/drawing/2014/main" id="{DC6C1DFB-D6AB-C875-887A-1F3D70D4C3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4371933"/>
            <a:ext cx="513355" cy="729382"/>
          </a:xfrm>
          <a:prstGeom prst="rect">
            <a:avLst/>
          </a:prstGeom>
        </p:spPr>
      </p:pic>
      <p:pic>
        <p:nvPicPr>
          <p:cNvPr id="2054" name="Picture 2053">
            <a:extLst>
              <a:ext uri="{FF2B5EF4-FFF2-40B4-BE49-F238E27FC236}">
                <a16:creationId xmlns:a16="http://schemas.microsoft.com/office/drawing/2014/main" id="{06D3D2DC-4331-7EB6-14B9-A15F0EFD321A}"/>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225693" y="2174497"/>
            <a:ext cx="513355" cy="729382"/>
          </a:xfrm>
          <a:prstGeom prst="rect">
            <a:avLst/>
          </a:prstGeom>
          <a:ln>
            <a:noFill/>
          </a:ln>
        </p:spPr>
      </p:pic>
      <p:sp>
        <p:nvSpPr>
          <p:cNvPr id="2055" name="TextBox 2054">
            <a:extLst>
              <a:ext uri="{FF2B5EF4-FFF2-40B4-BE49-F238E27FC236}">
                <a16:creationId xmlns:a16="http://schemas.microsoft.com/office/drawing/2014/main" id="{30905F19-CE09-F0F7-B1AE-A18919284AB8}"/>
              </a:ext>
            </a:extLst>
          </p:cNvPr>
          <p:cNvSpPr txBox="1"/>
          <p:nvPr/>
        </p:nvSpPr>
        <p:spPr>
          <a:xfrm>
            <a:off x="848391" y="830660"/>
            <a:ext cx="2491972" cy="523220"/>
          </a:xfrm>
          <a:prstGeom prst="rect">
            <a:avLst/>
          </a:prstGeom>
          <a:noFill/>
        </p:spPr>
        <p:txBody>
          <a:bodyPr wrap="square" rtlCol="0">
            <a:spAutoFit/>
          </a:bodyPr>
          <a:lstStyle/>
          <a:p>
            <a:r>
              <a:rPr lang="en-US" sz="2800" dirty="0">
                <a:solidFill>
                  <a:srgbClr val="7F7F7F"/>
                </a:solidFill>
                <a:latin typeface="Arial" panose="020B0604020202020204" pitchFamily="34" charset="0"/>
                <a:cs typeface="Arial" panose="020B0604020202020204" pitchFamily="34" charset="0"/>
              </a:rPr>
              <a:t>Annual Salary</a:t>
            </a:r>
            <a:endParaRPr lang="en-CA" dirty="0">
              <a:solidFill>
                <a:srgbClr val="7F7F7F"/>
              </a:solidFill>
              <a:latin typeface="Arial" panose="020B0604020202020204" pitchFamily="34" charset="0"/>
              <a:cs typeface="Arial" panose="020B0604020202020204" pitchFamily="34" charset="0"/>
            </a:endParaRPr>
          </a:p>
        </p:txBody>
      </p:sp>
      <p:sp>
        <p:nvSpPr>
          <p:cNvPr id="2056" name="TextBox 2055">
            <a:extLst>
              <a:ext uri="{FF2B5EF4-FFF2-40B4-BE49-F238E27FC236}">
                <a16:creationId xmlns:a16="http://schemas.microsoft.com/office/drawing/2014/main" id="{BB95E352-1ED1-1B5F-686C-2820B0BDEB4C}"/>
              </a:ext>
            </a:extLst>
          </p:cNvPr>
          <p:cNvSpPr txBox="1"/>
          <p:nvPr/>
        </p:nvSpPr>
        <p:spPr>
          <a:xfrm>
            <a:off x="1497392" y="1489844"/>
            <a:ext cx="1492135" cy="523220"/>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100.0K</a:t>
            </a:r>
            <a:r>
              <a:rPr lang="en-US" sz="2800" dirty="0">
                <a:solidFill>
                  <a:srgbClr val="7F7F7F"/>
                </a:solidFill>
              </a:rPr>
              <a:t>+</a:t>
            </a:r>
            <a:endParaRPr lang="en-CA" dirty="0">
              <a:solidFill>
                <a:srgbClr val="7F7F7F"/>
              </a:solidFill>
            </a:endParaRPr>
          </a:p>
        </p:txBody>
      </p:sp>
      <p:sp>
        <p:nvSpPr>
          <p:cNvPr id="2057" name="TextBox 2056">
            <a:extLst>
              <a:ext uri="{FF2B5EF4-FFF2-40B4-BE49-F238E27FC236}">
                <a16:creationId xmlns:a16="http://schemas.microsoft.com/office/drawing/2014/main" id="{A4B84D8C-CC37-9C8C-FF14-B7BBB22FC5AE}"/>
              </a:ext>
            </a:extLst>
          </p:cNvPr>
          <p:cNvSpPr txBox="1"/>
          <p:nvPr/>
        </p:nvSpPr>
        <p:spPr>
          <a:xfrm>
            <a:off x="1303430" y="2233311"/>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85.0-99.9K</a:t>
            </a:r>
            <a:endParaRPr lang="en-CA" sz="1600" dirty="0">
              <a:solidFill>
                <a:srgbClr val="7F7F7F"/>
              </a:solidFill>
              <a:latin typeface="Arial" panose="020B0604020202020204" pitchFamily="34" charset="0"/>
              <a:cs typeface="Arial" panose="020B0604020202020204" pitchFamily="34" charset="0"/>
            </a:endParaRPr>
          </a:p>
        </p:txBody>
      </p:sp>
      <p:sp>
        <p:nvSpPr>
          <p:cNvPr id="2058" name="TextBox 2057">
            <a:extLst>
              <a:ext uri="{FF2B5EF4-FFF2-40B4-BE49-F238E27FC236}">
                <a16:creationId xmlns:a16="http://schemas.microsoft.com/office/drawing/2014/main" id="{35FF2C38-8CFE-5944-62A1-285EF33CA02F}"/>
              </a:ext>
            </a:extLst>
          </p:cNvPr>
          <p:cNvSpPr txBox="1"/>
          <p:nvPr/>
        </p:nvSpPr>
        <p:spPr>
          <a:xfrm>
            <a:off x="1303430" y="2976778"/>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70.0-84.9K</a:t>
            </a:r>
            <a:endParaRPr lang="en-CA" sz="1600" dirty="0">
              <a:solidFill>
                <a:srgbClr val="7F7F7F"/>
              </a:solidFill>
              <a:latin typeface="Arial" panose="020B0604020202020204" pitchFamily="34" charset="0"/>
              <a:cs typeface="Arial" panose="020B0604020202020204" pitchFamily="34" charset="0"/>
            </a:endParaRPr>
          </a:p>
        </p:txBody>
      </p:sp>
      <p:sp>
        <p:nvSpPr>
          <p:cNvPr id="2059" name="TextBox 2058">
            <a:extLst>
              <a:ext uri="{FF2B5EF4-FFF2-40B4-BE49-F238E27FC236}">
                <a16:creationId xmlns:a16="http://schemas.microsoft.com/office/drawing/2014/main" id="{0CD54EAC-10C1-1581-1594-F0F914964BCF}"/>
              </a:ext>
            </a:extLst>
          </p:cNvPr>
          <p:cNvSpPr txBox="1"/>
          <p:nvPr/>
        </p:nvSpPr>
        <p:spPr>
          <a:xfrm>
            <a:off x="1303430" y="3720245"/>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60.0-69.9K</a:t>
            </a:r>
            <a:endParaRPr lang="en-CA" dirty="0">
              <a:solidFill>
                <a:srgbClr val="7F7F7F"/>
              </a:solidFill>
              <a:latin typeface="Arial" panose="020B0604020202020204" pitchFamily="34" charset="0"/>
              <a:cs typeface="Arial" panose="020B0604020202020204" pitchFamily="34" charset="0"/>
            </a:endParaRPr>
          </a:p>
        </p:txBody>
      </p:sp>
      <p:sp>
        <p:nvSpPr>
          <p:cNvPr id="2060" name="TextBox 2059">
            <a:extLst>
              <a:ext uri="{FF2B5EF4-FFF2-40B4-BE49-F238E27FC236}">
                <a16:creationId xmlns:a16="http://schemas.microsoft.com/office/drawing/2014/main" id="{60D4ADD6-477E-CBF4-E152-CC07C6F0D7B5}"/>
              </a:ext>
            </a:extLst>
          </p:cNvPr>
          <p:cNvSpPr txBox="1"/>
          <p:nvPr/>
        </p:nvSpPr>
        <p:spPr>
          <a:xfrm>
            <a:off x="1417069" y="4463713"/>
            <a:ext cx="1361446" cy="523220"/>
          </a:xfrm>
          <a:prstGeom prst="rect">
            <a:avLst/>
          </a:prstGeom>
          <a:noFill/>
        </p:spPr>
        <p:txBody>
          <a:bodyPr wrap="square" rtlCol="0">
            <a:spAutoFit/>
          </a:bodyPr>
          <a:lstStyle/>
          <a:p>
            <a:r>
              <a:rPr lang="en-US" sz="2800" dirty="0">
                <a:solidFill>
                  <a:srgbClr val="7F7F7F"/>
                </a:solidFill>
              </a:rPr>
              <a:t>&lt;</a:t>
            </a:r>
            <a:r>
              <a:rPr lang="en-US" sz="2400" dirty="0">
                <a:solidFill>
                  <a:srgbClr val="7F7F7F"/>
                </a:solidFill>
                <a:latin typeface="Arial" panose="020B0604020202020204" pitchFamily="34" charset="0"/>
                <a:cs typeface="Arial" panose="020B0604020202020204" pitchFamily="34" charset="0"/>
              </a:rPr>
              <a:t>60.0K</a:t>
            </a:r>
            <a:endParaRPr lang="en-CA" dirty="0">
              <a:solidFill>
                <a:srgbClr val="7F7F7F"/>
              </a:solidFill>
              <a:latin typeface="Arial" panose="020B0604020202020204" pitchFamily="34" charset="0"/>
              <a:cs typeface="Arial" panose="020B0604020202020204" pitchFamily="34" charset="0"/>
            </a:endParaRPr>
          </a:p>
        </p:txBody>
      </p:sp>
      <p:sp>
        <p:nvSpPr>
          <p:cNvPr id="2050" name="Oval 2049">
            <a:extLst>
              <a:ext uri="{FF2B5EF4-FFF2-40B4-BE49-F238E27FC236}">
                <a16:creationId xmlns:a16="http://schemas.microsoft.com/office/drawing/2014/main" id="{7192C56E-70F2-68CB-1062-A704095014DE}"/>
              </a:ext>
            </a:extLst>
          </p:cNvPr>
          <p:cNvSpPr/>
          <p:nvPr/>
        </p:nvSpPr>
        <p:spPr>
          <a:xfrm>
            <a:off x="6436582" y="5980007"/>
            <a:ext cx="360000" cy="360000"/>
          </a:xfrm>
          <a:prstGeom prst="ellipse">
            <a:avLst/>
          </a:prstGeom>
          <a:solidFill>
            <a:srgbClr val="A01300"/>
          </a:solidFill>
          <a:ln>
            <a:solidFill>
              <a:srgbClr val="A0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061" name="Oval 2060">
            <a:extLst>
              <a:ext uri="{FF2B5EF4-FFF2-40B4-BE49-F238E27FC236}">
                <a16:creationId xmlns:a16="http://schemas.microsoft.com/office/drawing/2014/main" id="{82E34C08-587F-7445-87D0-747D71C2754F}"/>
              </a:ext>
            </a:extLst>
          </p:cNvPr>
          <p:cNvSpPr/>
          <p:nvPr/>
        </p:nvSpPr>
        <p:spPr>
          <a:xfrm>
            <a:off x="6923500" y="5980007"/>
            <a:ext cx="360000" cy="360000"/>
          </a:xfrm>
          <a:prstGeom prst="ellipse">
            <a:avLst/>
          </a:prstGeom>
          <a:solidFill>
            <a:srgbClr val="122A69"/>
          </a:solidFill>
          <a:ln>
            <a:solidFill>
              <a:srgbClr val="122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062" name="TextBox 2061">
            <a:extLst>
              <a:ext uri="{FF2B5EF4-FFF2-40B4-BE49-F238E27FC236}">
                <a16:creationId xmlns:a16="http://schemas.microsoft.com/office/drawing/2014/main" id="{90C192DC-4645-A574-B333-CE4B50A9550A}"/>
              </a:ext>
            </a:extLst>
          </p:cNvPr>
          <p:cNvSpPr txBox="1"/>
          <p:nvPr/>
        </p:nvSpPr>
        <p:spPr>
          <a:xfrm>
            <a:off x="5588174" y="5979372"/>
            <a:ext cx="85760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Group</a:t>
            </a:r>
          </a:p>
        </p:txBody>
      </p:sp>
    </p:spTree>
    <p:extLst>
      <p:ext uri="{BB962C8B-B14F-4D97-AF65-F5344CB8AC3E}">
        <p14:creationId xmlns:p14="http://schemas.microsoft.com/office/powerpoint/2010/main" val="37718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6EDE6B-E6D6-91EE-D898-7DC35A49207B}"/>
              </a:ext>
            </a:extLst>
          </p:cNvPr>
          <p:cNvCxnSpPr>
            <a:cxnSpLocks/>
          </p:cNvCxnSpPr>
          <p:nvPr/>
        </p:nvCxnSpPr>
        <p:spPr>
          <a:xfrm flipV="1">
            <a:off x="10032741" y="477603"/>
            <a:ext cx="0" cy="5321695"/>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33B73DD-BBA3-5774-17EC-3A5E22AF7444}"/>
              </a:ext>
            </a:extLst>
          </p:cNvPr>
          <p:cNvCxnSpPr>
            <a:cxnSpLocks/>
          </p:cNvCxnSpPr>
          <p:nvPr/>
        </p:nvCxnSpPr>
        <p:spPr>
          <a:xfrm>
            <a:off x="3054148" y="1423002"/>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B015900-DEFA-491B-1DF6-94739048E48E}"/>
              </a:ext>
            </a:extLst>
          </p:cNvPr>
          <p:cNvCxnSpPr>
            <a:cxnSpLocks/>
          </p:cNvCxnSpPr>
          <p:nvPr/>
        </p:nvCxnSpPr>
        <p:spPr>
          <a:xfrm flipV="1">
            <a:off x="3289039" y="418880"/>
            <a:ext cx="0" cy="5380418"/>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59CDBE0-E95F-14F5-0080-7E392F1A3A1A}"/>
              </a:ext>
            </a:extLst>
          </p:cNvPr>
          <p:cNvCxnSpPr>
            <a:cxnSpLocks/>
          </p:cNvCxnSpPr>
          <p:nvPr/>
        </p:nvCxnSpPr>
        <p:spPr>
          <a:xfrm>
            <a:off x="3054148" y="2152385"/>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1C41EDE-F488-0896-220E-9E51A0E2CED9}"/>
              </a:ext>
            </a:extLst>
          </p:cNvPr>
          <p:cNvCxnSpPr>
            <a:cxnSpLocks/>
          </p:cNvCxnSpPr>
          <p:nvPr/>
        </p:nvCxnSpPr>
        <p:spPr>
          <a:xfrm>
            <a:off x="3054148" y="288176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532FF4B-2893-53FB-CDA4-4A480C40394E}"/>
              </a:ext>
            </a:extLst>
          </p:cNvPr>
          <p:cNvCxnSpPr>
            <a:cxnSpLocks/>
          </p:cNvCxnSpPr>
          <p:nvPr/>
        </p:nvCxnSpPr>
        <p:spPr>
          <a:xfrm>
            <a:off x="3054148" y="3611151"/>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732A0A0-058F-1FC6-0D3F-FB5833587BB5}"/>
              </a:ext>
            </a:extLst>
          </p:cNvPr>
          <p:cNvCxnSpPr>
            <a:cxnSpLocks/>
          </p:cNvCxnSpPr>
          <p:nvPr/>
        </p:nvCxnSpPr>
        <p:spPr>
          <a:xfrm>
            <a:off x="3054148" y="4340534"/>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C5D0E27-1AEB-25AC-82BF-40C64C9B7B68}"/>
              </a:ext>
            </a:extLst>
          </p:cNvPr>
          <p:cNvCxnSpPr>
            <a:cxnSpLocks/>
          </p:cNvCxnSpPr>
          <p:nvPr/>
        </p:nvCxnSpPr>
        <p:spPr>
          <a:xfrm>
            <a:off x="3054148" y="5069917"/>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22719AA-A25E-0543-412B-992D048EFDF0}"/>
              </a:ext>
            </a:extLst>
          </p:cNvPr>
          <p:cNvCxnSpPr>
            <a:cxnSpLocks/>
          </p:cNvCxnSpPr>
          <p:nvPr/>
        </p:nvCxnSpPr>
        <p:spPr>
          <a:xfrm>
            <a:off x="3054147" y="579929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9739C0C-AA73-87A5-9D41-8A2E4ED215B6}"/>
              </a:ext>
            </a:extLst>
          </p:cNvPr>
          <p:cNvCxnSpPr>
            <a:cxnSpLocks/>
          </p:cNvCxnSpPr>
          <p:nvPr/>
        </p:nvCxnSpPr>
        <p:spPr>
          <a:xfrm>
            <a:off x="3054148" y="693619"/>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C515702-569B-282F-86B8-6AFC41E2B8B3}"/>
              </a:ext>
            </a:extLst>
          </p:cNvPr>
          <p:cNvCxnSpPr>
            <a:cxnSpLocks/>
          </p:cNvCxnSpPr>
          <p:nvPr/>
        </p:nvCxnSpPr>
        <p:spPr>
          <a:xfrm flipH="1">
            <a:off x="3082115" y="5783600"/>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13EACB4-BA52-9F17-FE14-1A96A9A72318}"/>
              </a:ext>
            </a:extLst>
          </p:cNvPr>
          <p:cNvCxnSpPr>
            <a:cxnSpLocks/>
          </p:cNvCxnSpPr>
          <p:nvPr/>
        </p:nvCxnSpPr>
        <p:spPr>
          <a:xfrm>
            <a:off x="10019807" y="5771816"/>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7A712772-AAD1-E469-8F21-6E7354572ECF}"/>
              </a:ext>
            </a:extLst>
          </p:cNvPr>
          <p:cNvSpPr/>
          <p:nvPr/>
        </p:nvSpPr>
        <p:spPr>
          <a:xfrm>
            <a:off x="2951529" y="6049252"/>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CD7F791E-16C3-7F8A-5022-761314A9430A}"/>
              </a:ext>
            </a:extLst>
          </p:cNvPr>
          <p:cNvSpPr/>
          <p:nvPr/>
        </p:nvSpPr>
        <p:spPr>
          <a:xfrm>
            <a:off x="10057843" y="6037468"/>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Straight Connector 17">
            <a:extLst>
              <a:ext uri="{FF2B5EF4-FFF2-40B4-BE49-F238E27FC236}">
                <a16:creationId xmlns:a16="http://schemas.microsoft.com/office/drawing/2014/main" id="{EB8E2A58-B801-DF13-902B-64CF3630A0F3}"/>
              </a:ext>
            </a:extLst>
          </p:cNvPr>
          <p:cNvCxnSpPr>
            <a:cxnSpLocks/>
          </p:cNvCxnSpPr>
          <p:nvPr/>
        </p:nvCxnSpPr>
        <p:spPr>
          <a:xfrm flipH="1" flipV="1">
            <a:off x="3318094" y="509118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EA3655E-1FB8-024E-243F-F638B9BBAC70}"/>
              </a:ext>
            </a:extLst>
          </p:cNvPr>
          <p:cNvCxnSpPr>
            <a:cxnSpLocks/>
          </p:cNvCxnSpPr>
          <p:nvPr/>
        </p:nvCxnSpPr>
        <p:spPr>
          <a:xfrm flipH="1">
            <a:off x="3222429" y="5083517"/>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46405682-04DF-1DC6-C4AA-1C925B4EAE4B}"/>
              </a:ext>
            </a:extLst>
          </p:cNvPr>
          <p:cNvSpPr/>
          <p:nvPr/>
        </p:nvSpPr>
        <p:spPr>
          <a:xfrm>
            <a:off x="3222941" y="5740888"/>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Connector 20">
            <a:extLst>
              <a:ext uri="{FF2B5EF4-FFF2-40B4-BE49-F238E27FC236}">
                <a16:creationId xmlns:a16="http://schemas.microsoft.com/office/drawing/2014/main" id="{D4513B95-F004-34E2-9B67-84F3EB2DEEDD}"/>
              </a:ext>
            </a:extLst>
          </p:cNvPr>
          <p:cNvCxnSpPr>
            <a:cxnSpLocks/>
          </p:cNvCxnSpPr>
          <p:nvPr/>
        </p:nvCxnSpPr>
        <p:spPr>
          <a:xfrm flipH="1" flipV="1">
            <a:off x="3308503" y="72045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04EDC3B-AFE8-4E37-521A-F97A9028853F}"/>
              </a:ext>
            </a:extLst>
          </p:cNvPr>
          <p:cNvCxnSpPr>
            <a:cxnSpLocks/>
          </p:cNvCxnSpPr>
          <p:nvPr/>
        </p:nvCxnSpPr>
        <p:spPr>
          <a:xfrm flipH="1">
            <a:off x="3253383" y="721106"/>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1708E985-795E-147C-4826-F60B8C584580}"/>
              </a:ext>
            </a:extLst>
          </p:cNvPr>
          <p:cNvSpPr/>
          <p:nvPr/>
        </p:nvSpPr>
        <p:spPr>
          <a:xfrm>
            <a:off x="9973567" y="5744397"/>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7E2A50B6-6903-DB94-EDD9-F294FE09F8F2}"/>
              </a:ext>
            </a:extLst>
          </p:cNvPr>
          <p:cNvSpPr/>
          <p:nvPr/>
        </p:nvSpPr>
        <p:spPr>
          <a:xfrm>
            <a:off x="3222941" y="5006844"/>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D113900B-79EC-7D1D-4FC9-A9FCA2EF353F}"/>
              </a:ext>
            </a:extLst>
          </p:cNvPr>
          <p:cNvSpPr/>
          <p:nvPr/>
        </p:nvSpPr>
        <p:spPr>
          <a:xfrm>
            <a:off x="9973567" y="5022755"/>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Oval 25">
            <a:extLst>
              <a:ext uri="{FF2B5EF4-FFF2-40B4-BE49-F238E27FC236}">
                <a16:creationId xmlns:a16="http://schemas.microsoft.com/office/drawing/2014/main" id="{21BBB067-76C9-8BE9-E161-CC4734CCCB7B}"/>
              </a:ext>
            </a:extLst>
          </p:cNvPr>
          <p:cNvSpPr/>
          <p:nvPr/>
        </p:nvSpPr>
        <p:spPr>
          <a:xfrm>
            <a:off x="3222941" y="615501"/>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0B87A24F-6D61-107C-DE50-9A2CD1240475}"/>
              </a:ext>
            </a:extLst>
          </p:cNvPr>
          <p:cNvSpPr/>
          <p:nvPr/>
        </p:nvSpPr>
        <p:spPr>
          <a:xfrm>
            <a:off x="3222941" y="1344089"/>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2853ABBC-11C2-B0D3-ADA5-2B40FC0A691E}"/>
              </a:ext>
            </a:extLst>
          </p:cNvPr>
          <p:cNvSpPr/>
          <p:nvPr/>
        </p:nvSpPr>
        <p:spPr>
          <a:xfrm>
            <a:off x="9973567" y="1369751"/>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Oval 28">
            <a:extLst>
              <a:ext uri="{FF2B5EF4-FFF2-40B4-BE49-F238E27FC236}">
                <a16:creationId xmlns:a16="http://schemas.microsoft.com/office/drawing/2014/main" id="{C48B79CB-57D7-EE92-B0F6-35BB41CC7AA5}"/>
              </a:ext>
            </a:extLst>
          </p:cNvPr>
          <p:cNvSpPr/>
          <p:nvPr/>
        </p:nvSpPr>
        <p:spPr>
          <a:xfrm>
            <a:off x="9973567" y="627354"/>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0" name="Picture 29">
            <a:extLst>
              <a:ext uri="{FF2B5EF4-FFF2-40B4-BE49-F238E27FC236}">
                <a16:creationId xmlns:a16="http://schemas.microsoft.com/office/drawing/2014/main" id="{54762EA0-8539-E463-DC2F-86C449D633C3}"/>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4367985"/>
            <a:ext cx="513355" cy="729382"/>
          </a:xfrm>
          <a:prstGeom prst="rect">
            <a:avLst/>
          </a:prstGeom>
          <a:ln>
            <a:noFill/>
          </a:ln>
        </p:spPr>
      </p:pic>
      <p:pic>
        <p:nvPicPr>
          <p:cNvPr id="31" name="Picture 30">
            <a:extLst>
              <a:ext uri="{FF2B5EF4-FFF2-40B4-BE49-F238E27FC236}">
                <a16:creationId xmlns:a16="http://schemas.microsoft.com/office/drawing/2014/main" id="{3CF59BA8-5CF4-6CA7-6E93-C6187036845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4367985"/>
            <a:ext cx="513355" cy="729382"/>
          </a:xfrm>
          <a:prstGeom prst="rect">
            <a:avLst/>
          </a:prstGeom>
          <a:ln>
            <a:noFill/>
          </a:ln>
        </p:spPr>
      </p:pic>
      <p:pic>
        <p:nvPicPr>
          <p:cNvPr id="32" name="Picture 31">
            <a:extLst>
              <a:ext uri="{FF2B5EF4-FFF2-40B4-BE49-F238E27FC236}">
                <a16:creationId xmlns:a16="http://schemas.microsoft.com/office/drawing/2014/main" id="{7EDB8803-0F3D-AB2E-618C-3958E364DAED}"/>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4367985"/>
            <a:ext cx="513355" cy="729382"/>
          </a:xfrm>
          <a:prstGeom prst="rect">
            <a:avLst/>
          </a:prstGeom>
          <a:ln>
            <a:noFill/>
          </a:ln>
        </p:spPr>
      </p:pic>
      <p:pic>
        <p:nvPicPr>
          <p:cNvPr id="33" name="Picture 32">
            <a:extLst>
              <a:ext uri="{FF2B5EF4-FFF2-40B4-BE49-F238E27FC236}">
                <a16:creationId xmlns:a16="http://schemas.microsoft.com/office/drawing/2014/main" id="{A4E545A3-4AB5-A8BC-9182-168D03FD42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4367985"/>
            <a:ext cx="513355" cy="729382"/>
          </a:xfrm>
          <a:prstGeom prst="rect">
            <a:avLst/>
          </a:prstGeom>
          <a:ln>
            <a:noFill/>
          </a:ln>
        </p:spPr>
      </p:pic>
      <p:pic>
        <p:nvPicPr>
          <p:cNvPr id="34" name="Picture 33">
            <a:extLst>
              <a:ext uri="{FF2B5EF4-FFF2-40B4-BE49-F238E27FC236}">
                <a16:creationId xmlns:a16="http://schemas.microsoft.com/office/drawing/2014/main" id="{455E3EAF-8FD7-FEAE-449B-D4220440B16F}"/>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4367985"/>
            <a:ext cx="513355" cy="729382"/>
          </a:xfrm>
          <a:prstGeom prst="rect">
            <a:avLst/>
          </a:prstGeom>
          <a:ln>
            <a:noFill/>
          </a:ln>
        </p:spPr>
      </p:pic>
      <p:pic>
        <p:nvPicPr>
          <p:cNvPr id="35" name="Picture 34">
            <a:extLst>
              <a:ext uri="{FF2B5EF4-FFF2-40B4-BE49-F238E27FC236}">
                <a16:creationId xmlns:a16="http://schemas.microsoft.com/office/drawing/2014/main" id="{08EDFA75-05DB-EB61-9427-EEF04690BA30}"/>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4367985"/>
            <a:ext cx="513355" cy="729382"/>
          </a:xfrm>
          <a:prstGeom prst="rect">
            <a:avLst/>
          </a:prstGeom>
          <a:ln>
            <a:noFill/>
          </a:ln>
        </p:spPr>
      </p:pic>
      <p:pic>
        <p:nvPicPr>
          <p:cNvPr id="36" name="Picture 35">
            <a:extLst>
              <a:ext uri="{FF2B5EF4-FFF2-40B4-BE49-F238E27FC236}">
                <a16:creationId xmlns:a16="http://schemas.microsoft.com/office/drawing/2014/main" id="{3970E7C9-B1DA-CEB4-5935-B0BCEC0C865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3638635"/>
            <a:ext cx="513355" cy="729382"/>
          </a:xfrm>
          <a:prstGeom prst="rect">
            <a:avLst/>
          </a:prstGeom>
          <a:ln>
            <a:noFill/>
          </a:ln>
        </p:spPr>
      </p:pic>
      <p:pic>
        <p:nvPicPr>
          <p:cNvPr id="37" name="Picture 36">
            <a:extLst>
              <a:ext uri="{FF2B5EF4-FFF2-40B4-BE49-F238E27FC236}">
                <a16:creationId xmlns:a16="http://schemas.microsoft.com/office/drawing/2014/main" id="{E5656EDF-9D4F-3576-C3C4-5231AC7ADC0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3638635"/>
            <a:ext cx="513355" cy="729382"/>
          </a:xfrm>
          <a:prstGeom prst="rect">
            <a:avLst/>
          </a:prstGeom>
          <a:ln>
            <a:noFill/>
          </a:ln>
        </p:spPr>
      </p:pic>
      <p:pic>
        <p:nvPicPr>
          <p:cNvPr id="38" name="Picture 37">
            <a:extLst>
              <a:ext uri="{FF2B5EF4-FFF2-40B4-BE49-F238E27FC236}">
                <a16:creationId xmlns:a16="http://schemas.microsoft.com/office/drawing/2014/main" id="{8CD4A2A4-EA00-E2DB-F058-30191DE855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3638635"/>
            <a:ext cx="513355" cy="729382"/>
          </a:xfrm>
          <a:prstGeom prst="rect">
            <a:avLst/>
          </a:prstGeom>
          <a:ln>
            <a:noFill/>
          </a:ln>
        </p:spPr>
      </p:pic>
      <p:pic>
        <p:nvPicPr>
          <p:cNvPr id="39" name="Picture 38">
            <a:extLst>
              <a:ext uri="{FF2B5EF4-FFF2-40B4-BE49-F238E27FC236}">
                <a16:creationId xmlns:a16="http://schemas.microsoft.com/office/drawing/2014/main" id="{38DE2116-464D-E665-9440-923B296FA7D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3638635"/>
            <a:ext cx="513355" cy="729382"/>
          </a:xfrm>
          <a:prstGeom prst="rect">
            <a:avLst/>
          </a:prstGeom>
          <a:ln>
            <a:noFill/>
          </a:ln>
        </p:spPr>
      </p:pic>
      <p:pic>
        <p:nvPicPr>
          <p:cNvPr id="40" name="Picture 39">
            <a:extLst>
              <a:ext uri="{FF2B5EF4-FFF2-40B4-BE49-F238E27FC236}">
                <a16:creationId xmlns:a16="http://schemas.microsoft.com/office/drawing/2014/main" id="{CD2CDD21-B1F5-6B2A-DE26-38BB0713C36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3638635"/>
            <a:ext cx="513355" cy="729382"/>
          </a:xfrm>
          <a:prstGeom prst="rect">
            <a:avLst/>
          </a:prstGeom>
          <a:ln>
            <a:noFill/>
          </a:ln>
        </p:spPr>
      </p:pic>
      <p:pic>
        <p:nvPicPr>
          <p:cNvPr id="41" name="Picture 40">
            <a:extLst>
              <a:ext uri="{FF2B5EF4-FFF2-40B4-BE49-F238E27FC236}">
                <a16:creationId xmlns:a16="http://schemas.microsoft.com/office/drawing/2014/main" id="{F66E041F-E76F-9A2C-BD2D-2AF94EDD161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3638635"/>
            <a:ext cx="513355" cy="729382"/>
          </a:xfrm>
          <a:prstGeom prst="rect">
            <a:avLst/>
          </a:prstGeom>
          <a:ln>
            <a:noFill/>
          </a:ln>
        </p:spPr>
      </p:pic>
      <p:pic>
        <p:nvPicPr>
          <p:cNvPr id="42" name="Picture 41">
            <a:extLst>
              <a:ext uri="{FF2B5EF4-FFF2-40B4-BE49-F238E27FC236}">
                <a16:creationId xmlns:a16="http://schemas.microsoft.com/office/drawing/2014/main" id="{B968E174-6353-EE7D-6564-E6FFF5F197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34719" y="2915584"/>
            <a:ext cx="513355" cy="729382"/>
          </a:xfrm>
          <a:prstGeom prst="rect">
            <a:avLst/>
          </a:prstGeom>
          <a:ln>
            <a:noFill/>
          </a:ln>
        </p:spPr>
      </p:pic>
      <p:pic>
        <p:nvPicPr>
          <p:cNvPr id="43" name="Picture 42">
            <a:extLst>
              <a:ext uri="{FF2B5EF4-FFF2-40B4-BE49-F238E27FC236}">
                <a16:creationId xmlns:a16="http://schemas.microsoft.com/office/drawing/2014/main" id="{C731F116-6DCB-2724-6B3D-C7EF4349035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82371" y="2915584"/>
            <a:ext cx="513355" cy="729382"/>
          </a:xfrm>
          <a:prstGeom prst="rect">
            <a:avLst/>
          </a:prstGeom>
          <a:ln>
            <a:noFill/>
          </a:ln>
        </p:spPr>
      </p:pic>
      <p:pic>
        <p:nvPicPr>
          <p:cNvPr id="44" name="Picture 43">
            <a:extLst>
              <a:ext uri="{FF2B5EF4-FFF2-40B4-BE49-F238E27FC236}">
                <a16:creationId xmlns:a16="http://schemas.microsoft.com/office/drawing/2014/main" id="{C7AD9A93-E24A-3201-6691-DBC029F7742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60893" y="2915584"/>
            <a:ext cx="513355" cy="729382"/>
          </a:xfrm>
          <a:prstGeom prst="rect">
            <a:avLst/>
          </a:prstGeom>
          <a:ln>
            <a:noFill/>
          </a:ln>
        </p:spPr>
      </p:pic>
      <p:pic>
        <p:nvPicPr>
          <p:cNvPr id="45" name="Picture 44">
            <a:extLst>
              <a:ext uri="{FF2B5EF4-FFF2-40B4-BE49-F238E27FC236}">
                <a16:creationId xmlns:a16="http://schemas.microsoft.com/office/drawing/2014/main" id="{5A379A80-24B2-112F-A9A3-CB93F03F383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08545" y="2915584"/>
            <a:ext cx="513355" cy="729382"/>
          </a:xfrm>
          <a:prstGeom prst="rect">
            <a:avLst/>
          </a:prstGeom>
          <a:ln>
            <a:noFill/>
          </a:ln>
        </p:spPr>
      </p:pic>
      <p:pic>
        <p:nvPicPr>
          <p:cNvPr id="46" name="Picture 45">
            <a:extLst>
              <a:ext uri="{FF2B5EF4-FFF2-40B4-BE49-F238E27FC236}">
                <a16:creationId xmlns:a16="http://schemas.microsoft.com/office/drawing/2014/main" id="{4F9F95CE-80A5-80EC-3BE4-E3CF7079966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47676" y="2174497"/>
            <a:ext cx="513355" cy="729382"/>
          </a:xfrm>
          <a:prstGeom prst="rect">
            <a:avLst/>
          </a:prstGeom>
          <a:ln>
            <a:noFill/>
          </a:ln>
        </p:spPr>
      </p:pic>
      <p:pic>
        <p:nvPicPr>
          <p:cNvPr id="47" name="Picture 46">
            <a:extLst>
              <a:ext uri="{FF2B5EF4-FFF2-40B4-BE49-F238E27FC236}">
                <a16:creationId xmlns:a16="http://schemas.microsoft.com/office/drawing/2014/main" id="{327D1E97-FEF6-D356-2F4D-EA89961AAD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08563" y="1437527"/>
            <a:ext cx="513355" cy="729382"/>
          </a:xfrm>
          <a:prstGeom prst="rect">
            <a:avLst/>
          </a:prstGeom>
          <a:ln>
            <a:noFill/>
          </a:ln>
        </p:spPr>
      </p:pic>
      <p:pic>
        <p:nvPicPr>
          <p:cNvPr id="48" name="Picture 47">
            <a:extLst>
              <a:ext uri="{FF2B5EF4-FFF2-40B4-BE49-F238E27FC236}">
                <a16:creationId xmlns:a16="http://schemas.microsoft.com/office/drawing/2014/main" id="{ACEEF045-259D-CC48-6E49-AA63A5AB136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269658" y="2174497"/>
            <a:ext cx="513355" cy="729382"/>
          </a:xfrm>
          <a:prstGeom prst="rect">
            <a:avLst/>
          </a:prstGeom>
          <a:ln>
            <a:noFill/>
          </a:ln>
        </p:spPr>
      </p:pic>
      <p:pic>
        <p:nvPicPr>
          <p:cNvPr id="49" name="Picture 48">
            <a:extLst>
              <a:ext uri="{FF2B5EF4-FFF2-40B4-BE49-F238E27FC236}">
                <a16:creationId xmlns:a16="http://schemas.microsoft.com/office/drawing/2014/main" id="{653D45A4-1877-8250-780C-D130EA3C271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31331" y="1416315"/>
            <a:ext cx="513355" cy="729382"/>
          </a:xfrm>
          <a:prstGeom prst="rect">
            <a:avLst/>
          </a:prstGeom>
        </p:spPr>
      </p:pic>
      <p:pic>
        <p:nvPicPr>
          <p:cNvPr id="50" name="Picture 49">
            <a:extLst>
              <a:ext uri="{FF2B5EF4-FFF2-40B4-BE49-F238E27FC236}">
                <a16:creationId xmlns:a16="http://schemas.microsoft.com/office/drawing/2014/main" id="{E82898D3-E2A3-1A63-706E-DF72E35D87C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775535" y="1416315"/>
            <a:ext cx="513355" cy="729382"/>
          </a:xfrm>
          <a:prstGeom prst="rect">
            <a:avLst/>
          </a:prstGeom>
        </p:spPr>
      </p:pic>
      <p:pic>
        <p:nvPicPr>
          <p:cNvPr id="51" name="Picture 50">
            <a:extLst>
              <a:ext uri="{FF2B5EF4-FFF2-40B4-BE49-F238E27FC236}">
                <a16:creationId xmlns:a16="http://schemas.microsoft.com/office/drawing/2014/main" id="{D3887EEC-375B-F412-0BB1-934CCABB333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687127" y="1416315"/>
            <a:ext cx="513355" cy="729382"/>
          </a:xfrm>
          <a:prstGeom prst="rect">
            <a:avLst/>
          </a:prstGeom>
        </p:spPr>
      </p:pic>
      <p:pic>
        <p:nvPicPr>
          <p:cNvPr id="52" name="Picture 51">
            <a:extLst>
              <a:ext uri="{FF2B5EF4-FFF2-40B4-BE49-F238E27FC236}">
                <a16:creationId xmlns:a16="http://schemas.microsoft.com/office/drawing/2014/main" id="{AF452E78-CB9E-737F-DEEB-290B1458C4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42923" y="1416315"/>
            <a:ext cx="513355" cy="729382"/>
          </a:xfrm>
          <a:prstGeom prst="rect">
            <a:avLst/>
          </a:prstGeom>
        </p:spPr>
      </p:pic>
      <p:pic>
        <p:nvPicPr>
          <p:cNvPr id="53" name="Picture 52">
            <a:extLst>
              <a:ext uri="{FF2B5EF4-FFF2-40B4-BE49-F238E27FC236}">
                <a16:creationId xmlns:a16="http://schemas.microsoft.com/office/drawing/2014/main" id="{FB695260-477F-DB2E-3056-0A77DFF080D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60756" y="2169374"/>
            <a:ext cx="513355" cy="729382"/>
          </a:xfrm>
          <a:prstGeom prst="rect">
            <a:avLst/>
          </a:prstGeom>
        </p:spPr>
      </p:pic>
      <p:pic>
        <p:nvPicPr>
          <p:cNvPr id="54" name="Picture 53">
            <a:extLst>
              <a:ext uri="{FF2B5EF4-FFF2-40B4-BE49-F238E27FC236}">
                <a16:creationId xmlns:a16="http://schemas.microsoft.com/office/drawing/2014/main" id="{031574BF-5E88-672E-DD22-589C7F1AF88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2169374"/>
            <a:ext cx="513355" cy="729382"/>
          </a:xfrm>
          <a:prstGeom prst="rect">
            <a:avLst/>
          </a:prstGeom>
        </p:spPr>
      </p:pic>
      <p:pic>
        <p:nvPicPr>
          <p:cNvPr id="55" name="Picture 54">
            <a:extLst>
              <a:ext uri="{FF2B5EF4-FFF2-40B4-BE49-F238E27FC236}">
                <a16:creationId xmlns:a16="http://schemas.microsoft.com/office/drawing/2014/main" id="{D8ABE6B7-9E7E-E7E5-E310-9649059ED5D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10883" y="2169374"/>
            <a:ext cx="513355" cy="729382"/>
          </a:xfrm>
          <a:prstGeom prst="rect">
            <a:avLst/>
          </a:prstGeom>
        </p:spPr>
      </p:pic>
      <p:pic>
        <p:nvPicPr>
          <p:cNvPr id="56" name="Picture 55">
            <a:extLst>
              <a:ext uri="{FF2B5EF4-FFF2-40B4-BE49-F238E27FC236}">
                <a16:creationId xmlns:a16="http://schemas.microsoft.com/office/drawing/2014/main" id="{97C00AEE-3173-0AC9-BA92-B6BECA9A772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61011" y="2169374"/>
            <a:ext cx="513355" cy="729382"/>
          </a:xfrm>
          <a:prstGeom prst="rect">
            <a:avLst/>
          </a:prstGeom>
        </p:spPr>
      </p:pic>
      <p:pic>
        <p:nvPicPr>
          <p:cNvPr id="57" name="Picture 56">
            <a:extLst>
              <a:ext uri="{FF2B5EF4-FFF2-40B4-BE49-F238E27FC236}">
                <a16:creationId xmlns:a16="http://schemas.microsoft.com/office/drawing/2014/main" id="{7C9CC769-79AE-CCE6-5DC0-74408D482D3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2912041"/>
            <a:ext cx="513355" cy="729382"/>
          </a:xfrm>
          <a:prstGeom prst="rect">
            <a:avLst/>
          </a:prstGeom>
        </p:spPr>
      </p:pic>
      <p:pic>
        <p:nvPicPr>
          <p:cNvPr id="58" name="Picture 57">
            <a:extLst>
              <a:ext uri="{FF2B5EF4-FFF2-40B4-BE49-F238E27FC236}">
                <a16:creationId xmlns:a16="http://schemas.microsoft.com/office/drawing/2014/main" id="{EE4A6C8D-68A9-3CEF-B8A3-0AB89010AF6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588551" y="2912041"/>
            <a:ext cx="513355" cy="729382"/>
          </a:xfrm>
          <a:prstGeom prst="rect">
            <a:avLst/>
          </a:prstGeom>
        </p:spPr>
      </p:pic>
      <p:pic>
        <p:nvPicPr>
          <p:cNvPr id="59" name="Picture 58">
            <a:extLst>
              <a:ext uri="{FF2B5EF4-FFF2-40B4-BE49-F238E27FC236}">
                <a16:creationId xmlns:a16="http://schemas.microsoft.com/office/drawing/2014/main" id="{04EDC016-0EAF-8C05-EA70-5D8A0E4FC02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0143" y="2912041"/>
            <a:ext cx="513355" cy="729382"/>
          </a:xfrm>
          <a:prstGeom prst="rect">
            <a:avLst/>
          </a:prstGeom>
        </p:spPr>
      </p:pic>
      <p:pic>
        <p:nvPicPr>
          <p:cNvPr id="60" name="Picture 59">
            <a:extLst>
              <a:ext uri="{FF2B5EF4-FFF2-40B4-BE49-F238E27FC236}">
                <a16:creationId xmlns:a16="http://schemas.microsoft.com/office/drawing/2014/main" id="{1320D3A5-E397-3B05-EB08-97AEEAF753F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2912041"/>
            <a:ext cx="513355" cy="729382"/>
          </a:xfrm>
          <a:prstGeom prst="rect">
            <a:avLst/>
          </a:prstGeom>
        </p:spPr>
      </p:pic>
      <p:pic>
        <p:nvPicPr>
          <p:cNvPr id="61" name="Picture 60">
            <a:extLst>
              <a:ext uri="{FF2B5EF4-FFF2-40B4-BE49-F238E27FC236}">
                <a16:creationId xmlns:a16="http://schemas.microsoft.com/office/drawing/2014/main" id="{F5D26F0D-4533-34E1-EAF9-2C0EF684DE2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470415" y="2902573"/>
            <a:ext cx="513355" cy="729382"/>
          </a:xfrm>
          <a:prstGeom prst="rect">
            <a:avLst/>
          </a:prstGeom>
        </p:spPr>
      </p:pic>
      <p:pic>
        <p:nvPicPr>
          <p:cNvPr id="62" name="Picture 61">
            <a:extLst>
              <a:ext uri="{FF2B5EF4-FFF2-40B4-BE49-F238E27FC236}">
                <a16:creationId xmlns:a16="http://schemas.microsoft.com/office/drawing/2014/main" id="{3FACAE4F-630B-2508-0FE1-C400A36C6A6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72093" y="3632602"/>
            <a:ext cx="513355" cy="729382"/>
          </a:xfrm>
          <a:prstGeom prst="rect">
            <a:avLst/>
          </a:prstGeom>
        </p:spPr>
      </p:pic>
      <p:pic>
        <p:nvPicPr>
          <p:cNvPr id="63" name="Picture 62">
            <a:extLst>
              <a:ext uri="{FF2B5EF4-FFF2-40B4-BE49-F238E27FC236}">
                <a16:creationId xmlns:a16="http://schemas.microsoft.com/office/drawing/2014/main" id="{2A4C07F4-CBFE-D5F5-86F2-7DBBA081A46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3632602"/>
            <a:ext cx="513355" cy="729382"/>
          </a:xfrm>
          <a:prstGeom prst="rect">
            <a:avLst/>
          </a:prstGeom>
        </p:spPr>
      </p:pic>
      <p:pic>
        <p:nvPicPr>
          <p:cNvPr id="2048" name="Picture 2047">
            <a:extLst>
              <a:ext uri="{FF2B5EF4-FFF2-40B4-BE49-F238E27FC236}">
                <a16:creationId xmlns:a16="http://schemas.microsoft.com/office/drawing/2014/main" id="{EF720334-CD6E-2A4C-4B43-4B80644E11B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33557" y="3632602"/>
            <a:ext cx="513355" cy="729382"/>
          </a:xfrm>
          <a:prstGeom prst="rect">
            <a:avLst/>
          </a:prstGeom>
        </p:spPr>
      </p:pic>
      <p:pic>
        <p:nvPicPr>
          <p:cNvPr id="2049" name="Picture 2048">
            <a:extLst>
              <a:ext uri="{FF2B5EF4-FFF2-40B4-BE49-F238E27FC236}">
                <a16:creationId xmlns:a16="http://schemas.microsoft.com/office/drawing/2014/main" id="{7E1C03B1-2D19-2510-F6AC-935403307B9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95022" y="3632602"/>
            <a:ext cx="513355" cy="729382"/>
          </a:xfrm>
          <a:prstGeom prst="rect">
            <a:avLst/>
          </a:prstGeom>
        </p:spPr>
      </p:pic>
      <p:pic>
        <p:nvPicPr>
          <p:cNvPr id="2051" name="Picture 2050">
            <a:extLst>
              <a:ext uri="{FF2B5EF4-FFF2-40B4-BE49-F238E27FC236}">
                <a16:creationId xmlns:a16="http://schemas.microsoft.com/office/drawing/2014/main" id="{B19EF121-AD66-78DE-2CF5-1E0856970A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6096" y="4371933"/>
            <a:ext cx="513355" cy="729382"/>
          </a:xfrm>
          <a:prstGeom prst="rect">
            <a:avLst/>
          </a:prstGeom>
        </p:spPr>
      </p:pic>
      <p:pic>
        <p:nvPicPr>
          <p:cNvPr id="2052" name="Picture 2051">
            <a:extLst>
              <a:ext uri="{FF2B5EF4-FFF2-40B4-BE49-F238E27FC236}">
                <a16:creationId xmlns:a16="http://schemas.microsoft.com/office/drawing/2014/main" id="{7C68618D-6415-ECAA-A945-A92590B77B6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4371933"/>
            <a:ext cx="513355" cy="729382"/>
          </a:xfrm>
          <a:prstGeom prst="rect">
            <a:avLst/>
          </a:prstGeom>
        </p:spPr>
      </p:pic>
      <p:pic>
        <p:nvPicPr>
          <p:cNvPr id="2053" name="Picture 2052">
            <a:extLst>
              <a:ext uri="{FF2B5EF4-FFF2-40B4-BE49-F238E27FC236}">
                <a16:creationId xmlns:a16="http://schemas.microsoft.com/office/drawing/2014/main" id="{DC6C1DFB-D6AB-C875-887A-1F3D70D4C3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4371933"/>
            <a:ext cx="513355" cy="729382"/>
          </a:xfrm>
          <a:prstGeom prst="rect">
            <a:avLst/>
          </a:prstGeom>
        </p:spPr>
      </p:pic>
      <p:pic>
        <p:nvPicPr>
          <p:cNvPr id="2054" name="Picture 2053">
            <a:extLst>
              <a:ext uri="{FF2B5EF4-FFF2-40B4-BE49-F238E27FC236}">
                <a16:creationId xmlns:a16="http://schemas.microsoft.com/office/drawing/2014/main" id="{06D3D2DC-4331-7EB6-14B9-A15F0EFD321A}"/>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225693" y="2174497"/>
            <a:ext cx="513355" cy="729382"/>
          </a:xfrm>
          <a:prstGeom prst="rect">
            <a:avLst/>
          </a:prstGeom>
          <a:ln>
            <a:noFill/>
          </a:ln>
        </p:spPr>
      </p:pic>
      <p:sp>
        <p:nvSpPr>
          <p:cNvPr id="2055" name="TextBox 2054">
            <a:extLst>
              <a:ext uri="{FF2B5EF4-FFF2-40B4-BE49-F238E27FC236}">
                <a16:creationId xmlns:a16="http://schemas.microsoft.com/office/drawing/2014/main" id="{30905F19-CE09-F0F7-B1AE-A18919284AB8}"/>
              </a:ext>
            </a:extLst>
          </p:cNvPr>
          <p:cNvSpPr txBox="1"/>
          <p:nvPr/>
        </p:nvSpPr>
        <p:spPr>
          <a:xfrm>
            <a:off x="848391" y="830660"/>
            <a:ext cx="2491972" cy="523220"/>
          </a:xfrm>
          <a:prstGeom prst="rect">
            <a:avLst/>
          </a:prstGeom>
          <a:noFill/>
        </p:spPr>
        <p:txBody>
          <a:bodyPr wrap="square" rtlCol="0">
            <a:spAutoFit/>
          </a:bodyPr>
          <a:lstStyle/>
          <a:p>
            <a:r>
              <a:rPr lang="en-US" sz="2800" dirty="0">
                <a:solidFill>
                  <a:srgbClr val="7F7F7F"/>
                </a:solidFill>
                <a:latin typeface="Arial" panose="020B0604020202020204" pitchFamily="34" charset="0"/>
                <a:cs typeface="Arial" panose="020B0604020202020204" pitchFamily="34" charset="0"/>
              </a:rPr>
              <a:t>Annual Salary</a:t>
            </a:r>
            <a:endParaRPr lang="en-CA" dirty="0">
              <a:solidFill>
                <a:srgbClr val="7F7F7F"/>
              </a:solidFill>
              <a:latin typeface="Arial" panose="020B0604020202020204" pitchFamily="34" charset="0"/>
              <a:cs typeface="Arial" panose="020B0604020202020204" pitchFamily="34" charset="0"/>
            </a:endParaRPr>
          </a:p>
        </p:txBody>
      </p:sp>
      <p:sp>
        <p:nvSpPr>
          <p:cNvPr id="2056" name="TextBox 2055">
            <a:extLst>
              <a:ext uri="{FF2B5EF4-FFF2-40B4-BE49-F238E27FC236}">
                <a16:creationId xmlns:a16="http://schemas.microsoft.com/office/drawing/2014/main" id="{BB95E352-1ED1-1B5F-686C-2820B0BDEB4C}"/>
              </a:ext>
            </a:extLst>
          </p:cNvPr>
          <p:cNvSpPr txBox="1"/>
          <p:nvPr/>
        </p:nvSpPr>
        <p:spPr>
          <a:xfrm>
            <a:off x="1497392" y="1489844"/>
            <a:ext cx="1492135" cy="523220"/>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100.0K</a:t>
            </a:r>
            <a:r>
              <a:rPr lang="en-US" sz="2800" dirty="0">
                <a:solidFill>
                  <a:srgbClr val="7F7F7F"/>
                </a:solidFill>
              </a:rPr>
              <a:t>+</a:t>
            </a:r>
            <a:endParaRPr lang="en-CA" dirty="0">
              <a:solidFill>
                <a:srgbClr val="7F7F7F"/>
              </a:solidFill>
            </a:endParaRPr>
          </a:p>
        </p:txBody>
      </p:sp>
      <p:sp>
        <p:nvSpPr>
          <p:cNvPr id="2057" name="TextBox 2056">
            <a:extLst>
              <a:ext uri="{FF2B5EF4-FFF2-40B4-BE49-F238E27FC236}">
                <a16:creationId xmlns:a16="http://schemas.microsoft.com/office/drawing/2014/main" id="{A4B84D8C-CC37-9C8C-FF14-B7BBB22FC5AE}"/>
              </a:ext>
            </a:extLst>
          </p:cNvPr>
          <p:cNvSpPr txBox="1"/>
          <p:nvPr/>
        </p:nvSpPr>
        <p:spPr>
          <a:xfrm>
            <a:off x="1303430" y="2233311"/>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85.0-99.9K</a:t>
            </a:r>
            <a:endParaRPr lang="en-CA" sz="1600" dirty="0">
              <a:solidFill>
                <a:srgbClr val="7F7F7F"/>
              </a:solidFill>
              <a:latin typeface="Arial" panose="020B0604020202020204" pitchFamily="34" charset="0"/>
              <a:cs typeface="Arial" panose="020B0604020202020204" pitchFamily="34" charset="0"/>
            </a:endParaRPr>
          </a:p>
        </p:txBody>
      </p:sp>
      <p:sp>
        <p:nvSpPr>
          <p:cNvPr id="2058" name="TextBox 2057">
            <a:extLst>
              <a:ext uri="{FF2B5EF4-FFF2-40B4-BE49-F238E27FC236}">
                <a16:creationId xmlns:a16="http://schemas.microsoft.com/office/drawing/2014/main" id="{35FF2C38-8CFE-5944-62A1-285EF33CA02F}"/>
              </a:ext>
            </a:extLst>
          </p:cNvPr>
          <p:cNvSpPr txBox="1"/>
          <p:nvPr/>
        </p:nvSpPr>
        <p:spPr>
          <a:xfrm>
            <a:off x="1303430" y="2976778"/>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70.0-84.9K</a:t>
            </a:r>
            <a:endParaRPr lang="en-CA" sz="1600" dirty="0">
              <a:solidFill>
                <a:srgbClr val="7F7F7F"/>
              </a:solidFill>
              <a:latin typeface="Arial" panose="020B0604020202020204" pitchFamily="34" charset="0"/>
              <a:cs typeface="Arial" panose="020B0604020202020204" pitchFamily="34" charset="0"/>
            </a:endParaRPr>
          </a:p>
        </p:txBody>
      </p:sp>
      <p:sp>
        <p:nvSpPr>
          <p:cNvPr id="2059" name="TextBox 2058">
            <a:extLst>
              <a:ext uri="{FF2B5EF4-FFF2-40B4-BE49-F238E27FC236}">
                <a16:creationId xmlns:a16="http://schemas.microsoft.com/office/drawing/2014/main" id="{0CD54EAC-10C1-1581-1594-F0F914964BCF}"/>
              </a:ext>
            </a:extLst>
          </p:cNvPr>
          <p:cNvSpPr txBox="1"/>
          <p:nvPr/>
        </p:nvSpPr>
        <p:spPr>
          <a:xfrm>
            <a:off x="1303430" y="3720245"/>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60.0-69.9K</a:t>
            </a:r>
            <a:endParaRPr lang="en-CA" dirty="0">
              <a:solidFill>
                <a:srgbClr val="7F7F7F"/>
              </a:solidFill>
              <a:latin typeface="Arial" panose="020B0604020202020204" pitchFamily="34" charset="0"/>
              <a:cs typeface="Arial" panose="020B0604020202020204" pitchFamily="34" charset="0"/>
            </a:endParaRPr>
          </a:p>
        </p:txBody>
      </p:sp>
      <p:sp>
        <p:nvSpPr>
          <p:cNvPr id="2060" name="TextBox 2059">
            <a:extLst>
              <a:ext uri="{FF2B5EF4-FFF2-40B4-BE49-F238E27FC236}">
                <a16:creationId xmlns:a16="http://schemas.microsoft.com/office/drawing/2014/main" id="{60D4ADD6-477E-CBF4-E152-CC07C6F0D7B5}"/>
              </a:ext>
            </a:extLst>
          </p:cNvPr>
          <p:cNvSpPr txBox="1"/>
          <p:nvPr/>
        </p:nvSpPr>
        <p:spPr>
          <a:xfrm>
            <a:off x="1383057" y="4463713"/>
            <a:ext cx="1395457" cy="523220"/>
          </a:xfrm>
          <a:prstGeom prst="rect">
            <a:avLst/>
          </a:prstGeom>
          <a:noFill/>
        </p:spPr>
        <p:txBody>
          <a:bodyPr wrap="square" rtlCol="0">
            <a:spAutoFit/>
          </a:bodyPr>
          <a:lstStyle/>
          <a:p>
            <a:r>
              <a:rPr lang="en-US" sz="2800" dirty="0">
                <a:solidFill>
                  <a:srgbClr val="7F7F7F"/>
                </a:solidFill>
              </a:rPr>
              <a:t>&lt;</a:t>
            </a:r>
            <a:r>
              <a:rPr lang="en-US" sz="2400" dirty="0">
                <a:solidFill>
                  <a:srgbClr val="7F7F7F"/>
                </a:solidFill>
                <a:latin typeface="Arial" panose="020B0604020202020204" pitchFamily="34" charset="0"/>
                <a:cs typeface="Arial" panose="020B0604020202020204" pitchFamily="34" charset="0"/>
              </a:rPr>
              <a:t>60.0K</a:t>
            </a:r>
            <a:endParaRPr lang="en-CA" dirty="0">
              <a:solidFill>
                <a:srgbClr val="7F7F7F"/>
              </a:solidFill>
              <a:latin typeface="Arial" panose="020B0604020202020204" pitchFamily="34" charset="0"/>
              <a:cs typeface="Arial" panose="020B0604020202020204" pitchFamily="34" charset="0"/>
            </a:endParaRPr>
          </a:p>
        </p:txBody>
      </p:sp>
      <p:sp>
        <p:nvSpPr>
          <p:cNvPr id="2050" name="Oval 2049">
            <a:extLst>
              <a:ext uri="{FF2B5EF4-FFF2-40B4-BE49-F238E27FC236}">
                <a16:creationId xmlns:a16="http://schemas.microsoft.com/office/drawing/2014/main" id="{7192C56E-70F2-68CB-1062-A704095014DE}"/>
              </a:ext>
            </a:extLst>
          </p:cNvPr>
          <p:cNvSpPr/>
          <p:nvPr/>
        </p:nvSpPr>
        <p:spPr>
          <a:xfrm>
            <a:off x="6436582" y="5980007"/>
            <a:ext cx="360000" cy="360000"/>
          </a:xfrm>
          <a:prstGeom prst="ellipse">
            <a:avLst/>
          </a:prstGeom>
          <a:solidFill>
            <a:srgbClr val="A01300"/>
          </a:solidFill>
          <a:ln>
            <a:solidFill>
              <a:srgbClr val="A0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061" name="Oval 2060">
            <a:extLst>
              <a:ext uri="{FF2B5EF4-FFF2-40B4-BE49-F238E27FC236}">
                <a16:creationId xmlns:a16="http://schemas.microsoft.com/office/drawing/2014/main" id="{82E34C08-587F-7445-87D0-747D71C2754F}"/>
              </a:ext>
            </a:extLst>
          </p:cNvPr>
          <p:cNvSpPr/>
          <p:nvPr/>
        </p:nvSpPr>
        <p:spPr>
          <a:xfrm>
            <a:off x="6923500" y="5980007"/>
            <a:ext cx="360000" cy="360000"/>
          </a:xfrm>
          <a:prstGeom prst="ellipse">
            <a:avLst/>
          </a:prstGeom>
          <a:solidFill>
            <a:srgbClr val="122A69"/>
          </a:solidFill>
          <a:ln>
            <a:solidFill>
              <a:srgbClr val="122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062" name="TextBox 2061">
            <a:extLst>
              <a:ext uri="{FF2B5EF4-FFF2-40B4-BE49-F238E27FC236}">
                <a16:creationId xmlns:a16="http://schemas.microsoft.com/office/drawing/2014/main" id="{90C192DC-4645-A574-B333-CE4B50A9550A}"/>
              </a:ext>
            </a:extLst>
          </p:cNvPr>
          <p:cNvSpPr txBox="1"/>
          <p:nvPr/>
        </p:nvSpPr>
        <p:spPr>
          <a:xfrm>
            <a:off x="5588174" y="5979372"/>
            <a:ext cx="85760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Group</a:t>
            </a:r>
          </a:p>
        </p:txBody>
      </p:sp>
      <p:cxnSp>
        <p:nvCxnSpPr>
          <p:cNvPr id="77" name="Straight Arrow Connector 76">
            <a:extLst>
              <a:ext uri="{FF2B5EF4-FFF2-40B4-BE49-F238E27FC236}">
                <a16:creationId xmlns:a16="http://schemas.microsoft.com/office/drawing/2014/main" id="{14755361-3A97-B33B-183B-D7B447C5E5F8}"/>
              </a:ext>
            </a:extLst>
          </p:cNvPr>
          <p:cNvCxnSpPr/>
          <p:nvPr/>
        </p:nvCxnSpPr>
        <p:spPr>
          <a:xfrm flipV="1">
            <a:off x="10604116" y="1114004"/>
            <a:ext cx="0" cy="39958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0B4E8C0-2CED-A7EA-9B2D-813EE1EEB4EB}"/>
              </a:ext>
            </a:extLst>
          </p:cNvPr>
          <p:cNvSpPr txBox="1"/>
          <p:nvPr/>
        </p:nvSpPr>
        <p:spPr>
          <a:xfrm rot="5400000">
            <a:off x="9247289" y="2822392"/>
            <a:ext cx="330571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Career Progression</a:t>
            </a:r>
          </a:p>
        </p:txBody>
      </p:sp>
    </p:spTree>
    <p:extLst>
      <p:ext uri="{BB962C8B-B14F-4D97-AF65-F5344CB8AC3E}">
        <p14:creationId xmlns:p14="http://schemas.microsoft.com/office/powerpoint/2010/main" val="10849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505046"/>
      </a:dk2>
      <a:lt2>
        <a:srgbClr val="EEECE1"/>
      </a:lt2>
      <a:accent1>
        <a:srgbClr val="FF0000"/>
      </a:accent1>
      <a:accent2>
        <a:srgbClr val="FF0000"/>
      </a:accent2>
      <a:accent3>
        <a:srgbClr val="FF0000"/>
      </a:accent3>
      <a:accent4>
        <a:srgbClr val="FF8427"/>
      </a:accent4>
      <a:accent5>
        <a:srgbClr val="CC9900"/>
      </a:accent5>
      <a:accent6>
        <a:srgbClr val="B22600"/>
      </a:accent6>
      <a:hlink>
        <a:srgbClr val="CC9900"/>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8291</TotalTime>
  <Words>986</Words>
  <Application>Microsoft Office PowerPoint</Application>
  <PresentationFormat>Widescreen</PresentationFormat>
  <Paragraphs>124</Paragraphs>
  <Slides>19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Courier New</vt:lpstr>
      <vt:lpstr>Helvetica Neue</vt:lpstr>
      <vt:lpstr>Times New Roman</vt:lpstr>
      <vt:lpstr>Tw Cen MT</vt:lpstr>
      <vt:lpstr>Tw Cen MT Condensed</vt:lpstr>
      <vt:lpstr>Wingdings</vt:lpstr>
      <vt:lpstr>Wingdings 3</vt:lpstr>
      <vt:lpstr>Integral</vt:lpstr>
      <vt:lpstr>Disproportionality Index </vt:lpstr>
      <vt:lpstr>Disproportionality Index Agenda</vt:lpstr>
      <vt:lpstr>Opening Remarks by Dr. Martin Nicholas</vt:lpstr>
      <vt:lpstr>What is a Disproportionality Index (DI)?</vt:lpstr>
      <vt:lpstr>How was the Disproportionality Index created?</vt:lpstr>
      <vt:lpstr>Support for A Disproportionality Index</vt:lpstr>
      <vt:lpstr>Equality vs Equity in Numbers</vt:lpstr>
      <vt:lpstr>PowerPoint Presentation</vt:lpstr>
      <vt:lpstr>PowerPoint Presentation</vt:lpstr>
      <vt:lpstr>PowerPoint Presentation</vt:lpstr>
      <vt:lpstr>PowerPoint Presentation</vt:lpstr>
      <vt:lpstr>PowerPoint Presentation</vt:lpstr>
      <vt:lpstr>PowerPoint Presentation</vt:lpstr>
      <vt:lpstr>Core Public Service Disproportionality Index </vt:lpstr>
      <vt:lpstr>PowerPoint Presentation</vt:lpstr>
      <vt:lpstr>Disproportionality Index – Trend Analysis</vt:lpstr>
      <vt:lpstr>Next Steps</vt:lpstr>
      <vt:lpstr>Questions?</vt:lpstr>
      <vt:lpstr>References</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Kanji, Shamir</dc:creator>
  <cp:keywords>SecurityClassificationLevel - PROTECTED A, Creator - Kanji, Shamir, EventDateandTime - 2022-09-26 at 02:09:24 PM, EventDateandTime - 2022-10-04 at 01:31:14 PM, EventDateandTime - 2022-10-19 at 05:07:38 PM, EventDateandTime - 2022-10-24 at 12:43:50 PM, EventDateandTime - 2022-10-24 at 01:18:45 PM, EventDateandTime - 2022-10-24 at 02:29:13 PM, EventDateandTime - 2022-10-24 at 03:05:04 PM, EventDateandTime - 2022-10-24 at 03:29:10 PM, EventDateandTime - 2022-10-24 at 03:29:39 PM, EventDateandTime - 2022-10-24 at 03:44:51 PM, EventDateandTime - 2022-10-25 at 08:29:45 AM, EventDateandTime - 2022-10-25 at 08:33:46 AM, EventDateandTime - 2022-10-25 at 08:37:01 AM, EventDateandTime - 2022-10-25 at 09:58:59 AM, EventDateandTime - 2022-10-25 at 09:59:27 AM, SecurityClassificationLevel - PROTECTED B, EventDateandTime - 2022-10-25 at 09:59:44 AM, EventDateandTime - 2022-10-25 at 10:06:27 AM, EventDateandTime - 2022-10-28 at 03:24:38 PM, EventDateandTime - 2022-11-21 at 02:26:02 PM, EventDateandTime - 2022-11-28 at 12:03:09 PM, EventDateandTime - 2022-11-28 at 12:37:12 PM, EventDateandTime - 2022-11-28 at 12:54:10 PM, EventDateandTime - 2022-11-28 at 02:07:00 PM, EventDateandTime - 2022-11-28 at 02:10:36 PM, EventDateandTime - 2022-11-28 at 02:17:40 PM, EventDateandTime - 2022-11-28 at 02:17:50 PM, EventDateandTime - 2023-01-18 at 02:22:31 PM, EventDateandTime - 2023-01-18 at 02:23:54 PM, EventDateandTime - 2023-01-19 at 02:48:32 PM, EventDateandTime - 2023-01-19 at 03:29:13 PM, Shamir (he/him), EventDateandTime - 2023-02-16 at 01:03:14 PM, EventDateandTime - 2023-02-16 at 01:06:08 PM, EventDateandTime - 2023-02-16 at 05:15:46 PM, EventDateandTime - 2023-02-17 at 02:19:12 PM, EventDateandTime - 2023-02-17 at 03:01:57 PM, EventDateandTime - 2023-02-17 at 03:20:52 PM, EventDateandTime - 2023-02-17 at 04:20:21 PM, EventDateandTime - 2023-02-20 at 09:25:24 AM, EventDateandTime - 2023-02-20 at 09:34:01 AM, EventDateandTime - 2023-02-20 at 09:42:38 AM, EventDateandTime - 2023-02-20 at 09:43:14 AM, EventDateandTime - 2023-02-20 at 02:50:22 PM, EventDateandTime - 2023-02-21 at 07:25:03 PM, EventDateandTime - 2023-02-21 at 08:14:24 PM, SecurityClassificationLevel - UNCLASSIFIED, EventDateandTime - 2023-02-23 at 01:33:42 PM, EventDateandTime - 2023-02-23 at 01:54:45 PM, EventDateandTime - 2023-02-23 at 02:30:43 PM, EventDateandTime - 2023-02-23 at 02:51:26 PM, EventDateandTime - 2023-02-23 at 03:02:54 PM, EventDateandTime - 2023-02-23 at 08:13:31 PM, EventDateandTime - 2023-02-23 at 08:13:41 PM, EventDateandTime - 2023-02-23 at 08:15:50 PM, EventDateandTime - 2023-02-23 at 08:29:34 PM, EventDateandTime - 2023-02-23 at 08:29:40 PM, EventDateandTime - 2023-02-23 at 08:31:59 PM</cp:keywords>
  <cp:lastModifiedBy>Kanji, Shamir (he/him)</cp:lastModifiedBy>
  <cp:revision>55</cp:revision>
  <dcterms:created xsi:type="dcterms:W3CDTF">2022-09-26T14:57:40Z</dcterms:created>
  <dcterms:modified xsi:type="dcterms:W3CDTF">2023-02-24T01:31:59Z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8792ea6b-d120-423f-b115-55db8db6ef31</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YES</vt:lpwstr>
  </property>
  <property fmtid="{D5CDD505-2E9C-101B-9397-08002B2CF9AE}" pid="6" name="_AdHocReviewCycleID">
    <vt:i4>-578011351</vt:i4>
  </property>
  <property fmtid="{D5CDD505-2E9C-101B-9397-08002B2CF9AE}" pid="7" name="_NewReviewCycle">
    <vt:lpwstr/>
  </property>
  <property fmtid="{D5CDD505-2E9C-101B-9397-08002B2CF9AE}" pid="8" name="_EmailSubject">
    <vt:lpwstr>A presentation on EEDI Disproportionality Index ** Une présentation sur l'Indice de disproportionnalité</vt:lpwstr>
  </property>
  <property fmtid="{D5CDD505-2E9C-101B-9397-08002B2CF9AE}" pid="9" name="_AuthorEmail">
    <vt:lpwstr>Marylaine.Choquette@tpsgc-pwgsc.gc.ca</vt:lpwstr>
  </property>
  <property fmtid="{D5CDD505-2E9C-101B-9397-08002B2CF9AE}" pid="10" name="_AuthorEmailDisplayName">
    <vt:lpwstr>Choquette, Marylaine (SPAC/PSPC) (elle-la / she-her)</vt:lpwstr>
  </property>
  <property fmtid="{D5CDD505-2E9C-101B-9397-08002B2CF9AE}" pid="11" name="_PreviousAdHocReviewCycleID">
    <vt:i4>-578011351</vt:i4>
  </property>
</Properties>
</file>