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8"/>
  </p:notesMasterIdLst>
  <p:sldIdLst>
    <p:sldId id="580" r:id="rId6"/>
    <p:sldId id="5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151F04-F131-7BD8-097D-DD02B25D22A6}" name="Sarry Zheng" initials="SZ" userId="S::sarry.zheng2@csps-efpc.gc.ca::61fd767c-a6dd-4588-b0c7-c682679aa2b4" providerId="AD"/>
  <p188:author id="{FB1CDFB3-E70A-0D97-C467-0219A9788123}" name="Tereza Cundy" initials="TC" userId="S::tereza.cundy@csps-efpc.gc.ca::d05e6c18-0b40-450a-afad-c417c58dad9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A56"/>
    <a:srgbClr val="4E5B73"/>
    <a:srgbClr val="00B0F0"/>
    <a:srgbClr val="FFC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CD5AB-12C3-4974-BCA6-1CA95B54509A}" v="164" dt="2022-07-18T19:56:58.354"/>
    <p1510:client id="{E357EC94-3450-01C7-28C3-0C8B87AD8062}" v="93" dt="2022-07-18T15:57:47.052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3AE63-757C-4FB1-A6CB-AD81EE8B395B}" type="datetimeFigureOut"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DD0F7-A121-450D-81D3-17CEBCF34B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1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C51BC-F939-4088-9F3C-D714D24B94DA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C51BC-F939-4088-9F3C-D714D24B94DA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35100" y="2484800"/>
            <a:ext cx="6616800" cy="188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404500" y="2889207"/>
            <a:ext cx="1888400" cy="107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01503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447800" y="2708033"/>
            <a:ext cx="62356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447800" y="4383635"/>
            <a:ext cx="6235600" cy="51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/>
          <p:nvPr/>
        </p:nvSpPr>
        <p:spPr>
          <a:xfrm rot="5400000">
            <a:off x="-404500" y="2889207"/>
            <a:ext cx="1888400" cy="107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3856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accent1"/>
            </a:gs>
            <a:gs pos="50000">
              <a:schemeClr val="accent1"/>
            </a:gs>
            <a:gs pos="100000">
              <a:schemeClr val="accent2"/>
            </a:gs>
          </a:gsLst>
          <a:lin ang="16200038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4"/>
          <p:cNvSpPr/>
          <p:nvPr/>
        </p:nvSpPr>
        <p:spPr>
          <a:xfrm rot="5400000">
            <a:off x="-404500" y="1236540"/>
            <a:ext cx="1888400" cy="10796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385400" y="1371100"/>
            <a:ext cx="6323600" cy="477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▸"/>
              <a:defRPr sz="4267">
                <a:solidFill>
                  <a:schemeClr val="lt1"/>
                </a:solidFill>
              </a:defRPr>
            </a:lvl1pPr>
            <a:lvl2pPr marL="1219170" lvl="1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2pPr>
            <a:lvl3pPr marL="1828754" lvl="2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3pPr>
            <a:lvl4pPr marL="2438339" lvl="3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4pPr>
            <a:lvl5pPr marL="3047924" lvl="4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5pPr>
            <a:lvl6pPr marL="3657509" lvl="5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6pPr>
            <a:lvl7pPr marL="4267093" lvl="6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7pPr>
            <a:lvl8pPr marL="4876678" lvl="7" indent="-575719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8pPr>
            <a:lvl9pPr marL="5486263" lvl="8" indent="-575719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Char char="▹"/>
              <a:defRPr sz="42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25400" y="1245033"/>
            <a:ext cx="7080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466" b="1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11466" b="1">
              <a:solidFill>
                <a:schemeClr val="accen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6047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5"/>
          <p:cNvSpPr/>
          <p:nvPr/>
        </p:nvSpPr>
        <p:spPr>
          <a:xfrm rot="5400000">
            <a:off x="-133800" y="9659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09600" y="2661000"/>
            <a:ext cx="7521200" cy="35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▸"/>
              <a:defRPr/>
            </a:lvl1pPr>
            <a:lvl2pPr marL="1219170" lvl="1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/>
            </a:lvl2pPr>
            <a:lvl3pPr marL="1828754" lvl="2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/>
            </a:lvl3pPr>
            <a:lvl4pPr marL="2438339" lvl="3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4pPr>
            <a:lvl5pPr marL="3047924" lvl="4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5pPr>
            <a:lvl6pPr marL="3657509" lvl="5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6pPr>
            <a:lvl7pPr marL="4267093" lvl="6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7pPr>
            <a:lvl8pPr marL="4876678" lvl="7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8pPr>
            <a:lvl9pPr marL="5486263" lvl="8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29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6"/>
          <p:cNvSpPr/>
          <p:nvPr/>
        </p:nvSpPr>
        <p:spPr>
          <a:xfrm rot="5400000">
            <a:off x="-133800" y="9659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09600" y="2661000"/>
            <a:ext cx="3576800" cy="357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▸"/>
              <a:defRPr sz="2400"/>
            </a:lvl1pPr>
            <a:lvl2pPr marL="1219170" lvl="1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2pPr>
            <a:lvl3pPr marL="1828754" lvl="2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3pPr>
            <a:lvl4pPr marL="2438339" lvl="3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4pPr>
            <a:lvl5pPr marL="3047924" lvl="4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5pPr>
            <a:lvl6pPr marL="3657509" lvl="5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6pPr>
            <a:lvl7pPr marL="4267093" lvl="6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7pPr>
            <a:lvl8pPr marL="4876678" lvl="7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8pPr>
            <a:lvl9pPr marL="5486263" lvl="8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554104" y="2661000"/>
            <a:ext cx="3576800" cy="357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▸"/>
              <a:defRPr sz="2400"/>
            </a:lvl1pPr>
            <a:lvl2pPr marL="1219170" lvl="1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2pPr>
            <a:lvl3pPr marL="1828754" lvl="2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3pPr>
            <a:lvl4pPr marL="2438339" lvl="3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4pPr>
            <a:lvl5pPr marL="3047924" lvl="4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5pPr>
            <a:lvl6pPr marL="3657509" lvl="5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6pPr>
            <a:lvl7pPr marL="4267093" lvl="6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7pPr>
            <a:lvl8pPr marL="4876678" lvl="7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8pPr>
            <a:lvl9pPr marL="5486263" lvl="8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3483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7"/>
          <p:cNvSpPr/>
          <p:nvPr/>
        </p:nvSpPr>
        <p:spPr>
          <a:xfrm rot="5400000">
            <a:off x="-133800" y="9659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09600" y="2661000"/>
            <a:ext cx="3418000" cy="357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▸"/>
              <a:defRPr sz="2133"/>
            </a:lvl1pPr>
            <a:lvl2pPr marL="1219170" lvl="1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2pPr>
            <a:lvl3pPr marL="1828754" lvl="2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3pPr>
            <a:lvl4pPr marL="2438339" lvl="3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4pPr>
            <a:lvl5pPr marL="3047924" lvl="4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5pPr>
            <a:lvl6pPr marL="3657509" lvl="5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6pPr>
            <a:lvl7pPr marL="4267093" lvl="6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7pPr>
            <a:lvl8pPr marL="4876678" lvl="7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8pPr>
            <a:lvl9pPr marL="5486263" lvl="8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387000" y="2661000"/>
            <a:ext cx="3418000" cy="357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▸"/>
              <a:defRPr sz="2133"/>
            </a:lvl1pPr>
            <a:lvl2pPr marL="1219170" lvl="1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2pPr>
            <a:lvl3pPr marL="1828754" lvl="2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3pPr>
            <a:lvl4pPr marL="2438339" lvl="3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4pPr>
            <a:lvl5pPr marL="3047924" lvl="4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5pPr>
            <a:lvl6pPr marL="3657509" lvl="5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6pPr>
            <a:lvl7pPr marL="4267093" lvl="6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7pPr>
            <a:lvl8pPr marL="4876678" lvl="7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8pPr>
            <a:lvl9pPr marL="5486263" lvl="8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8164400" y="2661000"/>
            <a:ext cx="3418000" cy="357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▸"/>
              <a:defRPr sz="2133"/>
            </a:lvl1pPr>
            <a:lvl2pPr marL="1219170" lvl="1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2pPr>
            <a:lvl3pPr marL="1828754" lvl="2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3pPr>
            <a:lvl4pPr marL="2438339" lvl="3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4pPr>
            <a:lvl5pPr marL="3047924" lvl="4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5pPr>
            <a:lvl6pPr marL="3657509" lvl="5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6pPr>
            <a:lvl7pPr marL="4267093" lvl="6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7pPr>
            <a:lvl8pPr marL="4876678" lvl="7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8pPr>
            <a:lvl9pPr marL="5486263" lvl="8" indent="-440256" rtl="0">
              <a:spcBef>
                <a:spcPts val="800"/>
              </a:spcBef>
              <a:spcAft>
                <a:spcPts val="0"/>
              </a:spcAft>
              <a:buSzPts val="1600"/>
              <a:buChar char="▹"/>
              <a:defRPr sz="2133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188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8"/>
          <p:cNvSpPr/>
          <p:nvPr/>
        </p:nvSpPr>
        <p:spPr>
          <a:xfrm rot="5400000">
            <a:off x="-133800" y="9659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3516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9"/>
          <p:cNvSpPr/>
          <p:nvPr/>
        </p:nvSpPr>
        <p:spPr>
          <a:xfrm rot="5400000">
            <a:off x="-133800" y="59316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32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101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 dark">
    <p:bg>
      <p:bgPr>
        <a:gradFill>
          <a:gsLst>
            <a:gs pos="0">
              <a:schemeClr val="accent1"/>
            </a:gs>
            <a:gs pos="50000">
              <a:schemeClr val="accent1"/>
            </a:gs>
            <a:gs pos="100000">
              <a:schemeClr val="accent2"/>
            </a:gs>
          </a:gsLst>
          <a:lin ang="16200038" scaled="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>
                <a:solidFill>
                  <a:schemeClr val="accent2"/>
                </a:solidFill>
              </a:defRPr>
            </a:lvl1pPr>
            <a:lvl2pPr lvl="1" rtl="0">
              <a:buNone/>
              <a:defRPr>
                <a:solidFill>
                  <a:schemeClr val="accent2"/>
                </a:solidFill>
              </a:defRPr>
            </a:lvl2pPr>
            <a:lvl3pPr lvl="2" rtl="0">
              <a:buNone/>
              <a:defRPr>
                <a:solidFill>
                  <a:schemeClr val="accent2"/>
                </a:solidFill>
              </a:defRPr>
            </a:lvl3pPr>
            <a:lvl4pPr lvl="3" rtl="0">
              <a:buNone/>
              <a:defRPr>
                <a:solidFill>
                  <a:schemeClr val="accent2"/>
                </a:solidFill>
              </a:defRPr>
            </a:lvl4pPr>
            <a:lvl5pPr lvl="4" rtl="0">
              <a:buNone/>
              <a:defRPr>
                <a:solidFill>
                  <a:schemeClr val="accent2"/>
                </a:solidFill>
              </a:defRPr>
            </a:lvl5pPr>
            <a:lvl6pPr lvl="5" rtl="0">
              <a:buNone/>
              <a:defRPr>
                <a:solidFill>
                  <a:schemeClr val="accent2"/>
                </a:solidFill>
              </a:defRPr>
            </a:lvl6pPr>
            <a:lvl7pPr lvl="6" rtl="0">
              <a:buNone/>
              <a:defRPr>
                <a:solidFill>
                  <a:schemeClr val="accent2"/>
                </a:solidFill>
              </a:defRPr>
            </a:lvl7pPr>
            <a:lvl8pPr lvl="7" rtl="0">
              <a:buNone/>
              <a:defRPr>
                <a:solidFill>
                  <a:schemeClr val="accent2"/>
                </a:solidFill>
              </a:defRPr>
            </a:lvl8pPr>
            <a:lvl9pPr lvl="8" rtl="0">
              <a:buNone/>
              <a:defRPr>
                <a:solidFill>
                  <a:schemeClr val="accent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4779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100000">
              <a:schemeClr val="lt2"/>
            </a:gs>
          </a:gsLst>
          <a:lin ang="16200038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Raleway Thin"/>
              <a:buNone/>
              <a:defRPr sz="4800">
                <a:solidFill>
                  <a:schemeClr val="accent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2661000"/>
            <a:ext cx="7521200" cy="3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▸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55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 Light"/>
              <a:buChar char="▹"/>
              <a:defRPr sz="20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algn="r">
              <a:buNone/>
              <a:defRPr sz="1600">
                <a:solidFill>
                  <a:schemeClr val="l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71841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CEDF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AED1283-3A96-4FF4-A232-52F189216326}"/>
              </a:ext>
            </a:extLst>
          </p:cNvPr>
          <p:cNvSpPr/>
          <p:nvPr/>
        </p:nvSpPr>
        <p:spPr>
          <a:xfrm>
            <a:off x="527872" y="1981231"/>
            <a:ext cx="3434317" cy="4128334"/>
          </a:xfrm>
          <a:prstGeom prst="rect">
            <a:avLst/>
          </a:prstGeom>
          <a:solidFill>
            <a:schemeClr val="bg1"/>
          </a:solidFill>
          <a:ln w="12700">
            <a:solidFill>
              <a:srgbClr val="3F2A5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E5B7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6412B4-D2BA-4F33-8743-AABC86DFCD2C}"/>
              </a:ext>
            </a:extLst>
          </p:cNvPr>
          <p:cNvSpPr txBox="1"/>
          <p:nvPr/>
        </p:nvSpPr>
        <p:spPr>
          <a:xfrm>
            <a:off x="299362" y="173760"/>
            <a:ext cx="1115341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000">
                <a:solidFill>
                  <a:srgbClr val="3F2A56"/>
                </a:solidFill>
                <a:cs typeface="Calibri"/>
              </a:rPr>
              <a:t>Where can I find information?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27752F-EF54-2096-2791-CE2E22EF7503}"/>
              </a:ext>
            </a:extLst>
          </p:cNvPr>
          <p:cNvSpPr txBox="1"/>
          <p:nvPr/>
        </p:nvSpPr>
        <p:spPr>
          <a:xfrm>
            <a:off x="848790" y="1414007"/>
            <a:ext cx="281247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 b="1">
                <a:solidFill>
                  <a:srgbClr val="3F2A56"/>
                </a:solidFill>
                <a:cs typeface="Helvetica"/>
              </a:rPr>
              <a:t>Policy Questions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C680E0-E6F3-47E6-D3DE-1D1281CAABBC}"/>
              </a:ext>
            </a:extLst>
          </p:cNvPr>
          <p:cNvSpPr/>
          <p:nvPr/>
        </p:nvSpPr>
        <p:spPr>
          <a:xfrm>
            <a:off x="6700994" y="1981231"/>
            <a:ext cx="2770908" cy="1098467"/>
          </a:xfrm>
          <a:prstGeom prst="rect">
            <a:avLst/>
          </a:prstGeom>
          <a:solidFill>
            <a:schemeClr val="bg1"/>
          </a:solidFill>
          <a:ln>
            <a:solidFill>
              <a:srgbClr val="3F2A5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5B6C8C-6428-B9BB-A44C-7A0AF12689A2}"/>
              </a:ext>
            </a:extLst>
          </p:cNvPr>
          <p:cNvSpPr txBox="1"/>
          <p:nvPr/>
        </p:nvSpPr>
        <p:spPr>
          <a:xfrm>
            <a:off x="6702436" y="2104941"/>
            <a:ext cx="276869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>
                <a:solidFill>
                  <a:srgbClr val="000000"/>
                </a:solidFill>
                <a:cs typeface="Helvetica"/>
              </a:rPr>
              <a:t>Request information through a form</a:t>
            </a:r>
            <a:endParaRPr lang="en-US" sz="2000">
              <a:solidFill>
                <a:srgbClr val="000000"/>
              </a:solidFill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60EA75-4E8E-639F-9ED1-84BA950C288A}"/>
              </a:ext>
            </a:extLst>
          </p:cNvPr>
          <p:cNvSpPr/>
          <p:nvPr/>
        </p:nvSpPr>
        <p:spPr>
          <a:xfrm>
            <a:off x="6704350" y="4986205"/>
            <a:ext cx="2770908" cy="10984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BD7694-D0BB-ADB6-D3D4-A1446A2AE31A}"/>
              </a:ext>
            </a:extLst>
          </p:cNvPr>
          <p:cNvSpPr txBox="1"/>
          <p:nvPr/>
        </p:nvSpPr>
        <p:spPr>
          <a:xfrm>
            <a:off x="6818330" y="5119939"/>
            <a:ext cx="2555175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>
                <a:solidFill>
                  <a:srgbClr val="000000"/>
                </a:solidFill>
                <a:cs typeface="Helvetica"/>
              </a:rPr>
              <a:t>Use Linkable File Environment</a:t>
            </a:r>
            <a:endParaRPr lang="en-CA" sz="240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461CD9-5F72-19D6-8D1B-313909DBF419}"/>
              </a:ext>
            </a:extLst>
          </p:cNvPr>
          <p:cNvSpPr/>
          <p:nvPr/>
        </p:nvSpPr>
        <p:spPr>
          <a:xfrm>
            <a:off x="6707620" y="3442377"/>
            <a:ext cx="2770908" cy="1098467"/>
          </a:xfrm>
          <a:prstGeom prst="rect">
            <a:avLst/>
          </a:prstGeom>
          <a:solidFill>
            <a:schemeClr val="bg1"/>
          </a:solidFill>
          <a:ln>
            <a:solidFill>
              <a:srgbClr val="3F2A5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2F48ED-5D8F-6740-ED2B-55833507FF14}"/>
              </a:ext>
            </a:extLst>
          </p:cNvPr>
          <p:cNvSpPr txBox="1"/>
          <p:nvPr/>
        </p:nvSpPr>
        <p:spPr>
          <a:xfrm>
            <a:off x="6708041" y="3620931"/>
            <a:ext cx="276677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>
                <a:solidFill>
                  <a:srgbClr val="000000"/>
                </a:solidFill>
                <a:cs typeface="Helvetica"/>
              </a:rPr>
              <a:t>Conduct a special survey</a:t>
            </a:r>
            <a:endParaRPr lang="en-CA" sz="240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9A782F-5BEF-46BD-A902-D718BB1A4DB1}"/>
              </a:ext>
            </a:extLst>
          </p:cNvPr>
          <p:cNvSpPr txBox="1"/>
          <p:nvPr/>
        </p:nvSpPr>
        <p:spPr>
          <a:xfrm>
            <a:off x="5794996" y="2108513"/>
            <a:ext cx="598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A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9F1D6-9AC8-46E0-9001-A0C27741FD87}"/>
              </a:ext>
            </a:extLst>
          </p:cNvPr>
          <p:cNvSpPr txBox="1"/>
          <p:nvPr/>
        </p:nvSpPr>
        <p:spPr>
          <a:xfrm>
            <a:off x="5834103" y="3559110"/>
            <a:ext cx="587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B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A5CC7E-D705-4037-BCD0-6672D19CB209}"/>
              </a:ext>
            </a:extLst>
          </p:cNvPr>
          <p:cNvSpPr txBox="1"/>
          <p:nvPr/>
        </p:nvSpPr>
        <p:spPr>
          <a:xfrm>
            <a:off x="5840515" y="5188310"/>
            <a:ext cx="58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C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7020DC-9F16-413B-A2D0-6D83468B9083}"/>
              </a:ext>
            </a:extLst>
          </p:cNvPr>
          <p:cNvCxnSpPr/>
          <p:nvPr/>
        </p:nvCxnSpPr>
        <p:spPr>
          <a:xfrm flipV="1">
            <a:off x="4110090" y="2722761"/>
            <a:ext cx="1662357" cy="1307567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23F3B6D-50EF-4912-AD4F-767E1EC1B3D4}"/>
              </a:ext>
            </a:extLst>
          </p:cNvPr>
          <p:cNvCxnSpPr/>
          <p:nvPr/>
        </p:nvCxnSpPr>
        <p:spPr>
          <a:xfrm>
            <a:off x="4104541" y="4018114"/>
            <a:ext cx="1474019" cy="0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5A4B46-7E84-49C5-A6F2-A89E5BC1E6A6}"/>
              </a:ext>
            </a:extLst>
          </p:cNvPr>
          <p:cNvCxnSpPr/>
          <p:nvPr/>
        </p:nvCxnSpPr>
        <p:spPr>
          <a:xfrm>
            <a:off x="4110090" y="4018114"/>
            <a:ext cx="1607773" cy="1292410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7BB9F0D-0A8E-42C8-9904-6EF42FCD8C23}"/>
              </a:ext>
            </a:extLst>
          </p:cNvPr>
          <p:cNvSpPr txBox="1"/>
          <p:nvPr/>
        </p:nvSpPr>
        <p:spPr>
          <a:xfrm>
            <a:off x="639919" y="2898853"/>
            <a:ext cx="3243738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is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distribution across the country?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F6895F-58D7-455E-A60E-63A7EF0EC98E}"/>
              </a:ext>
            </a:extLst>
          </p:cNvPr>
          <p:cNvSpPr txBox="1"/>
          <p:nvPr/>
        </p:nvSpPr>
        <p:spPr>
          <a:xfrm>
            <a:off x="636344" y="3662500"/>
            <a:ext cx="337138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l">
              <a:buNone/>
            </a:pP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are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main export destinations?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7BA878-BA1F-4F6B-A27A-CB8D5B36FDDC}"/>
              </a:ext>
            </a:extLst>
          </p:cNvPr>
          <p:cNvSpPr txBox="1"/>
          <p:nvPr/>
        </p:nvSpPr>
        <p:spPr>
          <a:xfrm>
            <a:off x="639919" y="4450985"/>
            <a:ext cx="313915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How many </a:t>
            </a:r>
            <a:r>
              <a:rPr lang="en-US" sz="1600">
                <a:solidFill>
                  <a:srgbClr val="3F2A56"/>
                </a:solidFill>
              </a:rPr>
              <a:t>of them 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are</a:t>
            </a:r>
            <a:r>
              <a:rPr lang="en-US" sz="1600">
                <a:solidFill>
                  <a:srgbClr val="3F2A56"/>
                </a:solidFill>
              </a:rPr>
              <a:t> 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women-owned?</a:t>
            </a:r>
            <a:endParaRPr lang="en-US">
              <a:cs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A0306-25F3-47E3-A0B0-77A7F2B58524}"/>
              </a:ext>
            </a:extLst>
          </p:cNvPr>
          <p:cNvSpPr txBox="1"/>
          <p:nvPr/>
        </p:nvSpPr>
        <p:spPr>
          <a:xfrm>
            <a:off x="639919" y="5238332"/>
            <a:ext cx="3139153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is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investment in R&amp;D?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57F5F-5D17-791A-9EFF-055AD32382AE}"/>
              </a:ext>
            </a:extLst>
          </p:cNvPr>
          <p:cNvSpPr txBox="1"/>
          <p:nvPr/>
        </p:nvSpPr>
        <p:spPr>
          <a:xfrm>
            <a:off x="639920" y="2179555"/>
            <a:ext cx="282747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>
                <a:solidFill>
                  <a:srgbClr val="3F2A56"/>
                </a:solidFill>
              </a:rPr>
              <a:t>What is the average </a:t>
            </a:r>
            <a:r>
              <a:rPr lang="en-US" sz="1600" b="0" i="0" u="none" strike="noStrike" noProof="0">
                <a:solidFill>
                  <a:srgbClr val="3F2A56"/>
                </a:solidFill>
                <a:effectLst/>
                <a:latin typeface="+mn-lt"/>
              </a:rPr>
              <a:t>revenue of regulated firms?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356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CEDF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200E62D-8C72-44F4-A316-2CA306FC259B}"/>
              </a:ext>
            </a:extLst>
          </p:cNvPr>
          <p:cNvSpPr/>
          <p:nvPr/>
        </p:nvSpPr>
        <p:spPr>
          <a:xfrm>
            <a:off x="313059" y="1935124"/>
            <a:ext cx="3369906" cy="449297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E5B7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F7596F-0ED0-49D3-BE12-E6C492702FC3}"/>
              </a:ext>
            </a:extLst>
          </p:cNvPr>
          <p:cNvSpPr/>
          <p:nvPr/>
        </p:nvSpPr>
        <p:spPr>
          <a:xfrm>
            <a:off x="4373391" y="1950633"/>
            <a:ext cx="3421653" cy="449297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FC1A89-3A11-4A24-A492-DC9B08CA3F0A}"/>
              </a:ext>
            </a:extLst>
          </p:cNvPr>
          <p:cNvSpPr txBox="1"/>
          <p:nvPr/>
        </p:nvSpPr>
        <p:spPr>
          <a:xfrm>
            <a:off x="4381713" y="1122230"/>
            <a:ext cx="342165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000" b="1">
                <a:solidFill>
                  <a:srgbClr val="3F2A56"/>
                </a:solidFill>
              </a:rPr>
              <a:t>Administrative Data from Federal Department/Agency</a:t>
            </a:r>
            <a:endParaRPr lang="en-CA" sz="2000" b="1">
              <a:solidFill>
                <a:srgbClr val="3F2A56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473D0-1BB1-4153-B2F4-55C3D70B88C9}"/>
              </a:ext>
            </a:extLst>
          </p:cNvPr>
          <p:cNvSpPr/>
          <p:nvPr/>
        </p:nvSpPr>
        <p:spPr>
          <a:xfrm>
            <a:off x="8452283" y="1950633"/>
            <a:ext cx="3421654" cy="4492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E721B-9B35-424F-8044-6C2398CB8C41}"/>
              </a:ext>
            </a:extLst>
          </p:cNvPr>
          <p:cNvSpPr txBox="1"/>
          <p:nvPr/>
        </p:nvSpPr>
        <p:spPr>
          <a:xfrm>
            <a:off x="8698036" y="1083994"/>
            <a:ext cx="309999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000" b="1">
                <a:solidFill>
                  <a:srgbClr val="3F2A56"/>
                </a:solidFill>
              </a:rPr>
              <a:t>Data from </a:t>
            </a:r>
            <a:endParaRPr lang="en-CA" sz="2000" b="1">
              <a:solidFill>
                <a:srgbClr val="3F2A56"/>
              </a:solidFill>
              <a:cs typeface="Calibri"/>
            </a:endParaRPr>
          </a:p>
          <a:p>
            <a:pPr algn="ctr"/>
            <a:r>
              <a:rPr lang="en-CA" sz="2000" b="1">
                <a:solidFill>
                  <a:srgbClr val="3F2A56"/>
                </a:solidFill>
              </a:rPr>
              <a:t>Statistics Canada</a:t>
            </a:r>
            <a:endParaRPr lang="en-CA" sz="2000" b="1">
              <a:solidFill>
                <a:srgbClr val="3F2A56"/>
              </a:solidFill>
              <a:cs typeface="Calibri"/>
            </a:endParaRPr>
          </a:p>
        </p:txBody>
      </p:sp>
      <p:pic>
        <p:nvPicPr>
          <p:cNvPr id="8" name="Graphic 7" descr="Add with solid fill">
            <a:extLst>
              <a:ext uri="{FF2B5EF4-FFF2-40B4-BE49-F238E27FC236}">
                <a16:creationId xmlns:a16="http://schemas.microsoft.com/office/drawing/2014/main" id="{313E85A4-2CC0-4C6A-9A3C-A8C2E99F7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1209" y="3863121"/>
            <a:ext cx="484909" cy="48490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42C1D9-9A5D-4B61-9407-FF6314D1BAF2}"/>
              </a:ext>
            </a:extLst>
          </p:cNvPr>
          <p:cNvSpPr/>
          <p:nvPr/>
        </p:nvSpPr>
        <p:spPr>
          <a:xfrm>
            <a:off x="3828149" y="4061322"/>
            <a:ext cx="378230" cy="62345"/>
          </a:xfrm>
          <a:prstGeom prst="rect">
            <a:avLst/>
          </a:prstGeom>
          <a:solidFill>
            <a:srgbClr val="3F2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F4ED93-B8C8-44B7-B57F-E9371649F617}"/>
              </a:ext>
            </a:extLst>
          </p:cNvPr>
          <p:cNvSpPr/>
          <p:nvPr/>
        </p:nvSpPr>
        <p:spPr>
          <a:xfrm>
            <a:off x="3828149" y="4201691"/>
            <a:ext cx="378230" cy="62345"/>
          </a:xfrm>
          <a:prstGeom prst="rect">
            <a:avLst/>
          </a:prstGeom>
          <a:solidFill>
            <a:srgbClr val="3F2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952C1BC-58C7-4030-AD7F-7E3D9F7E5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91250"/>
              </p:ext>
            </p:extLst>
          </p:nvPr>
        </p:nvGraphicFramePr>
        <p:xfrm>
          <a:off x="5008053" y="2307138"/>
          <a:ext cx="2168973" cy="272968"/>
        </p:xfrm>
        <a:graphic>
          <a:graphicData uri="http://schemas.openxmlformats.org/drawingml/2006/table">
            <a:tbl>
              <a:tblPr/>
              <a:tblGrid>
                <a:gridCol w="2168973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18058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>
                          <a:solidFill>
                            <a:srgbClr val="3F2A56"/>
                          </a:solidFill>
                          <a:effectLst/>
                          <a:latin typeface="Calibri"/>
                        </a:rPr>
                        <a:t>BUSINESS NUMBER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8340C63-CEED-48EB-BD0C-C64AC66F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71351"/>
              </p:ext>
            </p:extLst>
          </p:nvPr>
        </p:nvGraphicFramePr>
        <p:xfrm>
          <a:off x="9033581" y="2307138"/>
          <a:ext cx="2259057" cy="272968"/>
        </p:xfrm>
        <a:graphic>
          <a:graphicData uri="http://schemas.openxmlformats.org/drawingml/2006/table">
            <a:tbl>
              <a:tblPr/>
              <a:tblGrid>
                <a:gridCol w="2259057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2384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>
                          <a:solidFill>
                            <a:srgbClr val="3F2A56"/>
                          </a:solidFill>
                          <a:effectLst/>
                          <a:latin typeface="Calibri"/>
                        </a:rPr>
                        <a:t>BUSINESS NUMBER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477831-6604-4D22-8AF8-9ACBA9EC23EF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7177026" y="2443622"/>
            <a:ext cx="1856555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Form T1178 Download Fillable PDF or Fill Online General Index of Financial  Information - Short Canada | Templateroller">
            <a:extLst>
              <a:ext uri="{FF2B5EF4-FFF2-40B4-BE49-F238E27FC236}">
                <a16:creationId xmlns:a16="http://schemas.microsoft.com/office/drawing/2014/main" id="{68DCE5C6-9F22-4AE4-9C16-F6A98BFED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20"/>
          <a:stretch/>
        </p:blipFill>
        <p:spPr bwMode="auto">
          <a:xfrm>
            <a:off x="8574183" y="2873456"/>
            <a:ext cx="3177851" cy="755709"/>
          </a:xfrm>
          <a:prstGeom prst="rect">
            <a:avLst/>
          </a:prstGeom>
          <a:noFill/>
          <a:ln w="127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593E21D-78E2-48B3-A0BD-3901DE55BD5E}"/>
              </a:ext>
            </a:extLst>
          </p:cNvPr>
          <p:cNvSpPr txBox="1"/>
          <p:nvPr/>
        </p:nvSpPr>
        <p:spPr>
          <a:xfrm>
            <a:off x="230837" y="164238"/>
            <a:ext cx="910080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000">
                <a:solidFill>
                  <a:srgbClr val="3F2A56"/>
                </a:solidFill>
              </a:rPr>
              <a:t>Linkable File Environment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7D0032-5F24-C754-C647-CE920FB4D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32640"/>
              </p:ext>
            </p:extLst>
          </p:nvPr>
        </p:nvGraphicFramePr>
        <p:xfrm>
          <a:off x="8893751" y="4839860"/>
          <a:ext cx="2708563" cy="1212440"/>
        </p:xfrm>
        <a:graphic>
          <a:graphicData uri="http://schemas.openxmlformats.org/drawingml/2006/table">
            <a:tbl>
              <a:tblPr/>
              <a:tblGrid>
                <a:gridCol w="2708563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</a:rPr>
                        <a:t>Total Revenue (8299)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368152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chemeClr val="tx1"/>
                          </a:solidFill>
                          <a:effectLst/>
                        </a:rPr>
                        <a:t>Gross Profit/Loss (8519)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4076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</a:rPr>
                        <a:t>Total Operating Expenses (9421)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52681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</a:rPr>
                        <a:t>Net Income (9999)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</a:rPr>
                        <a:t>Employees (PDR_7_2)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13729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5B5A6284-7410-431C-ADE9-872BE068411B}"/>
              </a:ext>
            </a:extLst>
          </p:cNvPr>
          <p:cNvSpPr/>
          <p:nvPr/>
        </p:nvSpPr>
        <p:spPr>
          <a:xfrm>
            <a:off x="6003371" y="4572035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463828-F4D6-425A-9053-097CE6601F91}"/>
              </a:ext>
            </a:extLst>
          </p:cNvPr>
          <p:cNvSpPr/>
          <p:nvPr/>
        </p:nvSpPr>
        <p:spPr>
          <a:xfrm>
            <a:off x="6181711" y="4794292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C3757E-92F0-4450-93F2-A4E8B9F6C92B}"/>
              </a:ext>
            </a:extLst>
          </p:cNvPr>
          <p:cNvSpPr/>
          <p:nvPr/>
        </p:nvSpPr>
        <p:spPr>
          <a:xfrm>
            <a:off x="6367593" y="5033398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F7C1C2-2436-4471-8F20-C1AD8B69FA25}"/>
              </a:ext>
            </a:extLst>
          </p:cNvPr>
          <p:cNvSpPr txBox="1"/>
          <p:nvPr/>
        </p:nvSpPr>
        <p:spPr>
          <a:xfrm>
            <a:off x="588842" y="1240831"/>
            <a:ext cx="281247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400" b="1">
                <a:solidFill>
                  <a:srgbClr val="3F2A56"/>
                </a:solidFill>
                <a:cs typeface="Helvetica"/>
              </a:rPr>
              <a:t>Policy Questions</a:t>
            </a:r>
          </a:p>
        </p:txBody>
      </p:sp>
      <p:pic>
        <p:nvPicPr>
          <p:cNvPr id="48" name="Picture 47" descr="Table&#10;&#10;Description automatically generated">
            <a:extLst>
              <a:ext uri="{FF2B5EF4-FFF2-40B4-BE49-F238E27FC236}">
                <a16:creationId xmlns:a16="http://schemas.microsoft.com/office/drawing/2014/main" id="{0DEE52A1-B023-471C-B395-6F299804FD3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24" b="5146"/>
          <a:stretch/>
        </p:blipFill>
        <p:spPr>
          <a:xfrm>
            <a:off x="8575805" y="3640479"/>
            <a:ext cx="3177851" cy="803133"/>
          </a:xfrm>
          <a:prstGeom prst="rect">
            <a:avLst/>
          </a:prstGeom>
          <a:ln w="12700">
            <a:solidFill>
              <a:schemeClr val="accent4"/>
            </a:solidFill>
          </a:ln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A10D69C-B86B-487D-A43D-8200E6037D0F}"/>
              </a:ext>
            </a:extLst>
          </p:cNvPr>
          <p:cNvSpPr/>
          <p:nvPr/>
        </p:nvSpPr>
        <p:spPr>
          <a:xfrm>
            <a:off x="4908506" y="4588962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9C08E5C-ED8E-44F7-B9F1-0AD7D08420E9}"/>
              </a:ext>
            </a:extLst>
          </p:cNvPr>
          <p:cNvSpPr/>
          <p:nvPr/>
        </p:nvSpPr>
        <p:spPr>
          <a:xfrm>
            <a:off x="5086846" y="4811219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205BEC-9845-46A7-87F6-590826A11F14}"/>
              </a:ext>
            </a:extLst>
          </p:cNvPr>
          <p:cNvSpPr/>
          <p:nvPr/>
        </p:nvSpPr>
        <p:spPr>
          <a:xfrm>
            <a:off x="5272728" y="5050325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6CEDDC-7A52-419D-9BAF-3A8CEBFB429E}"/>
              </a:ext>
            </a:extLst>
          </p:cNvPr>
          <p:cNvGrpSpPr/>
          <p:nvPr/>
        </p:nvGrpSpPr>
        <p:grpSpPr>
          <a:xfrm>
            <a:off x="4684459" y="2864053"/>
            <a:ext cx="2799515" cy="1479453"/>
            <a:chOff x="4674033" y="2880182"/>
            <a:chExt cx="2799515" cy="147945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7EDE58-66CF-45D3-8090-B5434A1DAD03}"/>
                </a:ext>
              </a:extLst>
            </p:cNvPr>
            <p:cNvGrpSpPr/>
            <p:nvPr/>
          </p:nvGrpSpPr>
          <p:grpSpPr>
            <a:xfrm>
              <a:off x="4674033" y="2880182"/>
              <a:ext cx="2799515" cy="1479453"/>
              <a:chOff x="4674033" y="2880182"/>
              <a:chExt cx="2799515" cy="1479453"/>
            </a:xfrm>
          </p:grpSpPr>
          <p:pic>
            <p:nvPicPr>
              <p:cNvPr id="23" name="Picture 2">
                <a:extLst>
                  <a:ext uri="{FF2B5EF4-FFF2-40B4-BE49-F238E27FC236}">
                    <a16:creationId xmlns:a16="http://schemas.microsoft.com/office/drawing/2014/main" id="{30817F71-B567-4BC6-B745-2526AFD274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" t="2742" r="965" b="58173"/>
              <a:stretch/>
            </p:blipFill>
            <p:spPr bwMode="auto">
              <a:xfrm>
                <a:off x="4674033" y="2880182"/>
                <a:ext cx="2799515" cy="1479453"/>
              </a:xfrm>
              <a:prstGeom prst="rect">
                <a:avLst/>
              </a:prstGeom>
              <a:noFill/>
              <a:ln w="12700">
                <a:solidFill>
                  <a:srgbClr val="00B0F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283E0A3-D718-43B9-BD2D-E4AE5E4C5B10}"/>
                  </a:ext>
                </a:extLst>
              </p:cNvPr>
              <p:cNvSpPr/>
              <p:nvPr/>
            </p:nvSpPr>
            <p:spPr>
              <a:xfrm>
                <a:off x="5476973" y="3720029"/>
                <a:ext cx="1036949" cy="660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DF4C133-ED4F-4F43-BE1D-B99D64390F6E}"/>
                  </a:ext>
                </a:extLst>
              </p:cNvPr>
              <p:cNvSpPr/>
              <p:nvPr/>
            </p:nvSpPr>
            <p:spPr>
              <a:xfrm>
                <a:off x="5480646" y="3859449"/>
                <a:ext cx="1056728" cy="230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74806A-3A02-4393-8AA6-6C7BACB4B23A}"/>
                </a:ext>
              </a:extLst>
            </p:cNvPr>
            <p:cNvSpPr/>
            <p:nvPr/>
          </p:nvSpPr>
          <p:spPr>
            <a:xfrm>
              <a:off x="5491210" y="3216393"/>
              <a:ext cx="292193" cy="101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7AD03BD-6E3B-44A5-BF49-67EE81145BF8}"/>
                </a:ext>
              </a:extLst>
            </p:cNvPr>
            <p:cNvSpPr/>
            <p:nvPr/>
          </p:nvSpPr>
          <p:spPr>
            <a:xfrm>
              <a:off x="6533701" y="3228274"/>
              <a:ext cx="722742" cy="101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27A0120-95D6-DB2F-91D1-A0E9EF5EC2D2}"/>
              </a:ext>
            </a:extLst>
          </p:cNvPr>
          <p:cNvSpPr txBox="1"/>
          <p:nvPr/>
        </p:nvSpPr>
        <p:spPr>
          <a:xfrm>
            <a:off x="429367" y="2299871"/>
            <a:ext cx="282747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>
                <a:solidFill>
                  <a:srgbClr val="3F2A56"/>
                </a:solidFill>
              </a:rPr>
              <a:t>What is the average </a:t>
            </a:r>
            <a:r>
              <a:rPr lang="en-US" sz="1600" b="0" i="0" u="none" strike="noStrike" noProof="0">
                <a:solidFill>
                  <a:srgbClr val="3F2A56"/>
                </a:solidFill>
                <a:effectLst/>
                <a:latin typeface="+mn-lt"/>
              </a:rPr>
              <a:t>revenue of regulated firms?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BF07DC-A846-1B2E-812D-186FB3D0A2C3}"/>
              </a:ext>
            </a:extLst>
          </p:cNvPr>
          <p:cNvSpPr txBox="1"/>
          <p:nvPr/>
        </p:nvSpPr>
        <p:spPr>
          <a:xfrm>
            <a:off x="429367" y="3099380"/>
            <a:ext cx="3243738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is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distribution across the country?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B1D561-7AA4-AE05-851F-FA4BD33F288F}"/>
              </a:ext>
            </a:extLst>
          </p:cNvPr>
          <p:cNvSpPr txBox="1"/>
          <p:nvPr/>
        </p:nvSpPr>
        <p:spPr>
          <a:xfrm>
            <a:off x="405739" y="3863026"/>
            <a:ext cx="3050540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l">
              <a:buNone/>
            </a:pP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are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main export destinations?</a:t>
            </a:r>
            <a:endParaRPr lang="en-US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728F81-C67D-3AAB-8344-A065D67D1040}"/>
              </a:ext>
            </a:extLst>
          </p:cNvPr>
          <p:cNvSpPr txBox="1"/>
          <p:nvPr/>
        </p:nvSpPr>
        <p:spPr>
          <a:xfrm>
            <a:off x="409314" y="4661537"/>
            <a:ext cx="313915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How many </a:t>
            </a:r>
            <a:r>
              <a:rPr lang="en-US" sz="1600">
                <a:solidFill>
                  <a:srgbClr val="3F2A56"/>
                </a:solidFill>
              </a:rPr>
              <a:t>of them 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are</a:t>
            </a:r>
            <a:r>
              <a:rPr lang="en-US" sz="1600">
                <a:solidFill>
                  <a:srgbClr val="3F2A56"/>
                </a:solidFill>
              </a:rPr>
              <a:t> 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women-owned?</a:t>
            </a:r>
            <a:endParaRPr lang="en-US">
              <a:cs typeface="Calibri" panose="020F050202020403020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B58278-E5B3-DA8B-83EF-D64898ADFDCA}"/>
              </a:ext>
            </a:extLst>
          </p:cNvPr>
          <p:cNvSpPr txBox="1"/>
          <p:nvPr/>
        </p:nvSpPr>
        <p:spPr>
          <a:xfrm>
            <a:off x="409314" y="5448884"/>
            <a:ext cx="3139153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What is </a:t>
            </a:r>
            <a:r>
              <a:rPr lang="en-US" sz="1600">
                <a:solidFill>
                  <a:srgbClr val="3F2A56"/>
                </a:solidFill>
              </a:rPr>
              <a:t>their</a:t>
            </a:r>
            <a:r>
              <a:rPr lang="en-US" sz="1600" b="0" i="0">
                <a:solidFill>
                  <a:srgbClr val="3F2A56"/>
                </a:solidFill>
                <a:effectLst/>
                <a:latin typeface="+mn-lt"/>
              </a:rPr>
              <a:t> investment in R&amp;D?</a:t>
            </a:r>
          </a:p>
        </p:txBody>
      </p:sp>
    </p:spTree>
    <p:extLst>
      <p:ext uri="{BB962C8B-B14F-4D97-AF65-F5344CB8AC3E}">
        <p14:creationId xmlns:p14="http://schemas.microsoft.com/office/powerpoint/2010/main" val="306120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oler template">
  <a:themeElements>
    <a:clrScheme name="Custom 347">
      <a:dk1>
        <a:srgbClr val="3A3F50"/>
      </a:dk1>
      <a:lt1>
        <a:srgbClr val="FFFFFF"/>
      </a:lt1>
      <a:dk2>
        <a:srgbClr val="757B89"/>
      </a:dk2>
      <a:lt2>
        <a:srgbClr val="E9EAF2"/>
      </a:lt2>
      <a:accent1>
        <a:srgbClr val="00B5DD"/>
      </a:accent1>
      <a:accent2>
        <a:srgbClr val="007BB9"/>
      </a:accent2>
      <a:accent3>
        <a:srgbClr val="8C50FF"/>
      </a:accent3>
      <a:accent4>
        <a:srgbClr val="FF4D4D"/>
      </a:accent4>
      <a:accent5>
        <a:srgbClr val="F9CB07"/>
      </a:accent5>
      <a:accent6>
        <a:srgbClr val="A6CE28"/>
      </a:accent6>
      <a:hlink>
        <a:srgbClr val="007BB9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885A4EAD3B34FA6F7339F6B7E6C29" ma:contentTypeVersion="16" ma:contentTypeDescription="Create a new document." ma:contentTypeScope="" ma:versionID="f5c766d13fcaa94076419af92d2cf7fb">
  <xsd:schema xmlns:xsd="http://www.w3.org/2001/XMLSchema" xmlns:xs="http://www.w3.org/2001/XMLSchema" xmlns:p="http://schemas.microsoft.com/office/2006/metadata/properties" xmlns:ns2="aa4509d7-40f3-4194-9352-72a14d08458e" xmlns:ns3="0bd148ba-1401-494d-a82a-29dfdf595982" targetNamespace="http://schemas.microsoft.com/office/2006/metadata/properties" ma:root="true" ma:fieldsID="a17666f71e7973b290db934bebce3be5" ns2:_="" ns3:_="">
    <xsd:import namespace="aa4509d7-40f3-4194-9352-72a14d08458e"/>
    <xsd:import namespace="0bd148ba-1401-494d-a82a-29dfdf5959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9d7-40f3-4194-9352-72a14d08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e2fad2-47b1-4724-b92c-1944d3ff5d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d148ba-1401-494d-a82a-29dfdf5959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12df5e-0a34-431a-973d-ec765032a876}" ma:internalName="TaxCatchAll" ma:showField="CatchAllData" ma:web="0bd148ba-1401-494d-a82a-29dfdf5959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4509d7-40f3-4194-9352-72a14d08458e">
      <Terms xmlns="http://schemas.microsoft.com/office/infopath/2007/PartnerControls"/>
    </lcf76f155ced4ddcb4097134ff3c332f>
    <TaxCatchAll xmlns="0bd148ba-1401-494d-a82a-29dfdf5959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7BC518-A103-48EC-A4D5-F3FA2B62B763}">
  <ds:schemaRefs>
    <ds:schemaRef ds:uri="0bd148ba-1401-494d-a82a-29dfdf595982"/>
    <ds:schemaRef ds:uri="aa4509d7-40f3-4194-9352-72a14d0845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7FC9A1F-B54D-45CE-B460-86E76B5086B9}">
  <ds:schemaRefs>
    <ds:schemaRef ds:uri="0bd148ba-1401-494d-a82a-29dfdf595982"/>
    <ds:schemaRef ds:uri="aa4509d7-40f3-4194-9352-72a14d08458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7D7DAD-FE49-4B89-B654-C761F981F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Gaoler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2022-06-28T15:50:06Z</dcterms:created>
  <dcterms:modified xsi:type="dcterms:W3CDTF">2022-07-22T18:46:46Z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0x01010086E885A4EAD3B34FA6F7339F6B7E6C29</vt:lpwstr>
  </property>
  <property fmtid="{D5CDD505-2E9C-101B-9397-08002B2CF9AE}" pid="3" name="MediaServiceImageTags">
    <vt:lpwstr/>
  </property>
</Properties>
</file>