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  <p15:guide id="6" orient="horz" pos="39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9FBAC8-F4F5-4669-9D5C-AA5E1F4824D6}">
  <a:tblStyle styleId="{D09FBAC8-F4F5-4669-9D5C-AA5E1F4824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9FA69E-8864-4C73-B498-091C4B94A4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26" y="150"/>
      </p:cViewPr>
      <p:guideLst>
        <p:guide orient="horz" pos="1620"/>
        <p:guide pos="2880"/>
        <p:guide orient="horz" pos="889"/>
        <p:guide orient="horz" pos="360"/>
        <p:guide pos="259"/>
        <p:guide orient="horz" pos="3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4ae7310a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b4ae7310a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6c413cb24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16c413cb24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6c413cb24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316c413cb24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6c413cb24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16c413cb24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86dcb922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f86dcb922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f86dcb922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f86dcb922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7510728bbd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7510728bbd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383de466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b383de466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33c531c7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d33c531c7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86dcb922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f86dcb922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ef2cff104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Notable changes?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  <p:sp>
        <p:nvSpPr>
          <p:cNvPr id="150" name="Google Shape;150;g2ef2cff104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dddea7ac9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dddea7ac9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af635c3a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a Personal tax return  - This task was added June 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looking at biggest improvements - we changed the time frame from a quarter to quarter look to looking at the same quarter from last year.  Optimization work (large scale) often takes more than a quarter to complete.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daf635c3a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e6395c250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0e6395c250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6c413cb2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a Personal tax return  - This task was added June 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looking at biggest improvements - we changed the time frame from a quarter to quarter look to looking at the same quarter from last year.  Optimization work (large scale) often takes more than a quarter to complete.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16c413cb2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_Mountains_002">
  <p:cSld name="Cover_Slide_F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67" y="219456"/>
            <a:ext cx="2713095" cy="70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19667" y="4540039"/>
            <a:ext cx="60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_Mountains_002">
  <p:cSld name="Cover_Slide_E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4484618" y="4905375"/>
            <a:ext cx="2454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 1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6"/>
          <p:cNvSpPr/>
          <p:nvPr/>
        </p:nvSpPr>
        <p:spPr>
          <a:xfrm>
            <a:off x="1218175" y="2289900"/>
            <a:ext cx="171000" cy="5637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1660500" y="2289899"/>
            <a:ext cx="5061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Green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7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(Header+Text Small)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/>
          <p:nvPr/>
        </p:nvSpPr>
        <p:spPr>
          <a:xfrm>
            <a:off x="1218175" y="1710575"/>
            <a:ext cx="171000" cy="1663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1660500" y="1604395"/>
            <a:ext cx="50610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ubTitle" idx="1"/>
          </p:nvPr>
        </p:nvSpPr>
        <p:spPr>
          <a:xfrm>
            <a:off x="1660500" y="2335825"/>
            <a:ext cx="49335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20"/>
          <p:cNvGrpSpPr/>
          <p:nvPr/>
        </p:nvGrpSpPr>
        <p:grpSpPr>
          <a:xfrm>
            <a:off x="0" y="4461933"/>
            <a:ext cx="9144000" cy="681600"/>
            <a:chOff x="0" y="4461933"/>
            <a:chExt cx="9144000" cy="681600"/>
          </a:xfrm>
        </p:grpSpPr>
        <p:sp>
          <p:nvSpPr>
            <p:cNvPr id="79" name="Google Shape;79;p20"/>
            <p:cNvSpPr/>
            <p:nvPr/>
          </p:nvSpPr>
          <p:spPr>
            <a:xfrm>
              <a:off x="0" y="4461933"/>
              <a:ext cx="9144000" cy="68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" name="Google Shape;80;p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34167" y="4685688"/>
              <a:ext cx="957833" cy="219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2000" y="4685688"/>
              <a:ext cx="1171661" cy="219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20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0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asic_Slide_F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0" y="4461933"/>
            <a:ext cx="9144000" cy="6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000" y="4685688"/>
            <a:ext cx="1171661" cy="22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4167" y="4685688"/>
            <a:ext cx="957833" cy="21968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21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Green_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22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 1">
  <p:cSld name="Title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3"/>
          <p:cNvSpPr/>
          <p:nvPr/>
        </p:nvSpPr>
        <p:spPr>
          <a:xfrm>
            <a:off x="1218175" y="2289900"/>
            <a:ext cx="171000" cy="5637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1660500" y="2289899"/>
            <a:ext cx="5061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Title_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24"/>
          <p:cNvSpPr/>
          <p:nvPr/>
        </p:nvSpPr>
        <p:spPr>
          <a:xfrm rot="5400000">
            <a:off x="4524300" y="2400225"/>
            <a:ext cx="95400" cy="1309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0" y="2253750"/>
            <a:ext cx="91440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Slide w/ Title">
  <p:cSld name="ONE_COLUMN_TEXT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7"/>
          <p:cNvSpPr/>
          <p:nvPr/>
        </p:nvSpPr>
        <p:spPr>
          <a:xfrm rot="5400000">
            <a:off x="848621" y="478466"/>
            <a:ext cx="64200" cy="753000"/>
          </a:xfrm>
          <a:prstGeom prst="rect">
            <a:avLst/>
          </a:prstGeom>
          <a:solidFill>
            <a:srgbClr val="0D5C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378250" y="209950"/>
            <a:ext cx="76917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EN20Js78E20S8N8tPTxOXxw0j4F_hDObSkWQB0kKGMA/edit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ueXPPeLDiieecJsiQgK-HDKgLkclx65SLZIS4mkQvY/edit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cxgce.sharepoint.com/:u:/r/teams/10001402/SitePages/User-Guide-Template-2.0.aspx?csf=1&amp;web=1&amp;e=caLCO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hyperlink" Target="https://feedback-viewer.tbs.alpha.canada.ca/login?lang=en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tq2dVMTOaMrRQXrv6s6-nqxVuYWSzHWqklii66ncMI/edit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canada.ca/en/immigration-refugees-citizenship/services/application/account.html#alerts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canada.ca/en/immigration-refugees-citizenship.html" TargetMode="External"/><Relationship Id="rId5" Type="http://schemas.openxmlformats.org/officeDocument/2006/relationships/hyperlink" Target="https://www.canada.ca/en/services/immigration-citizenship.html" TargetMode="External"/><Relationship Id="rId4" Type="http://schemas.openxmlformats.org/officeDocument/2006/relationships/hyperlink" Target="https://www.canada.ca/en/immigration-refugees-citizenship/services/application/ircc-accounts.html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>
            <a:spLocks noGrp="1"/>
          </p:cNvSpPr>
          <p:nvPr>
            <p:ph type="title" idx="4294967295"/>
          </p:nvPr>
        </p:nvSpPr>
        <p:spPr>
          <a:xfrm>
            <a:off x="677550" y="1483563"/>
            <a:ext cx="76920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 Task Success Survey: </a:t>
            </a:r>
            <a:endParaRPr sz="4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2024-25 Q2 Results</a:t>
            </a:r>
            <a:endParaRPr sz="4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November 2024 | GCWP, Web Executive Board</a:t>
            </a:r>
            <a:endParaRPr sz="4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7846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Q1 Research question: 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</a:rPr>
              <a:t>Update:</a:t>
            </a:r>
            <a:r>
              <a:rPr lang="en" sz="2400">
                <a:solidFill>
                  <a:schemeClr val="lt1"/>
                </a:solidFill>
              </a:rPr>
              <a:t> Combining indicators to measure service performance</a:t>
            </a:r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8" name="Google Shape;188;p37"/>
          <p:cNvGraphicFramePr/>
          <p:nvPr/>
        </p:nvGraphicFramePr>
        <p:xfrm>
          <a:off x="219025" y="979700"/>
          <a:ext cx="4392300" cy="3937050"/>
        </p:xfrm>
        <a:graphic>
          <a:graphicData uri="http://schemas.openxmlformats.org/drawingml/2006/table">
            <a:tbl>
              <a:tblPr>
                <a:noFill/>
                <a:tableStyleId>{ED9FA69E-8864-4C73-B498-091C4B94A4E7}</a:tableStyleId>
              </a:tblPr>
              <a:tblGrid>
                <a:gridCol w="439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595959"/>
                          </a:solidFill>
                        </a:rPr>
                        <a:t>Developed a template to document a minimal set of core web indicators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rgbClr val="595959"/>
                          </a:solidFill>
                        </a:rPr>
                        <a:t>Findability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rgbClr val="595959"/>
                          </a:solidFill>
                        </a:rPr>
                        <a:t>Usability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rgbClr val="595959"/>
                          </a:solidFill>
                        </a:rPr>
                        <a:t>Sign-in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rgbClr val="595959"/>
                          </a:solidFill>
                        </a:rPr>
                        <a:t>Channel churn </a:t>
                      </a:r>
                      <a:endParaRPr b="1">
                        <a:solidFill>
                          <a:srgbClr val="595959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595959"/>
                          </a:solidFill>
                        </a:rPr>
                        <a:t>We learned there is also a need for a “single source of truth” to document a service’s top tasks and create a common understanding of user needs.</a:t>
                      </a:r>
                      <a:endParaRPr b="1">
                        <a:solidFill>
                          <a:srgbClr val="595959"/>
                        </a:solidFill>
                      </a:endParaRPr>
                    </a:p>
                    <a:p>
                      <a:pPr marL="457200" lvl="0" indent="-317500" algn="l" rtl="0">
                        <a:lnSpc>
                          <a:spcPct val="9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rgbClr val="595959"/>
                          </a:solidFill>
                        </a:rPr>
                        <a:t>Created a draft template to respond to this need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</a:rPr>
                        <a:t>DTO will be piloting this with our engagement work, but you can try it out now and suggest improvements. 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9" name="Google Shape;1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125" y="1212600"/>
            <a:ext cx="2453400" cy="24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7846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Q1 Research question: 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Update: Combining indicators to measure service performance</a:t>
            </a:r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4650175" y="1409075"/>
            <a:ext cx="43272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User Experience Insights report: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Uses GC Task Success Survey overall score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Focuses on 3 performance areas: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Findability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User experience (usability / satisfaction)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Impact on other channels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Optimized for quarterly reporting cadence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Emphasis on user feedback analysis to pinpoint where pain points exist in the user journey.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Complements existing analytics work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38"/>
          <p:cNvSpPr txBox="1"/>
          <p:nvPr/>
        </p:nvSpPr>
        <p:spPr>
          <a:xfrm>
            <a:off x="4561450" y="4057475"/>
            <a:ext cx="457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Draft Resource: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User Experience Insights template</a:t>
            </a:r>
            <a:endParaRPr/>
          </a:p>
        </p:txBody>
      </p:sp>
      <p:pic>
        <p:nvPicPr>
          <p:cNvPr id="198" name="Google Shape;19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25225"/>
            <a:ext cx="4345373" cy="24458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7846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Q1 Research question: 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Update: Combining indicators to measure service performance</a:t>
            </a:r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05" name="Google Shape;205;p39"/>
          <p:cNvSpPr txBox="1"/>
          <p:nvPr/>
        </p:nvSpPr>
        <p:spPr>
          <a:xfrm>
            <a:off x="4033200" y="1409075"/>
            <a:ext cx="4944300" cy="21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Task Requirements Document (TRD)</a:t>
            </a:r>
            <a:r>
              <a:rPr lang="en" b="1"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en" b="1">
                <a:latin typeface="Lato"/>
                <a:ea typeface="Lato"/>
                <a:cs typeface="Lato"/>
                <a:sym typeface="Lato"/>
              </a:rPr>
            </a:br>
            <a:r>
              <a:rPr lang="en" b="1">
                <a:latin typeface="Lato"/>
                <a:ea typeface="Lato"/>
                <a:cs typeface="Lato"/>
                <a:sym typeface="Lato"/>
              </a:rPr>
              <a:t>(Also open to a new name for this!)</a:t>
            </a:r>
            <a:endParaRPr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Provides a single source of truth.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Is used for team alignment.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Becomes a record of the goals and performance measurement of a task.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Is a record of the hypothesis, options and solutions.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Makes up a part of the task history and narrative.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39"/>
          <p:cNvSpPr txBox="1"/>
          <p:nvPr/>
        </p:nvSpPr>
        <p:spPr>
          <a:xfrm>
            <a:off x="4172150" y="3687925"/>
            <a:ext cx="4572000" cy="10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Draft Resource:</a:t>
            </a:r>
            <a:r>
              <a:rPr lang="en"/>
              <a:t> </a:t>
            </a: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 Requirements Document Template</a:t>
            </a:r>
            <a:endParaRPr/>
          </a:p>
        </p:txBody>
      </p:sp>
      <p:pic>
        <p:nvPicPr>
          <p:cNvPr id="207" name="Google Shape;20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95400"/>
            <a:ext cx="3728401" cy="343285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Annual reports, quarterly reports, and feedback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0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14" name="Google Shape;214;p40"/>
          <p:cNvSpPr txBox="1"/>
          <p:nvPr/>
        </p:nvSpPr>
        <p:spPr>
          <a:xfrm>
            <a:off x="119425" y="921775"/>
            <a:ext cx="4027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the annual and quarterly GC TSS reports on </a:t>
            </a:r>
            <a:r>
              <a:rPr lang="en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GC Exchange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4000" y="930175"/>
            <a:ext cx="4275700" cy="1743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6" name="Google Shape;216;p40"/>
          <p:cNvSpPr txBox="1"/>
          <p:nvPr/>
        </p:nvSpPr>
        <p:spPr>
          <a:xfrm>
            <a:off x="119425" y="2857325"/>
            <a:ext cx="4027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raw survey responses and comments from the 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Feedback Viewer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8750" y="2857325"/>
            <a:ext cx="4602849" cy="224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23" name="Google Shape;223;p41"/>
          <p:cNvSpPr/>
          <p:nvPr/>
        </p:nvSpPr>
        <p:spPr>
          <a:xfrm>
            <a:off x="2375" y="0"/>
            <a:ext cx="9144000" cy="4546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1"/>
          <p:cNvSpPr txBox="1"/>
          <p:nvPr/>
        </p:nvSpPr>
        <p:spPr>
          <a:xfrm>
            <a:off x="4349550" y="472355"/>
            <a:ext cx="4317900" cy="3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Lana Stewart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A/Supervisor Data and Performance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Transformation Office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Canada Digital Service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lana.stewart@cds-snc.ca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343-551-5967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Lindsay </a:t>
            </a:r>
            <a:r>
              <a:rPr lang="en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Beaudoin-Rach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A/Manager, Analytics Services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Principal Publisher</a:t>
            </a:r>
            <a:br>
              <a:rPr lang="en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 Canada 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lindsay.beaudoin@servicecanada.gc.ca</a:t>
            </a: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your time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1"/>
          <p:cNvSpPr txBox="1">
            <a:spLocks noGrp="1"/>
          </p:cNvSpPr>
          <p:nvPr>
            <p:ph type="body" idx="1"/>
          </p:nvPr>
        </p:nvSpPr>
        <p:spPr>
          <a:xfrm>
            <a:off x="311700" y="2046750"/>
            <a:ext cx="31140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Reach out to share your case studies or volunteer to pilot new tools.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Annex: Definitions of task types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2"/>
          <p:cNvSpPr txBox="1"/>
          <p:nvPr/>
        </p:nvSpPr>
        <p:spPr>
          <a:xfrm>
            <a:off x="165875" y="3965213"/>
            <a:ext cx="86049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 that require sign-in score lower and we should compare similar types of tasks to account for this trend.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3" name="Google Shape;233;p42"/>
          <p:cNvGraphicFramePr/>
          <p:nvPr/>
        </p:nvGraphicFramePr>
        <p:xfrm>
          <a:off x="165863" y="1002075"/>
          <a:ext cx="8851550" cy="3642300"/>
        </p:xfrm>
        <a:graphic>
          <a:graphicData uri="http://schemas.openxmlformats.org/drawingml/2006/table">
            <a:tbl>
              <a:tblPr>
                <a:noFill/>
                <a:tableStyleId>{ED9FA69E-8864-4C73-B498-091C4B94A4E7}</a:tableStyleId>
              </a:tblPr>
              <a:tblGrid>
                <a:gridCol w="96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1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Task type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Account task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Service task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Action task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Answer task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What it includes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Tasks related to signing in, registering, or getting help with an account.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Sign in to an account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Register for an account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Usually written as a service or program name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Includes a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mix of public, authenticated space answers, actions, and account tasks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as part of the service.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Ex: Renew a passport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Usually a sub-task of a service.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Initiate a process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Check a status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Get help, follow-up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Public: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Ex. Check if you need a visa or eTA to enter Canada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Authenticated (requires sign in):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Ex. View or download T4 and other tax slips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Public: 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Find dates, amounts, forms or use a wizard / calculator / map to get a specific answer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Ex. Find the next benefit payment date</a:t>
                      </a:r>
                      <a:br>
                        <a:rPr lang="en" sz="1100">
                          <a:solidFill>
                            <a:schemeClr val="dk1"/>
                          </a:solidFill>
                        </a:rPr>
                      </a:b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Authenticated (requires sign in): 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Specific to a person and requires signing in to an account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Ex. Find my Tax-free savings Account (TFSA) contribution limit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4" name="Google Shape;234;p42"/>
          <p:cNvSpPr txBox="1"/>
          <p:nvPr/>
        </p:nvSpPr>
        <p:spPr>
          <a:xfrm>
            <a:off x="165875" y="4644338"/>
            <a:ext cx="48978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Docs: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Top 100 tasks tagged by type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 of Q2 2024-25 results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9"/>
          <p:cNvSpPr txBox="1">
            <a:spLocks noGrp="1"/>
          </p:cNvSpPr>
          <p:nvPr>
            <p:ph type="title" idx="2"/>
          </p:nvPr>
        </p:nvSpPr>
        <p:spPr>
          <a:xfrm>
            <a:off x="303100" y="1007300"/>
            <a:ext cx="87615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 b="1" dirty="0">
                <a:solidFill>
                  <a:schemeClr val="dk1"/>
                </a:solidFill>
              </a:rPr>
              <a:t>Q2 Completed surveys: 99,000 </a:t>
            </a:r>
            <a:r>
              <a:rPr lang="en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visitors </a:t>
            </a:r>
            <a:r>
              <a:rPr lang="en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completed the survey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 b="1" dirty="0">
                <a:solidFill>
                  <a:schemeClr val="dk1"/>
                </a:solidFill>
              </a:rPr>
              <a:t>Q2 Average success: 71.2% </a:t>
            </a:r>
            <a:r>
              <a:rPr lang="en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said that they were able to complete their task</a:t>
            </a:r>
            <a:endParaRPr sz="1600" dirty="0"/>
          </a:p>
        </p:txBody>
      </p:sp>
      <p:pic>
        <p:nvPicPr>
          <p:cNvPr id="125" name="Google Shape;125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25" y="1697750"/>
            <a:ext cx="5622500" cy="28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9"/>
          <p:cNvSpPr/>
          <p:nvPr/>
        </p:nvSpPr>
        <p:spPr>
          <a:xfrm>
            <a:off x="5205875" y="2335900"/>
            <a:ext cx="731100" cy="2308800"/>
          </a:xfrm>
          <a:prstGeom prst="rect">
            <a:avLst/>
          </a:prstGeom>
          <a:solidFill>
            <a:srgbClr val="FFF2CC">
              <a:alpha val="27730"/>
            </a:srgbClr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9"/>
          <p:cNvSpPr txBox="1"/>
          <p:nvPr/>
        </p:nvSpPr>
        <p:spPr>
          <a:xfrm>
            <a:off x="6532900" y="2078750"/>
            <a:ext cx="2199600" cy="122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990000"/>
                </a:solidFill>
              </a:rPr>
              <a:t>▼</a:t>
            </a:r>
            <a:r>
              <a:rPr lang="en" sz="3300">
                <a:solidFill>
                  <a:schemeClr val="dk1"/>
                </a:solidFill>
              </a:rPr>
              <a:t>-0.7%</a:t>
            </a:r>
            <a:endParaRPr sz="33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Compared to the same quarter last year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Q2 23-24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28" name="Google Shape;128;p29"/>
          <p:cNvSpPr txBox="1"/>
          <p:nvPr/>
        </p:nvSpPr>
        <p:spPr>
          <a:xfrm>
            <a:off x="6532900" y="3396550"/>
            <a:ext cx="2199600" cy="122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6AA84F"/>
                </a:solidFill>
              </a:rPr>
              <a:t>▲</a:t>
            </a:r>
            <a:r>
              <a:rPr lang="en" sz="3300">
                <a:solidFill>
                  <a:schemeClr val="dk1"/>
                </a:solidFill>
              </a:rPr>
              <a:t>1.6%</a:t>
            </a:r>
            <a:endParaRPr sz="33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Compared to the previous quarter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Q1 24-25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Performance of the top 50 tasks by score in Q2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0"/>
          <p:cNvSpPr txBox="1"/>
          <p:nvPr/>
        </p:nvSpPr>
        <p:spPr>
          <a:xfrm>
            <a:off x="4456952" y="4296244"/>
            <a:ext cx="1236900" cy="3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Q1 FY24  Q2 FY24</a:t>
            </a:r>
            <a:endParaRPr sz="800" b="1"/>
          </a:p>
        </p:txBody>
      </p:sp>
      <p:sp>
        <p:nvSpPr>
          <p:cNvPr id="135" name="Google Shape;135;p30"/>
          <p:cNvSpPr txBox="1"/>
          <p:nvPr/>
        </p:nvSpPr>
        <p:spPr>
          <a:xfrm>
            <a:off x="5676454" y="4296244"/>
            <a:ext cx="1236900" cy="3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dk1"/>
                </a:solidFill>
              </a:rPr>
              <a:t>Q1 FY24   Q2 FY24</a:t>
            </a:r>
            <a:endParaRPr sz="800" b="1"/>
          </a:p>
        </p:txBody>
      </p:sp>
      <p:sp>
        <p:nvSpPr>
          <p:cNvPr id="136" name="Google Shape;136;p30"/>
          <p:cNvSpPr txBox="1"/>
          <p:nvPr/>
        </p:nvSpPr>
        <p:spPr>
          <a:xfrm>
            <a:off x="6895955" y="4296244"/>
            <a:ext cx="1236900" cy="3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dk1"/>
                </a:solidFill>
              </a:rPr>
              <a:t>Q1 FY24   Q2 FY24</a:t>
            </a:r>
            <a:endParaRPr sz="800" b="1"/>
          </a:p>
        </p:txBody>
      </p:sp>
      <p:sp>
        <p:nvSpPr>
          <p:cNvPr id="137" name="Google Shape;137;p30"/>
          <p:cNvSpPr txBox="1"/>
          <p:nvPr/>
        </p:nvSpPr>
        <p:spPr>
          <a:xfrm>
            <a:off x="5590475" y="1147300"/>
            <a:ext cx="2805600" cy="1168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58%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Of tasks in the top 50 scored over 70%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6AA84F"/>
                </a:solidFill>
              </a:rPr>
              <a:t>▲</a:t>
            </a:r>
            <a:r>
              <a:rPr lang="en" sz="1200">
                <a:solidFill>
                  <a:schemeClr val="dk1"/>
                </a:solidFill>
              </a:rPr>
              <a:t>Up from 56% from Q1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38" name="Google Shape;138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5900" y="1530700"/>
            <a:ext cx="4720175" cy="291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/>
          <p:cNvSpPr txBox="1"/>
          <p:nvPr/>
        </p:nvSpPr>
        <p:spPr>
          <a:xfrm>
            <a:off x="495650" y="1712400"/>
            <a:ext cx="3656400" cy="23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29 of the top 50 tasks (58%) have a minimum 70% success score</a:t>
            </a:r>
            <a:endParaRPr sz="18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17 / 29 green tasks required sign-in</a:t>
            </a:r>
            <a:br>
              <a:rPr lang="en" b="1"/>
            </a:br>
            <a:r>
              <a:rPr lang="en" i="1"/>
              <a:t>We are continuing to understand and highlight the impacts of signing into an account on task success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signing into an account affected task scores in Q2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1"/>
          <p:cNvSpPr txBox="1"/>
          <p:nvPr/>
        </p:nvSpPr>
        <p:spPr>
          <a:xfrm>
            <a:off x="5045000" y="2470650"/>
            <a:ext cx="3975600" cy="261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Methodology</a:t>
            </a:r>
            <a:br>
              <a:rPr lang="en" sz="1200" b="1"/>
            </a:br>
            <a:r>
              <a:rPr lang="en" sz="1200"/>
              <a:t>We tagged tasks in the top 50 by whether they were authenticated (required sign-on) or not.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Authenticated tasks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Account tasks (register, sign-in)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Service tasks (mix public, authenticated space)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Action tasks (</a:t>
            </a:r>
            <a:r>
              <a:rPr lang="en" sz="1200">
                <a:solidFill>
                  <a:schemeClr val="dk1"/>
                </a:solidFill>
              </a:rPr>
              <a:t>authenticated space</a:t>
            </a:r>
            <a:r>
              <a:rPr lang="en" sz="1200"/>
              <a:t>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Answer tasks (</a:t>
            </a:r>
            <a:r>
              <a:rPr lang="en" sz="1200">
                <a:solidFill>
                  <a:schemeClr val="dk1"/>
                </a:solidFill>
              </a:rPr>
              <a:t>authenticated space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Non-authenticated tasks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Action tasks (public)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Answer tasks (public)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300"/>
          </a:p>
        </p:txBody>
      </p:sp>
      <p:pic>
        <p:nvPicPr>
          <p:cNvPr id="146" name="Google Shape;146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88051"/>
            <a:ext cx="4775376" cy="27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1"/>
          <p:cNvSpPr txBox="1"/>
          <p:nvPr/>
        </p:nvSpPr>
        <p:spPr>
          <a:xfrm>
            <a:off x="228575" y="983325"/>
            <a:ext cx="87921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Did sign-in affect task success in Q2?  YES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Tasks that didn’t require signing into account had a higher task completion score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58.2%</a:t>
            </a:r>
            <a:r>
              <a:rPr lang="en">
                <a:solidFill>
                  <a:schemeClr val="dk1"/>
                </a:solidFill>
              </a:rPr>
              <a:t> average for </a:t>
            </a:r>
            <a:r>
              <a:rPr lang="en" b="1">
                <a:solidFill>
                  <a:schemeClr val="dk1"/>
                </a:solidFill>
              </a:rPr>
              <a:t>account specific tasks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67.9%</a:t>
            </a:r>
            <a:r>
              <a:rPr lang="en">
                <a:solidFill>
                  <a:schemeClr val="dk1"/>
                </a:solidFill>
              </a:rPr>
              <a:t> average for tasks </a:t>
            </a:r>
            <a:r>
              <a:rPr lang="en" b="1">
                <a:solidFill>
                  <a:schemeClr val="dk1"/>
                </a:solidFill>
              </a:rPr>
              <a:t>with sign-in (authenticated)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81.1%</a:t>
            </a:r>
            <a:r>
              <a:rPr lang="en">
                <a:solidFill>
                  <a:schemeClr val="dk1"/>
                </a:solidFill>
              </a:rPr>
              <a:t> average for tasks </a:t>
            </a:r>
            <a:r>
              <a:rPr lang="en" b="1">
                <a:solidFill>
                  <a:schemeClr val="dk1"/>
                </a:solidFill>
              </a:rPr>
              <a:t>without sign-in (non-authenticated)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17995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Q2 - 10 Highest completion scores in the top 50 tasks</a:t>
            </a:r>
            <a:b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8/10 tasks do not require signing-in to an account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2"/>
          <p:cNvGraphicFramePr/>
          <p:nvPr/>
        </p:nvGraphicFramePr>
        <p:xfrm>
          <a:off x="100584" y="1006550"/>
          <a:ext cx="8847900" cy="3742519"/>
        </p:xfrm>
        <a:graphic>
          <a:graphicData uri="http://schemas.openxmlformats.org/drawingml/2006/table">
            <a:tbl>
              <a:tblPr>
                <a:noFill/>
                <a:tableStyleId>{D09FBAC8-F4F5-4669-9D5C-AA5E1F4824D6}</a:tableStyleId>
              </a:tblPr>
              <a:tblGrid>
                <a:gridCol w="416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5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 TASK</a:t>
                      </a:r>
                      <a:endParaRPr sz="11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DEPT</a:t>
                      </a:r>
                      <a:endParaRPr sz="11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Q2 2023</a:t>
                      </a:r>
                      <a:endParaRPr sz="11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Q2 2024</a:t>
                      </a:r>
                      <a:endParaRPr sz="11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CHANGE</a:t>
                      </a:r>
                      <a:endParaRPr sz="11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TASK TYPE</a:t>
                      </a:r>
                      <a:endParaRPr sz="11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Pension payment dates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ESDC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96.40%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96.8%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+0.4%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Answer task: Public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150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Employment Insurance (EI) - </a:t>
                      </a:r>
                      <a:br>
                        <a:rPr lang="en" sz="1100"/>
                      </a:br>
                      <a:r>
                        <a:rPr lang="en" sz="1100"/>
                        <a:t>Submit an Employment Insurance Report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ESDC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92.00%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92.4%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+0.4%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Action</a:t>
                      </a:r>
                      <a:r>
                        <a:rPr lang="en" sz="1100"/>
                        <a:t>: Public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075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Calculate payroll deductions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CRA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92.80%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86.8%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-6.0%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Action: Public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75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Travel advice and advisories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GAC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85.10%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87.2%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+2.1%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Answer task: Public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00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My Service Canada Account (MSCA) - View payment information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ESDC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83.90%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80.7%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-3.2%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Action: Private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275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Weather (current conditions, forecasts, radar, alerts, historical)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ECCC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85.60%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80.8%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-4.8%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Answer task: Public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50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Check processing times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IRCC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82.70%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85.3%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+2.6%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Answer task: Public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475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Apply for an Electronic Travel Authorization (eTA)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IRCC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79.60%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81.3%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+1.7%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Action: Public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075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Employment Insurance (EI) - Apply for Employment Insurance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ESDC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79.70%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81.2%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+1.5%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Service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300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Find a job in the private sector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ESDC</a:t>
                      </a:r>
                      <a:endParaRPr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81.20%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82.3%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Answer task: Public</a:t>
                      </a:r>
                      <a:endParaRPr sz="11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>
            <a:spLocks noGrp="1"/>
          </p:cNvSpPr>
          <p:nvPr>
            <p:ph type="title"/>
          </p:nvPr>
        </p:nvSpPr>
        <p:spPr>
          <a:xfrm>
            <a:off x="17995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Q2 - Lowest completion scores in the top 50 tasks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10/</a:t>
            </a:r>
            <a:r>
              <a:rPr lang="en" sz="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 tasks require signing-in to an account to complete them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9" name="Google Shape;159;p33"/>
          <p:cNvGraphicFramePr/>
          <p:nvPr/>
        </p:nvGraphicFramePr>
        <p:xfrm>
          <a:off x="123625" y="910775"/>
          <a:ext cx="8896750" cy="3912445"/>
        </p:xfrm>
        <a:graphic>
          <a:graphicData uri="http://schemas.openxmlformats.org/drawingml/2006/table">
            <a:tbl>
              <a:tblPr>
                <a:noFill/>
                <a:tableStyleId>{D09FBAC8-F4F5-4669-9D5C-AA5E1F4824D6}</a:tableStyleId>
              </a:tblPr>
              <a:tblGrid>
                <a:gridCol w="372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2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TASK</a:t>
                      </a:r>
                      <a:endParaRPr sz="9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DEPT</a:t>
                      </a:r>
                      <a:endParaRPr sz="9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Q2 2023</a:t>
                      </a:r>
                      <a:endParaRPr sz="9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Q2 2024</a:t>
                      </a:r>
                      <a:endParaRPr sz="9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CHANGE</a:t>
                      </a:r>
                      <a:endParaRPr sz="9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TASK TYPE</a:t>
                      </a:r>
                      <a:endParaRPr sz="9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 out when I can expect my tax refund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47.50%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42.9%</a:t>
                      </a:r>
                      <a:endParaRPr sz="1100">
                        <a:solidFill>
                          <a:srgbClr val="99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-4.6%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Action: Private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Service Canada Account (MSCA) - </a:t>
                      </a:r>
                      <a:b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 for an account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ESDC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44.70%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49.5%</a:t>
                      </a:r>
                      <a:endParaRPr sz="1100">
                        <a:solidFill>
                          <a:srgbClr val="99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+4.8%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 sign-in / registration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Get, renew or replace a permanent resident card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54.10%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50.7%</a:t>
                      </a:r>
                      <a:endParaRPr sz="1100">
                        <a:solidFill>
                          <a:srgbClr val="ED7D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-3.4%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My Account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56.60%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51.5%</a:t>
                      </a:r>
                      <a:endParaRPr sz="1100">
                        <a:solidFill>
                          <a:srgbClr val="ED7D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-5.1%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 sign-in / registration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My Service Canada Account (MSCA) - Check your CPP/OAS application status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ESDC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46.0%</a:t>
                      </a:r>
                      <a:endParaRPr sz="1100">
                        <a:solidFill>
                          <a:srgbClr val="99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52.7%</a:t>
                      </a:r>
                      <a:endParaRPr sz="1100">
                        <a:solidFill>
                          <a:srgbClr val="ED7D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+6.7%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Action: Private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the status of a passport application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75.3%</a:t>
                      </a:r>
                      <a:endParaRPr sz="1100">
                        <a:solidFill>
                          <a:srgbClr val="38761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54.1%</a:t>
                      </a:r>
                      <a:endParaRPr sz="1100">
                        <a:solidFill>
                          <a:srgbClr val="ED7D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-21.1%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Action: Private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Guaranteed Income Supplement (GIS)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ESDC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56.7%</a:t>
                      </a:r>
                      <a:endParaRPr sz="1100">
                        <a:solidFill>
                          <a:srgbClr val="ED7D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57.1%</a:t>
                      </a:r>
                      <a:endParaRPr sz="1100">
                        <a:solidFill>
                          <a:srgbClr val="ED7D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+0.4%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File a Personal tax return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55.60%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58.5%</a:t>
                      </a:r>
                      <a:endParaRPr sz="1100">
                        <a:solidFill>
                          <a:srgbClr val="ED7D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+2.9%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Get a copy of a notice of assessment or reassessment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67.20%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59.7%</a:t>
                      </a:r>
                      <a:endParaRPr sz="1100">
                        <a:solidFill>
                          <a:srgbClr val="ED7D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-7.5%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Action: private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Apply for the Canada Child Benefit (CCB)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68.50%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60.3%</a:t>
                      </a:r>
                      <a:endParaRPr sz="1100">
                        <a:solidFill>
                          <a:srgbClr val="ED7D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-8.2%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Action: Private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8920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Biggest improvements in the top 50: Q2 2023 v Q2 2024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34"/>
          <p:cNvGraphicFramePr/>
          <p:nvPr/>
        </p:nvGraphicFramePr>
        <p:xfrm>
          <a:off x="126000" y="927100"/>
          <a:ext cx="8892025" cy="2277960"/>
        </p:xfrm>
        <a:graphic>
          <a:graphicData uri="http://schemas.openxmlformats.org/drawingml/2006/table">
            <a:tbl>
              <a:tblPr>
                <a:noFill/>
                <a:tableStyleId>{D09FBAC8-F4F5-4669-9D5C-AA5E1F4824D6}</a:tableStyleId>
              </a:tblPr>
              <a:tblGrid>
                <a:gridCol w="422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</a:rPr>
                        <a:t>TASKS with significant increase</a:t>
                      </a:r>
                      <a:endParaRPr sz="900">
                        <a:highlight>
                          <a:schemeClr val="accent6"/>
                        </a:highlight>
                      </a:endParaRPr>
                    </a:p>
                  </a:txBody>
                  <a:tcPr marL="45700" marR="914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DEPT</a:t>
                      </a:r>
                      <a:endParaRPr sz="10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Q2 2023</a:t>
                      </a:r>
                      <a:endParaRPr sz="10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Q2 2024</a:t>
                      </a:r>
                      <a:endParaRPr sz="10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CHANGE</a:t>
                      </a:r>
                      <a:endParaRPr sz="10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TASK TYPE</a:t>
                      </a:r>
                      <a:endParaRPr sz="10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 secure account - register, sign in, help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56.9%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66.1%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9.2%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 sign-in / registration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Scholarships to study in Canada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GAC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58.9%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67.4%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8.5%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Answer task: Public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your pay (MyGCPay, CWA, Phoenix)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60.2%	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68.2%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8.0%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Action: Private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Immigrate through Express Entry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69.7%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75.7%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6.0%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Service Canada Account (MSCA) - Register for an account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ESDC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44.7%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49.5%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4.8%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 sign-in / registration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8920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Featured project: IRCC Sign-in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5"/>
          <p:cNvSpPr txBox="1"/>
          <p:nvPr/>
        </p:nvSpPr>
        <p:spPr>
          <a:xfrm>
            <a:off x="81300" y="974150"/>
            <a:ext cx="35424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Implemented the </a:t>
            </a:r>
            <a:r>
              <a:rPr lang="en" sz="1100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new sign-in template</a:t>
            </a: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 across most accounts </a:t>
            </a: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Launched an </a:t>
            </a:r>
            <a:r>
              <a:rPr lang="en" sz="1100" u="sng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account wizard</a:t>
            </a: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 to direct users to their correct account.</a:t>
            </a:r>
            <a:b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</a:b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Implemented the sign-in button, directing to the account wizard, on the </a:t>
            </a:r>
            <a:r>
              <a:rPr lang="en" sz="1100" u="sng">
                <a:solidFill>
                  <a:schemeClr val="hlink"/>
                </a:solidFill>
                <a:highlight>
                  <a:schemeClr val="lt1"/>
                </a:highlight>
                <a:hlinkClick r:id="rId5"/>
              </a:rPr>
              <a:t>immigration theme page</a:t>
            </a: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 and </a:t>
            </a:r>
            <a:r>
              <a:rPr lang="en" sz="1100" u="sng">
                <a:solidFill>
                  <a:schemeClr val="hlink"/>
                </a:solidFill>
                <a:highlight>
                  <a:schemeClr val="lt1"/>
                </a:highlight>
                <a:hlinkClick r:id="rId6"/>
              </a:rPr>
              <a:t>IRCC institutional landing page</a:t>
            </a: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.</a:t>
            </a:r>
            <a:b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</a:b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Replaced the link to the IRCC secure account on key pages (immigration theme page, My application topic page and the institutional landing page) with a link to the </a:t>
            </a:r>
            <a:r>
              <a:rPr lang="en" sz="1100" u="sng">
                <a:solidFill>
                  <a:schemeClr val="accent5"/>
                </a:solidFill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 wizard</a:t>
            </a: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.</a:t>
            </a: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lphaLcPeriod"/>
            </a:pP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A significant number of clients who don’t need or can’t use the IRCC secure account can get to the correct account more easily and directly.</a:t>
            </a: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graphicFrame>
        <p:nvGraphicFramePr>
          <p:cNvPr id="172" name="Google Shape;172;p35"/>
          <p:cNvGraphicFramePr/>
          <p:nvPr/>
        </p:nvGraphicFramePr>
        <p:xfrm>
          <a:off x="4300725" y="69738"/>
          <a:ext cx="2072150" cy="703525"/>
        </p:xfrm>
        <a:graphic>
          <a:graphicData uri="http://schemas.openxmlformats.org/drawingml/2006/table">
            <a:tbl>
              <a:tblPr>
                <a:noFill/>
                <a:tableStyleId>{D09FBAC8-F4F5-4669-9D5C-AA5E1F4824D6}</a:tableStyleId>
              </a:tblPr>
              <a:tblGrid>
                <a:gridCol w="6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Q2 2023</a:t>
                      </a:r>
                      <a:endParaRPr sz="10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Q2 2024</a:t>
                      </a:r>
                      <a:endParaRPr sz="10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CHANGE</a:t>
                      </a:r>
                      <a:endParaRPr sz="10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56.9%</a:t>
                      </a:r>
                      <a:endParaRPr sz="9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66.1%</a:t>
                      </a:r>
                      <a:endParaRPr sz="9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9.2%</a:t>
                      </a:r>
                      <a:endParaRPr sz="9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3" name="Google Shape;173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7325" y="917475"/>
            <a:ext cx="2561211" cy="39956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72161" y="917475"/>
            <a:ext cx="2510665" cy="30833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35"/>
          <p:cNvPicPr preferRelativeResize="0"/>
          <p:nvPr/>
        </p:nvPicPr>
        <p:blipFill rotWithShape="1">
          <a:blip r:embed="rId9">
            <a:alphaModFix/>
          </a:blip>
          <a:srcRect l="66977" b="55886"/>
          <a:stretch/>
        </p:blipFill>
        <p:spPr>
          <a:xfrm>
            <a:off x="6472149" y="4075300"/>
            <a:ext cx="1783199" cy="843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8920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Feature your optimization work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6"/>
          <p:cNvSpPr txBox="1"/>
          <p:nvPr/>
        </p:nvSpPr>
        <p:spPr>
          <a:xfrm>
            <a:off x="322950" y="1071750"/>
            <a:ext cx="4007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Help us learn how your optimization work may have contributed to increased task success scores!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We’d like to highlight more optimization work going forward.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82" name="Google Shape;1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800" y="983425"/>
            <a:ext cx="3995700" cy="39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1650</Words>
  <Application>Microsoft Office PowerPoint</Application>
  <PresentationFormat>On-screen Show (16:9)</PresentationFormat>
  <Paragraphs>325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Roboto</vt:lpstr>
      <vt:lpstr>Helvetica Neue</vt:lpstr>
      <vt:lpstr>Arial</vt:lpstr>
      <vt:lpstr>Lato</vt:lpstr>
      <vt:lpstr>Simple Light</vt:lpstr>
      <vt:lpstr>Simple Light</vt:lpstr>
      <vt:lpstr> GC Task Success Survey:  2024-25 Q2 Results  November 2024 | GCWP, Web Executive Board</vt:lpstr>
      <vt:lpstr>Overview of Q2 2024-25 results</vt:lpstr>
      <vt:lpstr>Performance of the top 50 tasks by score in Q2</vt:lpstr>
      <vt:lpstr>How signing into an account affected task scores in Q2</vt:lpstr>
      <vt:lpstr>Q2 - 10 Highest completion scores in the top 50 tasks 8/10 tasks do not require signing-in to an account</vt:lpstr>
      <vt:lpstr>Q2 - Lowest completion scores in the top 50 tasks 10/ 10 tasks require signing-in to an account to complete them</vt:lpstr>
      <vt:lpstr>Biggest improvements in the top 50: Q2 2023 v Q2 2024</vt:lpstr>
      <vt:lpstr>Featured project: IRCC Sign-in</vt:lpstr>
      <vt:lpstr>Feature your optimization work</vt:lpstr>
      <vt:lpstr>Q1 Research question:  Update: Combining indicators to measure service performance </vt:lpstr>
      <vt:lpstr>Q1 Research question:  Update: Combining indicators to measure service performance </vt:lpstr>
      <vt:lpstr>Q1 Research question:  Update: Combining indicators to measure service performance </vt:lpstr>
      <vt:lpstr>Annual reports, quarterly reports, and feedback</vt:lpstr>
      <vt:lpstr>Thank you for your time</vt:lpstr>
      <vt:lpstr>Annex: Definitions of task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 Task Success Survey:  2024-25 Q2 Results  November 2024 | GCWP, Web Executive Board</dc:title>
  <dc:creator>Smith,  Peter P [NC]</dc:creator>
  <cp:lastModifiedBy>Smith,  Peter P [NC]</cp:lastModifiedBy>
  <cp:revision>3</cp:revision>
  <dcterms:modified xsi:type="dcterms:W3CDTF">2025-01-15T22:43:28Z</dcterms:modified>
</cp:coreProperties>
</file>