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336" r:id="rId2"/>
    <p:sldId id="321" r:id="rId3"/>
    <p:sldId id="339" r:id="rId4"/>
    <p:sldId id="355" r:id="rId5"/>
    <p:sldId id="357" r:id="rId6"/>
    <p:sldId id="354" r:id="rId7"/>
    <p:sldId id="348" r:id="rId8"/>
    <p:sldId id="343" r:id="rId9"/>
    <p:sldId id="323" r:id="rId10"/>
    <p:sldId id="353" r:id="rId11"/>
    <p:sldId id="322" r:id="rId12"/>
    <p:sldId id="335" r:id="rId13"/>
    <p:sldId id="324" r:id="rId14"/>
    <p:sldId id="325" r:id="rId15"/>
    <p:sldId id="328" r:id="rId16"/>
    <p:sldId id="359" r:id="rId17"/>
    <p:sldId id="349" r:id="rId18"/>
    <p:sldId id="358" r:id="rId19"/>
    <p:sldId id="350" r:id="rId20"/>
    <p:sldId id="346"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269" autoAdjust="0"/>
  </p:normalViewPr>
  <p:slideViewPr>
    <p:cSldViewPr snapToObjects="1" showGuides="1">
      <p:cViewPr varScale="1">
        <p:scale>
          <a:sx n="81" d="100"/>
          <a:sy n="81" d="100"/>
        </p:scale>
        <p:origin x="2028"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5/13/2021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cpedia.gc.ca/gcwiki/images/d/d2/AGzz_MF_Listening_-as-_a_Leader_Exercise.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cconnex.gc.ca/gcforums/group/3331153/12835551/hjforumtopi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Friendly</a:t>
            </a:r>
            <a:r>
              <a:rPr lang="fr-CA" dirty="0" smtClean="0"/>
              <a:t> </a:t>
            </a:r>
            <a:r>
              <a:rPr lang="fr-CA" dirty="0" err="1" smtClean="0"/>
              <a:t>reminder</a:t>
            </a:r>
            <a:r>
              <a:rPr lang="fr-CA" dirty="0" smtClean="0"/>
              <a:t> to </a:t>
            </a:r>
            <a:r>
              <a:rPr lang="fr-CA" dirty="0" err="1" smtClean="0"/>
              <a:t>share</a:t>
            </a:r>
            <a:r>
              <a:rPr lang="fr-CA" dirty="0" smtClean="0"/>
              <a:t> </a:t>
            </a:r>
            <a:r>
              <a:rPr lang="fr-CA" dirty="0" err="1" smtClean="0"/>
              <a:t>with</a:t>
            </a:r>
            <a:r>
              <a:rPr lang="fr-CA" dirty="0" smtClean="0"/>
              <a:t> audio!!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a:t>
            </a:r>
            <a:r>
              <a:rPr lang="fr-CA" baseline="0" dirty="0" smtClean="0"/>
              <a:t> minute and a </a:t>
            </a:r>
            <a:r>
              <a:rPr lang="fr-CA" baseline="0" dirty="0" err="1" smtClean="0"/>
              <a:t>half</a:t>
            </a:r>
            <a:r>
              <a:rPr lang="fr-CA" baseline="0" dirty="0" smtClean="0"/>
              <a:t> quick </a:t>
            </a:r>
            <a:r>
              <a:rPr lang="fr-CA" baseline="0" dirty="0" err="1" smtClean="0"/>
              <a:t>video</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3434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US" sz="1700" dirty="0" smtClean="0"/>
              <a:t>Listen, takes less than 2 minutes</a:t>
            </a:r>
            <a:endParaRPr lang="en-US" sz="2000" dirty="0" smtClean="0"/>
          </a:p>
          <a:p>
            <a:pPr>
              <a:spcBef>
                <a:spcPts val="599"/>
              </a:spcBef>
              <a:spcAft>
                <a:spcPts val="300"/>
              </a:spcAft>
            </a:pPr>
            <a:r>
              <a:rPr lang="en-US" sz="1400" dirty="0" smtClean="0">
                <a:hlinkClick r:id="rId3"/>
              </a:rPr>
              <a:t>https://soundcloud.com/33voices/compassion-is-a-deep-understanding-janice-marturano</a:t>
            </a:r>
            <a:r>
              <a:rPr lang="en-US" sz="1800" dirty="0" smtClean="0"/>
              <a:t>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https://gcconnex.gc.ca/blog/view/20353500/i-woke-up-like-this-how-to-be-a-fiece-youth-leader-in-the-public-service</a:t>
            </a:r>
          </a:p>
          <a:p>
            <a:endParaRPr lang="en-CA" dirty="0" smtClean="0"/>
          </a:p>
          <a:p>
            <a:r>
              <a:rPr lang="en-US" sz="1200" u="sng" dirty="0" smtClean="0">
                <a:hlinkClick r:id="rId3"/>
              </a:rPr>
              <a:t>https://siyli.org/great-leaders/</a:t>
            </a:r>
            <a:endParaRPr lang="en-US" sz="1200" u="sng"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sng" kern="1200" dirty="0" smtClean="0">
                <a:solidFill>
                  <a:schemeClr val="tx1"/>
                </a:solidFill>
                <a:effectLst/>
                <a:latin typeface="+mn-lt"/>
                <a:ea typeface="+mn-ea"/>
                <a:cs typeface="+mn-cs"/>
                <a:hlinkClick r:id="rId3"/>
              </a:rPr>
              <a:t>http://www.gcpedia.gc.ca/gcwiki/images/d/d2/AGzz_MF_Listening_-as-_a_Leader_Exercise.pdf</a:t>
            </a:r>
            <a:endParaRPr lang="en-CA" sz="1200" b="0" i="0" u="sng" kern="1200" dirty="0" smtClean="0">
              <a:solidFill>
                <a:schemeClr val="tx1"/>
              </a:solidFill>
              <a:effectLst/>
              <a:latin typeface="+mn-lt"/>
              <a:ea typeface="+mn-ea"/>
              <a:cs typeface="+mn-cs"/>
            </a:endParaRPr>
          </a:p>
          <a:p>
            <a:endParaRPr lang="en-CA" sz="1200" b="0" i="0" u="sng" kern="1200" dirty="0" smtClean="0">
              <a:solidFill>
                <a:schemeClr val="tx1"/>
              </a:solidFill>
              <a:effectLst/>
              <a:latin typeface="+mn-lt"/>
              <a:ea typeface="+mn-ea"/>
              <a:cs typeface="+mn-cs"/>
            </a:endParaRPr>
          </a:p>
          <a:p>
            <a:r>
              <a:rPr lang="en-CA" sz="1200" b="0" i="0" u="none" kern="1200" dirty="0" smtClean="0">
                <a:solidFill>
                  <a:schemeClr val="tx1"/>
                </a:solidFill>
                <a:effectLst/>
                <a:latin typeface="+mn-lt"/>
                <a:ea typeface="+mn-ea"/>
                <a:cs typeface="+mn-cs"/>
              </a:rPr>
              <a:t>Write down your notes, there is a collective debrief afterwards</a:t>
            </a:r>
            <a:endParaRPr lang="en-CA" u="none"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58614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en-US" sz="2400" dirty="0" smtClean="0"/>
              <a:t>From: </a:t>
            </a:r>
            <a:r>
              <a:rPr lang="en-CA" sz="2400" u="sng" dirty="0" smtClean="0">
                <a:hlinkClick r:id="rId3"/>
              </a:rPr>
              <a:t>Day 20/21 days challenge - </a:t>
            </a:r>
            <a:r>
              <a:rPr lang="en-CA" sz="2400" u="sng" dirty="0" err="1" smtClean="0">
                <a:hlinkClick r:id="rId3"/>
              </a:rPr>
              <a:t>KindSpring</a:t>
            </a:r>
            <a:r>
              <a:rPr lang="en-CA" sz="2400" u="sng" dirty="0" smtClean="0">
                <a:hlinkClick r:id="rId3"/>
              </a:rPr>
              <a:t> - Practice Mindful Decision-Making</a:t>
            </a:r>
            <a:r>
              <a:rPr lang="en-CA" sz="2400" u="sng" dirty="0" smtClean="0"/>
              <a:t/>
            </a:r>
            <a:br>
              <a:rPr lang="en-CA" sz="2400" u="sng" dirty="0" smtClean="0"/>
            </a:br>
            <a:r>
              <a:rPr lang="en-CA" sz="1400" u="sng" dirty="0" smtClean="0"/>
              <a:t>(</a:t>
            </a:r>
            <a:r>
              <a:rPr lang="en-CA" sz="1400" u="sng" dirty="0" smtClean="0">
                <a:hlinkClick r:id="rId3"/>
              </a:rPr>
              <a:t>https://gcconnex.gc.ca/blog/view/14866638/day-2021-days-challenge-kindspring-practice-mindful-decision-making</a:t>
            </a:r>
            <a:r>
              <a:rPr lang="en-CA" sz="1400" u="sng" dirty="0" smtClean="0"/>
              <a:t>) </a:t>
            </a:r>
            <a:endParaRPr lang="en-CA" sz="2400" u="sng" dirty="0" smtClean="0"/>
          </a:p>
          <a:p>
            <a:pPr>
              <a:spcBef>
                <a:spcPts val="599"/>
              </a:spcBef>
              <a:spcAft>
                <a:spcPts val="300"/>
              </a:spcAft>
            </a:pPr>
            <a:endParaRPr lang="fr-CA" sz="1300" dirty="0" smtClean="0"/>
          </a:p>
          <a:p>
            <a:pPr marL="285750" indent="-285750">
              <a:spcBef>
                <a:spcPts val="600"/>
              </a:spcBef>
              <a:buFont typeface="Arial" panose="020B0604020202020204" pitchFamily="34" charset="0"/>
              <a:buChar char="•"/>
            </a:pPr>
            <a:r>
              <a:rPr lang="en-US" sz="1400" dirty="0" smtClean="0"/>
              <a:t>For today's challenge, comes to my mind the decision process I follow when craving... and believe me, I have them. For instance, I just went to buy some snack, to stretch my legs and get some fresh air. I have thought my decision before getting to the supermarket, I will buy a healthy snack (e.g. a banana, an orange, or similar). </a:t>
            </a:r>
          </a:p>
          <a:p>
            <a:pPr marL="285750" indent="-285750">
              <a:spcBef>
                <a:spcPts val="600"/>
              </a:spcBef>
              <a:buFont typeface="Arial" panose="020B0604020202020204" pitchFamily="34" charset="0"/>
              <a:buChar char="•"/>
            </a:pPr>
            <a:r>
              <a:rPr lang="en-US" sz="1400" dirty="0" smtClean="0"/>
              <a:t>The trick is to stick the my decision process... I often go to see the "unhealthy snacks" (not to say they seem delicious) and take a moment to just look at them and if I'm able to be mindful about my eating habits, I'm usually successful in my healthy snack decision process. You may have guessed, and that's right, when I rush my decision process I act in impulse and end up buying the unhealthy stuff. </a:t>
            </a:r>
          </a:p>
          <a:p>
            <a:pPr marL="285750" indent="-285750">
              <a:spcBef>
                <a:spcPts val="600"/>
              </a:spcBef>
              <a:buFont typeface="Arial" panose="020B0604020202020204" pitchFamily="34" charset="0"/>
              <a:buChar char="•"/>
            </a:pPr>
            <a:r>
              <a:rPr lang="en-US" sz="1400" dirty="0" smtClean="0"/>
              <a:t>The good thing is, with practice, I'm able to stick to my healthy snacks more than not and stay mindful about my decisions.</a:t>
            </a:r>
          </a:p>
          <a:p>
            <a:pPr marL="0" indent="0">
              <a:spcBef>
                <a:spcPts val="600"/>
              </a:spcBef>
              <a:buFont typeface="Arial" panose="020B0604020202020204" pitchFamily="34" charset="0"/>
              <a:buNone/>
            </a:pPr>
            <a:endParaRPr lang="fr-CA" sz="1400" dirty="0" smtClean="0"/>
          </a:p>
          <a:p>
            <a:pPr>
              <a:spcBef>
                <a:spcPts val="599"/>
              </a:spcBef>
              <a:spcAft>
                <a:spcPts val="300"/>
              </a:spcAft>
            </a:pPr>
            <a:r>
              <a:rPr lang="fr-CA" sz="1300" dirty="0" err="1" smtClean="0"/>
              <a:t>Video</a:t>
            </a:r>
            <a:r>
              <a:rPr lang="fr-CA" sz="1300" dirty="0" smtClean="0"/>
              <a:t> for </a:t>
            </a:r>
            <a:r>
              <a:rPr lang="fr-CA" sz="1300" dirty="0" err="1" smtClean="0"/>
              <a:t>later</a:t>
            </a:r>
            <a:r>
              <a:rPr lang="fr-CA" sz="1300" dirty="0" smtClean="0"/>
              <a:t>: https://www.karmatube.org/videos.php?id=3965 </a:t>
            </a: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300"/>
              </a:spcAft>
              <a:buFont typeface="Arial" panose="020B0604020202020204" pitchFamily="34" charset="0"/>
              <a:buChar char="•"/>
            </a:pPr>
            <a:r>
              <a:rPr lang="en-US" sz="1200" dirty="0" smtClean="0"/>
              <a:t>There is a powerful exercise, very simple, I started using a few years ago.</a:t>
            </a:r>
          </a:p>
          <a:p>
            <a:pPr marL="171450" indent="-171450">
              <a:spcBef>
                <a:spcPts val="600"/>
              </a:spcBef>
              <a:spcAft>
                <a:spcPts val="300"/>
              </a:spcAft>
              <a:buFont typeface="Arial" panose="020B0604020202020204" pitchFamily="34" charset="0"/>
              <a:buChar char="•"/>
            </a:pPr>
            <a:r>
              <a:rPr lang="en-US" sz="1200" dirty="0" smtClean="0"/>
              <a:t>Who is in my way, either an individual or an insect, the first thought ... I assume about this moment is "I wish you happiness." And more important than the idea it was that first time he said "I wish you happiness.“</a:t>
            </a:r>
          </a:p>
          <a:p>
            <a:pPr marL="171450" indent="-171450">
              <a:spcBef>
                <a:spcPts val="600"/>
              </a:spcBef>
              <a:spcAft>
                <a:spcPts val="300"/>
              </a:spcAft>
              <a:buFont typeface="Arial" panose="020B0604020202020204" pitchFamily="34" charset="0"/>
              <a:buChar char="•"/>
            </a:pPr>
            <a:r>
              <a:rPr lang="en-US" sz="1200" dirty="0" smtClean="0"/>
              <a:t>This completely transforms what is going to happen between you and that person. I say this from personal experience. Sometimes it is very difficult when you find your enemy or when you see yourself in unexpected situations...</a:t>
            </a:r>
          </a:p>
          <a:p>
            <a:pPr marL="171450" indent="-171450">
              <a:spcBef>
                <a:spcPts val="600"/>
              </a:spcBef>
              <a:spcAft>
                <a:spcPts val="300"/>
              </a:spcAft>
              <a:buFont typeface="Arial" panose="020B0604020202020204" pitchFamily="34" charset="0"/>
              <a:buChar char="•"/>
            </a:pPr>
            <a:r>
              <a:rPr lang="en-US" sz="1200" dirty="0" smtClean="0"/>
              <a:t>At this point, you create the opportunity to make more space around you ... You see how this negative emotion disappears before you take and gives you time to transform ... You see things as they are, as simple and obvious ignorance, anger, fear - not the other, but as ignorance on my part, your part...</a:t>
            </a:r>
          </a:p>
          <a:p>
            <a:pPr marL="171450" indent="-171450">
              <a:spcBef>
                <a:spcPts val="600"/>
              </a:spcBef>
              <a:spcAft>
                <a:spcPts val="300"/>
              </a:spcAft>
              <a:buFont typeface="Arial" panose="020B0604020202020204" pitchFamily="34" charset="0"/>
              <a:buChar char="•"/>
            </a:pPr>
            <a:r>
              <a:rPr lang="en-US" sz="1200" dirty="0" smtClean="0"/>
              <a:t>Transform this, you let go, you become love.</a:t>
            </a:r>
          </a:p>
          <a:p>
            <a:pPr marL="171450" indent="-171450">
              <a:spcBef>
                <a:spcPts val="600"/>
              </a:spcBef>
              <a:spcAft>
                <a:spcPts val="300"/>
              </a:spcAft>
              <a:buFont typeface="Arial" panose="020B0604020202020204" pitchFamily="34" charset="0"/>
              <a:buChar char="•"/>
            </a:pPr>
            <a:r>
              <a:rPr lang="en-US" sz="1200" dirty="0" smtClean="0"/>
              <a:t>I WISH YOU HAPPINESS !.</a:t>
            </a:r>
          </a:p>
          <a:p>
            <a:pPr marL="171450" indent="-171450">
              <a:spcBef>
                <a:spcPts val="600"/>
              </a:spcBef>
              <a:spcAft>
                <a:spcPts val="300"/>
              </a:spcAft>
              <a:buFont typeface="Arial" panose="020B0604020202020204" pitchFamily="34" charset="0"/>
              <a:buChar char="•"/>
            </a:pPr>
            <a:r>
              <a:rPr lang="en-US" sz="1200" dirty="0" smtClean="0"/>
              <a:t>Try to do and see everything change in your life.  ~ Richard Gere</a:t>
            </a:r>
          </a:p>
          <a:p>
            <a:pPr marL="0" indent="0">
              <a:spcBef>
                <a:spcPts val="600"/>
              </a:spcBef>
              <a:spcAft>
                <a:spcPts val="300"/>
              </a:spcAft>
              <a:buFont typeface="Arial" panose="020B0604020202020204" pitchFamily="34" charset="0"/>
              <a:buNone/>
            </a:pPr>
            <a:endParaRPr lang="en-CA" sz="1200" dirty="0" smtClean="0"/>
          </a:p>
          <a:p>
            <a: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CA" sz="1200" dirty="0" smtClean="0"/>
              <a:t>From: </a:t>
            </a:r>
            <a:r>
              <a:rPr lang="en-CA" sz="1200" dirty="0" smtClean="0">
                <a:hlinkClick r:id="rId3"/>
              </a:rPr>
              <a:t>https://gcconnex.gc.ca/gcforums/group/3331153/12835551/hjforumtopic</a:t>
            </a:r>
            <a:r>
              <a:rPr lang="en-CA" sz="1200" dirty="0" smtClean="0"/>
              <a:t> </a:t>
            </a:r>
          </a:p>
          <a:p>
            <a:pPr marL="0" indent="0">
              <a:spcBef>
                <a:spcPts val="600"/>
              </a:spcBef>
              <a:spcAft>
                <a:spcPts val="300"/>
              </a:spcAft>
              <a:buFont typeface="Arial" panose="020B0604020202020204" pitchFamily="34" charset="0"/>
              <a:buNone/>
            </a:pPr>
            <a:endParaRPr lang="en-CA" sz="120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http://marc.ucla.edu/mindful-meditations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Body Scan</a:t>
            </a:r>
            <a:r>
              <a:rPr lang="en-CA" baseline="0" dirty="0" smtClean="0"/>
              <a:t> 5 </a:t>
            </a:r>
            <a:r>
              <a:rPr lang="en-CA" baseline="0" dirty="0" err="1" smtClean="0"/>
              <a:t>mins</a:t>
            </a:r>
            <a:r>
              <a:rPr lang="en-CA" baseline="0" dirty="0" smtClean="0"/>
              <a:t> top-down + internal bottom-up</a:t>
            </a:r>
          </a:p>
          <a:p>
            <a:endParaRPr lang="en-CA" dirty="0" smtClean="0"/>
          </a:p>
          <a:p>
            <a:r>
              <a:rPr lang="en-CA" dirty="0" smtClean="0"/>
              <a:t>For</a:t>
            </a:r>
            <a:r>
              <a:rPr lang="en-CA" baseline="0" dirty="0" smtClean="0"/>
              <a:t> the debrief:</a:t>
            </a:r>
          </a:p>
          <a:p>
            <a:pPr marL="171450" indent="-171450">
              <a:buFont typeface="Arial" panose="020B0604020202020204" pitchFamily="34" charset="0"/>
              <a:buChar char="•"/>
            </a:pPr>
            <a:r>
              <a:rPr lang="en-US" sz="1200" dirty="0" smtClean="0"/>
              <a:t>Mindful Listening </a:t>
            </a:r>
          </a:p>
          <a:p>
            <a:pPr marL="171450" indent="-171450">
              <a:buFont typeface="Arial" panose="020B0604020202020204" pitchFamily="34" charset="0"/>
              <a:buChar char="•"/>
            </a:pPr>
            <a:r>
              <a:rPr lang="en-CA" sz="1200" dirty="0" smtClean="0"/>
              <a:t>Mindful Decision Making </a:t>
            </a:r>
          </a:p>
          <a:p>
            <a:pPr marL="171450" indent="-171450">
              <a:buFont typeface="Arial" panose="020B0604020202020204" pitchFamily="34" charset="0"/>
              <a:buChar char="•"/>
            </a:pPr>
            <a:r>
              <a:rPr lang="en-CA" dirty="0" smtClean="0"/>
              <a:t>Mindful – Compassion exercise - I wish you happiness</a:t>
            </a:r>
          </a:p>
          <a:p>
            <a:pPr marL="171450" indent="-171450">
              <a:buFont typeface="Arial" panose="020B0604020202020204" pitchFamily="34" charset="0"/>
              <a:buChar char="•"/>
            </a:pPr>
            <a:r>
              <a:rPr lang="en-CA" dirty="0" smtClean="0"/>
              <a:t>Longer Body</a:t>
            </a:r>
            <a:r>
              <a:rPr lang="en-CA" baseline="0" dirty="0" smtClean="0"/>
              <a:t> Scan</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Similar to last week, feel free to take as long as you want for the debriefs, when you are ready you can simply leave the session.</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err="1" smtClean="0"/>
              <a:t>Saludos</a:t>
            </a:r>
            <a:r>
              <a:rPr lang="en-CA" baseline="0" dirty="0" smtClean="0"/>
              <a:t>!</a:t>
            </a:r>
          </a:p>
          <a:p>
            <a:pPr marL="0" indent="0">
              <a:buFont typeface="Arial" panose="020B0604020202020204"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2684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Please</a:t>
            </a:r>
            <a:r>
              <a:rPr lang="fr-CA" dirty="0" smtClean="0"/>
              <a:t>,</a:t>
            </a:r>
            <a:r>
              <a:rPr lang="fr-CA" baseline="0" dirty="0" smtClean="0"/>
              <a:t> use the chat </a:t>
            </a:r>
          </a:p>
          <a:p>
            <a:endParaRPr lang="fr-CA" baseline="0" dirty="0" smtClean="0"/>
          </a:p>
          <a:p>
            <a:r>
              <a:rPr lang="fr-CA" baseline="0" dirty="0" smtClean="0"/>
              <a:t>In the </a:t>
            </a:r>
            <a:r>
              <a:rPr lang="fr-CA" baseline="0" dirty="0" err="1" smtClean="0"/>
              <a:t>meantime</a:t>
            </a:r>
            <a:r>
              <a:rPr lang="fr-CA" baseline="0" dirty="0" smtClean="0"/>
              <a:t>, </a:t>
            </a:r>
            <a:r>
              <a:rPr lang="fr-CA" baseline="0" dirty="0" err="1" smtClean="0"/>
              <a:t>also</a:t>
            </a:r>
            <a:r>
              <a:rPr lang="fr-CA" baseline="0" dirty="0" smtClean="0"/>
              <a:t> </a:t>
            </a:r>
            <a:r>
              <a:rPr lang="fr-CA" baseline="0" dirty="0" err="1" smtClean="0"/>
              <a:t>answer</a:t>
            </a:r>
            <a:r>
              <a:rPr lang="fr-CA" baseline="0" dirty="0" smtClean="0"/>
              <a:t> the </a:t>
            </a:r>
            <a:r>
              <a:rPr lang="fr-CA" baseline="0" dirty="0" err="1" smtClean="0"/>
              <a:t>poll</a:t>
            </a:r>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95257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10 minutes in « </a:t>
            </a:r>
            <a:r>
              <a:rPr lang="fr-CA" dirty="0" err="1" smtClean="0"/>
              <a:t>dyads</a:t>
            </a:r>
            <a:r>
              <a:rPr lang="fr-CA" dirty="0" smtClean="0"/>
              <a:t> » of 3-4</a:t>
            </a:r>
          </a:p>
          <a:p>
            <a:endParaRPr lang="fr-CA" dirty="0" smtClean="0"/>
          </a:p>
          <a:p>
            <a:r>
              <a:rPr lang="fr-CA" dirty="0" err="1" smtClean="0"/>
              <a:t>With</a:t>
            </a:r>
            <a:r>
              <a:rPr lang="fr-CA" dirty="0" smtClean="0"/>
              <a:t> </a:t>
            </a:r>
            <a:r>
              <a:rPr lang="fr-CA" dirty="0" err="1" smtClean="0"/>
              <a:t>honesty</a:t>
            </a:r>
            <a:r>
              <a:rPr lang="fr-CA" dirty="0" smtClean="0"/>
              <a:t>, report on</a:t>
            </a:r>
            <a:r>
              <a:rPr lang="fr-CA" baseline="0" dirty="0" smtClean="0"/>
              <a:t> :</a:t>
            </a:r>
          </a:p>
          <a:p>
            <a:pPr marL="171450" indent="-171450">
              <a:buFont typeface="Arial" panose="020B0604020202020204" pitchFamily="34" charset="0"/>
              <a:buChar char="•"/>
            </a:pPr>
            <a:r>
              <a:rPr lang="fr-CA" baseline="0" dirty="0" err="1" smtClean="0"/>
              <a:t>Were</a:t>
            </a:r>
            <a:r>
              <a:rPr lang="fr-CA" baseline="0" dirty="0" smtClean="0"/>
              <a:t> </a:t>
            </a:r>
            <a:r>
              <a:rPr lang="fr-CA" baseline="0" dirty="0" err="1" smtClean="0"/>
              <a:t>there</a:t>
            </a:r>
            <a:r>
              <a:rPr lang="fr-CA" baseline="0" dirty="0" smtClean="0"/>
              <a:t> </a:t>
            </a:r>
            <a:r>
              <a:rPr lang="fr-CA" baseline="0" dirty="0" err="1" smtClean="0"/>
              <a:t>any</a:t>
            </a:r>
            <a:r>
              <a:rPr lang="fr-CA" baseline="0" dirty="0" smtClean="0"/>
              <a:t> challenges?</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16951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https://www.amazon.ca/Search-Inside-Yourself-Productivity-Creativity/dp/0062116924</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dirty="0" smtClean="0"/>
              <a:t>You see many different logos here,</a:t>
            </a:r>
            <a:r>
              <a:rPr lang="en-CA" baseline="0" dirty="0" smtClean="0"/>
              <a:t> you may be familiar to more than one of them. Any of these organizations are big companies, and there is a serious reason why they are implementing Mindfulness programs.</a:t>
            </a:r>
          </a:p>
          <a:p>
            <a:endParaRPr lang="en-CA" baseline="0" dirty="0" smtClean="0"/>
          </a:p>
          <a:p>
            <a:r>
              <a:rPr lang="en-CA" baseline="0" dirty="0" smtClean="0"/>
              <a:t>Now, let me get  your attention to some of the logos:</a:t>
            </a:r>
          </a:p>
          <a:p>
            <a:endParaRPr lang="en-CA" baseline="0" dirty="0" smtClean="0"/>
          </a:p>
          <a:p>
            <a:pPr marL="171432" indent="-171432">
              <a:buFont typeface="Arial" panose="020B0604020202020204" pitchFamily="34" charset="0"/>
              <a:buChar char="•"/>
            </a:pPr>
            <a:r>
              <a:rPr lang="en-US" dirty="0"/>
              <a:t>Phil Jackson’s eleven Rings – with Chicago Bulls and LA Lakers obtained 11 championships - https://www.amazon.ca/Eleven-Rings-Success-Phil-Jackson/dp/0143125346 </a:t>
            </a:r>
            <a:br>
              <a:rPr lang="en-US" dirty="0"/>
            </a:br>
            <a:r>
              <a:rPr lang="en-US" dirty="0"/>
              <a:t>And now, The Golden State Warriors (NBA basketball team) Mindful Mindset on Four Core values - </a:t>
            </a:r>
            <a:r>
              <a:rPr lang="en-US" u="sng" dirty="0">
                <a:hlinkClick r:id="rId3"/>
              </a:rPr>
              <a:t>http://yogadork.com/2015/12/09/the-golden-state-warriors-record-breaking-mindful-mindset/</a:t>
            </a:r>
            <a:endParaRPr lang="en-US" dirty="0"/>
          </a:p>
          <a:p>
            <a:pPr lvl="1"/>
            <a:r>
              <a:rPr lang="en-US" dirty="0"/>
              <a:t>1. Joy;</a:t>
            </a:r>
          </a:p>
          <a:p>
            <a:pPr lvl="1"/>
            <a:r>
              <a:rPr lang="en-US" dirty="0"/>
              <a:t>2. Mindfulness;</a:t>
            </a:r>
          </a:p>
          <a:p>
            <a:pPr lvl="1"/>
            <a:r>
              <a:rPr lang="en-US" dirty="0"/>
              <a:t>3. Compassion for team members and for the game of basketball; and</a:t>
            </a:r>
          </a:p>
          <a:p>
            <a:pPr lvl="1"/>
            <a:r>
              <a:rPr lang="en-US" dirty="0"/>
              <a:t>4. Competition</a:t>
            </a:r>
          </a:p>
          <a:p>
            <a:pPr>
              <a:buFont typeface="Arial" pitchFamily="34" charset="0"/>
              <a:buChar char="•"/>
            </a:pPr>
            <a:r>
              <a:rPr lang="en-US" dirty="0" smtClean="0"/>
              <a:t> Google – who</a:t>
            </a:r>
            <a:r>
              <a:rPr lang="en-US" baseline="0" dirty="0" smtClean="0"/>
              <a:t> has not used google? </a:t>
            </a:r>
            <a:r>
              <a:rPr lang="en-US" dirty="0" smtClean="0"/>
              <a:t>it is big player in the booming of Mindfulness.</a:t>
            </a:r>
            <a:r>
              <a:rPr lang="en-US" baseline="0" dirty="0" smtClean="0"/>
              <a:t> Chad-</a:t>
            </a:r>
            <a:r>
              <a:rPr lang="en-US" baseline="0" dirty="0" err="1" smtClean="0"/>
              <a:t>Meng</a:t>
            </a:r>
            <a:r>
              <a:rPr lang="en-US" baseline="0" dirty="0" smtClean="0"/>
              <a:t> Tan started the ball rolling, and it grew big that now there is SIYLI delivering Mindfulness to the world</a:t>
            </a:r>
            <a:endParaRPr lang="en-US" dirty="0" smtClean="0"/>
          </a:p>
          <a:p>
            <a:pPr>
              <a:buFont typeface="Arial" pitchFamily="34" charset="0"/>
              <a:buChar char="•"/>
            </a:pPr>
            <a:r>
              <a:rPr lang="en-US" dirty="0" smtClean="0"/>
              <a:t> World Economic Forum – </a:t>
            </a:r>
            <a:r>
              <a:rPr lang="en-US" dirty="0"/>
              <a:t>The Forum engages the foremost political, business and other leaders of society to shape global, regional and industry agendas.</a:t>
            </a:r>
          </a:p>
          <a:p>
            <a:pPr>
              <a:buFont typeface="Arial" pitchFamily="34" charset="0"/>
              <a:buChar char="•"/>
            </a:pPr>
            <a:r>
              <a:rPr lang="en-CA" dirty="0"/>
              <a:t> </a:t>
            </a:r>
            <a:r>
              <a:rPr lang="en-CA" dirty="0" err="1"/>
              <a:t>U.Lab</a:t>
            </a:r>
            <a:r>
              <a:rPr lang="en-CA" dirty="0"/>
              <a:t> / MIT – Senior business management savvy, including mindfulness -they call it </a:t>
            </a:r>
            <a:r>
              <a:rPr lang="en-CA" dirty="0" err="1"/>
              <a:t>presencing</a:t>
            </a:r>
            <a:r>
              <a:rPr lang="en-CA" dirty="0"/>
              <a:t>- as part of the new way of doing ethical business.</a:t>
            </a:r>
            <a:endParaRPr lang="en-US" dirty="0"/>
          </a:p>
          <a:p>
            <a:pPr>
              <a:buFont typeface="Arial" pitchFamily="34" charset="0"/>
              <a:buChar char="•"/>
            </a:pPr>
            <a:r>
              <a:rPr lang="en-CA" baseline="0" dirty="0" smtClean="0"/>
              <a:t> </a:t>
            </a:r>
            <a:r>
              <a:rPr lang="en-US" dirty="0" smtClean="0"/>
              <a:t>Mindful Nation U</a:t>
            </a:r>
            <a:r>
              <a:rPr lang="en-US" b="0" dirty="0" smtClean="0"/>
              <a:t>K –</a:t>
            </a:r>
            <a:r>
              <a:rPr lang="en-US" b="0" baseline="0" dirty="0" smtClean="0"/>
              <a:t> Is co-chaired by the three main political parties in UK with the intention </a:t>
            </a:r>
            <a:r>
              <a:rPr lang="en-US" dirty="0"/>
              <a:t> to apply mindfulness programs in the areas of National education, health, the workplace and the criminal justice system.</a:t>
            </a:r>
            <a:endParaRPr lang="en-CA" dirty="0" smtClean="0"/>
          </a:p>
          <a:p>
            <a:endParaRPr lang="en-US" dirty="0" smtClean="0"/>
          </a:p>
          <a:p>
            <a:pPr>
              <a:buFont typeface="Arial" charset="0"/>
              <a:buNone/>
            </a:pPr>
            <a:r>
              <a:rPr lang="en-CA" baseline="0" dirty="0" smtClean="0"/>
              <a:t>Some Group Discussion if there is time and want.</a:t>
            </a:r>
          </a:p>
          <a:p>
            <a:pPr>
              <a:buFont typeface="Arial" charset="0"/>
              <a:buNone/>
            </a:pPr>
            <a:r>
              <a:rPr lang="en-CA" baseline="0" dirty="0" smtClean="0"/>
              <a:t>---</a:t>
            </a:r>
          </a:p>
          <a:p>
            <a:pPr>
              <a:buFont typeface="Arial" charset="0"/>
              <a:buNone/>
            </a:pPr>
            <a:r>
              <a:rPr lang="en-US" dirty="0" smtClean="0"/>
              <a:t>https://hbr.org/2015/12/why-google-target-and-general-mills-are-investing-in-mindfulness</a:t>
            </a:r>
          </a:p>
          <a:p>
            <a:pPr>
              <a:buFont typeface="Arial" charset="0"/>
              <a:buNone/>
            </a:pPr>
            <a:r>
              <a:rPr lang="en-CA" dirty="0" smtClean="0"/>
              <a:t>Mentions some details about the Mindfulness</a:t>
            </a:r>
            <a:r>
              <a:rPr lang="en-CA" baseline="0" dirty="0" smtClean="0"/>
              <a:t> programs at </a:t>
            </a:r>
            <a:r>
              <a:rPr lang="en-CA" dirty="0" smtClean="0"/>
              <a:t>Google, Aetna, General Mills, Intel,</a:t>
            </a:r>
            <a:r>
              <a:rPr lang="en-CA" baseline="0" dirty="0" smtClean="0"/>
              <a:t> Target &amp; Green Mountain Coffee Roasters</a:t>
            </a:r>
          </a:p>
          <a:p>
            <a:pPr>
              <a:buFont typeface="Arial" charset="0"/>
              <a:buNone/>
            </a:pPr>
            <a:endParaRPr lang="en-CA" baseline="0" dirty="0" smtClean="0"/>
          </a:p>
          <a:p>
            <a:pPr>
              <a:buFont typeface="Arial" charset="0"/>
              <a:buNone/>
            </a:pPr>
            <a:r>
              <a:rPr lang="en-CA" baseline="0" dirty="0" smtClean="0"/>
              <a:t>DFO – just started a MBSR pilot.</a:t>
            </a:r>
          </a:p>
          <a:p>
            <a:pPr>
              <a:buFont typeface="Arial" charset="0"/>
              <a:buNone/>
            </a:pPr>
            <a:r>
              <a:rPr lang="en-CA" baseline="0" dirty="0" smtClean="0"/>
              <a:t>CSIS -  have implemented Meditation in Progress program.</a:t>
            </a:r>
          </a:p>
          <a:p>
            <a:pPr>
              <a:buFont typeface="Arial" charset="0"/>
              <a:buNone/>
            </a:pPr>
            <a:r>
              <a:rPr lang="en-CA" baseline="0" dirty="0" smtClean="0"/>
              <a:t>CSPS – is incorporating Mindfulness into their work.</a:t>
            </a:r>
          </a:p>
          <a:p>
            <a:pPr>
              <a:buFont typeface="Arial" charset="0"/>
              <a:buNone/>
            </a:pPr>
            <a:r>
              <a:rPr lang="en-CA" baseline="0" dirty="0" smtClean="0"/>
              <a:t>I have delivered session now to over 3,000 people (updated 2021)</a:t>
            </a:r>
          </a:p>
          <a:p>
            <a:pPr>
              <a:buFont typeface="Arial"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80232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2021-05-13</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12851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049492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80359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1088659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918195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99606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417931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9911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36260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26803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20803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57167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405649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www.mindfulnet.org/" TargetMode="External"/><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image" Target="../media/image23.png"/><Relationship Id="rId21" Type="http://schemas.openxmlformats.org/officeDocument/2006/relationships/image" Target="../media/image38.png"/><Relationship Id="rId34" Type="http://schemas.openxmlformats.org/officeDocument/2006/relationships/image" Target="../media/image51.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2" Type="http://schemas.openxmlformats.org/officeDocument/2006/relationships/notesSlide" Target="../notesSlides/notesSlide9.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5" Type="http://schemas.openxmlformats.org/officeDocument/2006/relationships/image" Target="../media/image24.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9.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hyperlink" Target="http://www.siyli.org/" TargetMode="External"/><Relationship Id="rId9" Type="http://schemas.openxmlformats.org/officeDocument/2006/relationships/image" Target="../media/image28.png"/><Relationship Id="rId14" Type="http://schemas.openxmlformats.org/officeDocument/2006/relationships/hyperlink" Target="http://instituteformindfulleadership.org/" TargetMode="External"/><Relationship Id="rId22" Type="http://schemas.openxmlformats.org/officeDocument/2006/relationships/image" Target="../media/image39.png"/><Relationship Id="rId27" Type="http://schemas.openxmlformats.org/officeDocument/2006/relationships/image" Target="../media/image44.jpeg"/><Relationship Id="rId30" Type="http://schemas.openxmlformats.org/officeDocument/2006/relationships/image" Target="../media/image47.png"/><Relationship Id="rId35" Type="http://schemas.openxmlformats.org/officeDocument/2006/relationships/image" Target="../media/image52.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uo8Yo4UE6g0" TargetMode="External"/><Relationship Id="rId3" Type="http://schemas.openxmlformats.org/officeDocument/2006/relationships/image" Target="../media/image57.jpeg"/><Relationship Id="rId7" Type="http://schemas.openxmlformats.org/officeDocument/2006/relationships/image" Target="../media/image6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9.jpg"/><Relationship Id="rId11" Type="http://schemas.openxmlformats.org/officeDocument/2006/relationships/hyperlink" Target="http://greatergood.berkeley.edu/article/item/compassionate_leaders_are_effective_leaders" TargetMode="External"/><Relationship Id="rId5" Type="http://schemas.openxmlformats.org/officeDocument/2006/relationships/hyperlink" Target="https://siyli.org/3-pillars-compassionate-leadership/" TargetMode="External"/><Relationship Id="rId10" Type="http://schemas.openxmlformats.org/officeDocument/2006/relationships/image" Target="../media/image61.png"/><Relationship Id="rId4" Type="http://schemas.openxmlformats.org/officeDocument/2006/relationships/image" Target="../media/image58.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soundcloud.com/33voices/compassion-is-a-deep-understanding-janice-marturano" TargetMode="External"/><Relationship Id="rId7" Type="http://schemas.openxmlformats.org/officeDocument/2006/relationships/hyperlink" Target="http://www.polyu.edu.hk/obe/students/files/deep.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hyperlink" Target="https://siyli.org/5-ways-mindfulness-improve-leadersh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jp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g"/><Relationship Id="rId4" Type="http://schemas.openxmlformats.org/officeDocument/2006/relationships/image" Target="../media/image69.jpg"/></Relationships>
</file>

<file path=ppt/slides/_rels/slide16.xml.rels><?xml version="1.0" encoding="UTF-8" standalone="yes"?>
<Relationships xmlns="http://schemas.openxmlformats.org/package/2006/relationships"><Relationship Id="rId3" Type="http://schemas.openxmlformats.org/officeDocument/2006/relationships/hyperlink" Target="http://wc4.net/t?r=3555&amp;c=1274&amp;l=10&amp;ctl=3ED7:3646AF9D5A6D567553A8A9179028E0FF&am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1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cconnex.gc.ca/gcforums/group/3331153/12835551/hjforumtopic"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lishagoldstein.com/videos/sitting-with-awareness-of-thoughts/%E2%80%8B" TargetMode="External"/><Relationship Id="rId13" Type="http://schemas.openxmlformats.org/officeDocument/2006/relationships/image" Target="../media/image75.jpe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7WrNgOYCEpA" TargetMode="External"/><Relationship Id="rId12"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6.png"/><Relationship Id="rId5" Type="http://schemas.openxmlformats.org/officeDocument/2006/relationships/hyperlink" Target="http://www.sharonsalzberg.com/body-scan-meditation-audio/" TargetMode="External"/><Relationship Id="rId10" Type="http://schemas.openxmlformats.org/officeDocument/2006/relationships/image" Target="../media/image13.png"/><Relationship Id="rId4" Type="http://schemas.openxmlformats.org/officeDocument/2006/relationships/hyperlink" Target="http://elishagoldstein.com/videos/10-minute-body-scan/" TargetMode="Externa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19.jpeg"/><Relationship Id="rId4" Type="http://schemas.openxmlformats.org/officeDocument/2006/relationships/image" Target="../media/image12.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iyli.org/what-is-leadership-what-makes-good-lead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smtClean="0"/>
              <a:t>Organizations with Mindfulness programs</a:t>
            </a:r>
            <a:endParaRPr lang="en-US" sz="3200" dirty="0"/>
          </a:p>
        </p:txBody>
      </p:sp>
      <p:sp>
        <p:nvSpPr>
          <p:cNvPr id="4" name="Rectangle 3"/>
          <p:cNvSpPr/>
          <p:nvPr/>
        </p:nvSpPr>
        <p:spPr>
          <a:xfrm>
            <a:off x="371563" y="6248400"/>
            <a:ext cx="2229641" cy="338554"/>
          </a:xfrm>
          <a:prstGeom prst="rect">
            <a:avLst/>
          </a:prstGeom>
        </p:spPr>
        <p:txBody>
          <a:bodyPr wrap="square">
            <a:spAutoFit/>
          </a:bodyPr>
          <a:lstStyle/>
          <a:p>
            <a:r>
              <a:rPr lang="fr-CA" sz="1600" dirty="0" smtClean="0">
                <a:hlinkClick r:id="rId4"/>
              </a:rPr>
              <a:t>http://www.siyli.org</a:t>
            </a:r>
            <a:r>
              <a:rPr lang="fr-CA" sz="1600" dirty="0" smtClean="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89845"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68789"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660525" y="4972872"/>
            <a:ext cx="1151835" cy="544360"/>
          </a:xfrm>
          <a:prstGeom prst="rect">
            <a:avLst/>
          </a:prstGeom>
          <a:noFill/>
          <a:ln w="9525">
            <a:noFill/>
            <a:miter lim="800000"/>
            <a:headEnd/>
            <a:tailEnd/>
          </a:ln>
        </p:spPr>
      </p:pic>
      <p:sp>
        <p:nvSpPr>
          <p:cNvPr id="13" name="Rectangle 12"/>
          <p:cNvSpPr/>
          <p:nvPr/>
        </p:nvSpPr>
        <p:spPr>
          <a:xfrm>
            <a:off x="3049730" y="6248400"/>
            <a:ext cx="2242350" cy="338554"/>
          </a:xfrm>
          <a:prstGeom prst="rect">
            <a:avLst/>
          </a:prstGeom>
        </p:spPr>
        <p:txBody>
          <a:bodyPr wrap="square">
            <a:spAutoFit/>
          </a:bodyPr>
          <a:lstStyle/>
          <a:p>
            <a:r>
              <a:rPr lang="en-CA" sz="1600" dirty="0" smtClean="0">
                <a:hlinkClick r:id="rId13"/>
              </a:rPr>
              <a:t>www.Mindfulnet.org</a:t>
            </a:r>
            <a:endParaRPr lang="en-CA" sz="1600" dirty="0"/>
          </a:p>
        </p:txBody>
      </p:sp>
      <p:sp>
        <p:nvSpPr>
          <p:cNvPr id="14" name="Rectangle 13"/>
          <p:cNvSpPr/>
          <p:nvPr/>
        </p:nvSpPr>
        <p:spPr>
          <a:xfrm>
            <a:off x="5292080" y="6248400"/>
            <a:ext cx="3600400" cy="338554"/>
          </a:xfrm>
          <a:prstGeom prst="rect">
            <a:avLst/>
          </a:prstGeom>
        </p:spPr>
        <p:txBody>
          <a:bodyPr wrap="square">
            <a:spAutoFit/>
          </a:bodyPr>
          <a:lstStyle/>
          <a:p>
            <a:r>
              <a:rPr lang="en-CA" sz="1600" dirty="0" smtClean="0">
                <a:hlinkClick r:id="rId14"/>
              </a:rPr>
              <a:t>http://instituteformindfulleadership.org</a:t>
            </a:r>
            <a:r>
              <a:rPr lang="en-CA" sz="1600" dirty="0" smtClean="0"/>
              <a:t> </a:t>
            </a:r>
            <a:endParaRPr lang="en-CA" sz="1600" dirty="0"/>
          </a:p>
        </p:txBody>
      </p:sp>
      <p:pic>
        <p:nvPicPr>
          <p:cNvPr id="15" name="Picture 23"/>
          <p:cNvPicPr>
            <a:picLocks noChangeAspect="1" noChangeArrowheads="1"/>
          </p:cNvPicPr>
          <p:nvPr/>
        </p:nvPicPr>
        <p:blipFill>
          <a:blip r:embed="rId15" cstate="print"/>
          <a:srcRect/>
          <a:stretch>
            <a:fillRect/>
          </a:stretch>
        </p:blipFill>
        <p:spPr bwMode="auto">
          <a:xfrm>
            <a:off x="6757253" y="1340768"/>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7544737"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5555242"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4648806" y="1416968"/>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5854278" y="2354969"/>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238289" y="446300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3036500"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868236"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5455627" y="308054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6067480" y="4036044"/>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4061156"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583810" y="457200"/>
            <a:ext cx="1333500" cy="828675"/>
          </a:xfrm>
          <a:prstGeom prst="rect">
            <a:avLst/>
          </a:prstGeom>
          <a:noFill/>
        </p:spPr>
      </p:pic>
      <p:sp>
        <p:nvSpPr>
          <p:cNvPr id="41" name="Oval 40"/>
          <p:cNvSpPr/>
          <p:nvPr/>
        </p:nvSpPr>
        <p:spPr>
          <a:xfrm>
            <a:off x="7390234" y="112440"/>
            <a:ext cx="1790278" cy="138072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Oval 41"/>
          <p:cNvSpPr/>
          <p:nvPr/>
        </p:nvSpPr>
        <p:spPr>
          <a:xfrm>
            <a:off x="4680645" y="5359896"/>
            <a:ext cx="2627659" cy="888504"/>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8" name="Picture 4"/>
          <p:cNvPicPr>
            <a:picLocks noChangeAspect="1" noChangeArrowheads="1"/>
          </p:cNvPicPr>
          <p:nvPr/>
        </p:nvPicPr>
        <p:blipFill>
          <a:blip r:embed="rId38"/>
          <a:srcRect/>
          <a:stretch>
            <a:fillRect/>
          </a:stretch>
        </p:blipFill>
        <p:spPr bwMode="auto">
          <a:xfrm>
            <a:off x="7533234" y="2335756"/>
            <a:ext cx="1293784" cy="372068"/>
          </a:xfrm>
          <a:prstGeom prst="rect">
            <a:avLst/>
          </a:prstGeom>
          <a:noFill/>
          <a:ln w="9525">
            <a:noFill/>
            <a:miter lim="800000"/>
            <a:headEnd/>
            <a:tailEnd/>
          </a:ln>
        </p:spPr>
      </p:pic>
      <p:sp>
        <p:nvSpPr>
          <p:cNvPr id="44" name="Oval 43"/>
          <p:cNvSpPr/>
          <p:nvPr/>
        </p:nvSpPr>
        <p:spPr>
          <a:xfrm>
            <a:off x="371563" y="1285875"/>
            <a:ext cx="1533437" cy="871062"/>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138149" y="4131574"/>
            <a:ext cx="825592" cy="1008838"/>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6892761" y="2183668"/>
            <a:ext cx="2339114" cy="206231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p:cNvSpPr/>
          <p:nvPr/>
        </p:nvSpPr>
        <p:spPr>
          <a:xfrm>
            <a:off x="4932040" y="3310060"/>
            <a:ext cx="2007753" cy="1991148"/>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3"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85000" lnSpcReduction="20000"/>
          </a:bodyPr>
          <a:lstStyle/>
          <a:p>
            <a:r>
              <a:rPr lang="en-CA" sz="2000" dirty="0"/>
              <a:t>Pillar #1: Cognitive Understanding </a:t>
            </a:r>
          </a:p>
          <a:p>
            <a:r>
              <a:rPr lang="en-CA" sz="2000" dirty="0"/>
              <a:t>Pillar #2: Affective (Emotional) Understanding</a:t>
            </a:r>
          </a:p>
          <a:p>
            <a:r>
              <a:rPr lang="en-CA" sz="2000" dirty="0"/>
              <a:t>Pillar #3: A Motivational </a:t>
            </a:r>
            <a:r>
              <a:rPr lang="en-CA" sz="2000" dirty="0" smtClean="0"/>
              <a:t>Connection</a:t>
            </a:r>
            <a:br>
              <a:rPr lang="en-CA" sz="2000" dirty="0" smtClean="0"/>
            </a:br>
            <a:r>
              <a:rPr lang="en-CA" sz="2000" dirty="0" smtClean="0"/>
              <a:t>	</a:t>
            </a:r>
            <a:r>
              <a:rPr lang="en-CA" sz="1400" dirty="0" smtClean="0"/>
              <a:t> </a:t>
            </a:r>
            <a:r>
              <a:rPr lang="en-CA" sz="1500" u="sng" dirty="0" smtClean="0">
                <a:hlinkClick r:id="rId5"/>
              </a:rPr>
              <a:t>https://siyli.org/3-pillars-compassionate-leadership/</a:t>
            </a:r>
            <a:r>
              <a:rPr lang="en-CA" sz="1500" dirty="0" smtClean="0"/>
              <a:t> </a:t>
            </a:r>
            <a:endParaRPr lang="en-CA" sz="1400" dirty="0" smtClean="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sp>
        <p:nvSpPr>
          <p:cNvPr id="5" name="Rectangle 4"/>
          <p:cNvSpPr/>
          <p:nvPr/>
        </p:nvSpPr>
        <p:spPr>
          <a:xfrm>
            <a:off x="450942" y="6341881"/>
            <a:ext cx="6857362" cy="353943"/>
          </a:xfrm>
          <a:prstGeom prst="rect">
            <a:avLst/>
          </a:prstGeom>
        </p:spPr>
        <p:txBody>
          <a:bodyPr wrap="square">
            <a:spAutoFit/>
          </a:bodyPr>
          <a:lstStyle/>
          <a:p>
            <a:r>
              <a:rPr lang="nl-NL" sz="1700" dirty="0"/>
              <a:t>Dan Siegel: </a:t>
            </a:r>
            <a:r>
              <a:rPr lang="nl-NL" sz="1700" dirty="0">
                <a:solidFill>
                  <a:srgbClr val="7030A0"/>
                </a:solidFill>
              </a:rPr>
              <a:t>Me + We = </a:t>
            </a:r>
            <a:r>
              <a:rPr lang="nl-NL" sz="1700" dirty="0" smtClean="0">
                <a:solidFill>
                  <a:srgbClr val="7030A0"/>
                </a:solidFill>
              </a:rPr>
              <a:t>Mwe </a:t>
            </a:r>
            <a:r>
              <a:rPr lang="en-CA" sz="1200" dirty="0" smtClean="0">
                <a:hlinkClick r:id="rId8"/>
              </a:rPr>
              <a:t>https</a:t>
            </a:r>
            <a:r>
              <a:rPr lang="en-CA" sz="1200" dirty="0">
                <a:hlinkClick r:id="rId8"/>
              </a:rPr>
              <a:t>://</a:t>
            </a:r>
            <a:r>
              <a:rPr lang="en-CA" sz="1200" dirty="0" smtClean="0">
                <a:hlinkClick r:id="rId8"/>
              </a:rPr>
              <a:t>www.youtube.com/watch?v=uo8Yo4UE6g0</a:t>
            </a:r>
            <a:r>
              <a:rPr lang="en-CA" sz="1200" dirty="0" smtClean="0"/>
              <a:t> </a:t>
            </a:r>
            <a:endParaRPr lang="en-CA" sz="1200" dirty="0"/>
          </a:p>
        </p:txBody>
      </p:sp>
      <p:pic>
        <p:nvPicPr>
          <p:cNvPr id="2051" name="Picture 3" descr="C:\Users\GonzalA1\AppData\Local\Microsoft\Windows\Temporary Internet Files\Content.IE5\3XXIV14Y\blockpage5GRIVAFJ.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75176" y="2564904"/>
            <a:ext cx="6257064" cy="14095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“…Specifically, he defines compassion as having three components:</a:t>
            </a:r>
          </a:p>
          <a:p>
            <a:r>
              <a:rPr lang="en-US" sz="1700" dirty="0" smtClean="0"/>
              <a:t>A cognitive component: “I understand you”</a:t>
            </a:r>
          </a:p>
          <a:p>
            <a:r>
              <a:rPr lang="en-US" sz="1700" dirty="0" smtClean="0"/>
              <a:t>An affective component: “I feel for you”</a:t>
            </a:r>
          </a:p>
          <a:p>
            <a:r>
              <a:rPr lang="en-US" sz="1700" dirty="0" smtClean="0"/>
              <a:t>A motivational component: “I want to help you”</a:t>
            </a:r>
          </a:p>
        </p:txBody>
      </p:sp>
      <p:sp>
        <p:nvSpPr>
          <p:cNvPr id="18" name="Content Placeholder 1"/>
          <p:cNvSpPr txBox="1">
            <a:spLocks/>
          </p:cNvSpPr>
          <p:nvPr/>
        </p:nvSpPr>
        <p:spPr>
          <a:xfrm>
            <a:off x="475176" y="3974497"/>
            <a:ext cx="6124478" cy="2283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700" dirty="0" smtClean="0"/>
              <a:t>…This shift is the </a:t>
            </a:r>
            <a:r>
              <a:rPr lang="en-US" sz="1700" b="1" dirty="0" smtClean="0">
                <a:solidFill>
                  <a:srgbClr val="7030A0"/>
                </a:solidFill>
              </a:rPr>
              <a:t>transformation from “I” (me) to “We.” </a:t>
            </a:r>
            <a:r>
              <a:rPr lang="en-US" sz="1700" dirty="0" smtClean="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Font typeface="Arial" pitchFamily="34" charset="0"/>
              <a:buNone/>
            </a:pPr>
            <a:r>
              <a:rPr lang="en-US" sz="1100" dirty="0" smtClean="0">
                <a:hlinkClick r:id="rId11"/>
              </a:rPr>
              <a:t>http://greatergood.berkeley.edu/article/item/compassionate_leaders_are_effective_leaders</a:t>
            </a:r>
            <a:r>
              <a:rPr lang="en-US" sz="1100" dirty="0" smtClean="0"/>
              <a:t> </a:t>
            </a:r>
            <a:endParaRPr lang="en-US" sz="1600" dirty="0" smtClean="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4"/>
                                        </p:tgtEl>
                                      </p:cBhvr>
                                    </p:animEffect>
                                    <p:set>
                                      <p:cBhvr>
                                        <p:cTn id="35" dur="1" fill="hold">
                                          <p:stCondLst>
                                            <p:cond delay="499"/>
                                          </p:stCondLst>
                                        </p:cTn>
                                        <p:tgtEl>
                                          <p:spTgt spid="2054"/>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sz="2800" dirty="0" smtClean="0"/>
              <a:t>Compassionate Leadership</a:t>
            </a:r>
            <a:r>
              <a:rPr lang="en-US" sz="2800" dirty="0"/>
              <a:t>– Deep </a:t>
            </a:r>
            <a:r>
              <a:rPr lang="en-US" sz="2800" dirty="0" smtClean="0"/>
              <a:t>Understanding</a:t>
            </a:r>
            <a:r>
              <a:rPr lang="en-CA" sz="2800" dirty="0" smtClean="0"/>
              <a:t> </a:t>
            </a:r>
            <a:endParaRPr lang="en-CA" sz="2800" dirty="0"/>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3"/>
              </a:rPr>
              <a:t>https://</a:t>
            </a:r>
            <a:r>
              <a:rPr lang="en-US" sz="1050" dirty="0" smtClean="0">
                <a:hlinkClick r:id="rId3"/>
              </a:rPr>
              <a:t>soundcloud.com/33voices/compassion-is-a-deep-understanding-janice-marturano</a:t>
            </a:r>
            <a:r>
              <a:rPr lang="en-US" sz="1200" dirty="0" smtClean="0"/>
              <a:t> </a:t>
            </a:r>
            <a:r>
              <a:rPr lang="en-US" sz="1600" dirty="0" smtClean="0"/>
              <a:t>  </a:t>
            </a:r>
            <a:endParaRPr lang="en-US" sz="1600" dirty="0"/>
          </a:p>
        </p:txBody>
      </p:sp>
      <p:pic>
        <p:nvPicPr>
          <p:cNvPr id="4" name="Picture 3"/>
          <p:cNvPicPr>
            <a:picLocks noChangeAspect="1"/>
          </p:cNvPicPr>
          <p:nvPr/>
        </p:nvPicPr>
        <p:blipFill>
          <a:blip r:embed="rId4"/>
          <a:stretch>
            <a:fillRect/>
          </a:stretch>
        </p:blipFill>
        <p:spPr>
          <a:xfrm>
            <a:off x="1475656" y="2862946"/>
            <a:ext cx="6336702" cy="3063196"/>
          </a:xfrm>
          <a:prstGeom prst="rect">
            <a:avLst/>
          </a:prstGeom>
        </p:spPr>
      </p:pic>
      <p:pic>
        <p:nvPicPr>
          <p:cNvPr id="3077" name="Picture 5" descr="C:\Users\GonzalA1\AppData\Local\Microsoft\Windows\Temporary Internet Files\Content.IE5\QDHZ6E8K\Radio_Soko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93" y="1373053"/>
            <a:ext cx="1338910" cy="8926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GonzalA1\AppData\Local\Microsoft\Windows\Temporary Internet Files\Content.IE5\QDHZ6E8K\podcast-icon-150x1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smtClean="0"/>
              <a:t>The next time you have something to observe or listen to, do so with the intention to deep understanding it…</a:t>
            </a:r>
            <a:r>
              <a:rPr lang="en-US" sz="2000" dirty="0"/>
              <a:t> </a:t>
            </a:r>
            <a:r>
              <a:rPr lang="en-US" sz="2000" dirty="0" smtClean="0"/>
              <a:t>for exploring later: </a:t>
            </a:r>
            <a:r>
              <a:rPr lang="en-US" sz="1200" dirty="0" smtClean="0">
                <a:hlinkClick r:id="rId7"/>
              </a:rPr>
              <a:t>http://www.polyu.edu.hk/obe/students/files/deep.pdf</a:t>
            </a:r>
            <a:r>
              <a:rPr lang="en-US" sz="1600" dirty="0" smtClean="0"/>
              <a:t> </a:t>
            </a:r>
          </a:p>
          <a:p>
            <a:pPr marL="285750" fontAlgn="base"/>
            <a:endParaRPr lang="en-US" sz="2000" dirty="0" smtClean="0"/>
          </a:p>
          <a:p>
            <a:pPr marL="285750" fontAlgn="base"/>
            <a:endParaRPr lang="en-US" sz="2000" dirty="0"/>
          </a:p>
        </p:txBody>
      </p:sp>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Lst>
          </a:blip>
          <a:srcRect l="35095"/>
          <a:stretch/>
        </p:blipFill>
        <p:spPr>
          <a:xfrm>
            <a:off x="3563888" y="2720217"/>
            <a:ext cx="5122912" cy="3815487"/>
          </a:xfrm>
          <a:prstGeom prst="rect">
            <a:avLst/>
          </a:prstGeom>
        </p:spPr>
      </p:pic>
    </p:spTree>
    <p:extLst>
      <p:ext uri="{BB962C8B-B14F-4D97-AF65-F5344CB8AC3E}">
        <p14:creationId xmlns:p14="http://schemas.microsoft.com/office/powerpoint/2010/main" val="150911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077"/>
                                        </p:tgtEl>
                                      </p:cBhvr>
                                    </p:animEffect>
                                    <p:set>
                                      <p:cBhvr>
                                        <p:cTn id="7" dur="1" fill="hold">
                                          <p:stCondLst>
                                            <p:cond delay="499"/>
                                          </p:stCondLst>
                                        </p:cTn>
                                        <p:tgtEl>
                                          <p:spTgt spid="307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0"/>
                                        </p:tgtEl>
                                        <p:attrNameLst>
                                          <p:attrName>style.visibility</p:attrName>
                                        </p:attrNameLst>
                                      </p:cBhvr>
                                      <p:to>
                                        <p:strVal val="visible"/>
                                      </p:to>
                                    </p:set>
                                    <p:animEffect transition="in" filter="fade">
                                      <p:cBhvr>
                                        <p:cTn id="11" dur="500"/>
                                        <p:tgtEl>
                                          <p:spTgt spid="30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 Ways Mindfulness Can Improve Your </a:t>
            </a:r>
            <a:r>
              <a:rPr lang="en-US" dirty="0" smtClean="0"/>
              <a:t>Leadership</a:t>
            </a:r>
            <a:endParaRPr lang="en-CA" dirty="0"/>
          </a:p>
        </p:txBody>
      </p:sp>
      <p:sp>
        <p:nvSpPr>
          <p:cNvPr id="2" name="Content Placeholder 1"/>
          <p:cNvSpPr>
            <a:spLocks noGrp="1"/>
          </p:cNvSpPr>
          <p:nvPr>
            <p:ph idx="1"/>
          </p:nvPr>
        </p:nvSpPr>
        <p:spPr>
          <a:xfrm>
            <a:off x="457200" y="1600200"/>
            <a:ext cx="4042792" cy="4925143"/>
          </a:xfrm>
        </p:spPr>
        <p:txBody>
          <a:bodyPr>
            <a:normAutofit/>
          </a:bodyPr>
          <a:lstStyle/>
          <a:p>
            <a:pPr marL="514350" indent="-514350">
              <a:buFont typeface="+mj-lt"/>
              <a:buAutoNum type="arabicPeriod"/>
            </a:pPr>
            <a:r>
              <a:rPr lang="en-US" sz="2700" dirty="0" smtClean="0"/>
              <a:t>Improve </a:t>
            </a:r>
            <a:r>
              <a:rPr lang="en-US" sz="2700" dirty="0"/>
              <a:t>Your Intuition</a:t>
            </a:r>
            <a:endParaRPr lang="en-CA" dirty="0"/>
          </a:p>
          <a:p>
            <a:pPr marL="514350" indent="-514350">
              <a:buFont typeface="+mj-lt"/>
              <a:buAutoNum type="arabicPeriod"/>
            </a:pPr>
            <a:r>
              <a:rPr lang="en-US" sz="2700" dirty="0" smtClean="0"/>
              <a:t>Reduce </a:t>
            </a:r>
            <a:r>
              <a:rPr lang="en-US" sz="2700" dirty="0"/>
              <a:t>Fight or Flight Response</a:t>
            </a:r>
            <a:endParaRPr lang="en-CA" dirty="0"/>
          </a:p>
          <a:p>
            <a:pPr marL="514350" indent="-514350">
              <a:buFont typeface="+mj-lt"/>
              <a:buAutoNum type="arabicPeriod"/>
            </a:pPr>
            <a:r>
              <a:rPr lang="en-US" sz="2700" dirty="0" smtClean="0"/>
              <a:t>Choose </a:t>
            </a:r>
            <a:r>
              <a:rPr lang="en-US" sz="2700" dirty="0"/>
              <a:t>How You React to Emotions</a:t>
            </a:r>
            <a:endParaRPr lang="en-CA" dirty="0"/>
          </a:p>
          <a:p>
            <a:pPr marL="514350" indent="-514350">
              <a:buFont typeface="+mj-lt"/>
              <a:buAutoNum type="arabicPeriod"/>
            </a:pPr>
            <a:r>
              <a:rPr lang="en-US" sz="2700" dirty="0" smtClean="0"/>
              <a:t>Reduce </a:t>
            </a:r>
            <a:r>
              <a:rPr lang="en-US" sz="2700" dirty="0"/>
              <a:t>procrastination</a:t>
            </a:r>
            <a:endParaRPr lang="en-CA" dirty="0"/>
          </a:p>
          <a:p>
            <a:pPr marL="514350" indent="-514350">
              <a:buFont typeface="+mj-lt"/>
              <a:buAutoNum type="arabicPeriod"/>
            </a:pPr>
            <a:r>
              <a:rPr lang="en-US" sz="2700" dirty="0" smtClean="0"/>
              <a:t>Boost </a:t>
            </a:r>
            <a:r>
              <a:rPr lang="en-US" sz="2700" dirty="0"/>
              <a:t>happiness for </a:t>
            </a:r>
            <a:r>
              <a:rPr lang="en-US" sz="2700" dirty="0" smtClean="0"/>
              <a:t>yourself…</a:t>
            </a:r>
            <a:br>
              <a:rPr lang="en-US" sz="2700" dirty="0" smtClean="0"/>
            </a:br>
            <a:r>
              <a:rPr lang="en-US" sz="1800" dirty="0" smtClean="0"/>
              <a:t> </a:t>
            </a:r>
            <a:r>
              <a:rPr lang="en-US" sz="1600" u="sng" dirty="0">
                <a:hlinkClick r:id="rId2"/>
              </a:rPr>
              <a:t>https://siyli.org/5-ways-mindfulness-improve-leadership</a:t>
            </a:r>
            <a:r>
              <a:rPr lang="en-US" sz="1600" u="sng" dirty="0" smtClean="0">
                <a:hlinkClick r:id="rId2"/>
              </a:rPr>
              <a:t>/</a:t>
            </a:r>
            <a:endParaRPr lang="en-CA" sz="16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77" y="1916832"/>
            <a:ext cx="4393672" cy="3295254"/>
          </a:xfrm>
          <a:prstGeom prst="rect">
            <a:avLst/>
          </a:prstGeom>
        </p:spPr>
      </p:pic>
    </p:spTree>
    <p:extLst>
      <p:ext uri="{BB962C8B-B14F-4D97-AF65-F5344CB8AC3E}">
        <p14:creationId xmlns:p14="http://schemas.microsoft.com/office/powerpoint/2010/main" val="167899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smtClean="0"/>
              <a:t>Self-awareness</a:t>
            </a:r>
            <a:r>
              <a:rPr lang="en-US" dirty="0"/>
              <a:t>: understanding ones </a:t>
            </a:r>
            <a:r>
              <a:rPr lang="en-US" dirty="0" smtClean="0"/>
              <a:t>own </a:t>
            </a:r>
            <a:r>
              <a:rPr lang="en-US" dirty="0"/>
              <a:t>emotions and their affect on </a:t>
            </a:r>
            <a:r>
              <a:rPr lang="en-US" dirty="0" smtClean="0"/>
              <a:t>others.</a:t>
            </a:r>
          </a:p>
          <a:p>
            <a:pPr marL="514350" indent="-514350">
              <a:buFont typeface="+mj-lt"/>
              <a:buAutoNum type="arabicPeriod"/>
            </a:pPr>
            <a:r>
              <a:rPr lang="en-US" dirty="0" smtClean="0"/>
              <a:t>Self-regulation</a:t>
            </a:r>
            <a:r>
              <a:rPr lang="en-US" dirty="0"/>
              <a:t>: the ability to control or redirect disruptive </a:t>
            </a:r>
            <a:r>
              <a:rPr lang="en-US" dirty="0" smtClean="0"/>
              <a:t>impulses.</a:t>
            </a:r>
          </a:p>
          <a:p>
            <a:pPr marL="514350" indent="-514350">
              <a:buFont typeface="+mj-lt"/>
              <a:buAutoNum type="arabicPeriod"/>
            </a:pPr>
            <a:r>
              <a:rPr lang="en-US" dirty="0" smtClean="0"/>
              <a:t>Motivation</a:t>
            </a:r>
            <a:r>
              <a:rPr lang="en-US" dirty="0"/>
              <a:t>: passion to work with energy and persistence for reasons beyond money or </a:t>
            </a:r>
            <a:r>
              <a:rPr lang="en-US" dirty="0" smtClean="0"/>
              <a:t>status.</a:t>
            </a:r>
          </a:p>
          <a:p>
            <a:pPr marL="514350" indent="-514350">
              <a:buFont typeface="+mj-lt"/>
              <a:buAutoNum type="arabicPeriod"/>
            </a:pPr>
            <a:r>
              <a:rPr lang="en-US" dirty="0" smtClean="0">
                <a:solidFill>
                  <a:srgbClr val="7030A0"/>
                </a:solidFill>
              </a:rPr>
              <a:t>Empathy</a:t>
            </a:r>
            <a:r>
              <a:rPr lang="en-US" dirty="0">
                <a:solidFill>
                  <a:srgbClr val="7030A0"/>
                </a:solidFill>
              </a:rPr>
              <a:t>: ability to understand the emotional needs of others and treat them </a:t>
            </a:r>
            <a:r>
              <a:rPr lang="en-US" dirty="0" smtClean="0">
                <a:solidFill>
                  <a:srgbClr val="7030A0"/>
                </a:solidFill>
              </a:rPr>
              <a:t>accordingly.</a:t>
            </a:r>
          </a:p>
          <a:p>
            <a:pPr marL="514350" indent="-514350">
              <a:buFont typeface="+mj-lt"/>
              <a:buAutoNum type="arabicPeriod"/>
            </a:pPr>
            <a:r>
              <a:rPr lang="en-US" dirty="0" smtClean="0"/>
              <a:t>Social </a:t>
            </a:r>
            <a:r>
              <a:rPr lang="en-US" dirty="0"/>
              <a:t>skill: proficiency in managing relationships, developing networks, building rapport and finding common ground</a:t>
            </a:r>
            <a:r>
              <a:rPr lang="en-US" dirty="0" smtClean="0"/>
              <a:t>.</a:t>
            </a:r>
            <a:br>
              <a:rPr lang="en-US" dirty="0" smtClean="0"/>
            </a:br>
            <a:r>
              <a:rPr lang="en-US" dirty="0" smtClean="0"/>
              <a:t>		</a:t>
            </a:r>
            <a:r>
              <a:rPr lang="en-US" sz="1800" dirty="0" smtClean="0"/>
              <a:t> </a:t>
            </a:r>
            <a:r>
              <a:rPr lang="en-US" sz="1400" u="sng" dirty="0">
                <a:hlinkClick r:id="rId3"/>
              </a:rPr>
              <a:t>https://siyli.org/great-leaders</a:t>
            </a:r>
            <a:r>
              <a:rPr lang="en-US" sz="1400" u="sng" dirty="0" smtClean="0">
                <a:hlinkClick r:id="rId3"/>
              </a:rPr>
              <a:t>/</a:t>
            </a:r>
            <a:endParaRPr lang="en-CA"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196752"/>
            <a:ext cx="6610527" cy="5661248"/>
          </a:xfrm>
        </p:spPr>
        <p:txBody>
          <a:bodyPr>
            <a:noAutofit/>
          </a:bodyPr>
          <a:lstStyle/>
          <a:p>
            <a:r>
              <a:rPr lang="en-CA" sz="2000" dirty="0"/>
              <a:t>Take </a:t>
            </a:r>
            <a:r>
              <a:rPr lang="en-CA" sz="2000" dirty="0" smtClean="0"/>
              <a:t>1 </a:t>
            </a:r>
            <a:r>
              <a:rPr lang="en-CA" sz="2000" dirty="0"/>
              <a:t>minute to </a:t>
            </a:r>
            <a:r>
              <a:rPr lang="en-CA" sz="2000" dirty="0" smtClean="0"/>
              <a:t>draft a </a:t>
            </a:r>
            <a:r>
              <a:rPr lang="en-CA" sz="2000" dirty="0"/>
              <a:t>description of yourself </a:t>
            </a:r>
            <a:r>
              <a:rPr lang="en-CA" sz="2000" dirty="0" smtClean="0"/>
              <a:t>as </a:t>
            </a:r>
            <a:r>
              <a:rPr lang="en-CA" sz="2000" dirty="0"/>
              <a:t>a </a:t>
            </a:r>
            <a:r>
              <a:rPr lang="en-CA" sz="2000" dirty="0" smtClean="0"/>
              <a:t>leader</a:t>
            </a:r>
          </a:p>
          <a:p>
            <a:pPr lvl="1"/>
            <a:r>
              <a:rPr lang="en-CA" sz="1600" dirty="0"/>
              <a:t>Describe how you see yourself as a leader, this can be something you’re </a:t>
            </a:r>
            <a:r>
              <a:rPr lang="en-CA" sz="1600" dirty="0" smtClean="0"/>
              <a:t>already </a:t>
            </a:r>
            <a:r>
              <a:rPr lang="en-CA" sz="1600" dirty="0"/>
              <a:t>working on or something you’re dreaming of</a:t>
            </a:r>
            <a:r>
              <a:rPr lang="en-CA" sz="1600" dirty="0" smtClean="0"/>
              <a:t>.</a:t>
            </a:r>
            <a:endParaRPr lang="en-CA" sz="1600" dirty="0"/>
          </a:p>
          <a:p>
            <a:r>
              <a:rPr lang="en-US" sz="2000" dirty="0" smtClean="0"/>
              <a:t>In Dyads, you will identify who is “A” (perhaps alphabetically by name)</a:t>
            </a:r>
          </a:p>
          <a:p>
            <a:r>
              <a:rPr lang="en-CA" sz="2000" dirty="0" smtClean="0"/>
              <a:t>A talks for </a:t>
            </a:r>
            <a:r>
              <a:rPr lang="en-CA" sz="2000" dirty="0"/>
              <a:t>1 minute, B </a:t>
            </a:r>
            <a:r>
              <a:rPr lang="en-CA" sz="2000" dirty="0" smtClean="0"/>
              <a:t>listens</a:t>
            </a:r>
          </a:p>
          <a:p>
            <a:r>
              <a:rPr lang="en-CA" sz="2000" dirty="0" smtClean="0"/>
              <a:t>After the 1 minutes is over, then B reflects back </a:t>
            </a:r>
            <a:br>
              <a:rPr lang="en-CA" sz="2000" dirty="0" smtClean="0"/>
            </a:br>
            <a:r>
              <a:rPr lang="en-CA" sz="2000" dirty="0" smtClean="0"/>
              <a:t>what s/he heard A said</a:t>
            </a:r>
          </a:p>
          <a:p>
            <a:r>
              <a:rPr lang="en-CA" sz="2000" dirty="0"/>
              <a:t>Then B talks and A reflects back</a:t>
            </a:r>
          </a:p>
          <a:p>
            <a:r>
              <a:rPr lang="en-US" sz="2000" dirty="0" smtClean="0"/>
              <a:t>For the Talker</a:t>
            </a:r>
          </a:p>
          <a:p>
            <a:pPr lvl="1"/>
            <a:r>
              <a:rPr lang="en-US" sz="1600" dirty="0" smtClean="0"/>
              <a:t>Feel free to talk without looking at your notes (that’d be reading)</a:t>
            </a:r>
          </a:p>
          <a:p>
            <a:pPr lvl="1"/>
            <a:r>
              <a:rPr lang="en-US" sz="1600" dirty="0" smtClean="0"/>
              <a:t>Remember, you’re in a safe environment, nobody will judge you</a:t>
            </a:r>
          </a:p>
          <a:p>
            <a:r>
              <a:rPr lang="en-US" sz="2000" dirty="0" smtClean="0"/>
              <a:t>For </a:t>
            </a:r>
            <a:r>
              <a:rPr lang="en-US" sz="2000" dirty="0"/>
              <a:t>the Listener</a:t>
            </a:r>
          </a:p>
          <a:p>
            <a:pPr lvl="1"/>
            <a:r>
              <a:rPr lang="en-US" sz="1600" dirty="0"/>
              <a:t>Pay </a:t>
            </a:r>
            <a:r>
              <a:rPr lang="en-US" sz="1600" dirty="0" smtClean="0"/>
              <a:t>100% of your attention and hold back any reactions you may have to interject/respond/assent.</a:t>
            </a:r>
            <a:endParaRPr lang="en-US" sz="1600" dirty="0"/>
          </a:p>
          <a:p>
            <a:pPr lvl="1"/>
            <a:r>
              <a:rPr lang="en-US" sz="1600" dirty="0"/>
              <a:t>You’ll reflect back what </a:t>
            </a:r>
            <a:r>
              <a:rPr lang="en-US" sz="1600" dirty="0" smtClean="0"/>
              <a:t>you listened to afterwards</a:t>
            </a:r>
            <a:endParaRPr lang="en-US" sz="1600" dirty="0"/>
          </a:p>
          <a:p>
            <a:pPr lvl="1"/>
            <a:r>
              <a:rPr lang="en-US" sz="1600" dirty="0"/>
              <a:t>No need to ask for clarifications, unless you can’t hear, this is not </a:t>
            </a:r>
            <a:r>
              <a:rPr lang="en-US" sz="1600"/>
              <a:t>a </a:t>
            </a:r>
            <a:r>
              <a:rPr lang="en-US" sz="1600" smtClean="0"/>
              <a:t>conversation.</a:t>
            </a:r>
            <a:endParaRPr lang="en-CA" sz="1600" dirty="0" smtClean="0"/>
          </a:p>
          <a:p>
            <a:pPr marL="0" indent="0">
              <a:buNone/>
            </a:pPr>
            <a:endParaRPr lang="en-CA" sz="1100" dirty="0" smtClean="0"/>
          </a:p>
          <a:p>
            <a:endParaRPr lang="en-CA" sz="1100" dirty="0"/>
          </a:p>
        </p:txBody>
      </p:sp>
      <p:grpSp>
        <p:nvGrpSpPr>
          <p:cNvPr id="6" name="Group 5"/>
          <p:cNvGrpSpPr/>
          <p:nvPr/>
        </p:nvGrpSpPr>
        <p:grpSpPr>
          <a:xfrm>
            <a:off x="6916141" y="2487308"/>
            <a:ext cx="2315939" cy="2138456"/>
            <a:chOff x="6200348" y="457200"/>
            <a:chExt cx="1900044" cy="177165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2622"/>
            <a:stretch/>
          </p:blipFill>
          <p:spPr>
            <a:xfrm>
              <a:off x="6200348" y="457200"/>
              <a:ext cx="179698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7727" y="32858"/>
            <a:ext cx="2012768" cy="2012768"/>
          </a:xfrm>
          <a:prstGeom prst="rect">
            <a:avLst/>
          </a:prstGeom>
        </p:spPr>
      </p:pic>
      <p:grpSp>
        <p:nvGrpSpPr>
          <p:cNvPr id="12" name="Group 11"/>
          <p:cNvGrpSpPr/>
          <p:nvPr/>
        </p:nvGrpSpPr>
        <p:grpSpPr>
          <a:xfrm>
            <a:off x="7707322" y="5101818"/>
            <a:ext cx="782684" cy="1224818"/>
            <a:chOff x="1010965" y="2181002"/>
            <a:chExt cx="579623" cy="834414"/>
          </a:xfrm>
        </p:grpSpPr>
        <p:sp>
          <p:nvSpPr>
            <p:cNvPr id="13" name="TextBox 12"/>
            <p:cNvSpPr txBox="1"/>
            <p:nvPr/>
          </p:nvSpPr>
          <p:spPr>
            <a:xfrm>
              <a:off x="1045802" y="2181002"/>
              <a:ext cx="508420" cy="230642"/>
            </a:xfrm>
            <a:prstGeom prst="rect">
              <a:avLst/>
            </a:prstGeom>
            <a:noFill/>
          </p:spPr>
          <p:txBody>
            <a:bodyPr wrap="none" rtlCol="0">
              <a:spAutoFit/>
            </a:bodyPr>
            <a:lstStyle/>
            <a:p>
              <a:pPr algn="ctr"/>
              <a:r>
                <a:rPr lang="en-CA" sz="1600" dirty="0" smtClean="0"/>
                <a:t>Dyads</a:t>
              </a:r>
              <a:endParaRPr lang="en-CA" sz="1600" dirty="0">
                <a:solidFill>
                  <a:schemeClr val="accent3">
                    <a:lumMod val="75000"/>
                  </a:schemeClr>
                </a:solidFill>
              </a:endParaRPr>
            </a:p>
          </p:txBody>
        </p:sp>
        <p:grpSp>
          <p:nvGrpSpPr>
            <p:cNvPr id="14" name="Group 13"/>
            <p:cNvGrpSpPr/>
            <p:nvPr/>
          </p:nvGrpSpPr>
          <p:grpSpPr>
            <a:xfrm>
              <a:off x="1010965" y="2444628"/>
              <a:ext cx="579623" cy="570788"/>
              <a:chOff x="3242902" y="5446278"/>
              <a:chExt cx="1219511" cy="1049917"/>
            </a:xfrm>
          </p:grpSpPr>
          <p:pic>
            <p:nvPicPr>
              <p:cNvPr id="15" name="Picture 14"/>
              <p:cNvPicPr>
                <a:picLocks noChangeAspect="1"/>
              </p:cNvPicPr>
              <p:nvPr/>
            </p:nvPicPr>
            <p:blipFill>
              <a:blip r:embed="rId6"/>
              <a:stretch>
                <a:fillRect/>
              </a:stretch>
            </p:blipFill>
            <p:spPr>
              <a:xfrm>
                <a:off x="3242902" y="5455300"/>
                <a:ext cx="1142999" cy="1019175"/>
              </a:xfrm>
              <a:prstGeom prst="rect">
                <a:avLst/>
              </a:prstGeom>
            </p:spPr>
          </p:pic>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7" name="Picture 16"/>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grpSp>
    </p:spTree>
    <p:extLst>
      <p:ext uri="{BB962C8B-B14F-4D97-AF65-F5344CB8AC3E}">
        <p14:creationId xmlns:p14="http://schemas.microsoft.com/office/powerpoint/2010/main" val="23380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Practice – Mindful Decision 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Most of us make a lot of decisions every single day.  Some of these are minor decisions while others have far-reaching implications.  Whether it’s the kind of toothpaste you buy or the kind of work you choose to dedicate your life to, we’re all faced with a dizzying array of choice.  Some of our decisions are made consciously while others seem to happen on autopilot, without our full awareness. </a:t>
            </a:r>
            <a:endParaRPr lang="en-US" sz="1800" dirty="0" smtClean="0"/>
          </a:p>
          <a:p>
            <a:pPr>
              <a:spcBef>
                <a:spcPts val="600"/>
              </a:spcBef>
            </a:pPr>
            <a:r>
              <a:rPr lang="en-US" sz="1800" dirty="0" smtClean="0"/>
              <a:t>Today’s </a:t>
            </a:r>
            <a:r>
              <a:rPr lang="en-US" sz="1800" dirty="0"/>
              <a:t>challenge is about catching yourself in the act of decision-making and bringing more mindfulness to the process.  Perhaps it’s with something as simple as choosing what to make or where to go for dinner, or maybe it’s regarding an upcoming purchase, or deciding how to respond to a hurtful email or action.  Whatever the case may be, try bringing mindfulness to bear on the moment and see how it changes the process, and perhaps the outcome.  </a:t>
            </a:r>
            <a:endParaRPr lang="en-US" sz="1800" dirty="0" smtClean="0"/>
          </a:p>
          <a:p>
            <a:pPr>
              <a:spcBef>
                <a:spcPts val="600"/>
              </a:spcBef>
            </a:pPr>
            <a:r>
              <a:rPr lang="en-US" sz="1800" dirty="0" smtClean="0">
                <a:hlinkClick r:id="rId3"/>
              </a:rPr>
              <a:t>Are </a:t>
            </a:r>
            <a:r>
              <a:rPr lang="en-US" sz="1800" dirty="0">
                <a:hlinkClick r:id="rId3"/>
              </a:rPr>
              <a:t>We In Control of Our Own Decisions</a:t>
            </a:r>
            <a:r>
              <a:rPr lang="en-US" sz="1800" dirty="0"/>
              <a:t> is a TED talk by Dan </a:t>
            </a:r>
            <a:r>
              <a:rPr lang="en-US" sz="1800" dirty="0" err="1"/>
              <a:t>Ariely</a:t>
            </a:r>
            <a:r>
              <a:rPr lang="en-US" sz="1800" dirty="0"/>
              <a:t> that offers some powerful food for thought</a:t>
            </a:r>
            <a:r>
              <a:rPr lang="en-US" sz="1800" dirty="0" smtClean="0"/>
              <a:t>.</a:t>
            </a:r>
          </a:p>
          <a:p>
            <a:pPr>
              <a:spcBef>
                <a:spcPts val="600"/>
              </a:spcBef>
            </a:pPr>
            <a:r>
              <a:rPr lang="en-US" sz="2000" b="1" dirty="0" smtClean="0"/>
              <a:t>Think of an example when your decision was mindless (share example)</a:t>
            </a:r>
          </a:p>
          <a:p>
            <a:pPr>
              <a:spcBef>
                <a:spcPts val="600"/>
              </a:spcBef>
            </a:pPr>
            <a:r>
              <a:rPr lang="en-US" sz="2000" b="1" dirty="0" smtClean="0"/>
              <a:t>What </a:t>
            </a:r>
            <a:r>
              <a:rPr lang="en-US" sz="2000" b="1" dirty="0"/>
              <a:t>do you do for a mindful decision 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Mindful – Compassion exercise - I wish you happiness</a:t>
            </a:r>
            <a:endParaRPr lang="en-CA" dirty="0"/>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very simple, I started using a few years ago.</a:t>
            </a:r>
          </a:p>
          <a:p>
            <a:pPr marL="0" indent="0">
              <a:spcBef>
                <a:spcPts val="600"/>
              </a:spcBef>
              <a:spcAft>
                <a:spcPts val="300"/>
              </a:spcAft>
              <a:buNone/>
            </a:pPr>
            <a:r>
              <a:rPr lang="en-US" sz="2000" dirty="0" smtClean="0"/>
              <a:t>Who </a:t>
            </a:r>
            <a:r>
              <a:rPr lang="en-US" sz="2000" dirty="0"/>
              <a:t>is in my way, either an individual or an insect, the first thought ... I assume about this moment is "I wish you happiness." </a:t>
            </a:r>
            <a:endParaRPr lang="en-US" sz="2000" dirty="0" smtClean="0"/>
          </a:p>
          <a:p>
            <a:pPr marL="0" indent="0">
              <a:spcBef>
                <a:spcPts val="600"/>
              </a:spcBef>
              <a:spcAft>
                <a:spcPts val="300"/>
              </a:spcAft>
              <a:buNone/>
            </a:pPr>
            <a:r>
              <a:rPr lang="en-US" sz="2000" dirty="0" smtClean="0"/>
              <a:t>This </a:t>
            </a:r>
            <a:r>
              <a:rPr lang="en-US" sz="2000" dirty="0"/>
              <a:t>completely transforms what is going to happen between you and that person. </a:t>
            </a:r>
          </a:p>
          <a:p>
            <a:pPr marL="0" indent="0">
              <a:spcBef>
                <a:spcPts val="600"/>
              </a:spcBef>
              <a:spcAft>
                <a:spcPts val="300"/>
              </a:spcAft>
              <a:buNone/>
            </a:pPr>
            <a:r>
              <a:rPr lang="en-US" sz="2000" dirty="0"/>
              <a:t>At this point, you create the opportunity to make more space around you ... You see how this negative emotion disappears before you take and gives you time to transform ... You see things as they are, as simple and obvious ignorance, anger, fear - not the other, but as ignorance on my part, your part...</a:t>
            </a:r>
          </a:p>
          <a:p>
            <a:pPr marL="0" indent="0">
              <a:spcBef>
                <a:spcPts val="600"/>
              </a:spcBef>
              <a:spcAft>
                <a:spcPts val="300"/>
              </a:spcAft>
              <a:buNone/>
            </a:pPr>
            <a:r>
              <a:rPr lang="en-US" sz="2000" dirty="0"/>
              <a:t>Transform this, you let go, you become love.</a:t>
            </a:r>
          </a:p>
          <a:p>
            <a:pPr marL="0" indent="0">
              <a:spcBef>
                <a:spcPts val="600"/>
              </a:spcBef>
              <a:spcAft>
                <a:spcPts val="300"/>
              </a:spcAft>
              <a:buNone/>
            </a:pPr>
            <a:r>
              <a:rPr lang="en-US" sz="2000" b="1" dirty="0">
                <a:solidFill>
                  <a:srgbClr val="7030A0"/>
                </a:solidFill>
              </a:rPr>
              <a:t>I WISH YOU </a:t>
            </a:r>
            <a:r>
              <a:rPr lang="en-US" sz="2000" b="1" dirty="0" smtClean="0">
                <a:solidFill>
                  <a:srgbClr val="7030A0"/>
                </a:solidFill>
              </a:rPr>
              <a:t>HAPPINESS!</a:t>
            </a:r>
            <a:endParaRPr lang="en-US" sz="2000" b="1" dirty="0">
              <a:solidFill>
                <a:srgbClr val="7030A0"/>
              </a:solidFill>
            </a:endParaRPr>
          </a:p>
          <a:p>
            <a:pPr marL="0" indent="0">
              <a:spcBef>
                <a:spcPts val="600"/>
              </a:spcBef>
              <a:spcAft>
                <a:spcPts val="300"/>
              </a:spcAft>
              <a:buNone/>
            </a:pPr>
            <a:r>
              <a:rPr lang="en-US" sz="2000" dirty="0"/>
              <a:t>Try to do and see everything change in your life.  ~ Richard </a:t>
            </a:r>
            <a:r>
              <a:rPr lang="en-US" sz="2000" dirty="0" smtClean="0"/>
              <a:t>Gere</a:t>
            </a:r>
            <a:endParaRPr lang="en-CA"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841" y="4221088"/>
            <a:ext cx="1512168" cy="1512168"/>
          </a:xfrm>
          <a:prstGeom prst="rect">
            <a:avLst/>
          </a:prstGeom>
        </p:spPr>
      </p:pic>
      <p:sp>
        <p:nvSpPr>
          <p:cNvPr id="5" name="Rectangle 4"/>
          <p:cNvSpPr/>
          <p:nvPr/>
        </p:nvSpPr>
        <p:spPr>
          <a:xfrm>
            <a:off x="467544" y="6278411"/>
            <a:ext cx="7072042" cy="307777"/>
          </a:xfrm>
          <a:prstGeom prst="rect">
            <a:avLst/>
          </a:prstGeom>
        </p:spPr>
        <p:txBody>
          <a:bodyPr wrap="square">
            <a:spAutoFit/>
          </a:bodyPr>
          <a:lstStyle/>
          <a:p>
            <a:r>
              <a:rPr lang="en-CA" sz="1400" dirty="0" smtClean="0"/>
              <a:t>From: </a:t>
            </a:r>
            <a:r>
              <a:rPr lang="en-CA" sz="1400" dirty="0" smtClean="0">
                <a:hlinkClick r:id="rId4"/>
              </a:rPr>
              <a:t>https</a:t>
            </a:r>
            <a:r>
              <a:rPr lang="en-CA" sz="1400" dirty="0">
                <a:hlinkClick r:id="rId4"/>
              </a:rPr>
              <a:t>://</a:t>
            </a:r>
            <a:r>
              <a:rPr lang="en-CA" sz="1400" dirty="0" smtClean="0">
                <a:hlinkClick r:id="rId4"/>
              </a:rPr>
              <a:t>gcconnex.gc.ca/gcforums/group/3331153/12835551/hjforumtopic</a:t>
            </a:r>
            <a:r>
              <a:rPr lang="en-CA" sz="1400" dirty="0" smtClean="0"/>
              <a:t> </a:t>
            </a:r>
            <a:endParaRPr lang="en-CA" sz="1400" dirty="0"/>
          </a:p>
        </p:txBody>
      </p:sp>
    </p:spTree>
    <p:extLst>
      <p:ext uri="{BB962C8B-B14F-4D97-AF65-F5344CB8AC3E}">
        <p14:creationId xmlns:p14="http://schemas.microsoft.com/office/powerpoint/2010/main" val="38539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 buddies</a:t>
            </a:r>
          </a:p>
          <a:p>
            <a:pPr>
              <a:spcBef>
                <a:spcPts val="0"/>
              </a:spcBef>
            </a:pPr>
            <a:r>
              <a:rPr lang="en-CA" sz="2700" dirty="0" smtClean="0"/>
              <a:t>Gratitude </a:t>
            </a:r>
            <a:r>
              <a:rPr lang="en-CA" sz="2700" dirty="0"/>
              <a:t>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r>
              <a:rPr lang="en-CA" sz="1200" dirty="0"/>
              <a:t/>
            </a:r>
            <a:br>
              <a:rPr lang="en-CA" sz="1200" dirty="0"/>
            </a:br>
            <a:r>
              <a:rPr lang="en-CA" sz="1200" dirty="0">
                <a:hlinkClick r:id="rId4"/>
              </a:rPr>
              <a:t>http://elishagoldstein.com/videos/10-minute-body-scan/</a:t>
            </a:r>
            <a:r>
              <a:rPr lang="en-CA" sz="1200" dirty="0"/>
              <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Breathing</a:t>
            </a:r>
            <a:br>
              <a:rPr lang="en-CA" sz="2000" dirty="0"/>
            </a:br>
            <a:r>
              <a:rPr lang="en-CA" sz="1200" u="sng" dirty="0">
                <a:hlinkClick r:id="rId6"/>
              </a:rPr>
              <a:t>https://www.youtube.com/watch?v=Rah4IHHZyZU </a:t>
            </a:r>
            <a:r>
              <a:rPr lang="en-CA" sz="1200" u="sng" dirty="0"/>
              <a:t/>
            </a:r>
            <a:br>
              <a:rPr lang="en-CA" sz="1200" u="sng" dirty="0"/>
            </a:br>
            <a:r>
              <a:rPr lang="en-CA" sz="1200" u="sng" dirty="0">
                <a:hlinkClick r:id="rId7"/>
              </a:rPr>
              <a:t>https://www.youtube.com/watch?v=7WrNgOYCEpA</a:t>
            </a:r>
            <a:endParaRPr lang="en-CA" sz="1200" dirty="0"/>
          </a:p>
          <a:p>
            <a:pPr>
              <a:spcBef>
                <a:spcPts val="0"/>
              </a:spcBef>
            </a:pPr>
            <a:r>
              <a:rPr lang="en-CA" sz="2400" dirty="0"/>
              <a:t>Apply Mindful Listening (as) a Leader – as needed</a:t>
            </a:r>
          </a:p>
          <a:p>
            <a:pPr>
              <a:spcBef>
                <a:spcPts val="0"/>
              </a:spcBef>
            </a:pPr>
            <a:r>
              <a:rPr lang="en-CA" sz="2400" dirty="0"/>
              <a:t>Apply Mindful Decision Making – as needed</a:t>
            </a:r>
          </a:p>
          <a:p>
            <a:pPr>
              <a:spcBef>
                <a:spcPts val="0"/>
              </a:spcBef>
            </a:pPr>
            <a:r>
              <a:rPr lang="en-CA" sz="2400" dirty="0"/>
              <a:t>Apply (Compassion) "I wish you happiness" – as </a:t>
            </a:r>
            <a:r>
              <a:rPr lang="en-CA" sz="2400" dirty="0" smtClean="0"/>
              <a:t>possible</a:t>
            </a:r>
            <a:r>
              <a:rPr lang="en-CA" sz="1600" u="sng" dirty="0" smtClean="0">
                <a:hlinkClick r:id="rId8"/>
              </a:rPr>
              <a:t>​</a:t>
            </a:r>
            <a:endParaRPr lang="en-CA" sz="1600" dirty="0"/>
          </a:p>
          <a:p>
            <a:pPr>
              <a:spcBef>
                <a:spcPts val="0"/>
              </a:spcBef>
            </a:pPr>
            <a:r>
              <a:rPr lang="en-CA" sz="2800" dirty="0"/>
              <a:t>In case you have a </a:t>
            </a:r>
            <a:r>
              <a:rPr lang="en-CA" sz="2800" dirty="0" smtClean="0"/>
              <a:t>question: Cohort</a:t>
            </a:r>
            <a:endParaRPr lang="en-CA" sz="2800"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Mindful exercise </a:t>
            </a:r>
            <a:r>
              <a:rPr lang="en-CA" sz="3600" dirty="0" smtClean="0"/>
              <a:t>– Body Scan</a:t>
            </a:r>
            <a:endParaRPr lang="en-US" sz="3600"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10 minutes</a:t>
            </a:r>
          </a:p>
          <a:p>
            <a:r>
              <a:rPr lang="en-CA" dirty="0" smtClean="0"/>
              <a:t>Let yourself experience the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524328" y="514350"/>
            <a:ext cx="1066800" cy="1866900"/>
          </a:xfrm>
          <a:prstGeom prst="rect">
            <a:avLst/>
          </a:prstGeom>
          <a:noFill/>
        </p:spPr>
      </p:pic>
      <p:grpSp>
        <p:nvGrpSpPr>
          <p:cNvPr id="6" name="Group 5"/>
          <p:cNvGrpSpPr/>
          <p:nvPr/>
        </p:nvGrpSpPr>
        <p:grpSpPr>
          <a:xfrm>
            <a:off x="4150282" y="6021631"/>
            <a:ext cx="803649" cy="818086"/>
            <a:chOff x="1691680" y="5343137"/>
            <a:chExt cx="803649" cy="8180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796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3 (of 8)</a:t>
            </a:r>
          </a:p>
          <a:p>
            <a:r>
              <a:rPr lang="en-US" dirty="0" smtClean="0"/>
              <a:t>13 May 2021</a:t>
            </a:r>
          </a:p>
        </p:txBody>
      </p:sp>
    </p:spTree>
    <p:extLst>
      <p:ext uri="{BB962C8B-B14F-4D97-AF65-F5344CB8AC3E}">
        <p14:creationId xmlns:p14="http://schemas.microsoft.com/office/powerpoint/2010/main" val="3826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3529654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125857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4"/>
          <p:cNvPicPr>
            <a:picLocks noChangeAspect="1"/>
          </p:cNvPicPr>
          <p:nvPr/>
        </p:nvPicPr>
        <p:blipFill>
          <a:blip r:embed="rId3"/>
          <a:stretch>
            <a:fillRect/>
          </a:stretch>
        </p:blipFill>
        <p:spPr>
          <a:xfrm>
            <a:off x="1587873" y="743286"/>
            <a:ext cx="5968254" cy="5371428"/>
          </a:xfrm>
          <a:prstGeom prst="rect">
            <a:avLst/>
          </a:prstGeom>
        </p:spPr>
      </p:pic>
      <p:sp>
        <p:nvSpPr>
          <p:cNvPr id="2" name="Title 1"/>
          <p:cNvSpPr>
            <a:spLocks noGrp="1"/>
          </p:cNvSpPr>
          <p:nvPr>
            <p:ph type="title"/>
          </p:nvPr>
        </p:nvSpPr>
        <p:spPr/>
        <p:txBody>
          <a:bodyPr>
            <a:normAutofit fontScale="90000"/>
          </a:bodyPr>
          <a:lstStyle/>
          <a:p>
            <a:r>
              <a:rPr lang="fr-CA" dirty="0" err="1" smtClean="0"/>
              <a:t>You’re</a:t>
            </a:r>
            <a:r>
              <a:rPr lang="fr-CA" dirty="0" smtClean="0"/>
              <a:t> </a:t>
            </a:r>
            <a:r>
              <a:rPr lang="fr-CA" dirty="0" err="1" smtClean="0"/>
              <a:t>welcome</a:t>
            </a:r>
            <a:r>
              <a:rPr lang="fr-CA" dirty="0" smtClean="0"/>
              <a:t> for the extra confusion </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4</a:t>
            </a:fld>
            <a:endParaRPr lang="en-CA" dirty="0"/>
          </a:p>
        </p:txBody>
      </p:sp>
      <p:grpSp>
        <p:nvGrpSpPr>
          <p:cNvPr id="13" name="Group 5"/>
          <p:cNvGrpSpPr/>
          <p:nvPr/>
        </p:nvGrpSpPr>
        <p:grpSpPr>
          <a:xfrm>
            <a:off x="6822740" y="-43428"/>
            <a:ext cx="1594520" cy="1779131"/>
            <a:chOff x="6167720" y="79625"/>
            <a:chExt cx="1873052" cy="1816733"/>
          </a:xfrm>
        </p:grpSpPr>
        <p:pic>
          <p:nvPicPr>
            <p:cNvPr id="14"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6195879" y="51466"/>
              <a:ext cx="1816733" cy="1873052"/>
            </a:xfrm>
            <a:prstGeom prst="rect">
              <a:avLst/>
            </a:prstGeom>
          </p:spPr>
        </p:pic>
        <p:pic>
          <p:nvPicPr>
            <p:cNvPr id="15" name="Picture 20"/>
            <p:cNvPicPr>
              <a:picLocks noChangeAspect="1"/>
            </p:cNvPicPr>
            <p:nvPr/>
          </p:nvPicPr>
          <p:blipFill>
            <a:blip r:embed="rId5">
              <a:clrChange>
                <a:clrFrom>
                  <a:srgbClr val="FFFFFF"/>
                </a:clrFrom>
                <a:clrTo>
                  <a:srgbClr val="FFFFFF">
                    <a:alpha val="0"/>
                  </a:srgbClr>
                </a:clrTo>
              </a:clrChange>
              <a:duotone>
                <a:prstClr val="black"/>
                <a:srgbClr val="7030A0">
                  <a:tint val="45000"/>
                  <a:satMod val="400000"/>
                </a:srgbClr>
              </a:duotone>
            </a:blip>
            <a:stretch>
              <a:fillRect/>
            </a:stretch>
          </p:blipFill>
          <p:spPr>
            <a:xfrm>
              <a:off x="6843887" y="674264"/>
              <a:ext cx="512610" cy="652215"/>
            </a:xfrm>
            <a:prstGeom prst="rect">
              <a:avLst/>
            </a:prstGeom>
          </p:spPr>
        </p:pic>
      </p:grpSp>
    </p:spTree>
    <p:extLst>
      <p:ext uri="{BB962C8B-B14F-4D97-AF65-F5344CB8AC3E}">
        <p14:creationId xmlns:p14="http://schemas.microsoft.com/office/powerpoint/2010/main" val="230504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normAutofit fontScale="90000"/>
          </a:bodyPr>
          <a:lstStyle/>
          <a:p>
            <a:pPr lvl="0"/>
            <a:r>
              <a:rPr lang="en-CA" b="1" i="1" dirty="0" smtClean="0">
                <a:latin typeface="Bradley Hand ITC" panose="03070402050302030203" pitchFamily="66" charset="0"/>
              </a:rPr>
              <a:t>Matching The _______ System</a:t>
            </a:r>
            <a:endParaRPr lang="en-US" dirty="0">
              <a:solidFill>
                <a:schemeClr val="tx1">
                  <a:lumMod val="50000"/>
                  <a:lumOff val="50000"/>
                </a:schemeClr>
              </a:solidFill>
            </a:endParaRPr>
          </a:p>
        </p:txBody>
      </p:sp>
      <p:grpSp>
        <p:nvGrpSpPr>
          <p:cNvPr id="6" name="Group 5"/>
          <p:cNvGrpSpPr/>
          <p:nvPr/>
        </p:nvGrpSpPr>
        <p:grpSpPr>
          <a:xfrm>
            <a:off x="6722192" y="76739"/>
            <a:ext cx="1873052" cy="1816733"/>
            <a:chOff x="6167720" y="79625"/>
            <a:chExt cx="1873052" cy="181673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6195879" y="51466"/>
              <a:ext cx="1816733" cy="1873052"/>
            </a:xfrm>
            <a:prstGeom prst="rect">
              <a:avLst/>
            </a:prstGeom>
          </p:spPr>
        </p:pic>
        <p:pic>
          <p:nvPicPr>
            <p:cNvPr id="21" name="Picture 20"/>
            <p:cNvPicPr>
              <a:picLocks noChangeAspect="1"/>
            </p:cNvPicPr>
            <p:nvPr/>
          </p:nvPicPr>
          <p:blipFill>
            <a:blip r:embed="rId4">
              <a:clrChange>
                <a:clrFrom>
                  <a:srgbClr val="FFFFFF"/>
                </a:clrFrom>
                <a:clrTo>
                  <a:srgbClr val="FFFFFF">
                    <a:alpha val="0"/>
                  </a:srgbClr>
                </a:clrTo>
              </a:clrChange>
              <a:duotone>
                <a:prstClr val="black"/>
                <a:srgbClr val="7030A0">
                  <a:tint val="45000"/>
                  <a:satMod val="400000"/>
                </a:srgbClr>
              </a:duotone>
            </a:blip>
            <a:stretch>
              <a:fillRect/>
            </a:stretch>
          </p:blipFill>
          <p:spPr>
            <a:xfrm>
              <a:off x="6843887" y="674264"/>
              <a:ext cx="512610" cy="652215"/>
            </a:xfrm>
            <a:prstGeom prst="rect">
              <a:avLst/>
            </a:prstGeom>
          </p:spPr>
        </p:pic>
      </p:grpSp>
      <p:sp>
        <p:nvSpPr>
          <p:cNvPr id="7" name="Content Placeholder 6"/>
          <p:cNvSpPr>
            <a:spLocks noGrp="1"/>
          </p:cNvSpPr>
          <p:nvPr>
            <p:ph idx="1"/>
          </p:nvPr>
        </p:nvSpPr>
        <p:spPr>
          <a:xfrm>
            <a:off x="457200" y="1600200"/>
            <a:ext cx="8229600" cy="5069160"/>
          </a:xfrm>
        </p:spPr>
        <p:txBody>
          <a:bodyPr>
            <a:normAutofit fontScale="92500"/>
          </a:bodyPr>
          <a:lstStyle/>
          <a:p>
            <a:r>
              <a:rPr lang="en-CA" dirty="0" smtClean="0"/>
              <a:t>Everyone has a</a:t>
            </a:r>
            <a:r>
              <a:rPr lang="en-CA" b="1" i="1" dirty="0" smtClean="0">
                <a:latin typeface="Bradley Hand ITC" panose="03070402050302030203" pitchFamily="66" charset="0"/>
              </a:rPr>
              <a:t> </a:t>
            </a:r>
            <a:r>
              <a:rPr lang="en-CA" sz="4000" b="1" i="1" dirty="0" smtClean="0">
                <a:latin typeface="Bradley Hand ITC" panose="03070402050302030203" pitchFamily="66" charset="0"/>
              </a:rPr>
              <a:t>_______ </a:t>
            </a:r>
            <a:r>
              <a:rPr lang="en-CA" sz="4000" b="1" i="1" dirty="0">
                <a:latin typeface="Bradley Hand ITC" panose="03070402050302030203" pitchFamily="66" charset="0"/>
              </a:rPr>
              <a:t>System</a:t>
            </a:r>
            <a:r>
              <a:rPr lang="en-CA" dirty="0" smtClean="0"/>
              <a:t>?</a:t>
            </a:r>
          </a:p>
          <a:p>
            <a:r>
              <a:rPr lang="en-CA" dirty="0" smtClean="0"/>
              <a:t>If your </a:t>
            </a:r>
            <a:r>
              <a:rPr lang="en-CA" sz="3600" b="1" i="1" dirty="0">
                <a:latin typeface="Bradley Hand ITC" panose="03070402050302030203" pitchFamily="66" charset="0"/>
              </a:rPr>
              <a:t>_______ System</a:t>
            </a:r>
            <a:r>
              <a:rPr lang="en-CA" sz="3900" dirty="0" smtClean="0"/>
              <a:t> </a:t>
            </a:r>
            <a:r>
              <a:rPr lang="en-CA" dirty="0" smtClean="0"/>
              <a:t>is composed of:</a:t>
            </a:r>
          </a:p>
          <a:p>
            <a:pPr lvl="1"/>
            <a:r>
              <a:rPr lang="en-CA" dirty="0" smtClean="0"/>
              <a:t>4, sit back, relax, enjoy this time</a:t>
            </a:r>
          </a:p>
          <a:p>
            <a:pPr lvl="1"/>
            <a:r>
              <a:rPr lang="en-CA" dirty="0" smtClean="0"/>
              <a:t>3, write "we are 3: " and include your 3 names/emails</a:t>
            </a:r>
          </a:p>
          <a:p>
            <a:pPr lvl="1"/>
            <a:r>
              <a:rPr lang="en-CA" dirty="0" smtClean="0"/>
              <a:t>2, write "we are 2: " and include both your names/emails</a:t>
            </a:r>
          </a:p>
          <a:p>
            <a:pPr lvl="1"/>
            <a:r>
              <a:rPr lang="en-CA" dirty="0" smtClean="0"/>
              <a:t>1, you write « need a </a:t>
            </a:r>
            <a:r>
              <a:rPr lang="en-CA" b="1" i="1" dirty="0">
                <a:latin typeface="Bradley Hand ITC" panose="03070402050302030203" pitchFamily="66" charset="0"/>
              </a:rPr>
              <a:t>_______ System </a:t>
            </a:r>
            <a:r>
              <a:rPr lang="en-CA" dirty="0" smtClean="0"/>
              <a:t>» &amp; your name/email</a:t>
            </a:r>
          </a:p>
          <a:p>
            <a:r>
              <a:rPr lang="en-CA" dirty="0" smtClean="0"/>
              <a:t>Similar to last week, I’ll post the matches in the Cohort</a:t>
            </a:r>
            <a:endParaRPr lang="en-CA" b="1" i="1" dirty="0">
              <a:latin typeface="Bradley Hand ITC" panose="03070402050302030203" pitchFamily="66" charset="0"/>
            </a:endParaRPr>
          </a:p>
        </p:txBody>
      </p:sp>
      <p:pic>
        <p:nvPicPr>
          <p:cNvPr id="8" name="Picture 4" descr="http://tse1.mm.bing.net/th?&amp;id=OIP.M5a32b83e321008b02071facfcf5bb17co0&amp;w=173&amp;h=85&amp;c=0&amp;pid=1.9&amp;rs=0&amp;p=0&amp;r=0">
            <a:hlinkClick r:id="rId5" tooltip="View image detail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75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(2)</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a:latin typeface="Bradley Hand ITC" panose="03070402050302030203" pitchFamily="66" charset="0"/>
              </a:rPr>
              <a:t>_______ System </a:t>
            </a:r>
            <a:endParaRPr lang="en-US" dirty="0" smtClean="0"/>
          </a:p>
          <a:p>
            <a:pPr lvl="0"/>
            <a:endParaRPr lang="en-US" dirty="0"/>
          </a:p>
          <a:p>
            <a:pPr lvl="0"/>
            <a:r>
              <a:rPr lang="en-US" dirty="0"/>
              <a:t>Your </a:t>
            </a:r>
            <a:r>
              <a:rPr lang="en-US" dirty="0" smtClean="0"/>
              <a:t>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2" name="Group 11"/>
          <p:cNvGrpSpPr/>
          <p:nvPr/>
        </p:nvGrpSpPr>
        <p:grpSpPr>
          <a:xfrm>
            <a:off x="4405134" y="2978426"/>
            <a:ext cx="766043" cy="910869"/>
            <a:chOff x="6542261" y="506769"/>
            <a:chExt cx="523699" cy="570787"/>
          </a:xfrm>
        </p:grpSpPr>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9497" y="3051509"/>
            <a:ext cx="831200" cy="764704"/>
          </a:xfrm>
          <a:prstGeom prst="rect">
            <a:avLst/>
          </a:prstGeom>
        </p:spPr>
      </p:pic>
      <p:grpSp>
        <p:nvGrpSpPr>
          <p:cNvPr id="16" name="Group 15"/>
          <p:cNvGrpSpPr/>
          <p:nvPr/>
        </p:nvGrpSpPr>
        <p:grpSpPr>
          <a:xfrm>
            <a:off x="5799560" y="2120268"/>
            <a:ext cx="1165137" cy="1313968"/>
            <a:chOff x="1646186" y="5099238"/>
            <a:chExt cx="934423" cy="106198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142516" y="1672725"/>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458654" y="4247358"/>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Anything we may be missing?</a:t>
            </a:r>
            <a:endParaRPr lang="en-US" dirty="0"/>
          </a:p>
        </p:txBody>
      </p:sp>
      <p:pic>
        <p:nvPicPr>
          <p:cNvPr id="1026" name="Picture 2" descr="1,000+ Free Problem &amp; Question Illustrations - Pixab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1002" y="343386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1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525963"/>
          </a:xfrm>
        </p:spPr>
        <p:txBody>
          <a:bodyPr>
            <a:normAutofit fontScale="92500" lnSpcReduction="10000"/>
          </a:bodyPr>
          <a:lstStyle/>
          <a:p>
            <a:pPr lvl="0">
              <a:spcBef>
                <a:spcPts val="600"/>
              </a:spcBef>
            </a:pPr>
            <a:r>
              <a:rPr lang="en-US" dirty="0" smtClean="0">
                <a:solidFill>
                  <a:schemeClr val="bg1">
                    <a:lumMod val="50000"/>
                  </a:schemeClr>
                </a:solidFill>
              </a:rPr>
              <a:t>Centering breathing exercise </a:t>
            </a:r>
            <a:r>
              <a:rPr lang="en-US" dirty="0">
                <a:solidFill>
                  <a:schemeClr val="bg1">
                    <a:lumMod val="50000"/>
                  </a:schemeClr>
                </a:solidFill>
              </a:rPr>
              <a:t>– 2 minutes</a:t>
            </a:r>
          </a:p>
          <a:p>
            <a:pPr lvl="0">
              <a:spcBef>
                <a:spcPts val="600"/>
              </a:spcBef>
            </a:pPr>
            <a:r>
              <a:rPr lang="en-CA" b="1" i="1" dirty="0">
                <a:solidFill>
                  <a:schemeClr val="bg1">
                    <a:lumMod val="50000"/>
                  </a:schemeClr>
                </a:solidFill>
                <a:latin typeface="Bradley Hand ITC" panose="03070402050302030203" pitchFamily="66" charset="0"/>
              </a:rPr>
              <a:t>_______ System </a:t>
            </a:r>
            <a:endParaRPr lang="en-CA" b="1" i="1" dirty="0" smtClean="0">
              <a:solidFill>
                <a:schemeClr val="bg1">
                  <a:lumMod val="50000"/>
                </a:schemeClr>
              </a:solidFill>
              <a:latin typeface="Bradley Hand ITC" panose="03070402050302030203" pitchFamily="66" charset="0"/>
            </a:endParaRPr>
          </a:p>
          <a:p>
            <a:pPr lvl="0">
              <a:spcBef>
                <a:spcPts val="600"/>
              </a:spcBef>
            </a:pPr>
            <a:r>
              <a:rPr lang="en-US" dirty="0" smtClean="0">
                <a:solidFill>
                  <a:schemeClr val="bg1">
                    <a:lumMod val="50000"/>
                  </a:schemeClr>
                </a:solidFill>
              </a:rPr>
              <a:t>Debrief </a:t>
            </a:r>
            <a:r>
              <a:rPr lang="en-US" dirty="0">
                <a:solidFill>
                  <a:schemeClr val="bg1">
                    <a:lumMod val="50000"/>
                  </a:schemeClr>
                </a:solidFill>
              </a:rPr>
              <a:t>from last </a:t>
            </a:r>
            <a:r>
              <a:rPr lang="en-US" dirty="0" smtClean="0">
                <a:solidFill>
                  <a:schemeClr val="bg1">
                    <a:lumMod val="50000"/>
                  </a:schemeClr>
                </a:solidFill>
              </a:rPr>
              <a:t>week (2)</a:t>
            </a:r>
          </a:p>
          <a:p>
            <a:pPr>
              <a:spcBef>
                <a:spcPts val="600"/>
              </a:spcBef>
            </a:pPr>
            <a:r>
              <a:rPr lang="en-US" dirty="0" smtClean="0"/>
              <a:t>Today’s Intentions</a:t>
            </a:r>
            <a:endParaRPr lang="en-CA" sz="2800" dirty="0"/>
          </a:p>
          <a:p>
            <a:pPr lvl="0">
              <a:spcBef>
                <a:spcPts val="600"/>
              </a:spcBef>
            </a:pPr>
            <a:r>
              <a:rPr lang="en-CA" dirty="0" smtClean="0"/>
              <a:t>Mindful Leadership – theory </a:t>
            </a:r>
            <a:r>
              <a:rPr lang="en-CA" sz="2600" dirty="0" smtClean="0"/>
              <a:t>(continued)</a:t>
            </a:r>
          </a:p>
          <a:p>
            <a:pPr lvl="1">
              <a:spcBef>
                <a:spcPts val="600"/>
              </a:spcBef>
            </a:pPr>
            <a:r>
              <a:rPr lang="en-US" dirty="0"/>
              <a:t>3 Pillars of Compassionate Leadership</a:t>
            </a:r>
          </a:p>
          <a:p>
            <a:pPr lvl="1">
              <a:spcBef>
                <a:spcPts val="600"/>
              </a:spcBef>
            </a:pPr>
            <a:r>
              <a:rPr lang="en-US" dirty="0"/>
              <a:t>What is "Leadership" and What Makes a Good Leader</a:t>
            </a:r>
            <a:r>
              <a:rPr lang="en-US" dirty="0" smtClean="0"/>
              <a:t>?</a:t>
            </a:r>
            <a:endParaRPr lang="en-CA" sz="2000" dirty="0"/>
          </a:p>
          <a:p>
            <a:pPr lvl="0">
              <a:spcBef>
                <a:spcPts val="600"/>
              </a:spcBef>
            </a:pPr>
            <a:r>
              <a:rPr lang="en-US" dirty="0" smtClean="0"/>
              <a:t>Practice </a:t>
            </a:r>
            <a:r>
              <a:rPr lang="en-US" dirty="0"/>
              <a:t>– Mindful </a:t>
            </a:r>
            <a:r>
              <a:rPr lang="en-US" dirty="0" smtClean="0"/>
              <a:t>Leadership exercises</a:t>
            </a:r>
          </a:p>
          <a:p>
            <a:pPr lvl="0">
              <a:spcBef>
                <a:spcPts val="600"/>
              </a:spcBef>
            </a:pPr>
            <a:r>
              <a:rPr lang="en-US" dirty="0" smtClean="0"/>
              <a:t>Your turn for week 3</a:t>
            </a:r>
            <a:endParaRPr lang="en-CA" sz="2800" dirty="0"/>
          </a:p>
        </p:txBody>
      </p:sp>
      <p:pic>
        <p:nvPicPr>
          <p:cNvPr id="6" name="Picture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715983" y="1686852"/>
            <a:ext cx="2438400" cy="2105025"/>
          </a:xfrm>
          <a:prstGeom prst="rect">
            <a:avLst/>
          </a:prstGeom>
        </p:spPr>
      </p:pic>
      <p:sp>
        <p:nvSpPr>
          <p:cNvPr id="2" name="Title 1"/>
          <p:cNvSpPr>
            <a:spLocks noGrp="1"/>
          </p:cNvSpPr>
          <p:nvPr>
            <p:ph type="title"/>
          </p:nvPr>
        </p:nvSpPr>
        <p:spPr>
          <a:xfrm>
            <a:off x="457200" y="274638"/>
            <a:ext cx="8507288" cy="1143000"/>
          </a:xfrm>
        </p:spPr>
        <p:txBody>
          <a:bodyPr>
            <a:noAutofit/>
          </a:bodyPr>
          <a:lstStyle/>
          <a:p>
            <a:r>
              <a:rPr lang="en-CA" sz="3200" dirty="0" smtClean="0"/>
              <a:t>Today’s Intentions: Clarity, Focus and Compassion</a:t>
            </a:r>
            <a:endParaRPr lang="en-US" sz="3200" dirty="0"/>
          </a:p>
        </p:txBody>
      </p:sp>
      <p:sp>
        <p:nvSpPr>
          <p:cNvPr id="3" name="Content Placeholder 2"/>
          <p:cNvSpPr>
            <a:spLocks noGrp="1"/>
          </p:cNvSpPr>
          <p:nvPr>
            <p:ph idx="1"/>
          </p:nvPr>
        </p:nvSpPr>
        <p:spPr>
          <a:xfrm>
            <a:off x="457199" y="1600200"/>
            <a:ext cx="8147249" cy="4525963"/>
          </a:xfrm>
        </p:spPr>
        <p:txBody>
          <a:bodyPr>
            <a:normAutofit/>
          </a:bodyPr>
          <a:lstStyle/>
          <a:p>
            <a:pPr>
              <a:spcBef>
                <a:spcPts val="1800"/>
              </a:spcBef>
            </a:pPr>
            <a:r>
              <a:rPr lang="en-US" dirty="0" smtClean="0"/>
              <a:t>Deep Understanding – Compassionate Leader</a:t>
            </a:r>
          </a:p>
          <a:p>
            <a:pPr>
              <a:spcBef>
                <a:spcPts val="1800"/>
              </a:spcBef>
            </a:pPr>
            <a:r>
              <a:rPr lang="en-CA" dirty="0" smtClean="0"/>
              <a:t>Focus exercise – </a:t>
            </a:r>
            <a:r>
              <a:rPr lang="en-US" dirty="0" smtClean="0"/>
              <a:t>Mindful </a:t>
            </a:r>
            <a:r>
              <a:rPr lang="en-CA" dirty="0" smtClean="0"/>
              <a:t>Listening</a:t>
            </a:r>
          </a:p>
          <a:p>
            <a:pPr>
              <a:spcBef>
                <a:spcPts val="1800"/>
              </a:spcBef>
            </a:pPr>
            <a:r>
              <a:rPr lang="en-US" dirty="0" smtClean="0"/>
              <a:t>Clarity exercise – Mindful Decision Making</a:t>
            </a:r>
          </a:p>
          <a:p>
            <a:pPr>
              <a:spcBef>
                <a:spcPts val="1800"/>
              </a:spcBef>
            </a:pPr>
            <a:r>
              <a:rPr lang="en-US" dirty="0" smtClean="0"/>
              <a:t>Compassion exercise – I wish you happiness</a:t>
            </a:r>
          </a:p>
          <a:p>
            <a:pPr>
              <a:spcBef>
                <a:spcPts val="1800"/>
              </a:spcBef>
            </a:pPr>
            <a:r>
              <a:rPr lang="en-US" dirty="0" smtClean="0">
                <a:solidFill>
                  <a:srgbClr val="FF0000"/>
                </a:solidFill>
              </a:rPr>
              <a:t>Focus exercise – by </a:t>
            </a:r>
            <a:r>
              <a:rPr lang="en-US" dirty="0">
                <a:solidFill>
                  <a:srgbClr val="FF0000"/>
                </a:solidFill>
              </a:rPr>
              <a:t>doing </a:t>
            </a:r>
            <a:r>
              <a:rPr lang="en-US" dirty="0" smtClean="0">
                <a:solidFill>
                  <a:srgbClr val="FF0000"/>
                </a:solidFill>
              </a:rPr>
              <a:t>a 10 </a:t>
            </a:r>
            <a:r>
              <a:rPr lang="en-US" dirty="0" err="1" smtClean="0">
                <a:solidFill>
                  <a:srgbClr val="FF0000"/>
                </a:solidFill>
              </a:rPr>
              <a:t>mins</a:t>
            </a:r>
            <a:r>
              <a:rPr lang="en-US" dirty="0" smtClean="0">
                <a:solidFill>
                  <a:srgbClr val="FF0000"/>
                </a:solidFill>
              </a:rPr>
              <a:t> Mindful </a:t>
            </a:r>
            <a:r>
              <a:rPr lang="en-US" dirty="0">
                <a:solidFill>
                  <a:srgbClr val="FF0000"/>
                </a:solidFill>
              </a:rPr>
              <a:t>Body </a:t>
            </a:r>
            <a:r>
              <a:rPr lang="en-US" dirty="0" smtClean="0">
                <a:solidFill>
                  <a:srgbClr val="FF0000"/>
                </a:solidFill>
              </a:rPr>
              <a:t>Scan </a:t>
            </a:r>
            <a:r>
              <a:rPr lang="en-US" b="1" dirty="0" smtClean="0">
                <a:solidFill>
                  <a:srgbClr val="FF0000"/>
                </a:solidFill>
              </a:rPr>
              <a:t>or</a:t>
            </a:r>
            <a:r>
              <a:rPr lang="en-US" dirty="0" smtClean="0">
                <a:solidFill>
                  <a:srgbClr val="FF0000"/>
                </a:solidFill>
              </a:rPr>
              <a:t> Breathing</a:t>
            </a:r>
            <a:r>
              <a:rPr lang="en-US" sz="2600" dirty="0" smtClean="0">
                <a:solidFill>
                  <a:srgbClr val="FF0000"/>
                </a:solidFill>
              </a:rPr>
              <a:t> </a:t>
            </a:r>
            <a:r>
              <a:rPr lang="en-US" sz="2600" smtClean="0">
                <a:solidFill>
                  <a:srgbClr val="FF0000"/>
                </a:solidFill>
              </a:rPr>
              <a:t>*</a:t>
            </a:r>
            <a:r>
              <a:rPr lang="en-US" sz="2600" smtClean="0">
                <a:solidFill>
                  <a:srgbClr val="FF0000"/>
                </a:solidFill>
              </a:rPr>
              <a:t>Dot – too much!</a:t>
            </a:r>
            <a:endParaRPr lang="en-US" dirty="0">
              <a:solidFill>
                <a:srgbClr val="FF0000"/>
              </a:solidFill>
            </a:endParaRPr>
          </a:p>
        </p:txBody>
      </p:sp>
    </p:spTree>
    <p:extLst>
      <p:ext uri="{BB962C8B-B14F-4D97-AF65-F5344CB8AC3E}">
        <p14:creationId xmlns:p14="http://schemas.microsoft.com/office/powerpoint/2010/main" val="358881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smtClean="0">
              <a:solidFill>
                <a:schemeClr val="bg1"/>
              </a:solidFill>
            </a:endParaRPr>
          </a:p>
          <a:p>
            <a:r>
              <a:rPr lang="en-US" sz="1600" dirty="0" smtClean="0">
                <a:solidFill>
                  <a:schemeClr val="bg1"/>
                </a:solidFill>
              </a:rPr>
              <a:t>Competencies that distinguish star performers…</a:t>
            </a:r>
          </a:p>
          <a:p>
            <a:pPr marL="263525" indent="-263525">
              <a:buAutoNum type="arabicPeriod"/>
            </a:pPr>
            <a:r>
              <a:rPr lang="en-US" sz="1600" dirty="0" smtClean="0">
                <a:solidFill>
                  <a:schemeClr val="bg1"/>
                </a:solidFill>
              </a:rPr>
              <a:t>Strong </a:t>
            </a:r>
            <a:r>
              <a:rPr lang="en-US" sz="1600" dirty="0">
                <a:solidFill>
                  <a:schemeClr val="bg1"/>
                </a:solidFill>
              </a:rPr>
              <a:t>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smtClean="0">
              <a:solidFill>
                <a:schemeClr val="bg1"/>
              </a:solidFill>
            </a:endParaRPr>
          </a:p>
          <a:p>
            <a:r>
              <a:rPr lang="en-US" sz="1600" dirty="0" smtClean="0">
                <a:solidFill>
                  <a:schemeClr val="bg1"/>
                </a:solidFill>
              </a:rPr>
              <a:t>Of </a:t>
            </a:r>
            <a:r>
              <a:rPr lang="en-US" sz="1600" dirty="0">
                <a:solidFill>
                  <a:schemeClr val="bg1"/>
                </a:solidFill>
              </a:rPr>
              <a:t>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2"/>
            <a:ext cx="8229600" cy="4929411"/>
          </a:xfrm>
        </p:spPr>
        <p:txBody>
          <a:bodyPr>
            <a:normAutofit/>
          </a:bodyPr>
          <a:lstStyle/>
          <a:p>
            <a:r>
              <a:rPr lang="en-US" sz="2400" dirty="0" smtClean="0"/>
              <a:t>The Characteristics of a Good </a:t>
            </a:r>
            <a:r>
              <a:rPr lang="en-US" sz="2400" dirty="0"/>
              <a:t>Leader  (Self-Awareness, Self-Direction, Vision, Ability to Motivate and Social Awareness)</a:t>
            </a:r>
            <a:endParaRPr lang="en-US" sz="2400" dirty="0" smtClean="0"/>
          </a:p>
          <a:p>
            <a:r>
              <a:rPr lang="en-CA" sz="2400" dirty="0"/>
              <a:t>Emotional Intelligence and </a:t>
            </a:r>
            <a:r>
              <a:rPr lang="en-CA" sz="2400" dirty="0" smtClean="0"/>
              <a:t>Leadership - </a:t>
            </a:r>
            <a:r>
              <a:rPr lang="en-US" sz="2400" dirty="0"/>
              <a:t>Leadership is more often than not about “soft skills” rather than hard </a:t>
            </a:r>
            <a:r>
              <a:rPr lang="en-US" sz="2400" dirty="0" smtClean="0"/>
              <a:t>skills</a:t>
            </a:r>
            <a:r>
              <a:rPr lang="en-US" sz="1200" dirty="0" smtClean="0"/>
              <a:t> 					</a:t>
            </a:r>
            <a:r>
              <a:rPr lang="en-CA" sz="1200" u="sng" dirty="0" smtClean="0">
                <a:hlinkClick r:id="rId3"/>
              </a:rPr>
              <a:t>https</a:t>
            </a:r>
            <a:r>
              <a:rPr lang="en-CA" sz="1200" u="sng" dirty="0">
                <a:hlinkClick r:id="rId3"/>
              </a:rPr>
              <a:t>://siyli.org/what-is-leadership-what-makes-good-leader</a:t>
            </a:r>
            <a:r>
              <a:rPr lang="en-CA" sz="1200" u="sng" dirty="0" smtClean="0">
                <a:hlinkClick r:id="rId3"/>
              </a:rPr>
              <a:t>/</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4">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2569</Words>
  <Application>Microsoft Office PowerPoint</Application>
  <PresentationFormat>On-screen Show (4:3)</PresentationFormat>
  <Paragraphs>232</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Bradley Hand ITC</vt:lpstr>
      <vt:lpstr>Calibri</vt:lpstr>
      <vt:lpstr>Verdana</vt:lpstr>
      <vt:lpstr>1_Office Theme</vt:lpstr>
      <vt:lpstr>PowerPoint Presentation</vt:lpstr>
      <vt:lpstr>Mindful Change Leadership Development Program</vt:lpstr>
      <vt:lpstr>Mindful Breathing Exercise – Centering</vt:lpstr>
      <vt:lpstr>You’re welcome for the extra confusion </vt:lpstr>
      <vt:lpstr>Matching The _______ System</vt:lpstr>
      <vt:lpstr>Debrief from last week (2)</vt:lpstr>
      <vt:lpstr>Agenda – Week 3</vt:lpstr>
      <vt:lpstr>Today’s Intentions: Clarity, Focus and Compassion</vt:lpstr>
      <vt:lpstr>What is "Leadership" and What Makes a Good Leader?</vt:lpstr>
      <vt:lpstr>Organizations with Mindfulness programs</vt:lpstr>
      <vt:lpstr>3 Pillars of Compassionate Leadership</vt:lpstr>
      <vt:lpstr>Compassionate Leadership– Deep Understanding </vt:lpstr>
      <vt:lpstr>5 Ways Mindfulness Can Improve Your Leadership</vt:lpstr>
      <vt:lpstr>What Makes a Great Leader?</vt:lpstr>
      <vt:lpstr>Mindful Listening (as) a Leader Exercise</vt:lpstr>
      <vt:lpstr>Practice – Mindful Decision Making </vt:lpstr>
      <vt:lpstr>Mindful – Compassion exercise - I wish you happiness</vt:lpstr>
      <vt:lpstr>Your turn for week 3</vt:lpstr>
      <vt:lpstr>Mindful exercise – Body Scan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343</cp:revision>
  <cp:lastPrinted>2016-05-02T17:15:08Z</cp:lastPrinted>
  <dcterms:created xsi:type="dcterms:W3CDTF">2015-04-14T20:39:51Z</dcterms:created>
  <dcterms:modified xsi:type="dcterms:W3CDTF">2021-05-13T19:47:44Z</dcterms:modified>
</cp:coreProperties>
</file>