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 id="2147483670" r:id="rId5"/>
  </p:sldMasterIdLst>
  <p:notesMasterIdLst>
    <p:notesMasterId r:id="rId24"/>
  </p:notesMasterIdLst>
  <p:handoutMasterIdLst>
    <p:handoutMasterId r:id="rId25"/>
  </p:handoutMasterIdLst>
  <p:sldIdLst>
    <p:sldId id="502" r:id="rId6"/>
    <p:sldId id="676" r:id="rId7"/>
    <p:sldId id="683" r:id="rId8"/>
    <p:sldId id="664" r:id="rId9"/>
    <p:sldId id="674" r:id="rId10"/>
    <p:sldId id="665" r:id="rId11"/>
    <p:sldId id="671" r:id="rId12"/>
    <p:sldId id="666" r:id="rId13"/>
    <p:sldId id="685" r:id="rId14"/>
    <p:sldId id="686" r:id="rId15"/>
    <p:sldId id="688" r:id="rId16"/>
    <p:sldId id="689" r:id="rId17"/>
    <p:sldId id="668" r:id="rId18"/>
    <p:sldId id="669" r:id="rId19"/>
    <p:sldId id="662" r:id="rId20"/>
    <p:sldId id="656" r:id="rId21"/>
    <p:sldId id="677" r:id="rId22"/>
    <p:sldId id="657" r:id="rId23"/>
  </p:sldIdLst>
  <p:sldSz cx="9144000" cy="5143500" type="screen16x9"/>
  <p:notesSz cx="6888163" cy="10021888"/>
  <p:custDataLst>
    <p:tags r:id="rId26"/>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MAIN" id="{2427DCF5-A672-46E1-93AA-51F719F0A4B2}">
          <p14:sldIdLst>
            <p14:sldId id="502"/>
            <p14:sldId id="676"/>
            <p14:sldId id="683"/>
            <p14:sldId id="664"/>
            <p14:sldId id="674"/>
            <p14:sldId id="665"/>
            <p14:sldId id="671"/>
            <p14:sldId id="666"/>
            <p14:sldId id="685"/>
            <p14:sldId id="686"/>
            <p14:sldId id="688"/>
            <p14:sldId id="689"/>
            <p14:sldId id="668"/>
            <p14:sldId id="669"/>
            <p14:sldId id="662"/>
            <p14:sldId id="656"/>
            <p14:sldId id="677"/>
            <p14:sldId id="657"/>
          </p14:sldIdLst>
        </p14:section>
      </p14:sectionLst>
    </p:ext>
    <p:ext uri="{EFAFB233-063F-42B5-8137-9DF3F51BA10A}">
      <p15:sldGuideLst xmlns:p15="http://schemas.microsoft.com/office/powerpoint/2012/main">
        <p15:guide id="1" orient="horz" pos="540">
          <p15:clr>
            <a:srgbClr val="A4A3A4"/>
          </p15:clr>
        </p15:guide>
        <p15:guide id="2" pos="240">
          <p15:clr>
            <a:srgbClr val="A4A3A4"/>
          </p15:clr>
        </p15:guide>
      </p15:sldGuideLst>
    </p:ext>
    <p:ext uri="{2D200454-40CA-4A62-9FC3-DE9A4176ACB9}">
      <p15:notesGuideLst xmlns:p15="http://schemas.microsoft.com/office/powerpoint/2012/main">
        <p15:guide id="1" orient="horz" pos="3158" userDrawn="1">
          <p15:clr>
            <a:srgbClr val="A4A3A4"/>
          </p15:clr>
        </p15:guide>
        <p15:guide id="2" pos="217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9CAF14-AC5B-5175-AD83-1FB3FDA53AA1}" name="Ly, Winston" initials="LW" userId="S::Winston.Ly@sac-isc.gc.ca::50cabd48-b4b3-4691-a56a-ac6241bfb042" providerId="AD"/>
  <p188:author id="{64068475-BA12-8BD8-AB63-0C687FCF6CFF}" name="Ly, Winston" initials="LW" userId="S::winston.ly@sac-isc.gc.ca::50cabd48-b4b3-4691-a56a-ac6241bfb042" providerId="AD"/>
  <p188:author id="{BCF46F97-190D-203D-D0B1-322933544D05}" name="Parente, Genevieve" initials="PG" userId="S::Genevieve.Parente@sac-isc.gc.ca::f240a496-e9c1-4680-9f9f-5f3851d4e8e0" providerId="AD"/>
  <p188:author id="{1019E4B1-A05D-D2D1-92F4-5D0601C085A3}" name="Leone, Donato" initials="LD" userId="S::donato.leone@sac-isc.gc.ca::e1e23cb9-b45c-467c-a6cd-93d26ed7c29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67BB6"/>
    <a:srgbClr val="336699"/>
    <a:srgbClr val="000000"/>
    <a:srgbClr val="CCECFF"/>
    <a:srgbClr val="3366FF"/>
    <a:srgbClr val="3399FF"/>
    <a:srgbClr val="6699FF"/>
    <a:srgbClr val="3366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EDDAB-8151-D6A8-4509-D8A450BAE8A3}" v="1" dt="2024-06-06T18:00:21.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540"/>
        <p:guide pos="240"/>
      </p:guideLst>
    </p:cSldViewPr>
  </p:slideViewPr>
  <p:notesViewPr>
    <p:cSldViewPr snapToGrid="0">
      <p:cViewPr>
        <p:scale>
          <a:sx n="1" d="2"/>
          <a:sy n="1" d="2"/>
        </p:scale>
        <p:origin x="0" y="0"/>
      </p:cViewPr>
      <p:guideLst>
        <p:guide orient="horz" pos="3158"/>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1" y="0"/>
            <a:ext cx="2987055" cy="501437"/>
          </a:xfrm>
          <a:prstGeom prst="rect">
            <a:avLst/>
          </a:prstGeom>
          <a:noFill/>
          <a:ln w="9525">
            <a:noFill/>
            <a:miter lim="800000"/>
            <a:headEnd/>
            <a:tailEnd/>
          </a:ln>
          <a:effectLst/>
        </p:spPr>
        <p:txBody>
          <a:bodyPr vert="horz" wrap="square" lIns="95766" tIns="47882" rIns="95766" bIns="47882" numCol="1" anchor="t" anchorCtr="0" compatLnSpc="1">
            <a:prstTxWarp prst="textNoShape">
              <a:avLst/>
            </a:prstTxWarp>
          </a:bodyPr>
          <a:lstStyle>
            <a:lvl1pPr defTabSz="957944">
              <a:lnSpc>
                <a:spcPct val="100000"/>
              </a:lnSpc>
              <a:spcAft>
                <a:spcPct val="0"/>
              </a:spcAft>
              <a:defRPr sz="13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899549" y="0"/>
            <a:ext cx="2987055" cy="501437"/>
          </a:xfrm>
          <a:prstGeom prst="rect">
            <a:avLst/>
          </a:prstGeom>
          <a:noFill/>
          <a:ln w="9525">
            <a:noFill/>
            <a:miter lim="800000"/>
            <a:headEnd/>
            <a:tailEnd/>
          </a:ln>
          <a:effectLst/>
        </p:spPr>
        <p:txBody>
          <a:bodyPr vert="horz" wrap="square" lIns="95766" tIns="47882" rIns="95766" bIns="47882" numCol="1" anchor="t" anchorCtr="0" compatLnSpc="1">
            <a:prstTxWarp prst="textNoShape">
              <a:avLst/>
            </a:prstTxWarp>
          </a:bodyPr>
          <a:lstStyle>
            <a:lvl1pPr algn="r" defTabSz="957944">
              <a:lnSpc>
                <a:spcPct val="100000"/>
              </a:lnSpc>
              <a:spcAft>
                <a:spcPct val="0"/>
              </a:spcAft>
              <a:defRPr sz="13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899549" y="9518740"/>
            <a:ext cx="2987055" cy="501437"/>
          </a:xfrm>
          <a:prstGeom prst="rect">
            <a:avLst/>
          </a:prstGeom>
          <a:noFill/>
          <a:ln w="9525">
            <a:noFill/>
            <a:miter lim="800000"/>
            <a:headEnd/>
            <a:tailEnd/>
          </a:ln>
          <a:effectLst/>
        </p:spPr>
        <p:txBody>
          <a:bodyPr vert="horz" wrap="square" lIns="95766" tIns="47882" rIns="95766" bIns="47882" numCol="1" anchor="b" anchorCtr="0" compatLnSpc="1">
            <a:prstTxWarp prst="textNoShape">
              <a:avLst/>
            </a:prstTxWarp>
          </a:bodyPr>
          <a:lstStyle>
            <a:lvl1pPr algn="r" defTabSz="957944">
              <a:lnSpc>
                <a:spcPct val="100000"/>
              </a:lnSpc>
              <a:spcAft>
                <a:spcPct val="0"/>
              </a:spcAft>
              <a:defRPr sz="13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7055" cy="501437"/>
          </a:xfrm>
          <a:prstGeom prst="rect">
            <a:avLst/>
          </a:prstGeom>
          <a:noFill/>
          <a:ln w="9525">
            <a:noFill/>
            <a:miter lim="800000"/>
            <a:headEnd/>
            <a:tailEnd/>
          </a:ln>
          <a:effectLst/>
        </p:spPr>
        <p:txBody>
          <a:bodyPr vert="horz" wrap="square" lIns="95766" tIns="47882" rIns="95766" bIns="47882" numCol="1" anchor="t" anchorCtr="0" compatLnSpc="1">
            <a:prstTxWarp prst="textNoShape">
              <a:avLst/>
            </a:prstTxWarp>
          </a:bodyPr>
          <a:lstStyle>
            <a:lvl1pPr defTabSz="957944">
              <a:lnSpc>
                <a:spcPct val="100000"/>
              </a:lnSpc>
              <a:spcAft>
                <a:spcPct val="0"/>
              </a:spcAft>
              <a:defRPr sz="1300">
                <a:latin typeface="Arial" charset="0"/>
              </a:defRPr>
            </a:lvl1pPr>
          </a:lstStyle>
          <a:p>
            <a:pPr>
              <a:defRPr/>
            </a:pPr>
            <a:endParaRPr lang="en-CA"/>
          </a:p>
        </p:txBody>
      </p:sp>
      <p:sp>
        <p:nvSpPr>
          <p:cNvPr id="3075" name="Rectangle 3"/>
          <p:cNvSpPr>
            <a:spLocks noGrp="1" noChangeArrowheads="1"/>
          </p:cNvSpPr>
          <p:nvPr>
            <p:ph type="dt" idx="1"/>
          </p:nvPr>
        </p:nvSpPr>
        <p:spPr bwMode="auto">
          <a:xfrm>
            <a:off x="3899549" y="0"/>
            <a:ext cx="2987055" cy="501437"/>
          </a:xfrm>
          <a:prstGeom prst="rect">
            <a:avLst/>
          </a:prstGeom>
          <a:noFill/>
          <a:ln w="9525">
            <a:noFill/>
            <a:miter lim="800000"/>
            <a:headEnd/>
            <a:tailEnd/>
          </a:ln>
          <a:effectLst/>
        </p:spPr>
        <p:txBody>
          <a:bodyPr vert="horz" wrap="square" lIns="95766" tIns="47882" rIns="95766" bIns="47882" numCol="1" anchor="t" anchorCtr="0" compatLnSpc="1">
            <a:prstTxWarp prst="textNoShape">
              <a:avLst/>
            </a:prstTxWarp>
          </a:bodyPr>
          <a:lstStyle>
            <a:lvl1pPr algn="r" defTabSz="957944">
              <a:lnSpc>
                <a:spcPct val="100000"/>
              </a:lnSpc>
              <a:spcAft>
                <a:spcPct val="0"/>
              </a:spcAft>
              <a:defRPr sz="13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03188" y="750888"/>
            <a:ext cx="6681787" cy="3759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9440" y="4761083"/>
            <a:ext cx="5509283" cy="4509508"/>
          </a:xfrm>
          <a:prstGeom prst="rect">
            <a:avLst/>
          </a:prstGeom>
          <a:noFill/>
          <a:ln w="9525">
            <a:noFill/>
            <a:miter lim="800000"/>
            <a:headEnd/>
            <a:tailEnd/>
          </a:ln>
          <a:effectLst/>
        </p:spPr>
        <p:txBody>
          <a:bodyPr vert="horz" wrap="square" lIns="95766" tIns="47882" rIns="95766" bIns="4788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1" y="9518740"/>
            <a:ext cx="2987055" cy="501437"/>
          </a:xfrm>
          <a:prstGeom prst="rect">
            <a:avLst/>
          </a:prstGeom>
          <a:noFill/>
          <a:ln w="9525">
            <a:noFill/>
            <a:miter lim="800000"/>
            <a:headEnd/>
            <a:tailEnd/>
          </a:ln>
          <a:effectLst/>
        </p:spPr>
        <p:txBody>
          <a:bodyPr vert="horz" wrap="square" lIns="95766" tIns="47882" rIns="95766" bIns="47882" numCol="1" anchor="b" anchorCtr="0" compatLnSpc="1">
            <a:prstTxWarp prst="textNoShape">
              <a:avLst/>
            </a:prstTxWarp>
          </a:bodyPr>
          <a:lstStyle>
            <a:lvl1pPr defTabSz="957944">
              <a:lnSpc>
                <a:spcPct val="100000"/>
              </a:lnSpc>
              <a:spcAft>
                <a:spcPct val="0"/>
              </a:spcAft>
              <a:defRPr sz="13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899549" y="9518740"/>
            <a:ext cx="2987055" cy="501437"/>
          </a:xfrm>
          <a:prstGeom prst="rect">
            <a:avLst/>
          </a:prstGeom>
          <a:noFill/>
          <a:ln w="9525">
            <a:noFill/>
            <a:miter lim="800000"/>
            <a:headEnd/>
            <a:tailEnd/>
          </a:ln>
          <a:effectLst/>
        </p:spPr>
        <p:txBody>
          <a:bodyPr vert="horz" wrap="square" lIns="95766" tIns="47882" rIns="95766" bIns="47882" numCol="1" anchor="b" anchorCtr="0" compatLnSpc="1">
            <a:prstTxWarp prst="textNoShape">
              <a:avLst/>
            </a:prstTxWarp>
          </a:bodyPr>
          <a:lstStyle>
            <a:lvl1pPr algn="r" defTabSz="957944">
              <a:lnSpc>
                <a:spcPct val="100000"/>
              </a:lnSpc>
              <a:spcAft>
                <a:spcPct val="0"/>
              </a:spcAft>
              <a:defRPr sz="13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spect="1" noChangeArrowheads="1" noTextEdit="1"/>
          </p:cNvSpPr>
          <p:nvPr>
            <p:ph type="sldImg"/>
          </p:nvPr>
        </p:nvSpPr>
        <p:spPr>
          <a:xfrm>
            <a:off x="103188" y="750888"/>
            <a:ext cx="6681787" cy="37592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Arial" panose="020B0604020202020204" pitchFamily="34" charset="0"/>
            </a:pPr>
            <a:endParaRPr lang="en-US">
              <a:latin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033267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820822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56162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261399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618075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2297527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9076D-238B-A90A-BDCC-4CDC0CDD28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4A7307-2746-B50B-C7EE-BCEAAED5E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717C4-AEEA-1C8C-E753-54DF91E48BBB}"/>
              </a:ext>
            </a:extLst>
          </p:cNvPr>
          <p:cNvSpPr>
            <a:spLocks noGrp="1"/>
          </p:cNvSpPr>
          <p:nvPr>
            <p:ph type="body" idx="1"/>
          </p:nvPr>
        </p:nvSpPr>
        <p:spPr/>
        <p:txBody>
          <a:bodyPr/>
          <a:lstStyle/>
          <a:p>
            <a:endParaRPr lang="en-US" sz="1300">
              <a:latin typeface="Segoe UI"/>
              <a:cs typeface="Segoe UI"/>
            </a:endParaRPr>
          </a:p>
        </p:txBody>
      </p:sp>
    </p:spTree>
    <p:extLst>
      <p:ext uri="{BB962C8B-B14F-4D97-AF65-F5344CB8AC3E}">
        <p14:creationId xmlns:p14="http://schemas.microsoft.com/office/powerpoint/2010/main" val="2152545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747688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9076D-238B-A90A-BDCC-4CDC0CDD28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4A7307-2746-B50B-C7EE-BCEAAED5E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6717C4-AEEA-1C8C-E753-54DF91E48BBB}"/>
              </a:ext>
            </a:extLst>
          </p:cNvPr>
          <p:cNvSpPr>
            <a:spLocks noGrp="1"/>
          </p:cNvSpPr>
          <p:nvPr>
            <p:ph type="body" idx="1"/>
          </p:nvPr>
        </p:nvSpPr>
        <p:spPr/>
        <p:txBody>
          <a:bodyPr/>
          <a:lstStyle/>
          <a:p>
            <a:endParaRPr lang="en-US">
              <a:cs typeface="Arial"/>
            </a:endParaRPr>
          </a:p>
        </p:txBody>
      </p:sp>
    </p:spTree>
    <p:extLst>
      <p:ext uri="{BB962C8B-B14F-4D97-AF65-F5344CB8AC3E}">
        <p14:creationId xmlns:p14="http://schemas.microsoft.com/office/powerpoint/2010/main" val="334896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121364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05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918969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704314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8476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3720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50351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502769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 y="0"/>
            <a:ext cx="9143086" cy="5143500"/>
          </a:xfrm>
          <a:prstGeom prst="rect">
            <a:avLst/>
          </a:prstGeom>
        </p:spPr>
      </p:pic>
      <p:pic>
        <p:nvPicPr>
          <p:cNvPr id="4" name="Image 3">
            <a:extLst>
              <a:ext uri="{FF2B5EF4-FFF2-40B4-BE49-F238E27FC236}">
                <a16:creationId xmlns:a16="http://schemas.microsoft.com/office/drawing/2014/main" id="{A7DEB24F-B0F3-BD93-D45D-6723413A5081}"/>
              </a:ext>
            </a:extLst>
          </p:cNvPr>
          <p:cNvPicPr>
            <a:picLocks noChangeAspect="1"/>
          </p:cNvPicPr>
          <p:nvPr userDrawn="1"/>
        </p:nvPicPr>
        <p:blipFill>
          <a:blip r:embed="rId3"/>
          <a:stretch>
            <a:fillRect/>
          </a:stretch>
        </p:blipFill>
        <p:spPr>
          <a:xfrm>
            <a:off x="283830" y="4755355"/>
            <a:ext cx="2459370" cy="213196"/>
          </a:xfrm>
          <a:prstGeom prst="rect">
            <a:avLst/>
          </a:prstGeom>
        </p:spPr>
      </p:pic>
    </p:spTree>
    <p:extLst>
      <p:ext uri="{BB962C8B-B14F-4D97-AF65-F5344CB8AC3E}">
        <p14:creationId xmlns:p14="http://schemas.microsoft.com/office/powerpoint/2010/main" val="246237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591A18E-2C3B-9AD6-7119-EC0CA3A6E7A6}"/>
              </a:ext>
            </a:extLst>
          </p:cNvPr>
          <p:cNvGrpSpPr/>
          <p:nvPr userDrawn="1"/>
        </p:nvGrpSpPr>
        <p:grpSpPr>
          <a:xfrm>
            <a:off x="-6858" y="0"/>
            <a:ext cx="9155430" cy="653256"/>
            <a:chOff x="-6858" y="0"/>
            <a:chExt cx="9155430" cy="341632"/>
          </a:xfrm>
        </p:grpSpPr>
        <p:sp>
          <p:nvSpPr>
            <p:cNvPr id="5" name="TextBox 4">
              <a:extLst>
                <a:ext uri="{FF2B5EF4-FFF2-40B4-BE49-F238E27FC236}">
                  <a16:creationId xmlns:a16="http://schemas.microsoft.com/office/drawing/2014/main" id="{DC6E6269-BD7C-4180-0E0D-EEA32EC87488}"/>
                </a:ext>
              </a:extLst>
            </p:cNvPr>
            <p:cNvSpPr txBox="1"/>
            <p:nvPr userDrawn="1"/>
          </p:nvSpPr>
          <p:spPr>
            <a:xfrm>
              <a:off x="-6858" y="0"/>
              <a:ext cx="9155430"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009CDF"/>
            </a:solidFill>
          </p:spPr>
          <p:txBody>
            <a:bodyPr wrap="square" rtlCol="0">
              <a:spAutoFit/>
            </a:bodyPr>
            <a:lstStyle/>
            <a:p>
              <a:endParaRPr lang="en-US"/>
            </a:p>
          </p:txBody>
        </p:sp>
        <p:sp>
          <p:nvSpPr>
            <p:cNvPr id="6" name="TextBox 5">
              <a:extLst>
                <a:ext uri="{FF2B5EF4-FFF2-40B4-BE49-F238E27FC236}">
                  <a16:creationId xmlns:a16="http://schemas.microsoft.com/office/drawing/2014/main" id="{E6A93CC0-F66C-E987-3564-3D9CA68E7016}"/>
                </a:ext>
              </a:extLst>
            </p:cNvPr>
            <p:cNvSpPr txBox="1"/>
            <p:nvPr userDrawn="1"/>
          </p:nvSpPr>
          <p:spPr>
            <a:xfrm>
              <a:off x="2286" y="0"/>
              <a:ext cx="8988552"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FF7400"/>
            </a:solidFill>
          </p:spPr>
          <p:txBody>
            <a:bodyPr wrap="square" rtlCol="0">
              <a:spAutoFit/>
            </a:bodyPr>
            <a:lstStyle/>
            <a:p>
              <a:endParaRPr lang="en-US"/>
            </a:p>
          </p:txBody>
        </p:sp>
        <p:sp>
          <p:nvSpPr>
            <p:cNvPr id="7" name="TextBox 6">
              <a:extLst>
                <a:ext uri="{FF2B5EF4-FFF2-40B4-BE49-F238E27FC236}">
                  <a16:creationId xmlns:a16="http://schemas.microsoft.com/office/drawing/2014/main" id="{818DE72E-A54A-D0B5-A9F1-99CA2738D2EC}"/>
                </a:ext>
              </a:extLst>
            </p:cNvPr>
            <p:cNvSpPr txBox="1"/>
            <p:nvPr userDrawn="1"/>
          </p:nvSpPr>
          <p:spPr>
            <a:xfrm>
              <a:off x="0" y="0"/>
              <a:ext cx="8812530" cy="341632"/>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336699"/>
            </a:solidFill>
          </p:spPr>
          <p:txBody>
            <a:bodyPr wrap="square" rtlCol="0">
              <a:spAutoFit/>
            </a:bodyPr>
            <a:lstStyle/>
            <a:p>
              <a:endParaRPr lang="en-US"/>
            </a:p>
          </p:txBody>
        </p:sp>
      </p:grpSp>
      <p:sp>
        <p:nvSpPr>
          <p:cNvPr id="9" name="Content Placeholder 2">
            <a:extLst>
              <a:ext uri="{FF2B5EF4-FFF2-40B4-BE49-F238E27FC236}">
                <a16:creationId xmlns:a16="http://schemas.microsoft.com/office/drawing/2014/main" id="{98D31A4A-7819-4702-6198-D7097B332CD1}"/>
              </a:ext>
            </a:extLst>
          </p:cNvPr>
          <p:cNvSpPr>
            <a:spLocks noGrp="1"/>
          </p:cNvSpPr>
          <p:nvPr>
            <p:ph idx="1"/>
          </p:nvPr>
        </p:nvSpPr>
        <p:spPr>
          <a:xfrm>
            <a:off x="228600" y="744141"/>
            <a:ext cx="8686800" cy="4037409"/>
          </a:xfrm>
        </p:spPr>
        <p:txBody>
          <a:bodyPr/>
          <a:lstStyle>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1F44FD9A-7978-8705-C892-1667A3ACC8AE}"/>
              </a:ext>
            </a:extLst>
          </p:cNvPr>
          <p:cNvSpPr txBox="1">
            <a:spLocks/>
          </p:cNvSpPr>
          <p:nvPr userDrawn="1"/>
        </p:nvSpPr>
        <p:spPr bwMode="auto">
          <a:xfrm>
            <a:off x="572262" y="90885"/>
            <a:ext cx="78486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lnSpc>
                <a:spcPts val="2400"/>
              </a:lnSpc>
              <a:spcBef>
                <a:spcPct val="0"/>
              </a:spcBef>
              <a:spcAft>
                <a:spcPct val="0"/>
              </a:spcAft>
              <a:defRPr sz="2775" b="1" baseline="0">
                <a:solidFill>
                  <a:srgbClr val="FFFFFF"/>
                </a:solidFill>
                <a:latin typeface="+mj-lt"/>
                <a:ea typeface="+mj-ea"/>
                <a:cs typeface="Calibri Light" panose="020F0302020204030204" pitchFamily="34" charset="0"/>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endParaRPr lang="en-US" kern="0"/>
          </a:p>
        </p:txBody>
      </p:sp>
      <p:sp>
        <p:nvSpPr>
          <p:cNvPr id="2" name="Title 1">
            <a:extLst>
              <a:ext uri="{FF2B5EF4-FFF2-40B4-BE49-F238E27FC236}">
                <a16:creationId xmlns:a16="http://schemas.microsoft.com/office/drawing/2014/main" id="{23B124AA-3969-AAAB-5A41-5BADFF655393}"/>
              </a:ext>
            </a:extLst>
          </p:cNvPr>
          <p:cNvSpPr txBox="1">
            <a:spLocks/>
          </p:cNvSpPr>
          <p:nvPr userDrawn="1"/>
        </p:nvSpPr>
        <p:spPr bwMode="auto">
          <a:xfrm>
            <a:off x="481965" y="90885"/>
            <a:ext cx="78486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lnSpc>
                <a:spcPts val="2400"/>
              </a:lnSpc>
              <a:spcBef>
                <a:spcPct val="0"/>
              </a:spcBef>
              <a:spcAft>
                <a:spcPct val="0"/>
              </a:spcAft>
              <a:defRPr sz="2775" b="1" baseline="0">
                <a:solidFill>
                  <a:srgbClr val="FFFFFF"/>
                </a:solidFill>
                <a:latin typeface="+mj-lt"/>
                <a:ea typeface="+mj-ea"/>
                <a:cs typeface="Calibri Light" panose="020F0302020204030204" pitchFamily="34" charset="0"/>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endParaRPr lang="en-CA" sz="2750" b="1" i="0">
              <a:effectLst/>
              <a:cs typeface="Calibri Light"/>
            </a:endParaRPr>
          </a:p>
        </p:txBody>
      </p:sp>
    </p:spTree>
    <p:extLst>
      <p:ext uri="{BB962C8B-B14F-4D97-AF65-F5344CB8AC3E}">
        <p14:creationId xmlns:p14="http://schemas.microsoft.com/office/powerpoint/2010/main" val="44044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74262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B3556A8-4D20-FFF1-956C-1716CC8EF393}"/>
              </a:ext>
            </a:extLst>
          </p:cNvPr>
          <p:cNvSpPr txBox="1"/>
          <p:nvPr userDrawn="1"/>
        </p:nvSpPr>
        <p:spPr>
          <a:xfrm>
            <a:off x="-6858" y="0"/>
            <a:ext cx="9155430"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009CDF"/>
          </a:solidFill>
        </p:spPr>
        <p:txBody>
          <a:bodyPr wrap="square" rtlCol="0">
            <a:spAutoFit/>
          </a:bodyPr>
          <a:lstStyle/>
          <a:p>
            <a:endParaRPr lang="en-US" sz="135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F21D2530-420D-4321-2A6F-8C382BEB6874}"/>
              </a:ext>
            </a:extLst>
          </p:cNvPr>
          <p:cNvSpPr txBox="1"/>
          <p:nvPr userDrawn="1"/>
        </p:nvSpPr>
        <p:spPr>
          <a:xfrm>
            <a:off x="2286" y="0"/>
            <a:ext cx="8988552"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FF7400"/>
          </a:solidFill>
        </p:spPr>
        <p:txBody>
          <a:bodyPr wrap="square" rtlCol="0">
            <a:spAutoFit/>
          </a:bodyPr>
          <a:lstStyle/>
          <a:p>
            <a:endParaRPr lang="en-US" sz="1350"/>
          </a:p>
        </p:txBody>
      </p:sp>
      <p:sp>
        <p:nvSpPr>
          <p:cNvPr id="10" name="TextBox 9">
            <a:extLst>
              <a:ext uri="{FF2B5EF4-FFF2-40B4-BE49-F238E27FC236}">
                <a16:creationId xmlns:a16="http://schemas.microsoft.com/office/drawing/2014/main" id="{F16A1410-D553-BFE8-D08D-BC84687E5FCC}"/>
              </a:ext>
            </a:extLst>
          </p:cNvPr>
          <p:cNvSpPr txBox="1"/>
          <p:nvPr userDrawn="1"/>
        </p:nvSpPr>
        <p:spPr>
          <a:xfrm>
            <a:off x="0" y="0"/>
            <a:ext cx="8812530" cy="685800"/>
          </a:xfrm>
          <a:custGeom>
            <a:avLst/>
            <a:gdLst>
              <a:gd name="connsiteX0" fmla="*/ 0 w 12185904"/>
              <a:gd name="connsiteY0" fmla="*/ 0 h 914400"/>
              <a:gd name="connsiteX1" fmla="*/ 11728704 w 12185904"/>
              <a:gd name="connsiteY1" fmla="*/ 0 h 914400"/>
              <a:gd name="connsiteX2" fmla="*/ 12185904 w 12185904"/>
              <a:gd name="connsiteY2" fmla="*/ 457200 h 914400"/>
              <a:gd name="connsiteX3" fmla="*/ 11728704 w 12185904"/>
              <a:gd name="connsiteY3" fmla="*/ 914400 h 914400"/>
              <a:gd name="connsiteX4" fmla="*/ 0 w 12185904"/>
              <a:gd name="connsiteY4" fmla="*/ 914400 h 914400"/>
              <a:gd name="connsiteX5" fmla="*/ 0 w 12185904"/>
              <a:gd name="connsiteY5" fmla="*/ 0 h 914400"/>
              <a:gd name="connsiteX0" fmla="*/ 0 w 11984736"/>
              <a:gd name="connsiteY0" fmla="*/ 0 h 914400"/>
              <a:gd name="connsiteX1" fmla="*/ 11728704 w 11984736"/>
              <a:gd name="connsiteY1" fmla="*/ 0 h 914400"/>
              <a:gd name="connsiteX2" fmla="*/ 11984736 w 11984736"/>
              <a:gd name="connsiteY2" fmla="*/ 448056 h 914400"/>
              <a:gd name="connsiteX3" fmla="*/ 11728704 w 11984736"/>
              <a:gd name="connsiteY3" fmla="*/ 914400 h 914400"/>
              <a:gd name="connsiteX4" fmla="*/ 0 w 11984736"/>
              <a:gd name="connsiteY4" fmla="*/ 914400 h 914400"/>
              <a:gd name="connsiteX5" fmla="*/ 0 w 11984736"/>
              <a:gd name="connsiteY5"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4736" h="914400">
                <a:moveTo>
                  <a:pt x="0" y="0"/>
                </a:moveTo>
                <a:lnTo>
                  <a:pt x="11728704" y="0"/>
                </a:lnTo>
                <a:lnTo>
                  <a:pt x="11984736" y="448056"/>
                </a:lnTo>
                <a:lnTo>
                  <a:pt x="11728704" y="914400"/>
                </a:lnTo>
                <a:lnTo>
                  <a:pt x="0" y="914400"/>
                </a:lnTo>
                <a:lnTo>
                  <a:pt x="0" y="0"/>
                </a:lnTo>
                <a:close/>
              </a:path>
            </a:pathLst>
          </a:custGeom>
          <a:solidFill>
            <a:srgbClr val="336699"/>
          </a:solidFill>
        </p:spPr>
        <p:txBody>
          <a:bodyPr wrap="square" rtlCol="0">
            <a:spAutoFit/>
          </a:bodyPr>
          <a:lstStyle/>
          <a:p>
            <a:endParaRPr lang="en-US" sz="1350"/>
          </a:p>
        </p:txBody>
      </p:sp>
      <p:sp>
        <p:nvSpPr>
          <p:cNvPr id="2" name="Title 1"/>
          <p:cNvSpPr>
            <a:spLocks noGrp="1"/>
          </p:cNvSpPr>
          <p:nvPr>
            <p:ph type="title"/>
          </p:nvPr>
        </p:nvSpPr>
        <p:spPr>
          <a:xfrm>
            <a:off x="381000" y="171450"/>
            <a:ext cx="7848600" cy="514350"/>
          </a:xfrm>
        </p:spPr>
        <p:txBody>
          <a:bodyPr anchor="ctr"/>
          <a:lstStyle>
            <a:lvl1pPr>
              <a:defRPr sz="2775">
                <a:solidFill>
                  <a:srgbClr val="FFFFFF"/>
                </a:solidFill>
                <a:latin typeface="+mj-lt"/>
                <a:cs typeface="Calibri Light" panose="020F0302020204030204" pitchFamily="34" charset="0"/>
              </a:defRPr>
            </a:lvl1pPr>
          </a:lstStyle>
          <a:p>
            <a:r>
              <a:rPr lang="en-US"/>
              <a:t>Click to edit Master title style</a:t>
            </a:r>
          </a:p>
        </p:txBody>
      </p:sp>
      <p:sp>
        <p:nvSpPr>
          <p:cNvPr id="8" name="TextBox 7">
            <a:extLst>
              <a:ext uri="{FF2B5EF4-FFF2-40B4-BE49-F238E27FC236}">
                <a16:creationId xmlns:a16="http://schemas.microsoft.com/office/drawing/2014/main" id="{95D95E1C-1940-413A-7DE6-0F2B4AC56030}"/>
              </a:ext>
            </a:extLst>
          </p:cNvPr>
          <p:cNvSpPr txBox="1"/>
          <p:nvPr userDrawn="1"/>
        </p:nvSpPr>
        <p:spPr>
          <a:xfrm>
            <a:off x="228600" y="4615338"/>
            <a:ext cx="488950" cy="256224"/>
          </a:xfrm>
          <a:prstGeom prst="rect">
            <a:avLst/>
          </a:prstGeom>
          <a:solidFill>
            <a:srgbClr val="FFFFFF"/>
          </a:solidFill>
        </p:spPr>
        <p:txBody>
          <a:bodyPr wrap="square" rtlCol="0">
            <a:spAutoFit/>
          </a:bodyPr>
          <a:lstStyle/>
          <a:p>
            <a:endParaRPr lang="en-US" sz="1350"/>
          </a:p>
        </p:txBody>
      </p:sp>
    </p:spTree>
    <p:extLst>
      <p:ext uri="{BB962C8B-B14F-4D97-AF65-F5344CB8AC3E}">
        <p14:creationId xmlns:p14="http://schemas.microsoft.com/office/powerpoint/2010/main" val="363688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Insert section title</a:t>
            </a:r>
          </a:p>
        </p:txBody>
      </p:sp>
      <p:sp>
        <p:nvSpPr>
          <p:cNvPr id="1027" name="Rectangle 3"/>
          <p:cNvSpPr>
            <a:spLocks noGrp="1" noChangeArrowheads="1"/>
          </p:cNvSpPr>
          <p:nvPr>
            <p:ph type="body" idx="1"/>
          </p:nvPr>
        </p:nvSpPr>
        <p:spPr bwMode="auto">
          <a:xfrm>
            <a:off x="368300" y="981076"/>
            <a:ext cx="7861300" cy="36480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userDrawn="1"/>
        </p:nvSpPr>
        <p:spPr>
          <a:xfrm>
            <a:off x="8229600" y="4857750"/>
            <a:ext cx="861125" cy="230832"/>
          </a:xfrm>
          <a:prstGeom prst="rect">
            <a:avLst/>
          </a:prstGeom>
          <a:noFill/>
        </p:spPr>
        <p:txBody>
          <a:bodyPr wrap="square" rtlCol="0">
            <a:spAutoFit/>
          </a:bodyPr>
          <a:lstStyle/>
          <a:p>
            <a:pPr algn="ctr"/>
            <a:fld id="{42816EBD-076B-0740-B037-2845E45D885E}" type="slidenum">
              <a:rPr lang="en-US" sz="1000" b="0" i="0" baseline="0" smtClean="0">
                <a:solidFill>
                  <a:srgbClr val="000000"/>
                </a:solidFill>
                <a:latin typeface="Arial"/>
              </a:rPr>
              <a:pPr algn="ctr"/>
              <a:t>‹#›</a:t>
            </a:fld>
            <a:endParaRPr lang="en-US" sz="1000" b="0" i="0" baseline="0">
              <a:solidFill>
                <a:srgbClr val="000000"/>
              </a:solidFill>
              <a:latin typeface="Arial"/>
            </a:endParaRPr>
          </a:p>
        </p:txBody>
      </p:sp>
    </p:spTree>
    <p:extLst>
      <p:ext uri="{BB962C8B-B14F-4D97-AF65-F5344CB8AC3E}">
        <p14:creationId xmlns:p14="http://schemas.microsoft.com/office/powerpoint/2010/main" val="139751002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hf hdr="0" ftr="0" dt="0"/>
  <p:txStyles>
    <p:titleStyle>
      <a:lvl1pPr algn="l" rtl="0" eaLnBrk="1" fontAlgn="base" hangingPunct="1">
        <a:lnSpc>
          <a:spcPts val="2400"/>
        </a:lnSpc>
        <a:spcBef>
          <a:spcPct val="0"/>
        </a:spcBef>
        <a:spcAft>
          <a:spcPct val="0"/>
        </a:spcAft>
        <a:defRPr sz="2400" b="1" baseline="0">
          <a:solidFill>
            <a:srgbClr val="000000"/>
          </a:solidFill>
          <a:latin typeface="+mj-lt"/>
          <a:ea typeface="+mj-ea"/>
          <a:cs typeface="+mj-cs"/>
        </a:defRPr>
      </a:lvl1pPr>
      <a:lvl2pPr algn="l" rtl="0" eaLnBrk="1" fontAlgn="base" hangingPunct="1">
        <a:lnSpc>
          <a:spcPts val="2400"/>
        </a:lnSpc>
        <a:spcBef>
          <a:spcPct val="0"/>
        </a:spcBef>
        <a:spcAft>
          <a:spcPct val="0"/>
        </a:spcAft>
        <a:defRPr sz="2400" b="1">
          <a:solidFill>
            <a:srgbClr val="000000"/>
          </a:solidFill>
          <a:latin typeface="Arial" charset="0"/>
        </a:defRPr>
      </a:lvl2pPr>
      <a:lvl3pPr algn="l" rtl="0" eaLnBrk="1" fontAlgn="base" hangingPunct="1">
        <a:lnSpc>
          <a:spcPts val="2400"/>
        </a:lnSpc>
        <a:spcBef>
          <a:spcPct val="0"/>
        </a:spcBef>
        <a:spcAft>
          <a:spcPct val="0"/>
        </a:spcAft>
        <a:defRPr sz="2400" b="1">
          <a:solidFill>
            <a:srgbClr val="000000"/>
          </a:solidFill>
          <a:latin typeface="Arial" charset="0"/>
        </a:defRPr>
      </a:lvl3pPr>
      <a:lvl4pPr algn="l" rtl="0" eaLnBrk="1" fontAlgn="base" hangingPunct="1">
        <a:lnSpc>
          <a:spcPts val="2400"/>
        </a:lnSpc>
        <a:spcBef>
          <a:spcPct val="0"/>
        </a:spcBef>
        <a:spcAft>
          <a:spcPct val="0"/>
        </a:spcAft>
        <a:defRPr sz="2400" b="1">
          <a:solidFill>
            <a:srgbClr val="000000"/>
          </a:solidFill>
          <a:latin typeface="Arial" charset="0"/>
        </a:defRPr>
      </a:lvl4pPr>
      <a:lvl5pPr algn="l" rtl="0" eaLnBrk="1" fontAlgn="base" hangingPunct="1">
        <a:lnSpc>
          <a:spcPts val="2400"/>
        </a:lnSpc>
        <a:spcBef>
          <a:spcPct val="0"/>
        </a:spcBef>
        <a:spcAft>
          <a:spcPct val="0"/>
        </a:spcAft>
        <a:defRPr sz="2400" b="1">
          <a:solidFill>
            <a:srgbClr val="000000"/>
          </a:solidFill>
          <a:latin typeface="Arial" charset="0"/>
        </a:defRPr>
      </a:lvl5pPr>
      <a:lvl6pPr marL="457200" algn="l" rtl="0" eaLnBrk="1" fontAlgn="base" hangingPunct="1">
        <a:lnSpc>
          <a:spcPts val="2400"/>
        </a:lnSpc>
        <a:spcBef>
          <a:spcPct val="0"/>
        </a:spcBef>
        <a:spcAft>
          <a:spcPct val="0"/>
        </a:spcAft>
        <a:defRPr sz="2400" b="1">
          <a:solidFill>
            <a:srgbClr val="000000"/>
          </a:solidFill>
          <a:latin typeface="Arial" charset="0"/>
        </a:defRPr>
      </a:lvl6pPr>
      <a:lvl7pPr marL="914400" algn="l" rtl="0" eaLnBrk="1" fontAlgn="base" hangingPunct="1">
        <a:lnSpc>
          <a:spcPts val="2400"/>
        </a:lnSpc>
        <a:spcBef>
          <a:spcPct val="0"/>
        </a:spcBef>
        <a:spcAft>
          <a:spcPct val="0"/>
        </a:spcAft>
        <a:defRPr sz="2400" b="1">
          <a:solidFill>
            <a:srgbClr val="000000"/>
          </a:solidFill>
          <a:latin typeface="Arial" charset="0"/>
        </a:defRPr>
      </a:lvl7pPr>
      <a:lvl8pPr marL="1371600" algn="l" rtl="0" eaLnBrk="1" fontAlgn="base" hangingPunct="1">
        <a:lnSpc>
          <a:spcPts val="2400"/>
        </a:lnSpc>
        <a:spcBef>
          <a:spcPct val="0"/>
        </a:spcBef>
        <a:spcAft>
          <a:spcPct val="0"/>
        </a:spcAft>
        <a:defRPr sz="2400" b="1">
          <a:solidFill>
            <a:srgbClr val="000000"/>
          </a:solidFill>
          <a:latin typeface="Arial" charset="0"/>
        </a:defRPr>
      </a:lvl8pPr>
      <a:lvl9pPr marL="1828800" algn="l" rtl="0" eaLnBrk="1" fontAlgn="base" hangingPunct="1">
        <a:lnSpc>
          <a:spcPts val="2400"/>
        </a:lnSpc>
        <a:spcBef>
          <a:spcPct val="0"/>
        </a:spcBef>
        <a:spcAft>
          <a:spcPct val="0"/>
        </a:spcAft>
        <a:defRPr sz="2400" b="1">
          <a:solidFill>
            <a:srgbClr val="000000"/>
          </a:solidFill>
          <a:latin typeface="Arial" charset="0"/>
        </a:defRPr>
      </a:lvl9pPr>
    </p:titleStyle>
    <p:bodyStyle>
      <a:lvl1pPr marL="190500" indent="-190500" algn="l" rtl="0" eaLnBrk="1" fontAlgn="base" hangingPunct="1">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1" fontAlgn="base" hangingPunct="1">
        <a:spcBef>
          <a:spcPct val="0"/>
        </a:spcBef>
        <a:spcAft>
          <a:spcPct val="35000"/>
        </a:spcAft>
        <a:buChar char="–"/>
        <a:tabLst>
          <a:tab pos="5715000" algn="l"/>
        </a:tabLst>
        <a:defRPr sz="1600">
          <a:solidFill>
            <a:srgbClr val="000000"/>
          </a:solidFill>
          <a:latin typeface="+mn-lt"/>
        </a:defRPr>
      </a:lvl2pPr>
      <a:lvl3pPr marL="574675" indent="-190500" algn="l" rtl="0" eaLnBrk="1" fontAlgn="base" hangingPunct="1">
        <a:spcBef>
          <a:spcPct val="0"/>
        </a:spcBef>
        <a:spcAft>
          <a:spcPct val="35000"/>
        </a:spcAft>
        <a:buChar char="–"/>
        <a:tabLst>
          <a:tab pos="5715000" algn="l"/>
        </a:tabLst>
        <a:defRPr sz="1400">
          <a:solidFill>
            <a:srgbClr val="000000"/>
          </a:solidFill>
          <a:latin typeface="+mn-lt"/>
        </a:defRPr>
      </a:lvl3pPr>
      <a:lvl4pPr marL="771525" indent="-195263" algn="l" rtl="0" eaLnBrk="1" fontAlgn="base" hangingPunct="1">
        <a:spcBef>
          <a:spcPct val="0"/>
        </a:spcBef>
        <a:spcAft>
          <a:spcPct val="35000"/>
        </a:spcAft>
        <a:buChar char="–"/>
        <a:tabLst>
          <a:tab pos="5715000" algn="l"/>
        </a:tabLst>
        <a:defRPr sz="1200">
          <a:solidFill>
            <a:srgbClr val="000000"/>
          </a:solidFill>
          <a:latin typeface="+mn-lt"/>
        </a:defRPr>
      </a:lvl4pPr>
      <a:lvl5pPr marL="9604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eaLnBrk="1" fontAlgn="base" hangingPunct="1">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Insert section title</a:t>
            </a:r>
          </a:p>
        </p:txBody>
      </p:sp>
      <p:sp>
        <p:nvSpPr>
          <p:cNvPr id="1027" name="Rectangle 3"/>
          <p:cNvSpPr>
            <a:spLocks noGrp="1" noChangeArrowheads="1"/>
          </p:cNvSpPr>
          <p:nvPr>
            <p:ph type="body" idx="1"/>
          </p:nvPr>
        </p:nvSpPr>
        <p:spPr bwMode="auto">
          <a:xfrm>
            <a:off x="368301" y="981076"/>
            <a:ext cx="7861300" cy="359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userDrawn="1"/>
        </p:nvSpPr>
        <p:spPr>
          <a:xfrm>
            <a:off x="33968" y="4679039"/>
            <a:ext cx="861125" cy="230832"/>
          </a:xfrm>
          <a:prstGeom prst="rect">
            <a:avLst/>
          </a:prstGeom>
          <a:noFill/>
        </p:spPr>
        <p:txBody>
          <a:bodyPr wrap="square" rtlCol="0">
            <a:spAutoFit/>
          </a:bodyPr>
          <a:lstStyle/>
          <a:p>
            <a:pPr algn="ctr"/>
            <a:fld id="{42816EBD-076B-0740-B037-2845E45D885E}" type="slidenum">
              <a:rPr lang="en-US" sz="900" b="0" i="0" baseline="0" smtClean="0">
                <a:solidFill>
                  <a:schemeClr val="tx1">
                    <a:lumMod val="85000"/>
                    <a:lumOff val="15000"/>
                  </a:schemeClr>
                </a:solidFill>
                <a:latin typeface="Arial"/>
              </a:rPr>
              <a:pPr algn="ctr"/>
              <a:t>‹#›</a:t>
            </a:fld>
            <a:endParaRPr lang="en-US" sz="900" b="0" i="0" baseline="0">
              <a:solidFill>
                <a:schemeClr val="tx1">
                  <a:lumMod val="85000"/>
                  <a:lumOff val="15000"/>
                </a:schemeClr>
              </a:solidFill>
              <a:latin typeface="Arial"/>
            </a:endParaRPr>
          </a:p>
        </p:txBody>
      </p:sp>
    </p:spTree>
    <p:extLst>
      <p:ext uri="{BB962C8B-B14F-4D97-AF65-F5344CB8AC3E}">
        <p14:creationId xmlns:p14="http://schemas.microsoft.com/office/powerpoint/2010/main" val="1314503130"/>
      </p:ext>
    </p:extLst>
  </p:cSld>
  <p:clrMap bg1="lt1" tx1="dk1" bg2="lt2" tx2="dk2" accent1="accent1" accent2="accent2" accent3="accent3" accent4="accent4" accent5="accent5" accent6="accent6" hlink="hlink" folHlink="folHlink"/>
  <p:sldLayoutIdLst>
    <p:sldLayoutId id="2147483672" r:id="rId1"/>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5.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16.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8.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hyperlink" Target="https://gcconnex.gc.ca/groups/profile/72283991/interdepartmental-committee-on-indigenous-data-comite-de-collaboration-interministeriel-sur-les-donnees-autochtones?language=en" TargetMode="Externa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hyperlink" Target="mailto:gouvernancedesdonnees-datagovernance@sac-isc.gc.ca" TargetMode="Externa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slideLayout" Target="../slideLayouts/slideLayout4.xm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notesSlide" Target="../notesSlides/notesSlide3.xml"/><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14.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idx="4294967295"/>
            <p:custDataLst>
              <p:tags r:id="rId1"/>
            </p:custDataLst>
          </p:nvPr>
        </p:nvSpPr>
        <p:spPr>
          <a:xfrm>
            <a:off x="191452" y="216070"/>
            <a:ext cx="8826410" cy="19840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ts val="667"/>
              </a:spcAft>
              <a:buClrTx/>
              <a:buSzTx/>
              <a:buFontTx/>
              <a:buNone/>
              <a:tabLst/>
              <a:defRPr/>
            </a:pPr>
            <a:r>
              <a:rPr kumimoji="0" lang="fr-CA" sz="3300" b="1" i="0" u="none" strike="noStrike" kern="1200" cap="none" spc="0" normalizeH="0" baseline="0" noProof="0" dirty="0">
                <a:ln>
                  <a:noFill/>
                </a:ln>
                <a:solidFill>
                  <a:srgbClr val="336698"/>
                </a:solidFill>
                <a:effectLst/>
                <a:uLnTx/>
                <a:uFillTx/>
                <a:latin typeface="Calibri"/>
                <a:ea typeface="Calibri"/>
                <a:cs typeface="Calibri"/>
              </a:rPr>
              <a:t>Partage des données avec les partenaires autochtones :</a:t>
            </a:r>
            <a:br>
              <a:rPr kumimoji="0" lang="fr-CA" sz="3300" b="1" i="0" u="none" strike="noStrike" kern="1200" cap="none" spc="0" normalizeH="0" baseline="0" noProof="0">
                <a:ln>
                  <a:noFill/>
                </a:ln>
                <a:solidFill>
                  <a:schemeClr val="tx1"/>
                </a:solidFill>
                <a:effectLst/>
                <a:uLnTx/>
                <a:uFillTx/>
                <a:latin typeface="Calibri" panose="020F0502020204030204" pitchFamily="34" charset="0"/>
                <a:ea typeface="Calibri" panose="020F0502020204030204" pitchFamily="34" charset="0"/>
                <a:cs typeface="+mn-cs"/>
              </a:rPr>
            </a:br>
            <a:r>
              <a:rPr kumimoji="0" lang="fr-CA" sz="3300" b="1" i="1" u="none" strike="noStrike" kern="1200" cap="none" spc="0" normalizeH="0" baseline="0" noProof="0" dirty="0">
                <a:ln>
                  <a:noFill/>
                </a:ln>
                <a:solidFill>
                  <a:srgbClr val="336698"/>
                </a:solidFill>
                <a:effectLst/>
                <a:uLnTx/>
                <a:uFillTx/>
                <a:latin typeface="Calibri"/>
                <a:ea typeface="Calibri"/>
                <a:cs typeface="Calibri"/>
              </a:rPr>
              <a:t>Approche</a:t>
            </a:r>
            <a:r>
              <a:rPr kumimoji="0" lang="fr-FR" sz="3300" b="1" i="1" u="none" strike="noStrike" kern="1200" cap="none" spc="0" normalizeH="0" baseline="0" noProof="0" dirty="0">
                <a:ln>
                  <a:noFill/>
                </a:ln>
                <a:solidFill>
                  <a:srgbClr val="336698"/>
                </a:solidFill>
                <a:effectLst/>
                <a:uLnTx/>
                <a:uFillTx/>
                <a:latin typeface="Calibri"/>
                <a:ea typeface="Calibri"/>
                <a:cs typeface="Calibri"/>
              </a:rPr>
              <a:t> transformationnelle à l’égard des données autochtones</a:t>
            </a:r>
            <a:endParaRPr kumimoji="0" lang="fr-CA" sz="3300" b="1" i="1" u="none" strike="noStrike" kern="1200" cap="none" spc="0" normalizeH="0" baseline="0" noProof="0" dirty="0">
              <a:ln>
                <a:noFill/>
              </a:ln>
              <a:solidFill>
                <a:srgbClr val="336698"/>
              </a:solidFill>
              <a:effectLst/>
              <a:uLnTx/>
              <a:uFillTx/>
              <a:latin typeface="Calibri"/>
              <a:ea typeface="Calibri"/>
              <a:cs typeface="Calibri"/>
            </a:endParaRPr>
          </a:p>
        </p:txBody>
      </p:sp>
      <p:sp>
        <p:nvSpPr>
          <p:cNvPr id="2" name="Rectangle 4">
            <a:extLst>
              <a:ext uri="{FF2B5EF4-FFF2-40B4-BE49-F238E27FC236}">
                <a16:creationId xmlns:a16="http://schemas.microsoft.com/office/drawing/2014/main" id="{3A1495A5-4C4D-5E3B-4EED-8CC3D06DDE93}"/>
              </a:ext>
            </a:extLst>
          </p:cNvPr>
          <p:cNvSpPr txBox="1">
            <a:spLocks noChangeArrowheads="1"/>
          </p:cNvSpPr>
          <p:nvPr>
            <p:custDataLst>
              <p:tags r:id="rId2"/>
            </p:custDataLst>
          </p:nvPr>
        </p:nvSpPr>
        <p:spPr bwMode="auto">
          <a:xfrm>
            <a:off x="317500" y="2164214"/>
            <a:ext cx="7998013" cy="9525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eaLnBrk="1" hangingPunct="1">
              <a:lnSpc>
                <a:spcPct val="107000"/>
              </a:lnSpc>
              <a:spcAft>
                <a:spcPct val="0"/>
              </a:spcAft>
              <a:buNone/>
            </a:pPr>
            <a:r>
              <a:rPr lang="fr-CA" altLang="en-US" sz="1600" kern="0" dirty="0">
                <a:solidFill>
                  <a:srgbClr val="336698"/>
                </a:solidFill>
                <a:latin typeface="Calibri" panose="020F0502020204030204" pitchFamily="34" charset="0"/>
                <a:cs typeface="Calibri" panose="020F0502020204030204" pitchFamily="34" charset="0"/>
              </a:rPr>
              <a:t>Direction générale de la recherche stratégique et de l’innovation en matière de données</a:t>
            </a:r>
          </a:p>
          <a:p>
            <a:pPr marL="0" indent="0" eaLnBrk="1" hangingPunct="1">
              <a:lnSpc>
                <a:spcPct val="107000"/>
              </a:lnSpc>
              <a:spcAft>
                <a:spcPct val="0"/>
              </a:spcAft>
              <a:buNone/>
            </a:pPr>
            <a:r>
              <a:rPr lang="fr-FR" sz="1600" dirty="0">
                <a:solidFill>
                  <a:srgbClr val="336699"/>
                </a:solidFill>
                <a:effectLst/>
                <a:latin typeface="Calibri" panose="020F0502020204030204" pitchFamily="34" charset="0"/>
                <a:cs typeface="Calibri" panose="020F0502020204030204" pitchFamily="34" charset="0"/>
              </a:rPr>
              <a:t>Direction des partenariats et de l’innovation des données </a:t>
            </a:r>
          </a:p>
          <a:p>
            <a:pPr marL="0" indent="0" eaLnBrk="1" hangingPunct="1">
              <a:lnSpc>
                <a:spcPct val="107000"/>
              </a:lnSpc>
              <a:spcAft>
                <a:spcPct val="0"/>
              </a:spcAft>
              <a:buNone/>
            </a:pPr>
            <a:r>
              <a:rPr lang="fr-CA" altLang="en-US" sz="1600" kern="0" dirty="0">
                <a:solidFill>
                  <a:srgbClr val="336698"/>
                </a:solidFill>
                <a:latin typeface="Calibri" panose="020F0502020204030204" pitchFamily="34" charset="0"/>
                <a:cs typeface="Calibri" panose="020F0502020204030204" pitchFamily="34" charset="0"/>
              </a:rPr>
              <a:t>Services aux Autochtones Canada</a:t>
            </a:r>
          </a:p>
          <a:p>
            <a:pPr marL="0" indent="0" eaLnBrk="1" hangingPunct="1">
              <a:lnSpc>
                <a:spcPct val="107000"/>
              </a:lnSpc>
              <a:spcAft>
                <a:spcPct val="0"/>
              </a:spcAft>
              <a:buNone/>
            </a:pPr>
            <a:endParaRPr lang="fr-CA" altLang="en-US" sz="1400" kern="0">
              <a:solidFill>
                <a:srgbClr val="336698"/>
              </a:solidFill>
            </a:endParaRPr>
          </a:p>
          <a:p>
            <a:pPr marL="0" indent="0">
              <a:lnSpc>
                <a:spcPct val="107000"/>
              </a:lnSpc>
              <a:spcAft>
                <a:spcPct val="0"/>
              </a:spcAft>
              <a:buNone/>
            </a:pPr>
            <a:r>
              <a:rPr lang="fr-CA" altLang="en-US" sz="1400" kern="0" dirty="0">
                <a:solidFill>
                  <a:srgbClr val="336698"/>
                </a:solidFill>
                <a:latin typeface="Calibri" panose="020F0502020204030204" pitchFamily="34" charset="0"/>
                <a:cs typeface="Calibri" panose="020F0502020204030204" pitchFamily="34" charset="0"/>
              </a:rPr>
              <a:t>Présentation à l’EFPC</a:t>
            </a:r>
          </a:p>
          <a:p>
            <a:pPr marL="0" indent="0">
              <a:lnSpc>
                <a:spcPct val="107000"/>
              </a:lnSpc>
              <a:spcAft>
                <a:spcPct val="0"/>
              </a:spcAft>
              <a:buNone/>
            </a:pPr>
            <a:r>
              <a:rPr lang="fr-CA" altLang="en-US" sz="1400" kern="0" dirty="0">
                <a:solidFill>
                  <a:srgbClr val="336698"/>
                </a:solidFill>
                <a:latin typeface="Calibri" panose="020F0502020204030204" pitchFamily="34" charset="0"/>
                <a:cs typeface="Calibri" panose="020F0502020204030204" pitchFamily="34" charset="0"/>
              </a:rPr>
              <a:t>11 juin 2024 (séance bilingue)</a:t>
            </a:r>
          </a:p>
          <a:p>
            <a:pPr marL="0" indent="0">
              <a:lnSpc>
                <a:spcPct val="107000"/>
              </a:lnSpc>
              <a:spcAft>
                <a:spcPct val="0"/>
              </a:spcAft>
              <a:buNone/>
            </a:pPr>
            <a:endParaRPr lang="fr-CA" altLang="en-US" sz="1400" kern="0">
              <a:solidFill>
                <a:srgbClr val="336698"/>
              </a:solidFil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762A77-E37B-EA45-402F-891859A2AE87}"/>
              </a:ext>
            </a:extLst>
          </p:cNvPr>
          <p:cNvSpPr>
            <a:spLocks noGrp="1"/>
          </p:cNvSpPr>
          <p:nvPr>
            <p:ph idx="1"/>
            <p:custDataLst>
              <p:tags r:id="rId1"/>
            </p:custDataLst>
          </p:nvPr>
        </p:nvSpPr>
        <p:spPr>
          <a:xfrm>
            <a:off x="82659" y="691191"/>
            <a:ext cx="8747832" cy="4242216"/>
          </a:xfrm>
        </p:spPr>
        <p:txBody>
          <a:bodyPr/>
          <a:lstStyle/>
          <a:p>
            <a:pPr>
              <a:defRPr/>
            </a:pPr>
            <a:r>
              <a:rPr lang="fr-CA" sz="1200">
                <a:latin typeface="Caibri"/>
              </a:rPr>
              <a:t>Lorsqu’ils reçoivent une demande de données provenant de l’extérieur</a:t>
            </a:r>
            <a:r>
              <a:rPr kumimoji="0" lang="fr-CA" sz="1200" u="none" strike="noStrike" kern="0" cap="none" spc="0" normalizeH="0" noProof="0">
                <a:ln>
                  <a:noFill/>
                </a:ln>
                <a:solidFill>
                  <a:srgbClr val="000000"/>
                </a:solidFill>
                <a:effectLst/>
                <a:uLnTx/>
                <a:uFillTx/>
                <a:latin typeface="Caibri"/>
              </a:rPr>
              <a:t>, les intendants principaux des </a:t>
            </a:r>
            <a:br>
              <a:rPr kumimoji="0" lang="fr-CA" sz="1200" u="none" strike="noStrike" kern="0" cap="none" spc="0" normalizeH="0" noProof="0">
                <a:ln>
                  <a:noFill/>
                </a:ln>
                <a:solidFill>
                  <a:srgbClr val="000000"/>
                </a:solidFill>
                <a:effectLst/>
                <a:uLnTx/>
                <a:uFillTx/>
                <a:latin typeface="Caibri"/>
              </a:rPr>
            </a:br>
            <a:r>
              <a:rPr kumimoji="0" lang="fr-CA" sz="1200" u="none" strike="noStrike" kern="0" cap="none" spc="0" normalizeH="0" noProof="0">
                <a:ln>
                  <a:noFill/>
                </a:ln>
                <a:solidFill>
                  <a:srgbClr val="000000"/>
                </a:solidFill>
                <a:effectLst/>
                <a:uLnTx/>
                <a:uFillTx/>
                <a:latin typeface="Caibri"/>
              </a:rPr>
              <a:t>données doivent procéder à une </a:t>
            </a:r>
            <a:r>
              <a:rPr kumimoji="0" lang="fr-CA" sz="1200" b="1" u="none" strike="noStrike" kern="0" cap="none" spc="0" normalizeH="0" noProof="0">
                <a:ln>
                  <a:noFill/>
                </a:ln>
                <a:solidFill>
                  <a:srgbClr val="336699"/>
                </a:solidFill>
                <a:effectLst/>
                <a:uLnTx/>
                <a:uFillTx/>
                <a:latin typeface="Caibri"/>
              </a:rPr>
              <a:t>évaluation initiale</a:t>
            </a:r>
            <a:r>
              <a:rPr lang="fr-CA" sz="1200" b="1">
                <a:solidFill>
                  <a:srgbClr val="336699"/>
                </a:solidFill>
                <a:latin typeface="Caibri"/>
              </a:rPr>
              <a:t> </a:t>
            </a:r>
            <a:r>
              <a:rPr kumimoji="0" lang="fr-CA" sz="1200" u="none" strike="noStrike" kern="0" cap="none" spc="0" normalizeH="0" noProof="0">
                <a:ln>
                  <a:noFill/>
                </a:ln>
                <a:solidFill>
                  <a:srgbClr val="000000"/>
                </a:solidFill>
                <a:effectLst/>
                <a:uLnTx/>
                <a:uFillTx/>
                <a:latin typeface="Caibri"/>
              </a:rPr>
              <a:t>de cette demande. Les </a:t>
            </a:r>
            <a:r>
              <a:rPr lang="fr-CA" sz="1200" b="1">
                <a:solidFill>
                  <a:srgbClr val="567BB6"/>
                </a:solidFill>
                <a:latin typeface="Caibri"/>
              </a:rPr>
              <a:t>principales sections </a:t>
            </a:r>
            <a:r>
              <a:rPr kumimoji="0" lang="fr-CA" sz="1200" u="none" strike="noStrike" kern="0" cap="none" spc="0" normalizeH="0" noProof="0">
                <a:ln>
                  <a:noFill/>
                </a:ln>
                <a:solidFill>
                  <a:srgbClr val="000000"/>
                </a:solidFill>
                <a:effectLst/>
                <a:uLnTx/>
                <a:uFillTx/>
                <a:latin typeface="Caibri"/>
              </a:rPr>
              <a:t>de</a:t>
            </a:r>
            <a:br>
              <a:rPr kumimoji="0" lang="fr-CA" sz="1200" u="none" strike="noStrike" kern="0" cap="none" spc="0" normalizeH="0" noProof="0">
                <a:ln>
                  <a:noFill/>
                </a:ln>
                <a:solidFill>
                  <a:srgbClr val="000000"/>
                </a:solidFill>
                <a:effectLst/>
                <a:uLnTx/>
                <a:uFillTx/>
                <a:latin typeface="Caibri"/>
              </a:rPr>
            </a:br>
            <a:r>
              <a:rPr kumimoji="0" lang="fr-CA" sz="1200" u="none" strike="noStrike" kern="0" cap="none" spc="0" normalizeH="0" noProof="0">
                <a:ln>
                  <a:noFill/>
                </a:ln>
                <a:solidFill>
                  <a:srgbClr val="000000"/>
                </a:solidFill>
                <a:effectLst/>
                <a:uLnTx/>
                <a:uFillTx/>
                <a:latin typeface="Caibri"/>
              </a:rPr>
              <a:t>l’outil d’évaluation initiale  comprennent ce qui suit :</a:t>
            </a:r>
            <a:endParaRPr kumimoji="0" lang="fr-CA" sz="1200" b="0" i="0" u="none" strike="noStrike" kern="0" cap="none" spc="0" normalizeH="0" baseline="0" noProof="0">
              <a:ln>
                <a:noFill/>
              </a:ln>
              <a:solidFill>
                <a:srgbClr val="000000"/>
              </a:solidFill>
              <a:effectLst/>
              <a:uLnTx/>
              <a:uFillTx/>
              <a:latin typeface="Caibri"/>
            </a:endParaRPr>
          </a:p>
          <a:p>
            <a:pPr marL="336153" lvl="2" indent="0">
              <a:lnSpc>
                <a:spcPct val="90000"/>
              </a:lnSpc>
              <a:spcAft>
                <a:spcPts val="600"/>
              </a:spcAft>
              <a:buNone/>
              <a:tabLst/>
              <a:defRPr/>
            </a:pPr>
            <a:r>
              <a:rPr kumimoji="0" lang="fr-CA" sz="1200" b="1" i="0" u="none" strike="noStrike" kern="0" cap="none" spc="0" normalizeH="0" baseline="0" noProof="0">
                <a:ln>
                  <a:noFill/>
                </a:ln>
                <a:solidFill>
                  <a:prstClr val="black"/>
                </a:solidFill>
                <a:effectLst/>
                <a:uLnTx/>
                <a:uFillTx/>
                <a:latin typeface="Caibri"/>
                <a:ea typeface="+mn-ea"/>
                <a:cs typeface="+mn-cs"/>
              </a:rPr>
              <a:t>Questions administratives </a:t>
            </a:r>
          </a:p>
          <a:p>
            <a:pPr marL="533003" lvl="3" indent="0">
              <a:lnSpc>
                <a:spcPct val="90000"/>
              </a:lnSpc>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qui demande les données?</a:t>
            </a:r>
            <a:endParaRPr kumimoji="0" lang="fr-CA" sz="1000" b="0" i="0" u="none" strike="noStrike" kern="0" cap="none" spc="0" normalizeH="0" baseline="0" noProof="0">
              <a:ln>
                <a:noFill/>
              </a:ln>
              <a:solidFill>
                <a:srgbClr val="000000"/>
              </a:solidFill>
              <a:effectLst/>
              <a:uLnTx/>
              <a:uFillTx/>
              <a:latin typeface="Caibri"/>
              <a:ea typeface="+mn-ea"/>
              <a:cs typeface="+mn-cs"/>
            </a:endParaRPr>
          </a:p>
          <a:p>
            <a:pPr marL="336153" lvl="2" indent="0">
              <a:lnSpc>
                <a:spcPct val="90000"/>
              </a:lnSpc>
              <a:spcAft>
                <a:spcPts val="600"/>
              </a:spcAft>
              <a:buNone/>
              <a:tabLst/>
              <a:defRPr/>
            </a:pPr>
            <a:r>
              <a:rPr kumimoji="0" lang="fr-CA" sz="1200" b="1" i="0" u="none" strike="noStrike" kern="0" cap="none" spc="0" normalizeH="0" baseline="0" noProof="0">
                <a:ln>
                  <a:noFill/>
                </a:ln>
                <a:solidFill>
                  <a:srgbClr val="000000"/>
                </a:solidFill>
                <a:effectLst/>
                <a:uLnTx/>
                <a:uFillTx/>
                <a:latin typeface="Caibri"/>
                <a:ea typeface="+mn-ea"/>
                <a:cs typeface="+mn-cs"/>
              </a:rPr>
              <a:t>Section 1 : </a:t>
            </a:r>
            <a:r>
              <a:rPr kumimoji="0" lang="fr-CA" sz="1200" b="0" i="0" u="none" strike="noStrike" kern="0" cap="none" spc="0" normalizeH="0" baseline="0" noProof="0">
                <a:ln>
                  <a:noFill/>
                </a:ln>
                <a:solidFill>
                  <a:srgbClr val="000000"/>
                </a:solidFill>
                <a:effectLst/>
                <a:uLnTx/>
                <a:uFillTx/>
                <a:latin typeface="Caibri"/>
                <a:ea typeface="+mn-ea"/>
                <a:cs typeface="+mn-cs"/>
              </a:rPr>
              <a:t>Déterminer quelles données sont nécessaires.</a:t>
            </a:r>
          </a:p>
          <a:p>
            <a:pPr marL="533003" lvl="3" indent="0">
              <a:lnSpc>
                <a:spcPct val="90000"/>
              </a:lnSpc>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quels sont les besoins en matière de données du demandeur?</a:t>
            </a:r>
            <a:endParaRPr kumimoji="0" lang="fr-CA" sz="1000" b="0" i="0" u="none" strike="noStrike" kern="0" cap="none" spc="0" normalizeH="0" baseline="0" noProof="0">
              <a:ln>
                <a:noFill/>
              </a:ln>
              <a:solidFill>
                <a:srgbClr val="000000"/>
              </a:solidFill>
              <a:effectLst/>
              <a:uLnTx/>
              <a:uFillTx/>
              <a:latin typeface="Caibri"/>
              <a:ea typeface="+mn-ea"/>
              <a:cs typeface="+mn-cs"/>
            </a:endParaRPr>
          </a:p>
          <a:p>
            <a:pPr marL="336153" lvl="2" indent="0">
              <a:lnSpc>
                <a:spcPct val="90000"/>
              </a:lnSpc>
              <a:spcAft>
                <a:spcPts val="600"/>
              </a:spcAft>
              <a:buNone/>
              <a:tabLst/>
              <a:defRPr/>
            </a:pPr>
            <a:r>
              <a:rPr kumimoji="0" lang="fr-CA" sz="1200" b="1" i="0" u="none" strike="noStrike" kern="0" cap="none" spc="0" normalizeH="0" baseline="0" noProof="0">
                <a:ln>
                  <a:noFill/>
                </a:ln>
                <a:solidFill>
                  <a:prstClr val="black"/>
                </a:solidFill>
                <a:effectLst/>
                <a:uLnTx/>
                <a:uFillTx/>
                <a:latin typeface="Caibri"/>
                <a:ea typeface="+mn-ea"/>
                <a:cs typeface="+mn-cs"/>
              </a:rPr>
              <a:t>Section 2 : </a:t>
            </a:r>
            <a:r>
              <a:rPr kumimoji="0" lang="fr-CA" sz="1200" b="0" i="0" u="none" strike="noStrike" kern="0" cap="none" spc="0" normalizeH="0" baseline="0" noProof="0">
                <a:ln>
                  <a:noFill/>
                </a:ln>
                <a:solidFill>
                  <a:prstClr val="black"/>
                </a:solidFill>
                <a:effectLst/>
                <a:uLnTx/>
                <a:uFillTx/>
                <a:latin typeface="Caibri"/>
                <a:ea typeface="+mn-ea"/>
                <a:cs typeface="+mn-cs"/>
              </a:rPr>
              <a:t>Déterminer si la diffusion des données demandées est restreinte.</a:t>
            </a:r>
          </a:p>
          <a:p>
            <a:pPr marL="533003" lvl="3" indent="0">
              <a:lnSpc>
                <a:spcPct val="90000"/>
              </a:lnSpc>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les données demandées sont-elles considérées comme des données à diffusion restreinte selon la typologie</a:t>
            </a:r>
            <a:br>
              <a:rPr kumimoji="0" lang="fr-CA" sz="1000" b="0" i="0" u="none" strike="noStrike" kern="0" cap="none" spc="0" normalizeH="0" baseline="0" noProof="0">
                <a:ln>
                  <a:noFill/>
                </a:ln>
                <a:solidFill>
                  <a:prstClr val="black"/>
                </a:solidFill>
                <a:effectLst/>
                <a:uLnTx/>
                <a:uFillTx/>
                <a:latin typeface="Caibri"/>
                <a:ea typeface="+mn-ea"/>
                <a:cs typeface="+mn-cs"/>
              </a:rPr>
            </a:br>
            <a:r>
              <a:rPr kumimoji="0" lang="fr-CA" sz="1000" b="0" i="0" u="none" strike="noStrike" kern="0" cap="none" spc="0" normalizeH="0" baseline="0" noProof="0">
                <a:ln>
                  <a:noFill/>
                </a:ln>
                <a:solidFill>
                  <a:prstClr val="black"/>
                </a:solidFill>
                <a:effectLst/>
                <a:uLnTx/>
                <a:uFillTx/>
                <a:latin typeface="Caibri"/>
                <a:ea typeface="+mn-ea"/>
                <a:cs typeface="+mn-cs"/>
              </a:rPr>
              <a:t> des données à diffusion restreinte de SAC?</a:t>
            </a:r>
          </a:p>
          <a:p>
            <a:pPr marL="336153" lvl="2" indent="0" fontAlgn="auto">
              <a:lnSpc>
                <a:spcPct val="90000"/>
              </a:lnSpc>
              <a:spcBef>
                <a:spcPts val="0"/>
              </a:spcBef>
              <a:spcAft>
                <a:spcPts val="600"/>
              </a:spcAft>
              <a:buNone/>
              <a:tabLst/>
              <a:defRPr/>
            </a:pPr>
            <a:r>
              <a:rPr kumimoji="0" lang="fr-CA" sz="1200" b="1" i="0" u="none" strike="noStrike" kern="0" cap="none" spc="0" normalizeH="0" baseline="0" noProof="0">
                <a:ln>
                  <a:noFill/>
                </a:ln>
                <a:solidFill>
                  <a:prstClr val="black"/>
                </a:solidFill>
                <a:effectLst/>
                <a:uLnTx/>
                <a:uFillTx/>
                <a:latin typeface="Caibri"/>
                <a:ea typeface="+mn-ea"/>
                <a:cs typeface="+mn-cs"/>
              </a:rPr>
              <a:t>Section 3 : </a:t>
            </a:r>
            <a:r>
              <a:rPr kumimoji="0" lang="fr-CA" sz="1200" b="0" i="0" u="none" strike="noStrike" kern="0" cap="none" spc="0" normalizeH="0" baseline="0" noProof="0">
                <a:ln>
                  <a:noFill/>
                </a:ln>
                <a:solidFill>
                  <a:prstClr val="black"/>
                </a:solidFill>
                <a:effectLst/>
                <a:uLnTx/>
                <a:uFillTx/>
                <a:latin typeface="Caibri"/>
                <a:ea typeface="+mn-ea"/>
                <a:cs typeface="+mn-cs"/>
              </a:rPr>
              <a:t>Déterminer si le ministère est tenu de fournir les données en vertu d’obligations juridiques.</a:t>
            </a:r>
          </a:p>
          <a:p>
            <a:pPr marL="533003" lvl="3" indent="0" fontAlgn="auto">
              <a:lnSpc>
                <a:spcPct val="90000"/>
              </a:lnSpc>
              <a:spcBef>
                <a:spcPts val="0"/>
              </a:spcBef>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SAC est-il légalement tenu de répondre à la demande?</a:t>
            </a:r>
          </a:p>
          <a:p>
            <a:pPr marL="336153" lvl="2" indent="0">
              <a:lnSpc>
                <a:spcPct val="90000"/>
              </a:lnSpc>
              <a:spcAft>
                <a:spcPts val="600"/>
              </a:spcAft>
              <a:buNone/>
              <a:tabLst/>
              <a:defRPr/>
            </a:pPr>
            <a:r>
              <a:rPr kumimoji="0" lang="fr-CA" sz="1200" b="1" i="0" u="none" strike="noStrike" kern="0" cap="none" spc="0" normalizeH="0" baseline="0" noProof="0">
                <a:ln>
                  <a:noFill/>
                </a:ln>
                <a:solidFill>
                  <a:prstClr val="black"/>
                </a:solidFill>
                <a:effectLst/>
                <a:uLnTx/>
                <a:uFillTx/>
                <a:latin typeface="Caibri"/>
                <a:ea typeface="+mn-ea"/>
                <a:cs typeface="+mn-cs"/>
              </a:rPr>
              <a:t>Section 4 :</a:t>
            </a:r>
            <a:r>
              <a:rPr kumimoji="0" lang="fr-CA" sz="1200" b="0" i="0" u="none" strike="noStrike" kern="0" cap="none" spc="0" normalizeH="0" baseline="0" noProof="0">
                <a:ln>
                  <a:noFill/>
                </a:ln>
                <a:solidFill>
                  <a:prstClr val="black"/>
                </a:solidFill>
                <a:effectLst/>
                <a:uLnTx/>
                <a:uFillTx/>
                <a:latin typeface="Caibri"/>
                <a:ea typeface="+mn-ea"/>
                <a:cs typeface="+mn-cs"/>
              </a:rPr>
              <a:t> Déterminer les avantages que les Autochtones tireront de la communication des données</a:t>
            </a:r>
            <a:br>
              <a:rPr kumimoji="0" lang="fr-CA" sz="1200" b="0" i="0" u="none" strike="noStrike" kern="0" cap="none" spc="0" normalizeH="0" baseline="0" noProof="0">
                <a:ln>
                  <a:noFill/>
                </a:ln>
                <a:solidFill>
                  <a:prstClr val="black"/>
                </a:solidFill>
                <a:effectLst/>
                <a:uLnTx/>
                <a:uFillTx/>
                <a:latin typeface="Caibri"/>
                <a:ea typeface="+mn-ea"/>
                <a:cs typeface="+mn-cs"/>
              </a:rPr>
            </a:br>
            <a:r>
              <a:rPr kumimoji="0" lang="fr-CA" sz="1200" b="0" i="0" u="none" strike="noStrike" kern="0" cap="none" spc="0" normalizeH="0" baseline="0" noProof="0">
                <a:ln>
                  <a:noFill/>
                </a:ln>
                <a:solidFill>
                  <a:prstClr val="black"/>
                </a:solidFill>
                <a:effectLst/>
                <a:uLnTx/>
                <a:uFillTx/>
                <a:latin typeface="Caibri"/>
                <a:ea typeface="+mn-ea"/>
                <a:cs typeface="+mn-cs"/>
              </a:rPr>
              <a:t>  demandées.</a:t>
            </a:r>
          </a:p>
          <a:p>
            <a:pPr marL="533003" lvl="3" indent="0">
              <a:lnSpc>
                <a:spcPct val="90000"/>
              </a:lnSpc>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la communication des données sera-t-elle profitable aux Autochtones et soutiendra-t-elle le mandat de SAC et</a:t>
            </a:r>
            <a:br>
              <a:rPr kumimoji="0" lang="fr-CA" sz="1000" b="0" i="0" u="none" strike="noStrike" kern="0" cap="none" spc="0" normalizeH="0" baseline="0" noProof="0">
                <a:ln>
                  <a:noFill/>
                </a:ln>
                <a:solidFill>
                  <a:prstClr val="black"/>
                </a:solidFill>
                <a:effectLst/>
                <a:uLnTx/>
                <a:uFillTx/>
                <a:latin typeface="Caibri"/>
                <a:ea typeface="+mn-ea"/>
                <a:cs typeface="+mn-cs"/>
              </a:rPr>
            </a:br>
            <a:r>
              <a:rPr kumimoji="0" lang="fr-CA" sz="1000" b="0" i="0" u="none" strike="noStrike" kern="0" cap="none" spc="0" normalizeH="0" baseline="0" noProof="0">
                <a:ln>
                  <a:noFill/>
                </a:ln>
                <a:solidFill>
                  <a:prstClr val="black"/>
                </a:solidFill>
                <a:effectLst/>
                <a:uLnTx/>
                <a:uFillTx/>
                <a:latin typeface="Caibri"/>
                <a:ea typeface="+mn-ea"/>
                <a:cs typeface="+mn-cs"/>
              </a:rPr>
              <a:t> sa volonté de faire progresser l’autodétermination des Autochtones et la souveraineté de leurs données?</a:t>
            </a:r>
          </a:p>
          <a:p>
            <a:pPr marL="336153" lvl="2" indent="0">
              <a:lnSpc>
                <a:spcPct val="90000"/>
              </a:lnSpc>
              <a:spcAft>
                <a:spcPts val="600"/>
              </a:spcAft>
              <a:buNone/>
              <a:tabLst/>
              <a:defRPr/>
            </a:pPr>
            <a:r>
              <a:rPr kumimoji="0" lang="fr-CA" sz="1200" b="1" i="0" u="none" strike="noStrike" kern="0" cap="none" spc="0" normalizeH="0" baseline="0" noProof="0">
                <a:ln>
                  <a:noFill/>
                </a:ln>
                <a:solidFill>
                  <a:srgbClr val="000000"/>
                </a:solidFill>
                <a:effectLst/>
                <a:uLnTx/>
                <a:uFillTx/>
                <a:latin typeface="Caibri"/>
                <a:ea typeface="+mn-ea"/>
                <a:cs typeface="+mn-cs"/>
              </a:rPr>
              <a:t>Section </a:t>
            </a:r>
            <a:r>
              <a:rPr kumimoji="0" lang="fr-CA" sz="1200" b="1" i="0" u="none" strike="noStrike" kern="0" cap="none" spc="0" normalizeH="0" baseline="0" noProof="0">
                <a:ln>
                  <a:noFill/>
                </a:ln>
                <a:solidFill>
                  <a:prstClr val="black"/>
                </a:solidFill>
                <a:effectLst/>
                <a:uLnTx/>
                <a:uFillTx/>
                <a:latin typeface="Caibri"/>
                <a:ea typeface="+mn-ea"/>
                <a:cs typeface="+mn-cs"/>
              </a:rPr>
              <a:t>5 </a:t>
            </a:r>
            <a:r>
              <a:rPr kumimoji="0" lang="fr-CA" sz="1200" b="1" i="0" u="none" strike="noStrike" kern="0" cap="none" spc="0" normalizeH="0" baseline="0" noProof="0">
                <a:ln>
                  <a:noFill/>
                </a:ln>
                <a:solidFill>
                  <a:srgbClr val="000000"/>
                </a:solidFill>
                <a:effectLst/>
                <a:uLnTx/>
                <a:uFillTx/>
                <a:latin typeface="Caibri"/>
                <a:ea typeface="+mn-ea"/>
                <a:cs typeface="+mn-cs"/>
              </a:rPr>
              <a:t>:</a:t>
            </a:r>
            <a:r>
              <a:rPr kumimoji="0" lang="fr-CA" sz="1200" b="0" i="0" u="none" strike="noStrike" kern="0" cap="none" spc="0" normalizeH="0" baseline="0" noProof="0">
                <a:ln>
                  <a:noFill/>
                </a:ln>
                <a:solidFill>
                  <a:srgbClr val="000000"/>
                </a:solidFill>
                <a:effectLst/>
                <a:uLnTx/>
                <a:uFillTx/>
                <a:latin typeface="Caibri"/>
                <a:ea typeface="+mn-ea"/>
                <a:cs typeface="+mn-cs"/>
              </a:rPr>
              <a:t> Déterminer les ressources nécessaires pour répondre à la demande.</a:t>
            </a:r>
          </a:p>
          <a:p>
            <a:pPr marL="533003" lvl="3" indent="0">
              <a:lnSpc>
                <a:spcPct val="90000"/>
              </a:lnSpc>
              <a:spcAft>
                <a:spcPts val="600"/>
              </a:spcAft>
              <a:buNone/>
              <a:tabLst/>
              <a:defRPr/>
            </a:pPr>
            <a:r>
              <a:rPr kumimoji="0" lang="fr-CA" sz="1000" b="0" i="0" u="none" strike="noStrike" kern="0" cap="none" spc="0" normalizeH="0" baseline="0" noProof="0">
                <a:ln>
                  <a:noFill/>
                </a:ln>
                <a:solidFill>
                  <a:prstClr val="black"/>
                </a:solidFill>
                <a:effectLst/>
                <a:uLnTx/>
                <a:uFillTx/>
                <a:latin typeface="Caibri"/>
                <a:ea typeface="+mn-ea"/>
                <a:cs typeface="+mn-cs"/>
              </a:rPr>
              <a:t>c.-à-d., est-il possible de traiter la demande et est-ce raisonnable, étant donné le temps et les ressources nécessaires pour ce faire?</a:t>
            </a:r>
            <a:endParaRPr kumimoji="0" lang="fr-CA" sz="900" b="0" i="0" u="none" strike="noStrike" kern="0" cap="none" spc="0" normalizeH="0" baseline="0" noProof="0">
              <a:ln>
                <a:noFill/>
              </a:ln>
              <a:solidFill>
                <a:prstClr val="black"/>
              </a:solidFill>
              <a:effectLst/>
              <a:uLnTx/>
              <a:uFillTx/>
              <a:latin typeface="Caibri"/>
              <a:ea typeface="+mn-ea"/>
              <a:cs typeface="+mn-cs"/>
            </a:endParaRPr>
          </a:p>
          <a:p>
            <a:pPr marL="315516" lvl="1" indent="-171450">
              <a:lnSpc>
                <a:spcPct val="90000"/>
              </a:lnSpc>
              <a:spcAft>
                <a:spcPct val="37000"/>
              </a:spcAft>
              <a:buFont typeface="Arial" panose="020B0604020202020204" pitchFamily="34" charset="0"/>
              <a:buChar char="•"/>
              <a:tabLst/>
              <a:defRPr/>
            </a:pPr>
            <a:r>
              <a:rPr kumimoji="0" lang="fr-CA" sz="1200" u="none" strike="noStrike" kern="0" cap="none" spc="0" normalizeH="0" noProof="0">
                <a:ln>
                  <a:noFill/>
                </a:ln>
                <a:solidFill>
                  <a:srgbClr val="000000"/>
                </a:solidFill>
                <a:effectLst/>
                <a:uLnTx/>
                <a:uFillTx/>
                <a:latin typeface="Caibri"/>
              </a:rPr>
              <a:t>Selon les résultats de cette analyse préliminaire, les intendants principaux des données décideront de répondre (entièrement ou partiellement) à la demande ou de refuser celle-ci et détermineront </a:t>
            </a:r>
            <a:r>
              <a:rPr lang="fr-CA" sz="1200" b="1">
                <a:solidFill>
                  <a:srgbClr val="336699"/>
                </a:solidFill>
                <a:latin typeface="Caibri"/>
              </a:rPr>
              <a:t>comment procéder aux étapes suivantes </a:t>
            </a:r>
            <a:r>
              <a:rPr kumimoji="0" lang="fr-CA" sz="1200" u="none" strike="noStrike" kern="0" cap="none" spc="0" normalizeH="0" noProof="0">
                <a:ln>
                  <a:noFill/>
                </a:ln>
                <a:solidFill>
                  <a:srgbClr val="000000"/>
                </a:solidFill>
                <a:effectLst/>
                <a:uLnTx/>
                <a:uFillTx/>
                <a:latin typeface="Caibri"/>
              </a:rPr>
              <a:t>du processus de partage des données. </a:t>
            </a:r>
            <a:endParaRPr kumimoji="0" lang="fr-CA" sz="1400" u="none" strike="noStrike" kern="0" cap="none" spc="0" normalizeH="0" noProof="0">
              <a:ln>
                <a:noFill/>
              </a:ln>
              <a:solidFill>
                <a:srgbClr val="000000"/>
              </a:solidFill>
              <a:effectLst/>
              <a:uLnTx/>
              <a:uFillTx/>
              <a:latin typeface="Caibri"/>
            </a:endParaRPr>
          </a:p>
          <a:p>
            <a:endParaRPr lang="fr-CA"/>
          </a:p>
        </p:txBody>
      </p:sp>
      <p:sp>
        <p:nvSpPr>
          <p:cNvPr id="3" name="Title 2">
            <a:extLst>
              <a:ext uri="{FF2B5EF4-FFF2-40B4-BE49-F238E27FC236}">
                <a16:creationId xmlns:a16="http://schemas.microsoft.com/office/drawing/2014/main" id="{39B01C48-28AA-08F3-7687-46664A3BB015}"/>
              </a:ext>
            </a:extLst>
          </p:cNvPr>
          <p:cNvSpPr txBox="1">
            <a:spLocks noGrp="1"/>
          </p:cNvSpPr>
          <p:nvPr>
            <p:ph type="title" idx="4294967295"/>
            <p:custDataLst>
              <p:tags r:id="rId2"/>
            </p:custDataLst>
          </p:nvPr>
        </p:nvSpPr>
        <p:spPr>
          <a:xfrm>
            <a:off x="82659" y="52972"/>
            <a:ext cx="8521409"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ministériel sur le partage des données à l’externe </a:t>
            </a:r>
            <a:r>
              <a:rPr kumimoji="0" lang="fr-CA"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 </a:t>
            </a:r>
            <a:r>
              <a:rPr kumimoji="0" lang="fr-CA" sz="20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Outil d’évaluation initiale des demandes de données</a:t>
            </a:r>
            <a:endParaRPr kumimoji="0" lang="fr-CA" sz="20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45C2177B-C17A-302B-47CF-72744D5521B2}"/>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4818" y="730477"/>
            <a:ext cx="2289181" cy="3127358"/>
          </a:xfrm>
          <a:prstGeom prst="rect">
            <a:avLst/>
          </a:prstGeom>
        </p:spPr>
      </p:pic>
    </p:spTree>
    <p:extLst>
      <p:ext uri="{BB962C8B-B14F-4D97-AF65-F5344CB8AC3E}">
        <p14:creationId xmlns:p14="http://schemas.microsoft.com/office/powerpoint/2010/main" val="241417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5593CC-5FFD-0B5D-7B82-693FF738DFD5}"/>
              </a:ext>
            </a:extLst>
          </p:cNvPr>
          <p:cNvSpPr txBox="1">
            <a:spLocks noGrp="1"/>
          </p:cNvSpPr>
          <p:nvPr>
            <p:ph type="title" idx="4294967295"/>
            <p:custDataLst>
              <p:tags r:id="rId1"/>
            </p:custDataLst>
          </p:nvPr>
        </p:nvSpPr>
        <p:spPr>
          <a:xfrm>
            <a:off x="140678" y="16786"/>
            <a:ext cx="839258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ministériel sur le partage des données à l’externe  : </a:t>
            </a:r>
            <a:r>
              <a:rPr kumimoji="0" lang="fr-CA" sz="20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Typologie des données à diffusion restreinte de SAC</a:t>
            </a:r>
          </a:p>
        </p:txBody>
      </p:sp>
      <p:sp>
        <p:nvSpPr>
          <p:cNvPr id="2" name="Content Placeholder 1">
            <a:extLst>
              <a:ext uri="{FF2B5EF4-FFF2-40B4-BE49-F238E27FC236}">
                <a16:creationId xmlns:a16="http://schemas.microsoft.com/office/drawing/2014/main" id="{6F76C1AD-26A2-4F98-C066-D025625498EF}"/>
              </a:ext>
            </a:extLst>
          </p:cNvPr>
          <p:cNvSpPr>
            <a:spLocks noGrp="1"/>
          </p:cNvSpPr>
          <p:nvPr>
            <p:ph idx="1"/>
            <p:custDataLst>
              <p:tags r:id="rId2"/>
            </p:custDataLst>
          </p:nvPr>
        </p:nvSpPr>
        <p:spPr>
          <a:xfrm>
            <a:off x="140678" y="827314"/>
            <a:ext cx="6031522" cy="4237055"/>
          </a:xfrm>
        </p:spPr>
        <p:txBody>
          <a:bodyPr/>
          <a:lstStyle/>
          <a:p>
            <a:pPr marL="0" indent="0">
              <a:buNone/>
            </a:pPr>
            <a:r>
              <a:rPr lang="fr-CA" sz="1400">
                <a:latin typeface="Calibri" panose="020F0502020204030204" pitchFamily="34" charset="0"/>
                <a:cs typeface="Calibri" panose="020F0502020204030204" pitchFamily="34" charset="0"/>
              </a:rPr>
              <a:t>SAC a mis au point la typologie qui suit de façon à illustrer les </a:t>
            </a:r>
            <a:r>
              <a:rPr lang="fr-CA" sz="1400" b="1">
                <a:solidFill>
                  <a:srgbClr val="567BB6"/>
                </a:solidFill>
                <a:latin typeface="Calibri" panose="020F0502020204030204" pitchFamily="34" charset="0"/>
                <a:cs typeface="Calibri" panose="020F0502020204030204" pitchFamily="34" charset="0"/>
              </a:rPr>
              <a:t>trois grands types de données dont la diffusion </a:t>
            </a:r>
            <a:r>
              <a:rPr lang="fr-CA" sz="1400">
                <a:latin typeface="Calibri" panose="020F0502020204030204" pitchFamily="34" charset="0"/>
                <a:cs typeface="Calibri" panose="020F0502020204030204" pitchFamily="34" charset="0"/>
              </a:rPr>
              <a:t>devrait être considérée comme « </a:t>
            </a:r>
            <a:r>
              <a:rPr lang="fr-CA" sz="1400" b="1">
                <a:latin typeface="Calibri" panose="020F0502020204030204" pitchFamily="34" charset="0"/>
                <a:cs typeface="Calibri" panose="020F0502020204030204" pitchFamily="34" charset="0"/>
              </a:rPr>
              <a:t>restreinte</a:t>
            </a:r>
            <a:r>
              <a:rPr lang="fr-CA" sz="1400">
                <a:latin typeface="Calibri" panose="020F0502020204030204" pitchFamily="34" charset="0"/>
                <a:cs typeface="Calibri" panose="020F0502020204030204" pitchFamily="34" charset="0"/>
              </a:rPr>
              <a:t> ».</a:t>
            </a:r>
          </a:p>
          <a:p>
            <a:pPr marL="0" indent="0">
              <a:buNone/>
            </a:pPr>
            <a:endParaRPr lang="fr-CA" sz="1000">
              <a:latin typeface="Calibri" panose="020F0502020204030204" pitchFamily="34" charset="0"/>
              <a:cs typeface="Calibri" panose="020F0502020204030204" pitchFamily="34" charset="0"/>
            </a:endParaRPr>
          </a:p>
          <a:p>
            <a:pPr marL="150812" indent="0">
              <a:buNone/>
            </a:pPr>
            <a:r>
              <a:rPr lang="fr-CA" sz="1400">
                <a:latin typeface="Calibri" panose="020F0502020204030204" pitchFamily="34" charset="0"/>
                <a:cs typeface="Calibri" panose="020F0502020204030204" pitchFamily="34" charset="0"/>
              </a:rPr>
              <a:t>Le </a:t>
            </a:r>
            <a:r>
              <a:rPr lang="fr-CA" sz="1400" b="1">
                <a:latin typeface="Calibri" panose="020F0502020204030204" pitchFamily="34" charset="0"/>
                <a:cs typeface="Calibri" panose="020F0502020204030204" pitchFamily="34" charset="0"/>
              </a:rPr>
              <a:t>type A </a:t>
            </a:r>
            <a:r>
              <a:rPr lang="fr-CA" sz="1400">
                <a:latin typeface="Calibri" panose="020F0502020204030204" pitchFamily="34" charset="0"/>
                <a:cs typeface="Calibri" panose="020F0502020204030204" pitchFamily="34" charset="0"/>
              </a:rPr>
              <a:t>regroupe les données contenant des </a:t>
            </a:r>
            <a:r>
              <a:rPr lang="fr-CA" sz="1400" b="1">
                <a:solidFill>
                  <a:srgbClr val="567BB6"/>
                </a:solidFill>
                <a:latin typeface="Calibri" panose="020F0502020204030204" pitchFamily="34" charset="0"/>
                <a:cs typeface="Calibri" panose="020F0502020204030204" pitchFamily="34" charset="0"/>
              </a:rPr>
              <a:t>renseignements personnels </a:t>
            </a:r>
            <a:r>
              <a:rPr lang="fr-CA" sz="1400">
                <a:latin typeface="Calibri" panose="020F0502020204030204" pitchFamily="34" charset="0"/>
                <a:cs typeface="Calibri" panose="020F0502020204030204" pitchFamily="34" charset="0"/>
              </a:rPr>
              <a:t>tels qu’ils sont définis dans la </a:t>
            </a:r>
            <a:r>
              <a:rPr lang="fr-CA" sz="1400" i="1">
                <a:latin typeface="Calibri" panose="020F0502020204030204" pitchFamily="34" charset="0"/>
                <a:cs typeface="Calibri" panose="020F0502020204030204" pitchFamily="34" charset="0"/>
              </a:rPr>
              <a:t>Loi sur la protection des renseignements personnels</a:t>
            </a:r>
            <a:r>
              <a:rPr lang="fr-CA" sz="1400">
                <a:latin typeface="Calibri" panose="020F0502020204030204" pitchFamily="34" charset="0"/>
                <a:cs typeface="Calibri" panose="020F0502020204030204" pitchFamily="34" charset="0"/>
              </a:rPr>
              <a:t>.</a:t>
            </a:r>
          </a:p>
          <a:p>
            <a:pPr marL="779463" lvl="1" indent="-285750">
              <a:spcAft>
                <a:spcPts val="0"/>
              </a:spcAft>
              <a:buFont typeface="Arial" panose="020B0604020202020204" pitchFamily="34" charset="0"/>
              <a:buChar char="•"/>
            </a:pPr>
            <a:r>
              <a:rPr lang="fr-CA" sz="1400">
                <a:latin typeface="Calibri" panose="020F0502020204030204" pitchFamily="34" charset="0"/>
                <a:cs typeface="Calibri" panose="020F0502020204030204" pitchFamily="34" charset="0"/>
              </a:rPr>
              <a:t>Classifications de sécurité « Protégé A, B et C » du gouvernement du Canada.</a:t>
            </a:r>
          </a:p>
          <a:p>
            <a:pPr marL="779463" lvl="1" indent="-285750">
              <a:spcAft>
                <a:spcPts val="0"/>
              </a:spcAft>
              <a:buFont typeface="Arial" panose="020B0604020202020204" pitchFamily="34" charset="0"/>
              <a:buChar char="•"/>
            </a:pPr>
            <a:endParaRPr lang="fr-CA">
              <a:latin typeface="Calibri" panose="020F0502020204030204" pitchFamily="34" charset="0"/>
              <a:cs typeface="Calibri" panose="020F0502020204030204" pitchFamily="34" charset="0"/>
            </a:endParaRPr>
          </a:p>
          <a:p>
            <a:pPr marL="150812" indent="0">
              <a:spcAft>
                <a:spcPts val="0"/>
              </a:spcAft>
              <a:buNone/>
            </a:pPr>
            <a:r>
              <a:rPr lang="fr-CA" sz="1400">
                <a:latin typeface="Calibri" panose="020F0502020204030204" pitchFamily="34" charset="0"/>
                <a:cs typeface="Calibri" panose="020F0502020204030204" pitchFamily="34" charset="0"/>
              </a:rPr>
              <a:t>Le </a:t>
            </a:r>
            <a:r>
              <a:rPr lang="fr-CA" sz="1400" b="1">
                <a:latin typeface="Calibri" panose="020F0502020204030204" pitchFamily="34" charset="0"/>
                <a:cs typeface="Calibri" panose="020F0502020204030204" pitchFamily="34" charset="0"/>
              </a:rPr>
              <a:t>type B </a:t>
            </a:r>
            <a:r>
              <a:rPr lang="fr-CA" sz="1400">
                <a:latin typeface="Calibri" panose="020F0502020204030204" pitchFamily="34" charset="0"/>
                <a:cs typeface="Calibri" panose="020F0502020204030204" pitchFamily="34" charset="0"/>
              </a:rPr>
              <a:t>regroupe les données dont la diffusion est soumise à d’autres restrictions </a:t>
            </a:r>
            <a:r>
              <a:rPr lang="fr-CA" sz="1400" b="1">
                <a:solidFill>
                  <a:srgbClr val="567BB6"/>
                </a:solidFill>
                <a:latin typeface="Calibri" panose="020F0502020204030204" pitchFamily="34" charset="0"/>
                <a:cs typeface="Calibri" panose="020F0502020204030204" pitchFamily="34" charset="0"/>
              </a:rPr>
              <a:t>de nature légale ou relevant de l’intérêt national</a:t>
            </a:r>
            <a:r>
              <a:rPr lang="fr-CA" sz="1400">
                <a:latin typeface="Calibri" panose="020F0502020204030204" pitchFamily="34" charset="0"/>
                <a:cs typeface="Calibri" panose="020F0502020204030204" pitchFamily="34" charset="0"/>
              </a:rPr>
              <a:t>.</a:t>
            </a:r>
          </a:p>
          <a:p>
            <a:pPr marL="665163" lvl="1" indent="-171450">
              <a:spcAft>
                <a:spcPts val="0"/>
              </a:spcAft>
              <a:buFont typeface="Arial" panose="020B0604020202020204" pitchFamily="34" charset="0"/>
              <a:buChar char="•"/>
            </a:pPr>
            <a:endParaRPr lang="fr-CA" sz="200">
              <a:latin typeface="Calibri" panose="020F0502020204030204" pitchFamily="34" charset="0"/>
              <a:cs typeface="Calibri" panose="020F0502020204030204" pitchFamily="34" charset="0"/>
            </a:endParaRPr>
          </a:p>
          <a:p>
            <a:pPr marL="779463" lvl="1" indent="-285750">
              <a:spcAft>
                <a:spcPts val="0"/>
              </a:spcAft>
              <a:buFont typeface="Arial" panose="020B0604020202020204" pitchFamily="34" charset="0"/>
              <a:buChar char="•"/>
            </a:pPr>
            <a:r>
              <a:rPr lang="fr-CA" sz="1400">
                <a:latin typeface="Calibri" panose="020F0502020204030204" pitchFamily="34" charset="0"/>
                <a:cs typeface="Calibri" panose="020F0502020204030204" pitchFamily="34" charset="0"/>
              </a:rPr>
              <a:t>Classifications de sécurité « Confidentiel », « Secret » et « Très secret » du gouvernement du Canada.</a:t>
            </a:r>
          </a:p>
          <a:p>
            <a:pPr marL="779463" lvl="1" indent="-285750">
              <a:spcAft>
                <a:spcPts val="0"/>
              </a:spcAft>
              <a:buFont typeface="Arial" panose="020B0604020202020204" pitchFamily="34" charset="0"/>
              <a:buChar char="•"/>
            </a:pPr>
            <a:endParaRPr lang="fr-CA">
              <a:latin typeface="Calibri" panose="020F0502020204030204" pitchFamily="34" charset="0"/>
              <a:cs typeface="Calibri" panose="020F0502020204030204" pitchFamily="34" charset="0"/>
            </a:endParaRPr>
          </a:p>
          <a:p>
            <a:pPr marL="150812" indent="0">
              <a:spcAft>
                <a:spcPts val="0"/>
              </a:spcAft>
              <a:buNone/>
            </a:pPr>
            <a:r>
              <a:rPr lang="fr-CA" sz="1400">
                <a:latin typeface="Calibri" panose="020F0502020204030204" pitchFamily="34" charset="0"/>
                <a:cs typeface="Calibri" panose="020F0502020204030204" pitchFamily="34" charset="0"/>
              </a:rPr>
              <a:t>Le </a:t>
            </a:r>
            <a:r>
              <a:rPr lang="fr-CA" sz="1400" b="1">
                <a:latin typeface="Calibri" panose="020F0502020204030204" pitchFamily="34" charset="0"/>
                <a:cs typeface="Calibri" panose="020F0502020204030204" pitchFamily="34" charset="0"/>
              </a:rPr>
              <a:t>type C </a:t>
            </a:r>
            <a:r>
              <a:rPr lang="fr-CA" sz="1400">
                <a:latin typeface="Calibri" panose="020F0502020204030204" pitchFamily="34" charset="0"/>
                <a:cs typeface="Calibri" panose="020F0502020204030204" pitchFamily="34" charset="0"/>
              </a:rPr>
              <a:t>regroupe les données sur des </a:t>
            </a:r>
            <a:r>
              <a:rPr lang="fr-CA" sz="1400" b="1">
                <a:solidFill>
                  <a:srgbClr val="567BB6"/>
                </a:solidFill>
                <a:latin typeface="Calibri" panose="020F0502020204030204" pitchFamily="34" charset="0"/>
                <a:cs typeface="Calibri" panose="020F0502020204030204" pitchFamily="34" charset="0"/>
              </a:rPr>
              <a:t>communautés des Premières Nations, inuites et métisses </a:t>
            </a:r>
            <a:r>
              <a:rPr lang="fr-CA" sz="1400">
                <a:latin typeface="Calibri" panose="020F0502020204030204" pitchFamily="34" charset="0"/>
                <a:cs typeface="Calibri" panose="020F0502020204030204" pitchFamily="34" charset="0"/>
              </a:rPr>
              <a:t>dont SAC reconnaît la nature délicate et dont il pourrait restreindre la communication.</a:t>
            </a:r>
          </a:p>
          <a:p>
            <a:pPr marL="322262" indent="-171450">
              <a:spcAft>
                <a:spcPts val="0"/>
              </a:spcAft>
              <a:buFont typeface="Arial" panose="020B0604020202020204" pitchFamily="34" charset="0"/>
              <a:buChar char="•"/>
            </a:pPr>
            <a:endParaRPr lang="fr-CA" sz="400">
              <a:latin typeface="Calibri" panose="020F0502020204030204" pitchFamily="34" charset="0"/>
              <a:cs typeface="Calibri" panose="020F0502020204030204" pitchFamily="34" charset="0"/>
            </a:endParaRPr>
          </a:p>
          <a:p>
            <a:pPr marL="779463" lvl="1" indent="-285750">
              <a:buFont typeface="Arial" panose="020B0604020202020204" pitchFamily="34" charset="0"/>
              <a:buChar char="•"/>
            </a:pPr>
            <a:r>
              <a:rPr lang="fr-CA" sz="1400">
                <a:latin typeface="Calibri" panose="020F0502020204030204" pitchFamily="34" charset="0"/>
                <a:cs typeface="Calibri" panose="020F0502020204030204" pitchFamily="34" charset="0"/>
              </a:rPr>
              <a:t>Classifications de sécurité « Protégé A, B et C » du gouvernement du Canada.</a:t>
            </a:r>
          </a:p>
          <a:p>
            <a:endParaRPr lang="fr-CA"/>
          </a:p>
        </p:txBody>
      </p:sp>
      <p:pic>
        <p:nvPicPr>
          <p:cNvPr id="4" name="Picture 3" descr="Un diagramme de Venn des différents types d'information classés dans les catégories A, B et C.">
            <a:extLst>
              <a:ext uri="{FF2B5EF4-FFF2-40B4-BE49-F238E27FC236}">
                <a16:creationId xmlns:a16="http://schemas.microsoft.com/office/drawing/2014/main" id="{8E1BB14D-0B9A-ABAF-2D72-81FA0DC4C2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9997" y="1426724"/>
            <a:ext cx="2893325" cy="2572072"/>
          </a:xfrm>
          <a:prstGeom prst="rect">
            <a:avLst/>
          </a:prstGeom>
        </p:spPr>
      </p:pic>
    </p:spTree>
    <p:extLst>
      <p:ext uri="{BB962C8B-B14F-4D97-AF65-F5344CB8AC3E}">
        <p14:creationId xmlns:p14="http://schemas.microsoft.com/office/powerpoint/2010/main" val="359001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9E9F67-2E0C-CD88-9482-79362D73B348}"/>
              </a:ext>
            </a:extLst>
          </p:cNvPr>
          <p:cNvSpPr txBox="1">
            <a:spLocks noGrp="1"/>
          </p:cNvSpPr>
          <p:nvPr>
            <p:ph type="title" idx="4294967295"/>
            <p:custDataLst>
              <p:tags r:id="rId1"/>
            </p:custDataLst>
          </p:nvPr>
        </p:nvSpPr>
        <p:spPr>
          <a:xfrm>
            <a:off x="0" y="45324"/>
            <a:ext cx="9144000" cy="6740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21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ministériel sur le partage des données à l’externe : </a:t>
            </a:r>
            <a:r>
              <a:rPr kumimoji="0" lang="fr-CA" sz="2100" b="1" i="0" u="none" strike="noStrike" kern="1200" cap="none" spc="0" normalizeH="0" baseline="0" noProof="0">
                <a:ln>
                  <a:noFill/>
                </a:ln>
                <a:solidFill>
                  <a:srgbClr val="FFFFFF"/>
                </a:solidFill>
                <a:effectLst/>
                <a:uLnTx/>
                <a:uFillTx/>
                <a:latin typeface="Caibri"/>
                <a:ea typeface="+mn-ea"/>
                <a:cs typeface="+mn-cs"/>
              </a:rPr>
              <a:t>Modèle d’entente d’échange de renseignements</a:t>
            </a:r>
          </a:p>
        </p:txBody>
      </p:sp>
      <p:pic>
        <p:nvPicPr>
          <p:cNvPr id="10" name="Picture 9">
            <a:extLst>
              <a:ext uri="{FF2B5EF4-FFF2-40B4-BE49-F238E27FC236}">
                <a16:creationId xmlns:a16="http://schemas.microsoft.com/office/drawing/2014/main" id="{8151759B-559F-599D-CD7E-33C93AFD3A1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612" y="830485"/>
            <a:ext cx="7275516" cy="4183630"/>
          </a:xfrm>
          <a:prstGeom prst="rect">
            <a:avLst/>
          </a:prstGeom>
        </p:spPr>
      </p:pic>
    </p:spTree>
    <p:extLst>
      <p:ext uri="{BB962C8B-B14F-4D97-AF65-F5344CB8AC3E}">
        <p14:creationId xmlns:p14="http://schemas.microsoft.com/office/powerpoint/2010/main" val="35026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215289-538B-5638-4F51-AEA691C8E0B6}"/>
              </a:ext>
            </a:extLst>
          </p:cNvPr>
          <p:cNvSpPr txBox="1">
            <a:spLocks noGrp="1"/>
          </p:cNvSpPr>
          <p:nvPr>
            <p:ph type="title" idx="4294967295"/>
            <p:custDataLst>
              <p:tags r:id="rId1"/>
            </p:custDataLst>
          </p:nvPr>
        </p:nvSpPr>
        <p:spPr>
          <a:xfrm>
            <a:off x="201724" y="122509"/>
            <a:ext cx="8549370" cy="4108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3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mn-cs"/>
              </a:rPr>
              <a:t>Travail en cours :</a:t>
            </a:r>
            <a:r>
              <a:rPr kumimoji="0" lang="fr-CA" sz="2300" b="1" i="1"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mn-cs"/>
              </a:rPr>
              <a:t> </a:t>
            </a:r>
            <a:r>
              <a:rPr kumimoji="0" lang="fr-CA" sz="23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mn-cs"/>
              </a:rPr>
              <a:t>Politique sur le partage des données à l’externe</a:t>
            </a:r>
            <a:endParaRPr kumimoji="0" lang="fr-CA" sz="2300" b="1"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2" name="Content Placeholder 1">
            <a:extLst>
              <a:ext uri="{FF2B5EF4-FFF2-40B4-BE49-F238E27FC236}">
                <a16:creationId xmlns:a16="http://schemas.microsoft.com/office/drawing/2014/main" id="{FCD3D4AD-B32F-8C8A-51E3-5503B862A10B}"/>
              </a:ext>
            </a:extLst>
          </p:cNvPr>
          <p:cNvSpPr>
            <a:spLocks noGrp="1"/>
          </p:cNvSpPr>
          <p:nvPr>
            <p:ph idx="1"/>
            <p:custDataLst>
              <p:tags r:id="rId2"/>
            </p:custDataLst>
          </p:nvPr>
        </p:nvSpPr>
        <p:spPr>
          <a:xfrm>
            <a:off x="201724" y="804930"/>
            <a:ext cx="8724562" cy="4071870"/>
          </a:xfrm>
        </p:spPr>
        <p:txBody>
          <a:bodyPr/>
          <a:lstStyle/>
          <a:p>
            <a:pPr fontAlgn="auto">
              <a:spcBef>
                <a:spcPts val="600"/>
              </a:spcBef>
              <a:spcAft>
                <a:spcPts val="600"/>
              </a:spcAft>
              <a:tabLst/>
              <a:defRPr/>
            </a:pPr>
            <a:r>
              <a:rPr lang="fr-CA" sz="1400" kern="1200">
                <a:solidFill>
                  <a:prstClr val="black"/>
                </a:solidFill>
                <a:latin typeface="Calibri" panose="020F0502020204030204" pitchFamily="34" charset="0"/>
                <a:cs typeface="Calibri" panose="020F0502020204030204" pitchFamily="34" charset="0"/>
              </a:rPr>
              <a:t>SAC élabore actuellement une </a:t>
            </a:r>
            <a:r>
              <a:rPr lang="fr-CA" sz="1400" b="1" i="1" kern="1200">
                <a:solidFill>
                  <a:srgbClr val="567BB6"/>
                </a:solidFill>
                <a:latin typeface="Calibri" panose="020F0502020204030204" pitchFamily="34" charset="0"/>
                <a:cs typeface="Calibri" panose="020F0502020204030204" pitchFamily="34" charset="0"/>
              </a:rPr>
              <a:t>politique sur le partage des données à l’externe </a:t>
            </a:r>
            <a:r>
              <a:rPr lang="fr-CA" sz="1400" kern="1200">
                <a:solidFill>
                  <a:prstClr val="black"/>
                </a:solidFill>
                <a:latin typeface="Calibri" panose="020F0502020204030204" pitchFamily="34" charset="0"/>
                <a:cs typeface="Calibri" panose="020F0502020204030204" pitchFamily="34" charset="0"/>
              </a:rPr>
              <a:t>dans le but de simplifier et d’améliorer le partage des données à l’extérieur du ministère, avec les gouvernements et les organisations autochtones et leurs partenaires, ainsi qu’avec d’autres intervenants externes.</a:t>
            </a:r>
            <a:endParaRPr kumimoji="0" lang="fr-CA" sz="140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a:p>
            <a:pPr fontAlgn="auto">
              <a:spcBef>
                <a:spcPts val="600"/>
              </a:spcBef>
              <a:spcAft>
                <a:spcPts val="600"/>
              </a:spcAft>
              <a:tabLst/>
              <a:defRPr/>
            </a:pPr>
            <a:r>
              <a:rPr kumimoji="0" lang="fr-CA" sz="140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Cette politique se penchera sur des enjeux plus généraux liés au partage des données, notamment la compréhension des types de données et d’information demandées par les partenaires externes et des fins auxquelles elles sont demandées, ce qui nous aidera à améliorer le traitement des demandes de données et d’information.</a:t>
            </a:r>
          </a:p>
          <a:p>
            <a:pPr fontAlgn="auto">
              <a:spcBef>
                <a:spcPts val="600"/>
              </a:spcBef>
              <a:spcAft>
                <a:spcPts val="600"/>
              </a:spcAft>
              <a:tabLst/>
              <a:defRPr/>
            </a:pPr>
            <a:r>
              <a:rPr lang="fr-CA" sz="1400" kern="1200">
                <a:solidFill>
                  <a:prstClr val="black"/>
                </a:solidFill>
                <a:latin typeface="Calibri" panose="020F0502020204030204" pitchFamily="34" charset="0"/>
                <a:cs typeface="Calibri" panose="020F0502020204030204" pitchFamily="34" charset="0"/>
              </a:rPr>
              <a:t>La politique fournira des éclaircissements sur les principaux processus de partage des données du ministère, ainsi que les rôles et les responsabilités relatifs au partage approprié de données à l’externe</a:t>
            </a:r>
            <a:r>
              <a:rPr kumimoji="0" lang="fr-CA" sz="1400" i="0" u="none" strike="noStrike" kern="1200" cap="none" spc="0" normalizeH="0" baseline="0" noProof="0">
                <a:ln>
                  <a:noFill/>
                </a:ln>
                <a:effectLst/>
                <a:uLnTx/>
                <a:uFillTx/>
                <a:latin typeface="Calibri" panose="020F0502020204030204" pitchFamily="34" charset="0"/>
                <a:ea typeface="+mn-ea"/>
                <a:cs typeface="Calibri" panose="020F0502020204030204" pitchFamily="34" charset="0"/>
              </a:rPr>
              <a:t>, y compris la détermination du type de données qu’il convient de partager. </a:t>
            </a:r>
          </a:p>
          <a:p>
            <a:pPr fontAlgn="auto">
              <a:spcBef>
                <a:spcPts val="600"/>
              </a:spcBef>
              <a:spcAft>
                <a:spcPts val="600"/>
              </a:spcAft>
              <a:tabLst/>
              <a:defRPr/>
            </a:pPr>
            <a:r>
              <a:rPr lang="fr-CA" sz="1400">
                <a:latin typeface="Calibri" panose="020F0502020204030204" pitchFamily="34" charset="0"/>
                <a:cs typeface="Calibri" panose="020F0502020204030204" pitchFamily="34" charset="0"/>
              </a:rPr>
              <a:t>Il s’agit d’un mécanisme </a:t>
            </a:r>
            <a:r>
              <a:rPr lang="fr-CA" sz="1400" b="1">
                <a:solidFill>
                  <a:srgbClr val="567BB6"/>
                </a:solidFill>
                <a:latin typeface="Calibri" panose="020F0502020204030204" pitchFamily="34" charset="0"/>
                <a:cs typeface="Calibri" panose="020F0502020204030204" pitchFamily="34" charset="0"/>
              </a:rPr>
              <a:t>évolutif</a:t>
            </a:r>
            <a:r>
              <a:rPr lang="fr-CA" sz="1400">
                <a:latin typeface="Calibri" panose="020F0502020204030204" pitchFamily="34" charset="0"/>
                <a:cs typeface="Calibri" panose="020F0502020204030204" pitchFamily="34" charset="0"/>
              </a:rPr>
              <a:t> de mise en œuvre des priorités et des objectifs des Autochtones en matière de partage des données au fur et à mesure de leur apparition et de leur évolution.  </a:t>
            </a:r>
          </a:p>
          <a:p>
            <a:pPr fontAlgn="auto">
              <a:spcBef>
                <a:spcPts val="600"/>
              </a:spcBef>
              <a:spcAft>
                <a:spcPts val="600"/>
              </a:spcAft>
              <a:tabLst/>
              <a:defRPr/>
            </a:pPr>
            <a:r>
              <a:rPr kumimoji="0" lang="fr-CA" sz="1400" i="0" u="none" strike="noStrike" kern="1200" cap="none" spc="0" normalizeH="0" baseline="0" noProof="0">
                <a:ln>
                  <a:noFill/>
                </a:ln>
                <a:effectLst/>
                <a:uLnTx/>
                <a:uFillTx/>
                <a:latin typeface="Calibri" panose="020F0502020204030204" pitchFamily="34" charset="0"/>
                <a:cs typeface="Calibri" panose="020F0502020204030204" pitchFamily="34" charset="0"/>
              </a:rPr>
              <a:t>Le</a:t>
            </a:r>
            <a:r>
              <a:rPr kumimoji="0" lang="fr-CA" sz="1400" b="1" i="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 </a:t>
            </a:r>
            <a:r>
              <a:rPr kumimoji="0" lang="fr-CA" sz="1400" b="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guide et la politique ont des buts complémentaires</a:t>
            </a:r>
            <a:r>
              <a:rPr lang="fr-CA" sz="1400" kern="1200">
                <a:solidFill>
                  <a:prstClr val="black"/>
                </a:solidFill>
                <a:latin typeface="Calibri" panose="020F0502020204030204" pitchFamily="34" charset="0"/>
                <a:cs typeface="Calibri" panose="020F0502020204030204" pitchFamily="34" charset="0"/>
              </a:rPr>
              <a:t>, car le</a:t>
            </a:r>
            <a:r>
              <a:rPr kumimoji="0" lang="fr-CA" sz="14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 </a:t>
            </a:r>
            <a:r>
              <a:rPr lang="fr-CA" sz="1400" b="1">
                <a:solidFill>
                  <a:srgbClr val="567BB6"/>
                </a:solidFill>
                <a:latin typeface="Calibri" panose="020F0502020204030204" pitchFamily="34" charset="0"/>
                <a:cs typeface="Calibri" panose="020F0502020204030204" pitchFamily="34" charset="0"/>
              </a:rPr>
              <a:t>guide</a:t>
            </a:r>
            <a:r>
              <a:rPr lang="fr-CA" sz="1400" kern="1200">
                <a:solidFill>
                  <a:prstClr val="black"/>
                </a:solidFill>
                <a:latin typeface="Calibri" panose="020F0502020204030204" pitchFamily="34" charset="0"/>
                <a:cs typeface="Calibri" panose="020F0502020204030204" pitchFamily="34" charset="0"/>
              </a:rPr>
              <a:t> se concentre sur le « </a:t>
            </a:r>
            <a:r>
              <a:rPr lang="fr-CA" sz="1400" b="1" kern="1200">
                <a:solidFill>
                  <a:srgbClr val="567BB6"/>
                </a:solidFill>
                <a:latin typeface="Calibri" panose="020F0502020204030204" pitchFamily="34" charset="0"/>
                <a:cs typeface="Calibri" panose="020F0502020204030204" pitchFamily="34" charset="0"/>
              </a:rPr>
              <a:t>comment </a:t>
            </a:r>
            <a:r>
              <a:rPr lang="fr-CA" sz="1400" kern="1200">
                <a:solidFill>
                  <a:prstClr val="black"/>
                </a:solidFill>
                <a:latin typeface="Calibri" panose="020F0502020204030204" pitchFamily="34" charset="0"/>
                <a:cs typeface="Calibri" panose="020F0502020204030204" pitchFamily="34" charset="0"/>
              </a:rPr>
              <a:t>» du processus de partage des données à l’externe, tandis que la politique traite plus particulièrement du « </a:t>
            </a:r>
            <a:r>
              <a:rPr lang="fr-CA" sz="1400" b="1">
                <a:solidFill>
                  <a:srgbClr val="567BB6"/>
                </a:solidFill>
                <a:latin typeface="Calibri" panose="020F0502020204030204" pitchFamily="34" charset="0"/>
                <a:cs typeface="Calibri" panose="020F0502020204030204" pitchFamily="34" charset="0"/>
              </a:rPr>
              <a:t>quoi</a:t>
            </a:r>
            <a:r>
              <a:rPr lang="fr-CA" sz="1400" kern="1200">
                <a:solidFill>
                  <a:prstClr val="black"/>
                </a:solidFill>
                <a:latin typeface="Calibri" panose="020F0502020204030204" pitchFamily="34" charset="0"/>
                <a:cs typeface="Calibri" panose="020F0502020204030204" pitchFamily="34" charset="0"/>
              </a:rPr>
              <a:t> » et du « </a:t>
            </a:r>
            <a:r>
              <a:rPr lang="fr-CA" sz="1400" b="1">
                <a:solidFill>
                  <a:srgbClr val="567BB6"/>
                </a:solidFill>
                <a:latin typeface="Calibri" panose="020F0502020204030204" pitchFamily="34" charset="0"/>
                <a:cs typeface="Calibri" panose="020F0502020204030204" pitchFamily="34" charset="0"/>
              </a:rPr>
              <a:t>pourquoi</a:t>
            </a:r>
            <a:r>
              <a:rPr lang="fr-CA" sz="1400" kern="1200">
                <a:solidFill>
                  <a:prstClr val="black"/>
                </a:solidFill>
                <a:latin typeface="Calibri" panose="020F0502020204030204" pitchFamily="34" charset="0"/>
                <a:cs typeface="Calibri" panose="020F0502020204030204" pitchFamily="34" charset="0"/>
              </a:rPr>
              <a:t> »</a:t>
            </a:r>
            <a:r>
              <a:rPr lang="fr-CA" sz="1400" kern="1200">
                <a:latin typeface="Calibri" panose="020F0502020204030204" pitchFamily="34" charset="0"/>
                <a:cs typeface="Calibri" panose="020F0502020204030204" pitchFamily="34" charset="0"/>
              </a:rPr>
              <a:t>. </a:t>
            </a:r>
            <a:endParaRPr lang="fr-CA" sz="1400">
              <a:latin typeface="Calibri" panose="020F0502020204030204" pitchFamily="34" charset="0"/>
              <a:cs typeface="Calibri" panose="020F0502020204030204" pitchFamily="34" charset="0"/>
            </a:endParaRPr>
          </a:p>
          <a:p>
            <a:endParaRPr lang="fr-CA"/>
          </a:p>
        </p:txBody>
      </p:sp>
    </p:spTree>
    <p:extLst>
      <p:ext uri="{BB962C8B-B14F-4D97-AF65-F5344CB8AC3E}">
        <p14:creationId xmlns:p14="http://schemas.microsoft.com/office/powerpoint/2010/main" val="220008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E6E67D-2F69-591F-6B44-C316480D5AA6}"/>
              </a:ext>
            </a:extLst>
          </p:cNvPr>
          <p:cNvSpPr txBox="1">
            <a:spLocks noGrp="1"/>
          </p:cNvSpPr>
          <p:nvPr>
            <p:ph type="title" idx="4294967295"/>
            <p:custDataLst>
              <p:tags r:id="rId1"/>
            </p:custDataLst>
          </p:nvPr>
        </p:nvSpPr>
        <p:spPr>
          <a:xfrm>
            <a:off x="228599" y="112678"/>
            <a:ext cx="7481047"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Élaboration de la politique : Mobilisation</a:t>
            </a:r>
          </a:p>
        </p:txBody>
      </p:sp>
      <p:sp>
        <p:nvSpPr>
          <p:cNvPr id="2" name="Content Placeholder 1">
            <a:extLst>
              <a:ext uri="{FF2B5EF4-FFF2-40B4-BE49-F238E27FC236}">
                <a16:creationId xmlns:a16="http://schemas.microsoft.com/office/drawing/2014/main" id="{6E6FB9B3-0B4F-1B49-0675-25000618CA97}"/>
              </a:ext>
            </a:extLst>
          </p:cNvPr>
          <p:cNvSpPr>
            <a:spLocks noGrp="1"/>
          </p:cNvSpPr>
          <p:nvPr>
            <p:ph idx="1"/>
            <p:custDataLst>
              <p:tags r:id="rId2"/>
            </p:custDataLst>
          </p:nvPr>
        </p:nvSpPr>
        <p:spPr>
          <a:xfrm>
            <a:off x="333044" y="1274864"/>
            <a:ext cx="8477912" cy="2266631"/>
          </a:xfrm>
        </p:spPr>
        <p:txBody>
          <a:bodyPr/>
          <a:lstStyle/>
          <a:p>
            <a:pPr>
              <a:spcAft>
                <a:spcPts val="0"/>
              </a:spcAft>
            </a:pPr>
            <a:r>
              <a:rPr lang="fr-CA" sz="1400">
                <a:latin typeface="Calibri" panose="020F0502020204030204" pitchFamily="34" charset="0"/>
                <a:cs typeface="Calibri" panose="020F0502020204030204" pitchFamily="34" charset="0"/>
              </a:rPr>
              <a:t>Dans le cadre de l’élaboration de la </a:t>
            </a:r>
            <a:r>
              <a:rPr lang="fr-CA" sz="1400" b="1" kern="1200">
                <a:solidFill>
                  <a:srgbClr val="567BB6"/>
                </a:solidFill>
                <a:latin typeface="Calibri" panose="020F0502020204030204" pitchFamily="34" charset="0"/>
                <a:cs typeface="Calibri" panose="020F0502020204030204" pitchFamily="34" charset="0"/>
              </a:rPr>
              <a:t>p</a:t>
            </a:r>
            <a:r>
              <a:rPr kumimoji="0" lang="fr-CA" sz="1400" b="1" u="none" strike="noStrike" kern="1200" cap="none" spc="0" normalizeH="0" baseline="0" noProof="0">
                <a:ln>
                  <a:noFill/>
                </a:ln>
                <a:solidFill>
                  <a:srgbClr val="567BB6"/>
                </a:solidFill>
                <a:effectLst/>
                <a:uLnTx/>
                <a:uFillTx/>
                <a:latin typeface="Calibri" panose="020F0502020204030204" pitchFamily="34" charset="0"/>
                <a:cs typeface="Calibri" panose="020F0502020204030204" pitchFamily="34" charset="0"/>
              </a:rPr>
              <a:t>olitique sur le partage des données à l’externe</a:t>
            </a:r>
            <a:r>
              <a:rPr lang="fr-CA" sz="1400">
                <a:latin typeface="Calibri" panose="020F0502020204030204" pitchFamily="34" charset="0"/>
                <a:cs typeface="Calibri" panose="020F0502020204030204" pitchFamily="34" charset="0"/>
              </a:rPr>
              <a:t>, SAC s’est engagé à mobiliser les gouvernements et les organisations autochtones, ainsi que d’autres intervenants externes. </a:t>
            </a:r>
          </a:p>
          <a:p>
            <a:pPr>
              <a:spcAft>
                <a:spcPts val="0"/>
              </a:spcAft>
            </a:pPr>
            <a:endParaRPr lang="fr-CA" sz="1400">
              <a:latin typeface="Calibri" panose="020F0502020204030204" pitchFamily="34" charset="0"/>
              <a:cs typeface="Calibri" panose="020F0502020204030204" pitchFamily="34" charset="0"/>
            </a:endParaRPr>
          </a:p>
          <a:p>
            <a:pPr>
              <a:spcAft>
                <a:spcPts val="0"/>
              </a:spcAft>
            </a:pPr>
            <a:r>
              <a:rPr lang="fr-CA" sz="1400">
                <a:latin typeface="Calibri" panose="020F0502020204030204" pitchFamily="34" charset="0"/>
                <a:cs typeface="Calibri" panose="020F0502020204030204" pitchFamily="34" charset="0"/>
              </a:rPr>
              <a:t>Nous ferons ainsi en sorte que la politique soit fondée sur </a:t>
            </a:r>
            <a:r>
              <a:rPr lang="fr-CA" sz="1400" b="1">
                <a:solidFill>
                  <a:srgbClr val="567BB6"/>
                </a:solidFill>
                <a:latin typeface="Calibri" panose="020F0502020204030204" pitchFamily="34" charset="0"/>
                <a:cs typeface="Calibri" panose="020F0502020204030204" pitchFamily="34" charset="0"/>
              </a:rPr>
              <a:t>des principes et des objectifs encadrés par les Premières Nations, les Inuit et les Métis</a:t>
            </a:r>
            <a:r>
              <a:rPr lang="fr-CA" sz="1400">
                <a:latin typeface="Calibri" panose="020F0502020204030204" pitchFamily="34" charset="0"/>
                <a:cs typeface="Calibri" panose="020F0502020204030204" pitchFamily="34" charset="0"/>
              </a:rPr>
              <a:t>, de façon à répondre aux attentes des gouvernements et des organisations autochtones, ainsi que des autres intervenants externes en ce qui a trait au partage des données. </a:t>
            </a:r>
          </a:p>
          <a:p>
            <a:pPr>
              <a:spcAft>
                <a:spcPts val="0"/>
              </a:spcAft>
            </a:pPr>
            <a:endParaRPr lang="fr-CA" sz="1400">
              <a:latin typeface="Calibri" panose="020F0502020204030204" pitchFamily="34" charset="0"/>
              <a:cs typeface="Calibri" panose="020F0502020204030204" pitchFamily="34" charset="0"/>
            </a:endParaRPr>
          </a:p>
          <a:p>
            <a:pPr>
              <a:spcAft>
                <a:spcPts val="0"/>
              </a:spcAft>
            </a:pPr>
            <a:r>
              <a:rPr lang="fr-CA" sz="1400">
                <a:latin typeface="Calibri" panose="020F0502020204030204" pitchFamily="34" charset="0"/>
                <a:cs typeface="Calibri" panose="020F0502020204030204" pitchFamily="34" charset="0"/>
              </a:rPr>
              <a:t>Nous planifions </a:t>
            </a:r>
            <a:r>
              <a:rPr lang="fr-CA" sz="1400" b="1">
                <a:solidFill>
                  <a:srgbClr val="567BB6"/>
                </a:solidFill>
                <a:latin typeface="Calibri" panose="020F0502020204030204" pitchFamily="34" charset="0"/>
                <a:cs typeface="Calibri" panose="020F0502020204030204" pitchFamily="34" charset="0"/>
              </a:rPr>
              <a:t>lancer un processus de mobilisation en plusieurs étapes </a:t>
            </a:r>
            <a:r>
              <a:rPr lang="fr-CA" sz="1400">
                <a:latin typeface="Calibri" panose="020F0502020204030204" pitchFamily="34" charset="0"/>
                <a:cs typeface="Calibri" panose="020F0502020204030204" pitchFamily="34" charset="0"/>
              </a:rPr>
              <a:t>auprès des gouvernements et des organisations des Premières Nations, inuits et métis d’ici l’été 2024.</a:t>
            </a:r>
          </a:p>
          <a:p>
            <a:endParaRPr lang="fr-CA"/>
          </a:p>
        </p:txBody>
      </p:sp>
    </p:spTree>
    <p:extLst>
      <p:ext uri="{BB962C8B-B14F-4D97-AF65-F5344CB8AC3E}">
        <p14:creationId xmlns:p14="http://schemas.microsoft.com/office/powerpoint/2010/main" val="1630522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AF327B5F-1EB5-AFA7-110F-80BAB87E51F6}"/>
              </a:ext>
            </a:extLst>
          </p:cNvPr>
          <p:cNvSpPr txBox="1">
            <a:spLocks noGrp="1"/>
          </p:cNvSpPr>
          <p:nvPr>
            <p:ph type="title" idx="4294967295"/>
            <p:custDataLst>
              <p:tags r:id="rId1"/>
            </p:custDataLst>
          </p:nvPr>
        </p:nvSpPr>
        <p:spPr bwMode="auto">
          <a:xfrm>
            <a:off x="89648" y="123824"/>
            <a:ext cx="8785411" cy="476250"/>
          </a:xfrm>
          <a:prstGeom prst="rect">
            <a:avLst/>
          </a:prstGeom>
          <a:noFill/>
          <a:ln>
            <a:noFill/>
            <a:prstDash/>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lgn="l" rtl="0" eaLnBrk="1" fontAlgn="base" hangingPunct="1">
              <a:lnSpc>
                <a:spcPts val="2400"/>
              </a:lnSpc>
              <a:spcBef>
                <a:spcPct val="0"/>
              </a:spcBef>
              <a:spcAft>
                <a:spcPct val="0"/>
              </a:spcAft>
              <a:defRPr sz="2400" b="1" baseline="0">
                <a:solidFill>
                  <a:srgbClr val="000000"/>
                </a:solidFill>
                <a:latin typeface="+mj-lt"/>
                <a:ea typeface="+mj-ea"/>
                <a:cs typeface="+mj-cs"/>
              </a:defRPr>
            </a:lvl1pPr>
            <a:lvl2pPr algn="l" rtl="0" eaLnBrk="1" fontAlgn="base" hangingPunct="1">
              <a:lnSpc>
                <a:spcPts val="2400"/>
              </a:lnSpc>
              <a:spcBef>
                <a:spcPct val="0"/>
              </a:spcBef>
              <a:spcAft>
                <a:spcPct val="0"/>
              </a:spcAft>
              <a:defRPr sz="2400" b="1">
                <a:solidFill>
                  <a:srgbClr val="000000"/>
                </a:solidFill>
                <a:latin typeface="Arial" charset="0"/>
              </a:defRPr>
            </a:lvl2pPr>
            <a:lvl3pPr algn="l" rtl="0" eaLnBrk="1" fontAlgn="base" hangingPunct="1">
              <a:lnSpc>
                <a:spcPts val="2400"/>
              </a:lnSpc>
              <a:spcBef>
                <a:spcPct val="0"/>
              </a:spcBef>
              <a:spcAft>
                <a:spcPct val="0"/>
              </a:spcAft>
              <a:defRPr sz="2400" b="1">
                <a:solidFill>
                  <a:srgbClr val="000000"/>
                </a:solidFill>
                <a:latin typeface="Arial" charset="0"/>
              </a:defRPr>
            </a:lvl3pPr>
            <a:lvl4pPr algn="l" rtl="0" eaLnBrk="1" fontAlgn="base" hangingPunct="1">
              <a:lnSpc>
                <a:spcPts val="2400"/>
              </a:lnSpc>
              <a:spcBef>
                <a:spcPct val="0"/>
              </a:spcBef>
              <a:spcAft>
                <a:spcPct val="0"/>
              </a:spcAft>
              <a:defRPr sz="2400" b="1">
                <a:solidFill>
                  <a:srgbClr val="000000"/>
                </a:solidFill>
                <a:latin typeface="Arial" charset="0"/>
              </a:defRPr>
            </a:lvl4pPr>
            <a:lvl5pPr algn="l" rtl="0" eaLnBrk="1" fontAlgn="base" hangingPunct="1">
              <a:lnSpc>
                <a:spcPts val="2400"/>
              </a:lnSpc>
              <a:spcBef>
                <a:spcPct val="0"/>
              </a:spcBef>
              <a:spcAft>
                <a:spcPct val="0"/>
              </a:spcAft>
              <a:defRPr sz="2400" b="1">
                <a:solidFill>
                  <a:srgbClr val="000000"/>
                </a:solidFill>
                <a:latin typeface="Arial" charset="0"/>
              </a:defRPr>
            </a:lvl5pPr>
            <a:lvl6pPr marL="457200" algn="l" rtl="0" eaLnBrk="1" fontAlgn="base" hangingPunct="1">
              <a:lnSpc>
                <a:spcPts val="2400"/>
              </a:lnSpc>
              <a:spcBef>
                <a:spcPct val="0"/>
              </a:spcBef>
              <a:spcAft>
                <a:spcPct val="0"/>
              </a:spcAft>
              <a:defRPr sz="2400" b="1">
                <a:solidFill>
                  <a:srgbClr val="000000"/>
                </a:solidFill>
                <a:latin typeface="Arial" charset="0"/>
              </a:defRPr>
            </a:lvl6pPr>
            <a:lvl7pPr marL="914400" algn="l" rtl="0" eaLnBrk="1" fontAlgn="base" hangingPunct="1">
              <a:lnSpc>
                <a:spcPts val="2400"/>
              </a:lnSpc>
              <a:spcBef>
                <a:spcPct val="0"/>
              </a:spcBef>
              <a:spcAft>
                <a:spcPct val="0"/>
              </a:spcAft>
              <a:defRPr sz="2400" b="1">
                <a:solidFill>
                  <a:srgbClr val="000000"/>
                </a:solidFill>
                <a:latin typeface="Arial" charset="0"/>
              </a:defRPr>
            </a:lvl7pPr>
            <a:lvl8pPr marL="1371600" algn="l" rtl="0" eaLnBrk="1" fontAlgn="base" hangingPunct="1">
              <a:lnSpc>
                <a:spcPts val="2400"/>
              </a:lnSpc>
              <a:spcBef>
                <a:spcPct val="0"/>
              </a:spcBef>
              <a:spcAft>
                <a:spcPct val="0"/>
              </a:spcAft>
              <a:defRPr sz="2400" b="1">
                <a:solidFill>
                  <a:srgbClr val="000000"/>
                </a:solidFill>
                <a:latin typeface="Arial" charset="0"/>
              </a:defRPr>
            </a:lvl8pPr>
            <a:lvl9pPr marL="1828800" algn="l" rtl="0" eaLnBrk="1" fontAlgn="base" hangingPunct="1">
              <a:lnSpc>
                <a:spcPts val="2400"/>
              </a:lnSpc>
              <a:spcBef>
                <a:spcPct val="0"/>
              </a:spcBef>
              <a:spcAft>
                <a:spcPct val="0"/>
              </a:spcAft>
              <a:defRPr sz="2400" b="1">
                <a:solidFill>
                  <a:srgbClr val="000000"/>
                </a:solidFill>
                <a:latin typeface="Arial" charset="0"/>
              </a:defRPr>
            </a:lvl9pPr>
          </a:lstStyle>
          <a:p>
            <a:pPr marL="0" marR="0" lvl="0" indent="0" algn="l" defTabSz="914400" rtl="0" eaLnBrk="1" fontAlgn="base" latinLnBrk="0" hangingPunct="1">
              <a:lnSpc>
                <a:spcPts val="2400"/>
              </a:lnSpc>
              <a:spcBef>
                <a:spcPct val="0"/>
              </a:spcBef>
              <a:spcAft>
                <a:spcPct val="0"/>
              </a:spcAft>
              <a:buClrTx/>
              <a:buSzTx/>
              <a:buFontTx/>
              <a:buNone/>
              <a:tabLst/>
              <a:defRPr/>
            </a:pPr>
            <a:r>
              <a:rPr kumimoji="0" lang="fr-CA" sz="2200" b="1" i="0" u="none" strike="noStrike" kern="1200" cap="none" spc="0" normalizeH="0" baseline="0" noProof="0">
                <a:ln>
                  <a:noFill/>
                </a:ln>
                <a:solidFill>
                  <a:srgbClr val="FFFFFF"/>
                </a:solidFill>
                <a:effectLst/>
                <a:uLnTx/>
                <a:uFillTx/>
                <a:latin typeface="Calibri" panose="020F0502020204030204" pitchFamily="34" charset="0"/>
                <a:ea typeface="+mj-ea"/>
                <a:cs typeface="Calibri" panose="020F0502020204030204" pitchFamily="34" charset="0"/>
              </a:rPr>
              <a:t>Contribution au partage des données à l’externe : gouvernance des  données à SAC</a:t>
            </a:r>
          </a:p>
        </p:txBody>
      </p:sp>
      <p:sp>
        <p:nvSpPr>
          <p:cNvPr id="4" name="TextBox 3">
            <a:extLst>
              <a:ext uri="{FF2B5EF4-FFF2-40B4-BE49-F238E27FC236}">
                <a16:creationId xmlns:a16="http://schemas.microsoft.com/office/drawing/2014/main" id="{2B446184-1217-1A39-07AF-8C2A832CCBF6}"/>
              </a:ext>
            </a:extLst>
          </p:cNvPr>
          <p:cNvSpPr txBox="1"/>
          <p:nvPr>
            <p:custDataLst>
              <p:tags r:id="rId2"/>
            </p:custDataLst>
          </p:nvPr>
        </p:nvSpPr>
        <p:spPr>
          <a:xfrm>
            <a:off x="89648" y="827759"/>
            <a:ext cx="4264144" cy="4330416"/>
          </a:xfrm>
          <a:prstGeom prst="rect">
            <a:avLst/>
          </a:prstGeom>
          <a:noFill/>
        </p:spPr>
        <p:txBody>
          <a:bodyPr wrap="square">
            <a:spAutoFit/>
          </a:bodyPr>
          <a:lstStyle/>
          <a:p>
            <a:pPr marL="285750" lvl="0" indent="-285750">
              <a:spcAft>
                <a:spcPts val="0"/>
              </a:spcAft>
              <a:buFont typeface="Arial" panose="020B0604020202020204" pitchFamily="34" charset="0"/>
              <a:buChar char="•"/>
            </a:pP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Le partage des données à l’externe repose sur des </a:t>
            </a:r>
            <a:r>
              <a:rPr lang="fr-CA" sz="1400" b="1">
                <a:solidFill>
                  <a:srgbClr val="567BB6"/>
                </a:solidFill>
                <a:latin typeface="Calibri" panose="020F0502020204030204" pitchFamily="34" charset="0"/>
                <a:cs typeface="Calibri" panose="020F0502020204030204" pitchFamily="34" charset="0"/>
              </a:rPr>
              <a:t>processus ministériels évolués en matière d’intendance et de gouvernance des données</a:t>
            </a: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a:t>
            </a:r>
          </a:p>
          <a:p>
            <a:pPr marL="285750" lvl="0" indent="-285750">
              <a:spcAft>
                <a:spcPts val="0"/>
              </a:spcAft>
              <a:buFont typeface="Arial" panose="020B0604020202020204" pitchFamily="34" charset="0"/>
              <a:buChar char="•"/>
            </a:pPr>
            <a:endParaRPr kumimoji="0" lang="fr-CA" sz="1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Le schéma ci-contre </a:t>
            </a:r>
            <a:r>
              <a:rPr lang="fr-CA" sz="1400" kern="0">
                <a:solidFill>
                  <a:srgbClr val="000000"/>
                </a:solidFill>
                <a:latin typeface="Calibri" panose="020F0502020204030204" pitchFamily="34" charset="0"/>
                <a:cs typeface="Calibri" panose="020F0502020204030204" pitchFamily="34" charset="0"/>
              </a:rPr>
              <a:t>présente les nombreux comités qui font partie de cette structure intégrale de gouvernance</a:t>
            </a: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a:t>
            </a:r>
          </a:p>
          <a:p>
            <a:pPr marL="285750" lvl="0" indent="-285750">
              <a:spcAft>
                <a:spcPts val="0"/>
              </a:spcAft>
              <a:buFont typeface="Arial" panose="020B0604020202020204" pitchFamily="34" charset="0"/>
              <a:buChar char="•"/>
            </a:pPr>
            <a:endParaRPr kumimoji="0" lang="fr-CA" sz="10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À SAC, un comité est chargé de </a:t>
            </a:r>
            <a:r>
              <a:rPr lang="fr-CA" sz="1400" b="1" kern="0">
                <a:solidFill>
                  <a:srgbClr val="567BB6"/>
                </a:solidFill>
                <a:latin typeface="Calibri" panose="020F0502020204030204" pitchFamily="34" charset="0"/>
                <a:cs typeface="Calibri" panose="020F0502020204030204" pitchFamily="34" charset="0"/>
              </a:rPr>
              <a:t>mettre en œuvre de solides structures de gouvernance des données </a:t>
            </a:r>
            <a:r>
              <a:rPr kumimoji="0" lang="fr-CA"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qui contribueront à garantir la supervision adéquate des pratiques relatives aux données</a:t>
            </a:r>
            <a:r>
              <a:rPr lang="fr-CA" sz="1400">
                <a:solidFill>
                  <a:srgbClr val="000000"/>
                </a:solidFill>
                <a:latin typeface="Calibri" panose="020F0502020204030204" pitchFamily="34" charset="0"/>
                <a:cs typeface="Calibri" panose="020F0502020204030204" pitchFamily="34" charset="0"/>
              </a:rPr>
              <a:t>.</a:t>
            </a:r>
          </a:p>
          <a:p>
            <a:pPr marL="285750" lvl="0" indent="-285750">
              <a:spcAft>
                <a:spcPts val="0"/>
              </a:spcAft>
              <a:buFont typeface="Arial" panose="020B0604020202020204" pitchFamily="34" charset="0"/>
              <a:buChar char="•"/>
            </a:pPr>
            <a:endParaRPr lang="fr-CA" sz="1000">
              <a:solidFill>
                <a:srgbClr val="000000"/>
              </a:solidFill>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lang="fr-CA" sz="1400">
                <a:solidFill>
                  <a:srgbClr val="000000"/>
                </a:solidFill>
                <a:latin typeface="Calibri" panose="020F0502020204030204" pitchFamily="34" charset="0"/>
                <a:cs typeface="Calibri" panose="020F0502020204030204" pitchFamily="34" charset="0"/>
              </a:rPr>
              <a:t>Cette structure de gouvernance globale est essentielle pour la réussite des travaux que SAC mène dans le cadre de l’A</a:t>
            </a:r>
            <a:r>
              <a:rPr lang="fr-FR" sz="1400" err="1">
                <a:solidFill>
                  <a:srgbClr val="000000"/>
                </a:solidFill>
                <a:latin typeface="Calibri" panose="020F0502020204030204" pitchFamily="34" charset="0"/>
                <a:cs typeface="Calibri" panose="020F0502020204030204" pitchFamily="34" charset="0"/>
              </a:rPr>
              <a:t>pproche</a:t>
            </a:r>
            <a:r>
              <a:rPr lang="fr-FR" sz="1400">
                <a:solidFill>
                  <a:srgbClr val="000000"/>
                </a:solidFill>
                <a:latin typeface="Calibri" panose="020F0502020204030204" pitchFamily="34" charset="0"/>
                <a:cs typeface="Calibri" panose="020F0502020204030204" pitchFamily="34" charset="0"/>
              </a:rPr>
              <a:t> transformationnelle à l’égard des données autochtones</a:t>
            </a:r>
            <a:r>
              <a:rPr lang="fr-CA" sz="1400">
                <a:solidFill>
                  <a:srgbClr val="000000"/>
                </a:solidFill>
                <a:latin typeface="Calibri" panose="020F0502020204030204" pitchFamily="34" charset="0"/>
                <a:cs typeface="Calibri" panose="020F0502020204030204" pitchFamily="34" charset="0"/>
              </a:rPr>
              <a:t>.</a:t>
            </a:r>
          </a:p>
          <a:p>
            <a:pPr marL="285750" lvl="0" indent="-285750">
              <a:spcAft>
                <a:spcPts val="0"/>
              </a:spcAft>
              <a:buFont typeface="Arial" panose="020B0604020202020204" pitchFamily="34" charset="0"/>
              <a:buChar char="•"/>
            </a:pPr>
            <a:endParaRPr lang="fr-CA" sz="1000">
              <a:solidFill>
                <a:srgbClr val="000000"/>
              </a:solidFill>
              <a:latin typeface="Calibri" panose="020F0502020204030204" pitchFamily="34" charset="0"/>
              <a:cs typeface="Calibri" panose="020F0502020204030204" pitchFamily="34" charset="0"/>
            </a:endParaRPr>
          </a:p>
          <a:p>
            <a:pPr marL="285750" lvl="0" indent="-285750">
              <a:spcAft>
                <a:spcPts val="0"/>
              </a:spcAft>
              <a:buFont typeface="Arial" panose="020B0604020202020204" pitchFamily="34" charset="0"/>
              <a:buChar char="•"/>
            </a:pPr>
            <a:r>
              <a:rPr lang="fr-CA" sz="1400">
                <a:solidFill>
                  <a:srgbClr val="000000"/>
                </a:solidFill>
                <a:latin typeface="Calibri" panose="020F0502020204030204" pitchFamily="34" charset="0"/>
                <a:cs typeface="Calibri" panose="020F0502020204030204" pitchFamily="34" charset="0"/>
              </a:rPr>
              <a:t>Nous mettrons cette structure de gouvernance globale à profit pour </a:t>
            </a:r>
            <a:r>
              <a:rPr lang="fr-CA" sz="1400" b="1" kern="0">
                <a:solidFill>
                  <a:srgbClr val="567BB6"/>
                </a:solidFill>
                <a:latin typeface="Calibri" panose="020F0502020204030204" pitchFamily="34" charset="0"/>
                <a:cs typeface="Calibri" panose="020F0502020204030204" pitchFamily="34" charset="0"/>
              </a:rPr>
              <a:t>communiquer et obtenir de la rétroaction </a:t>
            </a:r>
            <a:r>
              <a:rPr lang="fr-CA" sz="1400">
                <a:solidFill>
                  <a:srgbClr val="000000"/>
                </a:solidFill>
                <a:latin typeface="Calibri" panose="020F0502020204030204" pitchFamily="34" charset="0"/>
                <a:cs typeface="Calibri" panose="020F0502020204030204" pitchFamily="34" charset="0"/>
              </a:rPr>
              <a:t>concernant des points de décision et des produits livrables clés</a:t>
            </a:r>
            <a:r>
              <a:rPr lang="fr-CA" sz="1400" kern="0">
                <a:solidFill>
                  <a:srgbClr val="000000"/>
                </a:solidFill>
                <a:latin typeface="Calibri" panose="020F0502020204030204" pitchFamily="34" charset="0"/>
                <a:cs typeface="Calibri" panose="020F0502020204030204" pitchFamily="34" charset="0"/>
              </a:rPr>
              <a:t>. </a:t>
            </a:r>
            <a:endParaRPr lang="fr-CA" sz="1400">
              <a:solidFill>
                <a:srgbClr val="000000"/>
              </a:solidFill>
            </a:endParaRPr>
          </a:p>
        </p:txBody>
      </p:sp>
      <p:pic>
        <p:nvPicPr>
          <p:cNvPr id="3" name="Picture 2" descr="Modèle de gouvernance des données de Services aux Autochtones Canada, expliquant l'implication de la gouvernance et de la gestion des données.">
            <a:extLst>
              <a:ext uri="{FF2B5EF4-FFF2-40B4-BE49-F238E27FC236}">
                <a16:creationId xmlns:a16="http://schemas.microsoft.com/office/drawing/2014/main" id="{F67B53DC-3D7D-019E-7CC0-CF19DCAFF40E}"/>
              </a:ext>
            </a:extLst>
          </p:cNvPr>
          <p:cNvPicPr>
            <a:picLocks noChangeAspect="1"/>
          </p:cNvPicPr>
          <p:nvPr/>
        </p:nvPicPr>
        <p:blipFill>
          <a:blip r:embed="rId5"/>
          <a:stretch>
            <a:fillRect/>
          </a:stretch>
        </p:blipFill>
        <p:spPr>
          <a:xfrm>
            <a:off x="4177238" y="827759"/>
            <a:ext cx="4877114" cy="3986212"/>
          </a:xfrm>
          <a:prstGeom prst="rect">
            <a:avLst/>
          </a:prstGeom>
        </p:spPr>
      </p:pic>
    </p:spTree>
    <p:extLst>
      <p:ext uri="{BB962C8B-B14F-4D97-AF65-F5344CB8AC3E}">
        <p14:creationId xmlns:p14="http://schemas.microsoft.com/office/powerpoint/2010/main" val="234814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346DA-FEFB-4C7A-8274-C03D98F2057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C00F8A-52F7-0030-200B-2530A1751723}"/>
              </a:ext>
            </a:extLst>
          </p:cNvPr>
          <p:cNvSpPr>
            <a:spLocks noGrp="1"/>
          </p:cNvSpPr>
          <p:nvPr>
            <p:ph type="title" idx="4294967295"/>
            <p:custDataLst>
              <p:tags r:id="rId1"/>
            </p:custDataLst>
          </p:nvPr>
        </p:nvSpPr>
        <p:spPr>
          <a:xfrm>
            <a:off x="113338" y="172367"/>
            <a:ext cx="9030661" cy="360452"/>
          </a:xfrm>
          <a:noFill/>
          <a:ln>
            <a:noFill/>
          </a:ln>
        </p:spPr>
        <p:txBody>
          <a:bodyPr vert="horz" wrap="square" lIns="0" tIns="0" rIns="0" bIns="0" numCol="1" anchor="ctr" anchorCtr="0" compatLnSpc="1">
            <a:prstTxWarp prst="textNoShape">
              <a:avLst/>
            </a:prstTxWarp>
          </a:bodyPr>
          <a:lstStyle/>
          <a:p>
            <a:r>
              <a:rPr lang="fr-CA" kern="1200">
                <a:solidFill>
                  <a:srgbClr val="FFFFFF"/>
                </a:solidFill>
                <a:latin typeface="Calibri" panose="020F0502020204030204" pitchFamily="34" charset="0"/>
                <a:cs typeface="Calibri" panose="020F0502020204030204" pitchFamily="34" charset="0"/>
              </a:rPr>
              <a:t>Collaboration en vue de la réussite :</a:t>
            </a:r>
            <a:r>
              <a:rPr lang="fr-CA" b="1" kern="100">
                <a:solidFill>
                  <a:srgbClr val="FFFFFF"/>
                </a:solidFill>
                <a:effectLst/>
                <a:latin typeface="Calibri" panose="020F0502020204030204" pitchFamily="34" charset="0"/>
                <a:ea typeface="Calibri" panose="020F0502020204030204" pitchFamily="34" charset="0"/>
                <a:cs typeface="Calibri" panose="020F0502020204030204" pitchFamily="34" charset="0"/>
              </a:rPr>
              <a:t> promotion de la souveraineté </a:t>
            </a:r>
            <a:br>
              <a:rPr lang="fr-CA" b="1" kern="10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fr-CA" b="1" kern="100">
                <a:solidFill>
                  <a:srgbClr val="FFFFFF"/>
                </a:solidFill>
                <a:effectLst/>
                <a:latin typeface="Calibri" panose="020F0502020204030204" pitchFamily="34" charset="0"/>
                <a:ea typeface="Calibri" panose="020F0502020204030204" pitchFamily="34" charset="0"/>
                <a:cs typeface="Calibri" panose="020F0502020204030204" pitchFamily="34" charset="0"/>
              </a:rPr>
              <a:t>des données autochtones</a:t>
            </a:r>
            <a:endParaRPr lang="fr-CA" sz="2800"/>
          </a:p>
        </p:txBody>
      </p:sp>
      <p:sp>
        <p:nvSpPr>
          <p:cNvPr id="2" name="Content Placeholder 1">
            <a:extLst>
              <a:ext uri="{FF2B5EF4-FFF2-40B4-BE49-F238E27FC236}">
                <a16:creationId xmlns:a16="http://schemas.microsoft.com/office/drawing/2014/main" id="{5DE38434-012A-4D20-94DD-38161B0177E1}"/>
              </a:ext>
            </a:extLst>
          </p:cNvPr>
          <p:cNvSpPr>
            <a:spLocks noGrp="1"/>
          </p:cNvSpPr>
          <p:nvPr>
            <p:ph idx="1"/>
            <p:custDataLst>
              <p:tags r:id="rId2"/>
            </p:custDataLst>
          </p:nvPr>
        </p:nvSpPr>
        <p:spPr>
          <a:xfrm>
            <a:off x="113338" y="966355"/>
            <a:ext cx="8821655" cy="3914030"/>
          </a:xfrm>
        </p:spPr>
        <p:txBody>
          <a:bodyPr vert="horz" wrap="square" lIns="0" tIns="0" rIns="0" bIns="0" numCol="1" anchor="t" anchorCtr="0" compatLnSpc="1">
            <a:prstTxWarp prst="textNoShape">
              <a:avLst/>
            </a:prstTxWarp>
            <a:normAutofit fontScale="40000" lnSpcReduction="20000"/>
          </a:bodyPr>
          <a:lstStyle/>
          <a:p>
            <a:pPr marL="0" indent="0">
              <a:lnSpc>
                <a:spcPct val="107000"/>
              </a:lnSpc>
              <a:spcBef>
                <a:spcPts val="600"/>
              </a:spcBef>
              <a:spcAft>
                <a:spcPts val="600"/>
              </a:spcAft>
              <a:buNone/>
            </a:pPr>
            <a:r>
              <a:rPr lang="fr-CA" sz="3400" kern="100">
                <a:latin typeface="Calibri" panose="020F0502020204030204" pitchFamily="34" charset="0"/>
                <a:ea typeface="Calibri" panose="020F0502020204030204" pitchFamily="34" charset="0"/>
                <a:cs typeface="Calibri" panose="020F0502020204030204" pitchFamily="34" charset="0"/>
              </a:rPr>
              <a:t>Au ministère, l’amélioration du partage des données à l’externe se déroule </a:t>
            </a:r>
            <a:r>
              <a:rPr lang="fr-CA" sz="3400" kern="100">
                <a:effectLst/>
                <a:latin typeface="Calibri" panose="020F0502020204030204" pitchFamily="34" charset="0"/>
                <a:ea typeface="Calibri" panose="020F0502020204030204" pitchFamily="34" charset="0"/>
                <a:cs typeface="Calibri" panose="020F0502020204030204" pitchFamily="34" charset="0"/>
              </a:rPr>
              <a:t>dans le contexte du </a:t>
            </a:r>
            <a:r>
              <a:rPr lang="fr-CA" sz="3500" b="1" kern="100">
                <a:solidFill>
                  <a:srgbClr val="567BB6"/>
                </a:solidFill>
                <a:latin typeface="Calibri" panose="020F0502020204030204" pitchFamily="34" charset="0"/>
                <a:cs typeface="Calibri" panose="020F0502020204030204" pitchFamily="34" charset="0"/>
              </a:rPr>
              <a:t>soutien de SAC aux efforts et aux engagements généraux du gouvernement du Canada</a:t>
            </a:r>
            <a:r>
              <a:rPr lang="fr-CA" sz="3400" kern="100">
                <a:effectLst/>
                <a:latin typeface="Calibri" panose="020F0502020204030204" pitchFamily="34" charset="0"/>
                <a:ea typeface="Calibri" panose="020F0502020204030204" pitchFamily="34" charset="0"/>
                <a:cs typeface="Calibri" panose="020F0502020204030204" pitchFamily="34" charset="0"/>
              </a:rPr>
              <a:t> à l’appui de la souveraineté des données autochtones. </a:t>
            </a:r>
            <a:endParaRPr lang="fr-CA" sz="34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600"/>
              </a:spcBef>
              <a:spcAft>
                <a:spcPts val="600"/>
              </a:spcAft>
              <a:buNone/>
            </a:pPr>
            <a:r>
              <a:rPr lang="fr-CA" sz="3400" kern="100">
                <a:latin typeface="Calibri" panose="020F0502020204030204" pitchFamily="34" charset="0"/>
                <a:ea typeface="Calibri" panose="020F0502020204030204" pitchFamily="34" charset="0"/>
                <a:cs typeface="Calibri" panose="020F0502020204030204" pitchFamily="34" charset="0"/>
              </a:rPr>
              <a:t>Le travail réalisé par SAC dans ce domaine comprend notamment :</a:t>
            </a:r>
            <a:endParaRPr lang="fr-CA" sz="3400" kern="100">
              <a:effectLst/>
              <a:latin typeface="Calibri" panose="020F0502020204030204" pitchFamily="34" charset="0"/>
              <a:ea typeface="Calibri" panose="020F0502020204030204" pitchFamily="34" charset="0"/>
              <a:cs typeface="Times New Roman" panose="02020603050405020304" pitchFamily="18" charset="0"/>
            </a:endParaRPr>
          </a:p>
          <a:p>
            <a:pPr marL="722312" indent="-457200">
              <a:lnSpc>
                <a:spcPct val="107000"/>
              </a:lnSpc>
              <a:spcBef>
                <a:spcPts val="600"/>
              </a:spcBef>
              <a:spcAft>
                <a:spcPts val="600"/>
              </a:spcAft>
              <a:buSzPct val="134000"/>
            </a:pPr>
            <a:r>
              <a:rPr lang="fr-CA" sz="3400" kern="100">
                <a:effectLst/>
                <a:latin typeface="Calibri" panose="020F0502020204030204" pitchFamily="34" charset="0"/>
                <a:ea typeface="Calibri" panose="020F0502020204030204" pitchFamily="34" charset="0"/>
                <a:cs typeface="Calibri" panose="020F0502020204030204" pitchFamily="34" charset="0"/>
              </a:rPr>
              <a:t>la codirection d’un </a:t>
            </a:r>
            <a:r>
              <a:rPr lang="fr-CA" sz="3500" b="1" kern="100">
                <a:solidFill>
                  <a:srgbClr val="567BB6"/>
                </a:solidFill>
                <a:latin typeface="Calibri" panose="020F0502020204030204" pitchFamily="34" charset="0"/>
                <a:cs typeface="Calibri" panose="020F0502020204030204" pitchFamily="34" charset="0"/>
              </a:rPr>
              <a:t>groupe de travail interministériel formé de DG </a:t>
            </a:r>
            <a:r>
              <a:rPr lang="fr-CA" sz="3400" kern="100">
                <a:effectLst/>
                <a:latin typeface="Calibri" panose="020F0502020204030204" pitchFamily="34" charset="0"/>
                <a:ea typeface="Calibri" panose="020F0502020204030204" pitchFamily="34" charset="0"/>
                <a:cs typeface="Calibri" panose="020F0502020204030204" pitchFamily="34" charset="0"/>
              </a:rPr>
              <a:t>chargé de promouvoir la participation à la souveraineté des données autochtones;</a:t>
            </a:r>
          </a:p>
          <a:p>
            <a:pPr marL="722312" indent="-457200">
              <a:lnSpc>
                <a:spcPct val="107000"/>
              </a:lnSpc>
              <a:spcBef>
                <a:spcPts val="600"/>
              </a:spcBef>
              <a:spcAft>
                <a:spcPts val="600"/>
              </a:spcAft>
              <a:buSzPct val="134000"/>
            </a:pPr>
            <a:r>
              <a:rPr lang="fr-CA" sz="3400" kern="100">
                <a:latin typeface="Calibri" panose="020F0502020204030204" pitchFamily="34" charset="0"/>
                <a:ea typeface="Arial" panose="020B0604020202020204" pitchFamily="34" charset="0"/>
                <a:cs typeface="Calibri" panose="020F0502020204030204" pitchFamily="34" charset="0"/>
              </a:rPr>
              <a:t>la coprésidence du </a:t>
            </a:r>
            <a:r>
              <a:rPr lang="fr-CA" sz="3400" b="1" kern="100">
                <a:solidFill>
                  <a:srgbClr val="567BB6"/>
                </a:solidFill>
                <a:effectLst/>
                <a:latin typeface="Calibri" panose="020F0502020204030204" pitchFamily="34" charset="0"/>
                <a:ea typeface="Arial" panose="020B060402020202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Comité de collaboration interministériel sur les données autochtones (CCIDA</a:t>
            </a:r>
            <a:r>
              <a:rPr lang="fr-CA" sz="3400" b="1" kern="100">
                <a:solidFill>
                  <a:srgbClr val="567BB6"/>
                </a:solidFill>
                <a:effectLst/>
                <a:latin typeface="Calibri" panose="020F0502020204030204" pitchFamily="34" charset="0"/>
                <a:ea typeface="Arial" panose="020B0604020202020204" pitchFamily="34" charset="0"/>
                <a:cs typeface="Calibri" panose="020F0502020204030204" pitchFamily="34" charset="0"/>
              </a:rPr>
              <a:t>)</a:t>
            </a:r>
            <a:r>
              <a:rPr lang="fr-CA" sz="3400" kern="100">
                <a:effectLst/>
                <a:latin typeface="Calibri" panose="020F0502020204030204" pitchFamily="34" charset="0"/>
                <a:ea typeface="Arial" panose="020B0604020202020204" pitchFamily="34" charset="0"/>
                <a:cs typeface="Calibri" panose="020F0502020204030204" pitchFamily="34" charset="0"/>
              </a:rPr>
              <a:t>;</a:t>
            </a:r>
          </a:p>
          <a:p>
            <a:pPr marL="722312" indent="-457200">
              <a:lnSpc>
                <a:spcPct val="107000"/>
              </a:lnSpc>
              <a:spcBef>
                <a:spcPts val="0"/>
              </a:spcBef>
              <a:spcAft>
                <a:spcPts val="0"/>
              </a:spcAft>
              <a:buSzPct val="134000"/>
            </a:pPr>
            <a:r>
              <a:rPr lang="fr-CA" sz="3400" kern="100">
                <a:effectLst/>
                <a:latin typeface="Calibri" panose="020F0502020204030204" pitchFamily="34" charset="0"/>
                <a:ea typeface="Calibri" panose="020F0502020204030204" pitchFamily="34" charset="0"/>
                <a:cs typeface="Calibri" panose="020F0502020204030204" pitchFamily="34" charset="0"/>
              </a:rPr>
              <a:t>le renouvellement de la </a:t>
            </a:r>
            <a:r>
              <a:rPr lang="fr-CA" sz="3400" b="1" kern="100">
                <a:solidFill>
                  <a:srgbClr val="567BB6"/>
                </a:solidFill>
                <a:latin typeface="Calibri" panose="020F0502020204030204" pitchFamily="34" charset="0"/>
                <a:ea typeface="Calibri" panose="020F0502020204030204" pitchFamily="34" charset="0"/>
                <a:cs typeface="Calibri" panose="020F0502020204030204" pitchFamily="34" charset="0"/>
              </a:rPr>
              <a:t>stratégie ministérielle relative aux données</a:t>
            </a:r>
            <a:r>
              <a:rPr lang="fr-CA" sz="3400" kern="100">
                <a:effectLst/>
                <a:latin typeface="Calibri" panose="020F0502020204030204" pitchFamily="34" charset="0"/>
                <a:ea typeface="Calibri" panose="020F0502020204030204" pitchFamily="34" charset="0"/>
                <a:cs typeface="Calibri" panose="020F0502020204030204" pitchFamily="34" charset="0"/>
              </a:rPr>
              <a:t>, de façon à ce que la souveraineté des données autochtones figure parmi les résultats escomptés;</a:t>
            </a:r>
          </a:p>
          <a:p>
            <a:pPr marL="722312" indent="-457200">
              <a:lnSpc>
                <a:spcPct val="107000"/>
              </a:lnSpc>
              <a:spcBef>
                <a:spcPts val="600"/>
              </a:spcBef>
              <a:spcAft>
                <a:spcPts val="600"/>
              </a:spcAft>
              <a:buSzPct val="134000"/>
            </a:pPr>
            <a:r>
              <a:rPr lang="fr-CA" sz="3400" kern="100">
                <a:effectLst/>
                <a:latin typeface="Calibri" panose="020F0502020204030204" pitchFamily="34" charset="0"/>
                <a:ea typeface="Calibri" panose="020F0502020204030204" pitchFamily="34" charset="0"/>
                <a:cs typeface="Calibri" panose="020F0502020204030204" pitchFamily="34" charset="0"/>
              </a:rPr>
              <a:t>la présentation des efforts déployés par SAC pour promouvoir l’Approche transformationnelle à l’égard des données autochtones et la souveraineté des données autochtones auprès des </a:t>
            </a:r>
            <a:r>
              <a:rPr lang="fr-CA" sz="3500" b="1" kern="100">
                <a:solidFill>
                  <a:srgbClr val="567BB6"/>
                </a:solidFill>
                <a:latin typeface="Calibri" panose="020F0502020204030204" pitchFamily="34" charset="0"/>
                <a:cs typeface="Calibri" panose="020F0502020204030204" pitchFamily="34" charset="0"/>
              </a:rPr>
              <a:t>tribunes interministérielles</a:t>
            </a:r>
            <a:r>
              <a:rPr lang="fr-CA" sz="3400" kern="100">
                <a:effectLst/>
                <a:latin typeface="Calibri" panose="020F0502020204030204" pitchFamily="34" charset="0"/>
                <a:ea typeface="Calibri" panose="020F0502020204030204" pitchFamily="34" charset="0"/>
                <a:cs typeface="Calibri" panose="020F0502020204030204" pitchFamily="34" charset="0"/>
              </a:rPr>
              <a:t>. </a:t>
            </a:r>
            <a:endParaRPr lang="fr-CA" sz="3400" kern="100">
              <a:effectLst/>
              <a:latin typeface="Calibri" panose="020F0502020204030204" pitchFamily="34" charset="0"/>
              <a:ea typeface="Calibri" panose="020F0502020204030204" pitchFamily="34" charset="0"/>
              <a:cs typeface="Times New Roman" panose="02020603050405020304" pitchFamily="18" charset="0"/>
            </a:endParaRPr>
          </a:p>
          <a:p>
            <a:pPr marL="722312" indent="-457200">
              <a:lnSpc>
                <a:spcPct val="107000"/>
              </a:lnSpc>
              <a:spcBef>
                <a:spcPts val="600"/>
              </a:spcBef>
              <a:spcAft>
                <a:spcPts val="600"/>
              </a:spcAft>
              <a:buSzPct val="134000"/>
            </a:pPr>
            <a:r>
              <a:rPr lang="fr-CA" sz="3400" kern="100">
                <a:effectLst/>
                <a:latin typeface="Calibri" panose="020F0502020204030204" pitchFamily="34" charset="0"/>
                <a:ea typeface="Calibri" panose="020F0502020204030204" pitchFamily="34" charset="0"/>
                <a:cs typeface="Calibri" panose="020F0502020204030204" pitchFamily="34" charset="0"/>
              </a:rPr>
              <a:t>le soutien à diverses missions relevant de la </a:t>
            </a:r>
            <a:r>
              <a:rPr lang="fr-FR" sz="3400" b="1" kern="100">
                <a:solidFill>
                  <a:srgbClr val="567BB6"/>
                </a:solidFill>
                <a:effectLst/>
                <a:latin typeface="Calibri" panose="020F0502020204030204" pitchFamily="34" charset="0"/>
                <a:ea typeface="Calibri" panose="020F0502020204030204" pitchFamily="34" charset="0"/>
                <a:cs typeface="Calibri" panose="020F0502020204030204" pitchFamily="34" charset="0"/>
              </a:rPr>
              <a:t>Stratégie fédérale en matière de données </a:t>
            </a:r>
            <a:r>
              <a:rPr lang="fr-CA" sz="3500" kern="100">
                <a:latin typeface="Calibri" panose="020F0502020204030204" pitchFamily="34" charset="0"/>
                <a:cs typeface="Calibri" panose="020F0502020204030204" pitchFamily="34" charset="0"/>
              </a:rPr>
              <a:t>et visant à promouvoir une approche pangouvernementale en matière de gestion et de partage des données autochtones, ainsi que des normes sur l’interopérabilité des données</a:t>
            </a:r>
            <a:r>
              <a:rPr lang="fr-CA" sz="3400" kern="100">
                <a:effectLst/>
                <a:latin typeface="Calibri" panose="020F0502020204030204" pitchFamily="34" charset="0"/>
                <a:ea typeface="Calibri" panose="020F0502020204030204" pitchFamily="34" charset="0"/>
                <a:cs typeface="Calibri" panose="020F0502020204030204" pitchFamily="34" charset="0"/>
              </a:rPr>
              <a:t>.</a:t>
            </a:r>
            <a:endParaRPr lang="fr-CA" sz="3400" kern="1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A">
              <a:latin typeface="+mj-lt"/>
              <a:cs typeface="Arial"/>
            </a:endParaRPr>
          </a:p>
          <a:p>
            <a:pPr marL="0" indent="0">
              <a:buNone/>
            </a:pPr>
            <a:endParaRPr lang="fr-CA" sz="2000" b="1">
              <a:latin typeface="+mj-lt"/>
              <a:cs typeface="Arial"/>
            </a:endParaRPr>
          </a:p>
        </p:txBody>
      </p:sp>
    </p:spTree>
    <p:extLst>
      <p:ext uri="{BB962C8B-B14F-4D97-AF65-F5344CB8AC3E}">
        <p14:creationId xmlns:p14="http://schemas.microsoft.com/office/powerpoint/2010/main" val="2165092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D5F3B2-FAA6-7554-26D7-64F008A3AB98}"/>
              </a:ext>
            </a:extLst>
          </p:cNvPr>
          <p:cNvSpPr txBox="1">
            <a:spLocks noGrp="1"/>
          </p:cNvSpPr>
          <p:nvPr>
            <p:ph type="title" idx="4294967295"/>
            <p:custDataLst>
              <p:tags r:id="rId1"/>
            </p:custDataLst>
          </p:nvPr>
        </p:nvSpPr>
        <p:spPr>
          <a:xfrm>
            <a:off x="228599" y="0"/>
            <a:ext cx="8565795" cy="7571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4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Récapitulation : Approche de SAC en matière de partage des données</a:t>
            </a:r>
          </a:p>
        </p:txBody>
      </p:sp>
      <p:sp>
        <p:nvSpPr>
          <p:cNvPr id="2" name="Content Placeholder 1">
            <a:extLst>
              <a:ext uri="{FF2B5EF4-FFF2-40B4-BE49-F238E27FC236}">
                <a16:creationId xmlns:a16="http://schemas.microsoft.com/office/drawing/2014/main" id="{E5D7A0FA-A0E1-D528-C0E9-F24A6FD6B067}"/>
              </a:ext>
            </a:extLst>
          </p:cNvPr>
          <p:cNvSpPr>
            <a:spLocks noGrp="1"/>
          </p:cNvSpPr>
          <p:nvPr>
            <p:ph idx="1"/>
            <p:custDataLst>
              <p:tags r:id="rId2"/>
            </p:custDataLst>
          </p:nvPr>
        </p:nvSpPr>
        <p:spPr>
          <a:xfrm>
            <a:off x="228599" y="859557"/>
            <a:ext cx="8430065" cy="4213028"/>
          </a:xfrm>
        </p:spPr>
        <p:txBody>
          <a:bodyPr/>
          <a:lstStyle/>
          <a:p>
            <a:pPr>
              <a:spcAft>
                <a:spcPts val="0"/>
              </a:spcAft>
            </a:pPr>
            <a:r>
              <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L’initiative de </a:t>
            </a:r>
            <a:r>
              <a:rPr lang="fr-CA" sz="1600">
                <a:latin typeface="Calibri" panose="020F0502020204030204" pitchFamily="34" charset="0"/>
                <a:cs typeface="Calibri" panose="020F0502020204030204" pitchFamily="34" charset="0"/>
              </a:rPr>
              <a:t>l’</a:t>
            </a:r>
            <a:r>
              <a:rPr lang="fr-CA" sz="1600" b="1">
                <a:solidFill>
                  <a:srgbClr val="567BB6"/>
                </a:solidFill>
                <a:latin typeface="Calibri" panose="020F0502020204030204" pitchFamily="34" charset="0"/>
                <a:cs typeface="Calibri" panose="020F0502020204030204" pitchFamily="34" charset="0"/>
              </a:rPr>
              <a:t>Approche transformationnelle à l’égard des données autochtones </a:t>
            </a:r>
            <a:r>
              <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de SAC est d’une importance capitale pour la stratégie ministérielle visant à combler les lacunes </a:t>
            </a:r>
            <a:r>
              <a:rPr lang="fr-CA" sz="1600">
                <a:latin typeface="Calibri" panose="020F0502020204030204" pitchFamily="34" charset="0"/>
                <a:cs typeface="Calibri" panose="020F0502020204030204" pitchFamily="34" charset="0"/>
              </a:rPr>
              <a:t>dans le domaine des données et à soutenir l’autodétermination et la souveraineté des données des Autochtones</a:t>
            </a:r>
            <a:r>
              <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t>
            </a:r>
          </a:p>
          <a:p>
            <a:pPr>
              <a:spcAft>
                <a:spcPts val="0"/>
              </a:spcAft>
            </a:pPr>
            <a:endPar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a:spcAft>
                <a:spcPts val="0"/>
              </a:spcAft>
            </a:pPr>
            <a:r>
              <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Les travaux relatifs </a:t>
            </a:r>
            <a:r>
              <a:rPr lang="fr-CA" sz="1600">
                <a:latin typeface="Calibri" panose="020F0502020204030204" pitchFamily="34" charset="0"/>
                <a:cs typeface="Calibri" panose="020F0502020204030204" pitchFamily="34" charset="0"/>
              </a:rPr>
              <a:t>au partage des données à l’externe réalisés par SAC dans le cadre du premier volet de son initiative comprennent :</a:t>
            </a:r>
            <a:endParaRPr kumimoji="0" lang="fr-CA"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a:spcAft>
                <a:spcPts val="0"/>
              </a:spcAft>
            </a:pPr>
            <a:endParaRPr kumimoji="0" lang="fr-CA" sz="1100"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pPr lvl="2">
              <a:buFont typeface="Courier New" panose="02070309020205020404" pitchFamily="49" charset="0"/>
              <a:buChar char="o"/>
              <a:defRPr/>
            </a:pPr>
            <a:r>
              <a:rPr lang="fr-CA" sz="1600" kern="1200">
                <a:latin typeface="Calibri" panose="020F0502020204030204" pitchFamily="34" charset="0"/>
                <a:ea typeface="+mn-ea"/>
                <a:cs typeface="Calibri" panose="020F0502020204030204" pitchFamily="34" charset="0"/>
              </a:rPr>
              <a:t>l’uniformisation du processus de partage des données dans l’ensemble du ministère grâce au </a:t>
            </a:r>
            <a:r>
              <a:rPr lang="fr-FR" sz="1600" b="1" i="1" kern="1200">
                <a:solidFill>
                  <a:srgbClr val="567BB6"/>
                </a:solidFill>
                <a:latin typeface="Calibri" panose="020F0502020204030204" pitchFamily="34" charset="0"/>
                <a:ea typeface="+mn-ea"/>
                <a:cs typeface="Calibri" panose="020F0502020204030204" pitchFamily="34" charset="0"/>
              </a:rPr>
              <a:t>Guide ministériel sur le partage des données à l’externe</a:t>
            </a:r>
            <a:r>
              <a:rPr lang="fr-CA" sz="1600" kern="1200">
                <a:latin typeface="Calibri" panose="020F0502020204030204" pitchFamily="34" charset="0"/>
                <a:ea typeface="+mn-ea"/>
                <a:cs typeface="Calibri" panose="020F0502020204030204" pitchFamily="34" charset="0"/>
              </a:rPr>
              <a:t>;</a:t>
            </a:r>
          </a:p>
          <a:p>
            <a:pPr marL="384175" lvl="2" indent="0">
              <a:buNone/>
              <a:defRPr/>
            </a:pPr>
            <a:endParaRPr lang="fr-CA" sz="700" kern="1200">
              <a:latin typeface="Calibri" panose="020F0502020204030204" pitchFamily="34" charset="0"/>
              <a:ea typeface="+mn-ea"/>
              <a:cs typeface="Calibri" panose="020F0502020204030204" pitchFamily="34" charset="0"/>
            </a:endParaRPr>
          </a:p>
          <a:p>
            <a:pPr lvl="2">
              <a:spcAft>
                <a:spcPts val="0"/>
              </a:spcAft>
              <a:buFont typeface="Courier New" panose="02070309020205020404" pitchFamily="49" charset="0"/>
              <a:buChar char="o"/>
              <a:defRPr/>
            </a:pPr>
            <a:r>
              <a:rPr lang="fr-CA" sz="1600" kern="1200">
                <a:latin typeface="Calibri" panose="020F0502020204030204" pitchFamily="34" charset="0"/>
                <a:ea typeface="+mn-ea"/>
                <a:cs typeface="Calibri" panose="020F0502020204030204" pitchFamily="34" charset="0"/>
              </a:rPr>
              <a:t>les </a:t>
            </a:r>
            <a:r>
              <a:rPr lang="fr-CA" sz="1600" b="1" kern="1200">
                <a:solidFill>
                  <a:srgbClr val="567BB6"/>
                </a:solidFill>
                <a:latin typeface="Calibri" panose="020F0502020204030204" pitchFamily="34" charset="0"/>
                <a:ea typeface="+mn-ea"/>
                <a:cs typeface="Calibri" panose="020F0502020204030204" pitchFamily="34" charset="0"/>
              </a:rPr>
              <a:t>outils du guide qui habilitent les intendants principaux des données et les aident </a:t>
            </a:r>
            <a:r>
              <a:rPr lang="fr-CA" sz="1600" kern="1200">
                <a:latin typeface="Calibri" panose="020F0502020204030204" pitchFamily="34" charset="0"/>
                <a:ea typeface="+mn-ea"/>
                <a:cs typeface="Calibri" panose="020F0502020204030204" pitchFamily="34" charset="0"/>
              </a:rPr>
              <a:t>à partager des données de manière responsable, y compris un </a:t>
            </a:r>
            <a:r>
              <a:rPr lang="fr-CA" sz="1600" b="1" kern="1200">
                <a:solidFill>
                  <a:srgbClr val="567BB6"/>
                </a:solidFill>
                <a:latin typeface="Calibri" panose="020F0502020204030204" pitchFamily="34" charset="0"/>
                <a:ea typeface="+mn-ea"/>
                <a:cs typeface="Calibri" panose="020F0502020204030204" pitchFamily="34" charset="0"/>
              </a:rPr>
              <a:t>outil d’évaluation initiale </a:t>
            </a:r>
            <a:r>
              <a:rPr lang="fr-CA" sz="1600" kern="1200">
                <a:latin typeface="Calibri" panose="020F0502020204030204" pitchFamily="34" charset="0"/>
                <a:ea typeface="+mn-ea"/>
                <a:cs typeface="Calibri" panose="020F0502020204030204" pitchFamily="34" charset="0"/>
              </a:rPr>
              <a:t>et un </a:t>
            </a:r>
            <a:r>
              <a:rPr lang="fr-CA" sz="1600" b="1" kern="1200">
                <a:solidFill>
                  <a:srgbClr val="567BB6"/>
                </a:solidFill>
                <a:latin typeface="Calibri" panose="020F0502020204030204" pitchFamily="34" charset="0"/>
                <a:ea typeface="+mn-ea"/>
                <a:cs typeface="Calibri" panose="020F0502020204030204" pitchFamily="34" charset="0"/>
              </a:rPr>
              <a:t>modèle d’entente d’échange de renseignements</a:t>
            </a:r>
            <a:r>
              <a:rPr lang="fr-CA" sz="1600" kern="1200">
                <a:latin typeface="Calibri" panose="020F0502020204030204" pitchFamily="34" charset="0"/>
                <a:ea typeface="+mn-ea"/>
                <a:cs typeface="Calibri" panose="020F0502020204030204" pitchFamily="34" charset="0"/>
              </a:rPr>
              <a:t>.</a:t>
            </a:r>
          </a:p>
          <a:p>
            <a:pPr lvl="2">
              <a:spcAft>
                <a:spcPts val="0"/>
              </a:spcAft>
              <a:buFont typeface="Courier New" panose="02070309020205020404" pitchFamily="49" charset="0"/>
              <a:buChar char="o"/>
              <a:defRPr/>
            </a:pPr>
            <a:endParaRPr lang="fr-CA" sz="1600" kern="1200">
              <a:latin typeface="Calibri" panose="020F0502020204030204" pitchFamily="34" charset="0"/>
              <a:ea typeface="+mn-ea"/>
              <a:cs typeface="Calibri" panose="020F0502020204030204" pitchFamily="34" charset="0"/>
            </a:endParaRPr>
          </a:p>
          <a:p>
            <a:pPr>
              <a:spcAft>
                <a:spcPts val="0"/>
              </a:spcAft>
              <a:defRPr/>
            </a:pPr>
            <a:r>
              <a:rPr lang="fr-CA" sz="1600" kern="1200">
                <a:latin typeface="Calibri" panose="020F0502020204030204" pitchFamily="34" charset="0"/>
                <a:cs typeface="Calibri" panose="020F0502020204030204" pitchFamily="34" charset="0"/>
              </a:rPr>
              <a:t>Dans le cadre du premier volet de cette initiative, SAC s’apprête à procéder à une mobilisation et à élaborer une </a:t>
            </a:r>
            <a:r>
              <a:rPr lang="fr-CA" sz="1600" b="1" kern="1200">
                <a:solidFill>
                  <a:srgbClr val="567BB6"/>
                </a:solidFill>
                <a:latin typeface="Calibri" panose="020F0502020204030204" pitchFamily="34" charset="0"/>
                <a:ea typeface="+mn-ea"/>
                <a:cs typeface="Calibri" panose="020F0502020204030204" pitchFamily="34" charset="0"/>
              </a:rPr>
              <a:t>politique sur le partage des données </a:t>
            </a:r>
            <a:r>
              <a:rPr lang="fr-CA" sz="1600" b="1" kern="1200">
                <a:solidFill>
                  <a:srgbClr val="567BB6"/>
                </a:solidFill>
                <a:latin typeface="Calibri" panose="020F0502020204030204" pitchFamily="34" charset="0"/>
                <a:cs typeface="Calibri" panose="020F0502020204030204" pitchFamily="34" charset="0"/>
              </a:rPr>
              <a:t>à l’externe </a:t>
            </a:r>
            <a:r>
              <a:rPr lang="fr-CA" sz="1600" kern="1200">
                <a:latin typeface="Calibri" panose="020F0502020204030204" pitchFamily="34" charset="0"/>
                <a:cs typeface="Calibri" panose="020F0502020204030204" pitchFamily="34" charset="0"/>
              </a:rPr>
              <a:t>à l’usage du ministère</a:t>
            </a:r>
            <a:r>
              <a:rPr lang="fr-CA" sz="1600" kern="1200">
                <a:latin typeface="Calibri" panose="020F0502020204030204" pitchFamily="34" charset="0"/>
                <a:ea typeface="+mn-ea"/>
                <a:cs typeface="Calibri" panose="020F0502020204030204" pitchFamily="34" charset="0"/>
              </a:rPr>
              <a:t>. </a:t>
            </a:r>
            <a:endParaRPr kumimoji="0" lang="fr-CA" sz="1600"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endParaRPr lang="fr-CA"/>
          </a:p>
        </p:txBody>
      </p:sp>
    </p:spTree>
    <p:extLst>
      <p:ext uri="{BB962C8B-B14F-4D97-AF65-F5344CB8AC3E}">
        <p14:creationId xmlns:p14="http://schemas.microsoft.com/office/powerpoint/2010/main" val="30829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346DA-FEFB-4C7A-8274-C03D98F2057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C00F8A-52F7-0030-200B-2530A1751723}"/>
              </a:ext>
            </a:extLst>
          </p:cNvPr>
          <p:cNvSpPr>
            <a:spLocks noGrp="1"/>
          </p:cNvSpPr>
          <p:nvPr>
            <p:ph type="title" idx="4294967295"/>
            <p:custDataLst>
              <p:tags r:id="rId1"/>
            </p:custDataLst>
          </p:nvPr>
        </p:nvSpPr>
        <p:spPr>
          <a:xfrm>
            <a:off x="228600" y="123825"/>
            <a:ext cx="7848600" cy="476250"/>
          </a:xfrm>
          <a:noFill/>
          <a:ln>
            <a:noFill/>
          </a:ln>
        </p:spPr>
        <p:txBody>
          <a:bodyPr vert="horz" wrap="square" lIns="0" tIns="0" rIns="0" bIns="0" numCol="1" anchor="ctr" anchorCtr="0" compatLnSpc="1">
            <a:prstTxWarp prst="textNoShape">
              <a:avLst/>
            </a:prstTxWarp>
          </a:bodyPr>
          <a:lstStyle/>
          <a:p>
            <a:r>
              <a:rPr lang="fr-CA" sz="2750" kern="1200">
                <a:solidFill>
                  <a:srgbClr val="FFFFFF"/>
                </a:solidFill>
                <a:cs typeface="Calibri Light"/>
              </a:rPr>
              <a:t>Communiquez avec nous </a:t>
            </a:r>
            <a:endParaRPr lang="fr-CA"/>
          </a:p>
        </p:txBody>
      </p:sp>
      <p:sp>
        <p:nvSpPr>
          <p:cNvPr id="2" name="Content Placeholder 1">
            <a:extLst>
              <a:ext uri="{FF2B5EF4-FFF2-40B4-BE49-F238E27FC236}">
                <a16:creationId xmlns:a16="http://schemas.microsoft.com/office/drawing/2014/main" id="{5DE38434-012A-4D20-94DD-38161B0177E1}"/>
              </a:ext>
            </a:extLst>
          </p:cNvPr>
          <p:cNvSpPr>
            <a:spLocks noGrp="1"/>
          </p:cNvSpPr>
          <p:nvPr>
            <p:ph idx="1"/>
            <p:custDataLst>
              <p:tags r:id="rId2"/>
            </p:custDataLst>
          </p:nvPr>
        </p:nvSpPr>
        <p:spPr>
          <a:xfrm>
            <a:off x="228600" y="828590"/>
            <a:ext cx="8686800" cy="4037409"/>
          </a:xfrm>
        </p:spPr>
        <p:txBody>
          <a:bodyPr vert="horz" wrap="square" lIns="0" tIns="0" rIns="0" bIns="0" numCol="1" anchor="t" anchorCtr="0" compatLnSpc="1">
            <a:prstTxWarp prst="textNoShape">
              <a:avLst/>
            </a:prstTxWarp>
            <a:normAutofit/>
          </a:bodyPr>
          <a:lstStyle/>
          <a:p>
            <a:pPr marL="0" indent="0">
              <a:spcAft>
                <a:spcPts val="0"/>
              </a:spcAft>
              <a:buNone/>
            </a:pPr>
            <a:endParaRPr lang="fr-CA" sz="2400" b="1">
              <a:cs typeface="Arial"/>
            </a:endParaRPr>
          </a:p>
          <a:p>
            <a:pPr marL="0" indent="0" algn="ctr">
              <a:spcAft>
                <a:spcPts val="0"/>
              </a:spcAft>
              <a:buNone/>
            </a:pPr>
            <a:endParaRPr lang="fr-CA" sz="2400" b="1">
              <a:cs typeface="Arial"/>
            </a:endParaRPr>
          </a:p>
          <a:p>
            <a:pPr marL="0" indent="0" algn="ctr">
              <a:spcAft>
                <a:spcPts val="0"/>
              </a:spcAft>
              <a:buNone/>
            </a:pPr>
            <a:endParaRPr lang="fr-CA" sz="2400" b="1">
              <a:latin typeface="Calibri" panose="020F0502020204030204" pitchFamily="34" charset="0"/>
              <a:cs typeface="Calibri" panose="020F0502020204030204" pitchFamily="34" charset="0"/>
            </a:endParaRPr>
          </a:p>
          <a:p>
            <a:pPr marL="0" indent="0" algn="ctr">
              <a:spcAft>
                <a:spcPts val="0"/>
              </a:spcAft>
              <a:buNone/>
            </a:pPr>
            <a:r>
              <a:rPr lang="fr-CA" sz="2400" b="1">
                <a:latin typeface="Calibri" panose="020F0502020204030204" pitchFamily="34" charset="0"/>
                <a:cs typeface="Calibri" panose="020F0502020204030204" pitchFamily="34" charset="0"/>
              </a:rPr>
              <a:t>Des questions? Vous voulez en savoir plus au sujet du partage des données à l’externe et de l’Approche transformationnelle à l’égard des données autochtones? </a:t>
            </a:r>
          </a:p>
          <a:p>
            <a:pPr marL="0" indent="0" algn="ctr">
              <a:spcAft>
                <a:spcPts val="0"/>
              </a:spcAft>
              <a:buNone/>
            </a:pPr>
            <a:endParaRPr lang="fr-CA" sz="2400" b="1">
              <a:latin typeface="Calibri" panose="020F0502020204030204" pitchFamily="34" charset="0"/>
              <a:cs typeface="Calibri" panose="020F0502020204030204" pitchFamily="34" charset="0"/>
            </a:endParaRPr>
          </a:p>
          <a:p>
            <a:pPr marL="0" indent="0" algn="ctr">
              <a:spcAft>
                <a:spcPts val="0"/>
              </a:spcAft>
              <a:buNone/>
            </a:pPr>
            <a:r>
              <a:rPr lang="fr-CA" sz="2400">
                <a:latin typeface="Calibri" panose="020F0502020204030204" pitchFamily="34" charset="0"/>
                <a:cs typeface="Calibri" panose="020F0502020204030204" pitchFamily="34" charset="0"/>
              </a:rPr>
              <a:t>Communiquez avec nous à l’adresse suivante : </a:t>
            </a:r>
            <a:endParaRPr lang="fr-CA" sz="2400" b="1">
              <a:latin typeface="Calibri" panose="020F0502020204030204" pitchFamily="34" charset="0"/>
              <a:cs typeface="Calibri" panose="020F0502020204030204" pitchFamily="34" charset="0"/>
            </a:endParaRPr>
          </a:p>
          <a:p>
            <a:pPr marL="0" indent="0" algn="ctr">
              <a:spcAft>
                <a:spcPts val="0"/>
              </a:spcAft>
              <a:buNone/>
            </a:pPr>
            <a:r>
              <a:rPr lang="fr-CA" sz="2400">
                <a:effectLst/>
                <a:latin typeface="Calibri" panose="020F0502020204030204" pitchFamily="34" charset="0"/>
                <a:cs typeface="Calibri" panose="020F0502020204030204" pitchFamily="34" charset="0"/>
                <a:hlinkClick r:id="rId5" tooltip="mailto:gouvernancedesdonnees-datagovernance@sac-isc.gc.ca"/>
              </a:rPr>
              <a:t>gouvernancedesdonnees-datagovernance@sac-isc.gc.ca</a:t>
            </a:r>
            <a:r>
              <a:rPr lang="fr-CA" sz="2400">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3058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2FBF19-38EF-91DC-0950-86CB56652591}"/>
              </a:ext>
            </a:extLst>
          </p:cNvPr>
          <p:cNvSpPr txBox="1">
            <a:spLocks noGrp="1"/>
          </p:cNvSpPr>
          <p:nvPr>
            <p:ph type="title" idx="4294967295"/>
            <p:custDataLst>
              <p:tags r:id="rId1"/>
            </p:custDataLst>
          </p:nvPr>
        </p:nvSpPr>
        <p:spPr>
          <a:xfrm>
            <a:off x="228600" y="125347"/>
            <a:ext cx="4580964"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But et contexte</a:t>
            </a:r>
          </a:p>
        </p:txBody>
      </p:sp>
      <p:sp>
        <p:nvSpPr>
          <p:cNvPr id="2" name="Content Placeholder 1">
            <a:extLst>
              <a:ext uri="{FF2B5EF4-FFF2-40B4-BE49-F238E27FC236}">
                <a16:creationId xmlns:a16="http://schemas.microsoft.com/office/drawing/2014/main" id="{7E8C4364-2C19-0BBC-F7B1-055D1E798F9C}"/>
              </a:ext>
            </a:extLst>
          </p:cNvPr>
          <p:cNvSpPr>
            <a:spLocks noGrp="1"/>
          </p:cNvSpPr>
          <p:nvPr>
            <p:ph idx="1"/>
            <p:custDataLst>
              <p:tags r:id="rId2"/>
            </p:custDataLst>
          </p:nvPr>
        </p:nvSpPr>
        <p:spPr>
          <a:xfrm>
            <a:off x="143218" y="929268"/>
            <a:ext cx="8824511" cy="4088884"/>
          </a:xfrm>
        </p:spPr>
        <p:txBody>
          <a:bodyPr/>
          <a:lstStyle/>
          <a:p>
            <a:pPr marL="0" indent="0">
              <a:spcBef>
                <a:spcPts val="0"/>
              </a:spcBef>
              <a:spcAft>
                <a:spcPts val="0"/>
              </a:spcAft>
              <a:buFontTx/>
              <a:buNone/>
            </a:pPr>
            <a:r>
              <a:rPr lang="fr-CA" sz="1400">
                <a:latin typeface="Calibri" panose="020F0502020204030204" pitchFamily="34" charset="0"/>
                <a:cs typeface="Calibri" panose="020F0502020204030204" pitchFamily="34" charset="0"/>
              </a:rPr>
              <a:t>La présentation d’aujourd’hui  :</a:t>
            </a:r>
            <a:endParaRPr lang="fr-CA" sz="1400" b="1" kern="0">
              <a:latin typeface="Calibri" panose="020F0502020204030204" pitchFamily="34" charset="0"/>
              <a:cs typeface="Calibri" panose="020F0502020204030204" pitchFamily="34" charset="0"/>
            </a:endParaRPr>
          </a:p>
          <a:p>
            <a:pPr marL="0" indent="0">
              <a:spcBef>
                <a:spcPts val="0"/>
              </a:spcBef>
              <a:spcAft>
                <a:spcPts val="0"/>
              </a:spcAft>
              <a:buFontTx/>
              <a:buNone/>
            </a:pPr>
            <a:endParaRPr lang="fr-CA" sz="1400" kern="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fr-CA" sz="1400" kern="0">
                <a:latin typeface="Calibri" panose="020F0502020204030204" pitchFamily="34" charset="0"/>
                <a:cs typeface="Calibri" panose="020F0502020204030204" pitchFamily="34" charset="0"/>
              </a:rPr>
              <a:t>décrit les travaux relatifs au partage des données que SAC dirige dans le cadre de l’initiative de l’</a:t>
            </a:r>
            <a:r>
              <a:rPr lang="fr-CA" sz="1400" b="1" kern="0">
                <a:solidFill>
                  <a:srgbClr val="336699"/>
                </a:solidFill>
                <a:latin typeface="Calibri" panose="020F0502020204030204" pitchFamily="34" charset="0"/>
                <a:cs typeface="Calibri" panose="020F0502020204030204" pitchFamily="34" charset="0"/>
              </a:rPr>
              <a:t>A</a:t>
            </a:r>
            <a:r>
              <a:rPr lang="fr-CA" sz="1400" b="1" kern="0">
                <a:solidFill>
                  <a:srgbClr val="567BB6"/>
                </a:solidFill>
                <a:latin typeface="Calibri" panose="020F0502020204030204" pitchFamily="34" charset="0"/>
                <a:cs typeface="Calibri" panose="020F0502020204030204" pitchFamily="34" charset="0"/>
              </a:rPr>
              <a:t>pproche transformationnelle à l’égard des données autochtones</a:t>
            </a:r>
            <a:r>
              <a:rPr lang="fr-CA" sz="1400" kern="0">
                <a:latin typeface="Calibri" panose="020F0502020204030204" pitchFamily="34" charset="0"/>
                <a:cs typeface="Calibri" panose="020F0502020204030204" pitchFamily="34" charset="0"/>
              </a:rPr>
              <a:t>;</a:t>
            </a:r>
          </a:p>
          <a:p>
            <a:pPr lvl="1">
              <a:spcBef>
                <a:spcPts val="0"/>
              </a:spcBef>
              <a:spcAft>
                <a:spcPts val="0"/>
              </a:spcAft>
              <a:buFont typeface="Arial" panose="020B0604020202020204" pitchFamily="34" charset="0"/>
              <a:buChar char="•"/>
            </a:pPr>
            <a:endParaRPr lang="fr-CA" sz="1400" kern="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fr-CA" sz="1400" kern="0">
                <a:latin typeface="Calibri" panose="020F0502020204030204" pitchFamily="34" charset="0"/>
                <a:cs typeface="Calibri" panose="020F0502020204030204" pitchFamily="34" charset="0"/>
              </a:rPr>
              <a:t>se concentre sur la phase initiale de l’initiative, c’est-à-dire, la façon dont SAC facilitera le partage des données avec les partenaires autochtones, ce qui constitue la première étape du </a:t>
            </a:r>
            <a:r>
              <a:rPr lang="fr-CA" sz="1400" b="1">
                <a:solidFill>
                  <a:srgbClr val="567BB6"/>
                </a:solidFill>
                <a:latin typeface="Calibri" panose="020F0502020204030204" pitchFamily="34" charset="0"/>
                <a:cs typeface="Calibri" panose="020F0502020204030204" pitchFamily="34" charset="0"/>
              </a:rPr>
              <a:t>transfert aux Autochtones des responsabilités relatives à la prestation des services</a:t>
            </a:r>
            <a:r>
              <a:rPr lang="fr-CA" sz="1400" kern="0">
                <a:latin typeface="Calibri" panose="020F0502020204030204" pitchFamily="34" charset="0"/>
                <a:cs typeface="Calibri" panose="020F0502020204030204" pitchFamily="34" charset="0"/>
              </a:rPr>
              <a:t>, ainsi que des actifs connexes en matière de données du ministère;</a:t>
            </a:r>
          </a:p>
          <a:p>
            <a:pPr lvl="1">
              <a:spcBef>
                <a:spcPts val="0"/>
              </a:spcBef>
              <a:spcAft>
                <a:spcPts val="0"/>
              </a:spcAft>
              <a:buFont typeface="Arial" panose="020B0604020202020204" pitchFamily="34" charset="0"/>
              <a:buChar char="•"/>
            </a:pPr>
            <a:endParaRPr lang="fr-CA" sz="140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fr-CA" sz="1400" kern="0">
                <a:latin typeface="Calibri" panose="020F0502020204030204" pitchFamily="34" charset="0"/>
                <a:cs typeface="Calibri" panose="020F0502020204030204" pitchFamily="34" charset="0"/>
              </a:rPr>
              <a:t>définit les principaux piliers de l’approche de SAC en matière de partage des données avec les partenaires autochtones et les autres organisations extérieures au gouvernement, ainsi que les </a:t>
            </a:r>
            <a:r>
              <a:rPr lang="fr-CA" sz="1400" b="1">
                <a:solidFill>
                  <a:srgbClr val="567BB6"/>
                </a:solidFill>
                <a:latin typeface="Calibri" panose="020F0502020204030204" pitchFamily="34" charset="0"/>
                <a:cs typeface="Calibri" panose="020F0502020204030204" pitchFamily="34" charset="0"/>
              </a:rPr>
              <a:t>outils</a:t>
            </a:r>
            <a:r>
              <a:rPr lang="fr-CA" sz="1400">
                <a:latin typeface="Calibri" panose="020F0502020204030204" pitchFamily="34" charset="0"/>
                <a:cs typeface="Calibri" panose="020F0502020204030204" pitchFamily="34" charset="0"/>
              </a:rPr>
              <a:t>,</a:t>
            </a:r>
            <a:r>
              <a:rPr lang="fr-CA" sz="1400" b="1" kern="0">
                <a:solidFill>
                  <a:srgbClr val="567BB6"/>
                </a:solidFill>
                <a:latin typeface="Calibri" panose="020F0502020204030204" pitchFamily="34" charset="0"/>
                <a:cs typeface="Calibri" panose="020F0502020204030204" pitchFamily="34" charset="0"/>
              </a:rPr>
              <a:t> </a:t>
            </a:r>
            <a:r>
              <a:rPr lang="fr-CA" sz="1400">
                <a:latin typeface="Calibri" panose="020F0502020204030204" pitchFamily="34" charset="0"/>
                <a:cs typeface="Calibri" panose="020F0502020204030204" pitchFamily="34" charset="0"/>
              </a:rPr>
              <a:t>la </a:t>
            </a:r>
            <a:r>
              <a:rPr lang="fr-CA" sz="1400" b="1" kern="0">
                <a:solidFill>
                  <a:srgbClr val="567BB6"/>
                </a:solidFill>
                <a:latin typeface="Calibri" panose="020F0502020204030204" pitchFamily="34" charset="0"/>
                <a:cs typeface="Calibri" panose="020F0502020204030204" pitchFamily="34" charset="0"/>
              </a:rPr>
              <a:t>structure de gouvernance </a:t>
            </a:r>
            <a:r>
              <a:rPr lang="fr-CA" sz="1400">
                <a:latin typeface="Calibri" panose="020F0502020204030204" pitchFamily="34" charset="0"/>
                <a:cs typeface="Calibri" panose="020F0502020204030204" pitchFamily="34" charset="0"/>
              </a:rPr>
              <a:t>et le </a:t>
            </a:r>
            <a:r>
              <a:rPr lang="fr-CA" sz="1400" b="1" kern="0">
                <a:solidFill>
                  <a:srgbClr val="567BB6"/>
                </a:solidFill>
                <a:latin typeface="Calibri" panose="020F0502020204030204" pitchFamily="34" charset="0"/>
                <a:cs typeface="Calibri" panose="020F0502020204030204" pitchFamily="34" charset="0"/>
              </a:rPr>
              <a:t>réseau pangouvernemental </a:t>
            </a:r>
            <a:r>
              <a:rPr lang="fr-CA" sz="1400">
                <a:latin typeface="Calibri" panose="020F0502020204030204" pitchFamily="34" charset="0"/>
                <a:cs typeface="Calibri" panose="020F0502020204030204" pitchFamily="34" charset="0"/>
              </a:rPr>
              <a:t>que SAC met actuellement en place à l’appui de cet objectif;</a:t>
            </a:r>
            <a:endParaRPr lang="fr-CA" sz="1400" kern="0">
              <a:latin typeface="Calibri" panose="020F0502020204030204" pitchFamily="34" charset="0"/>
              <a:cs typeface="Calibri" panose="020F0502020204030204" pitchFamily="34" charset="0"/>
            </a:endParaRPr>
          </a:p>
          <a:p>
            <a:pPr marL="192088" lvl="1" indent="0">
              <a:spcBef>
                <a:spcPts val="0"/>
              </a:spcBef>
              <a:spcAft>
                <a:spcPts val="0"/>
              </a:spcAft>
              <a:buNone/>
            </a:pPr>
            <a:endParaRPr lang="fr-CA" sz="1400" kern="0">
              <a:solidFill>
                <a:srgbClr val="000000"/>
              </a:solidFill>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fr-CA" sz="1400" kern="0">
                <a:latin typeface="Calibri" panose="020F0502020204030204" pitchFamily="34" charset="0"/>
                <a:cs typeface="Calibri" panose="020F0502020204030204" pitchFamily="34" charset="0"/>
              </a:rPr>
              <a:t>replace le partage des données prévu à l’initiative dans le contexte des engagements globaux du Canada envers la </a:t>
            </a:r>
            <a:r>
              <a:rPr lang="fr-CA" sz="1400" b="1">
                <a:solidFill>
                  <a:srgbClr val="567BB6"/>
                </a:solidFill>
                <a:latin typeface="Calibri" panose="020F0502020204030204" pitchFamily="34" charset="0"/>
                <a:cs typeface="Calibri" panose="020F0502020204030204" pitchFamily="34" charset="0"/>
              </a:rPr>
              <a:t>souveraineté des données autochtones</a:t>
            </a:r>
            <a:r>
              <a:rPr lang="fr-CA" sz="1400">
                <a:latin typeface="Calibri" panose="020F0502020204030204" pitchFamily="34" charset="0"/>
                <a:cs typeface="Calibri" panose="020F0502020204030204" pitchFamily="34" charset="0"/>
              </a:rPr>
              <a:t>, qui représente une priorité pangouvernementale tant dans la Stratégie fédérale en matière de données que dans le Plan d’action sur </a:t>
            </a:r>
            <a:r>
              <a:rPr lang="fr-CA" sz="1400" i="1">
                <a:latin typeface="Calibri" panose="020F0502020204030204" pitchFamily="34" charset="0"/>
                <a:cs typeface="Calibri" panose="020F0502020204030204" pitchFamily="34" charset="0"/>
              </a:rPr>
              <a:t>la Loi sur la Déclaration des Nations Unies</a:t>
            </a:r>
            <a:r>
              <a:rPr lang="fr-CA" sz="1400">
                <a:latin typeface="Calibri" panose="020F0502020204030204" pitchFamily="34" charset="0"/>
                <a:cs typeface="Calibri" panose="020F0502020204030204" pitchFamily="34" charset="0"/>
              </a:rPr>
              <a:t>.</a:t>
            </a:r>
            <a:endParaRPr lang="fr-CA" sz="1400" ker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547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DA3B0D4-1FC2-748B-3540-B221C12F4495}"/>
              </a:ext>
            </a:extLst>
          </p:cNvPr>
          <p:cNvSpPr>
            <a:spLocks noGrp="1"/>
          </p:cNvSpPr>
          <p:nvPr>
            <p:ph type="title"/>
            <p:custDataLst>
              <p:tags r:id="rId1"/>
            </p:custDataLst>
          </p:nvPr>
        </p:nvSpPr>
        <p:spPr>
          <a:xfrm>
            <a:off x="85725" y="102621"/>
            <a:ext cx="8603294" cy="514350"/>
          </a:xfrm>
        </p:spPr>
        <p:txBody>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fr-CA" sz="2600">
                <a:solidFill>
                  <a:srgbClr val="FFFFFF"/>
                </a:solidFill>
                <a:latin typeface="Caibri"/>
              </a:rPr>
              <a:t>Approche de SAC en matière de partage des données : principaux facteurs déterminants </a:t>
            </a:r>
          </a:p>
        </p:txBody>
      </p:sp>
      <p:grpSp>
        <p:nvGrpSpPr>
          <p:cNvPr id="36" name="Group 35">
            <a:extLst>
              <a:ext uri="{FF2B5EF4-FFF2-40B4-BE49-F238E27FC236}">
                <a16:creationId xmlns:a16="http://schemas.microsoft.com/office/drawing/2014/main" id="{0BD9E8F5-AA3E-7DA6-0F7E-5137986092ED}"/>
              </a:ext>
              <a:ext uri="{C183D7F6-B498-43B3-948B-1728B52AA6E4}">
                <adec:decorative xmlns:adec="http://schemas.microsoft.com/office/drawing/2017/decorative" val="1"/>
              </a:ext>
            </a:extLst>
          </p:cNvPr>
          <p:cNvGrpSpPr/>
          <p:nvPr>
            <p:custDataLst>
              <p:tags r:id="rId2"/>
            </p:custDataLst>
          </p:nvPr>
        </p:nvGrpSpPr>
        <p:grpSpPr>
          <a:xfrm>
            <a:off x="552399" y="1143670"/>
            <a:ext cx="7952519" cy="3827222"/>
            <a:chOff x="692192" y="1972217"/>
            <a:chExt cx="10603358" cy="4379379"/>
          </a:xfrm>
        </p:grpSpPr>
        <p:sp>
          <p:nvSpPr>
            <p:cNvPr id="17" name="Freeform 14">
              <a:extLst>
                <a:ext uri="{FF2B5EF4-FFF2-40B4-BE49-F238E27FC236}">
                  <a16:creationId xmlns:a16="http://schemas.microsoft.com/office/drawing/2014/main" id="{3146596B-3244-BFF5-2442-A401D441B1BC}"/>
                </a:ext>
              </a:extLst>
            </p:cNvPr>
            <p:cNvSpPr>
              <a:spLocks/>
            </p:cNvSpPr>
            <p:nvPr/>
          </p:nvSpPr>
          <p:spPr bwMode="auto">
            <a:xfrm>
              <a:off x="3624716" y="1972217"/>
              <a:ext cx="1045948" cy="2942848"/>
            </a:xfrm>
            <a:custGeom>
              <a:avLst/>
              <a:gdLst>
                <a:gd name="T0" fmla="*/ 0 w 377"/>
                <a:gd name="T1" fmla="*/ 1203 h 1203"/>
                <a:gd name="T2" fmla="*/ 377 w 377"/>
                <a:gd name="T3" fmla="*/ 369 h 1203"/>
                <a:gd name="T4" fmla="*/ 377 w 377"/>
                <a:gd name="T5" fmla="*/ 0 h 1203"/>
                <a:gd name="T6" fmla="*/ 0 w 377"/>
                <a:gd name="T7" fmla="*/ 1108 h 1203"/>
                <a:gd name="T8" fmla="*/ 0 w 377"/>
                <a:gd name="T9" fmla="*/ 1203 h 1203"/>
              </a:gdLst>
              <a:ahLst/>
              <a:cxnLst>
                <a:cxn ang="0">
                  <a:pos x="T0" y="T1"/>
                </a:cxn>
                <a:cxn ang="0">
                  <a:pos x="T2" y="T3"/>
                </a:cxn>
                <a:cxn ang="0">
                  <a:pos x="T4" y="T5"/>
                </a:cxn>
                <a:cxn ang="0">
                  <a:pos x="T6" y="T7"/>
                </a:cxn>
                <a:cxn ang="0">
                  <a:pos x="T8" y="T9"/>
                </a:cxn>
              </a:cxnLst>
              <a:rect l="0" t="0" r="r" b="b"/>
              <a:pathLst>
                <a:path w="377" h="1203">
                  <a:moveTo>
                    <a:pt x="0" y="1203"/>
                  </a:moveTo>
                  <a:lnTo>
                    <a:pt x="377" y="369"/>
                  </a:lnTo>
                  <a:lnTo>
                    <a:pt x="377" y="0"/>
                  </a:lnTo>
                  <a:lnTo>
                    <a:pt x="0" y="1108"/>
                  </a:lnTo>
                  <a:lnTo>
                    <a:pt x="0" y="1203"/>
                  </a:lnTo>
                  <a:close/>
                </a:path>
              </a:pathLst>
            </a:custGeom>
            <a:solidFill>
              <a:srgbClr val="336699"/>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7" name="Rectangle 17">
              <a:extLst>
                <a:ext uri="{FF2B5EF4-FFF2-40B4-BE49-F238E27FC236}">
                  <a16:creationId xmlns:a16="http://schemas.microsoft.com/office/drawing/2014/main" id="{B1480D31-AE7B-FCAA-9530-FE949F3073EF}"/>
                </a:ext>
              </a:extLst>
            </p:cNvPr>
            <p:cNvSpPr>
              <a:spLocks noChangeArrowheads="1"/>
            </p:cNvSpPr>
            <p:nvPr/>
          </p:nvSpPr>
          <p:spPr bwMode="auto">
            <a:xfrm>
              <a:off x="2975984" y="4263846"/>
              <a:ext cx="5303520" cy="237019"/>
            </a:xfrm>
            <a:prstGeom prst="rect">
              <a:avLst/>
            </a:prstGeom>
            <a:solidFill>
              <a:srgbClr val="6BC2ED"/>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8" name="Rectangle 19">
              <a:extLst>
                <a:ext uri="{FF2B5EF4-FFF2-40B4-BE49-F238E27FC236}">
                  <a16:creationId xmlns:a16="http://schemas.microsoft.com/office/drawing/2014/main" id="{A6B65887-DD22-D66F-AE12-959099D72B03}"/>
                </a:ext>
              </a:extLst>
            </p:cNvPr>
            <p:cNvSpPr>
              <a:spLocks noChangeArrowheads="1"/>
            </p:cNvSpPr>
            <p:nvPr/>
          </p:nvSpPr>
          <p:spPr bwMode="auto">
            <a:xfrm>
              <a:off x="3032428" y="4476643"/>
              <a:ext cx="5247076" cy="253752"/>
            </a:xfrm>
            <a:prstGeom prst="rect">
              <a:avLst/>
            </a:prstGeom>
            <a:solidFill>
              <a:srgbClr val="6BC2ED">
                <a:lumMod val="75000"/>
              </a:srgbClr>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9" name="Rectangle 21">
              <a:extLst>
                <a:ext uri="{FF2B5EF4-FFF2-40B4-BE49-F238E27FC236}">
                  <a16:creationId xmlns:a16="http://schemas.microsoft.com/office/drawing/2014/main" id="{7B90A476-E574-A9B3-424D-33572069363D}"/>
                </a:ext>
              </a:extLst>
            </p:cNvPr>
            <p:cNvSpPr>
              <a:spLocks noChangeArrowheads="1"/>
            </p:cNvSpPr>
            <p:nvPr/>
          </p:nvSpPr>
          <p:spPr bwMode="auto">
            <a:xfrm>
              <a:off x="2975984" y="4730395"/>
              <a:ext cx="5303520" cy="237019"/>
            </a:xfrm>
            <a:prstGeom prst="rect">
              <a:avLst/>
            </a:prstGeom>
            <a:solidFill>
              <a:srgbClr val="136D99"/>
            </a:solid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2" name="Freeform 8">
              <a:extLst>
                <a:ext uri="{FF2B5EF4-FFF2-40B4-BE49-F238E27FC236}">
                  <a16:creationId xmlns:a16="http://schemas.microsoft.com/office/drawing/2014/main" id="{8B32B6D3-258E-B298-2443-9CE7218319E0}"/>
                </a:ext>
              </a:extLst>
            </p:cNvPr>
            <p:cNvSpPr>
              <a:spLocks/>
            </p:cNvSpPr>
            <p:nvPr/>
          </p:nvSpPr>
          <p:spPr bwMode="auto">
            <a:xfrm>
              <a:off x="4642445" y="4730395"/>
              <a:ext cx="6291472" cy="928112"/>
            </a:xfrm>
            <a:prstGeom prst="homePlate">
              <a:avLst/>
            </a:prstGeom>
            <a:solidFill>
              <a:srgbClr val="136D99"/>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4" name="Freeform 10">
              <a:extLst>
                <a:ext uri="{FF2B5EF4-FFF2-40B4-BE49-F238E27FC236}">
                  <a16:creationId xmlns:a16="http://schemas.microsoft.com/office/drawing/2014/main" id="{0015BD77-69A1-AD06-6B30-AC9019EDB0E6}"/>
                </a:ext>
              </a:extLst>
            </p:cNvPr>
            <p:cNvSpPr>
              <a:spLocks/>
            </p:cNvSpPr>
            <p:nvPr/>
          </p:nvSpPr>
          <p:spPr bwMode="auto">
            <a:xfrm>
              <a:off x="4670665" y="1972219"/>
              <a:ext cx="4823441" cy="925619"/>
            </a:xfrm>
            <a:prstGeom prst="homePlate">
              <a:avLst/>
            </a:prstGeom>
            <a:solidFill>
              <a:srgbClr val="6BC2ED">
                <a:lumMod val="50000"/>
              </a:srgbClr>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5" name="Freeform 11">
              <a:extLst>
                <a:ext uri="{FF2B5EF4-FFF2-40B4-BE49-F238E27FC236}">
                  <a16:creationId xmlns:a16="http://schemas.microsoft.com/office/drawing/2014/main" id="{D4EC5341-3432-31CC-F365-B0141F56AEE0}"/>
                </a:ext>
              </a:extLst>
            </p:cNvPr>
            <p:cNvSpPr>
              <a:spLocks/>
            </p:cNvSpPr>
            <p:nvPr/>
          </p:nvSpPr>
          <p:spPr bwMode="auto">
            <a:xfrm>
              <a:off x="4651852" y="2881655"/>
              <a:ext cx="6388741" cy="920629"/>
            </a:xfrm>
            <a:prstGeom prst="homePlate">
              <a:avLst/>
            </a:prstGeom>
            <a:solidFill>
              <a:srgbClr val="6BC2ED"/>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6" name="Freeform 12">
              <a:extLst>
                <a:ext uri="{FF2B5EF4-FFF2-40B4-BE49-F238E27FC236}">
                  <a16:creationId xmlns:a16="http://schemas.microsoft.com/office/drawing/2014/main" id="{CEF3CC7A-6664-93D1-D3D2-CB2785BD9FAB}"/>
                </a:ext>
              </a:extLst>
            </p:cNvPr>
            <p:cNvSpPr>
              <a:spLocks/>
            </p:cNvSpPr>
            <p:nvPr/>
          </p:nvSpPr>
          <p:spPr bwMode="auto">
            <a:xfrm>
              <a:off x="4604814" y="3760648"/>
              <a:ext cx="4592250" cy="962943"/>
            </a:xfrm>
            <a:prstGeom prst="homePlate">
              <a:avLst/>
            </a:prstGeom>
            <a:solidFill>
              <a:srgbClr val="6BC2ED">
                <a:lumMod val="75000"/>
              </a:srgbClr>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19" name="Freeform 18">
              <a:extLst>
                <a:ext uri="{FF2B5EF4-FFF2-40B4-BE49-F238E27FC236}">
                  <a16:creationId xmlns:a16="http://schemas.microsoft.com/office/drawing/2014/main" id="{745AD336-2DCF-1309-6BD8-6B871E34D9D7}"/>
                </a:ext>
              </a:extLst>
            </p:cNvPr>
            <p:cNvSpPr>
              <a:spLocks/>
            </p:cNvSpPr>
            <p:nvPr/>
          </p:nvSpPr>
          <p:spPr bwMode="auto">
            <a:xfrm>
              <a:off x="3940354" y="2881655"/>
              <a:ext cx="730315" cy="1619209"/>
            </a:xfrm>
            <a:custGeom>
              <a:avLst/>
              <a:gdLst>
                <a:gd name="T0" fmla="*/ 0 w 374"/>
                <a:gd name="T1" fmla="*/ 649 h 649"/>
                <a:gd name="T2" fmla="*/ 374 w 374"/>
                <a:gd name="T3" fmla="*/ 369 h 649"/>
                <a:gd name="T4" fmla="*/ 374 w 374"/>
                <a:gd name="T5" fmla="*/ 0 h 649"/>
                <a:gd name="T6" fmla="*/ 0 w 374"/>
                <a:gd name="T7" fmla="*/ 554 h 649"/>
                <a:gd name="T8" fmla="*/ 0 w 374"/>
                <a:gd name="T9" fmla="*/ 649 h 649"/>
              </a:gdLst>
              <a:ahLst/>
              <a:cxnLst>
                <a:cxn ang="0">
                  <a:pos x="T0" y="T1"/>
                </a:cxn>
                <a:cxn ang="0">
                  <a:pos x="T2" y="T3"/>
                </a:cxn>
                <a:cxn ang="0">
                  <a:pos x="T4" y="T5"/>
                </a:cxn>
                <a:cxn ang="0">
                  <a:pos x="T6" y="T7"/>
                </a:cxn>
                <a:cxn ang="0">
                  <a:pos x="T8" y="T9"/>
                </a:cxn>
              </a:cxnLst>
              <a:rect l="0" t="0" r="r" b="b"/>
              <a:pathLst>
                <a:path w="374" h="649">
                  <a:moveTo>
                    <a:pt x="0" y="649"/>
                  </a:moveTo>
                  <a:lnTo>
                    <a:pt x="374" y="369"/>
                  </a:lnTo>
                  <a:lnTo>
                    <a:pt x="374" y="0"/>
                  </a:lnTo>
                  <a:lnTo>
                    <a:pt x="0" y="554"/>
                  </a:lnTo>
                  <a:lnTo>
                    <a:pt x="0" y="649"/>
                  </a:lnTo>
                  <a:close/>
                </a:path>
              </a:pathLst>
            </a:custGeom>
            <a:gradFill>
              <a:gsLst>
                <a:gs pos="0">
                  <a:srgbClr val="6BC2ED">
                    <a:lumMod val="40000"/>
                    <a:lumOff val="60000"/>
                  </a:srgbClr>
                </a:gs>
                <a:gs pos="100000">
                  <a:srgbClr val="6BC2ED"/>
                </a:gs>
              </a:gsLst>
              <a:lin ang="10800000" scaled="1"/>
            </a:gra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0" name="Freeform 20">
              <a:extLst>
                <a:ext uri="{FF2B5EF4-FFF2-40B4-BE49-F238E27FC236}">
                  <a16:creationId xmlns:a16="http://schemas.microsoft.com/office/drawing/2014/main" id="{65B131B5-BB42-61CE-6E8A-1101B182DC47}"/>
                </a:ext>
              </a:extLst>
            </p:cNvPr>
            <p:cNvSpPr>
              <a:spLocks/>
            </p:cNvSpPr>
            <p:nvPr/>
          </p:nvSpPr>
          <p:spPr bwMode="auto">
            <a:xfrm>
              <a:off x="3912085" y="3741720"/>
              <a:ext cx="758584" cy="988676"/>
            </a:xfrm>
            <a:custGeom>
              <a:avLst/>
              <a:gdLst>
                <a:gd name="T0" fmla="*/ 0 w 374"/>
                <a:gd name="T1" fmla="*/ 372 h 372"/>
                <a:gd name="T2" fmla="*/ 374 w 374"/>
                <a:gd name="T3" fmla="*/ 372 h 372"/>
                <a:gd name="T4" fmla="*/ 374 w 374"/>
                <a:gd name="T5" fmla="*/ 0 h 372"/>
                <a:gd name="T6" fmla="*/ 0 w 374"/>
                <a:gd name="T7" fmla="*/ 280 h 372"/>
                <a:gd name="T8" fmla="*/ 0 w 374"/>
                <a:gd name="T9" fmla="*/ 372 h 372"/>
              </a:gdLst>
              <a:ahLst/>
              <a:cxnLst>
                <a:cxn ang="0">
                  <a:pos x="T0" y="T1"/>
                </a:cxn>
                <a:cxn ang="0">
                  <a:pos x="T2" y="T3"/>
                </a:cxn>
                <a:cxn ang="0">
                  <a:pos x="T4" y="T5"/>
                </a:cxn>
                <a:cxn ang="0">
                  <a:pos x="T6" y="T7"/>
                </a:cxn>
                <a:cxn ang="0">
                  <a:pos x="T8" y="T9"/>
                </a:cxn>
              </a:cxnLst>
              <a:rect l="0" t="0" r="r" b="b"/>
              <a:pathLst>
                <a:path w="374" h="372">
                  <a:moveTo>
                    <a:pt x="0" y="372"/>
                  </a:moveTo>
                  <a:lnTo>
                    <a:pt x="374" y="372"/>
                  </a:lnTo>
                  <a:lnTo>
                    <a:pt x="374" y="0"/>
                  </a:lnTo>
                  <a:lnTo>
                    <a:pt x="0" y="280"/>
                  </a:lnTo>
                  <a:lnTo>
                    <a:pt x="0" y="372"/>
                  </a:lnTo>
                  <a:close/>
                </a:path>
              </a:pathLst>
            </a:custGeom>
            <a:gradFill>
              <a:gsLst>
                <a:gs pos="0">
                  <a:srgbClr val="6BC2ED"/>
                </a:gs>
                <a:gs pos="100000">
                  <a:srgbClr val="6BC2ED">
                    <a:lumMod val="75000"/>
                  </a:srgbClr>
                </a:gs>
              </a:gsLst>
              <a:lin ang="10800000" scaled="1"/>
            </a:gra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1" name="Freeform 22">
              <a:extLst>
                <a:ext uri="{FF2B5EF4-FFF2-40B4-BE49-F238E27FC236}">
                  <a16:creationId xmlns:a16="http://schemas.microsoft.com/office/drawing/2014/main" id="{52DF1DCC-0DF2-BFF2-5701-A10C87A25FA5}"/>
                </a:ext>
              </a:extLst>
            </p:cNvPr>
            <p:cNvSpPr>
              <a:spLocks/>
            </p:cNvSpPr>
            <p:nvPr/>
          </p:nvSpPr>
          <p:spPr bwMode="auto">
            <a:xfrm>
              <a:off x="3959397" y="4722013"/>
              <a:ext cx="711269" cy="937395"/>
            </a:xfrm>
            <a:custGeom>
              <a:avLst/>
              <a:gdLst>
                <a:gd name="T0" fmla="*/ 0 w 377"/>
                <a:gd name="T1" fmla="*/ 95 h 372"/>
                <a:gd name="T2" fmla="*/ 377 w 377"/>
                <a:gd name="T3" fmla="*/ 372 h 372"/>
                <a:gd name="T4" fmla="*/ 377 w 377"/>
                <a:gd name="T5" fmla="*/ 0 h 372"/>
                <a:gd name="T6" fmla="*/ 0 w 377"/>
                <a:gd name="T7" fmla="*/ 0 h 372"/>
                <a:gd name="T8" fmla="*/ 0 w 377"/>
                <a:gd name="T9" fmla="*/ 95 h 372"/>
              </a:gdLst>
              <a:ahLst/>
              <a:cxnLst>
                <a:cxn ang="0">
                  <a:pos x="T0" y="T1"/>
                </a:cxn>
                <a:cxn ang="0">
                  <a:pos x="T2" y="T3"/>
                </a:cxn>
                <a:cxn ang="0">
                  <a:pos x="T4" y="T5"/>
                </a:cxn>
                <a:cxn ang="0">
                  <a:pos x="T6" y="T7"/>
                </a:cxn>
                <a:cxn ang="0">
                  <a:pos x="T8" y="T9"/>
                </a:cxn>
              </a:cxnLst>
              <a:rect l="0" t="0" r="r" b="b"/>
              <a:pathLst>
                <a:path w="377" h="372">
                  <a:moveTo>
                    <a:pt x="0" y="95"/>
                  </a:moveTo>
                  <a:lnTo>
                    <a:pt x="377" y="372"/>
                  </a:lnTo>
                  <a:lnTo>
                    <a:pt x="377" y="0"/>
                  </a:lnTo>
                  <a:lnTo>
                    <a:pt x="0" y="0"/>
                  </a:lnTo>
                  <a:lnTo>
                    <a:pt x="0" y="95"/>
                  </a:lnTo>
                  <a:close/>
                </a:path>
              </a:pathLst>
            </a:custGeom>
            <a:solidFill>
              <a:srgbClr val="328BB7"/>
            </a:solidFill>
            <a:ln w="9525">
              <a:noFill/>
              <a:round/>
              <a:headEnd/>
              <a:tailEnd/>
            </a:ln>
          </p:spPr>
          <p:txBody>
            <a:bodyPr vert="horz" wrap="square" lIns="68580" tIns="34290" rIns="68580" bIns="34290" numCol="1" anchor="t" anchorCtr="0" compatLnSpc="1">
              <a:prstTxWarp prst="textNoShape">
                <a:avLst/>
              </a:prstTxWarp>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Calibri Light" charset="0"/>
                <a:ea typeface="Calibri Light" charset="0"/>
                <a:cs typeface="Calibri Light" charset="0"/>
              </a:endParaRPr>
            </a:p>
          </p:txBody>
        </p:sp>
        <p:sp>
          <p:nvSpPr>
            <p:cNvPr id="23" name="TextBox 22">
              <a:extLst>
                <a:ext uri="{FF2B5EF4-FFF2-40B4-BE49-F238E27FC236}">
                  <a16:creationId xmlns:a16="http://schemas.microsoft.com/office/drawing/2014/main" id="{BD6A0765-2584-4DF5-4F16-37B52BCE594A}"/>
                </a:ext>
              </a:extLst>
            </p:cNvPr>
            <p:cNvSpPr txBox="1"/>
            <p:nvPr/>
          </p:nvSpPr>
          <p:spPr>
            <a:xfrm>
              <a:off x="692192" y="3954984"/>
              <a:ext cx="2641012" cy="1091757"/>
            </a:xfrm>
            <a:prstGeom prst="rect">
              <a:avLst/>
            </a:prstGeom>
            <a:solidFill>
              <a:srgbClr val="FFFFFF"/>
            </a:solidFill>
            <a:ln w="38100">
              <a:solidFill>
                <a:srgbClr val="1EA2E4"/>
              </a:solidFill>
            </a:ln>
          </p:spPr>
          <p:txBody>
            <a:bodyPr wrap="square" rtlCol="0" anchor="ctr">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1218987" eaLnBrk="1" fontAlgn="auto" latinLnBrk="0" hangingPunct="1">
                <a:lnSpc>
                  <a:spcPct val="100000"/>
                </a:lnSpc>
                <a:spcBef>
                  <a:spcPts val="0"/>
                </a:spcBef>
                <a:spcAft>
                  <a:spcPts val="0"/>
                </a:spcAft>
                <a:buClrTx/>
                <a:buSzTx/>
                <a:buFontTx/>
                <a:buNone/>
                <a:tabLst/>
                <a:defRPr/>
              </a:pPr>
              <a:r>
                <a:rPr lang="fr-CA" sz="1400" kern="0">
                  <a:solidFill>
                    <a:srgbClr val="000000"/>
                  </a:solidFill>
                  <a:latin typeface="Calibri" panose="020F0502020204030204" pitchFamily="34" charset="0"/>
                  <a:cs typeface="Calibri" panose="020F0502020204030204" pitchFamily="34" charset="0"/>
                </a:rPr>
                <a:t>SAC élabore une </a:t>
              </a:r>
              <a:r>
                <a:rPr lang="fr-CA" sz="1400" b="1" kern="0">
                  <a:solidFill>
                    <a:srgbClr val="0070C0"/>
                  </a:solidFill>
                  <a:latin typeface="Calibri" panose="020F0502020204030204" pitchFamily="34" charset="0"/>
                  <a:cs typeface="Calibri" panose="020F0502020204030204" pitchFamily="34" charset="0"/>
                </a:rPr>
                <a:t>approche normalisée en matière de partage des données à l’externe.</a:t>
              </a:r>
            </a:p>
          </p:txBody>
        </p:sp>
        <p:sp>
          <p:nvSpPr>
            <p:cNvPr id="24" name="TextBox 23">
              <a:extLst>
                <a:ext uri="{FF2B5EF4-FFF2-40B4-BE49-F238E27FC236}">
                  <a16:creationId xmlns:a16="http://schemas.microsoft.com/office/drawing/2014/main" id="{9C038558-81F4-4193-3D78-7A6F6F7A2277}"/>
                </a:ext>
              </a:extLst>
            </p:cNvPr>
            <p:cNvSpPr txBox="1"/>
            <p:nvPr/>
          </p:nvSpPr>
          <p:spPr>
            <a:xfrm>
              <a:off x="5294097" y="2019948"/>
              <a:ext cx="3968820" cy="1029832"/>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r>
                <a:rPr lang="fr-CA" sz="1050">
                  <a:solidFill>
                    <a:srgbClr val="FFFFFF"/>
                  </a:solidFill>
                  <a:latin typeface="Calibri" panose="020F0502020204030204" pitchFamily="34" charset="0"/>
                  <a:cs typeface="Calibri" panose="020F0502020204030204" pitchFamily="34" charset="0"/>
                </a:rPr>
                <a:t>Répondre à la demande croissante visant les fonds de données de SAC et définir plus clairement l’approche de SAC en matière de partage des données.</a:t>
              </a:r>
            </a:p>
            <a:p>
              <a:pPr defTabSz="914240"/>
              <a:endParaRPr kumimoji="0" lang="fr-CA" sz="1200" b="0" i="0"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5" name="TextBox 24">
              <a:extLst>
                <a:ext uri="{FF2B5EF4-FFF2-40B4-BE49-F238E27FC236}">
                  <a16:creationId xmlns:a16="http://schemas.microsoft.com/office/drawing/2014/main" id="{B91F4F32-1FC3-2036-38B8-82B55D4F1E33}"/>
                </a:ext>
              </a:extLst>
            </p:cNvPr>
            <p:cNvSpPr txBox="1"/>
            <p:nvPr/>
          </p:nvSpPr>
          <p:spPr>
            <a:xfrm>
              <a:off x="5358564" y="2981457"/>
              <a:ext cx="5936986" cy="272058"/>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endParaRPr lang="fr-CA" sz="1050">
                <a:solidFill>
                  <a:srgbClr val="FFFFFF"/>
                </a:solidFill>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38577D83-78E9-FA24-2A1B-C29733BE9740}"/>
                </a:ext>
              </a:extLst>
            </p:cNvPr>
            <p:cNvSpPr txBox="1"/>
            <p:nvPr/>
          </p:nvSpPr>
          <p:spPr>
            <a:xfrm>
              <a:off x="5270469" y="3920028"/>
              <a:ext cx="3709236" cy="660337"/>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defTabSz="914240" eaLnBrk="1" fontAlgn="auto" latinLnBrk="0" hangingPunct="1">
                <a:lnSpc>
                  <a:spcPct val="100000"/>
                </a:lnSpc>
                <a:spcBef>
                  <a:spcPts val="0"/>
                </a:spcBef>
                <a:spcAft>
                  <a:spcPts val="0"/>
                </a:spcAft>
                <a:buClrTx/>
                <a:buSzTx/>
                <a:buFontTx/>
                <a:buNone/>
                <a:tabLst/>
                <a:defRPr/>
              </a:pPr>
              <a:r>
                <a:rPr lang="fr-CA" sz="1050">
                  <a:solidFill>
                    <a:srgbClr val="FFFFFF"/>
                  </a:solidFill>
                  <a:latin typeface="Calibri" panose="020F0502020204030204" pitchFamily="34" charset="0"/>
                  <a:cs typeface="Calibri" panose="020F0502020204030204" pitchFamily="34" charset="0"/>
                </a:rPr>
                <a:t>S’acquitter des engagements pris par SAC dans le cadre du </a:t>
              </a:r>
              <a:r>
                <a:rPr lang="fr-FR" sz="1050">
                  <a:solidFill>
                    <a:srgbClr val="FFFFFF"/>
                  </a:solidFill>
                  <a:latin typeface="Calibri" panose="020F0502020204030204" pitchFamily="34" charset="0"/>
                  <a:cs typeface="Calibri" panose="020F0502020204030204" pitchFamily="34" charset="0"/>
                </a:rPr>
                <a:t>Plan d’action national pour un gouvernement ouvert.</a:t>
              </a:r>
              <a:endParaRPr kumimoji="0" lang="fr-CA" sz="1050" b="0"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7" name="TextBox 26">
              <a:extLst>
                <a:ext uri="{FF2B5EF4-FFF2-40B4-BE49-F238E27FC236}">
                  <a16:creationId xmlns:a16="http://schemas.microsoft.com/office/drawing/2014/main" id="{4749EA7B-6BD8-4552-F498-B0424C80B8D5}"/>
                </a:ext>
              </a:extLst>
            </p:cNvPr>
            <p:cNvSpPr txBox="1"/>
            <p:nvPr/>
          </p:nvSpPr>
          <p:spPr>
            <a:xfrm>
              <a:off x="5243214" y="4759267"/>
              <a:ext cx="5292826" cy="937679"/>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914240"/>
              <a:r>
                <a:rPr lang="fr-CA" sz="1050">
                  <a:solidFill>
                    <a:srgbClr val="FFFFFF"/>
                  </a:solidFill>
                  <a:latin typeface="Calibri" panose="020F0502020204030204" pitchFamily="34" charset="0"/>
                  <a:cs typeface="Calibri" panose="020F0502020204030204" pitchFamily="34" charset="0"/>
                </a:rPr>
                <a:t>Faire progresser l’appui du gouvernement du Canada à la souveraineté des données autochtones, comme le décrivent la </a:t>
              </a:r>
              <a:r>
                <a:rPr lang="fr-FR" sz="1050">
                  <a:solidFill>
                    <a:srgbClr val="FFFFFF"/>
                  </a:solidFill>
                  <a:latin typeface="Calibri" panose="020F0502020204030204" pitchFamily="34" charset="0"/>
                  <a:cs typeface="Calibri" panose="020F0502020204030204" pitchFamily="34" charset="0"/>
                </a:rPr>
                <a:t>Stratégie relative aux données de 2023-2026 pour la fonction publique fédérale </a:t>
              </a:r>
              <a:r>
                <a:rPr lang="fr-CA" sz="1050">
                  <a:solidFill>
                    <a:srgbClr val="FFFFFF"/>
                  </a:solidFill>
                  <a:latin typeface="Calibri" panose="020F0502020204030204" pitchFamily="34" charset="0"/>
                  <a:cs typeface="Calibri" panose="020F0502020204030204" pitchFamily="34" charset="0"/>
                </a:rPr>
                <a:t>et le </a:t>
              </a:r>
              <a:r>
                <a:rPr lang="fr-FR" sz="1050">
                  <a:solidFill>
                    <a:srgbClr val="FFFFFF"/>
                  </a:solidFill>
                  <a:latin typeface="Calibri" panose="020F0502020204030204" pitchFamily="34" charset="0"/>
                  <a:cs typeface="Calibri" panose="020F0502020204030204" pitchFamily="34" charset="0"/>
                </a:rPr>
                <a:t>Plan d’action sur la </a:t>
              </a:r>
              <a:r>
                <a:rPr lang="fr-FR" sz="1050" i="1">
                  <a:solidFill>
                    <a:srgbClr val="FFFFFF"/>
                  </a:solidFill>
                  <a:latin typeface="Calibri" panose="020F0502020204030204" pitchFamily="34" charset="0"/>
                  <a:cs typeface="Calibri" panose="020F0502020204030204" pitchFamily="34" charset="0"/>
                </a:rPr>
                <a:t>Loi sur la Déclaration des Nations Unies</a:t>
              </a:r>
              <a:r>
                <a:rPr lang="fr-CA" sz="1050">
                  <a:solidFill>
                    <a:srgbClr val="FFFFFF"/>
                  </a:solidFill>
                  <a:latin typeface="Calibri" panose="020F0502020204030204" pitchFamily="34" charset="0"/>
                  <a:cs typeface="Calibri" panose="020F0502020204030204" pitchFamily="34" charset="0"/>
                </a:rPr>
                <a:t>.</a:t>
              </a:r>
              <a:endParaRPr kumimoji="0" lang="fr-CA" sz="1200" b="0" u="none" strike="noStrike" kern="0" cap="none" spc="0" normalizeH="0" baseline="0" noProof="0">
                <a:ln>
                  <a:noFill/>
                </a:ln>
                <a:solidFill>
                  <a:srgbClr val="FFFFFF"/>
                </a:solidFill>
                <a:effectLst/>
                <a:uLnTx/>
                <a:uFillTx/>
                <a:latin typeface="Calibri Light" charset="0"/>
                <a:ea typeface="Calibri Light" charset="0"/>
                <a:cs typeface="Calibri Light" charset="0"/>
              </a:endParaRPr>
            </a:p>
          </p:txBody>
        </p:sp>
        <p:sp>
          <p:nvSpPr>
            <p:cNvPr id="29" name="TextBox 28">
              <a:extLst>
                <a:ext uri="{FF2B5EF4-FFF2-40B4-BE49-F238E27FC236}">
                  <a16:creationId xmlns:a16="http://schemas.microsoft.com/office/drawing/2014/main" id="{551755FD-A916-1C11-9896-CE566490F073}"/>
                </a:ext>
              </a:extLst>
            </p:cNvPr>
            <p:cNvSpPr txBox="1"/>
            <p:nvPr/>
          </p:nvSpPr>
          <p:spPr>
            <a:xfrm>
              <a:off x="5042665" y="2937197"/>
              <a:ext cx="5611974" cy="771274"/>
            </a:xfrm>
            <a:prstGeom prst="rect">
              <a:avLst/>
            </a:prstGeom>
            <a:noFill/>
          </p:spPr>
          <p:txBody>
            <a:bodyPr wrap="square" lIns="91440" tIns="45720" rIns="91440" bIns="4572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143510" lvl="1"/>
              <a:r>
                <a:rPr kumimoji="0" lang="fr-FR" sz="1050" b="0" i="0" u="none" strike="noStrike" kern="0" cap="none" spc="0" normalizeH="0" baseline="0" noProof="0">
                  <a:ln>
                    <a:noFill/>
                  </a:ln>
                  <a:solidFill>
                    <a:srgbClr val="FFFFFF"/>
                  </a:solidFill>
                  <a:effectLst/>
                  <a:uLnTx/>
                  <a:uFillTx/>
                  <a:latin typeface="Calibri"/>
                  <a:cs typeface="Calibri"/>
                </a:rPr>
                <a:t>Faciliter le partage des données, ce qui constitue la première étape du transfert aux Autochtones des responsabilités relatives à la prestation des services, ainsi que des actifs connexes en matière de données du ministère.</a:t>
              </a:r>
              <a:endParaRPr lang="fr-CA" sz="1050">
                <a:solidFill>
                  <a:srgbClr val="FFFFFF"/>
                </a:solidFill>
                <a:latin typeface="Calibri"/>
                <a:cs typeface="Calibri"/>
              </a:endParaRPr>
            </a:p>
          </p:txBody>
        </p:sp>
        <p:pic>
          <p:nvPicPr>
            <p:cNvPr id="30" name="Graphic 29" descr="Group brainstorm with solid fill">
              <a:extLst>
                <a:ext uri="{FF2B5EF4-FFF2-40B4-BE49-F238E27FC236}">
                  <a16:creationId xmlns:a16="http://schemas.microsoft.com/office/drawing/2014/main" id="{C9CF143E-3162-CD20-92E4-938A18DFCC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13269" y="4915064"/>
              <a:ext cx="457200" cy="457200"/>
            </a:xfrm>
            <a:prstGeom prst="rect">
              <a:avLst/>
            </a:prstGeom>
          </p:spPr>
        </p:pic>
        <p:pic>
          <p:nvPicPr>
            <p:cNvPr id="31" name="Graphic 30" descr="Internet Of Things with solid fill">
              <a:extLst>
                <a:ext uri="{FF2B5EF4-FFF2-40B4-BE49-F238E27FC236}">
                  <a16:creationId xmlns:a16="http://schemas.microsoft.com/office/drawing/2014/main" id="{3F8D9A8F-BB4B-4EBD-A50A-62689449528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13269" y="2189000"/>
              <a:ext cx="457200" cy="457200"/>
            </a:xfrm>
            <a:prstGeom prst="rect">
              <a:avLst/>
            </a:prstGeom>
          </p:spPr>
        </p:pic>
        <p:pic>
          <p:nvPicPr>
            <p:cNvPr id="32" name="Graphic 31" descr="Remote work with solid fill">
              <a:extLst>
                <a:ext uri="{FF2B5EF4-FFF2-40B4-BE49-F238E27FC236}">
                  <a16:creationId xmlns:a16="http://schemas.microsoft.com/office/drawing/2014/main" id="{53477802-F43F-986F-1674-B1482B6692B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17734" y="5894396"/>
              <a:ext cx="457200" cy="457200"/>
            </a:xfrm>
            <a:prstGeom prst="rect">
              <a:avLst/>
            </a:prstGeom>
          </p:spPr>
        </p:pic>
        <p:pic>
          <p:nvPicPr>
            <p:cNvPr id="33" name="Graphic 32" descr="Clipboard Checked with solid fill">
              <a:extLst>
                <a:ext uri="{FF2B5EF4-FFF2-40B4-BE49-F238E27FC236}">
                  <a16:creationId xmlns:a16="http://schemas.microsoft.com/office/drawing/2014/main" id="{C08879AE-7EE5-ADB1-A58A-93020DEEF42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76606" y="3975180"/>
              <a:ext cx="457200" cy="457200"/>
            </a:xfrm>
            <a:prstGeom prst="rect">
              <a:avLst/>
            </a:prstGeom>
          </p:spPr>
        </p:pic>
        <p:pic>
          <p:nvPicPr>
            <p:cNvPr id="35" name="Graphic 34" descr="Books on shelf with solid fill">
              <a:extLst>
                <a:ext uri="{FF2B5EF4-FFF2-40B4-BE49-F238E27FC236}">
                  <a16:creationId xmlns:a16="http://schemas.microsoft.com/office/drawing/2014/main" id="{413994BC-1A71-7744-CA3F-1A847CE1876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786015" y="3124390"/>
              <a:ext cx="457200" cy="457200"/>
            </a:xfrm>
            <a:prstGeom prst="rect">
              <a:avLst/>
            </a:prstGeom>
          </p:spPr>
        </p:pic>
      </p:grpSp>
    </p:spTree>
    <p:extLst>
      <p:ext uri="{BB962C8B-B14F-4D97-AF65-F5344CB8AC3E}">
        <p14:creationId xmlns:p14="http://schemas.microsoft.com/office/powerpoint/2010/main" val="72190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08F4A1-90AE-7049-CD16-A0447811F18B}"/>
              </a:ext>
            </a:extLst>
          </p:cNvPr>
          <p:cNvSpPr txBox="1">
            <a:spLocks noGrp="1"/>
          </p:cNvSpPr>
          <p:nvPr>
            <p:ph type="title" idx="4294967295"/>
            <p:custDataLst>
              <p:tags r:id="rId1"/>
            </p:custDataLst>
          </p:nvPr>
        </p:nvSpPr>
        <p:spPr>
          <a:xfrm>
            <a:off x="80682" y="0"/>
            <a:ext cx="9063318"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Contexte : I</a:t>
            </a:r>
            <a:r>
              <a:rPr kumimoji="0" lang="fr-FR"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nitiative de l’Approche transformationnelle à l’égard des données autochtones</a:t>
            </a:r>
            <a:endParaRPr kumimoji="0" lang="fr-CA"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E0FC2B9A-36E1-30B2-BBCA-FA1D07074921}"/>
              </a:ext>
            </a:extLst>
          </p:cNvPr>
          <p:cNvSpPr>
            <a:spLocks noGrp="1"/>
          </p:cNvSpPr>
          <p:nvPr>
            <p:ph idx="1"/>
            <p:custDataLst>
              <p:tags r:id="rId2"/>
            </p:custDataLst>
          </p:nvPr>
        </p:nvSpPr>
        <p:spPr>
          <a:xfrm>
            <a:off x="80683" y="981634"/>
            <a:ext cx="8831964" cy="4016708"/>
          </a:xfrm>
        </p:spPr>
        <p:txBody>
          <a:bodyPr/>
          <a:lstStyle/>
          <a:p>
            <a:pPr eaLnBrk="0" hangingPunct="0">
              <a:spcAft>
                <a:spcPts val="0"/>
              </a:spcAft>
              <a:defRPr/>
            </a:pPr>
            <a:r>
              <a:rPr kumimoji="0" lang="fr-CA" sz="1400" b="0" i="0" u="none" strike="noStrike" kern="0" cap="none" spc="0" normalizeH="0" baseline="0" noProof="0">
                <a:ln>
                  <a:noFill/>
                </a:ln>
                <a:solidFill>
                  <a:srgbClr val="000000"/>
                </a:solidFill>
                <a:effectLst/>
                <a:uLnTx/>
                <a:uFillTx/>
                <a:latin typeface="Calibri" panose="020F0502020204030204"/>
                <a:ea typeface="+mn-ea"/>
                <a:cs typeface="+mn-cs"/>
              </a:rPr>
              <a:t>L’initiative de l’Approche tran</a:t>
            </a:r>
            <a:r>
              <a:rPr lang="fr-CA" sz="1400">
                <a:latin typeface="Calibri" panose="020F0502020204030204"/>
              </a:rPr>
              <a:t>sformationnelle à l’égard des données autochtones</a:t>
            </a:r>
            <a:r>
              <a:rPr kumimoji="0" lang="fr-CA" sz="1400" b="0" i="0" u="none" strike="noStrike" kern="0" cap="none" spc="0" normalizeH="0" baseline="0" noProof="0">
                <a:ln>
                  <a:noFill/>
                </a:ln>
                <a:solidFill>
                  <a:srgbClr val="000000"/>
                </a:solidFill>
                <a:effectLst/>
                <a:uLnTx/>
                <a:uFillTx/>
                <a:latin typeface="Calibri" panose="020F0502020204030204"/>
                <a:ea typeface="+mn-ea"/>
                <a:cs typeface="+mn-cs"/>
              </a:rPr>
              <a:t> (prévue dans</a:t>
            </a:r>
            <a:r>
              <a:rPr lang="fr-CA" sz="1400">
                <a:latin typeface="Calibri" panose="020F0502020204030204"/>
              </a:rPr>
              <a:t> le budget de </a:t>
            </a:r>
            <a:r>
              <a:rPr kumimoji="0" lang="fr-CA" sz="1400" b="0" i="0" u="none" strike="noStrike" kern="0" cap="none" spc="0" normalizeH="0" baseline="0" noProof="0">
                <a:ln>
                  <a:noFill/>
                </a:ln>
                <a:solidFill>
                  <a:srgbClr val="000000"/>
                </a:solidFill>
                <a:effectLst/>
                <a:uLnTx/>
                <a:uFillTx/>
                <a:latin typeface="Calibri" panose="020F0502020204030204"/>
                <a:ea typeface="+mn-ea"/>
                <a:cs typeface="+mn-cs"/>
              </a:rPr>
              <a:t>2021 et lancée en 2022) permettra de combler les lacunes en matière de données et favorisera l’autodétermination et la souveraineté des données des Autochtones en soutenant l’établissement de capacités statistiques sous la forme d’institutions, d’organisations ou de fonctions fondées sur </a:t>
            </a:r>
            <a:r>
              <a:rPr lang="fr-CA" sz="1400">
                <a:latin typeface="Calibri" panose="020F0502020204030204"/>
              </a:rPr>
              <a:t>les distinctions et dirigées par les Premières Nations, les Métis et les Inuit</a:t>
            </a:r>
            <a:r>
              <a:rPr kumimoji="0" lang="fr-CA" sz="1400" b="0" i="0" u="none" strike="noStrike" kern="0" cap="none" spc="0" normalizeH="0" baseline="0" noProof="0">
                <a:ln>
                  <a:noFill/>
                </a:ln>
                <a:solidFill>
                  <a:srgbClr val="000000"/>
                </a:solidFill>
                <a:effectLst/>
                <a:uLnTx/>
                <a:uFillTx/>
                <a:latin typeface="Calibri" panose="020F0502020204030204"/>
              </a:rPr>
              <a:t>.</a:t>
            </a:r>
          </a:p>
          <a:p>
            <a:pPr eaLnBrk="0" hangingPunct="0">
              <a:spcAft>
                <a:spcPts val="0"/>
              </a:spcAft>
              <a:defRPr/>
            </a:pPr>
            <a:endParaRPr lang="fr-CA" sz="1400">
              <a:latin typeface="Calibri" panose="020F0502020204030204"/>
            </a:endParaRPr>
          </a:p>
          <a:p>
            <a:pPr eaLnBrk="0" hangingPunct="0">
              <a:spcAft>
                <a:spcPts val="0"/>
              </a:spcAft>
              <a:defRPr/>
            </a:pPr>
            <a:r>
              <a:rPr kumimoji="0" lang="fr-CA" sz="1400" b="0" i="0" u="none" strike="noStrike" kern="0" cap="none" spc="0" normalizeH="0" baseline="0" noProof="0">
                <a:ln>
                  <a:noFill/>
                </a:ln>
                <a:solidFill>
                  <a:srgbClr val="000000"/>
                </a:solidFill>
                <a:effectLst/>
                <a:uLnTx/>
                <a:uFillTx/>
                <a:latin typeface="Caibri"/>
              </a:rPr>
              <a:t>On s’attend à ce que l’initiative dans son ensemble </a:t>
            </a:r>
            <a:r>
              <a:rPr lang="fr-CA" sz="1400">
                <a:latin typeface="Caibri"/>
              </a:rPr>
              <a:t>nécessite un </a:t>
            </a:r>
            <a:r>
              <a:rPr kumimoji="0" lang="fr-CA" sz="1400" b="1" i="0" u="none" strike="noStrike" kern="0" cap="none" spc="0" normalizeH="0" baseline="0" noProof="0">
                <a:ln>
                  <a:noFill/>
                </a:ln>
                <a:solidFill>
                  <a:srgbClr val="336699"/>
                </a:solidFill>
                <a:effectLst/>
                <a:uLnTx/>
                <a:uFillTx/>
                <a:latin typeface="Caibri"/>
              </a:rPr>
              <a:t>minimum de trois phases et de six ans de mise au point</a:t>
            </a:r>
            <a:r>
              <a:rPr kumimoji="0" lang="fr-CA" sz="1400" b="0" i="0" u="none" strike="noStrike" kern="0" cap="none" spc="0" normalizeH="0" baseline="0" noProof="0">
                <a:ln>
                  <a:noFill/>
                </a:ln>
                <a:solidFill>
                  <a:srgbClr val="000000"/>
                </a:solidFill>
                <a:effectLst/>
                <a:uLnTx/>
                <a:uFillTx/>
                <a:latin typeface="Caibri"/>
              </a:rPr>
              <a:t>, </a:t>
            </a:r>
            <a:r>
              <a:rPr lang="fr-CA" sz="1400">
                <a:latin typeface="Caibri"/>
              </a:rPr>
              <a:t>qui aboutiront à </a:t>
            </a:r>
            <a:r>
              <a:rPr kumimoji="0" lang="fr-FR" sz="1400" b="0" i="0" u="none" strike="noStrike" kern="0" cap="none" spc="0" normalizeH="0" baseline="0" noProof="0">
                <a:ln>
                  <a:noFill/>
                </a:ln>
                <a:solidFill>
                  <a:srgbClr val="000000"/>
                </a:solidFill>
                <a:effectLst/>
                <a:uLnTx/>
                <a:uFillTx/>
                <a:latin typeface="Caibri"/>
              </a:rPr>
              <a:t>l’établissement de capacités statistiques sous la forme d’institutions, d’organisations ou de fonctions fondées sur les distinctions et dirigées par les Premières Nations, les Métis et les Inuit</a:t>
            </a:r>
            <a:r>
              <a:rPr kumimoji="0" lang="fr-CA" sz="1400" b="0" i="0" u="none" strike="noStrike" kern="0" cap="none" spc="0" normalizeH="0" baseline="0" noProof="0">
                <a:ln>
                  <a:noFill/>
                </a:ln>
                <a:solidFill>
                  <a:srgbClr val="000000"/>
                </a:solidFill>
                <a:effectLst/>
                <a:uLnTx/>
                <a:uFillTx/>
                <a:latin typeface="Caibri"/>
              </a:rPr>
              <a:t>. </a:t>
            </a:r>
          </a:p>
          <a:p>
            <a:pPr eaLnBrk="0" hangingPunct="0">
              <a:spcAft>
                <a:spcPts val="0"/>
              </a:spcAft>
              <a:defRPr/>
            </a:pPr>
            <a:endParaRPr kumimoji="0" lang="fr-CA" sz="1400" b="0" i="0" u="none" strike="noStrike" kern="0" cap="none" spc="0" normalizeH="0" baseline="0" noProof="0">
              <a:ln>
                <a:noFill/>
              </a:ln>
              <a:solidFill>
                <a:srgbClr val="000000"/>
              </a:solidFill>
              <a:effectLst/>
              <a:uLnTx/>
              <a:uFillTx/>
              <a:latin typeface="Caibri"/>
            </a:endParaRPr>
          </a:p>
          <a:p>
            <a:pPr eaLnBrk="0" hangingPunct="0">
              <a:spcAft>
                <a:spcPts val="0"/>
              </a:spcAft>
              <a:defRPr/>
            </a:pPr>
            <a:r>
              <a:rPr lang="fr-CA" sz="1400">
                <a:latin typeface="Caibri"/>
              </a:rPr>
              <a:t>Le volet 1 met l’accent sur l’amélioration du partage des données avec les partenaires autochtones de l’extérieur.</a:t>
            </a:r>
          </a:p>
          <a:p>
            <a:pPr eaLnBrk="0" hangingPunct="0">
              <a:spcAft>
                <a:spcPts val="0"/>
              </a:spcAft>
              <a:defRPr/>
            </a:pPr>
            <a:endParaRPr lang="fr-CA" sz="1400">
              <a:latin typeface="Caibri"/>
            </a:endParaRPr>
          </a:p>
          <a:p>
            <a:pPr eaLnBrk="0" hangingPunct="0">
              <a:spcAft>
                <a:spcPts val="0"/>
              </a:spcAft>
              <a:defRPr/>
            </a:pPr>
            <a:r>
              <a:rPr lang="fr-CA" sz="1400">
                <a:latin typeface="Caibri"/>
              </a:rPr>
              <a:t>Les volets 2 à 5 ont trait au soutien des organisations des Premières Nations, inuites et métisses qui se dotent des capacités en matière de données dont elles ont besoin dans une tentative d’accroître leur visibilité dans les statistiques nationales du Canada.</a:t>
            </a:r>
          </a:p>
          <a:p>
            <a:pPr eaLnBrk="0" hangingPunct="0">
              <a:spcAft>
                <a:spcPts val="0"/>
              </a:spcAft>
              <a:defRPr/>
            </a:pPr>
            <a:endParaRPr lang="fr-CA" sz="1400">
              <a:latin typeface="Calibri" panose="020F0502020204030204"/>
            </a:endParaRPr>
          </a:p>
          <a:p>
            <a:pPr eaLnBrk="0" hangingPunct="0">
              <a:spcAft>
                <a:spcPts val="0"/>
              </a:spcAft>
              <a:defRPr/>
            </a:pPr>
            <a:r>
              <a:rPr kumimoji="0" lang="fr-CA" sz="1400" b="0" i="0" u="none" strike="noStrike" kern="0" cap="none" spc="0" normalizeH="0" baseline="0" noProof="0">
                <a:ln>
                  <a:noFill/>
                </a:ln>
                <a:solidFill>
                  <a:srgbClr val="000000"/>
                </a:solidFill>
                <a:effectLst/>
                <a:uLnTx/>
                <a:uFillTx/>
                <a:latin typeface="Calibri" panose="020F0502020204030204"/>
                <a:ea typeface="+mn-ea"/>
                <a:cs typeface="+mn-cs"/>
              </a:rPr>
              <a:t>Les Premières Nations, les Inuit et </a:t>
            </a:r>
            <a:r>
              <a:rPr lang="fr-CA" sz="1400">
                <a:latin typeface="Calibri" panose="020F0502020204030204"/>
              </a:rPr>
              <a:t>les Métis ont besoin de </a:t>
            </a:r>
            <a:r>
              <a:rPr lang="fr-CA" sz="1400" b="1">
                <a:solidFill>
                  <a:srgbClr val="336699"/>
                </a:solidFill>
                <a:latin typeface="Calibri" panose="020F0502020204030204"/>
              </a:rPr>
              <a:t>renforcer leurs capacités en matière de données</a:t>
            </a:r>
            <a:r>
              <a:rPr kumimoji="0" lang="fr-CA" sz="1400" b="0" i="0" u="none" strike="noStrike" kern="0" cap="none" spc="0" normalizeH="0" baseline="0" noProof="0">
                <a:ln>
                  <a:noFill/>
                </a:ln>
                <a:solidFill>
                  <a:srgbClr val="000000"/>
                </a:solidFill>
                <a:effectLst/>
                <a:uLnTx/>
                <a:uFillTx/>
                <a:latin typeface="Calibri" panose="020F0502020204030204"/>
                <a:ea typeface="+mn-ea"/>
                <a:cs typeface="+mn-cs"/>
              </a:rPr>
              <a:t> de manière à progresser sur la voie de l’autodétermination et à répondre efficacement aux besoins distincts en constante évolution de leurs citoyens en matière de prestation de services.</a:t>
            </a:r>
          </a:p>
          <a:p>
            <a:pPr marL="0" marR="0" lvl="0" indent="0" algn="l" defTabSz="914400" rtl="0" eaLnBrk="0" fontAlgn="base" latinLnBrk="0" hangingPunct="0">
              <a:lnSpc>
                <a:spcPct val="100000"/>
              </a:lnSpc>
              <a:spcBef>
                <a:spcPct val="0"/>
              </a:spcBef>
              <a:spcAft>
                <a:spcPts val="0"/>
              </a:spcAft>
              <a:buClrTx/>
              <a:buSzTx/>
              <a:buNone/>
              <a:tabLst>
                <a:tab pos="5715000" algn="l"/>
              </a:tabLst>
              <a:defRPr/>
            </a:pPr>
            <a:endParaRPr kumimoji="0" lang="fr-CA" sz="1400" b="0" i="0" u="none" strike="noStrike" kern="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20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B297A6-1AC8-D273-E10D-DC8D8A4D8086}"/>
              </a:ext>
            </a:extLst>
          </p:cNvPr>
          <p:cNvSpPr txBox="1">
            <a:spLocks noGrp="1"/>
          </p:cNvSpPr>
          <p:nvPr>
            <p:ph type="title" idx="4294967295"/>
            <p:custDataLst>
              <p:tags r:id="rId1"/>
            </p:custDataLst>
          </p:nvPr>
        </p:nvSpPr>
        <p:spPr>
          <a:xfrm>
            <a:off x="303119" y="107716"/>
            <a:ext cx="8155081" cy="4801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8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Contexte : Le point sur le partage des données à SAC</a:t>
            </a:r>
          </a:p>
        </p:txBody>
      </p:sp>
      <p:sp>
        <p:nvSpPr>
          <p:cNvPr id="2" name="Content Placeholder 1">
            <a:extLst>
              <a:ext uri="{FF2B5EF4-FFF2-40B4-BE49-F238E27FC236}">
                <a16:creationId xmlns:a16="http://schemas.microsoft.com/office/drawing/2014/main" id="{1A9FC99E-5A38-167C-BA83-1F331CA1A748}"/>
              </a:ext>
            </a:extLst>
          </p:cNvPr>
          <p:cNvSpPr>
            <a:spLocks noGrp="1"/>
          </p:cNvSpPr>
          <p:nvPr>
            <p:ph idx="1"/>
            <p:custDataLst>
              <p:tags r:id="rId2"/>
            </p:custDataLst>
          </p:nvPr>
        </p:nvSpPr>
        <p:spPr>
          <a:xfrm>
            <a:off x="-77118" y="857852"/>
            <a:ext cx="9221118" cy="3806178"/>
          </a:xfrm>
        </p:spPr>
        <p:txBody>
          <a:bodyPr/>
          <a:lstStyle/>
          <a:p>
            <a:pPr marL="550862" indent="-285750" fontAlgn="auto">
              <a:spcBef>
                <a:spcPts val="0"/>
              </a:spcBef>
              <a:spcAft>
                <a:spcPts val="0"/>
              </a:spcAft>
              <a:tabLst/>
              <a:defRPr/>
            </a:pPr>
            <a:r>
              <a:rPr kumimoji="0" lang="fr-CA" sz="13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Le ministère </a:t>
            </a:r>
            <a:r>
              <a:rPr lang="fr-CA" sz="1300" b="1" kern="1200">
                <a:solidFill>
                  <a:srgbClr val="567BB6"/>
                </a:solidFill>
                <a:latin typeface="Calibri" panose="020F0502020204030204" pitchFamily="34" charset="0"/>
                <a:cs typeface="Calibri" panose="020F0502020204030204" pitchFamily="34" charset="0"/>
              </a:rPr>
              <a:t>répond régulièrement à des demandes </a:t>
            </a:r>
            <a:r>
              <a:rPr kumimoji="0" lang="fr-CA" sz="13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de partage des données provenant d’intervenants de l’extérieur, notamment des organisations, des gouvernements et des collectivités autochtones et leurs partenaires. </a:t>
            </a:r>
            <a:endParaRPr lang="fr-CA" sz="1300" kern="1200">
              <a:solidFill>
                <a:prstClr val="black"/>
              </a:solidFill>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endParaRPr lang="fr-CA" sz="1300" kern="1200">
              <a:solidFill>
                <a:prstClr val="black"/>
              </a:solidFill>
              <a:effectLst/>
              <a:latin typeface="Calibri" panose="020F0502020204030204" pitchFamily="34" charset="0"/>
              <a:ea typeface="Arial" panose="020B0604020202020204" pitchFamily="34" charset="0"/>
              <a:cs typeface="Calibri" panose="020F0502020204030204" pitchFamily="34" charset="0"/>
            </a:endParaRPr>
          </a:p>
          <a:p>
            <a:pPr marL="550862" indent="-285750" fontAlgn="auto">
              <a:spcBef>
                <a:spcPts val="0"/>
              </a:spcBef>
              <a:spcAft>
                <a:spcPts val="0"/>
              </a:spcAft>
              <a:tabLst/>
              <a:defRPr/>
            </a:pPr>
            <a:r>
              <a:rPr lang="fr-CA" sz="1300" kern="100">
                <a:effectLst/>
                <a:latin typeface="Calibri" panose="020F0502020204030204" pitchFamily="34" charset="0"/>
                <a:ea typeface="Arial" panose="020B0604020202020204" pitchFamily="34" charset="0"/>
                <a:cs typeface="Calibri" panose="020F0502020204030204" pitchFamily="34" charset="0"/>
              </a:rPr>
              <a:t>Les données et l’information ciblées par les demandes de partage soumises à SAC comprennent la documentation relative aux pensionnats indiens, les données recueillies par le ministère (p. ex., le Registre des Indiens), le savoir autochtone, la propriété intellectuelle, les données recueillies auprè</a:t>
            </a:r>
            <a:r>
              <a:rPr lang="fr-CA" sz="1300" kern="100">
                <a:latin typeface="Calibri" panose="020F0502020204030204" pitchFamily="34" charset="0"/>
                <a:ea typeface="Arial" panose="020B0604020202020204" pitchFamily="34" charset="0"/>
                <a:cs typeface="Calibri" panose="020F0502020204030204" pitchFamily="34" charset="0"/>
              </a:rPr>
              <a:t>s des communautés </a:t>
            </a:r>
            <a:r>
              <a:rPr lang="fr-CA" sz="1300" kern="100">
                <a:effectLst/>
                <a:latin typeface="Calibri" panose="020F0502020204030204" pitchFamily="34" charset="0"/>
                <a:ea typeface="Arial" panose="020B0604020202020204" pitchFamily="34" charset="0"/>
                <a:cs typeface="Calibri" panose="020F0502020204030204" pitchFamily="34" charset="0"/>
              </a:rPr>
              <a:t>et les données personnelles.</a:t>
            </a:r>
            <a:endParaRPr lang="fr-CA" sz="1300" kern="100">
              <a:effectLst/>
              <a:latin typeface="Calibri" panose="020F0502020204030204" pitchFamily="34" charset="0"/>
              <a:ea typeface="Calibri" panose="020F0502020204030204" pitchFamily="34" charset="0"/>
              <a:cs typeface="Times New Roman" panose="02020603050405020304" pitchFamily="18" charset="0"/>
            </a:endParaRPr>
          </a:p>
          <a:p>
            <a:pPr marL="550862" indent="-285750" fontAlgn="auto">
              <a:spcBef>
                <a:spcPts val="0"/>
              </a:spcBef>
              <a:spcAft>
                <a:spcPts val="0"/>
              </a:spcAft>
              <a:tabLst/>
              <a:defRPr/>
            </a:pPr>
            <a:endParaRPr lang="fr-CA" sz="1300" b="1" kern="100">
              <a:solidFill>
                <a:srgbClr val="567BB6"/>
              </a:solidFill>
              <a:latin typeface="Calibri" panose="020F0502020204030204" pitchFamily="34" charset="0"/>
              <a:ea typeface="Arial" panose="020B0604020202020204" pitchFamily="34" charset="0"/>
              <a:cs typeface="Times New Roman" panose="02020603050405020304" pitchFamily="18" charset="0"/>
            </a:endParaRPr>
          </a:p>
          <a:p>
            <a:pPr marL="550862" indent="-285750" fontAlgn="auto">
              <a:spcBef>
                <a:spcPts val="0"/>
              </a:spcBef>
              <a:spcAft>
                <a:spcPts val="0"/>
              </a:spcAft>
              <a:tabLst/>
              <a:defRPr/>
            </a:pPr>
            <a:r>
              <a:rPr lang="fr-CA" sz="1300" kern="100">
                <a:effectLst/>
                <a:latin typeface="Calibri" panose="020F0502020204030204" pitchFamily="34" charset="0"/>
                <a:ea typeface="Arial" panose="020B0604020202020204" pitchFamily="34" charset="0"/>
                <a:cs typeface="Calibri" panose="020F0502020204030204" pitchFamily="34" charset="0"/>
              </a:rPr>
              <a:t>Les données </a:t>
            </a:r>
            <a:r>
              <a:rPr lang="fr-CA" sz="1300" b="1" kern="1200">
                <a:solidFill>
                  <a:srgbClr val="567BB6"/>
                </a:solidFill>
                <a:latin typeface="Calibri" panose="020F0502020204030204" pitchFamily="34" charset="0"/>
                <a:cs typeface="Calibri" panose="020F0502020204030204" pitchFamily="34" charset="0"/>
              </a:rPr>
              <a:t>ne se limitent pas à l’information saisie dans des feuilles de calcul</a:t>
            </a:r>
            <a:r>
              <a:rPr lang="fr-CA" sz="1300" kern="100">
                <a:effectLst/>
                <a:latin typeface="Calibri" panose="020F0502020204030204" pitchFamily="34" charset="0"/>
                <a:ea typeface="Arial" panose="020B0604020202020204" pitchFamily="34" charset="0"/>
                <a:cs typeface="Calibri" panose="020F0502020204030204" pitchFamily="34" charset="0"/>
              </a:rPr>
              <a:t>. Elles comprennent en effet de l’information se présentant dans une large gamme de formats, comme les fichiers électroniques, les documents physiques traditionnels et les dossiers gouvernementaux de nature non délicate.</a:t>
            </a:r>
          </a:p>
          <a:p>
            <a:pPr marL="550862" indent="-285750" fontAlgn="auto">
              <a:spcBef>
                <a:spcPts val="0"/>
              </a:spcBef>
              <a:spcAft>
                <a:spcPts val="0"/>
              </a:spcAft>
              <a:tabLst/>
              <a:defRPr/>
            </a:pPr>
            <a:endParaRPr kumimoji="0" lang="fr-CA" sz="13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lang="fr-CA" sz="1300" kern="1200">
                <a:solidFill>
                  <a:prstClr val="black"/>
                </a:solidFill>
                <a:latin typeface="Calibri" panose="020F0502020204030204" pitchFamily="34" charset="0"/>
                <a:cs typeface="Calibri" panose="020F0502020204030204" pitchFamily="34" charset="0"/>
              </a:rPr>
              <a:t>Historiquement, ces données étaient partagées sur une base ponctuelle et de manière hermétique. En l’absence d’une approche cohérente et normalisée en matière de partage des données, </a:t>
            </a:r>
            <a:r>
              <a:rPr lang="fr-CA" sz="1300" b="1">
                <a:solidFill>
                  <a:srgbClr val="567BB6"/>
                </a:solidFill>
                <a:latin typeface="Calibri" panose="020F0502020204030204" pitchFamily="34" charset="0"/>
              </a:rPr>
              <a:t>le ministère s’expose à des risques</a:t>
            </a:r>
            <a:r>
              <a:rPr lang="fr-CA" sz="1300">
                <a:effectLst/>
                <a:latin typeface="Calibri" panose="020F0502020204030204" pitchFamily="34" charset="0"/>
                <a:ea typeface="Calibri" panose="020F0502020204030204" pitchFamily="34" charset="0"/>
              </a:rPr>
              <a:t>. </a:t>
            </a:r>
          </a:p>
          <a:p>
            <a:pPr marL="550862" indent="-285750" fontAlgn="auto">
              <a:spcBef>
                <a:spcPts val="0"/>
              </a:spcBef>
              <a:spcAft>
                <a:spcPts val="0"/>
              </a:spcAft>
              <a:tabLst/>
              <a:defRPr/>
            </a:pPr>
            <a:endParaRPr kumimoji="0" lang="fr-CA" sz="1300" b="1" i="0" u="none" strike="noStrike" kern="1200" cap="none" spc="0" normalizeH="0" baseline="0" noProof="0">
              <a:ln>
                <a:noFill/>
              </a:ln>
              <a:solidFill>
                <a:srgbClr val="567BB6"/>
              </a:solidFill>
              <a:uLnTx/>
              <a:uFillTx/>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lang="fr-CA" sz="1300" b="1">
                <a:solidFill>
                  <a:srgbClr val="567BB6"/>
                </a:solidFill>
                <a:latin typeface="Calibri" panose="020F0502020204030204" pitchFamily="34" charset="0"/>
              </a:rPr>
              <a:t>Le nombre d’initiatives de partage des données augmentera vraisemblablement </a:t>
            </a:r>
            <a:r>
              <a:rPr lang="fr-CA" sz="1300" kern="1200">
                <a:solidFill>
                  <a:prstClr val="black"/>
                </a:solidFill>
                <a:latin typeface="Calibri" panose="020F0502020204030204" pitchFamily="34" charset="0"/>
                <a:cs typeface="Calibri" panose="020F0502020204030204" pitchFamily="34" charset="0"/>
              </a:rPr>
              <a:t>vu l’évolution du paysage de la gouvernance des données autochtones et étant donné que le ministère a le mandat de transférer des services et des programmes aux entités autochtones</a:t>
            </a:r>
            <a:r>
              <a:rPr kumimoji="0" lang="fr-CA" sz="13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a:t>
            </a:r>
          </a:p>
          <a:p>
            <a:pPr marL="550862" indent="-285750" fontAlgn="auto">
              <a:spcBef>
                <a:spcPts val="0"/>
              </a:spcBef>
              <a:spcAft>
                <a:spcPts val="0"/>
              </a:spcAft>
              <a:tabLst/>
              <a:defRPr/>
            </a:pPr>
            <a:endParaRPr lang="fr-CA" sz="1300" kern="1200">
              <a:solidFill>
                <a:prstClr val="black"/>
              </a:solidFill>
              <a:latin typeface="Calibri" panose="020F0502020204030204" pitchFamily="34" charset="0"/>
              <a:cs typeface="Calibri" panose="020F0502020204030204" pitchFamily="34" charset="0"/>
            </a:endParaRPr>
          </a:p>
          <a:p>
            <a:pPr marL="550862" indent="-285750" fontAlgn="auto">
              <a:spcBef>
                <a:spcPts val="0"/>
              </a:spcBef>
              <a:spcAft>
                <a:spcPts val="0"/>
              </a:spcAft>
              <a:tabLst/>
              <a:defRPr/>
            </a:pPr>
            <a:r>
              <a:rPr lang="fr-CA" sz="1300">
                <a:latin typeface="Caibri"/>
              </a:rPr>
              <a:t>Dans ce contexte et conformément à notre approche transformationnelle à l’égard des données autochtones, nous avons pris des mesures pour </a:t>
            </a:r>
            <a:r>
              <a:rPr lang="fr-CA" sz="1300" b="1">
                <a:solidFill>
                  <a:srgbClr val="567BB6"/>
                </a:solidFill>
                <a:latin typeface="Caibri"/>
              </a:rPr>
              <a:t>officialiser l’approche ministérielle </a:t>
            </a:r>
            <a:r>
              <a:rPr lang="fr-CA" sz="1300">
                <a:latin typeface="Caibri"/>
              </a:rPr>
              <a:t>afin d’améliorer notre processus de partage des données à l’externe.</a:t>
            </a:r>
          </a:p>
        </p:txBody>
      </p:sp>
    </p:spTree>
    <p:extLst>
      <p:ext uri="{BB962C8B-B14F-4D97-AF65-F5344CB8AC3E}">
        <p14:creationId xmlns:p14="http://schemas.microsoft.com/office/powerpoint/2010/main" val="395159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D65F0A-6112-B537-7448-DA5D76AA4472}"/>
              </a:ext>
            </a:extLst>
          </p:cNvPr>
          <p:cNvSpPr txBox="1">
            <a:spLocks noGrp="1"/>
          </p:cNvSpPr>
          <p:nvPr>
            <p:ph type="title" idx="4294967295"/>
            <p:custDataLst>
              <p:tags r:id="rId1"/>
            </p:custDataLst>
          </p:nvPr>
        </p:nvSpPr>
        <p:spPr>
          <a:xfrm>
            <a:off x="124690" y="154260"/>
            <a:ext cx="8447809" cy="4108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CA" sz="2300" b="1"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Partage des données dans le cadre du premier volet de </a:t>
            </a:r>
            <a:r>
              <a:rPr kumimoji="0" lang="en-CA" sz="2300" b="1" i="0" u="none" strike="noStrike" kern="100" cap="none" spc="0" normalizeH="0" baseline="0" noProof="0" err="1">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l’initiative</a:t>
            </a:r>
            <a:r>
              <a:rPr kumimoji="0" lang="en-CA" sz="2300" b="1" i="0" u="none" strike="noStrike" kern="100" cap="none" spc="0" normalizeH="0" baseline="0" noProof="0">
                <a:ln>
                  <a:noFill/>
                </a:ln>
                <a:solidFill>
                  <a:srgbClr val="FFFFFF"/>
                </a:solidFill>
                <a:effectLst/>
                <a:uLnTx/>
                <a:uFillTx/>
                <a:latin typeface="Calibri" panose="020F0502020204030204" pitchFamily="34" charset="0"/>
                <a:ea typeface="Arial" panose="020B0604020202020204" pitchFamily="34" charset="0"/>
                <a:cs typeface="Calibri" panose="020F0502020204030204" pitchFamily="34" charset="0"/>
              </a:rPr>
              <a:t> </a:t>
            </a:r>
            <a:endParaRPr kumimoji="0" lang="en-CA" sz="2300" b="0" i="0" u="none" strike="noStrike" kern="1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Content Placeholder 1">
            <a:extLst>
              <a:ext uri="{FF2B5EF4-FFF2-40B4-BE49-F238E27FC236}">
                <a16:creationId xmlns:a16="http://schemas.microsoft.com/office/drawing/2014/main" id="{06631EE5-8973-C18D-3A47-822E8EED4D04}"/>
              </a:ext>
            </a:extLst>
          </p:cNvPr>
          <p:cNvSpPr>
            <a:spLocks noGrp="1"/>
          </p:cNvSpPr>
          <p:nvPr>
            <p:ph idx="1"/>
            <p:custDataLst>
              <p:tags r:id="rId2"/>
            </p:custDataLst>
          </p:nvPr>
        </p:nvSpPr>
        <p:spPr>
          <a:xfrm>
            <a:off x="200357" y="878360"/>
            <a:ext cx="8822457" cy="3790569"/>
          </a:xfrm>
        </p:spPr>
        <p:txBody>
          <a:bodyPr/>
          <a:lstStyle/>
          <a:p>
            <a:pPr marL="0" lvl="0" indent="0">
              <a:buNone/>
            </a:pPr>
            <a:r>
              <a:rPr lang="en-US" sz="1400">
                <a:latin typeface="Calibri" panose="020F0502020204030204" pitchFamily="34" charset="0"/>
                <a:cs typeface="Calibri" panose="020F0502020204030204" pitchFamily="34" charset="0"/>
              </a:rPr>
              <a:t>Le </a:t>
            </a:r>
            <a:r>
              <a:rPr kumimoji="0" lang="fr-FR"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dirigeant principal des données et le dirigeant principal de l’information de SAC dirigent les efforts déployés par le ministère pour </a:t>
            </a:r>
            <a:r>
              <a:rPr lang="fr-FR" sz="1400" b="1">
                <a:solidFill>
                  <a:srgbClr val="567BB6"/>
                </a:solidFill>
                <a:latin typeface="Calibri" panose="020F0502020204030204" pitchFamily="34" charset="0"/>
                <a:cs typeface="Calibri" panose="020F0502020204030204" pitchFamily="34" charset="0"/>
              </a:rPr>
              <a:t>promouvoir et améliorer le partage de ses fonds de données </a:t>
            </a:r>
            <a:r>
              <a:rPr kumimoji="0" lang="fr-FR"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avec les partenaires autochtones en renforçant les capacités internes et en améliorant les infrastructures de partage des données</a:t>
            </a: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a:t>
            </a:r>
          </a:p>
          <a:p>
            <a:pPr marL="0" lvl="0" indent="0">
              <a:buNone/>
            </a:pPr>
            <a:endPar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384175" lvl="2" indent="0">
              <a:spcAft>
                <a:spcPts val="0"/>
              </a:spcAft>
              <a:buNone/>
              <a:defRPr/>
            </a:pPr>
            <a:r>
              <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Ce travail suppose :</a:t>
            </a:r>
          </a:p>
          <a:p>
            <a:pPr lvl="2">
              <a:spcAft>
                <a:spcPts val="0"/>
              </a:spcAft>
              <a:buFont typeface="Arial" panose="020B0604020202020204" pitchFamily="34" charset="0"/>
              <a:buChar char="•"/>
              <a:defRPr/>
            </a:pPr>
            <a:endParaRPr lang="en-US">
              <a:latin typeface="Calibri" panose="020F0502020204030204" pitchFamily="34" charset="0"/>
              <a:ea typeface="+mn-ea"/>
              <a:cs typeface="Calibri" panose="020F0502020204030204" pitchFamily="34" charset="0"/>
            </a:endParaRPr>
          </a:p>
          <a:p>
            <a:pPr lvl="2">
              <a:spcAft>
                <a:spcPts val="0"/>
              </a:spcAft>
              <a:buFont typeface="Arial" panose="020B0604020202020204" pitchFamily="34" charset="0"/>
              <a:buChar char="•"/>
              <a:defRPr/>
            </a:pPr>
            <a:r>
              <a:rPr lang="fr-FR" b="1" kern="1200">
                <a:latin typeface="Calibri" panose="020F0502020204030204" pitchFamily="34" charset="0"/>
                <a:ea typeface="+mn-ea"/>
                <a:cs typeface="Calibri" panose="020F0502020204030204" pitchFamily="34" charset="0"/>
              </a:rPr>
              <a:t>d’appuyer directement les demandes de partage des données</a:t>
            </a:r>
            <a:r>
              <a:rPr lang="fr-FR" kern="1200">
                <a:latin typeface="Calibri" panose="020F0502020204030204" pitchFamily="34" charset="0"/>
                <a:ea typeface="+mn-ea"/>
                <a:cs typeface="Calibri" panose="020F0502020204030204" pitchFamily="34" charset="0"/>
              </a:rPr>
              <a:t>;</a:t>
            </a: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r>
              <a:rPr lang="fr-CA" b="1" kern="1200">
                <a:latin typeface="Calibri" panose="020F0502020204030204" pitchFamily="34" charset="0"/>
                <a:ea typeface="+mn-ea"/>
                <a:cs typeface="Calibri" panose="020F0502020204030204" pitchFamily="34" charset="0"/>
              </a:rPr>
              <a:t>d’uniformiser le processus de partage des données à l’échelle du ministère </a:t>
            </a:r>
            <a:r>
              <a:rPr lang="fr-CA" kern="1200">
                <a:latin typeface="Calibri" panose="020F0502020204030204" pitchFamily="34" charset="0"/>
                <a:ea typeface="+mn-ea"/>
                <a:cs typeface="Calibri" panose="020F0502020204030204" pitchFamily="34" charset="0"/>
              </a:rPr>
              <a:t>grâce à un document interne, le </a:t>
            </a:r>
            <a:r>
              <a:rPr lang="fr-FR" b="1" i="1">
                <a:solidFill>
                  <a:srgbClr val="567BB6"/>
                </a:solidFill>
                <a:latin typeface="Calibri" panose="020F0502020204030204" pitchFamily="34" charset="0"/>
                <a:cs typeface="Calibri" panose="020F0502020204030204" pitchFamily="34" charset="0"/>
              </a:rPr>
              <a:t>Guide ministériel sur le partage des données à l’externe</a:t>
            </a:r>
            <a:r>
              <a:rPr lang="fr-CA">
                <a:latin typeface="Calibri" panose="020F0502020204030204" pitchFamily="34" charset="0"/>
                <a:cs typeface="Calibri" panose="020F0502020204030204" pitchFamily="34" charset="0"/>
              </a:rPr>
              <a:t>, qui a été préparé et lancé à l’usage général du ministère en janvier 2024;</a:t>
            </a: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endParaRPr lang="en-US">
              <a:latin typeface="Calibri" panose="020F0502020204030204" pitchFamily="34" charset="0"/>
              <a:cs typeface="Calibri" panose="020F0502020204030204" pitchFamily="34" charset="0"/>
            </a:endParaRPr>
          </a:p>
          <a:p>
            <a:pPr lvl="2">
              <a:spcAft>
                <a:spcPts val="0"/>
              </a:spcAft>
              <a:buFont typeface="Arial" panose="020B0604020202020204" pitchFamily="34" charset="0"/>
              <a:buChar char="•"/>
              <a:defRPr/>
            </a:pPr>
            <a:r>
              <a:rPr lang="en-US" b="1" kern="1200">
                <a:latin typeface="Calibri" panose="020F0502020204030204" pitchFamily="34" charset="0"/>
                <a:ea typeface="+mn-ea"/>
                <a:cs typeface="Calibri" panose="020F0502020204030204" pitchFamily="34" charset="0"/>
              </a:rPr>
              <a:t>de p</a:t>
            </a:r>
            <a:r>
              <a:rPr lang="fr-FR" b="1" kern="1200">
                <a:latin typeface="Calibri" panose="020F0502020204030204" pitchFamily="34" charset="0"/>
                <a:ea typeface="+mn-ea"/>
                <a:cs typeface="Calibri" panose="020F0502020204030204" pitchFamily="34" charset="0"/>
              </a:rPr>
              <a:t>réparer la mobilisation et l’élaboration d’une </a:t>
            </a:r>
            <a:r>
              <a:rPr lang="fr-FR" b="1" i="1" kern="1200">
                <a:solidFill>
                  <a:srgbClr val="567BB6"/>
                </a:solidFill>
                <a:latin typeface="Calibri" panose="020F0502020204030204" pitchFamily="34" charset="0"/>
                <a:ea typeface="+mn-ea"/>
                <a:cs typeface="Calibri" panose="020F0502020204030204" pitchFamily="34" charset="0"/>
              </a:rPr>
              <a:t>politique sur le partage des données à l’externe</a:t>
            </a:r>
            <a:r>
              <a:rPr lang="fr-FR" kern="1200">
                <a:latin typeface="Calibri" panose="020F0502020204030204" pitchFamily="34" charset="0"/>
                <a:ea typeface="+mn-ea"/>
                <a:cs typeface="Calibri" panose="020F0502020204030204" pitchFamily="34" charset="0"/>
              </a:rPr>
              <a:t>, à l’usage du ministère</a:t>
            </a:r>
            <a:r>
              <a:rPr lang="en-US" kern="1200">
                <a:latin typeface="Calibri" panose="020F0502020204030204" pitchFamily="34" charset="0"/>
                <a:ea typeface="+mn-ea"/>
                <a:cs typeface="Calibri" panose="020F0502020204030204" pitchFamily="34" charset="0"/>
              </a:rPr>
              <a:t>. </a:t>
            </a:r>
          </a:p>
          <a:p>
            <a:pPr marL="0" lvl="0" indent="0">
              <a:buNone/>
            </a:pPr>
            <a:endParaRPr kumimoji="0" lang="en-US" sz="14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576262" lvl="3" indent="0">
              <a:spcAft>
                <a:spcPts val="0"/>
              </a:spcAft>
              <a:buNone/>
              <a:defRPr/>
            </a:pPr>
            <a:endParaRPr kumimoji="0" lang="en-US" i="0" u="none" strike="noStrike" kern="0" cap="none" spc="0" normalizeH="0" baseline="0" noProof="0">
              <a:ln>
                <a:noFill/>
              </a:ln>
              <a:effectLst/>
              <a:uLnTx/>
              <a:uFillTx/>
              <a:latin typeface="Calibri" panose="020F0502020204030204" pitchFamily="34" charset="0"/>
              <a:cs typeface="Calibri" panose="020F0502020204030204" pitchFamily="34" charset="0"/>
            </a:endParaRPr>
          </a:p>
          <a:p>
            <a:endParaRPr lang="en-CA" sz="1200"/>
          </a:p>
        </p:txBody>
      </p:sp>
    </p:spTree>
    <p:extLst>
      <p:ext uri="{BB962C8B-B14F-4D97-AF65-F5344CB8AC3E}">
        <p14:creationId xmlns:p14="http://schemas.microsoft.com/office/powerpoint/2010/main" val="290223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7B7AA5-34AD-9F93-1E9F-C9FD6AE4DA42}"/>
              </a:ext>
            </a:extLst>
          </p:cNvPr>
          <p:cNvSpPr txBox="1">
            <a:spLocks noGrp="1"/>
          </p:cNvSpPr>
          <p:nvPr>
            <p:ph type="title" idx="4294967295"/>
            <p:custDataLst>
              <p:tags r:id="rId1"/>
            </p:custDataLst>
          </p:nvPr>
        </p:nvSpPr>
        <p:spPr>
          <a:xfrm>
            <a:off x="0" y="166936"/>
            <a:ext cx="9144000" cy="3970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CA" sz="2100" b="1" i="0" u="none" strike="noStrike" kern="1200" cap="none" spc="0" normalizeH="0" baseline="0" noProof="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Demandes de partage des données et ententes d’échange de renseignements</a:t>
            </a:r>
            <a:endParaRPr kumimoji="0" lang="fr-CA" sz="2100" b="0" i="0" u="none" strike="noStrike" kern="1200" cap="none" spc="0" normalizeH="0" baseline="0" noProof="0">
              <a:ln>
                <a:noFill/>
              </a:ln>
              <a:solidFill>
                <a:srgbClr val="FFFFFF"/>
              </a:solidFill>
              <a:effectLst/>
              <a:uLnTx/>
              <a:uFillTx/>
              <a:latin typeface="Verdana" pitchFamily="34" charset="0"/>
              <a:ea typeface="+mn-ea"/>
              <a:cs typeface="+mn-cs"/>
            </a:endParaRPr>
          </a:p>
        </p:txBody>
      </p:sp>
      <p:sp>
        <p:nvSpPr>
          <p:cNvPr id="2" name="Content Placeholder 1">
            <a:extLst>
              <a:ext uri="{FF2B5EF4-FFF2-40B4-BE49-F238E27FC236}">
                <a16:creationId xmlns:a16="http://schemas.microsoft.com/office/drawing/2014/main" id="{DE8FC146-DC30-D2B4-08B6-593944888AC9}"/>
              </a:ext>
            </a:extLst>
          </p:cNvPr>
          <p:cNvSpPr>
            <a:spLocks noGrp="1"/>
          </p:cNvSpPr>
          <p:nvPr>
            <p:ph idx="1"/>
            <p:custDataLst>
              <p:tags r:id="rId2"/>
            </p:custDataLst>
          </p:nvPr>
        </p:nvSpPr>
        <p:spPr>
          <a:xfrm>
            <a:off x="77219" y="731785"/>
            <a:ext cx="5783649" cy="4198618"/>
          </a:xfrm>
        </p:spPr>
        <p:txBody>
          <a:bodyPr/>
          <a:lstStyle/>
          <a:p>
            <a:pPr>
              <a:lnSpc>
                <a:spcPct val="107000"/>
              </a:lnSpc>
              <a:spcBef>
                <a:spcPts val="0"/>
              </a:spcBef>
              <a:spcAft>
                <a:spcPts val="0"/>
              </a:spcAft>
            </a:pPr>
            <a:r>
              <a:rPr lang="fr-CA" sz="1200">
                <a:solidFill>
                  <a:srgbClr val="000000"/>
                </a:solidFill>
                <a:latin typeface="Calibri" panose="020F0502020204030204" pitchFamily="34" charset="0"/>
                <a:cs typeface="Calibri" panose="020F0502020204030204" pitchFamily="34" charset="0"/>
              </a:rPr>
              <a:t>Le ministère répond régulièrement à des </a:t>
            </a:r>
            <a:r>
              <a:rPr lang="fr-CA" sz="1200" b="1">
                <a:solidFill>
                  <a:srgbClr val="0070C0"/>
                </a:solidFill>
                <a:latin typeface="Calibri" panose="020F0502020204030204" pitchFamily="34" charset="0"/>
                <a:cs typeface="Calibri" panose="020F0502020204030204" pitchFamily="34" charset="0"/>
              </a:rPr>
              <a:t>demandes de partage des données </a:t>
            </a:r>
            <a:r>
              <a:rPr lang="fr-CA" sz="1200">
                <a:solidFill>
                  <a:srgbClr val="000000"/>
                </a:solidFill>
                <a:latin typeface="Calibri" panose="020F0502020204030204" pitchFamily="34" charset="0"/>
                <a:cs typeface="Calibri" panose="020F0502020204030204" pitchFamily="34" charset="0"/>
              </a:rPr>
              <a:t>provenant des partenaires autochtones. </a:t>
            </a:r>
          </a:p>
          <a:p>
            <a:pPr>
              <a:lnSpc>
                <a:spcPct val="107000"/>
              </a:lnSpc>
              <a:spcBef>
                <a:spcPts val="0"/>
              </a:spcBef>
              <a:spcAft>
                <a:spcPts val="0"/>
              </a:spcAft>
            </a:pPr>
            <a:endParaRPr lang="fr-CA" sz="1200">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fr-CA" sz="1200">
                <a:solidFill>
                  <a:srgbClr val="000000"/>
                </a:solidFill>
                <a:latin typeface="Calibri" panose="020F0502020204030204" pitchFamily="34" charset="0"/>
                <a:cs typeface="Calibri" panose="020F0502020204030204" pitchFamily="34" charset="0"/>
              </a:rPr>
              <a:t>Certaines demandes nécessitent la création </a:t>
            </a:r>
            <a:r>
              <a:rPr lang="fr-CA" sz="1200">
                <a:latin typeface="Calibri" panose="020F0502020204030204" pitchFamily="34" charset="0"/>
                <a:cs typeface="Calibri" panose="020F0502020204030204" pitchFamily="34" charset="0"/>
              </a:rPr>
              <a:t>d’</a:t>
            </a:r>
            <a:r>
              <a:rPr lang="fr-CA" sz="1200" b="1">
                <a:solidFill>
                  <a:srgbClr val="0070C0"/>
                </a:solidFill>
                <a:latin typeface="Calibri" panose="020F0502020204030204" pitchFamily="34" charset="0"/>
                <a:cs typeface="Calibri" panose="020F0502020204030204" pitchFamily="34" charset="0"/>
              </a:rPr>
              <a:t>ententes d’échange de renseignements (EER)</a:t>
            </a:r>
            <a:r>
              <a:rPr lang="fr-CA" sz="1200">
                <a:solidFill>
                  <a:srgbClr val="000000"/>
                </a:solidFill>
                <a:latin typeface="Calibri" panose="020F0502020204030204" pitchFamily="34" charset="0"/>
                <a:cs typeface="Calibri" panose="020F0502020204030204" pitchFamily="34" charset="0"/>
              </a:rPr>
              <a:t>, un terme générique qui désigne tout instrument qui est signé par SAC et le ou les intervenants qui obtiennent ainsi accès aux données et qui établit des modalités convenues par les parties au sujet de la collecte, de l’utilisation, de la gestion et de la communication ultérieure des données.</a:t>
            </a:r>
          </a:p>
          <a:p>
            <a:pPr>
              <a:lnSpc>
                <a:spcPct val="107000"/>
              </a:lnSpc>
              <a:spcBef>
                <a:spcPts val="0"/>
              </a:spcBef>
              <a:spcAft>
                <a:spcPts val="0"/>
              </a:spcAft>
            </a:pPr>
            <a:endParaRPr lang="fr-CA" sz="1200">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fr-CA" sz="1200">
                <a:solidFill>
                  <a:srgbClr val="000000"/>
                </a:solidFill>
                <a:latin typeface="Calibri" panose="020F0502020204030204" pitchFamily="34" charset="0"/>
                <a:cs typeface="Calibri" panose="020F0502020204030204" pitchFamily="34" charset="0"/>
              </a:rPr>
              <a:t>Ces ententes servent généralement à répondre aux demandes de partage des données que le ministère reçoit </a:t>
            </a:r>
            <a:r>
              <a:rPr lang="fr-CA" sz="1200" b="1">
                <a:solidFill>
                  <a:srgbClr val="0070C0"/>
                </a:solidFill>
                <a:latin typeface="Calibri" panose="020F0502020204030204" pitchFamily="34" charset="0"/>
                <a:cs typeface="Calibri" panose="020F0502020204030204" pitchFamily="34" charset="0"/>
              </a:rPr>
              <a:t>de l’extérieur </a:t>
            </a:r>
            <a:r>
              <a:rPr lang="fr-CA" sz="1200">
                <a:solidFill>
                  <a:srgbClr val="000000"/>
                </a:solidFill>
                <a:latin typeface="Calibri" panose="020F0502020204030204" pitchFamily="34" charset="0"/>
                <a:cs typeface="Calibri" panose="020F0502020204030204" pitchFamily="34" charset="0"/>
              </a:rPr>
              <a:t>des voies de communication existantes et qui nécessitent des </a:t>
            </a:r>
            <a:r>
              <a:rPr lang="fr-CA" sz="1200" b="1">
                <a:solidFill>
                  <a:srgbClr val="0070C0"/>
                </a:solidFill>
                <a:latin typeface="Calibri" panose="020F0502020204030204" pitchFamily="34" charset="0"/>
                <a:cs typeface="Calibri" panose="020F0502020204030204" pitchFamily="34" charset="0"/>
              </a:rPr>
              <a:t>ensembles de données personnalisées </a:t>
            </a:r>
            <a:r>
              <a:rPr lang="fr-CA" sz="1200">
                <a:latin typeface="Calibri" panose="020F0502020204030204" pitchFamily="34" charset="0"/>
                <a:cs typeface="Calibri" panose="020F0502020204030204" pitchFamily="34" charset="0"/>
              </a:rPr>
              <a:t>ou des </a:t>
            </a:r>
            <a:r>
              <a:rPr lang="fr-CA" sz="1200" b="1">
                <a:solidFill>
                  <a:srgbClr val="0070C0"/>
                </a:solidFill>
                <a:latin typeface="Calibri" panose="020F0502020204030204" pitchFamily="34" charset="0"/>
                <a:cs typeface="Calibri" panose="020F0502020204030204" pitchFamily="34" charset="0"/>
              </a:rPr>
              <a:t>ensembles de données non expurgés contenant de l’information à diffusion restreinte</a:t>
            </a:r>
            <a:r>
              <a:rPr lang="fr-CA" sz="1200">
                <a:solidFill>
                  <a:srgbClr val="000000"/>
                </a:solidFill>
                <a:latin typeface="Calibri" panose="020F0502020204030204" pitchFamily="34" charset="0"/>
                <a:cs typeface="Calibri" panose="020F0502020204030204" pitchFamily="34" charset="0"/>
              </a:rPr>
              <a:t>.</a:t>
            </a:r>
          </a:p>
          <a:p>
            <a:pPr>
              <a:lnSpc>
                <a:spcPct val="107000"/>
              </a:lnSpc>
              <a:spcBef>
                <a:spcPts val="0"/>
              </a:spcBef>
              <a:spcAft>
                <a:spcPts val="0"/>
              </a:spcAft>
            </a:pPr>
            <a:endParaRPr lang="fr-CA" sz="1200" b="1">
              <a:solidFill>
                <a:srgbClr val="000000"/>
              </a:solidFill>
              <a:latin typeface="Calibri" panose="020F0502020204030204" pitchFamily="34" charset="0"/>
              <a:cs typeface="Calibri" panose="020F0502020204030204" pitchFamily="34" charset="0"/>
            </a:endParaRPr>
          </a:p>
          <a:p>
            <a:pPr>
              <a:lnSpc>
                <a:spcPct val="107000"/>
              </a:lnSpc>
              <a:spcBef>
                <a:spcPts val="0"/>
              </a:spcBef>
              <a:spcAft>
                <a:spcPts val="0"/>
              </a:spcAft>
            </a:pPr>
            <a:r>
              <a:rPr lang="fr-CA" sz="1200">
                <a:latin typeface="Calibri" panose="020F0502020204030204" pitchFamily="34" charset="0"/>
                <a:cs typeface="Calibri" panose="020F0502020204030204" pitchFamily="34" charset="0"/>
              </a:rPr>
              <a:t>Quelle que soit leur forme, les ententes d’échange de renseignements conclues avec des intervenants externes </a:t>
            </a: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[c.-à-d., intervenants </a:t>
            </a:r>
            <a:r>
              <a:rPr lang="fr-CA" sz="1200" u="sng">
                <a:solidFill>
                  <a:srgbClr val="000000"/>
                </a:solidFill>
                <a:effectLst/>
                <a:latin typeface="Calibri" panose="020F0502020204030204" pitchFamily="34" charset="0"/>
                <a:ea typeface="Calibri" panose="020F0502020204030204" pitchFamily="34" charset="0"/>
                <a:cs typeface="Calibri" panose="020F0502020204030204" pitchFamily="34" charset="0"/>
              </a:rPr>
              <a:t>de l’extérieur </a:t>
            </a: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du gouvernement fédéral] doivent toujours être définies et comprises comme étant </a:t>
            </a:r>
            <a:r>
              <a:rPr lang="fr-CA" sz="1200" b="1">
                <a:solidFill>
                  <a:srgbClr val="0070C0"/>
                </a:solidFill>
                <a:latin typeface="Calibri" panose="020F0502020204030204" pitchFamily="34" charset="0"/>
                <a:cs typeface="Calibri" panose="020F0502020204030204" pitchFamily="34" charset="0"/>
              </a:rPr>
              <a:t>exécutoires</a:t>
            </a: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0" indent="0">
              <a:lnSpc>
                <a:spcPct val="107000"/>
              </a:lnSpc>
              <a:spcAft>
                <a:spcPts val="0"/>
              </a:spcAft>
              <a:buNone/>
            </a:pPr>
            <a:endPar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Le DPD et le DPI ont mis sur pied des </a:t>
            </a:r>
            <a:r>
              <a:rPr lang="fr-CA" sz="1200" b="1">
                <a:solidFill>
                  <a:srgbClr val="0070C0"/>
                </a:solidFill>
                <a:effectLst/>
                <a:latin typeface="Calibri" panose="020F0502020204030204" pitchFamily="34" charset="0"/>
                <a:ea typeface="Calibri" panose="020F0502020204030204" pitchFamily="34" charset="0"/>
                <a:cs typeface="Calibri" panose="020F0502020204030204" pitchFamily="34" charset="0"/>
              </a:rPr>
              <a:t>organes chargés de gérer et de superviser l’établissement d’ententes </a:t>
            </a:r>
            <a:r>
              <a:rPr lang="fr-CA" sz="1200" b="1">
                <a:solidFill>
                  <a:srgbClr val="0070C0"/>
                </a:solidFill>
                <a:latin typeface="Calibri" panose="020F0502020204030204" pitchFamily="34" charset="0"/>
                <a:cs typeface="Calibri" panose="020F0502020204030204" pitchFamily="34" charset="0"/>
              </a:rPr>
              <a:t>d’échange de renseignements</a:t>
            </a: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CA" sz="1200">
                <a:latin typeface="Calibri" panose="020F0502020204030204" pitchFamily="34" charset="0"/>
                <a:ea typeface="Calibri" panose="020F0502020204030204" pitchFamily="34" charset="0"/>
                <a:cs typeface="Calibri" panose="020F0502020204030204" pitchFamily="34" charset="0"/>
              </a:rPr>
              <a:t>Ils se rencontrent régulièrement pour examiner les enjeux et les retards qui surviennent dans le cadre de ces ententes souvent fort complexes</a:t>
            </a:r>
            <a:r>
              <a:rPr lang="fr-CA"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436562" indent="-171450">
              <a:lnSpc>
                <a:spcPct val="107000"/>
              </a:lnSpc>
              <a:spcBef>
                <a:spcPts val="0"/>
              </a:spcBef>
              <a:spcAft>
                <a:spcPts val="0"/>
              </a:spcAft>
              <a:buSzPts val="1200"/>
            </a:pPr>
            <a:endParaRPr lang="fr-CA" sz="1600" kern="100">
              <a:effectLst/>
              <a:latin typeface="Calibri" panose="020F0502020204030204" pitchFamily="34" charset="0"/>
              <a:ea typeface="Calibri" panose="020F0502020204030204" pitchFamily="34" charset="0"/>
              <a:cs typeface="Times New Roman" panose="02020603050405020304" pitchFamily="18" charset="0"/>
            </a:endParaRPr>
          </a:p>
          <a:p>
            <a:endParaRPr lang="fr-CA"/>
          </a:p>
        </p:txBody>
      </p:sp>
      <p:pic>
        <p:nvPicPr>
          <p:cNvPr id="4" name="Picture 3">
            <a:extLst>
              <a:ext uri="{FF2B5EF4-FFF2-40B4-BE49-F238E27FC236}">
                <a16:creationId xmlns:a16="http://schemas.microsoft.com/office/drawing/2014/main" id="{38BD152D-BF52-4166-1DAB-E108AA1CFE9F}"/>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860868" y="925212"/>
            <a:ext cx="3105221" cy="3811763"/>
          </a:xfrm>
          <a:prstGeom prst="rect">
            <a:avLst/>
          </a:prstGeom>
        </p:spPr>
      </p:pic>
    </p:spTree>
    <p:extLst>
      <p:ext uri="{BB962C8B-B14F-4D97-AF65-F5344CB8AC3E}">
        <p14:creationId xmlns:p14="http://schemas.microsoft.com/office/powerpoint/2010/main" val="396029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20DD73-24C9-EB6C-7FD9-C02E45CA857E}"/>
              </a:ext>
            </a:extLst>
          </p:cNvPr>
          <p:cNvSpPr txBox="1">
            <a:spLocks noGrp="1"/>
          </p:cNvSpPr>
          <p:nvPr>
            <p:ph type="title" idx="4294967295"/>
            <p:custDataLst>
              <p:tags r:id="rId1"/>
            </p:custDataLst>
          </p:nvPr>
        </p:nvSpPr>
        <p:spPr>
          <a:xfrm>
            <a:off x="117927" y="0"/>
            <a:ext cx="8373035"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ministériel sur le partage des données à l’externe </a:t>
            </a:r>
            <a:r>
              <a:rPr kumimoji="0" lang="fr-CA"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 Uniformiser le processus de partage des données à l’échelle du ministère</a:t>
            </a:r>
            <a:endParaRPr kumimoji="0" lang="fr-CA" sz="2000" b="1" i="1"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Content Placeholder 1">
            <a:extLst>
              <a:ext uri="{FF2B5EF4-FFF2-40B4-BE49-F238E27FC236}">
                <a16:creationId xmlns:a16="http://schemas.microsoft.com/office/drawing/2014/main" id="{1FB0E28D-6E52-0470-6157-147FD39B94F7}"/>
              </a:ext>
            </a:extLst>
          </p:cNvPr>
          <p:cNvSpPr>
            <a:spLocks noGrp="1"/>
          </p:cNvSpPr>
          <p:nvPr>
            <p:ph idx="1"/>
            <p:custDataLst>
              <p:tags r:id="rId2"/>
            </p:custDataLst>
          </p:nvPr>
        </p:nvSpPr>
        <p:spPr>
          <a:xfrm>
            <a:off x="131352" y="777279"/>
            <a:ext cx="6394140" cy="3797945"/>
          </a:xfrm>
        </p:spPr>
        <p:txBody>
          <a:bodyPr/>
          <a:lstStyle/>
          <a:p>
            <a:pPr>
              <a:spcAft>
                <a:spcPts val="1200"/>
              </a:spcAft>
            </a:pPr>
            <a:r>
              <a:rPr lang="fr-CA" sz="1400" kern="100">
                <a:effectLst/>
                <a:latin typeface="Caibri"/>
                <a:ea typeface="Calibri" panose="020F0502020204030204" pitchFamily="34" charset="0"/>
                <a:cs typeface="Calibri" panose="020F0502020204030204" pitchFamily="34" charset="0"/>
              </a:rPr>
              <a:t>SAC a élaboré un </a:t>
            </a:r>
            <a:r>
              <a:rPr lang="fr-FR" sz="1400" b="1" i="1" kern="100">
                <a:solidFill>
                  <a:srgbClr val="567BB6"/>
                </a:solidFill>
                <a:effectLst/>
                <a:latin typeface="Caibri"/>
                <a:ea typeface="Calibri" panose="020F0502020204030204" pitchFamily="34" charset="0"/>
                <a:cs typeface="Calibri" panose="020F0502020204030204" pitchFamily="34" charset="0"/>
              </a:rPr>
              <a:t>Guide ministériel sur le partage des données à l’externe </a:t>
            </a:r>
            <a:r>
              <a:rPr lang="fr-CA" sz="1400" kern="100">
                <a:latin typeface="Caibri"/>
                <a:ea typeface="Calibri" panose="020F0502020204030204" pitchFamily="34" charset="0"/>
                <a:cs typeface="Calibri" panose="020F0502020204030204" pitchFamily="34" charset="0"/>
              </a:rPr>
              <a:t>qui établit la norme ministérielle à suivre en présentant le processus de partage des données en six étapes</a:t>
            </a:r>
            <a:r>
              <a:rPr lang="fr-CA" sz="1400" kern="100">
                <a:effectLst/>
                <a:latin typeface="Caibri"/>
                <a:ea typeface="Calibri" panose="020F0502020204030204" pitchFamily="34" charset="0"/>
                <a:cs typeface="Calibri" panose="020F0502020204030204" pitchFamily="34" charset="0"/>
              </a:rPr>
              <a:t>. </a:t>
            </a:r>
          </a:p>
          <a:p>
            <a:pPr>
              <a:spcAft>
                <a:spcPts val="1200"/>
              </a:spcAft>
            </a:pPr>
            <a:r>
              <a:rPr lang="fr-CA" sz="1400" kern="100">
                <a:effectLst/>
                <a:latin typeface="Caibri"/>
                <a:ea typeface="Calibri" panose="020F0502020204030204" pitchFamily="34" charset="0"/>
                <a:cs typeface="Calibri" panose="020F0502020204030204" pitchFamily="34" charset="0"/>
              </a:rPr>
              <a:t>Représentant l’une des plus importantes réalisations dans le cadre du premier volet de l’initiative de l’Approche transformationnelle à l’égard des données autochtones, le guide offre aux secteurs de programmes de SAC des </a:t>
            </a:r>
            <a:r>
              <a:rPr lang="fr-CA" sz="1400" b="1">
                <a:solidFill>
                  <a:srgbClr val="567BB6"/>
                </a:solidFill>
                <a:latin typeface="Caibri"/>
                <a:cs typeface="Calibri" panose="020F0502020204030204" pitchFamily="34" charset="0"/>
              </a:rPr>
              <a:t>directives étape par étape et des outils </a:t>
            </a:r>
            <a:r>
              <a:rPr lang="fr-CA" sz="1400" kern="100">
                <a:effectLst/>
                <a:latin typeface="Caibri"/>
                <a:ea typeface="Calibri" panose="020F0502020204030204" pitchFamily="34" charset="0"/>
                <a:cs typeface="Calibri" panose="020F0502020204030204" pitchFamily="34" charset="0"/>
              </a:rPr>
              <a:t>pratiques qui leur permettront de répondre aux demandes de données provenant de l’extérieur.</a:t>
            </a:r>
            <a:r>
              <a:rPr lang="fr-CA" sz="1400">
                <a:latin typeface="Caibri"/>
                <a:cs typeface="Calibri" panose="020F0502020204030204" pitchFamily="34" charset="0"/>
              </a:rPr>
              <a:t> </a:t>
            </a:r>
          </a:p>
          <a:p>
            <a:pPr>
              <a:spcAft>
                <a:spcPts val="1200"/>
              </a:spcAft>
            </a:pPr>
            <a:r>
              <a:rPr lang="fr-CA" sz="1400">
                <a:latin typeface="Caibri"/>
                <a:cs typeface="Calibri" panose="020F0502020204030204" pitchFamily="34" charset="0"/>
              </a:rPr>
              <a:t>Le guide </a:t>
            </a:r>
            <a:r>
              <a:rPr lang="fr-CA" sz="1400" b="1">
                <a:solidFill>
                  <a:srgbClr val="567BB6"/>
                </a:solidFill>
                <a:latin typeface="Caibri"/>
                <a:cs typeface="Calibri" panose="020F0502020204030204" pitchFamily="34" charset="0"/>
              </a:rPr>
              <a:t>autorise</a:t>
            </a:r>
            <a:r>
              <a:rPr lang="fr-CA" sz="1400">
                <a:latin typeface="Caibri"/>
                <a:cs typeface="Calibri" panose="020F0502020204030204" pitchFamily="34" charset="0"/>
              </a:rPr>
              <a:t> les fonctionnaires des secteurs, qu’on désigne par le titre d’</a:t>
            </a:r>
            <a:r>
              <a:rPr lang="fr-CA" sz="1400" b="1">
                <a:solidFill>
                  <a:srgbClr val="567BB6"/>
                </a:solidFill>
                <a:latin typeface="Caibri"/>
                <a:cs typeface="Calibri" panose="020F0502020204030204" pitchFamily="34" charset="0"/>
              </a:rPr>
              <a:t>intendants principaux des données</a:t>
            </a:r>
            <a:r>
              <a:rPr lang="fr-CA" sz="1400">
                <a:latin typeface="Caibri"/>
                <a:cs typeface="Calibri" panose="020F0502020204030204" pitchFamily="34" charset="0"/>
              </a:rPr>
              <a:t>, à traiter les </a:t>
            </a:r>
            <a:r>
              <a:rPr lang="fr-CA" sz="1400" kern="100">
                <a:effectLst/>
                <a:latin typeface="Caibri"/>
                <a:ea typeface="Calibri" panose="020F0502020204030204" pitchFamily="34" charset="0"/>
                <a:cs typeface="Calibri" panose="020F0502020204030204" pitchFamily="34" charset="0"/>
              </a:rPr>
              <a:t>demandes de données provenant de l’extérieur de manière efficace et responsable</a:t>
            </a:r>
            <a:r>
              <a:rPr lang="fr-CA" sz="1400">
                <a:latin typeface="Caibri"/>
                <a:cs typeface="Calibri" panose="020F0502020204030204" pitchFamily="34" charset="0"/>
              </a:rPr>
              <a:t>, de la réception de la demande jusqu’à la communication sécurisée des données. </a:t>
            </a:r>
          </a:p>
          <a:p>
            <a:pPr>
              <a:spcAft>
                <a:spcPts val="1200"/>
              </a:spcAft>
            </a:pPr>
            <a:r>
              <a:rPr lang="fr-CA" sz="1400">
                <a:latin typeface="Caibri"/>
                <a:cs typeface="Calibri" panose="020F0502020204030204" pitchFamily="34" charset="0"/>
              </a:rPr>
              <a:t>Ce guide propose des </a:t>
            </a:r>
            <a:r>
              <a:rPr lang="fr-CA" sz="1400" b="1">
                <a:solidFill>
                  <a:srgbClr val="567BB6"/>
                </a:solidFill>
                <a:latin typeface="Caibri"/>
                <a:cs typeface="Calibri" panose="020F0502020204030204" pitchFamily="34" charset="0"/>
              </a:rPr>
              <a:t>outils qui aident les intendants principaux des données à s’acquitter de leur rôle et à améliorer le processus de partage des données</a:t>
            </a:r>
            <a:r>
              <a:rPr lang="fr-CA" sz="1400">
                <a:latin typeface="Caibri"/>
                <a:cs typeface="Calibri" panose="020F0502020204030204" pitchFamily="34" charset="0"/>
              </a:rPr>
              <a:t>, y compris la création d’ententes d’échange de renseignements, au besoin. </a:t>
            </a:r>
          </a:p>
          <a:p>
            <a:pPr>
              <a:spcAft>
                <a:spcPts val="1200"/>
              </a:spcAft>
            </a:pPr>
            <a:r>
              <a:rPr lang="fr-CA" sz="1400">
                <a:latin typeface="Caibri"/>
                <a:cs typeface="Calibri" panose="020F0502020204030204" pitchFamily="34" charset="0"/>
              </a:rPr>
              <a:t>Des </a:t>
            </a:r>
            <a:r>
              <a:rPr lang="fr-CA" sz="1400" b="1">
                <a:solidFill>
                  <a:srgbClr val="567BB6"/>
                </a:solidFill>
                <a:latin typeface="Caibri"/>
                <a:cs typeface="Calibri" panose="020F0502020204030204" pitchFamily="34" charset="0"/>
              </a:rPr>
              <a:t>séances de formation </a:t>
            </a:r>
            <a:r>
              <a:rPr lang="fr-CA" sz="1400">
                <a:latin typeface="Caibri"/>
                <a:cs typeface="Calibri" panose="020F0502020204030204" pitchFamily="34" charset="0"/>
              </a:rPr>
              <a:t>portant sur le guide ont eu lieu dans l’ensemble du ministère. </a:t>
            </a:r>
            <a:endParaRPr lang="fr-CA" sz="1400">
              <a:latin typeface="Caibri"/>
            </a:endParaRPr>
          </a:p>
          <a:p>
            <a:pPr marL="0" indent="0">
              <a:spcAft>
                <a:spcPts val="1200"/>
              </a:spcAft>
              <a:buNone/>
            </a:pPr>
            <a:endParaRPr lang="fr-CA" sz="1400" kern="10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CA"/>
          </a:p>
        </p:txBody>
      </p:sp>
      <p:pic>
        <p:nvPicPr>
          <p:cNvPr id="3" name="Picture 2">
            <a:extLst>
              <a:ext uri="{FF2B5EF4-FFF2-40B4-BE49-F238E27FC236}">
                <a16:creationId xmlns:a16="http://schemas.microsoft.com/office/drawing/2014/main" id="{AFACCBEB-264A-DDB9-9249-77027F7A63FE}"/>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602769" y="1159170"/>
            <a:ext cx="2409880" cy="3340094"/>
          </a:xfrm>
          <a:prstGeom prst="rect">
            <a:avLst/>
          </a:prstGeom>
        </p:spPr>
      </p:pic>
    </p:spTree>
    <p:extLst>
      <p:ext uri="{BB962C8B-B14F-4D97-AF65-F5344CB8AC3E}">
        <p14:creationId xmlns:p14="http://schemas.microsoft.com/office/powerpoint/2010/main" val="201654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6DA0FF-4520-ABB1-0E1E-8F1257A00953}"/>
              </a:ext>
            </a:extLst>
          </p:cNvPr>
          <p:cNvSpPr txBox="1">
            <a:spLocks noGrp="1"/>
          </p:cNvSpPr>
          <p:nvPr>
            <p:ph type="title" idx="4294967295"/>
            <p:custDataLst>
              <p:tags r:id="rId1"/>
            </p:custDataLst>
          </p:nvPr>
        </p:nvSpPr>
        <p:spPr>
          <a:xfrm>
            <a:off x="0" y="0"/>
            <a:ext cx="8979693"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Guide ministériel sur le partage des données à l’externe </a:t>
            </a:r>
            <a:r>
              <a:rPr kumimoji="0" lang="fr-CA" sz="20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 </a:t>
            </a:r>
            <a:r>
              <a:rPr kumimoji="0" lang="fr-CA" sz="2000" b="1" i="0" u="none" strike="noStrike" kern="1200" cap="none" spc="0" normalizeH="0" baseline="0" noProof="0">
                <a:ln>
                  <a:noFill/>
                </a:ln>
                <a:solidFill>
                  <a:srgbClr val="FFFFFF"/>
                </a:solidFill>
                <a:effectLst/>
                <a:uLnTx/>
                <a:uFillTx/>
                <a:latin typeface="Caibri"/>
                <a:ea typeface="+mn-ea"/>
                <a:cs typeface="+mn-cs"/>
              </a:rPr>
              <a:t>Intendant principal des données</a:t>
            </a:r>
          </a:p>
        </p:txBody>
      </p:sp>
      <p:sp>
        <p:nvSpPr>
          <p:cNvPr id="2" name="Content Placeholder 1">
            <a:extLst>
              <a:ext uri="{FF2B5EF4-FFF2-40B4-BE49-F238E27FC236}">
                <a16:creationId xmlns:a16="http://schemas.microsoft.com/office/drawing/2014/main" id="{60DAB336-1B40-D4E9-9A4C-0800859FAC0A}"/>
              </a:ext>
            </a:extLst>
          </p:cNvPr>
          <p:cNvSpPr>
            <a:spLocks noGrp="1"/>
          </p:cNvSpPr>
          <p:nvPr>
            <p:ph idx="1"/>
            <p:custDataLst>
              <p:tags r:id="rId2"/>
            </p:custDataLst>
          </p:nvPr>
        </p:nvSpPr>
        <p:spPr>
          <a:xfrm>
            <a:off x="156753" y="859559"/>
            <a:ext cx="8822939" cy="3781597"/>
          </a:xfrm>
        </p:spPr>
        <p:txBody>
          <a:bodyPr/>
          <a:lstStyle/>
          <a:p>
            <a:pPr>
              <a:spcAft>
                <a:spcPts val="0"/>
              </a:spcAft>
            </a:pPr>
            <a:r>
              <a:rPr lang="fr-CA" sz="1600">
                <a:latin typeface="Caibri"/>
              </a:rPr>
              <a:t>Le guide met en évidence le </a:t>
            </a:r>
            <a:r>
              <a:rPr lang="fr-CA" sz="1600" b="1">
                <a:solidFill>
                  <a:srgbClr val="567BB6"/>
                </a:solidFill>
                <a:latin typeface="Caibri"/>
              </a:rPr>
              <a:t>rôle d’intendant principal des données</a:t>
            </a:r>
            <a:r>
              <a:rPr lang="fr-CA" sz="1600">
                <a:latin typeface="Caibri"/>
              </a:rPr>
              <a:t>, qui est un fonctionnaire du secteur (généralement à l’échelon du directeur général) chargé de gérer et de prendre des décisions administratives sur la façon dont les données sous son autorité sont traitées et utilisées.</a:t>
            </a:r>
          </a:p>
          <a:p>
            <a:pPr>
              <a:spcAft>
                <a:spcPts val="0"/>
              </a:spcAft>
            </a:pPr>
            <a:endParaRPr lang="fr-CA" sz="1400">
              <a:latin typeface="Caibri"/>
            </a:endParaRPr>
          </a:p>
          <a:p>
            <a:pPr>
              <a:spcAft>
                <a:spcPts val="0"/>
              </a:spcAft>
            </a:pPr>
            <a:r>
              <a:rPr lang="fr-CA" sz="1600">
                <a:latin typeface="Caibri"/>
              </a:rPr>
              <a:t>Grâce au guide, les </a:t>
            </a:r>
            <a:r>
              <a:rPr lang="fr-CA" sz="1600" b="1">
                <a:solidFill>
                  <a:srgbClr val="567BB6"/>
                </a:solidFill>
                <a:latin typeface="Caibri"/>
              </a:rPr>
              <a:t>intendants principaux des données sont habilités à gérer le processus de demande de données </a:t>
            </a:r>
            <a:r>
              <a:rPr lang="fr-CA" sz="1600">
                <a:latin typeface="Caibri"/>
              </a:rPr>
              <a:t>pour le compte de leur secteur de programmes, en consultation avec des experts des services juridiques, de la protection des renseignements personnels et d’autres domaines, selon le cas.</a:t>
            </a:r>
          </a:p>
          <a:p>
            <a:pPr>
              <a:spcAft>
                <a:spcPts val="0"/>
              </a:spcAft>
            </a:pPr>
            <a:endParaRPr lang="fr-CA" sz="1400">
              <a:latin typeface="Caibri"/>
            </a:endParaRPr>
          </a:p>
          <a:p>
            <a:pPr>
              <a:spcAft>
                <a:spcPts val="0"/>
              </a:spcAft>
            </a:pPr>
            <a:r>
              <a:rPr lang="fr-CA" sz="1600">
                <a:latin typeface="Caibri"/>
              </a:rPr>
              <a:t>Le guide accompagne les intendants qui doivent déterminer comment partager les données conformément à nos </a:t>
            </a:r>
            <a:r>
              <a:rPr lang="fr-CA" sz="1600" b="1">
                <a:solidFill>
                  <a:srgbClr val="567BB6"/>
                </a:solidFill>
                <a:latin typeface="Caibri"/>
              </a:rPr>
              <a:t>responsabilités juridiques</a:t>
            </a:r>
            <a:r>
              <a:rPr lang="fr-CA" sz="1600">
                <a:latin typeface="Caibri"/>
              </a:rPr>
              <a:t> et en tenant compte des </a:t>
            </a:r>
            <a:r>
              <a:rPr lang="fr-CA" sz="1600" b="1">
                <a:solidFill>
                  <a:srgbClr val="567BB6"/>
                </a:solidFill>
                <a:latin typeface="Caibri"/>
              </a:rPr>
              <a:t>intérêts des partenaires autochtones</a:t>
            </a:r>
            <a:r>
              <a:rPr lang="fr-CA" sz="1600">
                <a:solidFill>
                  <a:schemeClr val="tx1">
                    <a:lumMod val="50000"/>
                  </a:schemeClr>
                </a:solidFill>
                <a:latin typeface="Caibri"/>
              </a:rPr>
              <a:t>. </a:t>
            </a:r>
          </a:p>
          <a:p>
            <a:pPr>
              <a:spcAft>
                <a:spcPts val="0"/>
              </a:spcAft>
            </a:pPr>
            <a:endParaRPr lang="fr-CA" sz="1400" b="1">
              <a:solidFill>
                <a:srgbClr val="567BB6"/>
              </a:solidFill>
              <a:latin typeface="Caibri"/>
            </a:endParaRPr>
          </a:p>
          <a:p>
            <a:pPr>
              <a:spcAft>
                <a:spcPts val="0"/>
              </a:spcAft>
            </a:pPr>
            <a:r>
              <a:rPr lang="fr-CA" sz="1600">
                <a:latin typeface="Caibri"/>
              </a:rPr>
              <a:t>Les intendants principaux des données déterminent s’il convient de </a:t>
            </a:r>
            <a:r>
              <a:rPr lang="fr-CA" sz="1600" b="1">
                <a:solidFill>
                  <a:srgbClr val="567BB6"/>
                </a:solidFill>
                <a:latin typeface="Caibri"/>
              </a:rPr>
              <a:t>créer une EER </a:t>
            </a:r>
            <a:r>
              <a:rPr lang="fr-CA" sz="1600">
                <a:latin typeface="Caibri"/>
              </a:rPr>
              <a:t>et de quelle façon cela doit être fait.</a:t>
            </a:r>
          </a:p>
          <a:p>
            <a:pPr>
              <a:spcAft>
                <a:spcPts val="0"/>
              </a:spcAft>
            </a:pPr>
            <a:endParaRPr lang="fr-CA" sz="1400">
              <a:latin typeface="Caibri"/>
            </a:endParaRPr>
          </a:p>
          <a:p>
            <a:pPr>
              <a:spcAft>
                <a:spcPts val="0"/>
              </a:spcAft>
            </a:pPr>
            <a:r>
              <a:rPr lang="fr-CA" sz="1600">
                <a:latin typeface="Caibri"/>
              </a:rPr>
              <a:t>Comme leur titre le suggère, les intendants ne sont </a:t>
            </a:r>
            <a:r>
              <a:rPr lang="fr-CA" sz="1600" i="1">
                <a:latin typeface="Caibri"/>
              </a:rPr>
              <a:t>pas propriétaires </a:t>
            </a:r>
            <a:r>
              <a:rPr lang="fr-CA" sz="1600">
                <a:latin typeface="Caibri"/>
              </a:rPr>
              <a:t>des données; celles-ci sont plutôt placées sous la garde et le contrôle du ministère, dont nous sommes les </a:t>
            </a:r>
            <a:r>
              <a:rPr lang="fr-CA" sz="1600" i="1">
                <a:latin typeface="Caibri"/>
              </a:rPr>
              <a:t>intendants</a:t>
            </a:r>
            <a:r>
              <a:rPr lang="fr-CA" sz="1600">
                <a:latin typeface="Caibri"/>
              </a:rPr>
              <a:t>.</a:t>
            </a:r>
          </a:p>
        </p:txBody>
      </p:sp>
    </p:spTree>
    <p:extLst>
      <p:ext uri="{BB962C8B-B14F-4D97-AF65-F5344CB8AC3E}">
        <p14:creationId xmlns:p14="http://schemas.microsoft.com/office/powerpoint/2010/main" val="3785537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6463533352f046df1a2&quot;,&quot;SmartGridHorizontal&quot;:0,&quot;LinkedExcelSources&quot;:{},&quot;LinkedProjectSources&quot;:{}}"/>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1_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EC197CE65E414B8A8246ABCCD13B4C" ma:contentTypeVersion="17" ma:contentTypeDescription="Create a new document." ma:contentTypeScope="" ma:versionID="b73b2d846084f8457fb487334d075871">
  <xsd:schema xmlns:xsd="http://www.w3.org/2001/XMLSchema" xmlns:xs="http://www.w3.org/2001/XMLSchema" xmlns:p="http://schemas.microsoft.com/office/2006/metadata/properties" xmlns:ns2="60bf9140-54b1-4fcb-8191-df4f5e3ae4ec" xmlns:ns3="f6f4ab32-99f9-4752-9cb9-3e8df8a9e2b1" targetNamespace="http://schemas.microsoft.com/office/2006/metadata/properties" ma:root="true" ma:fieldsID="ab23a9bb524f99bdcfa4a0d148a4bf34" ns2:_="" ns3:_="">
    <xsd:import namespace="60bf9140-54b1-4fcb-8191-df4f5e3ae4ec"/>
    <xsd:import namespace="f6f4ab32-99f9-4752-9cb9-3e8df8a9e2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f9140-54b1-4fcb-8191-df4f5e3ae4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e2fad2-47b1-4724-b92c-1944d3ff5d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f4ab32-99f9-4752-9cb9-3e8df8a9e2b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59a3380-16a3-4f7c-8f8f-1898b806b14b}" ma:internalName="TaxCatchAll" ma:showField="CatchAllData" ma:web="f6f4ab32-99f9-4752-9cb9-3e8df8a9e2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0bf9140-54b1-4fcb-8191-df4f5e3ae4ec">
      <Terms xmlns="http://schemas.microsoft.com/office/infopath/2007/PartnerControls"/>
    </lcf76f155ced4ddcb4097134ff3c332f>
    <TaxCatchAll xmlns="f6f4ab32-99f9-4752-9cb9-3e8df8a9e2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38D300-02A7-4CD0-902A-83F081F74546}">
  <ds:schemaRefs>
    <ds:schemaRef ds:uri="60bf9140-54b1-4fcb-8191-df4f5e3ae4ec"/>
    <ds:schemaRef ds:uri="f6f4ab32-99f9-4752-9cb9-3e8df8a9e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C50781F-539D-43D9-9A27-853A5F731EF5}">
  <ds:schemaRefs>
    <ds:schemaRef ds:uri="60bf9140-54b1-4fcb-8191-df4f5e3ae4ec"/>
    <ds:schemaRef ds:uri="f6f4ab32-99f9-4752-9cb9-3e8df8a9e2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6301BAA-6B7A-4B56-ACEB-CBBD163DC5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OUTLINE DECK_External Data Sharing at ISC</Template>
  <Application>Microsoft Office PowerPoint</Application>
  <PresentationFormat>On-screen Show (16:9)</PresentationFormat>
  <Slides>18</Slides>
  <Notes>18</Notes>
  <HiddenSlides>0</HiddenSlide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1_Standard_white</vt:lpstr>
      <vt:lpstr>1_Standard_white</vt:lpstr>
      <vt:lpstr>Partage des données avec les partenaires autochtones : Approche transformationnelle à l’égard des données autochtones</vt:lpstr>
      <vt:lpstr>But et contexte</vt:lpstr>
      <vt:lpstr>Approche de SAC en matière de partage des données : principaux facteurs déterminants </vt:lpstr>
      <vt:lpstr>Contexte : Initiative de l’Approche transformationnelle à l’égard des données autochtones</vt:lpstr>
      <vt:lpstr>Contexte : Le point sur le partage des données à SAC</vt:lpstr>
      <vt:lpstr>Partage des données dans le cadre du premier volet de l’initiative </vt:lpstr>
      <vt:lpstr>Demandes de partage des données et ententes d’échange de renseignements</vt:lpstr>
      <vt:lpstr>Guide ministériel sur le partage des données à l’externe : Uniformiser le processus de partage des données à l’échelle du ministère</vt:lpstr>
      <vt:lpstr>Guide ministériel sur le partage des données à l’externe : Intendant principal des données</vt:lpstr>
      <vt:lpstr>Guide ministériel sur le partage des données à l’externe : Outil d’évaluation initiale des demandes de données</vt:lpstr>
      <vt:lpstr>Guide ministériel sur le partage des données à l’externe  : Typologie des données à diffusion restreinte de SAC</vt:lpstr>
      <vt:lpstr>Guide ministériel sur le partage des données à l’externe : Modèle d’entente d’échange de renseignements</vt:lpstr>
      <vt:lpstr>Travail en cours : Politique sur le partage des données à l’externe</vt:lpstr>
      <vt:lpstr>Élaboration de la politique : Mobilisation</vt:lpstr>
      <vt:lpstr>Contribution au partage des données à l’externe : gouvernance des  données à SAC</vt:lpstr>
      <vt:lpstr>Collaboration en vue de la réussite : promotion de la souveraineté  des données autochtones</vt:lpstr>
      <vt:lpstr>Récapitulation : Approche de SAC en matière de partage des données</vt:lpstr>
      <vt:lpstr>Communiquez avec nous </vt:lpstr>
    </vt:vector>
  </TitlesOfParts>
  <Manager>Ray Luoma</Manager>
  <Company>ISC - CIRNAC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Gersher, Shayna</dc:creator>
  <cp:revision>6</cp:revision>
  <cp:lastPrinted>2024-05-13T16:38:36Z</cp:lastPrinted>
  <dcterms:created xsi:type="dcterms:W3CDTF">2024-01-31T17:52:22Z</dcterms:created>
  <dcterms:modified xsi:type="dcterms:W3CDTF">2024-06-06T18:12:56Z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0x01010093EC197CE65E414B8A8246ABCCD13B4C</vt:lpwstr>
  </property>
  <property fmtid="{D5CDD505-2E9C-101B-9397-08002B2CF9AE}" pid="3" name="MSIP_Label_834ed4f5-eae4-40c7-82be-b1cdf720a1b9_Enabled">
    <vt:lpwstr>true</vt:lpwstr>
  </property>
  <property fmtid="{D5CDD505-2E9C-101B-9397-08002B2CF9AE}" pid="4" name="MSIP_Label_834ed4f5-eae4-40c7-82be-b1cdf720a1b9_SetDate">
    <vt:lpwstr>2024-05-10T18:38:12Z</vt:lpwstr>
  </property>
  <property fmtid="{D5CDD505-2E9C-101B-9397-08002B2CF9AE}" pid="5" name="MSIP_Label_834ed4f5-eae4-40c7-82be-b1cdf720a1b9_Method">
    <vt:lpwstr>Standard</vt:lpwstr>
  </property>
  <property fmtid="{D5CDD505-2E9C-101B-9397-08002B2CF9AE}" pid="6" name="MSIP_Label_834ed4f5-eae4-40c7-82be-b1cdf720a1b9_Name">
    <vt:lpwstr>Unclassified - Non classifié</vt:lpwstr>
  </property>
  <property fmtid="{D5CDD505-2E9C-101B-9397-08002B2CF9AE}" pid="7" name="MSIP_Label_834ed4f5-eae4-40c7-82be-b1cdf720a1b9_SiteId">
    <vt:lpwstr>e0d54a3c-7bbe-4a64-9d46-f9f84a41c833</vt:lpwstr>
  </property>
  <property fmtid="{D5CDD505-2E9C-101B-9397-08002B2CF9AE}" pid="8" name="MSIP_Label_834ed4f5-eae4-40c7-82be-b1cdf720a1b9_ActionId">
    <vt:lpwstr>2782363c-0350-4aad-bb84-fa21d63c58da</vt:lpwstr>
  </property>
  <property fmtid="{D5CDD505-2E9C-101B-9397-08002B2CF9AE}" pid="9" name="MSIP_Label_834ed4f5-eae4-40c7-82be-b1cdf720a1b9_ContentBits">
    <vt:lpwstr>0</vt:lpwstr>
  </property>
  <property fmtid="{D5CDD505-2E9C-101B-9397-08002B2CF9AE}" pid="10" name="_NewReviewCycle">
    <vt:lpwstr/>
  </property>
  <property fmtid="{D5CDD505-2E9C-101B-9397-08002B2CF9AE}" pid="11" name="MediaServiceImageTags">
    <vt:lpwstr/>
  </property>
</Properties>
</file>