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sldIdLst>
    <p:sldId id="256" r:id="rId6"/>
    <p:sldId id="258" r:id="rId7"/>
    <p:sldId id="259" r:id="rId8"/>
    <p:sldId id="275" r:id="rId9"/>
    <p:sldId id="277" r:id="rId10"/>
    <p:sldId id="282" r:id="rId11"/>
    <p:sldId id="281" r:id="rId12"/>
    <p:sldId id="283" r:id="rId13"/>
    <p:sldId id="286" r:id="rId14"/>
    <p:sldId id="284" r:id="rId15"/>
    <p:sldId id="285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E82D57-F852-1A12-C41C-B54B509D48F7}" name="Dussault, Elizabeth E [NC]" initials="ED" userId="S::elizabeth.dussault@hrsdc-rhdcc.gc.ca::c0c366ae-4cff-4eeb-8bfd-e6ab9beb77e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38350E-75DF-4E43-93DD-7099CE96DF82}" v="18" dt="2024-11-19T21:34:20.052"/>
    <p1510:client id="{A3321AAA-2ED8-022E-9152-422D9B040A76}" v="7" dt="2024-11-20T16:03:36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HFPESD3944\Data10_PER\nicolas.pjontek\BF\2024-09%20UXCoP%20survey%20analysis\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Graph!$B$1</c:f>
              <c:strCache>
                <c:ptCount val="1"/>
                <c:pt idx="0">
                  <c:v>Mentions</c:v>
                </c:pt>
              </c:strCache>
            </c:strRef>
          </c:tx>
          <c:spPr>
            <a:solidFill>
              <a:srgbClr val="14273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Graph!$A$2:$A$11</c:f>
              <c:strCache>
                <c:ptCount val="10"/>
                <c:pt idx="0">
                  <c:v>Pool of users for research and testing</c:v>
                </c:pt>
                <c:pt idx="1">
                  <c:v>Collaboration</c:v>
                </c:pt>
                <c:pt idx="2">
                  <c:v>CoP Meetings</c:v>
                </c:pt>
                <c:pt idx="3">
                  <c:v>Training</c:v>
                </c:pt>
                <c:pt idx="4">
                  <c:v>Tools / Procurement</c:v>
                </c:pt>
                <c:pt idx="5">
                  <c:v>Advocacy</c:v>
                </c:pt>
                <c:pt idx="6">
                  <c:v>Connecting/Networking</c:v>
                </c:pt>
                <c:pt idx="7">
                  <c:v>Repository</c:v>
                </c:pt>
                <c:pt idx="8">
                  <c:v>HR</c:v>
                </c:pt>
                <c:pt idx="9">
                  <c:v>Guidance</c:v>
                </c:pt>
              </c:strCache>
            </c:strRef>
          </c:cat>
          <c:val>
            <c:numRef>
              <c:f>Graph!$B$2:$B$11</c:f>
              <c:numCache>
                <c:formatCode>General</c:formatCode>
                <c:ptCount val="10"/>
                <c:pt idx="0">
                  <c:v>6</c:v>
                </c:pt>
                <c:pt idx="1">
                  <c:v>12</c:v>
                </c:pt>
                <c:pt idx="2">
                  <c:v>20</c:v>
                </c:pt>
                <c:pt idx="3">
                  <c:v>26</c:v>
                </c:pt>
                <c:pt idx="4">
                  <c:v>28</c:v>
                </c:pt>
                <c:pt idx="5">
                  <c:v>32</c:v>
                </c:pt>
                <c:pt idx="6">
                  <c:v>34</c:v>
                </c:pt>
                <c:pt idx="7">
                  <c:v>41</c:v>
                </c:pt>
                <c:pt idx="8">
                  <c:v>42</c:v>
                </c:pt>
                <c:pt idx="9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1B-4F94-A9D9-CA33C96219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9242063"/>
        <c:axId val="2129243503"/>
      </c:barChart>
      <c:catAx>
        <c:axId val="212924206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29243503"/>
        <c:crosses val="autoZero"/>
        <c:auto val="1"/>
        <c:lblAlgn val="ctr"/>
        <c:lblOffset val="100"/>
        <c:noMultiLvlLbl val="0"/>
      </c:catAx>
      <c:valAx>
        <c:axId val="2129243503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29242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CDADF-E630-454A-9EAA-54AD11091E68}" type="datetimeFigureOut">
              <a:rPr lang="en-CA" smtClean="0"/>
              <a:t>2024-11-20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A42D6-9E63-47EE-B500-BA00D2BD13B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738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blue-service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Service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48" y="5944962"/>
            <a:ext cx="113316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421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9272" y="1039675"/>
            <a:ext cx="10118361" cy="924033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HEADING</a:t>
            </a:r>
            <a:endParaRPr lang="en-CA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9C3D60-5EAD-47B9-9449-31DFB3EB3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272" y="2233534"/>
            <a:ext cx="10118361" cy="394342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802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9272" y="1039675"/>
            <a:ext cx="10118361" cy="924033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72" y="2233534"/>
            <a:ext cx="10118361" cy="394342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808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9272" y="1039675"/>
            <a:ext cx="10118361" cy="924033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72" y="2233534"/>
            <a:ext cx="10118361" cy="394342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1534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4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9272" y="1039675"/>
            <a:ext cx="10118361" cy="924033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72" y="2233534"/>
            <a:ext cx="10118361" cy="394342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9121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636875"/>
            <a:ext cx="10515600" cy="1325563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HEADSHOT</a:t>
            </a:r>
            <a:endParaRPr lang="en-CA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75253CF-D361-421E-8C83-5BA6B4111B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05892" y="2332491"/>
            <a:ext cx="3279571" cy="373520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4112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604218"/>
            <a:ext cx="10515600" cy="1325563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HEADSHOT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40434" y="2220686"/>
            <a:ext cx="4614954" cy="3968977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158AAA7-B70B-4E1C-A56C-0A7363AB569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8558" y="2272937"/>
            <a:ext cx="3279571" cy="3916726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0298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shot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00669771-BA99-42ED-8C37-95141B1639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4508" y="2352085"/>
            <a:ext cx="3279571" cy="373520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36C323CE-A2E0-443A-BA0F-8DFFFD29FA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522131" y="2352084"/>
            <a:ext cx="3279571" cy="373520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04FCCED-CCBF-4CE3-9941-8A59FCCE3B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09241" y="687977"/>
            <a:ext cx="4676929" cy="98219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CA" dirty="0"/>
              <a:t>HEADSHOT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2986553-3C9C-45BB-AE19-1139EC3210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5830" y="687977"/>
            <a:ext cx="4676929" cy="98219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CA" dirty="0"/>
              <a:t>HEADSHOT</a:t>
            </a:r>
          </a:p>
        </p:txBody>
      </p:sp>
    </p:spTree>
    <p:extLst>
      <p:ext uri="{BB962C8B-B14F-4D97-AF65-F5344CB8AC3E}">
        <p14:creationId xmlns:p14="http://schemas.microsoft.com/office/powerpoint/2010/main" val="2141217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407" y="1208694"/>
            <a:ext cx="398981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03720" y="1716516"/>
            <a:ext cx="4809844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903720" y="613857"/>
            <a:ext cx="4809844" cy="888371"/>
          </a:xfrm>
        </p:spPr>
        <p:txBody>
          <a:bodyPr anchor="b">
            <a:normAutofit/>
          </a:bodyPr>
          <a:lstStyle>
            <a:lvl1pPr marL="0" indent="0">
              <a:buNone/>
              <a:defRPr sz="4400" b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1510740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/text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0330" y="1330948"/>
            <a:ext cx="4163233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0"/>
          </p:nvPr>
        </p:nvSpPr>
        <p:spPr>
          <a:xfrm>
            <a:off x="565878" y="1641241"/>
            <a:ext cx="4528635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65878" y="675746"/>
            <a:ext cx="4528635" cy="767700"/>
          </a:xfrm>
        </p:spPr>
        <p:txBody>
          <a:bodyPr anchor="b">
            <a:normAutofit/>
          </a:bodyPr>
          <a:lstStyle>
            <a:lvl1pPr marL="0" indent="0">
              <a:buNone/>
              <a:defRPr sz="4400" b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1879534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statistic/ch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4288" y="2838059"/>
            <a:ext cx="8057214" cy="1325563"/>
          </a:xfrm>
        </p:spPr>
        <p:txBody>
          <a:bodyPr/>
          <a:lstStyle>
            <a:lvl1pPr algn="ctr">
              <a:defRPr>
                <a:latin typeface="Arial" panose="020B0604020202020204" pitchFamily="34" charset="0"/>
              </a:defRPr>
            </a:lvl1pPr>
          </a:lstStyle>
          <a:p>
            <a:r>
              <a:rPr lang="en-US" dirty="0"/>
              <a:t>QUOTE/SUBTITLE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760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yellow-service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5" name="Picture 4" title="Service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48" y="5944962"/>
            <a:ext cx="113316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red-service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Service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848" y="5944962"/>
            <a:ext cx="1133160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79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blue-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410" y="6186351"/>
            <a:ext cx="1273629" cy="31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1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yellow-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410" y="6186351"/>
            <a:ext cx="1273629" cy="31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72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red-canad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6410" y="6186351"/>
            <a:ext cx="1273629" cy="31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1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blue-esd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Employment and Social Development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02" y="6154792"/>
            <a:ext cx="4934385" cy="4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16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yellow-esd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Employment and Social Development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02" y="6154792"/>
            <a:ext cx="4934385" cy="4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16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-red-esd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1160" y="2275113"/>
            <a:ext cx="6541247" cy="1034143"/>
          </a:xfrm>
        </p:spPr>
        <p:txBody>
          <a:bodyPr anchor="b">
            <a:normAutofit/>
          </a:bodyPr>
          <a:lstStyle>
            <a:lvl1pPr algn="l">
              <a:defRPr sz="4400">
                <a:latin typeface="Arial" panose="020B0604020202020204" pitchFamily="34" charset="0"/>
              </a:defRPr>
            </a:lvl1pPr>
          </a:lstStyle>
          <a:p>
            <a:r>
              <a:rPr lang="en-CA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1160" y="3602038"/>
            <a:ext cx="6541247" cy="839333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  <a:endParaRPr lang="en-CA" dirty="0"/>
          </a:p>
        </p:txBody>
      </p:sp>
      <p:pic>
        <p:nvPicPr>
          <p:cNvPr id="4" name="Picture 3" title="Employment and Social Development Canad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2502" y="6154792"/>
            <a:ext cx="4934385" cy="45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71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812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5" r:id="rId8"/>
    <p:sldLayoutId id="2147483667" r:id="rId9"/>
    <p:sldLayoutId id="2147483650" r:id="rId10"/>
    <p:sldLayoutId id="2147483668" r:id="rId11"/>
    <p:sldLayoutId id="2147483669" r:id="rId12"/>
    <p:sldLayoutId id="2147483670" r:id="rId13"/>
    <p:sldLayoutId id="2147483672" r:id="rId14"/>
    <p:sldLayoutId id="2147483653" r:id="rId15"/>
    <p:sldLayoutId id="2147483673" r:id="rId16"/>
    <p:sldLayoutId id="2147483652" r:id="rId17"/>
    <p:sldLayoutId id="2147483671" r:id="rId18"/>
    <p:sldLayoutId id="2147483674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96276" y="2687806"/>
            <a:ext cx="6976131" cy="1034143"/>
          </a:xfrm>
        </p:spPr>
        <p:txBody>
          <a:bodyPr>
            <a:noAutofit/>
          </a:bodyPr>
          <a:lstStyle/>
          <a:p>
            <a:pPr rtl="0" fontAlgn="base"/>
            <a:r>
              <a:rPr lang="fr-CA" sz="4000" b="1" dirty="0"/>
              <a:t>Communauté de pratique de l’EU du gouvernement du Canada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6276" y="4014731"/>
            <a:ext cx="6976131" cy="150403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fr-CA" dirty="0">
                <a:latin typeface="Arial"/>
                <a:cs typeface="Arial"/>
              </a:rPr>
              <a:t>Conseil exécutif Web</a:t>
            </a:r>
          </a:p>
          <a:p>
            <a:r>
              <a:rPr lang="fr-CA" sz="24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Novembre 2024</a:t>
            </a:r>
          </a:p>
        </p:txBody>
      </p:sp>
    </p:spTree>
    <p:extLst>
      <p:ext uri="{BB962C8B-B14F-4D97-AF65-F5344CB8AC3E}">
        <p14:creationId xmlns:p14="http://schemas.microsoft.com/office/powerpoint/2010/main" val="1499710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92A85-C285-94EC-6756-81BC28897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272" y="855117"/>
            <a:ext cx="10118361" cy="924033"/>
          </a:xfrm>
        </p:spPr>
        <p:txBody>
          <a:bodyPr>
            <a:normAutofit fontScale="90000"/>
          </a:bodyPr>
          <a:lstStyle/>
          <a:p>
            <a:r>
              <a:rPr lang="fr-CA" dirty="0"/>
              <a:t>Appel à l’action pour les gestionnaires </a:t>
            </a:r>
            <a:br>
              <a:rPr lang="fr-CA" dirty="0"/>
            </a:br>
            <a:r>
              <a:rPr lang="fr-CA" dirty="0"/>
              <a:t>et les directeurs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2D9DD-41F0-9A2E-28B9-D2334287C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Nous vous demandons de nous </a:t>
            </a:r>
            <a:r>
              <a:rPr lang="fr-CA" b="1" dirty="0"/>
              <a:t>aider</a:t>
            </a:r>
            <a:r>
              <a:rPr lang="fr-CA" dirty="0"/>
              <a:t> à encourager les membres de l’équipe à participer activement aux initiatives de la communauté</a:t>
            </a:r>
          </a:p>
          <a:p>
            <a:r>
              <a:rPr lang="fr-CA" dirty="0"/>
              <a:t>La </a:t>
            </a:r>
            <a:r>
              <a:rPr lang="fr-CA" b="1" dirty="0"/>
              <a:t>collaboration</a:t>
            </a:r>
            <a:r>
              <a:rPr lang="fr-CA" dirty="0"/>
              <a:t> interministérielle est essentielle au succès de ce travail, et nous vous encourageons à favoriser des partenariats qui peuvent aider à atteindre des objectifs communs</a:t>
            </a:r>
          </a:p>
          <a:p>
            <a:r>
              <a:rPr lang="fr-CA" dirty="0"/>
              <a:t>Vos </a:t>
            </a:r>
            <a:r>
              <a:rPr lang="fr-CA" b="1" dirty="0"/>
              <a:t>commentaires</a:t>
            </a:r>
            <a:r>
              <a:rPr lang="fr-CA" dirty="0"/>
              <a:t> sont également importants pour garantir que les priorités de la communauté correspondent aux besoins et aux objectifs stratégiques du ministère.</a:t>
            </a:r>
          </a:p>
        </p:txBody>
      </p:sp>
    </p:spTree>
    <p:extLst>
      <p:ext uri="{BB962C8B-B14F-4D97-AF65-F5344CB8AC3E}">
        <p14:creationId xmlns:p14="http://schemas.microsoft.com/office/powerpoint/2010/main" val="3591360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05EB-CAAF-2489-62EB-320DFC497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Questions et réponses, et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CCC22-3C39-EB42-D959-0835F77FB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Questions ou préoccupations au sujet de la communauté ou de son centre d’intérêt? </a:t>
            </a:r>
          </a:p>
          <a:p>
            <a:r>
              <a:rPr lang="fr-CA" dirty="0"/>
              <a:t>Y a-t-il d’autres priorités ou défis auxquels votre ministère est confronté et que cette communauté pourrait aider à relever?</a:t>
            </a:r>
          </a:p>
        </p:txBody>
      </p:sp>
    </p:spTree>
    <p:extLst>
      <p:ext uri="{BB962C8B-B14F-4D97-AF65-F5344CB8AC3E}">
        <p14:creationId xmlns:p14="http://schemas.microsoft.com/office/powerpoint/2010/main" val="74602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95A73-F055-C8B4-A403-89FFEAA33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latin typeface="Arial"/>
                <a:cs typeface="Arial"/>
              </a:rPr>
              <a:t>Ce que nous envisageons aujourd’hui</a:t>
            </a:r>
            <a:endParaRPr lang="fr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98647-DD74-B27F-D6D5-9F2EC25F2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r-CA" dirty="0"/>
              <a:t>Donner un aperçu de la communauté de pratique de l’EU</a:t>
            </a:r>
          </a:p>
          <a:p>
            <a:pPr marL="514350" indent="-514350">
              <a:buFont typeface="+mj-lt"/>
              <a:buAutoNum type="arabicParenR"/>
            </a:pPr>
            <a:r>
              <a:rPr lang="fr-CA" dirty="0"/>
              <a:t>Partager notre progrès des efforts de renforcement communautaire, souligner les priorités identifiées par les membres, et présenter un trajet pour les projets à venir</a:t>
            </a:r>
          </a:p>
          <a:p>
            <a:pPr marL="514350" indent="-514350">
              <a:buFont typeface="+mj-lt"/>
              <a:buAutoNum type="arabicParenR"/>
            </a:pPr>
            <a:r>
              <a:rPr lang="fr-CA" dirty="0"/>
              <a:t>Vous engagez à soutenir le travail de la communauté et à assurer l’alignement avec vos objectifs ministériels</a:t>
            </a:r>
          </a:p>
        </p:txBody>
      </p:sp>
    </p:spTree>
    <p:extLst>
      <p:ext uri="{BB962C8B-B14F-4D97-AF65-F5344CB8AC3E}">
        <p14:creationId xmlns:p14="http://schemas.microsoft.com/office/powerpoint/2010/main" val="12018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CE2F-3C9B-B568-261A-150C72F1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455" y="813172"/>
            <a:ext cx="10628983" cy="924033"/>
          </a:xfrm>
        </p:spPr>
        <p:txBody>
          <a:bodyPr>
            <a:normAutofit fontScale="90000"/>
          </a:bodyPr>
          <a:lstStyle/>
          <a:p>
            <a:r>
              <a:rPr lang="fr-CA" dirty="0"/>
              <a:t>Aperçu de la communauté de pratique de l’EU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81678-7EB4-FB44-72A8-67244FE23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455" y="2003673"/>
            <a:ext cx="6531645" cy="4233871"/>
          </a:xfrm>
        </p:spPr>
        <p:txBody>
          <a:bodyPr>
            <a:normAutofit fontScale="77500" lnSpcReduction="20000"/>
          </a:bodyPr>
          <a:lstStyle/>
          <a:p>
            <a:r>
              <a:rPr lang="fr-CA" dirty="0"/>
              <a:t>Rétablie en juin 2024</a:t>
            </a:r>
          </a:p>
          <a:p>
            <a:r>
              <a:rPr lang="fr-CA" dirty="0"/>
              <a:t>Groupe collaboratif de plus de 300 praticiens qui font avancer les pratiques de l’EU et contribuent à formuler l’avenir de l’EU au sein du GC</a:t>
            </a:r>
          </a:p>
          <a:p>
            <a:r>
              <a:rPr lang="fr-CA" dirty="0"/>
              <a:t>Ouvert aux professionnels de l’expérience utilisateur, que vous soyez nouveau dans le domaine ou que vous ayez des années d’expérience</a:t>
            </a:r>
          </a:p>
          <a:p>
            <a:r>
              <a:rPr lang="fr-CA" dirty="0"/>
              <a:t>Vision :</a:t>
            </a:r>
          </a:p>
          <a:p>
            <a:pPr lvl="1"/>
            <a:r>
              <a:rPr lang="fr-CA" dirty="0"/>
              <a:t>Promotion de la conception centrée sur l’utilisateur</a:t>
            </a:r>
          </a:p>
          <a:p>
            <a:pPr lvl="1"/>
            <a:r>
              <a:rPr lang="fr-CA" dirty="0"/>
              <a:t>Développer la capacité de l’EU au sein des équipes</a:t>
            </a:r>
          </a:p>
          <a:p>
            <a:pPr lvl="1"/>
            <a:r>
              <a:rPr lang="fr-CA" dirty="0"/>
              <a:t>Échanger des idées, relever les défis communs et développer des outils et des solutions qui profitent à tous les ministères</a:t>
            </a:r>
          </a:p>
          <a:p>
            <a:pPr lvl="1"/>
            <a:r>
              <a:rPr lang="fr-CA" dirty="0"/>
              <a:t>Améliorer l’expérience en ligne des visiteurs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42EA95-9A78-66E3-9EA0-E53DA7EF4C98}"/>
              </a:ext>
            </a:extLst>
          </p:cNvPr>
          <p:cNvSpPr txBox="1"/>
          <p:nvPr/>
        </p:nvSpPr>
        <p:spPr>
          <a:xfrm>
            <a:off x="7684333" y="1943090"/>
            <a:ext cx="3817105" cy="4355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CA" sz="2000" b="1" dirty="0">
                <a:latin typeface="Arial" panose="020B0604020202020204" pitchFamily="34" charset="0"/>
                <a:cs typeface="Arial" panose="020B0604020202020204" pitchFamily="34" charset="0"/>
              </a:rPr>
              <a:t>Co-présidents </a:t>
            </a:r>
            <a:br>
              <a:rPr lang="fr-CA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CA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A" sz="1600" b="1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Antoine Bedward</a:t>
            </a:r>
            <a:br>
              <a:rPr lang="fr-CA" sz="1600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Directeur, Expérience utilisateur, Pêches et Océans Canada</a:t>
            </a:r>
            <a:br>
              <a:rPr lang="fr-CA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b="1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Nicolas Pjontek</a:t>
            </a:r>
            <a:r>
              <a:rPr lang="fr-CA" sz="1600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r-CA" sz="1600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Directeur par intérim, Initiatives stratégiques pour le Web, Éditeur principal, Service Canada</a:t>
            </a:r>
            <a:br>
              <a:rPr lang="fr-CA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600" b="1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Elizabeth Dussault</a:t>
            </a:r>
          </a:p>
          <a:p>
            <a:pPr algn="ctr"/>
            <a:r>
              <a:rPr lang="fr-CA" sz="1600" b="0" i="0" dirty="0">
                <a:solidFill>
                  <a:srgbClr val="2424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Directrice, Mode de prestation des services intégrés – Interface commune, Services numériques canadiens, Emploi et Développement Social Canada</a:t>
            </a:r>
            <a:endParaRPr lang="fr-C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53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7EFBC-0357-1D44-D646-F152AB7E7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57" y="942398"/>
            <a:ext cx="10875523" cy="924033"/>
          </a:xfrm>
        </p:spPr>
        <p:txBody>
          <a:bodyPr>
            <a:normAutofit/>
          </a:bodyPr>
          <a:lstStyle/>
          <a:p>
            <a:r>
              <a:rPr lang="fr-CA" dirty="0"/>
              <a:t>Priorités de la communauté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214A1-36EF-32F4-A35C-FB970AC5B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057" y="2193720"/>
            <a:ext cx="4625342" cy="3759330"/>
          </a:xfrm>
        </p:spPr>
        <p:txBody>
          <a:bodyPr>
            <a:normAutofit/>
          </a:bodyPr>
          <a:lstStyle/>
          <a:p>
            <a:r>
              <a:rPr lang="fr-CA" dirty="0"/>
              <a:t>Au cours de l’été, un sondage a été mené pour déterminer les domaines d’intérêt pour la communauté au cours des 12 prochains mois</a:t>
            </a:r>
          </a:p>
          <a:p>
            <a:r>
              <a:rPr lang="fr-CA" dirty="0"/>
              <a:t>La participation était saine, 42 membres ayant apporté leurs idées</a:t>
            </a:r>
          </a:p>
        </p:txBody>
      </p:sp>
      <p:grpSp>
        <p:nvGrpSpPr>
          <p:cNvPr id="5" name="Group 4" descr="Diagramme à barres des principaux thèmes identifiés dans les réponses à l'enquête. Les thèmes identifiés sont les suivants : orientation, ressources humaines, répertoire, connexion/mise en réseau, plaidoyer, outils/acquisition, formation, réunions de la communauté de pratique, collaboration, bassin d'utilisateurs pour la recherche et les tests.">
            <a:extLst>
              <a:ext uri="{FF2B5EF4-FFF2-40B4-BE49-F238E27FC236}">
                <a16:creationId xmlns:a16="http://schemas.microsoft.com/office/drawing/2014/main" id="{93AADBC8-356D-8195-94CF-419D66EA0EA9}"/>
              </a:ext>
            </a:extLst>
          </p:cNvPr>
          <p:cNvGrpSpPr/>
          <p:nvPr/>
        </p:nvGrpSpPr>
        <p:grpSpPr>
          <a:xfrm>
            <a:off x="3530919" y="1866431"/>
            <a:ext cx="8598412" cy="4445599"/>
            <a:chOff x="3832923" y="1866431"/>
            <a:chExt cx="8598412" cy="4445599"/>
          </a:xfrm>
        </p:grpSpPr>
        <p:graphicFrame>
          <p:nvGraphicFramePr>
            <p:cNvPr id="4" name="Chart 3" descr="Bar chart of top themes identified in survey responses. Themes identified are: Guidance, HR, Repository, Connecting/Networking, Advocacy, Tool/Procurement, Training, CoP Meetings, Collaboration, Pool of users for research and testing.">
              <a:extLst>
                <a:ext uri="{FF2B5EF4-FFF2-40B4-BE49-F238E27FC236}">
                  <a16:creationId xmlns:a16="http://schemas.microsoft.com/office/drawing/2014/main" id="{39CEB096-EF29-F8D2-6DD4-C4901015744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70120112"/>
                </p:ext>
              </p:extLst>
            </p:nvPr>
          </p:nvGraphicFramePr>
          <p:xfrm>
            <a:off x="8841832" y="1866431"/>
            <a:ext cx="3589503" cy="44455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68C9052-B3A7-FDB4-D628-9BB032605A9D}"/>
                </a:ext>
              </a:extLst>
            </p:cNvPr>
            <p:cNvSpPr txBox="1"/>
            <p:nvPr/>
          </p:nvSpPr>
          <p:spPr>
            <a:xfrm>
              <a:off x="4667211" y="2008644"/>
              <a:ext cx="429979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Orientation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375A932-FC26-0BAD-A662-8D0EBA68BD16}"/>
                </a:ext>
              </a:extLst>
            </p:cNvPr>
            <p:cNvSpPr txBox="1"/>
            <p:nvPr/>
          </p:nvSpPr>
          <p:spPr>
            <a:xfrm>
              <a:off x="4189457" y="2466499"/>
              <a:ext cx="477755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RH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25A3368-1608-5FC3-0681-9A362806A25F}"/>
                </a:ext>
              </a:extLst>
            </p:cNvPr>
            <p:cNvSpPr txBox="1"/>
            <p:nvPr/>
          </p:nvSpPr>
          <p:spPr>
            <a:xfrm>
              <a:off x="4007624" y="2864004"/>
              <a:ext cx="495938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Répertoire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1FC1E5F-8702-C2AC-2B82-CEE8D31519CF}"/>
                </a:ext>
              </a:extLst>
            </p:cNvPr>
            <p:cNvSpPr txBox="1"/>
            <p:nvPr/>
          </p:nvSpPr>
          <p:spPr>
            <a:xfrm>
              <a:off x="3918491" y="3287042"/>
              <a:ext cx="504851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Connexion/Réseautage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BD0A232-700B-039B-8EA7-ACCB23BE9389}"/>
                </a:ext>
              </a:extLst>
            </p:cNvPr>
            <p:cNvSpPr txBox="1"/>
            <p:nvPr/>
          </p:nvSpPr>
          <p:spPr>
            <a:xfrm>
              <a:off x="3872142" y="3684327"/>
              <a:ext cx="509486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Plaidoyer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A430B7-4558-858D-0F6C-F67511FE2EBA}"/>
                </a:ext>
              </a:extLst>
            </p:cNvPr>
            <p:cNvSpPr txBox="1"/>
            <p:nvPr/>
          </p:nvSpPr>
          <p:spPr>
            <a:xfrm>
              <a:off x="3854315" y="4098072"/>
              <a:ext cx="511269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Outils/Acquisition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16D142E-99A5-22B7-3EAD-41D0DC659D55}"/>
                </a:ext>
              </a:extLst>
            </p:cNvPr>
            <p:cNvSpPr txBox="1"/>
            <p:nvPr/>
          </p:nvSpPr>
          <p:spPr>
            <a:xfrm>
              <a:off x="3854315" y="4512055"/>
              <a:ext cx="511982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Formation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3C721A4-6FD5-CE65-C994-6C7C0ACB5C46}"/>
                </a:ext>
              </a:extLst>
            </p:cNvPr>
            <p:cNvSpPr txBox="1"/>
            <p:nvPr/>
          </p:nvSpPr>
          <p:spPr>
            <a:xfrm>
              <a:off x="3857879" y="4924233"/>
              <a:ext cx="512338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Réunions de la communauté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86A5762-2919-8E67-F68F-AA15EA48355A}"/>
                </a:ext>
              </a:extLst>
            </p:cNvPr>
            <p:cNvSpPr txBox="1"/>
            <p:nvPr/>
          </p:nvSpPr>
          <p:spPr>
            <a:xfrm>
              <a:off x="3840053" y="5332378"/>
              <a:ext cx="514121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Collaboration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ECB3A21-D756-B6AA-1DA5-6F904853ED13}"/>
                </a:ext>
              </a:extLst>
            </p:cNvPr>
            <p:cNvSpPr txBox="1"/>
            <p:nvPr/>
          </p:nvSpPr>
          <p:spPr>
            <a:xfrm>
              <a:off x="3832923" y="5747702"/>
              <a:ext cx="513408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fr-CA" dirty="0"/>
                <a:t>Groupe d’utilisateurs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013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3F9F-0B8B-46E4-88D7-06A69B9C7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802" y="101754"/>
            <a:ext cx="10118361" cy="924033"/>
          </a:xfrm>
        </p:spPr>
        <p:txBody>
          <a:bodyPr/>
          <a:lstStyle/>
          <a:p>
            <a:r>
              <a:rPr lang="fr-CA" dirty="0"/>
              <a:t>Aperçu des 10 thèmes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CEF9E68-1EEE-6ED5-2A2F-012D4CB42A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993703"/>
              </p:ext>
            </p:extLst>
          </p:nvPr>
        </p:nvGraphicFramePr>
        <p:xfrm>
          <a:off x="429802" y="944009"/>
          <a:ext cx="11332395" cy="568960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2383305">
                  <a:extLst>
                    <a:ext uri="{9D8B030D-6E8A-4147-A177-3AD203B41FA5}">
                      <a16:colId xmlns:a16="http://schemas.microsoft.com/office/drawing/2014/main" val="3362710567"/>
                    </a:ext>
                  </a:extLst>
                </a:gridCol>
                <a:gridCol w="8949090">
                  <a:extLst>
                    <a:ext uri="{9D8B030D-6E8A-4147-A177-3AD203B41FA5}">
                      <a16:colId xmlns:a16="http://schemas.microsoft.com/office/drawing/2014/main" val="2735079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A" noProof="0" dirty="0"/>
                        <a:t>Thème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noProof="0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56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noProof="0" dirty="0"/>
                        <a:t>Orientation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noProof="0" dirty="0"/>
                        <a:t>Pratiques </a:t>
                      </a:r>
                      <a:r>
                        <a:rPr lang="fr-CA" sz="1800" b="0" i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r>
                        <a:rPr lang="fr-CA" noProof="0" dirty="0"/>
                        <a:t>, modèles, méthodologies, mesures, meilleures pratiques, etc.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587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noProof="0" dirty="0"/>
                        <a:t>RH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i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Bassins, énoncés de critères de mérite, méthodes d'évaluation, classification, descriptions de poste, opportunités d'emploi, compétences, recrutement, etc.</a:t>
                      </a:r>
                      <a:endParaRPr lang="fr-C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386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noProof="0" dirty="0"/>
                        <a:t>Répertoire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800" b="0" i="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Référentiel de connaissances et de ressources, d'études et de résultats antérieurs, etc.</a:t>
                      </a:r>
                      <a:endParaRPr lang="fr-C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549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CA" dirty="0"/>
                        <a:t>Connexion/Réseautage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noProof="0" dirty="0"/>
                        <a:t>Établir des contacts, établir des liens, tisser des relations, apprendre des autres,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11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noProof="0" dirty="0"/>
                        <a:t>Plaidoyer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noProof="0" dirty="0"/>
                        <a:t>Plaider pour l’importance de l’EU, sensibiliser les gens, inclure l’EU, combler le fossé entre les fonctions, mobiliser la haute direction, promouvoir l’EU,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7784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CA" dirty="0"/>
                        <a:t>Outils/Acquisition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noProof="0" dirty="0"/>
                        <a:t>Outils achetés et gérés de façon centralisée, licences du GC, amélioration de l’accès aux outils,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87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noProof="0" dirty="0"/>
                        <a:t>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noProof="0" dirty="0"/>
                        <a:t>Ressources de formation, formation recommandée, mentorat, ateliers, perfectionnement des compétences, renforcement des capacités,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017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noProof="0" dirty="0"/>
                        <a:t>Réunions de la </a:t>
                      </a:r>
                      <a:r>
                        <a:rPr lang="fr-CA" noProof="0" dirty="0" err="1"/>
                        <a:t>CdP</a:t>
                      </a:r>
                      <a:endParaRPr lang="fr-CA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noProof="0" dirty="0"/>
                        <a:t>Partage, présentation du travail effectué dans l’ensemble du GC, discussions, dernières nouvelles sur l’expérience utilisateur au GC, table ronde,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969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noProof="0" dirty="0"/>
                        <a:t>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noProof="0" dirty="0"/>
                        <a:t>Collaborer avec d’autres personnes, collaborer entre les ministères, faire l’examen par les pairs,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252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CA" noProof="0" dirty="0"/>
                        <a:t>Groupe d’utilisateurs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noProof="0" dirty="0"/>
                        <a:t>Créer un groupe d’utilisateurs pour fin de tests et recherche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591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733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A9E4D-0A46-84CE-CD16-5344F143F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Planification de projets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80DA8-42C8-D59D-4885-3DA7DBA30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/>
              <a:t>En se basant sur les résultats du sondage, nous organiserons une série de projets pour répondre aux priorités principales de la communauté</a:t>
            </a:r>
          </a:p>
          <a:p>
            <a:r>
              <a:rPr lang="fr-CA" dirty="0"/>
              <a:t>Chaque projet aura une orientation claire et sera dirigé par des membres de la communauté</a:t>
            </a:r>
          </a:p>
          <a:p>
            <a:r>
              <a:rPr lang="fr-CA" dirty="0"/>
              <a:t>Nous invitons également des contributions des praticiens de tous les ministères </a:t>
            </a:r>
          </a:p>
          <a:p>
            <a:r>
              <a:rPr lang="fr-CA" dirty="0"/>
              <a:t>Nous avons demandé aux membres s'ils étaient intéressés à contribuer</a:t>
            </a:r>
          </a:p>
          <a:p>
            <a:pPr lvl="1"/>
            <a:r>
              <a:rPr lang="fr-CA" dirty="0"/>
              <a:t>16 intéressés à diriger</a:t>
            </a:r>
          </a:p>
          <a:p>
            <a:pPr lvl="1"/>
            <a:r>
              <a:rPr lang="fr-CA" dirty="0"/>
              <a:t>75 intéressés à contribuer</a:t>
            </a:r>
          </a:p>
        </p:txBody>
      </p:sp>
    </p:spTree>
    <p:extLst>
      <p:ext uri="{BB962C8B-B14F-4D97-AF65-F5344CB8AC3E}">
        <p14:creationId xmlns:p14="http://schemas.microsoft.com/office/powerpoint/2010/main" val="172165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D2A6D-3911-9B90-EA8D-49C4FFBF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Exemples de projets possibles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8A6A1-5490-5FDF-76C2-6D974D3F5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r>
              <a:rPr lang="fr-CA" dirty="0"/>
              <a:t>Directive sur la rémunération des participants</a:t>
            </a:r>
          </a:p>
          <a:p>
            <a:r>
              <a:rPr lang="fr-CA" dirty="0"/>
              <a:t>Modèle de test d’utilisabilité</a:t>
            </a:r>
          </a:p>
          <a:p>
            <a:r>
              <a:rPr lang="fr-CA" dirty="0"/>
              <a:t>Directive sur l’analyse des commentaires</a:t>
            </a:r>
          </a:p>
          <a:p>
            <a:r>
              <a:rPr lang="fr-CA" dirty="0"/>
              <a:t>Bassin de dotation à l’échelle du GC</a:t>
            </a:r>
          </a:p>
          <a:p>
            <a:r>
              <a:rPr lang="fr-CA" dirty="0"/>
              <a:t>Modèle d’ECM</a:t>
            </a:r>
          </a:p>
          <a:p>
            <a:r>
              <a:rPr lang="fr-CA" dirty="0"/>
              <a:t>Soutenir le recrutement d’étudiant de l’EU</a:t>
            </a:r>
          </a:p>
          <a:p>
            <a:r>
              <a:rPr lang="fr-CA" dirty="0"/>
              <a:t>Espace organisé sur </a:t>
            </a:r>
            <a:r>
              <a:rPr lang="fr-CA" dirty="0" err="1"/>
              <a:t>GCxchange</a:t>
            </a:r>
            <a:endParaRPr lang="fr-CA" dirty="0"/>
          </a:p>
          <a:p>
            <a:r>
              <a:rPr lang="fr-CA" dirty="0"/>
              <a:t>Liste de contacts de l’EU</a:t>
            </a:r>
          </a:p>
          <a:p>
            <a:r>
              <a:rPr lang="fr-CA" dirty="0"/>
              <a:t>Activités de réseautage</a:t>
            </a:r>
          </a:p>
          <a:p>
            <a:r>
              <a:rPr lang="fr-CA" dirty="0"/>
              <a:t>Achat central d’un outil</a:t>
            </a:r>
            <a:br>
              <a:rPr lang="fr-CA" dirty="0"/>
            </a:br>
            <a:endParaRPr lang="fr-CA" dirty="0"/>
          </a:p>
          <a:p>
            <a:r>
              <a:rPr lang="fr-CA" dirty="0"/>
              <a:t>Formation portant sur le processus d’amélioration de la performance d’une tâche </a:t>
            </a:r>
          </a:p>
          <a:p>
            <a:r>
              <a:rPr lang="fr-CA" dirty="0"/>
              <a:t>Formation pour plonger dans une partie spécifique de ce processus (comme : l’analyse des commentaires, les tests d’utilisabilité, etc.)</a:t>
            </a:r>
          </a:p>
          <a:p>
            <a:r>
              <a:rPr lang="fr-CA" dirty="0"/>
              <a:t>Programme de mentorat</a:t>
            </a:r>
          </a:p>
          <a:p>
            <a:r>
              <a:rPr lang="fr-CA" dirty="0"/>
              <a:t>Critiques de conception</a:t>
            </a:r>
          </a:p>
          <a:p>
            <a:r>
              <a:rPr lang="fr-CA" dirty="0"/>
              <a:t>Projet pilote de </a:t>
            </a:r>
            <a:r>
              <a:rPr lang="fr-CA" noProof="0" dirty="0"/>
              <a:t>groupe d’utilisateurs pour fin de tests et recherche</a:t>
            </a:r>
            <a:r>
              <a:rPr lang="fr-CA" dirty="0"/>
              <a:t> + services de recrutement</a:t>
            </a:r>
          </a:p>
        </p:txBody>
      </p:sp>
    </p:spTree>
    <p:extLst>
      <p:ext uri="{BB962C8B-B14F-4D97-AF65-F5344CB8AC3E}">
        <p14:creationId xmlns:p14="http://schemas.microsoft.com/office/powerpoint/2010/main" val="309601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44FB6-42C5-4BB7-B953-2814CE29A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Avantages attendus pour les institutions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1D5B0-391C-E232-E131-87A1BB191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Partage des ressources, outils et modèles qui réduisent le dédoublement des efforts et font gagner du temps</a:t>
            </a:r>
          </a:p>
          <a:p>
            <a:r>
              <a:rPr lang="fr-CA" dirty="0"/>
              <a:t>Les efforts de collaboration renforceront les réseaux entre les praticiens de l’EU, permettant la résolution de solutions et l’innovation plus efficace</a:t>
            </a:r>
          </a:p>
          <a:p>
            <a:r>
              <a:rPr lang="fr-CA" b="1" dirty="0"/>
              <a:t>En fin de compte, </a:t>
            </a:r>
            <a:r>
              <a:rPr lang="fr-CA" dirty="0"/>
              <a:t>améliorer la satisfaction des visiteurs en veillant à ce que les services numériques répondent plus efficacement aux besoins de ses visiteurs</a:t>
            </a:r>
          </a:p>
        </p:txBody>
      </p:sp>
    </p:spTree>
    <p:extLst>
      <p:ext uri="{BB962C8B-B14F-4D97-AF65-F5344CB8AC3E}">
        <p14:creationId xmlns:p14="http://schemas.microsoft.com/office/powerpoint/2010/main" val="2316597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D304-6447-6CAD-E3CA-AFEA5C5EE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Prochaines étapes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B85E3-368D-FBD2-38F7-55085CEEA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D’ici le début de janvier 2025, nous finaliserons les plans des projets, identifierons les chefs de projet et les contributeurs et commencerons à travailler sur les initiatives clés</a:t>
            </a:r>
          </a:p>
          <a:p>
            <a:r>
              <a:rPr lang="fr-CA" dirty="0"/>
              <a:t>Faire part des mises à jour au Conseil exécutif Web pour vous tenir au courant des étapes et des résultats</a:t>
            </a:r>
          </a:p>
          <a:p>
            <a:r>
              <a:rPr lang="fr-CA" dirty="0"/>
              <a:t>Les institutions intéressées à contribuer à des projets spécifiques ou à partager leurs besoins en matière d’expérience utilisateur sont invitées à se connecter avec la communauté pour des opportunités de collaboration</a:t>
            </a:r>
          </a:p>
          <a:p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411108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45595|-2022598|-7453029|-14726787|-13009866|ESDC&quot;,&quot;Id&quot;:&quot;6669e7ea4446467238417aa8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Presentation" id="{118940F2-6631-42FD-BA6D-70922B9F1170}" vid="{E568CF4D-0A9E-4204-BC29-2D6B599107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B994A0B92FB0479DBA26C9996A8A09" ma:contentTypeVersion="41" ma:contentTypeDescription="Create a new document." ma:contentTypeScope="" ma:versionID="f290d8b29a128a21690ee30b3bd519a7">
  <xsd:schema xmlns:xsd="http://www.w3.org/2001/XMLSchema" xmlns:xs="http://www.w3.org/2001/XMLSchema" xmlns:p="http://schemas.microsoft.com/office/2006/metadata/properties" xmlns:ns2="a522bf8f-c9fb-4a27-a743-a5b91f6ecc10" xmlns:ns3="16ae990d-cc4b-4634-8c8f-e8cf67732c6a" xmlns:ns4="f76aaf80-9812-406c-9dd3-ccb851cf3a75" targetNamespace="http://schemas.microsoft.com/office/2006/metadata/properties" ma:root="true" ma:fieldsID="c6a7b6781b9a7da3bc4ffeff280d10ab" ns2:_="" ns3:_="" ns4:_="">
    <xsd:import namespace="a522bf8f-c9fb-4a27-a743-a5b91f6ecc10"/>
    <xsd:import namespace="16ae990d-cc4b-4634-8c8f-e8cf67732c6a"/>
    <xsd:import namespace="f76aaf80-9812-406c-9dd3-ccb851cf3a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4:Email_x005f_x0020_To" minOccurs="0"/>
                <xsd:element ref="ns4:Email_x005f_x0020_From" minOccurs="0"/>
                <xsd:element ref="ns4:Email_x005f_x0020_Subject" minOccurs="0"/>
                <xsd:element ref="ns4:Email_x005f_x0020_Conversation_x005f_x0020_Topic" minOccurs="0"/>
                <xsd:element ref="ns4:Email_x005f_x0020_CC" minOccurs="0"/>
                <xsd:element ref="ns4:Email_x005f_x0020_Date" minOccurs="0"/>
                <xsd:element ref="ns4:Email_x005f_x0020_Attachments" minOccurs="0"/>
                <xsd:element ref="ns3:_dlc_DocId" minOccurs="0"/>
                <xsd:element ref="ns3:_dlc_DocIdUrl" minOccurs="0"/>
                <xsd:element ref="ns3:_dlc_DocIdPersistId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2bf8f-c9fb-4a27-a743-a5b91f6ecc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fa6f064-5af2-4239-ab23-685642d595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34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990d-cc4b-4634-8c8f-e8cf67732c6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3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aaf80-9812-406c-9dd3-ccb851cf3a75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25cb1838-5a46-483e-a98a-5f8ab89d7c02}" ma:internalName="TaxCatchAll" ma:showField="CatchAllData" ma:web="16ae990d-cc4b-4634-8c8f-e8cf67732c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ail_x005f_x0020_To" ma:index="23" nillable="true" ma:displayName="Email To" ma:description="Email To" ma:hidden="true" ma:internalName="Email_x0020_To" ma:readOnly="false">
      <xsd:simpleType>
        <xsd:restriction base="dms:Text">
          <xsd:maxLength value="255"/>
        </xsd:restriction>
      </xsd:simpleType>
    </xsd:element>
    <xsd:element name="Email_x005f_x0020_From" ma:index="24" nillable="true" ma:displayName="Email From" ma:description="Email From" ma:hidden="true" ma:internalName="Email_x0020_From" ma:readOnly="false">
      <xsd:simpleType>
        <xsd:restriction base="dms:Text">
          <xsd:maxLength value="255"/>
        </xsd:restriction>
      </xsd:simpleType>
    </xsd:element>
    <xsd:element name="Email_x005f_x0020_Subject" ma:index="25" nillable="true" ma:displayName="Email Subject" ma:description="Email Subject" ma:hidden="true" ma:internalName="Email_x0020_Subject" ma:readOnly="false">
      <xsd:simpleType>
        <xsd:restriction base="dms:Text">
          <xsd:maxLength value="255"/>
        </xsd:restriction>
      </xsd:simpleType>
    </xsd:element>
    <xsd:element name="Email_x005f_x0020_Conversation_x005f_x0020_Topic" ma:index="26" nillable="true" ma:displayName="Email Conversation Topic" ma:description="Email Conversation Topic" ma:hidden="true" ma:internalName="Email_x0020_Conversation_x0020_Topic" ma:readOnly="false">
      <xsd:simpleType>
        <xsd:restriction base="dms:Text">
          <xsd:maxLength value="255"/>
        </xsd:restriction>
      </xsd:simpleType>
    </xsd:element>
    <xsd:element name="Email_x005f_x0020_CC" ma:index="27" nillable="true" ma:displayName="Email CC" ma:description="Email CC" ma:hidden="true" ma:internalName="Email_x0020_CC" ma:readOnly="false">
      <xsd:simpleType>
        <xsd:restriction base="dms:Text">
          <xsd:maxLength value="255"/>
        </xsd:restriction>
      </xsd:simpleType>
    </xsd:element>
    <xsd:element name="Email_x005f_x0020_Date" ma:index="28" nillable="true" ma:displayName="Email Date" ma:description="Email Date" ma:format="DateOnly" ma:hidden="true" ma:internalName="Email_x0020_Date" ma:readOnly="false">
      <xsd:simpleType>
        <xsd:restriction base="dms:DateTime"/>
      </xsd:simpleType>
    </xsd:element>
    <xsd:element name="Email_x005f_x0020_Attachments" ma:index="29" nillable="true" ma:displayName="Email Attachments" ma:description="Email Attachments" ma:hidden="true" ma:internalName="Email_x0020_Attachments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6aaf80-9812-406c-9dd3-ccb851cf3a75" xsi:nil="true"/>
    <SharedWithUsers xmlns="16ae990d-cc4b-4634-8c8f-e8cf67732c6a">
      <UserInfo>
        <DisplayName>Grover, Aashi [NC]</DisplayName>
        <AccountId>258</AccountId>
        <AccountType/>
      </UserInfo>
    </SharedWithUsers>
    <lcf76f155ced4ddcb4097134ff3c332f xmlns="a522bf8f-c9fb-4a27-a743-a5b91f6ecc10">
      <Terms xmlns="http://schemas.microsoft.com/office/infopath/2007/PartnerControls"/>
    </lcf76f155ced4ddcb4097134ff3c332f>
    <Email_x005f_x0020_Date xmlns="f76aaf80-9812-406c-9dd3-ccb851cf3a75" xsi:nil="true"/>
    <Email_x005f_x0020_Attachments xmlns="f76aaf80-9812-406c-9dd3-ccb851cf3a75" xsi:nil="true"/>
    <Email_x005f_x0020_From xmlns="f76aaf80-9812-406c-9dd3-ccb851cf3a75" xsi:nil="true"/>
    <Email_x005f_x0020_To xmlns="f76aaf80-9812-406c-9dd3-ccb851cf3a75" xsi:nil="true"/>
    <Email_x005f_x0020_Subject xmlns="f76aaf80-9812-406c-9dd3-ccb851cf3a75" xsi:nil="true"/>
    <Email_x005f_x0020_Conversation_x005f_x0020_Topic xmlns="f76aaf80-9812-406c-9dd3-ccb851cf3a75" xsi:nil="true"/>
    <Email_x005f_x0020_CC xmlns="f76aaf80-9812-406c-9dd3-ccb851cf3a75" xsi:nil="true"/>
    <_dlc_DocId xmlns="16ae990d-cc4b-4634-8c8f-e8cf67732c6a">U5XESX53V6WD-1278939039-31530</_dlc_DocId>
    <_dlc_DocIdUrl xmlns="16ae990d-cc4b-4634-8c8f-e8cf67732c6a">
      <Url>https://014gc.sharepoint.com/sites/BU7203758/_layouts/15/DocIdRedir.aspx?ID=U5XESX53V6WD-1278939039-31530</Url>
      <Description>U5XESX53V6WD-1278939039-31530</Description>
    </_dlc_DocIdUrl>
  </documentManagement>
</p:properties>
</file>

<file path=customXml/itemProps1.xml><?xml version="1.0" encoding="utf-8"?>
<ds:datastoreItem xmlns:ds="http://schemas.openxmlformats.org/officeDocument/2006/customXml" ds:itemID="{A0C01B9F-E648-4B5D-B8EC-2FF69EB430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162346-865B-4D33-967E-F99CA303B44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85F5293-53AA-4999-AB64-934F6A72E3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22bf8f-c9fb-4a27-a743-a5b91f6ecc10"/>
    <ds:schemaRef ds:uri="16ae990d-cc4b-4634-8c8f-e8cf67732c6a"/>
    <ds:schemaRef ds:uri="f76aaf80-9812-406c-9dd3-ccb851cf3a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DEAB719-7897-4617-ACFC-4BF71F22145A}">
  <ds:schemaRefs>
    <ds:schemaRef ds:uri="http://schemas.microsoft.com/office/infopath/2007/PartnerControls"/>
    <ds:schemaRef ds:uri="a522bf8f-c9fb-4a27-a743-a5b91f6ecc10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16ae990d-cc4b-4634-8c8f-e8cf67732c6a"/>
    <ds:schemaRef ds:uri="http://purl.org/dc/dcmitype/"/>
    <ds:schemaRef ds:uri="http://schemas.openxmlformats.org/package/2006/metadata/core-properties"/>
    <ds:schemaRef ds:uri="f76aaf80-9812-406c-9dd3-ccb851cf3a7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2024-11 UXCoP Update</Template>
  <TotalTime>421</TotalTime>
  <Words>963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Communauté de pratique de l’EU du gouvernement du Canada</vt:lpstr>
      <vt:lpstr>Ce que nous envisageons aujourd’hui</vt:lpstr>
      <vt:lpstr>Aperçu de la communauté de pratique de l’EU</vt:lpstr>
      <vt:lpstr>Priorités de la communauté</vt:lpstr>
      <vt:lpstr>Aperçu des 10 thèmes</vt:lpstr>
      <vt:lpstr>Planification de projets</vt:lpstr>
      <vt:lpstr>Exemples de projets possibles</vt:lpstr>
      <vt:lpstr>Avantages attendus pour les institutions</vt:lpstr>
      <vt:lpstr>Prochaines étapes</vt:lpstr>
      <vt:lpstr>Appel à l’action pour les gestionnaires  et les directeurs</vt:lpstr>
      <vt:lpstr>Questions et réponses, et discussion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UX Community of Practice</dc:title>
  <dc:creator>Pjontek, Nicolas N [NC]</dc:creator>
  <cp:lastModifiedBy>Pjontek, Nicolas N [NC]</cp:lastModifiedBy>
  <cp:revision>11</cp:revision>
  <dcterms:created xsi:type="dcterms:W3CDTF">2024-11-18T18:21:22Z</dcterms:created>
  <dcterms:modified xsi:type="dcterms:W3CDTF">2024-11-20T16:35:21Z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0x010100C5B994A0B92FB0479DBA26C9996A8A09</vt:lpwstr>
  </property>
  <property fmtid="{D5CDD505-2E9C-101B-9397-08002B2CF9AE}" pid="3" name="MediaServiceImageTags">
    <vt:lpwstr/>
  </property>
  <property fmtid="{D5CDD505-2E9C-101B-9397-08002B2CF9AE}" pid="4" name="_dlc_DocIdItemGuid">
    <vt:lpwstr>7343b277-415b-45e6-9f7a-1518f6f7ab01</vt:lpwstr>
  </property>
</Properties>
</file>