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70" r:id="rId3"/>
    <p:sldId id="271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6DE57-8385-0247-BEC0-99249BF238FA}" type="datetimeFigureOut"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F779B-4BA3-1049-96DD-F0F05269DE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83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1632-AF48-FC4B-A082-8C387D3BE013}" type="datetimeFigureOut"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78105-A7FD-9548-9FC6-12BDA270A6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47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2-15-1540-PPT-PHAC-EN-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000">
                <a:solidFill>
                  <a:srgbClr val="4F0D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50201"/>
            <a:ext cx="8581679" cy="5883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3639"/>
            <a:ext cx="2057400" cy="5662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63639"/>
            <a:ext cx="6192837" cy="5662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5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50201"/>
            <a:ext cx="8581679" cy="5883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0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36762"/>
            <a:ext cx="8581679" cy="6017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1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36762"/>
            <a:ext cx="8581679" cy="6017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8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43481"/>
            <a:ext cx="8581679" cy="595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8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480"/>
            <a:ext cx="3008313" cy="9916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43480"/>
            <a:ext cx="5111750" cy="56826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7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2-15-1540-PPT-PHAC-EN-Insid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869" y="274638"/>
            <a:ext cx="8581679" cy="7638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869" y="1139416"/>
            <a:ext cx="8581679" cy="4895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818" y="6449568"/>
            <a:ext cx="568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bg1"/>
                </a:solidFill>
              </a:defRPr>
            </a:lvl1pPr>
          </a:lstStyle>
          <a:p>
            <a:fld id="{5E40D50F-0626-7A4B-A742-09CCAA5CF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i="0" kern="1200" cap="none">
          <a:solidFill>
            <a:srgbClr val="4F0D1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854024"/>
          </a:xfrm>
        </p:spPr>
        <p:txBody>
          <a:bodyPr>
            <a:normAutofit/>
          </a:bodyPr>
          <a:lstStyle/>
          <a:p>
            <a:pPr algn="ctr"/>
            <a:r>
              <a:rPr lang="en-CA" sz="2800" dirty="0"/>
              <a:t>Section Planning Input Requirements</a:t>
            </a:r>
            <a:endParaRPr lang="en-C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63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4296" y="1011107"/>
            <a:ext cx="3014932" cy="1448569"/>
            <a:chOff x="552091" y="180760"/>
            <a:chExt cx="4019909" cy="1931425"/>
          </a:xfrm>
        </p:grpSpPr>
        <p:sp>
          <p:nvSpPr>
            <p:cNvPr id="4" name="TextBox 3"/>
            <p:cNvSpPr txBox="1"/>
            <p:nvPr/>
          </p:nvSpPr>
          <p:spPr>
            <a:xfrm>
              <a:off x="552091" y="180760"/>
              <a:ext cx="4019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dirty="0"/>
                <a:t>1    Section Identification Information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1968260" y="627335"/>
              <a:ext cx="1480868" cy="1484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CA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Division 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CA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Section ID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CA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Section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CA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Staff Lead</a:t>
              </a:r>
              <a:endParaRPr lang="en-CA" sz="12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3323861" y="1009135"/>
            <a:ext cx="29225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200" dirty="0"/>
              <a:t>2    Deliverable Identification Information</a:t>
            </a:r>
            <a:endParaRPr lang="en-CA" sz="1200" dirty="0"/>
          </a:p>
        </p:txBody>
      </p:sp>
      <p:sp>
        <p:nvSpPr>
          <p:cNvPr id="7" name="Rectangle 6"/>
          <p:cNvSpPr/>
          <p:nvPr/>
        </p:nvSpPr>
        <p:spPr>
          <a:xfrm>
            <a:off x="3346693" y="1398869"/>
            <a:ext cx="1650820" cy="1662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Name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Definition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Type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Purpose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Risk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</a:t>
            </a:r>
            <a:r>
              <a:rPr lang="en-C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43381" y="1015997"/>
            <a:ext cx="17459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200" dirty="0"/>
              <a:t>3    Deliverable metrics</a:t>
            </a:r>
            <a:endParaRPr lang="en-CA" sz="1200" dirty="0"/>
          </a:p>
        </p:txBody>
      </p:sp>
      <p:sp>
        <p:nvSpPr>
          <p:cNvPr id="11" name="Rectangle 10"/>
          <p:cNvSpPr/>
          <p:nvPr/>
        </p:nvSpPr>
        <p:spPr>
          <a:xfrm>
            <a:off x="7255799" y="1400839"/>
            <a:ext cx="560957" cy="1113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FTEs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Salary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EBP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O&amp;M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06841" y="3649750"/>
            <a:ext cx="1764102" cy="83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Milestone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Milestone Delivery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Milestone Status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3765" y="3305356"/>
            <a:ext cx="19094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200" dirty="0"/>
              <a:t>4    Milestone Information</a:t>
            </a:r>
            <a:endParaRPr lang="en-CA" sz="1200" dirty="0"/>
          </a:p>
        </p:txBody>
      </p:sp>
      <p:sp>
        <p:nvSpPr>
          <p:cNvPr id="20" name="Rectangle 19"/>
          <p:cNvSpPr/>
          <p:nvPr/>
        </p:nvSpPr>
        <p:spPr>
          <a:xfrm>
            <a:off x="3836497" y="3305356"/>
            <a:ext cx="17043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200" dirty="0"/>
              <a:t>5    Deliverable OA&amp;M</a:t>
            </a:r>
            <a:endParaRPr lang="en-CA" sz="1200" dirty="0"/>
          </a:p>
        </p:txBody>
      </p:sp>
      <p:sp>
        <p:nvSpPr>
          <p:cNvPr id="21" name="Rectangle 20"/>
          <p:cNvSpPr/>
          <p:nvPr/>
        </p:nvSpPr>
        <p:spPr>
          <a:xfrm>
            <a:off x="3722211" y="3652860"/>
            <a:ext cx="2855245" cy="1113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Service Requirement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Pages (English Publication)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Pages (French Publication)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Forecast Month to Engage Services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05506" y="3630692"/>
            <a:ext cx="1316688" cy="564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 Priority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Branch </a:t>
            </a:r>
            <a:r>
              <a:rPr lang="en-C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09280" y="3305356"/>
            <a:ext cx="20730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200" dirty="0"/>
              <a:t>6    Branch Priorities / Risks</a:t>
            </a:r>
            <a:endParaRPr lang="en-CA" sz="1200" dirty="0"/>
          </a:p>
        </p:txBody>
      </p:sp>
      <p:sp>
        <p:nvSpPr>
          <p:cNvPr id="3" name="Rectangle 2"/>
          <p:cNvSpPr/>
          <p:nvPr/>
        </p:nvSpPr>
        <p:spPr>
          <a:xfrm>
            <a:off x="4845738" y="1398869"/>
            <a:ext cx="2073415" cy="1662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Delivery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Function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Funding Source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Deliverable Key Activity Area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Deliverable </a:t>
            </a:r>
            <a:r>
              <a:rPr lang="en-C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BOP Activity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Deliverable CDIC PMT</a:t>
            </a:r>
            <a:endParaRPr lang="en-CA" sz="1200" dirty="0"/>
          </a:p>
        </p:txBody>
      </p:sp>
      <p:sp>
        <p:nvSpPr>
          <p:cNvPr id="5" name="Rectangle 4"/>
          <p:cNvSpPr/>
          <p:nvPr/>
        </p:nvSpPr>
        <p:spPr>
          <a:xfrm>
            <a:off x="7816756" y="1398869"/>
            <a:ext cx="1037540" cy="83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G&amp;Cs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 Days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33055" y="3629056"/>
            <a:ext cx="1316688" cy="564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 </a:t>
            </a: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Branch Risk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29280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5758" y="823865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Section Planning DBS Processing Requirements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946494" y="1448555"/>
            <a:ext cx="5875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1)   Collation </a:t>
            </a:r>
            <a:r>
              <a:rPr lang="en-CA" sz="1600" dirty="0"/>
              <a:t>of Section Planning </a:t>
            </a:r>
            <a:r>
              <a:rPr lang="en-CA" sz="1600" dirty="0" smtClean="0"/>
              <a:t>Deliverables </a:t>
            </a:r>
            <a:r>
              <a:rPr lang="en-CA" sz="1600" dirty="0"/>
              <a:t>by BOP </a:t>
            </a:r>
            <a:r>
              <a:rPr lang="en-CA" sz="1600" dirty="0" smtClean="0"/>
              <a:t>Activity</a:t>
            </a:r>
          </a:p>
          <a:p>
            <a:endParaRPr lang="en-CA" sz="1600" dirty="0"/>
          </a:p>
          <a:p>
            <a:r>
              <a:rPr lang="en-CA" sz="1600" dirty="0" smtClean="0"/>
              <a:t>2)   Aggregate deliverable metrics:</a:t>
            </a:r>
          </a:p>
          <a:p>
            <a:pPr lvl="1"/>
            <a:r>
              <a:rPr lang="en-CA" sz="1600" dirty="0" smtClean="0"/>
              <a:t>Total FTE</a:t>
            </a:r>
          </a:p>
          <a:p>
            <a:pPr lvl="1"/>
            <a:r>
              <a:rPr lang="en-CA" sz="1600" dirty="0" smtClean="0"/>
              <a:t>Total OA&amp;M (shown in Financial column)</a:t>
            </a:r>
          </a:p>
          <a:p>
            <a:pPr lvl="1"/>
            <a:r>
              <a:rPr lang="en-CA" sz="1600" dirty="0" smtClean="0"/>
              <a:t>Total </a:t>
            </a:r>
            <a:r>
              <a:rPr lang="en-CA" sz="1600" dirty="0"/>
              <a:t>Salary </a:t>
            </a:r>
            <a:r>
              <a:rPr lang="en-CA" sz="1600" dirty="0" smtClean="0"/>
              <a:t>(</a:t>
            </a:r>
            <a:r>
              <a:rPr lang="en-CA" sz="1600" dirty="0"/>
              <a:t>shown in Financial column</a:t>
            </a:r>
            <a:r>
              <a:rPr lang="en-CA" sz="1600" dirty="0" smtClean="0"/>
              <a:t>)</a:t>
            </a:r>
          </a:p>
          <a:p>
            <a:endParaRPr lang="en-CA" sz="1600" dirty="0" smtClean="0"/>
          </a:p>
          <a:p>
            <a:r>
              <a:rPr lang="en-CA" sz="1600" dirty="0" smtClean="0"/>
              <a:t>3)   Priorities &amp; Risks by Activity:  </a:t>
            </a:r>
            <a:r>
              <a:rPr lang="en-CA" sz="1600" dirty="0" smtClean="0">
                <a:solidFill>
                  <a:schemeClr val="accent6">
                    <a:lumMod val="75000"/>
                  </a:schemeClr>
                </a:solidFill>
              </a:rPr>
              <a:t>(No method currently)</a:t>
            </a:r>
          </a:p>
          <a:p>
            <a:pPr lvl="1"/>
            <a:r>
              <a:rPr lang="en-CA" sz="1600" dirty="0" smtClean="0"/>
              <a:t>Agency Priority</a:t>
            </a:r>
          </a:p>
          <a:p>
            <a:pPr lvl="1"/>
            <a:r>
              <a:rPr lang="en-CA" sz="1600" dirty="0" smtClean="0"/>
              <a:t>Branch Priority</a:t>
            </a:r>
          </a:p>
          <a:p>
            <a:pPr lvl="1"/>
            <a:r>
              <a:rPr lang="en-CA" sz="1600" dirty="0" smtClean="0"/>
              <a:t>Agency Risk</a:t>
            </a:r>
          </a:p>
          <a:p>
            <a:pPr lvl="1"/>
            <a:r>
              <a:rPr lang="en-CA" sz="1600" dirty="0" smtClean="0"/>
              <a:t>Branch Risk</a:t>
            </a:r>
          </a:p>
          <a:p>
            <a:pPr lvl="1"/>
            <a:endParaRPr lang="en-CA" sz="1600" dirty="0" smtClean="0"/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53634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rPr lang="en-CA" smtClean="0"/>
              <a:t>4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581443"/>
      </p:ext>
    </p:extLst>
  </p:cSld>
  <p:clrMapOvr>
    <a:masterClrMapping/>
  </p:clrMapOvr>
</p:sld>
</file>

<file path=ppt/theme/theme1.xml><?xml version="1.0" encoding="utf-8"?>
<a:theme xmlns:a="http://schemas.openxmlformats.org/drawingml/2006/main" name="PHAC - ASPC Engli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PHAC - ASPC English</Template>
  <TotalTime>311</TotalTime>
  <Words>168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PHAC - ASPC English</vt:lpstr>
      <vt:lpstr>Section Planning Input Requirements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Mireille  Charbonneau</dc:creator>
  <cp:lastModifiedBy>William Taylor</cp:lastModifiedBy>
  <cp:revision>17</cp:revision>
  <cp:lastPrinted>2015-10-30T16:33:26Z</cp:lastPrinted>
  <dcterms:created xsi:type="dcterms:W3CDTF">2015-12-17T17:17:21Z</dcterms:created>
  <dcterms:modified xsi:type="dcterms:W3CDTF">2020-02-05T19:26:57Z</dcterms:modified>
</cp:coreProperties>
</file>